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0"/>
  </p:handoutMasterIdLst>
  <p:sldIdLst>
    <p:sldId id="478" r:id="rId3"/>
    <p:sldId id="481" r:id="rId5"/>
    <p:sldId id="1042" r:id="rId6"/>
    <p:sldId id="1041" r:id="rId7"/>
    <p:sldId id="906" r:id="rId8"/>
    <p:sldId id="1043" r:id="rId9"/>
    <p:sldId id="911" r:id="rId10"/>
    <p:sldId id="904" r:id="rId11"/>
    <p:sldId id="907" r:id="rId12"/>
    <p:sldId id="923" r:id="rId13"/>
    <p:sldId id="943" r:id="rId14"/>
    <p:sldId id="944" r:id="rId15"/>
    <p:sldId id="1044" r:id="rId16"/>
    <p:sldId id="1045" r:id="rId17"/>
    <p:sldId id="948" r:id="rId18"/>
    <p:sldId id="1046" r:id="rId19"/>
    <p:sldId id="1047" r:id="rId20"/>
    <p:sldId id="1048" r:id="rId21"/>
    <p:sldId id="1050" r:id="rId22"/>
    <p:sldId id="1052" r:id="rId23"/>
    <p:sldId id="1051" r:id="rId24"/>
    <p:sldId id="947" r:id="rId25"/>
    <p:sldId id="964" r:id="rId26"/>
    <p:sldId id="1053" r:id="rId27"/>
    <p:sldId id="1055" r:id="rId28"/>
    <p:sldId id="1056" r:id="rId29"/>
    <p:sldId id="1063" r:id="rId30"/>
    <p:sldId id="1064" r:id="rId31"/>
    <p:sldId id="1066" r:id="rId32"/>
    <p:sldId id="949" r:id="rId33"/>
    <p:sldId id="951" r:id="rId34"/>
    <p:sldId id="1060" r:id="rId35"/>
    <p:sldId id="1058" r:id="rId36"/>
    <p:sldId id="1068" r:id="rId37"/>
    <p:sldId id="1059" r:id="rId38"/>
    <p:sldId id="1069" r:id="rId39"/>
    <p:sldId id="1057" r:id="rId40"/>
    <p:sldId id="1070" r:id="rId41"/>
    <p:sldId id="952" r:id="rId42"/>
    <p:sldId id="954" r:id="rId43"/>
    <p:sldId id="1071" r:id="rId44"/>
    <p:sldId id="1073" r:id="rId45"/>
    <p:sldId id="1072" r:id="rId46"/>
    <p:sldId id="1075" r:id="rId47"/>
    <p:sldId id="958" r:id="rId48"/>
    <p:sldId id="1081" r:id="rId49"/>
    <p:sldId id="1083" r:id="rId50"/>
    <p:sldId id="1084" r:id="rId51"/>
    <p:sldId id="1077" r:id="rId52"/>
    <p:sldId id="1085" r:id="rId53"/>
    <p:sldId id="1086" r:id="rId54"/>
    <p:sldId id="1090" r:id="rId55"/>
    <p:sldId id="1091" r:id="rId56"/>
    <p:sldId id="1078" r:id="rId57"/>
    <p:sldId id="1079" r:id="rId58"/>
    <p:sldId id="1080" r:id="rId59"/>
    <p:sldId id="1087" r:id="rId60"/>
    <p:sldId id="1098" r:id="rId61"/>
    <p:sldId id="1101" r:id="rId62"/>
    <p:sldId id="1099" r:id="rId63"/>
    <p:sldId id="1103" r:id="rId64"/>
    <p:sldId id="1104" r:id="rId65"/>
    <p:sldId id="1105" r:id="rId66"/>
    <p:sldId id="1106" r:id="rId67"/>
    <p:sldId id="1107" r:id="rId68"/>
    <p:sldId id="1110" r:id="rId69"/>
    <p:sldId id="1115" r:id="rId70"/>
    <p:sldId id="1116" r:id="rId71"/>
    <p:sldId id="1117" r:id="rId72"/>
    <p:sldId id="1118" r:id="rId73"/>
    <p:sldId id="1088" r:id="rId74"/>
    <p:sldId id="1097" r:id="rId75"/>
    <p:sldId id="1095" r:id="rId76"/>
    <p:sldId id="1096" r:id="rId77"/>
    <p:sldId id="1093" r:id="rId78"/>
    <p:sldId id="1094" r:id="rId7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958"/>
    <a:srgbClr val="B8275B"/>
    <a:srgbClr val="269999"/>
    <a:srgbClr val="595959"/>
    <a:srgbClr val="276A83"/>
    <a:srgbClr val="AE0B0B"/>
    <a:srgbClr val="C3C000"/>
    <a:srgbClr val="F66FD8"/>
    <a:srgbClr val="C56883"/>
    <a:srgbClr val="FD3A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5" autoAdjust="0"/>
    <p:restoredTop sz="85230" autoAdjust="0"/>
  </p:normalViewPr>
  <p:slideViewPr>
    <p:cSldViewPr snapToGrid="0">
      <p:cViewPr varScale="1">
        <p:scale>
          <a:sx n="71" d="100"/>
          <a:sy n="71" d="100"/>
        </p:scale>
        <p:origin x="744" y="176"/>
      </p:cViewPr>
      <p:guideLst>
        <p:guide orient="horz" pos="2070"/>
        <p:guide pos="3831"/>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handoutMaster" Target="handoutMasters/handoutMaster1.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本章引言</a:t>
            </a:r>
            <a:r>
              <a:rPr lang="en-US" altLang="zh-CN" dirty="0"/>
              <a:t>】</a:t>
            </a:r>
            <a:endParaRPr lang="en-US" altLang="zh-CN" dirty="0"/>
          </a:p>
          <a:p>
            <a:r>
              <a:rPr lang="en-US" altLang="zh-CN" baseline="0" dirty="0"/>
              <a:t>	</a:t>
            </a:r>
            <a:r>
              <a:rPr lang="zh-CN" altLang="en-US" baseline="0" dirty="0"/>
              <a:t>过去的几十年间，计算机性能一直由摩尔定律来推动，而从多核处理器逐步成为</a:t>
            </a:r>
            <a:r>
              <a:rPr lang="en-US" altLang="zh-CN" baseline="0" dirty="0"/>
              <a:t>PC</a:t>
            </a:r>
            <a:r>
              <a:rPr lang="zh-CN" altLang="en-US" baseline="0" dirty="0"/>
              <a:t>主流装备那一天起，软件系统运行的效率就可能将由摩尔定律和</a:t>
            </a:r>
            <a:r>
              <a:rPr lang="en-US" altLang="zh-CN" baseline="0" dirty="0"/>
              <a:t>Amdahl</a:t>
            </a:r>
            <a:r>
              <a:rPr lang="zh-CN" altLang="en-US" baseline="0" dirty="0"/>
              <a:t>定律共同推动。编写能够高效利用多处理器的代码，将会成为很大的挑战。几乎在所有的应用场景下，我们面对的都将是需要为业务系统编写安全、可伸缩的</a:t>
            </a:r>
            <a:r>
              <a:rPr lang="en-US" altLang="zh-CN" baseline="0" dirty="0"/>
              <a:t>Java</a:t>
            </a:r>
            <a:r>
              <a:rPr lang="zh-CN" altLang="en-US" baseline="0" dirty="0"/>
              <a:t>代码以利用并发构建高性能软件解决方案。自</a:t>
            </a:r>
            <a:r>
              <a:rPr lang="en-US" altLang="zh-CN" baseline="0" dirty="0"/>
              <a:t>JDK5</a:t>
            </a:r>
            <a:r>
              <a:rPr lang="zh-CN" altLang="en-US" baseline="0" dirty="0"/>
              <a:t>开始，</a:t>
            </a:r>
            <a:r>
              <a:rPr lang="en-US" altLang="zh-CN" baseline="0" dirty="0"/>
              <a:t>Java</a:t>
            </a:r>
            <a:r>
              <a:rPr lang="zh-CN" altLang="en-US" baseline="0" dirty="0"/>
              <a:t>就在持续改进提高虚拟机的性能以及并发类的可升缩性，并加入了丰富的新并发工具。本章将讲解</a:t>
            </a:r>
            <a:r>
              <a:rPr lang="en-US" altLang="zh-CN" baseline="0" dirty="0"/>
              <a:t>Java</a:t>
            </a:r>
            <a:r>
              <a:rPr lang="zh-CN" altLang="en-US" baseline="0" dirty="0"/>
              <a:t>的核心优势</a:t>
            </a:r>
            <a:r>
              <a:rPr lang="en-US" altLang="zh-CN" baseline="0" dirty="0"/>
              <a:t>-</a:t>
            </a:r>
            <a:r>
              <a:rPr lang="zh-CN" altLang="en-US" baseline="0" dirty="0"/>
              <a:t>语言级别的多线程支持，集中描述在</a:t>
            </a:r>
            <a:r>
              <a:rPr lang="en-US" altLang="zh-CN" baseline="0" dirty="0"/>
              <a:t>Java</a:t>
            </a:r>
            <a:r>
              <a:rPr lang="zh-CN" altLang="en-US" baseline="0" dirty="0"/>
              <a:t>平台上创建多线程应用程序以及同步对共享资源的访问时的细微控制，分析</a:t>
            </a:r>
            <a:r>
              <a:rPr lang="en-US" altLang="zh-CN" baseline="0" dirty="0"/>
              <a:t>Java</a:t>
            </a:r>
            <a:r>
              <a:rPr lang="zh-CN" altLang="en-US" baseline="0" dirty="0"/>
              <a:t>提供的高层次的线程执行构造，以及如何最好地把它们应用到现实世界中的不同场景，并整合了一些最佳实践和最新的研究主张，课程将就现实中的程序并发性能和可伸缩性的困难问题进行分析，并把当前的最佳实践调查与相关的研究结果相结合，提供些可行的替代方案，最后也将介绍一些在开发中可能适用的高级并发性技术</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lvl="0"/>
            <a:r>
              <a:rPr lang="zh-CN" altLang="en-US" dirty="0">
                <a:sym typeface="+mn-ea"/>
              </a:rPr>
              <a:t>//把t1 t2设置成后台线程，那这次运行只有main方法一个前台线程了。</a:t>
            </a:r>
            <a:endParaRPr lang="zh-CN" altLang="en-US" dirty="0"/>
          </a:p>
          <a:p>
            <a:pPr lvl="0"/>
            <a:r>
              <a:rPr lang="zh-CN" altLang="en-US" dirty="0">
                <a:sym typeface="+mn-ea"/>
              </a:rPr>
              <a:t>//运行看结果，所有的前台线程结束之后，进程就会结束</a:t>
            </a:r>
            <a:endParaRPr lang="zh-CN" altLang="en-US" dirty="0"/>
          </a:p>
          <a:p>
            <a:pPr lvl="0"/>
            <a:r>
              <a:rPr lang="zh-CN" altLang="en-US" dirty="0">
                <a:sym typeface="+mn-ea"/>
              </a:rPr>
              <a:t>t1.setDaemon(true);</a:t>
            </a:r>
            <a:endParaRPr lang="zh-CN" altLang="en-US" dirty="0"/>
          </a:p>
          <a:p>
            <a:pPr lvl="0"/>
            <a:r>
              <a:rPr lang="zh-CN" altLang="en-US" dirty="0">
                <a:sym typeface="+mn-ea"/>
              </a:rPr>
              <a:t>t2.setDaemon(true);</a:t>
            </a:r>
            <a:endParaRPr lang="zh-CN" altLang="en-US" dirty="0"/>
          </a:p>
          <a:p>
            <a:pPr lvl="0"/>
            <a:r>
              <a:rPr lang="zh-CN" altLang="en-US" dirty="0">
                <a:sym typeface="+mn-ea"/>
              </a:rPr>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lvl="0"/>
            <a:r>
              <a:rPr lang="en-US" altLang="zh-CN" b="1" dirty="0">
                <a:latin typeface="黑体" panose="02010609060101010101" pitchFamily="2" charset="-122"/>
                <a:ea typeface="黑体" panose="02010609060101010101" pitchFamily="2" charset="-122"/>
                <a:sym typeface="+mn-ea"/>
              </a:rPr>
              <a:t>try {</a:t>
            </a:r>
            <a:endParaRPr lang="zh-CN" altLang="en-US">
              <a:sym typeface="+mn-ea"/>
            </a:endParaRPr>
          </a:p>
          <a:p>
            <a:pPr lvl="0"/>
            <a:r>
              <a:rPr lang="zh-CN" altLang="en-US">
                <a:sym typeface="+mn-ea"/>
              </a:rPr>
              <a:t>//让当前休息1秒，来看一下效果</a:t>
            </a:r>
            <a:endParaRPr lang="zh-CN" altLang="en-US"/>
          </a:p>
          <a:p>
            <a:pPr lvl="0"/>
            <a:r>
              <a:rPr lang="zh-CN" altLang="en-US">
                <a:sym typeface="+mn-ea"/>
              </a:rPr>
              <a:t>//结果是一停一停的，因为每个打印出来都有一个1s的休息，几乎交替，这就是sleep的作用</a:t>
            </a:r>
            <a:endParaRPr lang="zh-CN" altLang="en-US"/>
          </a:p>
          <a:p>
            <a:pPr lvl="0"/>
            <a:r>
              <a:rPr lang="zh-CN" altLang="en-US">
                <a:sym typeface="+mn-ea"/>
              </a:rPr>
              <a:t>Thread.sleep(1000);</a:t>
            </a:r>
            <a:endParaRPr lang="zh-CN" altLang="en-US"/>
          </a:p>
          <a:p>
            <a:pPr lvl="0"/>
            <a:r>
              <a:rPr lang="zh-CN" altLang="en-US">
                <a:sym typeface="+mn-ea"/>
              </a:rPr>
              <a:t>} catch (InterruptedException e) {</a:t>
            </a:r>
            <a:endParaRPr lang="zh-CN" altLang="en-US"/>
          </a:p>
          <a:p>
            <a:pPr lvl="0"/>
            <a:r>
              <a:rPr lang="zh-CN" altLang="en-US">
                <a:sym typeface="+mn-ea"/>
              </a:rPr>
              <a:t>    e.printStackTrace();</a:t>
            </a:r>
            <a:endParaRPr lang="zh-CN" altLang="en-US"/>
          </a:p>
          <a:p>
            <a:pPr lvl="0"/>
            <a:r>
              <a:rPr lang="zh-CN" altLang="en-US">
                <a:sym typeface="+mn-ea"/>
              </a:rPr>
              <a:t>}</a:t>
            </a:r>
            <a:endParaRPr lang="zh-CN" altLang="en-US"/>
          </a:p>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生活中的例子</a:t>
            </a:r>
            <a:r>
              <a:rPr lang="en-US" altLang="zh-CN">
                <a:sym typeface="+mn-ea"/>
              </a:rPr>
              <a:t>1</a:t>
            </a:r>
            <a:r>
              <a:rPr lang="zh-CN" altLang="en-US">
                <a:sym typeface="+mn-ea"/>
              </a:rPr>
              <a:t>：在一条河上有一座桥，桥面较窄，只能容纳一辆汽车通过，无法让两辆汽车并行。如果有两辆汽车A和B分别由桥的两端驶上该桥，则对于A车来说，它走过桥面左面的一段路（即占有了桥的一部分资源），要想过桥还须等待B车让出右边的桥面，此时A车不能前进；对于B车来说，它走过桥面右边的一段路（即占有了桥的一部分资源），要想过桥还须等待A车让出左边的桥面，此时B车也不能前进。两边的车都不倒车，结果造成互相等待对方让出桥面，但是谁也不让路，就会无休止地等下去。这种现象就是死锁。</a:t>
            </a:r>
            <a:endParaRPr lang="zh-CN" altLang="en-US">
              <a:sym typeface="+mn-ea"/>
            </a:endParaRPr>
          </a:p>
          <a:p>
            <a:endParaRPr lang="zh-CN" altLang="en-US">
              <a:sym typeface="+mn-ea"/>
            </a:endParaRPr>
          </a:p>
          <a:p>
            <a:r>
              <a:rPr lang="zh-CN" altLang="en-US">
                <a:sym typeface="+mn-ea"/>
              </a:rPr>
              <a:t>生活中的例子</a:t>
            </a:r>
            <a:r>
              <a:rPr lang="en-US" altLang="zh-CN">
                <a:sym typeface="+mn-ea"/>
              </a:rPr>
              <a:t>2</a:t>
            </a:r>
            <a:r>
              <a:rPr lang="zh-CN" altLang="en-US">
                <a:sym typeface="+mn-ea"/>
              </a:rPr>
              <a:t>：</a:t>
            </a:r>
            <a:r>
              <a:rPr lang="zh-CN" altLang="en-US">
                <a:sym typeface="+mn-ea"/>
              </a:rPr>
              <a:t>经典的“哲学家就餐问题”，5个哲学家吃中餐，坐在圆卓子旁。每人有5根筷子（不是5双），每两个人中间放一根，哲学家时而思考，时而进餐。每个人都需要一双筷子才能吃到东西，吃完后将筷子放回原处继续思考，如果每个人都立刻抓住自己左边的筷子，然后等待右边的筷子空出来，同时又不放下已经拿到的筷子，这样每个人都无法得到1双筷子，无法吃饭都会饿死，这种情况就会产生死锁：每个人都拥有其他人需要的资源，同时又等待其他人拥有的资源，并且每个人在获得所有需要的资源之前都不会放弃已经拥有的资源。</a:t>
            </a:r>
            <a:endParaRPr lang="zh-CN" altLang="en-US"/>
          </a:p>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在一个应用程序中，需要多次使用线程意味着多次创建并销毁线程。而创建并销毁线程的过程势必会消耗内存。在Java中，内存资源是及其宝贵的，所以，提出了线程池的概念。</a:t>
            </a:r>
            <a:endParaRPr lang="zh-CN" altLang="en-US"/>
          </a:p>
          <a:p>
            <a:r>
              <a:rPr lang="zh-CN" altLang="en-US"/>
              <a:t>  创建---》就绪状态--》运行--》死亡</a:t>
            </a:r>
            <a:endParaRPr lang="zh-CN" altLang="en-US"/>
          </a:p>
          <a:p>
            <a:r>
              <a:rPr lang="zh-CN" altLang="en-US"/>
              <a:t>       3秒           1秒    2s</a:t>
            </a:r>
            <a:endParaRPr lang="zh-CN" altLang="en-US"/>
          </a:p>
          <a:p>
            <a:r>
              <a:rPr lang="zh-CN" altLang="en-US"/>
              <a:t>  几个没线程没关系，但是高并发系统中</a:t>
            </a:r>
            <a:endParaRPr lang="zh-CN" altLang="en-US"/>
          </a:p>
          <a:p>
            <a:r>
              <a:rPr lang="zh-CN" altLang="en-US"/>
              <a:t>  线程池：10线程--100个任务 （10个线程执行1-10，然后就接着执行10-20 。10线程相当于共享的资源，不用创建，使用完不用销毁，这样就节省了创建和销毁的时间）</a:t>
            </a:r>
            <a:endParaRPr lang="zh-CN" altLang="en-US"/>
          </a:p>
          <a:p>
            <a:r>
              <a:rPr lang="zh-CN" altLang="en-US"/>
              <a:t>eg:学校100台电脑，有第101个学生等待，有学生退电脑然后借电脑。</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14.wmf"/><Relationship Id="rId2" Type="http://schemas.openxmlformats.org/officeDocument/2006/relationships/oleObject" Target="../embeddings/oleObject2.bin"/><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11.png"/><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29.wmf"/><Relationship Id="rId1"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48.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40.wmf"/><Relationship Id="rId3" Type="http://schemas.openxmlformats.org/officeDocument/2006/relationships/oleObject" Target="../embeddings/oleObject4.bin"/><Relationship Id="rId2" Type="http://schemas.openxmlformats.org/officeDocument/2006/relationships/image" Target="../media/image39.png"/><Relationship Id="rId1" Type="http://schemas.openxmlformats.org/officeDocument/2006/relationships/image" Target="../media/image3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tags" Target="../tags/tag11.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11.png"/><Relationship Id="rId1" Type="http://schemas.openxmlformats.org/officeDocument/2006/relationships/image" Target="../media/image4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2.xml"/><Relationship Id="rId2" Type="http://schemas.openxmlformats.org/officeDocument/2006/relationships/image" Target="../media/image46.wmf"/><Relationship Id="rId1" Type="http://schemas.openxmlformats.org/officeDocument/2006/relationships/oleObject" Target="../embeddings/oleObject5.bin"/></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1.png"/><Relationship Id="rId1" Type="http://schemas.openxmlformats.org/officeDocument/2006/relationships/image" Target="../media/image50.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6.wmf"/><Relationship Id="rId2" Type="http://schemas.openxmlformats.org/officeDocument/2006/relationships/oleObject" Target="../embeddings/oleObject1.bin"/><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4.png"/><Relationship Id="rId1" Type="http://schemas.openxmlformats.org/officeDocument/2006/relationships/image" Target="../media/image5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11.png"/><Relationship Id="rId1" Type="http://schemas.openxmlformats.org/officeDocument/2006/relationships/image" Target="../media/image5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a:solidFill>
                  <a:schemeClr val="tx1">
                    <a:lumMod val="65000"/>
                    <a:lumOff val="35000"/>
                  </a:schemeClr>
                </a:solidFill>
              </a:rPr>
              <a:t>多线程</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2-</a:t>
            </a:r>
            <a:r>
              <a:rPr lang="zh-CN" altLang="en-US" dirty="0">
                <a:sym typeface="+mn-ea"/>
              </a:rPr>
              <a:t>多线程的优缺点</a:t>
            </a:r>
            <a:endParaRPr lang="zh-CN" altLang="en-US" dirty="0"/>
          </a:p>
        </p:txBody>
      </p:sp>
      <p:sp>
        <p:nvSpPr>
          <p:cNvPr id="3" name="内容占位符 2"/>
          <p:cNvSpPr>
            <a:spLocks noGrp="1"/>
          </p:cNvSpPr>
          <p:nvPr>
            <p:ph idx="1"/>
          </p:nvPr>
        </p:nvSpPr>
        <p:spPr>
          <a:xfrm>
            <a:off x="186690" y="706120"/>
            <a:ext cx="11791950" cy="5532120"/>
          </a:xfrm>
        </p:spPr>
        <p:txBody>
          <a:bodyPr>
            <a:normAutofit fontScale="90000" lnSpcReduction="20000"/>
          </a:bodyPr>
          <a:lstStyle/>
          <a:p>
            <a:r>
              <a:rPr lang="zh-CN" altLang="en-US" dirty="0"/>
              <a:t>多线程优点：</a:t>
            </a:r>
            <a:endParaRPr lang="zh-CN" altLang="en-US" dirty="0"/>
          </a:p>
          <a:p>
            <a:pPr lvl="1"/>
            <a:r>
              <a:rPr lang="zh-CN" altLang="en-US" dirty="0"/>
              <a:t>Java支持编写多线程的程序；</a:t>
            </a:r>
            <a:endParaRPr lang="zh-CN" altLang="en-US" dirty="0"/>
          </a:p>
          <a:p>
            <a:pPr lvl="1"/>
            <a:r>
              <a:rPr lang="zh-CN" altLang="en-US" dirty="0"/>
              <a:t>多线程最大的好处在于可以同时并发执行多个任务；</a:t>
            </a:r>
            <a:endParaRPr lang="zh-CN" altLang="en-US" dirty="0"/>
          </a:p>
          <a:p>
            <a:pPr lvl="1"/>
            <a:r>
              <a:rPr lang="zh-CN" altLang="en-US" dirty="0"/>
              <a:t>多线程可以最大限度地减低CP</a:t>
            </a:r>
            <a:endParaRPr lang="zh-CN" altLang="en-US" dirty="0"/>
          </a:p>
          <a:p>
            <a:pPr marL="228600" lvl="1" algn="l">
              <a:spcBef>
                <a:spcPts val="1000"/>
              </a:spcBef>
              <a:buClrTx/>
              <a:buSzTx/>
            </a:pPr>
            <a:r>
              <a:rPr lang="zh-CN" altLang="en-US" sz="2800" dirty="0">
                <a:sym typeface="+mn-ea"/>
              </a:rPr>
              <a:t>多线程缺点：</a:t>
            </a:r>
            <a:endParaRPr lang="zh-CN" altLang="en-US" sz="2800" dirty="0"/>
          </a:p>
          <a:p>
            <a:pPr lvl="1"/>
            <a:r>
              <a:rPr lang="zh-CN" altLang="en-US" dirty="0">
                <a:sym typeface="+mn-ea"/>
              </a:rPr>
              <a:t>线程也是程序，所以线程需要占用内存，线程越多占用内存也越多； </a:t>
            </a:r>
            <a:endParaRPr lang="zh-CN" altLang="en-US" dirty="0"/>
          </a:p>
          <a:p>
            <a:pPr lvl="1"/>
            <a:r>
              <a:rPr lang="zh-CN" altLang="en-US" dirty="0">
                <a:sym typeface="+mn-ea"/>
              </a:rPr>
              <a:t>多线程需要协调和管理，所以需要CPU时间跟踪线程； </a:t>
            </a:r>
            <a:endParaRPr lang="zh-CN" altLang="en-US" dirty="0"/>
          </a:p>
          <a:p>
            <a:pPr lvl="1"/>
            <a:r>
              <a:rPr lang="zh-CN" altLang="en-US" dirty="0">
                <a:sym typeface="+mn-ea"/>
              </a:rPr>
              <a:t>线程之间对共享资源的访问会相互影响，必须解决竞用共享资源的问题；</a:t>
            </a:r>
            <a:endParaRPr lang="zh-CN" altLang="en-US" dirty="0"/>
          </a:p>
          <a:p>
            <a:pPr lvl="1"/>
            <a:r>
              <a:rPr lang="zh-CN" altLang="en-US" dirty="0">
                <a:sym typeface="+mn-ea"/>
              </a:rPr>
              <a:t>线程太多会导致控制太复杂，最终可能造成很多Bug</a:t>
            </a:r>
            <a:endParaRPr lang="zh-CN" altLang="en-US" dirty="0"/>
          </a:p>
          <a:p>
            <a:pPr lvl="1"/>
            <a:r>
              <a:rPr lang="en-US" altLang="zh-CN" dirty="0"/>
              <a:t>CP</a:t>
            </a:r>
            <a:r>
              <a:rPr lang="zh-CN" altLang="en-US" dirty="0"/>
              <a:t>U的闲置时间，从而提高CPU的利用率。</a:t>
            </a:r>
            <a:endParaRPr lang="zh-CN" altLang="en-US" dirty="0"/>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主线程</a:t>
            </a:r>
            <a:endParaRPr lang="zh-CN" altLang="en-US" dirty="0"/>
          </a:p>
        </p:txBody>
      </p:sp>
      <p:sp>
        <p:nvSpPr>
          <p:cNvPr id="3" name="内容占位符 2"/>
          <p:cNvSpPr>
            <a:spLocks noGrp="1"/>
          </p:cNvSpPr>
          <p:nvPr>
            <p:ph idx="1"/>
          </p:nvPr>
        </p:nvSpPr>
        <p:spPr>
          <a:xfrm>
            <a:off x="186690" y="899160"/>
            <a:ext cx="11791950" cy="5339080"/>
          </a:xfrm>
        </p:spPr>
        <p:txBody>
          <a:bodyPr>
            <a:normAutofit/>
          </a:bodyPr>
          <a:lstStyle/>
          <a:p>
            <a:r>
              <a:rPr lang="en-US" altLang="zh-CN" sz="2400" dirty="0">
                <a:cs typeface="微软雅黑 Light" panose="020B0502040204020203" pitchFamily="34" charset="-122"/>
                <a:sym typeface="+mn-ea"/>
              </a:rPr>
              <a:t>Java</a:t>
            </a:r>
            <a:r>
              <a:rPr lang="zh-CN" altLang="en-US" sz="2400" dirty="0">
                <a:cs typeface="微软雅黑 Light" panose="020B0502040204020203" pitchFamily="34" charset="-122"/>
                <a:sym typeface="+mn-ea"/>
              </a:rPr>
              <a:t>支持多线程</a:t>
            </a:r>
            <a:endParaRPr lang="en-US" altLang="zh-CN" sz="2400" dirty="0">
              <a:cs typeface="微软雅黑 Light" panose="020B0502040204020203" pitchFamily="34" charset="-122"/>
            </a:endParaRPr>
          </a:p>
          <a:p>
            <a:r>
              <a:rPr lang="zh-CN" altLang="en-US" sz="2400" dirty="0">
                <a:cs typeface="微软雅黑 Light" panose="020B0502040204020203" pitchFamily="34" charset="-122"/>
                <a:sym typeface="+mn-ea"/>
              </a:rPr>
              <a:t>主线程的特殊之处在于：</a:t>
            </a:r>
            <a:endParaRPr lang="en-US" altLang="zh-CN" sz="2400" dirty="0">
              <a:cs typeface="微软雅黑 Light" panose="020B0502040204020203" pitchFamily="34" charset="-122"/>
            </a:endParaRPr>
          </a:p>
          <a:p>
            <a:pPr lvl="1" eaLnBrk="1" hangingPunct="1">
              <a:lnSpc>
                <a:spcPct val="130000"/>
              </a:lnSpc>
            </a:pPr>
            <a:r>
              <a:rPr lang="en-US" altLang="zh-CN" sz="2000" dirty="0">
                <a:cs typeface="微软雅黑 Light" panose="020B0502040204020203" pitchFamily="34" charset="-122"/>
                <a:sym typeface="+mn-ea"/>
              </a:rPr>
              <a:t>任何一个Java程序启动时，一个线程立刻运行，它执行main方法，这个线程称为程序的主线程</a:t>
            </a:r>
            <a:r>
              <a:rPr lang="zh-CN" altLang="en-US" sz="2000" dirty="0">
                <a:cs typeface="微软雅黑 Light" panose="020B0502040204020203" pitchFamily="34" charset="-122"/>
                <a:sym typeface="+mn-ea"/>
              </a:rPr>
              <a:t>。</a:t>
            </a:r>
            <a:endParaRPr lang="zh-CN" altLang="en-US" sz="2000" dirty="0">
              <a:cs typeface="微软雅黑 Light" panose="020B0502040204020203" pitchFamily="34" charset="-122"/>
              <a:sym typeface="+mn-ea"/>
            </a:endParaRPr>
          </a:p>
          <a:p>
            <a:pPr lvl="1" eaLnBrk="1" hangingPunct="1">
              <a:lnSpc>
                <a:spcPct val="130000"/>
              </a:lnSpc>
            </a:pPr>
            <a:r>
              <a:rPr lang="en-US" altLang="zh-CN" sz="2000" dirty="0">
                <a:cs typeface="微软雅黑 Light" panose="020B0502040204020203" pitchFamily="34" charset="-122"/>
                <a:sym typeface="+mn-ea"/>
              </a:rPr>
              <a:t>一个Java应用程序至少有两个线程，一个是主线程负责main方法代码执行；一个是垃圾回收器线程，负责了回收垃圾。</a:t>
            </a:r>
            <a:endParaRPr lang="en-US" altLang="zh-CN" sz="2000" dirty="0">
              <a:cs typeface="微软雅黑 Light" panose="020B0502040204020203" pitchFamily="34" charset="-122"/>
              <a:sym typeface="+mn-ea"/>
            </a:endParaRPr>
          </a:p>
          <a:p>
            <a:pPr marL="457200" lvl="1" indent="0" eaLnBrk="1" hangingPunct="1">
              <a:lnSpc>
                <a:spcPct val="130000"/>
              </a:lnSpc>
              <a:buNone/>
            </a:pPr>
            <a:endParaRPr lang="en-US" altLang="zh-CN" sz="2000" dirty="0">
              <a:cs typeface="微软雅黑 Light" panose="020B0502040204020203" pitchFamily="34" charset="-122"/>
              <a:sym typeface="+mn-ea"/>
            </a:endParaRPr>
          </a:p>
          <a:p>
            <a:pPr marL="457200" lvl="1" indent="0" eaLnBrk="1" hangingPunct="1">
              <a:lnSpc>
                <a:spcPct val="90000"/>
              </a:lnSpc>
              <a:buNone/>
            </a:pPr>
            <a:endParaRPr lang="zh-CN" altLang="en-US" sz="2000" dirty="0">
              <a:solidFill>
                <a:srgbClr val="FF0000"/>
              </a:solidFill>
              <a:cs typeface="微软雅黑 Light" panose="020B0502040204020203" pitchFamily="34" charset="-122"/>
              <a:sym typeface="+mn-ea"/>
            </a:endParaRPr>
          </a:p>
        </p:txBody>
      </p:sp>
      <p:graphicFrame>
        <p:nvGraphicFramePr>
          <p:cNvPr id="4" name="对象 3"/>
          <p:cNvGraphicFramePr/>
          <p:nvPr>
            <p:custDataLst>
              <p:tags r:id="rId1"/>
            </p:custDataLst>
          </p:nvPr>
        </p:nvGraphicFramePr>
        <p:xfrm>
          <a:off x="4009390" y="3355340"/>
          <a:ext cx="6289675" cy="3048000"/>
        </p:xfrm>
        <a:graphic>
          <a:graphicData uri="http://schemas.openxmlformats.org/presentationml/2006/ole">
            <mc:AlternateContent xmlns:mc="http://schemas.openxmlformats.org/markup-compatibility/2006">
              <mc:Choice xmlns:v="urn:schemas-microsoft-com:vml" Requires="v">
                <p:oleObj spid="_x0000_s5" name="" r:id="rId2" imgW="4396105" imgH="2705100" progId="Paint.Picture">
                  <p:embed/>
                </p:oleObj>
              </mc:Choice>
              <mc:Fallback>
                <p:oleObj name="" r:id="rId2" imgW="4396105" imgH="2705100" progId="Paint.Picture">
                  <p:embed/>
                  <p:pic>
                    <p:nvPicPr>
                      <p:cNvPr id="0" name="图片 4"/>
                      <p:cNvPicPr/>
                      <p:nvPr/>
                    </p:nvPicPr>
                    <p:blipFill>
                      <a:blip r:embed="rId3"/>
                      <a:stretch>
                        <a:fillRect/>
                      </a:stretch>
                    </p:blipFill>
                    <p:spPr>
                      <a:xfrm>
                        <a:off x="4009390" y="3355340"/>
                        <a:ext cx="6289675" cy="3048000"/>
                      </a:xfrm>
                      <a:prstGeom prst="rect">
                        <a:avLst/>
                      </a:prstGeom>
                    </p:spPr>
                  </p:pic>
                </p:oleObj>
              </mc:Fallback>
            </mc:AlternateContent>
          </a:graphicData>
        </a:graphic>
      </p:graphicFrame>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4-</a:t>
            </a:r>
            <a:r>
              <a:rPr lang="zh-CN" altLang="en-US" dirty="0">
                <a:cs typeface="微软雅黑 Light" panose="020B0502040204020203" pitchFamily="34" charset="-122"/>
                <a:sym typeface="黑体" panose="02010609060101010101" pitchFamily="2" charset="-122"/>
              </a:rPr>
              <a:t>创建线程的三种方式</a:t>
            </a:r>
            <a:endParaRPr lang="en-US" altLang="zh-CN" dirty="0">
              <a:cs typeface="微软雅黑 Light" panose="020B0502040204020203" pitchFamily="34" charset="-122"/>
            </a:endParaRPr>
          </a:p>
        </p:txBody>
      </p:sp>
      <p:sp>
        <p:nvSpPr>
          <p:cNvPr id="3" name="内容占位符 2"/>
          <p:cNvSpPr>
            <a:spLocks noGrp="1"/>
          </p:cNvSpPr>
          <p:nvPr>
            <p:ph idx="1"/>
          </p:nvPr>
        </p:nvSpPr>
        <p:spPr>
          <a:xfrm>
            <a:off x="292735" y="1280795"/>
            <a:ext cx="11791950" cy="3294380"/>
          </a:xfrm>
        </p:spPr>
        <p:txBody>
          <a:bodyPr>
            <a:normAutofit/>
          </a:bodyPr>
          <a:lstStyle/>
          <a:p>
            <a:r>
              <a:rPr lang="zh-CN" altLang="en-US" sz="2400" dirty="0">
                <a:cs typeface="微软雅黑 Light" panose="020B0502040204020203" pitchFamily="34" charset="-122"/>
                <a:sym typeface="+mn-ea"/>
              </a:rPr>
              <a:t>方式一：继承Thread类</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方式二：实现Runnable接口</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方式三：实现Callable接口      </a:t>
            </a:r>
            <a:endParaRPr lang="zh-CN" altLang="en-US" sz="2400" dirty="0">
              <a:cs typeface="微软雅黑 Light" panose="020B0502040204020203" pitchFamily="34" charset="-122"/>
              <a:sym typeface="+mn-ea"/>
            </a:endParaRPr>
          </a:p>
          <a:p>
            <a:pPr marL="0" indent="0">
              <a:buNone/>
            </a:pPr>
            <a:r>
              <a:rPr lang="zh-CN" altLang="en-US" sz="2400" dirty="0">
                <a:cs typeface="微软雅黑 Light" panose="020B0502040204020203" pitchFamily="34" charset="-122"/>
                <a:sym typeface="+mn-ea"/>
              </a:rPr>
              <a:t>                                                            </a:t>
            </a:r>
            <a:endParaRPr lang="zh-CN" altLang="en-US" sz="2400" dirty="0">
              <a:cs typeface="微软雅黑 Light" panose="020B0502040204020203" pitchFamily="34" charset="-122"/>
              <a:sym typeface="+mn-ea"/>
            </a:endParaRPr>
          </a:p>
        </p:txBody>
      </p:sp>
      <p:sp>
        <p:nvSpPr>
          <p:cNvPr id="10" name="矩形 9"/>
          <p:cNvSpPr/>
          <p:nvPr/>
        </p:nvSpPr>
        <p:spPr>
          <a:xfrm>
            <a:off x="5179060" y="2848610"/>
            <a:ext cx="6107430" cy="26739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6147435" y="3979545"/>
            <a:ext cx="1207770" cy="60325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8136890" y="3979545"/>
            <a:ext cx="1106805" cy="601980"/>
          </a:xfrm>
          <a:prstGeom prst="rect">
            <a:avLst/>
          </a:prstGeom>
          <a:gradFill>
            <a:gsLst>
              <a:gs pos="0">
                <a:srgbClr val="FECF40"/>
              </a:gs>
              <a:gs pos="100000">
                <a:srgbClr val="846C2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流程图: 过程 12"/>
          <p:cNvSpPr/>
          <p:nvPr/>
        </p:nvSpPr>
        <p:spPr>
          <a:xfrm>
            <a:off x="9852660" y="3979545"/>
            <a:ext cx="1235075" cy="611505"/>
          </a:xfrm>
          <a:prstGeom prst="flowChartProcess">
            <a:avLst/>
          </a:prstGeom>
          <a:gradFill>
            <a:gsLst>
              <a:gs pos="0">
                <a:srgbClr val="7B32B2"/>
              </a:gs>
              <a:gs pos="100000">
                <a:srgbClr val="401A5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下箭头 13"/>
          <p:cNvSpPr/>
          <p:nvPr/>
        </p:nvSpPr>
        <p:spPr>
          <a:xfrm>
            <a:off x="5743575" y="3289300"/>
            <a:ext cx="328295" cy="1861185"/>
          </a:xfrm>
          <a:prstGeom prst="downArrow">
            <a:avLst/>
          </a:prstGeom>
          <a:gradFill>
            <a:gsLst>
              <a:gs pos="0">
                <a:srgbClr val="FBFB11"/>
              </a:gs>
              <a:gs pos="100000">
                <a:srgbClr val="83830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下箭头 14"/>
          <p:cNvSpPr/>
          <p:nvPr/>
        </p:nvSpPr>
        <p:spPr>
          <a:xfrm>
            <a:off x="7612380" y="3221355"/>
            <a:ext cx="328295" cy="1929130"/>
          </a:xfrm>
          <a:prstGeom prst="downArrow">
            <a:avLst/>
          </a:prstGeom>
          <a:gradFill>
            <a:gsLst>
              <a:gs pos="0">
                <a:srgbClr val="FBFB11"/>
              </a:gs>
              <a:gs pos="100000">
                <a:srgbClr val="83830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下箭头 15"/>
          <p:cNvSpPr/>
          <p:nvPr/>
        </p:nvSpPr>
        <p:spPr>
          <a:xfrm>
            <a:off x="9439910" y="3221990"/>
            <a:ext cx="328295" cy="1928495"/>
          </a:xfrm>
          <a:prstGeom prst="downArrow">
            <a:avLst/>
          </a:prstGeom>
          <a:gradFill>
            <a:gsLst>
              <a:gs pos="0">
                <a:srgbClr val="FBFB11"/>
              </a:gs>
              <a:gs pos="100000">
                <a:srgbClr val="83830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6546215" y="2149475"/>
            <a:ext cx="2697480" cy="645160"/>
          </a:xfrm>
          <a:prstGeom prst="rect">
            <a:avLst/>
          </a:prstGeom>
          <a:noFill/>
        </p:spPr>
        <p:txBody>
          <a:bodyPr wrap="none" rtlCol="0">
            <a:spAutoFit/>
          </a:bodyPr>
          <a:p>
            <a:pPr algn="l"/>
            <a:r>
              <a:rPr lang="zh-CN" altLang="en-US" dirty="0">
                <a:cs typeface="微软雅黑 Light" panose="020B0502040204020203" pitchFamily="34" charset="-122"/>
                <a:sym typeface="+mn-ea"/>
              </a:rPr>
              <a:t>并发（一同，一起）执行</a:t>
            </a:r>
            <a:endParaRPr lang="zh-CN" altLang="en-US" dirty="0">
              <a:cs typeface="微软雅黑 Light" panose="020B0502040204020203" pitchFamily="34" charset="-122"/>
              <a:sym typeface="+mn-ea"/>
            </a:endParaRPr>
          </a:p>
          <a:p>
            <a:endParaRPr lang="zh-CN" altLang="en-US"/>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4-</a:t>
            </a:r>
            <a:r>
              <a:rPr lang="zh-CN" altLang="en-US" dirty="0">
                <a:cs typeface="微软雅黑 Light" panose="020B0502040204020203" pitchFamily="34" charset="-122"/>
                <a:sym typeface="黑体" panose="02010609060101010101" pitchFamily="2" charset="-122"/>
              </a:rPr>
              <a:t>创建线程的三种方式</a:t>
            </a:r>
            <a:r>
              <a:rPr lang="en-US" altLang="zh-CN" dirty="0">
                <a:cs typeface="微软雅黑 Light" panose="020B0502040204020203" pitchFamily="34" charset="-122"/>
                <a:sym typeface="黑体" panose="02010609060101010101" pitchFamily="2" charset="-122"/>
              </a:rPr>
              <a:t>-</a:t>
            </a:r>
            <a:r>
              <a:rPr lang="zh-CN" altLang="en-US" dirty="0">
                <a:cs typeface="微软雅黑 Light" panose="020B0502040204020203" pitchFamily="34" charset="-122"/>
                <a:sym typeface="黑体" panose="02010609060101010101" pitchFamily="2" charset="-122"/>
              </a:rPr>
              <a:t>继承</a:t>
            </a:r>
            <a:r>
              <a:rPr lang="en-US" altLang="zh-CN" dirty="0">
                <a:cs typeface="微软雅黑 Light" panose="020B0502040204020203" pitchFamily="34" charset="-122"/>
                <a:sym typeface="黑体" panose="02010609060101010101" pitchFamily="2" charset="-122"/>
              </a:rPr>
              <a:t>Thread</a:t>
            </a:r>
            <a:r>
              <a:rPr lang="zh-CN" altLang="en-US" dirty="0">
                <a:cs typeface="微软雅黑 Light" panose="020B0502040204020203" pitchFamily="34" charset="-122"/>
                <a:sym typeface="黑体" panose="02010609060101010101" pitchFamily="2" charset="-122"/>
              </a:rPr>
              <a:t>类</a:t>
            </a:r>
            <a:endParaRPr lang="zh-CN" altLang="en-US"/>
          </a:p>
        </p:txBody>
      </p:sp>
      <p:sp>
        <p:nvSpPr>
          <p:cNvPr id="3" name="内容占位符 2"/>
          <p:cNvSpPr>
            <a:spLocks noGrp="1"/>
          </p:cNvSpPr>
          <p:nvPr>
            <p:ph idx="1"/>
          </p:nvPr>
        </p:nvSpPr>
        <p:spPr>
          <a:xfrm>
            <a:off x="199905" y="772682"/>
            <a:ext cx="11792070" cy="5448937"/>
          </a:xfrm>
        </p:spPr>
        <p:txBody>
          <a:bodyPr/>
          <a:p>
            <a:r>
              <a:rPr lang="zh-CN" altLang="en-US"/>
              <a:t>继承Java.lang.Thread类，并重写run() 方法。</a:t>
            </a:r>
            <a:endParaRPr lang="zh-CN" altLang="en-US"/>
          </a:p>
        </p:txBody>
      </p:sp>
      <p:sp>
        <p:nvSpPr>
          <p:cNvPr id="820228" name="AutoShape 4"/>
          <p:cNvSpPr/>
          <p:nvPr/>
        </p:nvSpPr>
        <p:spPr>
          <a:xfrm>
            <a:off x="487680" y="1582420"/>
            <a:ext cx="5707063" cy="3198473"/>
          </a:xfrm>
          <a:prstGeom prst="roundRect">
            <a:avLst>
              <a:gd name="adj" fmla="val 6824"/>
            </a:avLst>
          </a:prstGeom>
          <a:noFill/>
          <a:ln w="57150"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FFFF"/>
                    </a:gs>
                    <a:gs pos="100000">
                      <a:srgbClr val="FFFFFF"/>
                    </a:gs>
                  </a:gsLst>
                  <a:lin ang="5400000" scaled="1"/>
                  <a:tileRect/>
                </a:gradFill>
              </a14:hiddenFill>
            </a:ext>
          </a:extLst>
        </p:spPr>
        <p:txBody>
          <a:bodyPr anchor="t">
            <a:spAutoFit/>
          </a:bodyPr>
          <a:p>
            <a:pPr lvl="0" algn="l">
              <a:lnSpc>
                <a:spcPts val="3300"/>
              </a:lnSpc>
              <a:buClr>
                <a:srgbClr val="92D050"/>
              </a:buClr>
              <a:buSzTx/>
              <a:buFontTx/>
            </a:pPr>
            <a:r>
              <a:rPr lang="zh-CN" altLang="en-US" sz="2000" dirty="0">
                <a:latin typeface="黑体" panose="02010609060101010101" pitchFamily="2" charset="-122"/>
                <a:ea typeface="黑体" panose="02010609060101010101" pitchFamily="2" charset="-122"/>
                <a:sym typeface="+mn-ea"/>
              </a:rPr>
              <a:t>定义：</a:t>
            </a:r>
            <a:endParaRPr lang="zh-CN" altLang="en-US" sz="2000" dirty="0">
              <a:latin typeface="黑体" panose="02010609060101010101" pitchFamily="2" charset="-122"/>
              <a:ea typeface="黑体" panose="02010609060101010101" pitchFamily="2" charset="-122"/>
              <a:sym typeface="微软雅黑" panose="020B0503020204020204" pitchFamily="34" charset="-122"/>
            </a:endParaRPr>
          </a:p>
          <a:p>
            <a:pPr lvl="0" algn="l">
              <a:lnSpc>
                <a:spcPts val="3300"/>
              </a:lnSpc>
              <a:buClr>
                <a:srgbClr val="92D050"/>
              </a:buClr>
              <a:buSzTx/>
              <a:buFontTx/>
            </a:pPr>
            <a:r>
              <a:rPr lang="zh-CN" altLang="en-US" sz="2000" dirty="0">
                <a:latin typeface="黑体" panose="02010609060101010101" pitchFamily="2" charset="-122"/>
                <a:ea typeface="黑体" panose="02010609060101010101" pitchFamily="2" charset="-122"/>
                <a:sym typeface="微软雅黑" panose="020B0503020204020204" pitchFamily="34" charset="-122"/>
              </a:rPr>
              <a:t>class MyThread extends Thread {</a:t>
            </a:r>
            <a:endParaRPr lang="zh-CN" altLang="en-US" sz="2000" dirty="0">
              <a:latin typeface="黑体" panose="02010609060101010101" pitchFamily="2" charset="-122"/>
              <a:ea typeface="黑体" panose="02010609060101010101" pitchFamily="2" charset="-122"/>
              <a:sym typeface="微软雅黑" panose="020B0503020204020204" pitchFamily="34" charset="-122"/>
            </a:endParaRPr>
          </a:p>
          <a:p>
            <a:pPr lvl="0" algn="l">
              <a:lnSpc>
                <a:spcPts val="3300"/>
              </a:lnSpc>
              <a:buClr>
                <a:srgbClr val="92D050"/>
              </a:buClr>
              <a:buSzTx/>
              <a:buFontTx/>
            </a:pPr>
            <a:r>
              <a:rPr lang="zh-CN" altLang="en-US" sz="2000" dirty="0">
                <a:latin typeface="黑体" panose="02010609060101010101" pitchFamily="2" charset="-122"/>
                <a:ea typeface="黑体" panose="02010609060101010101" pitchFamily="2" charset="-122"/>
                <a:sym typeface="微软雅黑" panose="020B0503020204020204" pitchFamily="34" charset="-122"/>
              </a:rPr>
              <a:t>     //</a:t>
            </a:r>
            <a:r>
              <a:rPr lang="zh-CN" altLang="en-US" sz="2000" dirty="0">
                <a:latin typeface="黑体" panose="02010609060101010101" pitchFamily="2" charset="-122"/>
                <a:ea typeface="黑体" panose="02010609060101010101" pitchFamily="2" charset="-122"/>
                <a:sym typeface="+mn-ea"/>
              </a:rPr>
              <a:t>把自定义线程的任务代码写在</a:t>
            </a:r>
            <a:r>
              <a:rPr lang="zh-CN" altLang="en-US" sz="2000" dirty="0">
                <a:latin typeface="黑体" panose="02010609060101010101" pitchFamily="2" charset="-122"/>
                <a:ea typeface="黑体" panose="02010609060101010101" pitchFamily="2" charset="-122"/>
                <a:sym typeface="+mn-ea"/>
              </a:rPr>
              <a:t>run</a:t>
            </a:r>
            <a:r>
              <a:rPr lang="zh-CN" altLang="en-US" sz="2000" dirty="0">
                <a:latin typeface="黑体" panose="02010609060101010101" pitchFamily="2" charset="-122"/>
                <a:ea typeface="黑体" panose="02010609060101010101" pitchFamily="2" charset="-122"/>
                <a:sym typeface="+mn-ea"/>
              </a:rPr>
              <a:t>方法中</a:t>
            </a:r>
            <a:endParaRPr lang="zh-CN" altLang="en-US" sz="2000" dirty="0">
              <a:latin typeface="黑体" panose="02010609060101010101" pitchFamily="2" charset="-122"/>
              <a:ea typeface="黑体" panose="02010609060101010101" pitchFamily="2" charset="-122"/>
              <a:sym typeface="微软雅黑" panose="020B0503020204020204" pitchFamily="34" charset="-122"/>
            </a:endParaRPr>
          </a:p>
          <a:p>
            <a:pPr lvl="0" algn="l">
              <a:lnSpc>
                <a:spcPts val="3300"/>
              </a:lnSpc>
              <a:buClr>
                <a:srgbClr val="92D050"/>
              </a:buClr>
              <a:buSzTx/>
              <a:buFontTx/>
            </a:pPr>
            <a:r>
              <a:rPr lang="zh-CN" altLang="en-US" sz="2000" dirty="0">
                <a:latin typeface="黑体" panose="02010609060101010101" pitchFamily="2" charset="-122"/>
                <a:ea typeface="黑体" panose="02010609060101010101" pitchFamily="2" charset="-122"/>
                <a:sym typeface="微软雅黑" panose="020B0503020204020204" pitchFamily="34" charset="-122"/>
              </a:rPr>
              <a:t>     public void run( ) {</a:t>
            </a:r>
            <a:endParaRPr lang="zh-CN" altLang="en-US" sz="2000" dirty="0">
              <a:latin typeface="黑体" panose="02010609060101010101" pitchFamily="2" charset="-122"/>
              <a:ea typeface="黑体" panose="02010609060101010101" pitchFamily="2" charset="-122"/>
              <a:sym typeface="微软雅黑" panose="020B0503020204020204" pitchFamily="34" charset="-122"/>
            </a:endParaRPr>
          </a:p>
          <a:p>
            <a:pPr lvl="0" algn="l">
              <a:lnSpc>
                <a:spcPts val="3300"/>
              </a:lnSpc>
              <a:buClr>
                <a:srgbClr val="92D050"/>
              </a:buClr>
              <a:buSzTx/>
              <a:buFontTx/>
            </a:pPr>
            <a:r>
              <a:rPr lang="zh-CN" altLang="en-US" sz="2000" dirty="0">
                <a:latin typeface="黑体" panose="02010609060101010101" pitchFamily="2" charset="-122"/>
                <a:ea typeface="黑体" panose="02010609060101010101" pitchFamily="2" charset="-122"/>
                <a:sym typeface="微软雅黑" panose="020B0503020204020204" pitchFamily="34" charset="-122"/>
              </a:rPr>
              <a:t>         /* </a:t>
            </a:r>
            <a:r>
              <a:rPr lang="zh-CN" altLang="en-US" sz="2000" dirty="0">
                <a:latin typeface="黑体" panose="02010609060101010101" pitchFamily="2" charset="-122"/>
                <a:ea typeface="黑体" panose="02010609060101010101" pitchFamily="2" charset="-122"/>
                <a:sym typeface="微软雅黑" panose="020B0503020204020204" pitchFamily="34" charset="-122"/>
              </a:rPr>
              <a:t>覆盖该方法*</a:t>
            </a:r>
            <a:r>
              <a:rPr lang="zh-CN" altLang="en-US" sz="2000" dirty="0">
                <a:latin typeface="黑体" panose="02010609060101010101" pitchFamily="2" charset="-122"/>
                <a:ea typeface="黑体" panose="02010609060101010101" pitchFamily="2" charset="-122"/>
                <a:sym typeface="微软雅黑" panose="020B0503020204020204" pitchFamily="34" charset="-122"/>
              </a:rPr>
              <a:t>/</a:t>
            </a:r>
            <a:endParaRPr lang="zh-CN" altLang="en-US" sz="2000" dirty="0">
              <a:latin typeface="黑体" panose="02010609060101010101" pitchFamily="2" charset="-122"/>
              <a:ea typeface="黑体" panose="02010609060101010101" pitchFamily="2" charset="-122"/>
              <a:sym typeface="微软雅黑" panose="020B0503020204020204" pitchFamily="34" charset="-122"/>
            </a:endParaRPr>
          </a:p>
          <a:p>
            <a:pPr lvl="0" algn="l">
              <a:lnSpc>
                <a:spcPts val="3300"/>
              </a:lnSpc>
              <a:buClr>
                <a:srgbClr val="92D050"/>
              </a:buClr>
              <a:buSzTx/>
              <a:buFontTx/>
            </a:pPr>
            <a:r>
              <a:rPr lang="zh-CN" altLang="en-US" sz="2000" dirty="0">
                <a:latin typeface="黑体" panose="02010609060101010101" pitchFamily="2" charset="-122"/>
                <a:ea typeface="黑体" panose="02010609060101010101" pitchFamily="2" charset="-122"/>
                <a:sym typeface="微软雅黑" panose="020B0503020204020204" pitchFamily="34" charset="-122"/>
              </a:rPr>
              <a:t>      }</a:t>
            </a:r>
            <a:endParaRPr lang="zh-CN" altLang="en-US" sz="2000" dirty="0">
              <a:latin typeface="黑体" panose="02010609060101010101" pitchFamily="2" charset="-122"/>
              <a:ea typeface="黑体" panose="02010609060101010101" pitchFamily="2" charset="-122"/>
              <a:sym typeface="微软雅黑" panose="020B0503020204020204" pitchFamily="34" charset="-122"/>
            </a:endParaRPr>
          </a:p>
          <a:p>
            <a:pPr lvl="0" algn="l">
              <a:lnSpc>
                <a:spcPts val="3300"/>
              </a:lnSpc>
              <a:buClr>
                <a:srgbClr val="92D050"/>
              </a:buClr>
              <a:buSzTx/>
              <a:buFontTx/>
            </a:pPr>
            <a:r>
              <a:rPr lang="zh-CN" altLang="en-US" sz="2000" dirty="0">
                <a:latin typeface="黑体" panose="02010609060101010101" pitchFamily="2" charset="-122"/>
                <a:ea typeface="黑体" panose="02010609060101010101" pitchFamily="2" charset="-122"/>
                <a:sym typeface="微软雅黑" panose="020B0503020204020204" pitchFamily="34" charset="-122"/>
              </a:rPr>
              <a:t> }</a:t>
            </a:r>
            <a:endParaRPr lang="zh-CN" altLang="en-US" sz="2000" dirty="0">
              <a:latin typeface="黑体" panose="02010609060101010101" pitchFamily="2" charset="-122"/>
              <a:ea typeface="黑体" panose="02010609060101010101" pitchFamily="2" charset="-122"/>
              <a:sym typeface="微软雅黑" panose="020B0503020204020204" pitchFamily="34" charset="-122"/>
            </a:endParaRPr>
          </a:p>
        </p:txBody>
      </p:sp>
      <p:sp>
        <p:nvSpPr>
          <p:cNvPr id="7" name="AutoShape 4"/>
          <p:cNvSpPr/>
          <p:nvPr/>
        </p:nvSpPr>
        <p:spPr>
          <a:xfrm>
            <a:off x="403225" y="5028565"/>
            <a:ext cx="4248150" cy="1508037"/>
          </a:xfrm>
          <a:prstGeom prst="roundRect">
            <a:avLst>
              <a:gd name="adj" fmla="val 16667"/>
            </a:avLst>
          </a:prstGeom>
          <a:noFill/>
          <a:ln w="57150"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FFFF"/>
                    </a:gs>
                    <a:gs pos="100000">
                      <a:srgbClr val="FFFFFF"/>
                    </a:gs>
                  </a:gsLst>
                  <a:lin ang="5400000" scaled="1"/>
                  <a:tileRect/>
                </a:gradFill>
              </a14:hiddenFill>
            </a:ext>
          </a:extLst>
        </p:spPr>
        <p:txBody>
          <a:bodyPr wrap="square" anchor="t">
            <a:spAutoFit/>
          </a:bodyPr>
          <a:p>
            <a:pPr>
              <a:lnSpc>
                <a:spcPts val="3300"/>
              </a:lnSpc>
              <a:buClr>
                <a:srgbClr val="92D050"/>
              </a:buClr>
            </a:pPr>
            <a:r>
              <a:rPr lang="zh-CN" altLang="en-US" sz="2000" dirty="0">
                <a:latin typeface="黑体" panose="02010609060101010101" pitchFamily="2" charset="-122"/>
                <a:ea typeface="黑体" panose="02010609060101010101" pitchFamily="2" charset="-122"/>
              </a:rPr>
              <a:t>创建多线程并启动线程：</a:t>
            </a:r>
            <a:endParaRPr lang="en-US" altLang="zh-CN" sz="2000" dirty="0">
              <a:latin typeface="黑体" panose="02010609060101010101" pitchFamily="2" charset="-122"/>
              <a:ea typeface="黑体" panose="02010609060101010101" pitchFamily="2" charset="-122"/>
            </a:endParaRPr>
          </a:p>
          <a:p>
            <a:pPr>
              <a:lnSpc>
                <a:spcPts val="3300"/>
              </a:lnSpc>
              <a:buClr>
                <a:srgbClr val="92D050"/>
              </a:buClr>
            </a:pPr>
            <a:r>
              <a:rPr lang="en-US" altLang="zh-CN" sz="2000" dirty="0">
                <a:latin typeface="Times New Roman" panose="02020603050405020304" pitchFamily="2" charset="0"/>
                <a:ea typeface="黑体" panose="02010609060101010101" pitchFamily="2" charset="-122"/>
              </a:rPr>
              <a:t>MyThread thread = new MyThread();</a:t>
            </a:r>
            <a:endParaRPr lang="en-US" altLang="zh-CN" sz="2000" dirty="0">
              <a:latin typeface="Times New Roman" panose="02020603050405020304" pitchFamily="2" charset="0"/>
              <a:ea typeface="黑体" panose="02010609060101010101" pitchFamily="2" charset="-122"/>
            </a:endParaRPr>
          </a:p>
          <a:p>
            <a:pPr>
              <a:lnSpc>
                <a:spcPts val="3300"/>
              </a:lnSpc>
              <a:buClr>
                <a:srgbClr val="92D050"/>
              </a:buClr>
            </a:pPr>
            <a:r>
              <a:rPr lang="en-US" altLang="zh-CN" sz="2000" dirty="0">
                <a:latin typeface="Times New Roman" panose="02020603050405020304" pitchFamily="2" charset="0"/>
                <a:ea typeface="黑体" panose="02010609060101010101" pitchFamily="2" charset="-122"/>
              </a:rPr>
              <a:t>thread.start();</a:t>
            </a:r>
            <a:endParaRPr lang="en-US" altLang="zh-CN" sz="2000" dirty="0">
              <a:latin typeface="Times New Roman" panose="02020603050405020304" pitchFamily="2" charset="0"/>
              <a:ea typeface="黑体" panose="02010609060101010101" pitchFamily="2" charset="-122"/>
            </a:endParaRPr>
          </a:p>
        </p:txBody>
      </p:sp>
      <p:sp>
        <p:nvSpPr>
          <p:cNvPr id="4" name="左箭头 3"/>
          <p:cNvSpPr/>
          <p:nvPr/>
        </p:nvSpPr>
        <p:spPr>
          <a:xfrm>
            <a:off x="4780280" y="6048375"/>
            <a:ext cx="1651000" cy="342265"/>
          </a:xfrm>
          <a:prstGeom prst="leftArrow">
            <a:avLst/>
          </a:prstGeom>
          <a:solidFill>
            <a:srgbClr val="92D05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87680" y="6111875"/>
            <a:ext cx="3568065" cy="27876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6560185" y="4628515"/>
            <a:ext cx="5264150" cy="1983740"/>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6562090" y="4628515"/>
            <a:ext cx="5262245" cy="2030095"/>
          </a:xfrm>
          <a:prstGeom prst="rect">
            <a:avLst/>
          </a:prstGeom>
          <a:noFill/>
        </p:spPr>
        <p:txBody>
          <a:bodyPr wrap="square" rtlCol="0">
            <a:spAutoFit/>
          </a:bodyPr>
          <a:p>
            <a:pPr algn="l"/>
            <a:r>
              <a:rPr lang="en-US" altLang="zh-CN" dirty="0">
                <a:sym typeface="+mn-ea"/>
              </a:rPr>
              <a:t>1.start()</a:t>
            </a:r>
            <a:r>
              <a:rPr lang="zh-CN" altLang="en-US" dirty="0">
                <a:sym typeface="+mn-ea"/>
              </a:rPr>
              <a:t>方法的调用后并不是立即执行多线程代码，而是</a:t>
            </a:r>
            <a:r>
              <a:rPr lang="zh-CN" altLang="en-US" b="1" dirty="0">
                <a:solidFill>
                  <a:srgbClr val="AE0B0B"/>
                </a:solidFill>
                <a:sym typeface="+mn-ea"/>
              </a:rPr>
              <a:t>使该线程变为就绪状态</a:t>
            </a:r>
            <a:r>
              <a:rPr lang="zh-CN" altLang="en-US" dirty="0">
                <a:sym typeface="+mn-ea"/>
              </a:rPr>
              <a:t>，什么时候运行是由操作系统调度决定的。</a:t>
            </a:r>
            <a:endParaRPr lang="zh-CN" altLang="en-US">
              <a:sym typeface="+mn-ea"/>
            </a:endParaRPr>
          </a:p>
          <a:p>
            <a:pPr algn="l"/>
            <a:r>
              <a:rPr lang="en-US" altLang="zh-CN">
                <a:sym typeface="+mn-ea"/>
              </a:rPr>
              <a:t>2.</a:t>
            </a:r>
            <a:r>
              <a:rPr lang="zh-CN" altLang="en-US">
                <a:sym typeface="+mn-ea"/>
              </a:rPr>
              <a:t>调度后，</a:t>
            </a:r>
            <a:r>
              <a:rPr lang="zh-CN" altLang="en-US">
                <a:solidFill>
                  <a:srgbClr val="FF0000"/>
                </a:solidFill>
                <a:sym typeface="+mn-ea"/>
              </a:rPr>
              <a:t>自动调用其run方法</a:t>
            </a:r>
            <a:r>
              <a:rPr lang="zh-CN" altLang="en-US">
                <a:sym typeface="+mn-ea"/>
              </a:rPr>
              <a:t>，run方法是等着被自动调用的</a:t>
            </a:r>
            <a:r>
              <a:rPr lang="en-US" altLang="zh-CN">
                <a:sym typeface="+mn-ea"/>
              </a:rPr>
              <a:t>(</a:t>
            </a:r>
            <a:r>
              <a:rPr lang="en-US" altLang="zh-CN">
                <a:solidFill>
                  <a:srgbClr val="FF0000"/>
                </a:solidFill>
                <a:sym typeface="+mn-ea"/>
              </a:rPr>
              <a:t>run</a:t>
            </a:r>
            <a:r>
              <a:rPr lang="zh-CN" altLang="en-US">
                <a:solidFill>
                  <a:srgbClr val="FF0000"/>
                </a:solidFill>
                <a:sym typeface="+mn-ea"/>
              </a:rPr>
              <a:t>方法千万不能直接调用</a:t>
            </a:r>
            <a:r>
              <a:rPr lang="zh-CN" altLang="en-US">
                <a:sym typeface="+mn-ea"/>
              </a:rPr>
              <a:t>，如果直接调用就相当于调用了一个普通方法而已，并没有开启线程</a:t>
            </a:r>
            <a:r>
              <a:rPr lang="en-US" altLang="zh-CN">
                <a:sym typeface="+mn-ea"/>
              </a:rPr>
              <a:t>)</a:t>
            </a:r>
            <a:r>
              <a:rPr lang="zh-CN" altLang="en-US">
                <a:sym typeface="+mn-ea"/>
              </a:rPr>
              <a:t>。</a:t>
            </a:r>
            <a:endParaRPr lang="zh-CN" altLang="en-US"/>
          </a:p>
        </p:txBody>
      </p:sp>
      <p:pic>
        <p:nvPicPr>
          <p:cNvPr id="14" name="图片 13"/>
          <p:cNvPicPr>
            <a:picLocks noChangeAspect="1"/>
          </p:cNvPicPr>
          <p:nvPr>
            <p:custDataLst>
              <p:tags r:id="rId1"/>
            </p:custDataLst>
          </p:nvPr>
        </p:nvPicPr>
        <p:blipFill>
          <a:blip r:embed="rId2"/>
          <a:stretch>
            <a:fillRect/>
          </a:stretch>
        </p:blipFill>
        <p:spPr>
          <a:xfrm>
            <a:off x="8099425" y="1725295"/>
            <a:ext cx="3019425" cy="187642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20228"/>
                                        </p:tgtEl>
                                        <p:attrNameLst>
                                          <p:attrName>style.visibility</p:attrName>
                                        </p:attrNameLst>
                                      </p:cBhvr>
                                      <p:to>
                                        <p:strVal val="visible"/>
                                      </p:to>
                                    </p:set>
                                    <p:animEffect transition="in" filter="blinds(horizontal)">
                                      <p:cBhvr>
                                        <p:cTn id="7" dur="500"/>
                                        <p:tgtEl>
                                          <p:spTgt spid="8202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28" grpId="0" bldLvl="0" animBg="1"/>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4-</a:t>
            </a:r>
            <a:r>
              <a:rPr lang="zh-CN" altLang="en-US" dirty="0">
                <a:cs typeface="微软雅黑 Light" panose="020B0502040204020203" pitchFamily="34" charset="-122"/>
                <a:sym typeface="黑体" panose="02010609060101010101" pitchFamily="2" charset="-122"/>
              </a:rPr>
              <a:t>创建线程的三种方式</a:t>
            </a:r>
            <a:r>
              <a:rPr lang="en-US" altLang="zh-CN" dirty="0">
                <a:cs typeface="微软雅黑 Light" panose="020B0502040204020203" pitchFamily="34" charset="-122"/>
                <a:sym typeface="黑体" panose="02010609060101010101" pitchFamily="2" charset="-122"/>
              </a:rPr>
              <a:t>-</a:t>
            </a:r>
            <a:r>
              <a:rPr lang="zh-CN" altLang="en-US" dirty="0">
                <a:cs typeface="微软雅黑 Light" panose="020B0502040204020203" pitchFamily="34" charset="-122"/>
                <a:sym typeface="黑体" panose="02010609060101010101" pitchFamily="2" charset="-122"/>
              </a:rPr>
              <a:t>继承</a:t>
            </a:r>
            <a:r>
              <a:rPr lang="en-US" altLang="zh-CN" dirty="0">
                <a:cs typeface="微软雅黑 Light" panose="020B0502040204020203" pitchFamily="34" charset="-122"/>
                <a:sym typeface="黑体" panose="02010609060101010101" pitchFamily="2" charset="-122"/>
              </a:rPr>
              <a:t>Thread</a:t>
            </a:r>
            <a:r>
              <a:rPr lang="zh-CN" altLang="en-US" dirty="0">
                <a:cs typeface="微软雅黑 Light" panose="020B0502040204020203" pitchFamily="34" charset="-122"/>
                <a:sym typeface="黑体" panose="02010609060101010101" pitchFamily="2" charset="-122"/>
              </a:rPr>
              <a:t>类</a:t>
            </a:r>
            <a:endParaRPr lang="zh-CN" altLang="en-US"/>
          </a:p>
        </p:txBody>
      </p:sp>
      <p:sp>
        <p:nvSpPr>
          <p:cNvPr id="4" name="内容占位符 2"/>
          <p:cNvSpPr>
            <a:spLocks noGrp="1"/>
          </p:cNvSpPr>
          <p:nvPr/>
        </p:nvSpPr>
        <p:spPr>
          <a:xfrm>
            <a:off x="356870" y="1045845"/>
            <a:ext cx="10518140" cy="4765675"/>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案例</a:t>
            </a:r>
            <a:r>
              <a:rPr lang="en-US" altLang="zh-CN"/>
              <a:t>1</a:t>
            </a:r>
            <a:r>
              <a:rPr lang="zh-CN" altLang="en-US"/>
              <a:t>：打印输出0-100的数字，创建两个线程交替执行。</a:t>
            </a:r>
            <a:endParaRPr lang="zh-CN" altLang="en-US"/>
          </a:p>
          <a:p>
            <a:r>
              <a:rPr lang="zh-CN" altLang="en-US"/>
              <a:t>案例</a:t>
            </a:r>
            <a:r>
              <a:rPr lang="en-US" altLang="zh-CN"/>
              <a:t>2</a:t>
            </a:r>
            <a:r>
              <a:rPr lang="zh-CN" altLang="en-US"/>
              <a:t>：</a:t>
            </a:r>
            <a:r>
              <a:rPr lang="zh-CN" altLang="en-US">
                <a:sym typeface="+mn-ea"/>
              </a:rPr>
              <a:t>模拟</a:t>
            </a:r>
            <a:r>
              <a:rPr lang="zh-CN">
                <a:sym typeface="+mn-ea"/>
              </a:rPr>
              <a:t>龟兔赛跑</a:t>
            </a:r>
            <a:endParaRPr lang="zh-CN" altLang="en-US"/>
          </a:p>
          <a:p>
            <a:endParaRPr lang="zh-CN" altLang="en-US"/>
          </a:p>
          <a:p>
            <a:pPr marL="0" indent="0">
              <a:buNone/>
            </a:pPr>
            <a:r>
              <a:rPr lang="en-US" altLang="zh-CN" sz="2000" dirty="0">
                <a:cs typeface="微软雅黑 Light" panose="020B0502040204020203" pitchFamily="34" charset="-122"/>
              </a:rPr>
              <a:t>   </a:t>
            </a:r>
            <a:endParaRPr lang="en-US" altLang="zh-CN" sz="2000" dirty="0">
              <a:cs typeface="微软雅黑 Light" panose="020B0502040204020203" pitchFamily="34" charset="-122"/>
            </a:endParaRPr>
          </a:p>
          <a:p>
            <a:endParaRPr lang="zh-CN" altLang="en-US"/>
          </a:p>
        </p:txBody>
      </p:sp>
      <p:pic>
        <p:nvPicPr>
          <p:cNvPr id="7" name="图片 6"/>
          <p:cNvPicPr>
            <a:picLocks noChangeAspect="1"/>
          </p:cNvPicPr>
          <p:nvPr/>
        </p:nvPicPr>
        <p:blipFill>
          <a:blip r:embed="rId1"/>
          <a:stretch>
            <a:fillRect/>
          </a:stretch>
        </p:blipFill>
        <p:spPr>
          <a:xfrm>
            <a:off x="9669145" y="1216660"/>
            <a:ext cx="1743075" cy="1743075"/>
          </a:xfrm>
          <a:prstGeom prst="rect">
            <a:avLst/>
          </a:prstGeom>
        </p:spPr>
      </p:pic>
      <p:pic>
        <p:nvPicPr>
          <p:cNvPr id="8" name="图片 7"/>
          <p:cNvPicPr>
            <a:picLocks noChangeAspect="1"/>
          </p:cNvPicPr>
          <p:nvPr/>
        </p:nvPicPr>
        <p:blipFill>
          <a:blip r:embed="rId2"/>
          <a:stretch>
            <a:fillRect/>
          </a:stretch>
        </p:blipFill>
        <p:spPr>
          <a:xfrm>
            <a:off x="1832610" y="2646045"/>
            <a:ext cx="3164840" cy="3872865"/>
          </a:xfrm>
          <a:prstGeom prst="rect">
            <a:avLst/>
          </a:prstGeom>
        </p:spPr>
      </p:pic>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知识点</a:t>
            </a:r>
            <a:r>
              <a:rPr lang="en-US" altLang="zh-CN" dirty="0">
                <a:sym typeface="+mn-ea"/>
              </a:rPr>
              <a:t>4-</a:t>
            </a:r>
            <a:r>
              <a:rPr lang="zh-CN" altLang="en-US" dirty="0">
                <a:cs typeface="微软雅黑 Light" panose="020B0502040204020203" pitchFamily="34" charset="-122"/>
                <a:sym typeface="黑体" panose="02010609060101010101" pitchFamily="2" charset="-122"/>
              </a:rPr>
              <a:t>创建线程的三种方式</a:t>
            </a:r>
            <a:r>
              <a:rPr lang="en-US" altLang="zh-CN" dirty="0">
                <a:cs typeface="微软雅黑 Light" panose="020B0502040204020203" pitchFamily="34" charset="-122"/>
                <a:sym typeface="黑体" panose="02010609060101010101" pitchFamily="2" charset="-122"/>
              </a:rPr>
              <a:t>-</a:t>
            </a:r>
            <a:r>
              <a:rPr lang="zh-CN" altLang="en-US" dirty="0">
                <a:cs typeface="微软雅黑 Light" panose="020B0502040204020203" pitchFamily="34" charset="-122"/>
                <a:sym typeface="黑体" panose="02010609060101010101" pitchFamily="2" charset="-122"/>
              </a:rPr>
              <a:t>实现Runnable接口</a:t>
            </a:r>
            <a:endParaRPr lang="zh-CN" altLang="en-US" dirty="0">
              <a:cs typeface="微软雅黑 Light" panose="020B0502040204020203" pitchFamily="34" charset="-122"/>
              <a:sym typeface="黑体" panose="02010609060101010101" pitchFamily="2" charset="-122"/>
            </a:endParaRPr>
          </a:p>
        </p:txBody>
      </p:sp>
      <p:sp>
        <p:nvSpPr>
          <p:cNvPr id="3" name="内容占位符 2"/>
          <p:cNvSpPr>
            <a:spLocks noGrp="1"/>
          </p:cNvSpPr>
          <p:nvPr>
            <p:ph idx="1"/>
          </p:nvPr>
        </p:nvSpPr>
        <p:spPr>
          <a:xfrm>
            <a:off x="186690" y="899160"/>
            <a:ext cx="11791950" cy="5339080"/>
          </a:xfrm>
        </p:spPr>
        <p:txBody>
          <a:bodyPr>
            <a:normAutofit/>
          </a:bodyPr>
          <a:lstStyle/>
          <a:p>
            <a:r>
              <a:rPr sz="2400" dirty="0">
                <a:solidFill>
                  <a:srgbClr val="000000"/>
                </a:solidFill>
                <a:cs typeface="微软雅黑 Light" panose="020B0502040204020203" pitchFamily="34" charset="-122"/>
                <a:sym typeface="黑体" panose="02010609060101010101" pitchFamily="2" charset="-122"/>
              </a:rPr>
              <a:t>实现Java.lang.Runnable接口，并重写run() 方法；</a:t>
            </a:r>
            <a:endParaRPr lang="en-US" altLang="zh-CN" sz="2000" dirty="0">
              <a:cs typeface="微软雅黑 Light" panose="020B0502040204020203" pitchFamily="34" charset="-122"/>
            </a:endParaRPr>
          </a:p>
          <a:p>
            <a:pPr marL="457200" lvl="1" indent="0" eaLnBrk="1" hangingPunct="1">
              <a:lnSpc>
                <a:spcPct val="90000"/>
              </a:lnSpc>
              <a:buNone/>
            </a:pPr>
            <a:endParaRPr lang="en-US" altLang="zh-CN" sz="2000" dirty="0">
              <a:cs typeface="微软雅黑 Light" panose="020B0502040204020203" pitchFamily="34" charset="-122"/>
            </a:endParaRPr>
          </a:p>
          <a:p>
            <a:pPr marL="457200" lvl="1" indent="0" eaLnBrk="1" hangingPunct="1">
              <a:lnSpc>
                <a:spcPct val="90000"/>
              </a:lnSpc>
              <a:buNone/>
            </a:pPr>
            <a:r>
              <a:rPr lang="zh-CN" altLang="en-US" sz="2000" dirty="0">
                <a:cs typeface="微软雅黑 Light" panose="020B0502040204020203" pitchFamily="34" charset="-122"/>
              </a:rPr>
              <a:t>                                                     </a:t>
            </a:r>
            <a:endParaRPr lang="en-US" altLang="zh-CN" sz="2000" dirty="0">
              <a:cs typeface="微软雅黑 Light" panose="020B0502040204020203" pitchFamily="34" charset="-122"/>
            </a:endParaRPr>
          </a:p>
          <a:p>
            <a:endParaRPr lang="zh-CN" altLang="en-US" sz="2000" dirty="0">
              <a:solidFill>
                <a:srgbClr val="FF0000"/>
              </a:solidFill>
              <a:cs typeface="微软雅黑 Light" panose="020B0502040204020203" pitchFamily="34" charset="-122"/>
              <a:sym typeface="+mn-ea"/>
            </a:endParaRPr>
          </a:p>
        </p:txBody>
      </p:sp>
      <p:sp>
        <p:nvSpPr>
          <p:cNvPr id="820229" name="AutoShape 5"/>
          <p:cNvSpPr/>
          <p:nvPr/>
        </p:nvSpPr>
        <p:spPr>
          <a:xfrm>
            <a:off x="467995" y="1589405"/>
            <a:ext cx="5707063" cy="1898964"/>
          </a:xfrm>
          <a:prstGeom prst="roundRect">
            <a:avLst>
              <a:gd name="adj" fmla="val 6824"/>
            </a:avLst>
          </a:prstGeom>
          <a:noFill/>
          <a:ln w="57150"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0">
                  <a:gsLst>
                    <a:gs pos="0">
                      <a:srgbClr val="CCFFFF"/>
                    </a:gs>
                    <a:gs pos="100000">
                      <a:schemeClr val="bg1"/>
                    </a:gs>
                  </a:gsLst>
                  <a:lin ang="5400000" scaled="1"/>
                  <a:tileRect/>
                </a:gradFill>
              </a14:hiddenFill>
            </a:ext>
          </a:extLst>
        </p:spPr>
        <p:txBody>
          <a:bodyPr anchor="t">
            <a:spAutoFit/>
          </a:bodyPr>
          <a:p>
            <a:pPr defTabSz="444500">
              <a:lnSpc>
                <a:spcPct val="90000"/>
              </a:lnSpc>
              <a:buFont typeface="Arial" panose="020B0604020202020204" pitchFamily="34" charset="0"/>
              <a:buNone/>
            </a:pPr>
            <a:r>
              <a:rPr lang="en-US" altLang="zh-CN" b="1" dirty="0">
                <a:solidFill>
                  <a:srgbClr val="303030"/>
                </a:solidFill>
                <a:latin typeface="Arial" panose="020B0604020202020204" pitchFamily="34" charset="0"/>
                <a:ea typeface="黑体" panose="02010609060101010101" pitchFamily="2" charset="-122"/>
                <a:sym typeface="+mn-ea"/>
              </a:rPr>
              <a:t>定义多线程类:</a:t>
            </a:r>
            <a:endParaRPr lang="en-US" altLang="zh-CN" b="1" dirty="0">
              <a:solidFill>
                <a:srgbClr val="303030"/>
              </a:solidFill>
              <a:latin typeface="Arial" panose="020B0604020202020204" pitchFamily="34" charset="0"/>
              <a:ea typeface="黑体" panose="02010609060101010101" pitchFamily="2" charset="-122"/>
              <a:sym typeface="+mn-ea"/>
            </a:endParaRPr>
          </a:p>
          <a:p>
            <a:pPr defTabSz="444500">
              <a:lnSpc>
                <a:spcPct val="90000"/>
              </a:lnSpc>
              <a:buFont typeface="Arial" panose="020B0604020202020204" pitchFamily="34" charset="0"/>
              <a:buNone/>
            </a:pPr>
            <a:endPar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rPr>
              <a:t>class MyThread implements Runnable{</a:t>
            </a:r>
            <a:endPar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rPr>
              <a:t>      public void run( ) {</a:t>
            </a:r>
            <a:endPar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rPr>
              <a:t>            /* </a:t>
            </a:r>
            <a:r>
              <a:rPr lang="zh-CN" altLang="en-US" b="1" dirty="0">
                <a:solidFill>
                  <a:srgbClr val="303030"/>
                </a:solidFill>
                <a:latin typeface="Arial" panose="020B0604020202020204" pitchFamily="34" charset="0"/>
                <a:ea typeface="黑体" panose="02010609060101010101" pitchFamily="2" charset="-122"/>
                <a:sym typeface="微软雅黑" panose="020B0503020204020204" pitchFamily="34" charset="-122"/>
              </a:rPr>
              <a:t>实现该方法*</a:t>
            </a:r>
            <a:r>
              <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p:txBody>
      </p:sp>
      <p:sp>
        <p:nvSpPr>
          <p:cNvPr id="7" name="文本框 6"/>
          <p:cNvSpPr txBox="1"/>
          <p:nvPr/>
        </p:nvSpPr>
        <p:spPr>
          <a:xfrm>
            <a:off x="6967855" y="4993640"/>
            <a:ext cx="4664710" cy="922020"/>
          </a:xfrm>
          <a:prstGeom prst="rect">
            <a:avLst/>
          </a:prstGeom>
          <a:noFill/>
        </p:spPr>
        <p:txBody>
          <a:bodyPr wrap="square" rtlCol="0">
            <a:spAutoFit/>
          </a:bodyPr>
          <a:p>
            <a:r>
              <a:rPr lang="zh-CN" altLang="en-US"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注意：</a:t>
            </a:r>
            <a:r>
              <a:rPr lang="en-US" altLang="zh-CN"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Runnable</a:t>
            </a:r>
            <a:r>
              <a:rPr lang="zh-CN" altLang="en-US"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接口的存在主要是为了解决</a:t>
            </a:r>
            <a:r>
              <a:rPr lang="en-US" altLang="zh-CN"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Java</a:t>
            </a:r>
            <a:r>
              <a:rPr lang="zh-CN" altLang="en-US"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中不允许多继承的问题。</a:t>
            </a:r>
            <a:endParaRPr lang="zh-CN" altLang="en-US"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endParaRPr lang="zh-CN" altLang="en-US"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8" name="AutoShape 5"/>
          <p:cNvSpPr/>
          <p:nvPr/>
        </p:nvSpPr>
        <p:spPr>
          <a:xfrm>
            <a:off x="467995" y="3917950"/>
            <a:ext cx="5707063" cy="2387549"/>
          </a:xfrm>
          <a:prstGeom prst="roundRect">
            <a:avLst>
              <a:gd name="adj" fmla="val 6824"/>
            </a:avLst>
          </a:prstGeom>
          <a:noFill/>
          <a:ln w="57150"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0">
                  <a:gsLst>
                    <a:gs pos="0">
                      <a:srgbClr val="CCFFFF"/>
                    </a:gs>
                    <a:gs pos="100000">
                      <a:schemeClr val="bg1"/>
                    </a:gs>
                  </a:gsLst>
                  <a:lin ang="5400000" scaled="1"/>
                  <a:tileRect/>
                </a:gradFill>
              </a14:hiddenFill>
            </a:ext>
          </a:extLst>
        </p:spPr>
        <p:txBody>
          <a:bodyPr anchor="t">
            <a:spAutoFit/>
          </a:bodyPr>
          <a:p>
            <a:pPr eaLnBrk="0" hangingPunct="0">
              <a:buClr>
                <a:srgbClr val="92D050"/>
              </a:buClr>
            </a:pPr>
            <a:r>
              <a:rPr lang="zh-CN" altLang="en-US" dirty="0">
                <a:cs typeface="微软雅黑 Light" panose="020B0502040204020203" pitchFamily="34" charset="-122"/>
                <a:sym typeface="+mn-ea"/>
              </a:rPr>
              <a:t>创建多线程对象并启动多线程：</a:t>
            </a:r>
            <a:endParaRPr lang="zh-CN" altLang="en-US" dirty="0">
              <a:cs typeface="微软雅黑 Light" panose="020B0502040204020203" pitchFamily="34" charset="-122"/>
              <a:sym typeface="+mn-ea"/>
            </a:endParaRPr>
          </a:p>
          <a:p>
            <a:pPr eaLnBrk="0" hangingPunct="0">
              <a:buClr>
                <a:srgbClr val="92D050"/>
              </a:buClr>
            </a:pPr>
            <a:r>
              <a:rPr lang="en-US" altLang="zh-CN"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MyThread</a:t>
            </a:r>
            <a:r>
              <a:rPr lang="en-US" altLang="zh-CN"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Times New Roman" panose="02020603050405020304" pitchFamily="2" charset="0"/>
              </a:rPr>
              <a:t>    a= new   </a:t>
            </a:r>
            <a:r>
              <a:rPr lang="en-US" altLang="zh-CN"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MyThread </a:t>
            </a:r>
            <a:r>
              <a:rPr lang="en-US" altLang="zh-CN"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Times New Roman" panose="02020603050405020304" pitchFamily="2" charset="0"/>
              </a:rPr>
              <a:t>();</a:t>
            </a:r>
            <a:endParaRPr lang="en-US" altLang="zh-CN"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Times New Roman" panose="02020603050405020304" pitchFamily="2" charset="0"/>
            </a:endParaRPr>
          </a:p>
          <a:p>
            <a:pPr eaLnBrk="0" hangingPunct="0">
              <a:buClr>
                <a:srgbClr val="92D050"/>
              </a:buClr>
            </a:pPr>
            <a:r>
              <a:rPr lang="en-US" altLang="zh-CN"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a:t>
            </a:r>
            <a:r>
              <a:rPr lang="zh-CN" altLang="en-US"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创建一个线程作为外壳，将包起来</a:t>
            </a:r>
            <a:endParaRPr lang="en-US" altLang="zh-CN"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endParaRPr>
          </a:p>
          <a:p>
            <a:pPr eaLnBrk="0" hangingPunct="0">
              <a:buClr>
                <a:srgbClr val="92D050"/>
              </a:buClr>
            </a:pPr>
            <a:r>
              <a:rPr lang="en-US" altLang="zh-CN"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Thread thread</a:t>
            </a:r>
            <a:r>
              <a:rPr lang="zh-CN" altLang="en-US"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1</a:t>
            </a:r>
            <a:r>
              <a:rPr lang="en-US" altLang="zh-CN"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 = new Thread(a);</a:t>
            </a:r>
            <a:r>
              <a:rPr lang="zh-CN" altLang="en-US" dirty="0">
                <a:solidFill>
                  <a:srgbClr val="000000"/>
                </a:solidFill>
                <a:latin typeface="黑体" panose="02010609060101010101" pitchFamily="2" charset="-122"/>
                <a:ea typeface="黑体" panose="02010609060101010101" pitchFamily="2" charset="-122"/>
                <a:sym typeface="黑体" panose="02010609060101010101" pitchFamily="2" charset="-122"/>
              </a:rPr>
              <a:t> </a:t>
            </a:r>
            <a:r>
              <a:rPr lang="zh-CN" altLang="en-US" dirty="0">
                <a:gradFill>
                  <a:gsLst>
                    <a:gs pos="0">
                      <a:srgbClr val="FE4444"/>
                    </a:gs>
                    <a:gs pos="100000">
                      <a:srgbClr val="832B2B"/>
                    </a:gs>
                  </a:gsLst>
                  <a:lin scaled="0"/>
                </a:gradFill>
                <a:latin typeface="黑体" panose="02010609060101010101" pitchFamily="2" charset="-122"/>
                <a:ea typeface="黑体" panose="02010609060101010101" pitchFamily="2" charset="-122"/>
                <a:sym typeface="黑体" panose="02010609060101010101" pitchFamily="2" charset="-122"/>
              </a:rPr>
              <a:t>//创建线程</a:t>
            </a:r>
            <a:endParaRPr lang="zh-CN" altLang="en-US" dirty="0">
              <a:solidFill>
                <a:srgbClr val="FF0000"/>
              </a:solidFill>
              <a:latin typeface="黑体" panose="02010609060101010101" pitchFamily="2" charset="-122"/>
              <a:ea typeface="黑体" panose="02010609060101010101" pitchFamily="2" charset="-122"/>
              <a:sym typeface="黑体" panose="02010609060101010101" pitchFamily="2" charset="-122"/>
            </a:endParaRPr>
          </a:p>
          <a:p>
            <a:pPr eaLnBrk="0" hangingPunct="0">
              <a:buClr>
                <a:srgbClr val="92D050"/>
              </a:buClr>
            </a:pPr>
            <a:r>
              <a:rPr lang="en-US" altLang="zh-CN"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Thread thread</a:t>
            </a:r>
            <a:r>
              <a:rPr lang="zh-CN" altLang="en-US"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2</a:t>
            </a:r>
            <a:r>
              <a:rPr lang="en-US" altLang="zh-CN"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 = new Thread(a);</a:t>
            </a:r>
            <a:r>
              <a:rPr lang="zh-CN" altLang="en-US" dirty="0">
                <a:solidFill>
                  <a:srgbClr val="000000"/>
                </a:solidFill>
                <a:latin typeface="黑体" panose="02010609060101010101" pitchFamily="2" charset="-122"/>
                <a:ea typeface="黑体" panose="02010609060101010101" pitchFamily="2" charset="-122"/>
                <a:sym typeface="黑体" panose="02010609060101010101" pitchFamily="2" charset="-122"/>
              </a:rPr>
              <a:t> </a:t>
            </a:r>
            <a:r>
              <a:rPr lang="zh-CN" altLang="en-US" dirty="0">
                <a:gradFill>
                  <a:gsLst>
                    <a:gs pos="0">
                      <a:srgbClr val="FE4444"/>
                    </a:gs>
                    <a:gs pos="100000">
                      <a:srgbClr val="832B2B"/>
                    </a:gs>
                  </a:gsLst>
                  <a:lin scaled="0"/>
                </a:gradFill>
                <a:latin typeface="黑体" panose="02010609060101010101" pitchFamily="2" charset="-122"/>
                <a:ea typeface="黑体" panose="02010609060101010101" pitchFamily="2" charset="-122"/>
                <a:sym typeface="黑体" panose="02010609060101010101" pitchFamily="2" charset="-122"/>
              </a:rPr>
              <a:t>//创建线程</a:t>
            </a:r>
            <a:endParaRPr lang="zh-CN" altLang="en-US" dirty="0">
              <a:gradFill>
                <a:gsLst>
                  <a:gs pos="0">
                    <a:srgbClr val="FE4444"/>
                  </a:gs>
                  <a:gs pos="100000">
                    <a:srgbClr val="832B2B"/>
                  </a:gs>
                </a:gsLst>
                <a:lin scaled="0"/>
              </a:gradFill>
              <a:latin typeface="黑体" panose="02010609060101010101" pitchFamily="2" charset="-122"/>
              <a:ea typeface="黑体" panose="02010609060101010101" pitchFamily="2" charset="-122"/>
              <a:sym typeface="黑体" panose="02010609060101010101" pitchFamily="2" charset="-122"/>
            </a:endParaRPr>
          </a:p>
          <a:p>
            <a:pPr eaLnBrk="0" hangingPunct="0">
              <a:buClr>
                <a:srgbClr val="92D050"/>
              </a:buClr>
            </a:pPr>
            <a:r>
              <a:rPr lang="en-US" altLang="zh-CN"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thread</a:t>
            </a:r>
            <a:r>
              <a:rPr lang="zh-CN" altLang="en-US"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1</a:t>
            </a:r>
            <a:r>
              <a:rPr lang="en-US" altLang="zh-CN"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.start();</a:t>
            </a:r>
            <a:r>
              <a:rPr lang="en-US" altLang="zh-CN"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Times New Roman" panose="02020603050405020304" pitchFamily="2" charset="0"/>
              </a:rPr>
              <a:t>//start</a:t>
            </a:r>
            <a:r>
              <a:rPr lang="zh-CN" altLang="en-US"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Times New Roman" panose="02020603050405020304" pitchFamily="2" charset="0"/>
              </a:rPr>
              <a:t>开启线程，并自动调用</a:t>
            </a:r>
            <a:r>
              <a:rPr lang="en-US" altLang="zh-CN"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Times New Roman" panose="02020603050405020304" pitchFamily="2" charset="0"/>
              </a:rPr>
              <a:t>run()</a:t>
            </a:r>
            <a:r>
              <a:rPr lang="zh-CN" altLang="en-US"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Times New Roman" panose="02020603050405020304" pitchFamily="2" charset="0"/>
              </a:rPr>
              <a:t>方法执行</a:t>
            </a:r>
            <a:endParaRPr lang="en-US" altLang="zh-CN"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endParaRPr>
          </a:p>
          <a:p>
            <a:pPr eaLnBrk="0" hangingPunct="0">
              <a:buClr>
                <a:srgbClr val="92D050"/>
              </a:buClr>
            </a:pPr>
            <a:r>
              <a:rPr lang="en-US" altLang="zh-CN"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thread</a:t>
            </a:r>
            <a:r>
              <a:rPr lang="zh-CN" altLang="en-US"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2</a:t>
            </a:r>
            <a:r>
              <a:rPr lang="en-US" altLang="zh-CN" dirty="0">
                <a:solidFill>
                  <a:srgbClr val="000000"/>
                </a:solidFill>
                <a:latin typeface="微软雅黑 Light" panose="020B0502040204020203" pitchFamily="34" charset="-122"/>
                <a:ea typeface="微软雅黑 Light" panose="020B0502040204020203" pitchFamily="34" charset="-122"/>
                <a:sym typeface="黑体" panose="02010609060101010101" pitchFamily="2" charset="-122"/>
              </a:rPr>
              <a:t>.start();</a:t>
            </a:r>
            <a:r>
              <a:rPr lang="zh-CN" altLang="en-US"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Times New Roman" panose="02020603050405020304" pitchFamily="2" charset="0"/>
              </a:rPr>
              <a:t>//不可多次调用</a:t>
            </a:r>
            <a:endParaRPr lang="en-US" altLang="zh-CN"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p:txBody>
      </p:sp>
      <p:pic>
        <p:nvPicPr>
          <p:cNvPr id="14" name="图片 13"/>
          <p:cNvPicPr>
            <a:picLocks noChangeAspect="1"/>
          </p:cNvPicPr>
          <p:nvPr>
            <p:custDataLst>
              <p:tags r:id="rId1"/>
            </p:custDataLst>
          </p:nvPr>
        </p:nvPicPr>
        <p:blipFill>
          <a:blip r:embed="rId2"/>
          <a:stretch>
            <a:fillRect/>
          </a:stretch>
        </p:blipFill>
        <p:spPr>
          <a:xfrm>
            <a:off x="7998460" y="1675130"/>
            <a:ext cx="3019425" cy="187642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20229"/>
                                        </p:tgtEl>
                                        <p:attrNameLst>
                                          <p:attrName>style.visibility</p:attrName>
                                        </p:attrNameLst>
                                      </p:cBhvr>
                                      <p:to>
                                        <p:strVal val="visible"/>
                                      </p:to>
                                    </p:set>
                                    <p:animEffect transition="in" filter="blinds(horizontal)">
                                      <p:cBhvr>
                                        <p:cTn id="7" dur="500"/>
                                        <p:tgtEl>
                                          <p:spTgt spid="82022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29"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4-</a:t>
            </a:r>
            <a:r>
              <a:rPr lang="zh-CN" altLang="en-US" dirty="0">
                <a:cs typeface="微软雅黑 Light" panose="020B0502040204020203" pitchFamily="34" charset="-122"/>
                <a:sym typeface="黑体" panose="02010609060101010101" pitchFamily="2" charset="-122"/>
              </a:rPr>
              <a:t>创建线程的三种方式</a:t>
            </a:r>
            <a:r>
              <a:rPr lang="en-US" altLang="zh-CN" dirty="0">
                <a:cs typeface="微软雅黑 Light" panose="020B0502040204020203" pitchFamily="34" charset="-122"/>
                <a:sym typeface="黑体" panose="02010609060101010101" pitchFamily="2" charset="-122"/>
              </a:rPr>
              <a:t>-</a:t>
            </a:r>
            <a:r>
              <a:rPr lang="zh-CN" altLang="en-US" dirty="0">
                <a:cs typeface="微软雅黑 Light" panose="020B0502040204020203" pitchFamily="34" charset="-122"/>
                <a:sym typeface="黑体" panose="02010609060101010101" pitchFamily="2" charset="-122"/>
              </a:rPr>
              <a:t>实现Runnable接口</a:t>
            </a:r>
            <a:endParaRPr lang="zh-CN" altLang="en-US"/>
          </a:p>
        </p:txBody>
      </p:sp>
      <p:sp>
        <p:nvSpPr>
          <p:cNvPr id="4" name="内容占位符 2"/>
          <p:cNvSpPr>
            <a:spLocks noGrp="1"/>
          </p:cNvSpPr>
          <p:nvPr/>
        </p:nvSpPr>
        <p:spPr>
          <a:xfrm>
            <a:off x="356870" y="1045845"/>
            <a:ext cx="10518140" cy="4765675"/>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案例</a:t>
            </a:r>
            <a:r>
              <a:rPr lang="en-US" altLang="zh-CN"/>
              <a:t>1</a:t>
            </a:r>
            <a:r>
              <a:rPr lang="zh-CN" altLang="en-US"/>
              <a:t>：打印输出0-100的数字，创建两个线程交替执行。</a:t>
            </a:r>
            <a:endParaRPr lang="zh-CN" altLang="en-US"/>
          </a:p>
          <a:p>
            <a:r>
              <a:rPr lang="zh-CN" altLang="en-US"/>
              <a:t>案例</a:t>
            </a:r>
            <a:r>
              <a:rPr lang="en-US" altLang="zh-CN"/>
              <a:t>2</a:t>
            </a:r>
            <a:r>
              <a:rPr lang="zh-CN" altLang="en-US"/>
              <a:t>：</a:t>
            </a:r>
            <a:r>
              <a:rPr lang="zh-CN" altLang="en-US">
                <a:sym typeface="+mn-ea"/>
              </a:rPr>
              <a:t>模拟</a:t>
            </a:r>
            <a:r>
              <a:rPr lang="zh-CN">
                <a:sym typeface="+mn-ea"/>
              </a:rPr>
              <a:t>龟兔赛跑</a:t>
            </a:r>
            <a:endParaRPr lang="zh-CN" altLang="en-US"/>
          </a:p>
          <a:p>
            <a:endParaRPr lang="zh-CN" altLang="en-US"/>
          </a:p>
          <a:p>
            <a:pPr marL="0" indent="0">
              <a:buNone/>
            </a:pPr>
            <a:r>
              <a:rPr lang="en-US" altLang="zh-CN" sz="2000" dirty="0">
                <a:cs typeface="微软雅黑 Light" panose="020B0502040204020203" pitchFamily="34" charset="-122"/>
              </a:rPr>
              <a:t>   </a:t>
            </a:r>
            <a:endParaRPr lang="en-US" altLang="zh-CN" sz="2000" dirty="0">
              <a:cs typeface="微软雅黑 Light" panose="020B0502040204020203" pitchFamily="34" charset="-122"/>
            </a:endParaRPr>
          </a:p>
          <a:p>
            <a:endParaRPr lang="zh-CN" altLang="en-US"/>
          </a:p>
        </p:txBody>
      </p:sp>
      <p:pic>
        <p:nvPicPr>
          <p:cNvPr id="7" name="图片 6"/>
          <p:cNvPicPr>
            <a:picLocks noChangeAspect="1"/>
          </p:cNvPicPr>
          <p:nvPr/>
        </p:nvPicPr>
        <p:blipFill>
          <a:blip r:embed="rId1"/>
          <a:stretch>
            <a:fillRect/>
          </a:stretch>
        </p:blipFill>
        <p:spPr>
          <a:xfrm>
            <a:off x="9669145" y="1216660"/>
            <a:ext cx="1743075" cy="1743075"/>
          </a:xfrm>
          <a:prstGeom prst="rect">
            <a:avLst/>
          </a:prstGeom>
        </p:spPr>
      </p:pic>
      <p:pic>
        <p:nvPicPr>
          <p:cNvPr id="8" name="图片 7"/>
          <p:cNvPicPr>
            <a:picLocks noChangeAspect="1"/>
          </p:cNvPicPr>
          <p:nvPr/>
        </p:nvPicPr>
        <p:blipFill>
          <a:blip r:embed="rId2"/>
          <a:stretch>
            <a:fillRect/>
          </a:stretch>
        </p:blipFill>
        <p:spPr>
          <a:xfrm>
            <a:off x="1832610" y="2646045"/>
            <a:ext cx="3164840" cy="3872865"/>
          </a:xfrm>
          <a:prstGeom prst="rect">
            <a:avLst/>
          </a:prstGeom>
        </p:spPr>
      </p:pic>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4-</a:t>
            </a:r>
            <a:r>
              <a:rPr lang="zh-CN" altLang="en-US" dirty="0">
                <a:cs typeface="微软雅黑 Light" panose="020B0502040204020203" pitchFamily="34" charset="-122"/>
                <a:sym typeface="黑体" panose="02010609060101010101" pitchFamily="2" charset="-122"/>
              </a:rPr>
              <a:t>创建线程的三种方式</a:t>
            </a:r>
            <a:r>
              <a:rPr lang="en-US" altLang="zh-CN" dirty="0">
                <a:cs typeface="微软雅黑 Light" panose="020B0502040204020203" pitchFamily="34" charset="-122"/>
                <a:sym typeface="黑体" panose="02010609060101010101" pitchFamily="2" charset="-122"/>
              </a:rPr>
              <a:t>-</a:t>
            </a:r>
            <a:r>
              <a:rPr lang="zh-CN" altLang="en-US" dirty="0">
                <a:cs typeface="微软雅黑 Light" panose="020B0502040204020203" pitchFamily="34" charset="-122"/>
                <a:sym typeface="黑体" panose="02010609060101010101" pitchFamily="2" charset="-122"/>
              </a:rPr>
              <a:t>实现Callable接口</a:t>
            </a:r>
            <a:endParaRPr lang="zh-CN" altLang="en-US"/>
          </a:p>
        </p:txBody>
      </p:sp>
      <p:sp>
        <p:nvSpPr>
          <p:cNvPr id="3" name="内容占位符 2"/>
          <p:cNvSpPr>
            <a:spLocks noGrp="1"/>
          </p:cNvSpPr>
          <p:nvPr>
            <p:ph idx="1"/>
          </p:nvPr>
        </p:nvSpPr>
        <p:spPr/>
        <p:txBody>
          <a:bodyPr/>
          <a:p>
            <a:r>
              <a:rPr lang="zh-CN" altLang="en-US"/>
              <a:t>使用Callable和Future创建线程</a:t>
            </a:r>
            <a:endParaRPr lang="zh-CN" altLang="en-US"/>
          </a:p>
          <a:p>
            <a:endParaRPr lang="zh-CN" altLang="en-US"/>
          </a:p>
          <a:p>
            <a:endParaRPr lang="zh-CN" altLang="en-US"/>
          </a:p>
          <a:p>
            <a:r>
              <a:rPr lang="zh-CN" altLang="en-US">
                <a:cs typeface="微软雅黑 Light" panose="020B0502040204020203" pitchFamily="34" charset="-122"/>
                <a:sym typeface="+mn-ea"/>
              </a:rPr>
              <a:t>步骤：</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endParaRPr lang="zh-CN" altLang="en-US"/>
          </a:p>
          <a:p>
            <a:pPr marL="0" indent="0">
              <a:buNone/>
            </a:pPr>
            <a:endParaRPr lang="zh-CN" altLang="en-US"/>
          </a:p>
        </p:txBody>
      </p:sp>
      <p:sp>
        <p:nvSpPr>
          <p:cNvPr id="4" name="文本框 3"/>
          <p:cNvSpPr txBox="1"/>
          <p:nvPr/>
        </p:nvSpPr>
        <p:spPr>
          <a:xfrm>
            <a:off x="514350" y="1619250"/>
            <a:ext cx="10419080" cy="1938020"/>
          </a:xfrm>
          <a:prstGeom prst="rect">
            <a:avLst/>
          </a:prstGeom>
          <a:noFill/>
        </p:spPr>
        <p:txBody>
          <a:bodyPr wrap="square" rtlCol="0">
            <a:spAutoFit/>
          </a:bodyPr>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使用Callable创建线程和Runnable接口方式创建线程比较相似，不同的是，Callable接口提供了一个call() 方法作为线程执行体，而Runnable接口提供的是run()方法，同时，call()方法可以有返回值，而且需要用FutureTask类来包装Callable对象。</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　</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文本框 4"/>
          <p:cNvSpPr txBox="1"/>
          <p:nvPr/>
        </p:nvSpPr>
        <p:spPr>
          <a:xfrm>
            <a:off x="514350" y="4005580"/>
            <a:ext cx="11231880" cy="2676525"/>
          </a:xfrm>
          <a:prstGeom prst="rect">
            <a:avLst/>
          </a:prstGeom>
          <a:noFill/>
        </p:spPr>
        <p:txBody>
          <a:bodyPr wrap="square" rtlCol="0">
            <a:spAutoFit/>
          </a:bodyPr>
          <a:p>
            <a:pPr algn="l">
              <a:lnSpc>
                <a:spcPct val="150000"/>
              </a:lnSpc>
              <a:buClrTx/>
              <a:buSzTx/>
              <a:buFontTx/>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1、创建Callable接口的实现类，实现call() 方法</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buClrTx/>
              <a:buSzTx/>
              <a:buFontTx/>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2、创建Callable实现类实例，通过FutureTask类来包装Callable对象，该对象封装了Callable对象的call()方法的返回值。</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buClrTx/>
              <a:buSzTx/>
              <a:buFontTx/>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3、将创建的FutureTask对象作为target参数传入，创建Thread线程实例并启动新线程。</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buClrTx/>
              <a:buSzTx/>
              <a:buFontTx/>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4、调用FutureTask对象的get方法获取返回值。</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endParaRPr lang="zh-CN" altLang="en-US"/>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4-</a:t>
            </a:r>
            <a:r>
              <a:rPr lang="zh-CN" altLang="en-US" dirty="0">
                <a:cs typeface="微软雅黑 Light" panose="020B0502040204020203" pitchFamily="34" charset="-122"/>
                <a:sym typeface="黑体" panose="02010609060101010101" pitchFamily="2" charset="-122"/>
              </a:rPr>
              <a:t>创建线程的三种方式</a:t>
            </a:r>
            <a:r>
              <a:rPr lang="en-US" altLang="zh-CN" dirty="0">
                <a:cs typeface="微软雅黑 Light" panose="020B0502040204020203" pitchFamily="34" charset="-122"/>
                <a:sym typeface="黑体" panose="02010609060101010101" pitchFamily="2" charset="-122"/>
              </a:rPr>
              <a:t>-</a:t>
            </a:r>
            <a:r>
              <a:rPr lang="zh-CN" altLang="en-US" dirty="0">
                <a:cs typeface="微软雅黑 Light" panose="020B0502040204020203" pitchFamily="34" charset="-122"/>
                <a:sym typeface="黑体" panose="02010609060101010101" pitchFamily="2" charset="-122"/>
              </a:rPr>
              <a:t>实现Callable接口</a:t>
            </a:r>
            <a:endParaRPr lang="zh-CN" altLang="en-US"/>
          </a:p>
        </p:txBody>
      </p:sp>
      <p:sp>
        <p:nvSpPr>
          <p:cNvPr id="3" name="内容占位符 2"/>
          <p:cNvSpPr>
            <a:spLocks noGrp="1"/>
          </p:cNvSpPr>
          <p:nvPr>
            <p:ph idx="1"/>
          </p:nvPr>
        </p:nvSpPr>
        <p:spPr/>
        <p:txBody>
          <a:bodyPr/>
          <a:p>
            <a:r>
              <a:rPr lang="zh-CN" altLang="en-US"/>
              <a:t>示例</a:t>
            </a:r>
            <a:endParaRPr lang="zh-CN" altLang="en-US"/>
          </a:p>
          <a:p>
            <a:pPr marL="0" indent="0">
              <a:buNone/>
            </a:pPr>
            <a:endParaRPr lang="zh-CN" altLang="en-US"/>
          </a:p>
        </p:txBody>
      </p:sp>
      <p:pic>
        <p:nvPicPr>
          <p:cNvPr id="7" name="图片 6"/>
          <p:cNvPicPr>
            <a:picLocks noChangeAspect="1"/>
          </p:cNvPicPr>
          <p:nvPr/>
        </p:nvPicPr>
        <p:blipFill>
          <a:blip r:embed="rId1"/>
          <a:stretch>
            <a:fillRect/>
          </a:stretch>
        </p:blipFill>
        <p:spPr>
          <a:xfrm>
            <a:off x="631825" y="1858010"/>
            <a:ext cx="6335395" cy="4039235"/>
          </a:xfrm>
          <a:prstGeom prst="rect">
            <a:avLst/>
          </a:prstGeom>
        </p:spPr>
      </p:pic>
      <p:sp>
        <p:nvSpPr>
          <p:cNvPr id="9" name="矩形 8"/>
          <p:cNvSpPr/>
          <p:nvPr/>
        </p:nvSpPr>
        <p:spPr>
          <a:xfrm>
            <a:off x="404495" y="1677670"/>
            <a:ext cx="7465060" cy="454660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stretch>
            <a:fillRect/>
          </a:stretch>
        </p:blipFill>
        <p:spPr>
          <a:xfrm>
            <a:off x="5564505" y="3566795"/>
            <a:ext cx="6087110" cy="2346325"/>
          </a:xfrm>
          <a:prstGeom prst="rect">
            <a:avLst/>
          </a:prstGeom>
        </p:spPr>
      </p:pic>
      <p:sp>
        <p:nvSpPr>
          <p:cNvPr id="11" name="矩形 10"/>
          <p:cNvSpPr/>
          <p:nvPr/>
        </p:nvSpPr>
        <p:spPr>
          <a:xfrm>
            <a:off x="5448935" y="3491865"/>
            <a:ext cx="6318250" cy="2496820"/>
          </a:xfrm>
          <a:prstGeom prst="rect">
            <a:avLst/>
          </a:prstGeom>
          <a:noFill/>
          <a:ln w="57150">
            <a:solidFill>
              <a:srgbClr val="92D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mn-ea"/>
              </a:rPr>
              <a:t>知识点</a:t>
            </a:r>
            <a:r>
              <a:rPr lang="en-US" altLang="zh-CN" dirty="0">
                <a:sym typeface="+mn-ea"/>
              </a:rPr>
              <a:t>4-</a:t>
            </a:r>
            <a:r>
              <a:rPr lang="zh-CN" altLang="en-US" dirty="0">
                <a:cs typeface="微软雅黑 Light" panose="020B0502040204020203" pitchFamily="34" charset="-122"/>
                <a:sym typeface="黑体" panose="02010609060101010101" pitchFamily="2" charset="-122"/>
              </a:rPr>
              <a:t>创建线程的三种方式</a:t>
            </a:r>
            <a:r>
              <a:rPr lang="en-US" altLang="zh-CN" dirty="0">
                <a:cs typeface="微软雅黑 Light" panose="020B0502040204020203" pitchFamily="34" charset="-122"/>
                <a:sym typeface="黑体" panose="02010609060101010101" pitchFamily="2" charset="-122"/>
              </a:rPr>
              <a:t>-</a:t>
            </a:r>
            <a:r>
              <a:rPr lang="zh-CN" altLang="en-US" dirty="0">
                <a:cs typeface="微软雅黑 Light" panose="020B0502040204020203" pitchFamily="34" charset="-122"/>
                <a:sym typeface="黑体" panose="02010609060101010101" pitchFamily="2" charset="-122"/>
              </a:rPr>
              <a:t>比较</a:t>
            </a:r>
            <a:endParaRPr lang="zh-CN" altLang="en-US" dirty="0">
              <a:cs typeface="微软雅黑 Light" panose="020B0502040204020203" pitchFamily="34" charset="-122"/>
              <a:sym typeface="黑体" panose="02010609060101010101" pitchFamily="2" charset="-122"/>
            </a:endParaRPr>
          </a:p>
        </p:txBody>
      </p:sp>
      <p:sp>
        <p:nvSpPr>
          <p:cNvPr id="3" name="内容占位符 2"/>
          <p:cNvSpPr>
            <a:spLocks noGrp="1"/>
          </p:cNvSpPr>
          <p:nvPr>
            <p:ph idx="1"/>
          </p:nvPr>
        </p:nvSpPr>
        <p:spPr/>
        <p:txBody>
          <a:bodyPr>
            <a:normAutofit fontScale="90000" lnSpcReduction="20000"/>
          </a:bodyPr>
          <a:p>
            <a:r>
              <a:rPr lang="zh-CN" altLang="en-US" sz="2800" b="1" dirty="0">
                <a:solidFill>
                  <a:srgbClr val="303030"/>
                </a:solidFill>
                <a:sym typeface="+mn-ea"/>
              </a:rPr>
              <a:t>继承</a:t>
            </a:r>
            <a:r>
              <a:rPr lang="en-US" altLang="zh-CN" sz="2800" b="1" dirty="0">
                <a:solidFill>
                  <a:srgbClr val="303030"/>
                </a:solidFill>
                <a:sym typeface="+mn-ea"/>
              </a:rPr>
              <a:t>Thread</a:t>
            </a:r>
            <a:r>
              <a:rPr lang="zh-CN" altLang="en-US" sz="2800" b="1" dirty="0">
                <a:solidFill>
                  <a:srgbClr val="303030"/>
                </a:solidFill>
                <a:sym typeface="+mn-ea"/>
              </a:rPr>
              <a:t>类：</a:t>
            </a:r>
            <a:endParaRPr lang="zh-CN" altLang="en-US" sz="2800" b="1" dirty="0">
              <a:solidFill>
                <a:srgbClr val="303030"/>
              </a:solidFill>
            </a:endParaRPr>
          </a:p>
          <a:p>
            <a:pPr marL="838200" lvl="1" indent="-381000"/>
            <a:r>
              <a:rPr lang="zh-CN" altLang="en-US" sz="2800" dirty="0">
                <a:solidFill>
                  <a:srgbClr val="303030"/>
                </a:solidFill>
                <a:sym typeface="+mn-ea"/>
              </a:rPr>
              <a:t>优势：</a:t>
            </a:r>
            <a:r>
              <a:rPr lang="en-US" altLang="zh-CN" sz="2800" dirty="0">
                <a:solidFill>
                  <a:srgbClr val="303030"/>
                </a:solidFill>
                <a:sym typeface="+mn-ea"/>
              </a:rPr>
              <a:t>Thread</a:t>
            </a:r>
            <a:r>
              <a:rPr lang="zh-CN" altLang="en-US" sz="2800" dirty="0">
                <a:solidFill>
                  <a:srgbClr val="303030"/>
                </a:solidFill>
                <a:sym typeface="+mn-ea"/>
              </a:rPr>
              <a:t>类已实现了</a:t>
            </a:r>
            <a:r>
              <a:rPr lang="en-US" altLang="zh-CN" sz="2800" dirty="0">
                <a:solidFill>
                  <a:srgbClr val="303030"/>
                </a:solidFill>
                <a:sym typeface="+mn-ea"/>
              </a:rPr>
              <a:t>Runnable</a:t>
            </a:r>
            <a:r>
              <a:rPr lang="zh-CN" altLang="en-US" sz="2800" dirty="0">
                <a:solidFill>
                  <a:srgbClr val="303030"/>
                </a:solidFill>
                <a:sym typeface="+mn-ea"/>
              </a:rPr>
              <a:t>接口，故使用更简单</a:t>
            </a:r>
            <a:endParaRPr lang="zh-CN" altLang="en-US" sz="2800" dirty="0">
              <a:solidFill>
                <a:srgbClr val="303030"/>
              </a:solidFill>
            </a:endParaRPr>
          </a:p>
          <a:p>
            <a:pPr marL="838200" lvl="1" indent="-381000"/>
            <a:r>
              <a:rPr lang="zh-CN" altLang="en-US" sz="2800" dirty="0">
                <a:solidFill>
                  <a:srgbClr val="303030"/>
                </a:solidFill>
                <a:sym typeface="+mn-ea"/>
              </a:rPr>
              <a:t>劣势：无法继承其它父类</a:t>
            </a:r>
            <a:endParaRPr lang="zh-CN" altLang="en-US" sz="2800" dirty="0">
              <a:solidFill>
                <a:srgbClr val="303030"/>
              </a:solidFill>
            </a:endParaRPr>
          </a:p>
          <a:p>
            <a:r>
              <a:rPr lang="zh-CN" altLang="en-US" sz="2800" b="1" dirty="0">
                <a:solidFill>
                  <a:srgbClr val="303030"/>
                </a:solidFill>
                <a:sym typeface="+mn-ea"/>
              </a:rPr>
              <a:t>实现</a:t>
            </a:r>
            <a:r>
              <a:rPr lang="en-US" altLang="zh-CN" sz="2800" b="1" dirty="0">
                <a:solidFill>
                  <a:srgbClr val="303030"/>
                </a:solidFill>
                <a:sym typeface="+mn-ea"/>
              </a:rPr>
              <a:t>Runnable</a:t>
            </a:r>
            <a:r>
              <a:rPr lang="zh-CN" altLang="en-US" sz="2800" b="1" dirty="0">
                <a:solidFill>
                  <a:srgbClr val="303030"/>
                </a:solidFill>
                <a:sym typeface="+mn-ea"/>
              </a:rPr>
              <a:t>接口：</a:t>
            </a:r>
            <a:endParaRPr lang="zh-CN" altLang="en-US" sz="2800" b="1" dirty="0">
              <a:solidFill>
                <a:srgbClr val="303030"/>
              </a:solidFill>
            </a:endParaRPr>
          </a:p>
          <a:p>
            <a:pPr marL="838200" lvl="1" indent="-381000"/>
            <a:r>
              <a:rPr lang="zh-CN" altLang="en-US" sz="2800" dirty="0">
                <a:solidFill>
                  <a:srgbClr val="303030"/>
                </a:solidFill>
                <a:sym typeface="+mn-ea"/>
              </a:rPr>
              <a:t>优势：可以继承其它类</a:t>
            </a:r>
            <a:endParaRPr lang="zh-CN" altLang="en-US" sz="2800" dirty="0">
              <a:solidFill>
                <a:srgbClr val="303030"/>
              </a:solidFill>
            </a:endParaRPr>
          </a:p>
          <a:p>
            <a:pPr marL="838200" lvl="1" indent="-381000"/>
            <a:r>
              <a:rPr lang="zh-CN" altLang="en-US" sz="2800" dirty="0">
                <a:solidFill>
                  <a:srgbClr val="303030"/>
                </a:solidFill>
                <a:sym typeface="+mn-ea"/>
              </a:rPr>
              <a:t>劣势：编程方式稍微复杂，多写一行代码</a:t>
            </a:r>
            <a:endParaRPr lang="zh-CN" altLang="en-US" sz="2800" dirty="0">
              <a:solidFill>
                <a:srgbClr val="303030"/>
              </a:solidFill>
            </a:endParaRPr>
          </a:p>
          <a:p>
            <a:r>
              <a:rPr lang="zh-CN" altLang="en-US" b="1" dirty="0">
                <a:solidFill>
                  <a:srgbClr val="303030"/>
                </a:solidFill>
                <a:sym typeface="+mn-ea"/>
              </a:rPr>
              <a:t>实现</a:t>
            </a:r>
            <a:r>
              <a:rPr lang="zh-CN" altLang="en-US" b="1" dirty="0">
                <a:solidFill>
                  <a:srgbClr val="303030"/>
                </a:solidFill>
              </a:rPr>
              <a:t>Callable接口：</a:t>
            </a:r>
            <a:endParaRPr lang="zh-CN" altLang="en-US" b="1" dirty="0">
              <a:solidFill>
                <a:srgbClr val="303030"/>
              </a:solidFill>
            </a:endParaRPr>
          </a:p>
          <a:p>
            <a:pPr marL="838200" lvl="1" indent="-381000" algn="l">
              <a:buClrTx/>
              <a:buSzTx/>
            </a:pPr>
            <a:r>
              <a:rPr lang="zh-CN" altLang="en-US" sz="2800" dirty="0">
                <a:solidFill>
                  <a:srgbClr val="303030"/>
                </a:solidFill>
              </a:rPr>
              <a:t>类似于Runnable，两者都是为那些其实例可能被另一个线程执行的类设计的，方法可以有返回值，并且可以抛出异常。但是Runnable不行。</a:t>
            </a:r>
            <a:endParaRPr lang="zh-CN" altLang="en-US" sz="2800" dirty="0">
              <a:solidFill>
                <a:srgbClr val="303030"/>
              </a:solidFill>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a:t>本章内容</a:t>
            </a:r>
            <a:endParaRPr lang="zh-CN" altLang="en-US" dirty="0"/>
          </a:p>
        </p:txBody>
      </p:sp>
      <p:sp>
        <p:nvSpPr>
          <p:cNvPr id="3" name="内容占位符 2"/>
          <p:cNvSpPr>
            <a:spLocks noGrp="1"/>
          </p:cNvSpPr>
          <p:nvPr>
            <p:ph idx="1"/>
          </p:nvPr>
        </p:nvSpPr>
        <p:spPr>
          <a:xfrm>
            <a:off x="342265" y="1028065"/>
            <a:ext cx="11404600" cy="5505450"/>
          </a:xfrm>
        </p:spPr>
        <p:txBody>
          <a:bodyPr>
            <a:normAutofit fontScale="80000"/>
          </a:bodyPr>
          <a:lstStyle/>
          <a:p>
            <a:pPr>
              <a:lnSpc>
                <a:spcPct val="120000"/>
              </a:lnSpc>
            </a:pPr>
            <a:r>
              <a:rPr lang="zh-CN" dirty="0">
                <a:solidFill>
                  <a:schemeClr val="tx1">
                    <a:lumMod val="75000"/>
                    <a:lumOff val="25000"/>
                  </a:schemeClr>
                </a:solidFill>
              </a:rPr>
              <a:t>知识点</a:t>
            </a:r>
            <a:r>
              <a:rPr lang="en-US" altLang="zh-CN" dirty="0">
                <a:solidFill>
                  <a:schemeClr val="tx1">
                    <a:lumMod val="75000"/>
                    <a:lumOff val="25000"/>
                  </a:schemeClr>
                </a:solidFill>
              </a:rPr>
              <a:t>1</a:t>
            </a:r>
            <a:r>
              <a:rPr lang="zh-CN" altLang="en-US" dirty="0">
                <a:solidFill>
                  <a:schemeClr val="tx1">
                    <a:lumMod val="75000"/>
                    <a:lumOff val="25000"/>
                  </a:schemeClr>
                </a:solidFill>
              </a:rPr>
              <a:t>：</a:t>
            </a:r>
            <a:r>
              <a:rPr lang="zh-CN" altLang="en-US" dirty="0">
                <a:solidFill>
                  <a:schemeClr val="tx1">
                    <a:lumMod val="75000"/>
                    <a:lumOff val="25000"/>
                  </a:schemeClr>
                </a:solidFill>
                <a:sym typeface="+mn-ea"/>
              </a:rPr>
              <a:t>进程和线程基本概念</a:t>
            </a:r>
            <a:endParaRPr lang="zh-CN" altLang="en-US"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2</a:t>
            </a:r>
            <a:r>
              <a:rPr lang="zh-CN" altLang="en-US" dirty="0">
                <a:solidFill>
                  <a:schemeClr val="tx1">
                    <a:lumMod val="75000"/>
                    <a:lumOff val="25000"/>
                  </a:schemeClr>
                </a:solidFill>
              </a:rPr>
              <a:t>：多线程的优缺点</a:t>
            </a:r>
            <a:endParaRPr lang="zh-CN" altLang="en-US"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3</a:t>
            </a:r>
            <a:r>
              <a:rPr lang="zh-CN" altLang="en-US" dirty="0">
                <a:solidFill>
                  <a:schemeClr val="tx1">
                    <a:lumMod val="75000"/>
                    <a:lumOff val="25000"/>
                  </a:schemeClr>
                </a:solidFill>
              </a:rPr>
              <a:t>：主线程</a:t>
            </a:r>
            <a:endParaRPr lang="zh-CN" altLang="en-US"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4</a:t>
            </a:r>
            <a:r>
              <a:rPr lang="zh-CN" altLang="en-US" dirty="0">
                <a:solidFill>
                  <a:schemeClr val="tx1">
                    <a:lumMod val="75000"/>
                    <a:lumOff val="25000"/>
                  </a:schemeClr>
                </a:solidFill>
                <a:sym typeface="+mn-ea"/>
              </a:rPr>
              <a:t>：</a:t>
            </a:r>
            <a:r>
              <a:rPr lang="zh-CN" dirty="0">
                <a:solidFill>
                  <a:schemeClr val="tx1">
                    <a:lumMod val="75000"/>
                    <a:lumOff val="25000"/>
                  </a:schemeClr>
                </a:solidFill>
                <a:sym typeface="+mn-ea"/>
              </a:rPr>
              <a:t>创建</a:t>
            </a:r>
            <a:r>
              <a:rPr lang="zh-CN" dirty="0">
                <a:solidFill>
                  <a:schemeClr val="tx1">
                    <a:lumMod val="75000"/>
                    <a:lumOff val="25000"/>
                  </a:schemeClr>
                </a:solidFill>
              </a:rPr>
              <a:t>线程的三种方式</a:t>
            </a:r>
            <a:endParaRPr lang="zh-CN"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5</a:t>
            </a:r>
            <a:r>
              <a:rPr lang="zh-CN" altLang="en-US" dirty="0">
                <a:solidFill>
                  <a:schemeClr val="tx1">
                    <a:lumMod val="75000"/>
                    <a:lumOff val="25000"/>
                  </a:schemeClr>
                </a:solidFill>
              </a:rPr>
              <a:t>：</a:t>
            </a:r>
            <a:r>
              <a:rPr lang="zh-CN" altLang="en-US" dirty="0">
                <a:solidFill>
                  <a:schemeClr val="tx1">
                    <a:lumMod val="75000"/>
                    <a:lumOff val="25000"/>
                  </a:schemeClr>
                </a:solidFill>
                <a:sym typeface="+mn-ea"/>
              </a:rPr>
              <a:t>线程的状态</a:t>
            </a:r>
            <a:endParaRPr lang="zh-CN" altLang="en-US"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6</a:t>
            </a:r>
            <a:r>
              <a:rPr lang="zh-CN" altLang="en-US" dirty="0">
                <a:solidFill>
                  <a:schemeClr val="tx1">
                    <a:lumMod val="75000"/>
                    <a:lumOff val="25000"/>
                  </a:schemeClr>
                </a:solidFill>
              </a:rPr>
              <a:t>：线程的调度与控制</a:t>
            </a:r>
            <a:endParaRPr lang="zh-CN" altLang="en-US"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7</a:t>
            </a:r>
            <a:r>
              <a:rPr lang="zh-CN" altLang="en-US" dirty="0">
                <a:solidFill>
                  <a:schemeClr val="tx1">
                    <a:lumMod val="75000"/>
                    <a:lumOff val="25000"/>
                  </a:schemeClr>
                </a:solidFill>
              </a:rPr>
              <a:t>：线程同步</a:t>
            </a:r>
            <a:endParaRPr lang="zh-CN" altLang="en-US"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8</a:t>
            </a:r>
            <a:r>
              <a:rPr lang="en-US" altLang="zh-CN" dirty="0">
                <a:solidFill>
                  <a:schemeClr val="tx1">
                    <a:lumMod val="75000"/>
                    <a:lumOff val="25000"/>
                  </a:schemeClr>
                </a:solidFill>
                <a:sym typeface="+mn-ea"/>
              </a:rPr>
              <a:t>:  </a:t>
            </a:r>
            <a:r>
              <a:rPr lang="zh-CN" altLang="en-US" dirty="0">
                <a:solidFill>
                  <a:schemeClr val="tx1">
                    <a:lumMod val="75000"/>
                    <a:lumOff val="25000"/>
                  </a:schemeClr>
                </a:solidFill>
                <a:sym typeface="+mn-ea"/>
              </a:rPr>
              <a:t>线程死锁</a:t>
            </a:r>
            <a:endParaRPr lang="zh-CN" altLang="en-US" dirty="0">
              <a:solidFill>
                <a:schemeClr val="tx1">
                  <a:lumMod val="75000"/>
                  <a:lumOff val="25000"/>
                </a:schemeClr>
              </a:solidFill>
              <a:sym typeface="+mn-ea"/>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9</a:t>
            </a:r>
            <a:r>
              <a:rPr lang="zh-CN" altLang="en-US" dirty="0">
                <a:solidFill>
                  <a:schemeClr val="tx1">
                    <a:lumMod val="75000"/>
                    <a:lumOff val="25000"/>
                  </a:schemeClr>
                </a:solidFill>
                <a:sym typeface="+mn-ea"/>
              </a:rPr>
              <a:t>：线程通讯</a:t>
            </a:r>
            <a:endParaRPr lang="en-US" altLang="zh-CN" dirty="0">
              <a:solidFill>
                <a:schemeClr val="tx1">
                  <a:lumMod val="75000"/>
                  <a:lumOff val="25000"/>
                </a:schemeClr>
              </a:solidFill>
              <a:sym typeface="+mn-ea"/>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10</a:t>
            </a:r>
            <a:r>
              <a:rPr lang="zh-CN" altLang="en-US" dirty="0">
                <a:solidFill>
                  <a:schemeClr val="tx1">
                    <a:lumMod val="75000"/>
                    <a:lumOff val="25000"/>
                  </a:schemeClr>
                </a:solidFill>
              </a:rPr>
              <a:t>：线程的生命周期</a:t>
            </a:r>
            <a:endParaRPr lang="zh-CN" altLang="en-US" dirty="0">
              <a:solidFill>
                <a:schemeClr val="tx1">
                  <a:lumMod val="75000"/>
                  <a:lumOff val="25000"/>
                </a:schemeClr>
              </a:solidFill>
            </a:endParaRP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5-</a:t>
            </a:r>
            <a:r>
              <a:rPr lang="zh-CN" altLang="en-US">
                <a:sym typeface="+mn-ea"/>
              </a:rPr>
              <a:t>线程的状态</a:t>
            </a:r>
            <a:endParaRPr lang="zh-CN" altLang="en-US" dirty="0"/>
          </a:p>
        </p:txBody>
      </p:sp>
      <p:sp>
        <p:nvSpPr>
          <p:cNvPr id="3" name="内容占位符 2"/>
          <p:cNvSpPr>
            <a:spLocks noGrp="1"/>
          </p:cNvSpPr>
          <p:nvPr>
            <p:ph idx="1"/>
          </p:nvPr>
        </p:nvSpPr>
        <p:spPr/>
        <p:txBody>
          <a:bodyPr/>
          <a:lstStyle/>
          <a:p>
            <a:r>
              <a:rPr lang="en-US" altLang="zh-CN" dirty="0"/>
              <a:t>Java</a:t>
            </a:r>
            <a:r>
              <a:rPr lang="zh-CN" altLang="en-US" dirty="0"/>
              <a:t>中线程状态转换：</a:t>
            </a:r>
            <a:endParaRPr lang="zh-CN" altLang="en-US" dirty="0"/>
          </a:p>
        </p:txBody>
      </p:sp>
      <p:sp>
        <p:nvSpPr>
          <p:cNvPr id="5" name="椭圆 4"/>
          <p:cNvSpPr/>
          <p:nvPr/>
        </p:nvSpPr>
        <p:spPr>
          <a:xfrm>
            <a:off x="4654137" y="2104419"/>
            <a:ext cx="2033752" cy="1182414"/>
          </a:xfrm>
          <a:prstGeom prst="ellipse">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等待</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阻塞</a:t>
            </a:r>
            <a:endParaRPr lang="zh-CN" altLang="en-US" sz="2000" dirty="0">
              <a:latin typeface="微软雅黑" panose="020B0503020204020204" pitchFamily="34" charset="-122"/>
              <a:ea typeface="微软雅黑" panose="020B0503020204020204" pitchFamily="34" charset="-122"/>
            </a:endParaRPr>
          </a:p>
        </p:txBody>
      </p:sp>
      <p:sp>
        <p:nvSpPr>
          <p:cNvPr id="6" name="椭圆 5"/>
          <p:cNvSpPr/>
          <p:nvPr/>
        </p:nvSpPr>
        <p:spPr>
          <a:xfrm>
            <a:off x="735155" y="3902560"/>
            <a:ext cx="2033752" cy="1182414"/>
          </a:xfrm>
          <a:prstGeom prst="ellipse">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新线程</a:t>
            </a:r>
            <a:endParaRPr lang="zh-CN" altLang="en-US" sz="2000" dirty="0">
              <a:latin typeface="微软雅黑" panose="020B0503020204020204" pitchFamily="34" charset="-122"/>
              <a:ea typeface="微软雅黑" panose="020B0503020204020204" pitchFamily="34" charset="-122"/>
            </a:endParaRPr>
          </a:p>
        </p:txBody>
      </p:sp>
      <p:sp>
        <p:nvSpPr>
          <p:cNvPr id="7" name="椭圆 6"/>
          <p:cNvSpPr/>
          <p:nvPr/>
        </p:nvSpPr>
        <p:spPr>
          <a:xfrm>
            <a:off x="3485895" y="3902560"/>
            <a:ext cx="2033752" cy="1182414"/>
          </a:xfrm>
          <a:prstGeom prst="ellipse">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就绪状态</a:t>
            </a:r>
            <a:endParaRPr lang="zh-CN" altLang="en-US" sz="2000" dirty="0">
              <a:latin typeface="微软雅黑" panose="020B0503020204020204" pitchFamily="34" charset="-122"/>
              <a:ea typeface="微软雅黑" panose="020B0503020204020204" pitchFamily="34" charset="-122"/>
            </a:endParaRPr>
          </a:p>
        </p:txBody>
      </p:sp>
      <p:sp>
        <p:nvSpPr>
          <p:cNvPr id="8" name="椭圆 7"/>
          <p:cNvSpPr/>
          <p:nvPr/>
        </p:nvSpPr>
        <p:spPr>
          <a:xfrm>
            <a:off x="6236635" y="3902560"/>
            <a:ext cx="2033752" cy="1182414"/>
          </a:xfrm>
          <a:prstGeom prst="ellipse">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运行状态</a:t>
            </a:r>
            <a:endParaRPr lang="zh-CN" altLang="en-US" sz="2000" dirty="0">
              <a:latin typeface="微软雅黑" panose="020B0503020204020204" pitchFamily="34" charset="-122"/>
              <a:ea typeface="微软雅黑" panose="020B0503020204020204" pitchFamily="34" charset="-122"/>
            </a:endParaRPr>
          </a:p>
        </p:txBody>
      </p:sp>
      <p:sp>
        <p:nvSpPr>
          <p:cNvPr id="9" name="椭圆 8"/>
          <p:cNvSpPr/>
          <p:nvPr/>
        </p:nvSpPr>
        <p:spPr>
          <a:xfrm>
            <a:off x="8987375" y="3902560"/>
            <a:ext cx="2033752" cy="1182414"/>
          </a:xfrm>
          <a:prstGeom prst="ellipse">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结束</a:t>
            </a:r>
            <a:endParaRPr lang="zh-CN" altLang="en-US" sz="2000" dirty="0">
              <a:latin typeface="微软雅黑" panose="020B0503020204020204" pitchFamily="34" charset="-122"/>
              <a:ea typeface="微软雅黑" panose="020B0503020204020204" pitchFamily="34" charset="-122"/>
            </a:endParaRPr>
          </a:p>
        </p:txBody>
      </p:sp>
      <p:sp>
        <p:nvSpPr>
          <p:cNvPr id="10" name="Line 20"/>
          <p:cNvSpPr>
            <a:spLocks noChangeShapeType="1"/>
          </p:cNvSpPr>
          <p:nvPr/>
        </p:nvSpPr>
        <p:spPr bwMode="auto">
          <a:xfrm>
            <a:off x="2768907" y="4511572"/>
            <a:ext cx="716988" cy="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1" name="Line 20"/>
          <p:cNvSpPr>
            <a:spLocks noChangeShapeType="1"/>
          </p:cNvSpPr>
          <p:nvPr/>
        </p:nvSpPr>
        <p:spPr bwMode="auto">
          <a:xfrm>
            <a:off x="5519647" y="4511572"/>
            <a:ext cx="716988" cy="0"/>
          </a:xfrm>
          <a:prstGeom prst="line">
            <a:avLst/>
          </a:prstGeom>
          <a:ln w="508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2" name="Line 20"/>
          <p:cNvSpPr>
            <a:spLocks noChangeShapeType="1"/>
          </p:cNvSpPr>
          <p:nvPr/>
        </p:nvSpPr>
        <p:spPr bwMode="auto">
          <a:xfrm>
            <a:off x="8270387" y="4511572"/>
            <a:ext cx="716988" cy="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3" name="Line 20"/>
          <p:cNvSpPr>
            <a:spLocks noChangeShapeType="1"/>
          </p:cNvSpPr>
          <p:nvPr/>
        </p:nvSpPr>
        <p:spPr bwMode="auto">
          <a:xfrm flipH="1" flipV="1">
            <a:off x="6294637" y="3080966"/>
            <a:ext cx="990822" cy="821594"/>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4" name="Line 20"/>
          <p:cNvSpPr>
            <a:spLocks noChangeShapeType="1"/>
          </p:cNvSpPr>
          <p:nvPr/>
        </p:nvSpPr>
        <p:spPr bwMode="auto">
          <a:xfrm flipH="1">
            <a:off x="4245428" y="3080966"/>
            <a:ext cx="702129" cy="821594"/>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知识点</a:t>
            </a:r>
            <a:r>
              <a:rPr lang="en-US" altLang="zh-CN">
                <a:sym typeface="+mn-ea"/>
              </a:rPr>
              <a:t>5-</a:t>
            </a:r>
            <a:r>
              <a:rPr lang="zh-CN" altLang="en-US">
                <a:sym typeface="+mn-ea"/>
              </a:rPr>
              <a:t>线程的状态</a:t>
            </a:r>
            <a:endParaRPr lang="zh-CN" altLang="en-US" dirty="0"/>
          </a:p>
        </p:txBody>
      </p:sp>
      <p:sp>
        <p:nvSpPr>
          <p:cNvPr id="3" name="内容占位符 2"/>
          <p:cNvSpPr>
            <a:spLocks noGrp="1"/>
          </p:cNvSpPr>
          <p:nvPr>
            <p:ph idx="1"/>
          </p:nvPr>
        </p:nvSpPr>
        <p:spPr/>
        <p:txBody>
          <a:bodyPr>
            <a:normAutofit fontScale="65000" lnSpcReduction="20000"/>
          </a:bodyPr>
          <a:lstStyle/>
          <a:p>
            <a:r>
              <a:rPr lang="en-US" altLang="zh-CN" dirty="0"/>
              <a:t>Java</a:t>
            </a:r>
            <a:r>
              <a:rPr lang="zh-CN" altLang="en-US" dirty="0"/>
              <a:t>中线程存在以下几种状态（后续将详细讲解对应代码）：</a:t>
            </a:r>
            <a:endParaRPr lang="en-US" altLang="zh-CN" dirty="0"/>
          </a:p>
          <a:p>
            <a:r>
              <a:rPr lang="zh-CN" altLang="en-US" b="1" dirty="0"/>
              <a:t>新线程：</a:t>
            </a:r>
            <a:endParaRPr lang="en-US" altLang="zh-CN" b="1" dirty="0"/>
          </a:p>
          <a:p>
            <a:pPr lvl="1"/>
            <a:r>
              <a:rPr dirty="0"/>
              <a:t>新创建了一个线程对象，此时它仅仅作为一个对象实例存在， JVM没有为其分配CPU时间片和其他线程运行资源。</a:t>
            </a:r>
            <a:endParaRPr dirty="0"/>
          </a:p>
          <a:p>
            <a:r>
              <a:rPr lang="zh-CN" altLang="en-US" b="1" dirty="0"/>
              <a:t>就绪状态：</a:t>
            </a:r>
            <a:endParaRPr lang="en-US" altLang="zh-CN" b="1" dirty="0"/>
          </a:p>
          <a:p>
            <a:pPr lvl="1"/>
            <a:r>
              <a:rPr lang="zh-CN" altLang="en-US" dirty="0"/>
              <a:t>在处于创建状态的线程中调用</a:t>
            </a:r>
            <a:r>
              <a:rPr lang="en-US" altLang="zh-CN" dirty="0"/>
              <a:t>start</a:t>
            </a:r>
            <a:r>
              <a:rPr lang="zh-CN" altLang="en-US" dirty="0"/>
              <a:t>方法将线程的状态转换为就绪状态。这时，线程已经得到除</a:t>
            </a:r>
            <a:r>
              <a:rPr lang="en-US" altLang="zh-CN" dirty="0"/>
              <a:t>CPU</a:t>
            </a:r>
            <a:r>
              <a:rPr lang="zh-CN" altLang="en-US" dirty="0"/>
              <a:t>时间之外的其它系统资源，只等</a:t>
            </a:r>
            <a:r>
              <a:rPr lang="en-US" altLang="zh-CN" dirty="0"/>
              <a:t>JVM</a:t>
            </a:r>
            <a:r>
              <a:rPr lang="zh-CN" altLang="en-US" dirty="0"/>
              <a:t>的线程调度器按照线程的优先级对该线程进行调度，从而使该线程拥有能够获得</a:t>
            </a:r>
            <a:r>
              <a:rPr lang="en-US" altLang="zh-CN" dirty="0"/>
              <a:t>CPU</a:t>
            </a:r>
            <a:r>
              <a:rPr lang="zh-CN" altLang="en-US" dirty="0"/>
              <a:t>时间片的机会</a:t>
            </a:r>
            <a:endParaRPr lang="zh-CN" altLang="en-US" dirty="0"/>
          </a:p>
          <a:p>
            <a:r>
              <a:rPr lang="zh-CN" altLang="en-US" b="1" dirty="0"/>
              <a:t>运行状态</a:t>
            </a:r>
            <a:r>
              <a:rPr lang="en-US" altLang="zh-CN" b="1" dirty="0"/>
              <a:t>:</a:t>
            </a:r>
            <a:endParaRPr lang="en-US" altLang="zh-CN" b="1" dirty="0"/>
          </a:p>
          <a:p>
            <a:pPr lvl="1"/>
            <a:r>
              <a:rPr lang="zh-CN" altLang="en-US" dirty="0"/>
              <a:t>就绪态的线程获得</a:t>
            </a:r>
            <a:r>
              <a:rPr lang="en-US" altLang="zh-CN" dirty="0" err="1"/>
              <a:t>cpu</a:t>
            </a:r>
            <a:r>
              <a:rPr lang="zh-CN" altLang="en-US" dirty="0"/>
              <a:t>就进入运行态</a:t>
            </a:r>
            <a:endParaRPr lang="zh-CN" altLang="en-US" dirty="0"/>
          </a:p>
          <a:p>
            <a:r>
              <a:rPr lang="zh-CN" altLang="en-US" b="1" dirty="0"/>
              <a:t>等待</a:t>
            </a:r>
            <a:r>
              <a:rPr lang="en-US" altLang="zh-CN" b="1" dirty="0"/>
              <a:t>/</a:t>
            </a:r>
            <a:r>
              <a:rPr lang="zh-CN" altLang="en-US" b="1" dirty="0"/>
              <a:t>阻塞：</a:t>
            </a:r>
            <a:endParaRPr lang="en-US" altLang="zh-CN" b="1" dirty="0"/>
          </a:p>
          <a:p>
            <a:pPr lvl="1"/>
            <a:r>
              <a:rPr dirty="0"/>
              <a:t>阻塞状态是线程因为某种原因放弃CPU使用权，暂时停止运行。直到线程进入就绪状态，才有机会转到运行状态。</a:t>
            </a:r>
            <a:endParaRPr dirty="0"/>
          </a:p>
          <a:p>
            <a:r>
              <a:rPr lang="zh-CN" altLang="en-US" b="1" dirty="0"/>
              <a:t>死亡状态：</a:t>
            </a:r>
            <a:endParaRPr lang="en-US" altLang="zh-CN" b="1" dirty="0"/>
          </a:p>
          <a:p>
            <a:pPr lvl="1"/>
            <a:r>
              <a:rPr dirty="0"/>
              <a:t>线程执行完它的任务时，由JVM收回线程占用的资源。</a:t>
            </a:r>
            <a:endParaRPr dirty="0"/>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-Thread</a:t>
            </a:r>
            <a:r>
              <a:rPr lang="zh-CN" altLang="en-US" dirty="0">
                <a:sym typeface="+mn-ea"/>
              </a:rPr>
              <a:t>类</a:t>
            </a:r>
            <a:endParaRPr lang="zh-CN" altLang="en-US" dirty="0"/>
          </a:p>
        </p:txBody>
      </p:sp>
      <p:sp>
        <p:nvSpPr>
          <p:cNvPr id="3" name="内容占位符 2"/>
          <p:cNvSpPr>
            <a:spLocks noGrp="1"/>
          </p:cNvSpPr>
          <p:nvPr>
            <p:ph idx="1"/>
          </p:nvPr>
        </p:nvSpPr>
        <p:spPr/>
        <p:txBody>
          <a:bodyPr/>
          <a:lstStyle/>
          <a:p>
            <a:r>
              <a:rPr lang="zh-CN" altLang="en-US" dirty="0"/>
              <a:t>使用线程的步骤：</a:t>
            </a:r>
            <a:endParaRPr lang="zh-CN" altLang="en-US" dirty="0"/>
          </a:p>
        </p:txBody>
      </p:sp>
      <p:grpSp>
        <p:nvGrpSpPr>
          <p:cNvPr id="5" name="组合 4"/>
          <p:cNvGrpSpPr/>
          <p:nvPr/>
        </p:nvGrpSpPr>
        <p:grpSpPr>
          <a:xfrm>
            <a:off x="344308" y="1762132"/>
            <a:ext cx="11476594" cy="1118228"/>
            <a:chOff x="331376" y="2066932"/>
            <a:chExt cx="8065005" cy="785818"/>
          </a:xfrm>
        </p:grpSpPr>
        <p:sp>
          <p:nvSpPr>
            <p:cNvPr id="6" name="任意多边形 5"/>
            <p:cNvSpPr/>
            <p:nvPr/>
          </p:nvSpPr>
          <p:spPr>
            <a:xfrm>
              <a:off x="331376" y="2066932"/>
              <a:ext cx="2179731" cy="785818"/>
            </a:xfrm>
            <a:custGeom>
              <a:avLst/>
              <a:gdLst>
                <a:gd name="connsiteX0" fmla="*/ 0 w 2179731"/>
                <a:gd name="connsiteY0" fmla="*/ 0 h 785818"/>
                <a:gd name="connsiteX1" fmla="*/ 1786822 w 2179731"/>
                <a:gd name="connsiteY1" fmla="*/ 0 h 785818"/>
                <a:gd name="connsiteX2" fmla="*/ 2179731 w 2179731"/>
                <a:gd name="connsiteY2" fmla="*/ 392909 h 785818"/>
                <a:gd name="connsiteX3" fmla="*/ 1786822 w 2179731"/>
                <a:gd name="connsiteY3" fmla="*/ 785818 h 785818"/>
                <a:gd name="connsiteX4" fmla="*/ 0 w 2179731"/>
                <a:gd name="connsiteY4" fmla="*/ 785818 h 785818"/>
                <a:gd name="connsiteX5" fmla="*/ 392909 w 2179731"/>
                <a:gd name="connsiteY5" fmla="*/ 392909 h 785818"/>
                <a:gd name="connsiteX6" fmla="*/ 0 w 2179731"/>
                <a:gd name="connsiteY6" fmla="*/ 0 h 78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9731" h="785818">
                  <a:moveTo>
                    <a:pt x="0" y="0"/>
                  </a:moveTo>
                  <a:lnTo>
                    <a:pt x="1786822" y="0"/>
                  </a:lnTo>
                  <a:lnTo>
                    <a:pt x="2179731" y="392909"/>
                  </a:lnTo>
                  <a:lnTo>
                    <a:pt x="1786822" y="785818"/>
                  </a:lnTo>
                  <a:lnTo>
                    <a:pt x="0" y="785818"/>
                  </a:lnTo>
                  <a:lnTo>
                    <a:pt x="392909" y="392909"/>
                  </a:lnTo>
                  <a:lnTo>
                    <a:pt x="0" y="0"/>
                  </a:lnTo>
                  <a:close/>
                </a:path>
              </a:pathLst>
            </a:cu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定义线程</a:t>
              </a:r>
              <a:endParaRPr lang="zh-CN" altLang="en-US" sz="2000" dirty="0">
                <a:latin typeface="微软雅黑" panose="020B0503020204020204" pitchFamily="34" charset="-122"/>
                <a:ea typeface="微软雅黑" panose="020B0503020204020204" pitchFamily="34" charset="-122"/>
              </a:endParaRPr>
            </a:p>
          </p:txBody>
        </p:sp>
        <p:sp>
          <p:nvSpPr>
            <p:cNvPr id="7" name="任意多边形 6"/>
            <p:cNvSpPr/>
            <p:nvPr/>
          </p:nvSpPr>
          <p:spPr>
            <a:xfrm>
              <a:off x="2293134" y="2066932"/>
              <a:ext cx="2179731" cy="785818"/>
            </a:xfrm>
            <a:custGeom>
              <a:avLst/>
              <a:gdLst>
                <a:gd name="connsiteX0" fmla="*/ 0 w 2179731"/>
                <a:gd name="connsiteY0" fmla="*/ 0 h 785818"/>
                <a:gd name="connsiteX1" fmla="*/ 1786822 w 2179731"/>
                <a:gd name="connsiteY1" fmla="*/ 0 h 785818"/>
                <a:gd name="connsiteX2" fmla="*/ 2179731 w 2179731"/>
                <a:gd name="connsiteY2" fmla="*/ 392909 h 785818"/>
                <a:gd name="connsiteX3" fmla="*/ 1786822 w 2179731"/>
                <a:gd name="connsiteY3" fmla="*/ 785818 h 785818"/>
                <a:gd name="connsiteX4" fmla="*/ 0 w 2179731"/>
                <a:gd name="connsiteY4" fmla="*/ 785818 h 785818"/>
                <a:gd name="connsiteX5" fmla="*/ 392909 w 2179731"/>
                <a:gd name="connsiteY5" fmla="*/ 392909 h 785818"/>
                <a:gd name="connsiteX6" fmla="*/ 0 w 2179731"/>
                <a:gd name="connsiteY6" fmla="*/ 0 h 78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9731" h="785818">
                  <a:moveTo>
                    <a:pt x="0" y="0"/>
                  </a:moveTo>
                  <a:lnTo>
                    <a:pt x="1786822" y="0"/>
                  </a:lnTo>
                  <a:lnTo>
                    <a:pt x="2179731" y="392909"/>
                  </a:lnTo>
                  <a:lnTo>
                    <a:pt x="1786822" y="785818"/>
                  </a:lnTo>
                  <a:lnTo>
                    <a:pt x="0" y="785818"/>
                  </a:lnTo>
                  <a:lnTo>
                    <a:pt x="392909" y="392909"/>
                  </a:lnTo>
                  <a:lnTo>
                    <a:pt x="0" y="0"/>
                  </a:lnTo>
                  <a:close/>
                </a:path>
              </a:pathLst>
            </a:cu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创建线程对象</a:t>
              </a:r>
              <a:endParaRPr lang="zh-CN" altLang="en-US" sz="2000" dirty="0">
                <a:latin typeface="微软雅黑" panose="020B0503020204020204" pitchFamily="34" charset="-122"/>
                <a:ea typeface="微软雅黑" panose="020B0503020204020204" pitchFamily="34" charset="-122"/>
              </a:endParaRPr>
            </a:p>
          </p:txBody>
        </p:sp>
        <p:sp>
          <p:nvSpPr>
            <p:cNvPr id="8" name="任意多边形 7"/>
            <p:cNvSpPr/>
            <p:nvPr/>
          </p:nvSpPr>
          <p:spPr>
            <a:xfrm>
              <a:off x="4254892" y="2066932"/>
              <a:ext cx="2179731" cy="785818"/>
            </a:xfrm>
            <a:custGeom>
              <a:avLst/>
              <a:gdLst>
                <a:gd name="connsiteX0" fmla="*/ 0 w 2179731"/>
                <a:gd name="connsiteY0" fmla="*/ 0 h 785818"/>
                <a:gd name="connsiteX1" fmla="*/ 1786822 w 2179731"/>
                <a:gd name="connsiteY1" fmla="*/ 0 h 785818"/>
                <a:gd name="connsiteX2" fmla="*/ 2179731 w 2179731"/>
                <a:gd name="connsiteY2" fmla="*/ 392909 h 785818"/>
                <a:gd name="connsiteX3" fmla="*/ 1786822 w 2179731"/>
                <a:gd name="connsiteY3" fmla="*/ 785818 h 785818"/>
                <a:gd name="connsiteX4" fmla="*/ 0 w 2179731"/>
                <a:gd name="connsiteY4" fmla="*/ 785818 h 785818"/>
                <a:gd name="connsiteX5" fmla="*/ 392909 w 2179731"/>
                <a:gd name="connsiteY5" fmla="*/ 392909 h 785818"/>
                <a:gd name="connsiteX6" fmla="*/ 0 w 2179731"/>
                <a:gd name="connsiteY6" fmla="*/ 0 h 78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9731" h="785818">
                  <a:moveTo>
                    <a:pt x="0" y="0"/>
                  </a:moveTo>
                  <a:lnTo>
                    <a:pt x="1786822" y="0"/>
                  </a:lnTo>
                  <a:lnTo>
                    <a:pt x="2179731" y="392909"/>
                  </a:lnTo>
                  <a:lnTo>
                    <a:pt x="1786822" y="785818"/>
                  </a:lnTo>
                  <a:lnTo>
                    <a:pt x="0" y="785818"/>
                  </a:lnTo>
                  <a:lnTo>
                    <a:pt x="392909" y="392909"/>
                  </a:lnTo>
                  <a:lnTo>
                    <a:pt x="0" y="0"/>
                  </a:lnTo>
                  <a:close/>
                </a:path>
              </a:pathLst>
            </a:cu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启动线程</a:t>
              </a:r>
              <a:endParaRPr lang="zh-CN" altLang="en-US" sz="2000" dirty="0">
                <a:latin typeface="微软雅黑" panose="020B0503020204020204" pitchFamily="34" charset="-122"/>
                <a:ea typeface="微软雅黑" panose="020B0503020204020204" pitchFamily="34" charset="-122"/>
              </a:endParaRPr>
            </a:p>
          </p:txBody>
        </p:sp>
        <p:sp>
          <p:nvSpPr>
            <p:cNvPr id="9" name="任意多边形 8"/>
            <p:cNvSpPr/>
            <p:nvPr/>
          </p:nvSpPr>
          <p:spPr>
            <a:xfrm>
              <a:off x="6216650" y="2066932"/>
              <a:ext cx="2179731" cy="785818"/>
            </a:xfrm>
            <a:custGeom>
              <a:avLst/>
              <a:gdLst>
                <a:gd name="connsiteX0" fmla="*/ 0 w 2179731"/>
                <a:gd name="connsiteY0" fmla="*/ 0 h 785818"/>
                <a:gd name="connsiteX1" fmla="*/ 1786822 w 2179731"/>
                <a:gd name="connsiteY1" fmla="*/ 0 h 785818"/>
                <a:gd name="connsiteX2" fmla="*/ 2179731 w 2179731"/>
                <a:gd name="connsiteY2" fmla="*/ 392909 h 785818"/>
                <a:gd name="connsiteX3" fmla="*/ 1786822 w 2179731"/>
                <a:gd name="connsiteY3" fmla="*/ 785818 h 785818"/>
                <a:gd name="connsiteX4" fmla="*/ 0 w 2179731"/>
                <a:gd name="connsiteY4" fmla="*/ 785818 h 785818"/>
                <a:gd name="connsiteX5" fmla="*/ 392909 w 2179731"/>
                <a:gd name="connsiteY5" fmla="*/ 392909 h 785818"/>
                <a:gd name="connsiteX6" fmla="*/ 0 w 2179731"/>
                <a:gd name="connsiteY6" fmla="*/ 0 h 78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9731" h="785818">
                  <a:moveTo>
                    <a:pt x="0" y="0"/>
                  </a:moveTo>
                  <a:lnTo>
                    <a:pt x="1786822" y="0"/>
                  </a:lnTo>
                  <a:lnTo>
                    <a:pt x="2179731" y="392909"/>
                  </a:lnTo>
                  <a:lnTo>
                    <a:pt x="1786822" y="785818"/>
                  </a:lnTo>
                  <a:lnTo>
                    <a:pt x="0" y="785818"/>
                  </a:lnTo>
                  <a:lnTo>
                    <a:pt x="392909" y="392909"/>
                  </a:lnTo>
                  <a:lnTo>
                    <a:pt x="0" y="0"/>
                  </a:lnTo>
                  <a:close/>
                </a:path>
              </a:pathLst>
            </a:cu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终止线程</a:t>
              </a:r>
              <a:endParaRPr lang="zh-CN" altLang="en-US" sz="2000" dirty="0">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795182" y="3408784"/>
            <a:ext cx="2200034" cy="923330"/>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按照语言要求编写不同的线程中需要执行的指令代码</a:t>
            </a:r>
            <a:endParaRPr lang="en-US" altLang="zh-CN" b="1" dirty="0">
              <a:solidFill>
                <a:srgbClr val="C00000"/>
              </a:solidFill>
              <a:latin typeface="微软雅黑" panose="020B0503020204020204" pitchFamily="34" charset="-122"/>
              <a:ea typeface="微软雅黑" panose="020B0503020204020204" pitchFamily="34" charset="-122"/>
            </a:endParaRPr>
          </a:p>
        </p:txBody>
      </p:sp>
      <p:sp>
        <p:nvSpPr>
          <p:cNvPr id="11" name="右箭头 10"/>
          <p:cNvSpPr/>
          <p:nvPr/>
        </p:nvSpPr>
        <p:spPr>
          <a:xfrm rot="16200000">
            <a:off x="1587517" y="2825490"/>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6-</a:t>
            </a:r>
            <a:r>
              <a:rPr lang="zh-CN" altLang="en-US" dirty="0"/>
              <a:t>线程的调动与控制</a:t>
            </a:r>
            <a:r>
              <a:rPr lang="en-US" altLang="zh-CN" dirty="0"/>
              <a:t>-Thread</a:t>
            </a:r>
            <a:r>
              <a:rPr lang="zh-CN" altLang="en-US" dirty="0"/>
              <a:t>类</a:t>
            </a:r>
            <a:endParaRPr lang="zh-CN" altLang="en-US" dirty="0"/>
          </a:p>
        </p:txBody>
      </p:sp>
      <p:sp>
        <p:nvSpPr>
          <p:cNvPr id="3" name="内容占位符 2"/>
          <p:cNvSpPr>
            <a:spLocks noGrp="1"/>
          </p:cNvSpPr>
          <p:nvPr>
            <p:ph idx="1"/>
          </p:nvPr>
        </p:nvSpPr>
        <p:spPr>
          <a:xfrm>
            <a:off x="187840" y="849517"/>
            <a:ext cx="11792070" cy="5448937"/>
          </a:xfrm>
        </p:spPr>
        <p:txBody>
          <a:bodyPr/>
          <a:lstStyle/>
          <a:p>
            <a:pPr>
              <a:lnSpc>
                <a:spcPct val="120000"/>
              </a:lnSpc>
            </a:pPr>
            <a:r>
              <a:rPr lang="en-US" altLang="zh-CN" sz="2400" dirty="0"/>
              <a:t>Thread</a:t>
            </a:r>
            <a:r>
              <a:rPr lang="zh-CN" altLang="en-US" sz="2400" dirty="0"/>
              <a:t>类提供了较多的构造方法重载版本，以下列出了常用的几个版本：</a:t>
            </a:r>
            <a:endParaRPr lang="zh-CN" altLang="en-US" sz="2400" dirty="0"/>
          </a:p>
          <a:p>
            <a:pPr>
              <a:lnSpc>
                <a:spcPct val="120000"/>
              </a:lnSpc>
            </a:pPr>
            <a:endParaRPr lang="zh-CN" altLang="en-US" sz="2400" dirty="0"/>
          </a:p>
          <a:p>
            <a:pPr>
              <a:lnSpc>
                <a:spcPct val="120000"/>
              </a:lnSpc>
            </a:pPr>
            <a:endParaRPr lang="zh-CN" altLang="en-US" sz="2400" dirty="0"/>
          </a:p>
          <a:p>
            <a:pPr>
              <a:lnSpc>
                <a:spcPct val="120000"/>
              </a:lnSpc>
            </a:pPr>
            <a:endParaRPr lang="zh-CN" altLang="en-US" sz="2400" dirty="0"/>
          </a:p>
          <a:p>
            <a:pPr>
              <a:lnSpc>
                <a:spcPct val="120000"/>
              </a:lnSpc>
            </a:pPr>
            <a:endParaRPr lang="zh-CN" altLang="en-US" sz="2400" dirty="0"/>
          </a:p>
          <a:p>
            <a:pPr>
              <a:lnSpc>
                <a:spcPct val="120000"/>
              </a:lnSpc>
            </a:pPr>
            <a:r>
              <a:rPr lang="zh-CN" altLang="en-US" sz="2400" dirty="0"/>
              <a:t>Thread类用于创建和操作线程，其中包括几个很重要的静态方法，用于控制当前线程：</a:t>
            </a:r>
            <a:endParaRPr lang="zh-CN" altLang="en-US" sz="2400" dirty="0"/>
          </a:p>
        </p:txBody>
      </p:sp>
      <p:graphicFrame>
        <p:nvGraphicFramePr>
          <p:cNvPr id="4" name="Group 55"/>
          <p:cNvGraphicFramePr>
            <a:graphicFrameLocks noGrp="1"/>
          </p:cNvGraphicFramePr>
          <p:nvPr>
            <p:custDataLst>
              <p:tags r:id="rId1"/>
            </p:custDataLst>
          </p:nvPr>
        </p:nvGraphicFramePr>
        <p:xfrm>
          <a:off x="473347" y="1398475"/>
          <a:ext cx="11506835" cy="2043430"/>
        </p:xfrm>
        <a:graphic>
          <a:graphicData uri="http://schemas.openxmlformats.org/drawingml/2006/table">
            <a:tbl>
              <a:tblPr firstRow="1" bandRow="1">
                <a:tableStyleId>{93296810-A885-4BE3-A3E7-6D5BEEA58F35}</a:tableStyleId>
              </a:tblPr>
              <a:tblGrid>
                <a:gridCol w="4334366"/>
                <a:gridCol w="7172439"/>
              </a:tblGrid>
              <a:tr h="43091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u="none" strike="noStrike" cap="none" normalizeH="0" baseline="0" dirty="0">
                          <a:ln>
                            <a:noFill/>
                          </a:ln>
                          <a:effectLst/>
                          <a:latin typeface="微软雅黑" panose="020B0503020204020204" pitchFamily="34" charset="-122"/>
                          <a:ea typeface="微软雅黑" panose="020B0503020204020204" pitchFamily="34" charset="-122"/>
                        </a:rPr>
                        <a:t>构 造 方 法</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28727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u="none" strike="noStrike" cap="none" normalizeH="0" baseline="0" dirty="0">
                          <a:ln>
                            <a:noFill/>
                          </a:ln>
                          <a:effectLst/>
                          <a:latin typeface="微软雅黑" panose="020B0503020204020204" pitchFamily="34" charset="-122"/>
                          <a:ea typeface="微软雅黑" panose="020B0503020204020204" pitchFamily="34" charset="-122"/>
                        </a:rPr>
                        <a:t>Thread()</a:t>
                      </a:r>
                      <a:endParaRPr kumimoji="0" lang="en-US" altLang="zh-CN" sz="1800" b="1"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u="none" strike="noStrike" cap="none" normalizeH="0" baseline="0" dirty="0">
                          <a:ln>
                            <a:noFill/>
                          </a:ln>
                          <a:effectLst/>
                          <a:latin typeface="微软雅黑" panose="020B0503020204020204" pitchFamily="34" charset="-122"/>
                          <a:ea typeface="微软雅黑" panose="020B0503020204020204" pitchFamily="34" charset="-122"/>
                        </a:rPr>
                        <a:t>创建一个新的线程</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28727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u="none" strike="noStrike" cap="none" normalizeH="0" baseline="0" dirty="0">
                          <a:ln>
                            <a:noFill/>
                          </a:ln>
                          <a:effectLst/>
                          <a:latin typeface="微软雅黑" panose="020B0503020204020204" pitchFamily="34" charset="-122"/>
                          <a:ea typeface="微软雅黑" panose="020B0503020204020204" pitchFamily="34" charset="-122"/>
                        </a:rPr>
                        <a:t>Thread(String name)</a:t>
                      </a:r>
                      <a:endPar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u="none" strike="noStrike" cap="none" normalizeH="0" baseline="0" dirty="0">
                          <a:ln>
                            <a:noFill/>
                          </a:ln>
                          <a:effectLst/>
                          <a:latin typeface="微软雅黑" panose="020B0503020204020204" pitchFamily="34" charset="-122"/>
                          <a:ea typeface="微软雅黑" panose="020B0503020204020204" pitchFamily="34" charset="-122"/>
                        </a:rPr>
                        <a:t>创建一个指定名称的线程</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488373">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u="none" strike="noStrike" cap="none" normalizeH="0" baseline="0" dirty="0">
                          <a:ln>
                            <a:noFill/>
                          </a:ln>
                          <a:effectLst/>
                          <a:latin typeface="微软雅黑" panose="020B0503020204020204" pitchFamily="34" charset="-122"/>
                          <a:ea typeface="微软雅黑" panose="020B0503020204020204" pitchFamily="34" charset="-122"/>
                        </a:rPr>
                        <a:t>Thread(</a:t>
                      </a:r>
                      <a:r>
                        <a:rPr kumimoji="0" lang="en-US" altLang="zh-CN" sz="1800" u="none" strike="noStrike" cap="none" normalizeH="0" baseline="0" dirty="0" err="1">
                          <a:ln>
                            <a:noFill/>
                          </a:ln>
                          <a:effectLst/>
                          <a:latin typeface="微软雅黑" panose="020B0503020204020204" pitchFamily="34" charset="-122"/>
                          <a:ea typeface="微软雅黑" panose="020B0503020204020204" pitchFamily="34" charset="-122"/>
                        </a:rPr>
                        <a:t>Runnable</a:t>
                      </a:r>
                      <a:r>
                        <a:rPr kumimoji="0" lang="en-US" altLang="zh-CN" sz="1800" u="none" strike="noStrike" cap="none" normalizeH="0" baseline="0" dirty="0">
                          <a:ln>
                            <a:noFill/>
                          </a:ln>
                          <a:effectLst/>
                          <a:latin typeface="微软雅黑" panose="020B0503020204020204" pitchFamily="34" charset="-122"/>
                          <a:ea typeface="微软雅黑" panose="020B0503020204020204" pitchFamily="34" charset="-122"/>
                        </a:rPr>
                        <a:t> target)</a:t>
                      </a:r>
                      <a:endParaRPr kumimoji="0" lang="en-US" altLang="zh-CN" sz="1800" b="1"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u="none" strike="noStrike" cap="none" normalizeH="0" baseline="0" dirty="0">
                          <a:ln>
                            <a:noFill/>
                          </a:ln>
                          <a:effectLst/>
                          <a:latin typeface="微软雅黑" panose="020B0503020204020204" pitchFamily="34" charset="-122"/>
                          <a:ea typeface="微软雅黑" panose="020B0503020204020204" pitchFamily="34" charset="-122"/>
                        </a:rPr>
                        <a:t>利用</a:t>
                      </a:r>
                      <a:r>
                        <a:rPr kumimoji="0" lang="en-US" altLang="zh-CN" sz="1800" u="none" strike="noStrike" cap="none" normalizeH="0" baseline="0" dirty="0" err="1">
                          <a:ln>
                            <a:noFill/>
                          </a:ln>
                          <a:effectLst/>
                          <a:latin typeface="微软雅黑" panose="020B0503020204020204" pitchFamily="34" charset="-122"/>
                          <a:ea typeface="微软雅黑" panose="020B0503020204020204" pitchFamily="34" charset="-122"/>
                        </a:rPr>
                        <a:t>Runnable</a:t>
                      </a:r>
                      <a:r>
                        <a:rPr kumimoji="0" lang="zh-CN" altLang="en-US" sz="1800" u="none" strike="noStrike" cap="none" normalizeH="0" baseline="0" dirty="0">
                          <a:ln>
                            <a:noFill/>
                          </a:ln>
                          <a:effectLst/>
                          <a:latin typeface="微软雅黑" panose="020B0503020204020204" pitchFamily="34" charset="-122"/>
                          <a:ea typeface="微软雅黑" panose="020B0503020204020204" pitchFamily="34" charset="-122"/>
                        </a:rPr>
                        <a:t>对象创建一个线程，启动时将执行该对象的</a:t>
                      </a:r>
                      <a:r>
                        <a:rPr kumimoji="0" lang="en-US" altLang="zh-CN" sz="1800" u="none" strike="noStrike" cap="none" normalizeH="0" baseline="0" dirty="0">
                          <a:ln>
                            <a:noFill/>
                          </a:ln>
                          <a:effectLst/>
                          <a:latin typeface="微软雅黑" panose="020B0503020204020204" pitchFamily="34" charset="-122"/>
                          <a:ea typeface="微软雅黑" panose="020B0503020204020204" pitchFamily="34" charset="-122"/>
                        </a:rPr>
                        <a:t>run</a:t>
                      </a:r>
                      <a:r>
                        <a:rPr kumimoji="0" lang="zh-CN" altLang="en-US" sz="1800" u="none" strike="noStrike" cap="none" normalizeH="0" baseline="0" dirty="0">
                          <a:ln>
                            <a:noFill/>
                          </a:ln>
                          <a:effectLst/>
                          <a:latin typeface="微软雅黑" panose="020B0503020204020204" pitchFamily="34" charset="-122"/>
                          <a:ea typeface="微软雅黑" panose="020B0503020204020204" pitchFamily="34" charset="-122"/>
                        </a:rPr>
                        <a:t>方法</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28727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800" u="none" strike="noStrike" cap="none" normalizeH="0" baseline="0">
                          <a:ln>
                            <a:noFill/>
                          </a:ln>
                          <a:effectLst/>
                          <a:latin typeface="微软雅黑" panose="020B0503020204020204" pitchFamily="34" charset="-122"/>
                          <a:ea typeface="微软雅黑" panose="020B0503020204020204" pitchFamily="34" charset="-122"/>
                        </a:rPr>
                        <a:t>Thread(Runnable target, String name)</a:t>
                      </a:r>
                      <a:endPar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800" u="none" strike="noStrike" cap="none" normalizeH="0" baseline="0" dirty="0">
                          <a:ln>
                            <a:noFill/>
                          </a:ln>
                          <a:effectLst/>
                          <a:latin typeface="微软雅黑" panose="020B0503020204020204" pitchFamily="34" charset="-122"/>
                          <a:ea typeface="微软雅黑" panose="020B0503020204020204" pitchFamily="34" charset="-122"/>
                        </a:rPr>
                        <a:t>利用</a:t>
                      </a:r>
                      <a:r>
                        <a:rPr kumimoji="0" lang="en-US" altLang="zh-CN" sz="1800" u="none" strike="noStrike" cap="none" normalizeH="0" baseline="0" dirty="0" err="1">
                          <a:ln>
                            <a:noFill/>
                          </a:ln>
                          <a:effectLst/>
                          <a:latin typeface="微软雅黑" panose="020B0503020204020204" pitchFamily="34" charset="-122"/>
                          <a:ea typeface="微软雅黑" panose="020B0503020204020204" pitchFamily="34" charset="-122"/>
                        </a:rPr>
                        <a:t>Runnable</a:t>
                      </a:r>
                      <a:r>
                        <a:rPr kumimoji="0" lang="zh-CN" altLang="en-US" sz="1800" u="none" strike="noStrike" cap="none" normalizeH="0" baseline="0" dirty="0">
                          <a:ln>
                            <a:noFill/>
                          </a:ln>
                          <a:effectLst/>
                          <a:latin typeface="微软雅黑" panose="020B0503020204020204" pitchFamily="34" charset="-122"/>
                          <a:ea typeface="微软雅黑" panose="020B0503020204020204" pitchFamily="34" charset="-122"/>
                        </a:rPr>
                        <a:t>对象创建一个线程，并指定该线程的名称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bl>
          </a:graphicData>
        </a:graphic>
      </p:graphicFrame>
      <p:graphicFrame>
        <p:nvGraphicFramePr>
          <p:cNvPr id="6" name="Group 55"/>
          <p:cNvGraphicFramePr>
            <a:graphicFrameLocks noGrp="1"/>
          </p:cNvGraphicFramePr>
          <p:nvPr>
            <p:custDataLst>
              <p:tags r:id="rId2"/>
            </p:custDataLst>
          </p:nvPr>
        </p:nvGraphicFramePr>
        <p:xfrm>
          <a:off x="540022" y="4182315"/>
          <a:ext cx="11506835" cy="2372360"/>
        </p:xfrm>
        <a:graphic>
          <a:graphicData uri="http://schemas.openxmlformats.org/drawingml/2006/table">
            <a:tbl>
              <a:tblPr firstRow="1" bandRow="1">
                <a:tableStyleId>{93296810-A885-4BE3-A3E7-6D5BEEA58F35}</a:tableStyleId>
              </a:tblPr>
              <a:tblGrid>
                <a:gridCol w="4334366"/>
                <a:gridCol w="7172439"/>
              </a:tblGrid>
              <a:tr h="430918">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u="none" strike="noStrike" cap="none" normalizeH="0" baseline="0" dirty="0">
                          <a:ln>
                            <a:noFill/>
                          </a:ln>
                          <a:effectLst/>
                          <a:latin typeface="微软雅黑" panose="020B0503020204020204" pitchFamily="34" charset="-122"/>
                          <a:ea typeface="微软雅黑" panose="020B0503020204020204" pitchFamily="34" charset="-122"/>
                        </a:rPr>
                        <a:t>静态方 法</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287278">
                <a:tc>
                  <a:txBody>
                    <a:bodyPr/>
                    <a:p>
                      <a:pPr lvl="0" eaLnBrk="1" hangingPunct="1">
                        <a:spcBef>
                          <a:spcPct val="20000"/>
                        </a:spcBef>
                        <a:buNone/>
                      </a:pPr>
                      <a:r>
                        <a:rPr lang="en-US" altLang="zh-CN" b="1" dirty="0">
                          <a:solidFill>
                            <a:srgbClr val="FF0000"/>
                          </a:solidFill>
                          <a:latin typeface="Times New Roman" panose="02020603050405020304" pitchFamily="2" charset="0"/>
                          <a:ea typeface="楷体_GB2312" pitchFamily="1" charset="-122"/>
                        </a:rPr>
                        <a:t>static Thread currentThread()</a:t>
                      </a:r>
                      <a:endParaRPr lang="en-US" altLang="zh-CN" b="1" dirty="0">
                        <a:solidFill>
                          <a:srgbClr val="FF0000"/>
                        </a:solidFill>
                        <a:latin typeface="Times New Roman" panose="02020603050405020304" pitchFamily="2" charset="0"/>
                        <a:ea typeface="楷体_GB2312" pitchFamily="1" charset="-122"/>
                      </a:endParaRPr>
                    </a:p>
                  </a:txBody>
                  <a:tcPr marL="91443" marR="91443" marT="45728" marB="45728" anchor="ctr"/>
                </a:tc>
                <a:tc>
                  <a:txBody>
                    <a:bodyPr/>
                    <a:p>
                      <a:pPr lvl="0" eaLnBrk="1" hangingPunct="1">
                        <a:spcBef>
                          <a:spcPct val="20000"/>
                        </a:spcBef>
                        <a:buNone/>
                      </a:pPr>
                      <a:r>
                        <a:rPr lang="zh-CN" altLang="zh-CN" b="1" dirty="0">
                          <a:latin typeface="Times New Roman" panose="02020603050405020304" pitchFamily="2" charset="0"/>
                          <a:ea typeface="楷体_GB2312" pitchFamily="1" charset="-122"/>
                        </a:rPr>
                        <a:t>返回对当前正在执行的线程对象的引用</a:t>
                      </a:r>
                      <a:endParaRPr lang="zh-CN" altLang="zh-CN" b="1" dirty="0">
                        <a:latin typeface="Times New Roman" panose="02020603050405020304" pitchFamily="2" charset="0"/>
                        <a:ea typeface="楷体_GB2312" pitchFamily="1" charset="-122"/>
                      </a:endParaRPr>
                    </a:p>
                  </a:txBody>
                  <a:tcPr marL="91443" marR="91443" marT="45728" marB="45728" anchor="ctr"/>
                </a:tc>
              </a:tr>
              <a:tr h="287278">
                <a:tc>
                  <a:txBody>
                    <a:bodyPr/>
                    <a:p>
                      <a:pPr lvl="0" eaLnBrk="1" hangingPunct="1">
                        <a:spcBef>
                          <a:spcPct val="20000"/>
                        </a:spcBef>
                        <a:buNone/>
                      </a:pPr>
                      <a:r>
                        <a:rPr lang="en-US" altLang="zh-CN" b="1" dirty="0">
                          <a:solidFill>
                            <a:srgbClr val="FF0000"/>
                          </a:solidFill>
                          <a:latin typeface="Times New Roman" panose="02020603050405020304" pitchFamily="2" charset="0"/>
                          <a:ea typeface="楷体_GB2312" pitchFamily="1" charset="-122"/>
                        </a:rPr>
                        <a:t>static void sleep(long millis)</a:t>
                      </a:r>
                      <a:endParaRPr lang="en-US" altLang="zh-CN" b="1" dirty="0">
                        <a:solidFill>
                          <a:srgbClr val="FF0000"/>
                        </a:solidFill>
                        <a:latin typeface="Times New Roman" panose="02020603050405020304" pitchFamily="2" charset="0"/>
                        <a:ea typeface="楷体_GB2312" pitchFamily="1" charset="-122"/>
                      </a:endParaRPr>
                    </a:p>
                    <a:p>
                      <a:pPr lvl="0" eaLnBrk="1" hangingPunct="1">
                        <a:spcBef>
                          <a:spcPct val="20000"/>
                        </a:spcBef>
                        <a:buNone/>
                      </a:pPr>
                      <a:r>
                        <a:rPr lang="en-US" altLang="zh-CN" b="1" dirty="0">
                          <a:solidFill>
                            <a:srgbClr val="FF0000"/>
                          </a:solidFill>
                          <a:latin typeface="Times New Roman" panose="02020603050405020304" pitchFamily="2" charset="0"/>
                          <a:ea typeface="楷体_GB2312" pitchFamily="1" charset="-122"/>
                        </a:rPr>
                        <a:t>throws InterruptedException</a:t>
                      </a:r>
                      <a:endParaRPr lang="en-US" altLang="zh-CN" b="1" dirty="0">
                        <a:solidFill>
                          <a:srgbClr val="FF0000"/>
                        </a:solidFill>
                        <a:latin typeface="Times New Roman" panose="02020603050405020304" pitchFamily="2" charset="0"/>
                        <a:ea typeface="楷体_GB2312" pitchFamily="1" charset="-122"/>
                      </a:endParaRPr>
                    </a:p>
                  </a:txBody>
                  <a:tcPr marL="91443" marR="91443" marT="45728" marB="45728" anchor="ctr"/>
                </a:tc>
                <a:tc>
                  <a:txBody>
                    <a:bodyPr/>
                    <a:p>
                      <a:pPr lvl="0" algn="l" eaLnBrk="1" hangingPunct="1">
                        <a:spcBef>
                          <a:spcPct val="20000"/>
                        </a:spcBef>
                        <a:buNone/>
                      </a:pPr>
                      <a:r>
                        <a:rPr lang="zh-CN" altLang="zh-CN" sz="1800" b="1" dirty="0">
                          <a:latin typeface="Times New Roman" panose="02020603050405020304" pitchFamily="2" charset="0"/>
                          <a:ea typeface="楷体_GB2312" pitchFamily="1" charset="-122"/>
                          <a:sym typeface="+mn-ea"/>
                        </a:rPr>
                        <a:t>使当前正在执行的线程休眠（暂停执行）</a:t>
                      </a:r>
                      <a:endParaRPr lang="zh-CN" altLang="zh-CN" b="1" dirty="0">
                        <a:latin typeface="Times New Roman" panose="02020603050405020304" pitchFamily="2" charset="0"/>
                        <a:ea typeface="楷体_GB2312" pitchFamily="1" charset="-122"/>
                      </a:endParaRPr>
                    </a:p>
                  </a:txBody>
                  <a:tcPr marL="91443" marR="91443" marT="45728" marB="45728" anchor="ctr"/>
                </a:tc>
              </a:tr>
              <a:tr h="488373">
                <a:tc>
                  <a:txBody>
                    <a:bodyPr/>
                    <a:p>
                      <a:pPr lvl="0" eaLnBrk="1" hangingPunct="1">
                        <a:spcBef>
                          <a:spcPct val="20000"/>
                        </a:spcBef>
                        <a:buNone/>
                      </a:pPr>
                      <a:r>
                        <a:rPr lang="en-US" altLang="zh-CN" b="1" dirty="0">
                          <a:solidFill>
                            <a:srgbClr val="FF0000"/>
                          </a:solidFill>
                          <a:latin typeface="Times New Roman" panose="02020603050405020304" pitchFamily="2" charset="0"/>
                          <a:ea typeface="楷体_GB2312" pitchFamily="1" charset="-122"/>
                        </a:rPr>
                        <a:t>static void yield()</a:t>
                      </a:r>
                      <a:endParaRPr lang="en-US" altLang="zh-CN" b="1" dirty="0">
                        <a:solidFill>
                          <a:srgbClr val="FF0000"/>
                        </a:solidFill>
                        <a:latin typeface="Times New Roman" panose="02020603050405020304" pitchFamily="2" charset="0"/>
                        <a:ea typeface="楷体_GB2312" pitchFamily="1" charset="-122"/>
                      </a:endParaRPr>
                    </a:p>
                  </a:txBody>
                  <a:tcPr marL="91443" marR="91443" marT="45728" marB="45728" anchor="ctr"/>
                </a:tc>
                <a:tc>
                  <a:txBody>
                    <a:bodyPr/>
                    <a:p>
                      <a:pPr lvl="0" eaLnBrk="1" hangingPunct="1">
                        <a:spcBef>
                          <a:spcPct val="20000"/>
                        </a:spcBef>
                        <a:buNone/>
                      </a:pPr>
                      <a:r>
                        <a:rPr lang="zh-CN" altLang="zh-CN" b="1" dirty="0">
                          <a:latin typeface="Times New Roman" panose="02020603050405020304" pitchFamily="2" charset="0"/>
                          <a:ea typeface="楷体_GB2312" pitchFamily="1" charset="-122"/>
                        </a:rPr>
                        <a:t>让出时间片</a:t>
                      </a:r>
                      <a:endParaRPr lang="zh-CN" altLang="zh-CN" b="1" dirty="0">
                        <a:latin typeface="Times New Roman" panose="02020603050405020304" pitchFamily="2" charset="0"/>
                        <a:ea typeface="楷体_GB2312" pitchFamily="1" charset="-122"/>
                      </a:endParaRPr>
                    </a:p>
                  </a:txBody>
                  <a:tcPr marL="91443" marR="91443" marT="45728" marB="45728" anchor="ctr"/>
                </a:tc>
              </a:tr>
              <a:tr h="287278">
                <a:tc>
                  <a:txBody>
                    <a:bodyPr/>
                    <a:p>
                      <a:pPr lvl="0" eaLnBrk="1" hangingPunct="1">
                        <a:spcBef>
                          <a:spcPct val="20000"/>
                        </a:spcBef>
                        <a:buNone/>
                      </a:pPr>
                      <a:r>
                        <a:rPr lang="en-US" altLang="zh-CN" b="1" dirty="0">
                          <a:latin typeface="Times New Roman" panose="02020603050405020304" pitchFamily="2" charset="0"/>
                          <a:ea typeface="楷体_GB2312" pitchFamily="1" charset="-122"/>
                        </a:rPr>
                        <a:t>static boolean interrupted()</a:t>
                      </a:r>
                      <a:endParaRPr lang="en-US" altLang="zh-CN" b="1" dirty="0">
                        <a:latin typeface="Times New Roman" panose="02020603050405020304" pitchFamily="2" charset="0"/>
                        <a:ea typeface="楷体_GB2312" pitchFamily="1" charset="-122"/>
                      </a:endParaRPr>
                    </a:p>
                  </a:txBody>
                  <a:tcPr marL="91443" marR="91443" marT="45728" marB="45728" anchor="ctr"/>
                </a:tc>
                <a:tc>
                  <a:txBody>
                    <a:bodyPr/>
                    <a:p>
                      <a:pPr lvl="0" eaLnBrk="1" hangingPunct="1">
                        <a:spcBef>
                          <a:spcPct val="20000"/>
                        </a:spcBef>
                        <a:buNone/>
                      </a:pPr>
                      <a:r>
                        <a:rPr lang="zh-CN" altLang="zh-CN" b="1" dirty="0">
                          <a:latin typeface="Times New Roman" panose="02020603050405020304" pitchFamily="2" charset="0"/>
                          <a:ea typeface="楷体_GB2312" pitchFamily="1" charset="-122"/>
                        </a:rPr>
                        <a:t>判断当前线程是否已经中断</a:t>
                      </a:r>
                      <a:endParaRPr lang="zh-CN" altLang="zh-CN" b="1" dirty="0">
                        <a:latin typeface="Times New Roman" panose="02020603050405020304" pitchFamily="2" charset="0"/>
                        <a:ea typeface="楷体_GB2312" pitchFamily="1" charset="-122"/>
                      </a:endParaRPr>
                    </a:p>
                  </a:txBody>
                  <a:tcPr marL="91443" marR="91443" marT="45728" marB="45728" anchor="ctr"/>
                </a:tc>
              </a:tr>
            </a:tbl>
          </a:graphicData>
        </a:graphic>
      </p:graphicFrame>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6-</a:t>
            </a:r>
            <a:r>
              <a:rPr lang="zh-CN" altLang="en-US" dirty="0"/>
              <a:t>线程的调动与控制</a:t>
            </a:r>
            <a:r>
              <a:rPr lang="en-US" altLang="zh-CN" dirty="0"/>
              <a:t>-Thread</a:t>
            </a:r>
            <a:r>
              <a:rPr lang="zh-CN" altLang="en-US" dirty="0"/>
              <a:t>类</a:t>
            </a:r>
            <a:endParaRPr lang="zh-CN" altLang="en-US" dirty="0"/>
          </a:p>
        </p:txBody>
      </p:sp>
      <p:sp>
        <p:nvSpPr>
          <p:cNvPr id="3" name="内容占位符 2"/>
          <p:cNvSpPr>
            <a:spLocks noGrp="1"/>
          </p:cNvSpPr>
          <p:nvPr>
            <p:ph idx="1"/>
          </p:nvPr>
        </p:nvSpPr>
        <p:spPr>
          <a:xfrm>
            <a:off x="187840" y="849517"/>
            <a:ext cx="11792070" cy="5448937"/>
          </a:xfrm>
        </p:spPr>
        <p:txBody>
          <a:bodyPr/>
          <a:lstStyle/>
          <a:p>
            <a:pPr>
              <a:lnSpc>
                <a:spcPct val="120000"/>
              </a:lnSpc>
            </a:pPr>
            <a:r>
              <a:rPr lang="en-US" altLang="zh-CN" sz="2400" dirty="0"/>
              <a:t>Thread</a:t>
            </a:r>
            <a:r>
              <a:rPr lang="zh-CN" altLang="en-US" sz="2400" dirty="0"/>
              <a:t>类中的常用方法：</a:t>
            </a:r>
            <a:endParaRPr lang="zh-CN" altLang="en-US" sz="2400" dirty="0"/>
          </a:p>
          <a:p>
            <a:pPr>
              <a:lnSpc>
                <a:spcPct val="120000"/>
              </a:lnSpc>
            </a:pPr>
            <a:endParaRPr lang="zh-CN" altLang="en-US" sz="2400" dirty="0"/>
          </a:p>
          <a:p>
            <a:pPr>
              <a:lnSpc>
                <a:spcPct val="120000"/>
              </a:lnSpc>
            </a:pPr>
            <a:endParaRPr lang="zh-CN" altLang="en-US" sz="2400" dirty="0"/>
          </a:p>
          <a:p>
            <a:pPr>
              <a:lnSpc>
                <a:spcPct val="120000"/>
              </a:lnSpc>
            </a:pPr>
            <a:endParaRPr lang="zh-CN" altLang="en-US" sz="2400" dirty="0"/>
          </a:p>
          <a:p>
            <a:pPr>
              <a:lnSpc>
                <a:spcPct val="120000"/>
              </a:lnSpc>
            </a:pPr>
            <a:endParaRPr lang="zh-CN" altLang="en-US" sz="2400" dirty="0"/>
          </a:p>
          <a:p>
            <a:pPr>
              <a:lnSpc>
                <a:spcPct val="120000"/>
              </a:lnSpc>
            </a:pPr>
            <a:endParaRPr lang="zh-CN" altLang="en-US" sz="2400" dirty="0"/>
          </a:p>
        </p:txBody>
      </p:sp>
      <p:graphicFrame>
        <p:nvGraphicFramePr>
          <p:cNvPr id="4" name="Group 55"/>
          <p:cNvGraphicFramePr>
            <a:graphicFrameLocks noGrp="1"/>
          </p:cNvGraphicFramePr>
          <p:nvPr>
            <p:custDataLst>
              <p:tags r:id="rId1"/>
            </p:custDataLst>
          </p:nvPr>
        </p:nvGraphicFramePr>
        <p:xfrm>
          <a:off x="473347" y="1398475"/>
          <a:ext cx="11506835" cy="2774950"/>
        </p:xfrm>
        <a:graphic>
          <a:graphicData uri="http://schemas.openxmlformats.org/drawingml/2006/table">
            <a:tbl>
              <a:tblPr firstRow="1" bandRow="1">
                <a:tableStyleId>{93296810-A885-4BE3-A3E7-6D5BEEA58F35}</a:tableStyleId>
              </a:tblPr>
              <a:tblGrid>
                <a:gridCol w="4334366"/>
                <a:gridCol w="7172439"/>
              </a:tblGrid>
              <a:tr h="43091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u="none" strike="noStrike" cap="none" normalizeH="0" baseline="0" dirty="0">
                          <a:ln>
                            <a:noFill/>
                          </a:ln>
                          <a:effectLst/>
                          <a:latin typeface="微软雅黑" panose="020B0503020204020204" pitchFamily="34" charset="-122"/>
                          <a:ea typeface="微软雅黑" panose="020B0503020204020204" pitchFamily="34" charset="-122"/>
                        </a:rPr>
                        <a:t>常用 方 法</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287278">
                <a:tc>
                  <a:txBody>
                    <a:bodyPr/>
                    <a:lstStyle/>
                    <a:p>
                      <a:pPr lvl="0" eaLnBrk="1" hangingPunct="1">
                        <a:spcBef>
                          <a:spcPct val="20000"/>
                        </a:spcBef>
                        <a:buNone/>
                      </a:pPr>
                      <a:r>
                        <a:rPr lang="en-US" altLang="zh-CN" b="1" dirty="0">
                          <a:solidFill>
                            <a:srgbClr val="FF0000"/>
                          </a:solidFill>
                          <a:latin typeface="Times New Roman" panose="02020603050405020304" pitchFamily="2" charset="0"/>
                          <a:ea typeface="楷体_GB2312" pitchFamily="1" charset="-122"/>
                        </a:rPr>
                        <a:t>void start()</a:t>
                      </a:r>
                      <a:endParaRPr lang="en-US" altLang="zh-CN" b="1" dirty="0">
                        <a:solidFill>
                          <a:srgbClr val="FF0000"/>
                        </a:solidFill>
                        <a:latin typeface="Times New Roman" panose="02020603050405020304" pitchFamily="2" charset="0"/>
                        <a:ea typeface="楷体_GB2312" pitchFamily="1" charset="-122"/>
                      </a:endParaRPr>
                    </a:p>
                  </a:txBody>
                  <a:tcPr anchor="ctr"/>
                </a:tc>
                <a:tc>
                  <a:txBody>
                    <a:bodyPr/>
                    <a:lstStyle/>
                    <a:p>
                      <a:pPr lvl="0" eaLnBrk="1" hangingPunct="1">
                        <a:spcBef>
                          <a:spcPct val="20000"/>
                        </a:spcBef>
                        <a:buNone/>
                      </a:pPr>
                      <a:r>
                        <a:rPr lang="zh-CN" altLang="en-US" b="1" dirty="0">
                          <a:latin typeface="Times New Roman" panose="02020603050405020304" pitchFamily="2" charset="0"/>
                          <a:ea typeface="楷体_GB2312" pitchFamily="1" charset="-122"/>
                        </a:rPr>
                        <a:t>启动线程</a:t>
                      </a:r>
                      <a:endParaRPr lang="zh-CN" altLang="en-US" b="1" dirty="0">
                        <a:latin typeface="Times New Roman" panose="02020603050405020304" pitchFamily="2" charset="0"/>
                        <a:ea typeface="楷体_GB2312" pitchFamily="1" charset="-122"/>
                      </a:endParaRPr>
                    </a:p>
                  </a:txBody>
                  <a:tcPr anchor="ctr"/>
                </a:tc>
              </a:tr>
              <a:tr h="287278">
                <a:tc>
                  <a:txBody>
                    <a:bodyPr/>
                    <a:lstStyle/>
                    <a:p>
                      <a:pPr lvl="0" eaLnBrk="1" hangingPunct="1">
                        <a:spcBef>
                          <a:spcPct val="20000"/>
                        </a:spcBef>
                        <a:buNone/>
                      </a:pPr>
                      <a:r>
                        <a:rPr lang="en-US" altLang="zh-CN" b="1" dirty="0">
                          <a:latin typeface="Times New Roman" panose="02020603050405020304" pitchFamily="2" charset="0"/>
                          <a:ea typeface="楷体_GB2312" pitchFamily="1" charset="-122"/>
                        </a:rPr>
                        <a:t>final void setName(String name)</a:t>
                      </a:r>
                      <a:endParaRPr lang="en-US" altLang="zh-CN" b="1" dirty="0">
                        <a:latin typeface="Times New Roman" panose="02020603050405020304" pitchFamily="2" charset="0"/>
                        <a:ea typeface="楷体_GB2312" pitchFamily="1" charset="-122"/>
                      </a:endParaRPr>
                    </a:p>
                  </a:txBody>
                  <a:tcPr anchor="ctr"/>
                </a:tc>
                <a:tc>
                  <a:txBody>
                    <a:bodyPr/>
                    <a:lstStyle/>
                    <a:p>
                      <a:pPr lvl="0" eaLnBrk="1" hangingPunct="1">
                        <a:spcBef>
                          <a:spcPct val="20000"/>
                        </a:spcBef>
                        <a:buNone/>
                      </a:pPr>
                      <a:r>
                        <a:rPr lang="zh-CN" altLang="en-US" b="1" dirty="0">
                          <a:latin typeface="Times New Roman" panose="02020603050405020304" pitchFamily="2" charset="0"/>
                          <a:ea typeface="楷体_GB2312" pitchFamily="1" charset="-122"/>
                        </a:rPr>
                        <a:t>设置线程的名称</a:t>
                      </a:r>
                      <a:endParaRPr lang="zh-CN" altLang="en-US" b="1" dirty="0">
                        <a:latin typeface="Times New Roman" panose="02020603050405020304" pitchFamily="2" charset="0"/>
                        <a:ea typeface="楷体_GB2312" pitchFamily="1" charset="-122"/>
                      </a:endParaRPr>
                    </a:p>
                  </a:txBody>
                  <a:tcPr anchor="ctr"/>
                </a:tc>
              </a:tr>
              <a:tr h="488373">
                <a:tc>
                  <a:txBody>
                    <a:bodyPr/>
                    <a:lstStyle/>
                    <a:p>
                      <a:pPr lvl="0" eaLnBrk="1" hangingPunct="1">
                        <a:spcBef>
                          <a:spcPct val="20000"/>
                        </a:spcBef>
                        <a:buNone/>
                      </a:pPr>
                      <a:r>
                        <a:rPr lang="en-US" altLang="zh-CN" b="1" dirty="0">
                          <a:latin typeface="Times New Roman" panose="02020603050405020304" pitchFamily="2" charset="0"/>
                          <a:ea typeface="楷体_GB2312" pitchFamily="1" charset="-122"/>
                        </a:rPr>
                        <a:t>final String getName() </a:t>
                      </a:r>
                      <a:endParaRPr lang="en-US" altLang="zh-CN" b="1" dirty="0">
                        <a:latin typeface="Times New Roman" panose="02020603050405020304" pitchFamily="2" charset="0"/>
                        <a:ea typeface="楷体_GB2312" pitchFamily="1" charset="-122"/>
                      </a:endParaRPr>
                    </a:p>
                  </a:txBody>
                  <a:tcPr anchor="ctr"/>
                </a:tc>
                <a:tc>
                  <a:txBody>
                    <a:bodyPr/>
                    <a:lstStyle/>
                    <a:p>
                      <a:pPr lvl="0" eaLnBrk="1" hangingPunct="1">
                        <a:spcBef>
                          <a:spcPct val="20000"/>
                        </a:spcBef>
                        <a:buNone/>
                      </a:pPr>
                      <a:r>
                        <a:rPr lang="zh-CN" altLang="en-US" b="1" dirty="0">
                          <a:latin typeface="Times New Roman" panose="02020603050405020304" pitchFamily="2" charset="0"/>
                          <a:ea typeface="楷体_GB2312" pitchFamily="1" charset="-122"/>
                        </a:rPr>
                        <a:t>返回线程的名称</a:t>
                      </a:r>
                      <a:endParaRPr lang="zh-CN" altLang="en-US" b="1" dirty="0">
                        <a:latin typeface="Times New Roman" panose="02020603050405020304" pitchFamily="2" charset="0"/>
                        <a:ea typeface="楷体_GB2312" pitchFamily="1" charset="-122"/>
                      </a:endParaRPr>
                    </a:p>
                  </a:txBody>
                  <a:tcPr anchor="ctr"/>
                </a:tc>
              </a:tr>
              <a:tr h="287278">
                <a:tc>
                  <a:txBody>
                    <a:bodyPr/>
                    <a:lstStyle/>
                    <a:p>
                      <a:pPr lvl="0" eaLnBrk="1" hangingPunct="1">
                        <a:spcBef>
                          <a:spcPct val="20000"/>
                        </a:spcBef>
                        <a:buNone/>
                      </a:pPr>
                      <a:r>
                        <a:rPr lang="en-US" altLang="zh-CN" b="1" dirty="0">
                          <a:solidFill>
                            <a:srgbClr val="FF0000"/>
                          </a:solidFill>
                          <a:latin typeface="Times New Roman" panose="02020603050405020304" pitchFamily="2" charset="0"/>
                          <a:ea typeface="楷体_GB2312" pitchFamily="1" charset="-122"/>
                        </a:rPr>
                        <a:t>final void setPriority(int newPriority)</a:t>
                      </a:r>
                      <a:endParaRPr lang="en-US" altLang="zh-CN" b="1" dirty="0">
                        <a:solidFill>
                          <a:srgbClr val="FF0000"/>
                        </a:solidFill>
                        <a:latin typeface="Times New Roman" panose="02020603050405020304" pitchFamily="2" charset="0"/>
                        <a:ea typeface="楷体_GB2312" pitchFamily="1" charset="-122"/>
                      </a:endParaRPr>
                    </a:p>
                  </a:txBody>
                  <a:tcPr anchor="ctr"/>
                </a:tc>
                <a:tc>
                  <a:txBody>
                    <a:bodyPr/>
                    <a:lstStyle/>
                    <a:p>
                      <a:pPr lvl="0" eaLnBrk="1" hangingPunct="1">
                        <a:spcBef>
                          <a:spcPct val="20000"/>
                        </a:spcBef>
                        <a:buNone/>
                      </a:pPr>
                      <a:r>
                        <a:rPr lang="zh-CN" altLang="en-US" b="1" dirty="0">
                          <a:latin typeface="Times New Roman" panose="02020603050405020304" pitchFamily="2" charset="0"/>
                          <a:ea typeface="楷体_GB2312" pitchFamily="1" charset="-122"/>
                        </a:rPr>
                        <a:t>设置线程的优先级</a:t>
                      </a:r>
                      <a:endParaRPr lang="zh-CN" altLang="en-US" b="1" dirty="0">
                        <a:latin typeface="Times New Roman" panose="02020603050405020304" pitchFamily="2" charset="0"/>
                        <a:ea typeface="楷体_GB2312" pitchFamily="1" charset="-122"/>
                      </a:endParaRPr>
                    </a:p>
                  </a:txBody>
                  <a:tcPr anchor="ctr"/>
                </a:tc>
              </a:tr>
              <a:tr h="287278">
                <a:tc>
                  <a:txBody>
                    <a:bodyPr/>
                    <a:p>
                      <a:pPr lvl="0" eaLnBrk="1" hangingPunct="1">
                        <a:spcBef>
                          <a:spcPct val="20000"/>
                        </a:spcBef>
                        <a:buNone/>
                      </a:pPr>
                      <a:r>
                        <a:rPr lang="en-US" altLang="zh-CN" b="1" dirty="0">
                          <a:solidFill>
                            <a:srgbClr val="FF0000"/>
                          </a:solidFill>
                          <a:latin typeface="Times New Roman" panose="02020603050405020304" pitchFamily="2" charset="0"/>
                          <a:ea typeface="楷体_GB2312" pitchFamily="1" charset="-122"/>
                        </a:rPr>
                        <a:t>final int getPriority()</a:t>
                      </a:r>
                      <a:endParaRPr lang="en-US" altLang="zh-CN" b="1" dirty="0">
                        <a:solidFill>
                          <a:srgbClr val="FF0000"/>
                        </a:solidFill>
                        <a:latin typeface="Times New Roman" panose="02020603050405020304" pitchFamily="2" charset="0"/>
                        <a:ea typeface="楷体_GB2312" pitchFamily="1" charset="-122"/>
                      </a:endParaRPr>
                    </a:p>
                  </a:txBody>
                  <a:tcPr anchor="ctr"/>
                </a:tc>
                <a:tc>
                  <a:txBody>
                    <a:bodyPr/>
                    <a:p>
                      <a:pPr lvl="0" eaLnBrk="1" hangingPunct="1">
                        <a:spcBef>
                          <a:spcPct val="20000"/>
                        </a:spcBef>
                        <a:buNone/>
                      </a:pPr>
                      <a:r>
                        <a:rPr lang="zh-CN" altLang="en-US" b="1" dirty="0">
                          <a:latin typeface="Times New Roman" panose="02020603050405020304" pitchFamily="2" charset="0"/>
                          <a:ea typeface="楷体_GB2312" pitchFamily="1" charset="-122"/>
                        </a:rPr>
                        <a:t>返回线程的优先级</a:t>
                      </a:r>
                      <a:endParaRPr lang="zh-CN" altLang="en-US" b="1" dirty="0">
                        <a:latin typeface="Times New Roman" panose="02020603050405020304" pitchFamily="2" charset="0"/>
                        <a:ea typeface="楷体_GB2312" pitchFamily="1" charset="-122"/>
                      </a:endParaRPr>
                    </a:p>
                  </a:txBody>
                  <a:tcPr anchor="ctr"/>
                </a:tc>
              </a:tr>
              <a:tr h="287278">
                <a:tc>
                  <a:txBody>
                    <a:bodyPr/>
                    <a:p>
                      <a:pPr lvl="0" eaLnBrk="1" hangingPunct="1">
                        <a:spcBef>
                          <a:spcPct val="20000"/>
                        </a:spcBef>
                        <a:buNone/>
                      </a:pPr>
                      <a:r>
                        <a:rPr lang="en-US" altLang="zh-CN" b="1" dirty="0">
                          <a:solidFill>
                            <a:srgbClr val="FF0000"/>
                          </a:solidFill>
                          <a:latin typeface="Times New Roman" panose="02020603050405020304" pitchFamily="2" charset="0"/>
                          <a:ea typeface="楷体_GB2312" pitchFamily="1" charset="-122"/>
                        </a:rPr>
                        <a:t>final void join()</a:t>
                      </a:r>
                      <a:endParaRPr lang="en-US" altLang="zh-CN" b="1" dirty="0">
                        <a:solidFill>
                          <a:srgbClr val="FF0000"/>
                        </a:solidFill>
                        <a:latin typeface="Times New Roman" panose="02020603050405020304" pitchFamily="2" charset="0"/>
                        <a:ea typeface="楷体_GB2312" pitchFamily="1" charset="-122"/>
                      </a:endParaRPr>
                    </a:p>
                    <a:p>
                      <a:pPr lvl="0" eaLnBrk="1" hangingPunct="1">
                        <a:spcBef>
                          <a:spcPct val="20000"/>
                        </a:spcBef>
                        <a:buNone/>
                      </a:pPr>
                      <a:r>
                        <a:rPr lang="en-US" altLang="zh-CN" b="1" dirty="0">
                          <a:latin typeface="Times New Roman" panose="02020603050405020304" pitchFamily="2" charset="0"/>
                          <a:ea typeface="楷体_GB2312" pitchFamily="1" charset="-122"/>
                        </a:rPr>
                        <a:t>throws InterruptedException</a:t>
                      </a:r>
                      <a:endParaRPr lang="en-US" altLang="zh-CN" b="1" dirty="0">
                        <a:latin typeface="Times New Roman" panose="02020603050405020304" pitchFamily="2" charset="0"/>
                        <a:ea typeface="楷体_GB2312" pitchFamily="1" charset="-122"/>
                      </a:endParaRPr>
                    </a:p>
                  </a:txBody>
                  <a:tcPr marL="91443" marR="91443" marT="45730" marB="45730" anchor="ctr"/>
                </a:tc>
                <a:tc>
                  <a:txBody>
                    <a:bodyPr/>
                    <a:p>
                      <a:pPr algn="l">
                        <a:spcBef>
                          <a:spcPct val="20000"/>
                        </a:spcBef>
                        <a:buNone/>
                      </a:pPr>
                      <a:r>
                        <a:rPr lang="zh-CN" altLang="en-US" sz="1800" b="1" dirty="0">
                          <a:latin typeface="Times New Roman" panose="02020603050405020304" pitchFamily="2" charset="0"/>
                          <a:ea typeface="楷体_GB2312" pitchFamily="1" charset="-122"/>
                          <a:sym typeface="+mn-ea"/>
                        </a:rPr>
                        <a:t>等待该线程终止。(强行介入)</a:t>
                      </a:r>
                      <a:endParaRPr lang="zh-CN" altLang="en-US" b="1" dirty="0">
                        <a:latin typeface="Times New Roman" panose="02020603050405020304" pitchFamily="2" charset="0"/>
                        <a:ea typeface="楷体_GB2312" pitchFamily="1" charset="-122"/>
                      </a:endParaRPr>
                    </a:p>
                  </a:txBody>
                  <a:tcPr marL="91443" marR="91443" marT="45730" marB="45730" anchor="ctr"/>
                </a:tc>
              </a:tr>
              <a:tr h="287278">
                <a:tc>
                  <a:txBody>
                    <a:bodyPr/>
                    <a:p>
                      <a:pPr lvl="0" eaLnBrk="1" hangingPunct="1">
                        <a:spcBef>
                          <a:spcPct val="20000"/>
                        </a:spcBef>
                        <a:buNone/>
                      </a:pPr>
                      <a:r>
                        <a:rPr lang="en-US" altLang="zh-CN" b="1" dirty="0">
                          <a:latin typeface="Times New Roman" panose="02020603050405020304" pitchFamily="2" charset="0"/>
                          <a:ea typeface="楷体_GB2312" pitchFamily="1" charset="-122"/>
                        </a:rPr>
                        <a:t>final boolean isAlive()</a:t>
                      </a:r>
                      <a:endParaRPr lang="en-US" altLang="zh-CN" b="1" dirty="0">
                        <a:latin typeface="Times New Roman" panose="02020603050405020304" pitchFamily="2" charset="0"/>
                        <a:ea typeface="楷体_GB2312" pitchFamily="1" charset="-122"/>
                      </a:endParaRPr>
                    </a:p>
                  </a:txBody>
                  <a:tcPr marL="91443" marR="91443" marT="45730" marB="45730" anchor="ctr"/>
                </a:tc>
                <a:tc>
                  <a:txBody>
                    <a:bodyPr/>
                    <a:p>
                      <a:pPr lvl="0" eaLnBrk="1" hangingPunct="1">
                        <a:spcBef>
                          <a:spcPct val="20000"/>
                        </a:spcBef>
                        <a:buNone/>
                      </a:pPr>
                      <a:r>
                        <a:rPr lang="zh-CN" altLang="zh-CN" b="1" dirty="0">
                          <a:latin typeface="Times New Roman" panose="02020603050405020304" pitchFamily="2" charset="0"/>
                          <a:ea typeface="楷体_GB2312" pitchFamily="1" charset="-122"/>
                        </a:rPr>
                        <a:t>判断线程是否处于活动状态</a:t>
                      </a:r>
                      <a:endParaRPr lang="zh-CN" altLang="zh-CN" b="1" dirty="0">
                        <a:latin typeface="Times New Roman" panose="02020603050405020304" pitchFamily="2" charset="0"/>
                        <a:ea typeface="楷体_GB2312" pitchFamily="1" charset="-122"/>
                      </a:endParaRPr>
                    </a:p>
                  </a:txBody>
                  <a:tcPr marL="91443" marR="91443" marT="45730" marB="45730" anchor="ctr"/>
                </a:tc>
              </a:tr>
              <a:tr h="287278">
                <a:tc>
                  <a:txBody>
                    <a:bodyPr/>
                    <a:p>
                      <a:pPr lvl="0" eaLnBrk="1" hangingPunct="1">
                        <a:spcBef>
                          <a:spcPct val="20000"/>
                        </a:spcBef>
                        <a:buNone/>
                      </a:pPr>
                      <a:r>
                        <a:rPr lang="en-US" altLang="zh-CN" b="1" dirty="0">
                          <a:latin typeface="Times New Roman" panose="02020603050405020304" pitchFamily="2" charset="0"/>
                          <a:ea typeface="楷体_GB2312" pitchFamily="1" charset="-122"/>
                        </a:rPr>
                        <a:t>void interrupt()</a:t>
                      </a:r>
                      <a:endParaRPr lang="en-US" altLang="zh-CN" b="1" dirty="0">
                        <a:latin typeface="Times New Roman" panose="02020603050405020304" pitchFamily="2" charset="0"/>
                        <a:ea typeface="楷体_GB2312" pitchFamily="1" charset="-122"/>
                      </a:endParaRPr>
                    </a:p>
                  </a:txBody>
                  <a:tcPr marL="91443" marR="91443" marT="45730" marB="45730" anchor="ctr"/>
                </a:tc>
                <a:tc>
                  <a:txBody>
                    <a:bodyPr/>
                    <a:p>
                      <a:pPr lvl="0" eaLnBrk="1" hangingPunct="1">
                        <a:spcBef>
                          <a:spcPct val="20000"/>
                        </a:spcBef>
                        <a:buNone/>
                      </a:pPr>
                      <a:r>
                        <a:rPr lang="zh-CN" altLang="zh-CN" b="1" dirty="0">
                          <a:latin typeface="Times New Roman" panose="02020603050405020304" pitchFamily="2" charset="0"/>
                          <a:ea typeface="楷体_GB2312" pitchFamily="1" charset="-122"/>
                        </a:rPr>
                        <a:t>中断线程</a:t>
                      </a:r>
                      <a:endParaRPr lang="zh-CN" altLang="zh-CN" b="1" dirty="0">
                        <a:latin typeface="Times New Roman" panose="02020603050405020304" pitchFamily="2" charset="0"/>
                        <a:ea typeface="楷体_GB2312" pitchFamily="1" charset="-122"/>
                      </a:endParaRPr>
                    </a:p>
                  </a:txBody>
                  <a:tcPr marL="91443" marR="91443" marT="45730" marB="45730" anchor="ctr"/>
                </a:tc>
              </a:tr>
            </a:tbl>
          </a:graphicData>
        </a:graphic>
      </p:graphicFrame>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a:t>
            </a:r>
            <a:r>
              <a:rPr lang="zh-CN" altLang="en-US" dirty="0">
                <a:sym typeface="+mn-ea"/>
              </a:rPr>
              <a:t>启动</a:t>
            </a:r>
            <a:endParaRPr lang="zh-CN" altLang="en-US" dirty="0">
              <a:sym typeface="+mn-ea"/>
            </a:endParaRPr>
          </a:p>
        </p:txBody>
      </p:sp>
      <p:sp>
        <p:nvSpPr>
          <p:cNvPr id="3" name="内容占位符 2"/>
          <p:cNvSpPr>
            <a:spLocks noGrp="1"/>
          </p:cNvSpPr>
          <p:nvPr>
            <p:ph idx="1"/>
          </p:nvPr>
        </p:nvSpPr>
        <p:spPr/>
        <p:txBody>
          <a:bodyPr/>
          <a:p>
            <a:r>
              <a:rPr lang="zh-CN" altLang="en-US"/>
              <a:t>线程启动</a:t>
            </a:r>
            <a:endParaRPr lang="zh-CN" altLang="en-US"/>
          </a:p>
          <a:p>
            <a:pPr marL="0" indent="0">
              <a:buNone/>
            </a:pPr>
            <a:r>
              <a:rPr lang="zh-CN" altLang="en-US"/>
              <a:t>   执行start()方法，但是不能多次执行</a:t>
            </a:r>
            <a:endParaRPr lang="zh-CN" altLang="en-US"/>
          </a:p>
        </p:txBody>
      </p:sp>
      <p:pic>
        <p:nvPicPr>
          <p:cNvPr id="25" name="图片 3"/>
          <p:cNvPicPr>
            <a:picLocks noChangeAspect="1"/>
          </p:cNvPicPr>
          <p:nvPr/>
        </p:nvPicPr>
        <p:blipFill>
          <a:blip r:embed="rId1"/>
          <a:stretch>
            <a:fillRect/>
          </a:stretch>
        </p:blipFill>
        <p:spPr>
          <a:xfrm>
            <a:off x="603885" y="2911475"/>
            <a:ext cx="10711815" cy="2208530"/>
          </a:xfrm>
          <a:prstGeom prst="rect">
            <a:avLst/>
          </a:prstGeom>
          <a:blipFill>
            <a:blip r:embed="rId2"/>
            <a:stretch>
              <a:fillRect/>
            </a:stretch>
          </a:blipFill>
          <a:ln w="101600">
            <a:solidFill>
              <a:schemeClr val="accent2">
                <a:alpha val="96000"/>
              </a:schemeClr>
            </a:solidFill>
          </a:ln>
        </p:spPr>
      </p:pic>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a:t>
            </a:r>
            <a:r>
              <a:rPr lang="zh-CN" altLang="en-US" dirty="0">
                <a:sym typeface="+mn-ea"/>
              </a:rPr>
              <a:t>停止</a:t>
            </a:r>
            <a:endParaRPr lang="zh-CN" altLang="en-US" dirty="0">
              <a:sym typeface="+mn-ea"/>
            </a:endParaRPr>
          </a:p>
        </p:txBody>
      </p:sp>
      <p:sp>
        <p:nvSpPr>
          <p:cNvPr id="3" name="内容占位符 2"/>
          <p:cNvSpPr>
            <a:spLocks noGrp="1"/>
          </p:cNvSpPr>
          <p:nvPr>
            <p:ph idx="1"/>
          </p:nvPr>
        </p:nvSpPr>
        <p:spPr/>
        <p:txBody>
          <a:bodyPr/>
          <a:p>
            <a:pPr>
              <a:lnSpc>
                <a:spcPct val="140000"/>
              </a:lnSpc>
            </a:pPr>
            <a:r>
              <a:rPr lang="en-US" altLang="zh-CN"/>
              <a:t>线程的停止远比线程的启动情况复杂</a:t>
            </a:r>
            <a:endParaRPr lang="en-US" altLang="zh-CN"/>
          </a:p>
          <a:p>
            <a:pPr>
              <a:lnSpc>
                <a:spcPct val="140000"/>
              </a:lnSpc>
            </a:pPr>
            <a:endParaRPr lang="en-US" altLang="zh-CN"/>
          </a:p>
          <a:p>
            <a:pPr>
              <a:lnSpc>
                <a:spcPct val="140000"/>
              </a:lnSpc>
            </a:pPr>
            <a:endParaRPr lang="en-US" altLang="zh-CN"/>
          </a:p>
          <a:p>
            <a:pPr>
              <a:lnSpc>
                <a:spcPct val="140000"/>
              </a:lnSpc>
            </a:pPr>
            <a:r>
              <a:rPr lang="zh-CN" altLang="en-US" dirty="0">
                <a:sym typeface="+mn-ea"/>
              </a:rPr>
              <a:t>那么应该如何安全的停止一个正在运行的线程呢？</a:t>
            </a:r>
            <a:endParaRPr lang="en-US" altLang="zh-CN" dirty="0"/>
          </a:p>
          <a:p>
            <a:endParaRPr lang="en-US" altLang="zh-CN"/>
          </a:p>
        </p:txBody>
      </p:sp>
      <p:sp>
        <p:nvSpPr>
          <p:cNvPr id="4" name="文本框 3"/>
          <p:cNvSpPr txBox="1"/>
          <p:nvPr/>
        </p:nvSpPr>
        <p:spPr>
          <a:xfrm>
            <a:off x="481330" y="1577340"/>
            <a:ext cx="11228705" cy="1383665"/>
          </a:xfrm>
          <a:prstGeom prst="rect">
            <a:avLst/>
          </a:prstGeom>
          <a:noFill/>
        </p:spPr>
        <p:txBody>
          <a:bodyPr wrap="square" rtlCol="0">
            <a:spAutoFit/>
          </a:bodyPr>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在Thread线程类中提供了stop()方法用于停止一个已经启动的线程，</a:t>
            </a:r>
            <a:r>
              <a:rPr lang="zh-CN" altLang="en-US"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但是它已经被废弃，不建议使用</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，因为它本质上就是不安全的，它会解锁线程所有已经锁定的监视程序，在这个过程中会出现不确定性，导致这些监视程序监视的对象出现不一致的情况，或者引发死锁。</a:t>
            </a:r>
            <a:endParaRPr lang="en-US" altLang="zh-CN"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文本框 4"/>
          <p:cNvSpPr txBox="1"/>
          <p:nvPr/>
        </p:nvSpPr>
        <p:spPr>
          <a:xfrm>
            <a:off x="481330" y="3685540"/>
            <a:ext cx="10041890" cy="1260475"/>
          </a:xfrm>
          <a:prstGeom prst="rect">
            <a:avLst/>
          </a:prstGeom>
          <a:noFill/>
        </p:spPr>
        <p:txBody>
          <a:bodyPr wrap="square" rtlCol="0">
            <a:spAutoFit/>
          </a:bodyPr>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线程对象的run()方法所有代码执行完成后，线程会自然消亡，因此如果需要在运行过程提前停止线程，</a:t>
            </a:r>
            <a:r>
              <a:rPr lang="zh-CN" altLang="en-US"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可以通过改变共享变量值的方法让run()方法执行结束</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endParaRPr lang="zh-CN" altLang="en-US" sz="2000"/>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a:t>
            </a:r>
            <a:r>
              <a:rPr lang="zh-CN" altLang="en-US" dirty="0">
                <a:sym typeface="+mn-ea"/>
              </a:rPr>
              <a:t>停止</a:t>
            </a:r>
            <a:endParaRPr lang="zh-CN" altLang="en-US"/>
          </a:p>
        </p:txBody>
      </p:sp>
      <p:sp>
        <p:nvSpPr>
          <p:cNvPr id="3" name="内容占位符 2"/>
          <p:cNvSpPr>
            <a:spLocks noGrp="1"/>
          </p:cNvSpPr>
          <p:nvPr>
            <p:ph idx="1"/>
          </p:nvPr>
        </p:nvSpPr>
        <p:spPr>
          <a:xfrm>
            <a:off x="199905" y="754267"/>
            <a:ext cx="11792070" cy="5448937"/>
          </a:xfrm>
        </p:spPr>
        <p:txBody>
          <a:bodyPr/>
          <a:p>
            <a:r>
              <a:rPr lang="zh-CN" altLang="en-US" dirty="0">
                <a:sym typeface="+mn-ea"/>
              </a:rPr>
              <a:t>使用共享变量停止线程的示例：</a:t>
            </a:r>
            <a:endParaRPr lang="zh-CN" altLang="en-US" dirty="0"/>
          </a:p>
          <a:p>
            <a:endParaRPr lang="zh-CN" altLang="en-US"/>
          </a:p>
        </p:txBody>
      </p:sp>
      <p:pic>
        <p:nvPicPr>
          <p:cNvPr id="4" name="图片 3"/>
          <p:cNvPicPr>
            <a:picLocks noChangeAspect="1"/>
          </p:cNvPicPr>
          <p:nvPr/>
        </p:nvPicPr>
        <p:blipFill>
          <a:blip r:embed="rId1"/>
          <a:stretch>
            <a:fillRect/>
          </a:stretch>
        </p:blipFill>
        <p:spPr>
          <a:xfrm>
            <a:off x="529411" y="1647825"/>
            <a:ext cx="11106150" cy="3562350"/>
          </a:xfrm>
          <a:prstGeom prst="rect">
            <a:avLst/>
          </a:prstGeom>
          <a:blipFill>
            <a:blip r:embed="rId2"/>
            <a:stretch>
              <a:fillRect/>
            </a:stretch>
          </a:blipFill>
          <a:ln w="101600">
            <a:solidFill>
              <a:schemeClr val="accent2">
                <a:alpha val="96000"/>
              </a:schemeClr>
            </a:solidFill>
          </a:ln>
        </p:spPr>
      </p:pic>
      <p:sp>
        <p:nvSpPr>
          <p:cNvPr id="5" name="圆角矩形 4"/>
          <p:cNvSpPr/>
          <p:nvPr/>
        </p:nvSpPr>
        <p:spPr>
          <a:xfrm>
            <a:off x="1001329" y="3187835"/>
            <a:ext cx="2117791" cy="24116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rot="10800000">
            <a:off x="3286760" y="4405776"/>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26318" y="4419151"/>
            <a:ext cx="7156093"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停止线程</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168969" y="2493249"/>
            <a:ext cx="2117791" cy="24116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10800000">
            <a:off x="3064827" y="3110376"/>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737252" y="3090788"/>
            <a:ext cx="7156093"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当变量为</a:t>
            </a:r>
            <a:r>
              <a:rPr lang="en-US" altLang="zh-CN" b="1" dirty="0">
                <a:solidFill>
                  <a:srgbClr val="C00000"/>
                </a:solidFill>
                <a:latin typeface="微软雅黑" panose="020B0503020204020204" pitchFamily="34" charset="-122"/>
                <a:ea typeface="微软雅黑" panose="020B0503020204020204" pitchFamily="34" charset="-122"/>
              </a:rPr>
              <a:t>true</a:t>
            </a:r>
            <a:r>
              <a:rPr lang="zh-CN" altLang="en-US" b="1" dirty="0">
                <a:solidFill>
                  <a:srgbClr val="C00000"/>
                </a:solidFill>
                <a:latin typeface="微软雅黑" panose="020B0503020204020204" pitchFamily="34" charset="-122"/>
                <a:ea typeface="微软雅黑" panose="020B0503020204020204" pitchFamily="34" charset="-122"/>
              </a:rPr>
              <a:t>时，线程会持续运行而不会退出</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右箭头 10"/>
          <p:cNvSpPr/>
          <p:nvPr/>
        </p:nvSpPr>
        <p:spPr>
          <a:xfrm rot="10800000">
            <a:off x="3230602" y="2407705"/>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926318" y="2457124"/>
            <a:ext cx="7156093" cy="646331"/>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修改共享变量，促使</a:t>
            </a:r>
            <a:r>
              <a:rPr lang="en-US" altLang="zh-CN" b="1" dirty="0">
                <a:solidFill>
                  <a:srgbClr val="C00000"/>
                </a:solidFill>
                <a:latin typeface="微软雅黑" panose="020B0503020204020204" pitchFamily="34" charset="-122"/>
                <a:ea typeface="微软雅黑" panose="020B0503020204020204" pitchFamily="34" charset="-122"/>
              </a:rPr>
              <a:t>run()</a:t>
            </a:r>
            <a:r>
              <a:rPr lang="zh-CN" altLang="en-US" b="1" dirty="0">
                <a:solidFill>
                  <a:srgbClr val="C00000"/>
                </a:solidFill>
                <a:latin typeface="微软雅黑" panose="020B0503020204020204" pitchFamily="34" charset="-122"/>
                <a:ea typeface="微软雅黑" panose="020B0503020204020204" pitchFamily="34" charset="-122"/>
              </a:rPr>
              <a:t>方法中的循环结束，从而完成方法的调用，线程自然消亡</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1311564" y="4483235"/>
            <a:ext cx="2117791" cy="24116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stretch>
            <a:fillRect/>
          </a:stretch>
        </p:blipFill>
        <p:spPr>
          <a:xfrm>
            <a:off x="6082486" y="4801858"/>
            <a:ext cx="5248275" cy="819150"/>
          </a:xfrm>
          <a:prstGeom prst="rect">
            <a:avLst/>
          </a:prstGeom>
          <a:blipFill>
            <a:blip r:embed="rId2"/>
            <a:stretch>
              <a:fillRect/>
            </a:stretch>
          </a:blipFill>
          <a:ln w="101600">
            <a:solidFill>
              <a:schemeClr val="accent2">
                <a:alpha val="96000"/>
              </a:schemeClr>
            </a:solidFill>
          </a:ln>
        </p:spPr>
      </p:pic>
      <p:sp>
        <p:nvSpPr>
          <p:cNvPr id="15" name="圆角矩形 14"/>
          <p:cNvSpPr/>
          <p:nvPr/>
        </p:nvSpPr>
        <p:spPr>
          <a:xfrm>
            <a:off x="10388600" y="4921425"/>
            <a:ext cx="504745" cy="33779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rot="5400000">
            <a:off x="10276710" y="4517593"/>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996249" y="3748300"/>
            <a:ext cx="2540763" cy="646331"/>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程序启动后迅速结束，说明线程已经成功结束</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4"/>
          <a:stretch>
            <a:fillRect/>
          </a:stretch>
        </p:blipFill>
        <p:spPr>
          <a:xfrm>
            <a:off x="390207" y="5765298"/>
            <a:ext cx="4238625" cy="438150"/>
          </a:xfrm>
          <a:prstGeom prst="rect">
            <a:avLst/>
          </a:prstGeom>
          <a:blipFill>
            <a:blip r:embed="rId2"/>
            <a:stretch>
              <a:fillRect/>
            </a:stretch>
          </a:blipFill>
          <a:ln w="101600">
            <a:solidFill>
              <a:schemeClr val="accent2">
                <a:alpha val="96000"/>
              </a:schemeClr>
            </a:solidFill>
          </a:ln>
        </p:spPr>
      </p:pic>
      <p:pic>
        <p:nvPicPr>
          <p:cNvPr id="19" name="图片 18"/>
          <p:cNvPicPr>
            <a:picLocks noChangeAspect="1"/>
          </p:cNvPicPr>
          <p:nvPr/>
        </p:nvPicPr>
        <p:blipFill>
          <a:blip r:embed="rId5"/>
          <a:stretch>
            <a:fillRect/>
          </a:stretch>
        </p:blipFill>
        <p:spPr>
          <a:xfrm>
            <a:off x="4200207" y="6004673"/>
            <a:ext cx="5000625" cy="466725"/>
          </a:xfrm>
          <a:prstGeom prst="rect">
            <a:avLst/>
          </a:prstGeom>
          <a:blipFill>
            <a:blip r:embed="rId2"/>
            <a:stretch>
              <a:fillRect/>
            </a:stretch>
          </a:blipFill>
          <a:ln w="101600">
            <a:solidFill>
              <a:schemeClr val="accent2">
                <a:alpha val="96000"/>
              </a:schemeClr>
            </a:solidFill>
          </a:ln>
        </p:spPr>
      </p:pic>
      <p:sp>
        <p:nvSpPr>
          <p:cNvPr id="20" name="圆角矩形 19"/>
          <p:cNvSpPr/>
          <p:nvPr/>
        </p:nvSpPr>
        <p:spPr>
          <a:xfrm>
            <a:off x="8501856" y="6034553"/>
            <a:ext cx="504745" cy="33779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546635" y="5960698"/>
            <a:ext cx="2237205" cy="29179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Line 20"/>
          <p:cNvSpPr>
            <a:spLocks noChangeShapeType="1"/>
          </p:cNvSpPr>
          <p:nvPr/>
        </p:nvSpPr>
        <p:spPr bwMode="auto">
          <a:xfrm>
            <a:off x="2783840" y="6055598"/>
            <a:ext cx="5718016" cy="147849"/>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23" name="文本框 22"/>
          <p:cNvSpPr txBox="1"/>
          <p:nvPr/>
        </p:nvSpPr>
        <p:spPr>
          <a:xfrm>
            <a:off x="3178550" y="5868703"/>
            <a:ext cx="4136748" cy="369332"/>
          </a:xfrm>
          <a:prstGeom prst="rect">
            <a:avLst/>
          </a:prstGeom>
          <a:solidFill>
            <a:schemeClr val="bg1"/>
          </a:solidFill>
          <a:ln>
            <a:solidFill>
              <a:srgbClr val="C00000"/>
            </a:solidFill>
          </a:ln>
        </p:spPr>
        <p:txBody>
          <a:bodyPr wrap="square" rtlCol="0">
            <a:spAutoFit/>
          </a:bodyPr>
          <a:lstStyle>
            <a:defPPr>
              <a:defRPr lang="zh-CN"/>
            </a:defPPr>
            <a:lvl1pPr algn="ctr">
              <a:defRPr b="1">
                <a:solidFill>
                  <a:srgbClr val="C00000"/>
                </a:solidFill>
                <a:latin typeface="微软雅黑" panose="020B0503020204020204" pitchFamily="34" charset="-122"/>
                <a:ea typeface="微软雅黑" panose="020B0503020204020204" pitchFamily="34" charset="-122"/>
              </a:defRPr>
            </a:lvl1pPr>
          </a:lstStyle>
          <a:p>
            <a:r>
              <a:rPr lang="zh-CN" altLang="en-US" dirty="0"/>
              <a:t>不调用停止方法，线程将会持续执行</a:t>
            </a:r>
            <a:endParaRPr lang="zh-CN" altLang="en-US" dirty="0"/>
          </a:p>
        </p:txBody>
      </p:sp>
      <p:sp>
        <p:nvSpPr>
          <p:cNvPr id="24" name="右箭头 23"/>
          <p:cNvSpPr/>
          <p:nvPr/>
        </p:nvSpPr>
        <p:spPr>
          <a:xfrm rot="5400000">
            <a:off x="2173306" y="5289696"/>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a:t>
            </a:r>
            <a:r>
              <a:rPr lang="zh-CN" altLang="en-US" dirty="0">
                <a:sym typeface="+mn-ea"/>
              </a:rPr>
              <a:t>停止</a:t>
            </a:r>
            <a:endParaRPr lang="zh-CN" altLang="en-US"/>
          </a:p>
        </p:txBody>
      </p:sp>
      <p:sp>
        <p:nvSpPr>
          <p:cNvPr id="3" name="内容占位符 2"/>
          <p:cNvSpPr>
            <a:spLocks noGrp="1"/>
          </p:cNvSpPr>
          <p:nvPr>
            <p:ph idx="1"/>
          </p:nvPr>
        </p:nvSpPr>
        <p:spPr>
          <a:xfrm>
            <a:off x="200025" y="628650"/>
            <a:ext cx="11791950" cy="1965325"/>
          </a:xfrm>
        </p:spPr>
        <p:txBody>
          <a:bodyPr>
            <a:normAutofit lnSpcReduction="10000"/>
          </a:bodyPr>
          <a:p>
            <a:r>
              <a:rPr lang="zh-CN" altLang="en-US" sz="2400" dirty="0">
                <a:sym typeface="+mn-ea"/>
              </a:rPr>
              <a:t>如果一个线程由于等待某些事件的发生而被阻塞，又该怎样停止该线程呢？</a:t>
            </a:r>
            <a:endParaRPr lang="zh-CN" altLang="en-US" sz="2400" dirty="0">
              <a:sym typeface="+mn-ea"/>
            </a:endParaRPr>
          </a:p>
          <a:p>
            <a:endParaRPr lang="zh-CN" altLang="en-US" sz="2400"/>
          </a:p>
          <a:p>
            <a:r>
              <a:rPr lang="zh-CN" altLang="en-US" sz="2400" dirty="0">
                <a:sym typeface="+mn-ea"/>
              </a:rPr>
              <a:t>中断阻塞线程的示例：</a:t>
            </a:r>
            <a:endParaRPr lang="zh-CN" altLang="en-US" dirty="0"/>
          </a:p>
          <a:p>
            <a:endParaRPr lang="zh-CN" altLang="en-US"/>
          </a:p>
        </p:txBody>
      </p:sp>
      <p:sp>
        <p:nvSpPr>
          <p:cNvPr id="5" name="文本框 4"/>
          <p:cNvSpPr txBox="1"/>
          <p:nvPr/>
        </p:nvSpPr>
        <p:spPr>
          <a:xfrm>
            <a:off x="492125" y="1096010"/>
            <a:ext cx="10935970" cy="1691640"/>
          </a:xfrm>
          <a:prstGeom prst="rect">
            <a:avLst/>
          </a:prstGeom>
          <a:noFill/>
        </p:spPr>
        <p:txBody>
          <a:bodyPr wrap="square" rtlCol="0">
            <a:spAutoFit/>
          </a:bodyPr>
          <a:p>
            <a:pPr algn="l">
              <a:lnSpc>
                <a:spcPct val="140000"/>
              </a:lnSpc>
            </a:pP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使用</a:t>
            </a:r>
            <a:r>
              <a:rPr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Thread</a:t>
            </a: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提供的</a:t>
            </a:r>
            <a:r>
              <a:rPr lang="en-US" altLang="zh-CN" sz="2000" b="1" dirty="0">
                <a:solidFill>
                  <a:srgbClr val="AE0B0B"/>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interrupt()</a:t>
            </a:r>
            <a:r>
              <a:rPr lang="zh-CN" altLang="en-US" sz="2000" b="1" dirty="0">
                <a:solidFill>
                  <a:srgbClr val="AE0B0B"/>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a:t>
            </a: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，因为该方法虽然不会中断一个正在运行的线程，但是它可以使一个被阻塞的线程抛出一个中断异常，从而使线程提前结束阻塞状态，退出堵塞代码。</a:t>
            </a:r>
            <a:endPar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endParaRPr lang="zh-CN" altLang="en-US" sz="2000"/>
          </a:p>
        </p:txBody>
      </p:sp>
      <p:pic>
        <p:nvPicPr>
          <p:cNvPr id="7" name="图片 6"/>
          <p:cNvPicPr>
            <a:picLocks noChangeAspect="1"/>
          </p:cNvPicPr>
          <p:nvPr/>
        </p:nvPicPr>
        <p:blipFill>
          <a:blip r:embed="rId1"/>
          <a:stretch>
            <a:fillRect/>
          </a:stretch>
        </p:blipFill>
        <p:spPr>
          <a:xfrm>
            <a:off x="553085" y="2787650"/>
            <a:ext cx="7760335" cy="3688080"/>
          </a:xfrm>
          <a:prstGeom prst="rect">
            <a:avLst/>
          </a:prstGeom>
          <a:blipFill>
            <a:blip r:embed="rId2"/>
            <a:stretch>
              <a:fillRect/>
            </a:stretch>
          </a:blipFill>
          <a:ln w="101600">
            <a:solidFill>
              <a:schemeClr val="accent2">
                <a:alpha val="96000"/>
              </a:schemeClr>
            </a:solidFill>
          </a:ln>
        </p:spPr>
      </p:pic>
      <p:pic>
        <p:nvPicPr>
          <p:cNvPr id="15" name="图片 14"/>
          <p:cNvPicPr>
            <a:picLocks noChangeAspect="1"/>
          </p:cNvPicPr>
          <p:nvPr/>
        </p:nvPicPr>
        <p:blipFill>
          <a:blip r:embed="rId3"/>
          <a:stretch>
            <a:fillRect/>
          </a:stretch>
        </p:blipFill>
        <p:spPr>
          <a:xfrm>
            <a:off x="6614795" y="2998470"/>
            <a:ext cx="5026025" cy="774700"/>
          </a:xfrm>
          <a:prstGeom prst="rect">
            <a:avLst/>
          </a:prstGeom>
          <a:blipFill>
            <a:blip r:embed="rId2"/>
            <a:stretch>
              <a:fillRect/>
            </a:stretch>
          </a:blipFill>
          <a:ln w="101600">
            <a:solidFill>
              <a:schemeClr val="accent2">
                <a:alpha val="96000"/>
              </a:schemeClr>
            </a:solidFill>
          </a:ln>
        </p:spPr>
      </p:pic>
      <p:pic>
        <p:nvPicPr>
          <p:cNvPr id="18" name="图片 17"/>
          <p:cNvPicPr>
            <a:picLocks noChangeAspect="1"/>
          </p:cNvPicPr>
          <p:nvPr/>
        </p:nvPicPr>
        <p:blipFill>
          <a:blip r:embed="rId4"/>
          <a:stretch>
            <a:fillRect/>
          </a:stretch>
        </p:blipFill>
        <p:spPr>
          <a:xfrm>
            <a:off x="6896100" y="4345305"/>
            <a:ext cx="4052570" cy="615950"/>
          </a:xfrm>
          <a:prstGeom prst="rect">
            <a:avLst/>
          </a:prstGeom>
          <a:blipFill>
            <a:blip r:embed="rId2"/>
            <a:stretch>
              <a:fillRect/>
            </a:stretch>
          </a:blipFill>
          <a:ln w="101600">
            <a:solidFill>
              <a:schemeClr val="accent2">
                <a:alpha val="96000"/>
              </a:schemeClr>
            </a:solidFill>
          </a:ln>
        </p:spPr>
      </p:pic>
      <p:pic>
        <p:nvPicPr>
          <p:cNvPr id="23" name="图片 22"/>
          <p:cNvPicPr>
            <a:picLocks noChangeAspect="1"/>
          </p:cNvPicPr>
          <p:nvPr/>
        </p:nvPicPr>
        <p:blipFill>
          <a:blip r:embed="rId5"/>
          <a:stretch>
            <a:fillRect/>
          </a:stretch>
        </p:blipFill>
        <p:spPr>
          <a:xfrm>
            <a:off x="6298565" y="5727065"/>
            <a:ext cx="4942840" cy="542925"/>
          </a:xfrm>
          <a:prstGeom prst="rect">
            <a:avLst/>
          </a:prstGeom>
          <a:blipFill>
            <a:blip r:embed="rId2"/>
            <a:stretch>
              <a:fillRect/>
            </a:stretch>
          </a:blipFill>
          <a:ln w="101600">
            <a:solidFill>
              <a:schemeClr val="accent2">
                <a:alpha val="96000"/>
              </a:schemeClr>
            </a:solidFill>
          </a:ln>
        </p:spPr>
      </p:pic>
      <p:sp>
        <p:nvSpPr>
          <p:cNvPr id="24" name="圆角矩形 23"/>
          <p:cNvSpPr/>
          <p:nvPr/>
        </p:nvSpPr>
        <p:spPr>
          <a:xfrm>
            <a:off x="1114425" y="3627755"/>
            <a:ext cx="1412875" cy="14541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右箭头 24"/>
          <p:cNvSpPr/>
          <p:nvPr/>
        </p:nvSpPr>
        <p:spPr>
          <a:xfrm rot="10800000">
            <a:off x="2527300" y="3580765"/>
            <a:ext cx="449580" cy="23876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976880" y="3453765"/>
            <a:ext cx="4773295" cy="645160"/>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中断线程，此时线程代码将抛出</a:t>
            </a:r>
            <a:r>
              <a:rPr lang="en-US" altLang="zh-CN" b="1" dirty="0" err="1">
                <a:solidFill>
                  <a:srgbClr val="C00000"/>
                </a:solidFill>
                <a:latin typeface="微软雅黑" panose="020B0503020204020204" pitchFamily="34" charset="-122"/>
                <a:ea typeface="微软雅黑" panose="020B0503020204020204" pitchFamily="34" charset="-122"/>
              </a:rPr>
              <a:t>InterruptedException</a:t>
            </a:r>
            <a:r>
              <a:rPr lang="zh-CN" altLang="en-US" b="1" dirty="0">
                <a:solidFill>
                  <a:srgbClr val="C00000"/>
                </a:solidFill>
                <a:latin typeface="微软雅黑" panose="020B0503020204020204" pitchFamily="34" charset="-122"/>
                <a:ea typeface="微软雅黑" panose="020B0503020204020204" pitchFamily="34" charset="-122"/>
              </a:rPr>
              <a:t>异常</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11241405" y="2998470"/>
            <a:ext cx="337820" cy="20320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右箭头 27"/>
          <p:cNvSpPr/>
          <p:nvPr/>
        </p:nvSpPr>
        <p:spPr>
          <a:xfrm rot="5400000">
            <a:off x="11207750" y="2663190"/>
            <a:ext cx="404495" cy="26543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777365" y="5593715"/>
            <a:ext cx="1412875" cy="14541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右箭头 29"/>
          <p:cNvSpPr/>
          <p:nvPr/>
        </p:nvSpPr>
        <p:spPr>
          <a:xfrm rot="16200000">
            <a:off x="2192020" y="5808345"/>
            <a:ext cx="404495" cy="26543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6972935" y="4611370"/>
            <a:ext cx="1340485" cy="34925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10948670" y="5739130"/>
            <a:ext cx="337820" cy="20320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Line 20"/>
          <p:cNvSpPr>
            <a:spLocks noChangeShapeType="1"/>
          </p:cNvSpPr>
          <p:nvPr/>
        </p:nvSpPr>
        <p:spPr bwMode="auto">
          <a:xfrm>
            <a:off x="8394700" y="4854575"/>
            <a:ext cx="2632710" cy="88519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34" name="文本框 33"/>
          <p:cNvSpPr txBox="1"/>
          <p:nvPr/>
        </p:nvSpPr>
        <p:spPr>
          <a:xfrm>
            <a:off x="7124065" y="5081905"/>
            <a:ext cx="3403600" cy="645160"/>
          </a:xfrm>
          <a:prstGeom prst="rect">
            <a:avLst/>
          </a:prstGeom>
          <a:solidFill>
            <a:schemeClr val="bg1"/>
          </a:solidFill>
          <a:ln>
            <a:solidFill>
              <a:srgbClr val="C00000"/>
            </a:solidFill>
          </a:ln>
        </p:spPr>
        <p:txBody>
          <a:bodyPr wrap="square" rtlCol="0">
            <a:spAutoFit/>
          </a:bodyPr>
          <a:lstStyle>
            <a:defPPr>
              <a:defRPr lang="zh-CN"/>
            </a:defPPr>
            <a:lvl1pPr algn="ctr">
              <a:defRPr b="1">
                <a:solidFill>
                  <a:srgbClr val="C00000"/>
                </a:solidFill>
                <a:latin typeface="微软雅黑" panose="020B0503020204020204" pitchFamily="34" charset="-122"/>
                <a:ea typeface="微软雅黑" panose="020B0503020204020204" pitchFamily="34" charset="-122"/>
              </a:defRPr>
            </a:lvl1pPr>
          </a:lstStyle>
          <a:p>
            <a:r>
              <a:rPr lang="zh-CN" altLang="en-US" dirty="0"/>
              <a:t>不中断线程，即便改变共享变量的值也无效</a:t>
            </a:r>
            <a:endParaRPr lang="zh-CN" altLang="en-US" dirty="0"/>
          </a:p>
        </p:txBody>
      </p:sp>
      <p:sp>
        <p:nvSpPr>
          <p:cNvPr id="35" name="文本框 34"/>
          <p:cNvSpPr txBox="1"/>
          <p:nvPr/>
        </p:nvSpPr>
        <p:spPr>
          <a:xfrm>
            <a:off x="9303628" y="1947519"/>
            <a:ext cx="2540763" cy="646331"/>
          </a:xfrm>
          <a:prstGeom prst="rect">
            <a:avLst/>
          </a:prstGeom>
          <a:noFill/>
        </p:spPr>
        <p:txBody>
          <a:bodyPr wrap="square" rtlCol="0">
            <a:spAutoFit/>
          </a:bodyPr>
          <a:p>
            <a:r>
              <a:rPr lang="zh-CN" altLang="en-US" b="1" dirty="0">
                <a:solidFill>
                  <a:srgbClr val="C00000"/>
                </a:solidFill>
                <a:latin typeface="微软雅黑" panose="020B0503020204020204" pitchFamily="34" charset="-122"/>
                <a:ea typeface="微软雅黑" panose="020B0503020204020204" pitchFamily="34" charset="-122"/>
              </a:rPr>
              <a:t>程序启动后迅速结束，说明线程已经成功结束</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053465" y="6143625"/>
            <a:ext cx="6561455" cy="368300"/>
          </a:xfrm>
          <a:prstGeom prst="rect">
            <a:avLst/>
          </a:prstGeom>
          <a:noFill/>
        </p:spPr>
        <p:txBody>
          <a:bodyPr wrap="square" rtlCol="0">
            <a:spAutoFit/>
          </a:bodyPr>
          <a:p>
            <a:r>
              <a:rPr lang="zh-CN" altLang="en-US" b="1" dirty="0">
                <a:solidFill>
                  <a:srgbClr val="C00000"/>
                </a:solidFill>
                <a:latin typeface="微软雅黑" panose="020B0503020204020204" pitchFamily="34" charset="-122"/>
                <a:ea typeface="微软雅黑" panose="020B0503020204020204" pitchFamily="34" charset="-122"/>
              </a:rPr>
              <a:t>处理</a:t>
            </a:r>
            <a:r>
              <a:rPr lang="en-US" altLang="zh-CN" b="1" dirty="0" err="1">
                <a:solidFill>
                  <a:srgbClr val="C00000"/>
                </a:solidFill>
                <a:latin typeface="微软雅黑" panose="020B0503020204020204" pitchFamily="34" charset="-122"/>
                <a:ea typeface="微软雅黑" panose="020B0503020204020204" pitchFamily="34" charset="-122"/>
              </a:rPr>
              <a:t>InterruptedException</a:t>
            </a:r>
            <a:r>
              <a:rPr lang="zh-CN" altLang="en-US" b="1" dirty="0">
                <a:solidFill>
                  <a:srgbClr val="C00000"/>
                </a:solidFill>
                <a:latin typeface="微软雅黑" panose="020B0503020204020204" pitchFamily="34" charset="-122"/>
                <a:ea typeface="微软雅黑" panose="020B0503020204020204" pitchFamily="34" charset="-122"/>
              </a:rPr>
              <a:t>异常时改变共享变量的值</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a:t>
            </a:r>
            <a:r>
              <a:rPr lang="zh-CN" altLang="en-US" dirty="0">
                <a:sym typeface="+mn-ea"/>
              </a:rPr>
              <a:t>停止</a:t>
            </a:r>
            <a:endParaRPr lang="zh-CN" altLang="en-US" dirty="0"/>
          </a:p>
        </p:txBody>
      </p:sp>
      <p:sp>
        <p:nvSpPr>
          <p:cNvPr id="3" name="内容占位符 2"/>
          <p:cNvSpPr>
            <a:spLocks noGrp="1"/>
          </p:cNvSpPr>
          <p:nvPr>
            <p:ph idx="1"/>
          </p:nvPr>
        </p:nvSpPr>
        <p:spPr>
          <a:xfrm>
            <a:off x="186690" y="899160"/>
            <a:ext cx="11791950" cy="5958840"/>
          </a:xfrm>
        </p:spPr>
        <p:txBody>
          <a:bodyPr>
            <a:normAutofit/>
          </a:bodyPr>
          <a:lstStyle/>
          <a:p>
            <a:r>
              <a:rPr lang="zh-CN" altLang="en-US" sz="2400" dirty="0"/>
              <a:t>线程停止</a:t>
            </a:r>
            <a:r>
              <a:rPr lang="zh-CN" altLang="en-US" sz="2400" dirty="0">
                <a:sym typeface="+mn-ea"/>
              </a:rPr>
              <a:t>总结</a:t>
            </a:r>
            <a:endParaRPr lang="en-US" altLang="zh-CN" sz="2400" dirty="0"/>
          </a:p>
          <a:p>
            <a:r>
              <a:rPr lang="en-US" altLang="zh-CN" sz="2400" dirty="0">
                <a:cs typeface="微软雅黑 Light" panose="020B0502040204020203" pitchFamily="34" charset="-122"/>
                <a:sym typeface="+mn-ea"/>
              </a:rPr>
              <a:t>Thread.stop()</a:t>
            </a:r>
            <a:r>
              <a:rPr lang="zh-CN" altLang="en-US" sz="2400" dirty="0">
                <a:solidFill>
                  <a:srgbClr val="FF0000"/>
                </a:solidFill>
                <a:cs typeface="微软雅黑 Light" panose="020B0502040204020203" pitchFamily="34" charset="-122"/>
                <a:sym typeface="+mn-ea"/>
              </a:rPr>
              <a:t>方法已经过时不再使用</a:t>
            </a:r>
            <a:endParaRPr lang="zh-CN" altLang="en-US" sz="2400" dirty="0">
              <a:solidFill>
                <a:srgbClr val="FF0000"/>
              </a:solidFill>
              <a:cs typeface="微软雅黑 Light" panose="020B0502040204020203" pitchFamily="34" charset="-122"/>
              <a:sym typeface="+mn-ea"/>
            </a:endParaRPr>
          </a:p>
          <a:p>
            <a:r>
              <a:rPr lang="zh-CN" altLang="en-US" sz="2400" dirty="0">
                <a:cs typeface="微软雅黑 Light" panose="020B0502040204020203" pitchFamily="34" charset="-122"/>
                <a:sym typeface="+mn-ea"/>
              </a:rPr>
              <a:t>定义循环结束标记</a:t>
            </a:r>
            <a:endParaRPr lang="zh-CN" altLang="en-US" sz="2400" dirty="0">
              <a:cs typeface="微软雅黑 Light" panose="020B0502040204020203" pitchFamily="34" charset="-122"/>
              <a:sym typeface="+mn-ea"/>
            </a:endParaRPr>
          </a:p>
          <a:p>
            <a:endParaRPr lang="zh-CN" altLang="en-US" dirty="0"/>
          </a:p>
          <a:p>
            <a:r>
              <a:rPr lang="zh-CN" altLang="en-US" sz="2400" dirty="0">
                <a:cs typeface="微软雅黑 Light" panose="020B0502040204020203" pitchFamily="34" charset="-122"/>
                <a:sym typeface="+mn-ea"/>
              </a:rPr>
              <a:t>使用interrupt（中断）方法</a:t>
            </a:r>
            <a:r>
              <a:rPr lang="en-US" altLang="zh-CN" sz="2400" dirty="0">
                <a:cs typeface="微软雅黑 Light" panose="020B0502040204020203" pitchFamily="34" charset="-122"/>
                <a:sym typeface="+mn-ea"/>
              </a:rPr>
              <a:t>:</a:t>
            </a:r>
            <a:r>
              <a:rPr lang="zh-CN" altLang="en-US" sz="2400" dirty="0">
                <a:cs typeface="微软雅黑 Light" panose="020B0502040204020203" pitchFamily="34" charset="-122"/>
                <a:sym typeface="+mn-ea"/>
              </a:rPr>
              <a:t>该方法是结束线程的冻结状态</a:t>
            </a:r>
            <a:r>
              <a:rPr lang="en-US" altLang="zh-CN" sz="2400" dirty="0">
                <a:cs typeface="微软雅黑 Light" panose="020B0502040204020203" pitchFamily="34" charset="-122"/>
                <a:sym typeface="+mn-ea"/>
              </a:rPr>
              <a:t>,</a:t>
            </a:r>
            <a:r>
              <a:rPr lang="zh-CN" altLang="en-US" sz="2400" dirty="0">
                <a:cs typeface="微软雅黑 Light" panose="020B0502040204020203" pitchFamily="34" charset="-122"/>
                <a:sym typeface="+mn-ea"/>
              </a:rPr>
              <a:t>使线程回到运行状态中来</a:t>
            </a:r>
            <a:endParaRPr lang="en-US" altLang="zh-CN" sz="2400" dirty="0">
              <a:cs typeface="微软雅黑 Light" panose="020B0502040204020203" pitchFamily="34" charset="-122"/>
              <a:sym typeface="宋体" panose="02010600030101010101" pitchFamily="2" charset="-122"/>
            </a:endParaRPr>
          </a:p>
          <a:p>
            <a:endParaRPr lang="en-US" altLang="zh-CN" dirty="0">
              <a:latin typeface="Arial" panose="020B0604020202020204" pitchFamily="34" charset="0"/>
              <a:ea typeface="宋体" panose="02010600030101010101" pitchFamily="2" charset="-122"/>
            </a:endParaRPr>
          </a:p>
          <a:p>
            <a:r>
              <a:rPr lang="zh-CN" altLang="en-US" sz="2400" b="1" dirty="0">
                <a:solidFill>
                  <a:srgbClr val="FF0000"/>
                </a:solidFill>
                <a:cs typeface="微软雅黑 Light" panose="020B0502040204020203" pitchFamily="34" charset="-122"/>
                <a:sym typeface="宋体" panose="02010600030101010101" pitchFamily="2" charset="-122"/>
              </a:rPr>
              <a:t>停止线程方法一般用：标记</a:t>
            </a:r>
            <a:r>
              <a:rPr lang="en-US" altLang="zh-CN" sz="2400" b="1" dirty="0">
                <a:solidFill>
                  <a:srgbClr val="FF0000"/>
                </a:solidFill>
                <a:cs typeface="微软雅黑 Light" panose="020B0502040204020203" pitchFamily="34" charset="-122"/>
                <a:sym typeface="宋体" panose="02010600030101010101" pitchFamily="2" charset="-122"/>
              </a:rPr>
              <a:t>+interrupt( )</a:t>
            </a:r>
            <a:r>
              <a:rPr lang="zh-CN" altLang="en-US" sz="2400" b="1" dirty="0">
                <a:solidFill>
                  <a:srgbClr val="FF0000"/>
                </a:solidFill>
                <a:cs typeface="微软雅黑 Light" panose="020B0502040204020203" pitchFamily="34" charset="-122"/>
                <a:sym typeface="宋体" panose="02010600030101010101" pitchFamily="2" charset="-122"/>
              </a:rPr>
              <a:t>联合使用</a:t>
            </a:r>
            <a:endParaRPr lang="zh-CN" altLang="en-US" sz="2400" dirty="0">
              <a:solidFill>
                <a:srgbClr val="FF0000"/>
              </a:solidFill>
              <a:cs typeface="微软雅黑 Light" panose="020B0502040204020203" pitchFamily="34" charset="-122"/>
            </a:endParaRPr>
          </a:p>
          <a:p>
            <a:endParaRPr lang="zh-CN" altLang="en-US" sz="2400" dirty="0">
              <a:cs typeface="微软雅黑 Light" panose="020B0502040204020203" pitchFamily="34" charset="-122"/>
            </a:endParaRPr>
          </a:p>
        </p:txBody>
      </p:sp>
      <p:sp>
        <p:nvSpPr>
          <p:cNvPr id="4" name="矩形 3"/>
          <p:cNvSpPr/>
          <p:nvPr/>
        </p:nvSpPr>
        <p:spPr>
          <a:xfrm>
            <a:off x="2887345" y="3021330"/>
            <a:ext cx="4342130" cy="49339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zh-CN" altLang="en-US" sz="2400"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标记：</a:t>
            </a: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flage =  false(true)</a:t>
            </a:r>
            <a:endParaRPr lang="zh-CN" altLang="en-US" sz="24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矩形 4"/>
          <p:cNvSpPr/>
          <p:nvPr/>
        </p:nvSpPr>
        <p:spPr>
          <a:xfrm>
            <a:off x="2665095" y="4408170"/>
            <a:ext cx="6051550" cy="4940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zh-CN" altLang="en-US" sz="2400" dirty="0">
                <a:gradFill>
                  <a:gsLst>
                    <a:gs pos="0">
                      <a:srgbClr val="007BD3"/>
                    </a:gs>
                    <a:gs pos="100000">
                      <a:srgbClr val="034373"/>
                    </a:gs>
                  </a:gsLst>
                  <a:lin scaled="0"/>
                </a:gradFill>
                <a:latin typeface="Arial" panose="020B0604020202020204" pitchFamily="34" charset="0"/>
                <a:ea typeface="宋体" panose="02010600030101010101" pitchFamily="2" charset="-122"/>
                <a:sym typeface="+mn-ea"/>
              </a:rPr>
              <a:t>中断线程</a:t>
            </a:r>
            <a:r>
              <a:rPr lang="en-US" altLang="zh-CN" sz="2400" dirty="0">
                <a:gradFill>
                  <a:gsLst>
                    <a:gs pos="0">
                      <a:srgbClr val="007BD3"/>
                    </a:gs>
                    <a:gs pos="100000">
                      <a:srgbClr val="034373"/>
                    </a:gs>
                  </a:gsLst>
                  <a:lin scaled="0"/>
                </a:gradFill>
                <a:latin typeface="Arial" panose="020B0604020202020204" pitchFamily="34" charset="0"/>
                <a:ea typeface="宋体" panose="02010600030101010101" pitchFamily="2" charset="-122"/>
                <a:sym typeface="+mn-ea"/>
              </a:rPr>
              <a:t>:</a:t>
            </a:r>
            <a:r>
              <a:rPr lang="zh-CN" altLang="en-US" sz="2400" dirty="0">
                <a:gradFill>
                  <a:gsLst>
                    <a:gs pos="0">
                      <a:srgbClr val="007BD3"/>
                    </a:gs>
                    <a:gs pos="100000">
                      <a:srgbClr val="034373"/>
                    </a:gs>
                  </a:gsLst>
                  <a:lin scaled="0"/>
                </a:gradFill>
                <a:latin typeface="Arial" panose="020B0604020202020204" pitchFamily="34" charset="0"/>
                <a:ea typeface="宋体" panose="02010600030101010101" pitchFamily="2" charset="-122"/>
                <a:sym typeface="+mn-ea"/>
              </a:rPr>
              <a:t> </a:t>
            </a:r>
            <a:r>
              <a:rPr lang="zh-CN" altLang="en-US" sz="2400" dirty="0">
                <a:latin typeface="微软雅黑 Light" panose="020B0502040204020203" pitchFamily="34" charset="-122"/>
                <a:ea typeface="微软雅黑 Light" panose="020B0502040204020203" pitchFamily="34" charset="-122"/>
                <a:sym typeface="+mn-ea"/>
              </a:rPr>
              <a:t> </a:t>
            </a:r>
            <a:r>
              <a:rPr lang="en-US" altLang="zh-CN" sz="2400" dirty="0">
                <a:latin typeface="微软雅黑 Light" panose="020B0502040204020203" pitchFamily="34" charset="-122"/>
                <a:ea typeface="微软雅黑 Light" panose="020B0502040204020203" pitchFamily="34" charset="-122"/>
                <a:sym typeface="+mn-ea"/>
              </a:rPr>
              <a:t>public   void     </a:t>
            </a:r>
            <a:r>
              <a:rPr lang="en-US" altLang="zh-CN" sz="2400" b="1" dirty="0">
                <a:latin typeface="微软雅黑 Light" panose="020B0502040204020203" pitchFamily="34" charset="-122"/>
                <a:ea typeface="微软雅黑 Light" panose="020B0502040204020203" pitchFamily="34" charset="-122"/>
                <a:sym typeface="+mn-ea"/>
              </a:rPr>
              <a:t>interrupt</a:t>
            </a:r>
            <a:r>
              <a:rPr lang="en-US" altLang="zh-CN" sz="2400" dirty="0">
                <a:latin typeface="微软雅黑 Light" panose="020B0502040204020203" pitchFamily="34" charset="-122"/>
                <a:ea typeface="微软雅黑 Light" panose="020B0502040204020203" pitchFamily="34" charset="-122"/>
                <a:sym typeface="+mn-ea"/>
              </a:rPr>
              <a:t>(   )</a:t>
            </a:r>
            <a:r>
              <a:rPr lang="en-US" altLang="zh-CN" sz="2400" dirty="0">
                <a:latin typeface="Arial" panose="020B0604020202020204" pitchFamily="34" charset="0"/>
                <a:ea typeface="宋体" panose="02010600030101010101" pitchFamily="2" charset="-122"/>
                <a:sym typeface="+mn-ea"/>
              </a:rPr>
              <a:t>    </a:t>
            </a:r>
            <a:endParaRPr lang="zh-CN" altLang="en-US" sz="24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a:t>本章内容</a:t>
            </a:r>
            <a:endParaRPr lang="zh-CN" altLang="en-US" dirty="0"/>
          </a:p>
        </p:txBody>
      </p:sp>
      <p:sp>
        <p:nvSpPr>
          <p:cNvPr id="3" name="内容占位符 2"/>
          <p:cNvSpPr>
            <a:spLocks noGrp="1"/>
          </p:cNvSpPr>
          <p:nvPr>
            <p:ph idx="1"/>
          </p:nvPr>
        </p:nvSpPr>
        <p:spPr>
          <a:xfrm>
            <a:off x="342265" y="1275080"/>
            <a:ext cx="11404600" cy="4307205"/>
          </a:xfrm>
        </p:spPr>
        <p:txBody>
          <a:bodyPr>
            <a:normAutofit/>
          </a:bodyPr>
          <a:lstStyle/>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11</a:t>
            </a:r>
            <a:r>
              <a:rPr lang="zh-CN" altLang="en-US" dirty="0">
                <a:solidFill>
                  <a:schemeClr val="tx1">
                    <a:lumMod val="75000"/>
                    <a:lumOff val="25000"/>
                  </a:schemeClr>
                </a:solidFill>
              </a:rPr>
              <a:t>：</a:t>
            </a:r>
            <a:r>
              <a:rPr lang="zh-CN" altLang="en-US" dirty="0">
                <a:solidFill>
                  <a:schemeClr val="tx1">
                    <a:lumMod val="75000"/>
                    <a:lumOff val="25000"/>
                  </a:schemeClr>
                </a:solidFill>
              </a:rPr>
              <a:t>线程池调度器</a:t>
            </a:r>
            <a:endParaRPr lang="zh-CN" altLang="en-US"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12</a:t>
            </a:r>
            <a:r>
              <a:rPr lang="zh-CN" altLang="en-US" dirty="0">
                <a:solidFill>
                  <a:schemeClr val="tx1">
                    <a:lumMod val="75000"/>
                    <a:lumOff val="25000"/>
                  </a:schemeClr>
                </a:solidFill>
                <a:sym typeface="+mn-ea"/>
              </a:rPr>
              <a:t>：</a:t>
            </a:r>
            <a:r>
              <a:rPr lang="zh-CN" altLang="en-US" dirty="0">
                <a:solidFill>
                  <a:schemeClr val="tx1">
                    <a:lumMod val="75000"/>
                    <a:lumOff val="25000"/>
                  </a:schemeClr>
                </a:solidFill>
              </a:rPr>
              <a:t>信号量</a:t>
            </a:r>
            <a:endParaRPr lang="zh-CN" altLang="en-US" dirty="0">
              <a:solidFill>
                <a:schemeClr val="tx1">
                  <a:lumMod val="75000"/>
                  <a:lumOff val="25000"/>
                </a:schemeClr>
              </a:solidFill>
            </a:endParaRPr>
          </a:p>
          <a:p>
            <a:pPr>
              <a:lnSpc>
                <a:spcPct val="120000"/>
              </a:lnSpc>
            </a:pPr>
            <a:r>
              <a:rPr lang="zh-CN" dirty="0">
                <a:solidFill>
                  <a:schemeClr val="tx1">
                    <a:lumMod val="75000"/>
                    <a:lumOff val="25000"/>
                  </a:schemeClr>
                </a:solidFill>
                <a:sym typeface="+mn-ea"/>
              </a:rPr>
              <a:t>知识点</a:t>
            </a:r>
            <a:r>
              <a:rPr lang="en-US" altLang="zh-CN" dirty="0">
                <a:solidFill>
                  <a:schemeClr val="tx1">
                    <a:lumMod val="75000"/>
                    <a:lumOff val="25000"/>
                  </a:schemeClr>
                </a:solidFill>
                <a:sym typeface="+mn-ea"/>
              </a:rPr>
              <a:t>13</a:t>
            </a:r>
            <a:r>
              <a:rPr lang="zh-CN" altLang="en-US" dirty="0">
                <a:solidFill>
                  <a:schemeClr val="tx1">
                    <a:lumMod val="75000"/>
                    <a:lumOff val="25000"/>
                  </a:schemeClr>
                </a:solidFill>
                <a:sym typeface="+mn-ea"/>
              </a:rPr>
              <a:t>：</a:t>
            </a:r>
            <a:r>
              <a:rPr lang="zh-CN" altLang="en-US" dirty="0">
                <a:solidFill>
                  <a:schemeClr val="tx1">
                    <a:lumMod val="75000"/>
                    <a:lumOff val="25000"/>
                  </a:schemeClr>
                </a:solidFill>
              </a:rPr>
              <a:t>Lock对象</a:t>
            </a:r>
            <a:endParaRPr lang="zh-CN" altLang="en-US" dirty="0">
              <a:solidFill>
                <a:schemeClr val="tx1">
                  <a:lumMod val="75000"/>
                  <a:lumOff val="25000"/>
                </a:schemeClr>
              </a:solidFill>
            </a:endParaRPr>
          </a:p>
          <a:p>
            <a:pPr>
              <a:lnSpc>
                <a:spcPct val="120000"/>
              </a:lnSpc>
            </a:pPr>
            <a:r>
              <a:rPr lang="zh-CN" altLang="en-US" dirty="0">
                <a:solidFill>
                  <a:schemeClr val="tx1">
                    <a:lumMod val="75000"/>
                    <a:lumOff val="25000"/>
                  </a:schemeClr>
                </a:solidFill>
              </a:rPr>
              <a:t>知识点</a:t>
            </a:r>
            <a:r>
              <a:rPr lang="en-US" altLang="zh-CN" dirty="0">
                <a:solidFill>
                  <a:schemeClr val="tx1">
                    <a:lumMod val="75000"/>
                    <a:lumOff val="25000"/>
                  </a:schemeClr>
                </a:solidFill>
              </a:rPr>
              <a:t>14</a:t>
            </a:r>
            <a:r>
              <a:rPr lang="zh-CN" altLang="en-US" dirty="0">
                <a:solidFill>
                  <a:schemeClr val="tx1">
                    <a:lumMod val="75000"/>
                    <a:lumOff val="25000"/>
                  </a:schemeClr>
                </a:solidFill>
              </a:rPr>
              <a:t>：</a:t>
            </a:r>
            <a:r>
              <a:rPr lang="zh-CN" altLang="en-US" dirty="0">
                <a:solidFill>
                  <a:schemeClr val="tx1">
                    <a:lumMod val="75000"/>
                    <a:lumOff val="25000"/>
                  </a:schemeClr>
                </a:solidFill>
              </a:rPr>
              <a:t>ThreadLocal</a:t>
            </a:r>
            <a:endParaRPr lang="zh-CN" altLang="en-US" dirty="0">
              <a:solidFill>
                <a:schemeClr val="tx1">
                  <a:lumMod val="75000"/>
                  <a:lumOff val="25000"/>
                </a:schemeClr>
              </a:solidFill>
            </a:endParaRPr>
          </a:p>
          <a:p>
            <a:endParaRPr lang="zh-CN" altLang="en-US" dirty="0">
              <a:solidFill>
                <a:schemeClr val="tx1">
                  <a:lumMod val="75000"/>
                  <a:lumOff val="25000"/>
                </a:schemeClr>
              </a:solidFill>
            </a:endParaRPr>
          </a:p>
          <a:p>
            <a:endParaRPr lang="zh-CN" altLang="en-US" dirty="0">
              <a:solidFill>
                <a:schemeClr val="tx1">
                  <a:lumMod val="75000"/>
                  <a:lumOff val="25000"/>
                </a:schemeClr>
              </a:solidFill>
            </a:endParaRPr>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a:t>
            </a:r>
            <a:r>
              <a:rPr lang="zh-CN" altLang="en-US" dirty="0">
                <a:cs typeface="微软雅黑 Light" panose="020B0502040204020203" pitchFamily="34" charset="-122"/>
                <a:sym typeface="+mn-ea"/>
              </a:rPr>
              <a:t>设置及获取线程的名称</a:t>
            </a:r>
            <a:endParaRPr lang="zh-CN" altLang="en-US" dirty="0">
              <a:sym typeface="+mn-ea"/>
            </a:endParaRPr>
          </a:p>
        </p:txBody>
      </p:sp>
      <p:sp>
        <p:nvSpPr>
          <p:cNvPr id="3" name="内容占位符 2"/>
          <p:cNvSpPr>
            <a:spLocks noGrp="1"/>
          </p:cNvSpPr>
          <p:nvPr>
            <p:ph idx="1"/>
          </p:nvPr>
        </p:nvSpPr>
        <p:spPr>
          <a:xfrm>
            <a:off x="200025" y="1027430"/>
            <a:ext cx="11791950" cy="2590800"/>
          </a:xfrm>
        </p:spPr>
        <p:txBody>
          <a:bodyPr>
            <a:normAutofit/>
          </a:bodyPr>
          <a:lstStyle/>
          <a:p>
            <a:r>
              <a:rPr lang="zh-CN" altLang="en-US" dirty="0">
                <a:cs typeface="微软雅黑 Light" panose="020B0502040204020203" pitchFamily="34" charset="-122"/>
              </a:rPr>
              <a:t>设置及获取线程的名称</a:t>
            </a:r>
            <a:endParaRPr lang="en-US" altLang="zh-CN" dirty="0">
              <a:cs typeface="微软雅黑 Light" panose="020B0502040204020203" pitchFamily="34" charset="-122"/>
            </a:endParaRPr>
          </a:p>
          <a:p>
            <a:pPr lvl="1" eaLnBrk="1" hangingPunct="1">
              <a:lnSpc>
                <a:spcPct val="90000"/>
              </a:lnSpc>
            </a:pPr>
            <a:r>
              <a:rPr lang="zh-CN" altLang="en-US" dirty="0">
                <a:cs typeface="微软雅黑 Light" panose="020B0502040204020203" pitchFamily="34" charset="-122"/>
                <a:sym typeface="黑体" panose="02010609060101010101" pitchFamily="2" charset="-122"/>
              </a:rPr>
              <a:t>当开启多个线程时，如何区分当前正在运行的线程是哪个？</a:t>
            </a:r>
            <a:endParaRPr lang="zh-CN" altLang="en-US" dirty="0">
              <a:cs typeface="微软雅黑 Light" panose="020B0502040204020203" pitchFamily="34" charset="-122"/>
              <a:sym typeface="黑体" panose="02010609060101010101" pitchFamily="2" charset="-122"/>
            </a:endParaRPr>
          </a:p>
          <a:p>
            <a:pPr marL="457200" lvl="1" indent="0" eaLnBrk="1" hangingPunct="1">
              <a:lnSpc>
                <a:spcPct val="90000"/>
              </a:lnSpc>
              <a:buNone/>
            </a:pPr>
            <a:r>
              <a:rPr lang="zh-CN" altLang="en-US" dirty="0">
                <a:solidFill>
                  <a:srgbClr val="000000"/>
                </a:solidFill>
                <a:cs typeface="微软雅黑 Light" panose="020B0502040204020203" pitchFamily="34" charset="-122"/>
                <a:sym typeface="黑体" panose="02010609060101010101" pitchFamily="2" charset="-122"/>
              </a:rPr>
              <a:t>       类实现Runnable时用的是Thread.currentThread().getName()</a:t>
            </a:r>
            <a:endParaRPr lang="zh-CN" altLang="en-US" dirty="0">
              <a:solidFill>
                <a:srgbClr val="000000"/>
              </a:solidFill>
              <a:cs typeface="微软雅黑 Light" panose="020B0502040204020203" pitchFamily="34" charset="-122"/>
              <a:sym typeface="黑体" panose="02010609060101010101" pitchFamily="2" charset="-122"/>
            </a:endParaRPr>
          </a:p>
          <a:p>
            <a:pPr marL="457200" lvl="1" indent="0" eaLnBrk="1" hangingPunct="1">
              <a:lnSpc>
                <a:spcPct val="90000"/>
              </a:lnSpc>
              <a:buNone/>
            </a:pPr>
            <a:r>
              <a:rPr lang="zh-CN" altLang="en-US" dirty="0">
                <a:solidFill>
                  <a:srgbClr val="000000"/>
                </a:solidFill>
                <a:cs typeface="微软雅黑 Light" panose="020B0502040204020203" pitchFamily="34" charset="-122"/>
                <a:sym typeface="黑体" panose="02010609060101010101" pitchFamily="2" charset="-122"/>
              </a:rPr>
              <a:t>       类继承</a:t>
            </a:r>
            <a:r>
              <a:rPr lang="en-US" altLang="zh-CN" dirty="0">
                <a:solidFill>
                  <a:srgbClr val="000000"/>
                </a:solidFill>
                <a:cs typeface="微软雅黑 Light" panose="020B0502040204020203" pitchFamily="34" charset="-122"/>
                <a:sym typeface="黑体" panose="02010609060101010101" pitchFamily="2" charset="-122"/>
              </a:rPr>
              <a:t>Thread</a:t>
            </a:r>
            <a:r>
              <a:rPr lang="zh-CN" altLang="en-US" dirty="0">
                <a:solidFill>
                  <a:srgbClr val="000000"/>
                </a:solidFill>
                <a:cs typeface="微软雅黑 Light" panose="020B0502040204020203" pitchFamily="34" charset="-122"/>
                <a:sym typeface="黑体" panose="02010609060101010101" pitchFamily="2" charset="-122"/>
              </a:rPr>
              <a:t>时用的是getName()</a:t>
            </a:r>
            <a:endParaRPr lang="zh-CN" altLang="en-US" dirty="0">
              <a:solidFill>
                <a:srgbClr val="000000"/>
              </a:solidFill>
              <a:cs typeface="微软雅黑 Light" panose="020B0502040204020203" pitchFamily="34" charset="-122"/>
              <a:sym typeface="黑体" panose="02010609060101010101" pitchFamily="2" charset="-122"/>
            </a:endParaRPr>
          </a:p>
          <a:p>
            <a:pPr marL="457200" lvl="1" indent="0" eaLnBrk="1" hangingPunct="1">
              <a:lnSpc>
                <a:spcPct val="90000"/>
              </a:lnSpc>
              <a:buNone/>
            </a:pPr>
            <a:endParaRPr lang="zh-CN" altLang="en-US" sz="2000" dirty="0">
              <a:solidFill>
                <a:srgbClr val="000000"/>
              </a:solidFill>
              <a:cs typeface="微软雅黑 Light" panose="020B0502040204020203" pitchFamily="34" charset="-122"/>
              <a:sym typeface="黑体" panose="02010609060101010101" pitchFamily="2" charset="-122"/>
            </a:endParaRPr>
          </a:p>
          <a:p>
            <a:pPr marL="457200" lvl="1" indent="0" eaLnBrk="1" hangingPunct="1">
              <a:lnSpc>
                <a:spcPct val="90000"/>
              </a:lnSpc>
              <a:buNone/>
            </a:pPr>
            <a:endParaRPr lang="en-US" altLang="zh-CN" sz="2000" dirty="0">
              <a:cs typeface="微软雅黑 Light" panose="020B0502040204020203" pitchFamily="34" charset="-122"/>
            </a:endParaRPr>
          </a:p>
          <a:p>
            <a:pPr marL="457200" lvl="1" indent="0" eaLnBrk="1" hangingPunct="1">
              <a:lnSpc>
                <a:spcPct val="90000"/>
              </a:lnSpc>
              <a:buNone/>
            </a:pPr>
            <a:endParaRPr lang="zh-CN" altLang="en-US" sz="2000" dirty="0">
              <a:solidFill>
                <a:srgbClr val="FF0000"/>
              </a:solidFill>
              <a:cs typeface="微软雅黑 Light" panose="020B0502040204020203" pitchFamily="34" charset="-122"/>
              <a:sym typeface="+mn-ea"/>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a:t>
            </a:r>
            <a:r>
              <a:rPr lang="zh-CN" altLang="en-US" dirty="0">
                <a:sym typeface="+mn-ea"/>
              </a:rPr>
              <a:t>设置线程的优先级</a:t>
            </a:r>
            <a:endParaRPr lang="zh-CN" altLang="en-US" dirty="0">
              <a:sym typeface="+mn-ea"/>
            </a:endParaRPr>
          </a:p>
        </p:txBody>
      </p:sp>
      <p:sp>
        <p:nvSpPr>
          <p:cNvPr id="3" name="内容占位符 2"/>
          <p:cNvSpPr>
            <a:spLocks noGrp="1"/>
          </p:cNvSpPr>
          <p:nvPr>
            <p:ph idx="1"/>
          </p:nvPr>
        </p:nvSpPr>
        <p:spPr>
          <a:xfrm>
            <a:off x="360680" y="849630"/>
            <a:ext cx="11471275" cy="3759835"/>
          </a:xfrm>
        </p:spPr>
        <p:txBody>
          <a:bodyPr>
            <a:normAutofit fontScale="90000" lnSpcReduction="20000"/>
          </a:bodyPr>
          <a:lstStyle/>
          <a:p>
            <a:r>
              <a:rPr lang="zh-CN" altLang="en-US" sz="2800" dirty="0">
                <a:cs typeface="微软雅黑 Light" panose="020B0502040204020203" pitchFamily="34" charset="-122"/>
                <a:sym typeface="+mn-ea"/>
              </a:rPr>
              <a:t>设置线程的优先级</a:t>
            </a:r>
            <a:endParaRPr lang="en-US" altLang="zh-CN" sz="2800" dirty="0">
              <a:cs typeface="微软雅黑 Light" panose="020B0502040204020203" pitchFamily="34" charset="-122"/>
            </a:endParaRPr>
          </a:p>
          <a:p>
            <a:pPr lvl="1" eaLnBrk="1" hangingPunct="1">
              <a:lnSpc>
                <a:spcPct val="120000"/>
              </a:lnSpc>
            </a:pPr>
            <a:r>
              <a:rPr lang="zh-CN" altLang="en-US" sz="2000" dirty="0">
                <a:solidFill>
                  <a:srgbClr val="303030"/>
                </a:solidFill>
                <a:sym typeface="+mn-ea"/>
              </a:rPr>
              <a:t>多个线程处于可运行状态时，将对cpu时间片进行竞争，优先级高的，获取的可能性则高；</a:t>
            </a:r>
            <a:endParaRPr lang="zh-CN" altLang="en-US" sz="2000" dirty="0">
              <a:solidFill>
                <a:srgbClr val="303030"/>
              </a:solidFill>
              <a:sym typeface="黑体" panose="02010609060101010101" pitchFamily="2" charset="-122"/>
            </a:endParaRPr>
          </a:p>
          <a:p>
            <a:pPr lvl="1" eaLnBrk="1" hangingPunct="1">
              <a:lnSpc>
                <a:spcPct val="120000"/>
              </a:lnSpc>
            </a:pPr>
            <a:r>
              <a:rPr lang="zh-CN" altLang="en-US" sz="2000" dirty="0">
                <a:solidFill>
                  <a:srgbClr val="303030"/>
                </a:solidFill>
                <a:sym typeface="黑体" panose="02010609060101010101" pitchFamily="2" charset="-122"/>
              </a:rPr>
              <a:t>优先级较高的线程有更多获得CPU的机会，反之亦然；</a:t>
            </a:r>
            <a:endParaRPr lang="zh-CN" altLang="en-US" sz="2000" dirty="0">
              <a:solidFill>
                <a:srgbClr val="303030"/>
              </a:solidFill>
              <a:sym typeface="黑体" panose="02010609060101010101" pitchFamily="2" charset="-122"/>
            </a:endParaRPr>
          </a:p>
          <a:p>
            <a:pPr lvl="1" eaLnBrk="1" hangingPunct="1">
              <a:lnSpc>
                <a:spcPct val="120000"/>
              </a:lnSpc>
            </a:pPr>
            <a:r>
              <a:rPr lang="zh-CN" altLang="en-US" sz="2000" dirty="0">
                <a:solidFill>
                  <a:srgbClr val="303030"/>
                </a:solidFill>
                <a:sym typeface="黑体" panose="02010609060101010101" pitchFamily="2" charset="-122"/>
              </a:rPr>
              <a:t>线程优先级用1～10 表示，10的优先级最高，默认值是5或继承其父线程优先级；</a:t>
            </a:r>
            <a:endParaRPr lang="zh-CN" altLang="en-US" sz="2000" dirty="0">
              <a:solidFill>
                <a:srgbClr val="303030"/>
              </a:solidFill>
              <a:sym typeface="黑体" panose="02010609060101010101" pitchFamily="2" charset="-122"/>
            </a:endParaRPr>
          </a:p>
          <a:p>
            <a:pPr lvl="1" eaLnBrk="1" hangingPunct="1">
              <a:lnSpc>
                <a:spcPct val="120000"/>
              </a:lnSpc>
            </a:pPr>
            <a:r>
              <a:rPr lang="zh-CN" altLang="en-US" sz="2000" dirty="0">
                <a:solidFill>
                  <a:srgbClr val="303030"/>
                </a:solidFill>
                <a:sym typeface="黑体" panose="02010609060101010101" pitchFamily="2" charset="-122"/>
              </a:rPr>
              <a:t>通过setPriority和getPriority方法来设置或返回优先级；</a:t>
            </a:r>
            <a:endParaRPr lang="zh-CN" altLang="en-US" sz="2000" dirty="0">
              <a:solidFill>
                <a:srgbClr val="303030"/>
              </a:solidFill>
              <a:sym typeface="+mn-ea"/>
            </a:endParaRPr>
          </a:p>
          <a:p>
            <a:r>
              <a:rPr lang="en-US" altLang="zh-CN" dirty="0">
                <a:cs typeface="微软雅黑 Light" panose="020B0502040204020203" pitchFamily="34" charset="-122"/>
                <a:sym typeface="+mn-ea"/>
              </a:rPr>
              <a:t>Thread</a:t>
            </a:r>
            <a:r>
              <a:rPr lang="zh-CN" altLang="en-US" dirty="0">
                <a:cs typeface="微软雅黑 Light" panose="020B0502040204020203" pitchFamily="34" charset="-122"/>
                <a:sym typeface="+mn-ea"/>
              </a:rPr>
              <a:t>类有如下</a:t>
            </a:r>
            <a:r>
              <a:rPr lang="en-US" altLang="zh-CN" dirty="0">
                <a:cs typeface="微软雅黑 Light" panose="020B0502040204020203" pitchFamily="34" charset="-122"/>
                <a:sym typeface="+mn-ea"/>
              </a:rPr>
              <a:t>3</a:t>
            </a:r>
            <a:r>
              <a:rPr lang="zh-CN" altLang="en-US" dirty="0">
                <a:cs typeface="微软雅黑 Light" panose="020B0502040204020203" pitchFamily="34" charset="-122"/>
                <a:sym typeface="+mn-ea"/>
              </a:rPr>
              <a:t>个静态常量来表示优先级</a:t>
            </a:r>
            <a:endParaRPr lang="en-US" altLang="zh-CN" dirty="0">
              <a:cs typeface="微软雅黑 Light" panose="020B0502040204020203" pitchFamily="34" charset="-122"/>
            </a:endParaRPr>
          </a:p>
          <a:p>
            <a:pPr lvl="1" algn="l" eaLnBrk="1" hangingPunct="1">
              <a:lnSpc>
                <a:spcPct val="120000"/>
              </a:lnSpc>
              <a:buClrTx/>
              <a:buSzTx/>
            </a:pPr>
            <a:r>
              <a:rPr lang="zh-CN" altLang="en-US" sz="2000" dirty="0">
                <a:solidFill>
                  <a:srgbClr val="303030"/>
                </a:solidFill>
                <a:sym typeface="黑体" panose="02010609060101010101" pitchFamily="2" charset="-122"/>
              </a:rPr>
              <a:t>MAX_PRIORITY：取值为10，表示最高优先级。</a:t>
            </a:r>
            <a:endParaRPr lang="zh-CN" altLang="en-US" sz="2000" dirty="0">
              <a:solidFill>
                <a:srgbClr val="303030"/>
              </a:solidFill>
              <a:sym typeface="黑体" panose="02010609060101010101" pitchFamily="2" charset="-122"/>
            </a:endParaRPr>
          </a:p>
          <a:p>
            <a:pPr lvl="1" algn="l" eaLnBrk="1" hangingPunct="1">
              <a:lnSpc>
                <a:spcPct val="120000"/>
              </a:lnSpc>
              <a:buClrTx/>
              <a:buSzTx/>
            </a:pPr>
            <a:r>
              <a:rPr lang="zh-CN" altLang="en-US" sz="2000" dirty="0">
                <a:solidFill>
                  <a:srgbClr val="303030"/>
                </a:solidFill>
                <a:sym typeface="黑体" panose="02010609060101010101" pitchFamily="2" charset="-122"/>
              </a:rPr>
              <a:t>MIN_PRIORITY：取值为1，表示最底优先级。</a:t>
            </a:r>
            <a:endParaRPr lang="zh-CN" altLang="en-US" sz="2000" dirty="0">
              <a:solidFill>
                <a:srgbClr val="303030"/>
              </a:solidFill>
              <a:sym typeface="黑体" panose="02010609060101010101" pitchFamily="2" charset="-122"/>
            </a:endParaRPr>
          </a:p>
          <a:p>
            <a:pPr lvl="1" algn="l" eaLnBrk="1" hangingPunct="1">
              <a:lnSpc>
                <a:spcPct val="120000"/>
              </a:lnSpc>
              <a:buClrTx/>
              <a:buSzTx/>
            </a:pPr>
            <a:r>
              <a:rPr lang="zh-CN" altLang="en-US" sz="2000" dirty="0">
                <a:solidFill>
                  <a:srgbClr val="303030"/>
                </a:solidFill>
                <a:sym typeface="黑体" panose="02010609060101010101" pitchFamily="2" charset="-122"/>
              </a:rPr>
              <a:t>NORM_PRIORITY：取值为5，表示默认的优先级</a:t>
            </a:r>
            <a:endParaRPr lang="zh-CN" altLang="en-US" sz="2000" dirty="0">
              <a:solidFill>
                <a:srgbClr val="303030"/>
              </a:solidFill>
              <a:sym typeface="黑体" panose="02010609060101010101" pitchFamily="2" charset="-122"/>
            </a:endParaRPr>
          </a:p>
          <a:p>
            <a:pPr lvl="1" eaLnBrk="1" hangingPunct="1">
              <a:lnSpc>
                <a:spcPct val="90000"/>
              </a:lnSpc>
            </a:pPr>
            <a:endParaRPr lang="zh-CN" altLang="en-US" sz="2000" dirty="0">
              <a:solidFill>
                <a:srgbClr val="FF0000"/>
              </a:solidFill>
              <a:cs typeface="微软雅黑 Light" panose="020B0502040204020203" pitchFamily="34" charset="-122"/>
              <a:sym typeface="+mn-ea"/>
            </a:endParaRPr>
          </a:p>
        </p:txBody>
      </p:sp>
      <p:sp>
        <p:nvSpPr>
          <p:cNvPr id="4" name="矩形 3"/>
          <p:cNvSpPr/>
          <p:nvPr/>
        </p:nvSpPr>
        <p:spPr>
          <a:xfrm>
            <a:off x="681990" y="4609465"/>
            <a:ext cx="7191375" cy="176720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eaLnBrk="1" hangingPunct="1">
              <a:lnSpc>
                <a:spcPct val="90000"/>
              </a:lnSpc>
              <a:buClr>
                <a:srgbClr val="92D050"/>
              </a:buClr>
            </a:pPr>
            <a:r>
              <a:rPr lang="zh-CN" altLang="en-US"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Thread t1=new Thread(d);</a:t>
            </a:r>
            <a:endParaRPr lang="zh-CN" altLang="en-US"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endParaRPr>
          </a:p>
          <a:p>
            <a:pPr eaLnBrk="1" hangingPunct="1">
              <a:lnSpc>
                <a:spcPct val="90000"/>
              </a:lnSpc>
              <a:buClr>
                <a:srgbClr val="92D050"/>
              </a:buClr>
            </a:pPr>
            <a:r>
              <a:rPr lang="zh-CN" altLang="en-US"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t2.</a:t>
            </a:r>
            <a:r>
              <a:rPr lang="zh-CN" altLang="en-US"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setPriority</a:t>
            </a:r>
            <a:r>
              <a:rPr lang="zh-CN" altLang="en-US"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(1);                              </a:t>
            </a:r>
            <a:r>
              <a:rPr lang="zh-CN" altLang="en-US" dirty="0">
                <a:solidFill>
                  <a:schemeClr val="hlink"/>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//用数字设置优先级</a:t>
            </a:r>
            <a:endParaRPr lang="zh-CN" altLang="en-US" dirty="0">
              <a:solidFill>
                <a:schemeClr val="hlink"/>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endParaRPr>
          </a:p>
          <a:p>
            <a:pPr eaLnBrk="1" hangingPunct="1">
              <a:lnSpc>
                <a:spcPct val="90000"/>
              </a:lnSpc>
              <a:buClr>
                <a:srgbClr val="92D050"/>
              </a:buClr>
            </a:pPr>
            <a:r>
              <a:rPr lang="zh-CN" altLang="en-US"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t1.setPriority(</a:t>
            </a:r>
            <a:r>
              <a:rPr lang="en-US" altLang="zh-CN" b="1" dirty="0">
                <a:gradFill>
                  <a:gsLst>
                    <a:gs pos="0">
                      <a:srgbClr val="FE4444"/>
                    </a:gs>
                    <a:gs pos="100000">
                      <a:srgbClr val="832B2B"/>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NORM_PRIORITY</a:t>
            </a:r>
            <a:r>
              <a:rPr lang="zh-CN" altLang="en-US" dirty="0">
                <a:solidFill>
                  <a:srgbClr val="00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       </a:t>
            </a:r>
            <a:r>
              <a:rPr lang="zh-CN" altLang="en-US" dirty="0">
                <a:solidFill>
                  <a:schemeClr val="hlink"/>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//用静态常量设置优先级</a:t>
            </a:r>
            <a:endParaRPr lang="zh-CN" altLang="en-US" dirty="0">
              <a:solidFill>
                <a:schemeClr val="hlink"/>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endParaRPr>
          </a:p>
          <a:p>
            <a:pPr eaLnBrk="1" hangingPunct="1">
              <a:lnSpc>
                <a:spcPct val="90000"/>
              </a:lnSpc>
              <a:buClr>
                <a:srgbClr val="92D050"/>
              </a:buClr>
            </a:pPr>
            <a:r>
              <a:rPr lang="zh-CN" altLang="en-US"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t2.getPriority();</a:t>
            </a:r>
            <a:r>
              <a:rPr lang="zh-CN" altLang="en-US" dirty="0">
                <a:solidFill>
                  <a:schemeClr val="hlink"/>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                                //获得到优先级</a:t>
            </a:r>
            <a:endParaRPr lang="zh-CN" altLang="en-US" dirty="0">
              <a:solidFill>
                <a:schemeClr val="hlink"/>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endParaRPr>
          </a:p>
          <a:p>
            <a:pPr eaLnBrk="1" hangingPunct="1">
              <a:lnSpc>
                <a:spcPct val="90000"/>
              </a:lnSpc>
              <a:buClr>
                <a:srgbClr val="92D050"/>
              </a:buClr>
            </a:pPr>
            <a:r>
              <a:rPr lang="zh-CN" altLang="en-US"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System.out.println(Thread.currentThread()); </a:t>
            </a:r>
            <a:r>
              <a:rPr lang="zh-CN" altLang="en-US" dirty="0">
                <a:solidFill>
                  <a:schemeClr val="hlink"/>
                </a:soli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//Thread[one,1,main]</a:t>
            </a:r>
            <a:endParaRPr lang="en-US" altLang="zh-CN">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a:t>
            </a:r>
            <a:r>
              <a:rPr lang="zh-CN" altLang="en-US" dirty="0">
                <a:sym typeface="+mn-ea"/>
              </a:rPr>
              <a:t>守护线程</a:t>
            </a:r>
            <a:endParaRPr lang="zh-CN" altLang="en-US" dirty="0"/>
          </a:p>
        </p:txBody>
      </p:sp>
      <p:sp>
        <p:nvSpPr>
          <p:cNvPr id="3" name="内容占位符 2"/>
          <p:cNvSpPr>
            <a:spLocks noGrp="1"/>
          </p:cNvSpPr>
          <p:nvPr>
            <p:ph idx="1"/>
          </p:nvPr>
        </p:nvSpPr>
        <p:spPr>
          <a:xfrm>
            <a:off x="186690" y="899160"/>
            <a:ext cx="11791950" cy="3601720"/>
          </a:xfrm>
        </p:spPr>
        <p:txBody>
          <a:bodyPr>
            <a:normAutofit fontScale="90000" lnSpcReduction="20000"/>
          </a:bodyPr>
          <a:lstStyle/>
          <a:p>
            <a:r>
              <a:rPr lang="en-US" altLang="zh-CN" dirty="0"/>
              <a:t>Java</a:t>
            </a:r>
            <a:r>
              <a:rPr lang="zh-CN" altLang="en-US" dirty="0"/>
              <a:t>中将线程划分为了两类：</a:t>
            </a:r>
            <a:endParaRPr lang="en-US" altLang="zh-CN" dirty="0"/>
          </a:p>
          <a:p>
            <a:pPr lvl="1"/>
            <a:r>
              <a:rPr lang="zh-CN" altLang="en-US" dirty="0"/>
              <a:t>用户线程 </a:t>
            </a:r>
            <a:r>
              <a:rPr lang="en-US" altLang="zh-CN" dirty="0"/>
              <a:t>(User Thread)</a:t>
            </a:r>
            <a:endParaRPr lang="en-US" altLang="zh-CN" dirty="0"/>
          </a:p>
          <a:p>
            <a:pPr lvl="1"/>
            <a:r>
              <a:rPr lang="zh-CN" altLang="en-US" dirty="0"/>
              <a:t>守护线程 </a:t>
            </a:r>
            <a:r>
              <a:rPr lang="en-US" altLang="zh-CN" dirty="0"/>
              <a:t>(Daemon Thread)</a:t>
            </a:r>
            <a:endParaRPr lang="en-US" altLang="zh-CN" dirty="0"/>
          </a:p>
          <a:p>
            <a:r>
              <a:rPr lang="zh-CN" altLang="en-US" sz="2355" dirty="0"/>
              <a:t>所谓守护线程，是指在程序运行的时候在后台提供一种通用服务的线程，比如垃圾回收线程就是一个很称职的守护者，并且这种线程并不属于程序中不可或缺的部分。因 此，当所有的非守护线程结束时，程序也就终止了，同时会杀死进程中的所有守护线程。反过来说，只要任何非守护线程还在运行，程序就不会终止</a:t>
            </a:r>
            <a:endParaRPr lang="zh-CN" altLang="en-US" sz="2355" dirty="0"/>
          </a:p>
          <a:p>
            <a:pPr lvl="1"/>
            <a:endParaRPr lang="zh-CN" altLang="en-US" sz="2355" dirty="0"/>
          </a:p>
        </p:txBody>
      </p:sp>
      <p:graphicFrame>
        <p:nvGraphicFramePr>
          <p:cNvPr id="6" name="Group 55"/>
          <p:cNvGraphicFramePr>
            <a:graphicFrameLocks noGrp="1"/>
          </p:cNvGraphicFramePr>
          <p:nvPr>
            <p:custDataLst>
              <p:tags r:id="rId1"/>
            </p:custDataLst>
          </p:nvPr>
        </p:nvGraphicFramePr>
        <p:xfrm>
          <a:off x="398025" y="4357892"/>
          <a:ext cx="11791950" cy="1188720"/>
        </p:xfrm>
        <a:graphic>
          <a:graphicData uri="http://schemas.openxmlformats.org/drawingml/2006/table">
            <a:tbl>
              <a:tblPr firstRow="1" bandRow="1">
                <a:tableStyleId>{93296810-A885-4BE3-A3E7-6D5BEEA58F35}</a:tableStyleId>
              </a:tblPr>
              <a:tblGrid>
                <a:gridCol w="4441825"/>
                <a:gridCol w="7350125"/>
              </a:tblGrid>
              <a:tr h="430918">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u="none" strike="noStrike" cap="none" normalizeH="0" baseline="0" dirty="0">
                          <a:ln>
                            <a:noFill/>
                          </a:ln>
                          <a:effectLst/>
                          <a:latin typeface="微软雅黑" panose="020B0503020204020204" pitchFamily="34" charset="-122"/>
                          <a:ea typeface="微软雅黑" panose="020B0503020204020204" pitchFamily="34" charset="-122"/>
                        </a:rPr>
                        <a:t>方 法</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p>
                      <a:pPr lvl="0" eaLnBrk="1" hangingPunct="1">
                        <a:spcBef>
                          <a:spcPct val="20000"/>
                        </a:spcBef>
                        <a:buNone/>
                      </a:pPr>
                      <a:r>
                        <a:rPr lang="en-US" altLang="zh-CN" b="1" dirty="0">
                          <a:latin typeface="Times New Roman" panose="02020603050405020304" pitchFamily="2" charset="0"/>
                          <a:ea typeface="楷体_GB2312" pitchFamily="1" charset="-122"/>
                        </a:rPr>
                        <a:t>final void setDaemon(boolean on)</a:t>
                      </a:r>
                      <a:endParaRPr lang="en-US" altLang="zh-CN" sz="2800" b="1" dirty="0">
                        <a:latin typeface="Times New Roman" panose="02020603050405020304" pitchFamily="2" charset="0"/>
                        <a:ea typeface="楷体_GB2312" pitchFamily="1" charset="-122"/>
                      </a:endParaRPr>
                    </a:p>
                  </a:txBody>
                  <a:tcPr marT="45676" marB="45676" anchor="ctr"/>
                </a:tc>
                <a:tc>
                  <a:txBody>
                    <a:bodyPr/>
                    <a:p>
                      <a:pPr lvl="0" eaLnBrk="1" hangingPunct="1">
                        <a:spcBef>
                          <a:spcPct val="20000"/>
                        </a:spcBef>
                        <a:buNone/>
                      </a:pPr>
                      <a:r>
                        <a:rPr lang="zh-CN" altLang="en-US" b="1" dirty="0">
                          <a:latin typeface="Times New Roman" panose="02020603050405020304" pitchFamily="2" charset="0"/>
                          <a:ea typeface="楷体_GB2312" pitchFamily="1" charset="-122"/>
                        </a:rPr>
                        <a:t>将该线程设置为守护线程</a:t>
                      </a:r>
                      <a:endParaRPr lang="zh-CN" altLang="en-US" sz="2800" b="1" dirty="0">
                        <a:latin typeface="Times New Roman" panose="02020603050405020304" pitchFamily="2" charset="0"/>
                        <a:ea typeface="楷体_GB2312" pitchFamily="1" charset="-122"/>
                      </a:endParaRPr>
                    </a:p>
                  </a:txBody>
                  <a:tcPr marT="45676" marB="45676" anchor="ctr"/>
                </a:tc>
              </a:tr>
              <a:tr h="287278">
                <a:tc>
                  <a:txBody>
                    <a:bodyPr/>
                    <a:p>
                      <a:pPr lvl="0" eaLnBrk="1" hangingPunct="1">
                        <a:spcBef>
                          <a:spcPct val="20000"/>
                        </a:spcBef>
                        <a:buNone/>
                      </a:pPr>
                      <a:r>
                        <a:rPr lang="en-US" altLang="zh-CN" b="1" dirty="0">
                          <a:latin typeface="Times New Roman" panose="02020603050405020304" pitchFamily="2" charset="0"/>
                          <a:ea typeface="楷体_GB2312" pitchFamily="1" charset="-122"/>
                        </a:rPr>
                        <a:t>final boolean isDaemon()</a:t>
                      </a:r>
                      <a:endParaRPr lang="en-US" altLang="zh-CN" sz="2800" b="1" dirty="0">
                        <a:latin typeface="Times New Roman" panose="02020603050405020304" pitchFamily="2" charset="0"/>
                        <a:ea typeface="楷体_GB2312" pitchFamily="1" charset="-122"/>
                      </a:endParaRPr>
                    </a:p>
                  </a:txBody>
                  <a:tcPr marT="45676" marB="45676" anchor="ctr"/>
                </a:tc>
                <a:tc>
                  <a:txBody>
                    <a:bodyPr/>
                    <a:p>
                      <a:pPr lvl="0" eaLnBrk="1" hangingPunct="1">
                        <a:spcBef>
                          <a:spcPct val="20000"/>
                        </a:spcBef>
                        <a:buNone/>
                      </a:pPr>
                      <a:r>
                        <a:rPr lang="zh-CN" altLang="en-US" b="1" dirty="0">
                          <a:latin typeface="Times New Roman" panose="02020603050405020304" pitchFamily="2" charset="0"/>
                          <a:ea typeface="楷体_GB2312" pitchFamily="1" charset="-122"/>
                        </a:rPr>
                        <a:t>判断该线程是否为守护线程</a:t>
                      </a:r>
                      <a:endParaRPr lang="zh-CN" altLang="en-US" sz="2800" b="1" dirty="0">
                        <a:latin typeface="Times New Roman" panose="02020603050405020304" pitchFamily="2" charset="0"/>
                        <a:ea typeface="楷体_GB2312" pitchFamily="1" charset="-122"/>
                      </a:endParaRPr>
                    </a:p>
                  </a:txBody>
                  <a:tcPr marT="45676" marB="45676" anchor="ctr"/>
                </a:tc>
              </a:tr>
            </a:tbl>
          </a:graphicData>
        </a:graphic>
      </p:graphicFrame>
      <p:sp>
        <p:nvSpPr>
          <p:cNvPr id="5" name="文本框 4"/>
          <p:cNvSpPr txBox="1"/>
          <p:nvPr/>
        </p:nvSpPr>
        <p:spPr>
          <a:xfrm>
            <a:off x="311785" y="5785485"/>
            <a:ext cx="7840980" cy="922020"/>
          </a:xfrm>
          <a:prstGeom prst="rect">
            <a:avLst/>
          </a:prstGeom>
          <a:noFill/>
        </p:spPr>
        <p:txBody>
          <a:bodyPr wrap="none" rtlCol="0">
            <a:spAutoFit/>
          </a:bodyPr>
          <a:p>
            <a:pPr algn="l"/>
            <a:r>
              <a:rPr lang="zh-CN" altLang="en-US" kern="0" noProof="0" dirty="0" smtClean="0">
                <a:ln>
                  <a:noFill/>
                </a:ln>
                <a:solidFill>
                  <a:srgbClr val="FF0000"/>
                </a:solidFill>
                <a:effectLst/>
                <a:uLnTx/>
                <a:uFillTx/>
                <a:latin typeface="黑体" panose="02010609060101010101" pitchFamily="2" charset="-122"/>
                <a:ea typeface="黑体" panose="02010609060101010101" pitchFamily="2" charset="-122"/>
                <a:sym typeface="+mn-ea"/>
              </a:rPr>
              <a:t>默认创建的线程对象为非守护的用户线程；</a:t>
            </a:r>
            <a:endParaRPr lang="zh-CN" altLang="en-US" kern="0" noProof="0" dirty="0" smtClean="0">
              <a:ln>
                <a:noFill/>
              </a:ln>
              <a:solidFill>
                <a:srgbClr val="FF0000"/>
              </a:solidFill>
              <a:effectLst/>
              <a:uLnTx/>
              <a:uFillTx/>
              <a:latin typeface="黑体" panose="02010609060101010101" pitchFamily="2" charset="-122"/>
              <a:ea typeface="黑体" panose="02010609060101010101" pitchFamily="2" charset="-122"/>
              <a:sym typeface="+mn-ea"/>
            </a:endParaRPr>
          </a:p>
          <a:p>
            <a:pPr algn="l"/>
            <a:r>
              <a:rPr lang="zh-CN" altLang="en-US" kern="0" noProof="0" dirty="0" smtClean="0">
                <a:ln>
                  <a:noFill/>
                </a:ln>
                <a:solidFill>
                  <a:srgbClr val="FF0000"/>
                </a:solidFill>
                <a:effectLst/>
                <a:uLnTx/>
                <a:uFillTx/>
                <a:latin typeface="黑体" panose="02010609060101010101" pitchFamily="2" charset="-122"/>
                <a:ea typeface="黑体" panose="02010609060101010101" pitchFamily="2" charset="-122"/>
                <a:sym typeface="+mn-ea"/>
              </a:rPr>
              <a:t>要将某个线程设置为守护线程的话，必须在它启动之前调用</a:t>
            </a:r>
            <a:r>
              <a:rPr lang="en-US" altLang="zh-CN" kern="0" noProof="0" dirty="0" err="1" smtClean="0">
                <a:ln>
                  <a:noFill/>
                </a:ln>
                <a:solidFill>
                  <a:srgbClr val="FF0000"/>
                </a:solidFill>
                <a:effectLst/>
                <a:uLnTx/>
                <a:uFillTx/>
                <a:latin typeface="黑体" panose="02010609060101010101" pitchFamily="2" charset="-122"/>
                <a:ea typeface="黑体" panose="02010609060101010101" pitchFamily="2" charset="-122"/>
                <a:sym typeface="+mn-ea"/>
              </a:rPr>
              <a:t>setDeamon</a:t>
            </a:r>
            <a:r>
              <a:rPr lang="zh-CN" altLang="en-US" kern="0" noProof="0" dirty="0" smtClean="0">
                <a:ln>
                  <a:noFill/>
                </a:ln>
                <a:solidFill>
                  <a:srgbClr val="FF0000"/>
                </a:solidFill>
                <a:effectLst/>
                <a:uLnTx/>
                <a:uFillTx/>
                <a:latin typeface="黑体" panose="02010609060101010101" pitchFamily="2" charset="-122"/>
                <a:ea typeface="黑体" panose="02010609060101010101" pitchFamily="2" charset="-122"/>
                <a:sym typeface="+mn-ea"/>
              </a:rPr>
              <a:t>方法；</a:t>
            </a:r>
            <a:endParaRPr lang="zh-CN" altLang="en-US" kern="0" noProof="0" dirty="0" smtClean="0">
              <a:ln>
                <a:noFill/>
              </a:ln>
              <a:solidFill>
                <a:srgbClr val="FF0000"/>
              </a:solidFill>
              <a:effectLst/>
              <a:uLnTx/>
              <a:uFillTx/>
              <a:latin typeface="黑体" panose="02010609060101010101" pitchFamily="2" charset="-122"/>
              <a:ea typeface="黑体" panose="02010609060101010101" pitchFamily="2" charset="-122"/>
              <a:sym typeface="+mn-ea"/>
            </a:endParaRPr>
          </a:p>
          <a:p>
            <a:endParaRPr kumimoji="0" lang="zh-CN" altLang="en-US" b="0" i="0" u="none" strike="noStrike" kern="0" cap="none" spc="0" normalizeH="0" baseline="0" noProof="0" dirty="0" smtClean="0">
              <a:ln>
                <a:noFill/>
              </a:ln>
              <a:solidFill>
                <a:srgbClr val="FF0000"/>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-sleep</a:t>
            </a:r>
            <a:r>
              <a:rPr lang="zh-CN" altLang="en-US" dirty="0">
                <a:sym typeface="+mn-ea"/>
              </a:rPr>
              <a:t>方法</a:t>
            </a:r>
            <a:endParaRPr lang="zh-CN" altLang="en-US" dirty="0">
              <a:sym typeface="+mn-ea"/>
            </a:endParaRPr>
          </a:p>
        </p:txBody>
      </p:sp>
      <p:sp>
        <p:nvSpPr>
          <p:cNvPr id="3" name="内容占位符 2"/>
          <p:cNvSpPr>
            <a:spLocks noGrp="1"/>
          </p:cNvSpPr>
          <p:nvPr>
            <p:ph idx="1"/>
          </p:nvPr>
        </p:nvSpPr>
        <p:spPr>
          <a:xfrm>
            <a:off x="200025" y="637540"/>
            <a:ext cx="11791950" cy="2387600"/>
          </a:xfrm>
        </p:spPr>
        <p:txBody>
          <a:bodyPr>
            <a:noAutofit/>
          </a:bodyPr>
          <a:p>
            <a:r>
              <a:rPr lang="en-US" altLang="zh-CN" sz="2300" dirty="0">
                <a:cs typeface="微软雅黑 Light" panose="020B0502040204020203" pitchFamily="34" charset="-122"/>
                <a:sym typeface="+mn-ea"/>
              </a:rPr>
              <a:t>sleep</a:t>
            </a:r>
            <a:r>
              <a:rPr lang="zh-CN" altLang="en-US" sz="2300" dirty="0">
                <a:cs typeface="微软雅黑 Light" panose="020B0502040204020203" pitchFamily="34" charset="-122"/>
                <a:sym typeface="+mn-ea"/>
              </a:rPr>
              <a:t>用法</a:t>
            </a:r>
            <a:endParaRPr lang="zh-CN" altLang="en-US" sz="2300" dirty="0">
              <a:cs typeface="微软雅黑 Light" panose="020B0502040204020203" pitchFamily="34" charset="-122"/>
              <a:sym typeface="+mn-ea"/>
            </a:endParaRPr>
          </a:p>
          <a:p>
            <a:pPr lvl="1" eaLnBrk="1" hangingPunct="1">
              <a:lnSpc>
                <a:spcPct val="120000"/>
              </a:lnSpc>
            </a:pPr>
            <a:r>
              <a:rPr lang="zh-CN" altLang="en-US" sz="2000" dirty="0">
                <a:sym typeface="+mn-ea"/>
              </a:rPr>
              <a:t>使线程停止运行一段时间，此时将处于阻塞状态。</a:t>
            </a:r>
            <a:endParaRPr lang="zh-CN" altLang="en-US" sz="2000" dirty="0">
              <a:sym typeface="+mn-ea"/>
            </a:endParaRPr>
          </a:p>
          <a:p>
            <a:pPr lvl="1" eaLnBrk="1" hangingPunct="1">
              <a:lnSpc>
                <a:spcPct val="120000"/>
              </a:lnSpc>
            </a:pPr>
            <a:r>
              <a:rPr lang="en-US" altLang="zh-CN" sz="2000" dirty="0">
                <a:cs typeface="微软雅黑 Light" panose="020B0502040204020203" pitchFamily="34" charset="-122"/>
                <a:sym typeface="+mn-ea"/>
              </a:rPr>
              <a:t>阻塞的时间由指定的毫秒数决定</a:t>
            </a:r>
            <a:endParaRPr lang="en-US" altLang="zh-CN" sz="2000" dirty="0">
              <a:cs typeface="微软雅黑 Light" panose="020B0502040204020203" pitchFamily="34" charset="-122"/>
              <a:sym typeface="+mn-ea"/>
            </a:endParaRPr>
          </a:p>
          <a:p>
            <a:pPr lvl="1" eaLnBrk="1" hangingPunct="1">
              <a:lnSpc>
                <a:spcPct val="120000"/>
              </a:lnSpc>
            </a:pPr>
            <a:r>
              <a:rPr lang="en-US" altLang="zh-CN" sz="2000" dirty="0">
                <a:cs typeface="微软雅黑 Light" panose="020B0502040204020203" pitchFamily="34" charset="-122"/>
                <a:sym typeface="+mn-ea"/>
              </a:rPr>
              <a:t>Thread.sleep(long millis)</a:t>
            </a:r>
            <a:r>
              <a:rPr lang="zh-CN" altLang="en-US" sz="2000" dirty="0">
                <a:cs typeface="微软雅黑 Light" panose="020B0502040204020203" pitchFamily="34" charset="-122"/>
                <a:sym typeface="+mn-ea"/>
              </a:rPr>
              <a:t>和</a:t>
            </a:r>
            <a:r>
              <a:rPr lang="en-US" altLang="zh-CN" sz="2000" dirty="0">
                <a:cs typeface="微软雅黑 Light" panose="020B0502040204020203" pitchFamily="34" charset="-122"/>
                <a:sym typeface="+mn-ea"/>
              </a:rPr>
              <a:t>Thread.sleep(long millis, int nanos)</a:t>
            </a:r>
            <a:r>
              <a:rPr lang="zh-CN" altLang="en-US" sz="2000" dirty="0">
                <a:cs typeface="微软雅黑 Light" panose="020B0502040204020203" pitchFamily="34" charset="-122"/>
                <a:sym typeface="+mn-ea"/>
              </a:rPr>
              <a:t>静态方法强制当前正在执行的线程休眠（暂停执行），以“减慢线程”。当线程睡眠时，它入睡在某个地方，</a:t>
            </a:r>
            <a:r>
              <a:rPr lang="zh-CN" altLang="en-US" sz="2000" dirty="0">
                <a:solidFill>
                  <a:srgbClr val="FF0000"/>
                </a:solidFill>
                <a:cs typeface="微软雅黑 Light" panose="020B0502040204020203" pitchFamily="34" charset="-122"/>
                <a:sym typeface="+mn-ea"/>
              </a:rPr>
              <a:t>在苏醒之前不会返回到可运行状态</a:t>
            </a:r>
            <a:r>
              <a:rPr lang="zh-CN" altLang="en-US" sz="2000" dirty="0">
                <a:cs typeface="微软雅黑 Light" panose="020B0502040204020203" pitchFamily="34" charset="-122"/>
                <a:sym typeface="+mn-ea"/>
              </a:rPr>
              <a:t>。</a:t>
            </a:r>
            <a:r>
              <a:rPr lang="zh-CN" altLang="en-US" sz="2000" b="1" dirty="0">
                <a:gradFill>
                  <a:gsLst>
                    <a:gs pos="0">
                      <a:srgbClr val="FE4444"/>
                    </a:gs>
                    <a:gs pos="100000">
                      <a:srgbClr val="832B2B"/>
                    </a:gs>
                  </a:gsLst>
                  <a:lin scaled="0"/>
                </a:gradFill>
                <a:cs typeface="微软雅黑 Light" panose="020B0502040204020203" pitchFamily="34" charset="-122"/>
                <a:sym typeface="+mn-ea"/>
              </a:rPr>
              <a:t>当睡眠时间到期，则返回到可运行状态，</a:t>
            </a:r>
            <a:r>
              <a:rPr lang="zh-CN" altLang="en-US" sz="2000" b="1" dirty="0">
                <a:gradFill>
                  <a:gsLst>
                    <a:gs pos="0">
                      <a:srgbClr val="FE4444"/>
                    </a:gs>
                    <a:gs pos="100000">
                      <a:srgbClr val="832B2B"/>
                    </a:gs>
                  </a:gsLst>
                  <a:lin scaled="0"/>
                </a:gradFill>
                <a:cs typeface="微软雅黑 Light" panose="020B0502040204020203" pitchFamily="34" charset="-122"/>
                <a:sym typeface="+mn-ea"/>
              </a:rPr>
              <a:t>不是运行状态</a:t>
            </a:r>
            <a:r>
              <a:rPr lang="zh-CN" altLang="en-US" sz="2000" dirty="0">
                <a:cs typeface="微软雅黑 Light" panose="020B0502040204020203" pitchFamily="34" charset="-122"/>
                <a:sym typeface="+mn-ea"/>
              </a:rPr>
              <a:t>，</a:t>
            </a:r>
            <a:r>
              <a:rPr lang="zh-CN" altLang="en-US" sz="2000" dirty="0">
                <a:cs typeface="微软雅黑 Light" panose="020B0502040204020203" pitchFamily="34" charset="-122"/>
                <a:sym typeface="+mn-ea"/>
              </a:rPr>
              <a:t>因此sleep()方法不能保证该线程睡眠到期后就开始执行</a:t>
            </a:r>
            <a:r>
              <a:rPr lang="zh-CN" altLang="en-US" sz="2000" dirty="0">
                <a:cs typeface="微软雅黑 Light" panose="020B0502040204020203" pitchFamily="34" charset="-122"/>
                <a:sym typeface="+mn-ea"/>
              </a:rPr>
              <a:t>。</a:t>
            </a: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a:p>
            <a:r>
              <a:rPr lang="zh-CN" altLang="en-US" sz="2300" dirty="0">
                <a:cs typeface="微软雅黑 Light" panose="020B0502040204020203" pitchFamily="34" charset="-122"/>
                <a:sym typeface="+mn-ea"/>
              </a:rPr>
              <a:t>线程睡眠的原因：线程执行太快，或者需要强制进入下一轮</a:t>
            </a:r>
            <a:endParaRPr lang="en-US" altLang="zh-CN" sz="2300" dirty="0">
              <a:cs typeface="微软雅黑 Light" panose="020B0502040204020203" pitchFamily="34" charset="-122"/>
            </a:endParaRPr>
          </a:p>
          <a:p>
            <a:r>
              <a:rPr lang="zh-CN" altLang="en-US" sz="2300" dirty="0">
                <a:cs typeface="微软雅黑 Light" panose="020B0502040204020203" pitchFamily="34" charset="-122"/>
                <a:sym typeface="+mn-ea"/>
              </a:rPr>
              <a:t>睡眠的实现：调用静态方法。</a:t>
            </a:r>
            <a:endParaRPr lang="zh-CN" altLang="en-US" sz="2300" dirty="0">
              <a:cs typeface="微软雅黑 Light" panose="020B0502040204020203" pitchFamily="34" charset="-122"/>
            </a:endParaRPr>
          </a:p>
          <a:p>
            <a:endParaRPr lang="zh-CN" altLang="en-US" sz="1300" dirty="0">
              <a:cs typeface="微软雅黑 Light" panose="020B0502040204020203" pitchFamily="34" charset="-122"/>
            </a:endParaRPr>
          </a:p>
        </p:txBody>
      </p:sp>
      <p:sp>
        <p:nvSpPr>
          <p:cNvPr id="15" name="AutoShape 4"/>
          <p:cNvSpPr/>
          <p:nvPr/>
        </p:nvSpPr>
        <p:spPr>
          <a:xfrm>
            <a:off x="4287520" y="4489133"/>
            <a:ext cx="5934075" cy="2019158"/>
          </a:xfrm>
          <a:prstGeom prst="roundRect">
            <a:avLst>
              <a:gd name="adj" fmla="val 16667"/>
            </a:avLst>
          </a:prstGeom>
          <a:noFill/>
          <a:ln w="57150"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FFFF"/>
                    </a:gs>
                    <a:gs pos="100000">
                      <a:srgbClr val="FFFFFF"/>
                    </a:gs>
                  </a:gsLst>
                  <a:lin ang="5400000" scaled="1"/>
                  <a:tileRect/>
                </a:gradFill>
              </a14:hiddenFill>
            </a:ext>
          </a:extLst>
        </p:spPr>
        <p:txBody>
          <a:bodyPr anchor="t">
            <a:spAutoFit/>
          </a:bodyPr>
          <a:p>
            <a:pPr>
              <a:lnSpc>
                <a:spcPts val="2700"/>
              </a:lnSpc>
              <a:buClr>
                <a:srgbClr val="92D050"/>
              </a:buClr>
            </a:pPr>
            <a:r>
              <a:rPr lang="en-US" altLang="zh-CN" sz="2000" b="1" dirty="0">
                <a:latin typeface="黑体" panose="02010609060101010101" pitchFamily="2" charset="-122"/>
                <a:ea typeface="黑体" panose="02010609060101010101" pitchFamily="2" charset="-122"/>
              </a:rPr>
              <a:t>try {</a:t>
            </a:r>
            <a:endParaRPr lang="en-US" altLang="zh-CN" sz="2000" b="1" dirty="0">
              <a:latin typeface="黑体" panose="02010609060101010101" pitchFamily="2" charset="-122"/>
              <a:ea typeface="黑体" panose="02010609060101010101" pitchFamily="2" charset="-122"/>
            </a:endParaRPr>
          </a:p>
          <a:p>
            <a:pPr>
              <a:lnSpc>
                <a:spcPts val="2700"/>
              </a:lnSpc>
              <a:buClr>
                <a:srgbClr val="92D050"/>
              </a:buClr>
            </a:pPr>
            <a:r>
              <a:rPr lang="en-US" altLang="zh-CN" sz="2000" b="1" dirty="0">
                <a:latin typeface="黑体" panose="02010609060101010101" pitchFamily="2" charset="-122"/>
                <a:ea typeface="黑体" panose="02010609060101010101" pitchFamily="2" charset="-122"/>
              </a:rPr>
              <a:t>	Thread.sleep(1000);</a:t>
            </a:r>
            <a:br>
              <a:rPr lang="en-US" altLang="zh-CN" sz="2000" b="1" dirty="0">
                <a:latin typeface="黑体" panose="02010609060101010101" pitchFamily="2" charset="-122"/>
                <a:ea typeface="黑体" panose="02010609060101010101" pitchFamily="2" charset="-122"/>
              </a:rPr>
            </a:br>
            <a:r>
              <a:rPr lang="en-US" altLang="zh-CN" sz="2000" b="1" dirty="0">
                <a:latin typeface="黑体" panose="02010609060101010101" pitchFamily="2" charset="-122"/>
                <a:ea typeface="黑体" panose="02010609060101010101" pitchFamily="2" charset="-122"/>
              </a:rPr>
              <a:t>} catch (InterruptedException e) {</a:t>
            </a:r>
            <a:br>
              <a:rPr lang="en-US" altLang="zh-CN" sz="2000" b="1" dirty="0">
                <a:latin typeface="黑体" panose="02010609060101010101" pitchFamily="2" charset="-122"/>
                <a:ea typeface="黑体" panose="02010609060101010101" pitchFamily="2" charset="-122"/>
              </a:rPr>
            </a:br>
            <a:r>
              <a:rPr lang="en-US" altLang="zh-CN" sz="2000" b="1" dirty="0">
                <a:latin typeface="黑体" panose="02010609060101010101" pitchFamily="2" charset="-122"/>
                <a:ea typeface="黑体" panose="02010609060101010101" pitchFamily="2" charset="-122"/>
              </a:rPr>
              <a:t>	e.printStackTrace();  </a:t>
            </a:r>
            <a:br>
              <a:rPr lang="en-US" altLang="zh-CN" sz="2000" b="1" dirty="0">
                <a:latin typeface="黑体" panose="02010609060101010101" pitchFamily="2" charset="-122"/>
                <a:ea typeface="黑体" panose="02010609060101010101" pitchFamily="2" charset="-122"/>
              </a:rPr>
            </a:br>
            <a:r>
              <a:rPr lang="en-US" altLang="zh-CN" sz="2000" b="1" dirty="0">
                <a:latin typeface="黑体" panose="02010609060101010101" pitchFamily="2" charset="-122"/>
                <a:ea typeface="黑体" panose="02010609060101010101" pitchFamily="2" charset="-122"/>
              </a:rPr>
              <a:t>}</a:t>
            </a:r>
            <a:endParaRPr lang="en-US" altLang="zh-CN" sz="2000" b="1" dirty="0">
              <a:latin typeface="黑体" panose="02010609060101010101" pitchFamily="2" charset="-122"/>
              <a:ea typeface="黑体" panose="02010609060101010101" pitchFamily="2" charset="-122"/>
            </a:endParaRPr>
          </a:p>
        </p:txBody>
      </p:sp>
      <p:graphicFrame>
        <p:nvGraphicFramePr>
          <p:cNvPr id="7" name="对象 6"/>
          <p:cNvGraphicFramePr/>
          <p:nvPr/>
        </p:nvGraphicFramePr>
        <p:xfrm>
          <a:off x="10221595" y="3903980"/>
          <a:ext cx="1362075" cy="2021840"/>
        </p:xfrm>
        <a:graphic>
          <a:graphicData uri="http://schemas.openxmlformats.org/presentationml/2006/ole">
            <mc:AlternateContent xmlns:mc="http://schemas.openxmlformats.org/markup-compatibility/2006">
              <mc:Choice xmlns:v="urn:schemas-microsoft-com:vml" Requires="v">
                <p:oleObj spid="_x0000_s8" name="" r:id="rId1" imgW="2004695" imgH="2548255" progId="Paint.Picture">
                  <p:embed/>
                </p:oleObj>
              </mc:Choice>
              <mc:Fallback>
                <p:oleObj name="" r:id="rId1" imgW="2004695" imgH="2548255" progId="Paint.Picture">
                  <p:embed/>
                  <p:pic>
                    <p:nvPicPr>
                      <p:cNvPr id="0" name="图片 6"/>
                      <p:cNvPicPr/>
                      <p:nvPr/>
                    </p:nvPicPr>
                    <p:blipFill>
                      <a:blip r:embed="rId2"/>
                      <a:stretch>
                        <a:fillRect/>
                      </a:stretch>
                    </p:blipFill>
                    <p:spPr>
                      <a:xfrm>
                        <a:off x="10221595" y="3903980"/>
                        <a:ext cx="1362075" cy="2021840"/>
                      </a:xfrm>
                      <a:prstGeom prst="rect">
                        <a:avLst/>
                      </a:prstGeom>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-sleep</a:t>
            </a:r>
            <a:r>
              <a:rPr lang="zh-CN" altLang="en-US" dirty="0">
                <a:sym typeface="+mn-ea"/>
              </a:rPr>
              <a:t>方法</a:t>
            </a:r>
            <a:endParaRPr lang="zh-CN" altLang="en-US"/>
          </a:p>
        </p:txBody>
      </p:sp>
      <p:sp>
        <p:nvSpPr>
          <p:cNvPr id="3" name="内容占位符 2"/>
          <p:cNvSpPr>
            <a:spLocks noGrp="1"/>
          </p:cNvSpPr>
          <p:nvPr>
            <p:ph idx="1"/>
          </p:nvPr>
        </p:nvSpPr>
        <p:spPr/>
        <p:txBody>
          <a:bodyPr/>
          <a:p>
            <a:r>
              <a:rPr lang="en-US" altLang="zh-CN"/>
              <a:t>sleep</a:t>
            </a:r>
            <a:r>
              <a:rPr lang="zh-CN" altLang="en-US"/>
              <a:t>方法示例</a:t>
            </a:r>
            <a:r>
              <a:rPr lang="en-US" altLang="zh-CN"/>
              <a:t>:</a:t>
            </a:r>
            <a:endParaRPr lang="en-US" altLang="zh-CN"/>
          </a:p>
        </p:txBody>
      </p:sp>
      <p:sp>
        <p:nvSpPr>
          <p:cNvPr id="840708" name="AutoShape 4"/>
          <p:cNvSpPr/>
          <p:nvPr/>
        </p:nvSpPr>
        <p:spPr>
          <a:xfrm>
            <a:off x="719138" y="1930718"/>
            <a:ext cx="7056437" cy="4073765"/>
          </a:xfrm>
          <a:prstGeom prst="roundRect">
            <a:avLst>
              <a:gd name="adj" fmla="val 6824"/>
            </a:avLst>
          </a:prstGeom>
          <a:noFill/>
          <a:ln w="57150"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0">
                  <a:gsLst>
                    <a:gs pos="0">
                      <a:srgbClr val="CCFFFF"/>
                    </a:gs>
                    <a:gs pos="100000">
                      <a:schemeClr val="bg1"/>
                    </a:gs>
                  </a:gsLst>
                  <a:lin ang="5400000" scaled="1"/>
                  <a:tileRect/>
                </a:gradFill>
              </a14:hiddenFill>
            </a:ext>
          </a:extLst>
        </p:spPr>
        <p:txBody>
          <a:bodyPr anchor="t">
            <a:spAutoFit/>
          </a:bodyPr>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public class TestSleep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public static void main(String[] args)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System.out.println("Wait");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 </a:t>
            </a: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让主线程等待</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5</a:t>
            </a: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秒再执行</a:t>
            </a:r>
            <a:endPar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Wait.bySec(5);</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 </a:t>
            </a: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提示恢复执行</a:t>
            </a:r>
            <a:endPar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System.out.println("start");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class Wait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public static void bySec(long s)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 sleep s</a:t>
            </a: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个</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1</a:t>
            </a: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秒</a:t>
            </a:r>
            <a:endPar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for (int i = 0; i &lt; s; i++)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System.out.println(i + 1 + "</a:t>
            </a: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秒</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try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 sleep1</a:t>
            </a:r>
            <a:r>
              <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秒</a:t>
            </a:r>
            <a:endParaRPr lang="zh-CN" altLang="en-US"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zh-CN" altLang="en-US" sz="1200" b="1" dirty="0">
                <a:solidFill>
                  <a:srgbClr val="066C9C"/>
                </a:solidFill>
                <a:latin typeface="Arial" panose="020B0604020202020204" pitchFamily="34" charset="0"/>
                <a:ea typeface="黑体" panose="02010609060101010101" pitchFamily="2" charset="-122"/>
                <a:sym typeface="微软雅黑" panose="020B0503020204020204" pitchFamily="34" charset="-122"/>
              </a:rPr>
              <a:t>				</a:t>
            </a:r>
            <a:r>
              <a:rPr lang="en-US" altLang="zh-CN" sz="1200" b="1" dirty="0">
                <a:solidFill>
                  <a:srgbClr val="066C9C"/>
                </a:solidFill>
                <a:latin typeface="Arial" panose="020B0604020202020204" pitchFamily="34" charset="0"/>
                <a:ea typeface="黑体" panose="02010609060101010101" pitchFamily="2" charset="-122"/>
                <a:sym typeface="微软雅黑" panose="020B0503020204020204" pitchFamily="34" charset="-122"/>
              </a:rPr>
              <a:t>Thread.sleep(1000);</a:t>
            </a:r>
            <a:endParaRPr lang="en-US" altLang="zh-CN" sz="1200" b="1" dirty="0">
              <a:solidFill>
                <a:srgbClr val="066C9C"/>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 catch (InterruptedException e)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e.printStackTrace();</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defTabSz="444500">
              <a:lnSpc>
                <a:spcPct val="90000"/>
              </a:lnSpc>
              <a:buFont typeface="Arial" panose="020B0604020202020204" pitchFamily="34" charset="0"/>
              <a:buNone/>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p:txBody>
      </p:sp>
      <p:sp>
        <p:nvSpPr>
          <p:cNvPr id="840710" name="AutoShape 6"/>
          <p:cNvSpPr/>
          <p:nvPr/>
        </p:nvSpPr>
        <p:spPr>
          <a:xfrm>
            <a:off x="4665663" y="4096068"/>
            <a:ext cx="2952750" cy="646647"/>
          </a:xfrm>
          <a:prstGeom prst="wedgeRoundRectCallout">
            <a:avLst>
              <a:gd name="adj1" fmla="val -65352"/>
              <a:gd name="adj2" fmla="val 51222"/>
              <a:gd name="adj3" fmla="val 16667"/>
            </a:avLst>
          </a:prstGeom>
          <a:solidFill>
            <a:schemeClr val="bg1"/>
          </a:solidFill>
          <a:ln w="57150" cap="flat" cmpd="sng">
            <a:solidFill>
              <a:srgbClr val="92D050"/>
            </a:solidFill>
            <a:prstDash val="solid"/>
            <a:miter/>
            <a:headEnd type="none" w="med" len="med"/>
            <a:tailEnd type="none" w="med" len="med"/>
          </a:ln>
          <a:effectLst>
            <a:outerShdw dist="53882" dir="2699999" algn="ctr" rotWithShape="0">
              <a:schemeClr val="bg2">
                <a:alpha val="50000"/>
              </a:schemeClr>
            </a:outerShdw>
          </a:effectLst>
        </p:spPr>
        <p:txBody>
          <a:bodyPr wrap="square" anchor="t" anchorCtr="1">
            <a:spAutoFit/>
          </a:bodyPr>
          <a:p>
            <a:r>
              <a:rPr lang="zh-CN" altLang="en-US" sz="1600" b="1" dirty="0">
                <a:solidFill>
                  <a:srgbClr val="303030"/>
                </a:solidFill>
                <a:latin typeface="Arial" panose="020B0604020202020204" pitchFamily="34" charset="0"/>
                <a:ea typeface="黑体" panose="02010609060101010101" pitchFamily="2" charset="-122"/>
              </a:rPr>
              <a:t>当前线程阻塞</a:t>
            </a:r>
            <a:r>
              <a:rPr lang="en-US" altLang="zh-CN" sz="1600" b="1" dirty="0">
                <a:solidFill>
                  <a:srgbClr val="303030"/>
                </a:solidFill>
                <a:latin typeface="Arial" panose="020B0604020202020204" pitchFamily="34" charset="0"/>
                <a:ea typeface="黑体" panose="02010609060101010101" pitchFamily="2" charset="-122"/>
              </a:rPr>
              <a:t>1</a:t>
            </a:r>
            <a:r>
              <a:rPr lang="zh-CN" altLang="en-US" sz="1600" b="1" dirty="0">
                <a:solidFill>
                  <a:srgbClr val="303030"/>
                </a:solidFill>
                <a:latin typeface="Arial" panose="020B0604020202020204" pitchFamily="34" charset="0"/>
                <a:ea typeface="黑体" panose="02010609060101010101" pitchFamily="2" charset="-122"/>
              </a:rPr>
              <a:t>秒钟，</a:t>
            </a:r>
            <a:r>
              <a:rPr lang="en-US" altLang="zh-CN" sz="1600" b="1" dirty="0">
                <a:solidFill>
                  <a:srgbClr val="303030"/>
                </a:solidFill>
                <a:latin typeface="Arial" panose="020B0604020202020204" pitchFamily="34" charset="0"/>
                <a:ea typeface="黑体" panose="02010609060101010101" pitchFamily="2" charset="-122"/>
              </a:rPr>
              <a:t>1</a:t>
            </a:r>
            <a:r>
              <a:rPr lang="zh-CN" altLang="en-US" sz="1600" b="1" dirty="0">
                <a:solidFill>
                  <a:srgbClr val="303030"/>
                </a:solidFill>
                <a:latin typeface="Arial" panose="020B0604020202020204" pitchFamily="34" charset="0"/>
                <a:ea typeface="黑体" panose="02010609060101010101" pitchFamily="2" charset="-122"/>
              </a:rPr>
              <a:t>秒钟后由阻塞状态转变为可运行状态</a:t>
            </a:r>
            <a:endParaRPr lang="zh-CN" altLang="en-US" sz="1600" b="1" dirty="0">
              <a:solidFill>
                <a:srgbClr val="303030"/>
              </a:solidFill>
              <a:latin typeface="Arial" panose="020B0604020202020204" pitchFamily="34" charset="0"/>
              <a:ea typeface="黑体" panose="02010609060101010101" pitchFamily="2" charset="-122"/>
            </a:endParaRPr>
          </a:p>
        </p:txBody>
      </p:sp>
      <p:sp>
        <p:nvSpPr>
          <p:cNvPr id="840712" name="AutoShape 8"/>
          <p:cNvSpPr/>
          <p:nvPr/>
        </p:nvSpPr>
        <p:spPr>
          <a:xfrm>
            <a:off x="2160588" y="5764530"/>
            <a:ext cx="5761037" cy="646703"/>
          </a:xfrm>
          <a:prstGeom prst="roundRect">
            <a:avLst>
              <a:gd name="adj" fmla="val 16667"/>
            </a:avLst>
          </a:prstGeom>
          <a:solidFill>
            <a:schemeClr val="bg1"/>
          </a:solidFill>
          <a:ln w="57150" cap="flat" cmpd="sng">
            <a:solidFill>
              <a:srgbClr val="92D050"/>
            </a:solidFill>
            <a:prstDash val="solid"/>
            <a:miter/>
            <a:headEnd type="none" w="med" len="med"/>
            <a:tailEnd type="none" w="med" len="med"/>
          </a:ln>
          <a:effectLst>
            <a:outerShdw dist="53882" dir="2699999" algn="ctr" rotWithShape="0">
              <a:schemeClr val="bg2">
                <a:alpha val="50000"/>
              </a:schemeClr>
            </a:outerShdw>
          </a:effectLst>
        </p:spPr>
        <p:txBody>
          <a:bodyPr wrap="square" anchor="t" anchorCtr="1">
            <a:spAutoFit/>
          </a:bodyPr>
          <a:p>
            <a:pPr lvl="0" algn="l">
              <a:buClrTx/>
              <a:buSzTx/>
              <a:buFontTx/>
            </a:pPr>
            <a:r>
              <a:rPr lang="zh-CN" altLang="en-US" sz="1600" b="1" dirty="0">
                <a:solidFill>
                  <a:srgbClr val="303030"/>
                </a:solidFill>
                <a:latin typeface="Arial" panose="020B0604020202020204" pitchFamily="34" charset="0"/>
                <a:ea typeface="黑体" panose="02010609060101010101" pitchFamily="2" charset="-122"/>
                <a:sym typeface="+mn-ea"/>
              </a:rPr>
              <a:t>如果调用了</a:t>
            </a:r>
            <a:r>
              <a:rPr lang="zh-CN" altLang="en-US" sz="1600" b="1" dirty="0">
                <a:solidFill>
                  <a:srgbClr val="303030"/>
                </a:solidFill>
                <a:latin typeface="Arial" panose="020B0604020202020204" pitchFamily="34" charset="0"/>
                <a:ea typeface="黑体" panose="02010609060101010101" pitchFamily="2" charset="-122"/>
                <a:sym typeface="+mn-ea"/>
              </a:rPr>
              <a:t>sleep</a:t>
            </a:r>
            <a:r>
              <a:rPr lang="zh-CN" altLang="en-US" sz="1600" b="1" dirty="0">
                <a:solidFill>
                  <a:srgbClr val="303030"/>
                </a:solidFill>
                <a:latin typeface="Arial" panose="020B0604020202020204" pitchFamily="34" charset="0"/>
                <a:ea typeface="黑体" panose="02010609060101010101" pitchFamily="2" charset="-122"/>
                <a:sym typeface="+mn-ea"/>
              </a:rPr>
              <a:t>方法之后，没有其他等待执行的</a:t>
            </a:r>
            <a:endParaRPr lang="zh-CN" altLang="en-US" sz="1600" b="1" dirty="0">
              <a:solidFill>
                <a:srgbClr val="303030"/>
              </a:solidFill>
              <a:latin typeface="Arial" panose="020B0604020202020204" pitchFamily="34" charset="0"/>
              <a:ea typeface="黑体" panose="02010609060101010101" pitchFamily="2" charset="-122"/>
              <a:sym typeface="+mn-ea"/>
            </a:endParaRPr>
          </a:p>
          <a:p>
            <a:pPr lvl="0" algn="l">
              <a:buClrTx/>
              <a:buSzTx/>
              <a:buFontTx/>
            </a:pPr>
            <a:r>
              <a:rPr lang="zh-CN" altLang="en-US" sz="1600" b="1" dirty="0">
                <a:solidFill>
                  <a:srgbClr val="303030"/>
                </a:solidFill>
                <a:latin typeface="Arial" panose="020B0604020202020204" pitchFamily="34" charset="0"/>
                <a:ea typeface="黑体" panose="02010609060101010101" pitchFamily="2" charset="-122"/>
                <a:sym typeface="+mn-ea"/>
              </a:rPr>
              <a:t>线程，这个时候当前线程不会马上恢复执行！</a:t>
            </a:r>
            <a:endParaRPr lang="zh-CN" altLang="en-US" sz="1600" b="1" dirty="0">
              <a:solidFill>
                <a:srgbClr val="303030"/>
              </a:solidFill>
              <a:latin typeface="Arial" panose="020B0604020202020204" pitchFamily="34" charset="0"/>
              <a:ea typeface="黑体" panose="02010609060101010101" pitchFamily="2" charset="-122"/>
              <a:sym typeface="+mn-ea"/>
            </a:endParaRPr>
          </a:p>
        </p:txBody>
      </p:sp>
      <p:pic>
        <p:nvPicPr>
          <p:cNvPr id="4" name="图片 3"/>
          <p:cNvPicPr>
            <a:picLocks noChangeAspect="1"/>
          </p:cNvPicPr>
          <p:nvPr/>
        </p:nvPicPr>
        <p:blipFill>
          <a:blip r:embed="rId1"/>
          <a:stretch>
            <a:fillRect/>
          </a:stretch>
        </p:blipFill>
        <p:spPr>
          <a:xfrm>
            <a:off x="7921625" y="1662430"/>
            <a:ext cx="2150110" cy="307975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40708"/>
                                        </p:tgtEl>
                                        <p:attrNameLst>
                                          <p:attrName>style.visibility</p:attrName>
                                        </p:attrNameLst>
                                      </p:cBhvr>
                                      <p:to>
                                        <p:strVal val="visible"/>
                                      </p:to>
                                    </p:set>
                                    <p:animEffect transition="in" filter="blinds(horizontal)">
                                      <p:cBhvr>
                                        <p:cTn id="7" dur="500"/>
                                        <p:tgtEl>
                                          <p:spTgt spid="84070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40710"/>
                                        </p:tgtEl>
                                        <p:attrNameLst>
                                          <p:attrName>style.visibility</p:attrName>
                                        </p:attrNameLst>
                                      </p:cBhvr>
                                      <p:to>
                                        <p:strVal val="visible"/>
                                      </p:to>
                                    </p:set>
                                    <p:animEffect transition="in" filter="wipe(left)">
                                      <p:cBhvr>
                                        <p:cTn id="11" dur="500"/>
                                        <p:tgtEl>
                                          <p:spTgt spid="8407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40712"/>
                                        </p:tgtEl>
                                        <p:attrNameLst>
                                          <p:attrName>style.visibility</p:attrName>
                                        </p:attrNameLst>
                                      </p:cBhvr>
                                      <p:to>
                                        <p:strVal val="visible"/>
                                      </p:to>
                                    </p:set>
                                    <p:animEffect transition="in" filter="wipe(left)">
                                      <p:cBhvr>
                                        <p:cTn id="15" dur="500"/>
                                        <p:tgtEl>
                                          <p:spTgt spid="840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0708" grpId="0" bldLvl="0" animBg="1"/>
      <p:bldP spid="840710" grpId="0" bldLvl="0" animBg="1"/>
      <p:bldP spid="84071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线程的调动与控制-</a:t>
            </a:r>
            <a:r>
              <a:rPr lang="zh-CN" altLang="en-US" dirty="0">
                <a:sym typeface="+mn-ea"/>
              </a:rPr>
              <a:t>yield</a:t>
            </a:r>
            <a:r>
              <a:rPr lang="zh-CN" altLang="en-US" dirty="0">
                <a:sym typeface="+mn-ea"/>
              </a:rPr>
              <a:t>方法</a:t>
            </a:r>
            <a:endParaRPr lang="zh-CN" altLang="en-US" dirty="0">
              <a:sym typeface="+mn-ea"/>
            </a:endParaRPr>
          </a:p>
        </p:txBody>
      </p:sp>
      <p:sp>
        <p:nvSpPr>
          <p:cNvPr id="3" name="内容占位符 2"/>
          <p:cNvSpPr>
            <a:spLocks noGrp="1"/>
          </p:cNvSpPr>
          <p:nvPr>
            <p:ph idx="1"/>
          </p:nvPr>
        </p:nvSpPr>
        <p:spPr>
          <a:xfrm>
            <a:off x="200025" y="797560"/>
            <a:ext cx="11791950" cy="1612265"/>
          </a:xfrm>
        </p:spPr>
        <p:txBody>
          <a:bodyPr/>
          <a:p>
            <a:r>
              <a:rPr lang="en-US" altLang="zh-CN" sz="2400" b="1" dirty="0">
                <a:solidFill>
                  <a:srgbClr val="303030"/>
                </a:solidFill>
                <a:sym typeface="+mn-ea"/>
              </a:rPr>
              <a:t>yield()</a:t>
            </a:r>
            <a:r>
              <a:rPr lang="zh-CN" altLang="en-US" sz="2400" b="1" dirty="0">
                <a:solidFill>
                  <a:srgbClr val="303030"/>
                </a:solidFill>
                <a:sym typeface="+mn-ea"/>
              </a:rPr>
              <a:t> ：</a:t>
            </a:r>
            <a:endParaRPr lang="zh-CN" altLang="en-US" sz="2400" b="1" dirty="0">
              <a:solidFill>
                <a:srgbClr val="303030"/>
              </a:solidFill>
            </a:endParaRPr>
          </a:p>
          <a:p>
            <a:pPr lvl="1"/>
            <a:r>
              <a:rPr lang="zh-CN" altLang="en-US" sz="2000" dirty="0">
                <a:solidFill>
                  <a:srgbClr val="303030"/>
                </a:solidFill>
                <a:sym typeface="+mn-ea"/>
              </a:rPr>
              <a:t>出让时间片，但不会阻塞线程，转入可运行状态。 </a:t>
            </a:r>
            <a:endParaRPr lang="zh-CN" altLang="en-US" sz="2000"/>
          </a:p>
        </p:txBody>
      </p:sp>
      <p:sp>
        <p:nvSpPr>
          <p:cNvPr id="838660" name="AutoShape 4"/>
          <p:cNvSpPr/>
          <p:nvPr/>
        </p:nvSpPr>
        <p:spPr>
          <a:xfrm>
            <a:off x="833755" y="2082800"/>
            <a:ext cx="5981700" cy="4246444"/>
          </a:xfrm>
          <a:prstGeom prst="roundRect">
            <a:avLst>
              <a:gd name="adj" fmla="val 6824"/>
            </a:avLst>
          </a:prstGeom>
          <a:noFill/>
          <a:ln w="57150"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0">
                  <a:gsLst>
                    <a:gs pos="0">
                      <a:srgbClr val="CCFFFF"/>
                    </a:gs>
                    <a:gs pos="100000">
                      <a:schemeClr val="bg1"/>
                    </a:gs>
                  </a:gsLst>
                  <a:lin ang="5400000" scaled="1"/>
                  <a:tileRect/>
                </a:gradFill>
              </a14:hiddenFill>
            </a:ext>
          </a:extLst>
        </p:spPr>
        <p:txBody>
          <a:bodyPr wrap="square" anchor="t">
            <a:spAutoFit/>
          </a:bodyPr>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public class YeildTest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public static void main(String[] args)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TheThread mt = new TheThread();</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MyNewThread mnt = new MyNewThread();</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mt.start();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mnt.start();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class TheThread extends Thread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public void run()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for (int i = 0; i &lt; 5; i++)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System.out.println("</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第一个线程的第 </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 (i + 1) + "</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次运行</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Thread.yield();</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class MyNewThread extends Thread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public void run()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for (int i = 0; i &lt; 5; i++)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System.out.println("</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第二个线程的第 </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 (i + 1) + "</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次运行</a:t>
            </a: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Thread.yield();</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	}</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a:p>
            <a:pPr lvl="0" algn="l" defTabSz="444500">
              <a:lnSpc>
                <a:spcPct val="90000"/>
              </a:lnSpc>
              <a:buClrTx/>
              <a:buSzTx/>
              <a:buFont typeface="Arial" panose="020B0604020202020204" pitchFamily="34" charset="0"/>
            </a:pPr>
            <a:r>
              <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rPr>
              <a:t>}</a:t>
            </a:r>
            <a:endParaRPr lang="en-US" altLang="zh-CN" sz="1200" b="1" dirty="0">
              <a:solidFill>
                <a:srgbClr val="303030"/>
              </a:solidFill>
              <a:latin typeface="Arial" panose="020B0604020202020204" pitchFamily="34" charset="0"/>
              <a:ea typeface="黑体" panose="02010609060101010101" pitchFamily="2" charset="-122"/>
              <a:sym typeface="微软雅黑" panose="020B0503020204020204" pitchFamily="34" charset="-122"/>
            </a:endParaRPr>
          </a:p>
        </p:txBody>
      </p:sp>
      <p:sp>
        <p:nvSpPr>
          <p:cNvPr id="838662" name="AutoShape 6"/>
          <p:cNvSpPr/>
          <p:nvPr/>
        </p:nvSpPr>
        <p:spPr>
          <a:xfrm>
            <a:off x="3778568" y="4251325"/>
            <a:ext cx="3457575" cy="919733"/>
          </a:xfrm>
          <a:prstGeom prst="wedgeRoundRectCallout">
            <a:avLst>
              <a:gd name="adj1" fmla="val -64148"/>
              <a:gd name="adj2" fmla="val -39032"/>
              <a:gd name="adj3" fmla="val 16667"/>
            </a:avLst>
          </a:prstGeom>
          <a:solidFill>
            <a:schemeClr val="bg1"/>
          </a:solidFill>
          <a:ln w="57150" cap="flat" cmpd="sng">
            <a:solidFill>
              <a:srgbClr val="92D050"/>
            </a:solidFill>
            <a:prstDash val="solid"/>
            <a:miter/>
            <a:headEnd type="none" w="med" len="med"/>
            <a:tailEnd type="none" w="med" len="med"/>
          </a:ln>
          <a:effectLst>
            <a:outerShdw dist="53882" dir="2699999" algn="ctr" rotWithShape="0">
              <a:schemeClr val="bg2">
                <a:alpha val="50000"/>
              </a:schemeClr>
            </a:outerShdw>
          </a:effectLst>
        </p:spPr>
        <p:txBody>
          <a:bodyPr wrap="square" anchor="t" anchorCtr="1">
            <a:spAutoFit/>
          </a:bodyPr>
          <a:p>
            <a:pPr lvl="0" algn="l">
              <a:buClrTx/>
              <a:buSzTx/>
              <a:buFontTx/>
            </a:pPr>
            <a:r>
              <a:rPr lang="zh-CN" altLang="en-US" sz="1600" b="1" dirty="0">
                <a:solidFill>
                  <a:srgbClr val="303030"/>
                </a:solidFill>
                <a:latin typeface="Arial" panose="020B0604020202020204" pitchFamily="34" charset="0"/>
                <a:ea typeface="黑体" panose="02010609060101010101" pitchFamily="2" charset="-122"/>
                <a:sym typeface="+mn-ea"/>
              </a:rPr>
              <a:t>当前线程停止运行，但仍处于可运行状态。可以和其他的等待执行的线程竞争处理器资源</a:t>
            </a:r>
            <a:endParaRPr lang="zh-CN" altLang="en-US" sz="1600" b="1" dirty="0">
              <a:solidFill>
                <a:srgbClr val="303030"/>
              </a:solidFill>
              <a:latin typeface="Arial" panose="020B0604020202020204" pitchFamily="34" charset="0"/>
              <a:ea typeface="黑体" panose="02010609060101010101" pitchFamily="2" charset="-122"/>
              <a:sym typeface="+mn-ea"/>
            </a:endParaRPr>
          </a:p>
        </p:txBody>
      </p:sp>
      <p:sp>
        <p:nvSpPr>
          <p:cNvPr id="838664" name="AutoShape 8"/>
          <p:cNvSpPr/>
          <p:nvPr/>
        </p:nvSpPr>
        <p:spPr>
          <a:xfrm>
            <a:off x="2176780" y="5955983"/>
            <a:ext cx="6769100" cy="777119"/>
          </a:xfrm>
          <a:prstGeom prst="roundRect">
            <a:avLst>
              <a:gd name="adj" fmla="val 16667"/>
            </a:avLst>
          </a:prstGeom>
          <a:solidFill>
            <a:schemeClr val="bg1"/>
          </a:solidFill>
          <a:ln w="57150" cap="flat" cmpd="sng">
            <a:solidFill>
              <a:srgbClr val="92D050"/>
            </a:solidFill>
            <a:prstDash val="solid"/>
            <a:miter/>
            <a:headEnd type="none" w="med" len="med"/>
            <a:tailEnd type="none" w="med" len="med"/>
          </a:ln>
          <a:effectLst>
            <a:outerShdw dist="53882" dir="2699999" algn="ctr" rotWithShape="0">
              <a:schemeClr val="bg2">
                <a:alpha val="50000"/>
              </a:schemeClr>
            </a:outerShdw>
          </a:effectLst>
        </p:spPr>
        <p:txBody>
          <a:bodyPr wrap="square" anchor="t" anchorCtr="1">
            <a:spAutoFit/>
          </a:bodyPr>
          <a:p>
            <a:pPr lvl="0" algn="l">
              <a:buClrTx/>
              <a:buSzTx/>
              <a:buFontTx/>
            </a:pPr>
            <a:r>
              <a:rPr lang="zh-CN" altLang="en-US" sz="1600" b="1" dirty="0">
                <a:solidFill>
                  <a:srgbClr val="303030"/>
                </a:solidFill>
                <a:latin typeface="Arial" panose="020B0604020202020204" pitchFamily="34" charset="0"/>
                <a:ea typeface="黑体" panose="02010609060101010101" pitchFamily="2" charset="-122"/>
                <a:sym typeface="+mn-ea"/>
              </a:rPr>
              <a:t>如果调用了yield方法之后，如果没有其他等待执行的线程，</a:t>
            </a:r>
            <a:endParaRPr lang="zh-CN" altLang="en-US" sz="1600" b="1" dirty="0">
              <a:solidFill>
                <a:srgbClr val="303030"/>
              </a:solidFill>
              <a:latin typeface="Arial" panose="020B0604020202020204" pitchFamily="34" charset="0"/>
              <a:ea typeface="黑体" panose="02010609060101010101" pitchFamily="2" charset="-122"/>
              <a:sym typeface="+mn-ea"/>
            </a:endParaRPr>
          </a:p>
          <a:p>
            <a:pPr lvl="0" algn="l">
              <a:buClrTx/>
              <a:buSzTx/>
              <a:buFontTx/>
            </a:pPr>
            <a:r>
              <a:rPr lang="zh-CN" altLang="en-US" sz="1600" b="1" dirty="0">
                <a:solidFill>
                  <a:srgbClr val="303030"/>
                </a:solidFill>
                <a:latin typeface="Arial" panose="020B0604020202020204" pitchFamily="34" charset="0"/>
                <a:ea typeface="黑体" panose="02010609060101010101" pitchFamily="2" charset="-122"/>
                <a:sym typeface="+mn-ea"/>
              </a:rPr>
              <a:t>这个时候当前线程就会马上恢复执行！</a:t>
            </a:r>
            <a:endParaRPr lang="zh-CN" altLang="en-US" sz="1600" b="1" dirty="0">
              <a:solidFill>
                <a:srgbClr val="303030"/>
              </a:solidFill>
              <a:latin typeface="Arial" panose="020B0604020202020204" pitchFamily="34" charset="0"/>
              <a:ea typeface="黑体" panose="02010609060101010101" pitchFamily="2" charset="-122"/>
              <a:sym typeface="+mn-ea"/>
            </a:endParaRPr>
          </a:p>
        </p:txBody>
      </p:sp>
      <p:pic>
        <p:nvPicPr>
          <p:cNvPr id="4" name="图片 3"/>
          <p:cNvPicPr>
            <a:picLocks noChangeAspect="1"/>
          </p:cNvPicPr>
          <p:nvPr/>
        </p:nvPicPr>
        <p:blipFill>
          <a:blip r:embed="rId1"/>
          <a:stretch>
            <a:fillRect/>
          </a:stretch>
        </p:blipFill>
        <p:spPr>
          <a:xfrm>
            <a:off x="7421880" y="2082800"/>
            <a:ext cx="2613025" cy="295211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38660"/>
                                        </p:tgtEl>
                                        <p:attrNameLst>
                                          <p:attrName>style.visibility</p:attrName>
                                        </p:attrNameLst>
                                      </p:cBhvr>
                                      <p:to>
                                        <p:strVal val="visible"/>
                                      </p:to>
                                    </p:set>
                                    <p:animEffect transition="in" filter="blinds(horizontal)">
                                      <p:cBhvr>
                                        <p:cTn id="7" dur="500"/>
                                        <p:tgtEl>
                                          <p:spTgt spid="83866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38662"/>
                                        </p:tgtEl>
                                        <p:attrNameLst>
                                          <p:attrName>style.visibility</p:attrName>
                                        </p:attrNameLst>
                                      </p:cBhvr>
                                      <p:to>
                                        <p:strVal val="visible"/>
                                      </p:to>
                                    </p:set>
                                    <p:animEffect transition="in" filter="wipe(left)">
                                      <p:cBhvr>
                                        <p:cTn id="11" dur="500"/>
                                        <p:tgtEl>
                                          <p:spTgt spid="83866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38664"/>
                                        </p:tgtEl>
                                        <p:attrNameLst>
                                          <p:attrName>style.visibility</p:attrName>
                                        </p:attrNameLst>
                                      </p:cBhvr>
                                      <p:to>
                                        <p:strVal val="visible"/>
                                      </p:to>
                                    </p:set>
                                    <p:animEffect transition="in" filter="wipe(left)">
                                      <p:cBhvr>
                                        <p:cTn id="15" dur="500"/>
                                        <p:tgtEl>
                                          <p:spTgt spid="838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8660" grpId="0" bldLvl="0" animBg="1"/>
      <p:bldP spid="838662" grpId="0" bldLvl="0" animBg="1"/>
      <p:bldP spid="838664"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线程的调动与控制-</a:t>
            </a:r>
            <a:r>
              <a:rPr lang="zh-CN" altLang="en-US" dirty="0">
                <a:sym typeface="+mn-ea"/>
              </a:rPr>
              <a:t>sleep和yield对比</a:t>
            </a:r>
            <a:endParaRPr lang="zh-CN" altLang="en-US" dirty="0">
              <a:sym typeface="+mn-ea"/>
            </a:endParaRPr>
          </a:p>
        </p:txBody>
      </p:sp>
      <p:sp>
        <p:nvSpPr>
          <p:cNvPr id="3" name="内容占位符 2"/>
          <p:cNvSpPr>
            <a:spLocks noGrp="1"/>
          </p:cNvSpPr>
          <p:nvPr>
            <p:ph idx="1"/>
          </p:nvPr>
        </p:nvSpPr>
        <p:spPr/>
        <p:txBody>
          <a:bodyPr/>
          <a:p>
            <a:r>
              <a:rPr lang="en-US" dirty="0">
                <a:latin typeface="宋体" panose="02010600030101010101" pitchFamily="2" charset="-122"/>
                <a:ea typeface="宋体" panose="02010600030101010101" pitchFamily="2" charset="-122"/>
                <a:cs typeface="宋体" panose="02010600030101010101" pitchFamily="2" charset="-122"/>
                <a:sym typeface="+mn-ea"/>
              </a:rPr>
              <a:t>sleep</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和</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yield</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对比</a:t>
            </a:r>
            <a:endParaRPr lang="zh-CN" altLang="en-US" kern="1200" baseline="0" dirty="0">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graphicFrame>
        <p:nvGraphicFramePr>
          <p:cNvPr id="6" name="Group 55"/>
          <p:cNvGraphicFramePr>
            <a:graphicFrameLocks noGrp="1"/>
          </p:cNvGraphicFramePr>
          <p:nvPr>
            <p:custDataLst>
              <p:tags r:id="rId1"/>
            </p:custDataLst>
          </p:nvPr>
        </p:nvGraphicFramePr>
        <p:xfrm>
          <a:off x="178950" y="1819162"/>
          <a:ext cx="11791950" cy="1828800"/>
        </p:xfrm>
        <a:graphic>
          <a:graphicData uri="http://schemas.openxmlformats.org/drawingml/2006/table">
            <a:tbl>
              <a:tblPr firstRow="1" bandRow="1">
                <a:tableStyleId>{93296810-A885-4BE3-A3E7-6D5BEEA58F35}</a:tableStyleId>
              </a:tblPr>
              <a:tblGrid>
                <a:gridCol w="2736264"/>
                <a:gridCol w="4527843"/>
                <a:gridCol w="4527843"/>
              </a:tblGrid>
              <a:tr h="430918">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p>
                      <a:pPr marL="0" marR="0" lvl="0" indent="0" algn="ctr" defTabSz="914400" rtl="0" eaLnBrk="1" fontAlgn="base" latinLnBrk="0" hangingPunct="1">
                        <a:lnSpc>
                          <a:spcPct val="100000"/>
                        </a:lnSpc>
                        <a:spcBef>
                          <a:spcPct val="20000"/>
                        </a:spcBef>
                        <a:spcAft>
                          <a:spcPct val="0"/>
                        </a:spcAft>
                        <a:buClrTx/>
                        <a:buSzTx/>
                        <a:buFontTx/>
                        <a:buNone/>
                      </a:pPr>
                      <a:r>
                        <a:rPr lang="en-US" sz="2400" dirty="0">
                          <a:latin typeface="宋体" panose="02010600030101010101" pitchFamily="2" charset="-122"/>
                          <a:ea typeface="宋体" panose="02010600030101010101" pitchFamily="2" charset="-122"/>
                          <a:cs typeface="宋体" panose="02010600030101010101" pitchFamily="2" charset="-122"/>
                          <a:sym typeface="+mn-ea"/>
                        </a:rPr>
                        <a:t>sleep</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p>
                      <a:pPr>
                        <a:buNone/>
                      </a:pPr>
                      <a:r>
                        <a:rPr lang="en-US" altLang="zh-CN" sz="1800" dirty="0">
                          <a:latin typeface="宋体" panose="02010600030101010101" pitchFamily="2" charset="-122"/>
                          <a:ea typeface="宋体" panose="02010600030101010101" pitchFamily="2" charset="-122"/>
                          <a:cs typeface="宋体" panose="02010600030101010101" pitchFamily="2" charset="-122"/>
                          <a:sym typeface="+mn-ea"/>
                        </a:rPr>
                        <a:t>       yield</a:t>
                      </a:r>
                      <a:endParaRPr lang="zh-CN" altLang="en-US"/>
                    </a:p>
                  </a:txBody>
                  <a:tcPr/>
                </a:tc>
              </a:tr>
              <a:tr h="365760">
                <a:tc>
                  <a:txBody>
                    <a:bodyPr/>
                    <a:p>
                      <a:pPr lvl="0" indent="0">
                        <a:spcBef>
                          <a:spcPct val="20000"/>
                        </a:spcBef>
                        <a:buClr>
                          <a:schemeClr val="tx2"/>
                        </a:buClr>
                        <a:buFont typeface="Wingdings" panose="05000000000000000000" pitchFamily="2" charset="2"/>
                        <a:buNone/>
                      </a:pPr>
                      <a:r>
                        <a:rPr lang="zh-CN" altLang="en-US" sz="1800" b="1" dirty="0">
                          <a:solidFill>
                            <a:srgbClr val="FF0000"/>
                          </a:solidFill>
                          <a:latin typeface="Arial" panose="020B0604020202020204"/>
                          <a:ea typeface="黑体" panose="02010609060101010101" pitchFamily="2" charset="-122"/>
                        </a:rPr>
                        <a:t>暂停后的状态</a:t>
                      </a:r>
                      <a:endParaRPr lang="zh-CN" altLang="en-US" sz="1800" b="1" dirty="0">
                        <a:solidFill>
                          <a:srgbClr val="FF0000"/>
                        </a:solidFill>
                        <a:latin typeface="Arial" panose="020B0604020202020204"/>
                        <a:ea typeface="黑体" panose="02010609060101010101" pitchFamily="2" charset="-122"/>
                      </a:endParaRPr>
                    </a:p>
                  </a:txBody>
                  <a:tcPr anchor="ctr"/>
                </a:tc>
                <a:tc>
                  <a:txBody>
                    <a:bodyPr/>
                    <a:p>
                      <a:pPr lvl="0" indent="0">
                        <a:spcBef>
                          <a:spcPct val="20000"/>
                        </a:spcBef>
                        <a:buClr>
                          <a:schemeClr val="tx2"/>
                        </a:buClr>
                        <a:buFont typeface="Wingdings" panose="05000000000000000000" pitchFamily="2" charset="2"/>
                        <a:buNone/>
                      </a:pPr>
                      <a:r>
                        <a:rPr lang="zh-CN" altLang="en-US" sz="1800" b="1" dirty="0">
                          <a:solidFill>
                            <a:srgbClr val="303030"/>
                          </a:solidFill>
                          <a:latin typeface="Arial" panose="020B0604020202020204"/>
                          <a:ea typeface="黑体" panose="02010609060101010101" pitchFamily="2" charset="-122"/>
                        </a:rPr>
                        <a:t>进入被阻塞的状态，直到经过指定时间后，才进入可运行状态</a:t>
                      </a:r>
                      <a:endParaRPr lang="zh-CN" altLang="en-US" sz="1800" b="1" dirty="0">
                        <a:solidFill>
                          <a:srgbClr val="303030"/>
                        </a:solidFill>
                        <a:latin typeface="Arial" panose="020B0604020202020204"/>
                        <a:ea typeface="黑体" panose="02010609060101010101" pitchFamily="2" charset="-122"/>
                      </a:endParaRPr>
                    </a:p>
                  </a:txBody>
                  <a:tcPr anchor="ctr"/>
                </a:tc>
                <a:tc>
                  <a:txBody>
                    <a:bodyPr/>
                    <a:p>
                      <a:pPr lvl="0" indent="0">
                        <a:spcBef>
                          <a:spcPct val="20000"/>
                        </a:spcBef>
                        <a:buClr>
                          <a:schemeClr val="tx2"/>
                        </a:buClr>
                        <a:buFont typeface="Wingdings" panose="05000000000000000000" pitchFamily="2" charset="2"/>
                        <a:buNone/>
                      </a:pPr>
                      <a:r>
                        <a:rPr lang="zh-CN" altLang="en-US" sz="1800" b="1" dirty="0">
                          <a:solidFill>
                            <a:srgbClr val="303030"/>
                          </a:solidFill>
                          <a:latin typeface="Arial" panose="020B0604020202020204"/>
                          <a:ea typeface="黑体" panose="02010609060101010101" pitchFamily="2" charset="-122"/>
                        </a:rPr>
                        <a:t>直接将当前线程转入可运行状态</a:t>
                      </a:r>
                      <a:endParaRPr lang="zh-CN" altLang="en-US" sz="1800" b="1" dirty="0">
                        <a:solidFill>
                          <a:srgbClr val="303030"/>
                        </a:solidFill>
                        <a:latin typeface="Arial" panose="020B0604020202020204"/>
                        <a:ea typeface="黑体" panose="02010609060101010101" pitchFamily="2" charset="-122"/>
                      </a:endParaRPr>
                    </a:p>
                  </a:txBody>
                  <a:tcPr anchor="ctr"/>
                </a:tc>
              </a:tr>
              <a:tr h="287278">
                <a:tc>
                  <a:txBody>
                    <a:bodyPr/>
                    <a:p>
                      <a:pPr lvl="0" indent="0">
                        <a:spcBef>
                          <a:spcPct val="20000"/>
                        </a:spcBef>
                        <a:buClr>
                          <a:schemeClr val="tx2"/>
                        </a:buClr>
                        <a:buFont typeface="Wingdings" panose="05000000000000000000" pitchFamily="2" charset="2"/>
                        <a:buNone/>
                      </a:pPr>
                      <a:r>
                        <a:rPr lang="zh-CN" altLang="en-US" sz="1800" b="1" dirty="0">
                          <a:solidFill>
                            <a:srgbClr val="FF0000"/>
                          </a:solidFill>
                          <a:latin typeface="Arial" panose="020B0604020202020204"/>
                          <a:ea typeface="黑体" panose="02010609060101010101" pitchFamily="2" charset="-122"/>
                        </a:rPr>
                        <a:t>没有其他等待运行的线程</a:t>
                      </a:r>
                      <a:endParaRPr lang="zh-CN" altLang="en-US" sz="1800" b="1" dirty="0">
                        <a:solidFill>
                          <a:srgbClr val="FF0000"/>
                        </a:solidFill>
                        <a:latin typeface="Arial" panose="020B0604020202020204"/>
                        <a:ea typeface="黑体" panose="02010609060101010101" pitchFamily="2" charset="-122"/>
                      </a:endParaRPr>
                    </a:p>
                  </a:txBody>
                  <a:tcPr anchor="ctr"/>
                </a:tc>
                <a:tc>
                  <a:txBody>
                    <a:bodyPr/>
                    <a:p>
                      <a:pPr lvl="0" indent="0">
                        <a:spcBef>
                          <a:spcPct val="20000"/>
                        </a:spcBef>
                        <a:buClr>
                          <a:schemeClr val="tx2"/>
                        </a:buClr>
                        <a:buFont typeface="Wingdings" panose="05000000000000000000" pitchFamily="2" charset="2"/>
                        <a:buNone/>
                      </a:pPr>
                      <a:r>
                        <a:rPr lang="zh-CN" altLang="en-US" sz="1800" b="1" dirty="0">
                          <a:solidFill>
                            <a:srgbClr val="303030"/>
                          </a:solidFill>
                          <a:latin typeface="Arial" panose="020B0604020202020204"/>
                          <a:ea typeface="黑体" panose="02010609060101010101" pitchFamily="2" charset="-122"/>
                        </a:rPr>
                        <a:t>当前线程会等待指定的时间后执行</a:t>
                      </a:r>
                      <a:endParaRPr lang="zh-CN" altLang="en-US" sz="1800" b="1" dirty="0">
                        <a:solidFill>
                          <a:srgbClr val="303030"/>
                        </a:solidFill>
                        <a:latin typeface="Arial" panose="020B0604020202020204"/>
                        <a:ea typeface="黑体" panose="02010609060101010101" pitchFamily="2" charset="-122"/>
                      </a:endParaRPr>
                    </a:p>
                  </a:txBody>
                  <a:tcPr anchor="ctr"/>
                </a:tc>
                <a:tc>
                  <a:txBody>
                    <a:bodyPr/>
                    <a:p>
                      <a:pPr lvl="0" indent="0">
                        <a:spcBef>
                          <a:spcPct val="20000"/>
                        </a:spcBef>
                        <a:buClr>
                          <a:schemeClr val="tx2"/>
                        </a:buClr>
                        <a:buFont typeface="Wingdings" panose="05000000000000000000" pitchFamily="2" charset="2"/>
                        <a:buNone/>
                      </a:pPr>
                      <a:r>
                        <a:rPr lang="zh-CN" altLang="en-US" sz="1800" b="1" dirty="0">
                          <a:solidFill>
                            <a:srgbClr val="303030"/>
                          </a:solidFill>
                          <a:latin typeface="Arial" panose="020B0604020202020204"/>
                          <a:ea typeface="黑体" panose="02010609060101010101" pitchFamily="2" charset="-122"/>
                        </a:rPr>
                        <a:t>当前线程有可能会马上恢复执行</a:t>
                      </a:r>
                      <a:endParaRPr lang="zh-CN" altLang="en-US" sz="1800" b="1" dirty="0">
                        <a:solidFill>
                          <a:srgbClr val="303030"/>
                        </a:solidFill>
                        <a:latin typeface="Arial" panose="020B0604020202020204"/>
                        <a:ea typeface="黑体" panose="02010609060101010101" pitchFamily="2" charset="-122"/>
                      </a:endParaRPr>
                    </a:p>
                  </a:txBody>
                  <a:tcPr anchor="ctr"/>
                </a:tc>
              </a:tr>
              <a:tr h="287278">
                <a:tc>
                  <a:txBody>
                    <a:bodyPr/>
                    <a:p>
                      <a:pPr lvl="0" indent="0">
                        <a:spcBef>
                          <a:spcPct val="20000"/>
                        </a:spcBef>
                        <a:buClr>
                          <a:schemeClr val="tx2"/>
                        </a:buClr>
                        <a:buFont typeface="Wingdings" panose="05000000000000000000" pitchFamily="2" charset="2"/>
                        <a:buNone/>
                      </a:pPr>
                      <a:r>
                        <a:rPr lang="zh-CN" altLang="en-US" sz="1800" b="1" dirty="0">
                          <a:solidFill>
                            <a:srgbClr val="FF0000"/>
                          </a:solidFill>
                          <a:latin typeface="Arial" panose="020B0604020202020204"/>
                          <a:ea typeface="黑体" panose="02010609060101010101" pitchFamily="2" charset="-122"/>
                        </a:rPr>
                        <a:t>等待线程的优先级别</a:t>
                      </a:r>
                      <a:endParaRPr lang="zh-CN" altLang="en-US" sz="1800" b="1" dirty="0">
                        <a:solidFill>
                          <a:srgbClr val="FF0000"/>
                        </a:solidFill>
                        <a:latin typeface="Arial" panose="020B0604020202020204"/>
                        <a:ea typeface="黑体" panose="02010609060101010101" pitchFamily="2" charset="-122"/>
                      </a:endParaRPr>
                    </a:p>
                  </a:txBody>
                  <a:tcPr anchor="ctr"/>
                </a:tc>
                <a:tc gridSpan="2">
                  <a:txBody>
                    <a:bodyPr/>
                    <a:p>
                      <a:pPr lvl="0" indent="0" algn="ctr">
                        <a:spcBef>
                          <a:spcPct val="20000"/>
                        </a:spcBef>
                        <a:buClr>
                          <a:schemeClr val="tx2"/>
                        </a:buClr>
                        <a:buFont typeface="Wingdings" panose="05000000000000000000" pitchFamily="2" charset="2"/>
                        <a:buNone/>
                      </a:pPr>
                      <a:r>
                        <a:rPr lang="zh-CN" altLang="en-US" sz="1800" b="1" dirty="0">
                          <a:solidFill>
                            <a:srgbClr val="303030"/>
                          </a:solidFill>
                          <a:latin typeface="Arial" panose="020B0604020202020204"/>
                          <a:ea typeface="黑体" panose="02010609060101010101" pitchFamily="2" charset="-122"/>
                        </a:rPr>
                        <a:t>优先级相同或更高的线程运行</a:t>
                      </a:r>
                      <a:endParaRPr lang="zh-CN" altLang="en-US" sz="1800" b="1" dirty="0">
                        <a:solidFill>
                          <a:srgbClr val="303030"/>
                        </a:solidFill>
                        <a:latin typeface="Arial" panose="020B0604020202020204"/>
                        <a:ea typeface="黑体" panose="02010609060101010101" pitchFamily="2" charset="-122"/>
                      </a:endParaRPr>
                    </a:p>
                  </a:txBody>
                  <a:tcPr anchor="ctr"/>
                </a:tc>
                <a:tc hMerge="1">
                  <a:tcPr/>
                </a:tc>
              </a:tr>
            </a:tbl>
          </a:graphicData>
        </a:graphic>
      </p:graphicFrame>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线程的调动与控制</a:t>
            </a:r>
            <a:r>
              <a:rPr lang="en-US" altLang="zh-CN" dirty="0">
                <a:sym typeface="+mn-ea"/>
              </a:rPr>
              <a:t>-join</a:t>
            </a:r>
            <a:r>
              <a:rPr lang="zh-CN" altLang="en-US" dirty="0">
                <a:sym typeface="+mn-ea"/>
              </a:rPr>
              <a:t>方法</a:t>
            </a:r>
            <a:endParaRPr lang="zh-CN" altLang="en-US" dirty="0">
              <a:sym typeface="+mn-ea"/>
            </a:endParaRPr>
          </a:p>
        </p:txBody>
      </p:sp>
      <p:sp>
        <p:nvSpPr>
          <p:cNvPr id="3" name="内容占位符 2"/>
          <p:cNvSpPr>
            <a:spLocks noGrp="1"/>
          </p:cNvSpPr>
          <p:nvPr>
            <p:ph idx="1"/>
          </p:nvPr>
        </p:nvSpPr>
        <p:spPr/>
        <p:txBody>
          <a:bodyPr/>
          <a:p>
            <a:r>
              <a:rPr lang="en-US" altLang="zh-CN" sz="2800" b="1" dirty="0">
                <a:sym typeface="+mn-ea"/>
              </a:rPr>
              <a:t>join() </a:t>
            </a:r>
            <a:r>
              <a:rPr lang="zh-CN" altLang="en-US" sz="2800" b="1" dirty="0">
                <a:sym typeface="+mn-ea"/>
              </a:rPr>
              <a:t>：</a:t>
            </a:r>
            <a:endParaRPr lang="zh-CN" altLang="en-US" sz="2800" b="1" dirty="0"/>
          </a:p>
          <a:p>
            <a:pPr lvl="1"/>
            <a:r>
              <a:rPr lang="zh-CN" altLang="en-US" sz="2800" dirty="0">
                <a:sym typeface="+mn-ea"/>
              </a:rPr>
              <a:t>阻塞当前线程，强行介入执行。 </a:t>
            </a:r>
            <a:endParaRPr lang="zh-CN" altLang="en-US"/>
          </a:p>
        </p:txBody>
      </p:sp>
      <p:sp>
        <p:nvSpPr>
          <p:cNvPr id="4" name="文本框 3"/>
          <p:cNvSpPr txBox="1"/>
          <p:nvPr/>
        </p:nvSpPr>
        <p:spPr>
          <a:xfrm>
            <a:off x="1081405" y="2903855"/>
            <a:ext cx="4514215" cy="3138170"/>
          </a:xfrm>
          <a:prstGeom prst="rect">
            <a:avLst/>
          </a:prstGeom>
          <a:noFill/>
        </p:spPr>
        <p:txBody>
          <a:bodyPr wrap="none" rtlCol="0">
            <a:spAutoFit/>
          </a:bodyPr>
          <a:p>
            <a:pPr lvl="0" algn="l"/>
            <a:r>
              <a:rPr lang="en-US" altLang="zh-CN"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t1.start()</a:t>
            </a:r>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lvl="0" algn="l"/>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try {</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gn="l"/>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zh-CN" altLang="en-US" b="1"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强制其它线程等待t1结束后再执行。</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gn="l"/>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//t1.join();</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gn="l"/>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zh-CN" altLang="en-US" b="1"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强制其它线程等待</a:t>
            </a:r>
            <a:r>
              <a:rPr lang="en-US" altLang="zh-CN" b="1"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5</a:t>
            </a:r>
            <a:r>
              <a:rPr lang="zh-CN" altLang="en-US" b="1" dirty="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秒后再执行。</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gn="l"/>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t1.join(5000);</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gn="l"/>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 catch (InterruptedException e) {</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gn="l"/>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e.printStackTrace();</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0" algn="l"/>
            <a:r>
              <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lvl="0" algn="l"/>
            <a:r>
              <a:rPr lang="en-US" altLang="zh-CN"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t2.start();</a:t>
            </a:r>
            <a:endParaRPr lang="zh-CN" altLang="en-US" b="1" dirty="0">
              <a:latin typeface="微软雅黑 Light" panose="020B0502040204020203" pitchFamily="34" charset="-122"/>
              <a:ea typeface="微软雅黑 Light" panose="020B0502040204020203" pitchFamily="34" charset="-122"/>
              <a:cs typeface="微软雅黑 Light" panose="020B0502040204020203" pitchFamily="34" charset="-122"/>
            </a:endParaRPr>
          </a:p>
          <a:p>
            <a:endParaRPr lang="zh-CN" altLang="en-US" b="1">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6" name="圆角矩形 5"/>
          <p:cNvSpPr/>
          <p:nvPr/>
        </p:nvSpPr>
        <p:spPr>
          <a:xfrm>
            <a:off x="892175" y="2809240"/>
            <a:ext cx="5169535" cy="3230245"/>
          </a:xfrm>
          <a:prstGeom prst="round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知识点</a:t>
            </a:r>
            <a:r>
              <a:rPr lang="en-US" altLang="zh-CN"/>
              <a:t>7-</a:t>
            </a:r>
            <a:r>
              <a:rPr lang="zh-CN" altLang="en-US"/>
              <a:t>线程同步</a:t>
            </a:r>
            <a:r>
              <a:rPr lang="en-US" altLang="zh-CN"/>
              <a:t>-</a:t>
            </a:r>
            <a:r>
              <a:rPr lang="zh-CN" altLang="en-US">
                <a:sym typeface="+mn-ea"/>
              </a:rPr>
              <a:t>线程安全问题</a:t>
            </a:r>
            <a:endParaRPr lang="en-US" altLang="zh-CN"/>
          </a:p>
        </p:txBody>
      </p:sp>
      <p:sp>
        <p:nvSpPr>
          <p:cNvPr id="3" name="内容占位符 2"/>
          <p:cNvSpPr>
            <a:spLocks noGrp="1"/>
          </p:cNvSpPr>
          <p:nvPr>
            <p:ph idx="1"/>
          </p:nvPr>
        </p:nvSpPr>
        <p:spPr>
          <a:xfrm>
            <a:off x="245745" y="730885"/>
            <a:ext cx="11102975" cy="3409315"/>
          </a:xfrm>
        </p:spPr>
        <p:txBody>
          <a:bodyPr>
            <a:normAutofit fontScale="60000"/>
          </a:bodyPr>
          <a:p>
            <a:pPr>
              <a:lnSpc>
                <a:spcPct val="120000"/>
              </a:lnSpc>
            </a:pPr>
            <a:r>
              <a:rPr lang="zh-CN" altLang="en-US" sz="4000">
                <a:sym typeface="+mn-ea"/>
              </a:rPr>
              <a:t>需求：模拟三个窗口同时在售</a:t>
            </a:r>
            <a:r>
              <a:rPr lang="en-US" altLang="zh-CN" sz="4000">
                <a:sym typeface="+mn-ea"/>
              </a:rPr>
              <a:t>50</a:t>
            </a:r>
            <a:r>
              <a:rPr lang="zh-CN" altLang="en-US" sz="4000">
                <a:sym typeface="+mn-ea"/>
              </a:rPr>
              <a:t>张票</a:t>
            </a:r>
            <a:endParaRPr lang="zh-CN" altLang="en-US" sz="4000"/>
          </a:p>
          <a:p>
            <a:pPr>
              <a:lnSpc>
                <a:spcPct val="120000"/>
              </a:lnSpc>
            </a:pPr>
            <a:r>
              <a:rPr lang="zh-CN" altLang="en-US">
                <a:solidFill>
                  <a:srgbClr val="FF0000"/>
                </a:solidFill>
                <a:sym typeface="+mn-ea"/>
              </a:rPr>
              <a:t>问题</a:t>
            </a:r>
            <a:r>
              <a:rPr lang="en-US" altLang="zh-CN">
                <a:solidFill>
                  <a:srgbClr val="FF0000"/>
                </a:solidFill>
                <a:sym typeface="+mn-ea"/>
              </a:rPr>
              <a:t>1</a:t>
            </a:r>
            <a:r>
              <a:rPr lang="zh-CN" altLang="en-US">
                <a:sym typeface="+mn-ea"/>
              </a:rPr>
              <a:t>：为什么</a:t>
            </a:r>
            <a:r>
              <a:rPr lang="en-US" altLang="zh-CN">
                <a:sym typeface="+mn-ea"/>
              </a:rPr>
              <a:t>50</a:t>
            </a:r>
            <a:r>
              <a:rPr lang="zh-CN" altLang="en-US">
                <a:sym typeface="+mn-ea"/>
              </a:rPr>
              <a:t>张票被卖出了</a:t>
            </a:r>
            <a:r>
              <a:rPr lang="en-US" altLang="zh-CN">
                <a:sym typeface="+mn-ea"/>
              </a:rPr>
              <a:t>150</a:t>
            </a:r>
            <a:r>
              <a:rPr lang="zh-CN" altLang="en-US">
                <a:sym typeface="+mn-ea"/>
              </a:rPr>
              <a:t>次？</a:t>
            </a:r>
            <a:endParaRPr lang="zh-CN" altLang="en-US"/>
          </a:p>
          <a:p>
            <a:pPr marL="0" indent="0">
              <a:lnSpc>
                <a:spcPct val="120000"/>
              </a:lnSpc>
              <a:buNone/>
            </a:pPr>
            <a:r>
              <a:rPr lang="zh-CN" altLang="en-US">
                <a:sym typeface="+mn-ea"/>
              </a:rPr>
              <a:t>      出现原因：因为</a:t>
            </a:r>
            <a:r>
              <a:rPr lang="en-US" altLang="zh-CN">
                <a:sym typeface="+mn-ea"/>
              </a:rPr>
              <a:t>num</a:t>
            </a:r>
            <a:r>
              <a:rPr lang="zh-CN" altLang="en-US">
                <a:sym typeface="+mn-ea"/>
              </a:rPr>
              <a:t>是非静态的，非静态的成员变量数据是在每个对象中都会维护一份数据的，三个线程对象就会有三份。</a:t>
            </a:r>
            <a:endParaRPr lang="zh-CN" altLang="en-US"/>
          </a:p>
          <a:p>
            <a:pPr marL="0" indent="0">
              <a:lnSpc>
                <a:spcPct val="120000"/>
              </a:lnSpc>
              <a:buNone/>
            </a:pPr>
            <a:r>
              <a:rPr lang="zh-CN" altLang="en-US">
                <a:sym typeface="+mn-ea"/>
              </a:rPr>
              <a:t>      解决方案：把</a:t>
            </a:r>
            <a:r>
              <a:rPr lang="en-US" altLang="zh-CN">
                <a:sym typeface="+mn-ea"/>
              </a:rPr>
              <a:t>num</a:t>
            </a:r>
            <a:r>
              <a:rPr lang="zh-CN" altLang="en-US">
                <a:sym typeface="+mn-ea"/>
              </a:rPr>
              <a:t>票数共享出来给三个对象使用。使用</a:t>
            </a:r>
            <a:r>
              <a:rPr lang="en-US" altLang="zh-CN">
                <a:sym typeface="+mn-ea"/>
              </a:rPr>
              <a:t>static</a:t>
            </a:r>
            <a:r>
              <a:rPr lang="zh-CN" altLang="en-US">
                <a:sym typeface="+mn-ea"/>
              </a:rPr>
              <a:t>修饰。</a:t>
            </a:r>
            <a:endParaRPr lang="zh-CN" altLang="en-US"/>
          </a:p>
          <a:p>
            <a:pPr>
              <a:lnSpc>
                <a:spcPct val="120000"/>
              </a:lnSpc>
            </a:pPr>
            <a:r>
              <a:rPr lang="zh-CN" altLang="en-US">
                <a:solidFill>
                  <a:srgbClr val="FF0000"/>
                </a:solidFill>
                <a:sym typeface="+mn-ea"/>
              </a:rPr>
              <a:t>问题</a:t>
            </a:r>
            <a:r>
              <a:rPr lang="en-US" altLang="zh-CN">
                <a:solidFill>
                  <a:srgbClr val="FF0000"/>
                </a:solidFill>
                <a:sym typeface="+mn-ea"/>
              </a:rPr>
              <a:t>2</a:t>
            </a:r>
            <a:r>
              <a:rPr lang="zh-CN" altLang="en-US">
                <a:sym typeface="+mn-ea"/>
              </a:rPr>
              <a:t>：刚刚的问题是解决了，但是为什么会出现两个窗口卖同一张票呢？</a:t>
            </a:r>
            <a:r>
              <a:rPr lang="en-US" altLang="zh-CN">
                <a:sym typeface="+mn-ea"/>
              </a:rPr>
              <a:t>--</a:t>
            </a:r>
            <a:r>
              <a:rPr lang="zh-CN" altLang="en-US">
                <a:sym typeface="+mn-ea"/>
              </a:rPr>
              <a:t>出现了线程安全问题</a:t>
            </a:r>
            <a:endParaRPr lang="zh-CN" altLang="en-US"/>
          </a:p>
          <a:p>
            <a:pPr marL="0" indent="0">
              <a:lnSpc>
                <a:spcPct val="120000"/>
              </a:lnSpc>
              <a:buNone/>
            </a:pPr>
            <a:r>
              <a:rPr lang="zh-CN" altLang="en-US">
                <a:sym typeface="+mn-ea"/>
              </a:rPr>
              <a:t>      解决方案：一个时间只能由一个线程操作内容</a:t>
            </a:r>
            <a:r>
              <a:rPr lang="en-US" altLang="zh-CN">
                <a:sym typeface="+mn-ea"/>
              </a:rPr>
              <a:t>---</a:t>
            </a:r>
            <a:r>
              <a:rPr lang="zh-CN" altLang="en-US">
                <a:sym typeface="+mn-ea"/>
              </a:rPr>
              <a:t>线程同步机制</a:t>
            </a:r>
            <a:endParaRPr lang="zh-CN" altLang="en-US"/>
          </a:p>
          <a:p>
            <a:pPr>
              <a:lnSpc>
                <a:spcPct val="120000"/>
              </a:lnSpc>
            </a:pPr>
            <a:endParaRPr lang="zh-CN" altLang="en-US"/>
          </a:p>
        </p:txBody>
      </p:sp>
      <p:pic>
        <p:nvPicPr>
          <p:cNvPr id="4" name="图片 3"/>
          <p:cNvPicPr>
            <a:picLocks noChangeAspect="1"/>
          </p:cNvPicPr>
          <p:nvPr/>
        </p:nvPicPr>
        <p:blipFill>
          <a:blip r:embed="rId1"/>
          <a:stretch>
            <a:fillRect/>
          </a:stretch>
        </p:blipFill>
        <p:spPr>
          <a:xfrm>
            <a:off x="2668905" y="4292600"/>
            <a:ext cx="8195945" cy="2238375"/>
          </a:xfrm>
          <a:prstGeom prst="rect">
            <a:avLst/>
          </a:prstGeom>
        </p:spPr>
      </p:pic>
      <p:pic>
        <p:nvPicPr>
          <p:cNvPr id="5" name="图片 4"/>
          <p:cNvPicPr>
            <a:picLocks noChangeAspect="1"/>
          </p:cNvPicPr>
          <p:nvPr/>
        </p:nvPicPr>
        <p:blipFill>
          <a:blip r:embed="rId2"/>
          <a:stretch>
            <a:fillRect/>
          </a:stretch>
        </p:blipFill>
        <p:spPr>
          <a:xfrm>
            <a:off x="808990" y="5243195"/>
            <a:ext cx="2423160" cy="472440"/>
          </a:xfrm>
          <a:prstGeom prst="rect">
            <a:avLst/>
          </a:prstGeom>
        </p:spPr>
      </p:pic>
      <p:sp>
        <p:nvSpPr>
          <p:cNvPr id="6" name="圆角矩形 5"/>
          <p:cNvSpPr/>
          <p:nvPr/>
        </p:nvSpPr>
        <p:spPr>
          <a:xfrm>
            <a:off x="430530" y="4217670"/>
            <a:ext cx="10015855" cy="2388235"/>
          </a:xfrm>
          <a:prstGeom prst="round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cs typeface="微软雅黑 Light" panose="020B0502040204020203" pitchFamily="34" charset="-122"/>
              </a:rPr>
            </a:br>
            <a:r>
              <a:rPr lang="zh-CN" altLang="en-US">
                <a:sym typeface="+mn-ea"/>
              </a:rPr>
              <a:t>知识点</a:t>
            </a:r>
            <a:r>
              <a:rPr lang="en-US" altLang="zh-CN">
                <a:sym typeface="+mn-ea"/>
              </a:rPr>
              <a:t>7-</a:t>
            </a:r>
            <a:r>
              <a:rPr lang="zh-CN" altLang="en-US">
                <a:sym typeface="+mn-ea"/>
              </a:rPr>
              <a:t>线程同步</a:t>
            </a:r>
            <a:r>
              <a:rPr lang="en-US" altLang="zh-CN">
                <a:sym typeface="+mn-ea"/>
              </a:rPr>
              <a:t>-</a:t>
            </a:r>
            <a:r>
              <a:rPr lang="zh-CN" altLang="en-US">
                <a:sym typeface="+mn-ea"/>
              </a:rPr>
              <a:t>线程安全问题</a:t>
            </a:r>
            <a:br>
              <a:rPr lang="zh-CN" altLang="en-US" b="1" dirty="0">
                <a:solidFill>
                  <a:srgbClr val="000000"/>
                </a:solidFill>
                <a:latin typeface="黑体" panose="02010609060101010101" pitchFamily="2" charset="-122"/>
                <a:ea typeface="黑体" panose="02010609060101010101" pitchFamily="2" charset="-122"/>
                <a:sym typeface="黑体" panose="02010609060101010101" pitchFamily="2" charset="-122"/>
              </a:rPr>
            </a:br>
            <a:endParaRPr lang="zh-CN" altLang="en-US" dirty="0"/>
          </a:p>
        </p:txBody>
      </p:sp>
      <p:sp>
        <p:nvSpPr>
          <p:cNvPr id="3" name="内容占位符 2"/>
          <p:cNvSpPr>
            <a:spLocks noGrp="1"/>
          </p:cNvSpPr>
          <p:nvPr>
            <p:ph idx="1"/>
          </p:nvPr>
        </p:nvSpPr>
        <p:spPr>
          <a:xfrm>
            <a:off x="186690" y="899160"/>
            <a:ext cx="11791950" cy="5339080"/>
          </a:xfrm>
        </p:spPr>
        <p:txBody>
          <a:bodyPr>
            <a:normAutofit/>
          </a:bodyPr>
          <a:lstStyle/>
          <a:p>
            <a:pPr>
              <a:lnSpc>
                <a:spcPct val="150000"/>
              </a:lnSpc>
            </a:pPr>
            <a:r>
              <a:rPr lang="zh-CN" altLang="en-US" sz="2000" dirty="0">
                <a:sym typeface="+mn-ea"/>
              </a:rPr>
              <a:t>线程安全问题产生的原因</a:t>
            </a:r>
            <a:endParaRPr lang="en-US" altLang="zh-CN" sz="2000" dirty="0">
              <a:cs typeface="微软雅黑 Light" panose="020B0502040204020203" pitchFamily="34" charset="-122"/>
            </a:endParaRPr>
          </a:p>
          <a:p>
            <a:pPr lvl="1" eaLnBrk="1" hangingPunct="1">
              <a:lnSpc>
                <a:spcPct val="150000"/>
              </a:lnSpc>
            </a:pPr>
            <a:r>
              <a:rPr lang="zh-CN" altLang="en-US" sz="2000" dirty="0">
                <a:cs typeface="微软雅黑 Light" panose="020B0502040204020203" pitchFamily="34" charset="-122"/>
                <a:sym typeface="+mn-ea"/>
              </a:rPr>
              <a:t>多个线程操作共享数据</a:t>
            </a:r>
            <a:endParaRPr lang="zh-CN" altLang="en-US" sz="2000" dirty="0">
              <a:cs typeface="微软雅黑 Light" panose="020B0502040204020203" pitchFamily="34" charset="-122"/>
              <a:sym typeface="+mn-ea"/>
            </a:endParaRPr>
          </a:p>
          <a:p>
            <a:pPr lvl="1" eaLnBrk="1" hangingPunct="1">
              <a:lnSpc>
                <a:spcPct val="150000"/>
              </a:lnSpc>
            </a:pPr>
            <a:r>
              <a:rPr lang="zh-CN" altLang="en-US" sz="2000" dirty="0">
                <a:cs typeface="微软雅黑 Light" panose="020B0502040204020203" pitchFamily="34" charset="-122"/>
                <a:sym typeface="+mn-ea"/>
              </a:rPr>
              <a:t>共享数据的线程代码有多条</a:t>
            </a:r>
            <a:endParaRPr lang="zh-CN" altLang="en-US" sz="2000" dirty="0">
              <a:cs typeface="微软雅黑 Light" panose="020B0502040204020203" pitchFamily="34" charset="-122"/>
              <a:sym typeface="+mn-ea"/>
            </a:endParaRPr>
          </a:p>
          <a:p>
            <a:pPr lvl="1" eaLnBrk="1" hangingPunct="1">
              <a:lnSpc>
                <a:spcPct val="150000"/>
              </a:lnSpc>
            </a:pPr>
            <a:r>
              <a:rPr lang="zh-CN" altLang="en-US" sz="2000" dirty="0">
                <a:cs typeface="微软雅黑 Light" panose="020B0502040204020203" pitchFamily="34" charset="-122"/>
                <a:sym typeface="+mn-ea"/>
              </a:rPr>
              <a:t>当线程在执行操作共享数据的多条代码过程中，其它线程参与了运算，就会导致线程的安全问题的产生</a:t>
            </a:r>
            <a:endParaRPr lang="zh-CN" altLang="en-US" sz="2000" dirty="0">
              <a:cs typeface="微软雅黑 Light" panose="020B0502040204020203" pitchFamily="34" charset="-122"/>
              <a:sym typeface="+mn-ea"/>
            </a:endParaRPr>
          </a:p>
          <a:p>
            <a:pPr lvl="1" eaLnBrk="1" hangingPunct="1">
              <a:lnSpc>
                <a:spcPct val="90000"/>
              </a:lnSpc>
            </a:pPr>
            <a:endParaRPr lang="zh-CN" altLang="en-US" sz="2000" dirty="0">
              <a:cs typeface="微软雅黑 Light" panose="020B0502040204020203" pitchFamily="34" charset="-122"/>
              <a:sym typeface="+mn-ea"/>
            </a:endParaRPr>
          </a:p>
          <a:p>
            <a:pPr marL="457200" lvl="1" indent="0" eaLnBrk="1" hangingPunct="1">
              <a:lnSpc>
                <a:spcPct val="90000"/>
              </a:lnSpc>
              <a:buNone/>
            </a:pP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olidFill>
                  <a:schemeClr val="tx1">
                    <a:lumMod val="75000"/>
                    <a:lumOff val="25000"/>
                  </a:schemeClr>
                </a:solidFill>
                <a:sym typeface="+mn-ea"/>
              </a:rPr>
              <a:t>知识点</a:t>
            </a:r>
            <a:r>
              <a:rPr lang="en-US" altLang="zh-CN" dirty="0">
                <a:solidFill>
                  <a:schemeClr val="tx1">
                    <a:lumMod val="75000"/>
                    <a:lumOff val="25000"/>
                  </a:schemeClr>
                </a:solidFill>
                <a:sym typeface="+mn-ea"/>
              </a:rPr>
              <a:t>1-</a:t>
            </a:r>
            <a:r>
              <a:rPr lang="zh-CN" altLang="en-US" dirty="0">
                <a:solidFill>
                  <a:schemeClr val="tx1">
                    <a:lumMod val="75000"/>
                    <a:lumOff val="25000"/>
                  </a:schemeClr>
                </a:solidFill>
                <a:sym typeface="+mn-ea"/>
              </a:rPr>
              <a:t>进程和线程基本概念</a:t>
            </a:r>
            <a:endParaRPr lang="zh-CN" altLang="en-US"/>
          </a:p>
        </p:txBody>
      </p:sp>
      <p:sp>
        <p:nvSpPr>
          <p:cNvPr id="3" name="内容占位符 2"/>
          <p:cNvSpPr>
            <a:spLocks noGrp="1"/>
          </p:cNvSpPr>
          <p:nvPr>
            <p:ph idx="1"/>
          </p:nvPr>
        </p:nvSpPr>
        <p:spPr>
          <a:xfrm>
            <a:off x="262770" y="704737"/>
            <a:ext cx="11792070" cy="5448937"/>
          </a:xfrm>
        </p:spPr>
        <p:txBody>
          <a:bodyPr>
            <a:normAutofit/>
          </a:bodyPr>
          <a:p>
            <a:r>
              <a:rPr lang="zh-CN" altLang="en-US" sz="2400" b="1" dirty="0">
                <a:cs typeface="微软雅黑 Light" panose="020B0502040204020203" pitchFamily="34" charset="-122"/>
                <a:sym typeface="+mn-ea"/>
              </a:rPr>
              <a:t>进程</a:t>
            </a:r>
            <a:r>
              <a:rPr lang="zh-CN" altLang="en-US" sz="2400" b="1" dirty="0">
                <a:cs typeface="微软雅黑 Light" panose="020B0502040204020203" pitchFamily="34" charset="-122"/>
                <a:sym typeface="+mn-ea"/>
              </a:rPr>
              <a:t>：</a:t>
            </a:r>
            <a:endParaRPr lang="en-US" altLang="zh-CN" sz="2400" b="1" dirty="0">
              <a:cs typeface="微软雅黑 Light" panose="020B0502040204020203" pitchFamily="34" charset="-122"/>
            </a:endParaRPr>
          </a:p>
          <a:p>
            <a:pPr lvl="1">
              <a:lnSpc>
                <a:spcPct val="120000"/>
              </a:lnSpc>
            </a:pPr>
            <a:r>
              <a:rPr lang="zh-CN" altLang="en-US" sz="1800" dirty="0">
                <a:cs typeface="微软雅黑 Light" panose="020B0502040204020203" pitchFamily="34" charset="-122"/>
                <a:sym typeface="+mn-ea"/>
              </a:rPr>
              <a:t>运行中的应用程序叫进程，每个进程运行时，</a:t>
            </a:r>
            <a:r>
              <a:rPr lang="zh-CN" altLang="en-US" sz="1800" dirty="0">
                <a:cs typeface="微软雅黑 Light" panose="020B0502040204020203" pitchFamily="34" charset="-122"/>
                <a:sym typeface="+mn-ea"/>
              </a:rPr>
              <a:t>进程负责了内存空间的划分。它是系统进行资源分配和调度的一个独立单位。</a:t>
            </a:r>
            <a:endParaRPr lang="zh-CN" altLang="en-US" sz="1800" dirty="0">
              <a:cs typeface="微软雅黑 Light" panose="020B0502040204020203" pitchFamily="34" charset="-122"/>
              <a:sym typeface="+mn-ea"/>
            </a:endParaRPr>
          </a:p>
          <a:p>
            <a:pPr lvl="1">
              <a:lnSpc>
                <a:spcPct val="120000"/>
              </a:lnSpc>
            </a:pPr>
            <a:r>
              <a:rPr lang="zh-CN" altLang="en-US" sz="1800" dirty="0">
                <a:solidFill>
                  <a:srgbClr val="FF0000"/>
                </a:solidFill>
                <a:cs typeface="微软雅黑 Light" panose="020B0502040204020203" pitchFamily="34" charset="-122"/>
                <a:sym typeface="+mn-ea"/>
              </a:rPr>
              <a:t>操作系统都是支持多进程的</a:t>
            </a:r>
            <a:endParaRPr lang="zh-CN" altLang="en-US" sz="1800" dirty="0">
              <a:cs typeface="微软雅黑 Light" panose="020B0502040204020203" pitchFamily="34" charset="-122"/>
            </a:endParaRPr>
          </a:p>
          <a:p>
            <a:pPr marL="0" indent="0">
              <a:lnSpc>
                <a:spcPct val="130000"/>
              </a:lnSpc>
              <a:buNone/>
            </a:pPr>
            <a:r>
              <a:rPr lang="zh-CN" altLang="en-US" sz="2400" b="1" dirty="0">
                <a:cs typeface="微软雅黑 Light" panose="020B0502040204020203" pitchFamily="34" charset="-122"/>
                <a:sym typeface="+mn-ea"/>
              </a:rPr>
              <a:t>     Windows是多任务的操作系统，那么Windows是同时运行多个应用程序吗？</a:t>
            </a:r>
            <a:endParaRPr lang="zh-CN" altLang="en-US" sz="2400" b="1" dirty="0">
              <a:cs typeface="微软雅黑 Light" panose="020B0502040204020203" pitchFamily="34" charset="-122"/>
              <a:sym typeface="+mn-ea"/>
            </a:endParaRPr>
          </a:p>
          <a:p>
            <a:pPr lvl="1" eaLnBrk="1" hangingPunct="1">
              <a:lnSpc>
                <a:spcPct val="130000"/>
              </a:lnSpc>
            </a:pPr>
            <a:r>
              <a:rPr lang="zh-CN" altLang="en-US" sz="1800" dirty="0">
                <a:cs typeface="微软雅黑 Light" panose="020B0502040204020203" pitchFamily="34" charset="-122"/>
                <a:sym typeface="+mn-ea"/>
              </a:rPr>
              <a:t>从宏观角度：Windows确实是在同时运行多个应用程序。</a:t>
            </a:r>
            <a:endParaRPr lang="zh-CN" altLang="en-US" sz="1800" dirty="0">
              <a:cs typeface="微软雅黑 Light" panose="020B0502040204020203" pitchFamily="34" charset="-122"/>
              <a:sym typeface="+mn-ea"/>
            </a:endParaRPr>
          </a:p>
          <a:p>
            <a:pPr lvl="1" eaLnBrk="1" hangingPunct="1">
              <a:lnSpc>
                <a:spcPct val="130000"/>
              </a:lnSpc>
            </a:pPr>
            <a:r>
              <a:rPr lang="zh-CN" altLang="en-US" sz="1800" dirty="0">
                <a:cs typeface="微软雅黑 Light" panose="020B0502040204020203" pitchFamily="34" charset="-122"/>
                <a:sym typeface="+mn-ea"/>
              </a:rPr>
              <a:t>从微观角度：cpu是做了一个快速切换执行的动作，由于速度太快，所以我们感觉不到切换而已。</a:t>
            </a:r>
            <a:endParaRPr kumimoji="0" lang="zh-CN" altLang="en-US" sz="1800" b="0" i="0" u="none" strike="noStrike" cap="none" spc="0" normalizeH="0" baseline="0" dirty="0">
              <a:solidFill>
                <a:schemeClr val="tx1"/>
              </a:solidFill>
              <a:cs typeface="微软雅黑 Light" panose="020B0502040204020203" pitchFamily="34" charset="-122"/>
            </a:endParaRPr>
          </a:p>
          <a:p>
            <a:endParaRPr lang="zh-CN" altLang="en-US" sz="1800"/>
          </a:p>
        </p:txBody>
      </p:sp>
      <p:sp>
        <p:nvSpPr>
          <p:cNvPr id="5" name="流程图: 可选过程 4"/>
          <p:cNvSpPr/>
          <p:nvPr/>
        </p:nvSpPr>
        <p:spPr>
          <a:xfrm>
            <a:off x="2015490" y="4161790"/>
            <a:ext cx="4449445" cy="1089025"/>
          </a:xfrm>
          <a:prstGeom prst="flowChartAlternateProcess">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流程图: 可选过程 5"/>
          <p:cNvSpPr/>
          <p:nvPr/>
        </p:nvSpPr>
        <p:spPr>
          <a:xfrm>
            <a:off x="2606040" y="4352925"/>
            <a:ext cx="1130935" cy="706755"/>
          </a:xfrm>
          <a:prstGeom prst="flowChartAlternateProcess">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 name="流程图: 可选过程 6"/>
          <p:cNvSpPr/>
          <p:nvPr/>
        </p:nvSpPr>
        <p:spPr>
          <a:xfrm>
            <a:off x="4404360" y="4352925"/>
            <a:ext cx="1130935" cy="706755"/>
          </a:xfrm>
          <a:prstGeom prst="flowChartAlternateProcess">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8" name="流程图: 可选过程 7"/>
          <p:cNvSpPr/>
          <p:nvPr/>
        </p:nvSpPr>
        <p:spPr>
          <a:xfrm>
            <a:off x="2868930" y="5858510"/>
            <a:ext cx="2012315" cy="524510"/>
          </a:xfrm>
          <a:prstGeom prst="flowChartAlternateProcess">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3481070" y="5936615"/>
            <a:ext cx="923290" cy="368300"/>
          </a:xfrm>
          <a:prstGeom prst="rect">
            <a:avLst/>
          </a:prstGeom>
          <a:noFill/>
        </p:spPr>
        <p:txBody>
          <a:bodyPr wrap="square" rtlCol="0">
            <a:spAutoFit/>
          </a:bodyPr>
          <a:p>
            <a:r>
              <a:rPr lang="en-US" altLang="zh-CN"/>
              <a:t>cpu</a:t>
            </a:r>
            <a:endParaRPr lang="en-US" altLang="zh-CN"/>
          </a:p>
        </p:txBody>
      </p:sp>
      <p:sp>
        <p:nvSpPr>
          <p:cNvPr id="13" name="文本框 12"/>
          <p:cNvSpPr txBox="1"/>
          <p:nvPr/>
        </p:nvSpPr>
        <p:spPr>
          <a:xfrm>
            <a:off x="2788920" y="4521835"/>
            <a:ext cx="765175" cy="368300"/>
          </a:xfrm>
          <a:prstGeom prst="rect">
            <a:avLst/>
          </a:prstGeom>
          <a:noFill/>
        </p:spPr>
        <p:txBody>
          <a:bodyPr wrap="square" rtlCol="0">
            <a:spAutoFit/>
          </a:bodyPr>
          <a:p>
            <a:r>
              <a:rPr lang="zh-CN" altLang="en-US"/>
              <a:t>微信</a:t>
            </a:r>
            <a:endParaRPr lang="zh-CN" altLang="en-US"/>
          </a:p>
        </p:txBody>
      </p:sp>
      <p:sp>
        <p:nvSpPr>
          <p:cNvPr id="14" name="文本框 13"/>
          <p:cNvSpPr txBox="1"/>
          <p:nvPr/>
        </p:nvSpPr>
        <p:spPr>
          <a:xfrm>
            <a:off x="4491990" y="4521835"/>
            <a:ext cx="1043305" cy="368300"/>
          </a:xfrm>
          <a:prstGeom prst="rect">
            <a:avLst/>
          </a:prstGeom>
          <a:noFill/>
        </p:spPr>
        <p:txBody>
          <a:bodyPr wrap="square" rtlCol="0">
            <a:spAutoFit/>
          </a:bodyPr>
          <a:p>
            <a:r>
              <a:rPr lang="zh-CN" altLang="en-US"/>
              <a:t>内网通</a:t>
            </a:r>
            <a:endParaRPr lang="zh-CN" altLang="en-US"/>
          </a:p>
        </p:txBody>
      </p:sp>
      <p:sp>
        <p:nvSpPr>
          <p:cNvPr id="15" name="上箭头 14"/>
          <p:cNvSpPr/>
          <p:nvPr/>
        </p:nvSpPr>
        <p:spPr>
          <a:xfrm>
            <a:off x="3084195" y="5250815"/>
            <a:ext cx="396875" cy="584835"/>
          </a:xfrm>
          <a:prstGeom prst="upArrow">
            <a:avLst/>
          </a:prstGeom>
          <a:solidFill>
            <a:schemeClr val="accent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标注 15"/>
          <p:cNvSpPr/>
          <p:nvPr/>
        </p:nvSpPr>
        <p:spPr>
          <a:xfrm>
            <a:off x="7928610" y="4226560"/>
            <a:ext cx="2935605" cy="1440180"/>
          </a:xfrm>
          <a:prstGeom prst="wedgeRoundRectCallout">
            <a:avLst>
              <a:gd name="adj1" fmla="val -93230"/>
              <a:gd name="adj2" fmla="val -27606"/>
              <a:gd name="adj3" fmla="val 16667"/>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082280" y="4226560"/>
            <a:ext cx="2863850" cy="1753235"/>
          </a:xfrm>
          <a:prstGeom prst="rect">
            <a:avLst/>
          </a:prstGeom>
          <a:noFill/>
        </p:spPr>
        <p:txBody>
          <a:bodyPr wrap="square" rtlCol="0">
            <a:spAutoFit/>
          </a:bodyPr>
          <a:p>
            <a:pPr algn="l"/>
            <a:r>
              <a:rPr lang="en-US" altLang="zh-CN">
                <a:sym typeface="+mn-ea"/>
              </a:rPr>
              <a:t>cpu</a:t>
            </a:r>
            <a:r>
              <a:rPr lang="zh-CN" altLang="en-US">
                <a:sym typeface="+mn-ea"/>
              </a:rPr>
              <a:t>在一个时间片中只能执行一个应用程序，各个应用程序其实是在做</a:t>
            </a:r>
            <a:r>
              <a:rPr lang="en-US" altLang="zh-CN">
                <a:sym typeface="+mn-ea"/>
              </a:rPr>
              <a:t>cpu</a:t>
            </a:r>
            <a:r>
              <a:rPr lang="zh-CN" altLang="en-US">
                <a:sym typeface="+mn-ea"/>
              </a:rPr>
              <a:t>的资源争夺战而已。</a:t>
            </a:r>
            <a:r>
              <a:rPr lang="en-US" altLang="zh-CN">
                <a:sym typeface="+mn-ea"/>
              </a:rPr>
              <a:t>cpu</a:t>
            </a:r>
            <a:r>
              <a:rPr lang="zh-CN" altLang="en-US">
                <a:sym typeface="+mn-ea"/>
              </a:rPr>
              <a:t>做了快速的切换操作。</a:t>
            </a:r>
            <a:endParaRPr lang="zh-CN" altLang="en-US"/>
          </a:p>
          <a:p>
            <a:endParaRPr lang="zh-CN" altLang="en-US"/>
          </a:p>
        </p:txBody>
      </p:sp>
      <p:pic>
        <p:nvPicPr>
          <p:cNvPr id="18" name="图片 17"/>
          <p:cNvPicPr>
            <a:picLocks noChangeAspect="1"/>
          </p:cNvPicPr>
          <p:nvPr/>
        </p:nvPicPr>
        <p:blipFill>
          <a:blip r:embed="rId1"/>
          <a:stretch>
            <a:fillRect/>
          </a:stretch>
        </p:blipFill>
        <p:spPr>
          <a:xfrm>
            <a:off x="262890" y="2569210"/>
            <a:ext cx="564515" cy="564515"/>
          </a:xfrm>
          <a:prstGeom prst="rect">
            <a:avLst/>
          </a:prstGeom>
        </p:spPr>
      </p:pic>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cs typeface="微软雅黑 Light" panose="020B0502040204020203" pitchFamily="34" charset="-122"/>
              </a:rPr>
            </a:br>
            <a:r>
              <a:rPr lang="zh-CN" altLang="en-US">
                <a:sym typeface="+mn-ea"/>
              </a:rPr>
              <a:t>知识点</a:t>
            </a:r>
            <a:r>
              <a:rPr lang="en-US" altLang="zh-CN">
                <a:sym typeface="+mn-ea"/>
              </a:rPr>
              <a:t>7-</a:t>
            </a:r>
            <a:r>
              <a:rPr lang="zh-CN" altLang="en-US">
                <a:sym typeface="+mn-ea"/>
              </a:rPr>
              <a:t>线程同步</a:t>
            </a:r>
            <a:r>
              <a:rPr lang="en-US" altLang="zh-CN">
                <a:sym typeface="+mn-ea"/>
              </a:rPr>
              <a:t>-</a:t>
            </a:r>
            <a:r>
              <a:rPr lang="en-US" altLang="zh-CN">
                <a:sym typeface="宋体" panose="02010600030101010101" pitchFamily="2" charset="-122"/>
              </a:rPr>
              <a:t>概念</a:t>
            </a:r>
            <a:br>
              <a:rPr lang="zh-CN" altLang="en-US" b="1" dirty="0">
                <a:solidFill>
                  <a:srgbClr val="000000"/>
                </a:solidFill>
                <a:latin typeface="黑体" panose="02010609060101010101" pitchFamily="2" charset="-122"/>
                <a:ea typeface="黑体" panose="02010609060101010101" pitchFamily="2" charset="-122"/>
                <a:sym typeface="黑体" panose="02010609060101010101" pitchFamily="2" charset="-122"/>
              </a:rPr>
            </a:br>
            <a:endParaRPr lang="zh-CN" altLang="en-US" dirty="0"/>
          </a:p>
        </p:txBody>
      </p:sp>
      <p:sp>
        <p:nvSpPr>
          <p:cNvPr id="3" name="内容占位符 2"/>
          <p:cNvSpPr>
            <a:spLocks noGrp="1"/>
          </p:cNvSpPr>
          <p:nvPr>
            <p:ph idx="1"/>
          </p:nvPr>
        </p:nvSpPr>
        <p:spPr>
          <a:xfrm>
            <a:off x="186690" y="899160"/>
            <a:ext cx="11791950" cy="5339080"/>
          </a:xfrm>
        </p:spPr>
        <p:txBody>
          <a:bodyPr>
            <a:normAutofit/>
          </a:bodyPr>
          <a:lstStyle/>
          <a:p>
            <a:r>
              <a:rPr lang="zh-CN" altLang="en-US" sz="2400" dirty="0">
                <a:cs typeface="微软雅黑 Light" panose="020B0502040204020203" pitchFamily="34" charset="-122"/>
                <a:sym typeface="+mn-ea"/>
              </a:rPr>
              <a:t>线程是一份独立运行的程序，有自己专用的运行栈。线程有可能和其他线程</a:t>
            </a:r>
            <a:r>
              <a:rPr lang="zh-CN" altLang="en-US" sz="2400" dirty="0">
                <a:solidFill>
                  <a:srgbClr val="FF0000"/>
                </a:solidFill>
                <a:cs typeface="微软雅黑 Light" panose="020B0502040204020203" pitchFamily="34" charset="-122"/>
                <a:sym typeface="+mn-ea"/>
              </a:rPr>
              <a:t>共享</a:t>
            </a:r>
            <a:r>
              <a:rPr lang="zh-CN" altLang="en-US" sz="2400" dirty="0">
                <a:cs typeface="微软雅黑 Light" panose="020B0502040204020203" pitchFamily="34" charset="-122"/>
                <a:sym typeface="+mn-ea"/>
              </a:rPr>
              <a:t>一些资源，比如，内存，文件，数据库等；</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多个线程同时读写同一份共享资源时，可能会引起冲突。所以引入线程“</a:t>
            </a:r>
            <a:r>
              <a:rPr lang="zh-CN" altLang="en-US" sz="2400" dirty="0">
                <a:solidFill>
                  <a:srgbClr val="FF0000"/>
                </a:solidFill>
                <a:cs typeface="微软雅黑 Light" panose="020B0502040204020203" pitchFamily="34" charset="-122"/>
                <a:sym typeface="+mn-ea"/>
              </a:rPr>
              <a:t>同步</a:t>
            </a:r>
            <a:r>
              <a:rPr lang="zh-CN" altLang="en-US" sz="2400" dirty="0">
                <a:cs typeface="微软雅黑 Light" panose="020B0502040204020203" pitchFamily="34" charset="-122"/>
                <a:sym typeface="+mn-ea"/>
              </a:rPr>
              <a:t>”机制，即各线程间要有先来后到；</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同步就是</a:t>
            </a:r>
            <a:r>
              <a:rPr lang="zh-CN" altLang="en-US" sz="2400" dirty="0">
                <a:solidFill>
                  <a:srgbClr val="FF0000"/>
                </a:solidFill>
                <a:cs typeface="微软雅黑 Light" panose="020B0502040204020203" pitchFamily="34" charset="-122"/>
                <a:sym typeface="+mn-ea"/>
              </a:rPr>
              <a:t>排队</a:t>
            </a:r>
            <a:r>
              <a:rPr lang="zh-CN" altLang="en-US" sz="2400" dirty="0">
                <a:cs typeface="微软雅黑 Light" panose="020B0502040204020203" pitchFamily="34" charset="-122"/>
                <a:sym typeface="+mn-ea"/>
              </a:rPr>
              <a:t>：几个线程之</a:t>
            </a:r>
            <a:r>
              <a:rPr lang="zh-CN" altLang="en-US" sz="2400" b="1" dirty="0">
                <a:cs typeface="微软雅黑 Light" panose="020B0502040204020203" pitchFamily="34" charset="-122"/>
                <a:sym typeface="+mn-ea"/>
              </a:rPr>
              <a:t>间要排队，一</a:t>
            </a:r>
            <a:r>
              <a:rPr lang="zh-CN" altLang="en-US" sz="2400" dirty="0">
                <a:cs typeface="微软雅黑 Light" panose="020B0502040204020203" pitchFamily="34" charset="-122"/>
                <a:sym typeface="+mn-ea"/>
              </a:rPr>
              <a:t>个个对共享资源进行操作，而不是同时进行操作；</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确保一个时间点只有一个线程访问共享资源。可以给共享资源加一把锁，这把锁只有一把钥匙。哪个线程获取了这把钥匙，才有权利访问该共享资源。</a:t>
            </a:r>
            <a:endParaRPr lang="zh-CN" altLang="en-US" sz="2400" dirty="0">
              <a:cs typeface="微软雅黑 Light" panose="020B0502040204020203" pitchFamily="34" charset="-122"/>
              <a:sym typeface="+mn-ea"/>
            </a:endParaRPr>
          </a:p>
          <a:p>
            <a:pPr marL="0" indent="0">
              <a:buNone/>
            </a:pP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知识点</a:t>
            </a:r>
            <a:r>
              <a:rPr lang="en-US" altLang="zh-CN">
                <a:sym typeface="+mn-ea"/>
              </a:rPr>
              <a:t>7-</a:t>
            </a:r>
            <a:r>
              <a:rPr lang="zh-CN" altLang="en-US">
                <a:sym typeface="+mn-ea"/>
              </a:rPr>
              <a:t>线程同步</a:t>
            </a:r>
            <a:r>
              <a:rPr lang="en-US" altLang="zh-CN">
                <a:sym typeface="+mn-ea"/>
              </a:rPr>
              <a:t>-</a:t>
            </a:r>
            <a:r>
              <a:rPr lang="zh-CN" altLang="en-US">
                <a:sym typeface="+mn-ea"/>
              </a:rPr>
              <a:t>同步代码块</a:t>
            </a:r>
            <a:endParaRPr lang="zh-CN" altLang="en-US">
              <a:sym typeface="+mn-ea"/>
            </a:endParaRPr>
          </a:p>
        </p:txBody>
      </p:sp>
      <p:sp>
        <p:nvSpPr>
          <p:cNvPr id="3" name="内容占位符 2"/>
          <p:cNvSpPr>
            <a:spLocks noGrp="1"/>
          </p:cNvSpPr>
          <p:nvPr>
            <p:ph idx="1"/>
          </p:nvPr>
        </p:nvSpPr>
        <p:spPr>
          <a:xfrm>
            <a:off x="199905" y="910477"/>
            <a:ext cx="11792070" cy="5448937"/>
          </a:xfrm>
        </p:spPr>
        <p:txBody>
          <a:bodyPr/>
          <a:p>
            <a:pPr>
              <a:lnSpc>
                <a:spcPct val="120000"/>
              </a:lnSpc>
            </a:pPr>
            <a:r>
              <a:rPr lang="zh-CN" altLang="en-US" sz="2400">
                <a:sym typeface="+mn-ea"/>
              </a:rPr>
              <a:t>线程同步机制方式一：同步代码块</a:t>
            </a:r>
            <a:endParaRPr lang="zh-CN" altLang="en-US" sz="2400"/>
          </a:p>
          <a:p>
            <a:pPr>
              <a:lnSpc>
                <a:spcPct val="120000"/>
              </a:lnSpc>
            </a:pPr>
            <a:r>
              <a:rPr lang="zh-CN" altLang="en-US" sz="2400">
                <a:sym typeface="+mn-ea"/>
              </a:rPr>
              <a:t>语法：</a:t>
            </a:r>
            <a:endParaRPr lang="zh-CN" altLang="en-US" sz="2400">
              <a:sym typeface="+mn-ea"/>
            </a:endParaRPr>
          </a:p>
          <a:p>
            <a:pPr>
              <a:lnSpc>
                <a:spcPct val="120000"/>
              </a:lnSpc>
            </a:pPr>
            <a:endParaRPr lang="zh-CN" altLang="en-US" sz="2400"/>
          </a:p>
          <a:p>
            <a:pPr>
              <a:lnSpc>
                <a:spcPct val="120000"/>
              </a:lnSpc>
            </a:pPr>
            <a:endParaRPr lang="zh-CN" altLang="en-US" sz="2400"/>
          </a:p>
          <a:p>
            <a:pPr>
              <a:lnSpc>
                <a:spcPct val="120000"/>
              </a:lnSpc>
            </a:pPr>
            <a:endParaRPr lang="zh-CN" altLang="en-US" sz="2400"/>
          </a:p>
          <a:p>
            <a:pPr>
              <a:lnSpc>
                <a:spcPct val="120000"/>
              </a:lnSpc>
            </a:pPr>
            <a:endParaRPr lang="zh-CN" altLang="en-US" sz="2400"/>
          </a:p>
          <a:p>
            <a:pPr>
              <a:lnSpc>
                <a:spcPct val="120000"/>
              </a:lnSpc>
            </a:pPr>
            <a:r>
              <a:rPr lang="zh-CN" altLang="en-US" sz="2400">
                <a:sym typeface="+mn-ea"/>
              </a:rPr>
              <a:t>同步代码块要注意的事项：</a:t>
            </a:r>
            <a:endParaRPr lang="zh-CN" altLang="en-US" sz="2400"/>
          </a:p>
          <a:p>
            <a:pPr>
              <a:lnSpc>
                <a:spcPct val="110000"/>
              </a:lnSpc>
            </a:pPr>
            <a:endParaRPr lang="zh-CN" altLang="en-US" sz="2400"/>
          </a:p>
        </p:txBody>
      </p:sp>
      <p:sp>
        <p:nvSpPr>
          <p:cNvPr id="4" name="矩形 3"/>
          <p:cNvSpPr/>
          <p:nvPr/>
        </p:nvSpPr>
        <p:spPr>
          <a:xfrm>
            <a:off x="497205" y="1979930"/>
            <a:ext cx="4161155" cy="22110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eaLnBrk="0" hangingPunct="0">
              <a:lnSpc>
                <a:spcPts val="3300"/>
              </a:lnSpc>
              <a:buClr>
                <a:srgbClr val="92D050"/>
              </a:buClr>
              <a:buFont typeface="Wingdings" panose="05000000000000000000" pitchFamily="2" charset="2"/>
            </a:pP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synchronized (</a:t>
            </a:r>
            <a:r>
              <a:rPr lang="zh-CN" altLang="en-US"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共享对象名</a:t>
            </a: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eaLnBrk="0" hangingPunct="0">
              <a:lnSpc>
                <a:spcPts val="3300"/>
              </a:lnSpc>
              <a:buClr>
                <a:srgbClr val="92D050"/>
              </a:buClr>
              <a:buFont typeface="Wingdings" panose="05000000000000000000" pitchFamily="2" charset="2"/>
            </a:pP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eaLnBrk="0" hangingPunct="0">
              <a:lnSpc>
                <a:spcPts val="3300"/>
              </a:lnSpc>
              <a:buClr>
                <a:srgbClr val="92D050"/>
              </a:buClr>
              <a:buFont typeface="Wingdings" panose="05000000000000000000" pitchFamily="2" charset="2"/>
            </a:pP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zh-CN" altLang="en-US"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被同步的代码段</a:t>
            </a:r>
            <a:endParaRPr lang="zh-CN" altLang="en-US" sz="24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eaLnBrk="0" hangingPunct="0">
              <a:lnSpc>
                <a:spcPts val="3300"/>
              </a:lnSpc>
              <a:buClr>
                <a:srgbClr val="92D050"/>
              </a:buClr>
              <a:buFont typeface="Wingdings" panose="05000000000000000000" pitchFamily="2" charset="2"/>
            </a:pP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en-US" altLang="zh-CN"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文本框 4"/>
          <p:cNvSpPr txBox="1"/>
          <p:nvPr/>
        </p:nvSpPr>
        <p:spPr>
          <a:xfrm>
            <a:off x="497205" y="4899660"/>
            <a:ext cx="8411845" cy="1476375"/>
          </a:xfrm>
          <a:prstGeom prst="rect">
            <a:avLst/>
          </a:prstGeom>
          <a:noFill/>
        </p:spPr>
        <p:txBody>
          <a:bodyPr wrap="square" rtlCol="0">
            <a:spAutoFit/>
          </a:bodyPr>
          <a:p>
            <a:r>
              <a:rPr lang="en-US" altLang="zh-CN">
                <a:sym typeface="+mn-ea"/>
              </a:rPr>
              <a:t>1</a:t>
            </a:r>
            <a:r>
              <a:rPr lang="zh-CN" altLang="en-US">
                <a:sym typeface="+mn-ea"/>
              </a:rPr>
              <a:t>、任意一个对象都可以作为锁对象，</a:t>
            </a:r>
            <a:r>
              <a:rPr lang="zh-CN" altLang="en-US" dirty="0">
                <a:cs typeface="微软雅黑 Light" panose="020B0502040204020203" pitchFamily="34" charset="-122"/>
                <a:sym typeface="+mn-ea"/>
              </a:rPr>
              <a:t>它锁定的是该对象；</a:t>
            </a:r>
            <a:endParaRPr lang="zh-CN" altLang="en-US">
              <a:sym typeface="+mn-ea"/>
            </a:endParaRPr>
          </a:p>
          <a:p>
            <a:r>
              <a:rPr lang="en-US" altLang="zh-CN">
                <a:sym typeface="+mn-ea"/>
              </a:rPr>
              <a:t>2</a:t>
            </a:r>
            <a:r>
              <a:rPr lang="zh-CN" altLang="en-US">
                <a:sym typeface="+mn-ea"/>
              </a:rPr>
              <a:t>、</a:t>
            </a:r>
            <a:r>
              <a:rPr lang="zh-CN" altLang="en-US" dirty="0">
                <a:cs typeface="微软雅黑 Light" panose="020B0502040204020203" pitchFamily="34" charset="-122"/>
                <a:sym typeface="+mn-ea"/>
              </a:rPr>
              <a:t>线程中实现同步块一般是在</a:t>
            </a:r>
            <a:r>
              <a:rPr lang="en-US" altLang="zh-CN" dirty="0">
                <a:cs typeface="微软雅黑 Light" panose="020B0502040204020203" pitchFamily="34" charset="-122"/>
                <a:sym typeface="+mn-ea"/>
              </a:rPr>
              <a:t>run</a:t>
            </a:r>
            <a:r>
              <a:rPr lang="zh-CN" altLang="en-US" dirty="0">
                <a:cs typeface="微软雅黑 Light" panose="020B0502040204020203" pitchFamily="34" charset="-122"/>
                <a:sym typeface="+mn-ea"/>
              </a:rPr>
              <a:t>方法中添加；</a:t>
            </a:r>
            <a:endParaRPr lang="zh-CN" altLang="en-US">
              <a:sym typeface="+mn-ea"/>
            </a:endParaRPr>
          </a:p>
          <a:p>
            <a:r>
              <a:rPr lang="en-US" altLang="zh-CN">
                <a:sym typeface="+mn-ea"/>
              </a:rPr>
              <a:t>2</a:t>
            </a:r>
            <a:r>
              <a:rPr lang="zh-CN" altLang="en-US">
                <a:sym typeface="+mn-ea"/>
              </a:rPr>
              <a:t>、在同步代码块中调用</a:t>
            </a:r>
            <a:r>
              <a:rPr lang="en-US" altLang="zh-CN">
                <a:sym typeface="+mn-ea"/>
              </a:rPr>
              <a:t>sleep</a:t>
            </a:r>
            <a:r>
              <a:rPr lang="zh-CN" altLang="en-US">
                <a:sym typeface="+mn-ea"/>
              </a:rPr>
              <a:t>方法并不会释放锁对象的；</a:t>
            </a:r>
            <a:endParaRPr lang="zh-CN" altLang="en-US"/>
          </a:p>
          <a:p>
            <a:r>
              <a:rPr lang="en-US" altLang="zh-CN">
                <a:sym typeface="+mn-ea"/>
              </a:rPr>
              <a:t>3</a:t>
            </a:r>
            <a:r>
              <a:rPr lang="zh-CN" altLang="en-US">
                <a:sym typeface="+mn-ea"/>
              </a:rPr>
              <a:t>、只有真正存在线程安全问题的时候才使用同步代码块，否则会降低效率；</a:t>
            </a:r>
            <a:endParaRPr lang="zh-CN" altLang="en-US"/>
          </a:p>
          <a:p>
            <a:r>
              <a:rPr lang="en-US" altLang="zh-CN">
                <a:sym typeface="+mn-ea"/>
              </a:rPr>
              <a:t>4</a:t>
            </a:r>
            <a:r>
              <a:rPr lang="zh-CN" altLang="en-US">
                <a:sym typeface="+mn-ea"/>
              </a:rPr>
              <a:t>、多线程操作的锁对象必须是唯一共享的，否则无效；</a:t>
            </a:r>
            <a:endParaRPr lang="en-US" altLang="zh-CN"/>
          </a:p>
        </p:txBody>
      </p:sp>
      <p:pic>
        <p:nvPicPr>
          <p:cNvPr id="6" name="图片 5"/>
          <p:cNvPicPr>
            <a:picLocks noChangeAspect="1"/>
          </p:cNvPicPr>
          <p:nvPr/>
        </p:nvPicPr>
        <p:blipFill>
          <a:blip r:embed="rId1"/>
          <a:stretch>
            <a:fillRect/>
          </a:stretch>
        </p:blipFill>
        <p:spPr>
          <a:xfrm>
            <a:off x="5290185" y="1353185"/>
            <a:ext cx="6339840" cy="3291840"/>
          </a:xfrm>
          <a:prstGeom prst="rect">
            <a:avLst/>
          </a:prstGeom>
        </p:spPr>
      </p:pic>
      <p:sp>
        <p:nvSpPr>
          <p:cNvPr id="7" name="圆角矩形 6"/>
          <p:cNvSpPr/>
          <p:nvPr/>
        </p:nvSpPr>
        <p:spPr>
          <a:xfrm>
            <a:off x="5173345" y="1156335"/>
            <a:ext cx="6573520" cy="3685540"/>
          </a:xfrm>
          <a:prstGeom prst="round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057515" y="1848485"/>
            <a:ext cx="3401060" cy="368300"/>
          </a:xfrm>
          <a:prstGeom prst="rect">
            <a:avLst/>
          </a:prstGeom>
          <a:noFill/>
        </p:spPr>
        <p:txBody>
          <a:bodyPr wrap="square" rtlCol="0">
            <a:spAutoFit/>
          </a:bodyPr>
          <a:p>
            <a:r>
              <a:rPr lang="en-US" altLang="zh-CN"/>
              <a:t>static Object obj = new Object();</a:t>
            </a:r>
            <a:endParaRPr lang="en-US" altLang="zh-CN"/>
          </a:p>
        </p:txBody>
      </p:sp>
      <p:sp>
        <p:nvSpPr>
          <p:cNvPr id="9" name="左箭头 8"/>
          <p:cNvSpPr/>
          <p:nvPr/>
        </p:nvSpPr>
        <p:spPr>
          <a:xfrm>
            <a:off x="7370445" y="1979930"/>
            <a:ext cx="601345" cy="75565"/>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知识点</a:t>
            </a:r>
            <a:r>
              <a:rPr lang="en-US" altLang="zh-CN">
                <a:sym typeface="+mn-ea"/>
              </a:rPr>
              <a:t>7-</a:t>
            </a:r>
            <a:r>
              <a:rPr lang="zh-CN" altLang="en-US">
                <a:sym typeface="+mn-ea"/>
              </a:rPr>
              <a:t>线程同步</a:t>
            </a:r>
            <a:r>
              <a:rPr lang="en-US" altLang="zh-CN">
                <a:sym typeface="+mn-ea"/>
              </a:rPr>
              <a:t>-</a:t>
            </a:r>
            <a:r>
              <a:rPr lang="zh-CN" altLang="en-US">
                <a:sym typeface="+mn-ea"/>
              </a:rPr>
              <a:t>同步代码块</a:t>
            </a:r>
            <a:endParaRPr lang="zh-CN" altLang="en-US"/>
          </a:p>
        </p:txBody>
      </p:sp>
      <p:sp>
        <p:nvSpPr>
          <p:cNvPr id="3" name="内容占位符 2"/>
          <p:cNvSpPr>
            <a:spLocks noGrp="1"/>
          </p:cNvSpPr>
          <p:nvPr>
            <p:ph idx="1"/>
          </p:nvPr>
        </p:nvSpPr>
        <p:spPr/>
        <p:txBody>
          <a:bodyPr/>
          <a:p>
            <a:r>
              <a:rPr lang="zh-CN" altLang="en-US"/>
              <a:t>线程同步案例：</a:t>
            </a:r>
            <a:endParaRPr lang="zh-CN" altLang="en-US"/>
          </a:p>
          <a:p>
            <a:r>
              <a:rPr lang="zh-CN" altLang="en-US">
                <a:sym typeface="+mn-ea"/>
              </a:rPr>
              <a:t>思考：一个银行账户</a:t>
            </a:r>
            <a:r>
              <a:rPr lang="en-US" altLang="zh-CN">
                <a:sym typeface="+mn-ea"/>
              </a:rPr>
              <a:t>5000</a:t>
            </a:r>
            <a:r>
              <a:rPr lang="zh-CN" altLang="en-US">
                <a:sym typeface="+mn-ea"/>
              </a:rPr>
              <a:t>块钱，两夫妻一个拿着折，一个拿着卡，开始取钱比赛，每次只能取一千块钱，要求不准出现线程安全问题</a:t>
            </a:r>
            <a:endParaRPr lang="zh-CN" altLang="en-US"/>
          </a:p>
          <a:p>
            <a:endParaRPr lang="zh-CN" altLang="en-US"/>
          </a:p>
        </p:txBody>
      </p:sp>
      <p:pic>
        <p:nvPicPr>
          <p:cNvPr id="6" name="图片 5"/>
          <p:cNvPicPr>
            <a:picLocks noChangeAspect="1"/>
          </p:cNvPicPr>
          <p:nvPr/>
        </p:nvPicPr>
        <p:blipFill>
          <a:blip r:embed="rId1"/>
          <a:stretch>
            <a:fillRect/>
          </a:stretch>
        </p:blipFill>
        <p:spPr>
          <a:xfrm>
            <a:off x="4710430" y="3898900"/>
            <a:ext cx="3762375" cy="1704975"/>
          </a:xfrm>
          <a:prstGeom prst="rect">
            <a:avLst/>
          </a:prstGeom>
        </p:spPr>
      </p:pic>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知识点</a:t>
            </a:r>
            <a:r>
              <a:rPr lang="en-US" altLang="zh-CN">
                <a:sym typeface="+mn-ea"/>
              </a:rPr>
              <a:t>7-</a:t>
            </a:r>
            <a:r>
              <a:rPr lang="zh-CN" altLang="en-US">
                <a:sym typeface="+mn-ea"/>
              </a:rPr>
              <a:t>线程同步</a:t>
            </a:r>
            <a:r>
              <a:rPr lang="en-US" altLang="zh-CN">
                <a:sym typeface="+mn-ea"/>
              </a:rPr>
              <a:t>-</a:t>
            </a:r>
            <a:r>
              <a:rPr lang="zh-CN" altLang="en-US">
                <a:sym typeface="+mn-ea"/>
              </a:rPr>
              <a:t>同步方法</a:t>
            </a:r>
            <a:endParaRPr lang="zh-CN" altLang="en-US">
              <a:sym typeface="+mn-ea"/>
            </a:endParaRPr>
          </a:p>
        </p:txBody>
      </p:sp>
      <p:sp>
        <p:nvSpPr>
          <p:cNvPr id="3" name="内容占位符 2"/>
          <p:cNvSpPr>
            <a:spLocks noGrp="1"/>
          </p:cNvSpPr>
          <p:nvPr>
            <p:ph idx="1"/>
          </p:nvPr>
        </p:nvSpPr>
        <p:spPr/>
        <p:txBody>
          <a:bodyPr/>
          <a:p>
            <a:r>
              <a:rPr lang="zh-CN" altLang="en-US" sz="2400" dirty="0">
                <a:cs typeface="微软雅黑 Light" panose="020B0502040204020203" pitchFamily="34" charset="-122"/>
                <a:sym typeface="+mn-ea"/>
              </a:rPr>
              <a:t>同步方法</a:t>
            </a:r>
            <a:endParaRPr lang="zh-CN" altLang="en-US" sz="2400" dirty="0">
              <a:cs typeface="微软雅黑 Light" panose="020B0502040204020203" pitchFamily="34" charset="-122"/>
              <a:sym typeface="+mn-ea"/>
            </a:endParaRPr>
          </a:p>
          <a:p>
            <a:pPr lvl="1" eaLnBrk="1" hangingPunct="1">
              <a:lnSpc>
                <a:spcPct val="90000"/>
              </a:lnSpc>
            </a:pPr>
            <a:r>
              <a:rPr lang="zh-CN" altLang="en-US" sz="2400" dirty="0">
                <a:cs typeface="微软雅黑 Light" panose="020B0502040204020203" pitchFamily="34" charset="-122"/>
                <a:sym typeface="Arial" panose="020B0604020202020204" pitchFamily="34" charset="0"/>
              </a:rPr>
              <a:t>防止多个线程同时访问这个类中的</a:t>
            </a:r>
            <a:r>
              <a:rPr lang="en-US" altLang="zh-CN" sz="2400" dirty="0">
                <a:cs typeface="微软雅黑 Light" panose="020B0502040204020203" pitchFamily="34" charset="-122"/>
                <a:sym typeface="Arial" panose="020B0604020202020204" pitchFamily="34" charset="0"/>
              </a:rPr>
              <a:t>synchronized  </a:t>
            </a:r>
            <a:r>
              <a:rPr lang="zh-CN" altLang="en-US" sz="2400" dirty="0">
                <a:cs typeface="微软雅黑 Light" panose="020B0502040204020203" pitchFamily="34" charset="-122"/>
                <a:sym typeface="Arial" panose="020B0604020202020204" pitchFamily="34" charset="0"/>
              </a:rPr>
              <a:t>方法。它可以对类的所有对象实例起作用。</a:t>
            </a:r>
            <a:endParaRPr lang="en-US" altLang="zh-CN" sz="2400" dirty="0">
              <a:cs typeface="微软雅黑 Light" panose="020B0502040204020203" pitchFamily="34" charset="-122"/>
            </a:endParaRPr>
          </a:p>
          <a:p>
            <a:endParaRPr lang="zh-CN" altLang="en-US" sz="2400"/>
          </a:p>
          <a:p>
            <a:endParaRPr lang="zh-CN" altLang="en-US" sz="2400"/>
          </a:p>
          <a:p>
            <a:r>
              <a:rPr lang="zh-CN" altLang="en-US" sz="2400"/>
              <a:t>同步方法注意：</a:t>
            </a:r>
            <a:endParaRPr lang="zh-CN" altLang="en-US" sz="2400"/>
          </a:p>
          <a:p>
            <a:pPr marR="0" lvl="1" algn="l" defTabSz="914400" rtl="0" eaLnBrk="1" latinLnBrk="0" hangingPunct="1">
              <a:lnSpc>
                <a:spcPct val="90000"/>
              </a:lnSpc>
              <a:spcBef>
                <a:spcPts val="500"/>
              </a:spcBef>
              <a:buClrTx/>
              <a:buSzTx/>
              <a:buFont typeface="Arial" panose="020B0604020202020204" pitchFamily="34" charset="0"/>
            </a:pPr>
            <a:r>
              <a:rPr lang="zh-CN" altLang="en-US" sz="2400" dirty="0">
                <a:cs typeface="微软雅黑 Light" panose="020B0502040204020203" pitchFamily="34" charset="-122"/>
                <a:sym typeface="+mn-ea"/>
              </a:rPr>
              <a:t> </a:t>
            </a:r>
            <a:r>
              <a:rPr lang="zh-CN" altLang="en-US" sz="2400" dirty="0">
                <a:cs typeface="微软雅黑 Light" panose="020B0502040204020203" pitchFamily="34" charset="-122"/>
                <a:sym typeface="+mn-ea"/>
              </a:rPr>
              <a:t>如果是一个非静态的同步方法的锁，对象是this对象；如果是静态的同步方法的锁，对象是当前函数所属的类的字节码文件（Class对象）。</a:t>
            </a:r>
            <a:endParaRPr lang="zh-CN" altLang="en-US" sz="2400" dirty="0">
              <a:cs typeface="微软雅黑 Light" panose="020B0502040204020203" pitchFamily="34" charset="-122"/>
              <a:sym typeface="+mn-ea"/>
            </a:endParaRPr>
          </a:p>
          <a:p>
            <a:pPr marR="0" lvl="1" algn="l" defTabSz="914400" rtl="0" eaLnBrk="1" latinLnBrk="0" hangingPunct="1">
              <a:lnSpc>
                <a:spcPct val="90000"/>
              </a:lnSpc>
              <a:spcBef>
                <a:spcPts val="500"/>
              </a:spcBef>
              <a:buClrTx/>
              <a:buSzTx/>
              <a:buFont typeface="Arial" panose="020B0604020202020204" pitchFamily="34" charset="0"/>
            </a:pPr>
            <a:r>
              <a:rPr lang="zh-CN" altLang="en-US" sz="2400" dirty="0">
                <a:cs typeface="微软雅黑 Light" panose="020B0502040204020203" pitchFamily="34" charset="-122"/>
                <a:sym typeface="+mn-ea"/>
              </a:rPr>
              <a:t>同步方法的锁对象是固定的，不能由你来指定。</a:t>
            </a:r>
            <a:endParaRPr kumimoji="0" lang="zh-CN" altLang="en-US" sz="2400" b="0" i="0" u="none" strike="noStrike" cap="none" spc="0" normalizeH="0" baseline="0" dirty="0">
              <a:solidFill>
                <a:schemeClr val="tx1"/>
              </a:solidFill>
              <a:cs typeface="微软雅黑 Light" panose="020B0502040204020203" pitchFamily="34" charset="-122"/>
            </a:endParaRPr>
          </a:p>
          <a:p>
            <a:endParaRPr lang="zh-CN" altLang="en-US" sz="2400"/>
          </a:p>
        </p:txBody>
      </p:sp>
      <p:sp>
        <p:nvSpPr>
          <p:cNvPr id="5" name="矩形 4"/>
          <p:cNvSpPr/>
          <p:nvPr/>
        </p:nvSpPr>
        <p:spPr>
          <a:xfrm>
            <a:off x="904240" y="2377440"/>
            <a:ext cx="8121650" cy="6985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nSpc>
                <a:spcPts val="3300"/>
              </a:lnSpc>
              <a:buClr>
                <a:srgbClr val="92D050"/>
              </a:buClr>
              <a:buFont typeface="Wingdings" panose="05000000000000000000" pitchFamily="2" charset="2"/>
            </a:pPr>
            <a:r>
              <a:rPr lang="zh-CN" altLang="en-US"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访问修饰符</a:t>
            </a: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altLang="zh-CN" sz="2400"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synchronized </a:t>
            </a: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zh-CN" altLang="en-US"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数据返回类型 方法名</a:t>
            </a:r>
            <a:r>
              <a:rPr lang="en-US" altLang="zh-CN" sz="24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 }</a:t>
            </a:r>
            <a:endParaRPr lang="en-US" altLang="zh-CN" sz="24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知识点</a:t>
            </a:r>
            <a:r>
              <a:rPr lang="en-US" altLang="zh-CN">
                <a:sym typeface="+mn-ea"/>
              </a:rPr>
              <a:t>7-</a:t>
            </a:r>
            <a:r>
              <a:rPr lang="zh-CN" altLang="en-US">
                <a:sym typeface="+mn-ea"/>
              </a:rPr>
              <a:t>线程同步</a:t>
            </a:r>
            <a:endParaRPr lang="zh-CN" altLang="en-US"/>
          </a:p>
        </p:txBody>
      </p:sp>
      <p:sp>
        <p:nvSpPr>
          <p:cNvPr id="3" name="内容占位符 2"/>
          <p:cNvSpPr>
            <a:spLocks noGrp="1"/>
          </p:cNvSpPr>
          <p:nvPr>
            <p:ph idx="1"/>
          </p:nvPr>
        </p:nvSpPr>
        <p:spPr/>
        <p:txBody>
          <a:bodyPr>
            <a:normAutofit/>
          </a:bodyPr>
          <a:p>
            <a:r>
              <a:rPr lang="zh-CN" altLang="en-US" sz="2400"/>
              <a:t>线程同步案例：</a:t>
            </a:r>
            <a:endParaRPr lang="zh-CN" altLang="en-US" sz="2400"/>
          </a:p>
          <a:p>
            <a:r>
              <a:rPr lang="zh-CN" altLang="en-US" sz="2400">
                <a:sym typeface="+mn-ea"/>
              </a:rPr>
              <a:t>需求：作一个讨债软件：</a:t>
            </a:r>
            <a:endParaRPr lang="zh-CN" altLang="en-US" sz="2400">
              <a:sym typeface="+mn-ea"/>
            </a:endParaRPr>
          </a:p>
          <a:p>
            <a:pPr marL="0" indent="0">
              <a:buNone/>
            </a:pPr>
            <a:r>
              <a:rPr lang="zh-CN" altLang="en-US" sz="2400">
                <a:sym typeface="+mn-ea"/>
              </a:rPr>
              <a:t>      1、有一个人欠雪姐50万，一直不给。</a:t>
            </a:r>
            <a:endParaRPr lang="zh-CN" altLang="en-US" sz="2400"/>
          </a:p>
          <a:p>
            <a:pPr marL="0" indent="0">
              <a:buNone/>
            </a:pPr>
            <a:r>
              <a:rPr lang="zh-CN" altLang="en-US" sz="2400">
                <a:sym typeface="+mn-ea"/>
              </a:rPr>
              <a:t>      2、雪姐公司有50个小弟，今天早晨开会，给大家安排的任务就是讨债。</a:t>
            </a:r>
            <a:endParaRPr lang="zh-CN" altLang="en-US" sz="2400"/>
          </a:p>
          <a:p>
            <a:pPr marL="0" indent="0">
              <a:buNone/>
            </a:pPr>
            <a:r>
              <a:rPr lang="zh-CN" altLang="en-US" sz="2400">
                <a:sym typeface="+mn-ea"/>
              </a:rPr>
              <a:t>      3、要求50个小弟全体出动去要钱，要求单独行动。每次一个小弟只能讨10万</a:t>
            </a:r>
            <a:endParaRPr lang="zh-CN" altLang="en-US" sz="2400"/>
          </a:p>
          <a:p>
            <a:pPr marL="0" indent="0">
              <a:buNone/>
            </a:pPr>
            <a:r>
              <a:rPr lang="zh-CN" altLang="en-US" sz="2400">
                <a:sym typeface="+mn-ea"/>
              </a:rPr>
              <a:t>      4、收到的回来报告，有提成。</a:t>
            </a:r>
            <a:endParaRPr lang="zh-CN" altLang="en-US" sz="2400"/>
          </a:p>
          <a:p>
            <a:endParaRPr lang="zh-CN" altLang="en-US" sz="2400"/>
          </a:p>
        </p:txBody>
      </p:sp>
      <p:pic>
        <p:nvPicPr>
          <p:cNvPr id="6" name="图片 5"/>
          <p:cNvPicPr>
            <a:picLocks noChangeAspect="1"/>
          </p:cNvPicPr>
          <p:nvPr/>
        </p:nvPicPr>
        <p:blipFill>
          <a:blip r:embed="rId1"/>
          <a:stretch>
            <a:fillRect/>
          </a:stretch>
        </p:blipFill>
        <p:spPr>
          <a:xfrm>
            <a:off x="5466715" y="4333875"/>
            <a:ext cx="3762375" cy="1704975"/>
          </a:xfrm>
          <a:prstGeom prst="rect">
            <a:avLst/>
          </a:prstGeom>
        </p:spPr>
      </p:pic>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知识点</a:t>
            </a:r>
            <a:r>
              <a:rPr lang="en-US" altLang="zh-CN">
                <a:sym typeface="+mn-ea"/>
              </a:rPr>
              <a:t>7-</a:t>
            </a:r>
            <a:r>
              <a:rPr lang="zh-CN" altLang="en-US">
                <a:sym typeface="+mn-ea"/>
              </a:rPr>
              <a:t>线程同步</a:t>
            </a:r>
            <a:r>
              <a:rPr lang="en-US" altLang="zh-CN">
                <a:sym typeface="+mn-ea"/>
              </a:rPr>
              <a:t>-</a:t>
            </a:r>
            <a:r>
              <a:rPr lang="zh-CN" altLang="en-US">
                <a:sym typeface="+mn-ea"/>
              </a:rPr>
              <a:t>优缺点</a:t>
            </a:r>
            <a:endParaRPr lang="zh-CN" altLang="en-US" dirty="0">
              <a:cs typeface="微软雅黑 Light" panose="020B0502040204020203" pitchFamily="34" charset="-122"/>
              <a:sym typeface="+mn-ea"/>
            </a:endParaRPr>
          </a:p>
        </p:txBody>
      </p:sp>
      <p:sp>
        <p:nvSpPr>
          <p:cNvPr id="3" name="内容占位符 2"/>
          <p:cNvSpPr>
            <a:spLocks noGrp="1"/>
          </p:cNvSpPr>
          <p:nvPr>
            <p:ph idx="1"/>
          </p:nvPr>
        </p:nvSpPr>
        <p:spPr>
          <a:xfrm>
            <a:off x="186690" y="899160"/>
            <a:ext cx="11791950" cy="1803400"/>
          </a:xfrm>
        </p:spPr>
        <p:txBody>
          <a:bodyPr>
            <a:normAutofit/>
          </a:bodyPr>
          <a:lstStyle/>
          <a:p>
            <a:r>
              <a:rPr lang="zh-CN" altLang="en-US" sz="2400" dirty="0">
                <a:sym typeface="+mn-ea"/>
              </a:rPr>
              <a:t>同步的前提</a:t>
            </a:r>
            <a:endParaRPr lang="zh-CN" altLang="en-US" sz="2400" dirty="0">
              <a:cs typeface="微软雅黑 Light" panose="020B0502040204020203" pitchFamily="34" charset="-122"/>
              <a:sym typeface="+mn-ea"/>
            </a:endParaRPr>
          </a:p>
          <a:p>
            <a:pPr lvl="1" eaLnBrk="1" hangingPunct="1">
              <a:lnSpc>
                <a:spcPct val="90000"/>
              </a:lnSpc>
            </a:pPr>
            <a:r>
              <a:rPr lang="zh-CN" altLang="en-US" sz="2000" dirty="0">
                <a:solidFill>
                  <a:srgbClr val="FF0000"/>
                </a:solidFill>
                <a:cs typeface="微软雅黑 Light" panose="020B0502040204020203" pitchFamily="34" charset="-122"/>
                <a:sym typeface="Arial" panose="020B0604020202020204" pitchFamily="34" charset="0"/>
              </a:rPr>
              <a:t>同步需要两个或者两个以上的线程。</a:t>
            </a:r>
            <a:endParaRPr lang="zh-CN" altLang="en-US" sz="2000" dirty="0">
              <a:solidFill>
                <a:srgbClr val="FF0000"/>
              </a:solidFill>
              <a:cs typeface="微软雅黑 Light" panose="020B0502040204020203" pitchFamily="34" charset="-122"/>
              <a:sym typeface="Arial" panose="020B0604020202020204" pitchFamily="34" charset="0"/>
            </a:endParaRPr>
          </a:p>
          <a:p>
            <a:pPr lvl="1" eaLnBrk="1" hangingPunct="1">
              <a:lnSpc>
                <a:spcPct val="90000"/>
              </a:lnSpc>
            </a:pPr>
            <a:r>
              <a:rPr lang="zh-CN" altLang="en-US" sz="2000" dirty="0">
                <a:solidFill>
                  <a:srgbClr val="FF0000"/>
                </a:solidFill>
                <a:cs typeface="微软雅黑 Light" panose="020B0502040204020203" pitchFamily="34" charset="-122"/>
                <a:sym typeface="+mn-ea"/>
              </a:rPr>
              <a:t>多个线程使用的是同一个锁</a:t>
            </a:r>
            <a:endParaRPr lang="zh-CN" altLang="en-US" sz="2000" dirty="0">
              <a:solidFill>
                <a:srgbClr val="FF0000"/>
              </a:solidFill>
              <a:cs typeface="微软雅黑 Light" panose="020B0502040204020203" pitchFamily="34" charset="-122"/>
            </a:endParaRPr>
          </a:p>
          <a:p>
            <a:pPr marL="457200" lvl="1" indent="0" eaLnBrk="1" hangingPunct="1">
              <a:lnSpc>
                <a:spcPct val="90000"/>
              </a:lnSpc>
              <a:buNone/>
            </a:pPr>
            <a:r>
              <a:rPr lang="zh-CN" altLang="en-US" sz="2000" dirty="0">
                <a:cs typeface="微软雅黑 Light" panose="020B0502040204020203" pitchFamily="34" charset="-122"/>
                <a:sym typeface="+mn-ea"/>
              </a:rPr>
              <a:t>未满足这两个条件，不能称其为同步。</a:t>
            </a:r>
            <a:endParaRPr lang="zh-CN" altLang="en-US" sz="2000" dirty="0">
              <a:cs typeface="微软雅黑 Light" panose="020B0502040204020203" pitchFamily="34" charset="-122"/>
              <a:sym typeface="黑体" panose="02010609060101010101" pitchFamily="2" charset="-122"/>
            </a:endParaRPr>
          </a:p>
        </p:txBody>
      </p:sp>
      <p:sp>
        <p:nvSpPr>
          <p:cNvPr id="5" name="内容占位符 2"/>
          <p:cNvSpPr>
            <a:spLocks noGrp="1"/>
          </p:cNvSpPr>
          <p:nvPr/>
        </p:nvSpPr>
        <p:spPr>
          <a:xfrm>
            <a:off x="200025" y="2702560"/>
            <a:ext cx="11791950" cy="2077720"/>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latin typeface="宋体" panose="02010600030101010101" pitchFamily="2" charset="-122"/>
                <a:sym typeface="+mn-ea"/>
              </a:rPr>
              <a:t>同步的弊端</a:t>
            </a:r>
            <a:endParaRPr lang="zh-CN" altLang="en-US" sz="2400" dirty="0">
              <a:cs typeface="微软雅黑 Light" panose="020B0502040204020203" pitchFamily="34" charset="-122"/>
              <a:sym typeface="+mn-ea"/>
            </a:endParaRPr>
          </a:p>
          <a:p>
            <a:pPr lvl="1" eaLnBrk="1" hangingPunct="1">
              <a:lnSpc>
                <a:spcPct val="90000"/>
              </a:lnSpc>
            </a:pPr>
            <a:r>
              <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rPr>
              <a:t>性能下降</a:t>
            </a: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a:p>
            <a:pPr lvl="1" eaLnBrk="1" hangingPunct="1">
              <a:lnSpc>
                <a:spcPct val="90000"/>
              </a:lnSpc>
            </a:pPr>
            <a:r>
              <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rPr>
              <a:t>会带来死锁</a:t>
            </a: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sp>
        <p:nvSpPr>
          <p:cNvPr id="6" name="内容占位符 2"/>
          <p:cNvSpPr>
            <a:spLocks noGrp="1"/>
          </p:cNvSpPr>
          <p:nvPr/>
        </p:nvSpPr>
        <p:spPr>
          <a:xfrm>
            <a:off x="331470" y="5259705"/>
            <a:ext cx="11791950" cy="1184275"/>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latin typeface="宋体" panose="02010600030101010101" pitchFamily="2" charset="-122"/>
                <a:sym typeface="+mn-ea"/>
              </a:rPr>
              <a:t>同步注意</a:t>
            </a:r>
            <a:endParaRPr lang="zh-CN" altLang="en-US" sz="2400" dirty="0">
              <a:cs typeface="微软雅黑 Light" panose="020B0502040204020203" pitchFamily="34" charset="-122"/>
              <a:sym typeface="+mn-ea"/>
            </a:endParaRPr>
          </a:p>
          <a:p>
            <a:pPr lvl="1" eaLnBrk="1" hangingPunct="1">
              <a:lnSpc>
                <a:spcPct val="90000"/>
              </a:lnSpc>
            </a:pPr>
            <a:r>
              <a:rPr lang="zh-CN" altLang="en-US" sz="2000" dirty="0">
                <a:cs typeface="微软雅黑 Light" panose="020B0502040204020203" pitchFamily="34" charset="-122"/>
                <a:sym typeface="+mn-ea"/>
              </a:rPr>
              <a:t>不要盲目对不需要同步的代码使用</a:t>
            </a:r>
            <a:r>
              <a:rPr lang="en-US" altLang="zh-CN" sz="2000" dirty="0">
                <a:cs typeface="微软雅黑 Light" panose="020B0502040204020203" pitchFamily="34" charset="-122"/>
                <a:sym typeface="+mn-ea"/>
              </a:rPr>
              <a:t>Synchronized,</a:t>
            </a:r>
            <a:r>
              <a:rPr lang="zh-CN" altLang="en-US" sz="2000" dirty="0">
                <a:cs typeface="微软雅黑 Light" panose="020B0502040204020203" pitchFamily="34" charset="-122"/>
                <a:sym typeface="+mn-ea"/>
              </a:rPr>
              <a:t>以避免影响性能和效率。</a:t>
            </a: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sp>
        <p:nvSpPr>
          <p:cNvPr id="4" name="内容占位符 2"/>
          <p:cNvSpPr>
            <a:spLocks noGrp="1"/>
          </p:cNvSpPr>
          <p:nvPr/>
        </p:nvSpPr>
        <p:spPr>
          <a:xfrm>
            <a:off x="200025" y="4153535"/>
            <a:ext cx="11791950" cy="1157605"/>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latin typeface="宋体" panose="02010600030101010101" pitchFamily="2" charset="-122"/>
                <a:sym typeface="+mn-ea"/>
              </a:rPr>
              <a:t>同步的优势</a:t>
            </a:r>
            <a:endParaRPr lang="zh-CN" altLang="en-US" sz="2400" dirty="0">
              <a:cs typeface="微软雅黑 Light" panose="020B0502040204020203" pitchFamily="34" charset="-122"/>
              <a:sym typeface="+mn-ea"/>
            </a:endParaRPr>
          </a:p>
          <a:p>
            <a:pPr lvl="1" eaLnBrk="1" hangingPunct="1">
              <a:lnSpc>
                <a:spcPct val="90000"/>
              </a:lnSpc>
            </a:pPr>
            <a:r>
              <a:rPr sz="2000" dirty="0">
                <a:cs typeface="微软雅黑 Light" panose="020B0502040204020203" pitchFamily="34" charset="-122"/>
                <a:sym typeface="+mn-ea"/>
              </a:rPr>
              <a:t>解决了线程安全问题、对公共资源的使用有序化</a:t>
            </a:r>
            <a:r>
              <a:rPr lang="zh-CN" sz="2000" dirty="0">
                <a:cs typeface="微软雅黑 Light" panose="020B0502040204020203" pitchFamily="34" charset="-122"/>
                <a:sym typeface="+mn-ea"/>
              </a:rPr>
              <a:t>。</a:t>
            </a:r>
            <a:endParaRPr lang="zh-CN" sz="2000" dirty="0">
              <a:cs typeface="微软雅黑 Light" panose="020B0502040204020203" pitchFamily="34" charset="-122"/>
              <a:sym typeface="+mn-ea"/>
            </a:endParaRPr>
          </a:p>
        </p:txBody>
      </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8-</a:t>
            </a:r>
            <a:r>
              <a:rPr lang="zh-CN" altLang="en-US">
                <a:sym typeface="+mn-ea"/>
              </a:rPr>
              <a:t>线程死锁</a:t>
            </a:r>
            <a:endParaRPr lang="en-US" altLang="zh-CN" dirty="0">
              <a:cs typeface="微软雅黑 Light" panose="020B0502040204020203" pitchFamily="34" charset="-122"/>
            </a:endParaRPr>
          </a:p>
        </p:txBody>
      </p:sp>
      <p:sp>
        <p:nvSpPr>
          <p:cNvPr id="5" name="内容占位符 4"/>
          <p:cNvSpPr>
            <a:spLocks noGrp="1"/>
          </p:cNvSpPr>
          <p:nvPr>
            <p:ph idx="1"/>
          </p:nvPr>
        </p:nvSpPr>
        <p:spPr>
          <a:xfrm>
            <a:off x="200025" y="1032510"/>
            <a:ext cx="11791950" cy="2077720"/>
          </a:xfrm>
        </p:spPr>
        <p:txBody>
          <a:bodyPr>
            <a:normAutofit lnSpcReduction="10000"/>
          </a:bodyPr>
          <a:p>
            <a:r>
              <a:rPr lang="zh-CN" altLang="en-US" dirty="0">
                <a:cs typeface="微软雅黑 Light" panose="020B0502040204020203" pitchFamily="34" charset="-122"/>
                <a:sym typeface="黑体" panose="02010609060101010101" pitchFamily="2" charset="-122"/>
              </a:rPr>
              <a:t>线程死锁</a:t>
            </a:r>
            <a:endParaRPr lang="zh-CN" altLang="en-US" dirty="0">
              <a:cs typeface="微软雅黑 Light" panose="020B0502040204020203" pitchFamily="34" charset="-122"/>
              <a:sym typeface="+mn-ea"/>
            </a:endParaRPr>
          </a:p>
          <a:p>
            <a:pPr lvl="1" eaLnBrk="1" hangingPunct="1">
              <a:lnSpc>
                <a:spcPct val="90000"/>
              </a:lnSpc>
            </a:pPr>
            <a:r>
              <a:rPr lang="zh-CN" altLang="en-US" dirty="0">
                <a:solidFill>
                  <a:srgbClr val="FF0000"/>
                </a:solidFill>
                <a:cs typeface="微软雅黑 Light" panose="020B0502040204020203" pitchFamily="34" charset="-122"/>
                <a:sym typeface="+mn-ea"/>
              </a:rPr>
              <a:t>线程死锁指的两个线程互相持有对方依赖的共享资源，造成都无限阻塞</a:t>
            </a:r>
            <a:r>
              <a:rPr lang="zh-CN" altLang="en-US" dirty="0">
                <a:cs typeface="微软雅黑 Light" panose="020B0502040204020203" pitchFamily="34" charset="-122"/>
                <a:sym typeface="+mn-ea"/>
              </a:rPr>
              <a:t>。</a:t>
            </a:r>
            <a:endParaRPr lang="zh-CN" altLang="en-US" dirty="0">
              <a:cs typeface="微软雅黑 Light" panose="020B0502040204020203" pitchFamily="34" charset="-122"/>
              <a:sym typeface="+mn-ea"/>
            </a:endParaRPr>
          </a:p>
          <a:p>
            <a:pPr lvl="1" eaLnBrk="1" hangingPunct="1">
              <a:lnSpc>
                <a:spcPct val="90000"/>
              </a:lnSpc>
            </a:pPr>
            <a:r>
              <a:rPr lang="zh-CN" altLang="en-US" dirty="0">
                <a:cs typeface="微软雅黑 Light" panose="020B0502040204020203" pitchFamily="34" charset="-122"/>
                <a:sym typeface="+mn-ea"/>
              </a:rPr>
              <a:t>导致死锁的根源在于不适当地运用“</a:t>
            </a:r>
            <a:r>
              <a:rPr lang="en-US" altLang="zh-CN" dirty="0">
                <a:cs typeface="微软雅黑 Light" panose="020B0502040204020203" pitchFamily="34" charset="-122"/>
                <a:sym typeface="+mn-ea"/>
              </a:rPr>
              <a:t>synchronized</a:t>
            </a:r>
            <a:r>
              <a:rPr lang="zh-CN" altLang="en-US" dirty="0">
                <a:cs typeface="微软雅黑 Light" panose="020B0502040204020203" pitchFamily="34" charset="-122"/>
                <a:sym typeface="+mn-ea"/>
              </a:rPr>
              <a:t>”关键词来管理线程对特定对象的访问。</a:t>
            </a:r>
            <a:endParaRPr lang="zh-CN" altLang="en-US"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sp>
        <p:nvSpPr>
          <p:cNvPr id="6" name="内容占位符 4"/>
          <p:cNvSpPr>
            <a:spLocks noGrp="1"/>
          </p:cNvSpPr>
          <p:nvPr/>
        </p:nvSpPr>
        <p:spPr>
          <a:xfrm>
            <a:off x="200025" y="3545840"/>
            <a:ext cx="11791950" cy="207772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mn-ea"/>
              </a:rPr>
              <a:t>解决死锁的方法</a:t>
            </a:r>
            <a:endParaRPr lang="zh-CN" altLang="en-US" dirty="0">
              <a:cs typeface="微软雅黑 Light" panose="020B0502040204020203" pitchFamily="34" charset="-122"/>
              <a:sym typeface="+mn-ea"/>
            </a:endParaRPr>
          </a:p>
          <a:p>
            <a:pPr lvl="1" eaLnBrk="1" hangingPunct="1">
              <a:lnSpc>
                <a:spcPct val="90000"/>
              </a:lnSpc>
            </a:pPr>
            <a:r>
              <a:rPr lang="zh-CN" altLang="en-US" dirty="0">
                <a:cs typeface="微软雅黑 Light" panose="020B0502040204020203" pitchFamily="34" charset="-122"/>
                <a:sym typeface="+mn-ea"/>
              </a:rPr>
              <a:t>让线程持有独立的资源。</a:t>
            </a:r>
            <a:endParaRPr lang="zh-CN" altLang="en-US" dirty="0">
              <a:cs typeface="微软雅黑 Light" panose="020B0502040204020203" pitchFamily="34" charset="-122"/>
              <a:sym typeface="+mn-ea"/>
            </a:endParaRPr>
          </a:p>
          <a:p>
            <a:pPr lvl="1" eaLnBrk="1" hangingPunct="1">
              <a:lnSpc>
                <a:spcPct val="90000"/>
              </a:lnSpc>
            </a:pPr>
            <a:r>
              <a:rPr dirty="0">
                <a:cs typeface="微软雅黑 Light" panose="020B0502040204020203" pitchFamily="34" charset="-122"/>
                <a:sym typeface="+mn-ea"/>
              </a:rPr>
              <a:t>尽量不采用嵌套的synchronized语句。</a:t>
            </a:r>
            <a:endParaRPr dirty="0">
              <a:cs typeface="微软雅黑 Light" panose="020B0502040204020203" pitchFamily="34" charset="-122"/>
              <a:sym typeface="+mn-ea"/>
            </a:endParaRPr>
          </a:p>
          <a:p>
            <a:pPr lvl="1" eaLnBrk="1" hangingPunct="1">
              <a:lnSpc>
                <a:spcPct val="90000"/>
              </a:lnSpc>
            </a:pPr>
            <a:r>
              <a:rPr dirty="0">
                <a:cs typeface="微软雅黑 Light" panose="020B0502040204020203" pitchFamily="34" charset="-122"/>
                <a:sym typeface="+mn-ea"/>
              </a:rPr>
              <a:t>死锁要通过通过优良的设计来尽量降低死锁的发生</a:t>
            </a:r>
            <a:r>
              <a:rPr lang="zh-CN" dirty="0">
                <a:cs typeface="微软雅黑 Light" panose="020B0502040204020203" pitchFamily="34" charset="-122"/>
                <a:sym typeface="+mn-ea"/>
              </a:rPr>
              <a:t>。</a:t>
            </a:r>
            <a:endParaRPr lang="zh-CN" dirty="0">
              <a:cs typeface="微软雅黑 Light" panose="020B0502040204020203" pitchFamily="34" charset="-122"/>
              <a:sym typeface="+mn-ea"/>
            </a:endParaRPr>
          </a:p>
        </p:txBody>
      </p:sp>
      <p:pic>
        <p:nvPicPr>
          <p:cNvPr id="8" name="图片 7"/>
          <p:cNvPicPr>
            <a:picLocks noChangeAspect="1"/>
          </p:cNvPicPr>
          <p:nvPr/>
        </p:nvPicPr>
        <p:blipFill>
          <a:blip r:embed="rId1"/>
          <a:stretch>
            <a:fillRect/>
          </a:stretch>
        </p:blipFill>
        <p:spPr>
          <a:xfrm>
            <a:off x="8074025" y="2597150"/>
            <a:ext cx="3209925" cy="2643505"/>
          </a:xfrm>
          <a:prstGeom prst="rect">
            <a:avLst/>
          </a:prstGeom>
        </p:spPr>
      </p:pic>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8-</a:t>
            </a:r>
            <a:r>
              <a:rPr lang="zh-CN" altLang="en-US">
                <a:sym typeface="+mn-ea"/>
              </a:rPr>
              <a:t>线程死锁</a:t>
            </a:r>
            <a:endParaRPr lang="zh-CN" altLang="en-US"/>
          </a:p>
        </p:txBody>
      </p:sp>
      <p:sp>
        <p:nvSpPr>
          <p:cNvPr id="3" name="内容占位符 2"/>
          <p:cNvSpPr>
            <a:spLocks noGrp="1"/>
          </p:cNvSpPr>
          <p:nvPr>
            <p:ph idx="1"/>
          </p:nvPr>
        </p:nvSpPr>
        <p:spPr>
          <a:xfrm>
            <a:off x="199905" y="704737"/>
            <a:ext cx="11792070" cy="5448937"/>
          </a:xfrm>
        </p:spPr>
        <p:txBody>
          <a:bodyPr/>
          <a:p>
            <a:r>
              <a:rPr lang="zh-CN" altLang="en-US">
                <a:sym typeface="+mn-ea"/>
              </a:rPr>
              <a:t>死锁案例：电池和遥控器（张三拿电池，李四拿遥控器，谁也不肯放手）</a:t>
            </a:r>
            <a:endParaRPr lang="zh-CN" altLang="en-US"/>
          </a:p>
        </p:txBody>
      </p:sp>
      <p:pic>
        <p:nvPicPr>
          <p:cNvPr id="6" name="图片 5"/>
          <p:cNvPicPr>
            <a:picLocks noChangeAspect="1"/>
          </p:cNvPicPr>
          <p:nvPr/>
        </p:nvPicPr>
        <p:blipFill>
          <a:blip r:embed="rId1"/>
          <a:stretch>
            <a:fillRect/>
          </a:stretch>
        </p:blipFill>
        <p:spPr>
          <a:xfrm>
            <a:off x="785495" y="1546225"/>
            <a:ext cx="6932930" cy="3765550"/>
          </a:xfrm>
          <a:prstGeom prst="rect">
            <a:avLst/>
          </a:prstGeom>
        </p:spPr>
      </p:pic>
      <p:sp>
        <p:nvSpPr>
          <p:cNvPr id="8" name="文本框 7"/>
          <p:cNvSpPr txBox="1"/>
          <p:nvPr/>
        </p:nvSpPr>
        <p:spPr>
          <a:xfrm>
            <a:off x="785495" y="5568950"/>
            <a:ext cx="7326630" cy="922020"/>
          </a:xfrm>
          <a:prstGeom prst="rect">
            <a:avLst/>
          </a:prstGeom>
          <a:noFill/>
        </p:spPr>
        <p:txBody>
          <a:bodyPr wrap="square" rtlCol="0">
            <a:spAutoFit/>
          </a:bodyPr>
          <a:p>
            <a:r>
              <a:rPr lang="zh-CN" altLang="en-US"/>
              <a:t>张三等着李四的电池，李四等着张三的遥控器，无限等待中</a:t>
            </a:r>
            <a:endParaRPr lang="zh-CN" altLang="en-US"/>
          </a:p>
          <a:p>
            <a:endParaRPr lang="zh-CN" altLang="en-US"/>
          </a:p>
          <a:p>
            <a:r>
              <a:rPr lang="zh-CN" altLang="en-US"/>
              <a:t>思考：这种情况一定会发生吗？不一定，当张三快速的执行完毕时</a:t>
            </a:r>
            <a:endParaRPr lang="zh-CN" altLang="en-US"/>
          </a:p>
        </p:txBody>
      </p:sp>
      <p:sp>
        <p:nvSpPr>
          <p:cNvPr id="7" name="圆角矩形 6"/>
          <p:cNvSpPr/>
          <p:nvPr/>
        </p:nvSpPr>
        <p:spPr>
          <a:xfrm>
            <a:off x="515620" y="1437640"/>
            <a:ext cx="7681595" cy="3982085"/>
          </a:xfrm>
          <a:prstGeom prst="round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知识点</a:t>
            </a:r>
            <a:r>
              <a:rPr lang="en-US" altLang="zh-CN">
                <a:sym typeface="+mn-ea"/>
              </a:rPr>
              <a:t>9-</a:t>
            </a:r>
            <a:r>
              <a:rPr lang="zh-CN" altLang="en-US">
                <a:sym typeface="+mn-ea"/>
              </a:rPr>
              <a:t>线程通讯</a:t>
            </a:r>
            <a:endParaRPr lang="zh-CN" altLang="en-US" dirty="0">
              <a:cs typeface="微软雅黑 Light" panose="020B0502040204020203" pitchFamily="34" charset="-122"/>
            </a:endParaRPr>
          </a:p>
        </p:txBody>
      </p:sp>
      <p:sp>
        <p:nvSpPr>
          <p:cNvPr id="3" name="内容占位符 2"/>
          <p:cNvSpPr>
            <a:spLocks noGrp="1"/>
          </p:cNvSpPr>
          <p:nvPr>
            <p:ph idx="1"/>
          </p:nvPr>
        </p:nvSpPr>
        <p:spPr>
          <a:xfrm>
            <a:off x="247015" y="849630"/>
            <a:ext cx="11791950" cy="2077720"/>
          </a:xfrm>
        </p:spPr>
        <p:txBody>
          <a:bodyPr>
            <a:normAutofit lnSpcReduction="10000"/>
          </a:bodyPr>
          <a:lstStyle/>
          <a:p>
            <a:r>
              <a:rPr lang="zh-CN" altLang="en-US" sz="2400" dirty="0">
                <a:cs typeface="微软雅黑 Light" panose="020B0502040204020203" pitchFamily="34" charset="-122"/>
                <a:sym typeface="黑体" panose="02010609060101010101" pitchFamily="2" charset="-122"/>
              </a:rPr>
              <a:t>线程通讯的概念</a:t>
            </a:r>
            <a:endParaRPr lang="zh-CN" altLang="en-US" sz="2400" dirty="0">
              <a:cs typeface="微软雅黑 Light" panose="020B0502040204020203" pitchFamily="34" charset="-122"/>
              <a:sym typeface="+mn-ea"/>
            </a:endParaRPr>
          </a:p>
          <a:p>
            <a:pPr lvl="1" eaLnBrk="1" hangingPunct="1">
              <a:lnSpc>
                <a:spcPct val="90000"/>
              </a:lnSpc>
            </a:pPr>
            <a:r>
              <a:rPr lang="zh-CN" altLang="en-US" sz="2000" dirty="0">
                <a:cs typeface="微软雅黑 Light" panose="020B0502040204020203" pitchFamily="34" charset="-122"/>
                <a:sym typeface="黑体" panose="02010609060101010101" pitchFamily="2" charset="-122"/>
              </a:rPr>
              <a:t>线程通讯指的是多个线程通过消息传递实现相互牵制，相互调度，即线程间的相互作用。</a:t>
            </a:r>
            <a:endParaRPr lang="zh-CN" altLang="en-US" sz="2000" dirty="0">
              <a:cs typeface="微软雅黑 Light" panose="020B0502040204020203" pitchFamily="34" charset="-122"/>
              <a:sym typeface="Arial" panose="020B0604020202020204" pitchFamily="34" charset="0"/>
            </a:endParaRPr>
          </a:p>
          <a:p>
            <a:pPr lvl="1" eaLnBrk="1" hangingPunct="1">
              <a:lnSpc>
                <a:spcPct val="90000"/>
              </a:lnSpc>
            </a:pPr>
            <a:r>
              <a:rPr lang="zh-CN" altLang="en-US" sz="2000" dirty="0">
                <a:solidFill>
                  <a:srgbClr val="FF0000"/>
                </a:solidFill>
                <a:cs typeface="微软雅黑 Light" panose="020B0502040204020203" pitchFamily="34" charset="-122"/>
                <a:sym typeface="黑体" panose="02010609060101010101" pitchFamily="2" charset="-122"/>
              </a:rPr>
              <a:t>前面学的是多个线程执行同一动作（一个</a:t>
            </a:r>
            <a:r>
              <a:rPr lang="en-US" altLang="zh-CN" sz="2000" dirty="0">
                <a:solidFill>
                  <a:srgbClr val="FF0000"/>
                </a:solidFill>
                <a:cs typeface="微软雅黑 Light" panose="020B0502040204020203" pitchFamily="34" charset="-122"/>
                <a:sym typeface="黑体" panose="02010609060101010101" pitchFamily="2" charset="-122"/>
              </a:rPr>
              <a:t>run</a:t>
            </a:r>
            <a:r>
              <a:rPr lang="zh-CN" altLang="en-US" sz="2000" dirty="0">
                <a:solidFill>
                  <a:srgbClr val="FF0000"/>
                </a:solidFill>
                <a:cs typeface="微软雅黑 Light" panose="020B0502040204020203" pitchFamily="34" charset="-122"/>
                <a:sym typeface="黑体" panose="02010609060101010101" pitchFamily="2" charset="-122"/>
              </a:rPr>
              <a:t>方法）即同一个任务，现在线程还是多个，但运行的任务却是不同的，不过它们处理的资源是相同的</a:t>
            </a:r>
            <a:r>
              <a:rPr lang="zh-CN" altLang="en-US" sz="2000" dirty="0">
                <a:cs typeface="微软雅黑 Light" panose="020B0502040204020203" pitchFamily="34" charset="-122"/>
                <a:sym typeface="+mn-ea"/>
              </a:rPr>
              <a:t>。</a:t>
            </a: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sp>
        <p:nvSpPr>
          <p:cNvPr id="5" name="内容占位符 2"/>
          <p:cNvSpPr>
            <a:spLocks noGrp="1"/>
          </p:cNvSpPr>
          <p:nvPr/>
        </p:nvSpPr>
        <p:spPr>
          <a:xfrm>
            <a:off x="400050" y="5224780"/>
            <a:ext cx="11791950" cy="868680"/>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a:cs typeface="微软雅黑 Light" panose="020B0502040204020203" pitchFamily="34" charset="-122"/>
                <a:sym typeface="黑体" panose="02010609060101010101" pitchFamily="2" charset="-122"/>
              </a:rPr>
              <a:t>Java</a:t>
            </a:r>
            <a:r>
              <a:rPr lang="zh-CN" altLang="en-US" sz="2400" dirty="0">
                <a:cs typeface="微软雅黑 Light" panose="020B0502040204020203" pitchFamily="34" charset="-122"/>
                <a:sym typeface="黑体" panose="02010609060101010101" pitchFamily="2" charset="-122"/>
              </a:rPr>
              <a:t>代码中基于对共享数据进行</a:t>
            </a:r>
            <a:r>
              <a:rPr lang="en-US" altLang="zh-CN" sz="2400" dirty="0">
                <a:cs typeface="微软雅黑 Light" panose="020B0502040204020203" pitchFamily="34" charset="-122"/>
                <a:sym typeface="黑体" panose="02010609060101010101" pitchFamily="2" charset="-122"/>
              </a:rPr>
              <a:t>“wait()</a:t>
            </a:r>
            <a:r>
              <a:rPr lang="zh-CN" altLang="en-US" sz="2400" dirty="0">
                <a:cs typeface="微软雅黑 Light" panose="020B0502040204020203" pitchFamily="34" charset="-122"/>
                <a:sym typeface="黑体" panose="02010609060101010101" pitchFamily="2" charset="-122"/>
              </a:rPr>
              <a:t>、</a:t>
            </a:r>
            <a:r>
              <a:rPr lang="en-US" altLang="zh-CN" sz="2400" dirty="0">
                <a:cs typeface="微软雅黑 Light" panose="020B0502040204020203" pitchFamily="34" charset="-122"/>
                <a:sym typeface="黑体" panose="02010609060101010101" pitchFamily="2" charset="-122"/>
              </a:rPr>
              <a:t>notify()</a:t>
            </a:r>
            <a:r>
              <a:rPr lang="zh-CN" altLang="en-US" sz="2400" dirty="0">
                <a:cs typeface="微软雅黑 Light" panose="020B0502040204020203" pitchFamily="34" charset="-122"/>
                <a:sym typeface="黑体" panose="02010609060101010101" pitchFamily="2" charset="-122"/>
              </a:rPr>
              <a:t>、</a:t>
            </a:r>
            <a:r>
              <a:rPr lang="en-US" altLang="zh-CN" sz="2400" dirty="0">
                <a:cs typeface="微软雅黑 Light" panose="020B0502040204020203" pitchFamily="34" charset="-122"/>
                <a:sym typeface="黑体" panose="02010609060101010101" pitchFamily="2" charset="-122"/>
              </a:rPr>
              <a:t>notifyAll()"</a:t>
            </a:r>
            <a:r>
              <a:rPr lang="zh-CN" altLang="en-US" sz="2400" dirty="0">
                <a:cs typeface="微软雅黑 Light" panose="020B0502040204020203" pitchFamily="34" charset="-122"/>
                <a:sym typeface="黑体" panose="02010609060101010101" pitchFamily="2" charset="-122"/>
              </a:rPr>
              <a:t>来实现多个线程的通讯。</a:t>
            </a: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sp>
        <p:nvSpPr>
          <p:cNvPr id="6" name="内容占位符 2"/>
          <p:cNvSpPr>
            <a:spLocks noGrp="1"/>
          </p:cNvSpPr>
          <p:nvPr/>
        </p:nvSpPr>
        <p:spPr>
          <a:xfrm>
            <a:off x="400050" y="5781675"/>
            <a:ext cx="11791950" cy="815340"/>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latin typeface="宋体" panose="02010600030101010101" pitchFamily="2" charset="-122"/>
                <a:sym typeface="+mn-ea"/>
              </a:rPr>
              <a:t>经典例子：生产者和消费者的问题</a:t>
            </a: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pic>
        <p:nvPicPr>
          <p:cNvPr id="7" name="图片 6"/>
          <p:cNvPicPr>
            <a:picLocks noChangeAspect="1"/>
          </p:cNvPicPr>
          <p:nvPr/>
        </p:nvPicPr>
        <p:blipFill>
          <a:blip r:embed="rId1"/>
          <a:stretch>
            <a:fillRect/>
          </a:stretch>
        </p:blipFill>
        <p:spPr>
          <a:xfrm>
            <a:off x="247015" y="2626360"/>
            <a:ext cx="3074670" cy="2390775"/>
          </a:xfrm>
          <a:prstGeom prst="rect">
            <a:avLst/>
          </a:prstGeom>
        </p:spPr>
      </p:pic>
      <p:pic>
        <p:nvPicPr>
          <p:cNvPr id="9" name="图片 8"/>
          <p:cNvPicPr>
            <a:picLocks noChangeAspect="1"/>
          </p:cNvPicPr>
          <p:nvPr/>
        </p:nvPicPr>
        <p:blipFill>
          <a:blip r:embed="rId2"/>
          <a:stretch>
            <a:fillRect/>
          </a:stretch>
        </p:blipFill>
        <p:spPr>
          <a:xfrm>
            <a:off x="4107815" y="2750185"/>
            <a:ext cx="2176145" cy="2367915"/>
          </a:xfrm>
          <a:prstGeom prst="rect">
            <a:avLst/>
          </a:prstGeom>
        </p:spPr>
      </p:pic>
      <p:graphicFrame>
        <p:nvGraphicFramePr>
          <p:cNvPr id="10" name="对象 9"/>
          <p:cNvGraphicFramePr/>
          <p:nvPr/>
        </p:nvGraphicFramePr>
        <p:xfrm>
          <a:off x="7022465" y="2794635"/>
          <a:ext cx="4794885" cy="2115820"/>
        </p:xfrm>
        <a:graphic>
          <a:graphicData uri="http://schemas.openxmlformats.org/presentationml/2006/ole">
            <mc:AlternateContent xmlns:mc="http://schemas.openxmlformats.org/markup-compatibility/2006">
              <mc:Choice xmlns:v="urn:schemas-microsoft-com:vml" Requires="v">
                <p:oleObj spid="_x0000_s11" name="" r:id="rId3" imgW="4752975" imgH="1652905" progId="Paint.Picture">
                  <p:embed/>
                </p:oleObj>
              </mc:Choice>
              <mc:Fallback>
                <p:oleObj name="" r:id="rId3" imgW="4752975" imgH="1652905" progId="Paint.Picture">
                  <p:embed/>
                  <p:pic>
                    <p:nvPicPr>
                      <p:cNvPr id="0" name="图片 10"/>
                      <p:cNvPicPr/>
                      <p:nvPr/>
                    </p:nvPicPr>
                    <p:blipFill>
                      <a:blip r:embed="rId4"/>
                      <a:stretch>
                        <a:fillRect/>
                      </a:stretch>
                    </p:blipFill>
                    <p:spPr>
                      <a:xfrm>
                        <a:off x="7022465" y="2794635"/>
                        <a:ext cx="4794885" cy="2115820"/>
                      </a:xfrm>
                      <a:prstGeom prst="rect">
                        <a:avLst/>
                      </a:prstGeom>
                    </p:spPr>
                  </p:pic>
                </p:oleObj>
              </mc:Fallback>
            </mc:AlternateContent>
          </a:graphicData>
        </a:graphic>
      </p:graphicFrame>
      <p:sp>
        <p:nvSpPr>
          <p:cNvPr id="12" name="右箭头 11"/>
          <p:cNvSpPr/>
          <p:nvPr/>
        </p:nvSpPr>
        <p:spPr>
          <a:xfrm>
            <a:off x="3321685" y="3776980"/>
            <a:ext cx="786130" cy="341630"/>
          </a:xfrm>
          <a:prstGeom prst="right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右箭头 12"/>
          <p:cNvSpPr/>
          <p:nvPr/>
        </p:nvSpPr>
        <p:spPr>
          <a:xfrm>
            <a:off x="6174740" y="3763010"/>
            <a:ext cx="894715" cy="341630"/>
          </a:xfrm>
          <a:prstGeom prst="right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知识点</a:t>
            </a:r>
            <a:r>
              <a:rPr lang="en-US" altLang="zh-CN"/>
              <a:t>9-</a:t>
            </a:r>
            <a:r>
              <a:rPr lang="zh-CN" altLang="en-US"/>
              <a:t>线程通讯</a:t>
            </a:r>
            <a:r>
              <a:rPr lang="en-US" altLang="zh-CN"/>
              <a:t>-</a:t>
            </a:r>
            <a:r>
              <a:rPr lang="zh-CN" altLang="en-US">
                <a:sym typeface="+mn-ea"/>
              </a:rPr>
              <a:t>生产者与消费者问题</a:t>
            </a:r>
            <a:endParaRPr lang="en-US" altLang="zh-CN"/>
          </a:p>
        </p:txBody>
      </p:sp>
      <p:sp>
        <p:nvSpPr>
          <p:cNvPr id="3" name="内容占位符 2"/>
          <p:cNvSpPr>
            <a:spLocks noGrp="1"/>
          </p:cNvSpPr>
          <p:nvPr>
            <p:ph idx="1"/>
          </p:nvPr>
        </p:nvSpPr>
        <p:spPr>
          <a:xfrm>
            <a:off x="173235" y="704737"/>
            <a:ext cx="11792070" cy="5448937"/>
          </a:xfrm>
        </p:spPr>
        <p:txBody>
          <a:bodyPr/>
          <a:p>
            <a:r>
              <a:rPr lang="zh-CN" altLang="en-US" sz="2000"/>
              <a:t>假设仓库中只能存放一件产品，生产者将生产出来的产品放入仓库，消费者将仓库中的产品取走消费。如果仓库中没有产品，则生产者可以将产品放入仓库，否则停止生产并等待，直到仓库中的产品被消费者取走为止。如果仓库中放有产品，则消费者可以将产品取走消费，否则停止消费并等待，直到仓库中再次放入产品为止。</a:t>
            </a:r>
            <a:endParaRPr lang="zh-CN" altLang="en-US" sz="2000"/>
          </a:p>
          <a:p>
            <a:r>
              <a:rPr lang="zh-CN" altLang="en-US" sz="2000"/>
              <a:t>对于生产者，在生产者没有生产之前，要通知消费者等待；在生产者生产之后，马上又通知消费者消费；对于消费者，在消费者消费之后，要通知生产者已经消费结束，需要继续生产新的产品以供消费。</a:t>
            </a:r>
            <a:endParaRPr lang="zh-CN" altLang="en-US" sz="2000"/>
          </a:p>
        </p:txBody>
      </p:sp>
      <p:sp>
        <p:nvSpPr>
          <p:cNvPr id="5" name="矩形 4"/>
          <p:cNvSpPr/>
          <p:nvPr/>
        </p:nvSpPr>
        <p:spPr>
          <a:xfrm>
            <a:off x="2346960" y="5800725"/>
            <a:ext cx="2112010" cy="74041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6482715" y="5800725"/>
            <a:ext cx="2112010" cy="74041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370705" y="3782060"/>
            <a:ext cx="2112010" cy="74041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779395" y="6009005"/>
            <a:ext cx="1130935" cy="368300"/>
          </a:xfrm>
          <a:prstGeom prst="rect">
            <a:avLst/>
          </a:prstGeom>
          <a:noFill/>
        </p:spPr>
        <p:txBody>
          <a:bodyPr wrap="square" rtlCol="0">
            <a:spAutoFit/>
          </a:bodyPr>
          <a:p>
            <a:r>
              <a:rPr lang="zh-CN" altLang="en-US"/>
              <a:t>生产者</a:t>
            </a:r>
            <a:endParaRPr lang="zh-CN" altLang="en-US"/>
          </a:p>
        </p:txBody>
      </p:sp>
      <p:sp>
        <p:nvSpPr>
          <p:cNvPr id="9" name="文本框 8"/>
          <p:cNvSpPr txBox="1"/>
          <p:nvPr/>
        </p:nvSpPr>
        <p:spPr>
          <a:xfrm>
            <a:off x="7037070" y="5986780"/>
            <a:ext cx="1263650" cy="368300"/>
          </a:xfrm>
          <a:prstGeom prst="rect">
            <a:avLst/>
          </a:prstGeom>
          <a:noFill/>
        </p:spPr>
        <p:txBody>
          <a:bodyPr wrap="square" rtlCol="0">
            <a:spAutoFit/>
          </a:bodyPr>
          <a:p>
            <a:r>
              <a:rPr lang="zh-CN" altLang="en-US"/>
              <a:t>消费者</a:t>
            </a:r>
            <a:endParaRPr lang="zh-CN" altLang="en-US"/>
          </a:p>
        </p:txBody>
      </p:sp>
      <p:sp>
        <p:nvSpPr>
          <p:cNvPr id="10" name="文本框 9"/>
          <p:cNvSpPr txBox="1"/>
          <p:nvPr/>
        </p:nvSpPr>
        <p:spPr>
          <a:xfrm>
            <a:off x="5008245" y="3968115"/>
            <a:ext cx="989330" cy="368300"/>
          </a:xfrm>
          <a:prstGeom prst="rect">
            <a:avLst/>
          </a:prstGeom>
          <a:noFill/>
        </p:spPr>
        <p:txBody>
          <a:bodyPr wrap="square" rtlCol="0">
            <a:spAutoFit/>
          </a:bodyPr>
          <a:p>
            <a:r>
              <a:rPr lang="zh-CN" altLang="en-US"/>
              <a:t>产品</a:t>
            </a:r>
            <a:endParaRPr lang="zh-CN" altLang="en-US"/>
          </a:p>
        </p:txBody>
      </p:sp>
      <p:cxnSp>
        <p:nvCxnSpPr>
          <p:cNvPr id="11" name="直接箭头连接符 10"/>
          <p:cNvCxnSpPr/>
          <p:nvPr/>
        </p:nvCxnSpPr>
        <p:spPr>
          <a:xfrm flipV="1">
            <a:off x="3519170" y="4553585"/>
            <a:ext cx="1563370" cy="1214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flipV="1">
            <a:off x="5556885" y="4553585"/>
            <a:ext cx="1763395" cy="11976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03245" y="4827905"/>
            <a:ext cx="1647190" cy="368300"/>
          </a:xfrm>
          <a:prstGeom prst="rect">
            <a:avLst/>
          </a:prstGeom>
          <a:noFill/>
        </p:spPr>
        <p:txBody>
          <a:bodyPr wrap="square" rtlCol="0">
            <a:spAutoFit/>
          </a:bodyPr>
          <a:p>
            <a:r>
              <a:rPr lang="zh-CN" altLang="en-US"/>
              <a:t>不断生成</a:t>
            </a:r>
            <a:endParaRPr lang="zh-CN" altLang="en-US"/>
          </a:p>
        </p:txBody>
      </p:sp>
      <p:sp>
        <p:nvSpPr>
          <p:cNvPr id="14" name="文本框 13"/>
          <p:cNvSpPr txBox="1"/>
          <p:nvPr/>
        </p:nvSpPr>
        <p:spPr>
          <a:xfrm>
            <a:off x="6571615" y="4794250"/>
            <a:ext cx="1388745" cy="368300"/>
          </a:xfrm>
          <a:prstGeom prst="rect">
            <a:avLst/>
          </a:prstGeom>
          <a:noFill/>
        </p:spPr>
        <p:txBody>
          <a:bodyPr wrap="square" rtlCol="0">
            <a:spAutoFit/>
          </a:bodyPr>
          <a:p>
            <a:r>
              <a:rPr lang="zh-CN" altLang="en-US"/>
              <a:t>不断消费</a:t>
            </a:r>
            <a:endParaRPr lang="zh-CN" altLang="en-US"/>
          </a:p>
        </p:txBody>
      </p:sp>
      <p:sp>
        <p:nvSpPr>
          <p:cNvPr id="15" name="文本框 14"/>
          <p:cNvSpPr txBox="1"/>
          <p:nvPr/>
        </p:nvSpPr>
        <p:spPr>
          <a:xfrm>
            <a:off x="4613275" y="5986780"/>
            <a:ext cx="1779270" cy="368300"/>
          </a:xfrm>
          <a:prstGeom prst="rect">
            <a:avLst/>
          </a:prstGeom>
          <a:noFill/>
        </p:spPr>
        <p:txBody>
          <a:bodyPr wrap="square" rtlCol="0">
            <a:spAutoFit/>
          </a:bodyPr>
          <a:p>
            <a:r>
              <a:rPr lang="zh-CN" altLang="en-US"/>
              <a:t>产品是共享的</a:t>
            </a:r>
            <a:endParaRPr lang="zh-CN" altLang="en-US"/>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solidFill>
                  <a:schemeClr val="tx1">
                    <a:lumMod val="75000"/>
                    <a:lumOff val="25000"/>
                  </a:schemeClr>
                </a:solidFill>
                <a:sym typeface="+mn-ea"/>
              </a:rPr>
              <a:t>进程和线程基本概念</a:t>
            </a:r>
            <a:endParaRPr lang="zh-CN" altLang="en-US" dirty="0"/>
          </a:p>
        </p:txBody>
      </p:sp>
      <p:sp>
        <p:nvSpPr>
          <p:cNvPr id="3" name="内容占位符 2"/>
          <p:cNvSpPr>
            <a:spLocks noGrp="1"/>
          </p:cNvSpPr>
          <p:nvPr>
            <p:ph idx="1"/>
          </p:nvPr>
        </p:nvSpPr>
        <p:spPr>
          <a:xfrm>
            <a:off x="200025" y="654050"/>
            <a:ext cx="11791950" cy="4244340"/>
          </a:xfrm>
        </p:spPr>
        <p:txBody>
          <a:bodyPr>
            <a:normAutofit fontScale="70000"/>
          </a:bodyPr>
          <a:lstStyle/>
          <a:p>
            <a:r>
              <a:rPr lang="zh-CN" altLang="en-US" sz="4000" b="1" dirty="0">
                <a:cs typeface="微软雅黑 Light" panose="020B0502040204020203" pitchFamily="34" charset="-122"/>
              </a:rPr>
              <a:t>线程：</a:t>
            </a:r>
            <a:endParaRPr lang="en-US" altLang="zh-CN" sz="4000" b="1" dirty="0">
              <a:cs typeface="微软雅黑 Light" panose="020B0502040204020203" pitchFamily="34" charset="-122"/>
            </a:endParaRPr>
          </a:p>
          <a:p>
            <a:pPr lvl="1" eaLnBrk="1" hangingPunct="1">
              <a:lnSpc>
                <a:spcPct val="110000"/>
              </a:lnSpc>
            </a:pPr>
            <a:r>
              <a:rPr lang="zh-CN" altLang="en-US" sz="2855" dirty="0">
                <a:cs typeface="微软雅黑 Light" panose="020B0502040204020203" pitchFamily="34" charset="-122"/>
                <a:sym typeface="+mn-ea"/>
              </a:rPr>
              <a:t>线程是轻重级的进程，是进程中一个负责程序执行的控制单元</a:t>
            </a:r>
            <a:endParaRPr lang="en-US" altLang="zh-CN" sz="2855" dirty="0">
              <a:cs typeface="微软雅黑 Light" panose="020B0502040204020203" pitchFamily="34" charset="-122"/>
            </a:endParaRPr>
          </a:p>
          <a:p>
            <a:pPr lvl="1" eaLnBrk="1" hangingPunct="1">
              <a:lnSpc>
                <a:spcPct val="110000"/>
              </a:lnSpc>
            </a:pPr>
            <a:r>
              <a:rPr lang="zh-CN" altLang="en-US" sz="2855" dirty="0">
                <a:cs typeface="微软雅黑 Light" panose="020B0502040204020203" pitchFamily="34" charset="-122"/>
                <a:sym typeface="+mn-ea"/>
              </a:rPr>
              <a:t>线程是由进程创建的（寄生在进程中）</a:t>
            </a:r>
            <a:endParaRPr lang="en-US" altLang="zh-CN" sz="2855" dirty="0">
              <a:cs typeface="微软雅黑 Light" panose="020B0502040204020203" pitchFamily="34" charset="-122"/>
            </a:endParaRPr>
          </a:p>
          <a:p>
            <a:pPr lvl="1" eaLnBrk="1" hangingPunct="1">
              <a:lnSpc>
                <a:spcPct val="110000"/>
              </a:lnSpc>
            </a:pPr>
            <a:r>
              <a:rPr lang="zh-CN" altLang="en-US" sz="2855" dirty="0">
                <a:cs typeface="微软雅黑 Light" panose="020B0502040204020203" pitchFamily="34" charset="-122"/>
                <a:sym typeface="+mn-ea"/>
              </a:rPr>
              <a:t>一个进程可以拥有多个线程，至少一个线程</a:t>
            </a:r>
            <a:endParaRPr lang="en-US" altLang="zh-CN" sz="2855" dirty="0">
              <a:cs typeface="微软雅黑 Light" panose="020B0502040204020203" pitchFamily="34" charset="-122"/>
            </a:endParaRPr>
          </a:p>
          <a:p>
            <a:pPr lvl="1" eaLnBrk="1" hangingPunct="1">
              <a:lnSpc>
                <a:spcPct val="110000"/>
              </a:lnSpc>
            </a:pPr>
            <a:r>
              <a:rPr lang="zh-CN" altLang="en-US" sz="2855" dirty="0">
                <a:cs typeface="微软雅黑 Light" panose="020B0502040204020203" pitchFamily="34" charset="-122"/>
                <a:sym typeface="+mn-ea"/>
              </a:rPr>
              <a:t>线程有几种状态（</a:t>
            </a:r>
            <a:r>
              <a:rPr lang="zh-CN" altLang="en-US" sz="2855" dirty="0">
                <a:solidFill>
                  <a:srgbClr val="FF0000"/>
                </a:solidFill>
                <a:cs typeface="微软雅黑 Light" panose="020B0502040204020203" pitchFamily="34" charset="-122"/>
                <a:sym typeface="+mn-ea"/>
              </a:rPr>
              <a:t>新建new，就绪Runnable，运行Running，阻塞Blocked，死亡Dead</a:t>
            </a:r>
            <a:r>
              <a:rPr lang="zh-CN" altLang="en-US" sz="2855" dirty="0">
                <a:cs typeface="微软雅黑 Light" panose="020B0502040204020203" pitchFamily="34" charset="-122"/>
                <a:sym typeface="+mn-ea"/>
              </a:rPr>
              <a:t>）</a:t>
            </a:r>
            <a:endParaRPr lang="en-US" altLang="zh-CN" sz="2855" dirty="0">
              <a:cs typeface="微软雅黑 Light" panose="020B0502040204020203" pitchFamily="34" charset="-122"/>
            </a:endParaRPr>
          </a:p>
          <a:p>
            <a:pPr lvl="1" eaLnBrk="1" hangingPunct="1">
              <a:lnSpc>
                <a:spcPct val="110000"/>
              </a:lnSpc>
            </a:pPr>
            <a:r>
              <a:rPr lang="zh-CN" altLang="en-US" sz="2855" dirty="0">
                <a:cs typeface="微软雅黑 Light" panose="020B0502040204020203" pitchFamily="34" charset="-122"/>
                <a:sym typeface="+mn-ea"/>
              </a:rPr>
              <a:t>开启多个线程是为了同时运行多部分代码，每个线程都 有自已的运行的内容，这个内容可以称线程要执行的任务。</a:t>
            </a:r>
            <a:endParaRPr lang="zh-CN" altLang="en-US" sz="2855" dirty="0">
              <a:cs typeface="微软雅黑 Light" panose="020B0502040204020203" pitchFamily="34" charset="-122"/>
              <a:sym typeface="+mn-ea"/>
            </a:endParaRPr>
          </a:p>
          <a:p>
            <a:pPr lvl="1" eaLnBrk="1" hangingPunct="1">
              <a:lnSpc>
                <a:spcPct val="110000"/>
              </a:lnSpc>
            </a:pPr>
            <a:endParaRPr lang="zh-CN" altLang="en-US" sz="3335" dirty="0">
              <a:cs typeface="微软雅黑 Light" panose="020B0502040204020203" pitchFamily="34" charset="-122"/>
              <a:sym typeface="+mn-ea"/>
            </a:endParaRPr>
          </a:p>
          <a:p>
            <a:pPr marL="457200" lvl="1" indent="0" eaLnBrk="1" hangingPunct="1">
              <a:lnSpc>
                <a:spcPct val="90000"/>
              </a:lnSpc>
              <a:buNone/>
            </a:pPr>
            <a:r>
              <a:rPr lang="zh-CN" altLang="en-US" sz="3330">
                <a:sym typeface="+mn-ea"/>
              </a:rPr>
              <a:t>打开</a:t>
            </a:r>
            <a:r>
              <a:rPr lang="en-US" altLang="zh-CN" sz="3330">
                <a:sym typeface="+mn-ea"/>
              </a:rPr>
              <a:t>360</a:t>
            </a:r>
            <a:r>
              <a:rPr lang="zh-CN" altLang="en-US" sz="3330">
                <a:sym typeface="+mn-ea"/>
              </a:rPr>
              <a:t>卫士，就是打开一个进程，一个进程里面有很多代码，这些代码就是谁来执行的呢？线程来执行这些代码。</a:t>
            </a:r>
            <a:endParaRPr lang="en-US" altLang="zh-CN" sz="3335" dirty="0">
              <a:cs typeface="微软雅黑 Light" panose="020B0502040204020203" pitchFamily="34" charset="-122"/>
            </a:endParaRPr>
          </a:p>
          <a:p>
            <a:endParaRPr lang="en-US" altLang="zh-CN" dirty="0"/>
          </a:p>
          <a:p>
            <a:endParaRPr lang="zh-CN" altLang="en-US" dirty="0"/>
          </a:p>
        </p:txBody>
      </p:sp>
      <p:pic>
        <p:nvPicPr>
          <p:cNvPr id="8" name="图片 7"/>
          <p:cNvPicPr>
            <a:picLocks noChangeAspect="1"/>
          </p:cNvPicPr>
          <p:nvPr/>
        </p:nvPicPr>
        <p:blipFill>
          <a:blip r:embed="rId1"/>
          <a:stretch>
            <a:fillRect/>
          </a:stretch>
        </p:blipFill>
        <p:spPr>
          <a:xfrm>
            <a:off x="122555" y="4153535"/>
            <a:ext cx="598170" cy="598170"/>
          </a:xfrm>
          <a:prstGeom prst="rect">
            <a:avLst/>
          </a:prstGeom>
        </p:spPr>
      </p:pic>
      <p:sp>
        <p:nvSpPr>
          <p:cNvPr id="6" name="矩形 5"/>
          <p:cNvSpPr/>
          <p:nvPr/>
        </p:nvSpPr>
        <p:spPr>
          <a:xfrm>
            <a:off x="6538595" y="4564380"/>
            <a:ext cx="1567815" cy="2159635"/>
          </a:xfrm>
          <a:prstGeom prst="rect">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6750050" y="4685030"/>
            <a:ext cx="1043305" cy="368300"/>
          </a:xfrm>
          <a:prstGeom prst="rect">
            <a:avLst/>
          </a:prstGeom>
          <a:noFill/>
        </p:spPr>
        <p:txBody>
          <a:bodyPr wrap="square" rtlCol="0">
            <a:spAutoFit/>
          </a:bodyPr>
          <a:p>
            <a:r>
              <a:rPr lang="en-US" altLang="zh-CN"/>
              <a:t>360</a:t>
            </a:r>
            <a:r>
              <a:rPr lang="zh-CN" altLang="en-US"/>
              <a:t>卫士</a:t>
            </a:r>
            <a:endParaRPr lang="zh-CN" altLang="en-US"/>
          </a:p>
        </p:txBody>
      </p:sp>
      <p:cxnSp>
        <p:nvCxnSpPr>
          <p:cNvPr id="9" name="直接连接符 8"/>
          <p:cNvCxnSpPr/>
          <p:nvPr/>
        </p:nvCxnSpPr>
        <p:spPr>
          <a:xfrm>
            <a:off x="6826250" y="5959475"/>
            <a:ext cx="497840" cy="44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826250" y="5313045"/>
            <a:ext cx="497840" cy="44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826250" y="5501640"/>
            <a:ext cx="497840" cy="44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826250" y="5730875"/>
            <a:ext cx="497840" cy="44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826250" y="6224270"/>
            <a:ext cx="647700" cy="368300"/>
          </a:xfrm>
          <a:prstGeom prst="rect">
            <a:avLst/>
          </a:prstGeom>
          <a:noFill/>
        </p:spPr>
        <p:txBody>
          <a:bodyPr wrap="square" rtlCol="0">
            <a:spAutoFit/>
          </a:bodyPr>
          <a:p>
            <a:r>
              <a:rPr lang="zh-CN" altLang="en-US"/>
              <a:t>线程</a:t>
            </a:r>
            <a:endParaRPr lang="zh-CN" altLang="en-US"/>
          </a:p>
        </p:txBody>
      </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0178" y="246"/>
            <a:ext cx="11573813" cy="849126"/>
          </a:xfrm>
        </p:spPr>
        <p:txBody>
          <a:bodyPr>
            <a:normAutofit/>
          </a:bodyPr>
          <a:lstStyle/>
          <a:p>
            <a:r>
              <a:rPr lang="zh-CN" altLang="en-US">
                <a:sym typeface="+mn-ea"/>
              </a:rPr>
              <a:t>知识点</a:t>
            </a:r>
            <a:r>
              <a:rPr lang="en-US" altLang="zh-CN">
                <a:sym typeface="+mn-ea"/>
              </a:rPr>
              <a:t>9-</a:t>
            </a:r>
            <a:r>
              <a:rPr lang="zh-CN" altLang="en-US">
                <a:sym typeface="+mn-ea"/>
              </a:rPr>
              <a:t>线程通讯</a:t>
            </a:r>
            <a:endParaRPr lang="zh-CN" altLang="en-US" dirty="0">
              <a:cs typeface="微软雅黑 Light" panose="020B0502040204020203" pitchFamily="34" charset="-122"/>
            </a:endParaRPr>
          </a:p>
        </p:txBody>
      </p:sp>
      <p:sp>
        <p:nvSpPr>
          <p:cNvPr id="3" name="内容占位符 2"/>
          <p:cNvSpPr>
            <a:spLocks noGrp="1"/>
          </p:cNvSpPr>
          <p:nvPr>
            <p:ph idx="1"/>
          </p:nvPr>
        </p:nvSpPr>
        <p:spPr>
          <a:xfrm>
            <a:off x="275590" y="848995"/>
            <a:ext cx="5173980" cy="826770"/>
          </a:xfrm>
        </p:spPr>
        <p:txBody>
          <a:bodyPr>
            <a:normAutofit/>
          </a:bodyPr>
          <a:lstStyle/>
          <a:p>
            <a:r>
              <a:rPr lang="en-US" altLang="zh-CN" sz="2400" dirty="0">
                <a:latin typeface="黑体" panose="02010609060101010101" pitchFamily="2" charset="-122"/>
                <a:ea typeface="黑体" panose="02010609060101010101" pitchFamily="2" charset="-122"/>
                <a:sym typeface="黑体" panose="02010609060101010101" pitchFamily="2" charset="-122"/>
              </a:rPr>
              <a:t>wait()/notify()/notifyAll()</a:t>
            </a:r>
            <a:r>
              <a:rPr lang="zh-CN" altLang="en-US" sz="2400" dirty="0">
                <a:cs typeface="微软雅黑 Light" panose="020B0502040204020203" pitchFamily="34" charset="-122"/>
                <a:sym typeface="+mn-ea"/>
              </a:rPr>
              <a:t>用法</a:t>
            </a:r>
            <a:endParaRPr lang="zh-CN" altLang="en-US" sz="2400" dirty="0">
              <a:cs typeface="微软雅黑 Light" panose="020B0502040204020203" pitchFamily="34" charset="-122"/>
              <a:sym typeface="+mn-ea"/>
            </a:endParaRPr>
          </a:p>
          <a:p>
            <a:pPr lvl="1" eaLnBrk="1" hangingPunct="1">
              <a:lnSpc>
                <a:spcPct val="90000"/>
              </a:lnSpc>
            </a:pPr>
            <a:endParaRPr lang="zh-CN" altLang="en-US" sz="20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graphicFrame>
        <p:nvGraphicFramePr>
          <p:cNvPr id="36867" name="表格 36866"/>
          <p:cNvGraphicFramePr/>
          <p:nvPr>
            <p:custDataLst>
              <p:tags r:id="rId1"/>
            </p:custDataLst>
          </p:nvPr>
        </p:nvGraphicFramePr>
        <p:xfrm>
          <a:off x="698818" y="1754188"/>
          <a:ext cx="9852025" cy="3864610"/>
        </p:xfrm>
        <a:graphic>
          <a:graphicData uri="http://schemas.openxmlformats.org/drawingml/2006/table">
            <a:tbl>
              <a:tblPr/>
              <a:tblGrid>
                <a:gridCol w="4322445"/>
                <a:gridCol w="5529580"/>
              </a:tblGrid>
              <a:tr h="457200">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2400">
                          <a:latin typeface="黑体" panose="02010609060101010101" pitchFamily="2" charset="-122"/>
                          <a:ea typeface="黑体" panose="02010609060101010101" pitchFamily="2" charset="-122"/>
                          <a:sym typeface="黑体" panose="02010609060101010101" pitchFamily="2" charset="-122"/>
                        </a:rPr>
                        <a:t>方  法  原  型</a:t>
                      </a:r>
                      <a:endParaRPr lang="zh-CN" altLang="en-US" sz="2800">
                        <a:latin typeface="Calibri" panose="020F0502020204030204" charset="0"/>
                        <a:sym typeface="Calibri" panose="020F0502020204030204" charset="0"/>
                      </a:endParaRPr>
                    </a:p>
                  </a:txBody>
                  <a:tcPr marL="91443" marR="91443" marT="45726" marB="45726" vert="horz" anchor="ctr">
                    <a:lnL w="19050" cap="flat" cmpd="sng">
                      <a:solidFill>
                        <a:srgbClr val="93CDDD"/>
                      </a:solidFill>
                      <a:prstDash val="solid"/>
                      <a:headEnd type="none" w="med" len="med"/>
                      <a:tailEnd type="none" w="med" len="med"/>
                    </a:lnL>
                    <a:lnR w="12700" cap="flat" cmpd="sng">
                      <a:solidFill>
                        <a:srgbClr val="93CDDD"/>
                      </a:solidFill>
                      <a:prstDash val="solid"/>
                      <a:headEnd type="none" w="med" len="med"/>
                      <a:tailEnd type="none" w="med" len="med"/>
                    </a:lnR>
                    <a:lnT w="1905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accent6">
                        <a:lumMod val="60000"/>
                        <a:lumOff val="4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2400">
                          <a:latin typeface="黑体" panose="02010609060101010101" pitchFamily="2" charset="-122"/>
                          <a:ea typeface="黑体" panose="02010609060101010101" pitchFamily="2" charset="-122"/>
                          <a:sym typeface="黑体" panose="02010609060101010101" pitchFamily="2" charset="-122"/>
                        </a:rPr>
                        <a:t>说      明</a:t>
                      </a:r>
                      <a:endParaRPr lang="zh-CN" altLang="en-US" sz="2800">
                        <a:latin typeface="Calibri" panose="020F0502020204030204" charset="0"/>
                        <a:sym typeface="Calibri" panose="020F0502020204030204" charset="0"/>
                      </a:endParaRPr>
                    </a:p>
                  </a:txBody>
                  <a:tcPr marL="91443" marR="91443" marT="45726" marB="45726" vert="horz" anchor="ctr">
                    <a:lnL w="12700" cap="flat" cmpd="sng">
                      <a:solidFill>
                        <a:srgbClr val="93CDDD"/>
                      </a:solidFill>
                      <a:prstDash val="solid"/>
                      <a:headEnd type="none" w="med" len="med"/>
                      <a:tailEnd type="none" w="med" len="med"/>
                    </a:lnL>
                    <a:lnR w="19050" cap="flat" cmpd="sng">
                      <a:solidFill>
                        <a:srgbClr val="93CDDD"/>
                      </a:solidFill>
                      <a:prstDash val="solid"/>
                      <a:headEnd type="none" w="med" len="med"/>
                      <a:tailEnd type="none" w="med" len="med"/>
                    </a:lnR>
                    <a:lnT w="1905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accent6">
                        <a:lumMod val="60000"/>
                        <a:lumOff val="40000"/>
                      </a:schemeClr>
                    </a:solidFill>
                  </a:tcPr>
                </a:tc>
              </a:tr>
              <a:tr h="424180">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en-US" altLang="x-none" sz="1800" dirty="0">
                          <a:latin typeface="Calibri" panose="020F0502020204030204" charset="0"/>
                          <a:sym typeface="宋体" panose="02010600030101010101" pitchFamily="2" charset="-122"/>
                        </a:rPr>
                        <a:t>final </a:t>
                      </a:r>
                      <a:r>
                        <a:rPr lang="en-US" altLang="x-none" sz="1800" dirty="0">
                          <a:solidFill>
                            <a:srgbClr val="000000"/>
                          </a:solidFill>
                          <a:latin typeface="Times New Roman" panose="02020603050405020304" pitchFamily="2" charset="0"/>
                          <a:ea typeface="黑体" panose="02010609060101010101" pitchFamily="2" charset="-122"/>
                          <a:sym typeface="Times New Roman" panose="02020603050405020304" pitchFamily="2" charset="0"/>
                        </a:rPr>
                        <a:t>void notify()</a:t>
                      </a:r>
                      <a:endParaRPr lang="en-US" altLang="x-none" dirty="0">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9050" cap="flat" cmpd="sng">
                      <a:solidFill>
                        <a:srgbClr val="93CDDD"/>
                      </a:solidFill>
                      <a:prstDash val="solid"/>
                      <a:headEnd type="none" w="med" len="med"/>
                      <a:tailEnd type="none" w="med" len="med"/>
                    </a:lnL>
                    <a:lnR w="1270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zh-CN" altLang="en-US" sz="1800">
                          <a:solidFill>
                            <a:srgbClr val="000000"/>
                          </a:solidFill>
                          <a:latin typeface="黑体" panose="02010609060101010101" pitchFamily="2" charset="-122"/>
                          <a:ea typeface="黑体" panose="02010609060101010101" pitchFamily="2" charset="-122"/>
                          <a:sym typeface="黑体" panose="02010609060101010101" pitchFamily="2" charset="-122"/>
                        </a:rPr>
                        <a:t>唤醒在此对象监视器上等待的单个线程。</a:t>
                      </a:r>
                      <a:endParaRPr lang="zh-CN" altLang="en-US">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2700" cap="flat" cmpd="sng">
                      <a:solidFill>
                        <a:srgbClr val="93CDDD"/>
                      </a:solidFill>
                      <a:prstDash val="solid"/>
                      <a:headEnd type="none" w="med" len="med"/>
                      <a:tailEnd type="none" w="med" len="med"/>
                    </a:lnL>
                    <a:lnR w="1905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bg1">
                        <a:alpha val="100000"/>
                      </a:schemeClr>
                    </a:solidFill>
                  </a:tcPr>
                </a:tc>
              </a:tr>
              <a:tr h="429260">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en-US" altLang="x-none" sz="1800" dirty="0">
                          <a:latin typeface="Calibri" panose="020F0502020204030204" charset="0"/>
                          <a:sym typeface="宋体" panose="02010600030101010101" pitchFamily="2" charset="-122"/>
                        </a:rPr>
                        <a:t>final </a:t>
                      </a:r>
                      <a:r>
                        <a:rPr lang="en-US" altLang="x-none" sz="1800" dirty="0">
                          <a:solidFill>
                            <a:srgbClr val="000000"/>
                          </a:solidFill>
                          <a:latin typeface="Times New Roman" panose="02020603050405020304" pitchFamily="2" charset="0"/>
                          <a:ea typeface="黑体" panose="02010609060101010101" pitchFamily="2" charset="-122"/>
                          <a:sym typeface="Times New Roman" panose="02020603050405020304" pitchFamily="2" charset="0"/>
                        </a:rPr>
                        <a:t>void notifyAll()</a:t>
                      </a:r>
                      <a:endParaRPr lang="en-US" altLang="x-none" dirty="0">
                        <a:solidFill>
                          <a:srgbClr val="FF0000"/>
                        </a:solidFill>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9050" cap="flat" cmpd="sng">
                      <a:solidFill>
                        <a:srgbClr val="93CDDD"/>
                      </a:solidFill>
                      <a:prstDash val="solid"/>
                      <a:headEnd type="none" w="med" len="med"/>
                      <a:tailEnd type="none" w="med" len="med"/>
                    </a:lnL>
                    <a:lnR w="1270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zh-CN" altLang="en-US" sz="1800">
                          <a:solidFill>
                            <a:srgbClr val="000000"/>
                          </a:solidFill>
                          <a:latin typeface="黑体" panose="02010609060101010101" pitchFamily="2" charset="-122"/>
                          <a:ea typeface="黑体" panose="02010609060101010101" pitchFamily="2" charset="-122"/>
                          <a:sym typeface="黑体" panose="02010609060101010101" pitchFamily="2" charset="-122"/>
                        </a:rPr>
                        <a:t>唤醒在此对象监视器上等待的所有线程。</a:t>
                      </a:r>
                      <a:endParaRPr lang="zh-CN" altLang="en-US">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2700" cap="flat" cmpd="sng">
                      <a:solidFill>
                        <a:srgbClr val="93CDDD"/>
                      </a:solidFill>
                      <a:prstDash val="solid"/>
                      <a:headEnd type="none" w="med" len="med"/>
                      <a:tailEnd type="none" w="med" len="med"/>
                    </a:lnL>
                    <a:lnR w="1905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bg1">
                        <a:alpha val="100000"/>
                      </a:schemeClr>
                    </a:solidFill>
                  </a:tcPr>
                </a:tc>
              </a:tr>
              <a:tr h="725170">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en-US" altLang="x-none" sz="1800" dirty="0">
                          <a:latin typeface="Calibri" panose="020F0502020204030204" charset="0"/>
                          <a:sym typeface="宋体" panose="02010600030101010101" pitchFamily="2" charset="-122"/>
                        </a:rPr>
                        <a:t>final </a:t>
                      </a:r>
                      <a:r>
                        <a:rPr lang="en-US" altLang="x-none" sz="1800" dirty="0">
                          <a:solidFill>
                            <a:srgbClr val="000000"/>
                          </a:solidFill>
                          <a:latin typeface="Times New Roman" panose="02020603050405020304" pitchFamily="2" charset="0"/>
                          <a:ea typeface="黑体" panose="02010609060101010101" pitchFamily="2" charset="-122"/>
                          <a:sym typeface="Times New Roman" panose="02020603050405020304" pitchFamily="2" charset="0"/>
                        </a:rPr>
                        <a:t>void wait() </a:t>
                      </a:r>
                      <a:r>
                        <a:rPr lang="en-US" altLang="x-none" sz="1800" dirty="0">
                          <a:latin typeface="Calibri" panose="020F0502020204030204" charset="0"/>
                          <a:sym typeface="宋体" panose="02010600030101010101" pitchFamily="2" charset="-122"/>
                        </a:rPr>
                        <a:t>throws InterruptedException</a:t>
                      </a:r>
                      <a:endParaRPr lang="en-US" altLang="x-none" dirty="0">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9050" cap="flat" cmpd="sng">
                      <a:solidFill>
                        <a:srgbClr val="93CDDD"/>
                      </a:solidFill>
                      <a:prstDash val="solid"/>
                      <a:headEnd type="none" w="med" len="med"/>
                      <a:tailEnd type="none" w="med" len="med"/>
                    </a:lnL>
                    <a:lnR w="1270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导致当前的线程等待，直到其他线程调用此对象的 </a:t>
                      </a:r>
                      <a:r>
                        <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rPr>
                        <a:t>notify() </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方法或 </a:t>
                      </a:r>
                      <a:r>
                        <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rPr>
                        <a:t>notifyAll() </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方法。</a:t>
                      </a:r>
                      <a:endParaRPr lang="zh-CN" altLang="en-US" dirty="0">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2700" cap="flat" cmpd="sng">
                      <a:solidFill>
                        <a:srgbClr val="93CDDD"/>
                      </a:solidFill>
                      <a:prstDash val="solid"/>
                      <a:headEnd type="none" w="med" len="med"/>
                      <a:tailEnd type="none" w="med" len="med"/>
                    </a:lnL>
                    <a:lnR w="1905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bg1">
                        <a:alpha val="100000"/>
                      </a:schemeClr>
                    </a:solidFill>
                  </a:tcPr>
                </a:tc>
              </a:tr>
              <a:tr h="766445">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en-US" altLang="x-none" sz="1800" dirty="0">
                          <a:latin typeface="Calibri" panose="020F0502020204030204" charset="0"/>
                          <a:sym typeface="宋体" panose="02010600030101010101" pitchFamily="2" charset="-122"/>
                        </a:rPr>
                        <a:t>final </a:t>
                      </a:r>
                      <a:r>
                        <a:rPr lang="en-US" altLang="x-none" sz="1800" dirty="0">
                          <a:solidFill>
                            <a:srgbClr val="000000"/>
                          </a:solidFill>
                          <a:latin typeface="Times New Roman" panose="02020603050405020304" pitchFamily="2" charset="0"/>
                          <a:ea typeface="黑体" panose="02010609060101010101" pitchFamily="2" charset="-122"/>
                          <a:sym typeface="Times New Roman" panose="02020603050405020304" pitchFamily="2" charset="0"/>
                        </a:rPr>
                        <a:t>void wait(long timeout)</a:t>
                      </a:r>
                      <a:r>
                        <a:rPr lang="en-US" altLang="x-none" sz="1800" dirty="0">
                          <a:latin typeface="Calibri" panose="020F0502020204030204" charset="0"/>
                          <a:sym typeface="宋体" panose="02010600030101010101" pitchFamily="2" charset="-122"/>
                        </a:rPr>
                        <a:t> throws InterruptedException</a:t>
                      </a:r>
                      <a:endParaRPr lang="en-US" altLang="x-none" dirty="0">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9050" cap="flat" cmpd="sng">
                      <a:solidFill>
                        <a:srgbClr val="93CDDD"/>
                      </a:solidFill>
                      <a:prstDash val="solid"/>
                      <a:headEnd type="none" w="med" len="med"/>
                      <a:tailEnd type="none" w="med" len="med"/>
                    </a:lnL>
                    <a:lnR w="1270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导致当前的线程等待，直到其他线程调用此对象的 </a:t>
                      </a:r>
                      <a:r>
                        <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rPr>
                        <a:t>notify() </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方法或 </a:t>
                      </a:r>
                      <a:r>
                        <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rPr>
                        <a:t>notifyAll() </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方法，或者超过指定的时间量。</a:t>
                      </a:r>
                      <a:endParaRPr lang="zh-CN" altLang="en-US" dirty="0">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2700" cap="flat" cmpd="sng">
                      <a:solidFill>
                        <a:srgbClr val="93CDDD"/>
                      </a:solidFill>
                      <a:prstDash val="solid"/>
                      <a:headEnd type="none" w="med" len="med"/>
                      <a:tailEnd type="none" w="med" len="med"/>
                    </a:lnL>
                    <a:lnR w="1905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2700" cap="flat" cmpd="sng">
                      <a:solidFill>
                        <a:srgbClr val="93CDDD"/>
                      </a:solidFill>
                      <a:prstDash val="solid"/>
                      <a:headEnd type="none" w="med" len="med"/>
                      <a:tailEnd type="none" w="med" len="med"/>
                    </a:lnB>
                    <a:lnTlToBr>
                      <a:noFill/>
                    </a:lnTlToBr>
                    <a:lnBlToTr>
                      <a:noFill/>
                    </a:lnBlToTr>
                    <a:solidFill>
                      <a:schemeClr val="bg1">
                        <a:alpha val="100000"/>
                      </a:schemeClr>
                    </a:solidFill>
                  </a:tcPr>
                </a:tc>
              </a:tr>
              <a:tr h="756920">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en-US" altLang="x-none" sz="1800" dirty="0">
                          <a:latin typeface="Calibri" panose="020F0502020204030204" charset="0"/>
                          <a:sym typeface="宋体" panose="02010600030101010101" pitchFamily="2" charset="-122"/>
                        </a:rPr>
                        <a:t>final </a:t>
                      </a:r>
                      <a:r>
                        <a:rPr lang="en-US" altLang="x-none" sz="1800" dirty="0">
                          <a:solidFill>
                            <a:srgbClr val="000000"/>
                          </a:solidFill>
                          <a:latin typeface="Times New Roman" panose="02020603050405020304" pitchFamily="2" charset="0"/>
                          <a:ea typeface="黑体" panose="02010609060101010101" pitchFamily="2" charset="-122"/>
                          <a:sym typeface="Times New Roman" panose="02020603050405020304" pitchFamily="2" charset="0"/>
                        </a:rPr>
                        <a:t>void wait(long timeout, int nanos)</a:t>
                      </a:r>
                      <a:r>
                        <a:rPr lang="en-US" altLang="x-none" sz="1800" dirty="0">
                          <a:latin typeface="Calibri" panose="020F0502020204030204" charset="0"/>
                          <a:sym typeface="宋体" panose="02010600030101010101" pitchFamily="2" charset="-122"/>
                        </a:rPr>
                        <a:t> throws InterruptedException</a:t>
                      </a:r>
                      <a:endParaRPr lang="en-US" altLang="x-none" dirty="0">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9050" cap="flat" cmpd="sng">
                      <a:solidFill>
                        <a:srgbClr val="93CDDD"/>
                      </a:solidFill>
                      <a:prstDash val="solid"/>
                      <a:headEnd type="none" w="med" len="med"/>
                      <a:tailEnd type="none" w="med" len="med"/>
                    </a:lnL>
                    <a:lnR w="1270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9050" cap="flat" cmpd="sng">
                      <a:solidFill>
                        <a:srgbClr val="93CDDD"/>
                      </a:solidFill>
                      <a:prstDash val="solid"/>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eaLnBrk="1" hangingPunct="1">
                        <a:spcBef>
                          <a:spcPct val="20000"/>
                        </a:spcBef>
                        <a:buNone/>
                      </a:pP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导致当前的线程等待，直到其他线程调用此对象的 </a:t>
                      </a:r>
                      <a:r>
                        <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rPr>
                        <a:t>notify() </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方法或 </a:t>
                      </a:r>
                      <a:r>
                        <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rPr>
                        <a:t>notifyAll() </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方法，或者其他某个线程中断当前线程，或者已超过某个实际时间量。</a:t>
                      </a:r>
                      <a:endParaRPr lang="zh-CN" altLang="en-US" dirty="0">
                        <a:latin typeface="Times New Roman" panose="02020603050405020304" pitchFamily="2" charset="0"/>
                        <a:ea typeface="楷体_GB2312" pitchFamily="1" charset="-122"/>
                        <a:sym typeface="Times New Roman" panose="02020603050405020304" pitchFamily="2" charset="0"/>
                      </a:endParaRPr>
                    </a:p>
                  </a:txBody>
                  <a:tcPr marL="91443" marR="91443" marT="45726" marB="45726" vert="horz" anchor="ctr">
                    <a:lnL w="12700" cap="flat" cmpd="sng">
                      <a:solidFill>
                        <a:srgbClr val="93CDDD"/>
                      </a:solidFill>
                      <a:prstDash val="solid"/>
                      <a:headEnd type="none" w="med" len="med"/>
                      <a:tailEnd type="none" w="med" len="med"/>
                    </a:lnL>
                    <a:lnR w="19050" cap="flat" cmpd="sng">
                      <a:solidFill>
                        <a:srgbClr val="93CDDD"/>
                      </a:solidFill>
                      <a:prstDash val="solid"/>
                      <a:headEnd type="none" w="med" len="med"/>
                      <a:tailEnd type="none" w="med" len="med"/>
                    </a:lnR>
                    <a:lnT w="12700" cap="flat" cmpd="sng">
                      <a:solidFill>
                        <a:srgbClr val="93CDDD"/>
                      </a:solidFill>
                      <a:prstDash val="solid"/>
                      <a:headEnd type="none" w="med" len="med"/>
                      <a:tailEnd type="none" w="med" len="med"/>
                    </a:lnT>
                    <a:lnB w="19050" cap="flat" cmpd="sng">
                      <a:solidFill>
                        <a:srgbClr val="93CDDD"/>
                      </a:solidFill>
                      <a:prstDash val="solid"/>
                      <a:headEnd type="none" w="med" len="med"/>
                      <a:tailEnd type="none" w="med" len="med"/>
                    </a:lnB>
                    <a:lnTlToBr>
                      <a:noFill/>
                    </a:lnTlToBr>
                    <a:lnBlToTr>
                      <a:noFill/>
                    </a:lnBlToTr>
                    <a:solidFill>
                      <a:schemeClr val="bg1">
                        <a:alpha val="100000"/>
                      </a:schemeClr>
                    </a:solidFill>
                  </a:tcPr>
                </a:tc>
              </a:tr>
            </a:tbl>
          </a:graphicData>
        </a:graphic>
      </p:graphicFrame>
      <p:sp>
        <p:nvSpPr>
          <p:cNvPr id="7" name="圆角矩形标注 6"/>
          <p:cNvSpPr/>
          <p:nvPr/>
        </p:nvSpPr>
        <p:spPr>
          <a:xfrm>
            <a:off x="6007100" y="691515"/>
            <a:ext cx="5972810" cy="890905"/>
          </a:xfrm>
          <a:prstGeom prst="wedgeRoundRectCallout">
            <a:avLst>
              <a:gd name="adj1" fmla="val -57803"/>
              <a:gd name="adj2" fmla="val 52494"/>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wait()</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和</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notify()</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方法</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包括上述的所有方法，下同</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 </a:t>
            </a:r>
            <a:r>
              <a:rPr lang="zh-CN" altLang="en-US"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都是</a:t>
            </a:r>
            <a:r>
              <a:rPr lang="en-US" altLang="zh-CN"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Object</a:t>
            </a:r>
            <a:r>
              <a:rPr lang="zh-CN" altLang="en-US"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类的最终方法，</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所以每个类默认都拥有该方法。</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8" name="圆角矩形标注 7"/>
          <p:cNvSpPr/>
          <p:nvPr/>
        </p:nvSpPr>
        <p:spPr>
          <a:xfrm>
            <a:off x="275590" y="5861685"/>
            <a:ext cx="5499100" cy="815975"/>
          </a:xfrm>
          <a:prstGeom prst="wedgeRoundRectCallout">
            <a:avLst>
              <a:gd name="adj1" fmla="val 53083"/>
              <a:gd name="adj2" fmla="val -42529"/>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0" eaLnBrk="1" hangingPunct="1">
              <a:lnSpc>
                <a:spcPts val="3500"/>
              </a:lnSpc>
              <a:buClr>
                <a:srgbClr val="92D050"/>
              </a:buClr>
              <a:buNone/>
            </a:pP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为确保</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wait()</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和</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notify()</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的功能，即一定要和</a:t>
            </a:r>
            <a:r>
              <a:rPr lang="en-US" altLang="zh-CN" b="1"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synchronized</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一起使用。</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9" name="圆角矩形标注 8"/>
          <p:cNvSpPr/>
          <p:nvPr/>
        </p:nvSpPr>
        <p:spPr>
          <a:xfrm>
            <a:off x="6383655" y="5861685"/>
            <a:ext cx="5389880" cy="815975"/>
          </a:xfrm>
          <a:prstGeom prst="wedgeRoundRectCallout">
            <a:avLst>
              <a:gd name="adj1" fmla="val -54394"/>
              <a:gd name="adj2" fmla="val -39494"/>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0" eaLnBrk="1" hangingPunct="1">
              <a:lnSpc>
                <a:spcPts val="3500"/>
              </a:lnSpc>
              <a:buClr>
                <a:srgbClr val="92D050"/>
              </a:buClr>
              <a:buNone/>
            </a:pP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如</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synchronized</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的锁对象是</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obj</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的话，</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wait</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和</a:t>
            </a:r>
            <a:r>
              <a:rPr lang="en-US" alt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notify</a:t>
            </a:r>
            <a:r>
              <a:rPr lang="zh-CN" altLang="en-US" dirty="0">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正确的使用方法是</a:t>
            </a:r>
            <a:r>
              <a:rPr lang="en-US" altLang="zh-CN"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obj.wait()</a:t>
            </a:r>
            <a:r>
              <a:rPr lang="zh-CN" altLang="en-US"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和</a:t>
            </a:r>
            <a:r>
              <a:rPr lang="en-US" altLang="zh-CN"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obj.notify()</a:t>
            </a:r>
            <a:r>
              <a:rPr lang="zh-CN" altLang="en-US"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rPr>
              <a:t>。</a:t>
            </a:r>
            <a:endParaRPr lang="zh-CN" altLang="en-US" dirty="0">
              <a:gradFill>
                <a:gsLst>
                  <a:gs pos="0">
                    <a:srgbClr val="007BD3"/>
                  </a:gs>
                  <a:gs pos="100000">
                    <a:srgbClr val="034373"/>
                  </a:gs>
                </a:gsLst>
                <a:lin scaled="0"/>
              </a:gradFill>
              <a:latin typeface="微软雅黑 Light" panose="020B0502040204020203" pitchFamily="34" charset="-122"/>
              <a:ea typeface="微软雅黑 Light" panose="020B0502040204020203" pitchFamily="34" charset="-122"/>
              <a:cs typeface="微软雅黑 Light" panose="020B0502040204020203" pitchFamily="34" charset="-122"/>
              <a:sym typeface="黑体" panose="02010609060101010101" pitchFamily="2" charset="-122"/>
            </a:endParaRPr>
          </a:p>
        </p:txBody>
      </p:sp>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0178" y="246"/>
            <a:ext cx="11573813" cy="849126"/>
          </a:xfrm>
        </p:spPr>
        <p:txBody>
          <a:bodyPr>
            <a:normAutofit/>
          </a:bodyPr>
          <a:lstStyle/>
          <a:p>
            <a:r>
              <a:rPr lang="zh-CN" altLang="en-US">
                <a:sym typeface="+mn-ea"/>
              </a:rPr>
              <a:t>知识点</a:t>
            </a:r>
            <a:r>
              <a:rPr lang="en-US" altLang="zh-CN">
                <a:sym typeface="+mn-ea"/>
              </a:rPr>
              <a:t>9-</a:t>
            </a:r>
            <a:r>
              <a:rPr lang="zh-CN" altLang="en-US">
                <a:sym typeface="+mn-ea"/>
              </a:rPr>
              <a:t>线程通讯</a:t>
            </a:r>
            <a:endParaRPr lang="zh-CN" altLang="en-US" dirty="0">
              <a:cs typeface="微软雅黑 Light" panose="020B0502040204020203" pitchFamily="34" charset="-122"/>
            </a:endParaRPr>
          </a:p>
        </p:txBody>
      </p:sp>
      <p:sp>
        <p:nvSpPr>
          <p:cNvPr id="3" name="内容占位符 2"/>
          <p:cNvSpPr>
            <a:spLocks noGrp="1"/>
          </p:cNvSpPr>
          <p:nvPr>
            <p:ph idx="1"/>
          </p:nvPr>
        </p:nvSpPr>
        <p:spPr>
          <a:xfrm>
            <a:off x="275590" y="848995"/>
            <a:ext cx="5173980" cy="826770"/>
          </a:xfrm>
        </p:spPr>
        <p:txBody>
          <a:bodyPr>
            <a:normAutofit/>
          </a:bodyPr>
          <a:lstStyle/>
          <a:p>
            <a:r>
              <a:rPr lang="en-US" altLang="zh-CN" sz="2400" dirty="0">
                <a:cs typeface="微软雅黑 Light" panose="020B0502040204020203" pitchFamily="34" charset="-122"/>
                <a:sym typeface="黑体" panose="02010609060101010101" pitchFamily="2" charset="-122"/>
              </a:rPr>
              <a:t>sleep()</a:t>
            </a:r>
            <a:r>
              <a:rPr lang="zh-CN" altLang="en-US" sz="2400" dirty="0">
                <a:cs typeface="微软雅黑 Light" panose="020B0502040204020203" pitchFamily="34" charset="-122"/>
                <a:sym typeface="黑体" panose="02010609060101010101" pitchFamily="2" charset="-122"/>
              </a:rPr>
              <a:t>和</a:t>
            </a:r>
            <a:r>
              <a:rPr lang="en-US" altLang="zh-CN" sz="2400" dirty="0">
                <a:cs typeface="微软雅黑 Light" panose="020B0502040204020203" pitchFamily="34" charset="-122"/>
                <a:sym typeface="黑体" panose="02010609060101010101" pitchFamily="2" charset="-122"/>
              </a:rPr>
              <a:t>wait()</a:t>
            </a:r>
            <a:r>
              <a:rPr lang="zh-CN" altLang="en-US" sz="2400" dirty="0">
                <a:cs typeface="微软雅黑 Light" panose="020B0502040204020203" pitchFamily="34" charset="-122"/>
                <a:sym typeface="黑体" panose="02010609060101010101" pitchFamily="2" charset="-122"/>
              </a:rPr>
              <a:t>的区别</a:t>
            </a:r>
            <a:endParaRPr lang="zh-CN" altLang="en-US" sz="2400" dirty="0">
              <a:cs typeface="微软雅黑 Light" panose="020B0502040204020203" pitchFamily="34" charset="-122"/>
              <a:sym typeface="+mn-ea"/>
            </a:endParaRPr>
          </a:p>
          <a:p>
            <a:pPr lvl="1" eaLnBrk="1" hangingPunct="1">
              <a:lnSpc>
                <a:spcPct val="90000"/>
              </a:lnSpc>
            </a:pPr>
            <a:endParaRPr lang="zh-CN" altLang="en-US" sz="2400" dirty="0">
              <a:gradFill>
                <a:gsLst>
                  <a:gs pos="0">
                    <a:srgbClr val="FE4444"/>
                  </a:gs>
                  <a:gs pos="100000">
                    <a:srgbClr val="832B2B"/>
                  </a:gs>
                </a:gsLst>
                <a:lin scaled="0"/>
              </a:gradFill>
              <a:cs typeface="微软雅黑 Light" panose="020B0502040204020203" pitchFamily="34" charset="-122"/>
              <a:sym typeface="黑体" panose="02010609060101010101" pitchFamily="2" charset="-122"/>
            </a:endParaRPr>
          </a:p>
        </p:txBody>
      </p:sp>
      <p:graphicFrame>
        <p:nvGraphicFramePr>
          <p:cNvPr id="40964" name="表格 40963"/>
          <p:cNvGraphicFramePr/>
          <p:nvPr>
            <p:custDataLst>
              <p:tags r:id="rId1"/>
            </p:custDataLst>
          </p:nvPr>
        </p:nvGraphicFramePr>
        <p:xfrm>
          <a:off x="2411413" y="2172018"/>
          <a:ext cx="8212455" cy="3358515"/>
        </p:xfrm>
        <a:graphic>
          <a:graphicData uri="http://schemas.openxmlformats.org/drawingml/2006/table">
            <a:tbl>
              <a:tblPr/>
              <a:tblGrid>
                <a:gridCol w="2089150"/>
                <a:gridCol w="2917825"/>
                <a:gridCol w="3205163"/>
              </a:tblGrid>
              <a:tr h="518160">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endParaRPr lang="zh-CN" altLang="en-US" b="1" dirty="0">
                        <a:latin typeface="黑体" panose="02010609060101010101" pitchFamily="2" charset="-122"/>
                        <a:ea typeface="黑体" panose="02010609060101010101" pitchFamily="2" charset="-122"/>
                        <a:sym typeface="黑体" panose="02010609060101010101" pitchFamily="2" charset="-122"/>
                      </a:endParaRPr>
                    </a:p>
                  </a:txBody>
                  <a:tcPr marL="91443" marR="91443" marT="45730" marB="45730" vert="horz" anchor="ctr">
                    <a:lnL w="19050" cap="flat" cmpd="sng">
                      <a:solidFill>
                        <a:srgbClr val="93CDDD"/>
                      </a:solidFill>
                      <a:prstDash val="solid"/>
                      <a:bevel/>
                      <a:headEnd type="none" w="med" len="med"/>
                      <a:tailEnd type="none" w="med" len="med"/>
                    </a:lnL>
                    <a:lnR w="12700" cap="flat" cmpd="sng">
                      <a:solidFill>
                        <a:srgbClr val="93CDDD"/>
                      </a:solidFill>
                      <a:prstDash val="solid"/>
                      <a:bevel/>
                      <a:headEnd type="none" w="med" len="med"/>
                      <a:tailEnd type="none" w="med" len="med"/>
                    </a:lnR>
                    <a:lnT w="1905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accent6">
                        <a:lumMod val="60000"/>
                        <a:lumOff val="4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en-US" altLang="x-none" sz="2400" b="1" dirty="0">
                          <a:latin typeface="黑体" panose="02010609060101010101" pitchFamily="2" charset="-122"/>
                          <a:ea typeface="黑体" panose="02010609060101010101" pitchFamily="2" charset="-122"/>
                          <a:sym typeface="黑体" panose="02010609060101010101" pitchFamily="2" charset="-122"/>
                        </a:rPr>
                        <a:t>sleep()</a:t>
                      </a:r>
                      <a:endParaRPr lang="zh-CN" altLang="en-US" sz="2400" b="1" dirty="0">
                        <a:latin typeface="黑体" panose="02010609060101010101" pitchFamily="2" charset="-122"/>
                        <a:ea typeface="黑体" panose="02010609060101010101" pitchFamily="2" charset="-122"/>
                        <a:sym typeface="黑体" panose="02010609060101010101" pitchFamily="2" charset="-122"/>
                      </a:endParaRPr>
                    </a:p>
                  </a:txBody>
                  <a:tcPr marL="91443" marR="91443" marT="45730" marB="45730" vert="horz" anchor="ctr">
                    <a:lnL w="12700" cap="flat" cmpd="sng">
                      <a:solidFill>
                        <a:srgbClr val="93CDDD"/>
                      </a:solidFill>
                      <a:prstDash val="solid"/>
                      <a:bevel/>
                      <a:headEnd type="none" w="med" len="med"/>
                      <a:tailEnd type="none" w="med" len="med"/>
                    </a:lnL>
                    <a:lnR w="12700" cap="flat" cmpd="sng">
                      <a:solidFill>
                        <a:srgbClr val="93CDDD"/>
                      </a:solidFill>
                      <a:prstDash val="solid"/>
                      <a:bevel/>
                      <a:headEnd type="none" w="med" len="med"/>
                      <a:tailEnd type="none" w="med" len="med"/>
                    </a:lnR>
                    <a:lnT w="1905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accent6">
                        <a:lumMod val="60000"/>
                        <a:lumOff val="4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en-US" altLang="x-none" sz="2400" b="1" dirty="0">
                          <a:latin typeface="黑体" panose="02010609060101010101" pitchFamily="2" charset="-122"/>
                          <a:ea typeface="黑体" panose="02010609060101010101" pitchFamily="2" charset="-122"/>
                          <a:sym typeface="黑体" panose="02010609060101010101" pitchFamily="2" charset="-122"/>
                        </a:rPr>
                        <a:t>wait()</a:t>
                      </a:r>
                      <a:endParaRPr lang="zh-CN" altLang="en-US" sz="2400" b="1" dirty="0">
                        <a:latin typeface="黑体" panose="02010609060101010101" pitchFamily="2" charset="-122"/>
                        <a:ea typeface="黑体" panose="02010609060101010101" pitchFamily="2" charset="-122"/>
                        <a:sym typeface="黑体" panose="02010609060101010101" pitchFamily="2" charset="-122"/>
                      </a:endParaRPr>
                    </a:p>
                  </a:txBody>
                  <a:tcPr marL="91443" marR="91443" marT="45730" marB="45730" vert="horz" anchor="ctr">
                    <a:lnL w="12700" cap="flat" cmpd="sng">
                      <a:solidFill>
                        <a:srgbClr val="93CDDD"/>
                      </a:solidFill>
                      <a:prstDash val="solid"/>
                      <a:bevel/>
                      <a:headEnd type="none" w="med" len="med"/>
                      <a:tailEnd type="none" w="med" len="med"/>
                    </a:lnL>
                    <a:lnR w="19050" cap="flat" cmpd="sng">
                      <a:solidFill>
                        <a:srgbClr val="93CDDD"/>
                      </a:solidFill>
                      <a:prstDash val="solid"/>
                      <a:bevel/>
                      <a:headEnd type="none" w="med" len="med"/>
                      <a:tailEnd type="none" w="med" len="med"/>
                    </a:lnR>
                    <a:lnT w="1905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accent6">
                        <a:lumMod val="60000"/>
                        <a:lumOff val="40000"/>
                      </a:schemeClr>
                    </a:solidFill>
                  </a:tcPr>
                </a:tc>
              </a:tr>
              <a:tr h="823913">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1800" b="1" dirty="0">
                          <a:latin typeface="Times New Roman" panose="02020603050405020304" pitchFamily="2" charset="0"/>
                          <a:ea typeface="楷体_GB2312" pitchFamily="1" charset="-122"/>
                          <a:sym typeface="Times New Roman" panose="02020603050405020304" pitchFamily="2" charset="0"/>
                        </a:rPr>
                        <a:t>归属</a:t>
                      </a:r>
                      <a:endParaRPr lang="en-US" altLang="x-none" b="1" dirty="0">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9050" cap="flat" cmpd="sng">
                      <a:solidFill>
                        <a:srgbClr val="93CDDD"/>
                      </a:solidFill>
                      <a:prstDash val="solid"/>
                      <a:bevel/>
                      <a:headEnd type="none" w="med" len="med"/>
                      <a:tailEnd type="none" w="med" len="med"/>
                    </a:lnL>
                    <a:lnR w="1270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rPr>
                        <a:t>Thread</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的静态方法</a:t>
                      </a:r>
                      <a:endPar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endParaRPr>
                    </a:p>
                    <a:p>
                      <a:pPr marL="0" lvl="0" indent="0" algn="ctr" eaLnBrk="1" hangingPunct="1">
                        <a:spcBef>
                          <a:spcPct val="20000"/>
                        </a:spcBef>
                        <a:buNone/>
                      </a:pPr>
                      <a:r>
                        <a:rPr lang="zh-CN" altLang="en-US" sz="1800" dirty="0">
                          <a:solidFill>
                            <a:srgbClr val="FF0000"/>
                          </a:solidFill>
                          <a:latin typeface="黑体" panose="02010609060101010101" pitchFamily="2" charset="-122"/>
                          <a:ea typeface="黑体" panose="02010609060101010101" pitchFamily="2" charset="-122"/>
                          <a:sym typeface="黑体" panose="02010609060101010101" pitchFamily="2" charset="-122"/>
                        </a:rPr>
                        <a:t>必须指定时间</a:t>
                      </a:r>
                      <a:endParaRPr lang="en-US" altLang="x-none" dirty="0">
                        <a:solidFill>
                          <a:srgbClr val="FF0000"/>
                        </a:solidFill>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2700" cap="flat" cmpd="sng">
                      <a:solidFill>
                        <a:srgbClr val="93CDDD"/>
                      </a:solidFill>
                      <a:prstDash val="solid"/>
                      <a:bevel/>
                      <a:headEnd type="none" w="med" len="med"/>
                      <a:tailEnd type="none" w="med" len="med"/>
                    </a:lnL>
                    <a:lnR w="1270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rPr>
                        <a:t>Object</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的方法，</a:t>
                      </a:r>
                      <a:r>
                        <a:rPr lang="zh-CN" altLang="en-US" sz="1800" dirty="0">
                          <a:solidFill>
                            <a:srgbClr val="FF0000"/>
                          </a:solidFill>
                          <a:latin typeface="黑体" panose="02010609060101010101" pitchFamily="2" charset="-122"/>
                          <a:ea typeface="黑体" panose="02010609060101010101" pitchFamily="2" charset="-122"/>
                          <a:sym typeface="黑体" panose="02010609060101010101" pitchFamily="2" charset="-122"/>
                        </a:rPr>
                        <a:t>可以指定时间也可以不指定时间</a:t>
                      </a:r>
                      <a:endParaRPr lang="zh-CN" altLang="en-US" dirty="0">
                        <a:solidFill>
                          <a:srgbClr val="FF0000"/>
                        </a:solidFill>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2700" cap="flat" cmpd="sng">
                      <a:solidFill>
                        <a:srgbClr val="93CDDD"/>
                      </a:solidFill>
                      <a:prstDash val="solid"/>
                      <a:bevel/>
                      <a:headEnd type="none" w="med" len="med"/>
                      <a:tailEnd type="none" w="med" len="med"/>
                    </a:lnL>
                    <a:lnR w="1905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r>
              <a:tr h="1008062">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1800" b="1" dirty="0">
                          <a:latin typeface="Times New Roman" panose="02020603050405020304" pitchFamily="2" charset="0"/>
                          <a:ea typeface="楷体_GB2312" pitchFamily="1" charset="-122"/>
                          <a:sym typeface="Times New Roman" panose="02020603050405020304" pitchFamily="2" charset="0"/>
                        </a:rPr>
                        <a:t>作用</a:t>
                      </a:r>
                      <a:endParaRPr lang="en-US" altLang="x-none" b="1" dirty="0">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9050" cap="flat" cmpd="sng">
                      <a:solidFill>
                        <a:srgbClr val="93CDDD"/>
                      </a:solidFill>
                      <a:prstDash val="solid"/>
                      <a:bevel/>
                      <a:headEnd type="none" w="med" len="med"/>
                      <a:tailEnd type="none" w="med" len="med"/>
                    </a:lnL>
                    <a:lnR w="1270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让本线程进入睡眠状态</a:t>
                      </a:r>
                      <a:endPar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endParaRPr>
                    </a:p>
                    <a:p>
                      <a:pPr marL="0" lvl="0" indent="0" algn="ctr" eaLnBrk="1" hangingPunct="1">
                        <a:spcBef>
                          <a:spcPct val="20000"/>
                        </a:spcBef>
                        <a:buNone/>
                      </a:pPr>
                      <a:r>
                        <a:rPr lang="zh-CN" altLang="en-US" sz="1800" dirty="0">
                          <a:solidFill>
                            <a:srgbClr val="FF0000"/>
                          </a:solidFill>
                          <a:latin typeface="黑体" panose="02010609060101010101" pitchFamily="2" charset="-122"/>
                          <a:ea typeface="黑体" panose="02010609060101010101" pitchFamily="2" charset="-122"/>
                          <a:sym typeface="黑体" panose="02010609060101010101" pitchFamily="2" charset="-122"/>
                        </a:rPr>
                        <a:t>到点就醒</a:t>
                      </a:r>
                      <a:endParaRPr lang="en-US" altLang="x-none" dirty="0">
                        <a:solidFill>
                          <a:srgbClr val="FF0000"/>
                        </a:solidFill>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2700" cap="flat" cmpd="sng">
                      <a:solidFill>
                        <a:srgbClr val="93CDDD"/>
                      </a:solidFill>
                      <a:prstDash val="solid"/>
                      <a:bevel/>
                      <a:headEnd type="none" w="med" len="med"/>
                      <a:tailEnd type="none" w="med" len="med"/>
                    </a:lnL>
                    <a:lnR w="1270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让本线程进入</a:t>
                      </a:r>
                      <a:r>
                        <a:rPr lang="zh-CN" altLang="en-US" sz="1800" dirty="0">
                          <a:solidFill>
                            <a:srgbClr val="000000"/>
                          </a:solidFill>
                          <a:latin typeface="Arial" panose="020B0604020202020204" pitchFamily="34" charset="0"/>
                          <a:ea typeface="黑体" panose="02010609060101010101" pitchFamily="2" charset="-122"/>
                          <a:sym typeface="黑体" panose="02010609060101010101" pitchFamily="2" charset="-122"/>
                        </a:rPr>
                        <a:t>“</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等待</a:t>
                      </a:r>
                      <a:r>
                        <a:rPr lang="zh-CN" altLang="en-US" sz="1800" dirty="0">
                          <a:solidFill>
                            <a:srgbClr val="000000"/>
                          </a:solidFill>
                          <a:latin typeface="Arial" panose="020B0604020202020204" pitchFamily="34" charset="0"/>
                          <a:ea typeface="黑体" panose="02010609060101010101" pitchFamily="2" charset="-122"/>
                          <a:sym typeface="黑体" panose="02010609060101010101" pitchFamily="2" charset="-122"/>
                        </a:rPr>
                        <a:t>”</a:t>
                      </a: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状态</a:t>
                      </a:r>
                      <a:endParaRPr lang="en-US" altLang="x-none" sz="1800" dirty="0">
                        <a:solidFill>
                          <a:srgbClr val="000000"/>
                        </a:solidFill>
                        <a:latin typeface="黑体" panose="02010609060101010101" pitchFamily="2" charset="-122"/>
                        <a:ea typeface="黑体" panose="02010609060101010101" pitchFamily="2" charset="-122"/>
                        <a:sym typeface="黑体" panose="02010609060101010101" pitchFamily="2" charset="-122"/>
                      </a:endParaRPr>
                    </a:p>
                    <a:p>
                      <a:pPr marL="0" lvl="0" indent="0" algn="ctr" eaLnBrk="1" hangingPunct="1">
                        <a:spcBef>
                          <a:spcPct val="20000"/>
                        </a:spcBef>
                        <a:buNone/>
                      </a:pPr>
                      <a:r>
                        <a:rPr lang="zh-CN" altLang="en-US" sz="1800" dirty="0">
                          <a:solidFill>
                            <a:srgbClr val="FF0000"/>
                          </a:solidFill>
                          <a:latin typeface="黑体" panose="02010609060101010101" pitchFamily="2" charset="-122"/>
                          <a:ea typeface="黑体" panose="02010609060101010101" pitchFamily="2" charset="-122"/>
                          <a:sym typeface="黑体" panose="02010609060101010101" pitchFamily="2" charset="-122"/>
                        </a:rPr>
                        <a:t>需要有人叫醒</a:t>
                      </a:r>
                      <a:endParaRPr lang="zh-CN" altLang="en-US" dirty="0">
                        <a:solidFill>
                          <a:srgbClr val="FF0000"/>
                        </a:solidFill>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2700" cap="flat" cmpd="sng">
                      <a:solidFill>
                        <a:srgbClr val="93CDDD"/>
                      </a:solidFill>
                      <a:prstDash val="solid"/>
                      <a:bevel/>
                      <a:headEnd type="none" w="med" len="med"/>
                      <a:tailEnd type="none" w="med" len="med"/>
                    </a:lnL>
                    <a:lnR w="1905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r>
              <a:tr h="1008063">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1800" b="1" dirty="0">
                          <a:latin typeface="Times New Roman" panose="02020603050405020304" pitchFamily="2" charset="0"/>
                          <a:ea typeface="楷体_GB2312" pitchFamily="1" charset="-122"/>
                          <a:sym typeface="Times New Roman" panose="02020603050405020304" pitchFamily="2" charset="0"/>
                        </a:rPr>
                        <a:t>是否释放同步锁</a:t>
                      </a:r>
                      <a:endParaRPr lang="en-US" altLang="x-none" b="1" dirty="0">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9050" cap="flat" cmpd="sng">
                      <a:solidFill>
                        <a:srgbClr val="93CDDD"/>
                      </a:solidFill>
                      <a:prstDash val="solid"/>
                      <a:bevel/>
                      <a:headEnd type="none" w="med" len="med"/>
                      <a:tailEnd type="none" w="med" len="med"/>
                    </a:lnL>
                    <a:lnR w="1270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1800" dirty="0">
                          <a:solidFill>
                            <a:srgbClr val="000000"/>
                          </a:solidFill>
                          <a:latin typeface="黑体" panose="02010609060101010101" pitchFamily="2" charset="-122"/>
                          <a:ea typeface="黑体" panose="02010609060101010101" pitchFamily="2" charset="-122"/>
                          <a:sym typeface="黑体" panose="02010609060101010101" pitchFamily="2" charset="-122"/>
                        </a:rPr>
                        <a:t>不会释放同步锁</a:t>
                      </a:r>
                      <a:endParaRPr lang="en-US" altLang="x-none" dirty="0">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2700" cap="flat" cmpd="sng">
                      <a:solidFill>
                        <a:srgbClr val="93CDDD"/>
                      </a:solidFill>
                      <a:prstDash val="solid"/>
                      <a:bevel/>
                      <a:headEnd type="none" w="med" len="med"/>
                      <a:tailEnd type="none" w="med" len="med"/>
                    </a:lnL>
                    <a:lnR w="1270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c>
                  <a:txBody>
                    <a:bodyPr wrap="square"/>
                    <a:lstStyle>
                      <a:lvl1pPr marL="342900" lvl="0" indent="-342900" algn="l" defTabSz="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a:defRPr sz="2400" kern="1200"/>
                      </a:lvl2pPr>
                      <a:lvl3pPr marL="1143000" lvl="2" indent="-228600" algn="l">
                        <a:defRPr sz="2000" kern="1200"/>
                      </a:lvl3pPr>
                      <a:lvl4pPr marL="1600200" lvl="3" indent="-228600" algn="l">
                        <a:defRPr sz="1800" kern="1200"/>
                      </a:lvl4pPr>
                      <a:lvl5pPr marL="2057400" lvl="4" indent="-228600" algn="l">
                        <a:defRPr sz="1800" kern="1200"/>
                      </a:lvl5pPr>
                    </a:lstStyle>
                    <a:p>
                      <a:pPr marL="0" lvl="0" indent="0" algn="ctr" eaLnBrk="1" hangingPunct="1">
                        <a:spcBef>
                          <a:spcPct val="20000"/>
                        </a:spcBef>
                        <a:buNone/>
                      </a:pPr>
                      <a:r>
                        <a:rPr lang="zh-CN" altLang="en-US" sz="1800">
                          <a:solidFill>
                            <a:srgbClr val="000000"/>
                          </a:solidFill>
                          <a:latin typeface="黑体" panose="02010609060101010101" pitchFamily="2" charset="-122"/>
                          <a:ea typeface="黑体" panose="02010609060101010101" pitchFamily="2" charset="-122"/>
                          <a:sym typeface="黑体" panose="02010609060101010101" pitchFamily="2" charset="-122"/>
                        </a:rPr>
                        <a:t>会释放同步锁</a:t>
                      </a:r>
                      <a:endParaRPr lang="zh-CN" altLang="en-US">
                        <a:latin typeface="Times New Roman" panose="02020603050405020304" pitchFamily="2" charset="0"/>
                        <a:ea typeface="楷体_GB2312" pitchFamily="1" charset="-122"/>
                        <a:sym typeface="Times New Roman" panose="02020603050405020304" pitchFamily="2" charset="0"/>
                      </a:endParaRPr>
                    </a:p>
                  </a:txBody>
                  <a:tcPr marL="91443" marR="91443" marT="45730" marB="45730" vert="horz" anchor="ctr">
                    <a:lnL w="12700" cap="flat" cmpd="sng">
                      <a:solidFill>
                        <a:srgbClr val="93CDDD"/>
                      </a:solidFill>
                      <a:prstDash val="solid"/>
                      <a:bevel/>
                      <a:headEnd type="none" w="med" len="med"/>
                      <a:tailEnd type="none" w="med" len="med"/>
                    </a:lnL>
                    <a:lnR w="19050" cap="flat" cmpd="sng">
                      <a:solidFill>
                        <a:srgbClr val="93CDDD"/>
                      </a:solidFill>
                      <a:prstDash val="solid"/>
                      <a:bevel/>
                      <a:headEnd type="none" w="med" len="med"/>
                      <a:tailEnd type="none" w="med" len="med"/>
                    </a:lnR>
                    <a:lnT w="12700" cap="flat" cmpd="sng">
                      <a:solidFill>
                        <a:srgbClr val="93CDDD"/>
                      </a:solidFill>
                      <a:prstDash val="solid"/>
                      <a:bevel/>
                      <a:headEnd type="none" w="med" len="med"/>
                      <a:tailEnd type="none" w="med" len="med"/>
                    </a:lnT>
                    <a:lnB w="12700" cap="flat" cmpd="sng">
                      <a:solidFill>
                        <a:srgbClr val="93CDDD"/>
                      </a:solidFill>
                      <a:prstDash val="solid"/>
                      <a:bevel/>
                      <a:headEnd type="none" w="med" len="med"/>
                      <a:tailEnd type="none" w="med" len="med"/>
                    </a:lnB>
                    <a:lnTlToBr>
                      <a:noFill/>
                    </a:lnTlToBr>
                    <a:lnBlToTr>
                      <a:noFill/>
                    </a:lnBlToTr>
                    <a:solidFill>
                      <a:schemeClr val="bg1">
                        <a:alpha val="100000"/>
                      </a:schemeClr>
                    </a:solidFill>
                  </a:tcPr>
                </a:tc>
              </a:tr>
            </a:tbl>
          </a:graphicData>
        </a:graphic>
      </p:graphicFrame>
      <p:pic>
        <p:nvPicPr>
          <p:cNvPr id="4" name="图片 3"/>
          <p:cNvPicPr>
            <a:picLocks noChangeAspect="1"/>
          </p:cNvPicPr>
          <p:nvPr/>
        </p:nvPicPr>
        <p:blipFill>
          <a:blip r:embed="rId2"/>
          <a:stretch>
            <a:fillRect/>
          </a:stretch>
        </p:blipFill>
        <p:spPr>
          <a:xfrm>
            <a:off x="521970" y="2774315"/>
            <a:ext cx="1605280" cy="2155190"/>
          </a:xfrm>
          <a:prstGeom prst="rect">
            <a:avLst/>
          </a:prstGeom>
        </p:spPr>
      </p:pic>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知识点</a:t>
            </a:r>
            <a:r>
              <a:rPr lang="en-US" altLang="zh-CN">
                <a:sym typeface="+mn-ea"/>
              </a:rPr>
              <a:t>9-</a:t>
            </a:r>
            <a:r>
              <a:rPr lang="zh-CN" altLang="en-US">
                <a:sym typeface="+mn-ea"/>
              </a:rPr>
              <a:t>线程通讯</a:t>
            </a:r>
            <a:r>
              <a:rPr lang="en-US" altLang="zh-CN">
                <a:sym typeface="+mn-ea"/>
              </a:rPr>
              <a:t>-</a:t>
            </a:r>
            <a:r>
              <a:rPr lang="zh-CN" altLang="en-US" dirty="0"/>
              <a:t>管道流通讯</a:t>
            </a:r>
            <a:endParaRPr lang="zh-CN" altLang="en-US" dirty="0"/>
          </a:p>
        </p:txBody>
      </p:sp>
      <p:sp>
        <p:nvSpPr>
          <p:cNvPr id="3" name="内容占位符 2"/>
          <p:cNvSpPr>
            <a:spLocks noGrp="1"/>
          </p:cNvSpPr>
          <p:nvPr>
            <p:ph idx="1"/>
          </p:nvPr>
        </p:nvSpPr>
        <p:spPr/>
        <p:txBody>
          <a:bodyPr/>
          <a:lstStyle/>
          <a:p>
            <a:r>
              <a:rPr lang="en-US" altLang="zh-CN" dirty="0"/>
              <a:t>Java</a:t>
            </a:r>
            <a:r>
              <a:rPr lang="zh-CN" altLang="en-US" dirty="0"/>
              <a:t>中的</a:t>
            </a:r>
            <a:r>
              <a:rPr lang="en-US" altLang="zh-CN" dirty="0"/>
              <a:t>Pipe</a:t>
            </a:r>
            <a:r>
              <a:rPr lang="zh-CN" altLang="en-US" dirty="0"/>
              <a:t>管道输入流与</a:t>
            </a:r>
            <a:r>
              <a:rPr lang="en-US" altLang="zh-CN" dirty="0"/>
              <a:t>Pipe</a:t>
            </a:r>
            <a:r>
              <a:rPr lang="zh-CN" altLang="en-US" dirty="0"/>
              <a:t>管道输出流实现了类似管道的功能，用于不同线程之间的相互通信：</a:t>
            </a:r>
            <a:endParaRPr lang="zh-CN" altLang="en-US" dirty="0"/>
          </a:p>
        </p:txBody>
      </p:sp>
      <p:pic>
        <p:nvPicPr>
          <p:cNvPr id="4" name="图片 3"/>
          <p:cNvPicPr>
            <a:picLocks noChangeAspect="1"/>
          </p:cNvPicPr>
          <p:nvPr/>
        </p:nvPicPr>
        <p:blipFill>
          <a:blip r:embed="rId1"/>
          <a:stretch>
            <a:fillRect/>
          </a:stretch>
        </p:blipFill>
        <p:spPr>
          <a:xfrm>
            <a:off x="186570" y="2270759"/>
            <a:ext cx="5114162" cy="3811905"/>
          </a:xfrm>
          <a:prstGeom prst="rect">
            <a:avLst/>
          </a:prstGeom>
          <a:blipFill>
            <a:blip r:embed="rId2"/>
            <a:stretch>
              <a:fillRect/>
            </a:stretch>
          </a:blipFill>
          <a:ln w="101600">
            <a:solidFill>
              <a:srgbClr val="339933">
                <a:alpha val="96000"/>
              </a:srgbClr>
            </a:solidFill>
          </a:ln>
        </p:spPr>
      </p:pic>
      <p:pic>
        <p:nvPicPr>
          <p:cNvPr id="5" name="图片 4"/>
          <p:cNvPicPr>
            <a:picLocks noChangeAspect="1"/>
          </p:cNvPicPr>
          <p:nvPr/>
        </p:nvPicPr>
        <p:blipFill>
          <a:blip r:embed="rId3"/>
          <a:stretch>
            <a:fillRect/>
          </a:stretch>
        </p:blipFill>
        <p:spPr>
          <a:xfrm>
            <a:off x="5537460" y="1630680"/>
            <a:ext cx="5786438" cy="2857500"/>
          </a:xfrm>
          <a:prstGeom prst="rect">
            <a:avLst/>
          </a:prstGeom>
          <a:blipFill>
            <a:blip r:embed="rId2"/>
            <a:stretch>
              <a:fillRect/>
            </a:stretch>
          </a:blipFill>
          <a:ln w="101600">
            <a:solidFill>
              <a:srgbClr val="339933">
                <a:alpha val="96000"/>
              </a:srgbClr>
            </a:solidFill>
          </a:ln>
        </p:spPr>
      </p:pic>
      <p:pic>
        <p:nvPicPr>
          <p:cNvPr id="6" name="图片 5"/>
          <p:cNvPicPr>
            <a:picLocks noChangeAspect="1"/>
          </p:cNvPicPr>
          <p:nvPr/>
        </p:nvPicPr>
        <p:blipFill>
          <a:blip r:embed="rId4"/>
          <a:stretch>
            <a:fillRect/>
          </a:stretch>
        </p:blipFill>
        <p:spPr>
          <a:xfrm>
            <a:off x="5537460" y="4626184"/>
            <a:ext cx="5633085" cy="1583795"/>
          </a:xfrm>
          <a:prstGeom prst="rect">
            <a:avLst/>
          </a:prstGeom>
          <a:blipFill>
            <a:blip r:embed="rId2"/>
            <a:stretch>
              <a:fillRect/>
            </a:stretch>
          </a:blipFill>
          <a:ln w="101600">
            <a:solidFill>
              <a:srgbClr val="339933">
                <a:alpha val="96000"/>
              </a:srgbClr>
            </a:solidFill>
          </a:ln>
        </p:spPr>
      </p:pic>
      <p:pic>
        <p:nvPicPr>
          <p:cNvPr id="7" name="图片 6"/>
          <p:cNvPicPr>
            <a:picLocks noChangeAspect="1"/>
          </p:cNvPicPr>
          <p:nvPr/>
        </p:nvPicPr>
        <p:blipFill>
          <a:blip r:embed="rId5"/>
          <a:stretch>
            <a:fillRect/>
          </a:stretch>
        </p:blipFill>
        <p:spPr>
          <a:xfrm>
            <a:off x="10799639" y="5307648"/>
            <a:ext cx="876300" cy="1304925"/>
          </a:xfrm>
          <a:prstGeom prst="rect">
            <a:avLst/>
          </a:prstGeom>
          <a:blipFill>
            <a:blip r:embed="rId2"/>
            <a:stretch>
              <a:fillRect/>
            </a:stretch>
          </a:blipFill>
          <a:ln w="101600">
            <a:solidFill>
              <a:srgbClr val="339933">
                <a:alpha val="96000"/>
              </a:srgbClr>
            </a:solidFill>
          </a:ln>
        </p:spPr>
      </p:pic>
      <p:sp>
        <p:nvSpPr>
          <p:cNvPr id="8" name="右箭头 7"/>
          <p:cNvSpPr/>
          <p:nvPr/>
        </p:nvSpPr>
        <p:spPr>
          <a:xfrm rot="5400000">
            <a:off x="11141685" y="4724355"/>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818148" y="5240336"/>
            <a:ext cx="1319500"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352041" y="2707260"/>
            <a:ext cx="4530677" cy="17310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249921" y="2209799"/>
            <a:ext cx="4174239" cy="18288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箭头连接符 11"/>
          <p:cNvCxnSpPr>
            <a:stCxn id="11" idx="1"/>
            <a:endCxn id="10" idx="3"/>
          </p:cNvCxnSpPr>
          <p:nvPr/>
        </p:nvCxnSpPr>
        <p:spPr>
          <a:xfrm flipH="1">
            <a:off x="4882718" y="2301240"/>
            <a:ext cx="1367203" cy="492570"/>
          </a:xfrm>
          <a:prstGeom prst="straightConnector1">
            <a:avLst/>
          </a:prstGeom>
          <a:ln w="50800">
            <a:solidFill>
              <a:srgbClr val="C00000"/>
            </a:solidFill>
            <a:headEnd type="triangl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9-</a:t>
            </a:r>
            <a:r>
              <a:rPr lang="zh-CN" altLang="en-US">
                <a:sym typeface="+mn-ea"/>
              </a:rPr>
              <a:t>线程通讯</a:t>
            </a:r>
            <a:r>
              <a:rPr lang="en-US" altLang="zh-CN">
                <a:sym typeface="+mn-ea"/>
              </a:rPr>
              <a:t>-</a:t>
            </a:r>
            <a:r>
              <a:rPr lang="zh-CN" altLang="en-US" dirty="0"/>
              <a:t>管道流通讯</a:t>
            </a:r>
            <a:endParaRPr lang="zh-CN" altLang="en-US" dirty="0"/>
          </a:p>
        </p:txBody>
      </p:sp>
      <p:sp>
        <p:nvSpPr>
          <p:cNvPr id="3" name="内容占位符 2"/>
          <p:cNvSpPr>
            <a:spLocks noGrp="1"/>
          </p:cNvSpPr>
          <p:nvPr>
            <p:ph idx="1"/>
          </p:nvPr>
        </p:nvSpPr>
        <p:spPr/>
        <p:txBody>
          <a:bodyPr/>
          <a:lstStyle/>
          <a:p>
            <a:r>
              <a:rPr lang="en-US" altLang="zh-CN" dirty="0"/>
              <a:t>Java</a:t>
            </a:r>
            <a:r>
              <a:rPr lang="zh-CN" altLang="en-US" dirty="0"/>
              <a:t>在它的</a:t>
            </a:r>
            <a:r>
              <a:rPr lang="en-US" altLang="zh-CN" dirty="0" err="1"/>
              <a:t>jdk</a:t>
            </a:r>
            <a:r>
              <a:rPr lang="zh-CN" altLang="en-US" dirty="0"/>
              <a:t>文档中提到不要在一个线程中同时使用管道输入流和管道输出流，这可能会造成死锁</a:t>
            </a:r>
            <a:endParaRPr lang="zh-CN" altLang="en-US" dirty="0"/>
          </a:p>
        </p:txBody>
      </p:sp>
    </p:spTree>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知识点</a:t>
            </a:r>
            <a:r>
              <a:rPr lang="en-US" altLang="zh-CN"/>
              <a:t>10-</a:t>
            </a:r>
            <a:r>
              <a:rPr lang="zh-CN" altLang="en-US"/>
              <a:t>线程的生命周期</a:t>
            </a:r>
            <a:endParaRPr lang="zh-CN" altLang="en-US"/>
          </a:p>
        </p:txBody>
      </p:sp>
      <p:sp>
        <p:nvSpPr>
          <p:cNvPr id="3" name="内容占位符 2"/>
          <p:cNvSpPr>
            <a:spLocks noGrp="1"/>
          </p:cNvSpPr>
          <p:nvPr>
            <p:ph idx="1"/>
          </p:nvPr>
        </p:nvSpPr>
        <p:spPr>
          <a:xfrm>
            <a:off x="199905" y="849517"/>
            <a:ext cx="11792070" cy="5448937"/>
          </a:xfrm>
        </p:spPr>
        <p:txBody>
          <a:bodyPr/>
          <a:p>
            <a:r>
              <a:rPr lang="en-US" altLang="zh-CN" dirty="0">
                <a:cs typeface="微软雅黑 Light" panose="020B0502040204020203" pitchFamily="34" charset="-122"/>
                <a:sym typeface="+mn-ea"/>
              </a:rPr>
              <a:t>Java</a:t>
            </a:r>
            <a:r>
              <a:rPr lang="zh-CN" altLang="en-US">
                <a:cs typeface="微软雅黑 Light" panose="020B0502040204020203" pitchFamily="34" charset="-122"/>
                <a:sym typeface="+mn-ea"/>
              </a:rPr>
              <a:t>线程在它的生命周期中会处于不同的状态</a:t>
            </a:r>
            <a:r>
              <a:rPr lang="zh-CN" altLang="en-US" dirty="0">
                <a:cs typeface="微软雅黑 Light" panose="020B0502040204020203" pitchFamily="34" charset="-122"/>
                <a:sym typeface="+mn-ea"/>
              </a:rPr>
              <a:t>：</a:t>
            </a:r>
            <a:endParaRPr lang="zh-CN" altLang="en-US" dirty="0">
              <a:cs typeface="微软雅黑 Light" panose="020B0502040204020203" pitchFamily="34" charset="-122"/>
            </a:endParaRPr>
          </a:p>
          <a:p>
            <a:endParaRPr lang="zh-CN" altLang="en-US"/>
          </a:p>
        </p:txBody>
      </p:sp>
      <p:graphicFrame>
        <p:nvGraphicFramePr>
          <p:cNvPr id="15" name="对象 14"/>
          <p:cNvGraphicFramePr/>
          <p:nvPr/>
        </p:nvGraphicFramePr>
        <p:xfrm>
          <a:off x="550545" y="1537335"/>
          <a:ext cx="8754110" cy="4664710"/>
        </p:xfrm>
        <a:graphic>
          <a:graphicData uri="http://schemas.openxmlformats.org/presentationml/2006/ole">
            <mc:AlternateContent xmlns:mc="http://schemas.openxmlformats.org/markup-compatibility/2006">
              <mc:Choice xmlns:v="urn:schemas-microsoft-com:vml" Requires="v">
                <p:oleObj spid="_x0000_s16" name="" r:id="rId1" imgW="8343900" imgH="4762500" progId="Paint.Picture">
                  <p:embed/>
                </p:oleObj>
              </mc:Choice>
              <mc:Fallback>
                <p:oleObj name="" r:id="rId1" imgW="8343900" imgH="4762500" progId="Paint.Picture">
                  <p:embed/>
                  <p:pic>
                    <p:nvPicPr>
                      <p:cNvPr id="0" name="图片 15"/>
                      <p:cNvPicPr/>
                      <p:nvPr/>
                    </p:nvPicPr>
                    <p:blipFill>
                      <a:blip r:embed="rId2"/>
                      <a:stretch>
                        <a:fillRect/>
                      </a:stretch>
                    </p:blipFill>
                    <p:spPr>
                      <a:xfrm>
                        <a:off x="550545" y="1537335"/>
                        <a:ext cx="8754110" cy="4664710"/>
                      </a:xfrm>
                      <a:prstGeom prst="rect">
                        <a:avLst/>
                      </a:prstGeom>
                    </p:spPr>
                  </p:pic>
                </p:oleObj>
              </mc:Fallback>
            </mc:AlternateContent>
          </a:graphicData>
        </a:graphic>
      </p:graphicFrame>
    </p:spTree>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10-</a:t>
            </a:r>
            <a:r>
              <a:rPr lang="zh-CN" altLang="en-US">
                <a:sym typeface="+mn-ea"/>
              </a:rPr>
              <a:t>线程的生命周期</a:t>
            </a:r>
            <a:endParaRPr lang="zh-CN" altLang="en-US" dirty="0"/>
          </a:p>
        </p:txBody>
      </p:sp>
      <p:sp>
        <p:nvSpPr>
          <p:cNvPr id="3" name="内容占位符 2"/>
          <p:cNvSpPr>
            <a:spLocks noGrp="1"/>
          </p:cNvSpPr>
          <p:nvPr>
            <p:ph idx="1"/>
          </p:nvPr>
        </p:nvSpPr>
        <p:spPr>
          <a:xfrm>
            <a:off x="186690" y="899160"/>
            <a:ext cx="11791950" cy="5603240"/>
          </a:xfrm>
        </p:spPr>
        <p:txBody>
          <a:bodyPr>
            <a:normAutofit/>
          </a:bodyPr>
          <a:lstStyle/>
          <a:p>
            <a:r>
              <a:rPr lang="zh-CN" altLang="en-US" sz="2400" dirty="0">
                <a:cs typeface="微软雅黑 Light" panose="020B0502040204020203" pitchFamily="34" charset="-122"/>
                <a:sym typeface="+mn-ea"/>
              </a:rPr>
              <a:t>新建状态（</a:t>
            </a:r>
            <a:r>
              <a:rPr lang="en-US" altLang="zh-CN" sz="2400" dirty="0">
                <a:cs typeface="微软雅黑 Light" panose="020B0502040204020203" pitchFamily="34" charset="-122"/>
                <a:sym typeface="+mn-ea"/>
              </a:rPr>
              <a:t>New</a:t>
            </a:r>
            <a:r>
              <a:rPr lang="zh-CN" altLang="en-US" sz="2400" dirty="0">
                <a:cs typeface="微软雅黑 Light" panose="020B0502040204020203" pitchFamily="34" charset="-122"/>
                <a:sym typeface="+mn-ea"/>
              </a:rPr>
              <a:t>）：使用</a:t>
            </a:r>
            <a:r>
              <a:rPr lang="en-US" altLang="zh-CN" sz="2400" dirty="0">
                <a:cs typeface="微软雅黑 Light" panose="020B0502040204020203" pitchFamily="34" charset="-122"/>
                <a:sym typeface="+mn-ea"/>
              </a:rPr>
              <a:t>new</a:t>
            </a:r>
            <a:r>
              <a:rPr lang="zh-CN" altLang="en-US" sz="2400" dirty="0">
                <a:cs typeface="微软雅黑 Light" panose="020B0502040204020203" pitchFamily="34" charset="-122"/>
                <a:sym typeface="+mn-ea"/>
              </a:rPr>
              <a:t>关键字创建线程对象，仅仅被分配了内存</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可运行状态（</a:t>
            </a:r>
            <a:r>
              <a:rPr lang="en-US" altLang="zh-CN" sz="2400" dirty="0">
                <a:cs typeface="微软雅黑 Light" panose="020B0502040204020203" pitchFamily="34" charset="-122"/>
                <a:sym typeface="+mn-ea"/>
              </a:rPr>
              <a:t>Runnable</a:t>
            </a:r>
            <a:r>
              <a:rPr lang="zh-CN" altLang="en-US" sz="2400" dirty="0">
                <a:cs typeface="微软雅黑 Light" panose="020B0502040204020203" pitchFamily="34" charset="-122"/>
                <a:sym typeface="+mn-ea"/>
              </a:rPr>
              <a:t>）：线程具备获得</a:t>
            </a:r>
            <a:r>
              <a:rPr lang="en-US" altLang="zh-CN" sz="2400" dirty="0">
                <a:cs typeface="微软雅黑 Light" panose="020B0502040204020203" pitchFamily="34" charset="-122"/>
                <a:sym typeface="+mn-ea"/>
              </a:rPr>
              <a:t>CPU</a:t>
            </a:r>
            <a:r>
              <a:rPr lang="zh-CN" altLang="en-US" sz="2400" dirty="0">
                <a:cs typeface="微软雅黑 Light" panose="020B0502040204020203" pitchFamily="34" charset="-122"/>
                <a:sym typeface="+mn-ea"/>
              </a:rPr>
              <a:t>时间片的能力。线程进入可运行状态的情况如下：</a:t>
            </a:r>
            <a:endParaRPr lang="en-US" altLang="zh-CN" sz="2400" dirty="0">
              <a:cs typeface="微软雅黑 Light" panose="020B0502040204020203" pitchFamily="34" charset="-122"/>
            </a:endParaRPr>
          </a:p>
          <a:p>
            <a:pPr lvl="1"/>
            <a:r>
              <a:rPr lang="zh-CN" altLang="en-US" sz="2400" dirty="0">
                <a:cs typeface="微软雅黑 Light" panose="020B0502040204020203" pitchFamily="34" charset="-122"/>
                <a:sym typeface="+mn-ea"/>
              </a:rPr>
              <a:t>线程</a:t>
            </a:r>
            <a:r>
              <a:rPr lang="en-US" altLang="zh-CN" sz="2400" dirty="0">
                <a:cs typeface="微软雅黑 Light" panose="020B0502040204020203" pitchFamily="34" charset="-122"/>
                <a:sym typeface="+mn-ea"/>
              </a:rPr>
              <a:t>start()</a:t>
            </a:r>
            <a:r>
              <a:rPr lang="zh-CN" altLang="en-US" sz="2400" dirty="0">
                <a:cs typeface="微软雅黑 Light" panose="020B0502040204020203" pitchFamily="34" charset="-122"/>
                <a:sym typeface="+mn-ea"/>
              </a:rPr>
              <a:t>方法被调用</a:t>
            </a:r>
            <a:endParaRPr lang="zh-CN" altLang="en-US" sz="2400" dirty="0">
              <a:cs typeface="微软雅黑 Light" panose="020B0502040204020203" pitchFamily="34" charset="-122"/>
              <a:sym typeface="+mn-ea"/>
            </a:endParaRPr>
          </a:p>
          <a:p>
            <a:pPr lvl="1"/>
            <a:r>
              <a:rPr lang="zh-CN" altLang="en-US" sz="2400" dirty="0">
                <a:cs typeface="微软雅黑 Light" panose="020B0502040204020203" pitchFamily="34" charset="-122"/>
                <a:sym typeface="+mn-ea"/>
              </a:rPr>
              <a:t>当前线程</a:t>
            </a:r>
            <a:r>
              <a:rPr lang="en-US" altLang="zh-CN" sz="2400" dirty="0">
                <a:cs typeface="微软雅黑 Light" panose="020B0502040204020203" pitchFamily="34" charset="-122"/>
                <a:sym typeface="+mn-ea"/>
              </a:rPr>
              <a:t>sleep()</a:t>
            </a:r>
            <a:r>
              <a:rPr lang="zh-CN" altLang="en-US" sz="2400" dirty="0">
                <a:cs typeface="微软雅黑 Light" panose="020B0502040204020203" pitchFamily="34" charset="-122"/>
                <a:sym typeface="+mn-ea"/>
              </a:rPr>
              <a:t>、其它线程</a:t>
            </a:r>
            <a:r>
              <a:rPr lang="en-US" altLang="zh-CN" sz="2400" dirty="0">
                <a:cs typeface="微软雅黑 Light" panose="020B0502040204020203" pitchFamily="34" charset="-122"/>
                <a:sym typeface="+mn-ea"/>
              </a:rPr>
              <a:t>join()</a:t>
            </a:r>
            <a:r>
              <a:rPr lang="zh-CN" altLang="en-US" sz="2400" dirty="0">
                <a:cs typeface="微软雅黑 Light" panose="020B0502040204020203" pitchFamily="34" charset="-122"/>
                <a:sym typeface="+mn-ea"/>
              </a:rPr>
              <a:t>结束、等待用户输入完毕；</a:t>
            </a:r>
            <a:endParaRPr lang="zh-CN" altLang="en-US" sz="2400" dirty="0">
              <a:cs typeface="微软雅黑 Light" panose="020B0502040204020203" pitchFamily="34" charset="-122"/>
              <a:sym typeface="+mn-ea"/>
            </a:endParaRPr>
          </a:p>
          <a:p>
            <a:pPr lvl="1"/>
            <a:r>
              <a:rPr lang="zh-CN" altLang="en-US" sz="2400" dirty="0">
                <a:cs typeface="微软雅黑 Light" panose="020B0502040204020203" pitchFamily="34" charset="-122"/>
                <a:sym typeface="+mn-ea"/>
              </a:rPr>
              <a:t>某个线程取得对象锁；</a:t>
            </a:r>
            <a:endParaRPr lang="zh-CN" altLang="en-US" sz="2400" dirty="0">
              <a:cs typeface="微软雅黑 Light" panose="020B0502040204020203" pitchFamily="34" charset="-122"/>
              <a:sym typeface="+mn-ea"/>
            </a:endParaRPr>
          </a:p>
          <a:p>
            <a:pPr lvl="1"/>
            <a:r>
              <a:rPr lang="zh-CN" altLang="en-US" sz="2400" dirty="0">
                <a:cs typeface="微软雅黑 Light" panose="020B0502040204020203" pitchFamily="34" charset="-122"/>
                <a:sym typeface="+mn-ea"/>
              </a:rPr>
              <a:t>当前线程时间片用完了，调用当前线程的yield()方法</a:t>
            </a:r>
            <a:endParaRPr lang="zh-CN" altLang="en-US" sz="2400" dirty="0">
              <a:cs typeface="微软雅黑 Light" panose="020B0502040204020203" pitchFamily="34" charset="-122"/>
              <a:sym typeface="+mn-ea"/>
            </a:endParaRPr>
          </a:p>
          <a:p>
            <a:pPr lvl="1"/>
            <a:endParaRPr lang="zh-CN" altLang="en-US" sz="2400" dirty="0">
              <a:cs typeface="微软雅黑 Light" panose="020B0502040204020203" pitchFamily="34" charset="-122"/>
            </a:endParaRPr>
          </a:p>
        </p:txBody>
      </p:sp>
    </p:spTree>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10-</a:t>
            </a:r>
            <a:r>
              <a:rPr lang="zh-CN" altLang="en-US">
                <a:sym typeface="+mn-ea"/>
              </a:rPr>
              <a:t>线程的生命周期</a:t>
            </a:r>
            <a:endParaRPr lang="zh-CN" altLang="en-US" dirty="0"/>
          </a:p>
        </p:txBody>
      </p:sp>
      <p:sp>
        <p:nvSpPr>
          <p:cNvPr id="3" name="内容占位符 2"/>
          <p:cNvSpPr>
            <a:spLocks noGrp="1"/>
          </p:cNvSpPr>
          <p:nvPr>
            <p:ph idx="1"/>
          </p:nvPr>
        </p:nvSpPr>
        <p:spPr>
          <a:xfrm>
            <a:off x="186690" y="899160"/>
            <a:ext cx="11791950" cy="3850640"/>
          </a:xfrm>
        </p:spPr>
        <p:txBody>
          <a:bodyPr>
            <a:normAutofit/>
          </a:bodyPr>
          <a:lstStyle/>
          <a:p>
            <a:r>
              <a:rPr lang="zh-CN" altLang="en-US" sz="2400" dirty="0">
                <a:cs typeface="微软雅黑 Light" panose="020B0502040204020203" pitchFamily="34" charset="-122"/>
                <a:sym typeface="+mn-ea"/>
              </a:rPr>
              <a:t>运行状态（</a:t>
            </a:r>
            <a:r>
              <a:rPr lang="en-US" altLang="zh-CN" sz="2400" dirty="0">
                <a:cs typeface="微软雅黑 Light" panose="020B0502040204020203" pitchFamily="34" charset="-122"/>
                <a:sym typeface="+mn-ea"/>
              </a:rPr>
              <a:t>Running</a:t>
            </a:r>
            <a:r>
              <a:rPr lang="zh-CN" altLang="en-US" sz="2400" dirty="0">
                <a:cs typeface="微软雅黑 Light" panose="020B0502040204020203" pitchFamily="34" charset="-122"/>
                <a:sym typeface="+mn-ea"/>
              </a:rPr>
              <a:t>）：执行</a:t>
            </a:r>
            <a:r>
              <a:rPr lang="en-US" altLang="zh-CN" sz="2400" dirty="0">
                <a:cs typeface="微软雅黑 Light" panose="020B0502040204020203" pitchFamily="34" charset="-122"/>
                <a:sym typeface="+mn-ea"/>
              </a:rPr>
              <a:t>run</a:t>
            </a:r>
            <a:r>
              <a:rPr lang="zh-CN" altLang="en-US" sz="2400" dirty="0">
                <a:cs typeface="微软雅黑 Light" panose="020B0502040204020203" pitchFamily="34" charset="-122"/>
                <a:sym typeface="+mn-ea"/>
              </a:rPr>
              <a:t>方法，此时线程获得</a:t>
            </a:r>
            <a:r>
              <a:rPr lang="en-US" altLang="zh-CN" sz="2400" dirty="0">
                <a:cs typeface="微软雅黑 Light" panose="020B0502040204020203" pitchFamily="34" charset="-122"/>
                <a:sym typeface="+mn-ea"/>
              </a:rPr>
              <a:t>CPU</a:t>
            </a:r>
            <a:r>
              <a:rPr lang="zh-CN" altLang="en-US" sz="2400" dirty="0">
                <a:cs typeface="微软雅黑 Light" panose="020B0502040204020203" pitchFamily="34" charset="-122"/>
                <a:sym typeface="+mn-ea"/>
              </a:rPr>
              <a:t>的时间片；</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阻塞状态（</a:t>
            </a:r>
            <a:r>
              <a:rPr lang="en-US" altLang="zh-CN" sz="2400" dirty="0">
                <a:cs typeface="微软雅黑 Light" panose="020B0502040204020203" pitchFamily="34" charset="-122"/>
                <a:sym typeface="+mn-ea"/>
              </a:rPr>
              <a:t>Blocked</a:t>
            </a:r>
            <a:r>
              <a:rPr lang="zh-CN" altLang="en-US" sz="2400" dirty="0">
                <a:cs typeface="微软雅黑 Light" panose="020B0502040204020203" pitchFamily="34" charset="-122"/>
                <a:sym typeface="+mn-ea"/>
              </a:rPr>
              <a:t>）：线程由于某些事件放弃</a:t>
            </a:r>
            <a:r>
              <a:rPr lang="en-US" altLang="zh-CN" sz="2400" dirty="0">
                <a:cs typeface="微软雅黑 Light" panose="020B0502040204020203" pitchFamily="34" charset="-122"/>
                <a:sym typeface="+mn-ea"/>
              </a:rPr>
              <a:t>CPU</a:t>
            </a:r>
            <a:r>
              <a:rPr lang="zh-CN" altLang="en-US" sz="2400" dirty="0">
                <a:cs typeface="微软雅黑 Light" panose="020B0502040204020203" pitchFamily="34" charset="-122"/>
                <a:sym typeface="+mn-ea"/>
              </a:rPr>
              <a:t>使用权，暂停运行。直到线程重新进入可运行状态，才有机会转到运行状态。阻塞状态分为如下几种：</a:t>
            </a:r>
            <a:r>
              <a:rPr lang="zh-CN" altLang="en-US" sz="2400" dirty="0">
                <a:cs typeface="微软雅黑 Light" panose="020B0502040204020203" pitchFamily="34" charset="-122"/>
                <a:sym typeface="+mn-ea"/>
              </a:rPr>
              <a:t>：</a:t>
            </a:r>
            <a:endParaRPr lang="en-US" altLang="zh-CN" sz="2400" dirty="0">
              <a:cs typeface="微软雅黑 Light" panose="020B0502040204020203" pitchFamily="34" charset="-122"/>
            </a:endParaRPr>
          </a:p>
          <a:p>
            <a:pPr lvl="1"/>
            <a:r>
              <a:rPr lang="zh-CN" altLang="en-US" dirty="0">
                <a:cs typeface="微软雅黑 Light" panose="020B0502040204020203" pitchFamily="34" charset="-122"/>
                <a:sym typeface="+mn-ea"/>
              </a:rPr>
              <a:t>同步阻塞 </a:t>
            </a:r>
            <a:r>
              <a:rPr lang="en-US" altLang="zh-CN" dirty="0">
                <a:cs typeface="微软雅黑 Light" panose="020B0502040204020203" pitchFamily="34" charset="-122"/>
                <a:sym typeface="+mn-ea"/>
              </a:rPr>
              <a:t>– </a:t>
            </a:r>
            <a:r>
              <a:rPr lang="zh-CN" altLang="en-US" dirty="0">
                <a:cs typeface="微软雅黑 Light" panose="020B0502040204020203" pitchFamily="34" charset="-122"/>
                <a:sym typeface="+mn-ea"/>
              </a:rPr>
              <a:t>线程获得同步锁，若被别的线程占用，线程放入锁池队列中</a:t>
            </a:r>
            <a:endParaRPr lang="zh-CN" altLang="en-US" sz="2400" dirty="0">
              <a:cs typeface="微软雅黑 Light" panose="020B0502040204020203" pitchFamily="34" charset="-122"/>
              <a:sym typeface="+mn-ea"/>
            </a:endParaRPr>
          </a:p>
          <a:p>
            <a:pPr lvl="1"/>
            <a:r>
              <a:rPr lang="zh-CN" altLang="en-US" dirty="0">
                <a:cs typeface="微软雅黑 Light" panose="020B0502040204020203" pitchFamily="34" charset="-122"/>
                <a:sym typeface="+mn-ea"/>
              </a:rPr>
              <a:t>等待阻塞 </a:t>
            </a:r>
            <a:r>
              <a:rPr lang="en-US" altLang="zh-CN" dirty="0">
                <a:cs typeface="微软雅黑 Light" panose="020B0502040204020203" pitchFamily="34" charset="-122"/>
                <a:sym typeface="+mn-ea"/>
              </a:rPr>
              <a:t>– </a:t>
            </a:r>
            <a:r>
              <a:rPr lang="zh-CN" altLang="en-US" dirty="0">
                <a:cs typeface="微软雅黑 Light" panose="020B0502040204020203" pitchFamily="34" charset="-122"/>
                <a:sym typeface="+mn-ea"/>
              </a:rPr>
              <a:t>线程执行</a:t>
            </a:r>
            <a:r>
              <a:rPr lang="en-US" altLang="zh-CN" dirty="0">
                <a:cs typeface="微软雅黑 Light" panose="020B0502040204020203" pitchFamily="34" charset="-122"/>
                <a:sym typeface="+mn-ea"/>
              </a:rPr>
              <a:t>wait()</a:t>
            </a:r>
            <a:r>
              <a:rPr lang="zh-CN" altLang="en-US" dirty="0">
                <a:cs typeface="微软雅黑 Light" panose="020B0502040204020203" pitchFamily="34" charset="-122"/>
                <a:sym typeface="+mn-ea"/>
              </a:rPr>
              <a:t>方法，线程放入等待队列中。</a:t>
            </a:r>
            <a:r>
              <a:rPr lang="zh-CN" altLang="en-US" sz="2400" dirty="0">
                <a:cs typeface="微软雅黑 Light" panose="020B0502040204020203" pitchFamily="34" charset="-122"/>
                <a:sym typeface="+mn-ea"/>
              </a:rPr>
              <a:t>某个线程取得对象锁；</a:t>
            </a:r>
            <a:endParaRPr lang="zh-CN" altLang="en-US" sz="2400" dirty="0">
              <a:cs typeface="微软雅黑 Light" panose="020B0502040204020203" pitchFamily="34" charset="-122"/>
              <a:sym typeface="+mn-ea"/>
            </a:endParaRPr>
          </a:p>
          <a:p>
            <a:pPr lvl="1"/>
            <a:r>
              <a:rPr lang="zh-CN" altLang="en-US" sz="2400" dirty="0">
                <a:cs typeface="微软雅黑 Light" panose="020B0502040204020203" pitchFamily="34" charset="-122"/>
                <a:sym typeface="+mn-ea"/>
              </a:rPr>
              <a:t>其它阻塞 – 线程执行sleep()或join()或发出I/O请求。</a:t>
            </a:r>
            <a:endParaRPr lang="zh-CN" altLang="en-US" sz="2400" dirty="0">
              <a:cs typeface="微软雅黑 Light" panose="020B0502040204020203" pitchFamily="34" charset="-122"/>
              <a:sym typeface="+mn-ea"/>
            </a:endParaRPr>
          </a:p>
          <a:p>
            <a:pPr lvl="1"/>
            <a:endParaRPr lang="zh-CN" altLang="en-US" dirty="0">
              <a:latin typeface="黑体" panose="02010609060101010101" pitchFamily="2" charset="-122"/>
              <a:ea typeface="黑体" panose="02010609060101010101" pitchFamily="2" charset="-122"/>
            </a:endParaRPr>
          </a:p>
          <a:p>
            <a:pPr lvl="1"/>
            <a:endParaRPr lang="zh-CN" altLang="en-US" sz="2400" dirty="0">
              <a:cs typeface="微软雅黑 Light" panose="020B0502040204020203" pitchFamily="34" charset="-122"/>
            </a:endParaRPr>
          </a:p>
        </p:txBody>
      </p:sp>
      <p:sp>
        <p:nvSpPr>
          <p:cNvPr id="4" name="内容占位符 2"/>
          <p:cNvSpPr>
            <a:spLocks noGrp="1"/>
          </p:cNvSpPr>
          <p:nvPr/>
        </p:nvSpPr>
        <p:spPr>
          <a:xfrm>
            <a:off x="173355" y="5043170"/>
            <a:ext cx="11791950" cy="83375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cs typeface="微软雅黑 Light" panose="020B0502040204020203" pitchFamily="34" charset="-122"/>
                <a:sym typeface="+mn-ea"/>
              </a:rPr>
              <a:t>死亡状态（</a:t>
            </a:r>
            <a:r>
              <a:rPr lang="en-US" altLang="zh-CN" sz="2400" dirty="0">
                <a:cs typeface="微软雅黑 Light" panose="020B0502040204020203" pitchFamily="34" charset="-122"/>
                <a:sym typeface="+mn-ea"/>
              </a:rPr>
              <a:t>Dead</a:t>
            </a:r>
            <a:r>
              <a:rPr lang="zh-CN" altLang="en-US" sz="2400" dirty="0">
                <a:cs typeface="微软雅黑 Light" panose="020B0502040204020203" pitchFamily="34" charset="-122"/>
                <a:sym typeface="+mn-ea"/>
              </a:rPr>
              <a:t>）：</a:t>
            </a:r>
            <a:r>
              <a:rPr lang="en-US" altLang="zh-CN" sz="2400" dirty="0">
                <a:cs typeface="微软雅黑 Light" panose="020B0502040204020203" pitchFamily="34" charset="-122"/>
                <a:sym typeface="+mn-ea"/>
              </a:rPr>
              <a:t>run</a:t>
            </a:r>
            <a:r>
              <a:rPr lang="zh-CN" altLang="en-US" sz="2400" dirty="0">
                <a:cs typeface="微软雅黑 Light" panose="020B0502040204020203" pitchFamily="34" charset="-122"/>
                <a:sym typeface="+mn-ea"/>
              </a:rPr>
              <a:t>、</a:t>
            </a:r>
            <a:r>
              <a:rPr lang="en-US" altLang="zh-CN" sz="2400" dirty="0">
                <a:cs typeface="微软雅黑 Light" panose="020B0502040204020203" pitchFamily="34" charset="-122"/>
                <a:sym typeface="+mn-ea"/>
              </a:rPr>
              <a:t>main() </a:t>
            </a:r>
            <a:r>
              <a:rPr lang="zh-CN" altLang="en-US" sz="2400" dirty="0">
                <a:cs typeface="微软雅黑 Light" panose="020B0502040204020203" pitchFamily="34" charset="-122"/>
                <a:sym typeface="+mn-ea"/>
              </a:rPr>
              <a:t>方法执行结束，或者因异常退出了</a:t>
            </a:r>
            <a:r>
              <a:rPr lang="en-US" altLang="zh-CN" sz="2400" dirty="0">
                <a:cs typeface="微软雅黑 Light" panose="020B0502040204020203" pitchFamily="34" charset="-122"/>
                <a:sym typeface="+mn-ea"/>
              </a:rPr>
              <a:t>run()</a:t>
            </a:r>
            <a:r>
              <a:rPr lang="zh-CN" altLang="en-US" sz="2400" dirty="0">
                <a:cs typeface="微软雅黑 Light" panose="020B0502040204020203" pitchFamily="34" charset="-122"/>
                <a:sym typeface="+mn-ea"/>
              </a:rPr>
              <a:t>方法，线程进入死亡状态，不可再次复生。</a:t>
            </a:r>
            <a:endParaRPr lang="zh-CN" altLang="en-US" sz="2400" dirty="0">
              <a:cs typeface="微软雅黑 Light" panose="020B0502040204020203" pitchFamily="34" charset="-122"/>
              <a:sym typeface="+mn-ea"/>
            </a:endParaRPr>
          </a:p>
        </p:txBody>
      </p:sp>
    </p:spTree>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知识点</a:t>
            </a:r>
            <a:r>
              <a:rPr lang="en-US" altLang="zh-CN"/>
              <a:t>11-</a:t>
            </a:r>
            <a:r>
              <a:rPr lang="zh-CN" altLang="en-US"/>
              <a:t>线程池调度器</a:t>
            </a:r>
            <a:r>
              <a:rPr lang="en-US" altLang="zh-CN"/>
              <a:t>-</a:t>
            </a:r>
            <a:r>
              <a:rPr lang="zh-CN" altLang="en-US"/>
              <a:t>线程池介绍</a:t>
            </a:r>
            <a:endParaRPr lang="zh-CN" altLang="en-US"/>
          </a:p>
        </p:txBody>
      </p:sp>
      <p:sp>
        <p:nvSpPr>
          <p:cNvPr id="3" name="内容占位符 2"/>
          <p:cNvSpPr>
            <a:spLocks noGrp="1"/>
          </p:cNvSpPr>
          <p:nvPr>
            <p:ph idx="1"/>
          </p:nvPr>
        </p:nvSpPr>
        <p:spPr/>
        <p:txBody>
          <a:bodyPr/>
          <a:p>
            <a:r>
              <a:rPr lang="zh-CN" altLang="en-US" sz="2400"/>
              <a:t>线程池概念</a:t>
            </a:r>
            <a:endParaRPr lang="zh-CN" altLang="en-US" sz="2400"/>
          </a:p>
          <a:p>
            <a:endParaRPr lang="zh-CN" altLang="en-US" sz="2400"/>
          </a:p>
          <a:p>
            <a:endParaRPr lang="zh-CN" altLang="en-US" sz="2400"/>
          </a:p>
          <a:p>
            <a:r>
              <a:rPr lang="zh-CN" altLang="en-US" sz="2400"/>
              <a:t>为什么要使用线程池？</a:t>
            </a:r>
            <a:endParaRPr lang="zh-CN" altLang="en-US" sz="2400"/>
          </a:p>
        </p:txBody>
      </p:sp>
      <p:sp>
        <p:nvSpPr>
          <p:cNvPr id="4" name="内容占位符 2"/>
          <p:cNvSpPr>
            <a:spLocks noGrp="1"/>
          </p:cNvSpPr>
          <p:nvPr/>
        </p:nvSpPr>
        <p:spPr>
          <a:xfrm>
            <a:off x="605790" y="1624330"/>
            <a:ext cx="6301105" cy="3609340"/>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
        <p:nvSpPr>
          <p:cNvPr id="5" name="文本框 4"/>
          <p:cNvSpPr txBox="1"/>
          <p:nvPr/>
        </p:nvSpPr>
        <p:spPr>
          <a:xfrm>
            <a:off x="486410" y="1461135"/>
            <a:ext cx="10774680" cy="1568450"/>
          </a:xfrm>
          <a:prstGeom prst="rect">
            <a:avLst/>
          </a:prstGeom>
          <a:noFill/>
        </p:spPr>
        <p:txBody>
          <a:bodyPr wrap="square" rtlCol="0">
            <a:spAutoFit/>
          </a:bodyPr>
          <a:p>
            <a:pPr>
              <a:lnSpc>
                <a:spcPct val="120000"/>
              </a:lnSpc>
            </a:pPr>
            <a:r>
              <a:rPr lang="en-US" altLang="zh-CN" sz="2000"/>
              <a:t>  我们可以把并发执行的任务传递给一个线程池，来替代为每个并发执行的任务都启动一个新的线程。只要池里有空闲的线程，任务就会分配给一个线程执行。在线程池的内部，任务被插入一个阻塞队列（Blocking Queue ），线程池里的线程会去取这个队列里的任务。当一个新任务插入队列时，一个空闲线程就会成功的从队列中取出任务并且执行它。</a:t>
            </a:r>
            <a:endParaRPr lang="en-US" altLang="zh-CN" sz="2000"/>
          </a:p>
        </p:txBody>
      </p:sp>
      <p:sp>
        <p:nvSpPr>
          <p:cNvPr id="6" name="文本框 5"/>
          <p:cNvSpPr txBox="1"/>
          <p:nvPr/>
        </p:nvSpPr>
        <p:spPr>
          <a:xfrm>
            <a:off x="517525" y="3618230"/>
            <a:ext cx="10712450" cy="2891790"/>
          </a:xfrm>
          <a:prstGeom prst="rect">
            <a:avLst/>
          </a:prstGeom>
          <a:noFill/>
        </p:spPr>
        <p:txBody>
          <a:bodyPr wrap="square" rtlCol="0">
            <a:spAutoFit/>
          </a:bodyPr>
          <a:p>
            <a:pPr>
              <a:lnSpc>
                <a:spcPct val="130000"/>
              </a:lnSpc>
            </a:pPr>
            <a:r>
              <a:rPr lang="en-US" altLang="zh-CN" sz="2000"/>
              <a:t>当需要处理的任务较少时，我们可以自己创建线程去处理，但在高并发场景下，我们需要处理的任务数量很多，由于创建销毁线程开销很大，这样频繁创建线程就会大大降低系统的效率。</a:t>
            </a:r>
            <a:endParaRPr lang="en-US" altLang="zh-CN" sz="2000"/>
          </a:p>
          <a:p>
            <a:pPr>
              <a:lnSpc>
                <a:spcPct val="130000"/>
              </a:lnSpc>
            </a:pPr>
            <a:r>
              <a:rPr lang="en-US" altLang="zh-CN" sz="2000"/>
              <a:t>此时，我们就可以使用线程池，线程池中的线程执行完一个任务后可以复用，并不被销毁。合理使用线程池有以下几点好处：</a:t>
            </a:r>
            <a:endParaRPr lang="en-US" altLang="zh-CN" sz="2000"/>
          </a:p>
          <a:p>
            <a:pPr>
              <a:lnSpc>
                <a:spcPct val="130000"/>
              </a:lnSpc>
            </a:pPr>
            <a:r>
              <a:rPr lang="en-US" altLang="zh-CN" sz="2000"/>
              <a:t>1、减少资源的开销。通过复用线程，降低创建销毁线程造成的消耗。</a:t>
            </a:r>
            <a:endParaRPr lang="en-US" altLang="zh-CN" sz="2000"/>
          </a:p>
          <a:p>
            <a:pPr>
              <a:lnSpc>
                <a:spcPct val="130000"/>
              </a:lnSpc>
            </a:pPr>
            <a:r>
              <a:rPr lang="en-US" altLang="zh-CN" sz="2000"/>
              <a:t>2、多个线程并发执行任务，提高系统的响应速度。</a:t>
            </a:r>
            <a:endParaRPr lang="en-US" altLang="zh-CN" sz="2000"/>
          </a:p>
          <a:p>
            <a:pPr>
              <a:lnSpc>
                <a:spcPct val="130000"/>
              </a:lnSpc>
            </a:pPr>
            <a:r>
              <a:rPr lang="en-US" altLang="zh-CN" sz="2000"/>
              <a:t>3、可以统一的分配，调优和监控线程，提高线程的可管理性。</a:t>
            </a:r>
            <a:endParaRPr lang="en-US" altLang="zh-CN" sz="2000"/>
          </a:p>
        </p:txBody>
      </p:sp>
    </p:spTree>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11-</a:t>
            </a:r>
            <a:r>
              <a:rPr lang="zh-CN" altLang="en-US">
                <a:sym typeface="+mn-ea"/>
              </a:rPr>
              <a:t>线程池调度器</a:t>
            </a:r>
            <a:r>
              <a:rPr lang="en-US" altLang="zh-CN">
                <a:sym typeface="+mn-ea"/>
              </a:rPr>
              <a:t>-</a:t>
            </a:r>
            <a:r>
              <a:rPr lang="zh-CN" altLang="en-US">
                <a:sym typeface="+mn-ea"/>
              </a:rPr>
              <a:t>线程池创建</a:t>
            </a:r>
            <a:endParaRPr lang="zh-CN" altLang="en-US">
              <a:sym typeface="+mn-ea"/>
            </a:endParaRPr>
          </a:p>
        </p:txBody>
      </p:sp>
      <p:sp>
        <p:nvSpPr>
          <p:cNvPr id="3" name="内容占位符 2"/>
          <p:cNvSpPr>
            <a:spLocks noGrp="1"/>
          </p:cNvSpPr>
          <p:nvPr>
            <p:ph idx="1"/>
          </p:nvPr>
        </p:nvSpPr>
        <p:spPr>
          <a:xfrm>
            <a:off x="186690" y="899160"/>
            <a:ext cx="11791950" cy="1917700"/>
          </a:xfrm>
        </p:spPr>
        <p:txBody>
          <a:bodyPr>
            <a:normAutofit lnSpcReduction="20000"/>
          </a:bodyPr>
          <a:p>
            <a:r>
              <a:rPr lang="zh-CN" altLang="en-US"/>
              <a:t>通过ThreadPoolExecutor来创建一个线程池。 </a:t>
            </a:r>
            <a:endParaRPr lang="zh-CN" altLang="en-US"/>
          </a:p>
          <a:p>
            <a:r>
              <a:rPr lang="zh-CN" altLang="en-US"/>
              <a:t>java.uitl.concurrent.ThreadPoolExecutor类是线程池中最核心的一个类，它有四个构造方法。</a:t>
            </a:r>
            <a:endParaRPr lang="zh-CN" altLang="en-US"/>
          </a:p>
        </p:txBody>
      </p:sp>
      <p:pic>
        <p:nvPicPr>
          <p:cNvPr id="-2147482519" name="图片 -2147482520"/>
          <p:cNvPicPr>
            <a:picLocks noChangeAspect="1"/>
          </p:cNvPicPr>
          <p:nvPr/>
        </p:nvPicPr>
        <p:blipFill>
          <a:blip r:embed="rId1"/>
          <a:stretch>
            <a:fillRect/>
          </a:stretch>
        </p:blipFill>
        <p:spPr>
          <a:xfrm>
            <a:off x="420370" y="2870200"/>
            <a:ext cx="8729345" cy="3740785"/>
          </a:xfrm>
          <a:prstGeom prst="rect">
            <a:avLst/>
          </a:prstGeom>
          <a:noFill/>
          <a:ln w="9525">
            <a:noFill/>
          </a:ln>
        </p:spPr>
      </p:pic>
    </p:spTree>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11-</a:t>
            </a:r>
            <a:r>
              <a:rPr lang="zh-CN" altLang="en-US">
                <a:sym typeface="+mn-ea"/>
              </a:rPr>
              <a:t>线程池调度器</a:t>
            </a:r>
            <a:r>
              <a:rPr lang="en-US" altLang="zh-CN">
                <a:sym typeface="+mn-ea"/>
              </a:rPr>
              <a:t>-</a:t>
            </a:r>
            <a:r>
              <a:rPr lang="zh-CN" altLang="en-US">
                <a:sym typeface="+mn-ea"/>
              </a:rPr>
              <a:t>线程池创建</a:t>
            </a:r>
            <a:endParaRPr lang="zh-CN" altLang="en-US">
              <a:sym typeface="+mn-ea"/>
            </a:endParaRPr>
          </a:p>
        </p:txBody>
      </p:sp>
      <p:sp>
        <p:nvSpPr>
          <p:cNvPr id="3" name="内容占位符 2"/>
          <p:cNvSpPr>
            <a:spLocks noGrp="1"/>
          </p:cNvSpPr>
          <p:nvPr>
            <p:ph idx="1"/>
          </p:nvPr>
        </p:nvSpPr>
        <p:spPr>
          <a:xfrm>
            <a:off x="200025" y="849630"/>
            <a:ext cx="11791950" cy="1917700"/>
          </a:xfrm>
        </p:spPr>
        <p:txBody>
          <a:bodyPr>
            <a:normAutofit/>
          </a:bodyPr>
          <a:p>
            <a:r>
              <a:rPr lang="zh-CN" altLang="en-US"/>
              <a:t>构造方法参数说明： </a:t>
            </a:r>
            <a:endParaRPr lang="zh-CN" altLang="en-US"/>
          </a:p>
          <a:p>
            <a:endParaRPr lang="zh-CN" altLang="en-US"/>
          </a:p>
        </p:txBody>
      </p:sp>
      <p:sp>
        <p:nvSpPr>
          <p:cNvPr id="5" name="矩形 4"/>
          <p:cNvSpPr/>
          <p:nvPr/>
        </p:nvSpPr>
        <p:spPr>
          <a:xfrm>
            <a:off x="554990" y="1623695"/>
            <a:ext cx="9324975" cy="442595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57860" y="1744345"/>
            <a:ext cx="8986520" cy="4078605"/>
          </a:xfrm>
          <a:prstGeom prst="rect">
            <a:avLst/>
          </a:prstGeom>
          <a:noFill/>
        </p:spPr>
        <p:txBody>
          <a:bodyPr wrap="square" rtlCol="0">
            <a:spAutoFit/>
          </a:bodyPr>
          <a:p>
            <a:pPr algn="l">
              <a:lnSpc>
                <a:spcPct val="160000"/>
              </a:lnSpc>
            </a:pPr>
            <a:r>
              <a:rPr lang="zh-CN" altLang="en-US"/>
              <a:t>1.corePoolSize：核心线程数，默认情况下核心线程会一直存活，即使处于闲置状态也不会受存keepAliveTime限制。除非将allowCoreThreadTimeOut设置为true。</a:t>
            </a:r>
            <a:endParaRPr lang="zh-CN" altLang="en-US"/>
          </a:p>
          <a:p>
            <a:pPr algn="l">
              <a:lnSpc>
                <a:spcPct val="160000"/>
              </a:lnSpc>
            </a:pPr>
            <a:r>
              <a:rPr lang="zh-CN" altLang="en-US"/>
              <a:t>2.maximumPoolSize：线程池所能容纳的最大线程数。超过这个数的线程将被阻塞。当任务队列为没有设置大小的LinkedBlockingDeque时，这个值无效。</a:t>
            </a:r>
            <a:endParaRPr lang="zh-CN" altLang="en-US"/>
          </a:p>
          <a:p>
            <a:pPr algn="l">
              <a:lnSpc>
                <a:spcPct val="160000"/>
              </a:lnSpc>
            </a:pPr>
            <a:r>
              <a:rPr lang="zh-CN" altLang="en-US"/>
              <a:t>3.keepAliveTime：非核心线程的闲置超时时间，超过这个时间就会被回收。</a:t>
            </a:r>
            <a:endParaRPr lang="zh-CN" altLang="en-US"/>
          </a:p>
          <a:p>
            <a:pPr algn="l">
              <a:lnSpc>
                <a:spcPct val="160000"/>
              </a:lnSpc>
            </a:pPr>
            <a:r>
              <a:rPr lang="zh-CN" altLang="en-US"/>
              <a:t>4.unit：指定keepAliveTime的单位，如TimeUnit.SECONDS。当将allowCoreThreadTimeOut设置为true时对corePoolSize生效。</a:t>
            </a:r>
            <a:endParaRPr lang="zh-CN" altLang="en-US"/>
          </a:p>
          <a:p>
            <a:pPr algn="l">
              <a:lnSpc>
                <a:spcPct val="160000"/>
              </a:lnSpc>
            </a:pPr>
            <a:r>
              <a:rPr lang="zh-CN" altLang="en-US"/>
              <a:t>5.workQueue：线程池中的任务队列(阻塞队列).</a:t>
            </a:r>
            <a:endParaRPr lang="zh-CN" altLang="en-US"/>
          </a:p>
          <a:p>
            <a:pPr algn="l">
              <a:lnSpc>
                <a:spcPct val="160000"/>
              </a:lnSpc>
            </a:pPr>
            <a:r>
              <a:rPr lang="zh-CN" altLang="en-US"/>
              <a:t>常用的有三种队列，SynchronousQueue,LinkedBlockingDeque,ArrayBlockingQueue。</a:t>
            </a:r>
            <a:endParaRPr lang="zh-CN" altLang="en-US"/>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1-</a:t>
            </a:r>
            <a:r>
              <a:rPr lang="zh-CN" altLang="en-US" dirty="0">
                <a:solidFill>
                  <a:schemeClr val="tx1">
                    <a:lumMod val="75000"/>
                    <a:lumOff val="25000"/>
                  </a:schemeClr>
                </a:solidFill>
                <a:sym typeface="+mn-ea"/>
              </a:rPr>
              <a:t>进程和线程基本概念</a:t>
            </a:r>
            <a:endParaRPr lang="zh-CN" altLang="en-US"/>
          </a:p>
        </p:txBody>
      </p:sp>
      <p:sp>
        <p:nvSpPr>
          <p:cNvPr id="3" name="内容占位符 2"/>
          <p:cNvSpPr>
            <a:spLocks noGrp="1"/>
          </p:cNvSpPr>
          <p:nvPr>
            <p:ph idx="1"/>
          </p:nvPr>
        </p:nvSpPr>
        <p:spPr/>
        <p:txBody>
          <a:bodyPr/>
          <a:p>
            <a:r>
              <a:rPr lang="zh-CN" altLang="en-US" dirty="0">
                <a:latin typeface="宋体" panose="02010600030101010101" pitchFamily="2" charset="-122"/>
                <a:ea typeface="宋体" panose="02010600030101010101" pitchFamily="2" charset="-122"/>
                <a:sym typeface="+mn-ea"/>
              </a:rPr>
              <a:t>多线程：在一个进程中有多个线程同时在执行不同的任务。</a:t>
            </a:r>
            <a:endParaRPr lang="zh-CN" altLang="en-US"/>
          </a:p>
        </p:txBody>
      </p:sp>
      <p:sp>
        <p:nvSpPr>
          <p:cNvPr id="4" name="矩形 3"/>
          <p:cNvSpPr/>
          <p:nvPr/>
        </p:nvSpPr>
        <p:spPr>
          <a:xfrm>
            <a:off x="660400" y="1853565"/>
            <a:ext cx="3093085" cy="4050030"/>
          </a:xfrm>
          <a:prstGeom prst="rect">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450340" y="1973580"/>
            <a:ext cx="1513840" cy="368300"/>
          </a:xfrm>
          <a:prstGeom prst="rect">
            <a:avLst/>
          </a:prstGeom>
          <a:noFill/>
        </p:spPr>
        <p:txBody>
          <a:bodyPr wrap="square" rtlCol="0">
            <a:spAutoFit/>
          </a:bodyPr>
          <a:p>
            <a:r>
              <a:rPr lang="en-US" altLang="zh-CN"/>
              <a:t>    360</a:t>
            </a:r>
            <a:r>
              <a:rPr lang="zh-CN" altLang="en-US"/>
              <a:t>卫士</a:t>
            </a:r>
            <a:endParaRPr lang="zh-CN" altLang="en-US"/>
          </a:p>
        </p:txBody>
      </p:sp>
      <p:cxnSp>
        <p:nvCxnSpPr>
          <p:cNvPr id="6" name="直接连接符 5"/>
          <p:cNvCxnSpPr/>
          <p:nvPr/>
        </p:nvCxnSpPr>
        <p:spPr>
          <a:xfrm>
            <a:off x="942340" y="2888615"/>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69010" y="307721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42340" y="369189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42340" y="3265805"/>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42340" y="418719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42340" y="350901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42340" y="387477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42340" y="4547235"/>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42340" y="4887595"/>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914400" y="5192395"/>
            <a:ext cx="939800" cy="368300"/>
          </a:xfrm>
          <a:prstGeom prst="rect">
            <a:avLst/>
          </a:prstGeom>
          <a:noFill/>
        </p:spPr>
        <p:txBody>
          <a:bodyPr wrap="square" rtlCol="0">
            <a:spAutoFit/>
          </a:bodyPr>
          <a:p>
            <a:r>
              <a:rPr lang="zh-CN" altLang="en-US"/>
              <a:t>线程</a:t>
            </a:r>
            <a:r>
              <a:rPr lang="en-US" altLang="zh-CN"/>
              <a:t>1</a:t>
            </a:r>
            <a:endParaRPr lang="en-US" altLang="zh-CN"/>
          </a:p>
        </p:txBody>
      </p:sp>
      <p:cxnSp>
        <p:nvCxnSpPr>
          <p:cNvPr id="16" name="直接箭头连接符 15"/>
          <p:cNvCxnSpPr/>
          <p:nvPr/>
        </p:nvCxnSpPr>
        <p:spPr>
          <a:xfrm flipV="1">
            <a:off x="1233805" y="2764155"/>
            <a:ext cx="0" cy="2286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2208530" y="5192395"/>
            <a:ext cx="939800" cy="368300"/>
          </a:xfrm>
          <a:prstGeom prst="rect">
            <a:avLst/>
          </a:prstGeom>
          <a:noFill/>
        </p:spPr>
        <p:txBody>
          <a:bodyPr wrap="square" rtlCol="0">
            <a:spAutoFit/>
          </a:bodyPr>
          <a:p>
            <a:r>
              <a:rPr lang="zh-CN" altLang="en-US"/>
              <a:t>线程</a:t>
            </a:r>
            <a:r>
              <a:rPr lang="en-US" altLang="zh-CN"/>
              <a:t>2</a:t>
            </a:r>
            <a:endParaRPr lang="en-US" altLang="zh-CN"/>
          </a:p>
        </p:txBody>
      </p:sp>
      <p:cxnSp>
        <p:nvCxnSpPr>
          <p:cNvPr id="29" name="直接连接符 28"/>
          <p:cNvCxnSpPr/>
          <p:nvPr/>
        </p:nvCxnSpPr>
        <p:spPr>
          <a:xfrm>
            <a:off x="2266950" y="289687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266950" y="3129915"/>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316480" y="3517265"/>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316480" y="3903345"/>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266950" y="4246245"/>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316480" y="482854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316480" y="455549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316480" y="3323590"/>
            <a:ext cx="723900" cy="82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2647950" y="2764155"/>
            <a:ext cx="0" cy="22866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826135" y="2341880"/>
            <a:ext cx="1382395" cy="368300"/>
          </a:xfrm>
          <a:prstGeom prst="rect">
            <a:avLst/>
          </a:prstGeom>
          <a:noFill/>
        </p:spPr>
        <p:txBody>
          <a:bodyPr wrap="square" rtlCol="0">
            <a:spAutoFit/>
          </a:bodyPr>
          <a:p>
            <a:r>
              <a:rPr lang="zh-CN" altLang="en-US"/>
              <a:t>木马查杀</a:t>
            </a:r>
            <a:endParaRPr lang="zh-CN" altLang="en-US"/>
          </a:p>
        </p:txBody>
      </p:sp>
      <p:sp>
        <p:nvSpPr>
          <p:cNvPr id="40" name="文本框 39"/>
          <p:cNvSpPr txBox="1"/>
          <p:nvPr/>
        </p:nvSpPr>
        <p:spPr>
          <a:xfrm>
            <a:off x="2150110" y="2341880"/>
            <a:ext cx="1382395" cy="368300"/>
          </a:xfrm>
          <a:prstGeom prst="rect">
            <a:avLst/>
          </a:prstGeom>
          <a:noFill/>
        </p:spPr>
        <p:txBody>
          <a:bodyPr wrap="square" rtlCol="0">
            <a:spAutoFit/>
          </a:bodyPr>
          <a:p>
            <a:r>
              <a:rPr lang="zh-CN" altLang="en-US"/>
              <a:t>电脑清理</a:t>
            </a:r>
            <a:endParaRPr lang="zh-CN" altLang="en-US"/>
          </a:p>
        </p:txBody>
      </p:sp>
      <p:sp>
        <p:nvSpPr>
          <p:cNvPr id="17" name="流程图: 可选过程 16"/>
          <p:cNvSpPr/>
          <p:nvPr/>
        </p:nvSpPr>
        <p:spPr>
          <a:xfrm>
            <a:off x="4979670" y="2183130"/>
            <a:ext cx="4449445" cy="1520825"/>
          </a:xfrm>
          <a:prstGeom prst="flowChartAlternateProcess">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8" name="流程图: 可选过程 17"/>
          <p:cNvSpPr/>
          <p:nvPr/>
        </p:nvSpPr>
        <p:spPr>
          <a:xfrm>
            <a:off x="5162550" y="2400300"/>
            <a:ext cx="2461260" cy="1112520"/>
          </a:xfrm>
          <a:prstGeom prst="flowChartAlternateProcess">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9" name="流程图: 可选过程 18"/>
          <p:cNvSpPr/>
          <p:nvPr/>
        </p:nvSpPr>
        <p:spPr>
          <a:xfrm>
            <a:off x="7900670" y="2332990"/>
            <a:ext cx="1130935" cy="1179830"/>
          </a:xfrm>
          <a:prstGeom prst="flowChartAlternateProcess">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3" name="文本框 22"/>
          <p:cNvSpPr txBox="1"/>
          <p:nvPr/>
        </p:nvSpPr>
        <p:spPr>
          <a:xfrm>
            <a:off x="5528945" y="2523490"/>
            <a:ext cx="1388745" cy="368300"/>
          </a:xfrm>
          <a:prstGeom prst="rect">
            <a:avLst/>
          </a:prstGeom>
          <a:noFill/>
        </p:spPr>
        <p:txBody>
          <a:bodyPr wrap="square" rtlCol="0">
            <a:spAutoFit/>
          </a:bodyPr>
          <a:p>
            <a:r>
              <a:rPr lang="en-US" altLang="zh-CN"/>
              <a:t>360</a:t>
            </a:r>
            <a:r>
              <a:rPr lang="zh-CN" altLang="en-US"/>
              <a:t>卫士</a:t>
            </a:r>
            <a:endParaRPr lang="zh-CN" altLang="en-US"/>
          </a:p>
        </p:txBody>
      </p:sp>
      <p:sp>
        <p:nvSpPr>
          <p:cNvPr id="24" name="文本框 23"/>
          <p:cNvSpPr txBox="1"/>
          <p:nvPr/>
        </p:nvSpPr>
        <p:spPr>
          <a:xfrm>
            <a:off x="7359650" y="2738755"/>
            <a:ext cx="2660015" cy="368300"/>
          </a:xfrm>
          <a:prstGeom prst="rect">
            <a:avLst/>
          </a:prstGeom>
          <a:noFill/>
        </p:spPr>
        <p:txBody>
          <a:bodyPr wrap="square" rtlCol="0">
            <a:spAutoFit/>
          </a:bodyPr>
          <a:p>
            <a:r>
              <a:rPr lang="en-US" altLang="zh-CN"/>
              <a:t>             </a:t>
            </a:r>
            <a:r>
              <a:rPr lang="zh-CN" altLang="en-US"/>
              <a:t>内网通</a:t>
            </a:r>
            <a:endParaRPr lang="zh-CN" altLang="en-US"/>
          </a:p>
        </p:txBody>
      </p:sp>
      <p:sp>
        <p:nvSpPr>
          <p:cNvPr id="25" name="流程图: 可选过程 24"/>
          <p:cNvSpPr/>
          <p:nvPr/>
        </p:nvSpPr>
        <p:spPr>
          <a:xfrm>
            <a:off x="6345555" y="4479290"/>
            <a:ext cx="1504950" cy="706755"/>
          </a:xfrm>
          <a:prstGeom prst="flowChartAlternateProcess">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6" name="文本框 25"/>
          <p:cNvSpPr txBox="1"/>
          <p:nvPr/>
        </p:nvSpPr>
        <p:spPr>
          <a:xfrm>
            <a:off x="6743065" y="4648835"/>
            <a:ext cx="923290" cy="368300"/>
          </a:xfrm>
          <a:prstGeom prst="rect">
            <a:avLst/>
          </a:prstGeom>
          <a:noFill/>
        </p:spPr>
        <p:txBody>
          <a:bodyPr wrap="square" rtlCol="0">
            <a:spAutoFit/>
          </a:bodyPr>
          <a:p>
            <a:r>
              <a:rPr lang="en-US" altLang="zh-CN"/>
              <a:t>cpu</a:t>
            </a:r>
            <a:endParaRPr lang="en-US" altLang="zh-CN"/>
          </a:p>
        </p:txBody>
      </p:sp>
      <p:sp>
        <p:nvSpPr>
          <p:cNvPr id="27" name="流程图: 可选过程 26"/>
          <p:cNvSpPr/>
          <p:nvPr/>
        </p:nvSpPr>
        <p:spPr>
          <a:xfrm>
            <a:off x="5246370" y="2948940"/>
            <a:ext cx="882015" cy="405765"/>
          </a:xfrm>
          <a:prstGeom prst="flowChartAlternateProcess">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流程图: 可选过程 38"/>
          <p:cNvSpPr/>
          <p:nvPr/>
        </p:nvSpPr>
        <p:spPr>
          <a:xfrm>
            <a:off x="6529070" y="2948940"/>
            <a:ext cx="882015" cy="405765"/>
          </a:xfrm>
          <a:prstGeom prst="flowChartAlternateProcess">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文本框 40"/>
          <p:cNvSpPr txBox="1"/>
          <p:nvPr/>
        </p:nvSpPr>
        <p:spPr>
          <a:xfrm>
            <a:off x="5245735" y="3037205"/>
            <a:ext cx="836930" cy="275590"/>
          </a:xfrm>
          <a:prstGeom prst="rect">
            <a:avLst/>
          </a:prstGeom>
          <a:noFill/>
        </p:spPr>
        <p:txBody>
          <a:bodyPr wrap="square" rtlCol="0">
            <a:spAutoFit/>
          </a:bodyPr>
          <a:p>
            <a:r>
              <a:rPr lang="zh-CN" altLang="en-US" sz="1200"/>
              <a:t>扫描病毒</a:t>
            </a:r>
            <a:endParaRPr lang="zh-CN" altLang="en-US" sz="1200"/>
          </a:p>
        </p:txBody>
      </p:sp>
      <p:sp>
        <p:nvSpPr>
          <p:cNvPr id="42" name="文本框 41"/>
          <p:cNvSpPr txBox="1"/>
          <p:nvPr/>
        </p:nvSpPr>
        <p:spPr>
          <a:xfrm>
            <a:off x="6574155" y="3037205"/>
            <a:ext cx="836930" cy="275590"/>
          </a:xfrm>
          <a:prstGeom prst="rect">
            <a:avLst/>
          </a:prstGeom>
          <a:noFill/>
        </p:spPr>
        <p:txBody>
          <a:bodyPr wrap="square" rtlCol="0">
            <a:spAutoFit/>
          </a:bodyPr>
          <a:p>
            <a:r>
              <a:rPr lang="zh-CN" altLang="en-US" sz="1200"/>
              <a:t>垃圾回收</a:t>
            </a:r>
            <a:endParaRPr lang="zh-CN" altLang="en-US" sz="1200"/>
          </a:p>
        </p:txBody>
      </p:sp>
      <p:sp>
        <p:nvSpPr>
          <p:cNvPr id="43" name="上箭头 42"/>
          <p:cNvSpPr/>
          <p:nvPr/>
        </p:nvSpPr>
        <p:spPr>
          <a:xfrm>
            <a:off x="6574155" y="3788410"/>
            <a:ext cx="396875" cy="584835"/>
          </a:xfrm>
          <a:prstGeom prst="upArrow">
            <a:avLst/>
          </a:prstGeom>
          <a:solidFill>
            <a:schemeClr val="accent2"/>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标注 43"/>
          <p:cNvSpPr/>
          <p:nvPr/>
        </p:nvSpPr>
        <p:spPr>
          <a:xfrm>
            <a:off x="8811260" y="4373245"/>
            <a:ext cx="2935605" cy="925830"/>
          </a:xfrm>
          <a:prstGeom prst="wedgeRoundRectCallout">
            <a:avLst>
              <a:gd name="adj1" fmla="val -50692"/>
              <a:gd name="adj2" fmla="val -109602"/>
              <a:gd name="adj3" fmla="val 16667"/>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8787765" y="4479290"/>
            <a:ext cx="2983230" cy="922020"/>
          </a:xfrm>
          <a:prstGeom prst="rect">
            <a:avLst/>
          </a:prstGeom>
          <a:noFill/>
        </p:spPr>
        <p:txBody>
          <a:bodyPr wrap="none" rtlCol="0">
            <a:spAutoFit/>
          </a:bodyPr>
          <a:p>
            <a:pPr algn="l"/>
            <a:r>
              <a:rPr lang="zh-CN" altLang="en-US">
                <a:sym typeface="+mn-ea"/>
              </a:rPr>
              <a:t>进程只是分配空间内存</a:t>
            </a:r>
            <a:r>
              <a:rPr lang="en-US" altLang="zh-CN">
                <a:sym typeface="+mn-ea"/>
              </a:rPr>
              <a:t>,</a:t>
            </a:r>
            <a:r>
              <a:rPr lang="zh-CN" altLang="en-US">
                <a:sym typeface="+mn-ea"/>
              </a:rPr>
              <a:t>具体</a:t>
            </a:r>
            <a:endParaRPr lang="zh-CN" altLang="en-US">
              <a:sym typeface="+mn-ea"/>
            </a:endParaRPr>
          </a:p>
          <a:p>
            <a:pPr algn="l"/>
            <a:r>
              <a:rPr lang="zh-CN" altLang="en-US">
                <a:sym typeface="+mn-ea"/>
              </a:rPr>
              <a:t>代码是由线程来执行。</a:t>
            </a:r>
            <a:endParaRPr lang="zh-CN" altLang="en-US"/>
          </a:p>
          <a:p>
            <a:r>
              <a:rPr lang="zh-CN" altLang="en-US"/>
              <a:t> </a:t>
            </a:r>
            <a:endParaRPr lang="zh-CN" altLang="en-US"/>
          </a:p>
        </p:txBody>
      </p:sp>
    </p:spTree>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11-</a:t>
            </a:r>
            <a:r>
              <a:rPr lang="zh-CN" altLang="en-US">
                <a:sym typeface="+mn-ea"/>
              </a:rPr>
              <a:t>线程池调度器</a:t>
            </a:r>
            <a:r>
              <a:rPr lang="en-US" altLang="zh-CN">
                <a:sym typeface="+mn-ea"/>
              </a:rPr>
              <a:t>-</a:t>
            </a:r>
            <a:r>
              <a:rPr lang="zh-CN" altLang="en-US">
                <a:sym typeface="+mn-ea"/>
              </a:rPr>
              <a:t>线程池创建</a:t>
            </a:r>
            <a:endParaRPr lang="zh-CN" altLang="en-US"/>
          </a:p>
        </p:txBody>
      </p:sp>
      <p:sp>
        <p:nvSpPr>
          <p:cNvPr id="3" name="内容占位符 2"/>
          <p:cNvSpPr>
            <a:spLocks noGrp="1"/>
          </p:cNvSpPr>
          <p:nvPr>
            <p:ph idx="1"/>
          </p:nvPr>
        </p:nvSpPr>
        <p:spPr/>
        <p:txBody>
          <a:bodyPr/>
          <a:p>
            <a:r>
              <a:rPr lang="zh-CN" altLang="en-US"/>
              <a:t>常用方法：</a:t>
            </a:r>
            <a:endParaRPr lang="zh-CN" altLang="en-US"/>
          </a:p>
        </p:txBody>
      </p:sp>
      <p:sp>
        <p:nvSpPr>
          <p:cNvPr id="5" name="矩形 4"/>
          <p:cNvSpPr/>
          <p:nvPr/>
        </p:nvSpPr>
        <p:spPr>
          <a:xfrm>
            <a:off x="546735" y="1623695"/>
            <a:ext cx="7571740" cy="245745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1623695"/>
            <a:ext cx="7677150" cy="2306320"/>
          </a:xfrm>
          <a:prstGeom prst="rect">
            <a:avLst/>
          </a:prstGeom>
          <a:noFill/>
        </p:spPr>
        <p:txBody>
          <a:bodyPr wrap="none" rtlCol="0">
            <a:spAutoFit/>
          </a:bodyPr>
          <a:p>
            <a:pPr algn="l">
              <a:lnSpc>
                <a:spcPct val="160000"/>
              </a:lnSpc>
            </a:pPr>
            <a:r>
              <a:rPr lang="zh-CN" altLang="en-US"/>
              <a:t>1.int  getCorePoolSize():返回核心线程数。 </a:t>
            </a:r>
            <a:endParaRPr lang="zh-CN" altLang="en-US"/>
          </a:p>
          <a:p>
            <a:pPr algn="l">
              <a:lnSpc>
                <a:spcPct val="160000"/>
              </a:lnSpc>
            </a:pPr>
            <a:r>
              <a:rPr lang="zh-CN" altLang="en-US"/>
              <a:t>2. int getPoolSize()：返回池中当前的线程数。 </a:t>
            </a:r>
            <a:endParaRPr lang="zh-CN" altLang="en-US"/>
          </a:p>
          <a:p>
            <a:pPr algn="l">
              <a:lnSpc>
                <a:spcPct val="160000"/>
              </a:lnSpc>
            </a:pPr>
            <a:r>
              <a:rPr lang="zh-CN" altLang="en-US"/>
              <a:t>3.BlockingQueue&lt;Runnable&gt;  getQueue()：返回此执行程序使用的任务队列。</a:t>
            </a:r>
            <a:endParaRPr lang="zh-CN" altLang="en-US"/>
          </a:p>
          <a:p>
            <a:pPr algn="l">
              <a:lnSpc>
                <a:spcPct val="160000"/>
              </a:lnSpc>
            </a:pPr>
            <a:r>
              <a:rPr lang="zh-CN" altLang="en-US"/>
              <a:t>4.void shutdown()：关闭线程池</a:t>
            </a:r>
            <a:endParaRPr lang="zh-CN" altLang="en-US"/>
          </a:p>
          <a:p>
            <a:pPr algn="l">
              <a:lnSpc>
                <a:spcPct val="160000"/>
              </a:lnSpc>
            </a:pPr>
            <a:r>
              <a:rPr lang="zh-CN" altLang="en-US"/>
              <a:t>5.void execute(Runnable command)：执行任务</a:t>
            </a:r>
            <a:endParaRPr lang="zh-CN" altLang="en-US"/>
          </a:p>
        </p:txBody>
      </p:sp>
    </p:spTree>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endParaRPr lang="zh-CN" altLang="en-US" dirty="0"/>
          </a:p>
        </p:txBody>
      </p:sp>
      <p:sp>
        <p:nvSpPr>
          <p:cNvPr id="3" name="内容占位符 2"/>
          <p:cNvSpPr>
            <a:spLocks noGrp="1"/>
          </p:cNvSpPr>
          <p:nvPr>
            <p:ph idx="1"/>
          </p:nvPr>
        </p:nvSpPr>
        <p:spPr/>
        <p:txBody>
          <a:bodyPr/>
          <a:lstStyle/>
          <a:p>
            <a:r>
              <a:rPr lang="en-US" altLang="zh-CN" dirty="0"/>
              <a:t>Executor</a:t>
            </a:r>
            <a:r>
              <a:rPr lang="zh-CN" altLang="en-US" dirty="0"/>
              <a:t>框架的重要核心接口和类：</a:t>
            </a:r>
            <a:endParaRPr lang="zh-CN" altLang="en-US" dirty="0"/>
          </a:p>
        </p:txBody>
      </p:sp>
      <p:sp>
        <p:nvSpPr>
          <p:cNvPr id="4" name="圆角矩形 3"/>
          <p:cNvSpPr/>
          <p:nvPr/>
        </p:nvSpPr>
        <p:spPr>
          <a:xfrm>
            <a:off x="2199145" y="2057644"/>
            <a:ext cx="2568797" cy="603822"/>
          </a:xfrm>
          <a:prstGeom prst="roundRect">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t>Executor</a:t>
            </a:r>
            <a:endParaRPr lang="zh-CN" altLang="en-US" sz="2000" dirty="0">
              <a:latin typeface="微软雅黑" panose="020B0503020204020204" pitchFamily="34" charset="-122"/>
              <a:ea typeface="微软雅黑" panose="020B0503020204020204" pitchFamily="34" charset="-122"/>
            </a:endParaRPr>
          </a:p>
        </p:txBody>
      </p:sp>
      <p:sp>
        <p:nvSpPr>
          <p:cNvPr id="5" name="圆角矩形 4"/>
          <p:cNvSpPr/>
          <p:nvPr/>
        </p:nvSpPr>
        <p:spPr>
          <a:xfrm>
            <a:off x="2117988" y="3656173"/>
            <a:ext cx="2568797" cy="603822"/>
          </a:xfrm>
          <a:prstGeom prst="roundRect">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t>ExecutorService</a:t>
            </a:r>
            <a:endParaRPr lang="zh-CN" altLang="en-US" sz="2000" dirty="0">
              <a:latin typeface="微软雅黑" panose="020B0503020204020204" pitchFamily="34" charset="-122"/>
              <a:ea typeface="微软雅黑" panose="020B0503020204020204" pitchFamily="34" charset="-122"/>
            </a:endParaRPr>
          </a:p>
        </p:txBody>
      </p:sp>
      <p:sp>
        <p:nvSpPr>
          <p:cNvPr id="6" name="圆角矩形 5"/>
          <p:cNvSpPr/>
          <p:nvPr/>
        </p:nvSpPr>
        <p:spPr>
          <a:xfrm>
            <a:off x="1864894" y="5254702"/>
            <a:ext cx="3074983" cy="603822"/>
          </a:xfrm>
          <a:prstGeom prst="roundRect">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t>ScheduledExecutorService</a:t>
            </a:r>
            <a:endParaRPr lang="zh-CN" altLang="en-US" sz="2000" dirty="0">
              <a:latin typeface="微软雅黑" panose="020B0503020204020204" pitchFamily="34" charset="-122"/>
              <a:ea typeface="微软雅黑" panose="020B0503020204020204" pitchFamily="34" charset="-122"/>
            </a:endParaRPr>
          </a:p>
        </p:txBody>
      </p:sp>
      <p:sp>
        <p:nvSpPr>
          <p:cNvPr id="7" name="圆角矩形 6"/>
          <p:cNvSpPr/>
          <p:nvPr/>
        </p:nvSpPr>
        <p:spPr>
          <a:xfrm>
            <a:off x="6988628" y="3635997"/>
            <a:ext cx="2568797" cy="603822"/>
          </a:xfrm>
          <a:prstGeom prst="roundRect">
            <a:avLst/>
          </a:prstGeom>
          <a:solidFill>
            <a:srgbClr val="269999"/>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Executors</a:t>
            </a:r>
            <a:endParaRPr lang="zh-CN" altLang="en-US" sz="2000" dirty="0">
              <a:latin typeface="微软雅黑" panose="020B0503020204020204" pitchFamily="34" charset="-122"/>
              <a:ea typeface="微软雅黑" panose="020B0503020204020204" pitchFamily="34" charset="-122"/>
            </a:endParaRPr>
          </a:p>
        </p:txBody>
      </p:sp>
      <p:sp>
        <p:nvSpPr>
          <p:cNvPr id="8" name="等腰三角形 7"/>
          <p:cNvSpPr/>
          <p:nvPr/>
        </p:nvSpPr>
        <p:spPr>
          <a:xfrm>
            <a:off x="3214606" y="2673184"/>
            <a:ext cx="375558" cy="323757"/>
          </a:xfrm>
          <a:prstGeom prst="triangl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a:stCxn id="8" idx="3"/>
            <a:endCxn id="5" idx="0"/>
          </p:cNvCxnSpPr>
          <p:nvPr/>
        </p:nvCxnSpPr>
        <p:spPr>
          <a:xfrm>
            <a:off x="3402385" y="2996941"/>
            <a:ext cx="2" cy="659232"/>
          </a:xfrm>
          <a:prstGeom prst="lin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cxnSp>
      <p:sp>
        <p:nvSpPr>
          <p:cNvPr id="11" name="等腰三角形 10"/>
          <p:cNvSpPr/>
          <p:nvPr/>
        </p:nvSpPr>
        <p:spPr>
          <a:xfrm>
            <a:off x="3212484" y="4306895"/>
            <a:ext cx="375558" cy="323757"/>
          </a:xfrm>
          <a:prstGeom prst="triangl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3"/>
          </p:cNvCxnSpPr>
          <p:nvPr/>
        </p:nvCxnSpPr>
        <p:spPr>
          <a:xfrm>
            <a:off x="3400263" y="4630652"/>
            <a:ext cx="2" cy="659232"/>
          </a:xfrm>
          <a:prstGeom prst="lin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5159828" y="3964193"/>
            <a:ext cx="1828800" cy="0"/>
          </a:xfrm>
          <a:prstGeom prst="lin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cxnSp>
      <p:sp>
        <p:nvSpPr>
          <p:cNvPr id="16" name="菱形 15"/>
          <p:cNvSpPr/>
          <p:nvPr/>
        </p:nvSpPr>
        <p:spPr>
          <a:xfrm>
            <a:off x="4767942" y="3796205"/>
            <a:ext cx="506186" cy="323757"/>
          </a:xfrm>
          <a:prstGeom prst="diamond">
            <a:avLst/>
          </a:prstGeom>
          <a:solidFill>
            <a:srgbClr val="00B050"/>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79628" y="1827860"/>
            <a:ext cx="4016827" cy="429535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527913" y="6100527"/>
            <a:ext cx="1432501"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主要接口</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273026" y="3220068"/>
            <a:ext cx="1432501"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主要工具类</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a:sym typeface="+mn-ea"/>
              </a:rPr>
              <a:t>知识点</a:t>
            </a:r>
            <a:r>
              <a:rPr lang="en-US" altLang="zh-CN">
                <a:sym typeface="+mn-ea"/>
              </a:rPr>
              <a:t>11-</a:t>
            </a:r>
            <a:r>
              <a:rPr lang="zh-CN" altLang="en-US">
                <a:sym typeface="+mn-ea"/>
              </a:rPr>
              <a:t>线程池调度器</a:t>
            </a:r>
            <a:endParaRPr lang="zh-CN" altLang="en-US" dirty="0"/>
          </a:p>
        </p:txBody>
      </p:sp>
      <p:sp>
        <p:nvSpPr>
          <p:cNvPr id="3" name="内容占位符 2"/>
          <p:cNvSpPr>
            <a:spLocks noGrp="1"/>
          </p:cNvSpPr>
          <p:nvPr>
            <p:ph idx="1"/>
          </p:nvPr>
        </p:nvSpPr>
        <p:spPr/>
        <p:txBody>
          <a:bodyPr/>
          <a:lstStyle/>
          <a:p>
            <a:r>
              <a:rPr lang="en-US" altLang="zh-CN" dirty="0"/>
              <a:t>Executor</a:t>
            </a:r>
            <a:r>
              <a:rPr lang="zh-CN" altLang="en-US" dirty="0"/>
              <a:t>是一个可以提交可执行任务的工具，这个接口解耦了任务提交和执行细节（线程使用、调度等），</a:t>
            </a:r>
            <a:r>
              <a:rPr lang="en-US" altLang="zh-CN" dirty="0"/>
              <a:t>Executor</a:t>
            </a:r>
            <a:r>
              <a:rPr lang="zh-CN" altLang="en-US" dirty="0"/>
              <a:t>主要用来替代显示的创建和运行线程</a:t>
            </a:r>
            <a:endParaRPr lang="zh-CN" altLang="en-US" dirty="0"/>
          </a:p>
          <a:p>
            <a:r>
              <a:rPr lang="en-US" altLang="zh-CN" dirty="0" err="1"/>
              <a:t>ExecutorService</a:t>
            </a:r>
            <a:r>
              <a:rPr lang="zh-CN" altLang="en-US" dirty="0"/>
              <a:t>提供了异步的管理一个或多个线程终止、执行过程</a:t>
            </a:r>
            <a:r>
              <a:rPr lang="en-US" altLang="zh-CN" dirty="0"/>
              <a:t>(Future)</a:t>
            </a:r>
            <a:r>
              <a:rPr lang="zh-CN" altLang="en-US" dirty="0"/>
              <a:t>的方法</a:t>
            </a:r>
            <a:endParaRPr lang="en-US" altLang="zh-CN" dirty="0"/>
          </a:p>
          <a:p>
            <a:r>
              <a:rPr lang="en-US" altLang="zh-CN" dirty="0"/>
              <a:t>Executors</a:t>
            </a:r>
            <a:r>
              <a:rPr lang="zh-CN" altLang="en-US" dirty="0"/>
              <a:t>类提供了一系列工厂方法用于创建任务执行器，返回的任务执行器都实现了</a:t>
            </a:r>
            <a:r>
              <a:rPr lang="en-US" altLang="zh-CN" dirty="0" err="1"/>
              <a:t>ExecutorService</a:t>
            </a:r>
            <a:r>
              <a:rPr lang="zh-CN" altLang="en-US" dirty="0"/>
              <a:t>接口（绝大部分执行器完成了池化操作）</a:t>
            </a:r>
            <a:endParaRPr lang="zh-CN" altLang="en-US" dirty="0"/>
          </a:p>
        </p:txBody>
      </p:sp>
    </p:spTree>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endParaRPr lang="zh-CN" altLang="en-US" dirty="0"/>
          </a:p>
        </p:txBody>
      </p:sp>
      <p:sp>
        <p:nvSpPr>
          <p:cNvPr id="3" name="内容占位符 2"/>
          <p:cNvSpPr>
            <a:spLocks noGrp="1"/>
          </p:cNvSpPr>
          <p:nvPr>
            <p:ph idx="1"/>
          </p:nvPr>
        </p:nvSpPr>
        <p:spPr/>
        <p:txBody>
          <a:bodyPr/>
          <a:lstStyle/>
          <a:p>
            <a:r>
              <a:rPr lang="zh-CN" altLang="en-US" dirty="0"/>
              <a:t>内置的常见工厂方法及生成的任务调度器特征：</a:t>
            </a:r>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graphicFrame>
        <p:nvGraphicFramePr>
          <p:cNvPr id="4" name="表格 3"/>
          <p:cNvGraphicFramePr>
            <a:graphicFrameLocks noGrp="1"/>
          </p:cNvGraphicFramePr>
          <p:nvPr/>
        </p:nvGraphicFramePr>
        <p:xfrm>
          <a:off x="302230" y="1634067"/>
          <a:ext cx="11560750" cy="4002557"/>
        </p:xfrm>
        <a:graphic>
          <a:graphicData uri="http://schemas.openxmlformats.org/drawingml/2006/table">
            <a:tbl>
              <a:tblPr firstRow="1" bandRow="1">
                <a:tableStyleId>{93296810-A885-4BE3-A3E7-6D5BEEA58F35}</a:tableStyleId>
              </a:tblPr>
              <a:tblGrid>
                <a:gridCol w="5780375"/>
                <a:gridCol w="5780375"/>
              </a:tblGrid>
              <a:tr h="619277">
                <a:tc>
                  <a:txBody>
                    <a:bodyPr/>
                    <a:lstStyle/>
                    <a:p>
                      <a:pPr algn="ctr"/>
                      <a:r>
                        <a:rPr lang="zh-CN" altLang="en-US" sz="2400" dirty="0">
                          <a:latin typeface="微软雅黑" panose="020B0503020204020204" pitchFamily="34" charset="-122"/>
                          <a:ea typeface="微软雅黑" panose="020B0503020204020204" pitchFamily="34" charset="-122"/>
                        </a:rPr>
                        <a:t>工厂方法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构造器说明</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lstStyle/>
                    <a:p>
                      <a:pPr algn="l"/>
                      <a:r>
                        <a:rPr lang="en-US" altLang="zh-CN" sz="1800" kern="1200" dirty="0" err="1">
                          <a:effectLst/>
                          <a:latin typeface="微软雅黑" panose="020B0503020204020204" pitchFamily="34" charset="-122"/>
                          <a:ea typeface="微软雅黑" panose="020B0503020204020204" pitchFamily="34" charset="-122"/>
                        </a:rPr>
                        <a:t>ExecutorService</a:t>
                      </a:r>
                      <a:r>
                        <a:rPr lang="en-US" altLang="zh-CN" sz="1800" kern="1200" dirty="0">
                          <a:effectLst/>
                          <a:latin typeface="微软雅黑" panose="020B0503020204020204" pitchFamily="34" charset="-122"/>
                          <a:ea typeface="微软雅黑" panose="020B0503020204020204" pitchFamily="34" charset="-122"/>
                        </a:rPr>
                        <a:t> </a:t>
                      </a:r>
                      <a:r>
                        <a:rPr lang="en-US" altLang="zh-CN" sz="1800" b="1" kern="1200" dirty="0" err="1">
                          <a:effectLst/>
                          <a:latin typeface="微软雅黑" panose="020B0503020204020204" pitchFamily="34" charset="-122"/>
                          <a:ea typeface="微软雅黑" panose="020B0503020204020204" pitchFamily="34" charset="-122"/>
                        </a:rPr>
                        <a:t>newFixedThreadPool</a:t>
                      </a:r>
                      <a:r>
                        <a:rPr lang="en-US" altLang="zh-CN" sz="1800" kern="1200" dirty="0">
                          <a:effectLst/>
                          <a:latin typeface="微软雅黑" panose="020B0503020204020204" pitchFamily="34" charset="-122"/>
                          <a:ea typeface="微软雅黑" panose="020B0503020204020204" pitchFamily="34" charset="-122"/>
                        </a:rPr>
                        <a:t>(</a:t>
                      </a:r>
                      <a:r>
                        <a:rPr lang="en-US" altLang="zh-CN" sz="1800" kern="1200" dirty="0" err="1">
                          <a:effectLst/>
                          <a:latin typeface="微软雅黑" panose="020B0503020204020204" pitchFamily="34" charset="-122"/>
                          <a:ea typeface="微软雅黑" panose="020B0503020204020204" pitchFamily="34" charset="-122"/>
                        </a:rPr>
                        <a:t>int</a:t>
                      </a:r>
                      <a:r>
                        <a:rPr lang="en-US" altLang="zh-CN" sz="1800" kern="1200" dirty="0">
                          <a:effectLst/>
                          <a:latin typeface="微软雅黑" panose="020B0503020204020204" pitchFamily="34" charset="-122"/>
                          <a:ea typeface="微软雅黑" panose="020B0503020204020204" pitchFamily="34" charset="-122"/>
                        </a:rPr>
                        <a:t> </a:t>
                      </a:r>
                      <a:r>
                        <a:rPr lang="en-US" altLang="zh-CN" sz="1800" kern="1200" dirty="0" err="1">
                          <a:effectLst/>
                          <a:latin typeface="微软雅黑" panose="020B0503020204020204" pitchFamily="34" charset="-122"/>
                          <a:ea typeface="微软雅黑" panose="020B0503020204020204" pitchFamily="34" charset="-122"/>
                        </a:rPr>
                        <a:t>nThreads</a:t>
                      </a:r>
                      <a:r>
                        <a:rPr lang="en-US" altLang="zh-CN" sz="1800" kern="1200" dirty="0">
                          <a:effectLst/>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txBody>
                  <a:tcPr anchor="ctr"/>
                </a:tc>
                <a:tc>
                  <a:txBody>
                    <a:bodyPr/>
                    <a:lstStyle/>
                    <a:p>
                      <a:r>
                        <a:rPr lang="zh-CN" altLang="en-US" sz="1800" kern="1200" dirty="0">
                          <a:effectLst/>
                          <a:latin typeface="微软雅黑" panose="020B0503020204020204" pitchFamily="34" charset="-122"/>
                          <a:ea typeface="微软雅黑" panose="020B0503020204020204" pitchFamily="34" charset="-122"/>
                        </a:rPr>
                        <a:t>创建固定数目线程的线程池</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pPr algn="l"/>
                      <a:r>
                        <a:rPr lang="en-US" altLang="zh-CN" sz="1800" kern="1200" dirty="0" err="1">
                          <a:effectLst/>
                          <a:latin typeface="微软雅黑" panose="020B0503020204020204" pitchFamily="34" charset="-122"/>
                          <a:ea typeface="微软雅黑" panose="020B0503020204020204" pitchFamily="34" charset="-122"/>
                        </a:rPr>
                        <a:t>ExecutorService</a:t>
                      </a:r>
                      <a:r>
                        <a:rPr lang="en-US" altLang="zh-CN" sz="1800" kern="1200" dirty="0">
                          <a:effectLst/>
                          <a:latin typeface="微软雅黑" panose="020B0503020204020204" pitchFamily="34" charset="-122"/>
                          <a:ea typeface="微软雅黑" panose="020B0503020204020204" pitchFamily="34" charset="-122"/>
                        </a:rPr>
                        <a:t> </a:t>
                      </a:r>
                      <a:r>
                        <a:rPr lang="en-US" altLang="zh-CN" sz="1800" b="1" kern="1200" dirty="0" err="1">
                          <a:effectLst/>
                          <a:latin typeface="微软雅黑" panose="020B0503020204020204" pitchFamily="34" charset="-122"/>
                          <a:ea typeface="微软雅黑" panose="020B0503020204020204" pitchFamily="34" charset="-122"/>
                        </a:rPr>
                        <a:t>newCachedThreadPool</a:t>
                      </a:r>
                      <a:r>
                        <a:rPr lang="en-US" altLang="zh-CN" sz="1800" kern="1200" dirty="0">
                          <a:effectLst/>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txBody>
                  <a:tcPr anchor="ctr"/>
                </a:tc>
                <a:tc>
                  <a:txBody>
                    <a:bodyPr/>
                    <a:lstStyle/>
                    <a:p>
                      <a:r>
                        <a:rPr lang="zh-CN" altLang="en-US" sz="1800" kern="1200" dirty="0">
                          <a:effectLst/>
                          <a:latin typeface="微软雅黑" panose="020B0503020204020204" pitchFamily="34" charset="-122"/>
                          <a:ea typeface="微软雅黑" panose="020B0503020204020204" pitchFamily="34" charset="-122"/>
                        </a:rPr>
                        <a:t>创建一个可缓存的线程池，调用</a:t>
                      </a:r>
                      <a:r>
                        <a:rPr lang="en-US" altLang="zh-CN" dirty="0">
                          <a:latin typeface="微软雅黑" panose="020B0503020204020204" pitchFamily="34" charset="-122"/>
                          <a:ea typeface="微软雅黑" panose="020B0503020204020204" pitchFamily="34" charset="-122"/>
                        </a:rPr>
                        <a:t>execute</a:t>
                      </a:r>
                      <a:r>
                        <a:rPr lang="zh-CN" altLang="en-US" sz="1800" kern="1200" dirty="0">
                          <a:effectLst/>
                          <a:latin typeface="微软雅黑" panose="020B0503020204020204" pitchFamily="34" charset="-122"/>
                          <a:ea typeface="微软雅黑" panose="020B0503020204020204" pitchFamily="34" charset="-122"/>
                        </a:rPr>
                        <a:t> 将重用以前构造的线程（如果线程可用）。如果现有线程没有可用的，则创建一个新线程并添加到池中。终止并从缓存中移除那些已有 </a:t>
                      </a:r>
                      <a:r>
                        <a:rPr lang="en-US" altLang="zh-CN" sz="1800" kern="1200" dirty="0">
                          <a:effectLst/>
                          <a:latin typeface="微软雅黑" panose="020B0503020204020204" pitchFamily="34" charset="-122"/>
                          <a:ea typeface="微软雅黑" panose="020B0503020204020204" pitchFamily="34" charset="-122"/>
                        </a:rPr>
                        <a:t>60 </a:t>
                      </a:r>
                      <a:r>
                        <a:rPr lang="zh-CN" altLang="en-US" sz="1800" kern="1200" dirty="0">
                          <a:effectLst/>
                          <a:latin typeface="微软雅黑" panose="020B0503020204020204" pitchFamily="34" charset="-122"/>
                          <a:ea typeface="微软雅黑" panose="020B0503020204020204" pitchFamily="34" charset="-122"/>
                        </a:rPr>
                        <a:t>秒钟未被使用的线程</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pPr algn="l"/>
                      <a:r>
                        <a:rPr lang="en-US" altLang="zh-CN" sz="1800" kern="1200" dirty="0" err="1">
                          <a:effectLst/>
                          <a:latin typeface="微软雅黑" panose="020B0503020204020204" pitchFamily="34" charset="-122"/>
                          <a:ea typeface="微软雅黑" panose="020B0503020204020204" pitchFamily="34" charset="-122"/>
                        </a:rPr>
                        <a:t>ExecutorService</a:t>
                      </a:r>
                      <a:r>
                        <a:rPr lang="en-US" altLang="zh-CN" sz="1800" kern="1200" dirty="0">
                          <a:effectLst/>
                          <a:latin typeface="微软雅黑" panose="020B0503020204020204" pitchFamily="34" charset="-122"/>
                          <a:ea typeface="微软雅黑" panose="020B0503020204020204" pitchFamily="34" charset="-122"/>
                        </a:rPr>
                        <a:t> </a:t>
                      </a:r>
                      <a:r>
                        <a:rPr lang="en-US" altLang="zh-CN" sz="1800" b="1" kern="1200" dirty="0" err="1">
                          <a:effectLst/>
                          <a:latin typeface="微软雅黑" panose="020B0503020204020204" pitchFamily="34" charset="-122"/>
                          <a:ea typeface="微软雅黑" panose="020B0503020204020204" pitchFamily="34" charset="-122"/>
                        </a:rPr>
                        <a:t>newSingleThreadExecutor</a:t>
                      </a:r>
                      <a:r>
                        <a:rPr lang="en-US" altLang="zh-CN" sz="1800" kern="1200" dirty="0">
                          <a:effectLst/>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txBody>
                  <a:tcPr anchor="ctr"/>
                </a:tc>
                <a:tc>
                  <a:txBody>
                    <a:bodyPr/>
                    <a:lstStyle/>
                    <a:p>
                      <a:r>
                        <a:rPr lang="zh-CN" altLang="en-US" sz="1800" kern="1200" dirty="0">
                          <a:effectLst/>
                          <a:latin typeface="微软雅黑" panose="020B0503020204020204" pitchFamily="34" charset="-122"/>
                          <a:ea typeface="微软雅黑" panose="020B0503020204020204" pitchFamily="34" charset="-122"/>
                        </a:rPr>
                        <a:t>创建一个单线程化的</a:t>
                      </a:r>
                      <a:r>
                        <a:rPr lang="en-US" altLang="zh-CN" sz="1800" kern="1200" dirty="0">
                          <a:effectLst/>
                          <a:latin typeface="微软雅黑" panose="020B0503020204020204" pitchFamily="34" charset="-122"/>
                          <a:ea typeface="微软雅黑" panose="020B0503020204020204" pitchFamily="34" charset="-122"/>
                        </a:rPr>
                        <a:t>Executor</a:t>
                      </a:r>
                      <a:r>
                        <a:rPr lang="zh-CN" altLang="en-US" sz="1800" kern="1200" dirty="0">
                          <a:effectLst/>
                          <a:latin typeface="微软雅黑" panose="020B0503020204020204" pitchFamily="34" charset="-122"/>
                          <a:ea typeface="微软雅黑" panose="020B0503020204020204" pitchFamily="34" charset="-122"/>
                        </a:rPr>
                        <a:t>，它只会用唯一的工作线程来执行任务，保证所有任务按照指定顺序</a:t>
                      </a:r>
                      <a:r>
                        <a:rPr lang="en-US" altLang="zh-CN" sz="1800" kern="1200" dirty="0">
                          <a:effectLst/>
                          <a:latin typeface="微软雅黑" panose="020B0503020204020204" pitchFamily="34" charset="-122"/>
                          <a:ea typeface="微软雅黑" panose="020B0503020204020204" pitchFamily="34" charset="-122"/>
                        </a:rPr>
                        <a:t>(FIFO, LIFO, </a:t>
                      </a:r>
                      <a:r>
                        <a:rPr lang="zh-CN" altLang="en-US" sz="1800" kern="1200" dirty="0">
                          <a:effectLst/>
                          <a:latin typeface="微软雅黑" panose="020B0503020204020204" pitchFamily="34" charset="-122"/>
                          <a:ea typeface="微软雅黑" panose="020B0503020204020204" pitchFamily="34" charset="-122"/>
                        </a:rPr>
                        <a:t>优先级</a:t>
                      </a:r>
                      <a:r>
                        <a:rPr lang="en-US" altLang="zh-CN" sz="1800" kern="1200" dirty="0">
                          <a:effectLst/>
                          <a:latin typeface="微软雅黑" panose="020B0503020204020204" pitchFamily="34" charset="-122"/>
                          <a:ea typeface="微软雅黑" panose="020B0503020204020204" pitchFamily="34" charset="-122"/>
                        </a:rPr>
                        <a:t>)</a:t>
                      </a:r>
                      <a:r>
                        <a:rPr lang="zh-CN" altLang="en-US" sz="1800" kern="1200" dirty="0">
                          <a:effectLst/>
                          <a:latin typeface="微软雅黑" panose="020B0503020204020204" pitchFamily="34" charset="-122"/>
                          <a:ea typeface="微软雅黑" panose="020B0503020204020204" pitchFamily="34" charset="-122"/>
                        </a:rPr>
                        <a:t>执行</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pPr algn="l"/>
                      <a:r>
                        <a:rPr lang="en-US" altLang="zh-CN" sz="1800" kern="1200" dirty="0" err="1">
                          <a:effectLst/>
                          <a:latin typeface="微软雅黑" panose="020B0503020204020204" pitchFamily="34" charset="-122"/>
                          <a:ea typeface="微软雅黑" panose="020B0503020204020204" pitchFamily="34" charset="-122"/>
                        </a:rPr>
                        <a:t>ScheduledExecutorService</a:t>
                      </a:r>
                      <a:r>
                        <a:rPr lang="en-US" altLang="zh-CN" sz="1800" kern="1200" dirty="0">
                          <a:effectLst/>
                          <a:latin typeface="微软雅黑" panose="020B0503020204020204" pitchFamily="34" charset="-122"/>
                          <a:ea typeface="微软雅黑" panose="020B0503020204020204" pitchFamily="34" charset="-122"/>
                        </a:rPr>
                        <a:t> </a:t>
                      </a:r>
                      <a:r>
                        <a:rPr lang="en-US" altLang="zh-CN" sz="1800" b="1" kern="1200" dirty="0" err="1">
                          <a:effectLst/>
                          <a:latin typeface="微软雅黑" panose="020B0503020204020204" pitchFamily="34" charset="-122"/>
                          <a:ea typeface="微软雅黑" panose="020B0503020204020204" pitchFamily="34" charset="-122"/>
                        </a:rPr>
                        <a:t>newScheduledThreadPool</a:t>
                      </a:r>
                      <a:r>
                        <a:rPr lang="en-US" altLang="zh-CN" sz="1800" kern="1200" dirty="0">
                          <a:effectLst/>
                          <a:latin typeface="微软雅黑" panose="020B0503020204020204" pitchFamily="34" charset="-122"/>
                          <a:ea typeface="微软雅黑" panose="020B0503020204020204" pitchFamily="34" charset="-122"/>
                        </a:rPr>
                        <a:t>(</a:t>
                      </a:r>
                      <a:r>
                        <a:rPr lang="en-US" altLang="zh-CN" sz="1800" kern="1200" dirty="0" err="1">
                          <a:effectLst/>
                          <a:latin typeface="微软雅黑" panose="020B0503020204020204" pitchFamily="34" charset="-122"/>
                          <a:ea typeface="微软雅黑" panose="020B0503020204020204" pitchFamily="34" charset="-122"/>
                        </a:rPr>
                        <a:t>int</a:t>
                      </a:r>
                      <a:r>
                        <a:rPr lang="en-US" altLang="zh-CN" sz="1800" kern="1200" dirty="0">
                          <a:effectLst/>
                          <a:latin typeface="微软雅黑" panose="020B0503020204020204" pitchFamily="34" charset="-122"/>
                          <a:ea typeface="微软雅黑" panose="020B0503020204020204" pitchFamily="34" charset="-122"/>
                        </a:rPr>
                        <a:t> </a:t>
                      </a:r>
                      <a:r>
                        <a:rPr lang="en-US" altLang="zh-CN" sz="1800" kern="1200" dirty="0" err="1">
                          <a:effectLst/>
                          <a:latin typeface="微软雅黑" panose="020B0503020204020204" pitchFamily="34" charset="-122"/>
                          <a:ea typeface="微软雅黑" panose="020B0503020204020204" pitchFamily="34" charset="-122"/>
                        </a:rPr>
                        <a:t>corePoolSize</a:t>
                      </a:r>
                      <a:r>
                        <a:rPr lang="en-US" altLang="zh-CN" sz="1800" kern="1200" dirty="0">
                          <a:effectLst/>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txBody>
                  <a:tcPr anchor="ctr"/>
                </a:tc>
                <a:tc>
                  <a:txBody>
                    <a:bodyPr/>
                    <a:lstStyle/>
                    <a:p>
                      <a:r>
                        <a:rPr lang="zh-CN" altLang="en-US" sz="1800" kern="1200" dirty="0">
                          <a:effectLst/>
                          <a:latin typeface="微软雅黑" panose="020B0503020204020204" pitchFamily="34" charset="-122"/>
                          <a:ea typeface="微软雅黑" panose="020B0503020204020204" pitchFamily="34" charset="-122"/>
                        </a:rPr>
                        <a:t>创建一个支持定时及周期性的任务执行的线程池，多数情况下可用来替代</a:t>
                      </a:r>
                      <a:r>
                        <a:rPr lang="en-US" altLang="zh-CN" sz="1800" kern="1200" dirty="0">
                          <a:effectLst/>
                          <a:latin typeface="微软雅黑" panose="020B0503020204020204" pitchFamily="34" charset="-122"/>
                          <a:ea typeface="微软雅黑" panose="020B0503020204020204" pitchFamily="34" charset="-122"/>
                        </a:rPr>
                        <a:t>Timer</a:t>
                      </a:r>
                      <a:r>
                        <a:rPr lang="zh-CN" altLang="en-US" sz="1800" kern="1200" dirty="0">
                          <a:effectLst/>
                          <a:latin typeface="微软雅黑" panose="020B0503020204020204" pitchFamily="34" charset="-122"/>
                          <a:ea typeface="微软雅黑" panose="020B0503020204020204" pitchFamily="34" charset="-122"/>
                        </a:rPr>
                        <a:t>类</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endParaRPr lang="zh-CN" altLang="en-US" dirty="0"/>
          </a:p>
        </p:txBody>
      </p:sp>
      <p:sp>
        <p:nvSpPr>
          <p:cNvPr id="3" name="内容占位符 2"/>
          <p:cNvSpPr>
            <a:spLocks noGrp="1"/>
          </p:cNvSpPr>
          <p:nvPr>
            <p:ph idx="1"/>
          </p:nvPr>
        </p:nvSpPr>
        <p:spPr/>
        <p:txBody>
          <a:bodyPr/>
          <a:lstStyle/>
          <a:p>
            <a:r>
              <a:rPr lang="zh-CN" altLang="en-US" dirty="0"/>
              <a:t>有几种不同的方式将任务委托给一个 </a:t>
            </a:r>
            <a:r>
              <a:rPr lang="en-US" altLang="zh-CN" dirty="0" err="1"/>
              <a:t>ExecutorService</a:t>
            </a:r>
            <a:r>
              <a:rPr lang="zh-CN" altLang="en-US" dirty="0"/>
              <a:t>：</a:t>
            </a:r>
            <a:endParaRPr lang="en-US" altLang="zh-CN" dirty="0"/>
          </a:p>
          <a:p>
            <a:pPr lvl="1"/>
            <a:r>
              <a:rPr lang="en-US" altLang="zh-CN" dirty="0"/>
              <a:t>execute(Runnable)  </a:t>
            </a:r>
            <a:endParaRPr lang="en-US" altLang="zh-CN" dirty="0"/>
          </a:p>
          <a:p>
            <a:pPr lvl="1"/>
            <a:r>
              <a:rPr lang="en-US" altLang="zh-CN" dirty="0"/>
              <a:t>submit(Runnable)  </a:t>
            </a:r>
            <a:endParaRPr lang="en-US" altLang="zh-CN" dirty="0"/>
          </a:p>
          <a:p>
            <a:pPr lvl="1"/>
            <a:r>
              <a:rPr lang="en-US" altLang="zh-CN" dirty="0"/>
              <a:t>submit(Callable)  </a:t>
            </a:r>
            <a:endParaRPr lang="en-US" altLang="zh-CN" dirty="0"/>
          </a:p>
          <a:p>
            <a:pPr lvl="1"/>
            <a:r>
              <a:rPr lang="en-US" altLang="zh-CN" dirty="0" err="1"/>
              <a:t>invokeAny</a:t>
            </a:r>
            <a:r>
              <a:rPr lang="en-US" altLang="zh-CN" dirty="0"/>
              <a:t>(...)  </a:t>
            </a:r>
            <a:endParaRPr lang="en-US" altLang="zh-CN" dirty="0"/>
          </a:p>
          <a:p>
            <a:pPr lvl="1"/>
            <a:r>
              <a:rPr lang="en-US" altLang="zh-CN" dirty="0" err="1"/>
              <a:t>invokeAll</a:t>
            </a:r>
            <a:r>
              <a:rPr lang="en-US" altLang="zh-CN" dirty="0"/>
              <a:t>(...)</a:t>
            </a:r>
            <a:endParaRPr lang="zh-CN" altLang="en-US" dirty="0"/>
          </a:p>
        </p:txBody>
      </p:sp>
    </p:spTree>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endParaRPr lang="zh-CN" altLang="en-US" dirty="0"/>
          </a:p>
        </p:txBody>
      </p:sp>
      <p:sp>
        <p:nvSpPr>
          <p:cNvPr id="3" name="内容占位符 2"/>
          <p:cNvSpPr>
            <a:spLocks noGrp="1"/>
          </p:cNvSpPr>
          <p:nvPr>
            <p:ph idx="1"/>
          </p:nvPr>
        </p:nvSpPr>
        <p:spPr/>
        <p:txBody>
          <a:bodyPr>
            <a:normAutofit fontScale="70000"/>
          </a:bodyPr>
          <a:lstStyle/>
          <a:p>
            <a:r>
              <a:rPr lang="en-US" altLang="zh-CN" b="1" dirty="0"/>
              <a:t>execute(Runnable)</a:t>
            </a:r>
            <a:endParaRPr lang="en-US" altLang="zh-CN" b="1" dirty="0"/>
          </a:p>
          <a:p>
            <a:pPr lvl="1"/>
            <a:r>
              <a:rPr lang="zh-CN" altLang="en-US" dirty="0"/>
              <a:t>接收一个</a:t>
            </a:r>
            <a:r>
              <a:rPr lang="en-US" altLang="zh-CN" dirty="0" err="1"/>
              <a:t>java.lang.Runnable</a:t>
            </a:r>
            <a:r>
              <a:rPr lang="zh-CN" altLang="en-US" dirty="0"/>
              <a:t>对象作为参数，并且以异步的方式执行它，使用这种方式没有办法获取执行</a:t>
            </a:r>
            <a:r>
              <a:rPr lang="en-US" altLang="zh-CN" dirty="0"/>
              <a:t>Runnable</a:t>
            </a:r>
            <a:r>
              <a:rPr lang="zh-CN" altLang="en-US" dirty="0"/>
              <a:t>之后的结果，如果你希望获取运行之后的返回值，就必须使用 接收</a:t>
            </a:r>
            <a:r>
              <a:rPr lang="en-US" altLang="zh-CN" dirty="0"/>
              <a:t>Callable</a:t>
            </a:r>
            <a:r>
              <a:rPr lang="zh-CN" altLang="en-US" dirty="0"/>
              <a:t>参数的</a:t>
            </a:r>
            <a:r>
              <a:rPr lang="en-US" altLang="zh-CN" dirty="0"/>
              <a:t>execute() </a:t>
            </a:r>
            <a:r>
              <a:rPr lang="zh-CN" altLang="en-US" dirty="0"/>
              <a:t>方法</a:t>
            </a:r>
            <a:endParaRPr lang="en-US" altLang="zh-CN" dirty="0"/>
          </a:p>
          <a:p>
            <a:pPr marL="228600" lvl="1">
              <a:spcBef>
                <a:spcPts val="1000"/>
              </a:spcBef>
            </a:pPr>
            <a:r>
              <a:rPr lang="en-US" altLang="zh-CN" sz="2800" b="1" dirty="0"/>
              <a:t>submit(Runnable)</a:t>
            </a:r>
            <a:endParaRPr lang="en-US" altLang="zh-CN" sz="2800" b="1" dirty="0"/>
          </a:p>
          <a:p>
            <a:pPr lvl="1"/>
            <a:r>
              <a:rPr lang="zh-CN" altLang="en-US" dirty="0"/>
              <a:t>同样接收一个</a:t>
            </a:r>
            <a:r>
              <a:rPr lang="en-US" altLang="zh-CN" dirty="0"/>
              <a:t>Runnable</a:t>
            </a:r>
            <a:r>
              <a:rPr lang="zh-CN" altLang="en-US" dirty="0"/>
              <a:t>的实现作为参数，但是会返回一个</a:t>
            </a:r>
            <a:r>
              <a:rPr lang="en-US" altLang="zh-CN" dirty="0"/>
              <a:t>Future </a:t>
            </a:r>
            <a:r>
              <a:rPr lang="zh-CN" altLang="en-US" dirty="0"/>
              <a:t>对象。这个</a:t>
            </a:r>
            <a:r>
              <a:rPr lang="en-US" altLang="zh-CN" dirty="0"/>
              <a:t>Future</a:t>
            </a:r>
            <a:r>
              <a:rPr lang="zh-CN" altLang="en-US" dirty="0"/>
              <a:t>对象可以用于判断</a:t>
            </a:r>
            <a:r>
              <a:rPr lang="en-US" altLang="zh-CN" dirty="0"/>
              <a:t>Runnable</a:t>
            </a:r>
            <a:r>
              <a:rPr lang="zh-CN" altLang="en-US" dirty="0"/>
              <a:t>任务是否结束执行</a:t>
            </a:r>
            <a:endParaRPr lang="zh-CN" altLang="en-US" dirty="0"/>
          </a:p>
          <a:p>
            <a:pPr marL="228600" lvl="1" algn="l">
              <a:spcBef>
                <a:spcPts val="1000"/>
              </a:spcBef>
              <a:buClrTx/>
              <a:buSzTx/>
            </a:pPr>
            <a:r>
              <a:rPr lang="en-US" altLang="zh-CN" sz="2800" b="1" dirty="0">
                <a:sym typeface="+mn-ea"/>
              </a:rPr>
              <a:t>submit(Callable)</a:t>
            </a:r>
            <a:endParaRPr lang="en-US" altLang="zh-CN" sz="2800" b="1" dirty="0"/>
          </a:p>
          <a:p>
            <a:pPr lvl="1"/>
            <a:r>
              <a:rPr lang="zh-CN" altLang="en-US" dirty="0">
                <a:sym typeface="+mn-ea"/>
              </a:rPr>
              <a:t>和方法</a:t>
            </a:r>
            <a:r>
              <a:rPr lang="en-US" altLang="zh-CN" dirty="0">
                <a:sym typeface="+mn-ea"/>
              </a:rPr>
              <a:t>submit(Runnable)</a:t>
            </a:r>
            <a:r>
              <a:rPr lang="zh-CN" altLang="en-US" dirty="0">
                <a:sym typeface="+mn-ea"/>
              </a:rPr>
              <a:t>比较类似，但是区别在于它们接收不同的参数类型。</a:t>
            </a:r>
            <a:r>
              <a:rPr lang="en-US" altLang="zh-CN" dirty="0">
                <a:sym typeface="+mn-ea"/>
              </a:rPr>
              <a:t>Callable</a:t>
            </a:r>
            <a:r>
              <a:rPr lang="zh-CN" altLang="en-US" dirty="0">
                <a:sym typeface="+mn-ea"/>
              </a:rPr>
              <a:t>的实例与</a:t>
            </a:r>
            <a:r>
              <a:rPr lang="en-US" altLang="zh-CN" dirty="0">
                <a:sym typeface="+mn-ea"/>
              </a:rPr>
              <a:t>Runnable</a:t>
            </a:r>
            <a:r>
              <a:rPr lang="zh-CN" altLang="en-US" dirty="0">
                <a:sym typeface="+mn-ea"/>
              </a:rPr>
              <a:t>的实例很类似，但是</a:t>
            </a:r>
            <a:r>
              <a:rPr lang="en-US" altLang="zh-CN" dirty="0">
                <a:sym typeface="+mn-ea"/>
              </a:rPr>
              <a:t>Callable</a:t>
            </a:r>
            <a:r>
              <a:rPr lang="zh-CN" altLang="en-US" dirty="0">
                <a:sym typeface="+mn-ea"/>
              </a:rPr>
              <a:t>的</a:t>
            </a:r>
            <a:r>
              <a:rPr lang="en-US" altLang="zh-CN" dirty="0">
                <a:sym typeface="+mn-ea"/>
              </a:rPr>
              <a:t>call()</a:t>
            </a:r>
            <a:r>
              <a:rPr lang="zh-CN" altLang="en-US" dirty="0">
                <a:sym typeface="+mn-ea"/>
              </a:rPr>
              <a:t>方法可以返回一个结果而方法</a:t>
            </a:r>
            <a:r>
              <a:rPr lang="en-US" altLang="zh-CN" dirty="0" err="1">
                <a:sym typeface="+mn-ea"/>
              </a:rPr>
              <a:t>Runnable.run</a:t>
            </a:r>
            <a:r>
              <a:rPr lang="en-US" altLang="zh-CN" dirty="0">
                <a:sym typeface="+mn-ea"/>
              </a:rPr>
              <a:t>()</a:t>
            </a:r>
            <a:r>
              <a:rPr lang="zh-CN" altLang="en-US" dirty="0">
                <a:sym typeface="+mn-ea"/>
              </a:rPr>
              <a:t>则不能返回结果</a:t>
            </a:r>
            <a:endParaRPr lang="en-US" altLang="zh-CN" dirty="0"/>
          </a:p>
          <a:p>
            <a:pPr lvl="1"/>
            <a:r>
              <a:rPr lang="en-US" altLang="zh-CN" dirty="0">
                <a:sym typeface="+mn-ea"/>
              </a:rPr>
              <a:t>Callable</a:t>
            </a:r>
            <a:r>
              <a:rPr lang="zh-CN" altLang="en-US" dirty="0">
                <a:sym typeface="+mn-ea"/>
              </a:rPr>
              <a:t>的返回值可以从方法</a:t>
            </a:r>
            <a:r>
              <a:rPr lang="en-US" altLang="zh-CN" dirty="0">
                <a:sym typeface="+mn-ea"/>
              </a:rPr>
              <a:t>submit(Callable)</a:t>
            </a:r>
            <a:r>
              <a:rPr lang="zh-CN" altLang="en-US" dirty="0">
                <a:sym typeface="+mn-ea"/>
              </a:rPr>
              <a:t>返回的</a:t>
            </a:r>
            <a:r>
              <a:rPr lang="en-US" altLang="zh-CN" dirty="0">
                <a:sym typeface="+mn-ea"/>
              </a:rPr>
              <a:t>Future</a:t>
            </a:r>
            <a:r>
              <a:rPr lang="zh-CN" altLang="en-US" dirty="0">
                <a:sym typeface="+mn-ea"/>
              </a:rPr>
              <a:t>对象中获取</a:t>
            </a:r>
            <a:endParaRPr lang="zh-CN" altLang="en-US" dirty="0"/>
          </a:p>
          <a:p>
            <a:pPr lvl="1"/>
            <a:endParaRPr lang="zh-CN" altLang="en-US" dirty="0"/>
          </a:p>
          <a:p>
            <a:endParaRPr lang="zh-CN" altLang="en-US" dirty="0"/>
          </a:p>
        </p:txBody>
      </p:sp>
    </p:spTree>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endParaRPr lang="zh-CN" altLang="en-US" dirty="0"/>
          </a:p>
        </p:txBody>
      </p:sp>
      <p:sp>
        <p:nvSpPr>
          <p:cNvPr id="3" name="内容占位符 2"/>
          <p:cNvSpPr>
            <a:spLocks noGrp="1"/>
          </p:cNvSpPr>
          <p:nvPr>
            <p:ph idx="1"/>
          </p:nvPr>
        </p:nvSpPr>
        <p:spPr/>
        <p:txBody>
          <a:bodyPr>
            <a:normAutofit fontScale="90000" lnSpcReduction="20000"/>
          </a:bodyPr>
          <a:lstStyle/>
          <a:p>
            <a:r>
              <a:rPr lang="en-US" altLang="zh-CN" b="1" dirty="0" err="1"/>
              <a:t>inVokeAny</a:t>
            </a:r>
            <a:r>
              <a:rPr lang="en-US" altLang="zh-CN" b="1" dirty="0"/>
              <a:t>()</a:t>
            </a:r>
            <a:endParaRPr lang="en-US" altLang="zh-CN" b="1" dirty="0"/>
          </a:p>
          <a:p>
            <a:pPr lvl="1"/>
            <a:r>
              <a:rPr lang="zh-CN" altLang="en-US" dirty="0"/>
              <a:t>接收一个包含</a:t>
            </a:r>
            <a:r>
              <a:rPr lang="en-US" altLang="zh-CN" dirty="0"/>
              <a:t>Callable</a:t>
            </a:r>
            <a:r>
              <a:rPr lang="zh-CN" altLang="en-US" dirty="0"/>
              <a:t>对象的集合作为参数。调用该方法不会返回</a:t>
            </a:r>
            <a:r>
              <a:rPr lang="en-US" altLang="zh-CN" dirty="0"/>
              <a:t>Future</a:t>
            </a:r>
            <a:r>
              <a:rPr lang="zh-CN" altLang="en-US" dirty="0"/>
              <a:t>对象，而是返回集合中某个</a:t>
            </a:r>
            <a:r>
              <a:rPr lang="en-US" altLang="zh-CN" dirty="0"/>
              <a:t>Callable</a:t>
            </a:r>
            <a:r>
              <a:rPr lang="zh-CN" altLang="en-US" dirty="0"/>
              <a:t>对象的结果，而且无法保证调用之后返回的结果是集合中的哪个</a:t>
            </a:r>
            <a:r>
              <a:rPr lang="en-US" altLang="zh-CN" dirty="0"/>
              <a:t>Callable</a:t>
            </a:r>
            <a:r>
              <a:rPr lang="zh-CN" altLang="en-US" dirty="0"/>
              <a:t>结果，只知道它是这些</a:t>
            </a:r>
            <a:r>
              <a:rPr lang="en-US" altLang="zh-CN" dirty="0"/>
              <a:t>Callable</a:t>
            </a:r>
            <a:r>
              <a:rPr lang="zh-CN" altLang="en-US" dirty="0"/>
              <a:t>中的一个</a:t>
            </a:r>
            <a:endParaRPr lang="en-US" altLang="zh-CN" dirty="0"/>
          </a:p>
          <a:p>
            <a:pPr lvl="1"/>
            <a:r>
              <a:rPr lang="zh-CN" altLang="en-US" dirty="0"/>
              <a:t>如果一个任务运行完毕或者抛出异常，方法会取消其它的</a:t>
            </a:r>
            <a:r>
              <a:rPr lang="en-US" altLang="zh-CN" dirty="0"/>
              <a:t>Callable</a:t>
            </a:r>
            <a:r>
              <a:rPr lang="zh-CN" altLang="en-US" dirty="0"/>
              <a:t>的执行</a:t>
            </a:r>
            <a:endParaRPr lang="zh-CN" altLang="en-US" dirty="0"/>
          </a:p>
          <a:p>
            <a:r>
              <a:rPr lang="en-US" altLang="zh-CN" sz="2800" b="1" dirty="0" err="1">
                <a:sym typeface="+mn-ea"/>
              </a:rPr>
              <a:t>invokeAll</a:t>
            </a:r>
            <a:r>
              <a:rPr lang="en-US" altLang="zh-CN" sz="2800" b="1" dirty="0">
                <a:sym typeface="+mn-ea"/>
              </a:rPr>
              <a:t>()</a:t>
            </a:r>
            <a:endParaRPr lang="en-US" altLang="zh-CN" sz="2800" b="1" dirty="0"/>
          </a:p>
          <a:p>
            <a:pPr lvl="1"/>
            <a:r>
              <a:rPr lang="zh-CN" altLang="en-US" sz="2800" dirty="0">
                <a:sym typeface="+mn-ea"/>
              </a:rPr>
              <a:t>会调用存在于参数集合中的所有 </a:t>
            </a:r>
            <a:r>
              <a:rPr lang="en-US" altLang="zh-CN" sz="2800" dirty="0">
                <a:sym typeface="+mn-ea"/>
              </a:rPr>
              <a:t>Callable </a:t>
            </a:r>
            <a:r>
              <a:rPr lang="zh-CN" altLang="en-US" sz="2800" dirty="0">
                <a:sym typeface="+mn-ea"/>
              </a:rPr>
              <a:t>对象，并且返回一个包含</a:t>
            </a:r>
            <a:r>
              <a:rPr lang="en-US" altLang="zh-CN" sz="2800" dirty="0">
                <a:sym typeface="+mn-ea"/>
              </a:rPr>
              <a:t>Future</a:t>
            </a:r>
            <a:r>
              <a:rPr lang="zh-CN" altLang="en-US" sz="2800" dirty="0">
                <a:sym typeface="+mn-ea"/>
              </a:rPr>
              <a:t>对象的集合，可以通过这个返回的集合来管理每个</a:t>
            </a:r>
            <a:r>
              <a:rPr lang="en-US" altLang="zh-CN" sz="2800" dirty="0">
                <a:sym typeface="+mn-ea"/>
              </a:rPr>
              <a:t>Callable</a:t>
            </a:r>
            <a:r>
              <a:rPr lang="zh-CN" altLang="en-US" sz="2800" dirty="0">
                <a:sym typeface="+mn-ea"/>
              </a:rPr>
              <a:t>的执行结果</a:t>
            </a:r>
            <a:endParaRPr lang="zh-CN" altLang="en-US" sz="2800" dirty="0"/>
          </a:p>
          <a:p>
            <a:pPr lvl="1"/>
            <a:r>
              <a:rPr lang="zh-CN" altLang="en-US" sz="2800" dirty="0">
                <a:sym typeface="+mn-ea"/>
              </a:rPr>
              <a:t>需要注意的是，任务有可能因为异常而导致运行结束，所以它可能并不是真的成功运行了。但是我们没有办法通过 </a:t>
            </a:r>
            <a:r>
              <a:rPr lang="en-US" altLang="zh-CN" sz="2800" dirty="0">
                <a:sym typeface="+mn-ea"/>
              </a:rPr>
              <a:t>Future </a:t>
            </a:r>
            <a:r>
              <a:rPr lang="zh-CN" altLang="en-US" sz="2800" dirty="0">
                <a:sym typeface="+mn-ea"/>
              </a:rPr>
              <a:t>对象来了解到这个差异</a:t>
            </a:r>
            <a:endParaRPr lang="zh-CN" altLang="en-US" sz="2800" dirty="0"/>
          </a:p>
          <a:p>
            <a:endParaRPr lang="zh-CN" altLang="en-US" dirty="0"/>
          </a:p>
        </p:txBody>
      </p:sp>
    </p:spTree>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r>
              <a:rPr lang="en-US" altLang="zh-CN">
                <a:sym typeface="+mn-ea"/>
              </a:rPr>
              <a:t>-newCachedThreadPool</a:t>
            </a:r>
            <a:endParaRPr lang="en-US" altLang="zh-CN">
              <a:sym typeface="+mn-ea"/>
            </a:endParaRPr>
          </a:p>
        </p:txBody>
      </p:sp>
      <p:sp>
        <p:nvSpPr>
          <p:cNvPr id="3" name="内容占位符 2"/>
          <p:cNvSpPr>
            <a:spLocks noGrp="1"/>
          </p:cNvSpPr>
          <p:nvPr>
            <p:ph idx="1"/>
          </p:nvPr>
        </p:nvSpPr>
        <p:spPr>
          <a:xfrm>
            <a:off x="186690" y="899160"/>
            <a:ext cx="11791950" cy="2140585"/>
          </a:xfrm>
        </p:spPr>
        <p:txBody>
          <a:bodyPr>
            <a:normAutofit fontScale="90000" lnSpcReduction="20000"/>
          </a:bodyPr>
          <a:lstStyle/>
          <a:p>
            <a:r>
              <a:rPr lang="zh-CN" altLang="en-US" dirty="0"/>
              <a:t>newCachedThreadPool创建一个可缓存线程池，先查看池中有没有以前建立的线程，如果有，就直接使用。如果没有，就建一个新的线程加入池中，缓存型池子通常用于执行一些生存期很短的异步型任务。 线程池为无限大，当执行当前任务时上一个任务已经完成，会复用执行上一个任务的线程，而不用每次新建线程。</a:t>
            </a:r>
            <a:endParaRPr lang="zh-CN" altLang="en-US" dirty="0"/>
          </a:p>
        </p:txBody>
      </p:sp>
      <p:pic>
        <p:nvPicPr>
          <p:cNvPr id="-2147482463" name="图片 -2147482464"/>
          <p:cNvPicPr>
            <a:picLocks noChangeAspect="1"/>
          </p:cNvPicPr>
          <p:nvPr/>
        </p:nvPicPr>
        <p:blipFill>
          <a:blip r:embed="rId1"/>
          <a:stretch>
            <a:fillRect/>
          </a:stretch>
        </p:blipFill>
        <p:spPr>
          <a:xfrm>
            <a:off x="704850" y="3039745"/>
            <a:ext cx="5591810" cy="3526155"/>
          </a:xfrm>
          <a:prstGeom prst="rect">
            <a:avLst/>
          </a:prstGeom>
          <a:noFill/>
          <a:ln w="9525">
            <a:noFill/>
          </a:ln>
        </p:spPr>
      </p:pic>
      <p:pic>
        <p:nvPicPr>
          <p:cNvPr id="4" name="图片 -2147482464"/>
          <p:cNvPicPr>
            <a:picLocks noChangeAspect="1"/>
          </p:cNvPicPr>
          <p:nvPr/>
        </p:nvPicPr>
        <p:blipFill>
          <a:blip r:embed="rId1"/>
          <a:stretch>
            <a:fillRect/>
          </a:stretch>
        </p:blipFill>
        <p:spPr>
          <a:xfrm>
            <a:off x="721995" y="3039745"/>
            <a:ext cx="5591810" cy="3526155"/>
          </a:xfrm>
          <a:prstGeom prst="rect">
            <a:avLst/>
          </a:prstGeom>
          <a:noFill/>
          <a:ln w="9525">
            <a:noFill/>
          </a:ln>
        </p:spPr>
      </p:pic>
      <p:sp>
        <p:nvSpPr>
          <p:cNvPr id="5" name="矩形 4"/>
          <p:cNvSpPr/>
          <p:nvPr/>
        </p:nvSpPr>
        <p:spPr>
          <a:xfrm>
            <a:off x="531495" y="3007360"/>
            <a:ext cx="5998845" cy="372110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47482462" name="图片 -2147482463"/>
          <p:cNvPicPr>
            <a:picLocks noChangeAspect="1"/>
          </p:cNvPicPr>
          <p:nvPr/>
        </p:nvPicPr>
        <p:blipFill>
          <a:blip r:embed="rId2"/>
          <a:stretch>
            <a:fillRect/>
          </a:stretch>
        </p:blipFill>
        <p:spPr>
          <a:xfrm>
            <a:off x="6712268" y="3717925"/>
            <a:ext cx="5266055" cy="1399540"/>
          </a:xfrm>
          <a:prstGeom prst="rect">
            <a:avLst/>
          </a:prstGeom>
          <a:noFill/>
          <a:ln w="9525">
            <a:noFill/>
          </a:ln>
        </p:spPr>
      </p:pic>
      <p:sp>
        <p:nvSpPr>
          <p:cNvPr id="7" name="矩形 6"/>
          <p:cNvSpPr/>
          <p:nvPr/>
        </p:nvSpPr>
        <p:spPr>
          <a:xfrm>
            <a:off x="6616065" y="3557270"/>
            <a:ext cx="5448935" cy="1856740"/>
          </a:xfrm>
          <a:prstGeom prst="rect">
            <a:avLst/>
          </a:prstGeom>
          <a:noFill/>
          <a:ln w="57150">
            <a:solidFill>
              <a:srgbClr val="92D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r>
              <a:rPr lang="en-US" altLang="zh-CN">
                <a:sym typeface="+mn-ea"/>
              </a:rPr>
              <a:t>-newFixedThreadPool</a:t>
            </a:r>
            <a:endParaRPr lang="en-US" altLang="zh-CN">
              <a:sym typeface="+mn-ea"/>
            </a:endParaRPr>
          </a:p>
        </p:txBody>
      </p:sp>
      <p:sp>
        <p:nvSpPr>
          <p:cNvPr id="3" name="内容占位符 2"/>
          <p:cNvSpPr>
            <a:spLocks noGrp="1"/>
          </p:cNvSpPr>
          <p:nvPr>
            <p:ph idx="1"/>
          </p:nvPr>
        </p:nvSpPr>
        <p:spPr>
          <a:xfrm>
            <a:off x="200025" y="683895"/>
            <a:ext cx="11791950" cy="2484120"/>
          </a:xfrm>
        </p:spPr>
        <p:txBody>
          <a:bodyPr>
            <a:normAutofit fontScale="80000"/>
          </a:bodyPr>
          <a:lstStyle/>
          <a:p>
            <a:r>
              <a:rPr lang="zh-CN" altLang="en-US" dirty="0"/>
              <a:t>newFixedThreadPool创建一个可重用固定个数的线程池，以共享的无界队列方式来运行这些线程。因为线程池大小为3，每个任务输出打印结果后sleep 2秒，所以每两秒打印3个结果。定长线程池的大小最好根据系统资源进行设置。</a:t>
            </a:r>
            <a:endParaRPr lang="zh-CN" altLang="en-US" dirty="0"/>
          </a:p>
          <a:p>
            <a:r>
              <a:rPr lang="zh-CN" altLang="en-US" dirty="0"/>
              <a:t>创建方式： Executors.newFixedThreadPool(int nThreads)；//nThreads为线程的数量</a:t>
            </a:r>
            <a:endParaRPr lang="zh-CN" altLang="en-US" dirty="0"/>
          </a:p>
        </p:txBody>
      </p:sp>
      <p:sp>
        <p:nvSpPr>
          <p:cNvPr id="6" name="矩形 5"/>
          <p:cNvSpPr/>
          <p:nvPr/>
        </p:nvSpPr>
        <p:spPr>
          <a:xfrm>
            <a:off x="531495" y="3007360"/>
            <a:ext cx="6591300" cy="347281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7393305" y="3462655"/>
            <a:ext cx="3661410" cy="2303780"/>
          </a:xfrm>
          <a:prstGeom prst="rect">
            <a:avLst/>
          </a:prstGeom>
          <a:noFill/>
          <a:ln w="57150">
            <a:solidFill>
              <a:srgbClr val="92D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47482454" name="图片 -2147482455"/>
          <p:cNvPicPr>
            <a:picLocks noChangeAspect="1"/>
          </p:cNvPicPr>
          <p:nvPr/>
        </p:nvPicPr>
        <p:blipFill>
          <a:blip r:embed="rId1"/>
          <a:stretch>
            <a:fillRect/>
          </a:stretch>
        </p:blipFill>
        <p:spPr>
          <a:xfrm>
            <a:off x="556260" y="3007360"/>
            <a:ext cx="6404610" cy="3233420"/>
          </a:xfrm>
          <a:prstGeom prst="rect">
            <a:avLst/>
          </a:prstGeom>
          <a:noFill/>
          <a:ln w="9525">
            <a:noFill/>
          </a:ln>
        </p:spPr>
      </p:pic>
      <p:pic>
        <p:nvPicPr>
          <p:cNvPr id="-2147482455" name="图片 -2147482456"/>
          <p:cNvPicPr>
            <a:picLocks noChangeAspect="1"/>
          </p:cNvPicPr>
          <p:nvPr/>
        </p:nvPicPr>
        <p:blipFill>
          <a:blip r:embed="rId2"/>
          <a:stretch>
            <a:fillRect/>
          </a:stretch>
        </p:blipFill>
        <p:spPr>
          <a:xfrm>
            <a:off x="7392988" y="3556953"/>
            <a:ext cx="3301365" cy="1901825"/>
          </a:xfrm>
          <a:prstGeom prst="rect">
            <a:avLst/>
          </a:prstGeom>
          <a:noFill/>
          <a:ln w="9525">
            <a:noFill/>
          </a:ln>
        </p:spPr>
      </p:pic>
    </p:spTree>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r>
              <a:rPr lang="en-US" altLang="zh-CN">
                <a:sym typeface="+mn-ea"/>
              </a:rPr>
              <a:t>-</a:t>
            </a:r>
            <a:r>
              <a:rPr lang="zh-CN" altLang="en-US" dirty="0">
                <a:sym typeface="+mn-ea"/>
              </a:rPr>
              <a:t>newSingleThreadExecutor</a:t>
            </a:r>
            <a:endParaRPr lang="en-US" altLang="zh-CN">
              <a:sym typeface="+mn-ea"/>
            </a:endParaRPr>
          </a:p>
        </p:txBody>
      </p:sp>
      <p:sp>
        <p:nvSpPr>
          <p:cNvPr id="3" name="内容占位符 2"/>
          <p:cNvSpPr>
            <a:spLocks noGrp="1"/>
          </p:cNvSpPr>
          <p:nvPr>
            <p:ph idx="1"/>
          </p:nvPr>
        </p:nvSpPr>
        <p:spPr>
          <a:xfrm>
            <a:off x="200025" y="683895"/>
            <a:ext cx="11791950" cy="2028825"/>
          </a:xfrm>
        </p:spPr>
        <p:txBody>
          <a:bodyPr>
            <a:normAutofit lnSpcReduction="10000"/>
          </a:bodyPr>
          <a:lstStyle/>
          <a:p>
            <a:r>
              <a:rPr lang="zh-CN" altLang="en-US" dirty="0"/>
              <a:t>newSingleThreadExecutor创建一个单线程化的线程池，它只会用唯一的工作线程来执行任务。</a:t>
            </a:r>
            <a:endParaRPr lang="zh-CN" altLang="en-US" dirty="0"/>
          </a:p>
          <a:p>
            <a:r>
              <a:rPr lang="zh-CN" altLang="en-US" dirty="0"/>
              <a:t>创建方式：Executors.newSingleThreadExecutor() ； </a:t>
            </a:r>
            <a:endParaRPr lang="zh-CN" altLang="en-US" dirty="0"/>
          </a:p>
        </p:txBody>
      </p:sp>
      <p:sp>
        <p:nvSpPr>
          <p:cNvPr id="6" name="矩形 5"/>
          <p:cNvSpPr/>
          <p:nvPr/>
        </p:nvSpPr>
        <p:spPr>
          <a:xfrm>
            <a:off x="531495" y="3007360"/>
            <a:ext cx="7433945" cy="339217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47482279" name="图片 -2147482280"/>
          <p:cNvPicPr>
            <a:picLocks noChangeAspect="1"/>
          </p:cNvPicPr>
          <p:nvPr/>
        </p:nvPicPr>
        <p:blipFill>
          <a:blip r:embed="rId1"/>
          <a:stretch>
            <a:fillRect/>
          </a:stretch>
        </p:blipFill>
        <p:spPr>
          <a:xfrm>
            <a:off x="617220" y="3058160"/>
            <a:ext cx="7120890" cy="3290570"/>
          </a:xfrm>
          <a:prstGeom prst="rect">
            <a:avLst/>
          </a:prstGeom>
          <a:noFill/>
          <a:ln w="9525">
            <a:noFill/>
          </a:ln>
        </p:spPr>
      </p:pic>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solidFill>
                  <a:schemeClr val="tx1">
                    <a:lumMod val="75000"/>
                    <a:lumOff val="25000"/>
                  </a:schemeClr>
                </a:solidFill>
                <a:sym typeface="+mn-ea"/>
              </a:rPr>
              <a:t>进程和线程基本概念</a:t>
            </a:r>
            <a:endParaRPr lang="zh-CN" altLang="en-US" dirty="0"/>
          </a:p>
        </p:txBody>
      </p:sp>
      <p:sp>
        <p:nvSpPr>
          <p:cNvPr id="3" name="内容占位符 2"/>
          <p:cNvSpPr>
            <a:spLocks noGrp="1"/>
          </p:cNvSpPr>
          <p:nvPr>
            <p:ph idx="1"/>
          </p:nvPr>
        </p:nvSpPr>
        <p:spPr/>
        <p:txBody>
          <a:bodyPr/>
          <a:lstStyle/>
          <a:p>
            <a:r>
              <a:rPr lang="zh-CN" altLang="en-US" sz="2400" dirty="0">
                <a:sym typeface="黑体" panose="02010609060101010101" pitchFamily="2" charset="-122"/>
              </a:rPr>
              <a:t>多线程是指程序中包含多个执行流，即在一个程序中可以同时运行多个不同的线程来执行不同的任务，也就是说允许单个程序创建</a:t>
            </a:r>
            <a:r>
              <a:rPr lang="zh-CN" altLang="en-US" sz="2400" dirty="0">
                <a:solidFill>
                  <a:srgbClr val="FF0000"/>
                </a:solidFill>
                <a:sym typeface="黑体" panose="02010609060101010101" pitchFamily="2" charset="-122"/>
              </a:rPr>
              <a:t>多个并行</a:t>
            </a:r>
            <a:r>
              <a:rPr lang="zh-CN" altLang="en-US" sz="2400" dirty="0">
                <a:sym typeface="黑体" panose="02010609060101010101" pitchFamily="2" charset="-122"/>
              </a:rPr>
              <a:t>执行的线程来完成各自的任务</a:t>
            </a:r>
            <a:endParaRPr lang="zh-CN" altLang="en-US" sz="2400" dirty="0">
              <a:sym typeface="黑体" panose="02010609060101010101" pitchFamily="2" charset="-122"/>
            </a:endParaRPr>
          </a:p>
          <a:p>
            <a:r>
              <a:rPr lang="zh-CN" altLang="en-US" sz="2400" dirty="0">
                <a:sym typeface="黑体" panose="02010609060101010101" pitchFamily="2" charset="-122"/>
              </a:rPr>
              <a:t>如：迅雷 </a:t>
            </a:r>
            <a:r>
              <a:rPr lang="en-US" altLang="zh-CN" sz="2400" dirty="0">
                <a:sym typeface="黑体" panose="02010609060101010101" pitchFamily="2" charset="-122"/>
              </a:rPr>
              <a:t>QQ</a:t>
            </a:r>
            <a:r>
              <a:rPr lang="zh-CN" altLang="en-US" sz="2400" dirty="0">
                <a:sym typeface="黑体" panose="02010609060101010101" pitchFamily="2" charset="-122"/>
              </a:rPr>
              <a:t>。</a:t>
            </a:r>
            <a:endParaRPr lang="zh-CN" altLang="en-US" sz="2400" dirty="0"/>
          </a:p>
        </p:txBody>
      </p:sp>
      <p:graphicFrame>
        <p:nvGraphicFramePr>
          <p:cNvPr id="4" name="对象 3"/>
          <p:cNvGraphicFramePr/>
          <p:nvPr>
            <p:custDataLst>
              <p:tags r:id="rId1"/>
            </p:custDataLst>
          </p:nvPr>
        </p:nvGraphicFramePr>
        <p:xfrm>
          <a:off x="3219450" y="2133600"/>
          <a:ext cx="6882765" cy="4406900"/>
        </p:xfrm>
        <a:graphic>
          <a:graphicData uri="http://schemas.openxmlformats.org/presentationml/2006/ole">
            <mc:AlternateContent xmlns:mc="http://schemas.openxmlformats.org/markup-compatibility/2006">
              <mc:Choice xmlns:v="urn:schemas-microsoft-com:vml" Requires="v">
                <p:oleObj spid="_x0000_s5" name="" r:id="rId2" imgW="6877050" imgH="5400675" progId="Paint.Picture">
                  <p:embed/>
                </p:oleObj>
              </mc:Choice>
              <mc:Fallback>
                <p:oleObj name="" r:id="rId2" imgW="6877050" imgH="5400675" progId="Paint.Picture">
                  <p:embed/>
                  <p:pic>
                    <p:nvPicPr>
                      <p:cNvPr id="0" name="图片 4"/>
                      <p:cNvPicPr/>
                      <p:nvPr/>
                    </p:nvPicPr>
                    <p:blipFill>
                      <a:blip r:embed="rId3"/>
                      <a:stretch>
                        <a:fillRect/>
                      </a:stretch>
                    </p:blipFill>
                    <p:spPr>
                      <a:xfrm>
                        <a:off x="3219450" y="2133600"/>
                        <a:ext cx="6882765" cy="4406900"/>
                      </a:xfrm>
                      <a:prstGeom prst="rect">
                        <a:avLst/>
                      </a:prstGeom>
                    </p:spPr>
                  </p:pic>
                </p:oleObj>
              </mc:Fallback>
            </mc:AlternateContent>
          </a:graphicData>
        </a:graphic>
      </p:graphicFrame>
    </p:spTree>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知识点</a:t>
            </a:r>
            <a:r>
              <a:rPr lang="en-US" altLang="zh-CN">
                <a:sym typeface="+mn-ea"/>
              </a:rPr>
              <a:t>11-</a:t>
            </a:r>
            <a:r>
              <a:rPr lang="zh-CN" altLang="en-US">
                <a:sym typeface="+mn-ea"/>
              </a:rPr>
              <a:t>线程池调度器</a:t>
            </a:r>
            <a:r>
              <a:rPr lang="en-US" altLang="zh-CN">
                <a:sym typeface="+mn-ea"/>
              </a:rPr>
              <a:t>-</a:t>
            </a:r>
            <a:r>
              <a:rPr lang="zh-CN" altLang="en-US" dirty="0">
                <a:sym typeface="+mn-ea"/>
              </a:rPr>
              <a:t>newScheduleThreadPool</a:t>
            </a:r>
            <a:endParaRPr lang="zh-CN" altLang="en-US" dirty="0">
              <a:sym typeface="+mn-ea"/>
            </a:endParaRPr>
          </a:p>
        </p:txBody>
      </p:sp>
      <p:sp>
        <p:nvSpPr>
          <p:cNvPr id="3" name="内容占位符 2"/>
          <p:cNvSpPr>
            <a:spLocks noGrp="1"/>
          </p:cNvSpPr>
          <p:nvPr>
            <p:ph idx="1"/>
          </p:nvPr>
        </p:nvSpPr>
        <p:spPr>
          <a:xfrm>
            <a:off x="200025" y="683895"/>
            <a:ext cx="11791950" cy="1350645"/>
          </a:xfrm>
        </p:spPr>
        <p:txBody>
          <a:bodyPr>
            <a:normAutofit/>
          </a:bodyPr>
          <a:lstStyle/>
          <a:p>
            <a:r>
              <a:rPr lang="zh-CN" altLang="en-US" sz="2400" dirty="0"/>
              <a:t>newScheduleThreadPool创建一个定长线程池，支持定时及周期性任务执行  </a:t>
            </a:r>
            <a:endParaRPr lang="zh-CN" altLang="en-US" sz="2400" dirty="0"/>
          </a:p>
        </p:txBody>
      </p:sp>
      <p:sp>
        <p:nvSpPr>
          <p:cNvPr id="6" name="矩形 5"/>
          <p:cNvSpPr/>
          <p:nvPr/>
        </p:nvSpPr>
        <p:spPr>
          <a:xfrm>
            <a:off x="600075" y="1508760"/>
            <a:ext cx="7313930" cy="281622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47482278" name="图片 -2147482279"/>
          <p:cNvPicPr>
            <a:picLocks noChangeAspect="1"/>
          </p:cNvPicPr>
          <p:nvPr/>
        </p:nvPicPr>
        <p:blipFill>
          <a:blip r:embed="rId1"/>
          <a:stretch>
            <a:fillRect/>
          </a:stretch>
        </p:blipFill>
        <p:spPr>
          <a:xfrm>
            <a:off x="725170" y="1568450"/>
            <a:ext cx="7063740" cy="2589530"/>
          </a:xfrm>
          <a:prstGeom prst="rect">
            <a:avLst/>
          </a:prstGeom>
          <a:noFill/>
          <a:ln w="9525">
            <a:noFill/>
          </a:ln>
        </p:spPr>
      </p:pic>
      <p:sp>
        <p:nvSpPr>
          <p:cNvPr id="5" name="矩形 4"/>
          <p:cNvSpPr/>
          <p:nvPr/>
        </p:nvSpPr>
        <p:spPr>
          <a:xfrm>
            <a:off x="600075" y="4540885"/>
            <a:ext cx="6910705" cy="187134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47482277" name="图片 -2147482278"/>
          <p:cNvPicPr>
            <a:picLocks noChangeAspect="1"/>
          </p:cNvPicPr>
          <p:nvPr/>
        </p:nvPicPr>
        <p:blipFill>
          <a:blip r:embed="rId2"/>
          <a:stretch>
            <a:fillRect/>
          </a:stretch>
        </p:blipFill>
        <p:spPr>
          <a:xfrm>
            <a:off x="599758" y="4540568"/>
            <a:ext cx="5269865" cy="1726565"/>
          </a:xfrm>
          <a:prstGeom prst="rect">
            <a:avLst/>
          </a:prstGeom>
          <a:noFill/>
          <a:ln w="9525">
            <a:noFill/>
          </a:ln>
        </p:spPr>
      </p:pic>
    </p:spTree>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知识点</a:t>
            </a:r>
            <a:r>
              <a:rPr lang="en-US" altLang="zh-CN"/>
              <a:t>12-</a:t>
            </a:r>
            <a:r>
              <a:rPr lang="zh-CN" altLang="en-US"/>
              <a:t>信号量</a:t>
            </a:r>
            <a:endParaRPr lang="zh-CN" altLang="en-US"/>
          </a:p>
        </p:txBody>
      </p:sp>
      <p:sp>
        <p:nvSpPr>
          <p:cNvPr id="3" name="内容占位符 2"/>
          <p:cNvSpPr>
            <a:spLocks noGrp="1"/>
          </p:cNvSpPr>
          <p:nvPr>
            <p:ph idx="1"/>
          </p:nvPr>
        </p:nvSpPr>
        <p:spPr/>
        <p:txBody>
          <a:bodyPr/>
          <a:p>
            <a:r>
              <a:rPr lang="zh-CN" altLang="en-US"/>
              <a:t>信号量为多线程协作提供了更为强大的控制方法。信号量是对锁的扩展。锁一次都只允许一个线程访问一个资源，而信号量却可以指定多个线程，同时访问某一个资源。</a:t>
            </a:r>
            <a:endParaRPr lang="zh-CN" altLang="en-US"/>
          </a:p>
          <a:p>
            <a:r>
              <a:rPr lang="zh-CN" altLang="en-US"/>
              <a:t>eg:车位是共享资源，每辆车好比是一个线程，看门人是信号量。</a:t>
            </a:r>
            <a:endParaRPr lang="zh-CN" altLang="en-US"/>
          </a:p>
        </p:txBody>
      </p:sp>
    </p:spTree>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ym typeface="+mn-ea"/>
              </a:rPr>
              <a:t>知识点</a:t>
            </a:r>
            <a:r>
              <a:rPr lang="en-US" altLang="zh-CN">
                <a:sym typeface="+mn-ea"/>
              </a:rPr>
              <a:t>12-</a:t>
            </a:r>
            <a:r>
              <a:rPr lang="zh-CN" altLang="en-US">
                <a:sym typeface="+mn-ea"/>
              </a:rPr>
              <a:t>信号量</a:t>
            </a:r>
            <a:r>
              <a:rPr lang="en-US" altLang="zh-CN">
                <a:sym typeface="+mn-ea"/>
              </a:rPr>
              <a:t>-</a:t>
            </a:r>
            <a:r>
              <a:rPr lang="zh-CN" altLang="en-US">
                <a:sym typeface="+mn-ea"/>
              </a:rPr>
              <a:t>示例</a:t>
            </a:r>
            <a:endParaRPr lang="zh-CN" altLang="en-US">
              <a:sym typeface="+mn-ea"/>
            </a:endParaRPr>
          </a:p>
        </p:txBody>
      </p:sp>
      <p:pic>
        <p:nvPicPr>
          <p:cNvPr id="4" name="图片 3"/>
          <p:cNvPicPr>
            <a:picLocks noChangeAspect="1"/>
          </p:cNvPicPr>
          <p:nvPr/>
        </p:nvPicPr>
        <p:blipFill>
          <a:blip r:embed="rId1"/>
          <a:stretch>
            <a:fillRect/>
          </a:stretch>
        </p:blipFill>
        <p:spPr>
          <a:xfrm>
            <a:off x="276225" y="849630"/>
            <a:ext cx="7464425" cy="3180715"/>
          </a:xfrm>
          <a:prstGeom prst="rect">
            <a:avLst/>
          </a:prstGeom>
        </p:spPr>
      </p:pic>
      <p:pic>
        <p:nvPicPr>
          <p:cNvPr id="5" name="图片 4"/>
          <p:cNvPicPr>
            <a:picLocks noChangeAspect="1"/>
          </p:cNvPicPr>
          <p:nvPr/>
        </p:nvPicPr>
        <p:blipFill>
          <a:blip r:embed="rId2"/>
          <a:stretch>
            <a:fillRect/>
          </a:stretch>
        </p:blipFill>
        <p:spPr>
          <a:xfrm>
            <a:off x="425450" y="4030345"/>
            <a:ext cx="7165975" cy="2648585"/>
          </a:xfrm>
          <a:prstGeom prst="rect">
            <a:avLst/>
          </a:prstGeom>
        </p:spPr>
      </p:pic>
      <p:pic>
        <p:nvPicPr>
          <p:cNvPr id="6" name="图片 5"/>
          <p:cNvPicPr>
            <a:picLocks noChangeAspect="1"/>
          </p:cNvPicPr>
          <p:nvPr/>
        </p:nvPicPr>
        <p:blipFill>
          <a:blip r:embed="rId3"/>
          <a:stretch>
            <a:fillRect/>
          </a:stretch>
        </p:blipFill>
        <p:spPr>
          <a:xfrm>
            <a:off x="8197850" y="764540"/>
            <a:ext cx="3478530" cy="3528060"/>
          </a:xfrm>
          <a:prstGeom prst="rect">
            <a:avLst/>
          </a:prstGeom>
        </p:spPr>
      </p:pic>
      <p:sp>
        <p:nvSpPr>
          <p:cNvPr id="7" name="矩形 6"/>
          <p:cNvSpPr/>
          <p:nvPr/>
        </p:nvSpPr>
        <p:spPr>
          <a:xfrm>
            <a:off x="247650" y="765175"/>
            <a:ext cx="7733030" cy="590740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8065135" y="664210"/>
            <a:ext cx="3744595" cy="3870960"/>
          </a:xfrm>
          <a:prstGeom prst="rect">
            <a:avLst/>
          </a:prstGeom>
          <a:noFill/>
          <a:ln w="57150">
            <a:solidFill>
              <a:srgbClr val="92D05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sym typeface="+mn-ea"/>
              </a:rPr>
              <a:t>知识点</a:t>
            </a:r>
            <a:r>
              <a:rPr lang="en-US" altLang="zh-CN">
                <a:sym typeface="+mn-ea"/>
              </a:rPr>
              <a:t>13-Lock</a:t>
            </a:r>
            <a:r>
              <a:rPr lang="zh-CN" altLang="en-US">
                <a:sym typeface="+mn-ea"/>
              </a:rPr>
              <a:t>对象</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a:t>虽然我们现在已经可以理解同步代码块和同步方法的锁对象问题，但是我们并不能直接看到在哪里加了锁，在哪里释放了锁，为了更清晰的表达如何加锁和释放锁，</a:t>
            </a:r>
            <a:r>
              <a:rPr lang="en-US" altLang="zh-CN" dirty="0"/>
              <a:t>JDK5</a:t>
            </a:r>
            <a:r>
              <a:rPr lang="zh-CN" altLang="en-US" dirty="0"/>
              <a:t>中提供了一个新的锁对象</a:t>
            </a:r>
            <a:r>
              <a:rPr lang="en-US" altLang="zh-CN" dirty="0"/>
              <a:t>Lock</a:t>
            </a:r>
            <a:r>
              <a:rPr lang="zh-CN" altLang="en-US" dirty="0"/>
              <a:t>（接口），提供了更为清晰的语义</a:t>
            </a:r>
            <a:endParaRPr lang="en-US" altLang="zh-CN" dirty="0"/>
          </a:p>
          <a:p>
            <a:r>
              <a:rPr lang="en-US" altLang="zh-CN" dirty="0"/>
              <a:t>JDK5</a:t>
            </a:r>
            <a:r>
              <a:rPr lang="zh-CN" altLang="en-US" dirty="0"/>
              <a:t>中有一个</a:t>
            </a:r>
            <a:r>
              <a:rPr lang="en-US" altLang="zh-CN" dirty="0"/>
              <a:t>Lock</a:t>
            </a:r>
            <a:r>
              <a:rPr lang="zh-CN" altLang="en-US" dirty="0"/>
              <a:t>的默认实现：</a:t>
            </a:r>
            <a:r>
              <a:rPr lang="en-US" altLang="zh-CN" dirty="0" err="1"/>
              <a:t>ReentrantLock</a:t>
            </a:r>
            <a:r>
              <a:rPr lang="zh-CN" altLang="en-US" dirty="0"/>
              <a:t>：</a:t>
            </a:r>
            <a:endParaRPr lang="en-US" altLang="zh-CN" dirty="0"/>
          </a:p>
          <a:p>
            <a:pPr lvl="1"/>
            <a:r>
              <a:rPr lang="zh-CN" altLang="en-US" dirty="0"/>
              <a:t>可重入的独占锁。该对象与</a:t>
            </a:r>
            <a:r>
              <a:rPr lang="en-US" altLang="zh-CN" dirty="0"/>
              <a:t>synchronized</a:t>
            </a:r>
            <a:r>
              <a:rPr lang="zh-CN" altLang="en-US" dirty="0"/>
              <a:t>关键字有着相同的表现和更清晰的语义，而且还具有一些扩展的功能。可重入锁被最近的一个成功</a:t>
            </a:r>
            <a:r>
              <a:rPr lang="en-US" altLang="zh-CN" dirty="0"/>
              <a:t>lock</a:t>
            </a:r>
            <a:r>
              <a:rPr lang="zh-CN" altLang="en-US" dirty="0"/>
              <a:t>的线程占有（</a:t>
            </a:r>
            <a:r>
              <a:rPr lang="en-US" altLang="zh-CN" dirty="0"/>
              <a:t>unlock</a:t>
            </a:r>
            <a:r>
              <a:rPr lang="zh-CN" altLang="en-US" dirty="0"/>
              <a:t>后释放）。该类有一个重要特性体现在构造器上，构造器接受一个可选参数，是否是公平锁，默认是非公平锁</a:t>
            </a:r>
            <a:endParaRPr lang="en-US" altLang="zh-CN" dirty="0"/>
          </a:p>
          <a:p>
            <a:pPr lvl="1"/>
            <a:r>
              <a:rPr lang="zh-CN" altLang="en-US" dirty="0"/>
              <a:t>公平锁：</a:t>
            </a:r>
            <a:endParaRPr lang="en-US" altLang="zh-CN" dirty="0"/>
          </a:p>
          <a:p>
            <a:pPr lvl="2"/>
            <a:r>
              <a:rPr lang="zh-CN" altLang="en-US" dirty="0"/>
              <a:t>先来一定先排队，一定先获取锁</a:t>
            </a:r>
            <a:endParaRPr lang="en-US" altLang="zh-CN" dirty="0"/>
          </a:p>
          <a:p>
            <a:pPr lvl="1"/>
            <a:r>
              <a:rPr lang="zh-CN" altLang="en-US" dirty="0"/>
              <a:t>非公平锁：</a:t>
            </a:r>
            <a:endParaRPr lang="en-US" altLang="zh-CN" dirty="0"/>
          </a:p>
          <a:p>
            <a:pPr lvl="2"/>
            <a:r>
              <a:rPr lang="zh-CN" altLang="en-US" dirty="0"/>
              <a:t>不保证上述条件。非公平锁的吞吐量更高</a:t>
            </a:r>
            <a:endParaRPr lang="zh-CN" altLang="en-US" dirty="0"/>
          </a:p>
        </p:txBody>
      </p:sp>
    </p:spTree>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sym typeface="+mn-ea"/>
              </a:rPr>
              <a:t>知识点</a:t>
            </a:r>
            <a:r>
              <a:rPr lang="en-US" altLang="zh-CN">
                <a:sym typeface="+mn-ea"/>
              </a:rPr>
              <a:t>13-Lock</a:t>
            </a:r>
            <a:r>
              <a:rPr lang="zh-CN" altLang="en-US">
                <a:sym typeface="+mn-ea"/>
              </a:rPr>
              <a:t>对象</a:t>
            </a:r>
            <a:endParaRPr lang="zh-CN" altLang="en-US" dirty="0"/>
          </a:p>
        </p:txBody>
      </p:sp>
      <p:sp>
        <p:nvSpPr>
          <p:cNvPr id="3" name="内容占位符 2"/>
          <p:cNvSpPr>
            <a:spLocks noGrp="1"/>
          </p:cNvSpPr>
          <p:nvPr>
            <p:ph idx="1"/>
          </p:nvPr>
        </p:nvSpPr>
        <p:spPr/>
        <p:txBody>
          <a:bodyPr/>
          <a:lstStyle/>
          <a:p>
            <a:r>
              <a:rPr lang="zh-CN" altLang="en-US" dirty="0"/>
              <a:t>利用</a:t>
            </a:r>
            <a:r>
              <a:rPr lang="en-US" altLang="zh-CN" dirty="0"/>
              <a:t>Lock</a:t>
            </a:r>
            <a:r>
              <a:rPr lang="zh-CN" altLang="en-US" dirty="0"/>
              <a:t>改造线程同步代码：</a:t>
            </a:r>
            <a:endParaRPr lang="zh-CN" altLang="en-US" dirty="0"/>
          </a:p>
        </p:txBody>
      </p:sp>
      <p:pic>
        <p:nvPicPr>
          <p:cNvPr id="4" name="图片 3"/>
          <p:cNvPicPr>
            <a:picLocks noChangeAspect="1"/>
          </p:cNvPicPr>
          <p:nvPr/>
        </p:nvPicPr>
        <p:blipFill>
          <a:blip r:embed="rId1"/>
          <a:stretch>
            <a:fillRect/>
          </a:stretch>
        </p:blipFill>
        <p:spPr>
          <a:xfrm>
            <a:off x="132937" y="1763486"/>
            <a:ext cx="5948353" cy="4633538"/>
          </a:xfrm>
          <a:prstGeom prst="rect">
            <a:avLst/>
          </a:prstGeom>
          <a:blipFill>
            <a:blip r:embed="rId2"/>
            <a:stretch>
              <a:fillRect/>
            </a:stretch>
          </a:blipFill>
          <a:ln w="101600">
            <a:solidFill>
              <a:srgbClr val="339933">
                <a:alpha val="96000"/>
              </a:srgbClr>
            </a:solidFill>
          </a:ln>
        </p:spPr>
      </p:pic>
      <p:pic>
        <p:nvPicPr>
          <p:cNvPr id="5" name="图片 4"/>
          <p:cNvPicPr>
            <a:picLocks noChangeAspect="1"/>
          </p:cNvPicPr>
          <p:nvPr/>
        </p:nvPicPr>
        <p:blipFill>
          <a:blip r:embed="rId3"/>
          <a:stretch>
            <a:fillRect/>
          </a:stretch>
        </p:blipFill>
        <p:spPr>
          <a:xfrm>
            <a:off x="6710045" y="565785"/>
            <a:ext cx="4841875" cy="3723640"/>
          </a:xfrm>
          <a:prstGeom prst="rect">
            <a:avLst/>
          </a:prstGeom>
          <a:blipFill>
            <a:blip r:embed="rId2"/>
            <a:stretch>
              <a:fillRect/>
            </a:stretch>
          </a:blipFill>
          <a:ln w="101600">
            <a:solidFill>
              <a:srgbClr val="339933">
                <a:alpha val="96000"/>
              </a:srgbClr>
            </a:solidFill>
          </a:ln>
        </p:spPr>
      </p:pic>
      <p:pic>
        <p:nvPicPr>
          <p:cNvPr id="6" name="图片 5"/>
          <p:cNvPicPr>
            <a:picLocks noChangeAspect="1"/>
          </p:cNvPicPr>
          <p:nvPr/>
        </p:nvPicPr>
        <p:blipFill>
          <a:blip r:embed="rId4"/>
          <a:stretch>
            <a:fillRect/>
          </a:stretch>
        </p:blipFill>
        <p:spPr>
          <a:xfrm>
            <a:off x="7779313" y="4411738"/>
            <a:ext cx="3598602" cy="2309046"/>
          </a:xfrm>
          <a:prstGeom prst="rect">
            <a:avLst/>
          </a:prstGeom>
          <a:blipFill>
            <a:blip r:embed="rId2"/>
            <a:stretch>
              <a:fillRect/>
            </a:stretch>
          </a:blipFill>
          <a:ln w="101600">
            <a:solidFill>
              <a:srgbClr val="339933">
                <a:alpha val="96000"/>
              </a:srgbClr>
            </a:solidFill>
          </a:ln>
        </p:spPr>
      </p:pic>
      <p:sp>
        <p:nvSpPr>
          <p:cNvPr id="7" name="圆角矩形 6"/>
          <p:cNvSpPr/>
          <p:nvPr/>
        </p:nvSpPr>
        <p:spPr>
          <a:xfrm>
            <a:off x="332769" y="1974407"/>
            <a:ext cx="3880001" cy="197293"/>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793803" y="1926282"/>
            <a:ext cx="2333222"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创建一个锁对象</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右箭头 8"/>
          <p:cNvSpPr/>
          <p:nvPr/>
        </p:nvSpPr>
        <p:spPr>
          <a:xfrm rot="10800000">
            <a:off x="4138392" y="1875012"/>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24655" y="2691159"/>
            <a:ext cx="1512359" cy="16634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46058" y="2665891"/>
            <a:ext cx="2333222"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锁定，进入同步块</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右箭头 11"/>
          <p:cNvSpPr/>
          <p:nvPr/>
        </p:nvSpPr>
        <p:spPr>
          <a:xfrm rot="10800000">
            <a:off x="2290647" y="2614621"/>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114500" y="4879187"/>
            <a:ext cx="1512359" cy="16634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2626859" y="4764317"/>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307993" y="4754290"/>
            <a:ext cx="2333222"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释放锁，离开同步块</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en-US" altLang="zh-CN" dirty="0"/>
              <a:t>4-</a:t>
            </a:r>
            <a:r>
              <a:rPr lang="en-US" altLang="zh-CN" dirty="0" err="1"/>
              <a:t>ThreadLocal</a:t>
            </a:r>
            <a:endParaRPr lang="zh-CN" altLang="en-US" dirty="0"/>
          </a:p>
        </p:txBody>
      </p:sp>
      <p:sp>
        <p:nvSpPr>
          <p:cNvPr id="3" name="内容占位符 2"/>
          <p:cNvSpPr>
            <a:spLocks noGrp="1"/>
          </p:cNvSpPr>
          <p:nvPr>
            <p:ph idx="1"/>
          </p:nvPr>
        </p:nvSpPr>
        <p:spPr/>
        <p:txBody>
          <a:bodyPr>
            <a:noAutofit/>
          </a:bodyPr>
          <a:lstStyle/>
          <a:p>
            <a:pPr>
              <a:lnSpc>
                <a:spcPct val="170000"/>
              </a:lnSpc>
            </a:pPr>
            <a:r>
              <a:rPr lang="en-US" altLang="zh-CN" dirty="0" err="1"/>
              <a:t>ThreadLocal</a:t>
            </a:r>
            <a:r>
              <a:rPr lang="zh-CN" altLang="en-US" dirty="0"/>
              <a:t>的作用：</a:t>
            </a:r>
            <a:endParaRPr lang="en-US" altLang="zh-CN" dirty="0"/>
          </a:p>
          <a:p>
            <a:pPr lvl="1">
              <a:lnSpc>
                <a:spcPct val="170000"/>
              </a:lnSpc>
            </a:pPr>
            <a:r>
              <a:rPr lang="en-US" altLang="zh-CN" dirty="0" err="1"/>
              <a:t>ThreadLocal</a:t>
            </a:r>
            <a:r>
              <a:rPr lang="zh-CN" altLang="en-US" dirty="0"/>
              <a:t>用来解决多线程程序的并发问题</a:t>
            </a:r>
            <a:endParaRPr lang="zh-CN" altLang="en-US" dirty="0"/>
          </a:p>
          <a:p>
            <a:pPr lvl="1">
              <a:lnSpc>
                <a:spcPct val="170000"/>
              </a:lnSpc>
            </a:pPr>
            <a:r>
              <a:rPr lang="en-US" altLang="zh-CN" dirty="0" err="1"/>
              <a:t>ThreadLocal</a:t>
            </a:r>
            <a:r>
              <a:rPr lang="zh-CN" altLang="en-US" dirty="0"/>
              <a:t>并不是一个</a:t>
            </a:r>
            <a:r>
              <a:rPr lang="en-US" altLang="zh-CN" dirty="0"/>
              <a:t>Thread,</a:t>
            </a:r>
            <a:r>
              <a:rPr lang="zh-CN" altLang="en-US" dirty="0"/>
              <a:t>而是</a:t>
            </a:r>
            <a:r>
              <a:rPr lang="en-US" altLang="zh-CN" dirty="0"/>
              <a:t>Thread</a:t>
            </a:r>
            <a:r>
              <a:rPr lang="zh-CN" altLang="en-US" dirty="0"/>
              <a:t>的局部变量</a:t>
            </a:r>
            <a:r>
              <a:rPr lang="en-US" altLang="zh-CN" dirty="0"/>
              <a:t>,</a:t>
            </a:r>
            <a:r>
              <a:rPr lang="zh-CN" altLang="en-US" dirty="0"/>
              <a:t>当使用</a:t>
            </a:r>
            <a:r>
              <a:rPr lang="en-US" altLang="zh-CN" dirty="0" err="1"/>
              <a:t>ThreadLocal</a:t>
            </a:r>
            <a:r>
              <a:rPr lang="zh-CN" altLang="en-US" dirty="0"/>
              <a:t>维护变量时</a:t>
            </a:r>
            <a:r>
              <a:rPr lang="en-US" altLang="zh-CN" dirty="0"/>
              <a:t>,</a:t>
            </a:r>
            <a:r>
              <a:rPr lang="en-US" altLang="zh-CN" dirty="0" err="1"/>
              <a:t>ThreadLocal</a:t>
            </a:r>
            <a:r>
              <a:rPr lang="zh-CN" altLang="en-US" dirty="0"/>
              <a:t>为每个使用该变量的线程提供独立的变量副本</a:t>
            </a:r>
            <a:r>
              <a:rPr lang="en-US" altLang="zh-CN" dirty="0"/>
              <a:t>,</a:t>
            </a:r>
            <a:r>
              <a:rPr lang="zh-CN" altLang="en-US" dirty="0"/>
              <a:t>所以每个线程都可以独立地改变自己的副本</a:t>
            </a:r>
            <a:r>
              <a:rPr lang="en-US" altLang="zh-CN" dirty="0"/>
              <a:t>,</a:t>
            </a:r>
            <a:r>
              <a:rPr lang="zh-CN" altLang="en-US" dirty="0"/>
              <a:t>而不会影响其它线程所对应的副本</a:t>
            </a:r>
            <a:endParaRPr lang="zh-CN" altLang="en-US" dirty="0"/>
          </a:p>
          <a:p>
            <a:pPr lvl="1">
              <a:lnSpc>
                <a:spcPct val="170000"/>
              </a:lnSpc>
            </a:pPr>
            <a:r>
              <a:rPr lang="zh-CN" altLang="en-US" dirty="0"/>
              <a:t>从线程的角度看，目标变量就象是线程的本地变量，这也是类名中“</a:t>
            </a:r>
            <a:r>
              <a:rPr lang="en-US" altLang="zh-CN" dirty="0"/>
              <a:t>Local”</a:t>
            </a:r>
            <a:r>
              <a:rPr lang="zh-CN" altLang="en-US" dirty="0"/>
              <a:t>所要表达的意思</a:t>
            </a:r>
            <a:endParaRPr lang="en-US" altLang="zh-CN" dirty="0"/>
          </a:p>
        </p:txBody>
      </p:sp>
    </p:spTree>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en-US" altLang="zh-CN" dirty="0"/>
              <a:t>4-</a:t>
            </a:r>
            <a:r>
              <a:rPr lang="en-US" altLang="zh-CN" dirty="0" err="1"/>
              <a:t>ThreadLocal</a:t>
            </a:r>
            <a:endParaRPr lang="zh-CN" altLang="en-US" dirty="0"/>
          </a:p>
        </p:txBody>
      </p:sp>
      <p:sp>
        <p:nvSpPr>
          <p:cNvPr id="3" name="内容占位符 2"/>
          <p:cNvSpPr>
            <a:spLocks noGrp="1"/>
          </p:cNvSpPr>
          <p:nvPr>
            <p:ph idx="1"/>
          </p:nvPr>
        </p:nvSpPr>
        <p:spPr/>
        <p:txBody>
          <a:bodyPr>
            <a:normAutofit/>
          </a:bodyPr>
          <a:lstStyle/>
          <a:p>
            <a:r>
              <a:rPr lang="en-US" altLang="zh-CN" dirty="0" err="1"/>
              <a:t>ThreadLocal</a:t>
            </a:r>
            <a:r>
              <a:rPr lang="zh-CN" altLang="en-US" dirty="0"/>
              <a:t>类中的方法</a:t>
            </a:r>
            <a:r>
              <a:rPr lang="en-US" altLang="zh-CN" dirty="0"/>
              <a:t>:</a:t>
            </a:r>
            <a:endParaRPr lang="en-US" altLang="zh-CN" dirty="0"/>
          </a:p>
          <a:p>
            <a:pPr lvl="1"/>
            <a:r>
              <a:rPr lang="en-US" altLang="zh-CN" dirty="0"/>
              <a:t>void set(T value)</a:t>
            </a:r>
            <a:endParaRPr lang="en-US" altLang="zh-CN" dirty="0"/>
          </a:p>
          <a:p>
            <a:pPr lvl="2"/>
            <a:r>
              <a:rPr lang="zh-CN" altLang="en-US" dirty="0"/>
              <a:t>将此线程局部变量的当前线程副本中的值设置为指定值</a:t>
            </a:r>
            <a:endParaRPr lang="zh-CN" altLang="en-US" dirty="0"/>
          </a:p>
          <a:p>
            <a:pPr lvl="1"/>
            <a:r>
              <a:rPr lang="en-US" altLang="zh-CN" dirty="0"/>
              <a:t>void remove()</a:t>
            </a:r>
            <a:endParaRPr lang="en-US" altLang="zh-CN" dirty="0"/>
          </a:p>
          <a:p>
            <a:pPr lvl="2"/>
            <a:r>
              <a:rPr lang="zh-CN" altLang="en-US" dirty="0"/>
              <a:t>移除此线程局部变量当前线程的值</a:t>
            </a:r>
            <a:endParaRPr lang="zh-CN" altLang="en-US" dirty="0"/>
          </a:p>
          <a:p>
            <a:pPr lvl="1"/>
            <a:r>
              <a:rPr lang="en-US" altLang="zh-CN" dirty="0"/>
              <a:t>protected T </a:t>
            </a:r>
            <a:r>
              <a:rPr lang="en-US" altLang="zh-CN" dirty="0" err="1"/>
              <a:t>initialValue</a:t>
            </a:r>
            <a:r>
              <a:rPr lang="en-US" altLang="zh-CN" dirty="0"/>
              <a:t>()</a:t>
            </a:r>
            <a:endParaRPr lang="en-US" altLang="zh-CN" dirty="0"/>
          </a:p>
          <a:p>
            <a:pPr lvl="2"/>
            <a:r>
              <a:rPr lang="zh-CN" altLang="en-US" dirty="0"/>
              <a:t>返回此线程局部变量的当前线程的“初始值”</a:t>
            </a:r>
            <a:endParaRPr lang="zh-CN" altLang="en-US" dirty="0"/>
          </a:p>
          <a:p>
            <a:pPr lvl="1"/>
            <a:r>
              <a:rPr lang="en-US" altLang="zh-CN" dirty="0"/>
              <a:t>T get()</a:t>
            </a:r>
            <a:endParaRPr lang="en-US" altLang="zh-CN" dirty="0"/>
          </a:p>
          <a:p>
            <a:pPr lvl="2"/>
            <a:r>
              <a:rPr lang="zh-CN" altLang="en-US" dirty="0"/>
              <a:t>返回此线程局部变量的当前线程副本中的值</a:t>
            </a:r>
            <a:endParaRPr lang="zh-CN" altLang="en-US" dirty="0"/>
          </a:p>
          <a:p>
            <a:endParaRPr lang="zh-CN" altLang="en-US" dirty="0"/>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1-</a:t>
            </a:r>
            <a:r>
              <a:rPr lang="zh-CN" altLang="en-US" dirty="0">
                <a:solidFill>
                  <a:schemeClr val="tx1">
                    <a:lumMod val="75000"/>
                    <a:lumOff val="25000"/>
                  </a:schemeClr>
                </a:solidFill>
                <a:sym typeface="+mn-ea"/>
              </a:rPr>
              <a:t>进程和线程基本概念</a:t>
            </a:r>
            <a:endParaRPr lang="zh-CN" altLang="en-US" dirty="0"/>
          </a:p>
        </p:txBody>
      </p:sp>
      <p:pic>
        <p:nvPicPr>
          <p:cNvPr id="4" name="Picture 2" descr="http://img.taopic.com/uploads/allimg/130521/240370-1305210P00585.jpg"/>
          <p:cNvPicPr>
            <a:picLocks noChangeAspect="1" noChangeArrowheads="1"/>
          </p:cNvPicPr>
          <p:nvPr/>
        </p:nvPicPr>
        <p:blipFill rotWithShape="1">
          <a:blip r:embed="rId1">
            <a:extLst>
              <a:ext uri="{28A0092B-C50C-407E-A947-70E740481C1C}">
                <a14:useLocalDpi xmlns:a14="http://schemas.microsoft.com/office/drawing/2010/main" val="0"/>
              </a:ext>
            </a:extLst>
          </a:blip>
          <a:srcRect l="19711" t="11064" r="20324" b="3578"/>
          <a:stretch>
            <a:fillRect/>
          </a:stretch>
        </p:blipFill>
        <p:spPr bwMode="auto">
          <a:xfrm>
            <a:off x="2926044" y="1423441"/>
            <a:ext cx="3572422" cy="5381054"/>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连接符 4"/>
          <p:cNvCxnSpPr/>
          <p:nvPr/>
        </p:nvCxnSpPr>
        <p:spPr>
          <a:xfrm flipH="1">
            <a:off x="5456326" y="1493167"/>
            <a:ext cx="2259060" cy="5344502"/>
          </a:xfrm>
          <a:prstGeom prst="line">
            <a:avLst/>
          </a:prstGeom>
          <a:ln w="66675" cap="rnd">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6" name="内容占位符 3"/>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11945" b="13006"/>
          <a:stretch>
            <a:fillRect/>
          </a:stretch>
        </p:blipFill>
        <p:spPr>
          <a:xfrm>
            <a:off x="6362313" y="3623515"/>
            <a:ext cx="2666435" cy="3001703"/>
          </a:xfrm>
          <a:prstGeom prst="rect">
            <a:avLst/>
          </a:prstGeom>
        </p:spPr>
      </p:pic>
      <p:pic>
        <p:nvPicPr>
          <p:cNvPr id="7" name="Picture 4" descr="http://tw.kusocartoon.com/SpeechBubbles/bubbles/cloud20.png"/>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17725" y="621662"/>
            <a:ext cx="3761923" cy="349859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8050585" y="868470"/>
            <a:ext cx="3127167" cy="4062172"/>
            <a:chOff x="6972286" y="457672"/>
            <a:chExt cx="6102726" cy="4062172"/>
          </a:xfrm>
        </p:grpSpPr>
        <p:sp>
          <p:nvSpPr>
            <p:cNvPr id="9" name="文本框 8"/>
            <p:cNvSpPr txBox="1"/>
            <p:nvPr/>
          </p:nvSpPr>
          <p:spPr>
            <a:xfrm flipH="1">
              <a:off x="6972286" y="457672"/>
              <a:ext cx="6102726" cy="2646878"/>
            </a:xfrm>
            <a:prstGeom prst="rect">
              <a:avLst/>
            </a:prstGeom>
            <a:noFill/>
          </p:spPr>
          <p:txBody>
            <a:bodyPr wrap="square" rtlCol="0">
              <a:spAutoFit/>
            </a:bodyPr>
            <a:lstStyle/>
            <a:p>
              <a:r>
                <a:rPr lang="en-US" altLang="zh-CN" sz="16600" dirty="0">
                  <a:solidFill>
                    <a:srgbClr val="C00000"/>
                  </a:solidFill>
                  <a:latin typeface="华文行楷" panose="02010800040101010101" pitchFamily="2" charset="-122"/>
                  <a:ea typeface="华文行楷" panose="02010800040101010101" pitchFamily="2" charset="-122"/>
                </a:rPr>
                <a:t>V</a:t>
              </a:r>
              <a:endParaRPr lang="zh-CN" altLang="en-US" sz="16600" dirty="0">
                <a:solidFill>
                  <a:srgbClr val="C00000"/>
                </a:solidFill>
                <a:latin typeface="华文行楷" panose="02010800040101010101" pitchFamily="2" charset="-122"/>
                <a:ea typeface="华文行楷" panose="02010800040101010101" pitchFamily="2" charset="-122"/>
              </a:endParaRPr>
            </a:p>
          </p:txBody>
        </p:sp>
        <p:sp>
          <p:nvSpPr>
            <p:cNvPr id="10" name="文本框 9"/>
            <p:cNvSpPr txBox="1"/>
            <p:nvPr/>
          </p:nvSpPr>
          <p:spPr>
            <a:xfrm>
              <a:off x="7290198" y="749581"/>
              <a:ext cx="3321903" cy="3770263"/>
            </a:xfrm>
            <a:prstGeom prst="rect">
              <a:avLst/>
            </a:prstGeom>
            <a:noFill/>
          </p:spPr>
          <p:txBody>
            <a:bodyPr wrap="square" rtlCol="0">
              <a:spAutoFit/>
            </a:bodyPr>
            <a:lstStyle/>
            <a:p>
              <a:r>
                <a:rPr lang="en-US" altLang="zh-CN" sz="23900" dirty="0">
                  <a:solidFill>
                    <a:srgbClr val="C00000"/>
                  </a:solidFill>
                  <a:latin typeface="华文行楷" panose="02010800040101010101" pitchFamily="2" charset="-122"/>
                  <a:ea typeface="华文行楷" panose="02010800040101010101" pitchFamily="2" charset="-122"/>
                </a:rPr>
                <a:t>S</a:t>
              </a:r>
              <a:endParaRPr lang="zh-CN" altLang="en-US" sz="23900" dirty="0">
                <a:solidFill>
                  <a:srgbClr val="C00000"/>
                </a:solidFill>
                <a:latin typeface="华文行楷" panose="02010800040101010101" pitchFamily="2" charset="-122"/>
                <a:ea typeface="华文行楷" panose="02010800040101010101" pitchFamily="2" charset="-122"/>
              </a:endParaRPr>
            </a:p>
          </p:txBody>
        </p:sp>
      </p:grpSp>
      <p:sp>
        <p:nvSpPr>
          <p:cNvPr id="3" name="内容占位符 2"/>
          <p:cNvSpPr>
            <a:spLocks noGrp="1"/>
          </p:cNvSpPr>
          <p:nvPr>
            <p:ph idx="1"/>
          </p:nvPr>
        </p:nvSpPr>
        <p:spPr/>
        <p:txBody>
          <a:bodyPr/>
          <a:lstStyle/>
          <a:p>
            <a:r>
              <a:rPr lang="zh-CN" altLang="en-US" dirty="0"/>
              <a:t>同时执行多个任务的优势：妖怪，看我的三头六臂</a:t>
            </a:r>
            <a:endParaRPr lang="zh-CN" altLang="en-US" dirty="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solidFill>
                  <a:schemeClr val="tx1">
                    <a:lumMod val="75000"/>
                    <a:lumOff val="25000"/>
                  </a:schemeClr>
                </a:solidFill>
                <a:sym typeface="+mn-ea"/>
              </a:rPr>
              <a:t>进程和线程基本概念</a:t>
            </a:r>
            <a:endParaRPr lang="zh-CN" altLang="en-US" dirty="0"/>
          </a:p>
        </p:txBody>
      </p:sp>
      <p:pic>
        <p:nvPicPr>
          <p:cNvPr id="4" name="内容占位符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5019309" y="1907627"/>
            <a:ext cx="6728012" cy="3782638"/>
          </a:xfrm>
          <a:prstGeom prst="rect">
            <a:avLst/>
          </a:prstGeom>
          <a:blipFill>
            <a:blip r:embed="rId2"/>
            <a:stretch>
              <a:fillRect/>
            </a:stretch>
          </a:blipFill>
          <a:ln w="101600">
            <a:solidFill>
              <a:srgbClr val="339933">
                <a:alpha val="96000"/>
              </a:srgbClr>
            </a:solidFill>
          </a:ln>
        </p:spPr>
      </p:pic>
      <p:pic>
        <p:nvPicPr>
          <p:cNvPr id="7" name="Picture 2" descr="https://timgsa.baidu.com/timg?image&amp;quality=80&amp;size=b9999_10000&amp;sec=1489397229284&amp;di=d2be8eeb505e58426e9d08c2053e1985&amp;imgtype=0&amp;src=http%3A%2F%2Fi2.sanwen.net%2Fdoc%2F1608%2F1643101139-1.jpg"/>
          <p:cNvPicPr>
            <a:picLocks noChangeAspect="1" noChangeArrowheads="1"/>
          </p:cNvPicPr>
          <p:nvPr/>
        </p:nvPicPr>
        <p:blipFill rotWithShape="1">
          <a:blip r:embed="rId3">
            <a:extLst>
              <a:ext uri="{28A0092B-C50C-407E-A947-70E740481C1C}">
                <a14:useLocalDpi xmlns:a14="http://schemas.microsoft.com/office/drawing/2010/main" val="0"/>
              </a:ext>
            </a:extLst>
          </a:blip>
          <a:srcRect b="8779"/>
          <a:stretch>
            <a:fillRect/>
          </a:stretch>
        </p:blipFill>
        <p:spPr bwMode="auto">
          <a:xfrm>
            <a:off x="297508" y="2520263"/>
            <a:ext cx="4490482" cy="2557365"/>
          </a:xfrm>
          <a:prstGeom prst="rect">
            <a:avLst/>
          </a:prstGeom>
          <a:blipFill>
            <a:blip r:embed="rId2"/>
            <a:stretch>
              <a:fillRect/>
            </a:stretch>
          </a:blipFill>
          <a:ln w="101600">
            <a:solidFill>
              <a:srgbClr val="339933">
                <a:alpha val="96000"/>
              </a:srgbClr>
            </a:solidFill>
          </a:ln>
        </p:spPr>
      </p:pic>
      <p:sp>
        <p:nvSpPr>
          <p:cNvPr id="8" name="内容占位符 2"/>
          <p:cNvSpPr txBox="1"/>
          <p:nvPr/>
        </p:nvSpPr>
        <p:spPr>
          <a:xfrm>
            <a:off x="186690" y="641985"/>
            <a:ext cx="11791950" cy="621601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计算机操作系统的进化史：</a:t>
            </a:r>
            <a:endParaRPr lang="zh-CN" altLang="en-US" dirty="0"/>
          </a:p>
          <a:p>
            <a:r>
              <a:rPr lang="zh-CN" altLang="en-US" dirty="0"/>
              <a:t>当前操作系统支持多线程</a:t>
            </a:r>
            <a:endParaRPr lang="zh-CN" altLang="en-US" dirty="0"/>
          </a:p>
          <a:p>
            <a:endParaRPr lang="zh-CN" altLang="en-US" dirty="0"/>
          </a:p>
        </p:txBody>
      </p:sp>
      <p:sp>
        <p:nvSpPr>
          <p:cNvPr id="9" name="矩形 8"/>
          <p:cNvSpPr/>
          <p:nvPr/>
        </p:nvSpPr>
        <p:spPr>
          <a:xfrm>
            <a:off x="5249917" y="2680138"/>
            <a:ext cx="6195849" cy="160808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4682385" y="3286138"/>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ine 20"/>
          <p:cNvSpPr>
            <a:spLocks noChangeShapeType="1"/>
          </p:cNvSpPr>
          <p:nvPr/>
        </p:nvSpPr>
        <p:spPr bwMode="auto">
          <a:xfrm>
            <a:off x="1223483" y="5947922"/>
            <a:ext cx="10523838" cy="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pic>
        <p:nvPicPr>
          <p:cNvPr id="11" name="Picture 2" descr="https://timgsa.baidu.com/timg?image&amp;quality=80&amp;size=b9999_10000&amp;sec=1487235961927&amp;di=f39707869bb74ce47792c83d6f8be8cb&amp;imgtype=0&amp;src=http%3A%2F%2Fm.qqzhi.com%2Fupload%2Fimg_2_3366878610D2079924936_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893" y="5564651"/>
            <a:ext cx="766541" cy="766541"/>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p:nvPr/>
        </p:nvSpPr>
        <p:spPr>
          <a:xfrm>
            <a:off x="608893" y="4567343"/>
            <a:ext cx="3402199"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早期：单用户，单任务</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043567" y="4335244"/>
            <a:ext cx="3402199"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现代：多用户，多任务</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tags/tag1.xml><?xml version="1.0" encoding="utf-8"?>
<p:tagLst xmlns:p="http://schemas.openxmlformats.org/presentationml/2006/main">
  <p:tag name="KSO_WM_UNIT_PLACING_PICTURE_USER_VIEWPORT" val="{&quot;height&quot;:8512,&quot;width&quot;:10839}"/>
</p:tagLst>
</file>

<file path=ppt/tags/tag10.xml><?xml version="1.0" encoding="utf-8"?>
<p:tagLst xmlns:p="http://schemas.openxmlformats.org/presentationml/2006/main">
  <p:tag name="KSO_WM_UNIT_TABLE_BEAUTIFY" val="smartTable{28e53978-67ce-436d-ac11-70ffd3463a68}"/>
  <p:tag name="TABLE_ENDDRAG_ORIGIN_RECT" val="775*369"/>
  <p:tag name="TABLE_ENDDRAG_RECT" val="36*89*775*369"/>
</p:tagLst>
</file>

<file path=ppt/tags/tag11.xml><?xml version="1.0" encoding="utf-8"?>
<p:tagLst xmlns:p="http://schemas.openxmlformats.org/presentationml/2006/main">
  <p:tag name="KSO_WM_UNIT_TABLE_BEAUTIFY" val="smartTable{438408d9-b04c-415a-8499-a3fe6b338328}"/>
</p:tagLst>
</file>

<file path=ppt/tags/tag2.xml><?xml version="1.0" encoding="utf-8"?>
<p:tagLst xmlns:p="http://schemas.openxmlformats.org/presentationml/2006/main">
  <p:tag name="KSO_WM_UNIT_PLACING_PICTURE_USER_VIEWPORT" val="{&quot;height&quot;:4263,&quot;width&quot;:6928}"/>
</p:tagLst>
</file>

<file path=ppt/tags/tag3.xml><?xml version="1.0" encoding="utf-8"?>
<p:tagLst xmlns:p="http://schemas.openxmlformats.org/presentationml/2006/main">
  <p:tag name="KSO_WM_UNIT_PLACING_PICTURE_USER_VIEWPORT" val="{&quot;height&quot;:2955,&quot;width&quot;:4755}"/>
</p:tagLst>
</file>

<file path=ppt/tags/tag4.xml><?xml version="1.0" encoding="utf-8"?>
<p:tagLst xmlns:p="http://schemas.openxmlformats.org/presentationml/2006/main">
  <p:tag name="KSO_WM_UNIT_PLACING_PICTURE_USER_VIEWPORT" val="{&quot;height&quot;:2955,&quot;width&quot;:4755}"/>
</p:tagLst>
</file>

<file path=ppt/tags/tag5.xml><?xml version="1.0" encoding="utf-8"?>
<p:tagLst xmlns:p="http://schemas.openxmlformats.org/presentationml/2006/main">
  <p:tag name="KSO_WM_UNIT_TABLE_BEAUTIFY" val="smartTable{7bcbc11e-62d6-4204-8cba-ef8056615a67}"/>
</p:tagLst>
</file>

<file path=ppt/tags/tag6.xml><?xml version="1.0" encoding="utf-8"?>
<p:tagLst xmlns:p="http://schemas.openxmlformats.org/presentationml/2006/main">
  <p:tag name="KSO_WM_UNIT_TABLE_BEAUTIFY" val="smartTable{f466d8db-288d-4496-92bb-5c72dc2dbe57}"/>
</p:tagLst>
</file>

<file path=ppt/tags/tag7.xml><?xml version="1.0" encoding="utf-8"?>
<p:tagLst xmlns:p="http://schemas.openxmlformats.org/presentationml/2006/main">
  <p:tag name="KSO_WM_UNIT_TABLE_BEAUTIFY" val="smartTable{7bcbc11e-62d6-4204-8cba-ef8056615a67}"/>
</p:tagLst>
</file>

<file path=ppt/tags/tag8.xml><?xml version="1.0" encoding="utf-8"?>
<p:tagLst xmlns:p="http://schemas.openxmlformats.org/presentationml/2006/main">
  <p:tag name="KSO_WM_UNIT_TABLE_BEAUTIFY" val="smartTable{fda7fa8f-079d-4b73-a83c-dc5ed7b6a760}"/>
</p:tagLst>
</file>

<file path=ppt/tags/tag9.xml><?xml version="1.0" encoding="utf-8"?>
<p:tagLst xmlns:p="http://schemas.openxmlformats.org/presentationml/2006/main">
  <p:tag name="KSO_WM_UNIT_TABLE_BEAUTIFY" val="smartTable{5dc4c01f-6e07-44f4-ab04-8a014eff971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15920</Words>
  <Application>WPS 演示</Application>
  <PresentationFormat>宽屏</PresentationFormat>
  <Paragraphs>1056</Paragraphs>
  <Slides>76</Slides>
  <Notes>6</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5</vt:i4>
      </vt:variant>
      <vt:variant>
        <vt:lpstr>幻灯片标题</vt:lpstr>
      </vt:variant>
      <vt:variant>
        <vt:i4>76</vt:i4>
      </vt:variant>
    </vt:vector>
  </HeadingPairs>
  <TitlesOfParts>
    <vt:vector size="97" baseType="lpstr">
      <vt:lpstr>Arial</vt:lpstr>
      <vt:lpstr>宋体</vt:lpstr>
      <vt:lpstr>Wingdings</vt:lpstr>
      <vt:lpstr>微软雅黑</vt:lpstr>
      <vt:lpstr>微软雅黑 Light</vt:lpstr>
      <vt:lpstr>华文行楷</vt:lpstr>
      <vt:lpstr>黑体</vt:lpstr>
      <vt:lpstr>Arial Unicode MS</vt:lpstr>
      <vt:lpstr>Calibri</vt:lpstr>
      <vt:lpstr>Times New Roman</vt:lpstr>
      <vt:lpstr>楷体_GB2312</vt:lpstr>
      <vt:lpstr>新宋体</vt:lpstr>
      <vt:lpstr>等线</vt:lpstr>
      <vt:lpstr>仿宋</vt:lpstr>
      <vt:lpstr>Arial</vt:lpstr>
      <vt:lpstr>Office 主题</vt:lpstr>
      <vt:lpstr>Paint.Picture</vt:lpstr>
      <vt:lpstr>Paint.Picture</vt:lpstr>
      <vt:lpstr>Paint.Picture</vt:lpstr>
      <vt:lpstr>Paint.Picture</vt:lpstr>
      <vt:lpstr>Paint.Picture</vt:lpstr>
      <vt:lpstr>多线程</vt:lpstr>
      <vt:lpstr>本章内容</vt:lpstr>
      <vt:lpstr>本章内容</vt:lpstr>
      <vt:lpstr>PowerPoint 演示文稿</vt:lpstr>
      <vt:lpstr>知识点1：进程和线程基本概念</vt:lpstr>
      <vt:lpstr>PowerPoint 演示文稿</vt:lpstr>
      <vt:lpstr>知识点1：进程和线程基本概念</vt:lpstr>
      <vt:lpstr>知识点1：进程和线程基本概念</vt:lpstr>
      <vt:lpstr>知识点1：进程和线程基本概念</vt:lpstr>
      <vt:lpstr>知识点2：多线程优点</vt:lpstr>
      <vt:lpstr>知识点2：主线程</vt:lpstr>
      <vt:lpstr>知识点2：Java创建线程的二种方式</vt:lpstr>
      <vt:lpstr>PowerPoint 演示文稿</vt:lpstr>
      <vt:lpstr>PowerPoint 演示文稿</vt:lpstr>
      <vt:lpstr>知识点2：Java创建线程的二种方式</vt:lpstr>
      <vt:lpstr>知识点4-创建线程的三种方式-继承Thread类</vt:lpstr>
      <vt:lpstr>PowerPoint 演示文稿</vt:lpstr>
      <vt:lpstr>知识点4-创建线程的三种方式-实现Callable接口</vt:lpstr>
      <vt:lpstr>PowerPoint 演示文稿</vt:lpstr>
      <vt:lpstr>知识点4：Java线程的生命周期</vt:lpstr>
      <vt:lpstr>知识点4：Java线程的生命周期</vt:lpstr>
      <vt:lpstr>知识点1：Thread类</vt:lpstr>
      <vt:lpstr>知识点1：Thread类</vt:lpstr>
      <vt:lpstr>知识点6-线程的调动与控制-Thread类</vt:lpstr>
      <vt:lpstr>PowerPoint 演示文稿</vt:lpstr>
      <vt:lpstr>知识点6-线程的调动与控制-启动</vt:lpstr>
      <vt:lpstr>PowerPoint 演示文稿</vt:lpstr>
      <vt:lpstr>PowerPoint 演示文稿</vt:lpstr>
      <vt:lpstr>知识点3：线程启动和停止</vt:lpstr>
      <vt:lpstr>知识点2：Java创建线程的二种方式</vt:lpstr>
      <vt:lpstr>知识点2：Java创建线程的二种方式</vt:lpstr>
      <vt:lpstr>知识点5：守护线程</vt:lpstr>
      <vt:lpstr>知识点6-线程的调动与控制-守护线程</vt:lpstr>
      <vt:lpstr>PowerPoint 演示文稿</vt:lpstr>
      <vt:lpstr>知识点6-线程的调动与控制-守护线程</vt:lpstr>
      <vt:lpstr>PowerPoint 演示文稿</vt:lpstr>
      <vt:lpstr>知识点6-线程的调动与控制-守护线程</vt:lpstr>
      <vt:lpstr>PowerPoint 演示文稿</vt:lpstr>
      <vt:lpstr> 知识点2：线程安全问题 </vt:lpstr>
      <vt:lpstr> 知识点2：线程同步概念 </vt:lpstr>
      <vt:lpstr>PowerPoint 演示文稿</vt:lpstr>
      <vt:lpstr>PowerPoint 演示文稿</vt:lpstr>
      <vt:lpstr>知识点7-线程同步-同步语句块</vt:lpstr>
      <vt:lpstr>知识点7-线程同步-同步代码块</vt:lpstr>
      <vt:lpstr> 知识点2：实现线程同步</vt:lpstr>
      <vt:lpstr>知识点2：线程死锁的概念</vt:lpstr>
      <vt:lpstr>PowerPoint 演示文稿</vt:lpstr>
      <vt:lpstr> 知识点2：线程通信</vt:lpstr>
      <vt:lpstr>PowerPoint 演示文稿</vt:lpstr>
      <vt:lpstr> 知识点2：线程通信</vt:lpstr>
      <vt:lpstr> 知识点2：线程通信</vt:lpstr>
      <vt:lpstr>知识点3：管道流通讯</vt:lpstr>
      <vt:lpstr>知识点3：管道流通讯</vt:lpstr>
      <vt:lpstr>PowerPoint 演示文稿</vt:lpstr>
      <vt:lpstr>知识点5：Java线程的生命周期</vt:lpstr>
      <vt:lpstr>知识点5：Java线程的生命周期</vt:lpstr>
      <vt:lpstr>PowerPoint 演示文稿</vt:lpstr>
      <vt:lpstr>PowerPoint 演示文稿</vt:lpstr>
      <vt:lpstr>知识点11-线程池及调度器-线程池创建</vt:lpstr>
      <vt:lpstr>知识点11-线程池及调度器</vt:lpstr>
      <vt:lpstr>知识点1：线程池调度器</vt:lpstr>
      <vt:lpstr>知识点1：线程池调度器</vt:lpstr>
      <vt:lpstr>知识点1：线程池调度器</vt:lpstr>
      <vt:lpstr>知识点1：线程池调度器</vt:lpstr>
      <vt:lpstr>知识点1：线程池调度器</vt:lpstr>
      <vt:lpstr>知识点1：线程池调度器</vt:lpstr>
      <vt:lpstr>知识点11-线程池调度器</vt:lpstr>
      <vt:lpstr>知识点11-线程池调度器-newCachedThreadPool</vt:lpstr>
      <vt:lpstr>知识点11-线程池调度器-newFixedThreadPool</vt:lpstr>
      <vt:lpstr>知识点11-线程池调度器-newSingleThreadExecutor</vt:lpstr>
      <vt:lpstr>PowerPoint 演示文稿</vt:lpstr>
      <vt:lpstr>PowerPoint 演示文稿</vt:lpstr>
      <vt:lpstr>知识点3：锁对象</vt:lpstr>
      <vt:lpstr>知识点3：锁对象</vt:lpstr>
      <vt:lpstr>知识点4：ThreadLocal</vt:lpstr>
      <vt:lpstr>知识点4：ThreadLocal</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2716</cp:revision>
  <dcterms:created xsi:type="dcterms:W3CDTF">2014-03-19T14:07:00Z</dcterms:created>
  <dcterms:modified xsi:type="dcterms:W3CDTF">2021-01-26T16:27:11Z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