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19"/>
  </p:handoutMasterIdLst>
  <p:sldIdLst>
    <p:sldId id="478" r:id="rId3"/>
    <p:sldId id="757" r:id="rId5"/>
    <p:sldId id="804" r:id="rId6"/>
    <p:sldId id="809" r:id="rId7"/>
    <p:sldId id="810" r:id="rId8"/>
    <p:sldId id="805" r:id="rId9"/>
    <p:sldId id="811" r:id="rId10"/>
    <p:sldId id="812" r:id="rId11"/>
    <p:sldId id="813" r:id="rId12"/>
    <p:sldId id="814" r:id="rId13"/>
    <p:sldId id="806" r:id="rId14"/>
    <p:sldId id="815" r:id="rId15"/>
    <p:sldId id="807" r:id="rId16"/>
    <p:sldId id="819" r:id="rId17"/>
    <p:sldId id="808" r:id="rId1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0000"/>
    <a:srgbClr val="000066"/>
    <a:srgbClr val="CC6600"/>
    <a:srgbClr val="CC3300"/>
    <a:srgbClr val="AE0B0B"/>
    <a:srgbClr val="3D3D3D"/>
    <a:srgbClr val="393939"/>
    <a:srgbClr val="CC0000"/>
    <a:srgbClr val="FF3300"/>
    <a:srgbClr val="99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12" autoAdjust="0"/>
    <p:restoredTop sz="83394" autoAdjust="0"/>
  </p:normalViewPr>
  <p:slideViewPr>
    <p:cSldViewPr snapToGrid="0">
      <p:cViewPr varScale="1">
        <p:scale>
          <a:sx n="68" d="100"/>
          <a:sy n="68" d="100"/>
        </p:scale>
        <p:origin x="544" y="64"/>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40" d="100"/>
        <a:sy n="40" d="100"/>
      </p:scale>
      <p:origin x="0" y="0"/>
    </p:cViewPr>
  </p:sorterViewPr>
  <p:notesViewPr>
    <p:cSldViewPr snapToGrid="0">
      <p:cViewPr varScale="1">
        <p:scale>
          <a:sx n="56" d="100"/>
          <a:sy n="56" d="100"/>
        </p:scale>
        <p:origin x="2856" y="7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handoutMaster" Target="handoutMasters/handoutMaster1.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2FDAFF6-F84F-4348-8062-22F68F2F883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E8F3BBD-B065-4C1F-9D2D-1D16C98090FE}"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889AA82-4130-4734-8B4A-6884A501501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DCB019E-7D09-4A3E-A6A1-B4531B688387}"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defRPr/>
            </a:pPr>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normAutofit/>
          </a:bodyPr>
          <a:lstStyle>
            <a:lvl1pPr algn="ctr">
              <a:defRPr sz="4000">
                <a:solidFill>
                  <a:schemeClr val="tx1">
                    <a:lumMod val="75000"/>
                    <a:lumOff val="25000"/>
                  </a:schemeClr>
                </a:solidFill>
                <a:latin typeface="微软雅黑 Light" panose="020B0502040204020203" pitchFamily="34" charset="-122"/>
                <a:ea typeface="微软雅黑 Light" panose="020B0502040204020203" pitchFamily="34" charset="-122"/>
              </a:defRPr>
            </a:lvl1pPr>
          </a:lstStyle>
          <a:p>
            <a:r>
              <a:rPr lang="zh-CN" altLang="en-US" dirty="0"/>
              <a:t>单击此处编辑母版标题样式</a:t>
            </a:r>
            <a:endParaRPr lang="zh-CN" altLang="en-US" dirty="0"/>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solidFill>
                  <a:schemeClr val="tx1">
                    <a:lumMod val="75000"/>
                    <a:lumOff val="25000"/>
                  </a:schemeClr>
                </a:solidFill>
                <a:latin typeface="微软雅黑 Light" panose="020B0502040204020203" pitchFamily="34" charset="-122"/>
                <a:ea typeface="微软雅黑 Light" panose="020B0502040204020203"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pic>
        <p:nvPicPr>
          <p:cNvPr id="8" name="Picture 7" descr="Picture1.png"/>
          <p:cNvPicPr>
            <a:picLocks noChangeAspect="1"/>
          </p:cNvPicPr>
          <p:nvPr userDrawn="1"/>
        </p:nvPicPr>
        <p:blipFill>
          <a:blip r:embed="rId3" cstate="print"/>
          <a:stretch>
            <a:fillRect/>
          </a:stretch>
        </p:blipFill>
        <p:spPr>
          <a:xfrm>
            <a:off x="9851569" y="179024"/>
            <a:ext cx="2153196" cy="720894"/>
          </a:xfrm>
          <a:prstGeom prst="rect">
            <a:avLst/>
          </a:prstGeom>
        </p:spPr>
      </p:pic>
    </p:spTree>
  </p:cSld>
  <p:clrMapOvr>
    <a:masterClrMapping/>
  </p:clrMapOvr>
  <p:transition spd="slow">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lvl1pPr>
              <a:defRPr>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Picture 3" descr="C:\Users\wangwengping\Desktop\logo1.png"/>
          <p:cNvPicPr>
            <a:picLocks noChangeAspect="1" noChangeArrowheads="1"/>
          </p:cNvPicPr>
          <p:nvPr userDrawn="1"/>
        </p:nvPicPr>
        <p:blipFill>
          <a:blip r:embed="rId2" cstate="print"/>
          <a:srcRect/>
          <a:stretch>
            <a:fillRect/>
          </a:stretch>
        </p:blipFill>
        <p:spPr bwMode="auto">
          <a:xfrm>
            <a:off x="10535631" y="161755"/>
            <a:ext cx="1224569" cy="1236832"/>
          </a:xfrm>
          <a:prstGeom prst="rect">
            <a:avLst/>
          </a:prstGeom>
          <a:noFill/>
          <a:ln w="9525">
            <a:noFill/>
            <a:miter lim="800000"/>
            <a:headEnd/>
            <a:tailEnd/>
          </a:ln>
        </p:spPr>
      </p:pic>
      <p:sp>
        <p:nvSpPr>
          <p:cNvPr id="2" name="标题 1"/>
          <p:cNvSpPr>
            <a:spLocks noGrp="1"/>
          </p:cNvSpPr>
          <p:nvPr>
            <p:ph type="title"/>
          </p:nvPr>
        </p:nvSpPr>
        <p:spPr>
          <a:xfrm>
            <a:off x="173508" y="881"/>
            <a:ext cx="11573813" cy="849126"/>
          </a:xfrm>
        </p:spPr>
        <p:txBody>
          <a:bodyPr>
            <a:normAutofit/>
          </a:bodyPr>
          <a:lstStyle>
            <a:lvl1pPr>
              <a:defRPr sz="30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838200" y="1520825"/>
            <a:ext cx="10515600" cy="477043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
        <p:nvSpPr>
          <p:cNvPr id="9" name="矩形 8"/>
          <p:cNvSpPr/>
          <p:nvPr userDrawn="1"/>
        </p:nvSpPr>
        <p:spPr>
          <a:xfrm>
            <a:off x="0" y="123119"/>
            <a:ext cx="173510" cy="598099"/>
          </a:xfrm>
          <a:prstGeom prst="rect">
            <a:avLst/>
          </a:prstGeom>
          <a:solidFill>
            <a:schemeClr val="accent1">
              <a:lumMod val="7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Light" panose="020B0502040204020203" pitchFamily="34" charset="-122"/>
              <a:ea typeface="微软雅黑 Light" panose="020B0502040204020203" pitchFamily="34" charset="-122"/>
            </a:endParaRPr>
          </a:p>
        </p:txBody>
      </p:sp>
      <p:pic>
        <p:nvPicPr>
          <p:cNvPr id="10" name="Picture 9" descr="Picture1.png"/>
          <p:cNvPicPr>
            <a:picLocks noChangeAspect="1"/>
          </p:cNvPicPr>
          <p:nvPr userDrawn="1"/>
        </p:nvPicPr>
        <p:blipFill>
          <a:blip r:embed="rId3" cstate="print"/>
          <a:stretch>
            <a:fillRect/>
          </a:stretch>
        </p:blipFill>
        <p:spPr>
          <a:xfrm>
            <a:off x="10178141" y="6062200"/>
            <a:ext cx="1787437" cy="598437"/>
          </a:xfrm>
          <a:prstGeom prst="rect">
            <a:avLst/>
          </a:prstGeom>
        </p:spPr>
      </p:pic>
    </p:spTree>
  </p:cSld>
  <p:clrMapOvr>
    <a:masterClrMapping/>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173510" y="12302"/>
            <a:ext cx="11637135" cy="819731"/>
          </a:xfrm>
        </p:spPr>
        <p:txBody>
          <a:bodyPr vert="horz" lIns="91440" tIns="45720" rIns="91440" bIns="45720" rtlCol="0" anchor="ctr">
            <a:normAutofit/>
          </a:bodyPr>
          <a:lstStyle>
            <a:lvl1pPr>
              <a:def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lvl="0"/>
            <a:r>
              <a:rPr lang="zh-CN" altLang="en-US" dirty="0"/>
              <a:t>单击此处编辑母版标题样式</a:t>
            </a:r>
            <a:endParaRPr lang="zh-CN" altLang="en-US" dirty="0"/>
          </a:p>
        </p:txBody>
      </p:sp>
      <p:sp>
        <p:nvSpPr>
          <p:cNvPr id="3" name="内容占位符 2"/>
          <p:cNvSpPr>
            <a:spLocks noGrp="1"/>
          </p:cNvSpPr>
          <p:nvPr>
            <p:ph sz="half" idx="1"/>
          </p:nvPr>
        </p:nvSpPr>
        <p:spPr>
          <a:xfrm>
            <a:off x="838200" y="1825625"/>
            <a:ext cx="5181600" cy="435133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
        <p:nvSpPr>
          <p:cNvPr id="8" name="矩形 7"/>
          <p:cNvSpPr/>
          <p:nvPr userDrawn="1"/>
        </p:nvSpPr>
        <p:spPr>
          <a:xfrm>
            <a:off x="0" y="123119"/>
            <a:ext cx="173510" cy="598099"/>
          </a:xfrm>
          <a:prstGeom prst="rect">
            <a:avLst/>
          </a:prstGeom>
          <a:solidFill>
            <a:schemeClr val="accent1">
              <a:lumMod val="7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Light" panose="020B0502040204020203" pitchFamily="34" charset="-122"/>
              <a:ea typeface="微软雅黑 Light" panose="020B0502040204020203" pitchFamily="34" charset="-122"/>
            </a:endParaRPr>
          </a:p>
        </p:txBody>
      </p:sp>
    </p:spTree>
  </p:cSld>
  <p:clrMapOvr>
    <a:masterClrMapping/>
  </p:clrMapOvr>
  <p:transition spd="slow">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vert="horz" lIns="91440" tIns="45720" rIns="91440" bIns="45720" rtlCol="0" anchor="ctr">
            <a:normAutofit/>
          </a:bodyPr>
          <a:lstStyle>
            <a:lvl1pPr>
              <a:defRPr lang="zh-CN" altLang="en-US">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lvl="0"/>
            <a:r>
              <a:rPr lang="zh-CN" altLang="en-US" dirty="0"/>
              <a:t>单击此处编辑母版标题样式</a:t>
            </a:r>
            <a:endParaRPr lang="zh-CN" altLang="en-US" dirty="0"/>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atin typeface="微软雅黑 Light" panose="020B0502040204020203" pitchFamily="34" charset="-122"/>
                <a:ea typeface="微软雅黑 Light" panose="020B0502040204020203"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505075"/>
            <a:ext cx="5157787" cy="368458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atin typeface="微软雅黑 Light" panose="020B0502040204020203" pitchFamily="34" charset="-122"/>
                <a:ea typeface="微软雅黑 Light" panose="020B0502040204020203"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vert="horz" lIns="91440" tIns="45720" rIns="91440" bIns="45720" rtlCol="0" anchor="ctr">
            <a:normAutofit/>
          </a:bodyPr>
          <a:lstStyle>
            <a:lvl1pPr>
              <a:defRPr lang="zh-CN" altLang="en-US">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lvl="0"/>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FD3F2B93-9582-4403-A8D9-97AE827D92A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FD3F2B93-9582-4403-A8D9-97AE827D92AF}"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atin typeface="微软雅黑 Light" panose="020B0502040204020203" pitchFamily="34" charset="-122"/>
                <a:ea typeface="微软雅黑 Light" panose="020B0502040204020203" pitchFamily="34" charset="-122"/>
              </a:defRPr>
            </a:lvl1pPr>
            <a:lvl2pPr>
              <a:defRPr sz="2800">
                <a:latin typeface="微软雅黑 Light" panose="020B0502040204020203" pitchFamily="34" charset="-122"/>
                <a:ea typeface="微软雅黑 Light" panose="020B0502040204020203" pitchFamily="34" charset="-122"/>
              </a:defRPr>
            </a:lvl2pPr>
            <a:lvl3pPr>
              <a:defRPr sz="2400">
                <a:latin typeface="微软雅黑 Light" panose="020B0502040204020203" pitchFamily="34" charset="-122"/>
                <a:ea typeface="微软雅黑 Light" panose="020B0502040204020203" pitchFamily="34" charset="-122"/>
              </a:defRPr>
            </a:lvl3pPr>
            <a:lvl4pPr>
              <a:defRPr sz="2000">
                <a:latin typeface="微软雅黑 Light" panose="020B0502040204020203" pitchFamily="34" charset="-122"/>
                <a:ea typeface="微软雅黑 Light" panose="020B0502040204020203" pitchFamily="34" charset="-122"/>
              </a:defRPr>
            </a:lvl4pPr>
            <a:lvl5pPr>
              <a:defRPr sz="2000">
                <a:latin typeface="微软雅黑 Light" panose="020B0502040204020203" pitchFamily="34" charset="-122"/>
                <a:ea typeface="微软雅黑 Light" panose="020B0502040204020203" pitchFamily="34" charset="-122"/>
              </a:defRPr>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atin typeface="微软雅黑 Light" panose="020B0502040204020203" pitchFamily="34" charset="-122"/>
                <a:ea typeface="微软雅黑 Light" panose="020B0502040204020203"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atin typeface="微软雅黑 Light" panose="020B0502040204020203" pitchFamily="34" charset="-122"/>
                <a:ea typeface="微软雅黑 Light" panose="020B0502040204020203" pitchFamily="34"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atin typeface="微软雅黑 Light" panose="020B0502040204020203" pitchFamily="34" charset="-122"/>
                <a:ea typeface="微软雅黑 Light" panose="020B0502040204020203"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99B6DDD-08F0-436D-982C-F99374840B3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3600" kern="1200">
          <a:solidFill>
            <a:schemeClr val="bg1"/>
          </a:solidFill>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tags" Target="../tags/tag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410230"/>
            <a:ext cx="9144000" cy="2387600"/>
          </a:xfrm>
        </p:spPr>
        <p:txBody>
          <a:bodyPr anchor="ctr">
            <a:normAutofit/>
          </a:bodyPr>
          <a:lstStyle/>
          <a:p>
            <a:r>
              <a:rPr lang="zh-CN" altLang="en-US" sz="6000" dirty="0">
                <a:solidFill>
                  <a:schemeClr val="tx1">
                    <a:lumMod val="65000"/>
                    <a:lumOff val="35000"/>
                  </a:schemeClr>
                </a:solidFill>
              </a:rPr>
              <a:t>反射</a:t>
            </a:r>
            <a:endParaRPr lang="zh-CN" altLang="en-US" sz="6000" dirty="0">
              <a:solidFill>
                <a:schemeClr val="tx1">
                  <a:lumMod val="65000"/>
                  <a:lumOff val="35000"/>
                </a:schemeClr>
              </a:solidFill>
            </a:endParaRPr>
          </a:p>
        </p:txBody>
      </p:sp>
    </p:spTree>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dirty="0">
                <a:sym typeface="+mn-ea"/>
              </a:rPr>
              <a:t>知识点</a:t>
            </a:r>
            <a:r>
              <a:rPr lang="en-US" altLang="zh-CN" dirty="0">
                <a:sym typeface="+mn-ea"/>
              </a:rPr>
              <a:t>2-</a:t>
            </a:r>
            <a:r>
              <a:rPr dirty="0">
                <a:sym typeface="+mn-ea"/>
              </a:rPr>
              <a:t>Class类的使用</a:t>
            </a:r>
            <a:endParaRPr lang="zh-CN" altLang="en-US"/>
          </a:p>
        </p:txBody>
      </p:sp>
      <p:sp>
        <p:nvSpPr>
          <p:cNvPr id="3" name="内容占位符 2"/>
          <p:cNvSpPr>
            <a:spLocks noGrp="1"/>
          </p:cNvSpPr>
          <p:nvPr>
            <p:ph idx="1"/>
          </p:nvPr>
        </p:nvSpPr>
        <p:spPr>
          <a:xfrm>
            <a:off x="305435" y="1043305"/>
            <a:ext cx="10515600" cy="4770438"/>
          </a:xfrm>
        </p:spPr>
        <p:txBody>
          <a:bodyPr>
            <a:normAutofit fontScale="90000" lnSpcReduction="10000"/>
          </a:bodyPr>
          <a:p>
            <a:r>
              <a:rPr lang="zh-CN" altLang="en-US" dirty="0" smtClean="0">
                <a:latin typeface="宋体" panose="02010600030101010101" pitchFamily="2" charset="-122"/>
                <a:ea typeface="宋体" panose="02010600030101010101" pitchFamily="2" charset="-122"/>
                <a:cs typeface="宋体" panose="02010600030101010101" pitchFamily="2" charset="-122"/>
                <a:sym typeface="+mn-ea"/>
              </a:rPr>
              <a:t>案例练习：</a:t>
            </a:r>
            <a:endParaRPr lang="zh-CN" altLang="en-US" dirty="0" smtClean="0">
              <a:latin typeface="宋体" panose="02010600030101010101" pitchFamily="2" charset="-122"/>
              <a:ea typeface="宋体" panose="02010600030101010101" pitchFamily="2" charset="-122"/>
              <a:cs typeface="宋体" panose="02010600030101010101" pitchFamily="2" charset="-122"/>
              <a:sym typeface="+mn-ea"/>
            </a:endParaRPr>
          </a:p>
          <a:p>
            <a:pPr marL="0" indent="0">
              <a:buNone/>
            </a:pPr>
            <a:r>
              <a:rPr lang="zh-CN" altLang="en-US" dirty="0" smtClean="0">
                <a:latin typeface="宋体" panose="02010600030101010101" pitchFamily="2" charset="-122"/>
                <a:ea typeface="宋体" panose="02010600030101010101" pitchFamily="2" charset="-122"/>
                <a:cs typeface="宋体" panose="02010600030101010101" pitchFamily="2" charset="-122"/>
                <a:sym typeface="+mn-ea"/>
              </a:rPr>
              <a:t> 使用三种方式获得</a:t>
            </a:r>
            <a:r>
              <a:rPr lang="en-US" altLang="zh-CN" dirty="0" err="1" smtClean="0">
                <a:latin typeface="宋体" panose="02010600030101010101" pitchFamily="2" charset="-122"/>
                <a:ea typeface="宋体" panose="02010600030101010101" pitchFamily="2" charset="-122"/>
                <a:cs typeface="宋体" panose="02010600030101010101" pitchFamily="2" charset="-122"/>
                <a:sym typeface="+mn-ea"/>
              </a:rPr>
              <a:t>java.lang.String</a:t>
            </a:r>
            <a:r>
              <a:rPr lang="zh-CN" altLang="en-US" dirty="0" smtClean="0">
                <a:latin typeface="宋体" panose="02010600030101010101" pitchFamily="2" charset="-122"/>
                <a:ea typeface="宋体" panose="02010600030101010101" pitchFamily="2" charset="-122"/>
                <a:cs typeface="宋体" panose="02010600030101010101" pitchFamily="2" charset="-122"/>
                <a:sym typeface="+mn-ea"/>
              </a:rPr>
              <a:t>类的</a:t>
            </a:r>
            <a:r>
              <a:rPr lang="en-US" altLang="zh-CN" dirty="0" smtClean="0">
                <a:latin typeface="宋体" panose="02010600030101010101" pitchFamily="2" charset="-122"/>
                <a:ea typeface="宋体" panose="02010600030101010101" pitchFamily="2" charset="-122"/>
                <a:cs typeface="宋体" panose="02010600030101010101" pitchFamily="2" charset="-122"/>
                <a:sym typeface="+mn-ea"/>
              </a:rPr>
              <a:t>Class</a:t>
            </a:r>
            <a:r>
              <a:rPr lang="zh-CN" altLang="en-US" dirty="0" smtClean="0">
                <a:latin typeface="宋体" panose="02010600030101010101" pitchFamily="2" charset="-122"/>
                <a:ea typeface="宋体" panose="02010600030101010101" pitchFamily="2" charset="-122"/>
                <a:cs typeface="宋体" panose="02010600030101010101" pitchFamily="2" charset="-122"/>
                <a:sym typeface="+mn-ea"/>
              </a:rPr>
              <a:t>实例，并</a:t>
            </a:r>
            <a:r>
              <a:rPr lang="zh-CN" altLang="en-US" dirty="0" smtClean="0">
                <a:latin typeface="宋体" panose="02010600030101010101" pitchFamily="2" charset="-122"/>
                <a:ea typeface="宋体" panose="02010600030101010101" pitchFamily="2" charset="-122"/>
                <a:cs typeface="宋体" panose="02010600030101010101" pitchFamily="2" charset="-122"/>
                <a:sym typeface="+mn-ea"/>
              </a:rPr>
              <a:t>打印输出</a:t>
            </a:r>
            <a:r>
              <a:rPr lang="en-US" altLang="zh-CN" dirty="0" smtClean="0">
                <a:latin typeface="宋体" panose="02010600030101010101" pitchFamily="2" charset="-122"/>
                <a:ea typeface="宋体" panose="02010600030101010101" pitchFamily="2" charset="-122"/>
                <a:cs typeface="宋体" panose="02010600030101010101" pitchFamily="2" charset="-122"/>
                <a:sym typeface="+mn-ea"/>
              </a:rPr>
              <a:t>String</a:t>
            </a:r>
            <a:r>
              <a:rPr lang="zh-CN" altLang="en-US" dirty="0" smtClean="0">
                <a:latin typeface="宋体" panose="02010600030101010101" pitchFamily="2" charset="-122"/>
                <a:ea typeface="宋体" panose="02010600030101010101" pitchFamily="2" charset="-122"/>
                <a:cs typeface="宋体" panose="02010600030101010101" pitchFamily="2" charset="-122"/>
                <a:sym typeface="+mn-ea"/>
              </a:rPr>
              <a:t>类的所有方法名字</a:t>
            </a:r>
            <a:endParaRPr lang="zh-CN" altLang="en-US" dirty="0">
              <a:latin typeface="宋体" panose="02010600030101010101" pitchFamily="2" charset="-122"/>
              <a:ea typeface="宋体" panose="02010600030101010101" pitchFamily="2" charset="-122"/>
              <a:cs typeface="宋体" panose="02010600030101010101" pitchFamily="2" charset="-122"/>
            </a:endParaRPr>
          </a:p>
          <a:p>
            <a:endParaRPr lang="zh-CN" altLang="en-US"/>
          </a:p>
          <a:p>
            <a:endParaRPr lang="zh-CN" altLang="en-US"/>
          </a:p>
          <a:p>
            <a:pPr marL="0" indent="0">
              <a:buNone/>
            </a:pPr>
            <a:endParaRPr lang="zh-CN" altLang="en-US" sz="1800" noProof="0" dirty="0" smtClean="0">
              <a:ln>
                <a:noFill/>
              </a:ln>
              <a:effectLst/>
              <a:uLnTx/>
              <a:uFillTx/>
              <a:latin typeface="宋体" panose="02010600030101010101" pitchFamily="2" charset="-122"/>
              <a:ea typeface="宋体" panose="02010600030101010101" pitchFamily="2" charset="-122"/>
              <a:cs typeface="宋体" panose="02010600030101010101" pitchFamily="2" charset="-122"/>
              <a:sym typeface="+mn-ea"/>
            </a:endParaRPr>
          </a:p>
          <a:p>
            <a:pPr marL="0" indent="0">
              <a:buNone/>
            </a:pPr>
            <a:endParaRPr lang="zh-CN" altLang="en-US" sz="1800" noProof="0" dirty="0" smtClean="0">
              <a:ln>
                <a:noFill/>
              </a:ln>
              <a:effectLst/>
              <a:uLnTx/>
              <a:uFillTx/>
              <a:latin typeface="宋体" panose="02010600030101010101" pitchFamily="2" charset="-122"/>
              <a:ea typeface="宋体" panose="02010600030101010101" pitchFamily="2" charset="-122"/>
              <a:cs typeface="宋体" panose="02010600030101010101" pitchFamily="2" charset="-122"/>
              <a:sym typeface="+mn-ea"/>
            </a:endParaRPr>
          </a:p>
          <a:p>
            <a:pPr marL="0" indent="0">
              <a:buNone/>
            </a:pPr>
            <a:r>
              <a:rPr lang="zh-CN" altLang="en-US" sz="1800" b="1" noProof="0" dirty="0" smtClean="0">
                <a:ln>
                  <a:noFill/>
                </a:ln>
                <a:solidFill>
                  <a:srgbClr val="FF0000"/>
                </a:solidFill>
                <a:effectLst/>
                <a:uLnTx/>
                <a:uFillTx/>
                <a:latin typeface="宋体" panose="02010600030101010101" pitchFamily="2" charset="-122"/>
                <a:ea typeface="宋体" panose="02010600030101010101" pitchFamily="2" charset="-122"/>
                <a:cs typeface="宋体" panose="02010600030101010101" pitchFamily="2" charset="-122"/>
                <a:sym typeface="+mn-ea"/>
              </a:rPr>
              <a:t>可见，获得</a:t>
            </a:r>
            <a:r>
              <a:rPr lang="en-US" altLang="zh-CN" sz="1800" b="1" noProof="0" dirty="0" smtClean="0">
                <a:ln>
                  <a:noFill/>
                </a:ln>
                <a:solidFill>
                  <a:srgbClr val="FF0000"/>
                </a:solidFill>
                <a:effectLst/>
                <a:uLnTx/>
                <a:uFillTx/>
                <a:latin typeface="宋体" panose="02010600030101010101" pitchFamily="2" charset="-122"/>
                <a:ea typeface="宋体" panose="02010600030101010101" pitchFamily="2" charset="-122"/>
                <a:cs typeface="宋体" panose="02010600030101010101" pitchFamily="2" charset="-122"/>
                <a:sym typeface="+mn-ea"/>
              </a:rPr>
              <a:t>Class</a:t>
            </a:r>
            <a:r>
              <a:rPr lang="zh-CN" altLang="en-US" sz="1800" b="1" noProof="0" dirty="0" smtClean="0">
                <a:ln>
                  <a:noFill/>
                </a:ln>
                <a:solidFill>
                  <a:srgbClr val="FF0000"/>
                </a:solidFill>
                <a:effectLst/>
                <a:uLnTx/>
                <a:uFillTx/>
                <a:latin typeface="宋体" panose="02010600030101010101" pitchFamily="2" charset="-122"/>
                <a:ea typeface="宋体" panose="02010600030101010101" pitchFamily="2" charset="-122"/>
                <a:cs typeface="宋体" panose="02010600030101010101" pitchFamily="2" charset="-122"/>
                <a:sym typeface="+mn-ea"/>
              </a:rPr>
              <a:t>实例后，就可以使用其</a:t>
            </a:r>
            <a:r>
              <a:rPr lang="en-US" altLang="zh-CN" sz="1800" b="1" noProof="0" dirty="0" err="1" smtClean="0">
                <a:ln>
                  <a:noFill/>
                </a:ln>
                <a:solidFill>
                  <a:srgbClr val="FF0000"/>
                </a:solidFill>
                <a:effectLst/>
                <a:uLnTx/>
                <a:uFillTx/>
                <a:latin typeface="宋体" panose="02010600030101010101" pitchFamily="2" charset="-122"/>
                <a:ea typeface="宋体" panose="02010600030101010101" pitchFamily="2" charset="-122"/>
                <a:cs typeface="宋体" panose="02010600030101010101" pitchFamily="2" charset="-122"/>
                <a:sym typeface="+mn-ea"/>
              </a:rPr>
              <a:t>getXXX</a:t>
            </a:r>
            <a:r>
              <a:rPr lang="zh-CN" altLang="en-US" sz="1800" b="1" noProof="0" dirty="0" smtClean="0">
                <a:ln>
                  <a:noFill/>
                </a:ln>
                <a:solidFill>
                  <a:srgbClr val="FF0000"/>
                </a:solidFill>
                <a:effectLst/>
                <a:uLnTx/>
                <a:uFillTx/>
                <a:latin typeface="宋体" panose="02010600030101010101" pitchFamily="2" charset="-122"/>
                <a:ea typeface="宋体" panose="02010600030101010101" pitchFamily="2" charset="-122"/>
                <a:cs typeface="宋体" panose="02010600030101010101" pitchFamily="2" charset="-122"/>
                <a:sym typeface="+mn-ea"/>
              </a:rPr>
              <a:t>方法得到该类的基本信息，包括方法、属性、构造</a:t>
            </a:r>
            <a:r>
              <a:rPr lang="zh-CN" altLang="en-US" sz="1800" b="1" noProof="0" smtClean="0">
                <a:ln>
                  <a:noFill/>
                </a:ln>
                <a:solidFill>
                  <a:srgbClr val="FF0000"/>
                </a:solidFill>
                <a:effectLst/>
                <a:uLnTx/>
                <a:uFillTx/>
                <a:latin typeface="宋体" panose="02010600030101010101" pitchFamily="2" charset="-122"/>
                <a:ea typeface="宋体" panose="02010600030101010101" pitchFamily="2" charset="-122"/>
                <a:cs typeface="宋体" panose="02010600030101010101" pitchFamily="2" charset="-122"/>
                <a:sym typeface="+mn-ea"/>
              </a:rPr>
              <a:t>方法等</a:t>
            </a:r>
            <a:endParaRPr kumimoji="0" lang="zh-CN" altLang="en-US"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endParaRPr>
          </a:p>
          <a:p>
            <a:endParaRPr lang="zh-CN" altLang="en-US" sz="1800" b="1"/>
          </a:p>
        </p:txBody>
      </p:sp>
      <p:pic>
        <p:nvPicPr>
          <p:cNvPr id="8" name="图片 7"/>
          <p:cNvPicPr>
            <a:picLocks noChangeAspect="1"/>
          </p:cNvPicPr>
          <p:nvPr/>
        </p:nvPicPr>
        <p:blipFill>
          <a:blip r:embed="rId1"/>
          <a:stretch>
            <a:fillRect/>
          </a:stretch>
        </p:blipFill>
        <p:spPr>
          <a:xfrm>
            <a:off x="6764655" y="2754630"/>
            <a:ext cx="1828800" cy="1828800"/>
          </a:xfrm>
          <a:prstGeom prst="rect">
            <a:avLst/>
          </a:prstGeom>
        </p:spPr>
      </p:pic>
    </p:spTree>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知识点</a:t>
            </a:r>
            <a:r>
              <a:rPr lang="en-US" altLang="zh-CN"/>
              <a:t>3-</a:t>
            </a:r>
            <a:r>
              <a:rPr dirty="0">
                <a:sym typeface="+mn-ea"/>
              </a:rPr>
              <a:t>Constructor类的使用</a:t>
            </a:r>
            <a:endParaRPr lang="en-US" altLang="zh-CN"/>
          </a:p>
        </p:txBody>
      </p:sp>
      <p:sp>
        <p:nvSpPr>
          <p:cNvPr id="3" name="内容占位符 2"/>
          <p:cNvSpPr>
            <a:spLocks noGrp="1"/>
          </p:cNvSpPr>
          <p:nvPr>
            <p:ph idx="1"/>
          </p:nvPr>
        </p:nvSpPr>
        <p:spPr>
          <a:xfrm>
            <a:off x="363855" y="849630"/>
            <a:ext cx="11177905" cy="5687060"/>
          </a:xfrm>
        </p:spPr>
        <p:txBody>
          <a:bodyPr>
            <a:noAutofit/>
          </a:bodyPr>
          <a:p>
            <a:r>
              <a:rPr lang="zh-CN" altLang="en-US" sz="2400" dirty="0" smtClean="0">
                <a:sym typeface="+mn-ea"/>
              </a:rPr>
              <a:t>获取</a:t>
            </a:r>
            <a:r>
              <a:rPr lang="en-US" altLang="zh-CN" sz="2400" dirty="0" smtClean="0">
                <a:sym typeface="+mn-ea"/>
              </a:rPr>
              <a:t>Constructor</a:t>
            </a:r>
            <a:r>
              <a:rPr lang="zh-CN" altLang="en-US" sz="2400" dirty="0" smtClean="0">
                <a:sym typeface="+mn-ea"/>
              </a:rPr>
              <a:t>类的实例方式：</a:t>
            </a:r>
            <a:endParaRPr lang="zh-CN" altLang="en-US" sz="2400" dirty="0" smtClean="0">
              <a:sym typeface="+mn-ea"/>
            </a:endParaRPr>
          </a:p>
          <a:p>
            <a:pPr lvl="1"/>
            <a:r>
              <a:rPr lang="en-US" altLang="zh-CN" sz="2400" dirty="0" smtClean="0">
                <a:solidFill>
                  <a:srgbClr val="FF0000"/>
                </a:solidFill>
                <a:sym typeface="+mn-ea"/>
              </a:rPr>
              <a:t>Constructor&lt;T&gt;  getConstructor(Class... parameterTypes) </a:t>
            </a:r>
            <a:r>
              <a:rPr lang="en-US" altLang="zh-CN" sz="2400" dirty="0" smtClean="0">
                <a:sym typeface="+mn-ea"/>
              </a:rPr>
              <a:t>：通过指定参数类型，返回构造方法实例</a:t>
            </a:r>
            <a:endParaRPr lang="zh-CN" altLang="en-US" sz="2400" dirty="0" smtClean="0"/>
          </a:p>
          <a:p>
            <a:pPr lvl="1"/>
            <a:r>
              <a:rPr lang="en-US" altLang="zh-CN" sz="2400" dirty="0" smtClean="0">
                <a:solidFill>
                  <a:srgbClr val="FF0000"/>
                </a:solidFill>
                <a:sym typeface="+mn-ea"/>
              </a:rPr>
              <a:t>Constructor[]  getConstructors()</a:t>
            </a:r>
            <a:r>
              <a:rPr lang="en-US" altLang="zh-CN" sz="2400" dirty="0" smtClean="0">
                <a:sym typeface="+mn-ea"/>
              </a:rPr>
              <a:t> ：返回该类的所有构造方法实例</a:t>
            </a:r>
            <a:endParaRPr lang="en-US" altLang="zh-CN" sz="2400" dirty="0" smtClean="0">
              <a:sym typeface="+mn-ea"/>
            </a:endParaRPr>
          </a:p>
          <a:p>
            <a:r>
              <a:rPr lang="en-US" altLang="zh-CN" sz="2400" dirty="0" smtClean="0">
                <a:sym typeface="+mn-ea"/>
              </a:rPr>
              <a:t>Constructor</a:t>
            </a:r>
            <a:r>
              <a:rPr lang="zh-CN" altLang="en-US" sz="2400" dirty="0" smtClean="0">
                <a:sym typeface="+mn-ea"/>
              </a:rPr>
              <a:t>类可以通过</a:t>
            </a:r>
            <a:r>
              <a:rPr lang="en-US" altLang="zh-CN" sz="2400" dirty="0" err="1" smtClean="0">
                <a:sym typeface="+mn-ea"/>
              </a:rPr>
              <a:t>getXXX</a:t>
            </a:r>
            <a:r>
              <a:rPr lang="zh-CN" altLang="en-US" sz="2400" dirty="0" smtClean="0">
                <a:sym typeface="+mn-ea"/>
              </a:rPr>
              <a:t>方法获得构造方法的基本信息，例如：</a:t>
            </a:r>
            <a:endParaRPr lang="en-US" altLang="zh-CN" sz="2400" dirty="0" smtClean="0"/>
          </a:p>
          <a:p>
            <a:pPr lvl="1"/>
            <a:r>
              <a:rPr lang="en-US" altLang="zh-CN" sz="2400" dirty="0" err="1" smtClean="0">
                <a:solidFill>
                  <a:srgbClr val="FF0000"/>
                </a:solidFill>
                <a:sym typeface="+mn-ea"/>
              </a:rPr>
              <a:t>String  getName</a:t>
            </a:r>
            <a:r>
              <a:rPr lang="en-US" altLang="zh-CN" sz="2400" dirty="0" smtClean="0">
                <a:sym typeface="+mn-ea"/>
              </a:rPr>
              <a:t>:</a:t>
            </a:r>
            <a:r>
              <a:rPr lang="zh-CN" altLang="en-US" sz="2400" dirty="0" smtClean="0">
                <a:sym typeface="+mn-ea"/>
              </a:rPr>
              <a:t>返回构造方法的名字</a:t>
            </a:r>
            <a:endParaRPr lang="en-US" altLang="zh-CN" sz="2400" dirty="0" smtClean="0"/>
          </a:p>
          <a:p>
            <a:pPr lvl="1"/>
            <a:r>
              <a:rPr lang="en-US" altLang="zh-CN" sz="2400" dirty="0" err="1" smtClean="0">
                <a:solidFill>
                  <a:srgbClr val="FF0000"/>
                </a:solidFill>
                <a:sym typeface="+mn-ea"/>
              </a:rPr>
              <a:t>Class&lt;&gt;[]  getParameterTypes</a:t>
            </a:r>
            <a:r>
              <a:rPr lang="zh-CN" altLang="en-US" sz="2400" dirty="0" smtClean="0">
                <a:sym typeface="+mn-ea"/>
              </a:rPr>
              <a:t>：返回构造方法的参数类型</a:t>
            </a:r>
            <a:endParaRPr lang="zh-CN" altLang="en-US" sz="2400" dirty="0" smtClean="0">
              <a:sym typeface="+mn-ea"/>
            </a:endParaRPr>
          </a:p>
          <a:p>
            <a:r>
              <a:rPr lang="zh-CN" altLang="en-US" sz="2400" dirty="0" smtClean="0">
                <a:sym typeface="+mn-ea"/>
              </a:rPr>
              <a:t>除了获得构造方法的基本信息，还可以创建实例</a:t>
            </a:r>
            <a:endParaRPr lang="en-US" altLang="zh-CN" sz="2400" dirty="0" smtClean="0"/>
          </a:p>
          <a:p>
            <a:pPr lvl="1"/>
            <a:r>
              <a:rPr lang="en-US" altLang="zh-CN" sz="2400" dirty="0" err="1" smtClean="0">
                <a:solidFill>
                  <a:srgbClr val="FF0000"/>
                </a:solidFill>
                <a:sym typeface="+mn-ea"/>
              </a:rPr>
              <a:t>Object  newInstance</a:t>
            </a:r>
            <a:r>
              <a:rPr lang="en-US" altLang="zh-CN" sz="2400" dirty="0" smtClean="0">
                <a:solidFill>
                  <a:srgbClr val="FF0000"/>
                </a:solidFill>
                <a:sym typeface="+mn-ea"/>
              </a:rPr>
              <a:t>(Object... </a:t>
            </a:r>
            <a:r>
              <a:rPr lang="en-US" altLang="zh-CN" sz="2400" dirty="0" err="1" smtClean="0">
                <a:solidFill>
                  <a:srgbClr val="FF0000"/>
                </a:solidFill>
                <a:sym typeface="+mn-ea"/>
              </a:rPr>
              <a:t>initargs</a:t>
            </a:r>
            <a:r>
              <a:rPr lang="en-US" altLang="zh-CN" sz="2400" dirty="0" smtClean="0">
                <a:solidFill>
                  <a:srgbClr val="FF0000"/>
                </a:solidFill>
                <a:sym typeface="+mn-ea"/>
              </a:rPr>
              <a:t>) </a:t>
            </a:r>
            <a:r>
              <a:rPr lang="zh-CN" altLang="en-US" sz="2400" dirty="0" smtClean="0">
                <a:sym typeface="+mn-ea"/>
              </a:rPr>
              <a:t>：创建实例</a:t>
            </a:r>
            <a:endParaRPr lang="zh-CN" altLang="en-US" sz="2400" dirty="0" smtClean="0">
              <a:sym typeface="+mn-ea"/>
            </a:endParaRPr>
          </a:p>
        </p:txBody>
      </p:sp>
    </p:spTree>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sym typeface="+mn-ea"/>
              </a:rPr>
              <a:t>知识点</a:t>
            </a:r>
            <a:r>
              <a:rPr lang="en-US" altLang="zh-CN">
                <a:sym typeface="+mn-ea"/>
              </a:rPr>
              <a:t>3-</a:t>
            </a:r>
            <a:r>
              <a:rPr dirty="0">
                <a:sym typeface="+mn-ea"/>
              </a:rPr>
              <a:t>Constructor类的使用</a:t>
            </a:r>
            <a:endParaRPr lang="zh-CN" altLang="en-US"/>
          </a:p>
        </p:txBody>
      </p:sp>
      <p:sp>
        <p:nvSpPr>
          <p:cNvPr id="3" name="内容占位符 2"/>
          <p:cNvSpPr>
            <a:spLocks noGrp="1"/>
          </p:cNvSpPr>
          <p:nvPr>
            <p:ph idx="1"/>
          </p:nvPr>
        </p:nvSpPr>
        <p:spPr>
          <a:xfrm>
            <a:off x="339090" y="1043940"/>
            <a:ext cx="10515600" cy="4770438"/>
          </a:xfrm>
        </p:spPr>
        <p:txBody>
          <a:bodyPr/>
          <a:p>
            <a:r>
              <a:rPr lang="zh-CN" altLang="en-US" dirty="0" smtClean="0">
                <a:latin typeface="宋体" panose="02010600030101010101" pitchFamily="2" charset="-122"/>
                <a:ea typeface="宋体" panose="02010600030101010101" pitchFamily="2" charset="-122"/>
                <a:cs typeface="宋体" panose="02010600030101010101" pitchFamily="2" charset="-122"/>
                <a:sym typeface="+mn-ea"/>
              </a:rPr>
              <a:t>案例练习：</a:t>
            </a:r>
            <a:endParaRPr lang="zh-CN" altLang="en-US" dirty="0" smtClean="0">
              <a:latin typeface="宋体" panose="02010600030101010101" pitchFamily="2" charset="-122"/>
              <a:ea typeface="宋体" panose="02010600030101010101" pitchFamily="2" charset="-122"/>
              <a:cs typeface="宋体" panose="02010600030101010101" pitchFamily="2" charset="-122"/>
              <a:sym typeface="+mn-ea"/>
            </a:endParaRPr>
          </a:p>
          <a:p>
            <a:pPr marL="0" indent="0">
              <a:lnSpc>
                <a:spcPct val="90000"/>
              </a:lnSpc>
              <a:buNone/>
            </a:pPr>
            <a:r>
              <a:rPr lang="zh-CN" altLang="en-US" dirty="0" smtClean="0">
                <a:sym typeface="+mn-ea"/>
              </a:rPr>
              <a:t>   </a:t>
            </a:r>
            <a:r>
              <a:rPr lang="zh-CN" altLang="en-US" sz="2000" dirty="0" smtClean="0">
                <a:sym typeface="+mn-ea"/>
              </a:rPr>
              <a:t>创建类</a:t>
            </a:r>
            <a:r>
              <a:rPr lang="en-US" altLang="zh-CN" sz="2000" dirty="0" smtClean="0">
                <a:sym typeface="+mn-ea"/>
              </a:rPr>
              <a:t>Person.java</a:t>
            </a:r>
            <a:r>
              <a:rPr lang="zh-CN" altLang="en-US" sz="2000" dirty="0" smtClean="0">
                <a:sym typeface="+mn-ea"/>
              </a:rPr>
              <a:t>，该类中有构造方法 </a:t>
            </a:r>
            <a:r>
              <a:rPr lang="en-US" altLang="zh-CN" sz="2000" dirty="0" smtClean="0">
                <a:sym typeface="+mn-ea"/>
              </a:rPr>
              <a:t>Person</a:t>
            </a:r>
            <a:r>
              <a:rPr lang="en-US" altLang="zh-CN" sz="2000" dirty="0" smtClean="0">
                <a:sym typeface="+mn-ea"/>
              </a:rPr>
              <a:t>(String)</a:t>
            </a:r>
            <a:endParaRPr lang="en-US" altLang="zh-CN" sz="2000" dirty="0" smtClean="0"/>
          </a:p>
          <a:p>
            <a:pPr marL="0" indent="0">
              <a:lnSpc>
                <a:spcPct val="90000"/>
              </a:lnSpc>
              <a:buNone/>
            </a:pPr>
            <a:r>
              <a:rPr lang="zh-CN" altLang="en-US" sz="2000" dirty="0" smtClean="0">
                <a:sym typeface="+mn-ea"/>
              </a:rPr>
              <a:t>    使用</a:t>
            </a:r>
            <a:r>
              <a:rPr lang="en-US" altLang="zh-CN" sz="2000" dirty="0" smtClean="0">
                <a:sym typeface="+mn-ea"/>
              </a:rPr>
              <a:t>Class</a:t>
            </a:r>
            <a:r>
              <a:rPr lang="zh-CN" altLang="en-US" sz="2000" dirty="0" smtClean="0">
                <a:sym typeface="+mn-ea"/>
              </a:rPr>
              <a:t>类的实例获得</a:t>
            </a:r>
            <a:r>
              <a:rPr lang="en-US" altLang="zh-CN" sz="2000" dirty="0" smtClean="0">
                <a:sym typeface="+mn-ea"/>
              </a:rPr>
              <a:t>Person</a:t>
            </a:r>
            <a:r>
              <a:rPr lang="en-US" altLang="zh-CN" sz="2000" dirty="0" smtClean="0">
                <a:sym typeface="+mn-ea"/>
              </a:rPr>
              <a:t>t</a:t>
            </a:r>
            <a:r>
              <a:rPr lang="zh-CN" altLang="en-US" sz="2000" dirty="0" smtClean="0">
                <a:sym typeface="+mn-ea"/>
              </a:rPr>
              <a:t>类的构造方法实例</a:t>
            </a:r>
            <a:endParaRPr lang="en-US" altLang="zh-CN" sz="2000" dirty="0" smtClean="0"/>
          </a:p>
          <a:p>
            <a:pPr marL="0" indent="0">
              <a:lnSpc>
                <a:spcPct val="90000"/>
              </a:lnSpc>
              <a:buNone/>
            </a:pPr>
            <a:r>
              <a:rPr lang="zh-CN" altLang="en-US" sz="2000" dirty="0" smtClean="0">
                <a:sym typeface="+mn-ea"/>
              </a:rPr>
              <a:t>    使用</a:t>
            </a:r>
            <a:r>
              <a:rPr lang="zh-CN" altLang="en-US" sz="2000" smtClean="0">
                <a:sym typeface="+mn-ea"/>
              </a:rPr>
              <a:t>构造方法的实例</a:t>
            </a:r>
            <a:r>
              <a:rPr lang="zh-CN" altLang="en-US" sz="2000" dirty="0" smtClean="0">
                <a:sym typeface="+mn-ea"/>
              </a:rPr>
              <a:t>创建</a:t>
            </a:r>
            <a:r>
              <a:rPr lang="en-US" altLang="zh-CN" sz="2000" dirty="0" smtClean="0">
                <a:sym typeface="+mn-ea"/>
              </a:rPr>
              <a:t>Person</a:t>
            </a:r>
            <a:r>
              <a:rPr lang="zh-CN" altLang="en-US" sz="2000" dirty="0" smtClean="0">
                <a:sym typeface="+mn-ea"/>
              </a:rPr>
              <a:t>对象</a:t>
            </a:r>
            <a:endParaRPr lang="zh-CN" altLang="en-US" sz="2000" dirty="0"/>
          </a:p>
          <a:p>
            <a:endParaRPr lang="zh-CN" altLang="en-US" dirty="0" smtClean="0">
              <a:latin typeface="宋体" panose="02010600030101010101" pitchFamily="2" charset="-122"/>
              <a:ea typeface="宋体" panose="02010600030101010101" pitchFamily="2" charset="-122"/>
              <a:cs typeface="宋体" panose="02010600030101010101" pitchFamily="2" charset="-122"/>
              <a:sym typeface="+mn-ea"/>
            </a:endParaRPr>
          </a:p>
          <a:p>
            <a:endParaRPr lang="zh-CN" altLang="en-US"/>
          </a:p>
        </p:txBody>
      </p:sp>
      <p:sp>
        <p:nvSpPr>
          <p:cNvPr id="4" name="矩形 3"/>
          <p:cNvSpPr/>
          <p:nvPr/>
        </p:nvSpPr>
        <p:spPr>
          <a:xfrm>
            <a:off x="629920" y="1896745"/>
            <a:ext cx="6427470" cy="1268730"/>
          </a:xfrm>
          <a:prstGeom prst="rect">
            <a:avLst/>
          </a:prstGeom>
          <a:noFill/>
          <a:ln w="5715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8" name="图片 7"/>
          <p:cNvPicPr>
            <a:picLocks noChangeAspect="1"/>
          </p:cNvPicPr>
          <p:nvPr/>
        </p:nvPicPr>
        <p:blipFill>
          <a:blip r:embed="rId1"/>
          <a:stretch>
            <a:fillRect/>
          </a:stretch>
        </p:blipFill>
        <p:spPr>
          <a:xfrm>
            <a:off x="8263255" y="1558290"/>
            <a:ext cx="1828800" cy="1828800"/>
          </a:xfrm>
          <a:prstGeom prst="rect">
            <a:avLst/>
          </a:prstGeom>
        </p:spPr>
      </p:pic>
      <p:sp>
        <p:nvSpPr>
          <p:cNvPr id="5" name="矩形 4"/>
          <p:cNvSpPr/>
          <p:nvPr/>
        </p:nvSpPr>
        <p:spPr>
          <a:xfrm>
            <a:off x="629920" y="3677285"/>
            <a:ext cx="6427470" cy="2306955"/>
          </a:xfrm>
          <a:prstGeom prst="rect">
            <a:avLst/>
          </a:prstGeom>
          <a:noFill/>
          <a:ln w="5715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688340" y="3677285"/>
            <a:ext cx="6106795" cy="2306955"/>
          </a:xfrm>
          <a:prstGeom prst="rect">
            <a:avLst/>
          </a:prstGeom>
          <a:noFill/>
        </p:spPr>
        <p:txBody>
          <a:bodyPr wrap="square" rtlCol="0">
            <a:spAutoFit/>
          </a:bodyPr>
          <a:p>
            <a:pPr algn="l"/>
            <a:r>
              <a:rPr lang="zh-CN" altLang="en-US"/>
              <a:t>// (1)获取Class类对象 </a:t>
            </a:r>
            <a:endParaRPr lang="zh-CN" altLang="en-US"/>
          </a:p>
          <a:p>
            <a:pPr algn="l"/>
            <a:r>
              <a:rPr lang="zh-CN" altLang="en-US"/>
              <a:t>Class&lt;Person&gt; c = Person.class;</a:t>
            </a:r>
            <a:endParaRPr lang="zh-CN" altLang="en-US"/>
          </a:p>
          <a:p>
            <a:pPr algn="l"/>
            <a:r>
              <a:rPr lang="zh-CN" altLang="en-US"/>
              <a:t>// (2)获取类的构造方法实例</a:t>
            </a:r>
            <a:endParaRPr lang="zh-CN" altLang="en-US"/>
          </a:p>
          <a:p>
            <a:pPr algn="l"/>
            <a:r>
              <a:rPr lang="zh-CN" altLang="en-US"/>
              <a:t>Constructor constructor = c.getConstructor(String.class);</a:t>
            </a:r>
            <a:endParaRPr lang="zh-CN" altLang="en-US"/>
          </a:p>
          <a:p>
            <a:pPr algn="l"/>
            <a:r>
              <a:rPr lang="zh-CN" altLang="en-US"/>
              <a:t>// (3)创建实例</a:t>
            </a:r>
            <a:endParaRPr lang="zh-CN" altLang="en-US"/>
          </a:p>
          <a:p>
            <a:pPr algn="l"/>
            <a:r>
              <a:rPr lang="zh-CN" altLang="en-US"/>
              <a:t>Person p = (Person) constructor.newInstance("gx");</a:t>
            </a:r>
            <a:endParaRPr lang="zh-CN" altLang="en-US"/>
          </a:p>
          <a:p>
            <a:pPr algn="l"/>
            <a:r>
              <a:rPr lang="zh-CN" altLang="en-US"/>
              <a:t>// (4)打印输出</a:t>
            </a:r>
            <a:endParaRPr lang="zh-CN" altLang="en-US"/>
          </a:p>
          <a:p>
            <a:pPr algn="l"/>
            <a:r>
              <a:rPr lang="zh-CN" altLang="en-US"/>
              <a:t>System.out.println(p);</a:t>
            </a:r>
            <a:endParaRPr lang="zh-CN" altLang="en-US"/>
          </a:p>
        </p:txBody>
      </p:sp>
    </p:spTree>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知识点</a:t>
            </a:r>
            <a:r>
              <a:rPr lang="en-US" altLang="zh-CN"/>
              <a:t>4-</a:t>
            </a:r>
            <a:r>
              <a:rPr dirty="0">
                <a:sym typeface="+mn-ea"/>
              </a:rPr>
              <a:t>Method类的使用</a:t>
            </a:r>
            <a:endParaRPr lang="en-US" altLang="zh-CN"/>
          </a:p>
        </p:txBody>
      </p:sp>
      <p:sp>
        <p:nvSpPr>
          <p:cNvPr id="3" name="内容占位符 2"/>
          <p:cNvSpPr>
            <a:spLocks noGrp="1"/>
          </p:cNvSpPr>
          <p:nvPr>
            <p:ph idx="1"/>
          </p:nvPr>
        </p:nvSpPr>
        <p:spPr>
          <a:xfrm>
            <a:off x="288925" y="849630"/>
            <a:ext cx="11457940" cy="5139055"/>
          </a:xfrm>
        </p:spPr>
        <p:txBody>
          <a:bodyPr>
            <a:noAutofit/>
          </a:bodyPr>
          <a:p>
            <a:r>
              <a:rPr lang="zh-CN" altLang="en-US" sz="2000"/>
              <a:t>获取</a:t>
            </a:r>
            <a:r>
              <a:rPr lang="en-US" altLang="zh-CN" sz="2000"/>
              <a:t>Method</a:t>
            </a:r>
            <a:r>
              <a:rPr lang="zh-CN" altLang="en-US" sz="2000"/>
              <a:t>实例的方式：</a:t>
            </a:r>
            <a:endParaRPr lang="zh-CN" altLang="en-US" sz="2000"/>
          </a:p>
          <a:p>
            <a:pPr lvl="1"/>
            <a:r>
              <a:rPr lang="en-US" altLang="zh-CN" sz="2000" dirty="0" smtClean="0">
                <a:solidFill>
                  <a:srgbClr val="FF0000"/>
                </a:solidFill>
                <a:sym typeface="+mn-ea"/>
              </a:rPr>
              <a:t>Method </a:t>
            </a:r>
            <a:r>
              <a:rPr lang="en-US" altLang="zh-CN" sz="2000" dirty="0" err="1" smtClean="0">
                <a:solidFill>
                  <a:srgbClr val="FF0000"/>
                </a:solidFill>
                <a:sym typeface="+mn-ea"/>
              </a:rPr>
              <a:t>getMethod</a:t>
            </a:r>
            <a:r>
              <a:rPr lang="en-US" altLang="zh-CN" sz="2000" dirty="0" smtClean="0">
                <a:solidFill>
                  <a:srgbClr val="FF0000"/>
                </a:solidFill>
                <a:sym typeface="+mn-ea"/>
              </a:rPr>
              <a:t>(String name, Class... </a:t>
            </a:r>
            <a:r>
              <a:rPr lang="en-US" altLang="zh-CN" sz="2000" dirty="0" err="1" smtClean="0">
                <a:solidFill>
                  <a:srgbClr val="FF0000"/>
                </a:solidFill>
                <a:sym typeface="+mn-ea"/>
              </a:rPr>
              <a:t>parameterTypes</a:t>
            </a:r>
            <a:r>
              <a:rPr lang="en-US" altLang="zh-CN" sz="2000" dirty="0" smtClean="0">
                <a:solidFill>
                  <a:srgbClr val="FF0000"/>
                </a:solidFill>
                <a:sym typeface="+mn-ea"/>
              </a:rPr>
              <a:t>) </a:t>
            </a:r>
            <a:r>
              <a:rPr lang="zh-CN" altLang="en-US" sz="2000" dirty="0" smtClean="0">
                <a:sym typeface="+mn-ea"/>
              </a:rPr>
              <a:t>：通过指定方法名，参数类型，返回一个</a:t>
            </a:r>
            <a:r>
              <a:rPr lang="en-US" altLang="zh-CN" sz="2000" dirty="0" smtClean="0">
                <a:sym typeface="+mn-ea"/>
              </a:rPr>
              <a:t>Method</a:t>
            </a:r>
            <a:r>
              <a:rPr lang="zh-CN" altLang="en-US" sz="2000" dirty="0" smtClean="0">
                <a:sym typeface="+mn-ea"/>
              </a:rPr>
              <a:t>实例</a:t>
            </a:r>
            <a:endParaRPr lang="en-US" altLang="zh-CN" sz="2000" dirty="0" smtClean="0"/>
          </a:p>
          <a:p>
            <a:pPr lvl="1"/>
            <a:r>
              <a:rPr lang="en-US" altLang="zh-CN" sz="2000" dirty="0" smtClean="0">
                <a:solidFill>
                  <a:srgbClr val="FF0000"/>
                </a:solidFill>
                <a:sym typeface="+mn-ea"/>
              </a:rPr>
              <a:t>Method[] </a:t>
            </a:r>
            <a:r>
              <a:rPr lang="en-US" altLang="zh-CN" sz="2000" dirty="0" err="1" smtClean="0">
                <a:solidFill>
                  <a:srgbClr val="FF0000"/>
                </a:solidFill>
                <a:sym typeface="+mn-ea"/>
              </a:rPr>
              <a:t>getMethods</a:t>
            </a:r>
            <a:r>
              <a:rPr lang="en-US" altLang="zh-CN" sz="2000" dirty="0" smtClean="0">
                <a:solidFill>
                  <a:srgbClr val="FF0000"/>
                </a:solidFill>
                <a:sym typeface="+mn-ea"/>
              </a:rPr>
              <a:t>()</a:t>
            </a:r>
            <a:r>
              <a:rPr lang="en-US" altLang="zh-CN" sz="2000" dirty="0" smtClean="0">
                <a:sym typeface="+mn-ea"/>
              </a:rPr>
              <a:t> </a:t>
            </a:r>
            <a:r>
              <a:rPr lang="zh-CN" altLang="en-US" sz="2000" dirty="0" smtClean="0">
                <a:sym typeface="+mn-ea"/>
              </a:rPr>
              <a:t>：返回该类中所有方法的</a:t>
            </a:r>
            <a:r>
              <a:rPr lang="en-US" altLang="zh-CN" sz="2000" dirty="0" smtClean="0">
                <a:sym typeface="+mn-ea"/>
              </a:rPr>
              <a:t>Method</a:t>
            </a:r>
            <a:r>
              <a:rPr lang="zh-CN" altLang="en-US" sz="2000" dirty="0" smtClean="0">
                <a:sym typeface="+mn-ea"/>
              </a:rPr>
              <a:t>实例</a:t>
            </a:r>
            <a:endParaRPr lang="zh-CN" altLang="en-US" sz="2000" dirty="0"/>
          </a:p>
          <a:p>
            <a:r>
              <a:rPr lang="en-US" altLang="zh-CN" sz="2000" dirty="0" smtClean="0">
                <a:sym typeface="+mn-ea"/>
              </a:rPr>
              <a:t>Method</a:t>
            </a:r>
            <a:r>
              <a:rPr lang="zh-CN" altLang="en-US" sz="2000" dirty="0" smtClean="0">
                <a:sym typeface="+mn-ea"/>
              </a:rPr>
              <a:t>类将类中的方法进行封装，可以动态获得方法的信息，例如</a:t>
            </a:r>
            <a:endParaRPr lang="en-US" altLang="zh-CN" sz="2000" dirty="0" smtClean="0"/>
          </a:p>
          <a:p>
            <a:pPr lvl="1"/>
            <a:r>
              <a:rPr lang="en-US" altLang="zh-CN" sz="2000" dirty="0" err="1" smtClean="0">
                <a:solidFill>
                  <a:srgbClr val="FF0000"/>
                </a:solidFill>
                <a:sym typeface="+mn-ea"/>
              </a:rPr>
              <a:t>getReturnType</a:t>
            </a:r>
            <a:r>
              <a:rPr lang="zh-CN" altLang="en-US" sz="2000" dirty="0" smtClean="0">
                <a:sym typeface="+mn-ea"/>
              </a:rPr>
              <a:t>：获得方法返回值类型</a:t>
            </a:r>
            <a:endParaRPr lang="en-US" altLang="zh-CN" sz="2000" dirty="0" smtClean="0"/>
          </a:p>
          <a:p>
            <a:pPr lvl="1"/>
            <a:r>
              <a:rPr lang="en-US" altLang="zh-CN" sz="2000" dirty="0" err="1" smtClean="0">
                <a:solidFill>
                  <a:srgbClr val="FF0000"/>
                </a:solidFill>
                <a:sym typeface="+mn-ea"/>
              </a:rPr>
              <a:t>getName</a:t>
            </a:r>
            <a:r>
              <a:rPr lang="zh-CN" altLang="en-US" sz="2000" dirty="0" smtClean="0">
                <a:sym typeface="+mn-ea"/>
              </a:rPr>
              <a:t>：获得方法名字</a:t>
            </a:r>
            <a:endParaRPr lang="en-US" altLang="zh-CN" sz="2000" dirty="0" smtClean="0"/>
          </a:p>
          <a:p>
            <a:pPr lvl="1"/>
            <a:r>
              <a:rPr lang="en-US" altLang="zh-CN" sz="2000" dirty="0" err="1" smtClean="0">
                <a:solidFill>
                  <a:srgbClr val="FF0000"/>
                </a:solidFill>
                <a:sym typeface="+mn-ea"/>
              </a:rPr>
              <a:t>getParameterTypes</a:t>
            </a:r>
            <a:r>
              <a:rPr lang="zh-CN" altLang="en-US" sz="2000" dirty="0" smtClean="0">
                <a:sym typeface="+mn-ea"/>
              </a:rPr>
              <a:t>：获得方法参数类型</a:t>
            </a:r>
            <a:endParaRPr lang="en-US" altLang="zh-CN" sz="2000" dirty="0" smtClean="0"/>
          </a:p>
          <a:p>
            <a:r>
              <a:rPr lang="zh-CN" altLang="en-US" sz="2000" dirty="0" smtClean="0">
                <a:sym typeface="+mn-ea"/>
              </a:rPr>
              <a:t>除了动态获得方法信息外，</a:t>
            </a:r>
            <a:r>
              <a:rPr lang="en-US" altLang="zh-CN" sz="2000" dirty="0" smtClean="0">
                <a:sym typeface="+mn-ea"/>
              </a:rPr>
              <a:t>Method</a:t>
            </a:r>
            <a:r>
              <a:rPr lang="zh-CN" altLang="en-US" sz="2000" dirty="0" smtClean="0">
                <a:sym typeface="+mn-ea"/>
              </a:rPr>
              <a:t>还能动态调用某一个对象的具体方法</a:t>
            </a:r>
            <a:endParaRPr lang="en-US" altLang="zh-CN" sz="2000" dirty="0" smtClean="0"/>
          </a:p>
          <a:p>
            <a:pPr lvl="1"/>
            <a:r>
              <a:rPr lang="en-US" altLang="zh-CN" sz="2000" dirty="0" smtClean="0">
                <a:solidFill>
                  <a:srgbClr val="FF0000"/>
                </a:solidFill>
                <a:sym typeface="+mn-ea"/>
              </a:rPr>
              <a:t>Object   invoke(Object </a:t>
            </a:r>
            <a:r>
              <a:rPr lang="en-US" altLang="zh-CN" sz="2000" dirty="0" err="1" smtClean="0">
                <a:solidFill>
                  <a:srgbClr val="FF0000"/>
                </a:solidFill>
                <a:sym typeface="+mn-ea"/>
              </a:rPr>
              <a:t>obj</a:t>
            </a:r>
            <a:r>
              <a:rPr lang="en-US" altLang="zh-CN" sz="2000" dirty="0" smtClean="0">
                <a:solidFill>
                  <a:srgbClr val="FF0000"/>
                </a:solidFill>
                <a:sym typeface="+mn-ea"/>
              </a:rPr>
              <a:t>, Object... </a:t>
            </a:r>
            <a:r>
              <a:rPr lang="en-US" altLang="zh-CN" sz="2000" dirty="0" err="1" smtClean="0">
                <a:solidFill>
                  <a:srgbClr val="FF0000"/>
                </a:solidFill>
                <a:sym typeface="+mn-ea"/>
              </a:rPr>
              <a:t>args</a:t>
            </a:r>
            <a:r>
              <a:rPr lang="en-US" altLang="zh-CN" sz="2000" dirty="0" smtClean="0">
                <a:solidFill>
                  <a:srgbClr val="FF0000"/>
                </a:solidFill>
                <a:sym typeface="+mn-ea"/>
              </a:rPr>
              <a:t>) </a:t>
            </a:r>
            <a:r>
              <a:rPr lang="zh-CN" altLang="en-US" sz="2000" dirty="0" smtClean="0">
                <a:sym typeface="+mn-ea"/>
              </a:rPr>
              <a:t>：使用</a:t>
            </a:r>
            <a:r>
              <a:rPr lang="en-US" altLang="zh-CN" sz="2000" dirty="0" err="1" smtClean="0">
                <a:sym typeface="+mn-ea"/>
              </a:rPr>
              <a:t>obj</a:t>
            </a:r>
            <a:r>
              <a:rPr lang="zh-CN" altLang="en-US" sz="2000" dirty="0" smtClean="0">
                <a:sym typeface="+mn-ea"/>
              </a:rPr>
              <a:t>调用该方法，参数为</a:t>
            </a:r>
            <a:r>
              <a:rPr lang="en-US" altLang="zh-CN" sz="2000" dirty="0" err="1" smtClean="0">
                <a:sym typeface="+mn-ea"/>
              </a:rPr>
              <a:t>args</a:t>
            </a:r>
            <a:endParaRPr lang="en-US" altLang="zh-CN" sz="2000" dirty="0" err="1" smtClean="0">
              <a:sym typeface="+mn-ea"/>
            </a:endParaRPr>
          </a:p>
        </p:txBody>
      </p:sp>
    </p:spTree>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sym typeface="+mn-ea"/>
              </a:rPr>
              <a:t>知识点</a:t>
            </a:r>
            <a:r>
              <a:rPr lang="en-US" altLang="zh-CN">
                <a:sym typeface="+mn-ea"/>
              </a:rPr>
              <a:t>4-</a:t>
            </a:r>
            <a:r>
              <a:rPr dirty="0">
                <a:sym typeface="+mn-ea"/>
              </a:rPr>
              <a:t>Method类的使用</a:t>
            </a:r>
            <a:endParaRPr lang="zh-CN" altLang="en-US"/>
          </a:p>
        </p:txBody>
      </p:sp>
      <p:sp>
        <p:nvSpPr>
          <p:cNvPr id="3" name="内容占位符 2"/>
          <p:cNvSpPr>
            <a:spLocks noGrp="1"/>
          </p:cNvSpPr>
          <p:nvPr>
            <p:ph idx="1"/>
          </p:nvPr>
        </p:nvSpPr>
        <p:spPr>
          <a:xfrm>
            <a:off x="322580" y="849630"/>
            <a:ext cx="10515600" cy="4770438"/>
          </a:xfrm>
        </p:spPr>
        <p:txBody>
          <a:bodyPr>
            <a:normAutofit/>
          </a:bodyPr>
          <a:p>
            <a:r>
              <a:rPr lang="zh-CN" altLang="en-US" sz="2220"/>
              <a:t>案例练习：</a:t>
            </a:r>
            <a:endParaRPr lang="zh-CN" altLang="en-US" sz="2220"/>
          </a:p>
          <a:p>
            <a:r>
              <a:rPr lang="zh-CN" altLang="en-US" sz="2220" dirty="0" smtClean="0">
                <a:latin typeface="宋体" panose="02010600030101010101" pitchFamily="2" charset="-122"/>
                <a:ea typeface="宋体" panose="02010600030101010101" pitchFamily="2" charset="-122"/>
                <a:cs typeface="宋体" panose="02010600030101010101" pitchFamily="2" charset="-122"/>
                <a:sym typeface="+mn-ea"/>
              </a:rPr>
              <a:t>创建</a:t>
            </a:r>
            <a:r>
              <a:rPr lang="en-US" altLang="zh-CN" sz="2220" dirty="0" smtClean="0">
                <a:latin typeface="宋体" panose="02010600030101010101" pitchFamily="2" charset="-122"/>
                <a:ea typeface="宋体" panose="02010600030101010101" pitchFamily="2" charset="-122"/>
                <a:cs typeface="宋体" panose="02010600030101010101" pitchFamily="2" charset="-122"/>
                <a:sym typeface="+mn-ea"/>
              </a:rPr>
              <a:t>Person.java</a:t>
            </a:r>
            <a:r>
              <a:rPr lang="zh-CN" altLang="en-US" sz="2220" dirty="0" smtClean="0">
                <a:latin typeface="宋体" panose="02010600030101010101" pitchFamily="2" charset="-122"/>
                <a:ea typeface="宋体" panose="02010600030101010101" pitchFamily="2" charset="-122"/>
                <a:cs typeface="宋体" panose="02010600030101010101" pitchFamily="2" charset="-122"/>
                <a:sym typeface="+mn-ea"/>
              </a:rPr>
              <a:t>类、</a:t>
            </a:r>
            <a:r>
              <a:rPr lang="en-US" altLang="zh-CN" sz="2220" dirty="0" err="1" smtClean="0">
                <a:latin typeface="宋体" panose="02010600030101010101" pitchFamily="2" charset="-122"/>
                <a:ea typeface="宋体" panose="02010600030101010101" pitchFamily="2" charset="-122"/>
                <a:cs typeface="宋体" panose="02010600030101010101" pitchFamily="2" charset="-122"/>
                <a:sym typeface="+mn-ea"/>
              </a:rPr>
              <a:t>TestMethod</a:t>
            </a:r>
            <a:r>
              <a:rPr lang="zh-CN" altLang="en-US" sz="2220" dirty="0" smtClean="0">
                <a:latin typeface="宋体" panose="02010600030101010101" pitchFamily="2" charset="-122"/>
                <a:ea typeface="宋体" panose="02010600030101010101" pitchFamily="2" charset="-122"/>
                <a:cs typeface="宋体" panose="02010600030101010101" pitchFamily="2" charset="-122"/>
                <a:sym typeface="+mn-ea"/>
              </a:rPr>
              <a:t>类</a:t>
            </a:r>
            <a:endParaRPr lang="en-US" altLang="zh-CN" sz="2220" dirty="0" smtClean="0">
              <a:latin typeface="宋体" panose="02010600030101010101" pitchFamily="2" charset="-122"/>
              <a:ea typeface="宋体" panose="02010600030101010101" pitchFamily="2" charset="-122"/>
              <a:cs typeface="宋体" panose="02010600030101010101" pitchFamily="2" charset="-122"/>
            </a:endParaRPr>
          </a:p>
          <a:p>
            <a:r>
              <a:rPr lang="en-US" altLang="zh-CN" sz="2220" dirty="0" err="1" smtClean="0">
                <a:latin typeface="宋体" panose="02010600030101010101" pitchFamily="2" charset="-122"/>
                <a:ea typeface="宋体" panose="02010600030101010101" pitchFamily="2" charset="-122"/>
                <a:cs typeface="宋体" panose="02010600030101010101" pitchFamily="2" charset="-122"/>
                <a:sym typeface="+mn-ea"/>
              </a:rPr>
              <a:t>TestMethod</a:t>
            </a:r>
            <a:r>
              <a:rPr lang="zh-CN" altLang="en-US" sz="2220" dirty="0" smtClean="0">
                <a:latin typeface="宋体" panose="02010600030101010101" pitchFamily="2" charset="-122"/>
                <a:ea typeface="宋体" panose="02010600030101010101" pitchFamily="2" charset="-122"/>
                <a:cs typeface="宋体" panose="02010600030101010101" pitchFamily="2" charset="-122"/>
                <a:sym typeface="+mn-ea"/>
              </a:rPr>
              <a:t>类中：</a:t>
            </a:r>
            <a:endParaRPr lang="en-US" altLang="zh-CN" sz="2220" dirty="0" smtClean="0">
              <a:latin typeface="宋体" panose="02010600030101010101" pitchFamily="2" charset="-122"/>
              <a:ea typeface="宋体" panose="02010600030101010101" pitchFamily="2" charset="-122"/>
              <a:cs typeface="宋体" panose="02010600030101010101" pitchFamily="2" charset="-122"/>
            </a:endParaRPr>
          </a:p>
          <a:p>
            <a:pPr lvl="1"/>
            <a:r>
              <a:rPr lang="zh-CN" altLang="en-US" sz="2220" dirty="0" smtClean="0">
                <a:latin typeface="宋体" panose="02010600030101010101" pitchFamily="2" charset="-122"/>
                <a:ea typeface="宋体" panose="02010600030101010101" pitchFamily="2" charset="-122"/>
                <a:cs typeface="宋体" panose="02010600030101010101" pitchFamily="2" charset="-122"/>
                <a:sym typeface="+mn-ea"/>
              </a:rPr>
              <a:t>获得</a:t>
            </a:r>
            <a:r>
              <a:rPr lang="en-US" altLang="zh-CN" sz="2220" dirty="0" smtClean="0">
                <a:latin typeface="宋体" panose="02010600030101010101" pitchFamily="2" charset="-122"/>
                <a:ea typeface="宋体" panose="02010600030101010101" pitchFamily="2" charset="-122"/>
                <a:cs typeface="宋体" panose="02010600030101010101" pitchFamily="2" charset="-122"/>
                <a:sym typeface="+mn-ea"/>
              </a:rPr>
              <a:t>Person</a:t>
            </a:r>
            <a:r>
              <a:rPr lang="zh-CN" altLang="en-US" sz="2220" dirty="0" smtClean="0">
                <a:latin typeface="宋体" panose="02010600030101010101" pitchFamily="2" charset="-122"/>
                <a:ea typeface="宋体" panose="02010600030101010101" pitchFamily="2" charset="-122"/>
                <a:cs typeface="宋体" panose="02010600030101010101" pitchFamily="2" charset="-122"/>
                <a:sym typeface="+mn-ea"/>
              </a:rPr>
              <a:t>类的</a:t>
            </a:r>
            <a:r>
              <a:rPr lang="en-US" altLang="zh-CN" sz="2220" dirty="0" smtClean="0">
                <a:latin typeface="宋体" panose="02010600030101010101" pitchFamily="2" charset="-122"/>
                <a:ea typeface="宋体" panose="02010600030101010101" pitchFamily="2" charset="-122"/>
                <a:cs typeface="宋体" panose="02010600030101010101" pitchFamily="2" charset="-122"/>
                <a:sym typeface="+mn-ea"/>
              </a:rPr>
              <a:t>Class</a:t>
            </a:r>
            <a:r>
              <a:rPr lang="zh-CN" altLang="en-US" sz="2220" dirty="0" smtClean="0">
                <a:latin typeface="宋体" panose="02010600030101010101" pitchFamily="2" charset="-122"/>
                <a:ea typeface="宋体" panose="02010600030101010101" pitchFamily="2" charset="-122"/>
                <a:cs typeface="宋体" panose="02010600030101010101" pitchFamily="2" charset="-122"/>
                <a:sym typeface="+mn-ea"/>
              </a:rPr>
              <a:t>实例</a:t>
            </a:r>
            <a:endParaRPr lang="en-US" altLang="zh-CN" sz="2220" dirty="0" smtClean="0">
              <a:latin typeface="宋体" panose="02010600030101010101" pitchFamily="2" charset="-122"/>
              <a:ea typeface="宋体" panose="02010600030101010101" pitchFamily="2" charset="-122"/>
              <a:cs typeface="宋体" panose="02010600030101010101" pitchFamily="2" charset="-122"/>
            </a:endParaRPr>
          </a:p>
          <a:p>
            <a:pPr lvl="1"/>
            <a:r>
              <a:rPr lang="zh-CN" altLang="en-US" sz="2220" dirty="0" smtClean="0">
                <a:latin typeface="宋体" panose="02010600030101010101" pitchFamily="2" charset="-122"/>
                <a:ea typeface="宋体" panose="02010600030101010101" pitchFamily="2" charset="-122"/>
                <a:cs typeface="宋体" panose="02010600030101010101" pitchFamily="2" charset="-122"/>
                <a:sym typeface="+mn-ea"/>
              </a:rPr>
              <a:t>通过</a:t>
            </a:r>
            <a:r>
              <a:rPr lang="en-US" altLang="zh-CN" sz="2220" dirty="0" smtClean="0">
                <a:latin typeface="宋体" panose="02010600030101010101" pitchFamily="2" charset="-122"/>
                <a:ea typeface="宋体" panose="02010600030101010101" pitchFamily="2" charset="-122"/>
                <a:cs typeface="宋体" panose="02010600030101010101" pitchFamily="2" charset="-122"/>
                <a:sym typeface="+mn-ea"/>
              </a:rPr>
              <a:t>Class</a:t>
            </a:r>
            <a:r>
              <a:rPr lang="zh-CN" altLang="en-US" sz="2220" dirty="0" smtClean="0">
                <a:latin typeface="宋体" panose="02010600030101010101" pitchFamily="2" charset="-122"/>
                <a:ea typeface="宋体" panose="02010600030101010101" pitchFamily="2" charset="-122"/>
                <a:cs typeface="宋体" panose="02010600030101010101" pitchFamily="2" charset="-122"/>
                <a:sym typeface="+mn-ea"/>
              </a:rPr>
              <a:t>实例获得无参构造方法实例</a:t>
            </a:r>
            <a:endParaRPr lang="en-US" altLang="zh-CN" sz="2220" dirty="0" smtClean="0">
              <a:latin typeface="宋体" panose="02010600030101010101" pitchFamily="2" charset="-122"/>
              <a:ea typeface="宋体" panose="02010600030101010101" pitchFamily="2" charset="-122"/>
              <a:cs typeface="宋体" panose="02010600030101010101" pitchFamily="2" charset="-122"/>
            </a:endParaRPr>
          </a:p>
          <a:p>
            <a:pPr lvl="1"/>
            <a:r>
              <a:rPr lang="zh-CN" altLang="en-US" sz="2220" dirty="0" smtClean="0">
                <a:latin typeface="宋体" panose="02010600030101010101" pitchFamily="2" charset="-122"/>
                <a:ea typeface="宋体" panose="02010600030101010101" pitchFamily="2" charset="-122"/>
                <a:cs typeface="宋体" panose="02010600030101010101" pitchFamily="2" charset="-122"/>
                <a:sym typeface="+mn-ea"/>
              </a:rPr>
              <a:t>通过无参构造方法实例，创建对象</a:t>
            </a:r>
            <a:endParaRPr lang="en-US" altLang="zh-CN" sz="2220" dirty="0" smtClean="0">
              <a:latin typeface="宋体" panose="02010600030101010101" pitchFamily="2" charset="-122"/>
              <a:ea typeface="宋体" panose="02010600030101010101" pitchFamily="2" charset="-122"/>
              <a:cs typeface="宋体" panose="02010600030101010101" pitchFamily="2" charset="-122"/>
            </a:endParaRPr>
          </a:p>
          <a:p>
            <a:pPr lvl="1"/>
            <a:r>
              <a:rPr lang="zh-CN" altLang="en-US" sz="2220" dirty="0" smtClean="0">
                <a:latin typeface="宋体" panose="02010600030101010101" pitchFamily="2" charset="-122"/>
                <a:ea typeface="宋体" panose="02010600030101010101" pitchFamily="2" charset="-122"/>
                <a:cs typeface="宋体" panose="02010600030101010101" pitchFamily="2" charset="-122"/>
                <a:sym typeface="+mn-ea"/>
              </a:rPr>
              <a:t>通过</a:t>
            </a:r>
            <a:r>
              <a:rPr lang="en-US" altLang="zh-CN" sz="2220" dirty="0" smtClean="0">
                <a:latin typeface="宋体" panose="02010600030101010101" pitchFamily="2" charset="-122"/>
                <a:ea typeface="宋体" panose="02010600030101010101" pitchFamily="2" charset="-122"/>
                <a:cs typeface="宋体" panose="02010600030101010101" pitchFamily="2" charset="-122"/>
                <a:sym typeface="+mn-ea"/>
              </a:rPr>
              <a:t>Class</a:t>
            </a:r>
            <a:r>
              <a:rPr lang="zh-CN" altLang="en-US" sz="2220" dirty="0" smtClean="0">
                <a:latin typeface="宋体" panose="02010600030101010101" pitchFamily="2" charset="-122"/>
                <a:ea typeface="宋体" panose="02010600030101010101" pitchFamily="2" charset="-122"/>
                <a:cs typeface="宋体" panose="02010600030101010101" pitchFamily="2" charset="-122"/>
                <a:sym typeface="+mn-ea"/>
              </a:rPr>
              <a:t>实例获得方法实例</a:t>
            </a:r>
            <a:endParaRPr lang="en-US" altLang="zh-CN" sz="2220" dirty="0" smtClean="0">
              <a:latin typeface="宋体" panose="02010600030101010101" pitchFamily="2" charset="-122"/>
              <a:ea typeface="宋体" panose="02010600030101010101" pitchFamily="2" charset="-122"/>
              <a:cs typeface="宋体" panose="02010600030101010101" pitchFamily="2" charset="-122"/>
            </a:endParaRPr>
          </a:p>
          <a:p>
            <a:pPr lvl="1"/>
            <a:r>
              <a:rPr lang="zh-CN" altLang="en-US" sz="2220" dirty="0" smtClean="0">
                <a:latin typeface="宋体" panose="02010600030101010101" pitchFamily="2" charset="-122"/>
                <a:ea typeface="宋体" panose="02010600030101010101" pitchFamily="2" charset="-122"/>
                <a:cs typeface="宋体" panose="02010600030101010101" pitchFamily="2" charset="-122"/>
                <a:sym typeface="+mn-ea"/>
              </a:rPr>
              <a:t>调用</a:t>
            </a:r>
            <a:r>
              <a:rPr lang="en-US" altLang="zh-CN" sz="2220" dirty="0" err="1" smtClean="0">
                <a:latin typeface="宋体" panose="02010600030101010101" pitchFamily="2" charset="-122"/>
                <a:ea typeface="宋体" panose="02010600030101010101" pitchFamily="2" charset="-122"/>
                <a:cs typeface="宋体" panose="02010600030101010101" pitchFamily="2" charset="-122"/>
                <a:sym typeface="+mn-ea"/>
              </a:rPr>
              <a:t>setXXX</a:t>
            </a:r>
            <a:r>
              <a:rPr lang="zh-CN" altLang="en-US" sz="2220" dirty="0" smtClean="0">
                <a:latin typeface="宋体" panose="02010600030101010101" pitchFamily="2" charset="-122"/>
                <a:ea typeface="宋体" panose="02010600030101010101" pitchFamily="2" charset="-122"/>
                <a:cs typeface="宋体" panose="02010600030101010101" pitchFamily="2" charset="-122"/>
                <a:sym typeface="+mn-ea"/>
              </a:rPr>
              <a:t>方法为</a:t>
            </a:r>
            <a:r>
              <a:rPr lang="en-US" altLang="zh-CN" sz="2220" dirty="0" smtClean="0">
                <a:latin typeface="宋体" panose="02010600030101010101" pitchFamily="2" charset="-122"/>
                <a:ea typeface="宋体" panose="02010600030101010101" pitchFamily="2" charset="-122"/>
                <a:cs typeface="宋体" panose="02010600030101010101" pitchFamily="2" charset="-122"/>
                <a:sym typeface="+mn-ea"/>
              </a:rPr>
              <a:t>Person</a:t>
            </a:r>
            <a:r>
              <a:rPr lang="zh-CN" altLang="en-US" sz="2220" dirty="0" smtClean="0">
                <a:latin typeface="宋体" panose="02010600030101010101" pitchFamily="2" charset="-122"/>
                <a:ea typeface="宋体" panose="02010600030101010101" pitchFamily="2" charset="-122"/>
                <a:cs typeface="宋体" panose="02010600030101010101" pitchFamily="2" charset="-122"/>
                <a:sym typeface="+mn-ea"/>
              </a:rPr>
              <a:t>实例的属性赋值</a:t>
            </a:r>
            <a:endParaRPr lang="en-US" altLang="zh-CN" sz="2220" dirty="0" smtClean="0">
              <a:latin typeface="宋体" panose="02010600030101010101" pitchFamily="2" charset="-122"/>
              <a:ea typeface="宋体" panose="02010600030101010101" pitchFamily="2" charset="-122"/>
              <a:cs typeface="宋体" panose="02010600030101010101" pitchFamily="2" charset="-122"/>
            </a:endParaRPr>
          </a:p>
          <a:p>
            <a:endParaRPr lang="zh-CN" altLang="en-US" sz="2220"/>
          </a:p>
        </p:txBody>
      </p:sp>
      <p:sp>
        <p:nvSpPr>
          <p:cNvPr id="4" name="文本框 3"/>
          <p:cNvSpPr txBox="1"/>
          <p:nvPr/>
        </p:nvSpPr>
        <p:spPr>
          <a:xfrm>
            <a:off x="6240145" y="257810"/>
            <a:ext cx="5904865" cy="5077460"/>
          </a:xfrm>
          <a:prstGeom prst="rect">
            <a:avLst/>
          </a:prstGeom>
          <a:noFill/>
        </p:spPr>
        <p:txBody>
          <a:bodyPr wrap="none" rtlCol="0">
            <a:spAutoFit/>
          </a:bodyPr>
          <a:p>
            <a:pPr marL="0" indent="0" algn="l">
              <a:buNone/>
            </a:pPr>
            <a:r>
              <a:rPr lang="zh-CN" altLang="en-US">
                <a:sym typeface="+mn-ea"/>
              </a:rPr>
              <a:t>// </a:t>
            </a:r>
            <a:r>
              <a:rPr lang="en-US" altLang="zh-CN">
                <a:sym typeface="+mn-ea"/>
              </a:rPr>
              <a:t>1.</a:t>
            </a:r>
            <a:r>
              <a:rPr lang="zh-CN" altLang="en-US">
                <a:sym typeface="+mn-ea"/>
              </a:rPr>
              <a:t>获得Student类的Class实例</a:t>
            </a:r>
            <a:endParaRPr lang="zh-CN" altLang="en-US"/>
          </a:p>
          <a:p>
            <a:pPr marL="0" indent="0" algn="l">
              <a:buNone/>
            </a:pPr>
            <a:r>
              <a:rPr lang="zh-CN" altLang="en-US">
                <a:sym typeface="+mn-ea"/>
              </a:rPr>
              <a:t>Clas</a:t>
            </a:r>
            <a:r>
              <a:rPr lang="en-US" altLang="zh-CN">
                <a:sym typeface="+mn-ea"/>
              </a:rPr>
              <a:t>s</a:t>
            </a:r>
            <a:r>
              <a:rPr lang="zh-CN" altLang="en-US">
                <a:sym typeface="+mn-ea"/>
              </a:rPr>
              <a:t> </a:t>
            </a:r>
            <a:r>
              <a:rPr lang="zh-CN" altLang="en-US">
                <a:sym typeface="+mn-ea"/>
              </a:rPr>
              <a:t>cs = Class.forName("com.icss.ch22.test.Person");</a:t>
            </a:r>
            <a:endParaRPr lang="zh-CN" altLang="en-US"/>
          </a:p>
          <a:p>
            <a:pPr marL="0" indent="0" algn="l">
              <a:buNone/>
            </a:pPr>
            <a:r>
              <a:rPr lang="zh-CN" altLang="en-US">
                <a:sym typeface="+mn-ea"/>
              </a:rPr>
              <a:t>// </a:t>
            </a:r>
            <a:r>
              <a:rPr lang="en-US" altLang="zh-CN">
                <a:sym typeface="+mn-ea"/>
              </a:rPr>
              <a:t>2.</a:t>
            </a:r>
            <a:r>
              <a:rPr lang="zh-CN" altLang="en-US">
                <a:sym typeface="+mn-ea"/>
              </a:rPr>
              <a:t>通过Class实例获得无参构造方法实例</a:t>
            </a:r>
            <a:endParaRPr lang="zh-CN" altLang="en-US"/>
          </a:p>
          <a:p>
            <a:pPr marL="0" indent="0" algn="l">
              <a:buNone/>
            </a:pPr>
            <a:r>
              <a:rPr lang="zh-CN" altLang="en-US">
                <a:sym typeface="+mn-ea"/>
              </a:rPr>
              <a:t>Constructor constructor = cs.getConstructor(null);</a:t>
            </a:r>
            <a:endParaRPr lang="zh-CN" altLang="en-US"/>
          </a:p>
          <a:p>
            <a:pPr marL="0" indent="0" algn="l">
              <a:buNone/>
            </a:pPr>
            <a:r>
              <a:rPr lang="zh-CN" altLang="en-US">
                <a:sym typeface="+mn-ea"/>
              </a:rPr>
              <a:t>// </a:t>
            </a:r>
            <a:r>
              <a:rPr lang="en-US" altLang="zh-CN">
                <a:sym typeface="+mn-ea"/>
              </a:rPr>
              <a:t>3.</a:t>
            </a:r>
            <a:r>
              <a:rPr lang="zh-CN" altLang="en-US">
                <a:sym typeface="+mn-ea"/>
              </a:rPr>
              <a:t>通过无参构造方法实例，创建对象</a:t>
            </a:r>
            <a:endParaRPr lang="zh-CN" altLang="en-US"/>
          </a:p>
          <a:p>
            <a:pPr marL="0" indent="0" algn="l">
              <a:buNone/>
            </a:pPr>
            <a:r>
              <a:rPr lang="zh-CN" altLang="en-US">
                <a:sym typeface="+mn-ea"/>
              </a:rPr>
              <a:t>Person person = (Person) constructor.newInstance(null);</a:t>
            </a:r>
            <a:endParaRPr lang="zh-CN" altLang="en-US"/>
          </a:p>
          <a:p>
            <a:pPr marL="0" indent="0" algn="l">
              <a:buNone/>
            </a:pPr>
            <a:r>
              <a:rPr lang="zh-CN" altLang="en-US">
                <a:sym typeface="+mn-ea"/>
              </a:rPr>
              <a:t>// </a:t>
            </a:r>
            <a:r>
              <a:rPr lang="en-US" altLang="zh-CN">
                <a:sym typeface="+mn-ea"/>
              </a:rPr>
              <a:t>4.</a:t>
            </a:r>
            <a:r>
              <a:rPr lang="zh-CN" altLang="en-US">
                <a:sym typeface="+mn-ea"/>
              </a:rPr>
              <a:t>通过Class实例获得方法实例,返回类中所有方法的实例</a:t>
            </a:r>
            <a:endParaRPr lang="zh-CN" altLang="en-US"/>
          </a:p>
          <a:p>
            <a:pPr marL="0" indent="0" algn="l">
              <a:buNone/>
            </a:pPr>
            <a:r>
              <a:rPr lang="zh-CN" altLang="en-US">
                <a:sym typeface="+mn-ea"/>
              </a:rPr>
              <a:t>Method[] methods = cs.getMethods();</a:t>
            </a:r>
            <a:endParaRPr lang="zh-CN" altLang="en-US"/>
          </a:p>
          <a:p>
            <a:pPr marL="0" indent="0" algn="l">
              <a:buNone/>
            </a:pPr>
            <a:r>
              <a:rPr lang="zh-CN" altLang="en-US">
                <a:sym typeface="+mn-ea"/>
              </a:rPr>
              <a:t>// </a:t>
            </a:r>
            <a:r>
              <a:rPr lang="en-US" altLang="zh-CN">
                <a:sym typeface="+mn-ea"/>
              </a:rPr>
              <a:t>5</a:t>
            </a:r>
            <a:r>
              <a:rPr lang="zh-CN" altLang="en-US">
                <a:sym typeface="+mn-ea"/>
              </a:rPr>
              <a:t>调用setXXX方法为</a:t>
            </a:r>
            <a:r>
              <a:rPr lang="en-US" altLang="zh-CN">
                <a:sym typeface="+mn-ea"/>
              </a:rPr>
              <a:t>person</a:t>
            </a:r>
            <a:r>
              <a:rPr lang="zh-CN" altLang="en-US">
                <a:sym typeface="+mn-ea"/>
              </a:rPr>
              <a:t>实例的属性赋值</a:t>
            </a:r>
            <a:endParaRPr lang="zh-CN" altLang="en-US"/>
          </a:p>
          <a:p>
            <a:pPr marL="0" indent="0" algn="l">
              <a:buNone/>
            </a:pPr>
            <a:r>
              <a:rPr lang="zh-CN" altLang="en-US">
                <a:sym typeface="+mn-ea"/>
              </a:rPr>
              <a:t>for (Method method : methods) {</a:t>
            </a:r>
            <a:endParaRPr lang="zh-CN" altLang="en-US"/>
          </a:p>
          <a:p>
            <a:pPr marL="0" indent="0" algn="l">
              <a:buNone/>
            </a:pPr>
            <a:r>
              <a:rPr lang="zh-CN" altLang="en-US">
                <a:sym typeface="+mn-ea"/>
              </a:rPr>
              <a:t>  if (method.getName().startsWith("setName")) {</a:t>
            </a:r>
            <a:endParaRPr lang="zh-CN" altLang="en-US"/>
          </a:p>
          <a:p>
            <a:pPr marL="0" indent="0" algn="l">
              <a:buNone/>
            </a:pPr>
            <a:r>
              <a:rPr lang="zh-CN" altLang="en-US">
                <a:sym typeface="+mn-ea"/>
              </a:rPr>
              <a:t>              method.invoke(person, "gxx");</a:t>
            </a:r>
            <a:endParaRPr lang="zh-CN" altLang="en-US"/>
          </a:p>
          <a:p>
            <a:pPr marL="0" indent="0" algn="l">
              <a:buNone/>
            </a:pPr>
            <a:r>
              <a:rPr lang="zh-CN" altLang="en-US">
                <a:sym typeface="+mn-ea"/>
              </a:rPr>
              <a:t>  }</a:t>
            </a:r>
            <a:endParaRPr lang="zh-CN" altLang="en-US"/>
          </a:p>
          <a:p>
            <a:pPr marL="0" indent="0" algn="l">
              <a:buNone/>
            </a:pPr>
            <a:r>
              <a:rPr lang="zh-CN" altLang="en-US">
                <a:sym typeface="+mn-ea"/>
              </a:rPr>
              <a:t>  if (method.getName().startsWith("setAge")) {</a:t>
            </a:r>
            <a:endParaRPr lang="zh-CN" altLang="en-US"/>
          </a:p>
          <a:p>
            <a:pPr marL="0" indent="0" algn="l">
              <a:buNone/>
            </a:pPr>
            <a:r>
              <a:rPr lang="zh-CN" altLang="en-US">
                <a:sym typeface="+mn-ea"/>
              </a:rPr>
              <a:t>              method.invoke(person, 120);	</a:t>
            </a:r>
            <a:endParaRPr lang="zh-CN" altLang="en-US"/>
          </a:p>
          <a:p>
            <a:pPr marL="0" indent="0" algn="l">
              <a:buNone/>
            </a:pPr>
            <a:r>
              <a:rPr lang="zh-CN" altLang="en-US">
                <a:sym typeface="+mn-ea"/>
              </a:rPr>
              <a:t>}}</a:t>
            </a:r>
            <a:endParaRPr lang="zh-CN" altLang="en-US"/>
          </a:p>
          <a:p>
            <a:pPr marL="0" indent="0" algn="l">
              <a:buNone/>
            </a:pPr>
            <a:r>
              <a:rPr lang="zh-CN" altLang="en-US">
                <a:sym typeface="+mn-ea"/>
              </a:rPr>
              <a:t>System.out.println(person);</a:t>
            </a:r>
            <a:endParaRPr lang="zh-CN" altLang="en-US"/>
          </a:p>
          <a:p>
            <a:endParaRPr lang="zh-CN" altLang="en-US"/>
          </a:p>
        </p:txBody>
      </p:sp>
      <p:sp>
        <p:nvSpPr>
          <p:cNvPr id="5" name="矩形 4"/>
          <p:cNvSpPr/>
          <p:nvPr/>
        </p:nvSpPr>
        <p:spPr>
          <a:xfrm>
            <a:off x="6240145" y="257810"/>
            <a:ext cx="5829300" cy="4814570"/>
          </a:xfrm>
          <a:prstGeom prst="rect">
            <a:avLst/>
          </a:prstGeom>
          <a:noFill/>
          <a:ln w="5715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知识点</a:t>
            </a:r>
            <a:r>
              <a:rPr lang="en-US" altLang="zh-CN"/>
              <a:t>5-</a:t>
            </a:r>
            <a:r>
              <a:rPr dirty="0">
                <a:sym typeface="+mn-ea"/>
              </a:rPr>
              <a:t>Field类的使用</a:t>
            </a:r>
            <a:endParaRPr lang="en-US" altLang="zh-CN"/>
          </a:p>
        </p:txBody>
      </p:sp>
      <p:sp>
        <p:nvSpPr>
          <p:cNvPr id="3" name="内容占位符 2"/>
          <p:cNvSpPr>
            <a:spLocks noGrp="1"/>
          </p:cNvSpPr>
          <p:nvPr>
            <p:ph idx="1"/>
          </p:nvPr>
        </p:nvSpPr>
        <p:spPr>
          <a:xfrm>
            <a:off x="379730" y="914400"/>
            <a:ext cx="11366500" cy="5105400"/>
          </a:xfrm>
        </p:spPr>
        <p:txBody>
          <a:bodyPr>
            <a:noAutofit/>
          </a:bodyPr>
          <a:p>
            <a:r>
              <a:rPr lang="zh-CN" altLang="en-US" sz="2300" dirty="0" smtClean="0">
                <a:sym typeface="+mn-ea"/>
              </a:rPr>
              <a:t>获得</a:t>
            </a:r>
            <a:r>
              <a:rPr lang="en-US" altLang="zh-CN" sz="2300" dirty="0" smtClean="0">
                <a:sym typeface="+mn-ea"/>
              </a:rPr>
              <a:t>Field</a:t>
            </a:r>
            <a:r>
              <a:rPr lang="zh-CN" altLang="en-US" sz="2300" dirty="0" smtClean="0">
                <a:sym typeface="+mn-ea"/>
              </a:rPr>
              <a:t>实例，都是通过</a:t>
            </a:r>
            <a:r>
              <a:rPr lang="en-US" altLang="zh-CN" sz="2300" dirty="0" smtClean="0">
                <a:sym typeface="+mn-ea"/>
              </a:rPr>
              <a:t>Class</a:t>
            </a:r>
            <a:r>
              <a:rPr lang="zh-CN" altLang="en-US" sz="2300" dirty="0" smtClean="0">
                <a:sym typeface="+mn-ea"/>
              </a:rPr>
              <a:t>中的方法实现</a:t>
            </a:r>
            <a:endParaRPr lang="en-US" altLang="zh-CN" sz="2300" dirty="0" smtClean="0"/>
          </a:p>
          <a:p>
            <a:pPr lvl="1"/>
            <a:r>
              <a:rPr lang="en-US" altLang="zh-CN" sz="2300" dirty="0" smtClean="0">
                <a:sym typeface="+mn-ea"/>
              </a:rPr>
              <a:t>public Field </a:t>
            </a:r>
            <a:r>
              <a:rPr lang="en-US" altLang="zh-CN" sz="2300" dirty="0" err="1" smtClean="0">
                <a:sym typeface="+mn-ea"/>
              </a:rPr>
              <a:t>getField</a:t>
            </a:r>
            <a:r>
              <a:rPr lang="en-US" altLang="zh-CN" sz="2300" dirty="0" smtClean="0">
                <a:sym typeface="+mn-ea"/>
              </a:rPr>
              <a:t>(String name)</a:t>
            </a:r>
            <a:endParaRPr lang="en-US" altLang="zh-CN" sz="2300" dirty="0" smtClean="0"/>
          </a:p>
          <a:p>
            <a:pPr lvl="1"/>
            <a:r>
              <a:rPr lang="zh-CN" altLang="en-US" sz="2300" dirty="0" smtClean="0">
                <a:sym typeface="+mn-ea"/>
              </a:rPr>
              <a:t>通过指定</a:t>
            </a:r>
            <a:r>
              <a:rPr lang="en-US" altLang="zh-CN" sz="2300" dirty="0" smtClean="0">
                <a:sym typeface="+mn-ea"/>
              </a:rPr>
              <a:t>Field</a:t>
            </a:r>
            <a:r>
              <a:rPr lang="zh-CN" altLang="en-US" sz="2300" dirty="0" smtClean="0">
                <a:sym typeface="+mn-ea"/>
              </a:rPr>
              <a:t>名字，返回</a:t>
            </a:r>
            <a:r>
              <a:rPr lang="en-US" altLang="zh-CN" sz="2300" dirty="0" smtClean="0">
                <a:sym typeface="+mn-ea"/>
              </a:rPr>
              <a:t>Field</a:t>
            </a:r>
            <a:r>
              <a:rPr lang="zh-CN" altLang="en-US" sz="2300" dirty="0" smtClean="0">
                <a:sym typeface="+mn-ea"/>
              </a:rPr>
              <a:t>实例</a:t>
            </a:r>
            <a:endParaRPr lang="en-US" altLang="zh-CN" sz="2300" dirty="0" smtClean="0"/>
          </a:p>
          <a:p>
            <a:pPr lvl="1"/>
            <a:r>
              <a:rPr lang="zh-CN" altLang="en-US" sz="2300" dirty="0" smtClean="0">
                <a:sym typeface="+mn-ea"/>
              </a:rPr>
              <a:t>注意</a:t>
            </a:r>
            <a:r>
              <a:rPr lang="en-US" altLang="zh-CN" sz="2300" dirty="0" smtClean="0">
                <a:sym typeface="+mn-ea"/>
              </a:rPr>
              <a:t>Field</a:t>
            </a:r>
            <a:r>
              <a:rPr lang="zh-CN" altLang="en-US" sz="2300" dirty="0" smtClean="0">
                <a:sym typeface="+mn-ea"/>
              </a:rPr>
              <a:t>的访问权限 （一定是</a:t>
            </a:r>
            <a:r>
              <a:rPr lang="en-US" altLang="zh-CN" sz="2300" dirty="0" smtClean="0">
                <a:sym typeface="+mn-ea"/>
              </a:rPr>
              <a:t>public</a:t>
            </a:r>
            <a:r>
              <a:rPr lang="zh-CN" altLang="en-US" sz="2300" dirty="0" smtClean="0">
                <a:sym typeface="+mn-ea"/>
              </a:rPr>
              <a:t>）</a:t>
            </a:r>
            <a:endParaRPr lang="zh-CN" altLang="en-US" sz="2300" dirty="0" smtClean="0">
              <a:sym typeface="+mn-ea"/>
            </a:endParaRPr>
          </a:p>
          <a:p>
            <a:pPr marL="228600" lvl="1" algn="l">
              <a:spcBef>
                <a:spcPts val="1000"/>
              </a:spcBef>
              <a:buClrTx/>
              <a:buSzTx/>
            </a:pPr>
            <a:r>
              <a:rPr lang="zh-CN" altLang="en-US" sz="2300" dirty="0" smtClean="0">
                <a:sym typeface="+mn-ea"/>
              </a:rPr>
              <a:t>Field类将类的属性进行封装，可以获得属性的基本信息、属性的值，也可以对属性进行赋值</a:t>
            </a:r>
            <a:endParaRPr lang="zh-CN" altLang="en-US" sz="2300" dirty="0" smtClean="0"/>
          </a:p>
          <a:p>
            <a:pPr lvl="1"/>
            <a:r>
              <a:rPr lang="en-US" altLang="zh-CN" sz="2300" dirty="0" err="1" smtClean="0">
                <a:sym typeface="+mn-ea"/>
              </a:rPr>
              <a:t>getNam</a:t>
            </a:r>
            <a:r>
              <a:rPr lang="en-US" altLang="zh-CN" sz="2300" b="1" dirty="0" err="1" smtClean="0">
                <a:sym typeface="+mn-ea"/>
              </a:rPr>
              <a:t>e</a:t>
            </a:r>
            <a:r>
              <a:rPr lang="zh-CN" altLang="en-US" sz="2300" b="1" dirty="0" smtClean="0">
                <a:sym typeface="+mn-ea"/>
              </a:rPr>
              <a:t>：</a:t>
            </a:r>
            <a:r>
              <a:rPr lang="zh-CN" altLang="en-US" sz="2300" dirty="0" smtClean="0">
                <a:sym typeface="+mn-ea"/>
              </a:rPr>
              <a:t>返回属性的名字</a:t>
            </a:r>
            <a:endParaRPr lang="zh-CN" altLang="en-US" sz="2300" dirty="0" smtClean="0"/>
          </a:p>
          <a:p>
            <a:pPr lvl="1"/>
            <a:r>
              <a:rPr lang="en-US" altLang="zh-CN" sz="2300" dirty="0" err="1" smtClean="0">
                <a:sym typeface="+mn-ea"/>
              </a:rPr>
              <a:t>getXXX</a:t>
            </a:r>
            <a:r>
              <a:rPr lang="zh-CN" altLang="en-US" sz="2300" dirty="0" smtClean="0">
                <a:sym typeface="+mn-ea"/>
              </a:rPr>
              <a:t>：例如，</a:t>
            </a:r>
            <a:r>
              <a:rPr lang="en-US" altLang="zh-CN" sz="2300" dirty="0" err="1" smtClean="0">
                <a:sym typeface="+mn-ea"/>
              </a:rPr>
              <a:t>getFloat</a:t>
            </a:r>
            <a:r>
              <a:rPr lang="zh-CN" altLang="en-US" sz="2300" dirty="0" smtClean="0">
                <a:sym typeface="+mn-ea"/>
              </a:rPr>
              <a:t>返回该属性</a:t>
            </a:r>
            <a:r>
              <a:rPr lang="en-US" altLang="zh-CN" sz="2300" dirty="0" smtClean="0">
                <a:sym typeface="+mn-ea"/>
              </a:rPr>
              <a:t>float</a:t>
            </a:r>
            <a:r>
              <a:rPr lang="zh-CN" altLang="en-US" sz="2300" dirty="0" smtClean="0">
                <a:sym typeface="+mn-ea"/>
              </a:rPr>
              <a:t>类型的值</a:t>
            </a:r>
            <a:endParaRPr lang="en-US" altLang="zh-CN" sz="2300" dirty="0" smtClean="0"/>
          </a:p>
          <a:p>
            <a:pPr lvl="1"/>
            <a:r>
              <a:rPr lang="en-US" altLang="zh-CN" sz="2300" dirty="0" err="1" smtClean="0">
                <a:sym typeface="+mn-ea"/>
              </a:rPr>
              <a:t>setXXX</a:t>
            </a:r>
            <a:r>
              <a:rPr lang="zh-CN" altLang="en-US" sz="2300" dirty="0" smtClean="0">
                <a:sym typeface="+mn-ea"/>
              </a:rPr>
              <a:t>：例如，</a:t>
            </a:r>
            <a:r>
              <a:rPr lang="en-US" altLang="zh-CN" sz="2300" dirty="0" err="1" smtClean="0">
                <a:sym typeface="+mn-ea"/>
              </a:rPr>
              <a:t>setFloat</a:t>
            </a:r>
            <a:r>
              <a:rPr lang="zh-CN" altLang="en-US" sz="2300" dirty="0" smtClean="0">
                <a:sym typeface="+mn-ea"/>
              </a:rPr>
              <a:t>为属性赋值</a:t>
            </a:r>
            <a:r>
              <a:rPr lang="en-US" altLang="zh-CN" sz="2300" dirty="0" smtClean="0">
                <a:sym typeface="+mn-ea"/>
              </a:rPr>
              <a:t>float</a:t>
            </a:r>
            <a:r>
              <a:rPr lang="zh-CN" altLang="en-US" sz="2300" dirty="0" smtClean="0">
                <a:sym typeface="+mn-ea"/>
              </a:rPr>
              <a:t>类型的值</a:t>
            </a:r>
            <a:endParaRPr lang="zh-CN" altLang="en-US" sz="2300" dirty="0" smtClean="0">
              <a:sym typeface="+mn-ea"/>
            </a:endParaRPr>
          </a:p>
        </p:txBody>
      </p:sp>
    </p:spTree>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dirty="0"/>
              <a:t>本章内容</a:t>
            </a:r>
            <a:endParaRPr lang="zh-CN" dirty="0"/>
          </a:p>
        </p:txBody>
      </p:sp>
      <p:sp>
        <p:nvSpPr>
          <p:cNvPr id="3" name="内容占位符 2"/>
          <p:cNvSpPr>
            <a:spLocks noGrp="1"/>
          </p:cNvSpPr>
          <p:nvPr>
            <p:ph idx="1"/>
          </p:nvPr>
        </p:nvSpPr>
        <p:spPr/>
        <p:txBody>
          <a:bodyPr vert="horz" lIns="91440" tIns="45720" rIns="91440" bIns="45720" rtlCol="0">
            <a:normAutofit/>
          </a:bodyPr>
          <a:lstStyle/>
          <a:p>
            <a:r>
              <a:rPr dirty="0"/>
              <a:t>1、掌握反射概述</a:t>
            </a:r>
            <a:endParaRPr dirty="0"/>
          </a:p>
          <a:p>
            <a:r>
              <a:rPr dirty="0"/>
              <a:t>2、掌握Class类的使用</a:t>
            </a:r>
            <a:endParaRPr dirty="0"/>
          </a:p>
          <a:p>
            <a:r>
              <a:rPr dirty="0"/>
              <a:t>3、</a:t>
            </a:r>
            <a:r>
              <a:rPr dirty="0">
                <a:sym typeface="+mn-ea"/>
              </a:rPr>
              <a:t>掌握Constructor类的使用</a:t>
            </a:r>
            <a:endParaRPr dirty="0"/>
          </a:p>
          <a:p>
            <a:r>
              <a:rPr dirty="0"/>
              <a:t>4、掌握Method类的使用</a:t>
            </a:r>
            <a:endParaRPr dirty="0"/>
          </a:p>
          <a:p>
            <a:r>
              <a:rPr dirty="0"/>
              <a:t>5、</a:t>
            </a:r>
            <a:r>
              <a:rPr dirty="0">
                <a:sym typeface="+mn-ea"/>
              </a:rPr>
              <a:t>掌握Field类的使用</a:t>
            </a:r>
            <a:endParaRPr dirty="0"/>
          </a:p>
          <a:p>
            <a:pPr>
              <a:buNone/>
            </a:pPr>
            <a:endParaRPr lang="zh-CN" altLang="en-US" dirty="0">
              <a:solidFill>
                <a:schemeClr val="tx1">
                  <a:lumMod val="75000"/>
                  <a:lumOff val="25000"/>
                </a:schemeClr>
              </a:solidFill>
            </a:endParaRPr>
          </a:p>
        </p:txBody>
      </p:sp>
    </p:spTree>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知识点</a:t>
            </a:r>
            <a:r>
              <a:rPr lang="en-US" altLang="zh-CN"/>
              <a:t>1-</a:t>
            </a:r>
            <a:r>
              <a:rPr dirty="0">
                <a:sym typeface="+mn-ea"/>
              </a:rPr>
              <a:t>反射概述</a:t>
            </a:r>
            <a:endParaRPr lang="en-US" altLang="zh-CN"/>
          </a:p>
        </p:txBody>
      </p:sp>
      <p:sp>
        <p:nvSpPr>
          <p:cNvPr id="3" name="内容占位符 2"/>
          <p:cNvSpPr>
            <a:spLocks noGrp="1"/>
          </p:cNvSpPr>
          <p:nvPr>
            <p:ph idx="1"/>
          </p:nvPr>
        </p:nvSpPr>
        <p:spPr>
          <a:xfrm>
            <a:off x="420370" y="849630"/>
            <a:ext cx="10515600" cy="4770438"/>
          </a:xfrm>
        </p:spPr>
        <p:txBody>
          <a:bodyPr>
            <a:normAutofit fontScale="90000" lnSpcReduction="20000"/>
          </a:bodyPr>
          <a:p>
            <a:r>
              <a:rPr lang="zh-CN" altLang="en-US" sz="2800" dirty="0" smtClean="0">
                <a:latin typeface="宋体" panose="02010600030101010101" pitchFamily="2" charset="-122"/>
                <a:ea typeface="宋体" panose="02010600030101010101" pitchFamily="2" charset="-122"/>
                <a:cs typeface="宋体" panose="02010600030101010101" pitchFamily="2" charset="-122"/>
                <a:sym typeface="+mn-ea"/>
              </a:rPr>
              <a:t>回忆一下之前如何使用一个</a:t>
            </a:r>
            <a:r>
              <a:rPr lang="en-US" altLang="zh-CN" sz="2800" dirty="0" smtClean="0">
                <a:latin typeface="宋体" panose="02010600030101010101" pitchFamily="2" charset="-122"/>
                <a:ea typeface="宋体" panose="02010600030101010101" pitchFamily="2" charset="-122"/>
                <a:cs typeface="宋体" panose="02010600030101010101" pitchFamily="2" charset="-122"/>
                <a:sym typeface="+mn-ea"/>
              </a:rPr>
              <a:t>Java</a:t>
            </a:r>
            <a:r>
              <a:rPr lang="zh-CN" altLang="en-US" sz="2800" dirty="0" smtClean="0">
                <a:latin typeface="宋体" panose="02010600030101010101" pitchFamily="2" charset="-122"/>
                <a:ea typeface="宋体" panose="02010600030101010101" pitchFamily="2" charset="-122"/>
                <a:cs typeface="宋体" panose="02010600030101010101" pitchFamily="2" charset="-122"/>
                <a:sym typeface="+mn-ea"/>
              </a:rPr>
              <a:t>类？</a:t>
            </a:r>
            <a:endParaRPr lang="en-US" altLang="zh-CN" sz="2800" dirty="0" smtClean="0">
              <a:latin typeface="宋体" panose="02010600030101010101" pitchFamily="2" charset="-122"/>
              <a:ea typeface="宋体" panose="02010600030101010101" pitchFamily="2" charset="-122"/>
              <a:cs typeface="宋体" panose="02010600030101010101" pitchFamily="2" charset="-122"/>
            </a:endParaRPr>
          </a:p>
          <a:p>
            <a:pPr lvl="1"/>
            <a:r>
              <a:rPr lang="zh-CN" altLang="en-US" sz="2800" dirty="0" smtClean="0">
                <a:latin typeface="宋体" panose="02010600030101010101" pitchFamily="2" charset="-122"/>
                <a:ea typeface="宋体" panose="02010600030101010101" pitchFamily="2" charset="-122"/>
                <a:cs typeface="宋体" panose="02010600030101010101" pitchFamily="2" charset="-122"/>
                <a:sym typeface="+mn-ea"/>
              </a:rPr>
              <a:t>已知一个类的类名、以及类中的方法、属性、构造方法等</a:t>
            </a:r>
            <a:endParaRPr lang="en-US" altLang="zh-CN" sz="2800" dirty="0" smtClean="0">
              <a:latin typeface="宋体" panose="02010600030101010101" pitchFamily="2" charset="-122"/>
              <a:ea typeface="宋体" panose="02010600030101010101" pitchFamily="2" charset="-122"/>
              <a:cs typeface="宋体" panose="02010600030101010101" pitchFamily="2" charset="-122"/>
            </a:endParaRPr>
          </a:p>
          <a:p>
            <a:pPr lvl="1"/>
            <a:r>
              <a:rPr lang="zh-CN" altLang="en-US" sz="2800" dirty="0" smtClean="0">
                <a:latin typeface="宋体" panose="02010600030101010101" pitchFamily="2" charset="-122"/>
                <a:ea typeface="宋体" panose="02010600030101010101" pitchFamily="2" charset="-122"/>
                <a:cs typeface="宋体" panose="02010600030101010101" pitchFamily="2" charset="-122"/>
                <a:sym typeface="+mn-ea"/>
              </a:rPr>
              <a:t>调用构造方法创建对象</a:t>
            </a:r>
            <a:endParaRPr lang="en-US" altLang="zh-CN" sz="2800" dirty="0" smtClean="0">
              <a:latin typeface="宋体" panose="02010600030101010101" pitchFamily="2" charset="-122"/>
              <a:ea typeface="宋体" panose="02010600030101010101" pitchFamily="2" charset="-122"/>
              <a:cs typeface="宋体" panose="02010600030101010101" pitchFamily="2" charset="-122"/>
            </a:endParaRPr>
          </a:p>
          <a:p>
            <a:pPr lvl="1"/>
            <a:r>
              <a:rPr lang="zh-CN" altLang="en-US" sz="2800" dirty="0" smtClean="0">
                <a:latin typeface="宋体" panose="02010600030101010101" pitchFamily="2" charset="-122"/>
                <a:ea typeface="宋体" panose="02010600030101010101" pitchFamily="2" charset="-122"/>
                <a:cs typeface="宋体" panose="02010600030101010101" pitchFamily="2" charset="-122"/>
                <a:sym typeface="+mn-ea"/>
              </a:rPr>
              <a:t>使用对象调用方法或属性</a:t>
            </a:r>
            <a:endParaRPr lang="en-US" altLang="zh-CN" sz="2800" dirty="0" smtClean="0">
              <a:latin typeface="宋体" panose="02010600030101010101" pitchFamily="2" charset="-122"/>
              <a:ea typeface="宋体" panose="02010600030101010101" pitchFamily="2" charset="-122"/>
              <a:cs typeface="宋体" panose="02010600030101010101" pitchFamily="2" charset="-122"/>
            </a:endParaRPr>
          </a:p>
          <a:p>
            <a:r>
              <a:rPr lang="zh-CN" altLang="en-US" sz="2800" dirty="0" smtClean="0">
                <a:latin typeface="宋体" panose="02010600030101010101" pitchFamily="2" charset="-122"/>
                <a:ea typeface="宋体" panose="02010600030101010101" pitchFamily="2" charset="-122"/>
                <a:cs typeface="宋体" panose="02010600030101010101" pitchFamily="2" charset="-122"/>
                <a:sym typeface="+mn-ea"/>
              </a:rPr>
              <a:t>问题：</a:t>
            </a:r>
            <a:endParaRPr lang="en-US" altLang="zh-CN" sz="2800" dirty="0" smtClean="0">
              <a:latin typeface="宋体" panose="02010600030101010101" pitchFamily="2" charset="-122"/>
              <a:ea typeface="宋体" panose="02010600030101010101" pitchFamily="2" charset="-122"/>
              <a:cs typeface="宋体" panose="02010600030101010101" pitchFamily="2" charset="-122"/>
            </a:endParaRPr>
          </a:p>
          <a:p>
            <a:pPr lvl="1"/>
            <a:r>
              <a:rPr lang="zh-CN" altLang="en-US" sz="2800" dirty="0" smtClean="0">
                <a:latin typeface="宋体" panose="02010600030101010101" pitchFamily="2" charset="-122"/>
                <a:ea typeface="宋体" panose="02010600030101010101" pitchFamily="2" charset="-122"/>
                <a:cs typeface="宋体" panose="02010600030101010101" pitchFamily="2" charset="-122"/>
                <a:sym typeface="+mn-ea"/>
              </a:rPr>
              <a:t>如果仅仅知道一个类的类名，能否动态得到类的定义信息，包括哪些方法，属性等？</a:t>
            </a:r>
            <a:endParaRPr lang="en-US" altLang="zh-CN" sz="2800" dirty="0" smtClean="0">
              <a:latin typeface="宋体" panose="02010600030101010101" pitchFamily="2" charset="-122"/>
              <a:ea typeface="宋体" panose="02010600030101010101" pitchFamily="2" charset="-122"/>
              <a:cs typeface="宋体" panose="02010600030101010101" pitchFamily="2" charset="-122"/>
            </a:endParaRPr>
          </a:p>
          <a:p>
            <a:r>
              <a:rPr lang="zh-CN" altLang="en-US" sz="2800" dirty="0" smtClean="0">
                <a:latin typeface="宋体" panose="02010600030101010101" pitchFamily="2" charset="-122"/>
                <a:ea typeface="宋体" panose="02010600030101010101" pitchFamily="2" charset="-122"/>
                <a:cs typeface="宋体" panose="02010600030101010101" pitchFamily="2" charset="-122"/>
                <a:sym typeface="+mn-ea"/>
              </a:rPr>
              <a:t>答案：可以通过反射做到 </a:t>
            </a:r>
            <a:endParaRPr lang="en-US" altLang="zh-CN" sz="2800" dirty="0" smtClean="0">
              <a:latin typeface="宋体" panose="02010600030101010101" pitchFamily="2" charset="-122"/>
              <a:ea typeface="宋体" panose="02010600030101010101" pitchFamily="2" charset="-122"/>
              <a:cs typeface="宋体" panose="02010600030101010101" pitchFamily="2" charset="-122"/>
            </a:endParaRPr>
          </a:p>
          <a:p>
            <a:endParaRPr lang="zh-CN" altLang="en-US"/>
          </a:p>
        </p:txBody>
      </p:sp>
      <p:pic>
        <p:nvPicPr>
          <p:cNvPr id="4" name="图片 3"/>
          <p:cNvPicPr>
            <a:picLocks noChangeAspect="1"/>
          </p:cNvPicPr>
          <p:nvPr>
            <p:custDataLst>
              <p:tags r:id="rId1"/>
            </p:custDataLst>
          </p:nvPr>
        </p:nvPicPr>
        <p:blipFill>
          <a:blip r:embed="rId2"/>
          <a:stretch>
            <a:fillRect/>
          </a:stretch>
        </p:blipFill>
        <p:spPr>
          <a:xfrm>
            <a:off x="9365615" y="370205"/>
            <a:ext cx="2455545" cy="2455545"/>
          </a:xfrm>
          <a:prstGeom prst="rect">
            <a:avLst/>
          </a:prstGeom>
        </p:spPr>
      </p:pic>
    </p:spTree>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sym typeface="+mn-ea"/>
              </a:rPr>
              <a:t>知识点</a:t>
            </a:r>
            <a:r>
              <a:rPr lang="en-US" altLang="zh-CN">
                <a:sym typeface="+mn-ea"/>
              </a:rPr>
              <a:t>1-</a:t>
            </a:r>
            <a:r>
              <a:rPr dirty="0">
                <a:sym typeface="+mn-ea"/>
              </a:rPr>
              <a:t>反射概述</a:t>
            </a:r>
            <a:endParaRPr lang="zh-CN" altLang="en-US"/>
          </a:p>
        </p:txBody>
      </p:sp>
      <p:sp>
        <p:nvSpPr>
          <p:cNvPr id="3" name="内容占位符 2"/>
          <p:cNvSpPr>
            <a:spLocks noGrp="1"/>
          </p:cNvSpPr>
          <p:nvPr>
            <p:ph idx="1"/>
          </p:nvPr>
        </p:nvSpPr>
        <p:spPr>
          <a:xfrm>
            <a:off x="289560" y="849630"/>
            <a:ext cx="11457940" cy="5563870"/>
          </a:xfrm>
        </p:spPr>
        <p:txBody>
          <a:bodyPr>
            <a:noAutofit/>
          </a:bodyPr>
          <a:p>
            <a:pPr algn="l">
              <a:buClrTx/>
              <a:buSzTx/>
            </a:pPr>
            <a:r>
              <a:rPr lang="zh-CN" altLang="en-US" sz="2000" dirty="0" smtClean="0">
                <a:latin typeface="宋体" panose="02010600030101010101" pitchFamily="2" charset="-122"/>
                <a:ea typeface="宋体" panose="02010600030101010101" pitchFamily="2" charset="-122"/>
                <a:cs typeface="宋体" panose="02010600030101010101" pitchFamily="2" charset="-122"/>
                <a:sym typeface="+mn-ea"/>
              </a:rPr>
              <a:t>Java反射的概念</a:t>
            </a:r>
            <a:endParaRPr lang="zh-CN" altLang="en-US" sz="2000" dirty="0" smtClean="0">
              <a:latin typeface="宋体" panose="02010600030101010101" pitchFamily="2" charset="-122"/>
              <a:ea typeface="宋体" panose="02010600030101010101" pitchFamily="2" charset="-122"/>
              <a:cs typeface="宋体" panose="02010600030101010101" pitchFamily="2" charset="-122"/>
            </a:endParaRPr>
          </a:p>
          <a:p>
            <a:pPr lvl="1"/>
            <a:r>
              <a:rPr lang="en-US" altLang="zh-CN" sz="2000" dirty="0" smtClean="0">
                <a:latin typeface="宋体" panose="02010600030101010101" pitchFamily="2" charset="-122"/>
                <a:ea typeface="宋体" panose="02010600030101010101" pitchFamily="2" charset="-122"/>
                <a:cs typeface="宋体" panose="02010600030101010101" pitchFamily="2" charset="-122"/>
                <a:sym typeface="+mn-ea"/>
              </a:rPr>
              <a:t>JAVA</a:t>
            </a:r>
            <a:r>
              <a:rPr lang="zh-CN" altLang="en-US" sz="2000" dirty="0" smtClean="0">
                <a:latin typeface="宋体" panose="02010600030101010101" pitchFamily="2" charset="-122"/>
                <a:ea typeface="宋体" panose="02010600030101010101" pitchFamily="2" charset="-122"/>
                <a:cs typeface="宋体" panose="02010600030101010101" pitchFamily="2" charset="-122"/>
                <a:sym typeface="+mn-ea"/>
              </a:rPr>
              <a:t>反射机制是在运行状态中，对于任意一个类，都能够知道这个类的所有属性和方法；对于任意一个对象，都能够调用它的任意一个方法和属性；这种</a:t>
            </a:r>
            <a:r>
              <a:rPr lang="zh-CN" altLang="en-US" sz="2000" dirty="0"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动态获取信息以及动态调用对象的方法的功能称为</a:t>
            </a:r>
            <a:r>
              <a:rPr lang="en-US" altLang="zh-CN" sz="2000" dirty="0"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java</a:t>
            </a:r>
            <a:r>
              <a:rPr lang="zh-CN" altLang="en-US" sz="2000" dirty="0"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语言的反射机制</a:t>
            </a:r>
            <a:r>
              <a:rPr lang="zh-CN" altLang="en-US" sz="2000" dirty="0" smtClean="0">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000" dirty="0" smtClean="0">
              <a:latin typeface="宋体" panose="02010600030101010101" pitchFamily="2" charset="-122"/>
              <a:ea typeface="宋体" panose="02010600030101010101" pitchFamily="2" charset="-122"/>
              <a:cs typeface="宋体" panose="02010600030101010101" pitchFamily="2" charset="-122"/>
            </a:endParaRPr>
          </a:p>
          <a:p>
            <a:pPr lvl="1"/>
            <a:r>
              <a:rPr lang="zh-CN" altLang="en-US" sz="2000" dirty="0" smtClean="0">
                <a:latin typeface="宋体" panose="02010600030101010101" pitchFamily="2" charset="-122"/>
                <a:ea typeface="宋体" panose="02010600030101010101" pitchFamily="2" charset="-122"/>
                <a:cs typeface="宋体" panose="02010600030101010101" pitchFamily="2" charset="-122"/>
                <a:sym typeface="+mn-ea"/>
              </a:rPr>
              <a:t>如果做到的呢？</a:t>
            </a:r>
            <a:endParaRPr lang="zh-CN" altLang="en-US" sz="2000" dirty="0" smtClean="0">
              <a:latin typeface="宋体" panose="02010600030101010101" pitchFamily="2" charset="-122"/>
              <a:ea typeface="宋体" panose="02010600030101010101" pitchFamily="2" charset="-122"/>
              <a:cs typeface="宋体" panose="02010600030101010101" pitchFamily="2" charset="-122"/>
            </a:endParaRPr>
          </a:p>
          <a:p>
            <a:pPr marL="457200" lvl="1" indent="0">
              <a:buNone/>
            </a:pPr>
            <a:r>
              <a:rPr lang="en-US" altLang="zh-CN" sz="2000" dirty="0" smtClean="0">
                <a:latin typeface="宋体" panose="02010600030101010101" pitchFamily="2" charset="-122"/>
                <a:ea typeface="宋体" panose="02010600030101010101" pitchFamily="2" charset="-122"/>
                <a:cs typeface="宋体" panose="02010600030101010101" pitchFamily="2" charset="-122"/>
                <a:sym typeface="+mn-ea"/>
              </a:rPr>
              <a:t>  </a:t>
            </a:r>
            <a:r>
              <a:rPr lang="zh-CN" altLang="en-US" sz="2000" dirty="0" smtClean="0">
                <a:latin typeface="宋体" panose="02010600030101010101" pitchFamily="2" charset="-122"/>
                <a:ea typeface="宋体" panose="02010600030101010101" pitchFamily="2" charset="-122"/>
                <a:cs typeface="宋体" panose="02010600030101010101" pitchFamily="2" charset="-122"/>
                <a:sym typeface="+mn-ea"/>
              </a:rPr>
              <a:t>当一个字节码文件加载到内存的时候，</a:t>
            </a:r>
            <a:r>
              <a:rPr lang="en-US" altLang="zh-CN" sz="2000" dirty="0" smtClean="0">
                <a:latin typeface="宋体" panose="02010600030101010101" pitchFamily="2" charset="-122"/>
                <a:ea typeface="宋体" panose="02010600030101010101" pitchFamily="2" charset="-122"/>
                <a:cs typeface="宋体" panose="02010600030101010101" pitchFamily="2" charset="-122"/>
                <a:sym typeface="+mn-ea"/>
              </a:rPr>
              <a:t>jvm</a:t>
            </a:r>
            <a:r>
              <a:rPr lang="zh-CN" altLang="en-US" sz="2000" dirty="0" smtClean="0">
                <a:latin typeface="宋体" panose="02010600030101010101" pitchFamily="2" charset="-122"/>
                <a:ea typeface="宋体" panose="02010600030101010101" pitchFamily="2" charset="-122"/>
                <a:cs typeface="宋体" panose="02010600030101010101" pitchFamily="2" charset="-122"/>
                <a:sym typeface="+mn-ea"/>
              </a:rPr>
              <a:t>会对该字节码进行解剖，然后创建一个对象的</a:t>
            </a:r>
            <a:r>
              <a:rPr lang="en-US" altLang="zh-CN" sz="2000" dirty="0" smtClean="0">
                <a:latin typeface="宋体" panose="02010600030101010101" pitchFamily="2" charset="-122"/>
                <a:ea typeface="宋体" panose="02010600030101010101" pitchFamily="2" charset="-122"/>
                <a:cs typeface="宋体" panose="02010600030101010101" pitchFamily="2" charset="-122"/>
                <a:sym typeface="+mn-ea"/>
              </a:rPr>
              <a:t>Class</a:t>
            </a:r>
            <a:r>
              <a:rPr lang="zh-CN" altLang="en-US" sz="2000" dirty="0" smtClean="0">
                <a:latin typeface="宋体" panose="02010600030101010101" pitchFamily="2" charset="-122"/>
                <a:ea typeface="宋体" panose="02010600030101010101" pitchFamily="2" charset="-122"/>
                <a:cs typeface="宋体" panose="02010600030101010101" pitchFamily="2" charset="-122"/>
                <a:sym typeface="+mn-ea"/>
              </a:rPr>
              <a:t>对象，把字节码文件的信息全部都存储到该</a:t>
            </a:r>
            <a:r>
              <a:rPr lang="en-US" altLang="zh-CN" sz="2000" dirty="0" smtClean="0">
                <a:latin typeface="宋体" panose="02010600030101010101" pitchFamily="2" charset="-122"/>
                <a:ea typeface="宋体" panose="02010600030101010101" pitchFamily="2" charset="-122"/>
                <a:cs typeface="宋体" panose="02010600030101010101" pitchFamily="2" charset="-122"/>
                <a:sym typeface="+mn-ea"/>
              </a:rPr>
              <a:t>Class</a:t>
            </a:r>
            <a:r>
              <a:rPr lang="zh-CN" altLang="en-US" sz="2000" dirty="0" smtClean="0">
                <a:latin typeface="宋体" panose="02010600030101010101" pitchFamily="2" charset="-122"/>
                <a:ea typeface="宋体" panose="02010600030101010101" pitchFamily="2" charset="-122"/>
                <a:cs typeface="宋体" panose="02010600030101010101" pitchFamily="2" charset="-122"/>
                <a:sym typeface="+mn-ea"/>
              </a:rPr>
              <a:t>对象中，我们只要获取到</a:t>
            </a:r>
            <a:r>
              <a:rPr lang="en-US" altLang="zh-CN" sz="2000" dirty="0" smtClean="0">
                <a:latin typeface="宋体" panose="02010600030101010101" pitchFamily="2" charset="-122"/>
                <a:ea typeface="宋体" panose="02010600030101010101" pitchFamily="2" charset="-122"/>
                <a:cs typeface="宋体" panose="02010600030101010101" pitchFamily="2" charset="-122"/>
                <a:sym typeface="+mn-ea"/>
              </a:rPr>
              <a:t>Class</a:t>
            </a:r>
            <a:r>
              <a:rPr lang="zh-CN" altLang="en-US" sz="2000" dirty="0" smtClean="0">
                <a:latin typeface="宋体" panose="02010600030101010101" pitchFamily="2" charset="-122"/>
                <a:ea typeface="宋体" panose="02010600030101010101" pitchFamily="2" charset="-122"/>
                <a:cs typeface="宋体" panose="02010600030101010101" pitchFamily="2" charset="-122"/>
                <a:sym typeface="+mn-ea"/>
              </a:rPr>
              <a:t>对象，我们就可以使用字节码对象设置对象的属性或者调用对象的方法等操作。</a:t>
            </a:r>
            <a:endParaRPr lang="en-US" altLang="zh-CN" sz="2000" dirty="0" smtClean="0">
              <a:latin typeface="宋体" panose="02010600030101010101" pitchFamily="2" charset="-122"/>
              <a:ea typeface="宋体" panose="02010600030101010101" pitchFamily="2" charset="-122"/>
              <a:cs typeface="宋体" panose="02010600030101010101" pitchFamily="2" charset="-122"/>
            </a:endParaRPr>
          </a:p>
          <a:p>
            <a:r>
              <a:rPr lang="en-US" altLang="zh-CN" sz="2000" dirty="0" smtClean="0">
                <a:latin typeface="宋体" panose="02010600030101010101" pitchFamily="2" charset="-122"/>
                <a:ea typeface="宋体" panose="02010600030101010101" pitchFamily="2" charset="-122"/>
                <a:cs typeface="宋体" panose="02010600030101010101" pitchFamily="2" charset="-122"/>
                <a:sym typeface="+mn-ea"/>
              </a:rPr>
              <a:t>Java</a:t>
            </a:r>
            <a:r>
              <a:rPr lang="zh-CN" altLang="en-US" sz="2000" dirty="0" smtClean="0">
                <a:latin typeface="宋体" panose="02010600030101010101" pitchFamily="2" charset="-122"/>
                <a:ea typeface="宋体" panose="02010600030101010101" pitchFamily="2" charset="-122"/>
                <a:cs typeface="宋体" panose="02010600030101010101" pitchFamily="2" charset="-122"/>
                <a:sym typeface="+mn-ea"/>
              </a:rPr>
              <a:t>反射的作用</a:t>
            </a:r>
            <a:endParaRPr lang="en-US" altLang="zh-CN" sz="2000" dirty="0" smtClean="0">
              <a:latin typeface="宋体" panose="02010600030101010101" pitchFamily="2" charset="-122"/>
              <a:ea typeface="宋体" panose="02010600030101010101" pitchFamily="2" charset="-122"/>
              <a:cs typeface="宋体" panose="02010600030101010101" pitchFamily="2" charset="-122"/>
            </a:endParaRPr>
          </a:p>
          <a:p>
            <a:pPr lvl="1"/>
            <a:r>
              <a:rPr lang="zh-CN" altLang="en-US" sz="2000" dirty="0" smtClean="0">
                <a:latin typeface="宋体" panose="02010600030101010101" pitchFamily="2" charset="-122"/>
                <a:ea typeface="宋体" panose="02010600030101010101" pitchFamily="2" charset="-122"/>
                <a:cs typeface="宋体" panose="02010600030101010101" pitchFamily="2" charset="-122"/>
                <a:sym typeface="+mn-ea"/>
              </a:rPr>
              <a:t>动态获取类的信息，进一步实现需要的功能</a:t>
            </a:r>
            <a:endParaRPr lang="en-US" altLang="zh-CN" sz="2000" dirty="0" smtClean="0">
              <a:latin typeface="宋体" panose="02010600030101010101" pitchFamily="2" charset="-122"/>
              <a:ea typeface="宋体" panose="02010600030101010101" pitchFamily="2" charset="-122"/>
              <a:cs typeface="宋体" panose="02010600030101010101" pitchFamily="2" charset="-122"/>
            </a:endParaRPr>
          </a:p>
          <a:p>
            <a:pPr lvl="1"/>
            <a:r>
              <a:rPr lang="zh-CN" altLang="en-US" sz="2000" dirty="0" smtClean="0">
                <a:latin typeface="宋体" panose="02010600030101010101" pitchFamily="2" charset="-122"/>
                <a:ea typeface="宋体" panose="02010600030101010101" pitchFamily="2" charset="-122"/>
                <a:cs typeface="宋体" panose="02010600030101010101" pitchFamily="2" charset="-122"/>
                <a:sym typeface="+mn-ea"/>
              </a:rPr>
              <a:t>例如：</a:t>
            </a:r>
            <a:r>
              <a:rPr lang="en-US" altLang="zh-CN" sz="2000" dirty="0" smtClean="0">
                <a:latin typeface="宋体" panose="02010600030101010101" pitchFamily="2" charset="-122"/>
                <a:ea typeface="宋体" panose="02010600030101010101" pitchFamily="2" charset="-122"/>
                <a:cs typeface="宋体" panose="02010600030101010101" pitchFamily="2" charset="-122"/>
                <a:sym typeface="+mn-ea"/>
              </a:rPr>
              <a:t>Spring</a:t>
            </a:r>
            <a:r>
              <a:rPr lang="zh-CN" altLang="en-US" sz="2000" dirty="0" smtClean="0">
                <a:latin typeface="宋体" panose="02010600030101010101" pitchFamily="2" charset="-122"/>
                <a:ea typeface="宋体" panose="02010600030101010101" pitchFamily="2" charset="-122"/>
                <a:cs typeface="宋体" panose="02010600030101010101" pitchFamily="2" charset="-122"/>
                <a:sym typeface="+mn-ea"/>
              </a:rPr>
              <a:t>框架通过</a:t>
            </a:r>
            <a:r>
              <a:rPr lang="en-US" altLang="zh-CN" sz="2000" dirty="0" smtClean="0">
                <a:latin typeface="宋体" panose="02010600030101010101" pitchFamily="2" charset="-122"/>
                <a:ea typeface="宋体" panose="02010600030101010101" pitchFamily="2" charset="-122"/>
                <a:cs typeface="宋体" panose="02010600030101010101" pitchFamily="2" charset="-122"/>
                <a:sym typeface="+mn-ea"/>
              </a:rPr>
              <a:t>XML</a:t>
            </a:r>
            <a:r>
              <a:rPr lang="zh-CN" altLang="en-US" sz="2000" dirty="0" smtClean="0">
                <a:latin typeface="宋体" panose="02010600030101010101" pitchFamily="2" charset="-122"/>
                <a:ea typeface="宋体" panose="02010600030101010101" pitchFamily="2" charset="-122"/>
                <a:cs typeface="宋体" panose="02010600030101010101" pitchFamily="2" charset="-122"/>
                <a:sym typeface="+mn-ea"/>
              </a:rPr>
              <a:t>文件描述类的基本信息，使用反射机制动态装配对象</a:t>
            </a:r>
            <a:endParaRPr lang="zh-CN" altLang="en-US" sz="2000" dirty="0" smtClean="0">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sym typeface="+mn-ea"/>
              </a:rPr>
              <a:t>知识点</a:t>
            </a:r>
            <a:r>
              <a:rPr lang="en-US" altLang="zh-CN">
                <a:sym typeface="+mn-ea"/>
              </a:rPr>
              <a:t>1-</a:t>
            </a:r>
            <a:r>
              <a:rPr dirty="0">
                <a:sym typeface="+mn-ea"/>
              </a:rPr>
              <a:t>反射概述</a:t>
            </a:r>
            <a:endParaRPr lang="zh-CN" altLang="en-US"/>
          </a:p>
        </p:txBody>
      </p:sp>
      <p:sp>
        <p:nvSpPr>
          <p:cNvPr id="3" name="内容占位符 2"/>
          <p:cNvSpPr>
            <a:spLocks noGrp="1"/>
          </p:cNvSpPr>
          <p:nvPr>
            <p:ph idx="1"/>
          </p:nvPr>
        </p:nvSpPr>
        <p:spPr>
          <a:xfrm>
            <a:off x="469900" y="849630"/>
            <a:ext cx="11120755" cy="5588635"/>
          </a:xfrm>
        </p:spPr>
        <p:txBody>
          <a:bodyPr>
            <a:noAutofit/>
          </a:bodyPr>
          <a:p>
            <a:r>
              <a:rPr lang="en-US" altLang="zh-CN" sz="2000" dirty="0" smtClean="0">
                <a:latin typeface="宋体" panose="02010600030101010101" pitchFamily="2" charset="-122"/>
                <a:ea typeface="宋体" panose="02010600030101010101" pitchFamily="2" charset="-122"/>
                <a:cs typeface="宋体" panose="02010600030101010101" pitchFamily="2" charset="-122"/>
                <a:sym typeface="+mn-ea"/>
              </a:rPr>
              <a:t>Java</a:t>
            </a:r>
            <a:r>
              <a:rPr lang="zh-CN" altLang="en-US" sz="2000" dirty="0" smtClean="0">
                <a:latin typeface="宋体" panose="02010600030101010101" pitchFamily="2" charset="-122"/>
                <a:ea typeface="宋体" panose="02010600030101010101" pitchFamily="2" charset="-122"/>
                <a:cs typeface="宋体" panose="02010600030101010101" pitchFamily="2" charset="-122"/>
                <a:sym typeface="+mn-ea"/>
              </a:rPr>
              <a:t>反射相关的类主要包括</a:t>
            </a:r>
            <a:endParaRPr lang="en-US" altLang="zh-CN" sz="2000" dirty="0" smtClean="0">
              <a:latin typeface="宋体" panose="02010600030101010101" pitchFamily="2" charset="-122"/>
              <a:ea typeface="宋体" panose="02010600030101010101" pitchFamily="2" charset="-122"/>
              <a:cs typeface="宋体" panose="02010600030101010101" pitchFamily="2" charset="-122"/>
            </a:endParaRPr>
          </a:p>
          <a:p>
            <a:pPr lvl="1"/>
            <a:r>
              <a:rPr lang="en-US" altLang="zh-CN" sz="2000" dirty="0" smtClean="0">
                <a:latin typeface="宋体" panose="02010600030101010101" pitchFamily="2" charset="-122"/>
                <a:ea typeface="宋体" panose="02010600030101010101" pitchFamily="2" charset="-122"/>
                <a:cs typeface="宋体" panose="02010600030101010101" pitchFamily="2" charset="-122"/>
                <a:sym typeface="+mn-ea"/>
              </a:rPr>
              <a:t>Class   </a:t>
            </a:r>
            <a:r>
              <a:rPr lang="zh-CN" altLang="en-US" sz="2000" dirty="0" smtClean="0">
                <a:latin typeface="宋体" panose="02010600030101010101" pitchFamily="2" charset="-122"/>
                <a:ea typeface="宋体" panose="02010600030101010101" pitchFamily="2" charset="-122"/>
                <a:cs typeface="宋体" panose="02010600030101010101" pitchFamily="2" charset="-122"/>
                <a:sym typeface="+mn-ea"/>
              </a:rPr>
              <a:t>类型</a:t>
            </a:r>
            <a:endParaRPr lang="en-US" altLang="zh-CN" sz="2000" dirty="0" smtClean="0">
              <a:latin typeface="宋体" panose="02010600030101010101" pitchFamily="2" charset="-122"/>
              <a:ea typeface="宋体" panose="02010600030101010101" pitchFamily="2" charset="-122"/>
              <a:cs typeface="宋体" panose="02010600030101010101" pitchFamily="2" charset="-122"/>
            </a:endParaRPr>
          </a:p>
          <a:p>
            <a:pPr lvl="1"/>
            <a:r>
              <a:rPr lang="en-US" altLang="zh-CN" sz="2000" dirty="0" smtClean="0">
                <a:latin typeface="宋体" panose="02010600030101010101" pitchFamily="2" charset="-122"/>
                <a:ea typeface="宋体" panose="02010600030101010101" pitchFamily="2" charset="-122"/>
                <a:cs typeface="宋体" panose="02010600030101010101" pitchFamily="2" charset="-122"/>
                <a:sym typeface="+mn-ea"/>
              </a:rPr>
              <a:t>Constructor </a:t>
            </a:r>
            <a:r>
              <a:rPr lang="zh-CN" altLang="en-US" sz="2000" dirty="0" smtClean="0">
                <a:latin typeface="宋体" panose="02010600030101010101" pitchFamily="2" charset="-122"/>
                <a:ea typeface="宋体" panose="02010600030101010101" pitchFamily="2" charset="-122"/>
                <a:cs typeface="宋体" panose="02010600030101010101" pitchFamily="2" charset="-122"/>
                <a:sym typeface="+mn-ea"/>
              </a:rPr>
              <a:t>构造方法</a:t>
            </a:r>
            <a:endParaRPr lang="en-US" altLang="zh-CN" sz="2000" dirty="0" smtClean="0">
              <a:latin typeface="宋体" panose="02010600030101010101" pitchFamily="2" charset="-122"/>
              <a:ea typeface="宋体" panose="02010600030101010101" pitchFamily="2" charset="-122"/>
              <a:cs typeface="宋体" panose="02010600030101010101" pitchFamily="2" charset="-122"/>
            </a:endParaRPr>
          </a:p>
          <a:p>
            <a:pPr lvl="1"/>
            <a:r>
              <a:rPr lang="en-US" altLang="zh-CN" sz="2000" dirty="0" smtClean="0">
                <a:latin typeface="宋体" panose="02010600030101010101" pitchFamily="2" charset="-122"/>
                <a:ea typeface="宋体" panose="02010600030101010101" pitchFamily="2" charset="-122"/>
                <a:cs typeface="宋体" panose="02010600030101010101" pitchFamily="2" charset="-122"/>
                <a:sym typeface="+mn-ea"/>
              </a:rPr>
              <a:t>Method </a:t>
            </a:r>
            <a:r>
              <a:rPr lang="zh-CN" altLang="en-US" sz="2000" dirty="0" smtClean="0">
                <a:latin typeface="宋体" panose="02010600030101010101" pitchFamily="2" charset="-122"/>
                <a:ea typeface="宋体" panose="02010600030101010101" pitchFamily="2" charset="-122"/>
                <a:cs typeface="宋体" panose="02010600030101010101" pitchFamily="2" charset="-122"/>
                <a:sym typeface="+mn-ea"/>
              </a:rPr>
              <a:t>方法</a:t>
            </a:r>
            <a:endParaRPr lang="en-US" altLang="zh-CN" sz="2000" dirty="0" smtClean="0">
              <a:latin typeface="宋体" panose="02010600030101010101" pitchFamily="2" charset="-122"/>
              <a:ea typeface="宋体" panose="02010600030101010101" pitchFamily="2" charset="-122"/>
              <a:cs typeface="宋体" panose="02010600030101010101" pitchFamily="2" charset="-122"/>
            </a:endParaRPr>
          </a:p>
          <a:p>
            <a:pPr lvl="1"/>
            <a:r>
              <a:rPr lang="en-US" altLang="zh-CN" sz="2000" dirty="0" smtClean="0">
                <a:latin typeface="宋体" panose="02010600030101010101" pitchFamily="2" charset="-122"/>
                <a:ea typeface="宋体" panose="02010600030101010101" pitchFamily="2" charset="-122"/>
                <a:cs typeface="宋体" panose="02010600030101010101" pitchFamily="2" charset="-122"/>
                <a:sym typeface="+mn-ea"/>
              </a:rPr>
              <a:t>Field </a:t>
            </a:r>
            <a:r>
              <a:rPr lang="zh-CN" altLang="en-US" sz="2000" smtClean="0">
                <a:latin typeface="宋体" panose="02010600030101010101" pitchFamily="2" charset="-122"/>
                <a:ea typeface="宋体" panose="02010600030101010101" pitchFamily="2" charset="-122"/>
                <a:cs typeface="宋体" panose="02010600030101010101" pitchFamily="2" charset="-122"/>
                <a:sym typeface="+mn-ea"/>
              </a:rPr>
              <a:t>属性</a:t>
            </a:r>
            <a:endParaRPr lang="en-US" altLang="zh-CN" sz="2000" dirty="0" smtClean="0">
              <a:latin typeface="宋体" panose="02010600030101010101" pitchFamily="2" charset="-122"/>
              <a:ea typeface="宋体" panose="02010600030101010101" pitchFamily="2" charset="-122"/>
              <a:cs typeface="宋体" panose="02010600030101010101" pitchFamily="2" charset="-122"/>
            </a:endParaRPr>
          </a:p>
          <a:p>
            <a:pPr lvl="1"/>
            <a:r>
              <a:rPr lang="en-US" altLang="zh-CN" sz="2000" dirty="0" smtClean="0">
                <a:latin typeface="宋体" panose="02010600030101010101" pitchFamily="2" charset="-122"/>
                <a:ea typeface="宋体" panose="02010600030101010101" pitchFamily="2" charset="-122"/>
                <a:cs typeface="宋体" panose="02010600030101010101" pitchFamily="2" charset="-122"/>
                <a:sym typeface="+mn-ea"/>
              </a:rPr>
              <a:t>……</a:t>
            </a:r>
            <a:endParaRPr lang="en-US" altLang="zh-CN" sz="2000" dirty="0" smtClean="0">
              <a:latin typeface="宋体" panose="02010600030101010101" pitchFamily="2" charset="-122"/>
              <a:ea typeface="宋体" panose="02010600030101010101" pitchFamily="2" charset="-122"/>
              <a:cs typeface="宋体" panose="02010600030101010101" pitchFamily="2" charset="-122"/>
            </a:endParaRPr>
          </a:p>
          <a:p>
            <a:pPr lvl="1"/>
            <a:r>
              <a:rPr lang="zh-CN" altLang="en-US" sz="2000" dirty="0" smtClean="0">
                <a:latin typeface="宋体" panose="02010600030101010101" pitchFamily="2" charset="-122"/>
                <a:ea typeface="宋体" panose="02010600030101010101" pitchFamily="2" charset="-122"/>
                <a:cs typeface="宋体" panose="02010600030101010101" pitchFamily="2" charset="-122"/>
                <a:sym typeface="+mn-ea"/>
              </a:rPr>
              <a:t>除了</a:t>
            </a:r>
            <a:r>
              <a:rPr lang="en-US" altLang="zh-CN" sz="2000" dirty="0" smtClean="0">
                <a:latin typeface="宋体" panose="02010600030101010101" pitchFamily="2" charset="-122"/>
                <a:ea typeface="宋体" panose="02010600030101010101" pitchFamily="2" charset="-122"/>
                <a:cs typeface="宋体" panose="02010600030101010101" pitchFamily="2" charset="-122"/>
                <a:sym typeface="+mn-ea"/>
              </a:rPr>
              <a:t>Class</a:t>
            </a:r>
            <a:r>
              <a:rPr lang="zh-CN" altLang="en-US" sz="2000" dirty="0" smtClean="0">
                <a:latin typeface="宋体" panose="02010600030101010101" pitchFamily="2" charset="-122"/>
                <a:ea typeface="宋体" panose="02010600030101010101" pitchFamily="2" charset="-122"/>
                <a:cs typeface="宋体" panose="02010600030101010101" pitchFamily="2" charset="-122"/>
                <a:sym typeface="+mn-ea"/>
              </a:rPr>
              <a:t>外，其他类都位于</a:t>
            </a:r>
            <a:r>
              <a:rPr lang="en-US" altLang="zh-CN" sz="2000" dirty="0" err="1"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java.lang.reflect</a:t>
            </a:r>
            <a:r>
              <a:rPr lang="zh-CN" altLang="en-US" sz="2000" dirty="0" smtClean="0">
                <a:latin typeface="宋体" panose="02010600030101010101" pitchFamily="2" charset="-122"/>
                <a:ea typeface="宋体" panose="02010600030101010101" pitchFamily="2" charset="-122"/>
                <a:cs typeface="宋体" panose="02010600030101010101" pitchFamily="2" charset="-122"/>
                <a:sym typeface="+mn-ea"/>
              </a:rPr>
              <a:t>包中</a:t>
            </a:r>
            <a:endParaRPr lang="en-US" altLang="zh-CN" sz="2000" dirty="0" smtClean="0">
              <a:latin typeface="宋体" panose="02010600030101010101" pitchFamily="2" charset="-122"/>
              <a:ea typeface="宋体" panose="02010600030101010101" pitchFamily="2" charset="-122"/>
              <a:cs typeface="宋体" panose="02010600030101010101" pitchFamily="2" charset="-122"/>
            </a:endParaRPr>
          </a:p>
          <a:p>
            <a:r>
              <a:rPr lang="zh-CN" altLang="en-US" sz="2000" dirty="0" smtClean="0">
                <a:latin typeface="宋体" panose="02010600030101010101" pitchFamily="2" charset="-122"/>
                <a:ea typeface="宋体" panose="02010600030101010101" pitchFamily="2" charset="-122"/>
                <a:cs typeface="宋体" panose="02010600030101010101" pitchFamily="2" charset="-122"/>
                <a:sym typeface="+mn-ea"/>
              </a:rPr>
              <a:t>可见，反射</a:t>
            </a:r>
            <a:r>
              <a:rPr lang="en-US" altLang="zh-CN" sz="2000" dirty="0" smtClean="0">
                <a:latin typeface="宋体" panose="02010600030101010101" pitchFamily="2" charset="-122"/>
                <a:ea typeface="宋体" panose="02010600030101010101" pitchFamily="2" charset="-122"/>
                <a:cs typeface="宋体" panose="02010600030101010101" pitchFamily="2" charset="-122"/>
                <a:sym typeface="+mn-ea"/>
              </a:rPr>
              <a:t>API</a:t>
            </a:r>
            <a:r>
              <a:rPr lang="zh-CN" altLang="en-US" sz="2000" dirty="0" smtClean="0">
                <a:latin typeface="宋体" panose="02010600030101010101" pitchFamily="2" charset="-122"/>
                <a:ea typeface="宋体" panose="02010600030101010101" pitchFamily="2" charset="-122"/>
                <a:cs typeface="宋体" panose="02010600030101010101" pitchFamily="2" charset="-122"/>
                <a:sym typeface="+mn-ea"/>
              </a:rPr>
              <a:t>将类的类型、方法、属性都封装成了类</a:t>
            </a:r>
            <a:endParaRPr lang="en-US" altLang="zh-CN" sz="2000" dirty="0" smtClean="0">
              <a:latin typeface="宋体" panose="02010600030101010101" pitchFamily="2" charset="-122"/>
              <a:ea typeface="宋体" panose="02010600030101010101" pitchFamily="2" charset="-122"/>
              <a:cs typeface="宋体" panose="02010600030101010101" pitchFamily="2" charset="-122"/>
            </a:endParaRPr>
          </a:p>
          <a:p>
            <a:r>
              <a:rPr lang="zh-CN" altLang="en-US" sz="2000" dirty="0" smtClean="0">
                <a:latin typeface="宋体" panose="02010600030101010101" pitchFamily="2" charset="-122"/>
                <a:ea typeface="宋体" panose="02010600030101010101" pitchFamily="2" charset="-122"/>
                <a:cs typeface="宋体" panose="02010600030101010101" pitchFamily="2" charset="-122"/>
                <a:sym typeface="+mn-ea"/>
              </a:rPr>
              <a:t>其中最重要的类是</a:t>
            </a:r>
            <a:r>
              <a:rPr lang="en-US" altLang="zh-CN" sz="2000" dirty="0" smtClean="0">
                <a:latin typeface="宋体" panose="02010600030101010101" pitchFamily="2" charset="-122"/>
                <a:ea typeface="宋体" panose="02010600030101010101" pitchFamily="2" charset="-122"/>
                <a:cs typeface="宋体" panose="02010600030101010101" pitchFamily="2" charset="-122"/>
                <a:sym typeface="+mn-ea"/>
              </a:rPr>
              <a:t>Class</a:t>
            </a:r>
            <a:r>
              <a:rPr lang="zh-CN" altLang="en-US" sz="2000" dirty="0" smtClean="0">
                <a:latin typeface="宋体" panose="02010600030101010101" pitchFamily="2" charset="-122"/>
                <a:ea typeface="宋体" panose="02010600030101010101" pitchFamily="2" charset="-122"/>
                <a:cs typeface="宋体" panose="02010600030101010101" pitchFamily="2" charset="-122"/>
                <a:sym typeface="+mn-ea"/>
              </a:rPr>
              <a:t>，可以说，</a:t>
            </a:r>
            <a:r>
              <a:rPr lang="zh-CN" altLang="en-US" sz="2000" dirty="0"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反射的使用都是从</a:t>
            </a:r>
            <a:r>
              <a:rPr lang="en-US" altLang="zh-CN" sz="2000" dirty="0"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Class</a:t>
            </a:r>
            <a:r>
              <a:rPr lang="zh-CN" altLang="en-US" sz="2000" dirty="0"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开始</a:t>
            </a:r>
            <a:endParaRPr lang="zh-CN" altLang="en-US" sz="2000" dirty="0"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dirty="0">
                <a:sym typeface="+mn-ea"/>
              </a:rPr>
              <a:t>知识点</a:t>
            </a:r>
            <a:r>
              <a:rPr lang="en-US" altLang="zh-CN" dirty="0">
                <a:sym typeface="+mn-ea"/>
              </a:rPr>
              <a:t>2-</a:t>
            </a:r>
            <a:r>
              <a:rPr dirty="0">
                <a:sym typeface="+mn-ea"/>
              </a:rPr>
              <a:t>Class类的使用</a:t>
            </a:r>
            <a:endParaRPr lang="zh-CN" altLang="en-US"/>
          </a:p>
        </p:txBody>
      </p:sp>
      <p:sp>
        <p:nvSpPr>
          <p:cNvPr id="3" name="内容占位符 2"/>
          <p:cNvSpPr>
            <a:spLocks noGrp="1"/>
          </p:cNvSpPr>
          <p:nvPr>
            <p:ph idx="1"/>
          </p:nvPr>
        </p:nvSpPr>
        <p:spPr>
          <a:xfrm>
            <a:off x="358140" y="718820"/>
            <a:ext cx="10515600" cy="4770438"/>
          </a:xfrm>
        </p:spPr>
        <p:txBody>
          <a:bodyPr/>
          <a:p>
            <a:r>
              <a:rPr lang="zh-CN" altLang="en-US"/>
              <a:t>如何获得</a:t>
            </a:r>
            <a:r>
              <a:rPr lang="en-US" altLang="zh-CN"/>
              <a:t>Class</a:t>
            </a:r>
            <a:r>
              <a:rPr lang="zh-CN" altLang="en-US"/>
              <a:t>实例？为一个class生成对应的Class对象</a:t>
            </a:r>
            <a:endParaRPr lang="zh-CN" altLang="en-US"/>
          </a:p>
        </p:txBody>
      </p:sp>
      <p:graphicFrame>
        <p:nvGraphicFramePr>
          <p:cNvPr id="21508" name="内容占位符 21507"/>
          <p:cNvGraphicFramePr/>
          <p:nvPr>
            <p:ph sz="half" idx="4294967295"/>
            <p:custDataLst>
              <p:tags r:id="rId1"/>
            </p:custDataLst>
          </p:nvPr>
        </p:nvGraphicFramePr>
        <p:xfrm>
          <a:off x="1129030" y="1639570"/>
          <a:ext cx="8136255" cy="3963670"/>
        </p:xfrm>
        <a:graphic>
          <a:graphicData uri="http://schemas.openxmlformats.org/drawingml/2006/table">
            <a:tbl>
              <a:tblPr/>
              <a:tblGrid>
                <a:gridCol w="2736850"/>
                <a:gridCol w="5399405"/>
              </a:tblGrid>
              <a:tr h="429260">
                <a:tc>
                  <a:txBody>
                    <a:bodyPr/>
                    <a:lstStyle>
                      <a:lvl1pPr marL="0" lvl="0" indent="0" algn="ctr" defTabSz="91440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黑体" panose="02010609060101010101" charset="-122"/>
                        </a:defRPr>
                      </a:lvl1pPr>
                      <a:lvl2pPr marL="457200" lvl="1"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2pPr>
                      <a:lvl3pPr marL="914400" lvl="2"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3pPr>
                      <a:lvl4pPr marL="1371600" lvl="3"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4pPr>
                      <a:lvl5pPr marL="1828800" lvl="4"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5pPr>
                    </a:lstStyle>
                    <a:p>
                      <a:pPr lvl="0" eaLnBrk="1" hangingPunct="1">
                        <a:spcBef>
                          <a:spcPct val="20000"/>
                        </a:spcBef>
                        <a:buClr>
                          <a:schemeClr val="tx2"/>
                        </a:buClr>
                        <a:buFont typeface="Wingdings" panose="05000000000000000000" pitchFamily="2" charset="2"/>
                        <a:buNone/>
                      </a:pPr>
                      <a:r>
                        <a:rPr lang="zh-CN" altLang="en-US" sz="2000" dirty="0">
                          <a:solidFill>
                            <a:schemeClr val="bg1"/>
                          </a:solidFill>
                          <a:latin typeface="黑体" panose="02010609060101010101" charset="-122"/>
                          <a:ea typeface="黑体" panose="02010609060101010101" charset="-122"/>
                        </a:rPr>
                        <a:t>方 法</a:t>
                      </a:r>
                      <a:endParaRPr lang="zh-CN" altLang="en-US" sz="2000" dirty="0">
                        <a:solidFill>
                          <a:schemeClr val="bg1"/>
                        </a:solidFill>
                        <a:latin typeface="黑体" panose="02010609060101010101" charset="-122"/>
                        <a:ea typeface="黑体" panose="02010609060101010101" charset="-122"/>
                      </a:endParaRPr>
                    </a:p>
                  </a:txBody>
                  <a:tcPr marT="45727" marB="45727"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2"/>
                    </a:solidFill>
                  </a:tcPr>
                </a:tc>
                <a:tc>
                  <a:txBody>
                    <a:bodyPr/>
                    <a:lstStyle>
                      <a:lvl1pPr marL="0" lvl="0" indent="0" algn="ctr" defTabSz="91440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黑体" panose="02010609060101010101" charset="-122"/>
                        </a:defRPr>
                      </a:lvl1pPr>
                      <a:lvl2pPr marL="457200" lvl="1"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2pPr>
                      <a:lvl3pPr marL="914400" lvl="2"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3pPr>
                      <a:lvl4pPr marL="1371600" lvl="3"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4pPr>
                      <a:lvl5pPr marL="1828800" lvl="4"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5pPr>
                    </a:lstStyle>
                    <a:p>
                      <a:pPr lvl="0" eaLnBrk="1" hangingPunct="1">
                        <a:spcBef>
                          <a:spcPct val="20000"/>
                        </a:spcBef>
                        <a:buClr>
                          <a:schemeClr val="tx2"/>
                        </a:buClr>
                        <a:buFont typeface="Wingdings" panose="05000000000000000000" pitchFamily="2" charset="2"/>
                        <a:buNone/>
                      </a:pPr>
                      <a:r>
                        <a:rPr lang="zh-CN" altLang="en-US" sz="2000" dirty="0">
                          <a:solidFill>
                            <a:schemeClr val="bg1"/>
                          </a:solidFill>
                          <a:latin typeface="黑体" panose="02010609060101010101" charset="-122"/>
                          <a:ea typeface="黑体" panose="02010609060101010101" charset="-122"/>
                        </a:rPr>
                        <a:t>示  例</a:t>
                      </a:r>
                      <a:endParaRPr lang="zh-CN" altLang="en-US" sz="2000" dirty="0">
                        <a:solidFill>
                          <a:schemeClr val="bg1"/>
                        </a:solidFill>
                        <a:latin typeface="黑体" panose="02010609060101010101" charset="-122"/>
                        <a:ea typeface="黑体" panose="02010609060101010101" charset="-122"/>
                      </a:endParaRPr>
                    </a:p>
                  </a:txBody>
                  <a:tcPr marT="45727" marB="45727"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2"/>
                    </a:solidFill>
                  </a:tcPr>
                </a:tc>
              </a:tr>
              <a:tr h="751205">
                <a:tc>
                  <a:txBody>
                    <a:bodyPr/>
                    <a:lstStyle>
                      <a:lvl1pPr marL="0" lvl="0" indent="0" algn="ctr" defTabSz="91440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黑体" panose="02010609060101010101" charset="-122"/>
                        </a:defRPr>
                      </a:lvl1pPr>
                      <a:lvl2pPr marL="457200" lvl="1"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2pPr>
                      <a:lvl3pPr marL="914400" lvl="2"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3pPr>
                      <a:lvl4pPr marL="1371600" lvl="3"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4pPr>
                      <a:lvl5pPr marL="1828800" lvl="4"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5pPr>
                    </a:lstStyle>
                    <a:p>
                      <a:pPr lvl="0" algn="l" eaLnBrk="1" hangingPunct="1">
                        <a:spcBef>
                          <a:spcPct val="20000"/>
                        </a:spcBef>
                        <a:buClr>
                          <a:schemeClr val="tx2"/>
                        </a:buClr>
                        <a:buFont typeface="Wingdings" panose="05000000000000000000" pitchFamily="2" charset="2"/>
                        <a:buNone/>
                      </a:pPr>
                      <a:r>
                        <a:rPr lang="zh-CN" altLang="en-US" b="1" dirty="0">
                          <a:latin typeface="Arial" panose="020B0604020202020204" pitchFamily="34" charset="0"/>
                          <a:ea typeface="黑体" panose="02010609060101010101" charset="-122"/>
                        </a:rPr>
                        <a:t>对象名</a:t>
                      </a:r>
                      <a:r>
                        <a:rPr lang="en-US" altLang="zh-CN" b="1" dirty="0">
                          <a:latin typeface="Arial" panose="020B0604020202020204" pitchFamily="34" charset="0"/>
                          <a:ea typeface="黑体" panose="02010609060101010101" charset="-122"/>
                        </a:rPr>
                        <a:t>.getClass()</a:t>
                      </a:r>
                      <a:endParaRPr lang="en-US" altLang="zh-CN" b="1" dirty="0">
                        <a:latin typeface="Arial" panose="020B0604020202020204" pitchFamily="34" charset="0"/>
                        <a:ea typeface="黑体" panose="02010609060101010101" charset="-122"/>
                      </a:endParaRPr>
                    </a:p>
                  </a:txBody>
                  <a:tcPr marT="45727" marB="45727"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solidFill>
                  </a:tcPr>
                </a:tc>
                <a:tc>
                  <a:txBody>
                    <a:bodyPr/>
                    <a:lstStyle>
                      <a:lvl1pPr marL="0" lvl="0" indent="0" algn="ctr" defTabSz="91440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黑体" panose="02010609060101010101" charset="-122"/>
                        </a:defRPr>
                      </a:lvl1pPr>
                      <a:lvl2pPr marL="457200" lvl="1"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2pPr>
                      <a:lvl3pPr marL="914400" lvl="2"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3pPr>
                      <a:lvl4pPr marL="1371600" lvl="3"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4pPr>
                      <a:lvl5pPr marL="1828800" lvl="4"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5pPr>
                    </a:lstStyle>
                    <a:p>
                      <a:pPr lvl="0" algn="l" eaLnBrk="1" hangingPunct="1">
                        <a:spcBef>
                          <a:spcPct val="20000"/>
                        </a:spcBef>
                        <a:buClr>
                          <a:schemeClr val="tx2"/>
                        </a:buClr>
                        <a:buFont typeface="Wingdings" panose="05000000000000000000" pitchFamily="2" charset="2"/>
                        <a:buNone/>
                      </a:pPr>
                      <a:r>
                        <a:rPr lang="en-US" altLang="zh-CN" b="1" dirty="0">
                          <a:latin typeface="楷体_GB2312" pitchFamily="49" charset="-122"/>
                          <a:ea typeface="楷体_GB2312" pitchFamily="49" charset="-122"/>
                        </a:rPr>
                        <a:t>String str="bdqn";</a:t>
                      </a:r>
                      <a:endParaRPr lang="en-US" altLang="zh-CN" b="1" dirty="0">
                        <a:latin typeface="楷体_GB2312" pitchFamily="49" charset="-122"/>
                        <a:ea typeface="楷体_GB2312" pitchFamily="49" charset="-122"/>
                      </a:endParaRPr>
                    </a:p>
                    <a:p>
                      <a:pPr lvl="0" algn="l" eaLnBrk="1" hangingPunct="1">
                        <a:spcBef>
                          <a:spcPct val="20000"/>
                        </a:spcBef>
                        <a:buClr>
                          <a:schemeClr val="tx2"/>
                        </a:buClr>
                        <a:buFont typeface="Wingdings" panose="05000000000000000000" pitchFamily="2" charset="2"/>
                        <a:buNone/>
                      </a:pPr>
                      <a:r>
                        <a:rPr lang="en-US" altLang="zh-CN" b="1" dirty="0">
                          <a:latin typeface="楷体_GB2312" pitchFamily="49" charset="-122"/>
                          <a:ea typeface="楷体_GB2312" pitchFamily="49" charset="-122"/>
                        </a:rPr>
                        <a:t>Class clazz = str.getClass();</a:t>
                      </a:r>
                      <a:endParaRPr lang="en-US" altLang="zh-CN" b="1" dirty="0">
                        <a:latin typeface="楷体_GB2312" pitchFamily="49" charset="-122"/>
                        <a:ea typeface="楷体_GB2312" pitchFamily="49" charset="-122"/>
                      </a:endParaRPr>
                    </a:p>
                  </a:txBody>
                  <a:tcPr marT="45727" marB="45727"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solidFill>
                  </a:tcPr>
                </a:tc>
              </a:tr>
              <a:tr h="996315">
                <a:tc>
                  <a:txBody>
                    <a:bodyPr/>
                    <a:lstStyle>
                      <a:lvl1pPr marL="0" lvl="0" indent="0" algn="ctr" defTabSz="91440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黑体" panose="02010609060101010101" charset="-122"/>
                        </a:defRPr>
                      </a:lvl1pPr>
                      <a:lvl2pPr marL="457200" lvl="1"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2pPr>
                      <a:lvl3pPr marL="914400" lvl="2"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3pPr>
                      <a:lvl4pPr marL="1371600" lvl="3"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4pPr>
                      <a:lvl5pPr marL="1828800" lvl="4"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5pPr>
                    </a:lstStyle>
                    <a:p>
                      <a:pPr lvl="0" algn="l" eaLnBrk="1" hangingPunct="1">
                        <a:spcBef>
                          <a:spcPct val="20000"/>
                        </a:spcBef>
                        <a:buClr>
                          <a:schemeClr val="tx2"/>
                        </a:buClr>
                        <a:buFont typeface="Wingdings" panose="05000000000000000000" pitchFamily="2" charset="2"/>
                        <a:buNone/>
                      </a:pPr>
                      <a:r>
                        <a:rPr lang="zh-CN" altLang="en-US" b="1" dirty="0">
                          <a:latin typeface="Arial" panose="020B0604020202020204" pitchFamily="34" charset="0"/>
                          <a:ea typeface="黑体" panose="02010609060101010101" charset="-122"/>
                        </a:rPr>
                        <a:t>对象名</a:t>
                      </a:r>
                      <a:r>
                        <a:rPr lang="en-US" altLang="zh-CN" b="1" dirty="0">
                          <a:latin typeface="Arial" panose="020B0604020202020204" pitchFamily="34" charset="0"/>
                          <a:ea typeface="黑体" panose="02010609060101010101" charset="-122"/>
                        </a:rPr>
                        <a:t>.getSuperClass()</a:t>
                      </a:r>
                      <a:endParaRPr lang="en-US" altLang="zh-CN" b="1" dirty="0">
                        <a:latin typeface="Arial" panose="020B0604020202020204" pitchFamily="34" charset="0"/>
                        <a:ea typeface="黑体" panose="02010609060101010101" charset="-122"/>
                      </a:endParaRPr>
                    </a:p>
                  </a:txBody>
                  <a:tcPr marT="45727" marB="45727"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solidFill>
                  </a:tcPr>
                </a:tc>
                <a:tc>
                  <a:txBody>
                    <a:bodyPr/>
                    <a:lstStyle>
                      <a:lvl1pPr marL="0" lvl="0" indent="0" algn="ctr" defTabSz="91440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黑体" panose="02010609060101010101" charset="-122"/>
                        </a:defRPr>
                      </a:lvl1pPr>
                      <a:lvl2pPr marL="457200" lvl="1"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2pPr>
                      <a:lvl3pPr marL="914400" lvl="2"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3pPr>
                      <a:lvl4pPr marL="1371600" lvl="3"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4pPr>
                      <a:lvl5pPr marL="1828800" lvl="4"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5pPr>
                    </a:lstStyle>
                    <a:p>
                      <a:pPr lvl="0" algn="l" eaLnBrk="1" hangingPunct="1">
                        <a:spcBef>
                          <a:spcPct val="20000"/>
                        </a:spcBef>
                        <a:buClr>
                          <a:schemeClr val="tx2"/>
                        </a:buClr>
                        <a:buFont typeface="Wingdings" panose="05000000000000000000" pitchFamily="2" charset="2"/>
                        <a:buNone/>
                      </a:pPr>
                      <a:r>
                        <a:rPr lang="en-US" altLang="zh-CN" sz="1600" b="1" dirty="0">
                          <a:latin typeface="楷体_GB2312" pitchFamily="49" charset="-122"/>
                          <a:ea typeface="楷体_GB2312" pitchFamily="49" charset="-122"/>
                        </a:rPr>
                        <a:t>Student stu = new Student();</a:t>
                      </a:r>
                      <a:endParaRPr lang="en-US" altLang="zh-CN" sz="1600" b="1" dirty="0">
                        <a:latin typeface="楷体_GB2312" pitchFamily="49" charset="-122"/>
                        <a:ea typeface="楷体_GB2312" pitchFamily="49" charset="-122"/>
                      </a:endParaRPr>
                    </a:p>
                    <a:p>
                      <a:pPr lvl="0" algn="l" eaLnBrk="1" hangingPunct="1">
                        <a:spcBef>
                          <a:spcPct val="20000"/>
                        </a:spcBef>
                        <a:buClr>
                          <a:schemeClr val="tx2"/>
                        </a:buClr>
                        <a:buFont typeface="Wingdings" panose="05000000000000000000" pitchFamily="2" charset="2"/>
                        <a:buNone/>
                      </a:pPr>
                      <a:r>
                        <a:rPr lang="en-US" altLang="zh-CN" sz="1600" b="1" dirty="0">
                          <a:latin typeface="楷体_GB2312" pitchFamily="49" charset="-122"/>
                          <a:ea typeface="楷体_GB2312" pitchFamily="49" charset="-122"/>
                        </a:rPr>
                        <a:t>Class c1 = stu.getClass();</a:t>
                      </a:r>
                      <a:endParaRPr lang="en-US" altLang="zh-CN" sz="1600" b="1" dirty="0">
                        <a:latin typeface="楷体_GB2312" pitchFamily="49" charset="-122"/>
                        <a:ea typeface="楷体_GB2312" pitchFamily="49" charset="-122"/>
                      </a:endParaRPr>
                    </a:p>
                    <a:p>
                      <a:pPr lvl="0" algn="l" eaLnBrk="1" hangingPunct="1">
                        <a:spcBef>
                          <a:spcPct val="20000"/>
                        </a:spcBef>
                        <a:buClr>
                          <a:schemeClr val="tx2"/>
                        </a:buClr>
                        <a:buFont typeface="Wingdings" panose="05000000000000000000" pitchFamily="2" charset="2"/>
                        <a:buNone/>
                      </a:pPr>
                      <a:r>
                        <a:rPr lang="en-US" altLang="zh-CN" sz="1600" b="1" dirty="0">
                          <a:latin typeface="楷体_GB2312" pitchFamily="49" charset="-122"/>
                          <a:ea typeface="楷体_GB2312" pitchFamily="49" charset="-122"/>
                        </a:rPr>
                        <a:t>Class c2 = </a:t>
                      </a:r>
                      <a:r>
                        <a:rPr lang="en-US" altLang="zh-CN" sz="1600" b="1" dirty="0">
                          <a:latin typeface="楷体_GB2312" pitchFamily="49" charset="-122"/>
                          <a:ea typeface="楷体_GB2312" pitchFamily="49" charset="-122"/>
                          <a:sym typeface="+mn-ea"/>
                        </a:rPr>
                        <a:t>c1.</a:t>
                      </a:r>
                      <a:r>
                        <a:rPr lang="en-US" altLang="zh-CN" sz="1600" b="1" dirty="0">
                          <a:latin typeface="楷体_GB2312" pitchFamily="49" charset="-122"/>
                          <a:ea typeface="楷体_GB2312" pitchFamily="49" charset="-122"/>
                        </a:rPr>
                        <a:t>getSuperClass();</a:t>
                      </a:r>
                      <a:endParaRPr lang="en-US" altLang="zh-CN" sz="1600" b="1" dirty="0">
                        <a:latin typeface="楷体_GB2312" pitchFamily="49" charset="-122"/>
                        <a:ea typeface="楷体_GB2312" pitchFamily="49" charset="-122"/>
                      </a:endParaRPr>
                    </a:p>
                  </a:txBody>
                  <a:tcPr marT="45727" marB="45727"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solidFill>
                  </a:tcPr>
                </a:tc>
              </a:tr>
              <a:tr h="679450">
                <a:tc>
                  <a:txBody>
                    <a:bodyPr/>
                    <a:lstStyle>
                      <a:lvl1pPr marL="0" lvl="0" indent="0" algn="ctr" defTabSz="91440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黑体" panose="02010609060101010101" charset="-122"/>
                        </a:defRPr>
                      </a:lvl1pPr>
                      <a:lvl2pPr marL="457200" lvl="1"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2pPr>
                      <a:lvl3pPr marL="914400" lvl="2"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3pPr>
                      <a:lvl4pPr marL="1371600" lvl="3"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4pPr>
                      <a:lvl5pPr marL="1828800" lvl="4"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5pPr>
                    </a:lstStyle>
                    <a:p>
                      <a:pPr lvl="0" algn="l" eaLnBrk="1" hangingPunct="1">
                        <a:spcBef>
                          <a:spcPct val="20000"/>
                        </a:spcBef>
                        <a:buClr>
                          <a:schemeClr val="tx2"/>
                        </a:buClr>
                        <a:buFont typeface="Wingdings" panose="05000000000000000000" pitchFamily="2" charset="2"/>
                        <a:buNone/>
                      </a:pPr>
                      <a:r>
                        <a:rPr lang="en-US" altLang="zh-CN" b="1" dirty="0">
                          <a:latin typeface="Arial" panose="020B0604020202020204" pitchFamily="34" charset="0"/>
                          <a:ea typeface="黑体" panose="02010609060101010101" charset="-122"/>
                        </a:rPr>
                        <a:t>Class.forName()</a:t>
                      </a:r>
                      <a:endParaRPr lang="en-US" altLang="zh-CN" b="1" dirty="0">
                        <a:latin typeface="Arial" panose="020B0604020202020204" pitchFamily="34" charset="0"/>
                        <a:ea typeface="黑体" panose="02010609060101010101" charset="-122"/>
                      </a:endParaRPr>
                    </a:p>
                  </a:txBody>
                  <a:tcPr marT="45727" marB="45727"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solidFill>
                  </a:tcPr>
                </a:tc>
                <a:tc>
                  <a:txBody>
                    <a:bodyPr/>
                    <a:lstStyle>
                      <a:lvl1pPr marL="0" lvl="0" indent="0" algn="ctr" defTabSz="91440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黑体" panose="02010609060101010101" charset="-122"/>
                        </a:defRPr>
                      </a:lvl1pPr>
                      <a:lvl2pPr marL="457200" lvl="1"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2pPr>
                      <a:lvl3pPr marL="914400" lvl="2"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3pPr>
                      <a:lvl4pPr marL="1371600" lvl="3"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4pPr>
                      <a:lvl5pPr marL="1828800" lvl="4"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5pPr>
                    </a:lstStyle>
                    <a:p>
                      <a:pPr lvl="0" algn="l" eaLnBrk="1" hangingPunct="1">
                        <a:spcBef>
                          <a:spcPct val="20000"/>
                        </a:spcBef>
                        <a:buClr>
                          <a:schemeClr val="tx2"/>
                        </a:buClr>
                        <a:buFont typeface="Wingdings" panose="05000000000000000000" pitchFamily="2" charset="2"/>
                        <a:buNone/>
                      </a:pPr>
                      <a:r>
                        <a:rPr lang="en-US" altLang="zh-CN" sz="1600" b="1" dirty="0">
                          <a:latin typeface="楷体_GB2312" pitchFamily="49" charset="-122"/>
                          <a:ea typeface="楷体_GB2312" pitchFamily="49" charset="-122"/>
                        </a:rPr>
                        <a:t>Class clazz = Class.forName("java.lang.Object");</a:t>
                      </a:r>
                      <a:endParaRPr lang="en-US" altLang="zh-CN" sz="1600" b="1" dirty="0">
                        <a:latin typeface="楷体_GB2312" pitchFamily="49" charset="-122"/>
                        <a:ea typeface="楷体_GB2312" pitchFamily="49" charset="-122"/>
                      </a:endParaRPr>
                    </a:p>
                    <a:p>
                      <a:pPr lvl="0" algn="l" eaLnBrk="1" hangingPunct="1">
                        <a:spcBef>
                          <a:spcPct val="20000"/>
                        </a:spcBef>
                        <a:buClr>
                          <a:schemeClr val="tx2"/>
                        </a:buClr>
                        <a:buFont typeface="Wingdings" panose="05000000000000000000" pitchFamily="2" charset="2"/>
                        <a:buNone/>
                      </a:pPr>
                      <a:r>
                        <a:rPr lang="en-US" altLang="zh-CN" sz="1600" b="1" dirty="0">
                          <a:latin typeface="楷体_GB2312" pitchFamily="49" charset="-122"/>
                          <a:ea typeface="楷体_GB2312" pitchFamily="49" charset="-122"/>
                        </a:rPr>
                        <a:t>Class.forName(</a:t>
                      </a:r>
                      <a:r>
                        <a:rPr lang="en-US" altLang="en-US" sz="1600" b="1" dirty="0">
                          <a:latin typeface="楷体_GB2312" pitchFamily="49" charset="-122"/>
                          <a:ea typeface="楷体_GB2312" pitchFamily="49" charset="-122"/>
                        </a:rPr>
                        <a:t>"oracle.jdbc.driver.OracleDriver"</a:t>
                      </a:r>
                      <a:r>
                        <a:rPr lang="en-US" altLang="zh-CN" sz="1600" b="1" dirty="0">
                          <a:latin typeface="楷体_GB2312" pitchFamily="49" charset="-122"/>
                          <a:ea typeface="楷体_GB2312" pitchFamily="49" charset="-122"/>
                        </a:rPr>
                        <a:t>);</a:t>
                      </a:r>
                      <a:endParaRPr lang="zh-CN" altLang="en-US" sz="1600" b="1" dirty="0">
                        <a:latin typeface="楷体_GB2312" pitchFamily="49" charset="-122"/>
                        <a:ea typeface="楷体_GB2312" pitchFamily="49" charset="-122"/>
                      </a:endParaRPr>
                    </a:p>
                  </a:txBody>
                  <a:tcPr marT="45727" marB="45727"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solidFill>
                  </a:tcPr>
                </a:tc>
              </a:tr>
              <a:tr h="1107440">
                <a:tc>
                  <a:txBody>
                    <a:bodyPr/>
                    <a:lstStyle>
                      <a:lvl1pPr marL="0" lvl="0" indent="0" algn="ctr" defTabSz="91440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黑体" panose="02010609060101010101" charset="-122"/>
                        </a:defRPr>
                      </a:lvl1pPr>
                      <a:lvl2pPr marL="457200" lvl="1"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2pPr>
                      <a:lvl3pPr marL="914400" lvl="2"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3pPr>
                      <a:lvl4pPr marL="1371600" lvl="3"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4pPr>
                      <a:lvl5pPr marL="1828800" lvl="4"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5pPr>
                    </a:lstStyle>
                    <a:p>
                      <a:pPr lvl="0" algn="l" eaLnBrk="1" hangingPunct="1">
                        <a:spcBef>
                          <a:spcPct val="20000"/>
                        </a:spcBef>
                        <a:buClr>
                          <a:schemeClr val="tx2"/>
                        </a:buClr>
                        <a:buFont typeface="Wingdings" panose="05000000000000000000" pitchFamily="2" charset="2"/>
                        <a:buNone/>
                      </a:pPr>
                      <a:r>
                        <a:rPr lang="zh-CN" altLang="en-US" b="1" dirty="0">
                          <a:latin typeface="Arial" panose="020B0604020202020204" pitchFamily="34" charset="0"/>
                          <a:ea typeface="黑体" panose="02010609060101010101" charset="-122"/>
                        </a:rPr>
                        <a:t>类名</a:t>
                      </a:r>
                      <a:r>
                        <a:rPr lang="en-US" altLang="zh-CN" b="1" dirty="0">
                          <a:latin typeface="Arial" panose="020B0604020202020204" pitchFamily="34" charset="0"/>
                          <a:ea typeface="黑体" panose="02010609060101010101" charset="-122"/>
                        </a:rPr>
                        <a:t>.class</a:t>
                      </a:r>
                      <a:endParaRPr lang="en-US" altLang="zh-CN" b="1" dirty="0">
                        <a:latin typeface="Arial" panose="020B0604020202020204" pitchFamily="34" charset="0"/>
                        <a:ea typeface="黑体" panose="02010609060101010101" charset="-122"/>
                      </a:endParaRPr>
                    </a:p>
                  </a:txBody>
                  <a:tcPr marT="45727" marB="45727"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solidFill>
                  </a:tcPr>
                </a:tc>
                <a:tc>
                  <a:txBody>
                    <a:bodyPr/>
                    <a:lstStyle>
                      <a:lvl1pPr marL="0" lvl="0" indent="0" algn="ctr" defTabSz="91440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黑体" panose="02010609060101010101" charset="-122"/>
                        </a:defRPr>
                      </a:lvl1pPr>
                      <a:lvl2pPr marL="457200" lvl="1"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2pPr>
                      <a:lvl3pPr marL="914400" lvl="2"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3pPr>
                      <a:lvl4pPr marL="1371600" lvl="3"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4pPr>
                      <a:lvl5pPr marL="1828800" lvl="4"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5pPr>
                    </a:lstStyle>
                    <a:p>
                      <a:pPr lvl="0" algn="l" eaLnBrk="1" hangingPunct="1">
                        <a:spcBef>
                          <a:spcPct val="20000"/>
                        </a:spcBef>
                        <a:buClr>
                          <a:schemeClr val="tx2"/>
                        </a:buClr>
                        <a:buFont typeface="Wingdings" panose="05000000000000000000" pitchFamily="2" charset="2"/>
                        <a:buNone/>
                      </a:pPr>
                      <a:r>
                        <a:rPr lang="en-US" altLang="zh-CN" b="1" dirty="0">
                          <a:latin typeface="楷体_GB2312" pitchFamily="49" charset="-122"/>
                          <a:ea typeface="楷体_GB2312" pitchFamily="49" charset="-122"/>
                        </a:rPr>
                        <a:t>Class c1 = String.class;</a:t>
                      </a:r>
                      <a:endParaRPr lang="en-US" altLang="zh-CN" b="1" dirty="0">
                        <a:latin typeface="楷体_GB2312" pitchFamily="49" charset="-122"/>
                        <a:ea typeface="楷体_GB2312" pitchFamily="49" charset="-122"/>
                      </a:endParaRPr>
                    </a:p>
                    <a:p>
                      <a:pPr lvl="0" algn="l" eaLnBrk="1" hangingPunct="1">
                        <a:spcBef>
                          <a:spcPct val="20000"/>
                        </a:spcBef>
                        <a:buClr>
                          <a:schemeClr val="tx2"/>
                        </a:buClr>
                        <a:buFont typeface="Wingdings" panose="05000000000000000000" pitchFamily="2" charset="2"/>
                        <a:buNone/>
                      </a:pPr>
                      <a:r>
                        <a:rPr lang="en-US" altLang="zh-CN" b="1" dirty="0">
                          <a:latin typeface="楷体_GB2312" pitchFamily="49" charset="-122"/>
                          <a:ea typeface="楷体_GB2312" pitchFamily="49" charset="-122"/>
                        </a:rPr>
                        <a:t>Class c2 = Student.class;</a:t>
                      </a:r>
                      <a:endParaRPr lang="en-US" altLang="zh-CN" b="1" dirty="0">
                        <a:latin typeface="楷体_GB2312" pitchFamily="49" charset="-122"/>
                        <a:ea typeface="楷体_GB2312" pitchFamily="49" charset="-122"/>
                      </a:endParaRPr>
                    </a:p>
                    <a:p>
                      <a:pPr lvl="0" algn="l" eaLnBrk="1" hangingPunct="1">
                        <a:spcBef>
                          <a:spcPct val="20000"/>
                        </a:spcBef>
                        <a:buClr>
                          <a:schemeClr val="tx2"/>
                        </a:buClr>
                        <a:buFont typeface="Wingdings" panose="05000000000000000000" pitchFamily="2" charset="2"/>
                        <a:buNone/>
                      </a:pPr>
                      <a:r>
                        <a:rPr lang="en-US" altLang="zh-CN" b="1" dirty="0">
                          <a:latin typeface="楷体_GB2312" pitchFamily="49" charset="-122"/>
                          <a:ea typeface="楷体_GB2312" pitchFamily="49" charset="-122"/>
                        </a:rPr>
                        <a:t>Class c2 = int.class</a:t>
                      </a:r>
                      <a:endParaRPr lang="en-US" altLang="zh-CN" b="1" dirty="0">
                        <a:latin typeface="楷体_GB2312" pitchFamily="49" charset="-122"/>
                        <a:ea typeface="楷体_GB2312" pitchFamily="49" charset="-122"/>
                      </a:endParaRPr>
                    </a:p>
                  </a:txBody>
                  <a:tcPr marT="45727" marB="45727"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solidFill>
                  </a:tcPr>
                </a:tc>
              </a:tr>
            </a:tbl>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21508"/>
                                        </p:tgtEl>
                                        <p:attrNameLst>
                                          <p:attrName>style.visibility</p:attrName>
                                        </p:attrNameLst>
                                      </p:cBhvr>
                                      <p:to>
                                        <p:strVal val="visible"/>
                                      </p:to>
                                    </p:set>
                                    <p:animEffect transition="in" filter="checkerboard(across)">
                                      <p:cBhvr>
                                        <p:cTn id="7" dur="500"/>
                                        <p:tgtEl>
                                          <p:spTgt spid="215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dirty="0">
                <a:sym typeface="+mn-ea"/>
              </a:rPr>
              <a:t>知识点</a:t>
            </a:r>
            <a:r>
              <a:rPr lang="en-US" altLang="zh-CN" dirty="0">
                <a:sym typeface="+mn-ea"/>
              </a:rPr>
              <a:t>2-</a:t>
            </a:r>
            <a:r>
              <a:rPr dirty="0">
                <a:sym typeface="+mn-ea"/>
              </a:rPr>
              <a:t>Class类的使用</a:t>
            </a:r>
            <a:endParaRPr lang="zh-CN" altLang="en-US"/>
          </a:p>
        </p:txBody>
      </p:sp>
      <p:sp>
        <p:nvSpPr>
          <p:cNvPr id="3" name="内容占位符 2"/>
          <p:cNvSpPr>
            <a:spLocks noGrp="1"/>
          </p:cNvSpPr>
          <p:nvPr>
            <p:ph idx="1"/>
          </p:nvPr>
        </p:nvSpPr>
        <p:spPr>
          <a:xfrm>
            <a:off x="469900" y="849630"/>
            <a:ext cx="10515600" cy="4770438"/>
          </a:xfrm>
        </p:spPr>
        <p:txBody>
          <a:bodyPr/>
          <a:p>
            <a:r>
              <a:rPr lang="zh-CN" altLang="en-US"/>
              <a:t>获得</a:t>
            </a:r>
            <a:r>
              <a:rPr lang="en-US" altLang="zh-CN"/>
              <a:t>Class</a:t>
            </a:r>
            <a:r>
              <a:rPr lang="zh-CN" altLang="en-US"/>
              <a:t>实例实例：</a:t>
            </a:r>
            <a:endParaRPr lang="zh-CN" altLang="en-US"/>
          </a:p>
          <a:p>
            <a:endParaRPr lang="zh-CN" altLang="en-US"/>
          </a:p>
        </p:txBody>
      </p:sp>
      <p:sp>
        <p:nvSpPr>
          <p:cNvPr id="4" name="矩形 3"/>
          <p:cNvSpPr/>
          <p:nvPr/>
        </p:nvSpPr>
        <p:spPr>
          <a:xfrm>
            <a:off x="539750" y="1635125"/>
            <a:ext cx="10930890" cy="4570095"/>
          </a:xfrm>
          <a:prstGeom prst="rect">
            <a:avLst/>
          </a:prstGeom>
          <a:noFill/>
          <a:ln w="5715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540385" y="1635125"/>
            <a:ext cx="10930255" cy="4569460"/>
          </a:xfrm>
          <a:prstGeom prst="rect">
            <a:avLst/>
          </a:prstGeom>
          <a:noFill/>
        </p:spPr>
        <p:txBody>
          <a:bodyPr wrap="square" rtlCol="0">
            <a:spAutoFit/>
          </a:bodyPr>
          <a:p>
            <a:pPr algn="l" defTabSz="444500">
              <a:lnSpc>
                <a:spcPct val="90000"/>
              </a:lnSpc>
            </a:pPr>
            <a:r>
              <a:rPr lang="en-US" altLang="zh-CN" b="1" dirty="0">
                <a:latin typeface="Arial" panose="020B0604020202020204" pitchFamily="34" charset="0"/>
                <a:ea typeface="黑体" panose="02010609060101010101" charset="-122"/>
                <a:sym typeface="+mn-ea"/>
              </a:rPr>
              <a:t>   </a:t>
            </a:r>
            <a:r>
              <a:rPr lang="en-US" altLang="zh-CN" dirty="0">
                <a:latin typeface="Arial" panose="020B0604020202020204" pitchFamily="34" charset="0"/>
                <a:ea typeface="黑体" panose="02010609060101010101" charset="-122"/>
                <a:sym typeface="+mn-ea"/>
              </a:rPr>
              <a:t> public class ReflectTest {	</a:t>
            </a:r>
            <a:endParaRPr lang="en-US" altLang="zh-CN" dirty="0">
              <a:latin typeface="Arial" panose="020B0604020202020204" pitchFamily="34" charset="0"/>
              <a:ea typeface="黑体" panose="02010609060101010101" charset="-122"/>
            </a:endParaRPr>
          </a:p>
          <a:p>
            <a:pPr algn="l" defTabSz="444500">
              <a:lnSpc>
                <a:spcPct val="90000"/>
              </a:lnSpc>
            </a:pPr>
            <a:r>
              <a:rPr lang="en-US" altLang="zh-CN" dirty="0">
                <a:latin typeface="Arial" panose="020B0604020202020204" pitchFamily="34" charset="0"/>
                <a:ea typeface="黑体" panose="02010609060101010101" charset="-122"/>
                <a:sym typeface="+mn-ea"/>
              </a:rPr>
              <a:t>	public static void main(String[] args) throws ClassNotFoundException {</a:t>
            </a:r>
            <a:endParaRPr lang="en-US" altLang="zh-CN" dirty="0">
              <a:latin typeface="Arial" panose="020B0604020202020204" pitchFamily="34" charset="0"/>
              <a:ea typeface="黑体" panose="02010609060101010101" charset="-122"/>
            </a:endParaRPr>
          </a:p>
          <a:p>
            <a:pPr algn="l" defTabSz="444500">
              <a:lnSpc>
                <a:spcPct val="90000"/>
              </a:lnSpc>
            </a:pPr>
            <a:r>
              <a:rPr lang="en-US" altLang="zh-CN" dirty="0">
                <a:latin typeface="Arial" panose="020B0604020202020204" pitchFamily="34" charset="0"/>
                <a:ea typeface="黑体" panose="02010609060101010101" charset="-122"/>
                <a:sym typeface="+mn-ea"/>
              </a:rPr>
              <a:t>		</a:t>
            </a:r>
            <a:r>
              <a:rPr dirty="0">
                <a:latin typeface="Arial" panose="020B0604020202020204" pitchFamily="34" charset="0"/>
                <a:ea typeface="黑体" panose="02010609060101010101" charset="-122"/>
                <a:sym typeface="+mn-ea"/>
              </a:rPr>
              <a:t>Person p = new Person();</a:t>
            </a:r>
            <a:endParaRPr lang="en-US" altLang="zh-CN" dirty="0">
              <a:latin typeface="Arial" panose="020B0604020202020204" pitchFamily="34" charset="0"/>
              <a:ea typeface="黑体" panose="02010609060101010101" charset="-122"/>
              <a:sym typeface="+mn-ea"/>
            </a:endParaRPr>
          </a:p>
          <a:p>
            <a:pPr algn="l" defTabSz="444500">
              <a:lnSpc>
                <a:spcPct val="90000"/>
              </a:lnSpc>
            </a:pPr>
            <a:r>
              <a:rPr lang="en-US" altLang="zh-CN" b="1" dirty="0">
                <a:latin typeface="Arial" panose="020B0604020202020204" pitchFamily="34" charset="0"/>
                <a:ea typeface="黑体" panose="02010609060101010101" charset="-122"/>
                <a:sym typeface="+mn-ea"/>
              </a:rPr>
              <a:t>             </a:t>
            </a:r>
            <a:r>
              <a:rPr b="1" dirty="0">
                <a:solidFill>
                  <a:srgbClr val="FF0000"/>
                </a:solidFill>
                <a:latin typeface="Arial" panose="020B0604020202020204" pitchFamily="34" charset="0"/>
                <a:ea typeface="黑体" panose="02010609060101010101" charset="-122"/>
                <a:sym typeface="+mn-ea"/>
              </a:rPr>
              <a:t>// 方式一：对象名.getClass()</a:t>
            </a:r>
            <a:endParaRPr b="1" dirty="0">
              <a:latin typeface="Arial" panose="020B0604020202020204" pitchFamily="34" charset="0"/>
              <a:ea typeface="黑体" panose="02010609060101010101" charset="-122"/>
              <a:sym typeface="+mn-ea"/>
            </a:endParaRPr>
          </a:p>
          <a:p>
            <a:pPr algn="l" defTabSz="444500">
              <a:lnSpc>
                <a:spcPct val="90000"/>
              </a:lnSpc>
            </a:pPr>
            <a:r>
              <a:rPr b="1" dirty="0">
                <a:latin typeface="Arial" panose="020B0604020202020204" pitchFamily="34" charset="0"/>
                <a:ea typeface="黑体" panose="02010609060101010101" charset="-122"/>
                <a:sym typeface="+mn-ea"/>
              </a:rPr>
              <a:t>	     </a:t>
            </a:r>
            <a:r>
              <a:rPr dirty="0">
                <a:latin typeface="Arial" panose="020B0604020202020204" pitchFamily="34" charset="0"/>
                <a:ea typeface="黑体" panose="02010609060101010101" charset="-122"/>
                <a:sym typeface="+mn-ea"/>
              </a:rPr>
              <a:t>  String str = "zhansgan";</a:t>
            </a:r>
            <a:endParaRPr dirty="0">
              <a:latin typeface="Arial" panose="020B0604020202020204" pitchFamily="34" charset="0"/>
              <a:ea typeface="黑体" panose="02010609060101010101" charset="-122"/>
              <a:sym typeface="+mn-ea"/>
            </a:endParaRPr>
          </a:p>
          <a:p>
            <a:pPr algn="l" defTabSz="444500">
              <a:lnSpc>
                <a:spcPct val="90000"/>
              </a:lnSpc>
            </a:pPr>
            <a:r>
              <a:rPr dirty="0">
                <a:latin typeface="Arial" panose="020B0604020202020204" pitchFamily="34" charset="0"/>
                <a:ea typeface="黑体" panose="02010609060101010101" charset="-122"/>
                <a:sym typeface="+mn-ea"/>
              </a:rPr>
              <a:t>		Class c1 = str.getClass();      //获取的是String类的Class对象</a:t>
            </a:r>
            <a:endParaRPr dirty="0">
              <a:latin typeface="Arial" panose="020B0604020202020204" pitchFamily="34" charset="0"/>
              <a:ea typeface="黑体" panose="02010609060101010101" charset="-122"/>
              <a:sym typeface="+mn-ea"/>
            </a:endParaRPr>
          </a:p>
          <a:p>
            <a:pPr algn="l" defTabSz="444500">
              <a:lnSpc>
                <a:spcPct val="90000"/>
              </a:lnSpc>
            </a:pPr>
            <a:r>
              <a:rPr dirty="0">
                <a:latin typeface="Arial" panose="020B0604020202020204" pitchFamily="34" charset="0"/>
                <a:ea typeface="黑体" panose="02010609060101010101" charset="-122"/>
                <a:sym typeface="+mn-ea"/>
              </a:rPr>
              <a:t>		Class c11 = p.getClass();      // 获取Person类的Class对象</a:t>
            </a:r>
            <a:endParaRPr dirty="0">
              <a:latin typeface="Arial" panose="020B0604020202020204" pitchFamily="34" charset="0"/>
              <a:ea typeface="黑体" panose="02010609060101010101" charset="-122"/>
              <a:sym typeface="+mn-ea"/>
            </a:endParaRPr>
          </a:p>
          <a:p>
            <a:pPr algn="l" defTabSz="444500">
              <a:lnSpc>
                <a:spcPct val="90000"/>
              </a:lnSpc>
            </a:pPr>
            <a:r>
              <a:rPr b="1" dirty="0">
                <a:latin typeface="Arial" panose="020B0604020202020204" pitchFamily="34" charset="0"/>
                <a:ea typeface="黑体" panose="02010609060101010101" charset="-122"/>
                <a:sym typeface="+mn-ea"/>
              </a:rPr>
              <a:t>		</a:t>
            </a:r>
            <a:r>
              <a:rPr b="1" dirty="0">
                <a:solidFill>
                  <a:srgbClr val="FF0000"/>
                </a:solidFill>
                <a:latin typeface="Arial" panose="020B0604020202020204" pitchFamily="34" charset="0"/>
                <a:ea typeface="黑体" panose="02010609060101010101" charset="-122"/>
                <a:sym typeface="+mn-ea"/>
              </a:rPr>
              <a:t>// 方式二：对象名.getSuperClass()</a:t>
            </a:r>
            <a:r>
              <a:rPr dirty="0">
                <a:latin typeface="Arial" panose="020B0604020202020204" pitchFamily="34" charset="0"/>
                <a:ea typeface="黑体" panose="02010609060101010101" charset="-122"/>
                <a:sym typeface="+mn-ea"/>
              </a:rPr>
              <a:t>----获取Person父类的Class对象</a:t>
            </a:r>
            <a:endParaRPr dirty="0">
              <a:latin typeface="Arial" panose="020B0604020202020204" pitchFamily="34" charset="0"/>
              <a:ea typeface="黑体" panose="02010609060101010101" charset="-122"/>
              <a:sym typeface="+mn-ea"/>
            </a:endParaRPr>
          </a:p>
          <a:p>
            <a:pPr algn="l" defTabSz="444500">
              <a:lnSpc>
                <a:spcPct val="90000"/>
              </a:lnSpc>
            </a:pPr>
            <a:r>
              <a:rPr b="1" dirty="0">
                <a:latin typeface="Arial" panose="020B0604020202020204" pitchFamily="34" charset="0"/>
                <a:ea typeface="黑体" panose="02010609060101010101" charset="-122"/>
                <a:sym typeface="+mn-ea"/>
              </a:rPr>
              <a:t>		</a:t>
            </a:r>
            <a:r>
              <a:rPr dirty="0">
                <a:latin typeface="Arial" panose="020B0604020202020204" pitchFamily="34" charset="0"/>
                <a:ea typeface="黑体" panose="02010609060101010101" charset="-122"/>
                <a:sym typeface="+mn-ea"/>
              </a:rPr>
              <a:t>Class c2 = p.getClass();       // 获取Person类的Class对象</a:t>
            </a:r>
            <a:endParaRPr dirty="0">
              <a:latin typeface="Arial" panose="020B0604020202020204" pitchFamily="34" charset="0"/>
              <a:ea typeface="黑体" panose="02010609060101010101" charset="-122"/>
              <a:sym typeface="+mn-ea"/>
            </a:endParaRPr>
          </a:p>
          <a:p>
            <a:pPr algn="l" defTabSz="444500">
              <a:lnSpc>
                <a:spcPct val="90000"/>
              </a:lnSpc>
            </a:pPr>
            <a:r>
              <a:rPr dirty="0">
                <a:latin typeface="Arial" panose="020B0604020202020204" pitchFamily="34" charset="0"/>
                <a:ea typeface="黑体" panose="02010609060101010101" charset="-122"/>
                <a:sym typeface="+mn-ea"/>
              </a:rPr>
              <a:t>		Class c22 = c2.getSuperclass();       // 获取Person类的父类的Class对象</a:t>
            </a:r>
            <a:endParaRPr b="1" dirty="0">
              <a:latin typeface="Arial" panose="020B0604020202020204" pitchFamily="34" charset="0"/>
              <a:ea typeface="黑体" panose="02010609060101010101" charset="-122"/>
              <a:sym typeface="+mn-ea"/>
            </a:endParaRPr>
          </a:p>
          <a:p>
            <a:pPr algn="l" defTabSz="444500">
              <a:lnSpc>
                <a:spcPct val="90000"/>
              </a:lnSpc>
            </a:pPr>
            <a:r>
              <a:rPr b="1" dirty="0">
                <a:latin typeface="Arial" panose="020B0604020202020204" pitchFamily="34" charset="0"/>
                <a:ea typeface="黑体" panose="02010609060101010101" charset="-122"/>
                <a:sym typeface="+mn-ea"/>
              </a:rPr>
              <a:t>		</a:t>
            </a:r>
            <a:r>
              <a:rPr b="1" dirty="0">
                <a:solidFill>
                  <a:srgbClr val="FF0000"/>
                </a:solidFill>
                <a:latin typeface="Arial" panose="020B0604020202020204" pitchFamily="34" charset="0"/>
                <a:ea typeface="黑体" panose="02010609060101010101" charset="-122"/>
                <a:sym typeface="+mn-ea"/>
              </a:rPr>
              <a:t>// 方式三：Class.forName("") </a:t>
            </a:r>
            <a:endParaRPr b="1" dirty="0">
              <a:solidFill>
                <a:srgbClr val="FF0000"/>
              </a:solidFill>
              <a:latin typeface="Arial" panose="020B0604020202020204" pitchFamily="34" charset="0"/>
              <a:ea typeface="黑体" panose="02010609060101010101" charset="-122"/>
              <a:sym typeface="+mn-ea"/>
            </a:endParaRPr>
          </a:p>
          <a:p>
            <a:pPr algn="l" defTabSz="444500">
              <a:lnSpc>
                <a:spcPct val="90000"/>
              </a:lnSpc>
            </a:pPr>
            <a:r>
              <a:rPr b="1" dirty="0">
                <a:latin typeface="Arial" panose="020B0604020202020204" pitchFamily="34" charset="0"/>
                <a:ea typeface="黑体" panose="02010609060101010101" charset="-122"/>
                <a:sym typeface="+mn-ea"/>
              </a:rPr>
              <a:t>		</a:t>
            </a:r>
            <a:r>
              <a:rPr dirty="0">
                <a:latin typeface="Arial" panose="020B0604020202020204" pitchFamily="34" charset="0"/>
                <a:ea typeface="黑体" panose="02010609060101010101" charset="-122"/>
                <a:sym typeface="+mn-ea"/>
              </a:rPr>
              <a:t>Class c3 = Class.forName("java.lang.String");      //获取的是String类的Class对象</a:t>
            </a:r>
            <a:endParaRPr dirty="0">
              <a:latin typeface="Arial" panose="020B0604020202020204" pitchFamily="34" charset="0"/>
              <a:ea typeface="黑体" panose="02010609060101010101" charset="-122"/>
              <a:sym typeface="+mn-ea"/>
            </a:endParaRPr>
          </a:p>
          <a:p>
            <a:pPr algn="l" defTabSz="444500">
              <a:lnSpc>
                <a:spcPct val="90000"/>
              </a:lnSpc>
            </a:pPr>
            <a:r>
              <a:rPr dirty="0">
                <a:latin typeface="Arial" panose="020B0604020202020204" pitchFamily="34" charset="0"/>
                <a:ea typeface="黑体" panose="02010609060101010101" charset="-122"/>
                <a:sym typeface="+mn-ea"/>
              </a:rPr>
              <a:t>              Class c33 = Class.forName("com.icss.javasechapter.reflect.Person");        //</a:t>
            </a:r>
            <a:r>
              <a:rPr dirty="0">
                <a:latin typeface="Arial" panose="020B0604020202020204" pitchFamily="34" charset="0"/>
                <a:ea typeface="黑体" panose="02010609060101010101" charset="-122"/>
                <a:sym typeface="+mn-ea"/>
              </a:rPr>
              <a:t>Person类的Class对象</a:t>
            </a:r>
            <a:endParaRPr b="1" dirty="0">
              <a:latin typeface="Arial" panose="020B0604020202020204" pitchFamily="34" charset="0"/>
              <a:ea typeface="黑体" panose="02010609060101010101" charset="-122"/>
              <a:sym typeface="+mn-ea"/>
            </a:endParaRPr>
          </a:p>
          <a:p>
            <a:pPr algn="l" defTabSz="444500">
              <a:lnSpc>
                <a:spcPct val="90000"/>
              </a:lnSpc>
            </a:pPr>
            <a:r>
              <a:rPr b="1" dirty="0">
                <a:latin typeface="Arial" panose="020B0604020202020204" pitchFamily="34" charset="0"/>
                <a:ea typeface="黑体" panose="02010609060101010101" charset="-122"/>
                <a:sym typeface="+mn-ea"/>
              </a:rPr>
              <a:t>		</a:t>
            </a:r>
            <a:r>
              <a:rPr b="1" dirty="0">
                <a:solidFill>
                  <a:srgbClr val="FF0000"/>
                </a:solidFill>
                <a:latin typeface="Arial" panose="020B0604020202020204" pitchFamily="34" charset="0"/>
                <a:ea typeface="黑体" panose="02010609060101010101" charset="-122"/>
                <a:sym typeface="+mn-ea"/>
              </a:rPr>
              <a:t>// 方式四：类名.class</a:t>
            </a:r>
            <a:endParaRPr b="1" dirty="0">
              <a:latin typeface="Arial" panose="020B0604020202020204" pitchFamily="34" charset="0"/>
              <a:ea typeface="黑体" panose="02010609060101010101" charset="-122"/>
              <a:sym typeface="+mn-ea"/>
            </a:endParaRPr>
          </a:p>
          <a:p>
            <a:pPr algn="l" defTabSz="444500">
              <a:lnSpc>
                <a:spcPct val="90000"/>
              </a:lnSpc>
              <a:buClrTx/>
              <a:buSzTx/>
              <a:buNone/>
            </a:pPr>
            <a:r>
              <a:rPr b="1" dirty="0">
                <a:latin typeface="Arial" panose="020B0604020202020204" pitchFamily="34" charset="0"/>
                <a:ea typeface="黑体" panose="02010609060101010101" charset="-122"/>
                <a:sym typeface="+mn-ea"/>
              </a:rPr>
              <a:t>		</a:t>
            </a:r>
            <a:r>
              <a:rPr dirty="0">
                <a:latin typeface="Arial" panose="020B0604020202020204" pitchFamily="34" charset="0"/>
                <a:ea typeface="黑体" panose="02010609060101010101" charset="-122"/>
                <a:sym typeface="+mn-ea"/>
              </a:rPr>
              <a:t>Class c4 = String.class;        //获取String类的Class对象</a:t>
            </a:r>
            <a:endParaRPr dirty="0">
              <a:latin typeface="Arial" panose="020B0604020202020204" pitchFamily="34" charset="0"/>
              <a:ea typeface="黑体" panose="02010609060101010101" charset="-122"/>
              <a:sym typeface="+mn-ea"/>
            </a:endParaRPr>
          </a:p>
          <a:p>
            <a:pPr algn="l" defTabSz="444500">
              <a:lnSpc>
                <a:spcPct val="90000"/>
              </a:lnSpc>
              <a:buClrTx/>
              <a:buSzTx/>
              <a:buNone/>
            </a:pPr>
            <a:r>
              <a:rPr dirty="0">
                <a:latin typeface="Arial" panose="020B0604020202020204" pitchFamily="34" charset="0"/>
                <a:ea typeface="黑体" panose="02010609060101010101" charset="-122"/>
                <a:sym typeface="+mn-ea"/>
              </a:rPr>
              <a:t>	       Class c4 = int.class;	          //获取int的Class类</a:t>
            </a:r>
            <a:endParaRPr dirty="0">
              <a:latin typeface="Arial" panose="020B0604020202020204" pitchFamily="34" charset="0"/>
              <a:ea typeface="黑体" panose="02010609060101010101" charset="-122"/>
              <a:sym typeface="+mn-ea"/>
            </a:endParaRPr>
          </a:p>
          <a:p>
            <a:pPr algn="l" defTabSz="444500">
              <a:lnSpc>
                <a:spcPct val="90000"/>
              </a:lnSpc>
              <a:buClrTx/>
              <a:buSzTx/>
              <a:buNone/>
            </a:pPr>
            <a:r>
              <a:rPr dirty="0">
                <a:latin typeface="Arial" panose="020B0604020202020204" pitchFamily="34" charset="0"/>
                <a:ea typeface="黑体" panose="02010609060101010101" charset="-122"/>
                <a:sym typeface="+mn-ea"/>
              </a:rPr>
              <a:t>              Class c4 = Person.class;      //获取Person类的Class对象</a:t>
            </a:r>
            <a:endParaRPr dirty="0">
              <a:latin typeface="Arial" panose="020B0604020202020204" pitchFamily="34" charset="0"/>
              <a:ea typeface="黑体" panose="02010609060101010101" charset="-122"/>
              <a:sym typeface="+mn-ea"/>
            </a:endParaRPr>
          </a:p>
          <a:p>
            <a:pPr algn="l" defTabSz="444500">
              <a:lnSpc>
                <a:spcPct val="90000"/>
              </a:lnSpc>
              <a:buClrTx/>
              <a:buSzTx/>
              <a:buNone/>
            </a:pPr>
            <a:r>
              <a:rPr lang="en-US" altLang="zh-CN" b="1" dirty="0">
                <a:latin typeface="Arial" panose="020B0604020202020204" pitchFamily="34" charset="0"/>
                <a:ea typeface="黑体" panose="02010609060101010101" charset="-122"/>
                <a:sym typeface="+mn-ea"/>
              </a:rPr>
              <a:t>	</a:t>
            </a:r>
            <a:r>
              <a:rPr dirty="0">
                <a:latin typeface="Arial" panose="020B0604020202020204" pitchFamily="34" charset="0"/>
                <a:ea typeface="黑体" panose="02010609060101010101" charset="-122"/>
                <a:sym typeface="+mn-ea"/>
              </a:rPr>
              <a:t>}}</a:t>
            </a:r>
            <a:endParaRPr dirty="0">
              <a:latin typeface="Arial" panose="020B0604020202020204" pitchFamily="34" charset="0"/>
              <a:ea typeface="黑体" panose="02010609060101010101" charset="-122"/>
            </a:endParaRPr>
          </a:p>
        </p:txBody>
      </p:sp>
    </p:spTree>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dirty="0">
                <a:sym typeface="+mn-ea"/>
              </a:rPr>
              <a:t>知识点</a:t>
            </a:r>
            <a:r>
              <a:rPr lang="en-US" altLang="zh-CN" dirty="0">
                <a:sym typeface="+mn-ea"/>
              </a:rPr>
              <a:t>2-</a:t>
            </a:r>
            <a:r>
              <a:rPr dirty="0">
                <a:sym typeface="+mn-ea"/>
              </a:rPr>
              <a:t>Class类的使用</a:t>
            </a:r>
            <a:endParaRPr lang="zh-CN" altLang="en-US"/>
          </a:p>
        </p:txBody>
      </p:sp>
      <p:sp>
        <p:nvSpPr>
          <p:cNvPr id="3" name="内容占位符 2"/>
          <p:cNvSpPr>
            <a:spLocks noGrp="1"/>
          </p:cNvSpPr>
          <p:nvPr>
            <p:ph idx="1"/>
          </p:nvPr>
        </p:nvSpPr>
        <p:spPr>
          <a:xfrm>
            <a:off x="363855" y="792480"/>
            <a:ext cx="10515600" cy="4770438"/>
          </a:xfrm>
        </p:spPr>
        <p:txBody>
          <a:bodyPr/>
          <a:p>
            <a:pPr>
              <a:lnSpc>
                <a:spcPct val="110000"/>
              </a:lnSpc>
            </a:pPr>
            <a:r>
              <a:rPr lang="en-US" altLang="zh-CN" sz="2400" dirty="0" smtClean="0">
                <a:sym typeface="+mn-ea"/>
              </a:rPr>
              <a:t>Class</a:t>
            </a:r>
            <a:r>
              <a:rPr lang="zh-CN" altLang="en-US" sz="2400" dirty="0" smtClean="0">
                <a:sym typeface="+mn-ea"/>
              </a:rPr>
              <a:t>类是</a:t>
            </a:r>
            <a:r>
              <a:rPr lang="en-US" altLang="zh-CN" sz="2400" dirty="0" smtClean="0">
                <a:sym typeface="+mn-ea"/>
              </a:rPr>
              <a:t>Java</a:t>
            </a:r>
            <a:r>
              <a:rPr lang="zh-CN" altLang="en-US" sz="2400" dirty="0" smtClean="0">
                <a:sym typeface="+mn-ea"/>
              </a:rPr>
              <a:t>反射机制的基础，通过</a:t>
            </a:r>
            <a:r>
              <a:rPr lang="en-US" altLang="zh-CN" sz="2400" dirty="0" smtClean="0">
                <a:sym typeface="+mn-ea"/>
              </a:rPr>
              <a:t>Class</a:t>
            </a:r>
            <a:r>
              <a:rPr lang="zh-CN" altLang="en-US" sz="2400" dirty="0" smtClean="0">
                <a:sym typeface="+mn-ea"/>
              </a:rPr>
              <a:t>类，可以得到一个类的基本信息。以下类是</a:t>
            </a:r>
            <a:r>
              <a:rPr lang="en-US" altLang="zh-CN" sz="2400" dirty="0" smtClean="0">
                <a:sym typeface="+mn-ea"/>
              </a:rPr>
              <a:t>Class</a:t>
            </a:r>
            <a:r>
              <a:rPr lang="zh-CN" altLang="en-US" sz="2400" dirty="0" smtClean="0">
                <a:sym typeface="+mn-ea"/>
              </a:rPr>
              <a:t>类的常用方法：</a:t>
            </a:r>
            <a:endParaRPr lang="zh-CN" altLang="en-US" sz="2400" dirty="0" smtClean="0">
              <a:ea typeface="华文楷体" panose="02010600040101010101" pitchFamily="2" charset="-122"/>
              <a:sym typeface="+mn-ea"/>
            </a:endParaRPr>
          </a:p>
          <a:p>
            <a:endParaRPr lang="zh-CN" altLang="en-US" sz="2400"/>
          </a:p>
        </p:txBody>
      </p:sp>
      <p:graphicFrame>
        <p:nvGraphicFramePr>
          <p:cNvPr id="19460" name="内容占位符 19459"/>
          <p:cNvGraphicFramePr/>
          <p:nvPr>
            <p:ph sz="half" idx="4294967295"/>
            <p:custDataLst>
              <p:tags r:id="rId1"/>
            </p:custDataLst>
          </p:nvPr>
        </p:nvGraphicFramePr>
        <p:xfrm>
          <a:off x="1266825" y="1748155"/>
          <a:ext cx="7848600" cy="4696460"/>
        </p:xfrm>
        <a:graphic>
          <a:graphicData uri="http://schemas.openxmlformats.org/drawingml/2006/table">
            <a:tbl>
              <a:tblPr/>
              <a:tblGrid>
                <a:gridCol w="3168650"/>
                <a:gridCol w="4679950"/>
              </a:tblGrid>
              <a:tr h="396875">
                <a:tc>
                  <a:txBody>
                    <a:bodyPr/>
                    <a:lstStyle>
                      <a:lvl1pPr marL="0" lvl="0" indent="0" algn="ctr" defTabSz="91440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黑体" panose="02010609060101010101" charset="-122"/>
                        </a:defRPr>
                      </a:lvl1pPr>
                      <a:lvl2pPr marL="457200" lvl="1"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2pPr>
                      <a:lvl3pPr marL="914400" lvl="2"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3pPr>
                      <a:lvl4pPr marL="1371600" lvl="3"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4pPr>
                      <a:lvl5pPr marL="1828800" lvl="4"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5pPr>
                    </a:lstStyle>
                    <a:p>
                      <a:pPr lvl="0" eaLnBrk="1" hangingPunct="1">
                        <a:spcBef>
                          <a:spcPct val="20000"/>
                        </a:spcBef>
                        <a:buClr>
                          <a:schemeClr val="tx2"/>
                        </a:buClr>
                        <a:buFont typeface="Wingdings" panose="05000000000000000000" pitchFamily="2" charset="2"/>
                        <a:buNone/>
                      </a:pPr>
                      <a:r>
                        <a:rPr lang="zh-CN" altLang="en-US" sz="2000" dirty="0">
                          <a:solidFill>
                            <a:schemeClr val="bg1"/>
                          </a:solidFill>
                          <a:latin typeface="黑体" panose="02010609060101010101" charset="-122"/>
                          <a:ea typeface="黑体" panose="02010609060101010101" charset="-122"/>
                        </a:rPr>
                        <a:t>文件名</a:t>
                      </a:r>
                      <a:endParaRPr lang="zh-CN" altLang="en-US" sz="2000" dirty="0">
                        <a:solidFill>
                          <a:schemeClr val="bg1"/>
                        </a:solidFill>
                        <a:latin typeface="黑体" panose="02010609060101010101" charset="-122"/>
                        <a:ea typeface="黑体" panose="02010609060101010101" charset="-122"/>
                      </a:endParaRPr>
                    </a:p>
                  </a:txBody>
                  <a:tcPr marT="45723" marB="45723"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2"/>
                    </a:solidFill>
                  </a:tcPr>
                </a:tc>
                <a:tc>
                  <a:txBody>
                    <a:bodyPr/>
                    <a:lstStyle>
                      <a:lvl1pPr marL="0" lvl="0" indent="0" algn="ctr" defTabSz="91440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黑体" panose="02010609060101010101" charset="-122"/>
                        </a:defRPr>
                      </a:lvl1pPr>
                      <a:lvl2pPr marL="457200" lvl="1"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2pPr>
                      <a:lvl3pPr marL="914400" lvl="2"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3pPr>
                      <a:lvl4pPr marL="1371600" lvl="3"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4pPr>
                      <a:lvl5pPr marL="1828800" lvl="4"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5pPr>
                    </a:lstStyle>
                    <a:p>
                      <a:pPr lvl="0" eaLnBrk="1" hangingPunct="1">
                        <a:spcBef>
                          <a:spcPct val="20000"/>
                        </a:spcBef>
                        <a:buClr>
                          <a:schemeClr val="tx2"/>
                        </a:buClr>
                        <a:buFont typeface="Wingdings" panose="05000000000000000000" pitchFamily="2" charset="2"/>
                        <a:buNone/>
                      </a:pPr>
                      <a:r>
                        <a:rPr lang="zh-CN" altLang="en-US" sz="2000" dirty="0">
                          <a:solidFill>
                            <a:schemeClr val="bg1"/>
                          </a:solidFill>
                          <a:latin typeface="黑体" panose="02010609060101010101" charset="-122"/>
                          <a:ea typeface="黑体" panose="02010609060101010101" charset="-122"/>
                        </a:rPr>
                        <a:t>说   明</a:t>
                      </a:r>
                      <a:endParaRPr lang="zh-CN" altLang="en-US" sz="2000" dirty="0">
                        <a:solidFill>
                          <a:schemeClr val="bg1"/>
                        </a:solidFill>
                        <a:latin typeface="黑体" panose="02010609060101010101" charset="-122"/>
                        <a:ea typeface="黑体" panose="02010609060101010101" charset="-122"/>
                      </a:endParaRPr>
                    </a:p>
                  </a:txBody>
                  <a:tcPr marT="45723" marB="45723"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2"/>
                    </a:solidFill>
                  </a:tcPr>
                </a:tc>
              </a:tr>
              <a:tr h="365760">
                <a:tc>
                  <a:txBody>
                    <a:bodyPr/>
                    <a:lstStyle>
                      <a:lvl1pPr marL="0" lvl="0" indent="0" algn="ctr" defTabSz="91440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黑体" panose="02010609060101010101" charset="-122"/>
                        </a:defRPr>
                      </a:lvl1pPr>
                      <a:lvl2pPr marL="457200" lvl="1"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2pPr>
                      <a:lvl3pPr marL="914400" lvl="2"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3pPr>
                      <a:lvl4pPr marL="1371600" lvl="3"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4pPr>
                      <a:lvl5pPr marL="1828800" lvl="4"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5pPr>
                    </a:lstStyle>
                    <a:p>
                      <a:pPr lvl="0" algn="l" eaLnBrk="1" hangingPunct="1">
                        <a:spcBef>
                          <a:spcPct val="20000"/>
                        </a:spcBef>
                        <a:buClr>
                          <a:schemeClr val="tx2"/>
                        </a:buClr>
                        <a:buFont typeface="Wingdings" panose="05000000000000000000" pitchFamily="2" charset="2"/>
                        <a:buNone/>
                      </a:pPr>
                      <a:r>
                        <a:rPr lang="en-US" altLang="zh-CN" b="1" dirty="0">
                          <a:latin typeface="Arial" panose="020B0604020202020204" pitchFamily="34" charset="0"/>
                          <a:ea typeface="黑体" panose="02010609060101010101" charset="-122"/>
                        </a:rPr>
                        <a:t>getFields()</a:t>
                      </a:r>
                      <a:endParaRPr lang="en-US" altLang="zh-CN" b="1" dirty="0">
                        <a:latin typeface="Arial" panose="020B0604020202020204" pitchFamily="34" charset="0"/>
                        <a:ea typeface="黑体" panose="02010609060101010101" charset="-122"/>
                      </a:endParaRPr>
                    </a:p>
                  </a:txBody>
                  <a:tcPr marT="45723" marB="45723"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solidFill>
                  </a:tcPr>
                </a:tc>
                <a:tc>
                  <a:txBody>
                    <a:bodyPr/>
                    <a:lstStyle>
                      <a:lvl1pPr marL="0" lvl="0" indent="0" algn="ctr" defTabSz="91440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黑体" panose="02010609060101010101" charset="-122"/>
                        </a:defRPr>
                      </a:lvl1pPr>
                      <a:lvl2pPr marL="457200" lvl="1"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2pPr>
                      <a:lvl3pPr marL="914400" lvl="2"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3pPr>
                      <a:lvl4pPr marL="1371600" lvl="3"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4pPr>
                      <a:lvl5pPr marL="1828800" lvl="4"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5pPr>
                    </a:lstStyle>
                    <a:p>
                      <a:pPr lvl="0" algn="l" eaLnBrk="1" hangingPunct="1">
                        <a:spcBef>
                          <a:spcPct val="20000"/>
                        </a:spcBef>
                        <a:buClr>
                          <a:schemeClr val="tx2"/>
                        </a:buClr>
                        <a:buFont typeface="Wingdings" panose="05000000000000000000" pitchFamily="2" charset="2"/>
                        <a:buNone/>
                      </a:pPr>
                      <a:r>
                        <a:rPr lang="zh-CN" altLang="en-US" b="1" dirty="0">
                          <a:latin typeface="楷体_GB2312" pitchFamily="49" charset="-122"/>
                          <a:ea typeface="楷体_GB2312" pitchFamily="49" charset="-122"/>
                        </a:rPr>
                        <a:t>获得类的</a:t>
                      </a:r>
                      <a:r>
                        <a:rPr lang="en-US" altLang="zh-CN" b="1" dirty="0">
                          <a:latin typeface="楷体_GB2312" pitchFamily="49" charset="-122"/>
                          <a:ea typeface="楷体_GB2312" pitchFamily="49" charset="-122"/>
                        </a:rPr>
                        <a:t>public</a:t>
                      </a:r>
                      <a:r>
                        <a:rPr lang="zh-CN" altLang="en-US" b="1" dirty="0">
                          <a:latin typeface="楷体_GB2312" pitchFamily="49" charset="-122"/>
                          <a:ea typeface="楷体_GB2312" pitchFamily="49" charset="-122"/>
                        </a:rPr>
                        <a:t>类型的公共属性。</a:t>
                      </a:r>
                      <a:endParaRPr lang="zh-CN" altLang="en-US" b="1" dirty="0">
                        <a:latin typeface="楷体_GB2312" pitchFamily="49" charset="-122"/>
                        <a:ea typeface="楷体_GB2312" pitchFamily="49" charset="-122"/>
                      </a:endParaRPr>
                    </a:p>
                  </a:txBody>
                  <a:tcPr marT="45723" marB="45723"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solidFill>
                  </a:tcPr>
                </a:tc>
              </a:tr>
              <a:tr h="365760">
                <a:tc>
                  <a:txBody>
                    <a:bodyPr/>
                    <a:lstStyle>
                      <a:lvl1pPr marL="0" lvl="0" indent="0" algn="ctr" defTabSz="91440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黑体" panose="02010609060101010101" charset="-122"/>
                        </a:defRPr>
                      </a:lvl1pPr>
                      <a:lvl2pPr marL="457200" lvl="1"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2pPr>
                      <a:lvl3pPr marL="914400" lvl="2"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3pPr>
                      <a:lvl4pPr marL="1371600" lvl="3"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4pPr>
                      <a:lvl5pPr marL="1828800" lvl="4"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5pPr>
                    </a:lstStyle>
                    <a:p>
                      <a:pPr lvl="0" algn="l" eaLnBrk="1" hangingPunct="1">
                        <a:spcBef>
                          <a:spcPct val="20000"/>
                        </a:spcBef>
                        <a:buClr>
                          <a:schemeClr val="tx2"/>
                        </a:buClr>
                        <a:buFont typeface="Wingdings" panose="05000000000000000000" pitchFamily="2" charset="2"/>
                        <a:buNone/>
                      </a:pPr>
                      <a:r>
                        <a:rPr lang="en-US" altLang="zh-CN" b="1" dirty="0">
                          <a:latin typeface="Arial" panose="020B0604020202020204" pitchFamily="34" charset="0"/>
                          <a:ea typeface="黑体" panose="02010609060101010101" charset="-122"/>
                        </a:rPr>
                        <a:t>getDeclaredFields()</a:t>
                      </a:r>
                      <a:endParaRPr lang="en-US" altLang="zh-CN" b="1" dirty="0">
                        <a:latin typeface="Arial" panose="020B0604020202020204" pitchFamily="34" charset="0"/>
                        <a:ea typeface="黑体" panose="02010609060101010101" charset="-122"/>
                      </a:endParaRPr>
                    </a:p>
                  </a:txBody>
                  <a:tcPr marT="45723" marB="45723"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solidFill>
                  </a:tcPr>
                </a:tc>
                <a:tc>
                  <a:txBody>
                    <a:bodyPr/>
                    <a:lstStyle>
                      <a:lvl1pPr marL="0" lvl="0" indent="0" algn="ctr" defTabSz="91440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黑体" panose="02010609060101010101" charset="-122"/>
                        </a:defRPr>
                      </a:lvl1pPr>
                      <a:lvl2pPr marL="457200" lvl="1"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2pPr>
                      <a:lvl3pPr marL="914400" lvl="2"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3pPr>
                      <a:lvl4pPr marL="1371600" lvl="3"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4pPr>
                      <a:lvl5pPr marL="1828800" lvl="4"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5pPr>
                    </a:lstStyle>
                    <a:p>
                      <a:pPr lvl="0" algn="l" eaLnBrk="1" hangingPunct="1">
                        <a:spcBef>
                          <a:spcPct val="20000"/>
                        </a:spcBef>
                        <a:buClr>
                          <a:schemeClr val="tx2"/>
                        </a:buClr>
                        <a:buFont typeface="Wingdings" panose="05000000000000000000" pitchFamily="2" charset="2"/>
                        <a:buNone/>
                      </a:pPr>
                      <a:r>
                        <a:rPr lang="zh-CN" altLang="en-US" b="1" dirty="0">
                          <a:latin typeface="楷体_GB2312" pitchFamily="49" charset="-122"/>
                          <a:ea typeface="楷体_GB2312" pitchFamily="49" charset="-122"/>
                        </a:rPr>
                        <a:t>获得类的所有属性 </a:t>
                      </a:r>
                      <a:endParaRPr lang="zh-CN" altLang="en-US" b="1" dirty="0">
                        <a:latin typeface="楷体_GB2312" pitchFamily="49" charset="-122"/>
                        <a:ea typeface="楷体_GB2312" pitchFamily="49" charset="-122"/>
                      </a:endParaRPr>
                    </a:p>
                  </a:txBody>
                  <a:tcPr marT="45723" marB="45723"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solidFill>
                  </a:tcPr>
                </a:tc>
              </a:tr>
              <a:tr h="366395">
                <a:tc>
                  <a:txBody>
                    <a:bodyPr/>
                    <a:lstStyle>
                      <a:lvl1pPr marL="0" lvl="0" indent="0" algn="ctr" defTabSz="91440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黑体" panose="02010609060101010101" charset="-122"/>
                        </a:defRPr>
                      </a:lvl1pPr>
                      <a:lvl2pPr marL="457200" lvl="1"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2pPr>
                      <a:lvl3pPr marL="914400" lvl="2"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3pPr>
                      <a:lvl4pPr marL="1371600" lvl="3"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4pPr>
                      <a:lvl5pPr marL="1828800" lvl="4"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5pPr>
                    </a:lstStyle>
                    <a:p>
                      <a:pPr lvl="0" algn="l" eaLnBrk="1" hangingPunct="1">
                        <a:spcBef>
                          <a:spcPct val="20000"/>
                        </a:spcBef>
                        <a:buClr>
                          <a:schemeClr val="tx2"/>
                        </a:buClr>
                        <a:buFont typeface="Wingdings" panose="05000000000000000000" pitchFamily="2" charset="2"/>
                        <a:buNone/>
                      </a:pPr>
                      <a:r>
                        <a:rPr lang="en-US" altLang="zh-CN" b="1" dirty="0">
                          <a:latin typeface="Arial" panose="020B0604020202020204" pitchFamily="34" charset="0"/>
                          <a:ea typeface="黑体" panose="02010609060101010101" charset="-122"/>
                        </a:rPr>
                        <a:t>getField(String name)</a:t>
                      </a:r>
                      <a:endParaRPr lang="en-US" altLang="zh-CN" b="1" dirty="0">
                        <a:latin typeface="Arial" panose="020B0604020202020204" pitchFamily="34" charset="0"/>
                        <a:ea typeface="黑体" panose="02010609060101010101" charset="-122"/>
                      </a:endParaRPr>
                    </a:p>
                  </a:txBody>
                  <a:tcPr marT="45723" marB="45723"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solidFill>
                  </a:tcPr>
                </a:tc>
                <a:tc>
                  <a:txBody>
                    <a:bodyPr/>
                    <a:lstStyle>
                      <a:lvl1pPr marL="0" lvl="0" indent="0" algn="ctr" defTabSz="91440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黑体" panose="02010609060101010101" charset="-122"/>
                        </a:defRPr>
                      </a:lvl1pPr>
                      <a:lvl2pPr marL="457200" lvl="1"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2pPr>
                      <a:lvl3pPr marL="914400" lvl="2"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3pPr>
                      <a:lvl4pPr marL="1371600" lvl="3"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4pPr>
                      <a:lvl5pPr marL="1828800" lvl="4"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5pPr>
                    </a:lstStyle>
                    <a:p>
                      <a:pPr lvl="0" algn="l" eaLnBrk="1" hangingPunct="1">
                        <a:spcBef>
                          <a:spcPct val="20000"/>
                        </a:spcBef>
                        <a:buClr>
                          <a:schemeClr val="tx2"/>
                        </a:buClr>
                        <a:buFont typeface="Wingdings" panose="05000000000000000000" pitchFamily="2" charset="2"/>
                        <a:buNone/>
                      </a:pPr>
                      <a:r>
                        <a:rPr lang="zh-CN" altLang="en-US" b="1" dirty="0">
                          <a:latin typeface="楷体_GB2312" pitchFamily="49" charset="-122"/>
                          <a:ea typeface="楷体_GB2312" pitchFamily="49" charset="-122"/>
                        </a:rPr>
                        <a:t>获得类的指定属性</a:t>
                      </a:r>
                      <a:endParaRPr lang="zh-CN" altLang="en-US" b="1" dirty="0">
                        <a:latin typeface="楷体_GB2312" pitchFamily="49" charset="-122"/>
                        <a:ea typeface="楷体_GB2312" pitchFamily="49" charset="-122"/>
                      </a:endParaRPr>
                    </a:p>
                  </a:txBody>
                  <a:tcPr marT="45723" marB="45723"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solidFill>
                  </a:tcPr>
                </a:tc>
              </a:tr>
              <a:tr h="365760">
                <a:tc>
                  <a:txBody>
                    <a:bodyPr/>
                    <a:lstStyle>
                      <a:lvl1pPr marL="0" lvl="0" indent="0" algn="ctr" defTabSz="91440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黑体" panose="02010609060101010101" charset="-122"/>
                        </a:defRPr>
                      </a:lvl1pPr>
                      <a:lvl2pPr marL="457200" lvl="1"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2pPr>
                      <a:lvl3pPr marL="914400" lvl="2"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3pPr>
                      <a:lvl4pPr marL="1371600" lvl="3"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4pPr>
                      <a:lvl5pPr marL="1828800" lvl="4"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5pPr>
                    </a:lstStyle>
                    <a:p>
                      <a:pPr lvl="0" algn="l" eaLnBrk="1" hangingPunct="1">
                        <a:spcBef>
                          <a:spcPct val="20000"/>
                        </a:spcBef>
                        <a:buClr>
                          <a:schemeClr val="tx2"/>
                        </a:buClr>
                        <a:buFont typeface="Wingdings" panose="05000000000000000000" pitchFamily="2" charset="2"/>
                        <a:buNone/>
                      </a:pPr>
                      <a:r>
                        <a:rPr lang="en-US" altLang="zh-CN" b="1" dirty="0">
                          <a:latin typeface="Arial" panose="020B0604020202020204" pitchFamily="34" charset="0"/>
                          <a:ea typeface="黑体" panose="02010609060101010101" charset="-122"/>
                        </a:rPr>
                        <a:t>getMethods()</a:t>
                      </a:r>
                      <a:endParaRPr lang="en-US" altLang="zh-CN" b="1" dirty="0">
                        <a:latin typeface="Arial" panose="020B0604020202020204" pitchFamily="34" charset="0"/>
                        <a:ea typeface="黑体" panose="02010609060101010101" charset="-122"/>
                      </a:endParaRPr>
                    </a:p>
                  </a:txBody>
                  <a:tcPr marT="45723" marB="45723"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solidFill>
                  </a:tcPr>
                </a:tc>
                <a:tc>
                  <a:txBody>
                    <a:bodyPr/>
                    <a:lstStyle>
                      <a:lvl1pPr marL="0" lvl="0" indent="0" algn="ctr" defTabSz="91440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黑体" panose="02010609060101010101" charset="-122"/>
                        </a:defRPr>
                      </a:lvl1pPr>
                      <a:lvl2pPr marL="457200" lvl="1"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2pPr>
                      <a:lvl3pPr marL="914400" lvl="2"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3pPr>
                      <a:lvl4pPr marL="1371600" lvl="3"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4pPr>
                      <a:lvl5pPr marL="1828800" lvl="4"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5pPr>
                    </a:lstStyle>
                    <a:p>
                      <a:pPr lvl="0" algn="l" eaLnBrk="1" hangingPunct="1">
                        <a:spcBef>
                          <a:spcPct val="20000"/>
                        </a:spcBef>
                        <a:buClr>
                          <a:schemeClr val="tx2"/>
                        </a:buClr>
                        <a:buFont typeface="Wingdings" panose="05000000000000000000" pitchFamily="2" charset="2"/>
                        <a:buNone/>
                      </a:pPr>
                      <a:r>
                        <a:rPr lang="zh-CN" altLang="en-US" b="1" dirty="0">
                          <a:latin typeface="楷体_GB2312" pitchFamily="49" charset="-122"/>
                          <a:ea typeface="楷体_GB2312" pitchFamily="49" charset="-122"/>
                        </a:rPr>
                        <a:t>获得类的</a:t>
                      </a:r>
                      <a:r>
                        <a:rPr lang="en-US" altLang="zh-CN" b="1" dirty="0">
                          <a:latin typeface="楷体_GB2312" pitchFamily="49" charset="-122"/>
                          <a:ea typeface="楷体_GB2312" pitchFamily="49" charset="-122"/>
                        </a:rPr>
                        <a:t>public</a:t>
                      </a:r>
                      <a:r>
                        <a:rPr lang="zh-CN" altLang="en-US" b="1" dirty="0">
                          <a:latin typeface="楷体_GB2312" pitchFamily="49" charset="-122"/>
                          <a:ea typeface="楷体_GB2312" pitchFamily="49" charset="-122"/>
                        </a:rPr>
                        <a:t>类型的方法</a:t>
                      </a:r>
                      <a:endParaRPr lang="zh-CN" altLang="en-US" b="1" dirty="0">
                        <a:latin typeface="楷体_GB2312" pitchFamily="49" charset="-122"/>
                        <a:ea typeface="楷体_GB2312" pitchFamily="49" charset="-122"/>
                      </a:endParaRPr>
                    </a:p>
                  </a:txBody>
                  <a:tcPr marT="45723" marB="45723"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solidFill>
                  </a:tcPr>
                </a:tc>
              </a:tr>
              <a:tr h="640715">
                <a:tc>
                  <a:txBody>
                    <a:bodyPr/>
                    <a:lstStyle>
                      <a:lvl1pPr marL="0" lvl="0" indent="0" algn="ctr" defTabSz="91440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黑体" panose="02010609060101010101" charset="-122"/>
                        </a:defRPr>
                      </a:lvl1pPr>
                      <a:lvl2pPr marL="457200" lvl="1"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2pPr>
                      <a:lvl3pPr marL="914400" lvl="2"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3pPr>
                      <a:lvl4pPr marL="1371600" lvl="3"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4pPr>
                      <a:lvl5pPr marL="1828800" lvl="4"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5pPr>
                    </a:lstStyle>
                    <a:p>
                      <a:pPr lvl="0" algn="l" eaLnBrk="1" hangingPunct="1">
                        <a:spcBef>
                          <a:spcPct val="20000"/>
                        </a:spcBef>
                        <a:buClr>
                          <a:schemeClr val="tx2"/>
                        </a:buClr>
                        <a:buFont typeface="Wingdings" panose="05000000000000000000" pitchFamily="2" charset="2"/>
                        <a:buNone/>
                      </a:pPr>
                      <a:r>
                        <a:rPr lang="en-US" altLang="zh-CN" b="1" dirty="0">
                          <a:latin typeface="Arial" panose="020B0604020202020204" pitchFamily="34" charset="0"/>
                          <a:ea typeface="黑体" panose="02010609060101010101" charset="-122"/>
                        </a:rPr>
                        <a:t>getMethod (String name</a:t>
                      </a:r>
                      <a:r>
                        <a:rPr lang="zh-CN" altLang="en-US" b="1" dirty="0">
                          <a:latin typeface="Arial" panose="020B0604020202020204" pitchFamily="34" charset="0"/>
                          <a:ea typeface="黑体" panose="02010609060101010101" charset="-122"/>
                        </a:rPr>
                        <a:t>，</a:t>
                      </a:r>
                      <a:r>
                        <a:rPr lang="en-US" altLang="zh-CN" b="1" dirty="0">
                          <a:latin typeface="Arial" panose="020B0604020202020204" pitchFamily="34" charset="0"/>
                          <a:ea typeface="黑体" panose="02010609060101010101" charset="-122"/>
                        </a:rPr>
                        <a:t>Class [] args)</a:t>
                      </a:r>
                      <a:endParaRPr lang="en-US" altLang="zh-CN" b="1" dirty="0">
                        <a:latin typeface="Arial" panose="020B0604020202020204" pitchFamily="34" charset="0"/>
                        <a:ea typeface="黑体" panose="02010609060101010101" charset="-122"/>
                      </a:endParaRPr>
                    </a:p>
                  </a:txBody>
                  <a:tcPr marT="45723" marB="45723"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solidFill>
                  </a:tcPr>
                </a:tc>
                <a:tc>
                  <a:txBody>
                    <a:bodyPr/>
                    <a:lstStyle>
                      <a:lvl1pPr marL="0" lvl="0" indent="0" algn="ctr" defTabSz="91440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黑体" panose="02010609060101010101" charset="-122"/>
                        </a:defRPr>
                      </a:lvl1pPr>
                      <a:lvl2pPr marL="457200" lvl="1"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2pPr>
                      <a:lvl3pPr marL="914400" lvl="2"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3pPr>
                      <a:lvl4pPr marL="1371600" lvl="3"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4pPr>
                      <a:lvl5pPr marL="1828800" lvl="4"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5pPr>
                    </a:lstStyle>
                    <a:p>
                      <a:pPr lvl="0" algn="l" eaLnBrk="1" hangingPunct="1">
                        <a:spcBef>
                          <a:spcPct val="20000"/>
                        </a:spcBef>
                        <a:buClr>
                          <a:schemeClr val="tx2"/>
                        </a:buClr>
                        <a:buFont typeface="Wingdings" panose="05000000000000000000" pitchFamily="2" charset="2"/>
                        <a:buNone/>
                      </a:pPr>
                      <a:r>
                        <a:rPr lang="zh-CN" altLang="en-US" b="1" dirty="0">
                          <a:latin typeface="楷体_GB2312" pitchFamily="49" charset="-122"/>
                          <a:ea typeface="楷体_GB2312" pitchFamily="49" charset="-122"/>
                        </a:rPr>
                        <a:t>获得类的指定方法</a:t>
                      </a:r>
                      <a:endParaRPr lang="zh-CN" altLang="en-US" b="1" dirty="0">
                        <a:latin typeface="楷体_GB2312" pitchFamily="49" charset="-122"/>
                        <a:ea typeface="楷体_GB2312" pitchFamily="49" charset="-122"/>
                      </a:endParaRPr>
                    </a:p>
                  </a:txBody>
                  <a:tcPr marT="45723" marB="45723"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solidFill>
                  </a:tcPr>
                </a:tc>
              </a:tr>
              <a:tr h="365760">
                <a:tc>
                  <a:txBody>
                    <a:bodyPr/>
                    <a:lstStyle>
                      <a:lvl1pPr marL="0" lvl="0" indent="0" algn="ctr" defTabSz="91440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黑体" panose="02010609060101010101" charset="-122"/>
                        </a:defRPr>
                      </a:lvl1pPr>
                      <a:lvl2pPr marL="457200" lvl="1"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2pPr>
                      <a:lvl3pPr marL="914400" lvl="2"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3pPr>
                      <a:lvl4pPr marL="1371600" lvl="3"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4pPr>
                      <a:lvl5pPr marL="1828800" lvl="4"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5pPr>
                    </a:lstStyle>
                    <a:p>
                      <a:pPr lvl="0" algn="l" eaLnBrk="1" hangingPunct="1">
                        <a:spcBef>
                          <a:spcPct val="20000"/>
                        </a:spcBef>
                        <a:buClr>
                          <a:schemeClr val="tx2"/>
                        </a:buClr>
                        <a:buFont typeface="Wingdings" panose="05000000000000000000" pitchFamily="2" charset="2"/>
                        <a:buNone/>
                      </a:pPr>
                      <a:r>
                        <a:rPr lang="en-US" altLang="zh-CN" b="1" dirty="0">
                          <a:latin typeface="Arial" panose="020B0604020202020204" pitchFamily="34" charset="0"/>
                          <a:ea typeface="黑体" panose="02010609060101010101" charset="-122"/>
                        </a:rPr>
                        <a:t>getConstrutors()</a:t>
                      </a:r>
                      <a:endParaRPr lang="en-US" altLang="zh-CN" b="1" dirty="0">
                        <a:latin typeface="Arial" panose="020B0604020202020204" pitchFamily="34" charset="0"/>
                        <a:ea typeface="黑体" panose="02010609060101010101" charset="-122"/>
                      </a:endParaRPr>
                    </a:p>
                  </a:txBody>
                  <a:tcPr marT="45723" marB="45723"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solidFill>
                  </a:tcPr>
                </a:tc>
                <a:tc>
                  <a:txBody>
                    <a:bodyPr/>
                    <a:lstStyle>
                      <a:lvl1pPr marL="0" lvl="0" indent="0" algn="ctr" defTabSz="91440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黑体" panose="02010609060101010101" charset="-122"/>
                        </a:defRPr>
                      </a:lvl1pPr>
                      <a:lvl2pPr marL="457200" lvl="1"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2pPr>
                      <a:lvl3pPr marL="914400" lvl="2"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3pPr>
                      <a:lvl4pPr marL="1371600" lvl="3"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4pPr>
                      <a:lvl5pPr marL="1828800" lvl="4"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5pPr>
                    </a:lstStyle>
                    <a:p>
                      <a:pPr lvl="0" algn="l" eaLnBrk="1" hangingPunct="1">
                        <a:spcBef>
                          <a:spcPct val="20000"/>
                        </a:spcBef>
                        <a:buClr>
                          <a:schemeClr val="tx2"/>
                        </a:buClr>
                        <a:buFont typeface="Wingdings" panose="05000000000000000000" pitchFamily="2" charset="2"/>
                        <a:buNone/>
                      </a:pPr>
                      <a:r>
                        <a:rPr lang="zh-CN" altLang="en-US" b="1" dirty="0">
                          <a:latin typeface="楷体_GB2312" pitchFamily="49" charset="-122"/>
                          <a:ea typeface="楷体_GB2312" pitchFamily="49" charset="-122"/>
                        </a:rPr>
                        <a:t>获得类的</a:t>
                      </a:r>
                      <a:r>
                        <a:rPr lang="en-US" altLang="zh-CN" b="1" dirty="0">
                          <a:latin typeface="楷体_GB2312" pitchFamily="49" charset="-122"/>
                          <a:ea typeface="楷体_GB2312" pitchFamily="49" charset="-122"/>
                        </a:rPr>
                        <a:t>public</a:t>
                      </a:r>
                      <a:r>
                        <a:rPr lang="zh-CN" altLang="en-US" b="1" dirty="0">
                          <a:latin typeface="楷体_GB2312" pitchFamily="49" charset="-122"/>
                          <a:ea typeface="楷体_GB2312" pitchFamily="49" charset="-122"/>
                        </a:rPr>
                        <a:t>类型的构造方法</a:t>
                      </a:r>
                      <a:endParaRPr lang="zh-CN" altLang="en-US" b="1" dirty="0">
                        <a:latin typeface="楷体_GB2312" pitchFamily="49" charset="-122"/>
                        <a:ea typeface="楷体_GB2312" pitchFamily="49" charset="-122"/>
                      </a:endParaRPr>
                    </a:p>
                  </a:txBody>
                  <a:tcPr marT="45723" marB="45723"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solidFill>
                  </a:tcPr>
                </a:tc>
              </a:tr>
              <a:tr h="365760">
                <a:tc>
                  <a:txBody>
                    <a:bodyPr/>
                    <a:lstStyle>
                      <a:lvl1pPr marL="0" lvl="0" indent="0" algn="ctr" defTabSz="91440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黑体" panose="02010609060101010101" charset="-122"/>
                        </a:defRPr>
                      </a:lvl1pPr>
                      <a:lvl2pPr marL="457200" lvl="1"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2pPr>
                      <a:lvl3pPr marL="914400" lvl="2"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3pPr>
                      <a:lvl4pPr marL="1371600" lvl="3"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4pPr>
                      <a:lvl5pPr marL="1828800" lvl="4"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5pPr>
                    </a:lstStyle>
                    <a:p>
                      <a:pPr lvl="0" algn="l" eaLnBrk="1" hangingPunct="1">
                        <a:spcBef>
                          <a:spcPct val="20000"/>
                        </a:spcBef>
                        <a:buClr>
                          <a:schemeClr val="tx2"/>
                        </a:buClr>
                        <a:buFont typeface="Wingdings" panose="05000000000000000000" pitchFamily="2" charset="2"/>
                        <a:buNone/>
                      </a:pPr>
                      <a:r>
                        <a:rPr lang="en-US" altLang="zh-CN" b="1" dirty="0">
                          <a:latin typeface="Arial" panose="020B0604020202020204" pitchFamily="34" charset="0"/>
                          <a:ea typeface="黑体" panose="02010609060101010101" charset="-122"/>
                        </a:rPr>
                        <a:t>getConstrutor(Class[] args)</a:t>
                      </a:r>
                      <a:endParaRPr lang="en-US" altLang="zh-CN" b="1" dirty="0">
                        <a:latin typeface="Arial" panose="020B0604020202020204" pitchFamily="34" charset="0"/>
                        <a:ea typeface="黑体" panose="02010609060101010101" charset="-122"/>
                      </a:endParaRPr>
                    </a:p>
                  </a:txBody>
                  <a:tcPr marT="45723" marB="45723"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solidFill>
                  </a:tcPr>
                </a:tc>
                <a:tc>
                  <a:txBody>
                    <a:bodyPr/>
                    <a:lstStyle>
                      <a:lvl1pPr marL="0" lvl="0" indent="0" algn="ctr" defTabSz="91440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黑体" panose="02010609060101010101" charset="-122"/>
                        </a:defRPr>
                      </a:lvl1pPr>
                      <a:lvl2pPr marL="457200" lvl="1"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2pPr>
                      <a:lvl3pPr marL="914400" lvl="2"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3pPr>
                      <a:lvl4pPr marL="1371600" lvl="3"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4pPr>
                      <a:lvl5pPr marL="1828800" lvl="4"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5pPr>
                    </a:lstStyle>
                    <a:p>
                      <a:pPr lvl="0" algn="l" eaLnBrk="1" hangingPunct="1">
                        <a:spcBef>
                          <a:spcPct val="20000"/>
                        </a:spcBef>
                        <a:buClr>
                          <a:schemeClr val="tx2"/>
                        </a:buClr>
                        <a:buFont typeface="Wingdings" panose="05000000000000000000" pitchFamily="2" charset="2"/>
                        <a:buNone/>
                      </a:pPr>
                      <a:r>
                        <a:rPr lang="zh-CN" altLang="en-US" b="1" dirty="0">
                          <a:latin typeface="楷体_GB2312" pitchFamily="49" charset="-122"/>
                          <a:ea typeface="楷体_GB2312" pitchFamily="49" charset="-122"/>
                        </a:rPr>
                        <a:t>获得类的特定构造方法</a:t>
                      </a:r>
                      <a:endParaRPr lang="zh-CN" altLang="en-US" b="1" dirty="0">
                        <a:latin typeface="楷体_GB2312" pitchFamily="49" charset="-122"/>
                        <a:ea typeface="楷体_GB2312" pitchFamily="49" charset="-122"/>
                      </a:endParaRPr>
                    </a:p>
                  </a:txBody>
                  <a:tcPr marT="45723" marB="45723"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solidFill>
                  </a:tcPr>
                </a:tc>
              </a:tr>
              <a:tr h="365760">
                <a:tc>
                  <a:txBody>
                    <a:bodyPr/>
                    <a:lstStyle>
                      <a:lvl1pPr marL="0" lvl="0" indent="0" algn="ctr" defTabSz="91440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黑体" panose="02010609060101010101" charset="-122"/>
                        </a:defRPr>
                      </a:lvl1pPr>
                      <a:lvl2pPr marL="457200" lvl="1"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2pPr>
                      <a:lvl3pPr marL="914400" lvl="2"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3pPr>
                      <a:lvl4pPr marL="1371600" lvl="3"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4pPr>
                      <a:lvl5pPr marL="1828800" lvl="4"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5pPr>
                    </a:lstStyle>
                    <a:p>
                      <a:pPr lvl="0" algn="l" eaLnBrk="1" hangingPunct="1">
                        <a:spcBef>
                          <a:spcPct val="20000"/>
                        </a:spcBef>
                        <a:buClr>
                          <a:schemeClr val="tx2"/>
                        </a:buClr>
                        <a:buFont typeface="Wingdings" panose="05000000000000000000" pitchFamily="2" charset="2"/>
                        <a:buNone/>
                      </a:pPr>
                      <a:r>
                        <a:rPr lang="en-US" altLang="zh-CN" b="1" dirty="0">
                          <a:latin typeface="Arial" panose="020B0604020202020204" pitchFamily="34" charset="0"/>
                          <a:ea typeface="黑体" panose="02010609060101010101" charset="-122"/>
                        </a:rPr>
                        <a:t>newInstance()</a:t>
                      </a:r>
                      <a:endParaRPr lang="en-US" altLang="zh-CN" b="1" dirty="0">
                        <a:latin typeface="Arial" panose="020B0604020202020204" pitchFamily="34" charset="0"/>
                        <a:ea typeface="黑体" panose="02010609060101010101" charset="-122"/>
                      </a:endParaRPr>
                    </a:p>
                  </a:txBody>
                  <a:tcPr marT="45723" marB="45723"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solidFill>
                  </a:tcPr>
                </a:tc>
                <a:tc>
                  <a:txBody>
                    <a:bodyPr/>
                    <a:lstStyle>
                      <a:lvl1pPr marL="0" lvl="0" indent="0" algn="ctr" defTabSz="91440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黑体" panose="02010609060101010101" charset="-122"/>
                        </a:defRPr>
                      </a:lvl1pPr>
                      <a:lvl2pPr marL="457200" lvl="1"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2pPr>
                      <a:lvl3pPr marL="914400" lvl="2"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3pPr>
                      <a:lvl4pPr marL="1371600" lvl="3"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4pPr>
                      <a:lvl5pPr marL="1828800" lvl="4"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5pPr>
                    </a:lstStyle>
                    <a:p>
                      <a:pPr lvl="0" algn="l" eaLnBrk="1" hangingPunct="1">
                        <a:spcBef>
                          <a:spcPct val="20000"/>
                        </a:spcBef>
                        <a:buClr>
                          <a:schemeClr val="tx2"/>
                        </a:buClr>
                        <a:buFont typeface="Wingdings" panose="05000000000000000000" pitchFamily="2" charset="2"/>
                        <a:buNone/>
                      </a:pPr>
                      <a:r>
                        <a:rPr lang="zh-CN" altLang="en-US" b="1" dirty="0">
                          <a:latin typeface="楷体_GB2312" pitchFamily="49" charset="-122"/>
                          <a:ea typeface="楷体_GB2312" pitchFamily="49" charset="-122"/>
                        </a:rPr>
                        <a:t>通过类的无参构造方法创建该类的一个对象</a:t>
                      </a:r>
                      <a:endParaRPr lang="zh-CN" altLang="en-US" b="1" dirty="0">
                        <a:latin typeface="楷体_GB2312" pitchFamily="49" charset="-122"/>
                        <a:ea typeface="楷体_GB2312" pitchFamily="49" charset="-122"/>
                      </a:endParaRPr>
                    </a:p>
                  </a:txBody>
                  <a:tcPr marT="45723" marB="45723"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solidFill>
                  </a:tcPr>
                </a:tc>
              </a:tr>
              <a:tr h="365760">
                <a:tc>
                  <a:txBody>
                    <a:bodyPr/>
                    <a:lstStyle>
                      <a:lvl1pPr marL="0" lvl="0" indent="0" algn="ctr" defTabSz="91440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黑体" panose="02010609060101010101" charset="-122"/>
                        </a:defRPr>
                      </a:lvl1pPr>
                      <a:lvl2pPr marL="457200" lvl="1"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2pPr>
                      <a:lvl3pPr marL="914400" lvl="2"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3pPr>
                      <a:lvl4pPr marL="1371600" lvl="3"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4pPr>
                      <a:lvl5pPr marL="1828800" lvl="4"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5pPr>
                    </a:lstStyle>
                    <a:p>
                      <a:pPr lvl="0" algn="l" eaLnBrk="1" hangingPunct="1">
                        <a:spcBef>
                          <a:spcPct val="20000"/>
                        </a:spcBef>
                        <a:buClr>
                          <a:schemeClr val="tx2"/>
                        </a:buClr>
                        <a:buFont typeface="Wingdings" panose="05000000000000000000" pitchFamily="2" charset="2"/>
                        <a:buNone/>
                      </a:pPr>
                      <a:r>
                        <a:rPr lang="en-US" altLang="zh-CN" b="1" dirty="0">
                          <a:latin typeface="Arial" panose="020B0604020202020204" pitchFamily="34" charset="0"/>
                          <a:ea typeface="黑体" panose="02010609060101010101" charset="-122"/>
                        </a:rPr>
                        <a:t>getName()</a:t>
                      </a:r>
                      <a:endParaRPr lang="en-US" altLang="zh-CN" b="1" dirty="0">
                        <a:latin typeface="Arial" panose="020B0604020202020204" pitchFamily="34" charset="0"/>
                        <a:ea typeface="黑体" panose="02010609060101010101" charset="-122"/>
                      </a:endParaRPr>
                    </a:p>
                  </a:txBody>
                  <a:tcPr marT="45723" marB="45723"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solidFill>
                  </a:tcPr>
                </a:tc>
                <a:tc>
                  <a:txBody>
                    <a:bodyPr/>
                    <a:lstStyle>
                      <a:lvl1pPr marL="0" lvl="0" indent="0" algn="ctr" defTabSz="91440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黑体" panose="02010609060101010101" charset="-122"/>
                        </a:defRPr>
                      </a:lvl1pPr>
                      <a:lvl2pPr marL="457200" lvl="1"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2pPr>
                      <a:lvl3pPr marL="914400" lvl="2"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3pPr>
                      <a:lvl4pPr marL="1371600" lvl="3"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4pPr>
                      <a:lvl5pPr marL="1828800" lvl="4"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5pPr>
                    </a:lstStyle>
                    <a:p>
                      <a:pPr lvl="0" algn="l" eaLnBrk="1" hangingPunct="1">
                        <a:spcBef>
                          <a:spcPct val="20000"/>
                        </a:spcBef>
                        <a:buClr>
                          <a:schemeClr val="tx2"/>
                        </a:buClr>
                        <a:buFont typeface="Wingdings" panose="05000000000000000000" pitchFamily="2" charset="2"/>
                        <a:buNone/>
                      </a:pPr>
                      <a:r>
                        <a:rPr lang="zh-CN" altLang="en-US" b="1" dirty="0">
                          <a:latin typeface="楷体_GB2312" pitchFamily="49" charset="-122"/>
                          <a:ea typeface="楷体_GB2312" pitchFamily="49" charset="-122"/>
                        </a:rPr>
                        <a:t>获得类的完整名字</a:t>
                      </a:r>
                      <a:endParaRPr lang="zh-CN" altLang="en-US" b="1" dirty="0">
                        <a:latin typeface="楷体_GB2312" pitchFamily="49" charset="-122"/>
                        <a:ea typeface="楷体_GB2312" pitchFamily="49" charset="-122"/>
                      </a:endParaRPr>
                    </a:p>
                  </a:txBody>
                  <a:tcPr marT="45723" marB="45723"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solidFill>
                  </a:tcPr>
                </a:tc>
              </a:tr>
              <a:tr h="366395">
                <a:tc>
                  <a:txBody>
                    <a:bodyPr/>
                    <a:lstStyle>
                      <a:lvl1pPr marL="0" lvl="0" indent="0" algn="ctr" defTabSz="91440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黑体" panose="02010609060101010101" charset="-122"/>
                        </a:defRPr>
                      </a:lvl1pPr>
                      <a:lvl2pPr marL="457200" lvl="1"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2pPr>
                      <a:lvl3pPr marL="914400" lvl="2"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3pPr>
                      <a:lvl4pPr marL="1371600" lvl="3"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4pPr>
                      <a:lvl5pPr marL="1828800" lvl="4"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5pPr>
                    </a:lstStyle>
                    <a:p>
                      <a:pPr lvl="0" algn="l" eaLnBrk="1" hangingPunct="1">
                        <a:spcBef>
                          <a:spcPct val="20000"/>
                        </a:spcBef>
                        <a:buClr>
                          <a:schemeClr val="tx2"/>
                        </a:buClr>
                        <a:buFont typeface="Wingdings" panose="05000000000000000000" pitchFamily="2" charset="2"/>
                        <a:buNone/>
                      </a:pPr>
                      <a:r>
                        <a:rPr lang="en-US" altLang="zh-CN" b="1" dirty="0">
                          <a:latin typeface="Arial" panose="020B0604020202020204" pitchFamily="34" charset="0"/>
                          <a:ea typeface="黑体" panose="02010609060101010101" charset="-122"/>
                        </a:rPr>
                        <a:t>getPackage()</a:t>
                      </a:r>
                      <a:endParaRPr lang="en-US" altLang="zh-CN" b="1" dirty="0">
                        <a:latin typeface="Arial" panose="020B0604020202020204" pitchFamily="34" charset="0"/>
                        <a:ea typeface="黑体" panose="02010609060101010101" charset="-122"/>
                      </a:endParaRPr>
                    </a:p>
                  </a:txBody>
                  <a:tcPr marT="45723" marB="45723"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solidFill>
                  </a:tcPr>
                </a:tc>
                <a:tc>
                  <a:txBody>
                    <a:bodyPr/>
                    <a:lstStyle>
                      <a:lvl1pPr marL="0" lvl="0" indent="0" algn="ctr" defTabSz="91440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黑体" panose="02010609060101010101" charset="-122"/>
                        </a:defRPr>
                      </a:lvl1pPr>
                      <a:lvl2pPr marL="457200" lvl="1"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2pPr>
                      <a:lvl3pPr marL="914400" lvl="2"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3pPr>
                      <a:lvl4pPr marL="1371600" lvl="3"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4pPr>
                      <a:lvl5pPr marL="1828800" lvl="4"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5pPr>
                    </a:lstStyle>
                    <a:p>
                      <a:pPr lvl="0" algn="l" eaLnBrk="1" hangingPunct="1">
                        <a:spcBef>
                          <a:spcPct val="20000"/>
                        </a:spcBef>
                        <a:buClr>
                          <a:schemeClr val="tx2"/>
                        </a:buClr>
                        <a:buFont typeface="Wingdings" panose="05000000000000000000" pitchFamily="2" charset="2"/>
                        <a:buNone/>
                      </a:pPr>
                      <a:r>
                        <a:rPr lang="zh-CN" altLang="en-US" b="1" dirty="0">
                          <a:latin typeface="楷体_GB2312" pitchFamily="49" charset="-122"/>
                          <a:ea typeface="楷体_GB2312" pitchFamily="49" charset="-122"/>
                        </a:rPr>
                        <a:t>获取此类所属的包</a:t>
                      </a:r>
                      <a:endParaRPr lang="zh-CN" altLang="en-US" b="1" dirty="0">
                        <a:latin typeface="楷体_GB2312" pitchFamily="49" charset="-122"/>
                        <a:ea typeface="楷体_GB2312" pitchFamily="49" charset="-122"/>
                      </a:endParaRPr>
                    </a:p>
                  </a:txBody>
                  <a:tcPr marT="45723" marB="45723"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solidFill>
                  </a:tcPr>
                </a:tc>
              </a:tr>
              <a:tr h="365760">
                <a:tc>
                  <a:txBody>
                    <a:bodyPr/>
                    <a:lstStyle>
                      <a:lvl1pPr marL="0" lvl="0" indent="0" algn="ctr" defTabSz="91440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黑体" panose="02010609060101010101" charset="-122"/>
                        </a:defRPr>
                      </a:lvl1pPr>
                      <a:lvl2pPr marL="457200" lvl="1"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2pPr>
                      <a:lvl3pPr marL="914400" lvl="2"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3pPr>
                      <a:lvl4pPr marL="1371600" lvl="3"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4pPr>
                      <a:lvl5pPr marL="1828800" lvl="4"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5pPr>
                    </a:lstStyle>
                    <a:p>
                      <a:pPr lvl="0" algn="l" eaLnBrk="1" hangingPunct="1">
                        <a:spcBef>
                          <a:spcPct val="20000"/>
                        </a:spcBef>
                        <a:buClr>
                          <a:schemeClr val="tx2"/>
                        </a:buClr>
                        <a:buFont typeface="Wingdings" panose="05000000000000000000" pitchFamily="2" charset="2"/>
                        <a:buNone/>
                      </a:pPr>
                      <a:r>
                        <a:rPr lang="en-US" altLang="zh-CN" b="1" dirty="0">
                          <a:latin typeface="Arial" panose="020B0604020202020204" pitchFamily="34" charset="0"/>
                          <a:ea typeface="黑体" panose="02010609060101010101" charset="-122"/>
                        </a:rPr>
                        <a:t>getSuperclass()</a:t>
                      </a:r>
                      <a:endParaRPr lang="en-US" altLang="zh-CN" b="1" dirty="0">
                        <a:latin typeface="Arial" panose="020B0604020202020204" pitchFamily="34" charset="0"/>
                        <a:ea typeface="黑体" panose="02010609060101010101" charset="-122"/>
                      </a:endParaRPr>
                    </a:p>
                  </a:txBody>
                  <a:tcPr marT="45723" marB="45723"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solidFill>
                  </a:tcPr>
                </a:tc>
                <a:tc>
                  <a:txBody>
                    <a:bodyPr/>
                    <a:lstStyle>
                      <a:lvl1pPr marL="0" lvl="0" indent="0" algn="ctr" defTabSz="91440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黑体" panose="02010609060101010101" charset="-122"/>
                        </a:defRPr>
                      </a:lvl1pPr>
                      <a:lvl2pPr marL="457200" lvl="1"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2pPr>
                      <a:lvl3pPr marL="914400" lvl="2"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3pPr>
                      <a:lvl4pPr marL="1371600" lvl="3"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4pPr>
                      <a:lvl5pPr marL="1828800" lvl="4" indent="0" algn="ctr"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黑体" panose="02010609060101010101" charset="-122"/>
                        </a:defRPr>
                      </a:lvl5pPr>
                    </a:lstStyle>
                    <a:p>
                      <a:pPr lvl="0" algn="l" eaLnBrk="1" hangingPunct="1">
                        <a:spcBef>
                          <a:spcPct val="20000"/>
                        </a:spcBef>
                        <a:buClr>
                          <a:schemeClr val="tx2"/>
                        </a:buClr>
                        <a:buFont typeface="Wingdings" panose="05000000000000000000" pitchFamily="2" charset="2"/>
                        <a:buNone/>
                      </a:pPr>
                      <a:r>
                        <a:rPr lang="zh-CN" altLang="en-US" b="1" dirty="0">
                          <a:latin typeface="楷体_GB2312" pitchFamily="49" charset="-122"/>
                          <a:ea typeface="楷体_GB2312" pitchFamily="49" charset="-122"/>
                        </a:rPr>
                        <a:t>获得此类的父类对应的</a:t>
                      </a:r>
                      <a:r>
                        <a:rPr lang="en-US" altLang="zh-CN" b="1" dirty="0">
                          <a:latin typeface="楷体_GB2312" pitchFamily="49" charset="-122"/>
                          <a:ea typeface="楷体_GB2312" pitchFamily="49" charset="-122"/>
                        </a:rPr>
                        <a:t>Class</a:t>
                      </a:r>
                      <a:r>
                        <a:rPr lang="zh-CN" altLang="en-US" b="1" dirty="0">
                          <a:latin typeface="楷体_GB2312" pitchFamily="49" charset="-122"/>
                          <a:ea typeface="楷体_GB2312" pitchFamily="49" charset="-122"/>
                        </a:rPr>
                        <a:t>对象</a:t>
                      </a:r>
                      <a:endParaRPr lang="zh-CN" altLang="en-US" b="1" dirty="0">
                        <a:latin typeface="楷体_GB2312" pitchFamily="49" charset="-122"/>
                        <a:ea typeface="楷体_GB2312" pitchFamily="49" charset="-122"/>
                      </a:endParaRPr>
                    </a:p>
                  </a:txBody>
                  <a:tcPr marT="45723" marB="45723"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solidFill>
                  </a:tcPr>
                </a:tc>
              </a:tr>
            </a:tbl>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19460"/>
                                        </p:tgtEl>
                                        <p:attrNameLst>
                                          <p:attrName>style.visibility</p:attrName>
                                        </p:attrNameLst>
                                      </p:cBhvr>
                                      <p:to>
                                        <p:strVal val="visible"/>
                                      </p:to>
                                    </p:set>
                                    <p:animEffect transition="in" filter="checkerboard(across)">
                                      <p:cBhvr>
                                        <p:cTn id="7" dur="500"/>
                                        <p:tgtEl>
                                          <p:spTgt spid="194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dirty="0">
                <a:sym typeface="+mn-ea"/>
              </a:rPr>
              <a:t>知识点</a:t>
            </a:r>
            <a:r>
              <a:rPr lang="en-US" altLang="zh-CN" dirty="0">
                <a:sym typeface="+mn-ea"/>
              </a:rPr>
              <a:t>2-</a:t>
            </a:r>
            <a:r>
              <a:rPr dirty="0">
                <a:sym typeface="+mn-ea"/>
              </a:rPr>
              <a:t>Class类的使用</a:t>
            </a:r>
            <a:endParaRPr lang="zh-CN" altLang="en-US"/>
          </a:p>
        </p:txBody>
      </p:sp>
      <p:sp>
        <p:nvSpPr>
          <p:cNvPr id="3" name="内容占位符 2"/>
          <p:cNvSpPr>
            <a:spLocks noGrp="1"/>
          </p:cNvSpPr>
          <p:nvPr>
            <p:ph idx="1"/>
          </p:nvPr>
        </p:nvSpPr>
        <p:spPr>
          <a:xfrm>
            <a:off x="306705" y="538480"/>
            <a:ext cx="10515600" cy="4770438"/>
          </a:xfrm>
        </p:spPr>
        <p:txBody>
          <a:bodyPr/>
          <a:p>
            <a:r>
              <a:rPr lang="en-US" altLang="zh-CN"/>
              <a:t>Class</a:t>
            </a:r>
            <a:r>
              <a:rPr lang="zh-CN" altLang="en-US"/>
              <a:t>类的常用方法示例：</a:t>
            </a:r>
            <a:endParaRPr lang="zh-CN" altLang="en-US"/>
          </a:p>
        </p:txBody>
      </p:sp>
      <p:sp>
        <p:nvSpPr>
          <p:cNvPr id="4" name="文本框 3"/>
          <p:cNvSpPr txBox="1"/>
          <p:nvPr/>
        </p:nvSpPr>
        <p:spPr>
          <a:xfrm>
            <a:off x="617855" y="1381125"/>
            <a:ext cx="8452485" cy="5067300"/>
          </a:xfrm>
          <a:prstGeom prst="rect">
            <a:avLst/>
          </a:prstGeom>
          <a:noFill/>
        </p:spPr>
        <p:txBody>
          <a:bodyPr wrap="square" rtlCol="0">
            <a:spAutoFit/>
          </a:bodyPr>
          <a:p>
            <a:pPr algn="l" defTabSz="444500">
              <a:lnSpc>
                <a:spcPct val="90000"/>
              </a:lnSpc>
            </a:pPr>
            <a:r>
              <a:rPr lang="en-US" altLang="zh-CN" sz="1800" dirty="0">
                <a:latin typeface="Arial" panose="020B0604020202020204" pitchFamily="34" charset="0"/>
                <a:ea typeface="黑体" panose="02010609060101010101" charset="-122"/>
                <a:sym typeface="+mn-ea"/>
              </a:rPr>
              <a:t>public class TestClass {</a:t>
            </a:r>
            <a:endParaRPr lang="en-US" altLang="zh-CN" sz="1800" dirty="0">
              <a:latin typeface="Arial" panose="020B0604020202020204" pitchFamily="34" charset="0"/>
              <a:ea typeface="黑体" panose="02010609060101010101" charset="-122"/>
            </a:endParaRPr>
          </a:p>
          <a:p>
            <a:pPr algn="l" defTabSz="444500">
              <a:lnSpc>
                <a:spcPct val="90000"/>
              </a:lnSpc>
            </a:pPr>
            <a:r>
              <a:rPr lang="en-US" altLang="zh-CN" sz="1800" dirty="0">
                <a:latin typeface="Arial" panose="020B0604020202020204" pitchFamily="34" charset="0"/>
                <a:ea typeface="黑体" panose="02010609060101010101" charset="-122"/>
                <a:sym typeface="+mn-ea"/>
              </a:rPr>
              <a:t>	public static void main(String[] args) throws Exception {</a:t>
            </a:r>
            <a:endParaRPr lang="en-US" altLang="zh-CN" sz="1800" dirty="0">
              <a:latin typeface="Arial" panose="020B0604020202020204" pitchFamily="34" charset="0"/>
              <a:ea typeface="黑体" panose="02010609060101010101" charset="-122"/>
            </a:endParaRPr>
          </a:p>
          <a:p>
            <a:pPr algn="l" defTabSz="444500">
              <a:lnSpc>
                <a:spcPct val="90000"/>
              </a:lnSpc>
            </a:pPr>
            <a:r>
              <a:rPr lang="en-US" altLang="zh-CN" sz="1800" dirty="0">
                <a:latin typeface="Arial" panose="020B0604020202020204" pitchFamily="34" charset="0"/>
                <a:ea typeface="黑体" panose="02010609060101010101" charset="-122"/>
                <a:sym typeface="+mn-ea"/>
              </a:rPr>
              <a:t>		Class clazz = Class.forName("java.lang.String");</a:t>
            </a:r>
            <a:endParaRPr lang="en-US" altLang="zh-CN" sz="1800" dirty="0">
              <a:latin typeface="Arial" panose="020B0604020202020204" pitchFamily="34" charset="0"/>
              <a:ea typeface="黑体" panose="02010609060101010101" charset="-122"/>
            </a:endParaRPr>
          </a:p>
          <a:p>
            <a:pPr algn="l" defTabSz="444500">
              <a:lnSpc>
                <a:spcPct val="90000"/>
              </a:lnSpc>
            </a:pPr>
            <a:r>
              <a:rPr lang="en-US" altLang="zh-CN" sz="1800" dirty="0">
                <a:latin typeface="Arial" panose="020B0604020202020204" pitchFamily="34" charset="0"/>
                <a:ea typeface="黑体" panose="02010609060101010101" charset="-122"/>
                <a:sym typeface="+mn-ea"/>
              </a:rPr>
              <a:t>		System.out.println("------</a:t>
            </a:r>
            <a:r>
              <a:rPr lang="en-US" altLang="zh-CN" sz="1800" dirty="0">
                <a:solidFill>
                  <a:srgbClr val="FF0000"/>
                </a:solidFill>
                <a:latin typeface="Arial" panose="020B0604020202020204" pitchFamily="34" charset="0"/>
                <a:ea typeface="黑体" panose="02010609060101010101" charset="-122"/>
                <a:sym typeface="+mn-ea"/>
              </a:rPr>
              <a:t>类的字段</a:t>
            </a:r>
            <a:r>
              <a:rPr lang="en-US" altLang="zh-CN" sz="1800" dirty="0">
                <a:latin typeface="Arial" panose="020B0604020202020204" pitchFamily="34" charset="0"/>
                <a:ea typeface="黑体" panose="02010609060101010101" charset="-122"/>
                <a:sym typeface="+mn-ea"/>
              </a:rPr>
              <a:t>------------");</a:t>
            </a:r>
            <a:endParaRPr lang="en-US" altLang="zh-CN" sz="1800" dirty="0">
              <a:latin typeface="Arial" panose="020B0604020202020204" pitchFamily="34" charset="0"/>
              <a:ea typeface="黑体" panose="02010609060101010101" charset="-122"/>
            </a:endParaRPr>
          </a:p>
          <a:p>
            <a:pPr algn="l" defTabSz="444500">
              <a:lnSpc>
                <a:spcPct val="90000"/>
              </a:lnSpc>
            </a:pPr>
            <a:r>
              <a:rPr lang="en-US" altLang="zh-CN" sz="1800" dirty="0">
                <a:latin typeface="Arial" panose="020B0604020202020204" pitchFamily="34" charset="0"/>
                <a:ea typeface="黑体" panose="02010609060101010101" charset="-122"/>
                <a:sym typeface="+mn-ea"/>
              </a:rPr>
              <a:t>		Field fields[ ] = clazz.getDeclaredFields();</a:t>
            </a:r>
            <a:endParaRPr lang="en-US" altLang="zh-CN" sz="1800" dirty="0">
              <a:latin typeface="Arial" panose="020B0604020202020204" pitchFamily="34" charset="0"/>
              <a:ea typeface="黑体" panose="02010609060101010101" charset="-122"/>
            </a:endParaRPr>
          </a:p>
          <a:p>
            <a:pPr algn="l" defTabSz="444500">
              <a:lnSpc>
                <a:spcPct val="90000"/>
              </a:lnSpc>
            </a:pPr>
            <a:r>
              <a:rPr lang="en-US" altLang="zh-CN" sz="1800" dirty="0">
                <a:latin typeface="Arial" panose="020B0604020202020204" pitchFamily="34" charset="0"/>
                <a:ea typeface="黑体" panose="02010609060101010101" charset="-122"/>
                <a:sym typeface="+mn-ea"/>
              </a:rPr>
              <a:t>		for (Field field : fields){</a:t>
            </a:r>
            <a:endParaRPr lang="en-US" altLang="zh-CN" sz="1800" dirty="0">
              <a:latin typeface="Arial" panose="020B0604020202020204" pitchFamily="34" charset="0"/>
              <a:ea typeface="黑体" panose="02010609060101010101" charset="-122"/>
            </a:endParaRPr>
          </a:p>
          <a:p>
            <a:pPr algn="l" defTabSz="444500">
              <a:lnSpc>
                <a:spcPct val="90000"/>
              </a:lnSpc>
            </a:pPr>
            <a:r>
              <a:rPr lang="en-US" altLang="zh-CN" sz="1800" dirty="0">
                <a:latin typeface="Arial" panose="020B0604020202020204" pitchFamily="34" charset="0"/>
                <a:ea typeface="黑体" panose="02010609060101010101" charset="-122"/>
                <a:sym typeface="+mn-ea"/>
              </a:rPr>
              <a:t>			System.out.println(field.getName() + " " + field.getType());}</a:t>
            </a:r>
            <a:endParaRPr lang="en-US" altLang="zh-CN" sz="1800" dirty="0">
              <a:latin typeface="Arial" panose="020B0604020202020204" pitchFamily="34" charset="0"/>
              <a:ea typeface="黑体" panose="02010609060101010101" charset="-122"/>
            </a:endParaRPr>
          </a:p>
          <a:p>
            <a:pPr algn="l" defTabSz="444500">
              <a:lnSpc>
                <a:spcPct val="90000"/>
              </a:lnSpc>
            </a:pPr>
            <a:r>
              <a:rPr lang="en-US" altLang="zh-CN" sz="1800" dirty="0">
                <a:latin typeface="Arial" panose="020B0604020202020204" pitchFamily="34" charset="0"/>
                <a:ea typeface="黑体" panose="02010609060101010101" charset="-122"/>
                <a:sym typeface="+mn-ea"/>
              </a:rPr>
              <a:t>		System.out.println("-------</a:t>
            </a:r>
            <a:r>
              <a:rPr lang="en-US" altLang="zh-CN" sz="1800" dirty="0">
                <a:solidFill>
                  <a:srgbClr val="FF0000"/>
                </a:solidFill>
                <a:latin typeface="Arial" panose="020B0604020202020204" pitchFamily="34" charset="0"/>
                <a:ea typeface="黑体" panose="02010609060101010101" charset="-122"/>
                <a:sym typeface="+mn-ea"/>
              </a:rPr>
              <a:t>类的方法</a:t>
            </a:r>
            <a:r>
              <a:rPr lang="en-US" altLang="zh-CN" sz="1800" dirty="0">
                <a:latin typeface="Arial" panose="020B0604020202020204" pitchFamily="34" charset="0"/>
                <a:ea typeface="黑体" panose="02010609060101010101" charset="-122"/>
                <a:sym typeface="+mn-ea"/>
              </a:rPr>
              <a:t>-----------");</a:t>
            </a:r>
            <a:endParaRPr lang="en-US" altLang="zh-CN" sz="1800" dirty="0">
              <a:latin typeface="Arial" panose="020B0604020202020204" pitchFamily="34" charset="0"/>
              <a:ea typeface="黑体" panose="02010609060101010101" charset="-122"/>
            </a:endParaRPr>
          </a:p>
          <a:p>
            <a:pPr algn="l" defTabSz="444500">
              <a:lnSpc>
                <a:spcPct val="90000"/>
              </a:lnSpc>
            </a:pPr>
            <a:r>
              <a:rPr lang="en-US" altLang="zh-CN" sz="1800" dirty="0">
                <a:latin typeface="Arial" panose="020B0604020202020204" pitchFamily="34" charset="0"/>
                <a:ea typeface="黑体" panose="02010609060101010101" charset="-122"/>
                <a:sym typeface="+mn-ea"/>
              </a:rPr>
              <a:t>		Method methods[] = clazz.getDeclaredMethods();</a:t>
            </a:r>
            <a:endParaRPr lang="en-US" altLang="zh-CN" sz="1800" dirty="0">
              <a:latin typeface="Arial" panose="020B0604020202020204" pitchFamily="34" charset="0"/>
              <a:ea typeface="黑体" panose="02010609060101010101" charset="-122"/>
            </a:endParaRPr>
          </a:p>
          <a:p>
            <a:pPr algn="l" defTabSz="444500">
              <a:lnSpc>
                <a:spcPct val="90000"/>
              </a:lnSpc>
            </a:pPr>
            <a:r>
              <a:rPr lang="en-US" altLang="zh-CN" sz="1800" dirty="0">
                <a:latin typeface="Arial" panose="020B0604020202020204" pitchFamily="34" charset="0"/>
                <a:ea typeface="黑体" panose="02010609060101010101" charset="-122"/>
                <a:sym typeface="+mn-ea"/>
              </a:rPr>
              <a:t>		for (Method method : methods){</a:t>
            </a:r>
            <a:endParaRPr lang="en-US" altLang="zh-CN" sz="1800" dirty="0">
              <a:latin typeface="Arial" panose="020B0604020202020204" pitchFamily="34" charset="0"/>
              <a:ea typeface="黑体" panose="02010609060101010101" charset="-122"/>
            </a:endParaRPr>
          </a:p>
          <a:p>
            <a:pPr algn="l" defTabSz="444500">
              <a:lnSpc>
                <a:spcPct val="90000"/>
              </a:lnSpc>
            </a:pPr>
            <a:r>
              <a:rPr lang="en-US" altLang="zh-CN" sz="1800" dirty="0">
                <a:latin typeface="Arial" panose="020B0604020202020204" pitchFamily="34" charset="0"/>
                <a:ea typeface="黑体" panose="02010609060101010101" charset="-122"/>
                <a:sym typeface="+mn-ea"/>
              </a:rPr>
              <a:t>			System.out.println(method.getName());}</a:t>
            </a:r>
            <a:endParaRPr lang="en-US" altLang="zh-CN" sz="1800" dirty="0">
              <a:latin typeface="Arial" panose="020B0604020202020204" pitchFamily="34" charset="0"/>
              <a:ea typeface="黑体" panose="02010609060101010101" charset="-122"/>
            </a:endParaRPr>
          </a:p>
          <a:p>
            <a:pPr algn="l" defTabSz="444500">
              <a:lnSpc>
                <a:spcPct val="90000"/>
              </a:lnSpc>
            </a:pPr>
            <a:r>
              <a:rPr lang="en-US" altLang="zh-CN" sz="1800" dirty="0">
                <a:latin typeface="Arial" panose="020B0604020202020204" pitchFamily="34" charset="0"/>
                <a:ea typeface="黑体" panose="02010609060101010101" charset="-122"/>
                <a:sym typeface="+mn-ea"/>
              </a:rPr>
              <a:t>		System.out.println("-------</a:t>
            </a:r>
            <a:r>
              <a:rPr lang="en-US" altLang="zh-CN" sz="1800" dirty="0">
                <a:solidFill>
                  <a:srgbClr val="FF0000"/>
                </a:solidFill>
                <a:latin typeface="Arial" panose="020B0604020202020204" pitchFamily="34" charset="0"/>
                <a:ea typeface="黑体" panose="02010609060101010101" charset="-122"/>
                <a:sym typeface="+mn-ea"/>
              </a:rPr>
              <a:t>类的构造方法</a:t>
            </a:r>
            <a:r>
              <a:rPr lang="en-US" altLang="zh-CN" sz="1800" dirty="0">
                <a:latin typeface="Arial" panose="020B0604020202020204" pitchFamily="34" charset="0"/>
                <a:ea typeface="黑体" panose="02010609060101010101" charset="-122"/>
                <a:sym typeface="+mn-ea"/>
              </a:rPr>
              <a:t>-----------");</a:t>
            </a:r>
            <a:endParaRPr lang="en-US" altLang="zh-CN" sz="1800" dirty="0">
              <a:latin typeface="Arial" panose="020B0604020202020204" pitchFamily="34" charset="0"/>
              <a:ea typeface="黑体" panose="02010609060101010101" charset="-122"/>
            </a:endParaRPr>
          </a:p>
          <a:p>
            <a:pPr algn="l" defTabSz="444500">
              <a:lnSpc>
                <a:spcPct val="90000"/>
              </a:lnSpc>
            </a:pPr>
            <a:r>
              <a:rPr lang="en-US" altLang="zh-CN" sz="1800" dirty="0">
                <a:latin typeface="Arial" panose="020B0604020202020204" pitchFamily="34" charset="0"/>
                <a:ea typeface="黑体" panose="02010609060101010101" charset="-122"/>
                <a:sym typeface="+mn-ea"/>
              </a:rPr>
              <a:t>		Constructor constructors[ ] = clazz.getDeclaredConstructors();</a:t>
            </a:r>
            <a:endParaRPr lang="en-US" altLang="zh-CN" sz="1800" dirty="0">
              <a:latin typeface="Arial" panose="020B0604020202020204" pitchFamily="34" charset="0"/>
              <a:ea typeface="黑体" panose="02010609060101010101" charset="-122"/>
            </a:endParaRPr>
          </a:p>
          <a:p>
            <a:pPr algn="l" defTabSz="444500">
              <a:lnSpc>
                <a:spcPct val="90000"/>
              </a:lnSpc>
            </a:pPr>
            <a:r>
              <a:rPr lang="en-US" altLang="zh-CN" sz="1800" dirty="0">
                <a:latin typeface="Arial" panose="020B0604020202020204" pitchFamily="34" charset="0"/>
                <a:ea typeface="黑体" panose="02010609060101010101" charset="-122"/>
                <a:sym typeface="+mn-ea"/>
              </a:rPr>
              <a:t>		for (Constructor constructor : constructors){ 	</a:t>
            </a:r>
            <a:endParaRPr lang="en-US" altLang="zh-CN" sz="1800" dirty="0">
              <a:latin typeface="Arial" panose="020B0604020202020204" pitchFamily="34" charset="0"/>
              <a:ea typeface="黑体" panose="02010609060101010101" charset="-122"/>
            </a:endParaRPr>
          </a:p>
          <a:p>
            <a:pPr algn="l" defTabSz="444500">
              <a:lnSpc>
                <a:spcPct val="90000"/>
              </a:lnSpc>
            </a:pPr>
            <a:r>
              <a:rPr lang="en-US" altLang="zh-CN" sz="1800" dirty="0">
                <a:latin typeface="Arial" panose="020B0604020202020204" pitchFamily="34" charset="0"/>
                <a:ea typeface="黑体" panose="02010609060101010101" charset="-122"/>
                <a:sym typeface="+mn-ea"/>
              </a:rPr>
              <a:t>			System.out.println(constructor);}</a:t>
            </a:r>
            <a:endParaRPr lang="en-US" altLang="zh-CN" sz="1800" dirty="0">
              <a:latin typeface="Arial" panose="020B0604020202020204" pitchFamily="34" charset="0"/>
              <a:ea typeface="黑体" panose="02010609060101010101" charset="-122"/>
            </a:endParaRPr>
          </a:p>
          <a:p>
            <a:pPr algn="l" defTabSz="444500">
              <a:lnSpc>
                <a:spcPct val="90000"/>
              </a:lnSpc>
            </a:pPr>
            <a:r>
              <a:rPr lang="en-US" altLang="zh-CN" sz="1800" dirty="0">
                <a:latin typeface="Arial" panose="020B0604020202020204" pitchFamily="34" charset="0"/>
                <a:ea typeface="黑体" panose="02010609060101010101" charset="-122"/>
                <a:sym typeface="+mn-ea"/>
              </a:rPr>
              <a:t>		System.out.println("--------</a:t>
            </a:r>
            <a:r>
              <a:rPr lang="en-US" altLang="zh-CN" sz="1800" dirty="0">
                <a:solidFill>
                  <a:srgbClr val="FF0000"/>
                </a:solidFill>
                <a:latin typeface="Arial" panose="020B0604020202020204" pitchFamily="34" charset="0"/>
                <a:ea typeface="黑体" panose="02010609060101010101" charset="-122"/>
                <a:sym typeface="+mn-ea"/>
              </a:rPr>
              <a:t>类所在包、完整名称、父类</a:t>
            </a:r>
            <a:r>
              <a:rPr lang="en-US" altLang="zh-CN" sz="1800" dirty="0">
                <a:latin typeface="Arial" panose="020B0604020202020204" pitchFamily="34" charset="0"/>
                <a:ea typeface="黑体" panose="02010609060101010101" charset="-122"/>
                <a:sym typeface="+mn-ea"/>
              </a:rPr>
              <a:t>----------");</a:t>
            </a:r>
            <a:endParaRPr lang="en-US" altLang="zh-CN" sz="1800" dirty="0">
              <a:latin typeface="Arial" panose="020B0604020202020204" pitchFamily="34" charset="0"/>
              <a:ea typeface="黑体" panose="02010609060101010101" charset="-122"/>
            </a:endParaRPr>
          </a:p>
          <a:p>
            <a:pPr algn="l" defTabSz="444500">
              <a:lnSpc>
                <a:spcPct val="90000"/>
              </a:lnSpc>
            </a:pPr>
            <a:r>
              <a:rPr lang="en-US" altLang="zh-CN" sz="1800" dirty="0">
                <a:latin typeface="Arial" panose="020B0604020202020204" pitchFamily="34" charset="0"/>
                <a:ea typeface="黑体" panose="02010609060101010101" charset="-122"/>
                <a:sym typeface="+mn-ea"/>
              </a:rPr>
              <a:t>		System.out.println(clazz.getPackage().getName());</a:t>
            </a:r>
            <a:endParaRPr lang="en-US" altLang="zh-CN" sz="1800" dirty="0">
              <a:latin typeface="Arial" panose="020B0604020202020204" pitchFamily="34" charset="0"/>
              <a:ea typeface="黑体" panose="02010609060101010101" charset="-122"/>
            </a:endParaRPr>
          </a:p>
          <a:p>
            <a:pPr algn="l" defTabSz="444500">
              <a:lnSpc>
                <a:spcPct val="90000"/>
              </a:lnSpc>
            </a:pPr>
            <a:r>
              <a:rPr lang="en-US" altLang="zh-CN" sz="1800" dirty="0">
                <a:latin typeface="Arial" panose="020B0604020202020204" pitchFamily="34" charset="0"/>
                <a:ea typeface="黑体" panose="02010609060101010101" charset="-122"/>
                <a:sym typeface="+mn-ea"/>
              </a:rPr>
              <a:t>		System.out.println(clazz.getName());</a:t>
            </a:r>
            <a:endParaRPr lang="en-US" altLang="zh-CN" sz="1800" dirty="0">
              <a:latin typeface="Arial" panose="020B0604020202020204" pitchFamily="34" charset="0"/>
              <a:ea typeface="黑体" panose="02010609060101010101" charset="-122"/>
            </a:endParaRPr>
          </a:p>
          <a:p>
            <a:pPr algn="l" defTabSz="444500">
              <a:lnSpc>
                <a:spcPct val="90000"/>
              </a:lnSpc>
            </a:pPr>
            <a:r>
              <a:rPr lang="en-US" altLang="zh-CN" sz="1800" dirty="0">
                <a:latin typeface="Arial" panose="020B0604020202020204" pitchFamily="34" charset="0"/>
                <a:ea typeface="黑体" panose="02010609060101010101" charset="-122"/>
                <a:sym typeface="+mn-ea"/>
              </a:rPr>
              <a:t>		System.out.println(clazz.getSuperclass());</a:t>
            </a:r>
            <a:endParaRPr lang="en-US" altLang="zh-CN" sz="1800" dirty="0">
              <a:latin typeface="Arial" panose="020B0604020202020204" pitchFamily="34" charset="0"/>
              <a:ea typeface="黑体" panose="02010609060101010101" charset="-122"/>
            </a:endParaRPr>
          </a:p>
          <a:p>
            <a:pPr algn="l" defTabSz="444500">
              <a:lnSpc>
                <a:spcPct val="90000"/>
              </a:lnSpc>
            </a:pPr>
            <a:r>
              <a:rPr lang="en-US" altLang="zh-CN" sz="1800" dirty="0">
                <a:latin typeface="Arial" panose="020B0604020202020204" pitchFamily="34" charset="0"/>
                <a:ea typeface="黑体" panose="02010609060101010101" charset="-122"/>
                <a:sym typeface="+mn-ea"/>
              </a:rPr>
              <a:t>	}}</a:t>
            </a:r>
            <a:endParaRPr lang="en-US" altLang="zh-CN" sz="1800" dirty="0">
              <a:latin typeface="Arial" panose="020B0604020202020204" pitchFamily="34" charset="0"/>
              <a:ea typeface="黑体" panose="02010609060101010101" charset="-122"/>
            </a:endParaRPr>
          </a:p>
        </p:txBody>
      </p:sp>
      <p:sp>
        <p:nvSpPr>
          <p:cNvPr id="6" name="矩形 5"/>
          <p:cNvSpPr/>
          <p:nvPr/>
        </p:nvSpPr>
        <p:spPr>
          <a:xfrm>
            <a:off x="617855" y="1381125"/>
            <a:ext cx="8613775" cy="5003800"/>
          </a:xfrm>
          <a:prstGeom prst="rect">
            <a:avLst/>
          </a:prstGeom>
          <a:noFill/>
          <a:ln w="5715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ransition spd="slow">
    <p:push dir="u"/>
  </p:transition>
</p:sld>
</file>

<file path=ppt/tags/tag1.xml><?xml version="1.0" encoding="utf-8"?>
<p:tagLst xmlns:p="http://schemas.openxmlformats.org/presentationml/2006/main">
  <p:tag name="KSO_WM_UNIT_PLACING_PICTURE_USER_VIEWPORT" val="{&quot;height&quot;:5749,&quot;width&quot;:5749}"/>
</p:tagLst>
</file>

<file path=ppt/tags/tag2.xml><?xml version="1.0" encoding="utf-8"?>
<p:tagLst xmlns:p="http://schemas.openxmlformats.org/presentationml/2006/main">
  <p:tag name="KSO_WM_UNIT_TABLE_BEAUTIFY" val="smartTable{8ed5c094-66ee-44eb-abe2-7932621464e3}"/>
</p:tagLst>
</file>

<file path=ppt/tags/tag3.xml><?xml version="1.0" encoding="utf-8"?>
<p:tagLst xmlns:p="http://schemas.openxmlformats.org/presentationml/2006/main">
  <p:tag name="KSO_WM_UNIT_TABLE_BEAUTIFY" val="smartTable{80b014ab-0f63-40df-89d0-b625b1eb221c}"/>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5366</Words>
  <Application>WPS 演示</Application>
  <PresentationFormat>宽屏</PresentationFormat>
  <Paragraphs>270</Paragraphs>
  <Slides>15</Slides>
  <Notes>11</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15</vt:i4>
      </vt:variant>
    </vt:vector>
  </HeadingPairs>
  <TitlesOfParts>
    <vt:vector size="28" baseType="lpstr">
      <vt:lpstr>Arial</vt:lpstr>
      <vt:lpstr>宋体</vt:lpstr>
      <vt:lpstr>Wingdings</vt:lpstr>
      <vt:lpstr>微软雅黑</vt:lpstr>
      <vt:lpstr>微软雅黑 Light</vt:lpstr>
      <vt:lpstr>黑体</vt:lpstr>
      <vt:lpstr>楷体_GB2312</vt:lpstr>
      <vt:lpstr>新宋体</vt:lpstr>
      <vt:lpstr>华文楷体</vt:lpstr>
      <vt:lpstr>Arial Unicode MS</vt:lpstr>
      <vt:lpstr>Calibri</vt:lpstr>
      <vt:lpstr>等线</vt:lpstr>
      <vt:lpstr>Office 主题</vt:lpstr>
      <vt:lpstr>反射</vt:lpstr>
      <vt:lpstr>本章内容</vt:lpstr>
      <vt:lpstr>知识点1-反射概述</vt:lpstr>
      <vt:lpstr>知识点1-反射概述</vt:lpstr>
      <vt:lpstr>知识点1-反射概述</vt:lpstr>
      <vt:lpstr>知识点2-Class类的使用</vt:lpstr>
      <vt:lpstr>知识点2-Class类的使用</vt:lpstr>
      <vt:lpstr>知识点2-Class类的使用</vt:lpstr>
      <vt:lpstr>知识点2-Class类的使用</vt:lpstr>
      <vt:lpstr>知识点2-Class类的使用</vt:lpstr>
      <vt:lpstr>知识点3-Constructor类的使用</vt:lpstr>
      <vt:lpstr>知识点3-Constructor类的使用</vt:lpstr>
      <vt:lpstr>知识点4-Method类的使用</vt:lpstr>
      <vt:lpstr>知识点4-Method类的使用</vt:lpstr>
      <vt:lpstr>知识点5-Field类的使用</vt:lpstr>
    </vt:vector>
  </TitlesOfParts>
  <Company>Baidu</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Lv,Jiaoyan</dc:creator>
  <cp:lastModifiedBy>GuXue</cp:lastModifiedBy>
  <cp:revision>1897</cp:revision>
  <dcterms:created xsi:type="dcterms:W3CDTF">2014-03-19T14:07:00Z</dcterms:created>
  <dcterms:modified xsi:type="dcterms:W3CDTF">2021-01-21T07:23:57Z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