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478" r:id="rId3"/>
    <p:sldId id="757" r:id="rId5"/>
    <p:sldId id="821" r:id="rId6"/>
    <p:sldId id="823" r:id="rId7"/>
    <p:sldId id="822" r:id="rId8"/>
    <p:sldId id="824" r:id="rId9"/>
    <p:sldId id="825" r:id="rId10"/>
    <p:sldId id="826" r:id="rId11"/>
    <p:sldId id="830" r:id="rId12"/>
    <p:sldId id="831" r:id="rId13"/>
    <p:sldId id="832" r:id="rId14"/>
    <p:sldId id="833" r:id="rId15"/>
    <p:sldId id="834" r:id="rId16"/>
    <p:sldId id="835" r:id="rId17"/>
    <p:sldId id="836" r:id="rId18"/>
    <p:sldId id="837" r:id="rId19"/>
    <p:sldId id="838" r:id="rId20"/>
    <p:sldId id="83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000066"/>
    <a:srgbClr val="CC6600"/>
    <a:srgbClr val="CC3300"/>
    <a:srgbClr val="AE0B0B"/>
    <a:srgbClr val="3D3D3D"/>
    <a:srgbClr val="393939"/>
    <a:srgbClr val="CC0000"/>
    <a:srgbClr val="FF33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12" autoAdjust="0"/>
    <p:restoredTop sz="83394" autoAdjust="0"/>
  </p:normalViewPr>
  <p:slideViewPr>
    <p:cSldViewPr snapToGrid="0">
      <p:cViewPr varScale="1">
        <p:scale>
          <a:sx n="68" d="100"/>
          <a:sy n="68" d="100"/>
        </p:scale>
        <p:origin x="544" y="64"/>
      </p:cViewPr>
      <p:guideLst>
        <p:guide orient="horz" pos="216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20825"/>
            <a:ext cx="10515600" cy="47704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3&#33410;-&#27880;&#35299;/MyAnnotation.java" TargetMode="External"/><Relationship Id="rId1" Type="http://schemas.openxmlformats.org/officeDocument/2006/relationships/hyperlink" Target="&#35838;&#22530;&#26696;&#20363;/&#31532;3&#33410;-&#24341;&#29992;&#31867;&#22411;&#27010;&#36848;/Item0302.java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3&#33410;-&#27880;&#35299;/MyAnnotation2.java" TargetMode="External"/><Relationship Id="rId1" Type="http://schemas.openxmlformats.org/officeDocument/2006/relationships/hyperlink" Target="&#35838;&#22530;&#26696;&#20363;/&#31532;3&#33410;-&#24341;&#29992;&#31867;&#22411;&#27010;&#36848;/Item0302.java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3&#33410;-&#27880;&#35299;/MyAnnotation3.java" TargetMode="External"/><Relationship Id="rId1" Type="http://schemas.openxmlformats.org/officeDocument/2006/relationships/hyperlink" Target="&#35838;&#22530;&#26696;&#20363;/&#31532;3&#33410;-&#24341;&#29992;&#31867;&#22411;&#27010;&#36848;/Item0302.java" TargetMode="Externa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3&#33410;-&#27880;&#35299;/MyAnnotation4.java" TargetMode="External"/><Relationship Id="rId1" Type="http://schemas.openxmlformats.org/officeDocument/2006/relationships/hyperlink" Target="&#35838;&#22530;&#26696;&#20363;/&#31532;3&#33410;-&#24341;&#29992;&#31867;&#22411;&#27010;&#36848;/Item0302.java" TargetMode="Externa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3&#33410;-&#27880;&#35299;/MyAnnotation5.java" TargetMode="External"/><Relationship Id="rId1" Type="http://schemas.openxmlformats.org/officeDocument/2006/relationships/hyperlink" Target="&#35838;&#22530;&#26696;&#20363;/&#31532;3&#33410;-&#24341;&#29992;&#31867;&#22411;&#27010;&#36848;/Item0302.java" TargetMode="Externa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hyperlink" Target="&#35838;&#22530;&#26696;&#20363;/&#31532;3&#33410;-&#27880;&#35299;/LogOffWebComponent.java" TargetMode="External"/><Relationship Id="rId2" Type="http://schemas.openxmlformats.org/officeDocument/2006/relationships/hyperlink" Target="&#35838;&#22530;&#26696;&#20363;/&#31532;3&#33410;-&#27880;&#35299;/LoginWebComponent.java" TargetMode="External"/><Relationship Id="rId1" Type="http://schemas.openxmlformats.org/officeDocument/2006/relationships/hyperlink" Target="&#35838;&#22530;&#26696;&#20363;/&#31532;3&#33410;-&#24341;&#29992;&#31867;&#22411;&#27010;&#36848;/Item0302.java" TargetMode="Externa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3&#33410;-&#27880;&#35299;/TestMyAnnotation.java" TargetMode="External"/><Relationship Id="rId1" Type="http://schemas.openxmlformats.org/officeDocument/2006/relationships/hyperlink" Target="&#35838;&#22530;&#26696;&#20363;/&#31532;3&#33410;-&#24341;&#29992;&#31867;&#22411;&#27010;&#36848;/Item0302.java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内省与注解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914398"/>
            <a:ext cx="11015870" cy="599092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注解的声明形式如下：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5-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注解声明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4856" y="1588296"/>
            <a:ext cx="10988565" cy="9233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public @interface  </a:t>
            </a:r>
            <a:r>
              <a:rPr lang="zh-CN" altLang="en-US" dirty="0" smtClean="0"/>
              <a:t>注解名字</a:t>
            </a:r>
            <a:r>
              <a:rPr lang="en-US" altLang="zh-CN" dirty="0" smtClean="0"/>
              <a:t> {</a:t>
            </a:r>
            <a:endParaRPr lang="en-US" altLang="zh-CN" dirty="0" smtClean="0"/>
          </a:p>
          <a:p>
            <a:r>
              <a:rPr lang="en-US" altLang="zh-CN" dirty="0" smtClean="0"/>
              <a:t>  </a:t>
            </a:r>
            <a:r>
              <a:rPr lang="zh-CN" altLang="en-US" dirty="0" smtClean="0"/>
              <a:t>注解属性</a:t>
            </a:r>
            <a:endParaRPr lang="en-US" altLang="zh-CN" dirty="0" smtClean="0"/>
          </a:p>
          <a:p>
            <a:r>
              <a:rPr lang="en-US" altLang="zh-CN" dirty="0" smtClean="0"/>
              <a:t>}</a:t>
            </a:r>
            <a:endParaRPr lang="en-US" dirty="0"/>
          </a:p>
        </p:txBody>
      </p:sp>
      <p:sp>
        <p:nvSpPr>
          <p:cNvPr id="8" name="内容占位符 2"/>
          <p:cNvSpPr txBox="1"/>
          <p:nvPr/>
        </p:nvSpPr>
        <p:spPr>
          <a:xfrm>
            <a:off x="358951" y="2638093"/>
            <a:ext cx="11015870" cy="6884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声明注解类型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MyAnnotation.java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，如下所示：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2454" y="3438117"/>
            <a:ext cx="10988565" cy="9233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public @interface </a:t>
            </a:r>
            <a:r>
              <a:rPr lang="en-US" altLang="zh-CN" dirty="0" err="1" smtClean="0"/>
              <a:t>MyAnnotation</a:t>
            </a:r>
            <a:r>
              <a:rPr lang="en-US" altLang="zh-CN" dirty="0" smtClean="0"/>
              <a:t> {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}</a:t>
            </a:r>
            <a:endParaRPr lang="en-US" dirty="0"/>
          </a:p>
        </p:txBody>
      </p:sp>
      <p:sp>
        <p:nvSpPr>
          <p:cNvPr id="10" name="TextBox 9">
            <a:hlinkClick r:id="rId1" action="ppaction://hlinkfile"/>
          </p:cNvPr>
          <p:cNvSpPr txBox="1"/>
          <p:nvPr/>
        </p:nvSpPr>
        <p:spPr>
          <a:xfrm>
            <a:off x="9593705" y="0"/>
            <a:ext cx="208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hlinkClick r:id="rId2" action="ppaction://hlinkfile"/>
              </a:rPr>
              <a:t>课堂案例：</a:t>
            </a:r>
            <a:r>
              <a:rPr lang="en-US" altLang="zh-CN" dirty="0" smtClean="0">
                <a:hlinkClick r:id="rId2" action="ppaction://hlinkfile"/>
              </a:rPr>
              <a:t>MyAnnotation.java</a:t>
            </a:r>
            <a:endParaRPr lang="en-US" altLang="zh-CN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914398"/>
            <a:ext cx="11015870" cy="5612526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注解可以用于不同的目标，例如接口、类、构造方法、方法、属性、类型等；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声明注解时，可以使用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JDK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中已经定义的注解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@Target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声明注解修饰的目标；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@Target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中使用枚举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ElementType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表示修饰目标，有如下几种修饰目标：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6-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注解修饰目标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18510" y="3116024"/>
          <a:ext cx="10958786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1504"/>
                <a:gridCol w="663728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ANNOTATION_TYPE 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表示该注解能用于注解类型；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CONSTRUCTOR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表示该注解能用于构造方法；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FIELD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表示该注解能用于域；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LOCAL_VARIABLE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表示该注解能用于局部变量；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METHOD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表示该注解能用于方法；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PACKAGE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表示该注解能用于包；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PARAMETER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表示该注解能用于方法参数；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TYPE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表示该注解能用于类、接口、枚举声明；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914398"/>
            <a:ext cx="11015870" cy="143466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修改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MyAnnotation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类为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MyAnnotation2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，添加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@Target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，指定修饰目标为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TYPE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，即类、接口、枚举等声明可用；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知识点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6-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注解修饰目标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8938" y="2539483"/>
            <a:ext cx="10988565" cy="14773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@Target(value=</a:t>
            </a:r>
            <a:r>
              <a:rPr lang="en-US" altLang="zh-CN" dirty="0" err="1" smtClean="0"/>
              <a:t>ElementType.TYPE</a:t>
            </a:r>
            <a:r>
              <a:rPr lang="en-US" altLang="zh-CN" dirty="0" smtClean="0"/>
              <a:t>)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public @interface MyAnnotation2 {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}</a:t>
            </a:r>
            <a:endParaRPr lang="en-US" dirty="0"/>
          </a:p>
        </p:txBody>
      </p:sp>
      <p:sp>
        <p:nvSpPr>
          <p:cNvPr id="7" name="TextBox 6">
            <a:hlinkClick r:id="rId1" action="ppaction://hlinkfile"/>
          </p:cNvPr>
          <p:cNvSpPr txBox="1"/>
          <p:nvPr/>
        </p:nvSpPr>
        <p:spPr>
          <a:xfrm>
            <a:off x="9593705" y="0"/>
            <a:ext cx="208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hlinkClick r:id="rId2" action="ppaction://hlinkfile"/>
              </a:rPr>
              <a:t>课堂案例：</a:t>
            </a:r>
            <a:r>
              <a:rPr lang="en-US" altLang="zh-CN" dirty="0" smtClean="0">
                <a:hlinkClick r:id="rId2" action="ppaction://hlinkfile"/>
              </a:rPr>
              <a:t>MyAnnotation2.java</a:t>
            </a:r>
            <a:endParaRPr lang="en-US" altLang="zh-CN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914398"/>
            <a:ext cx="11015870" cy="165538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JDK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中已经定义了注解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@Retention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，用来定义注解的声明周期；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@Retention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使用枚举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RetentionPolicy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定义生命周期，共有三种情况：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7 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注解生命周期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4276" y="2375045"/>
          <a:ext cx="10958786" cy="202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8372"/>
                <a:gridCol w="804041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dirty="0" smtClean="0"/>
                        <a:t>SOURCE </a:t>
                      </a:r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表示该注解只在源代码级别保留</a:t>
                      </a:r>
                      <a:r>
                        <a:rPr lang="en-US" altLang="zh-CN" dirty="0" smtClean="0"/>
                        <a:t>,</a:t>
                      </a:r>
                      <a:r>
                        <a:rPr lang="zh-CN" altLang="en-US" dirty="0" smtClean="0"/>
                        <a:t>编译时就会被忽略；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CLASS 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表示该注解编译时被保留</a:t>
                      </a:r>
                      <a:r>
                        <a:rPr lang="en-US" altLang="zh-CN" dirty="0" smtClean="0"/>
                        <a:t>,</a:t>
                      </a:r>
                      <a:r>
                        <a:rPr lang="zh-CN" altLang="en-US" dirty="0" smtClean="0"/>
                        <a:t>在</a:t>
                      </a:r>
                      <a:r>
                        <a:rPr lang="en-US" altLang="zh-CN" dirty="0" smtClean="0"/>
                        <a:t>class</a:t>
                      </a:r>
                      <a:r>
                        <a:rPr lang="zh-CN" altLang="en-US" dirty="0" smtClean="0"/>
                        <a:t>文件中存在</a:t>
                      </a:r>
                      <a:r>
                        <a:rPr lang="en-US" altLang="zh-CN" dirty="0" smtClean="0"/>
                        <a:t>,</a:t>
                      </a:r>
                      <a:r>
                        <a:rPr lang="zh-CN" altLang="en-US" dirty="0" smtClean="0"/>
                        <a:t>但</a:t>
                      </a:r>
                      <a:r>
                        <a:rPr lang="en-US" altLang="zh-CN" dirty="0" smtClean="0"/>
                        <a:t>JVM</a:t>
                      </a:r>
                      <a:r>
                        <a:rPr lang="zh-CN" altLang="en-US" dirty="0" smtClean="0"/>
                        <a:t>将会忽略；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RUNTIME 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表示该注解被</a:t>
                      </a:r>
                      <a:r>
                        <a:rPr lang="en-US" altLang="zh-CN" dirty="0" smtClean="0"/>
                        <a:t>JVM</a:t>
                      </a:r>
                      <a:r>
                        <a:rPr lang="zh-CN" altLang="en-US" dirty="0" smtClean="0"/>
                        <a:t>保留</a:t>
                      </a:r>
                      <a:r>
                        <a:rPr lang="en-US" altLang="zh-CN" dirty="0" smtClean="0"/>
                        <a:t>,</a:t>
                      </a:r>
                      <a:r>
                        <a:rPr lang="zh-CN" altLang="en-US" dirty="0" smtClean="0"/>
                        <a:t>所以能在运行时被</a:t>
                      </a:r>
                      <a:r>
                        <a:rPr lang="en-US" altLang="zh-CN" dirty="0" smtClean="0"/>
                        <a:t>JVM</a:t>
                      </a:r>
                      <a:r>
                        <a:rPr lang="zh-CN" altLang="en-US" dirty="0" smtClean="0"/>
                        <a:t>或其他使用反射机制的代码所读取和使用</a:t>
                      </a:r>
                      <a:r>
                        <a:rPr lang="en-US" altLang="zh-CN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914398"/>
            <a:ext cx="11015870" cy="165538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修改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MyAnnotation2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为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MyAnnotation3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，指定其生命周期为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RUNTIME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知识点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7 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注解生命周期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6" name="TextBox 5">
            <a:hlinkClick r:id="rId1" action="ppaction://hlinkfile"/>
          </p:cNvPr>
          <p:cNvSpPr txBox="1"/>
          <p:nvPr/>
        </p:nvSpPr>
        <p:spPr>
          <a:xfrm>
            <a:off x="9593705" y="0"/>
            <a:ext cx="208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hlinkClick r:id="rId2" action="ppaction://hlinkfile"/>
              </a:rPr>
              <a:t>课堂案例：</a:t>
            </a:r>
            <a:r>
              <a:rPr lang="en-US" altLang="zh-CN" dirty="0" smtClean="0">
                <a:hlinkClick r:id="rId2" action="ppaction://hlinkfile"/>
              </a:rPr>
              <a:t>MyAnnotation3.java</a:t>
            </a:r>
            <a:endParaRPr lang="en-US" altLang="zh-CN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730469" y="2303001"/>
            <a:ext cx="10988565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@Target(value=</a:t>
            </a:r>
            <a:r>
              <a:rPr lang="en-US" altLang="zh-CN" dirty="0" err="1" smtClean="0"/>
              <a:t>ElementType.TYPE</a:t>
            </a:r>
            <a:r>
              <a:rPr lang="en-US" altLang="zh-CN" dirty="0" smtClean="0"/>
              <a:t>)</a:t>
            </a:r>
            <a:endParaRPr lang="en-US" altLang="zh-CN" dirty="0" smtClean="0"/>
          </a:p>
          <a:p>
            <a:r>
              <a:rPr lang="en-US" altLang="zh-CN" dirty="0" smtClean="0"/>
              <a:t>@Retention(value=</a:t>
            </a:r>
            <a:r>
              <a:rPr lang="en-US" altLang="zh-CN" dirty="0" err="1" smtClean="0"/>
              <a:t>RetentionPolicy.RUNTIME</a:t>
            </a:r>
            <a:r>
              <a:rPr lang="en-US" altLang="zh-CN" dirty="0" smtClean="0"/>
              <a:t>)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public @interface MyAnnotation3 {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}</a:t>
            </a:r>
            <a:endParaRPr lang="en-US" altLang="zh-CN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788273"/>
            <a:ext cx="11015870" cy="599092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注解的声明形式如下：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8-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注解属性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1794" y="1367579"/>
            <a:ext cx="10988565" cy="9233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public @interface  </a:t>
            </a:r>
            <a:r>
              <a:rPr lang="zh-CN" altLang="en-US" dirty="0" smtClean="0"/>
              <a:t>注解名字</a:t>
            </a:r>
            <a:r>
              <a:rPr lang="en-US" altLang="zh-CN" dirty="0" smtClean="0"/>
              <a:t> {</a:t>
            </a:r>
            <a:endParaRPr lang="en-US" altLang="zh-CN" dirty="0" smtClean="0"/>
          </a:p>
          <a:p>
            <a:r>
              <a:rPr lang="en-US" altLang="zh-CN" dirty="0" smtClean="0"/>
              <a:t>   </a:t>
            </a:r>
            <a:r>
              <a:rPr lang="zh-CN" altLang="en-US" dirty="0" smtClean="0"/>
              <a:t>注解属性</a:t>
            </a:r>
            <a:endParaRPr lang="en-US" altLang="zh-CN" dirty="0" smtClean="0"/>
          </a:p>
          <a:p>
            <a:r>
              <a:rPr lang="en-US" altLang="zh-CN" dirty="0" smtClean="0"/>
              <a:t>}</a:t>
            </a:r>
            <a:endParaRPr lang="en-US" dirty="0"/>
          </a:p>
        </p:txBody>
      </p:sp>
      <p:sp>
        <p:nvSpPr>
          <p:cNvPr id="6" name="内容占位符 2"/>
          <p:cNvSpPr txBox="1"/>
          <p:nvPr/>
        </p:nvSpPr>
        <p:spPr>
          <a:xfrm>
            <a:off x="316910" y="2280742"/>
            <a:ext cx="11015870" cy="12980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注解属性看起来像个方法，其实是属性，属性类型包括所有基本类型、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String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Class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enum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Annotation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、以上类型的数组形式，注解元素声明形式如下：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6538" y="3585262"/>
            <a:ext cx="10988565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public  String  </a:t>
            </a:r>
            <a:r>
              <a:rPr lang="en-US" altLang="zh-CN" dirty="0" err="1" smtClean="0"/>
              <a:t>urlpattern</a:t>
            </a:r>
            <a:r>
              <a:rPr lang="en-US" altLang="zh-CN" dirty="0" smtClean="0"/>
              <a:t>();</a:t>
            </a:r>
            <a:endParaRPr lang="en-US" altLang="zh-CN" dirty="0" smtClean="0"/>
          </a:p>
          <a:p>
            <a:r>
              <a:rPr lang="en-US" altLang="zh-CN" dirty="0" smtClean="0"/>
              <a:t>public </a:t>
            </a:r>
            <a:r>
              <a:rPr lang="en-US" altLang="zh-CN" dirty="0" err="1" smtClean="0"/>
              <a:t>boolean</a:t>
            </a:r>
            <a:r>
              <a:rPr lang="en-US" altLang="zh-CN" dirty="0" smtClean="0"/>
              <a:t>    </a:t>
            </a:r>
            <a:r>
              <a:rPr lang="en-US" altLang="zh-CN" dirty="0" err="1" smtClean="0"/>
              <a:t>onload</a:t>
            </a:r>
            <a:r>
              <a:rPr lang="en-US" altLang="zh-CN" dirty="0" smtClean="0"/>
              <a:t>(); </a:t>
            </a:r>
            <a:endParaRPr lang="en-US" dirty="0"/>
          </a:p>
        </p:txBody>
      </p:sp>
      <p:sp>
        <p:nvSpPr>
          <p:cNvPr id="8" name="内容占位符 2"/>
          <p:cNvSpPr txBox="1"/>
          <p:nvPr/>
        </p:nvSpPr>
        <p:spPr>
          <a:xfrm>
            <a:off x="548138" y="4340769"/>
            <a:ext cx="11015870" cy="6884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修改注解类型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MyAnnotation3.java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为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MyAnnotation4.java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，添加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个属性，如下所示：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7048" y="5103674"/>
            <a:ext cx="10988565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@Target(value=</a:t>
            </a:r>
            <a:r>
              <a:rPr lang="en-US" altLang="zh-CN" dirty="0" err="1" smtClean="0"/>
              <a:t>ElementType.TYPE</a:t>
            </a:r>
            <a:r>
              <a:rPr lang="en-US" altLang="zh-CN" dirty="0" smtClean="0"/>
              <a:t>)</a:t>
            </a:r>
            <a:endParaRPr lang="en-US" altLang="zh-CN" dirty="0" smtClean="0"/>
          </a:p>
          <a:p>
            <a:r>
              <a:rPr lang="en-US" altLang="zh-CN" dirty="0" smtClean="0"/>
              <a:t>@Retention(value=</a:t>
            </a:r>
            <a:r>
              <a:rPr lang="en-US" altLang="zh-CN" dirty="0" err="1" smtClean="0"/>
              <a:t>RetentionPolicy.RUNTIME</a:t>
            </a:r>
            <a:r>
              <a:rPr lang="en-US" altLang="zh-CN" dirty="0" smtClean="0"/>
              <a:t>)</a:t>
            </a:r>
            <a:endParaRPr lang="en-US" altLang="zh-CN" dirty="0" smtClean="0"/>
          </a:p>
          <a:p>
            <a:r>
              <a:rPr lang="en-US" altLang="zh-CN" dirty="0" smtClean="0"/>
              <a:t>public @interface MyAnnotation4 {</a:t>
            </a:r>
            <a:endParaRPr lang="en-US" altLang="zh-CN" dirty="0" smtClean="0"/>
          </a:p>
          <a:p>
            <a:r>
              <a:rPr lang="en-US" altLang="zh-CN" dirty="0" smtClean="0"/>
              <a:t>	public String </a:t>
            </a:r>
            <a:r>
              <a:rPr lang="en-US" altLang="zh-CN" dirty="0" err="1" smtClean="0"/>
              <a:t>urlpattern</a:t>
            </a:r>
            <a:r>
              <a:rPr lang="en-US" altLang="zh-CN" dirty="0" smtClean="0"/>
              <a:t>();</a:t>
            </a:r>
            <a:endParaRPr lang="en-US" altLang="zh-CN" dirty="0" smtClean="0"/>
          </a:p>
          <a:p>
            <a:r>
              <a:rPr lang="en-US" altLang="zh-CN" dirty="0" smtClean="0"/>
              <a:t>	public </a:t>
            </a:r>
            <a:r>
              <a:rPr lang="en-US" altLang="zh-CN" dirty="0" err="1" smtClean="0"/>
              <a:t>boolean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onload</a:t>
            </a:r>
            <a:r>
              <a:rPr lang="en-US" altLang="zh-CN" dirty="0" smtClean="0"/>
              <a:t>();</a:t>
            </a:r>
            <a:endParaRPr lang="en-US" altLang="zh-CN" dirty="0" smtClean="0"/>
          </a:p>
          <a:p>
            <a:r>
              <a:rPr lang="en-US" altLang="zh-CN" dirty="0" smtClean="0"/>
              <a:t>}</a:t>
            </a:r>
            <a:endParaRPr lang="en-US" altLang="zh-CN" dirty="0" smtClean="0"/>
          </a:p>
        </p:txBody>
      </p:sp>
      <p:sp>
        <p:nvSpPr>
          <p:cNvPr id="10" name="TextBox 9">
            <a:hlinkClick r:id="rId1" action="ppaction://hlinkfile"/>
          </p:cNvPr>
          <p:cNvSpPr txBox="1"/>
          <p:nvPr/>
        </p:nvSpPr>
        <p:spPr>
          <a:xfrm>
            <a:off x="9593705" y="0"/>
            <a:ext cx="208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hlinkClick r:id="rId2" action="ppaction://hlinkfile"/>
              </a:rPr>
              <a:t>课堂案例：</a:t>
            </a:r>
            <a:r>
              <a:rPr lang="en-US" altLang="zh-CN" dirty="0" smtClean="0">
                <a:hlinkClick r:id="rId2" action="ppaction://hlinkfile"/>
              </a:rPr>
              <a:t>MyAnnotation4.java</a:t>
            </a:r>
            <a:endParaRPr lang="en-US" altLang="zh-CN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914398"/>
            <a:ext cx="11015870" cy="2159878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注解中的属性在使用的时候可以指定值，也可以在声明的时候赋默认值；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例如，将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MyAnnotation4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改为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MyAnnotation5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，对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onload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属性赋默认值为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false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知识点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8-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注解属性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5517" y="2886325"/>
            <a:ext cx="10988565" cy="20313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@Target(value=</a:t>
            </a:r>
            <a:r>
              <a:rPr lang="en-US" altLang="zh-CN" dirty="0" err="1" smtClean="0"/>
              <a:t>ElementType.TYPE</a:t>
            </a:r>
            <a:r>
              <a:rPr lang="en-US" altLang="zh-CN" dirty="0" smtClean="0"/>
              <a:t>)</a:t>
            </a:r>
            <a:endParaRPr lang="en-US" altLang="zh-CN" dirty="0" smtClean="0"/>
          </a:p>
          <a:p>
            <a:r>
              <a:rPr lang="en-US" altLang="zh-CN" dirty="0" smtClean="0"/>
              <a:t>@Retention(value=</a:t>
            </a:r>
            <a:r>
              <a:rPr lang="en-US" altLang="zh-CN" dirty="0" err="1" smtClean="0"/>
              <a:t>RetentionPolicy.RUNTIME</a:t>
            </a:r>
            <a:r>
              <a:rPr lang="en-US" altLang="zh-CN" dirty="0" smtClean="0"/>
              <a:t>)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public @interface MyAnnotation5 {</a:t>
            </a:r>
            <a:endParaRPr lang="en-US" altLang="zh-CN" dirty="0" smtClean="0"/>
          </a:p>
          <a:p>
            <a:r>
              <a:rPr lang="en-US" altLang="zh-CN" dirty="0" smtClean="0"/>
              <a:t>	public String </a:t>
            </a:r>
            <a:r>
              <a:rPr lang="en-US" altLang="zh-CN" dirty="0" err="1" smtClean="0"/>
              <a:t>urlpattern</a:t>
            </a:r>
            <a:r>
              <a:rPr lang="en-US" altLang="zh-CN" dirty="0" smtClean="0"/>
              <a:t>() ;</a:t>
            </a:r>
            <a:endParaRPr lang="en-US" altLang="zh-CN" dirty="0" smtClean="0"/>
          </a:p>
          <a:p>
            <a:r>
              <a:rPr lang="en-US" altLang="zh-CN" dirty="0" smtClean="0"/>
              <a:t>	public </a:t>
            </a:r>
            <a:r>
              <a:rPr lang="en-US" altLang="zh-CN" dirty="0" err="1" smtClean="0"/>
              <a:t>boolean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onload</a:t>
            </a:r>
            <a:r>
              <a:rPr lang="en-US" altLang="zh-CN" dirty="0" smtClean="0"/>
              <a:t>() default false;</a:t>
            </a:r>
            <a:endParaRPr lang="en-US" altLang="zh-CN" dirty="0" smtClean="0"/>
          </a:p>
          <a:p>
            <a:r>
              <a:rPr lang="en-US" altLang="zh-CN" dirty="0" smtClean="0"/>
              <a:t>}</a:t>
            </a:r>
            <a:endParaRPr lang="en-US" altLang="zh-CN" dirty="0" smtClean="0"/>
          </a:p>
        </p:txBody>
      </p:sp>
      <p:sp>
        <p:nvSpPr>
          <p:cNvPr id="6" name="TextBox 5">
            <a:hlinkClick r:id="rId1" action="ppaction://hlinkfile"/>
          </p:cNvPr>
          <p:cNvSpPr txBox="1"/>
          <p:nvPr/>
        </p:nvSpPr>
        <p:spPr>
          <a:xfrm>
            <a:off x="9593705" y="0"/>
            <a:ext cx="208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hlinkClick r:id="rId2" action="ppaction://hlinkfile"/>
              </a:rPr>
              <a:t>课堂案例：</a:t>
            </a:r>
            <a:r>
              <a:rPr lang="en-US" altLang="zh-CN" dirty="0" smtClean="0">
                <a:hlinkClick r:id="rId2" action="ppaction://hlinkfile"/>
              </a:rPr>
              <a:t>MyAnnotation5.java</a:t>
            </a:r>
            <a:endParaRPr lang="en-US" altLang="zh-CN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914397"/>
            <a:ext cx="11015870" cy="1860333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使用注解非常简单，不管是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JDK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中内置的已经定义好的注解还是自定义的注解，只要使用  </a:t>
            </a:r>
            <a:r>
              <a:rPr lang="en-US" altLang="zh-CN" sz="2400" dirty="0" smtClean="0">
                <a:solidFill>
                  <a:srgbClr val="990000"/>
                </a:solidFill>
              </a:rPr>
              <a:t>@</a:t>
            </a:r>
            <a:r>
              <a:rPr lang="zh-CN" altLang="en-US" sz="2400" dirty="0" smtClean="0">
                <a:solidFill>
                  <a:srgbClr val="990000"/>
                </a:solidFill>
              </a:rPr>
              <a:t>注解名称（属性值列表）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的形式，均可以使用；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LoginWebComponent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中使用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MyAnnotaion5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，指定了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urlpattern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及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onload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属性值：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9-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注解的使用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5" name="TextBox 4">
            <a:hlinkClick r:id="rId1" action="ppaction://hlinkfile"/>
          </p:cNvPr>
          <p:cNvSpPr txBox="1"/>
          <p:nvPr/>
        </p:nvSpPr>
        <p:spPr>
          <a:xfrm>
            <a:off x="8891753" y="1"/>
            <a:ext cx="27855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r>
              <a:rPr lang="en-US" altLang="zh-CN" dirty="0" smtClean="0">
                <a:hlinkClick r:id="rId2" action="ppaction://hlinkfile"/>
              </a:rPr>
              <a:t>LoginComponent.java</a:t>
            </a:r>
            <a:endParaRPr lang="en-US" altLang="zh-CN" dirty="0" smtClean="0"/>
          </a:p>
          <a:p>
            <a:r>
              <a:rPr lang="en-US" altLang="zh-CN" dirty="0" smtClean="0">
                <a:hlinkClick r:id="rId3" action="ppaction://hlinkfile"/>
              </a:rPr>
              <a:t>LogOffComponent.java</a:t>
            </a: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557048" y="2618311"/>
            <a:ext cx="10988565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@MyAnnotation5(</a:t>
            </a:r>
            <a:r>
              <a:rPr lang="en-US" altLang="zh-CN" dirty="0" err="1" smtClean="0"/>
              <a:t>urlpattern</a:t>
            </a:r>
            <a:r>
              <a:rPr lang="en-US" altLang="zh-CN" dirty="0" smtClean="0"/>
              <a:t>="/</a:t>
            </a:r>
            <a:r>
              <a:rPr lang="en-US" altLang="zh-CN" dirty="0" err="1" smtClean="0"/>
              <a:t>bbs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login.do",onload</a:t>
            </a:r>
            <a:r>
              <a:rPr lang="en-US" altLang="zh-CN" dirty="0" smtClean="0"/>
              <a:t>=true)</a:t>
            </a:r>
            <a:endParaRPr lang="en-US" altLang="zh-CN" dirty="0" smtClean="0"/>
          </a:p>
          <a:p>
            <a:r>
              <a:rPr lang="en-US" altLang="zh-CN" dirty="0" smtClean="0"/>
              <a:t>public class </a:t>
            </a:r>
            <a:r>
              <a:rPr lang="en-US" altLang="zh-CN" dirty="0" err="1" smtClean="0"/>
              <a:t>LoginWebComponent</a:t>
            </a:r>
            <a:r>
              <a:rPr lang="en-US" altLang="zh-CN" dirty="0" smtClean="0"/>
              <a:t> {</a:t>
            </a:r>
            <a:endParaRPr lang="en-US" altLang="zh-CN" dirty="0" smtClean="0"/>
          </a:p>
          <a:p>
            <a:r>
              <a:rPr lang="en-US" altLang="zh-CN" dirty="0" smtClean="0"/>
              <a:t>	public void </a:t>
            </a:r>
            <a:r>
              <a:rPr lang="en-US" altLang="zh-CN" dirty="0" err="1" smtClean="0"/>
              <a:t>doPost</a:t>
            </a:r>
            <a:r>
              <a:rPr lang="en-US" altLang="zh-CN" dirty="0" smtClean="0"/>
              <a:t>(String </a:t>
            </a:r>
            <a:r>
              <a:rPr lang="en-US" altLang="zh-CN" dirty="0" err="1" smtClean="0"/>
              <a:t>urlpattern,boolean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onload</a:t>
            </a:r>
            <a:r>
              <a:rPr lang="en-US" altLang="zh-CN" dirty="0" smtClean="0"/>
              <a:t>){</a:t>
            </a:r>
            <a:endParaRPr lang="en-US" altLang="zh-CN" dirty="0" smtClean="0"/>
          </a:p>
          <a:p>
            <a:r>
              <a:rPr lang="en-US" altLang="zh-CN" dirty="0" smtClean="0"/>
              <a:t>		</a:t>
            </a:r>
            <a:r>
              <a:rPr lang="en-US" altLang="zh-CN" dirty="0" err="1" smtClean="0"/>
              <a:t>System.out.println</a:t>
            </a:r>
            <a:r>
              <a:rPr lang="en-US" altLang="zh-CN" dirty="0" smtClean="0"/>
              <a:t>("</a:t>
            </a:r>
            <a:r>
              <a:rPr lang="zh-CN" altLang="en-US" dirty="0" smtClean="0"/>
              <a:t>访问</a:t>
            </a:r>
            <a:r>
              <a:rPr lang="en-US" altLang="zh-CN" dirty="0" smtClean="0"/>
              <a:t>URL</a:t>
            </a:r>
            <a:r>
              <a:rPr lang="zh-CN" altLang="en-US" dirty="0" smtClean="0"/>
              <a:t>：</a:t>
            </a:r>
            <a:r>
              <a:rPr lang="en-US" altLang="zh-CN" dirty="0" smtClean="0"/>
              <a:t>"+</a:t>
            </a:r>
            <a:r>
              <a:rPr lang="en-US" altLang="zh-CN" dirty="0" err="1" smtClean="0"/>
              <a:t>urlpattern</a:t>
            </a:r>
            <a:r>
              <a:rPr lang="en-US" altLang="zh-CN" dirty="0" smtClean="0"/>
              <a:t>+" </a:t>
            </a:r>
            <a:r>
              <a:rPr lang="en-US" altLang="zh-CN" dirty="0" err="1" smtClean="0"/>
              <a:t>onload</a:t>
            </a:r>
            <a:r>
              <a:rPr lang="zh-CN" altLang="en-US" dirty="0" smtClean="0"/>
              <a:t>属性为： </a:t>
            </a:r>
            <a:r>
              <a:rPr lang="en-US" altLang="zh-CN" dirty="0" smtClean="0"/>
              <a:t>"+</a:t>
            </a:r>
            <a:r>
              <a:rPr lang="en-US" altLang="zh-CN" dirty="0" err="1" smtClean="0"/>
              <a:t>onload</a:t>
            </a:r>
            <a:r>
              <a:rPr lang="en-US" altLang="zh-CN" dirty="0" smtClean="0"/>
              <a:t>);</a:t>
            </a:r>
            <a:endParaRPr lang="en-US" altLang="zh-CN" dirty="0" smtClean="0"/>
          </a:p>
          <a:p>
            <a:r>
              <a:rPr lang="en-US" altLang="zh-CN" dirty="0" smtClean="0"/>
              <a:t>	}</a:t>
            </a:r>
            <a:endParaRPr lang="en-US" altLang="zh-CN" dirty="0" smtClean="0"/>
          </a:p>
          <a:p>
            <a:r>
              <a:rPr lang="en-US" altLang="zh-CN" dirty="0" smtClean="0"/>
              <a:t>}</a:t>
            </a:r>
            <a:endParaRPr lang="en-US" altLang="zh-CN" dirty="0" smtClean="0"/>
          </a:p>
        </p:txBody>
      </p:sp>
      <p:sp>
        <p:nvSpPr>
          <p:cNvPr id="7" name="内容占位符 2"/>
          <p:cNvSpPr txBox="1"/>
          <p:nvPr/>
        </p:nvSpPr>
        <p:spPr>
          <a:xfrm>
            <a:off x="474564" y="4346025"/>
            <a:ext cx="11015870" cy="5412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LogOffWebComponent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中使用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MyAnnotaion5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，指定了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urlpattern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属性值：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0621" y="4867191"/>
            <a:ext cx="10988565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@MyAnnotation5(</a:t>
            </a:r>
            <a:r>
              <a:rPr lang="en-US" altLang="zh-CN" dirty="0" err="1" smtClean="0"/>
              <a:t>urlpattern</a:t>
            </a:r>
            <a:r>
              <a:rPr lang="en-US" altLang="zh-CN" dirty="0" smtClean="0"/>
              <a:t>="/</a:t>
            </a:r>
            <a:r>
              <a:rPr lang="en-US" altLang="zh-CN" dirty="0" err="1" smtClean="0"/>
              <a:t>bbs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loginoff.do</a:t>
            </a:r>
            <a:r>
              <a:rPr lang="en-US" altLang="zh-CN" dirty="0" smtClean="0"/>
              <a:t>")</a:t>
            </a:r>
            <a:endParaRPr lang="en-US" altLang="zh-CN" dirty="0" smtClean="0"/>
          </a:p>
          <a:p>
            <a:r>
              <a:rPr lang="en-US" altLang="zh-CN" dirty="0" smtClean="0"/>
              <a:t>public class </a:t>
            </a:r>
            <a:r>
              <a:rPr lang="en-US" altLang="zh-CN" dirty="0" err="1" smtClean="0"/>
              <a:t>LogOffWebComponent</a:t>
            </a:r>
            <a:r>
              <a:rPr lang="en-US" altLang="zh-CN" dirty="0" smtClean="0"/>
              <a:t> {</a:t>
            </a:r>
            <a:endParaRPr lang="en-US" altLang="zh-CN" dirty="0" smtClean="0"/>
          </a:p>
          <a:p>
            <a:r>
              <a:rPr lang="en-US" altLang="zh-CN" dirty="0" smtClean="0"/>
              <a:t>	public void </a:t>
            </a:r>
            <a:r>
              <a:rPr lang="en-US" altLang="zh-CN" dirty="0" err="1" smtClean="0"/>
              <a:t>doPost</a:t>
            </a:r>
            <a:r>
              <a:rPr lang="en-US" altLang="zh-CN" dirty="0" smtClean="0"/>
              <a:t>(String </a:t>
            </a:r>
            <a:r>
              <a:rPr lang="en-US" altLang="zh-CN" dirty="0" err="1" smtClean="0"/>
              <a:t>urlpattern,boolean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onload</a:t>
            </a:r>
            <a:r>
              <a:rPr lang="en-US" altLang="zh-CN" dirty="0" smtClean="0"/>
              <a:t>){</a:t>
            </a:r>
            <a:endParaRPr lang="en-US" altLang="zh-CN" dirty="0" smtClean="0"/>
          </a:p>
          <a:p>
            <a:r>
              <a:rPr lang="en-US" altLang="zh-CN" dirty="0" smtClean="0"/>
              <a:t>		</a:t>
            </a:r>
            <a:r>
              <a:rPr lang="en-US" altLang="zh-CN" dirty="0" err="1" smtClean="0"/>
              <a:t>System.out.println</a:t>
            </a:r>
            <a:r>
              <a:rPr lang="en-US" altLang="zh-CN" dirty="0" smtClean="0"/>
              <a:t>("</a:t>
            </a:r>
            <a:r>
              <a:rPr lang="zh-CN" altLang="en-US" dirty="0" smtClean="0"/>
              <a:t>访问</a:t>
            </a:r>
            <a:r>
              <a:rPr lang="en-US" altLang="zh-CN" dirty="0" smtClean="0"/>
              <a:t>URL</a:t>
            </a:r>
            <a:r>
              <a:rPr lang="zh-CN" altLang="en-US" dirty="0" smtClean="0"/>
              <a:t>：</a:t>
            </a:r>
            <a:r>
              <a:rPr lang="en-US" altLang="zh-CN" dirty="0" smtClean="0"/>
              <a:t>"+</a:t>
            </a:r>
            <a:r>
              <a:rPr lang="en-US" altLang="zh-CN" dirty="0" err="1" smtClean="0"/>
              <a:t>urlpattern</a:t>
            </a:r>
            <a:r>
              <a:rPr lang="en-US" altLang="zh-CN" dirty="0" smtClean="0"/>
              <a:t>+"  </a:t>
            </a:r>
            <a:r>
              <a:rPr lang="en-US" altLang="zh-CN" dirty="0" err="1" smtClean="0"/>
              <a:t>onload</a:t>
            </a:r>
            <a:r>
              <a:rPr lang="zh-CN" altLang="en-US" dirty="0" smtClean="0"/>
              <a:t>属性为： </a:t>
            </a:r>
            <a:r>
              <a:rPr lang="en-US" altLang="zh-CN" dirty="0" smtClean="0"/>
              <a:t>"+</a:t>
            </a:r>
            <a:r>
              <a:rPr lang="en-US" altLang="zh-CN" dirty="0" err="1" smtClean="0"/>
              <a:t>onload</a:t>
            </a:r>
            <a:r>
              <a:rPr lang="en-US" altLang="zh-CN" dirty="0" smtClean="0"/>
              <a:t>);</a:t>
            </a:r>
            <a:endParaRPr lang="en-US" altLang="zh-CN" dirty="0" smtClean="0"/>
          </a:p>
          <a:p>
            <a:r>
              <a:rPr lang="en-US" altLang="zh-CN" dirty="0" smtClean="0"/>
              <a:t>	}</a:t>
            </a:r>
            <a:endParaRPr lang="en-US" altLang="zh-CN" dirty="0" smtClean="0"/>
          </a:p>
          <a:p>
            <a:r>
              <a:rPr lang="en-US" altLang="zh-CN" dirty="0" smtClean="0"/>
              <a:t>}</a:t>
            </a:r>
            <a:endParaRPr lang="en-US" altLang="zh-CN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8288" y="740978"/>
            <a:ext cx="11015870" cy="75674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Class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类中定义了获取注解的方法：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10-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反射对注解的操作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28869" y="1287224"/>
          <a:ext cx="10958786" cy="1925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8372"/>
                <a:gridCol w="804041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dirty="0" smtClean="0"/>
                        <a:t>&lt;A extends Annotation&gt; </a:t>
                      </a:r>
                      <a:endParaRPr 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dirty="0" smtClean="0"/>
                        <a:t>A </a:t>
                      </a:r>
                      <a:r>
                        <a:rPr lang="en-US" dirty="0" err="1" smtClean="0"/>
                        <a:t>getAnnotation</a:t>
                      </a:r>
                      <a:r>
                        <a:rPr lang="en-US" dirty="0" smtClean="0"/>
                        <a:t>(Class&lt;A&gt; </a:t>
                      </a:r>
                      <a:r>
                        <a:rPr lang="en-US" dirty="0" err="1" smtClean="0"/>
                        <a:t>annotationClass</a:t>
                      </a:r>
                      <a:r>
                        <a:rPr lang="en-US" dirty="0" smtClean="0"/>
                        <a:t>) 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返回某个类指定具体类型的注解；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Annotation[] </a:t>
                      </a:r>
                      <a:r>
                        <a:rPr lang="en-US" dirty="0" err="1" smtClean="0"/>
                        <a:t>getAnnotations</a:t>
                      </a:r>
                      <a:r>
                        <a:rPr lang="en-US" dirty="0" smtClean="0"/>
                        <a:t>() 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返回某个类的所有注解；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内容占位符 2"/>
          <p:cNvSpPr txBox="1"/>
          <p:nvPr/>
        </p:nvSpPr>
        <p:spPr>
          <a:xfrm>
            <a:off x="458798" y="3195144"/>
            <a:ext cx="11015870" cy="756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Annotation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对象可以直接像使用方法一样使用注解的属性；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9751" y="3784960"/>
            <a:ext cx="10988565" cy="28623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//</a:t>
            </a:r>
            <a:r>
              <a:rPr lang="zh-CN" altLang="en-US" dirty="0" smtClean="0"/>
              <a:t>返回</a:t>
            </a:r>
            <a:r>
              <a:rPr lang="en-US" altLang="zh-CN" dirty="0" err="1" smtClean="0"/>
              <a:t>LoginWebComponent</a:t>
            </a:r>
            <a:r>
              <a:rPr lang="zh-CN" altLang="en-US" dirty="0" smtClean="0"/>
              <a:t>以及</a:t>
            </a:r>
            <a:r>
              <a:rPr lang="en-US" altLang="zh-CN" dirty="0" err="1" smtClean="0"/>
              <a:t>LogoffWebComponent</a:t>
            </a:r>
            <a:r>
              <a:rPr lang="zh-CN" altLang="en-US" dirty="0" smtClean="0"/>
              <a:t>类的</a:t>
            </a:r>
            <a:r>
              <a:rPr lang="en-US" altLang="zh-CN" dirty="0" smtClean="0"/>
              <a:t>MyAnnotation5</a:t>
            </a:r>
            <a:r>
              <a:rPr lang="zh-CN" altLang="en-US" dirty="0" smtClean="0"/>
              <a:t>类型注解</a:t>
            </a:r>
            <a:endParaRPr lang="zh-CN" altLang="en-US" dirty="0" smtClean="0"/>
          </a:p>
          <a:p>
            <a:r>
              <a:rPr lang="en-US" altLang="zh-CN" dirty="0" smtClean="0"/>
              <a:t>MyAnnotation5 </a:t>
            </a:r>
            <a:r>
              <a:rPr lang="en-US" altLang="zh-CN" dirty="0" err="1" smtClean="0"/>
              <a:t>loginA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LoginWebComponent.class.getAnnotation</a:t>
            </a:r>
            <a:r>
              <a:rPr lang="en-US" altLang="zh-CN" dirty="0" smtClean="0"/>
              <a:t>(MyAnnotation5.class);</a:t>
            </a:r>
            <a:endParaRPr lang="en-US" altLang="zh-CN" dirty="0" smtClean="0"/>
          </a:p>
          <a:p>
            <a:r>
              <a:rPr lang="en-US" altLang="zh-CN" dirty="0" smtClean="0"/>
              <a:t>MyAnnotation5 </a:t>
            </a:r>
            <a:r>
              <a:rPr lang="en-US" altLang="zh-CN" dirty="0" err="1" smtClean="0"/>
              <a:t>logoffA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LogOffWebComponent.class.getAnnotation</a:t>
            </a:r>
            <a:r>
              <a:rPr lang="en-US" altLang="zh-CN" dirty="0" smtClean="0"/>
              <a:t>(MyAnnotation5.class);</a:t>
            </a:r>
            <a:endParaRPr lang="en-US" altLang="zh-CN" dirty="0" smtClean="0"/>
          </a:p>
          <a:p>
            <a:r>
              <a:rPr lang="en-US" altLang="zh-CN" dirty="0" smtClean="0"/>
              <a:t>		</a:t>
            </a:r>
            <a:endParaRPr lang="en-US" altLang="zh-CN" dirty="0" smtClean="0"/>
          </a:p>
          <a:p>
            <a:r>
              <a:rPr lang="en-US" altLang="zh-CN" dirty="0" smtClean="0"/>
              <a:t>//</a:t>
            </a:r>
            <a:r>
              <a:rPr lang="zh-CN" altLang="en-US" dirty="0" smtClean="0"/>
              <a:t>返回</a:t>
            </a:r>
            <a:r>
              <a:rPr lang="en-US" altLang="zh-CN" dirty="0" err="1" smtClean="0"/>
              <a:t>LoginWebComponent</a:t>
            </a:r>
            <a:r>
              <a:rPr lang="zh-CN" altLang="en-US" dirty="0" smtClean="0"/>
              <a:t>以及</a:t>
            </a:r>
            <a:r>
              <a:rPr lang="en-US" altLang="zh-CN" dirty="0" err="1" smtClean="0"/>
              <a:t>LogoffWebComponent</a:t>
            </a:r>
            <a:r>
              <a:rPr lang="zh-CN" altLang="en-US" dirty="0" smtClean="0"/>
              <a:t>类的</a:t>
            </a:r>
            <a:r>
              <a:rPr lang="en-US" altLang="zh-CN" dirty="0" smtClean="0"/>
              <a:t>MyAnnotation5</a:t>
            </a:r>
            <a:r>
              <a:rPr lang="zh-CN" altLang="en-US" dirty="0" smtClean="0"/>
              <a:t>类型注解的两个属性值</a:t>
            </a:r>
            <a:endParaRPr lang="zh-CN" altLang="en-US" dirty="0" smtClean="0"/>
          </a:p>
          <a:p>
            <a:r>
              <a:rPr lang="en-US" altLang="zh-CN" dirty="0" smtClean="0"/>
              <a:t>String </a:t>
            </a:r>
            <a:r>
              <a:rPr lang="en-US" altLang="zh-CN" dirty="0" err="1" smtClean="0"/>
              <a:t>loginurl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loginA.urlpattern</a:t>
            </a:r>
            <a:r>
              <a:rPr lang="en-US" altLang="zh-CN" dirty="0" smtClean="0"/>
              <a:t>();</a:t>
            </a:r>
            <a:endParaRPr lang="en-US" altLang="zh-CN" dirty="0" smtClean="0"/>
          </a:p>
          <a:p>
            <a:r>
              <a:rPr lang="en-US" altLang="zh-CN" dirty="0" err="1" smtClean="0"/>
              <a:t>boolean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loginload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loginA.onload</a:t>
            </a:r>
            <a:r>
              <a:rPr lang="en-US" altLang="zh-CN" dirty="0" smtClean="0"/>
              <a:t>();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String </a:t>
            </a:r>
            <a:r>
              <a:rPr lang="en-US" altLang="zh-CN" dirty="0" err="1" smtClean="0"/>
              <a:t>logoffurl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logoffA.urlpattern</a:t>
            </a:r>
            <a:r>
              <a:rPr lang="en-US" altLang="zh-CN" dirty="0" smtClean="0"/>
              <a:t>();</a:t>
            </a:r>
            <a:endParaRPr lang="en-US" altLang="zh-CN" dirty="0" smtClean="0"/>
          </a:p>
          <a:p>
            <a:r>
              <a:rPr lang="en-US" altLang="zh-CN" dirty="0" err="1" smtClean="0"/>
              <a:t>boolean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logoffload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logoffA.onload</a:t>
            </a:r>
            <a:r>
              <a:rPr lang="en-US" altLang="zh-CN" dirty="0" smtClean="0"/>
              <a:t>();</a:t>
            </a:r>
            <a:endParaRPr lang="en-US" altLang="zh-CN" dirty="0" smtClean="0"/>
          </a:p>
        </p:txBody>
      </p:sp>
      <p:sp>
        <p:nvSpPr>
          <p:cNvPr id="8" name="TextBox 7">
            <a:hlinkClick r:id="rId1" action="ppaction://hlinkfile"/>
          </p:cNvPr>
          <p:cNvSpPr txBox="1"/>
          <p:nvPr/>
        </p:nvSpPr>
        <p:spPr>
          <a:xfrm>
            <a:off x="8891753" y="1"/>
            <a:ext cx="27855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r>
              <a:rPr lang="en-US" altLang="zh-CN" dirty="0" smtClean="0">
                <a:hlinkClick r:id="rId2" action="ppaction://hlinkfile"/>
              </a:rPr>
              <a:t>TestMyAnnotaion.java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dirty="0"/>
              <a:t>本章内容</a:t>
            </a:r>
            <a:endParaRPr 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2905" y="711835"/>
            <a:ext cx="11456670" cy="562165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j-cs"/>
              </a:rPr>
              <a:t>1、掌握内省机制</a:t>
            </a:r>
            <a:endParaRPr lang="zh-CN" altLang="en-US" sz="2000" noProof="0" dirty="0" smtClean="0">
              <a:solidFill>
                <a:schemeClr val="tx1">
                  <a:lumMod val="65000"/>
                  <a:lumOff val="35000"/>
                </a:schemeClr>
              </a:solidFill>
              <a:cs typeface="+mj-cs"/>
            </a:endParaRPr>
          </a:p>
          <a:p>
            <a:r>
              <a:rPr lang="zh-CN" altLang="en-US" sz="2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j-cs"/>
              </a:rPr>
              <a:t>2、掌握内省机制对于属性的操作</a:t>
            </a:r>
            <a:endParaRPr lang="zh-CN" altLang="en-US" sz="2000" noProof="0" dirty="0" smtClean="0">
              <a:solidFill>
                <a:schemeClr val="tx1">
                  <a:lumMod val="65000"/>
                  <a:lumOff val="35000"/>
                </a:schemeClr>
              </a:solidFill>
              <a:cs typeface="+mj-cs"/>
            </a:endParaRPr>
          </a:p>
          <a:p>
            <a:r>
              <a:rPr lang="zh-CN" altLang="en-US" sz="2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j-cs"/>
              </a:rPr>
              <a:t>3、掌握</a:t>
            </a:r>
            <a:r>
              <a:rPr lang="zh-CN" altLang="en-US" sz="2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j-cs"/>
                <a:sym typeface="+mn-ea"/>
              </a:rPr>
              <a:t>内省属性的注意事项</a:t>
            </a:r>
            <a:endParaRPr lang="zh-CN" altLang="en-US" sz="2000" noProof="0" dirty="0" smtClean="0">
              <a:solidFill>
                <a:schemeClr val="tx1">
                  <a:lumMod val="65000"/>
                  <a:lumOff val="35000"/>
                </a:schemeClr>
              </a:solidFill>
              <a:cs typeface="+mj-cs"/>
            </a:endParaRPr>
          </a:p>
          <a:p>
            <a:r>
              <a:rPr lang="zh-CN" altLang="en-US" sz="2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j-cs"/>
              </a:rPr>
              <a:t>4、注解的功能</a:t>
            </a:r>
            <a:endParaRPr lang="zh-CN" altLang="en-US" sz="2000" noProof="0" dirty="0" smtClean="0">
              <a:solidFill>
                <a:schemeClr val="tx1">
                  <a:lumMod val="65000"/>
                  <a:lumOff val="35000"/>
                </a:schemeClr>
              </a:solidFill>
              <a:cs typeface="+mj-cs"/>
            </a:endParaRPr>
          </a:p>
          <a:p>
            <a:r>
              <a:rPr lang="zh-CN" altLang="en-US" sz="2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j-cs"/>
              </a:rPr>
              <a:t>5、注解的声明</a:t>
            </a:r>
            <a:endParaRPr lang="zh-CN" altLang="en-US" sz="2000" noProof="0" dirty="0" smtClean="0">
              <a:solidFill>
                <a:schemeClr val="tx1">
                  <a:lumMod val="65000"/>
                  <a:lumOff val="35000"/>
                </a:schemeClr>
              </a:solidFill>
              <a:cs typeface="+mj-cs"/>
            </a:endParaRPr>
          </a:p>
          <a:p>
            <a:r>
              <a:rPr lang="zh-CN" altLang="en-US" sz="2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j-cs"/>
              </a:rPr>
              <a:t>6、</a:t>
            </a:r>
            <a:r>
              <a:rPr lang="zh-CN" altLang="en-US" sz="2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j-cs"/>
                <a:sym typeface="+mn-ea"/>
              </a:rPr>
              <a:t>注解修饰目标</a:t>
            </a:r>
            <a:endParaRPr lang="zh-CN" altLang="en-US" sz="2000" noProof="0" dirty="0" smtClean="0">
              <a:solidFill>
                <a:schemeClr val="tx1">
                  <a:lumMod val="65000"/>
                  <a:lumOff val="35000"/>
                </a:schemeClr>
              </a:solidFill>
              <a:cs typeface="+mj-cs"/>
              <a:sym typeface="+mn-ea"/>
            </a:endParaRPr>
          </a:p>
          <a:p>
            <a:r>
              <a:rPr lang="zh-CN" altLang="en-US" sz="2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j-cs"/>
              </a:rPr>
              <a:t>7、注解的生命周期</a:t>
            </a:r>
            <a:endParaRPr lang="zh-CN" altLang="en-US" sz="2000" noProof="0" dirty="0" smtClean="0">
              <a:solidFill>
                <a:schemeClr val="tx1">
                  <a:lumMod val="65000"/>
                  <a:lumOff val="35000"/>
                </a:schemeClr>
              </a:solidFill>
              <a:cs typeface="+mj-cs"/>
            </a:endParaRPr>
          </a:p>
          <a:p>
            <a:r>
              <a:rPr lang="zh-CN" altLang="en-US" sz="2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j-cs"/>
              </a:rPr>
              <a:t>8、注解属性</a:t>
            </a:r>
            <a:endParaRPr lang="zh-CN" altLang="en-US" sz="2000" noProof="0" dirty="0" smtClean="0">
              <a:solidFill>
                <a:schemeClr val="tx1">
                  <a:lumMod val="65000"/>
                  <a:lumOff val="35000"/>
                </a:schemeClr>
              </a:solidFill>
              <a:cs typeface="+mj-cs"/>
            </a:endParaRPr>
          </a:p>
          <a:p>
            <a:r>
              <a:rPr lang="zh-CN" altLang="en-US" sz="2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j-cs"/>
              </a:rPr>
              <a:t>9、注解的使用</a:t>
            </a:r>
            <a:endParaRPr lang="zh-CN" altLang="en-US" sz="2000" noProof="0" dirty="0" smtClean="0">
              <a:solidFill>
                <a:schemeClr val="tx1">
                  <a:lumMod val="65000"/>
                  <a:lumOff val="35000"/>
                </a:schemeClr>
              </a:solidFill>
              <a:cs typeface="+mj-cs"/>
            </a:endParaRPr>
          </a:p>
          <a:p>
            <a:r>
              <a:rPr lang="zh-CN" altLang="en-US" sz="2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j-cs"/>
              </a:rPr>
              <a:t>10、反射对注解的操作</a:t>
            </a:r>
            <a:endParaRPr lang="zh-CN" altLang="en-US" sz="2000" noProof="0" dirty="0" smtClean="0">
              <a:solidFill>
                <a:schemeClr val="tx1">
                  <a:lumMod val="65000"/>
                  <a:lumOff val="35000"/>
                </a:schemeClr>
              </a:solidFill>
              <a:cs typeface="+mj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399" y="1245476"/>
            <a:ext cx="11344318" cy="5407571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在实际编程中，我们常常需要一些用来包装值对象的类，例如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Student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Employee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Order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，这些类中往往没有业务方法，只是为了把需要处理的实体对象进行封装，有这样的特征：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lnSpc>
                <a:spcPct val="10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属性都是私有的；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lnSpc>
                <a:spcPct val="10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有无参的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public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构造方法；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lnSpc>
                <a:spcPct val="10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对私有属性根据需要提供 公有的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getXxx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方法以及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setXxx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方法；例如属性名称为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name,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则有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getName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方法返回属性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name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值，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setName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方法设置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name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值；注意方法的名称通常是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get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或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set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加上属性名称，并把属性名称的首字母大写；这些方法称为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getters/setters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getters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必须有返回值没有方法参数；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setter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值没有返回值，有方法参数；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符合这些特征的类，被称为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JavaBean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内省（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Inspector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）机制就是基于反射的基础，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语言对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Bean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类属性、事件的一种缺省处理方法。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1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-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内省机制</a:t>
            </a:r>
            <a:endParaRPr kumimoji="0" lang="zh-CN" alt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3337" y="772508"/>
            <a:ext cx="11344318" cy="277473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只要类中有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getXXX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方法，或者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setXXX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方法，或者同时有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getXXX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及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setXXX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方法，其中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getXXX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方法没有方法参数，有返回值；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setXXX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方法没有返回值，有一个方法参数；那么内省机制就认为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XXX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为一个属性；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知识点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1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-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内省机制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6842" y="3574751"/>
            <a:ext cx="10988565" cy="23083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//	age</a:t>
            </a:r>
            <a:r>
              <a:rPr lang="zh-CN" altLang="en-US" dirty="0" smtClean="0"/>
              <a:t>将被内省认为是属性</a:t>
            </a:r>
            <a:endParaRPr lang="zh-CN" altLang="en-US" dirty="0" smtClean="0"/>
          </a:p>
          <a:p>
            <a:r>
              <a:rPr lang="zh-CN" altLang="en-US" dirty="0" smtClean="0"/>
              <a:t>	</a:t>
            </a:r>
            <a:r>
              <a:rPr lang="en-US" altLang="zh-CN" dirty="0" smtClean="0"/>
              <a:t>public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getAge</a:t>
            </a:r>
            <a:r>
              <a:rPr lang="en-US" altLang="zh-CN" dirty="0" smtClean="0"/>
              <a:t>(){</a:t>
            </a:r>
            <a:endParaRPr lang="en-US" altLang="zh-CN" dirty="0" smtClean="0"/>
          </a:p>
          <a:p>
            <a:r>
              <a:rPr lang="en-US" altLang="zh-CN" dirty="0" smtClean="0"/>
              <a:t>		return 18;</a:t>
            </a:r>
            <a:endParaRPr lang="en-US" altLang="zh-CN" dirty="0" smtClean="0"/>
          </a:p>
          <a:p>
            <a:r>
              <a:rPr lang="en-US" altLang="zh-CN" dirty="0" smtClean="0"/>
              <a:t>	}</a:t>
            </a:r>
            <a:endParaRPr lang="en-US" altLang="zh-CN" dirty="0" smtClean="0"/>
          </a:p>
          <a:p>
            <a:r>
              <a:rPr lang="en-US" altLang="zh-CN" dirty="0" smtClean="0"/>
              <a:t>//	score</a:t>
            </a:r>
            <a:r>
              <a:rPr lang="zh-CN" altLang="en-US" dirty="0" smtClean="0"/>
              <a:t>将被内省认为是属性</a:t>
            </a:r>
            <a:endParaRPr lang="zh-CN" altLang="en-US" dirty="0" smtClean="0"/>
          </a:p>
          <a:p>
            <a:r>
              <a:rPr lang="zh-CN" altLang="en-US" dirty="0" smtClean="0"/>
              <a:t>	</a:t>
            </a:r>
            <a:r>
              <a:rPr lang="en-US" altLang="zh-CN" dirty="0" smtClean="0"/>
              <a:t>public void </a:t>
            </a:r>
            <a:r>
              <a:rPr lang="en-US" altLang="zh-CN" dirty="0" err="1" smtClean="0"/>
              <a:t>setScore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score){</a:t>
            </a:r>
            <a:endParaRPr lang="en-US" altLang="zh-CN" dirty="0" smtClean="0"/>
          </a:p>
          <a:p>
            <a:r>
              <a:rPr lang="en-US" altLang="zh-CN" dirty="0" smtClean="0"/>
              <a:t>		</a:t>
            </a:r>
            <a:endParaRPr lang="en-US" altLang="zh-CN" dirty="0" smtClean="0"/>
          </a:p>
          <a:p>
            <a:r>
              <a:rPr lang="en-US" altLang="zh-CN" dirty="0" smtClean="0"/>
              <a:t>	}</a:t>
            </a:r>
            <a:endParaRPr lang="en-US" dirty="0"/>
          </a:p>
        </p:txBody>
      </p:sp>
      <p:sp>
        <p:nvSpPr>
          <p:cNvPr id="19" name="Oval Callout 18"/>
          <p:cNvSpPr/>
          <p:nvPr/>
        </p:nvSpPr>
        <p:spPr>
          <a:xfrm>
            <a:off x="5644055" y="2664371"/>
            <a:ext cx="3074276" cy="2790497"/>
          </a:xfrm>
          <a:prstGeom prst="wedgeEllipseCallout">
            <a:avLst>
              <a:gd name="adj1" fmla="val -126914"/>
              <a:gd name="adj2" fmla="val 3892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Employee</a:t>
            </a:r>
            <a:r>
              <a:rPr lang="zh-CN" altLang="en-US" dirty="0" smtClean="0">
                <a:solidFill>
                  <a:schemeClr val="tx1"/>
                </a:solidFill>
              </a:rPr>
              <a:t>类中根本没有声明</a:t>
            </a:r>
            <a:r>
              <a:rPr lang="en-US" altLang="zh-CN" dirty="0" err="1" smtClean="0">
                <a:solidFill>
                  <a:schemeClr val="tx1"/>
                </a:solidFill>
              </a:rPr>
              <a:t>age,score</a:t>
            </a:r>
            <a:r>
              <a:rPr lang="zh-CN" altLang="en-US" dirty="0" smtClean="0">
                <a:solidFill>
                  <a:schemeClr val="tx1"/>
                </a:solidFill>
              </a:rPr>
              <a:t>属性，仅仅是声明了这样的</a:t>
            </a:r>
            <a:r>
              <a:rPr lang="en-US" altLang="zh-CN" dirty="0" smtClean="0">
                <a:solidFill>
                  <a:schemeClr val="tx1"/>
                </a:solidFill>
              </a:rPr>
              <a:t>getter</a:t>
            </a:r>
            <a:r>
              <a:rPr lang="zh-CN" altLang="en-US" dirty="0" smtClean="0">
                <a:solidFill>
                  <a:schemeClr val="tx1"/>
                </a:solidFill>
              </a:rPr>
              <a:t>和</a:t>
            </a:r>
            <a:r>
              <a:rPr lang="en-US" altLang="zh-CN" dirty="0" smtClean="0">
                <a:solidFill>
                  <a:schemeClr val="tx1"/>
                </a:solidFill>
              </a:rPr>
              <a:t>setter</a:t>
            </a:r>
            <a:r>
              <a:rPr lang="zh-CN" altLang="en-US" dirty="0" smtClean="0">
                <a:solidFill>
                  <a:schemeClr val="tx1"/>
                </a:solidFill>
              </a:rPr>
              <a:t>，内省机制就认为</a:t>
            </a:r>
            <a:r>
              <a:rPr lang="en-US" altLang="zh-CN" dirty="0" smtClean="0">
                <a:solidFill>
                  <a:schemeClr val="tx1"/>
                </a:solidFill>
              </a:rPr>
              <a:t>age</a:t>
            </a:r>
            <a:r>
              <a:rPr lang="zh-CN" altLang="en-US" dirty="0" smtClean="0">
                <a:solidFill>
                  <a:schemeClr val="tx1"/>
                </a:solidFill>
              </a:rPr>
              <a:t>和</a:t>
            </a:r>
            <a:r>
              <a:rPr lang="en-US" altLang="zh-CN" dirty="0" smtClean="0">
                <a:solidFill>
                  <a:schemeClr val="tx1"/>
                </a:solidFill>
              </a:rPr>
              <a:t>score</a:t>
            </a:r>
            <a:r>
              <a:rPr lang="zh-CN" altLang="en-US" dirty="0" smtClean="0">
                <a:solidFill>
                  <a:schemeClr val="tx1"/>
                </a:solidFill>
              </a:rPr>
              <a:t>是属性。</a:t>
            </a:r>
            <a:r>
              <a:rPr lang="zh-CN" altLang="en-US" b="1" dirty="0" smtClean="0">
                <a:solidFill>
                  <a:srgbClr val="990000"/>
                </a:solidFill>
              </a:rPr>
              <a:t>出乎意料吧？！</a:t>
            </a:r>
            <a:endParaRPr lang="en-US" b="1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399" y="1434662"/>
            <a:ext cx="11344318" cy="4650828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与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内省有关的主要类及接口有：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java.beans.Introspector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为获得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JavaBean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属性、事件、方法提供了标准方法；通常使用其中的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getBeanInfo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方法返回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BeanInfo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对象；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Java.beans.BeanInfo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接口：不能直接实例化，通常通过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Introspector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类返回该类型对象，提供了返回属性描述符对象（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PropertyDescriptor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）、方法描述符对象（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MethodDescriptor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 、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bean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描述符（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BeanDescriptor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）对象的方法；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Java.beans.PropertyDescriptor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类：用来描述一个属性，该属性有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getter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及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setter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方法；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知识点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1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-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内省机制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399" y="677913"/>
            <a:ext cx="11344318" cy="1781507"/>
          </a:xfrm>
        </p:spPr>
        <p:txBody>
          <a:bodyPr vert="horz" lIns="91440" tIns="45720" rIns="91440" bIns="45720" rtlCol="0">
            <a:noAutofit/>
          </a:bodyPr>
          <a:lstStyle/>
          <a:p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可以使用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PropertyDescriptor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类的方法获取属性相关的信息，例如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getName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方法返回属性的名字：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2-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内省机制对于属性的操作</a:t>
            </a:r>
            <a:endParaRPr kumimoji="0" lang="zh-CN" alt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4593" y="2654746"/>
            <a:ext cx="10988565" cy="28623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//</a:t>
            </a:r>
            <a:r>
              <a:rPr lang="zh-CN" altLang="en-US" dirty="0" smtClean="0"/>
              <a:t>返回</a:t>
            </a:r>
            <a:r>
              <a:rPr lang="en-US" dirty="0" smtClean="0"/>
              <a:t>Employee</a:t>
            </a:r>
            <a:r>
              <a:rPr lang="zh-CN" altLang="en-US" dirty="0" smtClean="0"/>
              <a:t>类的</a:t>
            </a:r>
            <a:r>
              <a:rPr lang="en-US" dirty="0" err="1" smtClean="0"/>
              <a:t>BeanInfo</a:t>
            </a:r>
            <a:r>
              <a:rPr lang="zh-CN" altLang="en-US" dirty="0" smtClean="0"/>
              <a:t>对象</a:t>
            </a:r>
            <a:endParaRPr lang="zh-CN" altLang="en-US" dirty="0" smtClean="0"/>
          </a:p>
          <a:p>
            <a:r>
              <a:rPr lang="en-US" dirty="0" err="1" smtClean="0"/>
              <a:t>BeanInfo</a:t>
            </a:r>
            <a:r>
              <a:rPr lang="en-US" dirty="0" smtClean="0"/>
              <a:t> </a:t>
            </a:r>
            <a:r>
              <a:rPr lang="en-US" dirty="0" err="1" smtClean="0"/>
              <a:t>employeeInfo</a:t>
            </a:r>
            <a:r>
              <a:rPr lang="en-US" dirty="0" smtClean="0"/>
              <a:t>=</a:t>
            </a:r>
            <a:r>
              <a:rPr lang="en-US" dirty="0" err="1" smtClean="0"/>
              <a:t>Introspector.getBeanInfo</a:t>
            </a:r>
            <a:r>
              <a:rPr lang="en-US" dirty="0" smtClean="0"/>
              <a:t>(</a:t>
            </a:r>
            <a:r>
              <a:rPr lang="en-US" dirty="0" err="1" smtClean="0"/>
              <a:t>Employee.class</a:t>
            </a:r>
            <a:r>
              <a:rPr lang="en-US" dirty="0" smtClean="0"/>
              <a:t>);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//</a:t>
            </a:r>
            <a:r>
              <a:rPr lang="zh-CN" altLang="en-US" dirty="0" smtClean="0"/>
              <a:t>使用</a:t>
            </a:r>
            <a:r>
              <a:rPr lang="en-US" dirty="0" err="1" smtClean="0"/>
              <a:t>BeanInfo</a:t>
            </a:r>
            <a:r>
              <a:rPr lang="zh-CN" altLang="en-US" dirty="0" smtClean="0"/>
              <a:t>返回</a:t>
            </a:r>
            <a:r>
              <a:rPr lang="en-US" dirty="0" err="1" smtClean="0"/>
              <a:t>PropertyDescriptor</a:t>
            </a:r>
            <a:r>
              <a:rPr lang="zh-CN" altLang="en-US" dirty="0" smtClean="0"/>
              <a:t>对象数组</a:t>
            </a:r>
            <a:endParaRPr lang="zh-CN" altLang="en-US" dirty="0" smtClean="0"/>
          </a:p>
          <a:p>
            <a:r>
              <a:rPr lang="en-US" dirty="0" err="1" smtClean="0"/>
              <a:t>PropertyDescriptor</a:t>
            </a:r>
            <a:r>
              <a:rPr lang="en-US" dirty="0" smtClean="0"/>
              <a:t>[] </a:t>
            </a:r>
            <a:r>
              <a:rPr lang="en-US" dirty="0" err="1" smtClean="0"/>
              <a:t>propsDes</a:t>
            </a:r>
            <a:r>
              <a:rPr lang="en-US" dirty="0" smtClean="0"/>
              <a:t>=</a:t>
            </a:r>
            <a:r>
              <a:rPr lang="en-US" dirty="0" err="1" smtClean="0"/>
              <a:t>employeeInfo.getPropertyDescriptors</a:t>
            </a:r>
            <a:r>
              <a:rPr lang="en-US" dirty="0" smtClean="0"/>
              <a:t>();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//</a:t>
            </a:r>
            <a:r>
              <a:rPr lang="zh-CN" altLang="en-US" dirty="0" smtClean="0"/>
              <a:t>迭代所有的</a:t>
            </a:r>
            <a:r>
              <a:rPr lang="en-US" dirty="0" err="1" smtClean="0"/>
              <a:t>PropertyDescriptor</a:t>
            </a:r>
            <a:r>
              <a:rPr lang="en-US" dirty="0" smtClean="0"/>
              <a:t>，</a:t>
            </a:r>
            <a:r>
              <a:rPr lang="zh-CN" altLang="en-US" dirty="0" smtClean="0"/>
              <a:t>返回属性名字。由于从</a:t>
            </a:r>
            <a:r>
              <a:rPr lang="en-US" dirty="0" smtClean="0"/>
              <a:t>Object</a:t>
            </a:r>
            <a:r>
              <a:rPr lang="zh-CN" altLang="en-US" dirty="0" smtClean="0"/>
              <a:t>类继承</a:t>
            </a:r>
            <a:r>
              <a:rPr lang="en-US" dirty="0" err="1" smtClean="0"/>
              <a:t>getClass</a:t>
            </a:r>
            <a:r>
              <a:rPr lang="zh-CN" altLang="en-US" dirty="0" smtClean="0"/>
              <a:t>方法，所以属性名有</a:t>
            </a:r>
            <a:r>
              <a:rPr lang="en-US" dirty="0" smtClean="0"/>
              <a:t>class</a:t>
            </a:r>
            <a:endParaRPr lang="en-US" dirty="0" smtClean="0"/>
          </a:p>
          <a:p>
            <a:r>
              <a:rPr lang="en-US" dirty="0" smtClean="0"/>
              <a:t>for(</a:t>
            </a:r>
            <a:r>
              <a:rPr lang="en-US" dirty="0" err="1" smtClean="0"/>
              <a:t>PropertyDescriptor</a:t>
            </a:r>
            <a:r>
              <a:rPr lang="en-US" dirty="0" smtClean="0"/>
              <a:t> </a:t>
            </a:r>
            <a:r>
              <a:rPr lang="en-US" dirty="0" err="1" smtClean="0"/>
              <a:t>prop:propsDes</a:t>
            </a:r>
            <a:r>
              <a:rPr lang="en-US" dirty="0" smtClean="0"/>
              <a:t>){</a:t>
            </a:r>
            <a:endParaRPr lang="en-US" dirty="0" smtClean="0"/>
          </a:p>
          <a:p>
            <a:r>
              <a:rPr lang="en-US" dirty="0" err="1" smtClean="0"/>
              <a:t>System.out.println</a:t>
            </a:r>
            <a:r>
              <a:rPr lang="en-US" dirty="0" smtClean="0"/>
              <a:t>(</a:t>
            </a:r>
            <a:r>
              <a:rPr lang="en-US" dirty="0" err="1" smtClean="0"/>
              <a:t>prop.getName</a:t>
            </a:r>
            <a:r>
              <a:rPr lang="en-US" dirty="0" smtClean="0"/>
              <a:t>());</a:t>
            </a:r>
            <a:endParaRPr lang="en-US" dirty="0" smtClean="0"/>
          </a:p>
          <a:p>
            <a:r>
              <a:rPr lang="en-US" dirty="0" smtClean="0"/>
              <a:t>}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2165" y="804042"/>
            <a:ext cx="11015870" cy="174997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PropertyDescriptor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类中定义了方法可以获取该属性的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getter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和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setter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方法：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知识点</a:t>
            </a:r>
            <a:r>
              <a:rPr 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2-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内省机制对于属性的操作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565806" y="1586769"/>
          <a:ext cx="1095878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1504"/>
                <a:gridCol w="663728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Method </a:t>
                      </a:r>
                      <a:r>
                        <a:rPr lang="en-US" dirty="0" err="1" smtClean="0"/>
                        <a:t>getReadMethod</a:t>
                      </a:r>
                      <a:r>
                        <a:rPr lang="en-US" dirty="0" smtClean="0"/>
                        <a:t>() 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返回属性对应的</a:t>
                      </a:r>
                      <a:r>
                        <a:rPr lang="en-US" altLang="zh-CN" dirty="0" smtClean="0"/>
                        <a:t>getter</a:t>
                      </a:r>
                      <a:r>
                        <a:rPr lang="zh-CN" altLang="en-US" dirty="0" smtClean="0"/>
                        <a:t>方法对象；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Method </a:t>
                      </a:r>
                      <a:r>
                        <a:rPr lang="en-US" dirty="0" err="1" smtClean="0"/>
                        <a:t>getWriteMethod</a:t>
                      </a:r>
                      <a:r>
                        <a:rPr lang="en-US" dirty="0" smtClean="0"/>
                        <a:t>() 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返回属性对应的</a:t>
                      </a:r>
                      <a:r>
                        <a:rPr lang="en-US" altLang="zh-CN" dirty="0" smtClean="0"/>
                        <a:t>setter</a:t>
                      </a:r>
                      <a:r>
                        <a:rPr lang="zh-CN" altLang="en-US" dirty="0" smtClean="0"/>
                        <a:t>方法对象；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520262" y="3007193"/>
            <a:ext cx="10988565" cy="313817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//</a:t>
            </a:r>
            <a:r>
              <a:rPr lang="zh-CN" altLang="en-US" dirty="0" smtClean="0"/>
              <a:t>迭代所有的</a:t>
            </a:r>
            <a:r>
              <a:rPr lang="en-US" altLang="zh-CN" dirty="0" err="1" smtClean="0"/>
              <a:t>PropertyDescriptor</a:t>
            </a:r>
            <a:r>
              <a:rPr lang="zh-CN" altLang="en-US" dirty="0" smtClean="0"/>
              <a:t>，使用</a:t>
            </a:r>
            <a:r>
              <a:rPr lang="en-US" altLang="zh-CN" dirty="0" smtClean="0"/>
              <a:t>set</a:t>
            </a:r>
            <a:r>
              <a:rPr lang="zh-CN" altLang="en-US" dirty="0" smtClean="0"/>
              <a:t>方法对</a:t>
            </a:r>
            <a:r>
              <a:rPr lang="en-US" altLang="zh-CN" dirty="0" smtClean="0"/>
              <a:t>name</a:t>
            </a:r>
            <a:r>
              <a:rPr lang="zh-CN" altLang="en-US" dirty="0" smtClean="0"/>
              <a:t>和</a:t>
            </a:r>
            <a:r>
              <a:rPr lang="en-US" altLang="zh-CN" dirty="0" smtClean="0"/>
              <a:t>salary</a:t>
            </a:r>
            <a:r>
              <a:rPr lang="zh-CN" altLang="en-US" dirty="0" smtClean="0"/>
              <a:t>赋值</a:t>
            </a:r>
            <a:r>
              <a:rPr lang="en-US" altLang="zh-CN" dirty="0" smtClean="0"/>
              <a:t>,</a:t>
            </a:r>
            <a:r>
              <a:rPr lang="zh-CN" altLang="en-US" dirty="0" smtClean="0"/>
              <a:t>使用</a:t>
            </a:r>
            <a:r>
              <a:rPr lang="en-US" altLang="zh-CN" dirty="0" smtClean="0"/>
              <a:t>getter</a:t>
            </a:r>
            <a:r>
              <a:rPr lang="zh-CN" altLang="en-US" dirty="0" smtClean="0"/>
              <a:t>返回对应值</a:t>
            </a:r>
            <a:endParaRPr lang="zh-CN" altLang="en-US" dirty="0" smtClean="0"/>
          </a:p>
          <a:p>
            <a:r>
              <a:rPr lang="en-US" altLang="zh-CN" dirty="0" smtClean="0"/>
              <a:t>for(</a:t>
            </a:r>
            <a:r>
              <a:rPr lang="en-US" altLang="zh-CN" dirty="0" err="1" smtClean="0"/>
              <a:t>PropertyDescriptor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prop:propsDes</a:t>
            </a:r>
            <a:r>
              <a:rPr lang="en-US" altLang="zh-CN" dirty="0" smtClean="0"/>
              <a:t>){</a:t>
            </a:r>
            <a:endParaRPr lang="en-US" altLang="zh-CN" dirty="0" smtClean="0"/>
          </a:p>
          <a:p>
            <a:r>
              <a:rPr lang="en-US" altLang="zh-CN" dirty="0" smtClean="0"/>
              <a:t>if(</a:t>
            </a:r>
            <a:r>
              <a:rPr lang="en-US" altLang="zh-CN" dirty="0" err="1" smtClean="0"/>
              <a:t>prop.getName</a:t>
            </a:r>
            <a:r>
              <a:rPr lang="en-US" altLang="zh-CN" dirty="0" smtClean="0"/>
              <a:t>().equals("name")){</a:t>
            </a:r>
            <a:endParaRPr lang="en-US" altLang="zh-CN" dirty="0" smtClean="0"/>
          </a:p>
          <a:p>
            <a:r>
              <a:rPr lang="en-US" altLang="zh-CN" dirty="0" smtClean="0"/>
              <a:t>  </a:t>
            </a:r>
            <a:r>
              <a:rPr lang="en-US" altLang="zh-CN" dirty="0" err="1" smtClean="0"/>
              <a:t>prop.getWriteMethod</a:t>
            </a:r>
            <a:r>
              <a:rPr lang="en-US" altLang="zh-CN" dirty="0" smtClean="0"/>
              <a:t>().invoke(</a:t>
            </a:r>
            <a:r>
              <a:rPr lang="en-US" altLang="zh-CN" dirty="0" err="1" smtClean="0"/>
              <a:t>emp</a:t>
            </a:r>
            <a:r>
              <a:rPr lang="en-US" altLang="zh-CN" dirty="0" smtClean="0"/>
              <a:t>, "Alice");</a:t>
            </a:r>
            <a:endParaRPr lang="en-US" altLang="zh-CN" dirty="0" smtClean="0"/>
          </a:p>
          <a:p>
            <a:r>
              <a:rPr lang="en-US" altLang="zh-CN" dirty="0" smtClean="0"/>
              <a:t>  </a:t>
            </a:r>
            <a:r>
              <a:rPr lang="en-US" altLang="zh-CN" dirty="0" err="1" smtClean="0"/>
              <a:t>System.out.println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prop.getReadMethod</a:t>
            </a:r>
            <a:r>
              <a:rPr lang="en-US" altLang="zh-CN" dirty="0" smtClean="0"/>
              <a:t>().invoke(</a:t>
            </a:r>
            <a:r>
              <a:rPr lang="en-US" altLang="zh-CN" dirty="0" err="1" smtClean="0"/>
              <a:t>emp</a:t>
            </a:r>
            <a:r>
              <a:rPr lang="en-US" altLang="zh-CN" dirty="0" smtClean="0"/>
              <a:t>));</a:t>
            </a:r>
            <a:endParaRPr lang="en-US" altLang="zh-CN" dirty="0" smtClean="0"/>
          </a:p>
          <a:p>
            <a:r>
              <a:rPr lang="en-US" altLang="zh-CN" dirty="0" smtClean="0"/>
              <a:t>}</a:t>
            </a:r>
            <a:endParaRPr lang="en-US" altLang="zh-CN" dirty="0" smtClean="0"/>
          </a:p>
          <a:p>
            <a:r>
              <a:rPr lang="en-US" altLang="zh-CN" dirty="0" smtClean="0"/>
              <a:t>if(</a:t>
            </a:r>
            <a:r>
              <a:rPr lang="en-US" altLang="zh-CN" dirty="0" err="1" smtClean="0"/>
              <a:t>prop.getName</a:t>
            </a:r>
            <a:r>
              <a:rPr lang="en-US" altLang="zh-CN" dirty="0" smtClean="0"/>
              <a:t>().equals("score")){</a:t>
            </a:r>
            <a:endParaRPr lang="en-US" altLang="zh-CN" dirty="0" smtClean="0"/>
          </a:p>
          <a:p>
            <a:r>
              <a:rPr lang="en-US" altLang="zh-CN" dirty="0" smtClean="0"/>
              <a:t>  </a:t>
            </a:r>
            <a:r>
              <a:rPr lang="en-US" altLang="zh-CN" dirty="0" err="1" smtClean="0"/>
              <a:t>prop.getWriteMethod</a:t>
            </a:r>
            <a:r>
              <a:rPr lang="en-US" altLang="zh-CN" dirty="0" smtClean="0"/>
              <a:t>().invoke(</a:t>
            </a:r>
            <a:r>
              <a:rPr lang="en-US" altLang="zh-CN" dirty="0" err="1" smtClean="0"/>
              <a:t>emp</a:t>
            </a:r>
            <a:r>
              <a:rPr lang="en-US" altLang="zh-CN" dirty="0" smtClean="0"/>
              <a:t>, new Double(10000));</a:t>
            </a:r>
            <a:endParaRPr lang="en-US" altLang="zh-CN" dirty="0" smtClean="0"/>
          </a:p>
          <a:p>
            <a:r>
              <a:rPr lang="en-US" altLang="zh-CN" dirty="0" smtClean="0"/>
              <a:t>  </a:t>
            </a:r>
            <a:r>
              <a:rPr lang="en-US" altLang="zh-CN" dirty="0" err="1" smtClean="0"/>
              <a:t>System.out.println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prop.getReadMethod</a:t>
            </a:r>
            <a:r>
              <a:rPr lang="en-US" altLang="zh-CN" dirty="0" smtClean="0"/>
              <a:t>().invoke(</a:t>
            </a:r>
            <a:r>
              <a:rPr lang="en-US" altLang="zh-CN" dirty="0" err="1" smtClean="0"/>
              <a:t>emp</a:t>
            </a:r>
            <a:r>
              <a:rPr lang="en-US" altLang="zh-CN" dirty="0" smtClean="0"/>
              <a:t>));</a:t>
            </a:r>
            <a:endParaRPr lang="en-US" altLang="zh-CN" dirty="0" smtClean="0"/>
          </a:p>
          <a:p>
            <a:r>
              <a:rPr lang="en-US" altLang="zh-CN" dirty="0" smtClean="0"/>
              <a:t>}</a:t>
            </a:r>
            <a:endParaRPr lang="en-US" altLang="zh-CN" dirty="0" smtClean="0"/>
          </a:p>
          <a:p>
            <a:r>
              <a:rPr lang="en-US" altLang="zh-CN" dirty="0" smtClean="0"/>
              <a:t>}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851337"/>
            <a:ext cx="11015870" cy="3168869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很多框架都使用了内省机制检索对象的属性，定义属性名字时，名字最好起码以两个小写字母开头，例如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stuName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，而不要使用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sName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，某些情况下，可能会导致检索属性失败；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再次强调，内省机制检索属性时，是根据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getter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和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setter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方法确认属性名字，而不是根据类里声明的属性名决定；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3-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内省属性的注意事项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14399"/>
            <a:ext cx="11997559" cy="562829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定义：注解（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Annotation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），也叫元数据，是一种代码级别的说明。是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 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JDK1.5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版本开始引入的一个特性，与类、接口、枚举是在同一个层次。它可以声明在包、类、属性、方法、局部变量、方法参数等的前面，用来对这些元素进行说明，注释。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作用分类：</a:t>
            </a:r>
            <a:endParaRPr lang="zh-CN" alt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①编写文档：通过代码里标识的元数据生成文档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【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生成文档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doc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文档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】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②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代码分析：通过代码里标识的元数据对代码进行分析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【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使用反射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】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③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编译检查：通过代码里标识的元数据让编译器能够实现基本的编译检查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【Override】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很多框架技术的新版本中，都可以使用注解替代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XML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配置文件；</a:t>
            </a:r>
            <a:endParaRPr lang="zh-CN" alt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4-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注解的功能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0b4bbe30-97c2-4b0e-80b5-9d73c6895d9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5459</Words>
  <Application>WPS 演示</Application>
  <PresentationFormat>宽屏</PresentationFormat>
  <Paragraphs>308</Paragraphs>
  <Slides>18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微软雅黑 Light</vt:lpstr>
      <vt:lpstr>黑体</vt:lpstr>
      <vt:lpstr>楷体_GB2312</vt:lpstr>
      <vt:lpstr>新宋体</vt:lpstr>
      <vt:lpstr>华文楷体</vt:lpstr>
      <vt:lpstr>Arial Unicode MS</vt:lpstr>
      <vt:lpstr>Calibri</vt:lpstr>
      <vt:lpstr>等线</vt:lpstr>
      <vt:lpstr>Office 主题</vt:lpstr>
      <vt:lpstr>反射</vt:lpstr>
      <vt:lpstr>本章内容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1944</cp:revision>
  <dcterms:created xsi:type="dcterms:W3CDTF">2014-03-19T14:07:00Z</dcterms:created>
  <dcterms:modified xsi:type="dcterms:W3CDTF">2021-01-21T07:53:48Z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