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2"/>
  </p:handoutMasterIdLst>
  <p:sldIdLst>
    <p:sldId id="478" r:id="rId3"/>
    <p:sldId id="737" r:id="rId5"/>
    <p:sldId id="738" r:id="rId6"/>
    <p:sldId id="775" r:id="rId7"/>
    <p:sldId id="776" r:id="rId8"/>
    <p:sldId id="740" r:id="rId9"/>
    <p:sldId id="783" r:id="rId10"/>
    <p:sldId id="782" r:id="rId11"/>
    <p:sldId id="784" r:id="rId12"/>
    <p:sldId id="741" r:id="rId13"/>
    <p:sldId id="787" r:id="rId14"/>
    <p:sldId id="788" r:id="rId15"/>
    <p:sldId id="789" r:id="rId16"/>
    <p:sldId id="794" r:id="rId17"/>
    <p:sldId id="795" r:id="rId18"/>
    <p:sldId id="796" r:id="rId19"/>
    <p:sldId id="797" r:id="rId20"/>
    <p:sldId id="47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892" autoAdjust="0"/>
    <p:restoredTop sz="83394" autoAdjust="0"/>
  </p:normalViewPr>
  <p:slideViewPr>
    <p:cSldViewPr snapToGrid="0">
      <p:cViewPr varScale="1">
        <p:scale>
          <a:sx n="68" d="100"/>
          <a:sy n="68" d="100"/>
        </p:scale>
        <p:origin x="84" y="6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hyperlink" Target="&#35838;&#22530;&#26696;&#20363;/&#31532;2&#33410;-Socket&#24320;&#21457;/NIOServer.java" TargetMode="External"/><Relationship Id="rId1" Type="http://schemas.openxmlformats.org/officeDocument/2006/relationships/hyperlink" Target="&#35838;&#22530;&#26696;&#20363;/&#31532;3&#33410;-&#24341;&#29992;&#31867;&#22411;&#27010;&#36848;/Item0302.java"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hyperlink" Target="&#35838;&#22530;&#26696;&#20363;/&#31532;2&#33410;-Socket&#24320;&#21457;/NIOClient.java" TargetMode="External"/><Relationship Id="rId1" Type="http://schemas.openxmlformats.org/officeDocument/2006/relationships/hyperlink" Target="&#35838;&#22530;&#26696;&#20363;/&#31532;3&#33410;-&#24341;&#29992;&#31867;&#22411;&#27010;&#36848;/Item0302.java"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hyperlink" Target="&#35838;&#22530;&#26696;&#20363;/&#31532;3&#33410;-UDP&#36890;&#35759;/UDPClient.java" TargetMode="External"/><Relationship Id="rId1" Type="http://schemas.openxmlformats.org/officeDocument/2006/relationships/hyperlink" Target="&#35838;&#22530;&#26696;&#20363;/&#31532;3&#33410;-&#24341;&#29992;&#31867;&#22411;&#27010;&#36848;/Item0302.java" TargetMode="Externa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hyperlink" Target="&#35838;&#22530;&#26696;&#20363;/&#31532;3&#33410;-UDP&#36890;&#35759;/UDPServer.java" TargetMode="External"/><Relationship Id="rId1" Type="http://schemas.openxmlformats.org/officeDocument/2006/relationships/hyperlink" Target="&#35838;&#22530;&#26696;&#20363;/&#31532;3&#33410;-&#24341;&#29992;&#31867;&#22411;&#27010;&#36848;/Item0302.java"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hyperlink" Target="&#35838;&#22530;&#26696;&#20363;/&#31532;2&#33410;-Socket&#24320;&#21457;/TCPServer.java" TargetMode="External"/><Relationship Id="rId2" Type="http://schemas.openxmlformats.org/officeDocument/2006/relationships/hyperlink" Target="&#35838;&#22530;&#26696;&#20363;/&#31532;2&#33410;-Socket&#24320;&#21457;/TCPClient.java" TargetMode="External"/><Relationship Id="rId1" Type="http://schemas.openxmlformats.org/officeDocument/2006/relationships/hyperlink" Target="&#35838;&#22530;&#26696;&#20363;/&#31532;3&#33410;-&#24341;&#29992;&#31867;&#22411;&#27010;&#36848;/Item0302.java"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hyperlink" Target="&#35838;&#22530;&#26696;&#20363;/&#31532;2&#33410;-Socket&#24320;&#21457;/TCPServer03.java" TargetMode="External"/><Relationship Id="rId1" Type="http://schemas.openxmlformats.org/officeDocument/2006/relationships/hyperlink" Target="&#35838;&#22530;&#26696;&#20363;/&#31532;3&#33410;-&#24341;&#29992;&#31867;&#22411;&#27010;&#36848;/Item0302.java" TargetMode="Externa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hyperlink" Target="&#35838;&#22530;&#26696;&#20363;/&#31532;2&#33410;-Socket&#24320;&#21457;/MultiThreadServer.java" TargetMode="External"/><Relationship Id="rId1" Type="http://schemas.openxmlformats.org/officeDocument/2006/relationships/hyperlink" Target="&#35838;&#22530;&#26696;&#20363;/&#31532;3&#33410;-&#24341;&#29992;&#31867;&#22411;&#27010;&#36848;/Item0302.java" TargetMode="Externa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hyperlink" Target="&#35838;&#22530;&#26696;&#20363;/&#31532;2&#33410;-Socket&#24320;&#21457;/TCPClient03.java" TargetMode="External"/><Relationship Id="rId1" Type="http://schemas.openxmlformats.org/officeDocument/2006/relationships/hyperlink" Target="&#35838;&#22530;&#26696;&#20363;/&#31532;3&#33410;-&#24341;&#29992;&#31867;&#22411;&#27010;&#36848;/Item0302.jav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TCP</a:t>
            </a:r>
            <a:r>
              <a:rPr lang="zh-CN" altLang="en-US" sz="6000" dirty="0">
                <a:solidFill>
                  <a:schemeClr val="tx1">
                    <a:lumMod val="65000"/>
                    <a:lumOff val="35000"/>
                  </a:schemeClr>
                </a:solidFill>
              </a:rPr>
              <a:t>、</a:t>
            </a:r>
            <a:r>
              <a:rPr lang="en-US" altLang="zh-CN" sz="6000" dirty="0">
                <a:solidFill>
                  <a:schemeClr val="tx1">
                    <a:lumMod val="65000"/>
                    <a:lumOff val="35000"/>
                  </a:schemeClr>
                </a:solidFill>
              </a:rPr>
              <a:t>UDP</a:t>
            </a:r>
            <a:r>
              <a:rPr lang="zh-CN" altLang="en-US" sz="6000" dirty="0">
                <a:solidFill>
                  <a:schemeClr val="tx1">
                    <a:lumMod val="65000"/>
                    <a:lumOff val="35000"/>
                  </a:schemeClr>
                </a:solidFill>
              </a:rPr>
              <a:t>网络通讯</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914399"/>
            <a:ext cx="11015870" cy="4335517"/>
          </a:xfrm>
        </p:spPr>
        <p:txBody>
          <a:bodyPr vert="horz" lIns="91440" tIns="45720" rIns="91440" bIns="45720" rtlCol="0">
            <a:noAutofit/>
          </a:bodyPr>
          <a:lstStyle/>
          <a:p>
            <a:r>
              <a:rPr lang="zh-CN" altLang="en-US" sz="2400" dirty="0">
                <a:solidFill>
                  <a:schemeClr val="tx1">
                    <a:lumMod val="75000"/>
                    <a:lumOff val="25000"/>
                  </a:schemeClr>
                </a:solidFill>
              </a:rPr>
              <a:t>之前的</a:t>
            </a:r>
            <a:r>
              <a:rPr lang="en-US" altLang="zh-CN" sz="2400" dirty="0">
                <a:solidFill>
                  <a:schemeClr val="tx1">
                    <a:lumMod val="75000"/>
                    <a:lumOff val="25000"/>
                  </a:schemeClr>
                </a:solidFill>
              </a:rPr>
              <a:t>IO</a:t>
            </a:r>
            <a:r>
              <a:rPr lang="zh-CN" altLang="en-US" sz="2400" dirty="0">
                <a:solidFill>
                  <a:schemeClr val="tx1">
                    <a:lumMod val="75000"/>
                    <a:lumOff val="25000"/>
                  </a:schemeClr>
                </a:solidFill>
              </a:rPr>
              <a:t>流章节已经介绍，</a:t>
            </a:r>
            <a:r>
              <a:rPr lang="en-US" altLang="zh-CN" sz="2400" dirty="0">
                <a:solidFill>
                  <a:schemeClr val="tx1">
                    <a:lumMod val="75000"/>
                    <a:lumOff val="25000"/>
                  </a:schemeClr>
                </a:solidFill>
              </a:rPr>
              <a:t>JDK1.5</a:t>
            </a:r>
            <a:r>
              <a:rPr lang="zh-CN" altLang="en-US" sz="2400" dirty="0">
                <a:solidFill>
                  <a:schemeClr val="tx1">
                    <a:lumMod val="75000"/>
                    <a:lumOff val="25000"/>
                  </a:schemeClr>
                </a:solidFill>
              </a:rPr>
              <a:t>以后</a:t>
            </a:r>
            <a:r>
              <a:rPr lang="en-US" altLang="zh-CN" sz="2400" dirty="0" err="1">
                <a:solidFill>
                  <a:schemeClr val="tx1">
                    <a:lumMod val="75000"/>
                    <a:lumOff val="25000"/>
                  </a:schemeClr>
                </a:solidFill>
              </a:rPr>
              <a:t>io</a:t>
            </a:r>
            <a:r>
              <a:rPr lang="zh-CN" altLang="en-US" sz="2400" dirty="0">
                <a:solidFill>
                  <a:schemeClr val="tx1">
                    <a:lumMod val="75000"/>
                    <a:lumOff val="25000"/>
                  </a:schemeClr>
                </a:solidFill>
              </a:rPr>
              <a:t>包的很多功能已经通过</a:t>
            </a:r>
            <a:r>
              <a:rPr lang="en-US" altLang="zh-CN" sz="2400" dirty="0" err="1">
                <a:solidFill>
                  <a:schemeClr val="tx1">
                    <a:lumMod val="75000"/>
                    <a:lumOff val="25000"/>
                  </a:schemeClr>
                </a:solidFill>
              </a:rPr>
              <a:t>nio</a:t>
            </a:r>
            <a:r>
              <a:rPr lang="zh-CN" altLang="en-US" sz="2400" dirty="0">
                <a:solidFill>
                  <a:schemeClr val="tx1">
                    <a:lumMod val="75000"/>
                    <a:lumOff val="25000"/>
                  </a:schemeClr>
                </a:solidFill>
              </a:rPr>
              <a:t>的方式进行了重构，因此</a:t>
            </a:r>
            <a:r>
              <a:rPr lang="en-US" altLang="zh-CN" sz="2400" dirty="0" err="1">
                <a:solidFill>
                  <a:schemeClr val="tx1">
                    <a:lumMod val="75000"/>
                    <a:lumOff val="25000"/>
                  </a:schemeClr>
                </a:solidFill>
              </a:rPr>
              <a:t>io</a:t>
            </a:r>
            <a:r>
              <a:rPr lang="zh-CN" altLang="en-US" sz="2400" dirty="0">
                <a:solidFill>
                  <a:schemeClr val="tx1">
                    <a:lumMod val="75000"/>
                    <a:lumOff val="25000"/>
                  </a:schemeClr>
                </a:solidFill>
              </a:rPr>
              <a:t>操作本身的性能已经得到了极大的提升，但是</a:t>
            </a:r>
            <a:r>
              <a:rPr lang="en-US" altLang="zh-CN" sz="2400" dirty="0" err="1">
                <a:solidFill>
                  <a:schemeClr val="tx1">
                    <a:lumMod val="75000"/>
                    <a:lumOff val="25000"/>
                  </a:schemeClr>
                </a:solidFill>
              </a:rPr>
              <a:t>nio</a:t>
            </a:r>
            <a:r>
              <a:rPr lang="zh-CN" altLang="en-US" sz="2400" dirty="0">
                <a:solidFill>
                  <a:schemeClr val="tx1">
                    <a:lumMod val="75000"/>
                    <a:lumOff val="25000"/>
                  </a:schemeClr>
                </a:solidFill>
              </a:rPr>
              <a:t>和传统的</a:t>
            </a:r>
            <a:r>
              <a:rPr lang="en-US" altLang="zh-CN" sz="2400" dirty="0" err="1">
                <a:solidFill>
                  <a:schemeClr val="tx1">
                    <a:lumMod val="75000"/>
                    <a:lumOff val="25000"/>
                  </a:schemeClr>
                </a:solidFill>
              </a:rPr>
              <a:t>io</a:t>
            </a:r>
            <a:r>
              <a:rPr lang="zh-CN" altLang="en-US" sz="2400" dirty="0">
                <a:solidFill>
                  <a:schemeClr val="tx1">
                    <a:lumMod val="75000"/>
                    <a:lumOff val="25000"/>
                  </a:schemeClr>
                </a:solidFill>
              </a:rPr>
              <a:t>还有一个极大的差异：</a:t>
            </a:r>
            <a:r>
              <a:rPr lang="en-US" altLang="zh-CN" sz="2400" dirty="0" err="1">
                <a:solidFill>
                  <a:srgbClr val="FF0000"/>
                </a:solidFill>
              </a:rPr>
              <a:t>nio</a:t>
            </a:r>
            <a:r>
              <a:rPr lang="zh-CN" altLang="en-US" sz="2400" dirty="0">
                <a:solidFill>
                  <a:srgbClr val="FF0000"/>
                </a:solidFill>
              </a:rPr>
              <a:t>能够以非阻塞的形式完成数据读取</a:t>
            </a:r>
            <a:endParaRPr lang="en-US" altLang="zh-CN" sz="2400" dirty="0">
              <a:solidFill>
                <a:srgbClr val="FF0000"/>
              </a:solidFill>
            </a:endParaRPr>
          </a:p>
          <a:p>
            <a:r>
              <a:rPr lang="zh-CN" altLang="en-US" sz="2400" dirty="0">
                <a:solidFill>
                  <a:schemeClr val="tx1">
                    <a:lumMod val="75000"/>
                    <a:lumOff val="25000"/>
                  </a:schemeClr>
                </a:solidFill>
              </a:rPr>
              <a:t>以事件循环的方式读取数据而不是传统的阻塞方式读取数据带来的好处是无需在服务器端构建多余的线程来等待数据从而减轻服务器的性能负担</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构建</a:t>
            </a:r>
            <a:r>
              <a:rPr lang="en-US" altLang="zh-CN" sz="2400" dirty="0" err="1">
                <a:solidFill>
                  <a:schemeClr val="tx1">
                    <a:lumMod val="75000"/>
                    <a:lumOff val="25000"/>
                  </a:schemeClr>
                </a:solidFill>
              </a:rPr>
              <a:t>nio</a:t>
            </a:r>
            <a:r>
              <a:rPr lang="zh-CN" altLang="en-US" sz="2400" dirty="0">
                <a:solidFill>
                  <a:schemeClr val="tx1">
                    <a:lumMod val="75000"/>
                    <a:lumOff val="25000"/>
                  </a:schemeClr>
                </a:solidFill>
              </a:rPr>
              <a:t>版本的</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服务器的基本过程是：</a:t>
            </a:r>
            <a:endParaRPr lang="en-US" altLang="zh-CN" sz="2400" dirty="0">
              <a:solidFill>
                <a:schemeClr val="tx1">
                  <a:lumMod val="75000"/>
                  <a:lumOff val="25000"/>
                </a:schemeClr>
              </a:solidFill>
            </a:endParaRPr>
          </a:p>
          <a:p>
            <a:pPr lvl="1"/>
            <a:r>
              <a:rPr lang="zh-CN" altLang="en-US" sz="2000" dirty="0">
                <a:solidFill>
                  <a:schemeClr val="tx1">
                    <a:lumMod val="75000"/>
                    <a:lumOff val="25000"/>
                  </a:schemeClr>
                </a:solidFill>
              </a:rPr>
              <a:t>开启</a:t>
            </a:r>
            <a:r>
              <a:rPr lang="en-US" altLang="zh-CN" sz="2000" dirty="0" err="1">
                <a:solidFill>
                  <a:schemeClr val="tx1">
                    <a:lumMod val="75000"/>
                    <a:lumOff val="25000"/>
                  </a:schemeClr>
                </a:solidFill>
              </a:rPr>
              <a:t>ServerSocket</a:t>
            </a:r>
            <a:r>
              <a:rPr lang="zh-CN" altLang="en-US" sz="2000" dirty="0">
                <a:solidFill>
                  <a:schemeClr val="tx1">
                    <a:lumMod val="75000"/>
                    <a:lumOff val="25000"/>
                  </a:schemeClr>
                </a:solidFill>
              </a:rPr>
              <a:t>通道并绑定一个</a:t>
            </a:r>
            <a:r>
              <a:rPr lang="en-US" altLang="zh-CN" sz="2000" dirty="0">
                <a:solidFill>
                  <a:schemeClr val="tx1">
                    <a:lumMod val="75000"/>
                    <a:lumOff val="25000"/>
                  </a:schemeClr>
                </a:solidFill>
              </a:rPr>
              <a:t>TCP</a:t>
            </a:r>
            <a:r>
              <a:rPr lang="zh-CN" altLang="en-US" sz="2000" dirty="0">
                <a:solidFill>
                  <a:schemeClr val="tx1">
                    <a:lumMod val="75000"/>
                    <a:lumOff val="25000"/>
                  </a:schemeClr>
                </a:solidFill>
              </a:rPr>
              <a:t>端口</a:t>
            </a:r>
            <a:endParaRPr lang="en-US" altLang="zh-CN" sz="2000" dirty="0">
              <a:solidFill>
                <a:schemeClr val="tx1">
                  <a:lumMod val="75000"/>
                  <a:lumOff val="25000"/>
                </a:schemeClr>
              </a:solidFill>
            </a:endParaRPr>
          </a:p>
          <a:p>
            <a:pPr lvl="1"/>
            <a:r>
              <a:rPr lang="zh-CN" altLang="en-US" sz="2000" dirty="0">
                <a:solidFill>
                  <a:schemeClr val="tx1">
                    <a:lumMod val="75000"/>
                    <a:lumOff val="25000"/>
                  </a:schemeClr>
                </a:solidFill>
              </a:rPr>
              <a:t>创建</a:t>
            </a:r>
            <a:r>
              <a:rPr lang="en-US" altLang="zh-CN" sz="2000" dirty="0" err="1">
                <a:solidFill>
                  <a:schemeClr val="tx1">
                    <a:lumMod val="75000"/>
                    <a:lumOff val="25000"/>
                  </a:schemeClr>
                </a:solidFill>
              </a:rPr>
              <a:t>nio</a:t>
            </a:r>
            <a:r>
              <a:rPr lang="zh-CN" altLang="en-US" sz="2000" dirty="0">
                <a:solidFill>
                  <a:schemeClr val="tx1">
                    <a:lumMod val="75000"/>
                    <a:lumOff val="25000"/>
                  </a:schemeClr>
                </a:solidFill>
              </a:rPr>
              <a:t>事件选择器并注册到</a:t>
            </a:r>
            <a:r>
              <a:rPr lang="en-US" altLang="zh-CN" sz="2000" dirty="0" err="1">
                <a:solidFill>
                  <a:schemeClr val="tx1">
                    <a:lumMod val="75000"/>
                    <a:lumOff val="25000"/>
                  </a:schemeClr>
                </a:solidFill>
              </a:rPr>
              <a:t>ServletSocket</a:t>
            </a:r>
            <a:endParaRPr lang="en-US" altLang="zh-CN" sz="2000" dirty="0">
              <a:solidFill>
                <a:schemeClr val="tx1">
                  <a:lumMod val="75000"/>
                  <a:lumOff val="25000"/>
                </a:schemeClr>
              </a:solidFill>
            </a:endParaRPr>
          </a:p>
          <a:p>
            <a:pPr lvl="1"/>
            <a:r>
              <a:rPr lang="zh-CN" altLang="en-US" sz="2000" dirty="0">
                <a:solidFill>
                  <a:schemeClr val="tx1">
                    <a:lumMod val="75000"/>
                    <a:lumOff val="25000"/>
                  </a:schemeClr>
                </a:solidFill>
              </a:rPr>
              <a:t>循环处理选择器中关联的</a:t>
            </a:r>
            <a:r>
              <a:rPr lang="en-US" altLang="zh-CN" sz="2000" dirty="0">
                <a:solidFill>
                  <a:schemeClr val="tx1">
                    <a:lumMod val="75000"/>
                    <a:lumOff val="25000"/>
                  </a:schemeClr>
                </a:solidFill>
              </a:rPr>
              <a:t>Socket</a:t>
            </a:r>
            <a:r>
              <a:rPr lang="zh-CN" altLang="en-US" sz="2000" dirty="0">
                <a:solidFill>
                  <a:schemeClr val="tx1">
                    <a:lumMod val="75000"/>
                    <a:lumOff val="25000"/>
                  </a:schemeClr>
                </a:solidFill>
              </a:rPr>
              <a:t>事件（</a:t>
            </a:r>
            <a:r>
              <a:rPr lang="en-US" altLang="zh-CN" sz="2000" dirty="0" err="1">
                <a:solidFill>
                  <a:schemeClr val="tx1">
                    <a:lumMod val="75000"/>
                    <a:lumOff val="25000"/>
                  </a:schemeClr>
                </a:solidFill>
              </a:rPr>
              <a:t>isAcceptable</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有用户连接，</a:t>
            </a:r>
            <a:r>
              <a:rPr lang="en-US" altLang="zh-CN" sz="2000" dirty="0" err="1">
                <a:solidFill>
                  <a:schemeClr val="tx1">
                    <a:lumMod val="75000"/>
                    <a:lumOff val="25000"/>
                  </a:schemeClr>
                </a:solidFill>
              </a:rPr>
              <a:t>isAcceptable</a:t>
            </a:r>
            <a:r>
              <a:rPr lang="en-US" altLang="zh-CN" sz="2000" dirty="0">
                <a:solidFill>
                  <a:schemeClr val="tx1">
                    <a:lumMod val="75000"/>
                    <a:lumOff val="25000"/>
                  </a:schemeClr>
                </a:solidFill>
              </a:rPr>
              <a:t>-</a:t>
            </a:r>
            <a:r>
              <a:rPr lang="zh-CN" altLang="en-US" sz="2000" dirty="0">
                <a:solidFill>
                  <a:schemeClr val="tx1">
                    <a:lumMod val="75000"/>
                    <a:lumOff val="25000"/>
                  </a:schemeClr>
                </a:solidFill>
              </a:rPr>
              <a:t>有数据可供读取）</a:t>
            </a:r>
            <a:endParaRPr lang="en-US" altLang="zh-CN" sz="2000" dirty="0">
              <a:solidFill>
                <a:schemeClr val="tx1">
                  <a:lumMod val="75000"/>
                  <a:lumOff val="25000"/>
                </a:schemeClr>
              </a:solidFill>
            </a:endParaRPr>
          </a:p>
          <a:p>
            <a:pPr lvl="1"/>
            <a:endParaRPr lang="en-US" altLang="zh-CN" sz="20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Java </a:t>
            </a:r>
            <a:r>
              <a:rPr lang="en-US" altLang="zh-CN" sz="3000" dirty="0" err="1">
                <a:solidFill>
                  <a:schemeClr val="tx1">
                    <a:lumMod val="65000"/>
                    <a:lumOff val="35000"/>
                  </a:schemeClr>
                </a:solidFill>
                <a:latin typeface="微软雅黑 Light" panose="020B0502040204020203" pitchFamily="34" charset="-122"/>
                <a:ea typeface="微软雅黑 Light" panose="020B0502040204020203" pitchFamily="34" charset="-122"/>
                <a:cs typeface="+mj-cs"/>
              </a:rPr>
              <a:t>nio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实现无阻塞访问的</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服务器</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25">
            <a:hlinkClick r:id="rId1" action="ppaction://hlinkfile"/>
          </p:cNvPr>
          <p:cNvSpPr txBox="1"/>
          <p:nvPr/>
        </p:nvSpPr>
        <p:spPr>
          <a:xfrm>
            <a:off x="9348953" y="0"/>
            <a:ext cx="2506716" cy="646331"/>
          </a:xfrm>
          <a:prstGeom prst="rect">
            <a:avLst/>
          </a:prstGeom>
          <a:noFill/>
        </p:spPr>
        <p:txBody>
          <a:bodyPr wrap="square" rtlCol="0">
            <a:spAutoFit/>
          </a:bodyPr>
          <a:lstStyle/>
          <a:p>
            <a:r>
              <a:rPr lang="zh-CN" altLang="en-US" dirty="0">
                <a:hlinkClick r:id="rId2" action="ppaction://hlinkfile"/>
              </a:rPr>
              <a:t>课堂案例：</a:t>
            </a:r>
            <a:r>
              <a:rPr lang="en-US" altLang="zh-CN" dirty="0">
                <a:hlinkClick r:id="rId2" action="ppaction://hlinkfile"/>
              </a:rPr>
              <a:t>NIOServer.java</a:t>
            </a:r>
            <a:endParaRPr lang="en-US" altLang="zh-CN" dirty="0"/>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3</a:t>
            </a:r>
            <a:r>
              <a:rPr lang="en-US" altLang="zh-CN" dirty="0"/>
              <a:t>【Java </a:t>
            </a:r>
            <a:r>
              <a:rPr lang="en-US" altLang="zh-CN" dirty="0" err="1"/>
              <a:t>nio</a:t>
            </a:r>
            <a:r>
              <a:rPr lang="zh-CN" altLang="en-US" dirty="0"/>
              <a:t>实现无阻塞访问的</a:t>
            </a:r>
            <a:r>
              <a:rPr lang="en-US" altLang="zh-CN" dirty="0"/>
              <a:t>Socket</a:t>
            </a:r>
            <a:r>
              <a:rPr lang="zh-CN" altLang="en-US" dirty="0"/>
              <a:t>服务器</a:t>
            </a:r>
            <a:r>
              <a:rPr lang="en-US" altLang="zh-CN" dirty="0"/>
              <a:t>】</a:t>
            </a:r>
            <a:endParaRPr lang="zh-CN" altLang="en-US" dirty="0"/>
          </a:p>
        </p:txBody>
      </p:sp>
      <p:sp>
        <p:nvSpPr>
          <p:cNvPr id="6" name="TextBox 21"/>
          <p:cNvSpPr txBox="1"/>
          <p:nvPr/>
        </p:nvSpPr>
        <p:spPr>
          <a:xfrm>
            <a:off x="599090" y="1661016"/>
            <a:ext cx="10988565" cy="2862322"/>
          </a:xfrm>
          <a:prstGeom prst="rect">
            <a:avLst/>
          </a:prstGeom>
          <a:solidFill>
            <a:schemeClr val="bg1">
              <a:lumMod val="95000"/>
            </a:schemeClr>
          </a:solidFill>
        </p:spPr>
        <p:txBody>
          <a:bodyPr wrap="square" rtlCol="0">
            <a:spAutoFit/>
          </a:bodyPr>
          <a:lstStyle/>
          <a:p>
            <a:r>
              <a:rPr lang="en-US" altLang="zh-CN" dirty="0"/>
              <a:t>// </a:t>
            </a:r>
            <a:r>
              <a:rPr lang="zh-CN" altLang="en-US" dirty="0"/>
              <a:t>获取一个</a:t>
            </a:r>
            <a:r>
              <a:rPr lang="en-US" dirty="0" err="1"/>
              <a:t>ServerSocket</a:t>
            </a:r>
            <a:r>
              <a:rPr lang="zh-CN" altLang="en-US" dirty="0"/>
              <a:t>通道</a:t>
            </a:r>
            <a:endParaRPr lang="zh-CN" altLang="en-US" dirty="0"/>
          </a:p>
          <a:p>
            <a:r>
              <a:rPr lang="en-US" dirty="0" err="1"/>
              <a:t>ServerSocketChannel</a:t>
            </a:r>
            <a:r>
              <a:rPr lang="en-US" dirty="0"/>
              <a:t> </a:t>
            </a:r>
            <a:r>
              <a:rPr lang="en-US" dirty="0" err="1"/>
              <a:t>serverChannel</a:t>
            </a:r>
            <a:r>
              <a:rPr lang="en-US" dirty="0"/>
              <a:t> = </a:t>
            </a:r>
            <a:r>
              <a:rPr lang="en-US" dirty="0" err="1"/>
              <a:t>ServerSocketChannel.open</a:t>
            </a:r>
            <a:r>
              <a:rPr lang="en-US" dirty="0"/>
              <a:t>();</a:t>
            </a:r>
            <a:endParaRPr lang="en-US" dirty="0"/>
          </a:p>
          <a:p>
            <a:r>
              <a:rPr lang="en-US" dirty="0"/>
              <a:t>//</a:t>
            </a:r>
            <a:r>
              <a:rPr lang="zh-CN" altLang="en-US" dirty="0"/>
              <a:t>设置非阻塞方式读取数据</a:t>
            </a:r>
            <a:endParaRPr lang="zh-CN" altLang="en-US" dirty="0"/>
          </a:p>
          <a:p>
            <a:r>
              <a:rPr lang="en-US" dirty="0" err="1"/>
              <a:t>serverChannel.configureBlocking</a:t>
            </a:r>
            <a:r>
              <a:rPr lang="en-US" dirty="0"/>
              <a:t>(false);</a:t>
            </a:r>
            <a:endParaRPr lang="en-US" dirty="0"/>
          </a:p>
          <a:p>
            <a:r>
              <a:rPr lang="en-US" dirty="0" err="1"/>
              <a:t>serverChannel.socket</a:t>
            </a:r>
            <a:r>
              <a:rPr lang="en-US" dirty="0"/>
              <a:t>().bind(new </a:t>
            </a:r>
            <a:r>
              <a:rPr lang="en-US" dirty="0" err="1"/>
              <a:t>InetSocketAddress</a:t>
            </a:r>
            <a:r>
              <a:rPr lang="en-US" dirty="0"/>
              <a:t>(port));</a:t>
            </a:r>
            <a:endParaRPr lang="en-US" dirty="0"/>
          </a:p>
          <a:p>
            <a:r>
              <a:rPr lang="en-US" dirty="0"/>
              <a:t>// </a:t>
            </a:r>
            <a:r>
              <a:rPr lang="zh-CN" altLang="en-US" dirty="0"/>
              <a:t>获取通道管理器</a:t>
            </a:r>
            <a:endParaRPr lang="zh-CN" altLang="en-US" dirty="0"/>
          </a:p>
          <a:p>
            <a:r>
              <a:rPr lang="en-US" dirty="0"/>
              <a:t>selector = </a:t>
            </a:r>
            <a:r>
              <a:rPr lang="en-US" dirty="0" err="1"/>
              <a:t>Selector.open</a:t>
            </a:r>
            <a:r>
              <a:rPr lang="en-US" dirty="0"/>
              <a:t>();</a:t>
            </a:r>
            <a:endParaRPr lang="en-US" dirty="0"/>
          </a:p>
          <a:p>
            <a:r>
              <a:rPr lang="en-US" dirty="0"/>
              <a:t>// </a:t>
            </a:r>
            <a:r>
              <a:rPr lang="zh-CN" altLang="en-US" dirty="0"/>
              <a:t>将通道管理器与通道绑定，并为该通道注册</a:t>
            </a:r>
            <a:r>
              <a:rPr lang="en-US" dirty="0" err="1"/>
              <a:t>SelectionKey.OP_ACCEPT</a:t>
            </a:r>
            <a:r>
              <a:rPr lang="zh-CN" altLang="en-US" dirty="0"/>
              <a:t>事件，</a:t>
            </a:r>
            <a:endParaRPr lang="zh-CN" altLang="en-US" dirty="0"/>
          </a:p>
          <a:p>
            <a:r>
              <a:rPr lang="en-US" altLang="zh-CN" dirty="0"/>
              <a:t>// </a:t>
            </a:r>
            <a:r>
              <a:rPr lang="zh-CN" altLang="en-US" dirty="0"/>
              <a:t>只有当该事件到达时，</a:t>
            </a:r>
            <a:r>
              <a:rPr lang="en-US" dirty="0" err="1"/>
              <a:t>Selector.select</a:t>
            </a:r>
            <a:r>
              <a:rPr lang="en-US" dirty="0"/>
              <a:t>()</a:t>
            </a:r>
            <a:r>
              <a:rPr lang="zh-CN" altLang="en-US" dirty="0"/>
              <a:t>会返回，否则一直阻塞。</a:t>
            </a:r>
            <a:endParaRPr lang="zh-CN" altLang="en-US" dirty="0"/>
          </a:p>
          <a:p>
            <a:r>
              <a:rPr lang="en-US" dirty="0" err="1"/>
              <a:t>serverChannel.register</a:t>
            </a:r>
            <a:r>
              <a:rPr lang="en-US" dirty="0"/>
              <a:t>(selector, </a:t>
            </a:r>
            <a:r>
              <a:rPr lang="en-US" dirty="0" err="1"/>
              <a:t>SelectionKey.OP_ACCEPT</a:t>
            </a:r>
            <a:r>
              <a:rPr lang="en-US" dirty="0"/>
              <a:t>);</a:t>
            </a:r>
            <a:endParaRPr lang="en-US" dirty="0"/>
          </a:p>
        </p:txBody>
      </p:sp>
      <p:sp>
        <p:nvSpPr>
          <p:cNvPr id="7" name="内容占位符 2"/>
          <p:cNvSpPr>
            <a:spLocks noGrp="1"/>
          </p:cNvSpPr>
          <p:nvPr>
            <p:ph idx="1"/>
          </p:nvPr>
        </p:nvSpPr>
        <p:spPr>
          <a:xfrm>
            <a:off x="337930" y="914399"/>
            <a:ext cx="11015870" cy="4335517"/>
          </a:xfrm>
        </p:spPr>
        <p:txBody>
          <a:bodyPr vert="horz" lIns="91440" tIns="45720" rIns="91440" bIns="45720" rtlCol="0">
            <a:noAutofit/>
          </a:bodyPr>
          <a:lstStyle/>
          <a:p>
            <a:r>
              <a:rPr lang="zh-CN" altLang="en-US" sz="2400" dirty="0">
                <a:solidFill>
                  <a:schemeClr val="tx1">
                    <a:lumMod val="75000"/>
                    <a:lumOff val="25000"/>
                  </a:schemeClr>
                </a:solidFill>
              </a:rPr>
              <a:t>开启</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通道并绑定端口的流程如下：</a:t>
            </a:r>
            <a:endParaRPr lang="en-US" altLang="zh-CN" sz="20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3</a:t>
            </a:r>
            <a:r>
              <a:rPr lang="en-US" altLang="zh-CN" dirty="0"/>
              <a:t>【Java </a:t>
            </a:r>
            <a:r>
              <a:rPr lang="en-US" altLang="zh-CN" dirty="0" err="1"/>
              <a:t>nio</a:t>
            </a:r>
            <a:r>
              <a:rPr lang="zh-CN" altLang="en-US" dirty="0"/>
              <a:t>实现无阻塞访问的</a:t>
            </a:r>
            <a:r>
              <a:rPr lang="en-US" altLang="zh-CN" dirty="0"/>
              <a:t>Socket</a:t>
            </a:r>
            <a:r>
              <a:rPr lang="zh-CN" altLang="en-US" dirty="0"/>
              <a:t>服务器</a:t>
            </a:r>
            <a:r>
              <a:rPr lang="en-US" altLang="zh-CN" dirty="0"/>
              <a:t>】</a:t>
            </a:r>
            <a:endParaRPr lang="zh-CN" altLang="en-US" dirty="0"/>
          </a:p>
        </p:txBody>
      </p:sp>
      <p:sp>
        <p:nvSpPr>
          <p:cNvPr id="6" name="TextBox 21"/>
          <p:cNvSpPr txBox="1"/>
          <p:nvPr/>
        </p:nvSpPr>
        <p:spPr>
          <a:xfrm>
            <a:off x="0" y="1599023"/>
            <a:ext cx="10988565" cy="5078313"/>
          </a:xfrm>
          <a:prstGeom prst="rect">
            <a:avLst/>
          </a:prstGeom>
          <a:solidFill>
            <a:schemeClr val="bg1">
              <a:lumMod val="95000"/>
            </a:schemeClr>
          </a:solidFill>
        </p:spPr>
        <p:txBody>
          <a:bodyPr wrap="square" rtlCol="0">
            <a:spAutoFit/>
          </a:bodyPr>
          <a:lstStyle/>
          <a:p>
            <a:r>
              <a:rPr lang="en-US" altLang="zh-CN" dirty="0"/>
              <a:t>// </a:t>
            </a:r>
            <a:r>
              <a:rPr lang="zh-CN" altLang="en-US" dirty="0"/>
              <a:t>当有注册的事件到达时，方法返回，否则阻塞</a:t>
            </a:r>
            <a:endParaRPr lang="zh-CN" altLang="en-US" dirty="0"/>
          </a:p>
          <a:p>
            <a:r>
              <a:rPr lang="en-US" altLang="zh-CN" dirty="0" err="1"/>
              <a:t>selector.select</a:t>
            </a:r>
            <a:r>
              <a:rPr lang="en-US" altLang="zh-CN" dirty="0"/>
              <a:t>();</a:t>
            </a:r>
            <a:endParaRPr lang="en-US" altLang="zh-CN" dirty="0"/>
          </a:p>
          <a:p>
            <a:r>
              <a:rPr lang="en-US" altLang="zh-CN" dirty="0"/>
              <a:t>// </a:t>
            </a:r>
            <a:r>
              <a:rPr lang="zh-CN" altLang="en-US" dirty="0"/>
              <a:t>获取</a:t>
            </a:r>
            <a:r>
              <a:rPr lang="en-US" altLang="zh-CN" dirty="0"/>
              <a:t>selector</a:t>
            </a:r>
            <a:r>
              <a:rPr lang="zh-CN" altLang="en-US" dirty="0"/>
              <a:t>中的迭代器，选中项为注册的事件</a:t>
            </a:r>
            <a:endParaRPr lang="zh-CN" altLang="en-US" dirty="0"/>
          </a:p>
          <a:p>
            <a:r>
              <a:rPr lang="en-US" altLang="zh-CN" dirty="0"/>
              <a:t>Iterator&lt;</a:t>
            </a:r>
            <a:r>
              <a:rPr lang="en-US" altLang="zh-CN" dirty="0" err="1"/>
              <a:t>SelectionKey</a:t>
            </a:r>
            <a:r>
              <a:rPr lang="en-US" altLang="zh-CN" dirty="0"/>
              <a:t>&gt; </a:t>
            </a:r>
            <a:r>
              <a:rPr lang="en-US" altLang="zh-CN" dirty="0" err="1"/>
              <a:t>ite</a:t>
            </a:r>
            <a:r>
              <a:rPr lang="en-US" altLang="zh-CN" dirty="0"/>
              <a:t> = </a:t>
            </a:r>
            <a:r>
              <a:rPr lang="en-US" altLang="zh-CN" dirty="0" err="1"/>
              <a:t>selector.selectedKeys</a:t>
            </a:r>
            <a:r>
              <a:rPr lang="en-US" altLang="zh-CN" dirty="0"/>
              <a:t>().iterator();</a:t>
            </a:r>
            <a:endParaRPr lang="en-US" altLang="zh-CN" dirty="0"/>
          </a:p>
          <a:p>
            <a:r>
              <a:rPr lang="en-US" altLang="zh-CN" dirty="0"/>
              <a:t>while (</a:t>
            </a:r>
            <a:r>
              <a:rPr lang="en-US" altLang="zh-CN" dirty="0" err="1"/>
              <a:t>ite.hasNext</a:t>
            </a:r>
            <a:r>
              <a:rPr lang="en-US" altLang="zh-CN" dirty="0"/>
              <a:t>()) {</a:t>
            </a:r>
            <a:endParaRPr lang="en-US" altLang="zh-CN" dirty="0"/>
          </a:p>
          <a:p>
            <a:r>
              <a:rPr lang="en-US" altLang="zh-CN" dirty="0"/>
              <a:t>	</a:t>
            </a:r>
            <a:r>
              <a:rPr lang="en-US" altLang="zh-CN" dirty="0" err="1"/>
              <a:t>SelectionKey</a:t>
            </a:r>
            <a:r>
              <a:rPr lang="en-US" altLang="zh-CN" dirty="0"/>
              <a:t> key = </a:t>
            </a:r>
            <a:r>
              <a:rPr lang="en-US" altLang="zh-CN" dirty="0" err="1"/>
              <a:t>ite.next</a:t>
            </a:r>
            <a:r>
              <a:rPr lang="en-US" altLang="zh-CN" dirty="0"/>
              <a:t>();</a:t>
            </a:r>
            <a:endParaRPr lang="en-US" altLang="zh-CN" dirty="0"/>
          </a:p>
          <a:p>
            <a:r>
              <a:rPr lang="en-US" altLang="zh-CN" dirty="0"/>
              <a:t>	// </a:t>
            </a:r>
            <a:r>
              <a:rPr lang="zh-CN" altLang="en-US" dirty="0"/>
              <a:t>删除已选</a:t>
            </a:r>
            <a:r>
              <a:rPr lang="en-US" altLang="zh-CN" dirty="0"/>
              <a:t>key</a:t>
            </a:r>
            <a:r>
              <a:rPr lang="zh-CN" altLang="en-US" dirty="0"/>
              <a:t>，防止重复处理</a:t>
            </a:r>
            <a:endParaRPr lang="zh-CN" altLang="en-US" dirty="0"/>
          </a:p>
          <a:p>
            <a:r>
              <a:rPr lang="zh-CN" altLang="en-US" dirty="0"/>
              <a:t>	</a:t>
            </a:r>
            <a:r>
              <a:rPr lang="en-US" altLang="zh-CN" dirty="0"/>
              <a:t>// </a:t>
            </a:r>
            <a:r>
              <a:rPr lang="zh-CN" altLang="en-US" dirty="0"/>
              <a:t>客户端请求连接事件</a:t>
            </a:r>
            <a:endParaRPr lang="zh-CN" altLang="en-US" dirty="0"/>
          </a:p>
          <a:p>
            <a:r>
              <a:rPr lang="zh-CN" altLang="en-US" dirty="0"/>
              <a:t>	</a:t>
            </a:r>
            <a:r>
              <a:rPr lang="en-US" altLang="zh-CN" dirty="0"/>
              <a:t>if (</a:t>
            </a:r>
            <a:r>
              <a:rPr lang="en-US" altLang="zh-CN" dirty="0" err="1"/>
              <a:t>key.isAcceptable</a:t>
            </a:r>
            <a:r>
              <a:rPr lang="en-US" altLang="zh-CN" dirty="0"/>
              <a:t>()) {</a:t>
            </a:r>
            <a:endParaRPr lang="en-US" altLang="zh-CN" dirty="0"/>
          </a:p>
          <a:p>
            <a:r>
              <a:rPr lang="en-US" altLang="zh-CN" dirty="0"/>
              <a:t>		</a:t>
            </a:r>
            <a:r>
              <a:rPr lang="en-US" altLang="zh-CN" dirty="0" err="1"/>
              <a:t>ServerSocketChannel</a:t>
            </a:r>
            <a:r>
              <a:rPr lang="en-US" altLang="zh-CN" dirty="0"/>
              <a:t> server = (</a:t>
            </a:r>
            <a:r>
              <a:rPr lang="en-US" altLang="zh-CN" dirty="0" err="1"/>
              <a:t>ServerSocketChannel</a:t>
            </a:r>
            <a:r>
              <a:rPr lang="en-US" altLang="zh-CN" dirty="0"/>
              <a:t>) </a:t>
            </a:r>
            <a:r>
              <a:rPr lang="en-US" altLang="zh-CN" dirty="0" err="1"/>
              <a:t>key.channel</a:t>
            </a:r>
            <a:r>
              <a:rPr lang="en-US" altLang="zh-CN" dirty="0"/>
              <a:t>();</a:t>
            </a:r>
            <a:endParaRPr lang="en-US" altLang="zh-CN" dirty="0"/>
          </a:p>
          <a:p>
            <a:r>
              <a:rPr lang="en-US" altLang="zh-CN" dirty="0"/>
              <a:t>		// </a:t>
            </a:r>
            <a:r>
              <a:rPr lang="zh-CN" altLang="en-US" dirty="0"/>
              <a:t>获得客户端连接通道</a:t>
            </a:r>
            <a:endParaRPr lang="zh-CN" altLang="en-US" dirty="0"/>
          </a:p>
          <a:p>
            <a:r>
              <a:rPr lang="zh-CN" altLang="en-US" dirty="0"/>
              <a:t>		</a:t>
            </a:r>
            <a:r>
              <a:rPr lang="en-US" altLang="zh-CN" dirty="0" err="1"/>
              <a:t>SocketChannel</a:t>
            </a:r>
            <a:r>
              <a:rPr lang="en-US" altLang="zh-CN" dirty="0"/>
              <a:t> channel = </a:t>
            </a:r>
            <a:r>
              <a:rPr lang="en-US" altLang="zh-CN" dirty="0" err="1"/>
              <a:t>server.accept</a:t>
            </a:r>
            <a:r>
              <a:rPr lang="en-US" altLang="zh-CN" dirty="0"/>
              <a:t>();</a:t>
            </a:r>
            <a:endParaRPr lang="en-US" altLang="zh-CN" dirty="0"/>
          </a:p>
          <a:p>
            <a:r>
              <a:rPr lang="en-US" altLang="zh-CN" dirty="0"/>
              <a:t>		</a:t>
            </a:r>
            <a:r>
              <a:rPr lang="en-US" altLang="zh-CN" dirty="0" err="1"/>
              <a:t>channel.configureBlocking</a:t>
            </a:r>
            <a:r>
              <a:rPr lang="en-US" altLang="zh-CN" dirty="0"/>
              <a:t>(false);</a:t>
            </a:r>
            <a:endParaRPr lang="en-US" altLang="zh-CN" dirty="0"/>
          </a:p>
          <a:p>
            <a:r>
              <a:rPr lang="en-US" altLang="zh-CN" dirty="0"/>
              <a:t>		// </a:t>
            </a:r>
            <a:r>
              <a:rPr lang="zh-CN" altLang="en-US" dirty="0"/>
              <a:t>向客户端发消息</a:t>
            </a:r>
            <a:endParaRPr lang="zh-CN" altLang="en-US" dirty="0"/>
          </a:p>
          <a:p>
            <a:r>
              <a:rPr lang="zh-CN" altLang="en-US" dirty="0"/>
              <a:t>		</a:t>
            </a:r>
            <a:r>
              <a:rPr lang="en-US" altLang="zh-CN" dirty="0" err="1"/>
              <a:t>channel.write</a:t>
            </a:r>
            <a:r>
              <a:rPr lang="en-US" altLang="zh-CN" dirty="0"/>
              <a:t>(</a:t>
            </a:r>
            <a:r>
              <a:rPr lang="en-US" altLang="zh-CN" dirty="0" err="1"/>
              <a:t>ByteBuffer.wrap</a:t>
            </a:r>
            <a:r>
              <a:rPr lang="en-US" altLang="zh-CN" dirty="0"/>
              <a:t>(new String("send message to client").</a:t>
            </a:r>
            <a:r>
              <a:rPr lang="en-US" altLang="zh-CN" dirty="0" err="1"/>
              <a:t>getBytes</a:t>
            </a:r>
            <a:r>
              <a:rPr lang="en-US" altLang="zh-CN" dirty="0"/>
              <a:t>()));</a:t>
            </a:r>
            <a:endParaRPr lang="en-US" altLang="zh-CN" dirty="0"/>
          </a:p>
          <a:p>
            <a:r>
              <a:rPr lang="en-US" altLang="zh-CN" dirty="0"/>
              <a:t>		// </a:t>
            </a:r>
            <a:r>
              <a:rPr lang="zh-CN" altLang="en-US" dirty="0"/>
              <a:t>在与客户端连接成功后，为客户端通道注册</a:t>
            </a:r>
            <a:r>
              <a:rPr lang="en-US" altLang="zh-CN" dirty="0" err="1"/>
              <a:t>SelectionKey.OP_READ</a:t>
            </a:r>
            <a:r>
              <a:rPr lang="zh-CN" altLang="en-US" dirty="0"/>
              <a:t>事件。</a:t>
            </a:r>
            <a:endParaRPr lang="zh-CN" altLang="en-US" dirty="0"/>
          </a:p>
          <a:p>
            <a:r>
              <a:rPr lang="zh-CN" altLang="en-US" dirty="0"/>
              <a:t>		</a:t>
            </a:r>
            <a:r>
              <a:rPr lang="en-US" altLang="zh-CN" dirty="0" err="1"/>
              <a:t>channel.register</a:t>
            </a:r>
            <a:r>
              <a:rPr lang="en-US" altLang="zh-CN" dirty="0"/>
              <a:t>(selector, </a:t>
            </a:r>
            <a:r>
              <a:rPr lang="en-US" altLang="zh-CN" dirty="0" err="1"/>
              <a:t>SelectionKey.OP_READ</a:t>
            </a:r>
            <a:r>
              <a:rPr lang="en-US" altLang="zh-CN" dirty="0"/>
              <a:t>);					</a:t>
            </a:r>
            <a:endParaRPr lang="en-US" dirty="0"/>
          </a:p>
        </p:txBody>
      </p:sp>
      <p:sp>
        <p:nvSpPr>
          <p:cNvPr id="7" name="内容占位符 2"/>
          <p:cNvSpPr>
            <a:spLocks noGrp="1"/>
          </p:cNvSpPr>
          <p:nvPr>
            <p:ph idx="1"/>
          </p:nvPr>
        </p:nvSpPr>
        <p:spPr>
          <a:xfrm>
            <a:off x="337930" y="914399"/>
            <a:ext cx="11015870" cy="4335517"/>
          </a:xfrm>
        </p:spPr>
        <p:txBody>
          <a:bodyPr vert="horz" lIns="91440" tIns="45720" rIns="91440" bIns="45720" rtlCol="0">
            <a:noAutofit/>
          </a:bodyPr>
          <a:lstStyle/>
          <a:p>
            <a:r>
              <a:rPr lang="zh-CN" altLang="en-US" sz="2400" dirty="0">
                <a:solidFill>
                  <a:schemeClr val="tx1">
                    <a:lumMod val="75000"/>
                    <a:lumOff val="25000"/>
                  </a:schemeClr>
                </a:solidFill>
              </a:rPr>
              <a:t>处理</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事件的流程如下：</a:t>
            </a:r>
            <a:endParaRPr lang="en-US" altLang="zh-CN" sz="20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p:txBody>
      </p:sp>
      <p:sp>
        <p:nvSpPr>
          <p:cNvPr id="3" name="矩形 2"/>
          <p:cNvSpPr/>
          <p:nvPr/>
        </p:nvSpPr>
        <p:spPr>
          <a:xfrm>
            <a:off x="5933689" y="914399"/>
            <a:ext cx="6096000" cy="2585323"/>
          </a:xfrm>
          <a:prstGeom prst="rect">
            <a:avLst/>
          </a:prstGeom>
          <a:solidFill>
            <a:schemeClr val="bg1">
              <a:lumMod val="95000"/>
            </a:schemeClr>
          </a:solidFill>
        </p:spPr>
        <p:txBody>
          <a:bodyPr wrap="square" rtlCol="0">
            <a:spAutoFit/>
          </a:bodyPr>
          <a:lstStyle/>
          <a:p>
            <a:endParaRPr lang="en-US" altLang="zh-CN" dirty="0"/>
          </a:p>
          <a:p>
            <a:r>
              <a:rPr lang="en-US" altLang="zh-CN" dirty="0"/>
              <a:t>	} else if (</a:t>
            </a:r>
            <a:r>
              <a:rPr lang="en-US" altLang="zh-CN" dirty="0" err="1"/>
              <a:t>key.isReadable</a:t>
            </a:r>
            <a:r>
              <a:rPr lang="en-US" altLang="zh-CN" dirty="0"/>
              <a:t>()) {// </a:t>
            </a:r>
            <a:r>
              <a:rPr lang="zh-CN" altLang="en-US" dirty="0"/>
              <a:t>有可读数据事件</a:t>
            </a:r>
            <a:endParaRPr lang="zh-CN" altLang="en-US" dirty="0"/>
          </a:p>
          <a:p>
            <a:r>
              <a:rPr lang="zh-CN" altLang="en-US" dirty="0"/>
              <a:t>		</a:t>
            </a:r>
            <a:r>
              <a:rPr lang="en-US" altLang="zh-CN" dirty="0"/>
              <a:t>// </a:t>
            </a:r>
            <a:r>
              <a:rPr lang="zh-CN" altLang="en-US" dirty="0"/>
              <a:t>获取客户端传输数据可读取消息通道。</a:t>
            </a:r>
            <a:endParaRPr lang="zh-CN" altLang="en-US" dirty="0"/>
          </a:p>
          <a:p>
            <a:r>
              <a:rPr lang="zh-CN" altLang="en-US" dirty="0"/>
              <a:t>		</a:t>
            </a:r>
            <a:r>
              <a:rPr lang="en-US" altLang="zh-CN" dirty="0" err="1"/>
              <a:t>SocketChannel</a:t>
            </a:r>
            <a:r>
              <a:rPr lang="en-US" altLang="zh-CN" dirty="0"/>
              <a:t> channel = (</a:t>
            </a:r>
            <a:r>
              <a:rPr lang="en-US" altLang="zh-CN" dirty="0" err="1"/>
              <a:t>SocketChannel</a:t>
            </a:r>
            <a:r>
              <a:rPr lang="en-US" altLang="zh-CN" dirty="0"/>
              <a:t>) </a:t>
            </a:r>
            <a:r>
              <a:rPr lang="en-US" altLang="zh-CN" dirty="0" err="1"/>
              <a:t>key.channel</a:t>
            </a:r>
            <a:r>
              <a:rPr lang="en-US" altLang="zh-CN" dirty="0"/>
              <a:t>();</a:t>
            </a:r>
            <a:endParaRPr lang="en-US" altLang="zh-CN" dirty="0"/>
          </a:p>
          <a:p>
            <a:r>
              <a:rPr lang="en-US" altLang="zh-CN" dirty="0"/>
              <a:t>		// </a:t>
            </a:r>
            <a:r>
              <a:rPr lang="zh-CN" altLang="en-US" dirty="0"/>
              <a:t>处理数据</a:t>
            </a:r>
            <a:endParaRPr lang="zh-CN" altLang="en-US" dirty="0"/>
          </a:p>
          <a:p>
            <a:r>
              <a:rPr lang="zh-CN" altLang="en-US" dirty="0"/>
              <a:t>		</a:t>
            </a:r>
            <a:r>
              <a:rPr lang="en-US" altLang="zh-CN" dirty="0"/>
              <a:t>}</a:t>
            </a:r>
            <a:endParaRPr lang="en-US" altLang="zh-CN" dirty="0"/>
          </a:p>
          <a:p>
            <a:r>
              <a:rPr lang="en-US" altLang="zh-CN" dirty="0"/>
              <a:t>	}</a:t>
            </a:r>
            <a:endParaRPr lang="en-US" altLang="zh-CN" dirty="0"/>
          </a:p>
          <a:p>
            <a:r>
              <a:rPr lang="en-US" altLang="zh-CN" dirty="0"/>
              <a:t>}</a:t>
            </a:r>
            <a:endParaRPr lang="en-US" altLang="zh-CN" dirty="0"/>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914399"/>
            <a:ext cx="11015870" cy="4335517"/>
          </a:xfrm>
        </p:spPr>
        <p:txBody>
          <a:bodyPr vert="horz" lIns="91440" tIns="45720" rIns="91440" bIns="45720" rtlCol="0">
            <a:noAutofit/>
          </a:bodyPr>
          <a:lstStyle/>
          <a:p>
            <a:r>
              <a:rPr lang="zh-CN" altLang="en-US" sz="2400" dirty="0">
                <a:solidFill>
                  <a:schemeClr val="tx1">
                    <a:lumMod val="75000"/>
                    <a:lumOff val="25000"/>
                  </a:schemeClr>
                </a:solidFill>
              </a:rPr>
              <a:t>构建</a:t>
            </a:r>
            <a:r>
              <a:rPr lang="en-US" altLang="zh-CN" sz="2400" dirty="0" err="1">
                <a:solidFill>
                  <a:schemeClr val="tx1">
                    <a:lumMod val="75000"/>
                    <a:lumOff val="25000"/>
                  </a:schemeClr>
                </a:solidFill>
              </a:rPr>
              <a:t>nio</a:t>
            </a:r>
            <a:r>
              <a:rPr lang="zh-CN" altLang="en-US" sz="2400" dirty="0">
                <a:solidFill>
                  <a:schemeClr val="tx1">
                    <a:lumMod val="75000"/>
                    <a:lumOff val="25000"/>
                  </a:schemeClr>
                </a:solidFill>
              </a:rPr>
              <a:t>版本的</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客户端的基本过程是：</a:t>
            </a:r>
            <a:endParaRPr lang="en-US" altLang="zh-CN" sz="2400" dirty="0">
              <a:solidFill>
                <a:schemeClr val="tx1">
                  <a:lumMod val="75000"/>
                  <a:lumOff val="25000"/>
                </a:schemeClr>
              </a:solidFill>
            </a:endParaRPr>
          </a:p>
          <a:p>
            <a:pPr lvl="1"/>
            <a:r>
              <a:rPr lang="zh-CN" altLang="en-US" sz="2000" dirty="0">
                <a:solidFill>
                  <a:schemeClr val="tx1">
                    <a:lumMod val="75000"/>
                    <a:lumOff val="25000"/>
                  </a:schemeClr>
                </a:solidFill>
              </a:rPr>
              <a:t>构建</a:t>
            </a:r>
            <a:r>
              <a:rPr lang="en-US" altLang="zh-CN" sz="2000" dirty="0">
                <a:solidFill>
                  <a:schemeClr val="tx1">
                    <a:lumMod val="75000"/>
                    <a:lumOff val="25000"/>
                  </a:schemeClr>
                </a:solidFill>
              </a:rPr>
              <a:t>Socket</a:t>
            </a:r>
            <a:r>
              <a:rPr lang="zh-CN" altLang="en-US" sz="2000" dirty="0">
                <a:solidFill>
                  <a:schemeClr val="tx1">
                    <a:lumMod val="75000"/>
                    <a:lumOff val="25000"/>
                  </a:schemeClr>
                </a:solidFill>
              </a:rPr>
              <a:t>通道（与服务器连接）</a:t>
            </a:r>
            <a:endParaRPr lang="en-US" altLang="zh-CN" sz="2000" dirty="0">
              <a:solidFill>
                <a:schemeClr val="tx1">
                  <a:lumMod val="75000"/>
                  <a:lumOff val="25000"/>
                </a:schemeClr>
              </a:solidFill>
            </a:endParaRPr>
          </a:p>
          <a:p>
            <a:pPr lvl="1"/>
            <a:r>
              <a:rPr lang="zh-CN" altLang="en-US" sz="2000" dirty="0">
                <a:solidFill>
                  <a:schemeClr val="tx1">
                    <a:lumMod val="75000"/>
                    <a:lumOff val="25000"/>
                  </a:schemeClr>
                </a:solidFill>
              </a:rPr>
              <a:t>创建事件选择器，与</a:t>
            </a:r>
            <a:r>
              <a:rPr lang="en-US" altLang="zh-CN" sz="2000" dirty="0">
                <a:solidFill>
                  <a:schemeClr val="tx1">
                    <a:lumMod val="75000"/>
                    <a:lumOff val="25000"/>
                  </a:schemeClr>
                </a:solidFill>
              </a:rPr>
              <a:t>Socket</a:t>
            </a:r>
            <a:r>
              <a:rPr lang="zh-CN" altLang="en-US" sz="2000" dirty="0">
                <a:solidFill>
                  <a:schemeClr val="tx1">
                    <a:lumMod val="75000"/>
                    <a:lumOff val="25000"/>
                  </a:schemeClr>
                </a:solidFill>
              </a:rPr>
              <a:t>通道绑定</a:t>
            </a:r>
            <a:endParaRPr lang="en-US" altLang="zh-CN" sz="2000" dirty="0">
              <a:solidFill>
                <a:schemeClr val="tx1">
                  <a:lumMod val="75000"/>
                  <a:lumOff val="25000"/>
                </a:schemeClr>
              </a:solidFill>
            </a:endParaRPr>
          </a:p>
          <a:p>
            <a:pPr lvl="1"/>
            <a:r>
              <a:rPr lang="zh-CN" altLang="en-US" sz="2000" dirty="0">
                <a:solidFill>
                  <a:schemeClr val="tx1">
                    <a:lumMod val="75000"/>
                    <a:lumOff val="25000"/>
                  </a:schemeClr>
                </a:solidFill>
              </a:rPr>
              <a:t>处理</a:t>
            </a:r>
            <a:r>
              <a:rPr lang="en-US" altLang="zh-CN" sz="2000" dirty="0">
                <a:solidFill>
                  <a:schemeClr val="tx1">
                    <a:lumMod val="75000"/>
                    <a:lumOff val="25000"/>
                  </a:schemeClr>
                </a:solidFill>
              </a:rPr>
              <a:t>Socket</a:t>
            </a:r>
            <a:r>
              <a:rPr lang="zh-CN" altLang="en-US" sz="2000" dirty="0">
                <a:solidFill>
                  <a:schemeClr val="tx1">
                    <a:lumMod val="75000"/>
                    <a:lumOff val="25000"/>
                  </a:schemeClr>
                </a:solidFill>
              </a:rPr>
              <a:t>通道事件</a:t>
            </a:r>
            <a:endParaRPr lang="en-US" altLang="zh-CN" sz="2000" dirty="0">
              <a:solidFill>
                <a:schemeClr val="tx1">
                  <a:lumMod val="75000"/>
                  <a:lumOff val="25000"/>
                </a:schemeClr>
              </a:solidFill>
            </a:endParaRPr>
          </a:p>
          <a:p>
            <a:pPr lvl="1"/>
            <a:endParaRPr lang="en-US" altLang="zh-CN" sz="20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Java </a:t>
            </a:r>
            <a:r>
              <a:rPr lang="en-US" altLang="zh-CN" sz="3000" dirty="0" err="1">
                <a:solidFill>
                  <a:schemeClr val="tx1">
                    <a:lumMod val="65000"/>
                    <a:lumOff val="35000"/>
                  </a:schemeClr>
                </a:solidFill>
                <a:latin typeface="微软雅黑 Light" panose="020B0502040204020203" pitchFamily="34" charset="-122"/>
                <a:ea typeface="微软雅黑 Light" panose="020B0502040204020203" pitchFamily="34" charset="-122"/>
                <a:cs typeface="+mj-cs"/>
              </a:rPr>
              <a:t>nio</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实现无阻塞访问的</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服务器</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25">
            <a:hlinkClick r:id="rId1" action="ppaction://hlinkfile"/>
          </p:cNvPr>
          <p:cNvSpPr txBox="1"/>
          <p:nvPr/>
        </p:nvSpPr>
        <p:spPr>
          <a:xfrm>
            <a:off x="9348953" y="0"/>
            <a:ext cx="2506716" cy="646331"/>
          </a:xfrm>
          <a:prstGeom prst="rect">
            <a:avLst/>
          </a:prstGeom>
          <a:noFill/>
        </p:spPr>
        <p:txBody>
          <a:bodyPr wrap="square" rtlCol="0">
            <a:spAutoFit/>
          </a:bodyPr>
          <a:lstStyle/>
          <a:p>
            <a:r>
              <a:rPr lang="zh-CN" altLang="en-US" dirty="0">
                <a:hlinkClick r:id="rId2" action="ppaction://hlinkfile"/>
              </a:rPr>
              <a:t>课堂案例：</a:t>
            </a:r>
            <a:r>
              <a:rPr lang="en-US" altLang="zh-CN" dirty="0">
                <a:hlinkClick r:id="rId2" action="ppaction://hlinkfile"/>
              </a:rPr>
              <a:t>NIOClient.java</a:t>
            </a:r>
            <a:endParaRPr lang="en-US" altLang="zh-CN" dirty="0"/>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5225" y="662151"/>
            <a:ext cx="11517739" cy="6195849"/>
          </a:xfrm>
        </p:spPr>
        <p:txBody>
          <a:bodyPr vert="horz" lIns="91440" tIns="45720" rIns="91440" bIns="45720" rtlCol="0">
            <a:noAutofit/>
          </a:bodyPr>
          <a:lstStyle/>
          <a:p>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语言中使用数据报</a:t>
            </a:r>
            <a:r>
              <a:rPr lang="en-US" altLang="zh-CN" sz="2400" dirty="0">
                <a:solidFill>
                  <a:schemeClr val="tx1">
                    <a:lumMod val="75000"/>
                    <a:lumOff val="25000"/>
                  </a:schemeClr>
                </a:solidFill>
              </a:rPr>
              <a:t>(Datagram)</a:t>
            </a:r>
            <a:r>
              <a:rPr lang="zh-CN" altLang="en-US" sz="2400" dirty="0">
                <a:solidFill>
                  <a:schemeClr val="tx1">
                    <a:lumMod val="75000"/>
                    <a:lumOff val="25000"/>
                  </a:schemeClr>
                </a:solidFill>
              </a:rPr>
              <a:t>进行基于</a:t>
            </a:r>
            <a:r>
              <a:rPr lang="en-US" altLang="zh-CN" sz="2400" dirty="0">
                <a:solidFill>
                  <a:schemeClr val="tx1">
                    <a:lumMod val="75000"/>
                    <a:lumOff val="25000"/>
                  </a:schemeClr>
                </a:solidFill>
              </a:rPr>
              <a:t>UDP</a:t>
            </a:r>
            <a:r>
              <a:rPr lang="zh-CN" altLang="en-US" sz="2400" dirty="0">
                <a:solidFill>
                  <a:schemeClr val="tx1">
                    <a:lumMod val="75000"/>
                    <a:lumOff val="25000"/>
                  </a:schemeClr>
                </a:solidFill>
              </a:rPr>
              <a:t>的网络编程；</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数据报（</a:t>
            </a:r>
            <a:r>
              <a:rPr lang="en-US" altLang="zh-CN" sz="2400" dirty="0">
                <a:solidFill>
                  <a:schemeClr val="tx1">
                    <a:lumMod val="75000"/>
                    <a:lumOff val="25000"/>
                  </a:schemeClr>
                </a:solidFill>
              </a:rPr>
              <a:t>Datagram</a:t>
            </a:r>
            <a:r>
              <a:rPr lang="zh-CN" altLang="en-US" sz="2400" dirty="0">
                <a:solidFill>
                  <a:schemeClr val="tx1">
                    <a:lumMod val="75000"/>
                    <a:lumOff val="25000"/>
                  </a:schemeClr>
                </a:solidFill>
              </a:rPr>
              <a:t>）如同邮件系统，不能保证可靠的传输，而面向链接的</a:t>
            </a:r>
            <a:r>
              <a:rPr lang="en-US" altLang="zh-CN" sz="2400" dirty="0">
                <a:solidFill>
                  <a:schemeClr val="tx1">
                    <a:lumMod val="75000"/>
                    <a:lumOff val="25000"/>
                  </a:schemeClr>
                </a:solidFill>
              </a:rPr>
              <a:t>TCP</a:t>
            </a:r>
            <a:r>
              <a:rPr lang="zh-CN" altLang="en-US" sz="2400" dirty="0">
                <a:solidFill>
                  <a:schemeClr val="tx1">
                    <a:lumMod val="75000"/>
                    <a:lumOff val="25000"/>
                  </a:schemeClr>
                </a:solidFill>
              </a:rPr>
              <a:t>就好比打电话，双方能肯定对方接受到了信息；</a:t>
            </a:r>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rPr>
              <a:t>Java API</a:t>
            </a:r>
            <a:r>
              <a:rPr lang="zh-CN" altLang="en-US" sz="2400" dirty="0">
                <a:solidFill>
                  <a:schemeClr val="tx1">
                    <a:lumMod val="75000"/>
                    <a:lumOff val="25000"/>
                  </a:schemeClr>
                </a:solidFill>
              </a:rPr>
              <a:t>中</a:t>
            </a:r>
            <a:r>
              <a:rPr lang="en-US" altLang="zh-CN" sz="2400" dirty="0">
                <a:solidFill>
                  <a:schemeClr val="tx1">
                    <a:lumMod val="75000"/>
                    <a:lumOff val="25000"/>
                  </a:schemeClr>
                </a:solidFill>
              </a:rPr>
              <a:t>java.net</a:t>
            </a:r>
            <a:r>
              <a:rPr lang="zh-CN" altLang="en-US" sz="2400" dirty="0">
                <a:solidFill>
                  <a:schemeClr val="tx1">
                    <a:lumMod val="75000"/>
                    <a:lumOff val="25000"/>
                  </a:schemeClr>
                </a:solidFill>
              </a:rPr>
              <a:t>包提供了</a:t>
            </a:r>
            <a:r>
              <a:rPr lang="en-US" altLang="zh-CN" sz="2400" dirty="0" err="1">
                <a:solidFill>
                  <a:schemeClr val="tx1">
                    <a:lumMod val="75000"/>
                    <a:lumOff val="25000"/>
                  </a:schemeClr>
                </a:solidFill>
              </a:rPr>
              <a:t>DatagramSocket</a:t>
            </a:r>
            <a:r>
              <a:rPr lang="zh-CN" altLang="en-US" sz="2400" dirty="0">
                <a:solidFill>
                  <a:schemeClr val="tx1">
                    <a:lumMod val="75000"/>
                    <a:lumOff val="25000"/>
                  </a:schemeClr>
                </a:solidFill>
              </a:rPr>
              <a:t>和</a:t>
            </a:r>
            <a:r>
              <a:rPr lang="en-US" altLang="zh-CN" sz="2400" dirty="0" err="1">
                <a:solidFill>
                  <a:schemeClr val="tx1">
                    <a:lumMod val="75000"/>
                    <a:lumOff val="25000"/>
                  </a:schemeClr>
                </a:solidFill>
              </a:rPr>
              <a:t>DatagramPacket</a:t>
            </a:r>
            <a:r>
              <a:rPr lang="zh-CN" altLang="en-US" sz="2400" dirty="0">
                <a:solidFill>
                  <a:schemeClr val="tx1">
                    <a:lumMod val="75000"/>
                    <a:lumOff val="25000"/>
                  </a:schemeClr>
                </a:solidFill>
              </a:rPr>
              <a:t>两个类，用来支持数据报通信；</a:t>
            </a:r>
            <a:endParaRPr lang="en-US" altLang="zh-CN" sz="2400" dirty="0">
              <a:solidFill>
                <a:schemeClr val="tx1">
                  <a:lumMod val="75000"/>
                  <a:lumOff val="25000"/>
                </a:schemeClr>
              </a:solidFill>
            </a:endParaRPr>
          </a:p>
          <a:p>
            <a:r>
              <a:rPr lang="en-US" altLang="zh-CN" sz="2400" dirty="0" err="1">
                <a:solidFill>
                  <a:schemeClr val="tx1">
                    <a:lumMod val="75000"/>
                    <a:lumOff val="25000"/>
                  </a:schemeClr>
                </a:solidFill>
              </a:rPr>
              <a:t>DatagramSocket</a:t>
            </a:r>
            <a:r>
              <a:rPr lang="zh-CN" altLang="en-US" sz="2400" dirty="0">
                <a:solidFill>
                  <a:schemeClr val="tx1">
                    <a:lumMod val="75000"/>
                    <a:lumOff val="25000"/>
                  </a:schemeClr>
                </a:solidFill>
              </a:rPr>
              <a:t>用于在程序之间建立传送数据报的通信连接；</a:t>
            </a:r>
            <a:endParaRPr lang="en-US" altLang="zh-CN" sz="2400" dirty="0">
              <a:solidFill>
                <a:schemeClr val="tx1">
                  <a:lumMod val="75000"/>
                  <a:lumOff val="25000"/>
                </a:schemeClr>
              </a:solidFill>
            </a:endParaRPr>
          </a:p>
          <a:p>
            <a:r>
              <a:rPr lang="en-US" altLang="zh-CN" sz="2400" dirty="0" err="1">
                <a:solidFill>
                  <a:schemeClr val="tx1">
                    <a:lumMod val="75000"/>
                    <a:lumOff val="25000"/>
                  </a:schemeClr>
                </a:solidFill>
              </a:rPr>
              <a:t>DatagramPacket</a:t>
            </a:r>
            <a:r>
              <a:rPr lang="zh-CN" altLang="en-US" sz="2400" dirty="0">
                <a:solidFill>
                  <a:schemeClr val="tx1">
                    <a:lumMod val="75000"/>
                    <a:lumOff val="25000"/>
                  </a:schemeClr>
                </a:solidFill>
              </a:rPr>
              <a:t>则用来表示一个数据报；</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用数据报方式进行网络编程时，无论客户端还是服务器端都要建立一个</a:t>
            </a:r>
            <a:r>
              <a:rPr lang="en-US" altLang="zh-CN" sz="2400" dirty="0" err="1">
                <a:solidFill>
                  <a:schemeClr val="tx1">
                    <a:lumMod val="75000"/>
                    <a:lumOff val="25000"/>
                  </a:schemeClr>
                </a:solidFill>
              </a:rPr>
              <a:t>DatagramSocket</a:t>
            </a:r>
            <a:r>
              <a:rPr lang="zh-CN" altLang="en-US" sz="2400" dirty="0">
                <a:solidFill>
                  <a:schemeClr val="tx1">
                    <a:lumMod val="75000"/>
                    <a:lumOff val="25000"/>
                  </a:schemeClr>
                </a:solidFill>
              </a:rPr>
              <a:t>对象，用来接收或发送数据报，然后使用</a:t>
            </a:r>
            <a:r>
              <a:rPr lang="en-US" altLang="zh-CN" sz="2400" dirty="0" err="1">
                <a:solidFill>
                  <a:schemeClr val="tx1">
                    <a:lumMod val="75000"/>
                    <a:lumOff val="25000"/>
                  </a:schemeClr>
                </a:solidFill>
              </a:rPr>
              <a:t>DatagramPacket</a:t>
            </a:r>
            <a:r>
              <a:rPr lang="zh-CN" altLang="en-US" sz="2400" dirty="0">
                <a:solidFill>
                  <a:schemeClr val="tx1">
                    <a:lumMod val="75000"/>
                    <a:lumOff val="25000"/>
                  </a:schemeClr>
                </a:solidFill>
              </a:rPr>
              <a:t>类对象作为传输数据的载体；</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利用</a:t>
            </a:r>
            <a:r>
              <a:rPr lang="en-US" altLang="zh-CN" sz="3000" dirty="0" err="1">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DatagramSocket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发送和接收</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UDP</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数据报</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5225" y="662151"/>
            <a:ext cx="11517739" cy="788277"/>
          </a:xfrm>
        </p:spPr>
        <p:txBody>
          <a:bodyPr vert="horz" lIns="91440" tIns="45720" rIns="91440" bIns="45720" rtlCol="0">
            <a:noAutofit/>
          </a:bodyPr>
          <a:lstStyle/>
          <a:p>
            <a:r>
              <a:rPr lang="zh-CN" altLang="en-US" sz="2400" dirty="0">
                <a:solidFill>
                  <a:schemeClr val="tx1">
                    <a:lumMod val="75000"/>
                    <a:lumOff val="25000"/>
                  </a:schemeClr>
                </a:solidFill>
              </a:rPr>
              <a:t>客户端</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利用</a:t>
            </a:r>
            <a:r>
              <a:rPr lang="en-US" altLang="zh-CN" sz="3000" dirty="0" err="1">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DatagramSocket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发送和接收</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UDP</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数据报</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4"/>
          <p:cNvSpPr txBox="1"/>
          <p:nvPr/>
        </p:nvSpPr>
        <p:spPr>
          <a:xfrm>
            <a:off x="630621" y="1266878"/>
            <a:ext cx="10988565" cy="3416320"/>
          </a:xfrm>
          <a:prstGeom prst="rect">
            <a:avLst/>
          </a:prstGeom>
          <a:solidFill>
            <a:schemeClr val="bg1">
              <a:lumMod val="95000"/>
            </a:schemeClr>
          </a:solidFill>
        </p:spPr>
        <p:txBody>
          <a:bodyPr wrap="square" rtlCol="0">
            <a:spAutoFit/>
          </a:bodyPr>
          <a:lstStyle/>
          <a:p>
            <a:r>
              <a:rPr lang="en-US" altLang="zh-CN" dirty="0"/>
              <a:t>//</a:t>
            </a:r>
            <a:r>
              <a:rPr lang="zh-CN" altLang="en-US" dirty="0"/>
              <a:t>创建</a:t>
            </a:r>
            <a:r>
              <a:rPr lang="en-US" dirty="0" err="1"/>
              <a:t>DatagramSocket</a:t>
            </a:r>
            <a:r>
              <a:rPr lang="zh-CN" altLang="en-US" dirty="0"/>
              <a:t>对象，绑定端口</a:t>
            </a:r>
            <a:r>
              <a:rPr lang="en-US" altLang="zh-CN" dirty="0"/>
              <a:t>3456</a:t>
            </a:r>
            <a:endParaRPr lang="en-US" altLang="zh-CN" dirty="0"/>
          </a:p>
          <a:p>
            <a:r>
              <a:rPr lang="en-US" dirty="0" err="1"/>
              <a:t>DatagramSocket</a:t>
            </a:r>
            <a:r>
              <a:rPr lang="en-US" dirty="0"/>
              <a:t> </a:t>
            </a:r>
            <a:r>
              <a:rPr lang="en-US" dirty="0" err="1"/>
              <a:t>sendSocket</a:t>
            </a:r>
            <a:r>
              <a:rPr lang="en-US" dirty="0"/>
              <a:t> = new </a:t>
            </a:r>
            <a:r>
              <a:rPr lang="en-US" dirty="0" err="1"/>
              <a:t>DatagramSocket</a:t>
            </a:r>
            <a:r>
              <a:rPr lang="en-US" dirty="0"/>
              <a:t>(3456);</a:t>
            </a:r>
            <a:endParaRPr lang="en-US" dirty="0"/>
          </a:p>
          <a:p>
            <a:r>
              <a:rPr lang="en-US" dirty="0"/>
              <a:t>//</a:t>
            </a:r>
            <a:r>
              <a:rPr lang="zh-CN" altLang="en-US" dirty="0"/>
              <a:t>准备好要发送的数据，类型为</a:t>
            </a:r>
            <a:r>
              <a:rPr lang="en-US" dirty="0"/>
              <a:t>byte[]</a:t>
            </a:r>
            <a:endParaRPr lang="en-US" dirty="0"/>
          </a:p>
          <a:p>
            <a:r>
              <a:rPr lang="en-US" dirty="0"/>
              <a:t>String </a:t>
            </a:r>
            <a:r>
              <a:rPr lang="en-US" dirty="0" err="1"/>
              <a:t>string</a:t>
            </a:r>
            <a:r>
              <a:rPr lang="en-US" dirty="0"/>
              <a:t> = "</a:t>
            </a:r>
            <a:r>
              <a:rPr lang="en-US" dirty="0" err="1"/>
              <a:t>Hello,I</a:t>
            </a:r>
            <a:r>
              <a:rPr lang="en-US" dirty="0"/>
              <a:t> come form ICSS!";</a:t>
            </a:r>
            <a:endParaRPr lang="en-US" dirty="0"/>
          </a:p>
          <a:p>
            <a:r>
              <a:rPr lang="en-US" dirty="0"/>
              <a:t>byte[] </a:t>
            </a:r>
            <a:r>
              <a:rPr lang="en-US" dirty="0" err="1"/>
              <a:t>databyte</a:t>
            </a:r>
            <a:r>
              <a:rPr lang="en-US" dirty="0"/>
              <a:t> = new byte[100];</a:t>
            </a:r>
            <a:endParaRPr lang="en-US" dirty="0"/>
          </a:p>
          <a:p>
            <a:r>
              <a:rPr lang="en-US" dirty="0" err="1"/>
              <a:t>databyte</a:t>
            </a:r>
            <a:r>
              <a:rPr lang="en-US" dirty="0"/>
              <a:t> = </a:t>
            </a:r>
            <a:r>
              <a:rPr lang="en-US" dirty="0" err="1"/>
              <a:t>string.getBytes</a:t>
            </a:r>
            <a:r>
              <a:rPr lang="en-US" dirty="0"/>
              <a:t>();</a:t>
            </a:r>
            <a:endParaRPr lang="en-US" dirty="0"/>
          </a:p>
          <a:p>
            <a:r>
              <a:rPr lang="en-US" dirty="0"/>
              <a:t>//</a:t>
            </a:r>
            <a:r>
              <a:rPr lang="zh-CN" altLang="en-US" dirty="0"/>
              <a:t>创建数据报，封装了要发送的数据，数据长度，服务器地址，以及服务器端口为</a:t>
            </a:r>
            <a:r>
              <a:rPr lang="en-US" altLang="zh-CN" dirty="0"/>
              <a:t>5000</a:t>
            </a:r>
            <a:endParaRPr lang="en-US" altLang="zh-CN" dirty="0"/>
          </a:p>
          <a:p>
            <a:r>
              <a:rPr lang="en-US" dirty="0" err="1"/>
              <a:t>DatagramPacket</a:t>
            </a:r>
            <a:r>
              <a:rPr lang="en-US" dirty="0"/>
              <a:t> </a:t>
            </a:r>
            <a:r>
              <a:rPr lang="en-US" dirty="0" err="1"/>
              <a:t>sendPacket</a:t>
            </a:r>
            <a:r>
              <a:rPr lang="en-US" dirty="0"/>
              <a:t> = new </a:t>
            </a:r>
            <a:r>
              <a:rPr lang="en-US" dirty="0" err="1"/>
              <a:t>DatagramPacket</a:t>
            </a:r>
            <a:r>
              <a:rPr lang="en-US" dirty="0"/>
              <a:t>(</a:t>
            </a:r>
            <a:r>
              <a:rPr lang="en-US" dirty="0" err="1"/>
              <a:t>databyte</a:t>
            </a:r>
            <a:r>
              <a:rPr lang="en-US" dirty="0"/>
              <a:t>,</a:t>
            </a:r>
            <a:endParaRPr lang="en-US" dirty="0"/>
          </a:p>
          <a:p>
            <a:r>
              <a:rPr lang="en-US" dirty="0" err="1"/>
              <a:t>string.length</a:t>
            </a:r>
            <a:r>
              <a:rPr lang="en-US" dirty="0"/>
              <a:t>(), </a:t>
            </a:r>
            <a:r>
              <a:rPr lang="en-US" dirty="0" err="1"/>
              <a:t>InetAddress.getByName</a:t>
            </a:r>
            <a:r>
              <a:rPr lang="en-US" dirty="0"/>
              <a:t>("127.0.0.1"), 5000);</a:t>
            </a:r>
            <a:endParaRPr lang="en-US" dirty="0"/>
          </a:p>
          <a:p>
            <a:r>
              <a:rPr lang="en-US" dirty="0"/>
              <a:t>//</a:t>
            </a:r>
            <a:r>
              <a:rPr lang="zh-CN" altLang="en-US" dirty="0"/>
              <a:t>使用</a:t>
            </a:r>
            <a:r>
              <a:rPr lang="en-US" dirty="0" err="1"/>
              <a:t>DatagramSocket</a:t>
            </a:r>
            <a:r>
              <a:rPr lang="zh-CN" altLang="en-US" dirty="0"/>
              <a:t>对象将数据报</a:t>
            </a:r>
            <a:r>
              <a:rPr lang="en-US" dirty="0" err="1"/>
              <a:t>sendPacket</a:t>
            </a:r>
            <a:r>
              <a:rPr lang="zh-CN" altLang="en-US" dirty="0"/>
              <a:t>发送到服务器</a:t>
            </a:r>
            <a:endParaRPr lang="zh-CN" altLang="en-US" dirty="0"/>
          </a:p>
          <a:p>
            <a:r>
              <a:rPr lang="en-US" dirty="0" err="1"/>
              <a:t>sendSocket.send</a:t>
            </a:r>
            <a:r>
              <a:rPr lang="en-US" dirty="0"/>
              <a:t>(</a:t>
            </a:r>
            <a:r>
              <a:rPr lang="en-US" dirty="0" err="1"/>
              <a:t>sendPacket</a:t>
            </a:r>
            <a:r>
              <a:rPr lang="en-US" dirty="0"/>
              <a:t>);</a:t>
            </a:r>
            <a:endParaRPr lang="en-US" dirty="0"/>
          </a:p>
          <a:p>
            <a:r>
              <a:rPr lang="en-US" dirty="0" err="1"/>
              <a:t>System.out.println</a:t>
            </a:r>
            <a:r>
              <a:rPr lang="en-US" dirty="0"/>
              <a:t>("</a:t>
            </a:r>
            <a:r>
              <a:rPr lang="zh-CN" altLang="en-US" dirty="0"/>
              <a:t>发送数据</a:t>
            </a:r>
            <a:r>
              <a:rPr lang="en-US" altLang="zh-CN" dirty="0"/>
              <a:t>:" + </a:t>
            </a:r>
            <a:r>
              <a:rPr lang="en-US" dirty="0"/>
              <a:t>string);</a:t>
            </a:r>
            <a:endParaRPr lang="en-US" dirty="0"/>
          </a:p>
        </p:txBody>
      </p:sp>
      <p:sp>
        <p:nvSpPr>
          <p:cNvPr id="6" name="TextBox 5">
            <a:hlinkClick r:id="rId1" action="ppaction://hlinkfile"/>
          </p:cNvPr>
          <p:cNvSpPr txBox="1"/>
          <p:nvPr/>
        </p:nvSpPr>
        <p:spPr>
          <a:xfrm>
            <a:off x="9427781" y="709448"/>
            <a:ext cx="2506716" cy="646331"/>
          </a:xfrm>
          <a:prstGeom prst="rect">
            <a:avLst/>
          </a:prstGeom>
          <a:noFill/>
        </p:spPr>
        <p:txBody>
          <a:bodyPr wrap="square" rtlCol="0">
            <a:spAutoFit/>
          </a:bodyPr>
          <a:lstStyle/>
          <a:p>
            <a:r>
              <a:rPr lang="zh-CN" altLang="en-US" dirty="0">
                <a:hlinkClick r:id="rId2" action="ppaction://hlinkfile"/>
              </a:rPr>
              <a:t>课堂案例：</a:t>
            </a:r>
            <a:r>
              <a:rPr lang="en-US" altLang="zh-CN" dirty="0">
                <a:hlinkClick r:id="rId2" action="ppaction://hlinkfile"/>
              </a:rPr>
              <a:t>UDPClient.java</a:t>
            </a:r>
            <a:endParaRPr lang="en-US" altLang="zh-CN" dirty="0"/>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5225" y="662151"/>
            <a:ext cx="11517739" cy="788277"/>
          </a:xfrm>
        </p:spPr>
        <p:txBody>
          <a:bodyPr vert="horz" lIns="91440" tIns="45720" rIns="91440" bIns="45720" rtlCol="0">
            <a:noAutofit/>
          </a:bodyPr>
          <a:lstStyle/>
          <a:p>
            <a:r>
              <a:rPr lang="zh-CN" altLang="en-US" sz="2400" dirty="0">
                <a:solidFill>
                  <a:schemeClr val="tx1">
                    <a:lumMod val="75000"/>
                    <a:lumOff val="25000"/>
                  </a:schemeClr>
                </a:solidFill>
              </a:rPr>
              <a:t>服务端</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利用</a:t>
            </a:r>
            <a:r>
              <a:rPr lang="en-US" altLang="zh-CN" sz="3000" dirty="0" err="1">
                <a:solidFill>
                  <a:schemeClr val="tx1">
                    <a:lumMod val="65000"/>
                    <a:lumOff val="35000"/>
                  </a:schemeClr>
                </a:solidFill>
                <a:latin typeface="微软雅黑 Light" panose="020B0502040204020203" pitchFamily="34" charset="-122"/>
                <a:ea typeface="微软雅黑 Light" panose="020B0502040204020203" pitchFamily="34" charset="-122"/>
                <a:cs typeface="+mj-cs"/>
              </a:rPr>
              <a:t>DatagramSocket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发送和接收</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UDP</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数据报</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4"/>
          <p:cNvSpPr txBox="1"/>
          <p:nvPr/>
        </p:nvSpPr>
        <p:spPr>
          <a:xfrm>
            <a:off x="630621" y="1266878"/>
            <a:ext cx="10988565" cy="4524315"/>
          </a:xfrm>
          <a:prstGeom prst="rect">
            <a:avLst/>
          </a:prstGeom>
          <a:solidFill>
            <a:schemeClr val="bg1">
              <a:lumMod val="95000"/>
            </a:schemeClr>
          </a:solidFill>
        </p:spPr>
        <p:txBody>
          <a:bodyPr wrap="square" rtlCol="0">
            <a:spAutoFit/>
          </a:bodyPr>
          <a:lstStyle/>
          <a:p>
            <a:r>
              <a:rPr lang="en-US" altLang="zh-CN" dirty="0"/>
              <a:t>//</a:t>
            </a:r>
            <a:r>
              <a:rPr lang="zh-CN" altLang="en-US" dirty="0"/>
              <a:t>创建</a:t>
            </a:r>
            <a:r>
              <a:rPr lang="en-US" altLang="zh-CN" dirty="0" err="1"/>
              <a:t>DatagramSocket</a:t>
            </a:r>
            <a:r>
              <a:rPr lang="zh-CN" altLang="en-US" dirty="0"/>
              <a:t>对象，用来接收数据，端口为</a:t>
            </a:r>
            <a:r>
              <a:rPr lang="en-US" altLang="zh-CN" dirty="0"/>
              <a:t>5000</a:t>
            </a:r>
            <a:endParaRPr lang="en-US" altLang="zh-CN" dirty="0"/>
          </a:p>
          <a:p>
            <a:r>
              <a:rPr lang="en-US" altLang="zh-CN" dirty="0" err="1"/>
              <a:t>DatagramSocket</a:t>
            </a:r>
            <a:r>
              <a:rPr lang="en-US" altLang="zh-CN" dirty="0"/>
              <a:t> </a:t>
            </a:r>
            <a:r>
              <a:rPr lang="en-US" altLang="zh-CN" dirty="0" err="1"/>
              <a:t>receiveSocket</a:t>
            </a:r>
            <a:r>
              <a:rPr lang="en-US" altLang="zh-CN" dirty="0"/>
              <a:t> = new </a:t>
            </a:r>
            <a:r>
              <a:rPr lang="en-US" altLang="zh-CN" dirty="0" err="1"/>
              <a:t>DatagramSocket</a:t>
            </a:r>
            <a:r>
              <a:rPr lang="en-US" altLang="zh-CN" dirty="0"/>
              <a:t>(5000);</a:t>
            </a:r>
            <a:endParaRPr lang="en-US" altLang="zh-CN" dirty="0"/>
          </a:p>
          <a:p>
            <a:r>
              <a:rPr lang="en-US" altLang="zh-CN" dirty="0"/>
              <a:t>byte </a:t>
            </a:r>
            <a:r>
              <a:rPr lang="en-US" altLang="zh-CN" dirty="0" err="1"/>
              <a:t>buf</a:t>
            </a:r>
            <a:r>
              <a:rPr lang="en-US" altLang="zh-CN" dirty="0"/>
              <a:t>[] = new byte[1000];</a:t>
            </a:r>
            <a:endParaRPr lang="en-US" altLang="zh-CN" dirty="0"/>
          </a:p>
          <a:p>
            <a:r>
              <a:rPr lang="en-US" altLang="zh-CN" dirty="0" err="1"/>
              <a:t>DatagramPacket</a:t>
            </a:r>
            <a:r>
              <a:rPr lang="en-US" altLang="zh-CN" dirty="0"/>
              <a:t> </a:t>
            </a:r>
            <a:r>
              <a:rPr lang="en-US" altLang="zh-CN" dirty="0" err="1"/>
              <a:t>receivePacket</a:t>
            </a:r>
            <a:r>
              <a:rPr lang="en-US" altLang="zh-CN" dirty="0"/>
              <a:t> = new </a:t>
            </a:r>
            <a:r>
              <a:rPr lang="en-US" altLang="zh-CN" dirty="0" err="1"/>
              <a:t>DatagramPacket</a:t>
            </a:r>
            <a:r>
              <a:rPr lang="en-US" altLang="zh-CN" dirty="0"/>
              <a:t>(</a:t>
            </a:r>
            <a:r>
              <a:rPr lang="en-US" altLang="zh-CN" dirty="0" err="1"/>
              <a:t>buf</a:t>
            </a:r>
            <a:r>
              <a:rPr lang="en-US" altLang="zh-CN" dirty="0"/>
              <a:t>, </a:t>
            </a:r>
            <a:r>
              <a:rPr lang="en-US" altLang="zh-CN" dirty="0" err="1"/>
              <a:t>buf.length</a:t>
            </a:r>
            <a:r>
              <a:rPr lang="en-US" altLang="zh-CN" dirty="0"/>
              <a:t>);</a:t>
            </a:r>
            <a:endParaRPr lang="en-US" altLang="zh-CN" dirty="0"/>
          </a:p>
          <a:p>
            <a:r>
              <a:rPr lang="en-US" altLang="zh-CN" dirty="0" err="1"/>
              <a:t>System.out.println</a:t>
            </a:r>
            <a:r>
              <a:rPr lang="en-US" altLang="zh-CN" dirty="0"/>
              <a:t>("</a:t>
            </a:r>
            <a:r>
              <a:rPr lang="en-US" altLang="zh-CN" dirty="0" err="1"/>
              <a:t>startinig</a:t>
            </a:r>
            <a:r>
              <a:rPr lang="en-US" altLang="zh-CN" dirty="0"/>
              <a:t> to receive packet");</a:t>
            </a:r>
            <a:endParaRPr lang="en-US" altLang="zh-CN" dirty="0"/>
          </a:p>
          <a:p>
            <a:endParaRPr lang="en-US" altLang="zh-CN" dirty="0"/>
          </a:p>
          <a:p>
            <a:r>
              <a:rPr lang="en-US" altLang="zh-CN" dirty="0"/>
              <a:t>while (true) {</a:t>
            </a:r>
            <a:endParaRPr lang="en-US" altLang="zh-CN" dirty="0"/>
          </a:p>
          <a:p>
            <a:r>
              <a:rPr lang="en-US" altLang="zh-CN" dirty="0"/>
              <a:t>//</a:t>
            </a:r>
            <a:r>
              <a:rPr lang="zh-CN" altLang="en-US" dirty="0"/>
              <a:t>使用</a:t>
            </a:r>
            <a:r>
              <a:rPr lang="en-US" altLang="zh-CN" dirty="0" err="1"/>
              <a:t>DatagramSocket</a:t>
            </a:r>
            <a:r>
              <a:rPr lang="zh-CN" altLang="en-US" dirty="0"/>
              <a:t>接收数据报</a:t>
            </a:r>
            <a:endParaRPr lang="zh-CN" altLang="en-US" dirty="0"/>
          </a:p>
          <a:p>
            <a:r>
              <a:rPr lang="en-US" altLang="zh-CN" dirty="0" err="1"/>
              <a:t>receiveSocket.receive</a:t>
            </a:r>
            <a:r>
              <a:rPr lang="en-US" altLang="zh-CN" dirty="0"/>
              <a:t>(</a:t>
            </a:r>
            <a:r>
              <a:rPr lang="en-US" altLang="zh-CN" dirty="0" err="1"/>
              <a:t>receivePacket</a:t>
            </a:r>
            <a:r>
              <a:rPr lang="en-US" altLang="zh-CN" dirty="0"/>
              <a:t>);</a:t>
            </a:r>
            <a:endParaRPr lang="en-US" altLang="zh-CN" dirty="0"/>
          </a:p>
          <a:p>
            <a:endParaRPr lang="en-US" altLang="zh-CN" dirty="0"/>
          </a:p>
          <a:p>
            <a:r>
              <a:rPr lang="en-US" altLang="zh-CN" dirty="0"/>
              <a:t>//</a:t>
            </a:r>
            <a:r>
              <a:rPr lang="zh-CN" altLang="en-US" dirty="0"/>
              <a:t>解析数据报中的信息，获得主机名及端口、数据等</a:t>
            </a:r>
            <a:endParaRPr lang="zh-CN" altLang="en-US" dirty="0"/>
          </a:p>
          <a:p>
            <a:r>
              <a:rPr lang="en-US" altLang="zh-CN" dirty="0"/>
              <a:t>String name = </a:t>
            </a:r>
            <a:r>
              <a:rPr lang="en-US" altLang="zh-CN" dirty="0" err="1"/>
              <a:t>receivePacket.getAddress</a:t>
            </a:r>
            <a:r>
              <a:rPr lang="en-US" altLang="zh-CN" dirty="0"/>
              <a:t>().</a:t>
            </a:r>
            <a:r>
              <a:rPr lang="en-US" altLang="zh-CN" dirty="0" err="1"/>
              <a:t>toString</a:t>
            </a:r>
            <a:r>
              <a:rPr lang="en-US" altLang="zh-CN" dirty="0"/>
              <a:t>();</a:t>
            </a:r>
            <a:endParaRPr lang="en-US" altLang="zh-CN" dirty="0"/>
          </a:p>
          <a:p>
            <a:r>
              <a:rPr lang="en-US" altLang="zh-CN" dirty="0" err="1"/>
              <a:t>System.out.println</a:t>
            </a:r>
            <a:r>
              <a:rPr lang="en-US" altLang="zh-CN" dirty="0"/>
              <a:t>("</a:t>
            </a:r>
            <a:r>
              <a:rPr lang="zh-CN" altLang="en-US" dirty="0"/>
              <a:t>来自主机：</a:t>
            </a:r>
            <a:r>
              <a:rPr lang="en-US" altLang="zh-CN" dirty="0"/>
              <a:t>" + name + "</a:t>
            </a:r>
            <a:r>
              <a:rPr lang="zh-CN" altLang="en-US" dirty="0"/>
              <a:t>端口：</a:t>
            </a:r>
            <a:r>
              <a:rPr lang="en-US" altLang="zh-CN" dirty="0"/>
              <a:t>"+ </a:t>
            </a:r>
            <a:r>
              <a:rPr lang="en-US" altLang="zh-CN" dirty="0" err="1"/>
              <a:t>receivePacket.getPort</a:t>
            </a:r>
            <a:r>
              <a:rPr lang="en-US" altLang="zh-CN" dirty="0"/>
              <a:t>());</a:t>
            </a:r>
            <a:endParaRPr lang="en-US" altLang="zh-CN" dirty="0"/>
          </a:p>
          <a:p>
            <a:r>
              <a:rPr lang="en-US" altLang="zh-CN" dirty="0"/>
              <a:t>String s = new String(</a:t>
            </a:r>
            <a:r>
              <a:rPr lang="en-US" altLang="zh-CN" dirty="0" err="1"/>
              <a:t>receivePacket.getData</a:t>
            </a:r>
            <a:r>
              <a:rPr lang="en-US" altLang="zh-CN" dirty="0"/>
              <a:t>(), 0, </a:t>
            </a:r>
            <a:r>
              <a:rPr lang="en-US" altLang="zh-CN" dirty="0" err="1"/>
              <a:t>receivePacket.getLength</a:t>
            </a:r>
            <a:r>
              <a:rPr lang="en-US" altLang="zh-CN" dirty="0"/>
              <a:t>());</a:t>
            </a:r>
            <a:endParaRPr lang="en-US" altLang="zh-CN" dirty="0"/>
          </a:p>
          <a:p>
            <a:r>
              <a:rPr lang="en-US" altLang="zh-CN" dirty="0" err="1"/>
              <a:t>System.out.println</a:t>
            </a:r>
            <a:r>
              <a:rPr lang="en-US" altLang="zh-CN" dirty="0"/>
              <a:t>("</a:t>
            </a:r>
            <a:r>
              <a:rPr lang="zh-CN" altLang="en-US" dirty="0"/>
              <a:t>接收数据</a:t>
            </a:r>
            <a:r>
              <a:rPr lang="en-US" altLang="zh-CN" dirty="0"/>
              <a:t>: " + s);</a:t>
            </a:r>
            <a:endParaRPr lang="en-US" altLang="zh-CN" dirty="0"/>
          </a:p>
          <a:p>
            <a:r>
              <a:rPr lang="en-US" altLang="zh-CN" dirty="0"/>
              <a:t>}</a:t>
            </a:r>
            <a:endParaRPr lang="en-US" dirty="0"/>
          </a:p>
        </p:txBody>
      </p:sp>
      <p:sp>
        <p:nvSpPr>
          <p:cNvPr id="6" name="TextBox 5">
            <a:hlinkClick r:id="rId1" action="ppaction://hlinkfile"/>
          </p:cNvPr>
          <p:cNvSpPr txBox="1"/>
          <p:nvPr/>
        </p:nvSpPr>
        <p:spPr>
          <a:xfrm>
            <a:off x="9427781" y="709448"/>
            <a:ext cx="2506716" cy="646331"/>
          </a:xfrm>
          <a:prstGeom prst="rect">
            <a:avLst/>
          </a:prstGeom>
          <a:noFill/>
        </p:spPr>
        <p:txBody>
          <a:bodyPr wrap="square" rtlCol="0">
            <a:spAutoFit/>
          </a:bodyPr>
          <a:lstStyle/>
          <a:p>
            <a:r>
              <a:rPr lang="zh-CN" altLang="en-US" dirty="0">
                <a:hlinkClick r:id="rId2" action="ppaction://hlinkfile"/>
              </a:rPr>
              <a:t>课堂案例：</a:t>
            </a:r>
            <a:r>
              <a:rPr lang="en-US" altLang="zh-CN" dirty="0">
                <a:hlinkClick r:id="rId2" action="ppaction://hlinkfile"/>
              </a:rPr>
              <a:t>UDPServer.java</a:t>
            </a:r>
            <a:endParaRPr lang="en-US" altLang="zh-CN" dirty="0"/>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914398"/>
            <a:ext cx="11015870" cy="5612526"/>
          </a:xfrm>
        </p:spPr>
        <p:txBody>
          <a:bodyPr vert="horz" lIns="91440" tIns="45720" rIns="91440" bIns="45720" rtlCol="0">
            <a:noAutofit/>
          </a:bodyPr>
          <a:lstStyle/>
          <a:p>
            <a:r>
              <a:rPr lang="zh-CN" altLang="en-US" sz="2400" dirty="0">
                <a:solidFill>
                  <a:schemeClr val="tx1">
                    <a:lumMod val="75000"/>
                    <a:lumOff val="25000"/>
                  </a:schemeClr>
                </a:solidFill>
              </a:rPr>
              <a:t>和</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不同，</a:t>
            </a:r>
            <a:r>
              <a:rPr lang="en-US" altLang="zh-CN" sz="2400" dirty="0">
                <a:solidFill>
                  <a:schemeClr val="tx1">
                    <a:lumMod val="75000"/>
                    <a:lumOff val="25000"/>
                  </a:schemeClr>
                </a:solidFill>
              </a:rPr>
              <a:t>UDP</a:t>
            </a:r>
            <a:r>
              <a:rPr lang="zh-CN" altLang="en-US" sz="2400" dirty="0">
                <a:solidFill>
                  <a:schemeClr val="tx1">
                    <a:lumMod val="75000"/>
                    <a:lumOff val="25000"/>
                  </a:schemeClr>
                </a:solidFill>
              </a:rPr>
              <a:t>是一个典型的非状态协议（即</a:t>
            </a:r>
            <a:r>
              <a:rPr lang="en-US" altLang="zh-CN" sz="2400" dirty="0">
                <a:solidFill>
                  <a:schemeClr val="tx1">
                    <a:lumMod val="75000"/>
                    <a:lumOff val="25000"/>
                  </a:schemeClr>
                </a:solidFill>
              </a:rPr>
              <a:t>UDP</a:t>
            </a:r>
            <a:r>
              <a:rPr lang="zh-CN" altLang="en-US" sz="2400" dirty="0">
                <a:solidFill>
                  <a:schemeClr val="tx1">
                    <a:lumMod val="75000"/>
                    <a:lumOff val="25000"/>
                  </a:schemeClr>
                </a:solidFill>
              </a:rPr>
              <a:t>通讯的两个节点无法获取对方的在线状态），因此在实时通讯领域判定客户端是否掉线就不及</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方式方便（</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方式通讯时一端掉线另一端会直接抛出异常）</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在这种情况下，服务器要想获取客户端的在线信息就需要完成定期问询，如果在规定时间内能够得到客户端自动反馈的问询结果则说明客户端依旧在线，反之则客户端离线（即心跳信息）</a:t>
            </a:r>
            <a:endParaRPr lang="en-US" altLang="zh-CN" sz="2400" dirty="0">
              <a:solidFill>
                <a:schemeClr val="tx1">
                  <a:lumMod val="75000"/>
                  <a:lumOff val="25000"/>
                </a:schemeClr>
              </a:solidFill>
            </a:endParaRPr>
          </a:p>
          <a:p>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UDP</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协议通讯的用户状态跟踪</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Rounded Rectangle 15"/>
          <p:cNvSpPr/>
          <p:nvPr/>
        </p:nvSpPr>
        <p:spPr>
          <a:xfrm>
            <a:off x="782279" y="4584657"/>
            <a:ext cx="2257135" cy="6148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客户端心跳线程</a:t>
            </a:r>
            <a:endParaRPr lang="en-US" dirty="0"/>
          </a:p>
        </p:txBody>
      </p:sp>
      <p:sp>
        <p:nvSpPr>
          <p:cNvPr id="6" name="Oval 7"/>
          <p:cNvSpPr/>
          <p:nvPr/>
        </p:nvSpPr>
        <p:spPr>
          <a:xfrm>
            <a:off x="2648238" y="5611710"/>
            <a:ext cx="2657858" cy="108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定期发送心跳信息（按照规定消息指令发送即可）</a:t>
            </a:r>
            <a:endParaRPr lang="en-US" dirty="0"/>
          </a:p>
        </p:txBody>
      </p:sp>
      <p:cxnSp>
        <p:nvCxnSpPr>
          <p:cNvPr id="7" name="Curved Connector 28"/>
          <p:cNvCxnSpPr>
            <a:endCxn id="6" idx="0"/>
          </p:cNvCxnSpPr>
          <p:nvPr/>
        </p:nvCxnSpPr>
        <p:spPr>
          <a:xfrm>
            <a:off x="1635617" y="5195957"/>
            <a:ext cx="2341550" cy="415753"/>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Rounded Rectangle 15"/>
          <p:cNvSpPr/>
          <p:nvPr/>
        </p:nvSpPr>
        <p:spPr>
          <a:xfrm>
            <a:off x="7234595" y="4584657"/>
            <a:ext cx="2257135" cy="6148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服务端心跳线程</a:t>
            </a:r>
            <a:endParaRPr lang="en-US" dirty="0"/>
          </a:p>
        </p:txBody>
      </p:sp>
      <p:cxnSp>
        <p:nvCxnSpPr>
          <p:cNvPr id="14" name="Curved Connector 28"/>
          <p:cNvCxnSpPr>
            <a:endCxn id="13" idx="1"/>
          </p:cNvCxnSpPr>
          <p:nvPr/>
        </p:nvCxnSpPr>
        <p:spPr>
          <a:xfrm flipV="1">
            <a:off x="5306096" y="4892085"/>
            <a:ext cx="1928499" cy="1219086"/>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Oval 7"/>
          <p:cNvSpPr/>
          <p:nvPr/>
        </p:nvSpPr>
        <p:spPr>
          <a:xfrm>
            <a:off x="7014176" y="5554862"/>
            <a:ext cx="2657858" cy="108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删除超时无心跳的客户端</a:t>
            </a:r>
            <a:endParaRPr lang="en-US" dirty="0"/>
          </a:p>
        </p:txBody>
      </p:sp>
      <p:cxnSp>
        <p:nvCxnSpPr>
          <p:cNvPr id="17" name="Curved Connector 28"/>
          <p:cNvCxnSpPr>
            <a:endCxn id="16" idx="1"/>
          </p:cNvCxnSpPr>
          <p:nvPr/>
        </p:nvCxnSpPr>
        <p:spPr>
          <a:xfrm rot="10800000" flipV="1">
            <a:off x="7403411" y="5195957"/>
            <a:ext cx="1097849" cy="517844"/>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dirty="0"/>
              <a:t>本章目标</a:t>
            </a:r>
            <a:endParaRPr lang="zh-CN" dirty="0"/>
          </a:p>
        </p:txBody>
      </p:sp>
      <p:sp>
        <p:nvSpPr>
          <p:cNvPr id="3" name="内容占位符 2"/>
          <p:cNvSpPr>
            <a:spLocks noGrp="1"/>
          </p:cNvSpPr>
          <p:nvPr>
            <p:ph idx="1"/>
          </p:nvPr>
        </p:nvSpPr>
        <p:spPr>
          <a:xfrm>
            <a:off x="702310" y="1291590"/>
            <a:ext cx="10515600" cy="4770438"/>
          </a:xfrm>
        </p:spPr>
        <p:txBody>
          <a:bodyPr vert="horz" lIns="91440" tIns="45720" rIns="91440" bIns="45720" rtlCol="0">
            <a:normAutofit/>
          </a:bodyPr>
          <a:lstStyle/>
          <a:p>
            <a:r>
              <a:rPr lang="zh-CN" altLang="en-US" dirty="0"/>
              <a:t>知识点</a:t>
            </a:r>
            <a:r>
              <a:rPr lang="en-US" altLang="zh-CN" dirty="0"/>
              <a:t>1</a:t>
            </a:r>
            <a:r>
              <a:rPr lang="zh-CN" altLang="en-US" dirty="0"/>
              <a:t>： </a:t>
            </a:r>
            <a:r>
              <a:rPr lang="en-US" altLang="zh-CN" dirty="0"/>
              <a:t>Socket</a:t>
            </a:r>
            <a:r>
              <a:rPr lang="zh-CN" altLang="en-US" dirty="0"/>
              <a:t>与</a:t>
            </a:r>
            <a:r>
              <a:rPr lang="en-US" altLang="zh-CN" dirty="0"/>
              <a:t>ServerSocket</a:t>
            </a:r>
            <a:r>
              <a:rPr lang="zh-CN" altLang="en-US" dirty="0"/>
              <a:t>通讯过程</a:t>
            </a:r>
            <a:endParaRPr lang="zh-CN" altLang="en-US" dirty="0"/>
          </a:p>
          <a:p>
            <a:r>
              <a:rPr lang="zh-CN" altLang="en-US" dirty="0"/>
              <a:t>知识点</a:t>
            </a:r>
            <a:r>
              <a:rPr lang="en-US" altLang="zh-CN" dirty="0"/>
              <a:t>2</a:t>
            </a:r>
            <a:r>
              <a:rPr lang="zh-CN" altLang="en-US" dirty="0"/>
              <a:t>：单一服务器对多客户端提供网络服务</a:t>
            </a:r>
            <a:endParaRPr lang="zh-CN" altLang="en-US" dirty="0"/>
          </a:p>
          <a:p>
            <a:r>
              <a:rPr lang="zh-CN" altLang="en-US" dirty="0"/>
              <a:t>知识点</a:t>
            </a:r>
            <a:r>
              <a:rPr lang="en-US" altLang="zh-CN" dirty="0"/>
              <a:t>3</a:t>
            </a:r>
            <a:r>
              <a:rPr lang="zh-CN" altLang="en-US" dirty="0"/>
              <a:t>： </a:t>
            </a:r>
            <a:r>
              <a:rPr lang="en-US" altLang="zh-CN" dirty="0"/>
              <a:t>Java </a:t>
            </a:r>
            <a:r>
              <a:rPr lang="en-US" altLang="zh-CN" dirty="0" err="1"/>
              <a:t>nio</a:t>
            </a:r>
            <a:r>
              <a:rPr lang="zh-CN" altLang="en-US" dirty="0"/>
              <a:t>实现无阻塞访问的</a:t>
            </a:r>
            <a:r>
              <a:rPr lang="en-US" altLang="zh-CN" dirty="0"/>
              <a:t>Socket</a:t>
            </a:r>
            <a:r>
              <a:rPr lang="zh-CN" altLang="en-US" dirty="0"/>
              <a:t>服务器</a:t>
            </a:r>
            <a:endParaRPr lang="zh-CN" altLang="en-US" dirty="0"/>
          </a:p>
          <a:p>
            <a:r>
              <a:rPr lang="zh-CN" altLang="en-US" dirty="0">
                <a:sym typeface="+mn-ea"/>
              </a:rPr>
              <a:t>知识点</a:t>
            </a:r>
            <a:r>
              <a:rPr lang="en-US" altLang="zh-CN" dirty="0">
                <a:sym typeface="+mn-ea"/>
              </a:rPr>
              <a:t>4</a:t>
            </a:r>
            <a:r>
              <a:rPr lang="zh-CN" altLang="en-US" dirty="0">
                <a:sym typeface="+mn-ea"/>
              </a:rPr>
              <a:t>：利用</a:t>
            </a:r>
            <a:r>
              <a:rPr lang="en-US" altLang="zh-CN" dirty="0" err="1">
                <a:sym typeface="+mn-ea"/>
              </a:rPr>
              <a:t>DatagramSocket</a:t>
            </a:r>
            <a:r>
              <a:rPr lang="zh-CN" altLang="en-US" dirty="0">
                <a:sym typeface="+mn-ea"/>
              </a:rPr>
              <a:t>发送和接收</a:t>
            </a:r>
            <a:r>
              <a:rPr lang="en-US" altLang="zh-CN" dirty="0">
                <a:sym typeface="+mn-ea"/>
              </a:rPr>
              <a:t>UDP</a:t>
            </a:r>
            <a:r>
              <a:rPr lang="zh-CN" altLang="en-US" dirty="0">
                <a:sym typeface="+mn-ea"/>
              </a:rPr>
              <a:t>数据报</a:t>
            </a:r>
            <a:endParaRPr lang="zh-CN" altLang="en-US" dirty="0"/>
          </a:p>
          <a:p>
            <a:r>
              <a:rPr lang="zh-CN" altLang="en-US" dirty="0">
                <a:sym typeface="+mn-ea"/>
              </a:rPr>
              <a:t>知识点</a:t>
            </a:r>
            <a:r>
              <a:rPr lang="en-US" altLang="zh-CN" dirty="0">
                <a:sym typeface="+mn-ea"/>
              </a:rPr>
              <a:t>5</a:t>
            </a:r>
            <a:r>
              <a:rPr lang="zh-CN" altLang="en-US" dirty="0">
                <a:sym typeface="+mn-ea"/>
              </a:rPr>
              <a:t>： </a:t>
            </a:r>
            <a:r>
              <a:rPr lang="en-US" altLang="zh-CN" dirty="0">
                <a:sym typeface="+mn-ea"/>
              </a:rPr>
              <a:t>UDP</a:t>
            </a:r>
            <a:r>
              <a:rPr lang="zh-CN" altLang="en-US" dirty="0">
                <a:sym typeface="+mn-ea"/>
              </a:rPr>
              <a:t>协议通讯的用户状态跟踪</a:t>
            </a:r>
            <a:endParaRPr lang="zh-CN" altLang="en-US" dirty="0"/>
          </a:p>
          <a:p>
            <a:endParaRPr lang="zh-CN" altLang="en-US" dirty="0"/>
          </a:p>
          <a:p>
            <a:endParaRPr lang="zh-CN" altLang="en-US" dirty="0">
              <a:solidFill>
                <a:schemeClr val="tx1">
                  <a:lumMod val="75000"/>
                  <a:lumOff val="25000"/>
                </a:schemeClr>
              </a:solidFill>
            </a:endParaRPr>
          </a:p>
          <a:p>
            <a:pPr>
              <a:buNone/>
            </a:pPr>
            <a:endParaRPr lang="zh-CN" altLang="en-US" dirty="0">
              <a:solidFill>
                <a:schemeClr val="tx1">
                  <a:lumMod val="75000"/>
                  <a:lumOff val="25000"/>
                </a:schemeClr>
              </a:solidFill>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914399"/>
            <a:ext cx="11015870" cy="2096815"/>
          </a:xfrm>
        </p:spPr>
        <p:txBody>
          <a:bodyPr vert="horz" lIns="91440" tIns="45720" rIns="91440" bIns="45720" rtlCol="0">
            <a:noAutofit/>
          </a:bodyPr>
          <a:lstStyle/>
          <a:p>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语言对</a:t>
            </a:r>
            <a:r>
              <a:rPr lang="en-US" altLang="zh-CN" sz="2400" dirty="0">
                <a:solidFill>
                  <a:schemeClr val="tx1">
                    <a:lumMod val="75000"/>
                    <a:lumOff val="25000"/>
                  </a:schemeClr>
                </a:solidFill>
              </a:rPr>
              <a:t>TCP</a:t>
            </a:r>
            <a:r>
              <a:rPr lang="zh-CN" altLang="en-US" sz="2400" dirty="0">
                <a:solidFill>
                  <a:schemeClr val="tx1">
                    <a:lumMod val="75000"/>
                    <a:lumOff val="25000"/>
                  </a:schemeClr>
                </a:solidFill>
              </a:rPr>
              <a:t>协议网络通信使用</a:t>
            </a:r>
            <a:r>
              <a:rPr lang="en-US" altLang="zh-CN" sz="2400" dirty="0">
                <a:solidFill>
                  <a:schemeClr val="tx1">
                    <a:lumMod val="75000"/>
                    <a:lumOff val="25000"/>
                  </a:schemeClr>
                </a:solidFill>
              </a:rPr>
              <a:t>java.net</a:t>
            </a:r>
            <a:r>
              <a:rPr lang="zh-CN" altLang="en-US" sz="2400" dirty="0">
                <a:solidFill>
                  <a:schemeClr val="tx1">
                    <a:lumMod val="75000"/>
                    <a:lumOff val="25000"/>
                  </a:schemeClr>
                </a:solidFill>
              </a:rPr>
              <a:t>包中的</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和</a:t>
            </a:r>
            <a:r>
              <a:rPr lang="en-US" altLang="zh-CN" sz="2400" dirty="0">
                <a:solidFill>
                  <a:schemeClr val="tx1">
                    <a:lumMod val="75000"/>
                    <a:lumOff val="25000"/>
                  </a:schemeClr>
                </a:solidFill>
              </a:rPr>
              <a:t>ServerSocket</a:t>
            </a:r>
            <a:r>
              <a:rPr lang="zh-CN" altLang="en-US" sz="2400" dirty="0">
                <a:solidFill>
                  <a:schemeClr val="tx1">
                    <a:lumMod val="75000"/>
                    <a:lumOff val="25000"/>
                  </a:schemeClr>
                </a:solidFill>
              </a:rPr>
              <a:t>进行支持；</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被称为“套接字”，用来描述</a:t>
            </a:r>
            <a:r>
              <a:rPr lang="en-US" altLang="zh-CN" sz="2400" dirty="0">
                <a:solidFill>
                  <a:schemeClr val="tx1">
                    <a:lumMod val="75000"/>
                    <a:lumOff val="25000"/>
                  </a:schemeClr>
                </a:solidFill>
              </a:rPr>
              <a:t>IP</a:t>
            </a:r>
            <a:r>
              <a:rPr lang="zh-CN" altLang="en-US" sz="2400" dirty="0">
                <a:solidFill>
                  <a:schemeClr val="tx1">
                    <a:lumMod val="75000"/>
                    <a:lumOff val="25000"/>
                  </a:schemeClr>
                </a:solidFill>
              </a:rPr>
              <a:t>地址和端口；</a:t>
            </a:r>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与</a:t>
            </a:r>
            <a:r>
              <a:rPr lang="en-US" altLang="zh-CN" sz="2400" dirty="0">
                <a:solidFill>
                  <a:schemeClr val="tx1">
                    <a:lumMod val="75000"/>
                    <a:lumOff val="25000"/>
                  </a:schemeClr>
                </a:solidFill>
              </a:rPr>
              <a:t>ServerSocket</a:t>
            </a:r>
            <a:r>
              <a:rPr lang="zh-CN" altLang="en-US" sz="2400" dirty="0">
                <a:solidFill>
                  <a:schemeClr val="tx1">
                    <a:lumMod val="75000"/>
                    <a:lumOff val="25000"/>
                  </a:schemeClr>
                </a:solidFill>
              </a:rPr>
              <a:t>的通讯过程简要描述如下：</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与</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ServerSocket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通讯过程</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43009" name="Picture 1" descr="C:\Users\wxh\AppData\Local\Microsoft\Windows\Temporary Internet Files\Content.IE5\0M4P6LG4\computer_cartoon_character_waving_0521-1004-3015-4021_SMU[1].jpg"/>
          <p:cNvPicPr>
            <a:picLocks noChangeAspect="1" noChangeArrowheads="1"/>
          </p:cNvPicPr>
          <p:nvPr/>
        </p:nvPicPr>
        <p:blipFill>
          <a:blip r:embed="rId1" cstate="print"/>
          <a:srcRect/>
          <a:stretch>
            <a:fillRect/>
          </a:stretch>
        </p:blipFill>
        <p:spPr bwMode="auto">
          <a:xfrm>
            <a:off x="1292771" y="3796874"/>
            <a:ext cx="2030467" cy="1827420"/>
          </a:xfrm>
          <a:prstGeom prst="rect">
            <a:avLst/>
          </a:prstGeom>
          <a:noFill/>
        </p:spPr>
      </p:pic>
      <p:sp>
        <p:nvSpPr>
          <p:cNvPr id="43010" name="tower"/>
          <p:cNvSpPr>
            <a:spLocks noEditPoints="1" noChangeArrowheads="1"/>
          </p:cNvSpPr>
          <p:nvPr/>
        </p:nvSpPr>
        <p:spPr bwMode="auto">
          <a:xfrm>
            <a:off x="10646212" y="3666688"/>
            <a:ext cx="904875" cy="1809750"/>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rgbClr val="FFFFCC"/>
          </a:solidFill>
          <a:ln w="9525">
            <a:solidFill>
              <a:srgbClr val="000000"/>
            </a:solidFill>
            <a:miter lim="800000"/>
          </a:ln>
        </p:spPr>
        <p:txBody>
          <a:bodyPr vert="horz" wrap="square" lIns="91440" tIns="45720" rIns="91440" bIns="45720" numCol="1" anchor="t" anchorCtr="0" compatLnSpc="1"/>
          <a:lstStyle/>
          <a:p>
            <a:endParaRPr lang="en-US"/>
          </a:p>
        </p:txBody>
      </p:sp>
      <p:sp>
        <p:nvSpPr>
          <p:cNvPr id="23" name="TextBox 22"/>
          <p:cNvSpPr txBox="1"/>
          <p:nvPr/>
        </p:nvSpPr>
        <p:spPr>
          <a:xfrm>
            <a:off x="3405350" y="3310760"/>
            <a:ext cx="2632841" cy="923330"/>
          </a:xfrm>
          <a:prstGeom prst="rect">
            <a:avLst/>
          </a:prstGeom>
          <a:solidFill>
            <a:schemeClr val="accent5">
              <a:lumMod val="40000"/>
              <a:lumOff val="60000"/>
            </a:schemeClr>
          </a:solidFill>
        </p:spPr>
        <p:txBody>
          <a:bodyPr wrap="square" rtlCol="0">
            <a:spAutoFit/>
          </a:bodyPr>
          <a:lstStyle/>
          <a:p>
            <a:r>
              <a:rPr lang="en-US" dirty="0"/>
              <a:t>1</a:t>
            </a:r>
            <a:r>
              <a:rPr lang="zh-CN" altLang="en-US" dirty="0"/>
              <a:t>、创建</a:t>
            </a:r>
            <a:r>
              <a:rPr lang="en-US" altLang="zh-CN" dirty="0"/>
              <a:t>Socket</a:t>
            </a:r>
            <a:r>
              <a:rPr lang="zh-CN" altLang="en-US" dirty="0"/>
              <a:t>对象，通过</a:t>
            </a:r>
            <a:r>
              <a:rPr lang="en-US" altLang="zh-CN" dirty="0"/>
              <a:t>IP</a:t>
            </a:r>
            <a:r>
              <a:rPr lang="zh-CN" altLang="en-US" dirty="0"/>
              <a:t>和端口请求连接某服务器；</a:t>
            </a:r>
            <a:endParaRPr lang="en-US" dirty="0"/>
          </a:p>
        </p:txBody>
      </p:sp>
      <p:sp>
        <p:nvSpPr>
          <p:cNvPr id="24" name="TextBox 23"/>
          <p:cNvSpPr txBox="1"/>
          <p:nvPr/>
        </p:nvSpPr>
        <p:spPr>
          <a:xfrm>
            <a:off x="7756634" y="3179380"/>
            <a:ext cx="2695903" cy="1200329"/>
          </a:xfrm>
          <a:prstGeom prst="rect">
            <a:avLst/>
          </a:prstGeom>
          <a:solidFill>
            <a:schemeClr val="accent6">
              <a:lumMod val="40000"/>
              <a:lumOff val="60000"/>
            </a:schemeClr>
          </a:solidFill>
        </p:spPr>
        <p:txBody>
          <a:bodyPr wrap="square" rtlCol="0">
            <a:spAutoFit/>
          </a:bodyPr>
          <a:lstStyle/>
          <a:p>
            <a:r>
              <a:rPr lang="en-US" dirty="0"/>
              <a:t>1</a:t>
            </a:r>
            <a:r>
              <a:rPr lang="zh-CN" altLang="en-US" dirty="0"/>
              <a:t>、创建</a:t>
            </a:r>
            <a:r>
              <a:rPr lang="en-US" altLang="zh-CN" dirty="0"/>
              <a:t>ServerSocket</a:t>
            </a:r>
            <a:r>
              <a:rPr lang="zh-CN" altLang="en-US" dirty="0"/>
              <a:t>对象，接受客户端的请求，返回一个</a:t>
            </a:r>
            <a:r>
              <a:rPr lang="en-US" altLang="zh-CN" dirty="0"/>
              <a:t>Socket</a:t>
            </a:r>
            <a:r>
              <a:rPr lang="zh-CN" altLang="en-US" dirty="0"/>
              <a:t>对象，与客户端建立了连接；</a:t>
            </a:r>
            <a:endParaRPr lang="en-US" dirty="0"/>
          </a:p>
        </p:txBody>
      </p:sp>
      <p:sp>
        <p:nvSpPr>
          <p:cNvPr id="26" name="TextBox 25"/>
          <p:cNvSpPr txBox="1"/>
          <p:nvPr/>
        </p:nvSpPr>
        <p:spPr>
          <a:xfrm>
            <a:off x="3400094" y="4424857"/>
            <a:ext cx="2632841" cy="1200329"/>
          </a:xfrm>
          <a:prstGeom prst="rect">
            <a:avLst/>
          </a:prstGeom>
          <a:solidFill>
            <a:schemeClr val="accent5">
              <a:lumMod val="40000"/>
              <a:lumOff val="60000"/>
            </a:schemeClr>
          </a:solidFill>
        </p:spPr>
        <p:txBody>
          <a:bodyPr wrap="square" rtlCol="0">
            <a:spAutoFit/>
          </a:bodyPr>
          <a:lstStyle/>
          <a:p>
            <a:r>
              <a:rPr lang="en-US" dirty="0"/>
              <a:t>2</a:t>
            </a:r>
            <a:r>
              <a:rPr lang="zh-CN" altLang="en-US" dirty="0"/>
              <a:t>、使用</a:t>
            </a:r>
            <a:r>
              <a:rPr lang="en-US" altLang="zh-CN" dirty="0"/>
              <a:t>Sockets</a:t>
            </a:r>
            <a:r>
              <a:rPr lang="zh-CN" altLang="en-US" dirty="0"/>
              <a:t>对象获取输入输出流，可以向服务器端写数据，或者从服务器端读数据；</a:t>
            </a:r>
            <a:endParaRPr lang="en-US" dirty="0"/>
          </a:p>
        </p:txBody>
      </p:sp>
      <p:sp>
        <p:nvSpPr>
          <p:cNvPr id="28" name="TextBox 27"/>
          <p:cNvSpPr txBox="1"/>
          <p:nvPr/>
        </p:nvSpPr>
        <p:spPr>
          <a:xfrm>
            <a:off x="7735613" y="4529960"/>
            <a:ext cx="2695903" cy="1200329"/>
          </a:xfrm>
          <a:prstGeom prst="rect">
            <a:avLst/>
          </a:prstGeom>
          <a:solidFill>
            <a:schemeClr val="accent6">
              <a:lumMod val="40000"/>
              <a:lumOff val="60000"/>
            </a:schemeClr>
          </a:solidFill>
        </p:spPr>
        <p:txBody>
          <a:bodyPr wrap="square" rtlCol="0">
            <a:spAutoFit/>
          </a:bodyPr>
          <a:lstStyle/>
          <a:p>
            <a:r>
              <a:rPr lang="en-US" dirty="0"/>
              <a:t>2</a:t>
            </a:r>
            <a:r>
              <a:rPr lang="zh-CN" altLang="en-US" dirty="0"/>
              <a:t>、使用</a:t>
            </a:r>
            <a:r>
              <a:rPr lang="en-US" altLang="zh-CN" dirty="0"/>
              <a:t>Sockets</a:t>
            </a:r>
            <a:r>
              <a:rPr lang="zh-CN" altLang="en-US" dirty="0"/>
              <a:t>对象获取输入输出流，可以向客户端写数据，或者从客户端读数据；</a:t>
            </a:r>
            <a:endParaRPr lang="en-US" dirty="0"/>
          </a:p>
        </p:txBody>
      </p:sp>
      <p:sp>
        <p:nvSpPr>
          <p:cNvPr id="35" name="Left-Right Arrow 34"/>
          <p:cNvSpPr/>
          <p:nvPr/>
        </p:nvSpPr>
        <p:spPr>
          <a:xfrm>
            <a:off x="6337737" y="3515712"/>
            <a:ext cx="1024759" cy="504496"/>
          </a:xfrm>
          <a:prstGeom prst="lef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Left-Right Arrow 36"/>
          <p:cNvSpPr/>
          <p:nvPr/>
        </p:nvSpPr>
        <p:spPr>
          <a:xfrm>
            <a:off x="6395544" y="4692870"/>
            <a:ext cx="1024759" cy="504496"/>
          </a:xfrm>
          <a:prstGeom prst="lef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3426370" y="5854264"/>
            <a:ext cx="2632841" cy="646331"/>
          </a:xfrm>
          <a:prstGeom prst="rect">
            <a:avLst/>
          </a:prstGeom>
          <a:solidFill>
            <a:schemeClr val="accent5">
              <a:lumMod val="40000"/>
              <a:lumOff val="60000"/>
            </a:schemeClr>
          </a:solidFill>
        </p:spPr>
        <p:txBody>
          <a:bodyPr wrap="square" rtlCol="0">
            <a:spAutoFit/>
          </a:bodyPr>
          <a:lstStyle/>
          <a:p>
            <a:r>
              <a:rPr lang="en-US" dirty="0"/>
              <a:t>3</a:t>
            </a:r>
            <a:r>
              <a:rPr lang="zh-CN" altLang="en-US" dirty="0"/>
              <a:t>、关闭输入输出流，关闭</a:t>
            </a:r>
            <a:r>
              <a:rPr lang="en-US" altLang="zh-CN" dirty="0"/>
              <a:t>socket</a:t>
            </a:r>
            <a:r>
              <a:rPr lang="zh-CN" altLang="en-US" dirty="0"/>
              <a:t>对象；</a:t>
            </a:r>
            <a:endParaRPr lang="en-US" dirty="0"/>
          </a:p>
        </p:txBody>
      </p:sp>
      <p:sp>
        <p:nvSpPr>
          <p:cNvPr id="39" name="TextBox 38"/>
          <p:cNvSpPr txBox="1"/>
          <p:nvPr/>
        </p:nvSpPr>
        <p:spPr>
          <a:xfrm>
            <a:off x="7777654" y="5959367"/>
            <a:ext cx="2695903" cy="369332"/>
          </a:xfrm>
          <a:prstGeom prst="rect">
            <a:avLst/>
          </a:prstGeom>
          <a:solidFill>
            <a:schemeClr val="accent6">
              <a:lumMod val="40000"/>
              <a:lumOff val="60000"/>
            </a:schemeClr>
          </a:solidFill>
        </p:spPr>
        <p:txBody>
          <a:bodyPr wrap="square" rtlCol="0">
            <a:spAutoFit/>
          </a:bodyPr>
          <a:lstStyle/>
          <a:p>
            <a:r>
              <a:rPr lang="en-US" dirty="0"/>
              <a:t>3</a:t>
            </a:r>
            <a:r>
              <a:rPr lang="zh-CN" altLang="en-US" dirty="0"/>
              <a:t>、关闭相关资源</a:t>
            </a:r>
            <a:endParaRPr lang="en-US" dirty="0"/>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914399"/>
            <a:ext cx="11015870" cy="2096815"/>
          </a:xfrm>
        </p:spPr>
        <p:txBody>
          <a:bodyPr vert="horz" lIns="91440" tIns="45720" rIns="91440" bIns="45720" rtlCol="0">
            <a:noAutofit/>
          </a:bodyPr>
          <a:lstStyle/>
          <a:p>
            <a:r>
              <a:rPr lang="en-US" altLang="zh-CN" sz="2400" dirty="0" err="1">
                <a:solidFill>
                  <a:schemeClr val="tx1">
                    <a:lumMod val="75000"/>
                    <a:lumOff val="25000"/>
                  </a:schemeClr>
                </a:solidFill>
              </a:rPr>
              <a:t>java.net.Socket</a:t>
            </a:r>
            <a:r>
              <a:rPr lang="zh-CN" altLang="en-US" sz="2400" dirty="0">
                <a:solidFill>
                  <a:schemeClr val="tx1">
                    <a:lumMod val="75000"/>
                    <a:lumOff val="25000"/>
                  </a:schemeClr>
                </a:solidFill>
              </a:rPr>
              <a:t>类中的构造方法和常用方法：</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与</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ServerSocket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通讯过程</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12" name="Table 11"/>
          <p:cNvGraphicFramePr>
            <a:graphicFrameLocks noGrp="1"/>
          </p:cNvGraphicFramePr>
          <p:nvPr/>
        </p:nvGraphicFramePr>
        <p:xfrm>
          <a:off x="660400" y="1665597"/>
          <a:ext cx="10958786" cy="1483360"/>
        </p:xfrm>
        <a:graphic>
          <a:graphicData uri="http://schemas.openxmlformats.org/drawingml/2006/table">
            <a:tbl>
              <a:tblPr firstRow="1" bandRow="1">
                <a:tableStyleId>{5C22544A-7EE6-4342-B048-85BDC9FD1C3A}</a:tableStyleId>
              </a:tblPr>
              <a:tblGrid>
                <a:gridCol w="3359807"/>
                <a:gridCol w="7598979"/>
              </a:tblGrid>
              <a:tr h="370840">
                <a:tc>
                  <a:txBody>
                    <a:bodyPr/>
                    <a:lstStyle/>
                    <a:p>
                      <a:pPr algn="ctr"/>
                      <a:r>
                        <a:rPr lang="zh-CN" altLang="en-US" dirty="0"/>
                        <a:t>方法声明</a:t>
                      </a:r>
                      <a:endParaRPr lang="en-US" dirty="0"/>
                    </a:p>
                  </a:txBody>
                  <a:tcPr/>
                </a:tc>
                <a:tc>
                  <a:txBody>
                    <a:bodyPr/>
                    <a:lstStyle/>
                    <a:p>
                      <a:pPr algn="ctr"/>
                      <a:r>
                        <a:rPr lang="zh-CN" altLang="en-US" dirty="0"/>
                        <a:t>方法描述</a:t>
                      </a:r>
                      <a:endParaRPr lang="en-US" dirty="0"/>
                    </a:p>
                  </a:txBody>
                  <a:tcPr/>
                </a:tc>
              </a:tr>
              <a:tr h="370840">
                <a:tc>
                  <a:txBody>
                    <a:bodyPr/>
                    <a:lstStyle/>
                    <a:p>
                      <a:r>
                        <a:rPr lang="en-US" dirty="0"/>
                        <a:t>Socket(String host, </a:t>
                      </a:r>
                      <a:r>
                        <a:rPr lang="en-US" dirty="0" err="1"/>
                        <a:t>int</a:t>
                      </a:r>
                      <a:r>
                        <a:rPr lang="en-US" dirty="0"/>
                        <a:t> port) </a:t>
                      </a:r>
                      <a:endParaRPr lang="en-US" dirty="0"/>
                    </a:p>
                  </a:txBody>
                  <a:tcPr/>
                </a:tc>
                <a:tc>
                  <a:txBody>
                    <a:bodyPr/>
                    <a:lstStyle/>
                    <a:p>
                      <a:r>
                        <a:rPr lang="zh-CN" altLang="en-US" dirty="0"/>
                        <a:t>通过指定服务器的</a:t>
                      </a:r>
                      <a:r>
                        <a:rPr lang="en-US" altLang="zh-CN" dirty="0"/>
                        <a:t>IP</a:t>
                      </a:r>
                      <a:r>
                        <a:rPr lang="zh-CN" altLang="en-US" dirty="0"/>
                        <a:t>地址以及服务端口号创建</a:t>
                      </a:r>
                      <a:r>
                        <a:rPr lang="en-US" altLang="zh-CN" dirty="0"/>
                        <a:t>Socket</a:t>
                      </a:r>
                      <a:r>
                        <a:rPr lang="zh-CN" altLang="en-US" dirty="0"/>
                        <a:t>对象</a:t>
                      </a:r>
                      <a:endParaRPr lang="en-US" dirty="0"/>
                    </a:p>
                  </a:txBody>
                  <a:tcPr/>
                </a:tc>
              </a:tr>
              <a:tr h="370840">
                <a:tc>
                  <a:txBody>
                    <a:bodyPr/>
                    <a:lstStyle/>
                    <a:p>
                      <a:r>
                        <a:rPr lang="en-US" dirty="0" err="1"/>
                        <a:t>InputStream</a:t>
                      </a:r>
                      <a:r>
                        <a:rPr lang="en-US" dirty="0"/>
                        <a:t> </a:t>
                      </a:r>
                      <a:r>
                        <a:rPr lang="en-US" dirty="0" err="1"/>
                        <a:t>getInputStream</a:t>
                      </a:r>
                      <a:r>
                        <a:rPr lang="en-US" dirty="0"/>
                        <a:t>() </a:t>
                      </a:r>
                      <a:endParaRPr lang="en-US" dirty="0"/>
                    </a:p>
                  </a:txBody>
                  <a:tcPr/>
                </a:tc>
                <a:tc>
                  <a:txBody>
                    <a:bodyPr/>
                    <a:lstStyle/>
                    <a:p>
                      <a:r>
                        <a:rPr lang="zh-CN" altLang="en-US" dirty="0"/>
                        <a:t>返回与当前</a:t>
                      </a:r>
                      <a:r>
                        <a:rPr lang="en-US" altLang="zh-CN" dirty="0"/>
                        <a:t>socket</a:t>
                      </a:r>
                      <a:r>
                        <a:rPr lang="zh-CN" altLang="en-US" dirty="0"/>
                        <a:t>相关的输入流对象；</a:t>
                      </a:r>
                      <a:endParaRPr lang="en-US" dirty="0"/>
                    </a:p>
                  </a:txBody>
                  <a:tcPr/>
                </a:tc>
              </a:tr>
              <a:tr h="370840">
                <a:tc>
                  <a:txBody>
                    <a:bodyPr/>
                    <a:lstStyle/>
                    <a:p>
                      <a:r>
                        <a:rPr lang="en-US" dirty="0" err="1"/>
                        <a:t>OutputStream</a:t>
                      </a:r>
                      <a:r>
                        <a:rPr lang="en-US" dirty="0"/>
                        <a:t> </a:t>
                      </a:r>
                      <a:r>
                        <a:rPr lang="en-US" dirty="0" err="1"/>
                        <a:t>getOutputStream</a:t>
                      </a:r>
                      <a:r>
                        <a:rPr lang="en-US" dirty="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返回与当前</a:t>
                      </a:r>
                      <a:r>
                        <a:rPr lang="en-US" altLang="zh-CN" dirty="0"/>
                        <a:t>socket</a:t>
                      </a:r>
                      <a:r>
                        <a:rPr lang="zh-CN" altLang="en-US" dirty="0"/>
                        <a:t>相关的输出流对象；</a:t>
                      </a:r>
                      <a:endParaRPr lang="en-US" dirty="0"/>
                    </a:p>
                  </a:txBody>
                  <a:tcPr/>
                </a:tc>
              </a:tr>
            </a:tbl>
          </a:graphicData>
        </a:graphic>
      </p:graphicFrame>
      <p:sp>
        <p:nvSpPr>
          <p:cNvPr id="13" name="内容占位符 2"/>
          <p:cNvSpPr txBox="1"/>
          <p:nvPr/>
        </p:nvSpPr>
        <p:spPr>
          <a:xfrm>
            <a:off x="490330" y="3210910"/>
            <a:ext cx="11015870" cy="730470"/>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en-US" altLang="zh-CN" sz="2400" b="0" i="0" u="none" strike="noStrike" kern="1200" cap="none" spc="0" normalizeH="0" baseline="0" noProof="0" dirty="0" err="1">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java.net.ServerSocket</a:t>
            </a: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类中的构造方法和常用方法：</a:t>
            </a: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14" name="Table 13"/>
          <p:cNvGraphicFramePr>
            <a:graphicFrameLocks noGrp="1"/>
          </p:cNvGraphicFramePr>
          <p:nvPr/>
        </p:nvGraphicFramePr>
        <p:xfrm>
          <a:off x="686676" y="3900797"/>
          <a:ext cx="10958786" cy="1107440"/>
        </p:xfrm>
        <a:graphic>
          <a:graphicData uri="http://schemas.openxmlformats.org/drawingml/2006/table">
            <a:tbl>
              <a:tblPr firstRow="1" bandRow="1">
                <a:tableStyleId>{5C22544A-7EE6-4342-B048-85BDC9FD1C3A}</a:tableStyleId>
              </a:tblPr>
              <a:tblGrid>
                <a:gridCol w="3359807"/>
                <a:gridCol w="7598979"/>
              </a:tblGrid>
              <a:tr h="0">
                <a:tc>
                  <a:txBody>
                    <a:bodyPr/>
                    <a:lstStyle/>
                    <a:p>
                      <a:pPr algn="ctr"/>
                      <a:r>
                        <a:rPr lang="zh-CN" altLang="en-US" dirty="0"/>
                        <a:t>方法声明</a:t>
                      </a:r>
                      <a:endParaRPr lang="en-US" dirty="0"/>
                    </a:p>
                  </a:txBody>
                  <a:tcPr/>
                </a:tc>
                <a:tc>
                  <a:txBody>
                    <a:bodyPr/>
                    <a:lstStyle/>
                    <a:p>
                      <a:pPr algn="ctr"/>
                      <a:r>
                        <a:rPr lang="zh-CN" altLang="en-US" dirty="0"/>
                        <a:t>方法描述</a:t>
                      </a:r>
                      <a:endParaRPr lang="en-US" dirty="0"/>
                    </a:p>
                  </a:txBody>
                  <a:tcPr/>
                </a:tc>
              </a:tr>
              <a:tr h="370840">
                <a:tc>
                  <a:txBody>
                    <a:bodyPr/>
                    <a:lstStyle/>
                    <a:p>
                      <a:r>
                        <a:rPr lang="en-US" dirty="0"/>
                        <a:t>ServerSocket(</a:t>
                      </a:r>
                      <a:r>
                        <a:rPr lang="en-US" dirty="0" err="1"/>
                        <a:t>int</a:t>
                      </a:r>
                      <a:r>
                        <a:rPr lang="en-US" dirty="0"/>
                        <a:t> port) </a:t>
                      </a:r>
                      <a:endParaRPr lang="en-US" dirty="0"/>
                    </a:p>
                  </a:txBody>
                  <a:tcPr/>
                </a:tc>
                <a:tc>
                  <a:txBody>
                    <a:bodyPr/>
                    <a:lstStyle/>
                    <a:p>
                      <a:r>
                        <a:rPr lang="zh-CN" altLang="en-US" dirty="0"/>
                        <a:t>通过指定服务端口号创建</a:t>
                      </a:r>
                      <a:r>
                        <a:rPr lang="en-US" altLang="zh-CN" dirty="0"/>
                        <a:t>ServerSocket</a:t>
                      </a:r>
                      <a:r>
                        <a:rPr lang="zh-CN" altLang="en-US" dirty="0"/>
                        <a:t>对象</a:t>
                      </a:r>
                      <a:endParaRPr lang="en-US" dirty="0"/>
                    </a:p>
                  </a:txBody>
                  <a:tcPr/>
                </a:tc>
              </a:tr>
              <a:tr h="370840">
                <a:tc>
                  <a:txBody>
                    <a:bodyPr/>
                    <a:lstStyle/>
                    <a:p>
                      <a:r>
                        <a:rPr lang="en-US" dirty="0"/>
                        <a:t>Socket accept() </a:t>
                      </a:r>
                      <a:endParaRPr lang="en-US" dirty="0"/>
                    </a:p>
                  </a:txBody>
                  <a:tcPr/>
                </a:tc>
                <a:tc>
                  <a:txBody>
                    <a:bodyPr/>
                    <a:lstStyle/>
                    <a:p>
                      <a:r>
                        <a:rPr lang="zh-CN" altLang="en-US" dirty="0"/>
                        <a:t>监听客户端的请求，并接受连接，返回一个</a:t>
                      </a:r>
                      <a:r>
                        <a:rPr lang="en-US" altLang="zh-CN" dirty="0"/>
                        <a:t>Socket</a:t>
                      </a:r>
                      <a:r>
                        <a:rPr lang="zh-CN" altLang="en-US" dirty="0"/>
                        <a:t>对象；</a:t>
                      </a:r>
                      <a:endParaRPr lang="en-US" dirty="0"/>
                    </a:p>
                  </a:txBody>
                  <a:tcPr/>
                </a:tc>
              </a:tr>
            </a:tbl>
          </a:graphicData>
        </a:graphic>
      </p:graphicFrame>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2165" y="1182412"/>
            <a:ext cx="11015870" cy="2096815"/>
          </a:xfrm>
        </p:spPr>
        <p:txBody>
          <a:bodyPr vert="horz" lIns="91440" tIns="45720" rIns="91440" bIns="45720" rtlCol="0">
            <a:noAutofit/>
          </a:bodyPr>
          <a:lstStyle/>
          <a:p>
            <a:r>
              <a:rPr lang="zh-CN" altLang="en-US" sz="2400" dirty="0">
                <a:solidFill>
                  <a:schemeClr val="tx1">
                    <a:lumMod val="75000"/>
                    <a:lumOff val="25000"/>
                  </a:schemeClr>
                </a:solidFill>
              </a:rPr>
              <a:t>使用</a:t>
            </a:r>
            <a:r>
              <a:rPr lang="en-US" altLang="zh-CN" sz="2400" dirty="0">
                <a:solidFill>
                  <a:schemeClr val="tx1">
                    <a:lumMod val="75000"/>
                    <a:lumOff val="25000"/>
                  </a:schemeClr>
                </a:solidFill>
              </a:rPr>
              <a:t>Socket</a:t>
            </a:r>
            <a:r>
              <a:rPr lang="zh-CN" altLang="en-US" sz="2400" dirty="0">
                <a:solidFill>
                  <a:schemeClr val="tx1">
                    <a:lumMod val="75000"/>
                    <a:lumOff val="25000"/>
                  </a:schemeClr>
                </a:solidFill>
              </a:rPr>
              <a:t>与</a:t>
            </a:r>
            <a:r>
              <a:rPr lang="en-US" altLang="zh-CN" sz="2400" dirty="0">
                <a:solidFill>
                  <a:schemeClr val="tx1">
                    <a:lumMod val="75000"/>
                    <a:lumOff val="25000"/>
                  </a:schemeClr>
                </a:solidFill>
              </a:rPr>
              <a:t>ServerSocket</a:t>
            </a:r>
            <a:r>
              <a:rPr lang="zh-CN" altLang="en-US" sz="2400" dirty="0">
                <a:solidFill>
                  <a:schemeClr val="tx1">
                    <a:lumMod val="75000"/>
                    <a:lumOff val="25000"/>
                  </a:schemeClr>
                </a:solidFill>
              </a:rPr>
              <a:t>进行</a:t>
            </a:r>
            <a:r>
              <a:rPr lang="en-US" altLang="zh-CN" sz="2400" dirty="0">
                <a:solidFill>
                  <a:schemeClr val="tx1">
                    <a:lumMod val="75000"/>
                    <a:lumOff val="25000"/>
                  </a:schemeClr>
                </a:solidFill>
              </a:rPr>
              <a:t>TCP</a:t>
            </a:r>
            <a:r>
              <a:rPr lang="zh-CN" altLang="en-US" sz="2400" dirty="0">
                <a:solidFill>
                  <a:schemeClr val="tx1">
                    <a:lumMod val="75000"/>
                    <a:lumOff val="25000"/>
                  </a:schemeClr>
                </a:solidFill>
              </a:rPr>
              <a:t>协议通讯编程：</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与</a:t>
            </a:r>
            <a:r>
              <a:rPr lang="en-US" altLang="zh-CN"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ServerSocket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通讯过程</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7" name="TextBox 6">
            <a:hlinkClick r:id="rId1" action="ppaction://hlinkfile"/>
          </p:cNvPr>
          <p:cNvSpPr txBox="1"/>
          <p:nvPr/>
        </p:nvSpPr>
        <p:spPr>
          <a:xfrm>
            <a:off x="9593705" y="284813"/>
            <a:ext cx="2083633" cy="923330"/>
          </a:xfrm>
          <a:prstGeom prst="rect">
            <a:avLst/>
          </a:prstGeom>
          <a:noFill/>
        </p:spPr>
        <p:txBody>
          <a:bodyPr wrap="square" rtlCol="0">
            <a:spAutoFit/>
          </a:bodyPr>
          <a:lstStyle/>
          <a:p>
            <a:r>
              <a:rPr lang="zh-CN" altLang="en-US" dirty="0">
                <a:hlinkClick r:id="rId2" action="ppaction://hlinkfile"/>
              </a:rPr>
              <a:t>课堂案例：</a:t>
            </a:r>
            <a:r>
              <a:rPr lang="en-US" altLang="zh-CN" dirty="0">
                <a:hlinkClick r:id="rId2" action="ppaction://hlinkfile"/>
              </a:rPr>
              <a:t>TCPClient.java</a:t>
            </a:r>
            <a:endParaRPr lang="en-US" altLang="zh-CN" dirty="0"/>
          </a:p>
          <a:p>
            <a:r>
              <a:rPr lang="en-US" dirty="0">
                <a:hlinkClick r:id="rId3" action="ppaction://hlinkfile"/>
              </a:rPr>
              <a:t>TCPServer.java</a:t>
            </a:r>
            <a:endParaRPr lang="en-US" dirty="0"/>
          </a:p>
        </p:txBody>
      </p:sp>
      <p:sp>
        <p:nvSpPr>
          <p:cNvPr id="8" name="TextBox 7"/>
          <p:cNvSpPr txBox="1"/>
          <p:nvPr/>
        </p:nvSpPr>
        <p:spPr>
          <a:xfrm>
            <a:off x="317029" y="1934283"/>
            <a:ext cx="5878820" cy="4278094"/>
          </a:xfrm>
          <a:prstGeom prst="rect">
            <a:avLst/>
          </a:prstGeom>
          <a:solidFill>
            <a:schemeClr val="bg1">
              <a:lumMod val="95000"/>
            </a:schemeClr>
          </a:solidFill>
        </p:spPr>
        <p:txBody>
          <a:bodyPr wrap="square" rtlCol="0">
            <a:spAutoFit/>
          </a:bodyPr>
          <a:lstStyle/>
          <a:p>
            <a:r>
              <a:rPr lang="en-US" altLang="zh-CN" sz="1600" dirty="0"/>
              <a:t>//</a:t>
            </a:r>
            <a:r>
              <a:rPr lang="zh-CN" altLang="en-US" sz="1600" dirty="0"/>
              <a:t>创建</a:t>
            </a:r>
            <a:r>
              <a:rPr lang="en-US" sz="1600" dirty="0"/>
              <a:t>Socket，</a:t>
            </a:r>
            <a:r>
              <a:rPr lang="zh-CN" altLang="en-US" sz="1600" dirty="0"/>
              <a:t>指定</a:t>
            </a:r>
            <a:r>
              <a:rPr lang="en-US" sz="1600" dirty="0" err="1"/>
              <a:t>ip，port</a:t>
            </a:r>
            <a:endParaRPr lang="en-US" sz="1600" dirty="0"/>
          </a:p>
          <a:p>
            <a:r>
              <a:rPr lang="en-US" sz="1600" dirty="0"/>
              <a:t>Socket </a:t>
            </a:r>
            <a:r>
              <a:rPr lang="en-US" sz="1600" dirty="0" err="1"/>
              <a:t>socket</a:t>
            </a:r>
            <a:r>
              <a:rPr lang="en-US" sz="1600" dirty="0"/>
              <a:t> = new Socket("127.0.0.1", 4700);		</a:t>
            </a:r>
            <a:endParaRPr lang="en-US" sz="1600" dirty="0"/>
          </a:p>
          <a:p>
            <a:r>
              <a:rPr lang="en-US" sz="1600" dirty="0"/>
              <a:t>//</a:t>
            </a:r>
            <a:r>
              <a:rPr lang="zh-CN" altLang="en-US" sz="1600" dirty="0"/>
              <a:t>获得键盘输入</a:t>
            </a:r>
            <a:endParaRPr lang="zh-CN" altLang="en-US" sz="1600" dirty="0"/>
          </a:p>
          <a:p>
            <a:r>
              <a:rPr lang="en-US" sz="1600" dirty="0" err="1"/>
              <a:t>BufferedReader</a:t>
            </a:r>
            <a:r>
              <a:rPr lang="en-US" sz="1600" dirty="0"/>
              <a:t> sin = new </a:t>
            </a:r>
            <a:r>
              <a:rPr lang="en-US" sz="1600" dirty="0" err="1"/>
              <a:t>BufferedReader</a:t>
            </a:r>
            <a:r>
              <a:rPr lang="en-US" sz="1600" dirty="0"/>
              <a:t>(new </a:t>
            </a:r>
            <a:r>
              <a:rPr lang="en-US" sz="1600" dirty="0" err="1"/>
              <a:t>InputStreamReader</a:t>
            </a:r>
            <a:r>
              <a:rPr lang="en-US" sz="1600" dirty="0"/>
              <a:t>(</a:t>
            </a:r>
            <a:endParaRPr lang="en-US" sz="1600" dirty="0"/>
          </a:p>
          <a:p>
            <a:r>
              <a:rPr lang="en-US" sz="1600" dirty="0" err="1"/>
              <a:t>System.in</a:t>
            </a:r>
            <a:r>
              <a:rPr lang="en-US" sz="1600" dirty="0"/>
              <a:t>));		</a:t>
            </a:r>
            <a:endParaRPr lang="en-US" sz="1600" dirty="0"/>
          </a:p>
          <a:p>
            <a:r>
              <a:rPr lang="en-US" sz="1600" dirty="0"/>
              <a:t>//</a:t>
            </a:r>
            <a:r>
              <a:rPr lang="zh-CN" altLang="en-US" sz="1600" dirty="0"/>
              <a:t>获得基于</a:t>
            </a:r>
            <a:r>
              <a:rPr lang="en-US" sz="1600" dirty="0"/>
              <a:t>Socket</a:t>
            </a:r>
            <a:r>
              <a:rPr lang="zh-CN" altLang="en-US" sz="1600" dirty="0"/>
              <a:t>的输入流和输出流</a:t>
            </a:r>
            <a:endParaRPr lang="zh-CN" altLang="en-US" sz="1600" dirty="0"/>
          </a:p>
          <a:p>
            <a:r>
              <a:rPr lang="en-US" sz="1600" dirty="0" err="1"/>
              <a:t>PrintWriter</a:t>
            </a:r>
            <a:r>
              <a:rPr lang="en-US" sz="1600" dirty="0"/>
              <a:t> </a:t>
            </a:r>
            <a:r>
              <a:rPr lang="en-US" sz="1600" dirty="0" err="1"/>
              <a:t>os</a:t>
            </a:r>
            <a:r>
              <a:rPr lang="en-US" sz="1600" dirty="0"/>
              <a:t> = new </a:t>
            </a:r>
            <a:r>
              <a:rPr lang="en-US" sz="1600" dirty="0" err="1"/>
              <a:t>PrintWriter</a:t>
            </a:r>
            <a:r>
              <a:rPr lang="en-US" sz="1600" dirty="0"/>
              <a:t>(</a:t>
            </a:r>
            <a:r>
              <a:rPr lang="en-US" sz="1600" dirty="0" err="1"/>
              <a:t>socket.getOutputStream</a:t>
            </a:r>
            <a:r>
              <a:rPr lang="en-US" sz="1600" dirty="0"/>
              <a:t>());</a:t>
            </a:r>
            <a:endParaRPr lang="en-US" sz="1600" dirty="0"/>
          </a:p>
          <a:p>
            <a:r>
              <a:rPr lang="en-US" sz="1600" dirty="0" err="1"/>
              <a:t>BufferedReader</a:t>
            </a:r>
            <a:r>
              <a:rPr lang="en-US" sz="1600" dirty="0"/>
              <a:t> is = new </a:t>
            </a:r>
            <a:r>
              <a:rPr lang="en-US" sz="1600" dirty="0" err="1"/>
              <a:t>BufferedReader</a:t>
            </a:r>
            <a:r>
              <a:rPr lang="en-US" sz="1600" dirty="0"/>
              <a:t>(new </a:t>
            </a:r>
            <a:r>
              <a:rPr lang="en-US" sz="1600" dirty="0" err="1"/>
              <a:t>InputStreamReader</a:t>
            </a:r>
            <a:r>
              <a:rPr lang="en-US" sz="1600" dirty="0"/>
              <a:t>(</a:t>
            </a:r>
            <a:endParaRPr lang="en-US" sz="1600" dirty="0"/>
          </a:p>
          <a:p>
            <a:r>
              <a:rPr lang="en-US" sz="1600" dirty="0" err="1"/>
              <a:t>socket.getInputStream</a:t>
            </a:r>
            <a:r>
              <a:rPr lang="en-US" sz="1600" dirty="0"/>
              <a:t>()));</a:t>
            </a:r>
            <a:endParaRPr lang="en-US" sz="1600" dirty="0"/>
          </a:p>
          <a:p>
            <a:r>
              <a:rPr lang="en-US" sz="1600" dirty="0"/>
              <a:t>String </a:t>
            </a:r>
            <a:r>
              <a:rPr lang="en-US" sz="1600" dirty="0" err="1"/>
              <a:t>readline</a:t>
            </a:r>
            <a:r>
              <a:rPr lang="en-US" sz="1600" dirty="0"/>
              <a:t>;</a:t>
            </a:r>
            <a:endParaRPr lang="en-US" sz="1600" dirty="0"/>
          </a:p>
          <a:p>
            <a:r>
              <a:rPr lang="en-US" sz="1600" dirty="0" err="1"/>
              <a:t>readline</a:t>
            </a:r>
            <a:r>
              <a:rPr lang="en-US" sz="1600" dirty="0"/>
              <a:t> = </a:t>
            </a:r>
            <a:r>
              <a:rPr lang="en-US" sz="1600" dirty="0" err="1"/>
              <a:t>sin.readLine</a:t>
            </a:r>
            <a:r>
              <a:rPr lang="en-US" sz="1600" dirty="0"/>
              <a:t>();			</a:t>
            </a:r>
            <a:endParaRPr lang="en-US" sz="1600" dirty="0"/>
          </a:p>
          <a:p>
            <a:r>
              <a:rPr lang="en-US" sz="1600" dirty="0"/>
              <a:t>//</a:t>
            </a:r>
            <a:r>
              <a:rPr lang="zh-CN" altLang="en-US" sz="1600" dirty="0"/>
              <a:t>向服务器写数据</a:t>
            </a:r>
            <a:endParaRPr lang="zh-CN" altLang="en-US" sz="1600" dirty="0"/>
          </a:p>
          <a:p>
            <a:r>
              <a:rPr lang="en-US" sz="1600" dirty="0"/>
              <a:t>while (!</a:t>
            </a:r>
            <a:r>
              <a:rPr lang="en-US" sz="1600" dirty="0" err="1"/>
              <a:t>readline.equals</a:t>
            </a:r>
            <a:r>
              <a:rPr lang="en-US" sz="1600" dirty="0"/>
              <a:t>("exit")) {</a:t>
            </a:r>
            <a:endParaRPr lang="en-US" sz="1600" dirty="0"/>
          </a:p>
          <a:p>
            <a:r>
              <a:rPr lang="en-US" sz="1600" dirty="0" err="1"/>
              <a:t>os.println</a:t>
            </a:r>
            <a:r>
              <a:rPr lang="en-US" sz="1600" dirty="0"/>
              <a:t>(</a:t>
            </a:r>
            <a:r>
              <a:rPr lang="en-US" sz="1600" dirty="0" err="1"/>
              <a:t>readline</a:t>
            </a:r>
            <a:r>
              <a:rPr lang="en-US" sz="1600" dirty="0"/>
              <a:t>);</a:t>
            </a:r>
            <a:endParaRPr lang="en-US" sz="1600" dirty="0"/>
          </a:p>
          <a:p>
            <a:r>
              <a:rPr lang="en-US" sz="1600" dirty="0" err="1"/>
              <a:t>os.flush</a:t>
            </a:r>
            <a:r>
              <a:rPr lang="en-US" sz="1600" dirty="0"/>
              <a:t>();</a:t>
            </a:r>
            <a:endParaRPr lang="en-US" sz="1600" dirty="0"/>
          </a:p>
          <a:p>
            <a:r>
              <a:rPr lang="en-US" sz="1600" dirty="0" err="1"/>
              <a:t>readline</a:t>
            </a:r>
            <a:r>
              <a:rPr lang="en-US" sz="1600" dirty="0"/>
              <a:t> = </a:t>
            </a:r>
            <a:r>
              <a:rPr lang="en-US" sz="1600" dirty="0" err="1"/>
              <a:t>sin.readLine</a:t>
            </a:r>
            <a:r>
              <a:rPr lang="en-US" sz="1600" dirty="0"/>
              <a:t>();</a:t>
            </a:r>
            <a:endParaRPr lang="en-US" sz="1600" dirty="0"/>
          </a:p>
          <a:p>
            <a:r>
              <a:rPr lang="en-US" sz="1600" dirty="0"/>
              <a:t>}</a:t>
            </a:r>
            <a:endParaRPr lang="en-US" sz="1600" dirty="0"/>
          </a:p>
        </p:txBody>
      </p:sp>
      <p:sp>
        <p:nvSpPr>
          <p:cNvPr id="9" name="TextBox 8"/>
          <p:cNvSpPr txBox="1"/>
          <p:nvPr/>
        </p:nvSpPr>
        <p:spPr>
          <a:xfrm>
            <a:off x="6586449" y="1976325"/>
            <a:ext cx="5411110" cy="4031873"/>
          </a:xfrm>
          <a:prstGeom prst="rect">
            <a:avLst/>
          </a:prstGeom>
          <a:solidFill>
            <a:schemeClr val="bg1">
              <a:lumMod val="95000"/>
            </a:schemeClr>
          </a:solidFill>
        </p:spPr>
        <p:txBody>
          <a:bodyPr wrap="square" rtlCol="0">
            <a:spAutoFit/>
          </a:bodyPr>
          <a:lstStyle/>
          <a:p>
            <a:r>
              <a:rPr lang="en-US" altLang="zh-CN" sz="1600" dirty="0"/>
              <a:t>try {</a:t>
            </a:r>
            <a:endParaRPr lang="en-US" altLang="zh-CN" sz="1600" dirty="0"/>
          </a:p>
          <a:p>
            <a:r>
              <a:rPr lang="en-US" altLang="zh-CN" sz="1600" dirty="0"/>
              <a:t>ServerSocket server = null;</a:t>
            </a:r>
            <a:endParaRPr lang="en-US" altLang="zh-CN" sz="1600" dirty="0"/>
          </a:p>
          <a:p>
            <a:r>
              <a:rPr lang="en-US" altLang="zh-CN" sz="1600" dirty="0"/>
              <a:t>try {</a:t>
            </a:r>
            <a:endParaRPr lang="en-US" altLang="zh-CN" sz="1600" dirty="0"/>
          </a:p>
          <a:p>
            <a:r>
              <a:rPr lang="en-US" altLang="zh-CN" sz="1600" dirty="0"/>
              <a:t>//</a:t>
            </a:r>
            <a:r>
              <a:rPr lang="zh-CN" altLang="en-US" sz="1600" dirty="0"/>
              <a:t>创建</a:t>
            </a:r>
            <a:r>
              <a:rPr lang="en-US" altLang="zh-CN" sz="1600" dirty="0"/>
              <a:t>ServerSocket</a:t>
            </a:r>
            <a:r>
              <a:rPr lang="zh-CN" altLang="en-US" sz="1600" dirty="0"/>
              <a:t>对象，指定端口是</a:t>
            </a:r>
            <a:r>
              <a:rPr lang="en-US" altLang="zh-CN" sz="1600" dirty="0"/>
              <a:t>4700</a:t>
            </a:r>
            <a:endParaRPr lang="en-US" altLang="zh-CN" sz="1600" dirty="0"/>
          </a:p>
          <a:p>
            <a:r>
              <a:rPr lang="en-US" altLang="zh-CN" sz="1600" dirty="0"/>
              <a:t>server = new ServerSocket(4700);</a:t>
            </a:r>
            <a:endParaRPr lang="en-US" altLang="zh-CN" sz="1600" dirty="0"/>
          </a:p>
          <a:p>
            <a:r>
              <a:rPr lang="en-US" altLang="zh-CN" sz="1600" dirty="0" err="1"/>
              <a:t>System.out.println</a:t>
            </a:r>
            <a:r>
              <a:rPr lang="en-US" altLang="zh-CN" sz="1600" dirty="0"/>
              <a:t>("</a:t>
            </a:r>
            <a:r>
              <a:rPr lang="zh-CN" altLang="en-US" sz="1600" dirty="0"/>
              <a:t>服务器启动成功</a:t>
            </a:r>
            <a:r>
              <a:rPr lang="en-US" altLang="zh-CN" sz="1600" dirty="0"/>
              <a:t>");</a:t>
            </a:r>
            <a:endParaRPr lang="en-US" altLang="zh-CN" sz="1600" dirty="0"/>
          </a:p>
          <a:p>
            <a:r>
              <a:rPr lang="en-US" altLang="zh-CN" sz="1600" dirty="0"/>
              <a:t>} catch (Exception e) {</a:t>
            </a:r>
            <a:endParaRPr lang="en-US" altLang="zh-CN" sz="1600" dirty="0"/>
          </a:p>
          <a:p>
            <a:r>
              <a:rPr lang="en-US" altLang="zh-CN" sz="1600" dirty="0" err="1"/>
              <a:t>System.out.println</a:t>
            </a:r>
            <a:r>
              <a:rPr lang="en-US" altLang="zh-CN" sz="1600" dirty="0"/>
              <a:t>("</a:t>
            </a:r>
            <a:r>
              <a:rPr lang="zh-CN" altLang="en-US" sz="1600" dirty="0"/>
              <a:t>服务器启动出错</a:t>
            </a:r>
            <a:r>
              <a:rPr lang="en-US" altLang="zh-CN" sz="1600" dirty="0"/>
              <a:t>");</a:t>
            </a:r>
            <a:endParaRPr lang="en-US" altLang="zh-CN" sz="1600" dirty="0"/>
          </a:p>
          <a:p>
            <a:r>
              <a:rPr lang="en-US" altLang="zh-CN" sz="1600" dirty="0"/>
              <a:t>}</a:t>
            </a:r>
            <a:endParaRPr lang="en-US" altLang="zh-CN" sz="1600" dirty="0"/>
          </a:p>
          <a:p>
            <a:r>
              <a:rPr lang="en-US" altLang="zh-CN" sz="1600" dirty="0"/>
              <a:t>Socket </a:t>
            </a:r>
            <a:r>
              <a:rPr lang="en-US" altLang="zh-CN" sz="1600" dirty="0" err="1"/>
              <a:t>socket</a:t>
            </a:r>
            <a:r>
              <a:rPr lang="en-US" altLang="zh-CN" sz="1600" dirty="0"/>
              <a:t> = null;</a:t>
            </a:r>
            <a:endParaRPr lang="en-US" altLang="zh-CN" sz="1600" dirty="0"/>
          </a:p>
          <a:p>
            <a:r>
              <a:rPr lang="en-US" altLang="zh-CN" sz="1600" dirty="0"/>
              <a:t>try {</a:t>
            </a:r>
            <a:endParaRPr lang="en-US" altLang="zh-CN" sz="1600" dirty="0"/>
          </a:p>
          <a:p>
            <a:r>
              <a:rPr lang="en-US" altLang="zh-CN" sz="1600" dirty="0"/>
              <a:t>//</a:t>
            </a:r>
            <a:r>
              <a:rPr lang="zh-CN" altLang="en-US" sz="1600" dirty="0"/>
              <a:t>调用</a:t>
            </a:r>
            <a:r>
              <a:rPr lang="en-US" altLang="zh-CN" sz="1600" dirty="0"/>
              <a:t>ServerSocket</a:t>
            </a:r>
            <a:r>
              <a:rPr lang="zh-CN" altLang="en-US" sz="1600" dirty="0"/>
              <a:t>的</a:t>
            </a:r>
            <a:r>
              <a:rPr lang="en-US" altLang="zh-CN" sz="1600" dirty="0"/>
              <a:t>accept</a:t>
            </a:r>
            <a:r>
              <a:rPr lang="zh-CN" altLang="en-US" sz="1600" dirty="0"/>
              <a:t>方法，可以接受客户端的请求</a:t>
            </a:r>
            <a:endParaRPr lang="zh-CN" altLang="en-US" sz="1600" dirty="0"/>
          </a:p>
          <a:p>
            <a:r>
              <a:rPr lang="en-US" altLang="zh-CN" sz="1600" dirty="0"/>
              <a:t>socket = </a:t>
            </a:r>
            <a:r>
              <a:rPr lang="en-US" altLang="zh-CN" sz="1600" dirty="0" err="1"/>
              <a:t>server.accept</a:t>
            </a:r>
            <a:r>
              <a:rPr lang="en-US" altLang="zh-CN" sz="1600" dirty="0"/>
              <a:t>();</a:t>
            </a:r>
            <a:endParaRPr lang="en-US" altLang="zh-CN" sz="1600" dirty="0"/>
          </a:p>
          <a:p>
            <a:r>
              <a:rPr lang="en-US" altLang="zh-CN" sz="1600" dirty="0"/>
              <a:t>} catch (Exception e) {</a:t>
            </a:r>
            <a:endParaRPr lang="en-US" altLang="zh-CN" sz="1600" dirty="0"/>
          </a:p>
          <a:p>
            <a:r>
              <a:rPr lang="en-US" altLang="zh-CN" sz="1600" dirty="0" err="1"/>
              <a:t>e.printStackTrace</a:t>
            </a:r>
            <a:r>
              <a:rPr lang="en-US" altLang="zh-CN" sz="1600" dirty="0"/>
              <a:t>();</a:t>
            </a:r>
            <a:endParaRPr lang="en-US" altLang="zh-CN" sz="1600" dirty="0"/>
          </a:p>
          <a:p>
            <a:r>
              <a:rPr lang="en-US" altLang="zh-CN" sz="1600" dirty="0"/>
              <a:t>}</a:t>
            </a:r>
            <a:endParaRPr lang="en-US" altLang="zh-CN" sz="1600" dirty="0"/>
          </a:p>
        </p:txBody>
      </p:sp>
      <p:sp>
        <p:nvSpPr>
          <p:cNvPr id="10" name="TextBox 9"/>
          <p:cNvSpPr txBox="1"/>
          <p:nvPr/>
        </p:nvSpPr>
        <p:spPr>
          <a:xfrm>
            <a:off x="4382814" y="1844566"/>
            <a:ext cx="1860331" cy="369332"/>
          </a:xfrm>
          <a:prstGeom prst="rect">
            <a:avLst/>
          </a:prstGeom>
          <a:solidFill>
            <a:srgbClr val="C00000"/>
          </a:solidFill>
        </p:spPr>
        <p:txBody>
          <a:bodyPr wrap="square" rtlCol="0">
            <a:spAutoFit/>
          </a:bodyPr>
          <a:lstStyle/>
          <a:p>
            <a:r>
              <a:rPr lang="zh-CN" altLang="en-US" dirty="0"/>
              <a:t>客户端部分代码</a:t>
            </a:r>
            <a:endParaRPr lang="en-US" dirty="0"/>
          </a:p>
        </p:txBody>
      </p:sp>
      <p:sp>
        <p:nvSpPr>
          <p:cNvPr id="11" name="TextBox 10"/>
          <p:cNvSpPr txBox="1"/>
          <p:nvPr/>
        </p:nvSpPr>
        <p:spPr>
          <a:xfrm>
            <a:off x="10100442" y="1776249"/>
            <a:ext cx="1860331" cy="369332"/>
          </a:xfrm>
          <a:prstGeom prst="rect">
            <a:avLst/>
          </a:prstGeom>
          <a:solidFill>
            <a:srgbClr val="C00000"/>
          </a:solidFill>
        </p:spPr>
        <p:txBody>
          <a:bodyPr wrap="square" rtlCol="0">
            <a:spAutoFit/>
          </a:bodyPr>
          <a:lstStyle/>
          <a:p>
            <a:r>
              <a:rPr lang="zh-CN" altLang="en-US" dirty="0"/>
              <a:t>服务端部分代码</a:t>
            </a:r>
            <a:endParaRPr lang="en-US" dirty="0"/>
          </a:p>
        </p:txBody>
      </p:sp>
      <p:pic>
        <p:nvPicPr>
          <p:cNvPr id="92161" name="Picture 1" descr="C:\Users\wxh\AppData\Roaming\Tencent\Users\29097443\QQ\WinTemp\RichOle\[8)O$RJ@I2}V`G9Z72(]3O4.png"/>
          <p:cNvPicPr>
            <a:picLocks noChangeAspect="1" noChangeArrowheads="1"/>
          </p:cNvPicPr>
          <p:nvPr/>
        </p:nvPicPr>
        <p:blipFill>
          <a:blip r:embed="rId4" cstate="print"/>
          <a:srcRect/>
          <a:stretch>
            <a:fillRect/>
          </a:stretch>
        </p:blipFill>
        <p:spPr bwMode="auto">
          <a:xfrm>
            <a:off x="3988675" y="5376042"/>
            <a:ext cx="2162175" cy="781050"/>
          </a:xfrm>
          <a:prstGeom prst="rect">
            <a:avLst/>
          </a:prstGeom>
          <a:noFill/>
          <a:ln w="38100">
            <a:solidFill>
              <a:srgbClr val="C00000"/>
            </a:solidFill>
          </a:ln>
        </p:spPr>
      </p:pic>
      <p:pic>
        <p:nvPicPr>
          <p:cNvPr id="92162" name="Picture 2" descr="C:\Users\wxh\AppData\Roaming\Tencent\Users\29097443\QQ\WinTemp\RichOle\[F`}LORV$]48D]237S2{9~0.png"/>
          <p:cNvPicPr>
            <a:picLocks noChangeAspect="1" noChangeArrowheads="1"/>
          </p:cNvPicPr>
          <p:nvPr/>
        </p:nvPicPr>
        <p:blipFill>
          <a:blip r:embed="rId5" cstate="print"/>
          <a:srcRect/>
          <a:stretch>
            <a:fillRect/>
          </a:stretch>
        </p:blipFill>
        <p:spPr bwMode="auto">
          <a:xfrm>
            <a:off x="9790386" y="4997669"/>
            <a:ext cx="2095500" cy="971550"/>
          </a:xfrm>
          <a:prstGeom prst="rect">
            <a:avLst/>
          </a:prstGeom>
          <a:noFill/>
          <a:ln w="38100">
            <a:solidFill>
              <a:srgbClr val="C00000"/>
            </a:solidFill>
          </a:ln>
        </p:spPr>
      </p:pic>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851338"/>
            <a:ext cx="11015870" cy="1749974"/>
          </a:xfrm>
        </p:spPr>
        <p:txBody>
          <a:bodyPr vert="horz" lIns="91440" tIns="45720" rIns="91440" bIns="45720" rtlCol="0">
            <a:noAutofit/>
          </a:bodyPr>
          <a:lstStyle/>
          <a:p>
            <a:r>
              <a:rPr lang="zh-CN" altLang="en-US" sz="2400" dirty="0">
                <a:solidFill>
                  <a:schemeClr val="tx1">
                    <a:lumMod val="75000"/>
                    <a:lumOff val="25000"/>
                  </a:schemeClr>
                </a:solidFill>
              </a:rPr>
              <a:t>实际编程中，我们通常需要一个服务器对多个客户端提供网络服务；</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要实现一个服务器对多个客户端提供网络服务，则在接受请求后，启动一个独立线程为当前客户端服务即可；</a:t>
            </a:r>
            <a:endParaRPr lang="en-US" altLang="zh-CN" sz="2400" dirty="0">
              <a:solidFill>
                <a:schemeClr val="tx1">
                  <a:lumMod val="75000"/>
                  <a:lumOff val="25000"/>
                </a:schemeClr>
              </a:solidFill>
            </a:endParaRPr>
          </a:p>
          <a:p>
            <a:pPr>
              <a:buNone/>
            </a:pP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单一服务器对多客户端提供网络服务</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7" name="Oval 6"/>
          <p:cNvSpPr/>
          <p:nvPr/>
        </p:nvSpPr>
        <p:spPr>
          <a:xfrm>
            <a:off x="1166649" y="3894082"/>
            <a:ext cx="1403131" cy="6936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客户端</a:t>
            </a:r>
            <a:r>
              <a:rPr lang="en-US" altLang="zh-CN" dirty="0"/>
              <a:t>2</a:t>
            </a:r>
            <a:endParaRPr lang="en-US" dirty="0"/>
          </a:p>
        </p:txBody>
      </p:sp>
      <p:sp>
        <p:nvSpPr>
          <p:cNvPr id="8" name="Oval 7"/>
          <p:cNvSpPr/>
          <p:nvPr/>
        </p:nvSpPr>
        <p:spPr>
          <a:xfrm>
            <a:off x="1192925" y="2958662"/>
            <a:ext cx="1403131" cy="6936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客户端</a:t>
            </a:r>
            <a:r>
              <a:rPr lang="en-US" altLang="zh-CN" dirty="0"/>
              <a:t>1</a:t>
            </a:r>
            <a:endParaRPr lang="en-US" dirty="0"/>
          </a:p>
        </p:txBody>
      </p:sp>
      <p:sp>
        <p:nvSpPr>
          <p:cNvPr id="10" name="Oval 9"/>
          <p:cNvSpPr/>
          <p:nvPr/>
        </p:nvSpPr>
        <p:spPr>
          <a:xfrm>
            <a:off x="1203435" y="4845269"/>
            <a:ext cx="1403131" cy="6936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客户端</a:t>
            </a:r>
            <a:r>
              <a:rPr lang="en-US" altLang="zh-CN" dirty="0"/>
              <a:t>3</a:t>
            </a:r>
            <a:endParaRPr lang="en-US" dirty="0"/>
          </a:p>
        </p:txBody>
      </p:sp>
      <p:sp>
        <p:nvSpPr>
          <p:cNvPr id="11" name="Oval 10"/>
          <p:cNvSpPr/>
          <p:nvPr/>
        </p:nvSpPr>
        <p:spPr>
          <a:xfrm>
            <a:off x="1182414" y="5770178"/>
            <a:ext cx="1403131" cy="6936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客户端</a:t>
            </a:r>
            <a:r>
              <a:rPr lang="en-US" altLang="zh-CN" dirty="0"/>
              <a:t>4</a:t>
            </a:r>
            <a:endParaRPr lang="en-US" dirty="0"/>
          </a:p>
        </p:txBody>
      </p:sp>
      <p:sp>
        <p:nvSpPr>
          <p:cNvPr id="15" name="Rectangle 14"/>
          <p:cNvSpPr/>
          <p:nvPr/>
        </p:nvSpPr>
        <p:spPr>
          <a:xfrm>
            <a:off x="4682359" y="3026979"/>
            <a:ext cx="1749972" cy="32634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服务器</a:t>
            </a:r>
            <a:endParaRPr lang="en-US" altLang="zh-CN" dirty="0"/>
          </a:p>
          <a:p>
            <a:endParaRPr lang="en-US" altLang="zh-CN" dirty="0"/>
          </a:p>
          <a:p>
            <a:r>
              <a:rPr lang="en-US" altLang="zh-CN" dirty="0"/>
              <a:t>1</a:t>
            </a:r>
            <a:r>
              <a:rPr lang="zh-CN" altLang="en-US" dirty="0"/>
              <a:t>、接收客户端请求，建立连接；</a:t>
            </a:r>
            <a:endParaRPr lang="en-US" altLang="zh-CN" dirty="0"/>
          </a:p>
          <a:p>
            <a:endParaRPr lang="en-US" altLang="zh-CN" dirty="0"/>
          </a:p>
          <a:p>
            <a:r>
              <a:rPr lang="en-US" altLang="zh-CN" dirty="0"/>
              <a:t>2</a:t>
            </a:r>
            <a:r>
              <a:rPr lang="zh-CN" altLang="en-US" dirty="0"/>
              <a:t>、创建线程，启动线程，为当前连接服务；</a:t>
            </a:r>
            <a:endParaRPr lang="en-US" altLang="zh-CN" dirty="0"/>
          </a:p>
          <a:p>
            <a:endParaRPr lang="en-US" dirty="0"/>
          </a:p>
          <a:p>
            <a:endParaRPr lang="en-US" dirty="0"/>
          </a:p>
        </p:txBody>
      </p:sp>
      <p:sp>
        <p:nvSpPr>
          <p:cNvPr id="16" name="Rounded Rectangle 15"/>
          <p:cNvSpPr/>
          <p:nvPr/>
        </p:nvSpPr>
        <p:spPr>
          <a:xfrm>
            <a:off x="7930054" y="2601311"/>
            <a:ext cx="1466193" cy="6148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线程</a:t>
            </a:r>
            <a:r>
              <a:rPr lang="en-US" altLang="zh-CN" dirty="0"/>
              <a:t>1</a:t>
            </a:r>
            <a:endParaRPr lang="en-US" dirty="0"/>
          </a:p>
        </p:txBody>
      </p:sp>
      <p:sp>
        <p:nvSpPr>
          <p:cNvPr id="17" name="Rounded Rectangle 16"/>
          <p:cNvSpPr/>
          <p:nvPr/>
        </p:nvSpPr>
        <p:spPr>
          <a:xfrm>
            <a:off x="7893268" y="3478925"/>
            <a:ext cx="1466193" cy="6148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线程</a:t>
            </a:r>
            <a:r>
              <a:rPr lang="en-US" altLang="zh-CN" dirty="0"/>
              <a:t>2</a:t>
            </a:r>
            <a:endParaRPr lang="en-US" dirty="0"/>
          </a:p>
        </p:txBody>
      </p:sp>
      <p:sp>
        <p:nvSpPr>
          <p:cNvPr id="18" name="Rounded Rectangle 17"/>
          <p:cNvSpPr/>
          <p:nvPr/>
        </p:nvSpPr>
        <p:spPr>
          <a:xfrm>
            <a:off x="7903779" y="4451131"/>
            <a:ext cx="1466193" cy="6148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线程</a:t>
            </a:r>
            <a:r>
              <a:rPr lang="en-US" altLang="zh-CN" dirty="0"/>
              <a:t>3</a:t>
            </a:r>
            <a:endParaRPr lang="en-US" dirty="0"/>
          </a:p>
        </p:txBody>
      </p:sp>
      <p:sp>
        <p:nvSpPr>
          <p:cNvPr id="19" name="Rounded Rectangle 18"/>
          <p:cNvSpPr/>
          <p:nvPr/>
        </p:nvSpPr>
        <p:spPr>
          <a:xfrm>
            <a:off x="7882759" y="5470636"/>
            <a:ext cx="1466193" cy="6148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线程</a:t>
            </a:r>
            <a:r>
              <a:rPr lang="en-US" altLang="zh-CN" dirty="0"/>
              <a:t>3</a:t>
            </a:r>
            <a:endParaRPr lang="en-US" dirty="0"/>
          </a:p>
        </p:txBody>
      </p:sp>
      <p:cxnSp>
        <p:nvCxnSpPr>
          <p:cNvPr id="21" name="Curved Connector 20"/>
          <p:cNvCxnSpPr/>
          <p:nvPr/>
        </p:nvCxnSpPr>
        <p:spPr>
          <a:xfrm>
            <a:off x="2695903" y="3389586"/>
            <a:ext cx="2065283" cy="137160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urved Connector 22"/>
          <p:cNvCxnSpPr>
            <a:stCxn id="7" idx="6"/>
          </p:cNvCxnSpPr>
          <p:nvPr/>
        </p:nvCxnSpPr>
        <p:spPr>
          <a:xfrm>
            <a:off x="2569780" y="4240924"/>
            <a:ext cx="2222937" cy="536028"/>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Curved Connector 24"/>
          <p:cNvCxnSpPr>
            <a:stCxn id="10" idx="6"/>
          </p:cNvCxnSpPr>
          <p:nvPr/>
        </p:nvCxnSpPr>
        <p:spPr>
          <a:xfrm flipV="1">
            <a:off x="2606566" y="4808483"/>
            <a:ext cx="2091558" cy="383628"/>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urved Connector 26"/>
          <p:cNvCxnSpPr>
            <a:stCxn id="11" idx="6"/>
          </p:cNvCxnSpPr>
          <p:nvPr/>
        </p:nvCxnSpPr>
        <p:spPr>
          <a:xfrm flipV="1">
            <a:off x="2585545" y="4840014"/>
            <a:ext cx="2065283" cy="1277006"/>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urved Connector 28"/>
          <p:cNvCxnSpPr>
            <a:stCxn id="15" idx="3"/>
            <a:endCxn id="16" idx="1"/>
          </p:cNvCxnSpPr>
          <p:nvPr/>
        </p:nvCxnSpPr>
        <p:spPr>
          <a:xfrm flipV="1">
            <a:off x="6432331" y="2908739"/>
            <a:ext cx="1497723" cy="1749971"/>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Curved Connector 30"/>
          <p:cNvCxnSpPr>
            <a:stCxn id="15" idx="3"/>
            <a:endCxn id="17" idx="1"/>
          </p:cNvCxnSpPr>
          <p:nvPr/>
        </p:nvCxnSpPr>
        <p:spPr>
          <a:xfrm flipV="1">
            <a:off x="6432331" y="3786353"/>
            <a:ext cx="1460937" cy="872357"/>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Curved Connector 32"/>
          <p:cNvCxnSpPr>
            <a:stCxn id="15" idx="3"/>
            <a:endCxn id="18" idx="1"/>
          </p:cNvCxnSpPr>
          <p:nvPr/>
        </p:nvCxnSpPr>
        <p:spPr>
          <a:xfrm>
            <a:off x="6432331" y="4658710"/>
            <a:ext cx="1471448" cy="99849"/>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Curved Connector 34"/>
          <p:cNvCxnSpPr>
            <a:stCxn id="15" idx="3"/>
            <a:endCxn id="19" idx="1"/>
          </p:cNvCxnSpPr>
          <p:nvPr/>
        </p:nvCxnSpPr>
        <p:spPr>
          <a:xfrm>
            <a:off x="6432331" y="4658710"/>
            <a:ext cx="1450428" cy="1119354"/>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851338"/>
            <a:ext cx="11015870" cy="1749974"/>
          </a:xfrm>
        </p:spPr>
        <p:txBody>
          <a:bodyPr vert="horz" lIns="91440" tIns="45720" rIns="91440" bIns="45720" rtlCol="0">
            <a:noAutofit/>
          </a:bodyPr>
          <a:lstStyle/>
          <a:p>
            <a:r>
              <a:rPr lang="zh-CN" altLang="en-US" sz="2400" dirty="0">
                <a:solidFill>
                  <a:schemeClr val="tx1">
                    <a:lumMod val="75000"/>
                    <a:lumOff val="25000"/>
                  </a:schemeClr>
                </a:solidFill>
              </a:rPr>
              <a:t>服务类</a:t>
            </a:r>
            <a:r>
              <a:rPr lang="en-US" altLang="zh-CN" sz="2400" dirty="0">
                <a:solidFill>
                  <a:schemeClr val="tx1">
                    <a:lumMod val="75000"/>
                    <a:lumOff val="25000"/>
                  </a:schemeClr>
                </a:solidFill>
              </a:rPr>
              <a:t>TCPServer03</a:t>
            </a:r>
            <a:r>
              <a:rPr lang="zh-CN" altLang="en-US" sz="2400" dirty="0">
                <a:solidFill>
                  <a:schemeClr val="tx1">
                    <a:lumMod val="75000"/>
                    <a:lumOff val="25000"/>
                  </a:schemeClr>
                </a:solidFill>
              </a:rPr>
              <a:t>，用来接收客户端的请求，并创建线程启动线程：</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单一服务器对多客户端提供网络服务</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2" name="TextBox 21"/>
          <p:cNvSpPr txBox="1"/>
          <p:nvPr/>
        </p:nvSpPr>
        <p:spPr>
          <a:xfrm>
            <a:off x="630621" y="1471830"/>
            <a:ext cx="10988565" cy="4524315"/>
          </a:xfrm>
          <a:prstGeom prst="rect">
            <a:avLst/>
          </a:prstGeom>
          <a:solidFill>
            <a:schemeClr val="bg1">
              <a:lumMod val="95000"/>
            </a:schemeClr>
          </a:solidFill>
        </p:spPr>
        <p:txBody>
          <a:bodyPr wrap="square" rtlCol="0">
            <a:spAutoFit/>
          </a:bodyPr>
          <a:lstStyle/>
          <a:p>
            <a:r>
              <a:rPr lang="en-US" dirty="0"/>
              <a:t>                                  </a:t>
            </a:r>
            <a:r>
              <a:rPr lang="en-US" dirty="0" err="1"/>
              <a:t>ServerSocket</a:t>
            </a:r>
            <a:r>
              <a:rPr lang="en-US" dirty="0"/>
              <a:t> server = null;</a:t>
            </a:r>
            <a:endParaRPr lang="en-US" dirty="0"/>
          </a:p>
          <a:p>
            <a:r>
              <a:rPr lang="en-US" dirty="0"/>
              <a:t>		try {</a:t>
            </a:r>
            <a:endParaRPr lang="en-US" dirty="0"/>
          </a:p>
          <a:p>
            <a:r>
              <a:rPr lang="en-US" dirty="0"/>
              <a:t>			server = new </a:t>
            </a:r>
            <a:r>
              <a:rPr lang="en-US" dirty="0" err="1"/>
              <a:t>ServerSocket</a:t>
            </a:r>
            <a:r>
              <a:rPr lang="en-US" dirty="0"/>
              <a:t>(6700);</a:t>
            </a:r>
            <a:endParaRPr lang="en-US" dirty="0"/>
          </a:p>
          <a:p>
            <a:r>
              <a:rPr lang="en-US" dirty="0"/>
              <a:t>			</a:t>
            </a:r>
            <a:r>
              <a:rPr lang="en-US" dirty="0" err="1"/>
              <a:t>System.out.println</a:t>
            </a:r>
            <a:r>
              <a:rPr lang="en-US" dirty="0"/>
              <a:t>("</a:t>
            </a:r>
            <a:r>
              <a:rPr lang="zh-CN" altLang="en-US" dirty="0"/>
              <a:t>服务器启动成功</a:t>
            </a:r>
            <a:r>
              <a:rPr lang="en-US" altLang="zh-CN" dirty="0"/>
              <a:t>");</a:t>
            </a:r>
            <a:endParaRPr lang="en-US" altLang="zh-CN" dirty="0"/>
          </a:p>
          <a:p>
            <a:r>
              <a:rPr lang="en-US" altLang="zh-CN" dirty="0"/>
              <a:t>		} </a:t>
            </a:r>
            <a:r>
              <a:rPr lang="en-US" dirty="0"/>
              <a:t>catch (Exception e) {</a:t>
            </a:r>
            <a:endParaRPr lang="en-US" dirty="0"/>
          </a:p>
          <a:p>
            <a:r>
              <a:rPr lang="en-US" dirty="0"/>
              <a:t>			</a:t>
            </a:r>
            <a:r>
              <a:rPr lang="en-US" dirty="0" err="1"/>
              <a:t>System.out.println</a:t>
            </a:r>
            <a:r>
              <a:rPr lang="en-US" dirty="0"/>
              <a:t>("</a:t>
            </a:r>
            <a:r>
              <a:rPr lang="zh-CN" altLang="en-US" dirty="0"/>
              <a:t>服务器启动出错</a:t>
            </a:r>
            <a:r>
              <a:rPr lang="en-US" altLang="zh-CN" dirty="0"/>
              <a:t>");</a:t>
            </a:r>
            <a:endParaRPr lang="en-US" altLang="zh-CN" dirty="0"/>
          </a:p>
          <a:p>
            <a:r>
              <a:rPr lang="en-US" altLang="zh-CN" dirty="0"/>
              <a:t>		}</a:t>
            </a:r>
            <a:endParaRPr lang="en-US" altLang="zh-CN" dirty="0"/>
          </a:p>
          <a:p>
            <a:r>
              <a:rPr lang="en-US" altLang="zh-CN" dirty="0"/>
              <a:t>		</a:t>
            </a:r>
            <a:r>
              <a:rPr lang="en-US" dirty="0"/>
              <a:t>Socket </a:t>
            </a:r>
            <a:r>
              <a:rPr lang="en-US" dirty="0" err="1"/>
              <a:t>socket</a:t>
            </a:r>
            <a:r>
              <a:rPr lang="en-US" dirty="0"/>
              <a:t> = null;</a:t>
            </a:r>
            <a:endParaRPr lang="en-US" dirty="0"/>
          </a:p>
          <a:p>
            <a:r>
              <a:rPr lang="en-US" dirty="0"/>
              <a:t>		try {</a:t>
            </a:r>
            <a:endParaRPr lang="en-US" dirty="0"/>
          </a:p>
          <a:p>
            <a:r>
              <a:rPr lang="en-US" dirty="0"/>
              <a:t>			while (true) {</a:t>
            </a:r>
            <a:endParaRPr lang="en-US" dirty="0"/>
          </a:p>
          <a:p>
            <a:r>
              <a:rPr lang="en-US" dirty="0"/>
              <a:t>				socket = </a:t>
            </a:r>
            <a:r>
              <a:rPr lang="en-US" dirty="0" err="1"/>
              <a:t>server.accept</a:t>
            </a:r>
            <a:r>
              <a:rPr lang="en-US" dirty="0"/>
              <a:t>();</a:t>
            </a:r>
            <a:endParaRPr lang="en-US" dirty="0"/>
          </a:p>
          <a:p>
            <a:r>
              <a:rPr lang="en-US" dirty="0"/>
              <a:t>				</a:t>
            </a:r>
            <a:r>
              <a:rPr lang="en-US" dirty="0" err="1"/>
              <a:t>MultiThreadServer</a:t>
            </a:r>
            <a:r>
              <a:rPr lang="en-US" dirty="0"/>
              <a:t> </a:t>
            </a:r>
            <a:r>
              <a:rPr lang="en-US" dirty="0" err="1"/>
              <a:t>st</a:t>
            </a:r>
            <a:r>
              <a:rPr lang="en-US" dirty="0"/>
              <a:t>=new </a:t>
            </a:r>
            <a:r>
              <a:rPr lang="en-US" dirty="0" err="1"/>
              <a:t>MultiThreadServer</a:t>
            </a:r>
            <a:r>
              <a:rPr lang="en-US" dirty="0"/>
              <a:t>(socket);</a:t>
            </a:r>
            <a:endParaRPr lang="en-US" dirty="0"/>
          </a:p>
          <a:p>
            <a:r>
              <a:rPr lang="en-US" dirty="0"/>
              <a:t>				Thread </a:t>
            </a:r>
            <a:r>
              <a:rPr lang="en-US" dirty="0" err="1"/>
              <a:t>thread</a:t>
            </a:r>
            <a:r>
              <a:rPr lang="en-US" dirty="0"/>
              <a:t>=new Thread(</a:t>
            </a:r>
            <a:r>
              <a:rPr lang="en-US" dirty="0" err="1"/>
              <a:t>st</a:t>
            </a:r>
            <a:r>
              <a:rPr lang="en-US" dirty="0"/>
              <a:t>);</a:t>
            </a:r>
            <a:endParaRPr lang="en-US" dirty="0"/>
          </a:p>
          <a:p>
            <a:r>
              <a:rPr lang="en-US" dirty="0"/>
              <a:t>				</a:t>
            </a:r>
            <a:r>
              <a:rPr lang="en-US" dirty="0" err="1"/>
              <a:t>clients.add</a:t>
            </a:r>
            <a:r>
              <a:rPr lang="en-US" dirty="0"/>
              <a:t>(</a:t>
            </a:r>
            <a:r>
              <a:rPr lang="en-US" dirty="0" err="1"/>
              <a:t>st</a:t>
            </a:r>
            <a:r>
              <a:rPr lang="en-US" dirty="0"/>
              <a:t>);</a:t>
            </a:r>
            <a:endParaRPr lang="en-US" dirty="0"/>
          </a:p>
          <a:p>
            <a:r>
              <a:rPr lang="en-US" dirty="0"/>
              <a:t>				</a:t>
            </a:r>
            <a:r>
              <a:rPr lang="en-US" dirty="0" err="1"/>
              <a:t>thread.start</a:t>
            </a:r>
            <a:r>
              <a:rPr lang="en-US" dirty="0"/>
              <a:t>();</a:t>
            </a:r>
            <a:endParaRPr lang="en-US" dirty="0"/>
          </a:p>
          <a:p>
            <a:r>
              <a:rPr lang="en-US" dirty="0"/>
              <a:t>			}			</a:t>
            </a:r>
            <a:endParaRPr lang="en-US" dirty="0"/>
          </a:p>
        </p:txBody>
      </p:sp>
      <p:sp>
        <p:nvSpPr>
          <p:cNvPr id="24" name="TextBox 23"/>
          <p:cNvSpPr txBox="1"/>
          <p:nvPr/>
        </p:nvSpPr>
        <p:spPr>
          <a:xfrm>
            <a:off x="677918" y="6189123"/>
            <a:ext cx="10752082" cy="369332"/>
          </a:xfrm>
          <a:prstGeom prst="rect">
            <a:avLst/>
          </a:prstGeom>
          <a:solidFill>
            <a:schemeClr val="accent6"/>
          </a:solidFill>
          <a:ln w="38100">
            <a:solidFill>
              <a:schemeClr val="tx1"/>
            </a:solidFill>
            <a:prstDash val="sysDash"/>
          </a:ln>
        </p:spPr>
        <p:txBody>
          <a:bodyPr wrap="square" rtlCol="0">
            <a:spAutoFit/>
          </a:bodyPr>
          <a:lstStyle/>
          <a:p>
            <a:r>
              <a:rPr lang="zh-CN" altLang="en-US" dirty="0"/>
              <a:t>如上所示，</a:t>
            </a:r>
            <a:r>
              <a:rPr lang="en-US" altLang="zh-CN" dirty="0"/>
              <a:t>TCPServer03</a:t>
            </a:r>
            <a:r>
              <a:rPr lang="zh-CN" altLang="en-US" dirty="0"/>
              <a:t>类中，在无限循环中接收请求，创建线程并启动线程；</a:t>
            </a:r>
            <a:endParaRPr lang="en-US" dirty="0"/>
          </a:p>
        </p:txBody>
      </p:sp>
      <p:sp>
        <p:nvSpPr>
          <p:cNvPr id="6" name="TextBox 5">
            <a:hlinkClick r:id="rId1" action="ppaction://hlinkfile"/>
          </p:cNvPr>
          <p:cNvSpPr txBox="1"/>
          <p:nvPr/>
        </p:nvSpPr>
        <p:spPr>
          <a:xfrm>
            <a:off x="9593705" y="0"/>
            <a:ext cx="2083633" cy="646331"/>
          </a:xfrm>
          <a:prstGeom prst="rect">
            <a:avLst/>
          </a:prstGeom>
          <a:noFill/>
        </p:spPr>
        <p:txBody>
          <a:bodyPr wrap="square" rtlCol="0">
            <a:spAutoFit/>
          </a:bodyPr>
          <a:lstStyle/>
          <a:p>
            <a:r>
              <a:rPr lang="zh-CN" altLang="en-US" dirty="0">
                <a:hlinkClick r:id="rId2" action="ppaction://hlinkfile"/>
              </a:rPr>
              <a:t>课堂案例：</a:t>
            </a:r>
            <a:r>
              <a:rPr lang="en-US" altLang="zh-CN" dirty="0">
                <a:hlinkClick r:id="rId2" action="ppaction://hlinkfile"/>
              </a:rPr>
              <a:t>TCPServer03.java</a:t>
            </a:r>
            <a:endParaRPr lang="en-US" altLang="zh-CN" dirty="0"/>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851338"/>
            <a:ext cx="11015870" cy="1749974"/>
          </a:xfrm>
        </p:spPr>
        <p:txBody>
          <a:bodyPr vert="horz" lIns="91440" tIns="45720" rIns="91440" bIns="45720" rtlCol="0">
            <a:noAutofit/>
          </a:bodyPr>
          <a:lstStyle/>
          <a:p>
            <a:r>
              <a:rPr lang="zh-CN" altLang="en-US" sz="2400" dirty="0">
                <a:solidFill>
                  <a:schemeClr val="tx1">
                    <a:lumMod val="75000"/>
                    <a:lumOff val="25000"/>
                  </a:schemeClr>
                </a:solidFill>
              </a:rPr>
              <a:t>线程类</a:t>
            </a:r>
            <a:r>
              <a:rPr lang="en-US" altLang="zh-CN" sz="2400" dirty="0" err="1">
                <a:solidFill>
                  <a:schemeClr val="tx1">
                    <a:lumMod val="75000"/>
                    <a:lumOff val="25000"/>
                  </a:schemeClr>
                </a:solidFill>
              </a:rPr>
              <a:t>MultiThreadServer</a:t>
            </a:r>
            <a:r>
              <a:rPr lang="zh-CN" altLang="en-US" sz="2400" dirty="0">
                <a:solidFill>
                  <a:schemeClr val="tx1">
                    <a:lumMod val="75000"/>
                    <a:lumOff val="25000"/>
                  </a:schemeClr>
                </a:solidFill>
              </a:rPr>
              <a:t>，用来对客户端提供服务：</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单一服务器对多客户端提供网络服务</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2" name="TextBox 21"/>
          <p:cNvSpPr txBox="1"/>
          <p:nvPr/>
        </p:nvSpPr>
        <p:spPr>
          <a:xfrm>
            <a:off x="599090" y="1661016"/>
            <a:ext cx="10988565" cy="2862322"/>
          </a:xfrm>
          <a:prstGeom prst="rect">
            <a:avLst/>
          </a:prstGeom>
          <a:solidFill>
            <a:schemeClr val="bg1">
              <a:lumMod val="95000"/>
            </a:schemeClr>
          </a:solidFill>
        </p:spPr>
        <p:txBody>
          <a:bodyPr wrap="square" rtlCol="0">
            <a:spAutoFit/>
          </a:bodyPr>
          <a:lstStyle/>
          <a:p>
            <a:r>
              <a:rPr lang="en-US" dirty="0"/>
              <a:t>is = new </a:t>
            </a:r>
            <a:r>
              <a:rPr lang="en-US" dirty="0" err="1"/>
              <a:t>DataInputStream</a:t>
            </a:r>
            <a:r>
              <a:rPr lang="en-US" dirty="0"/>
              <a:t>(</a:t>
            </a:r>
            <a:r>
              <a:rPr lang="en-US" dirty="0" err="1"/>
              <a:t>socket.getInputStream</a:t>
            </a:r>
            <a:r>
              <a:rPr lang="en-US" dirty="0"/>
              <a:t>());</a:t>
            </a:r>
            <a:endParaRPr lang="en-US" dirty="0"/>
          </a:p>
          <a:p>
            <a:r>
              <a:rPr lang="en-US" dirty="0" err="1"/>
              <a:t>os</a:t>
            </a:r>
            <a:r>
              <a:rPr lang="en-US" dirty="0"/>
              <a:t> = new </a:t>
            </a:r>
            <a:r>
              <a:rPr lang="en-US" dirty="0" err="1"/>
              <a:t>DataOutputStream</a:t>
            </a:r>
            <a:r>
              <a:rPr lang="en-US" dirty="0"/>
              <a:t>(</a:t>
            </a:r>
            <a:r>
              <a:rPr lang="en-US" dirty="0" err="1"/>
              <a:t>socket.getOutputStream</a:t>
            </a:r>
            <a:r>
              <a:rPr lang="en-US" dirty="0"/>
              <a:t>());</a:t>
            </a:r>
            <a:endParaRPr lang="en-US" dirty="0"/>
          </a:p>
          <a:p>
            <a:r>
              <a:rPr lang="en-US" dirty="0"/>
              <a:t>while (true) {</a:t>
            </a:r>
            <a:endParaRPr lang="en-US" dirty="0"/>
          </a:p>
          <a:p>
            <a:r>
              <a:rPr lang="en-US" dirty="0"/>
              <a:t>line = </a:t>
            </a:r>
            <a:r>
              <a:rPr lang="en-US" dirty="0" err="1"/>
              <a:t>is.readUTF</a:t>
            </a:r>
            <a:r>
              <a:rPr lang="en-US" dirty="0"/>
              <a:t>();</a:t>
            </a:r>
            <a:endParaRPr lang="en-US" dirty="0"/>
          </a:p>
          <a:p>
            <a:r>
              <a:rPr lang="en-US" dirty="0" err="1"/>
              <a:t>System.out.println</a:t>
            </a:r>
            <a:r>
              <a:rPr lang="en-US" dirty="0"/>
              <a:t>("Client "+</a:t>
            </a:r>
            <a:r>
              <a:rPr lang="en-US" dirty="0" err="1"/>
              <a:t>socket.hashCode</a:t>
            </a:r>
            <a:r>
              <a:rPr lang="en-US" dirty="0"/>
              <a:t>()+"</a:t>
            </a:r>
            <a:r>
              <a:rPr lang="zh-CN" altLang="en-US" dirty="0"/>
              <a:t>说：</a:t>
            </a:r>
            <a:r>
              <a:rPr lang="en-US" altLang="zh-CN" dirty="0"/>
              <a:t>" + </a:t>
            </a:r>
            <a:r>
              <a:rPr lang="en-US" dirty="0"/>
              <a:t>line);</a:t>
            </a:r>
            <a:endParaRPr lang="en-US" dirty="0"/>
          </a:p>
          <a:p>
            <a:r>
              <a:rPr lang="en-US" dirty="0"/>
              <a:t>TCPServer03.sendToAll("Client "+</a:t>
            </a:r>
            <a:r>
              <a:rPr lang="en-US" dirty="0" err="1"/>
              <a:t>socket.hashCode</a:t>
            </a:r>
            <a:r>
              <a:rPr lang="en-US" dirty="0"/>
              <a:t>()+"</a:t>
            </a:r>
            <a:r>
              <a:rPr lang="zh-CN" altLang="en-US" dirty="0"/>
              <a:t>说</a:t>
            </a:r>
            <a:r>
              <a:rPr lang="en-US" altLang="zh-CN" dirty="0"/>
              <a:t>:"+</a:t>
            </a:r>
            <a:r>
              <a:rPr lang="en-US" dirty="0"/>
              <a:t>line);</a:t>
            </a:r>
            <a:endParaRPr lang="en-US" dirty="0"/>
          </a:p>
          <a:p>
            <a:r>
              <a:rPr lang="en-US" dirty="0"/>
              <a:t>if (</a:t>
            </a:r>
            <a:r>
              <a:rPr lang="en-US" dirty="0" err="1"/>
              <a:t>line.equals</a:t>
            </a:r>
            <a:r>
              <a:rPr lang="en-US" dirty="0"/>
              <a:t>("exit")) {</a:t>
            </a:r>
            <a:endParaRPr lang="en-US" dirty="0"/>
          </a:p>
          <a:p>
            <a:r>
              <a:rPr lang="en-US" dirty="0"/>
              <a:t>break;</a:t>
            </a:r>
            <a:endParaRPr lang="en-US" dirty="0"/>
          </a:p>
          <a:p>
            <a:r>
              <a:rPr lang="en-US" dirty="0"/>
              <a:t>}</a:t>
            </a:r>
            <a:endParaRPr lang="en-US" dirty="0"/>
          </a:p>
          <a:p>
            <a:r>
              <a:rPr lang="en-US" dirty="0"/>
              <a:t>}				</a:t>
            </a:r>
            <a:endParaRPr lang="en-US" dirty="0"/>
          </a:p>
        </p:txBody>
      </p:sp>
      <p:sp>
        <p:nvSpPr>
          <p:cNvPr id="24" name="TextBox 23"/>
          <p:cNvSpPr txBox="1"/>
          <p:nvPr/>
        </p:nvSpPr>
        <p:spPr>
          <a:xfrm>
            <a:off x="583325" y="5108028"/>
            <a:ext cx="10752082" cy="369332"/>
          </a:xfrm>
          <a:prstGeom prst="rect">
            <a:avLst/>
          </a:prstGeom>
          <a:solidFill>
            <a:schemeClr val="accent6"/>
          </a:solidFill>
          <a:ln w="38100">
            <a:solidFill>
              <a:schemeClr val="tx1"/>
            </a:solidFill>
            <a:prstDash val="sysDash"/>
          </a:ln>
        </p:spPr>
        <p:txBody>
          <a:bodyPr wrap="square" rtlCol="0">
            <a:spAutoFit/>
          </a:bodyPr>
          <a:lstStyle/>
          <a:p>
            <a:r>
              <a:rPr lang="zh-CN" altLang="en-US" dirty="0"/>
              <a:t>如上所示，</a:t>
            </a:r>
            <a:r>
              <a:rPr lang="en-US" altLang="zh-CN" dirty="0" err="1"/>
              <a:t>MultiThreadServer</a:t>
            </a:r>
            <a:r>
              <a:rPr lang="zh-CN" altLang="en-US" dirty="0"/>
              <a:t>类中，读取客户端发过来的信息，再群发到所有的客户端。</a:t>
            </a:r>
            <a:endParaRPr lang="en-US" dirty="0"/>
          </a:p>
        </p:txBody>
      </p:sp>
      <p:sp>
        <p:nvSpPr>
          <p:cNvPr id="26" name="TextBox 25">
            <a:hlinkClick r:id="rId1" action="ppaction://hlinkfile"/>
          </p:cNvPr>
          <p:cNvSpPr txBox="1"/>
          <p:nvPr/>
        </p:nvSpPr>
        <p:spPr>
          <a:xfrm>
            <a:off x="9348953" y="0"/>
            <a:ext cx="2506716" cy="646331"/>
          </a:xfrm>
          <a:prstGeom prst="rect">
            <a:avLst/>
          </a:prstGeom>
          <a:noFill/>
        </p:spPr>
        <p:txBody>
          <a:bodyPr wrap="square" rtlCol="0">
            <a:spAutoFit/>
          </a:bodyPr>
          <a:lstStyle/>
          <a:p>
            <a:r>
              <a:rPr lang="zh-CN" altLang="en-US" dirty="0">
                <a:hlinkClick r:id="rId2" action="ppaction://hlinkfile"/>
              </a:rPr>
              <a:t>课堂案例：</a:t>
            </a:r>
            <a:r>
              <a:rPr lang="en-US" altLang="zh-CN" dirty="0">
                <a:hlinkClick r:id="rId2" action="ppaction://hlinkfile"/>
              </a:rPr>
              <a:t>MultiThreadServer.java</a:t>
            </a:r>
            <a:endParaRPr lang="en-US" altLang="zh-CN" dirty="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851338"/>
            <a:ext cx="11015870" cy="804041"/>
          </a:xfrm>
        </p:spPr>
        <p:txBody>
          <a:bodyPr vert="horz" lIns="91440" tIns="45720" rIns="91440" bIns="45720" rtlCol="0">
            <a:noAutofit/>
          </a:bodyPr>
          <a:lstStyle/>
          <a:p>
            <a:r>
              <a:rPr lang="zh-CN" altLang="en-US" sz="2400" dirty="0">
                <a:solidFill>
                  <a:schemeClr val="tx1">
                    <a:lumMod val="75000"/>
                    <a:lumOff val="25000"/>
                  </a:schemeClr>
                </a:solidFill>
              </a:rPr>
              <a:t>运行两次客户端</a:t>
            </a:r>
            <a:r>
              <a:rPr lang="en-US" altLang="zh-CN" sz="2400" dirty="0">
                <a:solidFill>
                  <a:schemeClr val="tx1">
                    <a:lumMod val="75000"/>
                    <a:lumOff val="25000"/>
                  </a:schemeClr>
                </a:solidFill>
              </a:rPr>
              <a:t>TCPClient03</a:t>
            </a:r>
            <a:r>
              <a:rPr lang="zh-CN" altLang="en-US" sz="2400" dirty="0">
                <a:solidFill>
                  <a:schemeClr val="tx1">
                    <a:lumMod val="75000"/>
                    <a:lumOff val="25000"/>
                  </a:schemeClr>
                </a:solidFill>
              </a:rPr>
              <a:t>类，模拟两个客户端对服务器端发送请求：</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单一服务器对多客户端提供网络服务</a:t>
            </a:r>
            <a:r>
              <a:rPr kumimoji="0" lang="en-US" altLang="zh-CN"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2" name="TextBox 21"/>
          <p:cNvSpPr txBox="1"/>
          <p:nvPr/>
        </p:nvSpPr>
        <p:spPr>
          <a:xfrm>
            <a:off x="599091" y="1661016"/>
            <a:ext cx="4556233" cy="5078313"/>
          </a:xfrm>
          <a:prstGeom prst="rect">
            <a:avLst/>
          </a:prstGeom>
          <a:solidFill>
            <a:schemeClr val="bg1">
              <a:lumMod val="95000"/>
            </a:schemeClr>
          </a:solidFill>
        </p:spPr>
        <p:txBody>
          <a:bodyPr wrap="square" rtlCol="0">
            <a:spAutoFit/>
          </a:bodyPr>
          <a:lstStyle/>
          <a:p>
            <a:r>
              <a:rPr lang="en-US" dirty="0" err="1"/>
              <a:t>Runnable</a:t>
            </a:r>
            <a:r>
              <a:rPr lang="en-US" dirty="0"/>
              <a:t> </a:t>
            </a:r>
            <a:r>
              <a:rPr lang="en-US" dirty="0" err="1"/>
              <a:t>runnable</a:t>
            </a:r>
            <a:r>
              <a:rPr lang="en-US" dirty="0"/>
              <a:t> = new </a:t>
            </a:r>
            <a:r>
              <a:rPr lang="en-US" dirty="0" err="1"/>
              <a:t>Runnable</a:t>
            </a:r>
            <a:r>
              <a:rPr lang="en-US" dirty="0"/>
              <a:t>() {</a:t>
            </a:r>
            <a:endParaRPr lang="en-US" dirty="0"/>
          </a:p>
          <a:p>
            <a:r>
              <a:rPr lang="en-US" dirty="0"/>
              <a:t>@Override</a:t>
            </a:r>
            <a:endParaRPr lang="en-US" dirty="0"/>
          </a:p>
          <a:p>
            <a:r>
              <a:rPr lang="en-US" dirty="0"/>
              <a:t>public void run() {</a:t>
            </a:r>
            <a:endParaRPr lang="en-US" dirty="0"/>
          </a:p>
          <a:p>
            <a:r>
              <a:rPr lang="en-US" dirty="0"/>
              <a:t>while (true) {</a:t>
            </a:r>
            <a:endParaRPr lang="en-US" dirty="0"/>
          </a:p>
          <a:p>
            <a:r>
              <a:rPr lang="en-US" dirty="0"/>
              <a:t>try {</a:t>
            </a:r>
            <a:endParaRPr lang="en-US" dirty="0"/>
          </a:p>
          <a:p>
            <a:r>
              <a:rPr lang="en-US" dirty="0"/>
              <a:t>String </a:t>
            </a:r>
            <a:r>
              <a:rPr lang="en-US" dirty="0" err="1"/>
              <a:t>readline</a:t>
            </a:r>
            <a:r>
              <a:rPr lang="en-US" dirty="0"/>
              <a:t> = </a:t>
            </a:r>
            <a:r>
              <a:rPr lang="en-US" dirty="0" err="1"/>
              <a:t>is.readUTF</a:t>
            </a:r>
            <a:r>
              <a:rPr lang="en-US" dirty="0"/>
              <a:t>();</a:t>
            </a:r>
            <a:endParaRPr lang="en-US" dirty="0"/>
          </a:p>
          <a:p>
            <a:r>
              <a:rPr lang="en-US" dirty="0" err="1"/>
              <a:t>System.out.println</a:t>
            </a:r>
            <a:r>
              <a:rPr lang="en-US" dirty="0"/>
              <a:t>(</a:t>
            </a:r>
            <a:r>
              <a:rPr lang="en-US" dirty="0" err="1"/>
              <a:t>readline</a:t>
            </a:r>
            <a:r>
              <a:rPr lang="en-US" dirty="0"/>
              <a:t>);</a:t>
            </a:r>
            <a:endParaRPr lang="en-US" dirty="0"/>
          </a:p>
          <a:p>
            <a:r>
              <a:rPr lang="en-US" dirty="0"/>
              <a:t>if (</a:t>
            </a:r>
            <a:r>
              <a:rPr lang="en-US" dirty="0" err="1"/>
              <a:t>readline.equals</a:t>
            </a:r>
            <a:r>
              <a:rPr lang="en-US" dirty="0"/>
              <a:t>("exit")) {</a:t>
            </a:r>
            <a:endParaRPr lang="en-US" dirty="0"/>
          </a:p>
          <a:p>
            <a:r>
              <a:rPr lang="en-US" dirty="0"/>
              <a:t>break;</a:t>
            </a:r>
            <a:endParaRPr lang="en-US" dirty="0"/>
          </a:p>
          <a:p>
            <a:r>
              <a:rPr lang="en-US" dirty="0"/>
              <a:t>}</a:t>
            </a:r>
            <a:endParaRPr lang="en-US" dirty="0"/>
          </a:p>
          <a:p>
            <a:r>
              <a:rPr lang="en-US" dirty="0"/>
              <a:t>} catch (Exception ex) {</a:t>
            </a:r>
            <a:endParaRPr lang="en-US" dirty="0"/>
          </a:p>
          <a:p>
            <a:r>
              <a:rPr lang="en-US" dirty="0"/>
              <a:t>ex</a:t>
            </a:r>
            <a:endParaRPr lang="en-US" dirty="0"/>
          </a:p>
          <a:p>
            <a:r>
              <a:rPr lang="en-US" dirty="0"/>
              <a:t>}}}};</a:t>
            </a:r>
            <a:endParaRPr lang="en-US" dirty="0"/>
          </a:p>
          <a:p>
            <a:r>
              <a:rPr lang="en-US" dirty="0"/>
              <a:t>new Thread(</a:t>
            </a:r>
            <a:r>
              <a:rPr lang="en-US" dirty="0" err="1"/>
              <a:t>runnable</a:t>
            </a:r>
            <a:r>
              <a:rPr lang="en-US" dirty="0"/>
              <a:t>).start();</a:t>
            </a:r>
            <a:endParaRPr lang="en-US" dirty="0"/>
          </a:p>
          <a:p>
            <a:r>
              <a:rPr lang="en-US" dirty="0"/>
              <a:t>while (true) {</a:t>
            </a:r>
            <a:endParaRPr lang="en-US" dirty="0"/>
          </a:p>
          <a:p>
            <a:r>
              <a:rPr lang="en-US" dirty="0" err="1"/>
              <a:t>readline</a:t>
            </a:r>
            <a:r>
              <a:rPr lang="en-US" dirty="0"/>
              <a:t> = </a:t>
            </a:r>
            <a:r>
              <a:rPr lang="en-US" dirty="0" err="1"/>
              <a:t>sin.readLine</a:t>
            </a:r>
            <a:r>
              <a:rPr lang="en-US" dirty="0"/>
              <a:t>();</a:t>
            </a:r>
            <a:endParaRPr lang="en-US" dirty="0"/>
          </a:p>
          <a:p>
            <a:r>
              <a:rPr lang="en-US" dirty="0" err="1"/>
              <a:t>os.writeUTF</a:t>
            </a:r>
            <a:r>
              <a:rPr lang="en-US" dirty="0"/>
              <a:t>(</a:t>
            </a:r>
            <a:r>
              <a:rPr lang="en-US" dirty="0" err="1"/>
              <a:t>readline</a:t>
            </a:r>
            <a:r>
              <a:rPr lang="en-US" dirty="0"/>
              <a:t>);</a:t>
            </a:r>
            <a:endParaRPr lang="en-US" dirty="0"/>
          </a:p>
          <a:p>
            <a:r>
              <a:rPr lang="en-US" dirty="0"/>
              <a:t>}			</a:t>
            </a:r>
            <a:endParaRPr lang="en-US" dirty="0"/>
          </a:p>
        </p:txBody>
      </p:sp>
      <p:sp>
        <p:nvSpPr>
          <p:cNvPr id="26" name="TextBox 25">
            <a:hlinkClick r:id="rId1" action="ppaction://hlinkfile"/>
          </p:cNvPr>
          <p:cNvSpPr txBox="1"/>
          <p:nvPr/>
        </p:nvSpPr>
        <p:spPr>
          <a:xfrm>
            <a:off x="9348953" y="0"/>
            <a:ext cx="2506716" cy="646331"/>
          </a:xfrm>
          <a:prstGeom prst="rect">
            <a:avLst/>
          </a:prstGeom>
          <a:noFill/>
        </p:spPr>
        <p:txBody>
          <a:bodyPr wrap="square" rtlCol="0">
            <a:spAutoFit/>
          </a:bodyPr>
          <a:lstStyle/>
          <a:p>
            <a:r>
              <a:rPr lang="zh-CN" altLang="en-US" dirty="0">
                <a:hlinkClick r:id="rId2" action="ppaction://hlinkfile"/>
              </a:rPr>
              <a:t>课堂案例：</a:t>
            </a:r>
            <a:r>
              <a:rPr lang="en-US" altLang="zh-CN" dirty="0">
                <a:hlinkClick r:id="rId2" action="ppaction://hlinkfile"/>
              </a:rPr>
              <a:t>TCPClient03.java</a:t>
            </a:r>
            <a:endParaRPr lang="en-US" altLang="zh-CN" dirty="0"/>
          </a:p>
        </p:txBody>
      </p:sp>
      <p:pic>
        <p:nvPicPr>
          <p:cNvPr id="108545" name="Picture 1" descr="C:\Users\wxh\AppData\Roaming\Tencent\Users\29097443\QQ\WinTemp\RichOle\V3(ZX`[$)BGW01$(CG1URIH.png"/>
          <p:cNvPicPr>
            <a:picLocks noChangeAspect="1" noChangeArrowheads="1"/>
          </p:cNvPicPr>
          <p:nvPr/>
        </p:nvPicPr>
        <p:blipFill>
          <a:blip r:embed="rId3" cstate="print"/>
          <a:srcRect/>
          <a:stretch>
            <a:fillRect/>
          </a:stretch>
        </p:blipFill>
        <p:spPr bwMode="auto">
          <a:xfrm>
            <a:off x="5990896" y="5580994"/>
            <a:ext cx="2990850" cy="904875"/>
          </a:xfrm>
          <a:prstGeom prst="rect">
            <a:avLst/>
          </a:prstGeom>
          <a:noFill/>
          <a:ln w="38100">
            <a:solidFill>
              <a:srgbClr val="C00000"/>
            </a:solidFill>
          </a:ln>
        </p:spPr>
      </p:pic>
      <p:pic>
        <p:nvPicPr>
          <p:cNvPr id="108546" name="Picture 2" descr="C:\Users\wxh\AppData\Roaming\Tencent\Users\29097443\QQ\WinTemp\RichOle\LAB6C0TDGW8S3SL[TJ6~R$4.png"/>
          <p:cNvPicPr>
            <a:picLocks noChangeAspect="1" noChangeArrowheads="1"/>
          </p:cNvPicPr>
          <p:nvPr/>
        </p:nvPicPr>
        <p:blipFill>
          <a:blip r:embed="rId4" cstate="print"/>
          <a:srcRect/>
          <a:stretch>
            <a:fillRect/>
          </a:stretch>
        </p:blipFill>
        <p:spPr bwMode="auto">
          <a:xfrm>
            <a:off x="5959365" y="3641834"/>
            <a:ext cx="2971800" cy="1076325"/>
          </a:xfrm>
          <a:prstGeom prst="rect">
            <a:avLst/>
          </a:prstGeom>
          <a:noFill/>
          <a:ln w="38100">
            <a:solidFill>
              <a:srgbClr val="C00000"/>
            </a:solidFill>
          </a:ln>
        </p:spPr>
      </p:pic>
      <p:pic>
        <p:nvPicPr>
          <p:cNvPr id="108547" name="Picture 3" descr="C:\Users\wxh\AppData\Roaming\Tencent\Users\29097443\QQ\WinTemp\RichOle\UZVSF$DAXH)X[)X($ZB]ADC.png"/>
          <p:cNvPicPr>
            <a:picLocks noChangeAspect="1" noChangeArrowheads="1"/>
          </p:cNvPicPr>
          <p:nvPr/>
        </p:nvPicPr>
        <p:blipFill>
          <a:blip r:embed="rId5" cstate="print"/>
          <a:srcRect/>
          <a:stretch>
            <a:fillRect/>
          </a:stretch>
        </p:blipFill>
        <p:spPr bwMode="auto">
          <a:xfrm>
            <a:off x="5896303" y="1749972"/>
            <a:ext cx="2981325" cy="1095375"/>
          </a:xfrm>
          <a:prstGeom prst="rect">
            <a:avLst/>
          </a:prstGeom>
          <a:noFill/>
          <a:ln w="38100">
            <a:solidFill>
              <a:srgbClr val="C00000"/>
            </a:solidFill>
          </a:ln>
        </p:spPr>
      </p:pic>
    </p:spTree>
  </p:cSld>
  <p:clrMapOvr>
    <a:masterClrMapping/>
  </p:clrMapOvr>
  <p:transition spd="slow">
    <p:push dir="u"/>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6673</Words>
  <Application>WPS 演示</Application>
  <PresentationFormat>宽屏</PresentationFormat>
  <Paragraphs>365</Paragraphs>
  <Slides>18</Slides>
  <Notes>20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Arial</vt:lpstr>
      <vt:lpstr>宋体</vt:lpstr>
      <vt:lpstr>Wingdings</vt:lpstr>
      <vt:lpstr>微软雅黑</vt:lpstr>
      <vt:lpstr>微软雅黑 Light</vt:lpstr>
      <vt:lpstr>Arial Unicode MS</vt:lpstr>
      <vt:lpstr>Calibri</vt:lpstr>
      <vt:lpstr>等线</vt:lpstr>
      <vt:lpstr>Office 主题</vt:lpstr>
      <vt:lpstr>TCP、UDP网络通讯</vt:lpstr>
      <vt:lpstr>本章目标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知识点4【Java nio实现无阻塞访问的Socket服务器】</vt:lpstr>
      <vt:lpstr>知识点4【Java nio实现无阻塞访问的Socket服务器】</vt:lpstr>
      <vt:lpstr>PowerPoint 演示文稿</vt:lpstr>
      <vt:lpstr>PowerPoint 演示文稿</vt:lpstr>
      <vt:lpstr>PowerPoint 演示文稿</vt:lpstr>
      <vt:lpstr>PowerPoint 演示文稿</vt:lpstr>
      <vt:lpstr>PowerPoint 演示文稿</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1784</cp:revision>
  <dcterms:created xsi:type="dcterms:W3CDTF">2014-03-19T14:07:00Z</dcterms:created>
  <dcterms:modified xsi:type="dcterms:W3CDTF">2021-01-21T11:04:10Z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