
<file path=[Content_Types].xml><?xml version="1.0" encoding="utf-8"?>
<Types xmlns="http://schemas.openxmlformats.org/package/2006/content-types">
  <Default Extension="jpeg" ContentType="image/jpe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81"/>
  </p:handoutMasterIdLst>
  <p:sldIdLst>
    <p:sldId id="478" r:id="rId3"/>
    <p:sldId id="918" r:id="rId5"/>
    <p:sldId id="989" r:id="rId6"/>
    <p:sldId id="919" r:id="rId7"/>
    <p:sldId id="921" r:id="rId8"/>
    <p:sldId id="920" r:id="rId9"/>
    <p:sldId id="922" r:id="rId10"/>
    <p:sldId id="925" r:id="rId11"/>
    <p:sldId id="929" r:id="rId12"/>
    <p:sldId id="985" r:id="rId13"/>
    <p:sldId id="986" r:id="rId14"/>
    <p:sldId id="987" r:id="rId15"/>
    <p:sldId id="988" r:id="rId16"/>
    <p:sldId id="932" r:id="rId17"/>
    <p:sldId id="933" r:id="rId18"/>
    <p:sldId id="934" r:id="rId19"/>
    <p:sldId id="930" r:id="rId20"/>
    <p:sldId id="935" r:id="rId21"/>
    <p:sldId id="936" r:id="rId22"/>
    <p:sldId id="937" r:id="rId23"/>
    <p:sldId id="938" r:id="rId24"/>
    <p:sldId id="939" r:id="rId25"/>
    <p:sldId id="940" r:id="rId26"/>
    <p:sldId id="941" r:id="rId27"/>
    <p:sldId id="942" r:id="rId28"/>
    <p:sldId id="943" r:id="rId29"/>
    <p:sldId id="944" r:id="rId30"/>
    <p:sldId id="945" r:id="rId31"/>
    <p:sldId id="946" r:id="rId32"/>
    <p:sldId id="947" r:id="rId33"/>
    <p:sldId id="948" r:id="rId34"/>
    <p:sldId id="984" r:id="rId35"/>
    <p:sldId id="950" r:id="rId36"/>
    <p:sldId id="951" r:id="rId37"/>
    <p:sldId id="952" r:id="rId38"/>
    <p:sldId id="953" r:id="rId39"/>
    <p:sldId id="954" r:id="rId40"/>
    <p:sldId id="955" r:id="rId41"/>
    <p:sldId id="956" r:id="rId42"/>
    <p:sldId id="983" r:id="rId43"/>
    <p:sldId id="960" r:id="rId44"/>
    <p:sldId id="961" r:id="rId45"/>
    <p:sldId id="962" r:id="rId46"/>
    <p:sldId id="963" r:id="rId47"/>
    <p:sldId id="964" r:id="rId48"/>
    <p:sldId id="965" r:id="rId49"/>
    <p:sldId id="966" r:id="rId50"/>
    <p:sldId id="967" r:id="rId51"/>
    <p:sldId id="968" r:id="rId52"/>
    <p:sldId id="971" r:id="rId53"/>
    <p:sldId id="972" r:id="rId54"/>
    <p:sldId id="973" r:id="rId55"/>
    <p:sldId id="974" r:id="rId56"/>
    <p:sldId id="975" r:id="rId57"/>
    <p:sldId id="976" r:id="rId58"/>
    <p:sldId id="977" r:id="rId59"/>
    <p:sldId id="978" r:id="rId60"/>
    <p:sldId id="979" r:id="rId61"/>
    <p:sldId id="990" r:id="rId62"/>
    <p:sldId id="991" r:id="rId63"/>
    <p:sldId id="992" r:id="rId64"/>
    <p:sldId id="993" r:id="rId65"/>
    <p:sldId id="994" r:id="rId66"/>
    <p:sldId id="995" r:id="rId67"/>
    <p:sldId id="996" r:id="rId68"/>
    <p:sldId id="997" r:id="rId69"/>
    <p:sldId id="998" r:id="rId70"/>
    <p:sldId id="999" r:id="rId71"/>
    <p:sldId id="1000" r:id="rId72"/>
    <p:sldId id="1001" r:id="rId73"/>
    <p:sldId id="1002" r:id="rId74"/>
    <p:sldId id="1003" r:id="rId75"/>
    <p:sldId id="1004" r:id="rId76"/>
    <p:sldId id="1005" r:id="rId77"/>
    <p:sldId id="1006" r:id="rId78"/>
    <p:sldId id="1007" r:id="rId79"/>
    <p:sldId id="1008" r:id="rId80"/>
    <p:sldId id="1009" r:id="rId81"/>
    <p:sldId id="1012" r:id="rId82"/>
    <p:sldId id="1013" r:id="rId83"/>
    <p:sldId id="1014" r:id="rId84"/>
    <p:sldId id="1015" r:id="rId85"/>
    <p:sldId id="1020" r:id="rId86"/>
    <p:sldId id="1016" r:id="rId87"/>
    <p:sldId id="1019" r:id="rId88"/>
    <p:sldId id="1021" r:id="rId89"/>
    <p:sldId id="1022" r:id="rId90"/>
    <p:sldId id="1023" r:id="rId91"/>
    <p:sldId id="1024" r:id="rId92"/>
    <p:sldId id="1025" r:id="rId93"/>
    <p:sldId id="1026" r:id="rId94"/>
    <p:sldId id="1027" r:id="rId95"/>
    <p:sldId id="1039" r:id="rId96"/>
    <p:sldId id="1080" r:id="rId97"/>
    <p:sldId id="1081" r:id="rId98"/>
    <p:sldId id="1082" r:id="rId99"/>
    <p:sldId id="1083" r:id="rId100"/>
    <p:sldId id="1084" r:id="rId101"/>
    <p:sldId id="1085" r:id="rId102"/>
    <p:sldId id="1086" r:id="rId103"/>
    <p:sldId id="1087" r:id="rId104"/>
    <p:sldId id="1088" r:id="rId105"/>
    <p:sldId id="1089" r:id="rId106"/>
    <p:sldId id="1090" r:id="rId107"/>
    <p:sldId id="1091" r:id="rId108"/>
    <p:sldId id="1092" r:id="rId109"/>
    <p:sldId id="1093" r:id="rId110"/>
    <p:sldId id="1094" r:id="rId111"/>
    <p:sldId id="1095" r:id="rId112"/>
    <p:sldId id="1096" r:id="rId113"/>
    <p:sldId id="1097" r:id="rId114"/>
    <p:sldId id="1098" r:id="rId115"/>
    <p:sldId id="1099" r:id="rId116"/>
    <p:sldId id="1100" r:id="rId117"/>
    <p:sldId id="1103" r:id="rId118"/>
    <p:sldId id="1104" r:id="rId119"/>
    <p:sldId id="1105" r:id="rId120"/>
    <p:sldId id="1106" r:id="rId121"/>
    <p:sldId id="1107" r:id="rId122"/>
    <p:sldId id="1108" r:id="rId123"/>
    <p:sldId id="1109" r:id="rId124"/>
    <p:sldId id="1110" r:id="rId125"/>
    <p:sldId id="1111" r:id="rId126"/>
    <p:sldId id="1112" r:id="rId127"/>
    <p:sldId id="1113" r:id="rId128"/>
    <p:sldId id="1114" r:id="rId129"/>
    <p:sldId id="1117" r:id="rId130"/>
    <p:sldId id="1118" r:id="rId131"/>
    <p:sldId id="1119" r:id="rId132"/>
    <p:sldId id="1120" r:id="rId133"/>
    <p:sldId id="1121" r:id="rId134"/>
    <p:sldId id="1122" r:id="rId135"/>
    <p:sldId id="1123" r:id="rId136"/>
    <p:sldId id="1124" r:id="rId137"/>
    <p:sldId id="1125" r:id="rId138"/>
    <p:sldId id="1126" r:id="rId139"/>
    <p:sldId id="1127" r:id="rId140"/>
    <p:sldId id="1128" r:id="rId141"/>
    <p:sldId id="1129" r:id="rId142"/>
    <p:sldId id="1130" r:id="rId143"/>
    <p:sldId id="1131" r:id="rId144"/>
    <p:sldId id="1132" r:id="rId145"/>
    <p:sldId id="1133" r:id="rId146"/>
    <p:sldId id="1134" r:id="rId147"/>
    <p:sldId id="1135" r:id="rId148"/>
    <p:sldId id="1136" r:id="rId149"/>
    <p:sldId id="1137" r:id="rId150"/>
    <p:sldId id="1138" r:id="rId151"/>
    <p:sldId id="1139" r:id="rId152"/>
    <p:sldId id="1140" r:id="rId153"/>
    <p:sldId id="1145" r:id="rId154"/>
    <p:sldId id="1167" r:id="rId155"/>
    <p:sldId id="1146" r:id="rId156"/>
    <p:sldId id="1147" r:id="rId157"/>
    <p:sldId id="1148" r:id="rId158"/>
    <p:sldId id="1149" r:id="rId159"/>
    <p:sldId id="1156" r:id="rId160"/>
    <p:sldId id="1157" r:id="rId161"/>
    <p:sldId id="1160" r:id="rId162"/>
    <p:sldId id="1161" r:id="rId163"/>
    <p:sldId id="1159" r:id="rId164"/>
    <p:sldId id="1162" r:id="rId165"/>
    <p:sldId id="1151" r:id="rId166"/>
    <p:sldId id="1152" r:id="rId167"/>
    <p:sldId id="1163" r:id="rId168"/>
    <p:sldId id="1164" r:id="rId169"/>
    <p:sldId id="1150" r:id="rId170"/>
    <p:sldId id="1169" r:id="rId171"/>
    <p:sldId id="1165" r:id="rId172"/>
    <p:sldId id="1166" r:id="rId173"/>
    <p:sldId id="1153" r:id="rId174"/>
    <p:sldId id="1168" r:id="rId175"/>
    <p:sldId id="1170" r:id="rId176"/>
    <p:sldId id="1171" r:id="rId177"/>
    <p:sldId id="1172" r:id="rId178"/>
    <p:sldId id="1173" r:id="rId179"/>
    <p:sldId id="1143" r:id="rId18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Z" initials="E" lastIdx="1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4958"/>
    <a:srgbClr val="B8275B"/>
    <a:srgbClr val="269999"/>
    <a:srgbClr val="595959"/>
    <a:srgbClr val="276A83"/>
    <a:srgbClr val="AE0B0B"/>
    <a:srgbClr val="C3C000"/>
    <a:srgbClr val="F66FD8"/>
    <a:srgbClr val="C56883"/>
    <a:srgbClr val="FD3A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5" autoAdjust="0"/>
    <p:restoredTop sz="85230" autoAdjust="0"/>
  </p:normalViewPr>
  <p:slideViewPr>
    <p:cSldViewPr snapToGrid="0">
      <p:cViewPr varScale="1">
        <p:scale>
          <a:sx n="57" d="100"/>
          <a:sy n="57" d="100"/>
        </p:scale>
        <p:origin x="-312" y="-84"/>
      </p:cViewPr>
      <p:guideLst>
        <p:guide orient="horz" pos="2107"/>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7" d="100"/>
          <a:sy n="57" d="100"/>
        </p:scale>
        <p:origin x="2034" y="66"/>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5" Type="http://schemas.openxmlformats.org/officeDocument/2006/relationships/commentAuthors" Target="commentAuthors.xml"/><Relationship Id="rId184" Type="http://schemas.openxmlformats.org/officeDocument/2006/relationships/tableStyles" Target="tableStyles.xml"/><Relationship Id="rId183" Type="http://schemas.openxmlformats.org/officeDocument/2006/relationships/viewProps" Target="viewProps.xml"/><Relationship Id="rId182" Type="http://schemas.openxmlformats.org/officeDocument/2006/relationships/presProps" Target="presProps.xml"/><Relationship Id="rId181" Type="http://schemas.openxmlformats.org/officeDocument/2006/relationships/handoutMaster" Target="handoutMasters/handoutMaster1.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1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1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1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8.xml"/></Relationships>
</file>

<file path=ppt/notesSlides/_rels/notesSlide1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1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1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2.xml"/></Relationships>
</file>

<file path=ppt/notesSlides/_rels/notesSlide1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_rels/notesSlide1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1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5.xml"/></Relationships>
</file>

<file path=ppt/notesSlides/_rels/notesSlide1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6.xml"/></Relationships>
</file>

<file path=ppt/notesSlides/_rels/notesSlide1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7.xml"/></Relationships>
</file>

<file path=ppt/notesSlides/_rels/notesSlide1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8.xml"/></Relationships>
</file>

<file path=ppt/notesSlides/_rels/notesSlide1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0.xml"/></Relationships>
</file>

<file path=ppt/notesSlides/_rels/notesSlide1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1.xml"/></Relationships>
</file>

<file path=ppt/notesSlides/_rels/notesSlide1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2.xml"/></Relationships>
</file>

<file path=ppt/notesSlides/_rels/notesSlide1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3.xml"/></Relationships>
</file>

<file path=ppt/notesSlides/_rels/notesSlide1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4.xml"/></Relationships>
</file>

<file path=ppt/notesSlides/_rels/notesSlide1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5.xml"/></Relationships>
</file>

<file path=ppt/notesSlides/_rels/notesSlide1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dirty="0" smtClean="0"/>
              <a:t>【</a:t>
            </a:r>
            <a:r>
              <a:rPr lang="zh-CN" altLang="en-US" dirty="0" smtClean="0"/>
              <a:t>本节引言</a:t>
            </a:r>
            <a:r>
              <a:rPr lang="en-US" altLang="zh-CN" dirty="0" smtClean="0"/>
              <a:t>】</a:t>
            </a:r>
            <a:endParaRPr lang="en-US" altLang="zh-CN" dirty="0" smtClean="0"/>
          </a:p>
          <a:p>
            <a:r>
              <a:rPr lang="en-US" altLang="zh-CN" dirty="0" smtClean="0"/>
              <a:t>          </a:t>
            </a:r>
            <a:r>
              <a:rPr lang="zh-CN" altLang="en-US" dirty="0" smtClean="0"/>
              <a:t>了解了</a:t>
            </a:r>
            <a:r>
              <a:rPr lang="en-US" altLang="zh-CN" dirty="0" smtClean="0"/>
              <a:t>js</a:t>
            </a:r>
            <a:r>
              <a:rPr lang="zh-CN" altLang="en-US" dirty="0" smtClean="0"/>
              <a:t>的特点与使用场景后，我们进一步学习</a:t>
            </a:r>
            <a:r>
              <a:rPr lang="en-US" altLang="zh-CN" dirty="0" smtClean="0"/>
              <a:t>js</a:t>
            </a:r>
            <a:r>
              <a:rPr lang="zh-CN" altLang="en-US" dirty="0" smtClean="0"/>
              <a:t>的基本语法，首先我们了解一下变量与数据类型，</a:t>
            </a:r>
            <a:r>
              <a:rPr lang="en-US" altLang="zh-CN" dirty="0" smtClean="0"/>
              <a:t>js</a:t>
            </a:r>
            <a:r>
              <a:rPr lang="zh-CN" altLang="en-US" dirty="0" smtClean="0"/>
              <a:t>的变量的作用与</a:t>
            </a:r>
            <a:r>
              <a:rPr lang="en-US" altLang="zh-CN" dirty="0" smtClean="0"/>
              <a:t>java</a:t>
            </a:r>
            <a:r>
              <a:rPr lang="zh-CN" altLang="en-US" dirty="0" smtClean="0"/>
              <a:t>是一样的，但</a:t>
            </a:r>
            <a:r>
              <a:rPr lang="en-US" altLang="zh-CN" dirty="0" smtClean="0"/>
              <a:t>js</a:t>
            </a:r>
            <a:r>
              <a:rPr lang="zh-CN" altLang="en-US" dirty="0" smtClean="0"/>
              <a:t>是若编译类型的语言，并不具备</a:t>
            </a:r>
            <a:r>
              <a:rPr lang="en-US" altLang="zh-CN" dirty="0" smtClean="0"/>
              <a:t>java</a:t>
            </a:r>
            <a:r>
              <a:rPr lang="zh-CN" altLang="en-US" dirty="0" smtClean="0"/>
              <a:t>那样的强类型声明特点，同时，</a:t>
            </a:r>
            <a:r>
              <a:rPr lang="en-US" altLang="zh-CN" dirty="0" smtClean="0"/>
              <a:t>js</a:t>
            </a:r>
            <a:r>
              <a:rPr lang="zh-CN" altLang="en-US" dirty="0" smtClean="0"/>
              <a:t>的数据类型也包含基本数据类型与对象数据类型两种，但类型不同，下面我们进一步学习一下</a:t>
            </a:r>
            <a:r>
              <a:rPr lang="en-US" altLang="zh-CN" dirty="0" smtClean="0"/>
              <a:t>js</a:t>
            </a:r>
            <a:r>
              <a:rPr lang="zh-CN" altLang="en-US" dirty="0" smtClean="0"/>
              <a:t>中的变量与数据类型</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dirty="0" smtClean="0"/>
              <a:t>【</a:t>
            </a:r>
            <a:r>
              <a:rPr lang="zh-CN" altLang="en-US" dirty="0" smtClean="0"/>
              <a:t>本节引言</a:t>
            </a:r>
            <a:r>
              <a:rPr lang="en-US" altLang="zh-CN" dirty="0" smtClean="0"/>
              <a:t>】</a:t>
            </a:r>
            <a:endParaRPr lang="en-US" altLang="zh-CN" dirty="0" smtClean="0"/>
          </a:p>
          <a:p>
            <a:r>
              <a:rPr lang="en-US" altLang="zh-CN" dirty="0" smtClean="0"/>
              <a:t>	</a:t>
            </a:r>
            <a:r>
              <a:rPr lang="zh-CN" altLang="en-US" dirty="0" smtClean="0"/>
              <a:t>在</a:t>
            </a:r>
            <a:r>
              <a:rPr lang="en-US" altLang="zh-CN" dirty="0" smtClean="0"/>
              <a:t>DOM</a:t>
            </a:r>
            <a:r>
              <a:rPr lang="zh-CN" altLang="en-US" dirty="0" smtClean="0"/>
              <a:t>小节中我们介绍了浏览器会将网页上的元素封装为</a:t>
            </a:r>
            <a:r>
              <a:rPr lang="en-US" altLang="zh-CN" dirty="0" smtClean="0"/>
              <a:t>dom</a:t>
            </a:r>
            <a:r>
              <a:rPr lang="zh-CN" altLang="en-US" dirty="0" smtClean="0"/>
              <a:t>对象，开发者可以通过</a:t>
            </a:r>
            <a:r>
              <a:rPr lang="en-US" altLang="zh-CN" dirty="0" smtClean="0"/>
              <a:t>dom</a:t>
            </a:r>
            <a:r>
              <a:rPr lang="zh-CN" altLang="en-US" dirty="0" smtClean="0"/>
              <a:t>对象操作网页元素，同时浏览器也提供了操作浏览器窗口、访问屏幕信息、访问历史访问记录等接口，这些结构都默认封装在</a:t>
            </a:r>
            <a:r>
              <a:rPr lang="en-US" altLang="zh-CN" dirty="0" smtClean="0"/>
              <a:t>window</a:t>
            </a:r>
            <a:r>
              <a:rPr lang="zh-CN" altLang="en-US" dirty="0" smtClean="0"/>
              <a:t>对象中，主要用于当前页面显示与历史访问地址的访问。</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dirty="0" smtClean="0"/>
              <a:t>【</a:t>
            </a:r>
            <a:r>
              <a:rPr lang="zh-CN" altLang="en-US" dirty="0" smtClean="0"/>
              <a:t>本节引言</a:t>
            </a:r>
            <a:r>
              <a:rPr lang="en-US" altLang="zh-CN" dirty="0" smtClean="0"/>
              <a:t>】</a:t>
            </a:r>
            <a:endParaRPr lang="en-US" altLang="zh-CN" dirty="0" smtClean="0"/>
          </a:p>
          <a:p>
            <a:r>
              <a:rPr lang="en-US" altLang="zh-CN" dirty="0" smtClean="0"/>
              <a:t>	ajax</a:t>
            </a:r>
            <a:r>
              <a:rPr lang="zh-CN" altLang="en-US" dirty="0" smtClean="0"/>
              <a:t>是一个客户端与服务器端进行数据交互的技术，本质上它是由若干种老技术组成的，目前前后端传输数据的格式通常为</a:t>
            </a:r>
            <a:r>
              <a:rPr lang="en-US" altLang="zh-CN" dirty="0" smtClean="0"/>
              <a:t>JSON</a:t>
            </a:r>
            <a:r>
              <a:rPr lang="zh-CN" altLang="en-US" dirty="0" smtClean="0"/>
              <a:t>数据格式，便于解析，因此本节中我们将会重点介绍如何通过</a:t>
            </a:r>
            <a:r>
              <a:rPr lang="en-US" altLang="zh-CN" dirty="0" smtClean="0"/>
              <a:t>ajax</a:t>
            </a:r>
            <a:r>
              <a:rPr lang="zh-CN" altLang="en-US" dirty="0" smtClean="0"/>
              <a:t>发送</a:t>
            </a:r>
            <a:r>
              <a:rPr lang="en-US" altLang="zh-CN" dirty="0" smtClean="0"/>
              <a:t>http</a:t>
            </a:r>
            <a:r>
              <a:rPr lang="zh-CN" altLang="en-US" dirty="0" smtClean="0"/>
              <a:t>请求，并且如何获取服务器端返回的数据。</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dirty="0" smtClean="0"/>
              <a:t>【</a:t>
            </a:r>
            <a:r>
              <a:rPr lang="zh-CN" altLang="en-US" dirty="0" smtClean="0"/>
              <a:t>本节引言</a:t>
            </a:r>
            <a:r>
              <a:rPr lang="en-US" altLang="zh-CN" dirty="0" smtClean="0"/>
              <a:t>】</a:t>
            </a:r>
            <a:endParaRPr lang="en-US" altLang="zh-CN" dirty="0" smtClean="0"/>
          </a:p>
          <a:p>
            <a:r>
              <a:rPr lang="en-US" altLang="zh-CN" dirty="0" smtClean="0"/>
              <a:t>	ajax</a:t>
            </a:r>
            <a:r>
              <a:rPr lang="zh-CN" altLang="en-US" dirty="0" smtClean="0"/>
              <a:t>是一个客户端与服务器端进行数据交互的技术，本质上它是由若干种老技术组成的，目前前后端传输数据的格式通常为</a:t>
            </a:r>
            <a:r>
              <a:rPr lang="en-US" altLang="zh-CN" dirty="0" smtClean="0"/>
              <a:t>JSON</a:t>
            </a:r>
            <a:r>
              <a:rPr lang="zh-CN" altLang="en-US" dirty="0" smtClean="0"/>
              <a:t>数据格式，便于解析，因此本节中我们将会重点介绍如何通过</a:t>
            </a:r>
            <a:r>
              <a:rPr lang="en-US" altLang="zh-CN" dirty="0" smtClean="0"/>
              <a:t>ajax</a:t>
            </a:r>
            <a:r>
              <a:rPr lang="zh-CN" altLang="en-US" dirty="0" smtClean="0"/>
              <a:t>发送</a:t>
            </a:r>
            <a:r>
              <a:rPr lang="en-US" altLang="zh-CN" dirty="0" smtClean="0"/>
              <a:t>http</a:t>
            </a:r>
            <a:r>
              <a:rPr lang="zh-CN" altLang="en-US" dirty="0" smtClean="0"/>
              <a:t>请求，并且如何获取服务器端返回的数据。</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dirty="0" smtClean="0"/>
              <a:t>【</a:t>
            </a:r>
            <a:r>
              <a:rPr lang="zh-CN" altLang="en-US" dirty="0" smtClean="0"/>
              <a:t>本节引言</a:t>
            </a:r>
            <a:r>
              <a:rPr lang="en-US" altLang="zh-CN" dirty="0" smtClean="0"/>
              <a:t>】</a:t>
            </a:r>
            <a:endParaRPr lang="en-US" altLang="zh-CN" dirty="0" smtClean="0"/>
          </a:p>
          <a:p>
            <a:r>
              <a:rPr lang="en-US" altLang="zh-CN" dirty="0" smtClean="0"/>
              <a:t>          </a:t>
            </a:r>
            <a:r>
              <a:rPr lang="zh-CN" altLang="en-US" dirty="0" smtClean="0"/>
              <a:t>首先我们需要了解一下</a:t>
            </a:r>
            <a:r>
              <a:rPr lang="en-US" altLang="zh-CN" dirty="0" smtClean="0"/>
              <a:t>javascript</a:t>
            </a:r>
            <a:r>
              <a:rPr lang="zh-CN" altLang="en-US" dirty="0" smtClean="0"/>
              <a:t>的一些特点以及发展历程，</a:t>
            </a:r>
            <a:r>
              <a:rPr lang="en-US" altLang="zh-CN" dirty="0" smtClean="0"/>
              <a:t>js</a:t>
            </a:r>
            <a:r>
              <a:rPr lang="zh-CN" altLang="en-US" dirty="0" smtClean="0"/>
              <a:t>这门语言与其他的编译类型的语言在执行方式上、解析方式上都有很多不同，具备独特的语法特点，另外本节中我们会介绍一下</a:t>
            </a:r>
            <a:r>
              <a:rPr lang="en-US" altLang="zh-CN" dirty="0" smtClean="0"/>
              <a:t>js</a:t>
            </a:r>
            <a:r>
              <a:rPr lang="zh-CN" altLang="en-US" dirty="0" smtClean="0"/>
              <a:t>的引入方式，最后会通过一个入门程序带大家进一步了解</a:t>
            </a:r>
            <a:r>
              <a:rPr lang="en-US" altLang="zh-CN" dirty="0" smtClean="0"/>
              <a:t>js</a:t>
            </a:r>
            <a:r>
              <a:rPr lang="zh-CN" altLang="en-US" dirty="0" smtClean="0"/>
              <a:t>编程。</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dirty="0" smtClean="0"/>
              <a:t>【</a:t>
            </a:r>
            <a:r>
              <a:rPr lang="zh-CN" altLang="en-US" dirty="0" smtClean="0"/>
              <a:t>本节引言</a:t>
            </a:r>
            <a:r>
              <a:rPr lang="en-US" altLang="zh-CN" dirty="0" smtClean="0"/>
              <a:t>】</a:t>
            </a:r>
            <a:endParaRPr lang="en-US" altLang="zh-CN" dirty="0" smtClean="0"/>
          </a:p>
          <a:p>
            <a:r>
              <a:rPr lang="en-US" altLang="zh-CN" dirty="0" smtClean="0"/>
              <a:t>          js</a:t>
            </a:r>
            <a:r>
              <a:rPr lang="zh-CN" altLang="en-US" dirty="0" smtClean="0"/>
              <a:t>中的运算符的作用包含如下几类</a:t>
            </a:r>
            <a:endParaRPr lang="en-US" altLang="zh-CN" dirty="0" smtClean="0"/>
          </a:p>
          <a:p>
            <a:r>
              <a:rPr lang="en-US" altLang="zh-CN" dirty="0" smtClean="0"/>
              <a:t>	1</a:t>
            </a:r>
            <a:r>
              <a:rPr lang="en-US" altLang="zh-CN" baseline="0" dirty="0" smtClean="0"/>
              <a:t> </a:t>
            </a:r>
            <a:r>
              <a:rPr lang="zh-CN" altLang="en-US" baseline="0" dirty="0" smtClean="0"/>
              <a:t>做基础的加减乘除运算</a:t>
            </a:r>
            <a:endParaRPr lang="en-US" altLang="zh-CN" baseline="0" dirty="0" smtClean="0"/>
          </a:p>
          <a:p>
            <a:r>
              <a:rPr lang="en-US" altLang="zh-CN" baseline="0" dirty="0" smtClean="0"/>
              <a:t>	2 </a:t>
            </a:r>
            <a:r>
              <a:rPr lang="zh-CN" altLang="en-US" baseline="0" dirty="0" smtClean="0"/>
              <a:t>对变量进行赋值</a:t>
            </a:r>
            <a:endParaRPr lang="en-US" altLang="zh-CN" baseline="0" dirty="0" smtClean="0"/>
          </a:p>
          <a:p>
            <a:r>
              <a:rPr lang="en-US" altLang="zh-CN" baseline="0" dirty="0" smtClean="0"/>
              <a:t>	3 </a:t>
            </a:r>
            <a:r>
              <a:rPr lang="zh-CN" altLang="en-US" baseline="0" dirty="0" smtClean="0"/>
              <a:t>数据比较</a:t>
            </a:r>
            <a:endParaRPr lang="en-US" altLang="zh-CN" baseline="0" dirty="0" smtClean="0"/>
          </a:p>
          <a:p>
            <a:r>
              <a:rPr lang="en-US" altLang="zh-CN" baseline="0" dirty="0" smtClean="0"/>
              <a:t>	4 </a:t>
            </a:r>
            <a:r>
              <a:rPr lang="zh-CN" altLang="en-US" baseline="0" dirty="0" smtClean="0"/>
              <a:t>二进制数据逻辑运算</a:t>
            </a:r>
            <a:endParaRPr lang="en-US" altLang="zh-CN" baseline="0" dirty="0" smtClean="0"/>
          </a:p>
          <a:p>
            <a:r>
              <a:rPr lang="en-US" altLang="zh-CN" baseline="0" dirty="0" smtClean="0"/>
              <a:t>	5 </a:t>
            </a:r>
            <a:r>
              <a:rPr lang="zh-CN" altLang="en-US" baseline="0" dirty="0" smtClean="0"/>
              <a:t>条件运算等</a:t>
            </a:r>
            <a:endParaRPr lang="en-US" altLang="zh-CN" baseline="0" dirty="0" smtClean="0"/>
          </a:p>
          <a:p>
            <a:r>
              <a:rPr lang="en-US" altLang="zh-CN" baseline="0" dirty="0" smtClean="0"/>
              <a:t>	</a:t>
            </a:r>
            <a:r>
              <a:rPr lang="zh-CN" altLang="en-US" baseline="0" dirty="0" smtClean="0"/>
              <a:t>下一步我们进一步学习一下</a:t>
            </a:r>
            <a:r>
              <a:rPr lang="en-US" altLang="zh-CN" baseline="0" dirty="0" smtClean="0"/>
              <a:t>js</a:t>
            </a:r>
            <a:r>
              <a:rPr lang="zh-CN" altLang="en-US" baseline="0" dirty="0" smtClean="0"/>
              <a:t>中运算符的特点</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dirty="0" smtClean="0"/>
              <a:t>【</a:t>
            </a:r>
            <a:r>
              <a:rPr lang="zh-CN" altLang="en-US" dirty="0" smtClean="0"/>
              <a:t>本节引言</a:t>
            </a:r>
            <a:r>
              <a:rPr lang="en-US" altLang="zh-CN" dirty="0" smtClean="0"/>
              <a:t>】</a:t>
            </a:r>
            <a:endParaRPr lang="en-US" altLang="zh-CN" dirty="0" smtClean="0"/>
          </a:p>
          <a:p>
            <a:r>
              <a:rPr lang="en-US" altLang="zh-CN" dirty="0" smtClean="0"/>
              <a:t>          js</a:t>
            </a:r>
            <a:r>
              <a:rPr lang="zh-CN" altLang="en-US" dirty="0" smtClean="0"/>
              <a:t>的流程控制语句与</a:t>
            </a:r>
            <a:r>
              <a:rPr lang="en-US" altLang="zh-CN" dirty="0" smtClean="0"/>
              <a:t>java</a:t>
            </a:r>
            <a:r>
              <a:rPr lang="zh-CN" altLang="en-US" dirty="0" smtClean="0"/>
              <a:t>的作用一样，连语法结构也基本一致，都是通过判断来修改程序执行的过程，下面我们来学习一下流程控制语句的基本语法</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dirty="0" smtClean="0"/>
              <a:t>【</a:t>
            </a:r>
            <a:r>
              <a:rPr lang="zh-CN" altLang="en-US" dirty="0" smtClean="0"/>
              <a:t>本节引言</a:t>
            </a:r>
            <a:r>
              <a:rPr lang="en-US" altLang="zh-CN" dirty="0" smtClean="0"/>
              <a:t>】</a:t>
            </a:r>
            <a:endParaRPr lang="en-US" altLang="zh-CN" dirty="0" smtClean="0"/>
          </a:p>
          <a:p>
            <a:r>
              <a:rPr lang="en-US" altLang="zh-CN" dirty="0" smtClean="0"/>
              <a:t>          </a:t>
            </a:r>
            <a:r>
              <a:rPr lang="zh-CN" altLang="en-US" dirty="0" smtClean="0"/>
              <a:t>在了解了</a:t>
            </a:r>
            <a:r>
              <a:rPr lang="en-US" altLang="zh-CN" dirty="0" smtClean="0"/>
              <a:t>js</a:t>
            </a:r>
            <a:r>
              <a:rPr lang="zh-CN" altLang="en-US" dirty="0" smtClean="0"/>
              <a:t>的基本语法之后，我们来学习函数的声明和调用，函数的作用是将公用的程序段封装到一个内存载体中，便于多处调用，同时可以通过传参的方式，改变函数内部的数据，也可以通过在函数中返回数据的方式返回函数的执行结果。</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dirty="0" smtClean="0"/>
              <a:t>【</a:t>
            </a:r>
            <a:r>
              <a:rPr lang="zh-CN" altLang="en-US" dirty="0" smtClean="0"/>
              <a:t>本节引言</a:t>
            </a:r>
            <a:r>
              <a:rPr lang="en-US" altLang="zh-CN" dirty="0" smtClean="0"/>
              <a:t>】</a:t>
            </a:r>
            <a:endParaRPr lang="en-US" altLang="zh-CN" dirty="0" smtClean="0"/>
          </a:p>
          <a:p>
            <a:r>
              <a:rPr lang="en-US" altLang="zh-CN" dirty="0" smtClean="0"/>
              <a:t>          </a:t>
            </a:r>
            <a:r>
              <a:rPr lang="zh-CN" altLang="en-US" dirty="0" smtClean="0"/>
              <a:t>在</a:t>
            </a:r>
            <a:r>
              <a:rPr lang="en-US" altLang="zh-CN" dirty="0" smtClean="0"/>
              <a:t>js</a:t>
            </a:r>
            <a:r>
              <a:rPr lang="zh-CN" altLang="en-US" dirty="0" smtClean="0"/>
              <a:t>中，提供类一些内置以及本地对象，这些对象在页面加载时已经被初始化了，开发者可以直接调用这些对象的</a:t>
            </a:r>
            <a:r>
              <a:rPr lang="en-US" altLang="zh-CN" dirty="0" smtClean="0"/>
              <a:t>api</a:t>
            </a:r>
            <a:r>
              <a:rPr lang="zh-CN" altLang="en-US" dirty="0" smtClean="0"/>
              <a:t>来进行编程，下面我们具体学习一下常用的本地以及内置对象吧。</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dirty="0" smtClean="0"/>
              <a:t>【</a:t>
            </a:r>
            <a:r>
              <a:rPr lang="zh-CN" altLang="en-US" dirty="0" smtClean="0"/>
              <a:t>本节引言</a:t>
            </a:r>
            <a:r>
              <a:rPr lang="en-US" altLang="zh-CN" dirty="0" smtClean="0"/>
              <a:t>】</a:t>
            </a:r>
            <a:endParaRPr lang="en-US" altLang="zh-CN" dirty="0" smtClean="0"/>
          </a:p>
          <a:p>
            <a:r>
              <a:rPr lang="en-US" altLang="zh-CN" dirty="0" smtClean="0"/>
              <a:t>          DOM</a:t>
            </a:r>
            <a:r>
              <a:rPr lang="zh-CN" altLang="en-US" dirty="0" smtClean="0"/>
              <a:t>是一类型的标准，</a:t>
            </a:r>
            <a:r>
              <a:rPr lang="en-US" altLang="zh-CN" dirty="0" smtClean="0"/>
              <a:t>w3c</a:t>
            </a:r>
            <a:r>
              <a:rPr lang="zh-CN" altLang="en-US" dirty="0" smtClean="0"/>
              <a:t>制定了三类型的标准，其中</a:t>
            </a:r>
            <a:r>
              <a:rPr lang="en-US" altLang="zh-CN" dirty="0" smtClean="0"/>
              <a:t>DOM</a:t>
            </a:r>
            <a:r>
              <a:rPr lang="zh-CN" altLang="en-US" dirty="0" smtClean="0"/>
              <a:t>、</a:t>
            </a:r>
            <a:r>
              <a:rPr lang="en-US" altLang="zh-CN" dirty="0" smtClean="0"/>
              <a:t>htmlDOM</a:t>
            </a:r>
            <a:r>
              <a:rPr lang="zh-CN" altLang="en-US" dirty="0" smtClean="0"/>
              <a:t>都适用于网页的编程，核心的思想是，将网页中的元素在加载的过程中封装成</a:t>
            </a:r>
            <a:r>
              <a:rPr lang="en-US" altLang="zh-CN" dirty="0" smtClean="0"/>
              <a:t>js</a:t>
            </a:r>
            <a:r>
              <a:rPr lang="zh-CN" altLang="en-US" dirty="0" smtClean="0"/>
              <a:t>的对象，同时封装了操作元素的方法与属性，最终会根据网页的结构将所有的元素组装成一个树形的数据结构，了解了</a:t>
            </a:r>
            <a:r>
              <a:rPr lang="en-US" altLang="zh-CN" dirty="0" smtClean="0"/>
              <a:t>dom</a:t>
            </a:r>
            <a:r>
              <a:rPr lang="zh-CN" altLang="en-US" dirty="0" smtClean="0"/>
              <a:t>后，我们就会通过</a:t>
            </a:r>
            <a:r>
              <a:rPr lang="en-US" altLang="zh-CN" dirty="0" smtClean="0"/>
              <a:t>dom</a:t>
            </a:r>
            <a:r>
              <a:rPr lang="zh-CN" altLang="en-US" dirty="0" smtClean="0"/>
              <a:t>方法的调用来完成网页的特效功能。</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dirty="0" smtClean="0"/>
              <a:t>【</a:t>
            </a:r>
            <a:r>
              <a:rPr lang="zh-CN" altLang="en-US" dirty="0" smtClean="0"/>
              <a:t>本节引言</a:t>
            </a:r>
            <a:r>
              <a:rPr lang="en-US" altLang="zh-CN" dirty="0" smtClean="0"/>
              <a:t>】</a:t>
            </a:r>
            <a:endParaRPr lang="en-US" altLang="zh-CN" dirty="0" smtClean="0"/>
          </a:p>
          <a:p>
            <a:r>
              <a:rPr lang="en-US" altLang="zh-CN" dirty="0" smtClean="0"/>
              <a:t>	</a:t>
            </a:r>
            <a:r>
              <a:rPr lang="zh-CN" altLang="en-US" dirty="0" smtClean="0"/>
              <a:t>当网页的使用者通过外部设备来操作网页时，浏览器会监控用户的操作型为，并且触发开发者声明的响应函数，浏览器监控用户操作的型为可以成为事件的监控，开发者声明的函数成为事件的响应函数，用户操作的方式称为事件类型，本几种我们将会介绍如何来实现事件的监听与响应函数的触发。</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screen"/>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screen"/>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186570" y="899047"/>
            <a:ext cx="11792070" cy="5448937"/>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screen"/>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2.xml"/><Relationship Id="rId1" Type="http://schemas.openxmlformats.org/officeDocument/2006/relationships/image" Target="../media/image32.jpeg"/></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4" Type="http://schemas.openxmlformats.org/officeDocument/2006/relationships/notesSlide" Target="../notesSlides/notesSlide128.xml"/><Relationship Id="rId3" Type="http://schemas.openxmlformats.org/officeDocument/2006/relationships/slideLayout" Target="../slideLayouts/slideLayout2.xml"/><Relationship Id="rId2" Type="http://schemas.openxmlformats.org/officeDocument/2006/relationships/image" Target="../media/image34.png"/><Relationship Id="rId1" Type="http://schemas.openxmlformats.org/officeDocument/2006/relationships/image" Target="../media/image33.png"/></Relationships>
</file>

<file path=ppt/slides/_rels/slide129.xml.rels><?xml version="1.0" encoding="UTF-8" standalone="yes"?>
<Relationships xmlns="http://schemas.openxmlformats.org/package/2006/relationships"><Relationship Id="rId4" Type="http://schemas.openxmlformats.org/officeDocument/2006/relationships/notesSlide" Target="../notesSlides/notesSlide129.xml"/><Relationship Id="rId3" Type="http://schemas.openxmlformats.org/officeDocument/2006/relationships/slideLayout" Target="../slideLayouts/slideLayout2.xml"/><Relationship Id="rId2" Type="http://schemas.openxmlformats.org/officeDocument/2006/relationships/image" Target="../media/image36.wmf"/><Relationship Id="rId1" Type="http://schemas.openxmlformats.org/officeDocument/2006/relationships/image" Target="../media/image35.w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8" Type="http://schemas.openxmlformats.org/officeDocument/2006/relationships/notesSlide" Target="../notesSlides/notesSlide146.xml"/><Relationship Id="rId7"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153.xml.rels><?xml version="1.0" encoding="UTF-8" standalone="yes"?>
<Relationships xmlns="http://schemas.openxmlformats.org/package/2006/relationships"><Relationship Id="rId4" Type="http://schemas.openxmlformats.org/officeDocument/2006/relationships/notesSlide" Target="../notesSlides/notesSlide153.xml"/><Relationship Id="rId3" Type="http://schemas.openxmlformats.org/officeDocument/2006/relationships/slideLayout" Target="../slideLayouts/slideLayout2.xml"/><Relationship Id="rId2" Type="http://schemas.openxmlformats.org/officeDocument/2006/relationships/image" Target="../media/image49.png"/><Relationship Id="rId1" Type="http://schemas.openxmlformats.org/officeDocument/2006/relationships/image" Target="../media/image48.png"/></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2.xml"/><Relationship Id="rId1" Type="http://schemas.openxmlformats.org/officeDocument/2006/relationships/image" Target="../media/image50.png"/></Relationships>
</file>

<file path=ppt/slides/_rels/slide155.xml.rels><?xml version="1.0" encoding="UTF-8" standalone="yes"?>
<Relationships xmlns="http://schemas.openxmlformats.org/package/2006/relationships"><Relationship Id="rId4" Type="http://schemas.openxmlformats.org/officeDocument/2006/relationships/notesSlide" Target="../notesSlides/notesSlide155.xml"/><Relationship Id="rId3" Type="http://schemas.openxmlformats.org/officeDocument/2006/relationships/slideLayout" Target="../slideLayouts/slideLayout2.xml"/><Relationship Id="rId2" Type="http://schemas.openxmlformats.org/officeDocument/2006/relationships/image" Target="../media/image52.png"/><Relationship Id="rId1" Type="http://schemas.openxmlformats.org/officeDocument/2006/relationships/image" Target="../media/image51.png"/></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2.xml"/><Relationship Id="rId1" Type="http://schemas.openxmlformats.org/officeDocument/2006/relationships/image" Target="../media/image53.png"/></Relationships>
</file>

<file path=ppt/slides/_rels/slide158.xml.rels><?xml version="1.0" encoding="UTF-8" standalone="yes"?>
<Relationships xmlns="http://schemas.openxmlformats.org/package/2006/relationships"><Relationship Id="rId4" Type="http://schemas.openxmlformats.org/officeDocument/2006/relationships/notesSlide" Target="../notesSlides/notesSlide158.xml"/><Relationship Id="rId3" Type="http://schemas.openxmlformats.org/officeDocument/2006/relationships/slideLayout" Target="../slideLayouts/slideLayout2.xml"/><Relationship Id="rId2" Type="http://schemas.openxmlformats.org/officeDocument/2006/relationships/image" Target="../media/image55.jpeg"/><Relationship Id="rId1" Type="http://schemas.openxmlformats.org/officeDocument/2006/relationships/image" Target="../media/image54.jpeg"/></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2.xml"/><Relationship Id="rId1" Type="http://schemas.openxmlformats.org/officeDocument/2006/relationships/image" Target="../media/image5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2.xml"/><Relationship Id="rId1" Type="http://schemas.openxmlformats.org/officeDocument/2006/relationships/image" Target="../media/image57.png"/></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4" Type="http://schemas.openxmlformats.org/officeDocument/2006/relationships/notesSlide" Target="../notesSlides/notesSlide162.xml"/><Relationship Id="rId3" Type="http://schemas.openxmlformats.org/officeDocument/2006/relationships/slideLayout" Target="../slideLayouts/slideLayout2.xml"/><Relationship Id="rId2" Type="http://schemas.openxmlformats.org/officeDocument/2006/relationships/image" Target="../media/image59.png"/><Relationship Id="rId1" Type="http://schemas.openxmlformats.org/officeDocument/2006/relationships/image" Target="../media/image58.png"/></Relationships>
</file>

<file path=ppt/slides/_rels/slide163.xml.rels><?xml version="1.0" encoding="UTF-8" standalone="yes"?>
<Relationships xmlns="http://schemas.openxmlformats.org/package/2006/relationships"><Relationship Id="rId4" Type="http://schemas.openxmlformats.org/officeDocument/2006/relationships/notesSlide" Target="../notesSlides/notesSlide163.xml"/><Relationship Id="rId3" Type="http://schemas.openxmlformats.org/officeDocument/2006/relationships/slideLayout" Target="../slideLayouts/slideLayout2.xml"/><Relationship Id="rId2" Type="http://schemas.openxmlformats.org/officeDocument/2006/relationships/image" Target="../media/image61.png"/><Relationship Id="rId1" Type="http://schemas.openxmlformats.org/officeDocument/2006/relationships/image" Target="../media/image60.png"/></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2.xml"/><Relationship Id="rId1" Type="http://schemas.openxmlformats.org/officeDocument/2006/relationships/image" Target="../media/image62.png"/></Relationships>
</file>

<file path=ppt/slides/_rels/slide166.xml.rels><?xml version="1.0" encoding="UTF-8" standalone="yes"?>
<Relationships xmlns="http://schemas.openxmlformats.org/package/2006/relationships"><Relationship Id="rId4" Type="http://schemas.openxmlformats.org/officeDocument/2006/relationships/notesSlide" Target="../notesSlides/notesSlide166.xml"/><Relationship Id="rId3" Type="http://schemas.openxmlformats.org/officeDocument/2006/relationships/slideLayout" Target="../slideLayouts/slideLayout2.xml"/><Relationship Id="rId2" Type="http://schemas.openxmlformats.org/officeDocument/2006/relationships/image" Target="../media/image64.png"/><Relationship Id="rId1" Type="http://schemas.openxmlformats.org/officeDocument/2006/relationships/image" Target="../media/image63.png"/></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4" Type="http://schemas.openxmlformats.org/officeDocument/2006/relationships/notesSlide" Target="../notesSlides/notesSlide168.xml"/><Relationship Id="rId3" Type="http://schemas.openxmlformats.org/officeDocument/2006/relationships/slideLayout" Target="../slideLayouts/slideLayout2.xml"/><Relationship Id="rId2" Type="http://schemas.openxmlformats.org/officeDocument/2006/relationships/image" Target="../media/image66.png"/><Relationship Id="rId1" Type="http://schemas.openxmlformats.org/officeDocument/2006/relationships/image" Target="../media/image65.png"/></Relationships>
</file>

<file path=ppt/slides/_rels/slide169.xml.rels><?xml version="1.0" encoding="UTF-8" standalone="yes"?>
<Relationships xmlns="http://schemas.openxmlformats.org/package/2006/relationships"><Relationship Id="rId4" Type="http://schemas.openxmlformats.org/officeDocument/2006/relationships/notesSlide" Target="../notesSlides/notesSlide169.xml"/><Relationship Id="rId3" Type="http://schemas.openxmlformats.org/officeDocument/2006/relationships/slideLayout" Target="../slideLayouts/slideLayout2.xml"/><Relationship Id="rId2" Type="http://schemas.openxmlformats.org/officeDocument/2006/relationships/image" Target="../media/image68.png"/><Relationship Id="rId1" Type="http://schemas.openxmlformats.org/officeDocument/2006/relationships/image" Target="../media/image6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2.xml"/><Relationship Id="rId1" Type="http://schemas.openxmlformats.org/officeDocument/2006/relationships/image" Target="../media/image69.png"/></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2.xml"/><Relationship Id="rId1" Type="http://schemas.openxmlformats.org/officeDocument/2006/relationships/image" Target="../media/image70.png"/></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2.xml"/><Relationship Id="rId1" Type="http://schemas.openxmlformats.org/officeDocument/2006/relationships/image" Target="../media/image71.png"/></Relationships>
</file>

<file path=ppt/slides/_rels/slide175.xml.rels><?xml version="1.0" encoding="UTF-8" standalone="yes"?>
<Relationships xmlns="http://schemas.openxmlformats.org/package/2006/relationships"><Relationship Id="rId4" Type="http://schemas.openxmlformats.org/officeDocument/2006/relationships/notesSlide" Target="../notesSlides/notesSlide175.xml"/><Relationship Id="rId3" Type="http://schemas.openxmlformats.org/officeDocument/2006/relationships/slideLayout" Target="../slideLayouts/slideLayout2.xml"/><Relationship Id="rId2" Type="http://schemas.openxmlformats.org/officeDocument/2006/relationships/image" Target="../media/image73.png"/><Relationship Id="rId1" Type="http://schemas.openxmlformats.org/officeDocument/2006/relationships/image" Target="../media/image72.png"/></Relationships>
</file>

<file path=ppt/slides/_rels/slide176.xml.rels><?xml version="1.0" encoding="UTF-8" standalone="yes"?>
<Relationships xmlns="http://schemas.openxmlformats.org/package/2006/relationships"><Relationship Id="rId4" Type="http://schemas.openxmlformats.org/officeDocument/2006/relationships/notesSlide" Target="../notesSlides/notesSlide176.xml"/><Relationship Id="rId3" Type="http://schemas.openxmlformats.org/officeDocument/2006/relationships/slideLayout" Target="../slideLayouts/slideLayout2.xml"/><Relationship Id="rId2" Type="http://schemas.openxmlformats.org/officeDocument/2006/relationships/image" Target="../media/image75.png"/><Relationship Id="rId1" Type="http://schemas.openxmlformats.org/officeDocument/2006/relationships/image" Target="../media/image74.png"/></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4" Type="http://schemas.openxmlformats.org/officeDocument/2006/relationships/notesSlide" Target="../notesSlides/notesSlide89.xml"/><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92.xml.rels><?xml version="1.0" encoding="UTF-8" standalone="yes"?>
<Relationships xmlns="http://schemas.openxmlformats.org/package/2006/relationships"><Relationship Id="rId4" Type="http://schemas.openxmlformats.org/officeDocument/2006/relationships/notesSlide" Target="../notesSlides/notesSlide92.xml"/><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7.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en-US" altLang="zh-CN" sz="6000" dirty="0">
                <a:solidFill>
                  <a:schemeClr val="tx1">
                    <a:lumMod val="65000"/>
                    <a:lumOff val="35000"/>
                  </a:schemeClr>
                </a:solidFill>
              </a:rPr>
              <a:t>JavaScript</a:t>
            </a:r>
            <a:endParaRPr lang="en-US" altLang="zh-CN" sz="6000" dirty="0">
              <a:solidFill>
                <a:schemeClr val="tx1">
                  <a:lumMod val="65000"/>
                  <a:lumOff val="35000"/>
                </a:schemeClr>
              </a:solidFill>
            </a:endParaRP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2</a:t>
            </a:r>
            <a:r>
              <a:rPr lang="zh-CN" altLang="en-US" dirty="0" smtClean="0"/>
              <a:t>节</a:t>
            </a:r>
            <a:r>
              <a:rPr lang="en-US" altLang="zh-CN" dirty="0" smtClean="0"/>
              <a:t>【</a:t>
            </a:r>
            <a:r>
              <a:rPr lang="zh-CN" altLang="en-US" dirty="0" smtClean="0">
                <a:solidFill>
                  <a:schemeClr val="tx1">
                    <a:lumMod val="75000"/>
                    <a:lumOff val="25000"/>
                  </a:schemeClr>
                </a:solidFill>
              </a:rPr>
              <a:t>变量与数据类型</a:t>
            </a:r>
            <a:r>
              <a:rPr lang="en-US" altLang="zh-CN" dirty="0" smtClean="0"/>
              <a:t>】</a:t>
            </a:r>
            <a:endParaRPr lang="zh-CN" altLang="en-US" dirty="0"/>
          </a:p>
        </p:txBody>
      </p:sp>
      <p:sp>
        <p:nvSpPr>
          <p:cNvPr id="3" name="内容占位符 2"/>
          <p:cNvSpPr>
            <a:spLocks noGrp="1"/>
          </p:cNvSpPr>
          <p:nvPr>
            <p:ph idx="1"/>
          </p:nvPr>
        </p:nvSpPr>
        <p:spPr/>
        <p:txBody>
          <a:bodyPr vert="horz" lIns="91440" tIns="45720" rIns="91440" bIns="45720" rtlCol="0">
            <a:normAutofit fontScale="55000" lnSpcReduction="20000"/>
          </a:bodyPr>
          <a:lstStyle/>
          <a:p>
            <a:r>
              <a:rPr lang="zh-CN" altLang="en-US" dirty="0" smtClean="0"/>
              <a:t>知识点</a:t>
            </a:r>
            <a:r>
              <a:rPr lang="en-US" altLang="zh-CN" dirty="0" smtClean="0"/>
              <a:t>1</a:t>
            </a:r>
            <a:r>
              <a:rPr lang="zh-CN" altLang="en-US" dirty="0" smtClean="0"/>
              <a:t>：语法概述</a:t>
            </a:r>
            <a:endParaRPr lang="en-US" altLang="zh-CN" dirty="0" smtClean="0"/>
          </a:p>
          <a:p>
            <a:r>
              <a:rPr lang="zh-CN" altLang="en-US" dirty="0" smtClean="0"/>
              <a:t>知识点</a:t>
            </a:r>
            <a:r>
              <a:rPr lang="en-US" altLang="zh-CN" dirty="0" smtClean="0"/>
              <a:t>2</a:t>
            </a:r>
            <a:r>
              <a:rPr lang="zh-CN" altLang="en-US" dirty="0" smtClean="0"/>
              <a:t>：基本语法规则</a:t>
            </a:r>
            <a:endParaRPr lang="en-US" altLang="zh-CN" dirty="0" smtClean="0"/>
          </a:p>
          <a:p>
            <a:r>
              <a:rPr lang="zh-CN" altLang="en-US" dirty="0" smtClean="0"/>
              <a:t>知识点</a:t>
            </a:r>
            <a:r>
              <a:rPr lang="en-US" altLang="zh-CN" dirty="0" smtClean="0"/>
              <a:t>3</a:t>
            </a:r>
            <a:r>
              <a:rPr lang="zh-CN" altLang="en-US" dirty="0" smtClean="0"/>
              <a:t>： 变量</a:t>
            </a:r>
            <a:endParaRPr lang="en-US" altLang="zh-CN" dirty="0" smtClean="0"/>
          </a:p>
          <a:p>
            <a:r>
              <a:rPr lang="zh-CN" altLang="en-US" dirty="0" smtClean="0"/>
              <a:t>知识点</a:t>
            </a:r>
            <a:r>
              <a:rPr lang="en-US" altLang="zh-CN" dirty="0" smtClean="0"/>
              <a:t>4</a:t>
            </a:r>
            <a:r>
              <a:rPr lang="zh-CN" altLang="en-US" dirty="0" smtClean="0"/>
              <a:t>：数据类型简介</a:t>
            </a:r>
            <a:endParaRPr lang="en-US" altLang="zh-CN" dirty="0" smtClean="0"/>
          </a:p>
          <a:p>
            <a:r>
              <a:rPr lang="zh-CN" altLang="en-US" dirty="0"/>
              <a:t>知识</a:t>
            </a:r>
            <a:r>
              <a:rPr lang="zh-CN" altLang="en-US" dirty="0" smtClean="0"/>
              <a:t>点</a:t>
            </a:r>
            <a:r>
              <a:rPr lang="en-US" altLang="zh-CN" dirty="0" smtClean="0"/>
              <a:t>5</a:t>
            </a:r>
            <a:r>
              <a:rPr lang="zh-CN" altLang="en-US" dirty="0" smtClean="0"/>
              <a:t>：</a:t>
            </a:r>
            <a:r>
              <a:rPr lang="en-US" altLang="zh-CN" dirty="0" smtClean="0"/>
              <a:t>typeof</a:t>
            </a:r>
            <a:r>
              <a:rPr lang="zh-CN" altLang="en-US" dirty="0" smtClean="0"/>
              <a:t>简介</a:t>
            </a:r>
            <a:endParaRPr lang="en-US" altLang="zh-CN" dirty="0" smtClean="0"/>
          </a:p>
          <a:p>
            <a:r>
              <a:rPr lang="zh-CN" altLang="en-US" dirty="0"/>
              <a:t>知识</a:t>
            </a:r>
            <a:r>
              <a:rPr lang="zh-CN" altLang="en-US" dirty="0" smtClean="0"/>
              <a:t>点</a:t>
            </a:r>
            <a:r>
              <a:rPr lang="en-US" altLang="zh-CN" dirty="0" smtClean="0"/>
              <a:t>6</a:t>
            </a:r>
            <a:r>
              <a:rPr lang="zh-CN" altLang="en-US" dirty="0" smtClean="0"/>
              <a:t>：</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 </a:t>
            </a:r>
            <a:r>
              <a:rPr lang="en-US" altLang="zh-CN" dirty="0" smtClean="0"/>
              <a:t>undefined</a:t>
            </a:r>
            <a:r>
              <a:rPr lang="zh-CN" altLang="en-US" dirty="0" smtClean="0"/>
              <a:t>类型</a:t>
            </a:r>
            <a:endParaRPr lang="en-US" altLang="zh-CN" dirty="0"/>
          </a:p>
          <a:p>
            <a:r>
              <a:rPr lang="zh-CN" altLang="en-US" dirty="0"/>
              <a:t>知识</a:t>
            </a:r>
            <a:r>
              <a:rPr lang="zh-CN" altLang="en-US" dirty="0" smtClean="0"/>
              <a:t>点</a:t>
            </a:r>
            <a:r>
              <a:rPr lang="en-US" altLang="zh-CN" dirty="0" smtClean="0"/>
              <a:t>7</a:t>
            </a:r>
            <a:r>
              <a:rPr lang="zh-CN" altLang="en-US" dirty="0" smtClean="0"/>
              <a:t>：</a:t>
            </a:r>
            <a:r>
              <a:rPr lang="en-US" altLang="zh-CN" dirty="0" smtClean="0"/>
              <a:t>null</a:t>
            </a:r>
            <a:r>
              <a:rPr lang="zh-CN" altLang="en-US" dirty="0" smtClean="0"/>
              <a:t>类型</a:t>
            </a:r>
            <a:endParaRPr lang="en-US" altLang="zh-CN" dirty="0" smtClean="0"/>
          </a:p>
          <a:p>
            <a:r>
              <a:rPr lang="zh-CN" altLang="en-US" dirty="0" smtClean="0"/>
              <a:t>知识点</a:t>
            </a:r>
            <a:r>
              <a:rPr lang="en-US" altLang="zh-CN" dirty="0" smtClean="0"/>
              <a:t>8</a:t>
            </a:r>
            <a:r>
              <a:rPr lang="zh-CN" altLang="en-US" dirty="0" smtClean="0"/>
              <a:t>：</a:t>
            </a:r>
            <a:r>
              <a:rPr lang="en-US" altLang="zh-CN" dirty="0" smtClean="0"/>
              <a:t>boolean</a:t>
            </a:r>
            <a:r>
              <a:rPr lang="zh-CN" altLang="en-US" dirty="0" smtClean="0"/>
              <a:t>类型</a:t>
            </a:r>
            <a:endParaRPr lang="en-US" altLang="zh-CN" dirty="0" smtClean="0"/>
          </a:p>
          <a:p>
            <a:r>
              <a:rPr lang="zh-CN" altLang="en-US" dirty="0"/>
              <a:t>知识</a:t>
            </a:r>
            <a:r>
              <a:rPr lang="zh-CN" altLang="en-US" dirty="0" smtClean="0"/>
              <a:t>点</a:t>
            </a:r>
            <a:r>
              <a:rPr lang="en-US" altLang="zh-CN" dirty="0" smtClean="0"/>
              <a:t>9</a:t>
            </a:r>
            <a:r>
              <a:rPr lang="zh-CN" altLang="en-US" dirty="0" smtClean="0"/>
              <a:t>：</a:t>
            </a:r>
            <a:r>
              <a:rPr lang="en-US" altLang="zh-CN" dirty="0" smtClean="0"/>
              <a:t>number</a:t>
            </a:r>
            <a:r>
              <a:rPr lang="zh-CN" altLang="en-US" dirty="0" smtClean="0"/>
              <a:t>类型</a:t>
            </a:r>
            <a:endParaRPr lang="en-US" altLang="zh-CN" dirty="0" smtClean="0"/>
          </a:p>
          <a:p>
            <a:r>
              <a:rPr lang="zh-CN" altLang="en-US" dirty="0"/>
              <a:t>知识</a:t>
            </a:r>
            <a:r>
              <a:rPr lang="zh-CN" altLang="en-US" dirty="0" smtClean="0"/>
              <a:t>点</a:t>
            </a:r>
            <a:r>
              <a:rPr lang="en-US" altLang="zh-CN" dirty="0" smtClean="0"/>
              <a:t>10</a:t>
            </a:r>
            <a:r>
              <a:rPr lang="zh-CN" altLang="en-US" dirty="0" smtClean="0"/>
              <a:t>：</a:t>
            </a:r>
            <a:r>
              <a:rPr lang="en-US" altLang="zh-CN" dirty="0" smtClean="0"/>
              <a:t>String</a:t>
            </a:r>
            <a:r>
              <a:rPr lang="zh-CN" altLang="en-US" dirty="0" smtClean="0"/>
              <a:t>类型</a:t>
            </a:r>
            <a:endParaRPr lang="en-US" altLang="zh-CN" dirty="0">
              <a:solidFill>
                <a:schemeClr val="tx1">
                  <a:lumMod val="75000"/>
                  <a:lumOff val="25000"/>
                </a:schemeClr>
              </a:solidFill>
            </a:endParaRPr>
          </a:p>
          <a:p>
            <a:r>
              <a:rPr lang="zh-CN" altLang="en-US" dirty="0"/>
              <a:t>知识点</a:t>
            </a:r>
            <a:r>
              <a:rPr lang="en-US" altLang="zh-CN" dirty="0" smtClean="0"/>
              <a:t>11</a:t>
            </a:r>
            <a:r>
              <a:rPr lang="zh-CN" altLang="en-US" dirty="0" smtClean="0"/>
              <a:t>：对象类型</a:t>
            </a:r>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zh-CN" altLang="en-US"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DOM2</a:t>
            </a:r>
            <a:r>
              <a:rPr lang="zh-CN" altLang="en-US" sz="2400" dirty="0">
                <a:solidFill>
                  <a:schemeClr val="tx1">
                    <a:lumMod val="75000"/>
                    <a:lumOff val="25000"/>
                  </a:schemeClr>
                </a:solidFill>
              </a:rPr>
              <a:t>中的事件流标准：先按照捕获流进行传播，后按照冒泡流进行传播。（所有浏览器都支持），但在事件绑定时要说明响应函数的事件流方式。</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事件流</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16" name="矩形 15"/>
          <p:cNvSpPr/>
          <p:nvPr/>
        </p:nvSpPr>
        <p:spPr>
          <a:xfrm>
            <a:off x="2143108" y="2439817"/>
            <a:ext cx="1857388" cy="64294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lumMod val="10000"/>
                  </a:schemeClr>
                </a:solidFill>
              </a:rPr>
              <a:t>window</a:t>
            </a:r>
            <a:endParaRPr lang="zh-CN" altLang="en-US" dirty="0">
              <a:solidFill>
                <a:schemeClr val="bg2">
                  <a:lumMod val="10000"/>
                </a:schemeClr>
              </a:solidFill>
            </a:endParaRPr>
          </a:p>
        </p:txBody>
      </p:sp>
      <p:sp>
        <p:nvSpPr>
          <p:cNvPr id="17" name="矩形 16"/>
          <p:cNvSpPr/>
          <p:nvPr/>
        </p:nvSpPr>
        <p:spPr>
          <a:xfrm>
            <a:off x="2928926" y="3368511"/>
            <a:ext cx="1857388" cy="64294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lumMod val="10000"/>
                  </a:schemeClr>
                </a:solidFill>
              </a:rPr>
              <a:t>document</a:t>
            </a:r>
            <a:endParaRPr lang="zh-CN" altLang="en-US" dirty="0">
              <a:solidFill>
                <a:schemeClr val="bg2">
                  <a:lumMod val="10000"/>
                </a:schemeClr>
              </a:solidFill>
            </a:endParaRPr>
          </a:p>
        </p:txBody>
      </p:sp>
      <p:sp>
        <p:nvSpPr>
          <p:cNvPr id="18" name="矩形 17"/>
          <p:cNvSpPr/>
          <p:nvPr/>
        </p:nvSpPr>
        <p:spPr>
          <a:xfrm>
            <a:off x="3643306" y="4297205"/>
            <a:ext cx="1857388" cy="64294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lumMod val="10000"/>
                  </a:schemeClr>
                </a:solidFill>
              </a:rPr>
              <a:t>div1</a:t>
            </a:r>
            <a:endParaRPr lang="zh-CN" altLang="en-US" dirty="0">
              <a:solidFill>
                <a:schemeClr val="bg2">
                  <a:lumMod val="10000"/>
                </a:schemeClr>
              </a:solidFill>
            </a:endParaRPr>
          </a:p>
        </p:txBody>
      </p:sp>
      <p:sp>
        <p:nvSpPr>
          <p:cNvPr id="19" name="矩形 18"/>
          <p:cNvSpPr/>
          <p:nvPr/>
        </p:nvSpPr>
        <p:spPr>
          <a:xfrm>
            <a:off x="4643438" y="5154461"/>
            <a:ext cx="1857388" cy="64294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lumMod val="10000"/>
                  </a:schemeClr>
                </a:solidFill>
              </a:rPr>
              <a:t>div2</a:t>
            </a:r>
            <a:endParaRPr lang="zh-CN" altLang="en-US" dirty="0">
              <a:solidFill>
                <a:schemeClr val="bg2">
                  <a:lumMod val="10000"/>
                </a:schemeClr>
              </a:solidFill>
            </a:endParaRPr>
          </a:p>
        </p:txBody>
      </p:sp>
      <p:sp>
        <p:nvSpPr>
          <p:cNvPr id="20" name="TextBox 19"/>
          <p:cNvSpPr txBox="1"/>
          <p:nvPr/>
        </p:nvSpPr>
        <p:spPr>
          <a:xfrm>
            <a:off x="6715140" y="4368643"/>
            <a:ext cx="1000132" cy="430887"/>
          </a:xfrm>
          <a:prstGeom prst="rect">
            <a:avLst/>
          </a:prstGeom>
          <a:noFill/>
        </p:spPr>
        <p:txBody>
          <a:bodyPr wrap="square" rtlCol="0">
            <a:spAutoFit/>
          </a:bodyPr>
          <a:lstStyle/>
          <a:p>
            <a:r>
              <a:rPr lang="zh-CN" altLang="en-US" sz="2200" dirty="0" smtClean="0">
                <a:solidFill>
                  <a:srgbClr val="FF0000"/>
                </a:solidFill>
              </a:rPr>
              <a:t>（</a:t>
            </a:r>
            <a:r>
              <a:rPr lang="en-US" altLang="zh-CN" sz="2200" dirty="0" smtClean="0">
                <a:solidFill>
                  <a:srgbClr val="FF0000"/>
                </a:solidFill>
              </a:rPr>
              <a:t>3</a:t>
            </a:r>
            <a:r>
              <a:rPr lang="zh-CN" altLang="en-US" sz="2200" dirty="0" smtClean="0">
                <a:solidFill>
                  <a:srgbClr val="FF0000"/>
                </a:solidFill>
              </a:rPr>
              <a:t>）</a:t>
            </a:r>
            <a:endParaRPr lang="zh-CN" altLang="en-US" sz="2200" dirty="0">
              <a:solidFill>
                <a:srgbClr val="FF0000"/>
              </a:solidFill>
            </a:endParaRPr>
          </a:p>
        </p:txBody>
      </p:sp>
      <p:sp>
        <p:nvSpPr>
          <p:cNvPr id="21" name="TextBox 20"/>
          <p:cNvSpPr txBox="1"/>
          <p:nvPr/>
        </p:nvSpPr>
        <p:spPr>
          <a:xfrm>
            <a:off x="6786578" y="5297338"/>
            <a:ext cx="1000132" cy="430887"/>
          </a:xfrm>
          <a:prstGeom prst="rect">
            <a:avLst/>
          </a:prstGeom>
          <a:noFill/>
        </p:spPr>
        <p:txBody>
          <a:bodyPr wrap="square" rtlCol="0">
            <a:spAutoFit/>
          </a:bodyPr>
          <a:lstStyle/>
          <a:p>
            <a:r>
              <a:rPr lang="zh-CN" altLang="en-US" sz="2200" dirty="0" smtClean="0">
                <a:solidFill>
                  <a:srgbClr val="FF0000"/>
                </a:solidFill>
              </a:rPr>
              <a:t>（</a:t>
            </a:r>
            <a:r>
              <a:rPr lang="en-US" altLang="zh-CN" sz="2200" dirty="0" smtClean="0">
                <a:solidFill>
                  <a:srgbClr val="FF0000"/>
                </a:solidFill>
              </a:rPr>
              <a:t>4</a:t>
            </a:r>
            <a:r>
              <a:rPr lang="zh-CN" altLang="en-US" sz="2200" dirty="0" smtClean="0">
                <a:solidFill>
                  <a:srgbClr val="FF0000"/>
                </a:solidFill>
              </a:rPr>
              <a:t>）</a:t>
            </a:r>
            <a:endParaRPr lang="zh-CN" altLang="en-US" sz="2200" dirty="0">
              <a:solidFill>
                <a:srgbClr val="FF0000"/>
              </a:solidFill>
            </a:endParaRPr>
          </a:p>
        </p:txBody>
      </p:sp>
      <p:sp>
        <p:nvSpPr>
          <p:cNvPr id="22" name="TextBox 21"/>
          <p:cNvSpPr txBox="1"/>
          <p:nvPr/>
        </p:nvSpPr>
        <p:spPr>
          <a:xfrm>
            <a:off x="5286380" y="3654263"/>
            <a:ext cx="1000132" cy="430887"/>
          </a:xfrm>
          <a:prstGeom prst="rect">
            <a:avLst/>
          </a:prstGeom>
          <a:noFill/>
        </p:spPr>
        <p:txBody>
          <a:bodyPr wrap="square" rtlCol="0">
            <a:spAutoFit/>
          </a:bodyPr>
          <a:lstStyle/>
          <a:p>
            <a:r>
              <a:rPr lang="zh-CN" altLang="en-US" sz="2200" dirty="0" smtClean="0">
                <a:solidFill>
                  <a:srgbClr val="FF0000"/>
                </a:solidFill>
              </a:rPr>
              <a:t>（</a:t>
            </a:r>
            <a:r>
              <a:rPr lang="en-US" altLang="zh-CN" sz="2200" dirty="0" smtClean="0">
                <a:solidFill>
                  <a:srgbClr val="FF0000"/>
                </a:solidFill>
              </a:rPr>
              <a:t>2</a:t>
            </a:r>
            <a:r>
              <a:rPr lang="zh-CN" altLang="en-US" sz="2200" dirty="0" smtClean="0">
                <a:solidFill>
                  <a:srgbClr val="FF0000"/>
                </a:solidFill>
              </a:rPr>
              <a:t>）</a:t>
            </a:r>
            <a:endParaRPr lang="zh-CN" altLang="en-US" sz="2200" dirty="0">
              <a:solidFill>
                <a:srgbClr val="FF0000"/>
              </a:solidFill>
            </a:endParaRPr>
          </a:p>
        </p:txBody>
      </p:sp>
      <p:sp>
        <p:nvSpPr>
          <p:cNvPr id="23" name="TextBox 22"/>
          <p:cNvSpPr txBox="1"/>
          <p:nvPr/>
        </p:nvSpPr>
        <p:spPr>
          <a:xfrm>
            <a:off x="5072066" y="2368379"/>
            <a:ext cx="1000132" cy="430887"/>
          </a:xfrm>
          <a:prstGeom prst="rect">
            <a:avLst/>
          </a:prstGeom>
          <a:noFill/>
        </p:spPr>
        <p:txBody>
          <a:bodyPr wrap="square" rtlCol="0">
            <a:spAutoFit/>
          </a:bodyPr>
          <a:lstStyle/>
          <a:p>
            <a:r>
              <a:rPr lang="zh-CN" altLang="en-US" sz="2200" dirty="0" smtClean="0">
                <a:solidFill>
                  <a:srgbClr val="FF0000"/>
                </a:solidFill>
              </a:rPr>
              <a:t>（</a:t>
            </a:r>
            <a:r>
              <a:rPr lang="en-US" altLang="zh-CN" sz="2200" dirty="0" smtClean="0">
                <a:solidFill>
                  <a:srgbClr val="FF0000"/>
                </a:solidFill>
              </a:rPr>
              <a:t>1</a:t>
            </a:r>
            <a:r>
              <a:rPr lang="zh-CN" altLang="en-US" sz="2200" dirty="0" smtClean="0">
                <a:solidFill>
                  <a:srgbClr val="FF0000"/>
                </a:solidFill>
              </a:rPr>
              <a:t>）</a:t>
            </a:r>
            <a:endParaRPr lang="zh-CN" altLang="en-US" sz="2200" dirty="0">
              <a:solidFill>
                <a:srgbClr val="FF0000"/>
              </a:solidFill>
            </a:endParaRPr>
          </a:p>
        </p:txBody>
      </p:sp>
      <p:cxnSp>
        <p:nvCxnSpPr>
          <p:cNvPr id="24" name="形状 25"/>
          <p:cNvCxnSpPr>
            <a:stCxn id="16" idx="3"/>
          </p:cNvCxnSpPr>
          <p:nvPr/>
        </p:nvCxnSpPr>
        <p:spPr>
          <a:xfrm>
            <a:off x="4000496" y="2761288"/>
            <a:ext cx="357190" cy="607223"/>
          </a:xfrm>
          <a:prstGeom prst="bentConnector2">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形状 26"/>
          <p:cNvCxnSpPr/>
          <p:nvPr/>
        </p:nvCxnSpPr>
        <p:spPr>
          <a:xfrm>
            <a:off x="4786314" y="3654263"/>
            <a:ext cx="357190" cy="607223"/>
          </a:xfrm>
          <a:prstGeom prst="bentConnector2">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形状 27"/>
          <p:cNvCxnSpPr/>
          <p:nvPr/>
        </p:nvCxnSpPr>
        <p:spPr>
          <a:xfrm>
            <a:off x="5500694" y="4582957"/>
            <a:ext cx="357190" cy="607223"/>
          </a:xfrm>
          <a:prstGeom prst="bentConnector2">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6357918" y="2439817"/>
            <a:ext cx="3500462" cy="1754326"/>
          </a:xfrm>
          <a:prstGeom prst="rect">
            <a:avLst/>
          </a:prstGeom>
          <a:noFill/>
        </p:spPr>
        <p:txBody>
          <a:bodyPr wrap="square" rtlCol="0">
            <a:spAutoFit/>
          </a:bodyPr>
          <a:lstStyle/>
          <a:p>
            <a:r>
              <a:rPr lang="zh-CN" altLang="en-US" dirty="0" smtClean="0">
                <a:solidFill>
                  <a:srgbClr val="FF0000"/>
                </a:solidFill>
              </a:rPr>
              <a:t>这种事件流执行方式必须使用</a:t>
            </a:r>
            <a:r>
              <a:rPr lang="en-US" altLang="zh-CN" dirty="0" smtClean="0">
                <a:solidFill>
                  <a:srgbClr val="FF0000"/>
                </a:solidFill>
              </a:rPr>
              <a:t>DOM2</a:t>
            </a:r>
            <a:r>
              <a:rPr lang="zh-CN" altLang="en-US" dirty="0" smtClean="0">
                <a:solidFill>
                  <a:srgbClr val="FF0000"/>
                </a:solidFill>
              </a:rPr>
              <a:t>中绑定事件的方式才能运行</a:t>
            </a:r>
            <a:endParaRPr lang="en-US" altLang="zh-CN" dirty="0" smtClean="0">
              <a:solidFill>
                <a:srgbClr val="FF0000"/>
              </a:solidFill>
            </a:endParaRPr>
          </a:p>
          <a:p>
            <a:r>
              <a:rPr lang="en-US" altLang="zh-CN" dirty="0" smtClean="0">
                <a:solidFill>
                  <a:srgbClr val="FF0000"/>
                </a:solidFill>
              </a:rPr>
              <a:t>domObj.addEventListener(‘type’,function ,true/false);false</a:t>
            </a:r>
            <a:r>
              <a:rPr lang="zh-CN" altLang="en-US" dirty="0" smtClean="0">
                <a:solidFill>
                  <a:srgbClr val="FF0000"/>
                </a:solidFill>
              </a:rPr>
              <a:t>为冒泡流</a:t>
            </a:r>
            <a:endParaRPr lang="en-US" altLang="zh-CN" dirty="0" smtClean="0">
              <a:solidFill>
                <a:srgbClr val="FF0000"/>
              </a:solidFill>
            </a:endParaRPr>
          </a:p>
          <a:p>
            <a:r>
              <a:rPr lang="en-US" altLang="zh-CN" dirty="0" smtClean="0">
                <a:solidFill>
                  <a:srgbClr val="FF0000"/>
                </a:solidFill>
              </a:rPr>
              <a:t>True</a:t>
            </a:r>
            <a:r>
              <a:rPr lang="zh-CN" altLang="en-US" dirty="0" smtClean="0">
                <a:solidFill>
                  <a:srgbClr val="FF0000"/>
                </a:solidFill>
              </a:rPr>
              <a:t>为捕获流</a:t>
            </a:r>
            <a:endParaRPr lang="zh-CN" altLang="en-US" dirty="0">
              <a:solidFill>
                <a:srgbClr val="FF0000"/>
              </a:solidFill>
            </a:endParaRPr>
          </a:p>
        </p:txBody>
      </p:sp>
      <p:cxnSp>
        <p:nvCxnSpPr>
          <p:cNvPr id="40" name="形状 21"/>
          <p:cNvCxnSpPr>
            <a:stCxn id="19" idx="1"/>
          </p:cNvCxnSpPr>
          <p:nvPr/>
        </p:nvCxnSpPr>
        <p:spPr>
          <a:xfrm rot="10800000">
            <a:off x="4143372" y="4940148"/>
            <a:ext cx="500066" cy="535785"/>
          </a:xfrm>
          <a:prstGeom prst="bentConnector2">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1" name="形状 22"/>
          <p:cNvCxnSpPr/>
          <p:nvPr/>
        </p:nvCxnSpPr>
        <p:spPr>
          <a:xfrm rot="10800000">
            <a:off x="3143240" y="4011453"/>
            <a:ext cx="500066" cy="535785"/>
          </a:xfrm>
          <a:prstGeom prst="bentConnector2">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2" name="形状 23"/>
          <p:cNvCxnSpPr/>
          <p:nvPr/>
        </p:nvCxnSpPr>
        <p:spPr>
          <a:xfrm rot="10800000">
            <a:off x="2428860" y="3082759"/>
            <a:ext cx="500066" cy="535785"/>
          </a:xfrm>
          <a:prstGeom prst="bentConnector2">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2857488" y="5225899"/>
            <a:ext cx="1000132" cy="430887"/>
          </a:xfrm>
          <a:prstGeom prst="rect">
            <a:avLst/>
          </a:prstGeom>
          <a:noFill/>
        </p:spPr>
        <p:txBody>
          <a:bodyPr wrap="square" rtlCol="0">
            <a:spAutoFit/>
          </a:bodyPr>
          <a:lstStyle/>
          <a:p>
            <a:r>
              <a:rPr lang="zh-CN" altLang="en-US" sz="2200" dirty="0" smtClean="0">
                <a:solidFill>
                  <a:srgbClr val="FF0000"/>
                </a:solidFill>
              </a:rPr>
              <a:t>（</a:t>
            </a:r>
            <a:r>
              <a:rPr lang="en-US" altLang="zh-CN" sz="2200" dirty="0" smtClean="0">
                <a:solidFill>
                  <a:srgbClr val="FF0000"/>
                </a:solidFill>
              </a:rPr>
              <a:t>5</a:t>
            </a:r>
            <a:r>
              <a:rPr lang="zh-CN" altLang="en-US" sz="2200" dirty="0" smtClean="0">
                <a:solidFill>
                  <a:srgbClr val="FF0000"/>
                </a:solidFill>
              </a:rPr>
              <a:t>）</a:t>
            </a:r>
            <a:endParaRPr lang="zh-CN" altLang="en-US" sz="2200" dirty="0">
              <a:solidFill>
                <a:srgbClr val="FF0000"/>
              </a:solidFill>
            </a:endParaRPr>
          </a:p>
        </p:txBody>
      </p:sp>
      <p:sp>
        <p:nvSpPr>
          <p:cNvPr id="44" name="TextBox 43"/>
          <p:cNvSpPr txBox="1"/>
          <p:nvPr/>
        </p:nvSpPr>
        <p:spPr>
          <a:xfrm>
            <a:off x="2000232" y="4440081"/>
            <a:ext cx="1000132" cy="430887"/>
          </a:xfrm>
          <a:prstGeom prst="rect">
            <a:avLst/>
          </a:prstGeom>
          <a:noFill/>
        </p:spPr>
        <p:txBody>
          <a:bodyPr wrap="square" rtlCol="0">
            <a:spAutoFit/>
          </a:bodyPr>
          <a:lstStyle/>
          <a:p>
            <a:r>
              <a:rPr lang="zh-CN" altLang="en-US" sz="2200" dirty="0" smtClean="0">
                <a:solidFill>
                  <a:srgbClr val="FF0000"/>
                </a:solidFill>
              </a:rPr>
              <a:t>（</a:t>
            </a:r>
            <a:r>
              <a:rPr lang="en-US" altLang="zh-CN" sz="2200" dirty="0" smtClean="0">
                <a:solidFill>
                  <a:srgbClr val="FF0000"/>
                </a:solidFill>
              </a:rPr>
              <a:t>6</a:t>
            </a:r>
            <a:r>
              <a:rPr lang="zh-CN" altLang="en-US" sz="2200" dirty="0" smtClean="0">
                <a:solidFill>
                  <a:srgbClr val="FF0000"/>
                </a:solidFill>
              </a:rPr>
              <a:t>）</a:t>
            </a:r>
            <a:endParaRPr lang="zh-CN" altLang="en-US" sz="2200" dirty="0">
              <a:solidFill>
                <a:srgbClr val="FF0000"/>
              </a:solidFill>
            </a:endParaRPr>
          </a:p>
        </p:txBody>
      </p:sp>
      <p:sp>
        <p:nvSpPr>
          <p:cNvPr id="45" name="TextBox 44"/>
          <p:cNvSpPr txBox="1"/>
          <p:nvPr/>
        </p:nvSpPr>
        <p:spPr>
          <a:xfrm>
            <a:off x="1285852" y="3439949"/>
            <a:ext cx="1000132" cy="430887"/>
          </a:xfrm>
          <a:prstGeom prst="rect">
            <a:avLst/>
          </a:prstGeom>
          <a:noFill/>
        </p:spPr>
        <p:txBody>
          <a:bodyPr wrap="square" rtlCol="0">
            <a:spAutoFit/>
          </a:bodyPr>
          <a:lstStyle/>
          <a:p>
            <a:r>
              <a:rPr lang="zh-CN" altLang="en-US" sz="2200" dirty="0" smtClean="0">
                <a:solidFill>
                  <a:srgbClr val="FF0000"/>
                </a:solidFill>
              </a:rPr>
              <a:t>（</a:t>
            </a:r>
            <a:r>
              <a:rPr lang="en-US" altLang="zh-CN" sz="2200" dirty="0" smtClean="0">
                <a:solidFill>
                  <a:srgbClr val="FF0000"/>
                </a:solidFill>
              </a:rPr>
              <a:t>7</a:t>
            </a:r>
            <a:r>
              <a:rPr lang="zh-CN" altLang="en-US" sz="2200" dirty="0" smtClean="0">
                <a:solidFill>
                  <a:srgbClr val="FF0000"/>
                </a:solidFill>
              </a:rPr>
              <a:t>）</a:t>
            </a:r>
            <a:endParaRPr lang="zh-CN" altLang="en-US" sz="2200" dirty="0">
              <a:solidFill>
                <a:srgbClr val="FF0000"/>
              </a:solidFill>
            </a:endParaRPr>
          </a:p>
        </p:txBody>
      </p:sp>
      <p:sp>
        <p:nvSpPr>
          <p:cNvPr id="46" name="TextBox 45"/>
          <p:cNvSpPr txBox="1"/>
          <p:nvPr/>
        </p:nvSpPr>
        <p:spPr>
          <a:xfrm>
            <a:off x="1000100" y="2582693"/>
            <a:ext cx="1000132" cy="430887"/>
          </a:xfrm>
          <a:prstGeom prst="rect">
            <a:avLst/>
          </a:prstGeom>
          <a:noFill/>
        </p:spPr>
        <p:txBody>
          <a:bodyPr wrap="square" rtlCol="0">
            <a:spAutoFit/>
          </a:bodyPr>
          <a:lstStyle/>
          <a:p>
            <a:r>
              <a:rPr lang="zh-CN" altLang="en-US" sz="2200" dirty="0" smtClean="0">
                <a:solidFill>
                  <a:srgbClr val="FF0000"/>
                </a:solidFill>
              </a:rPr>
              <a:t>（</a:t>
            </a:r>
            <a:r>
              <a:rPr lang="en-US" altLang="zh-CN" sz="2200" dirty="0" smtClean="0">
                <a:solidFill>
                  <a:srgbClr val="FF0000"/>
                </a:solidFill>
              </a:rPr>
              <a:t>8</a:t>
            </a:r>
            <a:r>
              <a:rPr lang="zh-CN" altLang="en-US" sz="2200" dirty="0" smtClean="0">
                <a:solidFill>
                  <a:srgbClr val="FF0000"/>
                </a:solidFill>
              </a:rPr>
              <a:t>）</a:t>
            </a:r>
            <a:endParaRPr lang="zh-CN" altLang="en-US" sz="2200" dirty="0">
              <a:solidFill>
                <a:srgbClr val="FF0000"/>
              </a:solidFill>
            </a:endParaRPr>
          </a:p>
        </p:txBody>
      </p:sp>
    </p:spTree>
  </p:cSld>
  <p:clrMapOvr>
    <a:masterClrMapping/>
  </p:clrMapOvr>
  <p:transition spd="slow">
    <p:push dir="u"/>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事件的绑定方式：将对</a:t>
            </a:r>
            <a:r>
              <a:rPr lang="en-US" altLang="zh-CN" sz="2400" dirty="0">
                <a:solidFill>
                  <a:schemeClr val="tx1">
                    <a:lumMod val="75000"/>
                    <a:lumOff val="25000"/>
                  </a:schemeClr>
                </a:solidFill>
              </a:rPr>
              <a:t>html</a:t>
            </a:r>
            <a:r>
              <a:rPr lang="zh-CN" altLang="en-US" sz="2400" dirty="0">
                <a:solidFill>
                  <a:schemeClr val="tx1">
                    <a:lumMod val="75000"/>
                    <a:lumOff val="25000"/>
                  </a:schemeClr>
                </a:solidFill>
              </a:rPr>
              <a:t>元素或窗口的操作绑定给响应函数的方式。共四种</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Html</a:t>
            </a:r>
            <a:r>
              <a:rPr lang="zh-CN" altLang="en-US" sz="2000" dirty="0">
                <a:solidFill>
                  <a:schemeClr val="tx1">
                    <a:lumMod val="75000"/>
                    <a:lumOff val="25000"/>
                  </a:schemeClr>
                </a:solidFill>
              </a:rPr>
              <a:t>级别</a:t>
            </a:r>
            <a:r>
              <a:rPr lang="zh-CN" altLang="en-US" sz="2000" dirty="0" smtClean="0">
                <a:solidFill>
                  <a:schemeClr val="tx1">
                    <a:lumMod val="75000"/>
                    <a:lumOff val="25000"/>
                  </a:schemeClr>
                </a:solidFill>
              </a:rPr>
              <a:t>绑定</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符合</a:t>
            </a:r>
            <a:r>
              <a:rPr lang="en-US" altLang="zh-CN" sz="2000" dirty="0">
                <a:solidFill>
                  <a:schemeClr val="tx1">
                    <a:lumMod val="75000"/>
                    <a:lumOff val="25000"/>
                  </a:schemeClr>
                </a:solidFill>
              </a:rPr>
              <a:t>DOM0</a:t>
            </a:r>
            <a:r>
              <a:rPr lang="zh-CN" altLang="en-US" sz="2000" dirty="0">
                <a:solidFill>
                  <a:schemeClr val="tx1">
                    <a:lumMod val="75000"/>
                    <a:lumOff val="25000"/>
                  </a:schemeClr>
                </a:solidFill>
              </a:rPr>
              <a:t>级的事件绑定</a:t>
            </a:r>
            <a:r>
              <a:rPr lang="zh-CN" altLang="en-US" sz="2000" dirty="0" smtClean="0">
                <a:solidFill>
                  <a:schemeClr val="tx1">
                    <a:lumMod val="75000"/>
                    <a:lumOff val="25000"/>
                  </a:schemeClr>
                </a:solidFill>
              </a:rPr>
              <a:t>方式</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符合</a:t>
            </a:r>
            <a:r>
              <a:rPr lang="en-US" altLang="zh-CN" sz="2000" dirty="0">
                <a:solidFill>
                  <a:schemeClr val="tx1">
                    <a:lumMod val="75000"/>
                    <a:lumOff val="25000"/>
                  </a:schemeClr>
                </a:solidFill>
              </a:rPr>
              <a:t>DOM2</a:t>
            </a:r>
            <a:r>
              <a:rPr lang="zh-CN" altLang="en-US" sz="2000" dirty="0">
                <a:solidFill>
                  <a:schemeClr val="tx1">
                    <a:lumMod val="75000"/>
                    <a:lumOff val="25000"/>
                  </a:schemeClr>
                </a:solidFill>
              </a:rPr>
              <a:t>级的事件绑定</a:t>
            </a:r>
            <a:r>
              <a:rPr lang="zh-CN" altLang="en-US" sz="2000" dirty="0" smtClean="0">
                <a:solidFill>
                  <a:schemeClr val="tx1">
                    <a:lumMod val="75000"/>
                    <a:lumOff val="25000"/>
                  </a:schemeClr>
                </a:solidFill>
              </a:rPr>
              <a:t>方式</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事件的绑定方式</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Html</a:t>
            </a:r>
            <a:r>
              <a:rPr lang="zh-CN" altLang="en-US" sz="2400" dirty="0">
                <a:solidFill>
                  <a:schemeClr val="tx1">
                    <a:lumMod val="75000"/>
                    <a:lumOff val="25000"/>
                  </a:schemeClr>
                </a:solidFill>
              </a:rPr>
              <a:t>级别绑定：在</a:t>
            </a:r>
            <a:r>
              <a:rPr lang="en-US" altLang="zh-CN" sz="2400" dirty="0">
                <a:solidFill>
                  <a:schemeClr val="tx1">
                    <a:lumMod val="75000"/>
                    <a:lumOff val="25000"/>
                  </a:schemeClr>
                </a:solidFill>
              </a:rPr>
              <a:t>html</a:t>
            </a:r>
            <a:r>
              <a:rPr lang="zh-CN" altLang="en-US" sz="2400" dirty="0">
                <a:solidFill>
                  <a:schemeClr val="tx1">
                    <a:lumMod val="75000"/>
                    <a:lumOff val="25000"/>
                  </a:schemeClr>
                </a:solidFill>
              </a:rPr>
              <a:t>中内嵌</a:t>
            </a:r>
            <a:r>
              <a:rPr lang="en-US" altLang="zh-CN" sz="2400" dirty="0">
                <a:solidFill>
                  <a:schemeClr val="tx1">
                    <a:lumMod val="75000"/>
                    <a:lumOff val="25000"/>
                  </a:schemeClr>
                </a:solidFill>
              </a:rPr>
              <a:t>js</a:t>
            </a:r>
            <a:r>
              <a:rPr lang="zh-CN" altLang="en-US" sz="2400" dirty="0">
                <a:solidFill>
                  <a:schemeClr val="tx1">
                    <a:lumMod val="75000"/>
                    <a:lumOff val="25000"/>
                  </a:schemeClr>
                </a:solidFill>
              </a:rPr>
              <a:t>程序。最早期的事件绑定方式，不符合</a:t>
            </a:r>
            <a:r>
              <a:rPr lang="en-US" altLang="zh-CN" sz="2400" dirty="0">
                <a:solidFill>
                  <a:schemeClr val="tx1">
                    <a:lumMod val="75000"/>
                    <a:lumOff val="25000"/>
                  </a:schemeClr>
                </a:solidFill>
              </a:rPr>
              <a:t>DOM</a:t>
            </a:r>
            <a:r>
              <a:rPr lang="zh-CN" altLang="en-US" sz="2400" dirty="0">
                <a:solidFill>
                  <a:schemeClr val="tx1">
                    <a:lumMod val="75000"/>
                    <a:lumOff val="25000"/>
                  </a:schemeClr>
                </a:solidFill>
              </a:rPr>
              <a:t>标准。绑定的程序会被浏览器以</a:t>
            </a:r>
            <a:r>
              <a:rPr lang="en-US" altLang="zh-CN" sz="2400" dirty="0">
                <a:solidFill>
                  <a:schemeClr val="tx1">
                    <a:lumMod val="75000"/>
                    <a:lumOff val="25000"/>
                  </a:schemeClr>
                </a:solidFill>
              </a:rPr>
              <a:t>eval</a:t>
            </a:r>
            <a:r>
              <a:rPr lang="zh-CN" altLang="en-US" sz="2400" dirty="0">
                <a:solidFill>
                  <a:schemeClr val="tx1">
                    <a:lumMod val="75000"/>
                    <a:lumOff val="25000"/>
                  </a:schemeClr>
                </a:solidFill>
              </a:rPr>
              <a:t>的方式执行</a:t>
            </a:r>
            <a:r>
              <a:rPr lang="zh-CN" altLang="en-US" sz="2400" dirty="0" smtClean="0">
                <a:solidFill>
                  <a:schemeClr val="tx1">
                    <a:lumMod val="75000"/>
                    <a:lumOff val="25000"/>
                  </a:schemeClr>
                </a:solidFill>
              </a:rPr>
              <a:t>。</a:t>
            </a:r>
            <a:endParaRPr lang="zh-CN" altLang="en-US" sz="2400" dirty="0">
              <a:solidFill>
                <a:schemeClr val="tx1">
                  <a:lumMod val="75000"/>
                  <a:lumOff val="25000"/>
                </a:schemeClr>
              </a:solidFill>
            </a:endParaRPr>
          </a:p>
          <a:p>
            <a:r>
              <a:rPr lang="zh-CN" altLang="en-US" sz="2400" dirty="0">
                <a:solidFill>
                  <a:schemeClr val="tx1">
                    <a:lumMod val="75000"/>
                    <a:lumOff val="25000"/>
                  </a:schemeClr>
                </a:solidFill>
              </a:rPr>
              <a:t>特点</a:t>
            </a:r>
            <a:r>
              <a:rPr lang="en-US" altLang="zh-CN" sz="2400" dirty="0">
                <a:solidFill>
                  <a:schemeClr val="tx1">
                    <a:lumMod val="75000"/>
                    <a:lumOff val="25000"/>
                  </a:schemeClr>
                </a:solidFill>
              </a:rPr>
              <a:t>:</a:t>
            </a:r>
            <a:endParaRPr lang="en-US" altLang="zh-CN" sz="2400" dirty="0">
              <a:solidFill>
                <a:schemeClr val="tx1">
                  <a:lumMod val="75000"/>
                  <a:lumOff val="25000"/>
                </a:schemeClr>
              </a:solidFill>
            </a:endParaRPr>
          </a:p>
          <a:p>
            <a:pPr lvl="1"/>
            <a:r>
              <a:rPr lang="en-US" altLang="zh-CN" sz="2000" dirty="0">
                <a:solidFill>
                  <a:schemeClr val="tx1">
                    <a:lumMod val="75000"/>
                    <a:lumOff val="25000"/>
                  </a:schemeClr>
                </a:solidFill>
              </a:rPr>
              <a:t>HTML</a:t>
            </a:r>
            <a:r>
              <a:rPr lang="zh-CN" altLang="en-US" sz="2000" dirty="0">
                <a:solidFill>
                  <a:schemeClr val="tx1">
                    <a:lumMod val="75000"/>
                    <a:lumOff val="25000"/>
                  </a:schemeClr>
                </a:solidFill>
              </a:rPr>
              <a:t>代码域</a:t>
            </a:r>
            <a:r>
              <a:rPr lang="en-US" altLang="zh-CN" sz="2000" dirty="0">
                <a:solidFill>
                  <a:schemeClr val="tx1">
                    <a:lumMod val="75000"/>
                    <a:lumOff val="25000"/>
                  </a:schemeClr>
                </a:solidFill>
              </a:rPr>
              <a:t>JavaScript</a:t>
            </a:r>
            <a:r>
              <a:rPr lang="zh-CN" altLang="en-US" sz="2000" dirty="0">
                <a:solidFill>
                  <a:schemeClr val="tx1">
                    <a:lumMod val="75000"/>
                    <a:lumOff val="25000"/>
                  </a:schemeClr>
                </a:solidFill>
              </a:rPr>
              <a:t>代码紧密的耦合在一起，没有实现相互分离。</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如果事件程序是一个函数，要保证在</a:t>
            </a:r>
            <a:r>
              <a:rPr lang="en-US" altLang="zh-CN" sz="2000" dirty="0">
                <a:solidFill>
                  <a:schemeClr val="tx1">
                    <a:lumMod val="75000"/>
                    <a:lumOff val="25000"/>
                  </a:schemeClr>
                </a:solidFill>
              </a:rPr>
              <a:t>html</a:t>
            </a:r>
            <a:r>
              <a:rPr lang="zh-CN" altLang="en-US" sz="2000" dirty="0">
                <a:solidFill>
                  <a:schemeClr val="tx1">
                    <a:lumMod val="75000"/>
                    <a:lumOff val="25000"/>
                  </a:schemeClr>
                </a:solidFill>
              </a:rPr>
              <a:t>执行并显示该组件时，函数已经经过预处理加载到内存。</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不符合</a:t>
            </a:r>
            <a:r>
              <a:rPr lang="en-US" altLang="zh-CN" sz="2000" dirty="0">
                <a:solidFill>
                  <a:schemeClr val="tx1">
                    <a:lumMod val="75000"/>
                    <a:lumOff val="25000"/>
                  </a:schemeClr>
                </a:solidFill>
              </a:rPr>
              <a:t>DOM</a:t>
            </a:r>
            <a:r>
              <a:rPr lang="zh-CN" altLang="en-US" sz="2000" dirty="0">
                <a:solidFill>
                  <a:schemeClr val="tx1">
                    <a:lumMod val="75000"/>
                    <a:lumOff val="25000"/>
                  </a:schemeClr>
                </a:solidFill>
              </a:rPr>
              <a:t>标准，无法设定事件流。</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事件的绑定方式</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a:srcRect/>
          <a:stretch>
            <a:fillRect/>
          </a:stretch>
        </p:blipFill>
        <p:spPr bwMode="auto">
          <a:xfrm>
            <a:off x="5392352" y="4095828"/>
            <a:ext cx="5229225" cy="1457325"/>
          </a:xfrm>
          <a:prstGeom prst="rect">
            <a:avLst/>
          </a:prstGeom>
          <a:noFill/>
          <a:ln w="38100">
            <a:solidFill>
              <a:schemeClr val="accent6">
                <a:lumMod val="75000"/>
              </a:schemeClr>
            </a:solid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DOM0</a:t>
            </a:r>
            <a:r>
              <a:rPr lang="zh-CN" altLang="en-US" sz="2400" dirty="0">
                <a:solidFill>
                  <a:schemeClr val="tx1">
                    <a:lumMod val="75000"/>
                    <a:lumOff val="25000"/>
                  </a:schemeClr>
                </a:solidFill>
              </a:rPr>
              <a:t>级的事件绑定方式：将响应程序直接赋值给</a:t>
            </a:r>
            <a:r>
              <a:rPr lang="en-US" altLang="zh-CN" sz="2400" dirty="0">
                <a:solidFill>
                  <a:schemeClr val="tx1">
                    <a:lumMod val="75000"/>
                    <a:lumOff val="25000"/>
                  </a:schemeClr>
                </a:solidFill>
              </a:rPr>
              <a:t>dom</a:t>
            </a:r>
            <a:r>
              <a:rPr lang="zh-CN" altLang="en-US" sz="2400" dirty="0">
                <a:solidFill>
                  <a:schemeClr val="tx1">
                    <a:lumMod val="75000"/>
                    <a:lumOff val="25000"/>
                  </a:schemeClr>
                </a:solidFill>
              </a:rPr>
              <a:t>元素的事件属性。这是</a:t>
            </a:r>
            <a:r>
              <a:rPr lang="en-US" altLang="zh-CN" sz="2400" dirty="0">
                <a:solidFill>
                  <a:schemeClr val="tx1">
                    <a:lumMod val="75000"/>
                    <a:lumOff val="25000"/>
                  </a:schemeClr>
                </a:solidFill>
              </a:rPr>
              <a:t>DOM</a:t>
            </a:r>
            <a:r>
              <a:rPr lang="zh-CN" altLang="en-US" sz="2400" dirty="0">
                <a:solidFill>
                  <a:schemeClr val="tx1">
                    <a:lumMod val="75000"/>
                    <a:lumOff val="25000"/>
                  </a:schemeClr>
                </a:solidFill>
              </a:rPr>
              <a:t>最早版本规定的事件绑定方式。被所有浏览器兼容</a:t>
            </a:r>
            <a:r>
              <a:rPr lang="zh-CN" altLang="en-US" sz="2400" dirty="0" smtClean="0">
                <a:solidFill>
                  <a:schemeClr val="tx1">
                    <a:lumMod val="75000"/>
                    <a:lumOff val="25000"/>
                  </a:schemeClr>
                </a:solidFill>
              </a:rPr>
              <a:t>。特点</a:t>
            </a:r>
            <a:r>
              <a:rPr lang="en-US" altLang="zh-CN" sz="2400" dirty="0">
                <a:solidFill>
                  <a:schemeClr val="tx1">
                    <a:lumMod val="75000"/>
                    <a:lumOff val="25000"/>
                  </a:schemeClr>
                </a:solidFill>
              </a:rPr>
              <a:t>:</a:t>
            </a:r>
            <a:endParaRPr lang="en-US" altLang="zh-CN" sz="2400" dirty="0">
              <a:solidFill>
                <a:schemeClr val="tx1">
                  <a:lumMod val="75000"/>
                  <a:lumOff val="25000"/>
                </a:schemeClr>
              </a:solidFill>
            </a:endParaRPr>
          </a:p>
          <a:p>
            <a:pPr lvl="1"/>
            <a:r>
              <a:rPr lang="zh-CN" altLang="en-US" sz="2000" dirty="0">
                <a:solidFill>
                  <a:schemeClr val="tx1">
                    <a:lumMod val="75000"/>
                    <a:lumOff val="25000"/>
                  </a:schemeClr>
                </a:solidFill>
              </a:rPr>
              <a:t>可以使用匿名函数或普通函数作为响应程序。</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在响应函数中</a:t>
            </a:r>
            <a:r>
              <a:rPr lang="en-US" altLang="zh-CN" sz="2000" dirty="0">
                <a:solidFill>
                  <a:schemeClr val="tx1">
                    <a:lumMod val="75000"/>
                    <a:lumOff val="25000"/>
                  </a:schemeClr>
                </a:solidFill>
              </a:rPr>
              <a:t>this</a:t>
            </a:r>
            <a:r>
              <a:rPr lang="zh-CN" altLang="en-US" sz="2000" dirty="0">
                <a:solidFill>
                  <a:schemeClr val="tx1">
                    <a:lumMod val="75000"/>
                    <a:lumOff val="25000"/>
                  </a:schemeClr>
                </a:solidFill>
              </a:rPr>
              <a:t>代表目标元素。</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不符合</a:t>
            </a:r>
            <a:r>
              <a:rPr lang="en-US" altLang="zh-CN" sz="2000" dirty="0">
                <a:solidFill>
                  <a:schemeClr val="tx1">
                    <a:lumMod val="75000"/>
                    <a:lumOff val="25000"/>
                  </a:schemeClr>
                </a:solidFill>
              </a:rPr>
              <a:t>DOM2</a:t>
            </a:r>
            <a:r>
              <a:rPr lang="zh-CN" altLang="en-US" sz="2000" dirty="0">
                <a:solidFill>
                  <a:schemeClr val="tx1">
                    <a:lumMod val="75000"/>
                    <a:lumOff val="25000"/>
                  </a:schemeClr>
                </a:solidFill>
              </a:rPr>
              <a:t>标准，无法设定事件流。</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无法传递参数，但可以通过其他方式传递</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对同一个事件只能绑定一个响应函数，最后绑定的的响应函数将会执行。</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通过</a:t>
            </a:r>
            <a:r>
              <a:rPr lang="en-US" altLang="zh-CN" sz="2000" dirty="0">
                <a:solidFill>
                  <a:schemeClr val="tx1">
                    <a:lumMod val="75000"/>
                    <a:lumOff val="25000"/>
                  </a:schemeClr>
                </a:solidFill>
              </a:rPr>
              <a:t>obj.onXXXX = null</a:t>
            </a:r>
            <a:r>
              <a:rPr lang="zh-CN" altLang="en-US" sz="1600" dirty="0">
                <a:solidFill>
                  <a:schemeClr val="tx1">
                    <a:lumMod val="75000"/>
                    <a:lumOff val="25000"/>
                  </a:schemeClr>
                </a:solidFill>
              </a:rPr>
              <a:t>可以解除绑定。</a:t>
            </a:r>
            <a:endParaRPr lang="zh-CN" altLang="en-US" sz="16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事件的绑定方式</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6" name="Picture 2"/>
          <p:cNvPicPr>
            <a:picLocks noChangeAspect="1" noChangeArrowheads="1"/>
          </p:cNvPicPr>
          <p:nvPr/>
        </p:nvPicPr>
        <p:blipFill>
          <a:blip r:embed="rId1"/>
          <a:srcRect/>
          <a:stretch>
            <a:fillRect/>
          </a:stretch>
        </p:blipFill>
        <p:spPr bwMode="auto">
          <a:xfrm>
            <a:off x="835530" y="5510253"/>
            <a:ext cx="5629275" cy="552450"/>
          </a:xfrm>
          <a:prstGeom prst="rect">
            <a:avLst/>
          </a:prstGeom>
          <a:noFill/>
          <a:ln w="38100">
            <a:solidFill>
              <a:schemeClr val="accent6">
                <a:lumMod val="75000"/>
              </a:schemeClr>
            </a:solid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DOM2</a:t>
            </a:r>
            <a:r>
              <a:rPr lang="zh-CN" altLang="en-US" sz="2400" dirty="0">
                <a:solidFill>
                  <a:schemeClr val="tx1">
                    <a:lumMod val="75000"/>
                    <a:lumOff val="25000"/>
                  </a:schemeClr>
                </a:solidFill>
              </a:rPr>
              <a:t>级的事件绑定方式：符合</a:t>
            </a:r>
            <a:r>
              <a:rPr lang="en-US" altLang="zh-CN" sz="2400" dirty="0">
                <a:solidFill>
                  <a:schemeClr val="tx1">
                    <a:lumMod val="75000"/>
                    <a:lumOff val="25000"/>
                  </a:schemeClr>
                </a:solidFill>
              </a:rPr>
              <a:t>DOM2</a:t>
            </a:r>
            <a:r>
              <a:rPr lang="zh-CN" altLang="en-US" sz="2400" dirty="0">
                <a:solidFill>
                  <a:schemeClr val="tx1">
                    <a:lumMod val="75000"/>
                    <a:lumOff val="25000"/>
                  </a:schemeClr>
                </a:solidFill>
              </a:rPr>
              <a:t>的规定，绑定后可以设定事件流的</a:t>
            </a:r>
            <a:r>
              <a:rPr lang="zh-CN" altLang="en-US" sz="2400" dirty="0" smtClean="0">
                <a:solidFill>
                  <a:schemeClr val="tx1">
                    <a:lumMod val="75000"/>
                    <a:lumOff val="25000"/>
                  </a:schemeClr>
                </a:solidFill>
              </a:rPr>
              <a:t>顺序</a:t>
            </a:r>
            <a:endParaRPr lang="en-US" altLang="zh-CN" sz="2400" dirty="0" smtClean="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a:p>
            <a:pPr lvl="1"/>
            <a:r>
              <a:rPr lang="en-US" altLang="zh-CN" sz="2000" dirty="0">
                <a:solidFill>
                  <a:schemeClr val="tx1">
                    <a:lumMod val="75000"/>
                    <a:lumOff val="25000"/>
                  </a:schemeClr>
                </a:solidFill>
              </a:rPr>
              <a:t>--</a:t>
            </a:r>
            <a:r>
              <a:rPr lang="en-US" altLang="zh-CN" sz="2000" dirty="0" err="1">
                <a:solidFill>
                  <a:schemeClr val="tx1">
                    <a:lumMod val="75000"/>
                    <a:lumOff val="25000"/>
                  </a:schemeClr>
                </a:solidFill>
              </a:rPr>
              <a:t>domObj:dom</a:t>
            </a:r>
            <a:r>
              <a:rPr lang="zh-CN" altLang="en-US" sz="2000" dirty="0">
                <a:solidFill>
                  <a:schemeClr val="tx1">
                    <a:lumMod val="75000"/>
                    <a:lumOff val="25000"/>
                  </a:schemeClr>
                </a:solidFill>
              </a:rPr>
              <a:t>对象。	</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--eventType:</a:t>
            </a:r>
            <a:r>
              <a:rPr lang="zh-CN" altLang="en-US" sz="2000" dirty="0">
                <a:solidFill>
                  <a:schemeClr val="tx1">
                    <a:lumMod val="75000"/>
                    <a:lumOff val="25000"/>
                  </a:schemeClr>
                </a:solidFill>
              </a:rPr>
              <a:t>事件类型，例如</a:t>
            </a:r>
            <a:r>
              <a:rPr lang="en-US" altLang="zh-CN" sz="2000" dirty="0">
                <a:solidFill>
                  <a:schemeClr val="tx1">
                    <a:lumMod val="75000"/>
                    <a:lumOff val="25000"/>
                  </a:schemeClr>
                </a:solidFill>
              </a:rPr>
              <a:t>click</a:t>
            </a:r>
            <a:r>
              <a:rPr lang="zh-CN" altLang="en-US" sz="2000" dirty="0">
                <a:solidFill>
                  <a:schemeClr val="tx1">
                    <a:lumMod val="75000"/>
                    <a:lumOff val="25000"/>
                  </a:schemeClr>
                </a:solidFill>
              </a:rPr>
              <a:t>（注意省略</a:t>
            </a:r>
            <a:r>
              <a:rPr lang="en-US" altLang="zh-CN" sz="2000" dirty="0">
                <a:solidFill>
                  <a:schemeClr val="tx1">
                    <a:lumMod val="75000"/>
                    <a:lumOff val="25000"/>
                  </a:schemeClr>
                </a:solidFill>
              </a:rPr>
              <a:t>on</a:t>
            </a:r>
            <a:r>
              <a:rPr lang="zh-CN" altLang="en-US" sz="2000" dirty="0">
                <a:solidFill>
                  <a:schemeClr val="tx1">
                    <a:lumMod val="75000"/>
                    <a:lumOff val="25000"/>
                  </a:schemeClr>
                </a:solidFill>
              </a:rPr>
              <a:t>），字符类型。</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--fun</a:t>
            </a:r>
            <a:r>
              <a:rPr lang="zh-CN" altLang="en-US" sz="2000" dirty="0">
                <a:solidFill>
                  <a:schemeClr val="tx1">
                    <a:lumMod val="75000"/>
                    <a:lumOff val="25000"/>
                  </a:schemeClr>
                </a:solidFill>
              </a:rPr>
              <a:t>：响应函数，可以为匿名函数，但使用匿名函数无法解除绑定，</a:t>
            </a:r>
            <a:r>
              <a:rPr lang="en-US" altLang="zh-CN" sz="2000" dirty="0">
                <a:solidFill>
                  <a:schemeClr val="tx1">
                    <a:lumMod val="75000"/>
                    <a:lumOff val="25000"/>
                  </a:schemeClr>
                </a:solidFill>
              </a:rPr>
              <a:t>function</a:t>
            </a:r>
            <a:r>
              <a:rPr lang="zh-CN" altLang="en-US" sz="2000" dirty="0">
                <a:solidFill>
                  <a:schemeClr val="tx1">
                    <a:lumMod val="75000"/>
                    <a:lumOff val="25000"/>
                  </a:schemeClr>
                </a:solidFill>
              </a:rPr>
              <a:t>类型，在目标函数中</a:t>
            </a:r>
            <a:r>
              <a:rPr lang="en-US" altLang="zh-CN" sz="2000" dirty="0">
                <a:solidFill>
                  <a:schemeClr val="tx1">
                    <a:lumMod val="75000"/>
                    <a:lumOff val="25000"/>
                  </a:schemeClr>
                </a:solidFill>
              </a:rPr>
              <a:t>this</a:t>
            </a:r>
            <a:r>
              <a:rPr lang="zh-CN" altLang="en-US" sz="2000" dirty="0">
                <a:solidFill>
                  <a:schemeClr val="tx1">
                    <a:lumMod val="75000"/>
                    <a:lumOff val="25000"/>
                  </a:schemeClr>
                </a:solidFill>
              </a:rPr>
              <a:t>指向当前</a:t>
            </a:r>
            <a:r>
              <a:rPr lang="en-US" altLang="zh-CN" sz="2000" dirty="0">
                <a:solidFill>
                  <a:schemeClr val="tx1">
                    <a:lumMod val="75000"/>
                    <a:lumOff val="25000"/>
                  </a:schemeClr>
                </a:solidFill>
              </a:rPr>
              <a:t>dom</a:t>
            </a:r>
            <a:r>
              <a:rPr lang="zh-CN" altLang="en-US" sz="2000" dirty="0">
                <a:solidFill>
                  <a:schemeClr val="tx1">
                    <a:lumMod val="75000"/>
                    <a:lumOff val="25000"/>
                  </a:schemeClr>
                </a:solidFill>
              </a:rPr>
              <a:t>对象。</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--eventFlow:</a:t>
            </a:r>
            <a:r>
              <a:rPr lang="zh-CN" altLang="en-US" sz="2000" dirty="0">
                <a:solidFill>
                  <a:schemeClr val="tx1">
                    <a:lumMod val="75000"/>
                    <a:lumOff val="25000"/>
                  </a:schemeClr>
                </a:solidFill>
              </a:rPr>
              <a:t>设定事件流。默认值</a:t>
            </a:r>
            <a:r>
              <a:rPr lang="en-US" altLang="zh-CN" sz="2000" dirty="0">
                <a:solidFill>
                  <a:schemeClr val="tx1">
                    <a:lumMod val="75000"/>
                    <a:lumOff val="25000"/>
                  </a:schemeClr>
                </a:solidFill>
              </a:rPr>
              <a:t>false</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true</a:t>
            </a:r>
            <a:r>
              <a:rPr lang="zh-CN" altLang="en-US" sz="2000" dirty="0">
                <a:solidFill>
                  <a:schemeClr val="tx1">
                    <a:lumMod val="75000"/>
                    <a:lumOff val="25000"/>
                  </a:schemeClr>
                </a:solidFill>
              </a:rPr>
              <a:t>冒泡</a:t>
            </a:r>
            <a:r>
              <a:rPr lang="en-US" altLang="zh-CN" sz="2000" dirty="0">
                <a:solidFill>
                  <a:schemeClr val="tx1">
                    <a:lumMod val="75000"/>
                    <a:lumOff val="25000"/>
                  </a:schemeClr>
                </a:solidFill>
              </a:rPr>
              <a:t>false</a:t>
            </a:r>
            <a:r>
              <a:rPr lang="zh-CN" altLang="en-US" sz="2000" dirty="0">
                <a:solidFill>
                  <a:schemeClr val="tx1">
                    <a:lumMod val="75000"/>
                    <a:lumOff val="25000"/>
                  </a:schemeClr>
                </a:solidFill>
              </a:rPr>
              <a:t>捕获。</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事件的绑定方式</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880791" y="2096470"/>
            <a:ext cx="6296275" cy="430887"/>
          </a:xfrm>
          <a:prstGeom prst="rect">
            <a:avLst/>
          </a:prstGeom>
          <a:solidFill>
            <a:schemeClr val="accent6">
              <a:lumMod val="20000"/>
              <a:lumOff val="80000"/>
            </a:schemeClr>
          </a:solidFill>
          <a:ln>
            <a:solidFill>
              <a:schemeClr val="accent6">
                <a:lumMod val="75000"/>
              </a:schemeClr>
            </a:solidFill>
          </a:ln>
        </p:spPr>
        <p:txBody>
          <a:bodyPr wrap="none">
            <a:spAutoFit/>
          </a:bodyPr>
          <a:lstStyle/>
          <a:p>
            <a:r>
              <a:rPr lang="en-US" altLang="zh-CN" sz="2200" dirty="0">
                <a:solidFill>
                  <a:schemeClr val="tx1">
                    <a:lumMod val="75000"/>
                    <a:lumOff val="25000"/>
                  </a:schemeClr>
                </a:solidFill>
              </a:rPr>
              <a:t>domObj.addEventListener(eventType,fun,eventFlow);</a:t>
            </a:r>
            <a:endParaRPr lang="zh-CN" altLang="en-US" sz="2200" dirty="0"/>
          </a:p>
        </p:txBody>
      </p:sp>
    </p:spTree>
  </p:cSld>
  <p:clrMapOvr>
    <a:masterClrMapping/>
  </p:clrMapOvr>
  <p:transition spd="slow">
    <p:push dir="u"/>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事件的解除绑定方式：</a:t>
            </a:r>
            <a:endParaRPr lang="zh-CN" altLang="en-US" sz="2400" dirty="0">
              <a:solidFill>
                <a:schemeClr val="tx1">
                  <a:lumMod val="75000"/>
                  <a:lumOff val="25000"/>
                </a:schemeClr>
              </a:solidFill>
            </a:endParaRPr>
          </a:p>
          <a:p>
            <a:pPr lvl="1"/>
            <a:endParaRPr lang="en-US" altLang="zh-CN" sz="1600" dirty="0" smtClean="0">
              <a:solidFill>
                <a:schemeClr val="tx1">
                  <a:lumMod val="75000"/>
                  <a:lumOff val="25000"/>
                </a:schemeClr>
              </a:solidFill>
            </a:endParaRPr>
          </a:p>
          <a:p>
            <a:pPr lvl="1"/>
            <a:r>
              <a:rPr lang="en-US" altLang="zh-CN" sz="1600" dirty="0" smtClean="0">
                <a:solidFill>
                  <a:schemeClr val="tx1">
                    <a:lumMod val="75000"/>
                    <a:lumOff val="25000"/>
                  </a:schemeClr>
                </a:solidFill>
              </a:rPr>
              <a:t>--</a:t>
            </a:r>
            <a:r>
              <a:rPr lang="en-US" altLang="zh-CN" sz="2000" dirty="0">
                <a:solidFill>
                  <a:schemeClr val="tx1">
                    <a:lumMod val="75000"/>
                    <a:lumOff val="25000"/>
                  </a:schemeClr>
                </a:solidFill>
              </a:rPr>
              <a:t>domObj:dom</a:t>
            </a:r>
            <a:r>
              <a:rPr lang="zh-CN" altLang="en-US" sz="2000" dirty="0">
                <a:solidFill>
                  <a:schemeClr val="tx1">
                    <a:lumMod val="75000"/>
                    <a:lumOff val="25000"/>
                  </a:schemeClr>
                </a:solidFill>
              </a:rPr>
              <a:t>对象。	</a:t>
            </a:r>
            <a:endParaRPr lang="zh-CN" altLang="en-US" sz="2000" dirty="0">
              <a:solidFill>
                <a:schemeClr val="tx1">
                  <a:lumMod val="75000"/>
                  <a:lumOff val="25000"/>
                </a:schemeClr>
              </a:solidFill>
            </a:endParaRPr>
          </a:p>
          <a:p>
            <a:pPr lvl="1"/>
            <a:r>
              <a:rPr lang="en-US" altLang="zh-CN" sz="2000" dirty="0" smtClean="0">
                <a:solidFill>
                  <a:schemeClr val="tx1">
                    <a:lumMod val="75000"/>
                    <a:lumOff val="25000"/>
                  </a:schemeClr>
                </a:solidFill>
              </a:rPr>
              <a:t>--</a:t>
            </a:r>
            <a:r>
              <a:rPr lang="en-US" altLang="zh-CN" sz="2000" dirty="0">
                <a:solidFill>
                  <a:schemeClr val="tx1">
                    <a:lumMod val="75000"/>
                    <a:lumOff val="25000"/>
                  </a:schemeClr>
                </a:solidFill>
              </a:rPr>
              <a:t>eventType:</a:t>
            </a:r>
            <a:r>
              <a:rPr lang="zh-CN" altLang="en-US" sz="2000" dirty="0">
                <a:solidFill>
                  <a:schemeClr val="tx1">
                    <a:lumMod val="75000"/>
                    <a:lumOff val="25000"/>
                  </a:schemeClr>
                </a:solidFill>
              </a:rPr>
              <a:t>事件类型，例如</a:t>
            </a:r>
            <a:r>
              <a:rPr lang="en-US" altLang="zh-CN" sz="2000" dirty="0">
                <a:solidFill>
                  <a:schemeClr val="tx1">
                    <a:lumMod val="75000"/>
                    <a:lumOff val="25000"/>
                  </a:schemeClr>
                </a:solidFill>
              </a:rPr>
              <a:t>click</a:t>
            </a:r>
            <a:r>
              <a:rPr lang="zh-CN" altLang="en-US" sz="2000" dirty="0">
                <a:solidFill>
                  <a:schemeClr val="tx1">
                    <a:lumMod val="75000"/>
                    <a:lumOff val="25000"/>
                  </a:schemeClr>
                </a:solidFill>
              </a:rPr>
              <a:t>（注意省略</a:t>
            </a:r>
            <a:r>
              <a:rPr lang="en-US" altLang="zh-CN" sz="2000" dirty="0">
                <a:solidFill>
                  <a:schemeClr val="tx1">
                    <a:lumMod val="75000"/>
                    <a:lumOff val="25000"/>
                  </a:schemeClr>
                </a:solidFill>
              </a:rPr>
              <a:t>on</a:t>
            </a:r>
            <a:r>
              <a:rPr lang="zh-CN" altLang="en-US" sz="2000" dirty="0">
                <a:solidFill>
                  <a:schemeClr val="tx1">
                    <a:lumMod val="75000"/>
                    <a:lumOff val="25000"/>
                  </a:schemeClr>
                </a:solidFill>
              </a:rPr>
              <a:t>），字符类型。</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--fun</a:t>
            </a:r>
            <a:r>
              <a:rPr lang="zh-CN" altLang="en-US" sz="2000" dirty="0">
                <a:solidFill>
                  <a:schemeClr val="tx1">
                    <a:lumMod val="75000"/>
                    <a:lumOff val="25000"/>
                  </a:schemeClr>
                </a:solidFill>
              </a:rPr>
              <a:t>：响应函数，只能解除绑定非匿名函数</a:t>
            </a:r>
            <a:r>
              <a:rPr lang="zh-CN" altLang="en-US" sz="2000" dirty="0" smtClean="0">
                <a:solidFill>
                  <a:schemeClr val="tx1">
                    <a:lumMod val="75000"/>
                    <a:lumOff val="25000"/>
                  </a:schemeClr>
                </a:solidFill>
              </a:rPr>
              <a:t>。</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事件的绑定方式</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965570" y="1717090"/>
            <a:ext cx="5518947" cy="430887"/>
          </a:xfrm>
          <a:prstGeom prst="rect">
            <a:avLst/>
          </a:prstGeom>
          <a:solidFill>
            <a:schemeClr val="accent6">
              <a:lumMod val="20000"/>
              <a:lumOff val="80000"/>
            </a:schemeClr>
          </a:solidFill>
          <a:ln>
            <a:solidFill>
              <a:schemeClr val="accent6">
                <a:lumMod val="75000"/>
              </a:schemeClr>
            </a:solidFill>
          </a:ln>
        </p:spPr>
        <p:txBody>
          <a:bodyPr wrap="none">
            <a:spAutoFit/>
          </a:bodyPr>
          <a:lstStyle/>
          <a:p>
            <a:r>
              <a:rPr lang="en-US" altLang="zh-CN" sz="2200" dirty="0">
                <a:solidFill>
                  <a:schemeClr val="tx1">
                    <a:lumMod val="75000"/>
                    <a:lumOff val="25000"/>
                  </a:schemeClr>
                </a:solidFill>
              </a:rPr>
              <a:t>domObj.remove EventListener(eventType,fun);</a:t>
            </a:r>
            <a:endParaRPr lang="en-US" altLang="zh-CN" sz="2200"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事件对象：在执行响应函数前由浏览器创建的对象，该对象封装了本次事件的基本信息以及处理事件流的方法</a:t>
            </a:r>
            <a:r>
              <a:rPr lang="zh-CN" altLang="en-US" sz="2400" dirty="0" smtClean="0">
                <a:solidFill>
                  <a:schemeClr val="tx1">
                    <a:lumMod val="75000"/>
                    <a:lumOff val="25000"/>
                  </a:schemeClr>
                </a:solidFill>
              </a:rPr>
              <a:t>。</a:t>
            </a:r>
            <a:endParaRPr lang="en-US" altLang="zh-CN" sz="2400" dirty="0" smtClean="0">
              <a:solidFill>
                <a:schemeClr val="tx1">
                  <a:lumMod val="75000"/>
                  <a:lumOff val="25000"/>
                </a:schemeClr>
              </a:solidFill>
            </a:endParaRPr>
          </a:p>
          <a:p>
            <a:r>
              <a:rPr lang="zh-CN" altLang="en-US" sz="2400" dirty="0">
                <a:solidFill>
                  <a:schemeClr val="tx1">
                    <a:lumMod val="75000"/>
                    <a:lumOff val="25000"/>
                  </a:schemeClr>
                </a:solidFill>
              </a:rPr>
              <a:t>阻止冒泡及捕获的属性以及方法。</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bubbles</a:t>
            </a:r>
            <a:r>
              <a:rPr lang="zh-CN" altLang="en-US" sz="2000" dirty="0">
                <a:solidFill>
                  <a:schemeClr val="tx1">
                    <a:lumMod val="75000"/>
                    <a:lumOff val="25000"/>
                  </a:schemeClr>
                </a:solidFill>
              </a:rPr>
              <a:t>：获取绑定的事件的方式是否设定了冒泡或捕获（只有使用</a:t>
            </a:r>
            <a:r>
              <a:rPr lang="en-US" altLang="zh-CN" sz="2000" dirty="0">
                <a:solidFill>
                  <a:schemeClr val="tx1">
                    <a:lumMod val="75000"/>
                    <a:lumOff val="25000"/>
                  </a:schemeClr>
                </a:solidFill>
              </a:rPr>
              <a:t>DOM2</a:t>
            </a:r>
            <a:r>
              <a:rPr lang="zh-CN" altLang="en-US" sz="2000" dirty="0">
                <a:solidFill>
                  <a:schemeClr val="tx1">
                    <a:lumMod val="75000"/>
                    <a:lumOff val="25000"/>
                  </a:schemeClr>
                </a:solidFill>
              </a:rPr>
              <a:t>级绑定方式是返回</a:t>
            </a:r>
            <a:r>
              <a:rPr lang="en-US" altLang="zh-CN" sz="2000" dirty="0">
                <a:solidFill>
                  <a:schemeClr val="tx1">
                    <a:lumMod val="75000"/>
                    <a:lumOff val="25000"/>
                  </a:schemeClr>
                </a:solidFill>
              </a:rPr>
              <a:t>true</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Boolean</a:t>
            </a:r>
            <a:r>
              <a:rPr lang="zh-CN" altLang="en-US" sz="2000" dirty="0">
                <a:solidFill>
                  <a:schemeClr val="tx1">
                    <a:lumMod val="75000"/>
                    <a:lumOff val="25000"/>
                  </a:schemeClr>
                </a:solidFill>
              </a:rPr>
              <a:t>类型</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stopPropagation()</a:t>
            </a:r>
            <a:r>
              <a:rPr lang="zh-CN" altLang="en-US" sz="2000" dirty="0">
                <a:solidFill>
                  <a:schemeClr val="tx1">
                    <a:lumMod val="75000"/>
                    <a:lumOff val="25000"/>
                  </a:schemeClr>
                </a:solidFill>
              </a:rPr>
              <a:t>：在</a:t>
            </a:r>
            <a:r>
              <a:rPr lang="en-US" altLang="zh-CN" sz="2000" dirty="0">
                <a:solidFill>
                  <a:schemeClr val="tx1">
                    <a:lumMod val="75000"/>
                    <a:lumOff val="25000"/>
                  </a:schemeClr>
                </a:solidFill>
              </a:rPr>
              <a:t>bubbles</a:t>
            </a:r>
            <a:r>
              <a:rPr lang="zh-CN" altLang="en-US" sz="2000" dirty="0">
                <a:solidFill>
                  <a:schemeClr val="tx1">
                    <a:lumMod val="75000"/>
                    <a:lumOff val="25000"/>
                  </a:schemeClr>
                </a:solidFill>
              </a:rPr>
              <a:t>为</a:t>
            </a:r>
            <a:r>
              <a:rPr lang="en-US" altLang="zh-CN" sz="2000" dirty="0">
                <a:solidFill>
                  <a:schemeClr val="tx1">
                    <a:lumMod val="75000"/>
                    <a:lumOff val="25000"/>
                  </a:schemeClr>
                </a:solidFill>
              </a:rPr>
              <a:t>true</a:t>
            </a:r>
            <a:r>
              <a:rPr lang="zh-CN" altLang="en-US" sz="2000" dirty="0">
                <a:solidFill>
                  <a:schemeClr val="tx1">
                    <a:lumMod val="75000"/>
                    <a:lumOff val="25000"/>
                  </a:schemeClr>
                </a:solidFill>
              </a:rPr>
              <a:t>时，阻止继续冒泡或捕获。</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stopImmediatePropagation()</a:t>
            </a:r>
            <a:r>
              <a:rPr lang="zh-CN" altLang="en-US" sz="2000" dirty="0">
                <a:solidFill>
                  <a:schemeClr val="tx1">
                    <a:lumMod val="75000"/>
                    <a:lumOff val="25000"/>
                  </a:schemeClr>
                </a:solidFill>
              </a:rPr>
              <a:t>：强制阻止冒泡或捕获。</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事件对象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阻止默认行为的属性以及</a:t>
            </a:r>
            <a:r>
              <a:rPr lang="zh-CN" altLang="en-US" sz="2400" dirty="0" smtClean="0">
                <a:solidFill>
                  <a:schemeClr val="tx1">
                    <a:lumMod val="75000"/>
                    <a:lumOff val="25000"/>
                  </a:schemeClr>
                </a:solidFill>
              </a:rPr>
              <a:t>方法（</a:t>
            </a:r>
            <a:r>
              <a:rPr lang="zh-CN" altLang="en-US" sz="2400" dirty="0">
                <a:solidFill>
                  <a:srgbClr val="FF0000"/>
                </a:solidFill>
              </a:rPr>
              <a:t>默认行为：某些元素在用户操作时，在不调用任何程序的情况下，也会发生具体行为，例如</a:t>
            </a:r>
            <a:r>
              <a:rPr lang="en-US" altLang="zh-CN" sz="2400" dirty="0">
                <a:solidFill>
                  <a:srgbClr val="FF0000"/>
                </a:solidFill>
              </a:rPr>
              <a:t>input type=submit</a:t>
            </a:r>
            <a:r>
              <a:rPr lang="zh-CN" altLang="en-US" sz="2400" dirty="0">
                <a:solidFill>
                  <a:srgbClr val="FF0000"/>
                </a:solidFill>
              </a:rPr>
              <a:t>在点击时会提交整个</a:t>
            </a:r>
            <a:r>
              <a:rPr lang="en-US" altLang="zh-CN" sz="2400" dirty="0">
                <a:solidFill>
                  <a:srgbClr val="FF0000"/>
                </a:solidFill>
              </a:rPr>
              <a:t>form</a:t>
            </a:r>
            <a:r>
              <a:rPr lang="zh-CN" altLang="en-US" sz="2400" dirty="0">
                <a:solidFill>
                  <a:srgbClr val="FF0000"/>
                </a:solidFill>
              </a:rPr>
              <a:t>表</a:t>
            </a:r>
            <a:r>
              <a:rPr lang="zh-CN" altLang="en-US" sz="2400" dirty="0" smtClean="0">
                <a:solidFill>
                  <a:srgbClr val="FF0000"/>
                </a:solidFill>
              </a:rPr>
              <a:t>单</a:t>
            </a:r>
            <a:r>
              <a:rPr lang="zh-CN" altLang="en-US" sz="2400" dirty="0" smtClean="0">
                <a:solidFill>
                  <a:schemeClr val="tx1">
                    <a:lumMod val="75000"/>
                    <a:lumOff val="25000"/>
                  </a:schemeClr>
                </a:solidFill>
              </a:rPr>
              <a:t>）</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defaultPrevented</a:t>
            </a:r>
            <a:r>
              <a:rPr lang="zh-CN" altLang="en-US" sz="2000" dirty="0">
                <a:solidFill>
                  <a:schemeClr val="tx1">
                    <a:lumMod val="75000"/>
                    <a:lumOff val="25000"/>
                  </a:schemeClr>
                </a:solidFill>
              </a:rPr>
              <a:t>：获取是否阻止了默认行为，</a:t>
            </a:r>
            <a:r>
              <a:rPr lang="en-US" altLang="zh-CN" sz="2000" dirty="0">
                <a:solidFill>
                  <a:schemeClr val="tx1">
                    <a:lumMod val="75000"/>
                    <a:lumOff val="25000"/>
                  </a:schemeClr>
                </a:solidFill>
              </a:rPr>
              <a:t>boolean</a:t>
            </a:r>
            <a:r>
              <a:rPr lang="zh-CN" altLang="en-US" sz="2000" dirty="0">
                <a:solidFill>
                  <a:schemeClr val="tx1">
                    <a:lumMod val="75000"/>
                    <a:lumOff val="25000"/>
                  </a:schemeClr>
                </a:solidFill>
              </a:rPr>
              <a:t>类型。</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preventDefault():</a:t>
            </a:r>
            <a:r>
              <a:rPr lang="zh-CN" altLang="en-US" sz="1600" dirty="0">
                <a:solidFill>
                  <a:schemeClr val="tx1">
                    <a:lumMod val="75000"/>
                    <a:lumOff val="25000"/>
                  </a:schemeClr>
                </a:solidFill>
              </a:rPr>
              <a:t>阻止默认行为。</a:t>
            </a:r>
            <a:endParaRPr lang="zh-CN" altLang="en-US" sz="16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事件对象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常用的基本属性，下面四个属性均为只读属性。</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target:(srcElement</a:t>
            </a:r>
            <a:r>
              <a:rPr lang="zh-CN" altLang="en-US" sz="2000" dirty="0">
                <a:solidFill>
                  <a:schemeClr val="tx1">
                    <a:lumMod val="75000"/>
                    <a:lumOff val="25000"/>
                  </a:schemeClr>
                </a:solidFill>
              </a:rPr>
              <a:t>）获取事件对应的最详细元素</a:t>
            </a:r>
            <a:r>
              <a:rPr lang="en-US" altLang="zh-CN" sz="2000" dirty="0">
                <a:solidFill>
                  <a:schemeClr val="tx1">
                    <a:lumMod val="75000"/>
                    <a:lumOff val="25000"/>
                  </a:schemeClr>
                </a:solidFill>
              </a:rPr>
              <a:t>Dom</a:t>
            </a:r>
            <a:r>
              <a:rPr lang="zh-CN" altLang="en-US" sz="2000" dirty="0">
                <a:solidFill>
                  <a:schemeClr val="tx1">
                    <a:lumMod val="75000"/>
                    <a:lumOff val="25000"/>
                  </a:schemeClr>
                </a:solidFill>
              </a:rPr>
              <a:t>对象。</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currentTarget</a:t>
            </a:r>
            <a:r>
              <a:rPr lang="zh-CN" altLang="en-US" sz="2000" dirty="0">
                <a:solidFill>
                  <a:schemeClr val="tx1">
                    <a:lumMod val="75000"/>
                    <a:lumOff val="25000"/>
                  </a:schemeClr>
                </a:solidFill>
              </a:rPr>
              <a:t>：获取绑定了响应函数的</a:t>
            </a:r>
            <a:r>
              <a:rPr lang="en-US" altLang="zh-CN" sz="2000" dirty="0">
                <a:solidFill>
                  <a:schemeClr val="tx1">
                    <a:lumMod val="75000"/>
                    <a:lumOff val="25000"/>
                  </a:schemeClr>
                </a:solidFill>
              </a:rPr>
              <a:t>Dom</a:t>
            </a:r>
            <a:r>
              <a:rPr lang="zh-CN" altLang="en-US" sz="2000" dirty="0">
                <a:solidFill>
                  <a:schemeClr val="tx1">
                    <a:lumMod val="75000"/>
                    <a:lumOff val="25000"/>
                  </a:schemeClr>
                </a:solidFill>
              </a:rPr>
              <a:t>对象，</a:t>
            </a:r>
            <a:r>
              <a:rPr lang="en-US" altLang="zh-CN" sz="2000" dirty="0">
                <a:solidFill>
                  <a:schemeClr val="tx1">
                    <a:lumMod val="75000"/>
                    <a:lumOff val="25000"/>
                  </a:schemeClr>
                </a:solidFill>
              </a:rPr>
              <a:t>currentTarget</a:t>
            </a:r>
            <a:r>
              <a:rPr lang="zh-CN" altLang="en-US" sz="2000" dirty="0">
                <a:solidFill>
                  <a:schemeClr val="tx1">
                    <a:lumMod val="75000"/>
                    <a:lumOff val="25000"/>
                  </a:schemeClr>
                </a:solidFill>
              </a:rPr>
              <a:t>不一定与</a:t>
            </a:r>
            <a:r>
              <a:rPr lang="en-US" altLang="zh-CN" sz="2000" dirty="0">
                <a:solidFill>
                  <a:schemeClr val="tx1">
                    <a:lumMod val="75000"/>
                    <a:lumOff val="25000"/>
                  </a:schemeClr>
                </a:solidFill>
              </a:rPr>
              <a:t>target</a:t>
            </a:r>
            <a:r>
              <a:rPr lang="zh-CN" altLang="en-US" sz="2000" dirty="0">
                <a:solidFill>
                  <a:schemeClr val="tx1">
                    <a:lumMod val="75000"/>
                    <a:lumOff val="25000"/>
                  </a:schemeClr>
                </a:solidFill>
              </a:rPr>
              <a:t>相等。</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type</a:t>
            </a:r>
            <a:r>
              <a:rPr lang="zh-CN" altLang="en-US" sz="2000" dirty="0">
                <a:solidFill>
                  <a:schemeClr val="tx1">
                    <a:lumMod val="75000"/>
                    <a:lumOff val="25000"/>
                  </a:schemeClr>
                </a:solidFill>
              </a:rPr>
              <a:t>：获取事件类型，例如</a:t>
            </a:r>
            <a:r>
              <a:rPr lang="en-US" altLang="zh-CN" sz="2000" dirty="0">
                <a:solidFill>
                  <a:schemeClr val="tx1">
                    <a:lumMod val="75000"/>
                    <a:lumOff val="25000"/>
                  </a:schemeClr>
                </a:solidFill>
              </a:rPr>
              <a:t>click</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timeStamp</a:t>
            </a:r>
            <a:r>
              <a:rPr lang="zh-CN" altLang="en-US" sz="2000" dirty="0">
                <a:solidFill>
                  <a:schemeClr val="tx1">
                    <a:lumMod val="75000"/>
                    <a:lumOff val="25000"/>
                  </a:schemeClr>
                </a:solidFill>
              </a:rPr>
              <a:t>：获取时间戳。</a:t>
            </a:r>
            <a:r>
              <a:rPr lang="en-US" altLang="zh-CN" sz="2000" dirty="0">
                <a:solidFill>
                  <a:schemeClr val="tx1">
                    <a:lumMod val="75000"/>
                    <a:lumOff val="25000"/>
                  </a:schemeClr>
                </a:solidFill>
              </a:rPr>
              <a:t>Number</a:t>
            </a:r>
            <a:r>
              <a:rPr lang="zh-CN" altLang="en-US" sz="2000" dirty="0">
                <a:solidFill>
                  <a:schemeClr val="tx1">
                    <a:lumMod val="75000"/>
                    <a:lumOff val="25000"/>
                  </a:schemeClr>
                </a:solidFill>
              </a:rPr>
              <a:t>类型。</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事件对象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事件类型：用户交互的方式如点击、双击等。（本章节只讲述</a:t>
            </a:r>
            <a:r>
              <a:rPr lang="en-US" altLang="zh-CN" sz="2400" dirty="0">
                <a:solidFill>
                  <a:schemeClr val="tx1">
                    <a:lumMod val="75000"/>
                    <a:lumOff val="25000"/>
                  </a:schemeClr>
                </a:solidFill>
              </a:rPr>
              <a:t>html4</a:t>
            </a:r>
            <a:r>
              <a:rPr lang="zh-CN" altLang="en-US" sz="2400" dirty="0">
                <a:solidFill>
                  <a:schemeClr val="tx1">
                    <a:lumMod val="75000"/>
                    <a:lumOff val="25000"/>
                  </a:schemeClr>
                </a:solidFill>
              </a:rPr>
              <a:t>中的事件类型，</a:t>
            </a:r>
            <a:r>
              <a:rPr lang="en-US" altLang="zh-CN" sz="2400" dirty="0">
                <a:solidFill>
                  <a:schemeClr val="tx1">
                    <a:lumMod val="75000"/>
                    <a:lumOff val="25000"/>
                  </a:schemeClr>
                </a:solidFill>
              </a:rPr>
              <a:t>html5</a:t>
            </a:r>
            <a:r>
              <a:rPr lang="zh-CN" altLang="en-US" sz="2400" dirty="0">
                <a:solidFill>
                  <a:schemeClr val="tx1">
                    <a:lumMod val="75000"/>
                    <a:lumOff val="25000"/>
                  </a:schemeClr>
                </a:solidFill>
              </a:rPr>
              <a:t>的事件类型参见之后章节）</a:t>
            </a:r>
            <a:r>
              <a:rPr lang="zh-CN" altLang="en-US" sz="2400" dirty="0" smtClean="0">
                <a:solidFill>
                  <a:schemeClr val="tx1">
                    <a:lumMod val="75000"/>
                    <a:lumOff val="25000"/>
                  </a:schemeClr>
                </a:solidFill>
              </a:rPr>
              <a:t>。依据</a:t>
            </a:r>
            <a:r>
              <a:rPr lang="zh-CN" altLang="en-US" sz="2400" dirty="0">
                <a:solidFill>
                  <a:schemeClr val="tx1">
                    <a:lumMod val="75000"/>
                    <a:lumOff val="25000"/>
                  </a:schemeClr>
                </a:solidFill>
              </a:rPr>
              <a:t>事件的操作方式，事件类型又可以分为以下几类。</a:t>
            </a:r>
            <a:endParaRPr lang="zh-CN" altLang="en-US" sz="2400" dirty="0">
              <a:solidFill>
                <a:schemeClr val="tx1">
                  <a:lumMod val="75000"/>
                  <a:lumOff val="25000"/>
                </a:schemeClr>
              </a:solidFill>
            </a:endParaRPr>
          </a:p>
          <a:p>
            <a:pPr lvl="1"/>
            <a:r>
              <a:rPr lang="zh-CN" altLang="en-US" sz="2000" dirty="0">
                <a:solidFill>
                  <a:srgbClr val="FF0000"/>
                </a:solidFill>
              </a:rPr>
              <a:t>焦点事件</a:t>
            </a:r>
            <a:endParaRPr lang="zh-CN" altLang="en-US" sz="2000" dirty="0">
              <a:solidFill>
                <a:srgbClr val="FF0000"/>
              </a:solidFill>
            </a:endParaRPr>
          </a:p>
          <a:p>
            <a:pPr lvl="1"/>
            <a:r>
              <a:rPr lang="zh-CN" altLang="en-US" sz="2000" dirty="0">
                <a:solidFill>
                  <a:srgbClr val="FF0000"/>
                </a:solidFill>
              </a:rPr>
              <a:t>鼠标事件</a:t>
            </a:r>
            <a:endParaRPr lang="zh-CN" altLang="en-US" sz="2000" dirty="0">
              <a:solidFill>
                <a:srgbClr val="FF0000"/>
              </a:solidFill>
            </a:endParaRPr>
          </a:p>
          <a:p>
            <a:pPr lvl="1"/>
            <a:r>
              <a:rPr lang="zh-CN" altLang="en-US" sz="2000" dirty="0">
                <a:solidFill>
                  <a:srgbClr val="FF0000"/>
                </a:solidFill>
              </a:rPr>
              <a:t>键盘</a:t>
            </a:r>
            <a:r>
              <a:rPr lang="zh-CN" altLang="en-US" sz="2000" dirty="0" smtClean="0">
                <a:solidFill>
                  <a:srgbClr val="FF0000"/>
                </a:solidFill>
              </a:rPr>
              <a:t>事件</a:t>
            </a:r>
            <a:endParaRPr lang="en-US" altLang="zh-CN" sz="2000" dirty="0" smtClean="0">
              <a:solidFill>
                <a:srgbClr val="FF0000"/>
              </a:solidFill>
            </a:endParaRPr>
          </a:p>
          <a:p>
            <a:pPr lvl="1"/>
            <a:r>
              <a:rPr lang="zh-CN" altLang="en-US" sz="2000" dirty="0" smtClean="0">
                <a:solidFill>
                  <a:schemeClr val="tx1">
                    <a:lumMod val="75000"/>
                    <a:lumOff val="25000"/>
                  </a:schemeClr>
                </a:solidFill>
              </a:rPr>
              <a:t>窗口</a:t>
            </a:r>
            <a:r>
              <a:rPr lang="zh-CN" altLang="en-US" sz="2000" dirty="0">
                <a:solidFill>
                  <a:schemeClr val="tx1">
                    <a:lumMod val="75000"/>
                    <a:lumOff val="25000"/>
                  </a:schemeClr>
                </a:solidFill>
              </a:rPr>
              <a:t>事件</a:t>
            </a:r>
            <a:endParaRPr lang="zh-CN" altLang="en-US" sz="2000" dirty="0">
              <a:solidFill>
                <a:schemeClr val="tx1">
                  <a:lumMod val="75000"/>
                  <a:lumOff val="25000"/>
                </a:schemeClr>
              </a:solidFill>
            </a:endParaRPr>
          </a:p>
          <a:p>
            <a:pPr lvl="1"/>
            <a:r>
              <a:rPr lang="zh-CN" altLang="en-US" sz="2000" dirty="0" smtClean="0">
                <a:solidFill>
                  <a:schemeClr val="tx1">
                    <a:lumMod val="75000"/>
                    <a:lumOff val="25000"/>
                  </a:schemeClr>
                </a:solidFill>
              </a:rPr>
              <a:t>变动</a:t>
            </a:r>
            <a:r>
              <a:rPr lang="zh-CN" altLang="en-US" sz="2000" dirty="0">
                <a:solidFill>
                  <a:schemeClr val="tx1">
                    <a:lumMod val="75000"/>
                    <a:lumOff val="25000"/>
                  </a:schemeClr>
                </a:solidFill>
              </a:rPr>
              <a:t>事件</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焦点事件类型</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右大括号 1"/>
          <p:cNvSpPr/>
          <p:nvPr/>
        </p:nvSpPr>
        <p:spPr>
          <a:xfrm>
            <a:off x="2344366" y="3044757"/>
            <a:ext cx="651753" cy="129377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圆角矩形 4"/>
          <p:cNvSpPr/>
          <p:nvPr/>
        </p:nvSpPr>
        <p:spPr>
          <a:xfrm>
            <a:off x="3404681" y="3356043"/>
            <a:ext cx="1177047" cy="5642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本节介绍</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语法：广义上是为了表述一个完整的含义，将词组有效组合的方式，人类的语法实际上是按照习惯传承下来，各种语言的语法都不相同。</a:t>
            </a:r>
            <a:endParaRPr lang="zh-CN" altLang="en-US" sz="2400" dirty="0">
              <a:solidFill>
                <a:schemeClr val="tx1">
                  <a:lumMod val="75000"/>
                  <a:lumOff val="25000"/>
                </a:schemeClr>
              </a:solidFill>
            </a:endParaRPr>
          </a:p>
          <a:p>
            <a:r>
              <a:rPr lang="zh-CN" altLang="en-US" sz="2400" dirty="0">
                <a:solidFill>
                  <a:schemeClr val="tx1">
                    <a:lumMod val="75000"/>
                    <a:lumOff val="25000"/>
                  </a:schemeClr>
                </a:solidFill>
              </a:rPr>
              <a:t>计算机语言的语法：计算机不能直接识别人类的文字符号，只能识别二进制指令。各种高级、低级的语言都最终被翻译成二进制指令，被计算机执行。这些指令实际上是告诉计算机你要做什么。由于二进制指令很难被人理解和指令，因此科学家分析这些二进制指令后将这些指令翻译成人类可以识别的文字程序。例如 </a:t>
            </a:r>
            <a:r>
              <a:rPr lang="en-US" altLang="zh-CN" sz="2400" dirty="0">
                <a:solidFill>
                  <a:schemeClr val="tx1">
                    <a:lumMod val="75000"/>
                    <a:lumOff val="25000"/>
                  </a:schemeClr>
                </a:solidFill>
              </a:rPr>
              <a:t>c </a:t>
            </a:r>
            <a:r>
              <a:rPr lang="en-US" altLang="zh-CN" sz="2400" dirty="0" err="1">
                <a:solidFill>
                  <a:schemeClr val="tx1">
                    <a:lumMod val="75000"/>
                    <a:lumOff val="25000"/>
                  </a:schemeClr>
                </a:solidFill>
              </a:rPr>
              <a:t>c++</a:t>
            </a:r>
            <a:r>
              <a:rPr lang="zh-CN" altLang="en-US" sz="2400" dirty="0">
                <a:solidFill>
                  <a:schemeClr val="tx1">
                    <a:lumMod val="75000"/>
                    <a:lumOff val="25000"/>
                  </a:schemeClr>
                </a:solidFill>
              </a:rPr>
              <a:t>、</a:t>
            </a:r>
            <a:r>
              <a:rPr lang="en-US" altLang="zh-CN" sz="2400" dirty="0">
                <a:solidFill>
                  <a:schemeClr val="tx1">
                    <a:lumMod val="75000"/>
                    <a:lumOff val="25000"/>
                  </a:schemeClr>
                </a:solidFill>
              </a:rPr>
              <a:t>java</a:t>
            </a:r>
            <a:r>
              <a:rPr lang="zh-CN" altLang="en-US" sz="2400" dirty="0">
                <a:solidFill>
                  <a:schemeClr val="tx1">
                    <a:lumMod val="75000"/>
                    <a:lumOff val="25000"/>
                  </a:schemeClr>
                </a:solidFill>
              </a:rPr>
              <a:t>、</a:t>
            </a:r>
            <a:r>
              <a:rPr lang="en-US" altLang="zh-CN" sz="2400" dirty="0" err="1">
                <a:solidFill>
                  <a:schemeClr val="tx1">
                    <a:lumMod val="75000"/>
                    <a:lumOff val="25000"/>
                  </a:schemeClr>
                </a:solidFill>
              </a:rPr>
              <a:t>.net</a:t>
            </a:r>
            <a:r>
              <a:rPr lang="zh-CN" altLang="en-US" sz="2400" dirty="0">
                <a:solidFill>
                  <a:schemeClr val="tx1">
                    <a:lumMod val="75000"/>
                    <a:lumOff val="25000"/>
                  </a:schemeClr>
                </a:solidFill>
              </a:rPr>
              <a:t>等、</a:t>
            </a:r>
            <a:r>
              <a:rPr lang="en-US" altLang="zh-CN" sz="2400" dirty="0">
                <a:solidFill>
                  <a:schemeClr val="tx1">
                    <a:lumMod val="75000"/>
                    <a:lumOff val="25000"/>
                  </a:schemeClr>
                </a:solidFill>
              </a:rPr>
              <a:t>javascript</a:t>
            </a:r>
            <a:r>
              <a:rPr lang="zh-CN" altLang="en-US" sz="2400" dirty="0">
                <a:solidFill>
                  <a:schemeClr val="tx1">
                    <a:lumMod val="75000"/>
                    <a:lumOff val="25000"/>
                  </a:schemeClr>
                </a:solidFill>
              </a:rPr>
              <a:t>。每一种语言都有特定的使用范围。</a:t>
            </a:r>
            <a:endParaRPr lang="zh-CN" altLang="en-US" sz="2400" dirty="0">
              <a:solidFill>
                <a:schemeClr val="tx1">
                  <a:lumMod val="75000"/>
                  <a:lumOff val="25000"/>
                </a:schemeClr>
              </a:solidFill>
            </a:endParaRPr>
          </a:p>
        </p:txBody>
      </p:sp>
      <p:sp>
        <p:nvSpPr>
          <p:cNvPr id="4" name="标题 1"/>
          <p:cNvSpPr txBox="1"/>
          <p:nvPr/>
        </p:nvSpPr>
        <p:spPr>
          <a:xfrm>
            <a:off x="59208" y="246"/>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语法概述</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常用的焦点事件一般用于表单元素得到或失去焦点时的调用响应函数进行数据验证。</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focusout:</a:t>
            </a:r>
            <a:r>
              <a:rPr lang="zh-CN" altLang="en-US" sz="2000" dirty="0">
                <a:solidFill>
                  <a:schemeClr val="tx1">
                    <a:lumMod val="75000"/>
                    <a:lumOff val="25000"/>
                  </a:schemeClr>
                </a:solidFill>
              </a:rPr>
              <a:t>失去焦点时事件。</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focusin:</a:t>
            </a:r>
            <a:r>
              <a:rPr lang="zh-CN" altLang="en-US" sz="2000" dirty="0">
                <a:solidFill>
                  <a:schemeClr val="tx1">
                    <a:lumMod val="75000"/>
                    <a:lumOff val="25000"/>
                  </a:schemeClr>
                </a:solidFill>
              </a:rPr>
              <a:t>得到焦点时事件。</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blur</a:t>
            </a:r>
            <a:r>
              <a:rPr lang="zh-CN" altLang="en-US" sz="2000" dirty="0">
                <a:solidFill>
                  <a:schemeClr val="tx1">
                    <a:lumMod val="75000"/>
                    <a:lumOff val="25000"/>
                  </a:schemeClr>
                </a:solidFill>
              </a:rPr>
              <a:t>：老版本的失去焦点事件，与</a:t>
            </a:r>
            <a:r>
              <a:rPr lang="en-US" altLang="zh-CN" sz="2000" dirty="0">
                <a:solidFill>
                  <a:schemeClr val="tx1">
                    <a:lumMod val="75000"/>
                    <a:lumOff val="25000"/>
                  </a:schemeClr>
                </a:solidFill>
              </a:rPr>
              <a:t>focusout</a:t>
            </a:r>
            <a:r>
              <a:rPr lang="zh-CN" altLang="en-US" sz="2000" dirty="0">
                <a:solidFill>
                  <a:schemeClr val="tx1">
                    <a:lumMod val="75000"/>
                    <a:lumOff val="25000"/>
                  </a:schemeClr>
                </a:solidFill>
              </a:rPr>
              <a:t>功能一致，但无法冒泡。</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focus</a:t>
            </a:r>
            <a:r>
              <a:rPr lang="zh-CN" altLang="en-US" sz="2000" dirty="0">
                <a:solidFill>
                  <a:schemeClr val="tx1">
                    <a:lumMod val="75000"/>
                    <a:lumOff val="25000"/>
                  </a:schemeClr>
                </a:solidFill>
              </a:rPr>
              <a:t>：老版本的得到焦点事件，与</a:t>
            </a:r>
            <a:r>
              <a:rPr lang="en-US" altLang="zh-CN" sz="2000" dirty="0">
                <a:solidFill>
                  <a:schemeClr val="tx1">
                    <a:lumMod val="75000"/>
                    <a:lumOff val="25000"/>
                  </a:schemeClr>
                </a:solidFill>
              </a:rPr>
              <a:t>focusin</a:t>
            </a:r>
            <a:r>
              <a:rPr lang="zh-CN" altLang="en-US" sz="2000" dirty="0">
                <a:solidFill>
                  <a:schemeClr val="tx1">
                    <a:lumMod val="75000"/>
                    <a:lumOff val="25000"/>
                  </a:schemeClr>
                </a:solidFill>
              </a:rPr>
              <a:t>功能一致，但无法冒泡</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焦点事件类型</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常用的鼠标事件一般用于用户使用鼠标操作网页元素时。</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click : </a:t>
            </a:r>
            <a:r>
              <a:rPr lang="zh-CN" altLang="en-US" sz="2000" dirty="0">
                <a:solidFill>
                  <a:schemeClr val="tx1">
                    <a:lumMod val="75000"/>
                    <a:lumOff val="25000"/>
                  </a:schemeClr>
                </a:solidFill>
              </a:rPr>
              <a:t>多用在某个对象控制地范围内地鼠标点击后抬起事件。</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dblclick : </a:t>
            </a:r>
            <a:r>
              <a:rPr lang="zh-CN" altLang="en-US" sz="2000" dirty="0">
                <a:solidFill>
                  <a:schemeClr val="tx1">
                    <a:lumMod val="75000"/>
                    <a:lumOff val="25000"/>
                  </a:schemeClr>
                </a:solidFill>
              </a:rPr>
              <a:t>鼠标双击事件触发的事件。</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mousedown : </a:t>
            </a:r>
            <a:r>
              <a:rPr lang="zh-CN" altLang="en-US" sz="2000" dirty="0">
                <a:solidFill>
                  <a:schemeClr val="tx1">
                    <a:lumMod val="75000"/>
                    <a:lumOff val="25000"/>
                  </a:schemeClr>
                </a:solidFill>
              </a:rPr>
              <a:t>鼠标上地按钮被按下时触发的事件。</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mouseup : </a:t>
            </a:r>
            <a:r>
              <a:rPr lang="zh-CN" altLang="en-US" sz="2000" dirty="0">
                <a:solidFill>
                  <a:schemeClr val="tx1">
                    <a:lumMod val="75000"/>
                    <a:lumOff val="25000"/>
                  </a:schemeClr>
                </a:solidFill>
              </a:rPr>
              <a:t>鼠标按下后，松开时激发的事件</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mouseover : </a:t>
            </a:r>
            <a:r>
              <a:rPr lang="zh-CN" altLang="en-US" sz="2000" dirty="0">
                <a:solidFill>
                  <a:schemeClr val="tx1">
                    <a:lumMod val="75000"/>
                    <a:lumOff val="25000"/>
                  </a:schemeClr>
                </a:solidFill>
              </a:rPr>
              <a:t>鼠标移动到某对象范围地上方时触发的事件</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mousemove : </a:t>
            </a:r>
            <a:r>
              <a:rPr lang="zh-CN" altLang="en-US" sz="2000" dirty="0">
                <a:solidFill>
                  <a:schemeClr val="tx1">
                    <a:lumMod val="75000"/>
                    <a:lumOff val="25000"/>
                  </a:schemeClr>
                </a:solidFill>
              </a:rPr>
              <a:t>鼠标移动时触发的事件。</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mouseout : </a:t>
            </a:r>
            <a:r>
              <a:rPr lang="zh-CN" altLang="en-US" sz="2000" dirty="0">
                <a:solidFill>
                  <a:schemeClr val="tx1">
                    <a:lumMod val="75000"/>
                    <a:lumOff val="25000"/>
                  </a:schemeClr>
                </a:solidFill>
              </a:rPr>
              <a:t>鼠标离开某对象范围时触发的事件。</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mousewheel </a:t>
            </a:r>
            <a:r>
              <a:rPr lang="zh-CN" altLang="en-US" sz="2000" dirty="0">
                <a:solidFill>
                  <a:schemeClr val="tx1">
                    <a:lumMod val="75000"/>
                    <a:lumOff val="25000"/>
                  </a:schemeClr>
                </a:solidFill>
              </a:rPr>
              <a:t>：鼠标滚轮滚动式触发的事件。</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contextmenu</a:t>
            </a:r>
            <a:r>
              <a:rPr lang="zh-CN" altLang="en-US" sz="2000" dirty="0">
                <a:solidFill>
                  <a:schemeClr val="tx1">
                    <a:lumMod val="75000"/>
                    <a:lumOff val="25000"/>
                  </a:schemeClr>
                </a:solidFill>
              </a:rPr>
              <a:t>：鼠标右键菜单弹出前触发的事件。</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6【</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鼠标事件类型</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a:srcRect/>
          <a:stretch>
            <a:fillRect/>
          </a:stretch>
        </p:blipFill>
        <p:spPr bwMode="auto">
          <a:xfrm>
            <a:off x="8746925" y="2344052"/>
            <a:ext cx="3000396" cy="2000264"/>
          </a:xfrm>
          <a:prstGeom prst="rect">
            <a:avLst/>
          </a:prstGeom>
          <a:noFill/>
          <a:ln w="9525">
            <a:noFill/>
            <a:miter lim="800000"/>
            <a:headEnd/>
            <a:tailEnd/>
          </a:ln>
          <a:effectLst/>
        </p:spPr>
      </p:pic>
      <p:sp>
        <p:nvSpPr>
          <p:cNvPr id="2" name="TextBox 1"/>
          <p:cNvSpPr txBox="1"/>
          <p:nvPr/>
        </p:nvSpPr>
        <p:spPr>
          <a:xfrm>
            <a:off x="9348282" y="1799457"/>
            <a:ext cx="1196502" cy="369332"/>
          </a:xfrm>
          <a:prstGeom prst="rect">
            <a:avLst/>
          </a:prstGeom>
          <a:noFill/>
        </p:spPr>
        <p:txBody>
          <a:bodyPr wrap="square" rtlCol="0">
            <a:spAutoFit/>
          </a:bodyPr>
          <a:lstStyle/>
          <a:p>
            <a:r>
              <a:rPr lang="zh-CN" altLang="en-US" dirty="0" smtClean="0">
                <a:solidFill>
                  <a:srgbClr val="00B0F0"/>
                </a:solidFill>
              </a:rPr>
              <a:t>执行顺序</a:t>
            </a:r>
            <a:endParaRPr lang="zh-CN" altLang="en-US" dirty="0">
              <a:solidFill>
                <a:srgbClr val="00B0F0"/>
              </a:solidFill>
            </a:endParaRPr>
          </a:p>
        </p:txBody>
      </p:sp>
    </p:spTree>
  </p:cSld>
  <p:clrMapOvr>
    <a:masterClrMapping/>
  </p:clrMapOvr>
  <p:transition spd="slow">
    <p:push dir="u"/>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常用的键盘事件如下。</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keydown : </a:t>
            </a:r>
            <a:r>
              <a:rPr lang="zh-CN" altLang="en-US" sz="2000" dirty="0">
                <a:solidFill>
                  <a:schemeClr val="tx1">
                    <a:lumMod val="75000"/>
                    <a:lumOff val="25000"/>
                  </a:schemeClr>
                </a:solidFill>
              </a:rPr>
              <a:t>当键盘按下时调用，如不松手则反复调用（非输入按键只调用一次），输入中文时，每次点击都会调用。</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keyup : </a:t>
            </a:r>
            <a:r>
              <a:rPr lang="zh-CN" altLang="en-US" sz="2000" dirty="0">
                <a:solidFill>
                  <a:schemeClr val="tx1">
                    <a:lumMod val="75000"/>
                    <a:lumOff val="25000"/>
                  </a:schemeClr>
                </a:solidFill>
              </a:rPr>
              <a:t>当键盘松开时调用。</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keypress :</a:t>
            </a:r>
            <a:r>
              <a:rPr lang="zh-CN" altLang="en-US" sz="2000" dirty="0">
                <a:solidFill>
                  <a:schemeClr val="tx1">
                    <a:lumMod val="75000"/>
                    <a:lumOff val="25000"/>
                  </a:schemeClr>
                </a:solidFill>
              </a:rPr>
              <a:t>当键盘按下时调用，如不松手则反复调用，输入中文时，每次点击都会调用。但对于非字符输入不调用。</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   以上三个方法都可以在回调函数中通过</a:t>
            </a:r>
            <a:r>
              <a:rPr lang="en-US" altLang="zh-CN" sz="2000" dirty="0" err="1">
                <a:solidFill>
                  <a:schemeClr val="tx1">
                    <a:lumMod val="75000"/>
                    <a:lumOff val="25000"/>
                  </a:schemeClr>
                </a:solidFill>
              </a:rPr>
              <a:t>event.keyCode</a:t>
            </a:r>
            <a:r>
              <a:rPr lang="zh-CN" altLang="en-US" sz="2000" dirty="0">
                <a:solidFill>
                  <a:schemeClr val="tx1">
                    <a:lumMod val="75000"/>
                    <a:lumOff val="25000"/>
                  </a:schemeClr>
                </a:solidFill>
              </a:rPr>
              <a:t>获取字符码</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textInput : </a:t>
            </a:r>
            <a:r>
              <a:rPr lang="zh-CN" altLang="en-US" sz="2000" dirty="0">
                <a:solidFill>
                  <a:schemeClr val="tx1">
                    <a:lumMod val="75000"/>
                    <a:lumOff val="25000"/>
                  </a:schemeClr>
                </a:solidFill>
              </a:rPr>
              <a:t>只有可编辑区域（例如文本框、文本域），输入成功一个字符时才会调用。此方法通过</a:t>
            </a:r>
            <a:r>
              <a:rPr lang="en-US" altLang="zh-CN" sz="2000" dirty="0" err="1">
                <a:solidFill>
                  <a:schemeClr val="tx1">
                    <a:lumMod val="75000"/>
                    <a:lumOff val="25000"/>
                  </a:schemeClr>
                </a:solidFill>
              </a:rPr>
              <a:t>event.data</a:t>
            </a:r>
            <a:r>
              <a:rPr lang="zh-CN" altLang="en-US" sz="2000" dirty="0">
                <a:solidFill>
                  <a:schemeClr val="tx1">
                    <a:lumMod val="75000"/>
                    <a:lumOff val="25000"/>
                  </a:schemeClr>
                </a:solidFill>
              </a:rPr>
              <a:t>获取输入的字符。</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7【</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键盘事件类型</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思考 ：在网页上给一组功能完全一致的</a:t>
            </a:r>
            <a:r>
              <a:rPr lang="en-US" altLang="zh-CN" sz="2400" dirty="0">
                <a:solidFill>
                  <a:schemeClr val="tx1">
                    <a:lumMod val="75000"/>
                    <a:lumOff val="25000"/>
                  </a:schemeClr>
                </a:solidFill>
              </a:rPr>
              <a:t>Dom</a:t>
            </a:r>
            <a:r>
              <a:rPr lang="zh-CN" altLang="en-US" sz="2400" dirty="0">
                <a:solidFill>
                  <a:schemeClr val="tx1">
                    <a:lumMod val="75000"/>
                    <a:lumOff val="25000"/>
                  </a:schemeClr>
                </a:solidFill>
              </a:rPr>
              <a:t>对象绑定同一个事件既影响执行效率，又会浪费内存资源。</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8【</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事件委托机制</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descr="http://www.oa169.com/img/oaimg/houtai/3.jpg"/>
          <p:cNvPicPr>
            <a:picLocks noChangeAspect="1" noChangeArrowheads="1"/>
          </p:cNvPicPr>
          <p:nvPr/>
        </p:nvPicPr>
        <p:blipFill>
          <a:blip r:embed="rId1"/>
          <a:srcRect/>
          <a:stretch>
            <a:fillRect/>
          </a:stretch>
        </p:blipFill>
        <p:spPr bwMode="auto">
          <a:xfrm>
            <a:off x="669055" y="2431601"/>
            <a:ext cx="7353300" cy="3724276"/>
          </a:xfrm>
          <a:prstGeom prst="rect">
            <a:avLst/>
          </a:prstGeom>
          <a:noFill/>
        </p:spPr>
      </p:pic>
    </p:spTree>
  </p:cSld>
  <p:clrMapOvr>
    <a:masterClrMapping/>
  </p:clrMapOvr>
  <p:transition spd="slow">
    <p:push dir="u"/>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事件委托</a:t>
            </a:r>
            <a:r>
              <a:rPr lang="zh-CN" altLang="en-US" sz="2400" dirty="0" smtClean="0">
                <a:solidFill>
                  <a:schemeClr val="tx1">
                    <a:lumMod val="75000"/>
                    <a:lumOff val="25000"/>
                  </a:schemeClr>
                </a:solidFill>
              </a:rPr>
              <a:t>：将一组相似的事件的响应函数统一绑定给一个外层</a:t>
            </a:r>
            <a:r>
              <a:rPr lang="en-US" altLang="zh-CN" sz="2400" dirty="0" smtClean="0">
                <a:solidFill>
                  <a:schemeClr val="tx1">
                    <a:lumMod val="75000"/>
                    <a:lumOff val="25000"/>
                  </a:schemeClr>
                </a:solidFill>
              </a:rPr>
              <a:t>DOM</a:t>
            </a:r>
            <a:r>
              <a:rPr lang="zh-CN" altLang="en-US" sz="2400" dirty="0" smtClean="0">
                <a:solidFill>
                  <a:schemeClr val="tx1">
                    <a:lumMod val="75000"/>
                    <a:lumOff val="25000"/>
                  </a:schemeClr>
                </a:solidFill>
              </a:rPr>
              <a:t>对象，当用户触发外层</a:t>
            </a:r>
            <a:r>
              <a:rPr lang="en-US" altLang="zh-CN" sz="2400" dirty="0" smtClean="0">
                <a:solidFill>
                  <a:schemeClr val="tx1">
                    <a:lumMod val="75000"/>
                    <a:lumOff val="25000"/>
                  </a:schemeClr>
                </a:solidFill>
              </a:rPr>
              <a:t>DOM</a:t>
            </a:r>
            <a:r>
              <a:rPr lang="zh-CN" altLang="en-US" sz="2400" dirty="0" smtClean="0">
                <a:solidFill>
                  <a:schemeClr val="tx1">
                    <a:lumMod val="75000"/>
                    <a:lumOff val="25000"/>
                  </a:schemeClr>
                </a:solidFill>
              </a:rPr>
              <a:t>对象时，调用同一个响应函数执行，通过参数来判断触发的子</a:t>
            </a:r>
            <a:r>
              <a:rPr lang="en-US" altLang="zh-CN" sz="2400" dirty="0" smtClean="0">
                <a:solidFill>
                  <a:schemeClr val="tx1">
                    <a:lumMod val="75000"/>
                    <a:lumOff val="25000"/>
                  </a:schemeClr>
                </a:solidFill>
              </a:rPr>
              <a:t>DOM</a:t>
            </a:r>
            <a:r>
              <a:rPr lang="zh-CN" altLang="en-US" sz="2400" dirty="0" smtClean="0">
                <a:solidFill>
                  <a:schemeClr val="tx1">
                    <a:lumMod val="75000"/>
                    <a:lumOff val="25000"/>
                  </a:schemeClr>
                </a:solidFill>
              </a:rPr>
              <a:t>节点。</a:t>
            </a:r>
            <a:endParaRPr lang="en-US" altLang="zh-CN" sz="2400" dirty="0" smtClean="0">
              <a:solidFill>
                <a:schemeClr val="tx1">
                  <a:lumMod val="75000"/>
                  <a:lumOff val="25000"/>
                </a:schemeClr>
              </a:solidFill>
            </a:endParaRPr>
          </a:p>
          <a:p>
            <a:pPr lvl="1"/>
            <a:r>
              <a:rPr lang="zh-CN" altLang="en-US" sz="2000" dirty="0" smtClean="0">
                <a:solidFill>
                  <a:schemeClr val="tx1">
                    <a:lumMod val="75000"/>
                    <a:lumOff val="25000"/>
                  </a:schemeClr>
                </a:solidFill>
              </a:rPr>
              <a:t>事件委托机制用于一组相似的操作事件，同时事件的响应函数为同一个。</a:t>
            </a:r>
            <a:endParaRPr lang="en-US" altLang="zh-CN" sz="2000" dirty="0" smtClean="0">
              <a:solidFill>
                <a:schemeClr val="tx1">
                  <a:lumMod val="75000"/>
                  <a:lumOff val="25000"/>
                </a:schemeClr>
              </a:solidFill>
            </a:endParaRPr>
          </a:p>
          <a:p>
            <a:pPr lvl="1"/>
            <a:r>
              <a:rPr lang="zh-CN" altLang="en-US" sz="2000" dirty="0" smtClean="0">
                <a:solidFill>
                  <a:schemeClr val="tx1">
                    <a:lumMod val="75000"/>
                    <a:lumOff val="25000"/>
                  </a:schemeClr>
                </a:solidFill>
              </a:rPr>
              <a:t>父</a:t>
            </a:r>
            <a:r>
              <a:rPr lang="en-US" altLang="zh-CN" sz="2000" dirty="0" smtClean="0">
                <a:solidFill>
                  <a:schemeClr val="tx1">
                    <a:lumMod val="75000"/>
                    <a:lumOff val="25000"/>
                  </a:schemeClr>
                </a:solidFill>
              </a:rPr>
              <a:t>DOM</a:t>
            </a:r>
            <a:r>
              <a:rPr lang="zh-CN" altLang="en-US" sz="2000" dirty="0" smtClean="0">
                <a:solidFill>
                  <a:schemeClr val="tx1">
                    <a:lumMod val="75000"/>
                    <a:lumOff val="25000"/>
                  </a:schemeClr>
                </a:solidFill>
              </a:rPr>
              <a:t>节点被触发后，应根据操作的实际对象判断是否执行响应函数。</a:t>
            </a:r>
            <a:endParaRPr lang="en-US" altLang="zh-CN" sz="2000" dirty="0" smtClean="0">
              <a:solidFill>
                <a:schemeClr val="tx1">
                  <a:lumMod val="75000"/>
                  <a:lumOff val="25000"/>
                </a:schemeClr>
              </a:solidFill>
            </a:endParaRPr>
          </a:p>
          <a:p>
            <a:pPr lvl="1"/>
            <a:r>
              <a:rPr lang="zh-CN" altLang="en-US" sz="2000" dirty="0" smtClean="0">
                <a:solidFill>
                  <a:schemeClr val="tx1">
                    <a:lumMod val="75000"/>
                    <a:lumOff val="25000"/>
                  </a:schemeClr>
                </a:solidFill>
              </a:rPr>
              <a:t>在</a:t>
            </a:r>
            <a:r>
              <a:rPr lang="en-US" altLang="zh-CN" sz="2000" dirty="0" smtClean="0">
                <a:solidFill>
                  <a:schemeClr val="tx1">
                    <a:lumMod val="75000"/>
                    <a:lumOff val="25000"/>
                  </a:schemeClr>
                </a:solidFill>
              </a:rPr>
              <a:t>jquery</a:t>
            </a:r>
            <a:r>
              <a:rPr lang="zh-CN" altLang="en-US" sz="2000" dirty="0" smtClean="0">
                <a:solidFill>
                  <a:schemeClr val="tx1">
                    <a:lumMod val="75000"/>
                    <a:lumOff val="25000"/>
                  </a:schemeClr>
                </a:solidFill>
              </a:rPr>
              <a:t>的</a:t>
            </a:r>
            <a:r>
              <a:rPr lang="en-US" altLang="zh-CN" sz="2000" dirty="0" smtClean="0">
                <a:solidFill>
                  <a:schemeClr val="tx1">
                    <a:lumMod val="75000"/>
                    <a:lumOff val="25000"/>
                  </a:schemeClr>
                </a:solidFill>
              </a:rPr>
              <a:t>on</a:t>
            </a:r>
            <a:r>
              <a:rPr lang="zh-CN" altLang="en-US" sz="2000" dirty="0" smtClean="0">
                <a:solidFill>
                  <a:schemeClr val="tx1">
                    <a:lumMod val="75000"/>
                    <a:lumOff val="25000"/>
                  </a:schemeClr>
                </a:solidFill>
              </a:rPr>
              <a:t>方法中实现了事件委托机制的具体封装（</a:t>
            </a:r>
            <a:r>
              <a:rPr lang="zh-CN" altLang="en-US" sz="2000" dirty="0" smtClean="0">
                <a:solidFill>
                  <a:srgbClr val="FF0000"/>
                </a:solidFill>
              </a:rPr>
              <a:t>参见之后章节</a:t>
            </a:r>
            <a:r>
              <a:rPr lang="zh-CN" altLang="en-US" sz="2000" dirty="0" smtClean="0">
                <a:solidFill>
                  <a:schemeClr val="tx1">
                    <a:lumMod val="75000"/>
                    <a:lumOff val="25000"/>
                  </a:schemeClr>
                </a:solidFill>
              </a:rPr>
              <a:t>）。</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8【</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事件委托机制</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9</a:t>
            </a:r>
            <a:r>
              <a:rPr lang="zh-CN" altLang="en-US" dirty="0" smtClean="0"/>
              <a:t>节</a:t>
            </a:r>
            <a:r>
              <a:rPr lang="en-US" altLang="zh-CN" dirty="0" smtClean="0"/>
              <a:t>【</a:t>
            </a:r>
            <a:r>
              <a:rPr lang="en-US" altLang="zh-CN" dirty="0">
                <a:solidFill>
                  <a:schemeClr val="tx1">
                    <a:lumMod val="75000"/>
                    <a:lumOff val="25000"/>
                  </a:schemeClr>
                </a:solidFill>
              </a:rPr>
              <a:t> </a:t>
            </a:r>
            <a:r>
              <a:rPr lang="en-US" altLang="zh-CN" dirty="0" smtClean="0">
                <a:solidFill>
                  <a:schemeClr val="tx1">
                    <a:lumMod val="75000"/>
                    <a:lumOff val="25000"/>
                  </a:schemeClr>
                </a:solidFill>
              </a:rPr>
              <a:t>BOM</a:t>
            </a:r>
            <a:r>
              <a:rPr lang="zh-CN" altLang="en-US" dirty="0" smtClean="0">
                <a:solidFill>
                  <a:schemeClr val="tx1">
                    <a:lumMod val="75000"/>
                    <a:lumOff val="25000"/>
                  </a:schemeClr>
                </a:solidFill>
              </a:rPr>
              <a:t>对象</a:t>
            </a:r>
            <a:r>
              <a:rPr lang="en-US" altLang="zh-CN" dirty="0" smtClean="0"/>
              <a:t>】</a:t>
            </a:r>
            <a:endParaRPr lang="zh-CN" altLang="en-US" dirty="0"/>
          </a:p>
        </p:txBody>
      </p:sp>
      <p:sp>
        <p:nvSpPr>
          <p:cNvPr id="3" name="内容占位符 2"/>
          <p:cNvSpPr>
            <a:spLocks noGrp="1"/>
          </p:cNvSpPr>
          <p:nvPr>
            <p:ph idx="1"/>
          </p:nvPr>
        </p:nvSpPr>
        <p:spPr/>
        <p:txBody>
          <a:bodyPr vert="horz" lIns="91440" tIns="45720" rIns="91440" bIns="45720" rtlCol="0">
            <a:normAutofit/>
          </a:bodyPr>
          <a:lstStyle/>
          <a:p>
            <a:r>
              <a:rPr lang="zh-CN" altLang="en-US" dirty="0"/>
              <a:t>知识点</a:t>
            </a:r>
            <a:r>
              <a:rPr lang="en-US" altLang="zh-CN" dirty="0"/>
              <a:t>1</a:t>
            </a:r>
            <a:r>
              <a:rPr lang="zh-CN" altLang="en-US" dirty="0"/>
              <a:t>：</a:t>
            </a:r>
            <a:r>
              <a:rPr lang="en-US" altLang="zh-CN" dirty="0"/>
              <a:t>window</a:t>
            </a:r>
            <a:r>
              <a:rPr lang="zh-CN" altLang="en-US" dirty="0"/>
              <a:t>对象</a:t>
            </a:r>
            <a:endParaRPr lang="en-US" altLang="zh-CN" dirty="0"/>
          </a:p>
          <a:p>
            <a:r>
              <a:rPr lang="zh-CN" altLang="en-US" dirty="0"/>
              <a:t>知识点</a:t>
            </a:r>
            <a:r>
              <a:rPr lang="en-US" altLang="zh-CN" dirty="0"/>
              <a:t>2</a:t>
            </a:r>
            <a:r>
              <a:rPr lang="zh-CN" altLang="en-US" dirty="0"/>
              <a:t>：</a:t>
            </a:r>
            <a:r>
              <a:rPr lang="en-US" altLang="zh-CN" dirty="0"/>
              <a:t>location</a:t>
            </a:r>
            <a:r>
              <a:rPr lang="zh-CN" altLang="en-US" dirty="0"/>
              <a:t>对象</a:t>
            </a:r>
            <a:endParaRPr lang="en-US" altLang="zh-CN" dirty="0"/>
          </a:p>
          <a:p>
            <a:r>
              <a:rPr lang="zh-CN" altLang="en-US" dirty="0"/>
              <a:t>知识点</a:t>
            </a:r>
            <a:r>
              <a:rPr lang="en-US" altLang="zh-CN" dirty="0"/>
              <a:t>3</a:t>
            </a:r>
            <a:r>
              <a:rPr lang="zh-CN" altLang="en-US" dirty="0"/>
              <a:t>：</a:t>
            </a:r>
            <a:r>
              <a:rPr lang="en-US" altLang="zh-CN" dirty="0"/>
              <a:t> navigator</a:t>
            </a:r>
            <a:r>
              <a:rPr lang="zh-CN" altLang="en-US" dirty="0"/>
              <a:t>对象</a:t>
            </a:r>
            <a:endParaRPr lang="en-US" altLang="zh-CN" dirty="0"/>
          </a:p>
          <a:p>
            <a:r>
              <a:rPr lang="zh-CN" altLang="en-US" dirty="0"/>
              <a:t>知识点</a:t>
            </a:r>
            <a:r>
              <a:rPr lang="en-US" altLang="zh-CN" dirty="0"/>
              <a:t>4</a:t>
            </a:r>
            <a:r>
              <a:rPr lang="zh-CN" altLang="en-US" dirty="0"/>
              <a:t>：</a:t>
            </a:r>
            <a:r>
              <a:rPr lang="en-US" altLang="zh-CN" dirty="0"/>
              <a:t> screen</a:t>
            </a:r>
            <a:r>
              <a:rPr lang="zh-CN" altLang="en-US" dirty="0"/>
              <a:t>对象</a:t>
            </a:r>
            <a:endParaRPr lang="en-US" altLang="zh-CN" dirty="0"/>
          </a:p>
          <a:p>
            <a:r>
              <a:rPr lang="zh-CN" altLang="en-US" dirty="0"/>
              <a:t>知识点</a:t>
            </a:r>
            <a:r>
              <a:rPr lang="en-US" altLang="zh-CN" dirty="0"/>
              <a:t>5</a:t>
            </a:r>
            <a:r>
              <a:rPr lang="zh-CN" altLang="en-US" dirty="0"/>
              <a:t>：</a:t>
            </a:r>
            <a:r>
              <a:rPr lang="en-US" altLang="zh-CN" dirty="0"/>
              <a:t> history</a:t>
            </a:r>
            <a:r>
              <a:rPr lang="zh-CN" altLang="en-US" dirty="0"/>
              <a:t>对象</a:t>
            </a:r>
            <a:endParaRPr lang="en-US" altLang="zh-CN" dirty="0"/>
          </a:p>
          <a:p>
            <a:pPr marL="0" indent="0">
              <a:buNone/>
            </a:pPr>
            <a:endParaRPr lang="en-US" altLang="zh-CN" dirty="0"/>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zh-CN" altLang="en-US"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BOM</a:t>
            </a:r>
            <a:r>
              <a:rPr lang="zh-CN" altLang="en-US" sz="2400" dirty="0">
                <a:solidFill>
                  <a:schemeClr val="tx1">
                    <a:lumMod val="75000"/>
                    <a:lumOff val="25000"/>
                  </a:schemeClr>
                </a:solidFill>
              </a:rPr>
              <a:t>（</a:t>
            </a:r>
            <a:r>
              <a:rPr lang="en-US" altLang="zh-CN" sz="2400" dirty="0">
                <a:solidFill>
                  <a:schemeClr val="tx1">
                    <a:lumMod val="75000"/>
                    <a:lumOff val="25000"/>
                  </a:schemeClr>
                </a:solidFill>
              </a:rPr>
              <a:t>Browser Object Model</a:t>
            </a:r>
            <a:r>
              <a:rPr lang="zh-CN" altLang="en-US" sz="2400" dirty="0">
                <a:solidFill>
                  <a:schemeClr val="tx1">
                    <a:lumMod val="75000"/>
                    <a:lumOff val="25000"/>
                  </a:schemeClr>
                </a:solidFill>
              </a:rPr>
              <a:t>）：浏览器对象模型，用于操作浏览器窗口的一组接口。</a:t>
            </a:r>
            <a:endParaRPr lang="zh-CN" altLang="en-US" sz="2400" dirty="0">
              <a:solidFill>
                <a:schemeClr val="tx1">
                  <a:lumMod val="75000"/>
                  <a:lumOff val="25000"/>
                </a:schemeClr>
              </a:solidFill>
            </a:endParaRPr>
          </a:p>
          <a:p>
            <a:r>
              <a:rPr lang="en-US" altLang="zh-CN" sz="2400" dirty="0">
                <a:solidFill>
                  <a:schemeClr val="tx1">
                    <a:lumMod val="75000"/>
                    <a:lumOff val="25000"/>
                  </a:schemeClr>
                </a:solidFill>
              </a:rPr>
              <a:t>DOM</a:t>
            </a:r>
            <a:r>
              <a:rPr lang="zh-CN" altLang="en-US" sz="2400" dirty="0">
                <a:solidFill>
                  <a:schemeClr val="tx1">
                    <a:lumMod val="75000"/>
                    <a:lumOff val="25000"/>
                  </a:schemeClr>
                </a:solidFill>
              </a:rPr>
              <a:t>与</a:t>
            </a:r>
            <a:r>
              <a:rPr lang="en-US" altLang="zh-CN" sz="2400" dirty="0" smtClean="0">
                <a:solidFill>
                  <a:schemeClr val="tx1">
                    <a:lumMod val="75000"/>
                    <a:lumOff val="25000"/>
                  </a:schemeClr>
                </a:solidFill>
              </a:rPr>
              <a:t>BOM</a:t>
            </a:r>
            <a:r>
              <a:rPr lang="zh-CN" altLang="en-US" sz="2400" dirty="0" smtClean="0">
                <a:solidFill>
                  <a:schemeClr val="tx1">
                    <a:lumMod val="75000"/>
                    <a:lumOff val="25000"/>
                  </a:schemeClr>
                </a:solidFill>
              </a:rPr>
              <a:t>的区别：</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DOM</a:t>
            </a:r>
            <a:r>
              <a:rPr lang="zh-CN" altLang="en-US" sz="2000" dirty="0">
                <a:solidFill>
                  <a:schemeClr val="tx1">
                    <a:lumMod val="75000"/>
                    <a:lumOff val="25000"/>
                  </a:schemeClr>
                </a:solidFill>
              </a:rPr>
              <a:t>接口都是在操作浏览器的</a:t>
            </a:r>
            <a:r>
              <a:rPr lang="en-US" altLang="zh-CN" sz="2000" dirty="0">
                <a:solidFill>
                  <a:schemeClr val="tx1">
                    <a:lumMod val="75000"/>
                    <a:lumOff val="25000"/>
                  </a:schemeClr>
                </a:solidFill>
              </a:rPr>
              <a:t>BODY</a:t>
            </a:r>
            <a:r>
              <a:rPr lang="zh-CN" altLang="en-US" sz="2000" dirty="0">
                <a:solidFill>
                  <a:schemeClr val="tx1">
                    <a:lumMod val="75000"/>
                    <a:lumOff val="25000"/>
                  </a:schemeClr>
                </a:solidFill>
              </a:rPr>
              <a:t>内的元素，无论是</a:t>
            </a:r>
            <a:r>
              <a:rPr lang="en-US" altLang="zh-CN" sz="2000" dirty="0">
                <a:solidFill>
                  <a:schemeClr val="tx1">
                    <a:lumMod val="75000"/>
                    <a:lumOff val="25000"/>
                  </a:schemeClr>
                </a:solidFill>
              </a:rPr>
              <a:t>DOM</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HTMLDOM</a:t>
            </a:r>
            <a:r>
              <a:rPr lang="zh-CN" altLang="en-US" sz="2000" dirty="0">
                <a:solidFill>
                  <a:schemeClr val="tx1">
                    <a:lumMod val="75000"/>
                    <a:lumOff val="25000"/>
                  </a:schemeClr>
                </a:solidFill>
              </a:rPr>
              <a:t>都是浏览器遵循</a:t>
            </a:r>
            <a:r>
              <a:rPr lang="en-US" altLang="zh-CN" sz="2000" dirty="0">
                <a:solidFill>
                  <a:schemeClr val="tx1">
                    <a:lumMod val="75000"/>
                    <a:lumOff val="25000"/>
                  </a:schemeClr>
                </a:solidFill>
              </a:rPr>
              <a:t>w3c</a:t>
            </a:r>
            <a:r>
              <a:rPr lang="zh-CN" altLang="en-US" sz="2000" dirty="0">
                <a:solidFill>
                  <a:schemeClr val="tx1">
                    <a:lumMod val="75000"/>
                    <a:lumOff val="25000"/>
                  </a:schemeClr>
                </a:solidFill>
              </a:rPr>
              <a:t>标准对外公布的标准接口，在浏览器中兼容性强。</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BOM</a:t>
            </a:r>
            <a:r>
              <a:rPr lang="zh-CN" altLang="en-US" sz="2000" dirty="0">
                <a:solidFill>
                  <a:schemeClr val="tx1">
                    <a:lumMod val="75000"/>
                    <a:lumOff val="25000"/>
                  </a:schemeClr>
                </a:solidFill>
              </a:rPr>
              <a:t>是操作浏览器本身，比如窗口大小、子窗口等等。</a:t>
            </a:r>
            <a:r>
              <a:rPr lang="en-US" altLang="zh-CN" sz="2000" dirty="0">
                <a:solidFill>
                  <a:schemeClr val="tx1">
                    <a:lumMod val="75000"/>
                    <a:lumOff val="25000"/>
                  </a:schemeClr>
                </a:solidFill>
              </a:rPr>
              <a:t>BOM</a:t>
            </a:r>
            <a:r>
              <a:rPr lang="zh-CN" altLang="en-US" sz="2000" dirty="0">
                <a:solidFill>
                  <a:schemeClr val="tx1">
                    <a:lumMod val="75000"/>
                    <a:lumOff val="25000"/>
                  </a:schemeClr>
                </a:solidFill>
              </a:rPr>
              <a:t>没有标准的标准，但由于现代浏览器几乎都封装了浏览器对象，并公布了对外接口。</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1【window</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BOM</a:t>
            </a:r>
            <a:r>
              <a:rPr lang="zh-CN" altLang="en-US" sz="2400" dirty="0">
                <a:solidFill>
                  <a:schemeClr val="tx1">
                    <a:lumMod val="75000"/>
                    <a:lumOff val="25000"/>
                  </a:schemeClr>
                </a:solidFill>
              </a:rPr>
              <a:t>的主要对象：</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window</a:t>
            </a:r>
            <a:r>
              <a:rPr lang="zh-CN" altLang="en-US" sz="2000" dirty="0">
                <a:solidFill>
                  <a:schemeClr val="tx1">
                    <a:lumMod val="75000"/>
                    <a:lumOff val="25000"/>
                  </a:schemeClr>
                </a:solidFill>
              </a:rPr>
              <a:t>：对象表示浏览器中打开的窗口。</a:t>
            </a:r>
            <a:r>
              <a:rPr lang="en-US" altLang="zh-CN" sz="2000" dirty="0">
                <a:solidFill>
                  <a:schemeClr val="tx1">
                    <a:lumMod val="75000"/>
                    <a:lumOff val="25000"/>
                  </a:schemeClr>
                </a:solidFill>
              </a:rPr>
              <a:t>Window</a:t>
            </a:r>
            <a:r>
              <a:rPr lang="zh-CN" altLang="en-US" sz="2000" dirty="0">
                <a:solidFill>
                  <a:schemeClr val="tx1">
                    <a:lumMod val="75000"/>
                    <a:lumOff val="25000"/>
                  </a:schemeClr>
                </a:solidFill>
              </a:rPr>
              <a:t>对象也封装了</a:t>
            </a:r>
            <a:r>
              <a:rPr lang="en-US" altLang="zh-CN" sz="2000" dirty="0">
                <a:solidFill>
                  <a:schemeClr val="tx1">
                    <a:lumMod val="75000"/>
                    <a:lumOff val="25000"/>
                  </a:schemeClr>
                </a:solidFill>
              </a:rPr>
              <a:t>Dom</a:t>
            </a:r>
            <a:r>
              <a:rPr lang="zh-CN" altLang="en-US" sz="2000" dirty="0">
                <a:solidFill>
                  <a:schemeClr val="tx1">
                    <a:lumMod val="75000"/>
                    <a:lumOff val="25000"/>
                  </a:schemeClr>
                </a:solidFill>
              </a:rPr>
              <a:t>标准中</a:t>
            </a:r>
            <a:r>
              <a:rPr lang="en-US" altLang="zh-CN" sz="2000" dirty="0">
                <a:solidFill>
                  <a:schemeClr val="tx1">
                    <a:lumMod val="75000"/>
                    <a:lumOff val="25000"/>
                  </a:schemeClr>
                </a:solidFill>
              </a:rPr>
              <a:t>Global</a:t>
            </a:r>
            <a:r>
              <a:rPr lang="zh-CN" altLang="en-US" sz="2000" dirty="0">
                <a:solidFill>
                  <a:schemeClr val="tx1">
                    <a:lumMod val="75000"/>
                    <a:lumOff val="25000"/>
                  </a:schemeClr>
                </a:solidFill>
              </a:rPr>
              <a:t>对象涵盖的全部内容，是</a:t>
            </a:r>
            <a:r>
              <a:rPr lang="en-US" altLang="zh-CN" sz="2000" dirty="0">
                <a:solidFill>
                  <a:schemeClr val="tx1">
                    <a:lumMod val="75000"/>
                    <a:lumOff val="25000"/>
                  </a:schemeClr>
                </a:solidFill>
              </a:rPr>
              <a:t>js</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DOM</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HTMLDOM</a:t>
            </a:r>
            <a:r>
              <a:rPr lang="zh-CN" altLang="en-US" sz="2000" dirty="0">
                <a:solidFill>
                  <a:schemeClr val="tx1">
                    <a:lumMod val="75000"/>
                    <a:lumOff val="25000"/>
                  </a:schemeClr>
                </a:solidFill>
              </a:rPr>
              <a:t>的运行环境。</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navigator</a:t>
            </a:r>
            <a:r>
              <a:rPr lang="zh-CN" altLang="en-US" sz="2000" dirty="0">
                <a:solidFill>
                  <a:schemeClr val="tx1">
                    <a:lumMod val="75000"/>
                    <a:lumOff val="25000"/>
                  </a:schemeClr>
                </a:solidFill>
              </a:rPr>
              <a:t>： 对象包含有关浏览器的信息。</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s</a:t>
            </a:r>
            <a:r>
              <a:rPr lang="en-US" altLang="zh-CN" sz="2000" dirty="0" smtClean="0">
                <a:solidFill>
                  <a:schemeClr val="tx1">
                    <a:lumMod val="75000"/>
                    <a:lumOff val="25000"/>
                  </a:schemeClr>
                </a:solidFill>
              </a:rPr>
              <a:t>creen:</a:t>
            </a:r>
            <a:r>
              <a:rPr lang="zh-CN" altLang="en-US" sz="2000" dirty="0" smtClean="0">
                <a:solidFill>
                  <a:schemeClr val="tx1">
                    <a:lumMod val="75000"/>
                    <a:lumOff val="25000"/>
                  </a:schemeClr>
                </a:solidFill>
              </a:rPr>
              <a:t>对象</a:t>
            </a:r>
            <a:r>
              <a:rPr lang="zh-CN" altLang="en-US" sz="2000" dirty="0">
                <a:solidFill>
                  <a:schemeClr val="tx1">
                    <a:lumMod val="75000"/>
                    <a:lumOff val="25000"/>
                  </a:schemeClr>
                </a:solidFill>
              </a:rPr>
              <a:t>包含有关客户端显示屏幕的信息。</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history</a:t>
            </a:r>
            <a:r>
              <a:rPr lang="zh-CN" altLang="en-US" sz="2000" dirty="0">
                <a:solidFill>
                  <a:schemeClr val="tx1">
                    <a:lumMod val="75000"/>
                    <a:lumOff val="25000"/>
                  </a:schemeClr>
                </a:solidFill>
              </a:rPr>
              <a:t>： 对象包含用户（在浏览器窗口中）访问过的 </a:t>
            </a:r>
            <a:r>
              <a:rPr lang="en-US" altLang="zh-CN" sz="2000" dirty="0">
                <a:solidFill>
                  <a:schemeClr val="tx1">
                    <a:lumMod val="75000"/>
                    <a:lumOff val="25000"/>
                  </a:schemeClr>
                </a:solidFill>
              </a:rPr>
              <a:t>URL</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location</a:t>
            </a:r>
            <a:r>
              <a:rPr lang="zh-CN" altLang="en-US" sz="2000" dirty="0">
                <a:solidFill>
                  <a:schemeClr val="tx1">
                    <a:lumMod val="75000"/>
                    <a:lumOff val="25000"/>
                  </a:schemeClr>
                </a:solidFill>
              </a:rPr>
              <a:t>：对象包含有关当前 </a:t>
            </a:r>
            <a:r>
              <a:rPr lang="en-US" altLang="zh-CN" sz="2000" dirty="0">
                <a:solidFill>
                  <a:schemeClr val="tx1">
                    <a:lumMod val="75000"/>
                    <a:lumOff val="25000"/>
                  </a:schemeClr>
                </a:solidFill>
              </a:rPr>
              <a:t>URL </a:t>
            </a:r>
            <a:r>
              <a:rPr lang="zh-CN" altLang="en-US" sz="2000" dirty="0">
                <a:solidFill>
                  <a:schemeClr val="tx1">
                    <a:lumMod val="75000"/>
                    <a:lumOff val="25000"/>
                  </a:schemeClr>
                </a:solidFill>
              </a:rPr>
              <a:t>的信息，主要的作用是网页跳转。</a:t>
            </a:r>
            <a:endParaRPr lang="zh-CN" altLang="en-US" sz="2000" dirty="0">
              <a:solidFill>
                <a:schemeClr val="tx1">
                  <a:lumMod val="75000"/>
                  <a:lumOff val="25000"/>
                </a:schemeClr>
              </a:solidFill>
            </a:endParaRPr>
          </a:p>
          <a:p>
            <a:pPr marL="0" indent="0">
              <a:buNone/>
            </a:pPr>
            <a:r>
              <a:rPr lang="en-US" altLang="zh-CN" sz="2000" dirty="0">
                <a:solidFill>
                  <a:schemeClr val="tx1">
                    <a:lumMod val="75000"/>
                    <a:lumOff val="25000"/>
                  </a:schemeClr>
                </a:solidFill>
              </a:rPr>
              <a:t>	</a:t>
            </a:r>
            <a:r>
              <a:rPr lang="en-US" altLang="zh-CN" sz="2000" dirty="0" smtClean="0">
                <a:solidFill>
                  <a:srgbClr val="FF0000"/>
                </a:solidFill>
              </a:rPr>
              <a:t>navigator</a:t>
            </a:r>
            <a:r>
              <a:rPr lang="zh-CN" altLang="en-US" sz="2000" dirty="0">
                <a:solidFill>
                  <a:srgbClr val="FF0000"/>
                </a:solidFill>
              </a:rPr>
              <a:t>、</a:t>
            </a:r>
            <a:r>
              <a:rPr lang="en-US" altLang="zh-CN" sz="2000" dirty="0">
                <a:solidFill>
                  <a:srgbClr val="FF0000"/>
                </a:solidFill>
              </a:rPr>
              <a:t>screen</a:t>
            </a:r>
            <a:r>
              <a:rPr lang="zh-CN" altLang="en-US" sz="2000" dirty="0">
                <a:solidFill>
                  <a:srgbClr val="FF0000"/>
                </a:solidFill>
              </a:rPr>
              <a:t>、</a:t>
            </a:r>
            <a:r>
              <a:rPr lang="en-US" altLang="zh-CN" sz="2000" dirty="0">
                <a:solidFill>
                  <a:srgbClr val="FF0000"/>
                </a:solidFill>
              </a:rPr>
              <a:t>history</a:t>
            </a:r>
            <a:r>
              <a:rPr lang="zh-CN" altLang="en-US" sz="2000" dirty="0">
                <a:solidFill>
                  <a:srgbClr val="FF0000"/>
                </a:solidFill>
              </a:rPr>
              <a:t>、</a:t>
            </a:r>
            <a:r>
              <a:rPr lang="en-US" altLang="zh-CN" sz="2000" dirty="0">
                <a:solidFill>
                  <a:srgbClr val="FF0000"/>
                </a:solidFill>
              </a:rPr>
              <a:t>location</a:t>
            </a:r>
            <a:r>
              <a:rPr lang="zh-CN" altLang="en-US" sz="2000" dirty="0">
                <a:solidFill>
                  <a:srgbClr val="FF0000"/>
                </a:solidFill>
              </a:rPr>
              <a:t>都是</a:t>
            </a:r>
            <a:r>
              <a:rPr lang="en-US" altLang="zh-CN" sz="2000" dirty="0">
                <a:solidFill>
                  <a:srgbClr val="FF0000"/>
                </a:solidFill>
              </a:rPr>
              <a:t>window</a:t>
            </a:r>
            <a:r>
              <a:rPr lang="zh-CN" altLang="en-US" sz="2000" dirty="0">
                <a:solidFill>
                  <a:srgbClr val="FF0000"/>
                </a:solidFill>
              </a:rPr>
              <a:t>对象的一个属性对象。获取方式为 </a:t>
            </a:r>
            <a:r>
              <a:rPr lang="en-US" altLang="zh-CN" sz="2000" dirty="0">
                <a:solidFill>
                  <a:srgbClr val="FF0000"/>
                </a:solidFill>
              </a:rPr>
              <a:t>window.XXXX.</a:t>
            </a:r>
            <a:endParaRPr lang="en-US" altLang="zh-CN" sz="2000" dirty="0">
              <a:solidFill>
                <a:srgbClr val="FF0000"/>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1【window</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window</a:t>
            </a:r>
            <a:r>
              <a:rPr lang="zh-CN" altLang="en-US" sz="2400" dirty="0">
                <a:solidFill>
                  <a:schemeClr val="tx1">
                    <a:lumMod val="75000"/>
                    <a:lumOff val="25000"/>
                  </a:schemeClr>
                </a:solidFill>
              </a:rPr>
              <a:t>：对象表示浏览器中打开的窗口，包含</a:t>
            </a:r>
            <a:r>
              <a:rPr lang="zh-CN" altLang="en-US" sz="2400" dirty="0" smtClean="0">
                <a:solidFill>
                  <a:schemeClr val="tx1">
                    <a:lumMod val="75000"/>
                    <a:lumOff val="25000"/>
                  </a:schemeClr>
                </a:solidFill>
              </a:rPr>
              <a:t>如下几类</a:t>
            </a:r>
            <a:r>
              <a:rPr lang="zh-CN" altLang="en-US" sz="2400" dirty="0">
                <a:solidFill>
                  <a:schemeClr val="tx1">
                    <a:lumMod val="75000"/>
                    <a:lumOff val="25000"/>
                  </a:schemeClr>
                </a:solidFill>
              </a:rPr>
              <a:t>属性及方法。</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Dom</a:t>
            </a:r>
            <a:r>
              <a:rPr lang="zh-CN" altLang="en-US" sz="2000" dirty="0">
                <a:solidFill>
                  <a:schemeClr val="tx1">
                    <a:lumMod val="75000"/>
                    <a:lumOff val="25000"/>
                  </a:schemeClr>
                </a:solidFill>
              </a:rPr>
              <a:t>中规定的</a:t>
            </a:r>
            <a:r>
              <a:rPr lang="en-US" altLang="zh-CN" sz="2000" dirty="0">
                <a:solidFill>
                  <a:schemeClr val="tx1">
                    <a:lumMod val="75000"/>
                    <a:lumOff val="25000"/>
                  </a:schemeClr>
                </a:solidFill>
              </a:rPr>
              <a:t>Global</a:t>
            </a:r>
            <a:r>
              <a:rPr lang="zh-CN" altLang="en-US" sz="2000" dirty="0">
                <a:solidFill>
                  <a:schemeClr val="tx1">
                    <a:lumMod val="75000"/>
                    <a:lumOff val="25000"/>
                  </a:schemeClr>
                </a:solidFill>
              </a:rPr>
              <a:t>对象中的函数和属性。</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浏览器内置对象及</a:t>
            </a:r>
            <a:r>
              <a:rPr lang="en-US" altLang="zh-CN" sz="2000" dirty="0">
                <a:solidFill>
                  <a:schemeClr val="tx1">
                    <a:lumMod val="75000"/>
                    <a:lumOff val="25000"/>
                  </a:schemeClr>
                </a:solidFill>
              </a:rPr>
              <a:t>Function</a:t>
            </a:r>
            <a:r>
              <a:rPr lang="zh-CN" altLang="en-US" sz="2000" dirty="0">
                <a:solidFill>
                  <a:schemeClr val="tx1">
                    <a:lumMod val="75000"/>
                    <a:lumOff val="25000"/>
                  </a:schemeClr>
                </a:solidFill>
              </a:rPr>
              <a:t>类。</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用户自定义的全局属性、对象以及</a:t>
            </a:r>
            <a:r>
              <a:rPr lang="en-US" altLang="zh-CN" sz="2000" dirty="0">
                <a:solidFill>
                  <a:schemeClr val="tx1">
                    <a:lumMod val="75000"/>
                    <a:lumOff val="25000"/>
                  </a:schemeClr>
                </a:solidFill>
              </a:rPr>
              <a:t>Function</a:t>
            </a:r>
            <a:r>
              <a:rPr lang="zh-CN" altLang="en-US" sz="2000" dirty="0">
                <a:solidFill>
                  <a:schemeClr val="tx1">
                    <a:lumMod val="75000"/>
                    <a:lumOff val="25000"/>
                  </a:schemeClr>
                </a:solidFill>
              </a:rPr>
              <a:t>类。</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用于操作窗口对象的属性及方法。（本节介绍）</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其他</a:t>
            </a:r>
            <a:r>
              <a:rPr lang="en-US" altLang="zh-CN" sz="2000" dirty="0">
                <a:solidFill>
                  <a:schemeClr val="tx1">
                    <a:lumMod val="75000"/>
                    <a:lumOff val="25000"/>
                  </a:schemeClr>
                </a:solidFill>
              </a:rPr>
              <a:t>BOM</a:t>
            </a:r>
            <a:r>
              <a:rPr lang="zh-CN" altLang="en-US" sz="2000" dirty="0">
                <a:solidFill>
                  <a:schemeClr val="tx1">
                    <a:lumMod val="75000"/>
                    <a:lumOff val="25000"/>
                  </a:schemeClr>
                </a:solidFill>
              </a:rPr>
              <a:t>对象。</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1【window</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frames</a:t>
            </a:r>
            <a:r>
              <a:rPr lang="zh-CN" altLang="en-US" sz="2400" dirty="0">
                <a:solidFill>
                  <a:schemeClr val="tx1">
                    <a:lumMod val="75000"/>
                    <a:lumOff val="25000"/>
                  </a:schemeClr>
                </a:solidFill>
              </a:rPr>
              <a:t>：返回当前网页引用的框架页面</a:t>
            </a:r>
            <a:r>
              <a:rPr lang="en-US" altLang="zh-CN" sz="2400" dirty="0">
                <a:solidFill>
                  <a:schemeClr val="tx1">
                    <a:lumMod val="75000"/>
                    <a:lumOff val="25000"/>
                  </a:schemeClr>
                </a:solidFill>
              </a:rPr>
              <a:t>window</a:t>
            </a:r>
            <a:r>
              <a:rPr lang="zh-CN" altLang="en-US" sz="2400" dirty="0">
                <a:solidFill>
                  <a:schemeClr val="tx1">
                    <a:lumMod val="75000"/>
                    <a:lumOff val="25000"/>
                  </a:schemeClr>
                </a:solidFill>
              </a:rPr>
              <a:t>对象，</a:t>
            </a:r>
            <a:r>
              <a:rPr lang="en-US" altLang="zh-CN" sz="2400" dirty="0">
                <a:solidFill>
                  <a:schemeClr val="tx1">
                    <a:lumMod val="75000"/>
                    <a:lumOff val="25000"/>
                  </a:schemeClr>
                </a:solidFill>
              </a:rPr>
              <a:t>frames</a:t>
            </a:r>
            <a:r>
              <a:rPr lang="zh-CN" altLang="en-US" sz="2400" dirty="0">
                <a:solidFill>
                  <a:schemeClr val="tx1">
                    <a:lumMod val="75000"/>
                    <a:lumOff val="25000"/>
                  </a:schemeClr>
                </a:solidFill>
              </a:rPr>
              <a:t>为数组，顺序按照从上到下的顺序获取。</a:t>
            </a:r>
            <a:endParaRPr lang="zh-CN" altLang="en-US" sz="2400" dirty="0">
              <a:solidFill>
                <a:schemeClr val="tx1">
                  <a:lumMod val="75000"/>
                  <a:lumOff val="25000"/>
                </a:schemeClr>
              </a:solidFill>
            </a:endParaRPr>
          </a:p>
          <a:p>
            <a:r>
              <a:rPr lang="en-US" altLang="zh-CN" sz="2400" dirty="0" smtClean="0">
                <a:solidFill>
                  <a:schemeClr val="tx1">
                    <a:lumMod val="75000"/>
                    <a:lumOff val="25000"/>
                  </a:schemeClr>
                </a:solidFill>
              </a:rPr>
              <a:t>top</a:t>
            </a:r>
            <a:r>
              <a:rPr lang="zh-CN" altLang="en-US" sz="2400" dirty="0">
                <a:solidFill>
                  <a:schemeClr val="tx1">
                    <a:lumMod val="75000"/>
                    <a:lumOff val="25000"/>
                  </a:schemeClr>
                </a:solidFill>
              </a:rPr>
              <a:t>：当前网页最顶层祖辈窗口</a:t>
            </a:r>
            <a:r>
              <a:rPr lang="en-US" altLang="zh-CN" sz="2400" dirty="0">
                <a:solidFill>
                  <a:schemeClr val="tx1">
                    <a:lumMod val="75000"/>
                    <a:lumOff val="25000"/>
                  </a:schemeClr>
                </a:solidFill>
              </a:rPr>
              <a:t>window</a:t>
            </a:r>
            <a:r>
              <a:rPr lang="zh-CN" altLang="en-US" sz="2400" dirty="0">
                <a:solidFill>
                  <a:schemeClr val="tx1">
                    <a:lumMod val="75000"/>
                    <a:lumOff val="25000"/>
                  </a:schemeClr>
                </a:solidFill>
              </a:rPr>
              <a:t>对象。</a:t>
            </a:r>
            <a:endParaRPr lang="zh-CN" altLang="en-US" sz="2400" dirty="0">
              <a:solidFill>
                <a:schemeClr val="tx1">
                  <a:lumMod val="75000"/>
                  <a:lumOff val="25000"/>
                </a:schemeClr>
              </a:solidFill>
            </a:endParaRPr>
          </a:p>
          <a:p>
            <a:r>
              <a:rPr lang="en-US" altLang="zh-CN" sz="2400" dirty="0">
                <a:solidFill>
                  <a:schemeClr val="tx1">
                    <a:lumMod val="75000"/>
                    <a:lumOff val="25000"/>
                  </a:schemeClr>
                </a:solidFill>
              </a:rPr>
              <a:t>parent</a:t>
            </a:r>
            <a:r>
              <a:rPr lang="zh-CN" altLang="en-US" sz="2400" dirty="0">
                <a:solidFill>
                  <a:schemeClr val="tx1">
                    <a:lumMod val="75000"/>
                    <a:lumOff val="25000"/>
                  </a:schemeClr>
                </a:solidFill>
              </a:rPr>
              <a:t>：当前网页上层父窗口对象</a:t>
            </a:r>
            <a:r>
              <a:rPr lang="zh-CN" altLang="en-US" sz="2400" dirty="0" smtClean="0">
                <a:solidFill>
                  <a:schemeClr val="tx1">
                    <a:lumMod val="75000"/>
                    <a:lumOff val="25000"/>
                  </a:schemeClr>
                </a:solidFill>
              </a:rPr>
              <a:t>。</a:t>
            </a:r>
            <a:endParaRPr lang="en-US" altLang="zh-CN" sz="2400" dirty="0" smtClean="0">
              <a:solidFill>
                <a:schemeClr val="tx1">
                  <a:lumMod val="75000"/>
                  <a:lumOff val="25000"/>
                </a:schemeClr>
              </a:solidFill>
            </a:endParaRPr>
          </a:p>
          <a:p>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1【window</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723087" y="4175479"/>
            <a:ext cx="8537643" cy="1477328"/>
          </a:xfrm>
          <a:prstGeom prst="rect">
            <a:avLst/>
          </a:prstGeom>
          <a:ln>
            <a:solidFill>
              <a:schemeClr val="accent6">
                <a:lumMod val="75000"/>
              </a:schemeClr>
            </a:solidFill>
          </a:ln>
        </p:spPr>
        <p:txBody>
          <a:bodyPr wrap="square">
            <a:spAutoFit/>
          </a:bodyPr>
          <a:lstStyle/>
          <a:p>
            <a:pPr>
              <a:lnSpc>
                <a:spcPct val="150000"/>
              </a:lnSpc>
            </a:pPr>
            <a:r>
              <a:rPr lang="en-US" altLang="zh-CN" sz="2000" dirty="0">
                <a:solidFill>
                  <a:schemeClr val="tx1">
                    <a:lumMod val="75000"/>
                    <a:lumOff val="25000"/>
                  </a:schemeClr>
                </a:solidFill>
              </a:rPr>
              <a:t>frames</a:t>
            </a:r>
            <a:r>
              <a:rPr lang="zh-CN" altLang="en-US" sz="2000" dirty="0">
                <a:solidFill>
                  <a:schemeClr val="tx1">
                    <a:lumMod val="75000"/>
                    <a:lumOff val="25000"/>
                  </a:schemeClr>
                </a:solidFill>
              </a:rPr>
              <a:t>与使用</a:t>
            </a:r>
            <a:r>
              <a:rPr lang="en-US" altLang="zh-CN" sz="2000" dirty="0">
                <a:solidFill>
                  <a:schemeClr val="tx1">
                    <a:lumMod val="75000"/>
                    <a:lumOff val="25000"/>
                  </a:schemeClr>
                </a:solidFill>
              </a:rPr>
              <a:t>DOM</a:t>
            </a:r>
            <a:r>
              <a:rPr lang="zh-CN" altLang="en-US" sz="2000" dirty="0">
                <a:solidFill>
                  <a:schemeClr val="tx1">
                    <a:lumMod val="75000"/>
                    <a:lumOff val="25000"/>
                  </a:schemeClr>
                </a:solidFill>
              </a:rPr>
              <a:t>检索获取</a:t>
            </a:r>
            <a:r>
              <a:rPr lang="en-US" altLang="zh-CN" sz="2000" dirty="0">
                <a:solidFill>
                  <a:schemeClr val="tx1">
                    <a:lumMod val="75000"/>
                    <a:lumOff val="25000"/>
                  </a:schemeClr>
                </a:solidFill>
              </a:rPr>
              <a:t>frame</a:t>
            </a:r>
            <a:r>
              <a:rPr lang="zh-CN" altLang="en-US" sz="2000" dirty="0">
                <a:solidFill>
                  <a:schemeClr val="tx1">
                    <a:lumMod val="75000"/>
                    <a:lumOff val="25000"/>
                  </a:schemeClr>
                </a:solidFill>
              </a:rPr>
              <a:t>对象的</a:t>
            </a:r>
            <a:r>
              <a:rPr lang="zh-CN" altLang="en-US" sz="2000" dirty="0" smtClean="0">
                <a:solidFill>
                  <a:schemeClr val="tx1">
                    <a:lumMod val="75000"/>
                    <a:lumOff val="25000"/>
                  </a:schemeClr>
                </a:solidFill>
              </a:rPr>
              <a:t>区别</a:t>
            </a:r>
            <a:endParaRPr lang="en-US" altLang="zh-CN" sz="2000" dirty="0" smtClean="0">
              <a:solidFill>
                <a:schemeClr val="tx1">
                  <a:lumMod val="75000"/>
                  <a:lumOff val="25000"/>
                </a:schemeClr>
              </a:solidFill>
            </a:endParaRPr>
          </a:p>
          <a:p>
            <a:pPr marL="342900" indent="-342900">
              <a:lnSpc>
                <a:spcPct val="150000"/>
              </a:lnSpc>
              <a:buFont typeface="Arial" panose="020B0604020202020204" pitchFamily="34" charset="0"/>
              <a:buChar char="•"/>
            </a:pPr>
            <a:r>
              <a:rPr lang="en-US" altLang="zh-CN" sz="2000" dirty="0" smtClean="0">
                <a:solidFill>
                  <a:schemeClr val="tx1">
                    <a:lumMod val="75000"/>
                    <a:lumOff val="25000"/>
                  </a:schemeClr>
                </a:solidFill>
              </a:rPr>
              <a:t>document.getElementById</a:t>
            </a:r>
            <a:r>
              <a:rPr lang="en-US" altLang="zh-CN" sz="2000" dirty="0">
                <a:solidFill>
                  <a:schemeClr val="tx1">
                    <a:lumMod val="75000"/>
                    <a:lumOff val="25000"/>
                  </a:schemeClr>
                </a:solidFill>
              </a:rPr>
              <a:t>(‘iframe’);//</a:t>
            </a:r>
            <a:r>
              <a:rPr lang="zh-CN" altLang="en-US" sz="2000" dirty="0">
                <a:solidFill>
                  <a:schemeClr val="tx1">
                    <a:lumMod val="75000"/>
                    <a:lumOff val="25000"/>
                  </a:schemeClr>
                </a:solidFill>
              </a:rPr>
              <a:t>获取当前网页</a:t>
            </a:r>
            <a:r>
              <a:rPr lang="en-US" altLang="zh-CN" sz="2000" dirty="0">
                <a:solidFill>
                  <a:schemeClr val="tx1">
                    <a:lumMod val="75000"/>
                    <a:lumOff val="25000"/>
                  </a:schemeClr>
                </a:solidFill>
              </a:rPr>
              <a:t>dom</a:t>
            </a:r>
            <a:r>
              <a:rPr lang="zh-CN" altLang="en-US" sz="2000" dirty="0" smtClean="0">
                <a:solidFill>
                  <a:schemeClr val="tx1">
                    <a:lumMod val="75000"/>
                    <a:lumOff val="25000"/>
                  </a:schemeClr>
                </a:solidFill>
              </a:rPr>
              <a:t>对象</a:t>
            </a:r>
            <a:endParaRPr lang="en-US" altLang="zh-CN" sz="2000" dirty="0" smtClean="0">
              <a:solidFill>
                <a:schemeClr val="tx1">
                  <a:lumMod val="75000"/>
                  <a:lumOff val="25000"/>
                </a:schemeClr>
              </a:solidFill>
            </a:endParaRPr>
          </a:p>
          <a:p>
            <a:pPr marL="342900" indent="-342900">
              <a:lnSpc>
                <a:spcPct val="150000"/>
              </a:lnSpc>
              <a:buFont typeface="Arial" panose="020B0604020202020204" pitchFamily="34" charset="0"/>
              <a:buChar char="•"/>
            </a:pPr>
            <a:r>
              <a:rPr lang="en-US" altLang="zh-CN" sz="2000" dirty="0" smtClean="0">
                <a:solidFill>
                  <a:schemeClr val="tx1">
                    <a:lumMod val="75000"/>
                    <a:lumOff val="25000"/>
                  </a:schemeClr>
                </a:solidFill>
              </a:rPr>
              <a:t>var frameWindow = window.frames[0];//</a:t>
            </a:r>
            <a:r>
              <a:rPr lang="zh-CN" altLang="en-US" sz="2000" dirty="0" smtClean="0">
                <a:solidFill>
                  <a:schemeClr val="tx1">
                    <a:lumMod val="75000"/>
                    <a:lumOff val="25000"/>
                  </a:schemeClr>
                </a:solidFill>
              </a:rPr>
              <a:t>获取加载后的子网页</a:t>
            </a:r>
            <a:r>
              <a:rPr lang="en-US" altLang="zh-CN" sz="2000" dirty="0" smtClean="0">
                <a:solidFill>
                  <a:schemeClr val="tx1">
                    <a:lumMod val="75000"/>
                    <a:lumOff val="25000"/>
                  </a:schemeClr>
                </a:solidFill>
              </a:rPr>
              <a:t>window</a:t>
            </a:r>
            <a:r>
              <a:rPr lang="zh-CN" altLang="en-US" sz="2000" dirty="0" smtClean="0">
                <a:solidFill>
                  <a:schemeClr val="tx1">
                    <a:lumMod val="75000"/>
                    <a:lumOff val="25000"/>
                  </a:schemeClr>
                </a:solidFill>
              </a:rPr>
              <a:t>对象。</a:t>
            </a:r>
            <a:endParaRPr lang="zh-CN" altLang="en-US" sz="2000"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javascript</a:t>
            </a:r>
            <a:r>
              <a:rPr lang="zh-CN" altLang="en-US" sz="2400" dirty="0">
                <a:solidFill>
                  <a:schemeClr val="tx1">
                    <a:lumMod val="75000"/>
                    <a:lumOff val="25000"/>
                  </a:schemeClr>
                </a:solidFill>
              </a:rPr>
              <a:t>是由如下几部分组成：</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标示符：用户自定义的变量名、函数名等。</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关键字：</a:t>
            </a:r>
            <a:r>
              <a:rPr lang="en-US" altLang="zh-CN" sz="2000" dirty="0">
                <a:solidFill>
                  <a:schemeClr val="tx1">
                    <a:lumMod val="75000"/>
                    <a:lumOff val="25000"/>
                  </a:schemeClr>
                </a:solidFill>
              </a:rPr>
              <a:t>javascript</a:t>
            </a:r>
            <a:r>
              <a:rPr lang="zh-CN" altLang="en-US" sz="2000" dirty="0">
                <a:solidFill>
                  <a:schemeClr val="tx1">
                    <a:lumMod val="75000"/>
                    <a:lumOff val="25000"/>
                  </a:schemeClr>
                </a:solidFill>
              </a:rPr>
              <a:t>的内置单词，每个关键字都代表某一个计算机操作。</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操作符：</a:t>
            </a:r>
            <a:r>
              <a:rPr lang="en-US" altLang="zh-CN" sz="2000" dirty="0">
                <a:solidFill>
                  <a:schemeClr val="tx1">
                    <a:lumMod val="75000"/>
                    <a:lumOff val="25000"/>
                  </a:schemeClr>
                </a:solidFill>
              </a:rPr>
              <a:t>+ - * % </a:t>
            </a:r>
            <a:r>
              <a:rPr lang="zh-CN" altLang="en-US" sz="2000" dirty="0">
                <a:solidFill>
                  <a:schemeClr val="tx1">
                    <a:lumMod val="75000"/>
                    <a:lumOff val="25000"/>
                  </a:schemeClr>
                </a:solidFill>
              </a:rPr>
              <a:t>等</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注释：通过添加添加注释来对 </a:t>
            </a:r>
            <a:r>
              <a:rPr lang="en-US" altLang="zh-CN" sz="2000" dirty="0">
                <a:solidFill>
                  <a:schemeClr val="tx1">
                    <a:lumMod val="75000"/>
                    <a:lumOff val="25000"/>
                  </a:schemeClr>
                </a:solidFill>
              </a:rPr>
              <a:t>JavaScript </a:t>
            </a:r>
            <a:r>
              <a:rPr lang="zh-CN" altLang="en-US" sz="2000" dirty="0">
                <a:solidFill>
                  <a:schemeClr val="tx1">
                    <a:lumMod val="75000"/>
                    <a:lumOff val="25000"/>
                  </a:schemeClr>
                </a:solidFill>
              </a:rPr>
              <a:t>进行</a:t>
            </a:r>
            <a:r>
              <a:rPr lang="zh-CN" altLang="en-US" sz="2000" dirty="0" smtClean="0">
                <a:solidFill>
                  <a:schemeClr val="tx1">
                    <a:lumMod val="75000"/>
                    <a:lumOff val="25000"/>
                  </a:schemeClr>
                </a:solidFill>
              </a:rPr>
              <a:t>解释。</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转义字符：用一些普通字符的组合来代替一些特殊字符，由于其组合改变了原来字符表示的含义，因此称为“转义”</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内置函数：浏览器供应商提供的函数，可以实现部分特定功能，如日期显示等等。</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特殊符号：行代码分隔符</a:t>
            </a:r>
            <a:r>
              <a:rPr lang="en-US" altLang="zh-CN" sz="2000" dirty="0">
                <a:solidFill>
                  <a:schemeClr val="tx1">
                    <a:lumMod val="75000"/>
                    <a:lumOff val="25000"/>
                  </a:schemeClr>
                </a:solidFill>
              </a:rPr>
              <a:t>; </a:t>
            </a:r>
            <a:r>
              <a:rPr lang="zh-CN" altLang="en-US" sz="2000" dirty="0">
                <a:solidFill>
                  <a:schemeClr val="tx1">
                    <a:lumMod val="75000"/>
                    <a:lumOff val="25000"/>
                  </a:schemeClr>
                </a:solidFill>
              </a:rPr>
              <a:t>代码块符号</a:t>
            </a:r>
            <a:r>
              <a:rPr lang="en-US" altLang="zh-CN" sz="2000" dirty="0">
                <a:solidFill>
                  <a:schemeClr val="tx1">
                    <a:lumMod val="75000"/>
                    <a:lumOff val="25000"/>
                  </a:schemeClr>
                </a:solidFill>
              </a:rPr>
              <a:t>{}</a:t>
            </a:r>
            <a:endParaRPr lang="en-US" altLang="zh-CN"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语法概述</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间隔</a:t>
            </a:r>
            <a:r>
              <a:rPr lang="zh-CN" altLang="en-US" sz="2400" dirty="0" smtClean="0">
                <a:solidFill>
                  <a:schemeClr val="tx1">
                    <a:lumMod val="75000"/>
                    <a:lumOff val="25000"/>
                  </a:schemeClr>
                </a:solidFill>
              </a:rPr>
              <a:t>执行与延迟执行</a:t>
            </a:r>
            <a:endParaRPr lang="en-US" altLang="zh-CN" sz="2400" dirty="0" smtClean="0">
              <a:solidFill>
                <a:schemeClr val="tx1">
                  <a:lumMod val="75000"/>
                  <a:lumOff val="25000"/>
                </a:schemeClr>
              </a:solidFill>
            </a:endParaRPr>
          </a:p>
          <a:p>
            <a:pPr lvl="1"/>
            <a:r>
              <a:rPr lang="zh-CN" altLang="en-US" sz="2000" dirty="0" smtClean="0">
                <a:solidFill>
                  <a:schemeClr val="tx1">
                    <a:lumMod val="75000"/>
                    <a:lumOff val="25000"/>
                  </a:schemeClr>
                </a:solidFill>
              </a:rPr>
              <a:t>间隔执行：</a:t>
            </a:r>
            <a:r>
              <a:rPr lang="zh-CN" altLang="en-US" sz="2000" dirty="0">
                <a:solidFill>
                  <a:schemeClr val="tx1">
                    <a:lumMod val="75000"/>
                    <a:lumOff val="25000"/>
                  </a:schemeClr>
                </a:solidFill>
              </a:rPr>
              <a:t>在固定的时间间隔内执行指定程序，与</a:t>
            </a:r>
            <a:r>
              <a:rPr lang="en-US" altLang="zh-CN" sz="2000" dirty="0">
                <a:solidFill>
                  <a:schemeClr val="tx1">
                    <a:lumMod val="75000"/>
                    <a:lumOff val="25000"/>
                  </a:schemeClr>
                </a:solidFill>
              </a:rPr>
              <a:t>js</a:t>
            </a:r>
            <a:r>
              <a:rPr lang="zh-CN" altLang="en-US" sz="2000" dirty="0">
                <a:solidFill>
                  <a:schemeClr val="tx1">
                    <a:lumMod val="75000"/>
                    <a:lumOff val="25000"/>
                  </a:schemeClr>
                </a:solidFill>
              </a:rPr>
              <a:t>主程序采取多线程执行方式。方法如下</a:t>
            </a:r>
            <a:endParaRPr lang="zh-CN" altLang="en-US" sz="2000" dirty="0">
              <a:solidFill>
                <a:schemeClr val="tx1">
                  <a:lumMod val="75000"/>
                  <a:lumOff val="25000"/>
                </a:schemeClr>
              </a:solidFill>
            </a:endParaRPr>
          </a:p>
          <a:p>
            <a:pPr marL="457200" lvl="1" indent="0">
              <a:buNone/>
            </a:pPr>
            <a:r>
              <a:rPr lang="en-US" altLang="zh-CN" sz="2000" dirty="0" smtClean="0">
                <a:solidFill>
                  <a:schemeClr val="tx1">
                    <a:lumMod val="75000"/>
                    <a:lumOff val="25000"/>
                  </a:schemeClr>
                </a:solidFill>
              </a:rPr>
              <a:t>	</a:t>
            </a:r>
            <a:r>
              <a:rPr lang="en-US" altLang="zh-CN" sz="2000" b="1" dirty="0" smtClean="0">
                <a:solidFill>
                  <a:srgbClr val="00B0F0"/>
                </a:solidFill>
              </a:rPr>
              <a:t>number </a:t>
            </a:r>
            <a:r>
              <a:rPr lang="en-US" altLang="zh-CN" sz="2000" b="1" dirty="0">
                <a:solidFill>
                  <a:srgbClr val="00B0F0"/>
                </a:solidFill>
              </a:rPr>
              <a:t>setInterval(fun,time);</a:t>
            </a:r>
            <a:r>
              <a:rPr lang="zh-CN" altLang="en-US" sz="2000" b="1" dirty="0">
                <a:solidFill>
                  <a:srgbClr val="00B0F0"/>
                </a:solidFill>
              </a:rPr>
              <a:t>设置间隔调用</a:t>
            </a:r>
            <a:endParaRPr lang="zh-CN" altLang="en-US" sz="2000" b="1" dirty="0">
              <a:solidFill>
                <a:srgbClr val="00B0F0"/>
              </a:solidFill>
            </a:endParaRPr>
          </a:p>
          <a:p>
            <a:pPr lvl="1"/>
            <a:r>
              <a:rPr lang="zh-CN" altLang="en-US" sz="2000" dirty="0">
                <a:solidFill>
                  <a:schemeClr val="tx1">
                    <a:lumMod val="75000"/>
                    <a:lumOff val="25000"/>
                  </a:schemeClr>
                </a:solidFill>
              </a:rPr>
              <a:t>参数说明：</a:t>
            </a:r>
            <a:endParaRPr lang="zh-CN" altLang="en-US" sz="2000" dirty="0">
              <a:solidFill>
                <a:schemeClr val="tx1">
                  <a:lumMod val="75000"/>
                  <a:lumOff val="25000"/>
                </a:schemeClr>
              </a:solidFill>
            </a:endParaRPr>
          </a:p>
          <a:p>
            <a:pPr marL="457200" lvl="1" indent="0">
              <a:buNone/>
            </a:pPr>
            <a:r>
              <a:rPr lang="en-US" altLang="zh-CN" sz="2000" dirty="0" smtClean="0">
                <a:solidFill>
                  <a:schemeClr val="tx1">
                    <a:lumMod val="75000"/>
                    <a:lumOff val="25000"/>
                  </a:schemeClr>
                </a:solidFill>
              </a:rPr>
              <a:t>	fun</a:t>
            </a:r>
            <a:r>
              <a:rPr lang="zh-CN" altLang="en-US" sz="2000" dirty="0">
                <a:solidFill>
                  <a:schemeClr val="tx1">
                    <a:lumMod val="75000"/>
                    <a:lumOff val="25000"/>
                  </a:schemeClr>
                </a:solidFill>
              </a:rPr>
              <a:t>：在固定时间间隔内执行的程序函数。</a:t>
            </a:r>
            <a:endParaRPr lang="zh-CN" altLang="en-US" sz="2000" dirty="0">
              <a:solidFill>
                <a:schemeClr val="tx1">
                  <a:lumMod val="75000"/>
                  <a:lumOff val="25000"/>
                </a:schemeClr>
              </a:solidFill>
            </a:endParaRPr>
          </a:p>
          <a:p>
            <a:pPr marL="457200" lvl="1" indent="0">
              <a:buNone/>
            </a:pPr>
            <a:r>
              <a:rPr lang="en-US" altLang="zh-CN" sz="2000" dirty="0" smtClean="0">
                <a:solidFill>
                  <a:schemeClr val="tx1">
                    <a:lumMod val="75000"/>
                    <a:lumOff val="25000"/>
                  </a:schemeClr>
                </a:solidFill>
              </a:rPr>
              <a:t>	time</a:t>
            </a:r>
            <a:r>
              <a:rPr lang="zh-CN" altLang="en-US" sz="2000" dirty="0">
                <a:solidFill>
                  <a:schemeClr val="tx1">
                    <a:lumMod val="75000"/>
                    <a:lumOff val="25000"/>
                  </a:schemeClr>
                </a:solidFill>
              </a:rPr>
              <a:t>：固定时间间隔，单位为毫秒。</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返回类型说明：</a:t>
            </a:r>
            <a:endParaRPr lang="zh-CN" altLang="en-US" sz="2000" dirty="0">
              <a:solidFill>
                <a:schemeClr val="tx1">
                  <a:lumMod val="75000"/>
                  <a:lumOff val="25000"/>
                </a:schemeClr>
              </a:solidFill>
            </a:endParaRPr>
          </a:p>
          <a:p>
            <a:pPr marL="457200" lvl="1" indent="0">
              <a:buNone/>
            </a:pPr>
            <a:r>
              <a:rPr lang="en-US" altLang="zh-CN" sz="2000" dirty="0" smtClean="0">
                <a:solidFill>
                  <a:schemeClr val="tx1">
                    <a:lumMod val="75000"/>
                    <a:lumOff val="25000"/>
                  </a:schemeClr>
                </a:solidFill>
              </a:rPr>
              <a:t>	number</a:t>
            </a:r>
            <a:r>
              <a:rPr lang="zh-CN" altLang="en-US" sz="2000" dirty="0">
                <a:solidFill>
                  <a:schemeClr val="tx1">
                    <a:lumMod val="75000"/>
                    <a:lumOff val="25000"/>
                  </a:schemeClr>
                </a:solidFill>
              </a:rPr>
              <a:t>：返回类型为</a:t>
            </a:r>
            <a:r>
              <a:rPr lang="en-US" altLang="zh-CN" sz="2000" dirty="0">
                <a:solidFill>
                  <a:schemeClr val="tx1">
                    <a:lumMod val="75000"/>
                    <a:lumOff val="25000"/>
                  </a:schemeClr>
                </a:solidFill>
              </a:rPr>
              <a:t>number</a:t>
            </a:r>
            <a:r>
              <a:rPr lang="zh-CN" altLang="en-US" sz="2000" dirty="0">
                <a:solidFill>
                  <a:schemeClr val="tx1">
                    <a:lumMod val="75000"/>
                    <a:lumOff val="25000"/>
                  </a:schemeClr>
                </a:solidFill>
              </a:rPr>
              <a:t>，本次间隔调用的唯一标示，主要用于取消间隔调用。</a:t>
            </a:r>
            <a:endParaRPr lang="zh-CN" altLang="en-US" sz="2000" dirty="0">
              <a:solidFill>
                <a:schemeClr val="tx1">
                  <a:lumMod val="75000"/>
                  <a:lumOff val="25000"/>
                </a:schemeClr>
              </a:solidFill>
            </a:endParaRPr>
          </a:p>
          <a:p>
            <a:pPr lvl="1"/>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1【window</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6612480" y="2329934"/>
            <a:ext cx="4003404" cy="369332"/>
          </a:xfrm>
          <a:prstGeom prst="rect">
            <a:avLst/>
          </a:prstGeom>
        </p:spPr>
        <p:txBody>
          <a:bodyPr wrap="none">
            <a:spAutoFit/>
          </a:bodyPr>
          <a:lstStyle/>
          <a:p>
            <a:pPr>
              <a:buClr>
                <a:schemeClr val="tx1"/>
              </a:buClr>
              <a:buNone/>
            </a:pPr>
            <a:r>
              <a:rPr lang="en-US" altLang="zh-CN" dirty="0" smtClean="0">
                <a:solidFill>
                  <a:srgbClr val="FF0000"/>
                </a:solidFill>
                <a:latin typeface="微软雅黑" panose="020B0503020204020204" pitchFamily="34" charset="-122"/>
                <a:ea typeface="微软雅黑" panose="020B0503020204020204" pitchFamily="34" charset="-122"/>
              </a:rPr>
              <a:t>clearInterval(number);</a:t>
            </a:r>
            <a:r>
              <a:rPr lang="zh-CN" altLang="en-US" dirty="0">
                <a:solidFill>
                  <a:srgbClr val="FF0000"/>
                </a:solidFill>
                <a:latin typeface="微软雅黑" panose="020B0503020204020204" pitchFamily="34" charset="-122"/>
                <a:ea typeface="微软雅黑" panose="020B0503020204020204" pitchFamily="34" charset="-122"/>
              </a:rPr>
              <a:t>取消间隔调用</a:t>
            </a:r>
            <a:endParaRPr lang="en-US" altLang="zh-CN"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lvl="1"/>
            <a:r>
              <a:rPr lang="zh-CN" altLang="en-US" sz="2000" dirty="0" smtClean="0">
                <a:solidFill>
                  <a:schemeClr val="tx1">
                    <a:lumMod val="75000"/>
                    <a:lumOff val="25000"/>
                  </a:schemeClr>
                </a:solidFill>
              </a:rPr>
              <a:t>延迟执行：</a:t>
            </a:r>
            <a:r>
              <a:rPr lang="zh-CN" altLang="en-US" sz="2000" dirty="0">
                <a:solidFill>
                  <a:schemeClr val="tx1">
                    <a:lumMod val="75000"/>
                    <a:lumOff val="25000"/>
                  </a:schemeClr>
                </a:solidFill>
              </a:rPr>
              <a:t>在固定的时间间隔内执行指定程序，与</a:t>
            </a:r>
            <a:r>
              <a:rPr lang="en-US" altLang="zh-CN" sz="2000" dirty="0">
                <a:solidFill>
                  <a:schemeClr val="tx1">
                    <a:lumMod val="75000"/>
                    <a:lumOff val="25000"/>
                  </a:schemeClr>
                </a:solidFill>
              </a:rPr>
              <a:t>js</a:t>
            </a:r>
            <a:r>
              <a:rPr lang="zh-CN" altLang="en-US" sz="2000" dirty="0">
                <a:solidFill>
                  <a:schemeClr val="tx1">
                    <a:lumMod val="75000"/>
                    <a:lumOff val="25000"/>
                  </a:schemeClr>
                </a:solidFill>
              </a:rPr>
              <a:t>主程序采取多线程执行方式。方法如下</a:t>
            </a:r>
            <a:endParaRPr lang="zh-CN" altLang="en-US" sz="2000" dirty="0">
              <a:solidFill>
                <a:schemeClr val="tx1">
                  <a:lumMod val="75000"/>
                  <a:lumOff val="25000"/>
                </a:schemeClr>
              </a:solidFill>
            </a:endParaRPr>
          </a:p>
          <a:p>
            <a:pPr marL="457200" lvl="1" indent="0">
              <a:buNone/>
            </a:pPr>
            <a:r>
              <a:rPr lang="en-US" altLang="zh-CN" sz="2000" dirty="0" smtClean="0">
                <a:solidFill>
                  <a:schemeClr val="tx1">
                    <a:lumMod val="75000"/>
                    <a:lumOff val="25000"/>
                  </a:schemeClr>
                </a:solidFill>
              </a:rPr>
              <a:t>	</a:t>
            </a:r>
            <a:r>
              <a:rPr lang="en-US" altLang="zh-CN" sz="2000" b="1" dirty="0" smtClean="0">
                <a:solidFill>
                  <a:srgbClr val="00B0F0"/>
                </a:solidFill>
              </a:rPr>
              <a:t>number </a:t>
            </a:r>
            <a:r>
              <a:rPr lang="en-US" altLang="zh-CN" sz="2000" b="1" dirty="0">
                <a:solidFill>
                  <a:srgbClr val="00B0F0"/>
                </a:solidFill>
              </a:rPr>
              <a:t>setTimeout(fun,time);</a:t>
            </a:r>
            <a:r>
              <a:rPr lang="zh-CN" altLang="en-US" sz="2000" b="1" dirty="0" smtClean="0">
                <a:solidFill>
                  <a:srgbClr val="00B0F0"/>
                </a:solidFill>
              </a:rPr>
              <a:t>设置延迟执行</a:t>
            </a:r>
            <a:endParaRPr lang="zh-CN" altLang="en-US" sz="2000" b="1" dirty="0" smtClean="0">
              <a:solidFill>
                <a:srgbClr val="00B0F0"/>
              </a:solidFill>
            </a:endParaRPr>
          </a:p>
          <a:p>
            <a:pPr lvl="1"/>
            <a:r>
              <a:rPr lang="zh-CN" altLang="en-US" sz="2000" dirty="0" smtClean="0">
                <a:solidFill>
                  <a:schemeClr val="tx1">
                    <a:lumMod val="75000"/>
                    <a:lumOff val="25000"/>
                  </a:schemeClr>
                </a:solidFill>
              </a:rPr>
              <a:t>参数说明：</a:t>
            </a:r>
            <a:endParaRPr lang="zh-CN" altLang="en-US" sz="2000" dirty="0" smtClean="0">
              <a:solidFill>
                <a:schemeClr val="tx1">
                  <a:lumMod val="75000"/>
                  <a:lumOff val="25000"/>
                </a:schemeClr>
              </a:solidFill>
            </a:endParaRPr>
          </a:p>
          <a:p>
            <a:pPr marL="457200" lvl="1" indent="0">
              <a:buNone/>
            </a:pPr>
            <a:r>
              <a:rPr lang="en-US" altLang="zh-CN" sz="2000" dirty="0" smtClean="0">
                <a:solidFill>
                  <a:schemeClr val="tx1">
                    <a:lumMod val="75000"/>
                    <a:lumOff val="25000"/>
                  </a:schemeClr>
                </a:solidFill>
              </a:rPr>
              <a:t>	fun</a:t>
            </a:r>
            <a:r>
              <a:rPr lang="zh-CN" altLang="en-US" sz="2000" dirty="0">
                <a:solidFill>
                  <a:schemeClr val="tx1">
                    <a:lumMod val="75000"/>
                    <a:lumOff val="25000"/>
                  </a:schemeClr>
                </a:solidFill>
              </a:rPr>
              <a:t>：在固定时间间隔内执行的程序函数。</a:t>
            </a:r>
            <a:endParaRPr lang="zh-CN" altLang="en-US" sz="2000" dirty="0">
              <a:solidFill>
                <a:schemeClr val="tx1">
                  <a:lumMod val="75000"/>
                  <a:lumOff val="25000"/>
                </a:schemeClr>
              </a:solidFill>
            </a:endParaRPr>
          </a:p>
          <a:p>
            <a:pPr marL="457200" lvl="1" indent="0">
              <a:buNone/>
            </a:pPr>
            <a:r>
              <a:rPr lang="en-US" altLang="zh-CN" sz="2000" dirty="0" smtClean="0">
                <a:solidFill>
                  <a:schemeClr val="tx1">
                    <a:lumMod val="75000"/>
                    <a:lumOff val="25000"/>
                  </a:schemeClr>
                </a:solidFill>
              </a:rPr>
              <a:t>	time</a:t>
            </a:r>
            <a:r>
              <a:rPr lang="zh-CN" altLang="en-US" sz="2000" dirty="0">
                <a:solidFill>
                  <a:schemeClr val="tx1">
                    <a:lumMod val="75000"/>
                    <a:lumOff val="25000"/>
                  </a:schemeClr>
                </a:solidFill>
              </a:rPr>
              <a:t>：固定时间间隔，单位为毫秒。</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返回类型说明：</a:t>
            </a:r>
            <a:endParaRPr lang="zh-CN" altLang="en-US" sz="2000" dirty="0">
              <a:solidFill>
                <a:schemeClr val="tx1">
                  <a:lumMod val="75000"/>
                  <a:lumOff val="25000"/>
                </a:schemeClr>
              </a:solidFill>
            </a:endParaRPr>
          </a:p>
          <a:p>
            <a:pPr marL="457200" lvl="1" indent="0">
              <a:buNone/>
            </a:pPr>
            <a:r>
              <a:rPr lang="en-US" altLang="zh-CN" sz="2000" dirty="0" smtClean="0">
                <a:solidFill>
                  <a:schemeClr val="tx1">
                    <a:lumMod val="75000"/>
                    <a:lumOff val="25000"/>
                  </a:schemeClr>
                </a:solidFill>
              </a:rPr>
              <a:t>	number</a:t>
            </a:r>
            <a:r>
              <a:rPr lang="zh-CN" altLang="en-US" sz="2000" dirty="0">
                <a:solidFill>
                  <a:schemeClr val="tx1">
                    <a:lumMod val="75000"/>
                    <a:lumOff val="25000"/>
                  </a:schemeClr>
                </a:solidFill>
              </a:rPr>
              <a:t>：返回类型为</a:t>
            </a:r>
            <a:r>
              <a:rPr lang="en-US" altLang="zh-CN" sz="2000" dirty="0">
                <a:solidFill>
                  <a:schemeClr val="tx1">
                    <a:lumMod val="75000"/>
                    <a:lumOff val="25000"/>
                  </a:schemeClr>
                </a:solidFill>
              </a:rPr>
              <a:t>number</a:t>
            </a:r>
            <a:r>
              <a:rPr lang="zh-CN" altLang="en-US" sz="2000" dirty="0">
                <a:solidFill>
                  <a:schemeClr val="tx1">
                    <a:lumMod val="75000"/>
                    <a:lumOff val="25000"/>
                  </a:schemeClr>
                </a:solidFill>
              </a:rPr>
              <a:t>，本次间隔调用的唯一标示，主要用于取消间隔调用。</a:t>
            </a:r>
            <a:endParaRPr lang="zh-CN" altLang="en-US" sz="2000" dirty="0">
              <a:solidFill>
                <a:schemeClr val="tx1">
                  <a:lumMod val="75000"/>
                  <a:lumOff val="25000"/>
                </a:schemeClr>
              </a:solidFill>
            </a:endParaRPr>
          </a:p>
          <a:p>
            <a:pPr lvl="1"/>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1【window</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6612480" y="1717091"/>
            <a:ext cx="4091185" cy="369332"/>
          </a:xfrm>
          <a:prstGeom prst="rect">
            <a:avLst/>
          </a:prstGeom>
        </p:spPr>
        <p:txBody>
          <a:bodyPr wrap="none">
            <a:spAutoFit/>
          </a:bodyPr>
          <a:lstStyle/>
          <a:p>
            <a:pPr>
              <a:buClr>
                <a:schemeClr val="tx1"/>
              </a:buClr>
              <a:buNone/>
            </a:pPr>
            <a:r>
              <a:rPr lang="en-US" altLang="zh-CN" dirty="0" smtClean="0">
                <a:solidFill>
                  <a:srgbClr val="FF0000"/>
                </a:solidFill>
                <a:latin typeface="微软雅黑" panose="020B0503020204020204" pitchFamily="34" charset="-122"/>
                <a:ea typeface="微软雅黑" panose="020B0503020204020204" pitchFamily="34" charset="-122"/>
              </a:rPr>
              <a:t>clearTimeout(number);</a:t>
            </a:r>
            <a:r>
              <a:rPr lang="zh-CN" altLang="en-US" dirty="0" smtClean="0">
                <a:solidFill>
                  <a:srgbClr val="FF0000"/>
                </a:solidFill>
                <a:latin typeface="微软雅黑" panose="020B0503020204020204" pitchFamily="34" charset="-122"/>
                <a:ea typeface="微软雅黑" panose="020B0503020204020204" pitchFamily="34" charset="-122"/>
              </a:rPr>
              <a:t>取消延迟执行</a:t>
            </a:r>
            <a:endParaRPr lang="en-US" altLang="zh-CN"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dirty="0" smtClean="0">
                <a:solidFill>
                  <a:schemeClr val="tx1">
                    <a:lumMod val="75000"/>
                    <a:lumOff val="25000"/>
                  </a:schemeClr>
                </a:solidFill>
              </a:rPr>
              <a:t>窗口方法：</a:t>
            </a:r>
            <a:endParaRPr lang="en-US" altLang="zh-CN" dirty="0" smtClean="0">
              <a:solidFill>
                <a:schemeClr val="tx1">
                  <a:lumMod val="75000"/>
                  <a:lumOff val="25000"/>
                </a:schemeClr>
              </a:solidFill>
            </a:endParaRPr>
          </a:p>
          <a:p>
            <a:pPr lvl="1"/>
            <a:r>
              <a:rPr lang="zh-CN" altLang="en-US" dirty="0" smtClean="0">
                <a:solidFill>
                  <a:schemeClr val="tx1">
                    <a:lumMod val="75000"/>
                    <a:lumOff val="25000"/>
                  </a:schemeClr>
                </a:solidFill>
              </a:rPr>
              <a:t>打开提示框：</a:t>
            </a:r>
            <a:r>
              <a:rPr lang="en-US" altLang="zh-CN" b="1" dirty="0" smtClean="0">
                <a:solidFill>
                  <a:srgbClr val="00B0F0"/>
                </a:solidFill>
              </a:rPr>
              <a:t>alert(message),</a:t>
            </a:r>
            <a:r>
              <a:rPr lang="zh-CN" altLang="en-US" dirty="0" smtClean="0">
                <a:solidFill>
                  <a:schemeClr val="tx1">
                    <a:lumMod val="75000"/>
                    <a:lumOff val="25000"/>
                  </a:schemeClr>
                </a:solidFill>
              </a:rPr>
              <a:t>其中</a:t>
            </a:r>
            <a:r>
              <a:rPr lang="en-US" altLang="zh-CN" dirty="0" smtClean="0">
                <a:solidFill>
                  <a:schemeClr val="tx1">
                    <a:lumMod val="75000"/>
                    <a:lumOff val="25000"/>
                  </a:schemeClr>
                </a:solidFill>
              </a:rPr>
              <a:t>message</a:t>
            </a:r>
            <a:r>
              <a:rPr lang="zh-CN" altLang="en-US" dirty="0" smtClean="0">
                <a:solidFill>
                  <a:schemeClr val="tx1">
                    <a:lumMod val="75000"/>
                    <a:lumOff val="25000"/>
                  </a:schemeClr>
                </a:solidFill>
              </a:rPr>
              <a:t>为提示框信息</a:t>
            </a:r>
            <a:endParaRPr lang="en-US" altLang="zh-CN" dirty="0">
              <a:solidFill>
                <a:schemeClr val="tx1">
                  <a:lumMod val="75000"/>
                  <a:lumOff val="25000"/>
                </a:schemeClr>
              </a:solidFill>
            </a:endParaRPr>
          </a:p>
          <a:p>
            <a:pPr lvl="1"/>
            <a:r>
              <a:rPr lang="zh-CN" altLang="en-US" dirty="0" smtClean="0">
                <a:solidFill>
                  <a:schemeClr val="tx1">
                    <a:lumMod val="75000"/>
                    <a:lumOff val="25000"/>
                  </a:schemeClr>
                </a:solidFill>
              </a:rPr>
              <a:t>打开确认框：</a:t>
            </a:r>
            <a:r>
              <a:rPr lang="en-US" altLang="zh-CN" b="1" dirty="0">
                <a:solidFill>
                  <a:srgbClr val="00B0F0"/>
                </a:solidFill>
              </a:rPr>
              <a:t>confirm(message)</a:t>
            </a:r>
            <a:r>
              <a:rPr lang="en-US" altLang="zh-CN" dirty="0">
                <a:solidFill>
                  <a:schemeClr val="tx1">
                    <a:lumMod val="75000"/>
                    <a:lumOff val="25000"/>
                  </a:schemeClr>
                </a:solidFill>
              </a:rPr>
              <a:t> </a:t>
            </a:r>
            <a:r>
              <a:rPr lang="en-US" altLang="zh-CN" dirty="0" smtClean="0">
                <a:solidFill>
                  <a:schemeClr val="tx1">
                    <a:lumMod val="75000"/>
                    <a:lumOff val="25000"/>
                  </a:schemeClr>
                </a:solidFill>
              </a:rPr>
              <a:t>,</a:t>
            </a:r>
            <a:r>
              <a:rPr lang="zh-CN" altLang="en-US" dirty="0">
                <a:solidFill>
                  <a:schemeClr val="tx1">
                    <a:lumMod val="75000"/>
                    <a:lumOff val="25000"/>
                  </a:schemeClr>
                </a:solidFill>
              </a:rPr>
              <a:t>其中</a:t>
            </a:r>
            <a:r>
              <a:rPr lang="en-US" altLang="zh-CN" dirty="0">
                <a:solidFill>
                  <a:schemeClr val="tx1">
                    <a:lumMod val="75000"/>
                    <a:lumOff val="25000"/>
                  </a:schemeClr>
                </a:solidFill>
              </a:rPr>
              <a:t>message</a:t>
            </a:r>
            <a:r>
              <a:rPr lang="zh-CN" altLang="en-US" dirty="0" smtClean="0">
                <a:solidFill>
                  <a:schemeClr val="tx1">
                    <a:lumMod val="75000"/>
                    <a:lumOff val="25000"/>
                  </a:schemeClr>
                </a:solidFill>
              </a:rPr>
              <a:t>为确认框信息</a:t>
            </a:r>
            <a:endParaRPr lang="en-US" altLang="zh-CN" dirty="0">
              <a:solidFill>
                <a:schemeClr val="tx1">
                  <a:lumMod val="75000"/>
                  <a:lumOff val="25000"/>
                </a:schemeClr>
              </a:solidFill>
            </a:endParaRPr>
          </a:p>
          <a:p>
            <a:pPr lvl="1"/>
            <a:r>
              <a:rPr lang="zh-CN" altLang="en-US" dirty="0" smtClean="0">
                <a:solidFill>
                  <a:schemeClr val="tx1">
                    <a:lumMod val="75000"/>
                    <a:lumOff val="25000"/>
                  </a:schemeClr>
                </a:solidFill>
              </a:rPr>
              <a:t>打开新窗口：</a:t>
            </a:r>
            <a:r>
              <a:rPr lang="en-US" altLang="zh-CN" b="1" dirty="0">
                <a:solidFill>
                  <a:srgbClr val="00B0F0"/>
                </a:solidFill>
              </a:rPr>
              <a:t>open(‘url’,’target</a:t>
            </a:r>
            <a:r>
              <a:rPr lang="en-US" altLang="zh-CN" b="1" dirty="0" smtClean="0">
                <a:solidFill>
                  <a:srgbClr val="00B0F0"/>
                </a:solidFill>
              </a:rPr>
              <a:t>’)</a:t>
            </a:r>
            <a:endParaRPr lang="en-US" altLang="zh-CN" b="1" dirty="0">
              <a:solidFill>
                <a:srgbClr val="00B0F0"/>
              </a:solidFill>
            </a:endParaRPr>
          </a:p>
          <a:p>
            <a:pPr lvl="2"/>
            <a:r>
              <a:rPr lang="en-US" altLang="zh-CN" dirty="0">
                <a:solidFill>
                  <a:schemeClr val="tx1">
                    <a:lumMod val="75000"/>
                    <a:lumOff val="25000"/>
                  </a:schemeClr>
                </a:solidFill>
              </a:rPr>
              <a:t>--url</a:t>
            </a:r>
            <a:r>
              <a:rPr lang="zh-CN" altLang="en-US" dirty="0">
                <a:solidFill>
                  <a:schemeClr val="tx1">
                    <a:lumMod val="75000"/>
                    <a:lumOff val="25000"/>
                  </a:schemeClr>
                </a:solidFill>
              </a:rPr>
              <a:t>：打开窗口对应的网页</a:t>
            </a:r>
            <a:r>
              <a:rPr lang="en-US" altLang="zh-CN" dirty="0">
                <a:solidFill>
                  <a:schemeClr val="tx1">
                    <a:lumMod val="75000"/>
                    <a:lumOff val="25000"/>
                  </a:schemeClr>
                </a:solidFill>
              </a:rPr>
              <a:t>url</a:t>
            </a:r>
            <a:r>
              <a:rPr lang="zh-CN" altLang="en-US" dirty="0">
                <a:solidFill>
                  <a:schemeClr val="tx1">
                    <a:lumMod val="75000"/>
                    <a:lumOff val="25000"/>
                  </a:schemeClr>
                </a:solidFill>
              </a:rPr>
              <a:t>。</a:t>
            </a:r>
            <a:endParaRPr lang="zh-CN" altLang="en-US" dirty="0">
              <a:solidFill>
                <a:schemeClr val="tx1">
                  <a:lumMod val="75000"/>
                  <a:lumOff val="25000"/>
                </a:schemeClr>
              </a:solidFill>
            </a:endParaRPr>
          </a:p>
          <a:p>
            <a:pPr lvl="2"/>
            <a:r>
              <a:rPr lang="en-US" altLang="zh-CN" dirty="0">
                <a:solidFill>
                  <a:schemeClr val="tx1">
                    <a:lumMod val="75000"/>
                    <a:lumOff val="25000"/>
                  </a:schemeClr>
                </a:solidFill>
              </a:rPr>
              <a:t>--target</a:t>
            </a:r>
            <a:r>
              <a:rPr lang="zh-CN" altLang="en-US" dirty="0">
                <a:solidFill>
                  <a:schemeClr val="tx1">
                    <a:lumMod val="75000"/>
                    <a:lumOff val="25000"/>
                  </a:schemeClr>
                </a:solidFill>
              </a:rPr>
              <a:t>：打开方式。与</a:t>
            </a:r>
            <a:r>
              <a:rPr lang="en-US" altLang="zh-CN" dirty="0">
                <a:solidFill>
                  <a:schemeClr val="tx1">
                    <a:lumMod val="75000"/>
                    <a:lumOff val="25000"/>
                  </a:schemeClr>
                </a:solidFill>
              </a:rPr>
              <a:t>href</a:t>
            </a:r>
            <a:r>
              <a:rPr lang="zh-CN" altLang="en-US" dirty="0">
                <a:solidFill>
                  <a:schemeClr val="tx1">
                    <a:lumMod val="75000"/>
                    <a:lumOff val="25000"/>
                  </a:schemeClr>
                </a:solidFill>
              </a:rPr>
              <a:t>中的</a:t>
            </a:r>
            <a:r>
              <a:rPr lang="en-US" altLang="zh-CN" dirty="0">
                <a:solidFill>
                  <a:schemeClr val="tx1">
                    <a:lumMod val="75000"/>
                    <a:lumOff val="25000"/>
                  </a:schemeClr>
                </a:solidFill>
              </a:rPr>
              <a:t>target</a:t>
            </a:r>
            <a:r>
              <a:rPr lang="zh-CN" altLang="en-US" dirty="0">
                <a:solidFill>
                  <a:schemeClr val="tx1">
                    <a:lumMod val="75000"/>
                    <a:lumOff val="25000"/>
                  </a:schemeClr>
                </a:solidFill>
              </a:rPr>
              <a:t>一样，取值如下（</a:t>
            </a:r>
            <a:r>
              <a:rPr lang="en-US" altLang="zh-CN" dirty="0">
                <a:solidFill>
                  <a:schemeClr val="tx1">
                    <a:lumMod val="75000"/>
                    <a:lumOff val="25000"/>
                  </a:schemeClr>
                </a:solidFill>
              </a:rPr>
              <a:t>_top,_self,_blank,_</a:t>
            </a:r>
            <a:r>
              <a:rPr lang="en-US" altLang="zh-CN" dirty="0" err="1">
                <a:solidFill>
                  <a:schemeClr val="tx1">
                    <a:lumMod val="75000"/>
                    <a:lumOff val="25000"/>
                  </a:schemeClr>
                </a:solidFill>
              </a:rPr>
              <a:t>parent,frameName</a:t>
            </a:r>
            <a:r>
              <a:rPr lang="zh-CN" altLang="en-US" dirty="0">
                <a:solidFill>
                  <a:schemeClr val="tx1">
                    <a:lumMod val="75000"/>
                    <a:lumOff val="25000"/>
                  </a:schemeClr>
                </a:solidFill>
              </a:rPr>
              <a:t>）。（默认值为</a:t>
            </a:r>
            <a:r>
              <a:rPr lang="en-US" altLang="zh-CN" dirty="0">
                <a:solidFill>
                  <a:schemeClr val="tx1">
                    <a:lumMod val="75000"/>
                    <a:lumOff val="25000"/>
                  </a:schemeClr>
                </a:solidFill>
              </a:rPr>
              <a:t>_blank</a:t>
            </a:r>
            <a:r>
              <a:rPr lang="zh-CN" altLang="en-US" dirty="0">
                <a:solidFill>
                  <a:schemeClr val="tx1">
                    <a:lumMod val="75000"/>
                    <a:lumOff val="25000"/>
                  </a:schemeClr>
                </a:solidFill>
              </a:rPr>
              <a:t>）</a:t>
            </a:r>
            <a:endParaRPr lang="zh-CN" altLang="en-US" dirty="0">
              <a:solidFill>
                <a:schemeClr val="tx1">
                  <a:lumMod val="75000"/>
                  <a:lumOff val="25000"/>
                </a:schemeClr>
              </a:solidFill>
            </a:endParaRPr>
          </a:p>
          <a:p>
            <a:pPr marL="914400" lvl="2" indent="0">
              <a:buNone/>
            </a:pPr>
            <a:endParaRPr lang="en-US" altLang="zh-CN" dirty="0" smtClean="0">
              <a:solidFill>
                <a:schemeClr val="tx1">
                  <a:lumMod val="75000"/>
                  <a:lumOff val="25000"/>
                </a:schemeClr>
              </a:solidFill>
            </a:endParaRPr>
          </a:p>
          <a:p>
            <a:pPr lvl="2"/>
            <a:endParaRPr lang="en-US" altLang="zh-CN" dirty="0">
              <a:solidFill>
                <a:schemeClr val="tx1">
                  <a:lumMod val="75000"/>
                  <a:lumOff val="25000"/>
                </a:schemeClr>
              </a:solidFill>
            </a:endParaRPr>
          </a:p>
          <a:p>
            <a:pPr lvl="1"/>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1【window</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location</a:t>
            </a:r>
            <a:r>
              <a:rPr lang="zh-CN" altLang="en-US" sz="2400" dirty="0">
                <a:solidFill>
                  <a:schemeClr val="tx1">
                    <a:lumMod val="75000"/>
                    <a:lumOff val="25000"/>
                  </a:schemeClr>
                </a:solidFill>
              </a:rPr>
              <a:t>对象：对象表示窗口的地址对象，作为一个属性封装在</a:t>
            </a:r>
            <a:r>
              <a:rPr lang="en-US" altLang="zh-CN" sz="2400" dirty="0">
                <a:solidFill>
                  <a:schemeClr val="tx1">
                    <a:lumMod val="75000"/>
                    <a:lumOff val="25000"/>
                  </a:schemeClr>
                </a:solidFill>
              </a:rPr>
              <a:t>window</a:t>
            </a:r>
            <a:r>
              <a:rPr lang="zh-CN" altLang="en-US" sz="2400" dirty="0">
                <a:solidFill>
                  <a:schemeClr val="tx1">
                    <a:lumMod val="75000"/>
                    <a:lumOff val="25000"/>
                  </a:schemeClr>
                </a:solidFill>
              </a:rPr>
              <a:t>对象中</a:t>
            </a:r>
            <a:r>
              <a:rPr lang="zh-CN" altLang="en-US" sz="2400" dirty="0" smtClean="0">
                <a:solidFill>
                  <a:schemeClr val="tx1">
                    <a:lumMod val="75000"/>
                    <a:lumOff val="25000"/>
                  </a:schemeClr>
                </a:solidFill>
              </a:rPr>
              <a:t>。对象</a:t>
            </a:r>
            <a:r>
              <a:rPr lang="zh-CN" altLang="en-US" sz="2400" dirty="0">
                <a:solidFill>
                  <a:schemeClr val="tx1">
                    <a:lumMod val="75000"/>
                    <a:lumOff val="25000"/>
                  </a:schemeClr>
                </a:solidFill>
              </a:rPr>
              <a:t>的常用属性：</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host</a:t>
            </a:r>
            <a:r>
              <a:rPr lang="zh-CN" altLang="en-US" sz="2000" dirty="0">
                <a:solidFill>
                  <a:schemeClr val="tx1">
                    <a:lumMod val="75000"/>
                    <a:lumOff val="25000"/>
                  </a:schemeClr>
                </a:solidFill>
              </a:rPr>
              <a:t>：设置或获取当前窗口地址的域名及端口。格式为</a:t>
            </a:r>
            <a:r>
              <a:rPr lang="en-US" altLang="zh-CN" sz="2000" dirty="0">
                <a:solidFill>
                  <a:schemeClr val="tx1">
                    <a:lumMod val="75000"/>
                    <a:lumOff val="25000"/>
                  </a:schemeClr>
                </a:solidFill>
              </a:rPr>
              <a:t>127.0.0.1:8020</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hostname</a:t>
            </a:r>
            <a:r>
              <a:rPr lang="zh-CN" altLang="en-US" sz="2000" dirty="0">
                <a:solidFill>
                  <a:schemeClr val="tx1">
                    <a:lumMod val="75000"/>
                    <a:lumOff val="25000"/>
                  </a:schemeClr>
                </a:solidFill>
              </a:rPr>
              <a:t>：设置或获取当前窗口地址的域名。格式为</a:t>
            </a:r>
            <a:r>
              <a:rPr lang="en-US" altLang="zh-CN" sz="2000" dirty="0">
                <a:solidFill>
                  <a:schemeClr val="tx1">
                    <a:lumMod val="75000"/>
                    <a:lumOff val="25000"/>
                  </a:schemeClr>
                </a:solidFill>
              </a:rPr>
              <a:t>127.0.0.1</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protocol</a:t>
            </a:r>
            <a:r>
              <a:rPr lang="zh-CN" altLang="en-US" sz="2000" dirty="0">
                <a:solidFill>
                  <a:schemeClr val="tx1">
                    <a:lumMod val="75000"/>
                    <a:lumOff val="25000"/>
                  </a:schemeClr>
                </a:solidFill>
              </a:rPr>
              <a:t>：设置或获取当前窗口地址的请求方式。格式为</a:t>
            </a:r>
            <a:r>
              <a:rPr lang="en-US" altLang="zh-CN" sz="2000" dirty="0">
                <a:solidFill>
                  <a:schemeClr val="tx1">
                    <a:lumMod val="75000"/>
                    <a:lumOff val="25000"/>
                  </a:schemeClr>
                </a:solidFill>
              </a:rPr>
              <a:t>http:</a:t>
            </a:r>
            <a:endParaRPr lang="en-US" altLang="zh-CN" sz="2000" dirty="0">
              <a:solidFill>
                <a:schemeClr val="tx1">
                  <a:lumMod val="75000"/>
                  <a:lumOff val="25000"/>
                </a:schemeClr>
              </a:solidFill>
            </a:endParaRPr>
          </a:p>
          <a:p>
            <a:pPr lvl="1"/>
            <a:r>
              <a:rPr lang="en-US" altLang="zh-CN" sz="2000" dirty="0">
                <a:solidFill>
                  <a:schemeClr val="tx1">
                    <a:lumMod val="75000"/>
                    <a:lumOff val="25000"/>
                  </a:schemeClr>
                </a:solidFill>
              </a:rPr>
              <a:t>port </a:t>
            </a:r>
            <a:r>
              <a:rPr lang="zh-CN" altLang="en-US" sz="2000" dirty="0">
                <a:solidFill>
                  <a:schemeClr val="tx1">
                    <a:lumMod val="75000"/>
                    <a:lumOff val="25000"/>
                  </a:schemeClr>
                </a:solidFill>
              </a:rPr>
              <a:t>：设置或获取当前窗口地址的端口。 格式为</a:t>
            </a:r>
            <a:r>
              <a:rPr lang="en-US" altLang="zh-CN" sz="2000" dirty="0">
                <a:solidFill>
                  <a:schemeClr val="tx1">
                    <a:lumMod val="75000"/>
                    <a:lumOff val="25000"/>
                  </a:schemeClr>
                </a:solidFill>
              </a:rPr>
              <a:t>8020</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pPr lvl="1"/>
            <a:r>
              <a:rPr lang="en-US" altLang="zh-CN" sz="2000" dirty="0" smtClean="0">
                <a:solidFill>
                  <a:schemeClr val="tx1">
                    <a:lumMod val="75000"/>
                    <a:lumOff val="25000"/>
                  </a:schemeClr>
                </a:solidFill>
              </a:rPr>
              <a:t>href</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设置或获取当前窗口地址的全路径。最常用，一般用于网页刷新、网页跳转、网页参数的解析。</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2【location</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navigator</a:t>
            </a:r>
            <a:r>
              <a:rPr lang="zh-CN" altLang="en-US" sz="2400" dirty="0">
                <a:solidFill>
                  <a:schemeClr val="tx1">
                    <a:lumMod val="75000"/>
                    <a:lumOff val="25000"/>
                  </a:schemeClr>
                </a:solidFill>
              </a:rPr>
              <a:t>对象：对象表示窗口的浏览器对象，作为一个属性封装在</a:t>
            </a:r>
            <a:r>
              <a:rPr lang="en-US" altLang="zh-CN" sz="2400" dirty="0">
                <a:solidFill>
                  <a:schemeClr val="tx1">
                    <a:lumMod val="75000"/>
                    <a:lumOff val="25000"/>
                  </a:schemeClr>
                </a:solidFill>
              </a:rPr>
              <a:t>window</a:t>
            </a:r>
            <a:r>
              <a:rPr lang="zh-CN" altLang="en-US" sz="2400" dirty="0">
                <a:solidFill>
                  <a:schemeClr val="tx1">
                    <a:lumMod val="75000"/>
                    <a:lumOff val="25000"/>
                  </a:schemeClr>
                </a:solidFill>
              </a:rPr>
              <a:t>对象中</a:t>
            </a:r>
            <a:r>
              <a:rPr lang="zh-CN" altLang="en-US" sz="2400" dirty="0" smtClean="0">
                <a:solidFill>
                  <a:schemeClr val="tx1">
                    <a:lumMod val="75000"/>
                    <a:lumOff val="25000"/>
                  </a:schemeClr>
                </a:solidFill>
              </a:rPr>
              <a:t>。</a:t>
            </a:r>
            <a:r>
              <a:rPr lang="en-US" altLang="zh-CN" sz="2400" dirty="0" smtClean="0">
                <a:solidFill>
                  <a:schemeClr val="tx1">
                    <a:lumMod val="75000"/>
                    <a:lumOff val="25000"/>
                  </a:schemeClr>
                </a:solidFill>
              </a:rPr>
              <a:t>navigator</a:t>
            </a:r>
            <a:r>
              <a:rPr lang="zh-CN" altLang="en-US" sz="2400" dirty="0">
                <a:solidFill>
                  <a:schemeClr val="tx1">
                    <a:lumMod val="75000"/>
                    <a:lumOff val="25000"/>
                  </a:schemeClr>
                </a:solidFill>
              </a:rPr>
              <a:t>对象的通用属性：</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appCodeName</a:t>
            </a:r>
            <a:r>
              <a:rPr lang="zh-CN" altLang="en-US" sz="2000" dirty="0">
                <a:solidFill>
                  <a:schemeClr val="tx1">
                    <a:lumMod val="75000"/>
                    <a:lumOff val="25000"/>
                  </a:schemeClr>
                </a:solidFill>
              </a:rPr>
              <a:t>：返回浏览器的代码名， 例如</a:t>
            </a:r>
            <a:r>
              <a:rPr lang="en-US" altLang="zh-CN" sz="2000" dirty="0">
                <a:solidFill>
                  <a:schemeClr val="tx1">
                    <a:lumMod val="75000"/>
                    <a:lumOff val="25000"/>
                  </a:schemeClr>
                </a:solidFill>
              </a:rPr>
              <a:t>chrome</a:t>
            </a:r>
            <a:r>
              <a:rPr lang="zh-CN" altLang="en-US" sz="2000" dirty="0">
                <a:solidFill>
                  <a:schemeClr val="tx1">
                    <a:lumMod val="75000"/>
                    <a:lumOff val="25000"/>
                  </a:schemeClr>
                </a:solidFill>
              </a:rPr>
              <a:t>以</a:t>
            </a:r>
            <a:r>
              <a:rPr lang="en-US" altLang="zh-CN" sz="2000" dirty="0">
                <a:solidFill>
                  <a:schemeClr val="tx1">
                    <a:lumMod val="75000"/>
                    <a:lumOff val="25000"/>
                  </a:schemeClr>
                </a:solidFill>
              </a:rPr>
              <a:t>Netscape </a:t>
            </a:r>
            <a:r>
              <a:rPr lang="zh-CN" altLang="en-US" sz="2000" dirty="0">
                <a:solidFill>
                  <a:schemeClr val="tx1">
                    <a:lumMod val="75000"/>
                    <a:lumOff val="25000"/>
                  </a:schemeClr>
                </a:solidFill>
              </a:rPr>
              <a:t>代码为基础的浏览器中，它的值是 “</a:t>
            </a:r>
            <a:r>
              <a:rPr lang="en-US" altLang="zh-CN" sz="2000" dirty="0">
                <a:solidFill>
                  <a:schemeClr val="tx1">
                    <a:lumMod val="75000"/>
                    <a:lumOff val="25000"/>
                  </a:schemeClr>
                </a:solidFill>
              </a:rPr>
              <a:t>Mozilla”</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appName</a:t>
            </a:r>
            <a:r>
              <a:rPr lang="zh-CN" altLang="en-US" sz="2000" dirty="0">
                <a:solidFill>
                  <a:schemeClr val="tx1">
                    <a:lumMod val="75000"/>
                    <a:lumOff val="25000"/>
                  </a:schemeClr>
                </a:solidFill>
              </a:rPr>
              <a:t>：返回浏览器的名称，例如</a:t>
            </a:r>
            <a:r>
              <a:rPr lang="en-US" altLang="zh-CN" sz="2000" dirty="0">
                <a:solidFill>
                  <a:schemeClr val="tx1">
                    <a:lumMod val="75000"/>
                    <a:lumOff val="25000"/>
                  </a:schemeClr>
                </a:solidFill>
              </a:rPr>
              <a:t>chrome</a:t>
            </a:r>
            <a:r>
              <a:rPr lang="zh-CN" altLang="en-US" sz="2000" dirty="0">
                <a:solidFill>
                  <a:schemeClr val="tx1">
                    <a:lumMod val="75000"/>
                    <a:lumOff val="25000"/>
                  </a:schemeClr>
                </a:solidFill>
              </a:rPr>
              <a:t>基于 </a:t>
            </a:r>
            <a:r>
              <a:rPr lang="en-US" altLang="zh-CN" sz="2000" dirty="0">
                <a:solidFill>
                  <a:schemeClr val="tx1">
                    <a:lumMod val="75000"/>
                    <a:lumOff val="25000"/>
                  </a:schemeClr>
                </a:solidFill>
              </a:rPr>
              <a:t>Netscape </a:t>
            </a:r>
            <a:r>
              <a:rPr lang="zh-CN" altLang="en-US" sz="2000" dirty="0">
                <a:solidFill>
                  <a:schemeClr val="tx1">
                    <a:lumMod val="75000"/>
                    <a:lumOff val="25000"/>
                  </a:schemeClr>
                </a:solidFill>
              </a:rPr>
              <a:t>的浏览器中，这个属性的值是 </a:t>
            </a:r>
            <a:r>
              <a:rPr lang="en-US" altLang="zh-CN" sz="2000" dirty="0">
                <a:solidFill>
                  <a:schemeClr val="tx1">
                    <a:lumMod val="75000"/>
                    <a:lumOff val="25000"/>
                  </a:schemeClr>
                </a:solidFill>
              </a:rPr>
              <a:t>"Netscape"</a:t>
            </a:r>
            <a:endParaRPr lang="en-US" altLang="zh-CN" sz="2000" dirty="0">
              <a:solidFill>
                <a:schemeClr val="tx1">
                  <a:lumMod val="75000"/>
                  <a:lumOff val="25000"/>
                </a:schemeClr>
              </a:solidFill>
            </a:endParaRPr>
          </a:p>
          <a:p>
            <a:pPr lvl="1"/>
            <a:r>
              <a:rPr lang="en-US" altLang="zh-CN" sz="2000" dirty="0">
                <a:solidFill>
                  <a:schemeClr val="tx1">
                    <a:lumMod val="75000"/>
                    <a:lumOff val="25000"/>
                  </a:schemeClr>
                </a:solidFill>
              </a:rPr>
              <a:t>userAgent </a:t>
            </a:r>
            <a:r>
              <a:rPr lang="zh-CN" altLang="en-US" sz="2000" dirty="0">
                <a:solidFill>
                  <a:schemeClr val="tx1">
                    <a:lumMod val="75000"/>
                    <a:lumOff val="25000"/>
                  </a:schemeClr>
                </a:solidFill>
              </a:rPr>
              <a:t>：返回浏览器客户端基本信息。</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language</a:t>
            </a:r>
            <a:r>
              <a:rPr lang="zh-CN" altLang="en-US" sz="2000" dirty="0">
                <a:solidFill>
                  <a:schemeClr val="tx1">
                    <a:lumMod val="75000"/>
                    <a:lumOff val="25000"/>
                  </a:schemeClr>
                </a:solidFill>
              </a:rPr>
              <a:t>：返回当前浏览器的语言。</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plugins</a:t>
            </a:r>
            <a:r>
              <a:rPr lang="zh-CN" altLang="en-US" sz="2000" dirty="0">
                <a:solidFill>
                  <a:schemeClr val="tx1">
                    <a:lumMod val="75000"/>
                    <a:lumOff val="25000"/>
                  </a:schemeClr>
                </a:solidFill>
              </a:rPr>
              <a:t>：返回当前浏览器安装的插件信息</a:t>
            </a:r>
            <a:r>
              <a:rPr lang="zh-CN" altLang="en-US" sz="2000" dirty="0" smtClean="0">
                <a:solidFill>
                  <a:schemeClr val="tx1">
                    <a:lumMod val="75000"/>
                    <a:lumOff val="25000"/>
                  </a:schemeClr>
                </a:solidFill>
              </a:rPr>
              <a:t>。</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3【navigator</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screen</a:t>
            </a:r>
            <a:r>
              <a:rPr lang="zh-CN" altLang="en-US" sz="2400" dirty="0">
                <a:solidFill>
                  <a:schemeClr val="tx1">
                    <a:lumMod val="75000"/>
                    <a:lumOff val="25000"/>
                  </a:schemeClr>
                </a:solidFill>
              </a:rPr>
              <a:t>对象：对象表示窗口对应的屏幕信息</a:t>
            </a:r>
            <a:r>
              <a:rPr lang="zh-CN" altLang="en-US" sz="2400" dirty="0" smtClean="0">
                <a:solidFill>
                  <a:schemeClr val="tx1">
                    <a:lumMod val="75000"/>
                    <a:lumOff val="25000"/>
                  </a:schemeClr>
                </a:solidFill>
              </a:rPr>
              <a:t>。</a:t>
            </a:r>
            <a:r>
              <a:rPr lang="en-US" altLang="zh-CN" sz="2400" dirty="0" smtClean="0">
                <a:solidFill>
                  <a:schemeClr val="tx1">
                    <a:lumMod val="75000"/>
                    <a:lumOff val="25000"/>
                  </a:schemeClr>
                </a:solidFill>
              </a:rPr>
              <a:t>screen</a:t>
            </a:r>
            <a:r>
              <a:rPr lang="zh-CN" altLang="en-US" sz="2400" dirty="0">
                <a:solidFill>
                  <a:schemeClr val="tx1">
                    <a:lumMod val="75000"/>
                    <a:lumOff val="25000"/>
                  </a:schemeClr>
                </a:solidFill>
              </a:rPr>
              <a:t>对象的通用属性：</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availHeight</a:t>
            </a:r>
            <a:r>
              <a:rPr lang="zh-CN" altLang="en-US" sz="2000" dirty="0">
                <a:solidFill>
                  <a:schemeClr val="tx1">
                    <a:lumMod val="75000"/>
                    <a:lumOff val="25000"/>
                  </a:schemeClr>
                </a:solidFill>
              </a:rPr>
              <a:t>：返回显示屏幕的高度 </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除 </a:t>
            </a:r>
            <a:r>
              <a:rPr lang="en-US" altLang="zh-CN" sz="2000" dirty="0">
                <a:solidFill>
                  <a:schemeClr val="tx1">
                    <a:lumMod val="75000"/>
                    <a:lumOff val="25000"/>
                  </a:schemeClr>
                </a:solidFill>
              </a:rPr>
              <a:t>Windows </a:t>
            </a:r>
            <a:r>
              <a:rPr lang="zh-CN" altLang="en-US" sz="2000" dirty="0">
                <a:solidFill>
                  <a:schemeClr val="tx1">
                    <a:lumMod val="75000"/>
                    <a:lumOff val="25000"/>
                  </a:schemeClr>
                </a:solidFill>
              </a:rPr>
              <a:t>任务栏之外</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availWidth</a:t>
            </a:r>
            <a:r>
              <a:rPr lang="zh-CN" altLang="en-US" sz="2000" dirty="0">
                <a:solidFill>
                  <a:schemeClr val="tx1">
                    <a:lumMod val="75000"/>
                    <a:lumOff val="25000"/>
                  </a:schemeClr>
                </a:solidFill>
              </a:rPr>
              <a:t>：返回显示屏幕的宽度 </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除 </a:t>
            </a:r>
            <a:r>
              <a:rPr lang="en-US" altLang="zh-CN" sz="2000" dirty="0">
                <a:solidFill>
                  <a:schemeClr val="tx1">
                    <a:lumMod val="75000"/>
                    <a:lumOff val="25000"/>
                  </a:schemeClr>
                </a:solidFill>
              </a:rPr>
              <a:t>Windows </a:t>
            </a:r>
            <a:r>
              <a:rPr lang="zh-CN" altLang="en-US" sz="2000" dirty="0">
                <a:solidFill>
                  <a:schemeClr val="tx1">
                    <a:lumMod val="75000"/>
                    <a:lumOff val="25000"/>
                  </a:schemeClr>
                </a:solidFill>
              </a:rPr>
              <a:t>任务栏之外</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height</a:t>
            </a:r>
            <a:r>
              <a:rPr lang="zh-CN" altLang="en-US" sz="2000" dirty="0">
                <a:solidFill>
                  <a:schemeClr val="tx1">
                    <a:lumMod val="75000"/>
                    <a:lumOff val="25000"/>
                  </a:schemeClr>
                </a:solidFill>
              </a:rPr>
              <a:t>：返回显示屏幕的高度。</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width</a:t>
            </a:r>
            <a:r>
              <a:rPr lang="zh-CN" altLang="en-US" sz="2000" dirty="0">
                <a:solidFill>
                  <a:schemeClr val="tx1">
                    <a:lumMod val="75000"/>
                    <a:lumOff val="25000"/>
                  </a:schemeClr>
                </a:solidFill>
              </a:rPr>
              <a:t>：返回显示器屏幕的宽度。</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4【screen</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history</a:t>
            </a:r>
            <a:r>
              <a:rPr lang="zh-CN" altLang="en-US" sz="2400" dirty="0">
                <a:solidFill>
                  <a:schemeClr val="tx1">
                    <a:lumMod val="75000"/>
                    <a:lumOff val="25000"/>
                  </a:schemeClr>
                </a:solidFill>
              </a:rPr>
              <a:t>对象：对象表示窗口的历史记录对象</a:t>
            </a:r>
            <a:r>
              <a:rPr lang="zh-CN" altLang="en-US" sz="2400" dirty="0" smtClean="0">
                <a:solidFill>
                  <a:schemeClr val="tx1">
                    <a:lumMod val="75000"/>
                    <a:lumOff val="25000"/>
                  </a:schemeClr>
                </a:solidFill>
              </a:rPr>
              <a:t>。</a:t>
            </a:r>
            <a:r>
              <a:rPr lang="en-US" altLang="zh-CN" sz="2400" dirty="0" smtClean="0">
                <a:solidFill>
                  <a:schemeClr val="tx1">
                    <a:lumMod val="75000"/>
                    <a:lumOff val="25000"/>
                  </a:schemeClr>
                </a:solidFill>
              </a:rPr>
              <a:t>history</a:t>
            </a:r>
            <a:r>
              <a:rPr lang="zh-CN" altLang="en-US" sz="2400" dirty="0">
                <a:solidFill>
                  <a:schemeClr val="tx1">
                    <a:lumMod val="75000"/>
                    <a:lumOff val="25000"/>
                  </a:schemeClr>
                </a:solidFill>
              </a:rPr>
              <a:t>对象的通用</a:t>
            </a:r>
            <a:r>
              <a:rPr lang="zh-CN" altLang="en-US" sz="2400" dirty="0" smtClean="0">
                <a:solidFill>
                  <a:schemeClr val="tx1">
                    <a:lumMod val="75000"/>
                    <a:lumOff val="25000"/>
                  </a:schemeClr>
                </a:solidFill>
              </a:rPr>
              <a:t>属性</a:t>
            </a:r>
            <a:r>
              <a:rPr lang="zh-CN" altLang="en-US" sz="2400" dirty="0">
                <a:solidFill>
                  <a:schemeClr val="tx1">
                    <a:lumMod val="75000"/>
                    <a:lumOff val="25000"/>
                  </a:schemeClr>
                </a:solidFill>
              </a:rPr>
              <a:t>与方法</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length</a:t>
            </a:r>
            <a:r>
              <a:rPr lang="zh-CN" altLang="en-US" sz="2000" dirty="0">
                <a:solidFill>
                  <a:schemeClr val="tx1">
                    <a:lumMod val="75000"/>
                    <a:lumOff val="25000"/>
                  </a:schemeClr>
                </a:solidFill>
              </a:rPr>
              <a:t>：返回浏览器历史列表中的 </a:t>
            </a:r>
            <a:r>
              <a:rPr lang="en-US" altLang="zh-CN" sz="2000" dirty="0">
                <a:solidFill>
                  <a:schemeClr val="tx1">
                    <a:lumMod val="75000"/>
                    <a:lumOff val="25000"/>
                  </a:schemeClr>
                </a:solidFill>
              </a:rPr>
              <a:t>URL </a:t>
            </a:r>
            <a:r>
              <a:rPr lang="zh-CN" altLang="en-US" sz="2000" dirty="0">
                <a:solidFill>
                  <a:schemeClr val="tx1">
                    <a:lumMod val="75000"/>
                    <a:lumOff val="25000"/>
                  </a:schemeClr>
                </a:solidFill>
              </a:rPr>
              <a:t>数量</a:t>
            </a:r>
            <a:endParaRPr lang="zh-CN" altLang="en-US" sz="2000" dirty="0">
              <a:solidFill>
                <a:schemeClr val="tx1">
                  <a:lumMod val="75000"/>
                  <a:lumOff val="25000"/>
                </a:schemeClr>
              </a:solidFill>
            </a:endParaRPr>
          </a:p>
          <a:p>
            <a:pPr lvl="1"/>
            <a:r>
              <a:rPr lang="en-US" altLang="zh-CN" sz="2000" dirty="0" smtClean="0">
                <a:solidFill>
                  <a:schemeClr val="tx1">
                    <a:lumMod val="75000"/>
                    <a:lumOff val="25000"/>
                  </a:schemeClr>
                </a:solidFill>
              </a:rPr>
              <a:t>back</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：加载 </a:t>
            </a:r>
            <a:r>
              <a:rPr lang="en-US" altLang="zh-CN" sz="2000" dirty="0">
                <a:solidFill>
                  <a:schemeClr val="tx1">
                    <a:lumMod val="75000"/>
                    <a:lumOff val="25000"/>
                  </a:schemeClr>
                </a:solidFill>
              </a:rPr>
              <a:t>history </a:t>
            </a:r>
            <a:r>
              <a:rPr lang="zh-CN" altLang="en-US" sz="2000" dirty="0">
                <a:solidFill>
                  <a:schemeClr val="tx1">
                    <a:lumMod val="75000"/>
                    <a:lumOff val="25000"/>
                  </a:schemeClr>
                </a:solidFill>
              </a:rPr>
              <a:t>列表中的前一个 </a:t>
            </a:r>
            <a:r>
              <a:rPr lang="en-US" altLang="zh-CN" sz="2000" dirty="0">
                <a:solidFill>
                  <a:schemeClr val="tx1">
                    <a:lumMod val="75000"/>
                    <a:lumOff val="25000"/>
                  </a:schemeClr>
                </a:solidFill>
              </a:rPr>
              <a:t>URL</a:t>
            </a:r>
            <a:r>
              <a:rPr lang="zh-CN" altLang="en-US" sz="2000" dirty="0">
                <a:solidFill>
                  <a:schemeClr val="tx1">
                    <a:lumMod val="75000"/>
                    <a:lumOff val="25000"/>
                  </a:schemeClr>
                </a:solidFill>
              </a:rPr>
              <a:t>路径。</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forward()</a:t>
            </a:r>
            <a:r>
              <a:rPr lang="zh-CN" altLang="en-US" sz="2000" dirty="0">
                <a:solidFill>
                  <a:schemeClr val="tx1">
                    <a:lumMod val="75000"/>
                    <a:lumOff val="25000"/>
                  </a:schemeClr>
                </a:solidFill>
              </a:rPr>
              <a:t>：加载 </a:t>
            </a:r>
            <a:r>
              <a:rPr lang="en-US" altLang="zh-CN" sz="2000" dirty="0">
                <a:solidFill>
                  <a:schemeClr val="tx1">
                    <a:lumMod val="75000"/>
                    <a:lumOff val="25000"/>
                  </a:schemeClr>
                </a:solidFill>
              </a:rPr>
              <a:t>history </a:t>
            </a:r>
            <a:r>
              <a:rPr lang="zh-CN" altLang="en-US" sz="2000" dirty="0">
                <a:solidFill>
                  <a:schemeClr val="tx1">
                    <a:lumMod val="75000"/>
                    <a:lumOff val="25000"/>
                  </a:schemeClr>
                </a:solidFill>
              </a:rPr>
              <a:t>列表中的下一个 </a:t>
            </a:r>
            <a:r>
              <a:rPr lang="en-US" altLang="zh-CN" sz="2000" dirty="0">
                <a:solidFill>
                  <a:schemeClr val="tx1">
                    <a:lumMod val="75000"/>
                    <a:lumOff val="25000"/>
                  </a:schemeClr>
                </a:solidFill>
              </a:rPr>
              <a:t>URL</a:t>
            </a:r>
            <a:r>
              <a:rPr lang="zh-CN" altLang="en-US" sz="2000" dirty="0">
                <a:solidFill>
                  <a:schemeClr val="tx1">
                    <a:lumMod val="75000"/>
                    <a:lumOff val="25000"/>
                  </a:schemeClr>
                </a:solidFill>
              </a:rPr>
              <a:t>路径。</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go(step)</a:t>
            </a:r>
            <a:r>
              <a:rPr lang="zh-CN" altLang="en-US" sz="2000" dirty="0">
                <a:solidFill>
                  <a:schemeClr val="tx1">
                    <a:lumMod val="75000"/>
                    <a:lumOff val="25000"/>
                  </a:schemeClr>
                </a:solidFill>
              </a:rPr>
              <a:t>：加载 </a:t>
            </a:r>
            <a:r>
              <a:rPr lang="en-US" altLang="zh-CN" sz="2000" dirty="0">
                <a:solidFill>
                  <a:schemeClr val="tx1">
                    <a:lumMod val="75000"/>
                    <a:lumOff val="25000"/>
                  </a:schemeClr>
                </a:solidFill>
              </a:rPr>
              <a:t>history </a:t>
            </a:r>
            <a:r>
              <a:rPr lang="zh-CN" altLang="en-US" sz="2000" dirty="0">
                <a:solidFill>
                  <a:schemeClr val="tx1">
                    <a:lumMod val="75000"/>
                    <a:lumOff val="25000"/>
                  </a:schemeClr>
                </a:solidFill>
              </a:rPr>
              <a:t>列表中的前</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后</a:t>
            </a:r>
            <a:r>
              <a:rPr lang="en-US" altLang="zh-CN" sz="2000" dirty="0">
                <a:solidFill>
                  <a:schemeClr val="tx1">
                    <a:lumMod val="75000"/>
                    <a:lumOff val="25000"/>
                  </a:schemeClr>
                </a:solidFill>
              </a:rPr>
              <a:t>step</a:t>
            </a:r>
            <a:r>
              <a:rPr lang="zh-CN" altLang="en-US" sz="2000" dirty="0">
                <a:solidFill>
                  <a:schemeClr val="tx1">
                    <a:lumMod val="75000"/>
                    <a:lumOff val="25000"/>
                  </a:schemeClr>
                </a:solidFill>
              </a:rPr>
              <a:t>个</a:t>
            </a:r>
            <a:r>
              <a:rPr lang="en-US" altLang="zh-CN" sz="2000" dirty="0">
                <a:solidFill>
                  <a:schemeClr val="tx1">
                    <a:lumMod val="75000"/>
                    <a:lumOff val="25000"/>
                  </a:schemeClr>
                </a:solidFill>
              </a:rPr>
              <a:t>URL</a:t>
            </a:r>
            <a:r>
              <a:rPr lang="zh-CN" altLang="en-US" sz="2000" dirty="0">
                <a:solidFill>
                  <a:schemeClr val="tx1">
                    <a:lumMod val="75000"/>
                    <a:lumOff val="25000"/>
                  </a:schemeClr>
                </a:solidFill>
              </a:rPr>
              <a:t>路径，参数可以为负。</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5【history</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10</a:t>
            </a:r>
            <a:r>
              <a:rPr lang="zh-CN" altLang="en-US" dirty="0" smtClean="0"/>
              <a:t>节</a:t>
            </a:r>
            <a:r>
              <a:rPr lang="en-US" altLang="zh-CN" dirty="0" smtClean="0"/>
              <a:t>【</a:t>
            </a:r>
            <a:r>
              <a:rPr lang="en-US" altLang="zh-CN" dirty="0">
                <a:solidFill>
                  <a:schemeClr val="tx1">
                    <a:lumMod val="75000"/>
                    <a:lumOff val="25000"/>
                  </a:schemeClr>
                </a:solidFill>
              </a:rPr>
              <a:t> </a:t>
            </a:r>
            <a:r>
              <a:rPr lang="en-US" altLang="zh-CN" dirty="0" smtClean="0">
                <a:solidFill>
                  <a:schemeClr val="tx1">
                    <a:lumMod val="75000"/>
                    <a:lumOff val="25000"/>
                  </a:schemeClr>
                </a:solidFill>
              </a:rPr>
              <a:t>ajax</a:t>
            </a:r>
            <a:r>
              <a:rPr lang="zh-CN" altLang="en-US" dirty="0" smtClean="0">
                <a:solidFill>
                  <a:schemeClr val="tx1">
                    <a:lumMod val="75000"/>
                    <a:lumOff val="25000"/>
                  </a:schemeClr>
                </a:solidFill>
              </a:rPr>
              <a:t>访问</a:t>
            </a:r>
            <a:r>
              <a:rPr lang="en-US" altLang="zh-CN" dirty="0" smtClean="0"/>
              <a:t>】</a:t>
            </a:r>
            <a:endParaRPr lang="zh-CN" altLang="en-US" dirty="0"/>
          </a:p>
        </p:txBody>
      </p:sp>
      <p:sp>
        <p:nvSpPr>
          <p:cNvPr id="3" name="内容占位符 2"/>
          <p:cNvSpPr>
            <a:spLocks noGrp="1"/>
          </p:cNvSpPr>
          <p:nvPr>
            <p:ph idx="1"/>
          </p:nvPr>
        </p:nvSpPr>
        <p:spPr/>
        <p:txBody>
          <a:bodyPr vert="horz" lIns="91440" tIns="45720" rIns="91440" bIns="45720" rtlCol="0">
            <a:normAutofit/>
          </a:bodyPr>
          <a:lstStyle/>
          <a:p>
            <a:r>
              <a:rPr lang="zh-CN" altLang="en-US" dirty="0"/>
              <a:t>知识点</a:t>
            </a:r>
            <a:r>
              <a:rPr lang="en-US" altLang="zh-CN" dirty="0"/>
              <a:t>1</a:t>
            </a:r>
            <a:r>
              <a:rPr lang="zh-CN" altLang="en-US" dirty="0" smtClean="0"/>
              <a:t>：</a:t>
            </a:r>
            <a:r>
              <a:rPr lang="en-US" altLang="zh-CN" dirty="0" smtClean="0"/>
              <a:t>ajax</a:t>
            </a:r>
            <a:r>
              <a:rPr lang="zh-CN" altLang="en-US" dirty="0" smtClean="0"/>
              <a:t>的技术组成</a:t>
            </a:r>
            <a:endParaRPr lang="en-US" altLang="zh-CN" dirty="0" smtClean="0"/>
          </a:p>
          <a:p>
            <a:r>
              <a:rPr lang="zh-CN" altLang="en-US" dirty="0"/>
              <a:t>知识点</a:t>
            </a:r>
            <a:r>
              <a:rPr lang="en-US" altLang="zh-CN" dirty="0"/>
              <a:t>2</a:t>
            </a:r>
            <a:r>
              <a:rPr lang="zh-CN" altLang="en-US" dirty="0" smtClean="0"/>
              <a:t>：</a:t>
            </a:r>
            <a:r>
              <a:rPr lang="en-US" altLang="zh-CN" dirty="0" smtClean="0"/>
              <a:t>XHR</a:t>
            </a:r>
            <a:r>
              <a:rPr lang="zh-CN" altLang="en-US" dirty="0" smtClean="0"/>
              <a:t>对象介绍</a:t>
            </a:r>
            <a:endParaRPr lang="en-US" altLang="zh-CN" dirty="0" smtClean="0"/>
          </a:p>
          <a:p>
            <a:r>
              <a:rPr lang="zh-CN" altLang="en-US" dirty="0" smtClean="0"/>
              <a:t>知识点</a:t>
            </a:r>
            <a:r>
              <a:rPr lang="en-US" altLang="zh-CN" dirty="0" smtClean="0"/>
              <a:t>3</a:t>
            </a:r>
            <a:r>
              <a:rPr lang="zh-CN" altLang="en-US" dirty="0" smtClean="0"/>
              <a:t>：发送</a:t>
            </a:r>
            <a:r>
              <a:rPr lang="en-US" altLang="zh-CN" dirty="0" smtClean="0"/>
              <a:t>ajax</a:t>
            </a:r>
            <a:r>
              <a:rPr lang="zh-CN" altLang="en-US" dirty="0" smtClean="0"/>
              <a:t>请求的步骤介绍</a:t>
            </a:r>
            <a:endParaRPr lang="en-US" altLang="zh-CN" dirty="0" smtClean="0"/>
          </a:p>
          <a:p>
            <a:r>
              <a:rPr lang="zh-CN" altLang="en-US" dirty="0" smtClean="0"/>
              <a:t>知识点</a:t>
            </a:r>
            <a:r>
              <a:rPr lang="en-US" altLang="zh-CN" dirty="0" smtClean="0"/>
              <a:t>4</a:t>
            </a:r>
            <a:r>
              <a:rPr lang="zh-CN" altLang="en-US" dirty="0" smtClean="0"/>
              <a:t>：</a:t>
            </a:r>
            <a:r>
              <a:rPr lang="en-US" altLang="zh-CN" dirty="0" smtClean="0"/>
              <a:t> </a:t>
            </a:r>
            <a:r>
              <a:rPr lang="zh-CN" altLang="en-US" dirty="0" smtClean="0"/>
              <a:t>发送请求核心</a:t>
            </a:r>
            <a:r>
              <a:rPr lang="en-US" altLang="zh-CN" dirty="0" smtClean="0"/>
              <a:t>api</a:t>
            </a:r>
            <a:endParaRPr lang="en-US" altLang="zh-CN" dirty="0" smtClean="0"/>
          </a:p>
          <a:p>
            <a:r>
              <a:rPr lang="zh-CN" altLang="en-US" dirty="0" smtClean="0"/>
              <a:t>知识点</a:t>
            </a:r>
            <a:r>
              <a:rPr lang="en-US" altLang="zh-CN" dirty="0" smtClean="0"/>
              <a:t>5</a:t>
            </a:r>
            <a:r>
              <a:rPr lang="zh-CN" altLang="en-US" dirty="0" smtClean="0"/>
              <a:t>：</a:t>
            </a:r>
            <a:r>
              <a:rPr lang="en-US" altLang="zh-CN" dirty="0" smtClean="0"/>
              <a:t> </a:t>
            </a:r>
            <a:r>
              <a:rPr lang="zh-CN" altLang="en-US" dirty="0" smtClean="0"/>
              <a:t>接收响应核心</a:t>
            </a:r>
            <a:r>
              <a:rPr lang="en-US" altLang="zh-CN" dirty="0" smtClean="0"/>
              <a:t>api</a:t>
            </a:r>
            <a:endParaRPr lang="en-US" altLang="zh-CN" dirty="0" smtClean="0"/>
          </a:p>
          <a:p>
            <a:r>
              <a:rPr lang="zh-CN" altLang="en-US" dirty="0" smtClean="0"/>
              <a:t>知识点</a:t>
            </a:r>
            <a:r>
              <a:rPr lang="en-US" altLang="zh-CN" dirty="0" smtClean="0"/>
              <a:t>6</a:t>
            </a:r>
            <a:r>
              <a:rPr lang="zh-CN" altLang="en-US" dirty="0" smtClean="0"/>
              <a:t>：</a:t>
            </a:r>
            <a:r>
              <a:rPr lang="en-US" altLang="zh-CN" dirty="0" smtClean="0"/>
              <a:t> JSON</a:t>
            </a:r>
            <a:r>
              <a:rPr lang="zh-CN" altLang="en-US" dirty="0" smtClean="0"/>
              <a:t>介绍</a:t>
            </a:r>
            <a:endParaRPr lang="en-US" altLang="zh-CN" dirty="0" smtClean="0"/>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zh-CN" altLang="en-US"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smtClean="0">
                <a:solidFill>
                  <a:schemeClr val="tx1">
                    <a:lumMod val="75000"/>
                    <a:lumOff val="25000"/>
                  </a:schemeClr>
                </a:solidFill>
              </a:rPr>
              <a:t>思考：如下的场景下，页面不刷新，实现的原理是什么？</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1【ajax</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的技术组成</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cstate="print"/>
          <a:srcRect/>
          <a:stretch>
            <a:fillRect/>
          </a:stretch>
        </p:blipFill>
        <p:spPr bwMode="auto">
          <a:xfrm>
            <a:off x="911970" y="2505573"/>
            <a:ext cx="3143272" cy="1285884"/>
          </a:xfrm>
          <a:prstGeom prst="rect">
            <a:avLst/>
          </a:prstGeom>
          <a:noFill/>
          <a:ln w="9525">
            <a:noFill/>
            <a:miter lim="800000"/>
            <a:headEnd/>
            <a:tailEnd/>
          </a:ln>
          <a:effectLst/>
        </p:spPr>
      </p:pic>
      <p:pic>
        <p:nvPicPr>
          <p:cNvPr id="6" name="Picture 3"/>
          <p:cNvPicPr>
            <a:picLocks noChangeAspect="1" noChangeArrowheads="1"/>
          </p:cNvPicPr>
          <p:nvPr/>
        </p:nvPicPr>
        <p:blipFill>
          <a:blip r:embed="rId2" cstate="print"/>
          <a:srcRect/>
          <a:stretch>
            <a:fillRect/>
          </a:stretch>
        </p:blipFill>
        <p:spPr bwMode="auto">
          <a:xfrm>
            <a:off x="4649821" y="2526354"/>
            <a:ext cx="4286250" cy="2609850"/>
          </a:xfrm>
          <a:prstGeom prst="rect">
            <a:avLst/>
          </a:prstGeom>
          <a:noFill/>
          <a:ln w="9525">
            <a:no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a:buClr>
                <a:schemeClr val="tx2">
                  <a:lumMod val="75000"/>
                </a:schemeClr>
              </a:buClr>
            </a:pPr>
            <a:r>
              <a:rPr lang="en-US" altLang="zh-CN" sz="2400" dirty="0">
                <a:ea typeface="楷体_GB2312" pitchFamily="49" charset="-122"/>
              </a:rPr>
              <a:t>AJAX</a:t>
            </a:r>
            <a:r>
              <a:rPr lang="zh-CN" altLang="en-US" sz="2400" dirty="0">
                <a:ea typeface="楷体_GB2312" pitchFamily="49" charset="-122"/>
              </a:rPr>
              <a:t>的执行原理：</a:t>
            </a:r>
            <a:r>
              <a:rPr lang="en-US" altLang="zh-CN" sz="2400" dirty="0">
                <a:ea typeface="楷体_GB2312" pitchFamily="49" charset="-122"/>
              </a:rPr>
              <a:t>AJAX</a:t>
            </a:r>
            <a:r>
              <a:rPr kumimoji="1" lang="zh-CN" altLang="en-US" sz="2400" b="1" dirty="0">
                <a:solidFill>
                  <a:srgbClr val="0000FF"/>
                </a:solidFill>
                <a:latin typeface="宋体" panose="02010600030101010101" pitchFamily="2" charset="-122"/>
              </a:rPr>
              <a:t>不用刷新整个页面便可与服务器通讯的办法</a:t>
            </a:r>
            <a:endParaRPr lang="en-US" altLang="zh-CN" sz="2400" dirty="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1【ajax</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的技术组成</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7" name="Picture 4"/>
          <p:cNvPicPr>
            <a:picLocks noChangeAspect="1" noChangeArrowheads="1"/>
          </p:cNvPicPr>
          <p:nvPr/>
        </p:nvPicPr>
        <p:blipFill>
          <a:blip r:embed="rId1" cstate="print"/>
          <a:srcRect/>
          <a:stretch>
            <a:fillRect/>
          </a:stretch>
        </p:blipFill>
        <p:spPr bwMode="auto">
          <a:xfrm>
            <a:off x="828648" y="2236153"/>
            <a:ext cx="3505200" cy="2384425"/>
          </a:xfrm>
          <a:prstGeom prst="rect">
            <a:avLst/>
          </a:prstGeom>
          <a:noFill/>
          <a:ln w="9525">
            <a:noFill/>
            <a:miter lim="800000"/>
            <a:headEnd/>
            <a:tailEnd/>
          </a:ln>
        </p:spPr>
      </p:pic>
      <p:pic>
        <p:nvPicPr>
          <p:cNvPr id="8" name="Picture 5"/>
          <p:cNvPicPr>
            <a:picLocks noChangeAspect="1" noChangeArrowheads="1"/>
          </p:cNvPicPr>
          <p:nvPr/>
        </p:nvPicPr>
        <p:blipFill>
          <a:blip r:embed="rId2" cstate="print"/>
          <a:srcRect/>
          <a:stretch>
            <a:fillRect/>
          </a:stretch>
        </p:blipFill>
        <p:spPr bwMode="auto">
          <a:xfrm>
            <a:off x="4899869" y="2465388"/>
            <a:ext cx="3775075" cy="1443037"/>
          </a:xfrm>
          <a:prstGeom prst="rect">
            <a:avLst/>
          </a:prstGeom>
          <a:noFill/>
          <a:ln w="9525">
            <a:noFill/>
            <a:miter lim="800000"/>
            <a:headEnd/>
            <a:tailEnd/>
          </a:ln>
        </p:spPr>
      </p:pic>
      <p:sp>
        <p:nvSpPr>
          <p:cNvPr id="9" name="Text Box 6"/>
          <p:cNvSpPr txBox="1">
            <a:spLocks noChangeArrowheads="1"/>
          </p:cNvSpPr>
          <p:nvPr/>
        </p:nvSpPr>
        <p:spPr bwMode="auto">
          <a:xfrm>
            <a:off x="714348" y="5072074"/>
            <a:ext cx="3733800" cy="1006475"/>
          </a:xfrm>
          <a:prstGeom prst="rect">
            <a:avLst/>
          </a:prstGeom>
          <a:noFill/>
          <a:ln w="9525">
            <a:noFill/>
            <a:miter lim="800000"/>
          </a:ln>
        </p:spPr>
        <p:txBody>
          <a:bodyPr>
            <a:spAutoFit/>
          </a:bodyPr>
          <a:lstStyle/>
          <a:p>
            <a:pPr algn="l">
              <a:lnSpc>
                <a:spcPct val="100000"/>
              </a:lnSpc>
              <a:spcBef>
                <a:spcPct val="50000"/>
              </a:spcBef>
              <a:buClrTx/>
              <a:buSzTx/>
              <a:buFontTx/>
              <a:buNone/>
            </a:pPr>
            <a:r>
              <a:rPr kumimoji="1" lang="zh-CN" altLang="en-US" dirty="0">
                <a:latin typeface="宋体" panose="02010600030101010101" pitchFamily="2" charset="-122"/>
              </a:rPr>
              <a:t>图</a:t>
            </a:r>
            <a:r>
              <a:rPr kumimoji="1" lang="en-US" altLang="zh-CN" dirty="0">
                <a:latin typeface="宋体" panose="02010600030101010101" pitchFamily="2" charset="-122"/>
              </a:rPr>
              <a:t>1 Web</a:t>
            </a:r>
            <a:r>
              <a:rPr kumimoji="1" lang="zh-CN" altLang="en-US" dirty="0">
                <a:latin typeface="宋体" panose="02010600030101010101" pitchFamily="2" charset="-122"/>
              </a:rPr>
              <a:t>的传统模型。客户端向服务器发送一个请求，服务器返回整个页面，如此反复</a:t>
            </a:r>
            <a:endParaRPr kumimoji="1" lang="zh-CN" altLang="en-US" dirty="0">
              <a:latin typeface="宋体" panose="02010600030101010101" pitchFamily="2" charset="-122"/>
            </a:endParaRPr>
          </a:p>
        </p:txBody>
      </p:sp>
      <p:sp>
        <p:nvSpPr>
          <p:cNvPr id="10" name="Text Box 7"/>
          <p:cNvSpPr txBox="1">
            <a:spLocks noChangeArrowheads="1"/>
          </p:cNvSpPr>
          <p:nvPr/>
        </p:nvSpPr>
        <p:spPr bwMode="auto">
          <a:xfrm>
            <a:off x="4572000" y="5045075"/>
            <a:ext cx="4267200" cy="923330"/>
          </a:xfrm>
          <a:prstGeom prst="rect">
            <a:avLst/>
          </a:prstGeom>
          <a:noFill/>
          <a:ln w="9525">
            <a:noFill/>
            <a:miter lim="800000"/>
          </a:ln>
        </p:spPr>
        <p:txBody>
          <a:bodyPr>
            <a:spAutoFit/>
          </a:bodyPr>
          <a:lstStyle/>
          <a:p>
            <a:pPr algn="l">
              <a:lnSpc>
                <a:spcPct val="100000"/>
              </a:lnSpc>
              <a:spcBef>
                <a:spcPct val="50000"/>
              </a:spcBef>
              <a:buClrTx/>
              <a:buSzTx/>
              <a:buFontTx/>
              <a:buNone/>
            </a:pPr>
            <a:r>
              <a:rPr kumimoji="1" lang="zh-CN" altLang="en-US" dirty="0">
                <a:latin typeface="宋体" panose="02010600030101010101" pitchFamily="2" charset="-122"/>
              </a:rPr>
              <a:t>图</a:t>
            </a:r>
            <a:r>
              <a:rPr kumimoji="1" lang="en-US" altLang="zh-CN" dirty="0">
                <a:latin typeface="宋体" panose="02010600030101010101" pitchFamily="2" charset="-122"/>
              </a:rPr>
              <a:t>2 </a:t>
            </a:r>
            <a:r>
              <a:rPr kumimoji="1" lang="zh-CN" altLang="en-US" dirty="0">
                <a:latin typeface="宋体" panose="02010600030101010101" pitchFamily="2" charset="-122"/>
              </a:rPr>
              <a:t>在</a:t>
            </a:r>
            <a:r>
              <a:rPr kumimoji="1" lang="en-US" altLang="zh-CN" dirty="0">
                <a:latin typeface="宋体" panose="02010600030101010101" pitchFamily="2" charset="-122"/>
              </a:rPr>
              <a:t>Ajax</a:t>
            </a:r>
            <a:r>
              <a:rPr kumimoji="1" lang="zh-CN" altLang="en-US" dirty="0">
                <a:latin typeface="宋体" panose="02010600030101010101" pitchFamily="2" charset="-122"/>
              </a:rPr>
              <a:t>模型中，</a:t>
            </a:r>
            <a:r>
              <a:rPr kumimoji="1" lang="zh-CN" altLang="en-US" b="1" dirty="0">
                <a:solidFill>
                  <a:srgbClr val="0000FF"/>
                </a:solidFill>
                <a:latin typeface="宋体" panose="02010600030101010101" pitchFamily="2" charset="-122"/>
              </a:rPr>
              <a:t>数据在客户端与服务器之间独立传输。服务器不再返回整个</a:t>
            </a:r>
            <a:r>
              <a:rPr kumimoji="1" lang="zh-CN" altLang="en-US" b="1" dirty="0" smtClean="0">
                <a:solidFill>
                  <a:srgbClr val="0000FF"/>
                </a:solidFill>
                <a:latin typeface="宋体" panose="02010600030101010101" pitchFamily="2" charset="-122"/>
              </a:rPr>
              <a:t>页面，而只返回可用信息。</a:t>
            </a:r>
            <a:endParaRPr kumimoji="1" lang="zh-CN" altLang="en-US" b="1" dirty="0">
              <a:solidFill>
                <a:srgbClr val="0000FF"/>
              </a:solidFill>
              <a:latin typeface="宋体" panose="02010600030101010101" pitchFamily="2" charset="-122"/>
            </a:endParaRPr>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基本语法规则包含如下内容：</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javascript</a:t>
            </a:r>
            <a:r>
              <a:rPr lang="zh-CN" altLang="en-US" sz="2000" dirty="0">
                <a:solidFill>
                  <a:schemeClr val="tx1">
                    <a:lumMod val="75000"/>
                    <a:lumOff val="25000"/>
                  </a:schemeClr>
                </a:solidFill>
              </a:rPr>
              <a:t>注释</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javascript</a:t>
            </a:r>
            <a:r>
              <a:rPr lang="zh-CN" altLang="en-US" sz="2000" dirty="0">
                <a:solidFill>
                  <a:schemeClr val="tx1">
                    <a:lumMod val="75000"/>
                    <a:lumOff val="25000"/>
                  </a:schemeClr>
                </a:solidFill>
              </a:rPr>
              <a:t>关键字与保留字</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javascript</a:t>
            </a:r>
            <a:r>
              <a:rPr lang="zh-CN" altLang="en-US" sz="2000" dirty="0">
                <a:solidFill>
                  <a:schemeClr val="tx1">
                    <a:lumMod val="75000"/>
                    <a:lumOff val="25000"/>
                  </a:schemeClr>
                </a:solidFill>
              </a:rPr>
              <a:t>标识符</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编码基本原则</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基本语法规则</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a:buClr>
                <a:schemeClr val="tx1"/>
              </a:buClr>
              <a:buFont typeface="Wingdings" panose="05000000000000000000" pitchFamily="2" charset="2"/>
              <a:buChar char="Ø"/>
            </a:pPr>
            <a:r>
              <a:rPr lang="en-US" altLang="zh-CN" sz="2000" dirty="0">
                <a:ea typeface="楷体_GB2312" pitchFamily="49" charset="-122"/>
              </a:rPr>
              <a:t>Ajax</a:t>
            </a:r>
            <a:r>
              <a:rPr lang="zh-CN" altLang="en-US" sz="2000" dirty="0">
                <a:ea typeface="楷体_GB2312" pitchFamily="49" charset="-122"/>
              </a:rPr>
              <a:t>的技术组成：</a:t>
            </a:r>
            <a:r>
              <a:rPr lang="en-US" altLang="zh-CN" sz="2000" dirty="0">
                <a:ea typeface="楷体_GB2312" pitchFamily="49" charset="-122"/>
              </a:rPr>
              <a:t>AJAX</a:t>
            </a:r>
            <a:r>
              <a:rPr lang="zh-CN" altLang="en-US" sz="2000" dirty="0">
                <a:ea typeface="楷体_GB2312" pitchFamily="49" charset="-122"/>
              </a:rPr>
              <a:t>实际上是几种技术以一种全新的方式聚合在一起的方式。</a:t>
            </a:r>
            <a:endParaRPr lang="en-US" altLang="zh-CN" sz="2000" dirty="0">
              <a:ea typeface="楷体_GB2312" pitchFamily="49" charset="-122"/>
            </a:endParaRPr>
          </a:p>
          <a:p>
            <a:pPr>
              <a:buClr>
                <a:schemeClr val="tx2">
                  <a:lumMod val="75000"/>
                </a:schemeClr>
              </a:buClr>
            </a:pPr>
            <a:r>
              <a:rPr lang="zh-CN" altLang="en-US" sz="2000" b="1" dirty="0">
                <a:solidFill>
                  <a:srgbClr val="FF0000"/>
                </a:solidFill>
                <a:latin typeface="宋体" panose="02010600030101010101" pitchFamily="2" charset="-122"/>
              </a:rPr>
              <a:t>服务器端语言</a:t>
            </a:r>
            <a:r>
              <a:rPr lang="zh-CN" altLang="en-US" sz="2000" dirty="0">
                <a:latin typeface="宋体" panose="02010600030101010101" pitchFamily="2" charset="-122"/>
              </a:rPr>
              <a:t>：服务器需要具备向浏览器发送特定信息的能力。</a:t>
            </a:r>
            <a:r>
              <a:rPr lang="en-US" altLang="zh-CN" sz="2000" b="1" dirty="0">
                <a:solidFill>
                  <a:srgbClr val="0000FF"/>
                </a:solidFill>
                <a:latin typeface="宋体" panose="02010600030101010101" pitchFamily="2" charset="-122"/>
              </a:rPr>
              <a:t>Ajax</a:t>
            </a:r>
            <a:r>
              <a:rPr lang="zh-CN" altLang="en-US" sz="2000" b="1" dirty="0">
                <a:solidFill>
                  <a:srgbClr val="0000FF"/>
                </a:solidFill>
                <a:latin typeface="宋体" panose="02010600030101010101" pitchFamily="2" charset="-122"/>
              </a:rPr>
              <a:t>与服务器端语言无关</a:t>
            </a:r>
            <a:r>
              <a:rPr lang="zh-CN" altLang="en-US" sz="2000" dirty="0">
                <a:latin typeface="宋体" panose="02010600030101010101" pitchFamily="2" charset="-122"/>
              </a:rPr>
              <a:t>。</a:t>
            </a:r>
            <a:endParaRPr lang="en-US" altLang="zh-CN" sz="2000" dirty="0">
              <a:latin typeface="宋体" panose="02010600030101010101" pitchFamily="2" charset="-122"/>
            </a:endParaRPr>
          </a:p>
          <a:p>
            <a:pPr>
              <a:buClr>
                <a:schemeClr val="tx2">
                  <a:lumMod val="75000"/>
                </a:schemeClr>
              </a:buClr>
            </a:pPr>
            <a:r>
              <a:rPr lang="en-US" altLang="zh-CN" sz="2000" b="1" dirty="0">
                <a:solidFill>
                  <a:srgbClr val="FF0000"/>
                </a:solidFill>
                <a:latin typeface="宋体" panose="02010600030101010101" pitchFamily="2" charset="-122"/>
              </a:rPr>
              <a:t>XML</a:t>
            </a:r>
            <a:r>
              <a:rPr lang="en-US" altLang="zh-CN" sz="2000" dirty="0">
                <a:latin typeface="宋体" panose="02010600030101010101" pitchFamily="2" charset="-122"/>
              </a:rPr>
              <a:t> (eXtensible Markup Language</a:t>
            </a:r>
            <a:r>
              <a:rPr lang="zh-CN" altLang="en-US" sz="2000" dirty="0">
                <a:latin typeface="宋体" panose="02010600030101010101" pitchFamily="2" charset="-122"/>
              </a:rPr>
              <a:t>，可扩展标记语言</a:t>
            </a:r>
            <a:r>
              <a:rPr lang="en-US" altLang="zh-CN" sz="2000" dirty="0">
                <a:latin typeface="宋体" panose="02010600030101010101" pitchFamily="2" charset="-122"/>
              </a:rPr>
              <a:t>) </a:t>
            </a:r>
            <a:r>
              <a:rPr lang="zh-CN" altLang="en-US" sz="2000" dirty="0">
                <a:latin typeface="宋体" panose="02010600030101010101" pitchFamily="2" charset="-122"/>
              </a:rPr>
              <a:t>是一种描述数据的格式。</a:t>
            </a:r>
            <a:r>
              <a:rPr lang="en-US" altLang="zh-CN" sz="2000" b="1" dirty="0">
                <a:solidFill>
                  <a:srgbClr val="0000FF"/>
                </a:solidFill>
                <a:latin typeface="宋体" panose="02010600030101010101" pitchFamily="2" charset="-122"/>
              </a:rPr>
              <a:t>Aajx </a:t>
            </a:r>
            <a:r>
              <a:rPr lang="zh-CN" altLang="en-US" sz="2000" b="1" dirty="0">
                <a:solidFill>
                  <a:srgbClr val="0000FF"/>
                </a:solidFill>
                <a:latin typeface="宋体" panose="02010600030101010101" pitchFamily="2" charset="-122"/>
              </a:rPr>
              <a:t>程序需要某种格式化的格式来在服务器和客户端之间传递信息，</a:t>
            </a:r>
            <a:r>
              <a:rPr lang="en-US" altLang="zh-CN" sz="2000" b="1" dirty="0">
                <a:solidFill>
                  <a:srgbClr val="0000FF"/>
                </a:solidFill>
                <a:latin typeface="宋体" panose="02010600030101010101" pitchFamily="2" charset="-122"/>
              </a:rPr>
              <a:t>XML </a:t>
            </a:r>
            <a:r>
              <a:rPr lang="zh-CN" altLang="en-US" sz="2000" b="1" dirty="0">
                <a:solidFill>
                  <a:srgbClr val="0000FF"/>
                </a:solidFill>
                <a:latin typeface="宋体" panose="02010600030101010101" pitchFamily="2" charset="-122"/>
              </a:rPr>
              <a:t>是其中的一种选择。</a:t>
            </a:r>
            <a:endParaRPr lang="en-US" altLang="zh-CN" sz="2000" b="1" dirty="0">
              <a:solidFill>
                <a:srgbClr val="0000FF"/>
              </a:solidFill>
              <a:latin typeface="宋体" panose="02010600030101010101" pitchFamily="2" charset="-122"/>
            </a:endParaRPr>
          </a:p>
          <a:p>
            <a:pPr>
              <a:buClr>
                <a:schemeClr val="tx2">
                  <a:lumMod val="75000"/>
                </a:schemeClr>
              </a:buClr>
            </a:pPr>
            <a:r>
              <a:rPr lang="en-US" altLang="zh-CN" sz="2000" b="1" dirty="0">
                <a:solidFill>
                  <a:srgbClr val="FF0000"/>
                </a:solidFill>
                <a:latin typeface="宋体" panose="02010600030101010101" pitchFamily="2" charset="-122"/>
              </a:rPr>
              <a:t>HTML</a:t>
            </a:r>
            <a:r>
              <a:rPr lang="zh-CN" altLang="en-US" sz="2000" dirty="0">
                <a:latin typeface="宋体" panose="02010600030101010101" pitchFamily="2" charset="-122"/>
              </a:rPr>
              <a:t>和 </a:t>
            </a:r>
            <a:r>
              <a:rPr lang="en-US" altLang="zh-CN" sz="2000" b="1" dirty="0">
                <a:solidFill>
                  <a:srgbClr val="FF0000"/>
                </a:solidFill>
                <a:latin typeface="宋体" panose="02010600030101010101" pitchFamily="2" charset="-122"/>
              </a:rPr>
              <a:t>CSS</a:t>
            </a:r>
            <a:r>
              <a:rPr lang="zh-CN" altLang="en-US" sz="2000" dirty="0">
                <a:latin typeface="宋体" panose="02010600030101010101" pitchFamily="2" charset="-122"/>
              </a:rPr>
              <a:t>（</a:t>
            </a:r>
            <a:r>
              <a:rPr lang="en-US" altLang="zh-CN" sz="2000" dirty="0">
                <a:latin typeface="宋体" panose="02010600030101010101" pitchFamily="2" charset="-122"/>
              </a:rPr>
              <a:t>Cascading Style Sheet,</a:t>
            </a:r>
            <a:r>
              <a:rPr lang="zh-CN" altLang="en-US" sz="2000" dirty="0">
                <a:latin typeface="宋体" panose="02010600030101010101" pitchFamily="2" charset="-122"/>
              </a:rPr>
              <a:t>级联样式单）</a:t>
            </a:r>
            <a:r>
              <a:rPr lang="zh-CN" altLang="en-US" sz="2000" b="1" dirty="0">
                <a:solidFill>
                  <a:srgbClr val="0000FF"/>
                </a:solidFill>
                <a:latin typeface="宋体" panose="02010600030101010101" pitchFamily="2" charset="-122"/>
              </a:rPr>
              <a:t>标准化呈现；</a:t>
            </a:r>
            <a:endParaRPr lang="en-US" altLang="zh-CN" sz="2000" b="1" dirty="0">
              <a:solidFill>
                <a:srgbClr val="0000FF"/>
              </a:solidFill>
              <a:latin typeface="宋体" panose="02010600030101010101" pitchFamily="2" charset="-122"/>
            </a:endParaRPr>
          </a:p>
          <a:p>
            <a:pPr>
              <a:buClr>
                <a:schemeClr val="tx2">
                  <a:lumMod val="75000"/>
                </a:schemeClr>
              </a:buClr>
            </a:pPr>
            <a:r>
              <a:rPr lang="en-US" altLang="zh-CN" sz="2000" b="1" dirty="0">
                <a:solidFill>
                  <a:srgbClr val="FF0000"/>
                </a:solidFill>
                <a:latin typeface="宋体" panose="02010600030101010101" pitchFamily="2" charset="-122"/>
              </a:rPr>
              <a:t>DOM</a:t>
            </a:r>
            <a:r>
              <a:rPr lang="zh-CN" altLang="en-US" sz="2000" dirty="0">
                <a:latin typeface="宋体" panose="02010600030101010101" pitchFamily="2" charset="-122"/>
              </a:rPr>
              <a:t>（</a:t>
            </a:r>
            <a:r>
              <a:rPr lang="en-US" altLang="zh-CN" sz="2000" dirty="0">
                <a:latin typeface="宋体" panose="02010600030101010101" pitchFamily="2" charset="-122"/>
              </a:rPr>
              <a:t>Document Object Model,</a:t>
            </a:r>
            <a:r>
              <a:rPr lang="zh-CN" altLang="en-US" sz="2000" dirty="0">
                <a:latin typeface="宋体" panose="02010600030101010101" pitchFamily="2" charset="-122"/>
              </a:rPr>
              <a:t>文档对象模型）</a:t>
            </a:r>
            <a:r>
              <a:rPr lang="zh-CN" altLang="en-US" sz="2000" b="1" dirty="0">
                <a:solidFill>
                  <a:srgbClr val="0000FF"/>
                </a:solidFill>
                <a:latin typeface="宋体" panose="02010600030101010101" pitchFamily="2" charset="-122"/>
              </a:rPr>
              <a:t>实现动态显示和交互；</a:t>
            </a:r>
            <a:endParaRPr lang="en-US" altLang="zh-CN" sz="2000" b="1" dirty="0">
              <a:solidFill>
                <a:srgbClr val="0000FF"/>
              </a:solidFill>
              <a:latin typeface="宋体" panose="02010600030101010101" pitchFamily="2" charset="-122"/>
            </a:endParaRPr>
          </a:p>
          <a:p>
            <a:pPr>
              <a:buClr>
                <a:schemeClr val="tx2">
                  <a:lumMod val="75000"/>
                </a:schemeClr>
              </a:buClr>
            </a:pPr>
            <a:r>
              <a:rPr lang="zh-CN" altLang="en-US" sz="2000" dirty="0">
                <a:latin typeface="宋体" panose="02010600030101010101" pitchFamily="2" charset="-122"/>
              </a:rPr>
              <a:t>使用</a:t>
            </a:r>
            <a:r>
              <a:rPr lang="en-US" altLang="zh-CN" sz="2000" dirty="0">
                <a:latin typeface="宋体" panose="02010600030101010101" pitchFamily="2" charset="-122"/>
              </a:rPr>
              <a:t>XMLHTTP</a:t>
            </a:r>
            <a:r>
              <a:rPr lang="zh-CN" altLang="en-US" sz="2000" dirty="0">
                <a:latin typeface="宋体" panose="02010600030101010101" pitchFamily="2" charset="-122"/>
              </a:rPr>
              <a:t>组件</a:t>
            </a:r>
            <a:r>
              <a:rPr lang="en-US" altLang="zh-CN" sz="2000" b="1" dirty="0">
                <a:solidFill>
                  <a:srgbClr val="FF0000"/>
                </a:solidFill>
                <a:latin typeface="宋体" panose="02010600030101010101" pitchFamily="2" charset="-122"/>
              </a:rPr>
              <a:t>XMLHttpRequest</a:t>
            </a:r>
            <a:r>
              <a:rPr lang="zh-CN" altLang="en-US" sz="2000" b="1" dirty="0">
                <a:solidFill>
                  <a:srgbClr val="FF0000"/>
                </a:solidFill>
                <a:latin typeface="宋体" panose="02010600030101010101" pitchFamily="2" charset="-122"/>
              </a:rPr>
              <a:t>对象</a:t>
            </a:r>
            <a:r>
              <a:rPr lang="zh-CN" altLang="en-US" sz="2000" dirty="0">
                <a:latin typeface="宋体" panose="02010600030101010101" pitchFamily="2" charset="-122"/>
              </a:rPr>
              <a:t>进行</a:t>
            </a:r>
            <a:r>
              <a:rPr lang="zh-CN" altLang="en-US" sz="2000" b="1" dirty="0">
                <a:solidFill>
                  <a:srgbClr val="0000FF"/>
                </a:solidFill>
                <a:latin typeface="宋体" panose="02010600030101010101" pitchFamily="2" charset="-122"/>
              </a:rPr>
              <a:t>同步或异步数据读取</a:t>
            </a:r>
            <a:r>
              <a:rPr lang="en-US" altLang="zh-CN" sz="2000" b="1" dirty="0">
                <a:solidFill>
                  <a:srgbClr val="0000FF"/>
                </a:solidFill>
                <a:latin typeface="宋体" panose="02010600030101010101" pitchFamily="2" charset="-122"/>
              </a:rPr>
              <a:t>,</a:t>
            </a:r>
            <a:r>
              <a:rPr lang="zh-CN" altLang="en-US" sz="2000" b="1" dirty="0">
                <a:solidFill>
                  <a:srgbClr val="0000FF"/>
                </a:solidFill>
                <a:latin typeface="宋体" panose="02010600030101010101" pitchFamily="2" charset="-122"/>
              </a:rPr>
              <a:t>非</a:t>
            </a:r>
            <a:r>
              <a:rPr lang="en-US" altLang="zh-CN" sz="2000" b="1" dirty="0">
                <a:solidFill>
                  <a:srgbClr val="0000FF"/>
                </a:solidFill>
                <a:latin typeface="宋体" panose="02010600030101010101" pitchFamily="2" charset="-122"/>
              </a:rPr>
              <a:t>w3c</a:t>
            </a:r>
            <a:r>
              <a:rPr lang="zh-CN" altLang="en-US" sz="2000" b="1" dirty="0">
                <a:solidFill>
                  <a:srgbClr val="0000FF"/>
                </a:solidFill>
                <a:latin typeface="宋体" panose="02010600030101010101" pitchFamily="2" charset="-122"/>
              </a:rPr>
              <a:t>标准</a:t>
            </a:r>
            <a:endParaRPr lang="en-US" altLang="zh-CN" sz="2000" b="1" dirty="0">
              <a:solidFill>
                <a:srgbClr val="0000FF"/>
              </a:solidFill>
              <a:latin typeface="宋体" panose="02010600030101010101" pitchFamily="2" charset="-122"/>
            </a:endParaRPr>
          </a:p>
          <a:p>
            <a:pPr>
              <a:buClr>
                <a:schemeClr val="tx2">
                  <a:lumMod val="75000"/>
                </a:schemeClr>
              </a:buClr>
            </a:pPr>
            <a:r>
              <a:rPr lang="zh-CN" altLang="en-US" sz="2000" dirty="0">
                <a:latin typeface="宋体" panose="02010600030101010101" pitchFamily="2" charset="-122"/>
              </a:rPr>
              <a:t>使用</a:t>
            </a:r>
            <a:r>
              <a:rPr lang="en-US" altLang="zh-CN" sz="2000" b="1" dirty="0">
                <a:solidFill>
                  <a:srgbClr val="FF0000"/>
                </a:solidFill>
                <a:latin typeface="宋体" panose="02010600030101010101" pitchFamily="2" charset="-122"/>
              </a:rPr>
              <a:t>JavaScript</a:t>
            </a:r>
            <a:r>
              <a:rPr lang="zh-CN" altLang="en-US" sz="2000" b="1" dirty="0">
                <a:solidFill>
                  <a:srgbClr val="0000FF"/>
                </a:solidFill>
                <a:latin typeface="宋体" panose="02010600030101010101" pitchFamily="2" charset="-122"/>
              </a:rPr>
              <a:t>绑定和处理所有数据。</a:t>
            </a:r>
            <a:endParaRPr lang="zh-CN" altLang="en-US" sz="2000" b="1" dirty="0">
              <a:solidFill>
                <a:srgbClr val="0000FF"/>
              </a:solidFill>
              <a:latin typeface="宋体" panose="02010600030101010101" pitchFamily="2"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1【ajax</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的技术组成</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XHR</a:t>
            </a:r>
            <a:r>
              <a:rPr lang="zh-CN" altLang="en-US" sz="2400" dirty="0">
                <a:solidFill>
                  <a:schemeClr val="tx1">
                    <a:lumMod val="75000"/>
                    <a:lumOff val="25000"/>
                  </a:schemeClr>
                </a:solidFill>
              </a:rPr>
              <a:t>对象：</a:t>
            </a:r>
            <a:r>
              <a:rPr lang="en-US" altLang="zh-CN" sz="2400" dirty="0">
                <a:solidFill>
                  <a:schemeClr val="tx1">
                    <a:lumMod val="75000"/>
                    <a:lumOff val="25000"/>
                  </a:schemeClr>
                </a:solidFill>
              </a:rPr>
              <a:t>AJAX</a:t>
            </a:r>
            <a:r>
              <a:rPr lang="zh-CN" altLang="en-US" sz="2400" dirty="0">
                <a:solidFill>
                  <a:schemeClr val="tx1">
                    <a:lumMod val="75000"/>
                    <a:lumOff val="25000"/>
                  </a:schemeClr>
                </a:solidFill>
              </a:rPr>
              <a:t>核心对象，是</a:t>
            </a:r>
            <a:r>
              <a:rPr lang="en-US" altLang="zh-CN" sz="2400" dirty="0">
                <a:solidFill>
                  <a:schemeClr val="tx1">
                    <a:lumMod val="75000"/>
                    <a:lumOff val="25000"/>
                  </a:schemeClr>
                </a:solidFill>
              </a:rPr>
              <a:t>XMLHttpRequest</a:t>
            </a:r>
            <a:r>
              <a:rPr lang="zh-CN" altLang="en-US" sz="2400" dirty="0">
                <a:solidFill>
                  <a:schemeClr val="tx1">
                    <a:lumMod val="75000"/>
                    <a:lumOff val="25000"/>
                  </a:schemeClr>
                </a:solidFill>
              </a:rPr>
              <a:t>对象的缩写，封装在</a:t>
            </a:r>
            <a:r>
              <a:rPr lang="en-US" altLang="zh-CN" sz="2400" dirty="0">
                <a:solidFill>
                  <a:schemeClr val="tx1">
                    <a:lumMod val="75000"/>
                    <a:lumOff val="25000"/>
                  </a:schemeClr>
                </a:solidFill>
              </a:rPr>
              <a:t>window</a:t>
            </a:r>
            <a:r>
              <a:rPr lang="zh-CN" altLang="en-US" sz="2400" dirty="0">
                <a:solidFill>
                  <a:schemeClr val="tx1">
                    <a:lumMod val="75000"/>
                    <a:lumOff val="25000"/>
                  </a:schemeClr>
                </a:solidFill>
              </a:rPr>
              <a:t>对象中，封装了发送</a:t>
            </a:r>
            <a:r>
              <a:rPr lang="en-US" altLang="zh-CN" sz="2400" dirty="0">
                <a:solidFill>
                  <a:schemeClr val="tx1">
                    <a:lumMod val="75000"/>
                    <a:lumOff val="25000"/>
                  </a:schemeClr>
                </a:solidFill>
              </a:rPr>
              <a:t>AJAX</a:t>
            </a:r>
            <a:r>
              <a:rPr lang="zh-CN" altLang="en-US" sz="2400" dirty="0">
                <a:solidFill>
                  <a:schemeClr val="tx1">
                    <a:lumMod val="75000"/>
                    <a:lumOff val="25000"/>
                  </a:schemeClr>
                </a:solidFill>
              </a:rPr>
              <a:t>请求、接收响应的属性以及方法。最早是在</a:t>
            </a:r>
            <a:r>
              <a:rPr lang="en-US" altLang="zh-CN" sz="2400" dirty="0">
                <a:solidFill>
                  <a:schemeClr val="tx1">
                    <a:lumMod val="75000"/>
                    <a:lumOff val="25000"/>
                  </a:schemeClr>
                </a:solidFill>
              </a:rPr>
              <a:t>IE5</a:t>
            </a:r>
            <a:r>
              <a:rPr lang="zh-CN" altLang="en-US" sz="2400" dirty="0">
                <a:solidFill>
                  <a:schemeClr val="tx1">
                    <a:lumMod val="75000"/>
                    <a:lumOff val="25000"/>
                  </a:schemeClr>
                </a:solidFill>
              </a:rPr>
              <a:t>中以</a:t>
            </a:r>
            <a:r>
              <a:rPr lang="en-US" altLang="zh-CN" sz="2400" dirty="0">
                <a:solidFill>
                  <a:schemeClr val="tx1">
                    <a:lumMod val="75000"/>
                    <a:lumOff val="25000"/>
                  </a:schemeClr>
                </a:solidFill>
              </a:rPr>
              <a:t>ActiveX</a:t>
            </a:r>
            <a:r>
              <a:rPr lang="zh-CN" altLang="en-US" sz="2400" dirty="0">
                <a:solidFill>
                  <a:schemeClr val="tx1">
                    <a:lumMod val="75000"/>
                    <a:lumOff val="25000"/>
                  </a:schemeClr>
                </a:solidFill>
              </a:rPr>
              <a:t>组件的形式实现的，现在已经被所有高级浏览器兼容。</a:t>
            </a:r>
            <a:endParaRPr lang="zh-CN" altLang="en-US" sz="2400" dirty="0">
              <a:solidFill>
                <a:schemeClr val="tx1">
                  <a:lumMod val="75000"/>
                  <a:lumOff val="25000"/>
                </a:schemeClr>
              </a:solidFill>
            </a:endParaRPr>
          </a:p>
          <a:p>
            <a:pPr lvl="1"/>
            <a:r>
              <a:rPr lang="en-US" altLang="zh-CN" sz="2000" dirty="0" smtClean="0">
                <a:solidFill>
                  <a:schemeClr val="tx1">
                    <a:lumMod val="75000"/>
                    <a:lumOff val="25000"/>
                  </a:schemeClr>
                </a:solidFill>
              </a:rPr>
              <a:t>Internet </a:t>
            </a:r>
            <a:r>
              <a:rPr lang="en-US" altLang="zh-CN" sz="2000" dirty="0">
                <a:solidFill>
                  <a:schemeClr val="tx1">
                    <a:lumMod val="75000"/>
                    <a:lumOff val="25000"/>
                  </a:schemeClr>
                </a:solidFill>
              </a:rPr>
              <a:t>Explorer</a:t>
            </a:r>
            <a:r>
              <a:rPr lang="zh-CN" altLang="en-US" sz="2000" dirty="0">
                <a:solidFill>
                  <a:schemeClr val="tx1">
                    <a:lumMod val="75000"/>
                    <a:lumOff val="25000"/>
                  </a:schemeClr>
                </a:solidFill>
              </a:rPr>
              <a:t>把</a:t>
            </a:r>
            <a:r>
              <a:rPr lang="en-US" altLang="zh-CN" sz="2000" dirty="0">
                <a:solidFill>
                  <a:schemeClr val="tx1">
                    <a:lumMod val="75000"/>
                    <a:lumOff val="25000"/>
                  </a:schemeClr>
                </a:solidFill>
              </a:rPr>
              <a:t>XMLHttpRequest</a:t>
            </a:r>
            <a:r>
              <a:rPr lang="zh-CN" altLang="en-US" sz="2000" dirty="0">
                <a:solidFill>
                  <a:schemeClr val="tx1">
                    <a:lumMod val="75000"/>
                    <a:lumOff val="25000"/>
                  </a:schemeClr>
                </a:solidFill>
              </a:rPr>
              <a:t>实现为一个</a:t>
            </a:r>
            <a:r>
              <a:rPr lang="en-US" altLang="zh-CN" sz="2000" dirty="0">
                <a:solidFill>
                  <a:schemeClr val="tx1">
                    <a:lumMod val="75000"/>
                    <a:lumOff val="25000"/>
                  </a:schemeClr>
                </a:solidFill>
              </a:rPr>
              <a:t>ActiveX</a:t>
            </a:r>
            <a:r>
              <a:rPr lang="zh-CN" altLang="en-US" sz="2000" dirty="0">
                <a:solidFill>
                  <a:schemeClr val="tx1">
                    <a:lumMod val="75000"/>
                    <a:lumOff val="25000"/>
                  </a:schemeClr>
                </a:solidFill>
              </a:rPr>
              <a:t>对象</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其他浏览器（</a:t>
            </a:r>
            <a:r>
              <a:rPr lang="en-US" altLang="zh-CN" sz="2000" dirty="0">
                <a:solidFill>
                  <a:schemeClr val="tx1">
                    <a:lumMod val="75000"/>
                    <a:lumOff val="25000"/>
                  </a:schemeClr>
                </a:solidFill>
              </a:rPr>
              <a:t>Firefox</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Safari</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Opera…</a:t>
            </a:r>
            <a:r>
              <a:rPr lang="zh-CN" altLang="en-US" sz="2000" dirty="0">
                <a:solidFill>
                  <a:schemeClr val="tx1">
                    <a:lumMod val="75000"/>
                    <a:lumOff val="25000"/>
                  </a:schemeClr>
                </a:solidFill>
              </a:rPr>
              <a:t>）把它实现为一个</a:t>
            </a:r>
            <a:r>
              <a:rPr lang="en-US" altLang="zh-CN" sz="2000" dirty="0">
                <a:solidFill>
                  <a:schemeClr val="tx1">
                    <a:lumMod val="75000"/>
                    <a:lumOff val="25000"/>
                  </a:schemeClr>
                </a:solidFill>
              </a:rPr>
              <a:t>window</a:t>
            </a:r>
            <a:r>
              <a:rPr lang="zh-CN" altLang="en-US" sz="2000" dirty="0">
                <a:solidFill>
                  <a:schemeClr val="tx1">
                    <a:lumMod val="75000"/>
                    <a:lumOff val="25000"/>
                  </a:schemeClr>
                </a:solidFill>
              </a:rPr>
              <a:t>对象的内置对象</a:t>
            </a:r>
            <a:r>
              <a:rPr lang="en-US" altLang="zh-CN" sz="2000" dirty="0" err="1">
                <a:solidFill>
                  <a:schemeClr val="tx1">
                    <a:lumMod val="75000"/>
                    <a:lumOff val="25000"/>
                  </a:schemeClr>
                </a:solidFill>
              </a:rPr>
              <a:t>window.xmlHttpRequest</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浏览器虽然获取</a:t>
            </a:r>
            <a:r>
              <a:rPr lang="en-US" altLang="zh-CN" sz="2000" dirty="0">
                <a:solidFill>
                  <a:schemeClr val="tx1">
                    <a:lumMod val="75000"/>
                    <a:lumOff val="25000"/>
                  </a:schemeClr>
                </a:solidFill>
              </a:rPr>
              <a:t>XHR</a:t>
            </a:r>
            <a:r>
              <a:rPr lang="zh-CN" altLang="en-US" sz="2000" dirty="0">
                <a:solidFill>
                  <a:schemeClr val="tx1">
                    <a:lumMod val="75000"/>
                    <a:lumOff val="25000"/>
                  </a:schemeClr>
                </a:solidFill>
              </a:rPr>
              <a:t>对象的方法不同，但对象内的属性和方法确相同。</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【XHR</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对象介绍</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创建兼容的</a:t>
            </a:r>
            <a:r>
              <a:rPr lang="en-US" altLang="zh-CN" sz="2400" dirty="0">
                <a:solidFill>
                  <a:schemeClr val="tx1">
                    <a:lumMod val="75000"/>
                    <a:lumOff val="25000"/>
                  </a:schemeClr>
                </a:solidFill>
              </a:rPr>
              <a:t>XHR</a:t>
            </a:r>
            <a:r>
              <a:rPr lang="zh-CN" altLang="en-US" sz="2400" dirty="0">
                <a:solidFill>
                  <a:schemeClr val="tx1">
                    <a:lumMod val="75000"/>
                    <a:lumOff val="25000"/>
                  </a:schemeClr>
                </a:solidFill>
              </a:rPr>
              <a:t>对象</a:t>
            </a:r>
            <a:endParaRPr lang="zh-CN" altLang="en-US" sz="2400" dirty="0">
              <a:solidFill>
                <a:schemeClr val="tx1">
                  <a:lumMod val="75000"/>
                  <a:lumOff val="25000"/>
                </a:schemeClr>
              </a:solidFill>
            </a:endParaRPr>
          </a:p>
          <a:p>
            <a:pPr marL="0" indent="0">
              <a:buNone/>
            </a:pP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【XHR</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对象介绍</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cstate="print"/>
          <a:srcRect/>
          <a:stretch>
            <a:fillRect/>
          </a:stretch>
        </p:blipFill>
        <p:spPr bwMode="auto">
          <a:xfrm>
            <a:off x="1142976" y="1928802"/>
            <a:ext cx="6315075" cy="2276475"/>
          </a:xfrm>
          <a:prstGeom prst="rect">
            <a:avLst/>
          </a:prstGeom>
          <a:noFill/>
          <a:ln w="9525">
            <a:noFill/>
            <a:miter lim="800000"/>
            <a:headEnd/>
            <a:tailEnd/>
          </a:ln>
          <a:effectLst/>
        </p:spPr>
      </p:pic>
      <p:sp>
        <p:nvSpPr>
          <p:cNvPr id="6" name="Text Box 9"/>
          <p:cNvSpPr txBox="1">
            <a:spLocks noChangeArrowheads="1"/>
          </p:cNvSpPr>
          <p:nvPr/>
        </p:nvSpPr>
        <p:spPr bwMode="auto">
          <a:xfrm>
            <a:off x="1142976" y="4468051"/>
            <a:ext cx="8324880" cy="923330"/>
          </a:xfrm>
          <a:prstGeom prst="rect">
            <a:avLst/>
          </a:prstGeom>
          <a:solidFill>
            <a:srgbClr val="DDDDDD"/>
          </a:solidFill>
          <a:ln w="9525">
            <a:solidFill>
              <a:srgbClr val="3333CC"/>
            </a:solidFill>
            <a:miter lim="800000"/>
          </a:ln>
        </p:spPr>
        <p:txBody>
          <a:bodyPr wrap="square">
            <a:spAutoFit/>
          </a:bodyPr>
          <a:lstStyle/>
          <a:p>
            <a:pPr algn="l">
              <a:lnSpc>
                <a:spcPct val="100000"/>
              </a:lnSpc>
              <a:spcBef>
                <a:spcPct val="50000"/>
              </a:spcBef>
              <a:buClrTx/>
              <a:buSzTx/>
              <a:buFontTx/>
              <a:buNone/>
            </a:pPr>
            <a:r>
              <a:rPr kumimoji="1" lang="zh-CN" altLang="en-US" b="1" dirty="0" smtClean="0">
                <a:solidFill>
                  <a:srgbClr val="000000"/>
                </a:solidFill>
                <a:latin typeface="楷体_GB2312" pitchFamily="49" charset="-122"/>
                <a:ea typeface="楷体_GB2312" pitchFamily="49" charset="-122"/>
              </a:rPr>
              <a:t>如果</a:t>
            </a:r>
            <a:r>
              <a:rPr kumimoji="1" lang="en-US" altLang="zh-CN" b="1" dirty="0">
                <a:solidFill>
                  <a:srgbClr val="000000"/>
                </a:solidFill>
                <a:latin typeface="楷体_GB2312" pitchFamily="49" charset="-122"/>
                <a:ea typeface="楷体_GB2312" pitchFamily="49" charset="-122"/>
              </a:rPr>
              <a:t>XMLHttpRequest</a:t>
            </a:r>
            <a:r>
              <a:rPr kumimoji="1" lang="zh-CN" altLang="en-US" b="1" dirty="0">
                <a:solidFill>
                  <a:srgbClr val="000000"/>
                </a:solidFill>
                <a:latin typeface="楷体_GB2312" pitchFamily="49" charset="-122"/>
                <a:ea typeface="楷体_GB2312" pitchFamily="49" charset="-122"/>
              </a:rPr>
              <a:t>对象存在，则把 </a:t>
            </a:r>
            <a:r>
              <a:rPr kumimoji="1" lang="en-US" altLang="zh-CN" b="1" dirty="0">
                <a:solidFill>
                  <a:srgbClr val="000000"/>
                </a:solidFill>
                <a:latin typeface="楷体_GB2312" pitchFamily="49" charset="-122"/>
                <a:ea typeface="楷体_GB2312" pitchFamily="49" charset="-122"/>
              </a:rPr>
              <a:t>xhr </a:t>
            </a:r>
            <a:r>
              <a:rPr kumimoji="1" lang="zh-CN" altLang="en-US" b="1" dirty="0">
                <a:solidFill>
                  <a:srgbClr val="000000"/>
                </a:solidFill>
                <a:latin typeface="楷体_GB2312" pitchFamily="49" charset="-122"/>
                <a:ea typeface="楷体_GB2312" pitchFamily="49" charset="-122"/>
              </a:rPr>
              <a:t>的值设为该对象的新实例。如果不存在，就去检测 </a:t>
            </a:r>
            <a:r>
              <a:rPr kumimoji="1" lang="en-US" altLang="zh-CN" b="1" dirty="0">
                <a:solidFill>
                  <a:srgbClr val="000000"/>
                </a:solidFill>
                <a:latin typeface="楷体_GB2312" pitchFamily="49" charset="-122"/>
                <a:ea typeface="楷体_GB2312" pitchFamily="49" charset="-122"/>
              </a:rPr>
              <a:t>ActiveObject </a:t>
            </a:r>
            <a:r>
              <a:rPr kumimoji="1" lang="zh-CN" altLang="en-US" b="1" dirty="0">
                <a:solidFill>
                  <a:srgbClr val="000000"/>
                </a:solidFill>
                <a:latin typeface="楷体_GB2312" pitchFamily="49" charset="-122"/>
                <a:ea typeface="楷体_GB2312" pitchFamily="49" charset="-122"/>
              </a:rPr>
              <a:t>的实例是否存在，如果答案是肯定的，则把微软 </a:t>
            </a:r>
            <a:r>
              <a:rPr kumimoji="1" lang="en-US" altLang="zh-CN" b="1" dirty="0">
                <a:solidFill>
                  <a:srgbClr val="000000"/>
                </a:solidFill>
                <a:latin typeface="楷体_GB2312" pitchFamily="49" charset="-122"/>
                <a:ea typeface="楷体_GB2312" pitchFamily="49" charset="-122"/>
              </a:rPr>
              <a:t>XMLHTTP </a:t>
            </a:r>
            <a:r>
              <a:rPr kumimoji="1" lang="zh-CN" altLang="en-US" b="1" dirty="0">
                <a:solidFill>
                  <a:srgbClr val="000000"/>
                </a:solidFill>
                <a:latin typeface="楷体_GB2312" pitchFamily="49" charset="-122"/>
                <a:ea typeface="楷体_GB2312" pitchFamily="49" charset="-122"/>
              </a:rPr>
              <a:t>的新实例赋给 </a:t>
            </a:r>
            <a:r>
              <a:rPr kumimoji="1" lang="en-US" altLang="zh-CN" b="1" dirty="0">
                <a:solidFill>
                  <a:srgbClr val="000000"/>
                </a:solidFill>
                <a:latin typeface="楷体_GB2312" pitchFamily="49" charset="-122"/>
                <a:ea typeface="楷体_GB2312" pitchFamily="49" charset="-122"/>
              </a:rPr>
              <a:t>xhr</a:t>
            </a:r>
            <a:endParaRPr kumimoji="1" lang="en-US" altLang="zh-CN" b="1" dirty="0">
              <a:solidFill>
                <a:srgbClr val="000000"/>
              </a:solidFill>
              <a:latin typeface="楷体_GB2312" pitchFamily="49" charset="-122"/>
              <a:ea typeface="楷体_GB2312" pitchFamily="49" charset="-122"/>
            </a:endParaRPr>
          </a:p>
        </p:txBody>
      </p:sp>
    </p:spTree>
  </p:cSld>
  <p:clrMapOvr>
    <a:masterClrMapping/>
  </p:clrMapOvr>
  <p:transition spd="slow">
    <p:push dir="u"/>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XHR</a:t>
            </a:r>
            <a:r>
              <a:rPr lang="zh-CN" altLang="en-US" sz="2400" dirty="0">
                <a:solidFill>
                  <a:schemeClr val="tx1">
                    <a:lumMod val="75000"/>
                    <a:lumOff val="25000"/>
                  </a:schemeClr>
                </a:solidFill>
              </a:rPr>
              <a:t>对象</a:t>
            </a:r>
            <a:r>
              <a:rPr lang="en-US" altLang="zh-CN" sz="2400" dirty="0">
                <a:solidFill>
                  <a:schemeClr val="tx1">
                    <a:lumMod val="75000"/>
                    <a:lumOff val="25000"/>
                  </a:schemeClr>
                </a:solidFill>
              </a:rPr>
              <a:t>API</a:t>
            </a:r>
            <a:r>
              <a:rPr lang="zh-CN" altLang="en-US" sz="2400" dirty="0">
                <a:solidFill>
                  <a:schemeClr val="tx1">
                    <a:lumMod val="75000"/>
                    <a:lumOff val="25000"/>
                  </a:schemeClr>
                </a:solidFill>
              </a:rPr>
              <a:t>接口总览（绿色为常用接口）</a:t>
            </a:r>
            <a:endParaRPr lang="zh-CN" altLang="en-US" sz="2400" dirty="0">
              <a:solidFill>
                <a:schemeClr val="tx1">
                  <a:lumMod val="75000"/>
                  <a:lumOff val="25000"/>
                </a:schemeClr>
              </a:solidFill>
            </a:endParaRPr>
          </a:p>
          <a:p>
            <a:pPr marL="0" indent="0">
              <a:buNone/>
            </a:pP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【XHR</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对象介绍</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7" name="Picture 97"/>
          <p:cNvPicPr>
            <a:picLocks noChangeAspect="1" noChangeArrowheads="1"/>
          </p:cNvPicPr>
          <p:nvPr/>
        </p:nvPicPr>
        <p:blipFill>
          <a:blip r:embed="rId1" cstate="print"/>
          <a:srcRect/>
          <a:stretch>
            <a:fillRect/>
          </a:stretch>
        </p:blipFill>
        <p:spPr bwMode="auto">
          <a:xfrm>
            <a:off x="1285852" y="2000240"/>
            <a:ext cx="6840538" cy="3171825"/>
          </a:xfrm>
          <a:prstGeom prst="rect">
            <a:avLst/>
          </a:prstGeom>
          <a:noFill/>
          <a:ln w="9525">
            <a:noFill/>
            <a:miter lim="800000"/>
            <a:headEnd/>
            <a:tailEnd/>
          </a:ln>
        </p:spPr>
      </p:pic>
      <p:sp>
        <p:nvSpPr>
          <p:cNvPr id="8" name="椭圆 7"/>
          <p:cNvSpPr/>
          <p:nvPr/>
        </p:nvSpPr>
        <p:spPr>
          <a:xfrm>
            <a:off x="857224" y="2428868"/>
            <a:ext cx="285752" cy="28575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57224" y="2857496"/>
            <a:ext cx="285752" cy="28575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857224" y="3214686"/>
            <a:ext cx="285752" cy="28575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57224" y="3643314"/>
            <a:ext cx="285752" cy="285752"/>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857224" y="4143380"/>
            <a:ext cx="285752" cy="285752"/>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57224" y="4714884"/>
            <a:ext cx="285752" cy="285752"/>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smtClean="0">
                <a:solidFill>
                  <a:schemeClr val="tx1">
                    <a:lumMod val="75000"/>
                    <a:lumOff val="25000"/>
                  </a:schemeClr>
                </a:solidFill>
              </a:rPr>
              <a:t>其余</a:t>
            </a:r>
            <a:r>
              <a:rPr lang="en-US" altLang="zh-CN" sz="2400" dirty="0" smtClean="0">
                <a:solidFill>
                  <a:schemeClr val="tx1">
                    <a:lumMod val="75000"/>
                    <a:lumOff val="25000"/>
                  </a:schemeClr>
                </a:solidFill>
              </a:rPr>
              <a:t>API</a:t>
            </a:r>
            <a:r>
              <a:rPr lang="zh-CN" altLang="en-US" sz="2400" dirty="0" smtClean="0">
                <a:solidFill>
                  <a:schemeClr val="tx1">
                    <a:lumMod val="75000"/>
                    <a:lumOff val="25000"/>
                  </a:schemeClr>
                </a:solidFill>
              </a:rPr>
              <a:t>接口</a:t>
            </a:r>
            <a:endParaRPr lang="zh-CN" altLang="en-US" sz="2400" dirty="0">
              <a:solidFill>
                <a:schemeClr val="tx1">
                  <a:lumMod val="75000"/>
                  <a:lumOff val="25000"/>
                </a:schemeClr>
              </a:solidFill>
            </a:endParaRPr>
          </a:p>
          <a:p>
            <a:pPr marL="0" indent="0">
              <a:buNone/>
            </a:pP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【XHR</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对象介绍</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14" name="Picture 4"/>
          <p:cNvPicPr>
            <a:picLocks noChangeAspect="1" noChangeArrowheads="1"/>
          </p:cNvPicPr>
          <p:nvPr/>
        </p:nvPicPr>
        <p:blipFill>
          <a:blip r:embed="rId1" cstate="print"/>
          <a:srcRect/>
          <a:stretch>
            <a:fillRect/>
          </a:stretch>
        </p:blipFill>
        <p:spPr bwMode="auto">
          <a:xfrm>
            <a:off x="1214413" y="2000240"/>
            <a:ext cx="8578567" cy="3315117"/>
          </a:xfrm>
          <a:prstGeom prst="rect">
            <a:avLst/>
          </a:prstGeom>
          <a:noFill/>
          <a:ln w="9525">
            <a:noFill/>
            <a:miter lim="800000"/>
            <a:headEnd/>
            <a:tailEnd/>
          </a:ln>
        </p:spPr>
      </p:pic>
      <p:sp>
        <p:nvSpPr>
          <p:cNvPr id="15" name="椭圆 14"/>
          <p:cNvSpPr/>
          <p:nvPr/>
        </p:nvSpPr>
        <p:spPr>
          <a:xfrm>
            <a:off x="857224" y="3714751"/>
            <a:ext cx="291410" cy="343143"/>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57224" y="2428867"/>
            <a:ext cx="291410" cy="343143"/>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57224" y="2928933"/>
            <a:ext cx="291410" cy="343143"/>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857224" y="4071941"/>
            <a:ext cx="291410" cy="343143"/>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57224" y="4429131"/>
            <a:ext cx="291410" cy="343143"/>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857224" y="3357561"/>
            <a:ext cx="291410" cy="343143"/>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 Box 9"/>
          <p:cNvSpPr txBox="1">
            <a:spLocks noChangeArrowheads="1"/>
          </p:cNvSpPr>
          <p:nvPr/>
        </p:nvSpPr>
        <p:spPr bwMode="auto">
          <a:xfrm>
            <a:off x="1214413" y="5714099"/>
            <a:ext cx="7358114" cy="369332"/>
          </a:xfrm>
          <a:prstGeom prst="rect">
            <a:avLst/>
          </a:prstGeom>
          <a:solidFill>
            <a:srgbClr val="DDDDDD"/>
          </a:solidFill>
          <a:ln w="9525">
            <a:solidFill>
              <a:srgbClr val="3333CC"/>
            </a:solidFill>
            <a:miter lim="800000"/>
          </a:ln>
        </p:spPr>
        <p:txBody>
          <a:bodyPr wrap="square">
            <a:spAutoFit/>
          </a:bodyPr>
          <a:lstStyle/>
          <a:p>
            <a:pPr algn="l">
              <a:lnSpc>
                <a:spcPct val="100000"/>
              </a:lnSpc>
              <a:spcBef>
                <a:spcPct val="50000"/>
              </a:spcBef>
              <a:buClrTx/>
              <a:buSzTx/>
              <a:buFontTx/>
              <a:buNone/>
            </a:pPr>
            <a:r>
              <a:rPr kumimoji="1" lang="zh-CN" altLang="en-US" b="1" dirty="0" smtClean="0">
                <a:solidFill>
                  <a:srgbClr val="000000"/>
                </a:solidFill>
                <a:latin typeface="楷体_GB2312" pitchFamily="49" charset="-122"/>
                <a:ea typeface="楷体_GB2312" pitchFamily="49" charset="-122"/>
              </a:rPr>
              <a:t>了解这些接口后，我们就使用这些接口发送</a:t>
            </a:r>
            <a:r>
              <a:rPr kumimoji="1" lang="en-US" altLang="zh-CN" b="1" dirty="0" smtClean="0">
                <a:solidFill>
                  <a:srgbClr val="000000"/>
                </a:solidFill>
                <a:latin typeface="楷体_GB2312" pitchFamily="49" charset="-122"/>
                <a:ea typeface="楷体_GB2312" pitchFamily="49" charset="-122"/>
              </a:rPr>
              <a:t>AJAX</a:t>
            </a:r>
            <a:r>
              <a:rPr kumimoji="1" lang="zh-CN" altLang="en-US" b="1" dirty="0" smtClean="0">
                <a:solidFill>
                  <a:srgbClr val="000000"/>
                </a:solidFill>
                <a:latin typeface="楷体_GB2312" pitchFamily="49" charset="-122"/>
                <a:ea typeface="楷体_GB2312" pitchFamily="49" charset="-122"/>
              </a:rPr>
              <a:t>请求。</a:t>
            </a:r>
            <a:endParaRPr kumimoji="1" lang="en-US" altLang="zh-CN" b="1" dirty="0">
              <a:solidFill>
                <a:srgbClr val="000000"/>
              </a:solidFill>
              <a:latin typeface="楷体_GB2312" pitchFamily="49" charset="-122"/>
              <a:ea typeface="楷体_GB2312" pitchFamily="49" charset="-122"/>
            </a:endParaRPr>
          </a:p>
        </p:txBody>
      </p:sp>
    </p:spTree>
  </p:cSld>
  <p:clrMapOvr>
    <a:masterClrMapping/>
  </p:clrMapOvr>
  <p:transition spd="slow">
    <p:push dir="u"/>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发送</a:t>
            </a:r>
            <a:r>
              <a:rPr lang="en-US" altLang="zh-CN" sz="2400" dirty="0">
                <a:solidFill>
                  <a:schemeClr val="tx1">
                    <a:lumMod val="75000"/>
                    <a:lumOff val="25000"/>
                  </a:schemeClr>
                </a:solidFill>
              </a:rPr>
              <a:t>AJAX</a:t>
            </a:r>
            <a:r>
              <a:rPr lang="zh-CN" altLang="en-US" sz="2400" dirty="0">
                <a:solidFill>
                  <a:schemeClr val="tx1">
                    <a:lumMod val="75000"/>
                    <a:lumOff val="25000"/>
                  </a:schemeClr>
                </a:solidFill>
              </a:rPr>
              <a:t>请求的步骤：</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调用</a:t>
            </a:r>
            <a:r>
              <a:rPr lang="en-US" altLang="zh-CN" sz="2000" dirty="0">
                <a:solidFill>
                  <a:schemeClr val="tx1">
                    <a:lumMod val="75000"/>
                    <a:lumOff val="25000"/>
                  </a:schemeClr>
                </a:solidFill>
              </a:rPr>
              <a:t>open</a:t>
            </a:r>
            <a:r>
              <a:rPr lang="zh-CN" altLang="en-US" sz="2000" dirty="0">
                <a:solidFill>
                  <a:schemeClr val="tx1">
                    <a:lumMod val="75000"/>
                    <a:lumOff val="25000"/>
                  </a:schemeClr>
                </a:solidFill>
              </a:rPr>
              <a:t>方法，代表预备发送请求。</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如果请求类型为</a:t>
            </a:r>
            <a:r>
              <a:rPr lang="en-US" altLang="zh-CN" sz="2000" dirty="0">
                <a:solidFill>
                  <a:schemeClr val="tx1">
                    <a:lumMod val="75000"/>
                    <a:lumOff val="25000"/>
                  </a:schemeClr>
                </a:solidFill>
              </a:rPr>
              <a:t>POST</a:t>
            </a:r>
            <a:r>
              <a:rPr lang="zh-CN" altLang="en-US" sz="2000" dirty="0">
                <a:solidFill>
                  <a:schemeClr val="tx1">
                    <a:lumMod val="75000"/>
                    <a:lumOff val="25000"/>
                  </a:schemeClr>
                </a:solidFill>
              </a:rPr>
              <a:t>，则需设定响应头。</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发送</a:t>
            </a:r>
            <a:r>
              <a:rPr lang="en-US" altLang="zh-CN" sz="2000" dirty="0">
                <a:solidFill>
                  <a:schemeClr val="tx1">
                    <a:lumMod val="75000"/>
                    <a:lumOff val="25000"/>
                  </a:schemeClr>
                </a:solidFill>
              </a:rPr>
              <a:t>http</a:t>
            </a:r>
            <a:r>
              <a:rPr lang="zh-CN" altLang="en-US" sz="2000" dirty="0">
                <a:solidFill>
                  <a:schemeClr val="tx1">
                    <a:lumMod val="75000"/>
                    <a:lumOff val="25000"/>
                  </a:schemeClr>
                </a:solidFill>
              </a:rPr>
              <a:t>请求指令，传递参数。</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声明请求状态改变的回调函数，接收服务器响应信息。</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发送</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ajax</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请求的步骤介绍</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1301658" y="3964785"/>
            <a:ext cx="2428892" cy="2786082"/>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944600" y="4107661"/>
            <a:ext cx="1571636" cy="642942"/>
          </a:xfrm>
          <a:prstGeom prst="round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open</a:t>
            </a:r>
            <a:r>
              <a:rPr lang="zh-CN" altLang="en-US" dirty="0" smtClean="0"/>
              <a:t>（）</a:t>
            </a:r>
            <a:endParaRPr lang="zh-CN" altLang="en-US" dirty="0"/>
          </a:p>
        </p:txBody>
      </p:sp>
      <p:sp>
        <p:nvSpPr>
          <p:cNvPr id="7" name="圆角矩形 6"/>
          <p:cNvSpPr/>
          <p:nvPr/>
        </p:nvSpPr>
        <p:spPr>
          <a:xfrm>
            <a:off x="1944600" y="4893479"/>
            <a:ext cx="1571636" cy="571504"/>
          </a:xfrm>
          <a:prstGeom prst="round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setRequestHeader</a:t>
            </a:r>
            <a:r>
              <a:rPr lang="zh-CN" altLang="en-US" dirty="0" smtClean="0"/>
              <a:t>（）</a:t>
            </a:r>
            <a:endParaRPr lang="zh-CN" altLang="en-US" dirty="0"/>
          </a:p>
        </p:txBody>
      </p:sp>
      <p:sp>
        <p:nvSpPr>
          <p:cNvPr id="8" name="圆角矩形 7"/>
          <p:cNvSpPr/>
          <p:nvPr/>
        </p:nvSpPr>
        <p:spPr>
          <a:xfrm>
            <a:off x="1944600" y="5536421"/>
            <a:ext cx="1571636" cy="571504"/>
          </a:xfrm>
          <a:prstGeom prst="round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send</a:t>
            </a:r>
            <a:r>
              <a:rPr lang="zh-CN" altLang="en-US" dirty="0" smtClean="0"/>
              <a:t>（）</a:t>
            </a:r>
            <a:endParaRPr lang="zh-CN" altLang="en-US" dirty="0"/>
          </a:p>
        </p:txBody>
      </p:sp>
      <p:sp>
        <p:nvSpPr>
          <p:cNvPr id="9" name="圆角矩形 8"/>
          <p:cNvSpPr/>
          <p:nvPr/>
        </p:nvSpPr>
        <p:spPr>
          <a:xfrm>
            <a:off x="1944600" y="6179363"/>
            <a:ext cx="1571636" cy="571504"/>
          </a:xfrm>
          <a:prstGeom prst="round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接收响应</a:t>
            </a:r>
            <a:endParaRPr lang="zh-CN" altLang="en-US" dirty="0" smtClean="0"/>
          </a:p>
        </p:txBody>
      </p:sp>
      <p:sp>
        <p:nvSpPr>
          <p:cNvPr id="10" name="TextBox 9"/>
          <p:cNvSpPr txBox="1"/>
          <p:nvPr/>
        </p:nvSpPr>
        <p:spPr>
          <a:xfrm>
            <a:off x="730154" y="4036223"/>
            <a:ext cx="1143008" cy="830997"/>
          </a:xfrm>
          <a:prstGeom prst="rect">
            <a:avLst/>
          </a:prstGeom>
          <a:noFill/>
        </p:spPr>
        <p:txBody>
          <a:bodyPr wrap="square" rtlCol="0">
            <a:spAutoFit/>
          </a:bodyPr>
          <a:lstStyle/>
          <a:p>
            <a:r>
              <a:rPr lang="en-US" altLang="zh-CN" sz="2400" b="1" dirty="0" smtClean="0">
                <a:solidFill>
                  <a:srgbClr val="FF0000"/>
                </a:solidFill>
              </a:rPr>
              <a:t>XHR</a:t>
            </a:r>
            <a:r>
              <a:rPr lang="zh-CN" altLang="en-US" sz="2400" b="1" dirty="0" smtClean="0">
                <a:solidFill>
                  <a:srgbClr val="FF0000"/>
                </a:solidFill>
              </a:rPr>
              <a:t>对象</a:t>
            </a:r>
            <a:endParaRPr lang="zh-CN" altLang="en-US" sz="2400" b="1" dirty="0">
              <a:solidFill>
                <a:srgbClr val="FF0000"/>
              </a:solidFill>
            </a:endParaRPr>
          </a:p>
        </p:txBody>
      </p:sp>
      <p:sp>
        <p:nvSpPr>
          <p:cNvPr id="11" name="椭圆 10"/>
          <p:cNvSpPr/>
          <p:nvPr/>
        </p:nvSpPr>
        <p:spPr>
          <a:xfrm>
            <a:off x="6230880" y="4464851"/>
            <a:ext cx="1714512" cy="164307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rgbClr val="FF0000"/>
                </a:solidFill>
              </a:rPr>
              <a:t>server</a:t>
            </a:r>
            <a:endParaRPr lang="zh-CN" altLang="en-US" sz="2400" b="1" dirty="0">
              <a:solidFill>
                <a:srgbClr val="FF0000"/>
              </a:solidFill>
            </a:endParaRPr>
          </a:p>
        </p:txBody>
      </p:sp>
      <p:sp>
        <p:nvSpPr>
          <p:cNvPr id="12" name="TextBox 11"/>
          <p:cNvSpPr txBox="1"/>
          <p:nvPr/>
        </p:nvSpPr>
        <p:spPr>
          <a:xfrm>
            <a:off x="4230616" y="4179099"/>
            <a:ext cx="1500198" cy="369332"/>
          </a:xfrm>
          <a:prstGeom prst="rect">
            <a:avLst/>
          </a:prstGeom>
          <a:noFill/>
          <a:ln>
            <a:solidFill>
              <a:schemeClr val="accent1">
                <a:shade val="50000"/>
              </a:schemeClr>
            </a:solidFill>
          </a:ln>
        </p:spPr>
        <p:txBody>
          <a:bodyPr wrap="square" rtlCol="0">
            <a:spAutoFit/>
          </a:bodyPr>
          <a:lstStyle/>
          <a:p>
            <a:r>
              <a:rPr lang="zh-CN" altLang="en-US" dirty="0" smtClean="0"/>
              <a:t>预备发送</a:t>
            </a:r>
            <a:endParaRPr lang="zh-CN" altLang="en-US" dirty="0"/>
          </a:p>
        </p:txBody>
      </p:sp>
      <p:sp>
        <p:nvSpPr>
          <p:cNvPr id="13" name="TextBox 12"/>
          <p:cNvSpPr txBox="1"/>
          <p:nvPr/>
        </p:nvSpPr>
        <p:spPr>
          <a:xfrm>
            <a:off x="4230616" y="4893479"/>
            <a:ext cx="1500198" cy="369332"/>
          </a:xfrm>
          <a:prstGeom prst="rect">
            <a:avLst/>
          </a:prstGeom>
          <a:noFill/>
          <a:ln>
            <a:solidFill>
              <a:schemeClr val="accent1">
                <a:shade val="50000"/>
              </a:schemeClr>
            </a:solidFill>
          </a:ln>
        </p:spPr>
        <p:txBody>
          <a:bodyPr wrap="square" rtlCol="0">
            <a:spAutoFit/>
          </a:bodyPr>
          <a:lstStyle/>
          <a:p>
            <a:r>
              <a:rPr lang="zh-CN" altLang="en-US" dirty="0" smtClean="0"/>
              <a:t>设定响应头</a:t>
            </a:r>
            <a:endParaRPr lang="zh-CN" altLang="en-US" dirty="0"/>
          </a:p>
        </p:txBody>
      </p:sp>
      <p:sp>
        <p:nvSpPr>
          <p:cNvPr id="14" name="右箭头 13"/>
          <p:cNvSpPr/>
          <p:nvPr/>
        </p:nvSpPr>
        <p:spPr>
          <a:xfrm>
            <a:off x="4302054" y="5464983"/>
            <a:ext cx="1285884" cy="714380"/>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发送请求</a:t>
            </a:r>
            <a:endParaRPr lang="zh-CN" altLang="en-US" b="1" dirty="0">
              <a:solidFill>
                <a:srgbClr val="FF0000"/>
              </a:solidFill>
            </a:endParaRPr>
          </a:p>
        </p:txBody>
      </p:sp>
      <p:sp>
        <p:nvSpPr>
          <p:cNvPr id="15" name="右箭头 14"/>
          <p:cNvSpPr/>
          <p:nvPr/>
        </p:nvSpPr>
        <p:spPr>
          <a:xfrm flipH="1">
            <a:off x="4302054" y="6107925"/>
            <a:ext cx="1357322" cy="714380"/>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等待接收</a:t>
            </a:r>
            <a:endParaRPr lang="zh-CN" altLang="en-US" b="1" dirty="0">
              <a:solidFill>
                <a:srgbClr val="FF0000"/>
              </a:solidFill>
            </a:endParaRPr>
          </a:p>
        </p:txBody>
      </p:sp>
    </p:spTree>
  </p:cSld>
  <p:clrMapOvr>
    <a:masterClrMapping/>
  </p:clrMapOvr>
  <p:transition spd="slow">
    <p:push dir="u"/>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open(method, url, asynch)</a:t>
            </a:r>
            <a:r>
              <a:rPr lang="zh-CN" altLang="en-US" sz="2400" dirty="0">
                <a:solidFill>
                  <a:schemeClr val="tx1">
                    <a:lumMod val="75000"/>
                    <a:lumOff val="25000"/>
                  </a:schemeClr>
                </a:solidFill>
              </a:rPr>
              <a:t>：</a:t>
            </a:r>
            <a:r>
              <a:rPr lang="en-US" altLang="zh-CN" sz="2400" dirty="0">
                <a:solidFill>
                  <a:schemeClr val="tx1">
                    <a:lumMod val="75000"/>
                    <a:lumOff val="25000"/>
                  </a:schemeClr>
                </a:solidFill>
              </a:rPr>
              <a:t>open </a:t>
            </a:r>
            <a:r>
              <a:rPr lang="zh-CN" altLang="en-US" sz="2400" dirty="0">
                <a:solidFill>
                  <a:schemeClr val="tx1">
                    <a:lumMod val="75000"/>
                    <a:lumOff val="25000"/>
                  </a:schemeClr>
                </a:solidFill>
              </a:rPr>
              <a:t>方法允许程序员用一个</a:t>
            </a:r>
            <a:r>
              <a:rPr lang="en-US" altLang="zh-CN" sz="2400" dirty="0">
                <a:solidFill>
                  <a:schemeClr val="tx1">
                    <a:lumMod val="75000"/>
                    <a:lumOff val="25000"/>
                  </a:schemeClr>
                </a:solidFill>
              </a:rPr>
              <a:t>Ajax</a:t>
            </a:r>
            <a:r>
              <a:rPr lang="zh-CN" altLang="en-US" sz="2400" dirty="0">
                <a:solidFill>
                  <a:schemeClr val="tx1">
                    <a:lumMod val="75000"/>
                    <a:lumOff val="25000"/>
                  </a:schemeClr>
                </a:solidFill>
              </a:rPr>
              <a:t>调用向服务器发送请求。</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method</a:t>
            </a:r>
            <a:r>
              <a:rPr lang="zh-CN" altLang="en-US" sz="2000" dirty="0">
                <a:solidFill>
                  <a:schemeClr val="tx1">
                    <a:lumMod val="75000"/>
                    <a:lumOff val="25000"/>
                  </a:schemeClr>
                </a:solidFill>
              </a:rPr>
              <a:t>：请求类型，类似 “</a:t>
            </a:r>
            <a:r>
              <a:rPr lang="en-US" altLang="zh-CN" sz="2000" dirty="0">
                <a:solidFill>
                  <a:schemeClr val="tx1">
                    <a:lumMod val="75000"/>
                    <a:lumOff val="25000"/>
                  </a:schemeClr>
                </a:solidFill>
              </a:rPr>
              <a:t>GET”</a:t>
            </a:r>
            <a:r>
              <a:rPr lang="zh-CN" altLang="en-US" sz="2000" dirty="0">
                <a:solidFill>
                  <a:schemeClr val="tx1">
                    <a:lumMod val="75000"/>
                    <a:lumOff val="25000"/>
                  </a:schemeClr>
                </a:solidFill>
              </a:rPr>
              <a:t>或”</a:t>
            </a:r>
            <a:r>
              <a:rPr lang="en-US" altLang="zh-CN" sz="2000" dirty="0">
                <a:solidFill>
                  <a:schemeClr val="tx1">
                    <a:lumMod val="75000"/>
                    <a:lumOff val="25000"/>
                  </a:schemeClr>
                </a:solidFill>
              </a:rPr>
              <a:t>POST”</a:t>
            </a:r>
            <a:r>
              <a:rPr lang="zh-CN" altLang="en-US" sz="2000" dirty="0">
                <a:solidFill>
                  <a:schemeClr val="tx1">
                    <a:lumMod val="75000"/>
                    <a:lumOff val="25000"/>
                  </a:schemeClr>
                </a:solidFill>
              </a:rPr>
              <a:t>的字符串。若需要向服务器发送数据，用</a:t>
            </a:r>
            <a:r>
              <a:rPr lang="en-US" altLang="zh-CN" sz="2000" dirty="0">
                <a:solidFill>
                  <a:schemeClr val="tx1">
                    <a:lumMod val="75000"/>
                    <a:lumOff val="25000"/>
                  </a:schemeClr>
                </a:solidFill>
              </a:rPr>
              <a:t>POST</a:t>
            </a:r>
            <a:r>
              <a:rPr lang="zh-CN" altLang="en-US" sz="2000" dirty="0">
                <a:solidFill>
                  <a:schemeClr val="tx1">
                    <a:lumMod val="75000"/>
                    <a:lumOff val="25000"/>
                  </a:schemeClr>
                </a:solidFill>
              </a:rPr>
              <a:t>，若使用</a:t>
            </a:r>
            <a:r>
              <a:rPr lang="en-US" altLang="zh-CN" sz="2000" dirty="0">
                <a:solidFill>
                  <a:schemeClr val="tx1">
                    <a:lumMod val="75000"/>
                    <a:lumOff val="25000"/>
                  </a:schemeClr>
                </a:solidFill>
              </a:rPr>
              <a:t>GET</a:t>
            </a:r>
            <a:r>
              <a:rPr lang="zh-CN" altLang="en-US" sz="2000" dirty="0">
                <a:solidFill>
                  <a:schemeClr val="tx1">
                    <a:lumMod val="75000"/>
                    <a:lumOff val="25000"/>
                  </a:schemeClr>
                </a:solidFill>
              </a:rPr>
              <a:t>请求，则可以在</a:t>
            </a:r>
            <a:r>
              <a:rPr lang="en-US" altLang="zh-CN" sz="2000" dirty="0">
                <a:solidFill>
                  <a:schemeClr val="tx1">
                    <a:lumMod val="75000"/>
                    <a:lumOff val="25000"/>
                  </a:schemeClr>
                </a:solidFill>
              </a:rPr>
              <a:t>url</a:t>
            </a:r>
            <a:r>
              <a:rPr lang="zh-CN" altLang="en-US" sz="2000" dirty="0">
                <a:solidFill>
                  <a:schemeClr val="tx1">
                    <a:lumMod val="75000"/>
                    <a:lumOff val="25000"/>
                  </a:schemeClr>
                </a:solidFill>
              </a:rPr>
              <a:t>地址栏传递参数，但原则上字符数量不超过</a:t>
            </a:r>
            <a:r>
              <a:rPr lang="en-US" altLang="zh-CN" sz="2000" dirty="0">
                <a:solidFill>
                  <a:schemeClr val="tx1">
                    <a:lumMod val="75000"/>
                    <a:lumOff val="25000"/>
                  </a:schemeClr>
                </a:solidFill>
              </a:rPr>
              <a:t>2000</a:t>
            </a:r>
            <a:r>
              <a:rPr lang="zh-CN" altLang="en-US" sz="2000" dirty="0">
                <a:solidFill>
                  <a:schemeClr val="tx1">
                    <a:lumMod val="75000"/>
                    <a:lumOff val="25000"/>
                  </a:schemeClr>
                </a:solidFill>
              </a:rPr>
              <a:t>，且不同服务器解码方式不同容易造成乱码。</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url</a:t>
            </a:r>
            <a:r>
              <a:rPr lang="zh-CN" altLang="en-US" sz="2000" dirty="0">
                <a:solidFill>
                  <a:schemeClr val="tx1">
                    <a:lumMod val="75000"/>
                    <a:lumOff val="25000"/>
                  </a:schemeClr>
                </a:solidFill>
              </a:rPr>
              <a:t>：路径字符串，可以为</a:t>
            </a:r>
            <a:r>
              <a:rPr lang="en-US" altLang="zh-CN" sz="2000" dirty="0">
                <a:solidFill>
                  <a:schemeClr val="tx1">
                    <a:lumMod val="75000"/>
                    <a:lumOff val="25000"/>
                  </a:schemeClr>
                </a:solidFill>
              </a:rPr>
              <a:t>get</a:t>
            </a:r>
            <a:r>
              <a:rPr lang="zh-CN" altLang="en-US" sz="2000" dirty="0">
                <a:solidFill>
                  <a:schemeClr val="tx1">
                    <a:lumMod val="75000"/>
                    <a:lumOff val="25000"/>
                  </a:schemeClr>
                </a:solidFill>
              </a:rPr>
              <a:t>请求传递参数，有些浏览器会把多个请求的结果缓存在同一个</a:t>
            </a:r>
            <a:r>
              <a:rPr lang="en-US" altLang="zh-CN" sz="2000" dirty="0">
                <a:solidFill>
                  <a:schemeClr val="tx1">
                    <a:lumMod val="75000"/>
                    <a:lumOff val="25000"/>
                  </a:schemeClr>
                </a:solidFill>
              </a:rPr>
              <a:t>URL</a:t>
            </a:r>
            <a:r>
              <a:rPr lang="zh-CN" altLang="en-US" sz="2000" dirty="0">
                <a:solidFill>
                  <a:schemeClr val="tx1">
                    <a:lumMod val="75000"/>
                    <a:lumOff val="25000"/>
                  </a:schemeClr>
                </a:solidFill>
              </a:rPr>
              <a:t>，造成网页更新不及时，可在</a:t>
            </a:r>
            <a:r>
              <a:rPr lang="en-US" altLang="zh-CN" sz="2000" dirty="0">
                <a:solidFill>
                  <a:schemeClr val="tx1">
                    <a:lumMod val="75000"/>
                    <a:lumOff val="25000"/>
                  </a:schemeClr>
                </a:solidFill>
              </a:rPr>
              <a:t>url</a:t>
            </a:r>
            <a:r>
              <a:rPr lang="zh-CN" altLang="en-US" sz="2000" dirty="0">
                <a:solidFill>
                  <a:schemeClr val="tx1">
                    <a:lumMod val="75000"/>
                    <a:lumOff val="25000"/>
                  </a:schemeClr>
                </a:solidFill>
              </a:rPr>
              <a:t>中增加时间戳避免缓存。</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asynch</a:t>
            </a:r>
            <a:r>
              <a:rPr lang="zh-CN" altLang="en-US" sz="2000" dirty="0">
                <a:solidFill>
                  <a:schemeClr val="tx1">
                    <a:lumMod val="75000"/>
                    <a:lumOff val="25000"/>
                  </a:schemeClr>
                </a:solidFill>
              </a:rPr>
              <a:t>：表示请求是否要异步传输，默认值为</a:t>
            </a:r>
            <a:r>
              <a:rPr lang="en-US" altLang="zh-CN" sz="2000" dirty="0">
                <a:solidFill>
                  <a:schemeClr val="tx1">
                    <a:lumMod val="75000"/>
                    <a:lumOff val="25000"/>
                  </a:schemeClr>
                </a:solidFill>
              </a:rPr>
              <a:t>true</a:t>
            </a:r>
            <a:r>
              <a:rPr lang="zh-CN" altLang="en-US" sz="1600" dirty="0">
                <a:solidFill>
                  <a:schemeClr val="tx1">
                    <a:lumMod val="75000"/>
                    <a:lumOff val="25000"/>
                  </a:schemeClr>
                </a:solidFill>
              </a:rPr>
              <a:t>。同步传输将导致网页等待期间无法操作，建议使用异步传输。</a:t>
            </a:r>
            <a:endParaRPr lang="zh-CN" altLang="en-US" sz="16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发送请求核心</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api</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setRequestHeader(header,value):</a:t>
            </a:r>
            <a:r>
              <a:rPr lang="zh-CN" altLang="en-US" sz="2400" dirty="0">
                <a:solidFill>
                  <a:schemeClr val="tx1">
                    <a:lumMod val="75000"/>
                    <a:lumOff val="25000"/>
                  </a:schemeClr>
                </a:solidFill>
              </a:rPr>
              <a:t>设定响应头，响应头用于描述元数据</a:t>
            </a:r>
            <a:r>
              <a:rPr lang="zh-CN" altLang="en-US" sz="2400" dirty="0" smtClean="0">
                <a:solidFill>
                  <a:schemeClr val="tx1">
                    <a:lumMod val="75000"/>
                    <a:lumOff val="25000"/>
                  </a:schemeClr>
                </a:solidFill>
              </a:rPr>
              <a:t>。参数</a:t>
            </a:r>
            <a:r>
              <a:rPr lang="zh-CN" altLang="en-US" sz="2400" dirty="0">
                <a:solidFill>
                  <a:schemeClr val="tx1">
                    <a:lumMod val="75000"/>
                    <a:lumOff val="25000"/>
                  </a:schemeClr>
                </a:solidFill>
              </a:rPr>
              <a:t>描述：</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header</a:t>
            </a:r>
            <a:r>
              <a:rPr lang="zh-CN" altLang="en-US" sz="2000" dirty="0">
                <a:solidFill>
                  <a:schemeClr val="tx1">
                    <a:lumMod val="75000"/>
                    <a:lumOff val="25000"/>
                  </a:schemeClr>
                </a:solidFill>
              </a:rPr>
              <a:t>： 响应头的名字</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如果用 </a:t>
            </a:r>
            <a:r>
              <a:rPr lang="en-US" altLang="zh-CN" sz="2000" dirty="0">
                <a:solidFill>
                  <a:schemeClr val="tx1">
                    <a:lumMod val="75000"/>
                    <a:lumOff val="25000"/>
                  </a:schemeClr>
                </a:solidFill>
              </a:rPr>
              <a:t>POST </a:t>
            </a:r>
            <a:r>
              <a:rPr lang="zh-CN" altLang="en-US" sz="2000" dirty="0">
                <a:solidFill>
                  <a:schemeClr val="tx1">
                    <a:lumMod val="75000"/>
                    <a:lumOff val="25000"/>
                  </a:schemeClr>
                </a:solidFill>
              </a:rPr>
              <a:t>请求向服务器发送数据，需要将 “</a:t>
            </a:r>
            <a:r>
              <a:rPr lang="en-US" altLang="zh-CN" sz="2000" dirty="0">
                <a:solidFill>
                  <a:schemeClr val="tx1">
                    <a:lumMod val="75000"/>
                    <a:lumOff val="25000"/>
                  </a:schemeClr>
                </a:solidFill>
              </a:rPr>
              <a:t>Content-type” </a:t>
            </a:r>
            <a:r>
              <a:rPr lang="zh-CN" altLang="en-US" sz="2000" dirty="0">
                <a:solidFill>
                  <a:schemeClr val="tx1">
                    <a:lumMod val="75000"/>
                    <a:lumOff val="25000"/>
                  </a:schemeClr>
                </a:solidFill>
              </a:rPr>
              <a:t>的首部设置为 “</a:t>
            </a:r>
            <a:r>
              <a:rPr lang="en-US" altLang="zh-CN" sz="2000" dirty="0">
                <a:solidFill>
                  <a:schemeClr val="tx1">
                    <a:lumMod val="75000"/>
                    <a:lumOff val="25000"/>
                  </a:schemeClr>
                </a:solidFill>
              </a:rPr>
              <a:t>application/x-www-form-urlencoded”.</a:t>
            </a:r>
            <a:r>
              <a:rPr lang="zh-CN" altLang="en-US" sz="2000" dirty="0">
                <a:solidFill>
                  <a:schemeClr val="tx1">
                    <a:lumMod val="75000"/>
                    <a:lumOff val="25000"/>
                  </a:schemeClr>
                </a:solidFill>
              </a:rPr>
              <a:t>它会告知服务器正在发送数据，并且数据已经符合</a:t>
            </a:r>
            <a:r>
              <a:rPr lang="en-US" altLang="zh-CN" sz="2000" dirty="0">
                <a:solidFill>
                  <a:schemeClr val="tx1">
                    <a:lumMod val="75000"/>
                    <a:lumOff val="25000"/>
                  </a:schemeClr>
                </a:solidFill>
              </a:rPr>
              <a:t>URL</a:t>
            </a:r>
            <a:r>
              <a:rPr lang="zh-CN" altLang="en-US" sz="2000" dirty="0">
                <a:solidFill>
                  <a:schemeClr val="tx1">
                    <a:lumMod val="75000"/>
                    <a:lumOff val="25000"/>
                  </a:schemeClr>
                </a:solidFill>
              </a:rPr>
              <a:t>编码了</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value</a:t>
            </a:r>
            <a:r>
              <a:rPr lang="zh-CN" altLang="en-US" sz="2000" dirty="0">
                <a:solidFill>
                  <a:schemeClr val="tx1">
                    <a:lumMod val="75000"/>
                    <a:lumOff val="25000"/>
                  </a:schemeClr>
                </a:solidFill>
              </a:rPr>
              <a:t>：响应头的值。</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注意事项：该方法必须在</a:t>
            </a:r>
            <a:r>
              <a:rPr lang="en-US" altLang="zh-CN" sz="2000" dirty="0">
                <a:solidFill>
                  <a:schemeClr val="tx1">
                    <a:lumMod val="75000"/>
                    <a:lumOff val="25000"/>
                  </a:schemeClr>
                </a:solidFill>
              </a:rPr>
              <a:t>open()</a:t>
            </a:r>
            <a:r>
              <a:rPr lang="zh-CN" altLang="en-US" sz="2000" dirty="0">
                <a:solidFill>
                  <a:schemeClr val="tx1">
                    <a:lumMod val="75000"/>
                    <a:lumOff val="25000"/>
                  </a:schemeClr>
                </a:solidFill>
              </a:rPr>
              <a:t>之后才能调用</a:t>
            </a:r>
            <a:endParaRPr lang="zh-CN" altLang="en-US" sz="12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发送请求核心</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api</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cstate="print"/>
          <a:srcRect/>
          <a:stretch>
            <a:fillRect/>
          </a:stretch>
        </p:blipFill>
        <p:spPr bwMode="auto">
          <a:xfrm>
            <a:off x="928662" y="4936192"/>
            <a:ext cx="7523163" cy="876300"/>
          </a:xfrm>
          <a:prstGeom prst="rect">
            <a:avLst/>
          </a:prstGeom>
          <a:noFill/>
          <a:ln w="38100">
            <a:solidFill>
              <a:schemeClr val="accent6">
                <a:lumMod val="75000"/>
              </a:schemeClr>
            </a:solid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send(data)</a:t>
            </a:r>
            <a:r>
              <a:rPr lang="zh-CN" altLang="en-US" sz="2400" dirty="0">
                <a:solidFill>
                  <a:schemeClr val="tx1">
                    <a:lumMod val="75000"/>
                    <a:lumOff val="25000"/>
                  </a:schemeClr>
                </a:solidFill>
              </a:rPr>
              <a:t>：根据</a:t>
            </a:r>
            <a:r>
              <a:rPr lang="en-US" altLang="zh-CN" sz="2400" dirty="0">
                <a:solidFill>
                  <a:schemeClr val="tx1">
                    <a:lumMod val="75000"/>
                    <a:lumOff val="25000"/>
                  </a:schemeClr>
                </a:solidFill>
              </a:rPr>
              <a:t>open</a:t>
            </a:r>
            <a:r>
              <a:rPr lang="zh-CN" altLang="en-US" sz="2400" dirty="0">
                <a:solidFill>
                  <a:schemeClr val="tx1">
                    <a:lumMod val="75000"/>
                    <a:lumOff val="25000"/>
                  </a:schemeClr>
                </a:solidFill>
              </a:rPr>
              <a:t>方法设定的参数，发送实际</a:t>
            </a:r>
            <a:r>
              <a:rPr lang="en-US" altLang="zh-CN" sz="2400" dirty="0">
                <a:solidFill>
                  <a:schemeClr val="tx1">
                    <a:lumMod val="75000"/>
                    <a:lumOff val="25000"/>
                  </a:schemeClr>
                </a:solidFill>
              </a:rPr>
              <a:t>http</a:t>
            </a:r>
            <a:r>
              <a:rPr lang="zh-CN" altLang="en-US" sz="2400" dirty="0">
                <a:solidFill>
                  <a:schemeClr val="tx1">
                    <a:lumMod val="75000"/>
                    <a:lumOff val="25000"/>
                  </a:schemeClr>
                </a:solidFill>
              </a:rPr>
              <a:t>请求指令</a:t>
            </a:r>
            <a:r>
              <a:rPr lang="zh-CN" altLang="en-US" sz="2400" dirty="0" smtClean="0">
                <a:solidFill>
                  <a:schemeClr val="tx1">
                    <a:lumMod val="75000"/>
                    <a:lumOff val="25000"/>
                  </a:schemeClr>
                </a:solidFill>
              </a:rPr>
              <a:t>。参数</a:t>
            </a:r>
            <a:r>
              <a:rPr lang="zh-CN" altLang="en-US" sz="2400" dirty="0">
                <a:solidFill>
                  <a:schemeClr val="tx1">
                    <a:lumMod val="75000"/>
                    <a:lumOff val="25000"/>
                  </a:schemeClr>
                </a:solidFill>
              </a:rPr>
              <a:t>说明：</a:t>
            </a:r>
            <a:endParaRPr lang="zh-CN" altLang="en-US" sz="2400" dirty="0">
              <a:solidFill>
                <a:schemeClr val="tx1">
                  <a:lumMod val="75000"/>
                  <a:lumOff val="25000"/>
                </a:schemeClr>
              </a:solidFill>
            </a:endParaRPr>
          </a:p>
          <a:p>
            <a:pPr lvl="1"/>
            <a:r>
              <a:rPr lang="en-US" altLang="zh-CN" sz="2000" dirty="0" smtClean="0">
                <a:solidFill>
                  <a:schemeClr val="tx1">
                    <a:lumMod val="75000"/>
                    <a:lumOff val="25000"/>
                  </a:schemeClr>
                </a:solidFill>
              </a:rPr>
              <a:t>data</a:t>
            </a:r>
            <a:r>
              <a:rPr lang="zh-CN" altLang="en-US" sz="2000" dirty="0">
                <a:solidFill>
                  <a:schemeClr val="tx1">
                    <a:lumMod val="75000"/>
                    <a:lumOff val="25000"/>
                  </a:schemeClr>
                </a:solidFill>
              </a:rPr>
              <a:t>：将要传递给服务器的字符串（字符类型）。</a:t>
            </a:r>
            <a:endParaRPr lang="zh-CN" altLang="en-US" sz="2000" dirty="0">
              <a:solidFill>
                <a:schemeClr val="tx1">
                  <a:lumMod val="75000"/>
                  <a:lumOff val="25000"/>
                </a:schemeClr>
              </a:solidFill>
            </a:endParaRPr>
          </a:p>
          <a:p>
            <a:r>
              <a:rPr lang="zh-CN" altLang="en-US" sz="2400" dirty="0">
                <a:solidFill>
                  <a:schemeClr val="tx1">
                    <a:lumMod val="75000"/>
                    <a:lumOff val="25000"/>
                  </a:schemeClr>
                </a:solidFill>
              </a:rPr>
              <a:t>注意事项：</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若选用的是 </a:t>
            </a:r>
            <a:r>
              <a:rPr lang="en-US" altLang="zh-CN" sz="2000" dirty="0">
                <a:solidFill>
                  <a:schemeClr val="tx1">
                    <a:lumMod val="75000"/>
                    <a:lumOff val="25000"/>
                  </a:schemeClr>
                </a:solidFill>
              </a:rPr>
              <a:t>GET </a:t>
            </a:r>
            <a:r>
              <a:rPr lang="zh-CN" altLang="en-US" sz="2000" dirty="0">
                <a:solidFill>
                  <a:schemeClr val="tx1">
                    <a:lumMod val="75000"/>
                    <a:lumOff val="25000"/>
                  </a:schemeClr>
                </a:solidFill>
              </a:rPr>
              <a:t>请求，则不会发送任何数据。</a:t>
            </a:r>
            <a:endParaRPr lang="zh-CN" altLang="en-US" sz="2000" dirty="0">
              <a:solidFill>
                <a:schemeClr val="tx1">
                  <a:lumMod val="75000"/>
                  <a:lumOff val="25000"/>
                </a:schemeClr>
              </a:solidFill>
            </a:endParaRPr>
          </a:p>
          <a:p>
            <a:pPr lvl="1"/>
            <a:r>
              <a:rPr lang="en-US" altLang="zh-CN" sz="2000" dirty="0" smtClean="0">
                <a:solidFill>
                  <a:schemeClr val="tx1">
                    <a:lumMod val="75000"/>
                    <a:lumOff val="25000"/>
                  </a:schemeClr>
                </a:solidFill>
              </a:rPr>
              <a:t>post</a:t>
            </a:r>
            <a:r>
              <a:rPr lang="zh-CN" altLang="en-US" sz="2000" dirty="0">
                <a:solidFill>
                  <a:schemeClr val="tx1">
                    <a:lumMod val="75000"/>
                    <a:lumOff val="25000"/>
                  </a:schemeClr>
                </a:solidFill>
              </a:rPr>
              <a:t>请求发送的数据类型为用</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分开的名值对，如果需要传送</a:t>
            </a:r>
            <a:r>
              <a:rPr lang="en-US" altLang="zh-CN" sz="2000" dirty="0">
                <a:solidFill>
                  <a:schemeClr val="tx1">
                    <a:lumMod val="75000"/>
                    <a:lumOff val="25000"/>
                  </a:schemeClr>
                </a:solidFill>
              </a:rPr>
              <a:t>JSON</a:t>
            </a:r>
            <a:r>
              <a:rPr lang="zh-CN" altLang="en-US" sz="2000" dirty="0">
                <a:solidFill>
                  <a:schemeClr val="tx1">
                    <a:lumMod val="75000"/>
                    <a:lumOff val="25000"/>
                  </a:schemeClr>
                </a:solidFill>
              </a:rPr>
              <a:t>对象，则需要转型。</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发送请求核心</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api</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966281" y="4037377"/>
            <a:ext cx="6096000" cy="923330"/>
          </a:xfrm>
          <a:prstGeom prst="rect">
            <a:avLst/>
          </a:prstGeom>
          <a:solidFill>
            <a:schemeClr val="accent6">
              <a:lumMod val="20000"/>
              <a:lumOff val="80000"/>
            </a:schemeClr>
          </a:solidFill>
          <a:ln w="38100">
            <a:solidFill>
              <a:schemeClr val="accent6">
                <a:lumMod val="75000"/>
              </a:schemeClr>
            </a:solidFill>
          </a:ln>
        </p:spPr>
        <p:txBody>
          <a:bodyPr>
            <a:spAutoFit/>
          </a:bodyPr>
          <a:lstStyle/>
          <a:p>
            <a:r>
              <a:rPr lang="en-US" altLang="zh-CN" dirty="0"/>
              <a:t>xhr.send(“userName=zhangsan&amp;&amp;password=123”);//</a:t>
            </a:r>
            <a:r>
              <a:rPr lang="zh-CN" altLang="en-US" dirty="0"/>
              <a:t>发送字符</a:t>
            </a:r>
            <a:endParaRPr lang="zh-CN" altLang="en-US" dirty="0"/>
          </a:p>
          <a:p>
            <a:r>
              <a:rPr lang="en-US" altLang="zh-CN" dirty="0"/>
              <a:t>xhr.send(“param=” + JSON.stringify(obj));//</a:t>
            </a:r>
            <a:r>
              <a:rPr lang="zh-CN" altLang="en-US" dirty="0"/>
              <a:t>发送</a:t>
            </a:r>
            <a:r>
              <a:rPr lang="en-US" altLang="zh-CN" dirty="0"/>
              <a:t>json</a:t>
            </a:r>
            <a:r>
              <a:rPr lang="zh-CN" altLang="en-US" dirty="0"/>
              <a:t>对象需转型</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完整的发送</a:t>
            </a:r>
            <a:r>
              <a:rPr lang="en-US" altLang="zh-CN" sz="2400" dirty="0">
                <a:solidFill>
                  <a:schemeClr val="tx1">
                    <a:lumMod val="75000"/>
                    <a:lumOff val="25000"/>
                  </a:schemeClr>
                </a:solidFill>
              </a:rPr>
              <a:t>AJAX</a:t>
            </a:r>
            <a:r>
              <a:rPr lang="zh-CN" altLang="en-US" sz="2400" dirty="0">
                <a:solidFill>
                  <a:schemeClr val="tx1">
                    <a:lumMod val="75000"/>
                    <a:lumOff val="25000"/>
                  </a:schemeClr>
                </a:solidFill>
              </a:rPr>
              <a:t>的</a:t>
            </a:r>
            <a:r>
              <a:rPr lang="en-US" altLang="zh-CN" sz="2400" dirty="0">
                <a:solidFill>
                  <a:schemeClr val="tx1">
                    <a:lumMod val="75000"/>
                    <a:lumOff val="25000"/>
                  </a:schemeClr>
                </a:solidFill>
              </a:rPr>
              <a:t>get</a:t>
            </a:r>
            <a:r>
              <a:rPr lang="zh-CN" altLang="en-US" sz="2400" dirty="0">
                <a:solidFill>
                  <a:schemeClr val="tx1">
                    <a:lumMod val="75000"/>
                    <a:lumOff val="25000"/>
                  </a:schemeClr>
                </a:solidFill>
              </a:rPr>
              <a:t>请求的案例：</a:t>
            </a:r>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pPr marL="0" indent="0">
              <a:buNone/>
            </a:pPr>
            <a:endParaRPr lang="zh-CN" altLang="en-US" sz="2400" dirty="0">
              <a:solidFill>
                <a:schemeClr val="tx1">
                  <a:lumMod val="75000"/>
                  <a:lumOff val="25000"/>
                </a:schemeClr>
              </a:solidFill>
            </a:endParaRPr>
          </a:p>
          <a:p>
            <a:r>
              <a:rPr lang="zh-CN" altLang="en-US" sz="2400" dirty="0">
                <a:solidFill>
                  <a:schemeClr val="tx1">
                    <a:lumMod val="75000"/>
                    <a:lumOff val="25000"/>
                  </a:schemeClr>
                </a:solidFill>
              </a:rPr>
              <a:t>完整的发送</a:t>
            </a:r>
            <a:r>
              <a:rPr lang="en-US" altLang="zh-CN" sz="2400" dirty="0">
                <a:solidFill>
                  <a:schemeClr val="tx1">
                    <a:lumMod val="75000"/>
                    <a:lumOff val="25000"/>
                  </a:schemeClr>
                </a:solidFill>
              </a:rPr>
              <a:t>AJAX</a:t>
            </a:r>
            <a:r>
              <a:rPr lang="zh-CN" altLang="en-US" sz="2400" dirty="0">
                <a:solidFill>
                  <a:schemeClr val="tx1">
                    <a:lumMod val="75000"/>
                    <a:lumOff val="25000"/>
                  </a:schemeClr>
                </a:solidFill>
              </a:rPr>
              <a:t>的</a:t>
            </a:r>
            <a:r>
              <a:rPr lang="en-US" altLang="zh-CN" sz="2400" dirty="0">
                <a:solidFill>
                  <a:schemeClr val="tx1">
                    <a:lumMod val="75000"/>
                    <a:lumOff val="25000"/>
                  </a:schemeClr>
                </a:solidFill>
              </a:rPr>
              <a:t>post</a:t>
            </a:r>
            <a:r>
              <a:rPr lang="zh-CN" altLang="en-US" sz="2400" dirty="0">
                <a:solidFill>
                  <a:schemeClr val="tx1">
                    <a:lumMod val="75000"/>
                    <a:lumOff val="25000"/>
                  </a:schemeClr>
                </a:solidFill>
              </a:rPr>
              <a:t>请求的案例：</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发送请求核心</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api</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654994" y="1805119"/>
            <a:ext cx="9510409" cy="1107996"/>
          </a:xfrm>
          <a:prstGeom prst="rect">
            <a:avLst/>
          </a:prstGeom>
          <a:solidFill>
            <a:schemeClr val="accent6">
              <a:lumMod val="20000"/>
              <a:lumOff val="80000"/>
            </a:schemeClr>
          </a:solidFill>
          <a:ln w="38100">
            <a:solidFill>
              <a:schemeClr val="accent6">
                <a:lumMod val="75000"/>
              </a:schemeClr>
            </a:solidFill>
          </a:ln>
        </p:spPr>
        <p:txBody>
          <a:bodyPr wrap="square">
            <a:spAutoFit/>
          </a:bodyPr>
          <a:lstStyle/>
          <a:p>
            <a:r>
              <a:rPr lang="en-US" altLang="zh-CN" sz="2200" dirty="0"/>
              <a:t>var xhr = getXHR();//</a:t>
            </a:r>
            <a:r>
              <a:rPr lang="zh-CN" altLang="en-US" sz="2200" dirty="0"/>
              <a:t>加上时间戳避免缓存，尤其在生成验证码时，经常使用</a:t>
            </a:r>
            <a:endParaRPr lang="zh-CN" altLang="en-US" sz="2200" dirty="0"/>
          </a:p>
          <a:p>
            <a:r>
              <a:rPr lang="en-US" altLang="zh-CN" sz="2200" dirty="0"/>
              <a:t>xhr.open("GET","../../testGet?userName=user&amp;&amp;now=" + Date.now(),true);</a:t>
            </a:r>
            <a:endParaRPr lang="en-US" altLang="zh-CN" sz="2200" dirty="0"/>
          </a:p>
          <a:p>
            <a:r>
              <a:rPr lang="en-US" altLang="zh-CN" sz="2200" dirty="0"/>
              <a:t>xhr.send(null);</a:t>
            </a:r>
            <a:endParaRPr lang="zh-CN" altLang="en-US" sz="2200" dirty="0"/>
          </a:p>
        </p:txBody>
      </p:sp>
      <p:sp>
        <p:nvSpPr>
          <p:cNvPr id="6" name="矩形 5"/>
          <p:cNvSpPr/>
          <p:nvPr/>
        </p:nvSpPr>
        <p:spPr>
          <a:xfrm>
            <a:off x="654994" y="3818744"/>
            <a:ext cx="9510409" cy="1785104"/>
          </a:xfrm>
          <a:prstGeom prst="rect">
            <a:avLst/>
          </a:prstGeom>
          <a:solidFill>
            <a:schemeClr val="accent6">
              <a:lumMod val="20000"/>
              <a:lumOff val="80000"/>
            </a:schemeClr>
          </a:solidFill>
          <a:ln w="38100">
            <a:solidFill>
              <a:schemeClr val="accent6">
                <a:lumMod val="75000"/>
              </a:schemeClr>
            </a:solidFill>
          </a:ln>
        </p:spPr>
        <p:txBody>
          <a:bodyPr wrap="square">
            <a:spAutoFit/>
          </a:bodyPr>
          <a:lstStyle/>
          <a:p>
            <a:r>
              <a:rPr lang="en-US" altLang="zh-CN" sz="2200" dirty="0"/>
              <a:t>var xhr = getXHR();</a:t>
            </a:r>
            <a:endParaRPr lang="en-US" altLang="zh-CN" sz="2200" dirty="0"/>
          </a:p>
          <a:p>
            <a:r>
              <a:rPr lang="en-US" altLang="zh-CN" sz="2200" dirty="0"/>
              <a:t>xhr.open("POST","../../testPost",true);</a:t>
            </a:r>
            <a:endParaRPr lang="en-US" altLang="zh-CN" sz="2200" dirty="0"/>
          </a:p>
          <a:p>
            <a:r>
              <a:rPr lang="en-US" altLang="zh-CN" sz="2200" dirty="0"/>
              <a:t>xhr.setRequestHeader("Content-type","application/x-www-form-urlencoded");</a:t>
            </a:r>
            <a:endParaRPr lang="en-US" altLang="zh-CN" sz="2200" dirty="0"/>
          </a:p>
          <a:p>
            <a:r>
              <a:rPr lang="en-US" altLang="zh-CN" sz="2200" dirty="0"/>
              <a:t>var obj = {userName:'zhangsan',password:'123'};</a:t>
            </a:r>
            <a:endParaRPr lang="en-US" altLang="zh-CN" sz="2200" dirty="0"/>
          </a:p>
          <a:p>
            <a:r>
              <a:rPr lang="en-US" altLang="zh-CN" sz="2200" dirty="0"/>
              <a:t>xhr.send("param=" + JSON.stringify(obj));'};</a:t>
            </a:r>
            <a:endParaRPr lang="en-US" altLang="zh-CN" sz="2200" dirty="0"/>
          </a:p>
        </p:txBody>
      </p:sp>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注释：编写在程序中作为程序的说明，以便于以后的参考、修改。在运行程序时不做处理</a:t>
            </a:r>
            <a:r>
              <a:rPr lang="zh-CN" altLang="en-US" sz="2400" dirty="0" smtClean="0">
                <a:solidFill>
                  <a:schemeClr val="tx1">
                    <a:lumMod val="75000"/>
                    <a:lumOff val="25000"/>
                  </a:schemeClr>
                </a:solidFill>
              </a:rPr>
              <a:t>。具备如下特点</a:t>
            </a:r>
            <a:r>
              <a:rPr lang="zh-CN" altLang="en-US" sz="2400" dirty="0">
                <a:solidFill>
                  <a:schemeClr val="tx1">
                    <a:lumMod val="75000"/>
                    <a:lumOff val="25000"/>
                  </a:schemeClr>
                </a:solidFill>
              </a:rPr>
              <a:t>：</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被注释的程序块不会执行</a:t>
            </a:r>
            <a:r>
              <a:rPr lang="en-US" altLang="zh-CN" sz="2000" dirty="0">
                <a:solidFill>
                  <a:schemeClr val="tx1">
                    <a:lumMod val="75000"/>
                    <a:lumOff val="25000"/>
                  </a:schemeClr>
                </a:solidFill>
              </a:rPr>
              <a:t>.</a:t>
            </a:r>
            <a:endParaRPr lang="en-US" altLang="zh-CN" sz="2000" dirty="0">
              <a:solidFill>
                <a:schemeClr val="tx1">
                  <a:lumMod val="75000"/>
                  <a:lumOff val="25000"/>
                </a:schemeClr>
              </a:solidFill>
            </a:endParaRPr>
          </a:p>
          <a:p>
            <a:pPr lvl="1"/>
            <a:r>
              <a:rPr lang="zh-CN" altLang="en-US" sz="2000" dirty="0">
                <a:solidFill>
                  <a:schemeClr val="tx1">
                    <a:lumMod val="75000"/>
                    <a:lumOff val="25000"/>
                  </a:schemeClr>
                </a:solidFill>
              </a:rPr>
              <a:t>注释可以提高代码的可读性，因此添加注释是编程的好习惯。</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javascript</a:t>
            </a:r>
            <a:r>
              <a:rPr lang="zh-CN" altLang="en-US" sz="2000" dirty="0">
                <a:solidFill>
                  <a:schemeClr val="tx1">
                    <a:lumMod val="75000"/>
                    <a:lumOff val="25000"/>
                  </a:schemeClr>
                </a:solidFill>
              </a:rPr>
              <a:t>的注释虽然不执行，但也会下载到客户端，因此在正式上线之前应使用其他工具去除掉全部的注释。</a:t>
            </a:r>
            <a:endParaRPr lang="zh-CN" altLang="en-US" sz="2000" dirty="0">
              <a:solidFill>
                <a:schemeClr val="tx1">
                  <a:lumMod val="75000"/>
                  <a:lumOff val="25000"/>
                </a:schemeClr>
              </a:solidFill>
            </a:endParaRPr>
          </a:p>
          <a:p>
            <a:r>
              <a:rPr lang="zh-CN" altLang="en-US" sz="2400" dirty="0" smtClean="0">
                <a:solidFill>
                  <a:schemeClr val="tx1">
                    <a:lumMod val="75000"/>
                    <a:lumOff val="25000"/>
                  </a:schemeClr>
                </a:solidFill>
              </a:rPr>
              <a:t>编写</a:t>
            </a:r>
            <a:r>
              <a:rPr lang="zh-CN" altLang="en-US" sz="2400" dirty="0">
                <a:solidFill>
                  <a:schemeClr val="tx1">
                    <a:lumMod val="75000"/>
                    <a:lumOff val="25000"/>
                  </a:schemeClr>
                </a:solidFill>
              </a:rPr>
              <a:t>方式</a:t>
            </a:r>
            <a:endParaRPr lang="zh-CN" altLang="en-US" sz="2400" dirty="0">
              <a:solidFill>
                <a:schemeClr val="tx1">
                  <a:lumMod val="75000"/>
                  <a:lumOff val="25000"/>
                </a:schemeClr>
              </a:solidFill>
            </a:endParaRPr>
          </a:p>
          <a:p>
            <a:pPr marL="0" indent="0">
              <a:buNone/>
            </a:pPr>
            <a:endParaRPr lang="zh-CN" altLang="en-US" sz="2400" dirty="0">
              <a:solidFill>
                <a:schemeClr val="tx1">
                  <a:lumMod val="75000"/>
                  <a:lumOff val="25000"/>
                </a:schemeClr>
              </a:solidFill>
            </a:endParaRPr>
          </a:p>
        </p:txBody>
      </p:sp>
      <p:sp>
        <p:nvSpPr>
          <p:cNvPr id="4" name="标题 1"/>
          <p:cNvSpPr txBox="1"/>
          <p:nvPr/>
        </p:nvSpPr>
        <p:spPr>
          <a:xfrm>
            <a:off x="161443" y="246"/>
            <a:ext cx="11573813" cy="849126"/>
          </a:xfrm>
          <a:prstGeom prst="rect">
            <a:avLst/>
          </a:prstGeom>
        </p:spPr>
        <p:txBody>
          <a:bodyPr vert="horz" lIns="91440" tIns="45720" rIns="91440" bIns="45720" rtlCol="0" anchor="ctr">
            <a:normAutofit lnSpcReduction="20000"/>
          </a:bodyPr>
          <a:lstStyle/>
          <a:p>
            <a:pPr lvl="0">
              <a:lnSpc>
                <a:spcPct val="90000"/>
              </a:lnSpc>
              <a:spcBef>
                <a:spcPct val="0"/>
              </a:spcBef>
              <a:defRPr/>
            </a:pPr>
            <a:endPar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endParaRPr>
          </a:p>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基本语法规则</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a:p>
            <a:pPr lvl="0">
              <a:lnSpc>
                <a:spcPct val="90000"/>
              </a:lnSpc>
              <a:spcBef>
                <a:spcPct val="0"/>
              </a:spcBef>
              <a:defRPr/>
            </a:pP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818597" y="4982010"/>
            <a:ext cx="6096000" cy="707886"/>
          </a:xfrm>
          <a:prstGeom prst="rect">
            <a:avLst/>
          </a:prstGeom>
          <a:solidFill>
            <a:schemeClr val="accent6">
              <a:lumMod val="20000"/>
              <a:lumOff val="80000"/>
            </a:schemeClr>
          </a:solidFill>
          <a:ln w="38100">
            <a:solidFill>
              <a:schemeClr val="accent6">
                <a:lumMod val="75000"/>
              </a:schemeClr>
            </a:solidFill>
          </a:ln>
        </p:spPr>
        <p:txBody>
          <a:bodyPr>
            <a:spAutoFit/>
          </a:bodyPr>
          <a:lstStyle/>
          <a:p>
            <a:r>
              <a:rPr lang="en-US" altLang="zh-CN" sz="2000" dirty="0"/>
              <a:t>	</a:t>
            </a:r>
            <a:r>
              <a:rPr lang="en-US" altLang="zh-CN" sz="2000" dirty="0" smtClean="0">
                <a:solidFill>
                  <a:srgbClr val="FF0000"/>
                </a:solidFill>
              </a:rPr>
              <a:t>//</a:t>
            </a:r>
            <a:r>
              <a:rPr lang="zh-CN" altLang="en-US" sz="2000" dirty="0"/>
              <a:t>单行注释</a:t>
            </a:r>
            <a:endParaRPr lang="en-US" altLang="zh-CN" sz="2000" dirty="0"/>
          </a:p>
          <a:p>
            <a:r>
              <a:rPr lang="en-US" altLang="zh-CN" sz="2000" dirty="0"/>
              <a:t>	</a:t>
            </a:r>
            <a:r>
              <a:rPr lang="zh-CN" altLang="en-US" sz="2000" dirty="0"/>
              <a:t>多行注释多行注释以 </a:t>
            </a:r>
            <a:r>
              <a:rPr lang="en-US" altLang="zh-CN" sz="2000" dirty="0">
                <a:solidFill>
                  <a:srgbClr val="FF0000"/>
                </a:solidFill>
              </a:rPr>
              <a:t>/* </a:t>
            </a:r>
            <a:r>
              <a:rPr lang="zh-CN" altLang="en-US" sz="2000" dirty="0">
                <a:solidFill>
                  <a:srgbClr val="FF0000"/>
                </a:solidFill>
              </a:rPr>
              <a:t>开始，以 *</a:t>
            </a:r>
            <a:r>
              <a:rPr lang="en-US" altLang="zh-CN" sz="2000" dirty="0">
                <a:solidFill>
                  <a:srgbClr val="FF0000"/>
                </a:solidFill>
              </a:rPr>
              <a:t>/ </a:t>
            </a:r>
            <a:r>
              <a:rPr lang="zh-CN" altLang="en-US" sz="2000" dirty="0"/>
              <a:t>结尾</a:t>
            </a:r>
            <a:endParaRPr lang="zh-CN" altLang="en-US" sz="2000" dirty="0"/>
          </a:p>
        </p:txBody>
      </p:sp>
    </p:spTree>
  </p:cSld>
  <p:clrMapOvr>
    <a:masterClrMapping/>
  </p:clrMapOvr>
  <p:transition spd="slow">
    <p:push dir="u"/>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接收服务器响应依靠</a:t>
            </a:r>
            <a:r>
              <a:rPr lang="en-US" altLang="zh-CN" sz="2400" dirty="0">
                <a:solidFill>
                  <a:schemeClr val="tx1">
                    <a:lumMod val="75000"/>
                    <a:lumOff val="25000"/>
                  </a:schemeClr>
                </a:solidFill>
              </a:rPr>
              <a:t>XHR</a:t>
            </a:r>
            <a:r>
              <a:rPr lang="zh-CN" altLang="en-US" sz="2400" dirty="0">
                <a:solidFill>
                  <a:schemeClr val="tx1">
                    <a:lumMod val="75000"/>
                    <a:lumOff val="25000"/>
                  </a:schemeClr>
                </a:solidFill>
              </a:rPr>
              <a:t>的如下接口实现：</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onreadystatechange:</a:t>
            </a:r>
            <a:r>
              <a:rPr lang="zh-CN" altLang="en-US" sz="2000" dirty="0">
                <a:solidFill>
                  <a:schemeClr val="tx1">
                    <a:lumMod val="75000"/>
                    <a:lumOff val="25000"/>
                  </a:schemeClr>
                </a:solidFill>
              </a:rPr>
              <a:t>服务器响应状态改变的事件属性。</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readyState</a:t>
            </a:r>
            <a:r>
              <a:rPr lang="zh-CN" altLang="en-US" sz="2000" dirty="0">
                <a:solidFill>
                  <a:schemeClr val="tx1">
                    <a:lumMod val="75000"/>
                    <a:lumOff val="25000"/>
                  </a:schemeClr>
                </a:solidFill>
              </a:rPr>
              <a:t>：表示</a:t>
            </a:r>
            <a:r>
              <a:rPr lang="en-US" altLang="zh-CN" sz="2000" dirty="0">
                <a:solidFill>
                  <a:schemeClr val="tx1">
                    <a:lumMod val="75000"/>
                    <a:lumOff val="25000"/>
                  </a:schemeClr>
                </a:solidFill>
              </a:rPr>
              <a:t>Ajax</a:t>
            </a:r>
            <a:r>
              <a:rPr lang="zh-CN" altLang="en-US" sz="2000" dirty="0">
                <a:solidFill>
                  <a:schemeClr val="tx1">
                    <a:lumMod val="75000"/>
                    <a:lumOff val="25000"/>
                  </a:schemeClr>
                </a:solidFill>
              </a:rPr>
              <a:t>请求的当前状态</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status</a:t>
            </a:r>
            <a:r>
              <a:rPr lang="zh-CN" altLang="en-US" sz="2000" dirty="0">
                <a:solidFill>
                  <a:schemeClr val="tx1">
                    <a:lumMod val="75000"/>
                    <a:lumOff val="25000"/>
                  </a:schemeClr>
                </a:solidFill>
              </a:rPr>
              <a:t>：服务器返回的</a:t>
            </a:r>
            <a:r>
              <a:rPr lang="en-US" altLang="zh-CN" sz="2000" dirty="0">
                <a:solidFill>
                  <a:schemeClr val="tx1">
                    <a:lumMod val="75000"/>
                    <a:lumOff val="25000"/>
                  </a:schemeClr>
                </a:solidFill>
              </a:rPr>
              <a:t>http</a:t>
            </a:r>
            <a:r>
              <a:rPr lang="zh-CN" altLang="en-US" sz="2000" dirty="0">
                <a:solidFill>
                  <a:schemeClr val="tx1">
                    <a:lumMod val="75000"/>
                    <a:lumOff val="25000"/>
                  </a:schemeClr>
                </a:solidFill>
              </a:rPr>
              <a:t>响应状态，如</a:t>
            </a:r>
            <a:r>
              <a:rPr lang="en-US" altLang="zh-CN" sz="2000" dirty="0">
                <a:solidFill>
                  <a:schemeClr val="tx1">
                    <a:lumMod val="75000"/>
                    <a:lumOff val="25000"/>
                  </a:schemeClr>
                </a:solidFill>
              </a:rPr>
              <a:t>200</a:t>
            </a:r>
            <a:r>
              <a:rPr lang="zh-CN" altLang="en-US" sz="2000" dirty="0">
                <a:solidFill>
                  <a:schemeClr val="tx1">
                    <a:lumMod val="75000"/>
                    <a:lumOff val="25000"/>
                  </a:schemeClr>
                </a:solidFill>
              </a:rPr>
              <a:t>代表正常</a:t>
            </a:r>
            <a:r>
              <a:rPr lang="en-US" altLang="zh-CN" sz="2000" dirty="0">
                <a:solidFill>
                  <a:schemeClr val="tx1">
                    <a:lumMod val="75000"/>
                    <a:lumOff val="25000"/>
                  </a:schemeClr>
                </a:solidFill>
              </a:rPr>
              <a:t>404</a:t>
            </a:r>
            <a:r>
              <a:rPr lang="zh-CN" altLang="en-US" sz="2000" dirty="0">
                <a:solidFill>
                  <a:schemeClr val="tx1">
                    <a:lumMod val="75000"/>
                    <a:lumOff val="25000"/>
                  </a:schemeClr>
                </a:solidFill>
              </a:rPr>
              <a:t>代表没找到资源。</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responseText</a:t>
            </a:r>
            <a:r>
              <a:rPr lang="zh-CN" altLang="en-US" sz="2000" dirty="0">
                <a:solidFill>
                  <a:schemeClr val="tx1">
                    <a:lumMod val="75000"/>
                    <a:lumOff val="25000"/>
                  </a:schemeClr>
                </a:solidFill>
              </a:rPr>
              <a:t>：服务器返回的字符格式。</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responseXML</a:t>
            </a:r>
            <a:r>
              <a:rPr lang="zh-CN" altLang="en-US" sz="2000" dirty="0">
                <a:solidFill>
                  <a:schemeClr val="tx1">
                    <a:lumMod val="75000"/>
                    <a:lumOff val="25000"/>
                  </a:schemeClr>
                </a:solidFill>
              </a:rPr>
              <a:t>：服务器返回的</a:t>
            </a:r>
            <a:r>
              <a:rPr lang="en-US" altLang="zh-CN" sz="2000" dirty="0">
                <a:solidFill>
                  <a:schemeClr val="tx1">
                    <a:lumMod val="75000"/>
                    <a:lumOff val="25000"/>
                  </a:schemeClr>
                </a:solidFill>
              </a:rPr>
              <a:t>XML</a:t>
            </a:r>
            <a:r>
              <a:rPr lang="zh-CN" altLang="en-US" sz="2000" dirty="0">
                <a:solidFill>
                  <a:schemeClr val="tx1">
                    <a:lumMod val="75000"/>
                    <a:lumOff val="25000"/>
                  </a:schemeClr>
                </a:solidFill>
              </a:rPr>
              <a:t>格式（前端开发中使用很少）。</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接收响应核心</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api</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1063557" y="4963818"/>
            <a:ext cx="10220527" cy="430887"/>
          </a:xfrm>
          <a:prstGeom prst="rect">
            <a:avLst/>
          </a:prstGeom>
        </p:spPr>
        <p:txBody>
          <a:bodyPr wrap="square">
            <a:spAutoFit/>
          </a:bodyPr>
          <a:lstStyle/>
          <a:p>
            <a:r>
              <a:rPr lang="en-US" altLang="zh-CN" sz="2200" b="1" dirty="0">
                <a:solidFill>
                  <a:srgbClr val="FF0000"/>
                </a:solidFill>
              </a:rPr>
              <a:t>xhr</a:t>
            </a:r>
            <a:r>
              <a:rPr lang="zh-CN" altLang="en-US" sz="2200" b="1" dirty="0">
                <a:solidFill>
                  <a:srgbClr val="FF0000"/>
                </a:solidFill>
              </a:rPr>
              <a:t>上述属性都是由服务器端修改，而非客户端修改，因此是只读属性。</a:t>
            </a:r>
            <a:endParaRPr lang="zh-CN" altLang="en-US" sz="2200" b="1" dirty="0">
              <a:solidFill>
                <a:srgbClr val="FF0000"/>
              </a:solidFill>
            </a:endParaRPr>
          </a:p>
        </p:txBody>
      </p:sp>
    </p:spTree>
  </p:cSld>
  <p:clrMapOvr>
    <a:masterClrMapping/>
  </p:clrMapOvr>
  <p:transition spd="slow">
    <p:push dir="u"/>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onreadystatechange:</a:t>
            </a:r>
            <a:r>
              <a:rPr lang="zh-CN" altLang="en-US" sz="2400" dirty="0">
                <a:solidFill>
                  <a:schemeClr val="tx1">
                    <a:lumMod val="75000"/>
                    <a:lumOff val="25000"/>
                  </a:schemeClr>
                </a:solidFill>
              </a:rPr>
              <a:t>服务器响应状态改变的事件属性，值为函数类型</a:t>
            </a:r>
            <a:r>
              <a:rPr lang="zh-CN" altLang="en-US" sz="2400" dirty="0" smtClean="0">
                <a:solidFill>
                  <a:schemeClr val="tx1">
                    <a:lumMod val="75000"/>
                    <a:lumOff val="25000"/>
                  </a:schemeClr>
                </a:solidFill>
              </a:rPr>
              <a:t>。</a:t>
            </a:r>
            <a:endParaRPr lang="en-US" altLang="zh-CN" sz="2400" dirty="0" smtClean="0">
              <a:solidFill>
                <a:schemeClr val="tx1">
                  <a:lumMod val="75000"/>
                  <a:lumOff val="25000"/>
                </a:schemeClr>
              </a:solidFill>
            </a:endParaRPr>
          </a:p>
          <a:p>
            <a:pPr marL="457200" lvl="1" indent="0">
              <a:buNone/>
            </a:pPr>
            <a:r>
              <a:rPr lang="zh-CN" altLang="en-US" sz="2000" dirty="0" smtClean="0">
                <a:solidFill>
                  <a:srgbClr val="00B0F0"/>
                </a:solidFill>
              </a:rPr>
              <a:t>服务器</a:t>
            </a:r>
            <a:r>
              <a:rPr lang="zh-CN" altLang="en-US" sz="2000" dirty="0">
                <a:solidFill>
                  <a:srgbClr val="00B0F0"/>
                </a:solidFill>
              </a:rPr>
              <a:t>会通知客户端当前的通信状态，每次 </a:t>
            </a:r>
            <a:r>
              <a:rPr lang="en-US" altLang="zh-CN" sz="2000" dirty="0">
                <a:solidFill>
                  <a:srgbClr val="00B0F0"/>
                </a:solidFill>
              </a:rPr>
              <a:t>readyState </a:t>
            </a:r>
            <a:r>
              <a:rPr lang="zh-CN" altLang="en-US" sz="2000" dirty="0">
                <a:solidFill>
                  <a:srgbClr val="00B0F0"/>
                </a:solidFill>
              </a:rPr>
              <a:t>属性的改变都会触发 </a:t>
            </a:r>
            <a:r>
              <a:rPr lang="en-US" altLang="zh-CN" sz="2000" dirty="0">
                <a:solidFill>
                  <a:srgbClr val="00B0F0"/>
                </a:solidFill>
              </a:rPr>
              <a:t>readystatechange </a:t>
            </a:r>
            <a:r>
              <a:rPr lang="zh-CN" altLang="en-US" sz="2000" dirty="0">
                <a:solidFill>
                  <a:srgbClr val="00B0F0"/>
                </a:solidFill>
              </a:rPr>
              <a:t>事件</a:t>
            </a:r>
            <a:endParaRPr lang="zh-CN" altLang="en-US" sz="2000" dirty="0">
              <a:solidFill>
                <a:srgbClr val="00B0F0"/>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接收响应核心</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api</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圆角矩形 4"/>
          <p:cNvSpPr/>
          <p:nvPr/>
        </p:nvSpPr>
        <p:spPr>
          <a:xfrm>
            <a:off x="825385" y="2916792"/>
            <a:ext cx="2902743" cy="307183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182575" y="3416858"/>
            <a:ext cx="2138863" cy="428628"/>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FF0000"/>
                </a:solidFill>
              </a:rPr>
              <a:t>readyState</a:t>
            </a:r>
            <a:endParaRPr lang="zh-CN" altLang="en-US" b="1" dirty="0">
              <a:solidFill>
                <a:srgbClr val="FF0000"/>
              </a:solidFill>
            </a:endParaRPr>
          </a:p>
        </p:txBody>
      </p:sp>
      <p:sp>
        <p:nvSpPr>
          <p:cNvPr id="7" name="圆角矩形 6"/>
          <p:cNvSpPr/>
          <p:nvPr/>
        </p:nvSpPr>
        <p:spPr>
          <a:xfrm>
            <a:off x="1182575" y="3916924"/>
            <a:ext cx="2138863" cy="357190"/>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FF0000"/>
                </a:solidFill>
              </a:rPr>
              <a:t>status</a:t>
            </a:r>
            <a:endParaRPr lang="zh-CN" altLang="en-US" b="1" dirty="0" smtClean="0">
              <a:solidFill>
                <a:srgbClr val="FF0000"/>
              </a:solidFill>
            </a:endParaRPr>
          </a:p>
        </p:txBody>
      </p:sp>
      <p:sp>
        <p:nvSpPr>
          <p:cNvPr id="8" name="圆角矩形 7"/>
          <p:cNvSpPr/>
          <p:nvPr/>
        </p:nvSpPr>
        <p:spPr>
          <a:xfrm>
            <a:off x="1182575" y="4345552"/>
            <a:ext cx="2138863" cy="357190"/>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FF0000"/>
                </a:solidFill>
              </a:rPr>
              <a:t>responseText</a:t>
            </a:r>
            <a:endParaRPr lang="zh-CN" altLang="en-US" b="1" dirty="0" smtClean="0">
              <a:solidFill>
                <a:srgbClr val="FF0000"/>
              </a:solidFill>
            </a:endParaRPr>
          </a:p>
        </p:txBody>
      </p:sp>
      <p:sp>
        <p:nvSpPr>
          <p:cNvPr id="9" name="圆角矩形 8"/>
          <p:cNvSpPr/>
          <p:nvPr/>
        </p:nvSpPr>
        <p:spPr>
          <a:xfrm>
            <a:off x="1182575" y="4774180"/>
            <a:ext cx="2138863" cy="357190"/>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FF0000"/>
                </a:solidFill>
              </a:rPr>
              <a:t>responseXML</a:t>
            </a:r>
            <a:endParaRPr lang="zh-CN" altLang="en-US" b="1" dirty="0" err="1" smtClean="0">
              <a:solidFill>
                <a:srgbClr val="FF0000"/>
              </a:solidFill>
            </a:endParaRPr>
          </a:p>
        </p:txBody>
      </p:sp>
      <p:sp>
        <p:nvSpPr>
          <p:cNvPr id="10" name="TextBox 9"/>
          <p:cNvSpPr txBox="1"/>
          <p:nvPr/>
        </p:nvSpPr>
        <p:spPr>
          <a:xfrm>
            <a:off x="1682641" y="2988230"/>
            <a:ext cx="2062475" cy="369332"/>
          </a:xfrm>
          <a:prstGeom prst="rect">
            <a:avLst/>
          </a:prstGeom>
          <a:noFill/>
        </p:spPr>
        <p:txBody>
          <a:bodyPr wrap="square" rtlCol="0">
            <a:spAutoFit/>
          </a:bodyPr>
          <a:lstStyle/>
          <a:p>
            <a:r>
              <a:rPr lang="en-US" altLang="zh-CN" b="1" dirty="0" smtClean="0">
                <a:solidFill>
                  <a:srgbClr val="FF0000"/>
                </a:solidFill>
              </a:rPr>
              <a:t>XHR</a:t>
            </a:r>
            <a:r>
              <a:rPr lang="zh-CN" altLang="en-US" b="1" dirty="0" smtClean="0">
                <a:solidFill>
                  <a:srgbClr val="FF0000"/>
                </a:solidFill>
              </a:rPr>
              <a:t>对象</a:t>
            </a:r>
            <a:endParaRPr lang="zh-CN" altLang="en-US" b="1" dirty="0">
              <a:solidFill>
                <a:srgbClr val="FF0000"/>
              </a:solidFill>
            </a:endParaRPr>
          </a:p>
        </p:txBody>
      </p:sp>
      <p:sp>
        <p:nvSpPr>
          <p:cNvPr id="11" name="椭圆 10"/>
          <p:cNvSpPr/>
          <p:nvPr/>
        </p:nvSpPr>
        <p:spPr>
          <a:xfrm>
            <a:off x="5540293" y="3345420"/>
            <a:ext cx="2673579" cy="221457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server</a:t>
            </a:r>
            <a:endParaRPr lang="zh-CN" altLang="en-US" sz="2400" dirty="0"/>
          </a:p>
        </p:txBody>
      </p:sp>
      <p:cxnSp>
        <p:nvCxnSpPr>
          <p:cNvPr id="12" name="直接箭头连接符 11"/>
          <p:cNvCxnSpPr>
            <a:stCxn id="11" idx="2"/>
            <a:endCxn id="6" idx="3"/>
          </p:cNvCxnSpPr>
          <p:nvPr/>
        </p:nvCxnSpPr>
        <p:spPr>
          <a:xfrm flipH="1" flipV="1">
            <a:off x="3321438" y="3631172"/>
            <a:ext cx="2218855" cy="821537"/>
          </a:xfrm>
          <a:prstGeom prst="straightConnector1">
            <a:avLst/>
          </a:prstGeom>
          <a:ln w="25400">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968261" y="5274246"/>
            <a:ext cx="2673579" cy="357190"/>
          </a:xfrm>
          <a:prstGeom prst="roundRect">
            <a:avLst/>
          </a:prstGeom>
          <a:solidFill>
            <a:schemeClr val="tx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onreadystatechange</a:t>
            </a:r>
            <a:endParaRPr lang="zh-CN" altLang="en-US" b="1" dirty="0" err="1" smtClean="0">
              <a:solidFill>
                <a:srgbClr val="FF0000"/>
              </a:solidFill>
            </a:endParaRPr>
          </a:p>
        </p:txBody>
      </p:sp>
      <p:cxnSp>
        <p:nvCxnSpPr>
          <p:cNvPr id="14" name="直接箭头连接符 13"/>
          <p:cNvCxnSpPr>
            <a:stCxn id="11" idx="2"/>
          </p:cNvCxnSpPr>
          <p:nvPr/>
        </p:nvCxnSpPr>
        <p:spPr>
          <a:xfrm flipH="1" flipV="1">
            <a:off x="3182840" y="4059801"/>
            <a:ext cx="2357453" cy="392908"/>
          </a:xfrm>
          <a:prstGeom prst="straightConnector1">
            <a:avLst/>
          </a:prstGeom>
          <a:ln w="25400">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11" idx="2"/>
          </p:cNvCxnSpPr>
          <p:nvPr/>
        </p:nvCxnSpPr>
        <p:spPr>
          <a:xfrm flipH="1">
            <a:off x="3182840" y="4452709"/>
            <a:ext cx="2357453" cy="107156"/>
          </a:xfrm>
          <a:prstGeom prst="straightConnector1">
            <a:avLst/>
          </a:prstGeom>
          <a:ln w="25400">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11" idx="2"/>
          </p:cNvCxnSpPr>
          <p:nvPr/>
        </p:nvCxnSpPr>
        <p:spPr>
          <a:xfrm flipH="1">
            <a:off x="3182840" y="4452709"/>
            <a:ext cx="2357453" cy="428628"/>
          </a:xfrm>
          <a:prstGeom prst="straightConnector1">
            <a:avLst/>
          </a:prstGeom>
          <a:ln w="25400">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040095" y="2845354"/>
            <a:ext cx="1909699" cy="646331"/>
          </a:xfrm>
          <a:prstGeom prst="rect">
            <a:avLst/>
          </a:prstGeom>
          <a:noFill/>
        </p:spPr>
        <p:txBody>
          <a:bodyPr wrap="square" rtlCol="0">
            <a:spAutoFit/>
          </a:bodyPr>
          <a:lstStyle/>
          <a:p>
            <a:r>
              <a:rPr lang="zh-CN" altLang="en-US" b="1" dirty="0" smtClean="0">
                <a:solidFill>
                  <a:srgbClr val="FF0000"/>
                </a:solidFill>
              </a:rPr>
              <a:t>由服务器端修改内置属性的值</a:t>
            </a:r>
            <a:endParaRPr lang="zh-CN" altLang="en-US" b="1" dirty="0">
              <a:solidFill>
                <a:srgbClr val="FF0000"/>
              </a:solidFill>
            </a:endParaRPr>
          </a:p>
        </p:txBody>
      </p:sp>
      <p:sp>
        <p:nvSpPr>
          <p:cNvPr id="18" name="TextBox 17"/>
          <p:cNvSpPr txBox="1"/>
          <p:nvPr/>
        </p:nvSpPr>
        <p:spPr>
          <a:xfrm>
            <a:off x="4111534" y="4845618"/>
            <a:ext cx="1604182" cy="1200329"/>
          </a:xfrm>
          <a:prstGeom prst="rect">
            <a:avLst/>
          </a:prstGeom>
          <a:noFill/>
        </p:spPr>
        <p:txBody>
          <a:bodyPr wrap="square" rtlCol="0">
            <a:spAutoFit/>
          </a:bodyPr>
          <a:lstStyle/>
          <a:p>
            <a:r>
              <a:rPr lang="zh-CN" altLang="en-US" b="1" dirty="0" smtClean="0">
                <a:solidFill>
                  <a:srgbClr val="FF0000"/>
                </a:solidFill>
              </a:rPr>
              <a:t>当修改</a:t>
            </a:r>
            <a:r>
              <a:rPr lang="en-US" altLang="zh-CN" b="1" dirty="0" smtClean="0">
                <a:solidFill>
                  <a:srgbClr val="FF0000"/>
                </a:solidFill>
              </a:rPr>
              <a:t>readyState</a:t>
            </a:r>
            <a:r>
              <a:rPr lang="zh-CN" altLang="en-US" b="1" dirty="0" smtClean="0">
                <a:solidFill>
                  <a:srgbClr val="FF0000"/>
                </a:solidFill>
              </a:rPr>
              <a:t>时将调用响应函数</a:t>
            </a:r>
            <a:endParaRPr lang="zh-CN" altLang="en-US" b="1" dirty="0" smtClean="0">
              <a:solidFill>
                <a:srgbClr val="FF0000"/>
              </a:solidFill>
            </a:endParaRPr>
          </a:p>
        </p:txBody>
      </p:sp>
    </p:spTree>
  </p:cSld>
  <p:clrMapOvr>
    <a:masterClrMapping/>
  </p:clrMapOvr>
  <p:transition spd="slow">
    <p:push dir="u"/>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readyState</a:t>
            </a:r>
            <a:r>
              <a:rPr lang="zh-CN" altLang="en-US" sz="2400" dirty="0">
                <a:solidFill>
                  <a:schemeClr val="tx1">
                    <a:lumMod val="75000"/>
                    <a:lumOff val="25000"/>
                  </a:schemeClr>
                </a:solidFill>
              </a:rPr>
              <a:t>：表示</a:t>
            </a:r>
            <a:r>
              <a:rPr lang="en-US" altLang="zh-CN" sz="2400" dirty="0">
                <a:solidFill>
                  <a:schemeClr val="tx1">
                    <a:lumMod val="75000"/>
                    <a:lumOff val="25000"/>
                  </a:schemeClr>
                </a:solidFill>
              </a:rPr>
              <a:t>Ajax</a:t>
            </a:r>
            <a:r>
              <a:rPr lang="zh-CN" altLang="en-US" sz="2400" dirty="0">
                <a:solidFill>
                  <a:schemeClr val="tx1">
                    <a:lumMod val="75000"/>
                    <a:lumOff val="25000"/>
                  </a:schemeClr>
                </a:solidFill>
              </a:rPr>
              <a:t>请求的当前状态。它的值用数字代表</a:t>
            </a:r>
            <a:r>
              <a:rPr lang="zh-CN" altLang="en-US" sz="2400" dirty="0" smtClean="0">
                <a:solidFill>
                  <a:schemeClr val="tx1">
                    <a:lumMod val="75000"/>
                    <a:lumOff val="25000"/>
                  </a:schemeClr>
                </a:solidFill>
              </a:rPr>
              <a:t>。取值</a:t>
            </a:r>
            <a:r>
              <a:rPr lang="zh-CN" altLang="en-US" sz="2400" dirty="0">
                <a:solidFill>
                  <a:schemeClr val="tx1">
                    <a:lumMod val="75000"/>
                    <a:lumOff val="25000"/>
                  </a:schemeClr>
                </a:solidFill>
              </a:rPr>
              <a:t>范围：</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0 </a:t>
            </a:r>
            <a:r>
              <a:rPr lang="zh-CN" altLang="en-US" sz="2000" dirty="0">
                <a:solidFill>
                  <a:schemeClr val="tx1">
                    <a:lumMod val="75000"/>
                    <a:lumOff val="25000"/>
                  </a:schemeClr>
                </a:solidFill>
              </a:rPr>
              <a:t>代表未初始化。 还没有调用 </a:t>
            </a:r>
            <a:r>
              <a:rPr lang="en-US" altLang="zh-CN" sz="2000" dirty="0">
                <a:solidFill>
                  <a:schemeClr val="tx1">
                    <a:lumMod val="75000"/>
                    <a:lumOff val="25000"/>
                  </a:schemeClr>
                </a:solidFill>
              </a:rPr>
              <a:t>open </a:t>
            </a:r>
            <a:r>
              <a:rPr lang="zh-CN" altLang="en-US" sz="2000" dirty="0">
                <a:solidFill>
                  <a:schemeClr val="tx1">
                    <a:lumMod val="75000"/>
                    <a:lumOff val="25000"/>
                  </a:schemeClr>
                </a:solidFill>
              </a:rPr>
              <a:t>方法</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1 </a:t>
            </a:r>
            <a:r>
              <a:rPr lang="zh-CN" altLang="en-US" sz="2000" dirty="0">
                <a:solidFill>
                  <a:schemeClr val="tx1">
                    <a:lumMod val="75000"/>
                    <a:lumOff val="25000"/>
                  </a:schemeClr>
                </a:solidFill>
              </a:rPr>
              <a:t>代表正在加载。 </a:t>
            </a:r>
            <a:r>
              <a:rPr lang="en-US" altLang="zh-CN" sz="2000" dirty="0">
                <a:solidFill>
                  <a:schemeClr val="tx1">
                    <a:lumMod val="75000"/>
                    <a:lumOff val="25000"/>
                  </a:schemeClr>
                </a:solidFill>
              </a:rPr>
              <a:t>open </a:t>
            </a:r>
            <a:r>
              <a:rPr lang="zh-CN" altLang="en-US" sz="2000" dirty="0">
                <a:solidFill>
                  <a:schemeClr val="tx1">
                    <a:lumMod val="75000"/>
                    <a:lumOff val="25000"/>
                  </a:schemeClr>
                </a:solidFill>
              </a:rPr>
              <a:t>方法已被调用，但 </a:t>
            </a:r>
            <a:r>
              <a:rPr lang="en-US" altLang="zh-CN" sz="2000" dirty="0">
                <a:solidFill>
                  <a:schemeClr val="tx1">
                    <a:lumMod val="75000"/>
                    <a:lumOff val="25000"/>
                  </a:schemeClr>
                </a:solidFill>
              </a:rPr>
              <a:t>send </a:t>
            </a:r>
            <a:r>
              <a:rPr lang="zh-CN" altLang="en-US" sz="2000" dirty="0">
                <a:solidFill>
                  <a:schemeClr val="tx1">
                    <a:lumMod val="75000"/>
                    <a:lumOff val="25000"/>
                  </a:schemeClr>
                </a:solidFill>
              </a:rPr>
              <a:t>方法还没有被调用</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2 </a:t>
            </a:r>
            <a:r>
              <a:rPr lang="zh-CN" altLang="en-US" sz="2000" dirty="0">
                <a:solidFill>
                  <a:schemeClr val="tx1">
                    <a:lumMod val="75000"/>
                    <a:lumOff val="25000"/>
                  </a:schemeClr>
                </a:solidFill>
              </a:rPr>
              <a:t>代表已加载完毕。</a:t>
            </a:r>
            <a:r>
              <a:rPr lang="en-US" altLang="zh-CN" sz="2000" dirty="0">
                <a:solidFill>
                  <a:schemeClr val="tx1">
                    <a:lumMod val="75000"/>
                    <a:lumOff val="25000"/>
                  </a:schemeClr>
                </a:solidFill>
              </a:rPr>
              <a:t>send </a:t>
            </a:r>
            <a:r>
              <a:rPr lang="zh-CN" altLang="en-US" sz="2000" dirty="0">
                <a:solidFill>
                  <a:schemeClr val="tx1">
                    <a:lumMod val="75000"/>
                    <a:lumOff val="25000"/>
                  </a:schemeClr>
                </a:solidFill>
              </a:rPr>
              <a:t>已被调用。请求已经开始</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3 </a:t>
            </a:r>
            <a:r>
              <a:rPr lang="zh-CN" altLang="en-US" sz="2000" dirty="0">
                <a:solidFill>
                  <a:schemeClr val="tx1">
                    <a:lumMod val="75000"/>
                    <a:lumOff val="25000"/>
                  </a:schemeClr>
                </a:solidFill>
              </a:rPr>
              <a:t>代表交互中。服务器正在发送响应</a:t>
            </a:r>
            <a:endParaRPr lang="zh-CN" altLang="en-US" sz="2000" dirty="0">
              <a:solidFill>
                <a:schemeClr val="tx1">
                  <a:lumMod val="75000"/>
                  <a:lumOff val="25000"/>
                </a:schemeClr>
              </a:solidFill>
            </a:endParaRPr>
          </a:p>
          <a:p>
            <a:pPr lvl="1"/>
            <a:r>
              <a:rPr lang="en-US" altLang="zh-CN" sz="2000" b="1" dirty="0">
                <a:solidFill>
                  <a:srgbClr val="FF0000"/>
                </a:solidFill>
              </a:rPr>
              <a:t>4 </a:t>
            </a:r>
            <a:r>
              <a:rPr lang="zh-CN" altLang="en-US" sz="2000" b="1" dirty="0">
                <a:solidFill>
                  <a:srgbClr val="FF0000"/>
                </a:solidFill>
              </a:rPr>
              <a:t>代表完成。响应发送完毕</a:t>
            </a:r>
            <a:r>
              <a:rPr lang="zh-CN" altLang="en-US" sz="2000" b="1" dirty="0" smtClean="0">
                <a:solidFill>
                  <a:srgbClr val="FF0000"/>
                </a:solidFill>
              </a:rPr>
              <a:t>。</a:t>
            </a:r>
            <a:endParaRPr lang="zh-CN" altLang="en-US" sz="2000" b="1" dirty="0">
              <a:solidFill>
                <a:srgbClr val="FF0000"/>
              </a:solidFill>
            </a:endParaRPr>
          </a:p>
          <a:p>
            <a:r>
              <a:rPr lang="zh-CN" altLang="en-US" sz="2400" dirty="0">
                <a:solidFill>
                  <a:schemeClr val="tx1">
                    <a:lumMod val="75000"/>
                    <a:lumOff val="25000"/>
                  </a:schemeClr>
                </a:solidFill>
              </a:rPr>
              <a:t>注意事项：</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readyState </a:t>
            </a:r>
            <a:r>
              <a:rPr lang="zh-CN" altLang="en-US" sz="2000" dirty="0">
                <a:solidFill>
                  <a:schemeClr val="tx1">
                    <a:lumMod val="75000"/>
                    <a:lumOff val="25000"/>
                  </a:schemeClr>
                </a:solidFill>
              </a:rPr>
              <a:t>值的变化会因浏览器的不同而有所差异。但是当请求结束的时候，每个浏览器都会把 </a:t>
            </a:r>
            <a:r>
              <a:rPr lang="en-US" altLang="zh-CN" sz="2000" dirty="0">
                <a:solidFill>
                  <a:schemeClr val="tx1">
                    <a:lumMod val="75000"/>
                    <a:lumOff val="25000"/>
                  </a:schemeClr>
                </a:solidFill>
              </a:rPr>
              <a:t>readyState </a:t>
            </a:r>
            <a:r>
              <a:rPr lang="zh-CN" altLang="en-US" sz="2000" dirty="0">
                <a:solidFill>
                  <a:schemeClr val="tx1">
                    <a:lumMod val="75000"/>
                    <a:lumOff val="25000"/>
                  </a:schemeClr>
                </a:solidFill>
              </a:rPr>
              <a:t>的值统一设为 </a:t>
            </a:r>
            <a:r>
              <a:rPr lang="en-US" altLang="zh-CN" sz="2000" dirty="0">
                <a:solidFill>
                  <a:schemeClr val="tx1">
                    <a:lumMod val="75000"/>
                    <a:lumOff val="25000"/>
                  </a:schemeClr>
                </a:solidFill>
              </a:rPr>
              <a:t>4</a:t>
            </a:r>
            <a:endParaRPr lang="en-US" altLang="zh-CN" sz="2000" dirty="0">
              <a:solidFill>
                <a:schemeClr val="tx1">
                  <a:lumMod val="75000"/>
                  <a:lumOff val="25000"/>
                </a:schemeClr>
              </a:solidFill>
            </a:endParaRPr>
          </a:p>
          <a:p>
            <a:pPr lvl="1"/>
            <a:r>
              <a:rPr lang="zh-CN" altLang="en-US" sz="2000" dirty="0">
                <a:solidFill>
                  <a:schemeClr val="tx1">
                    <a:lumMod val="75000"/>
                    <a:lumOff val="25000"/>
                  </a:schemeClr>
                </a:solidFill>
              </a:rPr>
              <a:t>编写时应注意把</a:t>
            </a:r>
            <a:r>
              <a:rPr lang="en-US" altLang="zh-CN" sz="2000" dirty="0">
                <a:solidFill>
                  <a:schemeClr val="tx1">
                    <a:lumMod val="75000"/>
                    <a:lumOff val="25000"/>
                  </a:schemeClr>
                </a:solidFill>
              </a:rPr>
              <a:t>onreadystatechange</a:t>
            </a:r>
            <a:r>
              <a:rPr lang="zh-CN" altLang="en-US" sz="2000" dirty="0">
                <a:solidFill>
                  <a:schemeClr val="tx1">
                    <a:lumMod val="75000"/>
                    <a:lumOff val="25000"/>
                  </a:schemeClr>
                </a:solidFill>
              </a:rPr>
              <a:t>赋值编写在</a:t>
            </a:r>
            <a:r>
              <a:rPr lang="en-US" altLang="zh-CN" sz="2000" dirty="0">
                <a:solidFill>
                  <a:schemeClr val="tx1">
                    <a:lumMod val="75000"/>
                    <a:lumOff val="25000"/>
                  </a:schemeClr>
                </a:solidFill>
              </a:rPr>
              <a:t>open</a:t>
            </a:r>
            <a:r>
              <a:rPr lang="zh-CN" altLang="en-US" sz="2000" dirty="0">
                <a:solidFill>
                  <a:schemeClr val="tx1">
                    <a:lumMod val="75000"/>
                    <a:lumOff val="25000"/>
                  </a:schemeClr>
                </a:solidFill>
              </a:rPr>
              <a:t>之前。</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接收响应核心</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api</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status</a:t>
            </a:r>
            <a:r>
              <a:rPr lang="zh-CN" altLang="en-US" sz="2400" dirty="0">
                <a:solidFill>
                  <a:schemeClr val="tx1">
                    <a:lumMod val="75000"/>
                    <a:lumOff val="25000"/>
                  </a:schemeClr>
                </a:solidFill>
              </a:rPr>
              <a:t>：服务器发送的响应状态码</a:t>
            </a:r>
            <a:r>
              <a:rPr lang="zh-CN" altLang="en-US" sz="2400" dirty="0" smtClean="0">
                <a:solidFill>
                  <a:schemeClr val="tx1">
                    <a:lumMod val="75000"/>
                    <a:lumOff val="25000"/>
                  </a:schemeClr>
                </a:solidFill>
              </a:rPr>
              <a:t>。常用</a:t>
            </a:r>
            <a:r>
              <a:rPr lang="zh-CN" altLang="en-US" sz="2400" dirty="0">
                <a:solidFill>
                  <a:schemeClr val="tx1">
                    <a:lumMod val="75000"/>
                    <a:lumOff val="25000"/>
                  </a:schemeClr>
                </a:solidFill>
              </a:rPr>
              <a:t>状态码及其含义：</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404 </a:t>
            </a:r>
            <a:r>
              <a:rPr lang="zh-CN" altLang="en-US" sz="2000" dirty="0">
                <a:solidFill>
                  <a:schemeClr val="tx1">
                    <a:lumMod val="75000"/>
                    <a:lumOff val="25000"/>
                  </a:schemeClr>
                </a:solidFill>
              </a:rPr>
              <a:t>没找到页面</a:t>
            </a:r>
            <a:r>
              <a:rPr lang="en-US" altLang="zh-CN" sz="2000" dirty="0">
                <a:solidFill>
                  <a:schemeClr val="tx1">
                    <a:lumMod val="75000"/>
                    <a:lumOff val="25000"/>
                  </a:schemeClr>
                </a:solidFill>
              </a:rPr>
              <a:t>(not found)</a:t>
            </a:r>
            <a:endParaRPr lang="en-US" altLang="zh-CN" sz="2000" dirty="0">
              <a:solidFill>
                <a:schemeClr val="tx1">
                  <a:lumMod val="75000"/>
                  <a:lumOff val="25000"/>
                </a:schemeClr>
              </a:solidFill>
            </a:endParaRPr>
          </a:p>
          <a:p>
            <a:pPr lvl="1"/>
            <a:r>
              <a:rPr lang="en-US" altLang="zh-CN" sz="2000" dirty="0">
                <a:solidFill>
                  <a:schemeClr val="tx1">
                    <a:lumMod val="75000"/>
                    <a:lumOff val="25000"/>
                  </a:schemeClr>
                </a:solidFill>
              </a:rPr>
              <a:t>403 </a:t>
            </a:r>
            <a:r>
              <a:rPr lang="zh-CN" altLang="en-US" sz="2000" dirty="0">
                <a:solidFill>
                  <a:schemeClr val="tx1">
                    <a:lumMod val="75000"/>
                    <a:lumOff val="25000"/>
                  </a:schemeClr>
                </a:solidFill>
              </a:rPr>
              <a:t>禁止访问</a:t>
            </a:r>
            <a:r>
              <a:rPr lang="en-US" altLang="zh-CN" sz="2000" dirty="0">
                <a:solidFill>
                  <a:schemeClr val="tx1">
                    <a:lumMod val="75000"/>
                    <a:lumOff val="25000"/>
                  </a:schemeClr>
                </a:solidFill>
              </a:rPr>
              <a:t>(forbidden)</a:t>
            </a:r>
            <a:endParaRPr lang="en-US" altLang="zh-CN" sz="2000" dirty="0">
              <a:solidFill>
                <a:schemeClr val="tx1">
                  <a:lumMod val="75000"/>
                  <a:lumOff val="25000"/>
                </a:schemeClr>
              </a:solidFill>
            </a:endParaRPr>
          </a:p>
          <a:p>
            <a:pPr lvl="1"/>
            <a:r>
              <a:rPr lang="en-US" altLang="zh-CN" sz="2000" dirty="0">
                <a:solidFill>
                  <a:schemeClr val="tx1">
                    <a:lumMod val="75000"/>
                    <a:lumOff val="25000"/>
                  </a:schemeClr>
                </a:solidFill>
              </a:rPr>
              <a:t>500 </a:t>
            </a:r>
            <a:r>
              <a:rPr lang="zh-CN" altLang="en-US" sz="2000" dirty="0">
                <a:solidFill>
                  <a:schemeClr val="tx1">
                    <a:lumMod val="75000"/>
                    <a:lumOff val="25000"/>
                  </a:schemeClr>
                </a:solidFill>
              </a:rPr>
              <a:t>内部服务器出错</a:t>
            </a:r>
            <a:r>
              <a:rPr lang="en-US" altLang="zh-CN" sz="2000" dirty="0">
                <a:solidFill>
                  <a:schemeClr val="tx1">
                    <a:lumMod val="75000"/>
                    <a:lumOff val="25000"/>
                  </a:schemeClr>
                </a:solidFill>
              </a:rPr>
              <a:t>(internal service error)</a:t>
            </a:r>
            <a:endParaRPr lang="en-US" altLang="zh-CN" sz="2000" dirty="0">
              <a:solidFill>
                <a:schemeClr val="tx1">
                  <a:lumMod val="75000"/>
                  <a:lumOff val="25000"/>
                </a:schemeClr>
              </a:solidFill>
            </a:endParaRPr>
          </a:p>
          <a:p>
            <a:pPr lvl="1"/>
            <a:r>
              <a:rPr lang="en-US" altLang="zh-CN" sz="2000" dirty="0">
                <a:solidFill>
                  <a:schemeClr val="tx1">
                    <a:lumMod val="75000"/>
                    <a:lumOff val="25000"/>
                  </a:schemeClr>
                </a:solidFill>
              </a:rPr>
              <a:t>200 </a:t>
            </a:r>
            <a:r>
              <a:rPr lang="zh-CN" altLang="en-US" sz="2000" dirty="0">
                <a:solidFill>
                  <a:schemeClr val="tx1">
                    <a:lumMod val="75000"/>
                    <a:lumOff val="25000"/>
                  </a:schemeClr>
                </a:solidFill>
              </a:rPr>
              <a:t>一切正常</a:t>
            </a:r>
            <a:r>
              <a:rPr lang="en-US" altLang="zh-CN" sz="2000" dirty="0">
                <a:solidFill>
                  <a:schemeClr val="tx1">
                    <a:lumMod val="75000"/>
                    <a:lumOff val="25000"/>
                  </a:schemeClr>
                </a:solidFill>
              </a:rPr>
              <a:t>(ok)</a:t>
            </a:r>
            <a:endParaRPr lang="en-US" altLang="zh-CN" sz="2000" dirty="0">
              <a:solidFill>
                <a:schemeClr val="tx1">
                  <a:lumMod val="75000"/>
                  <a:lumOff val="25000"/>
                </a:schemeClr>
              </a:solidFill>
            </a:endParaRPr>
          </a:p>
          <a:p>
            <a:pPr lvl="1"/>
            <a:r>
              <a:rPr lang="en-US" altLang="zh-CN" sz="2000" dirty="0">
                <a:solidFill>
                  <a:schemeClr val="tx1">
                    <a:lumMod val="75000"/>
                    <a:lumOff val="25000"/>
                  </a:schemeClr>
                </a:solidFill>
              </a:rPr>
              <a:t>304 </a:t>
            </a:r>
            <a:r>
              <a:rPr lang="zh-CN" altLang="en-US" sz="2000" dirty="0">
                <a:solidFill>
                  <a:schemeClr val="tx1">
                    <a:lumMod val="75000"/>
                    <a:lumOff val="25000"/>
                  </a:schemeClr>
                </a:solidFill>
              </a:rPr>
              <a:t>没有被修改</a:t>
            </a:r>
            <a:r>
              <a:rPr lang="en-US" altLang="zh-CN" sz="2000" dirty="0">
                <a:solidFill>
                  <a:schemeClr val="tx1">
                    <a:lumMod val="75000"/>
                    <a:lumOff val="25000"/>
                  </a:schemeClr>
                </a:solidFill>
              </a:rPr>
              <a:t>(not modified)</a:t>
            </a:r>
            <a:endParaRPr lang="en-US" altLang="zh-CN" sz="2000" dirty="0">
              <a:solidFill>
                <a:schemeClr val="tx1">
                  <a:lumMod val="75000"/>
                  <a:lumOff val="25000"/>
                </a:schemeClr>
              </a:solidFill>
            </a:endParaRPr>
          </a:p>
          <a:p>
            <a:r>
              <a:rPr lang="zh-CN" altLang="en-US" sz="2400" dirty="0">
                <a:solidFill>
                  <a:schemeClr val="tx1">
                    <a:lumMod val="75000"/>
                    <a:lumOff val="25000"/>
                  </a:schemeClr>
                </a:solidFill>
              </a:rPr>
              <a:t>注意事项：通过</a:t>
            </a:r>
            <a:r>
              <a:rPr lang="en-US" altLang="zh-CN" sz="2400" dirty="0" err="1">
                <a:solidFill>
                  <a:schemeClr val="tx1">
                    <a:lumMod val="75000"/>
                    <a:lumOff val="25000"/>
                  </a:schemeClr>
                </a:solidFill>
              </a:rPr>
              <a:t>XHR.status</a:t>
            </a:r>
            <a:r>
              <a:rPr lang="zh-CN" altLang="en-US" sz="2400" dirty="0">
                <a:solidFill>
                  <a:schemeClr val="tx1">
                    <a:lumMod val="75000"/>
                    <a:lumOff val="25000"/>
                  </a:schemeClr>
                </a:solidFill>
              </a:rPr>
              <a:t>和 </a:t>
            </a:r>
            <a:r>
              <a:rPr lang="en-US" altLang="zh-CN" sz="2400" dirty="0">
                <a:solidFill>
                  <a:schemeClr val="tx1">
                    <a:lumMod val="75000"/>
                    <a:lumOff val="25000"/>
                  </a:schemeClr>
                </a:solidFill>
              </a:rPr>
              <a:t>200 </a:t>
            </a:r>
            <a:r>
              <a:rPr lang="zh-CN" altLang="en-US" sz="2400" dirty="0">
                <a:solidFill>
                  <a:schemeClr val="tx1">
                    <a:lumMod val="75000"/>
                    <a:lumOff val="25000"/>
                  </a:schemeClr>
                </a:solidFill>
              </a:rPr>
              <a:t>或 </a:t>
            </a:r>
            <a:r>
              <a:rPr lang="en-US" altLang="zh-CN" sz="2400" dirty="0">
                <a:solidFill>
                  <a:schemeClr val="tx1">
                    <a:lumMod val="75000"/>
                    <a:lumOff val="25000"/>
                  </a:schemeClr>
                </a:solidFill>
              </a:rPr>
              <a:t>304 </a:t>
            </a:r>
            <a:r>
              <a:rPr lang="zh-CN" altLang="en-US" sz="2400" dirty="0">
                <a:solidFill>
                  <a:schemeClr val="tx1">
                    <a:lumMod val="75000"/>
                    <a:lumOff val="25000"/>
                  </a:schemeClr>
                </a:solidFill>
              </a:rPr>
              <a:t>比较，可以确保服务器是否已发送了一个成功的响应</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接收响应核心</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api</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a:buClr>
                <a:schemeClr val="tx1"/>
              </a:buClr>
            </a:pPr>
            <a:r>
              <a:rPr lang="en-US" altLang="zh-CN" sz="2200" dirty="0">
                <a:ea typeface="楷体_GB2312" pitchFamily="49" charset="-122"/>
              </a:rPr>
              <a:t>responseText:</a:t>
            </a:r>
            <a:r>
              <a:rPr lang="zh-CN" altLang="en-US" sz="2200" dirty="0">
                <a:ea typeface="楷体_GB2312" pitchFamily="49" charset="-122"/>
              </a:rPr>
              <a:t>服务器返回的响应数据，字符类型。</a:t>
            </a:r>
            <a:endParaRPr lang="en-US" altLang="zh-CN" sz="2200" dirty="0">
              <a:ea typeface="楷体_GB2312" pitchFamily="49" charset="-122"/>
            </a:endParaRPr>
          </a:p>
          <a:p>
            <a:pPr lvl="1"/>
            <a:r>
              <a:rPr lang="en-US" altLang="zh-CN" sz="2200" dirty="0">
                <a:latin typeface="黑体" panose="02010609060101010101" charset="-122"/>
                <a:ea typeface="楷体_GB2312" pitchFamily="49" charset="-122"/>
              </a:rPr>
              <a:t>XMLHttpRequest </a:t>
            </a:r>
            <a:r>
              <a:rPr lang="zh-CN" altLang="en-US" sz="2200" dirty="0">
                <a:latin typeface="黑体" panose="02010609060101010101" charset="-122"/>
                <a:ea typeface="楷体_GB2312" pitchFamily="49" charset="-122"/>
              </a:rPr>
              <a:t>的 </a:t>
            </a:r>
            <a:r>
              <a:rPr lang="en-US" altLang="zh-CN" sz="2200" dirty="0">
                <a:latin typeface="黑体" panose="02010609060101010101" charset="-122"/>
                <a:ea typeface="楷体_GB2312" pitchFamily="49" charset="-122"/>
              </a:rPr>
              <a:t>responseText </a:t>
            </a:r>
            <a:r>
              <a:rPr lang="zh-CN" altLang="en-US" sz="2200" dirty="0">
                <a:latin typeface="黑体" panose="02010609060101010101" charset="-122"/>
                <a:ea typeface="楷体_GB2312" pitchFamily="49" charset="-122"/>
              </a:rPr>
              <a:t>属性包含了从服务器发送的数据。</a:t>
            </a:r>
            <a:r>
              <a:rPr lang="zh-CN" altLang="en-US" sz="2200" b="1" dirty="0">
                <a:solidFill>
                  <a:srgbClr val="FF0000"/>
                </a:solidFill>
                <a:latin typeface="黑体" panose="02010609060101010101" charset="-122"/>
                <a:ea typeface="楷体_GB2312" pitchFamily="49" charset="-122"/>
              </a:rPr>
              <a:t>它是一个</a:t>
            </a:r>
            <a:r>
              <a:rPr lang="en-US" altLang="zh-CN" sz="2200" b="1" dirty="0">
                <a:solidFill>
                  <a:srgbClr val="FF0000"/>
                </a:solidFill>
                <a:latin typeface="黑体" panose="02010609060101010101" charset="-122"/>
                <a:ea typeface="楷体_GB2312" pitchFamily="49" charset="-122"/>
              </a:rPr>
              <a:t>HTML,XML</a:t>
            </a:r>
            <a:r>
              <a:rPr lang="zh-CN" altLang="en-US" sz="2200" b="1" dirty="0">
                <a:solidFill>
                  <a:srgbClr val="FF0000"/>
                </a:solidFill>
                <a:latin typeface="黑体" panose="02010609060101010101" charset="-122"/>
                <a:ea typeface="楷体_GB2312" pitchFamily="49" charset="-122"/>
              </a:rPr>
              <a:t>或普通文本</a:t>
            </a:r>
            <a:r>
              <a:rPr lang="zh-CN" altLang="en-US" sz="2200" dirty="0">
                <a:latin typeface="黑体" panose="02010609060101010101" charset="-122"/>
                <a:ea typeface="楷体_GB2312" pitchFamily="49" charset="-122"/>
              </a:rPr>
              <a:t>，这取决于服务器发送的内容。</a:t>
            </a:r>
            <a:endParaRPr lang="zh-CN" altLang="en-US" sz="2200" dirty="0">
              <a:latin typeface="黑体" panose="02010609060101010101" charset="-122"/>
              <a:ea typeface="楷体_GB2312" pitchFamily="49" charset="-122"/>
            </a:endParaRPr>
          </a:p>
          <a:p>
            <a:pPr lvl="1"/>
            <a:r>
              <a:rPr lang="zh-CN" altLang="en-US" sz="2200" dirty="0">
                <a:latin typeface="黑体" panose="02010609060101010101" charset="-122"/>
                <a:ea typeface="楷体_GB2312" pitchFamily="49" charset="-122"/>
              </a:rPr>
              <a:t>当 </a:t>
            </a:r>
            <a:r>
              <a:rPr lang="en-US" altLang="zh-CN" sz="2200" b="1" dirty="0">
                <a:solidFill>
                  <a:srgbClr val="FF0000"/>
                </a:solidFill>
                <a:latin typeface="黑体" panose="02010609060101010101" charset="-122"/>
                <a:ea typeface="楷体_GB2312" pitchFamily="49" charset="-122"/>
              </a:rPr>
              <a:t>readyState </a:t>
            </a:r>
            <a:r>
              <a:rPr lang="zh-CN" altLang="en-US" sz="2200" b="1" dirty="0">
                <a:solidFill>
                  <a:srgbClr val="FF0000"/>
                </a:solidFill>
                <a:latin typeface="黑体" panose="02010609060101010101" charset="-122"/>
                <a:ea typeface="楷体_GB2312" pitchFamily="49" charset="-122"/>
              </a:rPr>
              <a:t>属性值变成 </a:t>
            </a:r>
            <a:r>
              <a:rPr lang="en-US" altLang="zh-CN" sz="2200" b="1" dirty="0">
                <a:solidFill>
                  <a:srgbClr val="FF0000"/>
                </a:solidFill>
                <a:latin typeface="黑体" panose="02010609060101010101" charset="-122"/>
                <a:ea typeface="楷体_GB2312" pitchFamily="49" charset="-122"/>
              </a:rPr>
              <a:t>4 </a:t>
            </a:r>
            <a:r>
              <a:rPr lang="zh-CN" altLang="en-US" sz="2200" b="1" dirty="0">
                <a:solidFill>
                  <a:srgbClr val="FF0000"/>
                </a:solidFill>
                <a:latin typeface="黑体" panose="02010609060101010101" charset="-122"/>
                <a:ea typeface="楷体_GB2312" pitchFamily="49" charset="-122"/>
              </a:rPr>
              <a:t>时</a:t>
            </a:r>
            <a:r>
              <a:rPr lang="en-US" altLang="zh-CN" sz="2200" dirty="0">
                <a:latin typeface="黑体" panose="02010609060101010101" charset="-122"/>
                <a:ea typeface="楷体_GB2312" pitchFamily="49" charset="-122"/>
              </a:rPr>
              <a:t>, responseText </a:t>
            </a:r>
            <a:r>
              <a:rPr lang="zh-CN" altLang="en-US" sz="2200" dirty="0">
                <a:latin typeface="黑体" panose="02010609060101010101" charset="-122"/>
                <a:ea typeface="楷体_GB2312" pitchFamily="49" charset="-122"/>
              </a:rPr>
              <a:t>属性才可用，表明 </a:t>
            </a:r>
            <a:r>
              <a:rPr lang="en-US" altLang="zh-CN" sz="2200" dirty="0">
                <a:latin typeface="黑体" panose="02010609060101010101" charset="-122"/>
                <a:ea typeface="楷体_GB2312" pitchFamily="49" charset="-122"/>
              </a:rPr>
              <a:t>Ajax </a:t>
            </a:r>
            <a:r>
              <a:rPr lang="zh-CN" altLang="en-US" sz="2200" dirty="0">
                <a:latin typeface="黑体" panose="02010609060101010101" charset="-122"/>
                <a:ea typeface="楷体_GB2312" pitchFamily="49" charset="-122"/>
              </a:rPr>
              <a:t>请求已经结束。</a:t>
            </a:r>
            <a:endParaRPr lang="en-US" altLang="zh-CN" sz="2200" dirty="0">
              <a:latin typeface="黑体" panose="02010609060101010101" charset="-122"/>
              <a:ea typeface="楷体_GB2312" pitchFamily="49" charset="-122"/>
            </a:endParaRPr>
          </a:p>
          <a:p>
            <a:pPr>
              <a:buClr>
                <a:schemeClr val="tx1"/>
              </a:buClr>
              <a:defRPr/>
            </a:pPr>
            <a:r>
              <a:rPr lang="en-US" altLang="zh-CN" sz="2200" dirty="0">
                <a:ea typeface="楷体_GB2312" pitchFamily="49" charset="-122"/>
              </a:rPr>
              <a:t>responseXML</a:t>
            </a:r>
            <a:r>
              <a:rPr lang="zh-CN" altLang="en-US" sz="2200" dirty="0">
                <a:ea typeface="楷体_GB2312" pitchFamily="49" charset="-122"/>
              </a:rPr>
              <a:t>：服务器返回的响应数据，格式为</a:t>
            </a:r>
            <a:r>
              <a:rPr lang="en-US" altLang="zh-CN" sz="2200" dirty="0">
                <a:ea typeface="楷体_GB2312" pitchFamily="49" charset="-122"/>
              </a:rPr>
              <a:t>xml</a:t>
            </a:r>
            <a:r>
              <a:rPr lang="zh-CN" altLang="en-US" sz="2200" dirty="0">
                <a:ea typeface="楷体_GB2312" pitchFamily="49" charset="-122"/>
              </a:rPr>
              <a:t>，字符类型，</a:t>
            </a:r>
            <a:r>
              <a:rPr lang="zh-CN" altLang="en-US" sz="2200" b="1" dirty="0">
                <a:solidFill>
                  <a:srgbClr val="FF0000"/>
                </a:solidFill>
                <a:ea typeface="楷体_GB2312" pitchFamily="49" charset="-122"/>
              </a:rPr>
              <a:t>不建议使用</a:t>
            </a:r>
            <a:r>
              <a:rPr lang="zh-CN" altLang="en-US" sz="2200" dirty="0">
                <a:ea typeface="楷体_GB2312" pitchFamily="49" charset="-122"/>
              </a:rPr>
              <a:t>。</a:t>
            </a:r>
            <a:endParaRPr lang="en-US" altLang="zh-CN" sz="2200" dirty="0">
              <a:ea typeface="楷体_GB2312" pitchFamily="49" charset="-122"/>
            </a:endParaRPr>
          </a:p>
          <a:p>
            <a:pPr lvl="1">
              <a:defRPr/>
            </a:pPr>
            <a:r>
              <a:rPr lang="zh-CN" altLang="en-US" sz="2200" dirty="0">
                <a:latin typeface="黑体" panose="02010609060101010101" charset="-122"/>
                <a:ea typeface="楷体_GB2312" pitchFamily="49" charset="-122"/>
              </a:rPr>
              <a:t>如果服务器返回的是 </a:t>
            </a:r>
            <a:r>
              <a:rPr lang="en-US" altLang="zh-CN" sz="2200" dirty="0">
                <a:latin typeface="黑体" panose="02010609060101010101" charset="-122"/>
                <a:ea typeface="楷体_GB2312" pitchFamily="49" charset="-122"/>
              </a:rPr>
              <a:t>XML</a:t>
            </a:r>
            <a:r>
              <a:rPr lang="zh-CN" altLang="en-US" sz="2200" dirty="0">
                <a:latin typeface="黑体" panose="02010609060101010101" charset="-122"/>
                <a:ea typeface="楷体_GB2312" pitchFamily="49" charset="-122"/>
              </a:rPr>
              <a:t>， 那么数据将储存在 </a:t>
            </a:r>
            <a:r>
              <a:rPr lang="en-US" altLang="zh-CN" sz="2200" dirty="0">
                <a:latin typeface="黑体" panose="02010609060101010101" charset="-122"/>
                <a:ea typeface="楷体_GB2312" pitchFamily="49" charset="-122"/>
              </a:rPr>
              <a:t>responseXML </a:t>
            </a:r>
            <a:r>
              <a:rPr lang="zh-CN" altLang="en-US" sz="2200" dirty="0">
                <a:latin typeface="黑体" panose="02010609060101010101" charset="-122"/>
                <a:ea typeface="楷体_GB2312" pitchFamily="49" charset="-122"/>
              </a:rPr>
              <a:t>属性中。</a:t>
            </a:r>
            <a:endParaRPr lang="zh-CN" altLang="en-US" sz="2200" dirty="0">
              <a:latin typeface="黑体" panose="02010609060101010101" charset="-122"/>
              <a:ea typeface="楷体_GB2312" pitchFamily="49" charset="-122"/>
            </a:endParaRPr>
          </a:p>
          <a:p>
            <a:pPr lvl="1">
              <a:defRPr/>
            </a:pPr>
            <a:r>
              <a:rPr lang="zh-CN" altLang="en-US" sz="2200" dirty="0">
                <a:latin typeface="黑体" panose="02010609060101010101" charset="-122"/>
                <a:ea typeface="楷体_GB2312" pitchFamily="49" charset="-122"/>
              </a:rPr>
              <a:t>只用服务器</a:t>
            </a:r>
            <a:r>
              <a:rPr lang="zh-CN" altLang="en-US" sz="2200" b="1" dirty="0">
                <a:solidFill>
                  <a:srgbClr val="FF0000"/>
                </a:solidFill>
                <a:latin typeface="黑体" panose="02010609060101010101" charset="-122"/>
                <a:ea typeface="楷体_GB2312" pitchFamily="49" charset="-122"/>
              </a:rPr>
              <a:t>发送了带有正确头部信息的数据时</a:t>
            </a:r>
            <a:r>
              <a:rPr lang="zh-CN" altLang="en-US" sz="2200" dirty="0">
                <a:latin typeface="黑体" panose="02010609060101010101" charset="-122"/>
                <a:ea typeface="楷体_GB2312" pitchFamily="49" charset="-122"/>
              </a:rPr>
              <a:t>， </a:t>
            </a:r>
            <a:r>
              <a:rPr lang="en-US" altLang="zh-CN" sz="2200" dirty="0">
                <a:latin typeface="黑体" panose="02010609060101010101" charset="-122"/>
                <a:ea typeface="楷体_GB2312" pitchFamily="49" charset="-122"/>
              </a:rPr>
              <a:t>responseXML </a:t>
            </a:r>
            <a:r>
              <a:rPr lang="zh-CN" altLang="en-US" sz="2200" dirty="0">
                <a:latin typeface="黑体" panose="02010609060101010101" charset="-122"/>
                <a:ea typeface="楷体_GB2312" pitchFamily="49" charset="-122"/>
              </a:rPr>
              <a:t>属性才是可用的。 </a:t>
            </a:r>
            <a:r>
              <a:rPr lang="en-US" altLang="zh-CN" sz="2200" b="1" dirty="0">
                <a:solidFill>
                  <a:srgbClr val="FF0000"/>
                </a:solidFill>
                <a:latin typeface="黑体" panose="02010609060101010101" charset="-122"/>
                <a:ea typeface="楷体_GB2312" pitchFamily="49" charset="-122"/>
              </a:rPr>
              <a:t>MIME </a:t>
            </a:r>
            <a:r>
              <a:rPr lang="zh-CN" altLang="en-US" sz="2200" b="1" dirty="0">
                <a:solidFill>
                  <a:srgbClr val="FF0000"/>
                </a:solidFill>
                <a:latin typeface="黑体" panose="02010609060101010101" charset="-122"/>
                <a:ea typeface="楷体_GB2312" pitchFamily="49" charset="-122"/>
              </a:rPr>
              <a:t>类型必须为 </a:t>
            </a:r>
            <a:r>
              <a:rPr lang="en-US" altLang="zh-CN" sz="2200" b="1" dirty="0">
                <a:solidFill>
                  <a:srgbClr val="FF0000"/>
                </a:solidFill>
                <a:latin typeface="黑体" panose="02010609060101010101" charset="-122"/>
                <a:ea typeface="楷体_GB2312" pitchFamily="49" charset="-122"/>
              </a:rPr>
              <a:t>text/xml</a:t>
            </a:r>
            <a:endParaRPr lang="en-US" altLang="zh-CN" sz="2200" b="1" dirty="0">
              <a:solidFill>
                <a:srgbClr val="FF0000"/>
              </a:solidFill>
              <a:latin typeface="黑体" panose="02010609060101010101" charset="-122"/>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接收响应核心</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api</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完整的接收响应信息的案例：</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接收响应核心</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api</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966280" y="2033959"/>
            <a:ext cx="6786663" cy="2462213"/>
          </a:xfrm>
          <a:prstGeom prst="rect">
            <a:avLst/>
          </a:prstGeom>
          <a:solidFill>
            <a:schemeClr val="accent6">
              <a:lumMod val="20000"/>
              <a:lumOff val="80000"/>
            </a:schemeClr>
          </a:solidFill>
          <a:ln w="38100">
            <a:solidFill>
              <a:schemeClr val="accent6">
                <a:lumMod val="75000"/>
              </a:schemeClr>
            </a:solidFill>
          </a:ln>
        </p:spPr>
        <p:txBody>
          <a:bodyPr wrap="square">
            <a:spAutoFit/>
          </a:bodyPr>
          <a:lstStyle/>
          <a:p>
            <a:r>
              <a:rPr lang="en-US" altLang="zh-CN" sz="2200" dirty="0" err="1"/>
              <a:t>xhr.onreadystatechange</a:t>
            </a:r>
            <a:r>
              <a:rPr lang="en-US" altLang="zh-CN" sz="2200" dirty="0"/>
              <a:t> = function(e) {</a:t>
            </a:r>
            <a:br>
              <a:rPr lang="en-US" altLang="zh-CN" sz="2200" dirty="0"/>
            </a:br>
            <a:r>
              <a:rPr lang="en-US" altLang="zh-CN" sz="2200" dirty="0"/>
              <a:t>    if(</a:t>
            </a:r>
            <a:r>
              <a:rPr lang="en-US" altLang="zh-CN" sz="2200" dirty="0" err="1"/>
              <a:t>e.target.readyState</a:t>
            </a:r>
            <a:r>
              <a:rPr lang="en-US" altLang="zh-CN" sz="2200" dirty="0"/>
              <a:t> == 4 ) {</a:t>
            </a:r>
            <a:br>
              <a:rPr lang="en-US" altLang="zh-CN" sz="2200" dirty="0"/>
            </a:br>
            <a:r>
              <a:rPr lang="en-US" altLang="zh-CN" sz="2200" dirty="0"/>
              <a:t>        if (</a:t>
            </a:r>
            <a:r>
              <a:rPr lang="en-US" altLang="zh-CN" sz="2200" dirty="0" err="1"/>
              <a:t>e.target.status</a:t>
            </a:r>
            <a:r>
              <a:rPr lang="en-US" altLang="zh-CN" sz="2200" dirty="0"/>
              <a:t> == 200 ||</a:t>
            </a:r>
            <a:r>
              <a:rPr lang="en-US" altLang="zh-CN" sz="2200" dirty="0" err="1"/>
              <a:t>e.target.status</a:t>
            </a:r>
            <a:r>
              <a:rPr lang="en-US" altLang="zh-CN" sz="2200" dirty="0"/>
              <a:t> == 304) {</a:t>
            </a:r>
            <a:br>
              <a:rPr lang="en-US" altLang="zh-CN" sz="2200" dirty="0"/>
            </a:br>
            <a:r>
              <a:rPr lang="en-US" altLang="zh-CN" sz="2200" dirty="0"/>
              <a:t>            alert(</a:t>
            </a:r>
            <a:r>
              <a:rPr lang="en-US" altLang="zh-CN" sz="2200" dirty="0" err="1"/>
              <a:t>e.target.responseText</a:t>
            </a:r>
            <a:r>
              <a:rPr lang="en-US" altLang="zh-CN" sz="2200" dirty="0"/>
              <a:t>);</a:t>
            </a:r>
            <a:br>
              <a:rPr lang="en-US" altLang="zh-CN" sz="2200" dirty="0"/>
            </a:br>
            <a:r>
              <a:rPr lang="en-US" altLang="zh-CN" sz="2200" dirty="0"/>
              <a:t>        }</a:t>
            </a:r>
            <a:br>
              <a:rPr lang="en-US" altLang="zh-CN" sz="2200" dirty="0"/>
            </a:br>
            <a:r>
              <a:rPr lang="en-US" altLang="zh-CN" sz="2200" dirty="0"/>
              <a:t>    }</a:t>
            </a:r>
            <a:br>
              <a:rPr lang="en-US" altLang="zh-CN" sz="2200" dirty="0"/>
            </a:br>
            <a:r>
              <a:rPr lang="en-US" altLang="zh-CN" sz="2200" dirty="0"/>
              <a:t>}</a:t>
            </a:r>
            <a:endParaRPr lang="en-US" altLang="zh-CN" sz="2200" dirty="0"/>
          </a:p>
        </p:txBody>
      </p:sp>
    </p:spTree>
  </p:cSld>
  <p:clrMapOvr>
    <a:masterClrMapping/>
  </p:clrMapOvr>
  <p:transition spd="slow">
    <p:push dir="u"/>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a:buClr>
                <a:schemeClr val="tx1"/>
              </a:buClr>
            </a:pPr>
            <a:r>
              <a:rPr lang="en-US" altLang="zh-CN" sz="2200" dirty="0">
                <a:ea typeface="楷体_GB2312" pitchFamily="49" charset="-122"/>
              </a:rPr>
              <a:t>AJAX </a:t>
            </a:r>
            <a:r>
              <a:rPr lang="zh-CN" altLang="en-US" sz="2200" dirty="0">
                <a:ea typeface="楷体_GB2312" pitchFamily="49" charset="-122"/>
              </a:rPr>
              <a:t>是一门与语言无关的技术，例如网页、</a:t>
            </a:r>
            <a:r>
              <a:rPr lang="en-US" altLang="zh-CN" sz="2200" dirty="0">
                <a:ea typeface="楷体_GB2312" pitchFamily="49" charset="-122"/>
              </a:rPr>
              <a:t>android</a:t>
            </a:r>
            <a:r>
              <a:rPr lang="zh-CN" altLang="en-US" sz="2200" dirty="0">
                <a:ea typeface="楷体_GB2312" pitchFamily="49" charset="-122"/>
              </a:rPr>
              <a:t>、</a:t>
            </a:r>
            <a:r>
              <a:rPr lang="en-US" altLang="zh-CN" sz="2200" dirty="0">
                <a:ea typeface="楷体_GB2312" pitchFamily="49" charset="-122"/>
              </a:rPr>
              <a:t>IOS</a:t>
            </a:r>
            <a:r>
              <a:rPr lang="zh-CN" altLang="en-US" sz="2200" dirty="0">
                <a:ea typeface="楷体_GB2312" pitchFamily="49" charset="-122"/>
              </a:rPr>
              <a:t>，都可以使用</a:t>
            </a:r>
            <a:r>
              <a:rPr lang="en-US" altLang="zh-CN" sz="2200" dirty="0">
                <a:ea typeface="楷体_GB2312" pitchFamily="49" charset="-122"/>
              </a:rPr>
              <a:t>AJAX</a:t>
            </a:r>
            <a:r>
              <a:rPr lang="zh-CN" altLang="en-US" sz="2200" dirty="0">
                <a:ea typeface="楷体_GB2312" pitchFamily="49" charset="-122"/>
              </a:rPr>
              <a:t>，同时多种</a:t>
            </a:r>
            <a:r>
              <a:rPr lang="en-US" altLang="zh-CN" sz="2200" dirty="0">
                <a:ea typeface="楷体_GB2312" pitchFamily="49" charset="-122"/>
              </a:rPr>
              <a:t>web</a:t>
            </a:r>
            <a:r>
              <a:rPr lang="zh-CN" altLang="en-US" sz="2200" dirty="0">
                <a:ea typeface="楷体_GB2312" pitchFamily="49" charset="-122"/>
              </a:rPr>
              <a:t>服务器都可以响应</a:t>
            </a:r>
            <a:r>
              <a:rPr lang="en-US" altLang="zh-CN" sz="2200" dirty="0">
                <a:ea typeface="楷体_GB2312" pitchFamily="49" charset="-122"/>
              </a:rPr>
              <a:t>AJAX</a:t>
            </a:r>
            <a:r>
              <a:rPr lang="zh-CN" altLang="en-US" sz="2200" dirty="0">
                <a:ea typeface="楷体_GB2312" pitchFamily="49" charset="-122"/>
              </a:rPr>
              <a:t>。</a:t>
            </a:r>
            <a:endParaRPr lang="en-US" altLang="zh-CN" sz="2200" dirty="0">
              <a:ea typeface="楷体_GB2312" pitchFamily="49" charset="-122"/>
            </a:endParaRPr>
          </a:p>
          <a:p>
            <a:pPr>
              <a:buClr>
                <a:schemeClr val="tx1"/>
              </a:buClr>
              <a:buFont typeface="Wingdings" panose="05000000000000000000" pitchFamily="2" charset="2"/>
              <a:buChar char="Ø"/>
            </a:pPr>
            <a:endParaRPr lang="en-US" altLang="zh-CN" sz="2200" dirty="0">
              <a:ea typeface="楷体_GB2312" pitchFamily="49" charset="-122"/>
            </a:endParaRPr>
          </a:p>
          <a:p>
            <a:pPr>
              <a:buClr>
                <a:schemeClr val="tx1"/>
              </a:buClr>
              <a:buFont typeface="Wingdings" panose="05000000000000000000" pitchFamily="2" charset="2"/>
              <a:buChar char="Ø"/>
            </a:pPr>
            <a:endParaRPr lang="en-US" altLang="zh-CN" sz="2200" dirty="0">
              <a:ea typeface="楷体_GB2312" pitchFamily="49" charset="-122"/>
            </a:endParaRPr>
          </a:p>
          <a:p>
            <a:pPr>
              <a:buClr>
                <a:schemeClr val="tx1"/>
              </a:buClr>
              <a:buFont typeface="Wingdings" panose="05000000000000000000" pitchFamily="2" charset="2"/>
              <a:buChar char="Ø"/>
            </a:pPr>
            <a:endParaRPr lang="en-US" altLang="zh-CN" sz="2200" dirty="0">
              <a:ea typeface="楷体_GB2312" pitchFamily="49" charset="-122"/>
            </a:endParaRPr>
          </a:p>
          <a:p>
            <a:pPr>
              <a:buClr>
                <a:schemeClr val="tx1"/>
              </a:buClr>
              <a:buFont typeface="Wingdings" panose="05000000000000000000" pitchFamily="2" charset="2"/>
              <a:buChar char="Ø"/>
            </a:pPr>
            <a:endParaRPr lang="en-US" altLang="zh-CN" sz="2200" dirty="0">
              <a:ea typeface="楷体_GB2312" pitchFamily="49" charset="-122"/>
            </a:endParaRPr>
          </a:p>
          <a:p>
            <a:pPr lvl="1">
              <a:buNone/>
            </a:pPr>
            <a:endParaRPr lang="en-US" altLang="zh-CN" sz="2200" dirty="0">
              <a:latin typeface="黑体" panose="02010609060101010101" charset="-122"/>
              <a:ea typeface="楷体_GB2312" pitchFamily="49" charset="-122"/>
            </a:endParaRPr>
          </a:p>
          <a:p>
            <a:pPr lvl="1">
              <a:buClr>
                <a:schemeClr val="tx2">
                  <a:lumMod val="75000"/>
                </a:schemeClr>
              </a:buClr>
            </a:pPr>
            <a:r>
              <a:rPr lang="zh-CN" altLang="en-US" sz="1400" b="1" dirty="0">
                <a:solidFill>
                  <a:srgbClr val="FF0000"/>
                </a:solidFill>
                <a:latin typeface="黑体" panose="02010609060101010101" charset="-122"/>
                <a:ea typeface="楷体_GB2312" pitchFamily="49" charset="-122"/>
              </a:rPr>
              <a:t>多客户端都可以统一访问一个服务器</a:t>
            </a:r>
            <a:endParaRPr lang="en-US" altLang="zh-CN" sz="1400" b="1" dirty="0">
              <a:solidFill>
                <a:srgbClr val="FF0000"/>
              </a:solidFill>
              <a:latin typeface="黑体" panose="02010609060101010101" charset="-122"/>
              <a:ea typeface="楷体_GB2312" pitchFamily="49" charset="-122"/>
            </a:endParaRPr>
          </a:p>
          <a:p>
            <a:pPr lvl="1">
              <a:buClr>
                <a:schemeClr val="tx2">
                  <a:lumMod val="75000"/>
                </a:schemeClr>
              </a:buClr>
            </a:pPr>
            <a:r>
              <a:rPr lang="zh-CN" altLang="en-US" sz="1400" b="1" dirty="0">
                <a:solidFill>
                  <a:srgbClr val="FF0000"/>
                </a:solidFill>
                <a:latin typeface="黑体" panose="02010609060101010101" charset="-122"/>
                <a:ea typeface="楷体_GB2312" pitchFamily="49" charset="-122"/>
              </a:rPr>
              <a:t>不同语言开发的服务器端程序都可以被不同客户端访问。</a:t>
            </a:r>
            <a:endParaRPr lang="zh-CN" altLang="en-US" sz="1400" b="1" dirty="0">
              <a:solidFill>
                <a:srgbClr val="FF0000"/>
              </a:solidFill>
              <a:latin typeface="黑体" panose="02010609060101010101" charset="-122"/>
              <a:ea typeface="楷体_GB2312" pitchFamily="49" charset="-122"/>
            </a:endParaRPr>
          </a:p>
          <a:p>
            <a:pPr marL="914400" lvl="1" indent="-457200">
              <a:buClr>
                <a:schemeClr val="tx1"/>
              </a:buClr>
              <a:buFont typeface="+mj-lt"/>
              <a:buAutoNum type="arabicPeriod"/>
            </a:pPr>
            <a:endParaRPr lang="en-US" altLang="zh-CN" sz="2200" dirty="0">
              <a:latin typeface="黑体" panose="02010609060101010101" charset="-122"/>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6</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【JSON</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介绍</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cstate="print"/>
          <a:srcRect/>
          <a:stretch>
            <a:fillRect/>
          </a:stretch>
        </p:blipFill>
        <p:spPr bwMode="auto">
          <a:xfrm>
            <a:off x="2500298" y="2306601"/>
            <a:ext cx="992193" cy="1071569"/>
          </a:xfrm>
          <a:prstGeom prst="rect">
            <a:avLst/>
          </a:prstGeom>
          <a:noFill/>
          <a:ln w="9525">
            <a:noFill/>
            <a:miter lim="800000"/>
            <a:headEnd/>
            <a:tailEnd/>
          </a:ln>
          <a:effectLst/>
        </p:spPr>
      </p:pic>
      <p:pic>
        <p:nvPicPr>
          <p:cNvPr id="6" name="Picture 3"/>
          <p:cNvPicPr>
            <a:picLocks noChangeAspect="1" noChangeArrowheads="1"/>
          </p:cNvPicPr>
          <p:nvPr/>
        </p:nvPicPr>
        <p:blipFill>
          <a:blip r:embed="rId2" cstate="print"/>
          <a:srcRect/>
          <a:stretch>
            <a:fillRect/>
          </a:stretch>
        </p:blipFill>
        <p:spPr bwMode="auto">
          <a:xfrm>
            <a:off x="4286248" y="2306601"/>
            <a:ext cx="928694" cy="1133553"/>
          </a:xfrm>
          <a:prstGeom prst="rect">
            <a:avLst/>
          </a:prstGeom>
          <a:noFill/>
          <a:ln w="9525">
            <a:noFill/>
            <a:miter lim="800000"/>
            <a:headEnd/>
            <a:tailEnd/>
          </a:ln>
          <a:effectLst/>
        </p:spPr>
      </p:pic>
      <p:pic>
        <p:nvPicPr>
          <p:cNvPr id="7" name="Picture 4"/>
          <p:cNvPicPr>
            <a:picLocks noChangeAspect="1" noChangeArrowheads="1"/>
          </p:cNvPicPr>
          <p:nvPr/>
        </p:nvPicPr>
        <p:blipFill>
          <a:blip r:embed="rId3" cstate="print"/>
          <a:srcRect/>
          <a:stretch>
            <a:fillRect/>
          </a:stretch>
        </p:blipFill>
        <p:spPr bwMode="auto">
          <a:xfrm>
            <a:off x="5857884" y="2092287"/>
            <a:ext cx="981075" cy="1495425"/>
          </a:xfrm>
          <a:prstGeom prst="rect">
            <a:avLst/>
          </a:prstGeom>
          <a:noFill/>
          <a:ln w="9525">
            <a:noFill/>
            <a:miter lim="800000"/>
            <a:headEnd/>
            <a:tailEnd/>
          </a:ln>
          <a:effectLst/>
        </p:spPr>
      </p:pic>
      <p:pic>
        <p:nvPicPr>
          <p:cNvPr id="8" name="Picture 5"/>
          <p:cNvPicPr>
            <a:picLocks noChangeAspect="1" noChangeArrowheads="1"/>
          </p:cNvPicPr>
          <p:nvPr/>
        </p:nvPicPr>
        <p:blipFill>
          <a:blip r:embed="rId4" cstate="print"/>
          <a:srcRect/>
          <a:stretch>
            <a:fillRect/>
          </a:stretch>
        </p:blipFill>
        <p:spPr bwMode="auto">
          <a:xfrm>
            <a:off x="2714612" y="3449609"/>
            <a:ext cx="1228725" cy="1895475"/>
          </a:xfrm>
          <a:prstGeom prst="rect">
            <a:avLst/>
          </a:prstGeom>
          <a:noFill/>
          <a:ln w="9525">
            <a:noFill/>
            <a:miter lim="800000"/>
            <a:headEnd/>
            <a:tailEnd/>
          </a:ln>
          <a:effectLst/>
        </p:spPr>
      </p:pic>
      <p:pic>
        <p:nvPicPr>
          <p:cNvPr id="9" name="Picture 6"/>
          <p:cNvPicPr>
            <a:picLocks noChangeAspect="1" noChangeArrowheads="1"/>
          </p:cNvPicPr>
          <p:nvPr/>
        </p:nvPicPr>
        <p:blipFill>
          <a:blip r:embed="rId5" cstate="print"/>
          <a:srcRect/>
          <a:stretch>
            <a:fillRect/>
          </a:stretch>
        </p:blipFill>
        <p:spPr bwMode="auto">
          <a:xfrm>
            <a:off x="4286248" y="4092551"/>
            <a:ext cx="1199473" cy="1228728"/>
          </a:xfrm>
          <a:prstGeom prst="rect">
            <a:avLst/>
          </a:prstGeom>
          <a:noFill/>
          <a:ln w="9525">
            <a:noFill/>
            <a:miter lim="800000"/>
            <a:headEnd/>
            <a:tailEnd/>
          </a:ln>
          <a:effectLst/>
        </p:spPr>
      </p:pic>
      <p:pic>
        <p:nvPicPr>
          <p:cNvPr id="10" name="Picture 7"/>
          <p:cNvPicPr>
            <a:picLocks noChangeAspect="1" noChangeArrowheads="1"/>
          </p:cNvPicPr>
          <p:nvPr/>
        </p:nvPicPr>
        <p:blipFill>
          <a:blip r:embed="rId6" cstate="print"/>
          <a:srcRect/>
          <a:stretch>
            <a:fillRect/>
          </a:stretch>
        </p:blipFill>
        <p:spPr bwMode="auto">
          <a:xfrm>
            <a:off x="6143636" y="4021113"/>
            <a:ext cx="1752600" cy="1200150"/>
          </a:xfrm>
          <a:prstGeom prst="rect">
            <a:avLst/>
          </a:prstGeom>
          <a:noFill/>
          <a:ln w="9525">
            <a:noFill/>
            <a:miter lim="800000"/>
            <a:headEnd/>
            <a:tailEnd/>
          </a:ln>
          <a:effectLst/>
        </p:spPr>
      </p:pic>
      <p:cxnSp>
        <p:nvCxnSpPr>
          <p:cNvPr id="11" name="直接箭头连接符 10"/>
          <p:cNvCxnSpPr>
            <a:endCxn id="9" idx="0"/>
          </p:cNvCxnSpPr>
          <p:nvPr/>
        </p:nvCxnSpPr>
        <p:spPr>
          <a:xfrm>
            <a:off x="3214678" y="3235295"/>
            <a:ext cx="1671307" cy="85725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rot="5400000">
            <a:off x="4536281" y="3699642"/>
            <a:ext cx="642942"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rot="10800000" flipV="1">
            <a:off x="5000628" y="3235295"/>
            <a:ext cx="1000132" cy="78581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071538" y="2306601"/>
            <a:ext cx="1643074" cy="2308324"/>
          </a:xfrm>
          <a:prstGeom prst="rect">
            <a:avLst/>
          </a:prstGeom>
          <a:noFill/>
        </p:spPr>
        <p:txBody>
          <a:bodyPr wrap="square" rtlCol="0">
            <a:spAutoFit/>
          </a:bodyPr>
          <a:lstStyle/>
          <a:p>
            <a:r>
              <a:rPr lang="zh-CN" altLang="en-US" sz="2400" b="1" dirty="0" smtClean="0">
                <a:solidFill>
                  <a:srgbClr val="00B0F0"/>
                </a:solidFill>
              </a:rPr>
              <a:t>此模式要求不同客户端的</a:t>
            </a:r>
            <a:r>
              <a:rPr lang="en-US" altLang="zh-CN" sz="2400" b="1" dirty="0" smtClean="0">
                <a:solidFill>
                  <a:srgbClr val="00B0F0"/>
                </a:solidFill>
              </a:rPr>
              <a:t>ajax</a:t>
            </a:r>
            <a:r>
              <a:rPr lang="zh-CN" altLang="en-US" sz="2400" b="1" dirty="0" smtClean="0">
                <a:solidFill>
                  <a:srgbClr val="00B0F0"/>
                </a:solidFill>
              </a:rPr>
              <a:t>请求与响应的数据格式相同。</a:t>
            </a:r>
            <a:endParaRPr lang="zh-CN" altLang="en-US" sz="2400" b="1" dirty="0">
              <a:solidFill>
                <a:srgbClr val="00B0F0"/>
              </a:solidFill>
            </a:endParaRPr>
          </a:p>
        </p:txBody>
      </p:sp>
      <p:sp>
        <p:nvSpPr>
          <p:cNvPr id="15" name="TextBox 14"/>
          <p:cNvSpPr txBox="1"/>
          <p:nvPr/>
        </p:nvSpPr>
        <p:spPr>
          <a:xfrm>
            <a:off x="7072330" y="2306601"/>
            <a:ext cx="2357422" cy="1938992"/>
          </a:xfrm>
          <a:prstGeom prst="rect">
            <a:avLst/>
          </a:prstGeom>
          <a:noFill/>
        </p:spPr>
        <p:txBody>
          <a:bodyPr wrap="square" rtlCol="0">
            <a:spAutoFit/>
          </a:bodyPr>
          <a:lstStyle/>
          <a:p>
            <a:r>
              <a:rPr lang="zh-CN" altLang="en-US" sz="2400" b="1" dirty="0" smtClean="0">
                <a:solidFill>
                  <a:schemeClr val="tx1">
                    <a:lumMod val="95000"/>
                    <a:lumOff val="5000"/>
                  </a:schemeClr>
                </a:solidFill>
              </a:rPr>
              <a:t>前后端交互的数据格式</a:t>
            </a:r>
            <a:endParaRPr lang="en-US" altLang="zh-CN" sz="2400" b="1" dirty="0" smtClean="0">
              <a:solidFill>
                <a:schemeClr val="tx1">
                  <a:lumMod val="95000"/>
                  <a:lumOff val="5000"/>
                </a:schemeClr>
              </a:solidFill>
            </a:endParaRPr>
          </a:p>
          <a:p>
            <a:r>
              <a:rPr lang="en-US" altLang="zh-CN" sz="2400" b="1" dirty="0" smtClean="0">
                <a:solidFill>
                  <a:schemeClr val="tx1">
                    <a:lumMod val="95000"/>
                    <a:lumOff val="5000"/>
                  </a:schemeClr>
                </a:solidFill>
              </a:rPr>
              <a:t>1 xml</a:t>
            </a:r>
            <a:endParaRPr lang="en-US" altLang="zh-CN" sz="2400" b="1" dirty="0" smtClean="0">
              <a:solidFill>
                <a:schemeClr val="tx1">
                  <a:lumMod val="95000"/>
                  <a:lumOff val="5000"/>
                </a:schemeClr>
              </a:solidFill>
            </a:endParaRPr>
          </a:p>
          <a:p>
            <a:r>
              <a:rPr lang="en-US" altLang="zh-CN" sz="2400" b="1" dirty="0" smtClean="0">
                <a:solidFill>
                  <a:schemeClr val="tx1">
                    <a:lumMod val="95000"/>
                    <a:lumOff val="5000"/>
                  </a:schemeClr>
                </a:solidFill>
              </a:rPr>
              <a:t>2 html</a:t>
            </a:r>
            <a:endParaRPr lang="en-US" altLang="zh-CN" sz="2400" b="1" dirty="0" smtClean="0">
              <a:solidFill>
                <a:schemeClr val="tx1">
                  <a:lumMod val="95000"/>
                  <a:lumOff val="5000"/>
                </a:schemeClr>
              </a:solidFill>
            </a:endParaRPr>
          </a:p>
          <a:p>
            <a:r>
              <a:rPr lang="en-US" altLang="zh-CN" sz="2400" b="1" dirty="0" smtClean="0">
                <a:solidFill>
                  <a:srgbClr val="FF0000"/>
                </a:solidFill>
              </a:rPr>
              <a:t>3 json</a:t>
            </a:r>
            <a:r>
              <a:rPr lang="zh-CN" altLang="en-US" sz="2400" b="1" dirty="0" smtClean="0">
                <a:solidFill>
                  <a:srgbClr val="FF0000"/>
                </a:solidFill>
              </a:rPr>
              <a:t>（最常用）</a:t>
            </a:r>
            <a:endParaRPr lang="zh-CN" altLang="en-US" sz="2400" b="1" dirty="0">
              <a:solidFill>
                <a:srgbClr val="FF0000"/>
              </a:solidFill>
            </a:endParaRPr>
          </a:p>
        </p:txBody>
      </p:sp>
    </p:spTree>
  </p:cSld>
  <p:clrMapOvr>
    <a:masterClrMapping/>
  </p:clrMapOvr>
  <p:transition spd="slow">
    <p:push dir="u"/>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JSON</a:t>
            </a:r>
            <a:r>
              <a:rPr lang="zh-CN" altLang="en-US" sz="2400" dirty="0">
                <a:solidFill>
                  <a:schemeClr val="tx1">
                    <a:lumMod val="75000"/>
                    <a:lumOff val="25000"/>
                  </a:schemeClr>
                </a:solidFill>
              </a:rPr>
              <a:t>（</a:t>
            </a:r>
            <a:r>
              <a:rPr lang="en-US" altLang="zh-CN" sz="2400" dirty="0">
                <a:solidFill>
                  <a:schemeClr val="tx1">
                    <a:lumMod val="75000"/>
                    <a:lumOff val="25000"/>
                  </a:schemeClr>
                </a:solidFill>
              </a:rPr>
              <a:t>JavaScript Object  Notation</a:t>
            </a:r>
            <a:r>
              <a:rPr lang="zh-CN" altLang="en-US" sz="2400" dirty="0">
                <a:solidFill>
                  <a:schemeClr val="tx1">
                    <a:lumMod val="75000"/>
                    <a:lumOff val="25000"/>
                  </a:schemeClr>
                </a:solidFill>
              </a:rPr>
              <a:t>）：一种简单的数据格式，比</a:t>
            </a:r>
            <a:r>
              <a:rPr lang="en-US" altLang="zh-CN" sz="2400" dirty="0">
                <a:solidFill>
                  <a:schemeClr val="tx1">
                    <a:lumMod val="75000"/>
                    <a:lumOff val="25000"/>
                  </a:schemeClr>
                </a:solidFill>
              </a:rPr>
              <a:t>xml</a:t>
            </a:r>
            <a:r>
              <a:rPr lang="zh-CN" altLang="en-US" sz="2400" dirty="0">
                <a:solidFill>
                  <a:schemeClr val="tx1">
                    <a:lumMod val="75000"/>
                    <a:lumOff val="25000"/>
                  </a:schemeClr>
                </a:solidFill>
              </a:rPr>
              <a:t>更轻巧。</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JSON</a:t>
            </a:r>
            <a:r>
              <a:rPr lang="zh-CN" altLang="en-US" sz="2000" dirty="0">
                <a:solidFill>
                  <a:schemeClr val="tx1">
                    <a:lumMod val="75000"/>
                    <a:lumOff val="25000"/>
                  </a:schemeClr>
                </a:solidFill>
              </a:rPr>
              <a:t>是</a:t>
            </a:r>
            <a:r>
              <a:rPr lang="en-US" altLang="zh-CN" sz="2000" dirty="0">
                <a:solidFill>
                  <a:schemeClr val="tx1">
                    <a:lumMod val="75000"/>
                    <a:lumOff val="25000"/>
                  </a:schemeClr>
                </a:solidFill>
              </a:rPr>
              <a:t>JavaScript</a:t>
            </a:r>
            <a:r>
              <a:rPr lang="zh-CN" altLang="en-US" sz="2000" dirty="0">
                <a:solidFill>
                  <a:schemeClr val="tx1">
                    <a:lumMod val="75000"/>
                    <a:lumOff val="25000"/>
                  </a:schemeClr>
                </a:solidFill>
              </a:rPr>
              <a:t>原生格式，这意味着在</a:t>
            </a:r>
            <a:r>
              <a:rPr lang="en-US" altLang="zh-CN" sz="2000" dirty="0">
                <a:solidFill>
                  <a:schemeClr val="tx1">
                    <a:lumMod val="75000"/>
                    <a:lumOff val="25000"/>
                  </a:schemeClr>
                </a:solidFill>
              </a:rPr>
              <a:t>JavaScript</a:t>
            </a:r>
            <a:r>
              <a:rPr lang="zh-CN" altLang="en-US" sz="2000" dirty="0">
                <a:solidFill>
                  <a:schemeClr val="tx1">
                    <a:lumMod val="75000"/>
                    <a:lumOff val="25000"/>
                  </a:schemeClr>
                </a:solidFill>
              </a:rPr>
              <a:t>中处理</a:t>
            </a:r>
            <a:r>
              <a:rPr lang="en-US" altLang="zh-CN" sz="2000" dirty="0">
                <a:solidFill>
                  <a:schemeClr val="tx1">
                    <a:lumMod val="75000"/>
                    <a:lumOff val="25000"/>
                  </a:schemeClr>
                </a:solidFill>
              </a:rPr>
              <a:t>JSON</a:t>
            </a:r>
            <a:r>
              <a:rPr lang="zh-CN" altLang="en-US" sz="2000" dirty="0">
                <a:solidFill>
                  <a:schemeClr val="tx1">
                    <a:lumMod val="75000"/>
                    <a:lumOff val="25000"/>
                  </a:schemeClr>
                </a:solidFill>
              </a:rPr>
              <a:t>数据不需要任何特殊的</a:t>
            </a:r>
            <a:r>
              <a:rPr lang="en-US" altLang="zh-CN" sz="2000" dirty="0">
                <a:solidFill>
                  <a:schemeClr val="tx1">
                    <a:lumMod val="75000"/>
                    <a:lumOff val="25000"/>
                  </a:schemeClr>
                </a:solidFill>
              </a:rPr>
              <a:t>API</a:t>
            </a:r>
            <a:r>
              <a:rPr lang="zh-CN" altLang="en-US" sz="2000" dirty="0">
                <a:solidFill>
                  <a:schemeClr val="tx1">
                    <a:lumMod val="75000"/>
                    <a:lumOff val="25000"/>
                  </a:schemeClr>
                </a:solidFill>
              </a:rPr>
              <a:t>或工具包</a:t>
            </a:r>
            <a:r>
              <a:rPr lang="zh-CN" altLang="en-US" sz="2000" dirty="0" smtClean="0">
                <a:solidFill>
                  <a:schemeClr val="tx1">
                    <a:lumMod val="75000"/>
                    <a:lumOff val="25000"/>
                  </a:schemeClr>
                </a:solidFill>
              </a:rPr>
              <a:t>。</a:t>
            </a:r>
            <a:endParaRPr lang="zh-CN" altLang="en-US" sz="2400" dirty="0">
              <a:solidFill>
                <a:schemeClr val="tx1">
                  <a:lumMod val="75000"/>
                  <a:lumOff val="25000"/>
                </a:schemeClr>
              </a:solidFill>
            </a:endParaRPr>
          </a:p>
          <a:p>
            <a:pPr lvl="1"/>
            <a:r>
              <a:rPr lang="en-US" altLang="zh-CN" sz="2000" dirty="0" smtClean="0">
                <a:solidFill>
                  <a:schemeClr val="tx1">
                    <a:lumMod val="75000"/>
                    <a:lumOff val="25000"/>
                  </a:schemeClr>
                </a:solidFill>
              </a:rPr>
              <a:t>JSON</a:t>
            </a:r>
            <a:r>
              <a:rPr lang="zh-CN" altLang="en-US" sz="2000" dirty="0">
                <a:solidFill>
                  <a:schemeClr val="tx1">
                    <a:lumMod val="75000"/>
                    <a:lumOff val="25000"/>
                  </a:schemeClr>
                </a:solidFill>
              </a:rPr>
              <a:t>的基本规则就是无序的名值对，但严格意义上名称要用””包裹。数据值只能为数字、字符、数组、布尔、</a:t>
            </a:r>
            <a:r>
              <a:rPr lang="en-US" altLang="zh-CN" sz="2000" dirty="0">
                <a:solidFill>
                  <a:schemeClr val="tx1">
                    <a:lumMod val="75000"/>
                    <a:lumOff val="25000"/>
                  </a:schemeClr>
                </a:solidFill>
              </a:rPr>
              <a:t>JSON</a:t>
            </a:r>
            <a:r>
              <a:rPr lang="zh-CN" altLang="en-US" sz="2000" dirty="0">
                <a:solidFill>
                  <a:schemeClr val="tx1">
                    <a:lumMod val="75000"/>
                    <a:lumOff val="25000"/>
                  </a:schemeClr>
                </a:solidFill>
              </a:rPr>
              <a:t>对象</a:t>
            </a:r>
            <a:r>
              <a:rPr lang="zh-CN" altLang="en-US" sz="2000" dirty="0" smtClean="0">
                <a:solidFill>
                  <a:schemeClr val="tx1">
                    <a:lumMod val="75000"/>
                    <a:lumOff val="25000"/>
                  </a:schemeClr>
                </a:solidFill>
              </a:rPr>
              <a:t>。</a:t>
            </a:r>
            <a:endParaRPr lang="en-US" altLang="zh-CN" sz="2000" dirty="0" smtClean="0">
              <a:solidFill>
                <a:schemeClr val="tx1">
                  <a:lumMod val="75000"/>
                  <a:lumOff val="25000"/>
                </a:schemeClr>
              </a:solidFill>
            </a:endParaRPr>
          </a:p>
          <a:p>
            <a:pPr marL="457200" lvl="1" indent="0">
              <a:buNone/>
            </a:pPr>
            <a:r>
              <a:rPr lang="en-US" altLang="zh-CN" sz="2200" b="1" dirty="0" smtClean="0">
                <a:solidFill>
                  <a:srgbClr val="FF0000"/>
                </a:solidFill>
                <a:latin typeface="+mn-lt"/>
                <a:ea typeface="+mn-ea"/>
              </a:rPr>
              <a:t>	{“</a:t>
            </a:r>
            <a:r>
              <a:rPr lang="en-US" altLang="zh-CN" sz="2200" b="1" dirty="0" err="1">
                <a:solidFill>
                  <a:srgbClr val="FF0000"/>
                </a:solidFill>
                <a:latin typeface="+mn-lt"/>
                <a:ea typeface="+mn-ea"/>
              </a:rPr>
              <a:t>flag”:true</a:t>
            </a:r>
            <a:r>
              <a:rPr lang="en-US" altLang="zh-CN" sz="2200" b="1" dirty="0">
                <a:solidFill>
                  <a:srgbClr val="FF0000"/>
                </a:solidFill>
                <a:latin typeface="+mn-lt"/>
                <a:ea typeface="+mn-ea"/>
              </a:rPr>
              <a:t>}  {“fav”:[“</a:t>
            </a:r>
            <a:r>
              <a:rPr lang="en-US" altLang="zh-CN" sz="2200" b="1" dirty="0" err="1">
                <a:solidFill>
                  <a:srgbClr val="FF0000"/>
                </a:solidFill>
                <a:latin typeface="+mn-lt"/>
                <a:ea typeface="+mn-ea"/>
              </a:rPr>
              <a:t>java”,”js</a:t>
            </a:r>
            <a:r>
              <a:rPr lang="en-US" altLang="zh-CN" sz="2200" b="1" dirty="0" smtClean="0">
                <a:solidFill>
                  <a:srgbClr val="FF0000"/>
                </a:solidFill>
                <a:latin typeface="+mn-lt"/>
                <a:ea typeface="+mn-ea"/>
              </a:rPr>
              <a:t>”]}</a:t>
            </a:r>
            <a:endParaRPr lang="zh-CN" altLang="en-US" sz="2000" dirty="0" smtClean="0">
              <a:solidFill>
                <a:schemeClr val="tx1">
                  <a:lumMod val="75000"/>
                  <a:lumOff val="25000"/>
                </a:schemeClr>
              </a:solidFill>
            </a:endParaRPr>
          </a:p>
          <a:p>
            <a:pPr lvl="1"/>
            <a:r>
              <a:rPr lang="en-US" altLang="zh-CN" sz="2000" dirty="0" smtClean="0">
                <a:solidFill>
                  <a:schemeClr val="tx1">
                    <a:lumMod val="75000"/>
                    <a:lumOff val="25000"/>
                  </a:schemeClr>
                </a:solidFill>
              </a:rPr>
              <a:t>JSON</a:t>
            </a:r>
            <a:r>
              <a:rPr lang="zh-CN" altLang="en-US" sz="2000" dirty="0">
                <a:solidFill>
                  <a:schemeClr val="tx1">
                    <a:lumMod val="75000"/>
                    <a:lumOff val="25000"/>
                  </a:schemeClr>
                </a:solidFill>
              </a:rPr>
              <a:t>对象存在嵌套关系，可以无限嵌套</a:t>
            </a:r>
            <a:endParaRPr lang="zh-CN" altLang="en-US" sz="2000" dirty="0">
              <a:solidFill>
                <a:schemeClr val="tx1">
                  <a:lumMod val="75000"/>
                  <a:lumOff val="25000"/>
                </a:schemeClr>
              </a:solidFill>
            </a:endParaRPr>
          </a:p>
          <a:p>
            <a:pPr marL="0" indent="0">
              <a:buNone/>
            </a:pPr>
            <a:r>
              <a:rPr lang="en-US" altLang="zh-CN" sz="2400" dirty="0" smtClean="0">
                <a:solidFill>
                  <a:schemeClr val="tx1">
                    <a:lumMod val="75000"/>
                    <a:lumOff val="25000"/>
                  </a:schemeClr>
                </a:solidFill>
              </a:rPr>
              <a:t>	</a:t>
            </a:r>
            <a:r>
              <a:rPr lang="zh-CN" altLang="en-US" sz="2400" dirty="0" smtClean="0">
                <a:solidFill>
                  <a:schemeClr val="tx1">
                    <a:lumMod val="75000"/>
                    <a:lumOff val="25000"/>
                  </a:schemeClr>
                </a:solidFill>
              </a:rPr>
              <a:t> </a:t>
            </a:r>
            <a:r>
              <a:rPr lang="en-US" altLang="zh-CN" sz="2200" b="1" dirty="0">
                <a:solidFill>
                  <a:srgbClr val="FF0000"/>
                </a:solidFill>
                <a:latin typeface="+mn-lt"/>
                <a:ea typeface="+mn-ea"/>
              </a:rPr>
              <a:t>{"key1":{"key11":{"key111":"val11"}}}</a:t>
            </a:r>
            <a:endParaRPr lang="en-US" altLang="zh-CN" sz="2200" b="1" dirty="0">
              <a:solidFill>
                <a:srgbClr val="FF0000"/>
              </a:solidFill>
              <a:latin typeface="+mn-lt"/>
              <a:ea typeface="+mn-ea"/>
            </a:endParaRPr>
          </a:p>
          <a:p>
            <a:pPr marL="914400" lvl="1" indent="-457200">
              <a:buClr>
                <a:schemeClr val="tx1"/>
              </a:buClr>
              <a:buFont typeface="+mj-lt"/>
              <a:buAutoNum type="arabicPeriod"/>
            </a:pPr>
            <a:endParaRPr lang="en-US" altLang="zh-CN" sz="2200" dirty="0">
              <a:latin typeface="黑体" panose="02010609060101010101" charset="-122"/>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6</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【JSON</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介绍</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2267406" y="2247727"/>
            <a:ext cx="2699778" cy="430887"/>
          </a:xfrm>
          <a:prstGeom prst="rect">
            <a:avLst/>
          </a:prstGeom>
        </p:spPr>
        <p:txBody>
          <a:bodyPr wrap="none">
            <a:spAutoFit/>
          </a:bodyPr>
          <a:lstStyle/>
          <a:p>
            <a:r>
              <a:rPr lang="en-US" altLang="zh-CN" sz="2200" b="1" dirty="0">
                <a:solidFill>
                  <a:srgbClr val="FF0000"/>
                </a:solidFill>
              </a:rPr>
              <a:t>{"user":"</a:t>
            </a:r>
            <a:r>
              <a:rPr lang="en-US" altLang="zh-CN" sz="2200" b="1" dirty="0" err="1">
                <a:solidFill>
                  <a:srgbClr val="FF0000"/>
                </a:solidFill>
              </a:rPr>
              <a:t>zhongruan</a:t>
            </a:r>
            <a:r>
              <a:rPr lang="en-US" altLang="zh-CN" sz="2200" b="1" dirty="0">
                <a:solidFill>
                  <a:srgbClr val="FF0000"/>
                </a:solidFill>
              </a:rPr>
              <a:t>"}</a:t>
            </a:r>
            <a:endParaRPr lang="en-US" altLang="zh-CN" sz="2200" b="1" dirty="0">
              <a:solidFill>
                <a:srgbClr val="FF0000"/>
              </a:solidFill>
            </a:endParaRPr>
          </a:p>
        </p:txBody>
      </p:sp>
    </p:spTree>
  </p:cSld>
  <p:clrMapOvr>
    <a:masterClrMapping/>
  </p:clrMapOvr>
  <p:transition spd="slow">
    <p:push dir="u"/>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JSON</a:t>
            </a:r>
            <a:r>
              <a:rPr lang="zh-CN" altLang="en-US" sz="2400" dirty="0">
                <a:solidFill>
                  <a:schemeClr val="tx1">
                    <a:lumMod val="75000"/>
                    <a:lumOff val="25000"/>
                  </a:schemeClr>
                </a:solidFill>
              </a:rPr>
              <a:t>格式的转换：</a:t>
            </a:r>
            <a:r>
              <a:rPr lang="en-US" altLang="zh-CN" sz="2400" dirty="0">
                <a:solidFill>
                  <a:schemeClr val="tx1">
                    <a:lumMod val="75000"/>
                    <a:lumOff val="25000"/>
                  </a:schemeClr>
                </a:solidFill>
              </a:rPr>
              <a:t>JSON</a:t>
            </a:r>
            <a:r>
              <a:rPr lang="zh-CN" altLang="en-US" sz="2400" dirty="0">
                <a:solidFill>
                  <a:schemeClr val="tx1">
                    <a:lumMod val="75000"/>
                    <a:lumOff val="25000"/>
                  </a:schemeClr>
                </a:solidFill>
              </a:rPr>
              <a:t>是一种数据格式，以字符格式传输。</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6</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JSON</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rPr>
              <a:t>介绍</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1214414" y="1785925"/>
            <a:ext cx="2920762" cy="445915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571603" y="2214554"/>
            <a:ext cx="2294885" cy="369332"/>
          </a:xfrm>
          <a:prstGeom prst="rect">
            <a:avLst/>
          </a:prstGeom>
          <a:noFill/>
        </p:spPr>
        <p:txBody>
          <a:bodyPr wrap="square" rtlCol="0">
            <a:spAutoFit/>
          </a:bodyPr>
          <a:lstStyle/>
          <a:p>
            <a:r>
              <a:rPr lang="zh-CN" altLang="en-US" b="1" dirty="0" smtClean="0">
                <a:solidFill>
                  <a:srgbClr val="FF0000"/>
                </a:solidFill>
              </a:rPr>
              <a:t>发送</a:t>
            </a:r>
            <a:r>
              <a:rPr lang="en-US" altLang="zh-CN" b="1" dirty="0" smtClean="0">
                <a:solidFill>
                  <a:srgbClr val="FF0000"/>
                </a:solidFill>
              </a:rPr>
              <a:t>ajax</a:t>
            </a:r>
            <a:endParaRPr lang="zh-CN" altLang="en-US" b="1" dirty="0">
              <a:solidFill>
                <a:srgbClr val="FF0000"/>
              </a:solidFill>
            </a:endParaRPr>
          </a:p>
        </p:txBody>
      </p:sp>
      <p:sp>
        <p:nvSpPr>
          <p:cNvPr id="7" name="TextBox 6"/>
          <p:cNvSpPr txBox="1"/>
          <p:nvPr/>
        </p:nvSpPr>
        <p:spPr>
          <a:xfrm>
            <a:off x="1571603" y="2643182"/>
            <a:ext cx="1669007" cy="369332"/>
          </a:xfrm>
          <a:prstGeom prst="rect">
            <a:avLst/>
          </a:prstGeom>
          <a:noFill/>
          <a:ln>
            <a:solidFill>
              <a:schemeClr val="tx1"/>
            </a:solidFill>
          </a:ln>
        </p:spPr>
        <p:txBody>
          <a:bodyPr wrap="square" rtlCol="0">
            <a:spAutoFit/>
          </a:bodyPr>
          <a:lstStyle/>
          <a:p>
            <a:r>
              <a:rPr lang="en-US" altLang="zh-CN" dirty="0" smtClean="0"/>
              <a:t>JSON</a:t>
            </a:r>
            <a:r>
              <a:rPr lang="zh-CN" altLang="en-US" dirty="0" smtClean="0"/>
              <a:t>对象</a:t>
            </a:r>
            <a:endParaRPr lang="zh-CN" altLang="en-US" dirty="0"/>
          </a:p>
        </p:txBody>
      </p:sp>
      <p:sp>
        <p:nvSpPr>
          <p:cNvPr id="8" name="TextBox 7"/>
          <p:cNvSpPr txBox="1"/>
          <p:nvPr/>
        </p:nvSpPr>
        <p:spPr>
          <a:xfrm>
            <a:off x="1714480" y="3214686"/>
            <a:ext cx="1356068" cy="369332"/>
          </a:xfrm>
          <a:prstGeom prst="rect">
            <a:avLst/>
          </a:prstGeom>
          <a:noFill/>
          <a:ln>
            <a:solidFill>
              <a:schemeClr val="tx1"/>
            </a:solidFill>
          </a:ln>
        </p:spPr>
        <p:txBody>
          <a:bodyPr wrap="square" rtlCol="0">
            <a:spAutoFit/>
          </a:bodyPr>
          <a:lstStyle/>
          <a:p>
            <a:r>
              <a:rPr lang="zh-CN" altLang="en-US" dirty="0" smtClean="0"/>
              <a:t>字符串</a:t>
            </a:r>
            <a:endParaRPr lang="zh-CN" altLang="en-US" dirty="0"/>
          </a:p>
        </p:txBody>
      </p:sp>
      <p:sp>
        <p:nvSpPr>
          <p:cNvPr id="9" name="矩形 8"/>
          <p:cNvSpPr/>
          <p:nvPr/>
        </p:nvSpPr>
        <p:spPr>
          <a:xfrm>
            <a:off x="1428728" y="2214554"/>
            <a:ext cx="2190572" cy="178366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72066" y="1857363"/>
            <a:ext cx="3546640" cy="4280789"/>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785917" y="1857364"/>
            <a:ext cx="2086259" cy="461665"/>
          </a:xfrm>
          <a:prstGeom prst="rect">
            <a:avLst/>
          </a:prstGeom>
          <a:noFill/>
        </p:spPr>
        <p:txBody>
          <a:bodyPr wrap="square" rtlCol="0">
            <a:spAutoFit/>
          </a:bodyPr>
          <a:lstStyle/>
          <a:p>
            <a:r>
              <a:rPr lang="en-US" altLang="zh-CN" sz="2400" b="1" dirty="0" smtClean="0">
                <a:solidFill>
                  <a:schemeClr val="tx1">
                    <a:lumMod val="95000"/>
                    <a:lumOff val="5000"/>
                  </a:schemeClr>
                </a:solidFill>
              </a:rPr>
              <a:t>web</a:t>
            </a:r>
            <a:endParaRPr lang="zh-CN" altLang="en-US" sz="2400" b="1" dirty="0">
              <a:solidFill>
                <a:schemeClr val="tx1">
                  <a:lumMod val="95000"/>
                  <a:lumOff val="5000"/>
                </a:schemeClr>
              </a:solidFill>
            </a:endParaRPr>
          </a:p>
        </p:txBody>
      </p:sp>
      <p:sp>
        <p:nvSpPr>
          <p:cNvPr id="12" name="TextBox 11"/>
          <p:cNvSpPr txBox="1"/>
          <p:nvPr/>
        </p:nvSpPr>
        <p:spPr>
          <a:xfrm>
            <a:off x="5786445" y="1857364"/>
            <a:ext cx="2086259" cy="461665"/>
          </a:xfrm>
          <a:prstGeom prst="rect">
            <a:avLst/>
          </a:prstGeom>
          <a:noFill/>
        </p:spPr>
        <p:txBody>
          <a:bodyPr wrap="square" rtlCol="0">
            <a:spAutoFit/>
          </a:bodyPr>
          <a:lstStyle/>
          <a:p>
            <a:r>
              <a:rPr lang="en-US" altLang="zh-CN" sz="2400" b="1" dirty="0" smtClean="0">
                <a:solidFill>
                  <a:schemeClr val="tx1">
                    <a:lumMod val="95000"/>
                    <a:lumOff val="5000"/>
                  </a:schemeClr>
                </a:solidFill>
              </a:rPr>
              <a:t>server</a:t>
            </a:r>
            <a:endParaRPr lang="zh-CN" altLang="en-US" sz="2400" b="1" dirty="0">
              <a:solidFill>
                <a:schemeClr val="tx1">
                  <a:lumMod val="95000"/>
                  <a:lumOff val="5000"/>
                </a:schemeClr>
              </a:solidFill>
            </a:endParaRPr>
          </a:p>
        </p:txBody>
      </p:sp>
      <p:sp>
        <p:nvSpPr>
          <p:cNvPr id="13" name="矩形 12"/>
          <p:cNvSpPr/>
          <p:nvPr/>
        </p:nvSpPr>
        <p:spPr>
          <a:xfrm>
            <a:off x="5572131" y="2214554"/>
            <a:ext cx="2527405" cy="17101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5643569" y="2285992"/>
            <a:ext cx="2294885" cy="369332"/>
          </a:xfrm>
          <a:prstGeom prst="rect">
            <a:avLst/>
          </a:prstGeom>
          <a:noFill/>
        </p:spPr>
        <p:txBody>
          <a:bodyPr wrap="square" rtlCol="0">
            <a:spAutoFit/>
          </a:bodyPr>
          <a:lstStyle/>
          <a:p>
            <a:r>
              <a:rPr lang="zh-CN" altLang="en-US" b="1" dirty="0" smtClean="0">
                <a:solidFill>
                  <a:srgbClr val="FF0000"/>
                </a:solidFill>
              </a:rPr>
              <a:t>接收请求</a:t>
            </a:r>
            <a:endParaRPr lang="zh-CN" altLang="en-US" b="1" dirty="0">
              <a:solidFill>
                <a:srgbClr val="FF0000"/>
              </a:solidFill>
            </a:endParaRPr>
          </a:p>
        </p:txBody>
      </p:sp>
      <p:sp>
        <p:nvSpPr>
          <p:cNvPr id="15" name="TextBox 14"/>
          <p:cNvSpPr txBox="1"/>
          <p:nvPr/>
        </p:nvSpPr>
        <p:spPr>
          <a:xfrm>
            <a:off x="5786446" y="2643182"/>
            <a:ext cx="1356068" cy="369332"/>
          </a:xfrm>
          <a:prstGeom prst="rect">
            <a:avLst/>
          </a:prstGeom>
          <a:noFill/>
          <a:ln>
            <a:solidFill>
              <a:schemeClr val="tx1"/>
            </a:solidFill>
          </a:ln>
        </p:spPr>
        <p:txBody>
          <a:bodyPr wrap="square" rtlCol="0">
            <a:spAutoFit/>
          </a:bodyPr>
          <a:lstStyle/>
          <a:p>
            <a:r>
              <a:rPr lang="zh-CN" altLang="en-US" dirty="0" smtClean="0"/>
              <a:t>字符串</a:t>
            </a:r>
            <a:endParaRPr lang="zh-CN" altLang="en-US" dirty="0"/>
          </a:p>
        </p:txBody>
      </p:sp>
      <p:sp>
        <p:nvSpPr>
          <p:cNvPr id="16" name="TextBox 15"/>
          <p:cNvSpPr txBox="1"/>
          <p:nvPr/>
        </p:nvSpPr>
        <p:spPr>
          <a:xfrm>
            <a:off x="5786445" y="3143248"/>
            <a:ext cx="1669007" cy="369332"/>
          </a:xfrm>
          <a:prstGeom prst="rect">
            <a:avLst/>
          </a:prstGeom>
          <a:noFill/>
          <a:ln>
            <a:solidFill>
              <a:schemeClr val="tx1"/>
            </a:solidFill>
          </a:ln>
        </p:spPr>
        <p:txBody>
          <a:bodyPr wrap="square" rtlCol="0">
            <a:spAutoFit/>
          </a:bodyPr>
          <a:lstStyle/>
          <a:p>
            <a:r>
              <a:rPr lang="en-US" altLang="zh-CN" dirty="0" smtClean="0"/>
              <a:t>JSON</a:t>
            </a:r>
            <a:r>
              <a:rPr lang="zh-CN" altLang="en-US" dirty="0" smtClean="0"/>
              <a:t>对象</a:t>
            </a:r>
            <a:endParaRPr lang="zh-CN" altLang="en-US" dirty="0"/>
          </a:p>
        </p:txBody>
      </p:sp>
      <p:sp>
        <p:nvSpPr>
          <p:cNvPr id="17" name="下箭头 16"/>
          <p:cNvSpPr/>
          <p:nvPr/>
        </p:nvSpPr>
        <p:spPr>
          <a:xfrm>
            <a:off x="2071669" y="3000371"/>
            <a:ext cx="312939" cy="26754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786445" y="4143380"/>
            <a:ext cx="1669007" cy="369332"/>
          </a:xfrm>
          <a:prstGeom prst="rect">
            <a:avLst/>
          </a:prstGeom>
          <a:noFill/>
          <a:ln>
            <a:solidFill>
              <a:schemeClr val="tx1"/>
            </a:solidFill>
          </a:ln>
        </p:spPr>
        <p:txBody>
          <a:bodyPr wrap="square" rtlCol="0">
            <a:spAutoFit/>
          </a:bodyPr>
          <a:lstStyle/>
          <a:p>
            <a:r>
              <a:rPr lang="en-US" altLang="zh-CN" dirty="0" smtClean="0"/>
              <a:t>JSON</a:t>
            </a:r>
            <a:r>
              <a:rPr lang="zh-CN" altLang="en-US" dirty="0" smtClean="0"/>
              <a:t>对象</a:t>
            </a:r>
            <a:endParaRPr lang="zh-CN" altLang="en-US" dirty="0"/>
          </a:p>
        </p:txBody>
      </p:sp>
      <p:sp>
        <p:nvSpPr>
          <p:cNvPr id="19" name="TextBox 18"/>
          <p:cNvSpPr txBox="1"/>
          <p:nvPr/>
        </p:nvSpPr>
        <p:spPr>
          <a:xfrm>
            <a:off x="2357422" y="3000372"/>
            <a:ext cx="938816" cy="276999"/>
          </a:xfrm>
          <a:prstGeom prst="rect">
            <a:avLst/>
          </a:prstGeom>
          <a:noFill/>
        </p:spPr>
        <p:txBody>
          <a:bodyPr wrap="square" rtlCol="0">
            <a:spAutoFit/>
          </a:bodyPr>
          <a:lstStyle/>
          <a:p>
            <a:r>
              <a:rPr lang="zh-CN" altLang="en-US" sz="1200" b="1" dirty="0" smtClean="0">
                <a:solidFill>
                  <a:srgbClr val="FF0000"/>
                </a:solidFill>
              </a:rPr>
              <a:t>转换</a:t>
            </a:r>
            <a:endParaRPr lang="zh-CN" altLang="en-US" sz="1200" b="1" dirty="0">
              <a:solidFill>
                <a:srgbClr val="FF0000"/>
              </a:solidFill>
            </a:endParaRPr>
          </a:p>
        </p:txBody>
      </p:sp>
      <p:sp>
        <p:nvSpPr>
          <p:cNvPr id="20" name="TextBox 19"/>
          <p:cNvSpPr txBox="1"/>
          <p:nvPr/>
        </p:nvSpPr>
        <p:spPr>
          <a:xfrm>
            <a:off x="6786578" y="2786058"/>
            <a:ext cx="938816" cy="276999"/>
          </a:xfrm>
          <a:prstGeom prst="rect">
            <a:avLst/>
          </a:prstGeom>
          <a:noFill/>
        </p:spPr>
        <p:txBody>
          <a:bodyPr wrap="square" rtlCol="0">
            <a:spAutoFit/>
          </a:bodyPr>
          <a:lstStyle/>
          <a:p>
            <a:r>
              <a:rPr lang="zh-CN" altLang="en-US" sz="1200" b="1" dirty="0" smtClean="0">
                <a:solidFill>
                  <a:srgbClr val="FF0000"/>
                </a:solidFill>
              </a:rPr>
              <a:t>转换</a:t>
            </a:r>
            <a:endParaRPr lang="zh-CN" altLang="en-US" sz="1200" b="1" dirty="0">
              <a:solidFill>
                <a:srgbClr val="FF0000"/>
              </a:solidFill>
            </a:endParaRPr>
          </a:p>
        </p:txBody>
      </p:sp>
      <p:sp>
        <p:nvSpPr>
          <p:cNvPr id="21" name="下箭头 20"/>
          <p:cNvSpPr/>
          <p:nvPr/>
        </p:nvSpPr>
        <p:spPr>
          <a:xfrm>
            <a:off x="6072197" y="3000372"/>
            <a:ext cx="312939" cy="1783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5857884" y="4714884"/>
            <a:ext cx="1356068" cy="369332"/>
          </a:xfrm>
          <a:prstGeom prst="rect">
            <a:avLst/>
          </a:prstGeom>
          <a:noFill/>
          <a:ln>
            <a:solidFill>
              <a:schemeClr val="tx1"/>
            </a:solidFill>
          </a:ln>
        </p:spPr>
        <p:txBody>
          <a:bodyPr wrap="square" rtlCol="0">
            <a:spAutoFit/>
          </a:bodyPr>
          <a:lstStyle/>
          <a:p>
            <a:r>
              <a:rPr lang="zh-CN" altLang="en-US" dirty="0" smtClean="0"/>
              <a:t>字符串</a:t>
            </a:r>
            <a:endParaRPr lang="zh-CN" altLang="en-US" dirty="0"/>
          </a:p>
        </p:txBody>
      </p:sp>
      <p:sp>
        <p:nvSpPr>
          <p:cNvPr id="23" name="下箭头 22"/>
          <p:cNvSpPr/>
          <p:nvPr/>
        </p:nvSpPr>
        <p:spPr>
          <a:xfrm>
            <a:off x="6215073" y="4572008"/>
            <a:ext cx="312939" cy="1783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6786578" y="4572008"/>
            <a:ext cx="938816" cy="276999"/>
          </a:xfrm>
          <a:prstGeom prst="rect">
            <a:avLst/>
          </a:prstGeom>
          <a:noFill/>
        </p:spPr>
        <p:txBody>
          <a:bodyPr wrap="square" rtlCol="0">
            <a:spAutoFit/>
          </a:bodyPr>
          <a:lstStyle/>
          <a:p>
            <a:r>
              <a:rPr lang="zh-CN" altLang="en-US" sz="1200" b="1" dirty="0" smtClean="0">
                <a:solidFill>
                  <a:srgbClr val="FF0000"/>
                </a:solidFill>
              </a:rPr>
              <a:t>转换</a:t>
            </a:r>
            <a:endParaRPr lang="zh-CN" altLang="en-US" sz="1200" b="1" dirty="0">
              <a:solidFill>
                <a:srgbClr val="FF0000"/>
              </a:solidFill>
            </a:endParaRPr>
          </a:p>
        </p:txBody>
      </p:sp>
      <p:sp>
        <p:nvSpPr>
          <p:cNvPr id="25" name="矩形 24"/>
          <p:cNvSpPr/>
          <p:nvPr/>
        </p:nvSpPr>
        <p:spPr>
          <a:xfrm>
            <a:off x="5572131" y="3714752"/>
            <a:ext cx="2527405" cy="1888540"/>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5786445" y="3714752"/>
            <a:ext cx="2294885" cy="369332"/>
          </a:xfrm>
          <a:prstGeom prst="rect">
            <a:avLst/>
          </a:prstGeom>
          <a:noFill/>
        </p:spPr>
        <p:txBody>
          <a:bodyPr wrap="square" rtlCol="0">
            <a:spAutoFit/>
          </a:bodyPr>
          <a:lstStyle/>
          <a:p>
            <a:r>
              <a:rPr lang="zh-CN" altLang="en-US" b="1" dirty="0" smtClean="0">
                <a:solidFill>
                  <a:srgbClr val="FF0000"/>
                </a:solidFill>
              </a:rPr>
              <a:t>服务器响应</a:t>
            </a:r>
            <a:endParaRPr lang="zh-CN" altLang="en-US" b="1" dirty="0">
              <a:solidFill>
                <a:srgbClr val="FF0000"/>
              </a:solidFill>
            </a:endParaRPr>
          </a:p>
        </p:txBody>
      </p:sp>
      <p:sp>
        <p:nvSpPr>
          <p:cNvPr id="27" name="矩形 26"/>
          <p:cNvSpPr/>
          <p:nvPr/>
        </p:nvSpPr>
        <p:spPr>
          <a:xfrm>
            <a:off x="1357289" y="3714752"/>
            <a:ext cx="2527405" cy="1888540"/>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1500165" y="3786190"/>
            <a:ext cx="2294885" cy="369332"/>
          </a:xfrm>
          <a:prstGeom prst="rect">
            <a:avLst/>
          </a:prstGeom>
          <a:noFill/>
        </p:spPr>
        <p:txBody>
          <a:bodyPr wrap="square" rtlCol="0">
            <a:spAutoFit/>
          </a:bodyPr>
          <a:lstStyle/>
          <a:p>
            <a:r>
              <a:rPr lang="zh-CN" altLang="en-US" b="1" dirty="0" smtClean="0">
                <a:solidFill>
                  <a:srgbClr val="FF0000"/>
                </a:solidFill>
              </a:rPr>
              <a:t>接收响应</a:t>
            </a:r>
            <a:endParaRPr lang="zh-CN" altLang="en-US" b="1" dirty="0">
              <a:solidFill>
                <a:srgbClr val="FF0000"/>
              </a:solidFill>
            </a:endParaRPr>
          </a:p>
        </p:txBody>
      </p:sp>
      <p:sp>
        <p:nvSpPr>
          <p:cNvPr id="29" name="TextBox 28"/>
          <p:cNvSpPr txBox="1"/>
          <p:nvPr/>
        </p:nvSpPr>
        <p:spPr>
          <a:xfrm>
            <a:off x="1643042" y="4143380"/>
            <a:ext cx="1356068" cy="369332"/>
          </a:xfrm>
          <a:prstGeom prst="rect">
            <a:avLst/>
          </a:prstGeom>
          <a:noFill/>
          <a:ln>
            <a:solidFill>
              <a:schemeClr val="tx1"/>
            </a:solidFill>
          </a:ln>
        </p:spPr>
        <p:txBody>
          <a:bodyPr wrap="square" rtlCol="0">
            <a:spAutoFit/>
          </a:bodyPr>
          <a:lstStyle/>
          <a:p>
            <a:r>
              <a:rPr lang="zh-CN" altLang="en-US" dirty="0" smtClean="0"/>
              <a:t>字符串</a:t>
            </a:r>
            <a:endParaRPr lang="zh-CN" altLang="en-US" dirty="0"/>
          </a:p>
        </p:txBody>
      </p:sp>
      <p:sp>
        <p:nvSpPr>
          <p:cNvPr id="30" name="TextBox 29"/>
          <p:cNvSpPr txBox="1"/>
          <p:nvPr/>
        </p:nvSpPr>
        <p:spPr>
          <a:xfrm>
            <a:off x="1571603" y="4714884"/>
            <a:ext cx="1669007" cy="369332"/>
          </a:xfrm>
          <a:prstGeom prst="rect">
            <a:avLst/>
          </a:prstGeom>
          <a:noFill/>
          <a:ln>
            <a:solidFill>
              <a:schemeClr val="tx1"/>
            </a:solidFill>
          </a:ln>
        </p:spPr>
        <p:txBody>
          <a:bodyPr wrap="square" rtlCol="0">
            <a:spAutoFit/>
          </a:bodyPr>
          <a:lstStyle/>
          <a:p>
            <a:r>
              <a:rPr lang="en-US" altLang="zh-CN" dirty="0" smtClean="0"/>
              <a:t>JSON</a:t>
            </a:r>
            <a:r>
              <a:rPr lang="zh-CN" altLang="en-US" dirty="0" smtClean="0"/>
              <a:t>对象</a:t>
            </a:r>
            <a:endParaRPr lang="zh-CN" altLang="en-US" dirty="0"/>
          </a:p>
        </p:txBody>
      </p:sp>
      <p:sp>
        <p:nvSpPr>
          <p:cNvPr id="33" name="TextBox 32"/>
          <p:cNvSpPr txBox="1"/>
          <p:nvPr/>
        </p:nvSpPr>
        <p:spPr>
          <a:xfrm>
            <a:off x="3500430" y="4572008"/>
            <a:ext cx="1564694" cy="369332"/>
          </a:xfrm>
          <a:prstGeom prst="rect">
            <a:avLst/>
          </a:prstGeom>
          <a:noFill/>
        </p:spPr>
        <p:txBody>
          <a:bodyPr wrap="square" rtlCol="0">
            <a:spAutoFit/>
          </a:bodyPr>
          <a:lstStyle/>
          <a:p>
            <a:r>
              <a:rPr lang="zh-CN" altLang="en-US" dirty="0" smtClean="0"/>
              <a:t>此处可以解析</a:t>
            </a:r>
            <a:endParaRPr lang="zh-CN" altLang="en-US" dirty="0"/>
          </a:p>
        </p:txBody>
      </p:sp>
      <p:sp>
        <p:nvSpPr>
          <p:cNvPr id="34" name="右箭头 33"/>
          <p:cNvSpPr/>
          <p:nvPr/>
        </p:nvSpPr>
        <p:spPr>
          <a:xfrm flipH="1">
            <a:off x="2786050" y="4816667"/>
            <a:ext cx="1147442" cy="267549"/>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下箭头 34"/>
          <p:cNvSpPr/>
          <p:nvPr/>
        </p:nvSpPr>
        <p:spPr>
          <a:xfrm>
            <a:off x="2071669" y="4500569"/>
            <a:ext cx="312939" cy="26754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2428860" y="4500570"/>
            <a:ext cx="938816" cy="276999"/>
          </a:xfrm>
          <a:prstGeom prst="rect">
            <a:avLst/>
          </a:prstGeom>
          <a:noFill/>
        </p:spPr>
        <p:txBody>
          <a:bodyPr wrap="square" rtlCol="0">
            <a:spAutoFit/>
          </a:bodyPr>
          <a:lstStyle/>
          <a:p>
            <a:r>
              <a:rPr lang="zh-CN" altLang="en-US" sz="1200" b="1" dirty="0" smtClean="0">
                <a:solidFill>
                  <a:srgbClr val="FF0000"/>
                </a:solidFill>
              </a:rPr>
              <a:t>转换</a:t>
            </a:r>
            <a:endParaRPr lang="zh-CN" altLang="en-US" sz="1200" b="1" dirty="0">
              <a:solidFill>
                <a:srgbClr val="FF0000"/>
              </a:solidFill>
            </a:endParaRPr>
          </a:p>
        </p:txBody>
      </p:sp>
      <p:cxnSp>
        <p:nvCxnSpPr>
          <p:cNvPr id="37" name="肘形连接符 36"/>
          <p:cNvCxnSpPr>
            <a:stCxn id="8" idx="3"/>
            <a:endCxn id="15" idx="1"/>
          </p:cNvCxnSpPr>
          <p:nvPr/>
        </p:nvCxnSpPr>
        <p:spPr>
          <a:xfrm flipV="1">
            <a:off x="3070548" y="2827848"/>
            <a:ext cx="2715898" cy="571504"/>
          </a:xfrm>
          <a:prstGeom prst="bentConnector3">
            <a:avLst>
              <a:gd name="adj1" fmla="val 50000"/>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肘形连接符 37"/>
          <p:cNvCxnSpPr>
            <a:stCxn id="22" idx="1"/>
            <a:endCxn id="29" idx="3"/>
          </p:cNvCxnSpPr>
          <p:nvPr/>
        </p:nvCxnSpPr>
        <p:spPr>
          <a:xfrm rot="10800000">
            <a:off x="2999110" y="4328046"/>
            <a:ext cx="2858774" cy="571504"/>
          </a:xfrm>
          <a:prstGeom prst="bentConnector3">
            <a:avLst>
              <a:gd name="adj1" fmla="val 50000"/>
            </a:avLst>
          </a:prstGeom>
          <a:ln w="2540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a:buClr>
                <a:schemeClr val="tx1"/>
              </a:buClr>
            </a:pPr>
            <a:r>
              <a:rPr lang="en-US" altLang="zh-CN" sz="2400" dirty="0">
                <a:ea typeface="楷体_GB2312" pitchFamily="49" charset="-122"/>
              </a:rPr>
              <a:t>ECMAscript</a:t>
            </a:r>
            <a:r>
              <a:rPr lang="zh-CN" altLang="en-US" sz="2400" dirty="0">
                <a:ea typeface="楷体_GB2312" pitchFamily="49" charset="-122"/>
              </a:rPr>
              <a:t>中扩展了字符与</a:t>
            </a:r>
            <a:r>
              <a:rPr lang="en-US" altLang="zh-CN" sz="2400" dirty="0">
                <a:ea typeface="楷体_GB2312" pitchFamily="49" charset="-122"/>
              </a:rPr>
              <a:t>JSON</a:t>
            </a:r>
            <a:r>
              <a:rPr lang="zh-CN" altLang="en-US" sz="2400" dirty="0">
                <a:ea typeface="楷体_GB2312" pitchFamily="49" charset="-122"/>
              </a:rPr>
              <a:t>格式相互转换的方式。</a:t>
            </a:r>
            <a:endParaRPr lang="en-US" altLang="zh-CN" sz="2400" dirty="0">
              <a:ea typeface="楷体_GB2312" pitchFamily="49" charset="-122"/>
            </a:endParaRPr>
          </a:p>
          <a:p>
            <a:pPr lvl="1">
              <a:buClr>
                <a:schemeClr val="tx2">
                  <a:lumMod val="75000"/>
                </a:schemeClr>
              </a:buClr>
            </a:pPr>
            <a:r>
              <a:rPr lang="en-US" altLang="zh-CN" sz="2000" dirty="0">
                <a:solidFill>
                  <a:schemeClr val="accent4">
                    <a:lumMod val="60000"/>
                    <a:lumOff val="40000"/>
                  </a:schemeClr>
                </a:solidFill>
                <a:ea typeface="楷体_GB2312" pitchFamily="49" charset="-122"/>
              </a:rPr>
              <a:t>String</a:t>
            </a:r>
            <a:r>
              <a:rPr lang="en-US" altLang="zh-CN" sz="2000" dirty="0">
                <a:ea typeface="楷体_GB2312" pitchFamily="49" charset="-122"/>
              </a:rPr>
              <a:t> </a:t>
            </a:r>
            <a:r>
              <a:rPr lang="en-US" altLang="en-US" sz="2000" dirty="0">
                <a:solidFill>
                  <a:srgbClr val="955C2D"/>
                </a:solidFill>
                <a:ea typeface="楷体_GB2312" pitchFamily="49" charset="-122"/>
              </a:rPr>
              <a:t>JSON</a:t>
            </a:r>
            <a:r>
              <a:rPr lang="en-US" altLang="en-US" sz="2000" dirty="0">
                <a:ea typeface="楷体_GB2312" pitchFamily="49" charset="-122"/>
              </a:rPr>
              <a:t>.</a:t>
            </a:r>
            <a:r>
              <a:rPr lang="en-US" altLang="en-US" sz="2000" dirty="0">
                <a:solidFill>
                  <a:srgbClr val="FF0000"/>
                </a:solidFill>
                <a:ea typeface="楷体_GB2312" pitchFamily="49" charset="-122"/>
              </a:rPr>
              <a:t>stringify</a:t>
            </a:r>
            <a:r>
              <a:rPr lang="en-US" altLang="en-US" sz="2000" dirty="0">
                <a:ea typeface="楷体_GB2312" pitchFamily="49" charset="-122"/>
              </a:rPr>
              <a:t>(</a:t>
            </a:r>
            <a:r>
              <a:rPr lang="en-US" altLang="en-US" sz="2000" dirty="0">
                <a:solidFill>
                  <a:schemeClr val="tx2">
                    <a:lumMod val="75000"/>
                  </a:schemeClr>
                </a:solidFill>
                <a:ea typeface="楷体_GB2312" pitchFamily="49" charset="-122"/>
              </a:rPr>
              <a:t>obj</a:t>
            </a:r>
            <a:r>
              <a:rPr lang="en-US" altLang="en-US" sz="2000" dirty="0">
                <a:ea typeface="楷体_GB2312" pitchFamily="49" charset="-122"/>
              </a:rPr>
              <a:t>)</a:t>
            </a:r>
            <a:r>
              <a:rPr lang="zh-CN" altLang="en-US" sz="2000" dirty="0">
                <a:ea typeface="楷体_GB2312" pitchFamily="49" charset="-122"/>
              </a:rPr>
              <a:t>：将</a:t>
            </a:r>
            <a:r>
              <a:rPr lang="en-US" altLang="zh-CN" sz="2000" dirty="0">
                <a:ea typeface="楷体_GB2312" pitchFamily="49" charset="-122"/>
              </a:rPr>
              <a:t>ECMAscript</a:t>
            </a:r>
            <a:r>
              <a:rPr lang="zh-CN" altLang="en-US" sz="2000" dirty="0">
                <a:ea typeface="楷体_GB2312" pitchFamily="49" charset="-122"/>
              </a:rPr>
              <a:t>对象转换为字符。</a:t>
            </a:r>
            <a:endParaRPr lang="en-US" altLang="zh-CN" sz="2000" dirty="0">
              <a:ea typeface="楷体_GB2312" pitchFamily="49" charset="-122"/>
            </a:endParaRPr>
          </a:p>
          <a:p>
            <a:pPr lvl="1">
              <a:buClr>
                <a:schemeClr val="tx2">
                  <a:lumMod val="75000"/>
                </a:schemeClr>
              </a:buClr>
              <a:buNone/>
            </a:pPr>
            <a:r>
              <a:rPr lang="en-US" altLang="zh-CN" sz="2000" dirty="0">
                <a:ea typeface="楷体_GB2312" pitchFamily="49" charset="-122"/>
              </a:rPr>
              <a:t>	--String </a:t>
            </a:r>
            <a:r>
              <a:rPr lang="zh-CN" altLang="en-US" sz="2000" dirty="0">
                <a:ea typeface="楷体_GB2312" pitchFamily="49" charset="-122"/>
              </a:rPr>
              <a:t>：返回类型。</a:t>
            </a:r>
            <a:endParaRPr lang="en-US" altLang="zh-CN" sz="2000" dirty="0">
              <a:ea typeface="楷体_GB2312" pitchFamily="49" charset="-122"/>
            </a:endParaRPr>
          </a:p>
          <a:p>
            <a:pPr lvl="1">
              <a:buClr>
                <a:schemeClr val="tx2">
                  <a:lumMod val="75000"/>
                </a:schemeClr>
              </a:buClr>
              <a:buNone/>
            </a:pPr>
            <a:r>
              <a:rPr lang="en-US" altLang="zh-CN" sz="2000" dirty="0">
                <a:ea typeface="楷体_GB2312" pitchFamily="49" charset="-122"/>
              </a:rPr>
              <a:t>	--JSON</a:t>
            </a:r>
            <a:r>
              <a:rPr lang="zh-CN" altLang="en-US" sz="2000" dirty="0">
                <a:ea typeface="楷体_GB2312" pitchFamily="49" charset="-122"/>
              </a:rPr>
              <a:t>：</a:t>
            </a:r>
            <a:r>
              <a:rPr lang="en-US" altLang="zh-CN" sz="2000" dirty="0">
                <a:ea typeface="楷体_GB2312" pitchFamily="49" charset="-122"/>
              </a:rPr>
              <a:t>window</a:t>
            </a:r>
            <a:r>
              <a:rPr lang="zh-CN" altLang="en-US" sz="2000" dirty="0">
                <a:ea typeface="楷体_GB2312" pitchFamily="49" charset="-122"/>
              </a:rPr>
              <a:t>对象的全局属性，但只有在高版本浏览器中兼容。</a:t>
            </a:r>
            <a:endParaRPr lang="en-US" altLang="zh-CN" sz="2000" dirty="0">
              <a:ea typeface="楷体_GB2312" pitchFamily="49" charset="-122"/>
            </a:endParaRPr>
          </a:p>
          <a:p>
            <a:pPr lvl="1">
              <a:buClr>
                <a:schemeClr val="tx2">
                  <a:lumMod val="75000"/>
                </a:schemeClr>
              </a:buClr>
              <a:buNone/>
            </a:pPr>
            <a:r>
              <a:rPr lang="en-US" altLang="zh-CN" sz="2000" dirty="0">
                <a:ea typeface="楷体_GB2312" pitchFamily="49" charset="-122"/>
              </a:rPr>
              <a:t>	--</a:t>
            </a:r>
            <a:r>
              <a:rPr lang="en-US" altLang="zh-CN" sz="2000" dirty="0" err="1">
                <a:ea typeface="楷体_GB2312" pitchFamily="49" charset="-122"/>
              </a:rPr>
              <a:t>stringify:JSON</a:t>
            </a:r>
            <a:r>
              <a:rPr lang="zh-CN" altLang="en-US" sz="2000" dirty="0">
                <a:ea typeface="楷体_GB2312" pitchFamily="49" charset="-122"/>
              </a:rPr>
              <a:t>对象的全局方法，将目标对象转换为字符。</a:t>
            </a:r>
            <a:endParaRPr lang="en-US" altLang="zh-CN" sz="2000" dirty="0">
              <a:ea typeface="楷体_GB2312" pitchFamily="49" charset="-122"/>
            </a:endParaRPr>
          </a:p>
          <a:p>
            <a:pPr lvl="1">
              <a:buClr>
                <a:schemeClr val="tx2">
                  <a:lumMod val="75000"/>
                </a:schemeClr>
              </a:buClr>
              <a:buNone/>
            </a:pPr>
            <a:r>
              <a:rPr lang="en-US" altLang="zh-CN" sz="2000" dirty="0">
                <a:ea typeface="楷体_GB2312" pitchFamily="49" charset="-122"/>
              </a:rPr>
              <a:t>	--obj:</a:t>
            </a:r>
            <a:r>
              <a:rPr lang="zh-CN" altLang="en-US" sz="2000" dirty="0">
                <a:ea typeface="楷体_GB2312" pitchFamily="49" charset="-122"/>
              </a:rPr>
              <a:t>需要转换的对象。</a:t>
            </a:r>
            <a:endParaRPr lang="en-US" altLang="zh-CN" sz="2000" dirty="0">
              <a:ea typeface="楷体_GB2312" pitchFamily="49" charset="-122"/>
            </a:endParaRPr>
          </a:p>
          <a:p>
            <a:pPr lvl="1">
              <a:buClr>
                <a:schemeClr val="tx2">
                  <a:lumMod val="75000"/>
                </a:schemeClr>
              </a:buClr>
            </a:pPr>
            <a:r>
              <a:rPr lang="zh-CN" altLang="en-US" sz="2000" dirty="0" smtClean="0">
                <a:ea typeface="楷体_GB2312" pitchFamily="49" charset="-122"/>
              </a:rPr>
              <a:t>代码</a:t>
            </a:r>
            <a:r>
              <a:rPr lang="zh-CN" altLang="en-US" sz="2000" dirty="0">
                <a:ea typeface="楷体_GB2312" pitchFamily="49" charset="-122"/>
              </a:rPr>
              <a:t>示例</a:t>
            </a:r>
            <a:endParaRPr lang="zh-CN" altLang="en-US" sz="2000" dirty="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6</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rPr>
              <a:t>JSON</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rPr>
              <a:t>介绍</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39" name="Picture 2"/>
          <p:cNvPicPr>
            <a:picLocks noChangeAspect="1" noChangeArrowheads="1"/>
          </p:cNvPicPr>
          <p:nvPr/>
        </p:nvPicPr>
        <p:blipFill>
          <a:blip r:embed="rId1" cstate="print"/>
          <a:srcRect/>
          <a:stretch>
            <a:fillRect/>
          </a:stretch>
        </p:blipFill>
        <p:spPr bwMode="auto">
          <a:xfrm>
            <a:off x="1165471" y="4929198"/>
            <a:ext cx="6697313" cy="714380"/>
          </a:xfrm>
          <a:prstGeom prst="rect">
            <a:avLst/>
          </a:prstGeom>
          <a:noFill/>
          <a:ln w="9525">
            <a:no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关键字：目前在</a:t>
            </a:r>
            <a:r>
              <a:rPr lang="en-US" altLang="zh-CN" sz="2400" dirty="0">
                <a:solidFill>
                  <a:schemeClr val="tx1">
                    <a:lumMod val="75000"/>
                    <a:lumOff val="25000"/>
                  </a:schemeClr>
                </a:solidFill>
              </a:rPr>
              <a:t>javascript</a:t>
            </a:r>
            <a:r>
              <a:rPr lang="zh-CN" altLang="en-US" sz="2400" dirty="0">
                <a:solidFill>
                  <a:schemeClr val="tx1">
                    <a:lumMod val="75000"/>
                    <a:lumOff val="25000"/>
                  </a:schemeClr>
                </a:solidFill>
              </a:rPr>
              <a:t>语言中已经具有语法含义的英文词语，每个关键字都具有不同的使用场景和规则。</a:t>
            </a:r>
            <a:endParaRPr lang="zh-CN" altLang="en-US" sz="2400" dirty="0">
              <a:solidFill>
                <a:schemeClr val="tx1">
                  <a:lumMod val="75000"/>
                  <a:lumOff val="25000"/>
                </a:schemeClr>
              </a:solidFill>
            </a:endParaRPr>
          </a:p>
          <a:p>
            <a:r>
              <a:rPr lang="zh-CN" altLang="en-US" sz="2400" dirty="0">
                <a:solidFill>
                  <a:schemeClr val="tx1">
                    <a:lumMod val="75000"/>
                    <a:lumOff val="25000"/>
                  </a:schemeClr>
                </a:solidFill>
              </a:rPr>
              <a:t>保留字：预计未来扩展</a:t>
            </a:r>
            <a:r>
              <a:rPr lang="en-US" altLang="zh-CN" sz="2400" dirty="0">
                <a:solidFill>
                  <a:schemeClr val="tx1">
                    <a:lumMod val="75000"/>
                    <a:lumOff val="25000"/>
                  </a:schemeClr>
                </a:solidFill>
              </a:rPr>
              <a:t>javascript</a:t>
            </a:r>
            <a:r>
              <a:rPr lang="zh-CN" altLang="en-US" sz="2400" dirty="0">
                <a:solidFill>
                  <a:schemeClr val="tx1">
                    <a:lumMod val="75000"/>
                    <a:lumOff val="25000"/>
                  </a:schemeClr>
                </a:solidFill>
              </a:rPr>
              <a:t>功能时会拓展的关键字。</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基本语法规则</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a:srcRect/>
          <a:stretch>
            <a:fillRect/>
          </a:stretch>
        </p:blipFill>
        <p:spPr bwMode="auto">
          <a:xfrm>
            <a:off x="856019" y="2945804"/>
            <a:ext cx="6338511" cy="1428190"/>
          </a:xfrm>
          <a:prstGeom prst="rect">
            <a:avLst/>
          </a:prstGeom>
          <a:noFill/>
          <a:ln w="9525">
            <a:noFill/>
            <a:miter lim="800000"/>
            <a:headEnd/>
            <a:tailEnd/>
          </a:ln>
          <a:effectLst/>
        </p:spPr>
      </p:pic>
      <p:pic>
        <p:nvPicPr>
          <p:cNvPr id="6" name="Picture 3"/>
          <p:cNvPicPr>
            <a:picLocks noChangeAspect="1" noChangeArrowheads="1"/>
          </p:cNvPicPr>
          <p:nvPr/>
        </p:nvPicPr>
        <p:blipFill>
          <a:blip r:embed="rId2"/>
          <a:srcRect/>
          <a:stretch>
            <a:fillRect/>
          </a:stretch>
        </p:blipFill>
        <p:spPr bwMode="auto">
          <a:xfrm>
            <a:off x="856020" y="4761988"/>
            <a:ext cx="6441576" cy="1774194"/>
          </a:xfrm>
          <a:prstGeom prst="rect">
            <a:avLst/>
          </a:prstGeom>
          <a:noFill/>
          <a:ln w="9525">
            <a:no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a:buClr>
                <a:schemeClr val="tx2">
                  <a:lumMod val="75000"/>
                </a:schemeClr>
              </a:buClr>
            </a:pPr>
            <a:r>
              <a:rPr lang="en-US" altLang="zh-CN" sz="2400" dirty="0">
                <a:solidFill>
                  <a:schemeClr val="accent4">
                    <a:lumMod val="60000"/>
                    <a:lumOff val="40000"/>
                  </a:schemeClr>
                </a:solidFill>
                <a:ea typeface="楷体_GB2312" pitchFamily="49" charset="-122"/>
              </a:rPr>
              <a:t>Obj </a:t>
            </a:r>
            <a:r>
              <a:rPr lang="en-US" altLang="en-US" sz="2400" dirty="0" err="1">
                <a:solidFill>
                  <a:srgbClr val="955C2D"/>
                </a:solidFill>
                <a:ea typeface="楷体_GB2312" pitchFamily="49" charset="-122"/>
              </a:rPr>
              <a:t>JSON</a:t>
            </a:r>
            <a:r>
              <a:rPr lang="en-US" altLang="en-US" sz="2400" dirty="0" err="1">
                <a:ea typeface="楷体_GB2312" pitchFamily="49" charset="-122"/>
              </a:rPr>
              <a:t>.</a:t>
            </a:r>
            <a:r>
              <a:rPr lang="en-US" altLang="en-US" sz="2400" dirty="0" err="1">
                <a:solidFill>
                  <a:srgbClr val="FF0000"/>
                </a:solidFill>
                <a:ea typeface="楷体_GB2312" pitchFamily="49" charset="-122"/>
              </a:rPr>
              <a:t>parse</a:t>
            </a:r>
            <a:r>
              <a:rPr lang="en-US" altLang="en-US" sz="2400" dirty="0">
                <a:ea typeface="楷体_GB2312" pitchFamily="49" charset="-122"/>
              </a:rPr>
              <a:t>(</a:t>
            </a:r>
            <a:r>
              <a:rPr lang="en-US" altLang="en-US" sz="2400" dirty="0">
                <a:solidFill>
                  <a:schemeClr val="tx2">
                    <a:lumMod val="75000"/>
                  </a:schemeClr>
                </a:solidFill>
                <a:ea typeface="楷体_GB2312" pitchFamily="49" charset="-122"/>
              </a:rPr>
              <a:t>Str</a:t>
            </a:r>
            <a:r>
              <a:rPr lang="en-US" altLang="en-US" sz="2400" dirty="0">
                <a:ea typeface="楷体_GB2312" pitchFamily="49" charset="-122"/>
              </a:rPr>
              <a:t>)</a:t>
            </a:r>
            <a:r>
              <a:rPr lang="zh-CN" altLang="en-US" sz="2400" dirty="0">
                <a:ea typeface="楷体_GB2312" pitchFamily="49" charset="-122"/>
              </a:rPr>
              <a:t>：将</a:t>
            </a:r>
            <a:r>
              <a:rPr lang="en-US" altLang="zh-CN" sz="2400" dirty="0">
                <a:ea typeface="楷体_GB2312" pitchFamily="49" charset="-122"/>
              </a:rPr>
              <a:t>JSON</a:t>
            </a:r>
            <a:r>
              <a:rPr lang="zh-CN" altLang="en-US" sz="2400" dirty="0">
                <a:ea typeface="楷体_GB2312" pitchFamily="49" charset="-122"/>
              </a:rPr>
              <a:t>格式的字符转换为</a:t>
            </a:r>
            <a:r>
              <a:rPr lang="en-US" altLang="zh-CN" sz="2400" dirty="0">
                <a:ea typeface="楷体_GB2312" pitchFamily="49" charset="-122"/>
              </a:rPr>
              <a:t>ECMAscript</a:t>
            </a:r>
            <a:r>
              <a:rPr lang="zh-CN" altLang="en-US" sz="2400" dirty="0">
                <a:ea typeface="楷体_GB2312" pitchFamily="49" charset="-122"/>
              </a:rPr>
              <a:t>对象。</a:t>
            </a:r>
            <a:endParaRPr lang="en-US" altLang="zh-CN" sz="2400" dirty="0">
              <a:ea typeface="楷体_GB2312" pitchFamily="49" charset="-122"/>
            </a:endParaRPr>
          </a:p>
          <a:p>
            <a:pPr>
              <a:buClr>
                <a:schemeClr val="tx2">
                  <a:lumMod val="75000"/>
                </a:schemeClr>
              </a:buClr>
              <a:buNone/>
            </a:pPr>
            <a:r>
              <a:rPr lang="en-US" altLang="zh-CN" sz="2400" dirty="0">
                <a:ea typeface="楷体_GB2312" pitchFamily="49" charset="-122"/>
              </a:rPr>
              <a:t>	--obj</a:t>
            </a:r>
            <a:r>
              <a:rPr lang="zh-CN" altLang="en-US" sz="2400" dirty="0">
                <a:ea typeface="楷体_GB2312" pitchFamily="49" charset="-122"/>
              </a:rPr>
              <a:t>：返回类型，对象。</a:t>
            </a:r>
            <a:endParaRPr lang="en-US" altLang="zh-CN" sz="2400" dirty="0">
              <a:ea typeface="楷体_GB2312" pitchFamily="49" charset="-122"/>
            </a:endParaRPr>
          </a:p>
          <a:p>
            <a:pPr>
              <a:buClr>
                <a:schemeClr val="tx2">
                  <a:lumMod val="75000"/>
                </a:schemeClr>
              </a:buClr>
              <a:buNone/>
            </a:pPr>
            <a:r>
              <a:rPr lang="en-US" altLang="zh-CN" sz="2400" dirty="0">
                <a:ea typeface="楷体_GB2312" pitchFamily="49" charset="-122"/>
              </a:rPr>
              <a:t>	--str:</a:t>
            </a:r>
            <a:r>
              <a:rPr lang="zh-CN" altLang="en-US" sz="2400" dirty="0">
                <a:ea typeface="楷体_GB2312" pitchFamily="49" charset="-122"/>
              </a:rPr>
              <a:t>需要转换的字符。</a:t>
            </a:r>
            <a:endParaRPr lang="en-US" altLang="zh-CN" sz="2400" dirty="0">
              <a:ea typeface="楷体_GB2312" pitchFamily="49" charset="-122"/>
            </a:endParaRPr>
          </a:p>
          <a:p>
            <a:pPr>
              <a:buClr>
                <a:schemeClr val="tx2">
                  <a:lumMod val="75000"/>
                </a:schemeClr>
              </a:buClr>
              <a:buNone/>
            </a:pPr>
            <a:r>
              <a:rPr lang="en-US" altLang="zh-CN" sz="2400" dirty="0">
                <a:ea typeface="楷体_GB2312" pitchFamily="49" charset="-122"/>
              </a:rPr>
              <a:t>	--</a:t>
            </a:r>
            <a:r>
              <a:rPr lang="zh-CN" altLang="en-US" sz="2400" dirty="0">
                <a:ea typeface="楷体_GB2312" pitchFamily="49" charset="-122"/>
              </a:rPr>
              <a:t>代码示例</a:t>
            </a:r>
            <a:endParaRPr lang="en-US" altLang="zh-CN" sz="2400" dirty="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6</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rPr>
              <a:t>JSON</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rPr>
              <a:t>介绍</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cstate="print"/>
          <a:srcRect/>
          <a:stretch>
            <a:fillRect/>
          </a:stretch>
        </p:blipFill>
        <p:spPr bwMode="auto">
          <a:xfrm>
            <a:off x="727725" y="4015698"/>
            <a:ext cx="4278487" cy="642942"/>
          </a:xfrm>
          <a:prstGeom prst="rect">
            <a:avLst/>
          </a:prstGeom>
          <a:noFill/>
          <a:ln w="9525">
            <a:no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11</a:t>
            </a:r>
            <a:r>
              <a:rPr lang="zh-CN" altLang="en-US" dirty="0" smtClean="0"/>
              <a:t>节</a:t>
            </a:r>
            <a:r>
              <a:rPr lang="en-US" altLang="zh-CN" dirty="0" smtClean="0"/>
              <a:t>【ES6</a:t>
            </a:r>
            <a:r>
              <a:rPr lang="zh-CN" altLang="en-US" dirty="0" smtClean="0"/>
              <a:t>十大</a:t>
            </a:r>
            <a:r>
              <a:rPr lang="zh-CN" altLang="en-US" dirty="0" smtClean="0"/>
              <a:t>新特性</a:t>
            </a:r>
            <a:r>
              <a:rPr lang="en-US" altLang="zh-CN" dirty="0" smtClean="0"/>
              <a:t>】</a:t>
            </a:r>
            <a:endParaRPr lang="zh-CN" altLang="en-US" dirty="0"/>
          </a:p>
        </p:txBody>
      </p:sp>
      <p:sp>
        <p:nvSpPr>
          <p:cNvPr id="3" name="内容占位符 2"/>
          <p:cNvSpPr>
            <a:spLocks noGrp="1"/>
          </p:cNvSpPr>
          <p:nvPr>
            <p:ph idx="1"/>
          </p:nvPr>
        </p:nvSpPr>
        <p:spPr/>
        <p:txBody>
          <a:bodyPr vert="horz" lIns="91440" tIns="45720" rIns="91440" bIns="45720" rtlCol="0">
            <a:normAutofit fontScale="60000"/>
          </a:bodyPr>
          <a:lstStyle/>
          <a:p>
            <a:r>
              <a:rPr lang="zh-CN" altLang="en-US" dirty="0"/>
              <a:t>知识点</a:t>
            </a:r>
            <a:r>
              <a:rPr lang="en-US" altLang="zh-CN" dirty="0"/>
              <a:t>1</a:t>
            </a:r>
            <a:r>
              <a:rPr lang="zh-CN" altLang="en-US" dirty="0"/>
              <a:t>：</a:t>
            </a:r>
            <a:r>
              <a:rPr lang="en-US" altLang="zh-CN" dirty="0"/>
              <a:t>String</a:t>
            </a:r>
            <a:r>
              <a:rPr lang="zh-CN" altLang="en-US" dirty="0"/>
              <a:t>新增方法</a:t>
            </a:r>
            <a:endParaRPr lang="zh-CN" altLang="en-US" dirty="0"/>
          </a:p>
          <a:p>
            <a:r>
              <a:rPr lang="zh-CN" altLang="en-US" dirty="0"/>
              <a:t>知识点</a:t>
            </a:r>
            <a:r>
              <a:rPr lang="en-US" altLang="zh-CN" dirty="0"/>
              <a:t>2</a:t>
            </a:r>
            <a:r>
              <a:rPr lang="zh-CN" altLang="en-US" dirty="0" smtClean="0"/>
              <a:t>：</a:t>
            </a:r>
            <a:r>
              <a:rPr dirty="0" smtClean="0"/>
              <a:t>let与const、块级作用域</a:t>
            </a:r>
            <a:endParaRPr dirty="0" smtClean="0"/>
          </a:p>
          <a:p>
            <a:r>
              <a:rPr lang="zh-CN" altLang="en-US" dirty="0"/>
              <a:t>知识点</a:t>
            </a:r>
            <a:r>
              <a:rPr lang="en-US" altLang="zh-CN" dirty="0"/>
              <a:t>3</a:t>
            </a:r>
            <a:r>
              <a:rPr lang="zh-CN" altLang="en-US" dirty="0" smtClean="0"/>
              <a:t>：</a:t>
            </a:r>
            <a:r>
              <a:rPr dirty="0" smtClean="0"/>
              <a:t>for…of遍历</a:t>
            </a:r>
            <a:endParaRPr dirty="0" smtClean="0"/>
          </a:p>
          <a:p>
            <a:r>
              <a:rPr lang="zh-CN" altLang="en-US" dirty="0" smtClean="0"/>
              <a:t>知识点</a:t>
            </a:r>
            <a:r>
              <a:rPr lang="en-US" altLang="zh-CN" dirty="0" smtClean="0"/>
              <a:t>4</a:t>
            </a:r>
            <a:r>
              <a:rPr lang="zh-CN" altLang="en-US" dirty="0" smtClean="0"/>
              <a:t>：</a:t>
            </a:r>
            <a:r>
              <a:rPr dirty="0" smtClean="0"/>
              <a:t>箭头（Arrow）函数</a:t>
            </a:r>
            <a:endParaRPr dirty="0" smtClean="0"/>
          </a:p>
          <a:p>
            <a:r>
              <a:rPr lang="zh-CN" altLang="en-US" dirty="0" smtClean="0"/>
              <a:t>知识点</a:t>
            </a:r>
            <a:r>
              <a:rPr lang="en-US" altLang="zh-CN" dirty="0" smtClean="0"/>
              <a:t>5</a:t>
            </a:r>
            <a:r>
              <a:rPr lang="zh-CN" altLang="en-US" dirty="0" smtClean="0"/>
              <a:t>：</a:t>
            </a:r>
            <a:r>
              <a:rPr lang="en-US" altLang="zh-CN" dirty="0" smtClean="0"/>
              <a:t> </a:t>
            </a:r>
            <a:r>
              <a:rPr dirty="0" smtClean="0"/>
              <a:t>函数参数默认值</a:t>
            </a:r>
            <a:endParaRPr dirty="0" smtClean="0"/>
          </a:p>
          <a:p>
            <a:r>
              <a:rPr lang="zh-CN" altLang="en-US" dirty="0" smtClean="0"/>
              <a:t>知识点</a:t>
            </a:r>
            <a:r>
              <a:rPr lang="en-US" altLang="zh-CN" dirty="0" smtClean="0"/>
              <a:t>6</a:t>
            </a:r>
            <a:r>
              <a:rPr lang="zh-CN" altLang="en-US" dirty="0" smtClean="0"/>
              <a:t>：</a:t>
            </a:r>
            <a:r>
              <a:rPr lang="en-US" altLang="zh-CN" dirty="0" smtClean="0"/>
              <a:t> </a:t>
            </a:r>
            <a:r>
              <a:rPr dirty="0" smtClean="0"/>
              <a:t>模板字符串</a:t>
            </a:r>
            <a:endParaRPr dirty="0" smtClean="0"/>
          </a:p>
          <a:p>
            <a:r>
              <a:rPr lang="zh-CN" altLang="en-US" dirty="0" smtClean="0"/>
              <a:t>知识点</a:t>
            </a:r>
            <a:r>
              <a:rPr lang="en-US" altLang="zh-CN" dirty="0" smtClean="0"/>
              <a:t>7</a:t>
            </a:r>
            <a:r>
              <a:rPr lang="zh-CN" altLang="en-US" dirty="0" smtClean="0"/>
              <a:t>：</a:t>
            </a:r>
            <a:r>
              <a:rPr lang="en-US" altLang="zh-CN" dirty="0" smtClean="0"/>
              <a:t> </a:t>
            </a:r>
            <a:r>
              <a:rPr dirty="0" smtClean="0"/>
              <a:t>对象属性简写</a:t>
            </a:r>
            <a:endParaRPr dirty="0" smtClean="0"/>
          </a:p>
          <a:p>
            <a:r>
              <a:rPr lang="zh-CN" altLang="en-US" dirty="0" smtClean="0">
                <a:sym typeface="+mn-ea"/>
              </a:rPr>
              <a:t>知识点</a:t>
            </a:r>
            <a:r>
              <a:rPr lang="en-US" altLang="zh-CN" dirty="0" smtClean="0">
                <a:sym typeface="+mn-ea"/>
              </a:rPr>
              <a:t>8</a:t>
            </a:r>
            <a:r>
              <a:rPr lang="zh-CN" altLang="en-US" dirty="0" smtClean="0">
                <a:sym typeface="+mn-ea"/>
              </a:rPr>
              <a:t>： </a:t>
            </a:r>
            <a:r>
              <a:rPr dirty="0" smtClean="0"/>
              <a:t>Class</a:t>
            </a:r>
            <a:r>
              <a:rPr lang="zh-CN" dirty="0" smtClean="0"/>
              <a:t>和面向对象</a:t>
            </a:r>
            <a:endParaRPr dirty="0" smtClean="0"/>
          </a:p>
          <a:p>
            <a:r>
              <a:rPr lang="zh-CN" altLang="en-US" dirty="0" smtClean="0">
                <a:sym typeface="+mn-ea"/>
              </a:rPr>
              <a:t>知识点</a:t>
            </a:r>
            <a:r>
              <a:rPr lang="en-US" altLang="zh-CN" dirty="0" smtClean="0">
                <a:sym typeface="+mn-ea"/>
              </a:rPr>
              <a:t>9</a:t>
            </a:r>
            <a:r>
              <a:rPr lang="zh-CN" altLang="en-US" dirty="0" smtClean="0">
                <a:sym typeface="+mn-ea"/>
              </a:rPr>
              <a:t>：</a:t>
            </a:r>
            <a:r>
              <a:rPr dirty="0" smtClean="0"/>
              <a:t>模块化(Module)</a:t>
            </a:r>
            <a:endParaRPr dirty="0" smtClean="0"/>
          </a:p>
          <a:p>
            <a:r>
              <a:rPr lang="zh-CN" altLang="en-US" dirty="0" smtClean="0">
                <a:sym typeface="+mn-ea"/>
              </a:rPr>
              <a:t>知识点</a:t>
            </a:r>
            <a:r>
              <a:rPr lang="en-US" altLang="zh-CN" dirty="0" smtClean="0">
                <a:sym typeface="+mn-ea"/>
              </a:rPr>
              <a:t>10</a:t>
            </a:r>
            <a:r>
              <a:rPr lang="zh-CN" altLang="en-US" dirty="0" smtClean="0">
                <a:sym typeface="+mn-ea"/>
              </a:rPr>
              <a:t>：</a:t>
            </a:r>
            <a:r>
              <a:rPr dirty="0" smtClean="0"/>
              <a:t>Promise</a:t>
            </a:r>
            <a:endParaRPr dirty="0" smtClean="0"/>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zh-CN" altLang="en-US"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3355" y="849630"/>
            <a:ext cx="11015980" cy="6008370"/>
          </a:xfrm>
        </p:spPr>
        <p:txBody>
          <a:bodyPr vert="horz" lIns="91440" tIns="45720" rIns="91440" bIns="45720" rtlCol="0">
            <a:noAutofit/>
          </a:bodyPr>
          <a:lstStyle/>
          <a:p>
            <a:pPr marL="0" indent="0">
              <a:buClr>
                <a:schemeClr val="tx2">
                  <a:lumMod val="75000"/>
                </a:schemeClr>
              </a:buClr>
              <a:buNone/>
            </a:pPr>
            <a:r>
              <a:rPr lang="en-US" sz="2400">
                <a:ea typeface="楷体_GB2312" pitchFamily="49" charset="-122"/>
              </a:rPr>
              <a:t>ES6</a:t>
            </a:r>
            <a:r>
              <a:rPr lang="zh-CN" altLang="en-US" sz="2400">
                <a:ea typeface="楷体_GB2312" pitchFamily="49" charset="-122"/>
              </a:rPr>
              <a:t>对原有</a:t>
            </a:r>
            <a:r>
              <a:rPr lang="en-US" altLang="zh-CN" sz="2400">
                <a:ea typeface="楷体_GB2312" pitchFamily="49" charset="-122"/>
              </a:rPr>
              <a:t>String API</a:t>
            </a:r>
            <a:r>
              <a:rPr lang="zh-CN" altLang="en-US" sz="2400">
                <a:ea typeface="楷体_GB2312" pitchFamily="49" charset="-122"/>
              </a:rPr>
              <a:t>增强</a:t>
            </a:r>
            <a:r>
              <a:rPr lang="en-US" altLang="zh-CN" sz="2400">
                <a:ea typeface="楷体_GB2312" pitchFamily="49" charset="-122"/>
              </a:rPr>
              <a:t>,</a:t>
            </a:r>
            <a:r>
              <a:rPr lang="zh-CN" altLang="en-US" sz="2400">
                <a:ea typeface="楷体_GB2312" pitchFamily="49" charset="-122"/>
              </a:rPr>
              <a:t>方法如下：</a:t>
            </a:r>
            <a:endParaRPr sz="2400">
              <a:ea typeface="楷体_GB2312" pitchFamily="49" charset="-122"/>
            </a:endParaRPr>
          </a:p>
          <a:p>
            <a:pPr>
              <a:buClr>
                <a:schemeClr val="tx2">
                  <a:lumMod val="75000"/>
                </a:schemeClr>
              </a:buClr>
            </a:pPr>
            <a:r>
              <a:rPr sz="2400">
                <a:ea typeface="楷体_GB2312" pitchFamily="49" charset="-122"/>
              </a:rPr>
              <a:t>includes(str,start)：返回布尔值，查找字符串中是否包含str返回布尔值，start可选表示从字符串哪个位置开始查找</a:t>
            </a:r>
            <a:endParaRPr sz="2400">
              <a:ea typeface="楷体_GB2312" pitchFamily="49" charset="-122"/>
            </a:endParaRPr>
          </a:p>
          <a:p>
            <a:pPr>
              <a:buClr>
                <a:schemeClr val="tx2">
                  <a:lumMod val="75000"/>
                </a:schemeClr>
              </a:buClr>
            </a:pPr>
            <a:r>
              <a:rPr sz="2400">
                <a:ea typeface="楷体_GB2312" pitchFamily="49" charset="-122"/>
              </a:rPr>
              <a:t>startsWith(str,start)：查找str是否在字符串开头</a:t>
            </a:r>
            <a:endParaRPr sz="2400">
              <a:ea typeface="楷体_GB2312" pitchFamily="49" charset="-122"/>
            </a:endParaRPr>
          </a:p>
          <a:p>
            <a:pPr>
              <a:buClr>
                <a:schemeClr val="tx2">
                  <a:lumMod val="75000"/>
                </a:schemeClr>
              </a:buClr>
            </a:pPr>
            <a:r>
              <a:rPr sz="2400">
                <a:ea typeface="楷体_GB2312" pitchFamily="49" charset="-122"/>
              </a:rPr>
              <a:t>endsWith(str,start)：查找str是否在str结尾</a:t>
            </a:r>
            <a:endParaRPr sz="2400">
              <a:ea typeface="楷体_GB2312" pitchFamily="49" charset="-122"/>
            </a:endParaRPr>
          </a:p>
          <a:p>
            <a:pPr>
              <a:buClr>
                <a:schemeClr val="tx2">
                  <a:lumMod val="75000"/>
                </a:schemeClr>
              </a:buClr>
            </a:pPr>
            <a:r>
              <a:rPr sz="2400">
                <a:ea typeface="楷体_GB2312" pitchFamily="49" charset="-122"/>
              </a:rPr>
              <a:t>repeat(int)接收整数参数表示将字符串重复几次使用var定义的变量为函数级</a:t>
            </a:r>
            <a:endParaRPr sz="2400">
              <a:ea typeface="楷体_GB2312" pitchFamily="49" charset="-122"/>
            </a:endParaRPr>
          </a:p>
          <a:p>
            <a:pPr marL="0" indent="0">
              <a:buClr>
                <a:schemeClr val="tx2">
                  <a:lumMod val="75000"/>
                </a:schemeClr>
              </a:buClr>
              <a:buNone/>
            </a:pPr>
            <a:endParaRPr sz="2400">
              <a:ea typeface="楷体_GB2312" pitchFamily="49" charset="-122"/>
            </a:endParaRPr>
          </a:p>
          <a:p>
            <a:pPr marL="0" indent="0">
              <a:buClr>
                <a:schemeClr val="tx2">
                  <a:lumMod val="75000"/>
                </a:schemeClr>
              </a:buClr>
              <a:buNone/>
            </a:pPr>
            <a:endParaRPr sz="2400">
              <a:ea typeface="楷体_GB2312" pitchFamily="49" charset="-122"/>
            </a:endParaRPr>
          </a:p>
          <a:p>
            <a:pPr marL="0" indent="0">
              <a:buClr>
                <a:schemeClr val="tx2">
                  <a:lumMod val="75000"/>
                </a:schemeClr>
              </a:buClr>
              <a:buNone/>
            </a:pPr>
            <a:endParaRPr sz="2400">
              <a:ea typeface="楷体_GB2312" pitchFamily="49" charset="-122"/>
            </a:endParaRPr>
          </a:p>
          <a:p>
            <a:pPr marL="0" indent="0">
              <a:buClr>
                <a:schemeClr val="tx2">
                  <a:lumMod val="75000"/>
                </a:schemeClr>
              </a:buClr>
              <a:buNone/>
            </a:pPr>
            <a:endParaRPr sz="2400">
              <a:ea typeface="楷体_GB2312" pitchFamily="49" charset="-122"/>
            </a:endParaRPr>
          </a:p>
          <a:p>
            <a:pPr marL="0" indent="0">
              <a:buClr>
                <a:schemeClr val="tx2">
                  <a:lumMod val="75000"/>
                </a:schemeClr>
              </a:buClr>
              <a:buNone/>
            </a:pPr>
            <a:endParaRPr sz="240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【String</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新增方法</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kern="1200" cap="none" spc="0" normalizeH="0" baseline="0" noProof="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pic>
        <p:nvPicPr>
          <p:cNvPr id="2" name="图片 -2147482381"/>
          <p:cNvPicPr>
            <a:picLocks noChangeAspect="1"/>
          </p:cNvPicPr>
          <p:nvPr/>
        </p:nvPicPr>
        <p:blipFill>
          <a:blip r:embed="rId1"/>
          <a:stretch>
            <a:fillRect/>
          </a:stretch>
        </p:blipFill>
        <p:spPr>
          <a:xfrm>
            <a:off x="443230" y="5438775"/>
            <a:ext cx="9804400" cy="975360"/>
          </a:xfrm>
          <a:prstGeom prst="rect">
            <a:avLst/>
          </a:prstGeom>
          <a:noFill/>
          <a:ln w="9525">
            <a:noFill/>
          </a:ln>
        </p:spPr>
      </p:pic>
    </p:spTree>
  </p:cSld>
  <p:clrMapOvr>
    <a:masterClrMapping/>
  </p:clrMapOvr>
  <p:transition spd="slow">
    <p:push dir="u"/>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0" indent="0">
              <a:buClr>
                <a:schemeClr val="tx2">
                  <a:lumMod val="75000"/>
                </a:schemeClr>
              </a:buClr>
              <a:buNone/>
            </a:pPr>
            <a:r>
              <a:rPr sz="2400">
                <a:ea typeface="楷体_GB2312" pitchFamily="49" charset="-122"/>
              </a:rPr>
              <a:t>在ES6之前JS是没有块级作用域的，const与let填补了这方便的空白，分别使用let、const声明变量和常量，const与let都是块级作用域。</a:t>
            </a:r>
            <a:endParaRPr sz="2400">
              <a:ea typeface="楷体_GB2312" pitchFamily="49" charset="-122"/>
            </a:endParaRPr>
          </a:p>
          <a:p>
            <a:pPr marL="0" indent="0">
              <a:buClr>
                <a:schemeClr val="tx2">
                  <a:lumMod val="75000"/>
                </a:schemeClr>
              </a:buClr>
              <a:buNone/>
            </a:pPr>
            <a:r>
              <a:rPr sz="2400">
                <a:ea typeface="楷体_GB2312" pitchFamily="49" charset="-122"/>
              </a:rPr>
              <a:t>使用var定义的变量为函数级作用域：</a:t>
            </a:r>
            <a:endParaRPr sz="2400">
              <a:ea typeface="楷体_GB2312" pitchFamily="49" charset="-122"/>
            </a:endParaRPr>
          </a:p>
          <a:p>
            <a:pPr marL="0" indent="0">
              <a:buClr>
                <a:schemeClr val="tx2">
                  <a:lumMod val="75000"/>
                </a:schemeClr>
              </a:buClr>
              <a:buNone/>
            </a:pPr>
            <a:endParaRPr sz="2400">
              <a:ea typeface="楷体_GB2312" pitchFamily="49" charset="-122"/>
            </a:endParaRPr>
          </a:p>
          <a:p>
            <a:pPr marL="0" indent="0">
              <a:buClr>
                <a:schemeClr val="tx2">
                  <a:lumMod val="75000"/>
                </a:schemeClr>
              </a:buClr>
              <a:buNone/>
            </a:pPr>
            <a:endParaRPr sz="2400">
              <a:ea typeface="楷体_GB2312" pitchFamily="49" charset="-122"/>
            </a:endParaRPr>
          </a:p>
          <a:p>
            <a:pPr marL="0" indent="0">
              <a:buClr>
                <a:schemeClr val="tx2">
                  <a:lumMod val="75000"/>
                </a:schemeClr>
              </a:buClr>
              <a:buNone/>
            </a:pPr>
            <a:r>
              <a:rPr sz="2400">
                <a:ea typeface="楷体_GB2312" pitchFamily="49" charset="-122"/>
              </a:rPr>
              <a:t>使用let与const定义的变量为块级作用域：</a:t>
            </a:r>
            <a:endParaRPr sz="2400">
              <a:ea typeface="楷体_GB2312" pitchFamily="49" charset="-122"/>
            </a:endParaRPr>
          </a:p>
          <a:p>
            <a:pPr marL="0" indent="0">
              <a:buClr>
                <a:schemeClr val="tx2">
                  <a:lumMod val="75000"/>
                </a:schemeClr>
              </a:buClr>
              <a:buNone/>
            </a:pPr>
            <a:endParaRPr sz="2400">
              <a:ea typeface="楷体_GB2312" pitchFamily="49" charset="-122"/>
            </a:endParaRPr>
          </a:p>
          <a:p>
            <a:pPr marL="0" indent="0">
              <a:buClr>
                <a:schemeClr val="tx2">
                  <a:lumMod val="75000"/>
                </a:schemeClr>
              </a:buClr>
              <a:buNone/>
            </a:pPr>
            <a:endParaRPr sz="240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2</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let与const、块级作用域</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kern="1200" cap="none" spc="0" normalizeH="0" baseline="0" noProof="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pic>
        <p:nvPicPr>
          <p:cNvPr id="2" name="图片 -2147482423"/>
          <p:cNvPicPr>
            <a:picLocks noChangeAspect="1"/>
          </p:cNvPicPr>
          <p:nvPr/>
        </p:nvPicPr>
        <p:blipFill>
          <a:blip r:embed="rId1"/>
          <a:stretch>
            <a:fillRect/>
          </a:stretch>
        </p:blipFill>
        <p:spPr>
          <a:xfrm>
            <a:off x="708343" y="3115310"/>
            <a:ext cx="5272405" cy="948690"/>
          </a:xfrm>
          <a:prstGeom prst="rect">
            <a:avLst/>
          </a:prstGeom>
          <a:noFill/>
          <a:ln w="9525">
            <a:noFill/>
          </a:ln>
        </p:spPr>
      </p:pic>
      <p:pic>
        <p:nvPicPr>
          <p:cNvPr id="5" name="图片 -2147482422"/>
          <p:cNvPicPr>
            <a:picLocks noChangeAspect="1"/>
          </p:cNvPicPr>
          <p:nvPr/>
        </p:nvPicPr>
        <p:blipFill>
          <a:blip r:embed="rId2"/>
          <a:stretch>
            <a:fillRect/>
          </a:stretch>
        </p:blipFill>
        <p:spPr>
          <a:xfrm>
            <a:off x="567690" y="5200968"/>
            <a:ext cx="5271770" cy="884555"/>
          </a:xfrm>
          <a:prstGeom prst="rect">
            <a:avLst/>
          </a:prstGeom>
          <a:noFill/>
          <a:ln w="9525">
            <a:noFill/>
          </a:ln>
        </p:spPr>
      </p:pic>
    </p:spTree>
  </p:cSld>
  <p:clrMapOvr>
    <a:masterClrMapping/>
  </p:clrMapOvr>
  <p:transition spd="slow">
    <p:push dir="u"/>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0" indent="0">
              <a:buClr>
                <a:schemeClr val="tx2">
                  <a:lumMod val="75000"/>
                </a:schemeClr>
              </a:buClr>
              <a:buNone/>
            </a:pPr>
            <a:r>
              <a:rPr sz="2400">
                <a:ea typeface="楷体_GB2312" pitchFamily="49" charset="-122"/>
              </a:rPr>
              <a:t>for...of循环是最新添加到 JavaScript 循环系列中的循环。它结合了其兄弟循环形式 for 循环和 for...in 循环的优势，可以循环任何可迭代（也就是遵守可迭代协议）类型的数据。默认情况下，包含以下数据类型：String、Array、Map 和 Set，注意不包含 Object 数据类型（即 {}）。</a:t>
            </a:r>
            <a:endParaRPr sz="2400">
              <a:ea typeface="楷体_GB2312" pitchFamily="49" charset="-122"/>
            </a:endParaRPr>
          </a:p>
          <a:p>
            <a:pPr marL="0" indent="0">
              <a:buClr>
                <a:schemeClr val="tx2">
                  <a:lumMod val="75000"/>
                </a:schemeClr>
              </a:buClr>
              <a:buNone/>
            </a:pPr>
            <a:endParaRPr sz="240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for…of遍历</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2" name="图片 1"/>
          <p:cNvPicPr>
            <a:picLocks noChangeAspect="1"/>
          </p:cNvPicPr>
          <p:nvPr/>
        </p:nvPicPr>
        <p:blipFill>
          <a:blip r:embed="rId1"/>
          <a:stretch>
            <a:fillRect/>
          </a:stretch>
        </p:blipFill>
        <p:spPr>
          <a:xfrm>
            <a:off x="1753870" y="3616960"/>
            <a:ext cx="6934200" cy="2219325"/>
          </a:xfrm>
          <a:prstGeom prst="rect">
            <a:avLst/>
          </a:prstGeom>
        </p:spPr>
      </p:pic>
    </p:spTree>
  </p:cSld>
  <p:clrMapOvr>
    <a:masterClrMapping/>
  </p:clrMapOvr>
  <p:transition spd="slow">
    <p:push dir="u"/>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850" y="849630"/>
            <a:ext cx="11015980" cy="5669280"/>
          </a:xfrm>
        </p:spPr>
        <p:txBody>
          <a:bodyPr vert="horz" lIns="91440" tIns="45720" rIns="91440" bIns="45720" rtlCol="0">
            <a:noAutofit/>
          </a:bodyPr>
          <a:lstStyle/>
          <a:p>
            <a:pPr>
              <a:buClr>
                <a:schemeClr val="tx2">
                  <a:lumMod val="75000"/>
                </a:schemeClr>
              </a:buClr>
            </a:pPr>
            <a:r>
              <a:rPr sz="2400">
                <a:ea typeface="楷体_GB2312" pitchFamily="49" charset="-122"/>
              </a:rPr>
              <a:t>ES5中不能直接为函数的参数指定默认值，只能通过以下的变通方式：</a:t>
            </a:r>
            <a:endParaRPr sz="2400">
              <a:ea typeface="楷体_GB2312" pitchFamily="49" charset="-122"/>
            </a:endParaRPr>
          </a:p>
          <a:p>
            <a:pPr>
              <a:buClr>
                <a:schemeClr val="tx2">
                  <a:lumMod val="75000"/>
                </a:schemeClr>
              </a:buClr>
            </a:pPr>
            <a:endParaRPr sz="2400">
              <a:ea typeface="楷体_GB2312" pitchFamily="49" charset="-122"/>
            </a:endParaRPr>
          </a:p>
          <a:p>
            <a:pPr>
              <a:buClr>
                <a:schemeClr val="tx2">
                  <a:lumMod val="75000"/>
                </a:schemeClr>
              </a:buClr>
            </a:pPr>
            <a:endParaRPr sz="2400">
              <a:ea typeface="楷体_GB2312" pitchFamily="49" charset="-122"/>
            </a:endParaRPr>
          </a:p>
          <a:p>
            <a:pPr marL="0" indent="0">
              <a:buClr>
                <a:schemeClr val="tx2">
                  <a:lumMod val="75000"/>
                </a:schemeClr>
              </a:buClr>
              <a:buNone/>
            </a:pPr>
            <a:r>
              <a:rPr sz="2400">
                <a:ea typeface="楷体_GB2312" pitchFamily="49" charset="-122"/>
              </a:rPr>
              <a:t>从上面的代码可以看出存在一个问题，当传入的参数为0或者false时，会直接取到后面的值，而不是传入的这个参数值。因为在js中0的布尔值为false。</a:t>
            </a:r>
            <a:endParaRPr sz="2400">
              <a:ea typeface="楷体_GB2312" pitchFamily="49" charset="-122"/>
            </a:endParaRPr>
          </a:p>
          <a:p>
            <a:pPr>
              <a:buClr>
                <a:schemeClr val="tx2">
                  <a:lumMod val="75000"/>
                </a:schemeClr>
              </a:buClr>
            </a:pPr>
            <a:r>
              <a:rPr sz="2400">
                <a:ea typeface="楷体_GB2312" pitchFamily="49" charset="-122"/>
              </a:rPr>
              <a:t>ES6支持在定义函数的时候为其设置默认值：传值覆盖，空值默认</a:t>
            </a:r>
            <a:endParaRPr sz="2400">
              <a:ea typeface="楷体_GB2312" pitchFamily="49" charset="-122"/>
            </a:endParaRPr>
          </a:p>
          <a:p>
            <a:pPr marL="0" indent="0">
              <a:buClr>
                <a:schemeClr val="tx2">
                  <a:lumMod val="75000"/>
                </a:schemeClr>
              </a:buClr>
              <a:buNone/>
            </a:pPr>
            <a:r>
              <a:rPr sz="2400">
                <a:ea typeface="楷体_GB2312" pitchFamily="49" charset="-122"/>
              </a:rPr>
              <a:t> </a:t>
            </a:r>
            <a:endParaRPr sz="2400">
              <a:ea typeface="楷体_GB2312" pitchFamily="49" charset="-122"/>
            </a:endParaRPr>
          </a:p>
          <a:p>
            <a:pPr marL="0" indent="0">
              <a:buClr>
                <a:schemeClr val="tx2">
                  <a:lumMod val="75000"/>
                </a:schemeClr>
              </a:buClr>
              <a:buNone/>
            </a:pPr>
            <a:endParaRPr sz="2400">
              <a:ea typeface="楷体_GB2312" pitchFamily="49" charset="-122"/>
            </a:endParaRPr>
          </a:p>
          <a:p>
            <a:pPr marL="0" indent="0">
              <a:buClr>
                <a:schemeClr val="tx2">
                  <a:lumMod val="75000"/>
                </a:schemeClr>
              </a:buClr>
              <a:buNone/>
            </a:pPr>
            <a:r>
              <a:rPr sz="2400">
                <a:ea typeface="楷体_GB2312" pitchFamily="49" charset="-122"/>
              </a:rPr>
              <a:t>函数参数默认值不仅能是代码变得更加简洁而且能规避一些问题。</a:t>
            </a:r>
            <a:endParaRPr sz="240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4</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函数参数默认值</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kern="1200" cap="none" spc="0" normalizeH="0" baseline="0" noProof="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pic>
        <p:nvPicPr>
          <p:cNvPr id="2" name="图片 -2147482419"/>
          <p:cNvPicPr>
            <a:picLocks noChangeAspect="1"/>
          </p:cNvPicPr>
          <p:nvPr/>
        </p:nvPicPr>
        <p:blipFill>
          <a:blip r:embed="rId1"/>
          <a:stretch>
            <a:fillRect/>
          </a:stretch>
        </p:blipFill>
        <p:spPr>
          <a:xfrm>
            <a:off x="764223" y="1845945"/>
            <a:ext cx="5273675" cy="1163320"/>
          </a:xfrm>
          <a:prstGeom prst="rect">
            <a:avLst/>
          </a:prstGeom>
          <a:noFill/>
          <a:ln w="9525">
            <a:noFill/>
          </a:ln>
        </p:spPr>
      </p:pic>
      <p:pic>
        <p:nvPicPr>
          <p:cNvPr id="5" name="图片 -2147482418"/>
          <p:cNvPicPr>
            <a:picLocks noChangeAspect="1"/>
          </p:cNvPicPr>
          <p:nvPr/>
        </p:nvPicPr>
        <p:blipFill>
          <a:blip r:embed="rId2"/>
          <a:stretch>
            <a:fillRect/>
          </a:stretch>
        </p:blipFill>
        <p:spPr>
          <a:xfrm>
            <a:off x="765175" y="5086350"/>
            <a:ext cx="5273040" cy="858520"/>
          </a:xfrm>
          <a:prstGeom prst="rect">
            <a:avLst/>
          </a:prstGeom>
          <a:noFill/>
          <a:ln w="9525">
            <a:noFill/>
          </a:ln>
        </p:spPr>
      </p:pic>
    </p:spTree>
  </p:cSld>
  <p:clrMapOvr>
    <a:masterClrMapping/>
  </p:clrMapOvr>
  <p:transition spd="slow">
    <p:push dir="u"/>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a:buClr>
                <a:schemeClr val="tx2">
                  <a:lumMod val="75000"/>
                </a:schemeClr>
              </a:buClr>
            </a:pPr>
            <a:r>
              <a:rPr sz="2400">
                <a:ea typeface="楷体_GB2312" pitchFamily="49" charset="-122"/>
              </a:rPr>
              <a:t>箭头函数=&gt;不只是关键字function的简写，类似于部分强类型语言中的lambda表达式;</a:t>
            </a:r>
            <a:endParaRPr sz="2400">
              <a:ea typeface="楷体_GB2312" pitchFamily="49" charset="-122"/>
            </a:endParaRPr>
          </a:p>
          <a:p>
            <a:pPr>
              <a:buClr>
                <a:schemeClr val="tx2">
                  <a:lumMod val="75000"/>
                </a:schemeClr>
              </a:buClr>
            </a:pPr>
            <a:r>
              <a:rPr sz="2400">
                <a:ea typeface="楷体_GB2312" pitchFamily="49" charset="-122"/>
              </a:rPr>
              <a:t>箭头函数用 =&gt; 符号来定义。</a:t>
            </a:r>
            <a:endParaRPr sz="2400">
              <a:ea typeface="楷体_GB2312" pitchFamily="49" charset="-122"/>
            </a:endParaRPr>
          </a:p>
          <a:p>
            <a:pPr>
              <a:buClr>
                <a:schemeClr val="tx2">
                  <a:lumMod val="75000"/>
                </a:schemeClr>
              </a:buClr>
            </a:pPr>
            <a:r>
              <a:rPr sz="2400">
                <a:ea typeface="楷体_GB2312" pitchFamily="49" charset="-122"/>
              </a:rPr>
              <a:t>箭头函数相当于匿名函数，所以采用函数表达式的写法。箭头函数与包围它的代码共享同一个this,能帮你很好的解决this的指向问题。有经验的JavaScript开发者都熟悉诸如var self = this;或var that = this这种引用外围this的模式。但借助=&gt;，就不需要这种模式了。</a:t>
            </a:r>
            <a:endParaRPr sz="240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箭头函数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a:buClr>
                <a:schemeClr val="tx2">
                  <a:lumMod val="75000"/>
                </a:schemeClr>
              </a:buClr>
            </a:pPr>
            <a:r>
              <a:rPr lang="zh-CN" sz="2400">
                <a:ea typeface="楷体_GB2312" pitchFamily="49" charset="-122"/>
              </a:rPr>
              <a:t>基本结构</a:t>
            </a: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r>
              <a:rPr lang="zh-CN" sz="2400">
                <a:ea typeface="楷体_GB2312" pitchFamily="49" charset="-122"/>
              </a:rPr>
              <a:t>箭头函数的箭头=&gt;之前是一个空括号、单个的参数名、或用括号括起的多个参数名，而箭头之后可以是一个表达式（作为函数的返回值），或者是用花括号括起的函数体（需要自行通过return来返回值，否则返回的是undefined）。</a:t>
            </a: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6</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箭头函数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2" name="图片 1"/>
          <p:cNvPicPr>
            <a:picLocks noChangeAspect="1"/>
          </p:cNvPicPr>
          <p:nvPr/>
        </p:nvPicPr>
        <p:blipFill>
          <a:blip r:embed="rId1"/>
          <a:stretch>
            <a:fillRect/>
          </a:stretch>
        </p:blipFill>
        <p:spPr>
          <a:xfrm>
            <a:off x="500380" y="1741805"/>
            <a:ext cx="5857875" cy="2781300"/>
          </a:xfrm>
          <a:prstGeom prst="rect">
            <a:avLst/>
          </a:prstGeom>
        </p:spPr>
      </p:pic>
    </p:spTree>
  </p:cSld>
  <p:clrMapOvr>
    <a:masterClrMapping/>
  </p:clrMapOvr>
  <p:transition spd="slow">
    <p:push dir="u"/>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3465" y="1064729"/>
            <a:ext cx="11015870" cy="4992186"/>
          </a:xfrm>
        </p:spPr>
        <p:txBody>
          <a:bodyPr vert="horz" lIns="91440" tIns="45720" rIns="91440" bIns="45720" rtlCol="0">
            <a:noAutofit/>
          </a:bodyPr>
          <a:lstStyle/>
          <a:p>
            <a:pPr>
              <a:buClr>
                <a:schemeClr val="tx2">
                  <a:lumMod val="75000"/>
                </a:schemeClr>
              </a:buClr>
            </a:pPr>
            <a:r>
              <a:rPr lang="zh-CN" sz="2400">
                <a:ea typeface="楷体_GB2312" pitchFamily="49" charset="-122"/>
              </a:rPr>
              <a:t>箭头函数例子</a:t>
            </a:r>
            <a:r>
              <a:rPr lang="en-US" altLang="zh-CN" sz="2400">
                <a:ea typeface="楷体_GB2312" pitchFamily="49" charset="-122"/>
              </a:rPr>
              <a:t>1:</a:t>
            </a:r>
            <a:r>
              <a:rPr lang="zh-CN" altLang="en-US" sz="2400">
                <a:ea typeface="楷体_GB2312" pitchFamily="49" charset="-122"/>
              </a:rPr>
              <a:t>完整写法</a:t>
            </a:r>
            <a:endParaRPr lang="zh-CN" altLang="en-US" sz="2400">
              <a:ea typeface="楷体_GB2312" pitchFamily="49" charset="-122"/>
            </a:endParaRPr>
          </a:p>
          <a:p>
            <a:pPr>
              <a:buClr>
                <a:schemeClr val="tx2">
                  <a:lumMod val="75000"/>
                </a:schemeClr>
              </a:buClr>
            </a:pPr>
            <a:endParaRPr lang="zh-CN" altLang="en-US" sz="2400">
              <a:ea typeface="楷体_GB2312" pitchFamily="49" charset="-122"/>
            </a:endParaRPr>
          </a:p>
          <a:p>
            <a:pPr marL="0" indent="0">
              <a:buClr>
                <a:schemeClr val="tx2">
                  <a:lumMod val="75000"/>
                </a:schemeClr>
              </a:buClr>
              <a:buNone/>
            </a:pPr>
            <a:r>
              <a:rPr lang="zh-CN" altLang="en-US" sz="2400">
                <a:ea typeface="楷体_GB2312" pitchFamily="49" charset="-122"/>
              </a:rPr>
              <a:t>       相当于：</a:t>
            </a:r>
            <a:endParaRPr lang="zh-CN" altLang="en-US"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6</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箭头函数</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kern="1200" cap="none" spc="0" normalizeH="0" baseline="0" noProof="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pic>
        <p:nvPicPr>
          <p:cNvPr id="7" name="图片 6"/>
          <p:cNvPicPr/>
          <p:nvPr/>
        </p:nvPicPr>
        <p:blipFill>
          <a:blip r:embed="rId1"/>
          <a:stretch>
            <a:fillRect/>
          </a:stretch>
        </p:blipFill>
        <p:spPr>
          <a:xfrm>
            <a:off x="1216660" y="1866265"/>
            <a:ext cx="4693920" cy="634365"/>
          </a:xfrm>
          <a:prstGeom prst="rect">
            <a:avLst/>
          </a:prstGeom>
          <a:noFill/>
          <a:ln w="9525">
            <a:noFill/>
          </a:ln>
        </p:spPr>
      </p:pic>
      <p:pic>
        <p:nvPicPr>
          <p:cNvPr id="8" name="图片 7"/>
          <p:cNvPicPr/>
          <p:nvPr/>
        </p:nvPicPr>
        <p:blipFill>
          <a:blip r:embed="rId2"/>
          <a:stretch>
            <a:fillRect/>
          </a:stretch>
        </p:blipFill>
        <p:spPr>
          <a:xfrm>
            <a:off x="1149350" y="3277235"/>
            <a:ext cx="4828540" cy="1493520"/>
          </a:xfrm>
          <a:prstGeom prst="rect">
            <a:avLst/>
          </a:prstGeom>
          <a:noFill/>
          <a:ln w="9525">
            <a:noFill/>
          </a:ln>
        </p:spPr>
      </p:pic>
    </p:spTree>
  </p:cSld>
  <p:clrMapOvr>
    <a:masterClrMapping/>
  </p:clrMapOvr>
  <p:transition spd="slow">
    <p:push dir="u"/>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3465" y="1064729"/>
            <a:ext cx="11015870" cy="4992186"/>
          </a:xfrm>
        </p:spPr>
        <p:txBody>
          <a:bodyPr vert="horz" lIns="91440" tIns="45720" rIns="91440" bIns="45720" rtlCol="0">
            <a:noAutofit/>
          </a:bodyPr>
          <a:lstStyle/>
          <a:p>
            <a:pPr>
              <a:buClr>
                <a:schemeClr val="tx2">
                  <a:lumMod val="75000"/>
                </a:schemeClr>
              </a:buClr>
            </a:pPr>
            <a:r>
              <a:rPr lang="zh-CN" sz="2400">
                <a:ea typeface="楷体_GB2312" pitchFamily="49" charset="-122"/>
              </a:rPr>
              <a:t>箭头函数例子</a:t>
            </a:r>
            <a:r>
              <a:rPr lang="en-US" altLang="zh-CN" sz="2400">
                <a:ea typeface="楷体_GB2312" pitchFamily="49" charset="-122"/>
              </a:rPr>
              <a:t>2:</a:t>
            </a:r>
            <a:r>
              <a:rPr lang="zh-CN" altLang="en-US" sz="2400">
                <a:ea typeface="楷体_GB2312" pitchFamily="49" charset="-122"/>
              </a:rPr>
              <a:t>某些情况进一步简写</a:t>
            </a:r>
            <a:endParaRPr lang="zh-CN" altLang="en-US" sz="2400">
              <a:ea typeface="楷体_GB2312" pitchFamily="49" charset="-122"/>
            </a:endParaRPr>
          </a:p>
          <a:p>
            <a:pPr>
              <a:buClr>
                <a:schemeClr val="tx2">
                  <a:lumMod val="75000"/>
                </a:schemeClr>
              </a:buClr>
            </a:pPr>
            <a:r>
              <a:rPr lang="zh-CN" altLang="en-US" sz="2400">
                <a:ea typeface="楷体_GB2312" pitchFamily="49" charset="-122"/>
              </a:rPr>
              <a:t>（1）当要执行的代码块只有一条return语句时，可省略大括号和return关键字：</a:t>
            </a:r>
            <a:endParaRPr lang="zh-CN" altLang="en-US" sz="2400">
              <a:ea typeface="楷体_GB2312" pitchFamily="49" charset="-122"/>
            </a:endParaRPr>
          </a:p>
          <a:p>
            <a:pPr>
              <a:buClr>
                <a:schemeClr val="tx2">
                  <a:lumMod val="75000"/>
                </a:schemeClr>
              </a:buClr>
            </a:pPr>
            <a:r>
              <a:rPr lang="zh-CN" altLang="en-US" sz="2400">
                <a:ea typeface="楷体_GB2312" pitchFamily="49" charset="-122"/>
              </a:rPr>
              <a:t>（2）当传入的参数只有一个时，可以省略小括号：</a:t>
            </a:r>
            <a:endParaRPr lang="zh-CN" altLang="en-US" sz="2400">
              <a:ea typeface="楷体_GB2312" pitchFamily="49" charset="-122"/>
            </a:endParaRPr>
          </a:p>
          <a:p>
            <a:pPr>
              <a:buClr>
                <a:schemeClr val="tx2">
                  <a:lumMod val="75000"/>
                </a:schemeClr>
              </a:buClr>
            </a:pPr>
            <a:r>
              <a:rPr lang="zh-CN" altLang="en-US" sz="2400">
                <a:ea typeface="楷体_GB2312" pitchFamily="49" charset="-122"/>
              </a:rPr>
              <a:t>（3）当不需要参数时，使用空的圆括号：</a:t>
            </a:r>
            <a:endParaRPr lang="zh-CN" altLang="en-US" sz="2400">
              <a:ea typeface="楷体_GB2312" pitchFamily="49" charset="-122"/>
            </a:endParaRPr>
          </a:p>
          <a:p>
            <a:pPr>
              <a:buClr>
                <a:schemeClr val="tx2">
                  <a:lumMod val="75000"/>
                </a:schemeClr>
              </a:buClr>
            </a:pPr>
            <a:endParaRPr lang="zh-CN" altLang="en-US" sz="2400">
              <a:ea typeface="楷体_GB2312" pitchFamily="49" charset="-122"/>
            </a:endParaRPr>
          </a:p>
          <a:p>
            <a:pPr marL="0" indent="0">
              <a:buClr>
                <a:schemeClr val="tx2">
                  <a:lumMod val="75000"/>
                </a:schemeClr>
              </a:buClr>
              <a:buNone/>
            </a:pPr>
            <a:r>
              <a:rPr lang="zh-CN" altLang="en-US" sz="2400">
                <a:ea typeface="楷体_GB2312" pitchFamily="49" charset="-122"/>
              </a:rPr>
              <a:t>     </a:t>
            </a:r>
            <a:endParaRPr lang="zh-CN" altLang="en-US"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6</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箭头函数</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kern="1200" cap="none" spc="0" normalizeH="0" baseline="0" noProof="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pic>
        <p:nvPicPr>
          <p:cNvPr id="2" name="图片 -2147482412"/>
          <p:cNvPicPr>
            <a:picLocks noChangeAspect="1"/>
          </p:cNvPicPr>
          <p:nvPr/>
        </p:nvPicPr>
        <p:blipFill>
          <a:blip r:embed="rId1"/>
          <a:stretch>
            <a:fillRect/>
          </a:stretch>
        </p:blipFill>
        <p:spPr>
          <a:xfrm>
            <a:off x="824230" y="3960813"/>
            <a:ext cx="5266690" cy="1900555"/>
          </a:xfrm>
          <a:prstGeom prst="rect">
            <a:avLst/>
          </a:prstGeom>
          <a:noFill/>
          <a:ln w="9525">
            <a:noFill/>
          </a:ln>
        </p:spPr>
      </p:pic>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标识符就是函数、变量的名字，由开发者自己起名</a:t>
            </a:r>
            <a:r>
              <a:rPr lang="zh-CN" altLang="en-US" sz="2400" dirty="0" smtClean="0">
                <a:solidFill>
                  <a:schemeClr val="tx1">
                    <a:lumMod val="75000"/>
                    <a:lumOff val="25000"/>
                  </a:schemeClr>
                </a:solidFill>
              </a:rPr>
              <a:t>。</a:t>
            </a:r>
            <a:endParaRPr lang="en-US" altLang="zh-CN" sz="2400" dirty="0">
              <a:solidFill>
                <a:schemeClr val="tx1">
                  <a:lumMod val="75000"/>
                  <a:lumOff val="25000"/>
                </a:schemeClr>
              </a:solidFill>
            </a:endParaRPr>
          </a:p>
          <a:p>
            <a:endParaRPr lang="en-US" altLang="zh-CN" sz="2400" dirty="0" smtClean="0">
              <a:solidFill>
                <a:schemeClr val="tx1">
                  <a:lumMod val="75000"/>
                  <a:lumOff val="25000"/>
                </a:schemeClr>
              </a:solidFill>
            </a:endParaRPr>
          </a:p>
          <a:p>
            <a:endParaRPr lang="zh-CN" altLang="en-US" sz="2400" dirty="0">
              <a:solidFill>
                <a:schemeClr val="tx1">
                  <a:lumMod val="75000"/>
                  <a:lumOff val="25000"/>
                </a:schemeClr>
              </a:solidFill>
            </a:endParaRPr>
          </a:p>
          <a:p>
            <a:r>
              <a:rPr lang="zh-CN" altLang="en-US" sz="2400" dirty="0" smtClean="0">
                <a:solidFill>
                  <a:schemeClr val="tx1">
                    <a:lumMod val="75000"/>
                    <a:lumOff val="25000"/>
                  </a:schemeClr>
                </a:solidFill>
              </a:rPr>
              <a:t>命名</a:t>
            </a:r>
            <a:r>
              <a:rPr lang="zh-CN" altLang="en-US" sz="2400" dirty="0">
                <a:solidFill>
                  <a:schemeClr val="tx1">
                    <a:lumMod val="75000"/>
                    <a:lumOff val="25000"/>
                  </a:schemeClr>
                </a:solidFill>
              </a:rPr>
              <a:t>规则：</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不能使用</a:t>
            </a:r>
            <a:r>
              <a:rPr lang="en-US" altLang="zh-CN" sz="2000" dirty="0">
                <a:solidFill>
                  <a:schemeClr val="tx1">
                    <a:lumMod val="75000"/>
                    <a:lumOff val="25000"/>
                  </a:schemeClr>
                </a:solidFill>
              </a:rPr>
              <a:t>javascript</a:t>
            </a:r>
            <a:r>
              <a:rPr lang="zh-CN" altLang="en-US" sz="2000" dirty="0">
                <a:solidFill>
                  <a:schemeClr val="tx1">
                    <a:lumMod val="75000"/>
                    <a:lumOff val="25000"/>
                  </a:schemeClr>
                </a:solidFill>
              </a:rPr>
              <a:t>的关键字、保留字。</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必须以字母、下划线（</a:t>
            </a:r>
            <a:r>
              <a:rPr lang="en-US" altLang="zh-CN" sz="2000" dirty="0">
                <a:solidFill>
                  <a:schemeClr val="tx1">
                    <a:lumMod val="75000"/>
                    <a:lumOff val="25000"/>
                  </a:schemeClr>
                </a:solidFill>
              </a:rPr>
              <a:t>_</a:t>
            </a:r>
            <a:r>
              <a:rPr lang="zh-CN" altLang="en-US" sz="2000" dirty="0">
                <a:solidFill>
                  <a:schemeClr val="tx1">
                    <a:lumMod val="75000"/>
                    <a:lumOff val="25000"/>
                  </a:schemeClr>
                </a:solidFill>
              </a:rPr>
              <a:t>）或美元符（</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）开始。</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后续的字符可以是字母、数字、下划线或美元符（数字是不允许作为首字符出现的）。</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基本语法规则</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703632" y="2099261"/>
            <a:ext cx="7146587" cy="707886"/>
          </a:xfrm>
          <a:prstGeom prst="rect">
            <a:avLst/>
          </a:prstGeom>
          <a:solidFill>
            <a:schemeClr val="accent6">
              <a:lumMod val="20000"/>
              <a:lumOff val="80000"/>
            </a:schemeClr>
          </a:solidFill>
          <a:ln w="38100">
            <a:solidFill>
              <a:schemeClr val="accent6">
                <a:lumMod val="75000"/>
              </a:schemeClr>
            </a:solidFill>
          </a:ln>
        </p:spPr>
        <p:txBody>
          <a:bodyPr wrap="square">
            <a:spAutoFit/>
          </a:bodyPr>
          <a:lstStyle/>
          <a:p>
            <a:r>
              <a:rPr lang="en-US" altLang="zh-CN" sz="2000" dirty="0" smtClean="0"/>
              <a:t>var </a:t>
            </a:r>
            <a:r>
              <a:rPr lang="en-US" altLang="zh-CN" sz="2000" dirty="0">
                <a:solidFill>
                  <a:srgbClr val="FF0000"/>
                </a:solidFill>
              </a:rPr>
              <a:t>m</a:t>
            </a:r>
            <a:r>
              <a:rPr lang="en-US" altLang="zh-CN" sz="2000" dirty="0" smtClean="0"/>
              <a:t>;</a:t>
            </a:r>
            <a:endParaRPr lang="en-US" altLang="zh-CN" sz="2000" dirty="0" smtClean="0"/>
          </a:p>
          <a:p>
            <a:r>
              <a:rPr lang="en-US" altLang="zh-CN" sz="2000" dirty="0" smtClean="0"/>
              <a:t>function </a:t>
            </a:r>
            <a:r>
              <a:rPr lang="en-US" altLang="zh-CN" sz="2000" dirty="0">
                <a:solidFill>
                  <a:srgbClr val="FF0000"/>
                </a:solidFill>
              </a:rPr>
              <a:t>fun</a:t>
            </a:r>
            <a:r>
              <a:rPr lang="en-US" altLang="zh-CN" sz="2000" dirty="0"/>
              <a:t>() </a:t>
            </a:r>
            <a:r>
              <a:rPr lang="en-US" altLang="zh-CN" sz="2000" dirty="0" smtClean="0"/>
              <a:t>{}</a:t>
            </a:r>
            <a:endParaRPr lang="zh-CN" altLang="en-US" sz="2000" dirty="0"/>
          </a:p>
        </p:txBody>
      </p:sp>
    </p:spTree>
  </p:cSld>
  <p:clrMapOvr>
    <a:masterClrMapping/>
  </p:clrMapOvr>
  <p:transition spd="slow">
    <p:push dir="u"/>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3465" y="1064729"/>
            <a:ext cx="11015870" cy="4992186"/>
          </a:xfrm>
        </p:spPr>
        <p:txBody>
          <a:bodyPr vert="horz" lIns="91440" tIns="45720" rIns="91440" bIns="45720" rtlCol="0">
            <a:noAutofit/>
          </a:bodyPr>
          <a:lstStyle/>
          <a:p>
            <a:pPr>
              <a:buClr>
                <a:schemeClr val="tx2">
                  <a:lumMod val="75000"/>
                </a:schemeClr>
              </a:buClr>
            </a:pPr>
            <a:r>
              <a:rPr lang="zh-CN" sz="2400">
                <a:ea typeface="楷体_GB2312" pitchFamily="49" charset="-122"/>
              </a:rPr>
              <a:t>箭头函数例子</a:t>
            </a:r>
            <a:r>
              <a:rPr lang="en-US" sz="2400">
                <a:ea typeface="楷体_GB2312" pitchFamily="49" charset="-122"/>
              </a:rPr>
              <a:t>3:</a:t>
            </a:r>
            <a:r>
              <a:rPr lang="zh-CN" altLang="en-US" sz="2400">
                <a:ea typeface="楷体_GB2312" pitchFamily="49" charset="-122"/>
              </a:rPr>
              <a:t>回调函数使用</a:t>
            </a:r>
            <a:endParaRPr lang="zh-CN" altLang="en-US" sz="2400">
              <a:ea typeface="楷体_GB2312" pitchFamily="49" charset="-122"/>
            </a:endParaRPr>
          </a:p>
          <a:p>
            <a:pPr marL="0" indent="0">
              <a:buClr>
                <a:schemeClr val="tx2">
                  <a:lumMod val="75000"/>
                </a:schemeClr>
              </a:buClr>
              <a:buNone/>
            </a:pPr>
            <a:r>
              <a:rPr lang="zh-CN" altLang="en-US" sz="2400">
                <a:ea typeface="楷体_GB2312" pitchFamily="49" charset="-122"/>
              </a:rPr>
              <a:t> 箭头函数在回调函数中是很简洁的，像这样：</a:t>
            </a:r>
            <a:endParaRPr lang="zh-CN" altLang="en-US" sz="2400">
              <a:ea typeface="楷体_GB2312" pitchFamily="49" charset="-122"/>
            </a:endParaRPr>
          </a:p>
          <a:p>
            <a:pPr marL="0" indent="0">
              <a:buClr>
                <a:schemeClr val="tx2">
                  <a:lumMod val="75000"/>
                </a:schemeClr>
              </a:buClr>
              <a:buNone/>
            </a:pPr>
            <a:r>
              <a:rPr lang="zh-CN" altLang="en-US" sz="2400">
                <a:ea typeface="楷体_GB2312" pitchFamily="49" charset="-122"/>
              </a:rPr>
              <a:t>     </a:t>
            </a:r>
            <a:endParaRPr lang="zh-CN" altLang="en-US"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6</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箭头函数</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kern="1200" cap="none" spc="0" normalizeH="0" baseline="0" noProof="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pic>
        <p:nvPicPr>
          <p:cNvPr id="2" name="图片 -2147482411"/>
          <p:cNvPicPr>
            <a:picLocks noChangeAspect="1"/>
          </p:cNvPicPr>
          <p:nvPr/>
        </p:nvPicPr>
        <p:blipFill>
          <a:blip r:embed="rId1"/>
          <a:stretch>
            <a:fillRect/>
          </a:stretch>
        </p:blipFill>
        <p:spPr>
          <a:xfrm>
            <a:off x="481965" y="2618105"/>
            <a:ext cx="10187940" cy="2367915"/>
          </a:xfrm>
          <a:prstGeom prst="rect">
            <a:avLst/>
          </a:prstGeom>
          <a:noFill/>
          <a:ln w="9525">
            <a:noFill/>
          </a:ln>
        </p:spPr>
      </p:pic>
    </p:spTree>
  </p:cSld>
  <p:clrMapOvr>
    <a:masterClrMapping/>
  </p:clrMapOvr>
  <p:transition spd="slow">
    <p:push dir="u"/>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3465" y="1064729"/>
            <a:ext cx="11015870" cy="4992186"/>
          </a:xfrm>
        </p:spPr>
        <p:txBody>
          <a:bodyPr vert="horz" lIns="91440" tIns="45720" rIns="91440" bIns="45720" rtlCol="0">
            <a:noAutofit/>
          </a:bodyPr>
          <a:lstStyle/>
          <a:p>
            <a:pPr>
              <a:buClr>
                <a:schemeClr val="tx2">
                  <a:lumMod val="75000"/>
                </a:schemeClr>
              </a:buClr>
            </a:pPr>
            <a:r>
              <a:rPr sz="2400">
                <a:ea typeface="楷体_GB2312" pitchFamily="49" charset="-122"/>
              </a:rPr>
              <a:t>箭头函数没有自己的this，箭头函数中的this始终指向函数声明时所在作用域下的this值（继承上一层自定义函数的this，若无上层自定义函数，则为window），换句话说,this的值和函数外面的this的值是一样的。</a:t>
            </a:r>
            <a:endParaRPr sz="2400">
              <a:ea typeface="楷体_GB2312" pitchFamily="49" charset="-122"/>
            </a:endParaRPr>
          </a:p>
          <a:p>
            <a:pPr>
              <a:buClr>
                <a:schemeClr val="tx2">
                  <a:lumMod val="75000"/>
                </a:schemeClr>
              </a:buClr>
            </a:pPr>
            <a:r>
              <a:rPr sz="2400">
                <a:ea typeface="楷体_GB2312" pitchFamily="49" charset="-122"/>
              </a:rPr>
              <a:t>也就是由于箭头函数与包围它的代码共享同一个this,能帮你很好的解决this的指向问题。有经验的JavaScript开发者都熟悉诸如var self = this;或var that = this这种引用外围this的模式。但借助=&gt;，就不需要这种模式了。</a:t>
            </a:r>
            <a:endParaRPr sz="2400">
              <a:ea typeface="楷体_GB2312" pitchFamily="49" charset="-122"/>
            </a:endParaRPr>
          </a:p>
          <a:p>
            <a:pPr>
              <a:buClr>
                <a:schemeClr val="tx2">
                  <a:lumMod val="75000"/>
                </a:schemeClr>
              </a:buClr>
            </a:pPr>
            <a:r>
              <a:rPr sz="2400">
                <a:solidFill>
                  <a:srgbClr val="FF0000"/>
                </a:solidFill>
                <a:ea typeface="楷体_GB2312" pitchFamily="49" charset="-122"/>
              </a:rPr>
              <a:t>在function中，this指向的是调用该函数的对象；</a:t>
            </a:r>
            <a:endParaRPr sz="2400">
              <a:solidFill>
                <a:srgbClr val="FF0000"/>
              </a:solidFill>
              <a:ea typeface="楷体_GB2312" pitchFamily="49" charset="-122"/>
            </a:endParaRPr>
          </a:p>
          <a:p>
            <a:pPr>
              <a:buClr>
                <a:schemeClr val="tx2">
                  <a:lumMod val="75000"/>
                </a:schemeClr>
              </a:buClr>
            </a:pPr>
            <a:r>
              <a:rPr sz="2400">
                <a:solidFill>
                  <a:srgbClr val="FF0000"/>
                </a:solidFill>
                <a:ea typeface="楷体_GB2312" pitchFamily="49" charset="-122"/>
              </a:rPr>
              <a:t>在箭头函数中，this永远指向定义函数的环境。</a:t>
            </a:r>
            <a:endParaRPr sz="2400">
              <a:solidFill>
                <a:srgbClr val="FF0000"/>
              </a:solidFill>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6</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箭头函数</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kern="1200" cap="none" spc="0" normalizeH="0" baseline="0" noProof="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3465" y="1064729"/>
            <a:ext cx="11015870" cy="4992186"/>
          </a:xfrm>
        </p:spPr>
        <p:txBody>
          <a:bodyPr vert="horz" lIns="91440" tIns="45720" rIns="91440" bIns="45720" rtlCol="0">
            <a:noAutofit/>
          </a:bodyPr>
          <a:lstStyle/>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a:p>
            <a:pPr>
              <a:buClr>
                <a:schemeClr val="tx2">
                  <a:lumMod val="75000"/>
                </a:schemeClr>
              </a:buClr>
            </a:pPr>
            <a:endParaRPr lang="zh-CN" sz="240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6</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箭头函数</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kern="1200" cap="none" spc="0" normalizeH="0" baseline="0" noProof="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pic>
        <p:nvPicPr>
          <p:cNvPr id="5" name="图片 4"/>
          <p:cNvPicPr>
            <a:picLocks noChangeAspect="1"/>
          </p:cNvPicPr>
          <p:nvPr/>
        </p:nvPicPr>
        <p:blipFill>
          <a:blip r:embed="rId1"/>
          <a:stretch>
            <a:fillRect/>
          </a:stretch>
        </p:blipFill>
        <p:spPr>
          <a:xfrm>
            <a:off x="1609725" y="1404620"/>
            <a:ext cx="8972550" cy="4048125"/>
          </a:xfrm>
          <a:prstGeom prst="rect">
            <a:avLst/>
          </a:prstGeom>
        </p:spPr>
      </p:pic>
      <p:pic>
        <p:nvPicPr>
          <p:cNvPr id="2" name="图片 -2147482406"/>
          <p:cNvPicPr>
            <a:picLocks noChangeAspect="1"/>
          </p:cNvPicPr>
          <p:nvPr/>
        </p:nvPicPr>
        <p:blipFill>
          <a:blip r:embed="rId2"/>
          <a:stretch>
            <a:fillRect/>
          </a:stretch>
        </p:blipFill>
        <p:spPr>
          <a:xfrm>
            <a:off x="1609725" y="5708333"/>
            <a:ext cx="5266690" cy="348615"/>
          </a:xfrm>
          <a:prstGeom prst="rect">
            <a:avLst/>
          </a:prstGeom>
          <a:noFill/>
          <a:ln w="9525">
            <a:noFill/>
          </a:ln>
        </p:spPr>
      </p:pic>
    </p:spTree>
  </p:cSld>
  <p:clrMapOvr>
    <a:masterClrMapping/>
  </p:clrMapOvr>
  <p:transition spd="slow">
    <p:push dir="u"/>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a:buClr>
                <a:schemeClr val="tx2">
                  <a:lumMod val="75000"/>
                </a:schemeClr>
              </a:buClr>
            </a:pPr>
            <a:r>
              <a:rPr sz="2400">
                <a:ea typeface="楷体_GB2312" pitchFamily="49" charset="-122"/>
              </a:rPr>
              <a:t>在ES6中允许我们在设置一个对象的属性(方法)的时候不指定属性名(方法名)。即ES6允许在对象字面量中直接写入变量和函数，作为对象的属性和方法。此时，属性名就是变量名，属性的值就是变量的值。</a:t>
            </a:r>
            <a:endParaRPr sz="2400">
              <a:ea typeface="楷体_GB2312" pitchFamily="49" charset="-122"/>
            </a:endParaRPr>
          </a:p>
          <a:p>
            <a:pPr algn="l">
              <a:buClr>
                <a:schemeClr val="tx2">
                  <a:lumMod val="75000"/>
                </a:schemeClr>
              </a:buClr>
            </a:pPr>
            <a:r>
              <a:rPr sz="2400">
                <a:ea typeface="楷体_GB2312" pitchFamily="49" charset="-122"/>
              </a:rPr>
              <a:t>换句话说，当对象属性（方法）名称和外部变量（函数）名称，同名的情况下，可以省略属性名的重复书写以及冒号。 </a:t>
            </a:r>
            <a:endParaRPr sz="2400">
              <a:ea typeface="楷体_GB2312" pitchFamily="49" charset="-122"/>
            </a:endParaRPr>
          </a:p>
          <a:p>
            <a:pPr>
              <a:buClr>
                <a:schemeClr val="tx2">
                  <a:lumMod val="75000"/>
                </a:schemeClr>
              </a:buClr>
            </a:pPr>
            <a:r>
              <a:rPr sz="2400">
                <a:ea typeface="楷体_GB2312" pitchFamily="49" charset="-122"/>
              </a:rPr>
              <a:t>不使用ES6,对象中必须包含属性和值，显得非常冗余</a:t>
            </a:r>
            <a:r>
              <a:rPr lang="zh-CN" sz="2400">
                <a:ea typeface="楷体_GB2312" pitchFamily="49" charset="-122"/>
              </a:rPr>
              <a:t>。</a:t>
            </a:r>
            <a:endParaRPr sz="2400">
              <a:ea typeface="楷体_GB2312" pitchFamily="49" charset="-122"/>
            </a:endParaRPr>
          </a:p>
          <a:p>
            <a:pPr>
              <a:buClr>
                <a:schemeClr val="tx2">
                  <a:lumMod val="75000"/>
                </a:schemeClr>
              </a:buClr>
            </a:pPr>
            <a:r>
              <a:rPr sz="2400">
                <a:ea typeface="楷体_GB2312" pitchFamily="49" charset="-122"/>
              </a:rPr>
              <a:t>使用ES6对象中直接写变量，非常简洁。</a:t>
            </a:r>
            <a:endParaRPr sz="240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5</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对象属性缩写</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kern="1200" cap="none" spc="0" normalizeH="0" baseline="0" noProof="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pic>
        <p:nvPicPr>
          <p:cNvPr id="2" name="图片 -2147482426"/>
          <p:cNvPicPr>
            <a:picLocks noChangeAspect="1"/>
          </p:cNvPicPr>
          <p:nvPr/>
        </p:nvPicPr>
        <p:blipFill>
          <a:blip r:embed="rId1"/>
          <a:stretch>
            <a:fillRect/>
          </a:stretch>
        </p:blipFill>
        <p:spPr>
          <a:xfrm>
            <a:off x="7877810" y="3846830"/>
            <a:ext cx="3576320" cy="855345"/>
          </a:xfrm>
          <a:prstGeom prst="rect">
            <a:avLst/>
          </a:prstGeom>
          <a:noFill/>
          <a:ln w="9525">
            <a:noFill/>
          </a:ln>
        </p:spPr>
      </p:pic>
      <p:pic>
        <p:nvPicPr>
          <p:cNvPr id="5" name="图片 -2147482424"/>
          <p:cNvPicPr>
            <a:picLocks noChangeAspect="1"/>
          </p:cNvPicPr>
          <p:nvPr/>
        </p:nvPicPr>
        <p:blipFill>
          <a:blip r:embed="rId2"/>
          <a:stretch>
            <a:fillRect/>
          </a:stretch>
        </p:blipFill>
        <p:spPr>
          <a:xfrm>
            <a:off x="6438900" y="5049520"/>
            <a:ext cx="4200525" cy="1036320"/>
          </a:xfrm>
          <a:prstGeom prst="rect">
            <a:avLst/>
          </a:prstGeom>
          <a:noFill/>
          <a:ln w="9525">
            <a:noFill/>
          </a:ln>
        </p:spPr>
      </p:pic>
    </p:spTree>
  </p:cSld>
  <p:clrMapOvr>
    <a:masterClrMapping/>
  </p:clrMapOvr>
  <p:transition spd="slow">
    <p:push dir="u"/>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a:buClr>
                <a:schemeClr val="tx2">
                  <a:lumMod val="75000"/>
                </a:schemeClr>
              </a:buClr>
            </a:pPr>
            <a:r>
              <a:rPr lang="en-US" altLang="zh-CN" sz="2400" dirty="0">
                <a:ea typeface="楷体_GB2312" pitchFamily="49" charset="-122"/>
              </a:rPr>
              <a:t>在ES5中，我们使用方法或者对象去模拟类的使用，并基于原型实现继承，虽然可以实现功能，但是代码并不优雅；</a:t>
            </a:r>
            <a:endParaRPr lang="en-US" altLang="zh-CN" sz="2400" dirty="0">
              <a:ea typeface="楷体_GB2312" pitchFamily="49" charset="-122"/>
            </a:endParaRPr>
          </a:p>
          <a:p>
            <a:pPr>
              <a:buClr>
                <a:schemeClr val="tx2">
                  <a:lumMod val="75000"/>
                </a:schemeClr>
              </a:buClr>
            </a:pPr>
            <a:r>
              <a:rPr lang="en-US" altLang="zh-CN" sz="2400" dirty="0">
                <a:ea typeface="楷体_GB2312" pitchFamily="49" charset="-122"/>
              </a:rPr>
              <a:t>ES6 引入了class（类），让JavaScript的面向对象编程变得更加简单和易于理解。容易定义类、继承，也使代码的可读性变得更高。对熟悉Java，object-c，c#等纯面向对象语言的开发者来说，都会对class有一种特殊的情怀。</a:t>
            </a:r>
            <a:endParaRPr lang="en-US" altLang="zh-CN" sz="2400" dirty="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7</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【类class 和面向对象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a:buClr>
                <a:schemeClr val="tx2">
                  <a:lumMod val="75000"/>
                </a:schemeClr>
              </a:buClr>
            </a:pPr>
            <a:r>
              <a:rPr lang="en-US" altLang="zh-CN" sz="2400" dirty="0">
                <a:ea typeface="楷体_GB2312" pitchFamily="49" charset="-122"/>
              </a:rPr>
              <a:t>使用ES5语法定义了一个Apple类，该类有color和count两个属性和一个原型show方法。</a:t>
            </a:r>
            <a:endParaRPr lang="en-US" altLang="zh-CN" sz="2400" dirty="0">
              <a:ea typeface="楷体_GB2312" pitchFamily="49" charset="-122"/>
            </a:endParaRPr>
          </a:p>
          <a:p>
            <a:pPr>
              <a:buClr>
                <a:schemeClr val="tx2">
                  <a:lumMod val="75000"/>
                </a:schemeClr>
              </a:buClr>
            </a:pPr>
            <a:r>
              <a:rPr lang="en-US" altLang="zh-CN" sz="2400" dirty="0">
                <a:ea typeface="楷体_GB2312" pitchFamily="49" charset="-122"/>
              </a:rPr>
              <a:t>这种写法跟传统的面向对象语言（比如 C++ 和 Java）差异很大。</a:t>
            </a:r>
            <a:endParaRPr lang="en-US" altLang="zh-CN" sz="2400" dirty="0">
              <a:ea typeface="楷体_GB2312" pitchFamily="49" charset="-122"/>
            </a:endParaRPr>
          </a:p>
          <a:p>
            <a:pPr>
              <a:buClr>
                <a:schemeClr val="tx2">
                  <a:lumMod val="75000"/>
                </a:schemeClr>
              </a:buClr>
            </a:pPr>
            <a:r>
              <a:rPr lang="en-US" altLang="zh-CN" sz="2400" dirty="0">
                <a:ea typeface="楷体_GB2312" pitchFamily="49" charset="-122"/>
              </a:rPr>
              <a:t>接下来我们看下ES6 类的写法，这个就很接近于传统面向对象语言了。</a:t>
            </a:r>
            <a:endParaRPr lang="en-US" altLang="zh-CN" sz="2400" dirty="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7</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【类class 和面向对象</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kern="1200" cap="none" spc="0" normalizeH="0" baseline="0" noProof="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pic>
        <p:nvPicPr>
          <p:cNvPr id="2" name="图片 -2147482398"/>
          <p:cNvPicPr>
            <a:picLocks noChangeAspect="1"/>
          </p:cNvPicPr>
          <p:nvPr/>
        </p:nvPicPr>
        <p:blipFill>
          <a:blip r:embed="rId1"/>
          <a:stretch>
            <a:fillRect/>
          </a:stretch>
        </p:blipFill>
        <p:spPr>
          <a:xfrm>
            <a:off x="1311275" y="4001135"/>
            <a:ext cx="6205220" cy="2225675"/>
          </a:xfrm>
          <a:prstGeom prst="rect">
            <a:avLst/>
          </a:prstGeom>
          <a:noFill/>
          <a:ln w="9525">
            <a:noFill/>
          </a:ln>
        </p:spPr>
      </p:pic>
    </p:spTree>
  </p:cSld>
  <p:clrMapOvr>
    <a:masterClrMapping/>
  </p:clrMapOvr>
  <p:transition spd="slow">
    <p:push dir="u"/>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a:buClr>
                <a:schemeClr val="tx2">
                  <a:lumMod val="75000"/>
                </a:schemeClr>
              </a:buClr>
            </a:pPr>
            <a:r>
              <a:rPr lang="en-US" altLang="zh-CN" sz="2400" dirty="0">
                <a:ea typeface="楷体_GB2312" pitchFamily="49" charset="-122"/>
              </a:rPr>
              <a:t>ES6使用class关键字定义了一个Test类，constructor方法就是构造方法，而this关键字则代表实例对象</a:t>
            </a:r>
            <a:endParaRPr lang="en-US" altLang="zh-CN" sz="2400" dirty="0">
              <a:ea typeface="楷体_GB2312" pitchFamily="49" charset="-122"/>
            </a:endParaRPr>
          </a:p>
          <a:p>
            <a:pPr>
              <a:buClr>
                <a:schemeClr val="tx2">
                  <a:lumMod val="75000"/>
                </a:schemeClr>
              </a:buClr>
            </a:pPr>
            <a:r>
              <a:rPr lang="en-US" altLang="zh-CN" sz="2400" dirty="0">
                <a:ea typeface="楷体_GB2312" pitchFamily="49" charset="-122"/>
              </a:rPr>
              <a:t>在类的参数传递中我们用constructor( )进行传参。传递参数后可以直接使用this.xxx进行调用,类的方法一样支持原型方法、静态方法。</a:t>
            </a:r>
            <a:endParaRPr lang="en-US" altLang="zh-CN" sz="2400" dirty="0">
              <a:ea typeface="楷体_GB2312" pitchFamily="49" charset="-122"/>
            </a:endParaRPr>
          </a:p>
          <a:p>
            <a:pPr>
              <a:buClr>
                <a:schemeClr val="tx2">
                  <a:lumMod val="75000"/>
                </a:schemeClr>
              </a:buClr>
            </a:pPr>
            <a:r>
              <a:rPr lang="en-US" altLang="zh-CN" sz="2400" dirty="0">
                <a:ea typeface="楷体_GB2312" pitchFamily="49" charset="-122"/>
              </a:rPr>
              <a:t>使用extends关键字继承Test类，使用super()调用父类构造方法。</a:t>
            </a:r>
            <a:endParaRPr lang="en-US" altLang="zh-CN" sz="2400" dirty="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7</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【类class 和面向对象</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kern="1200" cap="none" spc="0" normalizeH="0" baseline="0" noProof="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pic>
        <p:nvPicPr>
          <p:cNvPr id="2" name="图片 -2147482394"/>
          <p:cNvPicPr>
            <a:picLocks noChangeAspect="1"/>
          </p:cNvPicPr>
          <p:nvPr/>
        </p:nvPicPr>
        <p:blipFill>
          <a:blip r:embed="rId1"/>
          <a:stretch>
            <a:fillRect/>
          </a:stretch>
        </p:blipFill>
        <p:spPr>
          <a:xfrm>
            <a:off x="5563870" y="4154170"/>
            <a:ext cx="5269230" cy="2147570"/>
          </a:xfrm>
          <a:prstGeom prst="rect">
            <a:avLst/>
          </a:prstGeom>
          <a:noFill/>
          <a:ln w="9525">
            <a:noFill/>
          </a:ln>
        </p:spPr>
      </p:pic>
      <p:pic>
        <p:nvPicPr>
          <p:cNvPr id="5" name="图片 -2147482396"/>
          <p:cNvPicPr>
            <a:picLocks noChangeAspect="1"/>
          </p:cNvPicPr>
          <p:nvPr/>
        </p:nvPicPr>
        <p:blipFill>
          <a:blip r:embed="rId2"/>
          <a:stretch>
            <a:fillRect/>
          </a:stretch>
        </p:blipFill>
        <p:spPr>
          <a:xfrm>
            <a:off x="908685" y="4154170"/>
            <a:ext cx="3770630" cy="2253615"/>
          </a:xfrm>
          <a:prstGeom prst="rect">
            <a:avLst/>
          </a:prstGeom>
          <a:noFill/>
          <a:ln w="9525">
            <a:noFill/>
          </a:ln>
        </p:spPr>
      </p:pic>
    </p:spTree>
  </p:cSld>
  <p:clrMapOvr>
    <a:masterClrMapping/>
  </p:clrMapOvr>
  <p:transition spd="slow">
    <p:push dir="u"/>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a:buClr>
                <a:schemeClr val="tx2">
                  <a:lumMod val="75000"/>
                </a:schemeClr>
              </a:buClr>
            </a:pPr>
            <a:r>
              <a:rPr sz="2400">
                <a:ea typeface="楷体_GB2312" pitchFamily="49" charset="-122"/>
              </a:rPr>
              <a:t>ES6支持模板字符串，使得字符串的拼接更加的简洁、直观。</a:t>
            </a:r>
            <a:endParaRPr sz="2400">
              <a:ea typeface="楷体_GB2312" pitchFamily="49" charset="-122"/>
            </a:endParaRPr>
          </a:p>
          <a:p>
            <a:pPr>
              <a:buClr>
                <a:schemeClr val="tx2">
                  <a:lumMod val="75000"/>
                </a:schemeClr>
              </a:buClr>
            </a:pPr>
            <a:r>
              <a:rPr sz="2400">
                <a:ea typeface="楷体_GB2312" pitchFamily="49" charset="-122"/>
              </a:rPr>
              <a:t>不使用模板字符串：</a:t>
            </a:r>
            <a:endParaRPr sz="2400">
              <a:ea typeface="楷体_GB2312" pitchFamily="49" charset="-122"/>
            </a:endParaRPr>
          </a:p>
          <a:p>
            <a:pPr marL="0" indent="0">
              <a:buClr>
                <a:schemeClr val="tx2">
                  <a:lumMod val="75000"/>
                </a:schemeClr>
              </a:buClr>
              <a:buNone/>
            </a:pPr>
            <a:r>
              <a:rPr lang="en-US" sz="2400">
                <a:ea typeface="楷体_GB2312" pitchFamily="49" charset="-122"/>
              </a:rPr>
              <a:t>	</a:t>
            </a:r>
            <a:r>
              <a:rPr sz="2400">
                <a:ea typeface="楷体_GB2312" pitchFamily="49" charset="-122"/>
              </a:rPr>
              <a:t>在ES5中字符串拼接通过【+】实现</a:t>
            </a:r>
            <a:endParaRPr sz="2400">
              <a:ea typeface="楷体_GB2312" pitchFamily="49" charset="-122"/>
            </a:endParaRPr>
          </a:p>
          <a:p>
            <a:pPr marL="0" indent="0">
              <a:buClr>
                <a:schemeClr val="tx2">
                  <a:lumMod val="75000"/>
                </a:schemeClr>
              </a:buClr>
              <a:buNone/>
            </a:pPr>
            <a:r>
              <a:rPr lang="en-US" sz="2400">
                <a:ea typeface="楷体_GB2312" pitchFamily="49" charset="-122"/>
              </a:rPr>
              <a:t>	</a:t>
            </a:r>
            <a:r>
              <a:rPr sz="2400">
                <a:ea typeface="楷体_GB2312" pitchFamily="49" charset="-122"/>
              </a:rPr>
              <a:t>var name = 'Your name is ' + first + ' ' + last + '.'</a:t>
            </a:r>
            <a:endParaRPr sz="2400">
              <a:ea typeface="楷体_GB2312" pitchFamily="49" charset="-122"/>
            </a:endParaRPr>
          </a:p>
          <a:p>
            <a:pPr>
              <a:buClr>
                <a:schemeClr val="tx2">
                  <a:lumMod val="75000"/>
                </a:schemeClr>
              </a:buClr>
            </a:pPr>
            <a:r>
              <a:rPr sz="2400">
                <a:ea typeface="楷体_GB2312" pitchFamily="49" charset="-122"/>
              </a:rPr>
              <a:t>使用模板字符串：</a:t>
            </a:r>
            <a:endParaRPr sz="2400">
              <a:ea typeface="楷体_GB2312" pitchFamily="49" charset="-122"/>
            </a:endParaRPr>
          </a:p>
          <a:p>
            <a:pPr marL="0" indent="0">
              <a:buClr>
                <a:schemeClr val="tx2">
                  <a:lumMod val="75000"/>
                </a:schemeClr>
              </a:buClr>
              <a:buNone/>
            </a:pPr>
            <a:r>
              <a:rPr sz="2400">
                <a:ea typeface="楷体_GB2312" pitchFamily="49" charset="-122"/>
                <a:sym typeface="+mn-ea"/>
              </a:rPr>
              <a:t> </a:t>
            </a:r>
            <a:r>
              <a:rPr lang="en-US" sz="2400">
                <a:ea typeface="楷体_GB2312" pitchFamily="49" charset="-122"/>
                <a:sym typeface="+mn-ea"/>
              </a:rPr>
              <a:t>	</a:t>
            </a:r>
            <a:r>
              <a:rPr sz="2400">
                <a:ea typeface="楷体_GB2312" pitchFamily="49" charset="-122"/>
                <a:sym typeface="+mn-ea"/>
              </a:rPr>
              <a:t>ES6中使用反引号【``】来拼接字符串，使用【${}】来包含变量</a:t>
            </a:r>
            <a:endParaRPr sz="2400">
              <a:ea typeface="楷体_GB2312" pitchFamily="49" charset="-122"/>
            </a:endParaRPr>
          </a:p>
          <a:p>
            <a:pPr marL="0" indent="0">
              <a:buClr>
                <a:schemeClr val="tx2">
                  <a:lumMod val="75000"/>
                </a:schemeClr>
              </a:buClr>
              <a:buNone/>
            </a:pPr>
            <a:r>
              <a:rPr sz="2400">
                <a:ea typeface="楷体_GB2312" pitchFamily="49" charset="-122"/>
              </a:rPr>
              <a:t> </a:t>
            </a:r>
            <a:r>
              <a:rPr lang="en-US" sz="2400">
                <a:ea typeface="楷体_GB2312" pitchFamily="49" charset="-122"/>
              </a:rPr>
              <a:t>	</a:t>
            </a:r>
            <a:r>
              <a:rPr sz="2400">
                <a:ea typeface="楷体_GB2312" pitchFamily="49" charset="-122"/>
              </a:rPr>
              <a:t>var name = `Your name is ${first} ${last}.`</a:t>
            </a:r>
            <a:endParaRPr sz="2400">
              <a:ea typeface="楷体_GB2312" pitchFamily="49" charset="-122"/>
            </a:endParaRPr>
          </a:p>
          <a:p>
            <a:pPr marL="0" indent="0">
              <a:buClr>
                <a:schemeClr val="tx2">
                  <a:lumMod val="75000"/>
                </a:schemeClr>
              </a:buClr>
              <a:buNone/>
            </a:pPr>
            <a:endParaRPr sz="240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8</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模板字符串</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a:buClr>
                <a:schemeClr val="tx2">
                  <a:lumMod val="75000"/>
                </a:schemeClr>
              </a:buClr>
            </a:pPr>
            <a:r>
              <a:rPr sz="2400">
                <a:ea typeface="楷体_GB2312" pitchFamily="49" charset="-122"/>
              </a:rPr>
              <a:t>ES6支持模板字符串，使得</a:t>
            </a:r>
            <a:r>
              <a:rPr lang="zh-CN" sz="2400">
                <a:ea typeface="楷体_GB2312" pitchFamily="49" charset="-122"/>
              </a:rPr>
              <a:t>多行</a:t>
            </a:r>
            <a:r>
              <a:rPr sz="2400">
                <a:ea typeface="楷体_GB2312" pitchFamily="49" charset="-122"/>
              </a:rPr>
              <a:t>字符串更加的简洁、直观。</a:t>
            </a:r>
            <a:endParaRPr sz="2400">
              <a:ea typeface="楷体_GB2312" pitchFamily="49" charset="-122"/>
            </a:endParaRPr>
          </a:p>
          <a:p>
            <a:pPr>
              <a:buClr>
                <a:schemeClr val="tx2">
                  <a:lumMod val="75000"/>
                </a:schemeClr>
              </a:buClr>
            </a:pPr>
            <a:r>
              <a:rPr sz="2400">
                <a:ea typeface="楷体_GB2312" pitchFamily="49" charset="-122"/>
              </a:rPr>
              <a:t>不使用模板字符串：</a:t>
            </a:r>
            <a:endParaRPr sz="2400">
              <a:ea typeface="楷体_GB2312" pitchFamily="49" charset="-122"/>
            </a:endParaRPr>
          </a:p>
          <a:p>
            <a:pPr marL="0" indent="0">
              <a:buClr>
                <a:schemeClr val="tx2">
                  <a:lumMod val="75000"/>
                </a:schemeClr>
              </a:buClr>
              <a:buNone/>
            </a:pPr>
            <a:r>
              <a:rPr lang="en-US" sz="2400">
                <a:ea typeface="楷体_GB2312" pitchFamily="49" charset="-122"/>
              </a:rPr>
              <a:t>	</a:t>
            </a:r>
            <a:r>
              <a:rPr sz="2400">
                <a:ea typeface="楷体_GB2312" pitchFamily="49" charset="-122"/>
              </a:rPr>
              <a:t>在ES5中</a:t>
            </a:r>
            <a:r>
              <a:rPr lang="zh-CN" sz="2400">
                <a:ea typeface="楷体_GB2312" pitchFamily="49" charset="-122"/>
              </a:rPr>
              <a:t>多行</a:t>
            </a:r>
            <a:r>
              <a:rPr sz="2400">
                <a:ea typeface="楷体_GB2312" pitchFamily="49" charset="-122"/>
              </a:rPr>
              <a:t>字符串拼接通过【</a:t>
            </a:r>
            <a:r>
              <a:rPr lang="en-US" sz="2400">
                <a:ea typeface="楷体_GB2312" pitchFamily="49" charset="-122"/>
              </a:rPr>
              <a:t>\n</a:t>
            </a:r>
            <a:r>
              <a:rPr sz="2400">
                <a:ea typeface="楷体_GB2312" pitchFamily="49" charset="-122"/>
              </a:rPr>
              <a:t>】实现</a:t>
            </a:r>
            <a:endParaRPr sz="2400">
              <a:ea typeface="楷体_GB2312" pitchFamily="49" charset="-122"/>
            </a:endParaRPr>
          </a:p>
          <a:p>
            <a:pPr marL="0" indent="0">
              <a:buClr>
                <a:schemeClr val="tx2">
                  <a:lumMod val="75000"/>
                </a:schemeClr>
              </a:buClr>
              <a:buNone/>
            </a:pPr>
            <a:endParaRPr sz="2400">
              <a:ea typeface="楷体_GB2312" pitchFamily="49" charset="-122"/>
            </a:endParaRPr>
          </a:p>
          <a:p>
            <a:pPr marL="0" indent="0">
              <a:buClr>
                <a:schemeClr val="tx2">
                  <a:lumMod val="75000"/>
                </a:schemeClr>
              </a:buClr>
              <a:buNone/>
            </a:pPr>
            <a:r>
              <a:rPr lang="en-US" sz="2400">
                <a:ea typeface="楷体_GB2312" pitchFamily="49" charset="-122"/>
              </a:rPr>
              <a:t>	</a:t>
            </a:r>
            <a:r>
              <a:rPr sz="2400">
                <a:ea typeface="楷体_GB2312" pitchFamily="49" charset="-122"/>
              </a:rPr>
              <a:t>使用模板字符串：</a:t>
            </a:r>
            <a:endParaRPr sz="2400">
              <a:ea typeface="楷体_GB2312" pitchFamily="49" charset="-122"/>
            </a:endParaRPr>
          </a:p>
          <a:p>
            <a:pPr marL="0" indent="0">
              <a:buClr>
                <a:schemeClr val="tx2">
                  <a:lumMod val="75000"/>
                </a:schemeClr>
              </a:buClr>
              <a:buNone/>
            </a:pPr>
            <a:r>
              <a:rPr sz="2400">
                <a:ea typeface="楷体_GB2312" pitchFamily="49" charset="-122"/>
                <a:sym typeface="+mn-ea"/>
              </a:rPr>
              <a:t> </a:t>
            </a:r>
            <a:r>
              <a:rPr lang="en-US" sz="2400">
                <a:ea typeface="楷体_GB2312" pitchFamily="49" charset="-122"/>
                <a:sym typeface="+mn-ea"/>
              </a:rPr>
              <a:t>	</a:t>
            </a:r>
            <a:r>
              <a:rPr sz="2400">
                <a:ea typeface="楷体_GB2312" pitchFamily="49" charset="-122"/>
                <a:sym typeface="+mn-ea"/>
              </a:rPr>
              <a:t>ES6中使用反引号【``】来拼接</a:t>
            </a:r>
            <a:r>
              <a:rPr lang="zh-CN" sz="2400">
                <a:ea typeface="楷体_GB2312" pitchFamily="49" charset="-122"/>
                <a:sym typeface="+mn-ea"/>
              </a:rPr>
              <a:t>多行</a:t>
            </a:r>
            <a:r>
              <a:rPr sz="2400">
                <a:ea typeface="楷体_GB2312" pitchFamily="49" charset="-122"/>
                <a:sym typeface="+mn-ea"/>
              </a:rPr>
              <a:t>字符串</a:t>
            </a:r>
            <a:endParaRPr sz="2400">
              <a:ea typeface="楷体_GB2312" pitchFamily="49" charset="-122"/>
            </a:endParaRPr>
          </a:p>
          <a:p>
            <a:pPr marL="0" indent="0">
              <a:buClr>
                <a:schemeClr val="tx2">
                  <a:lumMod val="75000"/>
                </a:schemeClr>
              </a:buClr>
              <a:buNone/>
            </a:pPr>
            <a:r>
              <a:rPr sz="2400">
                <a:ea typeface="楷体_GB2312" pitchFamily="49" charset="-122"/>
              </a:rPr>
              <a:t> </a:t>
            </a:r>
            <a:endParaRPr sz="2400">
              <a:ea typeface="楷体_GB2312" pitchFamily="49" charset="-122"/>
            </a:endParaRPr>
          </a:p>
          <a:p>
            <a:pPr marL="0" indent="0">
              <a:buClr>
                <a:schemeClr val="tx2">
                  <a:lumMod val="75000"/>
                </a:schemeClr>
              </a:buClr>
              <a:buNone/>
            </a:pPr>
            <a:endParaRPr sz="240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8</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模板字符串</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图片 4"/>
          <p:cNvPicPr>
            <a:picLocks noChangeAspect="1"/>
          </p:cNvPicPr>
          <p:nvPr/>
        </p:nvPicPr>
        <p:blipFill>
          <a:blip r:embed="rId1"/>
          <a:stretch>
            <a:fillRect/>
          </a:stretch>
        </p:blipFill>
        <p:spPr>
          <a:xfrm>
            <a:off x="1152525" y="5282565"/>
            <a:ext cx="7658100" cy="638175"/>
          </a:xfrm>
          <a:prstGeom prst="rect">
            <a:avLst/>
          </a:prstGeom>
        </p:spPr>
      </p:pic>
      <p:pic>
        <p:nvPicPr>
          <p:cNvPr id="6" name="图片 5"/>
          <p:cNvPicPr>
            <a:picLocks noChangeAspect="1"/>
          </p:cNvPicPr>
          <p:nvPr/>
        </p:nvPicPr>
        <p:blipFill>
          <a:blip r:embed="rId2"/>
          <a:stretch>
            <a:fillRect/>
          </a:stretch>
        </p:blipFill>
        <p:spPr>
          <a:xfrm>
            <a:off x="858520" y="3057525"/>
            <a:ext cx="6410325" cy="742950"/>
          </a:xfrm>
          <a:prstGeom prst="rect">
            <a:avLst/>
          </a:prstGeom>
        </p:spPr>
      </p:pic>
    </p:spTree>
  </p:cSld>
  <p:clrMapOvr>
    <a:masterClrMapping/>
  </p:clrMapOvr>
  <p:transition spd="slow">
    <p:push dir="u"/>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0" indent="0">
              <a:buClr>
                <a:schemeClr val="tx2">
                  <a:lumMod val="75000"/>
                </a:schemeClr>
              </a:buClr>
              <a:buNone/>
            </a:pPr>
            <a:r>
              <a:rPr sz="2400" dirty="0">
                <a:ea typeface="楷体_GB2312" pitchFamily="49" charset="-122"/>
              </a:rPr>
              <a:t>导出(export)ES6允许在一个模块中使用export来导出多个变量或函数。</a:t>
            </a:r>
            <a:endParaRPr sz="2400" dirty="0">
              <a:ea typeface="楷体_GB2312" pitchFamily="49" charset="-122"/>
            </a:endParaRPr>
          </a:p>
          <a:p>
            <a:pPr>
              <a:buClr>
                <a:schemeClr val="tx2">
                  <a:lumMod val="75000"/>
                </a:schemeClr>
              </a:buClr>
            </a:pPr>
            <a:r>
              <a:rPr sz="2400" dirty="0">
                <a:ea typeface="楷体_GB2312" pitchFamily="49" charset="-122"/>
              </a:rPr>
              <a:t>导出变量</a:t>
            </a:r>
            <a:endParaRPr sz="2400" dirty="0">
              <a:ea typeface="楷体_GB2312" pitchFamily="49" charset="-122"/>
            </a:endParaRPr>
          </a:p>
          <a:p>
            <a:pPr marL="0" indent="0">
              <a:buClr>
                <a:schemeClr val="tx2">
                  <a:lumMod val="75000"/>
                </a:schemeClr>
              </a:buClr>
              <a:buNone/>
            </a:pPr>
            <a:r>
              <a:rPr sz="2400" dirty="0">
                <a:ea typeface="楷体_GB2312" pitchFamily="49" charset="-122"/>
              </a:rPr>
              <a:t>  ES6将一个文件视为一个模块，上面的模块通过 export 向外输出了一个或多个变量。</a:t>
            </a:r>
            <a:endParaRPr sz="2400" dirty="0">
              <a:ea typeface="楷体_GB2312" pitchFamily="49" charset="-122"/>
            </a:endParaRPr>
          </a:p>
          <a:p>
            <a:pPr marL="0" indent="0">
              <a:buClr>
                <a:schemeClr val="tx2">
                  <a:lumMod val="75000"/>
                </a:schemeClr>
              </a:buClr>
              <a:buNone/>
            </a:pPr>
            <a:endParaRPr sz="2400" dirty="0">
              <a:ea typeface="楷体_GB2312" pitchFamily="49" charset="-122"/>
            </a:endParaRPr>
          </a:p>
          <a:p>
            <a:pPr>
              <a:buClr>
                <a:schemeClr val="tx2">
                  <a:lumMod val="75000"/>
                </a:schemeClr>
              </a:buClr>
            </a:pPr>
            <a:r>
              <a:rPr lang="zh-CN" sz="2400" dirty="0">
                <a:ea typeface="楷体_GB2312" pitchFamily="49" charset="-122"/>
              </a:rPr>
              <a:t>导出函数</a:t>
            </a:r>
            <a:endParaRPr lang="zh-CN" sz="2400" dirty="0">
              <a:ea typeface="楷体_GB2312" pitchFamily="49" charset="-122"/>
            </a:endParaRPr>
          </a:p>
          <a:p>
            <a:pPr marL="0" indent="0">
              <a:buClr>
                <a:schemeClr val="tx2">
                  <a:lumMod val="75000"/>
                </a:schemeClr>
              </a:buClr>
              <a:buNone/>
            </a:pPr>
            <a:endParaRPr lang="zh-CN" sz="2400" dirty="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9</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【模块化(Module)</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kern="1200" cap="none" spc="0" normalizeH="0" baseline="0" noProof="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pic>
        <p:nvPicPr>
          <p:cNvPr id="2" name="图片 -2147482387"/>
          <p:cNvPicPr>
            <a:picLocks noChangeAspect="1"/>
          </p:cNvPicPr>
          <p:nvPr/>
        </p:nvPicPr>
        <p:blipFill>
          <a:blip r:embed="rId1"/>
          <a:stretch>
            <a:fillRect/>
          </a:stretch>
        </p:blipFill>
        <p:spPr>
          <a:xfrm>
            <a:off x="1992630" y="3146425"/>
            <a:ext cx="5270500" cy="886460"/>
          </a:xfrm>
          <a:prstGeom prst="rect">
            <a:avLst/>
          </a:prstGeom>
          <a:noFill/>
          <a:ln w="9525">
            <a:noFill/>
          </a:ln>
        </p:spPr>
      </p:pic>
      <p:pic>
        <p:nvPicPr>
          <p:cNvPr id="5" name="图片 -2147482386"/>
          <p:cNvPicPr>
            <a:picLocks noChangeAspect="1"/>
          </p:cNvPicPr>
          <p:nvPr/>
        </p:nvPicPr>
        <p:blipFill>
          <a:blip r:embed="rId2"/>
          <a:stretch>
            <a:fillRect/>
          </a:stretch>
        </p:blipFill>
        <p:spPr>
          <a:xfrm>
            <a:off x="1992630" y="4944745"/>
            <a:ext cx="5270500" cy="737870"/>
          </a:xfrm>
          <a:prstGeom prst="rect">
            <a:avLst/>
          </a:prstGeom>
          <a:noFill/>
          <a:ln w="9525">
            <a:noFill/>
          </a:ln>
        </p:spPr>
      </p:pic>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820" y="1093470"/>
            <a:ext cx="11015980" cy="5247005"/>
          </a:xfrm>
        </p:spPr>
        <p:txBody>
          <a:bodyPr vert="horz" lIns="91440" tIns="45720" rIns="91440" bIns="45720" rtlCol="0">
            <a:noAutofit/>
          </a:bodyPr>
          <a:lstStyle/>
          <a:p>
            <a:r>
              <a:rPr lang="en-US" altLang="zh-CN" sz="1600" dirty="0" smtClean="0">
                <a:solidFill>
                  <a:schemeClr val="tx1">
                    <a:lumMod val="75000"/>
                    <a:lumOff val="25000"/>
                  </a:schemeClr>
                </a:solidFill>
              </a:rPr>
              <a:t>1、一行js代码在结束时，通常要在结尾加上一个分号“;”来表示语句的结束。</a:t>
            </a:r>
            <a:endParaRPr lang="en-US" altLang="zh-CN" sz="1600" dirty="0" smtClean="0">
              <a:solidFill>
                <a:schemeClr val="tx1">
                  <a:lumMod val="75000"/>
                  <a:lumOff val="25000"/>
                </a:schemeClr>
              </a:solidFill>
            </a:endParaRPr>
          </a:p>
          <a:p>
            <a:r>
              <a:rPr lang="en-US" altLang="zh-CN" sz="1600" dirty="0" smtClean="0">
                <a:solidFill>
                  <a:schemeClr val="tx1">
                    <a:lumMod val="75000"/>
                    <a:lumOff val="25000"/>
                  </a:schemeClr>
                </a:solidFill>
              </a:rPr>
              <a:t>2、分号“;”不是必须的，但是规范的书写习惯还是要在语句末尾写上分号。</a:t>
            </a:r>
            <a:endParaRPr lang="en-US" altLang="zh-CN" sz="1600" dirty="0" smtClean="0">
              <a:solidFill>
                <a:schemeClr val="tx1">
                  <a:lumMod val="75000"/>
                  <a:lumOff val="25000"/>
                </a:schemeClr>
              </a:solidFill>
            </a:endParaRPr>
          </a:p>
          <a:p>
            <a:r>
              <a:rPr lang="en-US" altLang="zh-CN" sz="1600" dirty="0" smtClean="0">
                <a:solidFill>
                  <a:schemeClr val="tx1">
                    <a:lumMod val="75000"/>
                    <a:lumOff val="25000"/>
                  </a:schemeClr>
                </a:solidFill>
              </a:rPr>
              <a:t>3、一段js代码会按照书写顺序执行（从左到右，从上到下）。</a:t>
            </a:r>
            <a:endParaRPr lang="en-US" altLang="zh-CN" sz="16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语句</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a:buClr>
                <a:schemeClr val="tx2">
                  <a:lumMod val="75000"/>
                </a:schemeClr>
              </a:buClr>
            </a:pPr>
            <a:r>
              <a:rPr lang="en-US" altLang="zh-CN" sz="2400" dirty="0">
                <a:ea typeface="楷体_GB2312" pitchFamily="49" charset="-122"/>
              </a:rPr>
              <a:t>导入(import)</a:t>
            </a:r>
            <a:endParaRPr lang="en-US" altLang="zh-CN" sz="2400" dirty="0">
              <a:ea typeface="楷体_GB2312" pitchFamily="49" charset="-122"/>
            </a:endParaRPr>
          </a:p>
          <a:p>
            <a:pPr marL="0" indent="0">
              <a:buClr>
                <a:schemeClr val="tx2">
                  <a:lumMod val="75000"/>
                </a:schemeClr>
              </a:buClr>
              <a:buNone/>
            </a:pPr>
            <a:r>
              <a:rPr lang="en-US" altLang="zh-CN" sz="2400" dirty="0">
                <a:ea typeface="楷体_GB2312" pitchFamily="49" charset="-122"/>
              </a:rPr>
              <a:t>  定义好模块的输出以后就可以在另外一个模块通过import引用。</a:t>
            </a:r>
            <a:endParaRPr lang="en-US" altLang="zh-CN" sz="2400" dirty="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9</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【模块化(Module)</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kern="1200" cap="none" spc="0" normalizeH="0" baseline="0" noProof="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pic>
        <p:nvPicPr>
          <p:cNvPr id="2" name="图片 -2147482384"/>
          <p:cNvPicPr>
            <a:picLocks noChangeAspect="1"/>
          </p:cNvPicPr>
          <p:nvPr/>
        </p:nvPicPr>
        <p:blipFill>
          <a:blip r:embed="rId1"/>
          <a:stretch>
            <a:fillRect/>
          </a:stretch>
        </p:blipFill>
        <p:spPr>
          <a:xfrm>
            <a:off x="710248" y="2767648"/>
            <a:ext cx="5268595" cy="701675"/>
          </a:xfrm>
          <a:prstGeom prst="rect">
            <a:avLst/>
          </a:prstGeom>
          <a:noFill/>
          <a:ln w="9525">
            <a:noFill/>
          </a:ln>
        </p:spPr>
      </p:pic>
    </p:spTree>
  </p:cSld>
  <p:clrMapOvr>
    <a:masterClrMapping/>
  </p:clrMapOvr>
  <p:transition spd="slow">
    <p:push dir="u"/>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a:buClr>
                <a:schemeClr val="tx2">
                  <a:lumMod val="75000"/>
                </a:schemeClr>
              </a:buClr>
            </a:pPr>
            <a:r>
              <a:rPr lang="en-US" altLang="zh-CN" sz="2400" dirty="0">
                <a:ea typeface="楷体_GB2312" pitchFamily="49" charset="-122"/>
              </a:rPr>
              <a:t>ES5不支持原生的模块化，在ES6中模块作为重要的组成部分被添加进来。模块的功能主要由 export 和 import 组成。每一个模块都有自己单独的作用域，模块之间的相互调用关系是通过 export 来规定模块对外暴露的接口，通过import来引用其它模块提供的接口。同时还为模块创造了命名空间，防止函数的命名冲突。</a:t>
            </a:r>
            <a:endParaRPr lang="en-US" altLang="zh-CN" sz="2400" dirty="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9</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【模块化(Module)</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0" indent="0">
              <a:buClr>
                <a:schemeClr val="tx2">
                  <a:lumMod val="75000"/>
                </a:schemeClr>
              </a:buClr>
              <a:buNone/>
            </a:pPr>
            <a:r>
              <a:rPr lang="en-US" altLang="zh-CN" sz="2400" dirty="0">
                <a:ea typeface="楷体_GB2312" pitchFamily="49" charset="-122"/>
              </a:rPr>
              <a:t>Promise 是异步编程的一种解决方案，比传统的解决方案(回调函数和事件)更合理,更强大，Promise 是一个 ECMAScript 6 提供的类，目的是更加优雅地书写复杂的异步任务。</a:t>
            </a:r>
            <a:endParaRPr lang="en-US" altLang="zh-CN" sz="2400" dirty="0">
              <a:ea typeface="楷体_GB2312" pitchFamily="49" charset="-122"/>
            </a:endParaRPr>
          </a:p>
          <a:p>
            <a:pPr marL="0" indent="0">
              <a:buClr>
                <a:schemeClr val="tx2">
                  <a:lumMod val="75000"/>
                </a:schemeClr>
              </a:buClr>
              <a:buNone/>
            </a:pPr>
            <a:r>
              <a:rPr lang="en-US" altLang="zh-CN" sz="2400" dirty="0">
                <a:ea typeface="楷体_GB2312" pitchFamily="49" charset="-122"/>
              </a:rPr>
              <a:t>利用Promise对象将异步操作以同步操作的流程表达出来,避免了层层嵌套的回调函数</a:t>
            </a:r>
            <a:endParaRPr lang="en-US" altLang="zh-CN" sz="2400" dirty="0">
              <a:ea typeface="楷体_GB2312" pitchFamily="49" charset="-122"/>
            </a:endParaRPr>
          </a:p>
          <a:p>
            <a:pPr marL="0" indent="0">
              <a:buClr>
                <a:schemeClr val="tx2">
                  <a:lumMod val="75000"/>
                </a:schemeClr>
              </a:buClr>
              <a:buNone/>
            </a:pPr>
            <a:r>
              <a:rPr lang="en-US" altLang="zh-CN" sz="2400" dirty="0">
                <a:ea typeface="楷体_GB2312" pitchFamily="49" charset="-122"/>
              </a:rPr>
              <a:t>  </a:t>
            </a:r>
            <a:endParaRPr lang="en-US" altLang="zh-CN" sz="2400" dirty="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10</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【Promise</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kern="1200" cap="none" spc="0" normalizeH="0" baseline="0" noProof="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0" indent="0">
              <a:buClr>
                <a:schemeClr val="tx2">
                  <a:lumMod val="75000"/>
                </a:schemeClr>
              </a:buClr>
              <a:buNone/>
            </a:pPr>
            <a:r>
              <a:rPr lang="en-US" altLang="zh-CN" sz="2400" dirty="0">
                <a:ea typeface="楷体_GB2312" pitchFamily="49" charset="-122"/>
              </a:rPr>
              <a:t>构造 Promise</a:t>
            </a:r>
            <a:endParaRPr lang="en-US" altLang="zh-CN" sz="2400" dirty="0">
              <a:ea typeface="楷体_GB2312" pitchFamily="49" charset="-122"/>
            </a:endParaRPr>
          </a:p>
          <a:p>
            <a:pPr marL="0" indent="0">
              <a:buClr>
                <a:schemeClr val="tx2">
                  <a:lumMod val="75000"/>
                </a:schemeClr>
              </a:buClr>
              <a:buNone/>
            </a:pPr>
            <a:endParaRPr lang="en-US" altLang="zh-CN" sz="2400" dirty="0">
              <a:ea typeface="楷体_GB2312" pitchFamily="49" charset="-122"/>
            </a:endParaRPr>
          </a:p>
          <a:p>
            <a:pPr marL="0" indent="0">
              <a:buClr>
                <a:schemeClr val="tx2">
                  <a:lumMod val="75000"/>
                </a:schemeClr>
              </a:buClr>
              <a:buNone/>
            </a:pPr>
            <a:endParaRPr lang="en-US" altLang="zh-CN" sz="2400" dirty="0">
              <a:ea typeface="楷体_GB2312" pitchFamily="49" charset="-122"/>
            </a:endParaRPr>
          </a:p>
          <a:p>
            <a:pPr marL="0" algn="l">
              <a:buClr>
                <a:schemeClr val="tx2">
                  <a:lumMod val="75000"/>
                </a:schemeClr>
              </a:buClr>
              <a:buSzTx/>
              <a:buNone/>
            </a:pPr>
            <a:r>
              <a:rPr lang="en-US" altLang="zh-CN" sz="2400" dirty="0">
                <a:ea typeface="楷体_GB2312" pitchFamily="49" charset="-122"/>
              </a:rPr>
              <a:t>说明：</a:t>
            </a:r>
            <a:endParaRPr lang="en-US" altLang="zh-CN" sz="2400" dirty="0">
              <a:ea typeface="楷体_GB2312" pitchFamily="49" charset="-122"/>
            </a:endParaRPr>
          </a:p>
          <a:p>
            <a:pPr marL="0" indent="0">
              <a:buClr>
                <a:schemeClr val="tx2">
                  <a:lumMod val="75000"/>
                </a:schemeClr>
              </a:buClr>
              <a:buNone/>
            </a:pPr>
            <a:r>
              <a:rPr lang="en-US" altLang="zh-CN" sz="1400" dirty="0">
                <a:ea typeface="楷体_GB2312" pitchFamily="49" charset="-122"/>
              </a:rPr>
              <a:t>Promise 构造函数只有一个参数，是一个函数，这个函数在构造之后会直接被异步运行，所以我们称之为起始函数。</a:t>
            </a:r>
            <a:endParaRPr lang="en-US" altLang="zh-CN" sz="1400" dirty="0">
              <a:ea typeface="楷体_GB2312" pitchFamily="49" charset="-122"/>
            </a:endParaRPr>
          </a:p>
          <a:p>
            <a:pPr marL="0" indent="0">
              <a:buClr>
                <a:schemeClr val="tx2">
                  <a:lumMod val="75000"/>
                </a:schemeClr>
              </a:buClr>
              <a:buNone/>
            </a:pPr>
            <a:r>
              <a:rPr lang="en-US" altLang="zh-CN" sz="1400" dirty="0">
                <a:ea typeface="楷体_GB2312" pitchFamily="49" charset="-122"/>
              </a:rPr>
              <a:t>起始函数包含两个参数 resolve 和 reject；resolve 和 reject 都是函数，其中调用 resolve 代表一切正常，reject 是出现异常时所调用的；</a:t>
            </a:r>
            <a:endParaRPr lang="en-US" altLang="zh-CN" sz="1400" dirty="0">
              <a:ea typeface="楷体_GB2312" pitchFamily="49" charset="-122"/>
            </a:endParaRPr>
          </a:p>
          <a:p>
            <a:pPr marL="0" indent="0">
              <a:buClr>
                <a:schemeClr val="tx2">
                  <a:lumMod val="75000"/>
                </a:schemeClr>
              </a:buClr>
              <a:buNone/>
            </a:pPr>
            <a:r>
              <a:rPr lang="en-US" altLang="zh-CN" sz="1400" dirty="0">
                <a:ea typeface="楷体_GB2312" pitchFamily="49" charset="-122"/>
              </a:rPr>
              <a:t>其中：resolve() 中可以放置一个参数用于向下一个 then 传递一个值，then 中的函数也可以返回一个值传递给 then。reject() 参数中一般会传递一个异常给之后的 catch 函数用于处理异常。</a:t>
            </a:r>
            <a:endParaRPr lang="en-US" altLang="zh-CN" sz="1400" dirty="0">
              <a:ea typeface="楷体_GB2312" pitchFamily="49" charset="-122"/>
            </a:endParaRPr>
          </a:p>
          <a:p>
            <a:pPr marL="0" indent="0">
              <a:buClr>
                <a:schemeClr val="tx2">
                  <a:lumMod val="75000"/>
                </a:schemeClr>
              </a:buClr>
              <a:buNone/>
            </a:pPr>
            <a:r>
              <a:rPr lang="en-US" altLang="zh-CN" sz="1400" dirty="0">
                <a:ea typeface="楷体_GB2312" pitchFamily="49" charset="-122"/>
              </a:rPr>
              <a:t>但是请注意：resolve 和 reject 的作用域只有起始函数，不包括 then 以及其他序列；</a:t>
            </a:r>
            <a:endParaRPr lang="en-US" altLang="zh-CN" sz="1400" dirty="0">
              <a:ea typeface="楷体_GB2312" pitchFamily="49" charset="-122"/>
            </a:endParaRPr>
          </a:p>
          <a:p>
            <a:pPr marL="0" indent="0">
              <a:buClr>
                <a:schemeClr val="tx2">
                  <a:lumMod val="75000"/>
                </a:schemeClr>
              </a:buClr>
              <a:buNone/>
            </a:pPr>
            <a:endParaRPr lang="en-US" altLang="zh-CN" sz="2400" dirty="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10</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【Promise</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kern="1200" cap="none" spc="0" normalizeH="0" baseline="0" noProof="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pic>
        <p:nvPicPr>
          <p:cNvPr id="2" name="图片 1"/>
          <p:cNvPicPr>
            <a:picLocks noChangeAspect="1"/>
          </p:cNvPicPr>
          <p:nvPr/>
        </p:nvPicPr>
        <p:blipFill>
          <a:blip r:embed="rId1"/>
          <a:stretch>
            <a:fillRect/>
          </a:stretch>
        </p:blipFill>
        <p:spPr>
          <a:xfrm>
            <a:off x="1027430" y="1924050"/>
            <a:ext cx="7229475" cy="1457325"/>
          </a:xfrm>
          <a:prstGeom prst="rect">
            <a:avLst/>
          </a:prstGeom>
        </p:spPr>
      </p:pic>
    </p:spTree>
  </p:cSld>
  <p:clrMapOvr>
    <a:masterClrMapping/>
  </p:clrMapOvr>
  <p:transition spd="slow">
    <p:push dir="u"/>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0" indent="0">
              <a:buClr>
                <a:schemeClr val="tx2">
                  <a:lumMod val="75000"/>
                </a:schemeClr>
              </a:buClr>
              <a:buNone/>
            </a:pPr>
            <a:r>
              <a:rPr lang="en-US" altLang="zh-CN" sz="1600" dirty="0">
                <a:ea typeface="楷体_GB2312" pitchFamily="49" charset="-122"/>
              </a:rPr>
              <a:t>Promise 类有 .then() .catch() 和 .finally() 三个方法，这三个方法的参数都是一个函数，</a:t>
            </a:r>
            <a:endParaRPr lang="en-US" altLang="zh-CN" sz="1600" dirty="0">
              <a:ea typeface="楷体_GB2312" pitchFamily="49" charset="-122"/>
            </a:endParaRPr>
          </a:p>
          <a:p>
            <a:pPr marL="0" indent="0">
              <a:buClr>
                <a:schemeClr val="tx2">
                  <a:lumMod val="75000"/>
                </a:schemeClr>
              </a:buClr>
              <a:buNone/>
            </a:pPr>
            <a:r>
              <a:rPr lang="en-US" altLang="zh-CN" sz="1600" dirty="0">
                <a:ea typeface="楷体_GB2312" pitchFamily="49" charset="-122"/>
              </a:rPr>
              <a:t>.then() 可以将参数中的函数添加到当前 Promise 的正常执行序列，</a:t>
            </a:r>
            <a:endParaRPr lang="en-US" altLang="zh-CN" sz="1600" dirty="0">
              <a:ea typeface="楷体_GB2312" pitchFamily="49" charset="-122"/>
            </a:endParaRPr>
          </a:p>
          <a:p>
            <a:pPr marL="0" indent="0">
              <a:buClr>
                <a:schemeClr val="tx2">
                  <a:lumMod val="75000"/>
                </a:schemeClr>
              </a:buClr>
              <a:buNone/>
            </a:pPr>
            <a:r>
              <a:rPr lang="en-US" altLang="zh-CN" sz="1600" dirty="0">
                <a:ea typeface="楷体_GB2312" pitchFamily="49" charset="-122"/>
              </a:rPr>
              <a:t>.catch() 则是设定 Promise 的异常处理序列，</a:t>
            </a:r>
            <a:endParaRPr lang="en-US" altLang="zh-CN" sz="1600" dirty="0">
              <a:ea typeface="楷体_GB2312" pitchFamily="49" charset="-122"/>
            </a:endParaRPr>
          </a:p>
          <a:p>
            <a:pPr marL="0" indent="0">
              <a:buClr>
                <a:schemeClr val="tx2">
                  <a:lumMod val="75000"/>
                </a:schemeClr>
              </a:buClr>
              <a:buNone/>
            </a:pPr>
            <a:r>
              <a:rPr lang="en-US" altLang="zh-CN" sz="1600" dirty="0">
                <a:ea typeface="楷体_GB2312" pitchFamily="49" charset="-122"/>
              </a:rPr>
              <a:t>.finally() 是在 Promise 执行的最后一定会执行的序列。 </a:t>
            </a:r>
            <a:endParaRPr lang="en-US" altLang="zh-CN" sz="1600" dirty="0">
              <a:ea typeface="楷体_GB2312" pitchFamily="49" charset="-122"/>
            </a:endParaRPr>
          </a:p>
          <a:p>
            <a:pPr marL="0" indent="0">
              <a:buClr>
                <a:schemeClr val="tx2">
                  <a:lumMod val="75000"/>
                </a:schemeClr>
              </a:buClr>
              <a:buNone/>
            </a:pPr>
            <a:r>
              <a:rPr lang="en-US" altLang="zh-CN" sz="1600" dirty="0">
                <a:ea typeface="楷体_GB2312" pitchFamily="49" charset="-122"/>
              </a:rPr>
              <a:t>而.then() 传入的函数会按顺序依次执行，有任何异常都会直接跳到 catch 序列</a:t>
            </a:r>
            <a:endParaRPr lang="en-US" altLang="zh-CN" sz="1600" dirty="0">
              <a:ea typeface="楷体_GB2312" pitchFamily="49" charset="-122"/>
            </a:endParaRPr>
          </a:p>
          <a:p>
            <a:pPr marL="0" indent="0">
              <a:buClr>
                <a:schemeClr val="tx2">
                  <a:lumMod val="75000"/>
                </a:schemeClr>
              </a:buClr>
              <a:buNone/>
            </a:pPr>
            <a:endParaRPr lang="en-US" altLang="zh-CN" sz="1600" dirty="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10</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【Promise</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kern="1200" cap="none" spc="0" normalizeH="0" baseline="0" noProof="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pic>
        <p:nvPicPr>
          <p:cNvPr id="5" name="图片 4"/>
          <p:cNvPicPr>
            <a:picLocks noChangeAspect="1"/>
          </p:cNvPicPr>
          <p:nvPr/>
        </p:nvPicPr>
        <p:blipFill>
          <a:blip r:embed="rId1"/>
          <a:stretch>
            <a:fillRect/>
          </a:stretch>
        </p:blipFill>
        <p:spPr>
          <a:xfrm>
            <a:off x="1859915" y="3733165"/>
            <a:ext cx="8201025" cy="2665730"/>
          </a:xfrm>
          <a:prstGeom prst="rect">
            <a:avLst/>
          </a:prstGeom>
        </p:spPr>
      </p:pic>
    </p:spTree>
  </p:cSld>
  <p:clrMapOvr>
    <a:masterClrMapping/>
  </p:clrMapOvr>
  <p:transition spd="slow">
    <p:push dir="u"/>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0" indent="0">
              <a:buClr>
                <a:schemeClr val="tx2">
                  <a:lumMod val="75000"/>
                </a:schemeClr>
              </a:buClr>
              <a:buNone/>
            </a:pPr>
            <a:r>
              <a:rPr lang="zh-CN" altLang="en-US" sz="1600" dirty="0">
                <a:ea typeface="楷体_GB2312" pitchFamily="49" charset="-122"/>
              </a:rPr>
              <a:t>示例</a:t>
            </a:r>
            <a:r>
              <a:rPr lang="en-US" altLang="zh-CN" sz="1600" dirty="0">
                <a:ea typeface="楷体_GB2312" pitchFamily="49" charset="-122"/>
              </a:rPr>
              <a:t>1</a:t>
            </a:r>
            <a:r>
              <a:rPr lang="zh-CN" altLang="en-US" sz="1600" dirty="0">
                <a:ea typeface="楷体_GB2312" pitchFamily="49" charset="-122"/>
              </a:rPr>
              <a:t>：</a:t>
            </a:r>
            <a:endParaRPr lang="zh-CN" altLang="en-US" sz="1600" dirty="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10</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【Promise</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kern="1200" cap="none" spc="0" normalizeH="0" baseline="0" noProof="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pic>
        <p:nvPicPr>
          <p:cNvPr id="2" name="图片 -2147482374"/>
          <p:cNvPicPr>
            <a:picLocks noChangeAspect="1"/>
          </p:cNvPicPr>
          <p:nvPr/>
        </p:nvPicPr>
        <p:blipFill>
          <a:blip r:embed="rId1"/>
          <a:stretch>
            <a:fillRect/>
          </a:stretch>
        </p:blipFill>
        <p:spPr>
          <a:xfrm>
            <a:off x="1697990" y="1678305"/>
            <a:ext cx="6749415" cy="3004820"/>
          </a:xfrm>
          <a:prstGeom prst="rect">
            <a:avLst/>
          </a:prstGeom>
          <a:noFill/>
          <a:ln w="9525">
            <a:noFill/>
          </a:ln>
        </p:spPr>
      </p:pic>
      <p:pic>
        <p:nvPicPr>
          <p:cNvPr id="5" name="图片 -2147482373"/>
          <p:cNvPicPr>
            <a:picLocks noChangeAspect="1"/>
          </p:cNvPicPr>
          <p:nvPr/>
        </p:nvPicPr>
        <p:blipFill>
          <a:blip r:embed="rId2"/>
          <a:stretch>
            <a:fillRect/>
          </a:stretch>
        </p:blipFill>
        <p:spPr>
          <a:xfrm>
            <a:off x="1696720" y="4843780"/>
            <a:ext cx="6811010" cy="1122045"/>
          </a:xfrm>
          <a:prstGeom prst="rect">
            <a:avLst/>
          </a:prstGeom>
          <a:noFill/>
          <a:ln w="9525">
            <a:noFill/>
          </a:ln>
        </p:spPr>
      </p:pic>
    </p:spTree>
  </p:cSld>
  <p:clrMapOvr>
    <a:masterClrMapping/>
  </p:clrMapOvr>
  <p:transition spd="slow">
    <p:push dir="u"/>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0" indent="0">
              <a:buClr>
                <a:schemeClr val="tx2">
                  <a:lumMod val="75000"/>
                </a:schemeClr>
              </a:buClr>
              <a:buNone/>
            </a:pPr>
            <a:r>
              <a:rPr lang="zh-CN" altLang="en-US" sz="1600" dirty="0">
                <a:ea typeface="楷体_GB2312" pitchFamily="49" charset="-122"/>
              </a:rPr>
              <a:t>示例</a:t>
            </a:r>
            <a:r>
              <a:rPr lang="en-US" altLang="zh-CN" sz="1600" dirty="0">
                <a:ea typeface="楷体_GB2312" pitchFamily="49" charset="-122"/>
              </a:rPr>
              <a:t>2</a:t>
            </a:r>
            <a:r>
              <a:rPr lang="zh-CN" altLang="en-US" sz="1600" dirty="0">
                <a:ea typeface="楷体_GB2312" pitchFamily="49" charset="-122"/>
              </a:rPr>
              <a:t>：</a:t>
            </a:r>
            <a:endParaRPr lang="zh-CN" altLang="en-US" sz="1600" dirty="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10</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【Promise</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kern="1200" cap="none" spc="0" normalizeH="0" baseline="0" noProof="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pic>
        <p:nvPicPr>
          <p:cNvPr id="2" name="图片 -2147482371"/>
          <p:cNvPicPr>
            <a:picLocks noChangeAspect="1"/>
          </p:cNvPicPr>
          <p:nvPr/>
        </p:nvPicPr>
        <p:blipFill>
          <a:blip r:embed="rId1"/>
          <a:stretch>
            <a:fillRect/>
          </a:stretch>
        </p:blipFill>
        <p:spPr>
          <a:xfrm>
            <a:off x="1401445" y="1633855"/>
            <a:ext cx="7736840" cy="3590290"/>
          </a:xfrm>
          <a:prstGeom prst="rect">
            <a:avLst/>
          </a:prstGeom>
          <a:noFill/>
          <a:ln w="9525">
            <a:noFill/>
          </a:ln>
        </p:spPr>
      </p:pic>
      <p:pic>
        <p:nvPicPr>
          <p:cNvPr id="5" name="图片 -2147482370"/>
          <p:cNvPicPr>
            <a:picLocks noChangeAspect="1"/>
          </p:cNvPicPr>
          <p:nvPr/>
        </p:nvPicPr>
        <p:blipFill>
          <a:blip r:embed="rId2"/>
          <a:stretch>
            <a:fillRect/>
          </a:stretch>
        </p:blipFill>
        <p:spPr>
          <a:xfrm>
            <a:off x="1401445" y="5365115"/>
            <a:ext cx="5269230" cy="1007110"/>
          </a:xfrm>
          <a:prstGeom prst="rect">
            <a:avLst/>
          </a:prstGeom>
          <a:noFill/>
          <a:ln w="9525">
            <a:noFill/>
          </a:ln>
        </p:spPr>
      </p:pic>
    </p:spTree>
  </p:cSld>
  <p:clrMapOvr>
    <a:masterClrMapping/>
  </p:clrMapOvr>
  <p:transition spd="slow">
    <p:push dir="u"/>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本章总结</a:t>
            </a:r>
            <a:endParaRPr lang="en-US" dirty="0"/>
          </a:p>
        </p:txBody>
      </p:sp>
      <p:sp>
        <p:nvSpPr>
          <p:cNvPr id="3" name="Content Placeholder 2"/>
          <p:cNvSpPr>
            <a:spLocks noGrp="1"/>
          </p:cNvSpPr>
          <p:nvPr>
            <p:ph idx="1"/>
          </p:nvPr>
        </p:nvSpPr>
        <p:spPr>
          <a:xfrm>
            <a:off x="838200" y="846667"/>
            <a:ext cx="10515600" cy="5444596"/>
          </a:xfrm>
        </p:spPr>
        <p:txBody>
          <a:bodyPr>
            <a:normAutofit/>
          </a:bodyPr>
          <a:lstStyle/>
          <a:p>
            <a:r>
              <a:rPr lang="zh-CN" altLang="en-US" dirty="0" smtClean="0"/>
              <a:t>本章主要学习了</a:t>
            </a:r>
            <a:r>
              <a:rPr lang="en-US" altLang="zh-CN" dirty="0" smtClean="0"/>
              <a:t>JS</a:t>
            </a:r>
            <a:r>
              <a:rPr lang="zh-CN" altLang="en-US" dirty="0" smtClean="0"/>
              <a:t>的基本语法包含</a:t>
            </a:r>
            <a:endParaRPr lang="en-US" altLang="zh-CN" dirty="0" smtClean="0"/>
          </a:p>
          <a:p>
            <a:pPr lvl="1"/>
            <a:r>
              <a:rPr lang="en-US" altLang="zh-CN" dirty="0" smtClean="0"/>
              <a:t>Js</a:t>
            </a:r>
            <a:r>
              <a:rPr lang="zh-CN" altLang="en-US" dirty="0" smtClean="0"/>
              <a:t>的数据类型、变量声明与函数</a:t>
            </a:r>
            <a:endParaRPr lang="en-US" altLang="zh-CN" dirty="0" smtClean="0"/>
          </a:p>
          <a:p>
            <a:pPr lvl="1"/>
            <a:r>
              <a:rPr lang="zh-CN" altLang="en-US" dirty="0" smtClean="0"/>
              <a:t>面向对象开发的技巧</a:t>
            </a:r>
            <a:endParaRPr lang="en-US" altLang="zh-CN" dirty="0" smtClean="0"/>
          </a:p>
          <a:p>
            <a:pPr lvl="1"/>
            <a:r>
              <a:rPr lang="en-US" altLang="zh-CN" dirty="0" smtClean="0"/>
              <a:t>Js</a:t>
            </a:r>
            <a:r>
              <a:rPr lang="zh-CN" altLang="en-US" dirty="0" smtClean="0"/>
              <a:t>内置对象以及本地对象</a:t>
            </a:r>
            <a:endParaRPr lang="en-US" altLang="zh-CN" dirty="0" smtClean="0"/>
          </a:p>
          <a:p>
            <a:pPr lvl="1"/>
            <a:r>
              <a:rPr lang="en-US" altLang="zh-CN" dirty="0" smtClean="0"/>
              <a:t>DOM</a:t>
            </a:r>
            <a:r>
              <a:rPr lang="zh-CN" altLang="en-US" dirty="0" smtClean="0"/>
              <a:t>接口与</a:t>
            </a:r>
            <a:r>
              <a:rPr lang="en-US" altLang="zh-CN" dirty="0" smtClean="0"/>
              <a:t>BOM</a:t>
            </a:r>
            <a:r>
              <a:rPr lang="zh-CN" altLang="en-US" dirty="0" smtClean="0"/>
              <a:t>接口</a:t>
            </a:r>
            <a:endParaRPr lang="en-US" altLang="zh-CN" dirty="0" smtClean="0"/>
          </a:p>
          <a:p>
            <a:pPr lvl="1"/>
            <a:r>
              <a:rPr lang="zh-CN" altLang="en-US" dirty="0" smtClean="0"/>
              <a:t>事件监听、事件流与事件对象</a:t>
            </a:r>
            <a:endParaRPr lang="en-US" altLang="zh-CN" dirty="0"/>
          </a:p>
          <a:p>
            <a:pPr lvl="1"/>
            <a:r>
              <a:rPr lang="en-US" altLang="zh-CN" dirty="0" smtClean="0"/>
              <a:t>Ajax</a:t>
            </a:r>
            <a:r>
              <a:rPr lang="zh-CN" altLang="en-US" dirty="0" smtClean="0"/>
              <a:t>请求与</a:t>
            </a:r>
            <a:r>
              <a:rPr lang="en-US" altLang="zh-CN" dirty="0" smtClean="0"/>
              <a:t>JSON</a:t>
            </a:r>
            <a:r>
              <a:rPr lang="zh-CN" altLang="en-US" dirty="0" smtClean="0"/>
              <a:t>数据格式的作用</a:t>
            </a:r>
            <a:endParaRPr lang="zh-CN" altLang="en-US" dirty="0" smtClean="0"/>
          </a:p>
          <a:p>
            <a:pPr lvl="1"/>
            <a:r>
              <a:rPr lang="en-US" altLang="zh-CN" dirty="0" smtClean="0"/>
              <a:t>ES6</a:t>
            </a:r>
            <a:r>
              <a:rPr lang="zh-CN" altLang="en-US" dirty="0" smtClean="0"/>
              <a:t>新特性</a:t>
            </a:r>
            <a:endParaRPr lang="zh-CN" altLang="en-US" dirty="0" smtClean="0"/>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变量的概念：变量是存储信息的容器</a:t>
            </a:r>
            <a:r>
              <a:rPr lang="zh-CN" altLang="en-US" sz="2400" dirty="0" smtClean="0">
                <a:solidFill>
                  <a:schemeClr val="tx1">
                    <a:lumMod val="75000"/>
                    <a:lumOff val="25000"/>
                  </a:schemeClr>
                </a:solidFill>
              </a:rPr>
              <a:t>，变量可以根据变量名进行访问以及赋值。</a:t>
            </a:r>
            <a:endParaRPr lang="zh-CN" altLang="en-US" sz="2400" dirty="0">
              <a:solidFill>
                <a:schemeClr val="tx1">
                  <a:lumMod val="75000"/>
                  <a:lumOff val="25000"/>
                </a:schemeClr>
              </a:solidFill>
            </a:endParaRPr>
          </a:p>
          <a:p>
            <a:r>
              <a:rPr lang="en-US" altLang="zh-CN" sz="2400" dirty="0">
                <a:solidFill>
                  <a:schemeClr val="tx1">
                    <a:lumMod val="75000"/>
                    <a:lumOff val="25000"/>
                  </a:schemeClr>
                </a:solidFill>
              </a:rPr>
              <a:t>var</a:t>
            </a:r>
            <a:r>
              <a:rPr lang="zh-CN" altLang="en-US" sz="2400" dirty="0">
                <a:solidFill>
                  <a:schemeClr val="tx1">
                    <a:lumMod val="75000"/>
                    <a:lumOff val="25000"/>
                  </a:schemeClr>
                </a:solidFill>
              </a:rPr>
              <a:t>关键字：声明</a:t>
            </a:r>
            <a:r>
              <a:rPr lang="zh-CN" altLang="en-US" sz="2400" dirty="0" smtClean="0">
                <a:solidFill>
                  <a:schemeClr val="tx1">
                    <a:lumMod val="75000"/>
                    <a:lumOff val="25000"/>
                  </a:schemeClr>
                </a:solidFill>
              </a:rPr>
              <a:t>变量的关键字，</a:t>
            </a:r>
            <a:r>
              <a:rPr lang="zh-CN" altLang="en-US" sz="2400" dirty="0">
                <a:solidFill>
                  <a:schemeClr val="tx1">
                    <a:lumMod val="75000"/>
                    <a:lumOff val="25000"/>
                  </a:schemeClr>
                </a:solidFill>
              </a:rPr>
              <a:t>如果在函数外部不使用</a:t>
            </a:r>
            <a:r>
              <a:rPr lang="en-US" altLang="zh-CN" sz="2400" dirty="0">
                <a:solidFill>
                  <a:schemeClr val="tx1">
                    <a:lumMod val="75000"/>
                    <a:lumOff val="25000"/>
                  </a:schemeClr>
                </a:solidFill>
              </a:rPr>
              <a:t>var</a:t>
            </a:r>
            <a:r>
              <a:rPr lang="zh-CN" altLang="en-US" sz="2400" dirty="0">
                <a:solidFill>
                  <a:schemeClr val="tx1">
                    <a:lumMod val="75000"/>
                    <a:lumOff val="25000"/>
                  </a:schemeClr>
                </a:solidFill>
              </a:rPr>
              <a:t>关键字，变量对应的内存地址将不会被浏览器回收，除非当前页面被关闭</a:t>
            </a:r>
            <a:r>
              <a:rPr lang="zh-CN" altLang="en-US" sz="2400" dirty="0" smtClean="0">
                <a:solidFill>
                  <a:schemeClr val="tx1">
                    <a:lumMod val="75000"/>
                    <a:lumOff val="25000"/>
                  </a:schemeClr>
                </a:solidFill>
              </a:rPr>
              <a:t>。</a:t>
            </a:r>
            <a:endParaRPr lang="zh-CN" altLang="en-US" sz="2400" dirty="0">
              <a:solidFill>
                <a:schemeClr val="tx1">
                  <a:lumMod val="75000"/>
                  <a:lumOff val="25000"/>
                </a:schemeClr>
              </a:solidFill>
            </a:endParaRPr>
          </a:p>
          <a:p>
            <a:r>
              <a:rPr lang="zh-CN" altLang="en-US" sz="2400" dirty="0">
                <a:solidFill>
                  <a:schemeClr val="tx1">
                    <a:lumMod val="75000"/>
                    <a:lumOff val="25000"/>
                  </a:schemeClr>
                </a:solidFill>
              </a:rPr>
              <a:t>声明变量的方式</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变量</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732817" y="4008195"/>
            <a:ext cx="6096000" cy="1015663"/>
          </a:xfrm>
          <a:prstGeom prst="rect">
            <a:avLst/>
          </a:prstGeom>
          <a:solidFill>
            <a:schemeClr val="accent6">
              <a:lumMod val="20000"/>
              <a:lumOff val="80000"/>
            </a:schemeClr>
          </a:solidFill>
          <a:ln w="38100">
            <a:solidFill>
              <a:schemeClr val="accent6">
                <a:lumMod val="75000"/>
              </a:schemeClr>
            </a:solidFill>
          </a:ln>
        </p:spPr>
        <p:txBody>
          <a:bodyPr wrap="square">
            <a:spAutoFit/>
          </a:bodyPr>
          <a:lstStyle/>
          <a:p>
            <a:r>
              <a:rPr lang="en-US" altLang="zh-CN" sz="2000" dirty="0" smtClean="0"/>
              <a:t>var </a:t>
            </a:r>
            <a:r>
              <a:rPr lang="en-US" altLang="zh-CN" sz="2000" dirty="0"/>
              <a:t>x ;</a:t>
            </a:r>
            <a:endParaRPr lang="en-US" altLang="zh-CN" sz="2000" dirty="0"/>
          </a:p>
          <a:p>
            <a:r>
              <a:rPr lang="en-US" altLang="zh-CN" sz="2000" dirty="0" smtClean="0"/>
              <a:t>var </a:t>
            </a:r>
            <a:r>
              <a:rPr lang="en-US" altLang="zh-CN" sz="2000" dirty="0"/>
              <a:t>x = 2;</a:t>
            </a:r>
            <a:endParaRPr lang="en-US" altLang="zh-CN" sz="2000" dirty="0"/>
          </a:p>
          <a:p>
            <a:r>
              <a:rPr lang="en-US" altLang="zh-CN" sz="2000" dirty="0" smtClean="0"/>
              <a:t>var </a:t>
            </a:r>
            <a:r>
              <a:rPr lang="en-US" altLang="zh-CN" sz="2000" dirty="0"/>
              <a:t>name="Gates", age=56, job="CEO";</a:t>
            </a:r>
            <a:endParaRPr lang="en-US" altLang="zh-CN" sz="2000" dirty="0"/>
          </a:p>
        </p:txBody>
      </p:sp>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修改变量的方式，</a:t>
            </a:r>
            <a:r>
              <a:rPr lang="en-US" altLang="zh-CN" sz="2400" dirty="0">
                <a:solidFill>
                  <a:schemeClr val="tx1">
                    <a:lumMod val="75000"/>
                    <a:lumOff val="25000"/>
                  </a:schemeClr>
                </a:solidFill>
              </a:rPr>
              <a:t>var</a:t>
            </a:r>
            <a:r>
              <a:rPr lang="zh-CN" altLang="en-US" sz="2400" dirty="0">
                <a:solidFill>
                  <a:schemeClr val="tx1">
                    <a:lumMod val="75000"/>
                    <a:lumOff val="25000"/>
                  </a:schemeClr>
                </a:solidFill>
              </a:rPr>
              <a:t>只在声明的时候被使用一次，修改变量的值直接使用变量的名字进行赋值</a:t>
            </a:r>
            <a:r>
              <a:rPr lang="zh-CN" altLang="en-US" sz="2400" dirty="0" smtClean="0">
                <a:solidFill>
                  <a:schemeClr val="tx1">
                    <a:lumMod val="75000"/>
                    <a:lumOff val="25000"/>
                  </a:schemeClr>
                </a:solidFill>
              </a:rPr>
              <a:t>。</a:t>
            </a:r>
            <a:endParaRPr lang="en-US" altLang="zh-CN" sz="2400" dirty="0" smtClean="0">
              <a:solidFill>
                <a:schemeClr val="tx1">
                  <a:lumMod val="75000"/>
                  <a:lumOff val="25000"/>
                </a:schemeClr>
              </a:solidFill>
            </a:endParaRPr>
          </a:p>
          <a:p>
            <a:endParaRPr lang="zh-CN" altLang="en-US" sz="2400" dirty="0">
              <a:solidFill>
                <a:schemeClr val="tx1">
                  <a:lumMod val="75000"/>
                  <a:lumOff val="25000"/>
                </a:schemeClr>
              </a:solidFill>
            </a:endParaRPr>
          </a:p>
          <a:p>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变量</a:t>
            </a:r>
            <a:r>
              <a:rPr lang="zh-CN" altLang="en-US" sz="2400" dirty="0">
                <a:solidFill>
                  <a:schemeClr val="tx1">
                    <a:lumMod val="75000"/>
                    <a:lumOff val="25000"/>
                  </a:schemeClr>
                </a:solidFill>
              </a:rPr>
              <a:t>重名规则：程序中要保证定义的多个变量不重名，如果重名并不像其他高级语言那样无法通过编译，而是采用如下规则：</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如果两次变量的声明都对应赋值表达式，则后执行的变量会覆盖先执行的变量。</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如果第一次变量的声明对应赋值表达式，第二次变量声明不对应赋值表达式，则第二次变量声明无效。</a:t>
            </a:r>
            <a:endParaRPr lang="zh-CN" altLang="en-US" sz="2000" dirty="0">
              <a:solidFill>
                <a:schemeClr val="tx1">
                  <a:lumMod val="75000"/>
                  <a:lumOff val="25000"/>
                </a:schemeClr>
              </a:solidFill>
            </a:endParaRPr>
          </a:p>
          <a:p>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变量</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723090" y="2519862"/>
            <a:ext cx="6096000" cy="1015663"/>
          </a:xfrm>
          <a:prstGeom prst="rect">
            <a:avLst/>
          </a:prstGeom>
          <a:solidFill>
            <a:schemeClr val="accent6">
              <a:lumMod val="20000"/>
              <a:lumOff val="80000"/>
            </a:schemeClr>
          </a:solidFill>
          <a:ln w="38100">
            <a:solidFill>
              <a:schemeClr val="accent6">
                <a:lumMod val="75000"/>
              </a:schemeClr>
            </a:solidFill>
          </a:ln>
        </p:spPr>
        <p:txBody>
          <a:bodyPr wrap="square">
            <a:spAutoFit/>
          </a:bodyPr>
          <a:lstStyle/>
          <a:p>
            <a:r>
              <a:rPr lang="en-US" altLang="zh-CN" sz="2000" dirty="0"/>
              <a:t>var x = 2 ;</a:t>
            </a:r>
            <a:endParaRPr lang="en-US" altLang="zh-CN" sz="2000" dirty="0"/>
          </a:p>
          <a:p>
            <a:r>
              <a:rPr lang="en-US" altLang="zh-CN" sz="2000" dirty="0" smtClean="0"/>
              <a:t>x </a:t>
            </a:r>
            <a:r>
              <a:rPr lang="en-US" altLang="zh-CN" sz="2000" dirty="0"/>
              <a:t>= 3;//</a:t>
            </a:r>
            <a:r>
              <a:rPr lang="zh-CN" altLang="en-US" sz="2000" dirty="0"/>
              <a:t>修改变量的</a:t>
            </a:r>
            <a:r>
              <a:rPr lang="zh-CN" altLang="en-US" sz="2000" dirty="0" smtClean="0"/>
              <a:t>值</a:t>
            </a:r>
            <a:endParaRPr lang="en-US" altLang="zh-CN" sz="2000" dirty="0" smtClean="0"/>
          </a:p>
          <a:p>
            <a:r>
              <a:rPr lang="en-US" altLang="zh-CN" sz="2000" dirty="0" smtClean="0"/>
              <a:t>var </a:t>
            </a:r>
            <a:r>
              <a:rPr lang="en-US" altLang="zh-CN" sz="2000" dirty="0"/>
              <a:t>x =3;//</a:t>
            </a:r>
            <a:r>
              <a:rPr lang="zh-CN" altLang="en-US" sz="2000" dirty="0"/>
              <a:t>相当于定义了一个重名变量。</a:t>
            </a:r>
            <a:endParaRPr lang="zh-CN" altLang="en-US" sz="2000" dirty="0"/>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本章目标</a:t>
            </a:r>
            <a:endParaRPr lang="en-US" dirty="0"/>
          </a:p>
        </p:txBody>
      </p:sp>
      <p:sp>
        <p:nvSpPr>
          <p:cNvPr id="3" name="Content Placeholder 2"/>
          <p:cNvSpPr>
            <a:spLocks noGrp="1"/>
          </p:cNvSpPr>
          <p:nvPr>
            <p:ph idx="1"/>
          </p:nvPr>
        </p:nvSpPr>
        <p:spPr>
          <a:xfrm>
            <a:off x="838200" y="982133"/>
            <a:ext cx="10515600" cy="5309130"/>
          </a:xfrm>
        </p:spPr>
        <p:txBody>
          <a:bodyPr>
            <a:normAutofit fontScale="92500" lnSpcReduction="20000"/>
          </a:bodyPr>
          <a:lstStyle/>
          <a:p>
            <a:r>
              <a:rPr lang="zh-CN" altLang="en-US" dirty="0"/>
              <a:t>掌握</a:t>
            </a:r>
            <a:r>
              <a:rPr lang="en-US" altLang="zh-CN" dirty="0" smtClean="0"/>
              <a:t>javascript</a:t>
            </a:r>
            <a:r>
              <a:rPr lang="zh-CN" altLang="en-US" dirty="0" smtClean="0"/>
              <a:t>的基本语法，掌握基本数据类型与对象数据类型。</a:t>
            </a:r>
            <a:endParaRPr lang="en-US" altLang="zh-CN" dirty="0" smtClean="0"/>
          </a:p>
          <a:p>
            <a:r>
              <a:rPr lang="zh-CN" altLang="en-US" dirty="0" smtClean="0"/>
              <a:t>掌握</a:t>
            </a:r>
            <a:r>
              <a:rPr lang="en-US" altLang="zh-CN" dirty="0" smtClean="0"/>
              <a:t>js</a:t>
            </a:r>
            <a:r>
              <a:rPr lang="zh-CN" altLang="en-US" dirty="0" smtClean="0"/>
              <a:t>的流程控制语法与</a:t>
            </a:r>
            <a:r>
              <a:rPr lang="en-US" altLang="zh-CN" dirty="0" smtClean="0"/>
              <a:t>js</a:t>
            </a:r>
            <a:r>
              <a:rPr lang="zh-CN" altLang="en-US" dirty="0" smtClean="0"/>
              <a:t>语法特性；</a:t>
            </a:r>
            <a:endParaRPr lang="en-US" altLang="zh-CN" dirty="0" smtClean="0"/>
          </a:p>
          <a:p>
            <a:r>
              <a:rPr lang="zh-CN" altLang="en-US" dirty="0" smtClean="0"/>
              <a:t>熟练使用</a:t>
            </a:r>
            <a:r>
              <a:rPr lang="en-US" altLang="zh-CN" dirty="0" smtClean="0"/>
              <a:t>js</a:t>
            </a:r>
            <a:r>
              <a:rPr lang="zh-CN" altLang="en-US" dirty="0" smtClean="0"/>
              <a:t>的本地以及内置对象，熟练调用常用</a:t>
            </a:r>
            <a:r>
              <a:rPr lang="en-US" altLang="zh-CN" dirty="0" smtClean="0"/>
              <a:t>api</a:t>
            </a:r>
            <a:r>
              <a:rPr lang="zh-CN" altLang="en-US" dirty="0" smtClean="0"/>
              <a:t>接口；</a:t>
            </a:r>
            <a:endParaRPr lang="en-US" altLang="zh-CN" dirty="0" smtClean="0"/>
          </a:p>
          <a:p>
            <a:r>
              <a:rPr lang="zh-CN" altLang="en-US" dirty="0" smtClean="0"/>
              <a:t>了解</a:t>
            </a:r>
            <a:r>
              <a:rPr lang="en-US" altLang="zh-CN" dirty="0" smtClean="0"/>
              <a:t>DOM</a:t>
            </a:r>
            <a:r>
              <a:rPr lang="zh-CN" altLang="en-US" dirty="0" smtClean="0"/>
              <a:t>标准以及</a:t>
            </a:r>
            <a:r>
              <a:rPr lang="en-US" altLang="zh-CN" dirty="0" smtClean="0"/>
              <a:t>htmlDOM</a:t>
            </a:r>
            <a:r>
              <a:rPr lang="zh-CN" altLang="en-US" dirty="0" smtClean="0"/>
              <a:t>标准，掌握常用的</a:t>
            </a:r>
            <a:r>
              <a:rPr lang="en-US" altLang="zh-CN" dirty="0" smtClean="0"/>
              <a:t>dom</a:t>
            </a:r>
            <a:r>
              <a:rPr lang="zh-CN" altLang="en-US" dirty="0" smtClean="0"/>
              <a:t>接口；</a:t>
            </a:r>
            <a:endParaRPr lang="en-US" altLang="zh-CN" dirty="0" smtClean="0"/>
          </a:p>
          <a:p>
            <a:r>
              <a:rPr lang="zh-CN" altLang="en-US" dirty="0" smtClean="0"/>
              <a:t>了解事件流，掌握事件绑定机制，掌握事件对象常用的</a:t>
            </a:r>
            <a:r>
              <a:rPr lang="en-US" altLang="zh-CN" dirty="0" smtClean="0"/>
              <a:t>api</a:t>
            </a:r>
            <a:r>
              <a:rPr lang="zh-CN" altLang="en-US" dirty="0" smtClean="0"/>
              <a:t>接口；</a:t>
            </a:r>
            <a:endParaRPr lang="en-US" altLang="zh-CN" dirty="0" smtClean="0"/>
          </a:p>
          <a:p>
            <a:r>
              <a:rPr lang="zh-CN" altLang="en-US" dirty="0" smtClean="0"/>
              <a:t>了解</a:t>
            </a:r>
            <a:r>
              <a:rPr lang="en-US" altLang="zh-CN" dirty="0" smtClean="0"/>
              <a:t>BOM</a:t>
            </a:r>
            <a:r>
              <a:rPr lang="zh-CN" altLang="en-US" dirty="0" smtClean="0"/>
              <a:t>标准，掌握常用的</a:t>
            </a:r>
            <a:r>
              <a:rPr lang="en-US" altLang="zh-CN" dirty="0" smtClean="0"/>
              <a:t>BOM</a:t>
            </a:r>
            <a:r>
              <a:rPr lang="zh-CN" altLang="en-US" dirty="0" smtClean="0"/>
              <a:t>接口；</a:t>
            </a:r>
            <a:endParaRPr lang="en-US" altLang="zh-CN" dirty="0" smtClean="0"/>
          </a:p>
          <a:p>
            <a:r>
              <a:rPr lang="zh-CN" altLang="en-US" dirty="0" smtClean="0">
                <a:sym typeface="+mn-ea"/>
              </a:rPr>
              <a:t>掌握</a:t>
            </a:r>
            <a:r>
              <a:rPr lang="en-US" altLang="zh-CN" dirty="0" smtClean="0">
                <a:sym typeface="+mn-ea"/>
              </a:rPr>
              <a:t>ajax</a:t>
            </a:r>
            <a:r>
              <a:rPr lang="zh-CN" altLang="en-US" dirty="0" smtClean="0">
                <a:sym typeface="+mn-ea"/>
              </a:rPr>
              <a:t>的技术组成，</a:t>
            </a:r>
            <a:r>
              <a:rPr lang="zh-CN" altLang="en-US" dirty="0" smtClean="0"/>
              <a:t>掌握</a:t>
            </a:r>
            <a:r>
              <a:rPr lang="en-US" altLang="zh-CN" dirty="0" smtClean="0"/>
              <a:t>JSON</a:t>
            </a:r>
            <a:r>
              <a:rPr lang="zh-CN" altLang="en-US" dirty="0" smtClean="0"/>
              <a:t>数据格式以及数据传输方式；</a:t>
            </a:r>
            <a:endParaRPr lang="zh-CN" altLang="en-US" dirty="0" smtClean="0"/>
          </a:p>
          <a:p>
            <a:r>
              <a:rPr lang="zh-CN" altLang="en-US" dirty="0" smtClean="0"/>
              <a:t>掌握</a:t>
            </a:r>
            <a:r>
              <a:rPr lang="en-US" altLang="zh-CN" dirty="0" smtClean="0"/>
              <a:t>ES6</a:t>
            </a:r>
            <a:r>
              <a:rPr lang="zh-CN" altLang="en-US" dirty="0" smtClean="0"/>
              <a:t>十大新特性</a:t>
            </a:r>
            <a:endParaRPr lang="en-US" altLang="zh-CN" dirty="0" smtClean="0"/>
          </a:p>
          <a:p>
            <a:endParaRPr lang="en-US" dirty="0"/>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数据类型</a:t>
            </a:r>
            <a:r>
              <a:rPr lang="en-US" altLang="zh-CN" sz="2400" dirty="0">
                <a:solidFill>
                  <a:schemeClr val="tx1">
                    <a:lumMod val="75000"/>
                    <a:lumOff val="25000"/>
                  </a:schemeClr>
                </a:solidFill>
              </a:rPr>
              <a:t>: </a:t>
            </a:r>
            <a:r>
              <a:rPr lang="zh-CN" altLang="en-US" sz="2400" dirty="0">
                <a:solidFill>
                  <a:schemeClr val="tx1">
                    <a:lumMod val="75000"/>
                    <a:lumOff val="25000"/>
                  </a:schemeClr>
                </a:solidFill>
              </a:rPr>
              <a:t>变量值在内存中的存储方式</a:t>
            </a:r>
            <a:r>
              <a:rPr lang="zh-CN" altLang="en-US" sz="2400" dirty="0" smtClean="0">
                <a:solidFill>
                  <a:schemeClr val="tx1">
                    <a:lumMod val="75000"/>
                    <a:lumOff val="25000"/>
                  </a:schemeClr>
                </a:solidFill>
              </a:rPr>
              <a:t>。数据类型</a:t>
            </a:r>
            <a:r>
              <a:rPr lang="zh-CN" altLang="en-US" sz="2400" dirty="0">
                <a:solidFill>
                  <a:schemeClr val="tx1">
                    <a:lumMod val="75000"/>
                    <a:lumOff val="25000"/>
                  </a:schemeClr>
                </a:solidFill>
              </a:rPr>
              <a:t>的主要</a:t>
            </a:r>
            <a:r>
              <a:rPr lang="zh-CN" altLang="en-US" sz="2400" dirty="0" smtClean="0">
                <a:solidFill>
                  <a:schemeClr val="tx1">
                    <a:lumMod val="75000"/>
                    <a:lumOff val="25000"/>
                  </a:schemeClr>
                </a:solidFill>
              </a:rPr>
              <a:t>作用是每</a:t>
            </a:r>
            <a:r>
              <a:rPr lang="zh-CN" altLang="en-US" sz="2400" dirty="0">
                <a:solidFill>
                  <a:schemeClr val="tx1">
                    <a:lumMod val="75000"/>
                    <a:lumOff val="25000"/>
                  </a:schemeClr>
                </a:solidFill>
              </a:rPr>
              <a:t>一个类型对应的存储空间不同，从而更合理的使用内存。</a:t>
            </a:r>
            <a:endParaRPr lang="zh-CN" altLang="en-US" sz="2400" dirty="0">
              <a:solidFill>
                <a:schemeClr val="tx1">
                  <a:lumMod val="75000"/>
                  <a:lumOff val="25000"/>
                </a:schemeClr>
              </a:solidFill>
            </a:endParaRPr>
          </a:p>
          <a:p>
            <a:r>
              <a:rPr lang="zh-CN" altLang="en-US" sz="2400" dirty="0">
                <a:solidFill>
                  <a:schemeClr val="tx1">
                    <a:lumMod val="75000"/>
                    <a:lumOff val="25000"/>
                  </a:schemeClr>
                </a:solidFill>
              </a:rPr>
              <a:t>JavaScript有6种数据类型：数字，布尔，字符串，null，undefined，对象。</a:t>
            </a:r>
            <a:endParaRPr lang="zh-CN" altLang="en-US" sz="2400" dirty="0">
              <a:solidFill>
                <a:schemeClr val="tx1">
                  <a:lumMod val="75000"/>
                  <a:lumOff val="25000"/>
                </a:schemeClr>
              </a:solidFill>
            </a:endParaRPr>
          </a:p>
          <a:p>
            <a:r>
              <a:rPr lang="zh-CN" altLang="en-US" sz="2400" dirty="0">
                <a:solidFill>
                  <a:schemeClr val="tx1">
                    <a:lumMod val="75000"/>
                    <a:lumOff val="25000"/>
                  </a:schemeClr>
                </a:solidFill>
                <a:sym typeface="+mn-ea"/>
              </a:rPr>
              <a:t>数据类型分类：</a:t>
            </a:r>
            <a:endParaRPr lang="zh-CN" altLang="en-US" sz="2400" dirty="0">
              <a:solidFill>
                <a:schemeClr val="tx1">
                  <a:lumMod val="75000"/>
                  <a:lumOff val="25000"/>
                </a:schemeClr>
              </a:solidFill>
            </a:endParaRPr>
          </a:p>
          <a:p>
            <a:pPr lvl="1"/>
            <a:r>
              <a:rPr lang="zh-CN" altLang="en-US" sz="2400" dirty="0">
                <a:solidFill>
                  <a:schemeClr val="tx1">
                    <a:lumMod val="75000"/>
                    <a:lumOff val="25000"/>
                  </a:schemeClr>
                </a:solidFill>
                <a:sym typeface="+mn-ea"/>
              </a:rPr>
              <a:t>基本数据类型</a:t>
            </a:r>
            <a:endParaRPr lang="zh-CN" altLang="en-US" sz="2400" dirty="0">
              <a:solidFill>
                <a:schemeClr val="tx1">
                  <a:lumMod val="75000"/>
                  <a:lumOff val="25000"/>
                </a:schemeClr>
              </a:solidFill>
            </a:endParaRPr>
          </a:p>
          <a:p>
            <a:pPr lvl="1"/>
            <a:r>
              <a:rPr lang="zh-CN" altLang="en-US" sz="2400" dirty="0">
                <a:solidFill>
                  <a:schemeClr val="tx1">
                    <a:lumMod val="75000"/>
                    <a:lumOff val="25000"/>
                  </a:schemeClr>
                </a:solidFill>
                <a:sym typeface="+mn-ea"/>
              </a:rPr>
              <a:t>对象类型</a:t>
            </a:r>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数据类型简介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基本数据类型：</a:t>
            </a:r>
            <a:r>
              <a:rPr lang="en-US" altLang="zh-CN" sz="2400" dirty="0">
                <a:solidFill>
                  <a:schemeClr val="tx1">
                    <a:lumMod val="75000"/>
                    <a:lumOff val="25000"/>
                  </a:schemeClr>
                </a:solidFill>
              </a:rPr>
              <a:t>js</a:t>
            </a:r>
            <a:r>
              <a:rPr lang="zh-CN" altLang="en-US" sz="2400" dirty="0">
                <a:solidFill>
                  <a:schemeClr val="tx1">
                    <a:lumMod val="75000"/>
                    <a:lumOff val="25000"/>
                  </a:schemeClr>
                </a:solidFill>
              </a:rPr>
              <a:t>引擎默认支持的数据类型，除了</a:t>
            </a:r>
            <a:r>
              <a:rPr lang="en-US" altLang="zh-CN" sz="2400" dirty="0">
                <a:solidFill>
                  <a:schemeClr val="tx1">
                    <a:lumMod val="75000"/>
                    <a:lumOff val="25000"/>
                  </a:schemeClr>
                </a:solidFill>
              </a:rPr>
              <a:t>string</a:t>
            </a:r>
            <a:r>
              <a:rPr lang="zh-CN" altLang="en-US" sz="2400" dirty="0">
                <a:solidFill>
                  <a:schemeClr val="tx1">
                    <a:lumMod val="75000"/>
                    <a:lumOff val="25000"/>
                  </a:schemeClr>
                </a:solidFill>
              </a:rPr>
              <a:t>类型外其余类型都占用固定内存空间，基本数据类型的数据存储在堆内存中（之后详解）。</a:t>
            </a:r>
            <a:endParaRPr lang="zh-CN" altLang="en-US" sz="2400" dirty="0">
              <a:solidFill>
                <a:schemeClr val="tx1">
                  <a:lumMod val="75000"/>
                  <a:lumOff val="25000"/>
                </a:schemeClr>
              </a:solidFill>
            </a:endParaRPr>
          </a:p>
          <a:p>
            <a:r>
              <a:rPr lang="zh-CN" altLang="en-US" sz="2400" dirty="0">
                <a:solidFill>
                  <a:schemeClr val="tx1">
                    <a:lumMod val="75000"/>
                    <a:lumOff val="25000"/>
                  </a:schemeClr>
                </a:solidFill>
              </a:rPr>
              <a:t>基本数据类性的分类：</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undefined</a:t>
            </a:r>
            <a:endParaRPr lang="en-US" altLang="zh-CN" sz="2000" dirty="0">
              <a:solidFill>
                <a:schemeClr val="tx1">
                  <a:lumMod val="75000"/>
                  <a:lumOff val="25000"/>
                </a:schemeClr>
              </a:solidFill>
            </a:endParaRPr>
          </a:p>
          <a:p>
            <a:pPr lvl="1"/>
            <a:r>
              <a:rPr lang="en-US" altLang="zh-CN" sz="2000" dirty="0">
                <a:solidFill>
                  <a:schemeClr val="tx1">
                    <a:lumMod val="75000"/>
                    <a:lumOff val="25000"/>
                  </a:schemeClr>
                </a:solidFill>
              </a:rPr>
              <a:t>null</a:t>
            </a:r>
            <a:r>
              <a:rPr lang="zh-CN" altLang="en-US" sz="2000" dirty="0">
                <a:solidFill>
                  <a:schemeClr val="tx1">
                    <a:lumMod val="75000"/>
                    <a:lumOff val="25000"/>
                  </a:schemeClr>
                </a:solidFill>
              </a:rPr>
              <a:t>类型</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boolean</a:t>
            </a:r>
            <a:r>
              <a:rPr lang="zh-CN" altLang="en-US" sz="2000" dirty="0">
                <a:solidFill>
                  <a:schemeClr val="tx1">
                    <a:lumMod val="75000"/>
                    <a:lumOff val="25000"/>
                  </a:schemeClr>
                </a:solidFill>
              </a:rPr>
              <a:t>类型</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number</a:t>
            </a:r>
            <a:r>
              <a:rPr lang="zh-CN" altLang="en-US" sz="2000" dirty="0">
                <a:solidFill>
                  <a:schemeClr val="tx1">
                    <a:lumMod val="75000"/>
                    <a:lumOff val="25000"/>
                  </a:schemeClr>
                </a:solidFill>
              </a:rPr>
              <a:t>类型</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string</a:t>
            </a:r>
            <a:r>
              <a:rPr lang="zh-CN" altLang="en-US" sz="2000" dirty="0">
                <a:solidFill>
                  <a:schemeClr val="tx1">
                    <a:lumMod val="75000"/>
                    <a:lumOff val="25000"/>
                  </a:schemeClr>
                </a:solidFill>
              </a:rPr>
              <a:t>类型</a:t>
            </a:r>
            <a:endParaRPr lang="zh-CN" altLang="en-US" sz="16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数据类型简介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对象数据类型：本质上是一组无序的名值对，存储在栈内存中，占用内存大小可以变化</a:t>
            </a:r>
            <a:r>
              <a:rPr lang="zh-CN" altLang="en-US" sz="2400" dirty="0" smtClean="0">
                <a:solidFill>
                  <a:schemeClr val="tx1">
                    <a:lumMod val="75000"/>
                    <a:lumOff val="25000"/>
                  </a:schemeClr>
                </a:solidFill>
              </a:rPr>
              <a:t>。</a:t>
            </a:r>
            <a:endParaRPr lang="en-US" altLang="zh-CN" sz="2400" dirty="0">
              <a:solidFill>
                <a:schemeClr val="tx1">
                  <a:lumMod val="75000"/>
                  <a:lumOff val="25000"/>
                </a:schemeClr>
              </a:solidFill>
            </a:endParaRPr>
          </a:p>
          <a:p>
            <a:r>
              <a:rPr lang="zh-CN" altLang="en-US" sz="2400" dirty="0">
                <a:solidFill>
                  <a:schemeClr val="tx1">
                    <a:lumMod val="75000"/>
                    <a:lumOff val="25000"/>
                  </a:schemeClr>
                </a:solidFill>
              </a:rPr>
              <a:t>对象类型分类：</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内置类型：如数组、日期类型。浏览器内置对象，可以直接使用。</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用户自定类型：开发者自定义的对象。</a:t>
            </a:r>
            <a:endParaRPr lang="zh-CN" altLang="en-US" sz="2000" dirty="0">
              <a:solidFill>
                <a:schemeClr val="tx1">
                  <a:lumMod val="75000"/>
                  <a:lumOff val="25000"/>
                </a:schemeClr>
              </a:solidFill>
            </a:endParaRPr>
          </a:p>
          <a:p>
            <a:r>
              <a:rPr lang="zh-CN" altLang="en-US" sz="2400" dirty="0" smtClean="0">
                <a:solidFill>
                  <a:schemeClr val="tx1">
                    <a:lumMod val="75000"/>
                    <a:lumOff val="25000"/>
                  </a:schemeClr>
                </a:solidFill>
              </a:rPr>
              <a:t>对象</a:t>
            </a:r>
            <a:r>
              <a:rPr lang="zh-CN" altLang="en-US" sz="2400" dirty="0">
                <a:solidFill>
                  <a:schemeClr val="tx1">
                    <a:lumMod val="75000"/>
                    <a:lumOff val="25000"/>
                  </a:schemeClr>
                </a:solidFill>
              </a:rPr>
              <a:t>类型、基本类型之间的区别：</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定义方式不同</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赋值方式不同</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内存使用方式空间</a:t>
            </a:r>
            <a:endParaRPr lang="zh-CN" altLang="en-US" sz="12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数据类型简介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2396414" y="1756002"/>
            <a:ext cx="3839016" cy="400110"/>
          </a:xfrm>
          <a:prstGeom prst="rect">
            <a:avLst/>
          </a:prstGeom>
          <a:solidFill>
            <a:schemeClr val="accent6">
              <a:lumMod val="20000"/>
              <a:lumOff val="80000"/>
            </a:schemeClr>
          </a:solidFill>
          <a:ln w="38100">
            <a:solidFill>
              <a:schemeClr val="accent6">
                <a:lumMod val="75000"/>
              </a:schemeClr>
            </a:solidFill>
          </a:ln>
        </p:spPr>
        <p:txBody>
          <a:bodyPr wrap="square">
            <a:spAutoFit/>
          </a:bodyPr>
          <a:lstStyle/>
          <a:p>
            <a:r>
              <a:rPr lang="en-US" altLang="zh-CN" sz="2000" dirty="0" smtClean="0"/>
              <a:t>var c = {bb=11,cc=22</a:t>
            </a:r>
            <a:r>
              <a:rPr lang="en-US" altLang="zh-CN" sz="2000" dirty="0"/>
              <a:t>};</a:t>
            </a:r>
            <a:endParaRPr lang="zh-CN" altLang="en-US" sz="2000" dirty="0"/>
          </a:p>
        </p:txBody>
      </p:sp>
    </p:spTree>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typeof</a:t>
            </a:r>
            <a:r>
              <a:rPr lang="zh-CN" altLang="en-US" sz="2400" dirty="0">
                <a:solidFill>
                  <a:schemeClr val="tx1">
                    <a:lumMod val="75000"/>
                    <a:lumOff val="25000"/>
                  </a:schemeClr>
                </a:solidFill>
              </a:rPr>
              <a:t>：获取目标变量的数据类型，以字符串形式返回，</a:t>
            </a:r>
            <a:r>
              <a:rPr lang="en-US" altLang="zh-CN" sz="2400" dirty="0">
                <a:solidFill>
                  <a:schemeClr val="tx1">
                    <a:lumMod val="75000"/>
                    <a:lumOff val="25000"/>
                  </a:schemeClr>
                </a:solidFill>
              </a:rPr>
              <a:t>typeof</a:t>
            </a:r>
            <a:r>
              <a:rPr lang="zh-CN" altLang="en-US" sz="2400" dirty="0">
                <a:solidFill>
                  <a:schemeClr val="tx1">
                    <a:lumMod val="75000"/>
                    <a:lumOff val="25000"/>
                  </a:schemeClr>
                </a:solidFill>
              </a:rPr>
              <a:t>是系统内置函数</a:t>
            </a:r>
            <a:endParaRPr lang="zh-CN" altLang="en-US" sz="2400" dirty="0">
              <a:solidFill>
                <a:schemeClr val="tx1">
                  <a:lumMod val="75000"/>
                  <a:lumOff val="25000"/>
                </a:schemeClr>
              </a:solidFill>
            </a:endParaRPr>
          </a:p>
          <a:p>
            <a:r>
              <a:rPr lang="en-US" altLang="zh-CN" sz="2400" dirty="0">
                <a:solidFill>
                  <a:schemeClr val="tx1">
                    <a:lumMod val="75000"/>
                    <a:lumOff val="25000"/>
                  </a:schemeClr>
                </a:solidFill>
              </a:rPr>
              <a:t>typeof</a:t>
            </a:r>
            <a:r>
              <a:rPr lang="zh-CN" altLang="en-US" sz="2400" dirty="0">
                <a:solidFill>
                  <a:schemeClr val="tx1">
                    <a:lumMod val="75000"/>
                    <a:lumOff val="25000"/>
                  </a:schemeClr>
                </a:solidFill>
              </a:rPr>
              <a:t>的局限性</a:t>
            </a:r>
            <a:r>
              <a:rPr lang="zh-CN" altLang="en-US" sz="2400" dirty="0" smtClean="0">
                <a:solidFill>
                  <a:schemeClr val="tx1">
                    <a:lumMod val="75000"/>
                    <a:lumOff val="25000"/>
                  </a:schemeClr>
                </a:solidFill>
              </a:rPr>
              <a:t>：</a:t>
            </a:r>
            <a:r>
              <a:rPr lang="en-US" altLang="zh-CN" sz="2400" dirty="0" smtClean="0">
                <a:solidFill>
                  <a:schemeClr val="tx1">
                    <a:lumMod val="75000"/>
                    <a:lumOff val="25000"/>
                  </a:schemeClr>
                </a:solidFill>
              </a:rPr>
              <a:t>typeof</a:t>
            </a:r>
            <a:r>
              <a:rPr lang="zh-CN" altLang="en-US" sz="2400" dirty="0">
                <a:solidFill>
                  <a:schemeClr val="tx1">
                    <a:lumMod val="75000"/>
                    <a:lumOff val="25000"/>
                  </a:schemeClr>
                </a:solidFill>
              </a:rPr>
              <a:t>只能区别出</a:t>
            </a:r>
            <a:r>
              <a:rPr lang="en-US" altLang="zh-CN" sz="2400" dirty="0">
                <a:solidFill>
                  <a:schemeClr val="tx1">
                    <a:lumMod val="75000"/>
                    <a:lumOff val="25000"/>
                  </a:schemeClr>
                </a:solidFill>
              </a:rPr>
              <a:t>5</a:t>
            </a:r>
            <a:r>
              <a:rPr lang="zh-CN" altLang="en-US" sz="2400" dirty="0">
                <a:solidFill>
                  <a:schemeClr val="tx1">
                    <a:lumMod val="75000"/>
                    <a:lumOff val="25000"/>
                  </a:schemeClr>
                </a:solidFill>
              </a:rPr>
              <a:t>个基本类型和对象类型，但无法识别对象类型的继承关系，以及对象类型赋值方式。</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typeof</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简介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a:srcRect/>
          <a:stretch>
            <a:fillRect/>
          </a:stretch>
        </p:blipFill>
        <p:spPr bwMode="auto">
          <a:xfrm>
            <a:off x="731820" y="3738024"/>
            <a:ext cx="4786346" cy="2000264"/>
          </a:xfrm>
          <a:prstGeom prst="rect">
            <a:avLst/>
          </a:prstGeom>
          <a:solidFill>
            <a:schemeClr val="accent6">
              <a:lumMod val="20000"/>
              <a:lumOff val="80000"/>
            </a:schemeClr>
          </a:solidFill>
          <a:ln w="38100">
            <a:solidFill>
              <a:schemeClr val="accent6">
                <a:lumMod val="75000"/>
              </a:schemeClr>
            </a:solidFill>
          </a:ln>
        </p:spPr>
      </p:pic>
    </p:spTree>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undefined</a:t>
            </a:r>
            <a:r>
              <a:rPr lang="zh-CN" altLang="en-US" sz="2400" dirty="0">
                <a:solidFill>
                  <a:schemeClr val="tx1">
                    <a:lumMod val="75000"/>
                    <a:lumOff val="25000"/>
                  </a:schemeClr>
                </a:solidFill>
              </a:rPr>
              <a:t>类型：是变量的默认赋值，表示</a:t>
            </a:r>
            <a:r>
              <a:rPr lang="en-US" altLang="zh-CN" sz="2400" dirty="0">
                <a:solidFill>
                  <a:schemeClr val="tx1">
                    <a:lumMod val="75000"/>
                    <a:lumOff val="25000"/>
                  </a:schemeClr>
                </a:solidFill>
              </a:rPr>
              <a:t>"</a:t>
            </a:r>
            <a:r>
              <a:rPr lang="zh-CN" altLang="en-US" sz="2400" dirty="0">
                <a:solidFill>
                  <a:schemeClr val="tx1">
                    <a:lumMod val="75000"/>
                    <a:lumOff val="25000"/>
                  </a:schemeClr>
                </a:solidFill>
              </a:rPr>
              <a:t>缺少值</a:t>
            </a:r>
            <a:r>
              <a:rPr lang="en-US" altLang="zh-CN" sz="2400" dirty="0">
                <a:solidFill>
                  <a:schemeClr val="tx1">
                    <a:lumMod val="75000"/>
                    <a:lumOff val="25000"/>
                  </a:schemeClr>
                </a:solidFill>
              </a:rPr>
              <a:t>"</a:t>
            </a:r>
            <a:r>
              <a:rPr lang="zh-CN" altLang="en-US" sz="2400" dirty="0">
                <a:solidFill>
                  <a:schemeClr val="tx1">
                    <a:lumMod val="75000"/>
                    <a:lumOff val="25000"/>
                  </a:schemeClr>
                </a:solidFill>
              </a:rPr>
              <a:t>，就是此处应该有一个值，但是还没有定义。</a:t>
            </a:r>
            <a:endParaRPr lang="zh-CN" altLang="en-US" sz="2400" dirty="0">
              <a:solidFill>
                <a:schemeClr val="tx1">
                  <a:lumMod val="75000"/>
                  <a:lumOff val="25000"/>
                </a:schemeClr>
              </a:solidFill>
            </a:endParaRPr>
          </a:p>
          <a:p>
            <a:r>
              <a:rPr lang="zh-CN" altLang="en-US" sz="2400" dirty="0" smtClean="0">
                <a:solidFill>
                  <a:schemeClr val="tx1">
                    <a:lumMod val="75000"/>
                    <a:lumOff val="25000"/>
                  </a:schemeClr>
                </a:solidFill>
              </a:rPr>
              <a:t>典型</a:t>
            </a:r>
            <a:r>
              <a:rPr lang="zh-CN" altLang="en-US" sz="2400" dirty="0">
                <a:solidFill>
                  <a:schemeClr val="tx1">
                    <a:lumMod val="75000"/>
                    <a:lumOff val="25000"/>
                  </a:schemeClr>
                </a:solidFill>
              </a:rPr>
              <a:t>用法：</a:t>
            </a:r>
            <a:endParaRPr lang="zh-CN" altLang="en-US" sz="2400" dirty="0">
              <a:solidFill>
                <a:schemeClr val="tx1">
                  <a:lumMod val="75000"/>
                  <a:lumOff val="25000"/>
                </a:schemeClr>
              </a:solidFill>
            </a:endParaRPr>
          </a:p>
          <a:p>
            <a:pPr lvl="1"/>
            <a:r>
              <a:rPr lang="zh-CN" altLang="en-US" sz="2000" dirty="0" smtClean="0">
                <a:solidFill>
                  <a:schemeClr val="tx1">
                    <a:lumMod val="75000"/>
                    <a:lumOff val="25000"/>
                  </a:schemeClr>
                </a:solidFill>
              </a:rPr>
              <a:t>变量</a:t>
            </a:r>
            <a:r>
              <a:rPr lang="zh-CN" altLang="en-US" sz="2000" dirty="0">
                <a:solidFill>
                  <a:schemeClr val="tx1">
                    <a:lumMod val="75000"/>
                    <a:lumOff val="25000"/>
                  </a:schemeClr>
                </a:solidFill>
              </a:rPr>
              <a:t>被声明了，但没有赋值时，就等于</a:t>
            </a:r>
            <a:r>
              <a:rPr lang="en-US" altLang="zh-CN" sz="2000" dirty="0">
                <a:solidFill>
                  <a:schemeClr val="tx1">
                    <a:lumMod val="75000"/>
                    <a:lumOff val="25000"/>
                  </a:schemeClr>
                </a:solidFill>
              </a:rPr>
              <a:t>undefined</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pPr lvl="1"/>
            <a:r>
              <a:rPr lang="zh-CN" altLang="en-US" sz="2000" dirty="0" smtClean="0">
                <a:solidFill>
                  <a:schemeClr val="tx1">
                    <a:lumMod val="75000"/>
                    <a:lumOff val="25000"/>
                  </a:schemeClr>
                </a:solidFill>
              </a:rPr>
              <a:t>调用</a:t>
            </a:r>
            <a:r>
              <a:rPr lang="zh-CN" altLang="en-US" sz="2000" dirty="0">
                <a:solidFill>
                  <a:schemeClr val="tx1">
                    <a:lumMod val="75000"/>
                    <a:lumOff val="25000"/>
                  </a:schemeClr>
                </a:solidFill>
              </a:rPr>
              <a:t>函数时，应该提供的参数没有提供，该参数等于</a:t>
            </a:r>
            <a:r>
              <a:rPr lang="en-US" altLang="zh-CN" sz="2000" dirty="0">
                <a:solidFill>
                  <a:schemeClr val="tx1">
                    <a:lumMod val="75000"/>
                    <a:lumOff val="25000"/>
                  </a:schemeClr>
                </a:solidFill>
              </a:rPr>
              <a:t>undefined</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pPr lvl="1"/>
            <a:r>
              <a:rPr lang="zh-CN" altLang="en-US" sz="2000" dirty="0" smtClean="0">
                <a:solidFill>
                  <a:schemeClr val="tx1">
                    <a:lumMod val="75000"/>
                    <a:lumOff val="25000"/>
                  </a:schemeClr>
                </a:solidFill>
              </a:rPr>
              <a:t>函数</a:t>
            </a:r>
            <a:r>
              <a:rPr lang="zh-CN" altLang="en-US" sz="2000" dirty="0">
                <a:solidFill>
                  <a:schemeClr val="tx1">
                    <a:lumMod val="75000"/>
                    <a:lumOff val="25000"/>
                  </a:schemeClr>
                </a:solidFill>
              </a:rPr>
              <a:t>没有返回值时，默认返回</a:t>
            </a:r>
            <a:r>
              <a:rPr lang="en-US" altLang="zh-CN" sz="2000" dirty="0">
                <a:solidFill>
                  <a:schemeClr val="tx1">
                    <a:lumMod val="75000"/>
                    <a:lumOff val="25000"/>
                  </a:schemeClr>
                </a:solidFill>
              </a:rPr>
              <a:t>undefined</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undefined</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类型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723090" y="4729319"/>
            <a:ext cx="6096000" cy="707886"/>
          </a:xfrm>
          <a:prstGeom prst="rect">
            <a:avLst/>
          </a:prstGeom>
          <a:solidFill>
            <a:schemeClr val="accent6">
              <a:lumMod val="20000"/>
              <a:lumOff val="80000"/>
            </a:schemeClr>
          </a:solidFill>
          <a:ln w="38100">
            <a:solidFill>
              <a:schemeClr val="accent6">
                <a:lumMod val="75000"/>
              </a:schemeClr>
            </a:solidFill>
          </a:ln>
        </p:spPr>
        <p:txBody>
          <a:bodyPr wrap="square">
            <a:spAutoFit/>
          </a:bodyPr>
          <a:lstStyle/>
          <a:p>
            <a:r>
              <a:rPr lang="en-US" altLang="zh-CN" sz="2000" dirty="0"/>
              <a:t>var x;</a:t>
            </a:r>
            <a:endParaRPr lang="en-US" altLang="zh-CN" sz="2000" dirty="0"/>
          </a:p>
          <a:p>
            <a:r>
              <a:rPr lang="en-US" altLang="zh-CN" sz="2000" dirty="0"/>
              <a:t>alert(x);//</a:t>
            </a:r>
            <a:r>
              <a:rPr lang="zh-CN" altLang="en-US" sz="2000" dirty="0"/>
              <a:t>此处的运行结果为</a:t>
            </a:r>
            <a:r>
              <a:rPr lang="en-US" altLang="zh-CN" sz="2000" dirty="0"/>
              <a:t>undefined</a:t>
            </a:r>
            <a:endParaRPr lang="en-US" altLang="zh-CN" sz="2000" dirty="0"/>
          </a:p>
        </p:txBody>
      </p:sp>
    </p:spTree>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null</a:t>
            </a:r>
            <a:r>
              <a:rPr lang="zh-CN" altLang="en-US" sz="2400" dirty="0">
                <a:solidFill>
                  <a:schemeClr val="tx1">
                    <a:lumMod val="75000"/>
                    <a:lumOff val="25000"/>
                  </a:schemeClr>
                </a:solidFill>
              </a:rPr>
              <a:t>类型：表示</a:t>
            </a:r>
            <a:r>
              <a:rPr lang="en-US" altLang="zh-CN" sz="2400" dirty="0">
                <a:solidFill>
                  <a:schemeClr val="tx1">
                    <a:lumMod val="75000"/>
                    <a:lumOff val="25000"/>
                  </a:schemeClr>
                </a:solidFill>
              </a:rPr>
              <a:t>"</a:t>
            </a:r>
            <a:r>
              <a:rPr lang="zh-CN" altLang="en-US" sz="2400" dirty="0">
                <a:solidFill>
                  <a:schemeClr val="tx1">
                    <a:lumMod val="75000"/>
                    <a:lumOff val="25000"/>
                  </a:schemeClr>
                </a:solidFill>
              </a:rPr>
              <a:t>没有对象</a:t>
            </a:r>
            <a:r>
              <a:rPr lang="en-US" altLang="zh-CN" sz="2400" dirty="0">
                <a:solidFill>
                  <a:schemeClr val="tx1">
                    <a:lumMod val="75000"/>
                    <a:lumOff val="25000"/>
                  </a:schemeClr>
                </a:solidFill>
              </a:rPr>
              <a:t>"</a:t>
            </a:r>
            <a:r>
              <a:rPr lang="zh-CN" altLang="en-US" sz="2400" dirty="0">
                <a:solidFill>
                  <a:schemeClr val="tx1">
                    <a:lumMod val="75000"/>
                    <a:lumOff val="25000"/>
                  </a:schemeClr>
                </a:solidFill>
              </a:rPr>
              <a:t>，即该处不应该有值。</a:t>
            </a:r>
            <a:endParaRPr lang="zh-CN" altLang="en-US" sz="2400" dirty="0">
              <a:solidFill>
                <a:schemeClr val="tx1">
                  <a:lumMod val="75000"/>
                  <a:lumOff val="25000"/>
                </a:schemeClr>
              </a:solidFill>
            </a:endParaRPr>
          </a:p>
          <a:p>
            <a:endParaRPr lang="en-US" altLang="zh-CN" sz="2400" dirty="0" smtClean="0">
              <a:solidFill>
                <a:schemeClr val="tx1">
                  <a:lumMod val="75000"/>
                  <a:lumOff val="25000"/>
                </a:schemeClr>
              </a:solidFill>
            </a:endParaRPr>
          </a:p>
          <a:p>
            <a:r>
              <a:rPr lang="en-US" altLang="zh-CN" sz="2400" dirty="0" smtClean="0">
                <a:solidFill>
                  <a:schemeClr val="tx1">
                    <a:lumMod val="75000"/>
                    <a:lumOff val="25000"/>
                  </a:schemeClr>
                </a:solidFill>
              </a:rPr>
              <a:t>null</a:t>
            </a:r>
            <a:r>
              <a:rPr lang="zh-CN" altLang="en-US" sz="2400" dirty="0">
                <a:solidFill>
                  <a:schemeClr val="tx1">
                    <a:lumMod val="75000"/>
                    <a:lumOff val="25000"/>
                  </a:schemeClr>
                </a:solidFill>
              </a:rPr>
              <a:t>类型的特点：</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undefined</a:t>
            </a:r>
            <a:r>
              <a:rPr lang="zh-CN" altLang="en-US" sz="2000" dirty="0">
                <a:solidFill>
                  <a:schemeClr val="tx1">
                    <a:lumMod val="75000"/>
                    <a:lumOff val="25000"/>
                  </a:schemeClr>
                </a:solidFill>
              </a:rPr>
              <a:t>是</a:t>
            </a:r>
            <a:r>
              <a:rPr lang="en-US" altLang="zh-CN" sz="2000" dirty="0">
                <a:solidFill>
                  <a:schemeClr val="tx1">
                    <a:lumMod val="75000"/>
                    <a:lumOff val="25000"/>
                  </a:schemeClr>
                </a:solidFill>
              </a:rPr>
              <a:t>null</a:t>
            </a:r>
            <a:r>
              <a:rPr lang="zh-CN" altLang="en-US" sz="2000" dirty="0">
                <a:solidFill>
                  <a:schemeClr val="tx1">
                    <a:lumMod val="75000"/>
                    <a:lumOff val="25000"/>
                  </a:schemeClr>
                </a:solidFill>
              </a:rPr>
              <a:t>的衍生物，早期的</a:t>
            </a:r>
            <a:r>
              <a:rPr lang="en-US" altLang="zh-CN" sz="2000" dirty="0">
                <a:solidFill>
                  <a:schemeClr val="tx1">
                    <a:lumMod val="75000"/>
                    <a:lumOff val="25000"/>
                  </a:schemeClr>
                </a:solidFill>
              </a:rPr>
              <a:t>null</a:t>
            </a:r>
            <a:r>
              <a:rPr lang="zh-CN" altLang="en-US" sz="2000" dirty="0">
                <a:solidFill>
                  <a:schemeClr val="tx1">
                    <a:lumMod val="75000"/>
                    <a:lumOff val="25000"/>
                  </a:schemeClr>
                </a:solidFill>
              </a:rPr>
              <a:t>代表对象类型的数据为空。</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null</a:t>
            </a:r>
            <a:r>
              <a:rPr lang="zh-CN" altLang="en-US" sz="2000" dirty="0">
                <a:solidFill>
                  <a:schemeClr val="tx1">
                    <a:lumMod val="75000"/>
                    <a:lumOff val="25000"/>
                  </a:schemeClr>
                </a:solidFill>
              </a:rPr>
              <a:t>可以参与运算，在参与运算时</a:t>
            </a:r>
            <a:r>
              <a:rPr lang="en-US" altLang="zh-CN" sz="2000" dirty="0">
                <a:solidFill>
                  <a:schemeClr val="tx1">
                    <a:lumMod val="75000"/>
                    <a:lumOff val="25000"/>
                  </a:schemeClr>
                </a:solidFill>
              </a:rPr>
              <a:t>js</a:t>
            </a:r>
            <a:r>
              <a:rPr lang="zh-CN" altLang="en-US" sz="2000" dirty="0">
                <a:solidFill>
                  <a:schemeClr val="tx1">
                    <a:lumMod val="75000"/>
                    <a:lumOff val="25000"/>
                  </a:schemeClr>
                </a:solidFill>
              </a:rPr>
              <a:t>引擎会给</a:t>
            </a:r>
            <a:r>
              <a:rPr lang="en-US" altLang="zh-CN" sz="2000" dirty="0">
                <a:solidFill>
                  <a:schemeClr val="tx1">
                    <a:lumMod val="75000"/>
                    <a:lumOff val="25000"/>
                  </a:schemeClr>
                </a:solidFill>
              </a:rPr>
              <a:t>null</a:t>
            </a:r>
            <a:r>
              <a:rPr lang="zh-CN" altLang="en-US" sz="2000" dirty="0">
                <a:solidFill>
                  <a:schemeClr val="tx1">
                    <a:lumMod val="75000"/>
                    <a:lumOff val="25000"/>
                  </a:schemeClr>
                </a:solidFill>
              </a:rPr>
              <a:t>默认值。</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null</a:t>
            </a:r>
            <a:r>
              <a:rPr lang="zh-CN" altLang="en-US" sz="2000" dirty="0">
                <a:solidFill>
                  <a:schemeClr val="tx1">
                    <a:lumMod val="75000"/>
                    <a:lumOff val="25000"/>
                  </a:schemeClr>
                </a:solidFill>
              </a:rPr>
              <a:t>转为数值时为</a:t>
            </a:r>
            <a:r>
              <a:rPr lang="en-US" altLang="zh-CN" sz="2000" dirty="0">
                <a:solidFill>
                  <a:schemeClr val="tx1">
                    <a:lumMod val="75000"/>
                    <a:lumOff val="25000"/>
                  </a:schemeClr>
                </a:solidFill>
              </a:rPr>
              <a:t>0</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r>
              <a:rPr lang="en-US" altLang="zh-CN" sz="2400" dirty="0">
                <a:solidFill>
                  <a:schemeClr val="tx1">
                    <a:lumMod val="75000"/>
                    <a:lumOff val="25000"/>
                  </a:schemeClr>
                </a:solidFill>
              </a:rPr>
              <a:t>undefined</a:t>
            </a:r>
            <a:r>
              <a:rPr lang="zh-CN" altLang="en-US" sz="2400" dirty="0">
                <a:solidFill>
                  <a:schemeClr val="tx1">
                    <a:lumMod val="75000"/>
                    <a:lumOff val="25000"/>
                  </a:schemeClr>
                </a:solidFill>
              </a:rPr>
              <a:t>与</a:t>
            </a:r>
            <a:r>
              <a:rPr lang="en-US" altLang="zh-CN" sz="2400" dirty="0">
                <a:solidFill>
                  <a:schemeClr val="tx1">
                    <a:lumMod val="75000"/>
                    <a:lumOff val="25000"/>
                  </a:schemeClr>
                </a:solidFill>
              </a:rPr>
              <a:t>null</a:t>
            </a:r>
            <a:r>
              <a:rPr lang="zh-CN" altLang="en-US" sz="2400" dirty="0">
                <a:solidFill>
                  <a:schemeClr val="tx1">
                    <a:lumMod val="75000"/>
                    <a:lumOff val="25000"/>
                  </a:schemeClr>
                </a:solidFill>
              </a:rPr>
              <a:t>的区别：</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含义不同：</a:t>
            </a:r>
            <a:r>
              <a:rPr lang="en-US" altLang="zh-CN" sz="2000" dirty="0">
                <a:solidFill>
                  <a:schemeClr val="tx1">
                    <a:lumMod val="75000"/>
                    <a:lumOff val="25000"/>
                  </a:schemeClr>
                </a:solidFill>
              </a:rPr>
              <a:t>null</a:t>
            </a:r>
            <a:r>
              <a:rPr lang="zh-CN" altLang="en-US" sz="2000" dirty="0">
                <a:solidFill>
                  <a:schemeClr val="tx1">
                    <a:lumMod val="75000"/>
                    <a:lumOff val="25000"/>
                  </a:schemeClr>
                </a:solidFill>
              </a:rPr>
              <a:t>代表不应该有值，</a:t>
            </a:r>
            <a:r>
              <a:rPr lang="en-US" altLang="zh-CN" sz="2000" dirty="0">
                <a:solidFill>
                  <a:schemeClr val="tx1">
                    <a:lumMod val="75000"/>
                    <a:lumOff val="25000"/>
                  </a:schemeClr>
                </a:solidFill>
              </a:rPr>
              <a:t>undefined</a:t>
            </a:r>
            <a:r>
              <a:rPr lang="zh-CN" altLang="en-US" sz="2000" dirty="0">
                <a:solidFill>
                  <a:schemeClr val="tx1">
                    <a:lumMod val="75000"/>
                    <a:lumOff val="25000"/>
                  </a:schemeClr>
                </a:solidFill>
              </a:rPr>
              <a:t>应该有值，但还没赋值。</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null</a:t>
            </a:r>
            <a:r>
              <a:rPr lang="zh-CN" altLang="en-US" sz="2000" dirty="0">
                <a:solidFill>
                  <a:schemeClr val="tx1">
                    <a:lumMod val="75000"/>
                    <a:lumOff val="25000"/>
                  </a:schemeClr>
                </a:solidFill>
              </a:rPr>
              <a:t>转为数值时为</a:t>
            </a:r>
            <a:r>
              <a:rPr lang="en-US" altLang="zh-CN" sz="2000" dirty="0">
                <a:solidFill>
                  <a:schemeClr val="tx1">
                    <a:lumMod val="75000"/>
                    <a:lumOff val="25000"/>
                  </a:schemeClr>
                </a:solidFill>
              </a:rPr>
              <a:t>0</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undefined</a:t>
            </a:r>
            <a:r>
              <a:rPr lang="zh-CN" altLang="en-US" sz="2000" dirty="0">
                <a:solidFill>
                  <a:schemeClr val="tx1">
                    <a:lumMod val="75000"/>
                    <a:lumOff val="25000"/>
                  </a:schemeClr>
                </a:solidFill>
              </a:rPr>
              <a:t>转为数值时为</a:t>
            </a:r>
            <a:r>
              <a:rPr lang="en-US" altLang="zh-CN" sz="2000" dirty="0">
                <a:solidFill>
                  <a:schemeClr val="tx1">
                    <a:lumMod val="75000"/>
                    <a:lumOff val="25000"/>
                  </a:schemeClr>
                </a:solidFill>
              </a:rPr>
              <a:t>NaN</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null</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类型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727784" y="1999194"/>
            <a:ext cx="1378326" cy="400110"/>
          </a:xfrm>
          <a:prstGeom prst="rect">
            <a:avLst/>
          </a:prstGeom>
          <a:solidFill>
            <a:schemeClr val="accent6">
              <a:lumMod val="20000"/>
              <a:lumOff val="80000"/>
            </a:schemeClr>
          </a:solidFill>
          <a:ln w="38100">
            <a:solidFill>
              <a:schemeClr val="accent6">
                <a:lumMod val="75000"/>
              </a:schemeClr>
            </a:solidFill>
          </a:ln>
        </p:spPr>
        <p:txBody>
          <a:bodyPr wrap="square">
            <a:spAutoFit/>
          </a:bodyPr>
          <a:lstStyle/>
          <a:p>
            <a:r>
              <a:rPr lang="en-US" altLang="zh-CN" sz="2000" dirty="0"/>
              <a:t>var x = null;</a:t>
            </a:r>
            <a:endParaRPr lang="en-US" altLang="zh-CN" sz="2000" dirty="0"/>
          </a:p>
        </p:txBody>
      </p:sp>
    </p:spTree>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boolean</a:t>
            </a:r>
            <a:r>
              <a:rPr lang="zh-CN" altLang="en-US" sz="2400" dirty="0">
                <a:solidFill>
                  <a:schemeClr val="tx1">
                    <a:lumMod val="75000"/>
                    <a:lumOff val="25000"/>
                  </a:schemeClr>
                </a:solidFill>
              </a:rPr>
              <a:t>类型</a:t>
            </a:r>
            <a:r>
              <a:rPr lang="en-US" altLang="zh-CN" sz="2400" dirty="0">
                <a:solidFill>
                  <a:schemeClr val="tx1">
                    <a:lumMod val="75000"/>
                    <a:lumOff val="25000"/>
                  </a:schemeClr>
                </a:solidFill>
              </a:rPr>
              <a:t>:</a:t>
            </a:r>
            <a:r>
              <a:rPr lang="zh-CN" altLang="en-US" sz="2400" dirty="0">
                <a:solidFill>
                  <a:schemeClr val="tx1">
                    <a:lumMod val="75000"/>
                    <a:lumOff val="25000"/>
                  </a:schemeClr>
                </a:solidFill>
              </a:rPr>
              <a:t>只有两个取值范围，代表真、假。</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取值范围</a:t>
            </a:r>
            <a:r>
              <a:rPr lang="en-US" altLang="zh-CN" sz="2000" dirty="0">
                <a:solidFill>
                  <a:schemeClr val="tx1">
                    <a:lumMod val="75000"/>
                    <a:lumOff val="25000"/>
                  </a:schemeClr>
                </a:solidFill>
              </a:rPr>
              <a:t>:true</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false</a:t>
            </a:r>
            <a:r>
              <a:rPr lang="zh-CN" altLang="en-US" sz="2000" dirty="0" smtClean="0">
                <a:solidFill>
                  <a:schemeClr val="tx1">
                    <a:lumMod val="75000"/>
                    <a:lumOff val="25000"/>
                  </a:schemeClr>
                </a:solidFill>
              </a:rPr>
              <a:t>。</a:t>
            </a:r>
            <a:endParaRPr lang="en-US" altLang="zh-CN" sz="2000" dirty="0" smtClean="0">
              <a:solidFill>
                <a:schemeClr val="tx1">
                  <a:lumMod val="75000"/>
                  <a:lumOff val="25000"/>
                </a:schemeClr>
              </a:solidFill>
            </a:endParaRPr>
          </a:p>
          <a:p>
            <a:pPr lvl="1"/>
            <a:r>
              <a:rPr lang="zh-CN" altLang="en-US" sz="2000" dirty="0" smtClean="0">
                <a:solidFill>
                  <a:schemeClr val="tx1">
                    <a:lumMod val="75000"/>
                    <a:lumOff val="25000"/>
                  </a:schemeClr>
                </a:solidFill>
              </a:rPr>
              <a:t>程序示范</a:t>
            </a:r>
            <a:endParaRPr lang="zh-CN" altLang="en-US" sz="2000" dirty="0">
              <a:solidFill>
                <a:schemeClr val="tx1">
                  <a:lumMod val="75000"/>
                  <a:lumOff val="25000"/>
                </a:schemeClr>
              </a:solidFill>
            </a:endParaRPr>
          </a:p>
          <a:p>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boolean</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类型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a:srcRect/>
          <a:stretch>
            <a:fillRect/>
          </a:stretch>
        </p:blipFill>
        <p:spPr bwMode="auto">
          <a:xfrm>
            <a:off x="902823" y="2810980"/>
            <a:ext cx="1838325" cy="438150"/>
          </a:xfrm>
          <a:prstGeom prst="rect">
            <a:avLst/>
          </a:prstGeom>
          <a:solidFill>
            <a:schemeClr val="accent6">
              <a:lumMod val="20000"/>
              <a:lumOff val="80000"/>
            </a:schemeClr>
          </a:solidFill>
          <a:ln w="38100">
            <a:solidFill>
              <a:schemeClr val="accent6">
                <a:lumMod val="75000"/>
              </a:schemeClr>
            </a:solidFill>
          </a:ln>
        </p:spPr>
      </p:pic>
    </p:spTree>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number</a:t>
            </a:r>
            <a:r>
              <a:rPr lang="zh-CN" altLang="en-US" sz="2400" dirty="0">
                <a:solidFill>
                  <a:schemeClr val="tx1">
                    <a:lumMod val="75000"/>
                    <a:lumOff val="25000"/>
                  </a:schemeClr>
                </a:solidFill>
              </a:rPr>
              <a:t>类型</a:t>
            </a:r>
            <a:r>
              <a:rPr lang="en-US" altLang="zh-CN" sz="2400" dirty="0">
                <a:solidFill>
                  <a:schemeClr val="tx1">
                    <a:lumMod val="75000"/>
                    <a:lumOff val="25000"/>
                  </a:schemeClr>
                </a:solidFill>
              </a:rPr>
              <a:t>:</a:t>
            </a:r>
            <a:r>
              <a:rPr lang="zh-CN" altLang="en-US" sz="2400" dirty="0">
                <a:solidFill>
                  <a:schemeClr val="tx1">
                    <a:lumMod val="75000"/>
                    <a:lumOff val="25000"/>
                  </a:schemeClr>
                </a:solidFill>
              </a:rPr>
              <a:t>数字类型，可以表示整数和浮点数</a:t>
            </a:r>
            <a:r>
              <a:rPr lang="zh-CN" altLang="en-US" sz="2400" dirty="0" smtClean="0">
                <a:solidFill>
                  <a:schemeClr val="tx1">
                    <a:lumMod val="75000"/>
                    <a:lumOff val="25000"/>
                  </a:schemeClr>
                </a:solidFill>
              </a:rPr>
              <a:t>。</a:t>
            </a:r>
            <a:endParaRPr lang="zh-CN" altLang="en-US"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r>
              <a:rPr lang="en-US" altLang="zh-CN" sz="2400" dirty="0" smtClean="0">
                <a:solidFill>
                  <a:schemeClr val="tx1">
                    <a:lumMod val="75000"/>
                    <a:lumOff val="25000"/>
                  </a:schemeClr>
                </a:solidFill>
              </a:rPr>
              <a:t>number</a:t>
            </a:r>
            <a:r>
              <a:rPr lang="zh-CN" altLang="en-US" sz="2400" dirty="0">
                <a:solidFill>
                  <a:schemeClr val="tx1">
                    <a:lumMod val="75000"/>
                    <a:lumOff val="25000"/>
                  </a:schemeClr>
                </a:solidFill>
              </a:rPr>
              <a:t>支持多进制赋值但最终还是以二进制</a:t>
            </a:r>
            <a:r>
              <a:rPr lang="zh-CN" altLang="en-US" sz="2400" dirty="0" smtClean="0">
                <a:solidFill>
                  <a:schemeClr val="tx1">
                    <a:lumMod val="75000"/>
                    <a:lumOff val="25000"/>
                  </a:schemeClr>
                </a:solidFill>
              </a:rPr>
              <a:t>存储</a:t>
            </a:r>
            <a:endParaRPr lang="en-US" altLang="zh-CN" sz="2400" dirty="0" smtClean="0">
              <a:solidFill>
                <a:schemeClr val="tx1">
                  <a:lumMod val="75000"/>
                  <a:lumOff val="25000"/>
                </a:schemeClr>
              </a:solidFill>
            </a:endParaRPr>
          </a:p>
          <a:p>
            <a:endParaRPr lang="zh-CN" altLang="en-US" sz="2400" dirty="0">
              <a:solidFill>
                <a:schemeClr val="tx1">
                  <a:lumMod val="75000"/>
                  <a:lumOff val="25000"/>
                </a:schemeClr>
              </a:solidFill>
            </a:endParaRPr>
          </a:p>
          <a:p>
            <a:pPr marL="0" indent="0">
              <a:buNone/>
            </a:pPr>
            <a:endParaRPr lang="zh-CN" altLang="en-US" sz="2400" dirty="0">
              <a:solidFill>
                <a:schemeClr val="tx1">
                  <a:lumMod val="75000"/>
                  <a:lumOff val="25000"/>
                </a:schemeClr>
              </a:solidFill>
            </a:endParaRPr>
          </a:p>
          <a:p>
            <a:r>
              <a:rPr lang="en-US" altLang="zh-CN" sz="2400" dirty="0">
                <a:solidFill>
                  <a:schemeClr val="tx1">
                    <a:lumMod val="75000"/>
                    <a:lumOff val="25000"/>
                  </a:schemeClr>
                </a:solidFill>
              </a:rPr>
              <a:t>number</a:t>
            </a:r>
            <a:r>
              <a:rPr lang="zh-CN" altLang="en-US" sz="2400" dirty="0">
                <a:solidFill>
                  <a:schemeClr val="tx1">
                    <a:lumMod val="75000"/>
                    <a:lumOff val="25000"/>
                  </a:schemeClr>
                </a:solidFill>
              </a:rPr>
              <a:t>类型的浮点数表示方式</a:t>
            </a:r>
            <a:endParaRPr lang="zh-CN" altLang="en-US" sz="2400" dirty="0">
              <a:solidFill>
                <a:schemeClr val="tx1">
                  <a:lumMod val="75000"/>
                  <a:lumOff val="25000"/>
                </a:schemeClr>
              </a:solidFill>
            </a:endParaRPr>
          </a:p>
          <a:p>
            <a:pPr marL="0" indent="0">
              <a:buNone/>
            </a:pPr>
            <a:endParaRPr lang="en-US" altLang="zh-CN"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number</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类型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693908" y="1705052"/>
            <a:ext cx="6096000" cy="646331"/>
          </a:xfrm>
          <a:prstGeom prst="rect">
            <a:avLst/>
          </a:prstGeom>
          <a:solidFill>
            <a:schemeClr val="accent6">
              <a:lumMod val="20000"/>
              <a:lumOff val="80000"/>
            </a:schemeClr>
          </a:solidFill>
          <a:ln w="38100">
            <a:solidFill>
              <a:schemeClr val="accent6">
                <a:lumMod val="75000"/>
              </a:schemeClr>
            </a:solidFill>
          </a:ln>
        </p:spPr>
        <p:txBody>
          <a:bodyPr>
            <a:spAutoFit/>
          </a:bodyPr>
          <a:lstStyle/>
          <a:p>
            <a:r>
              <a:rPr lang="en-US" altLang="zh-CN" dirty="0" smtClean="0">
                <a:solidFill>
                  <a:schemeClr val="tx1">
                    <a:lumMod val="75000"/>
                    <a:lumOff val="25000"/>
                  </a:schemeClr>
                </a:solidFill>
              </a:rPr>
              <a:t>var </a:t>
            </a:r>
            <a:r>
              <a:rPr lang="en-US" altLang="zh-CN" dirty="0">
                <a:solidFill>
                  <a:schemeClr val="tx1">
                    <a:lumMod val="75000"/>
                    <a:lumOff val="25000"/>
                  </a:schemeClr>
                </a:solidFill>
              </a:rPr>
              <a:t>a = 11;</a:t>
            </a:r>
            <a:endParaRPr lang="en-US" altLang="zh-CN" dirty="0">
              <a:solidFill>
                <a:schemeClr val="tx1">
                  <a:lumMod val="75000"/>
                  <a:lumOff val="25000"/>
                </a:schemeClr>
              </a:solidFill>
            </a:endParaRPr>
          </a:p>
          <a:p>
            <a:r>
              <a:rPr lang="en-US" altLang="zh-CN" dirty="0" smtClean="0">
                <a:solidFill>
                  <a:schemeClr val="tx1">
                    <a:lumMod val="75000"/>
                    <a:lumOff val="25000"/>
                  </a:schemeClr>
                </a:solidFill>
              </a:rPr>
              <a:t>var </a:t>
            </a:r>
            <a:r>
              <a:rPr lang="en-US" altLang="zh-CN" dirty="0">
                <a:solidFill>
                  <a:schemeClr val="tx1">
                    <a:lumMod val="75000"/>
                    <a:lumOff val="25000"/>
                  </a:schemeClr>
                </a:solidFill>
              </a:rPr>
              <a:t>b = 11.5;</a:t>
            </a:r>
            <a:endParaRPr lang="en-US" altLang="zh-CN" dirty="0">
              <a:solidFill>
                <a:schemeClr val="tx1">
                  <a:lumMod val="75000"/>
                  <a:lumOff val="25000"/>
                </a:schemeClr>
              </a:solidFill>
            </a:endParaRPr>
          </a:p>
        </p:txBody>
      </p:sp>
      <p:sp>
        <p:nvSpPr>
          <p:cNvPr id="5" name="矩形 4"/>
          <p:cNvSpPr/>
          <p:nvPr/>
        </p:nvSpPr>
        <p:spPr>
          <a:xfrm>
            <a:off x="693908" y="3206307"/>
            <a:ext cx="6096000" cy="923330"/>
          </a:xfrm>
          <a:prstGeom prst="rect">
            <a:avLst/>
          </a:prstGeom>
          <a:solidFill>
            <a:schemeClr val="accent6">
              <a:lumMod val="20000"/>
              <a:lumOff val="80000"/>
            </a:schemeClr>
          </a:solidFill>
          <a:ln w="38100">
            <a:solidFill>
              <a:schemeClr val="accent6">
                <a:lumMod val="75000"/>
              </a:schemeClr>
            </a:solidFill>
          </a:ln>
        </p:spPr>
        <p:txBody>
          <a:bodyPr>
            <a:spAutoFit/>
          </a:bodyPr>
          <a:lstStyle/>
          <a:p>
            <a:r>
              <a:rPr lang="en-US" altLang="zh-CN" dirty="0">
                <a:solidFill>
                  <a:schemeClr val="tx1">
                    <a:lumMod val="75000"/>
                    <a:lumOff val="25000"/>
                  </a:schemeClr>
                </a:solidFill>
              </a:rPr>
              <a:t>var a = 11; //</a:t>
            </a:r>
            <a:r>
              <a:rPr lang="zh-CN" altLang="en-US" dirty="0">
                <a:solidFill>
                  <a:schemeClr val="tx1">
                    <a:lumMod val="75000"/>
                    <a:lumOff val="25000"/>
                  </a:schemeClr>
                </a:solidFill>
              </a:rPr>
              <a:t>默认为十进制</a:t>
            </a:r>
            <a:endParaRPr lang="zh-CN" altLang="en-US" dirty="0">
              <a:solidFill>
                <a:schemeClr val="tx1">
                  <a:lumMod val="75000"/>
                  <a:lumOff val="25000"/>
                </a:schemeClr>
              </a:solidFill>
            </a:endParaRPr>
          </a:p>
          <a:p>
            <a:r>
              <a:rPr lang="en-US" altLang="zh-CN" dirty="0" smtClean="0">
                <a:solidFill>
                  <a:schemeClr val="tx1">
                    <a:lumMod val="75000"/>
                    <a:lumOff val="25000"/>
                  </a:schemeClr>
                </a:solidFill>
              </a:rPr>
              <a:t>var </a:t>
            </a:r>
            <a:r>
              <a:rPr lang="en-US" altLang="zh-CN" dirty="0">
                <a:solidFill>
                  <a:schemeClr val="tx1">
                    <a:lumMod val="75000"/>
                    <a:lumOff val="25000"/>
                  </a:schemeClr>
                </a:solidFill>
              </a:rPr>
              <a:t>b = 010;//</a:t>
            </a:r>
            <a:r>
              <a:rPr lang="zh-CN" altLang="en-US" dirty="0">
                <a:solidFill>
                  <a:schemeClr val="tx1">
                    <a:lumMod val="75000"/>
                    <a:lumOff val="25000"/>
                  </a:schemeClr>
                </a:solidFill>
              </a:rPr>
              <a:t>以</a:t>
            </a:r>
            <a:r>
              <a:rPr lang="en-US" altLang="zh-CN" dirty="0">
                <a:solidFill>
                  <a:schemeClr val="tx1">
                    <a:lumMod val="75000"/>
                    <a:lumOff val="25000"/>
                  </a:schemeClr>
                </a:solidFill>
              </a:rPr>
              <a:t>0</a:t>
            </a:r>
            <a:r>
              <a:rPr lang="zh-CN" altLang="en-US" dirty="0">
                <a:solidFill>
                  <a:schemeClr val="tx1">
                    <a:lumMod val="75000"/>
                    <a:lumOff val="25000"/>
                  </a:schemeClr>
                </a:solidFill>
              </a:rPr>
              <a:t>开头代表</a:t>
            </a:r>
            <a:r>
              <a:rPr lang="en-US" altLang="zh-CN" dirty="0">
                <a:solidFill>
                  <a:schemeClr val="tx1">
                    <a:lumMod val="75000"/>
                    <a:lumOff val="25000"/>
                  </a:schemeClr>
                </a:solidFill>
              </a:rPr>
              <a:t>8</a:t>
            </a:r>
            <a:r>
              <a:rPr lang="zh-CN" altLang="en-US" dirty="0">
                <a:solidFill>
                  <a:schemeClr val="tx1">
                    <a:lumMod val="75000"/>
                    <a:lumOff val="25000"/>
                  </a:schemeClr>
                </a:solidFill>
              </a:rPr>
              <a:t>进制，如</a:t>
            </a:r>
            <a:r>
              <a:rPr lang="en-US" altLang="zh-CN" dirty="0">
                <a:solidFill>
                  <a:schemeClr val="tx1">
                    <a:lumMod val="75000"/>
                    <a:lumOff val="25000"/>
                  </a:schemeClr>
                </a:solidFill>
              </a:rPr>
              <a:t>080</a:t>
            </a:r>
            <a:r>
              <a:rPr lang="zh-CN" altLang="en-US" dirty="0">
                <a:solidFill>
                  <a:schemeClr val="tx1">
                    <a:lumMod val="75000"/>
                    <a:lumOff val="25000"/>
                  </a:schemeClr>
                </a:solidFill>
              </a:rPr>
              <a:t>则仍以</a:t>
            </a:r>
            <a:r>
              <a:rPr lang="en-US" altLang="zh-CN" dirty="0">
                <a:solidFill>
                  <a:schemeClr val="tx1">
                    <a:lumMod val="75000"/>
                    <a:lumOff val="25000"/>
                  </a:schemeClr>
                </a:solidFill>
              </a:rPr>
              <a:t>10</a:t>
            </a:r>
            <a:r>
              <a:rPr lang="zh-CN" altLang="en-US" dirty="0">
                <a:solidFill>
                  <a:schemeClr val="tx1">
                    <a:lumMod val="75000"/>
                    <a:lumOff val="25000"/>
                  </a:schemeClr>
                </a:solidFill>
              </a:rPr>
              <a:t>进制解析</a:t>
            </a:r>
            <a:endParaRPr lang="zh-CN" altLang="en-US" dirty="0">
              <a:solidFill>
                <a:schemeClr val="tx1">
                  <a:lumMod val="75000"/>
                  <a:lumOff val="25000"/>
                </a:schemeClr>
              </a:solidFill>
            </a:endParaRPr>
          </a:p>
          <a:p>
            <a:r>
              <a:rPr lang="en-US" altLang="zh-CN" dirty="0" smtClean="0">
                <a:solidFill>
                  <a:schemeClr val="tx1">
                    <a:lumMod val="75000"/>
                    <a:lumOff val="25000"/>
                  </a:schemeClr>
                </a:solidFill>
              </a:rPr>
              <a:t>var </a:t>
            </a:r>
            <a:r>
              <a:rPr lang="en-US" altLang="zh-CN" dirty="0">
                <a:solidFill>
                  <a:schemeClr val="tx1">
                    <a:lumMod val="75000"/>
                    <a:lumOff val="25000"/>
                  </a:schemeClr>
                </a:solidFill>
              </a:rPr>
              <a:t>c = 0xAF;//</a:t>
            </a:r>
            <a:r>
              <a:rPr lang="zh-CN" altLang="en-US" dirty="0">
                <a:solidFill>
                  <a:schemeClr val="tx1">
                    <a:lumMod val="75000"/>
                    <a:lumOff val="25000"/>
                  </a:schemeClr>
                </a:solidFill>
              </a:rPr>
              <a:t>以</a:t>
            </a:r>
            <a:r>
              <a:rPr lang="en-US" altLang="zh-CN" dirty="0">
                <a:solidFill>
                  <a:schemeClr val="tx1">
                    <a:lumMod val="75000"/>
                    <a:lumOff val="25000"/>
                  </a:schemeClr>
                </a:solidFill>
              </a:rPr>
              <a:t>0x</a:t>
            </a:r>
            <a:r>
              <a:rPr lang="zh-CN" altLang="en-US" dirty="0">
                <a:solidFill>
                  <a:schemeClr val="tx1">
                    <a:lumMod val="75000"/>
                    <a:lumOff val="25000"/>
                  </a:schemeClr>
                </a:solidFill>
              </a:rPr>
              <a:t>开头代表</a:t>
            </a:r>
            <a:r>
              <a:rPr lang="en-US" altLang="zh-CN" dirty="0">
                <a:solidFill>
                  <a:schemeClr val="tx1">
                    <a:lumMod val="75000"/>
                    <a:lumOff val="25000"/>
                  </a:schemeClr>
                </a:solidFill>
              </a:rPr>
              <a:t>16</a:t>
            </a:r>
            <a:r>
              <a:rPr lang="zh-CN" altLang="en-US" dirty="0">
                <a:solidFill>
                  <a:schemeClr val="tx1">
                    <a:lumMod val="75000"/>
                    <a:lumOff val="25000"/>
                  </a:schemeClr>
                </a:solidFill>
              </a:rPr>
              <a:t>进制。</a:t>
            </a:r>
            <a:endParaRPr lang="zh-CN" altLang="en-US" dirty="0">
              <a:solidFill>
                <a:schemeClr val="tx1">
                  <a:lumMod val="75000"/>
                  <a:lumOff val="25000"/>
                </a:schemeClr>
              </a:solidFill>
            </a:endParaRPr>
          </a:p>
        </p:txBody>
      </p:sp>
      <p:sp>
        <p:nvSpPr>
          <p:cNvPr id="6" name="矩形 5"/>
          <p:cNvSpPr/>
          <p:nvPr/>
        </p:nvSpPr>
        <p:spPr>
          <a:xfrm>
            <a:off x="693908" y="5207010"/>
            <a:ext cx="6096000" cy="646331"/>
          </a:xfrm>
          <a:prstGeom prst="rect">
            <a:avLst/>
          </a:prstGeom>
          <a:solidFill>
            <a:schemeClr val="accent6">
              <a:lumMod val="20000"/>
              <a:lumOff val="80000"/>
            </a:schemeClr>
          </a:solidFill>
          <a:ln w="38100">
            <a:solidFill>
              <a:schemeClr val="accent6">
                <a:lumMod val="75000"/>
              </a:schemeClr>
            </a:solidFill>
          </a:ln>
        </p:spPr>
        <p:txBody>
          <a:bodyPr>
            <a:spAutoFit/>
          </a:bodyPr>
          <a:lstStyle/>
          <a:p>
            <a:r>
              <a:rPr lang="en-US" altLang="zh-CN" dirty="0">
                <a:solidFill>
                  <a:schemeClr val="tx1">
                    <a:lumMod val="75000"/>
                    <a:lumOff val="25000"/>
                  </a:schemeClr>
                </a:solidFill>
              </a:rPr>
              <a:t>var b = 0.1;</a:t>
            </a:r>
            <a:endParaRPr lang="en-US" altLang="zh-CN" dirty="0">
              <a:solidFill>
                <a:schemeClr val="tx1">
                  <a:lumMod val="75000"/>
                  <a:lumOff val="25000"/>
                </a:schemeClr>
              </a:solidFill>
            </a:endParaRPr>
          </a:p>
          <a:p>
            <a:r>
              <a:rPr lang="en-US" altLang="zh-CN" dirty="0" smtClean="0">
                <a:solidFill>
                  <a:schemeClr val="tx1">
                    <a:lumMod val="75000"/>
                    <a:lumOff val="25000"/>
                  </a:schemeClr>
                </a:solidFill>
              </a:rPr>
              <a:t>var </a:t>
            </a:r>
            <a:r>
              <a:rPr lang="en-US" altLang="zh-CN" dirty="0">
                <a:solidFill>
                  <a:schemeClr val="tx1">
                    <a:lumMod val="75000"/>
                    <a:lumOff val="25000"/>
                  </a:schemeClr>
                </a:solidFill>
              </a:rPr>
              <a:t>c = .1;//</a:t>
            </a:r>
            <a:r>
              <a:rPr lang="zh-CN" altLang="en-US" dirty="0">
                <a:solidFill>
                  <a:schemeClr val="tx1">
                    <a:lumMod val="75000"/>
                    <a:lumOff val="25000"/>
                  </a:schemeClr>
                </a:solidFill>
              </a:rPr>
              <a:t>可以省略</a:t>
            </a:r>
            <a:r>
              <a:rPr lang="en-US" altLang="zh-CN" dirty="0">
                <a:solidFill>
                  <a:schemeClr val="tx1">
                    <a:lumMod val="75000"/>
                    <a:lumOff val="25000"/>
                  </a:schemeClr>
                </a:solidFill>
              </a:rPr>
              <a:t>0</a:t>
            </a:r>
            <a:endParaRPr lang="en-US" altLang="zh-CN"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number</a:t>
            </a:r>
            <a:r>
              <a:rPr lang="zh-CN" altLang="en-US" sz="2400" dirty="0">
                <a:solidFill>
                  <a:schemeClr val="tx1">
                    <a:lumMod val="75000"/>
                    <a:lumOff val="25000"/>
                  </a:schemeClr>
                </a:solidFill>
              </a:rPr>
              <a:t>类型的范围</a:t>
            </a:r>
            <a:endParaRPr lang="zh-CN" altLang="en-US" sz="2400" dirty="0">
              <a:solidFill>
                <a:schemeClr val="tx1">
                  <a:lumMod val="75000"/>
                  <a:lumOff val="25000"/>
                </a:schemeClr>
              </a:solidFill>
            </a:endParaRPr>
          </a:p>
          <a:p>
            <a:r>
              <a:rPr lang="en-US" altLang="zh-CN" sz="2400" dirty="0">
                <a:solidFill>
                  <a:schemeClr val="tx1">
                    <a:lumMod val="75000"/>
                    <a:lumOff val="25000"/>
                  </a:schemeClr>
                </a:solidFill>
              </a:rPr>
              <a:t>number</a:t>
            </a:r>
            <a:r>
              <a:rPr lang="zh-CN" altLang="en-US" sz="2400" dirty="0">
                <a:solidFill>
                  <a:schemeClr val="tx1">
                    <a:lumMod val="75000"/>
                    <a:lumOff val="25000"/>
                  </a:schemeClr>
                </a:solidFill>
              </a:rPr>
              <a:t>类型的精确整形</a:t>
            </a:r>
            <a:r>
              <a:rPr lang="zh-CN" altLang="en-US" sz="2400" dirty="0" smtClean="0">
                <a:solidFill>
                  <a:schemeClr val="tx1">
                    <a:lumMod val="75000"/>
                    <a:lumOff val="25000"/>
                  </a:schemeClr>
                </a:solidFill>
              </a:rPr>
              <a:t>范围。</a:t>
            </a:r>
            <a:endParaRPr lang="zh-CN" altLang="en-US" sz="2400" dirty="0">
              <a:solidFill>
                <a:schemeClr val="tx1">
                  <a:lumMod val="75000"/>
                  <a:lumOff val="25000"/>
                </a:schemeClr>
              </a:solidFill>
            </a:endParaRPr>
          </a:p>
          <a:p>
            <a:pPr marL="457200" lvl="1" indent="0">
              <a:buNone/>
            </a:pPr>
            <a:r>
              <a:rPr lang="en-US" altLang="zh-CN" sz="2000" dirty="0" smtClean="0">
                <a:solidFill>
                  <a:schemeClr val="tx1">
                    <a:lumMod val="75000"/>
                    <a:lumOff val="25000"/>
                  </a:schemeClr>
                </a:solidFill>
              </a:rPr>
              <a:t>-(2^53-1)= -9007199254740991</a:t>
            </a:r>
            <a:endParaRPr lang="en-US" altLang="zh-CN" sz="2000" dirty="0" smtClean="0">
              <a:solidFill>
                <a:schemeClr val="tx1">
                  <a:lumMod val="75000"/>
                  <a:lumOff val="25000"/>
                </a:schemeClr>
              </a:solidFill>
            </a:endParaRPr>
          </a:p>
          <a:p>
            <a:pPr marL="457200" lvl="1" indent="0">
              <a:buNone/>
            </a:pPr>
            <a:r>
              <a:rPr lang="en-US" altLang="zh-CN" sz="2000" dirty="0">
                <a:solidFill>
                  <a:schemeClr val="tx1">
                    <a:lumMod val="75000"/>
                    <a:lumOff val="25000"/>
                  </a:schemeClr>
                </a:solidFill>
              </a:rPr>
              <a:t>2^53-1 = 9007199254740991</a:t>
            </a:r>
            <a:endParaRPr lang="en-US" altLang="zh-CN" sz="2000" dirty="0">
              <a:solidFill>
                <a:schemeClr val="tx1">
                  <a:lumMod val="75000"/>
                  <a:lumOff val="25000"/>
                </a:schemeClr>
              </a:solidFill>
            </a:endParaRPr>
          </a:p>
          <a:p>
            <a:r>
              <a:rPr lang="en-US" altLang="zh-CN" sz="2400" dirty="0" smtClean="0">
                <a:solidFill>
                  <a:schemeClr val="tx1">
                    <a:lumMod val="75000"/>
                    <a:lumOff val="25000"/>
                  </a:schemeClr>
                </a:solidFill>
              </a:rPr>
              <a:t>number</a:t>
            </a:r>
            <a:r>
              <a:rPr lang="zh-CN" altLang="en-US" sz="2400" dirty="0" smtClean="0">
                <a:solidFill>
                  <a:schemeClr val="tx1">
                    <a:lumMod val="75000"/>
                    <a:lumOff val="25000"/>
                  </a:schemeClr>
                </a:solidFill>
              </a:rPr>
              <a:t>类型浮点数范围</a:t>
            </a:r>
            <a:endParaRPr lang="zh-CN" altLang="en-US" sz="2400" dirty="0" smtClean="0">
              <a:solidFill>
                <a:schemeClr val="tx1">
                  <a:lumMod val="75000"/>
                  <a:lumOff val="25000"/>
                </a:schemeClr>
              </a:solidFill>
            </a:endParaRPr>
          </a:p>
          <a:p>
            <a:pPr lvl="1"/>
            <a:r>
              <a:rPr lang="zh-CN" altLang="en-US" sz="2000" dirty="0" smtClean="0">
                <a:solidFill>
                  <a:schemeClr val="tx1">
                    <a:lumMod val="75000"/>
                    <a:lumOff val="25000"/>
                  </a:schemeClr>
                </a:solidFill>
              </a:rPr>
              <a:t>最大</a:t>
            </a:r>
            <a:r>
              <a:rPr lang="zh-CN" altLang="en-US" sz="2000" dirty="0">
                <a:solidFill>
                  <a:schemeClr val="tx1">
                    <a:lumMod val="75000"/>
                    <a:lumOff val="25000"/>
                  </a:schemeClr>
                </a:solidFill>
              </a:rPr>
              <a:t>值：</a:t>
            </a:r>
            <a:r>
              <a:rPr lang="en-US" altLang="zh-CN" sz="2000" dirty="0" smtClean="0">
                <a:solidFill>
                  <a:schemeClr val="tx1">
                    <a:lumMod val="75000"/>
                    <a:lumOff val="25000"/>
                  </a:schemeClr>
                </a:solidFill>
              </a:rPr>
              <a:t>0</a:t>
            </a:r>
            <a:endParaRPr lang="en-US" altLang="zh-CN" sz="2000" dirty="0" smtClean="0">
              <a:solidFill>
                <a:schemeClr val="tx1">
                  <a:lumMod val="75000"/>
                  <a:lumOff val="25000"/>
                </a:schemeClr>
              </a:solidFill>
            </a:endParaRPr>
          </a:p>
          <a:p>
            <a:pPr lvl="1"/>
            <a:r>
              <a:rPr lang="zh-CN" altLang="en-US" sz="2000" dirty="0" smtClean="0">
                <a:solidFill>
                  <a:schemeClr val="tx1">
                    <a:lumMod val="75000"/>
                    <a:lumOff val="25000"/>
                  </a:schemeClr>
                </a:solidFill>
              </a:rPr>
              <a:t>最小</a:t>
            </a:r>
            <a:r>
              <a:rPr lang="zh-CN" altLang="en-US" sz="2000" dirty="0">
                <a:solidFill>
                  <a:schemeClr val="tx1">
                    <a:lumMod val="75000"/>
                    <a:lumOff val="25000"/>
                  </a:schemeClr>
                </a:solidFill>
              </a:rPr>
              <a:t>精度</a:t>
            </a:r>
            <a:r>
              <a:rPr lang="zh-CN" altLang="en-US" sz="2000" dirty="0" smtClean="0">
                <a:solidFill>
                  <a:schemeClr val="tx1">
                    <a:lumMod val="75000"/>
                    <a:lumOff val="25000"/>
                  </a:schemeClr>
                </a:solidFill>
              </a:rPr>
              <a:t>值：</a:t>
            </a:r>
            <a:r>
              <a:rPr lang="en-US" altLang="zh-CN" sz="2000" dirty="0" smtClean="0">
                <a:solidFill>
                  <a:schemeClr val="tx1">
                    <a:lumMod val="75000"/>
                    <a:lumOff val="25000"/>
                  </a:schemeClr>
                </a:solidFill>
              </a:rPr>
              <a:t>5e-324</a:t>
            </a:r>
            <a:endParaRPr lang="en-US" altLang="zh-CN"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number</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类型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8" name="Picture 2"/>
          <p:cNvPicPr>
            <a:picLocks noChangeAspect="1" noChangeArrowheads="1"/>
          </p:cNvPicPr>
          <p:nvPr/>
        </p:nvPicPr>
        <p:blipFill>
          <a:blip r:embed="rId1"/>
          <a:srcRect/>
          <a:stretch>
            <a:fillRect/>
          </a:stretch>
        </p:blipFill>
        <p:spPr bwMode="auto">
          <a:xfrm>
            <a:off x="6104007" y="3780577"/>
            <a:ext cx="5114925" cy="876300"/>
          </a:xfrm>
          <a:prstGeom prst="rect">
            <a:avLst/>
          </a:prstGeom>
          <a:solidFill>
            <a:schemeClr val="accent6">
              <a:lumMod val="20000"/>
              <a:lumOff val="80000"/>
            </a:schemeClr>
          </a:solidFill>
          <a:ln w="38100">
            <a:solidFill>
              <a:schemeClr val="accent6">
                <a:lumMod val="75000"/>
              </a:schemeClr>
            </a:solidFill>
          </a:ln>
        </p:spPr>
      </p:pic>
      <p:sp>
        <p:nvSpPr>
          <p:cNvPr id="9" name="矩形 8"/>
          <p:cNvSpPr/>
          <p:nvPr/>
        </p:nvSpPr>
        <p:spPr>
          <a:xfrm>
            <a:off x="5960414" y="3421984"/>
            <a:ext cx="6096000" cy="646331"/>
          </a:xfrm>
          <a:prstGeom prst="rect">
            <a:avLst/>
          </a:prstGeom>
        </p:spPr>
        <p:txBody>
          <a:bodyPr>
            <a:spAutoFit/>
          </a:bodyPr>
          <a:lstStyle/>
          <a:p>
            <a:r>
              <a:rPr lang="zh-CN" altLang="en-US" dirty="0">
                <a:solidFill>
                  <a:srgbClr val="00B0F0"/>
                </a:solidFill>
                <a:latin typeface="微软雅黑" panose="020B0503020204020204" pitchFamily="34" charset="-122"/>
                <a:ea typeface="微软雅黑" panose="020B0503020204020204" pitchFamily="34" charset="-122"/>
              </a:rPr>
              <a:t>通过</a:t>
            </a:r>
            <a:r>
              <a:rPr lang="en-US" altLang="zh-CN" dirty="0">
                <a:solidFill>
                  <a:srgbClr val="00B0F0"/>
                </a:solidFill>
                <a:latin typeface="微软雅黑" panose="020B0503020204020204" pitchFamily="34" charset="-122"/>
                <a:ea typeface="微软雅黑" panose="020B0503020204020204" pitchFamily="34" charset="-122"/>
              </a:rPr>
              <a:t>Number</a:t>
            </a:r>
            <a:r>
              <a:rPr lang="zh-CN" altLang="en-US" dirty="0">
                <a:solidFill>
                  <a:srgbClr val="00B0F0"/>
                </a:solidFill>
                <a:latin typeface="微软雅黑" panose="020B0503020204020204" pitchFamily="34" charset="-122"/>
                <a:ea typeface="微软雅黑" panose="020B0503020204020204" pitchFamily="34" charset="-122"/>
              </a:rPr>
              <a:t>对象的常量可以获取</a:t>
            </a:r>
            <a:r>
              <a:rPr lang="en-US" altLang="zh-CN" dirty="0">
                <a:solidFill>
                  <a:srgbClr val="00B0F0"/>
                </a:solidFill>
                <a:latin typeface="微软雅黑" panose="020B0503020204020204" pitchFamily="34" charset="-122"/>
                <a:ea typeface="微软雅黑" panose="020B0503020204020204" pitchFamily="34" charset="-122"/>
              </a:rPr>
              <a:t>number</a:t>
            </a:r>
            <a:r>
              <a:rPr lang="zh-CN" altLang="en-US" dirty="0">
                <a:solidFill>
                  <a:srgbClr val="00B0F0"/>
                </a:solidFill>
                <a:latin typeface="微软雅黑" panose="020B0503020204020204" pitchFamily="34" charset="-122"/>
                <a:ea typeface="微软雅黑" panose="020B0503020204020204" pitchFamily="34" charset="-122"/>
              </a:rPr>
              <a:t>类型的范围</a:t>
            </a:r>
            <a:endParaRPr lang="en-US" altLang="zh-CN" dirty="0">
              <a:solidFill>
                <a:srgbClr val="00B0F0"/>
              </a:solidFill>
              <a:latin typeface="微软雅黑" panose="020B0503020204020204" pitchFamily="34" charset="-122"/>
              <a:ea typeface="微软雅黑" panose="020B0503020204020204" pitchFamily="34" charset="-122"/>
            </a:endParaRPr>
          </a:p>
          <a:p>
            <a:pPr>
              <a:buClrTx/>
              <a:buFont typeface="Wingdings" panose="05000000000000000000" pitchFamily="2" charset="2"/>
              <a:buChar char="Ø"/>
            </a:pPr>
            <a:endParaRPr lang="en-US" altLang="zh-CN"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number</a:t>
            </a:r>
            <a:r>
              <a:rPr lang="zh-CN" altLang="en-US" sz="2400" dirty="0">
                <a:solidFill>
                  <a:schemeClr val="tx1">
                    <a:lumMod val="75000"/>
                    <a:lumOff val="25000"/>
                  </a:schemeClr>
                </a:solidFill>
              </a:rPr>
              <a:t>类型</a:t>
            </a:r>
            <a:r>
              <a:rPr lang="zh-CN" altLang="en-US" sz="2400" dirty="0" smtClean="0">
                <a:solidFill>
                  <a:schemeClr val="tx1">
                    <a:lumMod val="75000"/>
                    <a:lumOff val="25000"/>
                  </a:schemeClr>
                </a:solidFill>
              </a:rPr>
              <a:t>转换</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通过内置</a:t>
            </a:r>
            <a:r>
              <a:rPr lang="zh-CN" altLang="en-US" sz="2000" dirty="0" smtClean="0">
                <a:solidFill>
                  <a:schemeClr val="tx1">
                    <a:lumMod val="75000"/>
                    <a:lumOff val="25000"/>
                  </a:schemeClr>
                </a:solidFill>
              </a:rPr>
              <a:t>函数</a:t>
            </a:r>
            <a:endParaRPr lang="en-US" altLang="zh-CN" sz="2000" dirty="0" smtClean="0">
              <a:solidFill>
                <a:schemeClr val="tx1">
                  <a:lumMod val="75000"/>
                  <a:lumOff val="25000"/>
                </a:schemeClr>
              </a:solidFill>
            </a:endParaRPr>
          </a:p>
          <a:p>
            <a:endParaRPr lang="zh-CN" altLang="en-US" sz="2400" dirty="0">
              <a:solidFill>
                <a:schemeClr val="tx1">
                  <a:lumMod val="75000"/>
                  <a:lumOff val="25000"/>
                </a:schemeClr>
              </a:solidFill>
            </a:endParaRPr>
          </a:p>
          <a:p>
            <a:pPr lvl="2"/>
            <a:r>
              <a:rPr lang="zh-CN" altLang="en-US" sz="1600" dirty="0" smtClean="0">
                <a:solidFill>
                  <a:schemeClr val="tx1">
                    <a:lumMod val="75000"/>
                    <a:lumOff val="25000"/>
                  </a:schemeClr>
                </a:solidFill>
              </a:rPr>
              <a:t>从</a:t>
            </a:r>
            <a:r>
              <a:rPr lang="zh-CN" altLang="en-US" sz="1600" dirty="0">
                <a:solidFill>
                  <a:schemeClr val="tx1">
                    <a:lumMod val="75000"/>
                    <a:lumOff val="25000"/>
                  </a:schemeClr>
                </a:solidFill>
              </a:rPr>
              <a:t>字符串的第一个有效数字开始到第一个无效字符结束的内容进行数字转换。</a:t>
            </a:r>
            <a:endParaRPr lang="zh-CN" altLang="en-US" sz="1600" dirty="0">
              <a:solidFill>
                <a:schemeClr val="tx1">
                  <a:lumMod val="75000"/>
                  <a:lumOff val="25000"/>
                </a:schemeClr>
              </a:solidFill>
            </a:endParaRPr>
          </a:p>
          <a:p>
            <a:pPr lvl="2"/>
            <a:r>
              <a:rPr lang="zh-CN" altLang="en-US" sz="1600" dirty="0" smtClean="0">
                <a:solidFill>
                  <a:schemeClr val="tx1">
                    <a:lumMod val="75000"/>
                    <a:lumOff val="25000"/>
                  </a:schemeClr>
                </a:solidFill>
              </a:rPr>
              <a:t>对于</a:t>
            </a:r>
            <a:r>
              <a:rPr lang="zh-CN" altLang="en-US" sz="1600" dirty="0">
                <a:solidFill>
                  <a:schemeClr val="tx1">
                    <a:lumMod val="75000"/>
                    <a:lumOff val="25000"/>
                  </a:schemeClr>
                </a:solidFill>
              </a:rPr>
              <a:t>无有效数字则返回</a:t>
            </a:r>
            <a:r>
              <a:rPr lang="en-US" altLang="zh-CN" sz="1600" dirty="0">
                <a:solidFill>
                  <a:schemeClr val="tx1">
                    <a:lumMod val="75000"/>
                    <a:lumOff val="25000"/>
                  </a:schemeClr>
                </a:solidFill>
              </a:rPr>
              <a:t>NaN</a:t>
            </a:r>
            <a:r>
              <a:rPr lang="zh-CN" altLang="en-US" sz="1600" dirty="0">
                <a:solidFill>
                  <a:schemeClr val="tx1">
                    <a:lumMod val="75000"/>
                    <a:lumOff val="25000"/>
                  </a:schemeClr>
                </a:solidFill>
              </a:rPr>
              <a:t>类型</a:t>
            </a:r>
            <a:r>
              <a:rPr lang="en-US" altLang="zh-CN" sz="1600" dirty="0">
                <a:solidFill>
                  <a:schemeClr val="tx1">
                    <a:lumMod val="75000"/>
                    <a:lumOff val="25000"/>
                  </a:schemeClr>
                </a:solidFill>
              </a:rPr>
              <a:t>(Not A Number);</a:t>
            </a:r>
            <a:endParaRPr lang="en-US" altLang="zh-CN" sz="1600" dirty="0">
              <a:solidFill>
                <a:schemeClr val="tx1">
                  <a:lumMod val="75000"/>
                  <a:lumOff val="25000"/>
                </a:schemeClr>
              </a:solidFill>
            </a:endParaRPr>
          </a:p>
          <a:p>
            <a:pPr lvl="1"/>
            <a:r>
              <a:rPr lang="zh-CN" altLang="en-US" sz="2000" dirty="0">
                <a:solidFill>
                  <a:schemeClr val="tx1">
                    <a:lumMod val="75000"/>
                    <a:lumOff val="25000"/>
                  </a:schemeClr>
                </a:solidFill>
              </a:rPr>
              <a:t>通过内置</a:t>
            </a:r>
            <a:r>
              <a:rPr lang="en-US" altLang="zh-CN" sz="2000" dirty="0">
                <a:solidFill>
                  <a:schemeClr val="tx1">
                    <a:lumMod val="75000"/>
                    <a:lumOff val="25000"/>
                  </a:schemeClr>
                </a:solidFill>
              </a:rPr>
              <a:t>Number</a:t>
            </a:r>
            <a:r>
              <a:rPr lang="zh-CN" altLang="en-US" sz="2000" dirty="0" smtClean="0">
                <a:solidFill>
                  <a:schemeClr val="tx1">
                    <a:lumMod val="75000"/>
                    <a:lumOff val="25000"/>
                  </a:schemeClr>
                </a:solidFill>
              </a:rPr>
              <a:t>对象</a:t>
            </a:r>
            <a:endParaRPr lang="en-US" altLang="zh-CN" sz="2000" dirty="0" smtClean="0">
              <a:solidFill>
                <a:schemeClr val="tx1">
                  <a:lumMod val="75000"/>
                  <a:lumOff val="25000"/>
                </a:schemeClr>
              </a:solidFill>
            </a:endParaRPr>
          </a:p>
          <a:p>
            <a:pPr lvl="1"/>
            <a:endParaRPr lang="en-US" altLang="zh-CN" sz="2000" dirty="0">
              <a:solidFill>
                <a:schemeClr val="tx1">
                  <a:lumMod val="75000"/>
                  <a:lumOff val="25000"/>
                </a:schemeClr>
              </a:solidFill>
            </a:endParaRPr>
          </a:p>
          <a:p>
            <a:pPr>
              <a:buClr>
                <a:schemeClr val="tx1"/>
              </a:buClr>
            </a:pPr>
            <a:r>
              <a:rPr lang="en-US" altLang="zh-CN" sz="2400" dirty="0">
                <a:solidFill>
                  <a:schemeClr val="tx1">
                    <a:lumMod val="75000"/>
                    <a:lumOff val="25000"/>
                  </a:schemeClr>
                </a:solidFill>
              </a:rPr>
              <a:t>number</a:t>
            </a:r>
            <a:r>
              <a:rPr lang="zh-CN" altLang="en-US" sz="2400" dirty="0">
                <a:solidFill>
                  <a:schemeClr val="tx1">
                    <a:lumMod val="75000"/>
                    <a:lumOff val="25000"/>
                  </a:schemeClr>
                </a:solidFill>
              </a:rPr>
              <a:t>类型其他取值</a:t>
            </a:r>
            <a:endParaRPr lang="en-US" altLang="zh-CN" sz="2400" dirty="0">
              <a:solidFill>
                <a:schemeClr val="tx1">
                  <a:lumMod val="75000"/>
                  <a:lumOff val="25000"/>
                </a:schemeClr>
              </a:solidFill>
            </a:endParaRPr>
          </a:p>
          <a:p>
            <a:pPr lvl="1"/>
            <a:r>
              <a:rPr lang="en-US" altLang="zh-CN" sz="2000" dirty="0">
                <a:solidFill>
                  <a:schemeClr val="tx1">
                    <a:lumMod val="75000"/>
                    <a:lumOff val="25000"/>
                  </a:schemeClr>
                </a:solidFill>
              </a:rPr>
              <a:t>NaN</a:t>
            </a:r>
            <a:r>
              <a:rPr lang="zh-CN" altLang="en-US" sz="2000" dirty="0">
                <a:solidFill>
                  <a:schemeClr val="tx1">
                    <a:lumMod val="75000"/>
                    <a:lumOff val="25000"/>
                  </a:schemeClr>
                </a:solidFill>
              </a:rPr>
              <a:t>：非数字。当执行</a:t>
            </a:r>
            <a:r>
              <a:rPr lang="en-US" altLang="zh-CN" sz="2000" dirty="0">
                <a:solidFill>
                  <a:schemeClr val="tx1">
                    <a:lumMod val="75000"/>
                    <a:lumOff val="25000"/>
                  </a:schemeClr>
                </a:solidFill>
              </a:rPr>
              <a:t>parseInt</a:t>
            </a:r>
            <a:r>
              <a:rPr lang="zh-CN" altLang="en-US" sz="2000" dirty="0">
                <a:solidFill>
                  <a:schemeClr val="tx1">
                    <a:lumMod val="75000"/>
                    <a:lumOff val="25000"/>
                  </a:schemeClr>
                </a:solidFill>
              </a:rPr>
              <a:t>无有效数字时返回</a:t>
            </a:r>
            <a:endParaRPr lang="en-US" altLang="zh-CN" sz="2000" dirty="0">
              <a:solidFill>
                <a:schemeClr val="tx1">
                  <a:lumMod val="75000"/>
                  <a:lumOff val="25000"/>
                </a:schemeClr>
              </a:solidFill>
            </a:endParaRPr>
          </a:p>
          <a:p>
            <a:pPr lvl="1"/>
            <a:r>
              <a:rPr lang="en-US" altLang="zh-CN" sz="2000" dirty="0">
                <a:solidFill>
                  <a:schemeClr val="tx1">
                    <a:lumMod val="75000"/>
                    <a:lumOff val="25000"/>
                  </a:schemeClr>
                </a:solidFill>
              </a:rPr>
              <a:t>Infinity</a:t>
            </a:r>
            <a:r>
              <a:rPr lang="zh-CN" altLang="en-US" sz="2000" dirty="0">
                <a:solidFill>
                  <a:schemeClr val="tx1">
                    <a:lumMod val="75000"/>
                    <a:lumOff val="25000"/>
                  </a:schemeClr>
                </a:solidFill>
              </a:rPr>
              <a:t>：无穷。当超过浮点类型最大范围时</a:t>
            </a:r>
            <a:endParaRPr lang="en-US" altLang="zh-CN" sz="2000" dirty="0">
              <a:solidFill>
                <a:schemeClr val="tx1">
                  <a:lumMod val="75000"/>
                  <a:lumOff val="25000"/>
                </a:schemeClr>
              </a:solidFill>
            </a:endParaRPr>
          </a:p>
          <a:p>
            <a:pPr lvl="1"/>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number</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类型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1044101" y="2245495"/>
            <a:ext cx="6096000" cy="646331"/>
          </a:xfrm>
          <a:prstGeom prst="rect">
            <a:avLst/>
          </a:prstGeom>
          <a:solidFill>
            <a:schemeClr val="accent6">
              <a:lumMod val="20000"/>
              <a:lumOff val="80000"/>
            </a:schemeClr>
          </a:solidFill>
          <a:ln w="38100">
            <a:solidFill>
              <a:schemeClr val="accent6">
                <a:lumMod val="75000"/>
              </a:schemeClr>
            </a:solidFill>
          </a:ln>
        </p:spPr>
        <p:txBody>
          <a:bodyPr>
            <a:spAutoFit/>
          </a:bodyPr>
          <a:lstStyle/>
          <a:p>
            <a:r>
              <a:rPr lang="en-US" altLang="zh-CN" dirty="0">
                <a:solidFill>
                  <a:schemeClr val="tx1">
                    <a:lumMod val="75000"/>
                    <a:lumOff val="25000"/>
                  </a:schemeClr>
                </a:solidFill>
              </a:rPr>
              <a:t>parseInt('</a:t>
            </a:r>
            <a:r>
              <a:rPr lang="zh-CN" altLang="en-US" dirty="0">
                <a:solidFill>
                  <a:schemeClr val="tx1">
                    <a:lumMod val="75000"/>
                    <a:lumOff val="25000"/>
                  </a:schemeClr>
                </a:solidFill>
              </a:rPr>
              <a:t>字符</a:t>
            </a:r>
            <a:r>
              <a:rPr lang="en-US" altLang="zh-CN" dirty="0">
                <a:solidFill>
                  <a:schemeClr val="tx1">
                    <a:lumMod val="75000"/>
                    <a:lumOff val="25000"/>
                  </a:schemeClr>
                </a:solidFill>
              </a:rPr>
              <a:t>',</a:t>
            </a:r>
            <a:r>
              <a:rPr lang="zh-CN" altLang="en-US" dirty="0">
                <a:solidFill>
                  <a:schemeClr val="tx1">
                    <a:lumMod val="75000"/>
                    <a:lumOff val="25000"/>
                  </a:schemeClr>
                </a:solidFill>
              </a:rPr>
              <a:t>进制数</a:t>
            </a:r>
            <a:r>
              <a:rPr lang="en-US" altLang="zh-CN" dirty="0">
                <a:solidFill>
                  <a:schemeClr val="tx1">
                    <a:lumMod val="75000"/>
                    <a:lumOff val="25000"/>
                  </a:schemeClr>
                </a:solidFill>
              </a:rPr>
              <a:t>);</a:t>
            </a:r>
            <a:endParaRPr lang="en-US" altLang="zh-CN" dirty="0">
              <a:solidFill>
                <a:schemeClr val="tx1">
                  <a:lumMod val="75000"/>
                  <a:lumOff val="25000"/>
                </a:schemeClr>
              </a:solidFill>
            </a:endParaRPr>
          </a:p>
          <a:p>
            <a:r>
              <a:rPr lang="en-US" altLang="zh-CN" dirty="0">
                <a:solidFill>
                  <a:schemeClr val="tx1">
                    <a:lumMod val="75000"/>
                    <a:lumOff val="25000"/>
                  </a:schemeClr>
                </a:solidFill>
              </a:rPr>
              <a:t>parseFloat('</a:t>
            </a:r>
            <a:r>
              <a:rPr lang="zh-CN" altLang="en-US" dirty="0">
                <a:solidFill>
                  <a:schemeClr val="tx1">
                    <a:lumMod val="75000"/>
                    <a:lumOff val="25000"/>
                  </a:schemeClr>
                </a:solidFill>
              </a:rPr>
              <a:t>字符</a:t>
            </a:r>
            <a:r>
              <a:rPr lang="en-US" altLang="zh-CN" dirty="0">
                <a:solidFill>
                  <a:schemeClr val="tx1">
                    <a:lumMod val="75000"/>
                    <a:lumOff val="25000"/>
                  </a:schemeClr>
                </a:solidFill>
              </a:rPr>
              <a:t>',</a:t>
            </a:r>
            <a:r>
              <a:rPr lang="zh-CN" altLang="en-US" dirty="0">
                <a:solidFill>
                  <a:schemeClr val="tx1">
                    <a:lumMod val="75000"/>
                    <a:lumOff val="25000"/>
                  </a:schemeClr>
                </a:solidFill>
              </a:rPr>
              <a:t>进制数</a:t>
            </a:r>
            <a:r>
              <a:rPr lang="en-US" altLang="zh-CN" dirty="0">
                <a:solidFill>
                  <a:schemeClr val="tx1">
                    <a:lumMod val="75000"/>
                    <a:lumOff val="25000"/>
                  </a:schemeClr>
                </a:solidFill>
              </a:rPr>
              <a:t>);</a:t>
            </a:r>
            <a:endParaRPr lang="en-US" altLang="zh-CN" dirty="0">
              <a:solidFill>
                <a:schemeClr val="tx1">
                  <a:lumMod val="75000"/>
                  <a:lumOff val="25000"/>
                </a:schemeClr>
              </a:solidFill>
            </a:endParaRPr>
          </a:p>
        </p:txBody>
      </p:sp>
      <p:sp>
        <p:nvSpPr>
          <p:cNvPr id="5" name="矩形 4"/>
          <p:cNvSpPr/>
          <p:nvPr/>
        </p:nvSpPr>
        <p:spPr>
          <a:xfrm>
            <a:off x="1044101" y="4411653"/>
            <a:ext cx="5621860" cy="369332"/>
          </a:xfrm>
          <a:prstGeom prst="rect">
            <a:avLst/>
          </a:prstGeom>
          <a:solidFill>
            <a:schemeClr val="accent6">
              <a:lumMod val="20000"/>
              <a:lumOff val="80000"/>
            </a:schemeClr>
          </a:solidFill>
          <a:ln w="38100">
            <a:solidFill>
              <a:schemeClr val="accent6">
                <a:lumMod val="75000"/>
              </a:schemeClr>
            </a:solidFill>
          </a:ln>
        </p:spPr>
        <p:txBody>
          <a:bodyPr>
            <a:spAutoFit/>
          </a:bodyPr>
          <a:lstStyle/>
          <a:p>
            <a:r>
              <a:rPr lang="en-US" altLang="zh-CN" dirty="0">
                <a:solidFill>
                  <a:schemeClr val="tx1">
                    <a:lumMod val="75000"/>
                    <a:lumOff val="25000"/>
                  </a:schemeClr>
                </a:solidFill>
              </a:rPr>
              <a:t>var a= Number(“11”);//</a:t>
            </a:r>
            <a:r>
              <a:rPr lang="zh-CN" altLang="en-US" dirty="0">
                <a:solidFill>
                  <a:schemeClr val="tx1">
                    <a:lumMod val="75000"/>
                    <a:lumOff val="25000"/>
                  </a:schemeClr>
                </a:solidFill>
              </a:rPr>
              <a:t>不能识别有效数字，不建议使用</a:t>
            </a:r>
            <a:endParaRPr lang="zh-CN" altLang="en-US"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1</a:t>
            </a:r>
            <a:r>
              <a:rPr lang="zh-CN" altLang="en-US" dirty="0" smtClean="0"/>
              <a:t>节</a:t>
            </a:r>
            <a:r>
              <a:rPr lang="en-US" altLang="zh-CN" dirty="0" smtClean="0"/>
              <a:t>【</a:t>
            </a:r>
            <a:r>
              <a:rPr lang="en-US" altLang="zh-CN" dirty="0">
                <a:solidFill>
                  <a:schemeClr val="tx1">
                    <a:lumMod val="75000"/>
                    <a:lumOff val="25000"/>
                  </a:schemeClr>
                </a:solidFill>
              </a:rPr>
              <a:t>javascript</a:t>
            </a:r>
            <a:r>
              <a:rPr lang="zh-CN" altLang="en-US" dirty="0">
                <a:solidFill>
                  <a:schemeClr val="tx1">
                    <a:lumMod val="75000"/>
                    <a:lumOff val="25000"/>
                  </a:schemeClr>
                </a:solidFill>
              </a:rPr>
              <a:t>简介</a:t>
            </a:r>
            <a:r>
              <a:rPr lang="en-US" altLang="zh-CN" dirty="0" smtClean="0"/>
              <a:t>】</a:t>
            </a:r>
            <a:endParaRPr lang="zh-CN" altLang="en-US" dirty="0"/>
          </a:p>
        </p:txBody>
      </p:sp>
      <p:sp>
        <p:nvSpPr>
          <p:cNvPr id="3" name="内容占位符 2"/>
          <p:cNvSpPr>
            <a:spLocks noGrp="1"/>
          </p:cNvSpPr>
          <p:nvPr>
            <p:ph idx="1"/>
          </p:nvPr>
        </p:nvSpPr>
        <p:spPr/>
        <p:txBody>
          <a:bodyPr vert="horz" lIns="91440" tIns="45720" rIns="91440" bIns="45720" rtlCol="0">
            <a:normAutofit/>
          </a:bodyPr>
          <a:lstStyle/>
          <a:p>
            <a:r>
              <a:rPr lang="zh-CN" altLang="en-US" dirty="0" smtClean="0"/>
              <a:t>知识点</a:t>
            </a:r>
            <a:r>
              <a:rPr lang="en-US" altLang="zh-CN" dirty="0" smtClean="0"/>
              <a:t>1</a:t>
            </a:r>
            <a:r>
              <a:rPr lang="zh-CN" altLang="en-US" dirty="0" smtClean="0"/>
              <a:t>：</a:t>
            </a:r>
            <a:r>
              <a:rPr lang="en-US" altLang="zh-CN" dirty="0" smtClean="0"/>
              <a:t>javascript</a:t>
            </a:r>
            <a:r>
              <a:rPr lang="zh-CN" altLang="en-US" dirty="0" smtClean="0"/>
              <a:t>介绍</a:t>
            </a:r>
            <a:endParaRPr lang="en-US" altLang="zh-CN" dirty="0" smtClean="0"/>
          </a:p>
          <a:p>
            <a:r>
              <a:rPr lang="zh-CN" altLang="en-US" dirty="0" smtClean="0"/>
              <a:t>知识点</a:t>
            </a:r>
            <a:r>
              <a:rPr lang="en-US" altLang="zh-CN" dirty="0" smtClean="0"/>
              <a:t>2</a:t>
            </a:r>
            <a:r>
              <a:rPr lang="zh-CN" altLang="en-US" dirty="0" smtClean="0"/>
              <a:t>：</a:t>
            </a:r>
            <a:r>
              <a:rPr lang="en-US" altLang="zh-CN" dirty="0" smtClean="0"/>
              <a:t>js</a:t>
            </a:r>
            <a:r>
              <a:rPr lang="zh-CN" altLang="en-US" dirty="0" smtClean="0"/>
              <a:t>的引入方式</a:t>
            </a:r>
            <a:endParaRPr lang="en-US" altLang="zh-CN" dirty="0" smtClean="0"/>
          </a:p>
          <a:p>
            <a:r>
              <a:rPr lang="zh-CN" altLang="en-US" dirty="0" smtClean="0"/>
              <a:t>知识点</a:t>
            </a:r>
            <a:r>
              <a:rPr lang="en-US" altLang="zh-CN" dirty="0" smtClean="0"/>
              <a:t>3</a:t>
            </a:r>
            <a:r>
              <a:rPr lang="zh-CN" altLang="en-US" dirty="0" smtClean="0"/>
              <a:t>：入门程序 </a:t>
            </a:r>
            <a:endParaRPr lang="en-US" altLang="zh-CN" dirty="0">
              <a:solidFill>
                <a:schemeClr val="tx1">
                  <a:lumMod val="75000"/>
                  <a:lumOff val="25000"/>
                </a:schemeClr>
              </a:solidFill>
            </a:endParaRPr>
          </a:p>
          <a:p>
            <a:endParaRPr lang="zh-CN" altLang="en-US"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string</a:t>
            </a:r>
            <a:r>
              <a:rPr lang="zh-CN" altLang="en-US" sz="2400" dirty="0">
                <a:solidFill>
                  <a:schemeClr val="tx1">
                    <a:lumMod val="75000"/>
                    <a:lumOff val="25000"/>
                  </a:schemeClr>
                </a:solidFill>
              </a:rPr>
              <a:t>类型：字符串类型，可表示单个字符或多个字符的组合</a:t>
            </a:r>
            <a:r>
              <a:rPr lang="en-US" altLang="zh-CN" sz="2400" dirty="0">
                <a:solidFill>
                  <a:schemeClr val="tx1">
                    <a:lumMod val="75000"/>
                    <a:lumOff val="25000"/>
                  </a:schemeClr>
                </a:solidFill>
              </a:rPr>
              <a:t>,</a:t>
            </a:r>
            <a:r>
              <a:rPr lang="zh-CN" altLang="en-US" sz="2400" dirty="0">
                <a:solidFill>
                  <a:schemeClr val="tx1">
                    <a:lumMod val="75000"/>
                    <a:lumOff val="25000"/>
                  </a:schemeClr>
                </a:solidFill>
              </a:rPr>
              <a:t>采取可变内存的方式存储。</a:t>
            </a:r>
            <a:endParaRPr lang="zh-CN" altLang="en-US" sz="2400" dirty="0">
              <a:solidFill>
                <a:schemeClr val="tx1">
                  <a:lumMod val="75000"/>
                  <a:lumOff val="25000"/>
                </a:schemeClr>
              </a:solidFill>
            </a:endParaRPr>
          </a:p>
          <a:p>
            <a:r>
              <a:rPr lang="zh-CN" altLang="en-US" sz="2400" dirty="0">
                <a:solidFill>
                  <a:schemeClr val="tx1">
                    <a:lumMod val="75000"/>
                    <a:lumOff val="25000"/>
                  </a:schemeClr>
                </a:solidFill>
              </a:rPr>
              <a:t>编写</a:t>
            </a:r>
            <a:r>
              <a:rPr lang="zh-CN" altLang="en-US" sz="2400" dirty="0" smtClean="0">
                <a:solidFill>
                  <a:schemeClr val="tx1">
                    <a:lumMod val="75000"/>
                    <a:lumOff val="25000"/>
                  </a:schemeClr>
                </a:solidFill>
              </a:rPr>
              <a:t>方式</a:t>
            </a:r>
            <a:endParaRPr lang="en-US" altLang="zh-CN" sz="2400" dirty="0" smtClean="0">
              <a:solidFill>
                <a:schemeClr val="tx1">
                  <a:lumMod val="75000"/>
                  <a:lumOff val="25000"/>
                </a:schemeClr>
              </a:solidFill>
            </a:endParaRPr>
          </a:p>
          <a:p>
            <a:pPr marL="0" indent="0">
              <a:buNone/>
            </a:pPr>
            <a:endParaRPr lang="en-US" altLang="zh-CN" sz="2400" dirty="0" smtClean="0">
              <a:solidFill>
                <a:schemeClr val="tx1">
                  <a:lumMod val="75000"/>
                  <a:lumOff val="25000"/>
                </a:schemeClr>
              </a:solidFill>
            </a:endParaRPr>
          </a:p>
          <a:p>
            <a:pPr marL="0" indent="0">
              <a:buNone/>
            </a:pPr>
            <a:endParaRPr lang="en-US" altLang="zh-CN" sz="2400" dirty="0" smtClean="0">
              <a:solidFill>
                <a:schemeClr val="tx1">
                  <a:lumMod val="75000"/>
                  <a:lumOff val="25000"/>
                </a:schemeClr>
              </a:solidFill>
            </a:endParaRPr>
          </a:p>
          <a:p>
            <a:r>
              <a:rPr lang="zh-CN" altLang="en-US" sz="2400" dirty="0">
                <a:solidFill>
                  <a:schemeClr val="tx1">
                    <a:lumMod val="75000"/>
                    <a:lumOff val="25000"/>
                  </a:schemeClr>
                </a:solidFill>
              </a:rPr>
              <a:t>转义字符：用一些普通字符的组合来代替一些</a:t>
            </a:r>
            <a:r>
              <a:rPr lang="zh-CN" altLang="en-US" sz="2400" dirty="0" smtClean="0">
                <a:solidFill>
                  <a:schemeClr val="tx1">
                    <a:lumMod val="75000"/>
                    <a:lumOff val="25000"/>
                  </a:schemeClr>
                </a:solidFill>
              </a:rPr>
              <a:t>特殊字符</a:t>
            </a:r>
            <a:endParaRPr lang="en-US" altLang="zh-CN" sz="2400" dirty="0" smtClean="0">
              <a:solidFill>
                <a:schemeClr val="tx1">
                  <a:lumMod val="75000"/>
                  <a:lumOff val="25000"/>
                </a:schemeClr>
              </a:solidFill>
            </a:endParaRPr>
          </a:p>
          <a:p>
            <a:endParaRPr lang="en-US" altLang="zh-CN" sz="2400" dirty="0">
              <a:solidFill>
                <a:schemeClr val="tx1">
                  <a:lumMod val="75000"/>
                  <a:lumOff val="25000"/>
                </a:schemeClr>
              </a:solidFill>
            </a:endParaRPr>
          </a:p>
          <a:p>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String</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类型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723090" y="3251798"/>
            <a:ext cx="6096000" cy="923330"/>
          </a:xfrm>
          <a:prstGeom prst="rect">
            <a:avLst/>
          </a:prstGeom>
          <a:solidFill>
            <a:schemeClr val="accent6">
              <a:lumMod val="20000"/>
              <a:lumOff val="80000"/>
            </a:schemeClr>
          </a:solidFill>
          <a:ln w="38100">
            <a:solidFill>
              <a:schemeClr val="accent6">
                <a:lumMod val="75000"/>
              </a:schemeClr>
            </a:solidFill>
          </a:ln>
        </p:spPr>
        <p:txBody>
          <a:bodyPr>
            <a:spAutoFit/>
          </a:bodyPr>
          <a:lstStyle/>
          <a:p>
            <a:r>
              <a:rPr lang="en-US" altLang="zh-CN" dirty="0" smtClean="0">
                <a:solidFill>
                  <a:schemeClr val="tx1">
                    <a:lumMod val="75000"/>
                    <a:lumOff val="25000"/>
                  </a:schemeClr>
                </a:solidFill>
              </a:rPr>
              <a:t>var </a:t>
            </a:r>
            <a:r>
              <a:rPr lang="en-US" altLang="zh-CN" dirty="0">
                <a:solidFill>
                  <a:schemeClr val="tx1">
                    <a:lumMod val="75000"/>
                    <a:lumOff val="25000"/>
                  </a:schemeClr>
                </a:solidFill>
              </a:rPr>
              <a:t>x = “111”;</a:t>
            </a:r>
            <a:endParaRPr lang="en-US" altLang="zh-CN" dirty="0">
              <a:solidFill>
                <a:schemeClr val="tx1">
                  <a:lumMod val="75000"/>
                  <a:lumOff val="25000"/>
                </a:schemeClr>
              </a:solidFill>
            </a:endParaRPr>
          </a:p>
          <a:p>
            <a:r>
              <a:rPr lang="en-US" altLang="zh-CN" dirty="0" smtClean="0">
                <a:solidFill>
                  <a:schemeClr val="tx1">
                    <a:lumMod val="75000"/>
                    <a:lumOff val="25000"/>
                  </a:schemeClr>
                </a:solidFill>
              </a:rPr>
              <a:t>var </a:t>
            </a:r>
            <a:r>
              <a:rPr lang="en-US" altLang="zh-CN" dirty="0">
                <a:solidFill>
                  <a:schemeClr val="tx1">
                    <a:lumMod val="75000"/>
                    <a:lumOff val="25000"/>
                  </a:schemeClr>
                </a:solidFill>
              </a:rPr>
              <a:t>y = ‘ddd’;</a:t>
            </a:r>
            <a:endParaRPr lang="en-US" altLang="zh-CN" dirty="0">
              <a:solidFill>
                <a:schemeClr val="tx1">
                  <a:lumMod val="75000"/>
                  <a:lumOff val="25000"/>
                </a:schemeClr>
              </a:solidFill>
            </a:endParaRPr>
          </a:p>
          <a:p>
            <a:r>
              <a:rPr lang="en-US" altLang="zh-CN" dirty="0" smtClean="0">
                <a:solidFill>
                  <a:schemeClr val="tx1">
                    <a:lumMod val="75000"/>
                    <a:lumOff val="25000"/>
                  </a:schemeClr>
                </a:solidFill>
              </a:rPr>
              <a:t>var </a:t>
            </a:r>
            <a:r>
              <a:rPr lang="en-US" altLang="zh-CN" dirty="0">
                <a:solidFill>
                  <a:schemeClr val="tx1">
                    <a:lumMod val="75000"/>
                    <a:lumOff val="25000"/>
                  </a:schemeClr>
                </a:solidFill>
              </a:rPr>
              <a:t>c = "";//</a:t>
            </a:r>
            <a:r>
              <a:rPr lang="zh-CN" altLang="en-US" dirty="0">
                <a:solidFill>
                  <a:schemeClr val="tx1">
                    <a:lumMod val="75000"/>
                    <a:lumOff val="25000"/>
                  </a:schemeClr>
                </a:solidFill>
              </a:rPr>
              <a:t>代表空字符串	</a:t>
            </a:r>
            <a:endParaRPr lang="zh-CN" altLang="en-US" dirty="0">
              <a:solidFill>
                <a:schemeClr val="tx1">
                  <a:lumMod val="75000"/>
                  <a:lumOff val="25000"/>
                </a:schemeClr>
              </a:solidFill>
            </a:endParaRPr>
          </a:p>
        </p:txBody>
      </p:sp>
      <p:pic>
        <p:nvPicPr>
          <p:cNvPr id="5" name="Picture 2"/>
          <p:cNvPicPr>
            <a:picLocks noChangeAspect="1" noChangeArrowheads="1"/>
          </p:cNvPicPr>
          <p:nvPr/>
        </p:nvPicPr>
        <p:blipFill>
          <a:blip r:embed="rId1"/>
          <a:srcRect/>
          <a:stretch>
            <a:fillRect/>
          </a:stretch>
        </p:blipFill>
        <p:spPr bwMode="auto">
          <a:xfrm>
            <a:off x="8405547" y="3251798"/>
            <a:ext cx="2695575" cy="2752725"/>
          </a:xfrm>
          <a:prstGeom prst="rect">
            <a:avLst/>
          </a:prstGeom>
          <a:noFill/>
          <a:ln w="9525">
            <a:no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对象类型：或称引用类型，除了基本类型之外的都是引用</a:t>
            </a:r>
            <a:r>
              <a:rPr lang="zh-CN" altLang="en-US" sz="2400" dirty="0" smtClean="0">
                <a:solidFill>
                  <a:schemeClr val="tx1">
                    <a:lumMod val="75000"/>
                    <a:lumOff val="25000"/>
                  </a:schemeClr>
                </a:solidFill>
              </a:rPr>
              <a:t>类型或对象类型。</a:t>
            </a:r>
            <a:endParaRPr lang="en-US" altLang="zh-CN" sz="2400" dirty="0" smtClean="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smtClean="0">
              <a:solidFill>
                <a:schemeClr val="tx1">
                  <a:lumMod val="75000"/>
                  <a:lumOff val="25000"/>
                </a:schemeClr>
              </a:solidFill>
            </a:endParaRPr>
          </a:p>
          <a:p>
            <a:endParaRPr lang="en-US" altLang="zh-CN" sz="2400" dirty="0">
              <a:solidFill>
                <a:schemeClr val="tx1">
                  <a:lumMod val="75000"/>
                  <a:lumOff val="25000"/>
                </a:schemeClr>
              </a:solidFill>
            </a:endParaRPr>
          </a:p>
          <a:p>
            <a:pPr lvl="1"/>
            <a:r>
              <a:rPr lang="zh-CN" altLang="en-US" sz="2000" dirty="0" smtClean="0">
                <a:solidFill>
                  <a:schemeClr val="tx1">
                    <a:lumMod val="75000"/>
                    <a:lumOff val="25000"/>
                  </a:schemeClr>
                </a:solidFill>
              </a:rPr>
              <a:t>对象类型本质上是多个基础数据类型的数据封装。</a:t>
            </a:r>
            <a:endParaRPr lang="en-US" altLang="zh-CN" sz="2000" dirty="0" smtClean="0">
              <a:solidFill>
                <a:schemeClr val="tx1">
                  <a:lumMod val="75000"/>
                  <a:lumOff val="25000"/>
                </a:schemeClr>
              </a:solidFill>
            </a:endParaRPr>
          </a:p>
          <a:p>
            <a:pPr lvl="1"/>
            <a:r>
              <a:rPr lang="zh-CN" altLang="en-US" sz="2000" dirty="0" smtClean="0">
                <a:solidFill>
                  <a:schemeClr val="tx1">
                    <a:lumMod val="75000"/>
                    <a:lumOff val="25000"/>
                  </a:schemeClr>
                </a:solidFill>
              </a:rPr>
              <a:t>与基础数据类型相比对象类型在内存存储结构、访问方式、声明方式都不同。</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对象类型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a:srcRect/>
          <a:stretch>
            <a:fillRect/>
          </a:stretch>
        </p:blipFill>
        <p:spPr bwMode="auto">
          <a:xfrm>
            <a:off x="1023213" y="1996896"/>
            <a:ext cx="3857652" cy="1500198"/>
          </a:xfrm>
          <a:prstGeom prst="rect">
            <a:avLst/>
          </a:prstGeom>
          <a:solidFill>
            <a:schemeClr val="accent6">
              <a:lumMod val="20000"/>
              <a:lumOff val="80000"/>
            </a:schemeClr>
          </a:solidFill>
          <a:ln w="38100">
            <a:solidFill>
              <a:schemeClr val="accent6">
                <a:lumMod val="75000"/>
              </a:schemeClr>
            </a:solidFill>
          </a:ln>
        </p:spPr>
      </p:pic>
    </p:spTree>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3</a:t>
            </a:r>
            <a:r>
              <a:rPr lang="zh-CN" altLang="en-US" dirty="0" smtClean="0"/>
              <a:t>节</a:t>
            </a:r>
            <a:r>
              <a:rPr lang="en-US" altLang="zh-CN" dirty="0" smtClean="0"/>
              <a:t>【</a:t>
            </a:r>
            <a:r>
              <a:rPr lang="en-US" altLang="zh-CN" dirty="0">
                <a:solidFill>
                  <a:schemeClr val="tx1">
                    <a:lumMod val="75000"/>
                    <a:lumOff val="25000"/>
                  </a:schemeClr>
                </a:solidFill>
              </a:rPr>
              <a:t> </a:t>
            </a:r>
            <a:r>
              <a:rPr lang="zh-CN" altLang="en-US" dirty="0" smtClean="0">
                <a:solidFill>
                  <a:schemeClr val="tx1">
                    <a:lumMod val="75000"/>
                    <a:lumOff val="25000"/>
                  </a:schemeClr>
                </a:solidFill>
              </a:rPr>
              <a:t>运算符</a:t>
            </a:r>
            <a:r>
              <a:rPr lang="en-US" altLang="zh-CN" dirty="0" smtClean="0"/>
              <a:t>】</a:t>
            </a:r>
            <a:endParaRPr lang="zh-CN" altLang="en-US" dirty="0"/>
          </a:p>
        </p:txBody>
      </p:sp>
      <p:sp>
        <p:nvSpPr>
          <p:cNvPr id="3" name="内容占位符 2"/>
          <p:cNvSpPr>
            <a:spLocks noGrp="1"/>
          </p:cNvSpPr>
          <p:nvPr>
            <p:ph idx="1"/>
          </p:nvPr>
        </p:nvSpPr>
        <p:spPr/>
        <p:txBody>
          <a:bodyPr vert="horz" lIns="91440" tIns="45720" rIns="91440" bIns="45720" rtlCol="0">
            <a:normAutofit/>
          </a:bodyPr>
          <a:lstStyle/>
          <a:p>
            <a:r>
              <a:rPr lang="zh-CN" altLang="en-US" dirty="0" smtClean="0"/>
              <a:t>知识点</a:t>
            </a:r>
            <a:r>
              <a:rPr lang="en-US" altLang="zh-CN" dirty="0" smtClean="0"/>
              <a:t>1</a:t>
            </a:r>
            <a:r>
              <a:rPr lang="zh-CN" altLang="en-US" dirty="0" smtClean="0"/>
              <a:t>：运算符简介</a:t>
            </a:r>
            <a:endParaRPr lang="en-US" altLang="zh-CN" dirty="0" smtClean="0"/>
          </a:p>
          <a:p>
            <a:r>
              <a:rPr lang="zh-CN" altLang="en-US" dirty="0" smtClean="0"/>
              <a:t>知识点</a:t>
            </a:r>
            <a:r>
              <a:rPr lang="en-US" altLang="zh-CN" dirty="0" smtClean="0"/>
              <a:t>2</a:t>
            </a:r>
            <a:r>
              <a:rPr lang="zh-CN" altLang="en-US" dirty="0" smtClean="0"/>
              <a:t>：运算符类型</a:t>
            </a:r>
            <a:endParaRPr lang="en-US" altLang="zh-CN" dirty="0" smtClean="0"/>
          </a:p>
          <a:p>
            <a:r>
              <a:rPr lang="zh-CN" altLang="en-US" dirty="0" smtClean="0"/>
              <a:t>知识点</a:t>
            </a:r>
            <a:r>
              <a:rPr lang="en-US" altLang="zh-CN" dirty="0"/>
              <a:t>3</a:t>
            </a:r>
            <a:r>
              <a:rPr lang="zh-CN" altLang="en-US" dirty="0" smtClean="0"/>
              <a:t>：</a:t>
            </a:r>
            <a:r>
              <a:rPr lang="zh-CN" altLang="en-US" dirty="0"/>
              <a:t>运算符的优先级别</a:t>
            </a:r>
            <a:endParaRPr lang="en-US" altLang="zh-CN" dirty="0"/>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zh-CN" altLang="en-US"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运算符用于执行程序代码运算，会针对一个或一个以上操作数（数据类型）来进行运算。</a:t>
            </a:r>
            <a:endParaRPr lang="zh-CN" altLang="en-US" sz="2400" dirty="0">
              <a:solidFill>
                <a:schemeClr val="tx1">
                  <a:lumMod val="75000"/>
                  <a:lumOff val="25000"/>
                </a:schemeClr>
              </a:solidFill>
            </a:endParaRPr>
          </a:p>
          <a:p>
            <a:pPr lvl="1"/>
            <a:r>
              <a:rPr lang="zh-CN" altLang="en-US" sz="2000" dirty="0" smtClean="0">
                <a:solidFill>
                  <a:schemeClr val="tx1">
                    <a:lumMod val="75000"/>
                    <a:lumOff val="25000"/>
                  </a:schemeClr>
                </a:solidFill>
              </a:rPr>
              <a:t>位</a:t>
            </a:r>
            <a:r>
              <a:rPr lang="zh-CN" altLang="en-US" sz="2000" dirty="0">
                <a:solidFill>
                  <a:schemeClr val="tx1">
                    <a:lumMod val="75000"/>
                    <a:lumOff val="25000"/>
                  </a:schemeClr>
                </a:solidFill>
              </a:rPr>
              <a:t>运算符：按照数值的二进制位进行运算。</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算术运算符：完成基本的数学运算的符号，比如数字的处理使用到算术运算符号。</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赋值运算符：它的作用是将一个表达式的值赋给一个变量。</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比较运算符</a:t>
            </a:r>
            <a:r>
              <a:rPr lang="zh-CN" altLang="en-US" sz="2000" dirty="0" smtClean="0">
                <a:solidFill>
                  <a:schemeClr val="tx1">
                    <a:lumMod val="75000"/>
                    <a:lumOff val="25000"/>
                  </a:schemeClr>
                </a:solidFill>
              </a:rPr>
              <a:t>：比较数据的大小等使用的运算符。</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逻辑运算符：用于</a:t>
            </a:r>
            <a:r>
              <a:rPr lang="zh-CN" altLang="en-US" sz="2000" dirty="0" smtClean="0">
                <a:solidFill>
                  <a:schemeClr val="tx1">
                    <a:lumMod val="75000"/>
                    <a:lumOff val="25000"/>
                  </a:schemeClr>
                </a:solidFill>
              </a:rPr>
              <a:t>连接</a:t>
            </a:r>
            <a:r>
              <a:rPr lang="en-US" altLang="zh-CN" sz="2000" dirty="0" smtClean="0">
                <a:solidFill>
                  <a:schemeClr val="tx1">
                    <a:lumMod val="75000"/>
                    <a:lumOff val="25000"/>
                  </a:schemeClr>
                </a:solidFill>
              </a:rPr>
              <a:t>boolean</a:t>
            </a:r>
            <a:r>
              <a:rPr lang="zh-CN" altLang="en-US" sz="2000" dirty="0" smtClean="0">
                <a:solidFill>
                  <a:schemeClr val="tx1">
                    <a:lumMod val="75000"/>
                    <a:lumOff val="25000"/>
                  </a:schemeClr>
                </a:solidFill>
              </a:rPr>
              <a:t>类型的</a:t>
            </a:r>
            <a:r>
              <a:rPr lang="zh-CN" altLang="en-US" sz="2000" dirty="0">
                <a:solidFill>
                  <a:schemeClr val="tx1">
                    <a:lumMod val="75000"/>
                    <a:lumOff val="25000"/>
                  </a:schemeClr>
                </a:solidFill>
              </a:rPr>
              <a:t>表达式，计算最终逻辑值。</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条件运算符</a:t>
            </a:r>
            <a:r>
              <a:rPr lang="zh-CN" altLang="en-US" sz="2000" dirty="0" smtClean="0">
                <a:solidFill>
                  <a:schemeClr val="tx1">
                    <a:lumMod val="75000"/>
                    <a:lumOff val="25000"/>
                  </a:schemeClr>
                </a:solidFill>
              </a:rPr>
              <a:t>：三目运算符。</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运算符简介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6096000" y="1741650"/>
            <a:ext cx="4507149" cy="923330"/>
          </a:xfrm>
          <a:prstGeom prst="rect">
            <a:avLst/>
          </a:prstGeom>
        </p:spPr>
        <p:txBody>
          <a:bodyPr wrap="square">
            <a:spAutoFit/>
          </a:bodyPr>
          <a:lstStyle/>
          <a:p>
            <a:r>
              <a:rPr lang="zh-CN" altLang="en-US" dirty="0">
                <a:solidFill>
                  <a:srgbClr val="FF0000"/>
                </a:solidFill>
              </a:rPr>
              <a:t>例如：</a:t>
            </a:r>
            <a:r>
              <a:rPr lang="en-US" altLang="zh-CN" dirty="0">
                <a:solidFill>
                  <a:srgbClr val="FF0000"/>
                </a:solidFill>
              </a:rPr>
              <a:t>2+3,</a:t>
            </a:r>
            <a:r>
              <a:rPr lang="zh-CN" altLang="en-US" dirty="0">
                <a:solidFill>
                  <a:srgbClr val="FF0000"/>
                </a:solidFill>
              </a:rPr>
              <a:t>其操作数是</a:t>
            </a:r>
            <a:r>
              <a:rPr lang="en-US" altLang="zh-CN" dirty="0">
                <a:solidFill>
                  <a:srgbClr val="FF0000"/>
                </a:solidFill>
              </a:rPr>
              <a:t>2</a:t>
            </a:r>
            <a:r>
              <a:rPr lang="zh-CN" altLang="en-US" dirty="0">
                <a:solidFill>
                  <a:srgbClr val="FF0000"/>
                </a:solidFill>
              </a:rPr>
              <a:t>和</a:t>
            </a:r>
            <a:r>
              <a:rPr lang="en-US" altLang="zh-CN" dirty="0">
                <a:solidFill>
                  <a:srgbClr val="FF0000"/>
                </a:solidFill>
              </a:rPr>
              <a:t>3</a:t>
            </a:r>
            <a:r>
              <a:rPr lang="zh-CN" altLang="en-US" dirty="0">
                <a:solidFill>
                  <a:srgbClr val="FF0000"/>
                </a:solidFill>
              </a:rPr>
              <a:t>，数据类型为</a:t>
            </a:r>
            <a:r>
              <a:rPr lang="en-US" altLang="zh-CN" dirty="0">
                <a:solidFill>
                  <a:srgbClr val="FF0000"/>
                </a:solidFill>
              </a:rPr>
              <a:t>number</a:t>
            </a:r>
            <a:r>
              <a:rPr lang="zh-CN" altLang="en-US" dirty="0">
                <a:solidFill>
                  <a:srgbClr val="FF0000"/>
                </a:solidFill>
              </a:rPr>
              <a:t>，而运算符则是“</a:t>
            </a:r>
            <a:r>
              <a:rPr lang="en-US" altLang="zh-CN" dirty="0">
                <a:solidFill>
                  <a:srgbClr val="FF0000"/>
                </a:solidFill>
              </a:rPr>
              <a:t>+”</a:t>
            </a:r>
            <a:r>
              <a:rPr lang="zh-CN" altLang="en-US" dirty="0">
                <a:solidFill>
                  <a:srgbClr val="FF0000"/>
                </a:solidFill>
              </a:rPr>
              <a:t>。在</a:t>
            </a:r>
            <a:r>
              <a:rPr lang="en-US" altLang="zh-CN" dirty="0">
                <a:solidFill>
                  <a:srgbClr val="FF0000"/>
                </a:solidFill>
              </a:rPr>
              <a:t>javascript</a:t>
            </a:r>
            <a:r>
              <a:rPr lang="zh-CN" altLang="en-US" dirty="0">
                <a:solidFill>
                  <a:srgbClr val="FF0000"/>
                </a:solidFill>
              </a:rPr>
              <a:t>中运算符按照功能大致可以分为</a:t>
            </a:r>
            <a:r>
              <a:rPr lang="en-US" altLang="zh-CN" dirty="0">
                <a:solidFill>
                  <a:srgbClr val="FF0000"/>
                </a:solidFill>
              </a:rPr>
              <a:t>5</a:t>
            </a:r>
            <a:r>
              <a:rPr lang="zh-CN" altLang="en-US" dirty="0">
                <a:solidFill>
                  <a:srgbClr val="FF0000"/>
                </a:solidFill>
              </a:rPr>
              <a:t>种类型：</a:t>
            </a:r>
            <a:endParaRPr lang="zh-CN" altLang="en-US" dirty="0">
              <a:solidFill>
                <a:srgbClr val="FF0000"/>
              </a:solidFill>
            </a:endParaRPr>
          </a:p>
        </p:txBody>
      </p:sp>
    </p:spTree>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算数运算符：用于进行算术运算</a:t>
            </a:r>
            <a:r>
              <a:rPr lang="en-US" altLang="zh-CN" sz="2400" dirty="0">
                <a:solidFill>
                  <a:schemeClr val="tx1">
                    <a:lumMod val="75000"/>
                    <a:lumOff val="25000"/>
                  </a:schemeClr>
                </a:solidFill>
              </a:rPr>
              <a:t>(arithmetic operators) </a:t>
            </a:r>
            <a:r>
              <a:rPr lang="zh-CN" altLang="en-US" sz="2400" dirty="0">
                <a:solidFill>
                  <a:schemeClr val="tx1">
                    <a:lumMod val="75000"/>
                    <a:lumOff val="25000"/>
                  </a:schemeClr>
                </a:solidFill>
              </a:rPr>
              <a:t>符号，就是用来处理四则运算的符号，一般用于数据的计算以及字符串的拼接。</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运算符类型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a:srcRect/>
          <a:stretch>
            <a:fillRect/>
          </a:stretch>
        </p:blipFill>
        <p:spPr bwMode="auto">
          <a:xfrm>
            <a:off x="636527" y="2321863"/>
            <a:ext cx="10154020" cy="3641192"/>
          </a:xfrm>
          <a:prstGeom prst="rect">
            <a:avLst/>
          </a:prstGeom>
          <a:noFill/>
          <a:ln w="9525">
            <a:no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赋值运算符用于给 </a:t>
            </a:r>
            <a:r>
              <a:rPr lang="en-US" altLang="zh-CN" sz="2400" dirty="0">
                <a:solidFill>
                  <a:schemeClr val="tx1">
                    <a:lumMod val="75000"/>
                    <a:lumOff val="25000"/>
                  </a:schemeClr>
                </a:solidFill>
              </a:rPr>
              <a:t>JavaScript </a:t>
            </a:r>
            <a:r>
              <a:rPr lang="zh-CN" altLang="en-US" sz="2400" dirty="0">
                <a:solidFill>
                  <a:schemeClr val="tx1">
                    <a:lumMod val="75000"/>
                    <a:lumOff val="25000"/>
                  </a:schemeClr>
                </a:solidFill>
              </a:rPr>
              <a:t>变量</a:t>
            </a:r>
            <a:r>
              <a:rPr lang="zh-CN" altLang="en-US" sz="2400" dirty="0" smtClean="0">
                <a:solidFill>
                  <a:schemeClr val="tx1">
                    <a:lumMod val="75000"/>
                    <a:lumOff val="25000"/>
                  </a:schemeClr>
                </a:solidFill>
              </a:rPr>
              <a:t>赋值。</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rPr>
              <a:t>运算符类型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a:srcRect/>
          <a:stretch>
            <a:fillRect/>
          </a:stretch>
        </p:blipFill>
        <p:spPr bwMode="auto">
          <a:xfrm>
            <a:off x="785786" y="2000239"/>
            <a:ext cx="9644169" cy="3807173"/>
          </a:xfrm>
          <a:prstGeom prst="rect">
            <a:avLst/>
          </a:prstGeom>
          <a:noFill/>
          <a:ln w="9525">
            <a:no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比较</a:t>
            </a:r>
            <a:r>
              <a:rPr lang="zh-CN" altLang="en-US" sz="2400" dirty="0" smtClean="0">
                <a:solidFill>
                  <a:schemeClr val="tx1">
                    <a:lumMod val="75000"/>
                    <a:lumOff val="25000"/>
                  </a:schemeClr>
                </a:solidFill>
              </a:rPr>
              <a:t>运算符：</a:t>
            </a:r>
            <a:r>
              <a:rPr lang="en-US" altLang="zh-CN" sz="2400" dirty="0">
                <a:solidFill>
                  <a:schemeClr val="tx1">
                    <a:lumMod val="75000"/>
                    <a:lumOff val="25000"/>
                  </a:schemeClr>
                </a:solidFill>
              </a:rPr>
              <a:t>&lt;</a:t>
            </a:r>
            <a:r>
              <a:rPr lang="zh-CN" altLang="en-US" sz="2400" dirty="0">
                <a:solidFill>
                  <a:schemeClr val="tx1">
                    <a:lumMod val="75000"/>
                    <a:lumOff val="25000"/>
                  </a:schemeClr>
                </a:solidFill>
              </a:rPr>
              <a:t>、</a:t>
            </a:r>
            <a:r>
              <a:rPr lang="en-US" altLang="zh-CN" sz="2400" dirty="0">
                <a:solidFill>
                  <a:schemeClr val="tx1">
                    <a:lumMod val="75000"/>
                    <a:lumOff val="25000"/>
                  </a:schemeClr>
                </a:solidFill>
              </a:rPr>
              <a:t>&gt;</a:t>
            </a:r>
            <a:r>
              <a:rPr lang="zh-CN" altLang="en-US" sz="2400" dirty="0">
                <a:solidFill>
                  <a:schemeClr val="tx1">
                    <a:lumMod val="75000"/>
                    <a:lumOff val="25000"/>
                  </a:schemeClr>
                </a:solidFill>
              </a:rPr>
              <a:t>、</a:t>
            </a:r>
            <a:r>
              <a:rPr lang="en-US" altLang="zh-CN" sz="2400" dirty="0">
                <a:solidFill>
                  <a:schemeClr val="tx1">
                    <a:lumMod val="75000"/>
                    <a:lumOff val="25000"/>
                  </a:schemeClr>
                </a:solidFill>
              </a:rPr>
              <a:t>&gt;=</a:t>
            </a:r>
            <a:r>
              <a:rPr lang="zh-CN" altLang="en-US" sz="2400" dirty="0">
                <a:solidFill>
                  <a:schemeClr val="tx1">
                    <a:lumMod val="75000"/>
                    <a:lumOff val="25000"/>
                  </a:schemeClr>
                </a:solidFill>
              </a:rPr>
              <a:t>、</a:t>
            </a:r>
            <a:r>
              <a:rPr lang="en-US" altLang="zh-CN" sz="2400" dirty="0">
                <a:solidFill>
                  <a:schemeClr val="tx1">
                    <a:lumMod val="75000"/>
                    <a:lumOff val="25000"/>
                  </a:schemeClr>
                </a:solidFill>
              </a:rPr>
              <a:t>&lt;=</a:t>
            </a:r>
            <a:r>
              <a:rPr lang="zh-CN" altLang="en-US" sz="2400" dirty="0">
                <a:solidFill>
                  <a:schemeClr val="tx1">
                    <a:lumMod val="75000"/>
                    <a:lumOff val="25000"/>
                  </a:schemeClr>
                </a:solidFill>
              </a:rPr>
              <a:t>等</a:t>
            </a:r>
            <a:r>
              <a:rPr lang="zh-CN" altLang="en-US" sz="2400" dirty="0" smtClean="0">
                <a:solidFill>
                  <a:schemeClr val="tx1">
                    <a:lumMod val="75000"/>
                    <a:lumOff val="25000"/>
                  </a:schemeClr>
                </a:solidFill>
              </a:rPr>
              <a:t>操作符，用于对比数据的大小或编码。</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可以连接非</a:t>
            </a:r>
            <a:r>
              <a:rPr lang="en-US" altLang="zh-CN" sz="2000" dirty="0">
                <a:solidFill>
                  <a:schemeClr val="tx1">
                    <a:lumMod val="75000"/>
                    <a:lumOff val="25000"/>
                  </a:schemeClr>
                </a:solidFill>
              </a:rPr>
              <a:t>number</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string</a:t>
            </a:r>
            <a:r>
              <a:rPr lang="zh-CN" altLang="en-US" sz="2000" dirty="0">
                <a:solidFill>
                  <a:schemeClr val="tx1">
                    <a:lumMod val="75000"/>
                    <a:lumOff val="25000"/>
                  </a:schemeClr>
                </a:solidFill>
              </a:rPr>
              <a:t>类型的数据，但没有使用场景。</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如果操作符两侧为</a:t>
            </a:r>
            <a:r>
              <a:rPr lang="en-US" altLang="zh-CN" sz="2000" dirty="0">
                <a:solidFill>
                  <a:schemeClr val="tx1">
                    <a:lumMod val="75000"/>
                    <a:lumOff val="25000"/>
                  </a:schemeClr>
                </a:solidFill>
              </a:rPr>
              <a:t>number</a:t>
            </a:r>
            <a:r>
              <a:rPr lang="zh-CN" altLang="en-US" sz="2000" dirty="0">
                <a:solidFill>
                  <a:schemeClr val="tx1">
                    <a:lumMod val="75000"/>
                    <a:lumOff val="25000"/>
                  </a:schemeClr>
                </a:solidFill>
              </a:rPr>
              <a:t>类型的数据，返回比较结果的</a:t>
            </a:r>
            <a:r>
              <a:rPr lang="en-US" altLang="zh-CN" sz="2000" dirty="0">
                <a:solidFill>
                  <a:schemeClr val="tx1">
                    <a:lumMod val="75000"/>
                    <a:lumOff val="25000"/>
                  </a:schemeClr>
                </a:solidFill>
              </a:rPr>
              <a:t>boolean</a:t>
            </a:r>
            <a:r>
              <a:rPr lang="zh-CN" altLang="en-US" sz="2000" dirty="0">
                <a:solidFill>
                  <a:schemeClr val="tx1">
                    <a:lumMod val="75000"/>
                    <a:lumOff val="25000"/>
                  </a:schemeClr>
                </a:solidFill>
              </a:rPr>
              <a:t>值。</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如果一个操作数为字符另一个为</a:t>
            </a:r>
            <a:r>
              <a:rPr lang="en-US" altLang="zh-CN" sz="2000" dirty="0">
                <a:solidFill>
                  <a:schemeClr val="tx1">
                    <a:lumMod val="75000"/>
                    <a:lumOff val="25000"/>
                  </a:schemeClr>
                </a:solidFill>
              </a:rPr>
              <a:t>number</a:t>
            </a:r>
            <a:r>
              <a:rPr lang="zh-CN" altLang="en-US" sz="2000" dirty="0">
                <a:solidFill>
                  <a:schemeClr val="tx1">
                    <a:lumMod val="75000"/>
                    <a:lumOff val="25000"/>
                  </a:schemeClr>
                </a:solidFill>
              </a:rPr>
              <a:t>类型，则将字符转换为数字在做比较，返回比较结果的</a:t>
            </a:r>
            <a:r>
              <a:rPr lang="en-US" altLang="zh-CN" sz="2000" dirty="0">
                <a:solidFill>
                  <a:schemeClr val="tx1">
                    <a:lumMod val="75000"/>
                    <a:lumOff val="25000"/>
                  </a:schemeClr>
                </a:solidFill>
              </a:rPr>
              <a:t>boolean</a:t>
            </a:r>
            <a:r>
              <a:rPr lang="zh-CN" altLang="en-US" sz="2000" dirty="0">
                <a:solidFill>
                  <a:schemeClr val="tx1">
                    <a:lumMod val="75000"/>
                    <a:lumOff val="25000"/>
                  </a:schemeClr>
                </a:solidFill>
              </a:rPr>
              <a:t>值。</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如果两个操作数都为字符，则比较首字母编码值，若相等比较第二个字母的编码值，以此类推。</a:t>
            </a:r>
            <a:endParaRPr lang="zh-CN" altLang="en-US" sz="2000" dirty="0">
              <a:solidFill>
                <a:schemeClr val="tx1">
                  <a:lumMod val="75000"/>
                  <a:lumOff val="25000"/>
                </a:schemeClr>
              </a:solidFill>
            </a:endParaRPr>
          </a:p>
          <a:p>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rPr>
              <a:t>运算符类型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逻辑运算符：逻辑运算符用于连接</a:t>
            </a:r>
            <a:r>
              <a:rPr lang="en-US" altLang="zh-CN" sz="2400" dirty="0">
                <a:solidFill>
                  <a:schemeClr val="tx1">
                    <a:lumMod val="75000"/>
                    <a:lumOff val="25000"/>
                  </a:schemeClr>
                </a:solidFill>
              </a:rPr>
              <a:t>boolean</a:t>
            </a:r>
            <a:r>
              <a:rPr lang="zh-CN" altLang="en-US" sz="2400" dirty="0">
                <a:solidFill>
                  <a:schemeClr val="tx1">
                    <a:lumMod val="75000"/>
                    <a:lumOff val="25000"/>
                  </a:schemeClr>
                </a:solidFill>
              </a:rPr>
              <a:t>类型的值或值为</a:t>
            </a:r>
            <a:r>
              <a:rPr lang="en-US" altLang="zh-CN" sz="2400" dirty="0">
                <a:solidFill>
                  <a:schemeClr val="tx1">
                    <a:lumMod val="75000"/>
                    <a:lumOff val="25000"/>
                  </a:schemeClr>
                </a:solidFill>
              </a:rPr>
              <a:t>boolean</a:t>
            </a:r>
            <a:r>
              <a:rPr lang="zh-CN" altLang="en-US" sz="2400" dirty="0">
                <a:solidFill>
                  <a:schemeClr val="tx1">
                    <a:lumMod val="75000"/>
                    <a:lumOff val="25000"/>
                  </a:schemeClr>
                </a:solidFill>
              </a:rPr>
              <a:t>类型的表达式，用于</a:t>
            </a:r>
            <a:r>
              <a:rPr lang="zh-CN" altLang="en-US" sz="2400" dirty="0" smtClean="0">
                <a:solidFill>
                  <a:schemeClr val="tx1">
                    <a:lumMod val="75000"/>
                    <a:lumOff val="25000"/>
                  </a:schemeClr>
                </a:solidFill>
              </a:rPr>
              <a:t>逻辑判断。</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rPr>
              <a:t>运算符类型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a:srcRect/>
          <a:stretch>
            <a:fillRect/>
          </a:stretch>
        </p:blipFill>
        <p:spPr bwMode="auto">
          <a:xfrm>
            <a:off x="632268" y="2592517"/>
            <a:ext cx="9727689" cy="2938478"/>
          </a:xfrm>
          <a:prstGeom prst="rect">
            <a:avLst/>
          </a:prstGeom>
          <a:noFill/>
          <a:ln w="9525">
            <a:no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条件运算符：条件运算符是一个三目运算符，用于连接三个变量或表达式，最终</a:t>
            </a:r>
            <a:r>
              <a:rPr lang="zh-CN" altLang="en-US" sz="2400" dirty="0" smtClean="0">
                <a:solidFill>
                  <a:schemeClr val="tx1">
                    <a:lumMod val="75000"/>
                    <a:lumOff val="25000"/>
                  </a:schemeClr>
                </a:solidFill>
              </a:rPr>
              <a:t>返回一个计算结果值。语法格式与</a:t>
            </a:r>
            <a:r>
              <a:rPr lang="en-US" altLang="zh-CN" sz="2400" dirty="0" smtClean="0">
                <a:solidFill>
                  <a:schemeClr val="tx1">
                    <a:lumMod val="75000"/>
                    <a:lumOff val="25000"/>
                  </a:schemeClr>
                </a:solidFill>
              </a:rPr>
              <a:t>java</a:t>
            </a:r>
            <a:r>
              <a:rPr lang="zh-CN" altLang="en-US" sz="2400" dirty="0" smtClean="0">
                <a:solidFill>
                  <a:schemeClr val="tx1">
                    <a:lumMod val="75000"/>
                    <a:lumOff val="25000"/>
                  </a:schemeClr>
                </a:solidFill>
              </a:rPr>
              <a:t>相同。</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rPr>
              <a:t>运算符类型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a:srcRect/>
          <a:stretch>
            <a:fillRect/>
          </a:stretch>
        </p:blipFill>
        <p:spPr bwMode="auto">
          <a:xfrm>
            <a:off x="696114" y="2569927"/>
            <a:ext cx="4693953" cy="785818"/>
          </a:xfrm>
          <a:prstGeom prst="rect">
            <a:avLst/>
          </a:prstGeom>
          <a:solidFill>
            <a:schemeClr val="accent6">
              <a:lumMod val="20000"/>
              <a:lumOff val="80000"/>
            </a:schemeClr>
          </a:solidFill>
          <a:ln w="38100">
            <a:solidFill>
              <a:schemeClr val="accent6">
                <a:lumMod val="75000"/>
              </a:schemeClr>
            </a:solidFill>
          </a:ln>
        </p:spPr>
      </p:pic>
    </p:spTree>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000" dirty="0" smtClean="0">
                <a:solidFill>
                  <a:schemeClr val="tx1">
                    <a:lumMod val="75000"/>
                    <a:lumOff val="25000"/>
                  </a:schemeClr>
                </a:solidFill>
              </a:rPr>
              <a:t>运算符的优先级别如下</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运算符的优先级别</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6" name="Picture 4"/>
          <p:cNvPicPr>
            <a:picLocks noChangeAspect="1" noChangeArrowheads="1"/>
          </p:cNvPicPr>
          <p:nvPr/>
        </p:nvPicPr>
        <p:blipFill>
          <a:blip r:embed="rId1"/>
          <a:srcRect/>
          <a:stretch>
            <a:fillRect/>
          </a:stretch>
        </p:blipFill>
        <p:spPr bwMode="auto">
          <a:xfrm>
            <a:off x="760253" y="1639400"/>
            <a:ext cx="6505575" cy="3981450"/>
          </a:xfrm>
          <a:prstGeom prst="rect">
            <a:avLst/>
          </a:prstGeom>
          <a:noFill/>
          <a:ln w="9525">
            <a:noFill/>
            <a:miter lim="800000"/>
            <a:headEnd/>
            <a:tailEnd/>
          </a:ln>
          <a:effectLst/>
        </p:spPr>
      </p:pic>
      <p:sp>
        <p:nvSpPr>
          <p:cNvPr id="2" name="矩形 1"/>
          <p:cNvSpPr/>
          <p:nvPr/>
        </p:nvSpPr>
        <p:spPr>
          <a:xfrm>
            <a:off x="8009106" y="2408284"/>
            <a:ext cx="2759413" cy="1754326"/>
          </a:xfrm>
          <a:prstGeom prst="rect">
            <a:avLst/>
          </a:prstGeom>
        </p:spPr>
        <p:txBody>
          <a:bodyPr wrap="square">
            <a:spAutoFit/>
          </a:bodyPr>
          <a:lstStyle/>
          <a:p>
            <a:r>
              <a:rPr lang="zh-CN" altLang="en-US" dirty="0">
                <a:solidFill>
                  <a:srgbClr val="00B0F0"/>
                </a:solidFill>
                <a:latin typeface="微软雅黑" panose="020B0503020204020204" pitchFamily="34" charset="-122"/>
                <a:ea typeface="微软雅黑" panose="020B0503020204020204" pitchFamily="34" charset="-122"/>
              </a:rPr>
              <a:t>有</a:t>
            </a:r>
            <a:r>
              <a:rPr lang="zh-CN" altLang="en-US" dirty="0">
                <a:solidFill>
                  <a:srgbClr val="00B0F0"/>
                </a:solidFill>
                <a:latin typeface="微软雅黑" panose="020B0503020204020204" pitchFamily="34" charset="-122"/>
                <a:ea typeface="微软雅黑" panose="020B0503020204020204" pitchFamily="34" charset="-122"/>
                <a:sym typeface="Calibri" panose="020F0502020204030204" charset="0"/>
              </a:rPr>
              <a:t>相同优先级的运算符按从左至右的顺序求值，但注意，这些顺序不需要特殊记忆，编程时对于优先级别不确定的，用（）来调节。</a:t>
            </a:r>
            <a:endParaRPr lang="zh-CN" altLang="en-US" dirty="0">
              <a:solidFill>
                <a:srgbClr val="00B0F0"/>
              </a:solidFill>
              <a:latin typeface="微软雅黑" panose="020B0503020204020204" pitchFamily="34" charset="-122"/>
              <a:ea typeface="微软雅黑" panose="020B0503020204020204" pitchFamily="34" charset="-122"/>
              <a:sym typeface="Calibri" panose="020F0502020204030204" charset="0"/>
            </a:endParaRPr>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sym typeface="+mn-ea"/>
              </a:rPr>
              <a:t>JavaScript</a:t>
            </a:r>
            <a:r>
              <a:rPr lang="zh-CN" altLang="en-US" sz="2400" dirty="0" smtClean="0">
                <a:solidFill>
                  <a:schemeClr val="tx1">
                    <a:lumMod val="75000"/>
                    <a:lumOff val="25000"/>
                  </a:schemeClr>
                </a:solidFill>
              </a:rPr>
              <a:t>的发展历程：</a:t>
            </a:r>
            <a:endParaRPr lang="en-US" altLang="zh-CN" sz="2400" dirty="0" smtClean="0">
              <a:solidFill>
                <a:schemeClr val="tx1">
                  <a:lumMod val="75000"/>
                  <a:lumOff val="25000"/>
                </a:schemeClr>
              </a:solidFill>
            </a:endParaRPr>
          </a:p>
          <a:p>
            <a:pPr lvl="1"/>
            <a:r>
              <a:rPr lang="en-US" altLang="zh-CN" sz="2000" dirty="0">
                <a:solidFill>
                  <a:schemeClr val="tx1">
                    <a:lumMod val="75000"/>
                    <a:lumOff val="25000"/>
                  </a:schemeClr>
                </a:solidFill>
              </a:rPr>
              <a:t>Netscape</a:t>
            </a:r>
            <a:r>
              <a:rPr lang="zh-CN" altLang="en-US" sz="2000" dirty="0">
                <a:solidFill>
                  <a:schemeClr val="tx1">
                    <a:lumMod val="75000"/>
                    <a:lumOff val="25000"/>
                  </a:schemeClr>
                </a:solidFill>
              </a:rPr>
              <a:t>（网景）公司在开发出</a:t>
            </a:r>
            <a:r>
              <a:rPr lang="en-US" altLang="zh-CN" sz="2000" dirty="0">
                <a:solidFill>
                  <a:schemeClr val="tx1">
                    <a:lumMod val="75000"/>
                    <a:lumOff val="25000"/>
                  </a:schemeClr>
                </a:solidFill>
              </a:rPr>
              <a:t>LiveScript</a:t>
            </a:r>
            <a:r>
              <a:rPr lang="zh-CN" altLang="en-US" sz="2000" dirty="0">
                <a:solidFill>
                  <a:schemeClr val="tx1">
                    <a:lumMod val="75000"/>
                    <a:lumOff val="25000"/>
                  </a:schemeClr>
                </a:solidFill>
              </a:rPr>
              <a:t>脚本语言，当时的目的是在浏览器中使用该脚本操纵页面上的元素完成页面的特殊</a:t>
            </a:r>
            <a:r>
              <a:rPr lang="zh-CN" altLang="en-US" sz="2000" dirty="0" smtClean="0">
                <a:solidFill>
                  <a:schemeClr val="tx1">
                    <a:lumMod val="75000"/>
                    <a:lumOff val="25000"/>
                  </a:schemeClr>
                </a:solidFill>
              </a:rPr>
              <a:t>效果。</a:t>
            </a:r>
            <a:endParaRPr lang="zh-CN" altLang="en-US" sz="2000" dirty="0" smtClean="0">
              <a:solidFill>
                <a:schemeClr val="tx1">
                  <a:lumMod val="75000"/>
                  <a:lumOff val="25000"/>
                </a:schemeClr>
              </a:solidFill>
            </a:endParaRPr>
          </a:p>
          <a:p>
            <a:pPr lvl="1"/>
            <a:r>
              <a:rPr lang="en-US" altLang="zh-CN" sz="2000" dirty="0" smtClean="0">
                <a:solidFill>
                  <a:schemeClr val="tx1">
                    <a:lumMod val="75000"/>
                    <a:lumOff val="25000"/>
                  </a:schemeClr>
                </a:solidFill>
              </a:rPr>
              <a:t>LiveScript</a:t>
            </a:r>
            <a:r>
              <a:rPr lang="zh-CN" altLang="en-US" sz="2000" dirty="0" smtClean="0">
                <a:solidFill>
                  <a:schemeClr val="tx1">
                    <a:lumMod val="75000"/>
                    <a:lumOff val="25000"/>
                  </a:schemeClr>
                </a:solidFill>
              </a:rPr>
              <a:t>后期由</a:t>
            </a:r>
            <a:r>
              <a:rPr lang="en-US" altLang="zh-CN" sz="2000" dirty="0" smtClean="0">
                <a:solidFill>
                  <a:schemeClr val="tx1">
                    <a:lumMod val="75000"/>
                    <a:lumOff val="25000"/>
                  </a:schemeClr>
                </a:solidFill>
              </a:rPr>
              <a:t>NetScape</a:t>
            </a:r>
            <a:r>
              <a:rPr lang="zh-CN" altLang="en-US" sz="2000" dirty="0" smtClean="0">
                <a:solidFill>
                  <a:schemeClr val="tx1">
                    <a:lumMod val="75000"/>
                    <a:lumOff val="25000"/>
                  </a:schemeClr>
                </a:solidFill>
              </a:rPr>
              <a:t>和</a:t>
            </a:r>
            <a:r>
              <a:rPr lang="en-US" altLang="zh-CN" sz="2000" dirty="0" smtClean="0">
                <a:solidFill>
                  <a:schemeClr val="tx1">
                    <a:lumMod val="75000"/>
                    <a:lumOff val="25000"/>
                  </a:schemeClr>
                </a:solidFill>
              </a:rPr>
              <a:t>Sun</a:t>
            </a:r>
            <a:r>
              <a:rPr lang="zh-CN" altLang="en-US" sz="2000" dirty="0" smtClean="0">
                <a:solidFill>
                  <a:schemeClr val="tx1">
                    <a:lumMod val="75000"/>
                    <a:lumOff val="25000"/>
                  </a:schemeClr>
                </a:solidFill>
              </a:rPr>
              <a:t>公司共同完成，而且</a:t>
            </a:r>
            <a:r>
              <a:rPr lang="en-US" altLang="zh-CN" sz="2000" dirty="0" smtClean="0">
                <a:solidFill>
                  <a:schemeClr val="tx1">
                    <a:lumMod val="75000"/>
                    <a:lumOff val="25000"/>
                  </a:schemeClr>
                </a:solidFill>
              </a:rPr>
              <a:t>LiveScript</a:t>
            </a:r>
            <a:r>
              <a:rPr lang="zh-CN" altLang="en-US" sz="2000" dirty="0" smtClean="0">
                <a:solidFill>
                  <a:schemeClr val="tx1">
                    <a:lumMod val="75000"/>
                    <a:lumOff val="25000"/>
                  </a:schemeClr>
                </a:solidFill>
              </a:rPr>
              <a:t>脚本语言遵照的一个基本原则就是尽可能的像</a:t>
            </a:r>
            <a:r>
              <a:rPr lang="en-US" altLang="zh-CN" sz="2000" dirty="0" smtClean="0">
                <a:solidFill>
                  <a:schemeClr val="tx1">
                    <a:lumMod val="75000"/>
                    <a:lumOff val="25000"/>
                  </a:schemeClr>
                </a:solidFill>
              </a:rPr>
              <a:t>java</a:t>
            </a:r>
            <a:r>
              <a:rPr lang="zh-CN" altLang="en-US" sz="2000" dirty="0" smtClean="0">
                <a:solidFill>
                  <a:schemeClr val="tx1">
                    <a:lumMod val="75000"/>
                    <a:lumOff val="25000"/>
                  </a:schemeClr>
                </a:solidFill>
              </a:rPr>
              <a:t>，后命名为</a:t>
            </a:r>
            <a:r>
              <a:rPr lang="en-US" altLang="zh-CN" sz="2000" dirty="0" smtClean="0">
                <a:solidFill>
                  <a:schemeClr val="tx1">
                    <a:lumMod val="75000"/>
                    <a:lumOff val="25000"/>
                  </a:schemeClr>
                </a:solidFill>
              </a:rPr>
              <a:t>javascript</a:t>
            </a:r>
            <a:r>
              <a:rPr lang="zh-CN" altLang="en-US" sz="2000" dirty="0" smtClean="0">
                <a:solidFill>
                  <a:schemeClr val="tx1">
                    <a:lumMod val="75000"/>
                    <a:lumOff val="25000"/>
                  </a:schemeClr>
                </a:solidFill>
              </a:rPr>
              <a:t>。</a:t>
            </a:r>
            <a:endParaRPr lang="zh-CN" altLang="en-US" sz="2000" dirty="0" smtClean="0">
              <a:solidFill>
                <a:schemeClr val="tx1">
                  <a:lumMod val="75000"/>
                  <a:lumOff val="25000"/>
                </a:schemeClr>
              </a:solidFill>
            </a:endParaRPr>
          </a:p>
          <a:p>
            <a:pPr lvl="1"/>
            <a:r>
              <a:rPr lang="zh-CN" altLang="en-US" sz="2000" dirty="0" smtClean="0">
                <a:solidFill>
                  <a:schemeClr val="tx1">
                    <a:lumMod val="75000"/>
                    <a:lumOff val="25000"/>
                  </a:schemeClr>
                </a:solidFill>
              </a:rPr>
              <a:t>微软</a:t>
            </a:r>
            <a:r>
              <a:rPr lang="zh-CN" altLang="en-US" sz="2000" dirty="0">
                <a:solidFill>
                  <a:schemeClr val="tx1">
                    <a:lumMod val="75000"/>
                    <a:lumOff val="25000"/>
                  </a:schemeClr>
                </a:solidFill>
              </a:rPr>
              <a:t>在</a:t>
            </a:r>
            <a:r>
              <a:rPr lang="en-US" altLang="zh-CN" sz="2000" dirty="0" smtClean="0">
                <a:solidFill>
                  <a:schemeClr val="tx1">
                    <a:lumMod val="75000"/>
                    <a:lumOff val="25000"/>
                  </a:schemeClr>
                </a:solidFill>
              </a:rPr>
              <a:t>IE </a:t>
            </a:r>
            <a:r>
              <a:rPr lang="en-US" altLang="zh-CN" sz="2000" dirty="0">
                <a:solidFill>
                  <a:schemeClr val="tx1">
                    <a:lumMod val="75000"/>
                    <a:lumOff val="25000"/>
                  </a:schemeClr>
                </a:solidFill>
              </a:rPr>
              <a:t>3.0 </a:t>
            </a:r>
            <a:r>
              <a:rPr lang="zh-CN" altLang="en-US" sz="2000" dirty="0">
                <a:solidFill>
                  <a:schemeClr val="tx1">
                    <a:lumMod val="75000"/>
                    <a:lumOff val="25000"/>
                  </a:schemeClr>
                </a:solidFill>
              </a:rPr>
              <a:t>并搭载了一个 </a:t>
            </a:r>
            <a:r>
              <a:rPr lang="en-US" altLang="zh-CN" sz="2000" dirty="0">
                <a:solidFill>
                  <a:schemeClr val="tx1">
                    <a:lumMod val="75000"/>
                    <a:lumOff val="25000"/>
                  </a:schemeClr>
                </a:solidFill>
              </a:rPr>
              <a:t>JavaScript </a:t>
            </a:r>
            <a:r>
              <a:rPr lang="zh-CN" altLang="en-US" sz="2000" dirty="0">
                <a:solidFill>
                  <a:schemeClr val="tx1">
                    <a:lumMod val="75000"/>
                    <a:lumOff val="25000"/>
                  </a:schemeClr>
                </a:solidFill>
              </a:rPr>
              <a:t>的克隆版，叫做 </a:t>
            </a:r>
            <a:r>
              <a:rPr lang="en-US" altLang="zh-CN" sz="2000" dirty="0">
                <a:solidFill>
                  <a:schemeClr val="tx1">
                    <a:lumMod val="75000"/>
                    <a:lumOff val="25000"/>
                  </a:schemeClr>
                </a:solidFill>
              </a:rPr>
              <a:t>Jscript</a:t>
            </a:r>
            <a:r>
              <a:rPr lang="zh-CN" altLang="en-US" sz="2000" dirty="0" smtClean="0">
                <a:solidFill>
                  <a:schemeClr val="tx1">
                    <a:lumMod val="75000"/>
                    <a:lumOff val="25000"/>
                  </a:schemeClr>
                </a:solidFill>
              </a:rPr>
              <a:t>。</a:t>
            </a:r>
            <a:endParaRPr lang="en-US" altLang="zh-CN" sz="2000" dirty="0" smtClean="0">
              <a:solidFill>
                <a:schemeClr val="tx1">
                  <a:lumMod val="75000"/>
                  <a:lumOff val="25000"/>
                </a:schemeClr>
              </a:solidFill>
            </a:endParaRPr>
          </a:p>
          <a:p>
            <a:pPr lvl="1"/>
            <a:r>
              <a:rPr lang="zh-CN" altLang="en-US" sz="2000" dirty="0" smtClean="0">
                <a:solidFill>
                  <a:schemeClr val="tx1">
                    <a:lumMod val="75000"/>
                    <a:lumOff val="25000"/>
                  </a:schemeClr>
                </a:solidFill>
              </a:rPr>
              <a:t>在</a:t>
            </a:r>
            <a:r>
              <a:rPr lang="en-US" altLang="zh-CN" sz="2000" dirty="0" smtClean="0">
                <a:solidFill>
                  <a:schemeClr val="tx1">
                    <a:lumMod val="75000"/>
                    <a:lumOff val="25000"/>
                  </a:schemeClr>
                </a:solidFill>
              </a:rPr>
              <a:t>ECMA</a:t>
            </a:r>
            <a:r>
              <a:rPr lang="zh-CN" altLang="en-US" sz="2000" dirty="0">
                <a:solidFill>
                  <a:schemeClr val="tx1">
                    <a:lumMod val="75000"/>
                    <a:lumOff val="25000"/>
                  </a:schemeClr>
                </a:solidFill>
              </a:rPr>
              <a:t>（欧洲计算机制造商协会）的协调下，由</a:t>
            </a:r>
            <a:r>
              <a:rPr lang="en-US" altLang="zh-CN" sz="2000" dirty="0">
                <a:solidFill>
                  <a:schemeClr val="tx1">
                    <a:lumMod val="75000"/>
                    <a:lumOff val="25000"/>
                  </a:schemeClr>
                </a:solidFill>
              </a:rPr>
              <a:t>Netscape</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Sun</a:t>
            </a:r>
            <a:r>
              <a:rPr lang="zh-CN" altLang="en-US" sz="2000" dirty="0">
                <a:solidFill>
                  <a:schemeClr val="tx1">
                    <a:lumMod val="75000"/>
                    <a:lumOff val="25000"/>
                  </a:schemeClr>
                </a:solidFill>
              </a:rPr>
              <a:t>、微软、</a:t>
            </a:r>
            <a:r>
              <a:rPr lang="en-US" altLang="zh-CN" sz="2000" dirty="0">
                <a:solidFill>
                  <a:schemeClr val="tx1">
                    <a:lumMod val="75000"/>
                    <a:lumOff val="25000"/>
                  </a:schemeClr>
                </a:solidFill>
              </a:rPr>
              <a:t>Borland</a:t>
            </a:r>
            <a:r>
              <a:rPr lang="zh-CN" altLang="en-US" sz="2000" dirty="0">
                <a:solidFill>
                  <a:schemeClr val="tx1">
                    <a:lumMod val="75000"/>
                    <a:lumOff val="25000"/>
                  </a:schemeClr>
                </a:solidFill>
              </a:rPr>
              <a:t>组成的工作组确定统一标准：</a:t>
            </a:r>
            <a:r>
              <a:rPr lang="en-US" altLang="zh-CN" sz="2000" dirty="0">
                <a:solidFill>
                  <a:schemeClr val="tx1">
                    <a:lumMod val="75000"/>
                    <a:lumOff val="25000"/>
                  </a:schemeClr>
                </a:solidFill>
              </a:rPr>
              <a:t>ECMA-262</a:t>
            </a:r>
            <a:r>
              <a:rPr lang="zh-CN" altLang="en-US" sz="2000" dirty="0">
                <a:solidFill>
                  <a:schemeClr val="tx1">
                    <a:lumMod val="75000"/>
                    <a:lumOff val="25000"/>
                  </a:schemeClr>
                </a:solidFill>
              </a:rPr>
              <a:t>，规范了脚本语言的定义及使用方式，并将遵循该规范的脚本语言称为</a:t>
            </a:r>
            <a:r>
              <a:rPr lang="en-US" altLang="zh-CN" sz="2000" dirty="0">
                <a:solidFill>
                  <a:schemeClr val="tx1">
                    <a:lumMod val="75000"/>
                    <a:lumOff val="25000"/>
                  </a:schemeClr>
                </a:solidFill>
              </a:rPr>
              <a:t>ECMAScript </a:t>
            </a:r>
            <a:r>
              <a:rPr lang="zh-CN" altLang="en-US" sz="2000" dirty="0" smtClean="0">
                <a:solidFill>
                  <a:schemeClr val="tx1">
                    <a:lumMod val="75000"/>
                    <a:lumOff val="25000"/>
                  </a:schemeClr>
                </a:solidFill>
              </a:rPr>
              <a:t>。</a:t>
            </a:r>
            <a:endParaRPr lang="en-US" altLang="zh-CN" sz="20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a:solidFill>
                  <a:schemeClr val="tx1">
                    <a:lumMod val="75000"/>
                    <a:lumOff val="25000"/>
                  </a:schemeClr>
                </a:solidFill>
                <a:sym typeface="+mn-ea"/>
              </a:rPr>
              <a:t>JavaScript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介绍</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4</a:t>
            </a:r>
            <a:r>
              <a:rPr lang="zh-CN" altLang="en-US" dirty="0" smtClean="0"/>
              <a:t>节</a:t>
            </a:r>
            <a:r>
              <a:rPr lang="en-US" altLang="zh-CN" dirty="0" smtClean="0"/>
              <a:t>【</a:t>
            </a:r>
            <a:r>
              <a:rPr lang="zh-CN" altLang="en-US" dirty="0" smtClean="0">
                <a:solidFill>
                  <a:schemeClr val="tx1">
                    <a:lumMod val="75000"/>
                    <a:lumOff val="25000"/>
                  </a:schemeClr>
                </a:solidFill>
              </a:rPr>
              <a:t>流程控制语句</a:t>
            </a:r>
            <a:r>
              <a:rPr lang="en-US" altLang="zh-CN" dirty="0" smtClean="0"/>
              <a:t>】</a:t>
            </a:r>
            <a:endParaRPr lang="zh-CN" altLang="en-US" dirty="0"/>
          </a:p>
        </p:txBody>
      </p:sp>
      <p:sp>
        <p:nvSpPr>
          <p:cNvPr id="3" name="内容占位符 2"/>
          <p:cNvSpPr>
            <a:spLocks noGrp="1"/>
          </p:cNvSpPr>
          <p:nvPr>
            <p:ph idx="1"/>
          </p:nvPr>
        </p:nvSpPr>
        <p:spPr/>
        <p:txBody>
          <a:bodyPr vert="horz" lIns="91440" tIns="45720" rIns="91440" bIns="45720" rtlCol="0">
            <a:normAutofit/>
          </a:bodyPr>
          <a:lstStyle/>
          <a:p>
            <a:r>
              <a:rPr lang="zh-CN" altLang="en-US" dirty="0" smtClean="0"/>
              <a:t>知识点</a:t>
            </a:r>
            <a:r>
              <a:rPr lang="en-US" altLang="zh-CN" dirty="0" smtClean="0"/>
              <a:t>1</a:t>
            </a:r>
            <a:r>
              <a:rPr lang="zh-CN" altLang="en-US" dirty="0" smtClean="0"/>
              <a:t>：判断语句</a:t>
            </a:r>
            <a:endParaRPr lang="en-US" altLang="zh-CN" dirty="0" smtClean="0"/>
          </a:p>
          <a:p>
            <a:r>
              <a:rPr lang="zh-CN" altLang="en-US" dirty="0" smtClean="0"/>
              <a:t>知识点</a:t>
            </a:r>
            <a:r>
              <a:rPr lang="en-US" altLang="zh-CN" dirty="0" smtClean="0"/>
              <a:t>2</a:t>
            </a:r>
            <a:r>
              <a:rPr lang="zh-CN" altLang="en-US" dirty="0" smtClean="0"/>
              <a:t>：</a:t>
            </a:r>
            <a:r>
              <a:rPr lang="en-US" altLang="zh-CN" dirty="0" smtClean="0"/>
              <a:t>switch</a:t>
            </a:r>
            <a:r>
              <a:rPr lang="zh-CN" altLang="en-US" dirty="0" smtClean="0"/>
              <a:t>语句</a:t>
            </a:r>
            <a:endParaRPr lang="en-US" altLang="zh-CN" dirty="0" smtClean="0"/>
          </a:p>
          <a:p>
            <a:r>
              <a:rPr lang="zh-CN" altLang="en-US" dirty="0" smtClean="0"/>
              <a:t>知识点</a:t>
            </a:r>
            <a:r>
              <a:rPr lang="en-US" altLang="zh-CN" dirty="0" smtClean="0"/>
              <a:t>3</a:t>
            </a:r>
            <a:r>
              <a:rPr lang="zh-CN" altLang="en-US" dirty="0" smtClean="0"/>
              <a:t>：</a:t>
            </a:r>
            <a:r>
              <a:rPr lang="en-US" altLang="zh-CN" dirty="0" smtClean="0"/>
              <a:t>do-while</a:t>
            </a:r>
            <a:r>
              <a:rPr lang="zh-CN" altLang="en-US" dirty="0" smtClean="0"/>
              <a:t>语句</a:t>
            </a:r>
            <a:endParaRPr lang="en-US" altLang="zh-CN" dirty="0" smtClean="0"/>
          </a:p>
          <a:p>
            <a:r>
              <a:rPr lang="zh-CN" altLang="en-US" dirty="0" smtClean="0"/>
              <a:t>知识点</a:t>
            </a:r>
            <a:r>
              <a:rPr lang="en-US" altLang="zh-CN" dirty="0" smtClean="0"/>
              <a:t>4</a:t>
            </a:r>
            <a:r>
              <a:rPr lang="zh-CN" altLang="en-US" dirty="0" smtClean="0"/>
              <a:t>：</a:t>
            </a:r>
            <a:r>
              <a:rPr lang="en-US" altLang="zh-CN" dirty="0" smtClean="0"/>
              <a:t>while</a:t>
            </a:r>
            <a:r>
              <a:rPr lang="zh-CN" altLang="en-US" dirty="0" smtClean="0"/>
              <a:t>语句</a:t>
            </a:r>
            <a:endParaRPr lang="en-US" altLang="zh-CN" dirty="0" smtClean="0"/>
          </a:p>
          <a:p>
            <a:r>
              <a:rPr lang="zh-CN" altLang="en-US" dirty="0" smtClean="0"/>
              <a:t>知识点</a:t>
            </a:r>
            <a:r>
              <a:rPr lang="en-US" altLang="zh-CN" dirty="0" smtClean="0"/>
              <a:t>5</a:t>
            </a:r>
            <a:r>
              <a:rPr lang="zh-CN" altLang="en-US" dirty="0" smtClean="0"/>
              <a:t>：</a:t>
            </a:r>
            <a:r>
              <a:rPr lang="en-US" altLang="zh-CN" dirty="0" smtClean="0"/>
              <a:t>for</a:t>
            </a:r>
            <a:r>
              <a:rPr lang="zh-CN" altLang="en-US" dirty="0" smtClean="0"/>
              <a:t>语句</a:t>
            </a:r>
            <a:endParaRPr lang="en-US" altLang="zh-CN" dirty="0" smtClean="0"/>
          </a:p>
          <a:p>
            <a:pPr marL="0" indent="0">
              <a:buNone/>
            </a:pPr>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zh-CN" altLang="en-US"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什么是语句：广义的语句是一个由单词组成的表示更多语义的句子。在程序中语句代表一个语法格式</a:t>
            </a:r>
            <a:r>
              <a:rPr lang="en-US" altLang="zh-CN" sz="2400" dirty="0">
                <a:solidFill>
                  <a:schemeClr val="tx1">
                    <a:lumMod val="75000"/>
                    <a:lumOff val="25000"/>
                  </a:schemeClr>
                </a:solidFill>
              </a:rPr>
              <a:t>,</a:t>
            </a:r>
            <a:r>
              <a:rPr lang="zh-CN" altLang="en-US" sz="2400" dirty="0">
                <a:solidFill>
                  <a:schemeClr val="tx1">
                    <a:lumMod val="75000"/>
                    <a:lumOff val="25000"/>
                  </a:schemeClr>
                </a:solidFill>
              </a:rPr>
              <a:t>格式本身不能执行，需要在语句中填充变量、运算符等，才能执行。</a:t>
            </a:r>
            <a:endParaRPr lang="zh-CN" altLang="en-US" sz="2400" dirty="0">
              <a:solidFill>
                <a:schemeClr val="tx1">
                  <a:lumMod val="75000"/>
                  <a:lumOff val="25000"/>
                </a:schemeClr>
              </a:solidFill>
            </a:endParaRPr>
          </a:p>
          <a:p>
            <a:pPr marL="0" indent="0">
              <a:buNone/>
            </a:pPr>
            <a:r>
              <a:rPr lang="en-US" altLang="zh-CN" sz="2400" dirty="0" smtClean="0">
                <a:solidFill>
                  <a:schemeClr val="tx1">
                    <a:lumMod val="75000"/>
                    <a:lumOff val="25000"/>
                  </a:schemeClr>
                </a:solidFill>
              </a:rPr>
              <a:t>	</a:t>
            </a:r>
            <a:r>
              <a:rPr lang="zh-CN" altLang="en-US" sz="2400" dirty="0" smtClean="0">
                <a:solidFill>
                  <a:srgbClr val="00B0F0"/>
                </a:solidFill>
              </a:rPr>
              <a:t>例如 </a:t>
            </a:r>
            <a:r>
              <a:rPr lang="zh-CN" altLang="en-US" sz="2400" dirty="0">
                <a:solidFill>
                  <a:srgbClr val="00B0F0"/>
                </a:solidFill>
              </a:rPr>
              <a:t>我 </a:t>
            </a:r>
            <a:r>
              <a:rPr lang="en-US" altLang="zh-CN" sz="2400" dirty="0">
                <a:solidFill>
                  <a:srgbClr val="00B0F0"/>
                </a:solidFill>
              </a:rPr>
              <a:t>___</a:t>
            </a:r>
            <a:r>
              <a:rPr lang="zh-CN" altLang="en-US" sz="2400" dirty="0">
                <a:solidFill>
                  <a:srgbClr val="00B0F0"/>
                </a:solidFill>
              </a:rPr>
              <a:t>去</a:t>
            </a:r>
            <a:r>
              <a:rPr lang="en-US" altLang="zh-CN" sz="2400" dirty="0">
                <a:solidFill>
                  <a:srgbClr val="00B0F0"/>
                </a:solidFill>
              </a:rPr>
              <a:t>___.</a:t>
            </a:r>
            <a:r>
              <a:rPr lang="zh-CN" altLang="en-US" sz="2400" dirty="0">
                <a:solidFill>
                  <a:srgbClr val="00B0F0"/>
                </a:solidFill>
              </a:rPr>
              <a:t>就是一个格式，而下划线就是要填充的程序内容。</a:t>
            </a:r>
            <a:endParaRPr lang="zh-CN" altLang="en-US" sz="2400" dirty="0">
              <a:solidFill>
                <a:srgbClr val="00B0F0"/>
              </a:solidFill>
            </a:endParaRPr>
          </a:p>
          <a:p>
            <a:r>
              <a:rPr lang="zh-CN" altLang="en-US" sz="2400" dirty="0">
                <a:solidFill>
                  <a:schemeClr val="tx1">
                    <a:lumMod val="75000"/>
                    <a:lumOff val="25000"/>
                  </a:schemeClr>
                </a:solidFill>
              </a:rPr>
              <a:t>语句的特点：</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语句的写法与程序语言相关。</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每门程序语言都有多种语句格式，编写时语句格式不能发生错误。</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语句是组成程序的主体内容，所有复杂的逻辑都可以通过语句实现。</a:t>
            </a:r>
            <a:endParaRPr lang="zh-CN" altLang="en-US" sz="2000" dirty="0">
              <a:solidFill>
                <a:schemeClr val="tx1">
                  <a:lumMod val="75000"/>
                  <a:lumOff val="25000"/>
                </a:schemeClr>
              </a:solidFill>
            </a:endParaRPr>
          </a:p>
          <a:p>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流程控制之判断语句</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if</a:t>
            </a:r>
            <a:r>
              <a:rPr lang="zh-CN" altLang="en-US" sz="2400" dirty="0">
                <a:solidFill>
                  <a:schemeClr val="tx1">
                    <a:lumMod val="75000"/>
                    <a:lumOff val="25000"/>
                  </a:schemeClr>
                </a:solidFill>
              </a:rPr>
              <a:t>、</a:t>
            </a:r>
            <a:r>
              <a:rPr lang="en-US" altLang="zh-CN" sz="2400" dirty="0">
                <a:solidFill>
                  <a:schemeClr val="tx1">
                    <a:lumMod val="75000"/>
                    <a:lumOff val="25000"/>
                  </a:schemeClr>
                </a:solidFill>
              </a:rPr>
              <a:t>else</a:t>
            </a:r>
            <a:r>
              <a:rPr lang="zh-CN" altLang="en-US" sz="2400" dirty="0">
                <a:solidFill>
                  <a:schemeClr val="tx1">
                    <a:lumMod val="75000"/>
                    <a:lumOff val="25000"/>
                  </a:schemeClr>
                </a:solidFill>
              </a:rPr>
              <a:t>语句：是各门语言中都有的语句，也是最常用的语句。用来进行逻辑判断。常用的方式</a:t>
            </a:r>
            <a:r>
              <a:rPr lang="zh-CN" altLang="en-US" sz="2400" dirty="0" smtClean="0">
                <a:solidFill>
                  <a:schemeClr val="tx1">
                    <a:lumMod val="75000"/>
                    <a:lumOff val="25000"/>
                  </a:schemeClr>
                </a:solidFill>
              </a:rPr>
              <a:t>如下</a:t>
            </a:r>
            <a:r>
              <a:rPr lang="zh-CN" altLang="en-US" sz="2400" dirty="0">
                <a:solidFill>
                  <a:schemeClr val="tx1">
                    <a:lumMod val="75000"/>
                    <a:lumOff val="25000"/>
                  </a:schemeClr>
                </a:solidFill>
              </a:rPr>
              <a:t>	</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  </a:t>
            </a:r>
            <a:r>
              <a:rPr lang="en-US" altLang="zh-CN" sz="2000" dirty="0">
                <a:solidFill>
                  <a:schemeClr val="tx1">
                    <a:lumMod val="75000"/>
                    <a:lumOff val="25000"/>
                  </a:schemeClr>
                </a:solidFill>
              </a:rPr>
              <a:t>if </a:t>
            </a:r>
            <a:r>
              <a:rPr lang="zh-CN" altLang="en-US" sz="2000" dirty="0">
                <a:solidFill>
                  <a:schemeClr val="tx1">
                    <a:lumMod val="75000"/>
                    <a:lumOff val="25000"/>
                  </a:schemeClr>
                </a:solidFill>
              </a:rPr>
              <a:t>语句 </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  </a:t>
            </a:r>
            <a:r>
              <a:rPr lang="en-US" altLang="zh-CN" sz="2000" dirty="0">
                <a:solidFill>
                  <a:schemeClr val="tx1">
                    <a:lumMod val="75000"/>
                    <a:lumOff val="25000"/>
                  </a:schemeClr>
                </a:solidFill>
              </a:rPr>
              <a:t>if...else </a:t>
            </a:r>
            <a:r>
              <a:rPr lang="zh-CN" altLang="en-US" sz="2000" dirty="0">
                <a:solidFill>
                  <a:schemeClr val="tx1">
                    <a:lumMod val="75000"/>
                    <a:lumOff val="25000"/>
                  </a:schemeClr>
                </a:solidFill>
              </a:rPr>
              <a:t>语句 </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  </a:t>
            </a:r>
            <a:r>
              <a:rPr lang="en-US" altLang="zh-CN" sz="2000" dirty="0">
                <a:solidFill>
                  <a:schemeClr val="tx1">
                    <a:lumMod val="75000"/>
                    <a:lumOff val="25000"/>
                  </a:schemeClr>
                </a:solidFill>
              </a:rPr>
              <a:t>if...else if....else</a:t>
            </a:r>
            <a:endParaRPr lang="en-US" altLang="zh-CN" sz="2000" dirty="0">
              <a:solidFill>
                <a:schemeClr val="tx1">
                  <a:lumMod val="75000"/>
                  <a:lumOff val="25000"/>
                </a:schemeClr>
              </a:solidFill>
            </a:endParaRPr>
          </a:p>
          <a:p>
            <a:pPr marL="0" indent="0">
              <a:buNone/>
            </a:pP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流程控制之</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判断语句</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 </a:t>
            </a:r>
            <a:r>
              <a:rPr lang="en-US" altLang="zh-CN" sz="2400" dirty="0">
                <a:solidFill>
                  <a:schemeClr val="tx1">
                    <a:lumMod val="75000"/>
                    <a:lumOff val="25000"/>
                  </a:schemeClr>
                </a:solidFill>
              </a:rPr>
              <a:t>if</a:t>
            </a:r>
            <a:r>
              <a:rPr lang="zh-CN" altLang="en-US" sz="2400" dirty="0">
                <a:solidFill>
                  <a:schemeClr val="tx1">
                    <a:lumMod val="75000"/>
                    <a:lumOff val="25000"/>
                  </a:schemeClr>
                </a:solidFill>
              </a:rPr>
              <a:t>语句语法规范</a:t>
            </a:r>
            <a:r>
              <a:rPr lang="zh-CN" altLang="en-US" sz="2400" dirty="0" smtClean="0">
                <a:solidFill>
                  <a:schemeClr val="tx1">
                    <a:lumMod val="75000"/>
                    <a:lumOff val="25000"/>
                  </a:schemeClr>
                </a:solidFill>
              </a:rPr>
              <a:t>：</a:t>
            </a:r>
            <a:endParaRPr lang="en-US" altLang="zh-CN" sz="2400" dirty="0" smtClean="0">
              <a:solidFill>
                <a:schemeClr val="tx1">
                  <a:lumMod val="75000"/>
                  <a:lumOff val="25000"/>
                </a:schemeClr>
              </a:solidFill>
            </a:endParaRPr>
          </a:p>
          <a:p>
            <a:endParaRPr lang="zh-CN" altLang="en-US" sz="2400" dirty="0">
              <a:solidFill>
                <a:schemeClr val="tx1">
                  <a:lumMod val="75000"/>
                  <a:lumOff val="25000"/>
                </a:schemeClr>
              </a:solidFill>
            </a:endParaRPr>
          </a:p>
          <a:p>
            <a:endParaRPr lang="en-US" altLang="zh-CN" sz="2400" dirty="0">
              <a:solidFill>
                <a:schemeClr val="tx1">
                  <a:lumMod val="75000"/>
                  <a:lumOff val="25000"/>
                </a:schemeClr>
              </a:solidFill>
            </a:endParaRPr>
          </a:p>
          <a:p>
            <a:pPr lvl="1"/>
            <a:r>
              <a:rPr lang="zh-CN" altLang="en-US" sz="2000" dirty="0">
                <a:solidFill>
                  <a:schemeClr val="tx1">
                    <a:lumMod val="75000"/>
                    <a:lumOff val="25000"/>
                  </a:schemeClr>
                </a:solidFill>
              </a:rPr>
              <a:t>在</a:t>
            </a:r>
            <a:r>
              <a:rPr lang="en-US" altLang="zh-CN" sz="2000" dirty="0">
                <a:solidFill>
                  <a:schemeClr val="tx1">
                    <a:lumMod val="75000"/>
                    <a:lumOff val="25000"/>
                  </a:schemeClr>
                </a:solidFill>
              </a:rPr>
              <a:t>javascript</a:t>
            </a:r>
            <a:r>
              <a:rPr lang="zh-CN" altLang="en-US" sz="2000" dirty="0">
                <a:solidFill>
                  <a:schemeClr val="tx1">
                    <a:lumMod val="75000"/>
                    <a:lumOff val="25000"/>
                  </a:schemeClr>
                </a:solidFill>
              </a:rPr>
              <a:t>中对于条件表达式会默认使用</a:t>
            </a:r>
            <a:r>
              <a:rPr lang="en-US" altLang="zh-CN" sz="2000" dirty="0">
                <a:solidFill>
                  <a:schemeClr val="tx1">
                    <a:lumMod val="75000"/>
                    <a:lumOff val="25000"/>
                  </a:schemeClr>
                </a:solidFill>
              </a:rPr>
              <a:t>Boolean</a:t>
            </a:r>
            <a:r>
              <a:rPr lang="zh-CN" altLang="en-US" sz="2000" dirty="0">
                <a:solidFill>
                  <a:schemeClr val="tx1">
                    <a:lumMod val="75000"/>
                    <a:lumOff val="25000"/>
                  </a:schemeClr>
                </a:solidFill>
              </a:rPr>
              <a:t>类进行转换，例如</a:t>
            </a:r>
            <a:r>
              <a:rPr lang="en-US" altLang="zh-CN" sz="2000" dirty="0">
                <a:solidFill>
                  <a:schemeClr val="tx1">
                    <a:lumMod val="75000"/>
                    <a:lumOff val="25000"/>
                  </a:schemeClr>
                </a:solidFill>
              </a:rPr>
              <a:t>if(undefined)</a:t>
            </a:r>
            <a:r>
              <a:rPr lang="zh-CN" altLang="en-US" sz="2000" dirty="0">
                <a:solidFill>
                  <a:schemeClr val="tx1">
                    <a:lumMod val="75000"/>
                    <a:lumOff val="25000"/>
                  </a:schemeClr>
                </a:solidFill>
              </a:rPr>
              <a:t>会返回否。</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只有当指定条件为 </a:t>
            </a:r>
            <a:r>
              <a:rPr lang="en-US" altLang="zh-CN" sz="2000" dirty="0">
                <a:solidFill>
                  <a:schemeClr val="tx1">
                    <a:lumMod val="75000"/>
                    <a:lumOff val="25000"/>
                  </a:schemeClr>
                </a:solidFill>
              </a:rPr>
              <a:t>true </a:t>
            </a:r>
            <a:r>
              <a:rPr lang="zh-CN" altLang="en-US" sz="2000" dirty="0">
                <a:solidFill>
                  <a:schemeClr val="tx1">
                    <a:lumMod val="75000"/>
                    <a:lumOff val="25000"/>
                  </a:schemeClr>
                </a:solidFill>
              </a:rPr>
              <a:t>时，使用该语句来执行代码。</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如果省略</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，则如果条件为</a:t>
            </a:r>
            <a:r>
              <a:rPr lang="en-US" altLang="zh-CN" sz="2000" dirty="0">
                <a:solidFill>
                  <a:schemeClr val="tx1">
                    <a:lumMod val="75000"/>
                    <a:lumOff val="25000"/>
                  </a:schemeClr>
                </a:solidFill>
              </a:rPr>
              <a:t>true</a:t>
            </a:r>
            <a:r>
              <a:rPr lang="zh-CN" altLang="en-US" sz="2000" dirty="0">
                <a:solidFill>
                  <a:schemeClr val="tx1">
                    <a:lumMod val="75000"/>
                    <a:lumOff val="25000"/>
                  </a:schemeClr>
                </a:solidFill>
              </a:rPr>
              <a:t>，则</a:t>
            </a:r>
            <a:r>
              <a:rPr lang="en-US" altLang="zh-CN" sz="2000" dirty="0">
                <a:solidFill>
                  <a:schemeClr val="tx1">
                    <a:lumMod val="75000"/>
                    <a:lumOff val="25000"/>
                  </a:schemeClr>
                </a:solidFill>
              </a:rPr>
              <a:t>if</a:t>
            </a:r>
            <a:r>
              <a:rPr lang="zh-CN" altLang="en-US" sz="2000" dirty="0">
                <a:solidFill>
                  <a:schemeClr val="tx1">
                    <a:lumMod val="75000"/>
                    <a:lumOff val="25000"/>
                  </a:schemeClr>
                </a:solidFill>
              </a:rPr>
              <a:t>语句下的第一行有效程序将会被执行，但为了程序的可读性和健壮性，要求必须加</a:t>
            </a:r>
            <a:r>
              <a:rPr lang="en-US" altLang="zh-CN" sz="2000" dirty="0">
                <a:solidFill>
                  <a:schemeClr val="tx1">
                    <a:lumMod val="75000"/>
                    <a:lumOff val="25000"/>
                  </a:schemeClr>
                </a:solidFill>
              </a:rPr>
              <a:t>{}</a:t>
            </a:r>
            <a:endParaRPr lang="en-US" altLang="zh-CN" sz="2000" dirty="0">
              <a:solidFill>
                <a:schemeClr val="tx1">
                  <a:lumMod val="75000"/>
                  <a:lumOff val="25000"/>
                </a:schemeClr>
              </a:solidFill>
            </a:endParaRPr>
          </a:p>
          <a:p>
            <a:pPr lvl="1"/>
            <a:r>
              <a:rPr lang="zh-CN" altLang="en-US" sz="2000" dirty="0">
                <a:solidFill>
                  <a:schemeClr val="tx1">
                    <a:lumMod val="75000"/>
                    <a:lumOff val="25000"/>
                  </a:schemeClr>
                </a:solidFill>
              </a:rPr>
              <a:t>为了阅读方便， 请遵照标准的缩进格式。</a:t>
            </a:r>
            <a:endParaRPr lang="zh-CN" altLang="en-US" sz="2000" dirty="0">
              <a:solidFill>
                <a:schemeClr val="tx1">
                  <a:lumMod val="75000"/>
                  <a:lumOff val="25000"/>
                </a:schemeClr>
              </a:solidFill>
            </a:endParaRPr>
          </a:p>
          <a:p>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流程控制之</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判断语句</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1063558" y="1907100"/>
            <a:ext cx="6096000" cy="923330"/>
          </a:xfrm>
          <a:prstGeom prst="rect">
            <a:avLst/>
          </a:prstGeom>
          <a:solidFill>
            <a:schemeClr val="accent6">
              <a:lumMod val="20000"/>
              <a:lumOff val="80000"/>
            </a:schemeClr>
          </a:solidFill>
          <a:ln w="38100">
            <a:solidFill>
              <a:schemeClr val="accent6">
                <a:lumMod val="75000"/>
              </a:schemeClr>
            </a:solidFill>
          </a:ln>
        </p:spPr>
        <p:txBody>
          <a:bodyPr>
            <a:spAutoFit/>
          </a:bodyPr>
          <a:lstStyle/>
          <a:p>
            <a:r>
              <a:rPr lang="en-US" altLang="zh-CN" dirty="0" smtClean="0">
                <a:solidFill>
                  <a:schemeClr val="tx1">
                    <a:lumMod val="75000"/>
                    <a:lumOff val="25000"/>
                  </a:schemeClr>
                </a:solidFill>
              </a:rPr>
              <a:t>if </a:t>
            </a:r>
            <a:r>
              <a:rPr lang="en-US" altLang="zh-CN" dirty="0">
                <a:solidFill>
                  <a:schemeClr val="tx1">
                    <a:lumMod val="75000"/>
                    <a:lumOff val="25000"/>
                  </a:schemeClr>
                </a:solidFill>
              </a:rPr>
              <a:t>(</a:t>
            </a:r>
            <a:r>
              <a:rPr lang="zh-CN" altLang="en-US" dirty="0">
                <a:solidFill>
                  <a:schemeClr val="tx1">
                    <a:lumMod val="75000"/>
                    <a:lumOff val="25000"/>
                  </a:schemeClr>
                </a:solidFill>
              </a:rPr>
              <a:t>条件表达式</a:t>
            </a:r>
            <a:r>
              <a:rPr lang="en-US" altLang="zh-CN" dirty="0">
                <a:solidFill>
                  <a:schemeClr val="tx1">
                    <a:lumMod val="75000"/>
                    <a:lumOff val="25000"/>
                  </a:schemeClr>
                </a:solidFill>
              </a:rPr>
              <a:t>) </a:t>
            </a:r>
            <a:r>
              <a:rPr lang="en-US" altLang="zh-CN" dirty="0" smtClean="0">
                <a:solidFill>
                  <a:schemeClr val="tx1">
                    <a:lumMod val="75000"/>
                    <a:lumOff val="25000"/>
                  </a:schemeClr>
                </a:solidFill>
              </a:rPr>
              <a:t>{ </a:t>
            </a:r>
            <a:endParaRPr lang="en-US" altLang="zh-CN" dirty="0">
              <a:solidFill>
                <a:schemeClr val="tx1">
                  <a:lumMod val="75000"/>
                  <a:lumOff val="25000"/>
                </a:schemeClr>
              </a:solidFill>
            </a:endParaRPr>
          </a:p>
          <a:p>
            <a:r>
              <a:rPr lang="en-US" altLang="zh-CN" dirty="0" smtClean="0">
                <a:solidFill>
                  <a:schemeClr val="tx1">
                    <a:lumMod val="75000"/>
                    <a:lumOff val="25000"/>
                  </a:schemeClr>
                </a:solidFill>
              </a:rPr>
              <a:t>	//</a:t>
            </a:r>
            <a:r>
              <a:rPr lang="zh-CN" altLang="en-US" dirty="0" smtClean="0">
                <a:solidFill>
                  <a:schemeClr val="tx1">
                    <a:lumMod val="75000"/>
                    <a:lumOff val="25000"/>
                  </a:schemeClr>
                </a:solidFill>
              </a:rPr>
              <a:t>只有</a:t>
            </a:r>
            <a:r>
              <a:rPr lang="zh-CN" altLang="en-US" dirty="0">
                <a:solidFill>
                  <a:schemeClr val="tx1">
                    <a:lumMod val="75000"/>
                    <a:lumOff val="25000"/>
                  </a:schemeClr>
                </a:solidFill>
              </a:rPr>
              <a:t>当条件为 </a:t>
            </a:r>
            <a:r>
              <a:rPr lang="en-US" altLang="zh-CN" dirty="0">
                <a:solidFill>
                  <a:schemeClr val="tx1">
                    <a:lumMod val="75000"/>
                    <a:lumOff val="25000"/>
                  </a:schemeClr>
                </a:solidFill>
              </a:rPr>
              <a:t>true </a:t>
            </a:r>
            <a:r>
              <a:rPr lang="zh-CN" altLang="en-US" dirty="0">
                <a:solidFill>
                  <a:schemeClr val="tx1">
                    <a:lumMod val="75000"/>
                    <a:lumOff val="25000"/>
                  </a:schemeClr>
                </a:solidFill>
              </a:rPr>
              <a:t>时执行的</a:t>
            </a:r>
            <a:r>
              <a:rPr lang="zh-CN" altLang="en-US" dirty="0" smtClean="0">
                <a:solidFill>
                  <a:schemeClr val="tx1">
                    <a:lumMod val="75000"/>
                    <a:lumOff val="25000"/>
                  </a:schemeClr>
                </a:solidFill>
              </a:rPr>
              <a:t>代码</a:t>
            </a:r>
            <a:endParaRPr lang="en-US" altLang="zh-CN" dirty="0" smtClean="0">
              <a:solidFill>
                <a:schemeClr val="tx1">
                  <a:lumMod val="75000"/>
                  <a:lumOff val="25000"/>
                </a:schemeClr>
              </a:solidFill>
            </a:endParaRPr>
          </a:p>
          <a:p>
            <a:r>
              <a:rPr lang="zh-CN" altLang="en-US" dirty="0" smtClean="0">
                <a:solidFill>
                  <a:schemeClr val="tx1">
                    <a:lumMod val="75000"/>
                    <a:lumOff val="25000"/>
                  </a:schemeClr>
                </a:solidFill>
              </a:rPr>
              <a:t> </a:t>
            </a:r>
            <a:r>
              <a:rPr lang="en-US" altLang="zh-CN" dirty="0">
                <a:solidFill>
                  <a:schemeClr val="tx1">
                    <a:lumMod val="75000"/>
                    <a:lumOff val="25000"/>
                  </a:schemeClr>
                </a:solidFill>
              </a:rPr>
              <a:t>}</a:t>
            </a:r>
            <a:endParaRPr lang="en-US" altLang="zh-CN"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 </a:t>
            </a:r>
            <a:r>
              <a:rPr lang="en-US" altLang="zh-CN" sz="2400" dirty="0">
                <a:solidFill>
                  <a:schemeClr val="tx1">
                    <a:lumMod val="75000"/>
                    <a:lumOff val="25000"/>
                  </a:schemeClr>
                </a:solidFill>
              </a:rPr>
              <a:t>if...else if....else </a:t>
            </a:r>
            <a:r>
              <a:rPr lang="zh-CN" altLang="en-US" sz="2400" dirty="0">
                <a:solidFill>
                  <a:schemeClr val="tx1">
                    <a:lumMod val="75000"/>
                    <a:lumOff val="25000"/>
                  </a:schemeClr>
                </a:solidFill>
              </a:rPr>
              <a:t>语句 </a:t>
            </a:r>
            <a:r>
              <a:rPr lang="en-US" altLang="zh-CN" sz="2400" dirty="0">
                <a:solidFill>
                  <a:schemeClr val="tx1">
                    <a:lumMod val="75000"/>
                    <a:lumOff val="25000"/>
                  </a:schemeClr>
                </a:solidFill>
              </a:rPr>
              <a:t>- </a:t>
            </a:r>
            <a:r>
              <a:rPr lang="zh-CN" altLang="en-US" sz="2400" dirty="0">
                <a:solidFill>
                  <a:schemeClr val="tx1">
                    <a:lumMod val="75000"/>
                    <a:lumOff val="25000"/>
                  </a:schemeClr>
                </a:solidFill>
              </a:rPr>
              <a:t>使用该语句来选择多个代码块之一来</a:t>
            </a:r>
            <a:r>
              <a:rPr lang="zh-CN" altLang="en-US" sz="2400" dirty="0" smtClean="0">
                <a:solidFill>
                  <a:schemeClr val="tx1">
                    <a:lumMod val="75000"/>
                    <a:lumOff val="25000"/>
                  </a:schemeClr>
                </a:solidFill>
              </a:rPr>
              <a:t>执行</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流程控制之</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判断语句</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791183" y="1829680"/>
            <a:ext cx="6096000" cy="2031325"/>
          </a:xfrm>
          <a:prstGeom prst="rect">
            <a:avLst/>
          </a:prstGeom>
          <a:solidFill>
            <a:schemeClr val="accent6">
              <a:lumMod val="20000"/>
              <a:lumOff val="80000"/>
            </a:schemeClr>
          </a:solidFill>
          <a:ln w="38100">
            <a:solidFill>
              <a:schemeClr val="accent6">
                <a:lumMod val="75000"/>
              </a:schemeClr>
            </a:solidFill>
          </a:ln>
        </p:spPr>
        <p:txBody>
          <a:bodyPr>
            <a:spAutoFit/>
          </a:bodyPr>
          <a:lstStyle/>
          <a:p>
            <a:r>
              <a:rPr lang="en-US" altLang="zh-CN" dirty="0">
                <a:solidFill>
                  <a:schemeClr val="tx1">
                    <a:lumMod val="75000"/>
                    <a:lumOff val="25000"/>
                  </a:schemeClr>
                </a:solidFill>
              </a:rPr>
              <a:t>if (i &gt; 30) {</a:t>
            </a:r>
            <a:endParaRPr lang="en-US" altLang="zh-CN" dirty="0">
              <a:solidFill>
                <a:schemeClr val="tx1">
                  <a:lumMod val="75000"/>
                  <a:lumOff val="25000"/>
                </a:schemeClr>
              </a:solidFill>
            </a:endParaRPr>
          </a:p>
          <a:p>
            <a:r>
              <a:rPr lang="en-US" altLang="zh-CN" dirty="0">
                <a:solidFill>
                  <a:schemeClr val="tx1">
                    <a:lumMod val="75000"/>
                    <a:lumOff val="25000"/>
                  </a:schemeClr>
                </a:solidFill>
              </a:rPr>
              <a:t>	 alert("</a:t>
            </a:r>
            <a:r>
              <a:rPr lang="zh-CN" altLang="en-US" dirty="0">
                <a:solidFill>
                  <a:schemeClr val="tx1">
                    <a:lumMod val="75000"/>
                    <a:lumOff val="25000"/>
                  </a:schemeClr>
                </a:solidFill>
              </a:rPr>
              <a:t>大于 </a:t>
            </a:r>
            <a:r>
              <a:rPr lang="en-US" altLang="zh-CN" dirty="0">
                <a:solidFill>
                  <a:schemeClr val="tx1">
                    <a:lumMod val="75000"/>
                    <a:lumOff val="25000"/>
                  </a:schemeClr>
                </a:solidFill>
              </a:rPr>
              <a:t>30");</a:t>
            </a:r>
            <a:endParaRPr lang="en-US" altLang="zh-CN" dirty="0">
              <a:solidFill>
                <a:schemeClr val="tx1">
                  <a:lumMod val="75000"/>
                  <a:lumOff val="25000"/>
                </a:schemeClr>
              </a:solidFill>
            </a:endParaRPr>
          </a:p>
          <a:p>
            <a:r>
              <a:rPr lang="en-US" altLang="zh-CN" dirty="0">
                <a:solidFill>
                  <a:schemeClr val="tx1">
                    <a:lumMod val="75000"/>
                    <a:lumOff val="25000"/>
                  </a:schemeClr>
                </a:solidFill>
              </a:rPr>
              <a:t> } else if (i &lt; 0) { </a:t>
            </a:r>
            <a:endParaRPr lang="en-US" altLang="zh-CN" dirty="0">
              <a:solidFill>
                <a:schemeClr val="tx1">
                  <a:lumMod val="75000"/>
                  <a:lumOff val="25000"/>
                </a:schemeClr>
              </a:solidFill>
            </a:endParaRPr>
          </a:p>
          <a:p>
            <a:r>
              <a:rPr lang="en-US" altLang="zh-CN" dirty="0">
                <a:solidFill>
                  <a:schemeClr val="tx1">
                    <a:lumMod val="75000"/>
                    <a:lumOff val="25000"/>
                  </a:schemeClr>
                </a:solidFill>
              </a:rPr>
              <a:t>	alert("</a:t>
            </a:r>
            <a:r>
              <a:rPr lang="zh-CN" altLang="en-US" dirty="0">
                <a:solidFill>
                  <a:schemeClr val="tx1">
                    <a:lumMod val="75000"/>
                    <a:lumOff val="25000"/>
                  </a:schemeClr>
                </a:solidFill>
              </a:rPr>
              <a:t>小于 </a:t>
            </a:r>
            <a:r>
              <a:rPr lang="en-US" altLang="zh-CN" dirty="0">
                <a:solidFill>
                  <a:schemeClr val="tx1">
                    <a:lumMod val="75000"/>
                    <a:lumOff val="25000"/>
                  </a:schemeClr>
                </a:solidFill>
              </a:rPr>
              <a:t>0"); </a:t>
            </a:r>
            <a:endParaRPr lang="en-US" altLang="zh-CN" dirty="0">
              <a:solidFill>
                <a:schemeClr val="tx1">
                  <a:lumMod val="75000"/>
                  <a:lumOff val="25000"/>
                </a:schemeClr>
              </a:solidFill>
            </a:endParaRPr>
          </a:p>
          <a:p>
            <a:r>
              <a:rPr lang="en-US" altLang="zh-CN" dirty="0">
                <a:solidFill>
                  <a:schemeClr val="tx1">
                    <a:lumMod val="75000"/>
                    <a:lumOff val="25000"/>
                  </a:schemeClr>
                </a:solidFill>
              </a:rPr>
              <a:t>} else { </a:t>
            </a:r>
            <a:endParaRPr lang="en-US" altLang="zh-CN" dirty="0">
              <a:solidFill>
                <a:schemeClr val="tx1">
                  <a:lumMod val="75000"/>
                  <a:lumOff val="25000"/>
                </a:schemeClr>
              </a:solidFill>
            </a:endParaRPr>
          </a:p>
          <a:p>
            <a:r>
              <a:rPr lang="en-US" altLang="zh-CN" dirty="0">
                <a:solidFill>
                  <a:schemeClr val="tx1">
                    <a:lumMod val="75000"/>
                    <a:lumOff val="25000"/>
                  </a:schemeClr>
                </a:solidFill>
              </a:rPr>
              <a:t>	alert("</a:t>
            </a:r>
            <a:r>
              <a:rPr lang="zh-CN" altLang="en-US" dirty="0">
                <a:solidFill>
                  <a:schemeClr val="tx1">
                    <a:lumMod val="75000"/>
                    <a:lumOff val="25000"/>
                  </a:schemeClr>
                </a:solidFill>
              </a:rPr>
              <a:t>在 </a:t>
            </a:r>
            <a:r>
              <a:rPr lang="en-US" altLang="zh-CN" dirty="0">
                <a:solidFill>
                  <a:schemeClr val="tx1">
                    <a:lumMod val="75000"/>
                    <a:lumOff val="25000"/>
                  </a:schemeClr>
                </a:solidFill>
              </a:rPr>
              <a:t>0 </a:t>
            </a:r>
            <a:r>
              <a:rPr lang="zh-CN" altLang="en-US" dirty="0">
                <a:solidFill>
                  <a:schemeClr val="tx1">
                    <a:lumMod val="75000"/>
                    <a:lumOff val="25000"/>
                  </a:schemeClr>
                </a:solidFill>
              </a:rPr>
              <a:t>到 </a:t>
            </a:r>
            <a:r>
              <a:rPr lang="en-US" altLang="zh-CN" dirty="0">
                <a:solidFill>
                  <a:schemeClr val="tx1">
                    <a:lumMod val="75000"/>
                    <a:lumOff val="25000"/>
                  </a:schemeClr>
                </a:solidFill>
              </a:rPr>
              <a:t>30 </a:t>
            </a:r>
            <a:r>
              <a:rPr lang="zh-CN" altLang="en-US" dirty="0">
                <a:solidFill>
                  <a:schemeClr val="tx1">
                    <a:lumMod val="75000"/>
                    <a:lumOff val="25000"/>
                  </a:schemeClr>
                </a:solidFill>
              </a:rPr>
              <a:t>之间</a:t>
            </a:r>
            <a:r>
              <a:rPr lang="en-US" altLang="zh-CN" dirty="0">
                <a:solidFill>
                  <a:schemeClr val="tx1">
                    <a:lumMod val="75000"/>
                    <a:lumOff val="25000"/>
                  </a:schemeClr>
                </a:solidFill>
              </a:rPr>
              <a:t>"); </a:t>
            </a:r>
            <a:endParaRPr lang="en-US" altLang="zh-CN" dirty="0">
              <a:solidFill>
                <a:schemeClr val="tx1">
                  <a:lumMod val="75000"/>
                  <a:lumOff val="25000"/>
                </a:schemeClr>
              </a:solidFill>
            </a:endParaRPr>
          </a:p>
          <a:p>
            <a:r>
              <a:rPr lang="en-US" altLang="zh-CN" dirty="0">
                <a:solidFill>
                  <a:schemeClr val="tx1">
                    <a:lumMod val="75000"/>
                    <a:lumOff val="25000"/>
                  </a:schemeClr>
                </a:solidFill>
              </a:rPr>
              <a:t>}</a:t>
            </a:r>
            <a:endParaRPr lang="en-US" altLang="zh-CN"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228600" lvl="1">
              <a:spcBef>
                <a:spcPts val="1000"/>
              </a:spcBef>
            </a:pPr>
            <a:r>
              <a:rPr lang="en-US" altLang="zh-CN" sz="2400" dirty="0" smtClean="0">
                <a:solidFill>
                  <a:schemeClr val="tx1">
                    <a:lumMod val="75000"/>
                    <a:lumOff val="25000"/>
                  </a:schemeClr>
                </a:solidFill>
              </a:rPr>
              <a:t>switch</a:t>
            </a:r>
            <a:r>
              <a:rPr lang="zh-CN" altLang="en-US" sz="2400" dirty="0" smtClean="0">
                <a:solidFill>
                  <a:schemeClr val="tx1">
                    <a:lumMod val="75000"/>
                    <a:lumOff val="25000"/>
                  </a:schemeClr>
                </a:solidFill>
              </a:rPr>
              <a:t>基本语法</a:t>
            </a:r>
            <a:r>
              <a:rPr lang="en-US" altLang="zh-CN" sz="2400" dirty="0" smtClean="0">
                <a:solidFill>
                  <a:schemeClr val="tx1">
                    <a:lumMod val="75000"/>
                    <a:lumOff val="25000"/>
                  </a:schemeClr>
                </a:solidFill>
              </a:rPr>
              <a:t>:</a:t>
            </a:r>
            <a:r>
              <a:rPr lang="en-US" altLang="zh-CN" sz="2000" dirty="0">
                <a:solidFill>
                  <a:schemeClr val="tx1">
                    <a:lumMod val="75000"/>
                    <a:lumOff val="25000"/>
                  </a:schemeClr>
                </a:solidFill>
              </a:rPr>
              <a:t>switch</a:t>
            </a:r>
            <a:r>
              <a:rPr lang="zh-CN" altLang="en-US" sz="2000" dirty="0">
                <a:solidFill>
                  <a:schemeClr val="tx1">
                    <a:lumMod val="75000"/>
                    <a:lumOff val="25000"/>
                  </a:schemeClr>
                </a:solidFill>
              </a:rPr>
              <a:t>语句其实已经不太常用，执行方式是</a:t>
            </a:r>
            <a:r>
              <a:rPr lang="en-US" altLang="zh-CN" sz="2000" dirty="0">
                <a:solidFill>
                  <a:schemeClr val="tx1">
                    <a:lumMod val="75000"/>
                    <a:lumOff val="25000"/>
                  </a:schemeClr>
                </a:solidFill>
              </a:rPr>
              <a:t>n</a:t>
            </a:r>
            <a:r>
              <a:rPr lang="zh-CN" altLang="en-US" sz="2000" dirty="0">
                <a:solidFill>
                  <a:schemeClr val="tx1">
                    <a:lumMod val="75000"/>
                    <a:lumOff val="25000"/>
                  </a:schemeClr>
                </a:solidFill>
              </a:rPr>
              <a:t>与</a:t>
            </a:r>
            <a:r>
              <a:rPr lang="en-US" altLang="zh-CN" sz="2000" dirty="0">
                <a:solidFill>
                  <a:schemeClr val="tx1">
                    <a:lumMod val="75000"/>
                    <a:lumOff val="25000"/>
                  </a:schemeClr>
                </a:solidFill>
              </a:rPr>
              <a:t>case </a:t>
            </a:r>
            <a:r>
              <a:rPr lang="zh-CN" altLang="en-US" sz="2000" dirty="0">
                <a:solidFill>
                  <a:schemeClr val="tx1">
                    <a:lumMod val="75000"/>
                    <a:lumOff val="25000"/>
                  </a:schemeClr>
                </a:solidFill>
              </a:rPr>
              <a:t>做</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判断，如果返回</a:t>
            </a:r>
            <a:r>
              <a:rPr lang="en-US" altLang="zh-CN" sz="2000" dirty="0">
                <a:solidFill>
                  <a:schemeClr val="tx1">
                    <a:lumMod val="75000"/>
                    <a:lumOff val="25000"/>
                  </a:schemeClr>
                </a:solidFill>
              </a:rPr>
              <a:t>true</a:t>
            </a:r>
            <a:r>
              <a:rPr lang="zh-CN" altLang="en-US" sz="2000" dirty="0">
                <a:solidFill>
                  <a:schemeClr val="tx1">
                    <a:lumMod val="75000"/>
                    <a:lumOff val="25000"/>
                  </a:schemeClr>
                </a:solidFill>
              </a:rPr>
              <a:t>，则执行</a:t>
            </a:r>
            <a:r>
              <a:rPr lang="en-US" altLang="zh-CN" sz="2000" dirty="0">
                <a:solidFill>
                  <a:schemeClr val="tx1">
                    <a:lumMod val="75000"/>
                    <a:lumOff val="25000"/>
                  </a:schemeClr>
                </a:solidFill>
              </a:rPr>
              <a:t>case</a:t>
            </a:r>
            <a:r>
              <a:rPr lang="zh-CN" altLang="en-US" sz="2000" dirty="0">
                <a:solidFill>
                  <a:schemeClr val="tx1">
                    <a:lumMod val="75000"/>
                    <a:lumOff val="25000"/>
                  </a:schemeClr>
                </a:solidFill>
              </a:rPr>
              <a:t>下程序，但如果不执行</a:t>
            </a:r>
            <a:r>
              <a:rPr lang="en-US" altLang="zh-CN" sz="2000" dirty="0">
                <a:solidFill>
                  <a:schemeClr val="tx1">
                    <a:lumMod val="75000"/>
                    <a:lumOff val="25000"/>
                  </a:schemeClr>
                </a:solidFill>
              </a:rPr>
              <a:t>break</a:t>
            </a:r>
            <a:r>
              <a:rPr lang="zh-CN" altLang="en-US" sz="2000" dirty="0">
                <a:solidFill>
                  <a:schemeClr val="tx1">
                    <a:lumMod val="75000"/>
                    <a:lumOff val="25000"/>
                  </a:schemeClr>
                </a:solidFill>
              </a:rPr>
              <a:t>，则继续进入别的</a:t>
            </a:r>
            <a:r>
              <a:rPr lang="en-US" altLang="zh-CN" sz="2000" dirty="0">
                <a:solidFill>
                  <a:schemeClr val="tx1">
                    <a:lumMod val="75000"/>
                    <a:lumOff val="25000"/>
                  </a:schemeClr>
                </a:solidFill>
              </a:rPr>
              <a:t>case</a:t>
            </a:r>
            <a:r>
              <a:rPr lang="zh-CN" altLang="en-US" sz="2000" dirty="0">
                <a:solidFill>
                  <a:schemeClr val="tx1">
                    <a:lumMod val="75000"/>
                    <a:lumOff val="25000"/>
                  </a:schemeClr>
                </a:solidFill>
              </a:rPr>
              <a:t>代码块执行（而不用再次判断）</a:t>
            </a:r>
            <a:endParaRPr lang="zh-CN" altLang="en-US" sz="2000" dirty="0">
              <a:solidFill>
                <a:schemeClr val="tx1">
                  <a:lumMod val="75000"/>
                  <a:lumOff val="25000"/>
                </a:schemeClr>
              </a:solidFill>
            </a:endParaRPr>
          </a:p>
          <a:p>
            <a:endParaRPr lang="en-US" altLang="zh-CN" sz="2400" dirty="0" smtClean="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smtClean="0">
              <a:solidFill>
                <a:schemeClr val="tx1">
                  <a:lumMod val="75000"/>
                  <a:lumOff val="25000"/>
                </a:schemeClr>
              </a:solidFill>
            </a:endParaRPr>
          </a:p>
          <a:p>
            <a:pPr marL="0" indent="0">
              <a:buNone/>
            </a:pPr>
            <a:endParaRPr lang="en-US" altLang="zh-CN" sz="2400" dirty="0" smtClean="0">
              <a:solidFill>
                <a:schemeClr val="tx1">
                  <a:lumMod val="75000"/>
                  <a:lumOff val="25000"/>
                </a:schemeClr>
              </a:solidFill>
            </a:endParaRPr>
          </a:p>
          <a:p>
            <a:pPr lvl="1"/>
            <a:r>
              <a:rPr lang="en-US" altLang="zh-CN" sz="2000" dirty="0">
                <a:solidFill>
                  <a:schemeClr val="tx1">
                    <a:lumMod val="75000"/>
                    <a:lumOff val="25000"/>
                  </a:schemeClr>
                </a:solidFill>
              </a:rPr>
              <a:t>break</a:t>
            </a:r>
            <a:r>
              <a:rPr lang="zh-CN" altLang="en-US" sz="2000" dirty="0">
                <a:solidFill>
                  <a:schemeClr val="tx1">
                    <a:lumMod val="75000"/>
                    <a:lumOff val="25000"/>
                  </a:schemeClr>
                </a:solidFill>
              </a:rPr>
              <a:t>：跳出本次语句限制</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在循环时也可以使用</a:t>
            </a:r>
            <a:r>
              <a:rPr lang="en-US" altLang="zh-CN" sz="2000" dirty="0">
                <a:solidFill>
                  <a:schemeClr val="tx1">
                    <a:lumMod val="75000"/>
                    <a:lumOff val="25000"/>
                  </a:schemeClr>
                </a:solidFill>
              </a:rPr>
              <a:t>break</a:t>
            </a:r>
            <a:r>
              <a:rPr lang="zh-CN" altLang="en-US" sz="2000" dirty="0">
                <a:solidFill>
                  <a:schemeClr val="tx1">
                    <a:lumMod val="75000"/>
                    <a:lumOff val="25000"/>
                  </a:schemeClr>
                </a:solidFill>
              </a:rPr>
              <a:t>跳出语句限制。</a:t>
            </a:r>
            <a:endParaRPr lang="zh-CN" altLang="en-US" sz="2000" dirty="0">
              <a:solidFill>
                <a:schemeClr val="tx1">
                  <a:lumMod val="75000"/>
                  <a:lumOff val="25000"/>
                </a:schemeClr>
              </a:solidFill>
            </a:endParaRPr>
          </a:p>
          <a:p>
            <a:pPr lvl="1"/>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流程控制之</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switch</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语句</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3"/>
          <p:cNvPicPr>
            <a:picLocks noChangeAspect="1" noChangeArrowheads="1"/>
          </p:cNvPicPr>
          <p:nvPr/>
        </p:nvPicPr>
        <p:blipFill>
          <a:blip r:embed="rId1"/>
          <a:srcRect/>
          <a:stretch>
            <a:fillRect/>
          </a:stretch>
        </p:blipFill>
        <p:spPr bwMode="auto">
          <a:xfrm>
            <a:off x="734222" y="2652609"/>
            <a:ext cx="4000528" cy="2571768"/>
          </a:xfrm>
          <a:prstGeom prst="rect">
            <a:avLst/>
          </a:prstGeom>
          <a:noFill/>
          <a:ln w="9525">
            <a:noFill/>
            <a:miter lim="800000"/>
            <a:headEnd/>
            <a:tailEnd/>
          </a:ln>
          <a:effectLst/>
        </p:spPr>
      </p:pic>
      <p:pic>
        <p:nvPicPr>
          <p:cNvPr id="6" name="Picture 4"/>
          <p:cNvPicPr>
            <a:picLocks noChangeAspect="1" noChangeArrowheads="1"/>
          </p:cNvPicPr>
          <p:nvPr/>
        </p:nvPicPr>
        <p:blipFill>
          <a:blip r:embed="rId2"/>
          <a:srcRect/>
          <a:stretch>
            <a:fillRect/>
          </a:stretch>
        </p:blipFill>
        <p:spPr bwMode="auto">
          <a:xfrm>
            <a:off x="5960413" y="3529830"/>
            <a:ext cx="3152775" cy="1362075"/>
          </a:xfrm>
          <a:prstGeom prst="rect">
            <a:avLst/>
          </a:prstGeom>
          <a:solidFill>
            <a:schemeClr val="accent6">
              <a:lumMod val="20000"/>
              <a:lumOff val="80000"/>
            </a:schemeClr>
          </a:solidFill>
          <a:ln w="38100">
            <a:solidFill>
              <a:schemeClr val="accent6">
                <a:lumMod val="75000"/>
              </a:schemeClr>
            </a:solidFill>
          </a:ln>
        </p:spPr>
      </p:pic>
      <p:sp>
        <p:nvSpPr>
          <p:cNvPr id="2" name="右箭头 1"/>
          <p:cNvSpPr/>
          <p:nvPr/>
        </p:nvSpPr>
        <p:spPr>
          <a:xfrm>
            <a:off x="5214025" y="3724485"/>
            <a:ext cx="418289" cy="4280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ｄ</a:t>
            </a:r>
            <a:r>
              <a:rPr lang="en-US" altLang="zh-CN" sz="2400" dirty="0">
                <a:solidFill>
                  <a:schemeClr val="tx1">
                    <a:lumMod val="75000"/>
                    <a:lumOff val="25000"/>
                  </a:schemeClr>
                </a:solidFill>
              </a:rPr>
              <a:t>o-while </a:t>
            </a:r>
            <a:r>
              <a:rPr lang="zh-CN" altLang="en-US" sz="2400" dirty="0" smtClean="0">
                <a:solidFill>
                  <a:schemeClr val="tx1">
                    <a:lumMod val="75000"/>
                    <a:lumOff val="25000"/>
                  </a:schemeClr>
                </a:solidFill>
              </a:rPr>
              <a:t>语句</a:t>
            </a:r>
            <a:r>
              <a:rPr lang="en-US" altLang="zh-CN" sz="2400" dirty="0" smtClean="0">
                <a:solidFill>
                  <a:schemeClr val="tx1">
                    <a:lumMod val="75000"/>
                    <a:lumOff val="25000"/>
                  </a:schemeClr>
                </a:solidFill>
              </a:rPr>
              <a:t>(</a:t>
            </a:r>
            <a:r>
              <a:rPr lang="zh-CN" altLang="en-US" sz="2400" dirty="0">
                <a:solidFill>
                  <a:schemeClr val="tx1">
                    <a:lumMod val="75000"/>
                    <a:lumOff val="25000"/>
                  </a:schemeClr>
                </a:solidFill>
              </a:rPr>
              <a:t>后测试循环</a:t>
            </a:r>
            <a:r>
              <a:rPr lang="en-US" altLang="zh-CN" sz="2400" dirty="0" smtClean="0">
                <a:solidFill>
                  <a:schemeClr val="tx1">
                    <a:lumMod val="75000"/>
                    <a:lumOff val="25000"/>
                  </a:schemeClr>
                </a:solidFill>
              </a:rPr>
              <a:t>)</a:t>
            </a:r>
            <a:r>
              <a:rPr lang="zh-CN" altLang="en-US" sz="2400" dirty="0" smtClean="0">
                <a:solidFill>
                  <a:schemeClr val="tx1">
                    <a:lumMod val="75000"/>
                    <a:lumOff val="25000"/>
                  </a:schemeClr>
                </a:solidFill>
              </a:rPr>
              <a:t> </a:t>
            </a:r>
            <a:r>
              <a:rPr lang="en-US" altLang="zh-CN" sz="2400" dirty="0" smtClean="0">
                <a:solidFill>
                  <a:schemeClr val="tx1">
                    <a:lumMod val="75000"/>
                    <a:lumOff val="25000"/>
                  </a:schemeClr>
                </a:solidFill>
              </a:rPr>
              <a:t>:</a:t>
            </a:r>
            <a:r>
              <a:rPr lang="zh-CN" altLang="en-US" sz="2400" dirty="0" smtClean="0">
                <a:solidFill>
                  <a:schemeClr val="tx1">
                    <a:lumMod val="75000"/>
                    <a:lumOff val="25000"/>
                  </a:schemeClr>
                </a:solidFill>
              </a:rPr>
              <a:t>退出</a:t>
            </a:r>
            <a:r>
              <a:rPr lang="zh-CN" altLang="en-US" sz="2400" dirty="0">
                <a:solidFill>
                  <a:schemeClr val="tx1">
                    <a:lumMod val="75000"/>
                    <a:lumOff val="25000"/>
                  </a:schemeClr>
                </a:solidFill>
              </a:rPr>
              <a:t>条件在执行循环内部的代码之后计算。这意味着在计算表达式之前，至少会执行循环主体一次。不常用，都可以使用</a:t>
            </a:r>
            <a:r>
              <a:rPr lang="en-US" altLang="zh-CN" sz="2400" dirty="0">
                <a:solidFill>
                  <a:schemeClr val="tx1">
                    <a:lumMod val="75000"/>
                    <a:lumOff val="25000"/>
                  </a:schemeClr>
                </a:solidFill>
              </a:rPr>
              <a:t>while</a:t>
            </a:r>
            <a:r>
              <a:rPr lang="zh-CN" altLang="en-US" sz="2400" dirty="0">
                <a:solidFill>
                  <a:schemeClr val="tx1">
                    <a:lumMod val="75000"/>
                    <a:lumOff val="25000"/>
                  </a:schemeClr>
                </a:solidFill>
              </a:rPr>
              <a:t>语句、</a:t>
            </a:r>
            <a:r>
              <a:rPr lang="en-US" altLang="zh-CN" sz="2400" dirty="0">
                <a:solidFill>
                  <a:schemeClr val="tx1">
                    <a:lumMod val="75000"/>
                    <a:lumOff val="25000"/>
                  </a:schemeClr>
                </a:solidFill>
              </a:rPr>
              <a:t>for</a:t>
            </a:r>
            <a:r>
              <a:rPr lang="zh-CN" altLang="en-US" sz="2400" dirty="0">
                <a:solidFill>
                  <a:schemeClr val="tx1">
                    <a:lumMod val="75000"/>
                    <a:lumOff val="25000"/>
                  </a:schemeClr>
                </a:solidFill>
              </a:rPr>
              <a:t>语句替换</a:t>
            </a:r>
            <a:r>
              <a:rPr lang="zh-CN" altLang="en-US" sz="2400" dirty="0" smtClean="0">
                <a:solidFill>
                  <a:schemeClr val="tx1">
                    <a:lumMod val="75000"/>
                    <a:lumOff val="25000"/>
                  </a:schemeClr>
                </a:solidFill>
              </a:rPr>
              <a:t>。</a:t>
            </a:r>
            <a:endParaRPr lang="en-US" altLang="zh-CN" sz="2400" dirty="0" smtClean="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smtClean="0">
              <a:solidFill>
                <a:schemeClr val="tx1">
                  <a:lumMod val="75000"/>
                  <a:lumOff val="25000"/>
                </a:schemeClr>
              </a:solidFill>
            </a:endParaRPr>
          </a:p>
          <a:p>
            <a:endParaRPr lang="en-US" altLang="zh-CN" sz="2400" dirty="0">
              <a:solidFill>
                <a:schemeClr val="tx1">
                  <a:lumMod val="75000"/>
                  <a:lumOff val="25000"/>
                </a:schemeClr>
              </a:solidFill>
            </a:endParaRPr>
          </a:p>
          <a:p>
            <a:pPr lvl="1"/>
            <a:r>
              <a:rPr lang="en-US" altLang="zh-CN" sz="2000" dirty="0" smtClean="0">
                <a:solidFill>
                  <a:schemeClr val="tx1">
                    <a:lumMod val="75000"/>
                    <a:lumOff val="25000"/>
                  </a:schemeClr>
                </a:solidFill>
              </a:rPr>
              <a:t>continue:</a:t>
            </a:r>
            <a:r>
              <a:rPr lang="zh-CN" altLang="en-US" sz="2000" dirty="0" smtClean="0">
                <a:solidFill>
                  <a:schemeClr val="tx1">
                    <a:lumMod val="75000"/>
                    <a:lumOff val="25000"/>
                  </a:schemeClr>
                </a:solidFill>
              </a:rPr>
              <a:t>用于声明跳出本次循环，忽略</a:t>
            </a:r>
            <a:r>
              <a:rPr lang="en-US" altLang="zh-CN" sz="2000" dirty="0" smtClean="0">
                <a:solidFill>
                  <a:schemeClr val="tx1">
                    <a:lumMod val="75000"/>
                    <a:lumOff val="25000"/>
                  </a:schemeClr>
                </a:solidFill>
              </a:rPr>
              <a:t>continue</a:t>
            </a:r>
            <a:r>
              <a:rPr lang="zh-CN" altLang="en-US" sz="2000" dirty="0" smtClean="0">
                <a:solidFill>
                  <a:schemeClr val="tx1">
                    <a:lumMod val="75000"/>
                    <a:lumOff val="25000"/>
                  </a:schemeClr>
                </a:solidFill>
              </a:rPr>
              <a:t>后的程序执行。</a:t>
            </a:r>
            <a:endParaRPr lang="en-US" altLang="zh-CN" sz="2000" dirty="0" smtClean="0">
              <a:solidFill>
                <a:schemeClr val="tx1">
                  <a:lumMod val="75000"/>
                  <a:lumOff val="25000"/>
                </a:schemeClr>
              </a:solidFill>
            </a:endParaRPr>
          </a:p>
          <a:p>
            <a:pPr lvl="1"/>
            <a:r>
              <a:rPr lang="en-US" altLang="zh-CN" sz="2000" dirty="0">
                <a:solidFill>
                  <a:schemeClr val="tx1">
                    <a:lumMod val="75000"/>
                    <a:lumOff val="25000"/>
                  </a:schemeClr>
                </a:solidFill>
              </a:rPr>
              <a:t>b</a:t>
            </a:r>
            <a:r>
              <a:rPr lang="en-US" altLang="zh-CN" sz="2000" dirty="0" smtClean="0">
                <a:solidFill>
                  <a:schemeClr val="tx1">
                    <a:lumMod val="75000"/>
                    <a:lumOff val="25000"/>
                  </a:schemeClr>
                </a:solidFill>
              </a:rPr>
              <a:t>reak</a:t>
            </a:r>
            <a:r>
              <a:rPr lang="zh-CN" altLang="en-US" sz="2000" dirty="0" smtClean="0">
                <a:solidFill>
                  <a:schemeClr val="tx1">
                    <a:lumMod val="75000"/>
                    <a:lumOff val="25000"/>
                  </a:schemeClr>
                </a:solidFill>
              </a:rPr>
              <a:t>：用于声明跳出循环体。</a:t>
            </a:r>
            <a:endParaRPr lang="en-US" altLang="zh-CN" sz="2000" dirty="0" smtClean="0">
              <a:solidFill>
                <a:schemeClr val="tx1">
                  <a:lumMod val="75000"/>
                  <a:lumOff val="25000"/>
                </a:schemeClr>
              </a:solidFill>
            </a:endParaRPr>
          </a:p>
          <a:p>
            <a:pPr lvl="1"/>
            <a:r>
              <a:rPr lang="zh-CN" altLang="en-US" sz="2000" dirty="0" smtClean="0">
                <a:solidFill>
                  <a:schemeClr val="tx1">
                    <a:lumMod val="75000"/>
                    <a:lumOff val="25000"/>
                  </a:schemeClr>
                </a:solidFill>
              </a:rPr>
              <a:t>以上两个关键字也适用于其他循环语法。</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流程控制之</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do-while</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语句</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800914" y="3064261"/>
            <a:ext cx="6096000" cy="1477328"/>
          </a:xfrm>
          <a:prstGeom prst="rect">
            <a:avLst/>
          </a:prstGeom>
          <a:solidFill>
            <a:schemeClr val="accent6">
              <a:lumMod val="20000"/>
              <a:lumOff val="80000"/>
            </a:schemeClr>
          </a:solidFill>
          <a:ln w="38100">
            <a:solidFill>
              <a:schemeClr val="accent6">
                <a:lumMod val="75000"/>
              </a:schemeClr>
            </a:solidFill>
          </a:ln>
        </p:spPr>
        <p:txBody>
          <a:bodyPr>
            <a:spAutoFit/>
          </a:bodyPr>
          <a:lstStyle/>
          <a:p>
            <a:r>
              <a:rPr lang="en-US" altLang="en-US" dirty="0">
                <a:solidFill>
                  <a:schemeClr val="tx1">
                    <a:lumMod val="75000"/>
                    <a:lumOff val="25000"/>
                  </a:schemeClr>
                </a:solidFill>
              </a:rPr>
              <a:t>var i = 0; </a:t>
            </a:r>
            <a:endParaRPr lang="en-US" altLang="en-US" dirty="0">
              <a:solidFill>
                <a:schemeClr val="tx1">
                  <a:lumMod val="75000"/>
                  <a:lumOff val="25000"/>
                </a:schemeClr>
              </a:solidFill>
            </a:endParaRPr>
          </a:p>
          <a:p>
            <a:r>
              <a:rPr lang="en-US" altLang="en-US" dirty="0" smtClean="0">
                <a:solidFill>
                  <a:schemeClr val="tx1">
                    <a:lumMod val="75000"/>
                    <a:lumOff val="25000"/>
                  </a:schemeClr>
                </a:solidFill>
              </a:rPr>
              <a:t>do </a:t>
            </a:r>
            <a:r>
              <a:rPr lang="en-US" altLang="en-US" dirty="0">
                <a:solidFill>
                  <a:schemeClr val="tx1">
                    <a:lumMod val="75000"/>
                    <a:lumOff val="25000"/>
                  </a:schemeClr>
                </a:solidFill>
              </a:rPr>
              <a:t>{</a:t>
            </a:r>
            <a:endParaRPr lang="en-US" altLang="en-US" dirty="0">
              <a:solidFill>
                <a:schemeClr val="tx1">
                  <a:lumMod val="75000"/>
                  <a:lumOff val="25000"/>
                </a:schemeClr>
              </a:solidFill>
            </a:endParaRPr>
          </a:p>
          <a:p>
            <a:r>
              <a:rPr lang="en-US" altLang="en-US" dirty="0" smtClean="0">
                <a:solidFill>
                  <a:schemeClr val="tx1">
                    <a:lumMod val="75000"/>
                    <a:lumOff val="25000"/>
                  </a:schemeClr>
                </a:solidFill>
              </a:rPr>
              <a:t>	i </a:t>
            </a:r>
            <a:r>
              <a:rPr lang="en-US" altLang="en-US" dirty="0">
                <a:solidFill>
                  <a:schemeClr val="tx1">
                    <a:lumMod val="75000"/>
                    <a:lumOff val="25000"/>
                  </a:schemeClr>
                </a:solidFill>
              </a:rPr>
              <a:t>= i+</a:t>
            </a:r>
            <a:r>
              <a:rPr lang="zh-CN" altLang="en-US" dirty="0">
                <a:solidFill>
                  <a:schemeClr val="tx1">
                    <a:lumMod val="75000"/>
                    <a:lumOff val="25000"/>
                  </a:schemeClr>
                </a:solidFill>
              </a:rPr>
              <a:t>１</a:t>
            </a:r>
            <a:r>
              <a:rPr lang="en-US" altLang="en-US" dirty="0">
                <a:solidFill>
                  <a:schemeClr val="tx1">
                    <a:lumMod val="75000"/>
                    <a:lumOff val="25000"/>
                  </a:schemeClr>
                </a:solidFill>
              </a:rPr>
              <a:t>;</a:t>
            </a:r>
            <a:endParaRPr lang="en-US" altLang="en-US" dirty="0">
              <a:solidFill>
                <a:schemeClr val="tx1">
                  <a:lumMod val="75000"/>
                  <a:lumOff val="25000"/>
                </a:schemeClr>
              </a:solidFill>
            </a:endParaRPr>
          </a:p>
          <a:p>
            <a:r>
              <a:rPr lang="en-US" altLang="en-US" dirty="0" smtClean="0">
                <a:solidFill>
                  <a:schemeClr val="tx1">
                    <a:lumMod val="75000"/>
                    <a:lumOff val="25000"/>
                  </a:schemeClr>
                </a:solidFill>
              </a:rPr>
              <a:t>} </a:t>
            </a:r>
            <a:r>
              <a:rPr lang="en-US" altLang="en-US" dirty="0">
                <a:solidFill>
                  <a:schemeClr val="tx1">
                    <a:lumMod val="75000"/>
                    <a:lumOff val="25000"/>
                  </a:schemeClr>
                </a:solidFill>
              </a:rPr>
              <a:t>while (i &lt; 10);</a:t>
            </a:r>
            <a:endParaRPr lang="en-US" altLang="en-US" dirty="0">
              <a:solidFill>
                <a:schemeClr val="tx1">
                  <a:lumMod val="75000"/>
                  <a:lumOff val="25000"/>
                </a:schemeClr>
              </a:solidFill>
            </a:endParaRPr>
          </a:p>
          <a:p>
            <a:endParaRPr lang="en-US" altLang="zh-CN"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w</a:t>
            </a:r>
            <a:r>
              <a:rPr lang="en-US" altLang="zh-CN" sz="2400" dirty="0" smtClean="0">
                <a:solidFill>
                  <a:schemeClr val="tx1">
                    <a:lumMod val="75000"/>
                    <a:lumOff val="25000"/>
                  </a:schemeClr>
                </a:solidFill>
              </a:rPr>
              <a:t>hile</a:t>
            </a:r>
            <a:r>
              <a:rPr lang="zh-CN" altLang="en-US" sz="2400" dirty="0" smtClean="0">
                <a:solidFill>
                  <a:schemeClr val="tx1">
                    <a:lumMod val="75000"/>
                    <a:lumOff val="25000"/>
                  </a:schemeClr>
                </a:solidFill>
              </a:rPr>
              <a:t>语法</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流程控制之</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while</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语句</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470981" y="3119937"/>
            <a:ext cx="3138791" cy="1366528"/>
          </a:xfrm>
          <a:prstGeom prst="rect">
            <a:avLst/>
          </a:prstGeom>
          <a:ln w="38100">
            <a:solidFill>
              <a:schemeClr val="accent6">
                <a:lumMod val="75000"/>
              </a:schemeClr>
            </a:solidFill>
          </a:ln>
        </p:spPr>
        <p:txBody>
          <a:bodyPr wrap="square">
            <a:spAutoFit/>
          </a:bodyPr>
          <a:lstStyle/>
          <a:p>
            <a:pPr marL="342900" indent="-342900">
              <a:spcBef>
                <a:spcPct val="20000"/>
              </a:spcBef>
            </a:pPr>
            <a:r>
              <a:rPr lang="en-US" altLang="zh-CN" dirty="0" smtClean="0">
                <a:latin typeface="微软雅黑" panose="020B0503020204020204" pitchFamily="34" charset="-122"/>
                <a:ea typeface="微软雅黑" panose="020B0503020204020204" pitchFamily="34" charset="-122"/>
              </a:rPr>
              <a:t>while </a:t>
            </a:r>
            <a:r>
              <a:rPr lang="en-US" altLang="zh-CN" dirty="0">
                <a:latin typeface="微软雅黑" panose="020B0503020204020204" pitchFamily="34" charset="-122"/>
                <a:ea typeface="微软雅黑" panose="020B0503020204020204" pitchFamily="34" charset="-122"/>
              </a:rPr>
              <a:t>(i &lt; 10)</a:t>
            </a:r>
            <a:r>
              <a:rPr lang="zh-CN" altLang="en-US" dirty="0">
                <a:latin typeface="微软雅黑" panose="020B0503020204020204" pitchFamily="34" charset="-122"/>
                <a:ea typeface="微软雅黑" panose="020B0503020204020204" pitchFamily="34" charset="-122"/>
              </a:rPr>
              <a:t>　｛</a:t>
            </a:r>
            <a:endParaRPr lang="en-US" altLang="zh-CN" dirty="0">
              <a:latin typeface="微软雅黑" panose="020B0503020204020204" pitchFamily="34" charset="-122"/>
              <a:ea typeface="微软雅黑" panose="020B0503020204020204" pitchFamily="34" charset="-122"/>
            </a:endParaRPr>
          </a:p>
          <a:p>
            <a:pPr marL="342900" indent="-342900">
              <a:spcBef>
                <a:spcPct val="20000"/>
              </a:spcBef>
            </a:pPr>
            <a:r>
              <a:rPr lang="en-US" altLang="zh-CN" dirty="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i </a:t>
            </a:r>
            <a:r>
              <a:rPr lang="en-US" altLang="zh-CN" dirty="0">
                <a:latin typeface="微软雅黑" panose="020B0503020204020204" pitchFamily="34" charset="-122"/>
                <a:ea typeface="微软雅黑" panose="020B0503020204020204" pitchFamily="34" charset="-122"/>
              </a:rPr>
              <a:t>= i+</a:t>
            </a:r>
            <a:r>
              <a:rPr lang="zh-CN" altLang="en-US" dirty="0">
                <a:latin typeface="微软雅黑" panose="020B0503020204020204" pitchFamily="34" charset="-122"/>
                <a:ea typeface="微软雅黑" panose="020B0503020204020204" pitchFamily="34" charset="-122"/>
              </a:rPr>
              <a:t>１</a:t>
            </a:r>
            <a:r>
              <a:rPr lang="en-US" altLang="zh-CN"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marL="342900" indent="-342900">
              <a:spcBef>
                <a:spcPct val="20000"/>
              </a:spcBef>
            </a:pPr>
            <a:r>
              <a:rPr lang="en-US" altLang="zh-CN" dirty="0">
                <a:latin typeface="微软雅黑" panose="020B0503020204020204" pitchFamily="34" charset="-122"/>
                <a:ea typeface="微软雅黑" panose="020B0503020204020204" pitchFamily="34" charset="-122"/>
              </a:rPr>
              <a:t>	</a:t>
            </a:r>
            <a:r>
              <a:rPr lang="en-US" altLang="zh-CN" dirty="0" smtClean="0">
                <a:solidFill>
                  <a:srgbClr val="FF0000"/>
                </a:solidFill>
                <a:latin typeface="微软雅黑" panose="020B0503020204020204" pitchFamily="34" charset="-122"/>
                <a:ea typeface="微软雅黑" panose="020B0503020204020204" pitchFamily="34" charset="-122"/>
              </a:rPr>
              <a:t>//</a:t>
            </a:r>
            <a:r>
              <a:rPr lang="en-US" altLang="zh-CN" dirty="0">
                <a:solidFill>
                  <a:srgbClr val="FF0000"/>
                </a:solidFill>
                <a:latin typeface="微软雅黑" panose="020B0503020204020204" pitchFamily="34" charset="-122"/>
                <a:ea typeface="微软雅黑" panose="020B0503020204020204" pitchFamily="34" charset="-122"/>
              </a:rPr>
              <a:t>continue break</a:t>
            </a:r>
            <a:endParaRPr lang="en-US" altLang="zh-CN" dirty="0">
              <a:solidFill>
                <a:srgbClr val="FF0000"/>
              </a:solidFill>
              <a:latin typeface="微软雅黑" panose="020B0503020204020204" pitchFamily="34" charset="-122"/>
              <a:ea typeface="微软雅黑" panose="020B0503020204020204" pitchFamily="34" charset="-122"/>
            </a:endParaRPr>
          </a:p>
          <a:p>
            <a:pPr marL="342900" indent="-342900">
              <a:spcBef>
                <a:spcPct val="20000"/>
              </a:spcBef>
            </a:pPr>
            <a:r>
              <a:rPr lang="zh-CN" altLang="en-US" dirty="0" smtClean="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p:txBody>
      </p:sp>
      <p:sp>
        <p:nvSpPr>
          <p:cNvPr id="5" name="TextBox 4"/>
          <p:cNvSpPr txBox="1"/>
          <p:nvPr/>
        </p:nvSpPr>
        <p:spPr>
          <a:xfrm>
            <a:off x="1546700" y="2169269"/>
            <a:ext cx="1196502" cy="646331"/>
          </a:xfrm>
          <a:prstGeom prst="rect">
            <a:avLst/>
          </a:prstGeom>
          <a:noFill/>
        </p:spPr>
        <p:txBody>
          <a:bodyPr wrap="square" rtlCol="0">
            <a:spAutoFit/>
          </a:bodyPr>
          <a:lstStyle/>
          <a:p>
            <a:r>
              <a:rPr lang="zh-CN" altLang="en-US" dirty="0" smtClean="0">
                <a:solidFill>
                  <a:srgbClr val="00B0F0"/>
                </a:solidFill>
              </a:rPr>
              <a:t>跳出循环判断条件</a:t>
            </a:r>
            <a:endParaRPr lang="zh-CN" altLang="en-US" dirty="0">
              <a:solidFill>
                <a:srgbClr val="00B0F0"/>
              </a:solidFill>
            </a:endParaRPr>
          </a:p>
        </p:txBody>
      </p:sp>
      <p:cxnSp>
        <p:nvCxnSpPr>
          <p:cNvPr id="7" name="直接箭头连接符 6"/>
          <p:cNvCxnSpPr>
            <a:stCxn id="5" idx="2"/>
          </p:cNvCxnSpPr>
          <p:nvPr/>
        </p:nvCxnSpPr>
        <p:spPr>
          <a:xfrm flipH="1">
            <a:off x="1935804" y="2815600"/>
            <a:ext cx="209147" cy="29725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066164" y="3210129"/>
            <a:ext cx="1196502" cy="646331"/>
          </a:xfrm>
          <a:prstGeom prst="rect">
            <a:avLst/>
          </a:prstGeom>
          <a:noFill/>
        </p:spPr>
        <p:txBody>
          <a:bodyPr wrap="square" rtlCol="0">
            <a:spAutoFit/>
          </a:bodyPr>
          <a:lstStyle/>
          <a:p>
            <a:r>
              <a:rPr lang="zh-CN" altLang="en-US" dirty="0" smtClean="0">
                <a:solidFill>
                  <a:srgbClr val="00B0F0"/>
                </a:solidFill>
              </a:rPr>
              <a:t>循环执行程序块</a:t>
            </a:r>
            <a:endParaRPr lang="zh-CN" altLang="en-US" dirty="0">
              <a:solidFill>
                <a:srgbClr val="00B0F0"/>
              </a:solidFill>
            </a:endParaRPr>
          </a:p>
        </p:txBody>
      </p:sp>
      <p:cxnSp>
        <p:nvCxnSpPr>
          <p:cNvPr id="9" name="直接箭头连接符 8"/>
          <p:cNvCxnSpPr/>
          <p:nvPr/>
        </p:nvCxnSpPr>
        <p:spPr>
          <a:xfrm flipH="1" flipV="1">
            <a:off x="2227634" y="3533294"/>
            <a:ext cx="1875007" cy="259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031132" y="4620640"/>
            <a:ext cx="1196502" cy="646331"/>
          </a:xfrm>
          <a:prstGeom prst="rect">
            <a:avLst/>
          </a:prstGeom>
          <a:noFill/>
        </p:spPr>
        <p:txBody>
          <a:bodyPr wrap="square" rtlCol="0">
            <a:spAutoFit/>
          </a:bodyPr>
          <a:lstStyle/>
          <a:p>
            <a:r>
              <a:rPr lang="zh-CN" altLang="en-US" dirty="0" smtClean="0">
                <a:solidFill>
                  <a:srgbClr val="00B0F0"/>
                </a:solidFill>
              </a:rPr>
              <a:t>跳出循环关键字</a:t>
            </a:r>
            <a:endParaRPr lang="zh-CN" altLang="en-US" dirty="0">
              <a:solidFill>
                <a:srgbClr val="00B0F0"/>
              </a:solidFill>
            </a:endParaRPr>
          </a:p>
        </p:txBody>
      </p:sp>
      <p:cxnSp>
        <p:nvCxnSpPr>
          <p:cNvPr id="13" name="直接箭头连接符 12"/>
          <p:cNvCxnSpPr>
            <a:stCxn id="11" idx="0"/>
          </p:cNvCxnSpPr>
          <p:nvPr/>
        </p:nvCxnSpPr>
        <p:spPr>
          <a:xfrm flipV="1">
            <a:off x="1629383" y="3959157"/>
            <a:ext cx="306421" cy="66148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f</a:t>
            </a:r>
            <a:r>
              <a:rPr lang="en-US" altLang="zh-CN" sz="2400" dirty="0" smtClean="0">
                <a:solidFill>
                  <a:schemeClr val="tx1">
                    <a:lumMod val="75000"/>
                    <a:lumOff val="25000"/>
                  </a:schemeClr>
                </a:solidFill>
              </a:rPr>
              <a:t>or</a:t>
            </a:r>
            <a:r>
              <a:rPr lang="zh-CN" altLang="en-US" sz="2400" dirty="0" smtClean="0">
                <a:solidFill>
                  <a:schemeClr val="tx1">
                    <a:lumMod val="75000"/>
                    <a:lumOff val="25000"/>
                  </a:schemeClr>
                </a:solidFill>
              </a:rPr>
              <a:t>语句的基本语法结构</a:t>
            </a:r>
            <a:endParaRPr lang="en-US" altLang="zh-CN" sz="2400" dirty="0" smtClean="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smtClean="0">
              <a:solidFill>
                <a:schemeClr val="tx1">
                  <a:lumMod val="75000"/>
                  <a:lumOff val="25000"/>
                </a:schemeClr>
              </a:solidFill>
            </a:endParaRPr>
          </a:p>
          <a:p>
            <a:pPr lvl="1"/>
            <a:endParaRPr lang="en-US" altLang="zh-CN" sz="2000" dirty="0" smtClean="0">
              <a:solidFill>
                <a:schemeClr val="tx1">
                  <a:lumMod val="75000"/>
                  <a:lumOff val="25000"/>
                </a:schemeClr>
              </a:solidFill>
            </a:endParaRPr>
          </a:p>
          <a:p>
            <a:pPr lvl="1"/>
            <a:r>
              <a:rPr lang="zh-CN" altLang="en-US" sz="2000" dirty="0">
                <a:solidFill>
                  <a:schemeClr val="tx1">
                    <a:lumMod val="75000"/>
                    <a:lumOff val="25000"/>
                  </a:schemeClr>
                </a:solidFill>
              </a:rPr>
              <a:t>赋值表达式可以声明一个变量，此变量在循环体内生效且只在</a:t>
            </a:r>
            <a:r>
              <a:rPr lang="en-US" altLang="zh-CN" sz="2000" dirty="0">
                <a:solidFill>
                  <a:schemeClr val="tx1">
                    <a:lumMod val="75000"/>
                    <a:lumOff val="25000"/>
                  </a:schemeClr>
                </a:solidFill>
              </a:rPr>
              <a:t>for</a:t>
            </a:r>
            <a:r>
              <a:rPr lang="zh-CN" altLang="en-US" sz="2000" dirty="0">
                <a:solidFill>
                  <a:schemeClr val="tx1">
                    <a:lumMod val="75000"/>
                    <a:lumOff val="25000"/>
                  </a:schemeClr>
                </a:solidFill>
              </a:rPr>
              <a:t>语句中第一次执行。</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执行后执行</a:t>
            </a:r>
            <a:r>
              <a:rPr lang="en-US" altLang="zh-CN" sz="2000" dirty="0">
                <a:solidFill>
                  <a:schemeClr val="tx1">
                    <a:lumMod val="75000"/>
                    <a:lumOff val="25000"/>
                  </a:schemeClr>
                </a:solidFill>
              </a:rPr>
              <a:t>for</a:t>
            </a:r>
            <a:r>
              <a:rPr lang="zh-CN" altLang="en-US" sz="2000" dirty="0">
                <a:solidFill>
                  <a:schemeClr val="tx1">
                    <a:lumMod val="75000"/>
                    <a:lumOff val="25000"/>
                  </a:schemeClr>
                </a:solidFill>
              </a:rPr>
              <a:t>语句中的内容。</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执行程序语句</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执行判断表达式，如果为</a:t>
            </a:r>
            <a:r>
              <a:rPr lang="en-US" altLang="zh-CN" sz="2000" dirty="0">
                <a:solidFill>
                  <a:schemeClr val="tx1">
                    <a:lumMod val="75000"/>
                    <a:lumOff val="25000"/>
                  </a:schemeClr>
                </a:solidFill>
              </a:rPr>
              <a:t>true</a:t>
            </a:r>
            <a:r>
              <a:rPr lang="zh-CN" altLang="en-US" sz="2000" dirty="0">
                <a:solidFill>
                  <a:schemeClr val="tx1">
                    <a:lumMod val="75000"/>
                    <a:lumOff val="25000"/>
                  </a:schemeClr>
                </a:solidFill>
              </a:rPr>
              <a:t>继续</a:t>
            </a:r>
            <a:r>
              <a:rPr lang="zh-CN" altLang="en-US" sz="2000" dirty="0" smtClean="0">
                <a:solidFill>
                  <a:schemeClr val="tx1">
                    <a:lumMod val="75000"/>
                    <a:lumOff val="25000"/>
                  </a:schemeClr>
                </a:solidFill>
              </a:rPr>
              <a:t>从判断表达式执行，如果</a:t>
            </a:r>
            <a:r>
              <a:rPr lang="zh-CN" altLang="en-US" sz="2000" dirty="0">
                <a:solidFill>
                  <a:schemeClr val="tx1">
                    <a:lumMod val="75000"/>
                    <a:lumOff val="25000"/>
                  </a:schemeClr>
                </a:solidFill>
              </a:rPr>
              <a:t>为</a:t>
            </a:r>
            <a:r>
              <a:rPr lang="en-US" altLang="zh-CN" sz="2000" dirty="0">
                <a:solidFill>
                  <a:schemeClr val="tx1">
                    <a:lumMod val="75000"/>
                    <a:lumOff val="25000"/>
                  </a:schemeClr>
                </a:solidFill>
              </a:rPr>
              <a:t>false</a:t>
            </a:r>
            <a:r>
              <a:rPr lang="zh-CN" altLang="en-US" sz="2000" dirty="0">
                <a:solidFill>
                  <a:schemeClr val="tx1">
                    <a:lumMod val="75000"/>
                    <a:lumOff val="25000"/>
                  </a:schemeClr>
                </a:solidFill>
              </a:rPr>
              <a:t>循环体结束。</a:t>
            </a:r>
            <a:endParaRPr lang="zh-CN" altLang="en-US" sz="2000" dirty="0">
              <a:solidFill>
                <a:schemeClr val="tx1">
                  <a:lumMod val="75000"/>
                  <a:lumOff val="25000"/>
                </a:schemeClr>
              </a:solidFill>
            </a:endParaRPr>
          </a:p>
          <a:p>
            <a:pPr lvl="1"/>
            <a:endParaRPr lang="en-US" altLang="zh-CN" sz="2000" dirty="0">
              <a:solidFill>
                <a:schemeClr val="tx1">
                  <a:lumMod val="75000"/>
                  <a:lumOff val="25000"/>
                </a:schemeClr>
              </a:solidFill>
            </a:endParaRPr>
          </a:p>
          <a:p>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流程控制之</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for</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语句</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1245138" y="2063972"/>
            <a:ext cx="5719865" cy="1366528"/>
          </a:xfrm>
          <a:prstGeom prst="rect">
            <a:avLst/>
          </a:prstGeom>
          <a:ln w="38100">
            <a:solidFill>
              <a:schemeClr val="accent6">
                <a:lumMod val="75000"/>
              </a:schemeClr>
            </a:solidFill>
          </a:ln>
        </p:spPr>
        <p:txBody>
          <a:bodyPr wrap="square">
            <a:spAutoFit/>
          </a:bodyPr>
          <a:lstStyle/>
          <a:p>
            <a:pPr marL="342900" lvl="0" indent="-342900">
              <a:spcBef>
                <a:spcPct val="20000"/>
              </a:spcBef>
            </a:pPr>
            <a:r>
              <a:rPr lang="en-US" altLang="zh-CN" dirty="0">
                <a:latin typeface="微软雅黑" panose="020B0503020204020204" pitchFamily="34" charset="-122"/>
                <a:ea typeface="微软雅黑" panose="020B0503020204020204" pitchFamily="34" charset="-122"/>
              </a:rPr>
              <a:t>	for (</a:t>
            </a:r>
            <a:r>
              <a:rPr lang="zh-CN" altLang="en-US" dirty="0">
                <a:solidFill>
                  <a:srgbClr val="FF0000"/>
                </a:solidFill>
                <a:latin typeface="微软雅黑" panose="020B0503020204020204" pitchFamily="34" charset="-122"/>
                <a:ea typeface="微软雅黑" panose="020B0503020204020204" pitchFamily="34" charset="-122"/>
              </a:rPr>
              <a:t>赋值表达式</a:t>
            </a:r>
            <a:r>
              <a:rPr lang="en-US" altLang="zh-CN" dirty="0">
                <a:solidFill>
                  <a:srgbClr val="FF0000"/>
                </a:solidFill>
                <a:latin typeface="微软雅黑" panose="020B0503020204020204" pitchFamily="34" charset="-122"/>
                <a:ea typeface="微软雅黑" panose="020B0503020204020204" pitchFamily="34" charset="-122"/>
              </a:rPr>
              <a:t>; </a:t>
            </a:r>
            <a:r>
              <a:rPr lang="zh-CN" altLang="en-US" dirty="0">
                <a:solidFill>
                  <a:srgbClr val="FF0000"/>
                </a:solidFill>
                <a:latin typeface="微软雅黑" panose="020B0503020204020204" pitchFamily="34" charset="-122"/>
                <a:ea typeface="微软雅黑" panose="020B0503020204020204" pitchFamily="34" charset="-122"/>
              </a:rPr>
              <a:t>判断表达式</a:t>
            </a:r>
            <a:r>
              <a:rPr lang="en-US" altLang="zh-CN" dirty="0">
                <a:solidFill>
                  <a:srgbClr val="FF0000"/>
                </a:solidFill>
                <a:latin typeface="微软雅黑" panose="020B0503020204020204" pitchFamily="34" charset="-122"/>
                <a:ea typeface="微软雅黑" panose="020B0503020204020204" pitchFamily="34" charset="-122"/>
              </a:rPr>
              <a:t>;</a:t>
            </a:r>
            <a:r>
              <a:rPr lang="zh-CN" altLang="en-US" dirty="0">
                <a:solidFill>
                  <a:srgbClr val="FF0000"/>
                </a:solidFill>
                <a:latin typeface="微软雅黑" panose="020B0503020204020204" pitchFamily="34" charset="-122"/>
                <a:ea typeface="微软雅黑" panose="020B0503020204020204" pitchFamily="34" charset="-122"/>
              </a:rPr>
              <a:t>程序语句</a:t>
            </a:r>
            <a:r>
              <a:rPr lang="en-US" altLang="zh-CN" dirty="0">
                <a:latin typeface="微软雅黑" panose="020B0503020204020204" pitchFamily="34" charset="-122"/>
                <a:ea typeface="微软雅黑" panose="020B0503020204020204" pitchFamily="34" charset="-122"/>
              </a:rPr>
              <a:t>) {</a:t>
            </a:r>
            <a:endParaRPr lang="en-US" altLang="zh-CN" dirty="0">
              <a:latin typeface="微软雅黑" panose="020B0503020204020204" pitchFamily="34" charset="-122"/>
              <a:ea typeface="微软雅黑" panose="020B0503020204020204" pitchFamily="34" charset="-122"/>
            </a:endParaRPr>
          </a:p>
          <a:p>
            <a:pPr marL="342900" lvl="0" indent="-342900">
              <a:spcBef>
                <a:spcPct val="20000"/>
              </a:spcBef>
            </a:pPr>
            <a:r>
              <a:rPr lang="en-US" altLang="zh-CN" dirty="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循环程序块</a:t>
            </a:r>
            <a:endParaRPr lang="en-US" altLang="zh-CN" dirty="0">
              <a:latin typeface="微软雅黑" panose="020B0503020204020204" pitchFamily="34" charset="-122"/>
              <a:ea typeface="微软雅黑" panose="020B0503020204020204" pitchFamily="34" charset="-122"/>
            </a:endParaRPr>
          </a:p>
          <a:p>
            <a:pPr marL="342900" lvl="0" indent="-342900">
              <a:spcBef>
                <a:spcPct val="20000"/>
              </a:spcBef>
            </a:pPr>
            <a:r>
              <a:rPr lang="en-US" altLang="zh-CN" dirty="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continue</a:t>
            </a:r>
            <a:r>
              <a:rPr lang="zh-CN" altLang="en-US" dirty="0" smtClean="0">
                <a:latin typeface="微软雅黑" panose="020B0503020204020204" pitchFamily="34" charset="-122"/>
                <a:ea typeface="微软雅黑" panose="020B0503020204020204" pitchFamily="34" charset="-122"/>
              </a:rPr>
              <a:t>或</a:t>
            </a:r>
            <a:r>
              <a:rPr lang="en-US" altLang="zh-CN" dirty="0" smtClean="0">
                <a:latin typeface="微软雅黑" panose="020B0503020204020204" pitchFamily="34" charset="-122"/>
                <a:ea typeface="微软雅黑" panose="020B0503020204020204" pitchFamily="34" charset="-122"/>
              </a:rPr>
              <a:t>break</a:t>
            </a:r>
            <a:r>
              <a:rPr lang="zh-CN" altLang="en-US" dirty="0" smtClean="0">
                <a:latin typeface="微软雅黑" panose="020B0503020204020204" pitchFamily="34" charset="-122"/>
                <a:ea typeface="微软雅黑" panose="020B0503020204020204" pitchFamily="34" charset="-122"/>
              </a:rPr>
              <a:t>用于控制循环执行</a:t>
            </a:r>
            <a:r>
              <a:rPr lang="en-US" altLang="zh-CN" dirty="0">
                <a:latin typeface="微软雅黑" panose="020B0503020204020204" pitchFamily="34" charset="-122"/>
                <a:ea typeface="微软雅黑" panose="020B0503020204020204" pitchFamily="34" charset="-122"/>
              </a:rPr>
              <a:t>	 </a:t>
            </a:r>
            <a:endParaRPr lang="en-US" altLang="zh-CN" dirty="0">
              <a:latin typeface="微软雅黑" panose="020B0503020204020204" pitchFamily="34" charset="-122"/>
              <a:ea typeface="微软雅黑" panose="020B0503020204020204" pitchFamily="34" charset="-122"/>
            </a:endParaRPr>
          </a:p>
          <a:p>
            <a:pPr marL="342900" lvl="0" indent="-342900">
              <a:spcBef>
                <a:spcPct val="20000"/>
              </a:spcBef>
            </a:pPr>
            <a:r>
              <a:rPr lang="en-US" altLang="zh-CN" dirty="0">
                <a:latin typeface="微软雅黑" panose="020B0503020204020204" pitchFamily="34" charset="-122"/>
                <a:ea typeface="微软雅黑" panose="020B0503020204020204" pitchFamily="34" charset="-122"/>
              </a:rPr>
              <a:t>	 }</a:t>
            </a:r>
            <a:endParaRPr lang="en-US" altLang="zh-CN"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en-US" altLang="zh-CN" sz="2400" dirty="0">
                <a:solidFill>
                  <a:schemeClr val="tx1">
                    <a:lumMod val="75000"/>
                    <a:lumOff val="25000"/>
                  </a:schemeClr>
                </a:solidFill>
              </a:rPr>
              <a:t>for in </a:t>
            </a:r>
            <a:r>
              <a:rPr lang="zh-CN" altLang="en-US" sz="2400" dirty="0">
                <a:solidFill>
                  <a:schemeClr val="tx1">
                    <a:lumMod val="75000"/>
                    <a:lumOff val="25000"/>
                  </a:schemeClr>
                </a:solidFill>
              </a:rPr>
              <a:t>语句一般用于循环</a:t>
            </a:r>
            <a:r>
              <a:rPr lang="en-US" altLang="zh-CN" sz="2400" dirty="0">
                <a:solidFill>
                  <a:schemeClr val="tx1">
                    <a:lumMod val="75000"/>
                    <a:lumOff val="25000"/>
                  </a:schemeClr>
                </a:solidFill>
              </a:rPr>
              <a:t>javascript</a:t>
            </a:r>
            <a:r>
              <a:rPr lang="zh-CN" altLang="en-US" sz="2400" dirty="0">
                <a:solidFill>
                  <a:schemeClr val="tx1">
                    <a:lumMod val="75000"/>
                    <a:lumOff val="25000"/>
                  </a:schemeClr>
                </a:solidFill>
              </a:rPr>
              <a:t>的</a:t>
            </a:r>
            <a:r>
              <a:rPr lang="en-US" altLang="zh-CN" sz="2400" dirty="0">
                <a:solidFill>
                  <a:schemeClr val="tx1">
                    <a:lumMod val="75000"/>
                    <a:lumOff val="25000"/>
                  </a:schemeClr>
                </a:solidFill>
              </a:rPr>
              <a:t>object</a:t>
            </a:r>
            <a:r>
              <a:rPr lang="zh-CN" altLang="en-US" sz="2400" dirty="0">
                <a:solidFill>
                  <a:schemeClr val="tx1">
                    <a:lumMod val="75000"/>
                    <a:lumOff val="25000"/>
                  </a:schemeClr>
                </a:solidFill>
              </a:rPr>
              <a:t>对象的全部属性或</a:t>
            </a:r>
            <a:r>
              <a:rPr lang="en-US" altLang="zh-CN" sz="2400" dirty="0">
                <a:solidFill>
                  <a:schemeClr val="tx1">
                    <a:lumMod val="75000"/>
                    <a:lumOff val="25000"/>
                  </a:schemeClr>
                </a:solidFill>
              </a:rPr>
              <a:t>Dom</a:t>
            </a:r>
            <a:r>
              <a:rPr lang="zh-CN" altLang="en-US" sz="2400" dirty="0">
                <a:solidFill>
                  <a:schemeClr val="tx1">
                    <a:lumMod val="75000"/>
                    <a:lumOff val="25000"/>
                  </a:schemeClr>
                </a:solidFill>
              </a:rPr>
              <a:t>对象的全部属性。特点是，这些对象都有多个属性，而属性之间没有顺序。（详见之后的章节）</a:t>
            </a:r>
            <a:endParaRPr lang="zh-CN" altLang="en-US" sz="2400" dirty="0">
              <a:solidFill>
                <a:schemeClr val="tx1">
                  <a:lumMod val="75000"/>
                  <a:lumOff val="25000"/>
                </a:schemeClr>
              </a:solidFill>
            </a:endParaRPr>
          </a:p>
        </p:txBody>
      </p:sp>
      <p:sp>
        <p:nvSpPr>
          <p:cNvPr id="4" name="标题 1"/>
          <p:cNvSpPr txBox="1"/>
          <p:nvPr/>
        </p:nvSpPr>
        <p:spPr>
          <a:xfrm>
            <a:off x="151283" y="246"/>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流程控制之</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for</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语句</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846304" y="3231292"/>
            <a:ext cx="5719865" cy="1366528"/>
          </a:xfrm>
          <a:prstGeom prst="rect">
            <a:avLst/>
          </a:prstGeom>
          <a:ln w="38100">
            <a:solidFill>
              <a:schemeClr val="accent6">
                <a:lumMod val="75000"/>
              </a:schemeClr>
            </a:solidFill>
          </a:ln>
        </p:spPr>
        <p:txBody>
          <a:bodyPr wrap="square">
            <a:spAutoFit/>
          </a:bodyPr>
          <a:lstStyle/>
          <a:p>
            <a:pPr marL="342900" indent="-342900">
              <a:spcBef>
                <a:spcPct val="20000"/>
              </a:spcBef>
            </a:pPr>
            <a:r>
              <a:rPr lang="en-US" altLang="zh-CN" dirty="0" smtClean="0">
                <a:latin typeface="微软雅黑" panose="020B0503020204020204" pitchFamily="34" charset="-122"/>
                <a:ea typeface="微软雅黑" panose="020B0503020204020204" pitchFamily="34" charset="-122"/>
              </a:rPr>
              <a:t>for </a:t>
            </a:r>
            <a:r>
              <a:rPr lang="en-US" altLang="zh-CN" dirty="0">
                <a:latin typeface="微软雅黑" panose="020B0503020204020204" pitchFamily="34" charset="-122"/>
                <a:ea typeface="微软雅黑" panose="020B0503020204020204" pitchFamily="34" charset="-122"/>
              </a:rPr>
              <a:t>(sProp in window) {</a:t>
            </a:r>
            <a:endParaRPr lang="en-US" altLang="zh-CN" dirty="0">
              <a:latin typeface="微软雅黑" panose="020B0503020204020204" pitchFamily="34" charset="-122"/>
              <a:ea typeface="微软雅黑" panose="020B0503020204020204" pitchFamily="34" charset="-122"/>
            </a:endParaRPr>
          </a:p>
          <a:p>
            <a:pPr marL="342900" indent="-342900">
              <a:spcBef>
                <a:spcPct val="20000"/>
              </a:spcBef>
            </a:pP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循环</a:t>
            </a:r>
            <a:r>
              <a:rPr lang="zh-CN" altLang="en-US" dirty="0" smtClean="0">
                <a:latin typeface="微软雅黑" panose="020B0503020204020204" pitchFamily="34" charset="-122"/>
                <a:ea typeface="微软雅黑" panose="020B0503020204020204" pitchFamily="34" charset="-122"/>
              </a:rPr>
              <a:t>程序块</a:t>
            </a:r>
            <a:endParaRPr lang="en-US" altLang="zh-CN" dirty="0" smtClean="0">
              <a:latin typeface="微软雅黑" panose="020B0503020204020204" pitchFamily="34" charset="-122"/>
              <a:ea typeface="微软雅黑" panose="020B0503020204020204" pitchFamily="34" charset="-122"/>
            </a:endParaRPr>
          </a:p>
          <a:p>
            <a:pPr marL="342900" indent="-342900">
              <a:spcBef>
                <a:spcPct val="20000"/>
              </a:spcBef>
            </a:pPr>
            <a:r>
              <a:rPr lang="en-US" altLang="zh-CN" dirty="0">
                <a:latin typeface="微软雅黑" panose="020B0503020204020204" pitchFamily="34" charset="-122"/>
                <a:ea typeface="微软雅黑" panose="020B0503020204020204" pitchFamily="34" charset="-122"/>
              </a:rPr>
              <a:t>	</a:t>
            </a:r>
            <a:r>
              <a:rPr lang="en-US" altLang="zh-CN" dirty="0" smtClean="0">
                <a:solidFill>
                  <a:srgbClr val="FF0000"/>
                </a:solidFill>
                <a:latin typeface="微软雅黑" panose="020B0503020204020204" pitchFamily="34" charset="-122"/>
                <a:ea typeface="微软雅黑" panose="020B0503020204020204" pitchFamily="34" charset="-122"/>
              </a:rPr>
              <a:t>//</a:t>
            </a:r>
            <a:r>
              <a:rPr lang="en-US" altLang="zh-CN" dirty="0">
                <a:solidFill>
                  <a:srgbClr val="FF0000"/>
                </a:solidFill>
                <a:latin typeface="微软雅黑" panose="020B0503020204020204" pitchFamily="34" charset="-122"/>
                <a:ea typeface="微软雅黑" panose="020B0503020204020204" pitchFamily="34" charset="-122"/>
              </a:rPr>
              <a:t>continue break</a:t>
            </a:r>
            <a:endParaRPr lang="en-US" altLang="zh-CN" dirty="0">
              <a:solidFill>
                <a:srgbClr val="FF0000"/>
              </a:solidFill>
              <a:latin typeface="微软雅黑" panose="020B0503020204020204" pitchFamily="34" charset="-122"/>
              <a:ea typeface="微软雅黑" panose="020B0503020204020204" pitchFamily="34" charset="-122"/>
            </a:endParaRPr>
          </a:p>
          <a:p>
            <a:pPr marL="342900" indent="-342900">
              <a:spcBef>
                <a:spcPct val="20000"/>
              </a:spcBef>
            </a:pPr>
            <a:r>
              <a:rPr lang="en-US" altLang="zh-CN" dirty="0" smtClean="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JavaScript</a:t>
            </a:r>
            <a:r>
              <a:rPr lang="zh-CN" altLang="en-US" sz="2400" dirty="0">
                <a:solidFill>
                  <a:schemeClr val="tx1">
                    <a:lumMod val="75000"/>
                    <a:lumOff val="25000"/>
                  </a:schemeClr>
                </a:solidFill>
              </a:rPr>
              <a:t>的基本特点：</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脚本语言：</a:t>
            </a:r>
            <a:r>
              <a:rPr lang="en-US" altLang="zh-CN" sz="2000" dirty="0">
                <a:solidFill>
                  <a:schemeClr val="tx1">
                    <a:lumMod val="75000"/>
                    <a:lumOff val="25000"/>
                  </a:schemeClr>
                </a:solidFill>
              </a:rPr>
              <a:t>JavaScript</a:t>
            </a:r>
            <a:r>
              <a:rPr lang="zh-CN" altLang="en-US" sz="2000" dirty="0">
                <a:solidFill>
                  <a:schemeClr val="tx1">
                    <a:lumMod val="75000"/>
                    <a:lumOff val="25000"/>
                  </a:schemeClr>
                </a:solidFill>
              </a:rPr>
              <a:t>是一种解释型的脚本语言</a:t>
            </a:r>
            <a:r>
              <a:rPr lang="en-US" altLang="zh-CN" sz="2000" dirty="0">
                <a:solidFill>
                  <a:schemeClr val="tx1">
                    <a:lumMod val="75000"/>
                    <a:lumOff val="25000"/>
                  </a:schemeClr>
                </a:solidFill>
              </a:rPr>
              <a:t>,C</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C++</a:t>
            </a:r>
            <a:r>
              <a:rPr lang="zh-CN" altLang="en-US" sz="2000" dirty="0">
                <a:solidFill>
                  <a:schemeClr val="tx1">
                    <a:lumMod val="75000"/>
                    <a:lumOff val="25000"/>
                  </a:schemeClr>
                </a:solidFill>
              </a:rPr>
              <a:t>等语言先编译后执行</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而</a:t>
            </a:r>
            <a:r>
              <a:rPr lang="en-US" altLang="zh-CN" sz="2000" dirty="0">
                <a:solidFill>
                  <a:schemeClr val="tx1">
                    <a:lumMod val="75000"/>
                    <a:lumOff val="25000"/>
                  </a:schemeClr>
                </a:solidFill>
              </a:rPr>
              <a:t>JavaScript</a:t>
            </a:r>
            <a:r>
              <a:rPr lang="zh-CN" altLang="en-US" sz="2000" dirty="0">
                <a:solidFill>
                  <a:schemeClr val="tx1">
                    <a:lumMod val="75000"/>
                    <a:lumOff val="25000"/>
                  </a:schemeClr>
                </a:solidFill>
              </a:rPr>
              <a:t>可以直接执行。</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基于对象：</a:t>
            </a:r>
            <a:r>
              <a:rPr lang="en-US" altLang="zh-CN" sz="2000" dirty="0">
                <a:solidFill>
                  <a:schemeClr val="tx1">
                    <a:lumMod val="75000"/>
                    <a:lumOff val="25000"/>
                  </a:schemeClr>
                </a:solidFill>
              </a:rPr>
              <a:t>JavaScript</a:t>
            </a:r>
            <a:r>
              <a:rPr lang="zh-CN" altLang="en-US" sz="2000" dirty="0">
                <a:solidFill>
                  <a:schemeClr val="tx1">
                    <a:lumMod val="75000"/>
                    <a:lumOff val="25000"/>
                  </a:schemeClr>
                </a:solidFill>
              </a:rPr>
              <a:t>是一种基于对象的脚本语言</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它不仅可以创建对象</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也能使用现有的对象。（后面章节介绍）</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简单</a:t>
            </a:r>
            <a:r>
              <a:rPr lang="en-US" altLang="zh-CN" sz="2000" dirty="0">
                <a:solidFill>
                  <a:schemeClr val="tx1">
                    <a:lumMod val="75000"/>
                    <a:lumOff val="25000"/>
                  </a:schemeClr>
                </a:solidFill>
              </a:rPr>
              <a:t>:JavaScript</a:t>
            </a:r>
            <a:r>
              <a:rPr lang="zh-CN" altLang="en-US" sz="2000" dirty="0">
                <a:solidFill>
                  <a:schemeClr val="tx1">
                    <a:lumMod val="75000"/>
                    <a:lumOff val="25000"/>
                  </a:schemeClr>
                </a:solidFill>
              </a:rPr>
              <a:t>语言中采用的是弱类型的变量类型</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对使用的数据类型未做出严格的要求</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是基于</a:t>
            </a:r>
            <a:r>
              <a:rPr lang="en-US" altLang="zh-CN" sz="2000" dirty="0">
                <a:solidFill>
                  <a:schemeClr val="tx1">
                    <a:lumMod val="75000"/>
                    <a:lumOff val="25000"/>
                  </a:schemeClr>
                </a:solidFill>
              </a:rPr>
              <a:t>Java</a:t>
            </a:r>
            <a:r>
              <a:rPr lang="zh-CN" altLang="en-US" sz="2000" dirty="0">
                <a:solidFill>
                  <a:schemeClr val="tx1">
                    <a:lumMod val="75000"/>
                    <a:lumOff val="25000"/>
                  </a:schemeClr>
                </a:solidFill>
              </a:rPr>
              <a:t>基本语句和控制的脚本语言</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其设计简单紧凑。</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跨平台：</a:t>
            </a:r>
            <a:r>
              <a:rPr lang="en-US" altLang="zh-CN" sz="2000" dirty="0">
                <a:solidFill>
                  <a:schemeClr val="tx1">
                    <a:lumMod val="75000"/>
                    <a:lumOff val="25000"/>
                  </a:schemeClr>
                </a:solidFill>
              </a:rPr>
              <a:t>JavaScript</a:t>
            </a:r>
            <a:r>
              <a:rPr lang="zh-CN" altLang="en-US" sz="2000" dirty="0">
                <a:solidFill>
                  <a:schemeClr val="tx1">
                    <a:lumMod val="75000"/>
                    <a:lumOff val="25000"/>
                  </a:schemeClr>
                </a:solidFill>
              </a:rPr>
              <a:t>只依赖于浏览器而与操作系统无关，目前</a:t>
            </a:r>
            <a:r>
              <a:rPr lang="en-US" altLang="zh-CN" sz="2000" dirty="0">
                <a:solidFill>
                  <a:schemeClr val="tx1">
                    <a:lumMod val="75000"/>
                    <a:lumOff val="25000"/>
                  </a:schemeClr>
                </a:solidFill>
              </a:rPr>
              <a:t>JavaScript</a:t>
            </a:r>
            <a:r>
              <a:rPr lang="zh-CN" altLang="en-US" sz="2000" dirty="0">
                <a:solidFill>
                  <a:schemeClr val="tx1">
                    <a:lumMod val="75000"/>
                    <a:lumOff val="25000"/>
                  </a:schemeClr>
                </a:solidFill>
              </a:rPr>
              <a:t>已被大多数的浏览器所支持</a:t>
            </a:r>
            <a:r>
              <a:rPr lang="zh-CN" altLang="en-US" sz="2000" dirty="0" smtClean="0">
                <a:solidFill>
                  <a:schemeClr val="tx1">
                    <a:lumMod val="75000"/>
                    <a:lumOff val="25000"/>
                  </a:schemeClr>
                </a:solidFill>
              </a:rPr>
              <a:t>。</a:t>
            </a:r>
            <a:endParaRPr lang="zh-CN" altLang="en-US" sz="2000" dirty="0" smtClean="0">
              <a:solidFill>
                <a:schemeClr val="tx1">
                  <a:lumMod val="75000"/>
                  <a:lumOff val="25000"/>
                </a:schemeClr>
              </a:solidFill>
            </a:endParaRPr>
          </a:p>
          <a:p>
            <a:pPr lvl="1"/>
            <a:r>
              <a:rPr lang="zh-CN" altLang="en-US" sz="2000" dirty="0">
                <a:solidFill>
                  <a:schemeClr val="tx1">
                    <a:lumMod val="75000"/>
                    <a:lumOff val="25000"/>
                  </a:schemeClr>
                </a:solidFill>
              </a:rPr>
              <a:t>嵌入式：需要在html页面上操作html元素，因此需要调用浏览器提供的操作html元素的接口（html dom接口），因此开发时要同时兼备html+css+javascript+dom的技能。</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a:solidFill>
                  <a:schemeClr val="tx1">
                    <a:lumMod val="75000"/>
                    <a:lumOff val="25000"/>
                  </a:schemeClr>
                </a:solidFill>
                <a:sym typeface="+mn-ea"/>
              </a:rPr>
              <a:t>JavaScript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介绍</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5</a:t>
            </a:r>
            <a:r>
              <a:rPr lang="zh-CN" altLang="en-US" dirty="0" smtClean="0"/>
              <a:t>节</a:t>
            </a:r>
            <a:r>
              <a:rPr lang="en-US" altLang="zh-CN" dirty="0" smtClean="0"/>
              <a:t>【</a:t>
            </a:r>
            <a:r>
              <a:rPr lang="zh-CN" altLang="en-US" dirty="0" smtClean="0">
                <a:solidFill>
                  <a:schemeClr val="tx1">
                    <a:lumMod val="75000"/>
                    <a:lumOff val="25000"/>
                  </a:schemeClr>
                </a:solidFill>
              </a:rPr>
              <a:t>函数</a:t>
            </a:r>
            <a:r>
              <a:rPr lang="en-US" altLang="zh-CN" dirty="0" smtClean="0"/>
              <a:t>】</a:t>
            </a:r>
            <a:endParaRPr lang="zh-CN" altLang="en-US" dirty="0"/>
          </a:p>
        </p:txBody>
      </p:sp>
      <p:sp>
        <p:nvSpPr>
          <p:cNvPr id="3" name="内容占位符 2"/>
          <p:cNvSpPr>
            <a:spLocks noGrp="1"/>
          </p:cNvSpPr>
          <p:nvPr>
            <p:ph idx="1"/>
          </p:nvPr>
        </p:nvSpPr>
        <p:spPr/>
        <p:txBody>
          <a:bodyPr vert="horz" lIns="91440" tIns="45720" rIns="91440" bIns="45720" rtlCol="0">
            <a:normAutofit/>
          </a:bodyPr>
          <a:lstStyle/>
          <a:p>
            <a:r>
              <a:rPr lang="zh-CN" altLang="en-US" dirty="0" smtClean="0"/>
              <a:t>知识点</a:t>
            </a:r>
            <a:r>
              <a:rPr lang="en-US" altLang="zh-CN" dirty="0" smtClean="0"/>
              <a:t>1</a:t>
            </a:r>
            <a:r>
              <a:rPr lang="zh-CN" altLang="en-US" dirty="0" smtClean="0"/>
              <a:t>：函数的声明方式</a:t>
            </a:r>
            <a:endParaRPr lang="en-US" altLang="zh-CN" dirty="0" smtClean="0"/>
          </a:p>
          <a:p>
            <a:r>
              <a:rPr lang="zh-CN" altLang="en-US" dirty="0" smtClean="0"/>
              <a:t>知识点</a:t>
            </a:r>
            <a:r>
              <a:rPr lang="en-US" altLang="zh-CN" dirty="0" smtClean="0"/>
              <a:t>2</a:t>
            </a:r>
            <a:r>
              <a:rPr lang="zh-CN" altLang="en-US" dirty="0" smtClean="0"/>
              <a:t>：</a:t>
            </a:r>
            <a:r>
              <a:rPr lang="en-US" altLang="zh-CN" dirty="0" smtClean="0"/>
              <a:t>Function</a:t>
            </a:r>
            <a:r>
              <a:rPr lang="zh-CN" altLang="en-US" dirty="0" smtClean="0"/>
              <a:t>对象简介</a:t>
            </a:r>
            <a:endParaRPr lang="en-US" altLang="zh-CN" dirty="0" smtClean="0"/>
          </a:p>
          <a:p>
            <a:pPr marL="0" indent="0">
              <a:buNone/>
            </a:pPr>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zh-CN" altLang="en-US"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zh-CN" altLang="en-US" sz="2400" dirty="0">
                <a:solidFill>
                  <a:schemeClr val="tx1">
                    <a:lumMod val="75000"/>
                    <a:lumOff val="25000"/>
                  </a:schemeClr>
                </a:solidFill>
              </a:rPr>
              <a:t>函数：一段包含应用程序的程序块，此程序块可以被其他程序通过函数名调用，目的是提高代码公用性、可维护性。</a:t>
            </a:r>
            <a:endParaRPr lang="zh-CN" altLang="en-US" sz="2400" dirty="0">
              <a:solidFill>
                <a:schemeClr val="tx1">
                  <a:lumMod val="75000"/>
                  <a:lumOff val="25000"/>
                </a:schemeClr>
              </a:solidFill>
            </a:endParaRPr>
          </a:p>
          <a:p>
            <a:pPr marL="342900" indent="-342900">
              <a:spcBef>
                <a:spcPct val="20000"/>
              </a:spcBef>
            </a:pPr>
            <a:r>
              <a:rPr lang="zh-CN" altLang="en-US" sz="2400" dirty="0">
                <a:solidFill>
                  <a:schemeClr val="tx1">
                    <a:lumMod val="75000"/>
                    <a:lumOff val="25000"/>
                  </a:schemeClr>
                </a:solidFill>
              </a:rPr>
              <a:t>使用场景分析：	</a:t>
            </a:r>
            <a:endParaRPr lang="zh-CN" altLang="en-US" sz="2400" dirty="0">
              <a:solidFill>
                <a:schemeClr val="tx1">
                  <a:lumMod val="75000"/>
                  <a:lumOff val="25000"/>
                </a:schemeClr>
              </a:solidFill>
            </a:endParaRPr>
          </a:p>
          <a:p>
            <a:pPr marL="342900" indent="-342900">
              <a:spcBef>
                <a:spcPct val="20000"/>
              </a:spcBef>
            </a:pP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函数的声明方式</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12" name="矩形 11"/>
          <p:cNvSpPr/>
          <p:nvPr/>
        </p:nvSpPr>
        <p:spPr>
          <a:xfrm>
            <a:off x="2073793" y="3234716"/>
            <a:ext cx="2500330" cy="321471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717131" y="3234716"/>
            <a:ext cx="2500330" cy="321471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5717131" y="3202217"/>
            <a:ext cx="2571768" cy="3693319"/>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网页</a:t>
            </a:r>
            <a:r>
              <a:rPr lang="en-US" altLang="zh-CN" dirty="0">
                <a:latin typeface="微软雅黑" panose="020B0503020204020204" pitchFamily="34" charset="-122"/>
                <a:ea typeface="微软雅黑" panose="020B0503020204020204" pitchFamily="34" charset="-122"/>
              </a:rPr>
              <a:t>B</a:t>
            </a:r>
            <a:r>
              <a:rPr lang="zh-CN" altLang="en-US" dirty="0">
                <a:latin typeface="微软雅黑" panose="020B0503020204020204" pitchFamily="34" charset="-122"/>
                <a:ea typeface="微软雅黑" panose="020B0503020204020204" pitchFamily="34" charset="-122"/>
              </a:rPr>
              <a:t>加载逻辑</a:t>
            </a:r>
            <a:endParaRPr lang="en-US" altLang="zh-CN"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pPr marL="342900" indent="-342900"/>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、完成网页全屏显示代码</a:t>
            </a:r>
            <a:endParaRPr lang="en-US" altLang="zh-CN" dirty="0">
              <a:latin typeface="微软雅黑" panose="020B0503020204020204" pitchFamily="34" charset="-122"/>
              <a:ea typeface="微软雅黑" panose="020B0503020204020204" pitchFamily="34" charset="-122"/>
            </a:endParaRPr>
          </a:p>
          <a:p>
            <a:pPr marL="342900" indent="-342900"/>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、完成特定动画效果代码</a:t>
            </a:r>
            <a:endParaRPr lang="en-US" altLang="zh-CN" dirty="0">
              <a:latin typeface="微软雅黑" panose="020B0503020204020204" pitchFamily="34" charset="-122"/>
              <a:ea typeface="微软雅黑" panose="020B0503020204020204" pitchFamily="34" charset="-122"/>
            </a:endParaRPr>
          </a:p>
          <a:p>
            <a:pPr marL="342900" indent="-342900"/>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、完成本网页</a:t>
            </a:r>
            <a:r>
              <a:rPr lang="en-US" altLang="zh-CN" dirty="0">
                <a:latin typeface="微软雅黑" panose="020B0503020204020204" pitchFamily="34" charset="-122"/>
                <a:ea typeface="微软雅黑" panose="020B0503020204020204" pitchFamily="34" charset="-122"/>
              </a:rPr>
              <a:t>B</a:t>
            </a:r>
            <a:r>
              <a:rPr lang="zh-CN" altLang="en-US" dirty="0">
                <a:latin typeface="微软雅黑" panose="020B0503020204020204" pitchFamily="34" charset="-122"/>
                <a:ea typeface="微软雅黑" panose="020B0503020204020204" pitchFamily="34" charset="-122"/>
              </a:rPr>
              <a:t>显示代码</a:t>
            </a:r>
            <a:endParaRPr lang="zh-CN" altLang="en-US" dirty="0">
              <a:latin typeface="微软雅黑" panose="020B0503020204020204" pitchFamily="34" charset="-122"/>
              <a:ea typeface="微软雅黑" panose="020B0503020204020204" pitchFamily="34" charset="-122"/>
            </a:endParaRPr>
          </a:p>
          <a:p>
            <a:endParaRPr lang="zh-CN" altLang="en-US" dirty="0" smtClean="0"/>
          </a:p>
          <a:p>
            <a:endParaRPr lang="zh-CN" altLang="en-US" dirty="0" smtClean="0"/>
          </a:p>
          <a:p>
            <a:endParaRPr lang="zh-CN" altLang="en-US" dirty="0" smtClean="0"/>
          </a:p>
          <a:p>
            <a:endParaRPr lang="en-US" altLang="zh-CN" dirty="0" smtClean="0"/>
          </a:p>
          <a:p>
            <a:endParaRPr lang="en-US" altLang="zh-CN" dirty="0" smtClean="0"/>
          </a:p>
        </p:txBody>
      </p:sp>
      <p:sp>
        <p:nvSpPr>
          <p:cNvPr id="15" name="矩形 14"/>
          <p:cNvSpPr/>
          <p:nvPr/>
        </p:nvSpPr>
        <p:spPr>
          <a:xfrm>
            <a:off x="2145231" y="3806220"/>
            <a:ext cx="2428892" cy="114300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17131" y="3734782"/>
            <a:ext cx="2428892" cy="114300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右箭头 16"/>
          <p:cNvSpPr/>
          <p:nvPr/>
        </p:nvSpPr>
        <p:spPr>
          <a:xfrm>
            <a:off x="4716999" y="4449162"/>
            <a:ext cx="928694" cy="21431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右箭头 17"/>
          <p:cNvSpPr/>
          <p:nvPr/>
        </p:nvSpPr>
        <p:spPr>
          <a:xfrm flipH="1">
            <a:off x="4645561" y="4091972"/>
            <a:ext cx="1000132" cy="21431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145231" y="3363029"/>
            <a:ext cx="2571768" cy="4247317"/>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sym typeface="Calibri" panose="020F0502020204030204" charset="0"/>
              </a:rPr>
              <a:t>网页</a:t>
            </a:r>
            <a:r>
              <a:rPr lang="en-US" altLang="zh-CN" dirty="0">
                <a:latin typeface="微软雅黑" panose="020B0503020204020204" pitchFamily="34" charset="-122"/>
                <a:ea typeface="微软雅黑" panose="020B0503020204020204" pitchFamily="34" charset="-122"/>
                <a:sym typeface="Calibri" panose="020F0502020204030204" charset="0"/>
              </a:rPr>
              <a:t>A</a:t>
            </a:r>
            <a:r>
              <a:rPr lang="zh-CN" altLang="en-US" dirty="0">
                <a:latin typeface="微软雅黑" panose="020B0503020204020204" pitchFamily="34" charset="-122"/>
                <a:ea typeface="微软雅黑" panose="020B0503020204020204" pitchFamily="34" charset="-122"/>
                <a:sym typeface="Calibri" panose="020F0502020204030204" charset="0"/>
              </a:rPr>
              <a:t>加载逻辑</a:t>
            </a:r>
            <a:endParaRPr lang="en-US" altLang="zh-CN" dirty="0">
              <a:latin typeface="微软雅黑" panose="020B0503020204020204" pitchFamily="34" charset="-122"/>
              <a:ea typeface="微软雅黑" panose="020B0503020204020204" pitchFamily="34" charset="-122"/>
              <a:sym typeface="Calibri" panose="020F0502020204030204" charset="0"/>
            </a:endParaRPr>
          </a:p>
          <a:p>
            <a:endParaRPr lang="en-US" altLang="zh-CN" dirty="0">
              <a:latin typeface="微软雅黑" panose="020B0503020204020204" pitchFamily="34" charset="-122"/>
              <a:ea typeface="微软雅黑" panose="020B0503020204020204" pitchFamily="34" charset="-122"/>
              <a:sym typeface="Calibri" panose="020F0502020204030204" charset="0"/>
            </a:endParaRPr>
          </a:p>
          <a:p>
            <a:pPr marL="342900" indent="-342900"/>
            <a:r>
              <a:rPr lang="en-US" altLang="zh-CN" dirty="0">
                <a:latin typeface="微软雅黑" panose="020B0503020204020204" pitchFamily="34" charset="-122"/>
                <a:ea typeface="微软雅黑" panose="020B0503020204020204" pitchFamily="34" charset="-122"/>
                <a:sym typeface="Calibri" panose="020F0502020204030204" charset="0"/>
              </a:rPr>
              <a:t>1</a:t>
            </a:r>
            <a:r>
              <a:rPr lang="zh-CN" altLang="en-US" dirty="0">
                <a:latin typeface="微软雅黑" panose="020B0503020204020204" pitchFamily="34" charset="-122"/>
                <a:ea typeface="微软雅黑" panose="020B0503020204020204" pitchFamily="34" charset="-122"/>
                <a:sym typeface="Calibri" panose="020F0502020204030204" charset="0"/>
              </a:rPr>
              <a:t>、完成网页全屏显示代码</a:t>
            </a:r>
            <a:endParaRPr lang="en-US" altLang="zh-CN" dirty="0">
              <a:latin typeface="微软雅黑" panose="020B0503020204020204" pitchFamily="34" charset="-122"/>
              <a:ea typeface="微软雅黑" panose="020B0503020204020204" pitchFamily="34" charset="-122"/>
              <a:sym typeface="Calibri" panose="020F0502020204030204" charset="0"/>
            </a:endParaRPr>
          </a:p>
          <a:p>
            <a:pPr marL="342900" indent="-342900"/>
            <a:r>
              <a:rPr lang="en-US" altLang="zh-CN" dirty="0">
                <a:latin typeface="微软雅黑" panose="020B0503020204020204" pitchFamily="34" charset="-122"/>
                <a:ea typeface="微软雅黑" panose="020B0503020204020204" pitchFamily="34" charset="-122"/>
                <a:sym typeface="Calibri" panose="020F0502020204030204" charset="0"/>
              </a:rPr>
              <a:t>2</a:t>
            </a:r>
            <a:r>
              <a:rPr lang="zh-CN" altLang="en-US" dirty="0">
                <a:latin typeface="微软雅黑" panose="020B0503020204020204" pitchFamily="34" charset="-122"/>
                <a:ea typeface="微软雅黑" panose="020B0503020204020204" pitchFamily="34" charset="-122"/>
                <a:sym typeface="Calibri" panose="020F0502020204030204" charset="0"/>
              </a:rPr>
              <a:t>、完成特定动画效果代码</a:t>
            </a:r>
            <a:endParaRPr lang="en-US" altLang="zh-CN" dirty="0">
              <a:latin typeface="微软雅黑" panose="020B0503020204020204" pitchFamily="34" charset="-122"/>
              <a:ea typeface="微软雅黑" panose="020B0503020204020204" pitchFamily="34" charset="-122"/>
              <a:sym typeface="Calibri" panose="020F0502020204030204" charset="0"/>
            </a:endParaRPr>
          </a:p>
          <a:p>
            <a:pPr marL="342900" indent="-342900"/>
            <a:r>
              <a:rPr lang="en-US" altLang="zh-CN" dirty="0">
                <a:latin typeface="微软雅黑" panose="020B0503020204020204" pitchFamily="34" charset="-122"/>
                <a:ea typeface="微软雅黑" panose="020B0503020204020204" pitchFamily="34" charset="-122"/>
                <a:sym typeface="Calibri" panose="020F0502020204030204" charset="0"/>
              </a:rPr>
              <a:t>3</a:t>
            </a:r>
            <a:r>
              <a:rPr lang="zh-CN" altLang="en-US" dirty="0">
                <a:latin typeface="微软雅黑" panose="020B0503020204020204" pitchFamily="34" charset="-122"/>
                <a:ea typeface="微软雅黑" panose="020B0503020204020204" pitchFamily="34" charset="-122"/>
                <a:sym typeface="Calibri" panose="020F0502020204030204" charset="0"/>
              </a:rPr>
              <a:t>、完成消息提醒代码</a:t>
            </a:r>
            <a:endParaRPr lang="en-US" altLang="zh-CN" dirty="0">
              <a:latin typeface="微软雅黑" panose="020B0503020204020204" pitchFamily="34" charset="-122"/>
              <a:ea typeface="微软雅黑" panose="020B0503020204020204" pitchFamily="34" charset="-122"/>
              <a:sym typeface="Calibri" panose="020F0502020204030204" charset="0"/>
            </a:endParaRPr>
          </a:p>
          <a:p>
            <a:pPr marL="342900" indent="-342900"/>
            <a:r>
              <a:rPr lang="en-US" altLang="zh-CN" dirty="0">
                <a:latin typeface="微软雅黑" panose="020B0503020204020204" pitchFamily="34" charset="-122"/>
                <a:ea typeface="微软雅黑" panose="020B0503020204020204" pitchFamily="34" charset="-122"/>
                <a:sym typeface="Calibri" panose="020F0502020204030204" charset="0"/>
              </a:rPr>
              <a:t>4</a:t>
            </a:r>
            <a:r>
              <a:rPr lang="zh-CN" altLang="en-US" dirty="0">
                <a:latin typeface="微软雅黑" panose="020B0503020204020204" pitchFamily="34" charset="-122"/>
                <a:ea typeface="微软雅黑" panose="020B0503020204020204" pitchFamily="34" charset="-122"/>
                <a:sym typeface="Calibri" panose="020F0502020204030204" charset="0"/>
              </a:rPr>
              <a:t>、完成升级提醒代码</a:t>
            </a:r>
            <a:endParaRPr lang="en-US" altLang="zh-CN" dirty="0">
              <a:latin typeface="微软雅黑" panose="020B0503020204020204" pitchFamily="34" charset="-122"/>
              <a:ea typeface="微软雅黑" panose="020B0503020204020204" pitchFamily="34" charset="-122"/>
              <a:sym typeface="Calibri" panose="020F0502020204030204" charset="0"/>
            </a:endParaRPr>
          </a:p>
          <a:p>
            <a:pPr marL="342900" indent="-342900"/>
            <a:r>
              <a:rPr lang="en-US" altLang="zh-CN" dirty="0">
                <a:latin typeface="微软雅黑" panose="020B0503020204020204" pitchFamily="34" charset="-122"/>
                <a:ea typeface="微软雅黑" panose="020B0503020204020204" pitchFamily="34" charset="-122"/>
                <a:sym typeface="Calibri" panose="020F0502020204030204" charset="0"/>
              </a:rPr>
              <a:t>5</a:t>
            </a:r>
            <a:r>
              <a:rPr lang="zh-CN" altLang="en-US" dirty="0">
                <a:latin typeface="微软雅黑" panose="020B0503020204020204" pitchFamily="34" charset="-122"/>
                <a:ea typeface="微软雅黑" panose="020B0503020204020204" pitchFamily="34" charset="-122"/>
                <a:sym typeface="Calibri" panose="020F0502020204030204" charset="0"/>
              </a:rPr>
              <a:t>、完成本网页</a:t>
            </a:r>
            <a:r>
              <a:rPr lang="en-US" altLang="zh-CN" dirty="0">
                <a:latin typeface="微软雅黑" panose="020B0503020204020204" pitchFamily="34" charset="-122"/>
                <a:ea typeface="微软雅黑" panose="020B0503020204020204" pitchFamily="34" charset="-122"/>
                <a:sym typeface="Calibri" panose="020F0502020204030204" charset="0"/>
              </a:rPr>
              <a:t>A</a:t>
            </a:r>
            <a:r>
              <a:rPr lang="zh-CN" altLang="en-US" dirty="0">
                <a:latin typeface="微软雅黑" panose="020B0503020204020204" pitchFamily="34" charset="-122"/>
                <a:ea typeface="微软雅黑" panose="020B0503020204020204" pitchFamily="34" charset="-122"/>
                <a:sym typeface="Calibri" panose="020F0502020204030204" charset="0"/>
              </a:rPr>
              <a:t>显示代码</a:t>
            </a:r>
            <a:endParaRPr lang="zh-CN" altLang="en-US" dirty="0">
              <a:latin typeface="微软雅黑" panose="020B0503020204020204" pitchFamily="34" charset="-122"/>
              <a:ea typeface="微软雅黑" panose="020B0503020204020204" pitchFamily="34" charset="-122"/>
              <a:sym typeface="Calibri" panose="020F0502020204030204" charset="0"/>
            </a:endParaRPr>
          </a:p>
          <a:p>
            <a:endParaRPr lang="zh-CN" altLang="en-US" dirty="0" smtClean="0"/>
          </a:p>
          <a:p>
            <a:endParaRPr lang="zh-CN" altLang="en-US" dirty="0" smtClean="0"/>
          </a:p>
          <a:p>
            <a:endParaRPr lang="zh-CN" altLang="en-US" dirty="0" smtClean="0"/>
          </a:p>
          <a:p>
            <a:endParaRPr lang="en-US" altLang="zh-CN" dirty="0" smtClean="0"/>
          </a:p>
          <a:p>
            <a:endParaRPr lang="en-US" altLang="zh-CN" dirty="0" smtClean="0"/>
          </a:p>
        </p:txBody>
      </p:sp>
    </p:spTree>
  </p:cSld>
  <p:clrMapOvr>
    <a:masterClrMapping/>
  </p:clrMapOvr>
  <p:transition spd="slow">
    <p:push di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zh-CN" altLang="en-US" sz="2400" dirty="0" smtClean="0">
                <a:solidFill>
                  <a:schemeClr val="tx1">
                    <a:lumMod val="75000"/>
                    <a:lumOff val="25000"/>
                  </a:schemeClr>
                </a:solidFill>
              </a:rPr>
              <a:t>使用场景分析</a:t>
            </a:r>
            <a:r>
              <a:rPr lang="zh-CN" altLang="en-US" sz="2400" dirty="0">
                <a:solidFill>
                  <a:schemeClr val="tx1">
                    <a:lumMod val="75000"/>
                    <a:lumOff val="25000"/>
                  </a:schemeClr>
                </a:solidFill>
              </a:rPr>
              <a:t>	</a:t>
            </a:r>
            <a:endParaRPr lang="zh-CN" altLang="en-US" sz="2400" dirty="0">
              <a:solidFill>
                <a:schemeClr val="tx1">
                  <a:lumMod val="75000"/>
                  <a:lumOff val="25000"/>
                </a:schemeClr>
              </a:solidFill>
            </a:endParaRPr>
          </a:p>
          <a:p>
            <a:pPr marL="342900" indent="-342900">
              <a:spcBef>
                <a:spcPct val="20000"/>
              </a:spcBef>
            </a:pP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函数的声明方式</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35" name="矩形 34"/>
          <p:cNvSpPr/>
          <p:nvPr/>
        </p:nvSpPr>
        <p:spPr>
          <a:xfrm>
            <a:off x="4151572" y="2357430"/>
            <a:ext cx="2714644" cy="357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完成网页全屏</a:t>
            </a:r>
            <a:r>
              <a:rPr lang="zh-CN" altLang="en-US" dirty="0" smtClean="0">
                <a:solidFill>
                  <a:schemeClr val="tx1"/>
                </a:solidFill>
                <a:latin typeface="微软雅黑" panose="020B0503020204020204" pitchFamily="34" charset="-122"/>
                <a:ea typeface="微软雅黑" panose="020B0503020204020204" pitchFamily="34" charset="-122"/>
              </a:rPr>
              <a:t>函数</a:t>
            </a:r>
            <a:r>
              <a:rPr lang="en-US" altLang="zh-CN" dirty="0" smtClean="0"/>
              <a:t>dia</a:t>
            </a:r>
            <a:endParaRPr lang="zh-CN" altLang="en-US" dirty="0"/>
          </a:p>
        </p:txBody>
      </p:sp>
      <p:sp>
        <p:nvSpPr>
          <p:cNvPr id="36" name="矩形 35"/>
          <p:cNvSpPr/>
          <p:nvPr/>
        </p:nvSpPr>
        <p:spPr>
          <a:xfrm>
            <a:off x="4151572" y="2857496"/>
            <a:ext cx="2714644" cy="357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特定动画效果函数</a:t>
            </a:r>
            <a:r>
              <a:rPr lang="zh-CN" altLang="en-US" dirty="0" smtClean="0"/>
              <a:t>示</a:t>
            </a:r>
            <a:endParaRPr lang="zh-CN" altLang="en-US" dirty="0"/>
          </a:p>
        </p:txBody>
      </p:sp>
      <p:sp>
        <p:nvSpPr>
          <p:cNvPr id="37" name="矩形 36"/>
          <p:cNvSpPr/>
          <p:nvPr/>
        </p:nvSpPr>
        <p:spPr>
          <a:xfrm>
            <a:off x="4151572" y="3357562"/>
            <a:ext cx="2714644" cy="357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完成消息提醒</a:t>
            </a:r>
            <a:r>
              <a:rPr lang="zh-CN" altLang="en-US" dirty="0" smtClean="0">
                <a:solidFill>
                  <a:schemeClr val="tx1"/>
                </a:solidFill>
                <a:latin typeface="微软雅黑" panose="020B0503020204020204" pitchFamily="34" charset="-122"/>
                <a:ea typeface="微软雅黑" panose="020B0503020204020204" pitchFamily="34" charset="-122"/>
              </a:rPr>
              <a:t>函数</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8" name="矩形 37"/>
          <p:cNvSpPr/>
          <p:nvPr/>
        </p:nvSpPr>
        <p:spPr>
          <a:xfrm>
            <a:off x="4151572" y="3929066"/>
            <a:ext cx="2714644" cy="357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完成升级提醒代函数</a:t>
            </a:r>
            <a:r>
              <a:rPr lang="zh-CN" altLang="en-US" dirty="0" smtClean="0"/>
              <a:t>示</a:t>
            </a:r>
            <a:endParaRPr lang="zh-CN" altLang="en-US" dirty="0"/>
          </a:p>
        </p:txBody>
      </p:sp>
      <p:cxnSp>
        <p:nvCxnSpPr>
          <p:cNvPr id="39" name="直接箭头连接符 38"/>
          <p:cNvCxnSpPr/>
          <p:nvPr/>
        </p:nvCxnSpPr>
        <p:spPr>
          <a:xfrm rot="5400000" flipH="1" flipV="1">
            <a:off x="3115721" y="2678901"/>
            <a:ext cx="1000132" cy="928694"/>
          </a:xfrm>
          <a:prstGeom prst="straightConnector1">
            <a:avLst/>
          </a:prstGeom>
          <a:ln w="12700">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rot="5400000" flipH="1" flipV="1">
            <a:off x="3115721" y="3178967"/>
            <a:ext cx="1000132" cy="928694"/>
          </a:xfrm>
          <a:prstGeom prst="straightConnector1">
            <a:avLst/>
          </a:prstGeom>
          <a:ln w="12700">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rot="5400000" flipH="1" flipV="1">
            <a:off x="3187159" y="3607595"/>
            <a:ext cx="1000132" cy="928694"/>
          </a:xfrm>
          <a:prstGeom prst="straightConnector1">
            <a:avLst/>
          </a:prstGeom>
          <a:ln w="12700">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rot="5400000" flipH="1" flipV="1">
            <a:off x="3472911" y="4393413"/>
            <a:ext cx="1000132" cy="928694"/>
          </a:xfrm>
          <a:prstGeom prst="straightConnector1">
            <a:avLst/>
          </a:prstGeom>
          <a:ln w="12700">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7223406" y="2857496"/>
            <a:ext cx="2571768" cy="3693319"/>
          </a:xfrm>
          <a:prstGeom prst="rect">
            <a:avLst/>
          </a:prstGeom>
          <a:noFill/>
          <a:ln>
            <a:noFill/>
          </a:ln>
        </p:spPr>
        <p:txBody>
          <a:bodyPr wrap="square" rtlCol="0">
            <a:spAutoFit/>
          </a:bodyPr>
          <a:lstStyle/>
          <a:p>
            <a:r>
              <a:rPr lang="zh-CN" altLang="en-US" dirty="0">
                <a:latin typeface="微软雅黑" panose="020B0503020204020204" pitchFamily="34" charset="-122"/>
                <a:ea typeface="微软雅黑" panose="020B0503020204020204" pitchFamily="34" charset="-122"/>
              </a:rPr>
              <a:t>网页</a:t>
            </a:r>
            <a:r>
              <a:rPr lang="en-US" altLang="zh-CN" dirty="0">
                <a:latin typeface="微软雅黑" panose="020B0503020204020204" pitchFamily="34" charset="-122"/>
                <a:ea typeface="微软雅黑" panose="020B0503020204020204" pitchFamily="34" charset="-122"/>
              </a:rPr>
              <a:t>B</a:t>
            </a:r>
            <a:r>
              <a:rPr lang="zh-CN" altLang="en-US" dirty="0">
                <a:latin typeface="微软雅黑" panose="020B0503020204020204" pitchFamily="34" charset="-122"/>
                <a:ea typeface="微软雅黑" panose="020B0503020204020204" pitchFamily="34" charset="-122"/>
              </a:rPr>
              <a:t>加载逻辑</a:t>
            </a:r>
            <a:endParaRPr lang="en-US" altLang="zh-CN"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pPr marL="342900" indent="-342900"/>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、调用全屏函数</a:t>
            </a:r>
            <a:endParaRPr lang="en-US" altLang="zh-CN" dirty="0">
              <a:latin typeface="微软雅黑" panose="020B0503020204020204" pitchFamily="34" charset="-122"/>
              <a:ea typeface="微软雅黑" panose="020B0503020204020204" pitchFamily="34" charset="-122"/>
            </a:endParaRPr>
          </a:p>
          <a:p>
            <a:pPr marL="342900" indent="-342900"/>
            <a:endParaRPr lang="en-US" altLang="zh-CN" dirty="0">
              <a:latin typeface="微软雅黑" panose="020B0503020204020204" pitchFamily="34" charset="-122"/>
              <a:ea typeface="微软雅黑" panose="020B0503020204020204" pitchFamily="34" charset="-122"/>
            </a:endParaRPr>
          </a:p>
          <a:p>
            <a:pPr marL="342900" indent="-342900"/>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、调用动画函数</a:t>
            </a:r>
            <a:endParaRPr lang="en-US" altLang="zh-CN" dirty="0">
              <a:latin typeface="微软雅黑" panose="020B0503020204020204" pitchFamily="34" charset="-122"/>
              <a:ea typeface="微软雅黑" panose="020B0503020204020204" pitchFamily="34" charset="-122"/>
            </a:endParaRPr>
          </a:p>
          <a:p>
            <a:pPr marL="342900" indent="-342900"/>
            <a:endParaRPr lang="en-US" altLang="zh-CN" dirty="0">
              <a:latin typeface="微软雅黑" panose="020B0503020204020204" pitchFamily="34" charset="-122"/>
              <a:ea typeface="微软雅黑" panose="020B0503020204020204" pitchFamily="34" charset="-122"/>
            </a:endParaRPr>
          </a:p>
          <a:p>
            <a:pPr marL="342900" indent="-342900"/>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、完成本网页</a:t>
            </a:r>
            <a:r>
              <a:rPr lang="en-US" altLang="zh-CN" dirty="0">
                <a:latin typeface="微软雅黑" panose="020B0503020204020204" pitchFamily="34" charset="-122"/>
                <a:ea typeface="微软雅黑" panose="020B0503020204020204" pitchFamily="34" charset="-122"/>
              </a:rPr>
              <a:t>B</a:t>
            </a:r>
            <a:r>
              <a:rPr lang="zh-CN" altLang="en-US" dirty="0">
                <a:latin typeface="微软雅黑" panose="020B0503020204020204" pitchFamily="34" charset="-122"/>
                <a:ea typeface="微软雅黑" panose="020B0503020204020204" pitchFamily="34" charset="-122"/>
              </a:rPr>
              <a:t>显示代码</a:t>
            </a:r>
            <a:endParaRPr lang="zh-CN" altLang="en-US" dirty="0">
              <a:latin typeface="微软雅黑" panose="020B0503020204020204" pitchFamily="34" charset="-122"/>
              <a:ea typeface="微软雅黑" panose="020B0503020204020204" pitchFamily="34" charset="-122"/>
            </a:endParaRPr>
          </a:p>
          <a:p>
            <a:endParaRPr lang="zh-CN" altLang="en-US" dirty="0" smtClean="0"/>
          </a:p>
          <a:p>
            <a:endParaRPr lang="zh-CN" altLang="en-US" dirty="0" smtClean="0"/>
          </a:p>
          <a:p>
            <a:endParaRPr lang="zh-CN" altLang="en-US" dirty="0" smtClean="0"/>
          </a:p>
          <a:p>
            <a:endParaRPr lang="en-US" altLang="zh-CN" dirty="0" smtClean="0"/>
          </a:p>
          <a:p>
            <a:endParaRPr lang="en-US" altLang="zh-CN" dirty="0" smtClean="0"/>
          </a:p>
        </p:txBody>
      </p:sp>
      <p:cxnSp>
        <p:nvCxnSpPr>
          <p:cNvPr id="44" name="直接箭头连接符 43"/>
          <p:cNvCxnSpPr/>
          <p:nvPr/>
        </p:nvCxnSpPr>
        <p:spPr>
          <a:xfrm rot="16200000" flipV="1">
            <a:off x="6544745" y="2964653"/>
            <a:ext cx="1071570" cy="428628"/>
          </a:xfrm>
          <a:prstGeom prst="straightConnector1">
            <a:avLst/>
          </a:prstGeom>
          <a:ln w="12700">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rot="16200000" flipV="1">
            <a:off x="6544745" y="3393281"/>
            <a:ext cx="1071570" cy="428628"/>
          </a:xfrm>
          <a:prstGeom prst="straightConnector1">
            <a:avLst/>
          </a:prstGeom>
          <a:ln w="12700">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1294052" y="2786058"/>
            <a:ext cx="2714644" cy="321471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23406" y="2714620"/>
            <a:ext cx="2714644" cy="250033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4008696" y="2000240"/>
            <a:ext cx="3071834" cy="31432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48"/>
          <p:cNvSpPr txBox="1"/>
          <p:nvPr/>
        </p:nvSpPr>
        <p:spPr>
          <a:xfrm>
            <a:off x="4723076" y="4572008"/>
            <a:ext cx="150019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公用函数库</a:t>
            </a:r>
            <a:endParaRPr lang="zh-CN" altLang="en-US" dirty="0">
              <a:latin typeface="微软雅黑" panose="020B0503020204020204" pitchFamily="34" charset="-122"/>
              <a:ea typeface="微软雅黑" panose="020B0503020204020204" pitchFamily="34" charset="-122"/>
            </a:endParaRPr>
          </a:p>
        </p:txBody>
      </p:sp>
      <p:sp>
        <p:nvSpPr>
          <p:cNvPr id="50" name="TextBox 49"/>
          <p:cNvSpPr txBox="1"/>
          <p:nvPr/>
        </p:nvSpPr>
        <p:spPr>
          <a:xfrm>
            <a:off x="1222614" y="2857496"/>
            <a:ext cx="2786082" cy="4524315"/>
          </a:xfrm>
          <a:prstGeom prst="rect">
            <a:avLst/>
          </a:prstGeom>
          <a:noFill/>
          <a:ln>
            <a:noFill/>
          </a:ln>
        </p:spPr>
        <p:txBody>
          <a:bodyPr wrap="square" rtlCol="0">
            <a:spAutoFit/>
          </a:bodyPr>
          <a:lstStyle/>
          <a:p>
            <a:r>
              <a:rPr lang="zh-CN" altLang="en-US" dirty="0">
                <a:latin typeface="微软雅黑" panose="020B0503020204020204" pitchFamily="34" charset="-122"/>
                <a:ea typeface="微软雅黑" panose="020B0503020204020204" pitchFamily="34" charset="-122"/>
              </a:rPr>
              <a:t>网页</a:t>
            </a:r>
            <a:r>
              <a:rPr lang="en-US" altLang="zh-CN" dirty="0">
                <a:latin typeface="微软雅黑" panose="020B0503020204020204" pitchFamily="34" charset="-122"/>
                <a:ea typeface="微软雅黑" panose="020B0503020204020204" pitchFamily="34" charset="-122"/>
              </a:rPr>
              <a:t>A</a:t>
            </a:r>
            <a:r>
              <a:rPr lang="zh-CN" altLang="en-US" dirty="0">
                <a:latin typeface="微软雅黑" panose="020B0503020204020204" pitchFamily="34" charset="-122"/>
                <a:ea typeface="微软雅黑" panose="020B0503020204020204" pitchFamily="34" charset="-122"/>
              </a:rPr>
              <a:t>加载逻辑</a:t>
            </a:r>
            <a:endParaRPr lang="en-US" altLang="zh-CN"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pPr marL="342900" indent="-342900"/>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、调用全屏函数</a:t>
            </a:r>
            <a:endParaRPr lang="en-US" altLang="zh-CN" dirty="0">
              <a:latin typeface="微软雅黑" panose="020B0503020204020204" pitchFamily="34" charset="-122"/>
              <a:ea typeface="微软雅黑" panose="020B0503020204020204" pitchFamily="34" charset="-122"/>
            </a:endParaRPr>
          </a:p>
          <a:p>
            <a:pPr marL="342900" indent="-342900"/>
            <a:endParaRPr lang="en-US" altLang="zh-CN" dirty="0">
              <a:latin typeface="微软雅黑" panose="020B0503020204020204" pitchFamily="34" charset="-122"/>
              <a:ea typeface="微软雅黑" panose="020B0503020204020204" pitchFamily="34" charset="-122"/>
            </a:endParaRPr>
          </a:p>
          <a:p>
            <a:pPr marL="342900" indent="-342900"/>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、调用动画函数</a:t>
            </a:r>
            <a:endParaRPr lang="en-US" altLang="zh-CN" dirty="0">
              <a:latin typeface="微软雅黑" panose="020B0503020204020204" pitchFamily="34" charset="-122"/>
              <a:ea typeface="微软雅黑" panose="020B0503020204020204" pitchFamily="34" charset="-122"/>
            </a:endParaRPr>
          </a:p>
          <a:p>
            <a:pPr marL="342900" indent="-342900"/>
            <a:endParaRPr lang="en-US" altLang="zh-CN" dirty="0">
              <a:latin typeface="微软雅黑" panose="020B0503020204020204" pitchFamily="34" charset="-122"/>
              <a:ea typeface="微软雅黑" panose="020B0503020204020204" pitchFamily="34" charset="-122"/>
            </a:endParaRPr>
          </a:p>
          <a:p>
            <a:pPr marL="342900" indent="-342900"/>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、调用信息提醒函数</a:t>
            </a:r>
            <a:endParaRPr lang="en-US" altLang="zh-CN" dirty="0">
              <a:latin typeface="微软雅黑" panose="020B0503020204020204" pitchFamily="34" charset="-122"/>
              <a:ea typeface="微软雅黑" panose="020B0503020204020204" pitchFamily="34" charset="-122"/>
            </a:endParaRPr>
          </a:p>
          <a:p>
            <a:pPr marL="342900" indent="-342900"/>
            <a:endParaRPr lang="en-US" altLang="zh-CN" dirty="0">
              <a:latin typeface="微软雅黑" panose="020B0503020204020204" pitchFamily="34" charset="-122"/>
              <a:ea typeface="微软雅黑" panose="020B0503020204020204" pitchFamily="34" charset="-122"/>
            </a:endParaRPr>
          </a:p>
          <a:p>
            <a:pPr marL="342900" indent="-342900"/>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、调用升级提醒函数</a:t>
            </a:r>
            <a:endParaRPr lang="en-US" altLang="zh-CN" dirty="0">
              <a:latin typeface="微软雅黑" panose="020B0503020204020204" pitchFamily="34" charset="-122"/>
              <a:ea typeface="微软雅黑" panose="020B0503020204020204" pitchFamily="34" charset="-122"/>
            </a:endParaRPr>
          </a:p>
          <a:p>
            <a:pPr marL="342900" indent="-342900"/>
            <a:endParaRPr lang="en-US" altLang="zh-CN" dirty="0">
              <a:latin typeface="微软雅黑" panose="020B0503020204020204" pitchFamily="34" charset="-122"/>
              <a:ea typeface="微软雅黑" panose="020B0503020204020204" pitchFamily="34" charset="-122"/>
            </a:endParaRPr>
          </a:p>
          <a:p>
            <a:pPr marL="342900" indent="-342900"/>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、完成本网页</a:t>
            </a:r>
            <a:r>
              <a:rPr lang="en-US" altLang="zh-CN" dirty="0">
                <a:latin typeface="微软雅黑" panose="020B0503020204020204" pitchFamily="34" charset="-122"/>
                <a:ea typeface="微软雅黑" panose="020B0503020204020204" pitchFamily="34" charset="-122"/>
              </a:rPr>
              <a:t>A</a:t>
            </a:r>
            <a:r>
              <a:rPr lang="zh-CN" altLang="en-US" dirty="0">
                <a:latin typeface="微软雅黑" panose="020B0503020204020204" pitchFamily="34" charset="-122"/>
                <a:ea typeface="微软雅黑" panose="020B0503020204020204" pitchFamily="34" charset="-122"/>
              </a:rPr>
              <a:t>显示代码</a:t>
            </a:r>
            <a:endParaRPr lang="zh-CN" altLang="en-US" dirty="0">
              <a:latin typeface="微软雅黑" panose="020B0503020204020204" pitchFamily="34" charset="-122"/>
              <a:ea typeface="微软雅黑" panose="020B0503020204020204" pitchFamily="34" charset="-122"/>
            </a:endParaRPr>
          </a:p>
          <a:p>
            <a:endParaRPr lang="zh-CN" altLang="en-US" dirty="0" smtClean="0"/>
          </a:p>
          <a:p>
            <a:endParaRPr lang="zh-CN" altLang="en-US" dirty="0" smtClean="0"/>
          </a:p>
          <a:p>
            <a:endParaRPr lang="zh-CN" altLang="en-US" dirty="0" smtClean="0"/>
          </a:p>
          <a:p>
            <a:endParaRPr lang="en-US" altLang="zh-CN" dirty="0" smtClean="0"/>
          </a:p>
          <a:p>
            <a:endParaRPr lang="en-US" altLang="zh-CN" dirty="0" smtClean="0"/>
          </a:p>
        </p:txBody>
      </p:sp>
    </p:spTree>
  </p:cSld>
  <p:clrMapOvr>
    <a:masterClrMapping/>
  </p:clrMapOvr>
  <p:transition spd="slow">
    <p:push di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zh-CN" altLang="en-US" sz="2400" dirty="0">
                <a:solidFill>
                  <a:schemeClr val="tx1">
                    <a:lumMod val="75000"/>
                    <a:lumOff val="25000"/>
                  </a:schemeClr>
                </a:solidFill>
              </a:rPr>
              <a:t>函数定义语法（一种方式）</a:t>
            </a:r>
            <a:r>
              <a:rPr lang="zh-CN" altLang="en-US" sz="2400" dirty="0" smtClean="0">
                <a:solidFill>
                  <a:schemeClr val="tx1">
                    <a:lumMod val="75000"/>
                    <a:lumOff val="25000"/>
                  </a:schemeClr>
                </a:solidFill>
              </a:rPr>
              <a:t>：</a:t>
            </a:r>
            <a:endParaRPr lang="en-US" altLang="zh-CN" sz="2400" dirty="0" smtClean="0">
              <a:solidFill>
                <a:schemeClr val="tx1">
                  <a:lumMod val="75000"/>
                  <a:lumOff val="25000"/>
                </a:schemeClr>
              </a:solidFill>
            </a:endParaRPr>
          </a:p>
          <a:p>
            <a:pPr marL="342900" indent="-342900">
              <a:spcBef>
                <a:spcPct val="20000"/>
              </a:spcBef>
            </a:pPr>
            <a:endParaRPr lang="en-US" altLang="zh-CN" sz="2400" dirty="0">
              <a:solidFill>
                <a:schemeClr val="tx1">
                  <a:lumMod val="75000"/>
                  <a:lumOff val="25000"/>
                </a:schemeClr>
              </a:solidFill>
            </a:endParaRPr>
          </a:p>
          <a:p>
            <a:pPr marL="342900" indent="-342900">
              <a:spcBef>
                <a:spcPct val="20000"/>
              </a:spcBef>
            </a:pPr>
            <a:endParaRPr lang="en-US" altLang="zh-CN" sz="2400" dirty="0" smtClean="0">
              <a:solidFill>
                <a:schemeClr val="tx1">
                  <a:lumMod val="75000"/>
                  <a:lumOff val="25000"/>
                </a:schemeClr>
              </a:solidFill>
            </a:endParaRPr>
          </a:p>
          <a:p>
            <a:pPr marL="342900" indent="-342900">
              <a:spcBef>
                <a:spcPct val="20000"/>
              </a:spcBef>
            </a:pPr>
            <a:endParaRPr lang="en-US" altLang="zh-CN" sz="2400" dirty="0">
              <a:solidFill>
                <a:schemeClr val="tx1">
                  <a:lumMod val="75000"/>
                  <a:lumOff val="25000"/>
                </a:schemeClr>
              </a:solidFill>
            </a:endParaRPr>
          </a:p>
          <a:p>
            <a:pPr marL="342900" indent="-342900">
              <a:spcBef>
                <a:spcPct val="20000"/>
              </a:spcBef>
            </a:pPr>
            <a:endParaRPr lang="en-US" altLang="zh-CN" sz="2400" dirty="0" smtClean="0">
              <a:solidFill>
                <a:schemeClr val="tx1">
                  <a:lumMod val="75000"/>
                  <a:lumOff val="25000"/>
                </a:schemeClr>
              </a:solidFill>
            </a:endParaRPr>
          </a:p>
          <a:p>
            <a:pPr marL="342900" indent="-342900">
              <a:spcBef>
                <a:spcPct val="20000"/>
              </a:spcBef>
            </a:pPr>
            <a:endParaRPr lang="en-US" altLang="zh-CN" sz="2400" dirty="0">
              <a:solidFill>
                <a:schemeClr val="tx1">
                  <a:lumMod val="75000"/>
                  <a:lumOff val="25000"/>
                </a:schemeClr>
              </a:solidFill>
            </a:endParaRPr>
          </a:p>
          <a:p>
            <a:pPr marL="342900" indent="-342900">
              <a:spcBef>
                <a:spcPct val="20000"/>
              </a:spcBef>
            </a:pPr>
            <a:endParaRPr lang="en-US" altLang="zh-CN" sz="2400" dirty="0" smtClean="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函数体内的程序在函数定义时并不执行，只有在调用函数并传递给有效的参数后才能执行函数体内的程序。</a:t>
            </a:r>
            <a:endParaRPr lang="zh-CN" altLang="en-US" sz="2000" dirty="0">
              <a:solidFill>
                <a:schemeClr val="tx1">
                  <a:lumMod val="75000"/>
                  <a:lumOff val="25000"/>
                </a:schemeClr>
              </a:solidFill>
            </a:endParaRPr>
          </a:p>
          <a:p>
            <a:pPr marL="800100" lvl="1" indent="-342900">
              <a:spcBef>
                <a:spcPct val="20000"/>
              </a:spcBef>
            </a:pPr>
            <a:endParaRPr lang="zh-CN" altLang="en-US" sz="2000" dirty="0">
              <a:solidFill>
                <a:schemeClr val="tx1">
                  <a:lumMod val="75000"/>
                  <a:lumOff val="25000"/>
                </a:schemeClr>
              </a:solidFill>
            </a:endParaRPr>
          </a:p>
          <a:p>
            <a:pPr marL="0" indent="0">
              <a:spcBef>
                <a:spcPct val="20000"/>
              </a:spcBef>
              <a:buNone/>
            </a:pPr>
            <a:r>
              <a:rPr lang="zh-CN" altLang="en-US" sz="2400" dirty="0">
                <a:solidFill>
                  <a:schemeClr val="tx1">
                    <a:lumMod val="75000"/>
                    <a:lumOff val="25000"/>
                  </a:schemeClr>
                </a:solidFill>
              </a:rPr>
              <a:t>	</a:t>
            </a:r>
            <a:endParaRPr lang="zh-CN" altLang="en-US" sz="2400" dirty="0">
              <a:solidFill>
                <a:schemeClr val="tx1">
                  <a:lumMod val="75000"/>
                  <a:lumOff val="25000"/>
                </a:schemeClr>
              </a:solidFill>
            </a:endParaRPr>
          </a:p>
          <a:p>
            <a:pPr marL="342900" indent="-342900">
              <a:spcBef>
                <a:spcPct val="20000"/>
              </a:spcBef>
            </a:pP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函数的声明方式</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1462391" y="3072028"/>
            <a:ext cx="6096000" cy="1200329"/>
          </a:xfrm>
          <a:prstGeom prst="rect">
            <a:avLst/>
          </a:prstGeom>
          <a:ln w="38100">
            <a:solidFill>
              <a:schemeClr val="accent6">
                <a:lumMod val="75000"/>
              </a:schemeClr>
            </a:solidFill>
          </a:ln>
        </p:spPr>
        <p:txBody>
          <a:bodyPr>
            <a:spAutoFit/>
          </a:bodyPr>
          <a:lstStyle/>
          <a:p>
            <a:pPr>
              <a:buClr>
                <a:schemeClr val="tx1"/>
              </a:buClr>
            </a:pPr>
            <a:r>
              <a:rPr lang="en-US" altLang="zh-CN" dirty="0">
                <a:latin typeface="微软雅黑" panose="020B0503020204020204" pitchFamily="34" charset="-122"/>
                <a:ea typeface="微软雅黑" panose="020B0503020204020204" pitchFamily="34" charset="-122"/>
              </a:rPr>
              <a:t>function functionname(parameter1</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parameter2) { </a:t>
            </a:r>
            <a:endParaRPr lang="en-US" altLang="zh-CN" dirty="0">
              <a:latin typeface="微软雅黑" panose="020B0503020204020204" pitchFamily="34" charset="-122"/>
              <a:ea typeface="微软雅黑" panose="020B0503020204020204" pitchFamily="34" charset="-122"/>
            </a:endParaRPr>
          </a:p>
          <a:p>
            <a:pPr>
              <a:buClr>
                <a:schemeClr val="tx1"/>
              </a:buClr>
              <a:buNone/>
            </a:pPr>
            <a:r>
              <a:rPr lang="en-US" altLang="zh-CN" dirty="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这里</a:t>
            </a:r>
            <a:r>
              <a:rPr lang="zh-CN" altLang="en-US" dirty="0">
                <a:latin typeface="微软雅黑" panose="020B0503020204020204" pitchFamily="34" charset="-122"/>
                <a:ea typeface="微软雅黑" panose="020B0503020204020204" pitchFamily="34" charset="-122"/>
              </a:rPr>
              <a:t>是要执行的代码 </a:t>
            </a:r>
            <a:endParaRPr lang="en-US" altLang="zh-CN" dirty="0">
              <a:latin typeface="微软雅黑" panose="020B0503020204020204" pitchFamily="34" charset="-122"/>
              <a:ea typeface="微软雅黑" panose="020B0503020204020204" pitchFamily="34" charset="-122"/>
            </a:endParaRPr>
          </a:p>
          <a:p>
            <a:pPr>
              <a:buClr>
                <a:schemeClr val="tx1"/>
              </a:buClr>
              <a:buNone/>
            </a:pPr>
            <a:r>
              <a:rPr lang="en-US" altLang="zh-CN" dirty="0" smtClean="0">
                <a:latin typeface="微软雅黑" panose="020B0503020204020204" pitchFamily="34" charset="-122"/>
                <a:ea typeface="微软雅黑" panose="020B0503020204020204" pitchFamily="34" charset="-122"/>
              </a:rPr>
              <a:t>	return </a:t>
            </a:r>
            <a:r>
              <a:rPr lang="zh-CN" altLang="en-US" dirty="0">
                <a:latin typeface="微软雅黑" panose="020B0503020204020204" pitchFamily="34" charset="-122"/>
                <a:ea typeface="微软雅黑" panose="020B0503020204020204" pitchFamily="34" charset="-122"/>
              </a:rPr>
              <a:t>返回值。</a:t>
            </a:r>
            <a:endParaRPr lang="en-US" altLang="zh-CN" dirty="0">
              <a:latin typeface="微软雅黑" panose="020B0503020204020204" pitchFamily="34" charset="-122"/>
              <a:ea typeface="微软雅黑" panose="020B0503020204020204" pitchFamily="34" charset="-122"/>
            </a:endParaRPr>
          </a:p>
          <a:p>
            <a:pPr>
              <a:buClr>
                <a:schemeClr val="tx1"/>
              </a:buClr>
              <a:buNone/>
            </a:pPr>
            <a:r>
              <a:rPr lang="en-US" altLang="zh-CN" dirty="0" smtClean="0">
                <a:latin typeface="微软雅黑" panose="020B0503020204020204" pitchFamily="34" charset="-122"/>
                <a:ea typeface="微软雅黑" panose="020B0503020204020204" pitchFamily="34" charset="-122"/>
              </a:rPr>
              <a:t>}</a:t>
            </a:r>
            <a:endParaRPr lang="zh-CN" altLang="en-US" dirty="0"/>
          </a:p>
        </p:txBody>
      </p:sp>
      <p:sp>
        <p:nvSpPr>
          <p:cNvPr id="21" name="矩形 20"/>
          <p:cNvSpPr/>
          <p:nvPr/>
        </p:nvSpPr>
        <p:spPr>
          <a:xfrm>
            <a:off x="0" y="2500306"/>
            <a:ext cx="2031325" cy="341632"/>
          </a:xfrm>
          <a:prstGeom prst="rect">
            <a:avLst/>
          </a:prstGeom>
          <a:ln>
            <a:solidFill>
              <a:srgbClr val="FF0000"/>
            </a:solidFill>
          </a:ln>
        </p:spPr>
        <p:txBody>
          <a:bodyPr wrap="none">
            <a:spAutoFit/>
          </a:bodyPr>
          <a:lstStyle/>
          <a:p>
            <a:pPr fontAlgn="base">
              <a:lnSpc>
                <a:spcPct val="90000"/>
              </a:lnSpc>
              <a:spcBef>
                <a:spcPts val="1000"/>
              </a:spcBef>
              <a:spcAft>
                <a:spcPct val="0"/>
              </a:spcAft>
              <a:buClr>
                <a:schemeClr val="tx1"/>
              </a:buClr>
            </a:pPr>
            <a:r>
              <a:rPr lang="zh-CN" altLang="en-US" dirty="0">
                <a:latin typeface="微软雅黑" panose="020B0503020204020204" pitchFamily="34" charset="-122"/>
                <a:ea typeface="微软雅黑" panose="020B0503020204020204" pitchFamily="34" charset="-122"/>
                <a:sym typeface="Calibri" panose="020F0502020204030204" charset="0"/>
              </a:rPr>
              <a:t>声明函数的关键字</a:t>
            </a:r>
            <a:endParaRPr lang="zh-CN" altLang="en-US" dirty="0">
              <a:latin typeface="微软雅黑" panose="020B0503020204020204" pitchFamily="34" charset="-122"/>
              <a:ea typeface="微软雅黑" panose="020B0503020204020204" pitchFamily="34" charset="-122"/>
              <a:sym typeface="Calibri" panose="020F0502020204030204" charset="0"/>
            </a:endParaRPr>
          </a:p>
        </p:txBody>
      </p:sp>
      <p:cxnSp>
        <p:nvCxnSpPr>
          <p:cNvPr id="22" name="直接箭头连接符 21"/>
          <p:cNvCxnSpPr/>
          <p:nvPr/>
        </p:nvCxnSpPr>
        <p:spPr>
          <a:xfrm>
            <a:off x="1071538" y="2811218"/>
            <a:ext cx="571504" cy="2143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3357554" y="2071678"/>
            <a:ext cx="1338828" cy="369332"/>
          </a:xfrm>
          <a:prstGeom prst="rect">
            <a:avLst/>
          </a:prstGeom>
          <a:ln>
            <a:solidFill>
              <a:srgbClr val="FF0000"/>
            </a:solidFill>
          </a:ln>
        </p:spPr>
        <p:txBody>
          <a:bodyPr wrap="none">
            <a:spAutoFit/>
          </a:bodyPr>
          <a:lstStyle/>
          <a:p>
            <a:r>
              <a:rPr lang="zh-CN" altLang="en-US" dirty="0">
                <a:latin typeface="微软雅黑" panose="020B0503020204020204" pitchFamily="34" charset="-122"/>
                <a:ea typeface="微软雅黑" panose="020B0503020204020204" pitchFamily="34" charset="-122"/>
              </a:rPr>
              <a:t>函数的名称</a:t>
            </a:r>
            <a:endParaRPr lang="zh-CN" altLang="en-US" dirty="0">
              <a:latin typeface="微软雅黑" panose="020B0503020204020204" pitchFamily="34" charset="-122"/>
              <a:ea typeface="微软雅黑" panose="020B0503020204020204" pitchFamily="34" charset="-122"/>
            </a:endParaRPr>
          </a:p>
        </p:txBody>
      </p:sp>
      <p:cxnSp>
        <p:nvCxnSpPr>
          <p:cNvPr id="24" name="直接箭头连接符 23"/>
          <p:cNvCxnSpPr>
            <a:stCxn id="23" idx="2"/>
          </p:cNvCxnSpPr>
          <p:nvPr/>
        </p:nvCxnSpPr>
        <p:spPr>
          <a:xfrm rot="5400000">
            <a:off x="3662613" y="2636017"/>
            <a:ext cx="559362" cy="1693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5000628" y="2071678"/>
            <a:ext cx="877163" cy="369332"/>
          </a:xfrm>
          <a:prstGeom prst="rect">
            <a:avLst/>
          </a:prstGeom>
          <a:ln>
            <a:solidFill>
              <a:srgbClr val="FF0000"/>
            </a:solidFill>
          </a:ln>
        </p:spPr>
        <p:txBody>
          <a:bodyPr wrap="none">
            <a:spAutoFit/>
          </a:bodyPr>
          <a:lstStyle/>
          <a:p>
            <a:r>
              <a:rPr lang="zh-CN" altLang="en-US" dirty="0">
                <a:latin typeface="微软雅黑" panose="020B0503020204020204" pitchFamily="34" charset="-122"/>
                <a:ea typeface="微软雅黑" panose="020B0503020204020204" pitchFamily="34" charset="-122"/>
              </a:rPr>
              <a:t>参数组</a:t>
            </a:r>
            <a:endParaRPr lang="zh-CN" altLang="en-US" dirty="0">
              <a:latin typeface="微软雅黑" panose="020B0503020204020204" pitchFamily="34" charset="-122"/>
              <a:ea typeface="微软雅黑" panose="020B0503020204020204" pitchFamily="34" charset="-122"/>
            </a:endParaRPr>
          </a:p>
        </p:txBody>
      </p:sp>
      <p:cxnSp>
        <p:nvCxnSpPr>
          <p:cNvPr id="26" name="直接箭头连接符 25"/>
          <p:cNvCxnSpPr/>
          <p:nvPr/>
        </p:nvCxnSpPr>
        <p:spPr>
          <a:xfrm rot="5400000">
            <a:off x="4857752" y="2571744"/>
            <a:ext cx="500066" cy="35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5000628" y="3857628"/>
            <a:ext cx="877163" cy="369332"/>
          </a:xfrm>
          <a:prstGeom prst="rect">
            <a:avLst/>
          </a:prstGeom>
          <a:ln>
            <a:solidFill>
              <a:srgbClr val="FF0000"/>
            </a:solidFill>
          </a:ln>
        </p:spPr>
        <p:txBody>
          <a:bodyPr wrap="none">
            <a:spAutoFit/>
          </a:bodyPr>
          <a:lstStyle/>
          <a:p>
            <a:r>
              <a:rPr lang="zh-CN" altLang="en-US" dirty="0">
                <a:latin typeface="微软雅黑" panose="020B0503020204020204" pitchFamily="34" charset="-122"/>
                <a:ea typeface="微软雅黑" panose="020B0503020204020204" pitchFamily="34" charset="-122"/>
                <a:sym typeface="Calibri" panose="020F0502020204030204" charset="0"/>
              </a:rPr>
              <a:t>返回值</a:t>
            </a:r>
            <a:endParaRPr lang="zh-CN" altLang="en-US" dirty="0">
              <a:latin typeface="微软雅黑" panose="020B0503020204020204" pitchFamily="34" charset="-122"/>
              <a:ea typeface="微软雅黑" panose="020B0503020204020204" pitchFamily="34" charset="-122"/>
              <a:sym typeface="Calibri" panose="020F0502020204030204" charset="0"/>
            </a:endParaRPr>
          </a:p>
        </p:txBody>
      </p:sp>
      <p:cxnSp>
        <p:nvCxnSpPr>
          <p:cNvPr id="28" name="直接箭头连接符 27"/>
          <p:cNvCxnSpPr>
            <a:stCxn id="27" idx="1"/>
          </p:cNvCxnSpPr>
          <p:nvPr/>
        </p:nvCxnSpPr>
        <p:spPr>
          <a:xfrm rot="10800000">
            <a:off x="4357686" y="3857628"/>
            <a:ext cx="642942" cy="1846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1462391" y="4941216"/>
            <a:ext cx="4240263" cy="369332"/>
          </a:xfrm>
          <a:prstGeom prst="rect">
            <a:avLst/>
          </a:prstGeom>
          <a:ln>
            <a:solidFill>
              <a:schemeClr val="accent6">
                <a:lumMod val="75000"/>
              </a:schemeClr>
            </a:solidFill>
          </a:ln>
        </p:spPr>
        <p:txBody>
          <a:bodyPr wrap="none">
            <a:spAutoFit/>
          </a:bodyPr>
          <a:lstStyle/>
          <a:p>
            <a:pPr>
              <a:buClr>
                <a:schemeClr val="tx1"/>
              </a:buClr>
              <a:buNone/>
            </a:pPr>
            <a:r>
              <a:rPr lang="zh-CN" altLang="en-US" dirty="0">
                <a:latin typeface="微软雅黑" panose="020B0503020204020204" pitchFamily="34" charset="-122"/>
                <a:ea typeface="微软雅黑" panose="020B0503020204020204" pitchFamily="34" charset="-122"/>
              </a:rPr>
              <a:t>调用方式：</a:t>
            </a:r>
            <a:r>
              <a:rPr lang="en-US" altLang="zh-CN" dirty="0">
                <a:latin typeface="微软雅黑" panose="020B0503020204020204" pitchFamily="34" charset="-122"/>
                <a:ea typeface="微软雅黑" panose="020B0503020204020204" pitchFamily="34" charset="-122"/>
              </a:rPr>
              <a:t>functionname(</a:t>
            </a:r>
            <a:r>
              <a:rPr lang="zh-CN" altLang="en-US" dirty="0">
                <a:latin typeface="微软雅黑" panose="020B0503020204020204" pitchFamily="34" charset="-122"/>
                <a:ea typeface="微软雅黑" panose="020B0503020204020204" pitchFamily="34" charset="-122"/>
              </a:rPr>
              <a:t>实际参数值</a:t>
            </a:r>
            <a:r>
              <a:rPr lang="en-US" altLang="zh-CN"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en-US" altLang="zh-CN" sz="2400" dirty="0">
                <a:solidFill>
                  <a:schemeClr val="tx1">
                    <a:lumMod val="75000"/>
                    <a:lumOff val="25000"/>
                  </a:schemeClr>
                </a:solidFill>
              </a:rPr>
              <a:t>function:</a:t>
            </a:r>
            <a:r>
              <a:rPr lang="zh-CN" altLang="en-US" sz="2400" dirty="0">
                <a:solidFill>
                  <a:schemeClr val="tx1">
                    <a:lumMod val="75000"/>
                    <a:lumOff val="25000"/>
                  </a:schemeClr>
                </a:solidFill>
              </a:rPr>
              <a:t>关键字，在定义函数时使用</a:t>
            </a:r>
            <a:r>
              <a:rPr lang="en-US" altLang="zh-CN" sz="2400" dirty="0">
                <a:solidFill>
                  <a:schemeClr val="tx1">
                    <a:lumMod val="75000"/>
                    <a:lumOff val="25000"/>
                  </a:schemeClr>
                </a:solidFill>
              </a:rPr>
              <a:t>function</a:t>
            </a:r>
            <a:r>
              <a:rPr lang="zh-CN" altLang="en-US" sz="2400" dirty="0">
                <a:solidFill>
                  <a:schemeClr val="tx1">
                    <a:lumMod val="75000"/>
                    <a:lumOff val="25000"/>
                  </a:schemeClr>
                </a:solidFill>
              </a:rPr>
              <a:t>来声明当前程序块为函数。</a:t>
            </a:r>
            <a:r>
              <a:rPr lang="en-US" altLang="zh-CN" sz="2400" dirty="0">
                <a:solidFill>
                  <a:schemeClr val="tx1">
                    <a:lumMod val="75000"/>
                    <a:lumOff val="25000"/>
                  </a:schemeClr>
                </a:solidFill>
              </a:rPr>
              <a:t>function</a:t>
            </a:r>
            <a:r>
              <a:rPr lang="zh-CN" altLang="en-US" sz="2400" dirty="0">
                <a:solidFill>
                  <a:schemeClr val="tx1">
                    <a:lumMod val="75000"/>
                    <a:lumOff val="25000"/>
                  </a:schemeClr>
                </a:solidFill>
              </a:rPr>
              <a:t>在因为使用场景不同，作用也不同。</a:t>
            </a:r>
            <a:endParaRPr lang="zh-CN" altLang="en-US" sz="2400" dirty="0">
              <a:solidFill>
                <a:schemeClr val="tx1">
                  <a:lumMod val="75000"/>
                  <a:lumOff val="25000"/>
                </a:schemeClr>
              </a:solidFill>
            </a:endParaRPr>
          </a:p>
          <a:p>
            <a:pPr marL="342900" indent="-342900">
              <a:spcBef>
                <a:spcPct val="20000"/>
              </a:spcBef>
            </a:pPr>
            <a:r>
              <a:rPr lang="en-US" altLang="zh-CN" sz="2400" dirty="0">
                <a:solidFill>
                  <a:schemeClr val="tx1">
                    <a:lumMod val="75000"/>
                    <a:lumOff val="25000"/>
                  </a:schemeClr>
                </a:solidFill>
              </a:rPr>
              <a:t>functionname</a:t>
            </a:r>
            <a:r>
              <a:rPr lang="zh-CN" altLang="en-US" sz="2400" dirty="0">
                <a:solidFill>
                  <a:schemeClr val="tx1">
                    <a:lumMod val="75000"/>
                    <a:lumOff val="25000"/>
                  </a:schemeClr>
                </a:solidFill>
              </a:rPr>
              <a:t>：函数的名称，在执行函数时，需要使用函数名调用函数中的程序块。</a:t>
            </a:r>
            <a:endParaRPr lang="zh-CN" altLang="en-US" sz="2400" dirty="0">
              <a:solidFill>
                <a:schemeClr val="tx1">
                  <a:lumMod val="75000"/>
                  <a:lumOff val="25000"/>
                </a:schemeClr>
              </a:solidFill>
            </a:endParaRPr>
          </a:p>
          <a:p>
            <a:pPr marL="342900" indent="-342900">
              <a:spcBef>
                <a:spcPct val="20000"/>
              </a:spcBef>
            </a:pPr>
            <a:r>
              <a:rPr lang="zh-CN" altLang="en-US" sz="2400" dirty="0">
                <a:solidFill>
                  <a:schemeClr val="tx1">
                    <a:lumMod val="75000"/>
                    <a:lumOff val="25000"/>
                  </a:schemeClr>
                </a:solidFill>
              </a:rPr>
              <a:t>命名规则如下：</a:t>
            </a:r>
            <a:endParaRPr lang="zh-CN" altLang="en-US" sz="24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符合</a:t>
            </a:r>
            <a:r>
              <a:rPr lang="en-US" altLang="zh-CN" sz="2000" dirty="0">
                <a:solidFill>
                  <a:schemeClr val="tx1">
                    <a:lumMod val="75000"/>
                    <a:lumOff val="25000"/>
                  </a:schemeClr>
                </a:solidFill>
              </a:rPr>
              <a:t>javascript</a:t>
            </a:r>
            <a:r>
              <a:rPr lang="zh-CN" altLang="en-US" sz="2000" dirty="0">
                <a:solidFill>
                  <a:schemeClr val="tx1">
                    <a:lumMod val="75000"/>
                    <a:lumOff val="25000"/>
                  </a:schemeClr>
                </a:solidFill>
              </a:rPr>
              <a:t>标识符的命名规则。</a:t>
            </a:r>
            <a:endParaRPr lang="zh-CN" altLang="en-US" sz="20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首字母小写，多个单词组合时除首单词外，其余单词的首字母大写。</a:t>
            </a:r>
            <a:endParaRPr lang="zh-CN" altLang="en-US" sz="20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可以巧妙的使用缩写，例如</a:t>
            </a:r>
            <a:r>
              <a:rPr lang="en-US" altLang="zh-CN" sz="2000" dirty="0">
                <a:solidFill>
                  <a:schemeClr val="tx1">
                    <a:lumMod val="75000"/>
                    <a:lumOff val="25000"/>
                  </a:schemeClr>
                </a:solidFill>
              </a:rPr>
              <a:t>rowNum</a:t>
            </a:r>
            <a:r>
              <a:rPr lang="zh-CN" altLang="en-US" sz="2000" dirty="0">
                <a:solidFill>
                  <a:schemeClr val="tx1">
                    <a:lumMod val="75000"/>
                    <a:lumOff val="25000"/>
                  </a:schemeClr>
                </a:solidFill>
              </a:rPr>
              <a:t>表示行数。</a:t>
            </a:r>
            <a:endParaRPr lang="zh-CN" altLang="en-US" sz="2000" dirty="0">
              <a:solidFill>
                <a:schemeClr val="tx1">
                  <a:lumMod val="75000"/>
                  <a:lumOff val="25000"/>
                </a:schemeClr>
              </a:solidFill>
            </a:endParaRPr>
          </a:p>
          <a:p>
            <a:pPr marL="0" indent="0">
              <a:spcBef>
                <a:spcPct val="20000"/>
              </a:spcBef>
              <a:buNone/>
            </a:pPr>
            <a:endParaRPr lang="zh-CN" altLang="en-US" sz="2400" dirty="0">
              <a:solidFill>
                <a:schemeClr val="tx1">
                  <a:lumMod val="75000"/>
                  <a:lumOff val="25000"/>
                </a:schemeClr>
              </a:solidFill>
            </a:endParaRPr>
          </a:p>
          <a:p>
            <a:pPr marL="457200" lvl="1" indent="0">
              <a:spcBef>
                <a:spcPct val="20000"/>
              </a:spcBef>
              <a:buNone/>
            </a:pPr>
            <a:endParaRPr lang="zh-CN" altLang="en-US" sz="2000" dirty="0">
              <a:solidFill>
                <a:schemeClr val="tx1">
                  <a:lumMod val="75000"/>
                  <a:lumOff val="25000"/>
                </a:schemeClr>
              </a:solidFill>
            </a:endParaRPr>
          </a:p>
          <a:p>
            <a:pPr marL="0" indent="0">
              <a:spcBef>
                <a:spcPct val="20000"/>
              </a:spcBef>
              <a:buNone/>
            </a:pPr>
            <a:r>
              <a:rPr lang="zh-CN" altLang="en-US" sz="2400" dirty="0">
                <a:solidFill>
                  <a:schemeClr val="tx1">
                    <a:lumMod val="75000"/>
                    <a:lumOff val="25000"/>
                  </a:schemeClr>
                </a:solidFill>
              </a:rPr>
              <a:t>	</a:t>
            </a:r>
            <a:endParaRPr lang="zh-CN" altLang="en-US" sz="2400" dirty="0">
              <a:solidFill>
                <a:schemeClr val="tx1">
                  <a:lumMod val="75000"/>
                  <a:lumOff val="25000"/>
                </a:schemeClr>
              </a:solidFill>
            </a:endParaRPr>
          </a:p>
          <a:p>
            <a:pPr marL="342900" indent="-342900">
              <a:spcBef>
                <a:spcPct val="20000"/>
              </a:spcBef>
            </a:pP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函数的声明方式</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5960414" y="3137730"/>
            <a:ext cx="4584369" cy="923330"/>
          </a:xfrm>
          <a:prstGeom prst="rect">
            <a:avLst/>
          </a:prstGeom>
        </p:spPr>
        <p:txBody>
          <a:bodyPr wrap="square">
            <a:spAutoFit/>
          </a:bodyPr>
          <a:lstStyle/>
          <a:p>
            <a:r>
              <a:rPr lang="zh-CN" altLang="en-US" dirty="0">
                <a:solidFill>
                  <a:srgbClr val="00B0F0"/>
                </a:solidFill>
              </a:rPr>
              <a:t>重名规则如果在一个网页中出现多个同名函数（不区分参数）</a:t>
            </a:r>
            <a:r>
              <a:rPr lang="en-US" altLang="zh-CN" dirty="0">
                <a:solidFill>
                  <a:srgbClr val="00B0F0"/>
                </a:solidFill>
              </a:rPr>
              <a:t>,</a:t>
            </a:r>
            <a:r>
              <a:rPr lang="zh-CN" altLang="en-US" dirty="0">
                <a:solidFill>
                  <a:srgbClr val="00B0F0"/>
                </a:solidFill>
              </a:rPr>
              <a:t>则最后定义的函数将覆盖之前的函数</a:t>
            </a:r>
            <a:endParaRPr lang="zh-CN" altLang="en-US" dirty="0">
              <a:solidFill>
                <a:srgbClr val="00B0F0"/>
              </a:solidFill>
            </a:endParaRPr>
          </a:p>
        </p:txBody>
      </p:sp>
    </p:spTree>
  </p:cSld>
  <p:clrMapOvr>
    <a:masterClrMapping/>
  </p:clrMapOvr>
  <p:transition spd="slow">
    <p:push di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en-US" altLang="zh-CN" sz="2400" dirty="0">
                <a:solidFill>
                  <a:schemeClr val="tx1">
                    <a:lumMod val="75000"/>
                    <a:lumOff val="25000"/>
                  </a:schemeClr>
                </a:solidFill>
              </a:rPr>
              <a:t>parameter</a:t>
            </a:r>
            <a:r>
              <a:rPr lang="zh-CN" altLang="en-US" sz="2400" dirty="0">
                <a:solidFill>
                  <a:schemeClr val="tx1">
                    <a:lumMod val="75000"/>
                    <a:lumOff val="25000"/>
                  </a:schemeClr>
                </a:solidFill>
              </a:rPr>
              <a:t>：形式参数，在定义函数时，该参数并没有实际的数值，因此称为形式参数，形式参数为 </a:t>
            </a:r>
            <a:r>
              <a:rPr lang="en-US" altLang="zh-CN" sz="2400" dirty="0">
                <a:solidFill>
                  <a:schemeClr val="tx1">
                    <a:lumMod val="75000"/>
                    <a:lumOff val="25000"/>
                  </a:schemeClr>
                </a:solidFill>
              </a:rPr>
              <a:t>0-</a:t>
            </a:r>
            <a:r>
              <a:rPr lang="zh-CN" altLang="en-US" sz="2400" dirty="0">
                <a:solidFill>
                  <a:schemeClr val="tx1">
                    <a:lumMod val="75000"/>
                    <a:lumOff val="25000"/>
                  </a:schemeClr>
                </a:solidFill>
              </a:rPr>
              <a:t>多个，用逗号分开。函数体内可将形参作为变量使用。</a:t>
            </a:r>
            <a:endParaRPr lang="zh-CN" altLang="en-US" sz="2400" dirty="0">
              <a:solidFill>
                <a:schemeClr val="tx1">
                  <a:lumMod val="75000"/>
                  <a:lumOff val="25000"/>
                </a:schemeClr>
              </a:solidFill>
            </a:endParaRPr>
          </a:p>
          <a:p>
            <a:pPr marL="342900" indent="-342900">
              <a:spcBef>
                <a:spcPct val="20000"/>
              </a:spcBef>
            </a:pPr>
            <a:r>
              <a:rPr lang="zh-CN" altLang="en-US" sz="2400" dirty="0" smtClean="0">
                <a:solidFill>
                  <a:schemeClr val="tx1">
                    <a:lumMod val="75000"/>
                    <a:lumOff val="25000"/>
                  </a:schemeClr>
                </a:solidFill>
              </a:rPr>
              <a:t>函数</a:t>
            </a:r>
            <a:r>
              <a:rPr lang="zh-CN" altLang="en-US" sz="2400" dirty="0">
                <a:solidFill>
                  <a:schemeClr val="tx1">
                    <a:lumMod val="75000"/>
                    <a:lumOff val="25000"/>
                  </a:schemeClr>
                </a:solidFill>
              </a:rPr>
              <a:t>调用时参数说明</a:t>
            </a:r>
            <a:endParaRPr lang="zh-CN" altLang="en-US" sz="2400" dirty="0">
              <a:solidFill>
                <a:schemeClr val="tx1">
                  <a:lumMod val="75000"/>
                  <a:lumOff val="25000"/>
                </a:schemeClr>
              </a:solidFill>
            </a:endParaRPr>
          </a:p>
          <a:p>
            <a:pPr marL="800100" lvl="1" indent="-342900">
              <a:spcBef>
                <a:spcPct val="20000"/>
              </a:spcBef>
            </a:pPr>
            <a:r>
              <a:rPr lang="en-US" altLang="zh-CN" sz="2000" dirty="0" smtClean="0">
                <a:solidFill>
                  <a:schemeClr val="tx1">
                    <a:lumMod val="75000"/>
                    <a:lumOff val="25000"/>
                  </a:schemeClr>
                </a:solidFill>
              </a:rPr>
              <a:t>js</a:t>
            </a:r>
            <a:r>
              <a:rPr lang="zh-CN" altLang="en-US" sz="2000" dirty="0">
                <a:solidFill>
                  <a:schemeClr val="tx1">
                    <a:lumMod val="75000"/>
                    <a:lumOff val="25000"/>
                  </a:schemeClr>
                </a:solidFill>
              </a:rPr>
              <a:t>中调用函数时，实际传递的参数叫实参，实参的数量可以与形参的数量不同，缺省的实参在函数体内为</a:t>
            </a:r>
            <a:r>
              <a:rPr lang="en-US" altLang="zh-CN" sz="2000" dirty="0">
                <a:solidFill>
                  <a:schemeClr val="tx1">
                    <a:lumMod val="75000"/>
                    <a:lumOff val="25000"/>
                  </a:schemeClr>
                </a:solidFill>
              </a:rPr>
              <a:t>undefined</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pPr marL="0" indent="0">
              <a:spcBef>
                <a:spcPct val="20000"/>
              </a:spcBef>
              <a:buNone/>
            </a:pPr>
            <a:endParaRPr lang="zh-CN" altLang="en-US" sz="2400" dirty="0">
              <a:solidFill>
                <a:schemeClr val="tx1">
                  <a:lumMod val="75000"/>
                  <a:lumOff val="25000"/>
                </a:schemeClr>
              </a:solidFill>
            </a:endParaRPr>
          </a:p>
          <a:p>
            <a:pPr marL="457200" lvl="1" indent="0">
              <a:spcBef>
                <a:spcPct val="20000"/>
              </a:spcBef>
              <a:buNone/>
            </a:pPr>
            <a:endParaRPr lang="zh-CN" altLang="en-US" sz="2000" dirty="0">
              <a:solidFill>
                <a:schemeClr val="tx1">
                  <a:lumMod val="75000"/>
                  <a:lumOff val="25000"/>
                </a:schemeClr>
              </a:solidFill>
            </a:endParaRPr>
          </a:p>
          <a:p>
            <a:pPr marL="0" indent="0">
              <a:spcBef>
                <a:spcPct val="20000"/>
              </a:spcBef>
              <a:buNone/>
            </a:pPr>
            <a:r>
              <a:rPr lang="zh-CN" altLang="en-US" sz="2400" dirty="0">
                <a:solidFill>
                  <a:schemeClr val="tx1">
                    <a:lumMod val="75000"/>
                    <a:lumOff val="25000"/>
                  </a:schemeClr>
                </a:solidFill>
              </a:rPr>
              <a:t>	</a:t>
            </a:r>
            <a:endParaRPr lang="zh-CN" altLang="en-US" sz="2400" dirty="0">
              <a:solidFill>
                <a:schemeClr val="tx1">
                  <a:lumMod val="75000"/>
                  <a:lumOff val="25000"/>
                </a:schemeClr>
              </a:solidFill>
            </a:endParaRPr>
          </a:p>
          <a:p>
            <a:pPr marL="342900" indent="-342900">
              <a:spcBef>
                <a:spcPct val="20000"/>
              </a:spcBef>
            </a:pP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函数的声明方式</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6" name="Picture 3"/>
          <p:cNvPicPr>
            <a:picLocks noChangeAspect="1" noChangeArrowheads="1"/>
          </p:cNvPicPr>
          <p:nvPr/>
        </p:nvPicPr>
        <p:blipFill>
          <a:blip r:embed="rId1"/>
          <a:srcRect/>
          <a:stretch>
            <a:fillRect/>
          </a:stretch>
        </p:blipFill>
        <p:spPr bwMode="auto">
          <a:xfrm>
            <a:off x="1102661" y="3910492"/>
            <a:ext cx="4010025" cy="1123950"/>
          </a:xfrm>
          <a:prstGeom prst="rect">
            <a:avLst/>
          </a:prstGeom>
          <a:noFill/>
          <a:ln w="9525">
            <a:no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en-US" altLang="zh-CN" sz="2400" dirty="0">
                <a:solidFill>
                  <a:schemeClr val="tx1">
                    <a:lumMod val="75000"/>
                    <a:lumOff val="25000"/>
                  </a:schemeClr>
                </a:solidFill>
              </a:rPr>
              <a:t>parameter</a:t>
            </a:r>
            <a:r>
              <a:rPr lang="zh-CN" altLang="en-US" sz="2400" dirty="0">
                <a:solidFill>
                  <a:schemeClr val="tx1">
                    <a:lumMod val="75000"/>
                    <a:lumOff val="25000"/>
                  </a:schemeClr>
                </a:solidFill>
              </a:rPr>
              <a:t>：形式参数，在定义函数时，该参数并没有实际的数值，因此称为形式参数，形式参数为 </a:t>
            </a:r>
            <a:r>
              <a:rPr lang="en-US" altLang="zh-CN" sz="2400" dirty="0">
                <a:solidFill>
                  <a:schemeClr val="tx1">
                    <a:lumMod val="75000"/>
                    <a:lumOff val="25000"/>
                  </a:schemeClr>
                </a:solidFill>
              </a:rPr>
              <a:t>0-</a:t>
            </a:r>
            <a:r>
              <a:rPr lang="zh-CN" altLang="en-US" sz="2400" dirty="0">
                <a:solidFill>
                  <a:schemeClr val="tx1">
                    <a:lumMod val="75000"/>
                    <a:lumOff val="25000"/>
                  </a:schemeClr>
                </a:solidFill>
              </a:rPr>
              <a:t>多个，用逗号分开。函数体内可将形参作为变量使用。</a:t>
            </a:r>
            <a:endParaRPr lang="zh-CN" altLang="en-US" sz="2400" dirty="0">
              <a:solidFill>
                <a:schemeClr val="tx1">
                  <a:lumMod val="75000"/>
                  <a:lumOff val="25000"/>
                </a:schemeClr>
              </a:solidFill>
            </a:endParaRPr>
          </a:p>
          <a:p>
            <a:pPr marL="342900" indent="-342900">
              <a:spcBef>
                <a:spcPct val="20000"/>
              </a:spcBef>
            </a:pPr>
            <a:r>
              <a:rPr lang="zh-CN" altLang="en-US" sz="2400" dirty="0" smtClean="0">
                <a:solidFill>
                  <a:schemeClr val="tx1">
                    <a:lumMod val="75000"/>
                    <a:lumOff val="25000"/>
                  </a:schemeClr>
                </a:solidFill>
              </a:rPr>
              <a:t>函数</a:t>
            </a:r>
            <a:r>
              <a:rPr lang="zh-CN" altLang="en-US" sz="2400" dirty="0">
                <a:solidFill>
                  <a:schemeClr val="tx1">
                    <a:lumMod val="75000"/>
                    <a:lumOff val="25000"/>
                  </a:schemeClr>
                </a:solidFill>
              </a:rPr>
              <a:t>调用时参数说明</a:t>
            </a:r>
            <a:endParaRPr lang="zh-CN" altLang="en-US" sz="2400" dirty="0">
              <a:solidFill>
                <a:schemeClr val="tx1">
                  <a:lumMod val="75000"/>
                  <a:lumOff val="25000"/>
                </a:schemeClr>
              </a:solidFill>
            </a:endParaRPr>
          </a:p>
          <a:p>
            <a:pPr marL="800100" lvl="1" indent="-342900">
              <a:spcBef>
                <a:spcPct val="20000"/>
              </a:spcBef>
            </a:pPr>
            <a:r>
              <a:rPr lang="en-US" altLang="zh-CN" sz="2000" dirty="0" smtClean="0">
                <a:solidFill>
                  <a:schemeClr val="tx1">
                    <a:lumMod val="75000"/>
                    <a:lumOff val="25000"/>
                  </a:schemeClr>
                </a:solidFill>
              </a:rPr>
              <a:t>js</a:t>
            </a:r>
            <a:r>
              <a:rPr lang="zh-CN" altLang="en-US" sz="2000" dirty="0">
                <a:solidFill>
                  <a:schemeClr val="tx1">
                    <a:lumMod val="75000"/>
                    <a:lumOff val="25000"/>
                  </a:schemeClr>
                </a:solidFill>
              </a:rPr>
              <a:t>中调用函数时，实际传递的参数叫实参，实参的数量可以与形参的数量不同，缺省的实参在函数体内为</a:t>
            </a:r>
            <a:r>
              <a:rPr lang="en-US" altLang="zh-CN" sz="2000" dirty="0">
                <a:solidFill>
                  <a:schemeClr val="tx1">
                    <a:lumMod val="75000"/>
                    <a:lumOff val="25000"/>
                  </a:schemeClr>
                </a:solidFill>
              </a:rPr>
              <a:t>undefined</a:t>
            </a:r>
            <a:r>
              <a:rPr lang="zh-CN" altLang="en-US" sz="2000" dirty="0" smtClean="0">
                <a:solidFill>
                  <a:schemeClr val="tx1">
                    <a:lumMod val="75000"/>
                    <a:lumOff val="25000"/>
                  </a:schemeClr>
                </a:solidFill>
              </a:rPr>
              <a:t>。</a:t>
            </a:r>
            <a:endParaRPr lang="en-US" altLang="zh-CN" sz="2000" dirty="0" smtClean="0">
              <a:solidFill>
                <a:schemeClr val="tx1">
                  <a:lumMod val="75000"/>
                  <a:lumOff val="25000"/>
                </a:schemeClr>
              </a:solidFill>
            </a:endParaRPr>
          </a:p>
          <a:p>
            <a:pPr marL="800100" lvl="1" indent="-342900">
              <a:spcBef>
                <a:spcPct val="20000"/>
              </a:spcBef>
            </a:pPr>
            <a:endParaRPr lang="en-US" altLang="zh-CN" sz="2000" dirty="0">
              <a:solidFill>
                <a:schemeClr val="tx1">
                  <a:lumMod val="75000"/>
                  <a:lumOff val="25000"/>
                </a:schemeClr>
              </a:solidFill>
            </a:endParaRPr>
          </a:p>
          <a:p>
            <a:pPr marL="800100" lvl="1" indent="-342900">
              <a:spcBef>
                <a:spcPct val="20000"/>
              </a:spcBef>
            </a:pPr>
            <a:endParaRPr lang="en-US" altLang="zh-CN" sz="2000" dirty="0" smtClean="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在函数体内可以使用</a:t>
            </a:r>
            <a:r>
              <a:rPr lang="en-US" altLang="zh-CN" sz="2000" dirty="0">
                <a:solidFill>
                  <a:schemeClr val="tx1">
                    <a:lumMod val="75000"/>
                    <a:lumOff val="25000"/>
                  </a:schemeClr>
                </a:solidFill>
              </a:rPr>
              <a:t>arguments[i]</a:t>
            </a:r>
            <a:r>
              <a:rPr lang="zh-CN" altLang="en-US" sz="2000" dirty="0">
                <a:solidFill>
                  <a:schemeClr val="tx1">
                    <a:lumMod val="75000"/>
                    <a:lumOff val="25000"/>
                  </a:schemeClr>
                </a:solidFill>
              </a:rPr>
              <a:t>来获取第</a:t>
            </a:r>
            <a:r>
              <a:rPr lang="en-US" altLang="zh-CN" sz="2000" dirty="0">
                <a:solidFill>
                  <a:schemeClr val="tx1">
                    <a:lumMod val="75000"/>
                    <a:lumOff val="25000"/>
                  </a:schemeClr>
                </a:solidFill>
              </a:rPr>
              <a:t>i</a:t>
            </a:r>
            <a:r>
              <a:rPr lang="zh-CN" altLang="en-US" sz="2000" dirty="0">
                <a:solidFill>
                  <a:schemeClr val="tx1">
                    <a:lumMod val="75000"/>
                    <a:lumOff val="25000"/>
                  </a:schemeClr>
                </a:solidFill>
              </a:rPr>
              <a:t>个位置的实际参数</a:t>
            </a:r>
            <a:r>
              <a:rPr lang="zh-CN" altLang="en-US" sz="2000" dirty="0" smtClean="0">
                <a:solidFill>
                  <a:schemeClr val="tx1">
                    <a:lumMod val="75000"/>
                    <a:lumOff val="25000"/>
                  </a:schemeClr>
                </a:solidFill>
              </a:rPr>
              <a:t>值。</a:t>
            </a:r>
            <a:endParaRPr lang="zh-CN" altLang="en-US" sz="2000" dirty="0">
              <a:solidFill>
                <a:schemeClr val="tx1">
                  <a:lumMod val="75000"/>
                  <a:lumOff val="25000"/>
                </a:schemeClr>
              </a:solidFill>
            </a:endParaRPr>
          </a:p>
          <a:p>
            <a:pPr marL="800100" lvl="1" indent="-342900">
              <a:spcBef>
                <a:spcPct val="20000"/>
              </a:spcBef>
            </a:pPr>
            <a:endParaRPr lang="zh-CN" altLang="en-US" sz="2000" dirty="0">
              <a:solidFill>
                <a:schemeClr val="tx1">
                  <a:lumMod val="75000"/>
                  <a:lumOff val="25000"/>
                </a:schemeClr>
              </a:solidFill>
            </a:endParaRPr>
          </a:p>
          <a:p>
            <a:pPr marL="0" indent="0">
              <a:spcBef>
                <a:spcPct val="20000"/>
              </a:spcBef>
              <a:buNone/>
            </a:pPr>
            <a:endParaRPr lang="zh-CN" altLang="en-US" sz="2400" dirty="0">
              <a:solidFill>
                <a:schemeClr val="tx1">
                  <a:lumMod val="75000"/>
                  <a:lumOff val="25000"/>
                </a:schemeClr>
              </a:solidFill>
            </a:endParaRPr>
          </a:p>
          <a:p>
            <a:pPr marL="457200" lvl="1" indent="0">
              <a:spcBef>
                <a:spcPct val="20000"/>
              </a:spcBef>
              <a:buNone/>
            </a:pPr>
            <a:endParaRPr lang="zh-CN" altLang="en-US" sz="2000" dirty="0">
              <a:solidFill>
                <a:schemeClr val="tx1">
                  <a:lumMod val="75000"/>
                  <a:lumOff val="25000"/>
                </a:schemeClr>
              </a:solidFill>
            </a:endParaRPr>
          </a:p>
          <a:p>
            <a:pPr marL="0" indent="0">
              <a:spcBef>
                <a:spcPct val="20000"/>
              </a:spcBef>
              <a:buNone/>
            </a:pPr>
            <a:r>
              <a:rPr lang="zh-CN" altLang="en-US" sz="2400" dirty="0">
                <a:solidFill>
                  <a:schemeClr val="tx1">
                    <a:lumMod val="75000"/>
                    <a:lumOff val="25000"/>
                  </a:schemeClr>
                </a:solidFill>
              </a:rPr>
              <a:t>	</a:t>
            </a:r>
            <a:endParaRPr lang="zh-CN" altLang="en-US" sz="2400" dirty="0">
              <a:solidFill>
                <a:schemeClr val="tx1">
                  <a:lumMod val="75000"/>
                  <a:lumOff val="25000"/>
                </a:schemeClr>
              </a:solidFill>
            </a:endParaRPr>
          </a:p>
          <a:p>
            <a:pPr marL="342900" indent="-342900">
              <a:spcBef>
                <a:spcPct val="20000"/>
              </a:spcBef>
            </a:pP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函数的声明方式</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6" name="Picture 3"/>
          <p:cNvPicPr>
            <a:picLocks noChangeAspect="1" noChangeArrowheads="1"/>
          </p:cNvPicPr>
          <p:nvPr/>
        </p:nvPicPr>
        <p:blipFill>
          <a:blip r:embed="rId1"/>
          <a:srcRect/>
          <a:stretch>
            <a:fillRect/>
          </a:stretch>
        </p:blipFill>
        <p:spPr bwMode="auto">
          <a:xfrm>
            <a:off x="1102661" y="3871580"/>
            <a:ext cx="4010025" cy="1123950"/>
          </a:xfrm>
          <a:prstGeom prst="rect">
            <a:avLst/>
          </a:prstGeom>
          <a:noFill/>
          <a:ln w="38100">
            <a:solidFill>
              <a:schemeClr val="accent6">
                <a:lumMod val="75000"/>
              </a:schemeClr>
            </a:solidFill>
            <a:miter lim="800000"/>
            <a:headEnd/>
            <a:tailEnd/>
          </a:ln>
          <a:effectLst/>
        </p:spPr>
      </p:pic>
      <p:pic>
        <p:nvPicPr>
          <p:cNvPr id="5" name="Picture 2"/>
          <p:cNvPicPr>
            <a:picLocks noChangeAspect="1" noChangeArrowheads="1"/>
          </p:cNvPicPr>
          <p:nvPr/>
        </p:nvPicPr>
        <p:blipFill>
          <a:blip r:embed="rId2"/>
          <a:srcRect/>
          <a:stretch>
            <a:fillRect/>
          </a:stretch>
        </p:blipFill>
        <p:spPr bwMode="auto">
          <a:xfrm>
            <a:off x="1102661" y="5487003"/>
            <a:ext cx="7170737" cy="895350"/>
          </a:xfrm>
          <a:prstGeom prst="rect">
            <a:avLst/>
          </a:prstGeom>
          <a:noFill/>
          <a:ln w="38100">
            <a:solidFill>
              <a:schemeClr val="accent6">
                <a:lumMod val="75000"/>
              </a:schemeClr>
            </a:solid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en-US" altLang="zh-CN" sz="2400" dirty="0">
                <a:solidFill>
                  <a:schemeClr val="tx1">
                    <a:lumMod val="75000"/>
                    <a:lumOff val="25000"/>
                  </a:schemeClr>
                </a:solidFill>
              </a:rPr>
              <a:t>return : </a:t>
            </a:r>
            <a:r>
              <a:rPr lang="zh-CN" altLang="en-US" sz="2400" dirty="0">
                <a:solidFill>
                  <a:schemeClr val="tx1">
                    <a:lumMod val="75000"/>
                    <a:lumOff val="25000"/>
                  </a:schemeClr>
                </a:solidFill>
              </a:rPr>
              <a:t>返回，函数执行后返回给调用程序的值，一般为执行结果，例如如下程序计算出</a:t>
            </a:r>
            <a:r>
              <a:rPr lang="en-US" altLang="zh-CN" sz="2400" dirty="0">
                <a:solidFill>
                  <a:schemeClr val="tx1">
                    <a:lumMod val="75000"/>
                    <a:lumOff val="25000"/>
                  </a:schemeClr>
                </a:solidFill>
              </a:rPr>
              <a:t>1+2+</a:t>
            </a:r>
            <a:r>
              <a:rPr lang="zh-CN" altLang="en-US" sz="2400" dirty="0">
                <a:solidFill>
                  <a:schemeClr val="tx1">
                    <a:lumMod val="75000"/>
                    <a:lumOff val="25000"/>
                  </a:schemeClr>
                </a:solidFill>
              </a:rPr>
              <a:t>。。</a:t>
            </a:r>
            <a:r>
              <a:rPr lang="en-US" altLang="zh-CN" sz="2400" dirty="0">
                <a:solidFill>
                  <a:schemeClr val="tx1">
                    <a:lumMod val="75000"/>
                    <a:lumOff val="25000"/>
                  </a:schemeClr>
                </a:solidFill>
              </a:rPr>
              <a:t>N</a:t>
            </a:r>
            <a:r>
              <a:rPr lang="zh-CN" altLang="en-US" sz="2400" dirty="0">
                <a:solidFill>
                  <a:schemeClr val="tx1">
                    <a:lumMod val="75000"/>
                    <a:lumOff val="25000"/>
                  </a:schemeClr>
                </a:solidFill>
              </a:rPr>
              <a:t>的值。</a:t>
            </a:r>
            <a:endParaRPr lang="zh-CN" altLang="en-US" sz="2400" dirty="0">
              <a:solidFill>
                <a:schemeClr val="tx1">
                  <a:lumMod val="75000"/>
                  <a:lumOff val="25000"/>
                </a:schemeClr>
              </a:solidFill>
            </a:endParaRPr>
          </a:p>
          <a:p>
            <a:pPr marL="342900" indent="-342900">
              <a:spcBef>
                <a:spcPct val="20000"/>
              </a:spcBef>
            </a:pPr>
            <a:endParaRPr lang="en-US" altLang="zh-CN" sz="2400" dirty="0" smtClean="0">
              <a:solidFill>
                <a:schemeClr val="tx1">
                  <a:lumMod val="75000"/>
                  <a:lumOff val="25000"/>
                </a:schemeClr>
              </a:solidFill>
            </a:endParaRPr>
          </a:p>
          <a:p>
            <a:pPr marL="342900" indent="-342900">
              <a:spcBef>
                <a:spcPct val="20000"/>
              </a:spcBef>
            </a:pPr>
            <a:endParaRPr lang="en-US" altLang="zh-CN" sz="2400" dirty="0">
              <a:solidFill>
                <a:schemeClr val="tx1">
                  <a:lumMod val="75000"/>
                  <a:lumOff val="25000"/>
                </a:schemeClr>
              </a:solidFill>
            </a:endParaRPr>
          </a:p>
          <a:p>
            <a:pPr marL="342900" indent="-342900">
              <a:spcBef>
                <a:spcPct val="20000"/>
              </a:spcBef>
            </a:pPr>
            <a:endParaRPr lang="zh-CN" altLang="en-US" sz="2400" dirty="0">
              <a:solidFill>
                <a:schemeClr val="tx1">
                  <a:lumMod val="75000"/>
                  <a:lumOff val="25000"/>
                </a:schemeClr>
              </a:solidFill>
            </a:endParaRPr>
          </a:p>
          <a:p>
            <a:pPr marL="342900" indent="-342900">
              <a:spcBef>
                <a:spcPct val="20000"/>
              </a:spcBef>
            </a:pPr>
            <a:r>
              <a:rPr lang="zh-CN" altLang="en-US" sz="2400" dirty="0">
                <a:solidFill>
                  <a:schemeClr val="tx1">
                    <a:lumMod val="75000"/>
                    <a:lumOff val="25000"/>
                  </a:schemeClr>
                </a:solidFill>
              </a:rPr>
              <a:t>特殊说明</a:t>
            </a:r>
            <a:endParaRPr lang="zh-CN" altLang="en-US" sz="24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如果函数体内没有</a:t>
            </a:r>
            <a:r>
              <a:rPr lang="en-US" altLang="zh-CN" sz="2000" dirty="0">
                <a:solidFill>
                  <a:schemeClr val="tx1">
                    <a:lumMod val="75000"/>
                    <a:lumOff val="25000"/>
                  </a:schemeClr>
                </a:solidFill>
              </a:rPr>
              <a:t>return</a:t>
            </a:r>
            <a:r>
              <a:rPr lang="zh-CN" altLang="en-US" sz="2000" dirty="0">
                <a:solidFill>
                  <a:schemeClr val="tx1">
                    <a:lumMod val="75000"/>
                    <a:lumOff val="25000"/>
                  </a:schemeClr>
                </a:solidFill>
              </a:rPr>
              <a:t>，则</a:t>
            </a:r>
            <a:r>
              <a:rPr lang="en-US" altLang="zh-CN" sz="2000" dirty="0">
                <a:solidFill>
                  <a:schemeClr val="tx1">
                    <a:lumMod val="75000"/>
                    <a:lumOff val="25000"/>
                  </a:schemeClr>
                </a:solidFill>
              </a:rPr>
              <a:t>js</a:t>
            </a:r>
            <a:r>
              <a:rPr lang="zh-CN" altLang="en-US" sz="2000" dirty="0">
                <a:solidFill>
                  <a:schemeClr val="tx1">
                    <a:lumMod val="75000"/>
                    <a:lumOff val="25000"/>
                  </a:schemeClr>
                </a:solidFill>
              </a:rPr>
              <a:t>引擎会在函数体最后一句程序语句后执行</a:t>
            </a:r>
            <a:r>
              <a:rPr lang="en-US" altLang="zh-CN" sz="2000" dirty="0">
                <a:solidFill>
                  <a:schemeClr val="tx1">
                    <a:lumMod val="75000"/>
                    <a:lumOff val="25000"/>
                  </a:schemeClr>
                </a:solidFill>
              </a:rPr>
              <a:t>return;</a:t>
            </a:r>
            <a:r>
              <a:rPr lang="zh-CN" altLang="en-US" sz="2000" dirty="0">
                <a:solidFill>
                  <a:schemeClr val="tx1">
                    <a:lumMod val="75000"/>
                    <a:lumOff val="25000"/>
                  </a:schemeClr>
                </a:solidFill>
              </a:rPr>
              <a:t>代表返回一个</a:t>
            </a:r>
            <a:r>
              <a:rPr lang="en-US" altLang="zh-CN" sz="2000" dirty="0">
                <a:solidFill>
                  <a:schemeClr val="tx1">
                    <a:lumMod val="75000"/>
                    <a:lumOff val="25000"/>
                  </a:schemeClr>
                </a:solidFill>
              </a:rPr>
              <a:t>undefined</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可以使用</a:t>
            </a:r>
            <a:r>
              <a:rPr lang="en-US" altLang="zh-CN" sz="2000" dirty="0">
                <a:solidFill>
                  <a:schemeClr val="tx1">
                    <a:lumMod val="75000"/>
                    <a:lumOff val="25000"/>
                  </a:schemeClr>
                </a:solidFill>
              </a:rPr>
              <a:t>return</a:t>
            </a:r>
            <a:r>
              <a:rPr lang="zh-CN" altLang="en-US" sz="2000" dirty="0">
                <a:solidFill>
                  <a:schemeClr val="tx1">
                    <a:lumMod val="75000"/>
                    <a:lumOff val="25000"/>
                  </a:schemeClr>
                </a:solidFill>
              </a:rPr>
              <a:t>跳出程序函数</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函数的声明方式</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7" name="Picture 2"/>
          <p:cNvPicPr>
            <a:picLocks noChangeAspect="1" noChangeArrowheads="1"/>
          </p:cNvPicPr>
          <p:nvPr/>
        </p:nvPicPr>
        <p:blipFill>
          <a:blip r:embed="rId1"/>
          <a:srcRect/>
          <a:stretch>
            <a:fillRect/>
          </a:stretch>
        </p:blipFill>
        <p:spPr bwMode="auto">
          <a:xfrm>
            <a:off x="3030578" y="2290399"/>
            <a:ext cx="4467225" cy="2000250"/>
          </a:xfrm>
          <a:prstGeom prst="rect">
            <a:avLst/>
          </a:prstGeom>
          <a:noFill/>
          <a:ln w="38100">
            <a:solidFill>
              <a:schemeClr val="accent6">
                <a:lumMod val="75000"/>
              </a:schemeClr>
            </a:solid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zh-CN" altLang="en-US" sz="2400" dirty="0">
                <a:solidFill>
                  <a:schemeClr val="tx1">
                    <a:lumMod val="75000"/>
                    <a:lumOff val="25000"/>
                  </a:schemeClr>
                </a:solidFill>
              </a:rPr>
              <a:t>定义函数的方式：</a:t>
            </a:r>
            <a:endParaRPr lang="zh-CN" altLang="en-US" sz="24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普通函数方式：</a:t>
            </a:r>
            <a:endParaRPr lang="zh-CN" altLang="en-US" sz="2000" dirty="0">
              <a:solidFill>
                <a:schemeClr val="tx1">
                  <a:lumMod val="75000"/>
                  <a:lumOff val="25000"/>
                </a:schemeClr>
              </a:solidFill>
            </a:endParaRPr>
          </a:p>
          <a:p>
            <a:pPr marL="0" indent="0">
              <a:spcBef>
                <a:spcPct val="20000"/>
              </a:spcBef>
              <a:buNone/>
            </a:pPr>
            <a:r>
              <a:rPr lang="en-US" altLang="zh-CN" sz="2400" dirty="0" smtClean="0">
                <a:solidFill>
                  <a:schemeClr val="tx1">
                    <a:lumMod val="75000"/>
                    <a:lumOff val="25000"/>
                  </a:schemeClr>
                </a:solidFill>
              </a:rPr>
              <a:t>	</a:t>
            </a:r>
            <a:r>
              <a:rPr lang="en-US" altLang="zh-CN" sz="2400" dirty="0" smtClean="0">
                <a:solidFill>
                  <a:srgbClr val="FF0000"/>
                </a:solidFill>
              </a:rPr>
              <a:t>function </a:t>
            </a:r>
            <a:r>
              <a:rPr lang="en-US" altLang="zh-CN" sz="2400" dirty="0">
                <a:solidFill>
                  <a:srgbClr val="FF0000"/>
                </a:solidFill>
              </a:rPr>
              <a:t>functionName(paramter) {}</a:t>
            </a:r>
            <a:endParaRPr lang="en-US" altLang="zh-CN" sz="2400" dirty="0">
              <a:solidFill>
                <a:srgbClr val="FF0000"/>
              </a:solidFill>
            </a:endParaRPr>
          </a:p>
          <a:p>
            <a:pPr marL="800100" lvl="1" indent="-342900">
              <a:spcBef>
                <a:spcPct val="20000"/>
              </a:spcBef>
            </a:pPr>
            <a:r>
              <a:rPr lang="zh-CN" altLang="en-US" sz="2000" dirty="0">
                <a:solidFill>
                  <a:schemeClr val="tx1">
                    <a:lumMod val="75000"/>
                    <a:lumOff val="25000"/>
                  </a:schemeClr>
                </a:solidFill>
              </a:rPr>
              <a:t>匿名函数：</a:t>
            </a:r>
            <a:endParaRPr lang="zh-CN" altLang="en-US" sz="2000" dirty="0">
              <a:solidFill>
                <a:schemeClr val="tx1">
                  <a:lumMod val="75000"/>
                  <a:lumOff val="25000"/>
                </a:schemeClr>
              </a:solidFill>
            </a:endParaRPr>
          </a:p>
          <a:p>
            <a:pPr marL="0" indent="0">
              <a:spcBef>
                <a:spcPct val="20000"/>
              </a:spcBef>
              <a:buNone/>
            </a:pPr>
            <a:r>
              <a:rPr lang="en-US" altLang="zh-CN" sz="2400" dirty="0" smtClean="0">
                <a:solidFill>
                  <a:schemeClr val="tx1">
                    <a:lumMod val="75000"/>
                    <a:lumOff val="25000"/>
                  </a:schemeClr>
                </a:solidFill>
              </a:rPr>
              <a:t>	</a:t>
            </a:r>
            <a:r>
              <a:rPr lang="en-US" altLang="zh-CN" sz="2400" dirty="0" smtClean="0">
                <a:solidFill>
                  <a:srgbClr val="FF0000"/>
                </a:solidFill>
              </a:rPr>
              <a:t>window.onload </a:t>
            </a:r>
            <a:r>
              <a:rPr lang="en-US" altLang="zh-CN" sz="2400" dirty="0">
                <a:solidFill>
                  <a:srgbClr val="FF0000"/>
                </a:solidFill>
              </a:rPr>
              <a:t>= function (paramter){}</a:t>
            </a:r>
            <a:endParaRPr lang="en-US" altLang="zh-CN" sz="2400" dirty="0">
              <a:solidFill>
                <a:srgbClr val="FF0000"/>
              </a:solidFill>
            </a:endParaRPr>
          </a:p>
          <a:p>
            <a:pPr marL="800100" lvl="1" indent="-342900">
              <a:spcBef>
                <a:spcPct val="20000"/>
              </a:spcBef>
            </a:pPr>
            <a:r>
              <a:rPr lang="zh-CN" altLang="en-US" sz="2000" dirty="0">
                <a:solidFill>
                  <a:schemeClr val="tx1">
                    <a:lumMod val="75000"/>
                    <a:lumOff val="25000"/>
                  </a:schemeClr>
                </a:solidFill>
              </a:rPr>
              <a:t>函数表达式：</a:t>
            </a:r>
            <a:endParaRPr lang="zh-CN" altLang="en-US" sz="2000" dirty="0">
              <a:solidFill>
                <a:schemeClr val="tx1">
                  <a:lumMod val="75000"/>
                  <a:lumOff val="25000"/>
                </a:schemeClr>
              </a:solidFill>
            </a:endParaRPr>
          </a:p>
          <a:p>
            <a:pPr marL="0" indent="0">
              <a:spcBef>
                <a:spcPct val="20000"/>
              </a:spcBef>
              <a:buNone/>
            </a:pPr>
            <a:r>
              <a:rPr lang="en-US" altLang="zh-CN" sz="2400" dirty="0" smtClean="0">
                <a:solidFill>
                  <a:schemeClr val="tx1">
                    <a:lumMod val="75000"/>
                    <a:lumOff val="25000"/>
                  </a:schemeClr>
                </a:solidFill>
              </a:rPr>
              <a:t>	</a:t>
            </a:r>
            <a:r>
              <a:rPr lang="en-US" altLang="zh-CN" sz="2400" dirty="0" smtClean="0">
                <a:solidFill>
                  <a:srgbClr val="FF0000"/>
                </a:solidFill>
              </a:rPr>
              <a:t>var </a:t>
            </a:r>
            <a:r>
              <a:rPr lang="en-US" altLang="zh-CN" sz="2400" dirty="0">
                <a:solidFill>
                  <a:srgbClr val="FF0000"/>
                </a:solidFill>
              </a:rPr>
              <a:t>f = function(paramter) {}</a:t>
            </a:r>
            <a:endParaRPr lang="en-US" altLang="zh-CN" sz="2400" dirty="0">
              <a:solidFill>
                <a:srgbClr val="FF0000"/>
              </a:solidFill>
            </a:endParaRPr>
          </a:p>
          <a:p>
            <a:pPr marL="800100" lvl="1" indent="-342900">
              <a:spcBef>
                <a:spcPct val="20000"/>
              </a:spcBef>
            </a:pPr>
            <a:r>
              <a:rPr lang="en-US" altLang="zh-CN" sz="2000" dirty="0">
                <a:solidFill>
                  <a:schemeClr val="tx1">
                    <a:lumMod val="75000"/>
                    <a:lumOff val="25000"/>
                  </a:schemeClr>
                </a:solidFill>
              </a:rPr>
              <a:t>Function</a:t>
            </a:r>
            <a:r>
              <a:rPr lang="zh-CN" altLang="en-US" sz="2000" dirty="0">
                <a:solidFill>
                  <a:schemeClr val="tx1">
                    <a:lumMod val="75000"/>
                    <a:lumOff val="25000"/>
                  </a:schemeClr>
                </a:solidFill>
              </a:rPr>
              <a:t>对象：不建议使用，但可以帮助我们理解</a:t>
            </a:r>
            <a:r>
              <a:rPr lang="en-US" altLang="zh-CN" sz="2000" dirty="0">
                <a:solidFill>
                  <a:schemeClr val="tx1">
                    <a:lumMod val="75000"/>
                    <a:lumOff val="25000"/>
                  </a:schemeClr>
                </a:solidFill>
              </a:rPr>
              <a:t>js</a:t>
            </a:r>
            <a:r>
              <a:rPr lang="zh-CN" altLang="en-US" sz="2000" dirty="0">
                <a:solidFill>
                  <a:schemeClr val="tx1">
                    <a:lumMod val="75000"/>
                    <a:lumOff val="25000"/>
                  </a:schemeClr>
                </a:solidFill>
              </a:rPr>
              <a:t>的核心</a:t>
            </a:r>
            <a:endParaRPr lang="zh-CN" altLang="en-US" sz="2000" dirty="0">
              <a:solidFill>
                <a:schemeClr val="tx1">
                  <a:lumMod val="75000"/>
                  <a:lumOff val="25000"/>
                </a:schemeClr>
              </a:solidFill>
            </a:endParaRPr>
          </a:p>
          <a:p>
            <a:pPr marL="0" indent="0">
              <a:spcBef>
                <a:spcPct val="20000"/>
              </a:spcBef>
              <a:buNone/>
            </a:pPr>
            <a:r>
              <a:rPr lang="en-US" altLang="zh-CN" sz="2400" dirty="0" smtClean="0">
                <a:solidFill>
                  <a:schemeClr val="tx1">
                    <a:lumMod val="75000"/>
                    <a:lumOff val="25000"/>
                  </a:schemeClr>
                </a:solidFill>
              </a:rPr>
              <a:t>	</a:t>
            </a:r>
            <a:r>
              <a:rPr lang="en-US" altLang="zh-CN" sz="2400" dirty="0" smtClean="0">
                <a:solidFill>
                  <a:srgbClr val="FF0000"/>
                </a:solidFill>
              </a:rPr>
              <a:t>var </a:t>
            </a:r>
            <a:r>
              <a:rPr lang="en-US" altLang="zh-CN" sz="2400" dirty="0">
                <a:solidFill>
                  <a:srgbClr val="FF0000"/>
                </a:solidFill>
              </a:rPr>
              <a:t>b = new Function('a','b','return a+b</a:t>
            </a:r>
            <a:r>
              <a:rPr lang="en-US" altLang="zh-CN" sz="2400" dirty="0" smtClean="0">
                <a:solidFill>
                  <a:srgbClr val="FF0000"/>
                </a:solidFill>
              </a:rPr>
              <a:t>');</a:t>
            </a:r>
            <a:endParaRPr lang="en-US" altLang="zh-CN" sz="2400" dirty="0">
              <a:solidFill>
                <a:srgbClr val="FF0000"/>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函数的声明方式</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6</a:t>
            </a:r>
            <a:r>
              <a:rPr lang="zh-CN" altLang="en-US" dirty="0" smtClean="0"/>
              <a:t>节</a:t>
            </a:r>
            <a:r>
              <a:rPr lang="en-US" altLang="zh-CN" dirty="0" smtClean="0"/>
              <a:t>【</a:t>
            </a:r>
            <a:r>
              <a:rPr lang="en-US" altLang="zh-CN" dirty="0">
                <a:solidFill>
                  <a:schemeClr val="tx1">
                    <a:lumMod val="75000"/>
                    <a:lumOff val="25000"/>
                  </a:schemeClr>
                </a:solidFill>
              </a:rPr>
              <a:t> </a:t>
            </a:r>
            <a:r>
              <a:rPr lang="zh-CN" altLang="en-US" dirty="0" smtClean="0">
                <a:solidFill>
                  <a:schemeClr val="tx1">
                    <a:lumMod val="75000"/>
                    <a:lumOff val="25000"/>
                  </a:schemeClr>
                </a:solidFill>
              </a:rPr>
              <a:t>本地以及内置对象</a:t>
            </a:r>
            <a:r>
              <a:rPr lang="en-US" altLang="zh-CN" dirty="0" smtClean="0"/>
              <a:t>】</a:t>
            </a:r>
            <a:endParaRPr lang="zh-CN" altLang="en-US" dirty="0"/>
          </a:p>
        </p:txBody>
      </p:sp>
      <p:sp>
        <p:nvSpPr>
          <p:cNvPr id="3" name="内容占位符 2"/>
          <p:cNvSpPr>
            <a:spLocks noGrp="1"/>
          </p:cNvSpPr>
          <p:nvPr>
            <p:ph idx="1"/>
          </p:nvPr>
        </p:nvSpPr>
        <p:spPr/>
        <p:txBody>
          <a:bodyPr vert="horz" lIns="91440" tIns="45720" rIns="91440" bIns="45720" rtlCol="0">
            <a:normAutofit fontScale="92500" lnSpcReduction="10000"/>
          </a:bodyPr>
          <a:lstStyle/>
          <a:p>
            <a:r>
              <a:rPr lang="zh-CN" altLang="en-US" dirty="0" smtClean="0"/>
              <a:t>知识点</a:t>
            </a:r>
            <a:r>
              <a:rPr lang="en-US" altLang="zh-CN" dirty="0" smtClean="0"/>
              <a:t>1</a:t>
            </a:r>
            <a:r>
              <a:rPr lang="zh-CN" altLang="en-US" dirty="0" smtClean="0"/>
              <a:t>：对象类型概述</a:t>
            </a:r>
            <a:endParaRPr lang="en-US" altLang="zh-CN" dirty="0" smtClean="0"/>
          </a:p>
          <a:p>
            <a:r>
              <a:rPr lang="zh-CN" altLang="en-US" dirty="0" smtClean="0"/>
              <a:t>知识点</a:t>
            </a:r>
            <a:r>
              <a:rPr lang="en-US" altLang="zh-CN" dirty="0" smtClean="0"/>
              <a:t>2</a:t>
            </a:r>
            <a:r>
              <a:rPr lang="zh-CN" altLang="en-US" dirty="0" smtClean="0"/>
              <a:t>：</a:t>
            </a:r>
            <a:r>
              <a:rPr lang="en-US" altLang="zh-CN" dirty="0" smtClean="0"/>
              <a:t>Math</a:t>
            </a:r>
            <a:r>
              <a:rPr lang="zh-CN" altLang="en-US" dirty="0" smtClean="0"/>
              <a:t>对象</a:t>
            </a:r>
            <a:endParaRPr lang="en-US" altLang="zh-CN" dirty="0" smtClean="0"/>
          </a:p>
          <a:p>
            <a:r>
              <a:rPr lang="zh-CN" altLang="en-US" dirty="0" smtClean="0"/>
              <a:t>知识点</a:t>
            </a:r>
            <a:r>
              <a:rPr lang="en-US" altLang="zh-CN" dirty="0" smtClean="0"/>
              <a:t>3</a:t>
            </a:r>
            <a:r>
              <a:rPr lang="zh-CN" altLang="en-US" dirty="0" smtClean="0"/>
              <a:t>：基本类型的封装类型</a:t>
            </a:r>
            <a:endParaRPr lang="en-US" altLang="zh-CN" dirty="0" smtClean="0"/>
          </a:p>
          <a:p>
            <a:r>
              <a:rPr lang="zh-CN" altLang="en-US" dirty="0" smtClean="0"/>
              <a:t>知识点</a:t>
            </a:r>
            <a:r>
              <a:rPr lang="en-US" altLang="zh-CN" dirty="0" smtClean="0"/>
              <a:t>4</a:t>
            </a:r>
            <a:r>
              <a:rPr lang="zh-CN" altLang="en-US" dirty="0" smtClean="0"/>
              <a:t>：数组对象</a:t>
            </a:r>
            <a:r>
              <a:rPr lang="en-US" altLang="zh-CN" dirty="0" smtClean="0"/>
              <a:t>Array</a:t>
            </a:r>
            <a:endParaRPr lang="en-US" altLang="zh-CN" dirty="0" smtClean="0"/>
          </a:p>
          <a:p>
            <a:r>
              <a:rPr lang="zh-CN" altLang="en-US" dirty="0" smtClean="0"/>
              <a:t>知识点</a:t>
            </a:r>
            <a:r>
              <a:rPr lang="en-US" altLang="zh-CN" dirty="0" smtClean="0"/>
              <a:t>5</a:t>
            </a:r>
            <a:r>
              <a:rPr lang="zh-CN" altLang="en-US" dirty="0" smtClean="0"/>
              <a:t>：正则表达式</a:t>
            </a:r>
            <a:endParaRPr lang="en-US" altLang="zh-CN" dirty="0" smtClean="0"/>
          </a:p>
          <a:p>
            <a:r>
              <a:rPr lang="zh-CN" altLang="en-US" dirty="0"/>
              <a:t>知识</a:t>
            </a:r>
            <a:r>
              <a:rPr lang="zh-CN" altLang="en-US" dirty="0" smtClean="0"/>
              <a:t>点</a:t>
            </a:r>
            <a:r>
              <a:rPr lang="en-US" altLang="zh-CN" dirty="0" smtClean="0"/>
              <a:t>6</a:t>
            </a:r>
            <a:r>
              <a:rPr lang="zh-CN" altLang="en-US" dirty="0" smtClean="0"/>
              <a:t>：</a:t>
            </a:r>
            <a:r>
              <a:rPr lang="en-US" altLang="zh-CN" dirty="0" smtClean="0">
                <a:solidFill>
                  <a:srgbClr val="FF0000"/>
                </a:solidFill>
                <a:latin typeface="微软雅黑" panose="020B0503020204020204" pitchFamily="34" charset="-122"/>
                <a:ea typeface="微软雅黑" panose="020B0503020204020204" pitchFamily="34" charset="-122"/>
              </a:rPr>
              <a:t> </a:t>
            </a:r>
            <a:r>
              <a:rPr lang="en-US" altLang="zh-CN" dirty="0"/>
              <a:t>RegExp</a:t>
            </a:r>
            <a:r>
              <a:rPr lang="zh-CN" altLang="en-US" dirty="0" smtClean="0"/>
              <a:t>对象</a:t>
            </a:r>
            <a:endParaRPr lang="en-US" altLang="zh-CN" dirty="0" smtClean="0"/>
          </a:p>
          <a:p>
            <a:r>
              <a:rPr lang="zh-CN" altLang="en-US" dirty="0"/>
              <a:t>知识</a:t>
            </a:r>
            <a:r>
              <a:rPr lang="zh-CN" altLang="en-US" dirty="0" smtClean="0"/>
              <a:t>点</a:t>
            </a:r>
            <a:r>
              <a:rPr lang="en-US" altLang="zh-CN" dirty="0" smtClean="0"/>
              <a:t>7</a:t>
            </a:r>
            <a:r>
              <a:rPr lang="zh-CN" altLang="en-US" dirty="0" smtClean="0"/>
              <a:t>：</a:t>
            </a:r>
            <a:r>
              <a:rPr lang="en-US" altLang="zh-CN" dirty="0" smtClean="0">
                <a:solidFill>
                  <a:srgbClr val="FF0000"/>
                </a:solidFill>
                <a:latin typeface="微软雅黑" panose="020B0503020204020204" pitchFamily="34" charset="-122"/>
                <a:ea typeface="微软雅黑" panose="020B0503020204020204" pitchFamily="34" charset="-122"/>
              </a:rPr>
              <a:t> </a:t>
            </a:r>
            <a:r>
              <a:rPr lang="zh-CN" altLang="en-US" dirty="0"/>
              <a:t>日期对象</a:t>
            </a:r>
            <a:r>
              <a:rPr lang="en-US" altLang="zh-CN" dirty="0"/>
              <a:t>Date</a:t>
            </a:r>
            <a:endParaRPr lang="en-US" altLang="zh-CN" dirty="0"/>
          </a:p>
          <a:p>
            <a:r>
              <a:rPr lang="zh-CN" altLang="en-US" dirty="0">
                <a:sym typeface="+mn-ea"/>
              </a:rPr>
              <a:t>知识</a:t>
            </a:r>
            <a:r>
              <a:rPr lang="zh-CN" altLang="en-US" dirty="0" smtClean="0">
                <a:sym typeface="+mn-ea"/>
              </a:rPr>
              <a:t>点</a:t>
            </a:r>
            <a:r>
              <a:rPr lang="en-US" altLang="zh-CN" dirty="0" smtClean="0">
                <a:sym typeface="+mn-ea"/>
              </a:rPr>
              <a:t>8</a:t>
            </a:r>
            <a:r>
              <a:rPr lang="zh-CN" altLang="en-US" dirty="0" smtClean="0">
                <a:sym typeface="+mn-ea"/>
              </a:rPr>
              <a:t>：</a:t>
            </a:r>
            <a:r>
              <a:rPr lang="en-US" altLang="zh-CN" dirty="0" smtClean="0">
                <a:solidFill>
                  <a:srgbClr val="FF0000"/>
                </a:solidFill>
                <a:latin typeface="微软雅黑" panose="020B0503020204020204" pitchFamily="34" charset="-122"/>
                <a:ea typeface="微软雅黑" panose="020B0503020204020204" pitchFamily="34" charset="-122"/>
                <a:sym typeface="+mn-ea"/>
              </a:rPr>
              <a:t> </a:t>
            </a:r>
            <a:r>
              <a:rPr lang="zh-CN" altLang="en-US" dirty="0">
                <a:sym typeface="+mn-ea"/>
              </a:rPr>
              <a:t>自定义对象和</a:t>
            </a:r>
            <a:r>
              <a:rPr lang="en-US" altLang="zh-CN" dirty="0">
                <a:sym typeface="+mn-ea"/>
              </a:rPr>
              <a:t>JSON</a:t>
            </a:r>
            <a:r>
              <a:rPr lang="zh-CN" altLang="en-US" dirty="0">
                <a:sym typeface="+mn-ea"/>
              </a:rPr>
              <a:t>介绍</a:t>
            </a:r>
            <a:endParaRPr lang="en-US" altLang="zh-CN" dirty="0"/>
          </a:p>
          <a:p>
            <a:endParaRPr lang="en-US" altLang="zh-CN" dirty="0"/>
          </a:p>
          <a:p>
            <a:endParaRPr lang="en-US" altLang="zh-CN" dirty="0"/>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zh-CN" altLang="en-US"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sym typeface="+mn-ea"/>
              </a:rPr>
              <a:t>JavaScript</a:t>
            </a:r>
            <a:r>
              <a:rPr lang="zh-CN" altLang="en-US" sz="2400" dirty="0" smtClean="0">
                <a:solidFill>
                  <a:schemeClr val="tx1">
                    <a:lumMod val="75000"/>
                    <a:lumOff val="25000"/>
                  </a:schemeClr>
                </a:solidFill>
              </a:rPr>
              <a:t>的使用场景</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嵌入动态文本于</a:t>
            </a:r>
            <a:r>
              <a:rPr lang="en-US" altLang="zh-CN" sz="2000" dirty="0">
                <a:solidFill>
                  <a:schemeClr val="tx1">
                    <a:lumMod val="75000"/>
                    <a:lumOff val="25000"/>
                  </a:schemeClr>
                </a:solidFill>
              </a:rPr>
              <a:t>HTML</a:t>
            </a:r>
            <a:r>
              <a:rPr lang="zh-CN" altLang="en-US" sz="2000" dirty="0">
                <a:solidFill>
                  <a:schemeClr val="tx1">
                    <a:lumMod val="75000"/>
                    <a:lumOff val="25000"/>
                  </a:schemeClr>
                </a:solidFill>
              </a:rPr>
              <a:t>页面，对浏览器事件做出响应。</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读写</a:t>
            </a:r>
            <a:r>
              <a:rPr lang="en-US" altLang="zh-CN" sz="2000" dirty="0">
                <a:solidFill>
                  <a:schemeClr val="tx1">
                    <a:lumMod val="75000"/>
                    <a:lumOff val="25000"/>
                  </a:schemeClr>
                </a:solidFill>
              </a:rPr>
              <a:t>HTML</a:t>
            </a:r>
            <a:r>
              <a:rPr lang="zh-CN" altLang="en-US" sz="2000" dirty="0">
                <a:solidFill>
                  <a:schemeClr val="tx1">
                    <a:lumMod val="75000"/>
                    <a:lumOff val="25000"/>
                  </a:schemeClr>
                </a:solidFill>
              </a:rPr>
              <a:t>元素。</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在数据被提交到服务器之前验证数据。</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检测访客的浏览器信息。</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控制</a:t>
            </a:r>
            <a:r>
              <a:rPr lang="en-US" altLang="zh-CN" sz="2000" dirty="0">
                <a:solidFill>
                  <a:schemeClr val="tx1">
                    <a:lumMod val="75000"/>
                    <a:lumOff val="25000"/>
                  </a:schemeClr>
                </a:solidFill>
              </a:rPr>
              <a:t>cookies</a:t>
            </a:r>
            <a:r>
              <a:rPr lang="zh-CN" altLang="en-US" sz="2000" dirty="0">
                <a:solidFill>
                  <a:schemeClr val="tx1">
                    <a:lumMod val="75000"/>
                    <a:lumOff val="25000"/>
                  </a:schemeClr>
                </a:solidFill>
              </a:rPr>
              <a:t>，包括创建和修改等。</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基于</a:t>
            </a:r>
            <a:r>
              <a:rPr lang="en-US" altLang="zh-CN" sz="2000" dirty="0">
                <a:solidFill>
                  <a:schemeClr val="tx1">
                    <a:lumMod val="75000"/>
                    <a:lumOff val="25000"/>
                  </a:schemeClr>
                </a:solidFill>
              </a:rPr>
              <a:t>Node.js</a:t>
            </a:r>
            <a:r>
              <a:rPr lang="zh-CN" altLang="en-US" sz="2000" dirty="0">
                <a:solidFill>
                  <a:schemeClr val="tx1">
                    <a:lumMod val="75000"/>
                    <a:lumOff val="25000"/>
                  </a:schemeClr>
                </a:solidFill>
              </a:rPr>
              <a:t>技术进行服务器端编程。</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a:solidFill>
                  <a:schemeClr val="tx1">
                    <a:lumMod val="75000"/>
                    <a:lumOff val="25000"/>
                  </a:schemeClr>
                </a:solidFill>
                <a:sym typeface="+mn-ea"/>
              </a:rPr>
              <a:t>JavaScript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介绍</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0" indent="0">
              <a:spcBef>
                <a:spcPct val="20000"/>
              </a:spcBef>
              <a:buNone/>
            </a:pPr>
            <a:r>
              <a:rPr lang="en-US" altLang="zh-CN" sz="2400" dirty="0" smtClean="0">
                <a:solidFill>
                  <a:schemeClr val="tx1">
                    <a:lumMod val="75000"/>
                    <a:lumOff val="25000"/>
                  </a:schemeClr>
                </a:solidFill>
              </a:rPr>
              <a:t> </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对象类型概述</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内容占位符 2"/>
          <p:cNvSpPr txBox="1"/>
          <p:nvPr/>
        </p:nvSpPr>
        <p:spPr>
          <a:xfrm>
            <a:off x="1720825" y="1105663"/>
            <a:ext cx="8229600" cy="4929222"/>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accent1">
                  <a:lumMod val="75000"/>
                </a:schemeClr>
              </a:buClr>
              <a:buFont typeface="Arial" panose="020B0604020202020204" pitchFamily="34" charset="0"/>
              <a:buNone/>
            </a:pPr>
            <a:endParaRPr lang="en-US" altLang="zh-CN" sz="1800" dirty="0" smtClean="0">
              <a:latin typeface="微软雅黑" panose="020B0503020204020204" pitchFamily="34" charset="-122"/>
              <a:ea typeface="微软雅黑" panose="020B0503020204020204" pitchFamily="34" charset="-122"/>
            </a:endParaRPr>
          </a:p>
          <a:p>
            <a:pPr>
              <a:buClr>
                <a:schemeClr val="tx1"/>
              </a:buClr>
              <a:buFont typeface="Wingdings" panose="05000000000000000000" pitchFamily="2" charset="2"/>
              <a:buChar char="Ø"/>
            </a:pPr>
            <a:endParaRPr lang="en-US" altLang="zh-CN" sz="1800" dirty="0" smtClean="0">
              <a:latin typeface="微软雅黑" panose="020B0503020204020204" pitchFamily="34" charset="-122"/>
              <a:ea typeface="微软雅黑" panose="020B0503020204020204" pitchFamily="34" charset="-122"/>
            </a:endParaRPr>
          </a:p>
          <a:p>
            <a:pPr>
              <a:buFont typeface="Wingdings" panose="05000000000000000000" pitchFamily="2" charset="2"/>
              <a:buChar char="Ø"/>
            </a:pPr>
            <a:endParaRPr lang="en-US" altLang="zh-CN" sz="1800" dirty="0" smtClean="0">
              <a:latin typeface="微软雅黑" panose="020B0503020204020204" pitchFamily="34" charset="-122"/>
              <a:ea typeface="微软雅黑" panose="020B0503020204020204" pitchFamily="34" charset="-122"/>
            </a:endParaRPr>
          </a:p>
          <a:p>
            <a:pPr>
              <a:buFont typeface="Wingdings" panose="05000000000000000000" pitchFamily="2" charset="2"/>
              <a:buChar char="Ø"/>
            </a:pPr>
            <a:endParaRPr lang="en-US" altLang="zh-CN" sz="1800" dirty="0" smtClean="0">
              <a:solidFill>
                <a:srgbClr val="FF0000"/>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endParaRPr lang="en-US" altLang="zh-CN" sz="1800" dirty="0" smtClean="0">
              <a:solidFill>
                <a:srgbClr val="FF0000"/>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endParaRPr lang="en-US" altLang="zh-CN" sz="1800" dirty="0" smtClean="0">
              <a:solidFill>
                <a:srgbClr val="FF0000"/>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endParaRPr lang="en-US" altLang="zh-CN" sz="1800" dirty="0" smtClean="0">
              <a:solidFill>
                <a:srgbClr val="FF0000"/>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endParaRPr lang="en-US" altLang="zh-CN" sz="1800" dirty="0" smtClean="0">
              <a:solidFill>
                <a:srgbClr val="FF0000"/>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endParaRPr lang="en-US" altLang="zh-CN" sz="1800" dirty="0" smtClean="0">
              <a:solidFill>
                <a:srgbClr val="FF0000"/>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endParaRPr lang="en-US" altLang="zh-CN" sz="1800" dirty="0" smtClean="0">
              <a:solidFill>
                <a:srgbClr val="FF0000"/>
              </a:solidFill>
              <a:latin typeface="微软雅黑" panose="020B0503020204020204" pitchFamily="34" charset="-122"/>
              <a:ea typeface="微软雅黑" panose="020B0503020204020204" pitchFamily="34" charset="-122"/>
            </a:endParaRPr>
          </a:p>
          <a:p>
            <a:pPr>
              <a:buFont typeface="Arial" panose="020B0604020202020204" pitchFamily="34" charset="0"/>
              <a:buNone/>
            </a:pPr>
            <a:endParaRPr lang="en-US" altLang="zh-CN" sz="1800" dirty="0" smtClean="0">
              <a:solidFill>
                <a:srgbClr val="FF0000"/>
              </a:solidFill>
              <a:latin typeface="微软雅黑" panose="020B0503020204020204" pitchFamily="34" charset="-122"/>
              <a:ea typeface="微软雅黑" panose="020B0503020204020204" pitchFamily="34" charset="-122"/>
            </a:endParaRPr>
          </a:p>
        </p:txBody>
      </p:sp>
      <p:grpSp>
        <p:nvGrpSpPr>
          <p:cNvPr id="6" name="Group 19"/>
          <p:cNvGrpSpPr/>
          <p:nvPr/>
        </p:nvGrpSpPr>
        <p:grpSpPr bwMode="auto">
          <a:xfrm>
            <a:off x="2092245" y="1177101"/>
            <a:ext cx="7272338" cy="5240338"/>
            <a:chOff x="794" y="890"/>
            <a:chExt cx="4581" cy="3301"/>
          </a:xfrm>
        </p:grpSpPr>
        <p:sp>
          <p:nvSpPr>
            <p:cNvPr id="7" name="Rectangle 4"/>
            <p:cNvSpPr>
              <a:spLocks noChangeArrowheads="1"/>
            </p:cNvSpPr>
            <p:nvPr/>
          </p:nvSpPr>
          <p:spPr bwMode="auto">
            <a:xfrm>
              <a:off x="839" y="2795"/>
              <a:ext cx="2214" cy="432"/>
            </a:xfrm>
            <a:prstGeom prst="rect">
              <a:avLst/>
            </a:prstGeom>
            <a:gradFill rotWithShape="1">
              <a:gsLst>
                <a:gs pos="0">
                  <a:srgbClr val="FFC5FB"/>
                </a:gs>
                <a:gs pos="100000">
                  <a:schemeClr val="bg1"/>
                </a:gs>
              </a:gsLst>
              <a:lin ang="5400000" scaled="1"/>
            </a:gradFill>
            <a:ln w="12700" algn="ctr">
              <a:solidFill>
                <a:schemeClr val="tx1"/>
              </a:solidFill>
              <a:miter lim="800000"/>
            </a:ln>
            <a:effectLst/>
          </p:spPr>
          <p:txBody>
            <a:bodyPr anchor="ctr">
              <a:spAutoFit/>
            </a:bodyPr>
            <a:lstStyle/>
            <a:p>
              <a:endParaRPr lang="zh-CN" altLang="en-US"/>
            </a:p>
          </p:txBody>
        </p:sp>
        <p:sp>
          <p:nvSpPr>
            <p:cNvPr id="8" name="Rectangle 5"/>
            <p:cNvSpPr>
              <a:spLocks noChangeArrowheads="1"/>
            </p:cNvSpPr>
            <p:nvPr/>
          </p:nvSpPr>
          <p:spPr bwMode="auto">
            <a:xfrm>
              <a:off x="794" y="3652"/>
              <a:ext cx="2230" cy="384"/>
            </a:xfrm>
            <a:prstGeom prst="rect">
              <a:avLst/>
            </a:prstGeom>
            <a:gradFill rotWithShape="1">
              <a:gsLst>
                <a:gs pos="0">
                  <a:srgbClr val="FFC5FB"/>
                </a:gs>
                <a:gs pos="100000">
                  <a:schemeClr val="bg1"/>
                </a:gs>
              </a:gsLst>
              <a:lin ang="5400000" scaled="1"/>
            </a:gradFill>
            <a:ln w="12700" algn="ctr">
              <a:solidFill>
                <a:schemeClr val="tx1"/>
              </a:solidFill>
              <a:miter lim="800000"/>
            </a:ln>
            <a:effectLst/>
          </p:spPr>
          <p:txBody>
            <a:bodyPr anchor="ctr">
              <a:spAutoFit/>
            </a:bodyPr>
            <a:lstStyle/>
            <a:p>
              <a:endParaRPr lang="zh-CN" altLang="en-US"/>
            </a:p>
          </p:txBody>
        </p:sp>
        <p:sp>
          <p:nvSpPr>
            <p:cNvPr id="9" name="Rectangle 6"/>
            <p:cNvSpPr>
              <a:spLocks noChangeArrowheads="1"/>
            </p:cNvSpPr>
            <p:nvPr/>
          </p:nvSpPr>
          <p:spPr bwMode="auto">
            <a:xfrm>
              <a:off x="794" y="1957"/>
              <a:ext cx="2223" cy="384"/>
            </a:xfrm>
            <a:prstGeom prst="rect">
              <a:avLst/>
            </a:prstGeom>
            <a:gradFill rotWithShape="1">
              <a:gsLst>
                <a:gs pos="0">
                  <a:srgbClr val="FFC5FB"/>
                </a:gs>
                <a:gs pos="100000">
                  <a:schemeClr val="bg1"/>
                </a:gs>
              </a:gsLst>
              <a:lin ang="5400000" scaled="1"/>
            </a:gradFill>
            <a:ln w="12700" algn="ctr">
              <a:solidFill>
                <a:schemeClr val="tx1"/>
              </a:solidFill>
              <a:miter lim="800000"/>
            </a:ln>
            <a:effectLst/>
          </p:spPr>
          <p:txBody>
            <a:bodyPr anchor="ctr">
              <a:spAutoFit/>
            </a:bodyPr>
            <a:lstStyle/>
            <a:p>
              <a:endParaRPr lang="zh-CN" altLang="en-US"/>
            </a:p>
          </p:txBody>
        </p:sp>
        <p:sp>
          <p:nvSpPr>
            <p:cNvPr id="10" name="Line 7"/>
            <p:cNvSpPr>
              <a:spLocks noChangeShapeType="1"/>
            </p:cNvSpPr>
            <p:nvPr/>
          </p:nvSpPr>
          <p:spPr bwMode="auto">
            <a:xfrm>
              <a:off x="1837" y="2371"/>
              <a:ext cx="0" cy="424"/>
            </a:xfrm>
            <a:prstGeom prst="line">
              <a:avLst/>
            </a:prstGeom>
            <a:noFill/>
            <a:ln w="38100">
              <a:solidFill>
                <a:srgbClr val="FF0000"/>
              </a:solidFill>
              <a:round/>
              <a:tailEnd type="triangle" w="med" len="med"/>
            </a:ln>
            <a:effectLst/>
          </p:spPr>
          <p:txBody>
            <a:bodyPr anchor="ctr">
              <a:spAutoFit/>
            </a:bodyPr>
            <a:lstStyle/>
            <a:p>
              <a:endParaRPr lang="zh-CN" altLang="en-US"/>
            </a:p>
          </p:txBody>
        </p:sp>
        <p:sp>
          <p:nvSpPr>
            <p:cNvPr id="11" name="Line 8"/>
            <p:cNvSpPr>
              <a:spLocks noChangeShapeType="1"/>
            </p:cNvSpPr>
            <p:nvPr/>
          </p:nvSpPr>
          <p:spPr bwMode="auto">
            <a:xfrm>
              <a:off x="1837" y="3254"/>
              <a:ext cx="0" cy="403"/>
            </a:xfrm>
            <a:prstGeom prst="line">
              <a:avLst/>
            </a:prstGeom>
            <a:noFill/>
            <a:ln w="38100">
              <a:solidFill>
                <a:srgbClr val="FF0000"/>
              </a:solidFill>
              <a:round/>
              <a:tailEnd type="triangle" w="med" len="med"/>
            </a:ln>
            <a:effectLst/>
          </p:spPr>
          <p:txBody>
            <a:bodyPr anchor="ctr">
              <a:spAutoFit/>
            </a:bodyPr>
            <a:lstStyle/>
            <a:p>
              <a:endParaRPr lang="zh-CN" altLang="en-US"/>
            </a:p>
          </p:txBody>
        </p:sp>
        <p:sp>
          <p:nvSpPr>
            <p:cNvPr id="12" name="Rectangle 9"/>
            <p:cNvSpPr>
              <a:spLocks noChangeArrowheads="1"/>
            </p:cNvSpPr>
            <p:nvPr/>
          </p:nvSpPr>
          <p:spPr bwMode="auto">
            <a:xfrm>
              <a:off x="1293" y="2886"/>
              <a:ext cx="1128" cy="327"/>
            </a:xfrm>
            <a:prstGeom prst="rect">
              <a:avLst/>
            </a:prstGeom>
            <a:noFill/>
            <a:ln w="28575" algn="ctr">
              <a:noFill/>
              <a:miter lim="800000"/>
            </a:ln>
            <a:effectLst/>
          </p:spPr>
          <p:txBody>
            <a:bodyPr wrap="none" anchor="ctr">
              <a:spAutoFit/>
            </a:bodyPr>
            <a:lstStyle/>
            <a:p>
              <a:pPr algn="just">
                <a:buFont typeface="Wingdings" panose="05000000000000000000" pitchFamily="2" charset="2"/>
                <a:buNone/>
                <a:tabLst>
                  <a:tab pos="228600" algn="l"/>
                </a:tabLst>
              </a:pPr>
              <a:r>
                <a:rPr lang="zh-CN" altLang="en-US" sz="2800" b="1">
                  <a:latin typeface="黑体" panose="02010609060101010101" charset="-122"/>
                  <a:ea typeface="黑体" panose="02010609060101010101" charset="-122"/>
                </a:rPr>
                <a:t>宿主对象</a:t>
              </a:r>
              <a:r>
                <a:rPr lang="zh-CN" altLang="en-US" sz="2800">
                  <a:latin typeface="黑体" panose="02010609060101010101" charset="-122"/>
                  <a:ea typeface="黑体" panose="02010609060101010101" charset="-122"/>
                </a:rPr>
                <a:t> </a:t>
              </a:r>
              <a:endParaRPr lang="en-US" sz="2800" dirty="0">
                <a:latin typeface="黑体" panose="02010609060101010101" charset="-122"/>
                <a:ea typeface="黑体" panose="02010609060101010101" charset="-122"/>
              </a:endParaRPr>
            </a:p>
          </p:txBody>
        </p:sp>
        <p:sp>
          <p:nvSpPr>
            <p:cNvPr id="13" name="Rectangle 10"/>
            <p:cNvSpPr>
              <a:spLocks noChangeArrowheads="1"/>
            </p:cNvSpPr>
            <p:nvPr/>
          </p:nvSpPr>
          <p:spPr bwMode="auto">
            <a:xfrm>
              <a:off x="1339" y="1957"/>
              <a:ext cx="1129" cy="327"/>
            </a:xfrm>
            <a:prstGeom prst="rect">
              <a:avLst/>
            </a:prstGeom>
            <a:noFill/>
            <a:ln w="28575" algn="ctr">
              <a:noFill/>
              <a:miter lim="800000"/>
            </a:ln>
            <a:effectLst/>
          </p:spPr>
          <p:txBody>
            <a:bodyPr wrap="none" anchor="ctr">
              <a:spAutoFit/>
            </a:bodyPr>
            <a:lstStyle/>
            <a:p>
              <a:pPr algn="just">
                <a:buFont typeface="Wingdings" panose="05000000000000000000" pitchFamily="2" charset="2"/>
                <a:buNone/>
                <a:tabLst>
                  <a:tab pos="228600" algn="l"/>
                </a:tabLst>
              </a:pPr>
              <a:r>
                <a:rPr lang="zh-CN" altLang="en-US" sz="2800" b="1" dirty="0">
                  <a:latin typeface="黑体" panose="02010609060101010101" charset="-122"/>
                  <a:ea typeface="黑体" panose="02010609060101010101" charset="-122"/>
                </a:rPr>
                <a:t>内置对象 </a:t>
              </a:r>
              <a:endParaRPr lang="en-US" sz="2800" b="1" dirty="0">
                <a:latin typeface="黑体" panose="02010609060101010101" charset="-122"/>
                <a:ea typeface="黑体" panose="02010609060101010101" charset="-122"/>
              </a:endParaRPr>
            </a:p>
          </p:txBody>
        </p:sp>
        <p:sp>
          <p:nvSpPr>
            <p:cNvPr id="14" name="Rectangle 11"/>
            <p:cNvSpPr>
              <a:spLocks noChangeArrowheads="1"/>
            </p:cNvSpPr>
            <p:nvPr/>
          </p:nvSpPr>
          <p:spPr bwMode="auto">
            <a:xfrm>
              <a:off x="1248" y="3642"/>
              <a:ext cx="1303" cy="327"/>
            </a:xfrm>
            <a:prstGeom prst="rect">
              <a:avLst/>
            </a:prstGeom>
            <a:noFill/>
            <a:ln w="28575" algn="ctr">
              <a:noFill/>
              <a:miter lim="800000"/>
            </a:ln>
            <a:effectLst/>
          </p:spPr>
          <p:txBody>
            <a:bodyPr wrap="none" anchor="ctr">
              <a:spAutoFit/>
            </a:bodyPr>
            <a:lstStyle/>
            <a:p>
              <a:pPr algn="just">
                <a:buFont typeface="Wingdings" panose="05000000000000000000" pitchFamily="2" charset="2"/>
                <a:buNone/>
                <a:tabLst>
                  <a:tab pos="228600" algn="l"/>
                </a:tabLst>
              </a:pPr>
              <a:r>
                <a:rPr lang="zh-CN" altLang="en-US" sz="2800" b="1">
                  <a:ea typeface="黑体" panose="02010609060101010101" charset="-122"/>
                </a:rPr>
                <a:t>自定义对象 </a:t>
              </a:r>
              <a:endParaRPr lang="zh-CN" altLang="en-US" sz="2800" b="1">
                <a:ea typeface="黑体" panose="02010609060101010101" charset="-122"/>
              </a:endParaRPr>
            </a:p>
          </p:txBody>
        </p:sp>
        <p:sp>
          <p:nvSpPr>
            <p:cNvPr id="15" name="Rectangle 12"/>
            <p:cNvSpPr>
              <a:spLocks noChangeArrowheads="1"/>
            </p:cNvSpPr>
            <p:nvPr/>
          </p:nvSpPr>
          <p:spPr bwMode="auto">
            <a:xfrm>
              <a:off x="3424" y="2750"/>
              <a:ext cx="1905" cy="681"/>
            </a:xfrm>
            <a:prstGeom prst="rect">
              <a:avLst/>
            </a:prstGeom>
            <a:solidFill>
              <a:schemeClr val="accent5">
                <a:lumMod val="60000"/>
                <a:lumOff val="40000"/>
              </a:schemeClr>
            </a:solidFill>
            <a:ln w="9525">
              <a:solidFill>
                <a:schemeClr val="tx1"/>
              </a:solidFill>
              <a:miter lim="800000"/>
            </a:ln>
            <a:effectLst/>
          </p:spPr>
          <p:txBody>
            <a:bodyPr wrap="none" anchor="ctr"/>
            <a:lstStyle/>
            <a:p>
              <a:pPr algn="l">
                <a:buSzPct val="50000"/>
                <a:buFont typeface="Wingdings" panose="05000000000000000000" pitchFamily="2" charset="2"/>
                <a:buChar char="l"/>
              </a:pPr>
              <a:r>
                <a:rPr lang="en-US" altLang="zh-CN" sz="2000" dirty="0">
                  <a:ea typeface="黑体" panose="02010609060101010101" charset="-122"/>
                </a:rPr>
                <a:t>BOM</a:t>
              </a:r>
              <a:r>
                <a:rPr lang="zh-CN" altLang="en-US" sz="2000">
                  <a:ea typeface="黑体" panose="02010609060101010101" charset="-122"/>
                </a:rPr>
                <a:t>浏览器对象模型</a:t>
              </a:r>
              <a:endParaRPr lang="zh-CN" altLang="en-US" sz="2000">
                <a:ea typeface="黑体" panose="02010609060101010101" charset="-122"/>
              </a:endParaRPr>
            </a:p>
            <a:p>
              <a:pPr algn="l">
                <a:buSzPct val="50000"/>
                <a:buFont typeface="Wingdings" panose="05000000000000000000" pitchFamily="2" charset="2"/>
                <a:buChar char="l"/>
              </a:pPr>
              <a:r>
                <a:rPr lang="en-US" altLang="zh-CN" sz="2000" dirty="0">
                  <a:ea typeface="黑体" panose="02010609060101010101" charset="-122"/>
                </a:rPr>
                <a:t>DOM</a:t>
              </a:r>
              <a:r>
                <a:rPr lang="zh-CN" altLang="en-US" sz="2000">
                  <a:ea typeface="黑体" panose="02010609060101010101" charset="-122"/>
                </a:rPr>
                <a:t>文档对象模型</a:t>
              </a:r>
              <a:endParaRPr lang="zh-CN" altLang="en-US" sz="2000">
                <a:ea typeface="黑体" panose="02010609060101010101" charset="-122"/>
              </a:endParaRPr>
            </a:p>
          </p:txBody>
        </p:sp>
        <p:sp>
          <p:nvSpPr>
            <p:cNvPr id="16" name="Rectangle 13"/>
            <p:cNvSpPr>
              <a:spLocks noChangeArrowheads="1"/>
            </p:cNvSpPr>
            <p:nvPr/>
          </p:nvSpPr>
          <p:spPr bwMode="auto">
            <a:xfrm>
              <a:off x="3379" y="890"/>
              <a:ext cx="1905" cy="726"/>
            </a:xfrm>
            <a:prstGeom prst="rect">
              <a:avLst/>
            </a:prstGeom>
            <a:solidFill>
              <a:schemeClr val="accent5">
                <a:lumMod val="60000"/>
                <a:lumOff val="40000"/>
              </a:schemeClr>
            </a:solidFill>
            <a:ln w="9525" algn="ctr">
              <a:solidFill>
                <a:schemeClr val="tx1"/>
              </a:solidFill>
              <a:miter lim="800000"/>
            </a:ln>
            <a:effectLst/>
          </p:spPr>
          <p:txBody>
            <a:bodyPr wrap="none" anchor="ctr"/>
            <a:lstStyle/>
            <a:p>
              <a:pPr algn="l">
                <a:buSzPct val="50000"/>
                <a:buFont typeface="Wingdings" panose="05000000000000000000" pitchFamily="2" charset="2"/>
                <a:buChar char="l"/>
              </a:pPr>
              <a:r>
                <a:rPr lang="en-US" altLang="zh-CN" sz="2000" dirty="0">
                  <a:ea typeface="黑体" panose="02010609060101010101" charset="-122"/>
                </a:rPr>
                <a:t>String</a:t>
              </a:r>
              <a:r>
                <a:rPr lang="zh-CN" altLang="en-US" sz="2000" dirty="0">
                  <a:ea typeface="黑体" panose="02010609060101010101" charset="-122"/>
                </a:rPr>
                <a:t>字符串对象</a:t>
              </a:r>
              <a:endParaRPr lang="zh-CN" altLang="en-US" sz="2000" dirty="0">
                <a:ea typeface="黑体" panose="02010609060101010101" charset="-122"/>
              </a:endParaRPr>
            </a:p>
            <a:p>
              <a:pPr algn="l">
                <a:buSzPct val="50000"/>
                <a:buFont typeface="Wingdings" panose="05000000000000000000" pitchFamily="2" charset="2"/>
                <a:buChar char="l"/>
              </a:pPr>
              <a:r>
                <a:rPr lang="en-US" altLang="zh-CN" sz="2000" dirty="0">
                  <a:ea typeface="黑体" panose="02010609060101010101" charset="-122"/>
                </a:rPr>
                <a:t>Date</a:t>
              </a:r>
              <a:r>
                <a:rPr lang="zh-CN" altLang="en-US" sz="2000" dirty="0">
                  <a:ea typeface="黑体" panose="02010609060101010101" charset="-122"/>
                </a:rPr>
                <a:t>日期对象</a:t>
              </a:r>
              <a:endParaRPr lang="zh-CN" altLang="en-US" sz="2000" dirty="0">
                <a:ea typeface="黑体" panose="02010609060101010101" charset="-122"/>
              </a:endParaRPr>
            </a:p>
            <a:p>
              <a:pPr algn="l">
                <a:buSzPct val="50000"/>
                <a:buFont typeface="Wingdings" panose="05000000000000000000" pitchFamily="2" charset="2"/>
                <a:buChar char="l"/>
              </a:pPr>
              <a:r>
                <a:rPr lang="en-US" altLang="zh-CN" sz="2000" dirty="0">
                  <a:ea typeface="黑体" panose="02010609060101010101" charset="-122"/>
                </a:rPr>
                <a:t>Boolean</a:t>
              </a:r>
              <a:r>
                <a:rPr lang="zh-CN" altLang="en-US" sz="2000" dirty="0">
                  <a:ea typeface="黑体" panose="02010609060101010101" charset="-122"/>
                </a:rPr>
                <a:t>对象等</a:t>
              </a:r>
              <a:endParaRPr lang="zh-CN" altLang="en-US" sz="2000" dirty="0">
                <a:ea typeface="黑体" panose="02010609060101010101" charset="-122"/>
              </a:endParaRPr>
            </a:p>
          </p:txBody>
        </p:sp>
        <p:sp>
          <p:nvSpPr>
            <p:cNvPr id="17" name="Rectangle 14"/>
            <p:cNvSpPr>
              <a:spLocks noChangeArrowheads="1"/>
            </p:cNvSpPr>
            <p:nvPr/>
          </p:nvSpPr>
          <p:spPr bwMode="auto">
            <a:xfrm>
              <a:off x="3424" y="3566"/>
              <a:ext cx="1951" cy="625"/>
            </a:xfrm>
            <a:prstGeom prst="rect">
              <a:avLst/>
            </a:prstGeom>
            <a:solidFill>
              <a:schemeClr val="accent5">
                <a:lumMod val="60000"/>
                <a:lumOff val="40000"/>
              </a:schemeClr>
            </a:solidFill>
            <a:ln w="9525" algn="ctr">
              <a:solidFill>
                <a:schemeClr val="tx1"/>
              </a:solidFill>
              <a:miter lim="800000"/>
            </a:ln>
            <a:effectLst/>
          </p:spPr>
          <p:txBody>
            <a:bodyPr wrap="none" anchor="ctr"/>
            <a:lstStyle/>
            <a:p>
              <a:pPr algn="l">
                <a:buSzPct val="50000"/>
                <a:buFont typeface="Wingdings" panose="05000000000000000000" pitchFamily="2" charset="2"/>
                <a:buChar char="l"/>
              </a:pPr>
              <a:r>
                <a:rPr lang="zh-CN" altLang="zh-CN" sz="2000">
                  <a:ea typeface="黑体" panose="02010609060101010101" charset="-122"/>
                </a:rPr>
                <a:t>包括定义对象的</a:t>
              </a:r>
              <a:endParaRPr lang="zh-CN" altLang="en-US" sz="2000">
                <a:ea typeface="黑体" panose="02010609060101010101" charset="-122"/>
              </a:endParaRPr>
            </a:p>
            <a:p>
              <a:pPr algn="l">
                <a:buSzPct val="50000"/>
                <a:buFont typeface="Wingdings" panose="05000000000000000000" pitchFamily="2" charset="2"/>
                <a:buNone/>
              </a:pPr>
              <a:r>
                <a:rPr lang="zh-CN" altLang="zh-CN" sz="2000">
                  <a:ea typeface="黑体" panose="02010609060101010101" charset="-122"/>
                </a:rPr>
                <a:t>属性和方法</a:t>
              </a:r>
              <a:endParaRPr lang="zh-CN" altLang="en-US" sz="2000">
                <a:ea typeface="黑体" panose="02010609060101010101" charset="-122"/>
              </a:endParaRPr>
            </a:p>
          </p:txBody>
        </p:sp>
        <p:sp>
          <p:nvSpPr>
            <p:cNvPr id="18" name="Rectangle 15"/>
            <p:cNvSpPr>
              <a:spLocks noChangeArrowheads="1"/>
            </p:cNvSpPr>
            <p:nvPr/>
          </p:nvSpPr>
          <p:spPr bwMode="auto">
            <a:xfrm>
              <a:off x="802" y="1071"/>
              <a:ext cx="2214" cy="432"/>
            </a:xfrm>
            <a:prstGeom prst="rect">
              <a:avLst/>
            </a:prstGeom>
            <a:gradFill rotWithShape="1">
              <a:gsLst>
                <a:gs pos="0">
                  <a:srgbClr val="FFC5FB"/>
                </a:gs>
                <a:gs pos="100000">
                  <a:schemeClr val="bg1"/>
                </a:gs>
              </a:gsLst>
              <a:lin ang="5400000" scaled="1"/>
            </a:gradFill>
            <a:ln w="12700" algn="ctr">
              <a:solidFill>
                <a:schemeClr val="tx1"/>
              </a:solidFill>
              <a:miter lim="800000"/>
            </a:ln>
            <a:effectLst/>
          </p:spPr>
          <p:txBody>
            <a:bodyPr anchor="ctr">
              <a:spAutoFit/>
            </a:bodyPr>
            <a:lstStyle/>
            <a:p>
              <a:endParaRPr lang="zh-CN" altLang="en-US"/>
            </a:p>
          </p:txBody>
        </p:sp>
        <p:sp>
          <p:nvSpPr>
            <p:cNvPr id="19" name="Line 16"/>
            <p:cNvSpPr>
              <a:spLocks noChangeShapeType="1"/>
            </p:cNvSpPr>
            <p:nvPr/>
          </p:nvSpPr>
          <p:spPr bwMode="auto">
            <a:xfrm>
              <a:off x="1845" y="1525"/>
              <a:ext cx="0" cy="424"/>
            </a:xfrm>
            <a:prstGeom prst="line">
              <a:avLst/>
            </a:prstGeom>
            <a:noFill/>
            <a:ln w="38100">
              <a:solidFill>
                <a:srgbClr val="FF0000"/>
              </a:solidFill>
              <a:round/>
              <a:tailEnd type="triangle" w="med" len="med"/>
            </a:ln>
            <a:effectLst/>
          </p:spPr>
          <p:txBody>
            <a:bodyPr anchor="ctr">
              <a:spAutoFit/>
            </a:bodyPr>
            <a:lstStyle/>
            <a:p>
              <a:endParaRPr lang="zh-CN" altLang="en-US"/>
            </a:p>
          </p:txBody>
        </p:sp>
        <p:sp>
          <p:nvSpPr>
            <p:cNvPr id="20" name="Rectangle 17"/>
            <p:cNvSpPr>
              <a:spLocks noChangeArrowheads="1"/>
            </p:cNvSpPr>
            <p:nvPr/>
          </p:nvSpPr>
          <p:spPr bwMode="auto">
            <a:xfrm>
              <a:off x="1307" y="1117"/>
              <a:ext cx="1128" cy="327"/>
            </a:xfrm>
            <a:prstGeom prst="rect">
              <a:avLst/>
            </a:prstGeom>
            <a:noFill/>
            <a:ln w="28575" algn="ctr">
              <a:noFill/>
              <a:miter lim="800000"/>
            </a:ln>
            <a:effectLst/>
          </p:spPr>
          <p:txBody>
            <a:bodyPr wrap="none" anchor="ctr">
              <a:spAutoFit/>
            </a:bodyPr>
            <a:lstStyle/>
            <a:p>
              <a:pPr algn="just">
                <a:buFont typeface="Wingdings" panose="05000000000000000000" pitchFamily="2" charset="2"/>
                <a:buNone/>
                <a:tabLst>
                  <a:tab pos="228600" algn="l"/>
                </a:tabLst>
              </a:pPr>
              <a:r>
                <a:rPr lang="zh-CN" altLang="en-US" sz="2800" b="1" dirty="0">
                  <a:latin typeface="黑体" panose="02010609060101010101" charset="-122"/>
                  <a:ea typeface="黑体" panose="02010609060101010101" charset="-122"/>
                </a:rPr>
                <a:t>本地对象</a:t>
              </a:r>
              <a:r>
                <a:rPr lang="zh-CN" altLang="en-US" sz="2800" dirty="0">
                  <a:latin typeface="黑体" panose="02010609060101010101" charset="-122"/>
                  <a:ea typeface="黑体" panose="02010609060101010101" charset="-122"/>
                </a:rPr>
                <a:t> </a:t>
              </a:r>
              <a:endParaRPr lang="en-US" sz="2800" dirty="0">
                <a:latin typeface="黑体" panose="02010609060101010101" charset="-122"/>
                <a:ea typeface="黑体" panose="02010609060101010101" charset="-122"/>
              </a:endParaRPr>
            </a:p>
          </p:txBody>
        </p:sp>
        <p:sp>
          <p:nvSpPr>
            <p:cNvPr id="21" name="Rectangle 18"/>
            <p:cNvSpPr>
              <a:spLocks noChangeArrowheads="1"/>
            </p:cNvSpPr>
            <p:nvPr/>
          </p:nvSpPr>
          <p:spPr bwMode="auto">
            <a:xfrm>
              <a:off x="3424" y="1842"/>
              <a:ext cx="1815" cy="625"/>
            </a:xfrm>
            <a:prstGeom prst="rect">
              <a:avLst/>
            </a:prstGeom>
            <a:solidFill>
              <a:schemeClr val="accent5">
                <a:lumMod val="60000"/>
                <a:lumOff val="40000"/>
              </a:schemeClr>
            </a:solidFill>
            <a:ln w="9525" algn="ctr">
              <a:solidFill>
                <a:schemeClr val="tx1"/>
              </a:solidFill>
              <a:miter lim="800000"/>
            </a:ln>
            <a:effectLst/>
          </p:spPr>
          <p:txBody>
            <a:bodyPr wrap="none" anchor="ctr"/>
            <a:lstStyle/>
            <a:p>
              <a:pPr algn="l">
                <a:buSzPct val="50000"/>
                <a:buFont typeface="Wingdings" panose="05000000000000000000" pitchFamily="2" charset="2"/>
                <a:buChar char="l"/>
              </a:pPr>
              <a:r>
                <a:rPr lang="en-US" altLang="zh-CN" sz="2000" dirty="0">
                  <a:ea typeface="黑体" panose="02010609060101010101" charset="-122"/>
                </a:rPr>
                <a:t> Global</a:t>
              </a:r>
              <a:endParaRPr lang="en-US" altLang="zh-CN" sz="2000" dirty="0">
                <a:ea typeface="黑体" panose="02010609060101010101" charset="-122"/>
              </a:endParaRPr>
            </a:p>
            <a:p>
              <a:pPr algn="l">
                <a:buSzPct val="50000"/>
                <a:buFont typeface="Wingdings" panose="05000000000000000000" pitchFamily="2" charset="2"/>
                <a:buChar char="l"/>
              </a:pPr>
              <a:r>
                <a:rPr lang="en-US" altLang="zh-CN" sz="2000" dirty="0">
                  <a:ea typeface="黑体" panose="02010609060101010101" charset="-122"/>
                </a:rPr>
                <a:t> Math</a:t>
              </a:r>
              <a:endParaRPr lang="en-US" altLang="zh-CN" sz="2000" dirty="0">
                <a:ea typeface="黑体" panose="02010609060101010101" charset="-122"/>
              </a:endParaRPr>
            </a:p>
          </p:txBody>
        </p:sp>
      </p:grpSp>
      <p:sp>
        <p:nvSpPr>
          <p:cNvPr id="22" name="矩形 21"/>
          <p:cNvSpPr/>
          <p:nvPr/>
        </p:nvSpPr>
        <p:spPr>
          <a:xfrm>
            <a:off x="1949369" y="1177101"/>
            <a:ext cx="4000528" cy="257176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1306427" y="1319977"/>
            <a:ext cx="500066" cy="1477328"/>
          </a:xfrm>
          <a:prstGeom prst="rect">
            <a:avLst/>
          </a:prstGeom>
          <a:noFill/>
        </p:spPr>
        <p:txBody>
          <a:bodyPr wrap="square" rtlCol="0">
            <a:spAutoFit/>
          </a:bodyPr>
          <a:lstStyle/>
          <a:p>
            <a:r>
              <a:rPr lang="en-US" altLang="zh-CN" dirty="0" smtClean="0">
                <a:latin typeface="微软雅黑" panose="020B0503020204020204" pitchFamily="34" charset="-122"/>
                <a:ea typeface="微软雅黑" panose="020B0503020204020204" pitchFamily="34" charset="-122"/>
              </a:rPr>
              <a:t>Js</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内置对象</a:t>
            </a:r>
            <a:endParaRPr lang="zh-CN" altLang="en-US" dirty="0">
              <a:latin typeface="微软雅黑" panose="020B0503020204020204" pitchFamily="34" charset="-122"/>
              <a:ea typeface="微软雅黑" panose="020B0503020204020204" pitchFamily="34" charset="-122"/>
            </a:endParaRPr>
          </a:p>
        </p:txBody>
      </p:sp>
      <p:sp>
        <p:nvSpPr>
          <p:cNvPr id="24" name="右箭头 23"/>
          <p:cNvSpPr/>
          <p:nvPr/>
        </p:nvSpPr>
        <p:spPr>
          <a:xfrm>
            <a:off x="1663617" y="2177233"/>
            <a:ext cx="500066"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zh-CN" altLang="en-US" sz="2400" dirty="0">
                <a:solidFill>
                  <a:schemeClr val="tx1">
                    <a:lumMod val="75000"/>
                    <a:lumOff val="25000"/>
                  </a:schemeClr>
                </a:solidFill>
              </a:rPr>
              <a:t>宿主对象了解（之后再</a:t>
            </a:r>
            <a:r>
              <a:rPr lang="en-US" altLang="zh-CN" sz="2400" dirty="0">
                <a:solidFill>
                  <a:schemeClr val="tx1">
                    <a:lumMod val="75000"/>
                    <a:lumOff val="25000"/>
                  </a:schemeClr>
                </a:solidFill>
              </a:rPr>
              <a:t>DOM</a:t>
            </a:r>
            <a:r>
              <a:rPr lang="zh-CN" altLang="en-US" sz="2400" dirty="0">
                <a:solidFill>
                  <a:schemeClr val="tx1">
                    <a:lumMod val="75000"/>
                    <a:lumOff val="25000"/>
                  </a:schemeClr>
                </a:solidFill>
              </a:rPr>
              <a:t>、</a:t>
            </a:r>
            <a:r>
              <a:rPr lang="en-US" altLang="zh-CN" sz="2400" dirty="0">
                <a:solidFill>
                  <a:schemeClr val="tx1">
                    <a:lumMod val="75000"/>
                    <a:lumOff val="25000"/>
                  </a:schemeClr>
                </a:solidFill>
              </a:rPr>
              <a:t>BOM</a:t>
            </a:r>
            <a:r>
              <a:rPr lang="zh-CN" altLang="en-US" sz="2400" dirty="0">
                <a:solidFill>
                  <a:schemeClr val="tx1">
                    <a:lumMod val="75000"/>
                    <a:lumOff val="25000"/>
                  </a:schemeClr>
                </a:solidFill>
              </a:rPr>
              <a:t>章节详解）：</a:t>
            </a:r>
            <a:endParaRPr lang="zh-CN" altLang="en-US" sz="24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宿主：寄居在主人家。</a:t>
            </a:r>
            <a:r>
              <a:rPr lang="en-US" altLang="zh-CN" sz="2000" dirty="0">
                <a:solidFill>
                  <a:schemeClr val="tx1">
                    <a:lumMod val="75000"/>
                    <a:lumOff val="25000"/>
                  </a:schemeClr>
                </a:solidFill>
              </a:rPr>
              <a:t>Javascript</a:t>
            </a:r>
            <a:r>
              <a:rPr lang="zh-CN" altLang="en-US" sz="2000" dirty="0">
                <a:solidFill>
                  <a:schemeClr val="tx1">
                    <a:lumMod val="75000"/>
                    <a:lumOff val="25000"/>
                  </a:schemeClr>
                </a:solidFill>
              </a:rPr>
              <a:t>需要插入或运行在浏览器内，因此可以称</a:t>
            </a:r>
            <a:r>
              <a:rPr lang="en-US" altLang="zh-CN" sz="2000" dirty="0">
                <a:solidFill>
                  <a:schemeClr val="tx1">
                    <a:lumMod val="75000"/>
                    <a:lumOff val="25000"/>
                  </a:schemeClr>
                </a:solidFill>
              </a:rPr>
              <a:t>js</a:t>
            </a:r>
            <a:r>
              <a:rPr lang="zh-CN" altLang="en-US" sz="2000" dirty="0">
                <a:solidFill>
                  <a:schemeClr val="tx1">
                    <a:lumMod val="75000"/>
                    <a:lumOff val="25000"/>
                  </a:schemeClr>
                </a:solidFill>
              </a:rPr>
              <a:t>宿主在浏览器提供的环境内，浏览器是</a:t>
            </a:r>
            <a:r>
              <a:rPr lang="en-US" altLang="zh-CN" sz="2000" dirty="0">
                <a:solidFill>
                  <a:schemeClr val="tx1">
                    <a:lumMod val="75000"/>
                    <a:lumOff val="25000"/>
                  </a:schemeClr>
                </a:solidFill>
              </a:rPr>
              <a:t>js</a:t>
            </a:r>
            <a:r>
              <a:rPr lang="zh-CN" altLang="en-US" sz="2000" dirty="0">
                <a:solidFill>
                  <a:schemeClr val="tx1">
                    <a:lumMod val="75000"/>
                    <a:lumOff val="25000"/>
                  </a:schemeClr>
                </a:solidFill>
              </a:rPr>
              <a:t>的宿主环境。</a:t>
            </a:r>
            <a:endParaRPr lang="zh-CN" altLang="en-US" sz="20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宿主对象：由 </a:t>
            </a:r>
            <a:r>
              <a:rPr lang="en-US" altLang="zh-CN" sz="2000" dirty="0">
                <a:solidFill>
                  <a:schemeClr val="tx1">
                    <a:lumMod val="75000"/>
                    <a:lumOff val="25000"/>
                  </a:schemeClr>
                </a:solidFill>
              </a:rPr>
              <a:t>ECMAScript </a:t>
            </a:r>
            <a:r>
              <a:rPr lang="zh-CN" altLang="en-US" sz="2000" dirty="0">
                <a:solidFill>
                  <a:schemeClr val="tx1">
                    <a:lumMod val="75000"/>
                    <a:lumOff val="25000"/>
                  </a:schemeClr>
                </a:solidFill>
              </a:rPr>
              <a:t>实现的宿主环境提供的对象。通俗的讲就是浏览器依据</a:t>
            </a:r>
            <a:r>
              <a:rPr lang="en-US" altLang="zh-CN" sz="2000" dirty="0">
                <a:solidFill>
                  <a:schemeClr val="tx1">
                    <a:lumMod val="75000"/>
                    <a:lumOff val="25000"/>
                  </a:schemeClr>
                </a:solidFill>
              </a:rPr>
              <a:t>w3c</a:t>
            </a:r>
            <a:r>
              <a:rPr lang="zh-CN" altLang="en-US" sz="2000" dirty="0">
                <a:solidFill>
                  <a:schemeClr val="tx1">
                    <a:lumMod val="75000"/>
                    <a:lumOff val="25000"/>
                  </a:schemeClr>
                </a:solidFill>
              </a:rPr>
              <a:t>制定的规范（</a:t>
            </a:r>
            <a:r>
              <a:rPr lang="en-US" altLang="zh-CN" sz="2000" dirty="0">
                <a:solidFill>
                  <a:schemeClr val="tx1">
                    <a:lumMod val="75000"/>
                    <a:lumOff val="25000"/>
                  </a:schemeClr>
                </a:solidFill>
              </a:rPr>
              <a:t>DOM</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htmlDOM</a:t>
            </a:r>
            <a:r>
              <a:rPr lang="zh-CN" altLang="en-US" sz="2000" dirty="0">
                <a:solidFill>
                  <a:schemeClr val="tx1">
                    <a:lumMod val="75000"/>
                    <a:lumOff val="25000"/>
                  </a:schemeClr>
                </a:solidFill>
              </a:rPr>
              <a:t>）开发出来的对外接口，而这些接口是</a:t>
            </a:r>
            <a:r>
              <a:rPr lang="en-US" altLang="zh-CN" sz="2000" dirty="0">
                <a:solidFill>
                  <a:schemeClr val="tx1">
                    <a:lumMod val="75000"/>
                    <a:lumOff val="25000"/>
                  </a:schemeClr>
                </a:solidFill>
              </a:rPr>
              <a:t>js</a:t>
            </a:r>
            <a:r>
              <a:rPr lang="zh-CN" altLang="en-US" sz="2000" dirty="0">
                <a:solidFill>
                  <a:schemeClr val="tx1">
                    <a:lumMod val="75000"/>
                    <a:lumOff val="25000"/>
                  </a:schemeClr>
                </a:solidFill>
              </a:rPr>
              <a:t>对象（当然也要符合</a:t>
            </a:r>
            <a:r>
              <a:rPr lang="en-US" altLang="zh-CN" sz="2000" dirty="0">
                <a:solidFill>
                  <a:schemeClr val="tx1">
                    <a:lumMod val="75000"/>
                    <a:lumOff val="25000"/>
                  </a:schemeClr>
                </a:solidFill>
              </a:rPr>
              <a:t>ECMAscript</a:t>
            </a:r>
            <a:r>
              <a:rPr lang="zh-CN" altLang="en-US" sz="2000" dirty="0">
                <a:solidFill>
                  <a:schemeClr val="tx1">
                    <a:lumMod val="75000"/>
                    <a:lumOff val="25000"/>
                  </a:schemeClr>
                </a:solidFill>
              </a:rPr>
              <a:t>标准）。</a:t>
            </a:r>
            <a:endParaRPr lang="zh-CN" altLang="en-US" sz="2000" dirty="0">
              <a:solidFill>
                <a:schemeClr val="tx1">
                  <a:lumMod val="75000"/>
                  <a:lumOff val="25000"/>
                </a:schemeClr>
              </a:solidFill>
            </a:endParaRPr>
          </a:p>
          <a:p>
            <a:pPr marL="342900" indent="-342900">
              <a:spcBef>
                <a:spcPct val="20000"/>
              </a:spcBef>
            </a:pPr>
            <a:r>
              <a:rPr lang="zh-CN" altLang="en-US" sz="2400" dirty="0">
                <a:solidFill>
                  <a:schemeClr val="tx1">
                    <a:lumMod val="75000"/>
                    <a:lumOff val="25000"/>
                  </a:schemeClr>
                </a:solidFill>
              </a:rPr>
              <a:t>宿主对象分类（简单理解）：</a:t>
            </a:r>
            <a:endParaRPr lang="zh-CN" altLang="en-US" sz="2400" dirty="0">
              <a:solidFill>
                <a:schemeClr val="tx1">
                  <a:lumMod val="75000"/>
                  <a:lumOff val="25000"/>
                </a:schemeClr>
              </a:solidFill>
            </a:endParaRPr>
          </a:p>
          <a:p>
            <a:pPr marL="800100" lvl="1" indent="-342900">
              <a:spcBef>
                <a:spcPct val="20000"/>
              </a:spcBef>
            </a:pPr>
            <a:r>
              <a:rPr lang="en-US" altLang="zh-CN" sz="2000" dirty="0">
                <a:solidFill>
                  <a:schemeClr val="tx1">
                    <a:lumMod val="75000"/>
                    <a:lumOff val="25000"/>
                  </a:schemeClr>
                </a:solidFill>
              </a:rPr>
              <a:t>DOM</a:t>
            </a:r>
            <a:r>
              <a:rPr lang="zh-CN" altLang="en-US" sz="2000" dirty="0">
                <a:solidFill>
                  <a:schemeClr val="tx1">
                    <a:lumMod val="75000"/>
                    <a:lumOff val="25000"/>
                  </a:schemeClr>
                </a:solidFill>
              </a:rPr>
              <a:t>：用于操作网页内元素的接口。</a:t>
            </a:r>
            <a:endParaRPr lang="zh-CN" altLang="en-US" sz="2000" dirty="0">
              <a:solidFill>
                <a:schemeClr val="tx1">
                  <a:lumMod val="75000"/>
                  <a:lumOff val="25000"/>
                </a:schemeClr>
              </a:solidFill>
            </a:endParaRPr>
          </a:p>
          <a:p>
            <a:pPr marL="800100" lvl="1" indent="-342900">
              <a:spcBef>
                <a:spcPct val="20000"/>
              </a:spcBef>
            </a:pPr>
            <a:r>
              <a:rPr lang="en-US" altLang="zh-CN" sz="2000" dirty="0">
                <a:solidFill>
                  <a:schemeClr val="tx1">
                    <a:lumMod val="75000"/>
                    <a:lumOff val="25000"/>
                  </a:schemeClr>
                </a:solidFill>
              </a:rPr>
              <a:t>BOM</a:t>
            </a:r>
            <a:r>
              <a:rPr lang="zh-CN" altLang="en-US" sz="2000" dirty="0">
                <a:solidFill>
                  <a:schemeClr val="tx1">
                    <a:lumMod val="75000"/>
                    <a:lumOff val="25000"/>
                  </a:schemeClr>
                </a:solidFill>
              </a:rPr>
              <a:t>：用于操作浏览器窗口的接口。</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rPr>
              <a:t>对象类型概述</a:t>
            </a:r>
            <a:endPar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en-US" altLang="zh-CN" sz="2400" dirty="0">
                <a:solidFill>
                  <a:schemeClr val="tx1">
                    <a:lumMod val="75000"/>
                    <a:lumOff val="25000"/>
                  </a:schemeClr>
                </a:solidFill>
              </a:rPr>
              <a:t>Js</a:t>
            </a:r>
            <a:r>
              <a:rPr lang="zh-CN" altLang="en-US" sz="2400" dirty="0">
                <a:solidFill>
                  <a:schemeClr val="tx1">
                    <a:lumMod val="75000"/>
                    <a:lumOff val="25000"/>
                  </a:schemeClr>
                </a:solidFill>
              </a:rPr>
              <a:t>内置对象：“独立于宿主环境的 </a:t>
            </a:r>
            <a:r>
              <a:rPr lang="en-US" altLang="zh-CN" sz="2400" dirty="0">
                <a:solidFill>
                  <a:schemeClr val="tx1">
                    <a:lumMod val="75000"/>
                    <a:lumOff val="25000"/>
                  </a:schemeClr>
                </a:solidFill>
              </a:rPr>
              <a:t>ECMAScript </a:t>
            </a:r>
            <a:r>
              <a:rPr lang="zh-CN" altLang="en-US" sz="2400" dirty="0">
                <a:solidFill>
                  <a:schemeClr val="tx1">
                    <a:lumMod val="75000"/>
                    <a:lumOff val="25000"/>
                  </a:schemeClr>
                </a:solidFill>
              </a:rPr>
              <a:t>对象”。</a:t>
            </a:r>
            <a:endParaRPr lang="zh-CN" altLang="en-US" sz="2400" dirty="0">
              <a:solidFill>
                <a:schemeClr val="tx1">
                  <a:lumMod val="75000"/>
                  <a:lumOff val="25000"/>
                </a:schemeClr>
              </a:solidFill>
            </a:endParaRPr>
          </a:p>
          <a:p>
            <a:pPr marL="800100" lvl="1" indent="-342900">
              <a:spcBef>
                <a:spcPct val="20000"/>
              </a:spcBef>
            </a:pPr>
            <a:r>
              <a:rPr lang="en-US" altLang="zh-CN" sz="2000" dirty="0">
                <a:solidFill>
                  <a:schemeClr val="tx1">
                    <a:lumMod val="75000"/>
                    <a:lumOff val="25000"/>
                  </a:schemeClr>
                </a:solidFill>
              </a:rPr>
              <a:t>js</a:t>
            </a:r>
            <a:r>
              <a:rPr lang="zh-CN" altLang="en-US" sz="2000" dirty="0">
                <a:solidFill>
                  <a:schemeClr val="tx1">
                    <a:lumMod val="75000"/>
                    <a:lumOff val="25000"/>
                  </a:schemeClr>
                </a:solidFill>
              </a:rPr>
              <a:t>内置对象就是浏览器开发商依据标准（</a:t>
            </a:r>
            <a:r>
              <a:rPr lang="en-US" altLang="zh-CN" sz="2000" dirty="0">
                <a:solidFill>
                  <a:schemeClr val="tx1">
                    <a:lumMod val="75000"/>
                    <a:lumOff val="25000"/>
                  </a:schemeClr>
                </a:solidFill>
              </a:rPr>
              <a:t>ECMA-262</a:t>
            </a:r>
            <a:r>
              <a:rPr lang="zh-CN" altLang="en-US" sz="2000" dirty="0">
                <a:solidFill>
                  <a:schemeClr val="tx1">
                    <a:lumMod val="75000"/>
                    <a:lumOff val="25000"/>
                  </a:schemeClr>
                </a:solidFill>
              </a:rPr>
              <a:t>）使用原生</a:t>
            </a:r>
            <a:r>
              <a:rPr lang="en-US" altLang="zh-CN" sz="2000" dirty="0">
                <a:solidFill>
                  <a:schemeClr val="tx1">
                    <a:lumMod val="75000"/>
                    <a:lumOff val="25000"/>
                  </a:schemeClr>
                </a:solidFill>
              </a:rPr>
              <a:t>javascript</a:t>
            </a:r>
            <a:r>
              <a:rPr lang="zh-CN" altLang="en-US" sz="2000" dirty="0">
                <a:solidFill>
                  <a:schemeClr val="tx1">
                    <a:lumMod val="75000"/>
                    <a:lumOff val="25000"/>
                  </a:schemeClr>
                </a:solidFill>
              </a:rPr>
              <a:t>开发的对象（</a:t>
            </a:r>
            <a:r>
              <a:rPr lang="en-US" altLang="zh-CN" sz="2000" dirty="0">
                <a:solidFill>
                  <a:schemeClr val="tx1">
                    <a:lumMod val="75000"/>
                    <a:lumOff val="25000"/>
                  </a:schemeClr>
                </a:solidFill>
              </a:rPr>
              <a:t>function</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pPr marL="800100" lvl="1" indent="-342900">
              <a:spcBef>
                <a:spcPct val="20000"/>
              </a:spcBef>
            </a:pPr>
            <a:r>
              <a:rPr lang="en-US" altLang="zh-CN" sz="2000" dirty="0">
                <a:solidFill>
                  <a:schemeClr val="tx1">
                    <a:lumMod val="75000"/>
                    <a:lumOff val="25000"/>
                  </a:schemeClr>
                </a:solidFill>
              </a:rPr>
              <a:t>js</a:t>
            </a:r>
            <a:r>
              <a:rPr lang="zh-CN" altLang="en-US" sz="2000" dirty="0">
                <a:solidFill>
                  <a:schemeClr val="tx1">
                    <a:lumMod val="75000"/>
                    <a:lumOff val="25000"/>
                  </a:schemeClr>
                </a:solidFill>
              </a:rPr>
              <a:t>内置对象与浏览器、网页上的元素无关。</a:t>
            </a:r>
            <a:endParaRPr lang="zh-CN" altLang="en-US" sz="2000" dirty="0">
              <a:solidFill>
                <a:schemeClr val="tx1">
                  <a:lumMod val="75000"/>
                  <a:lumOff val="25000"/>
                </a:schemeClr>
              </a:solidFill>
            </a:endParaRPr>
          </a:p>
          <a:p>
            <a:pPr marL="800100" lvl="1" indent="-342900">
              <a:spcBef>
                <a:spcPct val="20000"/>
              </a:spcBef>
            </a:pPr>
            <a:r>
              <a:rPr lang="en-US" altLang="zh-CN" sz="2000" dirty="0">
                <a:solidFill>
                  <a:schemeClr val="tx1">
                    <a:lumMod val="75000"/>
                    <a:lumOff val="25000"/>
                  </a:schemeClr>
                </a:solidFill>
              </a:rPr>
              <a:t>js</a:t>
            </a:r>
            <a:r>
              <a:rPr lang="zh-CN" altLang="en-US" sz="2000" dirty="0">
                <a:solidFill>
                  <a:schemeClr val="tx1">
                    <a:lumMod val="75000"/>
                    <a:lumOff val="25000"/>
                  </a:schemeClr>
                </a:solidFill>
              </a:rPr>
              <a:t>内置对象包含</a:t>
            </a:r>
            <a:r>
              <a:rPr lang="en-US" altLang="zh-CN" sz="2000" dirty="0">
                <a:solidFill>
                  <a:schemeClr val="tx1">
                    <a:lumMod val="75000"/>
                    <a:lumOff val="25000"/>
                  </a:schemeClr>
                </a:solidFill>
              </a:rPr>
              <a:t>Object</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Function</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Array</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String</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Boolean</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Number</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Date</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RexExp</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pPr marL="800100" lvl="1" indent="-342900">
              <a:spcBef>
                <a:spcPct val="20000"/>
              </a:spcBef>
            </a:pPr>
            <a:r>
              <a:rPr lang="en-US" altLang="zh-CN" sz="2000" dirty="0">
                <a:solidFill>
                  <a:schemeClr val="tx1">
                    <a:lumMod val="75000"/>
                    <a:lumOff val="25000"/>
                  </a:schemeClr>
                </a:solidFill>
              </a:rPr>
              <a:t>js</a:t>
            </a:r>
            <a:r>
              <a:rPr lang="zh-CN" altLang="en-US" sz="2000" dirty="0">
                <a:solidFill>
                  <a:schemeClr val="tx1">
                    <a:lumMod val="75000"/>
                    <a:lumOff val="25000"/>
                  </a:schemeClr>
                </a:solidFill>
              </a:rPr>
              <a:t>内置对象在网页加载前就已经可以使用。</a:t>
            </a:r>
            <a:endParaRPr lang="zh-CN" altLang="en-US" sz="2000" dirty="0">
              <a:solidFill>
                <a:schemeClr val="tx1">
                  <a:lumMod val="75000"/>
                  <a:lumOff val="25000"/>
                </a:schemeClr>
              </a:solidFill>
            </a:endParaRPr>
          </a:p>
          <a:p>
            <a:pPr marL="342900" indent="-342900">
              <a:spcBef>
                <a:spcPct val="20000"/>
              </a:spcBef>
            </a:pPr>
            <a:r>
              <a:rPr lang="en-US" altLang="zh-CN" sz="2400" dirty="0">
                <a:solidFill>
                  <a:schemeClr val="tx1">
                    <a:lumMod val="75000"/>
                    <a:lumOff val="25000"/>
                  </a:schemeClr>
                </a:solidFill>
              </a:rPr>
              <a:t>Js</a:t>
            </a:r>
            <a:r>
              <a:rPr lang="zh-CN" altLang="en-US" sz="2400" dirty="0">
                <a:solidFill>
                  <a:schemeClr val="tx1">
                    <a:lumMod val="75000"/>
                    <a:lumOff val="25000"/>
                  </a:schemeClr>
                </a:solidFill>
              </a:rPr>
              <a:t>内置对象分类：</a:t>
            </a:r>
            <a:endParaRPr lang="zh-CN" altLang="en-US" sz="24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本地对象：</a:t>
            </a:r>
            <a:r>
              <a:rPr lang="en-US" altLang="zh-CN" sz="2000" dirty="0">
                <a:solidFill>
                  <a:schemeClr val="tx1">
                    <a:lumMod val="75000"/>
                    <a:lumOff val="25000"/>
                  </a:schemeClr>
                </a:solidFill>
              </a:rPr>
              <a:t>javascript</a:t>
            </a:r>
            <a:r>
              <a:rPr lang="zh-CN" altLang="en-US" sz="2000" dirty="0">
                <a:solidFill>
                  <a:schemeClr val="tx1">
                    <a:lumMod val="75000"/>
                    <a:lumOff val="25000"/>
                  </a:schemeClr>
                </a:solidFill>
              </a:rPr>
              <a:t>开发的引用类型，如</a:t>
            </a:r>
            <a:r>
              <a:rPr lang="en-US" altLang="zh-CN" sz="2000" dirty="0">
                <a:solidFill>
                  <a:schemeClr val="tx1">
                    <a:lumMod val="75000"/>
                    <a:lumOff val="25000"/>
                  </a:schemeClr>
                </a:solidFill>
              </a:rPr>
              <a:t>String</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Function</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Boolean</a:t>
            </a:r>
            <a:r>
              <a:rPr lang="zh-CN" altLang="en-US" sz="2000" dirty="0">
                <a:solidFill>
                  <a:schemeClr val="tx1">
                    <a:lumMod val="75000"/>
                    <a:lumOff val="25000"/>
                  </a:schemeClr>
                </a:solidFill>
              </a:rPr>
              <a:t>等等，这些引用类型都是</a:t>
            </a:r>
            <a:r>
              <a:rPr lang="en-US" altLang="zh-CN" sz="2000" dirty="0">
                <a:solidFill>
                  <a:schemeClr val="tx1">
                    <a:lumMod val="75000"/>
                    <a:lumOff val="25000"/>
                  </a:schemeClr>
                </a:solidFill>
              </a:rPr>
              <a:t>function</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内置对象：已经被实例化的对象，如</a:t>
            </a:r>
            <a:r>
              <a:rPr lang="en-US" altLang="zh-CN" sz="2000" dirty="0">
                <a:solidFill>
                  <a:schemeClr val="tx1">
                    <a:lumMod val="75000"/>
                    <a:lumOff val="25000"/>
                  </a:schemeClr>
                </a:solidFill>
              </a:rPr>
              <a:t>Math</a:t>
            </a:r>
            <a:r>
              <a:rPr lang="zh-CN" altLang="en-US" sz="2000" dirty="0">
                <a:solidFill>
                  <a:schemeClr val="tx1">
                    <a:lumMod val="75000"/>
                    <a:lumOff val="25000"/>
                  </a:schemeClr>
                </a:solidFill>
              </a:rPr>
              <a:t>，内置对象都是</a:t>
            </a:r>
            <a:r>
              <a:rPr lang="en-US" altLang="zh-CN" sz="2000" dirty="0">
                <a:solidFill>
                  <a:schemeClr val="tx1">
                    <a:lumMod val="75000"/>
                    <a:lumOff val="25000"/>
                  </a:schemeClr>
                </a:solidFill>
              </a:rPr>
              <a:t>Object</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rPr>
              <a:t>对象类型概述</a:t>
            </a:r>
            <a:endPar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en-US" altLang="zh-CN" sz="2400" dirty="0">
                <a:solidFill>
                  <a:schemeClr val="tx1">
                    <a:lumMod val="75000"/>
                    <a:lumOff val="25000"/>
                  </a:schemeClr>
                </a:solidFill>
              </a:rPr>
              <a:t>Math</a:t>
            </a:r>
            <a:r>
              <a:rPr lang="zh-CN" altLang="en-US" sz="2400" dirty="0">
                <a:solidFill>
                  <a:schemeClr val="tx1">
                    <a:lumMod val="75000"/>
                    <a:lumOff val="25000"/>
                  </a:schemeClr>
                </a:solidFill>
              </a:rPr>
              <a:t>对象：该对象用来执行常见的数学运算。</a:t>
            </a:r>
            <a:r>
              <a:rPr lang="en-US" altLang="zh-CN" sz="2400" dirty="0">
                <a:solidFill>
                  <a:schemeClr val="tx1">
                    <a:lumMod val="75000"/>
                    <a:lumOff val="25000"/>
                  </a:schemeClr>
                </a:solidFill>
              </a:rPr>
              <a:t>Math</a:t>
            </a:r>
            <a:r>
              <a:rPr lang="zh-CN" altLang="en-US" sz="2400" dirty="0">
                <a:solidFill>
                  <a:schemeClr val="tx1">
                    <a:lumMod val="75000"/>
                    <a:lumOff val="25000"/>
                  </a:schemeClr>
                </a:solidFill>
              </a:rPr>
              <a:t>对象在网页加载时已经由</a:t>
            </a:r>
            <a:r>
              <a:rPr lang="en-US" altLang="zh-CN" sz="2400" dirty="0">
                <a:solidFill>
                  <a:schemeClr val="tx1">
                    <a:lumMod val="75000"/>
                    <a:lumOff val="25000"/>
                  </a:schemeClr>
                </a:solidFill>
              </a:rPr>
              <a:t>js</a:t>
            </a:r>
            <a:r>
              <a:rPr lang="zh-CN" altLang="en-US" sz="2400" dirty="0">
                <a:solidFill>
                  <a:schemeClr val="tx1">
                    <a:lumMod val="75000"/>
                    <a:lumOff val="25000"/>
                  </a:schemeClr>
                </a:solidFill>
              </a:rPr>
              <a:t>引擎创建</a:t>
            </a:r>
            <a:r>
              <a:rPr lang="en-US" altLang="zh-CN" sz="2400" dirty="0">
                <a:solidFill>
                  <a:schemeClr val="tx1">
                    <a:lumMod val="75000"/>
                    <a:lumOff val="25000"/>
                  </a:schemeClr>
                </a:solidFill>
              </a:rPr>
              <a:t>Math</a:t>
            </a:r>
            <a:r>
              <a:rPr lang="zh-CN" altLang="en-US" sz="2400" dirty="0">
                <a:solidFill>
                  <a:schemeClr val="tx1">
                    <a:lumMod val="75000"/>
                    <a:lumOff val="25000"/>
                  </a:schemeClr>
                </a:solidFill>
              </a:rPr>
              <a:t>的实例对象。</a:t>
            </a:r>
            <a:endParaRPr lang="zh-CN" altLang="en-US" sz="2400" dirty="0">
              <a:solidFill>
                <a:schemeClr val="tx1">
                  <a:lumMod val="75000"/>
                  <a:lumOff val="25000"/>
                </a:schemeClr>
              </a:solidFill>
            </a:endParaRPr>
          </a:p>
          <a:p>
            <a:pPr marL="342900" indent="-342900">
              <a:spcBef>
                <a:spcPct val="20000"/>
              </a:spcBef>
            </a:pPr>
            <a:r>
              <a:rPr lang="zh-CN" altLang="en-US" sz="2400" dirty="0">
                <a:solidFill>
                  <a:schemeClr val="tx1">
                    <a:lumMod val="75000"/>
                    <a:lumOff val="25000"/>
                  </a:schemeClr>
                </a:solidFill>
              </a:rPr>
              <a:t>获取</a:t>
            </a:r>
            <a:r>
              <a:rPr lang="en-US" altLang="zh-CN" sz="2400" dirty="0">
                <a:solidFill>
                  <a:schemeClr val="tx1">
                    <a:lumMod val="75000"/>
                    <a:lumOff val="25000"/>
                  </a:schemeClr>
                </a:solidFill>
              </a:rPr>
              <a:t>Math</a:t>
            </a:r>
            <a:r>
              <a:rPr lang="zh-CN" altLang="en-US" sz="2400" dirty="0">
                <a:solidFill>
                  <a:schemeClr val="tx1">
                    <a:lumMod val="75000"/>
                    <a:lumOff val="25000"/>
                  </a:schemeClr>
                </a:solidFill>
              </a:rPr>
              <a:t>对象的方式</a:t>
            </a:r>
            <a:endParaRPr lang="zh-CN" altLang="en-US" sz="2400" dirty="0">
              <a:solidFill>
                <a:schemeClr val="tx1">
                  <a:lumMod val="75000"/>
                  <a:lumOff val="25000"/>
                </a:schemeClr>
              </a:solidFill>
            </a:endParaRPr>
          </a:p>
          <a:p>
            <a:pPr marL="0" indent="0">
              <a:spcBef>
                <a:spcPct val="20000"/>
              </a:spcBef>
              <a:buNone/>
            </a:pPr>
            <a:endParaRPr lang="zh-CN" altLang="en-US" sz="2400" dirty="0">
              <a:solidFill>
                <a:schemeClr val="tx1">
                  <a:lumMod val="75000"/>
                  <a:lumOff val="25000"/>
                </a:schemeClr>
              </a:solidFill>
            </a:endParaRPr>
          </a:p>
          <a:p>
            <a:pPr marL="342900" indent="-342900">
              <a:spcBef>
                <a:spcPct val="20000"/>
              </a:spcBef>
            </a:pPr>
            <a:r>
              <a:rPr lang="en-US" altLang="zh-CN" sz="2400" dirty="0">
                <a:solidFill>
                  <a:schemeClr val="tx1">
                    <a:lumMod val="75000"/>
                    <a:lumOff val="25000"/>
                  </a:schemeClr>
                </a:solidFill>
              </a:rPr>
              <a:t>Math</a:t>
            </a:r>
            <a:r>
              <a:rPr lang="zh-CN" altLang="en-US" sz="2400" dirty="0">
                <a:solidFill>
                  <a:schemeClr val="tx1">
                    <a:lumMod val="75000"/>
                    <a:lumOff val="25000"/>
                  </a:schemeClr>
                </a:solidFill>
              </a:rPr>
              <a:t>对象内置接口</a:t>
            </a:r>
            <a:endParaRPr lang="zh-CN" altLang="en-US" sz="2400" dirty="0">
              <a:solidFill>
                <a:schemeClr val="tx1">
                  <a:lumMod val="75000"/>
                  <a:lumOff val="25000"/>
                </a:schemeClr>
              </a:solidFill>
            </a:endParaRPr>
          </a:p>
          <a:p>
            <a:pPr marL="800100" lvl="1" indent="-342900">
              <a:spcBef>
                <a:spcPct val="20000"/>
              </a:spcBef>
            </a:pPr>
            <a:r>
              <a:rPr lang="en-US" altLang="zh-CN" sz="2000" dirty="0">
                <a:solidFill>
                  <a:schemeClr val="tx1">
                    <a:lumMod val="75000"/>
                    <a:lumOff val="25000"/>
                  </a:schemeClr>
                </a:solidFill>
              </a:rPr>
              <a:t>Math</a:t>
            </a:r>
            <a:r>
              <a:rPr lang="zh-CN" altLang="en-US" sz="2000" dirty="0">
                <a:solidFill>
                  <a:schemeClr val="tx1">
                    <a:lumMod val="75000"/>
                    <a:lumOff val="25000"/>
                  </a:schemeClr>
                </a:solidFill>
              </a:rPr>
              <a:t>的全局方法，例如</a:t>
            </a:r>
            <a:r>
              <a:rPr lang="en-US" altLang="zh-CN" sz="2000" dirty="0">
                <a:solidFill>
                  <a:schemeClr val="tx1">
                    <a:lumMod val="75000"/>
                    <a:lumOff val="25000"/>
                  </a:schemeClr>
                </a:solidFill>
              </a:rPr>
              <a:t>Math.random();</a:t>
            </a:r>
            <a:endParaRPr lang="en-US" altLang="zh-CN" sz="2000" dirty="0">
              <a:solidFill>
                <a:schemeClr val="tx1">
                  <a:lumMod val="75000"/>
                  <a:lumOff val="25000"/>
                </a:schemeClr>
              </a:solidFill>
            </a:endParaRPr>
          </a:p>
          <a:p>
            <a:pPr marL="800100" lvl="1" indent="-342900">
              <a:spcBef>
                <a:spcPct val="20000"/>
              </a:spcBef>
            </a:pPr>
            <a:r>
              <a:rPr lang="en-US" altLang="zh-CN" sz="2000" dirty="0">
                <a:solidFill>
                  <a:schemeClr val="tx1">
                    <a:lumMod val="75000"/>
                    <a:lumOff val="25000"/>
                  </a:schemeClr>
                </a:solidFill>
              </a:rPr>
              <a:t>Math</a:t>
            </a:r>
            <a:r>
              <a:rPr lang="zh-CN" altLang="en-US" sz="2000" dirty="0">
                <a:solidFill>
                  <a:schemeClr val="tx1">
                    <a:lumMod val="75000"/>
                    <a:lumOff val="25000"/>
                  </a:schemeClr>
                </a:solidFill>
              </a:rPr>
              <a:t>的常量</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例如</a:t>
            </a:r>
            <a:r>
              <a:rPr lang="en-US" altLang="zh-CN" sz="2000" dirty="0">
                <a:solidFill>
                  <a:schemeClr val="tx1">
                    <a:lumMod val="75000"/>
                    <a:lumOff val="25000"/>
                  </a:schemeClr>
                </a:solidFill>
              </a:rPr>
              <a:t>Math.Pi;</a:t>
            </a:r>
            <a:endParaRPr lang="en-US" altLang="zh-CN"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Math</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819795" y="3059668"/>
            <a:ext cx="3392852" cy="369332"/>
          </a:xfrm>
          <a:prstGeom prst="rect">
            <a:avLst/>
          </a:prstGeom>
          <a:solidFill>
            <a:schemeClr val="accent6">
              <a:lumMod val="20000"/>
              <a:lumOff val="80000"/>
            </a:schemeClr>
          </a:solidFill>
          <a:ln w="38100">
            <a:solidFill>
              <a:schemeClr val="accent6">
                <a:lumMod val="75000"/>
              </a:schemeClr>
            </a:solidFill>
          </a:ln>
        </p:spPr>
        <p:txBody>
          <a:bodyPr>
            <a:spAutoFit/>
          </a:bodyPr>
          <a:lstStyle/>
          <a:p>
            <a:r>
              <a:rPr lang="en-US" altLang="zh-CN" dirty="0">
                <a:solidFill>
                  <a:schemeClr val="tx1">
                    <a:lumMod val="75000"/>
                    <a:lumOff val="25000"/>
                  </a:schemeClr>
                </a:solidFill>
              </a:rPr>
              <a:t>window.Math;//window</a:t>
            </a:r>
            <a:r>
              <a:rPr lang="zh-CN" altLang="en-US" dirty="0">
                <a:solidFill>
                  <a:schemeClr val="tx1">
                    <a:lumMod val="75000"/>
                    <a:lumOff val="25000"/>
                  </a:schemeClr>
                </a:solidFill>
              </a:rPr>
              <a:t>可以省略</a:t>
            </a:r>
            <a:endParaRPr lang="zh-CN" altLang="en-US" dirty="0">
              <a:solidFill>
                <a:schemeClr val="tx1">
                  <a:lumMod val="75000"/>
                  <a:lumOff val="25000"/>
                </a:schemeClr>
              </a:solidFill>
            </a:endParaRPr>
          </a:p>
        </p:txBody>
      </p:sp>
      <p:graphicFrame>
        <p:nvGraphicFramePr>
          <p:cNvPr id="5" name="表格 4"/>
          <p:cNvGraphicFramePr>
            <a:graphicFrameLocks noGrp="1"/>
          </p:cNvGraphicFramePr>
          <p:nvPr/>
        </p:nvGraphicFramePr>
        <p:xfrm>
          <a:off x="5808014" y="2647472"/>
          <a:ext cx="5725484" cy="2595880"/>
        </p:xfrm>
        <a:graphic>
          <a:graphicData uri="http://schemas.openxmlformats.org/drawingml/2006/table">
            <a:tbl>
              <a:tblPr firstRow="1" bandRow="1">
                <a:tableStyleId>{5C22544A-7EE6-4342-B048-85BDC9FD1C3A}</a:tableStyleId>
              </a:tblPr>
              <a:tblGrid>
                <a:gridCol w="2015186"/>
                <a:gridCol w="3710298"/>
              </a:tblGrid>
              <a:tr h="370840">
                <a:tc>
                  <a:txBody>
                    <a:bodyPr/>
                    <a:lstStyle/>
                    <a:p>
                      <a:r>
                        <a:rPr lang="zh-CN" altLang="en-US" dirty="0" smtClean="0"/>
                        <a:t>函数</a:t>
                      </a:r>
                      <a:endParaRPr lang="zh-CN" altLang="en-US" dirty="0"/>
                    </a:p>
                  </a:txBody>
                  <a:tcPr/>
                </a:tc>
                <a:tc>
                  <a:txBody>
                    <a:bodyPr/>
                    <a:lstStyle/>
                    <a:p>
                      <a:r>
                        <a:rPr lang="zh-CN" altLang="en-US" dirty="0" smtClean="0"/>
                        <a:t>说明</a:t>
                      </a:r>
                      <a:endParaRPr lang="zh-CN" altLang="en-US" dirty="0"/>
                    </a:p>
                  </a:txBody>
                  <a:tcPr/>
                </a:tc>
              </a:tr>
              <a:tr h="370840">
                <a:tc>
                  <a:txBody>
                    <a:bodyPr/>
                    <a:lstStyle/>
                    <a:p>
                      <a:r>
                        <a:rPr lang="en-US" altLang="zh-CN" dirty="0" smtClean="0"/>
                        <a:t>ceil(x)</a:t>
                      </a:r>
                      <a:endParaRPr lang="zh-CN" altLang="en-US" dirty="0"/>
                    </a:p>
                  </a:txBody>
                  <a:tcPr/>
                </a:tc>
                <a:tc>
                  <a:txBody>
                    <a:bodyPr/>
                    <a:lstStyle/>
                    <a:p>
                      <a:r>
                        <a:rPr lang="zh-CN" altLang="en-US" dirty="0" smtClean="0"/>
                        <a:t>返回大于或等于</a:t>
                      </a:r>
                      <a:r>
                        <a:rPr lang="en-US" altLang="zh-CN" dirty="0" smtClean="0"/>
                        <a:t>x</a:t>
                      </a:r>
                      <a:r>
                        <a:rPr lang="zh-CN" altLang="en-US" dirty="0" smtClean="0"/>
                        <a:t>的最小正整数</a:t>
                      </a:r>
                      <a:endParaRPr lang="zh-CN" altLang="en-US" dirty="0"/>
                    </a:p>
                  </a:txBody>
                  <a:tcPr/>
                </a:tc>
              </a:tr>
              <a:tr h="370840">
                <a:tc>
                  <a:txBody>
                    <a:bodyPr/>
                    <a:lstStyle/>
                    <a:p>
                      <a:r>
                        <a:rPr lang="en-US" altLang="zh-CN" dirty="0" smtClean="0"/>
                        <a:t>floor(x)</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返回小于或等于</a:t>
                      </a:r>
                      <a:r>
                        <a:rPr lang="en-US" altLang="zh-CN" dirty="0" smtClean="0"/>
                        <a:t>x</a:t>
                      </a:r>
                      <a:r>
                        <a:rPr lang="zh-CN" altLang="en-US" dirty="0" smtClean="0"/>
                        <a:t>的最小正整数</a:t>
                      </a:r>
                      <a:endParaRPr lang="zh-CN" altLang="en-US" dirty="0" smtClean="0"/>
                    </a:p>
                  </a:txBody>
                  <a:tcPr/>
                </a:tc>
              </a:tr>
              <a:tr h="370840">
                <a:tc>
                  <a:txBody>
                    <a:bodyPr/>
                    <a:lstStyle/>
                    <a:p>
                      <a:r>
                        <a:rPr lang="en-US" altLang="zh-CN" dirty="0" smtClean="0"/>
                        <a:t>max(x,y)</a:t>
                      </a:r>
                      <a:endParaRPr lang="zh-CN" altLang="en-US" dirty="0"/>
                    </a:p>
                  </a:txBody>
                  <a:tcPr/>
                </a:tc>
                <a:tc>
                  <a:txBody>
                    <a:bodyPr/>
                    <a:lstStyle/>
                    <a:p>
                      <a:r>
                        <a:rPr lang="zh-CN" altLang="en-US" dirty="0" smtClean="0"/>
                        <a:t>返回最大值</a:t>
                      </a:r>
                      <a:endParaRPr lang="zh-CN" altLang="en-US" dirty="0"/>
                    </a:p>
                  </a:txBody>
                  <a:tcPr/>
                </a:tc>
              </a:tr>
              <a:tr h="370840">
                <a:tc>
                  <a:txBody>
                    <a:bodyPr/>
                    <a:lstStyle/>
                    <a:p>
                      <a:r>
                        <a:rPr lang="en-US" altLang="zh-CN" dirty="0" smtClean="0"/>
                        <a:t>min(x,y)</a:t>
                      </a:r>
                      <a:endParaRPr lang="zh-CN" altLang="en-US" dirty="0"/>
                    </a:p>
                  </a:txBody>
                  <a:tcPr/>
                </a:tc>
                <a:tc>
                  <a:txBody>
                    <a:bodyPr/>
                    <a:lstStyle/>
                    <a:p>
                      <a:r>
                        <a:rPr lang="zh-CN" altLang="en-US" dirty="0" smtClean="0"/>
                        <a:t>返回最小值</a:t>
                      </a:r>
                      <a:endParaRPr lang="zh-CN" altLang="en-US" dirty="0"/>
                    </a:p>
                  </a:txBody>
                  <a:tcPr/>
                </a:tc>
              </a:tr>
              <a:tr h="370840">
                <a:tc>
                  <a:txBody>
                    <a:bodyPr/>
                    <a:lstStyle/>
                    <a:p>
                      <a:r>
                        <a:rPr lang="en-US" altLang="zh-CN" dirty="0" smtClean="0"/>
                        <a:t>random()</a:t>
                      </a:r>
                      <a:endParaRPr lang="zh-CN" altLang="en-US" dirty="0"/>
                    </a:p>
                  </a:txBody>
                  <a:tcPr/>
                </a:tc>
                <a:tc>
                  <a:txBody>
                    <a:bodyPr/>
                    <a:lstStyle/>
                    <a:p>
                      <a:r>
                        <a:rPr lang="zh-CN" altLang="en-US" dirty="0" smtClean="0"/>
                        <a:t>返回</a:t>
                      </a:r>
                      <a:r>
                        <a:rPr lang="en-US" altLang="zh-CN" dirty="0" smtClean="0"/>
                        <a:t>0-1</a:t>
                      </a:r>
                      <a:r>
                        <a:rPr lang="zh-CN" altLang="en-US" dirty="0" smtClean="0"/>
                        <a:t>之间的随机数</a:t>
                      </a:r>
                      <a:endParaRPr lang="zh-CN" altLang="en-US" dirty="0"/>
                    </a:p>
                  </a:txBody>
                  <a:tcPr/>
                </a:tc>
              </a:tr>
              <a:tr h="370840">
                <a:tc>
                  <a:txBody>
                    <a:bodyPr/>
                    <a:lstStyle/>
                    <a:p>
                      <a:r>
                        <a:rPr lang="en-US" altLang="zh-CN" dirty="0" smtClean="0"/>
                        <a:t>sin/cos()</a:t>
                      </a:r>
                      <a:endParaRPr lang="zh-CN" altLang="en-US" dirty="0"/>
                    </a:p>
                  </a:txBody>
                  <a:tcPr/>
                </a:tc>
                <a:tc>
                  <a:txBody>
                    <a:bodyPr/>
                    <a:lstStyle/>
                    <a:p>
                      <a:r>
                        <a:rPr lang="zh-CN" altLang="en-US" dirty="0" smtClean="0"/>
                        <a:t>其他数学计算公式</a:t>
                      </a:r>
                      <a:endParaRPr lang="zh-CN" altLang="en-US" dirty="0"/>
                    </a:p>
                  </a:txBody>
                  <a:tcPr/>
                </a:tc>
              </a:tr>
            </a:tbl>
          </a:graphicData>
        </a:graphic>
      </p:graphicFrame>
    </p:spTree>
  </p:cSld>
  <p:clrMapOvr>
    <a:masterClrMapping/>
  </p:clrMapOvr>
  <p:transition spd="slow">
    <p:push dir="u"/>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zh-CN" altLang="en-US" sz="2400" dirty="0">
                <a:solidFill>
                  <a:schemeClr val="tx1">
                    <a:lumMod val="75000"/>
                    <a:lumOff val="25000"/>
                  </a:schemeClr>
                </a:solidFill>
              </a:rPr>
              <a:t>基本类型封装类型：</a:t>
            </a:r>
            <a:r>
              <a:rPr lang="en-US" altLang="zh-CN" sz="2400" dirty="0">
                <a:solidFill>
                  <a:schemeClr val="tx1">
                    <a:lumMod val="75000"/>
                    <a:lumOff val="25000"/>
                  </a:schemeClr>
                </a:solidFill>
              </a:rPr>
              <a:t>js</a:t>
            </a:r>
            <a:r>
              <a:rPr lang="zh-CN" altLang="en-US" sz="2400" dirty="0">
                <a:solidFill>
                  <a:schemeClr val="tx1">
                    <a:lumMod val="75000"/>
                    <a:lumOff val="25000"/>
                  </a:schemeClr>
                </a:solidFill>
              </a:rPr>
              <a:t>的内置对象，提供了对字符、数字、布尔三个基本类型的封装。封装类型中的属性和函数可以协助完成对基本类型数据的操作，例如截取字符串等。</a:t>
            </a:r>
            <a:endParaRPr lang="zh-CN" altLang="en-US" sz="2400" dirty="0">
              <a:solidFill>
                <a:schemeClr val="tx1">
                  <a:lumMod val="75000"/>
                  <a:lumOff val="25000"/>
                </a:schemeClr>
              </a:solidFill>
            </a:endParaRPr>
          </a:p>
          <a:p>
            <a:pPr marL="800100" lvl="1" indent="-342900">
              <a:spcBef>
                <a:spcPct val="20000"/>
              </a:spcBef>
            </a:pPr>
            <a:r>
              <a:rPr lang="en-US" altLang="zh-CN" sz="2000" dirty="0">
                <a:solidFill>
                  <a:schemeClr val="tx1">
                    <a:lumMod val="75000"/>
                    <a:lumOff val="25000"/>
                  </a:schemeClr>
                </a:solidFill>
              </a:rPr>
              <a:t>String</a:t>
            </a:r>
            <a:r>
              <a:rPr lang="zh-CN" altLang="en-US" sz="2000" dirty="0">
                <a:solidFill>
                  <a:schemeClr val="tx1">
                    <a:lumMod val="75000"/>
                    <a:lumOff val="25000"/>
                  </a:schemeClr>
                </a:solidFill>
              </a:rPr>
              <a:t>：字符类型的封装类型。</a:t>
            </a:r>
            <a:endParaRPr lang="zh-CN" altLang="en-US" sz="2000" dirty="0">
              <a:solidFill>
                <a:schemeClr val="tx1">
                  <a:lumMod val="75000"/>
                  <a:lumOff val="25000"/>
                </a:schemeClr>
              </a:solidFill>
            </a:endParaRPr>
          </a:p>
          <a:p>
            <a:pPr marL="800100" lvl="1" indent="-342900">
              <a:spcBef>
                <a:spcPct val="20000"/>
              </a:spcBef>
            </a:pPr>
            <a:r>
              <a:rPr lang="en-US" altLang="zh-CN" sz="2000" dirty="0">
                <a:solidFill>
                  <a:schemeClr val="tx1">
                    <a:lumMod val="75000"/>
                    <a:lumOff val="25000"/>
                  </a:schemeClr>
                </a:solidFill>
              </a:rPr>
              <a:t>Number</a:t>
            </a:r>
            <a:r>
              <a:rPr lang="zh-CN" altLang="en-US" sz="2000" dirty="0">
                <a:solidFill>
                  <a:schemeClr val="tx1">
                    <a:lumMod val="75000"/>
                    <a:lumOff val="25000"/>
                  </a:schemeClr>
                </a:solidFill>
              </a:rPr>
              <a:t>：数值类型的封装类型。</a:t>
            </a:r>
            <a:endParaRPr lang="zh-CN" altLang="en-US" sz="2000" dirty="0">
              <a:solidFill>
                <a:schemeClr val="tx1">
                  <a:lumMod val="75000"/>
                  <a:lumOff val="25000"/>
                </a:schemeClr>
              </a:solidFill>
            </a:endParaRPr>
          </a:p>
          <a:p>
            <a:pPr marL="800100" lvl="1" indent="-342900">
              <a:spcBef>
                <a:spcPct val="20000"/>
              </a:spcBef>
            </a:pPr>
            <a:r>
              <a:rPr lang="en-US" altLang="zh-CN" sz="2000" dirty="0">
                <a:solidFill>
                  <a:schemeClr val="tx1">
                    <a:lumMod val="75000"/>
                    <a:lumOff val="25000"/>
                  </a:schemeClr>
                </a:solidFill>
              </a:rPr>
              <a:t>Boolean</a:t>
            </a:r>
            <a:r>
              <a:rPr lang="zh-CN" altLang="en-US" sz="2000" dirty="0">
                <a:solidFill>
                  <a:schemeClr val="tx1">
                    <a:lumMod val="75000"/>
                    <a:lumOff val="25000"/>
                  </a:schemeClr>
                </a:solidFill>
              </a:rPr>
              <a:t>：布尔类型的封装类型。</a:t>
            </a:r>
            <a:endParaRPr lang="zh-CN" altLang="en-US" sz="2000" dirty="0">
              <a:solidFill>
                <a:schemeClr val="tx1">
                  <a:lumMod val="75000"/>
                  <a:lumOff val="25000"/>
                </a:schemeClr>
              </a:solidFill>
            </a:endParaRPr>
          </a:p>
          <a:p>
            <a:pPr marL="342900" indent="-342900">
              <a:spcBef>
                <a:spcPct val="20000"/>
              </a:spcBef>
            </a:pPr>
            <a:r>
              <a:rPr lang="zh-CN" altLang="en-US" sz="2400" dirty="0">
                <a:solidFill>
                  <a:schemeClr val="tx1">
                    <a:lumMod val="75000"/>
                    <a:lumOff val="25000"/>
                  </a:schemeClr>
                </a:solidFill>
              </a:rPr>
              <a:t>初始化方式：</a:t>
            </a:r>
            <a:endParaRPr lang="zh-CN" altLang="en-US" sz="2400" dirty="0">
              <a:solidFill>
                <a:schemeClr val="tx1">
                  <a:lumMod val="75000"/>
                  <a:lumOff val="25000"/>
                </a:schemeClr>
              </a:solidFill>
            </a:endParaRPr>
          </a:p>
          <a:p>
            <a:pPr marL="0" indent="0">
              <a:spcBef>
                <a:spcPct val="20000"/>
              </a:spcBef>
              <a:buNone/>
            </a:pPr>
            <a:endParaRPr lang="en-US" altLang="zh-CN"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lang="zh-CN" altLang="en-US" sz="3200" dirty="0"/>
              <a:t>基本类型的封装</a:t>
            </a:r>
            <a:r>
              <a:rPr lang="zh-CN" altLang="en-US" sz="3200" dirty="0" smtClean="0"/>
              <a:t>类型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959430" y="5141228"/>
            <a:ext cx="2529923" cy="369332"/>
          </a:xfrm>
          <a:prstGeom prst="rect">
            <a:avLst/>
          </a:prstGeom>
          <a:solidFill>
            <a:schemeClr val="accent6">
              <a:lumMod val="20000"/>
              <a:lumOff val="80000"/>
            </a:schemeClr>
          </a:solidFill>
          <a:ln w="38100">
            <a:solidFill>
              <a:schemeClr val="accent6">
                <a:lumMod val="75000"/>
              </a:schemeClr>
            </a:solidFill>
          </a:ln>
        </p:spPr>
        <p:txBody>
          <a:bodyPr wrap="none">
            <a:spAutoFit/>
          </a:bodyPr>
          <a:lstStyle/>
          <a:p>
            <a:pPr marL="342900" indent="-342900">
              <a:spcBef>
                <a:spcPct val="20000"/>
              </a:spcBef>
            </a:pPr>
            <a:r>
              <a:rPr lang="en-US" altLang="zh-CN" dirty="0">
                <a:solidFill>
                  <a:schemeClr val="tx1">
                    <a:lumMod val="75000"/>
                    <a:lumOff val="25000"/>
                  </a:schemeClr>
                </a:solidFill>
              </a:rPr>
              <a:t>var str = new String(‘aa’);</a:t>
            </a:r>
            <a:endParaRPr lang="en-US" altLang="zh-CN"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en-US" altLang="zh-CN" sz="2400" dirty="0" smtClean="0">
                <a:solidFill>
                  <a:schemeClr val="tx1">
                    <a:lumMod val="75000"/>
                    <a:lumOff val="25000"/>
                  </a:schemeClr>
                </a:solidFill>
              </a:rPr>
              <a:t>String</a:t>
            </a:r>
            <a:r>
              <a:rPr lang="zh-CN" altLang="en-US" sz="2400" dirty="0" smtClean="0">
                <a:solidFill>
                  <a:schemeClr val="tx1">
                    <a:lumMod val="75000"/>
                    <a:lumOff val="25000"/>
                  </a:schemeClr>
                </a:solidFill>
              </a:rPr>
              <a:t>类型常用</a:t>
            </a:r>
            <a:r>
              <a:rPr lang="en-US" altLang="zh-CN" sz="2400" dirty="0" smtClean="0">
                <a:solidFill>
                  <a:schemeClr val="tx1">
                    <a:lumMod val="75000"/>
                    <a:lumOff val="25000"/>
                  </a:schemeClr>
                </a:solidFill>
              </a:rPr>
              <a:t>api</a:t>
            </a:r>
            <a:r>
              <a:rPr lang="zh-CN" altLang="en-US" sz="2400" dirty="0" smtClean="0">
                <a:solidFill>
                  <a:schemeClr val="tx1">
                    <a:lumMod val="75000"/>
                    <a:lumOff val="25000"/>
                  </a:schemeClr>
                </a:solidFill>
              </a:rPr>
              <a:t>接口</a:t>
            </a:r>
            <a:endParaRPr lang="en-US" altLang="zh-CN"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lang="zh-CN" altLang="en-US" sz="3200" dirty="0"/>
              <a:t>基本类型的封装</a:t>
            </a:r>
            <a:r>
              <a:rPr lang="zh-CN" altLang="en-US" sz="3200" dirty="0" smtClean="0"/>
              <a:t>类型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graphicFrame>
        <p:nvGraphicFramePr>
          <p:cNvPr id="5" name="Group 52"/>
          <p:cNvGraphicFramePr/>
          <p:nvPr/>
        </p:nvGraphicFramePr>
        <p:xfrm>
          <a:off x="827088" y="1773238"/>
          <a:ext cx="8239091" cy="4864608"/>
        </p:xfrm>
        <a:graphic>
          <a:graphicData uri="http://schemas.openxmlformats.org/drawingml/2006/table">
            <a:tbl>
              <a:tblPr/>
              <a:tblGrid>
                <a:gridCol w="3236149"/>
                <a:gridCol w="5002942"/>
              </a:tblGrid>
              <a:tr h="319088">
                <a:tc>
                  <a:txBody>
                    <a:bodyPr/>
                    <a:lstStyle/>
                    <a:p>
                      <a:pPr marL="342900" marR="0" lvl="0" indent="-342900" algn="ctr"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1" i="0" u="none" strike="noStrike" cap="none" normalizeH="0" baseline="0" dirty="0" smtClean="0">
                          <a:ln>
                            <a:noFill/>
                          </a:ln>
                          <a:solidFill>
                            <a:srgbClr val="FFFFFF"/>
                          </a:solidFill>
                          <a:effectLst/>
                          <a:latin typeface="宋体" panose="02010600030101010101" pitchFamily="2" charset="-122"/>
                          <a:ea typeface="宋体" panose="02010600030101010101" pitchFamily="2" charset="-122"/>
                          <a:cs typeface="Times New Roman" panose="02020603050405020304" pitchFamily="18" charset="0"/>
                        </a:rPr>
                        <a:t>属性</a:t>
                      </a:r>
                      <a:r>
                        <a:rPr kumimoji="0" lang="en-US" altLang="zh-CN" sz="1400" b="1" i="0" u="none" strike="noStrike" cap="none" normalizeH="0" baseline="0" dirty="0" smtClean="0">
                          <a:ln>
                            <a:noFill/>
                          </a:ln>
                          <a:solidFill>
                            <a:srgbClr val="FFFFFF"/>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1400" b="1" i="0" u="none" strike="noStrike" cap="none" normalizeH="0" baseline="0" dirty="0" smtClean="0">
                          <a:ln>
                            <a:noFill/>
                          </a:ln>
                          <a:solidFill>
                            <a:srgbClr val="FFFFFF"/>
                          </a:solidFill>
                          <a:effectLst/>
                          <a:latin typeface="宋体" panose="02010600030101010101" pitchFamily="2" charset="-122"/>
                          <a:ea typeface="宋体" panose="02010600030101010101" pitchFamily="2" charset="-122"/>
                          <a:cs typeface="Times New Roman" panose="02020603050405020304" pitchFamily="18" charset="0"/>
                        </a:rPr>
                        <a:t>方法</a:t>
                      </a:r>
                      <a:endPar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800000"/>
                    </a:solidFill>
                  </a:tcPr>
                </a:tc>
                <a:tc>
                  <a:txBody>
                    <a:bodyPr/>
                    <a:lstStyle/>
                    <a:p>
                      <a:pPr marL="342900" marR="0" lvl="0" indent="-342900" algn="ctr"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1" i="0" u="none" strike="noStrike" cap="none" normalizeH="0" baseline="0" dirty="0" smtClean="0">
                          <a:ln>
                            <a:noFill/>
                          </a:ln>
                          <a:solidFill>
                            <a:srgbClr val="FFFFFF"/>
                          </a:solidFill>
                          <a:effectLst/>
                          <a:latin typeface="宋体" panose="02010600030101010101" pitchFamily="2" charset="-122"/>
                          <a:ea typeface="宋体" panose="02010600030101010101" pitchFamily="2" charset="-122"/>
                          <a:cs typeface="Times New Roman" panose="02020603050405020304" pitchFamily="18" charset="0"/>
                        </a:rPr>
                        <a:t>说   明</a:t>
                      </a:r>
                      <a:endPar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800000"/>
                    </a:solidFill>
                  </a:tcPr>
                </a:tc>
              </a:tr>
              <a:tr h="327025">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length</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字符串的长度</a:t>
                      </a:r>
                      <a:endParaRPr kumimoji="0" lang="zh-CN" altLang="en-US" sz="14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15913">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charAt(n)</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返回在指定位置的字符</a:t>
                      </a:r>
                      <a:endParaRPr kumimoji="0" lang="zh-CN" altLang="en-US" sz="14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30200">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charCodeAt(n)</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返回指定位置字符的</a:t>
                      </a:r>
                      <a:r>
                        <a:rPr kumimoji="0" lang="en-US" altLang="zh-CN"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unicode</a:t>
                      </a:r>
                      <a:r>
                        <a:rPr kumimoji="0" lang="zh-CN" altLang="en-US"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编码</a:t>
                      </a:r>
                      <a:endParaRPr kumimoji="0" lang="zh-CN" altLang="en-US"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25438">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concat()</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连接字符串</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27025">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slice(start,end)</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返回字符串的一部分</a:t>
                      </a:r>
                      <a:endParaRPr kumimoji="0" lang="zh-CN" altLang="en-US" sz="14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28613">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substring(start,end)</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r>
                        <a:rPr kumimoji="0" lang="zh-CN" altLang="en-US" sz="14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cs typeface="Arial" panose="020B0604020202020204" pitchFamily="34" charset="0"/>
                        </a:rPr>
                        <a:t>提取字符串中两个指定的索引号之间的字符。</a:t>
                      </a:r>
                      <a:r>
                        <a:rPr kumimoji="0" lang="zh-CN" altLang="en-US" sz="14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 </a:t>
                      </a:r>
                      <a:endParaRPr kumimoji="0" lang="zh-CN" altLang="en-US" sz="14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28613">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substr(start,length)</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r>
                        <a:rPr kumimoji="0" lang="zh-CN" altLang="en-US" sz="1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cs typeface="Arial" panose="020B0604020202020204" pitchFamily="34" charset="0"/>
                        </a:rPr>
                        <a:t>从起始索引号提取字符串中指定数目的字符。非</a:t>
                      </a:r>
                      <a:endParaRPr kumimoji="0" lang="zh-CN" altLang="en-US" sz="1400" b="1"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25438">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indexOf()</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从前面开始向后检索字符串</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25438">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lastIndexOf()</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从后向前检索字符串</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25438">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trim()</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删除字符串前后空格</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25438">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toLowerCase()</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把字符串转为小写</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25438">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toUpperCase()</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r>
                        <a:rPr kumimoji="0" lang="zh-CN" altLang="en-US" sz="1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rPr>
                        <a:t>把字符串转为大写</a:t>
                      </a:r>
                      <a:endParaRPr kumimoji="0" lang="zh-CN" altLang="en-US" sz="1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25438">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split()</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把字符串分割为字符串数组</a:t>
                      </a:r>
                      <a:endParaRPr kumimoji="0" lang="zh-CN" altLang="en-US"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C0C0C0"/>
                    </a:solidFill>
                  </a:tcPr>
                </a:tc>
              </a:tr>
            </a:tbl>
          </a:graphicData>
        </a:graphic>
      </p:graphicFrame>
    </p:spTree>
  </p:cSld>
  <p:clrMapOvr>
    <a:masterClrMapping/>
  </p:clrMapOvr>
  <p:transition spd="slow">
    <p:push dir="u"/>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en-US" altLang="zh-CN" sz="2400" dirty="0">
                <a:solidFill>
                  <a:schemeClr val="tx1">
                    <a:lumMod val="75000"/>
                    <a:lumOff val="25000"/>
                  </a:schemeClr>
                </a:solidFill>
              </a:rPr>
              <a:t>Js</a:t>
            </a:r>
            <a:r>
              <a:rPr lang="zh-CN" altLang="en-US" sz="2400" dirty="0">
                <a:solidFill>
                  <a:schemeClr val="tx1">
                    <a:lumMod val="75000"/>
                    <a:lumOff val="25000"/>
                  </a:schemeClr>
                </a:solidFill>
              </a:rPr>
              <a:t>数组与其他语言（例如</a:t>
            </a:r>
            <a:r>
              <a:rPr lang="en-US" altLang="zh-CN" sz="2400" dirty="0">
                <a:solidFill>
                  <a:schemeClr val="tx1">
                    <a:lumMod val="75000"/>
                    <a:lumOff val="25000"/>
                  </a:schemeClr>
                </a:solidFill>
              </a:rPr>
              <a:t>java</a:t>
            </a:r>
            <a:r>
              <a:rPr lang="zh-CN" altLang="en-US" sz="2400" dirty="0">
                <a:solidFill>
                  <a:schemeClr val="tx1">
                    <a:lumMod val="75000"/>
                    <a:lumOff val="25000"/>
                  </a:schemeClr>
                </a:solidFill>
              </a:rPr>
              <a:t>）的数组的相同点：</a:t>
            </a:r>
            <a:endParaRPr lang="zh-CN" altLang="en-US" sz="24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功能相同，都是存储介质。</a:t>
            </a:r>
            <a:endParaRPr lang="zh-CN" altLang="en-US" sz="2000" dirty="0">
              <a:solidFill>
                <a:schemeClr val="tx1">
                  <a:lumMod val="75000"/>
                  <a:lumOff val="25000"/>
                </a:schemeClr>
              </a:solidFill>
            </a:endParaRPr>
          </a:p>
          <a:p>
            <a:pPr marL="800100" lvl="1" indent="-342900">
              <a:spcBef>
                <a:spcPct val="20000"/>
              </a:spcBef>
            </a:pPr>
            <a:r>
              <a:rPr lang="zh-CN" altLang="en-US" sz="1600" dirty="0">
                <a:solidFill>
                  <a:schemeClr val="tx1">
                    <a:lumMod val="75000"/>
                    <a:lumOff val="25000"/>
                  </a:schemeClr>
                </a:solidFill>
              </a:rPr>
              <a:t>操作相同，都是需要循环遍历数组的内容，同时都提供了修改数组数据的方式</a:t>
            </a:r>
            <a:r>
              <a:rPr lang="zh-CN" altLang="en-US" sz="1600" dirty="0" smtClean="0">
                <a:solidFill>
                  <a:schemeClr val="tx1">
                    <a:lumMod val="75000"/>
                    <a:lumOff val="25000"/>
                  </a:schemeClr>
                </a:solidFill>
              </a:rPr>
              <a:t>。</a:t>
            </a:r>
            <a:endParaRPr lang="en-US" altLang="zh-CN" sz="2400" dirty="0" smtClean="0">
              <a:solidFill>
                <a:schemeClr val="tx1">
                  <a:lumMod val="75000"/>
                  <a:lumOff val="25000"/>
                </a:schemeClr>
              </a:solidFill>
            </a:endParaRPr>
          </a:p>
          <a:p>
            <a:pPr marL="342900" indent="-342900">
              <a:spcBef>
                <a:spcPct val="20000"/>
              </a:spcBef>
            </a:pPr>
            <a:r>
              <a:rPr lang="en-US" altLang="zh-CN" sz="2400" dirty="0" smtClean="0">
                <a:solidFill>
                  <a:schemeClr val="tx1">
                    <a:lumMod val="75000"/>
                    <a:lumOff val="25000"/>
                  </a:schemeClr>
                </a:solidFill>
              </a:rPr>
              <a:t>Js</a:t>
            </a:r>
            <a:r>
              <a:rPr lang="zh-CN" altLang="en-US" sz="2400" dirty="0">
                <a:solidFill>
                  <a:schemeClr val="tx1">
                    <a:lumMod val="75000"/>
                    <a:lumOff val="25000"/>
                  </a:schemeClr>
                </a:solidFill>
              </a:rPr>
              <a:t>数组与其他语言（例如</a:t>
            </a:r>
            <a:r>
              <a:rPr lang="en-US" altLang="zh-CN" sz="2400" dirty="0">
                <a:solidFill>
                  <a:schemeClr val="tx1">
                    <a:lumMod val="75000"/>
                    <a:lumOff val="25000"/>
                  </a:schemeClr>
                </a:solidFill>
              </a:rPr>
              <a:t>java</a:t>
            </a:r>
            <a:r>
              <a:rPr lang="zh-CN" altLang="en-US" sz="2400" dirty="0">
                <a:solidFill>
                  <a:schemeClr val="tx1">
                    <a:lumMod val="75000"/>
                    <a:lumOff val="25000"/>
                  </a:schemeClr>
                </a:solidFill>
              </a:rPr>
              <a:t>）的数组的区别：	</a:t>
            </a:r>
            <a:endParaRPr lang="zh-CN" altLang="en-US" sz="2400" dirty="0">
              <a:solidFill>
                <a:schemeClr val="tx1">
                  <a:lumMod val="75000"/>
                  <a:lumOff val="25000"/>
                </a:schemeClr>
              </a:solidFill>
            </a:endParaRPr>
          </a:p>
          <a:p>
            <a:pPr marL="800100" lvl="1" indent="-342900">
              <a:spcBef>
                <a:spcPct val="20000"/>
              </a:spcBef>
            </a:pPr>
            <a:r>
              <a:rPr lang="en-US" altLang="zh-CN" sz="2000" dirty="0">
                <a:solidFill>
                  <a:schemeClr val="tx1">
                    <a:lumMod val="75000"/>
                    <a:lumOff val="25000"/>
                  </a:schemeClr>
                </a:solidFill>
              </a:rPr>
              <a:t>Js</a:t>
            </a:r>
            <a:r>
              <a:rPr lang="zh-CN" altLang="en-US" sz="2000" dirty="0">
                <a:solidFill>
                  <a:schemeClr val="tx1">
                    <a:lumMod val="75000"/>
                    <a:lumOff val="25000"/>
                  </a:schemeClr>
                </a:solidFill>
              </a:rPr>
              <a:t>数组对象是由</a:t>
            </a:r>
            <a:r>
              <a:rPr lang="en-US" altLang="zh-CN" sz="2000" dirty="0">
                <a:solidFill>
                  <a:schemeClr val="tx1">
                    <a:lumMod val="75000"/>
                    <a:lumOff val="25000"/>
                  </a:schemeClr>
                </a:solidFill>
              </a:rPr>
              <a:t>js</a:t>
            </a:r>
            <a:r>
              <a:rPr lang="zh-CN" altLang="en-US" sz="2000" dirty="0">
                <a:solidFill>
                  <a:schemeClr val="tx1">
                    <a:lumMod val="75000"/>
                    <a:lumOff val="25000"/>
                  </a:schemeClr>
                </a:solidFill>
              </a:rPr>
              <a:t>编写的本地对象，而其他语言中的数组都是独立的数据类型。</a:t>
            </a:r>
            <a:endParaRPr lang="zh-CN" altLang="en-US" sz="2000" dirty="0">
              <a:solidFill>
                <a:schemeClr val="tx1">
                  <a:lumMod val="75000"/>
                  <a:lumOff val="25000"/>
                </a:schemeClr>
              </a:solidFill>
            </a:endParaRPr>
          </a:p>
          <a:p>
            <a:pPr marL="800100" lvl="1" indent="-342900">
              <a:spcBef>
                <a:spcPct val="20000"/>
              </a:spcBef>
            </a:pPr>
            <a:r>
              <a:rPr lang="en-US" altLang="zh-CN" sz="2000" dirty="0">
                <a:solidFill>
                  <a:schemeClr val="tx1">
                    <a:lumMod val="75000"/>
                    <a:lumOff val="25000"/>
                  </a:schemeClr>
                </a:solidFill>
              </a:rPr>
              <a:t>Js</a:t>
            </a:r>
            <a:r>
              <a:rPr lang="zh-CN" altLang="en-US" sz="2000" dirty="0">
                <a:solidFill>
                  <a:schemeClr val="tx1">
                    <a:lumMod val="75000"/>
                    <a:lumOff val="25000"/>
                  </a:schemeClr>
                </a:solidFill>
              </a:rPr>
              <a:t>数组的长度可变化。</a:t>
            </a:r>
            <a:endParaRPr lang="zh-CN" altLang="en-US" sz="2000" dirty="0">
              <a:solidFill>
                <a:schemeClr val="tx1">
                  <a:lumMod val="75000"/>
                  <a:lumOff val="25000"/>
                </a:schemeClr>
              </a:solidFill>
            </a:endParaRPr>
          </a:p>
          <a:p>
            <a:pPr marL="800100" lvl="1" indent="-342900">
              <a:spcBef>
                <a:spcPct val="20000"/>
              </a:spcBef>
            </a:pPr>
            <a:r>
              <a:rPr lang="en-US" altLang="zh-CN" sz="2000" dirty="0">
                <a:solidFill>
                  <a:schemeClr val="tx1">
                    <a:lumMod val="75000"/>
                    <a:lumOff val="25000"/>
                  </a:schemeClr>
                </a:solidFill>
              </a:rPr>
              <a:t>Js</a:t>
            </a:r>
            <a:r>
              <a:rPr lang="zh-CN" altLang="en-US" sz="2000" dirty="0">
                <a:solidFill>
                  <a:schemeClr val="tx1">
                    <a:lumMod val="75000"/>
                    <a:lumOff val="25000"/>
                  </a:schemeClr>
                </a:solidFill>
              </a:rPr>
              <a:t>数组存储的数据可以为不同数据类型。</a:t>
            </a:r>
            <a:endParaRPr lang="zh-CN" altLang="en-US" sz="2000" dirty="0">
              <a:solidFill>
                <a:schemeClr val="tx1">
                  <a:lumMod val="75000"/>
                  <a:lumOff val="25000"/>
                </a:schemeClr>
              </a:solidFill>
            </a:endParaRPr>
          </a:p>
          <a:p>
            <a:pPr marL="800100" lvl="1" indent="-342900">
              <a:spcBef>
                <a:spcPct val="20000"/>
              </a:spcBef>
            </a:pPr>
            <a:r>
              <a:rPr lang="en-US" altLang="zh-CN" sz="2000" dirty="0">
                <a:solidFill>
                  <a:schemeClr val="tx1">
                    <a:lumMod val="75000"/>
                    <a:lumOff val="25000"/>
                  </a:schemeClr>
                </a:solidFill>
              </a:rPr>
              <a:t>Js</a:t>
            </a:r>
            <a:r>
              <a:rPr lang="zh-CN" altLang="en-US" sz="2000" dirty="0">
                <a:solidFill>
                  <a:schemeClr val="tx1">
                    <a:lumMod val="75000"/>
                    <a:lumOff val="25000"/>
                  </a:schemeClr>
                </a:solidFill>
              </a:rPr>
              <a:t>数组由于是对象，因此可以为数组对象设定属性</a:t>
            </a:r>
            <a:r>
              <a:rPr lang="zh-CN" altLang="en-US" sz="2000" dirty="0" smtClean="0">
                <a:solidFill>
                  <a:schemeClr val="tx1">
                    <a:lumMod val="75000"/>
                    <a:lumOff val="25000"/>
                  </a:schemeClr>
                </a:solidFill>
              </a:rPr>
              <a:t>。</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数组对象</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Array</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zh-CN" altLang="en-US" sz="2400" dirty="0" smtClean="0">
                <a:solidFill>
                  <a:schemeClr val="tx1">
                    <a:lumMod val="75000"/>
                    <a:lumOff val="25000"/>
                  </a:schemeClr>
                </a:solidFill>
              </a:rPr>
              <a:t>数组的初始化</a:t>
            </a:r>
            <a:endParaRPr lang="en-US" altLang="zh-CN" sz="2400" dirty="0" smtClean="0">
              <a:solidFill>
                <a:schemeClr val="tx1">
                  <a:lumMod val="75000"/>
                  <a:lumOff val="25000"/>
                </a:schemeClr>
              </a:solidFill>
            </a:endParaRPr>
          </a:p>
          <a:p>
            <a:pPr marL="800100" lvl="1" indent="-342900">
              <a:spcBef>
                <a:spcPct val="20000"/>
              </a:spcBef>
            </a:pPr>
            <a:r>
              <a:rPr lang="zh-CN" altLang="en-US" sz="2000" dirty="0" smtClean="0">
                <a:solidFill>
                  <a:schemeClr val="tx1">
                    <a:lumMod val="75000"/>
                    <a:lumOff val="25000"/>
                  </a:schemeClr>
                </a:solidFill>
              </a:rPr>
              <a:t>数组初始化后可以设定长度，若没有赋值，则数组中的元素为</a:t>
            </a:r>
            <a:r>
              <a:rPr lang="en-US" altLang="zh-CN" sz="2000" dirty="0" smtClean="0">
                <a:solidFill>
                  <a:schemeClr val="tx1">
                    <a:lumMod val="75000"/>
                    <a:lumOff val="25000"/>
                  </a:schemeClr>
                </a:solidFill>
              </a:rPr>
              <a:t>undefined</a:t>
            </a:r>
            <a:endParaRPr lang="en-US" altLang="zh-CN" sz="2000" dirty="0" smtClean="0">
              <a:solidFill>
                <a:schemeClr val="tx1">
                  <a:lumMod val="75000"/>
                  <a:lumOff val="25000"/>
                </a:schemeClr>
              </a:solidFill>
            </a:endParaRPr>
          </a:p>
          <a:p>
            <a:pPr marL="800100" lvl="1" indent="-342900">
              <a:spcBef>
                <a:spcPct val="20000"/>
              </a:spcBef>
            </a:pPr>
            <a:r>
              <a:rPr lang="zh-CN" altLang="en-US" sz="2000" dirty="0" smtClean="0">
                <a:solidFill>
                  <a:schemeClr val="tx1">
                    <a:lumMod val="75000"/>
                    <a:lumOff val="25000"/>
                  </a:schemeClr>
                </a:solidFill>
              </a:rPr>
              <a:t>如果访问数组的索引号大于数组长度，则出现程序异常。</a:t>
            </a:r>
            <a:endParaRPr lang="en-US" altLang="zh-CN" sz="2000" dirty="0" smtClean="0">
              <a:solidFill>
                <a:schemeClr val="tx1">
                  <a:lumMod val="75000"/>
                  <a:lumOff val="25000"/>
                </a:schemeClr>
              </a:solidFill>
            </a:endParaRPr>
          </a:p>
          <a:p>
            <a:pPr marL="800100" lvl="1" indent="-342900">
              <a:spcBef>
                <a:spcPct val="20000"/>
              </a:spcBef>
            </a:pPr>
            <a:r>
              <a:rPr lang="zh-CN" altLang="en-US" sz="2000" dirty="0" smtClean="0">
                <a:solidFill>
                  <a:schemeClr val="tx1">
                    <a:lumMod val="75000"/>
                    <a:lumOff val="25000"/>
                  </a:schemeClr>
                </a:solidFill>
              </a:rPr>
              <a:t>通过数组的</a:t>
            </a:r>
            <a:r>
              <a:rPr lang="en-US" altLang="zh-CN" sz="2000" dirty="0" smtClean="0">
                <a:solidFill>
                  <a:schemeClr val="tx1">
                    <a:lumMod val="75000"/>
                    <a:lumOff val="25000"/>
                  </a:schemeClr>
                </a:solidFill>
              </a:rPr>
              <a:t>length</a:t>
            </a:r>
            <a:r>
              <a:rPr lang="zh-CN" altLang="en-US" sz="2000" dirty="0" smtClean="0">
                <a:solidFill>
                  <a:schemeClr val="tx1">
                    <a:lumMod val="75000"/>
                    <a:lumOff val="25000"/>
                  </a:schemeClr>
                </a:solidFill>
              </a:rPr>
              <a:t>属性可以访问数组的实际长度。</a:t>
            </a:r>
            <a:endParaRPr lang="en-US" altLang="zh-CN" sz="2000" dirty="0" smtClean="0">
              <a:solidFill>
                <a:schemeClr val="tx1">
                  <a:lumMod val="75000"/>
                  <a:lumOff val="25000"/>
                </a:schemeClr>
              </a:solidFill>
            </a:endParaRPr>
          </a:p>
          <a:p>
            <a:pPr marL="800100" lvl="1" indent="-342900">
              <a:spcBef>
                <a:spcPct val="20000"/>
              </a:spcBef>
            </a:pPr>
            <a:r>
              <a:rPr lang="zh-CN" altLang="en-US" sz="2000" dirty="0" smtClean="0">
                <a:solidFill>
                  <a:schemeClr val="tx1">
                    <a:lumMod val="75000"/>
                    <a:lumOff val="25000"/>
                  </a:schemeClr>
                </a:solidFill>
              </a:rPr>
              <a:t>数组的内容可以为任意数据类型。</a:t>
            </a:r>
            <a:endParaRPr lang="en-US" altLang="zh-CN" sz="2000" dirty="0" smtClean="0">
              <a:solidFill>
                <a:schemeClr val="tx1">
                  <a:lumMod val="75000"/>
                  <a:lumOff val="25000"/>
                </a:schemeClr>
              </a:solidFill>
            </a:endParaRPr>
          </a:p>
          <a:p>
            <a:pPr marL="342900" indent="-342900">
              <a:spcBef>
                <a:spcPct val="20000"/>
              </a:spcBef>
            </a:pPr>
            <a:endParaRPr lang="en-US" altLang="zh-CN" sz="2400" dirty="0">
              <a:solidFill>
                <a:schemeClr val="tx1">
                  <a:lumMod val="75000"/>
                  <a:lumOff val="25000"/>
                </a:schemeClr>
              </a:solidFill>
            </a:endParaRPr>
          </a:p>
          <a:p>
            <a:pPr marL="342900" indent="-342900">
              <a:spcBef>
                <a:spcPct val="20000"/>
              </a:spcBef>
            </a:pPr>
            <a:endParaRPr lang="en-US" altLang="zh-CN" sz="2400" dirty="0" smtClean="0">
              <a:solidFill>
                <a:schemeClr val="tx1">
                  <a:lumMod val="75000"/>
                  <a:lumOff val="25000"/>
                </a:schemeClr>
              </a:solidFill>
            </a:endParaRPr>
          </a:p>
          <a:p>
            <a:pPr marL="342900" indent="-342900">
              <a:spcBef>
                <a:spcPct val="20000"/>
              </a:spcBef>
            </a:pPr>
            <a:endParaRPr lang="en-US" altLang="zh-CN" sz="2400" dirty="0">
              <a:solidFill>
                <a:schemeClr val="tx1">
                  <a:lumMod val="75000"/>
                  <a:lumOff val="25000"/>
                </a:schemeClr>
              </a:solidFill>
            </a:endParaRPr>
          </a:p>
          <a:p>
            <a:pPr marL="342900" indent="-342900">
              <a:spcBef>
                <a:spcPct val="20000"/>
              </a:spcBef>
            </a:pPr>
            <a:endParaRPr lang="en-US" altLang="zh-CN" sz="2400" dirty="0" smtClean="0">
              <a:solidFill>
                <a:schemeClr val="tx1">
                  <a:lumMod val="75000"/>
                  <a:lumOff val="25000"/>
                </a:schemeClr>
              </a:solidFill>
            </a:endParaRPr>
          </a:p>
          <a:p>
            <a:pPr marL="342900" indent="-342900">
              <a:spcBef>
                <a:spcPct val="20000"/>
              </a:spcBef>
            </a:pP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数组对象</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Array</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1358633" y="3920884"/>
            <a:ext cx="3780816" cy="2031325"/>
          </a:xfrm>
          <a:prstGeom prst="rect">
            <a:avLst/>
          </a:prstGeom>
          <a:solidFill>
            <a:schemeClr val="accent6">
              <a:lumMod val="20000"/>
              <a:lumOff val="80000"/>
            </a:schemeClr>
          </a:solidFill>
          <a:ln w="38100">
            <a:solidFill>
              <a:schemeClr val="accent6">
                <a:lumMod val="75000"/>
              </a:schemeClr>
            </a:solidFill>
          </a:ln>
        </p:spPr>
        <p:txBody>
          <a:bodyPr wrap="square">
            <a:spAutoFit/>
          </a:bodyPr>
          <a:lstStyle/>
          <a:p>
            <a:pPr marL="342900" indent="-342900">
              <a:spcBef>
                <a:spcPct val="20000"/>
              </a:spcBef>
            </a:pPr>
            <a:r>
              <a:rPr lang="en-US" altLang="zh-CN" dirty="0">
                <a:solidFill>
                  <a:schemeClr val="tx1">
                    <a:lumMod val="75000"/>
                    <a:lumOff val="25000"/>
                  </a:schemeClr>
                </a:solidFill>
              </a:rPr>
              <a:t>//</a:t>
            </a:r>
            <a:r>
              <a:rPr lang="zh-CN" altLang="en-US" dirty="0">
                <a:solidFill>
                  <a:schemeClr val="tx1">
                    <a:lumMod val="75000"/>
                    <a:lumOff val="25000"/>
                  </a:schemeClr>
                </a:solidFill>
              </a:rPr>
              <a:t>初始化数组，长度为</a:t>
            </a:r>
            <a:r>
              <a:rPr lang="en-US" altLang="zh-CN" dirty="0">
                <a:solidFill>
                  <a:schemeClr val="tx1">
                    <a:lumMod val="75000"/>
                    <a:lumOff val="25000"/>
                  </a:schemeClr>
                </a:solidFill>
              </a:rPr>
              <a:t>0</a:t>
            </a:r>
            <a:endParaRPr lang="en-US" altLang="zh-CN" dirty="0">
              <a:solidFill>
                <a:schemeClr val="tx1">
                  <a:lumMod val="75000"/>
                  <a:lumOff val="25000"/>
                </a:schemeClr>
              </a:solidFill>
            </a:endParaRPr>
          </a:p>
          <a:p>
            <a:pPr marL="342900" indent="-342900">
              <a:spcBef>
                <a:spcPct val="20000"/>
              </a:spcBef>
            </a:pPr>
            <a:r>
              <a:rPr lang="en-US" altLang="zh-CN" dirty="0">
                <a:solidFill>
                  <a:schemeClr val="tx1">
                    <a:lumMod val="75000"/>
                    <a:lumOff val="25000"/>
                  </a:schemeClr>
                </a:solidFill>
              </a:rPr>
              <a:t>var array = new Array();</a:t>
            </a:r>
            <a:endParaRPr lang="en-US" altLang="zh-CN" dirty="0">
              <a:solidFill>
                <a:schemeClr val="tx1">
                  <a:lumMod val="75000"/>
                  <a:lumOff val="25000"/>
                </a:schemeClr>
              </a:solidFill>
            </a:endParaRPr>
          </a:p>
          <a:p>
            <a:pPr marL="342900" indent="-342900">
              <a:spcBef>
                <a:spcPct val="20000"/>
              </a:spcBef>
            </a:pPr>
            <a:r>
              <a:rPr lang="en-US" altLang="zh-CN" dirty="0">
                <a:solidFill>
                  <a:schemeClr val="tx1">
                    <a:lumMod val="75000"/>
                    <a:lumOff val="25000"/>
                  </a:schemeClr>
                </a:solidFill>
              </a:rPr>
              <a:t>//</a:t>
            </a:r>
            <a:r>
              <a:rPr lang="zh-CN" altLang="en-US" dirty="0">
                <a:solidFill>
                  <a:schemeClr val="tx1">
                    <a:lumMod val="75000"/>
                    <a:lumOff val="25000"/>
                  </a:schemeClr>
                </a:solidFill>
              </a:rPr>
              <a:t>初始化数组，设定长度</a:t>
            </a:r>
            <a:endParaRPr lang="zh-CN" altLang="en-US" dirty="0">
              <a:solidFill>
                <a:schemeClr val="tx1">
                  <a:lumMod val="75000"/>
                  <a:lumOff val="25000"/>
                </a:schemeClr>
              </a:solidFill>
            </a:endParaRPr>
          </a:p>
          <a:p>
            <a:pPr marL="342900" indent="-342900">
              <a:spcBef>
                <a:spcPct val="20000"/>
              </a:spcBef>
            </a:pPr>
            <a:r>
              <a:rPr lang="en-US" altLang="zh-CN" dirty="0">
                <a:solidFill>
                  <a:schemeClr val="tx1">
                    <a:lumMod val="75000"/>
                    <a:lumOff val="25000"/>
                  </a:schemeClr>
                </a:solidFill>
              </a:rPr>
              <a:t>var array1 = new Array(10);</a:t>
            </a:r>
            <a:endParaRPr lang="en-US" altLang="zh-CN" dirty="0">
              <a:solidFill>
                <a:schemeClr val="tx1">
                  <a:lumMod val="75000"/>
                  <a:lumOff val="25000"/>
                </a:schemeClr>
              </a:solidFill>
            </a:endParaRPr>
          </a:p>
          <a:p>
            <a:pPr marL="342900" indent="-342900">
              <a:spcBef>
                <a:spcPct val="20000"/>
              </a:spcBef>
            </a:pPr>
            <a:r>
              <a:rPr lang="en-US" altLang="zh-CN" dirty="0">
                <a:solidFill>
                  <a:schemeClr val="tx1">
                    <a:lumMod val="75000"/>
                    <a:lumOff val="25000"/>
                  </a:schemeClr>
                </a:solidFill>
              </a:rPr>
              <a:t>//</a:t>
            </a:r>
            <a:r>
              <a:rPr lang="zh-CN" altLang="en-US" dirty="0">
                <a:solidFill>
                  <a:schemeClr val="tx1">
                    <a:lumMod val="75000"/>
                    <a:lumOff val="25000"/>
                  </a:schemeClr>
                </a:solidFill>
              </a:rPr>
              <a:t>初始化数组，设定内容</a:t>
            </a:r>
            <a:endParaRPr lang="zh-CN" altLang="en-US" dirty="0">
              <a:solidFill>
                <a:schemeClr val="tx1">
                  <a:lumMod val="75000"/>
                  <a:lumOff val="25000"/>
                </a:schemeClr>
              </a:solidFill>
            </a:endParaRPr>
          </a:p>
          <a:p>
            <a:pPr marL="342900" indent="-342900">
              <a:spcBef>
                <a:spcPct val="20000"/>
              </a:spcBef>
            </a:pPr>
            <a:r>
              <a:rPr lang="en-US" altLang="zh-CN" dirty="0">
                <a:solidFill>
                  <a:schemeClr val="tx1">
                    <a:lumMod val="75000"/>
                    <a:lumOff val="25000"/>
                  </a:schemeClr>
                </a:solidFill>
              </a:rPr>
              <a:t>var array2 = [1,2,'</a:t>
            </a:r>
            <a:r>
              <a:rPr lang="zh-CN" altLang="en-US" dirty="0">
                <a:solidFill>
                  <a:schemeClr val="tx1">
                    <a:lumMod val="75000"/>
                    <a:lumOff val="25000"/>
                  </a:schemeClr>
                </a:solidFill>
              </a:rPr>
              <a:t>字符</a:t>
            </a:r>
            <a:r>
              <a:rPr lang="en-US" altLang="zh-CN" dirty="0">
                <a:solidFill>
                  <a:schemeClr val="tx1">
                    <a:lumMod val="75000"/>
                    <a:lumOff val="25000"/>
                  </a:schemeClr>
                </a:solidFill>
              </a:rPr>
              <a:t>'];</a:t>
            </a:r>
            <a:endParaRPr lang="zh-CN" altLang="en-US" dirty="0">
              <a:solidFill>
                <a:schemeClr val="tx1">
                  <a:lumMod val="75000"/>
                  <a:lumOff val="25000"/>
                </a:schemeClr>
              </a:solidFill>
            </a:endParaRPr>
          </a:p>
        </p:txBody>
      </p:sp>
      <p:sp>
        <p:nvSpPr>
          <p:cNvPr id="5" name="矩形 4"/>
          <p:cNvSpPr/>
          <p:nvPr/>
        </p:nvSpPr>
        <p:spPr>
          <a:xfrm>
            <a:off x="5139449" y="3920884"/>
            <a:ext cx="3780816" cy="1366528"/>
          </a:xfrm>
          <a:prstGeom prst="rect">
            <a:avLst/>
          </a:prstGeom>
          <a:solidFill>
            <a:schemeClr val="accent6">
              <a:lumMod val="20000"/>
              <a:lumOff val="80000"/>
            </a:schemeClr>
          </a:solidFill>
          <a:ln w="38100">
            <a:solidFill>
              <a:schemeClr val="accent6">
                <a:lumMod val="75000"/>
              </a:schemeClr>
            </a:solidFill>
          </a:ln>
        </p:spPr>
        <p:txBody>
          <a:bodyPr wrap="square">
            <a:spAutoFit/>
          </a:bodyPr>
          <a:lstStyle/>
          <a:p>
            <a:pPr marL="342900" indent="-342900">
              <a:spcBef>
                <a:spcPct val="20000"/>
              </a:spcBef>
            </a:pPr>
            <a:r>
              <a:rPr lang="en-US" altLang="zh-CN" dirty="0" smtClean="0">
                <a:solidFill>
                  <a:schemeClr val="tx1">
                    <a:lumMod val="75000"/>
                    <a:lumOff val="25000"/>
                  </a:schemeClr>
                </a:solidFill>
              </a:rPr>
              <a:t>//</a:t>
            </a:r>
            <a:r>
              <a:rPr lang="zh-CN" altLang="en-US" dirty="0" smtClean="0">
                <a:solidFill>
                  <a:schemeClr val="tx1">
                    <a:lumMod val="75000"/>
                    <a:lumOff val="25000"/>
                  </a:schemeClr>
                </a:solidFill>
              </a:rPr>
              <a:t>数组长度</a:t>
            </a:r>
            <a:endParaRPr lang="en-US" altLang="zh-CN" dirty="0" smtClean="0">
              <a:solidFill>
                <a:schemeClr val="tx1">
                  <a:lumMod val="75000"/>
                  <a:lumOff val="25000"/>
                </a:schemeClr>
              </a:solidFill>
            </a:endParaRPr>
          </a:p>
          <a:p>
            <a:pPr marL="342900" indent="-342900">
              <a:spcBef>
                <a:spcPct val="20000"/>
              </a:spcBef>
            </a:pPr>
            <a:r>
              <a:rPr lang="en-US" altLang="zh-CN" dirty="0" smtClean="0">
                <a:solidFill>
                  <a:schemeClr val="tx1">
                    <a:lumMod val="75000"/>
                    <a:lumOff val="25000"/>
                  </a:schemeClr>
                </a:solidFill>
              </a:rPr>
              <a:t>array.length</a:t>
            </a:r>
            <a:endParaRPr lang="en-US" altLang="zh-CN" dirty="0" smtClean="0">
              <a:solidFill>
                <a:schemeClr val="tx1">
                  <a:lumMod val="75000"/>
                  <a:lumOff val="25000"/>
                </a:schemeClr>
              </a:solidFill>
            </a:endParaRPr>
          </a:p>
          <a:p>
            <a:pPr marL="342900" indent="-342900">
              <a:spcBef>
                <a:spcPct val="20000"/>
              </a:spcBef>
            </a:pPr>
            <a:r>
              <a:rPr lang="en-US" altLang="zh-CN" dirty="0" smtClean="0">
                <a:solidFill>
                  <a:schemeClr val="tx1">
                    <a:lumMod val="75000"/>
                    <a:lumOff val="25000"/>
                  </a:schemeClr>
                </a:solidFill>
              </a:rPr>
              <a:t>//</a:t>
            </a:r>
            <a:r>
              <a:rPr lang="zh-CN" altLang="en-US" dirty="0" smtClean="0">
                <a:solidFill>
                  <a:schemeClr val="tx1">
                    <a:lumMod val="75000"/>
                    <a:lumOff val="25000"/>
                  </a:schemeClr>
                </a:solidFill>
              </a:rPr>
              <a:t>检索数组内容</a:t>
            </a:r>
            <a:endParaRPr lang="en-US" altLang="zh-CN" dirty="0" smtClean="0">
              <a:solidFill>
                <a:schemeClr val="tx1">
                  <a:lumMod val="75000"/>
                  <a:lumOff val="25000"/>
                </a:schemeClr>
              </a:solidFill>
            </a:endParaRPr>
          </a:p>
          <a:p>
            <a:pPr marL="342900" indent="-342900">
              <a:spcBef>
                <a:spcPct val="20000"/>
              </a:spcBef>
            </a:pPr>
            <a:r>
              <a:rPr lang="en-US" altLang="zh-CN" dirty="0">
                <a:solidFill>
                  <a:schemeClr val="tx1">
                    <a:lumMod val="75000"/>
                    <a:lumOff val="25000"/>
                  </a:schemeClr>
                </a:solidFill>
              </a:rPr>
              <a:t>a</a:t>
            </a:r>
            <a:r>
              <a:rPr lang="en-US" altLang="zh-CN" dirty="0" smtClean="0">
                <a:solidFill>
                  <a:schemeClr val="tx1">
                    <a:lumMod val="75000"/>
                    <a:lumOff val="25000"/>
                  </a:schemeClr>
                </a:solidFill>
              </a:rPr>
              <a:t>rray[index]</a:t>
            </a:r>
            <a:endParaRPr lang="zh-CN" altLang="en-US"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zh-CN" altLang="en-US" sz="2400" dirty="0">
                <a:solidFill>
                  <a:schemeClr val="tx1">
                    <a:lumMod val="75000"/>
                    <a:lumOff val="25000"/>
                  </a:schemeClr>
                </a:solidFill>
              </a:rPr>
              <a:t>正则表达式</a:t>
            </a:r>
            <a:r>
              <a:rPr lang="zh-CN" altLang="en-US" sz="2400" dirty="0" smtClean="0">
                <a:solidFill>
                  <a:schemeClr val="tx1">
                    <a:lumMod val="75000"/>
                    <a:lumOff val="25000"/>
                  </a:schemeClr>
                </a:solidFill>
              </a:rPr>
              <a:t>：正则表达式</a:t>
            </a:r>
            <a:r>
              <a:rPr lang="zh-CN" altLang="en-US" sz="2400" dirty="0">
                <a:solidFill>
                  <a:schemeClr val="tx1">
                    <a:lumMod val="75000"/>
                    <a:lumOff val="25000"/>
                  </a:schemeClr>
                </a:solidFill>
              </a:rPr>
              <a:t>使用一种有规则的字符串来检验目标字符串是否匹配。</a:t>
            </a:r>
            <a:endParaRPr lang="zh-CN" altLang="en-US" sz="24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用于检查目标字符串串是否包含某个小字符串、或将匹配的子串做替换或提取子字符串的位置。</a:t>
            </a:r>
            <a:endParaRPr lang="zh-CN" altLang="en-US" sz="20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正则表达式也是一串特殊的字符，转换为某种算法，根据这个算法来匹配文本。</a:t>
            </a:r>
            <a:endParaRPr lang="zh-CN" altLang="en-US" sz="20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正则表达式与</a:t>
            </a:r>
            <a:r>
              <a:rPr lang="en-US" altLang="zh-CN" sz="2000" dirty="0">
                <a:solidFill>
                  <a:schemeClr val="tx1">
                    <a:lumMod val="75000"/>
                    <a:lumOff val="25000"/>
                  </a:schemeClr>
                </a:solidFill>
              </a:rPr>
              <a:t>js</a:t>
            </a:r>
            <a:r>
              <a:rPr lang="zh-CN" altLang="en-US" sz="2000" dirty="0">
                <a:solidFill>
                  <a:schemeClr val="tx1">
                    <a:lumMod val="75000"/>
                    <a:lumOff val="25000"/>
                  </a:schemeClr>
                </a:solidFill>
              </a:rPr>
              <a:t>无关，但可以在</a:t>
            </a:r>
            <a:r>
              <a:rPr lang="en-US" altLang="zh-CN" sz="2000" dirty="0">
                <a:solidFill>
                  <a:schemeClr val="tx1">
                    <a:lumMod val="75000"/>
                    <a:lumOff val="25000"/>
                  </a:schemeClr>
                </a:solidFill>
              </a:rPr>
              <a:t>js</a:t>
            </a:r>
            <a:r>
              <a:rPr lang="zh-CN" altLang="en-US" sz="2000" dirty="0">
                <a:solidFill>
                  <a:schemeClr val="tx1">
                    <a:lumMod val="75000"/>
                    <a:lumOff val="25000"/>
                  </a:schemeClr>
                </a:solidFill>
              </a:rPr>
              <a:t>中调用。</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正则表达式</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1121923" y="4035066"/>
            <a:ext cx="6096000" cy="1366528"/>
          </a:xfrm>
          <a:prstGeom prst="rect">
            <a:avLst/>
          </a:prstGeom>
          <a:solidFill>
            <a:schemeClr val="accent6">
              <a:lumMod val="20000"/>
              <a:lumOff val="80000"/>
            </a:schemeClr>
          </a:solidFill>
          <a:ln w="38100">
            <a:solidFill>
              <a:schemeClr val="accent6">
                <a:lumMod val="75000"/>
              </a:schemeClr>
            </a:solidFill>
          </a:ln>
        </p:spPr>
        <p:txBody>
          <a:bodyPr wrap="square">
            <a:spAutoFit/>
          </a:bodyPr>
          <a:lstStyle/>
          <a:p>
            <a:pPr marL="342900" indent="-342900">
              <a:spcBef>
                <a:spcPct val="20000"/>
              </a:spcBef>
            </a:pPr>
            <a:r>
              <a:rPr lang="zh-CN" altLang="en-US" dirty="0">
                <a:solidFill>
                  <a:schemeClr val="tx1">
                    <a:lumMod val="75000"/>
                    <a:lumOff val="25000"/>
                  </a:schemeClr>
                </a:solidFill>
              </a:rPr>
              <a:t> </a:t>
            </a:r>
            <a:r>
              <a:rPr lang="en-US" altLang="zh-CN" dirty="0">
                <a:solidFill>
                  <a:schemeClr val="tx1">
                    <a:lumMod val="75000"/>
                    <a:lumOff val="25000"/>
                  </a:schemeClr>
                </a:solidFill>
              </a:rPr>
              <a:t>1 </a:t>
            </a:r>
            <a:r>
              <a:rPr lang="zh-CN" altLang="en-US" dirty="0">
                <a:solidFill>
                  <a:schemeClr val="tx1">
                    <a:lumMod val="75000"/>
                    <a:lumOff val="25000"/>
                  </a:schemeClr>
                </a:solidFill>
              </a:rPr>
              <a:t>数字：</a:t>
            </a:r>
            <a:r>
              <a:rPr lang="en-US" altLang="zh-CN" dirty="0">
                <a:solidFill>
                  <a:schemeClr val="tx1">
                    <a:lumMod val="75000"/>
                    <a:lumOff val="25000"/>
                  </a:schemeClr>
                </a:solidFill>
              </a:rPr>
              <a:t>^[0-9]*$</a:t>
            </a:r>
            <a:endParaRPr lang="en-US" altLang="zh-CN" dirty="0">
              <a:solidFill>
                <a:schemeClr val="tx1">
                  <a:lumMod val="75000"/>
                  <a:lumOff val="25000"/>
                </a:schemeClr>
              </a:solidFill>
            </a:endParaRPr>
          </a:p>
          <a:p>
            <a:pPr marL="342900" indent="-342900">
              <a:spcBef>
                <a:spcPct val="20000"/>
              </a:spcBef>
            </a:pPr>
            <a:r>
              <a:rPr lang="en-US" altLang="zh-CN" dirty="0">
                <a:solidFill>
                  <a:schemeClr val="tx1">
                    <a:lumMod val="75000"/>
                    <a:lumOff val="25000"/>
                  </a:schemeClr>
                </a:solidFill>
              </a:rPr>
              <a:t> 2 n</a:t>
            </a:r>
            <a:r>
              <a:rPr lang="zh-CN" altLang="en-US" dirty="0">
                <a:solidFill>
                  <a:schemeClr val="tx1">
                    <a:lumMod val="75000"/>
                    <a:lumOff val="25000"/>
                  </a:schemeClr>
                </a:solidFill>
              </a:rPr>
              <a:t>位的数字：</a:t>
            </a:r>
            <a:r>
              <a:rPr lang="en-US" altLang="zh-CN" dirty="0">
                <a:solidFill>
                  <a:schemeClr val="tx1">
                    <a:lumMod val="75000"/>
                    <a:lumOff val="25000"/>
                  </a:schemeClr>
                </a:solidFill>
              </a:rPr>
              <a:t>^\d{n}$</a:t>
            </a:r>
            <a:endParaRPr lang="en-US" altLang="zh-CN" dirty="0">
              <a:solidFill>
                <a:schemeClr val="tx1">
                  <a:lumMod val="75000"/>
                  <a:lumOff val="25000"/>
                </a:schemeClr>
              </a:solidFill>
            </a:endParaRPr>
          </a:p>
          <a:p>
            <a:pPr marL="342900" indent="-342900">
              <a:spcBef>
                <a:spcPct val="20000"/>
              </a:spcBef>
            </a:pPr>
            <a:r>
              <a:rPr lang="zh-CN" altLang="en-US" dirty="0">
                <a:solidFill>
                  <a:schemeClr val="tx1">
                    <a:lumMod val="75000"/>
                    <a:lumOff val="25000"/>
                  </a:schemeClr>
                </a:solidFill>
              </a:rPr>
              <a:t> </a:t>
            </a:r>
            <a:r>
              <a:rPr lang="en-US" altLang="zh-CN" dirty="0">
                <a:solidFill>
                  <a:schemeClr val="tx1">
                    <a:lumMod val="75000"/>
                    <a:lumOff val="25000"/>
                  </a:schemeClr>
                </a:solidFill>
              </a:rPr>
              <a:t>3 </a:t>
            </a:r>
            <a:r>
              <a:rPr lang="zh-CN" altLang="en-US" dirty="0">
                <a:solidFill>
                  <a:schemeClr val="tx1">
                    <a:lumMod val="75000"/>
                    <a:lumOff val="25000"/>
                  </a:schemeClr>
                </a:solidFill>
              </a:rPr>
              <a:t>至少</a:t>
            </a:r>
            <a:r>
              <a:rPr lang="en-US" altLang="zh-CN" dirty="0">
                <a:solidFill>
                  <a:schemeClr val="tx1">
                    <a:lumMod val="75000"/>
                    <a:lumOff val="25000"/>
                  </a:schemeClr>
                </a:solidFill>
              </a:rPr>
              <a:t>n</a:t>
            </a:r>
            <a:r>
              <a:rPr lang="zh-CN" altLang="en-US" dirty="0">
                <a:solidFill>
                  <a:schemeClr val="tx1">
                    <a:lumMod val="75000"/>
                    <a:lumOff val="25000"/>
                  </a:schemeClr>
                </a:solidFill>
              </a:rPr>
              <a:t>位的数字：</a:t>
            </a:r>
            <a:r>
              <a:rPr lang="en-US" altLang="zh-CN" dirty="0">
                <a:solidFill>
                  <a:schemeClr val="tx1">
                    <a:lumMod val="75000"/>
                    <a:lumOff val="25000"/>
                  </a:schemeClr>
                </a:solidFill>
              </a:rPr>
              <a:t>^\d{n,}$</a:t>
            </a:r>
            <a:endParaRPr lang="en-US" altLang="zh-CN" dirty="0">
              <a:solidFill>
                <a:schemeClr val="tx1">
                  <a:lumMod val="75000"/>
                  <a:lumOff val="25000"/>
                </a:schemeClr>
              </a:solidFill>
            </a:endParaRPr>
          </a:p>
          <a:p>
            <a:pPr marL="342900" indent="-342900">
              <a:spcBef>
                <a:spcPct val="20000"/>
              </a:spcBef>
            </a:pPr>
            <a:r>
              <a:rPr lang="en-US" altLang="zh-CN" dirty="0">
                <a:solidFill>
                  <a:schemeClr val="tx1">
                    <a:lumMod val="75000"/>
                    <a:lumOff val="25000"/>
                  </a:schemeClr>
                </a:solidFill>
              </a:rPr>
              <a:t> 4 m-n</a:t>
            </a:r>
            <a:r>
              <a:rPr lang="zh-CN" altLang="en-US" dirty="0">
                <a:solidFill>
                  <a:schemeClr val="tx1">
                    <a:lumMod val="75000"/>
                    <a:lumOff val="25000"/>
                  </a:schemeClr>
                </a:solidFill>
              </a:rPr>
              <a:t>位的数字：</a:t>
            </a:r>
            <a:r>
              <a:rPr lang="en-US" altLang="zh-CN" dirty="0">
                <a:solidFill>
                  <a:schemeClr val="tx1">
                    <a:lumMod val="75000"/>
                    <a:lumOff val="25000"/>
                  </a:schemeClr>
                </a:solidFill>
              </a:rPr>
              <a:t>^\d{m,n}$</a:t>
            </a:r>
            <a:endParaRPr lang="zh-CN" altLang="en-US"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zh-CN" altLang="en-US" sz="2400" dirty="0">
                <a:solidFill>
                  <a:schemeClr val="tx1">
                    <a:lumMod val="75000"/>
                    <a:lumOff val="25000"/>
                  </a:schemeClr>
                </a:solidFill>
              </a:rPr>
              <a:t>正则表达式在</a:t>
            </a:r>
            <a:r>
              <a:rPr lang="en-US" altLang="zh-CN" sz="2400" dirty="0">
                <a:solidFill>
                  <a:schemeClr val="tx1">
                    <a:lumMod val="75000"/>
                    <a:lumOff val="25000"/>
                  </a:schemeClr>
                </a:solidFill>
              </a:rPr>
              <a:t>web</a:t>
            </a:r>
            <a:r>
              <a:rPr lang="zh-CN" altLang="en-US" sz="2400" dirty="0">
                <a:solidFill>
                  <a:schemeClr val="tx1">
                    <a:lumMod val="75000"/>
                    <a:lumOff val="25000"/>
                  </a:schemeClr>
                </a:solidFill>
              </a:rPr>
              <a:t>前端方向的使用场景：</a:t>
            </a:r>
            <a:endParaRPr lang="zh-CN" altLang="en-US" sz="2400" dirty="0">
              <a:solidFill>
                <a:schemeClr val="tx1">
                  <a:lumMod val="75000"/>
                  <a:lumOff val="25000"/>
                </a:schemeClr>
              </a:solidFill>
            </a:endParaRPr>
          </a:p>
          <a:p>
            <a:pPr marL="800100" lvl="1" indent="-342900">
              <a:spcBef>
                <a:spcPct val="20000"/>
              </a:spcBef>
            </a:pPr>
            <a:r>
              <a:rPr lang="zh-CN" altLang="en-US" sz="2000" dirty="0" smtClean="0">
                <a:solidFill>
                  <a:schemeClr val="tx1">
                    <a:lumMod val="75000"/>
                    <a:lumOff val="25000"/>
                  </a:schemeClr>
                </a:solidFill>
              </a:rPr>
              <a:t>数据</a:t>
            </a:r>
            <a:r>
              <a:rPr lang="zh-CN" altLang="en-US" sz="2000" dirty="0">
                <a:solidFill>
                  <a:schemeClr val="tx1">
                    <a:lumMod val="75000"/>
                    <a:lumOff val="25000"/>
                  </a:schemeClr>
                </a:solidFill>
              </a:rPr>
              <a:t>验证：测试表单数据输入是否合法。</a:t>
            </a:r>
            <a:endParaRPr lang="zh-CN" altLang="en-US" sz="2000" dirty="0">
              <a:solidFill>
                <a:schemeClr val="tx1">
                  <a:lumMod val="75000"/>
                  <a:lumOff val="25000"/>
                </a:schemeClr>
              </a:solidFill>
            </a:endParaRPr>
          </a:p>
          <a:p>
            <a:pPr marL="0" indent="0">
              <a:spcBef>
                <a:spcPct val="20000"/>
              </a:spcBef>
              <a:buNone/>
            </a:pPr>
            <a:r>
              <a:rPr lang="zh-CN" altLang="en-US" sz="2000" dirty="0">
                <a:solidFill>
                  <a:schemeClr val="tx1">
                    <a:lumMod val="75000"/>
                    <a:lumOff val="25000"/>
                  </a:schemeClr>
                </a:solidFill>
              </a:rPr>
              <a:t>	</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验证</a:t>
            </a:r>
            <a:r>
              <a:rPr lang="en-US" altLang="zh-CN" sz="2000" dirty="0">
                <a:solidFill>
                  <a:schemeClr val="tx1">
                    <a:lumMod val="75000"/>
                    <a:lumOff val="25000"/>
                  </a:schemeClr>
                </a:solidFill>
              </a:rPr>
              <a:t>Email</a:t>
            </a:r>
            <a:r>
              <a:rPr lang="zh-CN" altLang="en-US" sz="2000" dirty="0">
                <a:solidFill>
                  <a:schemeClr val="tx1">
                    <a:lumMod val="75000"/>
                    <a:lumOff val="25000"/>
                  </a:schemeClr>
                </a:solidFill>
              </a:rPr>
              <a:t>地址合法性</a:t>
            </a:r>
            <a:endParaRPr lang="zh-CN" altLang="en-US" sz="2000" dirty="0">
              <a:solidFill>
                <a:schemeClr val="tx1">
                  <a:lumMod val="75000"/>
                  <a:lumOff val="25000"/>
                </a:schemeClr>
              </a:solidFill>
            </a:endParaRPr>
          </a:p>
          <a:p>
            <a:pPr marL="0" indent="0">
              <a:spcBef>
                <a:spcPct val="20000"/>
              </a:spcBef>
              <a:buNone/>
            </a:pPr>
            <a:r>
              <a:rPr lang="zh-CN" altLang="en-US" sz="2000" dirty="0">
                <a:solidFill>
                  <a:schemeClr val="tx1">
                    <a:lumMod val="75000"/>
                    <a:lumOff val="25000"/>
                  </a:schemeClr>
                </a:solidFill>
              </a:rPr>
              <a:t>	</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验证网址、电话号码、出生年月等输入信息的正确性。</a:t>
            </a:r>
            <a:endParaRPr lang="zh-CN" altLang="en-US" sz="2000" dirty="0">
              <a:solidFill>
                <a:schemeClr val="tx1">
                  <a:lumMod val="75000"/>
                  <a:lumOff val="25000"/>
                </a:schemeClr>
              </a:solidFill>
            </a:endParaRPr>
          </a:p>
          <a:p>
            <a:pPr marL="0" indent="0">
              <a:spcBef>
                <a:spcPct val="20000"/>
              </a:spcBef>
              <a:buNone/>
            </a:pPr>
            <a:r>
              <a:rPr lang="zh-CN" altLang="en-US" sz="2000" dirty="0">
                <a:solidFill>
                  <a:schemeClr val="tx1">
                    <a:lumMod val="75000"/>
                    <a:lumOff val="25000"/>
                  </a:schemeClr>
                </a:solidFill>
              </a:rPr>
              <a:t>	</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验证用户名、密码的注册信息安全性。</a:t>
            </a:r>
            <a:endParaRPr lang="zh-CN" altLang="en-US" sz="2000" dirty="0">
              <a:solidFill>
                <a:schemeClr val="tx1">
                  <a:lumMod val="75000"/>
                  <a:lumOff val="25000"/>
                </a:schemeClr>
              </a:solidFill>
            </a:endParaRPr>
          </a:p>
          <a:p>
            <a:pPr marL="800100" lvl="1" indent="-342900">
              <a:spcBef>
                <a:spcPct val="20000"/>
              </a:spcBef>
            </a:pPr>
            <a:r>
              <a:rPr lang="zh-CN" altLang="en-US" sz="2000" dirty="0" smtClean="0">
                <a:solidFill>
                  <a:schemeClr val="tx1">
                    <a:lumMod val="75000"/>
                    <a:lumOff val="25000"/>
                  </a:schemeClr>
                </a:solidFill>
              </a:rPr>
              <a:t>替换</a:t>
            </a:r>
            <a:r>
              <a:rPr lang="zh-CN" altLang="en-US" sz="2000" dirty="0">
                <a:solidFill>
                  <a:schemeClr val="tx1">
                    <a:lumMod val="75000"/>
                    <a:lumOff val="25000"/>
                  </a:schemeClr>
                </a:solidFill>
              </a:rPr>
              <a:t>文本：使用正则表达式来识别字符串中的特定字符，并且删除或替换特定字符，</a:t>
            </a:r>
            <a:endParaRPr lang="zh-CN" altLang="en-US" sz="2000" dirty="0">
              <a:solidFill>
                <a:schemeClr val="tx1">
                  <a:lumMod val="75000"/>
                  <a:lumOff val="25000"/>
                </a:schemeClr>
              </a:solidFill>
            </a:endParaRPr>
          </a:p>
          <a:p>
            <a:pPr marL="0" indent="0">
              <a:spcBef>
                <a:spcPct val="20000"/>
              </a:spcBef>
              <a:buNone/>
            </a:pPr>
            <a:r>
              <a:rPr lang="zh-CN" altLang="en-US" sz="2000" dirty="0">
                <a:solidFill>
                  <a:schemeClr val="tx1">
                    <a:lumMod val="75000"/>
                    <a:lumOff val="25000"/>
                  </a:schemeClr>
                </a:solidFill>
              </a:rPr>
              <a:t>	</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删除目标字符串中的空格、</a:t>
            </a:r>
            <a:r>
              <a:rPr lang="en-US" altLang="zh-CN" sz="2000" dirty="0">
                <a:solidFill>
                  <a:schemeClr val="tx1">
                    <a:lumMod val="75000"/>
                    <a:lumOff val="25000"/>
                  </a:schemeClr>
                </a:solidFill>
              </a:rPr>
              <a:t>tab</a:t>
            </a:r>
            <a:r>
              <a:rPr lang="zh-CN" altLang="en-US" sz="2000" dirty="0">
                <a:solidFill>
                  <a:schemeClr val="tx1">
                    <a:lumMod val="75000"/>
                    <a:lumOff val="25000"/>
                  </a:schemeClr>
                </a:solidFill>
              </a:rPr>
              <a:t>等。</a:t>
            </a:r>
            <a:endParaRPr lang="zh-CN" altLang="en-US" sz="2000" dirty="0">
              <a:solidFill>
                <a:schemeClr val="tx1">
                  <a:lumMod val="75000"/>
                  <a:lumOff val="25000"/>
                </a:schemeClr>
              </a:solidFill>
            </a:endParaRPr>
          </a:p>
          <a:p>
            <a:pPr marL="0" indent="0">
              <a:spcBef>
                <a:spcPct val="20000"/>
              </a:spcBef>
              <a:buNone/>
            </a:pPr>
            <a:r>
              <a:rPr lang="zh-CN" altLang="en-US" sz="2000" dirty="0">
                <a:solidFill>
                  <a:schemeClr val="tx1">
                    <a:lumMod val="75000"/>
                    <a:lumOff val="25000"/>
                  </a:schemeClr>
                </a:solidFill>
              </a:rPr>
              <a:t>	</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对特殊字符进行字符转换。</a:t>
            </a:r>
            <a:endParaRPr lang="zh-CN" altLang="en-US" sz="2000" dirty="0">
              <a:solidFill>
                <a:schemeClr val="tx1">
                  <a:lumMod val="75000"/>
                  <a:lumOff val="25000"/>
                </a:schemeClr>
              </a:solidFill>
            </a:endParaRPr>
          </a:p>
          <a:p>
            <a:pPr marL="800100" lvl="1" indent="-342900">
              <a:spcBef>
                <a:spcPct val="20000"/>
              </a:spcBef>
            </a:pPr>
            <a:r>
              <a:rPr lang="zh-CN" altLang="en-US" sz="2000" dirty="0" smtClean="0">
                <a:solidFill>
                  <a:schemeClr val="tx1">
                    <a:lumMod val="75000"/>
                    <a:lumOff val="25000"/>
                  </a:schemeClr>
                </a:solidFill>
              </a:rPr>
              <a:t>提取</a:t>
            </a:r>
            <a:r>
              <a:rPr lang="zh-CN" altLang="en-US" sz="2000" dirty="0">
                <a:solidFill>
                  <a:schemeClr val="tx1">
                    <a:lumMod val="75000"/>
                    <a:lumOff val="25000"/>
                  </a:schemeClr>
                </a:solidFill>
              </a:rPr>
              <a:t>子字符串：使用正则表达式在目标字符串中提取子字符串，</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网址中获取域名</a:t>
            </a:r>
            <a:r>
              <a:rPr lang="zh-CN" altLang="en-US" sz="2000" dirty="0" smtClean="0">
                <a:solidFill>
                  <a:schemeClr val="tx1">
                    <a:lumMod val="75000"/>
                    <a:lumOff val="25000"/>
                  </a:schemeClr>
                </a:solidFill>
              </a:rPr>
              <a:t>。</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正则表达式</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sym typeface="+mn-ea"/>
              </a:rPr>
              <a:t>JavaScript</a:t>
            </a:r>
            <a:r>
              <a:rPr lang="zh-CN" altLang="en-US" sz="2400" dirty="0" smtClean="0">
                <a:solidFill>
                  <a:schemeClr val="tx1">
                    <a:lumMod val="75000"/>
                    <a:lumOff val="25000"/>
                  </a:schemeClr>
                </a:solidFill>
              </a:rPr>
              <a:t>的组成部分</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嵌入动态文本于</a:t>
            </a:r>
            <a:r>
              <a:rPr lang="en-US" altLang="zh-CN" sz="2000" dirty="0">
                <a:solidFill>
                  <a:schemeClr val="tx1">
                    <a:lumMod val="75000"/>
                    <a:lumOff val="25000"/>
                  </a:schemeClr>
                </a:solidFill>
              </a:rPr>
              <a:t>HTML</a:t>
            </a:r>
            <a:r>
              <a:rPr lang="zh-CN" altLang="en-US" sz="2000" dirty="0">
                <a:solidFill>
                  <a:schemeClr val="tx1">
                    <a:lumMod val="75000"/>
                    <a:lumOff val="25000"/>
                  </a:schemeClr>
                </a:solidFill>
              </a:rPr>
              <a:t>页面，对浏览器事件做出响应。</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读写</a:t>
            </a:r>
            <a:r>
              <a:rPr lang="en-US" altLang="zh-CN" sz="2000" dirty="0">
                <a:solidFill>
                  <a:schemeClr val="tx1">
                    <a:lumMod val="75000"/>
                    <a:lumOff val="25000"/>
                  </a:schemeClr>
                </a:solidFill>
              </a:rPr>
              <a:t>HTML</a:t>
            </a:r>
            <a:r>
              <a:rPr lang="zh-CN" altLang="en-US" sz="2000" dirty="0">
                <a:solidFill>
                  <a:schemeClr val="tx1">
                    <a:lumMod val="75000"/>
                    <a:lumOff val="25000"/>
                  </a:schemeClr>
                </a:solidFill>
              </a:rPr>
              <a:t>元素。</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在数据被提交到服务器之前验证数据。</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检测访客的浏览器信息。</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控制</a:t>
            </a:r>
            <a:r>
              <a:rPr lang="en-US" altLang="zh-CN" sz="2000" dirty="0">
                <a:solidFill>
                  <a:schemeClr val="tx1">
                    <a:lumMod val="75000"/>
                    <a:lumOff val="25000"/>
                  </a:schemeClr>
                </a:solidFill>
              </a:rPr>
              <a:t>cookies</a:t>
            </a:r>
            <a:r>
              <a:rPr lang="zh-CN" altLang="en-US" sz="2000" dirty="0">
                <a:solidFill>
                  <a:schemeClr val="tx1">
                    <a:lumMod val="75000"/>
                    <a:lumOff val="25000"/>
                  </a:schemeClr>
                </a:solidFill>
              </a:rPr>
              <a:t>，包括创建和修改等。</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基于</a:t>
            </a:r>
            <a:r>
              <a:rPr lang="en-US" altLang="zh-CN" sz="2000" dirty="0">
                <a:solidFill>
                  <a:schemeClr val="tx1">
                    <a:lumMod val="75000"/>
                    <a:lumOff val="25000"/>
                  </a:schemeClr>
                </a:solidFill>
              </a:rPr>
              <a:t>Node.js</a:t>
            </a:r>
            <a:r>
              <a:rPr lang="zh-CN" altLang="en-US" sz="2000" dirty="0">
                <a:solidFill>
                  <a:schemeClr val="tx1">
                    <a:lumMod val="75000"/>
                    <a:lumOff val="25000"/>
                  </a:schemeClr>
                </a:solidFill>
              </a:rPr>
              <a:t>技术进行服务器端编程。</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a:solidFill>
                  <a:schemeClr val="tx1">
                    <a:lumMod val="75000"/>
                    <a:lumOff val="25000"/>
                  </a:schemeClr>
                </a:solidFill>
                <a:sym typeface="+mn-ea"/>
              </a:rPr>
              <a:t>JavaScript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介绍</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en-US" altLang="zh-CN" sz="2400" dirty="0">
                <a:solidFill>
                  <a:schemeClr val="tx1">
                    <a:lumMod val="75000"/>
                    <a:lumOff val="25000"/>
                  </a:schemeClr>
                </a:solidFill>
              </a:rPr>
              <a:t>RegExp</a:t>
            </a:r>
            <a:r>
              <a:rPr lang="zh-CN" altLang="en-US" sz="2400" dirty="0">
                <a:solidFill>
                  <a:schemeClr val="tx1">
                    <a:lumMod val="75000"/>
                    <a:lumOff val="25000"/>
                  </a:schemeClr>
                </a:solidFill>
              </a:rPr>
              <a:t>对象：用于执行或预编译正则表达式的对象</a:t>
            </a:r>
            <a:r>
              <a:rPr lang="zh-CN" altLang="en-US" sz="2400" dirty="0" smtClean="0">
                <a:solidFill>
                  <a:schemeClr val="tx1">
                    <a:lumMod val="75000"/>
                    <a:lumOff val="25000"/>
                  </a:schemeClr>
                </a:solidFill>
              </a:rPr>
              <a:t>。</a:t>
            </a:r>
            <a:endParaRPr lang="en-US" altLang="zh-CN" sz="2400" dirty="0" smtClean="0">
              <a:solidFill>
                <a:schemeClr val="tx1">
                  <a:lumMod val="75000"/>
                  <a:lumOff val="25000"/>
                </a:schemeClr>
              </a:solidFill>
            </a:endParaRPr>
          </a:p>
          <a:p>
            <a:pPr marL="800100" lvl="1" indent="-342900">
              <a:spcBef>
                <a:spcPct val="20000"/>
              </a:spcBef>
            </a:pPr>
            <a:r>
              <a:rPr lang="zh-CN" altLang="en-US" sz="2000" dirty="0" smtClean="0">
                <a:solidFill>
                  <a:schemeClr val="tx1">
                    <a:lumMod val="75000"/>
                    <a:lumOff val="25000"/>
                  </a:schemeClr>
                </a:solidFill>
              </a:rPr>
              <a:t>实例化方式</a:t>
            </a:r>
            <a:endParaRPr lang="en-US" altLang="zh-CN" sz="2000" dirty="0">
              <a:solidFill>
                <a:schemeClr val="tx1">
                  <a:lumMod val="75000"/>
                  <a:lumOff val="25000"/>
                </a:schemeClr>
              </a:solidFill>
            </a:endParaRPr>
          </a:p>
          <a:p>
            <a:pPr marL="800100" lvl="1" indent="-342900">
              <a:spcBef>
                <a:spcPct val="20000"/>
              </a:spcBef>
            </a:pP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800100" lvl="1" indent="-342900">
              <a:spcBef>
                <a:spcPct val="20000"/>
              </a:spcBef>
            </a:pP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342900" indent="-342900">
              <a:spcBef>
                <a:spcPct val="20000"/>
              </a:spcBef>
            </a:pPr>
            <a:r>
              <a:rPr lang="en-US" altLang="zh-CN" sz="2400" dirty="0">
                <a:solidFill>
                  <a:schemeClr val="tx1">
                    <a:lumMod val="75000"/>
                    <a:lumOff val="25000"/>
                  </a:schemeClr>
                </a:solidFill>
              </a:rPr>
              <a:t>flag</a:t>
            </a:r>
            <a:r>
              <a:rPr lang="zh-CN" altLang="en-US" sz="2400" dirty="0">
                <a:solidFill>
                  <a:schemeClr val="tx1">
                    <a:lumMod val="75000"/>
                    <a:lumOff val="25000"/>
                  </a:schemeClr>
                </a:solidFill>
              </a:rPr>
              <a:t>说明：</a:t>
            </a:r>
            <a:r>
              <a:rPr lang="en-US" altLang="zh-CN" sz="2400" dirty="0">
                <a:solidFill>
                  <a:schemeClr val="tx1">
                    <a:lumMod val="75000"/>
                    <a:lumOff val="25000"/>
                  </a:schemeClr>
                </a:solidFill>
              </a:rPr>
              <a:t>flag</a:t>
            </a:r>
            <a:r>
              <a:rPr lang="zh-CN" altLang="en-US" sz="2400" dirty="0">
                <a:solidFill>
                  <a:schemeClr val="tx1">
                    <a:lumMod val="75000"/>
                    <a:lumOff val="25000"/>
                  </a:schemeClr>
                </a:solidFill>
              </a:rPr>
              <a:t>为字符类型，可以联合使用，取值如下。</a:t>
            </a:r>
            <a:endParaRPr lang="zh-CN" altLang="en-US" sz="2400" dirty="0">
              <a:solidFill>
                <a:schemeClr val="tx1">
                  <a:lumMod val="75000"/>
                  <a:lumOff val="25000"/>
                </a:schemeClr>
              </a:solidFill>
            </a:endParaRPr>
          </a:p>
          <a:p>
            <a:pPr marL="800100" lvl="1" indent="-342900">
              <a:spcBef>
                <a:spcPct val="20000"/>
              </a:spcBef>
            </a:pPr>
            <a:r>
              <a:rPr lang="en-US" altLang="zh-CN" sz="2000" dirty="0" smtClean="0">
                <a:solidFill>
                  <a:schemeClr val="tx1">
                    <a:lumMod val="75000"/>
                    <a:lumOff val="25000"/>
                  </a:schemeClr>
                </a:solidFill>
              </a:rPr>
              <a:t>i</a:t>
            </a:r>
            <a:r>
              <a:rPr lang="zh-CN" altLang="en-US" sz="2000" dirty="0">
                <a:solidFill>
                  <a:schemeClr val="tx1">
                    <a:lumMod val="75000"/>
                    <a:lumOff val="25000"/>
                  </a:schemeClr>
                </a:solidFill>
              </a:rPr>
              <a:t>：对大小写不敏感的匹配。</a:t>
            </a:r>
            <a:endParaRPr lang="zh-CN" altLang="en-US" sz="2000" dirty="0">
              <a:solidFill>
                <a:schemeClr val="tx1">
                  <a:lumMod val="75000"/>
                  <a:lumOff val="25000"/>
                </a:schemeClr>
              </a:solidFill>
            </a:endParaRPr>
          </a:p>
          <a:p>
            <a:pPr marL="800100" lvl="1" indent="-342900">
              <a:spcBef>
                <a:spcPct val="20000"/>
              </a:spcBef>
            </a:pPr>
            <a:r>
              <a:rPr lang="en-US" altLang="zh-CN" sz="2000" dirty="0" smtClean="0">
                <a:solidFill>
                  <a:schemeClr val="tx1">
                    <a:lumMod val="75000"/>
                    <a:lumOff val="25000"/>
                  </a:schemeClr>
                </a:solidFill>
              </a:rPr>
              <a:t>g</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对全局字符进行匹配。</a:t>
            </a:r>
            <a:endParaRPr lang="zh-CN" altLang="en-US" sz="2000" dirty="0">
              <a:solidFill>
                <a:schemeClr val="tx1">
                  <a:lumMod val="75000"/>
                  <a:lumOff val="25000"/>
                </a:schemeClr>
              </a:solidFill>
            </a:endParaRPr>
          </a:p>
          <a:p>
            <a:pPr marL="800100" lvl="1" indent="-342900">
              <a:spcBef>
                <a:spcPct val="20000"/>
              </a:spcBef>
            </a:pPr>
            <a:r>
              <a:rPr lang="en-US" altLang="zh-CN" sz="2000" dirty="0" smtClean="0">
                <a:solidFill>
                  <a:schemeClr val="tx1">
                    <a:lumMod val="75000"/>
                    <a:lumOff val="25000"/>
                  </a:schemeClr>
                </a:solidFill>
              </a:rPr>
              <a:t>m</a:t>
            </a:r>
            <a:r>
              <a:rPr lang="zh-CN" altLang="en-US" sz="2000" dirty="0">
                <a:solidFill>
                  <a:schemeClr val="tx1">
                    <a:lumMod val="75000"/>
                    <a:lumOff val="25000"/>
                  </a:schemeClr>
                </a:solidFill>
              </a:rPr>
              <a:t>：对多行数据进行匹配。	</a:t>
            </a:r>
            <a:endParaRPr lang="en-US" altLang="zh-CN" sz="2000" dirty="0" smtClean="0">
              <a:solidFill>
                <a:schemeClr val="tx1">
                  <a:lumMod val="75000"/>
                  <a:lumOff val="25000"/>
                </a:schemeClr>
              </a:solidFill>
            </a:endParaRPr>
          </a:p>
          <a:p>
            <a:pPr marL="800100" lvl="1" indent="-342900">
              <a:spcBef>
                <a:spcPct val="20000"/>
              </a:spcBef>
            </a:pPr>
            <a:endParaRPr lang="en-US" altLang="zh-CN" sz="2000" dirty="0">
              <a:solidFill>
                <a:schemeClr val="tx1">
                  <a:lumMod val="75000"/>
                  <a:lumOff val="25000"/>
                </a:schemeClr>
              </a:solidFill>
            </a:endParaRPr>
          </a:p>
          <a:p>
            <a:pPr marL="800100" lvl="1" indent="-342900">
              <a:spcBef>
                <a:spcPct val="20000"/>
              </a:spcBef>
            </a:pPr>
            <a:endParaRPr lang="en-US" altLang="zh-CN" sz="2000" dirty="0" smtClean="0">
              <a:solidFill>
                <a:schemeClr val="tx1">
                  <a:lumMod val="75000"/>
                  <a:lumOff val="25000"/>
                </a:schemeClr>
              </a:solidFill>
            </a:endParaRPr>
          </a:p>
          <a:p>
            <a:pPr marL="800100" lvl="1" indent="-342900">
              <a:spcBef>
                <a:spcPct val="20000"/>
              </a:spcBef>
            </a:pPr>
            <a:endParaRPr lang="en-US" altLang="zh-CN" sz="2000" dirty="0">
              <a:solidFill>
                <a:schemeClr val="tx1">
                  <a:lumMod val="75000"/>
                  <a:lumOff val="25000"/>
                </a:schemeClr>
              </a:solidFill>
            </a:endParaRPr>
          </a:p>
          <a:p>
            <a:pPr marL="800100" lvl="1" indent="-342900">
              <a:spcBef>
                <a:spcPct val="20000"/>
              </a:spcBef>
            </a:pPr>
            <a:endParaRPr lang="en-US" altLang="zh-CN" sz="2000" dirty="0" smtClean="0">
              <a:solidFill>
                <a:schemeClr val="tx1">
                  <a:lumMod val="75000"/>
                  <a:lumOff val="25000"/>
                </a:schemeClr>
              </a:solidFill>
            </a:endParaRPr>
          </a:p>
          <a:p>
            <a:pPr marL="800100" lvl="1" indent="-342900">
              <a:spcBef>
                <a:spcPct val="20000"/>
              </a:spcBef>
            </a:pPr>
            <a:endParaRPr lang="zh-CN" altLang="en-US" sz="16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RegExp</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1209472" y="2264951"/>
            <a:ext cx="6096000" cy="837152"/>
          </a:xfrm>
          <a:prstGeom prst="rect">
            <a:avLst/>
          </a:prstGeom>
          <a:solidFill>
            <a:schemeClr val="accent6">
              <a:lumMod val="20000"/>
              <a:lumOff val="80000"/>
            </a:schemeClr>
          </a:solidFill>
          <a:ln w="38100">
            <a:solidFill>
              <a:schemeClr val="accent6">
                <a:lumMod val="75000"/>
              </a:schemeClr>
            </a:solidFill>
          </a:ln>
        </p:spPr>
        <p:txBody>
          <a:bodyPr wrap="square">
            <a:spAutoFit/>
          </a:bodyPr>
          <a:lstStyle/>
          <a:p>
            <a:pPr marL="342900" indent="-342900">
              <a:spcBef>
                <a:spcPct val="20000"/>
              </a:spcBef>
            </a:pPr>
            <a:r>
              <a:rPr lang="en-US" altLang="zh-CN" sz="2200" dirty="0">
                <a:solidFill>
                  <a:schemeClr val="tx1">
                    <a:lumMod val="75000"/>
                    <a:lumOff val="25000"/>
                  </a:schemeClr>
                </a:solidFill>
              </a:rPr>
              <a:t>var patt =new RegExp(</a:t>
            </a:r>
            <a:r>
              <a:rPr lang="en-US" altLang="zh-CN" sz="2200" dirty="0">
                <a:solidFill>
                  <a:srgbClr val="FF0000"/>
                </a:solidFill>
              </a:rPr>
              <a:t>‘</a:t>
            </a:r>
            <a:r>
              <a:rPr lang="zh-CN" altLang="en-US" sz="2200" dirty="0">
                <a:solidFill>
                  <a:srgbClr val="FF0000"/>
                </a:solidFill>
              </a:rPr>
              <a:t>表达式</a:t>
            </a:r>
            <a:r>
              <a:rPr lang="en-US" altLang="zh-CN" sz="2200" dirty="0">
                <a:solidFill>
                  <a:srgbClr val="FF0000"/>
                </a:solidFill>
              </a:rPr>
              <a:t>’</a:t>
            </a:r>
            <a:r>
              <a:rPr lang="en-US" altLang="zh-CN" sz="2200" dirty="0">
                <a:solidFill>
                  <a:schemeClr val="tx1">
                    <a:lumMod val="75000"/>
                    <a:lumOff val="25000"/>
                  </a:schemeClr>
                </a:solidFill>
              </a:rPr>
              <a:t>,</a:t>
            </a:r>
            <a:r>
              <a:rPr lang="en-US" altLang="zh-CN" sz="2200" dirty="0">
                <a:solidFill>
                  <a:srgbClr val="FF0000"/>
                </a:solidFill>
              </a:rPr>
              <a:t>flag</a:t>
            </a:r>
            <a:r>
              <a:rPr lang="en-US" altLang="zh-CN" sz="2200" dirty="0">
                <a:solidFill>
                  <a:schemeClr val="tx1">
                    <a:lumMod val="75000"/>
                    <a:lumOff val="25000"/>
                  </a:schemeClr>
                </a:solidFill>
              </a:rPr>
              <a:t>);</a:t>
            </a:r>
            <a:endParaRPr lang="en-US" altLang="zh-CN" sz="2200" dirty="0">
              <a:solidFill>
                <a:schemeClr val="tx1">
                  <a:lumMod val="75000"/>
                  <a:lumOff val="25000"/>
                </a:schemeClr>
              </a:solidFill>
            </a:endParaRPr>
          </a:p>
          <a:p>
            <a:pPr marL="342900" indent="-342900">
              <a:spcBef>
                <a:spcPct val="20000"/>
              </a:spcBef>
            </a:pPr>
            <a:r>
              <a:rPr lang="en-US" altLang="zh-CN" sz="2200" dirty="0">
                <a:solidFill>
                  <a:schemeClr val="tx1">
                    <a:lumMod val="75000"/>
                    <a:lumOff val="25000"/>
                  </a:schemeClr>
                </a:solidFill>
              </a:rPr>
              <a:t>var patt = /</a:t>
            </a:r>
            <a:r>
              <a:rPr lang="zh-CN" altLang="en-US" sz="2200" dirty="0">
                <a:solidFill>
                  <a:schemeClr val="tx1">
                    <a:lumMod val="75000"/>
                    <a:lumOff val="25000"/>
                  </a:schemeClr>
                </a:solidFill>
              </a:rPr>
              <a:t>表达式</a:t>
            </a:r>
            <a:r>
              <a:rPr lang="en-US" altLang="zh-CN" sz="2200" dirty="0">
                <a:solidFill>
                  <a:schemeClr val="tx1">
                    <a:lumMod val="75000"/>
                    <a:lumOff val="25000"/>
                  </a:schemeClr>
                </a:solidFill>
              </a:rPr>
              <a:t>/</a:t>
            </a:r>
            <a:r>
              <a:rPr lang="en-US" altLang="zh-CN" sz="2200" dirty="0">
                <a:solidFill>
                  <a:srgbClr val="FF0000"/>
                </a:solidFill>
              </a:rPr>
              <a:t>flag</a:t>
            </a:r>
            <a:r>
              <a:rPr lang="en-US" altLang="zh-CN" sz="2200" dirty="0">
                <a:solidFill>
                  <a:schemeClr val="tx1">
                    <a:lumMod val="75000"/>
                    <a:lumOff val="25000"/>
                  </a:schemeClr>
                </a:solidFill>
              </a:rPr>
              <a:t> </a:t>
            </a:r>
            <a:r>
              <a:rPr lang="en-US" altLang="zh-CN" sz="2200" dirty="0" smtClean="0">
                <a:solidFill>
                  <a:schemeClr val="tx1">
                    <a:lumMod val="75000"/>
                    <a:lumOff val="25000"/>
                  </a:schemeClr>
                </a:solidFill>
              </a:rPr>
              <a:t>;</a:t>
            </a:r>
            <a:endParaRPr lang="en-US" altLang="zh-CN" sz="2200"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en-US" altLang="zh-CN" sz="2400" dirty="0">
                <a:solidFill>
                  <a:schemeClr val="tx1">
                    <a:lumMod val="75000"/>
                    <a:lumOff val="25000"/>
                  </a:schemeClr>
                </a:solidFill>
              </a:rPr>
              <a:t>RegExp</a:t>
            </a:r>
            <a:r>
              <a:rPr lang="zh-CN" altLang="en-US" sz="2400" dirty="0" smtClean="0">
                <a:solidFill>
                  <a:schemeClr val="tx1">
                    <a:lumMod val="75000"/>
                    <a:lumOff val="25000"/>
                  </a:schemeClr>
                </a:solidFill>
              </a:rPr>
              <a:t>对象的内置函数</a:t>
            </a:r>
            <a:r>
              <a:rPr lang="zh-CN" altLang="en-US" sz="2000" dirty="0">
                <a:solidFill>
                  <a:schemeClr val="tx1">
                    <a:lumMod val="75000"/>
                    <a:lumOff val="25000"/>
                  </a:schemeClr>
                </a:solidFill>
              </a:rPr>
              <a:t>	</a:t>
            </a:r>
            <a:endParaRPr lang="en-US" altLang="zh-CN" sz="2000" dirty="0" smtClean="0">
              <a:solidFill>
                <a:schemeClr val="tx1">
                  <a:lumMod val="75000"/>
                  <a:lumOff val="25000"/>
                </a:schemeClr>
              </a:solidFill>
            </a:endParaRPr>
          </a:p>
          <a:p>
            <a:pPr marL="800100" lvl="1" indent="-342900">
              <a:spcBef>
                <a:spcPct val="20000"/>
              </a:spcBef>
            </a:pPr>
            <a:endParaRPr lang="en-US" altLang="zh-CN" sz="2000" dirty="0">
              <a:solidFill>
                <a:schemeClr val="tx1">
                  <a:lumMod val="75000"/>
                  <a:lumOff val="25000"/>
                </a:schemeClr>
              </a:solidFill>
            </a:endParaRPr>
          </a:p>
          <a:p>
            <a:pPr marL="800100" lvl="1" indent="-342900">
              <a:spcBef>
                <a:spcPct val="20000"/>
              </a:spcBef>
            </a:pPr>
            <a:endParaRPr lang="en-US" altLang="zh-CN" sz="2000" dirty="0" smtClean="0">
              <a:solidFill>
                <a:schemeClr val="tx1">
                  <a:lumMod val="75000"/>
                  <a:lumOff val="25000"/>
                </a:schemeClr>
              </a:solidFill>
            </a:endParaRPr>
          </a:p>
          <a:p>
            <a:pPr marL="800100" lvl="1" indent="-342900">
              <a:spcBef>
                <a:spcPct val="20000"/>
              </a:spcBef>
            </a:pPr>
            <a:endParaRPr lang="en-US" altLang="zh-CN" sz="2000" dirty="0">
              <a:solidFill>
                <a:schemeClr val="tx1">
                  <a:lumMod val="75000"/>
                  <a:lumOff val="25000"/>
                </a:schemeClr>
              </a:solidFill>
            </a:endParaRPr>
          </a:p>
          <a:p>
            <a:pPr marL="800100" lvl="1" indent="-342900">
              <a:spcBef>
                <a:spcPct val="20000"/>
              </a:spcBef>
            </a:pPr>
            <a:endParaRPr lang="en-US" altLang="zh-CN" sz="2000" dirty="0" smtClean="0">
              <a:solidFill>
                <a:schemeClr val="tx1">
                  <a:lumMod val="75000"/>
                  <a:lumOff val="25000"/>
                </a:schemeClr>
              </a:solidFill>
            </a:endParaRPr>
          </a:p>
          <a:p>
            <a:pPr marL="800100" lvl="1" indent="-342900">
              <a:spcBef>
                <a:spcPct val="20000"/>
              </a:spcBef>
            </a:pPr>
            <a:endParaRPr lang="zh-CN" altLang="en-US" sz="16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RegExp</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对象</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graphicFrame>
        <p:nvGraphicFramePr>
          <p:cNvPr id="5" name="表格 4"/>
          <p:cNvGraphicFramePr>
            <a:graphicFrameLocks noGrp="1"/>
          </p:cNvGraphicFramePr>
          <p:nvPr/>
        </p:nvGraphicFramePr>
        <p:xfrm>
          <a:off x="806315" y="1916169"/>
          <a:ext cx="10458315" cy="2021840"/>
        </p:xfrm>
        <a:graphic>
          <a:graphicData uri="http://schemas.openxmlformats.org/drawingml/2006/table">
            <a:tbl>
              <a:tblPr firstRow="1" bandRow="1">
                <a:tableStyleId>{5C22544A-7EE6-4342-B048-85BDC9FD1C3A}</a:tableStyleId>
              </a:tblPr>
              <a:tblGrid>
                <a:gridCol w="2617822"/>
                <a:gridCol w="3161489"/>
                <a:gridCol w="4679004"/>
              </a:tblGrid>
              <a:tr h="370840">
                <a:tc>
                  <a:txBody>
                    <a:bodyPr/>
                    <a:lstStyle/>
                    <a:p>
                      <a:r>
                        <a:rPr lang="zh-CN" altLang="en-US" dirty="0" smtClean="0"/>
                        <a:t>函数名</a:t>
                      </a:r>
                      <a:endParaRPr lang="zh-CN" altLang="en-US" dirty="0"/>
                    </a:p>
                  </a:txBody>
                  <a:tcPr/>
                </a:tc>
                <a:tc>
                  <a:txBody>
                    <a:bodyPr/>
                    <a:lstStyle/>
                    <a:p>
                      <a:r>
                        <a:rPr lang="zh-CN" altLang="en-US" dirty="0" smtClean="0"/>
                        <a:t>返回类型</a:t>
                      </a:r>
                      <a:endParaRPr lang="zh-CN" altLang="en-US" dirty="0"/>
                    </a:p>
                  </a:txBody>
                  <a:tcPr/>
                </a:tc>
                <a:tc>
                  <a:txBody>
                    <a:bodyPr/>
                    <a:lstStyle/>
                    <a:p>
                      <a:r>
                        <a:rPr lang="zh-CN" altLang="en-US" dirty="0" smtClean="0"/>
                        <a:t>函数说明</a:t>
                      </a:r>
                      <a:endParaRPr lang="zh-CN" altLang="en-US" dirty="0"/>
                    </a:p>
                  </a:txBody>
                  <a:tcPr/>
                </a:tc>
              </a:tr>
              <a:tr h="370840">
                <a:tc>
                  <a:txBody>
                    <a:bodyPr/>
                    <a:lstStyle/>
                    <a:p>
                      <a:r>
                        <a:rPr lang="en-US" altLang="zh-CN" dirty="0" smtClean="0"/>
                        <a:t>exec(Str)</a:t>
                      </a:r>
                      <a:endParaRPr lang="zh-CN" altLang="en-US" dirty="0"/>
                    </a:p>
                  </a:txBody>
                  <a:tcPr/>
                </a:tc>
                <a:tc>
                  <a:txBody>
                    <a:bodyPr/>
                    <a:lstStyle/>
                    <a:p>
                      <a:r>
                        <a:rPr lang="en-US" altLang="zh-CN" dirty="0" smtClean="0"/>
                        <a:t>Array</a:t>
                      </a:r>
                      <a:r>
                        <a:rPr lang="zh-CN" altLang="en-US" dirty="0" smtClean="0"/>
                        <a:t>：匹配内容</a:t>
                      </a:r>
                      <a:endParaRPr lang="zh-CN" altLang="en-US" dirty="0"/>
                    </a:p>
                  </a:txBody>
                  <a:tcPr/>
                </a:tc>
                <a:tc>
                  <a:txBody>
                    <a:bodyPr/>
                    <a:lstStyle/>
                    <a:p>
                      <a:r>
                        <a:rPr lang="zh-CN" altLang="en-US" dirty="0" smtClean="0"/>
                        <a:t>检索目标字符串（</a:t>
                      </a:r>
                      <a:r>
                        <a:rPr lang="en-US" altLang="zh-CN" dirty="0" smtClean="0"/>
                        <a:t>str</a:t>
                      </a:r>
                      <a:r>
                        <a:rPr lang="zh-CN" altLang="en-US" dirty="0" smtClean="0"/>
                        <a:t>），返回与字符串中与正则表达式匹配的值</a:t>
                      </a:r>
                      <a:endParaRPr lang="zh-CN" altLang="en-US" dirty="0"/>
                    </a:p>
                  </a:txBody>
                  <a:tcPr/>
                </a:tc>
              </a:tr>
              <a:tr h="370840">
                <a:tc>
                  <a:txBody>
                    <a:bodyPr/>
                    <a:lstStyle/>
                    <a:p>
                      <a:r>
                        <a:rPr lang="en-US" altLang="zh-CN" sz="1800" kern="1200" dirty="0" smtClean="0">
                          <a:solidFill>
                            <a:schemeClr val="dk1"/>
                          </a:solidFill>
                          <a:latin typeface="+mn-lt"/>
                          <a:ea typeface="+mn-ea"/>
                          <a:cs typeface="+mn-cs"/>
                        </a:rPr>
                        <a:t>test(Str)</a:t>
                      </a:r>
                      <a:endParaRPr lang="zh-CN" altLang="en-US" sz="1800" kern="1200" dirty="0">
                        <a:solidFill>
                          <a:schemeClr val="dk1"/>
                        </a:solidFill>
                        <a:latin typeface="+mn-lt"/>
                        <a:ea typeface="+mn-ea"/>
                        <a:cs typeface="+mn-cs"/>
                      </a:endParaRPr>
                    </a:p>
                  </a:txBody>
                  <a:tcPr/>
                </a:tc>
                <a:tc>
                  <a:txBody>
                    <a:bodyPr/>
                    <a:lstStyle/>
                    <a:p>
                      <a:r>
                        <a:rPr lang="en-US" altLang="zh-CN" dirty="0" smtClean="0"/>
                        <a:t>Boolean</a:t>
                      </a:r>
                      <a:endParaRPr lang="zh-CN" altLang="en-US" dirty="0"/>
                    </a:p>
                  </a:txBody>
                  <a:tcPr/>
                </a:tc>
                <a:tc>
                  <a:txBody>
                    <a:bodyPr/>
                    <a:lstStyle/>
                    <a:p>
                      <a:r>
                        <a:rPr lang="zh-CN" altLang="en-US" dirty="0" smtClean="0"/>
                        <a:t>检索目标字符串（</a:t>
                      </a:r>
                      <a:r>
                        <a:rPr lang="en-US" altLang="zh-CN" dirty="0" smtClean="0"/>
                        <a:t>str</a:t>
                      </a:r>
                      <a:r>
                        <a:rPr lang="zh-CN" altLang="en-US" dirty="0" smtClean="0"/>
                        <a:t>），返回是否有子字符串满足正则表达式</a:t>
                      </a:r>
                      <a:endParaRPr lang="zh-CN" altLang="en-US" dirty="0"/>
                    </a:p>
                  </a:txBody>
                  <a:tcPr/>
                </a:tc>
              </a:tr>
              <a:tr h="370840">
                <a:tc>
                  <a:txBody>
                    <a:bodyPr/>
                    <a:lstStyle/>
                    <a:p>
                      <a:r>
                        <a:rPr lang="en-US" altLang="zh-CN" sz="1800" kern="1200" dirty="0" smtClean="0">
                          <a:solidFill>
                            <a:schemeClr val="dk1"/>
                          </a:solidFill>
                          <a:latin typeface="+mn-lt"/>
                          <a:ea typeface="+mn-ea"/>
                          <a:cs typeface="+mn-cs"/>
                        </a:rPr>
                        <a:t>compile(‘reg’);</a:t>
                      </a:r>
                      <a:endParaRPr lang="zh-CN" altLang="en-US" sz="1800" kern="1200" dirty="0">
                        <a:solidFill>
                          <a:schemeClr val="dk1"/>
                        </a:solidFill>
                        <a:latin typeface="+mn-lt"/>
                        <a:ea typeface="+mn-ea"/>
                        <a:cs typeface="+mn-cs"/>
                      </a:endParaRPr>
                    </a:p>
                  </a:txBody>
                  <a:tcPr/>
                </a:tc>
                <a:tc>
                  <a:txBody>
                    <a:bodyPr/>
                    <a:lstStyle/>
                    <a:p>
                      <a:endParaRPr lang="zh-CN" altLang="en-US" dirty="0"/>
                    </a:p>
                  </a:txBody>
                  <a:tcPr/>
                </a:tc>
                <a:tc>
                  <a:txBody>
                    <a:bodyPr/>
                    <a:lstStyle/>
                    <a:p>
                      <a:r>
                        <a:rPr lang="zh-CN" altLang="en-US" dirty="0" smtClean="0"/>
                        <a:t>重新编译正则表达式</a:t>
                      </a:r>
                      <a:endParaRPr lang="zh-CN" altLang="en-US" dirty="0"/>
                    </a:p>
                  </a:txBody>
                  <a:tcPr/>
                </a:tc>
              </a:tr>
            </a:tbl>
          </a:graphicData>
        </a:graphic>
      </p:graphicFrame>
    </p:spTree>
  </p:cSld>
  <p:clrMapOvr>
    <a:masterClrMapping/>
  </p:clrMapOvr>
  <p:transition spd="slow">
    <p:push dir="u"/>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en-US" altLang="zh-CN" sz="2400" dirty="0">
                <a:solidFill>
                  <a:schemeClr val="tx1">
                    <a:lumMod val="75000"/>
                    <a:lumOff val="25000"/>
                  </a:schemeClr>
                </a:solidFill>
              </a:rPr>
              <a:t>Date</a:t>
            </a:r>
            <a:r>
              <a:rPr lang="zh-CN" altLang="en-US" sz="2400" dirty="0">
                <a:solidFill>
                  <a:schemeClr val="tx1">
                    <a:lumMod val="75000"/>
                    <a:lumOff val="25000"/>
                  </a:schemeClr>
                </a:solidFill>
              </a:rPr>
              <a:t>对象：提供用于处理日期和时间的属性及方法。使用时先获取该某一时刻的</a:t>
            </a:r>
            <a:r>
              <a:rPr lang="en-US" altLang="zh-CN" sz="2400" dirty="0">
                <a:solidFill>
                  <a:schemeClr val="tx1">
                    <a:lumMod val="75000"/>
                    <a:lumOff val="25000"/>
                  </a:schemeClr>
                </a:solidFill>
              </a:rPr>
              <a:t>Date</a:t>
            </a:r>
            <a:r>
              <a:rPr lang="zh-CN" altLang="en-US" sz="2400" dirty="0">
                <a:solidFill>
                  <a:schemeClr val="tx1">
                    <a:lumMod val="75000"/>
                    <a:lumOff val="25000"/>
                  </a:schemeClr>
                </a:solidFill>
              </a:rPr>
              <a:t>对象的引用，然后通过该引用获取详细的时间信息。</a:t>
            </a:r>
            <a:endParaRPr lang="zh-CN" altLang="en-US" sz="2400" dirty="0">
              <a:solidFill>
                <a:schemeClr val="tx1">
                  <a:lumMod val="75000"/>
                  <a:lumOff val="25000"/>
                </a:schemeClr>
              </a:solidFill>
            </a:endParaRPr>
          </a:p>
          <a:p>
            <a:pPr marL="342900" indent="-342900">
              <a:spcBef>
                <a:spcPct val="20000"/>
              </a:spcBef>
            </a:pPr>
            <a:r>
              <a:rPr lang="en-US" altLang="zh-CN" sz="2400" dirty="0">
                <a:solidFill>
                  <a:schemeClr val="tx1">
                    <a:lumMod val="75000"/>
                    <a:lumOff val="25000"/>
                  </a:schemeClr>
                </a:solidFill>
              </a:rPr>
              <a:t>Date</a:t>
            </a:r>
            <a:r>
              <a:rPr lang="zh-CN" altLang="en-US" sz="2400" dirty="0">
                <a:solidFill>
                  <a:schemeClr val="tx1">
                    <a:lumMod val="75000"/>
                    <a:lumOff val="25000"/>
                  </a:schemeClr>
                </a:solidFill>
              </a:rPr>
              <a:t>对象的内部组成：</a:t>
            </a:r>
            <a:endParaRPr lang="zh-CN" altLang="en-US" sz="24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构造函数：初始化</a:t>
            </a:r>
            <a:r>
              <a:rPr lang="en-US" altLang="zh-CN" sz="2000" dirty="0">
                <a:solidFill>
                  <a:schemeClr val="tx1">
                    <a:lumMod val="75000"/>
                    <a:lumOff val="25000"/>
                  </a:schemeClr>
                </a:solidFill>
              </a:rPr>
              <a:t>Date</a:t>
            </a:r>
            <a:r>
              <a:rPr lang="zh-CN" altLang="en-US" sz="2000" dirty="0">
                <a:solidFill>
                  <a:schemeClr val="tx1">
                    <a:lumMod val="75000"/>
                    <a:lumOff val="25000"/>
                  </a:schemeClr>
                </a:solidFill>
              </a:rPr>
              <a:t>对象实例的构造函数。</a:t>
            </a:r>
            <a:endParaRPr lang="zh-CN" altLang="en-US" sz="20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静态方法：不需要创建</a:t>
            </a:r>
            <a:r>
              <a:rPr lang="en-US" altLang="zh-CN" sz="2000" dirty="0">
                <a:solidFill>
                  <a:schemeClr val="tx1">
                    <a:lumMod val="75000"/>
                    <a:lumOff val="25000"/>
                  </a:schemeClr>
                </a:solidFill>
              </a:rPr>
              <a:t>Date</a:t>
            </a:r>
            <a:r>
              <a:rPr lang="zh-CN" altLang="en-US" sz="2000" dirty="0">
                <a:solidFill>
                  <a:schemeClr val="tx1">
                    <a:lumMod val="75000"/>
                    <a:lumOff val="25000"/>
                  </a:schemeClr>
                </a:solidFill>
              </a:rPr>
              <a:t>实例，直接使用</a:t>
            </a:r>
            <a:r>
              <a:rPr lang="en-US" altLang="zh-CN" sz="2000" dirty="0">
                <a:solidFill>
                  <a:schemeClr val="tx1">
                    <a:lumMod val="75000"/>
                    <a:lumOff val="25000"/>
                  </a:schemeClr>
                </a:solidFill>
              </a:rPr>
              <a:t>Date</a:t>
            </a:r>
            <a:r>
              <a:rPr lang="zh-CN" altLang="en-US" sz="2000" dirty="0">
                <a:solidFill>
                  <a:schemeClr val="tx1">
                    <a:lumMod val="75000"/>
                    <a:lumOff val="25000"/>
                  </a:schemeClr>
                </a:solidFill>
              </a:rPr>
              <a:t>调用的方法。</a:t>
            </a:r>
            <a:endParaRPr lang="zh-CN" altLang="en-US" sz="20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实例方法：</a:t>
            </a:r>
            <a:r>
              <a:rPr lang="en-US" altLang="zh-CN" sz="2000" dirty="0">
                <a:solidFill>
                  <a:schemeClr val="tx1">
                    <a:lumMod val="75000"/>
                    <a:lumOff val="25000"/>
                  </a:schemeClr>
                </a:solidFill>
              </a:rPr>
              <a:t>Date</a:t>
            </a:r>
            <a:r>
              <a:rPr lang="zh-CN" altLang="en-US" sz="2000" dirty="0">
                <a:solidFill>
                  <a:schemeClr val="tx1">
                    <a:lumMod val="75000"/>
                    <a:lumOff val="25000"/>
                  </a:schemeClr>
                </a:solidFill>
              </a:rPr>
              <a:t>对象可以直接调用的方法，又包含</a:t>
            </a:r>
            <a:r>
              <a:rPr lang="en-US" altLang="zh-CN" sz="2000" dirty="0">
                <a:solidFill>
                  <a:schemeClr val="tx1">
                    <a:lumMod val="75000"/>
                    <a:lumOff val="25000"/>
                  </a:schemeClr>
                </a:solidFill>
              </a:rPr>
              <a:t>set</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get</a:t>
            </a:r>
            <a:r>
              <a:rPr lang="zh-CN" altLang="en-US" sz="1600" dirty="0">
                <a:solidFill>
                  <a:schemeClr val="tx1">
                    <a:lumMod val="75000"/>
                    <a:lumOff val="25000"/>
                  </a:schemeClr>
                </a:solidFill>
              </a:rPr>
              <a:t>两种不同的功能。</a:t>
            </a:r>
            <a:endParaRPr lang="zh-CN" altLang="en-US" sz="16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日期对象</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Date</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zh-CN" altLang="en-US" sz="2400" dirty="0">
                <a:solidFill>
                  <a:schemeClr val="tx1">
                    <a:lumMod val="75000"/>
                    <a:lumOff val="25000"/>
                  </a:schemeClr>
                </a:solidFill>
              </a:rPr>
              <a:t>构造函数：日期的构造函数有四种。</a:t>
            </a:r>
            <a:endParaRPr lang="zh-CN" altLang="en-US" sz="24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无参构造函数：返回的日期对象为当前系统时间</a:t>
            </a:r>
            <a:r>
              <a:rPr lang="zh-CN" altLang="en-US" sz="2000" dirty="0" smtClean="0">
                <a:solidFill>
                  <a:schemeClr val="tx1">
                    <a:lumMod val="75000"/>
                    <a:lumOff val="25000"/>
                  </a:schemeClr>
                </a:solidFill>
              </a:rPr>
              <a:t>。</a:t>
            </a:r>
            <a:endParaRPr lang="en-US" altLang="zh-CN" sz="2000" dirty="0" smtClean="0">
              <a:solidFill>
                <a:schemeClr val="tx1">
                  <a:lumMod val="75000"/>
                  <a:lumOff val="25000"/>
                </a:schemeClr>
              </a:solidFill>
            </a:endParaRPr>
          </a:p>
          <a:p>
            <a:pPr marL="800100" lvl="1" indent="-342900">
              <a:spcBef>
                <a:spcPct val="20000"/>
              </a:spcBef>
            </a:pPr>
            <a:endParaRPr lang="zh-CN" altLang="en-US" sz="2000" dirty="0">
              <a:solidFill>
                <a:schemeClr val="tx1">
                  <a:lumMod val="75000"/>
                  <a:lumOff val="25000"/>
                </a:schemeClr>
              </a:solidFill>
            </a:endParaRPr>
          </a:p>
          <a:p>
            <a:pPr marL="800100" lvl="1" indent="-342900">
              <a:spcBef>
                <a:spcPct val="20000"/>
              </a:spcBef>
            </a:pPr>
            <a:r>
              <a:rPr lang="zh-CN" altLang="en-US" sz="2000" dirty="0" smtClean="0">
                <a:solidFill>
                  <a:schemeClr val="tx1">
                    <a:lumMod val="75000"/>
                    <a:lumOff val="25000"/>
                  </a:schemeClr>
                </a:solidFill>
              </a:rPr>
              <a:t>参数为</a:t>
            </a:r>
            <a:r>
              <a:rPr lang="en-US" altLang="zh-CN" sz="2000" dirty="0" smtClean="0">
                <a:solidFill>
                  <a:schemeClr val="tx1">
                    <a:lumMod val="75000"/>
                    <a:lumOff val="25000"/>
                  </a:schemeClr>
                </a:solidFill>
              </a:rPr>
              <a:t>number</a:t>
            </a:r>
            <a:r>
              <a:rPr lang="zh-CN" altLang="en-US" sz="2000" dirty="0" smtClean="0">
                <a:solidFill>
                  <a:schemeClr val="tx1">
                    <a:lumMod val="75000"/>
                    <a:lumOff val="25000"/>
                  </a:schemeClr>
                </a:solidFill>
              </a:rPr>
              <a:t>类型的构造函数</a:t>
            </a:r>
            <a:r>
              <a:rPr lang="en-US" altLang="zh-CN" sz="2000" dirty="0" smtClean="0">
                <a:solidFill>
                  <a:schemeClr val="tx1">
                    <a:lumMod val="75000"/>
                    <a:lumOff val="25000"/>
                  </a:schemeClr>
                </a:solidFill>
              </a:rPr>
              <a:t>:number</a:t>
            </a:r>
            <a:r>
              <a:rPr lang="zh-CN" altLang="en-US" sz="2000" dirty="0" smtClean="0">
                <a:solidFill>
                  <a:schemeClr val="tx1">
                    <a:lumMod val="75000"/>
                    <a:lumOff val="25000"/>
                  </a:schemeClr>
                </a:solidFill>
              </a:rPr>
              <a:t>为格林威治时间及当前与</a:t>
            </a:r>
            <a:r>
              <a:rPr lang="en-US" altLang="zh-CN" sz="2000" dirty="0" smtClean="0">
                <a:solidFill>
                  <a:schemeClr val="tx1">
                    <a:lumMod val="75000"/>
                    <a:lumOff val="25000"/>
                  </a:schemeClr>
                </a:solidFill>
              </a:rPr>
              <a:t>1970</a:t>
            </a:r>
            <a:r>
              <a:rPr lang="zh-CN" altLang="en-US" sz="2000" dirty="0" smtClean="0">
                <a:solidFill>
                  <a:schemeClr val="tx1">
                    <a:lumMod val="75000"/>
                    <a:lumOff val="25000"/>
                  </a:schemeClr>
                </a:solidFill>
              </a:rPr>
              <a:t>年</a:t>
            </a:r>
            <a:r>
              <a:rPr lang="en-US" altLang="zh-CN" sz="2000" dirty="0" smtClean="0">
                <a:solidFill>
                  <a:schemeClr val="tx1">
                    <a:lumMod val="75000"/>
                    <a:lumOff val="25000"/>
                  </a:schemeClr>
                </a:solidFill>
              </a:rPr>
              <a:t>1</a:t>
            </a:r>
            <a:r>
              <a:rPr lang="zh-CN" altLang="en-US" sz="2000" dirty="0" smtClean="0">
                <a:solidFill>
                  <a:schemeClr val="tx1">
                    <a:lumMod val="75000"/>
                    <a:lumOff val="25000"/>
                  </a:schemeClr>
                </a:solidFill>
              </a:rPr>
              <a:t>月</a:t>
            </a:r>
            <a:r>
              <a:rPr lang="en-US" altLang="zh-CN" sz="2000" dirty="0" smtClean="0">
                <a:solidFill>
                  <a:schemeClr val="tx1">
                    <a:lumMod val="75000"/>
                    <a:lumOff val="25000"/>
                  </a:schemeClr>
                </a:solidFill>
              </a:rPr>
              <a:t>1</a:t>
            </a:r>
            <a:r>
              <a:rPr lang="zh-CN" altLang="en-US" sz="2000" dirty="0" smtClean="0">
                <a:solidFill>
                  <a:schemeClr val="tx1">
                    <a:lumMod val="75000"/>
                    <a:lumOff val="25000"/>
                  </a:schemeClr>
                </a:solidFill>
              </a:rPr>
              <a:t>日</a:t>
            </a:r>
            <a:r>
              <a:rPr lang="en-US" altLang="zh-CN" sz="2000" dirty="0" smtClean="0">
                <a:solidFill>
                  <a:schemeClr val="tx1">
                    <a:lumMod val="75000"/>
                    <a:lumOff val="25000"/>
                  </a:schemeClr>
                </a:solidFill>
              </a:rPr>
              <a:t>0</a:t>
            </a:r>
            <a:r>
              <a:rPr lang="zh-CN" altLang="en-US" sz="2000" dirty="0" smtClean="0">
                <a:solidFill>
                  <a:schemeClr val="tx1">
                    <a:lumMod val="75000"/>
                    <a:lumOff val="25000"/>
                  </a:schemeClr>
                </a:solidFill>
              </a:rPr>
              <a:t>点的毫秒数。可以为负值。</a:t>
            </a:r>
            <a:endParaRPr lang="zh-CN" altLang="en-US" sz="2000" dirty="0" smtClean="0">
              <a:solidFill>
                <a:schemeClr val="tx1">
                  <a:lumMod val="75000"/>
                  <a:lumOff val="25000"/>
                </a:schemeClr>
              </a:solidFill>
            </a:endParaRPr>
          </a:p>
          <a:p>
            <a:pPr marL="800100" lvl="1" indent="-342900">
              <a:spcBef>
                <a:spcPct val="20000"/>
              </a:spcBef>
            </a:pPr>
            <a:endParaRPr lang="en-US" altLang="zh-CN" sz="2000" dirty="0" smtClean="0">
              <a:solidFill>
                <a:schemeClr val="tx1">
                  <a:lumMod val="75000"/>
                  <a:lumOff val="25000"/>
                </a:schemeClr>
              </a:solidFill>
            </a:endParaRPr>
          </a:p>
          <a:p>
            <a:pPr marL="800100" lvl="1" indent="-342900">
              <a:spcBef>
                <a:spcPct val="20000"/>
              </a:spcBef>
            </a:pPr>
            <a:r>
              <a:rPr lang="zh-CN" altLang="en-US" sz="2000" dirty="0" smtClean="0">
                <a:solidFill>
                  <a:schemeClr val="tx1">
                    <a:lumMod val="75000"/>
                    <a:lumOff val="25000"/>
                  </a:schemeClr>
                </a:solidFill>
              </a:rPr>
              <a:t>参数为字符的构造函数</a:t>
            </a:r>
            <a:endParaRPr lang="zh-CN" altLang="en-US" sz="2000" dirty="0" smtClean="0">
              <a:solidFill>
                <a:schemeClr val="tx1">
                  <a:lumMod val="75000"/>
                  <a:lumOff val="25000"/>
                </a:schemeClr>
              </a:solidFill>
            </a:endParaRPr>
          </a:p>
          <a:p>
            <a:pPr marL="0" indent="0">
              <a:spcBef>
                <a:spcPct val="20000"/>
              </a:spcBef>
              <a:buNone/>
            </a:pPr>
            <a:r>
              <a:rPr lang="zh-CN" altLang="en-US" sz="2400" dirty="0">
                <a:solidFill>
                  <a:schemeClr val="tx1">
                    <a:lumMod val="75000"/>
                    <a:lumOff val="25000"/>
                  </a:schemeClr>
                </a:solidFill>
              </a:rPr>
              <a:t>	</a:t>
            </a:r>
            <a:endParaRPr lang="en-US" altLang="zh-CN" sz="24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多参数构造函数：参数顺序为年、月（</a:t>
            </a:r>
            <a:r>
              <a:rPr lang="en-US" altLang="zh-CN" sz="2000" dirty="0">
                <a:solidFill>
                  <a:schemeClr val="tx1">
                    <a:lumMod val="75000"/>
                    <a:lumOff val="25000"/>
                  </a:schemeClr>
                </a:solidFill>
              </a:rPr>
              <a:t>0-11</a:t>
            </a:r>
            <a:r>
              <a:rPr lang="zh-CN" altLang="en-US" sz="2000" dirty="0">
                <a:solidFill>
                  <a:schemeClr val="tx1">
                    <a:lumMod val="75000"/>
                    <a:lumOff val="25000"/>
                  </a:schemeClr>
                </a:solidFill>
              </a:rPr>
              <a:t>）、日、时、分、秒、</a:t>
            </a:r>
            <a:r>
              <a:rPr lang="zh-CN" altLang="en-US" sz="2000" dirty="0" smtClean="0">
                <a:solidFill>
                  <a:schemeClr val="tx1">
                    <a:lumMod val="75000"/>
                    <a:lumOff val="25000"/>
                  </a:schemeClr>
                </a:solidFill>
              </a:rPr>
              <a:t>毫秒</a:t>
            </a:r>
            <a:endParaRPr lang="zh-CN" altLang="en-US" sz="2000" dirty="0">
              <a:solidFill>
                <a:schemeClr val="tx1">
                  <a:lumMod val="75000"/>
                  <a:lumOff val="25000"/>
                </a:schemeClr>
              </a:solidFill>
            </a:endParaRPr>
          </a:p>
          <a:p>
            <a:pPr marL="0" indent="0">
              <a:spcBef>
                <a:spcPct val="20000"/>
              </a:spcBef>
              <a:buNone/>
            </a:pPr>
            <a:r>
              <a:rPr lang="zh-CN" altLang="en-US" sz="2400" dirty="0">
                <a:solidFill>
                  <a:schemeClr val="tx1">
                    <a:lumMod val="75000"/>
                    <a:lumOff val="25000"/>
                  </a:schemeClr>
                </a:solidFill>
              </a:rPr>
              <a:t>	</a:t>
            </a:r>
            <a:endParaRPr lang="en-US" altLang="zh-CN"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日期对象</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Date</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1268581" y="2378572"/>
            <a:ext cx="2451440" cy="430887"/>
          </a:xfrm>
          <a:prstGeom prst="rect">
            <a:avLst/>
          </a:prstGeom>
          <a:solidFill>
            <a:schemeClr val="accent6">
              <a:lumMod val="20000"/>
              <a:lumOff val="80000"/>
            </a:schemeClr>
          </a:solidFill>
          <a:ln w="38100">
            <a:solidFill>
              <a:schemeClr val="accent6">
                <a:lumMod val="75000"/>
              </a:schemeClr>
            </a:solidFill>
          </a:ln>
        </p:spPr>
        <p:txBody>
          <a:bodyPr wrap="square">
            <a:spAutoFit/>
          </a:bodyPr>
          <a:lstStyle/>
          <a:p>
            <a:pPr marL="342900" indent="-342900">
              <a:spcBef>
                <a:spcPct val="20000"/>
              </a:spcBef>
            </a:pPr>
            <a:r>
              <a:rPr lang="en-US" altLang="zh-CN" sz="2200" dirty="0">
                <a:solidFill>
                  <a:schemeClr val="tx1">
                    <a:lumMod val="75000"/>
                    <a:lumOff val="25000"/>
                  </a:schemeClr>
                </a:solidFill>
              </a:rPr>
              <a:t>var dt = </a:t>
            </a:r>
            <a:r>
              <a:rPr lang="en-US" altLang="zh-CN" sz="2200" dirty="0">
                <a:solidFill>
                  <a:srgbClr val="FF0000"/>
                </a:solidFill>
              </a:rPr>
              <a:t>new Date</a:t>
            </a:r>
            <a:r>
              <a:rPr lang="en-US" altLang="zh-CN" sz="2200" dirty="0">
                <a:solidFill>
                  <a:schemeClr val="tx1">
                    <a:lumMod val="75000"/>
                    <a:lumOff val="25000"/>
                  </a:schemeClr>
                </a:solidFill>
              </a:rPr>
              <a:t>();</a:t>
            </a:r>
            <a:endParaRPr lang="en-US" altLang="zh-CN" sz="2200" dirty="0">
              <a:solidFill>
                <a:schemeClr val="tx1">
                  <a:lumMod val="75000"/>
                  <a:lumOff val="25000"/>
                </a:schemeClr>
              </a:solidFill>
            </a:endParaRPr>
          </a:p>
        </p:txBody>
      </p:sp>
      <p:sp>
        <p:nvSpPr>
          <p:cNvPr id="5" name="矩形 4"/>
          <p:cNvSpPr/>
          <p:nvPr/>
        </p:nvSpPr>
        <p:spPr>
          <a:xfrm>
            <a:off x="1236360" y="3789083"/>
            <a:ext cx="3022109" cy="430887"/>
          </a:xfrm>
          <a:prstGeom prst="rect">
            <a:avLst/>
          </a:prstGeom>
          <a:solidFill>
            <a:schemeClr val="accent6">
              <a:lumMod val="20000"/>
              <a:lumOff val="80000"/>
            </a:schemeClr>
          </a:solidFill>
          <a:ln w="38100">
            <a:solidFill>
              <a:schemeClr val="accent6">
                <a:lumMod val="75000"/>
              </a:schemeClr>
            </a:solidFill>
          </a:ln>
        </p:spPr>
        <p:txBody>
          <a:bodyPr wrap="square">
            <a:spAutoFit/>
          </a:bodyPr>
          <a:lstStyle/>
          <a:p>
            <a:pPr marL="342900" indent="-342900">
              <a:spcBef>
                <a:spcPct val="20000"/>
              </a:spcBef>
            </a:pPr>
            <a:r>
              <a:rPr lang="en-US" altLang="zh-CN" sz="2200" dirty="0">
                <a:solidFill>
                  <a:schemeClr val="tx1">
                    <a:lumMod val="75000"/>
                    <a:lumOff val="25000"/>
                  </a:schemeClr>
                </a:solidFill>
              </a:rPr>
              <a:t>var dt = </a:t>
            </a:r>
            <a:r>
              <a:rPr lang="en-US" altLang="zh-CN" sz="2200" dirty="0">
                <a:solidFill>
                  <a:srgbClr val="FF0000"/>
                </a:solidFill>
              </a:rPr>
              <a:t>new Date(1000);</a:t>
            </a:r>
            <a:endParaRPr lang="zh-CN" altLang="en-US" sz="2200" dirty="0">
              <a:solidFill>
                <a:srgbClr val="FF0000"/>
              </a:solidFill>
            </a:endParaRPr>
          </a:p>
        </p:txBody>
      </p:sp>
      <p:sp>
        <p:nvSpPr>
          <p:cNvPr id="6" name="矩形 5"/>
          <p:cNvSpPr/>
          <p:nvPr/>
        </p:nvSpPr>
        <p:spPr>
          <a:xfrm>
            <a:off x="1236360" y="4742394"/>
            <a:ext cx="5006627" cy="430887"/>
          </a:xfrm>
          <a:prstGeom prst="rect">
            <a:avLst/>
          </a:prstGeom>
          <a:solidFill>
            <a:schemeClr val="accent6">
              <a:lumMod val="20000"/>
              <a:lumOff val="80000"/>
            </a:schemeClr>
          </a:solidFill>
          <a:ln w="38100">
            <a:solidFill>
              <a:schemeClr val="accent6">
                <a:lumMod val="75000"/>
              </a:schemeClr>
            </a:solidFill>
          </a:ln>
        </p:spPr>
        <p:txBody>
          <a:bodyPr wrap="square">
            <a:spAutoFit/>
          </a:bodyPr>
          <a:lstStyle/>
          <a:p>
            <a:pPr marL="342900" indent="-342900">
              <a:spcBef>
                <a:spcPct val="20000"/>
              </a:spcBef>
            </a:pPr>
            <a:r>
              <a:rPr lang="en-US" altLang="zh-CN" sz="2200" dirty="0">
                <a:solidFill>
                  <a:schemeClr val="tx1">
                    <a:lumMod val="75000"/>
                    <a:lumOff val="25000"/>
                  </a:schemeClr>
                </a:solidFill>
              </a:rPr>
              <a:t>var dt = </a:t>
            </a:r>
            <a:r>
              <a:rPr lang="en-US" altLang="zh-CN" sz="2200" dirty="0">
                <a:solidFill>
                  <a:srgbClr val="FF0000"/>
                </a:solidFill>
              </a:rPr>
              <a:t>new Date('2012/12/01 16:07:32');</a:t>
            </a:r>
            <a:endParaRPr lang="zh-CN" altLang="en-US" sz="2200" dirty="0">
              <a:solidFill>
                <a:srgbClr val="FF0000"/>
              </a:solidFill>
            </a:endParaRPr>
          </a:p>
        </p:txBody>
      </p:sp>
      <p:sp>
        <p:nvSpPr>
          <p:cNvPr id="7" name="矩形 6"/>
          <p:cNvSpPr/>
          <p:nvPr/>
        </p:nvSpPr>
        <p:spPr>
          <a:xfrm>
            <a:off x="1268581" y="5880530"/>
            <a:ext cx="5299977" cy="430887"/>
          </a:xfrm>
          <a:prstGeom prst="rect">
            <a:avLst/>
          </a:prstGeom>
          <a:solidFill>
            <a:schemeClr val="accent6">
              <a:lumMod val="20000"/>
              <a:lumOff val="80000"/>
            </a:schemeClr>
          </a:solidFill>
          <a:ln w="38100">
            <a:solidFill>
              <a:schemeClr val="accent6">
                <a:lumMod val="75000"/>
              </a:schemeClr>
            </a:solidFill>
          </a:ln>
        </p:spPr>
        <p:txBody>
          <a:bodyPr wrap="square">
            <a:spAutoFit/>
          </a:bodyPr>
          <a:lstStyle/>
          <a:p>
            <a:pPr marL="342900" indent="-342900">
              <a:spcBef>
                <a:spcPct val="20000"/>
              </a:spcBef>
            </a:pPr>
            <a:r>
              <a:rPr lang="en-US" altLang="zh-CN" sz="2200" dirty="0">
                <a:solidFill>
                  <a:schemeClr val="tx1">
                    <a:lumMod val="75000"/>
                    <a:lumOff val="25000"/>
                  </a:schemeClr>
                </a:solidFill>
              </a:rPr>
              <a:t>var dt = </a:t>
            </a:r>
            <a:r>
              <a:rPr lang="en-US" altLang="zh-CN" sz="2200" dirty="0">
                <a:solidFill>
                  <a:srgbClr val="FF0000"/>
                </a:solidFill>
              </a:rPr>
              <a:t>new Date(2011,10,10,14,36,25,300);</a:t>
            </a:r>
            <a:endParaRPr lang="zh-CN" altLang="en-US" sz="2200" dirty="0">
              <a:solidFill>
                <a:srgbClr val="FF0000"/>
              </a:solidFill>
            </a:endParaRPr>
          </a:p>
        </p:txBody>
      </p:sp>
    </p:spTree>
  </p:cSld>
  <p:clrMapOvr>
    <a:masterClrMapping/>
  </p:clrMapOvr>
  <p:transition spd="slow">
    <p:push dir="u"/>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zh-CN" altLang="en-US" sz="2400" dirty="0">
                <a:solidFill>
                  <a:schemeClr val="tx1">
                    <a:lumMod val="75000"/>
                    <a:lumOff val="25000"/>
                  </a:schemeClr>
                </a:solidFill>
              </a:rPr>
              <a:t>静态方法：静态方法不需要实例化就可以直接使用日期来调用，</a:t>
            </a:r>
            <a:r>
              <a:rPr lang="en-US" altLang="zh-CN" sz="2400" dirty="0">
                <a:solidFill>
                  <a:schemeClr val="tx1">
                    <a:lumMod val="75000"/>
                    <a:lumOff val="25000"/>
                  </a:schemeClr>
                </a:solidFill>
              </a:rPr>
              <a:t>Date</a:t>
            </a:r>
            <a:r>
              <a:rPr lang="zh-CN" altLang="en-US" sz="2400" dirty="0">
                <a:solidFill>
                  <a:schemeClr val="tx1">
                    <a:lumMod val="75000"/>
                    <a:lumOff val="25000"/>
                  </a:schemeClr>
                </a:solidFill>
              </a:rPr>
              <a:t>有两个主要的静态方法。</a:t>
            </a:r>
            <a:endParaRPr lang="zh-CN" altLang="en-US" sz="2400" dirty="0">
              <a:solidFill>
                <a:schemeClr val="tx1">
                  <a:lumMod val="75000"/>
                  <a:lumOff val="25000"/>
                </a:schemeClr>
              </a:solidFill>
            </a:endParaRPr>
          </a:p>
          <a:p>
            <a:pPr marL="800100" lvl="1" indent="-342900">
              <a:spcBef>
                <a:spcPct val="20000"/>
              </a:spcBef>
            </a:pPr>
            <a:r>
              <a:rPr lang="en-US" altLang="zh-CN" sz="2000" dirty="0">
                <a:solidFill>
                  <a:schemeClr val="tx1">
                    <a:lumMod val="75000"/>
                    <a:lumOff val="25000"/>
                  </a:schemeClr>
                </a:solidFill>
              </a:rPr>
              <a:t>Number </a:t>
            </a:r>
            <a:r>
              <a:rPr lang="en-US" altLang="zh-CN" sz="2000" dirty="0" err="1">
                <a:solidFill>
                  <a:schemeClr val="tx1">
                    <a:lumMod val="75000"/>
                    <a:lumOff val="25000"/>
                  </a:schemeClr>
                </a:solidFill>
              </a:rPr>
              <a:t>Date.now</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返回系统当前时间的格林威治时间，类型为</a:t>
            </a:r>
            <a:r>
              <a:rPr lang="en-US" altLang="zh-CN" sz="2000" dirty="0">
                <a:solidFill>
                  <a:schemeClr val="tx1">
                    <a:lumMod val="75000"/>
                    <a:lumOff val="25000"/>
                  </a:schemeClr>
                </a:solidFill>
              </a:rPr>
              <a:t>number.</a:t>
            </a:r>
            <a:endParaRPr lang="en-US" altLang="zh-CN" sz="2000" dirty="0">
              <a:solidFill>
                <a:schemeClr val="tx1">
                  <a:lumMod val="75000"/>
                  <a:lumOff val="25000"/>
                </a:schemeClr>
              </a:solidFill>
            </a:endParaRPr>
          </a:p>
          <a:p>
            <a:pPr marL="800100" lvl="1" indent="-342900">
              <a:spcBef>
                <a:spcPct val="20000"/>
              </a:spcBef>
            </a:pPr>
            <a:r>
              <a:rPr lang="en-US" altLang="zh-CN" sz="2000" dirty="0">
                <a:solidFill>
                  <a:schemeClr val="tx1">
                    <a:lumMod val="75000"/>
                    <a:lumOff val="25000"/>
                  </a:schemeClr>
                </a:solidFill>
              </a:rPr>
              <a:t>Number Date.parse(‘2012/12/01 16:07:32’)</a:t>
            </a:r>
            <a:endParaRPr lang="en-US" altLang="zh-CN" sz="2000" dirty="0">
              <a:solidFill>
                <a:schemeClr val="tx1">
                  <a:lumMod val="75000"/>
                  <a:lumOff val="25000"/>
                </a:schemeClr>
              </a:solidFill>
            </a:endParaRPr>
          </a:p>
          <a:p>
            <a:pPr marL="457200" lvl="1" indent="0">
              <a:spcBef>
                <a:spcPct val="20000"/>
              </a:spcBef>
              <a:buNone/>
            </a:pPr>
            <a:r>
              <a:rPr lang="en-US" altLang="zh-CN" sz="2000" dirty="0" smtClean="0">
                <a:solidFill>
                  <a:schemeClr val="tx1">
                    <a:lumMod val="75000"/>
                    <a:lumOff val="25000"/>
                  </a:schemeClr>
                </a:solidFill>
              </a:rPr>
              <a:t>	--</a:t>
            </a:r>
            <a:r>
              <a:rPr lang="zh-CN" altLang="en-US" sz="2000" dirty="0">
                <a:solidFill>
                  <a:schemeClr val="tx1">
                    <a:lumMod val="75000"/>
                    <a:lumOff val="25000"/>
                  </a:schemeClr>
                </a:solidFill>
              </a:rPr>
              <a:t>参数：代表时间的字符串，格式为</a:t>
            </a:r>
            <a:r>
              <a:rPr lang="en-US" altLang="zh-CN" sz="2000" dirty="0">
                <a:solidFill>
                  <a:schemeClr val="tx1">
                    <a:lumMod val="75000"/>
                    <a:lumOff val="25000"/>
                  </a:schemeClr>
                </a:solidFill>
              </a:rPr>
              <a:t>yyyy/mm/dd </a:t>
            </a:r>
            <a:r>
              <a:rPr lang="en-US" altLang="zh-CN" sz="2000" dirty="0" err="1">
                <a:solidFill>
                  <a:schemeClr val="tx1">
                    <a:lumMod val="75000"/>
                    <a:lumOff val="25000"/>
                  </a:schemeClr>
                </a:solidFill>
              </a:rPr>
              <a:t>hh:mm:ss</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pPr marL="457200" lvl="1" indent="0">
              <a:spcBef>
                <a:spcPct val="20000"/>
              </a:spcBef>
              <a:buNone/>
            </a:pPr>
            <a:r>
              <a:rPr lang="en-US" altLang="zh-CN" sz="2000" dirty="0" smtClean="0">
                <a:solidFill>
                  <a:schemeClr val="tx1">
                    <a:lumMod val="75000"/>
                    <a:lumOff val="25000"/>
                  </a:schemeClr>
                </a:solidFill>
              </a:rPr>
              <a:t>	--</a:t>
            </a:r>
            <a:r>
              <a:rPr lang="zh-CN" altLang="en-US" sz="2000" dirty="0">
                <a:solidFill>
                  <a:schemeClr val="tx1">
                    <a:lumMod val="75000"/>
                    <a:lumOff val="25000"/>
                  </a:schemeClr>
                </a:solidFill>
              </a:rPr>
              <a:t>返回参数所代表时间的格林威治时间，类型为</a:t>
            </a:r>
            <a:r>
              <a:rPr lang="en-US" altLang="zh-CN" sz="2000" dirty="0">
                <a:solidFill>
                  <a:schemeClr val="tx1">
                    <a:lumMod val="75000"/>
                    <a:lumOff val="25000"/>
                  </a:schemeClr>
                </a:solidFill>
              </a:rPr>
              <a:t>number</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日期对象</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Date</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zh-CN" altLang="en-US" sz="2400" dirty="0">
                <a:solidFill>
                  <a:schemeClr val="tx1">
                    <a:lumMod val="75000"/>
                    <a:lumOff val="25000"/>
                  </a:schemeClr>
                </a:solidFill>
              </a:rPr>
              <a:t>实例方法：</a:t>
            </a:r>
            <a:r>
              <a:rPr lang="en-US" altLang="zh-CN" sz="2400" dirty="0">
                <a:solidFill>
                  <a:schemeClr val="tx1">
                    <a:lumMod val="75000"/>
                    <a:lumOff val="25000"/>
                  </a:schemeClr>
                </a:solidFill>
              </a:rPr>
              <a:t>Date</a:t>
            </a:r>
            <a:r>
              <a:rPr lang="zh-CN" altLang="en-US" sz="2400" dirty="0">
                <a:solidFill>
                  <a:schemeClr val="tx1">
                    <a:lumMod val="75000"/>
                    <a:lumOff val="25000"/>
                  </a:schemeClr>
                </a:solidFill>
              </a:rPr>
              <a:t>的实例对象有三类方法。</a:t>
            </a:r>
            <a:endParaRPr lang="zh-CN" altLang="en-US" sz="24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以</a:t>
            </a:r>
            <a:r>
              <a:rPr lang="en-US" altLang="zh-CN" sz="2000" dirty="0">
                <a:solidFill>
                  <a:schemeClr val="tx1">
                    <a:lumMod val="75000"/>
                    <a:lumOff val="25000"/>
                  </a:schemeClr>
                </a:solidFill>
              </a:rPr>
              <a:t>set</a:t>
            </a:r>
            <a:r>
              <a:rPr lang="zh-CN" altLang="en-US" sz="2000" dirty="0">
                <a:solidFill>
                  <a:schemeClr val="tx1">
                    <a:lumMod val="75000"/>
                    <a:lumOff val="25000"/>
                  </a:schemeClr>
                </a:solidFill>
              </a:rPr>
              <a:t>开头的方法是为实例对象设定时间，</a:t>
            </a:r>
            <a:endParaRPr lang="zh-CN" altLang="en-US" sz="20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以</a:t>
            </a:r>
            <a:r>
              <a:rPr lang="en-US" altLang="zh-CN" sz="2000" dirty="0">
                <a:solidFill>
                  <a:schemeClr val="tx1">
                    <a:lumMod val="75000"/>
                    <a:lumOff val="25000"/>
                  </a:schemeClr>
                </a:solidFill>
              </a:rPr>
              <a:t>get</a:t>
            </a:r>
            <a:r>
              <a:rPr lang="zh-CN" altLang="en-US" sz="2000" dirty="0">
                <a:solidFill>
                  <a:schemeClr val="tx1">
                    <a:lumMod val="75000"/>
                    <a:lumOff val="25000"/>
                  </a:schemeClr>
                </a:solidFill>
              </a:rPr>
              <a:t>开头的方法为获取当前实例对象的时间，以下列出常用的实例方法。</a:t>
            </a:r>
            <a:endParaRPr lang="zh-CN" altLang="en-US" sz="20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其他方法：包含将日期对象转换为字符串，以及将字符串转换为时间的方法。</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日期对象</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Date</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en-US" altLang="zh-CN" sz="2400" dirty="0">
                <a:solidFill>
                  <a:schemeClr val="tx1">
                    <a:lumMod val="75000"/>
                    <a:lumOff val="25000"/>
                  </a:schemeClr>
                </a:solidFill>
              </a:rPr>
              <a:t>g</a:t>
            </a:r>
            <a:r>
              <a:rPr lang="en-US" altLang="zh-CN" sz="2400" dirty="0" smtClean="0">
                <a:solidFill>
                  <a:schemeClr val="tx1">
                    <a:lumMod val="75000"/>
                    <a:lumOff val="25000"/>
                  </a:schemeClr>
                </a:solidFill>
              </a:rPr>
              <a:t>et</a:t>
            </a:r>
            <a:r>
              <a:rPr lang="zh-CN" altLang="en-US" sz="2400" dirty="0" smtClean="0">
                <a:solidFill>
                  <a:schemeClr val="tx1">
                    <a:lumMod val="75000"/>
                    <a:lumOff val="25000"/>
                  </a:schemeClr>
                </a:solidFill>
              </a:rPr>
              <a:t>方法</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日期对象</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Date</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graphicFrame>
        <p:nvGraphicFramePr>
          <p:cNvPr id="5" name="Group 42"/>
          <p:cNvGraphicFramePr/>
          <p:nvPr/>
        </p:nvGraphicFramePr>
        <p:xfrm>
          <a:off x="756603" y="1828182"/>
          <a:ext cx="7745439" cy="3722379"/>
        </p:xfrm>
        <a:graphic>
          <a:graphicData uri="http://schemas.openxmlformats.org/drawingml/2006/table">
            <a:tbl>
              <a:tblPr/>
              <a:tblGrid>
                <a:gridCol w="3040746"/>
                <a:gridCol w="4704693"/>
              </a:tblGrid>
              <a:tr h="294876">
                <a:tc>
                  <a:txBody>
                    <a:bodyPr/>
                    <a:lstStyle/>
                    <a:p>
                      <a:pPr marL="342900" marR="0" lvl="0" indent="-342900" algn="ctr"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1" i="0" u="none" strike="noStrike" cap="none" normalizeH="0" baseline="0" dirty="0" smtClean="0">
                          <a:ln>
                            <a:noFill/>
                          </a:ln>
                          <a:solidFill>
                            <a:srgbClr val="FFFFFF"/>
                          </a:solidFill>
                          <a:effectLst/>
                          <a:latin typeface="宋体" panose="02010600030101010101" pitchFamily="2" charset="-122"/>
                          <a:ea typeface="宋体" panose="02010600030101010101" pitchFamily="2" charset="-122"/>
                          <a:cs typeface="Times New Roman" panose="02020603050405020304" pitchFamily="18" charset="0"/>
                        </a:rPr>
                        <a:t>属性</a:t>
                      </a:r>
                      <a:r>
                        <a:rPr kumimoji="0" lang="en-US" altLang="zh-CN" sz="1400" b="1" i="0" u="none" strike="noStrike" cap="none" normalizeH="0" baseline="0" dirty="0" smtClean="0">
                          <a:ln>
                            <a:noFill/>
                          </a:ln>
                          <a:solidFill>
                            <a:srgbClr val="FFFFFF"/>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1400" b="1" i="0" u="none" strike="noStrike" cap="none" normalizeH="0" baseline="0" dirty="0" smtClean="0">
                          <a:ln>
                            <a:noFill/>
                          </a:ln>
                          <a:solidFill>
                            <a:srgbClr val="FFFFFF"/>
                          </a:solidFill>
                          <a:effectLst/>
                          <a:latin typeface="宋体" panose="02010600030101010101" pitchFamily="2" charset="-122"/>
                          <a:ea typeface="宋体" panose="02010600030101010101" pitchFamily="2" charset="-122"/>
                          <a:cs typeface="Times New Roman" panose="02020603050405020304" pitchFamily="18" charset="0"/>
                        </a:rPr>
                        <a:t>方法</a:t>
                      </a:r>
                      <a:endPar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800000"/>
                    </a:solidFill>
                  </a:tcPr>
                </a:tc>
                <a:tc>
                  <a:txBody>
                    <a:bodyPr/>
                    <a:lstStyle/>
                    <a:p>
                      <a:pPr marL="342900" marR="0" lvl="0" indent="-342900" algn="ctr"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1" i="0" u="none" strike="noStrike" cap="none" normalizeH="0" baseline="0" dirty="0" smtClean="0">
                          <a:ln>
                            <a:noFill/>
                          </a:ln>
                          <a:solidFill>
                            <a:srgbClr val="FFFFFF"/>
                          </a:solidFill>
                          <a:effectLst/>
                          <a:latin typeface="宋体" panose="02010600030101010101" pitchFamily="2" charset="-122"/>
                          <a:ea typeface="宋体" panose="02010600030101010101" pitchFamily="2" charset="-122"/>
                          <a:cs typeface="Times New Roman" panose="02020603050405020304" pitchFamily="18" charset="0"/>
                        </a:rPr>
                        <a:t>说   明</a:t>
                      </a:r>
                      <a:endPar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800000"/>
                    </a:solidFill>
                  </a:tcPr>
                </a:tc>
              </a:tr>
              <a:tr h="309871">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getDate()</a:t>
                      </a:r>
                      <a:endPar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0" marR="0" lvl="0" indent="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返回日期对象中的天数，如超过了改月份应有的天数，则增加月份</a:t>
                      </a:r>
                      <a:endParaRPr kumimoji="0" lang="zh-CN" altLang="en-US"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18935">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getDay()</a:t>
                      </a:r>
                      <a:endPar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返回日期对象中星期的星期几（</a:t>
                      </a:r>
                      <a:r>
                        <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0-6</a:t>
                      </a:r>
                      <a:r>
                        <a:rPr kumimoji="0" lang="zh-CN" altLang="en-US"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a:t>
                      </a:r>
                      <a:endParaRPr kumimoji="0" lang="zh-CN" altLang="en-US"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18935">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getMonth()</a:t>
                      </a:r>
                      <a:endPar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返回日期对象的月份（</a:t>
                      </a:r>
                      <a:r>
                        <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0-11</a:t>
                      </a:r>
                      <a:r>
                        <a:rPr kumimoji="0" lang="zh-CN" altLang="en-US"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a:t>
                      </a:r>
                      <a:endParaRPr kumimoji="0" lang="zh-CN" altLang="en-US"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33270">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getFullYear()</a:t>
                      </a:r>
                      <a:endPar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从日期对象中返回四位数字表示的年份</a:t>
                      </a:r>
                      <a:endParaRPr kumimoji="0" lang="zh-CN" altLang="en-US"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10072">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getYear()</a:t>
                      </a:r>
                      <a:endPar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返回日期对象的年份（真实年份减去</a:t>
                      </a:r>
                      <a:r>
                        <a:rPr kumimoji="0" lang="en-US" altLang="zh-CN" sz="12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1900</a:t>
                      </a:r>
                      <a:r>
                        <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a:t>
                      </a: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10072">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getHours()</a:t>
                      </a:r>
                      <a:endPar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返回日期对象中的小时（</a:t>
                      </a:r>
                      <a:r>
                        <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0-23</a:t>
                      </a:r>
                      <a:r>
                        <a:rPr kumimoji="0" lang="zh-CN" altLang="en-US"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a:t>
                      </a:r>
                      <a:endParaRPr kumimoji="0" lang="zh-CN" altLang="en-US"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10072">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getMinutes()</a:t>
                      </a:r>
                      <a:endPar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返回日期对象中的分钟（</a:t>
                      </a:r>
                      <a:r>
                        <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0-59</a:t>
                      </a:r>
                      <a:r>
                        <a:rPr kumimoji="0" lang="zh-CN" altLang="en-US"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a:t>
                      </a:r>
                      <a:endParaRPr kumimoji="0" lang="zh-CN" altLang="en-US"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10072">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getSeconds()</a:t>
                      </a:r>
                      <a:endPar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返回日期对象中的秒（</a:t>
                      </a:r>
                      <a:r>
                        <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0-59</a:t>
                      </a:r>
                      <a:r>
                        <a:rPr kumimoji="0" lang="zh-CN" altLang="en-US"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a:t>
                      </a:r>
                      <a:endParaRPr kumimoji="0" lang="zh-CN" altLang="en-US"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18935">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getMilliseconds()</a:t>
                      </a:r>
                      <a:endPar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返回日期对象中的毫秒（</a:t>
                      </a:r>
                      <a:r>
                        <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0-999</a:t>
                      </a:r>
                      <a:r>
                        <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a:t>
                      </a:r>
                      <a:endPar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508230">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defRPr/>
                      </a:pPr>
                      <a:r>
                        <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getTime()</a:t>
                      </a:r>
                      <a:endPar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endPar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defRPr/>
                      </a:pPr>
                      <a:r>
                        <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返回</a:t>
                      </a:r>
                      <a:r>
                        <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1970</a:t>
                      </a:r>
                      <a:r>
                        <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年</a:t>
                      </a:r>
                      <a:r>
                        <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1</a:t>
                      </a:r>
                      <a:r>
                        <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月</a:t>
                      </a:r>
                      <a:r>
                        <a:rPr kumimoji="0" lang="en-US" altLang="zh-CN"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1</a:t>
                      </a:r>
                      <a:r>
                        <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日至今的毫秒数</a:t>
                      </a:r>
                      <a:endPar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endParaRPr kumimoji="0" lang="zh-CN" altLang="en-US" sz="12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C0C0C0"/>
                    </a:solidFill>
                  </a:tcPr>
                </a:tc>
              </a:tr>
            </a:tbl>
          </a:graphicData>
        </a:graphic>
      </p:graphicFrame>
    </p:spTree>
  </p:cSld>
  <p:clrMapOvr>
    <a:masterClrMapping/>
  </p:clrMapOvr>
  <p:transition spd="slow">
    <p:push dir="u"/>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en-US" altLang="zh-CN" sz="2400" dirty="0" smtClean="0">
                <a:solidFill>
                  <a:schemeClr val="tx1">
                    <a:lumMod val="75000"/>
                    <a:lumOff val="25000"/>
                  </a:schemeClr>
                </a:solidFill>
              </a:rPr>
              <a:t>set</a:t>
            </a:r>
            <a:r>
              <a:rPr lang="zh-CN" altLang="en-US" sz="2400" dirty="0" smtClean="0">
                <a:solidFill>
                  <a:schemeClr val="tx1">
                    <a:lumMod val="75000"/>
                    <a:lumOff val="25000"/>
                  </a:schemeClr>
                </a:solidFill>
              </a:rPr>
              <a:t>方法</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日期对象</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Date</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graphicFrame>
        <p:nvGraphicFramePr>
          <p:cNvPr id="6" name="Group 4"/>
          <p:cNvGraphicFramePr/>
          <p:nvPr/>
        </p:nvGraphicFramePr>
        <p:xfrm>
          <a:off x="684213" y="1773239"/>
          <a:ext cx="8135937" cy="4293151"/>
        </p:xfrm>
        <a:graphic>
          <a:graphicData uri="http://schemas.openxmlformats.org/drawingml/2006/table">
            <a:tbl>
              <a:tblPr/>
              <a:tblGrid>
                <a:gridCol w="2663651"/>
                <a:gridCol w="5472286"/>
              </a:tblGrid>
              <a:tr h="405515">
                <a:tc>
                  <a:txBody>
                    <a:bodyPr/>
                    <a:lstStyle/>
                    <a:p>
                      <a:pPr marL="342900" marR="0" lvl="0" indent="-342900" algn="ctr"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1" i="0" u="none" strike="noStrike" cap="none" normalizeH="0" baseline="0" dirty="0" smtClean="0">
                          <a:ln>
                            <a:noFill/>
                          </a:ln>
                          <a:solidFill>
                            <a:srgbClr val="FFFFFF"/>
                          </a:solidFill>
                          <a:effectLst/>
                          <a:latin typeface="宋体" panose="02010600030101010101" pitchFamily="2" charset="-122"/>
                          <a:ea typeface="宋体" panose="02010600030101010101" pitchFamily="2" charset="-122"/>
                          <a:cs typeface="Times New Roman" panose="02020603050405020304" pitchFamily="18" charset="0"/>
                        </a:rPr>
                        <a:t>属性</a:t>
                      </a:r>
                      <a:r>
                        <a:rPr kumimoji="0" lang="en-US" altLang="zh-CN" sz="1400" b="1" i="0" u="none" strike="noStrike" cap="none" normalizeH="0" baseline="0" dirty="0" smtClean="0">
                          <a:ln>
                            <a:noFill/>
                          </a:ln>
                          <a:solidFill>
                            <a:srgbClr val="FFFFFF"/>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1400" b="1" i="0" u="none" strike="noStrike" cap="none" normalizeH="0" baseline="0" dirty="0" smtClean="0">
                          <a:ln>
                            <a:noFill/>
                          </a:ln>
                          <a:solidFill>
                            <a:srgbClr val="FFFFFF"/>
                          </a:solidFill>
                          <a:effectLst/>
                          <a:latin typeface="宋体" panose="02010600030101010101" pitchFamily="2" charset="-122"/>
                          <a:ea typeface="宋体" panose="02010600030101010101" pitchFamily="2" charset="-122"/>
                          <a:cs typeface="Times New Roman" panose="02020603050405020304" pitchFamily="18" charset="0"/>
                        </a:rPr>
                        <a:t>方法</a:t>
                      </a:r>
                      <a:endPar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800000"/>
                    </a:solidFill>
                  </a:tcPr>
                </a:tc>
                <a:tc>
                  <a:txBody>
                    <a:bodyPr/>
                    <a:lstStyle/>
                    <a:p>
                      <a:pPr marL="342900" marR="0" lvl="0" indent="-342900" algn="ctr"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1" i="0" u="none" strike="noStrike" cap="none" normalizeH="0" baseline="0" dirty="0" smtClean="0">
                          <a:ln>
                            <a:noFill/>
                          </a:ln>
                          <a:solidFill>
                            <a:srgbClr val="FFFFFF"/>
                          </a:solidFill>
                          <a:effectLst/>
                          <a:latin typeface="宋体" panose="02010600030101010101" pitchFamily="2" charset="-122"/>
                          <a:ea typeface="宋体" panose="02010600030101010101" pitchFamily="2" charset="-122"/>
                          <a:cs typeface="Times New Roman" panose="02020603050405020304" pitchFamily="18" charset="0"/>
                        </a:rPr>
                        <a:t>说   明</a:t>
                      </a:r>
                      <a:endPar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800000"/>
                    </a:solidFill>
                  </a:tcPr>
                </a:tc>
              </a:tr>
              <a:tr h="575226">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setDate()</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0" marR="0" lvl="0" indent="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设置日期对象中的天数，如超过了改月份应有的天数，则增加月份</a:t>
                      </a:r>
                      <a:endParaRPr kumimoji="0" lang="zh-CN" altLang="en-US" sz="14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404003">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setDay()</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设置日期对象中星期的星期几（</a:t>
                      </a: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0-6</a:t>
                      </a:r>
                      <a:r>
                        <a:rPr kumimoji="0" lang="zh-CN" altLang="en-US" sz="14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a:t>
                      </a:r>
                      <a:endParaRPr kumimoji="0" lang="zh-CN" altLang="en-US" sz="14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404003">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setMonth()</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设置日期对象的月份（</a:t>
                      </a: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0-11</a:t>
                      </a:r>
                      <a:r>
                        <a:rPr kumimoji="0" lang="zh-CN" altLang="en-US" sz="14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a:t>
                      </a:r>
                      <a:endParaRPr kumimoji="0" lang="zh-CN" altLang="en-US" sz="14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422160">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setFullYear()</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设置日期对象中年份（四位数字）</a:t>
                      </a:r>
                      <a:endPar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79793">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setHours()</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设置日期对象中的小时（</a:t>
                      </a: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0-23</a:t>
                      </a:r>
                      <a:r>
                        <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a:t>
                      </a:r>
                      <a:endPar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44991">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setMinutes()</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设置日期对象中的分钟（</a:t>
                      </a: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0-59</a:t>
                      </a:r>
                      <a:r>
                        <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a:t>
                      </a:r>
                      <a:endPar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44991">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setSeconds()</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设置日期对象中的秒（</a:t>
                      </a: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0-59</a:t>
                      </a:r>
                      <a:r>
                        <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a:t>
                      </a:r>
                      <a:endPar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404003">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setMilliseconds()</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设置日期对象中的毫秒（</a:t>
                      </a: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0-999</a:t>
                      </a:r>
                      <a:r>
                        <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a:t>
                      </a:r>
                      <a:endPar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542846">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defRPr/>
                      </a:pPr>
                      <a:r>
                        <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setTime()</a:t>
                      </a: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endParaRPr kumimoji="0" lang="en-US" altLang="zh-CN"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defRPr/>
                      </a:pPr>
                      <a:r>
                        <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以毫秒数设置日期对象</a:t>
                      </a:r>
                      <a:endPar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endParaRPr kumimoji="0" lang="zh-CN" altLang="en-US" sz="1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C0C0C0"/>
                    </a:solidFill>
                  </a:tcPr>
                </a:tc>
              </a:tr>
            </a:tbl>
          </a:graphicData>
        </a:graphic>
      </p:graphicFrame>
    </p:spTree>
  </p:cSld>
  <p:clrMapOvr>
    <a:masterClrMapping/>
  </p:clrMapOvr>
  <p:transition spd="slow">
    <p:push dir="u"/>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zh-CN" altLang="en-US" sz="2400" dirty="0" smtClean="0">
                <a:solidFill>
                  <a:schemeClr val="tx1">
                    <a:lumMod val="75000"/>
                    <a:lumOff val="25000"/>
                  </a:schemeClr>
                </a:solidFill>
              </a:rPr>
              <a:t>其他方法</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日期对象</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Date</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graphicFrame>
        <p:nvGraphicFramePr>
          <p:cNvPr id="5" name="Group 4"/>
          <p:cNvGraphicFramePr/>
          <p:nvPr/>
        </p:nvGraphicFramePr>
        <p:xfrm>
          <a:off x="684213" y="1773239"/>
          <a:ext cx="8135937" cy="3541676"/>
        </p:xfrm>
        <a:graphic>
          <a:graphicData uri="http://schemas.openxmlformats.org/drawingml/2006/table">
            <a:tbl>
              <a:tblPr/>
              <a:tblGrid>
                <a:gridCol w="3194050"/>
                <a:gridCol w="4941887"/>
              </a:tblGrid>
              <a:tr h="405515">
                <a:tc>
                  <a:txBody>
                    <a:bodyPr/>
                    <a:lstStyle/>
                    <a:p>
                      <a:pPr marL="342900" marR="0" lvl="0" indent="-342900" algn="ctr"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1" i="0" u="none" strike="noStrike" cap="none" normalizeH="0" baseline="0" dirty="0" smtClean="0">
                          <a:ln>
                            <a:noFill/>
                          </a:ln>
                          <a:solidFill>
                            <a:srgbClr val="FFFFFF"/>
                          </a:solidFill>
                          <a:effectLst/>
                          <a:latin typeface="宋体" panose="02010600030101010101" pitchFamily="2" charset="-122"/>
                          <a:ea typeface="宋体" panose="02010600030101010101" pitchFamily="2" charset="-122"/>
                          <a:cs typeface="Times New Roman" panose="02020603050405020304" pitchFamily="18" charset="0"/>
                        </a:rPr>
                        <a:t>属性</a:t>
                      </a:r>
                      <a:r>
                        <a:rPr kumimoji="0" lang="en-US" altLang="zh-CN" sz="1400" b="1" i="0" u="none" strike="noStrike" cap="none" normalizeH="0" baseline="0" dirty="0" smtClean="0">
                          <a:ln>
                            <a:noFill/>
                          </a:ln>
                          <a:solidFill>
                            <a:srgbClr val="FFFFFF"/>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1400" b="1" i="0" u="none" strike="noStrike" cap="none" normalizeH="0" baseline="0" dirty="0" smtClean="0">
                          <a:ln>
                            <a:noFill/>
                          </a:ln>
                          <a:solidFill>
                            <a:srgbClr val="FFFFFF"/>
                          </a:solidFill>
                          <a:effectLst/>
                          <a:latin typeface="宋体" panose="02010600030101010101" pitchFamily="2" charset="-122"/>
                          <a:ea typeface="宋体" panose="02010600030101010101" pitchFamily="2" charset="-122"/>
                          <a:cs typeface="Times New Roman" panose="02020603050405020304" pitchFamily="18" charset="0"/>
                        </a:rPr>
                        <a:t>方法</a:t>
                      </a:r>
                      <a:endPar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800000"/>
                    </a:solidFill>
                  </a:tcPr>
                </a:tc>
                <a:tc>
                  <a:txBody>
                    <a:bodyPr/>
                    <a:lstStyle/>
                    <a:p>
                      <a:pPr marL="342900" marR="0" lvl="0" indent="-342900" algn="ctr"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1" i="0" u="none" strike="noStrike" cap="none" normalizeH="0" baseline="0" smtClean="0">
                          <a:ln>
                            <a:noFill/>
                          </a:ln>
                          <a:solidFill>
                            <a:srgbClr val="FFFFFF"/>
                          </a:solidFill>
                          <a:effectLst/>
                          <a:latin typeface="宋体" panose="02010600030101010101" pitchFamily="2" charset="-122"/>
                          <a:ea typeface="宋体" panose="02010600030101010101" pitchFamily="2" charset="-122"/>
                          <a:cs typeface="Times New Roman" panose="02020603050405020304" pitchFamily="18" charset="0"/>
                        </a:rPr>
                        <a:t>说   明</a:t>
                      </a:r>
                      <a:endPar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800000"/>
                    </a:solidFill>
                  </a:tcPr>
                </a:tc>
              </a:tr>
              <a:tr h="575226">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rPr>
                        <a:t>toString()</a:t>
                      </a:r>
                      <a:endParaRPr kumimoji="0" lang="en-US" altLang="zh-CN"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0" marR="0" lvl="0" indent="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rPr>
                        <a:t>返回日期对象对应的字符串（包含年月日时分秒）</a:t>
                      </a:r>
                      <a:endParaRPr kumimoji="0" lang="zh-CN" altLang="en-US"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404003">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rPr>
                        <a:t>toLocaleString()</a:t>
                      </a:r>
                      <a:endParaRPr kumimoji="0" lang="en-US" altLang="zh-CN"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0" marR="0" lvl="0" indent="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rPr>
                        <a:t>返回日期对象对应的本地时区的字符串（包含年月日时分秒）</a:t>
                      </a:r>
                      <a:endParaRPr kumimoji="0" lang="zh-CN" altLang="en-US"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404003">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rPr>
                        <a:t>toDateString()</a:t>
                      </a:r>
                      <a:endParaRPr kumimoji="0" lang="en-US" altLang="zh-CN"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0" marR="0" lvl="0" indent="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rPr>
                        <a:t>返回日期对象对应的字符串包含（年月日）</a:t>
                      </a:r>
                      <a:endParaRPr kumimoji="0" lang="zh-CN" altLang="en-US"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422160">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rPr>
                        <a:t>toLocaleDateString()</a:t>
                      </a:r>
                      <a:endParaRPr kumimoji="0" lang="en-US" altLang="zh-CN"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0" marR="0" lvl="0" indent="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rPr>
                        <a:t>返回日期对象对应的本地时区的字符串（包含年月日）</a:t>
                      </a:r>
                      <a:endParaRPr kumimoji="0" lang="zh-CN" altLang="en-US"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79793">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rPr>
                        <a:t>toTimeString()</a:t>
                      </a:r>
                      <a:endParaRPr kumimoji="0" lang="en-US" altLang="zh-CN"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0" marR="0" lvl="0" indent="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rPr>
                        <a:t>返回日期对象对应的时间字符串（包含时分秒）</a:t>
                      </a:r>
                      <a:endParaRPr kumimoji="0" lang="zh-CN" altLang="en-US"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44991">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rPr>
                        <a:t>toLocaleTimeString()</a:t>
                      </a:r>
                      <a:endParaRPr kumimoji="0" lang="en-US" altLang="zh-CN"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0" marR="0" lvl="0" indent="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rPr>
                        <a:t>返回日期对象对应的本地时区的时间字符串（包含时分秒）</a:t>
                      </a:r>
                      <a:endParaRPr kumimoji="0" lang="zh-CN" altLang="en-US"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r h="344991">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en-US" altLang="zh-CN"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rPr>
                        <a:t>valueOf()</a:t>
                      </a:r>
                      <a:endParaRPr kumimoji="0" lang="en-US" altLang="zh-CN"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EF"/>
                    </a:solidFill>
                  </a:tcPr>
                </a:tc>
                <a:tc>
                  <a:txBody>
                    <a:bodyPr/>
                    <a:lstStyle/>
                    <a:p>
                      <a:pPr marL="342900" marR="0" lvl="0" indent="-342900" algn="l" defTabSz="914400" rtl="0" eaLnBrk="1" fontAlgn="base" latinLnBrk="0" hangingPunct="1">
                        <a:lnSpc>
                          <a:spcPct val="120000"/>
                        </a:lnSpc>
                        <a:spcBef>
                          <a:spcPct val="0"/>
                        </a:spcBef>
                        <a:spcAft>
                          <a:spcPct val="0"/>
                        </a:spcAft>
                        <a:buClr>
                          <a:schemeClr val="accent1"/>
                        </a:buClr>
                        <a:buSzTx/>
                        <a:buFont typeface="Wingdings" panose="05000000000000000000" pitchFamily="2" charset="2"/>
                        <a:buNone/>
                      </a:pPr>
                      <a:r>
                        <a:rPr kumimoji="0" lang="zh-CN" altLang="en-US"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rPr>
                        <a:t>返回日期对象对应的格林威治时间与</a:t>
                      </a:r>
                      <a:r>
                        <a:rPr kumimoji="0" lang="en-US" altLang="zh-CN"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rPr>
                        <a:t>getTime</a:t>
                      </a:r>
                      <a:r>
                        <a:rPr kumimoji="0" lang="zh-CN" altLang="en-US"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rPr>
                        <a:t>（）相同，在程序中使用</a:t>
                      </a:r>
                      <a:r>
                        <a:rPr kumimoji="0" lang="en-US" altLang="zh-CN"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rPr>
                        <a:t>getTime</a:t>
                      </a:r>
                      <a:r>
                        <a:rPr kumimoji="0" lang="zh-CN" altLang="en-US"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rPr>
                        <a:t>（）；</a:t>
                      </a:r>
                      <a:endParaRPr kumimoji="0" lang="zh-CN" altLang="en-US" sz="1400" b="0" i="0" u="none" strike="noStrike" kern="1200" cap="none" normalizeH="0" baseline="0" dirty="0" smtClean="0">
                        <a:ln>
                          <a:noFill/>
                        </a:ln>
                        <a:solidFill>
                          <a:schemeClr val="tx1"/>
                        </a:solidFill>
                        <a:effectLst/>
                        <a:latin typeface="宋体" panose="02010600030101010101" pitchFamily="2" charset="-122"/>
                        <a:ea typeface="宋体" panose="02010600030101010101" pitchFamily="2" charset="-122"/>
                        <a:cs typeface="+mn-cs"/>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C0C0C0"/>
                    </a:solidFill>
                  </a:tcPr>
                </a:tc>
              </a:tr>
            </a:tbl>
          </a:graphicData>
        </a:graphic>
      </p:graphicFrame>
    </p:spTree>
  </p:cSld>
  <p:clrMapOvr>
    <a:masterClrMapping/>
  </p:clrMapOvr>
  <p:transition spd="slow">
    <p:push dir="u"/>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0" indent="0">
              <a:spcBef>
                <a:spcPct val="20000"/>
              </a:spcBef>
              <a:buNone/>
            </a:pPr>
            <a:r>
              <a:rPr lang="zh-CN" altLang="en-US" sz="2000" dirty="0">
                <a:solidFill>
                  <a:schemeClr val="tx1">
                    <a:lumMod val="75000"/>
                    <a:lumOff val="25000"/>
                  </a:schemeClr>
                </a:solidFill>
              </a:rPr>
              <a:t>JavaScript 中的所有事物都是对象：字符串、数值、数组、函数...</a:t>
            </a:r>
            <a:endParaRPr lang="zh-CN" altLang="en-US" sz="2000" dirty="0">
              <a:solidFill>
                <a:schemeClr val="tx1">
                  <a:lumMod val="75000"/>
                  <a:lumOff val="25000"/>
                </a:schemeClr>
              </a:solidFill>
            </a:endParaRPr>
          </a:p>
          <a:p>
            <a:pPr marL="0" indent="0">
              <a:spcBef>
                <a:spcPct val="20000"/>
              </a:spcBef>
              <a:buNone/>
            </a:pPr>
            <a:r>
              <a:rPr lang="zh-CN" altLang="en-US" sz="2000" dirty="0">
                <a:solidFill>
                  <a:schemeClr val="tx1">
                    <a:lumMod val="75000"/>
                    <a:lumOff val="25000"/>
                  </a:schemeClr>
                </a:solidFill>
              </a:rPr>
              <a:t>对象只是带有属性和方法的特殊数据类型。</a:t>
            </a:r>
            <a:endParaRPr lang="zh-CN" altLang="en-US" sz="2000" dirty="0">
              <a:solidFill>
                <a:schemeClr val="tx1">
                  <a:lumMod val="75000"/>
                  <a:lumOff val="25000"/>
                </a:schemeClr>
              </a:solidFill>
            </a:endParaRPr>
          </a:p>
          <a:p>
            <a:pPr>
              <a:spcBef>
                <a:spcPct val="20000"/>
              </a:spcBef>
            </a:pPr>
            <a:r>
              <a:rPr lang="zh-CN" altLang="en-US" sz="2000" dirty="0">
                <a:solidFill>
                  <a:schemeClr val="tx1">
                    <a:lumMod val="75000"/>
                    <a:lumOff val="25000"/>
                  </a:schemeClr>
                </a:solidFill>
              </a:rPr>
              <a:t>访问对象的属性，属性是与对象相关的值。</a:t>
            </a:r>
            <a:endParaRPr lang="zh-CN" altLang="en-US" sz="2000" dirty="0">
              <a:solidFill>
                <a:schemeClr val="tx1">
                  <a:lumMod val="75000"/>
                  <a:lumOff val="25000"/>
                </a:schemeClr>
              </a:solidFill>
            </a:endParaRPr>
          </a:p>
          <a:p>
            <a:pPr marL="0" indent="0">
              <a:spcBef>
                <a:spcPct val="20000"/>
              </a:spcBef>
              <a:buNone/>
            </a:pPr>
            <a:r>
              <a:rPr lang="zh-CN" altLang="en-US" sz="2000" dirty="0">
                <a:solidFill>
                  <a:schemeClr val="tx1">
                    <a:lumMod val="75000"/>
                    <a:lumOff val="25000"/>
                  </a:schemeClr>
                </a:solidFill>
              </a:rPr>
              <a:t>  访问对象属性的语法是：objectName.propertyName</a:t>
            </a:r>
            <a:endParaRPr lang="zh-CN" altLang="en-US" sz="2000" dirty="0">
              <a:solidFill>
                <a:schemeClr val="tx1">
                  <a:lumMod val="75000"/>
                  <a:lumOff val="25000"/>
                </a:schemeClr>
              </a:solidFill>
            </a:endParaRPr>
          </a:p>
          <a:p>
            <a:pPr>
              <a:spcBef>
                <a:spcPct val="20000"/>
              </a:spcBef>
            </a:pPr>
            <a:r>
              <a:rPr lang="zh-CN" altLang="en-US" sz="2000" dirty="0">
                <a:solidFill>
                  <a:schemeClr val="tx1">
                    <a:lumMod val="75000"/>
                    <a:lumOff val="25000"/>
                  </a:schemeClr>
                </a:solidFill>
              </a:rPr>
              <a:t>访问对象的方法，方法是能够在对象上执行的动作。</a:t>
            </a:r>
            <a:endParaRPr lang="zh-CN" altLang="en-US" sz="2000" dirty="0">
              <a:solidFill>
                <a:schemeClr val="tx1">
                  <a:lumMod val="75000"/>
                  <a:lumOff val="25000"/>
                </a:schemeClr>
              </a:solidFill>
            </a:endParaRPr>
          </a:p>
          <a:p>
            <a:pPr marL="0" indent="0">
              <a:spcBef>
                <a:spcPct val="20000"/>
              </a:spcBef>
              <a:buNone/>
            </a:pPr>
            <a:r>
              <a:rPr lang="zh-CN" altLang="en-US" sz="2000" dirty="0">
                <a:solidFill>
                  <a:schemeClr val="tx1">
                    <a:lumMod val="75000"/>
                    <a:lumOff val="25000"/>
                  </a:schemeClr>
                </a:solidFill>
              </a:rPr>
              <a:t>  您可以通过以下语法来调用方法：objectName.methodName()</a:t>
            </a:r>
            <a:endParaRPr lang="zh-CN" altLang="en-US" sz="2000" dirty="0">
              <a:solidFill>
                <a:schemeClr val="tx1">
                  <a:lumMod val="75000"/>
                  <a:lumOff val="25000"/>
                </a:schemeClr>
              </a:solidFill>
            </a:endParaRPr>
          </a:p>
        </p:txBody>
      </p:sp>
      <p:sp>
        <p:nvSpPr>
          <p:cNvPr id="4" name="标题 1"/>
          <p:cNvSpPr txBox="1"/>
          <p:nvPr/>
        </p:nvSpPr>
        <p:spPr>
          <a:xfrm>
            <a:off x="129693" y="246"/>
            <a:ext cx="11573813" cy="849126"/>
          </a:xfrm>
          <a:prstGeom prst="rect">
            <a:avLst/>
          </a:prstGeom>
        </p:spPr>
        <p:txBody>
          <a:bodyPr vert="horz" lIns="91440" tIns="45720" rIns="91440" bIns="45720" rtlCol="0" anchor="ctr">
            <a:normAutofit fontScale="90000" lnSpcReduction="10000"/>
          </a:bodyPr>
          <a:lstStyle/>
          <a:p>
            <a:pPr lvl="0">
              <a:lnSpc>
                <a:spcPct val="90000"/>
              </a:lnSpc>
              <a:spcBef>
                <a:spcPct val="0"/>
              </a:spcBef>
              <a:defRPr/>
            </a:pPr>
            <a:endParaRPr lang="zh-CN" altLang="en-US" sz="3000" dirty="0">
              <a:solidFill>
                <a:schemeClr val="tx1">
                  <a:lumMod val="75000"/>
                  <a:lumOff val="25000"/>
                </a:schemeClr>
              </a:solidFill>
              <a:sym typeface="+mn-ea"/>
            </a:endParaRPr>
          </a:p>
          <a:p>
            <a:pPr lvl="0">
              <a:lnSpc>
                <a:spcPct val="90000"/>
              </a:lnSpc>
              <a:spcBef>
                <a:spcPct val="0"/>
              </a:spcBef>
              <a:defRPr/>
            </a:pPr>
            <a:r>
              <a:rPr lang="zh-CN" altLang="en-US" sz="3000" dirty="0">
                <a:solidFill>
                  <a:schemeClr val="tx1">
                    <a:lumMod val="75000"/>
                    <a:lumOff val="25000"/>
                  </a:schemeClr>
                </a:solidFill>
                <a:sym typeface="+mn-ea"/>
              </a:rPr>
              <a:t>JavaScript 对象</a:t>
            </a:r>
            <a:endParaRPr lang="zh-CN" altLang="en-US" sz="3000" dirty="0">
              <a:solidFill>
                <a:schemeClr val="tx1">
                  <a:lumMod val="75000"/>
                  <a:lumOff val="25000"/>
                </a:schemeClr>
              </a:solidFill>
            </a:endParaRPr>
          </a:p>
          <a:p>
            <a:pPr lvl="0">
              <a:lnSpc>
                <a:spcPct val="90000"/>
              </a:lnSpc>
              <a:spcBef>
                <a:spcPct val="0"/>
              </a:spcBef>
              <a:defRPr/>
            </a:pP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820" y="1093470"/>
            <a:ext cx="11015980" cy="5247005"/>
          </a:xfrm>
        </p:spPr>
        <p:txBody>
          <a:bodyPr vert="horz" lIns="91440" tIns="45720" rIns="91440" bIns="45720" rtlCol="0">
            <a:noAutofit/>
          </a:bodyPr>
          <a:lstStyle/>
          <a:p>
            <a:r>
              <a:rPr lang="zh-CN" altLang="en-US" sz="2400" dirty="0">
                <a:solidFill>
                  <a:schemeClr val="tx1">
                    <a:lumMod val="75000"/>
                    <a:lumOff val="25000"/>
                  </a:schemeClr>
                </a:solidFill>
              </a:rPr>
              <a:t>常见的引入</a:t>
            </a:r>
            <a:r>
              <a:rPr lang="en-US" altLang="zh-CN" sz="2400" dirty="0">
                <a:solidFill>
                  <a:schemeClr val="tx1">
                    <a:lumMod val="75000"/>
                    <a:lumOff val="25000"/>
                  </a:schemeClr>
                </a:solidFill>
              </a:rPr>
              <a:t>javascript</a:t>
            </a:r>
            <a:r>
              <a:rPr lang="zh-CN" altLang="en-US" sz="2400" dirty="0">
                <a:solidFill>
                  <a:schemeClr val="tx1">
                    <a:lumMod val="75000"/>
                    <a:lumOff val="25000"/>
                  </a:schemeClr>
                </a:solidFill>
              </a:rPr>
              <a:t>的方式有三种</a:t>
            </a:r>
            <a:r>
              <a:rPr lang="zh-CN" altLang="en-US" sz="2400" dirty="0" smtClean="0">
                <a:solidFill>
                  <a:schemeClr val="tx1">
                    <a:lumMod val="75000"/>
                    <a:lumOff val="25000"/>
                  </a:schemeClr>
                </a:solidFill>
              </a:rPr>
              <a:t>：</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内嵌</a:t>
            </a:r>
            <a:r>
              <a:rPr lang="en-US" altLang="zh-CN" sz="2000" dirty="0">
                <a:solidFill>
                  <a:schemeClr val="tx1">
                    <a:lumMod val="75000"/>
                    <a:lumOff val="25000"/>
                  </a:schemeClr>
                </a:solidFill>
              </a:rPr>
              <a:t>javascript</a:t>
            </a:r>
            <a:r>
              <a:rPr lang="zh-CN" altLang="en-US" sz="2000" dirty="0" smtClean="0">
                <a:solidFill>
                  <a:schemeClr val="tx1">
                    <a:lumMod val="75000"/>
                    <a:lumOff val="25000"/>
                  </a:schemeClr>
                </a:solidFill>
              </a:rPr>
              <a:t>脚本</a:t>
            </a:r>
            <a:endParaRPr lang="zh-CN" altLang="en-US" sz="2000" dirty="0" smtClean="0">
              <a:solidFill>
                <a:schemeClr val="tx1">
                  <a:lumMod val="75000"/>
                  <a:lumOff val="25000"/>
                </a:schemeClr>
              </a:solidFill>
            </a:endParaRPr>
          </a:p>
          <a:p>
            <a:pPr marL="457200" lvl="1" indent="0">
              <a:buNone/>
            </a:pPr>
            <a:r>
              <a:rPr lang="zh-CN" altLang="en-US" sz="2000" dirty="0">
                <a:solidFill>
                  <a:schemeClr val="tx1">
                    <a:lumMod val="75000"/>
                    <a:lumOff val="25000"/>
                  </a:schemeClr>
                </a:solidFill>
              </a:rPr>
              <a:t>   </a:t>
            </a:r>
            <a:r>
              <a:rPr lang="zh-CN" altLang="en-US" sz="1600" dirty="0">
                <a:solidFill>
                  <a:schemeClr val="tx1">
                    <a:lumMod val="75000"/>
                    <a:lumOff val="25000"/>
                  </a:schemeClr>
                </a:solidFill>
              </a:rPr>
              <a:t>在HTML页面直接使用&lt;script&gt;&lt;/script&gt;标签,在标签中书写JavaScript代码即可。</a:t>
            </a:r>
            <a:endParaRPr lang="zh-CN" altLang="en-US" sz="1600" dirty="0">
              <a:solidFill>
                <a:schemeClr val="tx1">
                  <a:lumMod val="75000"/>
                  <a:lumOff val="25000"/>
                </a:schemeClr>
              </a:solidFill>
            </a:endParaRPr>
          </a:p>
          <a:p>
            <a:pPr marL="0" lvl="1" indent="0">
              <a:buNone/>
            </a:pPr>
            <a:r>
              <a:rPr lang="zh-CN" altLang="en-US" sz="1600" dirty="0">
                <a:solidFill>
                  <a:schemeClr val="tx1">
                    <a:lumMod val="75000"/>
                    <a:lumOff val="25000"/>
                  </a:schemeClr>
                </a:solidFill>
              </a:rPr>
              <a:t>   </a:t>
            </a:r>
            <a:r>
              <a:rPr lang="zh-CN" altLang="en-US" sz="1400" dirty="0">
                <a:solidFill>
                  <a:schemeClr val="tx1">
                    <a:lumMod val="75000"/>
                    <a:lumOff val="25000"/>
                  </a:schemeClr>
                </a:solidFill>
              </a:rPr>
              <a:t>      </a:t>
            </a:r>
            <a:r>
              <a:rPr lang="zh-CN" altLang="en-US" sz="1400" dirty="0">
                <a:solidFill>
                  <a:schemeClr val="tx1">
                    <a:lumMod val="75000"/>
                    <a:lumOff val="25000"/>
                  </a:schemeClr>
                </a:solidFill>
                <a:sym typeface="+mn-ea"/>
              </a:rPr>
              <a:t>&lt;script&gt; alert('提示框');&lt;/script&gt;</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引入外部的</a:t>
            </a:r>
            <a:r>
              <a:rPr lang="en-US" altLang="zh-CN" sz="2000" dirty="0">
                <a:solidFill>
                  <a:schemeClr val="tx1">
                    <a:lumMod val="75000"/>
                    <a:lumOff val="25000"/>
                  </a:schemeClr>
                </a:solidFill>
              </a:rPr>
              <a:t>javascript</a:t>
            </a:r>
            <a:r>
              <a:rPr lang="zh-CN" altLang="en-US" sz="2000" dirty="0" smtClean="0">
                <a:solidFill>
                  <a:schemeClr val="tx1">
                    <a:lumMod val="75000"/>
                    <a:lumOff val="25000"/>
                  </a:schemeClr>
                </a:solidFill>
              </a:rPr>
              <a:t>文件</a:t>
            </a:r>
            <a:endParaRPr lang="zh-CN" altLang="en-US" sz="2000" dirty="0" smtClean="0">
              <a:solidFill>
                <a:schemeClr val="tx1">
                  <a:lumMod val="75000"/>
                  <a:lumOff val="25000"/>
                </a:schemeClr>
              </a:solidFill>
            </a:endParaRPr>
          </a:p>
          <a:p>
            <a:pPr marL="457200" lvl="1" indent="0">
              <a:buNone/>
            </a:pPr>
            <a:r>
              <a:rPr lang="zh-CN" altLang="en-US" sz="2000" dirty="0">
                <a:solidFill>
                  <a:schemeClr val="tx1">
                    <a:lumMod val="75000"/>
                    <a:lumOff val="25000"/>
                  </a:schemeClr>
                </a:solidFill>
              </a:rPr>
              <a:t>   </a:t>
            </a:r>
            <a:r>
              <a:rPr lang="zh-CN" altLang="en-US" sz="1400" dirty="0">
                <a:solidFill>
                  <a:schemeClr val="tx1">
                    <a:lumMod val="75000"/>
                    <a:lumOff val="25000"/>
                  </a:schemeClr>
                </a:solidFill>
              </a:rPr>
              <a:t>可以把HTML文件和JS代码分开,并单独创建一个JavaScript文件(简称JS文件),其文件后缀通常为.js，然后将JS代码直接写在JS文件中。</a:t>
            </a:r>
            <a:endParaRPr lang="zh-CN" altLang="en-US" sz="1400" dirty="0">
              <a:solidFill>
                <a:schemeClr val="tx1">
                  <a:lumMod val="75000"/>
                  <a:lumOff val="25000"/>
                </a:schemeClr>
              </a:solidFill>
            </a:endParaRPr>
          </a:p>
          <a:p>
            <a:pPr marL="457200" lvl="1" indent="0">
              <a:buNone/>
            </a:pPr>
            <a:r>
              <a:rPr lang="zh-CN" altLang="en-US" sz="1400" dirty="0">
                <a:solidFill>
                  <a:schemeClr val="tx1">
                    <a:lumMod val="75000"/>
                    <a:lumOff val="25000"/>
                  </a:schemeClr>
                </a:solidFill>
              </a:rPr>
              <a:t>注意:在JS文件中，不需要&lt;script&gt;标签,直接编写JavaScript代码即可。</a:t>
            </a:r>
            <a:endParaRPr lang="zh-CN" altLang="en-US" sz="2000" dirty="0">
              <a:solidFill>
                <a:schemeClr val="tx1">
                  <a:lumMod val="75000"/>
                  <a:lumOff val="25000"/>
                </a:schemeClr>
              </a:solidFill>
            </a:endParaRPr>
          </a:p>
          <a:p>
            <a:pPr marL="457200" lvl="1" indent="0">
              <a:buNone/>
            </a:pPr>
            <a:r>
              <a:rPr lang="zh-CN" altLang="en-US" sz="1400" dirty="0">
                <a:solidFill>
                  <a:schemeClr val="tx1">
                    <a:lumMod val="75000"/>
                    <a:lumOff val="25000"/>
                  </a:schemeClr>
                </a:solidFill>
              </a:rPr>
              <a:t>    JS文件不能直接运行，需嵌入到HTML文件中执行，我们需在HTML中添加如下代码将外部JS文件嵌入HTML文件中。</a:t>
            </a:r>
            <a:endParaRPr lang="zh-CN" altLang="en-US" sz="1400" dirty="0">
              <a:solidFill>
                <a:schemeClr val="tx1">
                  <a:lumMod val="75000"/>
                  <a:lumOff val="25000"/>
                </a:schemeClr>
              </a:solidFill>
            </a:endParaRPr>
          </a:p>
          <a:p>
            <a:pPr marL="457200" lvl="1" indent="0">
              <a:buNone/>
            </a:pPr>
            <a:r>
              <a:rPr lang="zh-CN" altLang="en-US" sz="1400" dirty="0">
                <a:solidFill>
                  <a:schemeClr val="tx1">
                    <a:lumMod val="75000"/>
                    <a:lumOff val="25000"/>
                  </a:schemeClr>
                </a:solidFill>
              </a:rPr>
              <a:t>    &lt;script src="hello.js" type="text/javascript"&gt;&lt;/script&gt;</a:t>
            </a:r>
            <a:endParaRPr lang="zh-CN" altLang="en-US" sz="1400" dirty="0">
              <a:solidFill>
                <a:schemeClr val="tx1">
                  <a:lumMod val="75000"/>
                  <a:lumOff val="25000"/>
                </a:schemeClr>
              </a:solidFill>
            </a:endParaRPr>
          </a:p>
          <a:p>
            <a:pPr lvl="1"/>
            <a:r>
              <a:rPr lang="zh-CN" altLang="en-US" sz="2000" dirty="0">
                <a:solidFill>
                  <a:schemeClr val="tx1">
                    <a:lumMod val="75000"/>
                    <a:lumOff val="25000"/>
                  </a:schemeClr>
                </a:solidFill>
              </a:rPr>
              <a:t>在事件中编写</a:t>
            </a:r>
            <a:r>
              <a:rPr lang="en-US" altLang="zh-CN" sz="2000" dirty="0" smtClean="0">
                <a:solidFill>
                  <a:schemeClr val="tx1">
                    <a:lumMod val="75000"/>
                    <a:lumOff val="25000"/>
                  </a:schemeClr>
                </a:solidFill>
              </a:rPr>
              <a:t>javascript(</a:t>
            </a:r>
            <a:r>
              <a:rPr lang="zh-CN" altLang="en-US" sz="2000" dirty="0" smtClean="0">
                <a:solidFill>
                  <a:schemeClr val="tx1">
                    <a:lumMod val="75000"/>
                    <a:lumOff val="25000"/>
                  </a:schemeClr>
                </a:solidFill>
              </a:rPr>
              <a:t>不推荐</a:t>
            </a:r>
            <a:r>
              <a:rPr lang="en-US" altLang="zh-CN" sz="2000" dirty="0" smtClean="0">
                <a:solidFill>
                  <a:schemeClr val="tx1">
                    <a:lumMod val="75000"/>
                    <a:lumOff val="25000"/>
                  </a:schemeClr>
                </a:solidFill>
              </a:rPr>
              <a:t>)</a:t>
            </a:r>
            <a:r>
              <a:rPr lang="zh-CN" altLang="en-US" sz="2000" dirty="0" smtClean="0">
                <a:solidFill>
                  <a:schemeClr val="tx1">
                    <a:lumMod val="75000"/>
                    <a:lumOff val="25000"/>
                  </a:schemeClr>
                </a:solidFill>
              </a:rPr>
              <a:t>。</a:t>
            </a:r>
            <a:endParaRPr lang="zh-CN" altLang="en-US" sz="2000" dirty="0" smtClean="0">
              <a:solidFill>
                <a:schemeClr val="tx1">
                  <a:lumMod val="75000"/>
                  <a:lumOff val="25000"/>
                </a:schemeClr>
              </a:solidFill>
            </a:endParaRPr>
          </a:p>
          <a:p>
            <a:pPr marL="457200" lvl="1" indent="0">
              <a:buNone/>
            </a:pPr>
            <a:r>
              <a:rPr lang="zh-CN" altLang="en-US" sz="1400" dirty="0">
                <a:solidFill>
                  <a:schemeClr val="tx1">
                    <a:lumMod val="75000"/>
                    <a:lumOff val="25000"/>
                  </a:schemeClr>
                </a:solidFill>
              </a:rPr>
              <a:t>    &lt;button onclick=“alert('提示框')”&gt;&lt;/button&gt;</a:t>
            </a:r>
            <a:endParaRPr lang="zh-CN" altLang="en-US" sz="1400" dirty="0">
              <a:solidFill>
                <a:schemeClr val="tx1">
                  <a:lumMod val="75000"/>
                  <a:lumOff val="25000"/>
                </a:schemeClr>
              </a:solidFill>
            </a:endParaRPr>
          </a:p>
          <a:p>
            <a:endParaRPr lang="en-US" altLang="zh-CN" sz="24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js</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的引入方式</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6500" y="848829"/>
            <a:ext cx="11015870" cy="4992186"/>
          </a:xfrm>
        </p:spPr>
        <p:txBody>
          <a:bodyPr vert="horz" lIns="91440" tIns="45720" rIns="91440" bIns="45720" rtlCol="0">
            <a:noAutofit/>
          </a:bodyPr>
          <a:lstStyle/>
          <a:p>
            <a:pPr marL="0" indent="0">
              <a:spcBef>
                <a:spcPct val="20000"/>
              </a:spcBef>
              <a:buNone/>
            </a:pPr>
            <a:r>
              <a:rPr lang="en-US" altLang="zh-CN" sz="1400" dirty="0">
                <a:solidFill>
                  <a:schemeClr val="tx1">
                    <a:lumMod val="75000"/>
                    <a:lumOff val="25000"/>
                  </a:schemeClr>
                </a:solidFill>
              </a:rPr>
              <a:t>J</a:t>
            </a:r>
            <a:r>
              <a:rPr lang="zh-CN" altLang="en-US" sz="1400" dirty="0">
                <a:solidFill>
                  <a:schemeClr val="tx1">
                    <a:lumMod val="75000"/>
                    <a:lumOff val="25000"/>
                  </a:schemeClr>
                </a:solidFill>
              </a:rPr>
              <a:t>ava</a:t>
            </a:r>
            <a:r>
              <a:rPr lang="en-US" altLang="zh-CN" sz="1400" dirty="0">
                <a:solidFill>
                  <a:schemeClr val="tx1">
                    <a:lumMod val="75000"/>
                    <a:lumOff val="25000"/>
                  </a:schemeClr>
                </a:solidFill>
              </a:rPr>
              <a:t>S</a:t>
            </a:r>
            <a:r>
              <a:rPr lang="zh-CN" altLang="en-US" sz="1400" dirty="0">
                <a:solidFill>
                  <a:schemeClr val="tx1">
                    <a:lumMod val="75000"/>
                    <a:lumOff val="25000"/>
                  </a:schemeClr>
                </a:solidFill>
              </a:rPr>
              <a:t>cript对象也是一个变量，但对象可以包含多个值（多个变量）。</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自定义对象两种方式</a:t>
            </a:r>
            <a:r>
              <a:rPr lang="en-US" altLang="zh-CN" sz="1400" dirty="0">
                <a:solidFill>
                  <a:schemeClr val="tx1">
                    <a:lumMod val="75000"/>
                    <a:lumOff val="25000"/>
                  </a:schemeClr>
                </a:solidFill>
              </a:rPr>
              <a:t>:</a:t>
            </a:r>
            <a:endParaRPr lang="en-US" altLang="zh-CN"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sym typeface="+mn-ea"/>
              </a:rPr>
              <a:t>第</a:t>
            </a:r>
            <a:r>
              <a:rPr lang="en-US" altLang="zh-CN" sz="1400" dirty="0">
                <a:solidFill>
                  <a:schemeClr val="tx1">
                    <a:lumMod val="75000"/>
                    <a:lumOff val="25000"/>
                  </a:schemeClr>
                </a:solidFill>
                <a:sym typeface="+mn-ea"/>
              </a:rPr>
              <a:t>1</a:t>
            </a:r>
            <a:r>
              <a:rPr lang="zh-CN" altLang="en-US" sz="1400" dirty="0">
                <a:solidFill>
                  <a:schemeClr val="tx1">
                    <a:lumMod val="75000"/>
                    <a:lumOff val="25000"/>
                  </a:schemeClr>
                </a:solidFill>
                <a:sym typeface="+mn-ea"/>
              </a:rPr>
              <a:t>种方式：</a:t>
            </a:r>
            <a:endParaRPr lang="zh-CN" altLang="en-US" sz="1400" dirty="0">
              <a:solidFill>
                <a:schemeClr val="tx1">
                  <a:lumMod val="75000"/>
                  <a:lumOff val="25000"/>
                </a:schemeClr>
              </a:solidFill>
            </a:endParaRPr>
          </a:p>
          <a:p>
            <a:pPr marL="457200" lvl="1" indent="0">
              <a:spcBef>
                <a:spcPct val="20000"/>
              </a:spcBef>
              <a:buNone/>
            </a:pPr>
            <a:r>
              <a:rPr lang="zh-CN" altLang="en-US" sz="1200" dirty="0">
                <a:solidFill>
                  <a:schemeClr val="tx1">
                    <a:lumMod val="75000"/>
                    <a:lumOff val="25000"/>
                  </a:schemeClr>
                </a:solidFill>
              </a:rPr>
              <a:t>var 对象名 = new Object();</a:t>
            </a:r>
            <a:endParaRPr lang="zh-CN" altLang="en-US" sz="1200" dirty="0">
              <a:solidFill>
                <a:schemeClr val="tx1">
                  <a:lumMod val="75000"/>
                  <a:lumOff val="25000"/>
                </a:schemeClr>
              </a:solidFill>
            </a:endParaRPr>
          </a:p>
          <a:p>
            <a:pPr marL="457200" lvl="1" indent="0">
              <a:spcBef>
                <a:spcPct val="20000"/>
              </a:spcBef>
              <a:buNone/>
            </a:pPr>
            <a:r>
              <a:rPr lang="zh-CN" altLang="en-US" sz="1200" dirty="0">
                <a:solidFill>
                  <a:schemeClr val="tx1">
                    <a:lumMod val="75000"/>
                    <a:lumOff val="25000"/>
                  </a:schemeClr>
                </a:solidFill>
              </a:rPr>
              <a:t>对象名</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属性名 </a:t>
            </a:r>
            <a:r>
              <a:rPr lang="en-US" altLang="zh-CN" sz="1200" dirty="0">
                <a:solidFill>
                  <a:schemeClr val="tx1">
                    <a:lumMod val="75000"/>
                    <a:lumOff val="25000"/>
                  </a:schemeClr>
                </a:solidFill>
              </a:rPr>
              <a:t>= </a:t>
            </a:r>
            <a:r>
              <a:rPr lang="zh-CN" altLang="en-US" sz="1200" dirty="0">
                <a:solidFill>
                  <a:schemeClr val="tx1">
                    <a:lumMod val="75000"/>
                    <a:lumOff val="25000"/>
                  </a:schemeClr>
                </a:solidFill>
              </a:rPr>
              <a:t>属性值</a:t>
            </a:r>
            <a:r>
              <a:rPr lang="en-US" altLang="zh-CN" sz="1200" dirty="0">
                <a:solidFill>
                  <a:schemeClr val="tx1">
                    <a:lumMod val="75000"/>
                    <a:lumOff val="25000"/>
                  </a:schemeClr>
                </a:solidFill>
              </a:rPr>
              <a:t>;</a:t>
            </a:r>
            <a:endParaRPr lang="en-US" altLang="zh-CN" sz="1200" dirty="0">
              <a:solidFill>
                <a:schemeClr val="tx1">
                  <a:lumMod val="75000"/>
                  <a:lumOff val="25000"/>
                </a:schemeClr>
              </a:solidFill>
            </a:endParaRPr>
          </a:p>
          <a:p>
            <a:pPr marL="457200" lvl="1" indent="0">
              <a:spcBef>
                <a:spcPct val="20000"/>
              </a:spcBef>
              <a:buNone/>
            </a:pPr>
            <a:r>
              <a:rPr lang="zh-CN" altLang="en-US" sz="1200" dirty="0">
                <a:solidFill>
                  <a:schemeClr val="tx1">
                    <a:lumMod val="75000"/>
                    <a:lumOff val="25000"/>
                  </a:schemeClr>
                </a:solidFill>
              </a:rPr>
              <a:t>对象名</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方法名 </a:t>
            </a:r>
            <a:r>
              <a:rPr lang="en-US" altLang="zh-CN" sz="1200" dirty="0">
                <a:solidFill>
                  <a:schemeClr val="tx1">
                    <a:lumMod val="75000"/>
                    <a:lumOff val="25000"/>
                  </a:schemeClr>
                </a:solidFill>
              </a:rPr>
              <a:t>= </a:t>
            </a:r>
            <a:r>
              <a:rPr lang="zh-CN" altLang="en-US" sz="1200" dirty="0">
                <a:solidFill>
                  <a:schemeClr val="tx1">
                    <a:lumMod val="75000"/>
                    <a:lumOff val="25000"/>
                  </a:schemeClr>
                </a:solidFill>
              </a:rPr>
              <a:t>回调函数</a:t>
            </a:r>
            <a:r>
              <a:rPr lang="en-US" altLang="zh-CN" sz="1200" dirty="0">
                <a:solidFill>
                  <a:schemeClr val="tx1">
                    <a:lumMod val="75000"/>
                    <a:lumOff val="25000"/>
                  </a:schemeClr>
                </a:solidFill>
              </a:rPr>
              <a:t>;</a:t>
            </a:r>
            <a:endParaRPr lang="zh-CN" altLang="en-US" sz="12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第2种方式：</a:t>
            </a:r>
            <a:endParaRPr lang="zh-CN" altLang="en-US" sz="1400" dirty="0">
              <a:solidFill>
                <a:schemeClr val="tx1">
                  <a:lumMod val="75000"/>
                  <a:lumOff val="25000"/>
                </a:schemeClr>
              </a:solidFill>
            </a:endParaRPr>
          </a:p>
          <a:p>
            <a:pPr marL="457200" lvl="1" indent="0">
              <a:spcBef>
                <a:spcPct val="20000"/>
              </a:spcBef>
              <a:buNone/>
            </a:pPr>
            <a:r>
              <a:rPr lang="zh-CN" altLang="en-US" sz="1200" dirty="0">
                <a:solidFill>
                  <a:schemeClr val="tx1">
                    <a:lumMod val="75000"/>
                    <a:lumOff val="25000"/>
                  </a:schemeClr>
                </a:solidFill>
              </a:rPr>
              <a:t>var 对象名 =  {</a:t>
            </a:r>
            <a:endParaRPr lang="zh-CN" altLang="en-US" sz="1200" dirty="0">
              <a:solidFill>
                <a:schemeClr val="tx1">
                  <a:lumMod val="75000"/>
                  <a:lumOff val="25000"/>
                </a:schemeClr>
              </a:solidFill>
            </a:endParaRPr>
          </a:p>
          <a:p>
            <a:pPr marL="457200" lvl="1" indent="0">
              <a:spcBef>
                <a:spcPct val="20000"/>
              </a:spcBef>
              <a:buNone/>
            </a:pPr>
            <a:r>
              <a:rPr lang="zh-CN" altLang="en-US" sz="1200" dirty="0">
                <a:solidFill>
                  <a:schemeClr val="tx1">
                    <a:lumMod val="75000"/>
                    <a:lumOff val="25000"/>
                  </a:schemeClr>
                </a:solidFill>
              </a:rPr>
              <a:t>name:value,</a:t>
            </a:r>
            <a:endParaRPr lang="zh-CN" altLang="en-US" sz="1200" dirty="0">
              <a:solidFill>
                <a:schemeClr val="tx1">
                  <a:lumMod val="75000"/>
                  <a:lumOff val="25000"/>
                </a:schemeClr>
              </a:solidFill>
            </a:endParaRPr>
          </a:p>
          <a:p>
            <a:pPr marL="457200" lvl="1" indent="0">
              <a:spcBef>
                <a:spcPct val="20000"/>
              </a:spcBef>
              <a:buNone/>
            </a:pPr>
            <a:r>
              <a:rPr lang="zh-CN" altLang="en-US" sz="1200" dirty="0">
                <a:solidFill>
                  <a:schemeClr val="tx1">
                    <a:lumMod val="75000"/>
                    <a:lumOff val="25000"/>
                  </a:schemeClr>
                </a:solidFill>
              </a:rPr>
              <a:t>name:value,</a:t>
            </a:r>
            <a:endParaRPr lang="zh-CN" altLang="en-US" sz="1200" dirty="0">
              <a:solidFill>
                <a:schemeClr val="tx1">
                  <a:lumMod val="75000"/>
                  <a:lumOff val="25000"/>
                </a:schemeClr>
              </a:solidFill>
            </a:endParaRPr>
          </a:p>
          <a:p>
            <a:pPr marL="457200" lvl="1" indent="0">
              <a:spcBef>
                <a:spcPct val="20000"/>
              </a:spcBef>
              <a:buNone/>
            </a:pPr>
            <a:r>
              <a:rPr lang="zh-CN" altLang="en-US" sz="1200" dirty="0">
                <a:solidFill>
                  <a:schemeClr val="tx1">
                    <a:lumMod val="75000"/>
                    <a:lumOff val="25000"/>
                  </a:schemeClr>
                </a:solidFill>
              </a:rPr>
              <a:t>name:value,</a:t>
            </a:r>
            <a:endParaRPr lang="zh-CN" altLang="en-US" sz="1200" dirty="0">
              <a:solidFill>
                <a:schemeClr val="tx1">
                  <a:lumMod val="75000"/>
                  <a:lumOff val="25000"/>
                </a:schemeClr>
              </a:solidFill>
            </a:endParaRPr>
          </a:p>
          <a:p>
            <a:pPr marL="457200" lvl="1" indent="0">
              <a:spcBef>
                <a:spcPct val="20000"/>
              </a:spcBef>
              <a:buNone/>
            </a:pPr>
            <a:r>
              <a:rPr lang="zh-CN" altLang="en-US" sz="1200" dirty="0">
                <a:solidFill>
                  <a:schemeClr val="tx1">
                    <a:lumMod val="75000"/>
                    <a:lumOff val="25000"/>
                  </a:schemeClr>
                </a:solidFill>
              </a:rPr>
              <a:t>methodName:function(){</a:t>
            </a:r>
            <a:endParaRPr lang="zh-CN" altLang="en-US" sz="1200" dirty="0">
              <a:solidFill>
                <a:schemeClr val="tx1">
                  <a:lumMod val="75000"/>
                  <a:lumOff val="25000"/>
                </a:schemeClr>
              </a:solidFill>
            </a:endParaRPr>
          </a:p>
          <a:p>
            <a:pPr marL="457200" lvl="1" indent="0">
              <a:spcBef>
                <a:spcPct val="20000"/>
              </a:spcBef>
              <a:buNone/>
            </a:pPr>
            <a:r>
              <a:rPr lang="zh-CN" altLang="en-US" sz="1200" dirty="0">
                <a:solidFill>
                  <a:schemeClr val="tx1">
                    <a:lumMod val="75000"/>
                    <a:lumOff val="25000"/>
                  </a:schemeClr>
                </a:solidFill>
              </a:rPr>
              <a:t>...</a:t>
            </a:r>
            <a:endParaRPr lang="zh-CN" altLang="en-US" sz="1200" dirty="0">
              <a:solidFill>
                <a:schemeClr val="tx1">
                  <a:lumMod val="75000"/>
                  <a:lumOff val="25000"/>
                </a:schemeClr>
              </a:solidFill>
            </a:endParaRPr>
          </a:p>
          <a:p>
            <a:pPr marL="457200" lvl="1" indent="0">
              <a:spcBef>
                <a:spcPct val="20000"/>
              </a:spcBef>
              <a:buNone/>
            </a:pPr>
            <a:r>
              <a:rPr lang="zh-CN" altLang="en-US" sz="1200" dirty="0">
                <a:solidFill>
                  <a:schemeClr val="tx1">
                    <a:lumMod val="75000"/>
                    <a:lumOff val="25000"/>
                  </a:schemeClr>
                </a:solidFill>
              </a:rPr>
              <a:t>},</a:t>
            </a:r>
            <a:endParaRPr lang="zh-CN" altLang="en-US" sz="1200" dirty="0">
              <a:solidFill>
                <a:schemeClr val="tx1">
                  <a:lumMod val="75000"/>
                  <a:lumOff val="25000"/>
                </a:schemeClr>
              </a:solidFill>
            </a:endParaRPr>
          </a:p>
          <a:p>
            <a:pPr marL="457200" lvl="1" indent="0">
              <a:spcBef>
                <a:spcPct val="20000"/>
              </a:spcBef>
              <a:buNone/>
            </a:pPr>
            <a:r>
              <a:rPr lang="zh-CN" altLang="en-US" sz="1200" dirty="0">
                <a:solidFill>
                  <a:schemeClr val="tx1">
                    <a:lumMod val="75000"/>
                    <a:lumOff val="25000"/>
                  </a:schemeClr>
                </a:solidFill>
              </a:rPr>
              <a:t>...</a:t>
            </a:r>
            <a:endParaRPr lang="zh-CN" altLang="en-US" sz="1200" dirty="0">
              <a:solidFill>
                <a:schemeClr val="tx1">
                  <a:lumMod val="75000"/>
                  <a:lumOff val="25000"/>
                </a:schemeClr>
              </a:solidFill>
            </a:endParaRPr>
          </a:p>
          <a:p>
            <a:pPr marL="457200" lvl="1" indent="0">
              <a:spcBef>
                <a:spcPct val="20000"/>
              </a:spcBef>
              <a:buNone/>
            </a:pPr>
            <a:r>
              <a:rPr lang="zh-CN" altLang="en-US" sz="1200" dirty="0">
                <a:solidFill>
                  <a:schemeClr val="tx1">
                    <a:lumMod val="75000"/>
                    <a:lumOff val="25000"/>
                  </a:schemeClr>
                </a:solidFill>
              </a:rPr>
              <a:t>}</a:t>
            </a:r>
            <a:endParaRPr lang="zh-CN" altLang="en-US" sz="1200" dirty="0">
              <a:solidFill>
                <a:schemeClr val="tx1">
                  <a:lumMod val="75000"/>
                  <a:lumOff val="25000"/>
                </a:schemeClr>
              </a:solidFill>
            </a:endParaRPr>
          </a:p>
        </p:txBody>
      </p:sp>
      <p:sp>
        <p:nvSpPr>
          <p:cNvPr id="4" name="标题 1"/>
          <p:cNvSpPr txBox="1"/>
          <p:nvPr/>
        </p:nvSpPr>
        <p:spPr>
          <a:xfrm>
            <a:off x="129693" y="246"/>
            <a:ext cx="11573813" cy="849126"/>
          </a:xfrm>
          <a:prstGeom prst="rect">
            <a:avLst/>
          </a:prstGeom>
        </p:spPr>
        <p:txBody>
          <a:bodyPr vert="horz" lIns="91440" tIns="45720" rIns="91440" bIns="45720" rtlCol="0" anchor="ctr">
            <a:normAutofit fontScale="90000" lnSpcReduction="10000"/>
          </a:bodyPr>
          <a:lstStyle/>
          <a:p>
            <a:pPr lvl="0">
              <a:lnSpc>
                <a:spcPct val="90000"/>
              </a:lnSpc>
              <a:spcBef>
                <a:spcPct val="0"/>
              </a:spcBef>
              <a:defRPr/>
            </a:pPr>
            <a:endParaRPr lang="zh-CN" altLang="en-US" sz="3000" dirty="0">
              <a:solidFill>
                <a:schemeClr val="tx1">
                  <a:lumMod val="75000"/>
                  <a:lumOff val="25000"/>
                </a:schemeClr>
              </a:solidFill>
              <a:sym typeface="+mn-ea"/>
            </a:endParaRPr>
          </a:p>
          <a:p>
            <a:pPr lvl="0">
              <a:lnSpc>
                <a:spcPct val="90000"/>
              </a:lnSpc>
              <a:spcBef>
                <a:spcPct val="0"/>
              </a:spcBef>
              <a:defRPr/>
            </a:pPr>
            <a:r>
              <a:rPr lang="zh-CN" altLang="en-US" sz="3000" dirty="0">
                <a:solidFill>
                  <a:schemeClr val="tx1">
                    <a:lumMod val="75000"/>
                    <a:lumOff val="25000"/>
                  </a:schemeClr>
                </a:solidFill>
                <a:sym typeface="+mn-ea"/>
              </a:rPr>
              <a:t>自定义对象</a:t>
            </a:r>
            <a:endParaRPr lang="zh-CN" altLang="en-US" sz="3000" dirty="0">
              <a:solidFill>
                <a:schemeClr val="tx1">
                  <a:lumMod val="75000"/>
                  <a:lumOff val="25000"/>
                </a:schemeClr>
              </a:solidFill>
              <a:sym typeface="+mn-ea"/>
            </a:endParaRPr>
          </a:p>
        </p:txBody>
      </p:sp>
    </p:spTree>
  </p:cSld>
  <p:clrMapOvr>
    <a:masterClrMapping/>
  </p:clrMapOvr>
  <p:transition spd="slow">
    <p:push dir="u"/>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6390" y="848995"/>
            <a:ext cx="11015980" cy="5424805"/>
          </a:xfrm>
        </p:spPr>
        <p:txBody>
          <a:bodyPr vert="horz" lIns="91440" tIns="45720" rIns="91440" bIns="45720" rtlCol="0">
            <a:noAutofit/>
          </a:bodyPr>
          <a:lstStyle/>
          <a:p>
            <a:pPr>
              <a:spcBef>
                <a:spcPct val="20000"/>
              </a:spcBef>
            </a:pPr>
            <a:r>
              <a:rPr lang="zh-CN" altLang="en-US" sz="1800" dirty="0">
                <a:solidFill>
                  <a:schemeClr val="tx1">
                    <a:lumMod val="75000"/>
                    <a:lumOff val="25000"/>
                  </a:schemeClr>
                </a:solidFill>
              </a:rPr>
              <a:t>JSON是JavaScript Object Notation的缩写。是一种轻量级的数据交换形式，它基于ECMAScript的一个子集。</a:t>
            </a:r>
            <a:endParaRPr lang="zh-CN" altLang="en-US" sz="1800" dirty="0">
              <a:solidFill>
                <a:schemeClr val="tx1">
                  <a:lumMod val="75000"/>
                  <a:lumOff val="25000"/>
                </a:schemeClr>
              </a:solidFill>
            </a:endParaRPr>
          </a:p>
          <a:p>
            <a:pPr>
              <a:spcBef>
                <a:spcPct val="20000"/>
              </a:spcBef>
            </a:pPr>
            <a:r>
              <a:rPr lang="en-US" altLang="zh-CN" sz="1800" dirty="0">
                <a:solidFill>
                  <a:schemeClr val="tx1">
                    <a:lumMod val="75000"/>
                    <a:lumOff val="25000"/>
                  </a:schemeClr>
                </a:solidFill>
                <a:sym typeface="+mn-ea"/>
              </a:rPr>
              <a:t>JSON</a:t>
            </a:r>
            <a:r>
              <a:rPr lang="zh-CN" altLang="en-US" sz="1800" dirty="0">
                <a:solidFill>
                  <a:schemeClr val="tx1">
                    <a:lumMod val="75000"/>
                    <a:lumOff val="25000"/>
                  </a:schemeClr>
                </a:solidFill>
                <a:sym typeface="+mn-ea"/>
              </a:rPr>
              <a:t>是</a:t>
            </a:r>
            <a:r>
              <a:rPr lang="en-US" altLang="zh-CN" sz="1800" dirty="0">
                <a:solidFill>
                  <a:schemeClr val="tx1">
                    <a:lumMod val="75000"/>
                    <a:lumOff val="25000"/>
                  </a:schemeClr>
                </a:solidFill>
                <a:sym typeface="+mn-ea"/>
              </a:rPr>
              <a:t>JavaScript</a:t>
            </a:r>
            <a:r>
              <a:rPr lang="zh-CN" altLang="en-US" sz="1800" dirty="0">
                <a:solidFill>
                  <a:schemeClr val="tx1">
                    <a:lumMod val="75000"/>
                    <a:lumOff val="25000"/>
                  </a:schemeClr>
                </a:solidFill>
                <a:sym typeface="+mn-ea"/>
              </a:rPr>
              <a:t>原生格式，这意味着在</a:t>
            </a:r>
            <a:r>
              <a:rPr lang="en-US" altLang="zh-CN" sz="1800" dirty="0">
                <a:solidFill>
                  <a:schemeClr val="tx1">
                    <a:lumMod val="75000"/>
                    <a:lumOff val="25000"/>
                  </a:schemeClr>
                </a:solidFill>
                <a:sym typeface="+mn-ea"/>
              </a:rPr>
              <a:t>JavaScript</a:t>
            </a:r>
            <a:r>
              <a:rPr lang="zh-CN" altLang="en-US" sz="1800" dirty="0">
                <a:solidFill>
                  <a:schemeClr val="tx1">
                    <a:lumMod val="75000"/>
                    <a:lumOff val="25000"/>
                  </a:schemeClr>
                </a:solidFill>
                <a:sym typeface="+mn-ea"/>
              </a:rPr>
              <a:t>中处理</a:t>
            </a:r>
            <a:r>
              <a:rPr lang="en-US" altLang="zh-CN" sz="1800" dirty="0">
                <a:solidFill>
                  <a:schemeClr val="tx1">
                    <a:lumMod val="75000"/>
                    <a:lumOff val="25000"/>
                  </a:schemeClr>
                </a:solidFill>
                <a:sym typeface="+mn-ea"/>
              </a:rPr>
              <a:t>JSON</a:t>
            </a:r>
            <a:r>
              <a:rPr lang="zh-CN" altLang="en-US" sz="1800" dirty="0">
                <a:solidFill>
                  <a:schemeClr val="tx1">
                    <a:lumMod val="75000"/>
                    <a:lumOff val="25000"/>
                  </a:schemeClr>
                </a:solidFill>
                <a:sym typeface="+mn-ea"/>
              </a:rPr>
              <a:t>数据不需要任何特殊的</a:t>
            </a:r>
            <a:r>
              <a:rPr lang="en-US" altLang="zh-CN" sz="1800" dirty="0">
                <a:solidFill>
                  <a:schemeClr val="tx1">
                    <a:lumMod val="75000"/>
                    <a:lumOff val="25000"/>
                  </a:schemeClr>
                </a:solidFill>
                <a:sym typeface="+mn-ea"/>
              </a:rPr>
              <a:t>API</a:t>
            </a:r>
            <a:r>
              <a:rPr lang="zh-CN" altLang="en-US" sz="1800" dirty="0">
                <a:solidFill>
                  <a:schemeClr val="tx1">
                    <a:lumMod val="75000"/>
                    <a:lumOff val="25000"/>
                  </a:schemeClr>
                </a:solidFill>
                <a:sym typeface="+mn-ea"/>
              </a:rPr>
              <a:t>或工具包</a:t>
            </a:r>
            <a:r>
              <a:rPr lang="zh-CN" altLang="en-US" sz="1800" dirty="0" smtClean="0">
                <a:solidFill>
                  <a:schemeClr val="tx1">
                    <a:lumMod val="75000"/>
                    <a:lumOff val="25000"/>
                  </a:schemeClr>
                </a:solidFill>
                <a:sym typeface="+mn-ea"/>
              </a:rPr>
              <a:t>。</a:t>
            </a:r>
            <a:endParaRPr lang="zh-CN" altLang="en-US" sz="1800" dirty="0">
              <a:solidFill>
                <a:schemeClr val="tx1">
                  <a:lumMod val="75000"/>
                  <a:lumOff val="25000"/>
                </a:schemeClr>
              </a:solidFill>
            </a:endParaRPr>
          </a:p>
          <a:p>
            <a:pPr>
              <a:spcBef>
                <a:spcPct val="20000"/>
              </a:spcBef>
            </a:pPr>
            <a:r>
              <a:rPr lang="zh-CN" altLang="en-US" sz="1800" dirty="0">
                <a:solidFill>
                  <a:schemeClr val="tx1">
                    <a:lumMod val="75000"/>
                    <a:lumOff val="25000"/>
                  </a:schemeClr>
                </a:solidFill>
              </a:rPr>
              <a:t>它是一种XML的替代方案，而且比XML更小，更快而且更易于解析。</a:t>
            </a:r>
            <a:endParaRPr lang="zh-CN" altLang="en-US" sz="1800" dirty="0">
              <a:solidFill>
                <a:schemeClr val="tx1">
                  <a:lumMod val="75000"/>
                  <a:lumOff val="25000"/>
                </a:schemeClr>
              </a:solidFill>
            </a:endParaRPr>
          </a:p>
          <a:p>
            <a:pPr>
              <a:spcBef>
                <a:spcPct val="20000"/>
              </a:spcBef>
            </a:pPr>
            <a:r>
              <a:rPr lang="zh-CN" altLang="en-US" sz="1800" dirty="0">
                <a:solidFill>
                  <a:schemeClr val="tx1">
                    <a:lumMod val="75000"/>
                    <a:lumOff val="25000"/>
                  </a:schemeClr>
                </a:solidFill>
              </a:rPr>
              <a:t>JSON描述对象的时候使用的是JavaScript语法，它是语言和平台独立的。</a:t>
            </a:r>
            <a:endParaRPr lang="zh-CN" altLang="en-US" sz="1800" dirty="0">
              <a:solidFill>
                <a:schemeClr val="tx1">
                  <a:lumMod val="75000"/>
                  <a:lumOff val="25000"/>
                </a:schemeClr>
              </a:solidFill>
            </a:endParaRPr>
          </a:p>
          <a:p>
            <a:pPr>
              <a:spcBef>
                <a:spcPct val="20000"/>
              </a:spcBef>
            </a:pPr>
            <a:r>
              <a:rPr lang="zh-CN" altLang="en-US" sz="1800" dirty="0">
                <a:solidFill>
                  <a:schemeClr val="tx1">
                    <a:lumMod val="75000"/>
                    <a:lumOff val="25000"/>
                  </a:schemeClr>
                </a:solidFill>
              </a:rPr>
              <a:t>JSON 数据的书写格式采用键-值对形式:  { 键 : 值, 键 : 值, … }</a:t>
            </a:r>
            <a:endParaRPr lang="zh-CN" altLang="en-US" sz="1800" dirty="0">
              <a:solidFill>
                <a:schemeClr val="tx1">
                  <a:lumMod val="75000"/>
                  <a:lumOff val="25000"/>
                </a:schemeClr>
              </a:solidFill>
            </a:endParaRPr>
          </a:p>
          <a:p>
            <a:pPr>
              <a:spcBef>
                <a:spcPct val="20000"/>
              </a:spcBef>
            </a:pPr>
            <a:r>
              <a:rPr lang="en-US" altLang="zh-CN" sz="1800" dirty="0" smtClean="0">
                <a:solidFill>
                  <a:schemeClr val="tx1">
                    <a:lumMod val="75000"/>
                    <a:lumOff val="25000"/>
                  </a:schemeClr>
                </a:solidFill>
                <a:sym typeface="+mn-ea"/>
              </a:rPr>
              <a:t>JSON</a:t>
            </a:r>
            <a:r>
              <a:rPr lang="zh-CN" altLang="en-US" sz="1800" dirty="0">
                <a:solidFill>
                  <a:schemeClr val="tx1">
                    <a:lumMod val="75000"/>
                    <a:lumOff val="25000"/>
                  </a:schemeClr>
                </a:solidFill>
                <a:sym typeface="+mn-ea"/>
              </a:rPr>
              <a:t>的基本规则就是无序的名值对，但严格意义上名称要用””包裹。数据值只能为数字、字符、数组、布尔、</a:t>
            </a:r>
            <a:r>
              <a:rPr lang="en-US" altLang="zh-CN" sz="1800" dirty="0">
                <a:solidFill>
                  <a:schemeClr val="tx1">
                    <a:lumMod val="75000"/>
                    <a:lumOff val="25000"/>
                  </a:schemeClr>
                </a:solidFill>
                <a:sym typeface="+mn-ea"/>
              </a:rPr>
              <a:t>JSON</a:t>
            </a:r>
            <a:r>
              <a:rPr lang="zh-CN" altLang="en-US" sz="1800" dirty="0">
                <a:solidFill>
                  <a:schemeClr val="tx1">
                    <a:lumMod val="75000"/>
                    <a:lumOff val="25000"/>
                  </a:schemeClr>
                </a:solidFill>
                <a:sym typeface="+mn-ea"/>
              </a:rPr>
              <a:t>对象</a:t>
            </a:r>
            <a:r>
              <a:rPr lang="zh-CN" altLang="en-US" sz="1800" dirty="0" smtClean="0">
                <a:solidFill>
                  <a:schemeClr val="tx1">
                    <a:lumMod val="75000"/>
                    <a:lumOff val="25000"/>
                  </a:schemeClr>
                </a:solidFill>
                <a:sym typeface="+mn-ea"/>
              </a:rPr>
              <a:t>。</a:t>
            </a:r>
            <a:endParaRPr lang="en-US" altLang="zh-CN" sz="1800" dirty="0" smtClean="0">
              <a:solidFill>
                <a:schemeClr val="tx1">
                  <a:lumMod val="75000"/>
                  <a:lumOff val="25000"/>
                </a:schemeClr>
              </a:solidFill>
            </a:endParaRPr>
          </a:p>
          <a:p>
            <a:pPr marL="457200" lvl="1" indent="0">
              <a:buNone/>
            </a:pPr>
            <a:r>
              <a:rPr lang="en-US" altLang="zh-CN" sz="1800" b="1" dirty="0" smtClean="0">
                <a:solidFill>
                  <a:srgbClr val="FF0000"/>
                </a:solidFill>
                <a:latin typeface="+mn-lt"/>
                <a:ea typeface="+mn-ea"/>
                <a:sym typeface="+mn-ea"/>
              </a:rPr>
              <a:t>	{“</a:t>
            </a:r>
            <a:r>
              <a:rPr lang="en-US" altLang="zh-CN" sz="1800" b="1" dirty="0" err="1">
                <a:solidFill>
                  <a:srgbClr val="FF0000"/>
                </a:solidFill>
                <a:latin typeface="+mn-lt"/>
                <a:ea typeface="+mn-ea"/>
                <a:sym typeface="+mn-ea"/>
              </a:rPr>
              <a:t>flag”:true</a:t>
            </a:r>
            <a:r>
              <a:rPr lang="en-US" altLang="zh-CN" sz="1800" b="1" dirty="0">
                <a:solidFill>
                  <a:srgbClr val="FF0000"/>
                </a:solidFill>
                <a:latin typeface="+mn-lt"/>
                <a:ea typeface="+mn-ea"/>
                <a:sym typeface="+mn-ea"/>
              </a:rPr>
              <a:t>}  {“fav”:[“</a:t>
            </a:r>
            <a:r>
              <a:rPr lang="en-US" altLang="zh-CN" sz="1800" b="1" dirty="0" err="1">
                <a:solidFill>
                  <a:srgbClr val="FF0000"/>
                </a:solidFill>
                <a:latin typeface="+mn-lt"/>
                <a:ea typeface="+mn-ea"/>
                <a:sym typeface="+mn-ea"/>
              </a:rPr>
              <a:t>java”,”js</a:t>
            </a:r>
            <a:r>
              <a:rPr lang="en-US" altLang="zh-CN" sz="1800" b="1" dirty="0" smtClean="0">
                <a:solidFill>
                  <a:srgbClr val="FF0000"/>
                </a:solidFill>
                <a:latin typeface="+mn-lt"/>
                <a:ea typeface="+mn-ea"/>
                <a:sym typeface="+mn-ea"/>
              </a:rPr>
              <a:t>”]}</a:t>
            </a:r>
            <a:endParaRPr lang="en-US" altLang="zh-CN" sz="1800" b="1" dirty="0" smtClean="0">
              <a:solidFill>
                <a:srgbClr val="FF0000"/>
              </a:solidFill>
              <a:latin typeface="+mn-lt"/>
              <a:ea typeface="+mn-ea"/>
              <a:sym typeface="+mn-ea"/>
            </a:endParaRPr>
          </a:p>
          <a:p>
            <a:pPr marL="228600" lvl="0" indent="-228600">
              <a:buFont typeface="Arial" panose="020B0604020202020204" pitchFamily="34" charset="0"/>
              <a:buChar char="•"/>
            </a:pPr>
            <a:r>
              <a:rPr lang="zh-CN" altLang="en-US" sz="1800" dirty="0">
                <a:solidFill>
                  <a:schemeClr val="tx1">
                    <a:lumMod val="75000"/>
                    <a:lumOff val="25000"/>
                  </a:schemeClr>
                </a:solidFill>
                <a:sym typeface="+mn-ea"/>
              </a:rPr>
              <a:t>JSON对象存在嵌套关系，可以无限嵌套</a:t>
            </a:r>
            <a:endParaRPr lang="zh-CN" altLang="en-US" sz="1800" dirty="0">
              <a:solidFill>
                <a:schemeClr val="tx1">
                  <a:lumMod val="75000"/>
                  <a:lumOff val="25000"/>
                </a:schemeClr>
              </a:solidFill>
            </a:endParaRPr>
          </a:p>
          <a:p>
            <a:pPr marL="0" indent="0">
              <a:buNone/>
            </a:pPr>
            <a:r>
              <a:rPr lang="en-US" altLang="zh-CN" sz="1800" dirty="0" smtClean="0">
                <a:solidFill>
                  <a:schemeClr val="tx1">
                    <a:lumMod val="75000"/>
                    <a:lumOff val="25000"/>
                  </a:schemeClr>
                </a:solidFill>
                <a:sym typeface="+mn-ea"/>
              </a:rPr>
              <a:t>	</a:t>
            </a:r>
            <a:r>
              <a:rPr lang="en-US" altLang="zh-CN" sz="1800" b="1" dirty="0">
                <a:solidFill>
                  <a:srgbClr val="FF0000"/>
                </a:solidFill>
                <a:latin typeface="+mn-lt"/>
                <a:ea typeface="+mn-ea"/>
                <a:sym typeface="+mn-ea"/>
              </a:rPr>
              <a:t>{"key1":{"key11":{"key111":"val11"}}}</a:t>
            </a:r>
            <a:endParaRPr lang="en-US" altLang="zh-CN" sz="1800" b="1" dirty="0">
              <a:solidFill>
                <a:srgbClr val="FF0000"/>
              </a:solidFill>
              <a:latin typeface="+mn-lt"/>
              <a:ea typeface="+mn-ea"/>
              <a:sym typeface="+mn-ea"/>
            </a:endParaRPr>
          </a:p>
        </p:txBody>
      </p:sp>
      <p:sp>
        <p:nvSpPr>
          <p:cNvPr id="4" name="标题 1"/>
          <p:cNvSpPr txBox="1"/>
          <p:nvPr/>
        </p:nvSpPr>
        <p:spPr>
          <a:xfrm>
            <a:off x="140335" y="0"/>
            <a:ext cx="11573510" cy="671830"/>
          </a:xfrm>
          <a:prstGeom prst="rect">
            <a:avLst/>
          </a:prstGeom>
        </p:spPr>
        <p:txBody>
          <a:bodyPr vert="horz" lIns="91440" tIns="45720" rIns="91440" bIns="45720" rtlCol="0" anchor="ctr">
            <a:noAutofit/>
          </a:bodyPr>
          <a:lstStyle/>
          <a:p>
            <a:pPr lvl="0">
              <a:lnSpc>
                <a:spcPct val="90000"/>
              </a:lnSpc>
              <a:spcBef>
                <a:spcPct val="0"/>
              </a:spcBef>
              <a:defRPr/>
            </a:pPr>
            <a:endParaRPr lang="zh-CN" altLang="en-US" sz="1700" dirty="0">
              <a:solidFill>
                <a:schemeClr val="tx1">
                  <a:lumMod val="75000"/>
                  <a:lumOff val="25000"/>
                </a:schemeClr>
              </a:solidFill>
              <a:sym typeface="+mn-ea"/>
            </a:endParaRPr>
          </a:p>
          <a:p>
            <a:pPr lvl="0">
              <a:lnSpc>
                <a:spcPct val="90000"/>
              </a:lnSpc>
              <a:spcBef>
                <a:spcPct val="0"/>
              </a:spcBef>
              <a:defRPr/>
            </a:pPr>
            <a:r>
              <a:rPr lang="en-US" altLang="zh-CN" sz="28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JSON</a:t>
            </a:r>
            <a:r>
              <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介绍</a:t>
            </a:r>
            <a:endPar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endParaRPr>
          </a:p>
        </p:txBody>
      </p:sp>
    </p:spTree>
  </p:cSld>
  <p:clrMapOvr>
    <a:masterClrMapping/>
  </p:clrMapOvr>
  <p:transition spd="slow">
    <p:push dir="u"/>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6500" y="848829"/>
            <a:ext cx="11015870" cy="4992186"/>
          </a:xfrm>
        </p:spPr>
        <p:txBody>
          <a:bodyPr vert="horz" lIns="91440" tIns="45720" rIns="91440" bIns="45720" rtlCol="0">
            <a:noAutofit/>
          </a:bodyPr>
          <a:lstStyle/>
          <a:p>
            <a:pPr marL="0" indent="0">
              <a:spcBef>
                <a:spcPct val="20000"/>
              </a:spcBef>
              <a:buNone/>
            </a:pPr>
            <a:r>
              <a:rPr lang="zh-CN" altLang="en-US" sz="1400" dirty="0">
                <a:solidFill>
                  <a:schemeClr val="tx1">
                    <a:lumMod val="75000"/>
                    <a:lumOff val="25000"/>
                  </a:schemeClr>
                </a:solidFill>
              </a:rPr>
              <a:t>语法规则</a:t>
            </a:r>
            <a:endParaRPr lang="zh-CN" altLang="en-US" sz="1400" dirty="0">
              <a:solidFill>
                <a:schemeClr val="tx1">
                  <a:lumMod val="75000"/>
                  <a:lumOff val="25000"/>
                </a:schemeClr>
              </a:solidFill>
            </a:endParaRPr>
          </a:p>
          <a:p>
            <a:pPr marL="0" indent="0">
              <a:spcBef>
                <a:spcPct val="20000"/>
              </a:spcBef>
              <a:buNone/>
            </a:pPr>
            <a:r>
              <a:rPr lang="en-US" altLang="zh-CN" sz="1400" dirty="0" smtClean="0">
                <a:solidFill>
                  <a:schemeClr val="tx1">
                    <a:lumMod val="75000"/>
                    <a:lumOff val="25000"/>
                  </a:schemeClr>
                </a:solidFill>
                <a:sym typeface="+mn-ea"/>
              </a:rPr>
              <a:t>JSON</a:t>
            </a:r>
            <a:r>
              <a:rPr lang="zh-CN" altLang="en-US" sz="1400" dirty="0">
                <a:solidFill>
                  <a:schemeClr val="tx1">
                    <a:lumMod val="75000"/>
                    <a:lumOff val="25000"/>
                  </a:schemeClr>
                </a:solidFill>
                <a:sym typeface="+mn-ea"/>
              </a:rPr>
              <a:t>的基本规则就是无序的名值对，但严格意义上名称要用””包裹。数据值只能为数字、字符、数组、布尔、对象、</a:t>
            </a:r>
            <a:r>
              <a:rPr lang="en-US" altLang="zh-CN" sz="1400" dirty="0">
                <a:solidFill>
                  <a:schemeClr val="tx1">
                    <a:lumMod val="75000"/>
                    <a:lumOff val="25000"/>
                  </a:schemeClr>
                </a:solidFill>
                <a:sym typeface="+mn-ea"/>
              </a:rPr>
              <a:t>null</a:t>
            </a:r>
            <a:r>
              <a:rPr lang="zh-CN" altLang="en-US" sz="1400" dirty="0" smtClean="0">
                <a:solidFill>
                  <a:schemeClr val="tx1">
                    <a:lumMod val="75000"/>
                    <a:lumOff val="25000"/>
                  </a:schemeClr>
                </a:solidFill>
                <a:sym typeface="+mn-ea"/>
              </a:rPr>
              <a:t>。</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数据在名称/值对中</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数据由逗号分隔</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大括号保存对象{}</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中括号保存数组[]</a:t>
            </a:r>
            <a:endParaRPr lang="zh-CN" altLang="en-US" sz="1400" dirty="0">
              <a:solidFill>
                <a:schemeClr val="tx1">
                  <a:lumMod val="75000"/>
                  <a:lumOff val="25000"/>
                </a:schemeClr>
              </a:solidFill>
            </a:endParaRPr>
          </a:p>
          <a:p>
            <a:pPr marL="0" indent="0">
              <a:spcBef>
                <a:spcPct val="20000"/>
              </a:spcBef>
              <a:buNone/>
            </a:pP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JSON 值</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数字（整数或浮点数）</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字符串（在双引号中）</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逻辑值（true 或 false）</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数组（在中括号中）</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对象（在大括号中）</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null</a:t>
            </a:r>
            <a:endParaRPr lang="zh-CN" altLang="en-US" sz="1400" dirty="0">
              <a:solidFill>
                <a:schemeClr val="tx1">
                  <a:lumMod val="75000"/>
                  <a:lumOff val="25000"/>
                </a:schemeClr>
              </a:solidFill>
            </a:endParaRPr>
          </a:p>
        </p:txBody>
      </p:sp>
      <p:sp>
        <p:nvSpPr>
          <p:cNvPr id="4" name="标题 1"/>
          <p:cNvSpPr txBox="1"/>
          <p:nvPr/>
        </p:nvSpPr>
        <p:spPr>
          <a:xfrm>
            <a:off x="129693" y="246"/>
            <a:ext cx="11573813" cy="849126"/>
          </a:xfrm>
          <a:prstGeom prst="rect">
            <a:avLst/>
          </a:prstGeom>
        </p:spPr>
        <p:txBody>
          <a:bodyPr vert="horz" lIns="91440" tIns="45720" rIns="91440" bIns="45720" rtlCol="0" anchor="ctr">
            <a:normAutofit fontScale="90000" lnSpcReduction="10000"/>
          </a:bodyPr>
          <a:lstStyle/>
          <a:p>
            <a:pPr lvl="0">
              <a:lnSpc>
                <a:spcPct val="90000"/>
              </a:lnSpc>
              <a:spcBef>
                <a:spcPct val="0"/>
              </a:spcBef>
              <a:defRPr/>
            </a:pPr>
            <a:endParaRPr lang="zh-CN" altLang="en-US" sz="3000" dirty="0">
              <a:solidFill>
                <a:schemeClr val="tx1">
                  <a:lumMod val="75000"/>
                  <a:lumOff val="25000"/>
                </a:schemeClr>
              </a:solidFill>
              <a:sym typeface="+mn-ea"/>
            </a:endParaRPr>
          </a:p>
          <a:p>
            <a:pPr lvl="0">
              <a:lnSpc>
                <a:spcPct val="90000"/>
              </a:lnSpc>
              <a:spcBef>
                <a:spcPct val="0"/>
              </a:spcBef>
              <a:defRPr/>
            </a:pP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JSON</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介绍</a:t>
            </a:r>
            <a:endParaRPr lang="zh-CN" altLang="en-US" sz="3000" dirty="0">
              <a:solidFill>
                <a:schemeClr val="tx1">
                  <a:lumMod val="75000"/>
                  <a:lumOff val="25000"/>
                </a:schemeClr>
              </a:solidFill>
              <a:sym typeface="+mn-ea"/>
            </a:endParaRPr>
          </a:p>
        </p:txBody>
      </p:sp>
    </p:spTree>
  </p:cSld>
  <p:clrMapOvr>
    <a:masterClrMapping/>
  </p:clrMapOvr>
  <p:transition spd="slow">
    <p:push dir="u"/>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6500" y="848829"/>
            <a:ext cx="11015870" cy="4992186"/>
          </a:xfrm>
        </p:spPr>
        <p:txBody>
          <a:bodyPr vert="horz" lIns="91440" tIns="45720" rIns="91440" bIns="45720" rtlCol="0">
            <a:noAutofit/>
          </a:bodyPr>
          <a:lstStyle/>
          <a:p>
            <a:pPr marL="0" indent="0">
              <a:spcBef>
                <a:spcPct val="20000"/>
              </a:spcBef>
              <a:buNone/>
            </a:pPr>
            <a:r>
              <a:rPr lang="zh-CN" altLang="en-US" sz="1400" dirty="0">
                <a:solidFill>
                  <a:schemeClr val="tx1">
                    <a:lumMod val="75000"/>
                    <a:lumOff val="25000"/>
                  </a:schemeClr>
                </a:solidFill>
              </a:rPr>
              <a:t>JSON对象</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语法格式  { name:value,name:value,name:value }</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例如： {“id”:1,”username”:”xxx”,”password”:”123456”}</a:t>
            </a:r>
            <a:endParaRPr lang="zh-CN" altLang="en-US" sz="1400" dirty="0">
              <a:solidFill>
                <a:schemeClr val="tx1">
                  <a:lumMod val="75000"/>
                  <a:lumOff val="25000"/>
                </a:schemeClr>
              </a:solidFill>
            </a:endParaRPr>
          </a:p>
          <a:p>
            <a:pPr marL="0" indent="0">
              <a:spcBef>
                <a:spcPct val="20000"/>
              </a:spcBef>
              <a:buNone/>
            </a:pP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JSON数组</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语法格式  [ value1,value2 ]</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例如：  [ </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{“id”:1,”username”:”xxx”,”password”:”123456”}, </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{“id”:2,”username”:”xxx”,”password”:”123456”}</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a:t>
            </a:r>
            <a:endParaRPr lang="zh-CN" altLang="en-US" sz="1400" dirty="0">
              <a:solidFill>
                <a:schemeClr val="tx1">
                  <a:lumMod val="75000"/>
                  <a:lumOff val="25000"/>
                </a:schemeClr>
              </a:solidFill>
            </a:endParaRPr>
          </a:p>
          <a:p>
            <a:pPr marL="0" indent="0">
              <a:spcBef>
                <a:spcPct val="20000"/>
              </a:spcBef>
              <a:buNone/>
            </a:pP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JSON文件</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JSON 文件的文件类型是 ".json"</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JSON 文本的 MIME 类型是 "application/json"</a:t>
            </a:r>
            <a:endParaRPr lang="zh-CN" altLang="en-US" sz="1400" dirty="0">
              <a:solidFill>
                <a:schemeClr val="tx1">
                  <a:lumMod val="75000"/>
                  <a:lumOff val="25000"/>
                </a:schemeClr>
              </a:solidFill>
            </a:endParaRPr>
          </a:p>
        </p:txBody>
      </p:sp>
      <p:sp>
        <p:nvSpPr>
          <p:cNvPr id="4" name="标题 1"/>
          <p:cNvSpPr txBox="1"/>
          <p:nvPr/>
        </p:nvSpPr>
        <p:spPr>
          <a:xfrm>
            <a:off x="129693" y="246"/>
            <a:ext cx="11573813" cy="849126"/>
          </a:xfrm>
          <a:prstGeom prst="rect">
            <a:avLst/>
          </a:prstGeom>
        </p:spPr>
        <p:txBody>
          <a:bodyPr vert="horz" lIns="91440" tIns="45720" rIns="91440" bIns="45720" rtlCol="0" anchor="ctr">
            <a:normAutofit fontScale="90000" lnSpcReduction="10000"/>
          </a:bodyPr>
          <a:lstStyle/>
          <a:p>
            <a:pPr lvl="0">
              <a:lnSpc>
                <a:spcPct val="90000"/>
              </a:lnSpc>
              <a:spcBef>
                <a:spcPct val="0"/>
              </a:spcBef>
              <a:defRPr/>
            </a:pPr>
            <a:endParaRPr lang="zh-CN" altLang="en-US" sz="3000" dirty="0">
              <a:solidFill>
                <a:schemeClr val="tx1">
                  <a:lumMod val="75000"/>
                  <a:lumOff val="25000"/>
                </a:schemeClr>
              </a:solidFill>
              <a:sym typeface="+mn-ea"/>
            </a:endParaRPr>
          </a:p>
          <a:p>
            <a:pPr lvl="0">
              <a:lnSpc>
                <a:spcPct val="90000"/>
              </a:lnSpc>
              <a:spcBef>
                <a:spcPct val="0"/>
              </a:spcBef>
              <a:defRPr/>
            </a:pP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JSON</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介绍</a:t>
            </a:r>
            <a:endParaRPr lang="zh-CN" altLang="en-US" sz="3000" dirty="0">
              <a:solidFill>
                <a:schemeClr val="tx1">
                  <a:lumMod val="75000"/>
                  <a:lumOff val="25000"/>
                </a:schemeClr>
              </a:solidFill>
              <a:sym typeface="+mn-ea"/>
            </a:endParaRPr>
          </a:p>
        </p:txBody>
      </p:sp>
    </p:spTree>
  </p:cSld>
  <p:clrMapOvr>
    <a:masterClrMapping/>
  </p:clrMapOvr>
  <p:transition spd="slow">
    <p:push dir="u"/>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6500" y="848829"/>
            <a:ext cx="11015870" cy="4992186"/>
          </a:xfrm>
        </p:spPr>
        <p:txBody>
          <a:bodyPr vert="horz" lIns="91440" tIns="45720" rIns="91440" bIns="45720" rtlCol="0">
            <a:noAutofit/>
          </a:bodyPr>
          <a:lstStyle/>
          <a:p>
            <a:pPr marL="0" indent="0">
              <a:spcBef>
                <a:spcPct val="20000"/>
              </a:spcBef>
              <a:buNone/>
            </a:pPr>
            <a:r>
              <a:rPr sz="1400" dirty="0">
                <a:solidFill>
                  <a:schemeClr val="tx1">
                    <a:lumMod val="75000"/>
                    <a:lumOff val="25000"/>
                  </a:schemeClr>
                </a:solidFill>
              </a:rPr>
              <a:t>访问JSON对象的属性</a:t>
            </a:r>
            <a:endParaRPr sz="1400" dirty="0">
              <a:solidFill>
                <a:schemeClr val="tx1">
                  <a:lumMod val="75000"/>
                  <a:lumOff val="25000"/>
                </a:schemeClr>
              </a:solidFill>
            </a:endParaRPr>
          </a:p>
          <a:p>
            <a:pPr marL="0" indent="0">
              <a:spcBef>
                <a:spcPct val="20000"/>
              </a:spcBef>
              <a:buNone/>
            </a:pPr>
            <a:r>
              <a:rPr sz="1400" dirty="0">
                <a:solidFill>
                  <a:schemeClr val="tx1">
                    <a:lumMod val="75000"/>
                    <a:lumOff val="25000"/>
                  </a:schemeClr>
                </a:solidFill>
              </a:rPr>
              <a:t>两种方式可以访问或设置JSON对象的属性。</a:t>
            </a:r>
            <a:endParaRPr sz="1400" dirty="0">
              <a:solidFill>
                <a:schemeClr val="tx1">
                  <a:lumMod val="75000"/>
                  <a:lumOff val="25000"/>
                </a:schemeClr>
              </a:solidFill>
            </a:endParaRPr>
          </a:p>
          <a:p>
            <a:pPr marL="0" indent="0">
              <a:spcBef>
                <a:spcPct val="20000"/>
              </a:spcBef>
              <a:buNone/>
            </a:pPr>
            <a:endParaRPr sz="1400" dirty="0">
              <a:solidFill>
                <a:schemeClr val="tx1">
                  <a:lumMod val="75000"/>
                  <a:lumOff val="25000"/>
                </a:schemeClr>
              </a:solidFill>
            </a:endParaRPr>
          </a:p>
          <a:p>
            <a:pPr marL="0" indent="0">
              <a:spcBef>
                <a:spcPct val="20000"/>
              </a:spcBef>
              <a:buNone/>
            </a:pPr>
            <a:r>
              <a:rPr sz="1400" dirty="0">
                <a:solidFill>
                  <a:schemeClr val="tx1">
                    <a:lumMod val="75000"/>
                    <a:lumOff val="25000"/>
                  </a:schemeClr>
                </a:solidFill>
              </a:rPr>
              <a:t>使用“.”点操作符：JSON对象.属性</a:t>
            </a:r>
            <a:endParaRPr sz="1400" dirty="0">
              <a:solidFill>
                <a:schemeClr val="tx1">
                  <a:lumMod val="75000"/>
                  <a:lumOff val="25000"/>
                </a:schemeClr>
              </a:solidFill>
            </a:endParaRPr>
          </a:p>
          <a:p>
            <a:pPr marL="0" indent="0">
              <a:spcBef>
                <a:spcPct val="20000"/>
              </a:spcBef>
              <a:buNone/>
            </a:pPr>
            <a:r>
              <a:rPr sz="1400" dirty="0">
                <a:solidFill>
                  <a:schemeClr val="tx1">
                    <a:lumMod val="75000"/>
                    <a:lumOff val="25000"/>
                  </a:schemeClr>
                </a:solidFill>
              </a:rPr>
              <a:t>或者使用[ ]操作符：json对象[‘属性名’]</a:t>
            </a:r>
            <a:endParaRPr sz="1400" dirty="0">
              <a:solidFill>
                <a:schemeClr val="tx1">
                  <a:lumMod val="75000"/>
                  <a:lumOff val="25000"/>
                </a:schemeClr>
              </a:solidFill>
            </a:endParaRPr>
          </a:p>
          <a:p>
            <a:pPr marL="0" indent="0">
              <a:spcBef>
                <a:spcPct val="20000"/>
              </a:spcBef>
              <a:buNone/>
            </a:pPr>
            <a:r>
              <a:rPr sz="1400" dirty="0">
                <a:solidFill>
                  <a:schemeClr val="tx1">
                    <a:lumMod val="75000"/>
                    <a:lumOff val="25000"/>
                  </a:schemeClr>
                </a:solidFill>
              </a:rPr>
              <a:t>var obj = {name:'张三' , age:25 , sex: '男' };</a:t>
            </a:r>
            <a:endParaRPr sz="1400" dirty="0">
              <a:solidFill>
                <a:schemeClr val="tx1">
                  <a:lumMod val="75000"/>
                  <a:lumOff val="25000"/>
                </a:schemeClr>
              </a:solidFill>
            </a:endParaRPr>
          </a:p>
          <a:p>
            <a:pPr marL="0" indent="0">
              <a:spcBef>
                <a:spcPct val="20000"/>
              </a:spcBef>
              <a:buNone/>
            </a:pPr>
            <a:r>
              <a:rPr sz="1400" dirty="0">
                <a:solidFill>
                  <a:schemeClr val="tx1">
                    <a:lumMod val="75000"/>
                    <a:lumOff val="25000"/>
                  </a:schemeClr>
                </a:solidFill>
              </a:rPr>
              <a:t>console.log( obj.name );</a:t>
            </a:r>
            <a:endParaRPr sz="1400" dirty="0">
              <a:solidFill>
                <a:schemeClr val="tx1">
                  <a:lumMod val="75000"/>
                  <a:lumOff val="25000"/>
                </a:schemeClr>
              </a:solidFill>
            </a:endParaRPr>
          </a:p>
          <a:p>
            <a:pPr marL="0" indent="0">
              <a:spcBef>
                <a:spcPct val="20000"/>
              </a:spcBef>
              <a:buNone/>
            </a:pPr>
            <a:r>
              <a:rPr sz="1400" dirty="0">
                <a:solidFill>
                  <a:schemeClr val="tx1">
                    <a:lumMod val="75000"/>
                    <a:lumOff val="25000"/>
                  </a:schemeClr>
                </a:solidFill>
              </a:rPr>
              <a:t>console.log( obj['name'] );</a:t>
            </a:r>
            <a:endParaRPr sz="1400" dirty="0">
              <a:solidFill>
                <a:schemeClr val="tx1">
                  <a:lumMod val="75000"/>
                  <a:lumOff val="25000"/>
                </a:schemeClr>
              </a:solidFill>
            </a:endParaRPr>
          </a:p>
          <a:p>
            <a:pPr marL="0" indent="0">
              <a:spcBef>
                <a:spcPct val="20000"/>
              </a:spcBef>
              <a:buNone/>
            </a:pPr>
            <a:endParaRPr sz="1400" dirty="0">
              <a:solidFill>
                <a:schemeClr val="tx1">
                  <a:lumMod val="75000"/>
                  <a:lumOff val="25000"/>
                </a:schemeClr>
              </a:solidFill>
            </a:endParaRPr>
          </a:p>
          <a:p>
            <a:pPr marL="0" indent="0">
              <a:spcBef>
                <a:spcPct val="20000"/>
              </a:spcBef>
              <a:buNone/>
            </a:pPr>
            <a:r>
              <a:rPr sz="1400" dirty="0">
                <a:solidFill>
                  <a:schemeClr val="tx1">
                    <a:lumMod val="75000"/>
                    <a:lumOff val="25000"/>
                  </a:schemeClr>
                </a:solidFill>
              </a:rPr>
              <a:t>obj.age = undefined;</a:t>
            </a:r>
            <a:endParaRPr sz="1400" dirty="0">
              <a:solidFill>
                <a:schemeClr val="tx1">
                  <a:lumMod val="75000"/>
                  <a:lumOff val="25000"/>
                </a:schemeClr>
              </a:solidFill>
            </a:endParaRPr>
          </a:p>
          <a:p>
            <a:pPr marL="0" indent="0">
              <a:spcBef>
                <a:spcPct val="20000"/>
              </a:spcBef>
              <a:buNone/>
            </a:pPr>
            <a:r>
              <a:rPr sz="1400" dirty="0">
                <a:solidFill>
                  <a:schemeClr val="tx1">
                    <a:lumMod val="75000"/>
                    <a:lumOff val="25000"/>
                  </a:schemeClr>
                </a:solidFill>
              </a:rPr>
              <a:t>obj.sign = '幽默'</a:t>
            </a:r>
            <a:endParaRPr sz="1400" dirty="0">
              <a:solidFill>
                <a:schemeClr val="tx1">
                  <a:lumMod val="75000"/>
                  <a:lumOff val="25000"/>
                </a:schemeClr>
              </a:solidFill>
            </a:endParaRPr>
          </a:p>
          <a:p>
            <a:pPr marL="0" indent="0">
              <a:spcBef>
                <a:spcPct val="20000"/>
              </a:spcBef>
              <a:buNone/>
            </a:pPr>
            <a:r>
              <a:rPr sz="1400" dirty="0">
                <a:solidFill>
                  <a:schemeClr val="tx1">
                    <a:lumMod val="75000"/>
                    <a:lumOff val="25000"/>
                  </a:schemeClr>
                </a:solidFill>
              </a:rPr>
              <a:t>console.log( obj );</a:t>
            </a:r>
            <a:r>
              <a:rPr lang="zh-CN" altLang="en-US" sz="1400" dirty="0">
                <a:solidFill>
                  <a:schemeClr val="tx1">
                    <a:lumMod val="75000"/>
                    <a:lumOff val="25000"/>
                  </a:schemeClr>
                </a:solidFill>
              </a:rPr>
              <a:t>...</a:t>
            </a:r>
            <a:endParaRPr lang="zh-CN" altLang="en-US" sz="1400" dirty="0">
              <a:solidFill>
                <a:schemeClr val="tx1">
                  <a:lumMod val="75000"/>
                  <a:lumOff val="25000"/>
                </a:schemeClr>
              </a:solidFill>
            </a:endParaRPr>
          </a:p>
          <a:p>
            <a:pPr marL="0" indent="0">
              <a:spcBef>
                <a:spcPct val="20000"/>
              </a:spcBef>
              <a:buNone/>
            </a:pPr>
            <a:r>
              <a:rPr lang="zh-CN" altLang="en-US" sz="1400" dirty="0">
                <a:solidFill>
                  <a:schemeClr val="tx1">
                    <a:lumMod val="75000"/>
                    <a:lumOff val="25000"/>
                  </a:schemeClr>
                </a:solidFill>
              </a:rPr>
              <a:t>}</a:t>
            </a:r>
            <a:endParaRPr lang="zh-CN" altLang="en-US" sz="1400" dirty="0">
              <a:solidFill>
                <a:schemeClr val="tx1">
                  <a:lumMod val="75000"/>
                  <a:lumOff val="25000"/>
                </a:schemeClr>
              </a:solidFill>
            </a:endParaRPr>
          </a:p>
        </p:txBody>
      </p:sp>
      <p:sp>
        <p:nvSpPr>
          <p:cNvPr id="4" name="标题 1"/>
          <p:cNvSpPr txBox="1"/>
          <p:nvPr/>
        </p:nvSpPr>
        <p:spPr>
          <a:xfrm>
            <a:off x="129693" y="246"/>
            <a:ext cx="11573813" cy="849126"/>
          </a:xfrm>
          <a:prstGeom prst="rect">
            <a:avLst/>
          </a:prstGeom>
        </p:spPr>
        <p:txBody>
          <a:bodyPr vert="horz" lIns="91440" tIns="45720" rIns="91440" bIns="45720" rtlCol="0" anchor="ctr">
            <a:normAutofit fontScale="90000" lnSpcReduction="10000"/>
          </a:bodyPr>
          <a:lstStyle/>
          <a:p>
            <a:pPr lvl="0">
              <a:lnSpc>
                <a:spcPct val="90000"/>
              </a:lnSpc>
              <a:spcBef>
                <a:spcPct val="0"/>
              </a:spcBef>
              <a:defRPr/>
            </a:pPr>
            <a:endParaRPr lang="zh-CN" altLang="en-US" sz="3000" dirty="0">
              <a:solidFill>
                <a:schemeClr val="tx1">
                  <a:lumMod val="75000"/>
                  <a:lumOff val="25000"/>
                </a:schemeClr>
              </a:solidFill>
              <a:sym typeface="+mn-ea"/>
            </a:endParaRPr>
          </a:p>
          <a:p>
            <a:pPr lvl="0">
              <a:lnSpc>
                <a:spcPct val="90000"/>
              </a:lnSpc>
              <a:spcBef>
                <a:spcPct val="0"/>
              </a:spcBef>
              <a:defRPr/>
            </a:pPr>
            <a:r>
              <a:rPr lang="en-US" altLang="zh-CN" sz="3000" dirty="0">
                <a:solidFill>
                  <a:schemeClr val="tx1">
                    <a:lumMod val="75000"/>
                    <a:lumOff val="25000"/>
                  </a:schemeClr>
                </a:solidFill>
                <a:sym typeface="+mn-ea"/>
              </a:rPr>
              <a:t>JSON</a:t>
            </a:r>
            <a:r>
              <a:rPr lang="zh-CN" altLang="en-US" sz="3000" dirty="0">
                <a:solidFill>
                  <a:schemeClr val="tx1">
                    <a:lumMod val="75000"/>
                    <a:lumOff val="25000"/>
                  </a:schemeClr>
                </a:solidFill>
                <a:sym typeface="+mn-ea"/>
              </a:rPr>
              <a:t>介绍</a:t>
            </a:r>
            <a:endParaRPr lang="zh-CN" altLang="en-US" sz="3000" dirty="0">
              <a:solidFill>
                <a:schemeClr val="tx1">
                  <a:lumMod val="75000"/>
                  <a:lumOff val="25000"/>
                </a:schemeClr>
              </a:solidFill>
              <a:sym typeface="+mn-ea"/>
            </a:endParaRPr>
          </a:p>
        </p:txBody>
      </p:sp>
    </p:spTree>
  </p:cSld>
  <p:clrMapOvr>
    <a:masterClrMapping/>
  </p:clrMapOvr>
  <p:transition spd="slow">
    <p:push dir="u"/>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JSON</a:t>
            </a:r>
            <a:r>
              <a:rPr lang="zh-CN" altLang="en-US" sz="2400" dirty="0">
                <a:solidFill>
                  <a:schemeClr val="tx1">
                    <a:lumMod val="75000"/>
                    <a:lumOff val="25000"/>
                  </a:schemeClr>
                </a:solidFill>
              </a:rPr>
              <a:t>格式的转换：</a:t>
            </a:r>
            <a:r>
              <a:rPr lang="en-US" altLang="zh-CN" sz="2400" dirty="0">
                <a:solidFill>
                  <a:schemeClr val="tx1">
                    <a:lumMod val="75000"/>
                    <a:lumOff val="25000"/>
                  </a:schemeClr>
                </a:solidFill>
              </a:rPr>
              <a:t>JSON</a:t>
            </a:r>
            <a:r>
              <a:rPr lang="zh-CN" altLang="en-US" sz="2400" dirty="0">
                <a:solidFill>
                  <a:schemeClr val="tx1">
                    <a:lumMod val="75000"/>
                    <a:lumOff val="25000"/>
                  </a:schemeClr>
                </a:solidFill>
              </a:rPr>
              <a:t>是一种数据格式，以字符格式传输。</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rPr>
              <a:t>JSON</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rPr>
              <a:t>介绍</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1214414" y="1785925"/>
            <a:ext cx="2920762" cy="445915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571603" y="2214554"/>
            <a:ext cx="2294885" cy="369332"/>
          </a:xfrm>
          <a:prstGeom prst="rect">
            <a:avLst/>
          </a:prstGeom>
          <a:noFill/>
        </p:spPr>
        <p:txBody>
          <a:bodyPr wrap="square" rtlCol="0">
            <a:spAutoFit/>
          </a:bodyPr>
          <a:lstStyle/>
          <a:p>
            <a:r>
              <a:rPr lang="zh-CN" altLang="en-US" b="1" dirty="0" smtClean="0">
                <a:solidFill>
                  <a:srgbClr val="FF0000"/>
                </a:solidFill>
              </a:rPr>
              <a:t>发送</a:t>
            </a:r>
            <a:r>
              <a:rPr lang="en-US" altLang="zh-CN" b="1" dirty="0" smtClean="0">
                <a:solidFill>
                  <a:srgbClr val="FF0000"/>
                </a:solidFill>
              </a:rPr>
              <a:t>ajax</a:t>
            </a:r>
            <a:endParaRPr lang="zh-CN" altLang="en-US" b="1" dirty="0">
              <a:solidFill>
                <a:srgbClr val="FF0000"/>
              </a:solidFill>
            </a:endParaRPr>
          </a:p>
        </p:txBody>
      </p:sp>
      <p:sp>
        <p:nvSpPr>
          <p:cNvPr id="7" name="TextBox 6"/>
          <p:cNvSpPr txBox="1"/>
          <p:nvPr/>
        </p:nvSpPr>
        <p:spPr>
          <a:xfrm>
            <a:off x="1571603" y="2643182"/>
            <a:ext cx="1669007" cy="369332"/>
          </a:xfrm>
          <a:prstGeom prst="rect">
            <a:avLst/>
          </a:prstGeom>
          <a:noFill/>
          <a:ln>
            <a:solidFill>
              <a:schemeClr val="tx1"/>
            </a:solidFill>
          </a:ln>
        </p:spPr>
        <p:txBody>
          <a:bodyPr wrap="square" rtlCol="0">
            <a:spAutoFit/>
          </a:bodyPr>
          <a:lstStyle/>
          <a:p>
            <a:r>
              <a:rPr lang="en-US" altLang="zh-CN" dirty="0" smtClean="0"/>
              <a:t>JSON</a:t>
            </a:r>
            <a:r>
              <a:rPr lang="zh-CN" altLang="en-US" dirty="0" smtClean="0"/>
              <a:t>对象</a:t>
            </a:r>
            <a:endParaRPr lang="zh-CN" altLang="en-US" dirty="0"/>
          </a:p>
        </p:txBody>
      </p:sp>
      <p:sp>
        <p:nvSpPr>
          <p:cNvPr id="8" name="TextBox 7"/>
          <p:cNvSpPr txBox="1"/>
          <p:nvPr/>
        </p:nvSpPr>
        <p:spPr>
          <a:xfrm>
            <a:off x="1714480" y="3214686"/>
            <a:ext cx="1356068" cy="369332"/>
          </a:xfrm>
          <a:prstGeom prst="rect">
            <a:avLst/>
          </a:prstGeom>
          <a:noFill/>
          <a:ln>
            <a:solidFill>
              <a:schemeClr val="tx1"/>
            </a:solidFill>
          </a:ln>
        </p:spPr>
        <p:txBody>
          <a:bodyPr wrap="square" rtlCol="0">
            <a:spAutoFit/>
          </a:bodyPr>
          <a:lstStyle/>
          <a:p>
            <a:r>
              <a:rPr lang="zh-CN" altLang="en-US" dirty="0" smtClean="0"/>
              <a:t>字符串</a:t>
            </a:r>
            <a:endParaRPr lang="zh-CN" altLang="en-US" dirty="0"/>
          </a:p>
        </p:txBody>
      </p:sp>
      <p:sp>
        <p:nvSpPr>
          <p:cNvPr id="9" name="矩形 8"/>
          <p:cNvSpPr/>
          <p:nvPr/>
        </p:nvSpPr>
        <p:spPr>
          <a:xfrm>
            <a:off x="1428728" y="2214554"/>
            <a:ext cx="2190572" cy="178366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72066" y="1857363"/>
            <a:ext cx="3546640" cy="4280789"/>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785917" y="1857364"/>
            <a:ext cx="2086259" cy="461665"/>
          </a:xfrm>
          <a:prstGeom prst="rect">
            <a:avLst/>
          </a:prstGeom>
          <a:noFill/>
        </p:spPr>
        <p:txBody>
          <a:bodyPr wrap="square" rtlCol="0">
            <a:spAutoFit/>
          </a:bodyPr>
          <a:lstStyle/>
          <a:p>
            <a:r>
              <a:rPr lang="en-US" altLang="zh-CN" sz="2400" b="1" dirty="0" smtClean="0">
                <a:solidFill>
                  <a:schemeClr val="tx1">
                    <a:lumMod val="95000"/>
                    <a:lumOff val="5000"/>
                  </a:schemeClr>
                </a:solidFill>
              </a:rPr>
              <a:t>web</a:t>
            </a:r>
            <a:endParaRPr lang="zh-CN" altLang="en-US" sz="2400" b="1" dirty="0">
              <a:solidFill>
                <a:schemeClr val="tx1">
                  <a:lumMod val="95000"/>
                  <a:lumOff val="5000"/>
                </a:schemeClr>
              </a:solidFill>
            </a:endParaRPr>
          </a:p>
        </p:txBody>
      </p:sp>
      <p:sp>
        <p:nvSpPr>
          <p:cNvPr id="12" name="TextBox 11"/>
          <p:cNvSpPr txBox="1"/>
          <p:nvPr/>
        </p:nvSpPr>
        <p:spPr>
          <a:xfrm>
            <a:off x="5786445" y="1857364"/>
            <a:ext cx="2086259" cy="461665"/>
          </a:xfrm>
          <a:prstGeom prst="rect">
            <a:avLst/>
          </a:prstGeom>
          <a:noFill/>
        </p:spPr>
        <p:txBody>
          <a:bodyPr wrap="square" rtlCol="0">
            <a:spAutoFit/>
          </a:bodyPr>
          <a:lstStyle/>
          <a:p>
            <a:r>
              <a:rPr lang="en-US" altLang="zh-CN" sz="2400" b="1" dirty="0" smtClean="0">
                <a:solidFill>
                  <a:schemeClr val="tx1">
                    <a:lumMod val="95000"/>
                    <a:lumOff val="5000"/>
                  </a:schemeClr>
                </a:solidFill>
              </a:rPr>
              <a:t>server</a:t>
            </a:r>
            <a:endParaRPr lang="zh-CN" altLang="en-US" sz="2400" b="1" dirty="0">
              <a:solidFill>
                <a:schemeClr val="tx1">
                  <a:lumMod val="95000"/>
                  <a:lumOff val="5000"/>
                </a:schemeClr>
              </a:solidFill>
            </a:endParaRPr>
          </a:p>
        </p:txBody>
      </p:sp>
      <p:sp>
        <p:nvSpPr>
          <p:cNvPr id="13" name="矩形 12"/>
          <p:cNvSpPr/>
          <p:nvPr/>
        </p:nvSpPr>
        <p:spPr>
          <a:xfrm>
            <a:off x="5572131" y="2214554"/>
            <a:ext cx="2527405" cy="17101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5643569" y="2285992"/>
            <a:ext cx="2294885" cy="369332"/>
          </a:xfrm>
          <a:prstGeom prst="rect">
            <a:avLst/>
          </a:prstGeom>
          <a:noFill/>
        </p:spPr>
        <p:txBody>
          <a:bodyPr wrap="square" rtlCol="0">
            <a:spAutoFit/>
          </a:bodyPr>
          <a:lstStyle/>
          <a:p>
            <a:r>
              <a:rPr lang="zh-CN" altLang="en-US" b="1" dirty="0" smtClean="0">
                <a:solidFill>
                  <a:srgbClr val="FF0000"/>
                </a:solidFill>
              </a:rPr>
              <a:t>接收请求</a:t>
            </a:r>
            <a:endParaRPr lang="zh-CN" altLang="en-US" b="1" dirty="0">
              <a:solidFill>
                <a:srgbClr val="FF0000"/>
              </a:solidFill>
            </a:endParaRPr>
          </a:p>
        </p:txBody>
      </p:sp>
      <p:sp>
        <p:nvSpPr>
          <p:cNvPr id="15" name="TextBox 14"/>
          <p:cNvSpPr txBox="1"/>
          <p:nvPr/>
        </p:nvSpPr>
        <p:spPr>
          <a:xfrm>
            <a:off x="5786446" y="2643182"/>
            <a:ext cx="1356068" cy="369332"/>
          </a:xfrm>
          <a:prstGeom prst="rect">
            <a:avLst/>
          </a:prstGeom>
          <a:noFill/>
          <a:ln>
            <a:solidFill>
              <a:schemeClr val="tx1"/>
            </a:solidFill>
          </a:ln>
        </p:spPr>
        <p:txBody>
          <a:bodyPr wrap="square" rtlCol="0">
            <a:spAutoFit/>
          </a:bodyPr>
          <a:lstStyle/>
          <a:p>
            <a:r>
              <a:rPr lang="zh-CN" altLang="en-US" dirty="0" smtClean="0"/>
              <a:t>字符串</a:t>
            </a:r>
            <a:endParaRPr lang="zh-CN" altLang="en-US" dirty="0"/>
          </a:p>
        </p:txBody>
      </p:sp>
      <p:sp>
        <p:nvSpPr>
          <p:cNvPr id="16" name="TextBox 15"/>
          <p:cNvSpPr txBox="1"/>
          <p:nvPr/>
        </p:nvSpPr>
        <p:spPr>
          <a:xfrm>
            <a:off x="5786445" y="3143248"/>
            <a:ext cx="1669007" cy="369332"/>
          </a:xfrm>
          <a:prstGeom prst="rect">
            <a:avLst/>
          </a:prstGeom>
          <a:noFill/>
          <a:ln>
            <a:solidFill>
              <a:schemeClr val="tx1"/>
            </a:solidFill>
          </a:ln>
        </p:spPr>
        <p:txBody>
          <a:bodyPr wrap="square" rtlCol="0">
            <a:spAutoFit/>
          </a:bodyPr>
          <a:lstStyle/>
          <a:p>
            <a:r>
              <a:rPr lang="en-US" altLang="zh-CN" dirty="0" smtClean="0"/>
              <a:t>JSON</a:t>
            </a:r>
            <a:r>
              <a:rPr lang="zh-CN" altLang="en-US" dirty="0" smtClean="0"/>
              <a:t>对象</a:t>
            </a:r>
            <a:endParaRPr lang="zh-CN" altLang="en-US" dirty="0"/>
          </a:p>
        </p:txBody>
      </p:sp>
      <p:sp>
        <p:nvSpPr>
          <p:cNvPr id="17" name="下箭头 16"/>
          <p:cNvSpPr/>
          <p:nvPr/>
        </p:nvSpPr>
        <p:spPr>
          <a:xfrm>
            <a:off x="2071669" y="3000371"/>
            <a:ext cx="312939" cy="26754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786445" y="4143380"/>
            <a:ext cx="1669007" cy="369332"/>
          </a:xfrm>
          <a:prstGeom prst="rect">
            <a:avLst/>
          </a:prstGeom>
          <a:noFill/>
          <a:ln>
            <a:solidFill>
              <a:schemeClr val="tx1"/>
            </a:solidFill>
          </a:ln>
        </p:spPr>
        <p:txBody>
          <a:bodyPr wrap="square" rtlCol="0">
            <a:spAutoFit/>
          </a:bodyPr>
          <a:lstStyle/>
          <a:p>
            <a:r>
              <a:rPr lang="en-US" altLang="zh-CN" dirty="0" smtClean="0"/>
              <a:t>JSON</a:t>
            </a:r>
            <a:r>
              <a:rPr lang="zh-CN" altLang="en-US" dirty="0" smtClean="0"/>
              <a:t>对象</a:t>
            </a:r>
            <a:endParaRPr lang="zh-CN" altLang="en-US" dirty="0"/>
          </a:p>
        </p:txBody>
      </p:sp>
      <p:sp>
        <p:nvSpPr>
          <p:cNvPr id="19" name="TextBox 18"/>
          <p:cNvSpPr txBox="1"/>
          <p:nvPr/>
        </p:nvSpPr>
        <p:spPr>
          <a:xfrm>
            <a:off x="2357422" y="3000372"/>
            <a:ext cx="938816" cy="276999"/>
          </a:xfrm>
          <a:prstGeom prst="rect">
            <a:avLst/>
          </a:prstGeom>
          <a:noFill/>
        </p:spPr>
        <p:txBody>
          <a:bodyPr wrap="square" rtlCol="0">
            <a:spAutoFit/>
          </a:bodyPr>
          <a:lstStyle/>
          <a:p>
            <a:r>
              <a:rPr lang="zh-CN" altLang="en-US" sz="1200" b="1" dirty="0" smtClean="0">
                <a:solidFill>
                  <a:srgbClr val="FF0000"/>
                </a:solidFill>
              </a:rPr>
              <a:t>转换</a:t>
            </a:r>
            <a:endParaRPr lang="zh-CN" altLang="en-US" sz="1200" b="1" dirty="0">
              <a:solidFill>
                <a:srgbClr val="FF0000"/>
              </a:solidFill>
            </a:endParaRPr>
          </a:p>
        </p:txBody>
      </p:sp>
      <p:sp>
        <p:nvSpPr>
          <p:cNvPr id="20" name="TextBox 19"/>
          <p:cNvSpPr txBox="1"/>
          <p:nvPr/>
        </p:nvSpPr>
        <p:spPr>
          <a:xfrm>
            <a:off x="6786578" y="2786058"/>
            <a:ext cx="938816" cy="276999"/>
          </a:xfrm>
          <a:prstGeom prst="rect">
            <a:avLst/>
          </a:prstGeom>
          <a:noFill/>
        </p:spPr>
        <p:txBody>
          <a:bodyPr wrap="square" rtlCol="0">
            <a:spAutoFit/>
          </a:bodyPr>
          <a:lstStyle/>
          <a:p>
            <a:r>
              <a:rPr lang="zh-CN" altLang="en-US" sz="1200" b="1" dirty="0" smtClean="0">
                <a:solidFill>
                  <a:srgbClr val="FF0000"/>
                </a:solidFill>
              </a:rPr>
              <a:t>转换</a:t>
            </a:r>
            <a:endParaRPr lang="zh-CN" altLang="en-US" sz="1200" b="1" dirty="0">
              <a:solidFill>
                <a:srgbClr val="FF0000"/>
              </a:solidFill>
            </a:endParaRPr>
          </a:p>
        </p:txBody>
      </p:sp>
      <p:sp>
        <p:nvSpPr>
          <p:cNvPr id="21" name="下箭头 20"/>
          <p:cNvSpPr/>
          <p:nvPr/>
        </p:nvSpPr>
        <p:spPr>
          <a:xfrm>
            <a:off x="6072197" y="3000372"/>
            <a:ext cx="312939" cy="1783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5857884" y="4714884"/>
            <a:ext cx="1356068" cy="369332"/>
          </a:xfrm>
          <a:prstGeom prst="rect">
            <a:avLst/>
          </a:prstGeom>
          <a:noFill/>
          <a:ln>
            <a:solidFill>
              <a:schemeClr val="tx1"/>
            </a:solidFill>
          </a:ln>
        </p:spPr>
        <p:txBody>
          <a:bodyPr wrap="square" rtlCol="0">
            <a:spAutoFit/>
          </a:bodyPr>
          <a:lstStyle/>
          <a:p>
            <a:r>
              <a:rPr lang="zh-CN" altLang="en-US" dirty="0" smtClean="0"/>
              <a:t>字符串</a:t>
            </a:r>
            <a:endParaRPr lang="zh-CN" altLang="en-US" dirty="0"/>
          </a:p>
        </p:txBody>
      </p:sp>
      <p:sp>
        <p:nvSpPr>
          <p:cNvPr id="23" name="下箭头 22"/>
          <p:cNvSpPr/>
          <p:nvPr/>
        </p:nvSpPr>
        <p:spPr>
          <a:xfrm>
            <a:off x="6215073" y="4572008"/>
            <a:ext cx="312939" cy="1783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6786578" y="4572008"/>
            <a:ext cx="938816" cy="276999"/>
          </a:xfrm>
          <a:prstGeom prst="rect">
            <a:avLst/>
          </a:prstGeom>
          <a:noFill/>
        </p:spPr>
        <p:txBody>
          <a:bodyPr wrap="square" rtlCol="0">
            <a:spAutoFit/>
          </a:bodyPr>
          <a:lstStyle/>
          <a:p>
            <a:r>
              <a:rPr lang="zh-CN" altLang="en-US" sz="1200" b="1" dirty="0" smtClean="0">
                <a:solidFill>
                  <a:srgbClr val="FF0000"/>
                </a:solidFill>
              </a:rPr>
              <a:t>转换</a:t>
            </a:r>
            <a:endParaRPr lang="zh-CN" altLang="en-US" sz="1200" b="1" dirty="0">
              <a:solidFill>
                <a:srgbClr val="FF0000"/>
              </a:solidFill>
            </a:endParaRPr>
          </a:p>
        </p:txBody>
      </p:sp>
      <p:sp>
        <p:nvSpPr>
          <p:cNvPr id="25" name="矩形 24"/>
          <p:cNvSpPr/>
          <p:nvPr/>
        </p:nvSpPr>
        <p:spPr>
          <a:xfrm>
            <a:off x="5572131" y="3714752"/>
            <a:ext cx="2527405" cy="1888540"/>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5786445" y="3714752"/>
            <a:ext cx="2294885" cy="369332"/>
          </a:xfrm>
          <a:prstGeom prst="rect">
            <a:avLst/>
          </a:prstGeom>
          <a:noFill/>
        </p:spPr>
        <p:txBody>
          <a:bodyPr wrap="square" rtlCol="0">
            <a:spAutoFit/>
          </a:bodyPr>
          <a:lstStyle/>
          <a:p>
            <a:r>
              <a:rPr lang="zh-CN" altLang="en-US" b="1" dirty="0" smtClean="0">
                <a:solidFill>
                  <a:srgbClr val="FF0000"/>
                </a:solidFill>
              </a:rPr>
              <a:t>服务器响应</a:t>
            </a:r>
            <a:endParaRPr lang="zh-CN" altLang="en-US" b="1" dirty="0">
              <a:solidFill>
                <a:srgbClr val="FF0000"/>
              </a:solidFill>
            </a:endParaRPr>
          </a:p>
        </p:txBody>
      </p:sp>
      <p:sp>
        <p:nvSpPr>
          <p:cNvPr id="27" name="矩形 26"/>
          <p:cNvSpPr/>
          <p:nvPr/>
        </p:nvSpPr>
        <p:spPr>
          <a:xfrm>
            <a:off x="1357289" y="3714752"/>
            <a:ext cx="2527405" cy="1888540"/>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1500165" y="3786190"/>
            <a:ext cx="2294885" cy="369332"/>
          </a:xfrm>
          <a:prstGeom prst="rect">
            <a:avLst/>
          </a:prstGeom>
          <a:noFill/>
        </p:spPr>
        <p:txBody>
          <a:bodyPr wrap="square" rtlCol="0">
            <a:spAutoFit/>
          </a:bodyPr>
          <a:lstStyle/>
          <a:p>
            <a:r>
              <a:rPr lang="zh-CN" altLang="en-US" b="1" dirty="0" smtClean="0">
                <a:solidFill>
                  <a:srgbClr val="FF0000"/>
                </a:solidFill>
              </a:rPr>
              <a:t>接收响应</a:t>
            </a:r>
            <a:endParaRPr lang="zh-CN" altLang="en-US" b="1" dirty="0">
              <a:solidFill>
                <a:srgbClr val="FF0000"/>
              </a:solidFill>
            </a:endParaRPr>
          </a:p>
        </p:txBody>
      </p:sp>
      <p:sp>
        <p:nvSpPr>
          <p:cNvPr id="29" name="TextBox 28"/>
          <p:cNvSpPr txBox="1"/>
          <p:nvPr/>
        </p:nvSpPr>
        <p:spPr>
          <a:xfrm>
            <a:off x="1643042" y="4143380"/>
            <a:ext cx="1356068" cy="369332"/>
          </a:xfrm>
          <a:prstGeom prst="rect">
            <a:avLst/>
          </a:prstGeom>
          <a:noFill/>
          <a:ln>
            <a:solidFill>
              <a:schemeClr val="tx1"/>
            </a:solidFill>
          </a:ln>
        </p:spPr>
        <p:txBody>
          <a:bodyPr wrap="square" rtlCol="0">
            <a:spAutoFit/>
          </a:bodyPr>
          <a:lstStyle/>
          <a:p>
            <a:r>
              <a:rPr lang="zh-CN" altLang="en-US" dirty="0" smtClean="0"/>
              <a:t>字符串</a:t>
            </a:r>
            <a:endParaRPr lang="zh-CN" altLang="en-US" dirty="0"/>
          </a:p>
        </p:txBody>
      </p:sp>
      <p:sp>
        <p:nvSpPr>
          <p:cNvPr id="30" name="TextBox 29"/>
          <p:cNvSpPr txBox="1"/>
          <p:nvPr/>
        </p:nvSpPr>
        <p:spPr>
          <a:xfrm>
            <a:off x="1571603" y="4714884"/>
            <a:ext cx="1669007" cy="369332"/>
          </a:xfrm>
          <a:prstGeom prst="rect">
            <a:avLst/>
          </a:prstGeom>
          <a:noFill/>
          <a:ln>
            <a:solidFill>
              <a:schemeClr val="tx1"/>
            </a:solidFill>
          </a:ln>
        </p:spPr>
        <p:txBody>
          <a:bodyPr wrap="square" rtlCol="0">
            <a:spAutoFit/>
          </a:bodyPr>
          <a:lstStyle/>
          <a:p>
            <a:r>
              <a:rPr lang="en-US" altLang="zh-CN" dirty="0" smtClean="0"/>
              <a:t>JSON</a:t>
            </a:r>
            <a:r>
              <a:rPr lang="zh-CN" altLang="en-US" dirty="0" smtClean="0"/>
              <a:t>对象</a:t>
            </a:r>
            <a:endParaRPr lang="zh-CN" altLang="en-US" dirty="0"/>
          </a:p>
        </p:txBody>
      </p:sp>
      <p:sp>
        <p:nvSpPr>
          <p:cNvPr id="33" name="TextBox 32"/>
          <p:cNvSpPr txBox="1"/>
          <p:nvPr/>
        </p:nvSpPr>
        <p:spPr>
          <a:xfrm>
            <a:off x="3500430" y="4572008"/>
            <a:ext cx="1564694" cy="369332"/>
          </a:xfrm>
          <a:prstGeom prst="rect">
            <a:avLst/>
          </a:prstGeom>
          <a:noFill/>
        </p:spPr>
        <p:txBody>
          <a:bodyPr wrap="square" rtlCol="0">
            <a:spAutoFit/>
          </a:bodyPr>
          <a:lstStyle/>
          <a:p>
            <a:r>
              <a:rPr lang="zh-CN" altLang="en-US" dirty="0" smtClean="0"/>
              <a:t>此处可以解析</a:t>
            </a:r>
            <a:endParaRPr lang="zh-CN" altLang="en-US" dirty="0"/>
          </a:p>
        </p:txBody>
      </p:sp>
      <p:sp>
        <p:nvSpPr>
          <p:cNvPr id="34" name="右箭头 33"/>
          <p:cNvSpPr/>
          <p:nvPr/>
        </p:nvSpPr>
        <p:spPr>
          <a:xfrm flipH="1">
            <a:off x="2786050" y="4816667"/>
            <a:ext cx="1147442" cy="267549"/>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下箭头 34"/>
          <p:cNvSpPr/>
          <p:nvPr/>
        </p:nvSpPr>
        <p:spPr>
          <a:xfrm>
            <a:off x="2071669" y="4500569"/>
            <a:ext cx="312939" cy="26754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2428860" y="4500570"/>
            <a:ext cx="938816" cy="276999"/>
          </a:xfrm>
          <a:prstGeom prst="rect">
            <a:avLst/>
          </a:prstGeom>
          <a:noFill/>
        </p:spPr>
        <p:txBody>
          <a:bodyPr wrap="square" rtlCol="0">
            <a:spAutoFit/>
          </a:bodyPr>
          <a:lstStyle/>
          <a:p>
            <a:r>
              <a:rPr lang="zh-CN" altLang="en-US" sz="1200" b="1" dirty="0" smtClean="0">
                <a:solidFill>
                  <a:srgbClr val="FF0000"/>
                </a:solidFill>
              </a:rPr>
              <a:t>转换</a:t>
            </a:r>
            <a:endParaRPr lang="zh-CN" altLang="en-US" sz="1200" b="1" dirty="0">
              <a:solidFill>
                <a:srgbClr val="FF0000"/>
              </a:solidFill>
            </a:endParaRPr>
          </a:p>
        </p:txBody>
      </p:sp>
      <p:cxnSp>
        <p:nvCxnSpPr>
          <p:cNvPr id="37" name="肘形连接符 36"/>
          <p:cNvCxnSpPr>
            <a:stCxn id="8" idx="3"/>
            <a:endCxn id="15" idx="1"/>
          </p:cNvCxnSpPr>
          <p:nvPr/>
        </p:nvCxnSpPr>
        <p:spPr>
          <a:xfrm flipV="1">
            <a:off x="3070548" y="2827848"/>
            <a:ext cx="2715898" cy="571504"/>
          </a:xfrm>
          <a:prstGeom prst="bentConnector3">
            <a:avLst>
              <a:gd name="adj1" fmla="val 50000"/>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肘形连接符 37"/>
          <p:cNvCxnSpPr>
            <a:stCxn id="22" idx="1"/>
            <a:endCxn id="29" idx="3"/>
          </p:cNvCxnSpPr>
          <p:nvPr/>
        </p:nvCxnSpPr>
        <p:spPr>
          <a:xfrm rot="10800000">
            <a:off x="2999110" y="4328046"/>
            <a:ext cx="2858774" cy="571504"/>
          </a:xfrm>
          <a:prstGeom prst="bentConnector3">
            <a:avLst>
              <a:gd name="adj1" fmla="val 50000"/>
            </a:avLst>
          </a:prstGeom>
          <a:ln w="2540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a:buClr>
                <a:schemeClr val="tx1"/>
              </a:buClr>
            </a:pPr>
            <a:r>
              <a:rPr lang="en-US" altLang="zh-CN" sz="2400" dirty="0">
                <a:ea typeface="楷体_GB2312" pitchFamily="49" charset="-122"/>
              </a:rPr>
              <a:t>JS</a:t>
            </a:r>
            <a:r>
              <a:rPr lang="zh-CN" altLang="en-US" sz="2400" dirty="0">
                <a:ea typeface="楷体_GB2312" pitchFamily="49" charset="-122"/>
              </a:rPr>
              <a:t>中扩展了字符串与</a:t>
            </a:r>
            <a:r>
              <a:rPr lang="en-US" altLang="zh-CN" sz="2400" dirty="0">
                <a:ea typeface="楷体_GB2312" pitchFamily="49" charset="-122"/>
              </a:rPr>
              <a:t>JSON</a:t>
            </a:r>
            <a:r>
              <a:rPr lang="zh-CN" altLang="en-US" sz="2400" dirty="0">
                <a:ea typeface="楷体_GB2312" pitchFamily="49" charset="-122"/>
              </a:rPr>
              <a:t>格式相互转换的方式。</a:t>
            </a:r>
            <a:endParaRPr lang="en-US" altLang="zh-CN" sz="2400" dirty="0">
              <a:ea typeface="楷体_GB2312" pitchFamily="49" charset="-122"/>
            </a:endParaRPr>
          </a:p>
          <a:p>
            <a:pPr lvl="1">
              <a:buClr>
                <a:schemeClr val="tx2">
                  <a:lumMod val="75000"/>
                </a:schemeClr>
              </a:buClr>
            </a:pPr>
            <a:r>
              <a:rPr lang="en-US" altLang="zh-CN" sz="2000" b="1" dirty="0">
                <a:solidFill>
                  <a:srgbClr val="FF0000"/>
                </a:solidFill>
                <a:ea typeface="楷体_GB2312" pitchFamily="49" charset="-122"/>
              </a:rPr>
              <a:t>String </a:t>
            </a:r>
            <a:r>
              <a:rPr lang="en-US" altLang="en-US" sz="2000" b="1" dirty="0">
                <a:solidFill>
                  <a:srgbClr val="FF0000"/>
                </a:solidFill>
                <a:ea typeface="楷体_GB2312" pitchFamily="49" charset="-122"/>
              </a:rPr>
              <a:t>JSON.stringify(obj)</a:t>
            </a:r>
            <a:r>
              <a:rPr lang="zh-CN" altLang="en-US" sz="2000" b="1" dirty="0">
                <a:solidFill>
                  <a:srgbClr val="FF0000"/>
                </a:solidFill>
                <a:ea typeface="楷体_GB2312" pitchFamily="49" charset="-122"/>
              </a:rPr>
              <a:t>：</a:t>
            </a:r>
            <a:r>
              <a:rPr lang="zh-CN" altLang="en-US" sz="2000" dirty="0">
                <a:ea typeface="楷体_GB2312" pitchFamily="49" charset="-122"/>
              </a:rPr>
              <a:t>将</a:t>
            </a:r>
            <a:r>
              <a:rPr lang="en-US" altLang="zh-CN" sz="2000" dirty="0">
                <a:ea typeface="楷体_GB2312" pitchFamily="49" charset="-122"/>
              </a:rPr>
              <a:t>JS</a:t>
            </a:r>
            <a:r>
              <a:rPr lang="zh-CN" altLang="en-US" sz="2000" dirty="0">
                <a:ea typeface="楷体_GB2312" pitchFamily="49" charset="-122"/>
              </a:rPr>
              <a:t>对象转换为</a:t>
            </a:r>
            <a:r>
              <a:rPr lang="en-US" altLang="zh-CN" sz="2000" dirty="0">
                <a:ea typeface="楷体_GB2312" pitchFamily="49" charset="-122"/>
                <a:sym typeface="+mn-ea"/>
              </a:rPr>
              <a:t>JSON</a:t>
            </a:r>
            <a:r>
              <a:rPr lang="zh-CN" altLang="en-US" sz="2000" dirty="0">
                <a:ea typeface="楷体_GB2312" pitchFamily="49" charset="-122"/>
                <a:sym typeface="+mn-ea"/>
              </a:rPr>
              <a:t>格式的</a:t>
            </a:r>
            <a:r>
              <a:rPr lang="zh-CN" altLang="en-US" sz="2000" dirty="0">
                <a:ea typeface="楷体_GB2312" pitchFamily="49" charset="-122"/>
                <a:sym typeface="+mn-ea"/>
              </a:rPr>
              <a:t>字符串</a:t>
            </a:r>
            <a:r>
              <a:rPr lang="zh-CN" altLang="en-US" sz="2000" dirty="0">
                <a:ea typeface="楷体_GB2312" pitchFamily="49" charset="-122"/>
              </a:rPr>
              <a:t>。</a:t>
            </a:r>
            <a:endParaRPr lang="en-US" altLang="zh-CN" sz="2000" dirty="0">
              <a:ea typeface="楷体_GB2312" pitchFamily="49" charset="-122"/>
            </a:endParaRPr>
          </a:p>
          <a:p>
            <a:pPr lvl="1">
              <a:buClr>
                <a:schemeClr val="tx2">
                  <a:lumMod val="75000"/>
                </a:schemeClr>
              </a:buClr>
              <a:buNone/>
            </a:pPr>
            <a:r>
              <a:rPr lang="en-US" altLang="zh-CN" sz="2000" dirty="0">
                <a:ea typeface="楷体_GB2312" pitchFamily="49" charset="-122"/>
              </a:rPr>
              <a:t>	--String </a:t>
            </a:r>
            <a:r>
              <a:rPr lang="zh-CN" altLang="en-US" sz="2000" dirty="0">
                <a:ea typeface="楷体_GB2312" pitchFamily="49" charset="-122"/>
              </a:rPr>
              <a:t>：返回类型。</a:t>
            </a:r>
            <a:endParaRPr lang="en-US" altLang="zh-CN" sz="2000" dirty="0">
              <a:ea typeface="楷体_GB2312" pitchFamily="49" charset="-122"/>
            </a:endParaRPr>
          </a:p>
          <a:p>
            <a:pPr lvl="1">
              <a:buClr>
                <a:schemeClr val="tx2">
                  <a:lumMod val="75000"/>
                </a:schemeClr>
              </a:buClr>
              <a:buNone/>
            </a:pPr>
            <a:r>
              <a:rPr lang="en-US" altLang="zh-CN" sz="2000" dirty="0">
                <a:ea typeface="楷体_GB2312" pitchFamily="49" charset="-122"/>
              </a:rPr>
              <a:t>	--JSON</a:t>
            </a:r>
            <a:r>
              <a:rPr lang="zh-CN" altLang="en-US" sz="2000" dirty="0">
                <a:ea typeface="楷体_GB2312" pitchFamily="49" charset="-122"/>
              </a:rPr>
              <a:t>：</a:t>
            </a:r>
            <a:r>
              <a:rPr lang="en-US" altLang="zh-CN" sz="2000" dirty="0">
                <a:ea typeface="楷体_GB2312" pitchFamily="49" charset="-122"/>
              </a:rPr>
              <a:t>window</a:t>
            </a:r>
            <a:r>
              <a:rPr lang="zh-CN" altLang="en-US" sz="2000" dirty="0">
                <a:ea typeface="楷体_GB2312" pitchFamily="49" charset="-122"/>
              </a:rPr>
              <a:t>对象的全局属性，但只有在高版本浏览器中兼容。</a:t>
            </a:r>
            <a:endParaRPr lang="en-US" altLang="zh-CN" sz="2000" dirty="0">
              <a:ea typeface="楷体_GB2312" pitchFamily="49" charset="-122"/>
            </a:endParaRPr>
          </a:p>
          <a:p>
            <a:pPr lvl="1">
              <a:buClr>
                <a:schemeClr val="tx2">
                  <a:lumMod val="75000"/>
                </a:schemeClr>
              </a:buClr>
              <a:buNone/>
            </a:pPr>
            <a:r>
              <a:rPr lang="en-US" altLang="zh-CN" sz="2000" dirty="0">
                <a:ea typeface="楷体_GB2312" pitchFamily="49" charset="-122"/>
              </a:rPr>
              <a:t>	--</a:t>
            </a:r>
            <a:r>
              <a:rPr lang="en-US" altLang="zh-CN" sz="2000" dirty="0" err="1">
                <a:ea typeface="楷体_GB2312" pitchFamily="49" charset="-122"/>
              </a:rPr>
              <a:t>stringify:JSON</a:t>
            </a:r>
            <a:r>
              <a:rPr lang="zh-CN" altLang="en-US" sz="2000" dirty="0">
                <a:ea typeface="楷体_GB2312" pitchFamily="49" charset="-122"/>
              </a:rPr>
              <a:t>对象的全局方法，将目标对象转换为</a:t>
            </a:r>
            <a:r>
              <a:rPr lang="en-US" altLang="zh-CN" sz="2000" dirty="0">
                <a:ea typeface="楷体_GB2312" pitchFamily="49" charset="-122"/>
                <a:sym typeface="+mn-ea"/>
              </a:rPr>
              <a:t>JSON</a:t>
            </a:r>
            <a:r>
              <a:rPr lang="zh-CN" altLang="en-US" sz="2000" dirty="0">
                <a:ea typeface="楷体_GB2312" pitchFamily="49" charset="-122"/>
                <a:sym typeface="+mn-ea"/>
              </a:rPr>
              <a:t>格式的</a:t>
            </a:r>
            <a:r>
              <a:rPr lang="zh-CN" altLang="en-US" sz="2000" dirty="0">
                <a:ea typeface="楷体_GB2312" pitchFamily="49" charset="-122"/>
              </a:rPr>
              <a:t>字符串。</a:t>
            </a:r>
            <a:endParaRPr lang="en-US" altLang="zh-CN" sz="2000" dirty="0">
              <a:ea typeface="楷体_GB2312" pitchFamily="49" charset="-122"/>
            </a:endParaRPr>
          </a:p>
          <a:p>
            <a:pPr lvl="1">
              <a:buClr>
                <a:schemeClr val="tx2">
                  <a:lumMod val="75000"/>
                </a:schemeClr>
              </a:buClr>
              <a:buNone/>
            </a:pPr>
            <a:r>
              <a:rPr lang="en-US" altLang="zh-CN" sz="2000" dirty="0">
                <a:ea typeface="楷体_GB2312" pitchFamily="49" charset="-122"/>
              </a:rPr>
              <a:t>	--obj:</a:t>
            </a:r>
            <a:r>
              <a:rPr lang="zh-CN" altLang="en-US" sz="2000" dirty="0">
                <a:ea typeface="楷体_GB2312" pitchFamily="49" charset="-122"/>
              </a:rPr>
              <a:t>需要转换的</a:t>
            </a:r>
            <a:r>
              <a:rPr lang="en-US" altLang="zh-CN" sz="2000" dirty="0">
                <a:ea typeface="楷体_GB2312" pitchFamily="49" charset="-122"/>
              </a:rPr>
              <a:t>JS</a:t>
            </a:r>
            <a:r>
              <a:rPr lang="zh-CN" altLang="en-US" sz="2000" dirty="0">
                <a:ea typeface="楷体_GB2312" pitchFamily="49" charset="-122"/>
              </a:rPr>
              <a:t>对象。</a:t>
            </a:r>
            <a:endParaRPr lang="en-US" altLang="zh-CN" sz="2000" dirty="0">
              <a:ea typeface="楷体_GB2312" pitchFamily="49" charset="-122"/>
            </a:endParaRPr>
          </a:p>
          <a:p>
            <a:pPr lvl="1">
              <a:buClr>
                <a:schemeClr val="tx2">
                  <a:lumMod val="75000"/>
                </a:schemeClr>
              </a:buClr>
            </a:pPr>
            <a:r>
              <a:rPr lang="zh-CN" altLang="en-US" sz="2000" dirty="0" smtClean="0">
                <a:ea typeface="楷体_GB2312" pitchFamily="49" charset="-122"/>
              </a:rPr>
              <a:t>代码</a:t>
            </a:r>
            <a:r>
              <a:rPr lang="zh-CN" altLang="en-US" sz="2000" dirty="0">
                <a:ea typeface="楷体_GB2312" pitchFamily="49" charset="-122"/>
              </a:rPr>
              <a:t>示例</a:t>
            </a:r>
            <a:endParaRPr lang="zh-CN" altLang="en-US" sz="2000" dirty="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rPr>
              <a:t>JSON</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rPr>
              <a:t>介绍</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39" name="Picture 2"/>
          <p:cNvPicPr>
            <a:picLocks noChangeAspect="1" noChangeArrowheads="1"/>
          </p:cNvPicPr>
          <p:nvPr/>
        </p:nvPicPr>
        <p:blipFill>
          <a:blip r:embed="rId1" cstate="print"/>
          <a:srcRect/>
          <a:stretch>
            <a:fillRect/>
          </a:stretch>
        </p:blipFill>
        <p:spPr bwMode="auto">
          <a:xfrm>
            <a:off x="1165471" y="4929198"/>
            <a:ext cx="6697313" cy="714380"/>
          </a:xfrm>
          <a:prstGeom prst="rect">
            <a:avLst/>
          </a:prstGeom>
          <a:noFill/>
          <a:ln w="9525">
            <a:no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a:buClr>
                <a:schemeClr val="tx2">
                  <a:lumMod val="75000"/>
                </a:schemeClr>
              </a:buClr>
            </a:pPr>
            <a:r>
              <a:rPr lang="en-US" altLang="zh-CN" sz="2400" b="1" dirty="0">
                <a:solidFill>
                  <a:srgbClr val="FF0000"/>
                </a:solidFill>
                <a:ea typeface="楷体_GB2312" pitchFamily="49" charset="-122"/>
              </a:rPr>
              <a:t>Obj </a:t>
            </a:r>
            <a:r>
              <a:rPr lang="en-US" altLang="en-US" sz="2400" b="1" dirty="0" err="1">
                <a:solidFill>
                  <a:srgbClr val="FF0000"/>
                </a:solidFill>
                <a:ea typeface="楷体_GB2312" pitchFamily="49" charset="-122"/>
              </a:rPr>
              <a:t>JSON.parse</a:t>
            </a:r>
            <a:r>
              <a:rPr lang="en-US" altLang="en-US" sz="2400" b="1" dirty="0">
                <a:solidFill>
                  <a:srgbClr val="FF0000"/>
                </a:solidFill>
                <a:ea typeface="楷体_GB2312" pitchFamily="49" charset="-122"/>
              </a:rPr>
              <a:t>(Str)</a:t>
            </a:r>
            <a:r>
              <a:rPr lang="zh-CN" altLang="en-US" sz="2400" dirty="0">
                <a:ea typeface="楷体_GB2312" pitchFamily="49" charset="-122"/>
              </a:rPr>
              <a:t>：将</a:t>
            </a:r>
            <a:r>
              <a:rPr lang="en-US" altLang="zh-CN" sz="2400" dirty="0">
                <a:ea typeface="楷体_GB2312" pitchFamily="49" charset="-122"/>
              </a:rPr>
              <a:t>JSON</a:t>
            </a:r>
            <a:r>
              <a:rPr lang="zh-CN" altLang="en-US" sz="2400" dirty="0">
                <a:ea typeface="楷体_GB2312" pitchFamily="49" charset="-122"/>
              </a:rPr>
              <a:t>格式的字符转换为</a:t>
            </a:r>
            <a:r>
              <a:rPr lang="en-US" altLang="zh-CN" sz="2400" dirty="0">
                <a:ea typeface="楷体_GB2312" pitchFamily="49" charset="-122"/>
              </a:rPr>
              <a:t>JS</a:t>
            </a:r>
            <a:r>
              <a:rPr lang="zh-CN" altLang="en-US" sz="2400" dirty="0">
                <a:ea typeface="楷体_GB2312" pitchFamily="49" charset="-122"/>
              </a:rPr>
              <a:t>对象。</a:t>
            </a:r>
            <a:endParaRPr lang="en-US" altLang="zh-CN" sz="2400" dirty="0">
              <a:ea typeface="楷体_GB2312" pitchFamily="49" charset="-122"/>
            </a:endParaRPr>
          </a:p>
          <a:p>
            <a:pPr>
              <a:buClr>
                <a:schemeClr val="tx2">
                  <a:lumMod val="75000"/>
                </a:schemeClr>
              </a:buClr>
              <a:buNone/>
            </a:pPr>
            <a:r>
              <a:rPr lang="en-US" altLang="zh-CN" sz="2400" dirty="0">
                <a:ea typeface="楷体_GB2312" pitchFamily="49" charset="-122"/>
              </a:rPr>
              <a:t>	--obj</a:t>
            </a:r>
            <a:r>
              <a:rPr lang="zh-CN" altLang="en-US" sz="2400" dirty="0">
                <a:ea typeface="楷体_GB2312" pitchFamily="49" charset="-122"/>
              </a:rPr>
              <a:t>：返回类型，对象。</a:t>
            </a:r>
            <a:endParaRPr lang="en-US" altLang="zh-CN" sz="2400" dirty="0">
              <a:ea typeface="楷体_GB2312" pitchFamily="49" charset="-122"/>
            </a:endParaRPr>
          </a:p>
          <a:p>
            <a:pPr>
              <a:buClr>
                <a:schemeClr val="tx2">
                  <a:lumMod val="75000"/>
                </a:schemeClr>
              </a:buClr>
              <a:buNone/>
            </a:pPr>
            <a:r>
              <a:rPr lang="en-US" altLang="zh-CN" sz="2400" dirty="0">
                <a:ea typeface="楷体_GB2312" pitchFamily="49" charset="-122"/>
              </a:rPr>
              <a:t>	--str:</a:t>
            </a:r>
            <a:r>
              <a:rPr lang="zh-CN" altLang="en-US" sz="2400" dirty="0">
                <a:ea typeface="楷体_GB2312" pitchFamily="49" charset="-122"/>
              </a:rPr>
              <a:t>需要转换的字符。</a:t>
            </a:r>
            <a:endParaRPr lang="en-US" altLang="zh-CN" sz="2400" dirty="0">
              <a:ea typeface="楷体_GB2312" pitchFamily="49" charset="-122"/>
            </a:endParaRPr>
          </a:p>
          <a:p>
            <a:pPr>
              <a:buClr>
                <a:schemeClr val="tx2">
                  <a:lumMod val="75000"/>
                </a:schemeClr>
              </a:buClr>
              <a:buNone/>
            </a:pPr>
            <a:r>
              <a:rPr lang="en-US" altLang="zh-CN" sz="2400" dirty="0">
                <a:ea typeface="楷体_GB2312" pitchFamily="49" charset="-122"/>
              </a:rPr>
              <a:t>	--</a:t>
            </a:r>
            <a:r>
              <a:rPr lang="zh-CN" altLang="en-US" sz="2400" dirty="0">
                <a:ea typeface="楷体_GB2312" pitchFamily="49" charset="-122"/>
              </a:rPr>
              <a:t>代码示例</a:t>
            </a:r>
            <a:endParaRPr lang="en-US" altLang="zh-CN" sz="2400" dirty="0">
              <a:ea typeface="楷体_GB2312" pitchFamily="49" charset="-122"/>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rPr>
              <a:t>JSON</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rPr>
              <a:t>介绍</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cstate="print"/>
          <a:srcRect/>
          <a:stretch>
            <a:fillRect/>
          </a:stretch>
        </p:blipFill>
        <p:spPr bwMode="auto">
          <a:xfrm>
            <a:off x="727725" y="4015698"/>
            <a:ext cx="4278487" cy="642942"/>
          </a:xfrm>
          <a:prstGeom prst="rect">
            <a:avLst/>
          </a:prstGeom>
          <a:noFill/>
          <a:ln w="9525">
            <a:no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7</a:t>
            </a:r>
            <a:r>
              <a:rPr lang="zh-CN" altLang="en-US" dirty="0" smtClean="0"/>
              <a:t>节</a:t>
            </a:r>
            <a:r>
              <a:rPr lang="en-US" altLang="zh-CN" dirty="0" smtClean="0"/>
              <a:t>【</a:t>
            </a:r>
            <a:r>
              <a:rPr lang="en-US" altLang="zh-CN" dirty="0">
                <a:solidFill>
                  <a:schemeClr val="tx1">
                    <a:lumMod val="75000"/>
                    <a:lumOff val="25000"/>
                  </a:schemeClr>
                </a:solidFill>
              </a:rPr>
              <a:t> </a:t>
            </a:r>
            <a:r>
              <a:rPr lang="en-US" altLang="zh-CN" dirty="0" smtClean="0">
                <a:solidFill>
                  <a:schemeClr val="tx1">
                    <a:lumMod val="75000"/>
                    <a:lumOff val="25000"/>
                  </a:schemeClr>
                </a:solidFill>
              </a:rPr>
              <a:t>DOM</a:t>
            </a:r>
            <a:r>
              <a:rPr lang="zh-CN" altLang="en-US" dirty="0" smtClean="0">
                <a:solidFill>
                  <a:schemeClr val="tx1">
                    <a:lumMod val="75000"/>
                    <a:lumOff val="25000"/>
                  </a:schemeClr>
                </a:solidFill>
              </a:rPr>
              <a:t>编程</a:t>
            </a:r>
            <a:r>
              <a:rPr lang="en-US" altLang="zh-CN" dirty="0" smtClean="0"/>
              <a:t>】</a:t>
            </a:r>
            <a:endParaRPr lang="zh-CN" altLang="en-US" dirty="0"/>
          </a:p>
        </p:txBody>
      </p:sp>
      <p:sp>
        <p:nvSpPr>
          <p:cNvPr id="3" name="内容占位符 2"/>
          <p:cNvSpPr>
            <a:spLocks noGrp="1"/>
          </p:cNvSpPr>
          <p:nvPr>
            <p:ph idx="1"/>
          </p:nvPr>
        </p:nvSpPr>
        <p:spPr/>
        <p:txBody>
          <a:bodyPr vert="horz" lIns="91440" tIns="45720" rIns="91440" bIns="45720" rtlCol="0">
            <a:normAutofit/>
          </a:bodyPr>
          <a:lstStyle/>
          <a:p>
            <a:r>
              <a:rPr lang="zh-CN" altLang="en-US" dirty="0" smtClean="0"/>
              <a:t>知识点</a:t>
            </a:r>
            <a:r>
              <a:rPr lang="en-US" altLang="zh-CN" dirty="0" smtClean="0"/>
              <a:t>1</a:t>
            </a:r>
            <a:r>
              <a:rPr lang="zh-CN" altLang="en-US" dirty="0" smtClean="0"/>
              <a:t>：</a:t>
            </a:r>
            <a:r>
              <a:rPr lang="en-US" altLang="zh-CN" dirty="0" smtClean="0"/>
              <a:t>DOM</a:t>
            </a:r>
            <a:r>
              <a:rPr lang="zh-CN" altLang="en-US" dirty="0" smtClean="0"/>
              <a:t>标准</a:t>
            </a:r>
            <a:endParaRPr lang="en-US" altLang="zh-CN" dirty="0" smtClean="0"/>
          </a:p>
          <a:p>
            <a:r>
              <a:rPr lang="zh-CN" altLang="en-US" dirty="0" smtClean="0"/>
              <a:t>知识点</a:t>
            </a:r>
            <a:r>
              <a:rPr lang="en-US" altLang="zh-CN" dirty="0" smtClean="0"/>
              <a:t>2</a:t>
            </a:r>
            <a:r>
              <a:rPr lang="zh-CN" altLang="en-US" dirty="0" smtClean="0"/>
              <a:t>：</a:t>
            </a:r>
            <a:r>
              <a:rPr lang="en-US" altLang="zh-CN" dirty="0" smtClean="0"/>
              <a:t>DOM</a:t>
            </a:r>
            <a:r>
              <a:rPr lang="zh-CN" altLang="en-US" dirty="0" smtClean="0"/>
              <a:t>树与节点类型</a:t>
            </a:r>
            <a:endParaRPr lang="en-US" altLang="zh-CN" dirty="0" smtClean="0"/>
          </a:p>
          <a:p>
            <a:r>
              <a:rPr lang="zh-CN" altLang="en-US" dirty="0"/>
              <a:t>知识点</a:t>
            </a:r>
            <a:r>
              <a:rPr lang="en-US" altLang="zh-CN" dirty="0"/>
              <a:t>3</a:t>
            </a:r>
            <a:r>
              <a:rPr lang="zh-CN" altLang="en-US" dirty="0" smtClean="0"/>
              <a:t>：</a:t>
            </a:r>
            <a:r>
              <a:rPr lang="en-US" altLang="zh-CN" dirty="0" smtClean="0"/>
              <a:t>Document</a:t>
            </a:r>
            <a:r>
              <a:rPr lang="zh-CN" altLang="en-US" dirty="0"/>
              <a:t>对象的属性及方法</a:t>
            </a:r>
            <a:endParaRPr lang="en-US" altLang="zh-CN" dirty="0"/>
          </a:p>
          <a:p>
            <a:endParaRPr lang="en-US" altLang="zh-CN" dirty="0"/>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zh-CN" altLang="en-US"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zh-CN" altLang="en-US" sz="2400" dirty="0">
                <a:solidFill>
                  <a:schemeClr val="tx1">
                    <a:lumMod val="75000"/>
                    <a:lumOff val="25000"/>
                  </a:schemeClr>
                </a:solidFill>
              </a:rPr>
              <a:t>文档对象模型DOM（Document Object Model）：</a:t>
            </a:r>
            <a:endParaRPr lang="zh-CN" altLang="en-US" sz="2400" dirty="0">
              <a:solidFill>
                <a:schemeClr val="tx1">
                  <a:lumMod val="75000"/>
                  <a:lumOff val="25000"/>
                </a:schemeClr>
              </a:solidFill>
            </a:endParaRPr>
          </a:p>
          <a:p>
            <a:pPr marL="342900" indent="-342900">
              <a:spcBef>
                <a:spcPct val="20000"/>
              </a:spcBef>
            </a:pPr>
            <a:r>
              <a:rPr lang="zh-CN" altLang="en-US" sz="2400" dirty="0">
                <a:solidFill>
                  <a:schemeClr val="tx1">
                    <a:lumMod val="75000"/>
                    <a:lumOff val="25000"/>
                  </a:schemeClr>
                </a:solidFill>
              </a:rPr>
              <a:t>定义访问和处理HTML文档的标准方法。DOM 将HTML文档呈现为带有元素、属性和文本的树结构（节点树）。</a:t>
            </a:r>
            <a:endParaRPr lang="zh-CN" altLang="en-US" sz="2400" dirty="0">
              <a:solidFill>
                <a:schemeClr val="tx1">
                  <a:lumMod val="75000"/>
                  <a:lumOff val="25000"/>
                </a:schemeClr>
              </a:solidFill>
            </a:endParaRPr>
          </a:p>
          <a:p>
            <a:pPr marL="342900" indent="-342900">
              <a:spcBef>
                <a:spcPct val="20000"/>
              </a:spcBef>
            </a:pP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【DOM</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标准</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7" name="图片 1"/>
          <p:cNvPicPr>
            <a:picLocks noChangeAspect="1"/>
          </p:cNvPicPr>
          <p:nvPr>
            <p:custDataLst>
              <p:tags r:id="rId1"/>
            </p:custDataLst>
          </p:nvPr>
        </p:nvPicPr>
        <p:blipFill>
          <a:blip r:embed="rId2"/>
          <a:stretch>
            <a:fillRect/>
          </a:stretch>
        </p:blipFill>
        <p:spPr>
          <a:xfrm>
            <a:off x="2815273" y="3055938"/>
            <a:ext cx="5273675" cy="2498725"/>
          </a:xfrm>
          <a:prstGeom prst="rect">
            <a:avLst/>
          </a:prstGeom>
          <a:noFill/>
          <a:ln>
            <a:noFill/>
          </a:ln>
        </p:spPr>
      </p:pic>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820" y="1093470"/>
            <a:ext cx="11015980" cy="5247005"/>
          </a:xfrm>
        </p:spPr>
        <p:txBody>
          <a:bodyPr vert="horz" lIns="91440" tIns="45720" rIns="91440" bIns="45720" rtlCol="0">
            <a:noAutofit/>
          </a:bodyPr>
          <a:lstStyle/>
          <a:p>
            <a:r>
              <a:rPr lang="en-US" altLang="zh-CN" sz="1600" dirty="0" smtClean="0">
                <a:solidFill>
                  <a:schemeClr val="tx1">
                    <a:lumMod val="75000"/>
                    <a:lumOff val="25000"/>
                  </a:schemeClr>
                </a:solidFill>
              </a:rPr>
              <a:t>可以将JavaScript代码放在html文件中任何位置，但一般放在网页的head或者body部分。</a:t>
            </a:r>
            <a:endParaRPr lang="en-US" altLang="zh-CN" sz="1600" dirty="0" smtClean="0">
              <a:solidFill>
                <a:schemeClr val="tx1">
                  <a:lumMod val="75000"/>
                  <a:lumOff val="25000"/>
                </a:schemeClr>
              </a:solidFill>
            </a:endParaRPr>
          </a:p>
          <a:p>
            <a:r>
              <a:rPr lang="en-US" altLang="zh-CN" sz="1600" dirty="0" smtClean="0">
                <a:solidFill>
                  <a:schemeClr val="tx1">
                    <a:lumMod val="75000"/>
                    <a:lumOff val="25000"/>
                  </a:schemeClr>
                </a:solidFill>
              </a:rPr>
              <a:t>放在&lt;head&gt;部分:最常用的方式是在页面中head部分放置&lt;script&gt;元素，head部分会先加载，浏览器解析head部分就会执行这个代码，然后才解析页面的其余部分。所以进行页面显示初始化的js必须放在head里面。</a:t>
            </a:r>
            <a:endParaRPr lang="en-US" altLang="zh-CN" sz="1600" dirty="0" smtClean="0">
              <a:solidFill>
                <a:schemeClr val="tx1">
                  <a:lumMod val="75000"/>
                  <a:lumOff val="25000"/>
                </a:schemeClr>
              </a:solidFill>
            </a:endParaRPr>
          </a:p>
          <a:p>
            <a:pPr marL="0" indent="0">
              <a:buNone/>
            </a:pPr>
            <a:endParaRPr lang="en-US" altLang="zh-CN" sz="1600" dirty="0" smtClean="0">
              <a:solidFill>
                <a:schemeClr val="tx1">
                  <a:lumMod val="75000"/>
                  <a:lumOff val="25000"/>
                </a:schemeClr>
              </a:solidFill>
            </a:endParaRPr>
          </a:p>
          <a:p>
            <a:r>
              <a:rPr lang="en-US" altLang="zh-CN" sz="1600" dirty="0" smtClean="0">
                <a:solidFill>
                  <a:schemeClr val="tx1">
                    <a:lumMod val="75000"/>
                    <a:lumOff val="25000"/>
                  </a:schemeClr>
                </a:solidFill>
              </a:rPr>
              <a:t>放在&lt;body&gt;部分:JavaScript代码在网页读取到该语句的时候就会执行。也就是按照顺序执行。无论当前javaScript代码是内嵌还是外链，都必须一个一个的加载，而页面的下载和渲染都必须停下来等待脚本执行完毕。那么如果javaScript很多，加载与执行过程耗时越久，用户等待时间就越久。从IE8、firefox3.5、chrome2开始允许浏览器并行下载javasScript文件，也就是多个js文件并行下载。尽管如此，它仍然会阻塞其他资源的下载。因此，其中的一个简单解决办法就是：将代码放在body的最后。</a:t>
            </a:r>
            <a:endParaRPr lang="en-US" altLang="zh-CN" sz="16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书写位置</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zh-CN" altLang="en-US" sz="2000" dirty="0">
                <a:solidFill>
                  <a:schemeClr val="tx1">
                    <a:lumMod val="75000"/>
                    <a:lumOff val="25000"/>
                  </a:schemeClr>
                </a:solidFill>
              </a:rPr>
              <a:t>JS中可以通过document对象的一组方法，按照HTML元素的id值、name值、标记名或使用的类样式来获得指定的（一组）DOM元素。</a:t>
            </a:r>
            <a:endParaRPr lang="zh-CN" altLang="en-US" sz="2000" dirty="0">
              <a:solidFill>
                <a:schemeClr val="tx1">
                  <a:lumMod val="75000"/>
                  <a:lumOff val="25000"/>
                </a:schemeClr>
              </a:solidFill>
            </a:endParaRPr>
          </a:p>
          <a:p>
            <a:pPr marL="342900" indent="-342900">
              <a:spcBef>
                <a:spcPct val="20000"/>
              </a:spcBef>
            </a:pPr>
            <a:endParaRPr lang="zh-CN" altLang="en-US" sz="2000" dirty="0">
              <a:solidFill>
                <a:schemeClr val="tx1">
                  <a:lumMod val="75000"/>
                  <a:lumOff val="25000"/>
                </a:schemeClr>
              </a:solidFill>
            </a:endParaRPr>
          </a:p>
          <a:p>
            <a:pPr marL="342900" indent="-342900">
              <a:spcBef>
                <a:spcPct val="20000"/>
              </a:spcBef>
            </a:pPr>
            <a:endParaRPr lang="zh-CN" altLang="en-US" sz="2000" dirty="0">
              <a:solidFill>
                <a:schemeClr val="tx1">
                  <a:lumMod val="75000"/>
                  <a:lumOff val="25000"/>
                </a:schemeClr>
              </a:solidFill>
            </a:endParaRPr>
          </a:p>
          <a:p>
            <a:pPr marL="342900" indent="-342900">
              <a:spcBef>
                <a:spcPct val="20000"/>
              </a:spcBef>
            </a:pPr>
            <a:endParaRPr lang="zh-CN" altLang="en-US" sz="2000" dirty="0">
              <a:solidFill>
                <a:schemeClr val="tx1">
                  <a:lumMod val="75000"/>
                  <a:lumOff val="25000"/>
                </a:schemeClr>
              </a:solidFill>
            </a:endParaRPr>
          </a:p>
          <a:p>
            <a:pPr marL="342900" indent="-342900">
              <a:spcBef>
                <a:spcPct val="20000"/>
              </a:spcBef>
            </a:pPr>
            <a:endParaRPr lang="zh-CN" altLang="en-US" sz="2000" dirty="0">
              <a:solidFill>
                <a:schemeClr val="tx1">
                  <a:lumMod val="75000"/>
                  <a:lumOff val="25000"/>
                </a:schemeClr>
              </a:solidFill>
            </a:endParaRPr>
          </a:p>
          <a:p>
            <a:pPr marL="342900" indent="-342900">
              <a:spcBef>
                <a:spcPct val="20000"/>
              </a:spcBef>
            </a:pPr>
            <a:r>
              <a:rPr lang="zh-CN" altLang="en-US" sz="2000" dirty="0">
                <a:solidFill>
                  <a:schemeClr val="tx1">
                    <a:lumMod val="75000"/>
                    <a:lumOff val="25000"/>
                  </a:schemeClr>
                </a:solidFill>
              </a:rPr>
              <a:t>其中除了getElementById（）返回特定的DOM元素，其他3个方法都返回包含对应DOM元素的数组。</a:t>
            </a:r>
            <a:endParaRPr lang="zh-CN" altLang="en-US" sz="2000" dirty="0">
              <a:solidFill>
                <a:schemeClr val="tx1">
                  <a:lumMod val="75000"/>
                  <a:lumOff val="25000"/>
                </a:schemeClr>
              </a:solidFill>
            </a:endParaRPr>
          </a:p>
          <a:p>
            <a:pPr marL="342900" indent="-342900">
              <a:spcBef>
                <a:spcPct val="20000"/>
              </a:spcBef>
            </a:pPr>
            <a:r>
              <a:rPr lang="zh-CN" altLang="en-US" sz="2000" dirty="0">
                <a:solidFill>
                  <a:schemeClr val="tx1">
                    <a:lumMod val="75000"/>
                    <a:lumOff val="25000"/>
                  </a:schemeClr>
                </a:solidFill>
              </a:rPr>
              <a:t>使用document对象的方法获得DOM对象</a:t>
            </a:r>
            <a:endParaRPr lang="zh-CN" altLang="en-US" sz="2000" dirty="0">
              <a:solidFill>
                <a:schemeClr val="tx1">
                  <a:lumMod val="75000"/>
                  <a:lumOff val="25000"/>
                </a:schemeClr>
              </a:solidFill>
            </a:endParaRPr>
          </a:p>
          <a:p>
            <a:pPr marL="342900" indent="-342900">
              <a:spcBef>
                <a:spcPct val="20000"/>
              </a:spcBef>
            </a:pPr>
            <a:r>
              <a:rPr lang="zh-CN" altLang="en-US" sz="2000" dirty="0">
                <a:solidFill>
                  <a:schemeClr val="tx1">
                    <a:lumMod val="75000"/>
                    <a:lumOff val="25000"/>
                  </a:schemeClr>
                </a:solidFill>
              </a:rPr>
              <a:t>注意：Js要在DOM加载后执行，否则会得到undefined</a:t>
            </a:r>
            <a:endParaRPr lang="zh-CN" altLang="en-US" sz="2000" dirty="0">
              <a:solidFill>
                <a:schemeClr val="tx1">
                  <a:lumMod val="75000"/>
                  <a:lumOff val="25000"/>
                </a:schemeClr>
              </a:solidFill>
            </a:endParaRPr>
          </a:p>
          <a:p>
            <a:pPr marL="342900" indent="-342900">
              <a:spcBef>
                <a:spcPct val="20000"/>
              </a:spcBef>
            </a:pP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获取页面中的DOM元素</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21" name="图片 7"/>
          <p:cNvPicPr>
            <a:picLocks noChangeAspect="1"/>
          </p:cNvPicPr>
          <p:nvPr/>
        </p:nvPicPr>
        <p:blipFill>
          <a:blip r:embed="rId1"/>
          <a:stretch>
            <a:fillRect/>
          </a:stretch>
        </p:blipFill>
        <p:spPr>
          <a:xfrm>
            <a:off x="2118995" y="2316480"/>
            <a:ext cx="5269230" cy="1337310"/>
          </a:xfrm>
          <a:prstGeom prst="rect">
            <a:avLst/>
          </a:prstGeom>
          <a:noFill/>
          <a:ln>
            <a:noFill/>
          </a:ln>
        </p:spPr>
      </p:pic>
    </p:spTree>
  </p:cSld>
  <p:clrMapOvr>
    <a:masterClrMapping/>
  </p:clrMapOvr>
  <p:transition spd="slow">
    <p:push dir="u"/>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a:spcBef>
                <a:spcPct val="20000"/>
              </a:spcBef>
            </a:pPr>
            <a:r>
              <a:rPr lang="zh-CN" altLang="en-US" sz="2000" dirty="0">
                <a:solidFill>
                  <a:schemeClr val="tx1">
                    <a:lumMod val="75000"/>
                    <a:lumOff val="25000"/>
                  </a:schemeClr>
                </a:solidFill>
              </a:rPr>
              <a:t>innerHTML属性和innerText属性</a:t>
            </a:r>
            <a:endParaRPr lang="zh-CN" altLang="en-US" sz="2000" dirty="0">
              <a:solidFill>
                <a:schemeClr val="tx1">
                  <a:lumMod val="75000"/>
                  <a:lumOff val="25000"/>
                </a:schemeClr>
              </a:solidFill>
            </a:endParaRPr>
          </a:p>
          <a:p>
            <a:pPr>
              <a:spcBef>
                <a:spcPct val="20000"/>
              </a:spcBef>
            </a:pPr>
            <a:r>
              <a:rPr lang="zh-CN" altLang="en-US" sz="2000" dirty="0">
                <a:solidFill>
                  <a:schemeClr val="tx1">
                    <a:lumMod val="75000"/>
                    <a:lumOff val="25000"/>
                  </a:schemeClr>
                </a:solidFill>
              </a:rPr>
              <a:t>这两个属性都可以读取和修改DOM对象指向的HTML标记的标记内容，</a:t>
            </a:r>
            <a:endParaRPr lang="zh-CN" altLang="en-US" sz="2000" dirty="0">
              <a:solidFill>
                <a:schemeClr val="tx1">
                  <a:lumMod val="75000"/>
                  <a:lumOff val="25000"/>
                </a:schemeClr>
              </a:solidFill>
            </a:endParaRPr>
          </a:p>
          <a:p>
            <a:pPr>
              <a:spcBef>
                <a:spcPct val="20000"/>
              </a:spcBef>
            </a:pPr>
            <a:r>
              <a:rPr lang="zh-CN" altLang="en-US" sz="2000" dirty="0">
                <a:solidFill>
                  <a:schemeClr val="tx1">
                    <a:lumMod val="75000"/>
                    <a:lumOff val="25000"/>
                  </a:schemeClr>
                </a:solidFill>
              </a:rPr>
              <a:t>区别是innerHTML可以识别标记体重的HTML标记，而innerText不能识别</a:t>
            </a:r>
            <a:endParaRPr lang="zh-CN" altLang="en-US" sz="2000" dirty="0">
              <a:solidFill>
                <a:schemeClr val="tx1">
                  <a:lumMod val="75000"/>
                  <a:lumOff val="25000"/>
                </a:schemeClr>
              </a:solidFill>
            </a:endParaRPr>
          </a:p>
          <a:p>
            <a:pPr marL="0" indent="0">
              <a:spcBef>
                <a:spcPct val="20000"/>
              </a:spcBef>
              <a:buNone/>
            </a:pPr>
            <a:r>
              <a:rPr lang="zh-CN" altLang="en-US" sz="1600" dirty="0">
                <a:solidFill>
                  <a:schemeClr val="tx1">
                    <a:lumMod val="75000"/>
                    <a:lumOff val="25000"/>
                  </a:schemeClr>
                </a:solidFill>
              </a:rPr>
              <a:t>&lt;a href="" id="link1"&gt;&lt;/a&gt;</a:t>
            </a:r>
            <a:endParaRPr lang="zh-CN" altLang="en-US" sz="1600" dirty="0">
              <a:solidFill>
                <a:schemeClr val="tx1">
                  <a:lumMod val="75000"/>
                  <a:lumOff val="25000"/>
                </a:schemeClr>
              </a:solidFill>
            </a:endParaRPr>
          </a:p>
          <a:p>
            <a:pPr marL="0" indent="0">
              <a:spcBef>
                <a:spcPct val="20000"/>
              </a:spcBef>
              <a:buNone/>
            </a:pPr>
            <a:r>
              <a:rPr lang="zh-CN" altLang="en-US" sz="1600" dirty="0">
                <a:solidFill>
                  <a:schemeClr val="tx1">
                    <a:lumMod val="75000"/>
                    <a:lumOff val="25000"/>
                  </a:schemeClr>
                </a:solidFill>
              </a:rPr>
              <a:t>&lt;a href="" id="link2"&gt;&lt;strong&gt;hello&lt;/strong&gt;&lt;/a&gt;</a:t>
            </a:r>
            <a:endParaRPr lang="zh-CN" altLang="en-US" sz="1600" dirty="0">
              <a:solidFill>
                <a:schemeClr val="tx1">
                  <a:lumMod val="75000"/>
                  <a:lumOff val="25000"/>
                </a:schemeClr>
              </a:solidFill>
            </a:endParaRPr>
          </a:p>
          <a:p>
            <a:pPr marL="0" indent="0">
              <a:spcBef>
                <a:spcPct val="20000"/>
              </a:spcBef>
              <a:buNone/>
            </a:pPr>
            <a:r>
              <a:rPr lang="zh-CN" altLang="en-US" sz="1600" dirty="0">
                <a:solidFill>
                  <a:schemeClr val="tx1">
                    <a:lumMod val="75000"/>
                    <a:lumOff val="25000"/>
                  </a:schemeClr>
                </a:solidFill>
              </a:rPr>
              <a:t>&lt;script type="text/javascript"&gt;    </a:t>
            </a:r>
            <a:endParaRPr lang="zh-CN" altLang="en-US" sz="1600" dirty="0">
              <a:solidFill>
                <a:schemeClr val="tx1">
                  <a:lumMod val="75000"/>
                  <a:lumOff val="25000"/>
                </a:schemeClr>
              </a:solidFill>
            </a:endParaRPr>
          </a:p>
          <a:p>
            <a:pPr marL="0" indent="0">
              <a:spcBef>
                <a:spcPct val="20000"/>
              </a:spcBef>
              <a:buNone/>
            </a:pPr>
            <a:r>
              <a:rPr lang="zh-CN" altLang="en-US" sz="1600" dirty="0">
                <a:solidFill>
                  <a:schemeClr val="tx1">
                    <a:lumMod val="75000"/>
                    <a:lumOff val="25000"/>
                  </a:schemeClr>
                </a:solidFill>
              </a:rPr>
              <a:t>    let link1 = document.getElementById('link1');</a:t>
            </a:r>
            <a:endParaRPr lang="zh-CN" altLang="en-US" sz="1600" dirty="0">
              <a:solidFill>
                <a:schemeClr val="tx1">
                  <a:lumMod val="75000"/>
                  <a:lumOff val="25000"/>
                </a:schemeClr>
              </a:solidFill>
            </a:endParaRPr>
          </a:p>
          <a:p>
            <a:pPr marL="0" indent="0">
              <a:spcBef>
                <a:spcPct val="20000"/>
              </a:spcBef>
              <a:buNone/>
            </a:pPr>
            <a:r>
              <a:rPr lang="zh-CN" altLang="en-US" sz="1600" dirty="0">
                <a:solidFill>
                  <a:schemeClr val="tx1">
                    <a:lumMod val="75000"/>
                    <a:lumOff val="25000"/>
                  </a:schemeClr>
                </a:solidFill>
              </a:rPr>
              <a:t>    link1.innerHTML = '&lt;em&gt;百度一下&lt;/em&gt;';</a:t>
            </a:r>
            <a:endParaRPr lang="zh-CN" altLang="en-US" sz="1600" dirty="0">
              <a:solidFill>
                <a:schemeClr val="tx1">
                  <a:lumMod val="75000"/>
                  <a:lumOff val="25000"/>
                </a:schemeClr>
              </a:solidFill>
            </a:endParaRPr>
          </a:p>
          <a:p>
            <a:pPr marL="0" indent="0">
              <a:spcBef>
                <a:spcPct val="20000"/>
              </a:spcBef>
              <a:buNone/>
            </a:pPr>
            <a:r>
              <a:rPr lang="zh-CN" altLang="en-US" sz="1600" dirty="0">
                <a:solidFill>
                  <a:schemeClr val="tx1">
                    <a:lumMod val="75000"/>
                    <a:lumOff val="25000"/>
                  </a:schemeClr>
                </a:solidFill>
              </a:rPr>
              <a:t>    let link2 = document.getElementById('link2');</a:t>
            </a:r>
            <a:endParaRPr lang="zh-CN" altLang="en-US" sz="1600" dirty="0">
              <a:solidFill>
                <a:schemeClr val="tx1">
                  <a:lumMod val="75000"/>
                  <a:lumOff val="25000"/>
                </a:schemeClr>
              </a:solidFill>
            </a:endParaRPr>
          </a:p>
          <a:p>
            <a:pPr marL="0" indent="0">
              <a:spcBef>
                <a:spcPct val="20000"/>
              </a:spcBef>
              <a:buNone/>
            </a:pPr>
            <a:r>
              <a:rPr lang="zh-CN" altLang="en-US" sz="1600" dirty="0">
                <a:solidFill>
                  <a:schemeClr val="tx1">
                    <a:lumMod val="75000"/>
                    <a:lumOff val="25000"/>
                  </a:schemeClr>
                </a:solidFill>
              </a:rPr>
              <a:t>    link2.innerText = '&lt;em&gt;百度一下&lt;/em&gt;';        </a:t>
            </a:r>
            <a:endParaRPr lang="zh-CN" altLang="en-US" sz="1600" dirty="0">
              <a:solidFill>
                <a:schemeClr val="tx1">
                  <a:lumMod val="75000"/>
                  <a:lumOff val="25000"/>
                </a:schemeClr>
              </a:solidFill>
            </a:endParaRPr>
          </a:p>
          <a:p>
            <a:pPr marL="0" indent="0">
              <a:spcBef>
                <a:spcPct val="20000"/>
              </a:spcBef>
              <a:buNone/>
            </a:pPr>
            <a:r>
              <a:rPr lang="zh-CN" altLang="en-US" sz="1600" dirty="0">
                <a:solidFill>
                  <a:schemeClr val="tx1">
                    <a:lumMod val="75000"/>
                    <a:lumOff val="25000"/>
                  </a:schemeClr>
                </a:solidFill>
              </a:rPr>
              <a:t>&lt;/script&gt;</a:t>
            </a:r>
            <a:endParaRPr lang="zh-CN" altLang="en-US" sz="16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kumimoji="0" sz="3000" b="0" i="0" cap="none" spc="0" normalizeH="0" baseline="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读取和改变DOM的标记内容</a:t>
            </a:r>
            <a:endParaRPr kumimoji="0" sz="3000" b="0" i="0" cap="none" spc="0" normalizeH="0" baseline="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pic>
        <p:nvPicPr>
          <p:cNvPr id="1073742869" name="Picture 2"/>
          <p:cNvPicPr>
            <a:picLocks noChangeAspect="1"/>
          </p:cNvPicPr>
          <p:nvPr/>
        </p:nvPicPr>
        <p:blipFill>
          <a:blip r:embed="rId1"/>
          <a:stretch>
            <a:fillRect/>
          </a:stretch>
        </p:blipFill>
        <p:spPr>
          <a:xfrm>
            <a:off x="8821103" y="3339465"/>
            <a:ext cx="2028825" cy="1066800"/>
          </a:xfrm>
          <a:prstGeom prst="rect">
            <a:avLst/>
          </a:prstGeom>
          <a:noFill/>
          <a:ln w="9525">
            <a:noFill/>
          </a:ln>
        </p:spPr>
      </p:pic>
    </p:spTree>
  </p:cSld>
  <p:clrMapOvr>
    <a:masterClrMapping/>
  </p:clrMapOvr>
  <p:transition spd="slow">
    <p:push dir="u"/>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sz="1400" dirty="0">
                <a:solidFill>
                  <a:schemeClr val="tx1">
                    <a:lumMod val="75000"/>
                    <a:lumOff val="25000"/>
                  </a:schemeClr>
                </a:solidFill>
              </a:rPr>
              <a:t>DOM对象的HTML标记属性（attribute）</a:t>
            </a:r>
            <a:r>
              <a:rPr lang="en-US" sz="1400" dirty="0">
                <a:solidFill>
                  <a:schemeClr val="tx1">
                    <a:lumMod val="75000"/>
                    <a:lumOff val="25000"/>
                  </a:schemeClr>
                </a:solidFill>
              </a:rPr>
              <a:t>,</a:t>
            </a:r>
            <a:r>
              <a:rPr sz="1400" dirty="0">
                <a:solidFill>
                  <a:schemeClr val="tx1">
                    <a:lumMod val="75000"/>
                    <a:lumOff val="25000"/>
                  </a:schemeClr>
                </a:solidFill>
              </a:rPr>
              <a:t>展开DOM对象会发现，其中会包含器对应的HTML标记的属性，我们可以通过JavaScript获取、改变这些属性的值。例如：</a:t>
            </a:r>
            <a:endParaRPr sz="1400" dirty="0">
              <a:solidFill>
                <a:schemeClr val="tx1">
                  <a:lumMod val="75000"/>
                  <a:lumOff val="25000"/>
                </a:schemeClr>
              </a:solidFill>
            </a:endParaRPr>
          </a:p>
          <a:p>
            <a:pPr marL="342900" indent="-342900">
              <a:spcBef>
                <a:spcPct val="20000"/>
              </a:spcBef>
            </a:pPr>
            <a:r>
              <a:rPr sz="1400" dirty="0">
                <a:solidFill>
                  <a:schemeClr val="tx1">
                    <a:lumMod val="75000"/>
                    <a:lumOff val="25000"/>
                  </a:schemeClr>
                </a:solidFill>
              </a:rPr>
              <a:t>&lt;a&gt;的href属性</a:t>
            </a:r>
            <a:endParaRPr sz="1400" dirty="0">
              <a:solidFill>
                <a:schemeClr val="tx1">
                  <a:lumMod val="75000"/>
                  <a:lumOff val="25000"/>
                </a:schemeClr>
              </a:solidFill>
            </a:endParaRPr>
          </a:p>
          <a:p>
            <a:pPr marL="342900" indent="-342900">
              <a:spcBef>
                <a:spcPct val="20000"/>
              </a:spcBef>
            </a:pPr>
            <a:r>
              <a:rPr sz="1400" dirty="0">
                <a:solidFill>
                  <a:schemeClr val="tx1">
                    <a:lumMod val="75000"/>
                    <a:lumOff val="25000"/>
                  </a:schemeClr>
                </a:solidFill>
              </a:rPr>
              <a:t>&lt;img&gt;中的src属性、width属性</a:t>
            </a:r>
            <a:endParaRPr sz="1400" dirty="0">
              <a:solidFill>
                <a:schemeClr val="tx1">
                  <a:lumMod val="75000"/>
                  <a:lumOff val="25000"/>
                </a:schemeClr>
              </a:solidFill>
            </a:endParaRPr>
          </a:p>
          <a:p>
            <a:pPr marL="342900" indent="-342900">
              <a:spcBef>
                <a:spcPct val="20000"/>
              </a:spcBef>
            </a:pPr>
            <a:r>
              <a:rPr sz="1400" dirty="0">
                <a:solidFill>
                  <a:schemeClr val="tx1">
                    <a:lumMod val="75000"/>
                    <a:lumOff val="25000"/>
                  </a:schemeClr>
                </a:solidFill>
              </a:rPr>
              <a:t>&lt;input&gt;中的value属性</a:t>
            </a:r>
            <a:endParaRPr sz="1400" dirty="0">
              <a:solidFill>
                <a:schemeClr val="tx1">
                  <a:lumMod val="75000"/>
                  <a:lumOff val="25000"/>
                </a:schemeClr>
              </a:solidFill>
            </a:endParaRPr>
          </a:p>
          <a:p>
            <a:pPr marL="0" indent="0">
              <a:spcBef>
                <a:spcPct val="20000"/>
              </a:spcBef>
              <a:buNone/>
            </a:pPr>
            <a:r>
              <a:rPr sz="1400" dirty="0">
                <a:solidFill>
                  <a:schemeClr val="tx1">
                    <a:lumMod val="75000"/>
                    <a:lumOff val="25000"/>
                  </a:schemeClr>
                </a:solidFill>
              </a:rPr>
              <a:t>&lt;a href="http://www.taobao.com" id="link"&gt;淘宝&lt;/a&gt;</a:t>
            </a:r>
            <a:endParaRPr sz="1400" dirty="0">
              <a:solidFill>
                <a:schemeClr val="tx1">
                  <a:lumMod val="75000"/>
                  <a:lumOff val="25000"/>
                </a:schemeClr>
              </a:solidFill>
            </a:endParaRPr>
          </a:p>
          <a:p>
            <a:pPr marL="0" indent="0">
              <a:spcBef>
                <a:spcPct val="20000"/>
              </a:spcBef>
              <a:buNone/>
            </a:pPr>
            <a:r>
              <a:rPr sz="1400" dirty="0">
                <a:solidFill>
                  <a:schemeClr val="tx1">
                    <a:lumMod val="75000"/>
                    <a:lumOff val="25000"/>
                  </a:schemeClr>
                </a:solidFill>
              </a:rPr>
              <a:t>&lt;button id="btn"&gt;去京东&lt;/button&gt;</a:t>
            </a:r>
            <a:endParaRPr sz="1400" dirty="0">
              <a:solidFill>
                <a:schemeClr val="tx1">
                  <a:lumMod val="75000"/>
                  <a:lumOff val="25000"/>
                </a:schemeClr>
              </a:solidFill>
            </a:endParaRPr>
          </a:p>
          <a:p>
            <a:pPr marL="0" indent="0">
              <a:spcBef>
                <a:spcPct val="20000"/>
              </a:spcBef>
              <a:buNone/>
            </a:pPr>
            <a:r>
              <a:rPr sz="1400" dirty="0">
                <a:solidFill>
                  <a:schemeClr val="tx1">
                    <a:lumMod val="75000"/>
                    <a:lumOff val="25000"/>
                  </a:schemeClr>
                </a:solidFill>
              </a:rPr>
              <a:t>&lt;script type="text/javascript"&gt;</a:t>
            </a:r>
            <a:endParaRPr sz="1400" dirty="0">
              <a:solidFill>
                <a:schemeClr val="tx1">
                  <a:lumMod val="75000"/>
                  <a:lumOff val="25000"/>
                </a:schemeClr>
              </a:solidFill>
            </a:endParaRPr>
          </a:p>
          <a:p>
            <a:pPr marL="0" indent="0">
              <a:spcBef>
                <a:spcPct val="20000"/>
              </a:spcBef>
              <a:buNone/>
            </a:pPr>
            <a:r>
              <a:rPr sz="1400" dirty="0">
                <a:solidFill>
                  <a:schemeClr val="tx1">
                    <a:lumMod val="75000"/>
                    <a:lumOff val="25000"/>
                  </a:schemeClr>
                </a:solidFill>
              </a:rPr>
              <a:t> </a:t>
            </a:r>
            <a:r>
              <a:rPr lang="en-US" sz="1400" dirty="0">
                <a:solidFill>
                  <a:schemeClr val="tx1">
                    <a:lumMod val="75000"/>
                    <a:lumOff val="25000"/>
                  </a:schemeClr>
                </a:solidFill>
              </a:rPr>
              <a:t>	</a:t>
            </a:r>
            <a:r>
              <a:rPr sz="1400" dirty="0">
                <a:solidFill>
                  <a:schemeClr val="tx1">
                    <a:lumMod val="75000"/>
                    <a:lumOff val="25000"/>
                  </a:schemeClr>
                </a:solidFill>
              </a:rPr>
              <a:t>let link = document.getElementById('link');</a:t>
            </a:r>
            <a:endParaRPr sz="1400" dirty="0">
              <a:solidFill>
                <a:schemeClr val="tx1">
                  <a:lumMod val="75000"/>
                  <a:lumOff val="25000"/>
                </a:schemeClr>
              </a:solidFill>
            </a:endParaRPr>
          </a:p>
          <a:p>
            <a:pPr marL="0" indent="0">
              <a:spcBef>
                <a:spcPct val="20000"/>
              </a:spcBef>
              <a:buNone/>
            </a:pPr>
            <a:r>
              <a:rPr lang="en-US" sz="1400" dirty="0">
                <a:solidFill>
                  <a:schemeClr val="tx1">
                    <a:lumMod val="75000"/>
                    <a:lumOff val="25000"/>
                  </a:schemeClr>
                </a:solidFill>
              </a:rPr>
              <a:t>	</a:t>
            </a:r>
            <a:r>
              <a:rPr sz="1400" dirty="0">
                <a:solidFill>
                  <a:schemeClr val="tx1">
                    <a:lumMod val="75000"/>
                    <a:lumOff val="25000"/>
                  </a:schemeClr>
                </a:solidFill>
              </a:rPr>
              <a:t>let btn = document.getElementById('btn')</a:t>
            </a:r>
            <a:endParaRPr sz="1400" dirty="0">
              <a:solidFill>
                <a:schemeClr val="tx1">
                  <a:lumMod val="75000"/>
                  <a:lumOff val="25000"/>
                </a:schemeClr>
              </a:solidFill>
            </a:endParaRPr>
          </a:p>
          <a:p>
            <a:pPr marL="0" indent="0">
              <a:spcBef>
                <a:spcPct val="20000"/>
              </a:spcBef>
              <a:buNone/>
            </a:pPr>
            <a:r>
              <a:rPr lang="en-US" sz="1400" dirty="0">
                <a:solidFill>
                  <a:schemeClr val="tx1">
                    <a:lumMod val="75000"/>
                    <a:lumOff val="25000"/>
                  </a:schemeClr>
                </a:solidFill>
              </a:rPr>
              <a:t>	</a:t>
            </a:r>
            <a:r>
              <a:rPr sz="1400" dirty="0">
                <a:solidFill>
                  <a:schemeClr val="tx1">
                    <a:lumMod val="75000"/>
                    <a:lumOff val="25000"/>
                  </a:schemeClr>
                </a:solidFill>
              </a:rPr>
              <a:t>btn.onclick = function(){</a:t>
            </a:r>
            <a:endParaRPr sz="1400" dirty="0">
              <a:solidFill>
                <a:schemeClr val="tx1">
                  <a:lumMod val="75000"/>
                  <a:lumOff val="25000"/>
                </a:schemeClr>
              </a:solidFill>
            </a:endParaRPr>
          </a:p>
          <a:p>
            <a:pPr marL="0" indent="0">
              <a:spcBef>
                <a:spcPct val="20000"/>
              </a:spcBef>
              <a:buNone/>
            </a:pPr>
            <a:r>
              <a:rPr lang="en-US" sz="1400" dirty="0">
                <a:solidFill>
                  <a:schemeClr val="tx1">
                    <a:lumMod val="75000"/>
                    <a:lumOff val="25000"/>
                  </a:schemeClr>
                </a:solidFill>
              </a:rPr>
              <a:t>		</a:t>
            </a:r>
            <a:r>
              <a:rPr sz="1400" dirty="0">
                <a:solidFill>
                  <a:schemeClr val="tx1">
                    <a:lumMod val="75000"/>
                    <a:lumOff val="25000"/>
                  </a:schemeClr>
                </a:solidFill>
              </a:rPr>
              <a:t>link.innerHTML = '京东商城';</a:t>
            </a:r>
            <a:endParaRPr sz="1400" dirty="0">
              <a:solidFill>
                <a:schemeClr val="tx1">
                  <a:lumMod val="75000"/>
                  <a:lumOff val="25000"/>
                </a:schemeClr>
              </a:solidFill>
            </a:endParaRPr>
          </a:p>
          <a:p>
            <a:pPr marL="0" indent="0">
              <a:spcBef>
                <a:spcPct val="20000"/>
              </a:spcBef>
              <a:buNone/>
            </a:pPr>
            <a:r>
              <a:rPr lang="en-US" sz="1400" dirty="0">
                <a:solidFill>
                  <a:schemeClr val="tx1">
                    <a:lumMod val="75000"/>
                    <a:lumOff val="25000"/>
                  </a:schemeClr>
                </a:solidFill>
              </a:rPr>
              <a:t>		</a:t>
            </a:r>
            <a:r>
              <a:rPr sz="1400" dirty="0">
                <a:solidFill>
                  <a:schemeClr val="tx1">
                    <a:lumMod val="75000"/>
                    <a:lumOff val="25000"/>
                  </a:schemeClr>
                </a:solidFill>
              </a:rPr>
              <a:t>link.href = 'http://www.jd.com';</a:t>
            </a:r>
            <a:endParaRPr sz="1400" dirty="0">
              <a:solidFill>
                <a:schemeClr val="tx1">
                  <a:lumMod val="75000"/>
                  <a:lumOff val="25000"/>
                </a:schemeClr>
              </a:solidFill>
            </a:endParaRPr>
          </a:p>
          <a:p>
            <a:pPr marL="0" indent="0">
              <a:spcBef>
                <a:spcPct val="20000"/>
              </a:spcBef>
              <a:buNone/>
            </a:pPr>
            <a:r>
              <a:rPr lang="en-US" sz="1400" dirty="0">
                <a:solidFill>
                  <a:schemeClr val="tx1">
                    <a:lumMod val="75000"/>
                    <a:lumOff val="25000"/>
                  </a:schemeClr>
                </a:solidFill>
              </a:rPr>
              <a:t>	</a:t>
            </a:r>
            <a:r>
              <a:rPr sz="1400" dirty="0">
                <a:solidFill>
                  <a:schemeClr val="tx1">
                    <a:lumMod val="75000"/>
                    <a:lumOff val="25000"/>
                  </a:schemeClr>
                </a:solidFill>
              </a:rPr>
              <a:t>}</a:t>
            </a:r>
            <a:endParaRPr sz="1400" dirty="0">
              <a:solidFill>
                <a:schemeClr val="tx1">
                  <a:lumMod val="75000"/>
                  <a:lumOff val="25000"/>
                </a:schemeClr>
              </a:solidFill>
            </a:endParaRPr>
          </a:p>
          <a:p>
            <a:pPr marL="0" indent="0">
              <a:spcBef>
                <a:spcPct val="20000"/>
              </a:spcBef>
              <a:buNone/>
            </a:pPr>
            <a:r>
              <a:rPr sz="1400" dirty="0">
                <a:solidFill>
                  <a:schemeClr val="tx1">
                    <a:lumMod val="75000"/>
                    <a:lumOff val="25000"/>
                  </a:schemeClr>
                </a:solidFill>
              </a:rPr>
              <a:t>&lt;/script&gt;</a:t>
            </a:r>
            <a:endParaRPr sz="1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读取和改变DOM的属性</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22530" name="Picture 2"/>
          <p:cNvPicPr>
            <a:picLocks noChangeAspect="1" noChangeArrowheads="1"/>
          </p:cNvPicPr>
          <p:nvPr/>
        </p:nvPicPr>
        <p:blipFill>
          <a:blip r:embed="rId1" cstate="print"/>
          <a:srcRect/>
          <a:stretch>
            <a:fillRect/>
          </a:stretch>
        </p:blipFill>
        <p:spPr>
          <a:xfrm>
            <a:off x="6306820" y="2166938"/>
            <a:ext cx="2073275" cy="1151255"/>
          </a:xfrm>
          <a:prstGeom prst="rect">
            <a:avLst/>
          </a:prstGeom>
          <a:noFill/>
          <a:ln w="9525">
            <a:noFill/>
            <a:miter lim="800000"/>
            <a:headEnd/>
            <a:tailEnd/>
          </a:ln>
        </p:spPr>
      </p:pic>
      <p:pic>
        <p:nvPicPr>
          <p:cNvPr id="22531" name="Picture 3"/>
          <p:cNvPicPr>
            <a:picLocks noChangeAspect="1" noChangeArrowheads="1"/>
          </p:cNvPicPr>
          <p:nvPr/>
        </p:nvPicPr>
        <p:blipFill>
          <a:blip r:embed="rId2" cstate="print"/>
          <a:srcRect/>
          <a:stretch>
            <a:fillRect/>
          </a:stretch>
        </p:blipFill>
        <p:spPr>
          <a:xfrm>
            <a:off x="6592570" y="3990658"/>
            <a:ext cx="2089150" cy="1210945"/>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marL="342900" indent="-342900">
              <a:spcBef>
                <a:spcPct val="20000"/>
              </a:spcBef>
            </a:pPr>
            <a:r>
              <a:rPr lang="en-US" altLang="zh-CN" sz="2400" dirty="0">
                <a:solidFill>
                  <a:schemeClr val="tx1">
                    <a:lumMod val="75000"/>
                    <a:lumOff val="25000"/>
                  </a:schemeClr>
                </a:solidFill>
              </a:rPr>
              <a:t>HTMLElement</a:t>
            </a:r>
            <a:r>
              <a:rPr lang="zh-CN" altLang="en-US" sz="2400" dirty="0">
                <a:solidFill>
                  <a:schemeClr val="tx1">
                    <a:lumMod val="75000"/>
                    <a:lumOff val="25000"/>
                  </a:schemeClr>
                </a:solidFill>
              </a:rPr>
              <a:t>对象封装了设定元素样式的方法，属于</a:t>
            </a:r>
            <a:r>
              <a:rPr lang="en-US" altLang="zh-CN" sz="2400" dirty="0">
                <a:solidFill>
                  <a:schemeClr val="tx1">
                    <a:lumMod val="75000"/>
                    <a:lumOff val="25000"/>
                  </a:schemeClr>
                </a:solidFill>
              </a:rPr>
              <a:t>HTMLDOM</a:t>
            </a:r>
            <a:r>
              <a:rPr lang="zh-CN" altLang="en-US" sz="2400" dirty="0">
                <a:solidFill>
                  <a:schemeClr val="tx1">
                    <a:lumMod val="75000"/>
                    <a:lumOff val="25000"/>
                  </a:schemeClr>
                </a:solidFill>
              </a:rPr>
              <a:t>范畴，但浏览器完全兼容：</a:t>
            </a:r>
            <a:endParaRPr lang="zh-CN" altLang="en-US" sz="2400" dirty="0">
              <a:solidFill>
                <a:schemeClr val="tx1">
                  <a:lumMod val="75000"/>
                  <a:lumOff val="25000"/>
                </a:schemeClr>
              </a:solidFill>
            </a:endParaRPr>
          </a:p>
          <a:p>
            <a:pPr marL="800100" lvl="1" indent="-342900">
              <a:spcBef>
                <a:spcPct val="20000"/>
              </a:spcBef>
            </a:pPr>
            <a:r>
              <a:rPr lang="zh-CN" altLang="en-US" sz="2000" dirty="0">
                <a:solidFill>
                  <a:schemeClr val="tx1">
                    <a:lumMod val="75000"/>
                    <a:lumOff val="25000"/>
                  </a:schemeClr>
                </a:solidFill>
              </a:rPr>
              <a:t>设定或获取</a:t>
            </a:r>
            <a:r>
              <a:rPr lang="en-US" altLang="zh-CN" sz="2000" dirty="0">
                <a:solidFill>
                  <a:schemeClr val="tx1">
                    <a:lumMod val="75000"/>
                    <a:lumOff val="25000"/>
                  </a:schemeClr>
                </a:solidFill>
              </a:rPr>
              <a:t>CSS</a:t>
            </a:r>
            <a:r>
              <a:rPr lang="zh-CN" altLang="en-US" sz="2000" dirty="0">
                <a:solidFill>
                  <a:schemeClr val="tx1">
                    <a:lumMod val="75000"/>
                    <a:lumOff val="25000"/>
                  </a:schemeClr>
                </a:solidFill>
              </a:rPr>
              <a:t>属性的方式：</a:t>
            </a:r>
            <a:endParaRPr lang="zh-CN" altLang="en-US" sz="2000" dirty="0">
              <a:solidFill>
                <a:schemeClr val="tx1">
                  <a:lumMod val="75000"/>
                  <a:lumOff val="25000"/>
                </a:schemeClr>
              </a:solidFill>
            </a:endParaRPr>
          </a:p>
          <a:p>
            <a:pPr marL="457200" lvl="1" indent="0">
              <a:spcBef>
                <a:spcPct val="20000"/>
              </a:spcBef>
              <a:buNone/>
            </a:pPr>
            <a:r>
              <a:rPr lang="en-US" altLang="zh-CN" sz="2000" dirty="0" smtClean="0">
                <a:solidFill>
                  <a:schemeClr val="tx1">
                    <a:lumMod val="75000"/>
                    <a:lumOff val="25000"/>
                  </a:schemeClr>
                </a:solidFill>
              </a:rPr>
              <a:t>	</a:t>
            </a:r>
            <a:r>
              <a:rPr lang="en-US" altLang="zh-CN" sz="1800" dirty="0" smtClean="0">
                <a:solidFill>
                  <a:srgbClr val="FF0000"/>
                </a:solidFill>
              </a:rPr>
              <a:t>obj.style.color = ‘red’</a:t>
            </a:r>
            <a:r>
              <a:rPr lang="zh-CN" altLang="en-US" sz="2000" dirty="0" smtClean="0">
                <a:solidFill>
                  <a:schemeClr val="tx1">
                    <a:lumMod val="75000"/>
                    <a:lumOff val="25000"/>
                  </a:schemeClr>
                </a:solidFill>
              </a:rPr>
              <a:t>：</a:t>
            </a:r>
            <a:r>
              <a:rPr lang="zh-CN" altLang="en-US" sz="2000" dirty="0">
                <a:solidFill>
                  <a:schemeClr val="tx1">
                    <a:lumMod val="75000"/>
                    <a:lumOff val="25000"/>
                  </a:schemeClr>
                </a:solidFill>
              </a:rPr>
              <a:t>设置或获取当前元素的</a:t>
            </a:r>
            <a:r>
              <a:rPr lang="en-US" altLang="zh-CN" sz="2000" dirty="0">
                <a:solidFill>
                  <a:schemeClr val="tx1">
                    <a:lumMod val="75000"/>
                    <a:lumOff val="25000"/>
                  </a:schemeClr>
                </a:solidFill>
              </a:rPr>
              <a:t>css</a:t>
            </a:r>
            <a:r>
              <a:rPr lang="zh-CN" altLang="en-US" sz="2000" dirty="0">
                <a:solidFill>
                  <a:schemeClr val="tx1">
                    <a:lumMod val="75000"/>
                    <a:lumOff val="25000"/>
                  </a:schemeClr>
                </a:solidFill>
              </a:rPr>
              <a:t>属性值</a:t>
            </a:r>
            <a:r>
              <a:rPr lang="zh-CN" altLang="en-US" sz="2000" dirty="0" smtClean="0">
                <a:solidFill>
                  <a:schemeClr val="tx1">
                    <a:lumMod val="75000"/>
                    <a:lumOff val="25000"/>
                  </a:schemeClr>
                </a:solidFill>
              </a:rPr>
              <a:t>。</a:t>
            </a:r>
            <a:r>
              <a:rPr lang="en-US" altLang="zh-CN" sz="2000" dirty="0">
                <a:solidFill>
                  <a:schemeClr val="tx1">
                    <a:lumMod val="75000"/>
                    <a:lumOff val="25000"/>
                  </a:schemeClr>
                </a:solidFill>
              </a:rPr>
              <a:t>cssAttribute</a:t>
            </a:r>
            <a:r>
              <a:rPr lang="zh-CN" altLang="en-US" sz="2000" dirty="0">
                <a:solidFill>
                  <a:schemeClr val="tx1">
                    <a:lumMod val="75000"/>
                    <a:lumOff val="25000"/>
                  </a:schemeClr>
                </a:solidFill>
              </a:rPr>
              <a:t>取消了</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，采用换字母大写的方式</a:t>
            </a:r>
            <a:r>
              <a:rPr lang="zh-CN" altLang="en-US" sz="2000" dirty="0" smtClean="0">
                <a:solidFill>
                  <a:schemeClr val="tx1">
                    <a:lumMod val="75000"/>
                    <a:lumOff val="25000"/>
                  </a:schemeClr>
                </a:solidFill>
              </a:rPr>
              <a:t>。</a:t>
            </a:r>
            <a:endParaRPr lang="zh-CN" altLang="en-US" sz="2000" dirty="0">
              <a:solidFill>
                <a:schemeClr val="tx1">
                  <a:lumMod val="75000"/>
                  <a:lumOff val="25000"/>
                </a:schemeClr>
              </a:solidFill>
            </a:endParaRPr>
          </a:p>
          <a:p>
            <a:pPr marL="800100" lvl="1" indent="-342900">
              <a:spcBef>
                <a:spcPct val="20000"/>
              </a:spcBef>
            </a:pPr>
            <a:r>
              <a:rPr lang="zh-CN" altLang="en-US" sz="2000" dirty="0" smtClean="0">
                <a:solidFill>
                  <a:schemeClr val="tx1">
                    <a:lumMod val="75000"/>
                    <a:lumOff val="25000"/>
                  </a:schemeClr>
                </a:solidFill>
              </a:rPr>
              <a:t>设定</a:t>
            </a:r>
            <a:r>
              <a:rPr lang="zh-CN" altLang="en-US" sz="2000" dirty="0">
                <a:solidFill>
                  <a:schemeClr val="tx1">
                    <a:lumMod val="75000"/>
                    <a:lumOff val="25000"/>
                  </a:schemeClr>
                </a:solidFill>
              </a:rPr>
              <a:t>或获取</a:t>
            </a:r>
            <a:r>
              <a:rPr lang="en-US" altLang="zh-CN" sz="2000" dirty="0">
                <a:solidFill>
                  <a:schemeClr val="tx1">
                    <a:lumMod val="75000"/>
                    <a:lumOff val="25000"/>
                  </a:schemeClr>
                </a:solidFill>
              </a:rPr>
              <a:t>CSS</a:t>
            </a:r>
            <a:r>
              <a:rPr lang="zh-CN" altLang="en-US" sz="2000" dirty="0">
                <a:solidFill>
                  <a:schemeClr val="tx1">
                    <a:lumMod val="75000"/>
                    <a:lumOff val="25000"/>
                  </a:schemeClr>
                </a:solidFill>
              </a:rPr>
              <a:t>样式类的方式：</a:t>
            </a:r>
            <a:endParaRPr lang="zh-CN" altLang="en-US" sz="2000" dirty="0">
              <a:solidFill>
                <a:schemeClr val="tx1">
                  <a:lumMod val="75000"/>
                  <a:lumOff val="25000"/>
                </a:schemeClr>
              </a:solidFill>
            </a:endParaRPr>
          </a:p>
          <a:p>
            <a:pPr marL="0" indent="0">
              <a:spcBef>
                <a:spcPct val="20000"/>
              </a:spcBef>
              <a:buNone/>
            </a:pPr>
            <a:r>
              <a:rPr lang="en-US" altLang="zh-CN" sz="2400" dirty="0" smtClean="0">
                <a:solidFill>
                  <a:schemeClr val="tx1">
                    <a:lumMod val="75000"/>
                    <a:lumOff val="25000"/>
                  </a:schemeClr>
                </a:solidFill>
              </a:rPr>
              <a:t>	</a:t>
            </a:r>
            <a:r>
              <a:rPr lang="en-US" altLang="zh-CN" sz="1800" dirty="0" smtClean="0">
                <a:solidFill>
                  <a:srgbClr val="FF0000"/>
                </a:solidFill>
              </a:rPr>
              <a:t>obj.className=</a:t>
            </a:r>
            <a:r>
              <a:rPr lang="zh-CN" altLang="en-US" sz="1800" dirty="0" smtClean="0">
                <a:solidFill>
                  <a:srgbClr val="FF0000"/>
                </a:solidFill>
              </a:rPr>
              <a:t>“</a:t>
            </a:r>
            <a:r>
              <a:rPr lang="en-US" altLang="zh-CN" sz="1800" dirty="0" smtClean="0">
                <a:solidFill>
                  <a:srgbClr val="FF0000"/>
                </a:solidFill>
              </a:rPr>
              <a:t>input-but</a:t>
            </a:r>
            <a:r>
              <a:rPr lang="zh-CN" altLang="en-US" sz="1800" dirty="0" smtClean="0">
                <a:solidFill>
                  <a:srgbClr val="FF0000"/>
                </a:solidFill>
              </a:rPr>
              <a:t>”</a:t>
            </a:r>
            <a:endParaRPr lang="zh-CN" altLang="en-US" sz="1800" dirty="0" smtClean="0">
              <a:solidFill>
                <a:srgbClr val="FF0000"/>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读取和改变DOM的样式</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8</a:t>
            </a:r>
            <a:r>
              <a:rPr lang="zh-CN" altLang="en-US" dirty="0" smtClean="0"/>
              <a:t>节</a:t>
            </a:r>
            <a:r>
              <a:rPr lang="en-US" altLang="zh-CN" dirty="0" smtClean="0"/>
              <a:t>【</a:t>
            </a:r>
            <a:r>
              <a:rPr lang="zh-CN" altLang="en-US" dirty="0" smtClean="0">
                <a:solidFill>
                  <a:schemeClr val="tx1">
                    <a:lumMod val="75000"/>
                    <a:lumOff val="25000"/>
                  </a:schemeClr>
                </a:solidFill>
              </a:rPr>
              <a:t>事件机制</a:t>
            </a:r>
            <a:r>
              <a:rPr lang="en-US" altLang="zh-CN" dirty="0" smtClean="0"/>
              <a:t>】</a:t>
            </a:r>
            <a:endParaRPr lang="zh-CN" altLang="en-US" dirty="0"/>
          </a:p>
        </p:txBody>
      </p:sp>
      <p:sp>
        <p:nvSpPr>
          <p:cNvPr id="3" name="内容占位符 2"/>
          <p:cNvSpPr>
            <a:spLocks noGrp="1"/>
          </p:cNvSpPr>
          <p:nvPr>
            <p:ph idx="1"/>
          </p:nvPr>
        </p:nvSpPr>
        <p:spPr/>
        <p:txBody>
          <a:bodyPr vert="horz" lIns="91440" tIns="45720" rIns="91440" bIns="45720" rtlCol="0">
            <a:normAutofit fontScale="77500" lnSpcReduction="20000"/>
          </a:bodyPr>
          <a:lstStyle/>
          <a:p>
            <a:r>
              <a:rPr lang="zh-CN" altLang="en-US" dirty="0" smtClean="0"/>
              <a:t>知识点</a:t>
            </a:r>
            <a:r>
              <a:rPr lang="en-US" altLang="zh-CN" dirty="0" smtClean="0"/>
              <a:t>1</a:t>
            </a:r>
            <a:r>
              <a:rPr lang="zh-CN" altLang="en-US" dirty="0" smtClean="0"/>
              <a:t>：事件概述</a:t>
            </a:r>
            <a:endParaRPr lang="en-US" altLang="zh-CN" dirty="0" smtClean="0"/>
          </a:p>
          <a:p>
            <a:r>
              <a:rPr lang="zh-CN" altLang="en-US" dirty="0" smtClean="0"/>
              <a:t>知识点</a:t>
            </a:r>
            <a:r>
              <a:rPr lang="en-US" altLang="zh-CN" dirty="0" smtClean="0"/>
              <a:t>2</a:t>
            </a:r>
            <a:r>
              <a:rPr lang="zh-CN" altLang="en-US" dirty="0" smtClean="0"/>
              <a:t>：事件流</a:t>
            </a:r>
            <a:endParaRPr lang="en-US" altLang="zh-CN" dirty="0" smtClean="0"/>
          </a:p>
          <a:p>
            <a:r>
              <a:rPr lang="zh-CN" altLang="en-US" dirty="0"/>
              <a:t>知识点</a:t>
            </a:r>
            <a:r>
              <a:rPr lang="en-US" altLang="zh-CN" dirty="0"/>
              <a:t>3</a:t>
            </a:r>
            <a:r>
              <a:rPr lang="zh-CN" altLang="en-US" dirty="0" smtClean="0"/>
              <a:t>：事件的绑定方式</a:t>
            </a:r>
            <a:endParaRPr lang="en-US" altLang="zh-CN" dirty="0"/>
          </a:p>
          <a:p>
            <a:r>
              <a:rPr lang="zh-CN" altLang="en-US" dirty="0" smtClean="0"/>
              <a:t>知识点</a:t>
            </a:r>
            <a:r>
              <a:rPr lang="en-US" altLang="zh-CN" dirty="0" smtClean="0"/>
              <a:t>4</a:t>
            </a:r>
            <a:r>
              <a:rPr lang="zh-CN" altLang="en-US" dirty="0" smtClean="0"/>
              <a:t>：事件对象</a:t>
            </a:r>
            <a:endParaRPr lang="en-US" altLang="zh-CN" dirty="0" smtClean="0">
              <a:solidFill>
                <a:schemeClr val="tx1">
                  <a:lumMod val="75000"/>
                  <a:lumOff val="25000"/>
                </a:schemeClr>
              </a:solidFill>
            </a:endParaRPr>
          </a:p>
          <a:p>
            <a:r>
              <a:rPr lang="zh-CN" altLang="en-US" dirty="0"/>
              <a:t>知识</a:t>
            </a:r>
            <a:r>
              <a:rPr lang="zh-CN" altLang="en-US" dirty="0" smtClean="0"/>
              <a:t>点</a:t>
            </a:r>
            <a:r>
              <a:rPr lang="en-US" altLang="zh-CN" dirty="0" smtClean="0"/>
              <a:t>5</a:t>
            </a:r>
            <a:r>
              <a:rPr lang="zh-CN" altLang="en-US" dirty="0" smtClean="0"/>
              <a:t>：焦点事件类型</a:t>
            </a:r>
            <a:endParaRPr lang="en-US" altLang="zh-CN" dirty="0" smtClean="0"/>
          </a:p>
          <a:p>
            <a:r>
              <a:rPr lang="zh-CN" altLang="en-US" dirty="0" smtClean="0"/>
              <a:t>知识点</a:t>
            </a:r>
            <a:r>
              <a:rPr lang="en-US" altLang="zh-CN" dirty="0" smtClean="0"/>
              <a:t>6</a:t>
            </a:r>
            <a:r>
              <a:rPr lang="zh-CN" altLang="en-US" dirty="0" smtClean="0"/>
              <a:t>：鼠标事件类型</a:t>
            </a:r>
            <a:endParaRPr lang="en-US" altLang="zh-CN" dirty="0" smtClean="0"/>
          </a:p>
          <a:p>
            <a:r>
              <a:rPr lang="zh-CN" altLang="en-US" dirty="0"/>
              <a:t>知识</a:t>
            </a:r>
            <a:r>
              <a:rPr lang="zh-CN" altLang="en-US" dirty="0" smtClean="0"/>
              <a:t>点</a:t>
            </a:r>
            <a:r>
              <a:rPr lang="en-US" altLang="zh-CN" dirty="0" smtClean="0"/>
              <a:t>7</a:t>
            </a:r>
            <a:r>
              <a:rPr lang="zh-CN" altLang="en-US" dirty="0" smtClean="0"/>
              <a:t>：键盘事件类型</a:t>
            </a:r>
            <a:endParaRPr lang="en-US" altLang="zh-CN" dirty="0" smtClean="0"/>
          </a:p>
          <a:p>
            <a:r>
              <a:rPr lang="zh-CN" altLang="en-US" dirty="0"/>
              <a:t>知识</a:t>
            </a:r>
            <a:r>
              <a:rPr lang="zh-CN" altLang="en-US" dirty="0" smtClean="0"/>
              <a:t>点</a:t>
            </a:r>
            <a:r>
              <a:rPr lang="en-US" altLang="zh-CN" dirty="0" smtClean="0"/>
              <a:t>8</a:t>
            </a:r>
            <a:r>
              <a:rPr lang="zh-CN" altLang="en-US" dirty="0" smtClean="0"/>
              <a:t>：事件委托机制</a:t>
            </a:r>
            <a:endParaRPr lang="en-US" altLang="zh-CN" dirty="0"/>
          </a:p>
          <a:p>
            <a:endParaRPr lang="en-US" altLang="zh-CN" dirty="0"/>
          </a:p>
          <a:p>
            <a:pPr marL="0" indent="0">
              <a:buNone/>
            </a:pPr>
            <a:endParaRPr lang="en-US" altLang="zh-CN" dirty="0"/>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en-US" altLang="zh-CN" dirty="0">
              <a:solidFill>
                <a:schemeClr val="tx1">
                  <a:lumMod val="75000"/>
                  <a:lumOff val="25000"/>
                </a:schemeClr>
              </a:solidFill>
            </a:endParaRPr>
          </a:p>
          <a:p>
            <a:endParaRPr lang="zh-CN" altLang="en-US"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事件：指用户在通过外部设备与浏览器发生的一些特定交互，这些交互会被浏览器所监听，监听后会调用用户声明的响应程序去处理本次交互</a:t>
            </a:r>
            <a:r>
              <a:rPr lang="zh-CN" altLang="en-US" sz="2400" dirty="0" smtClean="0">
                <a:solidFill>
                  <a:schemeClr val="tx1">
                    <a:lumMod val="75000"/>
                    <a:lumOff val="25000"/>
                  </a:schemeClr>
                </a:solidFill>
              </a:rPr>
              <a:t>。同时</a:t>
            </a:r>
            <a:r>
              <a:rPr lang="zh-CN" altLang="en-US" sz="2400" dirty="0">
                <a:solidFill>
                  <a:schemeClr val="tx1">
                    <a:lumMod val="75000"/>
                    <a:lumOff val="25000"/>
                  </a:schemeClr>
                </a:solidFill>
              </a:rPr>
              <a:t>浏览器也会将本次交互的一些基本信息封装在一个独立的对象，用户在处理程序中可以调用这些对象。这种设定监听，并有监听者来调用目标程序的方式，在开发中又称为观察者模式。</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事件概述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3964777" y="3536863"/>
            <a:ext cx="3714776" cy="28575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4951355" y="3939054"/>
            <a:ext cx="1643074" cy="428628"/>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按钮</a:t>
            </a:r>
            <a:endParaRPr lang="zh-CN" altLang="en-US" dirty="0">
              <a:solidFill>
                <a:schemeClr val="tx1"/>
              </a:solidFill>
            </a:endParaRPr>
          </a:p>
        </p:txBody>
      </p:sp>
      <p:sp>
        <p:nvSpPr>
          <p:cNvPr id="7" name="TextBox 6"/>
          <p:cNvSpPr txBox="1"/>
          <p:nvPr/>
        </p:nvSpPr>
        <p:spPr>
          <a:xfrm>
            <a:off x="4236858" y="4429131"/>
            <a:ext cx="3286148" cy="2215991"/>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sym typeface="Calibri" panose="020F0502020204030204" charset="0"/>
              </a:rPr>
              <a:t>&lt;input type=button onclick=‘’fun1”&gt;</a:t>
            </a:r>
            <a:endParaRPr lang="en-US" altLang="zh-CN" dirty="0">
              <a:latin typeface="微软雅黑" panose="020B0503020204020204" pitchFamily="34" charset="-122"/>
              <a:ea typeface="微软雅黑" panose="020B0503020204020204" pitchFamily="34" charset="-122"/>
              <a:sym typeface="Calibri" panose="020F0502020204030204" charset="0"/>
            </a:endParaRPr>
          </a:p>
          <a:p>
            <a:r>
              <a:rPr lang="en-US" altLang="zh-CN" dirty="0">
                <a:latin typeface="微软雅黑" panose="020B0503020204020204" pitchFamily="34" charset="-122"/>
                <a:ea typeface="微软雅黑" panose="020B0503020204020204" pitchFamily="34" charset="-122"/>
                <a:sym typeface="Calibri" panose="020F0502020204030204" charset="0"/>
              </a:rPr>
              <a:t>&lt;script&gt;</a:t>
            </a:r>
            <a:endParaRPr lang="en-US" altLang="zh-CN" dirty="0">
              <a:latin typeface="微软雅黑" panose="020B0503020204020204" pitchFamily="34" charset="-122"/>
              <a:ea typeface="微软雅黑" panose="020B0503020204020204" pitchFamily="34" charset="-122"/>
              <a:sym typeface="Calibri" panose="020F0502020204030204" charset="0"/>
            </a:endParaRPr>
          </a:p>
          <a:p>
            <a:r>
              <a:rPr lang="en-US" altLang="zh-CN" dirty="0">
                <a:latin typeface="微软雅黑" panose="020B0503020204020204" pitchFamily="34" charset="-122"/>
                <a:ea typeface="微软雅黑" panose="020B0503020204020204" pitchFamily="34" charset="-122"/>
                <a:sym typeface="Calibri" panose="020F0502020204030204" charset="0"/>
              </a:rPr>
              <a:t>function fun1() {</a:t>
            </a:r>
            <a:endParaRPr lang="en-US" altLang="zh-CN" dirty="0">
              <a:latin typeface="微软雅黑" panose="020B0503020204020204" pitchFamily="34" charset="-122"/>
              <a:ea typeface="微软雅黑" panose="020B0503020204020204" pitchFamily="34" charset="-122"/>
              <a:sym typeface="Calibri" panose="020F0502020204030204" charset="0"/>
            </a:endParaRPr>
          </a:p>
          <a:p>
            <a:r>
              <a:rPr lang="en-US" altLang="zh-CN" dirty="0">
                <a:latin typeface="微软雅黑" panose="020B0503020204020204" pitchFamily="34" charset="-122"/>
                <a:ea typeface="微软雅黑" panose="020B0503020204020204" pitchFamily="34" charset="-122"/>
                <a:sym typeface="Calibri" panose="020F0502020204030204" charset="0"/>
              </a:rPr>
              <a:t>      window.event</a:t>
            </a:r>
            <a:endParaRPr lang="en-US" altLang="zh-CN" dirty="0">
              <a:latin typeface="微软雅黑" panose="020B0503020204020204" pitchFamily="34" charset="-122"/>
              <a:ea typeface="微软雅黑" panose="020B0503020204020204" pitchFamily="34" charset="-122"/>
              <a:sym typeface="Calibri" panose="020F0502020204030204" charset="0"/>
            </a:endParaRPr>
          </a:p>
          <a:p>
            <a:r>
              <a:rPr lang="en-US" altLang="zh-CN" dirty="0">
                <a:latin typeface="微软雅黑" panose="020B0503020204020204" pitchFamily="34" charset="-122"/>
                <a:ea typeface="微软雅黑" panose="020B0503020204020204" pitchFamily="34" charset="-122"/>
                <a:sym typeface="Calibri" panose="020F0502020204030204" charset="0"/>
              </a:rPr>
              <a:t>}</a:t>
            </a:r>
            <a:endParaRPr lang="en-US" altLang="zh-CN" dirty="0">
              <a:latin typeface="微软雅黑" panose="020B0503020204020204" pitchFamily="34" charset="-122"/>
              <a:ea typeface="微软雅黑" panose="020B0503020204020204" pitchFamily="34" charset="-122"/>
              <a:sym typeface="Calibri" panose="020F0502020204030204" charset="0"/>
            </a:endParaRPr>
          </a:p>
          <a:p>
            <a:r>
              <a:rPr lang="en-US" altLang="zh-CN" dirty="0">
                <a:latin typeface="微软雅黑" panose="020B0503020204020204" pitchFamily="34" charset="-122"/>
                <a:ea typeface="微软雅黑" panose="020B0503020204020204" pitchFamily="34" charset="-122"/>
                <a:sym typeface="Calibri" panose="020F0502020204030204" charset="0"/>
              </a:rPr>
              <a:t>&lt;/script&gt;</a:t>
            </a:r>
            <a:endParaRPr lang="en-US" altLang="zh-CN" dirty="0">
              <a:latin typeface="微软雅黑" panose="020B0503020204020204" pitchFamily="34" charset="-122"/>
              <a:ea typeface="微软雅黑" panose="020B0503020204020204" pitchFamily="34" charset="-122"/>
              <a:sym typeface="Calibri" panose="020F0502020204030204" charset="0"/>
            </a:endParaRPr>
          </a:p>
          <a:p>
            <a:endParaRPr lang="zh-CN" altLang="en-US" sz="1200" dirty="0"/>
          </a:p>
        </p:txBody>
      </p:sp>
      <p:sp>
        <p:nvSpPr>
          <p:cNvPr id="8" name="矩形 7"/>
          <p:cNvSpPr/>
          <p:nvPr/>
        </p:nvSpPr>
        <p:spPr>
          <a:xfrm>
            <a:off x="8308942" y="4251243"/>
            <a:ext cx="1643074" cy="5715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交互的绑定</a:t>
            </a:r>
            <a:endParaRPr lang="en-US" altLang="zh-CN" dirty="0" smtClean="0">
              <a:solidFill>
                <a:schemeClr val="tx1"/>
              </a:solidFill>
            </a:endParaRPr>
          </a:p>
        </p:txBody>
      </p:sp>
      <p:cxnSp>
        <p:nvCxnSpPr>
          <p:cNvPr id="9" name="直接箭头连接符 8"/>
          <p:cNvCxnSpPr/>
          <p:nvPr/>
        </p:nvCxnSpPr>
        <p:spPr>
          <a:xfrm flipH="1">
            <a:off x="6201462" y="4572714"/>
            <a:ext cx="1950933" cy="29064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8308942" y="5108499"/>
            <a:ext cx="1643074" cy="5715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响应程序</a:t>
            </a:r>
            <a:endParaRPr lang="zh-CN" altLang="en-US" dirty="0">
              <a:solidFill>
                <a:schemeClr val="tx1"/>
              </a:solidFill>
            </a:endParaRPr>
          </a:p>
        </p:txBody>
      </p:sp>
      <p:sp>
        <p:nvSpPr>
          <p:cNvPr id="11" name="矩形 10"/>
          <p:cNvSpPr/>
          <p:nvPr/>
        </p:nvSpPr>
        <p:spPr>
          <a:xfrm>
            <a:off x="8308942" y="5894317"/>
            <a:ext cx="1643074" cy="5715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事件对象</a:t>
            </a:r>
            <a:endParaRPr lang="zh-CN" altLang="en-US" dirty="0">
              <a:solidFill>
                <a:schemeClr val="tx1"/>
              </a:solidFill>
            </a:endParaRPr>
          </a:p>
        </p:txBody>
      </p:sp>
      <p:cxnSp>
        <p:nvCxnSpPr>
          <p:cNvPr id="12" name="直接箭头连接符 11"/>
          <p:cNvCxnSpPr>
            <a:stCxn id="10" idx="1"/>
          </p:cNvCxnSpPr>
          <p:nvPr/>
        </p:nvCxnSpPr>
        <p:spPr>
          <a:xfrm flipH="1">
            <a:off x="5808111" y="5394251"/>
            <a:ext cx="2500831" cy="1821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H="1" flipV="1">
            <a:off x="5926763" y="5826193"/>
            <a:ext cx="2457607" cy="28074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666000" y="3536863"/>
            <a:ext cx="2643206" cy="646331"/>
          </a:xfrm>
          <a:prstGeom prst="rect">
            <a:avLst/>
          </a:prstGeom>
          <a:noFill/>
        </p:spPr>
        <p:txBody>
          <a:bodyPr wrap="square" rtlCol="0">
            <a:spAutoFit/>
          </a:bodyPr>
          <a:lstStyle/>
          <a:p>
            <a:r>
              <a:rPr lang="zh-CN" altLang="en-US" dirty="0" smtClean="0">
                <a:solidFill>
                  <a:srgbClr val="FF0000"/>
                </a:solidFill>
              </a:rPr>
              <a:t>在</a:t>
            </a:r>
            <a:r>
              <a:rPr lang="en-US" altLang="zh-CN" dirty="0" smtClean="0">
                <a:solidFill>
                  <a:srgbClr val="FF0000"/>
                </a:solidFill>
              </a:rPr>
              <a:t>js</a:t>
            </a:r>
            <a:r>
              <a:rPr lang="zh-CN" altLang="en-US" dirty="0" smtClean="0">
                <a:solidFill>
                  <a:srgbClr val="FF0000"/>
                </a:solidFill>
              </a:rPr>
              <a:t>中浏览器的内核为观察者</a:t>
            </a:r>
            <a:endParaRPr lang="zh-CN" altLang="en-US" dirty="0">
              <a:solidFill>
                <a:srgbClr val="FF0000"/>
              </a:solidFill>
            </a:endParaRPr>
          </a:p>
        </p:txBody>
      </p:sp>
    </p:spTree>
  </p:cSld>
  <p:clrMapOvr>
    <a:masterClrMapping/>
  </p:clrMapOvr>
  <p:transition spd="slow">
    <p:push dir="u"/>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事件中重要的知识点</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事件流：事件触发的内部机制</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事件的绑定方式：如何将不同类型的事件绑定给响应程序。</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事件对象：由浏览器封装好的</a:t>
            </a:r>
            <a:r>
              <a:rPr lang="en-US" altLang="zh-CN" sz="2000" dirty="0">
                <a:solidFill>
                  <a:schemeClr val="tx1">
                    <a:lumMod val="75000"/>
                    <a:lumOff val="25000"/>
                  </a:schemeClr>
                </a:solidFill>
              </a:rPr>
              <a:t>Object</a:t>
            </a:r>
            <a:r>
              <a:rPr lang="zh-CN" altLang="en-US" sz="2000" dirty="0">
                <a:solidFill>
                  <a:schemeClr val="tx1">
                    <a:lumMod val="75000"/>
                    <a:lumOff val="25000"/>
                  </a:schemeClr>
                </a:solidFill>
              </a:rPr>
              <a:t>对象，对象中包含本次事件的基本信息（例如事件的目标、事件所在位置、事件类型等），以及一些事件的操作方法。</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响应函数：在响应函数调用</a:t>
            </a:r>
            <a:r>
              <a:rPr lang="en-US" altLang="zh-CN" sz="2000" dirty="0">
                <a:solidFill>
                  <a:schemeClr val="tx1">
                    <a:lumMod val="75000"/>
                    <a:lumOff val="25000"/>
                  </a:schemeClr>
                </a:solidFill>
              </a:rPr>
              <a:t>dom</a:t>
            </a:r>
            <a:r>
              <a:rPr lang="zh-CN" altLang="en-US" sz="2000" dirty="0">
                <a:solidFill>
                  <a:schemeClr val="tx1">
                    <a:lumMod val="75000"/>
                    <a:lumOff val="25000"/>
                  </a:schemeClr>
                </a:solidFill>
              </a:rPr>
              <a:t>、事件对象完成业务逻辑开发（注意事项，只有在响应函数被加载后，在与浏览器进行交互，响应函数才能执行）。</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事件概述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事件流：浏览器在执行事件处理程序的顺序。例如</a:t>
            </a:r>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pPr marL="0" indent="0">
              <a:buNone/>
            </a:pPr>
            <a:r>
              <a:rPr lang="en-US" altLang="zh-CN" sz="2400" dirty="0" smtClean="0">
                <a:solidFill>
                  <a:schemeClr val="tx1">
                    <a:lumMod val="75000"/>
                    <a:lumOff val="25000"/>
                  </a:schemeClr>
                </a:solidFill>
              </a:rPr>
              <a:t>	</a:t>
            </a:r>
            <a:endParaRPr lang="en-US" altLang="zh-CN" sz="2400" dirty="0" smtClean="0">
              <a:solidFill>
                <a:schemeClr val="tx1">
                  <a:lumMod val="75000"/>
                  <a:lumOff val="25000"/>
                </a:schemeClr>
              </a:solidFill>
            </a:endParaRPr>
          </a:p>
          <a:p>
            <a:pPr marL="0" indent="0">
              <a:buNone/>
            </a:pPr>
            <a:r>
              <a:rPr lang="en-US" altLang="zh-CN" sz="2400" dirty="0">
                <a:solidFill>
                  <a:schemeClr val="tx1">
                    <a:lumMod val="75000"/>
                    <a:lumOff val="25000"/>
                  </a:schemeClr>
                </a:solidFill>
              </a:rPr>
              <a:t>	</a:t>
            </a:r>
            <a:r>
              <a:rPr lang="en-US" altLang="zh-CN" sz="2400" dirty="0" smtClean="0">
                <a:solidFill>
                  <a:srgbClr val="FF0000"/>
                </a:solidFill>
              </a:rPr>
              <a:t>fun1 </a:t>
            </a:r>
            <a:r>
              <a:rPr lang="en-US" altLang="zh-CN" sz="2400" dirty="0">
                <a:solidFill>
                  <a:srgbClr val="FF0000"/>
                </a:solidFill>
              </a:rPr>
              <a:t>\fun2\fun3</a:t>
            </a:r>
            <a:r>
              <a:rPr lang="zh-CN" altLang="en-US" sz="2400" dirty="0">
                <a:solidFill>
                  <a:srgbClr val="FF0000"/>
                </a:solidFill>
              </a:rPr>
              <a:t>执行顺序是如何呢？</a:t>
            </a:r>
            <a:endParaRPr lang="en-US" altLang="zh-CN" sz="2400" dirty="0" smtClean="0">
              <a:solidFill>
                <a:srgbClr val="FF0000"/>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事件流</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1357290" y="2035959"/>
            <a:ext cx="3214710" cy="2643206"/>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000232" y="2178835"/>
            <a:ext cx="1643074" cy="369332"/>
          </a:xfrm>
          <a:prstGeom prst="rect">
            <a:avLst/>
          </a:prstGeom>
          <a:noFill/>
        </p:spPr>
        <p:txBody>
          <a:bodyPr wrap="square" rtlCol="0">
            <a:spAutoFit/>
          </a:bodyPr>
          <a:lstStyle/>
          <a:p>
            <a:r>
              <a:rPr lang="en-US" altLang="zh-CN" dirty="0" smtClean="0"/>
              <a:t>Html:window</a:t>
            </a:r>
            <a:endParaRPr lang="zh-CN" altLang="en-US" dirty="0"/>
          </a:p>
        </p:txBody>
      </p:sp>
      <p:sp>
        <p:nvSpPr>
          <p:cNvPr id="7" name="矩形 6"/>
          <p:cNvSpPr/>
          <p:nvPr/>
        </p:nvSpPr>
        <p:spPr>
          <a:xfrm>
            <a:off x="1571604" y="2607463"/>
            <a:ext cx="2357454" cy="1714512"/>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div1</a:t>
            </a:r>
            <a:endParaRPr lang="zh-CN" altLang="en-US" dirty="0">
              <a:solidFill>
                <a:schemeClr val="tx1"/>
              </a:solidFill>
            </a:endParaRPr>
          </a:p>
        </p:txBody>
      </p:sp>
      <p:sp>
        <p:nvSpPr>
          <p:cNvPr id="8" name="矩形 7"/>
          <p:cNvSpPr/>
          <p:nvPr/>
        </p:nvSpPr>
        <p:spPr>
          <a:xfrm>
            <a:off x="1714480" y="3679033"/>
            <a:ext cx="714380" cy="571504"/>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div2</a:t>
            </a:r>
            <a:endParaRPr lang="zh-CN" altLang="en-US" dirty="0"/>
          </a:p>
        </p:txBody>
      </p:sp>
      <p:sp>
        <p:nvSpPr>
          <p:cNvPr id="9" name="TextBox 8"/>
          <p:cNvSpPr txBox="1"/>
          <p:nvPr/>
        </p:nvSpPr>
        <p:spPr>
          <a:xfrm>
            <a:off x="5143504" y="3964785"/>
            <a:ext cx="1857388" cy="461665"/>
          </a:xfrm>
          <a:prstGeom prst="rect">
            <a:avLst/>
          </a:prstGeom>
          <a:noFill/>
        </p:spPr>
        <p:txBody>
          <a:bodyPr wrap="square" rtlCol="0">
            <a:spAutoFit/>
          </a:bodyPr>
          <a:lstStyle/>
          <a:p>
            <a:r>
              <a:rPr lang="en-US" altLang="zh-CN" sz="2400" dirty="0" smtClean="0">
                <a:solidFill>
                  <a:srgbClr val="FF0000"/>
                </a:solidFill>
              </a:rPr>
              <a:t>click:fun3</a:t>
            </a:r>
            <a:endParaRPr lang="zh-CN" altLang="en-US" sz="2400" dirty="0">
              <a:solidFill>
                <a:srgbClr val="FF0000"/>
              </a:solidFill>
            </a:endParaRPr>
          </a:p>
        </p:txBody>
      </p:sp>
      <p:sp>
        <p:nvSpPr>
          <p:cNvPr id="10" name="TextBox 9"/>
          <p:cNvSpPr txBox="1"/>
          <p:nvPr/>
        </p:nvSpPr>
        <p:spPr>
          <a:xfrm>
            <a:off x="5072066" y="3178967"/>
            <a:ext cx="1857388" cy="461665"/>
          </a:xfrm>
          <a:prstGeom prst="rect">
            <a:avLst/>
          </a:prstGeom>
          <a:noFill/>
        </p:spPr>
        <p:txBody>
          <a:bodyPr wrap="square" rtlCol="0">
            <a:spAutoFit/>
          </a:bodyPr>
          <a:lstStyle/>
          <a:p>
            <a:r>
              <a:rPr lang="en-US" altLang="zh-CN" sz="2400" dirty="0" smtClean="0">
                <a:solidFill>
                  <a:srgbClr val="FF0000"/>
                </a:solidFill>
              </a:rPr>
              <a:t>click:fun2</a:t>
            </a:r>
            <a:endParaRPr lang="zh-CN" altLang="en-US" sz="2400" dirty="0">
              <a:solidFill>
                <a:srgbClr val="FF0000"/>
              </a:solidFill>
            </a:endParaRPr>
          </a:p>
        </p:txBody>
      </p:sp>
      <p:sp>
        <p:nvSpPr>
          <p:cNvPr id="11" name="TextBox 10"/>
          <p:cNvSpPr txBox="1"/>
          <p:nvPr/>
        </p:nvSpPr>
        <p:spPr>
          <a:xfrm>
            <a:off x="5000628" y="2393149"/>
            <a:ext cx="1857388" cy="461665"/>
          </a:xfrm>
          <a:prstGeom prst="rect">
            <a:avLst/>
          </a:prstGeom>
          <a:noFill/>
        </p:spPr>
        <p:txBody>
          <a:bodyPr wrap="square" rtlCol="0">
            <a:spAutoFit/>
          </a:bodyPr>
          <a:lstStyle/>
          <a:p>
            <a:r>
              <a:rPr lang="en-US" altLang="zh-CN" sz="2400" dirty="0" smtClean="0">
                <a:solidFill>
                  <a:srgbClr val="FF0000"/>
                </a:solidFill>
              </a:rPr>
              <a:t>click:fun1</a:t>
            </a:r>
            <a:endParaRPr lang="zh-CN" altLang="en-US" sz="2400" dirty="0">
              <a:solidFill>
                <a:srgbClr val="FF0000"/>
              </a:solidFill>
            </a:endParaRPr>
          </a:p>
        </p:txBody>
      </p:sp>
      <p:cxnSp>
        <p:nvCxnSpPr>
          <p:cNvPr id="12" name="直接箭头连接符 11"/>
          <p:cNvCxnSpPr>
            <a:stCxn id="11" idx="1"/>
          </p:cNvCxnSpPr>
          <p:nvPr/>
        </p:nvCxnSpPr>
        <p:spPr>
          <a:xfrm rot="10800000">
            <a:off x="3500430" y="2464588"/>
            <a:ext cx="1500198" cy="15939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rot="10800000">
            <a:off x="3643306" y="3321843"/>
            <a:ext cx="1500198" cy="15939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rot="10800000">
            <a:off x="3643306" y="4036223"/>
            <a:ext cx="1500198" cy="15939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事件流的两种流动方式</a:t>
            </a:r>
            <a:endParaRPr lang="zh-CN" altLang="en-US" sz="2400" dirty="0">
              <a:solidFill>
                <a:schemeClr val="tx1">
                  <a:lumMod val="75000"/>
                  <a:lumOff val="25000"/>
                </a:schemeClr>
              </a:solidFill>
            </a:endParaRPr>
          </a:p>
          <a:p>
            <a:r>
              <a:rPr lang="zh-CN" altLang="en-US" sz="2400" dirty="0">
                <a:solidFill>
                  <a:schemeClr val="tx1">
                    <a:lumMod val="75000"/>
                    <a:lumOff val="25000"/>
                  </a:schemeClr>
                </a:solidFill>
              </a:rPr>
              <a:t>冒泡方式：事件响应函数从最具体的元素开始执行，执行后向上层父节点传播。父节点的根节点为</a:t>
            </a:r>
            <a:r>
              <a:rPr lang="en-US" altLang="zh-CN" sz="2400" dirty="0">
                <a:solidFill>
                  <a:schemeClr val="tx1">
                    <a:lumMod val="75000"/>
                    <a:lumOff val="25000"/>
                  </a:schemeClr>
                </a:solidFill>
              </a:rPr>
              <a:t>window</a:t>
            </a:r>
            <a:r>
              <a:rPr lang="zh-CN" altLang="en-US" sz="2400" dirty="0" smtClean="0">
                <a:solidFill>
                  <a:schemeClr val="tx1">
                    <a:lumMod val="75000"/>
                    <a:lumOff val="25000"/>
                  </a:schemeClr>
                </a:solidFill>
              </a:rPr>
              <a:t>对象</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事件流</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15" name="矩形 14"/>
          <p:cNvSpPr/>
          <p:nvPr/>
        </p:nvSpPr>
        <p:spPr>
          <a:xfrm>
            <a:off x="1500166" y="3032814"/>
            <a:ext cx="1857388" cy="64294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lumMod val="10000"/>
                  </a:schemeClr>
                </a:solidFill>
              </a:rPr>
              <a:t>window</a:t>
            </a:r>
            <a:endParaRPr lang="zh-CN" altLang="en-US" dirty="0">
              <a:solidFill>
                <a:schemeClr val="bg2">
                  <a:lumMod val="10000"/>
                </a:schemeClr>
              </a:solidFill>
            </a:endParaRPr>
          </a:p>
        </p:txBody>
      </p:sp>
      <p:sp>
        <p:nvSpPr>
          <p:cNvPr id="16" name="矩形 15"/>
          <p:cNvSpPr/>
          <p:nvPr/>
        </p:nvSpPr>
        <p:spPr>
          <a:xfrm>
            <a:off x="2285984" y="3961508"/>
            <a:ext cx="1857388" cy="64294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lumMod val="10000"/>
                  </a:schemeClr>
                </a:solidFill>
              </a:rPr>
              <a:t>document</a:t>
            </a:r>
            <a:endParaRPr lang="zh-CN" altLang="en-US" dirty="0">
              <a:solidFill>
                <a:schemeClr val="bg2">
                  <a:lumMod val="10000"/>
                </a:schemeClr>
              </a:solidFill>
            </a:endParaRPr>
          </a:p>
        </p:txBody>
      </p:sp>
      <p:sp>
        <p:nvSpPr>
          <p:cNvPr id="17" name="矩形 16"/>
          <p:cNvSpPr/>
          <p:nvPr/>
        </p:nvSpPr>
        <p:spPr>
          <a:xfrm>
            <a:off x="3000364" y="4890202"/>
            <a:ext cx="1857388" cy="64294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lumMod val="10000"/>
                  </a:schemeClr>
                </a:solidFill>
              </a:rPr>
              <a:t>div1</a:t>
            </a:r>
            <a:endParaRPr lang="zh-CN" altLang="en-US" dirty="0">
              <a:solidFill>
                <a:schemeClr val="bg2">
                  <a:lumMod val="10000"/>
                </a:schemeClr>
              </a:solidFill>
            </a:endParaRPr>
          </a:p>
        </p:txBody>
      </p:sp>
      <p:sp>
        <p:nvSpPr>
          <p:cNvPr id="18" name="矩形 17"/>
          <p:cNvSpPr/>
          <p:nvPr/>
        </p:nvSpPr>
        <p:spPr>
          <a:xfrm>
            <a:off x="4000496" y="5747458"/>
            <a:ext cx="1857388" cy="64294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lumMod val="10000"/>
                  </a:schemeClr>
                </a:solidFill>
              </a:rPr>
              <a:t>div2</a:t>
            </a:r>
            <a:endParaRPr lang="zh-CN" altLang="en-US" dirty="0">
              <a:solidFill>
                <a:schemeClr val="bg2">
                  <a:lumMod val="10000"/>
                </a:schemeClr>
              </a:solidFill>
            </a:endParaRPr>
          </a:p>
        </p:txBody>
      </p:sp>
      <p:cxnSp>
        <p:nvCxnSpPr>
          <p:cNvPr id="19" name="肘形连接符 18"/>
          <p:cNvCxnSpPr/>
          <p:nvPr/>
        </p:nvCxnSpPr>
        <p:spPr>
          <a:xfrm rot="10800000">
            <a:off x="4857752" y="5104516"/>
            <a:ext cx="1071570" cy="928694"/>
          </a:xfrm>
          <a:prstGeom prst="bentConnector3">
            <a:avLst>
              <a:gd name="adj1" fmla="val -6888"/>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肘形连接符 19"/>
          <p:cNvCxnSpPr>
            <a:stCxn id="17" idx="3"/>
            <a:endCxn id="16" idx="3"/>
          </p:cNvCxnSpPr>
          <p:nvPr/>
        </p:nvCxnSpPr>
        <p:spPr>
          <a:xfrm flipH="1" flipV="1">
            <a:off x="4143372" y="4282979"/>
            <a:ext cx="714380" cy="928694"/>
          </a:xfrm>
          <a:prstGeom prst="bentConnector3">
            <a:avLst>
              <a:gd name="adj1" fmla="val -32000"/>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形状 35"/>
          <p:cNvCxnSpPr>
            <a:endCxn id="15" idx="3"/>
          </p:cNvCxnSpPr>
          <p:nvPr/>
        </p:nvCxnSpPr>
        <p:spPr>
          <a:xfrm rot="16200000" flipV="1">
            <a:off x="3339695" y="3372145"/>
            <a:ext cx="892975" cy="857256"/>
          </a:xfrm>
          <a:prstGeom prst="bentConnector2">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072198" y="4961640"/>
            <a:ext cx="1000132" cy="430887"/>
          </a:xfrm>
          <a:prstGeom prst="rect">
            <a:avLst/>
          </a:prstGeom>
          <a:noFill/>
        </p:spPr>
        <p:txBody>
          <a:bodyPr wrap="square" rtlCol="0">
            <a:spAutoFit/>
          </a:bodyPr>
          <a:lstStyle/>
          <a:p>
            <a:r>
              <a:rPr lang="zh-CN" altLang="en-US" sz="2200" dirty="0" smtClean="0">
                <a:solidFill>
                  <a:srgbClr val="FF0000"/>
                </a:solidFill>
              </a:rPr>
              <a:t>（</a:t>
            </a:r>
            <a:r>
              <a:rPr lang="en-US" altLang="zh-CN" sz="2200" dirty="0" smtClean="0">
                <a:solidFill>
                  <a:srgbClr val="FF0000"/>
                </a:solidFill>
              </a:rPr>
              <a:t>2</a:t>
            </a:r>
            <a:r>
              <a:rPr lang="zh-CN" altLang="en-US" sz="2200" dirty="0" smtClean="0">
                <a:solidFill>
                  <a:srgbClr val="FF0000"/>
                </a:solidFill>
              </a:rPr>
              <a:t>）</a:t>
            </a:r>
            <a:endParaRPr lang="zh-CN" altLang="en-US" sz="2200" dirty="0">
              <a:solidFill>
                <a:srgbClr val="FF0000"/>
              </a:solidFill>
            </a:endParaRPr>
          </a:p>
        </p:txBody>
      </p:sp>
      <p:sp>
        <p:nvSpPr>
          <p:cNvPr id="23" name="TextBox 22"/>
          <p:cNvSpPr txBox="1"/>
          <p:nvPr/>
        </p:nvSpPr>
        <p:spPr>
          <a:xfrm>
            <a:off x="6143636" y="5818896"/>
            <a:ext cx="1000132" cy="430887"/>
          </a:xfrm>
          <a:prstGeom prst="rect">
            <a:avLst/>
          </a:prstGeom>
          <a:noFill/>
        </p:spPr>
        <p:txBody>
          <a:bodyPr wrap="square" rtlCol="0">
            <a:spAutoFit/>
          </a:bodyPr>
          <a:lstStyle/>
          <a:p>
            <a:r>
              <a:rPr lang="zh-CN" altLang="en-US" sz="2200" dirty="0" smtClean="0">
                <a:solidFill>
                  <a:srgbClr val="FF0000"/>
                </a:solidFill>
              </a:rPr>
              <a:t>（</a:t>
            </a:r>
            <a:r>
              <a:rPr lang="en-US" altLang="zh-CN" sz="2200" dirty="0" smtClean="0">
                <a:solidFill>
                  <a:srgbClr val="FF0000"/>
                </a:solidFill>
              </a:rPr>
              <a:t>1</a:t>
            </a:r>
            <a:r>
              <a:rPr lang="zh-CN" altLang="en-US" sz="2200" dirty="0" smtClean="0">
                <a:solidFill>
                  <a:srgbClr val="FF0000"/>
                </a:solidFill>
              </a:rPr>
              <a:t>）</a:t>
            </a:r>
            <a:endParaRPr lang="zh-CN" altLang="en-US" sz="2200" dirty="0">
              <a:solidFill>
                <a:srgbClr val="FF0000"/>
              </a:solidFill>
            </a:endParaRPr>
          </a:p>
        </p:txBody>
      </p:sp>
      <p:sp>
        <p:nvSpPr>
          <p:cNvPr id="24" name="TextBox 23"/>
          <p:cNvSpPr txBox="1"/>
          <p:nvPr/>
        </p:nvSpPr>
        <p:spPr>
          <a:xfrm>
            <a:off x="5357818" y="4032946"/>
            <a:ext cx="1000132" cy="430887"/>
          </a:xfrm>
          <a:prstGeom prst="rect">
            <a:avLst/>
          </a:prstGeom>
          <a:noFill/>
        </p:spPr>
        <p:txBody>
          <a:bodyPr wrap="square" rtlCol="0">
            <a:spAutoFit/>
          </a:bodyPr>
          <a:lstStyle/>
          <a:p>
            <a:r>
              <a:rPr lang="zh-CN" altLang="en-US" sz="2200" dirty="0" smtClean="0">
                <a:solidFill>
                  <a:srgbClr val="FF0000"/>
                </a:solidFill>
              </a:rPr>
              <a:t>（</a:t>
            </a:r>
            <a:r>
              <a:rPr lang="en-US" altLang="zh-CN" sz="2200" dirty="0" smtClean="0">
                <a:solidFill>
                  <a:srgbClr val="FF0000"/>
                </a:solidFill>
              </a:rPr>
              <a:t>3</a:t>
            </a:r>
            <a:r>
              <a:rPr lang="zh-CN" altLang="en-US" sz="2200" dirty="0" smtClean="0">
                <a:solidFill>
                  <a:srgbClr val="FF0000"/>
                </a:solidFill>
              </a:rPr>
              <a:t>）</a:t>
            </a:r>
            <a:endParaRPr lang="zh-CN" altLang="en-US" sz="2200" dirty="0">
              <a:solidFill>
                <a:srgbClr val="FF0000"/>
              </a:solidFill>
            </a:endParaRPr>
          </a:p>
        </p:txBody>
      </p:sp>
      <p:sp>
        <p:nvSpPr>
          <p:cNvPr id="25" name="TextBox 24"/>
          <p:cNvSpPr txBox="1"/>
          <p:nvPr/>
        </p:nvSpPr>
        <p:spPr>
          <a:xfrm>
            <a:off x="4429124" y="2961376"/>
            <a:ext cx="1000132" cy="430887"/>
          </a:xfrm>
          <a:prstGeom prst="rect">
            <a:avLst/>
          </a:prstGeom>
          <a:noFill/>
        </p:spPr>
        <p:txBody>
          <a:bodyPr wrap="square" rtlCol="0">
            <a:spAutoFit/>
          </a:bodyPr>
          <a:lstStyle/>
          <a:p>
            <a:r>
              <a:rPr lang="zh-CN" altLang="en-US" sz="2200" dirty="0" smtClean="0">
                <a:solidFill>
                  <a:srgbClr val="FF0000"/>
                </a:solidFill>
              </a:rPr>
              <a:t>（</a:t>
            </a:r>
            <a:r>
              <a:rPr lang="en-US" altLang="zh-CN" sz="2200" dirty="0" smtClean="0">
                <a:solidFill>
                  <a:srgbClr val="FF0000"/>
                </a:solidFill>
              </a:rPr>
              <a:t>4</a:t>
            </a:r>
            <a:r>
              <a:rPr lang="zh-CN" altLang="en-US" sz="2200" dirty="0" smtClean="0">
                <a:solidFill>
                  <a:srgbClr val="FF0000"/>
                </a:solidFill>
              </a:rPr>
              <a:t>）</a:t>
            </a:r>
            <a:endParaRPr lang="zh-CN" altLang="en-US" sz="2200" dirty="0">
              <a:solidFill>
                <a:srgbClr val="FF0000"/>
              </a:solidFill>
            </a:endParaRPr>
          </a:p>
        </p:txBody>
      </p:sp>
    </p:spTree>
  </p:cSld>
  <p:clrMapOvr>
    <a:masterClrMapping/>
  </p:clrMapOvr>
  <p:transition spd="slow">
    <p:push dir="u"/>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smtClean="0">
                <a:solidFill>
                  <a:schemeClr val="tx1">
                    <a:lumMod val="75000"/>
                    <a:lumOff val="25000"/>
                  </a:schemeClr>
                </a:solidFill>
              </a:rPr>
              <a:t>捕获</a:t>
            </a:r>
            <a:r>
              <a:rPr lang="zh-CN" altLang="en-US" sz="2400" dirty="0">
                <a:solidFill>
                  <a:schemeClr val="tx1">
                    <a:lumMod val="75000"/>
                    <a:lumOff val="25000"/>
                  </a:schemeClr>
                </a:solidFill>
              </a:rPr>
              <a:t>方式：事件响应函数从最上层元素开始执行，执行后向下层子节点传播。</a:t>
            </a:r>
            <a:r>
              <a:rPr lang="en-US" altLang="zh-CN" sz="2400" dirty="0">
                <a:solidFill>
                  <a:schemeClr val="tx1">
                    <a:lumMod val="75000"/>
                    <a:lumOff val="25000"/>
                  </a:schemeClr>
                </a:solidFill>
              </a:rPr>
              <a:t>Netscape</a:t>
            </a:r>
            <a:r>
              <a:rPr lang="zh-CN" altLang="en-US" sz="2400" dirty="0">
                <a:solidFill>
                  <a:schemeClr val="tx1">
                    <a:lumMod val="75000"/>
                    <a:lumOff val="25000"/>
                  </a:schemeClr>
                </a:solidFill>
              </a:rPr>
              <a:t>浏览器早期流动方式。</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事件流</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6" name="矩形 25"/>
          <p:cNvSpPr/>
          <p:nvPr/>
        </p:nvSpPr>
        <p:spPr>
          <a:xfrm>
            <a:off x="1285852" y="2590809"/>
            <a:ext cx="1857388" cy="64294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lumMod val="10000"/>
                  </a:schemeClr>
                </a:solidFill>
              </a:rPr>
              <a:t>window</a:t>
            </a:r>
            <a:endParaRPr lang="zh-CN" altLang="en-US" dirty="0">
              <a:solidFill>
                <a:schemeClr val="bg2">
                  <a:lumMod val="10000"/>
                </a:schemeClr>
              </a:solidFill>
            </a:endParaRPr>
          </a:p>
        </p:txBody>
      </p:sp>
      <p:sp>
        <p:nvSpPr>
          <p:cNvPr id="27" name="矩形 26"/>
          <p:cNvSpPr/>
          <p:nvPr/>
        </p:nvSpPr>
        <p:spPr>
          <a:xfrm>
            <a:off x="2071670" y="3519503"/>
            <a:ext cx="1857388" cy="64294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lumMod val="10000"/>
                  </a:schemeClr>
                </a:solidFill>
              </a:rPr>
              <a:t>document</a:t>
            </a:r>
            <a:endParaRPr lang="zh-CN" altLang="en-US" dirty="0">
              <a:solidFill>
                <a:schemeClr val="bg2">
                  <a:lumMod val="10000"/>
                </a:schemeClr>
              </a:solidFill>
            </a:endParaRPr>
          </a:p>
        </p:txBody>
      </p:sp>
      <p:sp>
        <p:nvSpPr>
          <p:cNvPr id="28" name="矩形 27"/>
          <p:cNvSpPr/>
          <p:nvPr/>
        </p:nvSpPr>
        <p:spPr>
          <a:xfrm>
            <a:off x="2786050" y="4448197"/>
            <a:ext cx="1857388" cy="64294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lumMod val="10000"/>
                  </a:schemeClr>
                </a:solidFill>
              </a:rPr>
              <a:t>div1</a:t>
            </a:r>
            <a:endParaRPr lang="zh-CN" altLang="en-US" dirty="0">
              <a:solidFill>
                <a:schemeClr val="bg2">
                  <a:lumMod val="10000"/>
                </a:schemeClr>
              </a:solidFill>
            </a:endParaRPr>
          </a:p>
        </p:txBody>
      </p:sp>
      <p:sp>
        <p:nvSpPr>
          <p:cNvPr id="29" name="矩形 28"/>
          <p:cNvSpPr/>
          <p:nvPr/>
        </p:nvSpPr>
        <p:spPr>
          <a:xfrm>
            <a:off x="3786182" y="5305453"/>
            <a:ext cx="1857388" cy="64294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2">
                    <a:lumMod val="10000"/>
                  </a:schemeClr>
                </a:solidFill>
              </a:rPr>
              <a:t>div2</a:t>
            </a:r>
            <a:endParaRPr lang="zh-CN" altLang="en-US" dirty="0">
              <a:solidFill>
                <a:schemeClr val="bg2">
                  <a:lumMod val="10000"/>
                </a:schemeClr>
              </a:solidFill>
            </a:endParaRPr>
          </a:p>
        </p:txBody>
      </p:sp>
      <p:sp>
        <p:nvSpPr>
          <p:cNvPr id="30" name="TextBox 29"/>
          <p:cNvSpPr txBox="1"/>
          <p:nvPr/>
        </p:nvSpPr>
        <p:spPr>
          <a:xfrm>
            <a:off x="5857884" y="4519635"/>
            <a:ext cx="1000132" cy="430887"/>
          </a:xfrm>
          <a:prstGeom prst="rect">
            <a:avLst/>
          </a:prstGeom>
          <a:noFill/>
        </p:spPr>
        <p:txBody>
          <a:bodyPr wrap="square" rtlCol="0">
            <a:spAutoFit/>
          </a:bodyPr>
          <a:lstStyle/>
          <a:p>
            <a:r>
              <a:rPr lang="zh-CN" altLang="en-US" sz="2200" dirty="0" smtClean="0">
                <a:solidFill>
                  <a:srgbClr val="FF0000"/>
                </a:solidFill>
              </a:rPr>
              <a:t>（</a:t>
            </a:r>
            <a:r>
              <a:rPr lang="en-US" altLang="zh-CN" sz="2200" dirty="0" smtClean="0">
                <a:solidFill>
                  <a:srgbClr val="FF0000"/>
                </a:solidFill>
              </a:rPr>
              <a:t>3</a:t>
            </a:r>
            <a:r>
              <a:rPr lang="zh-CN" altLang="en-US" sz="2200" dirty="0" smtClean="0">
                <a:solidFill>
                  <a:srgbClr val="FF0000"/>
                </a:solidFill>
              </a:rPr>
              <a:t>）</a:t>
            </a:r>
            <a:endParaRPr lang="zh-CN" altLang="en-US" sz="2200" dirty="0">
              <a:solidFill>
                <a:srgbClr val="FF0000"/>
              </a:solidFill>
            </a:endParaRPr>
          </a:p>
        </p:txBody>
      </p:sp>
      <p:sp>
        <p:nvSpPr>
          <p:cNvPr id="31" name="TextBox 30"/>
          <p:cNvSpPr txBox="1"/>
          <p:nvPr/>
        </p:nvSpPr>
        <p:spPr>
          <a:xfrm>
            <a:off x="5929322" y="5376891"/>
            <a:ext cx="1000132" cy="430887"/>
          </a:xfrm>
          <a:prstGeom prst="rect">
            <a:avLst/>
          </a:prstGeom>
          <a:noFill/>
        </p:spPr>
        <p:txBody>
          <a:bodyPr wrap="square" rtlCol="0">
            <a:spAutoFit/>
          </a:bodyPr>
          <a:lstStyle/>
          <a:p>
            <a:r>
              <a:rPr lang="zh-CN" altLang="en-US" sz="2200" dirty="0" smtClean="0">
                <a:solidFill>
                  <a:srgbClr val="FF0000"/>
                </a:solidFill>
              </a:rPr>
              <a:t>（</a:t>
            </a:r>
            <a:r>
              <a:rPr lang="en-US" altLang="zh-CN" sz="2200" dirty="0" smtClean="0">
                <a:solidFill>
                  <a:srgbClr val="FF0000"/>
                </a:solidFill>
              </a:rPr>
              <a:t>4</a:t>
            </a:r>
            <a:r>
              <a:rPr lang="zh-CN" altLang="en-US" sz="2200" dirty="0" smtClean="0">
                <a:solidFill>
                  <a:srgbClr val="FF0000"/>
                </a:solidFill>
              </a:rPr>
              <a:t>）</a:t>
            </a:r>
            <a:endParaRPr lang="zh-CN" altLang="en-US" sz="2200" dirty="0">
              <a:solidFill>
                <a:srgbClr val="FF0000"/>
              </a:solidFill>
            </a:endParaRPr>
          </a:p>
        </p:txBody>
      </p:sp>
      <p:sp>
        <p:nvSpPr>
          <p:cNvPr id="32" name="TextBox 31"/>
          <p:cNvSpPr txBox="1"/>
          <p:nvPr/>
        </p:nvSpPr>
        <p:spPr>
          <a:xfrm>
            <a:off x="5143504" y="3590941"/>
            <a:ext cx="1000132" cy="430887"/>
          </a:xfrm>
          <a:prstGeom prst="rect">
            <a:avLst/>
          </a:prstGeom>
          <a:noFill/>
        </p:spPr>
        <p:txBody>
          <a:bodyPr wrap="square" rtlCol="0">
            <a:spAutoFit/>
          </a:bodyPr>
          <a:lstStyle/>
          <a:p>
            <a:r>
              <a:rPr lang="zh-CN" altLang="en-US" sz="2200" dirty="0" smtClean="0">
                <a:solidFill>
                  <a:srgbClr val="FF0000"/>
                </a:solidFill>
              </a:rPr>
              <a:t>（</a:t>
            </a:r>
            <a:r>
              <a:rPr lang="en-US" altLang="zh-CN" sz="2200" dirty="0" smtClean="0">
                <a:solidFill>
                  <a:srgbClr val="FF0000"/>
                </a:solidFill>
              </a:rPr>
              <a:t>2</a:t>
            </a:r>
            <a:r>
              <a:rPr lang="zh-CN" altLang="en-US" sz="2200" dirty="0" smtClean="0">
                <a:solidFill>
                  <a:srgbClr val="FF0000"/>
                </a:solidFill>
              </a:rPr>
              <a:t>）</a:t>
            </a:r>
            <a:endParaRPr lang="zh-CN" altLang="en-US" sz="2200" dirty="0">
              <a:solidFill>
                <a:srgbClr val="FF0000"/>
              </a:solidFill>
            </a:endParaRPr>
          </a:p>
        </p:txBody>
      </p:sp>
      <p:sp>
        <p:nvSpPr>
          <p:cNvPr id="33" name="TextBox 32"/>
          <p:cNvSpPr txBox="1"/>
          <p:nvPr/>
        </p:nvSpPr>
        <p:spPr>
          <a:xfrm>
            <a:off x="4214810" y="2519371"/>
            <a:ext cx="1000132" cy="430887"/>
          </a:xfrm>
          <a:prstGeom prst="rect">
            <a:avLst/>
          </a:prstGeom>
          <a:noFill/>
        </p:spPr>
        <p:txBody>
          <a:bodyPr wrap="square" rtlCol="0">
            <a:spAutoFit/>
          </a:bodyPr>
          <a:lstStyle/>
          <a:p>
            <a:r>
              <a:rPr lang="zh-CN" altLang="en-US" sz="2200" dirty="0" smtClean="0">
                <a:solidFill>
                  <a:srgbClr val="FF0000"/>
                </a:solidFill>
              </a:rPr>
              <a:t>（</a:t>
            </a:r>
            <a:r>
              <a:rPr lang="en-US" altLang="zh-CN" sz="2200" dirty="0" smtClean="0">
                <a:solidFill>
                  <a:srgbClr val="FF0000"/>
                </a:solidFill>
              </a:rPr>
              <a:t>1</a:t>
            </a:r>
            <a:r>
              <a:rPr lang="zh-CN" altLang="en-US" sz="2200" dirty="0" smtClean="0">
                <a:solidFill>
                  <a:srgbClr val="FF0000"/>
                </a:solidFill>
              </a:rPr>
              <a:t>）</a:t>
            </a:r>
            <a:endParaRPr lang="zh-CN" altLang="en-US" sz="2200" dirty="0">
              <a:solidFill>
                <a:srgbClr val="FF0000"/>
              </a:solidFill>
            </a:endParaRPr>
          </a:p>
        </p:txBody>
      </p:sp>
      <p:cxnSp>
        <p:nvCxnSpPr>
          <p:cNvPr id="34" name="形状 25"/>
          <p:cNvCxnSpPr>
            <a:stCxn id="26" idx="3"/>
          </p:cNvCxnSpPr>
          <p:nvPr/>
        </p:nvCxnSpPr>
        <p:spPr>
          <a:xfrm>
            <a:off x="3143240" y="2912280"/>
            <a:ext cx="357190" cy="607223"/>
          </a:xfrm>
          <a:prstGeom prst="bentConnector2">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形状 26"/>
          <p:cNvCxnSpPr/>
          <p:nvPr/>
        </p:nvCxnSpPr>
        <p:spPr>
          <a:xfrm>
            <a:off x="3929058" y="3805255"/>
            <a:ext cx="357190" cy="607223"/>
          </a:xfrm>
          <a:prstGeom prst="bentConnector2">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形状 27"/>
          <p:cNvCxnSpPr/>
          <p:nvPr/>
        </p:nvCxnSpPr>
        <p:spPr>
          <a:xfrm>
            <a:off x="4643438" y="4733949"/>
            <a:ext cx="357190" cy="607223"/>
          </a:xfrm>
          <a:prstGeom prst="bentConnector2">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786446" y="2305057"/>
            <a:ext cx="2857520" cy="1477328"/>
          </a:xfrm>
          <a:prstGeom prst="rect">
            <a:avLst/>
          </a:prstGeom>
          <a:noFill/>
        </p:spPr>
        <p:txBody>
          <a:bodyPr wrap="square" rtlCol="0">
            <a:spAutoFit/>
          </a:bodyPr>
          <a:lstStyle/>
          <a:p>
            <a:r>
              <a:rPr lang="zh-CN" altLang="en-US" dirty="0" smtClean="0">
                <a:solidFill>
                  <a:srgbClr val="FF0000"/>
                </a:solidFill>
              </a:rPr>
              <a:t>使用在</a:t>
            </a:r>
            <a:r>
              <a:rPr lang="en-US" altLang="zh-CN" dirty="0" smtClean="0">
                <a:solidFill>
                  <a:srgbClr val="FF0000"/>
                </a:solidFill>
              </a:rPr>
              <a:t>html</a:t>
            </a:r>
            <a:r>
              <a:rPr lang="zh-CN" altLang="en-US" dirty="0" smtClean="0">
                <a:solidFill>
                  <a:srgbClr val="FF0000"/>
                </a:solidFill>
              </a:rPr>
              <a:t>内嵌事件响应函数的方式，是</a:t>
            </a:r>
            <a:r>
              <a:rPr lang="en-US" altLang="zh-CN" dirty="0" smtClean="0">
                <a:solidFill>
                  <a:srgbClr val="FF0000"/>
                </a:solidFill>
              </a:rPr>
              <a:t>html</a:t>
            </a:r>
            <a:r>
              <a:rPr lang="zh-CN" altLang="en-US" dirty="0" smtClean="0">
                <a:solidFill>
                  <a:srgbClr val="FF0000"/>
                </a:solidFill>
              </a:rPr>
              <a:t>级别事件处理方式，所以浏览器会按照默认的事件流进行传播。</a:t>
            </a:r>
            <a:endParaRPr lang="zh-CN" altLang="en-US" dirty="0">
              <a:solidFill>
                <a:srgbClr val="FF0000"/>
              </a:solidFill>
            </a:endParaRPr>
          </a:p>
        </p:txBody>
      </p:sp>
    </p:spTree>
  </p:cSld>
  <p:clrMapOvr>
    <a:masterClrMapping/>
  </p:clrMapOvr>
  <p:transition spd="slow">
    <p:push dir="u"/>
  </p:transition>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3935,&quot;width&quot;:83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31816</Words>
  <Application>WPS 演示</Application>
  <PresentationFormat>自定义</PresentationFormat>
  <Paragraphs>2306</Paragraphs>
  <Slides>177</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177</vt:i4>
      </vt:variant>
    </vt:vector>
  </HeadingPairs>
  <TitlesOfParts>
    <vt:vector size="190" baseType="lpstr">
      <vt:lpstr>Arial</vt:lpstr>
      <vt:lpstr>宋体</vt:lpstr>
      <vt:lpstr>Wingdings</vt:lpstr>
      <vt:lpstr>微软雅黑</vt:lpstr>
      <vt:lpstr>微软雅黑 Light</vt:lpstr>
      <vt:lpstr>黑体</vt:lpstr>
      <vt:lpstr>Arial Unicode MS</vt:lpstr>
      <vt:lpstr>Calibri</vt:lpstr>
      <vt:lpstr>Times New Roman</vt:lpstr>
      <vt:lpstr>楷体_GB2312</vt:lpstr>
      <vt:lpstr>新宋体</vt:lpstr>
      <vt:lpstr>等线</vt:lpstr>
      <vt:lpstr>Office 主题</vt:lpstr>
      <vt:lpstr>JavaScript</vt:lpstr>
      <vt:lpstr>本章目标</vt:lpstr>
      <vt:lpstr>第1节【javascript简介】</vt:lpstr>
      <vt:lpstr>PowerPoint 演示文稿</vt:lpstr>
      <vt:lpstr>PowerPoint 演示文稿</vt:lpstr>
      <vt:lpstr>PowerPoint 演示文稿</vt:lpstr>
      <vt:lpstr>PowerPoint 演示文稿</vt:lpstr>
      <vt:lpstr>PowerPoint 演示文稿</vt:lpstr>
      <vt:lpstr>PowerPoint 演示文稿</vt:lpstr>
      <vt:lpstr>第2节【变量与数据类型】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第3节【 运算符】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第4节【流程控制语句】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第5节【函数】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第6节【 本地以及内置对象】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第7节【 DOM编程】</vt:lpstr>
      <vt:lpstr>PowerPoint 演示文稿</vt:lpstr>
      <vt:lpstr>PowerPoint 演示文稿</vt:lpstr>
      <vt:lpstr>PowerPoint 演示文稿</vt:lpstr>
      <vt:lpstr>PowerPoint 演示文稿</vt:lpstr>
      <vt:lpstr>PowerPoint 演示文稿</vt:lpstr>
      <vt:lpstr>第8节【事件机制】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第9节【 BOM对象】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第10节【 ajax访问】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第11节【ES6十大新特性】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本章总结</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Administrator</cp:lastModifiedBy>
  <cp:revision>1971</cp:revision>
  <dcterms:created xsi:type="dcterms:W3CDTF">2014-03-19T14:07:00Z</dcterms:created>
  <dcterms:modified xsi:type="dcterms:W3CDTF">2021-02-08T10:43:30Z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