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heme/theme2.xml" ContentType="application/vnd.openxmlformats-officedocument.theme+xml"/>
  <Override PartName="/ppt/tags/tag16.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5"/>
  </p:notesMasterIdLst>
  <p:sldIdLst>
    <p:sldId id="256" r:id="rId2"/>
    <p:sldId id="573" r:id="rId3"/>
    <p:sldId id="437" r:id="rId4"/>
    <p:sldId id="289" r:id="rId5"/>
    <p:sldId id="532" r:id="rId6"/>
    <p:sldId id="547" r:id="rId7"/>
    <p:sldId id="549" r:id="rId8"/>
    <p:sldId id="565" r:id="rId9"/>
    <p:sldId id="548" r:id="rId10"/>
    <p:sldId id="552" r:id="rId11"/>
    <p:sldId id="553" r:id="rId12"/>
    <p:sldId id="568" r:id="rId13"/>
    <p:sldId id="566" r:id="rId14"/>
    <p:sldId id="554" r:id="rId15"/>
    <p:sldId id="555" r:id="rId16"/>
    <p:sldId id="578" r:id="rId17"/>
    <p:sldId id="579" r:id="rId18"/>
    <p:sldId id="580" r:id="rId19"/>
    <p:sldId id="557" r:id="rId20"/>
    <p:sldId id="560" r:id="rId21"/>
    <p:sldId id="558" r:id="rId22"/>
    <p:sldId id="559" r:id="rId23"/>
    <p:sldId id="300" r:id="rId24"/>
  </p:sldIdLst>
  <p:sldSz cx="12192000" cy="6858000"/>
  <p:notesSz cx="6858000" cy="9144000"/>
  <p:custDataLst>
    <p:tags r:id="rId2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097" userDrawn="1">
          <p15:clr>
            <a:srgbClr val="A4A3A4"/>
          </p15:clr>
        </p15:guide>
        <p15:guide id="2" pos="3847"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dministrator" initials="A" lastIdx="2" clrIdx="0"/>
  <p:cmAuthor id="2" name="董 丽君" initials="董" lastIdx="2"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2FAF93"/>
    <a:srgbClr val="6A87BC"/>
    <a:srgbClr val="376EDC"/>
    <a:srgbClr val="004EA1"/>
    <a:srgbClr val="376EDD"/>
    <a:srgbClr val="3FC1BE"/>
    <a:srgbClr val="9E0000"/>
    <a:srgbClr val="68988E"/>
    <a:srgbClr val="DCDCD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725" autoAdjust="0"/>
    <p:restoredTop sz="94379" autoAdjust="0"/>
  </p:normalViewPr>
  <p:slideViewPr>
    <p:cSldViewPr snapToGrid="0" showGuides="1">
      <p:cViewPr varScale="1">
        <p:scale>
          <a:sx n="104" d="100"/>
          <a:sy n="104" d="100"/>
        </p:scale>
        <p:origin x="-828" y="-78"/>
      </p:cViewPr>
      <p:guideLst>
        <p:guide orient="horz" pos="2097"/>
        <p:guide pos="3847"/>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gs" Target="tags/tag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commentAuthors" Target="commentAuthors.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2024/1/4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extLst>
      <p:ext uri="{BB962C8B-B14F-4D97-AF65-F5344CB8AC3E}">
        <p14:creationId xmlns:p14="http://schemas.microsoft.com/office/powerpoint/2010/main" val="283466954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6837353-30EB-4A48-80EB-173D804AEFBD}" type="slidenum">
              <a:rPr lang="zh-CN" altLang="en-US" smtClean="0"/>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6837353-30EB-4A48-80EB-173D804AEFBD}" type="slidenum">
              <a:rPr lang="zh-CN" altLang="en-US" smtClean="0"/>
              <a:t>10</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6837353-30EB-4A48-80EB-173D804AEFBD}" type="slidenum">
              <a:rPr lang="zh-CN" altLang="en-US" smtClean="0"/>
              <a:t>11</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6837353-30EB-4A48-80EB-173D804AEFBD}" type="slidenum">
              <a:rPr lang="zh-CN" altLang="en-US" smtClean="0"/>
              <a:t>12</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&lt;!DOCTYPE html&gt;</a:t>
            </a:r>
          </a:p>
          <a:p>
            <a:r>
              <a:rPr lang="zh-CN" altLang="en-US" dirty="0"/>
              <a:t>&lt;html&gt;</a:t>
            </a:r>
          </a:p>
          <a:p>
            <a:r>
              <a:rPr lang="zh-CN" altLang="en-US" dirty="0"/>
              <a:t>  &lt;head&gt;</a:t>
            </a:r>
          </a:p>
          <a:p>
            <a:r>
              <a:rPr lang="zh-CN" altLang="en-US" dirty="0"/>
              <a:t>    &lt;meta charset="utf-8" /&gt;</a:t>
            </a:r>
          </a:p>
          <a:p>
            <a:r>
              <a:rPr lang="zh-CN" altLang="en-US" dirty="0"/>
              <a:t>    &lt;title&gt;ECharts&lt;/title&gt;</a:t>
            </a:r>
          </a:p>
          <a:p>
            <a:r>
              <a:rPr lang="zh-CN" altLang="en-US" dirty="0"/>
              <a:t>    &lt;!-- 引入刚刚下载的 ECharts 文件 --&gt;</a:t>
            </a:r>
          </a:p>
          <a:p>
            <a:r>
              <a:rPr lang="zh-CN" altLang="en-US" dirty="0"/>
              <a:t>    &lt;script src="js/echarts.min.js"&gt;&lt;/script&gt;</a:t>
            </a:r>
          </a:p>
          <a:p>
            <a:r>
              <a:rPr lang="zh-CN" altLang="en-US" dirty="0"/>
              <a:t>  &lt;/head&gt;</a:t>
            </a:r>
          </a:p>
          <a:p>
            <a:r>
              <a:rPr lang="zh-CN" altLang="en-US" dirty="0"/>
              <a:t>  &lt;body&gt;</a:t>
            </a:r>
          </a:p>
          <a:p>
            <a:r>
              <a:rPr lang="zh-CN" altLang="en-US" dirty="0"/>
              <a:t>    &lt;!-- 为 ECharts 准备一个定义了宽高的 DOM --&gt;</a:t>
            </a:r>
          </a:p>
          <a:p>
            <a:r>
              <a:rPr lang="zh-CN" altLang="en-US" dirty="0"/>
              <a:t>    &lt;div id="main" style="width: 600px;height:400px;"&gt;&lt;/div&gt;</a:t>
            </a:r>
          </a:p>
          <a:p>
            <a:r>
              <a:rPr lang="zh-CN" altLang="en-US" dirty="0"/>
              <a:t>    &lt;script type="text/javascript"&gt;</a:t>
            </a:r>
          </a:p>
          <a:p>
            <a:r>
              <a:rPr lang="zh-CN" altLang="en-US" dirty="0"/>
              <a:t>      // 基于准备好的dom，初始化echarts实例</a:t>
            </a:r>
          </a:p>
          <a:p>
            <a:r>
              <a:rPr lang="zh-CN" altLang="en-US" dirty="0"/>
              <a:t>      var myChart = echarts.init(document.getElementById('main'));</a:t>
            </a:r>
          </a:p>
          <a:p>
            <a:endParaRPr lang="zh-CN" altLang="en-US" dirty="0"/>
          </a:p>
          <a:p>
            <a:r>
              <a:rPr lang="zh-CN" altLang="en-US" dirty="0"/>
              <a:t>      // 指定图表的配置项和数据</a:t>
            </a:r>
          </a:p>
          <a:p>
            <a:r>
              <a:rPr lang="zh-CN" altLang="en-US" dirty="0"/>
              <a:t>      var option = {</a:t>
            </a:r>
          </a:p>
          <a:p>
            <a:r>
              <a:rPr lang="zh-CN" altLang="en-US" dirty="0"/>
              <a:t>        title: {</a:t>
            </a:r>
          </a:p>
          <a:p>
            <a:r>
              <a:rPr lang="zh-CN" altLang="en-US" dirty="0"/>
              <a:t>          text: 'ECharts 入门示例'</a:t>
            </a:r>
          </a:p>
          <a:p>
            <a:r>
              <a:rPr lang="zh-CN" altLang="en-US" dirty="0"/>
              <a:t>        },</a:t>
            </a:r>
          </a:p>
          <a:p>
            <a:r>
              <a:rPr lang="zh-CN" altLang="en-US" dirty="0"/>
              <a:t>        tooltip: {},</a:t>
            </a:r>
          </a:p>
          <a:p>
            <a:r>
              <a:rPr lang="zh-CN" altLang="en-US" dirty="0"/>
              <a:t>        legend: {</a:t>
            </a:r>
          </a:p>
          <a:p>
            <a:r>
              <a:rPr lang="zh-CN" altLang="en-US" dirty="0"/>
              <a:t>          data: ['销量']</a:t>
            </a:r>
          </a:p>
          <a:p>
            <a:r>
              <a:rPr lang="zh-CN" altLang="en-US" dirty="0"/>
              <a:t>        },</a:t>
            </a:r>
          </a:p>
          <a:p>
            <a:r>
              <a:rPr lang="zh-CN" altLang="en-US" dirty="0"/>
              <a:t>        xAxis: {</a:t>
            </a:r>
          </a:p>
          <a:p>
            <a:r>
              <a:rPr lang="zh-CN" altLang="en-US" dirty="0"/>
              <a:t>          data: ['衬衫', '羊毛衫', '雪纺衫', '裤子', '高跟鞋', '袜子']</a:t>
            </a:r>
          </a:p>
          <a:p>
            <a:r>
              <a:rPr lang="zh-CN" altLang="en-US" dirty="0"/>
              <a:t>        },</a:t>
            </a:r>
          </a:p>
          <a:p>
            <a:r>
              <a:rPr lang="zh-CN" altLang="en-US" dirty="0"/>
              <a:t>        yAxis: {},</a:t>
            </a:r>
          </a:p>
          <a:p>
            <a:r>
              <a:rPr lang="zh-CN" altLang="en-US" dirty="0"/>
              <a:t>        series: [</a:t>
            </a:r>
          </a:p>
          <a:p>
            <a:r>
              <a:rPr lang="zh-CN" altLang="en-US" dirty="0"/>
              <a:t>          {</a:t>
            </a:r>
          </a:p>
          <a:p>
            <a:r>
              <a:rPr lang="zh-CN" altLang="en-US" dirty="0"/>
              <a:t>            name: '销量',</a:t>
            </a:r>
          </a:p>
          <a:p>
            <a:r>
              <a:rPr lang="zh-CN" altLang="en-US" dirty="0"/>
              <a:t>            type: 'bar',</a:t>
            </a:r>
          </a:p>
          <a:p>
            <a:r>
              <a:rPr lang="zh-CN" altLang="en-US" dirty="0"/>
              <a:t>            data: [5, 20, 36, 10, 10, 20]</a:t>
            </a:r>
          </a:p>
          <a:p>
            <a:r>
              <a:rPr lang="zh-CN" altLang="en-US" dirty="0"/>
              <a:t>          }</a:t>
            </a:r>
          </a:p>
          <a:p>
            <a:r>
              <a:rPr lang="zh-CN" altLang="en-US" dirty="0"/>
              <a:t>        ]</a:t>
            </a:r>
          </a:p>
          <a:p>
            <a:r>
              <a:rPr lang="zh-CN" altLang="en-US" dirty="0"/>
              <a:t>      };</a:t>
            </a:r>
          </a:p>
          <a:p>
            <a:endParaRPr lang="zh-CN" altLang="en-US" dirty="0"/>
          </a:p>
          <a:p>
            <a:r>
              <a:rPr lang="zh-CN" altLang="en-US" dirty="0"/>
              <a:t>      // 使用刚指定的配置项和数据显示图表。</a:t>
            </a:r>
          </a:p>
          <a:p>
            <a:r>
              <a:rPr lang="zh-CN" altLang="en-US" dirty="0"/>
              <a:t>      myChart.setOption(option);</a:t>
            </a:r>
          </a:p>
          <a:p>
            <a:r>
              <a:rPr lang="zh-CN" altLang="en-US" dirty="0"/>
              <a:t>    &lt;/script&gt;</a:t>
            </a:r>
          </a:p>
          <a:p>
            <a:r>
              <a:rPr lang="zh-CN" altLang="en-US" dirty="0"/>
              <a:t>  &lt;/body&gt;</a:t>
            </a:r>
          </a:p>
          <a:p>
            <a:r>
              <a:rPr lang="zh-CN" altLang="en-US" dirty="0"/>
              <a:t>&lt;/html&gt;</a:t>
            </a:r>
          </a:p>
        </p:txBody>
      </p:sp>
      <p:sp>
        <p:nvSpPr>
          <p:cNvPr id="4" name="灯片编号占位符 3"/>
          <p:cNvSpPr>
            <a:spLocks noGrp="1"/>
          </p:cNvSpPr>
          <p:nvPr>
            <p:ph type="sldNum" sz="quarter" idx="5"/>
          </p:nvPr>
        </p:nvSpPr>
        <p:spPr/>
        <p:txBody>
          <a:bodyPr/>
          <a:lstStyle/>
          <a:p>
            <a:fld id="{A6837353-30EB-4A48-80EB-173D804AEFBD}" type="slidenum">
              <a:rPr lang="zh-CN" altLang="en-US" smtClean="0"/>
              <a:t>13</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&lt;script type="text/javascript"&gt;</a:t>
            </a:r>
          </a:p>
          <a:p>
            <a:r>
              <a:rPr lang="zh-CN" altLang="en-US" dirty="0"/>
              <a:t>  var myChart = echarts.init(document.getElementById('main'));</a:t>
            </a:r>
          </a:p>
          <a:p>
            <a:r>
              <a:rPr lang="zh-CN" altLang="en-US" dirty="0"/>
              <a:t>  window.addEventListener('resize', function() {</a:t>
            </a:r>
          </a:p>
          <a:p>
            <a:r>
              <a:rPr lang="zh-CN" altLang="en-US" dirty="0"/>
              <a:t>    myChart.resize();</a:t>
            </a:r>
          </a:p>
          <a:p>
            <a:r>
              <a:rPr lang="zh-CN" altLang="en-US" dirty="0"/>
              <a:t>  });</a:t>
            </a:r>
          </a:p>
          <a:p>
            <a:r>
              <a:rPr lang="zh-CN" altLang="en-US" dirty="0"/>
              <a:t>&lt;/script&gt;</a:t>
            </a:r>
          </a:p>
        </p:txBody>
      </p:sp>
      <p:sp>
        <p:nvSpPr>
          <p:cNvPr id="4" name="灯片编号占位符 3"/>
          <p:cNvSpPr>
            <a:spLocks noGrp="1"/>
          </p:cNvSpPr>
          <p:nvPr>
            <p:ph type="sldNum" sz="quarter" idx="5"/>
          </p:nvPr>
        </p:nvSpPr>
        <p:spPr/>
        <p:txBody>
          <a:bodyPr/>
          <a:lstStyle/>
          <a:p>
            <a:fld id="{A6837353-30EB-4A48-80EB-173D804AEFBD}" type="slidenum">
              <a:rPr lang="zh-CN" altLang="en-US" smtClean="0"/>
              <a:t>14</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&lt;!DOCTYPE html&gt;</a:t>
            </a:r>
          </a:p>
          <a:p>
            <a:r>
              <a:rPr lang="zh-CN" altLang="en-US" dirty="0"/>
              <a:t>&lt;html&gt;</a:t>
            </a:r>
          </a:p>
          <a:p>
            <a:r>
              <a:rPr lang="zh-CN" altLang="en-US" dirty="0"/>
              <a:t>	&lt;head&gt;</a:t>
            </a:r>
          </a:p>
          <a:p>
            <a:r>
              <a:rPr lang="zh-CN" altLang="en-US" dirty="0"/>
              <a:t>		&lt;meta charset="utf-8" /&gt;</a:t>
            </a:r>
          </a:p>
          <a:p>
            <a:r>
              <a:rPr lang="zh-CN" altLang="en-US" dirty="0"/>
              <a:t>		&lt;title&gt;&lt;/title&gt;</a:t>
            </a:r>
          </a:p>
          <a:p>
            <a:r>
              <a:rPr lang="zh-CN" altLang="en-US" dirty="0"/>
              <a:t>		&lt;script src="js/echarts.min.js"&gt;&lt;/script&gt;</a:t>
            </a:r>
          </a:p>
          <a:p>
            <a:r>
              <a:rPr lang="zh-CN" altLang="en-US" dirty="0"/>
              <a:t>	&lt;/head&gt;</a:t>
            </a:r>
          </a:p>
          <a:p>
            <a:r>
              <a:rPr lang="zh-CN" altLang="en-US" dirty="0"/>
              <a:t>	&lt;body&gt;</a:t>
            </a:r>
          </a:p>
          <a:p>
            <a:r>
              <a:rPr lang="zh-CN" altLang="en-US" dirty="0"/>
              <a:t>		&lt;div id="main" style="width: 100%;height:400px;"&gt;&lt;/div&gt;</a:t>
            </a:r>
          </a:p>
          <a:p>
            <a:r>
              <a:rPr lang="zh-CN" altLang="en-US" dirty="0"/>
              <a:t>		&lt;script type="text/javascript"&gt;</a:t>
            </a:r>
          </a:p>
          <a:p>
            <a:r>
              <a:rPr lang="zh-CN" altLang="en-US" dirty="0"/>
              <a:t>		      // 基于准备好的dom，初始化echarts实例</a:t>
            </a:r>
          </a:p>
          <a:p>
            <a:r>
              <a:rPr lang="zh-CN" altLang="en-US" dirty="0"/>
              <a:t>		      var myChart = echarts.init(document.getElementById('main'));</a:t>
            </a:r>
          </a:p>
          <a:p>
            <a:r>
              <a:rPr lang="zh-CN" altLang="en-US" dirty="0"/>
              <a:t>		window.addEventListener('resize', function() {</a:t>
            </a:r>
          </a:p>
          <a:p>
            <a:r>
              <a:rPr lang="zh-CN" altLang="en-US" dirty="0"/>
              <a:t>		    myChart.resize();</a:t>
            </a:r>
          </a:p>
          <a:p>
            <a:r>
              <a:rPr lang="zh-CN" altLang="en-US" dirty="0"/>
              <a:t>		  });</a:t>
            </a:r>
          </a:p>
          <a:p>
            <a:r>
              <a:rPr lang="zh-CN" altLang="en-US" dirty="0"/>
              <a:t>		      // 指定图表的配置项和数据</a:t>
            </a:r>
          </a:p>
          <a:p>
            <a:r>
              <a:rPr lang="zh-CN" altLang="en-US" dirty="0"/>
              <a:t>		      var option = {</a:t>
            </a:r>
          </a:p>
          <a:p>
            <a:r>
              <a:rPr lang="zh-CN" altLang="en-US" dirty="0"/>
              <a:t>		        title: {</a:t>
            </a:r>
          </a:p>
          <a:p>
            <a:r>
              <a:rPr lang="zh-CN" altLang="en-US" dirty="0"/>
              <a:t>		          text: 'ECharts 入门示例'</a:t>
            </a:r>
          </a:p>
          <a:p>
            <a:r>
              <a:rPr lang="zh-CN" altLang="en-US" dirty="0"/>
              <a:t>		        },</a:t>
            </a:r>
          </a:p>
          <a:p>
            <a:r>
              <a:rPr lang="zh-CN" altLang="en-US" dirty="0"/>
              <a:t>		        tooltip: {},</a:t>
            </a:r>
          </a:p>
          <a:p>
            <a:r>
              <a:rPr lang="zh-CN" altLang="en-US" dirty="0"/>
              <a:t>		        legend: {</a:t>
            </a:r>
          </a:p>
          <a:p>
            <a:r>
              <a:rPr lang="zh-CN" altLang="en-US" dirty="0"/>
              <a:t>		          data: ['销量']</a:t>
            </a:r>
          </a:p>
          <a:p>
            <a:r>
              <a:rPr lang="zh-CN" altLang="en-US" dirty="0"/>
              <a:t>		        },</a:t>
            </a:r>
          </a:p>
          <a:p>
            <a:r>
              <a:rPr lang="zh-CN" altLang="en-US" dirty="0"/>
              <a:t>		        xAxis: {</a:t>
            </a:r>
          </a:p>
          <a:p>
            <a:r>
              <a:rPr lang="zh-CN" altLang="en-US" dirty="0"/>
              <a:t>		          data: ['衬衫', '羊毛衫', '雪纺衫', '裤子', '高跟鞋', '袜子']</a:t>
            </a:r>
          </a:p>
          <a:p>
            <a:r>
              <a:rPr lang="zh-CN" altLang="en-US" dirty="0"/>
              <a:t>		        },</a:t>
            </a:r>
          </a:p>
          <a:p>
            <a:r>
              <a:rPr lang="zh-CN" altLang="en-US" dirty="0"/>
              <a:t>		        yAxis: {},</a:t>
            </a:r>
          </a:p>
          <a:p>
            <a:r>
              <a:rPr lang="zh-CN" altLang="en-US" dirty="0"/>
              <a:t>		        series: [</a:t>
            </a:r>
          </a:p>
          <a:p>
            <a:r>
              <a:rPr lang="zh-CN" altLang="en-US" dirty="0"/>
              <a:t>		          {</a:t>
            </a:r>
          </a:p>
          <a:p>
            <a:r>
              <a:rPr lang="zh-CN" altLang="en-US" dirty="0"/>
              <a:t>		            name: '销量',</a:t>
            </a:r>
          </a:p>
          <a:p>
            <a:r>
              <a:rPr lang="zh-CN" altLang="en-US" dirty="0"/>
              <a:t>		            type: 'bar',</a:t>
            </a:r>
          </a:p>
          <a:p>
            <a:r>
              <a:rPr lang="zh-CN" altLang="en-US" dirty="0"/>
              <a:t>		            data: [5, 20, 36, 10, 10, 20]</a:t>
            </a:r>
          </a:p>
          <a:p>
            <a:r>
              <a:rPr lang="zh-CN" altLang="en-US" dirty="0"/>
              <a:t>		          }</a:t>
            </a:r>
          </a:p>
          <a:p>
            <a:r>
              <a:rPr lang="zh-CN" altLang="en-US" dirty="0"/>
              <a:t>		        ]</a:t>
            </a:r>
          </a:p>
          <a:p>
            <a:r>
              <a:rPr lang="zh-CN" altLang="en-US" dirty="0"/>
              <a:t>		      };</a:t>
            </a:r>
          </a:p>
          <a:p>
            <a:r>
              <a:rPr lang="zh-CN" altLang="en-US" dirty="0"/>
              <a:t>		</a:t>
            </a:r>
          </a:p>
          <a:p>
            <a:r>
              <a:rPr lang="zh-CN" altLang="en-US" dirty="0"/>
              <a:t>		      // 使用刚指定的配置项和数据显示图表。</a:t>
            </a:r>
          </a:p>
          <a:p>
            <a:r>
              <a:rPr lang="zh-CN" altLang="en-US" dirty="0"/>
              <a:t>		      myChart.setOption(option);</a:t>
            </a:r>
          </a:p>
          <a:p>
            <a:r>
              <a:rPr lang="zh-CN" altLang="en-US" dirty="0"/>
              <a:t>		    &lt;/script&gt;</a:t>
            </a:r>
          </a:p>
          <a:p>
            <a:r>
              <a:rPr lang="zh-CN" altLang="en-US" dirty="0"/>
              <a:t>		  &lt;/body&gt;</a:t>
            </a:r>
          </a:p>
          <a:p>
            <a:r>
              <a:rPr lang="zh-CN" altLang="en-US" dirty="0"/>
              <a:t>		&lt;/html&gt;</a:t>
            </a:r>
          </a:p>
          <a:p>
            <a:r>
              <a:rPr lang="zh-CN" altLang="en-US" dirty="0"/>
              <a:t>	&lt;/body&gt;</a:t>
            </a:r>
          </a:p>
          <a:p>
            <a:r>
              <a:rPr lang="zh-CN" altLang="en-US" dirty="0"/>
              <a:t>&lt;/html&gt;</a:t>
            </a:r>
          </a:p>
        </p:txBody>
      </p:sp>
      <p:sp>
        <p:nvSpPr>
          <p:cNvPr id="4" name="灯片编号占位符 3"/>
          <p:cNvSpPr>
            <a:spLocks noGrp="1"/>
          </p:cNvSpPr>
          <p:nvPr>
            <p:ph type="sldNum" sz="quarter" idx="5"/>
          </p:nvPr>
        </p:nvSpPr>
        <p:spPr/>
        <p:txBody>
          <a:bodyPr/>
          <a:lstStyle/>
          <a:p>
            <a:fld id="{A6837353-30EB-4A48-80EB-173D804AEFBD}" type="slidenum">
              <a:rPr lang="zh-CN" altLang="en-US" smtClean="0"/>
              <a:t>15</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&lt;!DOCTYPE html&gt;</a:t>
            </a:r>
          </a:p>
          <a:p>
            <a:r>
              <a:rPr lang="zh-CN" altLang="en-US" dirty="0"/>
              <a:t>&lt;html&gt;</a:t>
            </a:r>
          </a:p>
          <a:p>
            <a:r>
              <a:rPr lang="zh-CN" altLang="en-US" dirty="0"/>
              <a:t>	&lt;head&gt;</a:t>
            </a:r>
          </a:p>
          <a:p>
            <a:r>
              <a:rPr lang="zh-CN" altLang="en-US" dirty="0"/>
              <a:t>		&lt;meta charset="utf-8" /&gt;</a:t>
            </a:r>
          </a:p>
          <a:p>
            <a:r>
              <a:rPr lang="zh-CN" altLang="en-US" dirty="0"/>
              <a:t>		&lt;title&gt;ECharts&lt;/title&gt;</a:t>
            </a:r>
          </a:p>
          <a:p>
            <a:r>
              <a:rPr lang="zh-CN" altLang="en-US" dirty="0"/>
              <a:t>		&lt;!-- 引入刚刚下载的 ECharts 文件 --&gt;</a:t>
            </a:r>
          </a:p>
          <a:p>
            <a:r>
              <a:rPr lang="zh-CN" altLang="en-US" dirty="0"/>
              <a:t>		&lt;script src="js/echarts.min.js"&gt;&lt;/script&gt;</a:t>
            </a:r>
          </a:p>
          <a:p>
            <a:r>
              <a:rPr lang="zh-CN" altLang="en-US" dirty="0"/>
              <a:t>	&lt;/head&gt;</a:t>
            </a:r>
          </a:p>
          <a:p>
            <a:r>
              <a:rPr lang="zh-CN" altLang="en-US" dirty="0"/>
              <a:t>	&lt;body&gt;</a:t>
            </a:r>
          </a:p>
          <a:p>
            <a:r>
              <a:rPr lang="zh-CN" altLang="en-US" dirty="0"/>
              <a:t>		&lt;!-- 为 ECharts 准备一个定义了宽高的 DOM --&gt;</a:t>
            </a:r>
          </a:p>
          <a:p>
            <a:r>
              <a:rPr lang="zh-CN" altLang="en-US" dirty="0"/>
              <a:t>		&lt;div id="main" style="width: 600px;height:600px;"&gt;&lt;/div&gt;</a:t>
            </a:r>
          </a:p>
          <a:p>
            <a:r>
              <a:rPr lang="zh-CN" altLang="en-US" dirty="0"/>
              <a:t>		&lt;script type="text/javascript"&gt;</a:t>
            </a:r>
          </a:p>
          <a:p>
            <a:r>
              <a:rPr lang="zh-CN" altLang="en-US" dirty="0"/>
              <a:t>			// 基于准备好的dom，初始化echarts实例</a:t>
            </a:r>
          </a:p>
          <a:p>
            <a:r>
              <a:rPr lang="zh-CN" altLang="en-US" dirty="0"/>
              <a:t>			var myChart = echarts.init(document.getElementById('main'));</a:t>
            </a:r>
          </a:p>
          <a:p>
            <a:endParaRPr lang="zh-CN" altLang="en-US" dirty="0"/>
          </a:p>
          <a:p>
            <a:r>
              <a:rPr lang="zh-CN" altLang="en-US" dirty="0"/>
              <a:t>			// 指定图表的配置项和数据</a:t>
            </a:r>
          </a:p>
          <a:p>
            <a:r>
              <a:rPr lang="zh-CN" altLang="en-US" dirty="0"/>
              <a:t>			var option = {</a:t>
            </a:r>
          </a:p>
          <a:p>
            <a:endParaRPr lang="zh-CN" altLang="en-US" dirty="0"/>
          </a:p>
          <a:p>
            <a:r>
              <a:rPr lang="zh-CN" altLang="en-US" dirty="0"/>
              <a:t>				// title 标题</a:t>
            </a:r>
          </a:p>
          <a:p>
            <a:r>
              <a:rPr lang="zh-CN" altLang="en-US" dirty="0"/>
              <a:t>				title: {</a:t>
            </a:r>
          </a:p>
          <a:p>
            <a:r>
              <a:rPr lang="zh-CN" altLang="en-US" dirty="0"/>
              <a:t>					text: '我是主标题', //如果用\n可以换行</a:t>
            </a:r>
          </a:p>
          <a:p>
            <a:r>
              <a:rPr lang="zh-CN" altLang="en-US" dirty="0"/>
              <a:t>					show: true, //  true是显示标题,false不显示标题 </a:t>
            </a:r>
          </a:p>
          <a:p>
            <a:r>
              <a:rPr lang="zh-CN" altLang="en-US" dirty="0"/>
              <a:t>					link: 'http://www.baidu.com', // 指定主标题文本点击跳转的地址</a:t>
            </a:r>
          </a:p>
          <a:p>
            <a:r>
              <a:rPr lang="zh-CN" altLang="en-US" dirty="0"/>
              <a:t>					target: 'blank', // 指定打开主标题链接方式 self本窗口 或者 blank 新建窗口</a:t>
            </a:r>
          </a:p>
          <a:p>
            <a:r>
              <a:rPr lang="zh-CN" altLang="en-US" dirty="0"/>
              <a:t>					subtext: '我是副\n标题', // 副标题内容</a:t>
            </a:r>
          </a:p>
          <a:p>
            <a:r>
              <a:rPr lang="zh-CN" altLang="en-US" dirty="0"/>
              <a:t>					subtarget: '副标题地址链接', //指定副标题文本点击跳转的地址</a:t>
            </a:r>
          </a:p>
          <a:p>
            <a:r>
              <a:rPr lang="zh-CN" altLang="en-US" dirty="0"/>
              <a:t>					 x:"center", //设置标题位置居中,或者用500px</a:t>
            </a:r>
          </a:p>
          <a:p>
            <a:r>
              <a:rPr lang="zh-CN" altLang="en-US" dirty="0"/>
              <a:t>					 backgroundColor:"green",//设置标题背景颜色</a:t>
            </a:r>
          </a:p>
          <a:p>
            <a:r>
              <a:rPr lang="zh-CN" altLang="en-US" dirty="0"/>
              <a:t>					             borderColor:"#FF00FF", //标题边框颜色</a:t>
            </a:r>
          </a:p>
          <a:p>
            <a:r>
              <a:rPr lang="zh-CN" altLang="en-US" dirty="0"/>
              <a:t>					             borderWidth:3, //设置边框粗细</a:t>
            </a:r>
          </a:p>
          <a:p>
            <a:r>
              <a:rPr lang="zh-CN" altLang="en-US" dirty="0"/>
              <a:t>					</a:t>
            </a:r>
          </a:p>
          <a:p>
            <a:r>
              <a:rPr lang="zh-CN" altLang="en-US" dirty="0"/>
              <a:t>					// 主标题样式</a:t>
            </a:r>
          </a:p>
          <a:p>
            <a:r>
              <a:rPr lang="zh-CN" altLang="en-US" dirty="0"/>
              <a:t>					textStyle: {</a:t>
            </a:r>
          </a:p>
          <a:p>
            <a:r>
              <a:rPr lang="zh-CN" altLang="en-US" dirty="0"/>
              <a:t>						color: 'red', // 颜色</a:t>
            </a:r>
          </a:p>
          <a:p>
            <a:r>
              <a:rPr lang="zh-CN" altLang="en-US" dirty="0"/>
              <a:t>						fontStyle: 'normal', // 字体风格</a:t>
            </a:r>
          </a:p>
          <a:p>
            <a:r>
              <a:rPr lang="zh-CN" altLang="en-US" dirty="0"/>
              <a:t>						fontWeight: 50, //或者 'noraml', //  字体粗细</a:t>
            </a:r>
          </a:p>
          <a:p>
            <a:r>
              <a:rPr lang="zh-CN" altLang="en-US" dirty="0"/>
              <a:t>						fontSize: 32, // 字体大小</a:t>
            </a:r>
          </a:p>
          <a:p>
            <a:r>
              <a:rPr lang="zh-CN" altLang="en-US" dirty="0"/>
              <a:t>						width: 160,</a:t>
            </a:r>
          </a:p>
          <a:p>
            <a:r>
              <a:rPr lang="zh-CN" altLang="en-US" dirty="0"/>
              <a:t>						height:500,</a:t>
            </a:r>
          </a:p>
          <a:p>
            <a:r>
              <a:rPr lang="zh-CN" altLang="en-US" dirty="0"/>
              <a:t>						overflow:'truncate'</a:t>
            </a:r>
          </a:p>
          <a:p>
            <a:endParaRPr lang="zh-CN" altLang="en-US" dirty="0"/>
          </a:p>
          <a:p>
            <a:r>
              <a:rPr lang="zh-CN" altLang="en-US" dirty="0"/>
              <a:t>					},</a:t>
            </a:r>
          </a:p>
          <a:p>
            <a:r>
              <a:rPr lang="zh-CN" altLang="en-US" dirty="0"/>
              <a:t>					// 副标题样式</a:t>
            </a:r>
          </a:p>
          <a:p>
            <a:r>
              <a:rPr lang="zh-CN" altLang="en-US" dirty="0"/>
              <a:t>					subtextStyle: {</a:t>
            </a:r>
          </a:p>
          <a:p>
            <a:r>
              <a:rPr lang="zh-CN" altLang="en-US" dirty="0"/>
              <a:t>						color: 'blue', // 颜色</a:t>
            </a:r>
          </a:p>
          <a:p>
            <a:r>
              <a:rPr lang="zh-CN" altLang="en-US" dirty="0"/>
              <a:t>						fontStyle: 'normal' ,// 字体风格</a:t>
            </a:r>
          </a:p>
          <a:p>
            <a:r>
              <a:rPr lang="zh-CN" altLang="en-US" dirty="0"/>
              <a:t>						width:200</a:t>
            </a:r>
          </a:p>
          <a:p>
            <a:endParaRPr lang="zh-CN" altLang="en-US" dirty="0"/>
          </a:p>
          <a:p>
            <a:r>
              <a:rPr lang="zh-CN" altLang="en-US" dirty="0"/>
              <a:t>					},</a:t>
            </a:r>
          </a:p>
          <a:p>
            <a:r>
              <a:rPr lang="zh-CN" altLang="en-US" dirty="0"/>
              <a:t>					</a:t>
            </a:r>
          </a:p>
          <a:p>
            <a:r>
              <a:rPr lang="zh-CN" altLang="en-US" dirty="0"/>
              <a:t>					</a:t>
            </a:r>
          </a:p>
          <a:p>
            <a:r>
              <a:rPr lang="zh-CN" altLang="en-US" dirty="0"/>
              <a:t>                    </a:t>
            </a:r>
          </a:p>
          <a:p>
            <a:endParaRPr lang="zh-CN" altLang="en-US" dirty="0"/>
          </a:p>
          <a:p>
            <a:r>
              <a:rPr lang="zh-CN" altLang="en-US" dirty="0"/>
              <a:t>				},</a:t>
            </a:r>
          </a:p>
          <a:p>
            <a:endParaRPr lang="zh-CN" altLang="en-US" dirty="0"/>
          </a:p>
          <a:p>
            <a:endParaRPr lang="zh-CN" altLang="en-US" dirty="0"/>
          </a:p>
          <a:p>
            <a:endParaRPr lang="zh-CN" altLang="en-US" dirty="0"/>
          </a:p>
          <a:p>
            <a:endParaRPr lang="zh-CN" altLang="en-US" dirty="0"/>
          </a:p>
          <a:p>
            <a:r>
              <a:rPr lang="zh-CN" altLang="en-US" dirty="0"/>
              <a:t>				tooltip: {},</a:t>
            </a:r>
          </a:p>
          <a:p>
            <a:r>
              <a:rPr lang="zh-CN" altLang="en-US" dirty="0"/>
              <a:t>				legend: {</a:t>
            </a:r>
          </a:p>
          <a:p>
            <a:r>
              <a:rPr lang="zh-CN" altLang="en-US" dirty="0"/>
              <a:t>					data: ['销量']</a:t>
            </a:r>
          </a:p>
          <a:p>
            <a:r>
              <a:rPr lang="zh-CN" altLang="en-US" dirty="0"/>
              <a:t>				},</a:t>
            </a:r>
          </a:p>
          <a:p>
            <a:r>
              <a:rPr lang="zh-CN" altLang="en-US" dirty="0"/>
              <a:t>				xAxis: {</a:t>
            </a:r>
          </a:p>
          <a:p>
            <a:r>
              <a:rPr lang="zh-CN" altLang="en-US" dirty="0"/>
              <a:t>					data: ['衬衫', '羊毛衫', '雪纺衫', '裤子', '高跟鞋', '袜子']</a:t>
            </a:r>
          </a:p>
          <a:p>
            <a:r>
              <a:rPr lang="zh-CN" altLang="en-US" dirty="0"/>
              <a:t>				},</a:t>
            </a:r>
          </a:p>
          <a:p>
            <a:r>
              <a:rPr lang="zh-CN" altLang="en-US" dirty="0"/>
              <a:t>				yAxis: {},</a:t>
            </a:r>
          </a:p>
          <a:p>
            <a:r>
              <a:rPr lang="zh-CN" altLang="en-US" dirty="0"/>
              <a:t>				series: [{</a:t>
            </a:r>
          </a:p>
          <a:p>
            <a:r>
              <a:rPr lang="zh-CN" altLang="en-US" dirty="0"/>
              <a:t>					name: '销量',</a:t>
            </a:r>
          </a:p>
          <a:p>
            <a:r>
              <a:rPr lang="zh-CN" altLang="en-US" dirty="0"/>
              <a:t>					type: 'bar',</a:t>
            </a:r>
          </a:p>
          <a:p>
            <a:r>
              <a:rPr lang="zh-CN" altLang="en-US" dirty="0"/>
              <a:t>					data: [5, 20, 36, 10, 10, 20]</a:t>
            </a:r>
          </a:p>
          <a:p>
            <a:r>
              <a:rPr lang="zh-CN" altLang="en-US" dirty="0"/>
              <a:t>				}]</a:t>
            </a:r>
          </a:p>
          <a:p>
            <a:r>
              <a:rPr lang="zh-CN" altLang="en-US" dirty="0"/>
              <a:t>			};</a:t>
            </a:r>
          </a:p>
          <a:p>
            <a:endParaRPr lang="zh-CN" altLang="en-US" dirty="0"/>
          </a:p>
          <a:p>
            <a:r>
              <a:rPr lang="zh-CN" altLang="en-US" dirty="0"/>
              <a:t>			// 使用刚指定的配置项和数据显示图表。</a:t>
            </a:r>
          </a:p>
          <a:p>
            <a:r>
              <a:rPr lang="zh-CN" altLang="en-US" dirty="0"/>
              <a:t>			myChart.setOption(option);</a:t>
            </a:r>
          </a:p>
          <a:p>
            <a:r>
              <a:rPr lang="zh-CN" altLang="en-US" dirty="0"/>
              <a:t>		&lt;/script&gt;</a:t>
            </a:r>
          </a:p>
          <a:p>
            <a:r>
              <a:rPr lang="zh-CN" altLang="en-US" dirty="0"/>
              <a:t>	&lt;/body&gt;</a:t>
            </a:r>
          </a:p>
          <a:p>
            <a:r>
              <a:rPr lang="zh-CN" altLang="en-US" dirty="0"/>
              <a:t>&lt;/html&gt;</a:t>
            </a:r>
          </a:p>
        </p:txBody>
      </p:sp>
      <p:sp>
        <p:nvSpPr>
          <p:cNvPr id="4" name="灯片编号占位符 3"/>
          <p:cNvSpPr>
            <a:spLocks noGrp="1"/>
          </p:cNvSpPr>
          <p:nvPr>
            <p:ph type="sldNum" sz="quarter" idx="5"/>
          </p:nvPr>
        </p:nvSpPr>
        <p:spPr/>
        <p:txBody>
          <a:bodyPr/>
          <a:lstStyle/>
          <a:p>
            <a:fld id="{A6837353-30EB-4A48-80EB-173D804AEFBD}" type="slidenum">
              <a:rPr lang="zh-CN" altLang="en-US" smtClean="0"/>
              <a:t>16</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&lt;!DOCTYPE html&gt;</a:t>
            </a:r>
          </a:p>
          <a:p>
            <a:r>
              <a:rPr lang="zh-CN" altLang="en-US" dirty="0"/>
              <a:t>&lt;html&gt;</a:t>
            </a:r>
          </a:p>
          <a:p>
            <a:r>
              <a:rPr lang="zh-CN" altLang="en-US" dirty="0"/>
              <a:t>	&lt;head&gt;</a:t>
            </a:r>
          </a:p>
          <a:p>
            <a:r>
              <a:rPr lang="zh-CN" altLang="en-US" dirty="0"/>
              <a:t>		&lt;meta charset="utf-8" /&gt;</a:t>
            </a:r>
          </a:p>
          <a:p>
            <a:r>
              <a:rPr lang="zh-CN" altLang="en-US" dirty="0"/>
              <a:t>		&lt;title&gt;ECharts&lt;/title&gt;</a:t>
            </a:r>
          </a:p>
          <a:p>
            <a:r>
              <a:rPr lang="zh-CN" altLang="en-US" dirty="0"/>
              <a:t>		&lt;!-- 引入刚刚下载的 ECharts 文件 --&gt;</a:t>
            </a:r>
          </a:p>
          <a:p>
            <a:r>
              <a:rPr lang="zh-CN" altLang="en-US" dirty="0"/>
              <a:t>		&lt;script src="js/echarts.min.js"&gt;&lt;/script&gt;</a:t>
            </a:r>
          </a:p>
          <a:p>
            <a:r>
              <a:rPr lang="zh-CN" altLang="en-US" dirty="0"/>
              <a:t>	&lt;/head&gt;</a:t>
            </a:r>
          </a:p>
          <a:p>
            <a:r>
              <a:rPr lang="zh-CN" altLang="en-US" dirty="0"/>
              <a:t>	&lt;body&gt;</a:t>
            </a:r>
          </a:p>
          <a:p>
            <a:r>
              <a:rPr lang="zh-CN" altLang="en-US" dirty="0"/>
              <a:t>		&lt;!-- 为 ECharts 准备一个定义了宽高的 DOM --&gt;</a:t>
            </a:r>
          </a:p>
          <a:p>
            <a:r>
              <a:rPr lang="zh-CN" altLang="en-US" dirty="0"/>
              <a:t>		&lt;div id="main" style="width: 600px;height:600px;"&gt;&lt;/div&gt;</a:t>
            </a:r>
          </a:p>
          <a:p>
            <a:r>
              <a:rPr lang="zh-CN" altLang="en-US" dirty="0"/>
              <a:t>		&lt;script type="text/javascript"&gt;</a:t>
            </a:r>
          </a:p>
          <a:p>
            <a:r>
              <a:rPr lang="zh-CN" altLang="en-US" dirty="0"/>
              <a:t>			// 基于准备好的dom，初始化echarts实例</a:t>
            </a:r>
          </a:p>
          <a:p>
            <a:r>
              <a:rPr lang="zh-CN" altLang="en-US" dirty="0"/>
              <a:t>			var myChart = echarts.init(document.getElementById('main'));</a:t>
            </a:r>
          </a:p>
          <a:p>
            <a:endParaRPr lang="zh-CN" altLang="en-US" dirty="0"/>
          </a:p>
          <a:p>
            <a:r>
              <a:rPr lang="zh-CN" altLang="en-US" dirty="0"/>
              <a:t>			// 指定图表的配置项和数据</a:t>
            </a:r>
          </a:p>
          <a:p>
            <a:r>
              <a:rPr lang="zh-CN" altLang="en-US" dirty="0"/>
              <a:t>			var option = {</a:t>
            </a:r>
          </a:p>
          <a:p>
            <a:endParaRPr lang="zh-CN" altLang="en-US" dirty="0"/>
          </a:p>
          <a:p>
            <a:r>
              <a:rPr lang="zh-CN" altLang="en-US" dirty="0"/>
              <a:t>				// title 标题</a:t>
            </a:r>
          </a:p>
          <a:p>
            <a:r>
              <a:rPr lang="zh-CN" altLang="en-US" dirty="0"/>
              <a:t>				title: {</a:t>
            </a:r>
          </a:p>
          <a:p>
            <a:r>
              <a:rPr lang="zh-CN" altLang="en-US" dirty="0"/>
              <a:t>					text: '我是主标题', //如果用\n可以换行</a:t>
            </a:r>
          </a:p>
          <a:p>
            <a:r>
              <a:rPr lang="zh-CN" altLang="en-US" dirty="0"/>
              <a:t>				},</a:t>
            </a:r>
          </a:p>
          <a:p>
            <a:r>
              <a:rPr lang="zh-CN" altLang="en-US" dirty="0"/>
              <a:t>				//====图例============================</a:t>
            </a:r>
          </a:p>
          <a:p>
            <a:r>
              <a:rPr lang="zh-CN" altLang="en-US" dirty="0"/>
              <a:t>				legend: {</a:t>
            </a:r>
          </a:p>
          <a:p>
            <a:r>
              <a:rPr lang="zh-CN" altLang="en-US" dirty="0"/>
              <a:t>					data: ['销量'],</a:t>
            </a:r>
          </a:p>
          <a:p>
            <a:r>
              <a:rPr lang="zh-CN" altLang="en-US" dirty="0"/>
              <a:t>					show: true, //设置图例开启或者关闭</a:t>
            </a:r>
          </a:p>
          <a:p>
            <a:r>
              <a:rPr lang="zh-CN" altLang="en-US" dirty="0"/>
              <a:t>					icon: "circle", //设置图例的形状circle为圆形</a:t>
            </a:r>
          </a:p>
          <a:p>
            <a:r>
              <a:rPr lang="zh-CN" altLang="en-US" dirty="0"/>
              <a:t>					top: "10%", //设置图例位置</a:t>
            </a:r>
          </a:p>
          <a:p>
            <a:r>
              <a:rPr lang="zh-CN" altLang="en-US" dirty="0"/>
              <a:t>					//设置图例宽高</a:t>
            </a:r>
          </a:p>
          <a:p>
            <a:r>
              <a:rPr lang="zh-CN" altLang="en-US" dirty="0"/>
              <a:t>					itemWidth: 50,</a:t>
            </a:r>
          </a:p>
          <a:p>
            <a:r>
              <a:rPr lang="zh-CN" altLang="en-US" dirty="0"/>
              <a:t>					itemHeight: 20,</a:t>
            </a:r>
          </a:p>
          <a:p>
            <a:r>
              <a:rPr lang="zh-CN" altLang="en-US" dirty="0"/>
              <a:t>					//文字样式</a:t>
            </a:r>
          </a:p>
          <a:p>
            <a:r>
              <a:rPr lang="zh-CN" altLang="en-US" dirty="0"/>
              <a:t>					textStyle: {</a:t>
            </a:r>
          </a:p>
          <a:p>
            <a:r>
              <a:rPr lang="zh-CN" altLang="en-US" dirty="0"/>
              <a:t>						color: "red", //设置字体颜色</a:t>
            </a:r>
          </a:p>
          <a:p>
            <a:r>
              <a:rPr lang="zh-CN" altLang="en-US" dirty="0"/>
              <a:t>						fontSize: 20, //设置文字大小</a:t>
            </a:r>
          </a:p>
          <a:p>
            <a:r>
              <a:rPr lang="zh-CN" altLang="en-US" dirty="0"/>
              <a:t>						backgroundColor: "yellow", //文字背景</a:t>
            </a:r>
          </a:p>
          <a:p>
            <a:r>
              <a:rPr lang="zh-CN" altLang="en-US" dirty="0"/>
              <a:t>						fontStyle: 'normal', //字体风格</a:t>
            </a:r>
          </a:p>
          <a:p>
            <a:r>
              <a:rPr lang="zh-CN" altLang="en-US" dirty="0"/>
              <a:t>						fontWeight: 'normal', //字体粗细</a:t>
            </a:r>
          </a:p>
          <a:p>
            <a:r>
              <a:rPr lang="zh-CN" altLang="en-US" dirty="0"/>
              <a:t>						fontFamily: 'sans-serif', //字体</a:t>
            </a:r>
          </a:p>
          <a:p>
            <a:r>
              <a:rPr lang="zh-CN" altLang="en-US" dirty="0"/>
              <a:t>					}</a:t>
            </a:r>
          </a:p>
          <a:p>
            <a:r>
              <a:rPr lang="zh-CN" altLang="en-US" dirty="0"/>
              <a:t>                //====================================</a:t>
            </a:r>
          </a:p>
          <a:p>
            <a:endParaRPr lang="zh-CN" altLang="en-US" dirty="0"/>
          </a:p>
          <a:p>
            <a:r>
              <a:rPr lang="zh-CN" altLang="en-US" dirty="0"/>
              <a:t>				},</a:t>
            </a:r>
          </a:p>
          <a:p>
            <a:endParaRPr lang="zh-CN" altLang="en-US" dirty="0"/>
          </a:p>
          <a:p>
            <a:endParaRPr lang="zh-CN" altLang="en-US" dirty="0"/>
          </a:p>
          <a:p>
            <a:r>
              <a:rPr lang="zh-CN" altLang="en-US" dirty="0"/>
              <a:t>				tooltip: {},</a:t>
            </a:r>
          </a:p>
          <a:p>
            <a:endParaRPr lang="zh-CN" altLang="en-US" dirty="0"/>
          </a:p>
          <a:p>
            <a:r>
              <a:rPr lang="zh-CN" altLang="en-US" dirty="0"/>
              <a:t>				xAxis: {</a:t>
            </a:r>
          </a:p>
          <a:p>
            <a:r>
              <a:rPr lang="zh-CN" altLang="en-US" dirty="0"/>
              <a:t>					data: ['衬衫', '羊毛衫', '雪纺衫', '裤子', '高跟鞋', '袜子']</a:t>
            </a:r>
          </a:p>
          <a:p>
            <a:r>
              <a:rPr lang="zh-CN" altLang="en-US" dirty="0"/>
              <a:t>				},</a:t>
            </a:r>
          </a:p>
          <a:p>
            <a:r>
              <a:rPr lang="zh-CN" altLang="en-US" dirty="0"/>
              <a:t>				yAxis: {},</a:t>
            </a:r>
          </a:p>
          <a:p>
            <a:r>
              <a:rPr lang="zh-CN" altLang="en-US" dirty="0"/>
              <a:t>				series: [{</a:t>
            </a:r>
          </a:p>
          <a:p>
            <a:r>
              <a:rPr lang="zh-CN" altLang="en-US" dirty="0"/>
              <a:t>					name: '销量',</a:t>
            </a:r>
          </a:p>
          <a:p>
            <a:r>
              <a:rPr lang="zh-CN" altLang="en-US" dirty="0"/>
              <a:t>					type: 'bar',</a:t>
            </a:r>
          </a:p>
          <a:p>
            <a:r>
              <a:rPr lang="zh-CN" altLang="en-US" dirty="0"/>
              <a:t>					data: [5, 20, 36, 10, 10, 20]</a:t>
            </a:r>
          </a:p>
          <a:p>
            <a:r>
              <a:rPr lang="zh-CN" altLang="en-US" dirty="0"/>
              <a:t>				}]</a:t>
            </a:r>
          </a:p>
          <a:p>
            <a:r>
              <a:rPr lang="zh-CN" altLang="en-US" dirty="0"/>
              <a:t>			};</a:t>
            </a:r>
          </a:p>
          <a:p>
            <a:endParaRPr lang="zh-CN" altLang="en-US" dirty="0"/>
          </a:p>
          <a:p>
            <a:r>
              <a:rPr lang="zh-CN" altLang="en-US" dirty="0"/>
              <a:t>			// 使用刚指定的配置项和数据显示图表。</a:t>
            </a:r>
          </a:p>
          <a:p>
            <a:r>
              <a:rPr lang="zh-CN" altLang="en-US" dirty="0"/>
              <a:t>			myChart.setOption(option);</a:t>
            </a:r>
          </a:p>
          <a:p>
            <a:r>
              <a:rPr lang="zh-CN" altLang="en-US" dirty="0"/>
              <a:t>		&lt;/script&gt;</a:t>
            </a:r>
          </a:p>
          <a:p>
            <a:r>
              <a:rPr lang="zh-CN" altLang="en-US" dirty="0"/>
              <a:t>	&lt;/body&gt;</a:t>
            </a:r>
          </a:p>
          <a:p>
            <a:r>
              <a:rPr lang="zh-CN" altLang="en-US" dirty="0"/>
              <a:t>&lt;/html&gt;</a:t>
            </a:r>
          </a:p>
        </p:txBody>
      </p:sp>
      <p:sp>
        <p:nvSpPr>
          <p:cNvPr id="4" name="灯片编号占位符 3"/>
          <p:cNvSpPr>
            <a:spLocks noGrp="1"/>
          </p:cNvSpPr>
          <p:nvPr>
            <p:ph type="sldNum" sz="quarter" idx="5"/>
          </p:nvPr>
        </p:nvSpPr>
        <p:spPr/>
        <p:txBody>
          <a:bodyPr/>
          <a:lstStyle/>
          <a:p>
            <a:fld id="{A6837353-30EB-4A48-80EB-173D804AEFBD}" type="slidenum">
              <a:rPr lang="zh-CN" altLang="en-US" smtClean="0"/>
              <a:t>17</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&lt;!DOCTYPE html&gt;</a:t>
            </a:r>
          </a:p>
          <a:p>
            <a:r>
              <a:rPr lang="zh-CN" altLang="en-US" dirty="0"/>
              <a:t>&lt;html&gt;</a:t>
            </a:r>
          </a:p>
          <a:p>
            <a:r>
              <a:rPr lang="zh-CN" altLang="en-US" dirty="0"/>
              <a:t>	&lt;head&gt;</a:t>
            </a:r>
          </a:p>
          <a:p>
            <a:r>
              <a:rPr lang="zh-CN" altLang="en-US" dirty="0"/>
              <a:t>		&lt;meta charset="utf-8" /&gt;</a:t>
            </a:r>
          </a:p>
          <a:p>
            <a:r>
              <a:rPr lang="zh-CN" altLang="en-US" dirty="0"/>
              <a:t>		&lt;title&gt;ECharts&lt;/title&gt;</a:t>
            </a:r>
          </a:p>
          <a:p>
            <a:r>
              <a:rPr lang="zh-CN" altLang="en-US" dirty="0"/>
              <a:t>		&lt;!-- 引入刚刚下载的 ECharts 文件 --&gt;</a:t>
            </a:r>
          </a:p>
          <a:p>
            <a:r>
              <a:rPr lang="zh-CN" altLang="en-US" dirty="0"/>
              <a:t>		&lt;script src="js/echarts.min.js"&gt;&lt;/script&gt;</a:t>
            </a:r>
          </a:p>
          <a:p>
            <a:r>
              <a:rPr lang="zh-CN" altLang="en-US" dirty="0"/>
              <a:t>	&lt;/head&gt;</a:t>
            </a:r>
          </a:p>
          <a:p>
            <a:r>
              <a:rPr lang="zh-CN" altLang="en-US" dirty="0"/>
              <a:t>	&lt;body&gt;</a:t>
            </a:r>
          </a:p>
          <a:p>
            <a:r>
              <a:rPr lang="zh-CN" altLang="en-US" dirty="0"/>
              <a:t>		&lt;!-- 为 ECharts 准备一个定义了宽高的 DOM --&gt;</a:t>
            </a:r>
          </a:p>
          <a:p>
            <a:r>
              <a:rPr lang="zh-CN" altLang="en-US" dirty="0"/>
              <a:t>		&lt;div id="main" style="width: 600px;height:600px;"&gt;&lt;/div&gt;</a:t>
            </a:r>
          </a:p>
          <a:p>
            <a:r>
              <a:rPr lang="zh-CN" altLang="en-US" dirty="0"/>
              <a:t>		&lt;script type="text/javascript"&gt;</a:t>
            </a:r>
          </a:p>
          <a:p>
            <a:r>
              <a:rPr lang="zh-CN" altLang="en-US" dirty="0"/>
              <a:t>			// 基于准备好的dom，初始化echarts实例</a:t>
            </a:r>
          </a:p>
          <a:p>
            <a:r>
              <a:rPr lang="zh-CN" altLang="en-US" dirty="0"/>
              <a:t>			var myChart = echarts.init(document.getElementById('main'));</a:t>
            </a:r>
          </a:p>
          <a:p>
            <a:endParaRPr lang="zh-CN" altLang="en-US" dirty="0"/>
          </a:p>
          <a:p>
            <a:r>
              <a:rPr lang="zh-CN" altLang="en-US" dirty="0"/>
              <a:t>			// 指定图表的配置项和数据</a:t>
            </a:r>
          </a:p>
          <a:p>
            <a:r>
              <a:rPr lang="zh-CN" altLang="en-US" dirty="0"/>
              <a:t>			var option = {</a:t>
            </a:r>
          </a:p>
          <a:p>
            <a:endParaRPr lang="zh-CN" altLang="en-US" dirty="0"/>
          </a:p>
          <a:p>
            <a:r>
              <a:rPr lang="zh-CN" altLang="en-US" dirty="0"/>
              <a:t>				// title 标题</a:t>
            </a:r>
          </a:p>
          <a:p>
            <a:r>
              <a:rPr lang="zh-CN" altLang="en-US" dirty="0"/>
              <a:t>				title: {</a:t>
            </a:r>
          </a:p>
          <a:p>
            <a:r>
              <a:rPr lang="zh-CN" altLang="en-US" dirty="0"/>
              <a:t>					text: '我是主标题', //如果用\n可以换行</a:t>
            </a:r>
          </a:p>
          <a:p>
            <a:r>
              <a:rPr lang="zh-CN" altLang="en-US" dirty="0"/>
              <a:t>				},</a:t>
            </a:r>
          </a:p>
          <a:p>
            <a:r>
              <a:rPr lang="zh-CN" altLang="en-US" dirty="0"/>
              <a:t>				//====图例============================</a:t>
            </a:r>
          </a:p>
          <a:p>
            <a:r>
              <a:rPr lang="zh-CN" altLang="en-US" dirty="0"/>
              <a:t>				legend: {</a:t>
            </a:r>
          </a:p>
          <a:p>
            <a:r>
              <a:rPr lang="zh-CN" altLang="en-US" dirty="0"/>
              <a:t>					data: ['销量'],</a:t>
            </a:r>
          </a:p>
          <a:p>
            <a:endParaRPr lang="zh-CN" altLang="en-US" dirty="0"/>
          </a:p>
          <a:p>
            <a:r>
              <a:rPr lang="zh-CN" altLang="en-US" dirty="0"/>
              <a:t>				},</a:t>
            </a:r>
          </a:p>
          <a:p>
            <a:endParaRPr lang="zh-CN" altLang="en-US" dirty="0"/>
          </a:p>
          <a:p>
            <a:r>
              <a:rPr lang="zh-CN" altLang="en-US" dirty="0"/>
              <a:t>				//====图表工具栏================</a:t>
            </a:r>
          </a:p>
          <a:p>
            <a:r>
              <a:rPr lang="zh-CN" altLang="en-US" dirty="0"/>
              <a:t>				tooltip: {</a:t>
            </a:r>
          </a:p>
          <a:p>
            <a:r>
              <a:rPr lang="zh-CN" altLang="en-US" dirty="0"/>
              <a:t>					//触发类型</a:t>
            </a:r>
          </a:p>
          <a:p>
            <a:r>
              <a:rPr lang="zh-CN" altLang="en-US" dirty="0"/>
              <a:t>					trigger: "item", //item默认为图形触发 还有axis坐标轴触发</a:t>
            </a:r>
          </a:p>
          <a:p>
            <a:r>
              <a:rPr lang="zh-CN" altLang="en-US" dirty="0"/>
              <a:t>					//坐标轴指示器</a:t>
            </a:r>
          </a:p>
          <a:p>
            <a:r>
              <a:rPr lang="zh-CN" altLang="en-US" dirty="0"/>
              <a:t>					azisPointer: {</a:t>
            </a:r>
          </a:p>
          <a:p>
            <a:r>
              <a:rPr lang="zh-CN" altLang="en-US" dirty="0"/>
              <a:t>						type: "" //初始化默认是实线line，另外还可以添加shadow阴影效果、croos十字准星</a:t>
            </a:r>
          </a:p>
          <a:p>
            <a:r>
              <a:rPr lang="zh-CN" altLang="en-US" dirty="0"/>
              <a:t>					},</a:t>
            </a:r>
          </a:p>
          <a:p>
            <a:r>
              <a:rPr lang="zh-CN" altLang="en-US" dirty="0"/>
              <a:t>					showContent:true,//是否显示弹框（默认为true）</a:t>
            </a:r>
          </a:p>
          <a:p>
            <a:r>
              <a:rPr lang="zh-CN" altLang="en-US" dirty="0"/>
              <a:t>					//设置悬浮层的样式</a:t>
            </a:r>
          </a:p>
          <a:p>
            <a:r>
              <a:rPr lang="zh-CN" altLang="en-US" dirty="0"/>
              <a:t>					backgroundColor: "yellow", //设置背景颜色</a:t>
            </a:r>
          </a:p>
          <a:p>
            <a:r>
              <a:rPr lang="zh-CN" altLang="en-US" dirty="0"/>
              <a:t>					borderColor: "red", //边框颜色</a:t>
            </a:r>
          </a:p>
          <a:p>
            <a:r>
              <a:rPr lang="zh-CN" altLang="en-US" dirty="0"/>
              <a:t>					borderWidth: 5, //弹框边框粗细</a:t>
            </a:r>
          </a:p>
          <a:p>
            <a:endParaRPr lang="zh-CN" altLang="en-US" dirty="0"/>
          </a:p>
          <a:p>
            <a:r>
              <a:rPr lang="zh-CN" altLang="en-US" dirty="0"/>
              <a:t>					//设置文字样式</a:t>
            </a:r>
          </a:p>
          <a:p>
            <a:r>
              <a:rPr lang="zh-CN" altLang="en-US" dirty="0"/>
              <a:t>					textStyle: {</a:t>
            </a:r>
          </a:p>
          <a:p>
            <a:r>
              <a:rPr lang="zh-CN" altLang="en-US" dirty="0"/>
              <a:t>						color: "blue"</a:t>
            </a:r>
          </a:p>
          <a:p>
            <a:r>
              <a:rPr lang="zh-CN" altLang="en-US" dirty="0"/>
              <a:t>					},</a:t>
            </a:r>
          </a:p>
          <a:p>
            <a:endParaRPr lang="zh-CN" altLang="en-US" dirty="0"/>
          </a:p>
          <a:p>
            <a:r>
              <a:rPr lang="zh-CN" altLang="en-US" dirty="0"/>
              <a:t>				},</a:t>
            </a:r>
          </a:p>
          <a:p>
            <a:r>
              <a:rPr lang="zh-CN" altLang="en-US" dirty="0"/>
              <a:t>              //====================</a:t>
            </a:r>
          </a:p>
          <a:p>
            <a:r>
              <a:rPr lang="zh-CN" altLang="en-US" dirty="0"/>
              <a:t>				xAxis: {</a:t>
            </a:r>
          </a:p>
          <a:p>
            <a:r>
              <a:rPr lang="zh-CN" altLang="en-US" dirty="0"/>
              <a:t>					data: ['衬衫', '羊毛衫', '雪纺衫', '裤子', '高跟鞋', '袜子']</a:t>
            </a:r>
          </a:p>
          <a:p>
            <a:r>
              <a:rPr lang="zh-CN" altLang="en-US" dirty="0"/>
              <a:t>				},</a:t>
            </a:r>
          </a:p>
          <a:p>
            <a:r>
              <a:rPr lang="zh-CN" altLang="en-US" dirty="0"/>
              <a:t>				yAxis: {},</a:t>
            </a:r>
          </a:p>
          <a:p>
            <a:r>
              <a:rPr lang="zh-CN" altLang="en-US" dirty="0"/>
              <a:t>				series: [{</a:t>
            </a:r>
          </a:p>
          <a:p>
            <a:r>
              <a:rPr lang="zh-CN" altLang="en-US" dirty="0"/>
              <a:t>					name: '销量',</a:t>
            </a:r>
          </a:p>
          <a:p>
            <a:r>
              <a:rPr lang="zh-CN" altLang="en-US" dirty="0"/>
              <a:t>					type: 'bar',</a:t>
            </a:r>
          </a:p>
          <a:p>
            <a:r>
              <a:rPr lang="zh-CN" altLang="en-US" dirty="0"/>
              <a:t>					data: [5, 20, 36, 10, 10, 20]</a:t>
            </a:r>
          </a:p>
          <a:p>
            <a:r>
              <a:rPr lang="zh-CN" altLang="en-US" dirty="0"/>
              <a:t>				}]</a:t>
            </a:r>
          </a:p>
          <a:p>
            <a:r>
              <a:rPr lang="zh-CN" altLang="en-US" dirty="0"/>
              <a:t>			};</a:t>
            </a:r>
          </a:p>
          <a:p>
            <a:endParaRPr lang="zh-CN" altLang="en-US" dirty="0"/>
          </a:p>
          <a:p>
            <a:r>
              <a:rPr lang="zh-CN" altLang="en-US" dirty="0"/>
              <a:t>			// 使用刚指定的配置项和数据显示图表。</a:t>
            </a:r>
          </a:p>
          <a:p>
            <a:r>
              <a:rPr lang="zh-CN" altLang="en-US" dirty="0"/>
              <a:t>			myChart.setOption(option);</a:t>
            </a:r>
          </a:p>
          <a:p>
            <a:r>
              <a:rPr lang="zh-CN" altLang="en-US" dirty="0"/>
              <a:t>		&lt;/script&gt;</a:t>
            </a:r>
          </a:p>
          <a:p>
            <a:r>
              <a:rPr lang="zh-CN" altLang="en-US" dirty="0"/>
              <a:t>	&lt;/body&gt;</a:t>
            </a:r>
          </a:p>
          <a:p>
            <a:r>
              <a:rPr lang="zh-CN" altLang="en-US" dirty="0"/>
              <a:t>&lt;/html&gt;</a:t>
            </a:r>
          </a:p>
        </p:txBody>
      </p:sp>
      <p:sp>
        <p:nvSpPr>
          <p:cNvPr id="4" name="灯片编号占位符 3"/>
          <p:cNvSpPr>
            <a:spLocks noGrp="1"/>
          </p:cNvSpPr>
          <p:nvPr>
            <p:ph type="sldNum" sz="quarter" idx="5"/>
          </p:nvPr>
        </p:nvSpPr>
        <p:spPr/>
        <p:txBody>
          <a:bodyPr/>
          <a:lstStyle/>
          <a:p>
            <a:fld id="{A6837353-30EB-4A48-80EB-173D804AEFBD}" type="slidenum">
              <a:rPr lang="zh-CN" altLang="en-US" smtClean="0"/>
              <a:t>18</a:t>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6837353-30EB-4A48-80EB-173D804AEFBD}" type="slidenum">
              <a:rPr lang="zh-CN" altLang="en-US" smtClean="0"/>
              <a:t>19</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6837353-30EB-4A48-80EB-173D804AEFBD}" type="slidenum">
              <a:rPr lang="zh-CN" altLang="en-US" smtClean="0"/>
              <a:t>2</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6837353-30EB-4A48-80EB-173D804AEFBD}" type="slidenum">
              <a:rPr lang="zh-CN" altLang="en-US" smtClean="0"/>
              <a:t>20</a:t>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6837353-30EB-4A48-80EB-173D804AEFBD}" type="slidenum">
              <a:rPr lang="zh-CN" altLang="en-US" smtClean="0"/>
              <a:t>21</a:t>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6837353-30EB-4A48-80EB-173D804AEFBD}" type="slidenum">
              <a:rPr lang="zh-CN" altLang="en-US" smtClean="0"/>
              <a:t>22</a:t>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ltLang="zh-CN" dirty="0"/>
          </a:p>
        </p:txBody>
      </p:sp>
      <p:sp>
        <p:nvSpPr>
          <p:cNvPr id="4" name="灯片编号占位符 3"/>
          <p:cNvSpPr>
            <a:spLocks noGrp="1"/>
          </p:cNvSpPr>
          <p:nvPr>
            <p:ph type="sldNum" sz="quarter" idx="5"/>
          </p:nvPr>
        </p:nvSpPr>
        <p:spPr/>
        <p:txBody>
          <a:bodyPr/>
          <a:lstStyle/>
          <a:p>
            <a:fld id="{A6837353-30EB-4A48-80EB-173D804AEFBD}" type="slidenum">
              <a:rPr lang="zh-CN" altLang="en-US" smtClean="0"/>
              <a:t>3</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6837353-30EB-4A48-80EB-173D804AEFBD}" type="slidenum">
              <a:rPr lang="zh-CN" altLang="en-US" smtClean="0"/>
              <a:t>4</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6837353-30EB-4A48-80EB-173D804AEFBD}" type="slidenum">
              <a:rPr lang="zh-CN" altLang="en-US" smtClean="0"/>
              <a:t>5</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6837353-30EB-4A48-80EB-173D804AEFBD}" type="slidenum">
              <a:rPr lang="zh-CN" altLang="en-US" smtClean="0"/>
              <a:t>6</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6837353-30EB-4A48-80EB-173D804AEFBD}" type="slidenum">
              <a:rPr lang="zh-CN" altLang="en-US" smtClean="0"/>
              <a:t>7</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6837353-30EB-4A48-80EB-173D804AEFBD}" type="slidenum">
              <a:rPr lang="zh-CN" altLang="en-US" smtClean="0"/>
              <a:t>8</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6837353-30EB-4A48-80EB-173D804AEFBD}" type="slidenum">
              <a:rPr lang="zh-CN" altLang="en-US" smtClean="0"/>
              <a:t>9</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Master" Target="../slideMasters/slideMaster1.xml"/><Relationship Id="rId1" Type="http://schemas.openxmlformats.org/officeDocument/2006/relationships/tags" Target="../tags/tag2.xml"/><Relationship Id="rId4" Type="http://schemas.openxmlformats.org/officeDocument/2006/relationships/image" Target="../media/image4.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8" Type="http://schemas.openxmlformats.org/officeDocument/2006/relationships/tags" Target="../tags/tag10.xml"/><Relationship Id="rId3" Type="http://schemas.openxmlformats.org/officeDocument/2006/relationships/tags" Target="../tags/tag5.xml"/><Relationship Id="rId7" Type="http://schemas.openxmlformats.org/officeDocument/2006/relationships/tags" Target="../tags/tag9.xml"/><Relationship Id="rId2" Type="http://schemas.openxmlformats.org/officeDocument/2006/relationships/tags" Target="../tags/tag4.xml"/><Relationship Id="rId1" Type="http://schemas.openxmlformats.org/officeDocument/2006/relationships/tags" Target="../tags/tag3.xml"/><Relationship Id="rId6" Type="http://schemas.openxmlformats.org/officeDocument/2006/relationships/tags" Target="../tags/tag8.xml"/><Relationship Id="rId11" Type="http://schemas.openxmlformats.org/officeDocument/2006/relationships/image" Target="../media/image9.png"/><Relationship Id="rId5" Type="http://schemas.openxmlformats.org/officeDocument/2006/relationships/tags" Target="../tags/tag7.xml"/><Relationship Id="rId10" Type="http://schemas.openxmlformats.org/officeDocument/2006/relationships/image" Target="../media/image8.png"/><Relationship Id="rId4" Type="http://schemas.openxmlformats.org/officeDocument/2006/relationships/tags" Target="../tags/tag6.xml"/><Relationship Id="rId9"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tags" Target="../tags/tag13.xml"/><Relationship Id="rId7" Type="http://schemas.openxmlformats.org/officeDocument/2006/relationships/image" Target="../media/image8.png"/><Relationship Id="rId2" Type="http://schemas.openxmlformats.org/officeDocument/2006/relationships/tags" Target="../tags/tag12.xml"/><Relationship Id="rId1" Type="http://schemas.openxmlformats.org/officeDocument/2006/relationships/tags" Target="../tags/tag11.xml"/><Relationship Id="rId6" Type="http://schemas.openxmlformats.org/officeDocument/2006/relationships/slideMaster" Target="../slideMasters/slideMaster1.xml"/><Relationship Id="rId5" Type="http://schemas.openxmlformats.org/officeDocument/2006/relationships/tags" Target="../tags/tag15.xml"/><Relationship Id="rId4" Type="http://schemas.openxmlformats.org/officeDocument/2006/relationships/tags" Target="../tags/tag14.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8" name="图片 7" descr="辅助图形7"/>
          <p:cNvPicPr>
            <a:picLocks noChangeAspect="1"/>
          </p:cNvPicPr>
          <p:nvPr userDrawn="1"/>
        </p:nvPicPr>
        <p:blipFill>
          <a:blip r:embed="rId2" cstate="print"/>
          <a:stretch>
            <a:fillRect/>
          </a:stretch>
        </p:blipFill>
        <p:spPr>
          <a:xfrm>
            <a:off x="0" y="0"/>
            <a:ext cx="12192000" cy="6858000"/>
          </a:xfrm>
          <a:prstGeom prst="rect">
            <a:avLst/>
          </a:prstGeom>
        </p:spPr>
      </p:pic>
      <p:pic>
        <p:nvPicPr>
          <p:cNvPr id="9" name="图片 8" descr="LOGO_画板 1"/>
          <p:cNvPicPr>
            <a:picLocks noChangeAspect="1"/>
          </p:cNvPicPr>
          <p:nvPr userDrawn="1"/>
        </p:nvPicPr>
        <p:blipFill>
          <a:blip r:embed="rId3" cstate="print"/>
          <a:stretch>
            <a:fillRect/>
          </a:stretch>
        </p:blipFill>
        <p:spPr>
          <a:xfrm>
            <a:off x="0" y="217805"/>
            <a:ext cx="4109720" cy="1164590"/>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pic>
        <p:nvPicPr>
          <p:cNvPr id="6" name="图片 5" descr="辅助图形9"/>
          <p:cNvPicPr>
            <a:picLocks noChangeAspect="1"/>
          </p:cNvPicPr>
          <p:nvPr userDrawn="1"/>
        </p:nvPicPr>
        <p:blipFill>
          <a:blip r:embed="rId3" cstate="print"/>
          <a:stretch>
            <a:fillRect/>
          </a:stretch>
        </p:blipFill>
        <p:spPr>
          <a:xfrm>
            <a:off x="0" y="2419350"/>
            <a:ext cx="12192000" cy="3898900"/>
          </a:xfrm>
          <a:prstGeom prst="rect">
            <a:avLst/>
          </a:prstGeom>
        </p:spPr>
      </p:pic>
      <p:pic>
        <p:nvPicPr>
          <p:cNvPr id="7" name="图片 6" descr="教育集团LOGO-横版"/>
          <p:cNvPicPr>
            <a:picLocks noChangeAspect="1"/>
          </p:cNvPicPr>
          <p:nvPr userDrawn="1"/>
        </p:nvPicPr>
        <p:blipFill>
          <a:blip r:embed="rId4" cstate="print"/>
          <a:stretch>
            <a:fillRect/>
          </a:stretch>
        </p:blipFill>
        <p:spPr>
          <a:xfrm>
            <a:off x="8082915" y="219075"/>
            <a:ext cx="4109085" cy="1162050"/>
          </a:xfrm>
          <a:prstGeom prst="rect">
            <a:avLst/>
          </a:prstGeom>
        </p:spPr>
      </p:pic>
      <p:sp>
        <p:nvSpPr>
          <p:cNvPr id="8" name="标题 7"/>
          <p:cNvSpPr>
            <a:spLocks noGrp="1"/>
          </p:cNvSpPr>
          <p:nvPr>
            <p:ph type="title" hasCustomPrompt="1"/>
          </p:nvPr>
        </p:nvSpPr>
        <p:spPr>
          <a:xfrm>
            <a:off x="647065" y="2808605"/>
            <a:ext cx="1508760" cy="572770"/>
          </a:xfrm>
        </p:spPr>
        <p:txBody>
          <a:bodyPr/>
          <a:lstStyle>
            <a:lvl1pPr marL="0" marR="0" lvl="0" algn="l" defTabSz="914400" rtl="0" eaLnBrk="1" fontAlgn="auto" latinLnBrk="0" hangingPunct="1">
              <a:lnSpc>
                <a:spcPct val="100000"/>
              </a:lnSpc>
              <a:spcBef>
                <a:spcPct val="0"/>
              </a:spcBef>
              <a:buClrTx/>
              <a:buSzTx/>
              <a:buFontTx/>
              <a:buNone/>
              <a:defRPr kumimoji="0" lang="zh-CN" altLang="en-US" sz="3200" b="1" i="0" u="none" strike="noStrike" kern="1200" cap="none" spc="0" normalizeH="0" baseline="0" noProof="1">
                <a:solidFill>
                  <a:schemeClr val="tx1"/>
                </a:solidFill>
                <a:latin typeface="微软雅黑" panose="020B0503020204020204" charset="-122"/>
                <a:ea typeface="微软雅黑" panose="020B0503020204020204" charset="-122"/>
                <a:cs typeface="+mn-cs"/>
              </a:defRPr>
            </a:lvl1pPr>
          </a:lstStyle>
          <a:p>
            <a:r>
              <a:t>目录</a:t>
            </a:r>
          </a:p>
        </p:txBody>
      </p:sp>
      <p:sp>
        <p:nvSpPr>
          <p:cNvPr id="36" name="文本占位符 35"/>
          <p:cNvSpPr>
            <a:spLocks noGrp="1"/>
          </p:cNvSpPr>
          <p:nvPr>
            <p:ph type="body" sz="half" idx="2" hasCustomPrompt="1"/>
            <p:custDataLst>
              <p:tags r:id="rId1"/>
            </p:custDataLst>
          </p:nvPr>
        </p:nvSpPr>
        <p:spPr>
          <a:xfrm>
            <a:off x="5855970" y="2757805"/>
            <a:ext cx="5810250" cy="3196590"/>
          </a:xfrm>
        </p:spPr>
        <p:txBody>
          <a:bodyPr vert="horz" lIns="90000" tIns="46800" rIns="90000" bIns="46800" rtlCol="0">
            <a:normAutofit/>
          </a:bodyPr>
          <a:lstStyle>
            <a:lvl1pPr>
              <a:lnSpc>
                <a:spcPct val="140000"/>
              </a:lnSpc>
              <a:buNone/>
              <a:defRPr sz="1800" b="1">
                <a:solidFill>
                  <a:schemeClr val="bg1"/>
                </a:solidFill>
                <a:latin typeface="微软雅黑" panose="020B0503020204020204" charset="-122"/>
                <a:ea typeface="微软雅黑" panose="020B0503020204020204" charset="-122"/>
              </a:defRPr>
            </a:lvl1pPr>
          </a:lstStyle>
          <a:p>
            <a:pPr lvl="0"/>
            <a:r>
              <a:rPr lang="zh-CN" altLang="en-US" dirty="0">
                <a:sym typeface="+mn-ea"/>
              </a:rPr>
              <a:t>一、添加标题</a:t>
            </a:r>
            <a:endParaRPr dirty="0">
              <a:sym typeface="+mn-ea"/>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6" name="图片 5" descr="E:\20211011-VI手册\辅助图形\辅助图形2.png辅助图形2"/>
          <p:cNvPicPr>
            <a:picLocks noChangeAspect="1"/>
          </p:cNvPicPr>
          <p:nvPr userDrawn="1"/>
        </p:nvPicPr>
        <p:blipFill>
          <a:blip r:embed="rId2" cstate="print"/>
          <a:srcRect/>
          <a:stretch>
            <a:fillRect/>
          </a:stretch>
        </p:blipFill>
        <p:spPr>
          <a:xfrm>
            <a:off x="0" y="0"/>
            <a:ext cx="12192000" cy="863600"/>
          </a:xfrm>
          <a:prstGeom prst="rect">
            <a:avLst/>
          </a:prstGeom>
        </p:spPr>
      </p:pic>
      <p:pic>
        <p:nvPicPr>
          <p:cNvPr id="8" name="图片 7" descr="LOGO_画板 1"/>
          <p:cNvPicPr>
            <a:picLocks noChangeAspect="1"/>
          </p:cNvPicPr>
          <p:nvPr userDrawn="1"/>
        </p:nvPicPr>
        <p:blipFill>
          <a:blip r:embed="rId3" cstate="print"/>
          <a:stretch>
            <a:fillRect/>
          </a:stretch>
        </p:blipFill>
        <p:spPr>
          <a:xfrm>
            <a:off x="9152890" y="0"/>
            <a:ext cx="3056255" cy="866140"/>
          </a:xfrm>
          <a:prstGeom prst="rect">
            <a:avLst/>
          </a:prstGeom>
        </p:spPr>
      </p:pic>
      <p:sp>
        <p:nvSpPr>
          <p:cNvPr id="3" name="标题 2"/>
          <p:cNvSpPr>
            <a:spLocks noGrp="1"/>
          </p:cNvSpPr>
          <p:nvPr>
            <p:ph type="title"/>
          </p:nvPr>
        </p:nvSpPr>
        <p:spPr>
          <a:xfrm>
            <a:off x="508000" y="170180"/>
            <a:ext cx="7362825" cy="632460"/>
          </a:xfrm>
        </p:spPr>
        <p:txBody>
          <a:bodyPr/>
          <a:lstStyle>
            <a:lvl1pPr marL="0" marR="0" lvl="0" algn="l" defTabSz="914400" rtl="0" eaLnBrk="1" fontAlgn="auto" latinLnBrk="0" hangingPunct="1">
              <a:lnSpc>
                <a:spcPct val="100000"/>
              </a:lnSpc>
              <a:spcBef>
                <a:spcPct val="0"/>
              </a:spcBef>
              <a:buClrTx/>
              <a:buSzTx/>
              <a:buFontTx/>
              <a:buNone/>
              <a:defRPr kumimoji="0" lang="zh-CN" altLang="en-US" sz="2800" b="1" i="0" u="none" strike="noStrike" kern="1200" cap="none" spc="0" normalizeH="0" baseline="0" noProof="1">
                <a:solidFill>
                  <a:schemeClr val="tx1">
                    <a:lumMod val="75000"/>
                    <a:lumOff val="25000"/>
                  </a:schemeClr>
                </a:solidFill>
                <a:latin typeface="微软雅黑" panose="020B0503020204020204" charset="-122"/>
                <a:ea typeface="微软雅黑" panose="020B0503020204020204" charset="-122"/>
                <a:cs typeface="+mn-cs"/>
              </a:defRPr>
            </a:lvl1pPr>
          </a:lstStyle>
          <a:p>
            <a:r>
              <a:rPr lang="zh-CN" altLang="en-US"/>
              <a:t>单击此处编辑母版标题样式</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pic>
        <p:nvPicPr>
          <p:cNvPr id="7" name="图片 6" descr="辅助图形3"/>
          <p:cNvPicPr>
            <a:picLocks noChangeAspect="1"/>
          </p:cNvPicPr>
          <p:nvPr userDrawn="1"/>
        </p:nvPicPr>
        <p:blipFill>
          <a:blip r:embed="rId2" cstate="print"/>
          <a:stretch>
            <a:fillRect/>
          </a:stretch>
        </p:blipFill>
        <p:spPr>
          <a:xfrm>
            <a:off x="0" y="4634230"/>
            <a:ext cx="12192000" cy="2222500"/>
          </a:xfrm>
          <a:prstGeom prst="rect">
            <a:avLst/>
          </a:prstGeom>
        </p:spPr>
      </p:pic>
      <p:sp>
        <p:nvSpPr>
          <p:cNvPr id="3" name="标题 2"/>
          <p:cNvSpPr>
            <a:spLocks noGrp="1"/>
          </p:cNvSpPr>
          <p:nvPr>
            <p:ph type="title"/>
          </p:nvPr>
        </p:nvSpPr>
        <p:spPr>
          <a:xfrm>
            <a:off x="507365" y="4914900"/>
            <a:ext cx="7362825" cy="559435"/>
          </a:xfrm>
        </p:spPr>
        <p:txBody>
          <a:bodyPr/>
          <a:lstStyle>
            <a:lvl1pPr marL="0" marR="0" lvl="0" algn="l" defTabSz="914400" rtl="0" eaLnBrk="1" fontAlgn="auto" latinLnBrk="0" hangingPunct="1">
              <a:lnSpc>
                <a:spcPct val="100000"/>
              </a:lnSpc>
              <a:spcBef>
                <a:spcPct val="0"/>
              </a:spcBef>
              <a:buClrTx/>
              <a:buSzTx/>
              <a:buFontTx/>
              <a:buNone/>
              <a:defRPr kumimoji="0" lang="zh-CN" altLang="en-US" sz="3200" b="1" i="0" u="none" strike="noStrike" kern="1200" cap="none" spc="0" normalizeH="0" baseline="0" noProof="1">
                <a:solidFill>
                  <a:schemeClr val="tx1"/>
                </a:solidFill>
                <a:latin typeface="微软雅黑" panose="020B0503020204020204" charset="-122"/>
                <a:ea typeface="微软雅黑" panose="020B0503020204020204" charset="-122"/>
                <a:cs typeface="+mn-cs"/>
              </a:defRPr>
            </a:lvl1pPr>
          </a:lstStyle>
          <a:p>
            <a:r>
              <a:rPr lang="zh-CN" altLang="en-US"/>
              <a:t>单击此处编辑母版标题样式</a:t>
            </a:r>
            <a:endParaRPr lang="en-US" altLang="zh-CN"/>
          </a:p>
        </p:txBody>
      </p:sp>
      <p:sp>
        <p:nvSpPr>
          <p:cNvPr id="11" name="文本占位符 10"/>
          <p:cNvSpPr>
            <a:spLocks noGrp="1"/>
          </p:cNvSpPr>
          <p:nvPr>
            <p:ph type="body" idx="1" hasCustomPrompt="1"/>
          </p:nvPr>
        </p:nvSpPr>
        <p:spPr>
          <a:xfrm>
            <a:off x="508000" y="5571490"/>
            <a:ext cx="7361555" cy="1001395"/>
          </a:xfrm>
          <a:prstGeom prst="rect">
            <a:avLst/>
          </a:prstGeom>
        </p:spPr>
        <p:txBody>
          <a:bodyPr vert="horz" lIns="91440" tIns="45720" rIns="91440" bIns="45720" rtlCol="0">
            <a:normAutofit/>
          </a:bodyPr>
          <a:lstStyle>
            <a:lvl1pPr marL="0" marR="0" lvl="0" algn="l" defTabSz="914400" rtl="0" eaLnBrk="1" fontAlgn="auto" latinLnBrk="0" hangingPunct="1">
              <a:lnSpc>
                <a:spcPct val="100000"/>
              </a:lnSpc>
              <a:spcBef>
                <a:spcPts val="1000"/>
              </a:spcBef>
              <a:buClrTx/>
              <a:buSzTx/>
              <a:buFontTx/>
              <a:buNone/>
              <a:defRPr kumimoji="0" lang="zh-CN" altLang="en-US" sz="1600" b="0" i="0" u="none" strike="noStrike" kern="1200" cap="none" spc="0" normalizeH="0" baseline="0" noProof="1">
                <a:solidFill>
                  <a:srgbClr val="376EDC"/>
                </a:solidFill>
                <a:latin typeface="微软雅黑" panose="020B0503020204020204" charset="-122"/>
                <a:ea typeface="微软雅黑" panose="020B0503020204020204" charset="-122"/>
                <a:cs typeface="+mn-cs"/>
                <a:sym typeface="+mn-ea"/>
              </a:defRPr>
            </a:lvl1pPr>
          </a:lstStyle>
          <a:p>
            <a:pPr algn="l">
              <a:buClrTx/>
              <a:buSzTx/>
              <a:buFontTx/>
            </a:pPr>
            <a:r>
              <a:rPr sz="1800">
                <a:solidFill>
                  <a:schemeClr val="tx1">
                    <a:lumMod val="50000"/>
                    <a:lumOff val="50000"/>
                  </a:schemeClr>
                </a:solidFill>
                <a:sym typeface="+mn-ea"/>
              </a:rPr>
              <a:t>说明文字说明文字说明文字说明文字说明文字说明文字说明文字说明文字说明文字说明文字说明文字说明文字说明文字说明文字说明文字说明文字说明文字说明文字说明文字说明文字</a:t>
            </a:r>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26" name="矩形 25"/>
          <p:cNvSpPr/>
          <p:nvPr userDrawn="1"/>
        </p:nvSpPr>
        <p:spPr>
          <a:xfrm>
            <a:off x="4743450" y="768350"/>
            <a:ext cx="7454900" cy="2959100"/>
          </a:xfrm>
          <a:prstGeom prst="rect">
            <a:avLst/>
          </a:prstGeom>
          <a:solidFill>
            <a:srgbClr val="EFEF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a:p>
        </p:txBody>
      </p:sp>
      <p:sp>
        <p:nvSpPr>
          <p:cNvPr id="27" name="标题 26"/>
          <p:cNvSpPr>
            <a:spLocks noGrp="1"/>
          </p:cNvSpPr>
          <p:nvPr>
            <p:ph type="title" hasCustomPrompt="1"/>
            <p:custDataLst>
              <p:tags r:id="rId1"/>
            </p:custDataLst>
          </p:nvPr>
        </p:nvSpPr>
        <p:spPr>
          <a:xfrm>
            <a:off x="608330" y="717550"/>
            <a:ext cx="3781425" cy="1631950"/>
          </a:xfrm>
        </p:spPr>
        <p:txBody>
          <a:bodyPr vert="horz" lIns="90000" tIns="46800" rIns="90000" bIns="46800" rtlCol="0" anchor="t" anchorCtr="0">
            <a:normAutofit/>
          </a:bodyPr>
          <a:lstStyle>
            <a:lvl1pPr>
              <a:lnSpc>
                <a:spcPct val="100000"/>
              </a:lnSpc>
              <a:defRPr sz="3200" b="1">
                <a:latin typeface="微软雅黑" panose="020B0503020204020204" charset="-122"/>
                <a:ea typeface="微软雅黑" panose="020B0503020204020204" charset="-122"/>
              </a:defRPr>
            </a:lvl1pPr>
          </a:lstStyle>
          <a:p>
            <a:pPr lvl="0"/>
            <a:r>
              <a:rPr dirty="0">
                <a:sym typeface="+mn-ea"/>
              </a:rPr>
              <a:t>单击此处</a:t>
            </a:r>
            <a:r>
              <a:rPr lang="zh-CN" dirty="0">
                <a:sym typeface="+mn-ea"/>
              </a:rPr>
              <a:t>添加标题</a:t>
            </a:r>
          </a:p>
        </p:txBody>
      </p:sp>
      <p:sp>
        <p:nvSpPr>
          <p:cNvPr id="28" name="文本占位符 27"/>
          <p:cNvSpPr>
            <a:spLocks noGrp="1"/>
          </p:cNvSpPr>
          <p:nvPr>
            <p:ph type="body" idx="1" hasCustomPrompt="1"/>
            <p:custDataLst>
              <p:tags r:id="rId2"/>
            </p:custDataLst>
          </p:nvPr>
        </p:nvSpPr>
        <p:spPr>
          <a:xfrm>
            <a:off x="608330" y="1885950"/>
            <a:ext cx="3781425" cy="1155700"/>
          </a:xfrm>
        </p:spPr>
        <p:txBody>
          <a:bodyPr lIns="101600" tIns="38100" rIns="76200" bIns="38100" anchor="t" anchorCtr="0">
            <a:normAutofit/>
          </a:bodyPr>
          <a:lstStyle>
            <a:lvl1pPr marL="0" indent="0">
              <a:lnSpc>
                <a:spcPct val="100000"/>
              </a:lnSpc>
              <a:buNone/>
              <a:defRPr sz="1600" b="0" spc="200">
                <a:solidFill>
                  <a:schemeClr val="tx1">
                    <a:lumMod val="50000"/>
                    <a:lumOff val="5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p>
        </p:txBody>
      </p:sp>
      <p:sp>
        <p:nvSpPr>
          <p:cNvPr id="31" name="内容占位符 30"/>
          <p:cNvSpPr>
            <a:spLocks noGrp="1"/>
          </p:cNvSpPr>
          <p:nvPr>
            <p:ph sz="half" idx="13" hasCustomPrompt="1"/>
            <p:custDataLst>
              <p:tags r:id="rId3"/>
            </p:custDataLst>
          </p:nvPr>
        </p:nvSpPr>
        <p:spPr>
          <a:xfrm>
            <a:off x="608330" y="4343400"/>
            <a:ext cx="3286125" cy="328930"/>
          </a:xfrm>
        </p:spPr>
        <p:txBody>
          <a:bodyPr vert="horz" lIns="90000" tIns="46800" rIns="90000" bIns="46800" rtlCol="0">
            <a:normAutofit/>
          </a:bodyPr>
          <a:lstStyle>
            <a:lvl1pPr marL="0" indent="0">
              <a:buNone/>
              <a:defRPr sz="1800" b="1">
                <a:latin typeface="微软雅黑" panose="020B0503020204020204" charset="-122"/>
                <a:ea typeface="微软雅黑" panose="020B0503020204020204" charset="-122"/>
              </a:defRPr>
            </a:lvl1pPr>
          </a:lstStyle>
          <a:p>
            <a:pPr lvl="0"/>
            <a:r>
              <a:rPr dirty="0">
                <a:sym typeface="+mn-ea"/>
              </a:rPr>
              <a:t>单击此处</a:t>
            </a:r>
            <a:r>
              <a:rPr lang="zh-CN" altLang="en-US" dirty="0">
                <a:sym typeface="+mn-ea"/>
              </a:rPr>
              <a:t>添加标题</a:t>
            </a:r>
          </a:p>
        </p:txBody>
      </p:sp>
      <p:sp>
        <p:nvSpPr>
          <p:cNvPr id="33" name="文本占位符 32"/>
          <p:cNvSpPr>
            <a:spLocks noGrp="1"/>
          </p:cNvSpPr>
          <p:nvPr>
            <p:ph type="body" idx="14" hasCustomPrompt="1"/>
            <p:custDataLst>
              <p:tags r:id="rId4"/>
            </p:custDataLst>
          </p:nvPr>
        </p:nvSpPr>
        <p:spPr>
          <a:xfrm>
            <a:off x="608330" y="4805045"/>
            <a:ext cx="3286125" cy="876300"/>
          </a:xfrm>
        </p:spPr>
        <p:txBody>
          <a:bodyPr lIns="101600" tIns="38100" rIns="76200" bIns="38100" anchor="t" anchorCtr="0">
            <a:normAutofit/>
          </a:bodyPr>
          <a:lstStyle>
            <a:lvl1pPr marL="0" indent="0">
              <a:lnSpc>
                <a:spcPct val="100000"/>
              </a:lnSpc>
              <a:buNone/>
              <a:defRPr sz="1400" b="0" spc="200">
                <a:solidFill>
                  <a:schemeClr val="tx1">
                    <a:lumMod val="50000"/>
                    <a:lumOff val="5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p>
        </p:txBody>
      </p:sp>
      <p:pic>
        <p:nvPicPr>
          <p:cNvPr id="2" name="图片 1" descr="辅助图形11"/>
          <p:cNvPicPr>
            <a:picLocks noChangeAspect="1"/>
          </p:cNvPicPr>
          <p:nvPr userDrawn="1"/>
        </p:nvPicPr>
        <p:blipFill>
          <a:blip r:embed="rId10" cstate="print"/>
          <a:stretch>
            <a:fillRect/>
          </a:stretch>
        </p:blipFill>
        <p:spPr>
          <a:xfrm>
            <a:off x="0" y="6165850"/>
            <a:ext cx="12192000" cy="692150"/>
          </a:xfrm>
          <a:prstGeom prst="rect">
            <a:avLst/>
          </a:prstGeom>
        </p:spPr>
      </p:pic>
      <p:pic>
        <p:nvPicPr>
          <p:cNvPr id="3" name="图片 2" descr="教育集团LOGO-横版"/>
          <p:cNvPicPr>
            <a:picLocks noChangeAspect="1"/>
          </p:cNvPicPr>
          <p:nvPr userDrawn="1"/>
        </p:nvPicPr>
        <p:blipFill>
          <a:blip r:embed="rId11" cstate="print"/>
          <a:stretch>
            <a:fillRect/>
          </a:stretch>
        </p:blipFill>
        <p:spPr>
          <a:xfrm>
            <a:off x="9693275" y="6166485"/>
            <a:ext cx="2498725" cy="706755"/>
          </a:xfrm>
          <a:prstGeom prst="rect">
            <a:avLst/>
          </a:prstGeom>
        </p:spPr>
      </p:pic>
      <p:sp>
        <p:nvSpPr>
          <p:cNvPr id="6" name="内容占位符 5"/>
          <p:cNvSpPr>
            <a:spLocks noGrp="1"/>
          </p:cNvSpPr>
          <p:nvPr>
            <p:ph sz="half" idx="15" hasCustomPrompt="1"/>
            <p:custDataLst>
              <p:tags r:id="rId5"/>
            </p:custDataLst>
          </p:nvPr>
        </p:nvSpPr>
        <p:spPr>
          <a:xfrm>
            <a:off x="4367530" y="4343400"/>
            <a:ext cx="3286125" cy="328930"/>
          </a:xfrm>
        </p:spPr>
        <p:txBody>
          <a:bodyPr vert="horz" lIns="90000" tIns="46800" rIns="90000" bIns="46800" rtlCol="0">
            <a:normAutofit/>
          </a:bodyPr>
          <a:lstStyle>
            <a:lvl1pPr marL="0" indent="0">
              <a:buNone/>
              <a:defRPr sz="1800" b="1">
                <a:latin typeface="微软雅黑" panose="020B0503020204020204" charset="-122"/>
                <a:ea typeface="微软雅黑" panose="020B0503020204020204" charset="-122"/>
              </a:defRPr>
            </a:lvl1pPr>
          </a:lstStyle>
          <a:p>
            <a:pPr lvl="0"/>
            <a:r>
              <a:rPr dirty="0">
                <a:sym typeface="+mn-ea"/>
              </a:rPr>
              <a:t>单击此处</a:t>
            </a:r>
            <a:r>
              <a:rPr lang="zh-CN" altLang="en-US" dirty="0">
                <a:sym typeface="+mn-ea"/>
              </a:rPr>
              <a:t>添加标题</a:t>
            </a:r>
          </a:p>
        </p:txBody>
      </p:sp>
      <p:sp>
        <p:nvSpPr>
          <p:cNvPr id="7" name="文本占位符 6"/>
          <p:cNvSpPr>
            <a:spLocks noGrp="1"/>
          </p:cNvSpPr>
          <p:nvPr>
            <p:ph type="body" idx="16" hasCustomPrompt="1"/>
            <p:custDataLst>
              <p:tags r:id="rId6"/>
            </p:custDataLst>
          </p:nvPr>
        </p:nvSpPr>
        <p:spPr>
          <a:xfrm>
            <a:off x="4367530" y="4805045"/>
            <a:ext cx="3286125" cy="876300"/>
          </a:xfrm>
        </p:spPr>
        <p:txBody>
          <a:bodyPr lIns="101600" tIns="38100" rIns="76200" bIns="38100" anchor="t" anchorCtr="0">
            <a:normAutofit/>
          </a:bodyPr>
          <a:lstStyle>
            <a:lvl1pPr marL="0" indent="0">
              <a:lnSpc>
                <a:spcPct val="100000"/>
              </a:lnSpc>
              <a:buNone/>
              <a:defRPr sz="1400" b="0" spc="200">
                <a:solidFill>
                  <a:schemeClr val="tx1">
                    <a:lumMod val="50000"/>
                    <a:lumOff val="5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p>
        </p:txBody>
      </p:sp>
      <p:sp>
        <p:nvSpPr>
          <p:cNvPr id="8" name="内容占位符 7"/>
          <p:cNvSpPr>
            <a:spLocks noGrp="1"/>
          </p:cNvSpPr>
          <p:nvPr>
            <p:ph sz="half" idx="17" hasCustomPrompt="1"/>
            <p:custDataLst>
              <p:tags r:id="rId7"/>
            </p:custDataLst>
          </p:nvPr>
        </p:nvSpPr>
        <p:spPr>
          <a:xfrm>
            <a:off x="8152130" y="4343400"/>
            <a:ext cx="3286125" cy="328930"/>
          </a:xfrm>
        </p:spPr>
        <p:txBody>
          <a:bodyPr vert="horz" lIns="90000" tIns="46800" rIns="90000" bIns="46800" rtlCol="0">
            <a:normAutofit/>
          </a:bodyPr>
          <a:lstStyle>
            <a:lvl1pPr marL="0" indent="0">
              <a:buNone/>
              <a:defRPr sz="1800" b="1">
                <a:latin typeface="微软雅黑" panose="020B0503020204020204" charset="-122"/>
                <a:ea typeface="微软雅黑" panose="020B0503020204020204" charset="-122"/>
              </a:defRPr>
            </a:lvl1pPr>
          </a:lstStyle>
          <a:p>
            <a:pPr lvl="0"/>
            <a:r>
              <a:rPr dirty="0">
                <a:sym typeface="+mn-ea"/>
              </a:rPr>
              <a:t>单击此处</a:t>
            </a:r>
            <a:r>
              <a:rPr lang="zh-CN" altLang="en-US" dirty="0">
                <a:sym typeface="+mn-ea"/>
              </a:rPr>
              <a:t>添加标题</a:t>
            </a:r>
          </a:p>
        </p:txBody>
      </p:sp>
      <p:sp>
        <p:nvSpPr>
          <p:cNvPr id="9" name="文本占位符 8"/>
          <p:cNvSpPr>
            <a:spLocks noGrp="1"/>
          </p:cNvSpPr>
          <p:nvPr>
            <p:ph type="body" idx="18" hasCustomPrompt="1"/>
            <p:custDataLst>
              <p:tags r:id="rId8"/>
            </p:custDataLst>
          </p:nvPr>
        </p:nvSpPr>
        <p:spPr>
          <a:xfrm>
            <a:off x="8152130" y="4805045"/>
            <a:ext cx="3286125" cy="876300"/>
          </a:xfrm>
        </p:spPr>
        <p:txBody>
          <a:bodyPr lIns="101600" tIns="38100" rIns="76200" bIns="38100" anchor="t" anchorCtr="0">
            <a:normAutofit/>
          </a:bodyPr>
          <a:lstStyle>
            <a:lvl1pPr marL="0" indent="0">
              <a:lnSpc>
                <a:spcPct val="100000"/>
              </a:lnSpc>
              <a:buNone/>
              <a:defRPr sz="1400" b="0" spc="200">
                <a:solidFill>
                  <a:schemeClr val="tx1">
                    <a:lumMod val="50000"/>
                    <a:lumOff val="5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p>
        </p:txBody>
      </p:sp>
      <p:cxnSp>
        <p:nvCxnSpPr>
          <p:cNvPr id="10" name="直接连接符 9"/>
          <p:cNvCxnSpPr/>
          <p:nvPr userDrawn="1"/>
        </p:nvCxnSpPr>
        <p:spPr>
          <a:xfrm>
            <a:off x="4149090" y="4345940"/>
            <a:ext cx="0" cy="135890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userDrawn="1"/>
        </p:nvCxnSpPr>
        <p:spPr>
          <a:xfrm>
            <a:off x="7933690" y="4345940"/>
            <a:ext cx="0" cy="135890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26" name="矩形 25"/>
          <p:cNvSpPr/>
          <p:nvPr userDrawn="1"/>
        </p:nvSpPr>
        <p:spPr>
          <a:xfrm>
            <a:off x="635" y="0"/>
            <a:ext cx="12197715" cy="3994150"/>
          </a:xfrm>
          <a:prstGeom prst="rect">
            <a:avLst/>
          </a:prstGeom>
          <a:solidFill>
            <a:srgbClr val="EFEF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a:p>
        </p:txBody>
      </p:sp>
      <p:sp>
        <p:nvSpPr>
          <p:cNvPr id="28" name="文本占位符 27"/>
          <p:cNvSpPr>
            <a:spLocks noGrp="1"/>
          </p:cNvSpPr>
          <p:nvPr>
            <p:ph type="body" idx="1" hasCustomPrompt="1"/>
            <p:custDataLst>
              <p:tags r:id="rId1"/>
            </p:custDataLst>
          </p:nvPr>
        </p:nvSpPr>
        <p:spPr>
          <a:xfrm>
            <a:off x="586105" y="4330700"/>
            <a:ext cx="3121025" cy="1350645"/>
          </a:xfrm>
        </p:spPr>
        <p:txBody>
          <a:bodyPr lIns="101600" tIns="38100" rIns="76200" bIns="38100" anchor="t" anchorCtr="0">
            <a:normAutofit/>
          </a:bodyPr>
          <a:lstStyle>
            <a:lvl1pPr marL="0" indent="0">
              <a:lnSpc>
                <a:spcPct val="100000"/>
              </a:lnSpc>
              <a:buNone/>
              <a:defRPr sz="1600" b="0" i="1" spc="20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p>
        </p:txBody>
      </p:sp>
      <p:pic>
        <p:nvPicPr>
          <p:cNvPr id="2" name="图片 1" descr="辅助图形11"/>
          <p:cNvPicPr>
            <a:picLocks noChangeAspect="1"/>
          </p:cNvPicPr>
          <p:nvPr userDrawn="1"/>
        </p:nvPicPr>
        <p:blipFill>
          <a:blip r:embed="rId7" cstate="print"/>
          <a:stretch>
            <a:fillRect/>
          </a:stretch>
        </p:blipFill>
        <p:spPr>
          <a:xfrm>
            <a:off x="0" y="6165850"/>
            <a:ext cx="12192000" cy="692150"/>
          </a:xfrm>
          <a:prstGeom prst="rect">
            <a:avLst/>
          </a:prstGeom>
        </p:spPr>
      </p:pic>
      <p:pic>
        <p:nvPicPr>
          <p:cNvPr id="3" name="图片 2" descr="教育集团LOGO-横版"/>
          <p:cNvPicPr>
            <a:picLocks noChangeAspect="1"/>
          </p:cNvPicPr>
          <p:nvPr userDrawn="1"/>
        </p:nvPicPr>
        <p:blipFill>
          <a:blip r:embed="rId8" cstate="print"/>
          <a:stretch>
            <a:fillRect/>
          </a:stretch>
        </p:blipFill>
        <p:spPr>
          <a:xfrm>
            <a:off x="9693275" y="6166485"/>
            <a:ext cx="2498725" cy="706755"/>
          </a:xfrm>
          <a:prstGeom prst="rect">
            <a:avLst/>
          </a:prstGeom>
        </p:spPr>
      </p:pic>
      <p:sp>
        <p:nvSpPr>
          <p:cNvPr id="6" name="内容占位符 5"/>
          <p:cNvSpPr>
            <a:spLocks noGrp="1"/>
          </p:cNvSpPr>
          <p:nvPr>
            <p:ph sz="half" idx="15" hasCustomPrompt="1"/>
            <p:custDataLst>
              <p:tags r:id="rId2"/>
            </p:custDataLst>
          </p:nvPr>
        </p:nvSpPr>
        <p:spPr>
          <a:xfrm>
            <a:off x="4367530" y="4343400"/>
            <a:ext cx="3286125" cy="328930"/>
          </a:xfrm>
        </p:spPr>
        <p:txBody>
          <a:bodyPr vert="horz" lIns="90000" tIns="46800" rIns="90000" bIns="46800" rtlCol="0">
            <a:normAutofit/>
          </a:bodyPr>
          <a:lstStyle>
            <a:lvl1pPr marL="0" indent="0">
              <a:buNone/>
              <a:defRPr sz="1800" b="1">
                <a:latin typeface="微软雅黑" panose="020B0503020204020204" charset="-122"/>
                <a:ea typeface="微软雅黑" panose="020B0503020204020204" charset="-122"/>
              </a:defRPr>
            </a:lvl1pPr>
          </a:lstStyle>
          <a:p>
            <a:pPr lvl="0"/>
            <a:r>
              <a:rPr dirty="0">
                <a:sym typeface="+mn-ea"/>
              </a:rPr>
              <a:t>单击此处</a:t>
            </a:r>
            <a:r>
              <a:rPr lang="zh-CN" altLang="en-US" dirty="0">
                <a:sym typeface="+mn-ea"/>
              </a:rPr>
              <a:t>添加标题</a:t>
            </a:r>
          </a:p>
        </p:txBody>
      </p:sp>
      <p:sp>
        <p:nvSpPr>
          <p:cNvPr id="7" name="文本占位符 6"/>
          <p:cNvSpPr>
            <a:spLocks noGrp="1"/>
          </p:cNvSpPr>
          <p:nvPr>
            <p:ph type="body" idx="16" hasCustomPrompt="1"/>
            <p:custDataLst>
              <p:tags r:id="rId3"/>
            </p:custDataLst>
          </p:nvPr>
        </p:nvSpPr>
        <p:spPr>
          <a:xfrm>
            <a:off x="4367530" y="4805045"/>
            <a:ext cx="3286125" cy="876300"/>
          </a:xfrm>
        </p:spPr>
        <p:txBody>
          <a:bodyPr lIns="101600" tIns="38100" rIns="76200" bIns="38100" anchor="t" anchorCtr="0">
            <a:normAutofit/>
          </a:bodyPr>
          <a:lstStyle>
            <a:lvl1pPr marL="0" indent="0">
              <a:lnSpc>
                <a:spcPct val="100000"/>
              </a:lnSpc>
              <a:buNone/>
              <a:defRPr sz="1400" b="0" spc="200">
                <a:solidFill>
                  <a:schemeClr val="tx1">
                    <a:lumMod val="50000"/>
                    <a:lumOff val="5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p>
        </p:txBody>
      </p:sp>
      <p:sp>
        <p:nvSpPr>
          <p:cNvPr id="8" name="内容占位符 7"/>
          <p:cNvSpPr>
            <a:spLocks noGrp="1"/>
          </p:cNvSpPr>
          <p:nvPr>
            <p:ph sz="half" idx="17" hasCustomPrompt="1"/>
            <p:custDataLst>
              <p:tags r:id="rId4"/>
            </p:custDataLst>
          </p:nvPr>
        </p:nvSpPr>
        <p:spPr>
          <a:xfrm>
            <a:off x="8152130" y="4343400"/>
            <a:ext cx="3286125" cy="328930"/>
          </a:xfrm>
        </p:spPr>
        <p:txBody>
          <a:bodyPr vert="horz" lIns="90000" tIns="46800" rIns="90000" bIns="46800" rtlCol="0">
            <a:normAutofit/>
          </a:bodyPr>
          <a:lstStyle>
            <a:lvl1pPr marL="0" indent="0">
              <a:buNone/>
              <a:defRPr sz="1800" b="1">
                <a:latin typeface="微软雅黑" panose="020B0503020204020204" charset="-122"/>
                <a:ea typeface="微软雅黑" panose="020B0503020204020204" charset="-122"/>
              </a:defRPr>
            </a:lvl1pPr>
          </a:lstStyle>
          <a:p>
            <a:pPr lvl="0"/>
            <a:r>
              <a:rPr dirty="0">
                <a:sym typeface="+mn-ea"/>
              </a:rPr>
              <a:t>单击此处</a:t>
            </a:r>
            <a:r>
              <a:rPr lang="zh-CN" altLang="en-US" dirty="0">
                <a:sym typeface="+mn-ea"/>
              </a:rPr>
              <a:t>添加标题</a:t>
            </a:r>
          </a:p>
        </p:txBody>
      </p:sp>
      <p:sp>
        <p:nvSpPr>
          <p:cNvPr id="9" name="文本占位符 8"/>
          <p:cNvSpPr>
            <a:spLocks noGrp="1"/>
          </p:cNvSpPr>
          <p:nvPr>
            <p:ph type="body" idx="18" hasCustomPrompt="1"/>
            <p:custDataLst>
              <p:tags r:id="rId5"/>
            </p:custDataLst>
          </p:nvPr>
        </p:nvSpPr>
        <p:spPr>
          <a:xfrm>
            <a:off x="8152130" y="4805045"/>
            <a:ext cx="3286125" cy="876300"/>
          </a:xfrm>
        </p:spPr>
        <p:txBody>
          <a:bodyPr lIns="101600" tIns="38100" rIns="76200" bIns="38100" anchor="t" anchorCtr="0">
            <a:normAutofit/>
          </a:bodyPr>
          <a:lstStyle>
            <a:lvl1pPr marL="0" indent="0">
              <a:lnSpc>
                <a:spcPct val="100000"/>
              </a:lnSpc>
              <a:buNone/>
              <a:defRPr sz="1400" b="0" spc="200">
                <a:solidFill>
                  <a:schemeClr val="tx1">
                    <a:lumMod val="50000"/>
                    <a:lumOff val="5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p>
        </p:txBody>
      </p:sp>
      <p:cxnSp>
        <p:nvCxnSpPr>
          <p:cNvPr id="11" name="直接连接符 10"/>
          <p:cNvCxnSpPr/>
          <p:nvPr userDrawn="1"/>
        </p:nvCxnSpPr>
        <p:spPr>
          <a:xfrm>
            <a:off x="7933690" y="4345940"/>
            <a:ext cx="0" cy="135890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12" name="矩形 11"/>
          <p:cNvSpPr/>
          <p:nvPr userDrawn="1"/>
        </p:nvSpPr>
        <p:spPr>
          <a:xfrm>
            <a:off x="-635" y="0"/>
            <a:ext cx="12192635" cy="4664075"/>
          </a:xfrm>
          <a:prstGeom prst="rect">
            <a:avLst/>
          </a:prstGeom>
          <a:solidFill>
            <a:srgbClr val="376E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descr="辅助图形2"/>
          <p:cNvPicPr>
            <a:picLocks noChangeAspect="1"/>
          </p:cNvPicPr>
          <p:nvPr userDrawn="1"/>
        </p:nvPicPr>
        <p:blipFill>
          <a:blip r:embed="rId2" cstate="print"/>
          <a:stretch>
            <a:fillRect/>
          </a:stretch>
        </p:blipFill>
        <p:spPr>
          <a:xfrm>
            <a:off x="-635" y="4664075"/>
            <a:ext cx="12192000" cy="2222500"/>
          </a:xfrm>
          <a:prstGeom prst="rect">
            <a:avLst/>
          </a:prstGeom>
        </p:spPr>
      </p:pic>
      <p:sp>
        <p:nvSpPr>
          <p:cNvPr id="3" name="文本框 2"/>
          <p:cNvSpPr txBox="1"/>
          <p:nvPr userDrawn="1"/>
        </p:nvSpPr>
        <p:spPr>
          <a:xfrm>
            <a:off x="-635" y="1653540"/>
            <a:ext cx="12192000" cy="1445260"/>
          </a:xfrm>
          <a:prstGeom prst="rect">
            <a:avLst/>
          </a:prstGeom>
          <a:noFill/>
        </p:spPr>
        <p:txBody>
          <a:bodyPr wrap="square" rtlCol="0" anchor="t">
            <a:spAutoFit/>
          </a:bodyPr>
          <a:lstStyle/>
          <a:p>
            <a:pPr algn="ctr"/>
            <a:r>
              <a:rPr lang="en-US" altLang="zh-CN" sz="8800" b="1">
                <a:solidFill>
                  <a:schemeClr val="bg1"/>
                </a:solidFill>
                <a:latin typeface="微软雅黑" panose="020B0503020204020204" charset="-122"/>
                <a:ea typeface="微软雅黑" panose="020B0503020204020204" charset="-122"/>
              </a:rPr>
              <a:t>THANKS</a:t>
            </a:r>
          </a:p>
        </p:txBody>
      </p:sp>
      <p:pic>
        <p:nvPicPr>
          <p:cNvPr id="7" name="图片 6" descr="教育集团LOGO-横版"/>
          <p:cNvPicPr>
            <a:picLocks noChangeAspect="1"/>
          </p:cNvPicPr>
          <p:nvPr userDrawn="1"/>
        </p:nvPicPr>
        <p:blipFill>
          <a:blip r:embed="rId3" cstate="print"/>
          <a:stretch>
            <a:fillRect/>
          </a:stretch>
        </p:blipFill>
        <p:spPr>
          <a:xfrm>
            <a:off x="3175" y="5042535"/>
            <a:ext cx="5184140" cy="1466215"/>
          </a:xfrm>
          <a:prstGeom prst="rect">
            <a:avLst/>
          </a:prstGeom>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a:xfrm>
            <a:off x="10476382" y="6356350"/>
            <a:ext cx="1139636" cy="365125"/>
          </a:xfrm>
        </p:spPr>
        <p:txBody>
          <a:bodyPr/>
          <a:lstStyle/>
          <a:p>
            <a:fld id="{4B1B0860-3CE7-4EC1-80B2-E4FAEF86BBE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组合 6"/>
          <p:cNvGrpSpPr/>
          <p:nvPr userDrawn="1"/>
        </p:nvGrpSpPr>
        <p:grpSpPr>
          <a:xfrm>
            <a:off x="12315825" y="6108065"/>
            <a:ext cx="416560" cy="785495"/>
            <a:chOff x="19395" y="7259"/>
            <a:chExt cx="1076" cy="3597"/>
          </a:xfrm>
        </p:grpSpPr>
        <p:sp>
          <p:nvSpPr>
            <p:cNvPr id="11" name="矩形 10"/>
            <p:cNvSpPr/>
            <p:nvPr userDrawn="1"/>
          </p:nvSpPr>
          <p:spPr>
            <a:xfrm>
              <a:off x="19395" y="7259"/>
              <a:ext cx="1077" cy="1799"/>
            </a:xfrm>
            <a:prstGeom prst="rect">
              <a:avLst/>
            </a:prstGeom>
            <a:solidFill>
              <a:srgbClr val="3FC1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12" name="矩形 11"/>
            <p:cNvSpPr/>
            <p:nvPr userDrawn="1"/>
          </p:nvSpPr>
          <p:spPr>
            <a:xfrm>
              <a:off x="19395" y="9058"/>
              <a:ext cx="1077" cy="1799"/>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grpSp>
      <p:sp>
        <p:nvSpPr>
          <p:cNvPr id="6" name="矩形 5"/>
          <p:cNvSpPr/>
          <p:nvPr userDrawn="1"/>
        </p:nvSpPr>
        <p:spPr>
          <a:xfrm>
            <a:off x="12315190" y="5936615"/>
            <a:ext cx="417195" cy="154305"/>
          </a:xfrm>
          <a:prstGeom prst="rect">
            <a:avLst/>
          </a:prstGeom>
          <a:solidFill>
            <a:srgbClr val="F5F7F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zh-CN" altLang="en-US" sz="900">
                <a:solidFill>
                  <a:srgbClr val="3FC1BE"/>
                </a:solidFill>
                <a:sym typeface="+mn-ea"/>
              </a:rPr>
              <a:t>辅助色</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Lst>
  <p:txStyles>
    <p:titleStyle>
      <a:lvl1pPr algn="l" defTabSz="914400" rtl="0" eaLnBrk="1" latinLnBrk="0" hangingPunct="1">
        <a:lnSpc>
          <a:spcPct val="90000"/>
        </a:lnSpc>
        <a:spcBef>
          <a:spcPct val="0"/>
        </a:spcBef>
        <a:buNone/>
        <a:defRPr sz="4400" kern="1200">
          <a:solidFill>
            <a:schemeClr val="bg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16.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2.xml"/><Relationship Id="rId1" Type="http://schemas.openxmlformats.org/officeDocument/2006/relationships/slideLayout" Target="../slideLayouts/slideLayout3.xml"/><Relationship Id="rId5" Type="http://schemas.openxmlformats.org/officeDocument/2006/relationships/image" Target="../media/image24.png"/><Relationship Id="rId4" Type="http://schemas.openxmlformats.org/officeDocument/2006/relationships/image" Target="../media/image23.png"/></Relationships>
</file>

<file path=ppt/slides/_rels/slide1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3.xml"/><Relationship Id="rId1" Type="http://schemas.openxmlformats.org/officeDocument/2006/relationships/slideLayout" Target="../slideLayouts/slideLayout3.xml"/><Relationship Id="rId4" Type="http://schemas.openxmlformats.org/officeDocument/2006/relationships/image" Target="../media/image26.png"/></Relationships>
</file>

<file path=ppt/slides/_rels/slide1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hyperlink" Target="https://matplotlib.org/" TargetMode="External"/><Relationship Id="rId2" Type="http://schemas.openxmlformats.org/officeDocument/2006/relationships/notesSlide" Target="../notesSlides/notesSlide5.xml"/><Relationship Id="rId1" Type="http://schemas.openxmlformats.org/officeDocument/2006/relationships/slideLayout" Target="../slideLayouts/slideLayout3.xml"/><Relationship Id="rId5" Type="http://schemas.openxmlformats.org/officeDocument/2006/relationships/image" Target="../media/image14.png"/><Relationship Id="rId4" Type="http://schemas.openxmlformats.org/officeDocument/2006/relationships/hyperlink" Target="https://www.matplotlib.org.cn/"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7.xml"/><Relationship Id="rId1" Type="http://schemas.openxmlformats.org/officeDocument/2006/relationships/slideLayout" Target="../slideLayouts/slideLayout3.xml"/><Relationship Id="rId5" Type="http://schemas.openxmlformats.org/officeDocument/2006/relationships/image" Target="../media/image18.png"/><Relationship Id="rId4" Type="http://schemas.openxmlformats.org/officeDocument/2006/relationships/image" Target="../media/image17.png"/></Relationships>
</file>

<file path=ppt/slides/_rels/slide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custDataLst>
              <p:tags r:id="rId1"/>
            </p:custDataLst>
          </p:nvPr>
        </p:nvSpPr>
        <p:spPr>
          <a:xfrm>
            <a:off x="702945" y="2168525"/>
            <a:ext cx="7722235" cy="2306955"/>
          </a:xfrm>
          <a:prstGeom prst="rect">
            <a:avLst/>
          </a:prstGeom>
          <a:noFill/>
        </p:spPr>
        <p:txBody>
          <a:bodyPr wrap="square" rtlCol="0" anchor="t">
            <a:spAutoFit/>
          </a:bodyPr>
          <a:lstStyle/>
          <a:p>
            <a:pPr fontAlgn="auto">
              <a:lnSpc>
                <a:spcPct val="200000"/>
              </a:lnSpc>
            </a:pPr>
            <a:r>
              <a:rPr lang="en-US" altLang="zh-CN" sz="4000" b="1" dirty="0">
                <a:solidFill>
                  <a:schemeClr val="bg1"/>
                </a:solidFill>
                <a:latin typeface="微软雅黑" panose="020B0503020204020204" charset="-122"/>
                <a:ea typeface="微软雅黑" panose="020B0503020204020204" charset="-122"/>
              </a:rPr>
              <a:t>            </a:t>
            </a:r>
            <a:r>
              <a:rPr lang="zh-CN" altLang="en-US" sz="4000" b="1" dirty="0">
                <a:solidFill>
                  <a:schemeClr val="bg1"/>
                </a:solidFill>
                <a:latin typeface="微软雅黑" panose="020B0503020204020204" charset="-122"/>
                <a:ea typeface="微软雅黑" panose="020B0503020204020204" charset="-122"/>
              </a:rPr>
              <a:t>数据可视化</a:t>
            </a:r>
          </a:p>
          <a:p>
            <a:pPr fontAlgn="auto">
              <a:lnSpc>
                <a:spcPct val="200000"/>
              </a:lnSpc>
            </a:pPr>
            <a:r>
              <a:rPr lang="en-US" sz="2800" dirty="0">
                <a:solidFill>
                  <a:schemeClr val="bg1"/>
                </a:solidFill>
              </a:rPr>
              <a:t>                            </a:t>
            </a:r>
            <a:r>
              <a:rPr lang="en-US" sz="3200" b="1" dirty="0" err="1">
                <a:solidFill>
                  <a:schemeClr val="bg1"/>
                </a:solidFill>
                <a:latin typeface="微软雅黑" panose="020B0503020204020204" charset="-122"/>
                <a:ea typeface="微软雅黑" panose="020B0503020204020204" charset="-122"/>
              </a:rPr>
              <a:t>matplotlib</a:t>
            </a:r>
            <a:r>
              <a:rPr sz="3200" b="1" dirty="0" err="1" smtClean="0">
                <a:solidFill>
                  <a:schemeClr val="bg1"/>
                </a:solidFill>
                <a:latin typeface="微软雅黑" panose="020B0503020204020204" charset="-122"/>
                <a:ea typeface="微软雅黑" panose="020B0503020204020204" charset="-122"/>
              </a:rPr>
              <a:t>篇</a:t>
            </a:r>
            <a:endParaRPr sz="3200" b="1" dirty="0">
              <a:solidFill>
                <a:schemeClr val="bg1"/>
              </a:solidFill>
              <a:latin typeface="微软雅黑" panose="020B0503020204020204" charset="-122"/>
              <a:ea typeface="微软雅黑" panose="020B0503020204020204"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err="1"/>
              <a:t>Matplotlib</a:t>
            </a:r>
            <a:r>
              <a:rPr lang="zh-CN" altLang="zh-CN" dirty="0"/>
              <a:t>功能扩展包</a:t>
            </a:r>
            <a:endParaRPr lang="zh-CN" altLang="zh-CN" dirty="0"/>
          </a:p>
        </p:txBody>
      </p:sp>
      <p:sp>
        <p:nvSpPr>
          <p:cNvPr id="3" name="文本框 2"/>
          <p:cNvSpPr txBox="1"/>
          <p:nvPr/>
        </p:nvSpPr>
        <p:spPr>
          <a:xfrm>
            <a:off x="576071" y="1263904"/>
            <a:ext cx="11100815" cy="4932045"/>
          </a:xfrm>
          <a:prstGeom prst="rect">
            <a:avLst/>
          </a:prstGeom>
          <a:noFill/>
        </p:spPr>
        <p:txBody>
          <a:bodyPr wrap="square" rtlCol="0" anchor="t">
            <a:noAutofit/>
          </a:bodyPr>
          <a:lstStyle/>
          <a:p>
            <a:r>
              <a:rPr lang="zh-CN" altLang="zh-CN" sz="2400" dirty="0"/>
              <a:t>许多第三方工具包都对</a:t>
            </a:r>
            <a:r>
              <a:rPr lang="en-US" altLang="zh-CN" sz="2400" dirty="0"/>
              <a:t> </a:t>
            </a:r>
            <a:r>
              <a:rPr lang="en-US" altLang="zh-CN" sz="2400" dirty="0" err="1"/>
              <a:t>Matplotlib</a:t>
            </a:r>
            <a:r>
              <a:rPr lang="en-US" altLang="zh-CN" sz="2400" dirty="0"/>
              <a:t> </a:t>
            </a:r>
            <a:r>
              <a:rPr lang="zh-CN" altLang="zh-CN" sz="2400" dirty="0"/>
              <a:t>进行了功能扩展，其中有些安装包需要单独安装，也有一些允许与</a:t>
            </a:r>
            <a:r>
              <a:rPr lang="en-US" altLang="zh-CN" sz="2400" dirty="0"/>
              <a:t> </a:t>
            </a:r>
            <a:r>
              <a:rPr lang="en-US" altLang="zh-CN" sz="2400" dirty="0" err="1"/>
              <a:t>Matplotlib</a:t>
            </a:r>
            <a:r>
              <a:rPr lang="en-US" altLang="zh-CN" sz="2400" dirty="0"/>
              <a:t> </a:t>
            </a:r>
            <a:r>
              <a:rPr lang="zh-CN" altLang="zh-CN" sz="2400" dirty="0"/>
              <a:t>一起安装。常见的工具包如下：</a:t>
            </a:r>
          </a:p>
          <a:p>
            <a:r>
              <a:rPr lang="en-US" altLang="zh-CN" sz="2400" dirty="0"/>
              <a:t> </a:t>
            </a:r>
            <a:endParaRPr lang="zh-CN" altLang="zh-CN" sz="2400" dirty="0"/>
          </a:p>
          <a:p>
            <a:pPr lvl="0"/>
            <a:r>
              <a:rPr lang="en-US" altLang="zh-CN" sz="2400" dirty="0" smtClean="0"/>
              <a:t>1)</a:t>
            </a:r>
            <a:r>
              <a:rPr lang="en-US" altLang="zh-CN" sz="2400" dirty="0" err="1" smtClean="0"/>
              <a:t>Basemap</a:t>
            </a:r>
            <a:r>
              <a:rPr lang="zh-CN" altLang="zh-CN" sz="2400" dirty="0"/>
              <a:t>：这是一个地图绘制工具包，其中包含多个地图投影，海岸线和</a:t>
            </a:r>
          </a:p>
          <a:p>
            <a:r>
              <a:rPr lang="zh-CN" altLang="zh-CN" sz="2400" dirty="0"/>
              <a:t>国界线；</a:t>
            </a:r>
          </a:p>
          <a:p>
            <a:r>
              <a:rPr lang="en-US" altLang="zh-CN" sz="2400" dirty="0"/>
              <a:t>2)</a:t>
            </a:r>
            <a:r>
              <a:rPr lang="en-US" altLang="zh-CN" sz="2400" dirty="0" err="1"/>
              <a:t>Cartopy</a:t>
            </a:r>
            <a:r>
              <a:rPr lang="zh-CN" altLang="zh-CN" sz="2400" dirty="0"/>
              <a:t>：这是一个映射库，包含面向对象的映射投影定义，以及任意点</a:t>
            </a:r>
            <a:r>
              <a:rPr lang="zh-CN" altLang="zh-CN" sz="2400" dirty="0" smtClean="0"/>
              <a:t>、线、</a:t>
            </a:r>
            <a:endParaRPr lang="en-US" altLang="zh-CN" sz="2400" dirty="0" smtClean="0"/>
          </a:p>
          <a:p>
            <a:r>
              <a:rPr lang="zh-CN" altLang="zh-CN" sz="2400" dirty="0" smtClean="0"/>
              <a:t>面的</a:t>
            </a:r>
            <a:r>
              <a:rPr lang="zh-CN" altLang="zh-CN" sz="2400" dirty="0"/>
              <a:t>图像转换能力；</a:t>
            </a:r>
          </a:p>
          <a:p>
            <a:r>
              <a:rPr lang="en-US" altLang="zh-CN" sz="2400" dirty="0"/>
              <a:t>3)Excel tools</a:t>
            </a:r>
            <a:r>
              <a:rPr lang="zh-CN" altLang="zh-CN" sz="2400" dirty="0"/>
              <a:t>： 这是</a:t>
            </a:r>
            <a:r>
              <a:rPr lang="en-US" altLang="zh-CN" sz="2400" dirty="0"/>
              <a:t> </a:t>
            </a:r>
            <a:r>
              <a:rPr lang="en-US" altLang="zh-CN" sz="2400" dirty="0" err="1"/>
              <a:t>Matplotlib</a:t>
            </a:r>
            <a:r>
              <a:rPr lang="en-US" altLang="zh-CN" sz="2400" dirty="0"/>
              <a:t> </a:t>
            </a:r>
            <a:r>
              <a:rPr lang="zh-CN" altLang="zh-CN" sz="2400" dirty="0"/>
              <a:t>为了实现与</a:t>
            </a:r>
            <a:r>
              <a:rPr lang="en-US" altLang="zh-CN" sz="2400" dirty="0"/>
              <a:t> Microsoft Excel </a:t>
            </a:r>
            <a:r>
              <a:rPr lang="zh-CN" altLang="zh-CN" sz="2400" dirty="0"/>
              <a:t>交换数</a:t>
            </a:r>
          </a:p>
          <a:p>
            <a:r>
              <a:rPr lang="zh-CN" altLang="zh-CN" sz="2400" dirty="0"/>
              <a:t>据而提供的工具；</a:t>
            </a:r>
          </a:p>
          <a:p>
            <a:r>
              <a:rPr lang="en-US" altLang="zh-CN" sz="2400" dirty="0"/>
              <a:t>4)Mplot3d</a:t>
            </a:r>
            <a:r>
              <a:rPr lang="zh-CN" altLang="zh-CN" sz="2400" dirty="0"/>
              <a:t>：它用于</a:t>
            </a:r>
            <a:r>
              <a:rPr lang="en-US" altLang="zh-CN" sz="2400" dirty="0"/>
              <a:t> 3D </a:t>
            </a:r>
            <a:r>
              <a:rPr lang="zh-CN" altLang="zh-CN" sz="2400" dirty="0"/>
              <a:t>绘图；</a:t>
            </a:r>
          </a:p>
          <a:p>
            <a:r>
              <a:rPr lang="en-US" altLang="zh-CN" sz="2400" dirty="0"/>
              <a:t>5)</a:t>
            </a:r>
            <a:r>
              <a:rPr lang="en-US" altLang="zh-CN" sz="2400" dirty="0" err="1"/>
              <a:t>Natgrid</a:t>
            </a:r>
            <a:r>
              <a:rPr lang="zh-CN" altLang="zh-CN" sz="2400" dirty="0"/>
              <a:t>：这是</a:t>
            </a:r>
            <a:r>
              <a:rPr lang="en-US" altLang="zh-CN" sz="2400" dirty="0"/>
              <a:t> </a:t>
            </a:r>
            <a:r>
              <a:rPr lang="en-US" altLang="zh-CN" sz="2400" dirty="0" err="1"/>
              <a:t>Natgrid</a:t>
            </a:r>
            <a:r>
              <a:rPr lang="en-US" altLang="zh-CN" sz="2400" dirty="0"/>
              <a:t> </a:t>
            </a:r>
            <a:r>
              <a:rPr lang="zh-CN" altLang="zh-CN" sz="2400" dirty="0"/>
              <a:t>库的接口，用于对间隔数据进行不规则的网格化</a:t>
            </a:r>
          </a:p>
          <a:p>
            <a:r>
              <a:rPr lang="zh-CN" altLang="zh-CN" sz="2400" dirty="0"/>
              <a:t>处理。</a:t>
            </a:r>
          </a:p>
          <a:p>
            <a:endParaRPr lang="zh-CN" altLang="en-US" sz="2400" dirty="0"/>
          </a:p>
          <a:p>
            <a:endParaRPr lang="zh-CN" altLang="en-US" sz="2400"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08000" y="170180"/>
            <a:ext cx="8410575" cy="632460"/>
          </a:xfrm>
        </p:spPr>
        <p:txBody>
          <a:bodyPr/>
          <a:lstStyle/>
          <a:p>
            <a:r>
              <a:rPr lang="zh-CN" altLang="zh-CN" dirty="0"/>
              <a:t>绘图类型</a:t>
            </a:r>
            <a:endParaRPr dirty="0"/>
          </a:p>
        </p:txBody>
      </p:sp>
      <p:sp>
        <p:nvSpPr>
          <p:cNvPr id="4" name="文本框 3"/>
          <p:cNvSpPr txBox="1"/>
          <p:nvPr/>
        </p:nvSpPr>
        <p:spPr>
          <a:xfrm>
            <a:off x="443230" y="1049655"/>
            <a:ext cx="10012680" cy="626110"/>
          </a:xfrm>
          <a:prstGeom prst="rect">
            <a:avLst/>
          </a:prstGeom>
          <a:noFill/>
        </p:spPr>
        <p:txBody>
          <a:bodyPr wrap="square" rtlCol="0" anchor="t">
            <a:noAutofit/>
          </a:bodyPr>
          <a:lstStyle/>
          <a:p>
            <a:endParaRPr lang="zh-CN" altLang="en-US" sz="3600" dirty="0">
              <a:sym typeface="+mn-ea"/>
            </a:endParaRPr>
          </a:p>
        </p:txBody>
      </p:sp>
      <p:pic>
        <p:nvPicPr>
          <p:cNvPr id="7" name="图片 6"/>
          <p:cNvPicPr/>
          <p:nvPr/>
        </p:nvPicPr>
        <p:blipFill>
          <a:blip r:embed="rId3"/>
          <a:stretch>
            <a:fillRect/>
          </a:stretch>
        </p:blipFill>
        <p:spPr>
          <a:xfrm>
            <a:off x="1557147" y="921639"/>
            <a:ext cx="4286250" cy="5229225"/>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08000" y="170180"/>
            <a:ext cx="8410575" cy="632460"/>
          </a:xfrm>
        </p:spPr>
        <p:txBody>
          <a:bodyPr/>
          <a:lstStyle/>
          <a:p>
            <a:r>
              <a:rPr lang="en-US" altLang="zh-CN" dirty="0"/>
              <a:t>Image</a:t>
            </a:r>
            <a:r>
              <a:rPr lang="zh-CN" altLang="zh-CN" dirty="0"/>
              <a:t>函数</a:t>
            </a:r>
            <a:endParaRPr dirty="0"/>
          </a:p>
        </p:txBody>
      </p:sp>
      <p:sp>
        <p:nvSpPr>
          <p:cNvPr id="3" name="文本框 2"/>
          <p:cNvSpPr txBox="1"/>
          <p:nvPr/>
        </p:nvSpPr>
        <p:spPr>
          <a:xfrm>
            <a:off x="617220" y="1066165"/>
            <a:ext cx="11050905" cy="4932045"/>
          </a:xfrm>
          <a:prstGeom prst="rect">
            <a:avLst/>
          </a:prstGeom>
          <a:noFill/>
        </p:spPr>
        <p:txBody>
          <a:bodyPr wrap="square" rtlCol="0" anchor="t">
            <a:noAutofit/>
          </a:bodyPr>
          <a:lstStyle/>
          <a:p>
            <a:r>
              <a:rPr lang="zh-CN" altLang="en-US" sz="2400" dirty="0"/>
              <a:t> </a:t>
            </a:r>
          </a:p>
        </p:txBody>
      </p:sp>
      <p:pic>
        <p:nvPicPr>
          <p:cNvPr id="4" name="图片 3"/>
          <p:cNvPicPr/>
          <p:nvPr/>
        </p:nvPicPr>
        <p:blipFill>
          <a:blip r:embed="rId3"/>
          <a:stretch>
            <a:fillRect/>
          </a:stretch>
        </p:blipFill>
        <p:spPr>
          <a:xfrm>
            <a:off x="253327" y="967485"/>
            <a:ext cx="4747882" cy="2613025"/>
          </a:xfrm>
          <a:prstGeom prst="rect">
            <a:avLst/>
          </a:prstGeom>
          <a:noFill/>
          <a:ln>
            <a:noFill/>
          </a:ln>
        </p:spPr>
      </p:pic>
      <p:pic>
        <p:nvPicPr>
          <p:cNvPr id="5" name="图片 4"/>
          <p:cNvPicPr/>
          <p:nvPr/>
        </p:nvPicPr>
        <p:blipFill>
          <a:blip r:embed="rId4"/>
          <a:stretch>
            <a:fillRect/>
          </a:stretch>
        </p:blipFill>
        <p:spPr>
          <a:xfrm>
            <a:off x="5001209" y="927480"/>
            <a:ext cx="3549650" cy="5306060"/>
          </a:xfrm>
          <a:prstGeom prst="rect">
            <a:avLst/>
          </a:prstGeom>
          <a:noFill/>
          <a:ln>
            <a:noFill/>
          </a:ln>
        </p:spPr>
      </p:pic>
      <p:pic>
        <p:nvPicPr>
          <p:cNvPr id="6" name="图片 5"/>
          <p:cNvPicPr/>
          <p:nvPr/>
        </p:nvPicPr>
        <p:blipFill>
          <a:blip r:embed="rId5"/>
          <a:stretch>
            <a:fillRect/>
          </a:stretch>
        </p:blipFill>
        <p:spPr>
          <a:xfrm>
            <a:off x="8834319" y="927480"/>
            <a:ext cx="2970313" cy="3685793"/>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08000" y="170180"/>
            <a:ext cx="8410575" cy="632460"/>
          </a:xfrm>
        </p:spPr>
        <p:txBody>
          <a:bodyPr/>
          <a:lstStyle/>
          <a:p>
            <a:r>
              <a:rPr lang="zh-CN" altLang="zh-CN" dirty="0"/>
              <a:t>第一个绘图程序</a:t>
            </a:r>
            <a:endParaRPr lang="zh-CN" altLang="zh-CN" dirty="0"/>
          </a:p>
        </p:txBody>
      </p:sp>
      <p:pic>
        <p:nvPicPr>
          <p:cNvPr id="6" name="图片 5"/>
          <p:cNvPicPr/>
          <p:nvPr/>
        </p:nvPicPr>
        <p:blipFill>
          <a:blip r:embed="rId3"/>
          <a:stretch>
            <a:fillRect/>
          </a:stretch>
        </p:blipFill>
        <p:spPr>
          <a:xfrm>
            <a:off x="1626764" y="1528834"/>
            <a:ext cx="7265162" cy="1449706"/>
          </a:xfrm>
          <a:prstGeom prst="rect">
            <a:avLst/>
          </a:prstGeom>
          <a:noFill/>
          <a:ln>
            <a:noFill/>
          </a:ln>
        </p:spPr>
      </p:pic>
      <p:pic>
        <p:nvPicPr>
          <p:cNvPr id="8" name="图片 7"/>
          <p:cNvPicPr/>
          <p:nvPr/>
        </p:nvPicPr>
        <p:blipFill>
          <a:blip r:embed="rId4"/>
          <a:stretch>
            <a:fillRect/>
          </a:stretch>
        </p:blipFill>
        <p:spPr>
          <a:xfrm>
            <a:off x="1779164" y="3915980"/>
            <a:ext cx="6011524" cy="2027619"/>
          </a:xfrm>
          <a:prstGeom prst="rect">
            <a:avLst/>
          </a:prstGeom>
          <a:noFill/>
          <a:ln>
            <a:noFill/>
          </a:ln>
        </p:spPr>
      </p:pic>
      <p:sp>
        <p:nvSpPr>
          <p:cNvPr id="5" name="矩形 4"/>
          <p:cNvSpPr/>
          <p:nvPr/>
        </p:nvSpPr>
        <p:spPr>
          <a:xfrm>
            <a:off x="890418" y="1159502"/>
            <a:ext cx="1208744" cy="369332"/>
          </a:xfrm>
          <a:prstGeom prst="rect">
            <a:avLst/>
          </a:prstGeom>
        </p:spPr>
        <p:txBody>
          <a:bodyPr wrap="square">
            <a:spAutoFit/>
          </a:bodyPr>
          <a:lstStyle/>
          <a:p>
            <a:r>
              <a:rPr lang="zh-CN" altLang="zh-CN" dirty="0"/>
              <a:t>导入包 </a:t>
            </a:r>
            <a:endParaRPr lang="zh-CN" altLang="en-US" dirty="0"/>
          </a:p>
        </p:txBody>
      </p:sp>
      <p:sp>
        <p:nvSpPr>
          <p:cNvPr id="9" name="矩形 8"/>
          <p:cNvSpPr/>
          <p:nvPr/>
        </p:nvSpPr>
        <p:spPr>
          <a:xfrm>
            <a:off x="957350" y="3344918"/>
            <a:ext cx="1338828" cy="369332"/>
          </a:xfrm>
          <a:prstGeom prst="rect">
            <a:avLst/>
          </a:prstGeom>
        </p:spPr>
        <p:txBody>
          <a:bodyPr wrap="none">
            <a:spAutoFit/>
          </a:bodyPr>
          <a:lstStyle/>
          <a:p>
            <a:r>
              <a:rPr lang="zh-CN" altLang="zh-CN" dirty="0"/>
              <a:t>导入函数库</a:t>
            </a:r>
            <a:endParaRPr lang="zh-CN" altLang="en-US"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绘制正弦曲线图</a:t>
            </a:r>
            <a:endParaRPr dirty="0"/>
          </a:p>
        </p:txBody>
      </p:sp>
      <p:sp>
        <p:nvSpPr>
          <p:cNvPr id="3" name="文本框 2"/>
          <p:cNvSpPr txBox="1"/>
          <p:nvPr/>
        </p:nvSpPr>
        <p:spPr>
          <a:xfrm>
            <a:off x="617219" y="1066165"/>
            <a:ext cx="11198225" cy="4932045"/>
          </a:xfrm>
          <a:prstGeom prst="rect">
            <a:avLst/>
          </a:prstGeom>
          <a:noFill/>
        </p:spPr>
        <p:txBody>
          <a:bodyPr wrap="square" rtlCol="0" anchor="t">
            <a:noAutofit/>
          </a:bodyPr>
          <a:lstStyle/>
          <a:p>
            <a:endParaRPr lang="zh-CN" altLang="en-US" dirty="0"/>
          </a:p>
        </p:txBody>
      </p:sp>
      <p:pic>
        <p:nvPicPr>
          <p:cNvPr id="5" name="图片 4"/>
          <p:cNvPicPr/>
          <p:nvPr/>
        </p:nvPicPr>
        <p:blipFill>
          <a:blip r:embed="rId3"/>
          <a:stretch>
            <a:fillRect/>
          </a:stretch>
        </p:blipFill>
        <p:spPr>
          <a:xfrm>
            <a:off x="617219" y="1066165"/>
            <a:ext cx="6271895" cy="4570095"/>
          </a:xfrm>
          <a:prstGeom prst="rect">
            <a:avLst/>
          </a:prstGeom>
          <a:noFill/>
          <a:ln>
            <a:noFill/>
          </a:ln>
        </p:spPr>
      </p:pic>
      <p:graphicFrame>
        <p:nvGraphicFramePr>
          <p:cNvPr id="4" name="表格 3"/>
          <p:cNvGraphicFramePr>
            <a:graphicFrameLocks noGrp="1"/>
          </p:cNvGraphicFramePr>
          <p:nvPr>
            <p:extLst>
              <p:ext uri="{D42A27DB-BD31-4B8C-83A1-F6EECF244321}">
                <p14:modId xmlns:p14="http://schemas.microsoft.com/office/powerpoint/2010/main" val="712647587"/>
              </p:ext>
            </p:extLst>
          </p:nvPr>
        </p:nvGraphicFramePr>
        <p:xfrm>
          <a:off x="7488936" y="1066165"/>
          <a:ext cx="4066032" cy="4693920"/>
        </p:xfrm>
        <a:graphic>
          <a:graphicData uri="http://schemas.openxmlformats.org/drawingml/2006/table">
            <a:tbl>
              <a:tblPr>
                <a:tableStyleId>{5C22544A-7EE6-4342-B048-85BDC9FD1C3A}</a:tableStyleId>
              </a:tblPr>
              <a:tblGrid>
                <a:gridCol w="4066032"/>
              </a:tblGrid>
              <a:tr h="4561491">
                <a:tc>
                  <a:txBody>
                    <a:bodyPr/>
                    <a:lstStyle/>
                    <a:p>
                      <a:pPr algn="just">
                        <a:spcAft>
                          <a:spcPts val="0"/>
                        </a:spcAft>
                      </a:pPr>
                      <a:r>
                        <a:rPr lang="en-US" sz="1400" kern="100" dirty="0">
                          <a:solidFill>
                            <a:srgbClr val="0000FF"/>
                          </a:solidFill>
                          <a:effectLst/>
                          <a:latin typeface="微软雅黑"/>
                          <a:ea typeface="宋体"/>
                          <a:cs typeface="微软雅黑"/>
                        </a:rPr>
                        <a:t>#</a:t>
                      </a:r>
                      <a:r>
                        <a:rPr lang="zh-CN" sz="1400" kern="100" dirty="0">
                          <a:solidFill>
                            <a:srgbClr val="0000FF"/>
                          </a:solidFill>
                          <a:effectLst/>
                          <a:latin typeface="Calibri"/>
                          <a:ea typeface="微软雅黑"/>
                          <a:cs typeface="微软雅黑"/>
                        </a:rPr>
                        <a:t>导入</a:t>
                      </a:r>
                      <a:r>
                        <a:rPr lang="en-US" sz="1400" kern="100" dirty="0" err="1">
                          <a:solidFill>
                            <a:srgbClr val="0000FF"/>
                          </a:solidFill>
                          <a:effectLst/>
                          <a:latin typeface="Calibri"/>
                          <a:ea typeface="微软雅黑"/>
                          <a:cs typeface="微软雅黑"/>
                        </a:rPr>
                        <a:t>matplotlib</a:t>
                      </a:r>
                      <a:r>
                        <a:rPr lang="zh-CN" sz="1400" kern="100" dirty="0">
                          <a:solidFill>
                            <a:srgbClr val="0000FF"/>
                          </a:solidFill>
                          <a:effectLst/>
                          <a:latin typeface="Calibri"/>
                          <a:ea typeface="微软雅黑"/>
                          <a:cs typeface="微软雅黑"/>
                        </a:rPr>
                        <a:t>包</a:t>
                      </a:r>
                      <a:endParaRPr lang="zh-CN" sz="1050" kern="100" dirty="0">
                        <a:effectLst/>
                        <a:latin typeface="Calibri"/>
                        <a:ea typeface="宋体"/>
                        <a:cs typeface="Times New Roman"/>
                      </a:endParaRPr>
                    </a:p>
                    <a:p>
                      <a:pPr algn="just">
                        <a:spcAft>
                          <a:spcPts val="0"/>
                        </a:spcAft>
                      </a:pPr>
                      <a:r>
                        <a:rPr lang="en-US" sz="1400" kern="100" dirty="0">
                          <a:effectLst/>
                          <a:latin typeface="微软雅黑"/>
                          <a:ea typeface="宋体"/>
                          <a:cs typeface="微软雅黑"/>
                        </a:rPr>
                        <a:t>from </a:t>
                      </a:r>
                      <a:r>
                        <a:rPr lang="en-US" sz="1400" kern="100" dirty="0" err="1">
                          <a:effectLst/>
                          <a:latin typeface="微软雅黑"/>
                          <a:ea typeface="宋体"/>
                          <a:cs typeface="微软雅黑"/>
                        </a:rPr>
                        <a:t>matplotlib</a:t>
                      </a:r>
                      <a:r>
                        <a:rPr lang="en-US" sz="1400" kern="100" dirty="0">
                          <a:effectLst/>
                          <a:latin typeface="微软雅黑"/>
                          <a:ea typeface="宋体"/>
                          <a:cs typeface="微软雅黑"/>
                        </a:rPr>
                        <a:t> import </a:t>
                      </a:r>
                      <a:r>
                        <a:rPr lang="en-US" sz="1400" kern="100" dirty="0" err="1">
                          <a:effectLst/>
                          <a:latin typeface="微软雅黑"/>
                          <a:ea typeface="宋体"/>
                          <a:cs typeface="微软雅黑"/>
                        </a:rPr>
                        <a:t>pyplot</a:t>
                      </a:r>
                      <a:r>
                        <a:rPr lang="en-US" sz="1400" kern="100" dirty="0">
                          <a:effectLst/>
                          <a:latin typeface="微软雅黑"/>
                          <a:ea typeface="宋体"/>
                          <a:cs typeface="微软雅黑"/>
                        </a:rPr>
                        <a:t> as </a:t>
                      </a:r>
                      <a:r>
                        <a:rPr lang="en-US" sz="1400" kern="100" dirty="0" err="1">
                          <a:effectLst/>
                          <a:latin typeface="微软雅黑"/>
                          <a:ea typeface="宋体"/>
                          <a:cs typeface="微软雅黑"/>
                        </a:rPr>
                        <a:t>plt</a:t>
                      </a:r>
                      <a:endParaRPr lang="zh-CN" sz="1050" kern="100" dirty="0">
                        <a:effectLst/>
                        <a:latin typeface="Calibri"/>
                        <a:ea typeface="宋体"/>
                        <a:cs typeface="Times New Roman"/>
                      </a:endParaRPr>
                    </a:p>
                    <a:p>
                      <a:pPr algn="just">
                        <a:spcAft>
                          <a:spcPts val="0"/>
                        </a:spcAft>
                      </a:pPr>
                      <a:r>
                        <a:rPr lang="en-US" sz="1400" kern="100" dirty="0">
                          <a:solidFill>
                            <a:srgbClr val="0000FF"/>
                          </a:solidFill>
                          <a:effectLst/>
                          <a:latin typeface="微软雅黑"/>
                          <a:ea typeface="宋体"/>
                          <a:cs typeface="微软雅黑"/>
                        </a:rPr>
                        <a:t>#</a:t>
                      </a:r>
                      <a:r>
                        <a:rPr lang="zh-CN" sz="1400" kern="100" dirty="0">
                          <a:solidFill>
                            <a:srgbClr val="0000FF"/>
                          </a:solidFill>
                          <a:effectLst/>
                          <a:latin typeface="Calibri"/>
                          <a:ea typeface="微软雅黑"/>
                          <a:cs typeface="微软雅黑"/>
                        </a:rPr>
                        <a:t>引入</a:t>
                      </a:r>
                      <a:r>
                        <a:rPr lang="en-US" sz="1400" kern="100" dirty="0" err="1">
                          <a:solidFill>
                            <a:srgbClr val="0000FF"/>
                          </a:solidFill>
                          <a:effectLst/>
                          <a:latin typeface="Calibri"/>
                          <a:ea typeface="微软雅黑"/>
                          <a:cs typeface="微软雅黑"/>
                        </a:rPr>
                        <a:t>numpy</a:t>
                      </a:r>
                      <a:r>
                        <a:rPr lang="zh-CN" sz="1400" kern="100" dirty="0">
                          <a:solidFill>
                            <a:srgbClr val="0000FF"/>
                          </a:solidFill>
                          <a:effectLst/>
                          <a:latin typeface="Calibri"/>
                          <a:ea typeface="微软雅黑"/>
                          <a:cs typeface="微软雅黑"/>
                        </a:rPr>
                        <a:t>包</a:t>
                      </a:r>
                      <a:endParaRPr lang="zh-CN" sz="1050" kern="100" dirty="0">
                        <a:effectLst/>
                        <a:latin typeface="Calibri"/>
                        <a:ea typeface="宋体"/>
                        <a:cs typeface="Times New Roman"/>
                      </a:endParaRPr>
                    </a:p>
                    <a:p>
                      <a:pPr algn="just">
                        <a:spcAft>
                          <a:spcPts val="0"/>
                        </a:spcAft>
                      </a:pPr>
                      <a:r>
                        <a:rPr lang="en-US" sz="1400" kern="100" dirty="0">
                          <a:effectLst/>
                          <a:latin typeface="微软雅黑"/>
                          <a:ea typeface="宋体"/>
                          <a:cs typeface="微软雅黑"/>
                        </a:rPr>
                        <a:t>import </a:t>
                      </a:r>
                      <a:r>
                        <a:rPr lang="en-US" sz="1400" kern="100" dirty="0" err="1">
                          <a:effectLst/>
                          <a:latin typeface="微软雅黑"/>
                          <a:ea typeface="宋体"/>
                          <a:cs typeface="微软雅黑"/>
                        </a:rPr>
                        <a:t>numpy</a:t>
                      </a:r>
                      <a:r>
                        <a:rPr lang="en-US" sz="1400" kern="100" dirty="0">
                          <a:effectLst/>
                          <a:latin typeface="微软雅黑"/>
                          <a:ea typeface="宋体"/>
                          <a:cs typeface="微软雅黑"/>
                        </a:rPr>
                        <a:t> as </a:t>
                      </a:r>
                      <a:r>
                        <a:rPr lang="en-US" sz="1400" kern="100" dirty="0" err="1">
                          <a:effectLst/>
                          <a:latin typeface="微软雅黑"/>
                          <a:ea typeface="宋体"/>
                          <a:cs typeface="微软雅黑"/>
                        </a:rPr>
                        <a:t>np</a:t>
                      </a:r>
                      <a:endParaRPr lang="zh-CN" sz="1050" kern="100" dirty="0">
                        <a:effectLst/>
                        <a:latin typeface="Calibri"/>
                        <a:ea typeface="宋体"/>
                        <a:cs typeface="Times New Roman"/>
                      </a:endParaRPr>
                    </a:p>
                    <a:p>
                      <a:pPr algn="just">
                        <a:spcAft>
                          <a:spcPts val="0"/>
                        </a:spcAft>
                      </a:pPr>
                      <a:r>
                        <a:rPr lang="en-US" sz="1400" kern="100" dirty="0">
                          <a:solidFill>
                            <a:srgbClr val="0000FF"/>
                          </a:solidFill>
                          <a:effectLst/>
                          <a:latin typeface="微软雅黑"/>
                          <a:ea typeface="宋体"/>
                          <a:cs typeface="微软雅黑"/>
                        </a:rPr>
                        <a:t>#</a:t>
                      </a:r>
                      <a:r>
                        <a:rPr lang="zh-CN" sz="1400" kern="100" dirty="0">
                          <a:solidFill>
                            <a:srgbClr val="0000FF"/>
                          </a:solidFill>
                          <a:effectLst/>
                          <a:latin typeface="Calibri"/>
                          <a:ea typeface="微软雅黑"/>
                          <a:cs typeface="微软雅黑"/>
                        </a:rPr>
                        <a:t>引入</a:t>
                      </a:r>
                      <a:r>
                        <a:rPr lang="en-US" sz="1400" kern="100" dirty="0">
                          <a:solidFill>
                            <a:srgbClr val="0000FF"/>
                          </a:solidFill>
                          <a:effectLst/>
                          <a:latin typeface="Calibri"/>
                          <a:ea typeface="微软雅黑"/>
                          <a:cs typeface="微软雅黑"/>
                        </a:rPr>
                        <a:t>math</a:t>
                      </a:r>
                      <a:r>
                        <a:rPr lang="zh-CN" sz="1400" kern="100" dirty="0">
                          <a:solidFill>
                            <a:srgbClr val="0000FF"/>
                          </a:solidFill>
                          <a:effectLst/>
                          <a:latin typeface="Calibri"/>
                          <a:ea typeface="微软雅黑"/>
                          <a:cs typeface="微软雅黑"/>
                        </a:rPr>
                        <a:t>包</a:t>
                      </a:r>
                      <a:endParaRPr lang="zh-CN" sz="1050" kern="100" dirty="0">
                        <a:effectLst/>
                        <a:latin typeface="Calibri"/>
                        <a:ea typeface="宋体"/>
                        <a:cs typeface="Times New Roman"/>
                      </a:endParaRPr>
                    </a:p>
                    <a:p>
                      <a:pPr algn="just">
                        <a:spcAft>
                          <a:spcPts val="0"/>
                        </a:spcAft>
                      </a:pPr>
                      <a:r>
                        <a:rPr lang="en-US" sz="1400" kern="100" dirty="0">
                          <a:effectLst/>
                          <a:latin typeface="微软雅黑"/>
                          <a:ea typeface="宋体"/>
                          <a:cs typeface="微软雅黑"/>
                        </a:rPr>
                        <a:t>import math</a:t>
                      </a:r>
                      <a:endParaRPr lang="zh-CN" sz="1050" kern="100" dirty="0">
                        <a:effectLst/>
                        <a:latin typeface="Calibri"/>
                        <a:ea typeface="宋体"/>
                        <a:cs typeface="Times New Roman"/>
                      </a:endParaRPr>
                    </a:p>
                    <a:p>
                      <a:pPr algn="just">
                        <a:spcAft>
                          <a:spcPts val="0"/>
                        </a:spcAft>
                      </a:pPr>
                      <a:r>
                        <a:rPr lang="en-US" sz="1400" kern="100" dirty="0">
                          <a:solidFill>
                            <a:srgbClr val="0000FF"/>
                          </a:solidFill>
                          <a:effectLst/>
                          <a:latin typeface="微软雅黑"/>
                          <a:ea typeface="宋体"/>
                          <a:cs typeface="微软雅黑"/>
                        </a:rPr>
                        <a:t>#</a:t>
                      </a:r>
                      <a:r>
                        <a:rPr lang="zh-CN" sz="1400" kern="100" dirty="0">
                          <a:solidFill>
                            <a:srgbClr val="0000FF"/>
                          </a:solidFill>
                          <a:effectLst/>
                          <a:latin typeface="Calibri"/>
                          <a:ea typeface="微软雅黑"/>
                          <a:cs typeface="微软雅黑"/>
                        </a:rPr>
                        <a:t>调用</a:t>
                      </a:r>
                      <a:r>
                        <a:rPr lang="en-US" sz="1400" kern="100" dirty="0" err="1">
                          <a:solidFill>
                            <a:srgbClr val="0000FF"/>
                          </a:solidFill>
                          <a:effectLst/>
                          <a:latin typeface="Calibri"/>
                          <a:ea typeface="微软雅黑"/>
                          <a:cs typeface="微软雅黑"/>
                        </a:rPr>
                        <a:t>math.pi</a:t>
                      </a:r>
                      <a:r>
                        <a:rPr lang="zh-CN" sz="1400" kern="100" dirty="0">
                          <a:solidFill>
                            <a:srgbClr val="0000FF"/>
                          </a:solidFill>
                          <a:effectLst/>
                          <a:latin typeface="Calibri"/>
                          <a:ea typeface="微软雅黑"/>
                          <a:cs typeface="微软雅黑"/>
                        </a:rPr>
                        <a:t>方法弧度转为角度</a:t>
                      </a:r>
                      <a:endParaRPr lang="zh-CN" sz="1050" kern="100" dirty="0">
                        <a:effectLst/>
                        <a:latin typeface="Calibri"/>
                        <a:ea typeface="宋体"/>
                        <a:cs typeface="Times New Roman"/>
                      </a:endParaRPr>
                    </a:p>
                    <a:p>
                      <a:pPr algn="just">
                        <a:spcAft>
                          <a:spcPts val="0"/>
                        </a:spcAft>
                      </a:pPr>
                      <a:r>
                        <a:rPr lang="en-US" sz="1400" kern="100" dirty="0">
                          <a:solidFill>
                            <a:srgbClr val="0000FF"/>
                          </a:solidFill>
                          <a:effectLst/>
                          <a:latin typeface="微软雅黑"/>
                          <a:ea typeface="宋体"/>
                          <a:cs typeface="微软雅黑"/>
                        </a:rPr>
                        <a:t>#</a:t>
                      </a:r>
                      <a:r>
                        <a:rPr lang="zh-CN" sz="1400" kern="100" dirty="0">
                          <a:solidFill>
                            <a:srgbClr val="0000FF"/>
                          </a:solidFill>
                          <a:effectLst/>
                          <a:latin typeface="Calibri"/>
                          <a:ea typeface="微软雅黑"/>
                          <a:cs typeface="微软雅黑"/>
                        </a:rPr>
                        <a:t>获得</a:t>
                      </a:r>
                      <a:r>
                        <a:rPr lang="en-US" sz="1400" kern="100" dirty="0">
                          <a:solidFill>
                            <a:srgbClr val="0000FF"/>
                          </a:solidFill>
                          <a:effectLst/>
                          <a:latin typeface="Calibri"/>
                          <a:ea typeface="微软雅黑"/>
                          <a:cs typeface="微软雅黑"/>
                        </a:rPr>
                        <a:t>0</a:t>
                      </a:r>
                      <a:r>
                        <a:rPr lang="zh-CN" sz="1400" kern="100" dirty="0">
                          <a:solidFill>
                            <a:srgbClr val="0000FF"/>
                          </a:solidFill>
                          <a:effectLst/>
                          <a:latin typeface="Calibri"/>
                          <a:ea typeface="微软雅黑"/>
                          <a:cs typeface="微软雅黑"/>
                        </a:rPr>
                        <a:t>到</a:t>
                      </a:r>
                      <a:r>
                        <a:rPr lang="en-US" sz="1400" kern="100" dirty="0">
                          <a:solidFill>
                            <a:srgbClr val="0000FF"/>
                          </a:solidFill>
                          <a:effectLst/>
                          <a:latin typeface="Calibri"/>
                          <a:ea typeface="微软雅黑"/>
                          <a:cs typeface="微软雅黑"/>
                        </a:rPr>
                        <a:t>2</a:t>
                      </a:r>
                      <a:r>
                        <a:rPr lang="zh-CN" sz="1400" kern="100" dirty="0">
                          <a:solidFill>
                            <a:srgbClr val="0000FF"/>
                          </a:solidFill>
                          <a:effectLst/>
                          <a:latin typeface="Calibri"/>
                          <a:ea typeface="微软雅黑"/>
                          <a:cs typeface="微软雅黑"/>
                        </a:rPr>
                        <a:t>π之间的数组，步长为</a:t>
                      </a:r>
                      <a:r>
                        <a:rPr lang="en-US" sz="1400" kern="100" dirty="0">
                          <a:solidFill>
                            <a:srgbClr val="0000FF"/>
                          </a:solidFill>
                          <a:effectLst/>
                          <a:latin typeface="Calibri"/>
                          <a:ea typeface="微软雅黑"/>
                          <a:cs typeface="微软雅黑"/>
                        </a:rPr>
                        <a:t>0.05   </a:t>
                      </a:r>
                      <a:r>
                        <a:rPr lang="zh-CN" sz="1400" kern="100" dirty="0">
                          <a:solidFill>
                            <a:srgbClr val="0000FF"/>
                          </a:solidFill>
                          <a:effectLst/>
                          <a:latin typeface="Calibri"/>
                          <a:ea typeface="微软雅黑"/>
                          <a:cs typeface="微软雅黑"/>
                        </a:rPr>
                        <a:t>值作用到</a:t>
                      </a:r>
                      <a:r>
                        <a:rPr lang="en-US" sz="1400" kern="100" dirty="0">
                          <a:solidFill>
                            <a:srgbClr val="0000FF"/>
                          </a:solidFill>
                          <a:effectLst/>
                          <a:latin typeface="Calibri"/>
                          <a:ea typeface="微软雅黑"/>
                          <a:cs typeface="微软雅黑"/>
                        </a:rPr>
                        <a:t> x </a:t>
                      </a:r>
                      <a:r>
                        <a:rPr lang="zh-CN" sz="1400" kern="100" dirty="0">
                          <a:solidFill>
                            <a:srgbClr val="0000FF"/>
                          </a:solidFill>
                          <a:effectLst/>
                          <a:latin typeface="Calibri"/>
                          <a:ea typeface="微软雅黑"/>
                          <a:cs typeface="微软雅黑"/>
                        </a:rPr>
                        <a:t>轴上</a:t>
                      </a:r>
                      <a:endParaRPr lang="zh-CN" sz="1050" kern="100" dirty="0">
                        <a:effectLst/>
                        <a:latin typeface="Calibri"/>
                        <a:ea typeface="宋体"/>
                        <a:cs typeface="Times New Roman"/>
                      </a:endParaRPr>
                    </a:p>
                    <a:p>
                      <a:pPr algn="just">
                        <a:spcAft>
                          <a:spcPts val="0"/>
                        </a:spcAft>
                      </a:pPr>
                      <a:r>
                        <a:rPr lang="en-US" sz="1400" kern="100" dirty="0">
                          <a:effectLst/>
                          <a:latin typeface="微软雅黑"/>
                          <a:ea typeface="宋体"/>
                          <a:cs typeface="微软雅黑"/>
                        </a:rPr>
                        <a:t>x = </a:t>
                      </a:r>
                      <a:r>
                        <a:rPr lang="en-US" sz="1400" kern="100" dirty="0" err="1">
                          <a:effectLst/>
                          <a:latin typeface="微软雅黑"/>
                          <a:ea typeface="宋体"/>
                          <a:cs typeface="微软雅黑"/>
                        </a:rPr>
                        <a:t>np.arange</a:t>
                      </a:r>
                      <a:r>
                        <a:rPr lang="en-US" sz="1400" kern="100" dirty="0">
                          <a:effectLst/>
                          <a:latin typeface="微软雅黑"/>
                          <a:ea typeface="宋体"/>
                          <a:cs typeface="微软雅黑"/>
                        </a:rPr>
                        <a:t>(0, </a:t>
                      </a:r>
                      <a:r>
                        <a:rPr lang="en-US" sz="1400" kern="100" dirty="0" err="1">
                          <a:effectLst/>
                          <a:latin typeface="微软雅黑"/>
                          <a:ea typeface="宋体"/>
                          <a:cs typeface="微软雅黑"/>
                        </a:rPr>
                        <a:t>math.pi</a:t>
                      </a:r>
                      <a:r>
                        <a:rPr lang="en-US" sz="1400" kern="100" dirty="0">
                          <a:effectLst/>
                          <a:latin typeface="微软雅黑"/>
                          <a:ea typeface="宋体"/>
                          <a:cs typeface="微软雅黑"/>
                        </a:rPr>
                        <a:t>*2, 0.05)</a:t>
                      </a:r>
                      <a:endParaRPr lang="zh-CN" sz="1050" kern="100" dirty="0">
                        <a:effectLst/>
                        <a:latin typeface="Calibri"/>
                        <a:ea typeface="宋体"/>
                        <a:cs typeface="Times New Roman"/>
                      </a:endParaRPr>
                    </a:p>
                    <a:p>
                      <a:pPr algn="just">
                        <a:spcAft>
                          <a:spcPts val="0"/>
                        </a:spcAft>
                      </a:pPr>
                      <a:r>
                        <a:rPr lang="en-US" sz="1400" kern="100" dirty="0">
                          <a:solidFill>
                            <a:srgbClr val="0000FF"/>
                          </a:solidFill>
                          <a:effectLst/>
                          <a:latin typeface="微软雅黑"/>
                          <a:ea typeface="宋体"/>
                          <a:cs typeface="微软雅黑"/>
                        </a:rPr>
                        <a:t>#</a:t>
                      </a:r>
                      <a:r>
                        <a:rPr lang="zh-CN" sz="1400" kern="100" dirty="0">
                          <a:solidFill>
                            <a:srgbClr val="0000FF"/>
                          </a:solidFill>
                          <a:effectLst/>
                          <a:latin typeface="Calibri"/>
                          <a:ea typeface="微软雅黑"/>
                          <a:cs typeface="微软雅黑"/>
                        </a:rPr>
                        <a:t>正弦值</a:t>
                      </a:r>
                      <a:r>
                        <a:rPr lang="en-US" sz="1400" kern="100" dirty="0">
                          <a:solidFill>
                            <a:srgbClr val="0000FF"/>
                          </a:solidFill>
                          <a:effectLst/>
                          <a:latin typeface="Calibri"/>
                          <a:ea typeface="微软雅黑"/>
                          <a:cs typeface="微软雅黑"/>
                        </a:rPr>
                        <a:t> sin(</a:t>
                      </a:r>
                      <a:r>
                        <a:rPr lang="zh-CN" sz="1400" kern="100" dirty="0">
                          <a:solidFill>
                            <a:srgbClr val="0000FF"/>
                          </a:solidFill>
                          <a:effectLst/>
                          <a:latin typeface="Calibri"/>
                          <a:ea typeface="微软雅黑"/>
                          <a:cs typeface="微软雅黑"/>
                        </a:rPr>
                        <a:t>数组</a:t>
                      </a:r>
                      <a:r>
                        <a:rPr lang="en-US" sz="1400" kern="100" dirty="0">
                          <a:solidFill>
                            <a:srgbClr val="0000FF"/>
                          </a:solidFill>
                          <a:effectLst/>
                          <a:latin typeface="Calibri"/>
                          <a:ea typeface="微软雅黑"/>
                          <a:cs typeface="微软雅黑"/>
                        </a:rPr>
                        <a:t>)</a:t>
                      </a:r>
                      <a:endParaRPr lang="zh-CN" sz="1050" kern="100" dirty="0">
                        <a:effectLst/>
                        <a:latin typeface="Calibri"/>
                        <a:ea typeface="宋体"/>
                        <a:cs typeface="Times New Roman"/>
                      </a:endParaRPr>
                    </a:p>
                    <a:p>
                      <a:pPr algn="just">
                        <a:spcAft>
                          <a:spcPts val="0"/>
                        </a:spcAft>
                      </a:pPr>
                      <a:r>
                        <a:rPr lang="en-US" sz="1400" kern="100" dirty="0">
                          <a:effectLst/>
                          <a:latin typeface="微软雅黑"/>
                          <a:ea typeface="宋体"/>
                          <a:cs typeface="微软雅黑"/>
                        </a:rPr>
                        <a:t>y = </a:t>
                      </a:r>
                      <a:r>
                        <a:rPr lang="en-US" sz="1400" kern="100" dirty="0" err="1">
                          <a:effectLst/>
                          <a:latin typeface="微软雅黑"/>
                          <a:ea typeface="宋体"/>
                          <a:cs typeface="微软雅黑"/>
                        </a:rPr>
                        <a:t>np.sin</a:t>
                      </a:r>
                      <a:r>
                        <a:rPr lang="en-US" sz="1400" kern="100" dirty="0">
                          <a:effectLst/>
                          <a:latin typeface="微软雅黑"/>
                          <a:ea typeface="宋体"/>
                          <a:cs typeface="微软雅黑"/>
                        </a:rPr>
                        <a:t>(x)</a:t>
                      </a:r>
                      <a:endParaRPr lang="zh-CN" sz="1050" kern="100" dirty="0">
                        <a:effectLst/>
                        <a:latin typeface="Calibri"/>
                        <a:ea typeface="宋体"/>
                        <a:cs typeface="Times New Roman"/>
                      </a:endParaRPr>
                    </a:p>
                    <a:p>
                      <a:pPr algn="just">
                        <a:spcAft>
                          <a:spcPts val="0"/>
                        </a:spcAft>
                      </a:pPr>
                      <a:r>
                        <a:rPr lang="en-US" sz="1400" kern="100" dirty="0">
                          <a:solidFill>
                            <a:srgbClr val="0000FF"/>
                          </a:solidFill>
                          <a:effectLst/>
                          <a:latin typeface="微软雅黑"/>
                          <a:ea typeface="宋体"/>
                          <a:cs typeface="微软雅黑"/>
                        </a:rPr>
                        <a:t>#</a:t>
                      </a:r>
                      <a:r>
                        <a:rPr lang="zh-CN" sz="1400" kern="100" dirty="0">
                          <a:solidFill>
                            <a:srgbClr val="0000FF"/>
                          </a:solidFill>
                          <a:effectLst/>
                          <a:latin typeface="Calibri"/>
                          <a:ea typeface="微软雅黑"/>
                          <a:cs typeface="微软雅黑"/>
                        </a:rPr>
                        <a:t>使用</a:t>
                      </a:r>
                      <a:r>
                        <a:rPr lang="en-US" sz="1400" kern="100" dirty="0">
                          <a:solidFill>
                            <a:srgbClr val="0000FF"/>
                          </a:solidFill>
                          <a:effectLst/>
                          <a:latin typeface="Calibri"/>
                          <a:ea typeface="微软雅黑"/>
                          <a:cs typeface="微软雅黑"/>
                        </a:rPr>
                        <a:t> plot() </a:t>
                      </a:r>
                      <a:r>
                        <a:rPr lang="zh-CN" sz="1400" kern="100" dirty="0">
                          <a:solidFill>
                            <a:srgbClr val="0000FF"/>
                          </a:solidFill>
                          <a:effectLst/>
                          <a:latin typeface="Calibri"/>
                          <a:ea typeface="微软雅黑"/>
                          <a:cs typeface="微软雅黑"/>
                        </a:rPr>
                        <a:t>函数对</a:t>
                      </a:r>
                      <a:r>
                        <a:rPr lang="en-US" sz="1400" kern="100" dirty="0">
                          <a:solidFill>
                            <a:srgbClr val="0000FF"/>
                          </a:solidFill>
                          <a:effectLst/>
                          <a:latin typeface="Calibri"/>
                          <a:ea typeface="微软雅黑"/>
                          <a:cs typeface="微软雅黑"/>
                        </a:rPr>
                        <a:t> x</a:t>
                      </a:r>
                      <a:r>
                        <a:rPr lang="zh-CN" sz="1400" kern="100" dirty="0">
                          <a:solidFill>
                            <a:srgbClr val="0000FF"/>
                          </a:solidFill>
                          <a:effectLst/>
                          <a:latin typeface="Calibri"/>
                          <a:ea typeface="微软雅黑"/>
                          <a:cs typeface="微软雅黑"/>
                        </a:rPr>
                        <a:t>、</a:t>
                      </a:r>
                      <a:r>
                        <a:rPr lang="en-US" sz="1400" kern="100" dirty="0">
                          <a:solidFill>
                            <a:srgbClr val="0000FF"/>
                          </a:solidFill>
                          <a:effectLst/>
                          <a:latin typeface="Calibri"/>
                          <a:ea typeface="微软雅黑"/>
                          <a:cs typeface="微软雅黑"/>
                        </a:rPr>
                        <a:t>y </a:t>
                      </a:r>
                      <a:r>
                        <a:rPr lang="zh-CN" sz="1400" kern="100" dirty="0">
                          <a:solidFill>
                            <a:srgbClr val="0000FF"/>
                          </a:solidFill>
                          <a:effectLst/>
                          <a:latin typeface="Calibri"/>
                          <a:ea typeface="微软雅黑"/>
                          <a:cs typeface="微软雅黑"/>
                        </a:rPr>
                        <a:t>进行绘制线</a:t>
                      </a:r>
                      <a:endParaRPr lang="zh-CN" sz="1050" kern="100" dirty="0">
                        <a:effectLst/>
                        <a:latin typeface="Calibri"/>
                        <a:ea typeface="宋体"/>
                        <a:cs typeface="Times New Roman"/>
                      </a:endParaRPr>
                    </a:p>
                    <a:p>
                      <a:pPr algn="just">
                        <a:spcAft>
                          <a:spcPts val="0"/>
                        </a:spcAft>
                      </a:pPr>
                      <a:r>
                        <a:rPr lang="en-US" sz="1400" kern="100" dirty="0" err="1">
                          <a:effectLst/>
                          <a:latin typeface="微软雅黑"/>
                          <a:ea typeface="宋体"/>
                          <a:cs typeface="微软雅黑"/>
                        </a:rPr>
                        <a:t>plt.plot</a:t>
                      </a:r>
                      <a:r>
                        <a:rPr lang="en-US" sz="1400" kern="100" dirty="0">
                          <a:effectLst/>
                          <a:latin typeface="微软雅黑"/>
                          <a:ea typeface="宋体"/>
                          <a:cs typeface="微软雅黑"/>
                        </a:rPr>
                        <a:t>(</a:t>
                      </a:r>
                      <a:r>
                        <a:rPr lang="en-US" sz="1400" kern="100" dirty="0" err="1">
                          <a:effectLst/>
                          <a:latin typeface="微软雅黑"/>
                          <a:ea typeface="宋体"/>
                          <a:cs typeface="微软雅黑"/>
                        </a:rPr>
                        <a:t>x,y</a:t>
                      </a:r>
                      <a:r>
                        <a:rPr lang="en-US" sz="1400" kern="100" dirty="0">
                          <a:effectLst/>
                          <a:latin typeface="微软雅黑"/>
                          <a:ea typeface="宋体"/>
                          <a:cs typeface="微软雅黑"/>
                        </a:rPr>
                        <a:t>)</a:t>
                      </a:r>
                      <a:endParaRPr lang="zh-CN" sz="1050" kern="100" dirty="0">
                        <a:effectLst/>
                        <a:latin typeface="Calibri"/>
                        <a:ea typeface="宋体"/>
                        <a:cs typeface="Times New Roman"/>
                      </a:endParaRPr>
                    </a:p>
                    <a:p>
                      <a:pPr algn="just">
                        <a:spcAft>
                          <a:spcPts val="0"/>
                        </a:spcAft>
                      </a:pPr>
                      <a:r>
                        <a:rPr lang="en-US" sz="1400" kern="100" dirty="0">
                          <a:solidFill>
                            <a:srgbClr val="0000FF"/>
                          </a:solidFill>
                          <a:effectLst/>
                          <a:latin typeface="微软雅黑"/>
                          <a:ea typeface="宋体"/>
                          <a:cs typeface="微软雅黑"/>
                        </a:rPr>
                        <a:t>#x</a:t>
                      </a:r>
                      <a:r>
                        <a:rPr lang="zh-CN" sz="1400" kern="100" dirty="0">
                          <a:solidFill>
                            <a:srgbClr val="0000FF"/>
                          </a:solidFill>
                          <a:effectLst/>
                          <a:latin typeface="Calibri"/>
                          <a:ea typeface="微软雅黑"/>
                          <a:cs typeface="微软雅黑"/>
                        </a:rPr>
                        <a:t>轴的标签</a:t>
                      </a:r>
                      <a:endParaRPr lang="zh-CN" sz="1050" kern="100" dirty="0">
                        <a:effectLst/>
                        <a:latin typeface="Calibri"/>
                        <a:ea typeface="宋体"/>
                        <a:cs typeface="Times New Roman"/>
                      </a:endParaRPr>
                    </a:p>
                    <a:p>
                      <a:pPr algn="just">
                        <a:spcAft>
                          <a:spcPts val="0"/>
                        </a:spcAft>
                      </a:pPr>
                      <a:r>
                        <a:rPr lang="en-US" sz="1400" kern="100" dirty="0" err="1">
                          <a:effectLst/>
                          <a:latin typeface="微软雅黑"/>
                          <a:ea typeface="宋体"/>
                          <a:cs typeface="微软雅黑"/>
                        </a:rPr>
                        <a:t>plt.xlabel</a:t>
                      </a:r>
                      <a:r>
                        <a:rPr lang="en-US" sz="1400" kern="100" dirty="0">
                          <a:effectLst/>
                          <a:latin typeface="微软雅黑"/>
                          <a:ea typeface="宋体"/>
                          <a:cs typeface="微软雅黑"/>
                        </a:rPr>
                        <a:t>("angle")</a:t>
                      </a:r>
                      <a:endParaRPr lang="zh-CN" sz="1050" kern="100" dirty="0">
                        <a:effectLst/>
                        <a:latin typeface="Calibri"/>
                        <a:ea typeface="宋体"/>
                        <a:cs typeface="Times New Roman"/>
                      </a:endParaRPr>
                    </a:p>
                    <a:p>
                      <a:pPr algn="just">
                        <a:spcAft>
                          <a:spcPts val="0"/>
                        </a:spcAft>
                      </a:pPr>
                      <a:r>
                        <a:rPr lang="en-US" sz="1400" kern="100" dirty="0">
                          <a:solidFill>
                            <a:srgbClr val="0000FF"/>
                          </a:solidFill>
                          <a:effectLst/>
                          <a:latin typeface="微软雅黑"/>
                          <a:ea typeface="宋体"/>
                          <a:cs typeface="微软雅黑"/>
                        </a:rPr>
                        <a:t>#y</a:t>
                      </a:r>
                      <a:r>
                        <a:rPr lang="zh-CN" sz="1400" kern="100" dirty="0">
                          <a:solidFill>
                            <a:srgbClr val="0000FF"/>
                          </a:solidFill>
                          <a:effectLst/>
                          <a:latin typeface="Calibri"/>
                          <a:ea typeface="微软雅黑"/>
                          <a:cs typeface="微软雅黑"/>
                        </a:rPr>
                        <a:t>轴的标签</a:t>
                      </a:r>
                      <a:endParaRPr lang="zh-CN" sz="1050" kern="100" dirty="0">
                        <a:effectLst/>
                        <a:latin typeface="Calibri"/>
                        <a:ea typeface="宋体"/>
                        <a:cs typeface="Times New Roman"/>
                      </a:endParaRPr>
                    </a:p>
                    <a:p>
                      <a:pPr algn="just">
                        <a:spcAft>
                          <a:spcPts val="0"/>
                        </a:spcAft>
                      </a:pPr>
                      <a:r>
                        <a:rPr lang="en-US" sz="1400" kern="100" dirty="0" err="1">
                          <a:effectLst/>
                          <a:latin typeface="微软雅黑"/>
                          <a:ea typeface="宋体"/>
                          <a:cs typeface="微软雅黑"/>
                        </a:rPr>
                        <a:t>plt.ylabel</a:t>
                      </a:r>
                      <a:r>
                        <a:rPr lang="en-US" sz="1400" kern="100" dirty="0">
                          <a:effectLst/>
                          <a:latin typeface="微软雅黑"/>
                          <a:ea typeface="宋体"/>
                          <a:cs typeface="微软雅黑"/>
                        </a:rPr>
                        <a:t>("sine")</a:t>
                      </a:r>
                      <a:endParaRPr lang="zh-CN" sz="1050" kern="100" dirty="0">
                        <a:effectLst/>
                        <a:latin typeface="Calibri"/>
                        <a:ea typeface="宋体"/>
                        <a:cs typeface="Times New Roman"/>
                      </a:endParaRPr>
                    </a:p>
                    <a:p>
                      <a:pPr algn="just">
                        <a:spcAft>
                          <a:spcPts val="0"/>
                        </a:spcAft>
                      </a:pPr>
                      <a:r>
                        <a:rPr lang="en-US" sz="1400" kern="100" dirty="0">
                          <a:solidFill>
                            <a:srgbClr val="0000FF"/>
                          </a:solidFill>
                          <a:effectLst/>
                          <a:latin typeface="微软雅黑"/>
                          <a:ea typeface="宋体"/>
                          <a:cs typeface="微软雅黑"/>
                        </a:rPr>
                        <a:t>#</a:t>
                      </a:r>
                      <a:r>
                        <a:rPr lang="zh-CN" sz="1400" kern="100" dirty="0">
                          <a:solidFill>
                            <a:srgbClr val="0000FF"/>
                          </a:solidFill>
                          <a:effectLst/>
                          <a:latin typeface="Calibri"/>
                          <a:ea typeface="微软雅黑"/>
                          <a:cs typeface="微软雅黑"/>
                        </a:rPr>
                        <a:t>图像的标题</a:t>
                      </a:r>
                      <a:endParaRPr lang="zh-CN" sz="1050" kern="100" dirty="0">
                        <a:effectLst/>
                        <a:latin typeface="Calibri"/>
                        <a:ea typeface="宋体"/>
                        <a:cs typeface="Times New Roman"/>
                      </a:endParaRPr>
                    </a:p>
                    <a:p>
                      <a:pPr algn="just">
                        <a:spcAft>
                          <a:spcPts val="0"/>
                        </a:spcAft>
                      </a:pPr>
                      <a:r>
                        <a:rPr lang="en-US" sz="1400" kern="100" dirty="0" err="1">
                          <a:effectLst/>
                          <a:latin typeface="微软雅黑"/>
                          <a:ea typeface="宋体"/>
                          <a:cs typeface="微软雅黑"/>
                        </a:rPr>
                        <a:t>plt.title</a:t>
                      </a:r>
                      <a:r>
                        <a:rPr lang="en-US" sz="1400" kern="100" dirty="0">
                          <a:effectLst/>
                          <a:latin typeface="微软雅黑"/>
                          <a:ea typeface="宋体"/>
                          <a:cs typeface="微软雅黑"/>
                        </a:rPr>
                        <a:t>('sine wave')</a:t>
                      </a:r>
                      <a:endParaRPr lang="zh-CN" sz="1050" kern="100" dirty="0">
                        <a:effectLst/>
                        <a:latin typeface="Calibri"/>
                        <a:ea typeface="宋体"/>
                        <a:cs typeface="Times New Roman"/>
                      </a:endParaRPr>
                    </a:p>
                    <a:p>
                      <a:pPr algn="just">
                        <a:spcAft>
                          <a:spcPts val="0"/>
                        </a:spcAft>
                      </a:pPr>
                      <a:r>
                        <a:rPr lang="en-US" sz="1400" kern="100" dirty="0">
                          <a:solidFill>
                            <a:srgbClr val="0000FF"/>
                          </a:solidFill>
                          <a:effectLst/>
                          <a:latin typeface="微软雅黑"/>
                          <a:ea typeface="宋体"/>
                          <a:cs typeface="微软雅黑"/>
                        </a:rPr>
                        <a:t>#</a:t>
                      </a:r>
                      <a:r>
                        <a:rPr lang="zh-CN" sz="1400" kern="100" dirty="0">
                          <a:solidFill>
                            <a:srgbClr val="0000FF"/>
                          </a:solidFill>
                          <a:effectLst/>
                          <a:latin typeface="Calibri"/>
                          <a:ea typeface="微软雅黑"/>
                          <a:cs typeface="微软雅黑"/>
                        </a:rPr>
                        <a:t>使用</a:t>
                      </a:r>
                      <a:r>
                        <a:rPr lang="en-US" sz="1400" kern="100" dirty="0">
                          <a:solidFill>
                            <a:srgbClr val="0000FF"/>
                          </a:solidFill>
                          <a:effectLst/>
                          <a:latin typeface="Calibri"/>
                          <a:ea typeface="微软雅黑"/>
                          <a:cs typeface="微软雅黑"/>
                        </a:rPr>
                        <a:t>show</a:t>
                      </a:r>
                      <a:r>
                        <a:rPr lang="zh-CN" sz="1400" kern="100" dirty="0">
                          <a:solidFill>
                            <a:srgbClr val="0000FF"/>
                          </a:solidFill>
                          <a:effectLst/>
                          <a:latin typeface="Calibri"/>
                          <a:ea typeface="微软雅黑"/>
                          <a:cs typeface="微软雅黑"/>
                        </a:rPr>
                        <a:t>展示图像</a:t>
                      </a:r>
                      <a:endParaRPr lang="zh-CN" sz="1050" kern="100" dirty="0">
                        <a:effectLst/>
                        <a:latin typeface="Calibri"/>
                        <a:ea typeface="宋体"/>
                        <a:cs typeface="Times New Roman"/>
                      </a:endParaRPr>
                    </a:p>
                    <a:p>
                      <a:pPr algn="just">
                        <a:spcAft>
                          <a:spcPts val="0"/>
                        </a:spcAft>
                      </a:pPr>
                      <a:r>
                        <a:rPr lang="en-US" sz="1400" kern="100" dirty="0" err="1">
                          <a:effectLst/>
                          <a:latin typeface="微软雅黑"/>
                          <a:ea typeface="宋体"/>
                          <a:cs typeface="微软雅黑"/>
                        </a:rPr>
                        <a:t>plt.show</a:t>
                      </a:r>
                      <a:r>
                        <a:rPr lang="en-US" sz="1400" kern="100" dirty="0">
                          <a:effectLst/>
                          <a:latin typeface="微软雅黑"/>
                          <a:ea typeface="宋体"/>
                          <a:cs typeface="微软雅黑"/>
                        </a:rPr>
                        <a:t>()</a:t>
                      </a:r>
                      <a:endParaRPr lang="zh-CN" sz="1050" kern="100" dirty="0">
                        <a:effectLst/>
                        <a:latin typeface="Calibri"/>
                        <a:ea typeface="宋体"/>
                        <a:cs typeface="Times New Roman"/>
                      </a:endParaRPr>
                    </a:p>
                  </a:txBody>
                  <a:tcPr marL="114300" marR="114300" marT="0" marB="0"/>
                </a:tc>
              </a:tr>
            </a:tbl>
          </a:graphicData>
        </a:graphic>
      </p:graphicFrame>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axes</a:t>
            </a:r>
            <a:r>
              <a:rPr lang="zh-CN" altLang="zh-CN" dirty="0"/>
              <a:t>类</a:t>
            </a:r>
            <a:endParaRPr dirty="0"/>
          </a:p>
        </p:txBody>
      </p:sp>
      <p:sp>
        <p:nvSpPr>
          <p:cNvPr id="3" name="文本框 2"/>
          <p:cNvSpPr txBox="1"/>
          <p:nvPr/>
        </p:nvSpPr>
        <p:spPr>
          <a:xfrm>
            <a:off x="617219" y="891667"/>
            <a:ext cx="11198225" cy="4932045"/>
          </a:xfrm>
          <a:prstGeom prst="rect">
            <a:avLst/>
          </a:prstGeom>
          <a:noFill/>
        </p:spPr>
        <p:txBody>
          <a:bodyPr wrap="square" rtlCol="0" anchor="t">
            <a:noAutofit/>
          </a:bodyPr>
          <a:lstStyle/>
          <a:p>
            <a:r>
              <a:rPr lang="en-US" altLang="zh-CN" sz="2000" dirty="0" err="1"/>
              <a:t>axes.plot</a:t>
            </a:r>
            <a:r>
              <a:rPr lang="en-US" altLang="zh-CN" sz="2000" dirty="0"/>
              <a:t>()</a:t>
            </a:r>
            <a:r>
              <a:rPr lang="zh-CN" altLang="zh-CN" sz="2000" dirty="0"/>
              <a:t>：这是</a:t>
            </a:r>
            <a:r>
              <a:rPr lang="en-US" altLang="zh-CN" sz="2000" dirty="0"/>
              <a:t> axes </a:t>
            </a:r>
            <a:r>
              <a:rPr lang="zh-CN" altLang="zh-CN" sz="2000" dirty="0"/>
              <a:t>类的基本方法，它将一个数组的值与另一个数组的值绘制成线或标记，</a:t>
            </a:r>
            <a:r>
              <a:rPr lang="en-US" altLang="zh-CN" sz="2000" dirty="0"/>
              <a:t>plot() </a:t>
            </a:r>
            <a:r>
              <a:rPr lang="zh-CN" altLang="zh-CN" sz="2000" dirty="0"/>
              <a:t>方法具有可选格式的字符串参数，用来指定线型、标记颜色、样式以及大小</a:t>
            </a:r>
          </a:p>
          <a:p>
            <a:r>
              <a:rPr lang="en-US" altLang="zh-CN" dirty="0" smtClean="0"/>
              <a:t>   </a:t>
            </a:r>
            <a:endParaRPr lang="en-US" altLang="zh-CN" dirty="0"/>
          </a:p>
          <a:p>
            <a:endParaRPr lang="zh-CN" altLang="en-US" dirty="0"/>
          </a:p>
        </p:txBody>
      </p:sp>
      <p:pic>
        <p:nvPicPr>
          <p:cNvPr id="6" name="图片 5"/>
          <p:cNvPicPr/>
          <p:nvPr/>
        </p:nvPicPr>
        <p:blipFill>
          <a:blip r:embed="rId3"/>
          <a:stretch>
            <a:fillRect/>
          </a:stretch>
        </p:blipFill>
        <p:spPr>
          <a:xfrm>
            <a:off x="1887345" y="1661540"/>
            <a:ext cx="7869303" cy="4757548"/>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axes </a:t>
            </a:r>
            <a:r>
              <a:rPr lang="zh-CN" altLang="zh-CN" dirty="0"/>
              <a:t>类的</a:t>
            </a:r>
            <a:r>
              <a:rPr lang="en-US" altLang="zh-CN" dirty="0"/>
              <a:t> legend() </a:t>
            </a:r>
            <a:r>
              <a:rPr lang="zh-CN" altLang="zh-CN" dirty="0"/>
              <a:t>方法</a:t>
            </a:r>
            <a:endParaRPr lang="en-US" altLang="zh-CN" dirty="0">
              <a:sym typeface="+mn-ea"/>
            </a:endParaRPr>
          </a:p>
        </p:txBody>
      </p:sp>
      <p:sp>
        <p:nvSpPr>
          <p:cNvPr id="3" name="文本框 2"/>
          <p:cNvSpPr txBox="1"/>
          <p:nvPr/>
        </p:nvSpPr>
        <p:spPr>
          <a:xfrm>
            <a:off x="617219" y="1066165"/>
            <a:ext cx="11198225" cy="665480"/>
          </a:xfrm>
          <a:prstGeom prst="rect">
            <a:avLst/>
          </a:prstGeom>
          <a:noFill/>
        </p:spPr>
        <p:txBody>
          <a:bodyPr wrap="square" rtlCol="0" anchor="t">
            <a:noAutofit/>
          </a:bodyPr>
          <a:lstStyle/>
          <a:p>
            <a:r>
              <a:rPr lang="zh-CN" altLang="en-US" sz="1600" dirty="0"/>
              <a:t> </a:t>
            </a:r>
            <a:r>
              <a:rPr lang="en-US" altLang="zh-CN" dirty="0"/>
              <a:t>axes </a:t>
            </a:r>
            <a:r>
              <a:rPr lang="zh-CN" altLang="zh-CN" dirty="0"/>
              <a:t>类的</a:t>
            </a:r>
            <a:r>
              <a:rPr lang="en-US" altLang="zh-CN" dirty="0"/>
              <a:t> legend() </a:t>
            </a:r>
            <a:r>
              <a:rPr lang="zh-CN" altLang="zh-CN" dirty="0"/>
              <a:t>方法负责绘制画布中的图例，它需要三个参数，如下所示</a:t>
            </a:r>
            <a:r>
              <a:rPr lang="zh-CN" altLang="zh-CN" dirty="0" smtClean="0"/>
              <a:t>：</a:t>
            </a:r>
            <a:endParaRPr lang="en-US" altLang="zh-CN" dirty="0" smtClean="0"/>
          </a:p>
          <a:p>
            <a:endParaRPr lang="en-US" altLang="zh-CN" sz="1600" dirty="0"/>
          </a:p>
          <a:p>
            <a:endParaRPr lang="zh-CN" altLang="zh-CN" sz="1600" dirty="0"/>
          </a:p>
          <a:p>
            <a:r>
              <a:rPr lang="en-US" altLang="zh-CN" dirty="0" err="1"/>
              <a:t>ax.legend</a:t>
            </a:r>
            <a:r>
              <a:rPr lang="en-US" altLang="zh-CN" dirty="0"/>
              <a:t>(handles, labels, </a:t>
            </a:r>
            <a:r>
              <a:rPr lang="en-US" altLang="zh-CN" dirty="0" err="1"/>
              <a:t>loc</a:t>
            </a:r>
            <a:r>
              <a:rPr lang="en-US" altLang="zh-CN" dirty="0" smtClean="0"/>
              <a:t>)</a:t>
            </a:r>
          </a:p>
          <a:p>
            <a:endParaRPr lang="zh-CN" altLang="zh-CN" dirty="0"/>
          </a:p>
          <a:p>
            <a:r>
              <a:rPr lang="en-US" altLang="zh-CN" dirty="0"/>
              <a:t>labels </a:t>
            </a:r>
            <a:r>
              <a:rPr lang="zh-CN" altLang="zh-CN" dirty="0"/>
              <a:t>是一个字符串序列，用来指定标签的名称</a:t>
            </a:r>
            <a:r>
              <a:rPr lang="zh-CN" altLang="zh-CN" dirty="0" smtClean="0"/>
              <a:t>；</a:t>
            </a:r>
            <a:endParaRPr lang="en-US" altLang="zh-CN" dirty="0" smtClean="0"/>
          </a:p>
          <a:p>
            <a:endParaRPr lang="zh-CN" altLang="zh-CN" dirty="0"/>
          </a:p>
          <a:p>
            <a:r>
              <a:rPr lang="en-US" altLang="zh-CN" dirty="0" err="1"/>
              <a:t>loc</a:t>
            </a:r>
            <a:r>
              <a:rPr lang="en-US" altLang="zh-CN" dirty="0"/>
              <a:t> </a:t>
            </a:r>
            <a:r>
              <a:rPr lang="zh-CN" altLang="zh-CN" dirty="0"/>
              <a:t>是指定图例位置的参数，其参数值可以用字符串</a:t>
            </a:r>
            <a:r>
              <a:rPr lang="zh-CN" altLang="zh-CN" dirty="0" smtClean="0"/>
              <a:t>或</a:t>
            </a:r>
            <a:endParaRPr lang="en-US" altLang="zh-CN" dirty="0" smtClean="0"/>
          </a:p>
          <a:p>
            <a:r>
              <a:rPr lang="zh-CN" altLang="zh-CN" dirty="0" smtClean="0"/>
              <a:t>整数</a:t>
            </a:r>
            <a:r>
              <a:rPr lang="zh-CN" altLang="zh-CN" dirty="0"/>
              <a:t>来表示</a:t>
            </a:r>
            <a:r>
              <a:rPr lang="zh-CN" altLang="zh-CN" dirty="0" smtClean="0"/>
              <a:t>；</a:t>
            </a:r>
            <a:endParaRPr lang="en-US" altLang="zh-CN" dirty="0" smtClean="0"/>
          </a:p>
          <a:p>
            <a:endParaRPr lang="zh-CN" altLang="zh-CN" dirty="0"/>
          </a:p>
          <a:p>
            <a:r>
              <a:rPr lang="en-US" altLang="zh-CN" dirty="0"/>
              <a:t>handles </a:t>
            </a:r>
            <a:r>
              <a:rPr lang="zh-CN" altLang="zh-CN" dirty="0"/>
              <a:t>参数，它也是一个序列，它包含了所有线型的实例</a:t>
            </a:r>
          </a:p>
          <a:p>
            <a:endParaRPr lang="zh-CN" altLang="en-US" dirty="0"/>
          </a:p>
        </p:txBody>
      </p:sp>
      <p:pic>
        <p:nvPicPr>
          <p:cNvPr id="7" name="图片 6"/>
          <p:cNvPicPr/>
          <p:nvPr/>
        </p:nvPicPr>
        <p:blipFill>
          <a:blip r:embed="rId3"/>
          <a:stretch>
            <a:fillRect/>
          </a:stretch>
        </p:blipFill>
        <p:spPr>
          <a:xfrm>
            <a:off x="6693407" y="1516126"/>
            <a:ext cx="4390517" cy="4756658"/>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err="1"/>
              <a:t>NumPy</a:t>
            </a:r>
            <a:r>
              <a:rPr lang="en-US" altLang="zh-CN" dirty="0"/>
              <a:t> </a:t>
            </a:r>
            <a:r>
              <a:rPr lang="zh-CN" altLang="zh-CN" dirty="0"/>
              <a:t>库</a:t>
            </a:r>
            <a:endParaRPr lang="zh-CN" altLang="zh-CN" dirty="0"/>
          </a:p>
        </p:txBody>
      </p:sp>
      <p:sp>
        <p:nvSpPr>
          <p:cNvPr id="3" name="文本框 2"/>
          <p:cNvSpPr txBox="1"/>
          <p:nvPr/>
        </p:nvSpPr>
        <p:spPr>
          <a:xfrm>
            <a:off x="868680" y="1066165"/>
            <a:ext cx="11146790" cy="665480"/>
          </a:xfrm>
          <a:prstGeom prst="rect">
            <a:avLst/>
          </a:prstGeom>
          <a:noFill/>
        </p:spPr>
        <p:txBody>
          <a:bodyPr wrap="square" rtlCol="0" anchor="t">
            <a:noAutofit/>
          </a:bodyPr>
          <a:lstStyle/>
          <a:p>
            <a:r>
              <a:rPr lang="zh-CN" altLang="en-US" sz="2400" dirty="0"/>
              <a:t> </a:t>
            </a:r>
            <a:r>
              <a:rPr lang="en-US" altLang="zh-CN" sz="2000" dirty="0" err="1"/>
              <a:t>NumPy</a:t>
            </a:r>
            <a:r>
              <a:rPr lang="en-US" altLang="zh-CN" sz="2000" dirty="0"/>
              <a:t> </a:t>
            </a:r>
            <a:r>
              <a:rPr lang="zh-CN" altLang="zh-CN" sz="2000" dirty="0"/>
              <a:t>是</a:t>
            </a:r>
            <a:r>
              <a:rPr lang="en-US" altLang="zh-CN" sz="2000" dirty="0"/>
              <a:t> Python </a:t>
            </a:r>
            <a:r>
              <a:rPr lang="zh-CN" altLang="zh-CN" sz="2000" dirty="0"/>
              <a:t>中用于科学计算的一个强大库，提供了许多高性能的数学和数组操作功能</a:t>
            </a:r>
            <a:r>
              <a:rPr lang="zh-CN" altLang="zh-CN" sz="2000" dirty="0" smtClean="0"/>
              <a:t>。</a:t>
            </a:r>
            <a:endParaRPr lang="en-US" altLang="zh-CN" sz="2000" dirty="0" smtClean="0"/>
          </a:p>
          <a:p>
            <a:r>
              <a:rPr lang="zh-CN" altLang="zh-CN" sz="2000" dirty="0" smtClean="0"/>
              <a:t>利用</a:t>
            </a:r>
            <a:r>
              <a:rPr lang="en-US" altLang="zh-CN" sz="2000" dirty="0" err="1"/>
              <a:t>numpy</a:t>
            </a:r>
            <a:r>
              <a:rPr lang="zh-CN" altLang="zh-CN" sz="2000" dirty="0"/>
              <a:t>创建数组</a:t>
            </a:r>
          </a:p>
          <a:p>
            <a:endParaRPr lang="en-US" altLang="zh-CN" sz="2400" dirty="0" smtClean="0"/>
          </a:p>
          <a:p>
            <a:r>
              <a:rPr lang="en-US" altLang="zh-CN" sz="2400" dirty="0" err="1" smtClean="0"/>
              <a:t>arange</a:t>
            </a:r>
            <a:r>
              <a:rPr lang="en-US" altLang="zh-CN" sz="2400" dirty="0"/>
              <a:t>() </a:t>
            </a:r>
            <a:r>
              <a:rPr lang="zh-CN" altLang="zh-CN" sz="2400" dirty="0"/>
              <a:t>函数</a:t>
            </a:r>
            <a:r>
              <a:rPr lang="en-US" altLang="zh-CN" sz="2400" dirty="0"/>
              <a:t>:  </a:t>
            </a:r>
            <a:r>
              <a:rPr lang="zh-CN" altLang="zh-CN" sz="2400" dirty="0"/>
              <a:t>返回值是数组</a:t>
            </a:r>
            <a:endParaRPr sz="2400" dirty="0">
              <a:latin typeface="微软雅黑" panose="020B0503020204020204" charset="-122"/>
              <a:ea typeface="微软雅黑" panose="020B0503020204020204" charset="-122"/>
            </a:endParaRPr>
          </a:p>
        </p:txBody>
      </p:sp>
      <p:pic>
        <p:nvPicPr>
          <p:cNvPr id="9" name="图片 8"/>
          <p:cNvPicPr/>
          <p:nvPr/>
        </p:nvPicPr>
        <p:blipFill>
          <a:blip r:embed="rId3"/>
          <a:stretch>
            <a:fillRect/>
          </a:stretch>
        </p:blipFill>
        <p:spPr>
          <a:xfrm>
            <a:off x="2162302" y="2646870"/>
            <a:ext cx="6515354" cy="3817938"/>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empty(shape, </a:t>
            </a:r>
            <a:r>
              <a:rPr lang="en-US" altLang="zh-CN" dirty="0" err="1"/>
              <a:t>dtype,order</a:t>
            </a:r>
            <a:r>
              <a:rPr lang="en-US" altLang="zh-CN" dirty="0"/>
              <a:t>)</a:t>
            </a:r>
            <a:endParaRPr dirty="0">
              <a:sym typeface="+mn-ea"/>
            </a:endParaRPr>
          </a:p>
        </p:txBody>
      </p:sp>
      <p:sp>
        <p:nvSpPr>
          <p:cNvPr id="5" name="矩形 4"/>
          <p:cNvSpPr/>
          <p:nvPr/>
        </p:nvSpPr>
        <p:spPr>
          <a:xfrm>
            <a:off x="762000" y="854482"/>
            <a:ext cx="7879080" cy="1754326"/>
          </a:xfrm>
          <a:prstGeom prst="rect">
            <a:avLst/>
          </a:prstGeom>
        </p:spPr>
        <p:txBody>
          <a:bodyPr wrap="square">
            <a:spAutoFit/>
          </a:bodyPr>
          <a:lstStyle/>
          <a:p>
            <a:r>
              <a:rPr lang="en-US" altLang="zh-CN" dirty="0"/>
              <a:t>empty(shape, </a:t>
            </a:r>
            <a:r>
              <a:rPr lang="en-US" altLang="zh-CN" dirty="0" err="1"/>
              <a:t>dtype,order</a:t>
            </a:r>
            <a:r>
              <a:rPr lang="en-US" altLang="zh-CN" dirty="0"/>
              <a:t>) </a:t>
            </a:r>
            <a:r>
              <a:rPr lang="zh-CN" altLang="zh-CN" dirty="0"/>
              <a:t>函数</a:t>
            </a:r>
            <a:r>
              <a:rPr lang="en-US" altLang="zh-CN" dirty="0"/>
              <a:t>: </a:t>
            </a:r>
            <a:r>
              <a:rPr lang="zh-CN" altLang="zh-CN" dirty="0"/>
              <a:t>返回值是数组</a:t>
            </a:r>
          </a:p>
          <a:p>
            <a:r>
              <a:rPr lang="en-US" altLang="zh-CN" dirty="0"/>
              <a:t>shape</a:t>
            </a:r>
            <a:r>
              <a:rPr lang="zh-CN" altLang="zh-CN" dirty="0"/>
              <a:t>：表示数组形状的整数或整数元组。</a:t>
            </a:r>
          </a:p>
          <a:p>
            <a:r>
              <a:rPr lang="en-US" altLang="zh-CN" dirty="0" err="1"/>
              <a:t>dtype</a:t>
            </a:r>
            <a:r>
              <a:rPr lang="zh-CN" altLang="zh-CN" dirty="0"/>
              <a:t>（可选）：指定数组的数据类型，默认为浮点数。</a:t>
            </a:r>
            <a:r>
              <a:rPr lang="en-US" altLang="zh-CN" dirty="0" err="1"/>
              <a:t>int</a:t>
            </a:r>
            <a:r>
              <a:rPr lang="en-US" altLang="zh-CN" dirty="0"/>
              <a:t>  float  </a:t>
            </a:r>
            <a:r>
              <a:rPr lang="en-US" altLang="zh-CN" dirty="0" err="1"/>
              <a:t>bool</a:t>
            </a:r>
            <a:endParaRPr lang="zh-CN" altLang="zh-CN" dirty="0"/>
          </a:p>
          <a:p>
            <a:r>
              <a:rPr lang="en-US" altLang="zh-CN" dirty="0"/>
              <a:t> </a:t>
            </a:r>
            <a:endParaRPr lang="zh-CN" altLang="zh-CN" dirty="0"/>
          </a:p>
          <a:p>
            <a:r>
              <a:rPr lang="en-US" altLang="zh-CN" dirty="0"/>
              <a:t>empty( (</a:t>
            </a:r>
            <a:r>
              <a:rPr lang="zh-CN" altLang="zh-CN" dirty="0"/>
              <a:t>行</a:t>
            </a:r>
            <a:r>
              <a:rPr lang="en-US" altLang="zh-CN" dirty="0"/>
              <a:t>,</a:t>
            </a:r>
            <a:r>
              <a:rPr lang="zh-CN" altLang="zh-CN" dirty="0"/>
              <a:t>列</a:t>
            </a:r>
            <a:r>
              <a:rPr lang="en-US" altLang="zh-CN" dirty="0"/>
              <a:t>),</a:t>
            </a:r>
            <a:r>
              <a:rPr lang="zh-CN" altLang="zh-CN" dirty="0"/>
              <a:t>数据类型</a:t>
            </a:r>
            <a:r>
              <a:rPr lang="en-US" altLang="zh-CN" dirty="0"/>
              <a:t>)</a:t>
            </a:r>
            <a:endParaRPr lang="zh-CN" altLang="zh-CN" dirty="0"/>
          </a:p>
          <a:p>
            <a:r>
              <a:rPr lang="en-US" altLang="zh-CN" dirty="0"/>
              <a:t>empty( </a:t>
            </a:r>
            <a:r>
              <a:rPr lang="zh-CN" altLang="zh-CN" dirty="0"/>
              <a:t>列</a:t>
            </a:r>
            <a:r>
              <a:rPr lang="en-US" altLang="zh-CN" dirty="0"/>
              <a:t>,</a:t>
            </a:r>
            <a:r>
              <a:rPr lang="zh-CN" altLang="zh-CN" dirty="0"/>
              <a:t>数据类型</a:t>
            </a:r>
            <a:r>
              <a:rPr lang="en-US" altLang="zh-CN" dirty="0"/>
              <a:t>)</a:t>
            </a:r>
            <a:endParaRPr lang="zh-CN" altLang="zh-CN" dirty="0"/>
          </a:p>
        </p:txBody>
      </p:sp>
      <p:pic>
        <p:nvPicPr>
          <p:cNvPr id="7" name="图片 6"/>
          <p:cNvPicPr/>
          <p:nvPr/>
        </p:nvPicPr>
        <p:blipFill>
          <a:blip r:embed="rId3"/>
          <a:stretch>
            <a:fillRect/>
          </a:stretch>
        </p:blipFill>
        <p:spPr>
          <a:xfrm>
            <a:off x="4339113" y="2906006"/>
            <a:ext cx="5897310" cy="3534347"/>
          </a:xfrm>
          <a:prstGeom prst="rect">
            <a:avLst/>
          </a:prstGeom>
          <a:noFill/>
          <a:ln>
            <a:noFill/>
          </a:ln>
        </p:spPr>
      </p:pic>
      <p:sp>
        <p:nvSpPr>
          <p:cNvPr id="6" name="矩形 5"/>
          <p:cNvSpPr/>
          <p:nvPr/>
        </p:nvSpPr>
        <p:spPr>
          <a:xfrm>
            <a:off x="4339113" y="2424142"/>
            <a:ext cx="2335896" cy="369332"/>
          </a:xfrm>
          <a:prstGeom prst="rect">
            <a:avLst/>
          </a:prstGeom>
        </p:spPr>
        <p:txBody>
          <a:bodyPr wrap="none">
            <a:spAutoFit/>
          </a:bodyPr>
          <a:lstStyle/>
          <a:p>
            <a:r>
              <a:rPr lang="zh-CN" altLang="zh-CN" dirty="0"/>
              <a:t>数据类型为</a:t>
            </a:r>
            <a:r>
              <a:rPr lang="en-US" altLang="zh-CN" dirty="0" err="1"/>
              <a:t>boolean</a:t>
            </a:r>
            <a:r>
              <a:rPr lang="zh-CN" altLang="zh-CN" dirty="0"/>
              <a:t>：</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a:sym typeface="+mn-ea"/>
              </a:rPr>
              <a:t>Echarts样式</a:t>
            </a:r>
          </a:p>
        </p:txBody>
      </p:sp>
      <p:sp>
        <p:nvSpPr>
          <p:cNvPr id="3" name="文本框 2"/>
          <p:cNvSpPr txBox="1"/>
          <p:nvPr/>
        </p:nvSpPr>
        <p:spPr>
          <a:xfrm>
            <a:off x="617220" y="1066165"/>
            <a:ext cx="11198225" cy="4932045"/>
          </a:xfrm>
          <a:prstGeom prst="rect">
            <a:avLst/>
          </a:prstGeom>
          <a:noFill/>
        </p:spPr>
        <p:txBody>
          <a:bodyPr wrap="square" rtlCol="0" anchor="t">
            <a:noAutofit/>
          </a:bodyPr>
          <a:lstStyle/>
          <a:p>
            <a:r>
              <a:rPr lang="zh-CN" altLang="zh-CN" sz="2400" dirty="0"/>
              <a:t>数据类型为</a:t>
            </a:r>
            <a:r>
              <a:rPr lang="en-US" altLang="zh-CN" sz="2400" dirty="0" err="1"/>
              <a:t>int</a:t>
            </a:r>
            <a:r>
              <a:rPr lang="zh-CN" altLang="zh-CN" sz="2400" dirty="0"/>
              <a:t>：</a:t>
            </a:r>
          </a:p>
          <a:p>
            <a:endParaRPr lang="zh-CN" altLang="en-US" dirty="0"/>
          </a:p>
        </p:txBody>
      </p:sp>
      <p:pic>
        <p:nvPicPr>
          <p:cNvPr id="6" name="图片 5"/>
          <p:cNvPicPr/>
          <p:nvPr/>
        </p:nvPicPr>
        <p:blipFill>
          <a:blip r:embed="rId3"/>
          <a:stretch>
            <a:fillRect/>
          </a:stretch>
        </p:blipFill>
        <p:spPr>
          <a:xfrm>
            <a:off x="2056828" y="1831594"/>
            <a:ext cx="6410516" cy="3965702"/>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学习目标</a:t>
            </a:r>
          </a:p>
        </p:txBody>
      </p:sp>
      <p:sp>
        <p:nvSpPr>
          <p:cNvPr id="3" name="文本框 2"/>
          <p:cNvSpPr txBox="1"/>
          <p:nvPr/>
        </p:nvSpPr>
        <p:spPr>
          <a:xfrm>
            <a:off x="584200" y="1196975"/>
            <a:ext cx="11336655" cy="4723765"/>
          </a:xfrm>
          <a:prstGeom prst="rect">
            <a:avLst/>
          </a:prstGeom>
          <a:noFill/>
        </p:spPr>
        <p:txBody>
          <a:bodyPr wrap="square" rtlCol="0" anchor="t">
            <a:noAutofit/>
          </a:bodyPr>
          <a:lstStyle/>
          <a:p>
            <a:r>
              <a:rPr lang="zh-CN" altLang="en-US" sz="2400" dirty="0">
                <a:sym typeface="+mn-ea"/>
              </a:rPr>
              <a:t>■</a:t>
            </a:r>
            <a:r>
              <a:rPr lang="en-US" altLang="zh-CN" sz="2400" dirty="0">
                <a:sym typeface="+mn-ea"/>
              </a:rPr>
              <a:t>    </a:t>
            </a:r>
            <a:r>
              <a:rPr lang="en-US" altLang="zh-CN" sz="2400" dirty="0">
                <a:latin typeface="+mn-ea"/>
                <a:cs typeface="+mn-ea"/>
                <a:sym typeface="+mn-ea"/>
              </a:rPr>
              <a:t> </a:t>
            </a:r>
            <a:r>
              <a:rPr lang="zh-CN" altLang="en-US" sz="2400" dirty="0" smtClean="0">
                <a:latin typeface="+mn-ea"/>
                <a:cs typeface="+mn-ea"/>
                <a:sym typeface="+mn-ea"/>
              </a:rPr>
              <a:t>数据</a:t>
            </a:r>
            <a:r>
              <a:rPr lang="zh-CN" altLang="en-US" sz="2400" dirty="0">
                <a:latin typeface="+mn-ea"/>
                <a:cs typeface="+mn-ea"/>
                <a:sym typeface="+mn-ea"/>
              </a:rPr>
              <a:t>可视化</a:t>
            </a:r>
            <a:r>
              <a:rPr lang="zh-CN" altLang="en-US" sz="2400" dirty="0" smtClean="0">
                <a:latin typeface="+mn-ea"/>
                <a:cs typeface="+mn-ea"/>
                <a:sym typeface="+mn-ea"/>
              </a:rPr>
              <a:t>是</a:t>
            </a:r>
            <a:endParaRPr lang="en-US" altLang="zh-CN" sz="2400" dirty="0" smtClean="0">
              <a:latin typeface="+mn-ea"/>
              <a:cs typeface="+mn-ea"/>
              <a:sym typeface="+mn-ea"/>
            </a:endParaRPr>
          </a:p>
          <a:p>
            <a:r>
              <a:rPr lang="zh-CN" altLang="en-US" sz="2400" dirty="0" smtClean="0">
                <a:latin typeface="+mn-ea"/>
                <a:cs typeface="+mn-ea"/>
              </a:rPr>
              <a:t>■</a:t>
            </a:r>
            <a:r>
              <a:rPr lang="en-US" altLang="zh-CN" sz="2400" dirty="0" smtClean="0">
                <a:latin typeface="+mn-ea"/>
                <a:cs typeface="+mn-ea"/>
              </a:rPr>
              <a:t>    </a:t>
            </a:r>
            <a:r>
              <a:rPr lang="en-US" altLang="zh-CN" sz="2400" dirty="0" err="1"/>
              <a:t>matplotlib</a:t>
            </a:r>
            <a:r>
              <a:rPr lang="zh-CN" altLang="zh-CN" sz="2400" dirty="0"/>
              <a:t>的环境</a:t>
            </a:r>
            <a:r>
              <a:rPr lang="zh-CN" altLang="zh-CN" sz="2400" dirty="0" smtClean="0"/>
              <a:t>搭建</a:t>
            </a:r>
            <a:endParaRPr sz="2400" dirty="0" smtClean="0">
              <a:latin typeface="+mn-ea"/>
              <a:cs typeface="+mn-ea"/>
              <a:sym typeface="+mn-ea"/>
            </a:endParaRPr>
          </a:p>
          <a:p>
            <a:r>
              <a:rPr lang="zh-CN" altLang="en-US" sz="2400" dirty="0" smtClean="0">
                <a:latin typeface="+mn-ea"/>
                <a:cs typeface="+mn-ea"/>
                <a:sym typeface="+mn-ea"/>
              </a:rPr>
              <a:t>■</a:t>
            </a:r>
            <a:r>
              <a:rPr lang="en-US" altLang="zh-CN" sz="2400" dirty="0" smtClean="0">
                <a:latin typeface="+mn-ea"/>
                <a:cs typeface="+mn-ea"/>
                <a:sym typeface="+mn-ea"/>
              </a:rPr>
              <a:t>    </a:t>
            </a:r>
            <a:r>
              <a:rPr lang="en-US" altLang="zh-CN" sz="2400" dirty="0" err="1"/>
              <a:t>Matplotlib</a:t>
            </a:r>
            <a:r>
              <a:rPr lang="zh-CN" altLang="zh-CN" sz="2400" dirty="0"/>
              <a:t>简介 </a:t>
            </a:r>
            <a:endParaRPr lang="en-US" altLang="zh-CN" sz="2400" dirty="0" smtClean="0"/>
          </a:p>
          <a:p>
            <a:r>
              <a:rPr lang="zh-CN" altLang="en-US" sz="2400" dirty="0" smtClean="0">
                <a:latin typeface="+mn-ea"/>
                <a:cs typeface="+mn-ea"/>
                <a:sym typeface="+mn-ea"/>
              </a:rPr>
              <a:t>■</a:t>
            </a:r>
            <a:r>
              <a:rPr lang="en-US" altLang="zh-CN" sz="2400" dirty="0" smtClean="0">
                <a:latin typeface="+mn-ea"/>
                <a:cs typeface="+mn-ea"/>
                <a:sym typeface="+mn-ea"/>
              </a:rPr>
              <a:t>    </a:t>
            </a:r>
            <a:r>
              <a:rPr lang="en-US" altLang="zh-CN" sz="2400" dirty="0" err="1"/>
              <a:t>Matplotlib</a:t>
            </a:r>
            <a:r>
              <a:rPr lang="zh-CN" altLang="zh-CN" sz="2400" dirty="0" smtClean="0"/>
              <a:t>引用</a:t>
            </a:r>
            <a:endParaRPr lang="en-US" altLang="zh-CN" sz="2400" dirty="0" smtClean="0"/>
          </a:p>
          <a:p>
            <a:r>
              <a:rPr lang="zh-CN" altLang="en-US" sz="2400" dirty="0" smtClean="0">
                <a:latin typeface="+mn-ea"/>
                <a:cs typeface="+mn-ea"/>
                <a:sym typeface="+mn-ea"/>
              </a:rPr>
              <a:t>■</a:t>
            </a:r>
            <a:r>
              <a:rPr lang="en-US" altLang="zh-CN" sz="2400" dirty="0" smtClean="0">
                <a:latin typeface="+mn-ea"/>
                <a:cs typeface="+mn-ea"/>
                <a:sym typeface="+mn-ea"/>
              </a:rPr>
              <a:t>    </a:t>
            </a:r>
            <a:r>
              <a:rPr lang="en-US" altLang="zh-CN" sz="2400" dirty="0" err="1"/>
              <a:t>Matplotlib</a:t>
            </a:r>
            <a:r>
              <a:rPr lang="zh-CN" altLang="zh-CN" sz="2400" dirty="0"/>
              <a:t>图形组成</a:t>
            </a:r>
            <a:endParaRPr lang="zh-CN" sz="2400" dirty="0">
              <a:latin typeface="+mn-ea"/>
              <a:cs typeface="+mn-ea"/>
              <a:sym typeface="+mn-ea"/>
            </a:endParaRPr>
          </a:p>
          <a:p>
            <a:r>
              <a:rPr lang="zh-CN" altLang="en-US" sz="2400" dirty="0">
                <a:latin typeface="+mn-ea"/>
                <a:cs typeface="+mn-ea"/>
                <a:sym typeface="+mn-ea"/>
              </a:rPr>
              <a:t>■</a:t>
            </a:r>
            <a:r>
              <a:rPr lang="en-US" altLang="zh-CN" sz="2400" dirty="0">
                <a:latin typeface="+mn-ea"/>
                <a:cs typeface="+mn-ea"/>
                <a:sym typeface="+mn-ea"/>
              </a:rPr>
              <a:t>    </a:t>
            </a:r>
            <a:r>
              <a:rPr lang="en-US" altLang="zh-CN" sz="2400" dirty="0"/>
              <a:t> </a:t>
            </a:r>
            <a:r>
              <a:rPr lang="en-US" altLang="zh-CN" sz="2400" dirty="0" err="1" smtClean="0"/>
              <a:t>Matplotlib</a:t>
            </a:r>
            <a:r>
              <a:rPr lang="zh-CN" altLang="zh-CN" sz="2400" dirty="0"/>
              <a:t>功能扩展包</a:t>
            </a:r>
          </a:p>
          <a:p>
            <a:r>
              <a:rPr lang="zh-CN" altLang="en-US" sz="2400" dirty="0" smtClean="0">
                <a:latin typeface="+mn-ea"/>
                <a:cs typeface="+mn-ea"/>
                <a:sym typeface="+mn-ea"/>
              </a:rPr>
              <a:t>■     </a:t>
            </a:r>
            <a:r>
              <a:rPr lang="zh-CN" altLang="zh-CN" sz="2400" dirty="0" smtClean="0"/>
              <a:t>绘图类型</a:t>
            </a:r>
            <a:endParaRPr lang="en-US" altLang="zh-CN" sz="2400" dirty="0" smtClean="0"/>
          </a:p>
          <a:p>
            <a:r>
              <a:rPr lang="zh-CN" altLang="en-US" sz="2400" dirty="0" smtClean="0">
                <a:latin typeface="+mn-ea"/>
                <a:cs typeface="+mn-ea"/>
                <a:sym typeface="+mn-ea"/>
              </a:rPr>
              <a:t>■     </a:t>
            </a:r>
            <a:r>
              <a:rPr lang="zh-CN" altLang="zh-CN" sz="2400" dirty="0" smtClean="0"/>
              <a:t>函数</a:t>
            </a:r>
            <a:endParaRPr lang="en-US" altLang="zh-CN" sz="2400" dirty="0" smtClean="0"/>
          </a:p>
          <a:p>
            <a:r>
              <a:rPr lang="zh-CN" altLang="en-US" sz="2400" dirty="0" smtClean="0">
                <a:latin typeface="+mn-ea"/>
                <a:cs typeface="+mn-ea"/>
                <a:sym typeface="+mn-ea"/>
              </a:rPr>
              <a:t>■     </a:t>
            </a:r>
            <a:r>
              <a:rPr lang="zh-CN" altLang="zh-CN" sz="2400" dirty="0" smtClean="0"/>
              <a:t>绘制</a:t>
            </a:r>
            <a:r>
              <a:rPr lang="zh-CN" altLang="zh-CN" sz="2400" dirty="0"/>
              <a:t>正弦曲线</a:t>
            </a:r>
            <a:r>
              <a:rPr lang="zh-CN" altLang="zh-CN" sz="2400" dirty="0" smtClean="0"/>
              <a:t>图</a:t>
            </a:r>
            <a:endParaRPr lang="en-US" altLang="zh-CN" sz="2400" dirty="0" smtClean="0"/>
          </a:p>
          <a:p>
            <a:r>
              <a:rPr lang="zh-CN" altLang="en-US" sz="2400" dirty="0" smtClean="0">
                <a:latin typeface="+mn-ea"/>
                <a:cs typeface="+mn-ea"/>
                <a:sym typeface="+mn-ea"/>
              </a:rPr>
              <a:t>■     </a:t>
            </a:r>
            <a:r>
              <a:rPr lang="zh-CN" altLang="zh-CN" sz="2400" dirty="0" smtClean="0"/>
              <a:t>图形对象</a:t>
            </a:r>
            <a:endParaRPr lang="en-US" altLang="zh-CN" sz="2400" dirty="0" smtClean="0"/>
          </a:p>
          <a:p>
            <a:r>
              <a:rPr lang="zh-CN" altLang="en-US" sz="2400" dirty="0">
                <a:latin typeface="+mn-ea"/>
                <a:cs typeface="+mn-ea"/>
                <a:sym typeface="+mn-ea"/>
              </a:rPr>
              <a:t>■ </a:t>
            </a:r>
            <a:r>
              <a:rPr lang="zh-CN" altLang="en-US" sz="2400" dirty="0" smtClean="0">
                <a:latin typeface="+mn-ea"/>
                <a:cs typeface="+mn-ea"/>
                <a:sym typeface="+mn-ea"/>
              </a:rPr>
              <a:t>    </a:t>
            </a:r>
            <a:r>
              <a:rPr lang="en-US" altLang="zh-CN" sz="2400" dirty="0" smtClean="0"/>
              <a:t>axes</a:t>
            </a:r>
            <a:r>
              <a:rPr lang="zh-CN" altLang="zh-CN" sz="2400" dirty="0" smtClean="0"/>
              <a:t>类</a:t>
            </a:r>
            <a:endParaRPr lang="en-US" altLang="zh-CN" sz="2400" dirty="0" smtClean="0"/>
          </a:p>
          <a:p>
            <a:r>
              <a:rPr lang="zh-CN" altLang="en-US" sz="2400" dirty="0">
                <a:latin typeface="+mn-ea"/>
                <a:cs typeface="+mn-ea"/>
                <a:sym typeface="+mn-ea"/>
              </a:rPr>
              <a:t>■ </a:t>
            </a:r>
            <a:r>
              <a:rPr lang="zh-CN" altLang="en-US" sz="2400" dirty="0" smtClean="0">
                <a:latin typeface="+mn-ea"/>
                <a:cs typeface="+mn-ea"/>
                <a:sym typeface="+mn-ea"/>
              </a:rPr>
              <a:t>   </a:t>
            </a:r>
            <a:r>
              <a:rPr lang="en-US" altLang="zh-CN" sz="2400" dirty="0" err="1" smtClean="0"/>
              <a:t>NumPy</a:t>
            </a:r>
            <a:r>
              <a:rPr lang="zh-CN" altLang="en-US" sz="2400" dirty="0"/>
              <a:t>库</a:t>
            </a:r>
            <a:r>
              <a:rPr lang="en-US" altLang="zh-CN" sz="2400" dirty="0" smtClean="0"/>
              <a:t/>
            </a:r>
            <a:br>
              <a:rPr lang="en-US" altLang="zh-CN" sz="2400" dirty="0" smtClean="0"/>
            </a:br>
            <a:endParaRPr lang="en-US" altLang="zh-CN" sz="2400" dirty="0" smtClean="0"/>
          </a:p>
          <a:p>
            <a:endParaRPr lang="zh-CN" altLang="zh-CN" sz="2400" dirty="0"/>
          </a:p>
          <a:p>
            <a:endParaRPr lang="zh-CN" sz="2400" dirty="0">
              <a:latin typeface="+mn-ea"/>
              <a:cs typeface="+mn-ea"/>
              <a:sym typeface="+mn-ea"/>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a:sym typeface="+mn-ea"/>
              </a:rPr>
              <a:t>Echarts样式</a:t>
            </a:r>
            <a:r>
              <a:rPr lang="en-US" altLang="zh-CN">
                <a:sym typeface="+mn-ea"/>
              </a:rPr>
              <a:t>-</a:t>
            </a:r>
            <a:r>
              <a:rPr lang="en-US" altLang="zh-CN">
                <a:cs typeface="微软雅黑" panose="020B0503020204020204" charset="-122"/>
                <a:sym typeface="+mn-ea"/>
              </a:rPr>
              <a:t>颜色主题（Theme）</a:t>
            </a:r>
            <a:endParaRPr>
              <a:sym typeface="+mn-ea"/>
            </a:endParaRPr>
          </a:p>
        </p:txBody>
      </p:sp>
      <p:sp>
        <p:nvSpPr>
          <p:cNvPr id="3" name="文本框 2"/>
          <p:cNvSpPr txBox="1"/>
          <p:nvPr/>
        </p:nvSpPr>
        <p:spPr>
          <a:xfrm>
            <a:off x="617220" y="1066165"/>
            <a:ext cx="11198225" cy="227330"/>
          </a:xfrm>
          <a:prstGeom prst="rect">
            <a:avLst/>
          </a:prstGeom>
          <a:noFill/>
        </p:spPr>
        <p:txBody>
          <a:bodyPr wrap="square" rtlCol="0" anchor="t">
            <a:noAutofit/>
          </a:bodyPr>
          <a:lstStyle/>
          <a:p>
            <a:r>
              <a:rPr lang="zh-CN" altLang="zh-CN" sz="2400" dirty="0" smtClean="0"/>
              <a:t>数据类型</a:t>
            </a:r>
            <a:r>
              <a:rPr lang="zh-CN" altLang="zh-CN" sz="2400" dirty="0"/>
              <a:t>为</a:t>
            </a:r>
            <a:r>
              <a:rPr lang="en-US" altLang="zh-CN" sz="2400" dirty="0"/>
              <a:t>float</a:t>
            </a:r>
            <a:r>
              <a:rPr lang="zh-CN" altLang="zh-CN" sz="2400" dirty="0"/>
              <a:t>：</a:t>
            </a:r>
          </a:p>
          <a:p>
            <a:endParaRPr lang="en-US" altLang="zh-CN" sz="2400" dirty="0">
              <a:latin typeface="微软雅黑" panose="020B0503020204020204" charset="-122"/>
              <a:ea typeface="微软雅黑" panose="020B0503020204020204" charset="-122"/>
              <a:sym typeface="+mn-ea"/>
            </a:endParaRPr>
          </a:p>
          <a:p>
            <a:endParaRPr lang="en-US" altLang="zh-CN" sz="2400" dirty="0">
              <a:latin typeface="微软雅黑" panose="020B0503020204020204" charset="-122"/>
              <a:ea typeface="微软雅黑" panose="020B0503020204020204" charset="-122"/>
              <a:sym typeface="+mn-ea"/>
            </a:endParaRPr>
          </a:p>
          <a:p>
            <a:endParaRPr lang="en-US" altLang="zh-CN" sz="2400" dirty="0">
              <a:latin typeface="微软雅黑" panose="020B0503020204020204" charset="-122"/>
              <a:ea typeface="微软雅黑" panose="020B0503020204020204" charset="-122"/>
              <a:sym typeface="+mn-ea"/>
            </a:endParaRPr>
          </a:p>
          <a:p>
            <a:endParaRPr lang="en-US" altLang="zh-CN" sz="2400" dirty="0">
              <a:latin typeface="微软雅黑" panose="020B0503020204020204" charset="-122"/>
              <a:ea typeface="微软雅黑" panose="020B0503020204020204" charset="-122"/>
              <a:sym typeface="+mn-ea"/>
            </a:endParaRPr>
          </a:p>
          <a:p>
            <a:endParaRPr lang="en-US" altLang="zh-CN" sz="2400" dirty="0">
              <a:latin typeface="微软雅黑" panose="020B0503020204020204" charset="-122"/>
              <a:ea typeface="微软雅黑" panose="020B0503020204020204" charset="-122"/>
              <a:sym typeface="+mn-ea"/>
            </a:endParaRPr>
          </a:p>
          <a:p>
            <a:endParaRPr lang="en-US" altLang="zh-CN" sz="2400" dirty="0">
              <a:latin typeface="微软雅黑" panose="020B0503020204020204" charset="-122"/>
              <a:ea typeface="微软雅黑" panose="020B0503020204020204" charset="-122"/>
              <a:sym typeface="+mn-ea"/>
            </a:endParaRPr>
          </a:p>
          <a:p>
            <a:endParaRPr lang="en-US" altLang="zh-CN" sz="2400" dirty="0">
              <a:latin typeface="微软雅黑" panose="020B0503020204020204" charset="-122"/>
              <a:ea typeface="微软雅黑" panose="020B0503020204020204" charset="-122"/>
              <a:sym typeface="+mn-ea"/>
            </a:endParaRPr>
          </a:p>
          <a:p>
            <a:endParaRPr lang="en-US" altLang="zh-CN" sz="2400" dirty="0">
              <a:latin typeface="微软雅黑" panose="020B0503020204020204" charset="-122"/>
              <a:ea typeface="微软雅黑" panose="020B0503020204020204" charset="-122"/>
              <a:sym typeface="+mn-ea"/>
            </a:endParaRPr>
          </a:p>
          <a:p>
            <a:endParaRPr lang="en-US" altLang="zh-CN" sz="2400" dirty="0">
              <a:latin typeface="微软雅黑" panose="020B0503020204020204" charset="-122"/>
              <a:ea typeface="微软雅黑" panose="020B0503020204020204" charset="-122"/>
              <a:sym typeface="+mn-ea"/>
            </a:endParaRPr>
          </a:p>
          <a:p>
            <a:endParaRPr lang="en-US" altLang="zh-CN" sz="2400" dirty="0">
              <a:latin typeface="微软雅黑" panose="020B0503020204020204" charset="-122"/>
              <a:ea typeface="微软雅黑" panose="020B0503020204020204" charset="-122"/>
              <a:sym typeface="+mn-ea"/>
            </a:endParaRPr>
          </a:p>
        </p:txBody>
      </p:sp>
      <p:pic>
        <p:nvPicPr>
          <p:cNvPr id="6" name="图片 5"/>
          <p:cNvPicPr/>
          <p:nvPr/>
        </p:nvPicPr>
        <p:blipFill>
          <a:blip r:embed="rId3"/>
          <a:stretch>
            <a:fillRect/>
          </a:stretch>
        </p:blipFill>
        <p:spPr>
          <a:xfrm>
            <a:off x="1162240" y="1724532"/>
            <a:ext cx="6555296" cy="3176651"/>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zeros(shape, </a:t>
            </a:r>
            <a:r>
              <a:rPr lang="en-US" altLang="zh-CN" dirty="0" err="1"/>
              <a:t>dtype,order</a:t>
            </a:r>
            <a:r>
              <a:rPr lang="en-US" altLang="zh-CN" dirty="0"/>
              <a:t>) </a:t>
            </a:r>
            <a:r>
              <a:rPr lang="en-US" altLang="zh-CN" dirty="0" smtClean="0">
                <a:cs typeface="微软雅黑" panose="020B0503020204020204" charset="-122"/>
                <a:sym typeface="+mn-ea"/>
              </a:rPr>
              <a:t>）</a:t>
            </a:r>
            <a:endParaRPr lang="en-US" altLang="zh-CN" dirty="0">
              <a:sym typeface="+mn-ea"/>
            </a:endParaRPr>
          </a:p>
        </p:txBody>
      </p:sp>
      <p:sp>
        <p:nvSpPr>
          <p:cNvPr id="4" name="矩形 3"/>
          <p:cNvSpPr/>
          <p:nvPr/>
        </p:nvSpPr>
        <p:spPr>
          <a:xfrm>
            <a:off x="548640" y="1087458"/>
            <a:ext cx="6711696" cy="1754326"/>
          </a:xfrm>
          <a:prstGeom prst="rect">
            <a:avLst/>
          </a:prstGeom>
        </p:spPr>
        <p:txBody>
          <a:bodyPr wrap="square">
            <a:spAutoFit/>
          </a:bodyPr>
          <a:lstStyle/>
          <a:p>
            <a:r>
              <a:rPr lang="en-US" altLang="zh-CN" dirty="0"/>
              <a:t>zeros(shape, </a:t>
            </a:r>
            <a:r>
              <a:rPr lang="en-US" altLang="zh-CN" dirty="0" err="1"/>
              <a:t>dtype,order</a:t>
            </a:r>
            <a:r>
              <a:rPr lang="en-US" altLang="zh-CN" dirty="0"/>
              <a:t>) :</a:t>
            </a:r>
            <a:r>
              <a:rPr lang="zh-CN" altLang="zh-CN" dirty="0"/>
              <a:t>生成指定大小的全</a:t>
            </a:r>
            <a:r>
              <a:rPr lang="en-US" altLang="zh-CN" dirty="0"/>
              <a:t>0</a:t>
            </a:r>
            <a:r>
              <a:rPr lang="zh-CN" altLang="zh-CN" dirty="0"/>
              <a:t>数组</a:t>
            </a:r>
            <a:r>
              <a:rPr lang="en-US" altLang="zh-CN" dirty="0"/>
              <a:t>   </a:t>
            </a:r>
            <a:endParaRPr lang="zh-CN" altLang="zh-CN" dirty="0"/>
          </a:p>
          <a:p>
            <a:r>
              <a:rPr lang="en-US" altLang="zh-CN" dirty="0"/>
              <a:t>shape</a:t>
            </a:r>
            <a:r>
              <a:rPr lang="zh-CN" altLang="zh-CN" dirty="0"/>
              <a:t>：表示数组形状的整数或整数元组。</a:t>
            </a:r>
          </a:p>
          <a:p>
            <a:r>
              <a:rPr lang="en-US" altLang="zh-CN" dirty="0" err="1"/>
              <a:t>dtype</a:t>
            </a:r>
            <a:r>
              <a:rPr lang="zh-CN" altLang="zh-CN" dirty="0"/>
              <a:t>（可选）：指定数组的数据类型，</a:t>
            </a:r>
            <a:r>
              <a:rPr lang="en-US" altLang="zh-CN" dirty="0" err="1"/>
              <a:t>int</a:t>
            </a:r>
            <a:r>
              <a:rPr lang="en-US" altLang="zh-CN" dirty="0"/>
              <a:t>  float  </a:t>
            </a:r>
            <a:r>
              <a:rPr lang="en-US" altLang="zh-CN" dirty="0" err="1"/>
              <a:t>bool</a:t>
            </a:r>
            <a:endParaRPr lang="zh-CN" altLang="zh-CN" dirty="0"/>
          </a:p>
          <a:p>
            <a:r>
              <a:rPr lang="en-US" altLang="zh-CN" dirty="0"/>
              <a:t> </a:t>
            </a:r>
            <a:endParaRPr lang="zh-CN" altLang="zh-CN" dirty="0"/>
          </a:p>
          <a:p>
            <a:r>
              <a:rPr lang="en-US" altLang="zh-CN" dirty="0"/>
              <a:t>zeros( (</a:t>
            </a:r>
            <a:r>
              <a:rPr lang="zh-CN" altLang="zh-CN" dirty="0"/>
              <a:t>行</a:t>
            </a:r>
            <a:r>
              <a:rPr lang="en-US" altLang="zh-CN" dirty="0"/>
              <a:t>,</a:t>
            </a:r>
            <a:r>
              <a:rPr lang="zh-CN" altLang="zh-CN" dirty="0"/>
              <a:t>列</a:t>
            </a:r>
            <a:r>
              <a:rPr lang="en-US" altLang="zh-CN" dirty="0"/>
              <a:t>),</a:t>
            </a:r>
            <a:r>
              <a:rPr lang="zh-CN" altLang="zh-CN" dirty="0"/>
              <a:t>数据类型</a:t>
            </a:r>
            <a:r>
              <a:rPr lang="en-US" altLang="zh-CN" dirty="0"/>
              <a:t>)</a:t>
            </a:r>
            <a:endParaRPr lang="zh-CN" altLang="zh-CN" dirty="0"/>
          </a:p>
          <a:p>
            <a:r>
              <a:rPr lang="en-US" altLang="zh-CN" dirty="0"/>
              <a:t>zeros( </a:t>
            </a:r>
            <a:r>
              <a:rPr lang="zh-CN" altLang="zh-CN" dirty="0"/>
              <a:t>列</a:t>
            </a:r>
            <a:r>
              <a:rPr lang="en-US" altLang="zh-CN" dirty="0"/>
              <a:t>,</a:t>
            </a:r>
            <a:r>
              <a:rPr lang="zh-CN" altLang="zh-CN" dirty="0"/>
              <a:t>数据类型</a:t>
            </a:r>
            <a:r>
              <a:rPr lang="en-US" altLang="zh-CN" dirty="0"/>
              <a:t>)</a:t>
            </a:r>
            <a:endParaRPr lang="zh-CN" altLang="zh-CN" dirty="0"/>
          </a:p>
        </p:txBody>
      </p:sp>
      <p:sp>
        <p:nvSpPr>
          <p:cNvPr id="5" name="矩形 4"/>
          <p:cNvSpPr/>
          <p:nvPr/>
        </p:nvSpPr>
        <p:spPr>
          <a:xfrm>
            <a:off x="2103120" y="3909846"/>
            <a:ext cx="2105063" cy="369332"/>
          </a:xfrm>
          <a:prstGeom prst="rect">
            <a:avLst/>
          </a:prstGeom>
        </p:spPr>
        <p:txBody>
          <a:bodyPr wrap="none">
            <a:spAutoFit/>
          </a:bodyPr>
          <a:lstStyle/>
          <a:p>
            <a:r>
              <a:rPr lang="zh-CN" altLang="zh-CN" dirty="0"/>
              <a:t>数据类型为</a:t>
            </a:r>
            <a:r>
              <a:rPr lang="en-US" altLang="zh-CN" dirty="0" err="1"/>
              <a:t>boolean</a:t>
            </a:r>
            <a:endParaRPr lang="zh-CN" altLang="en-US" dirty="0"/>
          </a:p>
        </p:txBody>
      </p:sp>
      <p:pic>
        <p:nvPicPr>
          <p:cNvPr id="7" name="图片 6"/>
          <p:cNvPicPr/>
          <p:nvPr/>
        </p:nvPicPr>
        <p:blipFill>
          <a:blip r:embed="rId3"/>
          <a:stretch>
            <a:fillRect/>
          </a:stretch>
        </p:blipFill>
        <p:spPr>
          <a:xfrm>
            <a:off x="4357560" y="2841784"/>
            <a:ext cx="6706680" cy="3495008"/>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a:sym typeface="+mn-ea"/>
              </a:rPr>
              <a:t>Echarts样式</a:t>
            </a:r>
            <a:r>
              <a:rPr lang="en-US" altLang="zh-CN">
                <a:sym typeface="+mn-ea"/>
              </a:rPr>
              <a:t>-</a:t>
            </a:r>
            <a:r>
              <a:rPr lang="en-US" altLang="zh-CN">
                <a:cs typeface="微软雅黑" panose="020B0503020204020204" charset="-122"/>
                <a:sym typeface="+mn-ea"/>
              </a:rPr>
              <a:t>颜色主题（Theme）</a:t>
            </a:r>
            <a:endParaRPr lang="en-US" altLang="zh-CN">
              <a:sym typeface="+mn-ea"/>
            </a:endParaRPr>
          </a:p>
        </p:txBody>
      </p:sp>
      <p:sp>
        <p:nvSpPr>
          <p:cNvPr id="3" name="文本框 2"/>
          <p:cNvSpPr txBox="1"/>
          <p:nvPr/>
        </p:nvSpPr>
        <p:spPr>
          <a:xfrm>
            <a:off x="617220" y="1066165"/>
            <a:ext cx="11198225" cy="4932045"/>
          </a:xfrm>
          <a:prstGeom prst="rect">
            <a:avLst/>
          </a:prstGeom>
          <a:noFill/>
        </p:spPr>
        <p:txBody>
          <a:bodyPr wrap="square" rtlCol="0" anchor="t">
            <a:noAutofit/>
          </a:bodyPr>
          <a:lstStyle/>
          <a:p>
            <a:r>
              <a:rPr lang="zh-CN" altLang="zh-CN" sz="2400" dirty="0"/>
              <a:t>数据类型为正数： </a:t>
            </a:r>
            <a:endParaRPr lang="zh-CN" sz="2400" dirty="0">
              <a:latin typeface="微软雅黑" panose="020B0503020204020204" charset="-122"/>
              <a:ea typeface="微软雅黑" panose="020B0503020204020204" charset="-122"/>
            </a:endParaRPr>
          </a:p>
        </p:txBody>
      </p:sp>
      <p:pic>
        <p:nvPicPr>
          <p:cNvPr id="5" name="图片 4"/>
          <p:cNvPicPr/>
          <p:nvPr/>
        </p:nvPicPr>
        <p:blipFill>
          <a:blip r:embed="rId3"/>
          <a:stretch>
            <a:fillRect/>
          </a:stretch>
        </p:blipFill>
        <p:spPr>
          <a:xfrm>
            <a:off x="2241042" y="1935289"/>
            <a:ext cx="6098286" cy="3441383"/>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09" name="图片占位符 15"/>
          <p:cNvPicPr>
            <a:picLocks noGrp="1" noChangeAspect="1" noChangeArrowheads="1"/>
          </p:cNvPicPr>
          <p:nvPr>
            <p:ph type="pic" sz="quarter" idx="4294967295"/>
          </p:nvPr>
        </p:nvPicPr>
        <p:blipFill>
          <a:blip r:embed="rId3" cstate="print">
            <a:extLst>
              <a:ext uri="{28A0092B-C50C-407E-A947-70E740481C1C}">
                <a14:useLocalDpi xmlns:a14="http://schemas.microsoft.com/office/drawing/2010/main" val="0"/>
              </a:ext>
            </a:extLst>
          </a:blip>
          <a:srcRect l="17477" r="12073"/>
          <a:stretch>
            <a:fillRect/>
          </a:stretch>
        </p:blipFill>
        <p:spPr>
          <a:xfrm>
            <a:off x="0" y="0"/>
            <a:ext cx="12292013" cy="6859588"/>
          </a:xfrm>
        </p:spPr>
      </p:pic>
      <p:sp>
        <p:nvSpPr>
          <p:cNvPr id="3415" name="Rectangle"/>
          <p:cNvSpPr>
            <a:spLocks noChangeArrowheads="1"/>
          </p:cNvSpPr>
          <p:nvPr/>
        </p:nvSpPr>
        <p:spPr bwMode="auto">
          <a:xfrm>
            <a:off x="0" y="0"/>
            <a:ext cx="12292013" cy="6858000"/>
          </a:xfrm>
          <a:prstGeom prst="rect">
            <a:avLst/>
          </a:prstGeom>
          <a:solidFill>
            <a:srgbClr val="004EA1">
              <a:alpha val="78999"/>
            </a:srgbClr>
          </a:solidFill>
          <a:ln>
            <a:noFill/>
          </a:ln>
          <a:extLst>
            <a:ext uri="{91240B29-F687-4F45-9708-019B960494DF}">
              <a14:hiddenLine xmlns:a14="http://schemas.microsoft.com/office/drawing/2010/main" w="12700">
                <a:solidFill>
                  <a:srgbClr val="000000"/>
                </a:solidFill>
                <a:miter lim="800000"/>
                <a:headEnd/>
                <a:tailEnd/>
              </a14:hiddenLine>
            </a:ext>
          </a:extLst>
        </p:spPr>
        <p:txBody>
          <a:bodyPr lIns="0" tIns="0" rIns="0" bIns="0" anchor="ctr"/>
          <a:lstStyle/>
          <a:p>
            <a:endParaRPr lang="zh-CN" altLang="zh-CN" sz="3200">
              <a:solidFill>
                <a:srgbClr val="F7F9FF"/>
              </a:solidFill>
              <a:latin typeface="Segoe UI" panose="020B0502040204020203" pitchFamily="34" charset="0"/>
            </a:endParaRPr>
          </a:p>
        </p:txBody>
      </p:sp>
      <p:grpSp>
        <p:nvGrpSpPr>
          <p:cNvPr id="17411" name="组合 2"/>
          <p:cNvGrpSpPr/>
          <p:nvPr/>
        </p:nvGrpSpPr>
        <p:grpSpPr bwMode="auto">
          <a:xfrm>
            <a:off x="2528093" y="2254937"/>
            <a:ext cx="7235825" cy="2005013"/>
            <a:chOff x="7806" y="4718"/>
            <a:chExt cx="11394" cy="3158"/>
          </a:xfrm>
        </p:grpSpPr>
        <p:sp>
          <p:nvSpPr>
            <p:cNvPr id="17412" name="Break Slide"/>
            <p:cNvSpPr txBox="1">
              <a:spLocks noChangeArrowheads="1"/>
            </p:cNvSpPr>
            <p:nvPr/>
          </p:nvSpPr>
          <p:spPr bwMode="auto">
            <a:xfrm>
              <a:off x="7806" y="4718"/>
              <a:ext cx="11394" cy="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0" tIns="0" rIns="0" bIns="0">
              <a:spAutoFit/>
            </a:bodyPr>
            <a:lstStyle/>
            <a:p>
              <a:pPr algn="dist"/>
              <a:r>
                <a:rPr lang="en-US" altLang="zh-CN" sz="8000" b="1" dirty="0">
                  <a:solidFill>
                    <a:srgbClr val="F7F9FF"/>
                  </a:solidFill>
                  <a:latin typeface="Segoe UI" panose="020B0502040204020203" pitchFamily="34" charset="0"/>
                  <a:ea typeface="Lato Black"/>
                  <a:cs typeface="Lato Black"/>
                  <a:sym typeface="Lato Black"/>
                </a:rPr>
                <a:t>THANKS</a:t>
              </a:r>
            </a:p>
          </p:txBody>
        </p:sp>
        <p:sp>
          <p:nvSpPr>
            <p:cNvPr id="17413" name="Success usually comes to those who are too…"/>
            <p:cNvSpPr txBox="1">
              <a:spLocks noChangeArrowheads="1"/>
            </p:cNvSpPr>
            <p:nvPr/>
          </p:nvSpPr>
          <p:spPr bwMode="auto">
            <a:xfrm>
              <a:off x="9643" y="6713"/>
              <a:ext cx="7721" cy="1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0" tIns="0" rIns="0" bIns="0">
              <a:spAutoFit/>
            </a:bodyPr>
            <a:lstStyle/>
            <a:p>
              <a:pPr algn="ctr">
                <a:lnSpc>
                  <a:spcPct val="120000"/>
                </a:lnSpc>
              </a:pPr>
              <a:r>
                <a:rPr lang="zh-CN" altLang="zh-CN" sz="2000">
                  <a:solidFill>
                    <a:srgbClr val="A5D0EC"/>
                  </a:solidFill>
                  <a:latin typeface="Segoe UI" panose="020B0502040204020203" pitchFamily="34" charset="0"/>
                </a:rPr>
                <a:t>Success usually comes to those who are too </a:t>
              </a:r>
            </a:p>
            <a:p>
              <a:pPr algn="ctr">
                <a:lnSpc>
                  <a:spcPct val="120000"/>
                </a:lnSpc>
              </a:pPr>
              <a:r>
                <a:rPr lang="zh-CN" altLang="zh-CN" sz="2000">
                  <a:solidFill>
                    <a:srgbClr val="A5D0EC"/>
                  </a:solidFill>
                  <a:latin typeface="Segoe UI" panose="020B0502040204020203" pitchFamily="34" charset="0"/>
                </a:rPr>
                <a:t>busy to be looking for it. </a:t>
              </a:r>
            </a:p>
          </p:txBody>
        </p:sp>
      </p:grpSp>
      <p:sp>
        <p:nvSpPr>
          <p:cNvPr id="6" name="矩形 5"/>
          <p:cNvSpPr/>
          <p:nvPr/>
        </p:nvSpPr>
        <p:spPr>
          <a:xfrm>
            <a:off x="8527441" y="6044327"/>
            <a:ext cx="2420856" cy="369332"/>
          </a:xfrm>
          <a:prstGeom prst="rect">
            <a:avLst/>
          </a:prstGeom>
        </p:spPr>
        <p:txBody>
          <a:bodyPr wrap="none">
            <a:spAutoFit/>
          </a:bodyPr>
          <a:lstStyle/>
          <a:p>
            <a:r>
              <a:rPr lang="zh-CN" altLang="en-US" dirty="0">
                <a:solidFill>
                  <a:schemeClr val="bg1"/>
                </a:solidFill>
              </a:rPr>
              <a:t>https://online.zretc.net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415"/>
                                        </p:tgtEl>
                                        <p:attrNameLst>
                                          <p:attrName>style.visibility</p:attrName>
                                        </p:attrNameLst>
                                      </p:cBhvr>
                                      <p:to>
                                        <p:strVal val="visible"/>
                                      </p:to>
                                    </p:set>
                                    <p:animEffect transition="in" filter="fade">
                                      <p:cBhvr>
                                        <p:cTn id="7" dur="750"/>
                                        <p:tgtEl>
                                          <p:spTgt spid="34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15" grpId="0" bldLvl="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dirty="0">
                <a:solidFill>
                  <a:schemeClr val="tx1"/>
                </a:solidFill>
              </a:rPr>
              <a:t>数据可视化简介</a:t>
            </a:r>
          </a:p>
        </p:txBody>
      </p:sp>
      <p:sp>
        <p:nvSpPr>
          <p:cNvPr id="3" name="文本框 2"/>
          <p:cNvSpPr txBox="1"/>
          <p:nvPr/>
        </p:nvSpPr>
        <p:spPr>
          <a:xfrm>
            <a:off x="457454" y="1086612"/>
            <a:ext cx="10350754" cy="1200329"/>
          </a:xfrm>
          <a:prstGeom prst="rect">
            <a:avLst/>
          </a:prstGeom>
          <a:noFill/>
        </p:spPr>
        <p:txBody>
          <a:bodyPr wrap="square" rtlCol="0" anchor="t">
            <a:spAutoFit/>
          </a:bodyPr>
          <a:lstStyle/>
          <a:p>
            <a:r>
              <a:rPr lang="zh-CN" altLang="en-US" dirty="0" smtClean="0"/>
              <a:t>■</a:t>
            </a:r>
            <a:r>
              <a:rPr lang="zh-CN" altLang="zh-CN" sz="2400" dirty="0"/>
              <a:t>如果将文本数据与图表数据相比较，人类的思维模式更适合于理解后者</a:t>
            </a:r>
            <a:r>
              <a:rPr lang="zh-CN" altLang="zh-CN" sz="2400" dirty="0" smtClean="0"/>
              <a:t>，</a:t>
            </a:r>
            <a:endParaRPr lang="en-US" altLang="zh-CN" sz="2400" dirty="0" smtClean="0"/>
          </a:p>
          <a:p>
            <a:r>
              <a:rPr lang="en-US" altLang="zh-CN" sz="2400" dirty="0"/>
              <a:t> </a:t>
            </a:r>
            <a:r>
              <a:rPr lang="en-US" altLang="zh-CN" sz="2400" dirty="0" smtClean="0"/>
              <a:t>   </a:t>
            </a:r>
            <a:r>
              <a:rPr lang="zh-CN" altLang="zh-CN" sz="2400" dirty="0" smtClean="0"/>
              <a:t>原因</a:t>
            </a:r>
            <a:r>
              <a:rPr lang="zh-CN" altLang="zh-CN" sz="2400" dirty="0"/>
              <a:t>在于图表数据更加</a:t>
            </a:r>
            <a:r>
              <a:rPr lang="zh-CN" altLang="zh-CN" sz="2400" dirty="0" smtClean="0"/>
              <a:t>直观</a:t>
            </a:r>
            <a:r>
              <a:rPr lang="zh-CN" altLang="zh-CN" sz="2400" dirty="0"/>
              <a:t>且形象化，它对于人类视觉的冲击更强，</a:t>
            </a:r>
            <a:r>
              <a:rPr lang="zh-CN" altLang="zh-CN" sz="2400" dirty="0" smtClean="0"/>
              <a:t>这种</a:t>
            </a:r>
            <a:endParaRPr lang="en-US" altLang="zh-CN" sz="2400" dirty="0" smtClean="0"/>
          </a:p>
          <a:p>
            <a:r>
              <a:rPr lang="en-US" altLang="zh-CN" sz="2400" dirty="0"/>
              <a:t> </a:t>
            </a:r>
            <a:r>
              <a:rPr lang="en-US" altLang="zh-CN" sz="2400" dirty="0" smtClean="0"/>
              <a:t>   </a:t>
            </a:r>
            <a:r>
              <a:rPr lang="zh-CN" altLang="zh-CN" sz="2400" dirty="0" smtClean="0"/>
              <a:t>使用</a:t>
            </a:r>
            <a:r>
              <a:rPr lang="zh-CN" altLang="zh-CN" sz="2400" dirty="0"/>
              <a:t>图表来表示数据的方法被叫做数据可视化。</a:t>
            </a:r>
            <a:endParaRPr lang="zh-CN" altLang="en-US" sz="2400" dirty="0"/>
          </a:p>
        </p:txBody>
      </p:sp>
      <p:pic>
        <p:nvPicPr>
          <p:cNvPr id="7" name="图片 6"/>
          <p:cNvPicPr/>
          <p:nvPr/>
        </p:nvPicPr>
        <p:blipFill>
          <a:blip r:embed="rId3"/>
          <a:stretch>
            <a:fillRect/>
          </a:stretch>
        </p:blipFill>
        <p:spPr>
          <a:xfrm>
            <a:off x="1408176" y="2656272"/>
            <a:ext cx="7123176" cy="2417004"/>
          </a:xfrm>
          <a:prstGeom prst="rect">
            <a:avLst/>
          </a:prstGeom>
          <a:noFill/>
          <a:ln>
            <a:noFill/>
          </a:ln>
        </p:spPr>
      </p:pic>
      <p:sp>
        <p:nvSpPr>
          <p:cNvPr id="6" name="矩形 5"/>
          <p:cNvSpPr/>
          <p:nvPr/>
        </p:nvSpPr>
        <p:spPr>
          <a:xfrm>
            <a:off x="1045464" y="5224564"/>
            <a:ext cx="9177528" cy="923330"/>
          </a:xfrm>
          <a:prstGeom prst="rect">
            <a:avLst/>
          </a:prstGeom>
        </p:spPr>
        <p:txBody>
          <a:bodyPr wrap="square">
            <a:spAutoFit/>
          </a:bodyPr>
          <a:lstStyle/>
          <a:p>
            <a:r>
              <a:rPr lang="zh-CN" altLang="zh-CN" dirty="0"/>
              <a:t>当使用图表来表示数据时，我们可以更有效地分析数据，并根据分析做出相应的决策。</a:t>
            </a:r>
          </a:p>
          <a:p>
            <a:r>
              <a:rPr lang="zh-CN" altLang="zh-CN" dirty="0"/>
              <a:t>图表为更好地探索、分析数据提供了一种直观的方法，它对最终分析结果的展示具有重要的作用。</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常见的数据可视化库</a:t>
            </a:r>
            <a:r>
              <a:rPr dirty="0">
                <a:latin typeface="+mn-ea"/>
                <a:cs typeface="+mn-ea"/>
                <a:sym typeface="+mn-ea"/>
              </a:rPr>
              <a:t>简介</a:t>
            </a:r>
            <a:endParaRPr lang="zh-CN" altLang="en-US" dirty="0"/>
          </a:p>
        </p:txBody>
      </p:sp>
      <p:sp>
        <p:nvSpPr>
          <p:cNvPr id="3" name="文本框 2"/>
          <p:cNvSpPr txBox="1"/>
          <p:nvPr/>
        </p:nvSpPr>
        <p:spPr>
          <a:xfrm>
            <a:off x="508000" y="1253490"/>
            <a:ext cx="10848847" cy="4667250"/>
          </a:xfrm>
          <a:prstGeom prst="rect">
            <a:avLst/>
          </a:prstGeom>
          <a:noFill/>
        </p:spPr>
        <p:txBody>
          <a:bodyPr wrap="square" rtlCol="0" anchor="t">
            <a:noAutofit/>
          </a:bodyPr>
          <a:lstStyle/>
          <a:p>
            <a:r>
              <a:rPr lang="zh-CN" altLang="zh-CN" sz="2400" dirty="0"/>
              <a:t>数据可视化是一个新兴名词，它表示用图表的形式对数据进行展示</a:t>
            </a:r>
            <a:r>
              <a:rPr lang="zh-CN" altLang="zh-CN" sz="2400" dirty="0" smtClean="0"/>
              <a:t>。</a:t>
            </a:r>
            <a:endParaRPr lang="en-US" altLang="zh-CN" sz="2400" dirty="0" smtClean="0"/>
          </a:p>
          <a:p>
            <a:r>
              <a:rPr lang="zh-CN" altLang="zh-CN" sz="2400" dirty="0" smtClean="0"/>
              <a:t>当</a:t>
            </a:r>
            <a:r>
              <a:rPr lang="zh-CN" altLang="zh-CN" sz="2400" dirty="0"/>
              <a:t>您对一个数据集进行分析时，如果使用数据可视化的方式</a:t>
            </a:r>
            <a:r>
              <a:rPr lang="zh-CN" altLang="zh-CN" sz="2400" dirty="0" smtClean="0"/>
              <a:t>，</a:t>
            </a:r>
            <a:endParaRPr lang="en-US" altLang="zh-CN" sz="2400" dirty="0" smtClean="0"/>
          </a:p>
          <a:p>
            <a:r>
              <a:rPr lang="zh-CN" altLang="zh-CN" sz="2400" dirty="0" smtClean="0"/>
              <a:t>那么</a:t>
            </a:r>
            <a:r>
              <a:rPr lang="zh-CN" altLang="zh-CN" sz="2400" dirty="0"/>
              <a:t>您会很容易地确定数据集的分类模式、缺失数据、离群值</a:t>
            </a:r>
            <a:r>
              <a:rPr lang="zh-CN" altLang="zh-CN" sz="2400" dirty="0" smtClean="0"/>
              <a:t>等等。</a:t>
            </a:r>
            <a:endParaRPr lang="en-US" altLang="zh-CN" sz="2400" dirty="0" smtClean="0"/>
          </a:p>
          <a:p>
            <a:endParaRPr lang="en-US" altLang="zh-CN" sz="2400" dirty="0" smtClean="0"/>
          </a:p>
          <a:p>
            <a:r>
              <a:rPr lang="zh-CN" altLang="zh-CN" sz="2400" dirty="0" smtClean="0"/>
              <a:t>下</a:t>
            </a:r>
            <a:r>
              <a:rPr lang="zh-CN" altLang="zh-CN" sz="2400" dirty="0"/>
              <a:t>图展示了五个常用的数据可视化图表：</a:t>
            </a:r>
          </a:p>
        </p:txBody>
      </p:sp>
      <p:pic>
        <p:nvPicPr>
          <p:cNvPr id="9" name="图片 8"/>
          <p:cNvPicPr/>
          <p:nvPr/>
        </p:nvPicPr>
        <p:blipFill>
          <a:blip r:embed="rId3"/>
          <a:stretch>
            <a:fillRect/>
          </a:stretch>
        </p:blipFill>
        <p:spPr>
          <a:xfrm>
            <a:off x="1458476" y="3239419"/>
            <a:ext cx="7918787" cy="2321625"/>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err="1"/>
              <a:t>Matplotlib</a:t>
            </a:r>
            <a:r>
              <a:rPr lang="zh-CN" altLang="zh-CN" dirty="0"/>
              <a:t>简介</a:t>
            </a:r>
            <a:endParaRPr dirty="0"/>
          </a:p>
        </p:txBody>
      </p:sp>
      <p:sp>
        <p:nvSpPr>
          <p:cNvPr id="36" name="文本框 35"/>
          <p:cNvSpPr txBox="1"/>
          <p:nvPr/>
        </p:nvSpPr>
        <p:spPr>
          <a:xfrm>
            <a:off x="838200" y="1240282"/>
            <a:ext cx="10269220" cy="4766945"/>
          </a:xfrm>
          <a:prstGeom prst="rect">
            <a:avLst/>
          </a:prstGeom>
          <a:noFill/>
        </p:spPr>
        <p:txBody>
          <a:bodyPr wrap="square" rtlCol="0" anchor="t">
            <a:noAutofit/>
          </a:bodyPr>
          <a:lstStyle/>
          <a:p>
            <a:endParaRPr lang="en-US" altLang="zh-CN" sz="2400" dirty="0" smtClean="0"/>
          </a:p>
          <a:p>
            <a:endParaRPr lang="en-US" altLang="zh-CN" sz="2400" dirty="0"/>
          </a:p>
          <a:p>
            <a:endParaRPr lang="en-US" altLang="zh-CN" sz="2400" dirty="0" smtClean="0"/>
          </a:p>
          <a:p>
            <a:endParaRPr lang="en-US" altLang="zh-CN" sz="2400" dirty="0" smtClean="0"/>
          </a:p>
          <a:p>
            <a:r>
              <a:rPr lang="en-US" altLang="zh-CN" sz="2400" dirty="0" err="1" smtClean="0"/>
              <a:t>Matplotlib</a:t>
            </a:r>
            <a:r>
              <a:rPr lang="en-US" altLang="zh-CN" sz="2400" dirty="0" smtClean="0"/>
              <a:t> </a:t>
            </a:r>
            <a:r>
              <a:rPr lang="zh-CN" altLang="zh-CN" sz="2400" dirty="0"/>
              <a:t>是 </a:t>
            </a:r>
            <a:r>
              <a:rPr lang="en-US" altLang="zh-CN" sz="2400" dirty="0"/>
              <a:t>Python </a:t>
            </a:r>
            <a:r>
              <a:rPr lang="zh-CN" altLang="zh-CN" sz="2400" dirty="0"/>
              <a:t>生态系统的一个重要组成部分，是一款用于数据可视化的</a:t>
            </a:r>
            <a:r>
              <a:rPr lang="en-US" altLang="zh-CN" sz="2400" dirty="0"/>
              <a:t> Python </a:t>
            </a:r>
            <a:r>
              <a:rPr lang="zh-CN" altLang="zh-CN" sz="2400" dirty="0"/>
              <a:t>软件包，用于可视化的是一个</a:t>
            </a:r>
            <a:r>
              <a:rPr lang="en-US" altLang="zh-CN" sz="2400" dirty="0"/>
              <a:t> 2D</a:t>
            </a:r>
            <a:r>
              <a:rPr lang="zh-CN" altLang="zh-CN" sz="2400" dirty="0"/>
              <a:t>绘图库，它提供了一整套和</a:t>
            </a:r>
            <a:r>
              <a:rPr lang="en-US" altLang="zh-CN" sz="2400" dirty="0"/>
              <a:t> </a:t>
            </a:r>
            <a:r>
              <a:rPr lang="en-US" altLang="zh-CN" sz="2400" dirty="0" err="1"/>
              <a:t>matlab</a:t>
            </a:r>
            <a:r>
              <a:rPr lang="en-US" altLang="zh-CN" sz="2400" dirty="0"/>
              <a:t> </a:t>
            </a:r>
            <a:r>
              <a:rPr lang="zh-CN" altLang="zh-CN" sz="2400" dirty="0"/>
              <a:t>相似的命令</a:t>
            </a:r>
            <a:r>
              <a:rPr lang="en-US" altLang="zh-CN" sz="2400" dirty="0"/>
              <a:t> API </a:t>
            </a:r>
            <a:r>
              <a:rPr lang="zh-CN" altLang="zh-CN" sz="2400" dirty="0"/>
              <a:t>和可视化界面，可以生成出版质量级别的精美图形，</a:t>
            </a:r>
            <a:r>
              <a:rPr lang="en-US" altLang="zh-CN" sz="2400" dirty="0" err="1"/>
              <a:t>Matplotlib</a:t>
            </a:r>
            <a:r>
              <a:rPr lang="en-US" altLang="zh-CN" sz="2400" dirty="0"/>
              <a:t> </a:t>
            </a:r>
            <a:r>
              <a:rPr lang="zh-CN" altLang="zh-CN" sz="2400" dirty="0"/>
              <a:t>使绘图变得非常简单，在易用性和性能间取得了优异的平衡。</a:t>
            </a:r>
          </a:p>
          <a:p>
            <a:r>
              <a:rPr lang="en-US" altLang="zh-CN" sz="2400" dirty="0"/>
              <a:t> </a:t>
            </a:r>
            <a:endParaRPr lang="zh-CN" altLang="zh-CN" sz="2400" dirty="0"/>
          </a:p>
          <a:p>
            <a:r>
              <a:rPr lang="zh-CN" altLang="zh-CN" sz="2400" dirty="0"/>
              <a:t>官方网站：</a:t>
            </a:r>
            <a:r>
              <a:rPr lang="en-US" altLang="zh-CN" sz="2400" u="sng" dirty="0">
                <a:hlinkClick r:id="rId3"/>
              </a:rPr>
              <a:t>https://matplotlib.org</a:t>
            </a:r>
            <a:r>
              <a:rPr lang="en-US" altLang="zh-CN" sz="2400" u="sng" dirty="0" smtClean="0">
                <a:hlinkClick r:id="rId3"/>
              </a:rPr>
              <a:t>/</a:t>
            </a:r>
            <a:endParaRPr lang="zh-CN" altLang="zh-CN" sz="2400" dirty="0"/>
          </a:p>
          <a:p>
            <a:r>
              <a:rPr lang="en-US" altLang="zh-CN" sz="2400" u="sng" dirty="0" smtClean="0">
                <a:hlinkClick r:id="rId4"/>
              </a:rPr>
              <a:t>https</a:t>
            </a:r>
            <a:r>
              <a:rPr lang="en-US" altLang="zh-CN" sz="2400" u="sng" dirty="0">
                <a:hlinkClick r:id="rId4"/>
              </a:rPr>
              <a:t>://www.matplotlib.org.cn/</a:t>
            </a:r>
            <a:endParaRPr lang="zh-CN" altLang="zh-CN" sz="2400" dirty="0"/>
          </a:p>
          <a:p>
            <a:r>
              <a:rPr lang="zh-CN" altLang="zh-CN" sz="2400" dirty="0"/>
              <a:t>菜鸟教程：</a:t>
            </a:r>
            <a:r>
              <a:rPr lang="en-US" altLang="zh-CN" sz="2400" dirty="0"/>
              <a:t>https://www.runoob.com/matplotlib/matplotlib-tutorial.html</a:t>
            </a:r>
            <a:endParaRPr lang="zh-CN" altLang="zh-CN" sz="2400" dirty="0"/>
          </a:p>
        </p:txBody>
      </p:sp>
      <p:pic>
        <p:nvPicPr>
          <p:cNvPr id="4" name="图片 3"/>
          <p:cNvPicPr/>
          <p:nvPr/>
        </p:nvPicPr>
        <p:blipFill>
          <a:blip r:embed="rId5"/>
          <a:stretch>
            <a:fillRect/>
          </a:stretch>
        </p:blipFill>
        <p:spPr>
          <a:xfrm>
            <a:off x="2354643" y="1240282"/>
            <a:ext cx="5902389" cy="139319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err="1"/>
              <a:t>Matplotlib</a:t>
            </a:r>
            <a:r>
              <a:rPr lang="zh-CN" altLang="zh-CN" dirty="0"/>
              <a:t>引用</a:t>
            </a:r>
            <a:endParaRPr dirty="0"/>
          </a:p>
        </p:txBody>
      </p:sp>
      <p:graphicFrame>
        <p:nvGraphicFramePr>
          <p:cNvPr id="3" name="表格 2"/>
          <p:cNvGraphicFramePr>
            <a:graphicFrameLocks noGrp="1"/>
          </p:cNvGraphicFramePr>
          <p:nvPr>
            <p:extLst>
              <p:ext uri="{D42A27DB-BD31-4B8C-83A1-F6EECF244321}">
                <p14:modId xmlns:p14="http://schemas.microsoft.com/office/powerpoint/2010/main" val="3774287307"/>
              </p:ext>
            </p:extLst>
          </p:nvPr>
        </p:nvGraphicFramePr>
        <p:xfrm>
          <a:off x="1506600" y="1129124"/>
          <a:ext cx="7235064" cy="452788"/>
        </p:xfrm>
        <a:graphic>
          <a:graphicData uri="http://schemas.openxmlformats.org/drawingml/2006/table">
            <a:tbl>
              <a:tblPr firstRow="1" firstCol="1" bandRow="1">
                <a:tableStyleId>{5C22544A-7EE6-4342-B048-85BDC9FD1C3A}</a:tableStyleId>
              </a:tblPr>
              <a:tblGrid>
                <a:gridCol w="7235064"/>
              </a:tblGrid>
              <a:tr h="452788">
                <a:tc>
                  <a:txBody>
                    <a:bodyPr/>
                    <a:lstStyle/>
                    <a:p>
                      <a:pPr algn="just">
                        <a:spcAft>
                          <a:spcPts val="0"/>
                        </a:spcAft>
                      </a:pPr>
                      <a:r>
                        <a:rPr lang="en-US" sz="2000" kern="100" dirty="0" smtClean="0">
                          <a:effectLst/>
                        </a:rPr>
                        <a:t>    pip </a:t>
                      </a:r>
                      <a:r>
                        <a:rPr lang="en-US" sz="2000" kern="100" dirty="0">
                          <a:effectLst/>
                        </a:rPr>
                        <a:t>install </a:t>
                      </a:r>
                      <a:r>
                        <a:rPr lang="en-US" sz="2000" kern="100" dirty="0" err="1">
                          <a:effectLst/>
                        </a:rPr>
                        <a:t>matplotlib</a:t>
                      </a:r>
                      <a:r>
                        <a:rPr lang="en-US" sz="2000" kern="100" dirty="0">
                          <a:effectLst/>
                        </a:rPr>
                        <a:t> -i https://pypi.doubanio.com/simple</a:t>
                      </a:r>
                      <a:endParaRPr lang="zh-CN" sz="2000" kern="100" dirty="0">
                        <a:effectLst/>
                        <a:latin typeface="Calibri"/>
                        <a:ea typeface="宋体"/>
                        <a:cs typeface="Times New Roman"/>
                      </a:endParaRPr>
                    </a:p>
                  </a:txBody>
                  <a:tcPr marL="68580" marR="68580" marT="0" marB="0"/>
                </a:tc>
              </a:tr>
            </a:tbl>
          </a:graphicData>
        </a:graphic>
      </p:graphicFrame>
      <p:sp>
        <p:nvSpPr>
          <p:cNvPr id="5" name="矩形 4"/>
          <p:cNvSpPr/>
          <p:nvPr/>
        </p:nvSpPr>
        <p:spPr>
          <a:xfrm>
            <a:off x="1572386" y="1658850"/>
            <a:ext cx="4874593" cy="369332"/>
          </a:xfrm>
          <a:prstGeom prst="rect">
            <a:avLst/>
          </a:prstGeom>
        </p:spPr>
        <p:txBody>
          <a:bodyPr wrap="square">
            <a:spAutoFit/>
          </a:bodyPr>
          <a:lstStyle/>
          <a:p>
            <a:r>
              <a:rPr lang="zh-CN" altLang="zh-CN" dirty="0"/>
              <a:t>进入</a:t>
            </a:r>
            <a:r>
              <a:rPr lang="en-US" altLang="zh-CN" dirty="0" err="1"/>
              <a:t>cmd</a:t>
            </a:r>
            <a:r>
              <a:rPr lang="zh-CN" altLang="zh-CN" dirty="0"/>
              <a:t>中的任何一个目录里执行上面命令：</a:t>
            </a:r>
          </a:p>
        </p:txBody>
      </p:sp>
      <p:pic>
        <p:nvPicPr>
          <p:cNvPr id="6" name="图片 5"/>
          <p:cNvPicPr/>
          <p:nvPr/>
        </p:nvPicPr>
        <p:blipFill>
          <a:blip r:embed="rId3"/>
          <a:stretch>
            <a:fillRect/>
          </a:stretch>
        </p:blipFill>
        <p:spPr>
          <a:xfrm>
            <a:off x="1572386" y="2132338"/>
            <a:ext cx="6748653" cy="4177022"/>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创建项目</a:t>
            </a:r>
            <a:endParaRPr dirty="0"/>
          </a:p>
        </p:txBody>
      </p:sp>
      <p:sp>
        <p:nvSpPr>
          <p:cNvPr id="3" name="文本框 2"/>
          <p:cNvSpPr txBox="1"/>
          <p:nvPr/>
        </p:nvSpPr>
        <p:spPr>
          <a:xfrm>
            <a:off x="650240" y="1106170"/>
            <a:ext cx="10049510" cy="3181985"/>
          </a:xfrm>
          <a:prstGeom prst="rect">
            <a:avLst/>
          </a:prstGeom>
          <a:noFill/>
        </p:spPr>
        <p:txBody>
          <a:bodyPr wrap="square" rtlCol="0" anchor="t">
            <a:noAutofit/>
          </a:bodyPr>
          <a:lstStyle/>
          <a:p>
            <a:endParaRPr lang="zh-CN" altLang="en-US" sz="2400"/>
          </a:p>
        </p:txBody>
      </p:sp>
      <p:pic>
        <p:nvPicPr>
          <p:cNvPr id="6" name="图片 5"/>
          <p:cNvPicPr/>
          <p:nvPr/>
        </p:nvPicPr>
        <p:blipFill>
          <a:blip r:embed="rId3"/>
          <a:stretch>
            <a:fillRect/>
          </a:stretch>
        </p:blipFill>
        <p:spPr>
          <a:xfrm>
            <a:off x="755110" y="1021935"/>
            <a:ext cx="5298217" cy="3659793"/>
          </a:xfrm>
          <a:prstGeom prst="rect">
            <a:avLst/>
          </a:prstGeom>
          <a:noFill/>
          <a:ln>
            <a:noFill/>
          </a:ln>
        </p:spPr>
      </p:pic>
      <p:pic>
        <p:nvPicPr>
          <p:cNvPr id="3079" name="Picture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48303" y="4681728"/>
            <a:ext cx="8190103" cy="20299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 name="图片 12"/>
          <p:cNvPicPr/>
          <p:nvPr/>
        </p:nvPicPr>
        <p:blipFill>
          <a:blip r:embed="rId5"/>
          <a:stretch>
            <a:fillRect/>
          </a:stretch>
        </p:blipFill>
        <p:spPr>
          <a:xfrm>
            <a:off x="6264275" y="1011837"/>
            <a:ext cx="4955413" cy="3669891"/>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测试</a:t>
            </a:r>
            <a:endParaRPr lang="en-US" altLang="zh-CN" dirty="0">
              <a:sym typeface="+mn-ea"/>
            </a:endParaRPr>
          </a:p>
        </p:txBody>
      </p:sp>
      <p:pic>
        <p:nvPicPr>
          <p:cNvPr id="7" name="图片 6"/>
          <p:cNvPicPr/>
          <p:nvPr/>
        </p:nvPicPr>
        <p:blipFill>
          <a:blip r:embed="rId3"/>
          <a:stretch>
            <a:fillRect/>
          </a:stretch>
        </p:blipFill>
        <p:spPr>
          <a:xfrm>
            <a:off x="1017901" y="1116392"/>
            <a:ext cx="8098667" cy="3848800"/>
          </a:xfrm>
          <a:prstGeom prst="rect">
            <a:avLst/>
          </a:prstGeom>
          <a:noFill/>
          <a:ln>
            <a:noFill/>
          </a:ln>
        </p:spPr>
      </p:pic>
      <p:sp>
        <p:nvSpPr>
          <p:cNvPr id="3" name="矩形 2"/>
          <p:cNvSpPr/>
          <p:nvPr/>
        </p:nvSpPr>
        <p:spPr>
          <a:xfrm>
            <a:off x="1089088" y="5268730"/>
            <a:ext cx="5951792" cy="369332"/>
          </a:xfrm>
          <a:prstGeom prst="rect">
            <a:avLst/>
          </a:prstGeom>
        </p:spPr>
        <p:txBody>
          <a:bodyPr wrap="square">
            <a:spAutoFit/>
          </a:bodyPr>
          <a:lstStyle/>
          <a:p>
            <a:r>
              <a:rPr lang="zh-CN" altLang="zh-CN" dirty="0"/>
              <a:t>看到右边的图，代表成功！</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err="1"/>
              <a:t>Matplotlib</a:t>
            </a:r>
            <a:r>
              <a:rPr lang="zh-CN" altLang="zh-CN" dirty="0"/>
              <a:t>图形组成</a:t>
            </a:r>
            <a:endParaRPr dirty="0"/>
          </a:p>
        </p:txBody>
      </p:sp>
      <p:pic>
        <p:nvPicPr>
          <p:cNvPr id="4" name="图片 3"/>
          <p:cNvPicPr/>
          <p:nvPr/>
        </p:nvPicPr>
        <p:blipFill>
          <a:blip r:embed="rId3"/>
          <a:stretch>
            <a:fillRect/>
          </a:stretch>
        </p:blipFill>
        <p:spPr>
          <a:xfrm>
            <a:off x="857948" y="1159827"/>
            <a:ext cx="8404924" cy="4719765"/>
          </a:xfrm>
          <a:prstGeom prst="rect">
            <a:avLst/>
          </a:prstGeom>
          <a:noFill/>
          <a:ln>
            <a:noFill/>
          </a:ln>
        </p:spPr>
      </p:pic>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COMMONDATA" val="eyJoZGlkIjoiNjlmMmE5YzM0NzI3NzhlMWFhMTQyMGM3N2VkNmVkMGQifQ=="/>
  <p:tag name="KSO_WPP_MARK_KEY" val="b748cb7b-8b7e-4354-8511-e075942572a3"/>
  <p:tag name="commondata" val="eyJoZGlkIjoiNjcwYWEwNjBkNGVjZmE5MTA1N2RiMjI3NTU3MmNhOTAifQ=="/>
</p:tagLst>
</file>

<file path=ppt/tags/tag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551</TotalTime>
  <Words>1196</Words>
  <Application>Microsoft Office PowerPoint</Application>
  <PresentationFormat>自定义</PresentationFormat>
  <Paragraphs>458</Paragraphs>
  <Slides>23</Slides>
  <Notes>23</Notes>
  <HiddenSlides>0</HiddenSlides>
  <MMClips>0</MMClips>
  <ScaleCrop>false</ScaleCrop>
  <HeadingPairs>
    <vt:vector size="4" baseType="variant">
      <vt:variant>
        <vt:lpstr>主题</vt:lpstr>
      </vt:variant>
      <vt:variant>
        <vt:i4>1</vt:i4>
      </vt:variant>
      <vt:variant>
        <vt:lpstr>幻灯片标题</vt:lpstr>
      </vt:variant>
      <vt:variant>
        <vt:i4>23</vt:i4>
      </vt:variant>
    </vt:vector>
  </HeadingPairs>
  <TitlesOfParts>
    <vt:vector size="24" baseType="lpstr">
      <vt:lpstr>Office 主题</vt:lpstr>
      <vt:lpstr>PowerPoint 演示文稿</vt:lpstr>
      <vt:lpstr>学习目标</vt:lpstr>
      <vt:lpstr>数据可视化简介</vt:lpstr>
      <vt:lpstr>常见的数据可视化库简介</vt:lpstr>
      <vt:lpstr>Matplotlib简介</vt:lpstr>
      <vt:lpstr>Matplotlib引用</vt:lpstr>
      <vt:lpstr>创建项目</vt:lpstr>
      <vt:lpstr>测试</vt:lpstr>
      <vt:lpstr>Matplotlib图形组成</vt:lpstr>
      <vt:lpstr>Matplotlib功能扩展包</vt:lpstr>
      <vt:lpstr>绘图类型</vt:lpstr>
      <vt:lpstr>Image函数</vt:lpstr>
      <vt:lpstr>第一个绘图程序</vt:lpstr>
      <vt:lpstr>绘制正弦曲线图</vt:lpstr>
      <vt:lpstr>axes类</vt:lpstr>
      <vt:lpstr>axes 类的 legend() 方法</vt:lpstr>
      <vt:lpstr>NumPy 库</vt:lpstr>
      <vt:lpstr>empty(shape, dtype,order)</vt:lpstr>
      <vt:lpstr>Echarts样式</vt:lpstr>
      <vt:lpstr>Echarts样式-颜色主题（Theme）</vt:lpstr>
      <vt:lpstr>zeros(shape, dtype,order) ）</vt:lpstr>
      <vt:lpstr>Echarts样式-颜色主题（Theme）</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cy wang</dc:creator>
  <cp:lastModifiedBy>Dell</cp:lastModifiedBy>
  <cp:revision>1527</cp:revision>
  <dcterms:created xsi:type="dcterms:W3CDTF">2022-01-28T06:16:00Z</dcterms:created>
  <dcterms:modified xsi:type="dcterms:W3CDTF">2024-01-04T09:59:29Z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14BCA6373E8F481C91C45ABFCB012CC4</vt:lpwstr>
  </property>
  <property fmtid="{D5CDD505-2E9C-101B-9397-08002B2CF9AE}" pid="3" name="KSOProductBuildVer">
    <vt:lpwstr>2052-12.1.0.15990</vt:lpwstr>
  </property>
</Properties>
</file>