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478" r:id="rId3"/>
    <p:sldId id="493" r:id="rId5"/>
    <p:sldId id="566" r:id="rId6"/>
    <p:sldId id="605" r:id="rId7"/>
    <p:sldId id="567" r:id="rId8"/>
    <p:sldId id="606" r:id="rId9"/>
    <p:sldId id="568" r:id="rId10"/>
    <p:sldId id="569" r:id="rId11"/>
    <p:sldId id="570" r:id="rId12"/>
    <p:sldId id="607" r:id="rId13"/>
    <p:sldId id="608" r:id="rId14"/>
    <p:sldId id="610" r:id="rId15"/>
    <p:sldId id="609" r:id="rId16"/>
    <p:sldId id="611" r:id="rId17"/>
    <p:sldId id="612" r:id="rId18"/>
    <p:sldId id="599" r:id="rId19"/>
    <p:sldId id="58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9D3B"/>
    <a:srgbClr val="FF3300"/>
    <a:srgbClr val="990000"/>
    <a:srgbClr val="AE0B0B"/>
    <a:srgbClr val="CC6600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0" autoAdjust="0"/>
    <p:restoredTop sz="93939" autoAdjust="0"/>
  </p:normalViewPr>
  <p:slideViewPr>
    <p:cSldViewPr snapToGrid="0">
      <p:cViewPr varScale="1">
        <p:scale>
          <a:sx n="64" d="100"/>
          <a:sy n="64" d="100"/>
        </p:scale>
        <p:origin x="488" y="60"/>
      </p:cViewPr>
      <p:guideLst>
        <p:guide orient="horz" pos="2164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final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static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等关键字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5-</a:t>
            </a:r>
            <a:r>
              <a:rPr lang="zh-CN" altLang="en-US" dirty="0">
                <a:sym typeface="+mn-ea"/>
              </a:rPr>
              <a:t>静态的定义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l">
              <a:lnSpc>
                <a:spcPct val="150000"/>
              </a:lnSpc>
              <a:buClrTx/>
              <a:buSzTx/>
            </a:pPr>
            <a:r>
              <a:rPr lang="zh-CN" altLang="en-US">
                <a:sym typeface="+mn-ea"/>
              </a:rPr>
              <a:t>static被称为静态，可以用来修饰类的属性或者方法。</a:t>
            </a:r>
            <a:endParaRPr lang="zh-CN" altLang="en-US"/>
          </a:p>
          <a:p>
            <a:pPr algn="l">
              <a:lnSpc>
                <a:spcPct val="150000"/>
              </a:lnSpc>
              <a:buClrTx/>
              <a:buSzTx/>
            </a:pPr>
            <a:r>
              <a:rPr lang="zh-CN" altLang="en-US">
                <a:sym typeface="+mn-ea"/>
              </a:rPr>
              <a:t>如果类的某个属性，不管创建多少个对象，属性的存储空间只有唯一的一个，那么这个属性就应该用static修饰，被static修饰的属性被称为静态属性，</a:t>
            </a:r>
            <a:r>
              <a:rPr lang="zh-CN" altLang="en-US">
                <a:sym typeface="+mn-ea"/>
              </a:rPr>
              <a:t>被static修饰的方法被称为静态方法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pPr algn="l">
              <a:buClrTx/>
              <a:buSzTx/>
            </a:pPr>
            <a:r>
              <a:rPr lang="zh-CN" altLang="en-US">
                <a:sym typeface="+mn-ea"/>
              </a:rPr>
              <a:t>static属性可以使用对象调用，也可以直接用类名调用。</a:t>
            </a:r>
            <a:endParaRPr lang="zh-CN" altLang="en-US"/>
          </a:p>
          <a:p>
            <a:pPr algn="l">
              <a:buClrTx/>
              <a:buSzTx/>
            </a:pPr>
            <a:r>
              <a:rPr lang="zh-CN" altLang="en-US">
                <a:sym typeface="+mn-ea"/>
              </a:rPr>
              <a:t>静态属性是类的所有对象共享的，即不管创建了多少个对象，静态属性在内存中只有一个。</a:t>
            </a:r>
            <a:endParaRPr lang="zh-CN" altLang="en-US"/>
          </a:p>
          <a:p>
            <a:pPr algn="l">
              <a:lnSpc>
                <a:spcPct val="150000"/>
              </a:lnSpc>
              <a:buClrTx/>
              <a:buSzTx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6-</a:t>
            </a:r>
            <a:r>
              <a:rPr lang="zh-CN" altLang="en-US"/>
              <a:t>静态成员变量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被</a:t>
            </a:r>
            <a:r>
              <a:rPr lang="en-US" altLang="zh-CN"/>
              <a:t>static</a:t>
            </a:r>
            <a:r>
              <a:rPr lang="zh-CN" altLang="en-US"/>
              <a:t>修饰的成员变量被称为静态成员变量或者是静态属性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48005" y="2529840"/>
            <a:ext cx="4929505" cy="218757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1025" y="2654935"/>
            <a:ext cx="48634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Clr>
                <a:srgbClr val="92D050"/>
              </a:buClr>
              <a:buFontTx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public class Employee {</a:t>
            </a:r>
            <a:endParaRPr lang="zh-CN" altLang="zh-CN" sz="240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Clr>
                <a:srgbClr val="92D050"/>
              </a:buClr>
              <a:buFontTx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	private String name ;</a:t>
            </a:r>
            <a:endParaRPr lang="en-US" altLang="zh-CN" sz="240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Clr>
                <a:srgbClr val="92D050"/>
              </a:buClr>
              <a:buFontTx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	private double salary; </a:t>
            </a:r>
            <a:endParaRPr lang="en-US" altLang="zh-CN" sz="240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Clr>
                <a:srgbClr val="92D050"/>
              </a:buClr>
              <a:buFontTx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	private static int count;</a:t>
            </a:r>
            <a:endParaRPr lang="en-US" altLang="zh-CN" sz="240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Clr>
                <a:srgbClr val="92D050"/>
              </a:buClr>
              <a:buFontTx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｝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7019925" y="1771015"/>
            <a:ext cx="1446530" cy="75946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非静态属性</a:t>
            </a:r>
            <a:endParaRPr lang="zh-CN" altLang="zh-CN" dirty="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650105" y="2028190"/>
            <a:ext cx="2358390" cy="11868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6" idx="1"/>
          </p:cNvCxnSpPr>
          <p:nvPr/>
        </p:nvCxnSpPr>
        <p:spPr>
          <a:xfrm flipH="1">
            <a:off x="4855210" y="2150745"/>
            <a:ext cx="2164715" cy="1816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7405688" y="3016250"/>
            <a:ext cx="1323975" cy="7794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静态属性</a:t>
            </a:r>
            <a:endParaRPr lang="zh-CN" altLang="zh-CN" dirty="0"/>
          </a:p>
        </p:txBody>
      </p:sp>
      <p:cxnSp>
        <p:nvCxnSpPr>
          <p:cNvPr id="16" name="直接箭头连接符 15"/>
          <p:cNvCxnSpPr>
            <a:stCxn id="14" idx="1"/>
          </p:cNvCxnSpPr>
          <p:nvPr/>
        </p:nvCxnSpPr>
        <p:spPr>
          <a:xfrm flipH="1">
            <a:off x="5337810" y="3406140"/>
            <a:ext cx="2068195" cy="628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532063" y="5084763"/>
            <a:ext cx="1873250" cy="7207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Static</a:t>
            </a:r>
            <a:r>
              <a:rPr lang="zh-CN" altLang="en-US" dirty="0"/>
              <a:t>修饰符</a:t>
            </a:r>
            <a:endParaRPr lang="zh-CN" altLang="en-US" dirty="0"/>
          </a:p>
        </p:txBody>
      </p:sp>
      <p:cxnSp>
        <p:nvCxnSpPr>
          <p:cNvPr id="18" name="直接箭头连接符 17"/>
          <p:cNvCxnSpPr>
            <a:stCxn id="8" idx="0"/>
          </p:cNvCxnSpPr>
          <p:nvPr/>
        </p:nvCxnSpPr>
        <p:spPr>
          <a:xfrm flipV="1">
            <a:off x="3461068" y="4195763"/>
            <a:ext cx="0" cy="889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6-</a:t>
            </a:r>
            <a:r>
              <a:rPr lang="zh-CN" altLang="en-US">
                <a:sym typeface="+mn-ea"/>
              </a:rPr>
              <a:t>静态成员变量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571500"/>
            <a:ext cx="1254760" cy="609600"/>
          </a:xfrm>
        </p:spPr>
        <p:txBody>
          <a:bodyPr/>
          <a:p>
            <a:r>
              <a:rPr lang="zh-CN" altLang="en-US" sz="2000"/>
              <a:t>示例</a:t>
            </a:r>
            <a:endParaRPr lang="zh-CN" altLang="en-US" sz="2000"/>
          </a:p>
        </p:txBody>
      </p:sp>
      <p:sp>
        <p:nvSpPr>
          <p:cNvPr id="327683" name="TextBox 3"/>
          <p:cNvSpPr txBox="1">
            <a:spLocks noChangeArrowheads="1"/>
          </p:cNvSpPr>
          <p:nvPr/>
        </p:nvSpPr>
        <p:spPr bwMode="auto">
          <a:xfrm>
            <a:off x="505460" y="1108710"/>
            <a:ext cx="8208645" cy="535432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</a:ln>
        </p:spPr>
        <p:txBody>
          <a:bodyPr wrap="square">
            <a:spAutoFit/>
          </a:bodyPr>
          <a:p>
            <a:r>
              <a:rPr lang="en-US" altLang="zh-CN" b="1">
                <a:latin typeface="Calibri" panose="020F0502020204030204" charset="0"/>
              </a:rPr>
              <a:t>public class Employee {</a:t>
            </a:r>
            <a:endParaRPr lang="en-US" altLang="zh-CN" b="1">
              <a:latin typeface="Calibri" panose="020F0502020204030204" charset="0"/>
            </a:endParaRPr>
          </a:p>
          <a:p>
            <a:endParaRPr lang="zh-CN" altLang="en-US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private String name;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private double salary;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private  static int count;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public Employee(String name, double salary) {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      this.name = name;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      this.salary = salary;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      </a:t>
            </a:r>
            <a:r>
              <a:rPr lang="en-US" altLang="zh-CN">
                <a:latin typeface="Calibri" panose="020F0502020204030204" charset="0"/>
              </a:rPr>
              <a:t>count++;</a:t>
            </a:r>
            <a:endParaRPr lang="en-US" altLang="zh-CN">
              <a:latin typeface="Calibri" panose="020F0502020204030204" charset="0"/>
            </a:endParaRPr>
          </a:p>
          <a:p>
            <a:pPr lvl="2"/>
            <a:r>
              <a:rPr lang="en-US" altLang="zh-CN">
                <a:latin typeface="Calibri" panose="020F0502020204030204" charset="0"/>
              </a:rPr>
              <a:t>}</a:t>
            </a:r>
            <a:endParaRPr lang="en-US" altLang="zh-CN">
              <a:latin typeface="Calibri" panose="020F0502020204030204" charset="0"/>
            </a:endParaRPr>
          </a:p>
          <a:p>
            <a:pPr lvl="1"/>
            <a:r>
              <a:rPr lang="en-US" altLang="zh-CN" b="1">
                <a:latin typeface="Calibri" panose="020F0502020204030204" charset="0"/>
              </a:rPr>
              <a:t>public static void main(String[] args) {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>
                <a:latin typeface="Calibri" panose="020F0502020204030204" charset="0"/>
              </a:rPr>
              <a:t>     Employee e1=</a:t>
            </a:r>
            <a:r>
              <a:rPr lang="en-US" altLang="zh-CN" b="1">
                <a:latin typeface="Calibri" panose="020F0502020204030204" charset="0"/>
              </a:rPr>
              <a:t>new Employee("Alice",3000);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r>
              <a:rPr lang="en-US" altLang="zh-CN">
                <a:latin typeface="Calibri" panose="020F0502020204030204" charset="0"/>
              </a:rPr>
              <a:t>     Employee e2=</a:t>
            </a:r>
            <a:r>
              <a:rPr lang="en-US" altLang="zh-CN" b="1">
                <a:latin typeface="Calibri" panose="020F0502020204030204" charset="0"/>
              </a:rPr>
              <a:t>new Employee("John",6000);</a:t>
            </a:r>
            <a:endParaRPr lang="en-US" altLang="zh-CN" b="1">
              <a:latin typeface="Calibri" panose="020F0502020204030204" charset="0"/>
            </a:endParaRPr>
          </a:p>
          <a:p>
            <a:pPr lvl="1"/>
            <a:endParaRPr lang="zh-CN" altLang="en-US">
              <a:latin typeface="Calibri" panose="020F0502020204030204" charset="0"/>
            </a:endParaRPr>
          </a:p>
          <a:p>
            <a:pPr lvl="1"/>
            <a:r>
              <a:rPr lang="en-US" altLang="zh-CN">
                <a:latin typeface="Calibri" panose="020F0502020204030204" charset="0"/>
              </a:rPr>
              <a:t>     System.out.println(e1.name+" "+e1.salary+" "+e1.</a:t>
            </a:r>
            <a:r>
              <a:rPr lang="en-US" altLang="zh-CN" u="sng">
                <a:latin typeface="Calibri" panose="020F0502020204030204" charset="0"/>
              </a:rPr>
              <a:t>count);</a:t>
            </a:r>
            <a:endParaRPr lang="en-US" altLang="zh-CN" u="sng">
              <a:latin typeface="Calibri" panose="020F0502020204030204" charset="0"/>
            </a:endParaRPr>
          </a:p>
          <a:p>
            <a:pPr lvl="1"/>
            <a:r>
              <a:rPr lang="en-US" altLang="zh-CN">
                <a:latin typeface="Calibri" panose="020F0502020204030204" charset="0"/>
              </a:rPr>
              <a:t>     System.out.println(e2.name+" "+e2.salary+" "+e2.</a:t>
            </a:r>
            <a:r>
              <a:rPr lang="en-US" altLang="zh-CN" u="sng">
                <a:latin typeface="Calibri" panose="020F0502020204030204" charset="0"/>
              </a:rPr>
              <a:t>count);</a:t>
            </a:r>
            <a:endParaRPr lang="en-US" altLang="zh-CN" u="sng">
              <a:latin typeface="Calibri" panose="020F0502020204030204" charset="0"/>
            </a:endParaRPr>
          </a:p>
          <a:p>
            <a:pPr lvl="1"/>
            <a:r>
              <a:rPr lang="en-US" altLang="zh-CN">
                <a:latin typeface="Calibri" panose="020F0502020204030204" charset="0"/>
              </a:rPr>
              <a:t> }</a:t>
            </a:r>
            <a:endParaRPr lang="en-US" altLang="zh-CN">
              <a:latin typeface="Calibri" panose="020F0502020204030204" charset="0"/>
            </a:endParaRPr>
          </a:p>
          <a:p>
            <a:r>
              <a:rPr lang="en-US" altLang="zh-CN">
                <a:latin typeface="Calibri" panose="020F0502020204030204" charset="0"/>
              </a:rPr>
              <a:t>}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5" name="TextBox 4"/>
          <p:cNvSpPr/>
          <p:nvPr/>
        </p:nvSpPr>
        <p:spPr>
          <a:xfrm>
            <a:off x="5770245" y="1108710"/>
            <a:ext cx="2943225" cy="41560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        可见，输出的</a:t>
            </a:r>
            <a:r>
              <a:rPr lang="zh-CN" altLang="en-US" dirty="0">
                <a:sym typeface="+mn-ea"/>
              </a:rPr>
              <a:t>count</a:t>
            </a:r>
            <a:r>
              <a:rPr lang="zh-CN" altLang="en-US" dirty="0">
                <a:sym typeface="+mn-ea"/>
              </a:rPr>
              <a:t>都为</a:t>
            </a:r>
            <a:r>
              <a:rPr lang="zh-CN" altLang="en-US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，说明两个对象调用的</a:t>
            </a:r>
            <a:r>
              <a:rPr lang="zh-CN" altLang="en-US" dirty="0">
                <a:sym typeface="+mn-ea"/>
              </a:rPr>
              <a:t>count</a:t>
            </a:r>
            <a:r>
              <a:rPr lang="zh-CN" altLang="en-US" dirty="0">
                <a:sym typeface="+mn-ea"/>
              </a:rPr>
              <a:t>是一个内存空间的值，而</a:t>
            </a:r>
            <a:r>
              <a:rPr lang="zh-CN" altLang="en-US" dirty="0">
                <a:sym typeface="+mn-ea"/>
              </a:rPr>
              <a:t>name</a:t>
            </a:r>
            <a:r>
              <a:rPr lang="zh-CN" altLang="en-US" dirty="0">
                <a:sym typeface="+mn-ea"/>
              </a:rPr>
              <a:t>和</a:t>
            </a:r>
            <a:r>
              <a:rPr lang="zh-CN" altLang="en-US" dirty="0">
                <a:sym typeface="+mn-ea"/>
              </a:rPr>
              <a:t>salary</a:t>
            </a:r>
            <a:r>
              <a:rPr lang="zh-CN" altLang="en-US" dirty="0">
                <a:sym typeface="+mn-ea"/>
              </a:rPr>
              <a:t>分别是各自初始化时赋的值。</a:t>
            </a:r>
            <a:endParaRPr lang="zh-CN" altLang="en-US" dirty="0">
              <a:sym typeface="+mn-ea"/>
            </a:endParaRPr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dirty="0">
              <a:sym typeface="+mn-ea"/>
            </a:endParaRPr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         </a:t>
            </a:r>
            <a:r>
              <a:rPr lang="zh-CN" altLang="en-US" dirty="0">
                <a:sym typeface="+mn-ea"/>
              </a:rPr>
              <a:t>可以理解实例变量和静态变量的区别。静态的属性与对象没有关系，是所有对象共享的，只与类有关。</a:t>
            </a:r>
            <a:endParaRPr lang="zh-CN" altLang="en-US" dirty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9985" y="1817370"/>
            <a:ext cx="1332230" cy="13322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静态方法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737"/>
            <a:ext cx="11792070" cy="5448937"/>
          </a:xfrm>
        </p:spPr>
        <p:txBody>
          <a:bodyPr/>
          <a:p>
            <a:pPr algn="l">
              <a:buClrTx/>
              <a:buSzTx/>
            </a:pPr>
            <a:r>
              <a:rPr lang="zh-CN" altLang="en-US">
                <a:sym typeface="+mn-ea"/>
              </a:rPr>
              <a:t>如果某个方法不需要与某个特定的对象绑定，那么该方法可以使用static修饰，被static修饰的方法称为静态方法。</a:t>
            </a:r>
            <a:endParaRPr lang="zh-CN" altLang="en-US"/>
          </a:p>
          <a:p>
            <a:r>
              <a:rPr lang="zh-CN" altLang="en-US"/>
              <a:t>基本结构如下：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7285" y="3775710"/>
            <a:ext cx="7467600" cy="128714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6600" y="3863975"/>
            <a:ext cx="7753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5930" lvl="1" indent="0" algn="l" defTabSz="912495">
              <a:buFont typeface="Arial" panose="020B0604020202020204" pitchFamily="34" charset="0"/>
              <a:buNone/>
            </a:pPr>
            <a:r>
              <a:rPr lang="en-US" altLang="zh-CN" sz="2400" smtClean="0">
                <a:sym typeface="+mn-ea"/>
              </a:rPr>
              <a:t> public static void sellticket()</a:t>
            </a:r>
            <a:r>
              <a:rPr lang="zh-CN" altLang="en-US" sz="2400" smtClean="0">
                <a:sym typeface="+mn-ea"/>
              </a:rPr>
              <a:t>｛</a:t>
            </a:r>
            <a:endParaRPr lang="en-US" altLang="zh-CN" sz="2400" smtClean="0"/>
          </a:p>
          <a:p>
            <a:pPr marL="455930" lvl="1" indent="0" algn="l" defTabSz="912495">
              <a:buFont typeface="Arial" panose="020B0604020202020204" pitchFamily="34" charset="0"/>
              <a:buNone/>
            </a:pPr>
            <a:r>
              <a:rPr lang="en-US" altLang="zh-CN" sz="2400" smtClean="0">
                <a:sym typeface="+mn-ea"/>
              </a:rPr>
              <a:t>  	System.out.println(“</a:t>
            </a:r>
            <a:r>
              <a:rPr lang="zh-CN" altLang="en-US" sz="2400" smtClean="0">
                <a:sym typeface="+mn-ea"/>
              </a:rPr>
              <a:t>所有火车票都是</a:t>
            </a:r>
            <a:r>
              <a:rPr lang="en-US" altLang="zh-CN" sz="2400" smtClean="0">
                <a:sym typeface="+mn-ea"/>
              </a:rPr>
              <a:t>12306</a:t>
            </a:r>
            <a:r>
              <a:rPr lang="zh-CN" altLang="en-US" sz="2400" smtClean="0">
                <a:sym typeface="+mn-ea"/>
              </a:rPr>
              <a:t>卖的！</a:t>
            </a:r>
            <a:r>
              <a:rPr lang="en-US" altLang="zh-CN" sz="2400" smtClean="0">
                <a:sym typeface="+mn-ea"/>
              </a:rPr>
              <a:t>”) </a:t>
            </a:r>
            <a:endParaRPr lang="en-US" altLang="zh-CN" sz="2400" smtClean="0"/>
          </a:p>
          <a:p>
            <a:pPr marL="455930" lvl="1" indent="0" algn="l" defTabSz="912495">
              <a:buFont typeface="Arial" panose="020B0604020202020204" pitchFamily="34" charset="0"/>
              <a:buNone/>
            </a:pPr>
            <a:r>
              <a:rPr lang="en-US" altLang="zh-CN" sz="2400" smtClean="0">
                <a:latin typeface="宋体" panose="02010600030101010101" pitchFamily="2" charset="-122"/>
                <a:sym typeface="+mn-ea"/>
              </a:rPr>
              <a:t> }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1199833" y="3190875"/>
            <a:ext cx="1296987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访问权限</a:t>
            </a:r>
            <a:endParaRPr lang="zh-CN" altLang="en-US" dirty="0"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33028" y="3226435"/>
            <a:ext cx="1430337" cy="411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static</a:t>
            </a:r>
            <a:r>
              <a:rPr lang="zh-CN" altLang="en-US" dirty="0">
                <a:sym typeface="+mn-ea"/>
              </a:rPr>
              <a:t>修饰符</a:t>
            </a:r>
            <a:endParaRPr lang="zh-CN" altLang="en-US" dirty="0"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243705" y="3190875"/>
            <a:ext cx="1420813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返回值类型</a:t>
            </a:r>
            <a:endParaRPr lang="zh-CN" altLang="en-US" dirty="0"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74448" y="3259455"/>
            <a:ext cx="1295400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方法名称</a:t>
            </a:r>
            <a:endParaRPr lang="zh-CN" altLang="en-US" dirty="0"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17415" y="5359083"/>
            <a:ext cx="1295400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dirty="0">
                <a:sym typeface="+mn-ea"/>
              </a:rPr>
              <a:t>方法体</a:t>
            </a:r>
            <a:endParaRPr lang="zh-CN" altLang="en-US" dirty="0"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1546860" y="3648075"/>
            <a:ext cx="337820" cy="379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2496820" y="3622675"/>
            <a:ext cx="713740" cy="4540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8" idx="2"/>
          </p:cNvCxnSpPr>
          <p:nvPr/>
        </p:nvCxnSpPr>
        <p:spPr>
          <a:xfrm flipH="1">
            <a:off x="3258185" y="3622675"/>
            <a:ext cx="1696085" cy="413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807585" y="3557270"/>
            <a:ext cx="1566863" cy="579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 flipV="1">
            <a:off x="3798570" y="4584700"/>
            <a:ext cx="1457325" cy="7092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7-</a:t>
            </a:r>
            <a:r>
              <a:rPr lang="zh-CN" altLang="en-US">
                <a:sym typeface="+mn-ea"/>
              </a:rPr>
              <a:t>静态方法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静态方法如何调用：static方法可以使用对象调用，也可以直接用类名调用，建议用类名直接调用。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2135" y="2595880"/>
            <a:ext cx="5969635" cy="2745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public class TicketSeller{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 private static int ticket=11;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 public static void sellticket(){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    ticket=ticket-1;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    System.out.println("</a:t>
            </a:r>
            <a:r>
              <a:rPr lang="zh-CN" altLang="en-US" smtClean="0">
                <a:latin typeface="宋体" panose="02010600030101010101" pitchFamily="2" charset="-122"/>
                <a:sym typeface="+mn-ea"/>
              </a:rPr>
              <a:t>卖票的静态方法</a:t>
            </a:r>
            <a:r>
              <a:rPr lang="en-US" altLang="zh-CN" smtClean="0">
                <a:latin typeface="宋体" panose="02010600030101010101" pitchFamily="2" charset="-122"/>
                <a:sym typeface="+mn-ea"/>
              </a:rPr>
              <a:t>");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 }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}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public class Test{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public static void main(String[] args) {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  TicketSeller .sellticket();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 }</a:t>
            </a:r>
            <a:endParaRPr lang="en-US" altLang="zh-CN" smtClean="0">
              <a:latin typeface="宋体" panose="02010600030101010101" pitchFamily="2" charset="-122"/>
            </a:endParaRPr>
          </a:p>
          <a:p>
            <a:pPr marL="398780" lvl="1" indent="0" algn="l" defTabSz="91249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sym typeface="+mn-ea"/>
              </a:rPr>
              <a:t>}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491490" y="2478405"/>
            <a:ext cx="5985510" cy="298005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静态方法</a:t>
            </a:r>
            <a:r>
              <a:rPr lang="en-US" altLang="zh-CN"/>
              <a:t>-</a:t>
            </a:r>
            <a:r>
              <a:rPr lang="zh-CN" altLang="en-US"/>
              <a:t>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 sz="2400"/>
              <a:t>总结</a:t>
            </a:r>
            <a:endParaRPr lang="zh-CN" altLang="en-US" sz="2400"/>
          </a:p>
          <a:p>
            <a:pPr marL="741680" lvl="1" indent="-284480" defTabSz="912495"/>
            <a:r>
              <a:rPr lang="zh-CN" altLang="en-US" sz="2400" smtClean="0">
                <a:sym typeface="+mn-ea"/>
              </a:rPr>
              <a:t>本类的方法之间的调用</a:t>
            </a:r>
            <a:endParaRPr lang="en-US" altLang="zh-CN" sz="2400" smtClean="0"/>
          </a:p>
          <a:p>
            <a:pPr marL="1141730" lvl="2" indent="-227330" defTabSz="912495"/>
            <a:r>
              <a:rPr lang="zh-CN" altLang="en-US" sz="2400" smtClean="0">
                <a:sym typeface="+mn-ea"/>
              </a:rPr>
              <a:t>静态方法可以被</a:t>
            </a:r>
            <a:r>
              <a:rPr lang="zh-CN" altLang="en-US" sz="2400" smtClean="0">
                <a:sym typeface="+mn-ea"/>
              </a:rPr>
              <a:t>任何方法</a:t>
            </a:r>
            <a:r>
              <a:rPr lang="en-US" altLang="zh-CN" sz="2400" smtClean="0">
                <a:sym typeface="+mn-ea"/>
              </a:rPr>
              <a:t>(</a:t>
            </a:r>
            <a:r>
              <a:rPr lang="zh-CN" altLang="en-US" sz="2400" smtClean="0">
                <a:sym typeface="+mn-ea"/>
              </a:rPr>
              <a:t>静态方法和非静态方法</a:t>
            </a:r>
            <a:r>
              <a:rPr lang="en-US" altLang="zh-CN" sz="2400" smtClean="0">
                <a:sym typeface="+mn-ea"/>
              </a:rPr>
              <a:t>)</a:t>
            </a:r>
            <a:r>
              <a:rPr lang="zh-CN" altLang="en-US" sz="2400" smtClean="0">
                <a:sym typeface="+mn-ea"/>
              </a:rPr>
              <a:t>直接调用；</a:t>
            </a:r>
            <a:endParaRPr lang="en-US" altLang="zh-CN" sz="2400" smtClean="0"/>
          </a:p>
          <a:p>
            <a:pPr marL="1141730" lvl="2" indent="-227330" defTabSz="912495"/>
            <a:r>
              <a:rPr lang="zh-CN" altLang="en-US" sz="2400" smtClean="0">
                <a:sym typeface="+mn-ea"/>
              </a:rPr>
              <a:t>非静态方法可以被非静态方法直接调用；</a:t>
            </a:r>
            <a:endParaRPr lang="zh-CN" altLang="en-US" sz="2400" smtClean="0">
              <a:sym typeface="+mn-ea"/>
            </a:endParaRPr>
          </a:p>
          <a:p>
            <a:pPr marL="1141730" lvl="2" indent="-227330" defTabSz="912495"/>
            <a:r>
              <a:rPr lang="zh-CN" altLang="en-US" sz="2400" smtClean="0">
                <a:sym typeface="+mn-ea"/>
              </a:rPr>
              <a:t>非静态方法不能被</a:t>
            </a:r>
            <a:r>
              <a:rPr lang="zh-CN" altLang="en-US" sz="2400" smtClean="0">
                <a:sym typeface="+mn-ea"/>
              </a:rPr>
              <a:t>静态方法直接调用，需要创建对象，用对象名调用。</a:t>
            </a:r>
            <a:endParaRPr lang="zh-CN" altLang="en-US" sz="2400" smtClean="0">
              <a:sym typeface="+mn-ea"/>
            </a:endParaRPr>
          </a:p>
          <a:p>
            <a:pPr marL="741680" lvl="1" indent="-284480" defTabSz="912495"/>
            <a:r>
              <a:rPr lang="zh-CN" altLang="en-US" sz="2400" smtClean="0"/>
              <a:t>不用类方法之间的调用</a:t>
            </a:r>
            <a:endParaRPr lang="en-US" altLang="zh-CN" sz="2400" smtClean="0"/>
          </a:p>
          <a:p>
            <a:pPr marL="1141730" lvl="2" indent="-227330" defTabSz="912495"/>
            <a:r>
              <a:rPr lang="zh-CN" altLang="en-US" sz="2400" smtClean="0">
                <a:sym typeface="+mn-ea"/>
              </a:rPr>
              <a:t>调用静态方法，使用类名直接调用 </a:t>
            </a:r>
            <a:r>
              <a:rPr lang="en-US" altLang="zh-CN" sz="2400" smtClean="0">
                <a:sym typeface="+mn-ea"/>
              </a:rPr>
              <a:t>;</a:t>
            </a:r>
            <a:r>
              <a:rPr lang="zh-CN" altLang="en-US" sz="2400" smtClean="0">
                <a:sym typeface="+mn-ea"/>
              </a:rPr>
              <a:t> </a:t>
            </a:r>
            <a:endParaRPr lang="zh-CN" altLang="en-US" sz="2400" smtClean="0">
              <a:sym typeface="+mn-ea"/>
            </a:endParaRPr>
          </a:p>
          <a:p>
            <a:pPr marL="1141730" lvl="2" indent="-227330" defTabSz="912495"/>
            <a:r>
              <a:rPr lang="zh-CN" altLang="en-US" sz="2400" smtClean="0">
                <a:sym typeface="+mn-ea"/>
              </a:rPr>
              <a:t>非静态方法不能直接调用，需要创建对象，用对象名调用。</a:t>
            </a:r>
            <a:endParaRPr lang="zh-CN" altLang="en-US" sz="2400" smtClean="0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8</a:t>
            </a:r>
            <a:r>
              <a:rPr lang="en-US" altLang="zh-CN" dirty="0"/>
              <a:t>-</a:t>
            </a:r>
            <a:r>
              <a:rPr lang="zh-CN" altLang="en-US" dirty="0"/>
              <a:t>静态代码块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16865" y="704850"/>
            <a:ext cx="11791950" cy="605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static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代码块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非虽着类的加载而加载，只执行一次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用于给类进行初始化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构造代码块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 defTabSz="0">
              <a:lnSpc>
                <a:spcPct val="110000"/>
              </a:lnSpc>
              <a:buClr>
                <a:srgbClr val="92D050"/>
              </a:buClr>
              <a:buSzTx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    构造方法给对象初始化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 defTabSz="0">
              <a:lnSpc>
                <a:spcPct val="110000"/>
              </a:lnSpc>
              <a:buClr>
                <a:srgbClr val="92D050"/>
              </a:buClr>
              <a:buSzTx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   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static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代码块和构造代码块同时出现时优先级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 defTabSz="0">
              <a:lnSpc>
                <a:spcPct val="110000"/>
              </a:lnSpc>
              <a:buClr>
                <a:srgbClr val="92D050"/>
              </a:buClr>
              <a:buSzTx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    静态代码块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&gt;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构造代码块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&gt;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构造方法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 defTabSz="0">
              <a:lnSpc>
                <a:spcPct val="110000"/>
              </a:lnSpc>
              <a:buClr>
                <a:srgbClr val="92D050"/>
              </a:buClr>
              <a:buSzTx/>
            </a:pPr>
            <a:endParaRPr lang="zh-CN" altLang="en-US" sz="28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9</a:t>
            </a:r>
            <a:r>
              <a:rPr lang="zh-CN" altLang="en-US" dirty="0"/>
              <a:t>-</a:t>
            </a:r>
            <a:r>
              <a:rPr lang="zh-CN" altLang="en-US" dirty="0">
                <a:sym typeface="+mn-ea"/>
              </a:rPr>
              <a:t>Static Import机制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JDK1.5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中引入了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“Static Import”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机制，借助这一机制，可以用略掉所在的类或接口名的方式，来使用静态成员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之前我们是这样调用静态方法的：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现在可以这样简化：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4548" y="3105500"/>
            <a:ext cx="5638800" cy="1104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908" y="5334828"/>
            <a:ext cx="6429375" cy="13525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圆角矩形 7"/>
          <p:cNvSpPr/>
          <p:nvPr/>
        </p:nvSpPr>
        <p:spPr>
          <a:xfrm>
            <a:off x="339199" y="5334828"/>
            <a:ext cx="4303140" cy="239495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4642727" y="5256534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7"/>
          <p:cNvSpPr txBox="1"/>
          <p:nvPr/>
        </p:nvSpPr>
        <p:spPr>
          <a:xfrm>
            <a:off x="5319196" y="5256237"/>
            <a:ext cx="3779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static import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后可以省略类名直接使用导入的成员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 fontScale="70000"/>
          </a:bodyPr>
          <a:lstStyle/>
          <a:p>
            <a:r>
              <a:rPr lang="en-US" dirty="0"/>
              <a:t>1</a:t>
            </a:r>
            <a:r>
              <a:rPr lang="zh-CN" altLang="en-US" dirty="0"/>
              <a:t>、</a:t>
            </a:r>
            <a:r>
              <a:rPr lang="en-US" dirty="0"/>
              <a:t>final</a:t>
            </a:r>
            <a:r>
              <a:rPr lang="zh-CN" altLang="en-US" dirty="0"/>
              <a:t>定义</a:t>
            </a:r>
            <a:endParaRPr dirty="0"/>
          </a:p>
          <a:p>
            <a:r>
              <a:rPr lang="en-US" dirty="0"/>
              <a:t>2</a:t>
            </a:r>
            <a:r>
              <a:rPr lang="zh-CN" altLang="en-US" dirty="0"/>
              <a:t>、</a:t>
            </a:r>
            <a:r>
              <a:rPr lang="en-US" dirty="0"/>
              <a:t>final</a:t>
            </a:r>
            <a:r>
              <a:rPr lang="zh-CN" altLang="en-US" dirty="0"/>
              <a:t>修饰属性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r>
              <a:rPr lang="zh-CN" altLang="en-US" dirty="0"/>
              <a:t>修饰方法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r>
              <a:rPr lang="zh-CN" altLang="en-US" dirty="0"/>
              <a:t>修饰类</a:t>
            </a:r>
            <a:endParaRPr dirty="0"/>
          </a:p>
          <a:p>
            <a:r>
              <a:rPr lang="en-US" altLang="zh-CN" dirty="0"/>
              <a:t>5</a:t>
            </a:r>
            <a:r>
              <a:rPr lang="zh-CN" altLang="en-US" dirty="0"/>
              <a:t>、静态的定义</a:t>
            </a:r>
            <a:endParaRPr dirty="0"/>
          </a:p>
          <a:p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zh-CN" dirty="0"/>
              <a:t>静态成员变量</a:t>
            </a:r>
            <a:endParaRPr dirty="0"/>
          </a:p>
          <a:p>
            <a:r>
              <a:rPr lang="en-US" altLang="zh-CN" dirty="0"/>
              <a:t>7</a:t>
            </a:r>
            <a:r>
              <a:rPr lang="zh-CN" altLang="en-US" dirty="0"/>
              <a:t>、</a:t>
            </a:r>
            <a:r>
              <a:rPr lang="zh-CN" dirty="0"/>
              <a:t>静态方法</a:t>
            </a:r>
            <a:endParaRPr dirty="0"/>
          </a:p>
          <a:p>
            <a:r>
              <a:rPr lang="en-US" altLang="zh-CN" dirty="0"/>
              <a:t>8</a:t>
            </a:r>
            <a:r>
              <a:rPr lang="zh-CN" altLang="en-US" dirty="0"/>
              <a:t>、</a:t>
            </a:r>
            <a:r>
              <a:rPr dirty="0"/>
              <a:t>静态代码块</a:t>
            </a:r>
            <a:endParaRPr dirty="0"/>
          </a:p>
          <a:p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dirty="0"/>
              <a:t>s</a:t>
            </a:r>
            <a:r>
              <a:rPr dirty="0"/>
              <a:t>tatic </a:t>
            </a:r>
            <a:r>
              <a:rPr lang="en-US" dirty="0"/>
              <a:t>i</a:t>
            </a:r>
            <a:r>
              <a:rPr dirty="0"/>
              <a:t>mport机制</a:t>
            </a:r>
            <a:endParaRPr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final</a:t>
            </a:r>
            <a:r>
              <a:rPr lang="zh-CN" dirty="0"/>
              <a:t>的定义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7" name="内容占位符 2"/>
          <p:cNvSpPr txBox="1"/>
          <p:nvPr/>
        </p:nvSpPr>
        <p:spPr>
          <a:xfrm>
            <a:off x="173235" y="849517"/>
            <a:ext cx="11200298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在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Java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中，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final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关键字有最终的，不可修改的含义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final 用于</a:t>
            </a:r>
            <a:r>
              <a:rPr lang="en-US" alt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声明属性，方法和类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555" y="2359660"/>
            <a:ext cx="8954770" cy="20402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属性:定义就必须直接赋值或者在构造方法中进行赋值，并且后期都不能修改。 </a:t>
            </a:r>
            <a:endParaRPr lang="en-US" altLang="zh-CN" sz="2000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lvl="0" indent="-228600" algn="l" defTabSz="914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方法:定义必须有实现代码，并且子类里不可被覆盖。</a:t>
            </a:r>
            <a:endParaRPr lang="en-US" altLang="zh-CN" sz="2000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lvl="0" indent="-228600" algn="l" defTabSz="914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类:不能被定义为抽象类或是接口,不可被继承。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endParaRPr lang="en-US" altLang="zh-CN" sz="2000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6590" y="4677410"/>
            <a:ext cx="3762375" cy="1704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 final</a:t>
            </a:r>
            <a:r>
              <a:rPr lang="zh-CN" altLang="en-US" dirty="0"/>
              <a:t>修饰属性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1002" y="1586331"/>
            <a:ext cx="11573813" cy="730625"/>
          </a:xfrm>
          <a:prstGeom prst="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内容占位符 2"/>
          <p:cNvSpPr txBox="1"/>
          <p:nvPr/>
        </p:nvSpPr>
        <p:spPr>
          <a:xfrm>
            <a:off x="173235" y="883172"/>
            <a:ext cx="11200298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如果某个变量被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修饰，那么该变量就成为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常量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，不能被修改，一般语法：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[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访问权限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] final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数据类型 常量名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=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值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;</a:t>
            </a:r>
            <a:endParaRPr lang="zh-CN" altLang="en-US" sz="240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常量在声明时必须初始化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，声明之后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不能对其进行二次赋值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，其后任何试图对常量进行赋值的语句都将报错。</a:t>
            </a:r>
            <a:endParaRPr lang="zh-CN" altLang="en-US" sz="28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0" marR="0" lvl="1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800" smtClean="0">
                <a:sym typeface="+mn-ea"/>
              </a:rPr>
              <a:t>赋值两种方式：构造方法赋值和声明时等号赋值</a:t>
            </a:r>
            <a:endParaRPr lang="zh-CN" altLang="en-US" sz="2800" smtClean="0">
              <a:sym typeface="+mn-ea"/>
            </a:endParaRPr>
          </a:p>
          <a:p>
            <a:pPr marL="0" marR="0" lvl="1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800" smtClean="0">
                <a:sym typeface="+mn-ea"/>
              </a:rPr>
              <a:t>一些数学定理中的常量经常使用</a:t>
            </a:r>
            <a:r>
              <a:rPr lang="en-US" altLang="zh-CN" sz="2800" smtClean="0">
                <a:sym typeface="+mn-ea"/>
              </a:rPr>
              <a:t>final</a:t>
            </a:r>
            <a:r>
              <a:rPr lang="zh-CN" altLang="en-US" sz="2800" smtClean="0">
                <a:sym typeface="+mn-ea"/>
              </a:rPr>
              <a:t>修饰</a:t>
            </a:r>
            <a:endParaRPr lang="zh-CN" altLang="en-US" sz="2800" smtClean="0">
              <a:sym typeface="+mn-ea"/>
            </a:endParaRPr>
          </a:p>
          <a:p>
            <a:pPr marL="0" lvl="2" indent="-227330" defTabSz="912495">
              <a:lnSpc>
                <a:spcPct val="150000"/>
              </a:lnSpc>
            </a:pPr>
            <a:r>
              <a:rPr lang="en-US" altLang="zh-CN" sz="2800" smtClean="0">
                <a:sym typeface="+mn-ea"/>
              </a:rPr>
              <a:t>   eg:π=</a:t>
            </a:r>
            <a:r>
              <a:rPr lang="zh-CN" altLang="en-US" sz="2800" smtClean="0">
                <a:sym typeface="+mn-ea"/>
              </a:rPr>
              <a:t> </a:t>
            </a:r>
            <a:r>
              <a:rPr lang="en-US" altLang="zh-CN" sz="2800" smtClean="0">
                <a:sym typeface="+mn-ea"/>
              </a:rPr>
              <a:t>3.14159265358979;  </a:t>
            </a:r>
            <a:r>
              <a:rPr lang="en-US" altLang="zh-CN" sz="2800" smtClean="0">
                <a:sym typeface="+mn-ea"/>
              </a:rPr>
              <a:t>E=</a:t>
            </a:r>
            <a:r>
              <a:rPr lang="zh-CN" altLang="en-US" sz="2800" smtClean="0">
                <a:sym typeface="+mn-ea"/>
              </a:rPr>
              <a:t> </a:t>
            </a:r>
            <a:r>
              <a:rPr lang="en-US" altLang="zh-CN" sz="2800" smtClean="0">
                <a:sym typeface="+mn-ea"/>
              </a:rPr>
              <a:t>2.718281828459045;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 final</a:t>
            </a:r>
            <a:r>
              <a:rPr lang="zh-CN" altLang="en-US" dirty="0">
                <a:sym typeface="+mn-ea"/>
              </a:rPr>
              <a:t>修饰属性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050" y="745490"/>
            <a:ext cx="11120755" cy="666115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示例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53284" name="TextBox 3"/>
          <p:cNvSpPr txBox="1">
            <a:spLocks noChangeArrowheads="1"/>
          </p:cNvSpPr>
          <p:nvPr/>
        </p:nvSpPr>
        <p:spPr bwMode="auto">
          <a:xfrm>
            <a:off x="729615" y="1491615"/>
            <a:ext cx="5685790" cy="4523105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</a:ln>
        </p:spPr>
        <p:txBody>
          <a:bodyPr wrap="square">
            <a:spAutoFit/>
          </a:bodyPr>
          <a:p>
            <a:pPr defTabSz="912495"/>
            <a:r>
              <a:rPr lang="en-US" altLang="zh-CN" sz="2400">
                <a:latin typeface="Calibri" panose="020F0502020204030204" charset="0"/>
              </a:rPr>
              <a:t>private int </a:t>
            </a:r>
            <a:r>
              <a:rPr lang="en-US" altLang="zh-CN" sz="2400" u="sng">
                <a:latin typeface="Calibri" panose="020F0502020204030204" charset="0"/>
              </a:rPr>
              <a:t>index;</a:t>
            </a:r>
            <a:endParaRPr lang="en-US" altLang="zh-CN" sz="2400" u="sng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private static final double </a:t>
            </a:r>
            <a:r>
              <a:rPr lang="en-US" altLang="zh-CN" sz="2400" u="sng">
                <a:latin typeface="Calibri" panose="020F0502020204030204" charset="0"/>
              </a:rPr>
              <a:t>pai=3.14;</a:t>
            </a:r>
            <a:endParaRPr lang="en-US" altLang="zh-CN" sz="2400" u="sng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private final int </a:t>
            </a:r>
            <a:r>
              <a:rPr lang="en-US" altLang="zh-CN" sz="2400" u="sng">
                <a:latin typeface="Calibri" panose="020F0502020204030204" charset="0"/>
              </a:rPr>
              <a:t>level;</a:t>
            </a:r>
            <a:endParaRPr lang="en-US" altLang="zh-CN" sz="2400" u="sng">
              <a:latin typeface="Calibri" panose="020F0502020204030204" charset="0"/>
            </a:endParaRPr>
          </a:p>
          <a:p>
            <a:pPr defTabSz="912495"/>
            <a:endParaRPr lang="zh-CN" altLang="en-US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public Test(){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level=0;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}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endParaRPr lang="zh-CN" altLang="en-US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public Test(int index){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this.index=index;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level=1;</a:t>
            </a:r>
            <a:endParaRPr lang="en-US" altLang="zh-CN" sz="2400">
              <a:latin typeface="Calibri" panose="020F0502020204030204" charset="0"/>
            </a:endParaRPr>
          </a:p>
          <a:p>
            <a:pPr defTabSz="912495"/>
            <a:r>
              <a:rPr lang="en-US" altLang="zh-CN" sz="2400">
                <a:latin typeface="Calibri" panose="020F0502020204030204" charset="0"/>
              </a:rPr>
              <a:t>}</a:t>
            </a:r>
            <a:endParaRPr lang="zh-CN" altLang="en-US" sz="2400">
              <a:latin typeface="Calibri" panose="020F0502020204030204" charset="0"/>
            </a:endParaRPr>
          </a:p>
        </p:txBody>
      </p:sp>
      <p:sp>
        <p:nvSpPr>
          <p:cNvPr id="353283" name="内容占位符 2"/>
          <p:cNvSpPr>
            <a:spLocks noGrp="1"/>
          </p:cNvSpPr>
          <p:nvPr>
            <p:ph idx="4294967295"/>
          </p:nvPr>
        </p:nvSpPr>
        <p:spPr>
          <a:xfrm>
            <a:off x="7197725" y="1118870"/>
            <a:ext cx="3743325" cy="4724400"/>
          </a:xfrm>
          <a:solidFill>
            <a:schemeClr val="accent2"/>
          </a:solidFill>
          <a:ln w="57150" cap="flat" algn="ctr">
            <a:solidFill>
              <a:srgbClr val="92D05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normAutofit/>
          </a:bodyPr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endParaRPr lang="en-US" altLang="zh-CN" sz="25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r>
              <a:rPr lang="en-US" altLang="zh-CN" sz="2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final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属性赋值</a:t>
            </a:r>
            <a:endParaRPr lang="en-US" altLang="zh-CN" sz="20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r>
              <a:rPr lang="zh-CN" altLang="en-US" sz="2000" smtClean="0">
                <a:solidFill>
                  <a:schemeClr val="bg1"/>
                </a:solidFill>
              </a:rPr>
              <a:t>   在声明时同时赋值，往往与</a:t>
            </a:r>
            <a:r>
              <a:rPr lang="en-US" altLang="zh-CN" sz="2000" smtClean="0">
                <a:solidFill>
                  <a:schemeClr val="bg1"/>
                </a:solidFill>
              </a:rPr>
              <a:t>static</a:t>
            </a:r>
            <a:r>
              <a:rPr lang="zh-CN" altLang="en-US" sz="2000" smtClean="0">
                <a:solidFill>
                  <a:schemeClr val="bg1"/>
                </a:solidFill>
              </a:rPr>
              <a:t>一起使用 </a:t>
            </a:r>
            <a:endParaRPr lang="zh-CN" altLang="en-US" sz="2000" smtClean="0">
              <a:solidFill>
                <a:schemeClr val="bg1"/>
              </a:solidFill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endParaRPr lang="zh-CN" altLang="en-US" sz="2000" smtClean="0">
              <a:solidFill>
                <a:schemeClr val="bg1"/>
              </a:solidFill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r>
              <a:rPr lang="zh-CN" altLang="en-US" sz="2000" smtClean="0">
                <a:solidFill>
                  <a:schemeClr val="bg1"/>
                </a:solidFill>
              </a:rPr>
              <a:t>   声明时不赋值，必须在构造方法中逐一赋值</a:t>
            </a:r>
            <a:endParaRPr lang="zh-CN" altLang="en-US" sz="2000" smtClean="0">
              <a:solidFill>
                <a:schemeClr val="bg1"/>
              </a:solidFill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endParaRPr lang="zh-CN" altLang="en-US" sz="2000" smtClean="0">
              <a:solidFill>
                <a:schemeClr val="bg1"/>
              </a:solidFill>
            </a:endParaRPr>
          </a:p>
          <a:p>
            <a:pPr marL="0" indent="0" defTabSz="912495">
              <a:lnSpc>
                <a:spcPct val="90000"/>
              </a:lnSpc>
              <a:buClr>
                <a:srgbClr val="92D050"/>
              </a:buClr>
              <a:buFontTx/>
              <a:buNone/>
            </a:pPr>
            <a:r>
              <a:rPr lang="zh-CN" altLang="en-US" sz="2000" smtClean="0">
                <a:solidFill>
                  <a:schemeClr val="bg1"/>
                </a:solidFill>
              </a:rPr>
              <a:t>总的原则：保证创建每一个对象的时候，</a:t>
            </a:r>
            <a:r>
              <a:rPr lang="en-US" altLang="zh-CN" sz="2000" smtClean="0">
                <a:solidFill>
                  <a:schemeClr val="bg1"/>
                </a:solidFill>
              </a:rPr>
              <a:t>final</a:t>
            </a:r>
            <a:r>
              <a:rPr lang="zh-CN" altLang="en-US" sz="2000" smtClean="0">
                <a:solidFill>
                  <a:schemeClr val="bg1"/>
                </a:solidFill>
              </a:rPr>
              <a:t>属性的值是确定的</a:t>
            </a:r>
            <a:endParaRPr lang="zh-CN" altLang="en-US" sz="2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 final</a:t>
            </a:r>
            <a:r>
              <a:rPr lang="zh-CN" altLang="en-US" dirty="0">
                <a:sym typeface="+mn-ea"/>
              </a:rPr>
              <a:t>修饰属性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 defTabSz="914400">
              <a:buClrTx/>
              <a:buSzTx/>
            </a:pPr>
            <a:r>
              <a:rPr lang="zh-CN" altLang="en-US" sz="2800">
                <a:sym typeface="+mn-ea"/>
              </a:rPr>
              <a:t>对参数做final修饰</a:t>
            </a:r>
            <a:endParaRPr lang="zh-CN" altLang="en-US" sz="2800"/>
          </a:p>
          <a:p>
            <a:pPr marL="741680" lvl="1" indent="-284480" defTabSz="912495"/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在方法参数前面加</a:t>
            </a:r>
            <a:r>
              <a:rPr lang="en-US" altLang="zh-CN" sz="28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final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关键字，为了防止数据在方法体中被修改。</a:t>
            </a:r>
            <a:endParaRPr lang="en-US" altLang="zh-CN" sz="28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2924175"/>
            <a:ext cx="7795260" cy="10210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9300" y="2924175"/>
            <a:ext cx="7869555" cy="102044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3- final</a:t>
            </a:r>
            <a:r>
              <a:rPr lang="zh-CN" altLang="en-US" dirty="0"/>
              <a:t>修饰</a:t>
            </a:r>
            <a:r>
              <a:rPr lang="zh-CN" altLang="en-US" dirty="0"/>
              <a:t>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3507" y="3805838"/>
            <a:ext cx="11573813" cy="2254303"/>
          </a:xfrm>
          <a:prstGeom prst="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86570" y="899047"/>
            <a:ext cx="11355573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如果将某个成员方法修饰为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，则意味着该方法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不能被子类覆盖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，这就和抽象方法必须由子类实现的规定互相矛盾，因此，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abstract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不能同时修饰一个方法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方法的一般声明格式是：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[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访问权限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] final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返回值类型 方法名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参数列表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) {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		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	}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3- </a:t>
            </a:r>
            <a:r>
              <a:rPr lang="en-US" altLang="zh-CN" dirty="0">
                <a:sym typeface="+mn-ea"/>
              </a:rPr>
              <a:t>final</a:t>
            </a:r>
            <a:r>
              <a:rPr lang="zh-CN" altLang="en-US" dirty="0">
                <a:sym typeface="+mn-ea"/>
              </a:rPr>
              <a:t>修饰方法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73235" y="93333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方式示例：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96265" y="1793240"/>
            <a:ext cx="5486400" cy="2797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chemeClr val="accent2">
                <a:alpha val="96000"/>
              </a:scheme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843915" y="2087880"/>
            <a:ext cx="3611880" cy="72390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5"/>
          <p:cNvSpPr txBox="1"/>
          <p:nvPr/>
        </p:nvSpPr>
        <p:spPr>
          <a:xfrm>
            <a:off x="4965726" y="2195558"/>
            <a:ext cx="5696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方法为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final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方法，子类不能覆盖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10800000">
            <a:off x="4441536" y="2142709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43978" y="3341068"/>
            <a:ext cx="5648262" cy="118345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6330378" y="3800160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6913889" y="3826910"/>
            <a:ext cx="461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视图覆盖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final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方法，编译器报错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4- final</a:t>
            </a:r>
            <a:r>
              <a:rPr lang="zh-CN" altLang="en-US" dirty="0"/>
              <a:t>修饰</a:t>
            </a:r>
            <a:r>
              <a:rPr lang="zh-CN" altLang="en-US" dirty="0"/>
              <a:t>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9245" y="1511300"/>
            <a:ext cx="9592945" cy="1788795"/>
          </a:xfrm>
          <a:prstGeom prst="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73355" y="849630"/>
            <a:ext cx="8173085" cy="54489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如果将某个类修饰为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，则说明该类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无法被继承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，一般语法：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[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访问权限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] final class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类名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{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		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成员列表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	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}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final</a:t>
            </a:r>
            <a:r>
              <a:rPr lang="zh-CN" altLang="en-US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类示例：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Java</a:t>
            </a:r>
            <a:r>
              <a:rPr lang="zh-CN" altLang="en-US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中有一个最常用的</a:t>
            </a:r>
            <a:r>
              <a:rPr lang="en-US" altLang="zh-CN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final</a:t>
            </a:r>
            <a:r>
              <a:rPr lang="zh-CN" altLang="en-US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类：</a:t>
            </a:r>
            <a:r>
              <a:rPr lang="en-US" altLang="zh-CN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java.lang.String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1910" y="3974782"/>
            <a:ext cx="5553075" cy="1362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chemeClr val="accent2">
                <a:alpha val="96000"/>
              </a:scheme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521909" y="3974782"/>
            <a:ext cx="3773529" cy="30003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5"/>
          <p:cNvSpPr txBox="1"/>
          <p:nvPr/>
        </p:nvSpPr>
        <p:spPr>
          <a:xfrm>
            <a:off x="4958106" y="3986978"/>
            <a:ext cx="5696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FinalClass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类为最终类，不能被继承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10800000">
            <a:off x="4433916" y="3934129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21908" y="4629558"/>
            <a:ext cx="4795507" cy="27279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0800000">
            <a:off x="5317415" y="4569932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5898120" y="4596683"/>
            <a:ext cx="5696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试图继承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final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类，报错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2976</Words>
  <Application>WPS 演示</Application>
  <PresentationFormat>宽屏</PresentationFormat>
  <Paragraphs>245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等线</vt:lpstr>
      <vt:lpstr>Courier New</vt:lpstr>
      <vt:lpstr>汉仪行楷简</vt:lpstr>
      <vt:lpstr>黑体</vt:lpstr>
      <vt:lpstr>Office 主题</vt:lpstr>
      <vt:lpstr>final、static等关键字</vt:lpstr>
      <vt:lpstr>本节目标</vt:lpstr>
      <vt:lpstr>知识点1- final方法和final类的特性与使用</vt:lpstr>
      <vt:lpstr>知识点1- final方法和final类的特性与使用</vt:lpstr>
      <vt:lpstr>知识点1- final方法和final类的特性与使用</vt:lpstr>
      <vt:lpstr>PowerPoint 演示文稿</vt:lpstr>
      <vt:lpstr>知识点1- final方法和final类的特性与使用</vt:lpstr>
      <vt:lpstr>知识点1- final方法和final类的特性与使用</vt:lpstr>
      <vt:lpstr>知识点1- final方法和final类的特性与使用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知识点6-静态代码块</vt:lpstr>
      <vt:lpstr>知识点7-Static Import机制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1307</cp:revision>
  <dcterms:created xsi:type="dcterms:W3CDTF">2014-03-19T14:07:00Z</dcterms:created>
  <dcterms:modified xsi:type="dcterms:W3CDTF">2021-01-20T03:09:52Z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