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7"/>
  </p:handoutMasterIdLst>
  <p:sldIdLst>
    <p:sldId id="478" r:id="rId3"/>
    <p:sldId id="483" r:id="rId5"/>
    <p:sldId id="659" r:id="rId6"/>
    <p:sldId id="589" r:id="rId7"/>
    <p:sldId id="660" r:id="rId8"/>
    <p:sldId id="661" r:id="rId9"/>
    <p:sldId id="662" r:id="rId10"/>
    <p:sldId id="667" r:id="rId11"/>
    <p:sldId id="668" r:id="rId12"/>
    <p:sldId id="669" r:id="rId13"/>
    <p:sldId id="670" r:id="rId14"/>
    <p:sldId id="679" r:id="rId15"/>
    <p:sldId id="476"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0066"/>
    <a:srgbClr val="CC6600"/>
    <a:srgbClr val="CC3300"/>
    <a:srgbClr val="AE0B0B"/>
    <a:srgbClr val="3D3D3D"/>
    <a:srgbClr val="393939"/>
    <a:srgbClr val="CC0000"/>
    <a:srgbClr val="FF33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85921" autoAdjust="0"/>
  </p:normalViewPr>
  <p:slideViewPr>
    <p:cSldViewPr snapToGrid="0">
      <p:cViewPr>
        <p:scale>
          <a:sx n="60" d="100"/>
          <a:sy n="60" d="100"/>
        </p:scale>
        <p:origin x="-1086" y="-126"/>
      </p:cViewPr>
      <p:guideLst>
        <p:guide orient="horz" pos="2184"/>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虽然网状数据库和层次数据库已经很好的解决了数据的集中和共享问题，但是在数据库独立性和抽象级别上扔有很大欠缺。用户在对这两种数据库进行存取时，仍然需要明确数据的存储结构，指出存取路径。而关系型数据库就可以较好的解决这些问题。在关系型数据库中，对数据的操作几乎全部建立在一个或多个关系表格上，通过对这些关联的表格分类、合并、连接或选取等运算来实现数据库的管理。</a:t>
            </a:r>
            <a:endParaRPr lang="zh-CN" altLang="en-US" dirty="0"/>
          </a:p>
          <a:p>
            <a:r>
              <a:rPr lang="zh-CN" altLang="en-US" dirty="0"/>
              <a:t>NoSQL，泛指非关系型的数据库。随着互联网web2.0网站的兴起，传统的关系数据库在应付web2.0网站，特别是超大规模和高并发的SNS类型的web2.0纯动态网站已经显得力不从心，暴露了很多难以克服的问题，而非关系型的数据库则由于其本身的特点得到了非常迅速的发展。NoSql数据库在特定的场景下可以发挥出难以想象的高效率和高性能，它是作为对传统关系型数据库的一个有效的补充。</a:t>
            </a:r>
            <a:endParaRPr lang="zh-CN" altLang="en-US" dirty="0"/>
          </a:p>
          <a:p>
            <a:r>
              <a:rPr lang="zh-CN" altLang="en-US" dirty="0"/>
              <a:t>NoSQL(NoSQL = Not Only SQL )，意即“不仅仅是SQL”，是一项全新的数据库革命性运动，早期就有人提出，发展至2009年趋势越发高涨。NoSQL的拥护者们提倡运用非关系型的数据存储，相对于铺天盖地的关系型数据库运用，这一概念无疑是一种全新的思维的注入。</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近几年，开源数据库逐渐流行起来。由于具有免费使用、配置简单、稳定性好、性能优良等优点，开源数据库在中低端应用中占据了很大的市场份额，而</a:t>
            </a:r>
            <a:r>
              <a:rPr lang="en-US" altLang="zh-CN" dirty="0"/>
              <a:t>MySQL</a:t>
            </a:r>
            <a:r>
              <a:rPr lang="zh-CN" altLang="en-US" dirty="0"/>
              <a:t>正是开源数据库中杰出的代表。</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520825"/>
            <a:ext cx="10515600" cy="47704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a:solidFill>
                  <a:schemeClr val="tx1">
                    <a:lumMod val="65000"/>
                    <a:lumOff val="35000"/>
                  </a:schemeClr>
                </a:solidFill>
              </a:rPr>
              <a:t>MySQL</a:t>
            </a:r>
            <a:r>
              <a:rPr lang="zh-CN" altLang="zh-CN" sz="6000" dirty="0">
                <a:solidFill>
                  <a:schemeClr val="tx1">
                    <a:lumMod val="65000"/>
                    <a:lumOff val="35000"/>
                  </a:schemeClr>
                </a:solidFill>
              </a:rPr>
              <a:t>简介及安装配置</a:t>
            </a:r>
            <a:endParaRPr lang="en-US" altLang="zh-CN" sz="6000" dirty="0">
              <a:solidFill>
                <a:schemeClr val="tx1">
                  <a:lumMod val="65000"/>
                  <a:lumOff val="35000"/>
                </a:schemeClr>
              </a:solidFill>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6060440"/>
          </a:xfrm>
        </p:spPr>
        <p:txBody>
          <a:bodyPr vert="horz" lIns="91440" tIns="45720" rIns="91440" bIns="45720" rtlCol="0">
            <a:noAutofit/>
          </a:bodyPr>
          <a:lstStyle/>
          <a:p>
            <a:r>
              <a:rPr lang="zh-CN" altLang="en-US" sz="2400" dirty="0" smtClean="0">
                <a:solidFill>
                  <a:schemeClr val="tx1">
                    <a:lumMod val="75000"/>
                    <a:lumOff val="25000"/>
                  </a:schemeClr>
                </a:solidFill>
              </a:rPr>
              <a:t>实战</a:t>
            </a:r>
            <a:endParaRPr lang="zh-CN" altLang="en-US" sz="2400" dirty="0" smtClean="0">
              <a:solidFill>
                <a:schemeClr val="tx1">
                  <a:lumMod val="75000"/>
                  <a:lumOff val="25000"/>
                </a:schemeClr>
              </a:solidFill>
            </a:endParaRPr>
          </a:p>
          <a:p>
            <a:pPr lvl="1"/>
            <a:r>
              <a:rPr lang="zh-CN" altLang="en-US" sz="2050" dirty="0" smtClean="0"/>
              <a:t>默认选择安装，弹出的对话框，请选择</a:t>
            </a:r>
            <a:r>
              <a:rPr lang="en-US" altLang="zh-CN" sz="2050" dirty="0" smtClean="0"/>
              <a:t>“YES”</a:t>
            </a:r>
            <a:endParaRPr lang="en-US" altLang="zh-CN" sz="2050" dirty="0" smtClean="0"/>
          </a:p>
          <a:p>
            <a:pPr lvl="1"/>
            <a:endParaRPr lang="en-US" altLang="zh-CN" sz="2050" dirty="0" smtClean="0"/>
          </a:p>
          <a:p>
            <a:pPr lvl="1"/>
            <a:endParaRPr lang="en-US" altLang="zh-CN" sz="2050" dirty="0" smtClean="0"/>
          </a:p>
          <a:p>
            <a:pPr lvl="1"/>
            <a:endParaRPr lang="en-US" altLang="zh-CN" sz="2050" dirty="0" smtClean="0"/>
          </a:p>
          <a:p>
            <a:pPr lvl="1"/>
            <a:endParaRPr lang="en-US" altLang="zh-CN" sz="2050" dirty="0" smtClean="0"/>
          </a:p>
          <a:p>
            <a:pPr lvl="1"/>
            <a:endParaRPr lang="en-US" altLang="zh-CN" sz="2050" dirty="0" smtClean="0"/>
          </a:p>
          <a:p>
            <a:pPr lvl="1"/>
            <a:endParaRPr lang="en-US" altLang="zh-CN" sz="2050" dirty="0" smtClean="0"/>
          </a:p>
          <a:p>
            <a:pPr lvl="1"/>
            <a:endParaRPr lang="en-US" altLang="zh-CN" sz="2050" dirty="0" smtClean="0"/>
          </a:p>
          <a:p>
            <a:pPr lvl="1"/>
            <a:r>
              <a:rPr lang="zh-CN" altLang="en-US" sz="2050" dirty="0" smtClean="0"/>
              <a:t>点击</a:t>
            </a:r>
            <a:r>
              <a:rPr lang="en-US" altLang="zh-CN" sz="2050" dirty="0" smtClean="0"/>
              <a:t>“Execute”</a:t>
            </a:r>
            <a:r>
              <a:rPr lang="zh-CN" altLang="en-US" sz="2050" dirty="0" smtClean="0"/>
              <a:t>按钮，开始安装升级过程，安装完成后继续点击</a:t>
            </a:r>
            <a:r>
              <a:rPr lang="en-US" altLang="zh-CN" sz="2050" dirty="0" smtClean="0"/>
              <a:t>“next”</a:t>
            </a:r>
            <a:r>
              <a:rPr lang="zh-CN" altLang="en-US" sz="2050" dirty="0" smtClean="0"/>
              <a:t>按钮。</a:t>
            </a:r>
            <a:endParaRPr lang="zh-CN" altLang="en-US" sz="1530" dirty="0" smtClean="0"/>
          </a:p>
          <a:p>
            <a:pPr lvl="2"/>
            <a:endParaRPr lang="zh-CN" altLang="en-US" sz="1705"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smtClean="0">
                <a:sym typeface="+mn-ea"/>
              </a:rPr>
              <a:t>在</a:t>
            </a:r>
            <a:r>
              <a:rPr lang="en-US" altLang="zh-CN" sz="3000" dirty="0" smtClean="0">
                <a:sym typeface="+mn-ea"/>
              </a:rPr>
              <a:t>Windows</a:t>
            </a:r>
            <a:r>
              <a:rPr lang="zh-CN" altLang="en-US" sz="3000" dirty="0" smtClean="0">
                <a:sym typeface="+mn-ea"/>
              </a:rPr>
              <a:t>平台下安装</a:t>
            </a:r>
            <a:r>
              <a:rPr lang="en-US" altLang="zh-CN" sz="3000" dirty="0" smtClean="0">
                <a:sym typeface="+mn-ea"/>
              </a:rPr>
              <a:t>MySQL</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 name="图片 1"/>
          <p:cNvPicPr>
            <a:picLocks noChangeAspect="1"/>
          </p:cNvPicPr>
          <p:nvPr/>
        </p:nvPicPr>
        <p:blipFill>
          <a:blip r:embed="rId1"/>
          <a:stretch>
            <a:fillRect/>
          </a:stretch>
        </p:blipFill>
        <p:spPr>
          <a:xfrm>
            <a:off x="2075180" y="1956435"/>
            <a:ext cx="5079365" cy="3803015"/>
          </a:xfrm>
          <a:prstGeom prst="rect">
            <a:avLst/>
          </a:prstGeom>
        </p:spPr>
      </p:pic>
      <p:sp>
        <p:nvSpPr>
          <p:cNvPr id="5" name="文本框 4"/>
          <p:cNvSpPr txBox="1"/>
          <p:nvPr/>
        </p:nvSpPr>
        <p:spPr>
          <a:xfrm>
            <a:off x="7411720" y="1185545"/>
            <a:ext cx="4486910" cy="4246245"/>
          </a:xfrm>
          <a:prstGeom prst="rect">
            <a:avLst/>
          </a:prstGeom>
          <a:noFill/>
        </p:spPr>
        <p:txBody>
          <a:bodyPr wrap="none" rtlCol="0">
            <a:spAutoFit/>
          </a:bodyPr>
          <a:p>
            <a:pPr algn="l"/>
            <a:r>
              <a:rPr lang="zh-CN" altLang="en-US">
                <a:solidFill>
                  <a:srgbClr val="FF0000"/>
                </a:solidFill>
              </a:rPr>
              <a:t>注意：如果安装过程出现No compatible </a:t>
            </a:r>
            <a:endParaRPr lang="zh-CN" altLang="en-US">
              <a:solidFill>
                <a:srgbClr val="FF0000"/>
              </a:solidFill>
            </a:endParaRPr>
          </a:p>
          <a:p>
            <a:pPr algn="l"/>
            <a:r>
              <a:rPr lang="zh-CN" altLang="en-US">
                <a:solidFill>
                  <a:srgbClr val="FF0000"/>
                </a:solidFill>
              </a:rPr>
              <a:t>servers were found，You'll need to cancel </a:t>
            </a:r>
            <a:endParaRPr lang="zh-CN" altLang="en-US">
              <a:solidFill>
                <a:srgbClr val="FF0000"/>
              </a:solidFill>
            </a:endParaRPr>
          </a:p>
          <a:p>
            <a:pPr algn="l"/>
            <a:r>
              <a:rPr lang="zh-CN" altLang="en-US">
                <a:solidFill>
                  <a:srgbClr val="FF0000"/>
                </a:solidFill>
              </a:rPr>
              <a:t>this wizard and install one！错误，是因为</a:t>
            </a:r>
            <a:endParaRPr lang="zh-CN" altLang="en-US">
              <a:solidFill>
                <a:srgbClr val="FF0000"/>
              </a:solidFill>
            </a:endParaRPr>
          </a:p>
          <a:p>
            <a:pPr algn="l"/>
            <a:r>
              <a:rPr lang="zh-CN" altLang="en-US">
                <a:solidFill>
                  <a:srgbClr val="FF0000"/>
                </a:solidFill>
              </a:rPr>
              <a:t>需要升级一个插件Visual C++ 2013 and Visual </a:t>
            </a:r>
            <a:endParaRPr lang="zh-CN" altLang="en-US">
              <a:solidFill>
                <a:srgbClr val="FF0000"/>
              </a:solidFill>
            </a:endParaRPr>
          </a:p>
          <a:p>
            <a:pPr algn="l"/>
            <a:r>
              <a:rPr lang="zh-CN" altLang="en-US">
                <a:solidFill>
                  <a:srgbClr val="FF0000"/>
                </a:solidFill>
              </a:rPr>
              <a:t>C Redistributable Package，</a:t>
            </a:r>
            <a:r>
              <a:rPr lang="en-US" altLang="zh-CN">
                <a:solidFill>
                  <a:srgbClr val="FF0000"/>
                </a:solidFill>
              </a:rPr>
              <a:t>且必须是32位的</a:t>
            </a:r>
            <a:endParaRPr lang="en-US" altLang="zh-CN">
              <a:solidFill>
                <a:srgbClr val="FF0000"/>
              </a:solidFill>
            </a:endParaRPr>
          </a:p>
          <a:p>
            <a:pPr algn="l"/>
            <a:r>
              <a:rPr lang="en-US" altLang="zh-CN">
                <a:solidFill>
                  <a:srgbClr val="FF0000"/>
                </a:solidFill>
              </a:rPr>
              <a:t>Visual C++ Redistributable Packages for Visual </a:t>
            </a:r>
            <a:endParaRPr lang="en-US" altLang="zh-CN">
              <a:solidFill>
                <a:srgbClr val="FF0000"/>
              </a:solidFill>
            </a:endParaRPr>
          </a:p>
          <a:p>
            <a:pPr algn="l"/>
            <a:r>
              <a:rPr lang="en-US" altLang="zh-CN">
                <a:solidFill>
                  <a:srgbClr val="FF0000"/>
                </a:solidFill>
              </a:rPr>
              <a:t>Studio 2013！！！</a:t>
            </a:r>
            <a:endParaRPr lang="en-US" altLang="zh-CN">
              <a:solidFill>
                <a:srgbClr val="FF0000"/>
              </a:solidFill>
            </a:endParaRPr>
          </a:p>
          <a:p>
            <a:pPr algn="l"/>
            <a:r>
              <a:rPr lang="en-US" altLang="zh-CN">
                <a:solidFill>
                  <a:srgbClr val="FF0000"/>
                </a:solidFill>
              </a:rPr>
              <a:t>注意是32位的，与电脑的系统类型无关，</a:t>
            </a:r>
            <a:endParaRPr lang="en-US" altLang="zh-CN">
              <a:solidFill>
                <a:srgbClr val="FF0000"/>
              </a:solidFill>
            </a:endParaRPr>
          </a:p>
          <a:p>
            <a:pPr algn="l"/>
            <a:r>
              <a:rPr lang="en-US" altLang="zh-CN">
                <a:solidFill>
                  <a:srgbClr val="FF0000"/>
                </a:solidFill>
              </a:rPr>
              <a:t>即32位，64位系统都要装32位的visual c++</a:t>
            </a:r>
            <a:endParaRPr lang="en-US" altLang="zh-CN">
              <a:solidFill>
                <a:srgbClr val="FF0000"/>
              </a:solidFill>
            </a:endParaRPr>
          </a:p>
          <a:p>
            <a:pPr algn="l"/>
            <a:endParaRPr lang="en-US" altLang="zh-CN">
              <a:solidFill>
                <a:srgbClr val="FF0000"/>
              </a:solidFill>
            </a:endParaRPr>
          </a:p>
          <a:p>
            <a:pPr algn="l"/>
            <a:r>
              <a:rPr lang="zh-CN" altLang="en-US">
                <a:solidFill>
                  <a:srgbClr val="FF0000"/>
                </a:solidFill>
              </a:rPr>
              <a:t>官方下载地址：</a:t>
            </a:r>
            <a:endParaRPr lang="zh-CN" altLang="en-US">
              <a:solidFill>
                <a:srgbClr val="FF0000"/>
              </a:solidFill>
            </a:endParaRPr>
          </a:p>
          <a:p>
            <a:pPr algn="l"/>
            <a:r>
              <a:rPr lang="zh-CN" altLang="en-US">
                <a:solidFill>
                  <a:srgbClr val="FF0000"/>
                </a:solidFill>
              </a:rPr>
              <a:t>https://www.microsoft.com/zh-cn/download/</a:t>
            </a:r>
            <a:endParaRPr lang="zh-CN" altLang="en-US">
              <a:solidFill>
                <a:srgbClr val="FF0000"/>
              </a:solidFill>
            </a:endParaRPr>
          </a:p>
          <a:p>
            <a:pPr algn="l"/>
            <a:r>
              <a:rPr lang="zh-CN" altLang="en-US">
                <a:solidFill>
                  <a:srgbClr val="FF0000"/>
                </a:solidFill>
              </a:rPr>
              <a:t>details.aspx?id=40784</a:t>
            </a:r>
            <a:endParaRPr lang="zh-CN" altLang="en-US">
              <a:solidFill>
                <a:srgbClr val="FF0000"/>
              </a:solidFill>
            </a:endParaRPr>
          </a:p>
          <a:p>
            <a:pPr algn="l"/>
            <a:endParaRPr lang="zh-CN" altLang="en-US">
              <a:solidFill>
                <a:srgbClr val="FF0000"/>
              </a:solidFill>
            </a:endParaRPr>
          </a:p>
          <a:p>
            <a:pPr algn="l"/>
            <a:r>
              <a:rPr lang="zh-CN" altLang="en-US">
                <a:solidFill>
                  <a:srgbClr val="FF0000"/>
                </a:solidFill>
              </a:rPr>
              <a:t>下载：vcredist_x86.exe 安装即可。</a:t>
            </a:r>
            <a:endParaRPr lang="zh-CN" altLang="en-US">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318125"/>
          </a:xfrm>
        </p:spPr>
        <p:txBody>
          <a:bodyPr vert="horz" lIns="91440" tIns="45720" rIns="91440" bIns="45720" rtlCol="0">
            <a:noAutofit/>
          </a:bodyPr>
          <a:lstStyle/>
          <a:p>
            <a:r>
              <a:rPr lang="zh-CN" altLang="en-US" sz="2400" dirty="0" smtClean="0">
                <a:solidFill>
                  <a:schemeClr val="tx1">
                    <a:lumMod val="75000"/>
                    <a:lumOff val="25000"/>
                  </a:schemeClr>
                </a:solidFill>
              </a:rPr>
              <a:t>实战</a:t>
            </a:r>
            <a:endParaRPr lang="zh-CN" altLang="en-US" sz="2400" dirty="0" smtClean="0">
              <a:solidFill>
                <a:schemeClr val="tx1">
                  <a:lumMod val="75000"/>
                  <a:lumOff val="25000"/>
                </a:schemeClr>
              </a:solidFill>
            </a:endParaRPr>
          </a:p>
          <a:p>
            <a:pPr lvl="1"/>
            <a:r>
              <a:rPr lang="zh-CN" altLang="en-US" sz="2050" dirty="0" smtClean="0"/>
              <a:t>注意账户与角色的设定，按</a:t>
            </a:r>
            <a:r>
              <a:rPr lang="en-US" altLang="zh-CN" sz="2050" dirty="0" smtClean="0"/>
              <a:t>“next”</a:t>
            </a:r>
            <a:r>
              <a:rPr lang="zh-CN" altLang="en-US" sz="2050" dirty="0" smtClean="0"/>
              <a:t>操作，直至</a:t>
            </a:r>
            <a:r>
              <a:rPr lang="en-US" altLang="zh-CN" sz="2050" dirty="0" smtClean="0"/>
              <a:t>finish</a:t>
            </a:r>
            <a:r>
              <a:rPr lang="zh-CN" altLang="en-US" sz="2050" dirty="0" smtClean="0"/>
              <a:t>完成操作</a:t>
            </a:r>
            <a:endParaRPr lang="zh-CN" altLang="en-US" sz="2050" dirty="0" smtClean="0"/>
          </a:p>
          <a:p>
            <a:pPr lvl="0"/>
            <a:r>
              <a:rPr lang="zh-CN" altLang="en-US" sz="2400" dirty="0" smtClean="0">
                <a:solidFill>
                  <a:schemeClr val="tx1">
                    <a:lumMod val="75000"/>
                    <a:lumOff val="25000"/>
                  </a:schemeClr>
                </a:solidFill>
              </a:rPr>
              <a:t>测试</a:t>
            </a:r>
            <a:endParaRPr lang="zh-CN" altLang="en-US" sz="2400" dirty="0" smtClean="0">
              <a:solidFill>
                <a:schemeClr val="tx1">
                  <a:lumMod val="75000"/>
                  <a:lumOff val="25000"/>
                </a:schemeClr>
              </a:solidFill>
            </a:endParaRPr>
          </a:p>
          <a:p>
            <a:pPr lvl="1"/>
            <a:r>
              <a:rPr lang="zh-CN" altLang="en-US" sz="1700" dirty="0" smtClean="0"/>
              <a:t>启动服务（运行</a:t>
            </a:r>
            <a:r>
              <a:rPr lang="en-US" altLang="zh-CN" sz="1700" dirty="0" smtClean="0"/>
              <a:t> ---&gt; services.msc ---&gt; MySQL80</a:t>
            </a:r>
            <a:r>
              <a:rPr lang="zh-CN" altLang="en-US" sz="1700" dirty="0" smtClean="0"/>
              <a:t>）</a:t>
            </a:r>
            <a:endParaRPr lang="zh-CN" altLang="en-US" sz="1700" dirty="0" smtClean="0"/>
          </a:p>
          <a:p>
            <a:pPr lvl="1"/>
            <a:r>
              <a:rPr lang="zh-CN" altLang="en-US" sz="1700" dirty="0" smtClean="0"/>
              <a:t>开始菜单选择</a:t>
            </a:r>
            <a:r>
              <a:rPr lang="en-US" altLang="zh-CN" sz="1700" dirty="0" smtClean="0"/>
              <a:t>MySQL 8.0 Command Line Client</a:t>
            </a:r>
            <a:r>
              <a:rPr lang="zh-CN" altLang="en-US" sz="1700" dirty="0" smtClean="0"/>
              <a:t>菜单，启动客户端工具</a:t>
            </a:r>
            <a:endParaRPr lang="zh-CN" altLang="en-US" sz="1700" dirty="0" smtClean="0"/>
          </a:p>
          <a:p>
            <a:pPr lvl="1"/>
            <a:r>
              <a:rPr lang="zh-CN" altLang="en-US" sz="1700" dirty="0" smtClean="0"/>
              <a:t>输入密码，如果出现下图所示，即为登录成功</a:t>
            </a:r>
            <a:endParaRPr lang="zh-CN" altLang="en-US" sz="1700" dirty="0" smtClean="0"/>
          </a:p>
          <a:p>
            <a:pPr marL="457200" lvl="1" indent="0">
              <a:buNone/>
            </a:pPr>
            <a:endParaRPr lang="zh-CN" altLang="en-US" sz="17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smtClean="0">
                <a:sym typeface="+mn-ea"/>
              </a:rPr>
              <a:t>在</a:t>
            </a:r>
            <a:r>
              <a:rPr lang="en-US" altLang="zh-CN" sz="3000" dirty="0" smtClean="0">
                <a:sym typeface="+mn-ea"/>
              </a:rPr>
              <a:t>Windows</a:t>
            </a:r>
            <a:r>
              <a:rPr lang="zh-CN" altLang="en-US" sz="3000" dirty="0" smtClean="0">
                <a:sym typeface="+mn-ea"/>
              </a:rPr>
              <a:t>平台下安装</a:t>
            </a:r>
            <a:r>
              <a:rPr lang="en-US" altLang="zh-CN" sz="3000" dirty="0" smtClean="0">
                <a:sym typeface="+mn-ea"/>
              </a:rPr>
              <a:t>MySQL</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endParaRPr kumimoji="0" 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 name="图片 1"/>
          <p:cNvPicPr>
            <a:picLocks noChangeAspect="1"/>
          </p:cNvPicPr>
          <p:nvPr>
            <p:custDataLst>
              <p:tags r:id="rId1"/>
            </p:custDataLst>
          </p:nvPr>
        </p:nvPicPr>
        <p:blipFill>
          <a:blip r:embed="rId2"/>
          <a:stretch>
            <a:fillRect/>
          </a:stretch>
        </p:blipFill>
        <p:spPr>
          <a:xfrm>
            <a:off x="2507615" y="3976370"/>
            <a:ext cx="6216650" cy="2647950"/>
          </a:xfrm>
          <a:prstGeom prst="rect">
            <a:avLst/>
          </a:prstGeom>
        </p:spPr>
      </p:pic>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318125"/>
          </a:xfrm>
        </p:spPr>
        <p:txBody>
          <a:bodyPr vert="horz" lIns="91440" tIns="45720" rIns="91440" bIns="45720" rtlCol="0">
            <a:noAutofit/>
          </a:bodyPr>
          <a:lstStyle/>
          <a:p>
            <a:r>
              <a:rPr lang="zh-CN" altLang="en-US" sz="2050" dirty="0" smtClean="0"/>
              <a:t>方法一：</a:t>
            </a:r>
            <a:endParaRPr lang="zh-CN" altLang="en-US" sz="2050" dirty="0" smtClean="0"/>
          </a:p>
          <a:p>
            <a:pPr lvl="1"/>
            <a:r>
              <a:rPr lang="en-US" altLang="zh-CN" sz="1755" dirty="0" smtClean="0"/>
              <a:t>Windows</a:t>
            </a:r>
            <a:r>
              <a:rPr lang="zh-CN" altLang="en-US" sz="1755" dirty="0" smtClean="0"/>
              <a:t>的</a:t>
            </a:r>
            <a:r>
              <a:rPr lang="en-US" altLang="zh-CN" sz="1755" dirty="0" smtClean="0"/>
              <a:t>“</a:t>
            </a:r>
            <a:r>
              <a:rPr lang="zh-CN" altLang="en-US" sz="1755" dirty="0" smtClean="0"/>
              <a:t>开始</a:t>
            </a:r>
            <a:r>
              <a:rPr lang="en-US" altLang="zh-CN" sz="1755" dirty="0" smtClean="0"/>
              <a:t>”</a:t>
            </a:r>
            <a:r>
              <a:rPr lang="zh-CN" altLang="en-US" sz="1755" dirty="0" smtClean="0"/>
              <a:t>菜单（单击</a:t>
            </a:r>
            <a:r>
              <a:rPr lang="en-US" altLang="zh-CN" sz="1755" dirty="0" smtClean="0"/>
              <a:t>“</a:t>
            </a:r>
            <a:r>
              <a:rPr lang="zh-CN" altLang="en-US" sz="1755" dirty="0" smtClean="0"/>
              <a:t>开始</a:t>
            </a:r>
            <a:r>
              <a:rPr lang="en-US" altLang="zh-CN" sz="1755" dirty="0" smtClean="0"/>
              <a:t>” ----&gt; “</a:t>
            </a:r>
            <a:r>
              <a:rPr lang="zh-CN" altLang="en-US" sz="1755" dirty="0" smtClean="0"/>
              <a:t>控制面板</a:t>
            </a:r>
            <a:r>
              <a:rPr lang="en-US" altLang="zh-CN" sz="1755" dirty="0" smtClean="0"/>
              <a:t>” ----&gt; “</a:t>
            </a:r>
            <a:r>
              <a:rPr lang="zh-CN" altLang="en-US" sz="1755" dirty="0" smtClean="0"/>
              <a:t>管理工具</a:t>
            </a:r>
            <a:r>
              <a:rPr lang="en-US" altLang="zh-CN" sz="1755" dirty="0" smtClean="0"/>
              <a:t>” ----&gt; “</a:t>
            </a:r>
            <a:r>
              <a:rPr lang="zh-CN" altLang="en-US" sz="1755" dirty="0" smtClean="0"/>
              <a:t>服务</a:t>
            </a:r>
            <a:r>
              <a:rPr lang="en-US" altLang="zh-CN" sz="1755" dirty="0" smtClean="0"/>
              <a:t>”</a:t>
            </a:r>
            <a:r>
              <a:rPr lang="zh-CN" altLang="en-US" sz="1755" dirty="0" smtClean="0"/>
              <a:t>菜单 ）中找到</a:t>
            </a:r>
            <a:r>
              <a:rPr lang="en-US" altLang="zh-CN" sz="1755" dirty="0" smtClean="0"/>
              <a:t>MySQL80</a:t>
            </a:r>
            <a:r>
              <a:rPr lang="zh-CN" altLang="en-US" sz="1755" dirty="0" smtClean="0"/>
              <a:t>服务，可以右键单击</a:t>
            </a:r>
            <a:r>
              <a:rPr lang="en-US" altLang="zh-CN" sz="1755" dirty="0" smtClean="0"/>
              <a:t>“</a:t>
            </a:r>
            <a:r>
              <a:rPr lang="zh-CN" altLang="en-US" sz="1755" dirty="0" smtClean="0"/>
              <a:t>启动</a:t>
            </a:r>
            <a:r>
              <a:rPr lang="en-US" altLang="zh-CN" sz="1755" dirty="0" smtClean="0"/>
              <a:t>”</a:t>
            </a:r>
            <a:r>
              <a:rPr lang="zh-CN" altLang="en-US" sz="1755" dirty="0" smtClean="0"/>
              <a:t>或</a:t>
            </a:r>
            <a:r>
              <a:rPr lang="en-US" altLang="zh-CN" sz="1755" dirty="0" smtClean="0"/>
              <a:t>“</a:t>
            </a:r>
            <a:r>
              <a:rPr lang="zh-CN" altLang="en-US" sz="1755" dirty="0" smtClean="0"/>
              <a:t>停止</a:t>
            </a:r>
            <a:r>
              <a:rPr lang="en-US" altLang="zh-CN" sz="1755" dirty="0" smtClean="0"/>
              <a:t>”</a:t>
            </a:r>
            <a:r>
              <a:rPr lang="zh-CN" altLang="en-US" sz="1755" dirty="0" smtClean="0"/>
              <a:t>按钮来启动和关闭</a:t>
            </a:r>
            <a:r>
              <a:rPr lang="en-US" altLang="zh-CN" sz="1755" dirty="0" smtClean="0"/>
              <a:t>MySQL</a:t>
            </a:r>
            <a:r>
              <a:rPr lang="zh-CN" altLang="en-US" sz="1755" dirty="0" smtClean="0"/>
              <a:t>服务。</a:t>
            </a:r>
            <a:endParaRPr lang="zh-CN" altLang="en-US" sz="1755" dirty="0" smtClean="0"/>
          </a:p>
          <a:p>
            <a:pPr lvl="0"/>
            <a:r>
              <a:rPr lang="zh-CN" altLang="en-US" sz="2045" dirty="0" smtClean="0"/>
              <a:t>方法二：</a:t>
            </a:r>
            <a:endParaRPr lang="zh-CN" altLang="en-US" sz="2045" dirty="0" smtClean="0"/>
          </a:p>
          <a:p>
            <a:pPr lvl="1"/>
            <a:r>
              <a:rPr lang="zh-CN" altLang="en-US" sz="1750" dirty="0" smtClean="0"/>
              <a:t>运行 </a:t>
            </a:r>
            <a:r>
              <a:rPr lang="en-US" altLang="zh-CN" sz="1750" dirty="0" smtClean="0"/>
              <a:t>----&gt;  services.msc</a:t>
            </a:r>
            <a:r>
              <a:rPr lang="zh-CN" altLang="en-US" sz="1750" dirty="0" smtClean="0"/>
              <a:t>指令 </a:t>
            </a:r>
            <a:r>
              <a:rPr lang="zh-CN" altLang="en-US" sz="1750" dirty="0" smtClean="0">
                <a:sym typeface="+mn-ea"/>
              </a:rPr>
              <a:t>找到</a:t>
            </a:r>
            <a:r>
              <a:rPr lang="en-US" altLang="zh-CN" sz="1750" dirty="0" smtClean="0">
                <a:sym typeface="+mn-ea"/>
              </a:rPr>
              <a:t>MySQL80</a:t>
            </a:r>
            <a:r>
              <a:rPr lang="zh-CN" altLang="en-US" sz="1750" dirty="0" smtClean="0">
                <a:sym typeface="+mn-ea"/>
              </a:rPr>
              <a:t>服务，可以右键单击</a:t>
            </a:r>
            <a:r>
              <a:rPr lang="en-US" altLang="zh-CN" sz="1750" dirty="0" smtClean="0">
                <a:sym typeface="+mn-ea"/>
              </a:rPr>
              <a:t>“</a:t>
            </a:r>
            <a:r>
              <a:rPr lang="zh-CN" altLang="en-US" sz="1750" dirty="0" smtClean="0">
                <a:sym typeface="+mn-ea"/>
              </a:rPr>
              <a:t>启动</a:t>
            </a:r>
            <a:r>
              <a:rPr lang="en-US" altLang="zh-CN" sz="1750" dirty="0" smtClean="0">
                <a:sym typeface="+mn-ea"/>
              </a:rPr>
              <a:t>”</a:t>
            </a:r>
            <a:r>
              <a:rPr lang="zh-CN" altLang="en-US" sz="1750" dirty="0" smtClean="0">
                <a:sym typeface="+mn-ea"/>
              </a:rPr>
              <a:t>或</a:t>
            </a:r>
            <a:r>
              <a:rPr lang="en-US" altLang="zh-CN" sz="1750" dirty="0" smtClean="0">
                <a:sym typeface="+mn-ea"/>
              </a:rPr>
              <a:t>“</a:t>
            </a:r>
            <a:r>
              <a:rPr lang="zh-CN" altLang="en-US" sz="1750" dirty="0" smtClean="0">
                <a:sym typeface="+mn-ea"/>
              </a:rPr>
              <a:t>停止</a:t>
            </a:r>
            <a:r>
              <a:rPr lang="en-US" altLang="zh-CN" sz="1750" dirty="0" smtClean="0">
                <a:sym typeface="+mn-ea"/>
              </a:rPr>
              <a:t>”</a:t>
            </a:r>
            <a:r>
              <a:rPr lang="zh-CN" altLang="en-US" sz="1750" dirty="0" smtClean="0">
                <a:sym typeface="+mn-ea"/>
              </a:rPr>
              <a:t>按钮来启动和关闭</a:t>
            </a:r>
            <a:r>
              <a:rPr lang="en-US" altLang="zh-CN" sz="1750" dirty="0" smtClean="0">
                <a:sym typeface="+mn-ea"/>
              </a:rPr>
              <a:t>MySQL</a:t>
            </a:r>
            <a:r>
              <a:rPr lang="zh-CN" altLang="en-US" sz="1750" dirty="0" smtClean="0">
                <a:sym typeface="+mn-ea"/>
              </a:rPr>
              <a:t>服务。</a:t>
            </a:r>
            <a:endParaRPr lang="zh-CN" altLang="en-US" sz="1750" dirty="0" smtClean="0">
              <a:sym typeface="+mn-ea"/>
            </a:endParaRPr>
          </a:p>
          <a:p>
            <a:pPr lvl="0"/>
            <a:r>
              <a:rPr lang="zh-CN" altLang="en-US" sz="2040" dirty="0" smtClean="0"/>
              <a:t>方法三：</a:t>
            </a:r>
            <a:endParaRPr lang="zh-CN" altLang="en-US" sz="2040" dirty="0" smtClean="0"/>
          </a:p>
          <a:p>
            <a:pPr lvl="1"/>
            <a:r>
              <a:rPr lang="zh-CN" altLang="en-US" sz="1745" dirty="0" smtClean="0"/>
              <a:t>运行 </a:t>
            </a:r>
            <a:r>
              <a:rPr lang="en-US" altLang="zh-CN" sz="1745" dirty="0" smtClean="0"/>
              <a:t>----&gt; cmd ----&gt; net start mysql80 </a:t>
            </a:r>
            <a:r>
              <a:rPr lang="zh-CN" altLang="en-US" sz="1745" dirty="0" smtClean="0"/>
              <a:t>启动服务</a:t>
            </a:r>
            <a:endParaRPr lang="zh-CN" altLang="en-US" sz="1745" dirty="0" smtClean="0"/>
          </a:p>
          <a:p>
            <a:pPr marL="457200" lvl="1" indent="0">
              <a:buNone/>
            </a:pPr>
            <a:r>
              <a:rPr lang="en-US" altLang="zh-CN" sz="1450" dirty="0" smtClean="0"/>
              <a:t>			   </a:t>
            </a:r>
            <a:r>
              <a:rPr lang="en-US" altLang="zh-CN" sz="1745" dirty="0" smtClean="0"/>
              <a:t>net stop mysql80 停止服务</a:t>
            </a:r>
            <a:endParaRPr lang="en-US" altLang="zh-CN" sz="1745"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smtClean="0">
                <a:sym typeface="+mn-ea"/>
              </a:rPr>
              <a:t>在</a:t>
            </a:r>
            <a:r>
              <a:rPr lang="en-US" altLang="zh-CN" sz="3000" dirty="0" smtClean="0">
                <a:sym typeface="+mn-ea"/>
              </a:rPr>
              <a:t>Windows</a:t>
            </a:r>
            <a:r>
              <a:rPr lang="zh-CN" altLang="en-US" sz="3000" dirty="0" smtClean="0">
                <a:sym typeface="+mn-ea"/>
              </a:rPr>
              <a:t>平台下启动和关闭</a:t>
            </a:r>
            <a:r>
              <a:rPr lang="en-US" altLang="zh-CN" sz="3000" dirty="0" smtClean="0">
                <a:sym typeface="+mn-ea"/>
              </a:rPr>
              <a:t>MySQL</a:t>
            </a:r>
            <a:r>
              <a:rPr lang="zh-CN" altLang="en-US" sz="3000" dirty="0" smtClean="0">
                <a:sym typeface="+mn-ea"/>
              </a:rPr>
              <a:t>服务】</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633436"/>
            <a:ext cx="10515600" cy="1503135"/>
          </a:xfrm>
        </p:spPr>
        <p:txBody>
          <a:bodyPr>
            <a:normAutofit fontScale="90000"/>
          </a:bodyPr>
          <a:p>
            <a:pPr algn="ctr">
              <a:lnSpc>
                <a:spcPct val="150000"/>
              </a:lnSpc>
            </a:pPr>
            <a:r>
              <a:rPr lang="en-US" altLang="zh-CN" dirty="0" smtClean="0"/>
              <a:t>Thanks</a:t>
            </a:r>
            <a:br>
              <a:rPr lang="en-US" altLang="zh-CN" dirty="0" smtClean="0"/>
            </a:br>
            <a:r>
              <a:rPr lang="zh-CN" altLang="en-US" dirty="0"/>
              <a:t>感谢</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【MySQL</a:t>
            </a:r>
            <a:r>
              <a:rPr lang="zh-CN" altLang="en-US" dirty="0" smtClean="0"/>
              <a:t>简介及下载</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a:t>
            </a:r>
            <a:r>
              <a:rPr lang="en-US" altLang="zh-CN" dirty="0" smtClean="0"/>
              <a:t>MySQL</a:t>
            </a:r>
            <a:r>
              <a:rPr lang="zh-CN" altLang="en-US" dirty="0" smtClean="0"/>
              <a:t>简介</a:t>
            </a:r>
            <a:endParaRPr lang="zh-CN" altLang="en-US" dirty="0" smtClean="0"/>
          </a:p>
          <a:p>
            <a:r>
              <a:rPr lang="zh-CN" altLang="en-US" dirty="0" smtClean="0"/>
              <a:t>知识点</a:t>
            </a:r>
            <a:r>
              <a:rPr lang="en-US" altLang="zh-CN" dirty="0" smtClean="0"/>
              <a:t>2</a:t>
            </a:r>
            <a:r>
              <a:rPr lang="zh-CN" altLang="en-US" dirty="0" smtClean="0"/>
              <a:t>：在</a:t>
            </a:r>
            <a:r>
              <a:rPr lang="en-US" altLang="zh-CN" dirty="0" smtClean="0"/>
              <a:t>Windows</a:t>
            </a:r>
            <a:r>
              <a:rPr lang="zh-CN" altLang="en-US" dirty="0" smtClean="0"/>
              <a:t>平台下下载</a:t>
            </a:r>
            <a:r>
              <a:rPr lang="en-US" altLang="zh-CN" dirty="0" smtClean="0"/>
              <a:t>MySQL</a:t>
            </a:r>
            <a:endParaRPr lang="en-US" altLang="zh-CN" dirty="0" smtClean="0"/>
          </a:p>
          <a:p>
            <a:r>
              <a:rPr lang="zh-CN" altLang="en-US" dirty="0" smtClean="0"/>
              <a:t>知识点</a:t>
            </a:r>
            <a:r>
              <a:rPr lang="en-US" altLang="zh-CN" dirty="0" smtClean="0"/>
              <a:t>3</a:t>
            </a:r>
            <a:r>
              <a:rPr lang="zh-CN" altLang="en-US" dirty="0" smtClean="0"/>
              <a:t>：</a:t>
            </a:r>
            <a:r>
              <a:rPr lang="zh-CN" altLang="en-US" dirty="0" smtClean="0">
                <a:sym typeface="+mn-ea"/>
              </a:rPr>
              <a:t>在</a:t>
            </a:r>
            <a:r>
              <a:rPr lang="en-US" altLang="zh-CN" dirty="0" smtClean="0">
                <a:sym typeface="+mn-ea"/>
              </a:rPr>
              <a:t>Windows</a:t>
            </a:r>
            <a:r>
              <a:rPr lang="zh-CN" altLang="en-US" dirty="0" smtClean="0">
                <a:sym typeface="+mn-ea"/>
              </a:rPr>
              <a:t>平台下安装</a:t>
            </a:r>
            <a:r>
              <a:rPr lang="en-US" altLang="zh-CN" dirty="0" smtClean="0">
                <a:sym typeface="+mn-ea"/>
              </a:rPr>
              <a:t>MySQL</a:t>
            </a:r>
            <a:endParaRPr lang="en-US" altLang="zh-CN" dirty="0" smtClean="0">
              <a:sym typeface="+mn-ea"/>
            </a:endParaRPr>
          </a:p>
          <a:p>
            <a:r>
              <a:rPr lang="zh-CN" altLang="en-US" dirty="0" smtClean="0">
                <a:sym typeface="+mn-ea"/>
              </a:rPr>
              <a:t>知识点</a:t>
            </a:r>
            <a:r>
              <a:rPr lang="en-US" altLang="zh-CN" dirty="0" smtClean="0">
                <a:sym typeface="+mn-ea"/>
              </a:rPr>
              <a:t>4</a:t>
            </a:r>
            <a:r>
              <a:rPr lang="zh-CN" altLang="en-US" dirty="0" smtClean="0">
                <a:sym typeface="+mn-ea"/>
              </a:rPr>
              <a:t>：在</a:t>
            </a:r>
            <a:r>
              <a:rPr lang="en-US" altLang="zh-CN" dirty="0" smtClean="0">
                <a:sym typeface="+mn-ea"/>
              </a:rPr>
              <a:t>Windows</a:t>
            </a:r>
            <a:r>
              <a:rPr lang="zh-CN" altLang="en-US" dirty="0" smtClean="0">
                <a:sym typeface="+mn-ea"/>
              </a:rPr>
              <a:t>平台下启动和关闭</a:t>
            </a:r>
            <a:r>
              <a:rPr lang="en-US" altLang="zh-CN" dirty="0" smtClean="0">
                <a:sym typeface="+mn-ea"/>
              </a:rPr>
              <a:t>MySQL</a:t>
            </a:r>
            <a:r>
              <a:rPr lang="zh-CN" altLang="en-US" dirty="0" smtClean="0">
                <a:sym typeface="+mn-ea"/>
              </a:rPr>
              <a:t>服务</a:t>
            </a:r>
            <a:endParaRPr lang="en-US" altLang="zh-CN" dirty="0"/>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318125"/>
          </a:xfrm>
        </p:spPr>
        <p:txBody>
          <a:bodyPr vert="horz" lIns="91440" tIns="45720" rIns="91440" bIns="45720" rtlCol="0">
            <a:noAutofit/>
          </a:bodyPr>
          <a:lstStyle/>
          <a:p>
            <a:r>
              <a:rPr lang="zh-CN" altLang="en-US" sz="2400" dirty="0" smtClean="0">
                <a:solidFill>
                  <a:schemeClr val="tx1">
                    <a:lumMod val="75000"/>
                    <a:lumOff val="25000"/>
                  </a:schemeClr>
                </a:solidFill>
              </a:rPr>
              <a:t>数据库分类</a:t>
            </a:r>
            <a:endParaRPr lang="zh-CN" altLang="en-US" sz="2400" dirty="0" smtClean="0">
              <a:solidFill>
                <a:schemeClr val="tx1">
                  <a:lumMod val="75000"/>
                  <a:lumOff val="25000"/>
                </a:schemeClr>
              </a:solidFill>
            </a:endParaRPr>
          </a:p>
          <a:p>
            <a:pPr lvl="1"/>
            <a:r>
              <a:rPr lang="zh-CN" altLang="en-US" sz="2055" dirty="0" smtClean="0">
                <a:solidFill>
                  <a:schemeClr val="tx1">
                    <a:lumMod val="75000"/>
                    <a:lumOff val="25000"/>
                  </a:schemeClr>
                </a:solidFill>
              </a:rPr>
              <a:t>数据库通常分为</a:t>
            </a:r>
            <a:r>
              <a:rPr lang="zh-CN" altLang="en-US" sz="2055" dirty="0" smtClean="0">
                <a:solidFill>
                  <a:schemeClr val="accent1"/>
                </a:solidFill>
              </a:rPr>
              <a:t>层次式数据库</a:t>
            </a:r>
            <a:r>
              <a:rPr lang="zh-CN" altLang="en-US" sz="2055" dirty="0" smtClean="0">
                <a:solidFill>
                  <a:schemeClr val="tx1">
                    <a:lumMod val="75000"/>
                    <a:lumOff val="25000"/>
                  </a:schemeClr>
                </a:solidFill>
              </a:rPr>
              <a:t>、</a:t>
            </a:r>
            <a:r>
              <a:rPr lang="zh-CN" altLang="en-US" sz="2055" dirty="0" smtClean="0">
                <a:solidFill>
                  <a:schemeClr val="accent1"/>
                </a:solidFill>
              </a:rPr>
              <a:t>网络式数据库</a:t>
            </a:r>
            <a:r>
              <a:rPr lang="zh-CN" altLang="en-US" sz="2055" dirty="0" smtClean="0">
                <a:solidFill>
                  <a:schemeClr val="tx1">
                    <a:lumMod val="75000"/>
                    <a:lumOff val="25000"/>
                  </a:schemeClr>
                </a:solidFill>
              </a:rPr>
              <a:t>和</a:t>
            </a:r>
            <a:r>
              <a:rPr lang="zh-CN" altLang="en-US" sz="2055" dirty="0" smtClean="0">
                <a:solidFill>
                  <a:srgbClr val="FF0000"/>
                </a:solidFill>
              </a:rPr>
              <a:t>关系式数据库</a:t>
            </a:r>
            <a:r>
              <a:rPr lang="zh-CN" altLang="en-US" sz="2055" dirty="0" smtClean="0">
                <a:solidFill>
                  <a:schemeClr val="tx1">
                    <a:lumMod val="75000"/>
                    <a:lumOff val="25000"/>
                  </a:schemeClr>
                </a:solidFill>
              </a:rPr>
              <a:t>三种。而不同的数据库是按不同的数据结构来联系和组织的。而在当今的互联网中，最常见的数据库模型主要是两种，即</a:t>
            </a:r>
            <a:r>
              <a:rPr lang="zh-CN" altLang="en-US" sz="2055" dirty="0" smtClean="0">
                <a:solidFill>
                  <a:srgbClr val="FF0000"/>
                </a:solidFill>
              </a:rPr>
              <a:t>SQL关系型数据库</a:t>
            </a:r>
            <a:r>
              <a:rPr lang="zh-CN" altLang="en-US" sz="2055" dirty="0" smtClean="0">
                <a:solidFill>
                  <a:schemeClr val="tx1">
                    <a:lumMod val="75000"/>
                    <a:lumOff val="25000"/>
                  </a:schemeClr>
                </a:solidFill>
              </a:rPr>
              <a:t>和</a:t>
            </a:r>
            <a:r>
              <a:rPr lang="zh-CN" altLang="en-US" sz="2055" dirty="0" smtClean="0">
                <a:solidFill>
                  <a:srgbClr val="FF0000"/>
                </a:solidFill>
              </a:rPr>
              <a:t>NoSQL非关系型数据库</a:t>
            </a:r>
            <a:r>
              <a:rPr lang="zh-CN" altLang="en-US" sz="2055" dirty="0" smtClean="0">
                <a:solidFill>
                  <a:schemeClr val="tx1">
                    <a:lumMod val="75000"/>
                    <a:lumOff val="25000"/>
                  </a:schemeClr>
                </a:solidFill>
              </a:rPr>
              <a:t>。</a:t>
            </a:r>
            <a:endParaRPr lang="zh-CN" altLang="en-US" sz="2055" dirty="0" smtClean="0">
              <a:solidFill>
                <a:schemeClr val="tx1">
                  <a:lumMod val="75000"/>
                  <a:lumOff val="25000"/>
                </a:schemeClr>
              </a:solidFill>
            </a:endParaRPr>
          </a:p>
          <a:p>
            <a:pPr lvl="2"/>
            <a:r>
              <a:rPr lang="zh-CN" altLang="en-US" sz="1710" dirty="0" smtClean="0">
                <a:solidFill>
                  <a:schemeClr val="tx1">
                    <a:lumMod val="75000"/>
                    <a:lumOff val="25000"/>
                  </a:schemeClr>
                </a:solidFill>
              </a:rPr>
              <a:t>关系型数据库：Oracle、</a:t>
            </a:r>
            <a:r>
              <a:rPr lang="zh-CN" altLang="en-US" sz="1710" dirty="0" smtClean="0">
                <a:solidFill>
                  <a:schemeClr val="tx1">
                    <a:lumMod val="75000"/>
                    <a:lumOff val="25000"/>
                  </a:schemeClr>
                </a:solidFill>
                <a:sym typeface="+mn-ea"/>
              </a:rPr>
              <a:t>MySQL、</a:t>
            </a:r>
            <a:r>
              <a:rPr lang="zh-CN" altLang="en-US" sz="1710" dirty="0" smtClean="0">
                <a:solidFill>
                  <a:schemeClr val="tx1">
                    <a:lumMod val="75000"/>
                    <a:lumOff val="25000"/>
                  </a:schemeClr>
                </a:solidFill>
              </a:rPr>
              <a:t>DB2、Microsoft SQL Server、Microsoft Access等等</a:t>
            </a:r>
            <a:endParaRPr lang="zh-CN" altLang="en-US" sz="1710" dirty="0" smtClean="0">
              <a:solidFill>
                <a:schemeClr val="tx1">
                  <a:lumMod val="75000"/>
                  <a:lumOff val="25000"/>
                </a:schemeClr>
              </a:solidFill>
            </a:endParaRPr>
          </a:p>
          <a:p>
            <a:pPr lvl="2"/>
            <a:r>
              <a:rPr lang="zh-CN" altLang="en-US" sz="1710" dirty="0" smtClean="0">
                <a:solidFill>
                  <a:schemeClr val="tx1">
                    <a:lumMod val="75000"/>
                    <a:lumOff val="25000"/>
                  </a:schemeClr>
                </a:solidFill>
              </a:rPr>
              <a:t>非关系型数据库</a:t>
            </a:r>
            <a:endParaRPr lang="zh-CN" altLang="en-US" sz="1710" dirty="0" smtClean="0">
              <a:solidFill>
                <a:schemeClr val="tx1">
                  <a:lumMod val="75000"/>
                  <a:lumOff val="25000"/>
                </a:schemeClr>
              </a:solidFill>
            </a:endParaRPr>
          </a:p>
          <a:p>
            <a:pPr lvl="3"/>
            <a:r>
              <a:rPr lang="zh-CN" altLang="en-US" sz="1535" dirty="0" smtClean="0">
                <a:solidFill>
                  <a:schemeClr val="tx1">
                    <a:lumMod val="75000"/>
                    <a:lumOff val="25000"/>
                  </a:schemeClr>
                </a:solidFill>
              </a:rPr>
              <a:t>键值存储数据库（key-value）：Redis</a:t>
            </a:r>
            <a:endParaRPr lang="zh-CN" altLang="en-US" sz="1535" dirty="0" smtClean="0">
              <a:solidFill>
                <a:schemeClr val="tx1">
                  <a:lumMod val="75000"/>
                  <a:lumOff val="25000"/>
                </a:schemeClr>
              </a:solidFill>
            </a:endParaRPr>
          </a:p>
          <a:p>
            <a:pPr lvl="3"/>
            <a:r>
              <a:rPr lang="zh-CN" altLang="en-US" sz="1535" dirty="0" smtClean="0">
                <a:solidFill>
                  <a:schemeClr val="tx1">
                    <a:lumMod val="75000"/>
                    <a:lumOff val="25000"/>
                  </a:schemeClr>
                </a:solidFill>
              </a:rPr>
              <a:t>列存储（Column-oriented）数据库：HBase</a:t>
            </a:r>
            <a:endParaRPr lang="zh-CN" altLang="en-US" sz="1535" dirty="0" smtClean="0">
              <a:solidFill>
                <a:schemeClr val="tx1">
                  <a:lumMod val="75000"/>
                  <a:lumOff val="25000"/>
                </a:schemeClr>
              </a:solidFill>
            </a:endParaRPr>
          </a:p>
          <a:p>
            <a:pPr lvl="3"/>
            <a:r>
              <a:rPr lang="zh-CN" altLang="en-US" sz="1535" dirty="0" smtClean="0">
                <a:solidFill>
                  <a:schemeClr val="tx1">
                    <a:lumMod val="75000"/>
                    <a:lumOff val="25000"/>
                  </a:schemeClr>
                </a:solidFill>
              </a:rPr>
              <a:t>面向文档（Document-Oriented）数据库：MongoDB</a:t>
            </a:r>
            <a:endParaRPr lang="zh-CN" altLang="en-US" sz="1535" dirty="0" smtClean="0">
              <a:solidFill>
                <a:schemeClr val="tx1">
                  <a:lumMod val="75000"/>
                  <a:lumOff val="25000"/>
                </a:schemeClr>
              </a:solidFill>
            </a:endParaRPr>
          </a:p>
          <a:p>
            <a:pPr lvl="3"/>
            <a:r>
              <a:rPr lang="zh-CN" altLang="en-US" sz="1535" dirty="0" smtClean="0">
                <a:solidFill>
                  <a:schemeClr val="tx1">
                    <a:lumMod val="75000"/>
                    <a:lumOff val="25000"/>
                  </a:schemeClr>
                </a:solidFill>
              </a:rPr>
              <a:t>图形数据库：Neo4J</a:t>
            </a:r>
            <a:endParaRPr lang="zh-CN" altLang="en-US" sz="1535"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【MySQL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简介</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634" y="793759"/>
            <a:ext cx="11015870" cy="2122861"/>
          </a:xfrm>
        </p:spPr>
        <p:txBody>
          <a:bodyPr vert="horz" lIns="91440" tIns="45720" rIns="91440" bIns="45720" rtlCol="0">
            <a:noAutofit/>
          </a:bodyPr>
          <a:lstStyle/>
          <a:p>
            <a:r>
              <a:rPr lang="zh-CN" altLang="en-US" sz="2400" dirty="0" smtClean="0">
                <a:solidFill>
                  <a:schemeClr val="tx1">
                    <a:lumMod val="75000"/>
                    <a:lumOff val="25000"/>
                  </a:schemeClr>
                </a:solidFill>
              </a:rPr>
              <a:t>数据库市场</a:t>
            </a:r>
            <a:endParaRPr lang="zh-CN" altLang="en-US"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【MySQL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简介</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 name="图片 1"/>
          <p:cNvPicPr>
            <a:picLocks noChangeAspect="1"/>
          </p:cNvPicPr>
          <p:nvPr/>
        </p:nvPicPr>
        <p:blipFill>
          <a:blip r:embed="rId1"/>
          <a:stretch>
            <a:fillRect/>
          </a:stretch>
        </p:blipFill>
        <p:spPr>
          <a:xfrm>
            <a:off x="1497330" y="1390015"/>
            <a:ext cx="8602980" cy="5201285"/>
          </a:xfrm>
          <a:prstGeom prst="rect">
            <a:avLst/>
          </a:prstGeom>
        </p:spPr>
      </p:pic>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84240"/>
          </a:xfrm>
        </p:spPr>
        <p:txBody>
          <a:bodyPr vert="horz" lIns="91440" tIns="45720" rIns="91440" bIns="45720" rtlCol="0">
            <a:noAutofit/>
          </a:bodyPr>
          <a:lstStyle/>
          <a:p>
            <a:r>
              <a:rPr lang="en-US" altLang="zh-CN" sz="2400" dirty="0" smtClean="0">
                <a:solidFill>
                  <a:schemeClr val="tx1">
                    <a:lumMod val="75000"/>
                    <a:lumOff val="25000"/>
                  </a:schemeClr>
                </a:solidFill>
              </a:rPr>
              <a:t>MySQL</a:t>
            </a:r>
            <a:r>
              <a:rPr lang="zh-CN" altLang="en-US" sz="2400" dirty="0" smtClean="0">
                <a:solidFill>
                  <a:schemeClr val="tx1">
                    <a:lumMod val="75000"/>
                    <a:lumOff val="25000"/>
                  </a:schemeClr>
                </a:solidFill>
              </a:rPr>
              <a:t>发展历程</a:t>
            </a:r>
            <a:endParaRPr lang="zh-CN" altLang="en-US" sz="2400" dirty="0" smtClean="0">
              <a:solidFill>
                <a:schemeClr val="tx1">
                  <a:lumMod val="75000"/>
                  <a:lumOff val="25000"/>
                </a:schemeClr>
              </a:solidFill>
            </a:endParaRPr>
          </a:p>
          <a:p>
            <a:pPr lvl="1"/>
            <a:r>
              <a:rPr lang="en-US" altLang="zh-CN" sz="2050" dirty="0" smtClean="0">
                <a:sym typeface="+mn-ea"/>
              </a:rPr>
              <a:t>1996</a:t>
            </a:r>
            <a:r>
              <a:rPr lang="zh-CN" altLang="en-US" sz="2050" dirty="0" smtClean="0">
                <a:sym typeface="+mn-ea"/>
              </a:rPr>
              <a:t>年：</a:t>
            </a:r>
            <a:r>
              <a:rPr lang="en-US" altLang="zh-CN" sz="2050" dirty="0" smtClean="0">
                <a:sym typeface="+mn-ea"/>
              </a:rPr>
              <a:t>MySQL 1.0</a:t>
            </a:r>
            <a:r>
              <a:rPr lang="zh-CN" altLang="en-US" sz="2050" dirty="0" smtClean="0">
                <a:sym typeface="+mn-ea"/>
              </a:rPr>
              <a:t>版本正式发布；</a:t>
            </a:r>
            <a:endParaRPr lang="zh-CN" altLang="en-US" sz="2050" dirty="0" smtClean="0">
              <a:sym typeface="+mn-ea"/>
            </a:endParaRPr>
          </a:p>
          <a:p>
            <a:pPr lvl="1"/>
            <a:r>
              <a:rPr lang="en-US" altLang="zh-CN" sz="2050" dirty="0" smtClean="0">
                <a:sym typeface="+mn-ea"/>
              </a:rPr>
              <a:t>1999-2000</a:t>
            </a:r>
            <a:r>
              <a:rPr lang="zh-CN" altLang="en-US" sz="2050" dirty="0" smtClean="0">
                <a:sym typeface="+mn-ea"/>
              </a:rPr>
              <a:t>年：</a:t>
            </a:r>
            <a:r>
              <a:rPr lang="en-US" altLang="zh-CN" sz="2050" dirty="0" smtClean="0">
                <a:sym typeface="+mn-ea"/>
              </a:rPr>
              <a:t>Monty</a:t>
            </a:r>
            <a:r>
              <a:rPr lang="zh-CN" altLang="en-US" sz="2050" dirty="0" smtClean="0">
                <a:sym typeface="+mn-ea"/>
              </a:rPr>
              <a:t>团队成立</a:t>
            </a:r>
            <a:r>
              <a:rPr lang="en-US" altLang="zh-CN" sz="2050" dirty="0" smtClean="0">
                <a:sym typeface="+mn-ea"/>
              </a:rPr>
              <a:t>MySQL AB</a:t>
            </a:r>
            <a:r>
              <a:rPr lang="zh-CN" altLang="en-US" sz="2050" dirty="0" smtClean="0">
                <a:sym typeface="+mn-ea"/>
              </a:rPr>
              <a:t>公司，并将</a:t>
            </a:r>
            <a:r>
              <a:rPr lang="en-US" altLang="zh-CN" sz="2050" dirty="0" smtClean="0">
                <a:sym typeface="+mn-ea"/>
              </a:rPr>
              <a:t>MySQL</a:t>
            </a:r>
            <a:r>
              <a:rPr lang="zh-CN" altLang="en-US" sz="2050" dirty="0" smtClean="0">
                <a:sym typeface="+mn-ea"/>
              </a:rPr>
              <a:t>支持事务处理；</a:t>
            </a:r>
            <a:endParaRPr lang="zh-CN" altLang="en-US" sz="2050" dirty="0" smtClean="0">
              <a:sym typeface="+mn-ea"/>
            </a:endParaRPr>
          </a:p>
          <a:p>
            <a:pPr lvl="1"/>
            <a:r>
              <a:rPr lang="en-US" altLang="zh-CN" sz="2050" dirty="0" smtClean="0">
                <a:sym typeface="+mn-ea"/>
              </a:rPr>
              <a:t>2001</a:t>
            </a:r>
            <a:r>
              <a:rPr lang="zh-CN" altLang="en-US" sz="2050" dirty="0" smtClean="0">
                <a:sym typeface="+mn-ea"/>
              </a:rPr>
              <a:t>年：</a:t>
            </a:r>
            <a:r>
              <a:rPr lang="en-US" altLang="zh-CN" sz="2050" dirty="0" err="1" smtClean="0">
                <a:sym typeface="+mn-ea"/>
              </a:rPr>
              <a:t>InnoDB</a:t>
            </a:r>
            <a:r>
              <a:rPr lang="zh-CN" altLang="en-US" sz="2050" dirty="0" smtClean="0">
                <a:sym typeface="+mn-ea"/>
              </a:rPr>
              <a:t>存储引擎集成到</a:t>
            </a:r>
            <a:r>
              <a:rPr lang="en-US" altLang="zh-CN" sz="2050" dirty="0" smtClean="0">
                <a:sym typeface="+mn-ea"/>
              </a:rPr>
              <a:t>MySQL</a:t>
            </a:r>
            <a:r>
              <a:rPr lang="zh-CN" altLang="en-US" sz="2050" dirty="0" smtClean="0">
                <a:sym typeface="+mn-ea"/>
              </a:rPr>
              <a:t>中；</a:t>
            </a:r>
            <a:endParaRPr lang="zh-CN" altLang="en-US" sz="2050" dirty="0" smtClean="0">
              <a:sym typeface="+mn-ea"/>
            </a:endParaRPr>
          </a:p>
          <a:p>
            <a:pPr lvl="1"/>
            <a:r>
              <a:rPr lang="en-US" altLang="zh-CN" sz="2050" dirty="0" smtClean="0">
                <a:sym typeface="+mn-ea"/>
              </a:rPr>
              <a:t>2004</a:t>
            </a:r>
            <a:r>
              <a:rPr lang="zh-CN" altLang="en-US" sz="2050" dirty="0" smtClean="0">
                <a:sym typeface="+mn-ea"/>
              </a:rPr>
              <a:t>年：</a:t>
            </a:r>
            <a:r>
              <a:rPr lang="en-US" altLang="zh-CN" sz="2050" dirty="0" smtClean="0">
                <a:sym typeface="+mn-ea"/>
              </a:rPr>
              <a:t>MySQL</a:t>
            </a:r>
            <a:r>
              <a:rPr lang="zh-CN" altLang="en-US" sz="2050" dirty="0" smtClean="0">
                <a:sym typeface="+mn-ea"/>
              </a:rPr>
              <a:t>发布</a:t>
            </a:r>
            <a:r>
              <a:rPr lang="en-US" altLang="zh-CN" sz="2050" dirty="0" smtClean="0">
                <a:sym typeface="+mn-ea"/>
              </a:rPr>
              <a:t>4.1</a:t>
            </a:r>
            <a:r>
              <a:rPr lang="zh-CN" altLang="en-US" sz="2050" dirty="0" smtClean="0">
                <a:sym typeface="+mn-ea"/>
              </a:rPr>
              <a:t>版本，新增子查询；</a:t>
            </a:r>
            <a:endParaRPr lang="en-US" altLang="zh-CN" sz="2050" dirty="0" smtClean="0"/>
          </a:p>
          <a:p>
            <a:pPr lvl="1"/>
            <a:r>
              <a:rPr lang="en-US" altLang="zh-CN" sz="2050" dirty="0" smtClean="0">
                <a:sym typeface="+mn-ea"/>
              </a:rPr>
              <a:t>2005</a:t>
            </a:r>
            <a:r>
              <a:rPr lang="zh-CN" altLang="en-US" sz="2050" dirty="0" smtClean="0">
                <a:sym typeface="+mn-ea"/>
              </a:rPr>
              <a:t>年：</a:t>
            </a:r>
            <a:r>
              <a:rPr lang="en-US" altLang="zh-CN" sz="2050" dirty="0" smtClean="0">
                <a:sym typeface="+mn-ea"/>
              </a:rPr>
              <a:t>MySQL</a:t>
            </a:r>
            <a:r>
              <a:rPr lang="zh-CN" altLang="en-US" sz="2050" dirty="0" smtClean="0">
                <a:sym typeface="+mn-ea"/>
              </a:rPr>
              <a:t>发布</a:t>
            </a:r>
            <a:r>
              <a:rPr lang="en-US" altLang="zh-CN" sz="2050" dirty="0" smtClean="0">
                <a:sym typeface="+mn-ea"/>
              </a:rPr>
              <a:t>5.0</a:t>
            </a:r>
            <a:r>
              <a:rPr lang="zh-CN" altLang="en-US" sz="2050" dirty="0" smtClean="0">
                <a:sym typeface="+mn-ea"/>
              </a:rPr>
              <a:t>版本，增加存储过程、触发器、视图等功能；</a:t>
            </a:r>
            <a:endParaRPr lang="zh-CN" altLang="en-US" sz="2050" dirty="0" smtClean="0">
              <a:sym typeface="+mn-ea"/>
            </a:endParaRPr>
          </a:p>
          <a:p>
            <a:pPr lvl="1"/>
            <a:r>
              <a:rPr lang="en-US" altLang="zh-CN" sz="2050" dirty="0" smtClean="0">
                <a:sym typeface="+mn-ea"/>
              </a:rPr>
              <a:t>2008</a:t>
            </a:r>
            <a:r>
              <a:rPr lang="zh-CN" altLang="en-US" sz="2050" dirty="0" smtClean="0">
                <a:sym typeface="+mn-ea"/>
              </a:rPr>
              <a:t>年：</a:t>
            </a:r>
            <a:r>
              <a:rPr lang="en-US" altLang="zh-CN" sz="2050" dirty="0" smtClean="0">
                <a:sym typeface="+mn-ea"/>
              </a:rPr>
              <a:t>1</a:t>
            </a:r>
            <a:r>
              <a:rPr lang="zh-CN" altLang="en-US" sz="2050" dirty="0" smtClean="0">
                <a:sym typeface="+mn-ea"/>
              </a:rPr>
              <a:t>月份被</a:t>
            </a:r>
            <a:r>
              <a:rPr lang="en-US" altLang="zh-CN" sz="2050" dirty="0" smtClean="0">
                <a:sym typeface="+mn-ea"/>
              </a:rPr>
              <a:t>Sun</a:t>
            </a:r>
            <a:r>
              <a:rPr lang="zh-CN" altLang="en-US" sz="2050" dirty="0" smtClean="0">
                <a:sym typeface="+mn-ea"/>
              </a:rPr>
              <a:t>公司收购；</a:t>
            </a:r>
            <a:endParaRPr lang="zh-CN" altLang="en-US" sz="2050" dirty="0" smtClean="0">
              <a:sym typeface="+mn-ea"/>
            </a:endParaRPr>
          </a:p>
          <a:p>
            <a:pPr lvl="1"/>
            <a:r>
              <a:rPr lang="en-US" altLang="zh-CN" sz="2050" dirty="0" smtClean="0">
                <a:sym typeface="+mn-ea"/>
              </a:rPr>
              <a:t>2009</a:t>
            </a:r>
            <a:r>
              <a:rPr lang="zh-CN" altLang="en-US" sz="2050" dirty="0" smtClean="0">
                <a:sym typeface="+mn-ea"/>
              </a:rPr>
              <a:t>年：</a:t>
            </a:r>
            <a:r>
              <a:rPr lang="en-US" altLang="zh-CN" sz="2050" dirty="0" smtClean="0">
                <a:sym typeface="+mn-ea"/>
              </a:rPr>
              <a:t>Oracle</a:t>
            </a:r>
            <a:r>
              <a:rPr lang="zh-CN" altLang="en-US" sz="2050" dirty="0" smtClean="0">
                <a:sym typeface="+mn-ea"/>
              </a:rPr>
              <a:t>公司收购了</a:t>
            </a:r>
            <a:r>
              <a:rPr lang="en-US" altLang="zh-CN" sz="2050" dirty="0" smtClean="0">
                <a:sym typeface="+mn-ea"/>
              </a:rPr>
              <a:t>Sun</a:t>
            </a:r>
            <a:r>
              <a:rPr lang="zh-CN" altLang="en-US" sz="2050" dirty="0" smtClean="0">
                <a:sym typeface="+mn-ea"/>
              </a:rPr>
              <a:t>公司，</a:t>
            </a:r>
            <a:r>
              <a:rPr lang="en-US" altLang="zh-CN" sz="2050" dirty="0" smtClean="0">
                <a:sym typeface="+mn-ea"/>
              </a:rPr>
              <a:t>MySQL</a:t>
            </a:r>
            <a:r>
              <a:rPr lang="zh-CN" altLang="en-US" sz="2050" dirty="0" smtClean="0">
                <a:sym typeface="+mn-ea"/>
              </a:rPr>
              <a:t>转入</a:t>
            </a:r>
            <a:r>
              <a:rPr lang="en-US" altLang="zh-CN" sz="2050" dirty="0" smtClean="0">
                <a:sym typeface="+mn-ea"/>
              </a:rPr>
              <a:t>Oracle</a:t>
            </a:r>
            <a:r>
              <a:rPr lang="zh-CN" altLang="en-US" sz="2050" dirty="0" smtClean="0">
                <a:sym typeface="+mn-ea"/>
              </a:rPr>
              <a:t>旗下；</a:t>
            </a:r>
            <a:endParaRPr lang="zh-CN" altLang="en-US" sz="2050" dirty="0" smtClean="0">
              <a:sym typeface="+mn-ea"/>
            </a:endParaRPr>
          </a:p>
          <a:p>
            <a:pPr lvl="1"/>
            <a:r>
              <a:rPr lang="en-US" altLang="zh-CN" sz="2050" dirty="0" smtClean="0">
                <a:sym typeface="+mn-ea"/>
              </a:rPr>
              <a:t>2010</a:t>
            </a:r>
            <a:r>
              <a:rPr lang="zh-CN" altLang="en-US" sz="2050" dirty="0" smtClean="0">
                <a:sym typeface="+mn-ea"/>
              </a:rPr>
              <a:t>年：</a:t>
            </a:r>
            <a:r>
              <a:rPr lang="en-US" altLang="zh-CN" sz="2050" dirty="0" smtClean="0">
                <a:sym typeface="+mn-ea"/>
              </a:rPr>
              <a:t>MySQL5.5</a:t>
            </a:r>
            <a:r>
              <a:rPr lang="zh-CN" altLang="en-US" sz="2050" dirty="0" smtClean="0">
                <a:sym typeface="+mn-ea"/>
              </a:rPr>
              <a:t>版本发布；</a:t>
            </a:r>
            <a:endParaRPr lang="zh-CN" altLang="en-US" sz="2050" dirty="0" smtClean="0">
              <a:sym typeface="+mn-ea"/>
            </a:endParaRPr>
          </a:p>
          <a:p>
            <a:pPr lvl="1"/>
            <a:r>
              <a:rPr lang="en-US" altLang="zh-CN" sz="2050" dirty="0" smtClean="0">
                <a:sym typeface="+mn-ea"/>
              </a:rPr>
              <a:t>2015</a:t>
            </a:r>
            <a:r>
              <a:rPr lang="zh-CN" altLang="en-US" sz="2050" dirty="0" smtClean="0">
                <a:sym typeface="+mn-ea"/>
              </a:rPr>
              <a:t>年：</a:t>
            </a:r>
            <a:r>
              <a:rPr lang="en-US" altLang="zh-CN" sz="2050" dirty="0" smtClean="0">
                <a:sym typeface="+mn-ea"/>
              </a:rPr>
              <a:t>MySQL5.7 GA</a:t>
            </a:r>
            <a:r>
              <a:rPr lang="zh-CN" altLang="en-US" sz="2050" dirty="0" smtClean="0">
                <a:sym typeface="+mn-ea"/>
              </a:rPr>
              <a:t>版本发布；</a:t>
            </a:r>
            <a:endParaRPr lang="en-US" altLang="zh-CN" sz="2050" dirty="0" smtClean="0"/>
          </a:p>
          <a:p>
            <a:pPr lvl="1"/>
            <a:r>
              <a:rPr lang="en-US" altLang="zh-CN" sz="2050" dirty="0" smtClean="0">
                <a:sym typeface="+mn-ea"/>
              </a:rPr>
              <a:t>2018</a:t>
            </a:r>
            <a:r>
              <a:rPr lang="zh-CN" altLang="en-US" sz="2050" dirty="0" smtClean="0">
                <a:sym typeface="+mn-ea"/>
              </a:rPr>
              <a:t>年：</a:t>
            </a:r>
            <a:r>
              <a:rPr lang="en-US" altLang="zh-CN" sz="2050" dirty="0" smtClean="0">
                <a:sym typeface="+mn-ea"/>
              </a:rPr>
              <a:t>MySQL8.0 GA</a:t>
            </a:r>
            <a:r>
              <a:rPr lang="zh-CN" altLang="en-US" sz="2050" dirty="0" smtClean="0">
                <a:sym typeface="+mn-ea"/>
              </a:rPr>
              <a:t>版本发布；</a:t>
            </a:r>
            <a:endParaRPr lang="zh-CN" altLang="en-US" sz="2050" dirty="0" smtClean="0">
              <a:sym typeface="+mn-ea"/>
            </a:endParaRPr>
          </a:p>
          <a:p>
            <a:pPr lvl="1"/>
            <a:endParaRPr lang="zh-CN" altLang="en-US" sz="2055"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【MySQL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简介</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3505" y="849630"/>
            <a:ext cx="11979275" cy="5984240"/>
          </a:xfrm>
        </p:spPr>
        <p:txBody>
          <a:bodyPr vert="horz" lIns="91440" tIns="45720" rIns="91440" bIns="45720" rtlCol="0">
            <a:noAutofit/>
          </a:bodyPr>
          <a:lstStyle/>
          <a:p>
            <a:r>
              <a:rPr lang="en-US" altLang="zh-CN" sz="2400" dirty="0" smtClean="0">
                <a:solidFill>
                  <a:schemeClr val="tx1">
                    <a:lumMod val="75000"/>
                    <a:lumOff val="25000"/>
                  </a:schemeClr>
                </a:solidFill>
              </a:rPr>
              <a:t>MySQL</a:t>
            </a:r>
            <a:r>
              <a:rPr lang="zh-CN" altLang="en-US" sz="2400" dirty="0" smtClean="0">
                <a:solidFill>
                  <a:schemeClr val="tx1">
                    <a:lumMod val="75000"/>
                    <a:lumOff val="25000"/>
                  </a:schemeClr>
                </a:solidFill>
              </a:rPr>
              <a:t>不同版本的重要改进</a:t>
            </a:r>
            <a:endParaRPr lang="zh-CN" altLang="en-US" sz="2400" dirty="0" smtClean="0">
              <a:solidFill>
                <a:schemeClr val="tx1">
                  <a:lumMod val="75000"/>
                  <a:lumOff val="25000"/>
                </a:schemeClr>
              </a:solidFill>
            </a:endParaRPr>
          </a:p>
          <a:p>
            <a:pPr lvl="1"/>
            <a:r>
              <a:rPr lang="en-US" altLang="zh-CN" sz="2050" dirty="0" smtClean="0">
                <a:sym typeface="+mn-ea"/>
              </a:rPr>
              <a:t>4.1</a:t>
            </a:r>
            <a:r>
              <a:rPr lang="zh-CN" altLang="en-US" sz="2050" dirty="0" smtClean="0">
                <a:sym typeface="+mn-ea"/>
              </a:rPr>
              <a:t>：增加子查询的支持；字符集中增加了对</a:t>
            </a:r>
            <a:r>
              <a:rPr lang="en-US" altLang="zh-CN" sz="2050" dirty="0" smtClean="0">
                <a:sym typeface="+mn-ea"/>
              </a:rPr>
              <a:t>UTF-8</a:t>
            </a:r>
            <a:r>
              <a:rPr lang="zh-CN" altLang="en-US" sz="2050" dirty="0" smtClean="0">
                <a:sym typeface="+mn-ea"/>
              </a:rPr>
              <a:t>的支持；</a:t>
            </a:r>
            <a:endParaRPr lang="zh-CN" altLang="en-US" sz="2050" dirty="0" smtClean="0">
              <a:sym typeface="+mn-ea"/>
            </a:endParaRPr>
          </a:p>
          <a:p>
            <a:pPr lvl="1"/>
            <a:r>
              <a:rPr lang="en-US" altLang="zh-CN" sz="2050" dirty="0" smtClean="0">
                <a:sym typeface="+mn-ea"/>
              </a:rPr>
              <a:t>5.0</a:t>
            </a:r>
            <a:r>
              <a:rPr lang="zh-CN" altLang="en-US" sz="2050" dirty="0" smtClean="0">
                <a:sym typeface="+mn-ea"/>
              </a:rPr>
              <a:t>：增加了视图、过程、触发器的支持，增加了</a:t>
            </a:r>
            <a:r>
              <a:rPr lang="en-US" altLang="zh-CN" sz="2050" dirty="0" smtClean="0">
                <a:sym typeface="+mn-ea"/>
              </a:rPr>
              <a:t>information_schema</a:t>
            </a:r>
            <a:r>
              <a:rPr lang="zh-CN" altLang="en-US" sz="2050" dirty="0" smtClean="0">
                <a:sym typeface="+mn-ea"/>
              </a:rPr>
              <a:t>系统数据库；</a:t>
            </a:r>
            <a:endParaRPr lang="zh-CN" altLang="en-US" sz="2050" dirty="0" smtClean="0">
              <a:sym typeface="+mn-ea"/>
            </a:endParaRPr>
          </a:p>
          <a:p>
            <a:pPr lvl="1"/>
            <a:r>
              <a:rPr lang="en-US" altLang="zh-CN" sz="2050" dirty="0" smtClean="0">
                <a:sym typeface="+mn-ea"/>
              </a:rPr>
              <a:t>5.1</a:t>
            </a:r>
            <a:r>
              <a:rPr lang="zh-CN" altLang="en-US" sz="2050" dirty="0" smtClean="0">
                <a:sym typeface="+mn-ea"/>
              </a:rPr>
              <a:t>：增加了表分区的支持；支持基于行的复制（</a:t>
            </a:r>
            <a:r>
              <a:rPr lang="en-US" altLang="zh-CN" sz="2050" dirty="0" smtClean="0">
                <a:sym typeface="+mn-ea"/>
              </a:rPr>
              <a:t>row-based-replication</a:t>
            </a:r>
            <a:r>
              <a:rPr lang="zh-CN" altLang="en-US" sz="2050" dirty="0" smtClean="0">
                <a:sym typeface="+mn-ea"/>
              </a:rPr>
              <a:t>）；</a:t>
            </a:r>
            <a:endParaRPr lang="zh-CN" altLang="en-US" sz="2050" dirty="0" smtClean="0">
              <a:sym typeface="+mn-ea"/>
            </a:endParaRPr>
          </a:p>
          <a:p>
            <a:pPr lvl="1"/>
            <a:r>
              <a:rPr lang="en-US" altLang="zh-CN" sz="2050" dirty="0" smtClean="0">
                <a:sym typeface="+mn-ea"/>
              </a:rPr>
              <a:t>5.5</a:t>
            </a:r>
            <a:r>
              <a:rPr lang="zh-CN" altLang="en-US" sz="2050" dirty="0" smtClean="0">
                <a:sym typeface="+mn-ea"/>
              </a:rPr>
              <a:t>：</a:t>
            </a:r>
            <a:r>
              <a:rPr lang="en-US" altLang="zh-CN" sz="2050" dirty="0" smtClean="0">
                <a:sym typeface="+mn-ea"/>
              </a:rPr>
              <a:t>InnoDB</a:t>
            </a:r>
            <a:r>
              <a:rPr lang="zh-CN" altLang="en-US" sz="2050" dirty="0" smtClean="0">
                <a:sym typeface="+mn-ea"/>
              </a:rPr>
              <a:t>成为默认存储引擎；支持半同步复制；引入</a:t>
            </a:r>
            <a:r>
              <a:rPr lang="en-US" altLang="zh-CN" sz="2050" dirty="0" smtClean="0">
                <a:sym typeface="+mn-ea"/>
              </a:rPr>
              <a:t>performance_schema</a:t>
            </a:r>
            <a:r>
              <a:rPr lang="zh-CN" altLang="en-US" sz="2050" dirty="0" smtClean="0">
                <a:sym typeface="+mn-ea"/>
              </a:rPr>
              <a:t>动态性能视图；</a:t>
            </a:r>
            <a:endParaRPr lang="zh-CN" altLang="en-US" sz="2050" dirty="0" smtClean="0">
              <a:sym typeface="+mn-ea"/>
            </a:endParaRPr>
          </a:p>
          <a:p>
            <a:pPr lvl="1"/>
            <a:r>
              <a:rPr lang="en-US" altLang="zh-CN" sz="2050" dirty="0" smtClean="0">
                <a:sym typeface="+mn-ea"/>
              </a:rPr>
              <a:t>5.6</a:t>
            </a:r>
            <a:r>
              <a:rPr lang="zh-CN" altLang="en-US" sz="2050" dirty="0" smtClean="0">
                <a:sym typeface="+mn-ea"/>
              </a:rPr>
              <a:t>：支持部分</a:t>
            </a:r>
            <a:r>
              <a:rPr lang="en-US" altLang="zh-CN" sz="2050" dirty="0" smtClean="0">
                <a:sym typeface="+mn-ea"/>
              </a:rPr>
              <a:t>Online DDL</a:t>
            </a:r>
            <a:r>
              <a:rPr lang="zh-CN" altLang="en-US" sz="2050" dirty="0" smtClean="0">
                <a:sym typeface="+mn-ea"/>
              </a:rPr>
              <a:t>操作；支持</a:t>
            </a:r>
            <a:r>
              <a:rPr lang="en-US" altLang="zh-CN" sz="2050" dirty="0" smtClean="0">
                <a:sym typeface="+mn-ea"/>
              </a:rPr>
              <a:t>ICP/BKA/MRR</a:t>
            </a:r>
            <a:r>
              <a:rPr lang="zh-CN" altLang="en-US" sz="2050" dirty="0" smtClean="0">
                <a:sym typeface="+mn-ea"/>
              </a:rPr>
              <a:t>等优化器改进；引入</a:t>
            </a:r>
            <a:r>
              <a:rPr lang="en-US" altLang="zh-CN" sz="2050" dirty="0" smtClean="0">
                <a:sym typeface="+mn-ea"/>
              </a:rPr>
              <a:t>GTID</a:t>
            </a:r>
            <a:r>
              <a:rPr lang="zh-CN" altLang="en-US" sz="2050" dirty="0" smtClean="0">
                <a:sym typeface="+mn-ea"/>
              </a:rPr>
              <a:t>；支持多库并行复制；</a:t>
            </a:r>
            <a:endParaRPr lang="zh-CN" altLang="en-US" sz="2050" dirty="0" smtClean="0">
              <a:sym typeface="+mn-ea"/>
            </a:endParaRPr>
          </a:p>
          <a:p>
            <a:pPr lvl="1"/>
            <a:r>
              <a:rPr lang="en-US" altLang="zh-CN" sz="2050" dirty="0" smtClean="0">
                <a:sym typeface="+mn-ea"/>
              </a:rPr>
              <a:t>5.7</a:t>
            </a:r>
            <a:r>
              <a:rPr lang="zh-CN" altLang="en-US" sz="2050" dirty="0" smtClean="0">
                <a:sym typeface="+mn-ea"/>
              </a:rPr>
              <a:t>：密码安全性提高；支持多线程并行复制、多源复制；支持</a:t>
            </a:r>
            <a:r>
              <a:rPr lang="en-US" altLang="zh-CN" sz="2050" dirty="0" smtClean="0">
                <a:sym typeface="+mn-ea"/>
              </a:rPr>
              <a:t>JSON</a:t>
            </a:r>
            <a:r>
              <a:rPr lang="zh-CN" altLang="en-US" sz="2050" dirty="0" smtClean="0">
                <a:sym typeface="+mn-ea"/>
              </a:rPr>
              <a:t>；引入</a:t>
            </a:r>
            <a:r>
              <a:rPr lang="en-US" altLang="zh-CN" sz="2050" dirty="0" smtClean="0">
                <a:sym typeface="+mn-ea"/>
              </a:rPr>
              <a:t>sys</a:t>
            </a:r>
            <a:r>
              <a:rPr lang="zh-CN" altLang="en-US" sz="2050" dirty="0" smtClean="0">
                <a:sym typeface="+mn-ea"/>
              </a:rPr>
              <a:t>系统库；引入</a:t>
            </a:r>
            <a:r>
              <a:rPr lang="en-US" altLang="zh-CN" sz="2050" dirty="0" smtClean="0">
                <a:sym typeface="+mn-ea"/>
              </a:rPr>
              <a:t>MGR</a:t>
            </a:r>
            <a:r>
              <a:rPr lang="zh-CN" altLang="en-US" sz="2050" dirty="0" smtClean="0">
                <a:sym typeface="+mn-ea"/>
              </a:rPr>
              <a:t>；</a:t>
            </a:r>
            <a:endParaRPr lang="zh-CN" altLang="en-US" sz="2050" dirty="0" smtClean="0">
              <a:sym typeface="+mn-ea"/>
            </a:endParaRPr>
          </a:p>
          <a:p>
            <a:pPr lvl="1"/>
            <a:r>
              <a:rPr lang="en-US" altLang="zh-CN" sz="2050" dirty="0" smtClean="0">
                <a:sym typeface="+mn-ea"/>
              </a:rPr>
              <a:t>8.0</a:t>
            </a:r>
            <a:r>
              <a:rPr lang="zh-CN" altLang="en-US" sz="2050" dirty="0" smtClean="0">
                <a:sym typeface="+mn-ea"/>
              </a:rPr>
              <a:t>：在线持久化全局参数；大幅提高数据字典性能；引入窗口函数、</a:t>
            </a:r>
            <a:r>
              <a:rPr lang="en-US" altLang="zh-CN" sz="2050" dirty="0" smtClean="0">
                <a:sym typeface="+mn-ea"/>
              </a:rPr>
              <a:t>ROLE</a:t>
            </a:r>
            <a:r>
              <a:rPr lang="zh-CN" altLang="en-US" sz="2050" dirty="0" smtClean="0">
                <a:sym typeface="+mn-ea"/>
              </a:rPr>
              <a:t>、直方图、降序索引、不可见索引；修复自增列重启</a:t>
            </a:r>
            <a:r>
              <a:rPr lang="en-US" altLang="zh-CN" sz="2050" dirty="0" smtClean="0">
                <a:sym typeface="+mn-ea"/>
              </a:rPr>
              <a:t>BUG</a:t>
            </a:r>
            <a:r>
              <a:rPr lang="zh-CN" altLang="en-US" sz="2050" dirty="0" smtClean="0">
                <a:sym typeface="+mn-ea"/>
              </a:rPr>
              <a:t>。</a:t>
            </a:r>
            <a:endParaRPr lang="zh-CN" altLang="en-US" sz="2050" dirty="0" smtClean="0">
              <a:sym typeface="+mn-ea"/>
            </a:endParaRPr>
          </a:p>
          <a:p>
            <a:pPr lvl="1"/>
            <a:endParaRPr lang="zh-CN" altLang="en-US" sz="2055"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【MySQL</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简介</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850" y="849630"/>
            <a:ext cx="10982325" cy="5806440"/>
          </a:xfrm>
        </p:spPr>
        <p:txBody>
          <a:bodyPr vert="horz" lIns="91440" tIns="45720" rIns="91440" bIns="45720" rtlCol="0">
            <a:noAutofit/>
          </a:bodyPr>
          <a:lstStyle/>
          <a:p>
            <a:r>
              <a:rPr lang="en-US" altLang="zh-CN" sz="2400" dirty="0" smtClean="0">
                <a:solidFill>
                  <a:schemeClr val="tx1">
                    <a:lumMod val="75000"/>
                    <a:lumOff val="25000"/>
                  </a:schemeClr>
                </a:solidFill>
              </a:rPr>
              <a:t>Windows</a:t>
            </a:r>
            <a:r>
              <a:rPr lang="zh-CN" altLang="en-US" sz="2400" dirty="0" smtClean="0">
                <a:solidFill>
                  <a:schemeClr val="tx1">
                    <a:lumMod val="75000"/>
                    <a:lumOff val="25000"/>
                  </a:schemeClr>
                </a:solidFill>
              </a:rPr>
              <a:t>平台提供了两种类型的安装包：</a:t>
            </a:r>
            <a:endParaRPr lang="zh-CN" altLang="en-US" sz="2400" dirty="0" smtClean="0">
              <a:solidFill>
                <a:schemeClr val="tx1">
                  <a:lumMod val="75000"/>
                  <a:lumOff val="25000"/>
                </a:schemeClr>
              </a:solidFill>
            </a:endParaRPr>
          </a:p>
          <a:p>
            <a:pPr lvl="1"/>
            <a:r>
              <a:rPr lang="en-US" altLang="zh-CN" sz="1755" dirty="0" smtClean="0">
                <a:sym typeface="+mn-ea"/>
              </a:rPr>
              <a:t>noinstall</a:t>
            </a:r>
            <a:r>
              <a:rPr lang="zh-CN" altLang="en-US" sz="1755" dirty="0" smtClean="0">
                <a:sym typeface="+mn-ea"/>
              </a:rPr>
              <a:t>压缩包：安装简单，解压即可使用；灵活性差，无法自主选择组件</a:t>
            </a:r>
            <a:endParaRPr lang="zh-CN" altLang="en-US" sz="1755" dirty="0" smtClean="0">
              <a:sym typeface="+mn-ea"/>
            </a:endParaRPr>
          </a:p>
          <a:p>
            <a:pPr lvl="1"/>
            <a:r>
              <a:rPr lang="en-US" altLang="zh-CN" sz="1755" dirty="0" smtClean="0">
                <a:sym typeface="+mn-ea"/>
              </a:rPr>
              <a:t>MySQL Installer</a:t>
            </a:r>
            <a:r>
              <a:rPr lang="zh-CN" altLang="en-US" sz="1755" dirty="0" smtClean="0">
                <a:sym typeface="+mn-ea"/>
              </a:rPr>
              <a:t>：安装简单，用向导式一步步提示安装，可以灵活选择安装、删除、更改</a:t>
            </a:r>
            <a:r>
              <a:rPr lang="en-US" altLang="zh-CN" sz="1755" dirty="0" smtClean="0">
                <a:sym typeface="+mn-ea"/>
              </a:rPr>
              <a:t>MySQL</a:t>
            </a:r>
            <a:r>
              <a:rPr lang="zh-CN" altLang="en-US" sz="1755" dirty="0" smtClean="0">
                <a:sym typeface="+mn-ea"/>
              </a:rPr>
              <a:t>提供的所有组件</a:t>
            </a:r>
            <a:endParaRPr lang="zh-CN" altLang="en-US" sz="1755" dirty="0" smtClean="0">
              <a:sym typeface="+mn-ea"/>
            </a:endParaRPr>
          </a:p>
          <a:p>
            <a:pPr lvl="0"/>
            <a:r>
              <a:rPr lang="en-US" altLang="zh-CN" sz="2045" dirty="0" smtClean="0">
                <a:sym typeface="+mn-ea"/>
              </a:rPr>
              <a:t>MySQL Installer</a:t>
            </a:r>
            <a:r>
              <a:rPr lang="zh-CN" altLang="en-US" sz="2045" dirty="0" smtClean="0">
                <a:sym typeface="+mn-ea"/>
              </a:rPr>
              <a:t>为官方推荐安装方式，分为两种类型：</a:t>
            </a:r>
            <a:endParaRPr lang="zh-CN" altLang="en-US" sz="2045" dirty="0" smtClean="0">
              <a:sym typeface="+mn-ea"/>
            </a:endParaRPr>
          </a:p>
          <a:p>
            <a:pPr lvl="1"/>
            <a:r>
              <a:rPr lang="zh-CN" altLang="en-US" sz="1750" dirty="0" smtClean="0">
                <a:sym typeface="+mn-ea"/>
              </a:rPr>
              <a:t>mysql-installer-web-community：安装包很小，安装时需要连接互联网，组件需要在线下载最新版本；</a:t>
            </a:r>
            <a:endParaRPr lang="zh-CN" altLang="en-US" sz="1750" dirty="0" smtClean="0">
              <a:sym typeface="+mn-ea"/>
            </a:endParaRPr>
          </a:p>
          <a:p>
            <a:pPr lvl="1"/>
            <a:r>
              <a:rPr lang="zh-CN" altLang="en-US" sz="1750" dirty="0" smtClean="0">
                <a:sym typeface="+mn-ea"/>
              </a:rPr>
              <a:t>mysql-installer-community：安装时不需要连网，安装包中包含了完整的组件，安装包较大，下载过程慢，但安装过程很快。</a:t>
            </a:r>
            <a:endParaRPr lang="zh-CN" altLang="en-US" sz="1750" dirty="0" smtClean="0">
              <a:sym typeface="+mn-ea"/>
            </a:endParaRPr>
          </a:p>
          <a:p>
            <a:pPr lvl="0"/>
            <a:r>
              <a:rPr lang="zh-CN" altLang="en-US" sz="2040" dirty="0" smtClean="0">
                <a:sym typeface="+mn-ea"/>
              </a:rPr>
              <a:t>下载地址：https://dev.mysql.com/downloads/installer/</a:t>
            </a:r>
            <a:endParaRPr lang="zh-CN" altLang="en-US" sz="2040" dirty="0" smtClean="0">
              <a:sym typeface="+mn-ea"/>
            </a:endParaRPr>
          </a:p>
          <a:p>
            <a:pPr lvl="1"/>
            <a:endParaRPr lang="zh-CN" altLang="en-US" sz="2055"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smtClean="0">
                <a:sym typeface="+mn-ea"/>
              </a:rPr>
              <a:t>在</a:t>
            </a:r>
            <a:r>
              <a:rPr lang="en-US" altLang="zh-CN" sz="3000" dirty="0" smtClean="0">
                <a:sym typeface="+mn-ea"/>
              </a:rPr>
              <a:t>Windows</a:t>
            </a:r>
            <a:r>
              <a:rPr lang="zh-CN" altLang="en-US" sz="3000" dirty="0" smtClean="0">
                <a:sym typeface="+mn-ea"/>
              </a:rPr>
              <a:t>平台下下载</a:t>
            </a:r>
            <a:r>
              <a:rPr lang="en-US" altLang="zh-CN" sz="3000" dirty="0" smtClean="0">
                <a:sym typeface="+mn-ea"/>
              </a:rPr>
              <a:t>MySQL</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图片 4"/>
          <p:cNvPicPr>
            <a:picLocks noChangeAspect="1"/>
          </p:cNvPicPr>
          <p:nvPr/>
        </p:nvPicPr>
        <p:blipFill>
          <a:blip r:embed="rId1"/>
          <a:stretch>
            <a:fillRect/>
          </a:stretch>
        </p:blipFill>
        <p:spPr>
          <a:xfrm>
            <a:off x="999490" y="5311140"/>
            <a:ext cx="7840345" cy="1344930"/>
          </a:xfrm>
          <a:prstGeom prst="rect">
            <a:avLst/>
          </a:prstGeom>
        </p:spPr>
      </p:pic>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318125"/>
          </a:xfrm>
        </p:spPr>
        <p:txBody>
          <a:bodyPr vert="horz" lIns="91440" tIns="45720" rIns="91440" bIns="45720" rtlCol="0">
            <a:noAutofit/>
          </a:bodyPr>
          <a:lstStyle/>
          <a:p>
            <a:r>
              <a:rPr lang="zh-CN" altLang="en-US" sz="2400" dirty="0" smtClean="0">
                <a:solidFill>
                  <a:schemeClr val="tx1">
                    <a:lumMod val="75000"/>
                    <a:lumOff val="25000"/>
                  </a:schemeClr>
                </a:solidFill>
              </a:rPr>
              <a:t>实战</a:t>
            </a:r>
            <a:endParaRPr lang="zh-CN" altLang="en-US" sz="2400" dirty="0" smtClean="0">
              <a:solidFill>
                <a:schemeClr val="tx1">
                  <a:lumMod val="75000"/>
                  <a:lumOff val="25000"/>
                </a:schemeClr>
              </a:solidFill>
            </a:endParaRPr>
          </a:p>
          <a:p>
            <a:pPr lvl="1"/>
            <a:r>
              <a:rPr lang="en-US" altLang="zh-CN" sz="2050" dirty="0" smtClean="0"/>
              <a:t>双击安装文件（mysql-installer-community-8.0.18.0.msi）</a:t>
            </a:r>
            <a:r>
              <a:rPr lang="zh-CN" altLang="en-US" sz="2050" dirty="0" smtClean="0"/>
              <a:t>，进入安装界面；</a:t>
            </a:r>
            <a:endParaRPr lang="zh-CN" altLang="en-US" sz="2050" dirty="0" smtClean="0"/>
          </a:p>
          <a:p>
            <a:pPr lvl="1"/>
            <a:r>
              <a:rPr lang="zh-CN" altLang="en-US" sz="2050" dirty="0" smtClean="0"/>
              <a:t>注意事项：</a:t>
            </a:r>
            <a:endParaRPr lang="zh-CN" altLang="en-US" sz="2050" dirty="0" smtClean="0"/>
          </a:p>
          <a:p>
            <a:pPr lvl="2"/>
            <a:r>
              <a:rPr lang="en-US" altLang="zh-CN" sz="1705" dirty="0" smtClean="0"/>
              <a:t>windows10</a:t>
            </a:r>
            <a:r>
              <a:rPr lang="zh-CN" altLang="en-US" sz="1705" dirty="0" smtClean="0"/>
              <a:t>系统会自动弹出选择界面</a:t>
            </a:r>
            <a:endParaRPr lang="zh-CN" altLang="en-US" sz="1705" dirty="0" smtClean="0"/>
          </a:p>
          <a:p>
            <a:pPr lvl="2"/>
            <a:r>
              <a:rPr lang="en-US" altLang="zh-CN" sz="1705" dirty="0" smtClean="0"/>
              <a:t>windows7</a:t>
            </a:r>
            <a:r>
              <a:rPr lang="zh-CN" altLang="en-US" sz="1705" dirty="0" smtClean="0"/>
              <a:t>系统会弹出错误信息，如下图所法：</a:t>
            </a:r>
            <a:endParaRPr lang="zh-CN" altLang="en-US" sz="1705" dirty="0" smtClean="0"/>
          </a:p>
          <a:p>
            <a:pPr lvl="2"/>
            <a:endParaRPr lang="zh-CN" altLang="en-US" sz="1705" dirty="0" smtClean="0"/>
          </a:p>
          <a:p>
            <a:pPr lvl="2"/>
            <a:endParaRPr lang="zh-CN" altLang="en-US" sz="1705" dirty="0" smtClean="0"/>
          </a:p>
          <a:p>
            <a:pPr lvl="2"/>
            <a:endParaRPr lang="zh-CN" altLang="en-US" sz="1705" dirty="0" smtClean="0"/>
          </a:p>
          <a:p>
            <a:pPr lvl="3"/>
            <a:r>
              <a:rPr lang="zh-CN" altLang="en-US" sz="1530" dirty="0" smtClean="0"/>
              <a:t>解决方案：下载</a:t>
            </a:r>
            <a:r>
              <a:rPr lang="en-US" altLang="zh-CN" sz="1530" dirty="0" smtClean="0"/>
              <a:t>.net amework</a:t>
            </a:r>
            <a:r>
              <a:rPr lang="zh-CN" altLang="en-US" sz="1530" dirty="0" smtClean="0"/>
              <a:t>框架并安装</a:t>
            </a:r>
            <a:endParaRPr lang="zh-CN" altLang="en-US" sz="1530" dirty="0" smtClean="0"/>
          </a:p>
          <a:p>
            <a:pPr marL="1828800" lvl="4" indent="0">
              <a:buNone/>
            </a:pPr>
            <a:r>
              <a:rPr lang="zh-CN" altLang="en-US" sz="1530" dirty="0" smtClean="0"/>
              <a:t>下载地址：https://www.microsoft.com/en-us/download/details.aspx?id=42642</a:t>
            </a:r>
            <a:endParaRPr lang="zh-CN" altLang="en-US" sz="1530" dirty="0" smtClean="0"/>
          </a:p>
          <a:p>
            <a:pPr lvl="2"/>
            <a:endParaRPr lang="zh-CN" altLang="en-US" sz="1705"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smtClean="0">
                <a:sym typeface="+mn-ea"/>
              </a:rPr>
              <a:t>在</a:t>
            </a:r>
            <a:r>
              <a:rPr lang="en-US" altLang="zh-CN" sz="3000" dirty="0" smtClean="0">
                <a:sym typeface="+mn-ea"/>
              </a:rPr>
              <a:t>Windows</a:t>
            </a:r>
            <a:r>
              <a:rPr lang="zh-CN" altLang="en-US" sz="3000" dirty="0" smtClean="0">
                <a:sym typeface="+mn-ea"/>
              </a:rPr>
              <a:t>平台下安装</a:t>
            </a:r>
            <a:r>
              <a:rPr lang="en-US" altLang="zh-CN" sz="3000" dirty="0" smtClean="0">
                <a:sym typeface="+mn-ea"/>
              </a:rPr>
              <a:t>MySQL</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 name="图片 1"/>
          <p:cNvPicPr>
            <a:picLocks noChangeAspect="1"/>
          </p:cNvPicPr>
          <p:nvPr/>
        </p:nvPicPr>
        <p:blipFill>
          <a:blip r:embed="rId1"/>
          <a:stretch>
            <a:fillRect/>
          </a:stretch>
        </p:blipFill>
        <p:spPr>
          <a:xfrm>
            <a:off x="1537970" y="3411855"/>
            <a:ext cx="3876675" cy="1343025"/>
          </a:xfrm>
          <a:prstGeom prst="rect">
            <a:avLst/>
          </a:prstGeom>
        </p:spPr>
      </p:pic>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318125"/>
          </a:xfrm>
        </p:spPr>
        <p:txBody>
          <a:bodyPr vert="horz" lIns="91440" tIns="45720" rIns="91440" bIns="45720" rtlCol="0">
            <a:noAutofit/>
          </a:bodyPr>
          <a:lstStyle/>
          <a:p>
            <a:r>
              <a:rPr lang="zh-CN" altLang="en-US" sz="2400" dirty="0" smtClean="0">
                <a:solidFill>
                  <a:schemeClr val="tx1">
                    <a:lumMod val="75000"/>
                    <a:lumOff val="25000"/>
                  </a:schemeClr>
                </a:solidFill>
              </a:rPr>
              <a:t>实战</a:t>
            </a:r>
            <a:endParaRPr lang="zh-CN" altLang="en-US" sz="2400" dirty="0" smtClean="0">
              <a:solidFill>
                <a:schemeClr val="tx1">
                  <a:lumMod val="75000"/>
                  <a:lumOff val="25000"/>
                </a:schemeClr>
              </a:solidFill>
            </a:endParaRPr>
          </a:p>
          <a:p>
            <a:pPr lvl="1"/>
            <a:r>
              <a:rPr lang="zh-CN" altLang="en-US" sz="2050" dirty="0" smtClean="0"/>
              <a:t>选择界面如下图所示（选择默认方式即可，点击</a:t>
            </a:r>
            <a:r>
              <a:rPr lang="en-US" altLang="zh-CN" sz="2050" dirty="0" smtClean="0"/>
              <a:t>Next</a:t>
            </a:r>
            <a:r>
              <a:rPr lang="zh-CN" altLang="en-US" sz="2050" dirty="0" smtClean="0"/>
              <a:t>）：</a:t>
            </a:r>
            <a:endParaRPr lang="zh-CN" altLang="en-US" sz="2050" dirty="0" smtClean="0"/>
          </a:p>
          <a:p>
            <a:pPr lvl="1"/>
            <a:endParaRPr lang="zh-CN" altLang="en-US" sz="1530" dirty="0" smtClean="0"/>
          </a:p>
          <a:p>
            <a:pPr lvl="2"/>
            <a:endParaRPr lang="zh-CN" altLang="en-US" sz="1705"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smtClean="0">
                <a:sym typeface="+mn-ea"/>
              </a:rPr>
              <a:t>在</a:t>
            </a:r>
            <a:r>
              <a:rPr lang="en-US" altLang="zh-CN" sz="3000" dirty="0" smtClean="0">
                <a:sym typeface="+mn-ea"/>
              </a:rPr>
              <a:t>Windows</a:t>
            </a:r>
            <a:r>
              <a:rPr lang="zh-CN" altLang="en-US" sz="3000" dirty="0" smtClean="0">
                <a:sym typeface="+mn-ea"/>
              </a:rPr>
              <a:t>平台下安装</a:t>
            </a:r>
            <a:r>
              <a:rPr lang="en-US" altLang="zh-CN" sz="3000" dirty="0" smtClean="0">
                <a:sym typeface="+mn-ea"/>
              </a:rPr>
              <a:t>MySQL</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图片 4"/>
          <p:cNvPicPr>
            <a:picLocks noChangeAspect="1"/>
          </p:cNvPicPr>
          <p:nvPr/>
        </p:nvPicPr>
        <p:blipFill>
          <a:blip r:embed="rId1"/>
          <a:stretch>
            <a:fillRect/>
          </a:stretch>
        </p:blipFill>
        <p:spPr>
          <a:xfrm>
            <a:off x="1031875" y="2128520"/>
            <a:ext cx="5880100" cy="4403090"/>
          </a:xfrm>
          <a:prstGeom prst="rect">
            <a:avLst/>
          </a:prstGeom>
        </p:spPr>
      </p:pic>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KSO_WM_SLIDE_MODEL_TYPE" val="timeline"/>
</p:tagLst>
</file>

<file path=ppt/tags/tag3.xml><?xml version="1.0" encoding="utf-8"?>
<p:tagLst xmlns:p="http://schemas.openxmlformats.org/presentationml/2006/main">
  <p:tag name="REFSHAPE" val="388889548"/>
  <p:tag name="KSO_WM_UNIT_PLACING_PICTURE_USER_VIEWPORT" val="{&quot;height&quot;:4170,&quot;width&quot;:979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2642</Words>
  <Application>WPS 演示</Application>
  <PresentationFormat>Custom</PresentationFormat>
  <Paragraphs>136</Paragraphs>
  <Slides>13</Slides>
  <Notes>72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vt:i4>
      </vt:variant>
    </vt:vector>
  </HeadingPairs>
  <TitlesOfParts>
    <vt:vector size="22" baseType="lpstr">
      <vt:lpstr>Arial</vt:lpstr>
      <vt:lpstr>宋体</vt:lpstr>
      <vt:lpstr>Wingdings</vt:lpstr>
      <vt:lpstr>微软雅黑</vt:lpstr>
      <vt:lpstr>微软雅黑 Light</vt:lpstr>
      <vt:lpstr>Arial Unicode MS</vt:lpstr>
      <vt:lpstr>Calibri</vt:lpstr>
      <vt:lpstr>等线</vt:lpstr>
      <vt:lpstr>Office 主题</vt:lpstr>
      <vt:lpstr>MySQL简介及下载</vt:lpstr>
      <vt:lpstr>【MySQL简介及下载】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 感谢</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1465</cp:revision>
  <dcterms:created xsi:type="dcterms:W3CDTF">2014-03-19T14:07:00Z</dcterms:created>
  <dcterms:modified xsi:type="dcterms:W3CDTF">2021-02-28T04:53:22Z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