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7"/>
  </p:handoutMasterIdLst>
  <p:sldIdLst>
    <p:sldId id="478" r:id="rId3"/>
    <p:sldId id="483" r:id="rId5"/>
    <p:sldId id="722" r:id="rId6"/>
    <p:sldId id="723" r:id="rId7"/>
    <p:sldId id="726" r:id="rId8"/>
    <p:sldId id="727" r:id="rId9"/>
    <p:sldId id="728" r:id="rId10"/>
    <p:sldId id="729" r:id="rId11"/>
    <p:sldId id="659" r:id="rId12"/>
    <p:sldId id="680" r:id="rId13"/>
    <p:sldId id="685" r:id="rId14"/>
    <p:sldId id="686" r:id="rId15"/>
    <p:sldId id="688" r:id="rId16"/>
    <p:sldId id="689" r:id="rId17"/>
    <p:sldId id="690" r:id="rId18"/>
    <p:sldId id="691" r:id="rId19"/>
    <p:sldId id="692" r:id="rId20"/>
    <p:sldId id="731" r:id="rId21"/>
    <p:sldId id="734" r:id="rId22"/>
    <p:sldId id="735" r:id="rId23"/>
    <p:sldId id="736" r:id="rId24"/>
    <p:sldId id="737" r:id="rId25"/>
    <p:sldId id="738" r:id="rId26"/>
    <p:sldId id="739" r:id="rId27"/>
    <p:sldId id="693" r:id="rId28"/>
    <p:sldId id="694" r:id="rId29"/>
    <p:sldId id="695" r:id="rId30"/>
    <p:sldId id="732" r:id="rId31"/>
    <p:sldId id="696" r:id="rId32"/>
    <p:sldId id="740" r:id="rId33"/>
    <p:sldId id="741" r:id="rId34"/>
    <p:sldId id="742" r:id="rId35"/>
    <p:sldId id="744" r:id="rId36"/>
    <p:sldId id="745" r:id="rId37"/>
    <p:sldId id="746" r:id="rId38"/>
    <p:sldId id="748" r:id="rId39"/>
    <p:sldId id="749" r:id="rId40"/>
    <p:sldId id="750" r:id="rId41"/>
    <p:sldId id="751" r:id="rId42"/>
    <p:sldId id="752" r:id="rId43"/>
    <p:sldId id="753" r:id="rId44"/>
    <p:sldId id="754" r:id="rId45"/>
    <p:sldId id="755" r:id="rId46"/>
    <p:sldId id="758" r:id="rId47"/>
    <p:sldId id="759" r:id="rId48"/>
    <p:sldId id="756" r:id="rId49"/>
    <p:sldId id="760" r:id="rId50"/>
    <p:sldId id="762" r:id="rId51"/>
    <p:sldId id="761" r:id="rId52"/>
    <p:sldId id="764" r:id="rId53"/>
    <p:sldId id="765" r:id="rId54"/>
    <p:sldId id="703" r:id="rId55"/>
    <p:sldId id="720" r:id="rId5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000066"/>
    <a:srgbClr val="CC6600"/>
    <a:srgbClr val="CC3300"/>
    <a:srgbClr val="AE0B0B"/>
    <a:srgbClr val="3D3D3D"/>
    <a:srgbClr val="393939"/>
    <a:srgbClr val="CC0000"/>
    <a:srgbClr val="FF3300"/>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85921" autoAdjust="0"/>
  </p:normalViewPr>
  <p:slideViewPr>
    <p:cSldViewPr snapToGrid="0">
      <p:cViewPr>
        <p:scale>
          <a:sx n="60" d="100"/>
          <a:sy n="60" d="100"/>
        </p:scale>
        <p:origin x="-1086" y="-126"/>
      </p:cViewPr>
      <p:guideLst>
        <p:guide orient="horz" pos="2193"/>
        <p:guide pos="3877"/>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0" Type="http://schemas.openxmlformats.org/officeDocument/2006/relationships/tableStyles" Target="tableStyles.xml"/><Relationship Id="rId6" Type="http://schemas.openxmlformats.org/officeDocument/2006/relationships/slide" Target="slides/slide3.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handoutMaster" Target="handoutMasters/handoutMaster1.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学生表</a:t>
            </a:r>
            <a:endParaRPr lang="zh-CN" altLang="en-US"/>
          </a:p>
          <a:p>
            <a:r>
              <a:rPr lang="zh-CN" altLang="en-US"/>
              <a:t>create table student(</a:t>
            </a:r>
            <a:endParaRPr lang="zh-CN" altLang="en-US"/>
          </a:p>
          <a:p>
            <a:r>
              <a:rPr lang="zh-CN" altLang="en-US"/>
              <a:t>  sno int primary key auto_increment,   -- 学生编号  主键  自增</a:t>
            </a:r>
            <a:endParaRPr lang="zh-CN" altLang="en-US"/>
          </a:p>
          <a:p>
            <a:r>
              <a:rPr lang="zh-CN" altLang="en-US"/>
              <a:t>  sname  varchar(40) not null,  -- 姓名  不能为空</a:t>
            </a:r>
            <a:endParaRPr lang="zh-CN" altLang="en-US"/>
          </a:p>
          <a:p>
            <a:r>
              <a:rPr lang="zh-CN" altLang="en-US"/>
              <a:t>  sex char(1) default '3',  -- 默认值为3  1-男 2-女 3--没选择</a:t>
            </a:r>
            <a:endParaRPr lang="zh-CN" altLang="en-US"/>
          </a:p>
          <a:p>
            <a:r>
              <a:rPr lang="zh-CN" altLang="en-US"/>
              <a:t>  age int,</a:t>
            </a:r>
            <a:endParaRPr lang="zh-CN" altLang="en-US"/>
          </a:p>
          <a:p>
            <a:r>
              <a:rPr lang="zh-CN" altLang="en-US"/>
              <a:t>  phone varchar(11) unique not null,  -- 手机号  唯一，不能重复 并且不能为空</a:t>
            </a:r>
            <a:endParaRPr lang="zh-CN" altLang="en-US"/>
          </a:p>
          <a:p>
            <a:r>
              <a:rPr lang="zh-CN" altLang="en-US"/>
              <a:t>  classid int,  -- 外键</a:t>
            </a:r>
            <a:endParaRPr lang="zh-CN" altLang="en-US"/>
          </a:p>
          <a:p>
            <a:r>
              <a:rPr lang="zh-CN" altLang="en-US"/>
              <a:t>   -- CASCADE:父表中的参照列数据删除或更新后，子表也随着删除或更新</a:t>
            </a:r>
            <a:endParaRPr lang="zh-CN" altLang="en-US"/>
          </a:p>
          <a:p>
            <a:r>
              <a:rPr lang="zh-CN" altLang="en-US"/>
              <a:t>  foreign key(classid) references class (classid) on delete CASCADE  -- 外键约束</a:t>
            </a:r>
            <a:endParaRPr lang="zh-CN" altLang="en-US"/>
          </a:p>
          <a:p>
            <a:r>
              <a:rPr lang="zh-CN" altLang="en-US"/>
              <a:t>)</a:t>
            </a:r>
            <a:endParaRPr lang="zh-CN" altLang="en-US"/>
          </a:p>
          <a:p>
            <a:endParaRPr lang="zh-CN" altLang="en-US"/>
          </a:p>
          <a:p>
            <a:endParaRPr lang="zh-CN" altLang="en-US"/>
          </a:p>
          <a:p>
            <a:r>
              <a:rPr lang="zh-CN" altLang="en-US"/>
              <a:t>-- 班级表</a:t>
            </a:r>
            <a:endParaRPr lang="zh-CN" altLang="en-US"/>
          </a:p>
          <a:p>
            <a:r>
              <a:rPr lang="zh-CN" altLang="en-US"/>
              <a:t>create table  class(</a:t>
            </a:r>
            <a:endParaRPr lang="zh-CN" altLang="en-US"/>
          </a:p>
          <a:p>
            <a:r>
              <a:rPr lang="zh-CN" altLang="en-US"/>
              <a:t>   classid int primary key  auto_increment,</a:t>
            </a:r>
            <a:endParaRPr lang="zh-CN" altLang="en-US"/>
          </a:p>
          <a:p>
            <a:r>
              <a:rPr lang="zh-CN" altLang="en-US"/>
              <a:t>   classname varchar(40)</a:t>
            </a:r>
            <a:endParaRPr lang="zh-CN" altLang="en-US"/>
          </a:p>
          <a:p>
            <a:r>
              <a:rPr lang="zh-CN" altLang="en-US"/>
              <a:t>)</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假设如下应用：</a:t>
            </a:r>
            <a:endParaRPr lang="zh-CN" altLang="en-US"/>
          </a:p>
          <a:p>
            <a:r>
              <a:rPr lang="zh-CN" altLang="en-US"/>
              <a:t>两张表用户表users(userid,address,phone)和</a:t>
            </a:r>
            <a:endParaRPr lang="zh-CN" altLang="en-US"/>
          </a:p>
          <a:p>
            <a:r>
              <a:rPr lang="zh-CN" altLang="en-US"/>
              <a:t>消费表 consume(userid,time,amount)，需要查消费超过5000的用户记录。</a:t>
            </a:r>
            <a:endParaRPr lang="zh-CN" altLang="en-US"/>
          </a:p>
          <a:p>
            <a:r>
              <a:rPr lang="zh-CN" altLang="en-US"/>
              <a:t>create table users(</a:t>
            </a:r>
            <a:endParaRPr lang="zh-CN" altLang="en-US"/>
          </a:p>
          <a:p>
            <a:r>
              <a:rPr lang="zh-CN" altLang="en-US"/>
              <a:t>	userid int primary key,</a:t>
            </a:r>
            <a:endParaRPr lang="zh-CN" altLang="en-US"/>
          </a:p>
          <a:p>
            <a:r>
              <a:rPr lang="zh-CN" altLang="en-US"/>
              <a:t>	address varchar(200),</a:t>
            </a:r>
            <a:endParaRPr lang="zh-CN" altLang="en-US"/>
          </a:p>
          <a:p>
            <a:r>
              <a:rPr lang="zh-CN" altLang="en-US"/>
              <a:t>	phone int(11)</a:t>
            </a:r>
            <a:endParaRPr lang="zh-CN" altLang="en-US"/>
          </a:p>
          <a:p>
            <a:r>
              <a:rPr lang="zh-CN" altLang="en-US"/>
              <a:t>);</a:t>
            </a:r>
            <a:endParaRPr lang="zh-CN" altLang="en-US"/>
          </a:p>
          <a:p>
            <a:r>
              <a:rPr lang="zh-CN" altLang="en-US"/>
              <a:t>create table consume(</a:t>
            </a:r>
            <a:endParaRPr lang="zh-CN" altLang="en-US"/>
          </a:p>
          <a:p>
            <a:r>
              <a:rPr lang="zh-CN" altLang="en-US"/>
              <a:t>	userid int(7),</a:t>
            </a:r>
            <a:endParaRPr lang="zh-CN" altLang="en-US"/>
          </a:p>
          <a:p>
            <a:r>
              <a:rPr lang="zh-CN" altLang="en-US"/>
              <a:t>	time date,</a:t>
            </a:r>
            <a:endParaRPr lang="zh-CN" altLang="en-US"/>
          </a:p>
          <a:p>
            <a:r>
              <a:rPr lang="zh-CN" altLang="en-US"/>
              <a:t>	amount int(7)</a:t>
            </a:r>
            <a:endParaRPr lang="zh-CN" altLang="en-US"/>
          </a:p>
          <a:p>
            <a:r>
              <a:rPr lang="zh-CN" altLang="en-US"/>
              <a:t>);</a:t>
            </a:r>
            <a:endParaRPr lang="zh-CN" altLang="en-US"/>
          </a:p>
          <a:p>
            <a:r>
              <a:rPr lang="zh-CN" altLang="en-US"/>
              <a:t>insert into users(userid,address) values(1,'地址1');</a:t>
            </a:r>
            <a:endParaRPr lang="zh-CN" altLang="en-US"/>
          </a:p>
          <a:p>
            <a:r>
              <a:rPr lang="zh-CN" altLang="en-US"/>
              <a:t>insert into users(userid,address) values(2,'地址2');</a:t>
            </a:r>
            <a:endParaRPr lang="zh-CN" altLang="en-US"/>
          </a:p>
          <a:p>
            <a:r>
              <a:rPr lang="zh-CN" altLang="en-US"/>
              <a:t>insert into users(userid,address) values(3,'地址3');</a:t>
            </a:r>
            <a:endParaRPr lang="zh-CN" altLang="en-US"/>
          </a:p>
          <a:p>
            <a:endParaRPr lang="zh-CN" altLang="en-US"/>
          </a:p>
          <a:p>
            <a:r>
              <a:rPr lang="zh-CN" altLang="en-US"/>
              <a:t>insert into consume(userid,amount) values(1,8000);</a:t>
            </a:r>
            <a:endParaRPr lang="zh-CN" altLang="en-US"/>
          </a:p>
          <a:p>
            <a:r>
              <a:rPr lang="zh-CN" altLang="en-US"/>
              <a:t>insert into consume(userid,amount) values(2,1000);</a:t>
            </a:r>
            <a:endParaRPr lang="zh-CN" altLang="en-US"/>
          </a:p>
          <a:p>
            <a:r>
              <a:rPr lang="zh-CN" altLang="en-US"/>
              <a:t>insert into consume(userid,amount) values(3,6000);</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总结：</a:t>
            </a:r>
            <a:endParaRPr lang="zh-CN" altLang="en-US"/>
          </a:p>
          <a:p>
            <a:r>
              <a:rPr lang="zh-CN" altLang="en-US"/>
              <a:t>select * from T1 where exists(select 1 from T2 where T1.a=T2.a) ;</a:t>
            </a:r>
            <a:endParaRPr lang="zh-CN" altLang="en-US"/>
          </a:p>
          <a:p>
            <a:r>
              <a:rPr lang="zh-CN" altLang="en-US"/>
              <a:t>T1数据量小而T2数据量非常大时，T1&lt;&lt;T2 时，exists的查询效率高。</a:t>
            </a:r>
            <a:endParaRPr lang="zh-CN" altLang="en-US"/>
          </a:p>
          <a:p>
            <a:r>
              <a:rPr lang="zh-CN" altLang="en-US"/>
              <a:t>select * from T1 where T1.a in (select T2.a from T2) ;</a:t>
            </a:r>
            <a:endParaRPr lang="zh-CN" altLang="en-US"/>
          </a:p>
          <a:p>
            <a:r>
              <a:rPr lang="zh-CN" altLang="en-US"/>
              <a:t>T1数据量非常大而T2数据量小时，T1&gt;&gt;T2 时，in的查询效率高。</a:t>
            </a:r>
            <a:endParaRPr lang="zh-CN" altLang="en-US"/>
          </a:p>
          <a:p>
            <a:endParaRPr lang="zh-CN" altLang="en-US"/>
          </a:p>
          <a:p>
            <a:r>
              <a:rPr lang="zh-CN" altLang="en-US"/>
              <a:t>EXISTS与IN的使用效率的问题，通常情况下采用exists要比in效率高，因为IN不走索引，但要看实际情况具体使用：</a:t>
            </a:r>
            <a:endParaRPr lang="zh-CN" altLang="en-US"/>
          </a:p>
          <a:p>
            <a:r>
              <a:rPr lang="zh-CN" altLang="en-US"/>
              <a:t>IN适合于主表大而子表小的情况；</a:t>
            </a:r>
            <a:endParaRPr lang="zh-CN" altLang="en-US"/>
          </a:p>
          <a:p>
            <a:r>
              <a:rPr lang="zh-CN" altLang="en-US"/>
              <a:t>EXISTS适合于主表小而子表大的情况。</a:t>
            </a:r>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C9AB3F-D91E-4CD1-B0FE-A16B096DF36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print"/>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38200" y="1520825"/>
            <a:ext cx="10515600" cy="47704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en-US" altLang="zh-CN" sz="6000" dirty="0">
                <a:solidFill>
                  <a:schemeClr val="tx1">
                    <a:lumMod val="65000"/>
                    <a:lumOff val="35000"/>
                  </a:schemeClr>
                </a:solidFill>
              </a:rPr>
              <a:t>SQL</a:t>
            </a:r>
            <a:r>
              <a:rPr lang="zh-CN" altLang="en-US" sz="6000" dirty="0">
                <a:solidFill>
                  <a:schemeClr val="tx1">
                    <a:lumMod val="65000"/>
                    <a:lumOff val="35000"/>
                  </a:schemeClr>
                </a:solidFill>
              </a:rPr>
              <a:t>入门</a:t>
            </a:r>
            <a:endParaRPr lang="zh-CN" altLang="en-US" sz="6000" dirty="0">
              <a:solidFill>
                <a:schemeClr val="tx1">
                  <a:lumMod val="65000"/>
                  <a:lumOff val="35000"/>
                </a:schemeClr>
              </a:solidFill>
            </a:endParaRPr>
          </a:p>
        </p:txBody>
      </p:sp>
    </p:spTree>
    <p:custDataLst>
      <p:tags r:id="rId1"/>
    </p:custData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318125"/>
          </a:xfrm>
        </p:spPr>
        <p:txBody>
          <a:bodyPr vert="horz" lIns="91440" tIns="45720" rIns="91440" bIns="45720" rtlCol="0">
            <a:noAutofit/>
          </a:bodyPr>
          <a:lstStyle/>
          <a:p>
            <a:r>
              <a:rPr lang="en-US" altLang="zh-CN" dirty="0" smtClean="0"/>
              <a:t>SQL</a:t>
            </a:r>
            <a:r>
              <a:rPr lang="zh-CN" altLang="en-US" dirty="0" smtClean="0"/>
              <a:t>能做什么？</a:t>
            </a:r>
            <a:endParaRPr lang="zh-CN" altLang="en-US" dirty="0" smtClean="0"/>
          </a:p>
          <a:p>
            <a:pPr lvl="1"/>
            <a:r>
              <a:rPr lang="en-US" altLang="zh-CN" sz="2000" dirty="0" smtClean="0"/>
              <a:t>SQL</a:t>
            </a:r>
            <a:r>
              <a:rPr lang="zh-CN" altLang="en-US" sz="2000" dirty="0" smtClean="0"/>
              <a:t>面向数据库执行查询</a:t>
            </a:r>
            <a:endParaRPr lang="zh-CN" altLang="en-US" sz="2000" dirty="0" smtClean="0"/>
          </a:p>
          <a:p>
            <a:pPr lvl="1"/>
            <a:r>
              <a:rPr lang="en-US" altLang="zh-CN" sz="2000" dirty="0" smtClean="0"/>
              <a:t>SQL</a:t>
            </a:r>
            <a:r>
              <a:rPr lang="zh-CN" altLang="en-US" sz="2000" dirty="0" smtClean="0"/>
              <a:t>可在数据库中插入新的记录</a:t>
            </a:r>
            <a:endParaRPr lang="zh-CN" altLang="en-US" sz="2000" dirty="0" smtClean="0"/>
          </a:p>
          <a:p>
            <a:pPr lvl="1"/>
            <a:r>
              <a:rPr lang="en-US" altLang="zh-CN" sz="2000" dirty="0" smtClean="0"/>
              <a:t>SQL</a:t>
            </a:r>
            <a:r>
              <a:rPr lang="zh-CN" altLang="en-US" sz="2000" dirty="0" smtClean="0"/>
              <a:t>可更新数据库中的数据</a:t>
            </a:r>
            <a:endParaRPr lang="zh-CN" altLang="en-US" sz="2000" dirty="0" smtClean="0"/>
          </a:p>
          <a:p>
            <a:pPr lvl="1"/>
            <a:r>
              <a:rPr lang="en-US" altLang="zh-CN" sz="2000" dirty="0" smtClean="0"/>
              <a:t>SQL</a:t>
            </a:r>
            <a:r>
              <a:rPr lang="zh-CN" altLang="en-US" sz="2000" dirty="0" smtClean="0"/>
              <a:t>可从数据库删除记录</a:t>
            </a:r>
            <a:endParaRPr lang="zh-CN" altLang="en-US" sz="2000" dirty="0" smtClean="0"/>
          </a:p>
          <a:p>
            <a:pPr lvl="1"/>
            <a:r>
              <a:rPr lang="en-US" altLang="zh-CN" sz="2000" dirty="0" smtClean="0"/>
              <a:t>SQL</a:t>
            </a:r>
            <a:r>
              <a:rPr lang="zh-CN" altLang="en-US" sz="2000" dirty="0" smtClean="0"/>
              <a:t>可创建新数据库</a:t>
            </a:r>
            <a:endParaRPr lang="zh-CN" altLang="en-US" sz="2000" dirty="0" smtClean="0"/>
          </a:p>
          <a:p>
            <a:pPr lvl="1"/>
            <a:r>
              <a:rPr lang="en-US" altLang="zh-CN" sz="2000" dirty="0" smtClean="0"/>
              <a:t>SQL</a:t>
            </a:r>
            <a:r>
              <a:rPr lang="zh-CN" altLang="en-US" sz="2000" dirty="0" smtClean="0"/>
              <a:t>可在数据库中创建新表</a:t>
            </a:r>
            <a:endParaRPr lang="zh-CN" altLang="en-US" sz="2000" dirty="0" smtClean="0"/>
          </a:p>
          <a:p>
            <a:pPr lvl="1"/>
            <a:r>
              <a:rPr lang="en-US" altLang="zh-CN" sz="2000" dirty="0" smtClean="0"/>
              <a:t>SQL</a:t>
            </a:r>
            <a:r>
              <a:rPr lang="zh-CN" altLang="en-US" sz="2000" dirty="0" smtClean="0"/>
              <a:t>可在数据库中创建存储过程</a:t>
            </a:r>
            <a:endParaRPr lang="zh-CN" altLang="en-US" sz="2000" dirty="0" smtClean="0"/>
          </a:p>
          <a:p>
            <a:pPr lvl="1"/>
            <a:r>
              <a:rPr lang="en-US" altLang="zh-CN" sz="2000" dirty="0" smtClean="0"/>
              <a:t>SQL</a:t>
            </a:r>
            <a:r>
              <a:rPr lang="zh-CN" altLang="en-US" sz="2000" dirty="0" smtClean="0"/>
              <a:t>可在数据库中创建视图</a:t>
            </a:r>
            <a:endParaRPr lang="zh-CN" altLang="en-US" sz="2000" dirty="0" smtClean="0"/>
          </a:p>
          <a:p>
            <a:pPr lvl="1"/>
            <a:r>
              <a:rPr lang="en-US" altLang="zh-CN" sz="2000" dirty="0" smtClean="0"/>
              <a:t>SQL</a:t>
            </a:r>
            <a:r>
              <a:rPr lang="zh-CN" altLang="en-US" sz="2000" dirty="0" smtClean="0"/>
              <a:t>可以设置表、存储过程和视图的权限</a:t>
            </a:r>
            <a:endParaRPr lang="zh-CN" altLang="en-US" sz="2000"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【SQL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简介</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318125"/>
          </a:xfrm>
        </p:spPr>
        <p:txBody>
          <a:bodyPr vert="horz" lIns="91440" tIns="45720" rIns="91440" bIns="45720" rtlCol="0">
            <a:noAutofit/>
          </a:bodyPr>
          <a:lstStyle/>
          <a:p>
            <a:r>
              <a:rPr lang="en-US" altLang="zh-CN" dirty="0" smtClean="0"/>
              <a:t>SQL</a:t>
            </a:r>
            <a:r>
              <a:rPr lang="zh-CN" altLang="en-US" dirty="0" smtClean="0"/>
              <a:t>语句主要可以划分为以下</a:t>
            </a:r>
            <a:r>
              <a:rPr lang="en-US" altLang="zh-CN" dirty="0" smtClean="0"/>
              <a:t>3</a:t>
            </a:r>
            <a:r>
              <a:rPr lang="zh-CN" altLang="en-US" dirty="0" smtClean="0"/>
              <a:t>个类别：</a:t>
            </a:r>
            <a:endParaRPr lang="zh-CN" altLang="en-US" dirty="0" smtClean="0"/>
          </a:p>
          <a:p>
            <a:pPr lvl="1"/>
            <a:r>
              <a:rPr lang="en-US" altLang="zh-CN" sz="2000" dirty="0" smtClean="0"/>
              <a:t>DDL</a:t>
            </a:r>
            <a:r>
              <a:rPr lang="zh-CN" altLang="en-US" sz="2000" dirty="0" smtClean="0"/>
              <a:t>（</a:t>
            </a:r>
            <a:r>
              <a:rPr lang="en-US" altLang="zh-CN" sz="2000" dirty="0" smtClean="0"/>
              <a:t>Data Definition Language</a:t>
            </a:r>
            <a:r>
              <a:rPr lang="zh-CN" altLang="en-US" sz="2000" dirty="0" smtClean="0"/>
              <a:t>）语句：数据定义语言，这些语句定义了不同的数据段、数据库、表、列、索引等数据库对象。常用的语句关键字主要包括</a:t>
            </a:r>
            <a:r>
              <a:rPr lang="en-US" altLang="zh-CN" sz="2000" dirty="0" smtClean="0"/>
              <a:t>create</a:t>
            </a:r>
            <a:r>
              <a:rPr lang="zh-CN" altLang="en-US" sz="2000" dirty="0" smtClean="0"/>
              <a:t>、</a:t>
            </a:r>
            <a:r>
              <a:rPr lang="en-US" altLang="zh-CN" sz="2000" dirty="0" smtClean="0"/>
              <a:t>drop</a:t>
            </a:r>
            <a:r>
              <a:rPr lang="zh-CN" altLang="en-US" sz="2000" dirty="0" smtClean="0"/>
              <a:t>、</a:t>
            </a:r>
            <a:r>
              <a:rPr lang="en-US" altLang="zh-CN" sz="2000" dirty="0" smtClean="0"/>
              <a:t>alter</a:t>
            </a:r>
            <a:r>
              <a:rPr lang="zh-CN" altLang="en-US" sz="2000" dirty="0" smtClean="0"/>
              <a:t>等。</a:t>
            </a:r>
            <a:endParaRPr lang="zh-CN" altLang="en-US" sz="2000" dirty="0" smtClean="0"/>
          </a:p>
          <a:p>
            <a:pPr lvl="1"/>
            <a:r>
              <a:rPr lang="en-US" altLang="zh-CN" sz="2000" dirty="0" smtClean="0"/>
              <a:t>DML</a:t>
            </a:r>
            <a:r>
              <a:rPr lang="zh-CN" altLang="en-US" sz="2000" dirty="0" smtClean="0"/>
              <a:t>（</a:t>
            </a:r>
            <a:r>
              <a:rPr lang="en-US" altLang="zh-CN" sz="2000" dirty="0" smtClean="0"/>
              <a:t>Data Manipulation Language</a:t>
            </a:r>
            <a:r>
              <a:rPr lang="zh-CN" altLang="en-US" sz="2000" dirty="0" smtClean="0"/>
              <a:t>）语句：数据操纵语句，用于添加、删除、更新和查询数据库记录，并检查数据完整性。常用的语句关键字主要包括</a:t>
            </a:r>
            <a:r>
              <a:rPr lang="en-US" altLang="zh-CN" sz="2000" dirty="0" smtClean="0"/>
              <a:t>insert</a:t>
            </a:r>
            <a:r>
              <a:rPr lang="zh-CN" altLang="en-US" sz="2000" dirty="0" smtClean="0"/>
              <a:t>、</a:t>
            </a:r>
            <a:r>
              <a:rPr lang="en-US" altLang="zh-CN" sz="2000" dirty="0" smtClean="0"/>
              <a:t>delete</a:t>
            </a:r>
            <a:r>
              <a:rPr lang="zh-CN" altLang="en-US" sz="2000" dirty="0" smtClean="0"/>
              <a:t>、</a:t>
            </a:r>
            <a:r>
              <a:rPr lang="en-US" altLang="zh-CN" sz="2000" dirty="0" smtClean="0"/>
              <a:t>update</a:t>
            </a:r>
            <a:r>
              <a:rPr lang="zh-CN" altLang="en-US" sz="2000" dirty="0" smtClean="0"/>
              <a:t>和</a:t>
            </a:r>
            <a:r>
              <a:rPr lang="en-US" altLang="zh-CN" sz="2000" dirty="0" smtClean="0"/>
              <a:t>select</a:t>
            </a:r>
            <a:r>
              <a:rPr lang="zh-CN" altLang="en-US" sz="2000" dirty="0" smtClean="0"/>
              <a:t>等。</a:t>
            </a:r>
            <a:endParaRPr lang="zh-CN" altLang="en-US" sz="2000" dirty="0" smtClean="0"/>
          </a:p>
          <a:p>
            <a:pPr lvl="1"/>
            <a:r>
              <a:rPr lang="en-US" altLang="zh-CN" sz="2000" dirty="0" smtClean="0"/>
              <a:t>DCL</a:t>
            </a:r>
            <a:r>
              <a:rPr lang="zh-CN" altLang="en-US" sz="2000" dirty="0" smtClean="0"/>
              <a:t>（</a:t>
            </a:r>
            <a:r>
              <a:rPr lang="en-US" altLang="zh-CN" sz="2000" dirty="0" smtClean="0"/>
              <a:t>Data Control </a:t>
            </a:r>
            <a:r>
              <a:rPr lang="en-US" altLang="zh-CN" sz="2000" dirty="0" smtClean="0">
                <a:sym typeface="+mn-ea"/>
              </a:rPr>
              <a:t>Language</a:t>
            </a:r>
            <a:r>
              <a:rPr lang="zh-CN" altLang="en-US" sz="2000" dirty="0" smtClean="0">
                <a:sym typeface="+mn-ea"/>
              </a:rPr>
              <a:t>）语句：数据控制语句，用于控制不同数据段直接的许可和访问级别的语句。这些语句定义了数据库、表、字段、用户的访问权限和安全级别。常用的语句关键字主要包括</a:t>
            </a:r>
            <a:r>
              <a:rPr lang="en-US" altLang="zh-CN" sz="2000" dirty="0" smtClean="0">
                <a:sym typeface="+mn-ea"/>
              </a:rPr>
              <a:t>grant</a:t>
            </a:r>
            <a:r>
              <a:rPr lang="zh-CN" altLang="en-US" sz="2000" dirty="0" smtClean="0">
                <a:sym typeface="+mn-ea"/>
              </a:rPr>
              <a:t>、</a:t>
            </a:r>
            <a:r>
              <a:rPr lang="en-US" altLang="zh-CN" sz="2000" dirty="0" smtClean="0">
                <a:sym typeface="+mn-ea"/>
              </a:rPr>
              <a:t>revoke</a:t>
            </a:r>
            <a:r>
              <a:rPr lang="zh-CN" altLang="en-US" sz="2000" dirty="0" smtClean="0">
                <a:sym typeface="+mn-ea"/>
              </a:rPr>
              <a:t>等。</a:t>
            </a:r>
            <a:endParaRPr lang="zh-CN" altLang="en-US" sz="200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【SQL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分类</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318125"/>
          </a:xfrm>
        </p:spPr>
        <p:txBody>
          <a:bodyPr vert="horz" lIns="91440" tIns="45720" rIns="91440" bIns="45720" rtlCol="0">
            <a:noAutofit/>
          </a:bodyPr>
          <a:lstStyle/>
          <a:p>
            <a:r>
              <a:rPr sz="2400" dirty="0" smtClean="0"/>
              <a:t>数据库模式定义语言DDL(Data Definition Language)，是用于描述数据库中要存储的现实世界实体的语言。主要由create（添加）、alter（修改）、drop（删除）和 truncate（删除） 四个关键字完成。</a:t>
            </a:r>
            <a:r>
              <a:rPr lang="zh-CN" altLang="en-US" sz="2400" dirty="0" smtClean="0"/>
              <a:t>它和</a:t>
            </a:r>
            <a:r>
              <a:rPr lang="en-US" altLang="zh-CN" sz="2400" dirty="0" smtClean="0"/>
              <a:t>DML</a:t>
            </a:r>
            <a:r>
              <a:rPr lang="zh-CN" altLang="en-US" sz="2400" dirty="0" smtClean="0"/>
              <a:t>语句的最大区别是：</a:t>
            </a:r>
            <a:r>
              <a:rPr lang="en-US" altLang="zh-CN" sz="2400" dirty="0" smtClean="0"/>
              <a:t>DML</a:t>
            </a:r>
            <a:r>
              <a:rPr lang="zh-CN" altLang="en-US" sz="2400" dirty="0" smtClean="0"/>
              <a:t>只是操作表内部的数据，而不涉及表的定义、结构的修改，更不会涉及到其他对象。</a:t>
            </a:r>
            <a:endParaRPr lang="zh-CN" altLang="en-US" sz="2400" dirty="0" smtClean="0"/>
          </a:p>
          <a:p>
            <a:r>
              <a:rPr lang="en-US" altLang="zh-CN" sz="2400" dirty="0" smtClean="0"/>
              <a:t>DDL</a:t>
            </a:r>
            <a:r>
              <a:rPr lang="zh-CN" altLang="en-US" sz="2400" dirty="0" smtClean="0"/>
              <a:t>语句更多地是由数据库管理员（</a:t>
            </a:r>
            <a:r>
              <a:rPr lang="en-US" altLang="zh-CN" sz="2400" dirty="0" smtClean="0"/>
              <a:t>DBA</a:t>
            </a:r>
            <a:r>
              <a:rPr lang="zh-CN" altLang="en-US" sz="2400" dirty="0" smtClean="0"/>
              <a:t>）使用，开发人员一般很少使用。</a:t>
            </a:r>
            <a:endParaRPr lang="zh-CN" altLang="en-US" sz="2400"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【DDL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语句</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96940"/>
          </a:xfrm>
        </p:spPr>
        <p:txBody>
          <a:bodyPr vert="horz" lIns="91440" tIns="45720" rIns="91440" bIns="45720" rtlCol="0">
            <a:noAutofit/>
          </a:bodyPr>
          <a:lstStyle/>
          <a:p>
            <a:r>
              <a:rPr lang="zh-CN" altLang="en-US" dirty="0" smtClean="0"/>
              <a:t>创建数据库</a:t>
            </a:r>
            <a:endParaRPr lang="zh-CN" altLang="en-US" dirty="0" smtClean="0"/>
          </a:p>
          <a:p>
            <a:pPr lvl="1"/>
            <a:r>
              <a:rPr lang="zh-CN" altLang="en-US" sz="2000" dirty="0" smtClean="0">
                <a:solidFill>
                  <a:srgbClr val="FF0000"/>
                </a:solidFill>
              </a:rPr>
              <a:t>语法</a:t>
            </a:r>
            <a:r>
              <a:rPr lang="en-US" altLang="zh-CN" sz="2000" dirty="0" smtClean="0">
                <a:solidFill>
                  <a:srgbClr val="FF0000"/>
                </a:solidFill>
              </a:rPr>
              <a:t>: CREATE DATABASE dbname</a:t>
            </a:r>
            <a:r>
              <a:rPr lang="zh-CN" altLang="en-US" sz="2000" dirty="0" smtClean="0">
                <a:solidFill>
                  <a:srgbClr val="FF0000"/>
                </a:solidFill>
              </a:rPr>
              <a:t>【</a:t>
            </a:r>
            <a:r>
              <a:rPr lang="en-US" altLang="zh-CN" sz="2000" dirty="0" smtClean="0">
                <a:solidFill>
                  <a:srgbClr val="FF0000"/>
                </a:solidFill>
              </a:rPr>
              <a:t>default charset utf8 collate utf8_general_ci</a:t>
            </a:r>
            <a:r>
              <a:rPr lang="zh-CN" altLang="en-US" sz="2000" dirty="0" smtClean="0">
                <a:solidFill>
                  <a:srgbClr val="FF0000"/>
                </a:solidFill>
              </a:rPr>
              <a:t>】</a:t>
            </a:r>
            <a:r>
              <a:rPr lang="en-US" altLang="zh-CN" sz="2000" dirty="0" smtClean="0">
                <a:solidFill>
                  <a:srgbClr val="FF0000"/>
                </a:solidFill>
              </a:rPr>
              <a:t>;</a:t>
            </a:r>
            <a:endParaRPr lang="en-US" altLang="zh-CN" sz="2000" dirty="0" smtClean="0">
              <a:solidFill>
                <a:srgbClr val="FF0000"/>
              </a:solidFill>
            </a:endParaRPr>
          </a:p>
          <a:p>
            <a:pPr lvl="1"/>
            <a:r>
              <a:rPr lang="zh-CN" altLang="en-US" sz="2000" dirty="0" smtClean="0"/>
              <a:t>例：创建数据库</a:t>
            </a:r>
            <a:r>
              <a:rPr lang="en-US" altLang="zh-CN" sz="2000" dirty="0" smtClean="0"/>
              <a:t>test1</a:t>
            </a:r>
            <a:r>
              <a:rPr lang="zh-CN" altLang="en-US" sz="2000" dirty="0" smtClean="0"/>
              <a:t>，命令如下：</a:t>
            </a:r>
            <a:endParaRPr lang="zh-CN" altLang="en-US" sz="2000" dirty="0" smtClean="0"/>
          </a:p>
          <a:p>
            <a:pPr lvl="2"/>
            <a:r>
              <a:rPr lang="en-US" altLang="zh-CN" sz="2000" dirty="0" smtClean="0"/>
              <a:t>create database test1;</a:t>
            </a:r>
            <a:endParaRPr lang="zh-CN" altLang="en-US" sz="2000" dirty="0" smtClean="0"/>
          </a:p>
          <a:p>
            <a:pPr lvl="2"/>
            <a:r>
              <a:rPr lang="zh-CN" altLang="en-US" sz="2000" dirty="0" smtClean="0"/>
              <a:t>执行结果解析</a:t>
            </a:r>
            <a:r>
              <a:rPr lang="en-US" altLang="zh-CN" sz="2000" dirty="0" smtClean="0"/>
              <a:t>:</a:t>
            </a:r>
            <a:r>
              <a:rPr lang="zh-CN" altLang="en-US" sz="2000" dirty="0" smtClean="0"/>
              <a:t>Query OK, 1 row affected (0.24 sec) 可以分为</a:t>
            </a:r>
            <a:r>
              <a:rPr lang="en-US" altLang="zh-CN" sz="2000" dirty="0" smtClean="0"/>
              <a:t>3</a:t>
            </a:r>
            <a:r>
              <a:rPr lang="zh-CN" altLang="en-US" sz="2000" dirty="0" smtClean="0"/>
              <a:t>个部分</a:t>
            </a:r>
            <a:endParaRPr lang="zh-CN" altLang="en-US" sz="2000" dirty="0" smtClean="0"/>
          </a:p>
          <a:p>
            <a:pPr lvl="3"/>
            <a:r>
              <a:rPr lang="en-US" altLang="zh-CN" sz="2000" dirty="0" smtClean="0"/>
              <a:t>Query OK</a:t>
            </a:r>
            <a:r>
              <a:rPr lang="zh-CN" altLang="en-US" sz="2000" dirty="0" smtClean="0"/>
              <a:t>：表示上面的命令执行成功</a:t>
            </a:r>
            <a:endParaRPr lang="zh-CN" altLang="en-US" sz="2000" dirty="0" smtClean="0"/>
          </a:p>
          <a:p>
            <a:pPr lvl="3"/>
            <a:r>
              <a:rPr lang="en-US" altLang="zh-CN" sz="2000" dirty="0" smtClean="0"/>
              <a:t>1 row affected</a:t>
            </a:r>
            <a:r>
              <a:rPr lang="zh-CN" altLang="en-US" sz="2000" dirty="0" smtClean="0"/>
              <a:t>：表示操作只影响了数据库中一行的记录</a:t>
            </a:r>
            <a:endParaRPr lang="zh-CN" altLang="en-US" sz="2000" dirty="0" smtClean="0"/>
          </a:p>
          <a:p>
            <a:pPr lvl="3"/>
            <a:r>
              <a:rPr lang="en-US" altLang="zh-CN" sz="2000" dirty="0" smtClean="0"/>
              <a:t>0.24 sec</a:t>
            </a:r>
            <a:r>
              <a:rPr lang="zh-CN" altLang="en-US" sz="2000" dirty="0" smtClean="0"/>
              <a:t>：记录了操作执行的时间</a:t>
            </a:r>
            <a:endParaRPr lang="zh-CN" altLang="en-US" sz="2000" dirty="0" smtClean="0"/>
          </a:p>
          <a:p>
            <a:pPr lvl="2"/>
            <a:r>
              <a:rPr lang="zh-CN" altLang="en-US" sz="2000" dirty="0" smtClean="0"/>
              <a:t>如果已经存在这个数据库，系统会提示：</a:t>
            </a:r>
            <a:endParaRPr lang="zh-CN" altLang="en-US" sz="2000" dirty="0" smtClean="0"/>
          </a:p>
          <a:p>
            <a:pPr lvl="2"/>
            <a:endParaRPr lang="zh-CN" altLang="en-US" sz="1450" dirty="0" smtClean="0"/>
          </a:p>
          <a:p>
            <a:pPr lvl="2"/>
            <a:endParaRPr lang="zh-CN" altLang="en-US" sz="1450" dirty="0" smtClean="0"/>
          </a:p>
          <a:p>
            <a:pPr lvl="2"/>
            <a:endParaRPr lang="zh-CN" altLang="en-US" sz="1450" dirty="0" smtClean="0"/>
          </a:p>
          <a:p>
            <a:pPr lvl="2"/>
            <a:endParaRPr lang="zh-CN" altLang="en-US" sz="1450" dirty="0" smtClean="0"/>
          </a:p>
          <a:p>
            <a:pPr lvl="1"/>
            <a:endParaRPr lang="zh-CN" altLang="en-US" sz="1745" dirty="0" smtClean="0"/>
          </a:p>
          <a:p>
            <a:pPr lvl="1"/>
            <a:endParaRPr lang="zh-CN" altLang="en-US" sz="1745" dirty="0" smtClean="0"/>
          </a:p>
          <a:p>
            <a:pPr lvl="1"/>
            <a:endParaRPr lang="zh-CN" altLang="en-US" sz="1745" dirty="0" smtClean="0"/>
          </a:p>
          <a:p>
            <a:pPr lvl="1"/>
            <a:endParaRPr lang="zh-CN" altLang="en-US" sz="1745" dirty="0" smtClean="0"/>
          </a:p>
          <a:p>
            <a:pPr lvl="1"/>
            <a:endParaRPr lang="zh-CN" altLang="en-US" sz="1745" dirty="0" smtClean="0"/>
          </a:p>
          <a:p>
            <a:pPr lvl="1"/>
            <a:endParaRPr lang="en-US" altLang="zh-CN" sz="1450"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【DDL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语句</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图片 4"/>
          <p:cNvPicPr>
            <a:picLocks noChangeAspect="1"/>
          </p:cNvPicPr>
          <p:nvPr/>
        </p:nvPicPr>
        <p:blipFill>
          <a:blip r:embed="rId1"/>
          <a:stretch>
            <a:fillRect/>
          </a:stretch>
        </p:blipFill>
        <p:spPr>
          <a:xfrm>
            <a:off x="4492625" y="2496820"/>
            <a:ext cx="4862830" cy="697865"/>
          </a:xfrm>
          <a:prstGeom prst="rect">
            <a:avLst/>
          </a:prstGeom>
        </p:spPr>
      </p:pic>
      <p:pic>
        <p:nvPicPr>
          <p:cNvPr id="6" name="图片 5"/>
          <p:cNvPicPr>
            <a:picLocks noChangeAspect="1"/>
          </p:cNvPicPr>
          <p:nvPr/>
        </p:nvPicPr>
        <p:blipFill>
          <a:blip r:embed="rId2"/>
          <a:stretch>
            <a:fillRect/>
          </a:stretch>
        </p:blipFill>
        <p:spPr>
          <a:xfrm>
            <a:off x="1542415" y="5814695"/>
            <a:ext cx="7294880" cy="465455"/>
          </a:xfrm>
          <a:prstGeom prst="rect">
            <a:avLst/>
          </a:prstGeom>
        </p:spPr>
      </p:pic>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96940"/>
          </a:xfrm>
        </p:spPr>
        <p:txBody>
          <a:bodyPr vert="horz" lIns="91440" tIns="45720" rIns="91440" bIns="45720" rtlCol="0">
            <a:noAutofit/>
          </a:bodyPr>
          <a:lstStyle/>
          <a:p>
            <a:r>
              <a:rPr lang="zh-CN" altLang="en-US" sz="2400" dirty="0" smtClean="0"/>
              <a:t>查看系统中有哪些数据库</a:t>
            </a:r>
            <a:endParaRPr lang="zh-CN" altLang="en-US" sz="2400" dirty="0" smtClean="0"/>
          </a:p>
          <a:p>
            <a:pPr lvl="1"/>
            <a:r>
              <a:rPr lang="zh-CN" altLang="en-US" sz="2000" dirty="0" smtClean="0">
                <a:solidFill>
                  <a:srgbClr val="FF0000"/>
                </a:solidFill>
              </a:rPr>
              <a:t>语法</a:t>
            </a:r>
            <a:r>
              <a:rPr lang="en-US" altLang="zh-CN" sz="2000" dirty="0" smtClean="0">
                <a:solidFill>
                  <a:srgbClr val="FF0000"/>
                </a:solidFill>
              </a:rPr>
              <a:t>:show databases</a:t>
            </a:r>
            <a:endParaRPr lang="zh-CN" altLang="en-US" sz="2000" dirty="0" smtClean="0">
              <a:solidFill>
                <a:srgbClr val="FF0000"/>
              </a:solidFill>
            </a:endParaRPr>
          </a:p>
          <a:p>
            <a:pPr lvl="1"/>
            <a:endParaRPr lang="zh-CN" altLang="en-US" sz="2000" dirty="0" smtClean="0">
              <a:solidFill>
                <a:srgbClr val="FF0000"/>
              </a:solidFill>
            </a:endParaRPr>
          </a:p>
          <a:p>
            <a:pPr lvl="1"/>
            <a:endParaRPr lang="zh-CN" altLang="en-US" sz="2000" dirty="0" smtClean="0">
              <a:solidFill>
                <a:srgbClr val="FF0000"/>
              </a:solidFill>
            </a:endParaRPr>
          </a:p>
          <a:p>
            <a:pPr lvl="1"/>
            <a:endParaRPr lang="zh-CN" altLang="en-US" sz="2000" dirty="0" smtClean="0">
              <a:solidFill>
                <a:srgbClr val="FF0000"/>
              </a:solidFill>
            </a:endParaRPr>
          </a:p>
          <a:p>
            <a:pPr lvl="1"/>
            <a:endParaRPr lang="zh-CN" altLang="en-US" sz="2000" dirty="0" smtClean="0"/>
          </a:p>
          <a:p>
            <a:pPr lvl="1"/>
            <a:r>
              <a:rPr lang="zh-CN" altLang="en-US" sz="1600" dirty="0" smtClean="0"/>
              <a:t>information_schema：主要存储系统中的一些数据库对象信息，比如用户表信息、列信息、权限信息、字符集信息、分区信息等。每个用户都可以查看这个数据库，但根据权限的不同看到的内容不同。</a:t>
            </a:r>
            <a:endParaRPr lang="zh-CN" altLang="en-US" sz="1600" dirty="0" smtClean="0"/>
          </a:p>
          <a:p>
            <a:pPr lvl="1"/>
            <a:r>
              <a:rPr lang="zh-CN" altLang="en-US" sz="1600" dirty="0" smtClean="0"/>
              <a:t>performance_schema：</a:t>
            </a:r>
            <a:r>
              <a:rPr lang="en-US" altLang="zh-CN" sz="1600" dirty="0" smtClean="0"/>
              <a:t>MySQL5.5</a:t>
            </a:r>
            <a:r>
              <a:rPr lang="zh-CN" altLang="en-US" sz="1600" dirty="0" smtClean="0"/>
              <a:t>引入的系统库，用于存储系统性能相关的动态参数表。</a:t>
            </a:r>
            <a:endParaRPr lang="zh-CN" altLang="en-US" sz="1600" dirty="0" smtClean="0">
              <a:sym typeface="+mn-ea"/>
            </a:endParaRPr>
          </a:p>
          <a:p>
            <a:pPr lvl="1"/>
            <a:r>
              <a:rPr lang="en-US" altLang="zh-CN" sz="1600" dirty="0" smtClean="0"/>
              <a:t>sys</a:t>
            </a:r>
            <a:r>
              <a:rPr lang="zh-CN" altLang="en-US" sz="1600" dirty="0" smtClean="0"/>
              <a:t>：</a:t>
            </a:r>
            <a:r>
              <a:rPr lang="en-US" altLang="zh-CN" sz="1600" dirty="0" smtClean="0"/>
              <a:t>MySQL5.7</a:t>
            </a:r>
            <a:r>
              <a:rPr lang="zh-CN" altLang="en-US" sz="1600" dirty="0" smtClean="0"/>
              <a:t>引入的系统库，本身不记录系统数据，基于</a:t>
            </a:r>
            <a:r>
              <a:rPr lang="zh-CN" altLang="en-US" sz="1600" dirty="0" smtClean="0">
                <a:sym typeface="+mn-ea"/>
              </a:rPr>
              <a:t>information_schema和performance_schema之上，封装了一层更加易于调优和诊断的系统视图。</a:t>
            </a:r>
            <a:endParaRPr lang="zh-CN" altLang="en-US" sz="1600" dirty="0" smtClean="0">
              <a:sym typeface="+mn-ea"/>
            </a:endParaRPr>
          </a:p>
          <a:p>
            <a:pPr lvl="1"/>
            <a:r>
              <a:rPr lang="en-US" altLang="zh-CN" sz="1600" dirty="0" smtClean="0">
                <a:sym typeface="+mn-ea"/>
              </a:rPr>
              <a:t>mysql</a:t>
            </a:r>
            <a:r>
              <a:rPr lang="zh-CN" altLang="en-US" sz="1600" dirty="0" smtClean="0">
                <a:sym typeface="+mn-ea"/>
              </a:rPr>
              <a:t>：存储系统的用户权限信息。</a:t>
            </a:r>
            <a:endParaRPr lang="zh-CN" altLang="en-US" sz="1600" dirty="0" smtClean="0">
              <a:sym typeface="+mn-ea"/>
            </a:endParaRPr>
          </a:p>
          <a:p>
            <a:pPr lvl="1"/>
            <a:r>
              <a:rPr lang="en-US" altLang="zh-CN" sz="1600" dirty="0" smtClean="0">
                <a:sym typeface="+mn-ea"/>
              </a:rPr>
              <a:t>sakila</a:t>
            </a:r>
            <a:r>
              <a:rPr lang="zh-CN" altLang="en-US" sz="1600" dirty="0" smtClean="0">
                <a:sym typeface="+mn-ea"/>
              </a:rPr>
              <a:t>和</a:t>
            </a:r>
            <a:r>
              <a:rPr lang="en-US" altLang="zh-CN" sz="1600" dirty="0" smtClean="0">
                <a:sym typeface="+mn-ea"/>
              </a:rPr>
              <a:t>world</a:t>
            </a:r>
            <a:r>
              <a:rPr lang="zh-CN" altLang="en-US" sz="1600" dirty="0" smtClean="0">
                <a:sym typeface="+mn-ea"/>
              </a:rPr>
              <a:t>：两个为样例数据库。</a:t>
            </a:r>
            <a:endParaRPr lang="zh-CN" altLang="en-US" sz="1600" dirty="0" smtClean="0"/>
          </a:p>
          <a:p>
            <a:pPr lvl="1"/>
            <a:endParaRPr lang="en-US" altLang="zh-CN" sz="1600"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【DDL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语句</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图片 4"/>
          <p:cNvPicPr>
            <a:picLocks noChangeAspect="1"/>
          </p:cNvPicPr>
          <p:nvPr/>
        </p:nvPicPr>
        <p:blipFill>
          <a:blip r:embed="rId1"/>
          <a:stretch>
            <a:fillRect/>
          </a:stretch>
        </p:blipFill>
        <p:spPr>
          <a:xfrm>
            <a:off x="1148715" y="1887220"/>
            <a:ext cx="2154555" cy="2260600"/>
          </a:xfrm>
          <a:prstGeom prst="rect">
            <a:avLst/>
          </a:prstGeom>
        </p:spPr>
      </p:pic>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9720" y="602615"/>
            <a:ext cx="11015980" cy="5996940"/>
          </a:xfrm>
        </p:spPr>
        <p:txBody>
          <a:bodyPr vert="horz" lIns="91440" tIns="45720" rIns="91440" bIns="45720" rtlCol="0">
            <a:noAutofit/>
          </a:bodyPr>
          <a:lstStyle/>
          <a:p>
            <a:r>
              <a:rPr lang="zh-CN" altLang="en-US" sz="2400" dirty="0" smtClean="0"/>
              <a:t>选择数据库</a:t>
            </a:r>
            <a:endParaRPr lang="zh-CN" altLang="en-US" sz="2400" dirty="0" smtClean="0"/>
          </a:p>
          <a:p>
            <a:pPr lvl="1"/>
            <a:r>
              <a:rPr lang="zh-CN" altLang="en-US" sz="2400" dirty="0" smtClean="0">
                <a:solidFill>
                  <a:srgbClr val="FF0000"/>
                </a:solidFill>
              </a:rPr>
              <a:t>语法</a:t>
            </a:r>
            <a:r>
              <a:rPr lang="en-US" altLang="zh-CN" sz="2400" dirty="0" smtClean="0">
                <a:solidFill>
                  <a:srgbClr val="FF0000"/>
                </a:solidFill>
              </a:rPr>
              <a:t>:use dbname;</a:t>
            </a:r>
            <a:endParaRPr lang="zh-CN" altLang="en-US" sz="2400" dirty="0" smtClean="0">
              <a:solidFill>
                <a:srgbClr val="FF0000"/>
              </a:solidFill>
            </a:endParaRPr>
          </a:p>
          <a:p>
            <a:pPr lvl="1"/>
            <a:endParaRPr lang="zh-CN" altLang="en-US" sz="2400" dirty="0" smtClean="0"/>
          </a:p>
          <a:p>
            <a:pPr lvl="0"/>
            <a:r>
              <a:rPr lang="zh-CN" altLang="en-US" sz="2400" dirty="0" smtClean="0">
                <a:sym typeface="+mn-ea"/>
              </a:rPr>
              <a:t>查看数据库下所有的数据表</a:t>
            </a:r>
            <a:endParaRPr lang="zh-CN" altLang="en-US" sz="2400" dirty="0" smtClean="0">
              <a:sym typeface="+mn-ea"/>
            </a:endParaRPr>
          </a:p>
          <a:p>
            <a:pPr lvl="1"/>
            <a:r>
              <a:rPr lang="zh-CN" altLang="en-US" sz="2400" dirty="0" smtClean="0">
                <a:solidFill>
                  <a:srgbClr val="FF0000"/>
                </a:solidFill>
                <a:sym typeface="+mn-ea"/>
              </a:rPr>
              <a:t>语法：</a:t>
            </a:r>
            <a:r>
              <a:rPr lang="en-US" altLang="zh-CN" sz="2400" dirty="0" smtClean="0">
                <a:solidFill>
                  <a:srgbClr val="FF0000"/>
                </a:solidFill>
                <a:sym typeface="+mn-ea"/>
              </a:rPr>
              <a:t>show tables;</a:t>
            </a:r>
            <a:endParaRPr lang="en-US" altLang="zh-CN" sz="2400" dirty="0" smtClean="0">
              <a:solidFill>
                <a:srgbClr val="FF0000"/>
              </a:solidFill>
              <a:sym typeface="+mn-ea"/>
            </a:endParaRPr>
          </a:p>
          <a:p>
            <a:pPr lvl="1"/>
            <a:endParaRPr lang="en-US" altLang="zh-CN" sz="2400" dirty="0" smtClean="0">
              <a:sym typeface="+mn-ea"/>
            </a:endParaRPr>
          </a:p>
          <a:p>
            <a:pPr lvl="1"/>
            <a:r>
              <a:rPr lang="zh-CN" altLang="en-US" sz="2400" dirty="0" smtClean="0">
                <a:sym typeface="+mn-ea"/>
              </a:rPr>
              <a:t>由于</a:t>
            </a:r>
            <a:r>
              <a:rPr lang="en-US" altLang="zh-CN" sz="2400" dirty="0" smtClean="0">
                <a:sym typeface="+mn-ea"/>
              </a:rPr>
              <a:t>test1</a:t>
            </a:r>
            <a:r>
              <a:rPr lang="zh-CN" altLang="en-US" sz="2400" dirty="0" smtClean="0">
                <a:sym typeface="+mn-ea"/>
              </a:rPr>
              <a:t>是刚创建的数据库，还没有表，所以显示为空。命令行下面的</a:t>
            </a:r>
            <a:r>
              <a:rPr lang="en-US" altLang="zh-CN" sz="2400" dirty="0" smtClean="0">
                <a:sym typeface="+mn-ea"/>
              </a:rPr>
              <a:t>“Empty set”</a:t>
            </a:r>
            <a:r>
              <a:rPr lang="zh-CN" altLang="en-US" sz="2400" dirty="0" smtClean="0">
                <a:sym typeface="+mn-ea"/>
              </a:rPr>
              <a:t>表示操作的结果为空。</a:t>
            </a:r>
            <a:endParaRPr lang="zh-CN" altLang="en-US" sz="2400" dirty="0" smtClean="0">
              <a:sym typeface="+mn-ea"/>
            </a:endParaRPr>
          </a:p>
          <a:p>
            <a:pPr lvl="0"/>
            <a:r>
              <a:rPr lang="zh-CN" altLang="en-US" sz="2400" dirty="0" smtClean="0">
                <a:sym typeface="+mn-ea"/>
              </a:rPr>
              <a:t>删除数据库</a:t>
            </a:r>
            <a:endParaRPr lang="zh-CN" altLang="en-US" sz="2400" dirty="0" smtClean="0">
              <a:sym typeface="+mn-ea"/>
            </a:endParaRPr>
          </a:p>
          <a:p>
            <a:pPr lvl="1"/>
            <a:r>
              <a:rPr lang="zh-CN" altLang="en-US" sz="2400" dirty="0" smtClean="0">
                <a:solidFill>
                  <a:srgbClr val="FF0000"/>
                </a:solidFill>
                <a:sym typeface="+mn-ea"/>
              </a:rPr>
              <a:t>语法</a:t>
            </a:r>
            <a:r>
              <a:rPr lang="en-US" altLang="zh-CN" sz="2400" dirty="0" smtClean="0">
                <a:solidFill>
                  <a:srgbClr val="FF0000"/>
                </a:solidFill>
                <a:sym typeface="+mn-ea"/>
              </a:rPr>
              <a:t>:</a:t>
            </a:r>
            <a:r>
              <a:rPr lang="en-US" altLang="zh-CN" sz="2400" dirty="0" smtClean="0">
                <a:solidFill>
                  <a:srgbClr val="FF0000"/>
                </a:solidFill>
                <a:sym typeface="+mn-ea"/>
              </a:rPr>
              <a:t>drop database dbname;</a:t>
            </a:r>
            <a:endParaRPr lang="en-US" altLang="zh-CN" sz="2400" dirty="0" smtClean="0">
              <a:solidFill>
                <a:srgbClr val="FF0000"/>
              </a:solidFill>
              <a:sym typeface="+mn-ea"/>
            </a:endParaRPr>
          </a:p>
          <a:p>
            <a:pPr lvl="1"/>
            <a:endParaRPr lang="zh-CN" altLang="en-US" sz="2400" dirty="0" smtClean="0"/>
          </a:p>
          <a:p>
            <a:pPr marL="457200" lvl="1" indent="0">
              <a:buNone/>
            </a:pPr>
            <a:r>
              <a:rPr lang="zh-CN" altLang="en-US" sz="2400" b="1" dirty="0" smtClean="0">
                <a:solidFill>
                  <a:srgbClr val="FF0000"/>
                </a:solidFill>
              </a:rPr>
              <a:t>注意：数据库删除后，下面的所有表数据都会全部删除，所以删除前一定要仔细检查并做好相应备份。</a:t>
            </a:r>
            <a:endParaRPr lang="zh-CN" altLang="en-US" sz="2400" b="1" dirty="0" smtClean="0">
              <a:solidFill>
                <a:srgbClr val="FF0000"/>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【DDL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语句</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2" name="图片 1"/>
          <p:cNvPicPr>
            <a:picLocks noChangeAspect="1"/>
          </p:cNvPicPr>
          <p:nvPr/>
        </p:nvPicPr>
        <p:blipFill>
          <a:blip r:embed="rId1"/>
          <a:stretch>
            <a:fillRect/>
          </a:stretch>
        </p:blipFill>
        <p:spPr>
          <a:xfrm>
            <a:off x="1186815" y="1845945"/>
            <a:ext cx="3198495" cy="843280"/>
          </a:xfrm>
          <a:prstGeom prst="rect">
            <a:avLst/>
          </a:prstGeom>
        </p:spPr>
      </p:pic>
      <p:pic>
        <p:nvPicPr>
          <p:cNvPr id="6" name="图片 5"/>
          <p:cNvPicPr>
            <a:picLocks noChangeAspect="1"/>
          </p:cNvPicPr>
          <p:nvPr/>
        </p:nvPicPr>
        <p:blipFill>
          <a:blip r:embed="rId2"/>
          <a:stretch>
            <a:fillRect/>
          </a:stretch>
        </p:blipFill>
        <p:spPr>
          <a:xfrm>
            <a:off x="1096010" y="3685540"/>
            <a:ext cx="3221990" cy="675640"/>
          </a:xfrm>
          <a:prstGeom prst="rect">
            <a:avLst/>
          </a:prstGeom>
        </p:spPr>
      </p:pic>
      <p:pic>
        <p:nvPicPr>
          <p:cNvPr id="7" name="图片 6"/>
          <p:cNvPicPr>
            <a:picLocks noChangeAspect="1"/>
          </p:cNvPicPr>
          <p:nvPr/>
        </p:nvPicPr>
        <p:blipFill>
          <a:blip r:embed="rId3"/>
          <a:stretch>
            <a:fillRect/>
          </a:stretch>
        </p:blipFill>
        <p:spPr>
          <a:xfrm>
            <a:off x="2585720" y="5799455"/>
            <a:ext cx="5325110" cy="593090"/>
          </a:xfrm>
          <a:prstGeom prst="rect">
            <a:avLst/>
          </a:prstGeom>
        </p:spPr>
      </p:pic>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3050" y="517525"/>
            <a:ext cx="11015980" cy="5996940"/>
          </a:xfrm>
        </p:spPr>
        <p:txBody>
          <a:bodyPr vert="horz" lIns="91440" tIns="45720" rIns="91440" bIns="45720" rtlCol="0">
            <a:noAutofit/>
          </a:bodyPr>
          <a:lstStyle/>
          <a:p>
            <a:r>
              <a:rPr lang="zh-CN" altLang="en-US" dirty="0" smtClean="0">
                <a:cs typeface="微软雅黑 Light" panose="020B0502040204020203" pitchFamily="34" charset="-122"/>
              </a:rPr>
              <a:t>创建表</a:t>
            </a:r>
            <a:endParaRPr lang="zh-CN" altLang="en-US" dirty="0" smtClean="0">
              <a:cs typeface="微软雅黑 Light" panose="020B0502040204020203" pitchFamily="34" charset="-122"/>
            </a:endParaRPr>
          </a:p>
          <a:p>
            <a:pPr lvl="1"/>
            <a:r>
              <a:rPr lang="zh-CN" altLang="en-US" sz="2000" dirty="0" smtClean="0">
                <a:cs typeface="微软雅黑 Light" panose="020B0502040204020203" pitchFamily="34" charset="-122"/>
              </a:rPr>
              <a:t>基本语法：</a:t>
            </a:r>
            <a:endParaRPr lang="zh-CN" altLang="en-US" sz="2000" dirty="0" smtClean="0">
              <a:cs typeface="微软雅黑 Light" panose="020B0502040204020203" pitchFamily="34" charset="-122"/>
            </a:endParaRPr>
          </a:p>
          <a:p>
            <a:pPr marL="457200" lvl="1" indent="0">
              <a:buNone/>
            </a:pPr>
            <a:r>
              <a:rPr lang="zh-CN" altLang="en-US" sz="2000" dirty="0" smtClean="0">
                <a:cs typeface="微软雅黑 Light" panose="020B0502040204020203" pitchFamily="34" charset="-122"/>
              </a:rPr>
              <a:t>  </a:t>
            </a:r>
            <a:r>
              <a:rPr lang="zh-CN" altLang="en-US" sz="2000" dirty="0" smtClean="0">
                <a:solidFill>
                  <a:srgbClr val="FF0000"/>
                </a:solidFill>
                <a:cs typeface="微软雅黑 Light" panose="020B0502040204020203" pitchFamily="34" charset="-122"/>
              </a:rPr>
              <a:t>create table 表名(</a:t>
            </a:r>
            <a:endParaRPr lang="zh-CN" altLang="en-US" sz="2000" dirty="0" smtClean="0">
              <a:cs typeface="微软雅黑 Light" panose="020B0502040204020203" pitchFamily="34" charset="-122"/>
            </a:endParaRPr>
          </a:p>
          <a:p>
            <a:pPr marL="457200" lvl="1" indent="0">
              <a:buNone/>
            </a:pPr>
            <a:r>
              <a:rPr lang="zh-CN" altLang="en-US" sz="2000" dirty="0" smtClean="0">
                <a:cs typeface="微软雅黑 Light" panose="020B0502040204020203" pitchFamily="34" charset="-122"/>
              </a:rPr>
              <a:t>      列名 </a:t>
            </a:r>
            <a:r>
              <a:rPr lang="zh-CN" altLang="en-US" sz="2000" dirty="0" smtClean="0">
                <a:solidFill>
                  <a:srgbClr val="FF0000"/>
                </a:solidFill>
                <a:cs typeface="微软雅黑 Light" panose="020B0502040204020203" pitchFamily="34" charset="-122"/>
              </a:rPr>
              <a:t>列的数据类型(长度)</a:t>
            </a:r>
            <a:r>
              <a:rPr lang="zh-CN" altLang="en-US" sz="2000" dirty="0" smtClean="0">
                <a:cs typeface="微软雅黑 Light" panose="020B0502040204020203" pitchFamily="34" charset="-122"/>
              </a:rPr>
              <a:t> 列的约束,</a:t>
            </a:r>
            <a:endParaRPr lang="zh-CN" altLang="en-US" sz="2000" dirty="0" smtClean="0">
              <a:cs typeface="微软雅黑 Light" panose="020B0502040204020203" pitchFamily="34" charset="-122"/>
            </a:endParaRPr>
          </a:p>
          <a:p>
            <a:pPr marL="457200" lvl="1" indent="0">
              <a:buNone/>
            </a:pPr>
            <a:r>
              <a:rPr lang="zh-CN" altLang="en-US" sz="2000" dirty="0" smtClean="0">
                <a:cs typeface="微软雅黑 Light" panose="020B0502040204020203" pitchFamily="34" charset="-122"/>
              </a:rPr>
              <a:t>      列名 列的数据类型(长度) 列的约束,</a:t>
            </a:r>
            <a:endParaRPr lang="zh-CN" altLang="en-US" sz="2000" dirty="0" smtClean="0">
              <a:cs typeface="微软雅黑 Light" panose="020B0502040204020203" pitchFamily="34" charset="-122"/>
            </a:endParaRPr>
          </a:p>
          <a:p>
            <a:pPr marL="457200" lvl="1" indent="0">
              <a:buNone/>
            </a:pPr>
            <a:r>
              <a:rPr lang="zh-CN" altLang="en-US" sz="2000" dirty="0" smtClean="0">
                <a:cs typeface="微软雅黑 Light" panose="020B0502040204020203" pitchFamily="34" charset="-122"/>
              </a:rPr>
              <a:t>      列名 列的数据类型(长度) 列的约束,</a:t>
            </a:r>
            <a:endParaRPr lang="zh-CN" altLang="en-US" sz="2000" dirty="0" smtClean="0">
              <a:cs typeface="微软雅黑 Light" panose="020B0502040204020203" pitchFamily="34" charset="-122"/>
            </a:endParaRPr>
          </a:p>
          <a:p>
            <a:pPr marL="457200" lvl="1" indent="0">
              <a:buNone/>
            </a:pPr>
            <a:r>
              <a:rPr lang="zh-CN" altLang="en-US" sz="2000" dirty="0" smtClean="0">
                <a:cs typeface="微软雅黑 Light" panose="020B0502040204020203" pitchFamily="34" charset="-122"/>
              </a:rPr>
              <a:t>      列名 列的数据类型(长度) 列的约束</a:t>
            </a:r>
            <a:endParaRPr lang="zh-CN" altLang="en-US" sz="2000" dirty="0" smtClean="0">
              <a:cs typeface="微软雅黑 Light" panose="020B0502040204020203" pitchFamily="34" charset="-122"/>
            </a:endParaRPr>
          </a:p>
          <a:p>
            <a:pPr marL="457200" lvl="1" indent="0">
              <a:buNone/>
            </a:pPr>
            <a:r>
              <a:rPr lang="zh-CN" altLang="en-US" sz="2000" dirty="0" smtClean="0">
                <a:cs typeface="微软雅黑 Light" panose="020B0502040204020203" pitchFamily="34" charset="-122"/>
              </a:rPr>
              <a:t>)</a:t>
            </a:r>
            <a:endParaRPr lang="zh-CN" altLang="en-US" sz="2000" dirty="0" smtClean="0">
              <a:cs typeface="微软雅黑 Light" panose="020B0502040204020203" pitchFamily="34" charset="-122"/>
            </a:endParaRPr>
          </a:p>
          <a:p>
            <a:pPr lvl="1">
              <a:lnSpc>
                <a:spcPct val="120000"/>
              </a:lnSpc>
            </a:pPr>
            <a:r>
              <a:rPr lang="zh-CN" altLang="en-US" sz="2000" dirty="0" smtClean="0">
                <a:cs typeface="微软雅黑 Light" panose="020B0502040204020203" pitchFamily="34" charset="-122"/>
                <a:sym typeface="+mn-ea"/>
              </a:rPr>
              <a:t>例</a:t>
            </a:r>
            <a:r>
              <a:rPr lang="en-US" altLang="zh-CN" sz="2000" dirty="0" smtClean="0">
                <a:cs typeface="微软雅黑 Light" panose="020B0502040204020203" pitchFamily="34" charset="-122"/>
                <a:sym typeface="+mn-ea"/>
              </a:rPr>
              <a:t>1</a:t>
            </a:r>
            <a:r>
              <a:rPr lang="zh-CN" altLang="en-US" sz="2000" dirty="0" smtClean="0">
                <a:cs typeface="微软雅黑 Light" panose="020B0502040204020203" pitchFamily="34" charset="-122"/>
                <a:sym typeface="+mn-ea"/>
              </a:rPr>
              <a:t>：创建一个名称为</a:t>
            </a:r>
            <a:r>
              <a:rPr lang="en-US" altLang="zh-CN" sz="2000" dirty="0" smtClean="0">
                <a:cs typeface="微软雅黑 Light" panose="020B0502040204020203" pitchFamily="34" charset="-122"/>
                <a:sym typeface="+mn-ea"/>
              </a:rPr>
              <a:t>emp</a:t>
            </a:r>
            <a:r>
              <a:rPr lang="zh-CN" altLang="en-US" sz="2000" dirty="0" smtClean="0">
                <a:cs typeface="微软雅黑 Light" panose="020B0502040204020203" pitchFamily="34" charset="-122"/>
                <a:sym typeface="+mn-ea"/>
              </a:rPr>
              <a:t>的表。表中包括</a:t>
            </a:r>
            <a:r>
              <a:rPr lang="en-US" altLang="zh-CN" sz="2000" dirty="0" smtClean="0">
                <a:cs typeface="微软雅黑 Light" panose="020B0502040204020203" pitchFamily="34" charset="-122"/>
                <a:sym typeface="+mn-ea"/>
              </a:rPr>
              <a:t>ename</a:t>
            </a:r>
            <a:r>
              <a:rPr lang="zh-CN" altLang="en-US" sz="2000" dirty="0" smtClean="0">
                <a:cs typeface="微软雅黑 Light" panose="020B0502040204020203" pitchFamily="34" charset="-122"/>
                <a:sym typeface="+mn-ea"/>
              </a:rPr>
              <a:t>（姓名）、</a:t>
            </a:r>
            <a:r>
              <a:rPr lang="en-US" altLang="zh-CN" sz="2000" dirty="0" smtClean="0">
                <a:cs typeface="微软雅黑 Light" panose="020B0502040204020203" pitchFamily="34" charset="-122"/>
                <a:sym typeface="+mn-ea"/>
              </a:rPr>
              <a:t>hiredate</a:t>
            </a:r>
            <a:r>
              <a:rPr lang="zh-CN" altLang="en-US" sz="2000" dirty="0" smtClean="0">
                <a:cs typeface="微软雅黑 Light" panose="020B0502040204020203" pitchFamily="34" charset="-122"/>
                <a:sym typeface="+mn-ea"/>
              </a:rPr>
              <a:t>（雇用日期）、</a:t>
            </a:r>
            <a:r>
              <a:rPr lang="en-US" altLang="zh-CN" sz="2000" dirty="0" smtClean="0">
                <a:cs typeface="微软雅黑 Light" panose="020B0502040204020203" pitchFamily="34" charset="-122"/>
                <a:sym typeface="+mn-ea"/>
              </a:rPr>
              <a:t>sal</a:t>
            </a:r>
            <a:r>
              <a:rPr lang="zh-CN" altLang="en-US" sz="2000" dirty="0" smtClean="0">
                <a:cs typeface="微软雅黑 Light" panose="020B0502040204020203" pitchFamily="34" charset="-122"/>
                <a:sym typeface="+mn-ea"/>
              </a:rPr>
              <a:t>（薪水）和</a:t>
            </a:r>
            <a:r>
              <a:rPr lang="en-US" altLang="zh-CN" sz="2000" dirty="0" smtClean="0">
                <a:cs typeface="微软雅黑 Light" panose="020B0502040204020203" pitchFamily="34" charset="-122"/>
                <a:sym typeface="+mn-ea"/>
              </a:rPr>
              <a:t>deptno</a:t>
            </a:r>
            <a:r>
              <a:rPr lang="zh-CN" altLang="en-US" sz="2000" dirty="0" smtClean="0">
                <a:cs typeface="微软雅黑 Light" panose="020B0502040204020203" pitchFamily="34" charset="-122"/>
                <a:sym typeface="+mn-ea"/>
              </a:rPr>
              <a:t>（部门编号）</a:t>
            </a:r>
            <a:r>
              <a:rPr lang="en-US" altLang="zh-CN" sz="2000" dirty="0" smtClean="0">
                <a:cs typeface="微软雅黑 Light" panose="020B0502040204020203" pitchFamily="34" charset="-122"/>
                <a:sym typeface="+mn-ea"/>
              </a:rPr>
              <a:t>4</a:t>
            </a:r>
            <a:r>
              <a:rPr lang="zh-CN" altLang="en-US" sz="2000" dirty="0" smtClean="0">
                <a:cs typeface="微软雅黑 Light" panose="020B0502040204020203" pitchFamily="34" charset="-122"/>
                <a:sym typeface="+mn-ea"/>
              </a:rPr>
              <a:t>个字段。</a:t>
            </a:r>
            <a:endParaRPr lang="zh-CN" altLang="en-US" sz="2000" dirty="0" smtClean="0">
              <a:cs typeface="微软雅黑 Light" panose="020B0502040204020203" pitchFamily="34" charset="-122"/>
              <a:sym typeface="+mn-ea"/>
            </a:endParaRPr>
          </a:p>
          <a:p>
            <a:pPr lvl="1">
              <a:lnSpc>
                <a:spcPct val="120000"/>
              </a:lnSpc>
            </a:pPr>
            <a:r>
              <a:rPr lang="zh-CN" altLang="en-US" sz="2000" dirty="0" smtClean="0">
                <a:cs typeface="微软雅黑 Light" panose="020B0502040204020203" pitchFamily="34" charset="-122"/>
                <a:sym typeface="+mn-ea"/>
              </a:rPr>
              <a:t>例</a:t>
            </a:r>
            <a:r>
              <a:rPr lang="en-US" altLang="zh-CN" sz="2000" dirty="0" smtClean="0">
                <a:cs typeface="微软雅黑 Light" panose="020B0502040204020203" pitchFamily="34" charset="-122"/>
                <a:sym typeface="+mn-ea"/>
              </a:rPr>
              <a:t>2</a:t>
            </a:r>
            <a:r>
              <a:rPr lang="zh-CN" altLang="en-US" sz="2000" dirty="0" smtClean="0">
                <a:cs typeface="微软雅黑 Light" panose="020B0502040204020203" pitchFamily="34" charset="-122"/>
                <a:sym typeface="+mn-ea"/>
              </a:rPr>
              <a:t>：创建一个名称为</a:t>
            </a:r>
            <a:r>
              <a:rPr lang="en-US" altLang="zh-CN" sz="2000" dirty="0" smtClean="0">
                <a:cs typeface="微软雅黑 Light" panose="020B0502040204020203" pitchFamily="34" charset="-122"/>
                <a:sym typeface="+mn-ea"/>
              </a:rPr>
              <a:t>user</a:t>
            </a:r>
            <a:r>
              <a:rPr lang="zh-CN" altLang="en-US" sz="2000" dirty="0" smtClean="0">
                <a:cs typeface="微软雅黑 Light" panose="020B0502040204020203" pitchFamily="34" charset="-122"/>
                <a:sym typeface="+mn-ea"/>
              </a:rPr>
              <a:t>的用户表。表中有用户id、用户名、密码、手机号、邮箱、角色  状态、余额、年龄、注册时间、头像等字段。</a:t>
            </a:r>
            <a:endParaRPr lang="zh-CN" altLang="en-US" sz="1395" dirty="0" smtClean="0">
              <a:sym typeface="+mn-ea"/>
            </a:endParaRPr>
          </a:p>
          <a:p>
            <a:pPr marL="457200" lvl="1" indent="0">
              <a:buNone/>
            </a:pPr>
            <a:endParaRPr lang="zh-CN" altLang="en-US" sz="1450" b="1" dirty="0" smtClean="0">
              <a:solidFill>
                <a:srgbClr val="FF0000"/>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【DDL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语句</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96940"/>
          </a:xfrm>
        </p:spPr>
        <p:txBody>
          <a:bodyPr vert="horz" lIns="91440" tIns="45720" rIns="91440" bIns="45720" rtlCol="0">
            <a:noAutofit/>
          </a:bodyPr>
          <a:lstStyle/>
          <a:p>
            <a:r>
              <a:rPr lang="zh-CN" altLang="en-US" dirty="0" smtClean="0"/>
              <a:t>查看表结构</a:t>
            </a:r>
            <a:endParaRPr lang="zh-CN" altLang="en-US" dirty="0" smtClean="0"/>
          </a:p>
          <a:p>
            <a:pPr lvl="1"/>
            <a:r>
              <a:rPr lang="zh-CN" altLang="en-US" sz="2000" dirty="0" smtClean="0"/>
              <a:t>基本语法：</a:t>
            </a:r>
            <a:r>
              <a:rPr lang="en-US" altLang="zh-CN" sz="2000" dirty="0" smtClean="0">
                <a:solidFill>
                  <a:srgbClr val="FF0000"/>
                </a:solidFill>
              </a:rPr>
              <a:t>desc tablename;</a:t>
            </a:r>
            <a:endParaRPr lang="en-US" altLang="zh-CN" sz="2000" dirty="0" smtClean="0"/>
          </a:p>
          <a:p>
            <a:pPr lvl="2"/>
            <a:endParaRPr lang="en-US" altLang="zh-CN" sz="1450" dirty="0" smtClean="0"/>
          </a:p>
          <a:p>
            <a:pPr lvl="2"/>
            <a:endParaRPr lang="en-US" altLang="zh-CN" sz="1450" dirty="0" smtClean="0"/>
          </a:p>
          <a:p>
            <a:pPr lvl="2"/>
            <a:endParaRPr lang="en-US" altLang="zh-CN" sz="1450" dirty="0" smtClean="0"/>
          </a:p>
          <a:p>
            <a:pPr lvl="2"/>
            <a:endParaRPr lang="en-US" altLang="zh-CN" sz="1450" dirty="0" smtClean="0"/>
          </a:p>
          <a:p>
            <a:pPr marL="457200" lvl="1" indent="0" algn="l">
              <a:buClrTx/>
              <a:buSzTx/>
              <a:buNone/>
            </a:pPr>
            <a:endParaRPr lang="zh-CN" altLang="en-US" sz="2000"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【DDL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语句</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】-6</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2" name="图片 1"/>
          <p:cNvPicPr>
            <a:picLocks noChangeAspect="1"/>
          </p:cNvPicPr>
          <p:nvPr/>
        </p:nvPicPr>
        <p:blipFill>
          <a:blip r:embed="rId1"/>
          <a:stretch>
            <a:fillRect/>
          </a:stretch>
        </p:blipFill>
        <p:spPr>
          <a:xfrm>
            <a:off x="1146175" y="2199640"/>
            <a:ext cx="5240655" cy="1773555"/>
          </a:xfrm>
          <a:prstGeom prst="rect">
            <a:avLst/>
          </a:prstGeom>
        </p:spPr>
      </p:pic>
      <p:sp>
        <p:nvSpPr>
          <p:cNvPr id="8" name="内容占位符 2"/>
          <p:cNvSpPr>
            <a:spLocks noGrp="1"/>
          </p:cNvSpPr>
          <p:nvPr/>
        </p:nvSpPr>
        <p:spPr>
          <a:xfrm>
            <a:off x="452120" y="4258310"/>
            <a:ext cx="11617325" cy="223329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buClrTx/>
              <a:buSzTx/>
            </a:pPr>
            <a:r>
              <a:rPr lang="zh-CN" altLang="en-US" sz="2800" dirty="0" smtClean="0"/>
              <a:t>使用create复制表</a:t>
            </a:r>
            <a:endParaRPr lang="zh-CN" altLang="en-US" sz="2800" dirty="0" smtClean="0"/>
          </a:p>
          <a:p>
            <a:pPr lvl="1"/>
            <a:r>
              <a:rPr lang="zh-CN" altLang="en-US" sz="2000" dirty="0" smtClean="0"/>
              <a:t>基本语法：</a:t>
            </a:r>
            <a:r>
              <a:rPr lang="en-US" altLang="zh-CN" sz="2000" dirty="0" smtClean="0">
                <a:solidFill>
                  <a:srgbClr val="FF0000"/>
                </a:solidFill>
              </a:rPr>
              <a:t>create</a:t>
            </a:r>
            <a:r>
              <a:rPr lang="zh-CN" altLang="en-US" sz="2000" dirty="0" smtClean="0">
                <a:solidFill>
                  <a:srgbClr val="FF0000"/>
                </a:solidFill>
              </a:rPr>
              <a:t> </a:t>
            </a:r>
            <a:r>
              <a:rPr lang="en-US" altLang="zh-CN" sz="2000" dirty="0" smtClean="0">
                <a:solidFill>
                  <a:srgbClr val="FF0000"/>
                </a:solidFill>
              </a:rPr>
              <a:t>table</a:t>
            </a:r>
            <a:r>
              <a:rPr lang="zh-CN" altLang="en-US" sz="2000" dirty="0" smtClean="0">
                <a:solidFill>
                  <a:srgbClr val="FF0000"/>
                </a:solidFill>
              </a:rPr>
              <a:t> 复制出的表 LIKE 原表    </a:t>
            </a:r>
            <a:r>
              <a:rPr lang="zh-CN" altLang="en-US" sz="2000" dirty="0" smtClean="0">
                <a:sym typeface="+mn-ea"/>
              </a:rPr>
              <a:t>//只复制表结构及约束，但不复制数据</a:t>
            </a:r>
            <a:endParaRPr lang="zh-CN" altLang="en-US" sz="2000" dirty="0" smtClean="0">
              <a:sym typeface="+mn-ea"/>
            </a:endParaRPr>
          </a:p>
          <a:p>
            <a:pPr lvl="1"/>
            <a:r>
              <a:rPr lang="zh-CN" altLang="en-US" sz="2000" dirty="0" smtClean="0">
                <a:sym typeface="+mn-ea"/>
              </a:rPr>
              <a:t>基本语法：</a:t>
            </a:r>
            <a:r>
              <a:rPr lang="en-US" altLang="zh-CN" sz="2000" dirty="0" smtClean="0">
                <a:solidFill>
                  <a:srgbClr val="FF0000"/>
                </a:solidFill>
                <a:sym typeface="+mn-ea"/>
              </a:rPr>
              <a:t>create</a:t>
            </a:r>
            <a:r>
              <a:rPr lang="zh-CN" altLang="en-US" sz="2000" dirty="0" smtClean="0">
                <a:solidFill>
                  <a:srgbClr val="FF0000"/>
                </a:solidFill>
                <a:sym typeface="+mn-ea"/>
              </a:rPr>
              <a:t> </a:t>
            </a:r>
            <a:r>
              <a:rPr lang="en-US" altLang="zh-CN" sz="2000" dirty="0" smtClean="0">
                <a:solidFill>
                  <a:srgbClr val="FF0000"/>
                </a:solidFill>
                <a:sym typeface="+mn-ea"/>
              </a:rPr>
              <a:t>table</a:t>
            </a:r>
            <a:r>
              <a:rPr lang="zh-CN" altLang="en-US" sz="2000" dirty="0" smtClean="0">
                <a:solidFill>
                  <a:srgbClr val="FF0000"/>
                </a:solidFill>
              </a:rPr>
              <a:t> 复制出的表 </a:t>
            </a:r>
            <a:r>
              <a:rPr lang="en-US" altLang="zh-CN" sz="2000" dirty="0" smtClean="0">
                <a:solidFill>
                  <a:srgbClr val="FF0000"/>
                </a:solidFill>
              </a:rPr>
              <a:t>as</a:t>
            </a:r>
            <a:r>
              <a:rPr lang="zh-CN" altLang="en-US" sz="2000" dirty="0" smtClean="0">
                <a:solidFill>
                  <a:srgbClr val="FF0000"/>
                </a:solidFill>
              </a:rPr>
              <a:t> </a:t>
            </a:r>
            <a:r>
              <a:rPr lang="en-US" altLang="zh-CN" sz="2000" dirty="0" smtClean="0">
                <a:solidFill>
                  <a:srgbClr val="FF0000"/>
                </a:solidFill>
              </a:rPr>
              <a:t>select</a:t>
            </a:r>
            <a:r>
              <a:rPr lang="zh-CN" altLang="en-US" sz="2000" dirty="0" smtClean="0">
                <a:solidFill>
                  <a:srgbClr val="FF0000"/>
                </a:solidFill>
              </a:rPr>
              <a:t> * </a:t>
            </a:r>
            <a:r>
              <a:rPr lang="en-US" altLang="zh-CN" sz="2000" dirty="0" smtClean="0">
                <a:solidFill>
                  <a:srgbClr val="FF0000"/>
                </a:solidFill>
              </a:rPr>
              <a:t>from</a:t>
            </a:r>
            <a:r>
              <a:rPr lang="zh-CN" altLang="en-US" sz="2000" dirty="0" smtClean="0">
                <a:solidFill>
                  <a:srgbClr val="FF0000"/>
                </a:solidFill>
              </a:rPr>
              <a:t> 原表   </a:t>
            </a:r>
            <a:r>
              <a:rPr lang="zh-CN" altLang="en-US" sz="2000" dirty="0" smtClean="0">
                <a:sym typeface="+mn-ea"/>
              </a:rPr>
              <a:t>//复制表结构及数据，但不复制约束</a:t>
            </a:r>
            <a:r>
              <a:rPr lang="zh-CN" altLang="en-US" sz="2000" dirty="0" smtClean="0">
                <a:solidFill>
                  <a:srgbClr val="FF0000"/>
                </a:solidFill>
              </a:rPr>
              <a:t>    </a:t>
            </a:r>
            <a:endParaRPr lang="zh-CN" altLang="en-US" sz="2000" dirty="0" smtClean="0">
              <a:solidFill>
                <a:srgbClr val="FF0000"/>
              </a:solidFill>
            </a:endParaRPr>
          </a:p>
          <a:p>
            <a:pPr marL="914400" lvl="2" indent="0">
              <a:buNone/>
            </a:pPr>
            <a:r>
              <a:rPr lang="en-US" altLang="zh-CN" sz="1450" dirty="0" smtClean="0"/>
              <a:t>	</a:t>
            </a:r>
            <a:endParaRPr lang="zh-CN" altLang="en-US" sz="1395" dirty="0" smtClean="0"/>
          </a:p>
        </p:txBody>
      </p:sp>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ln>
                  <a:noFill/>
                </a:ln>
                <a:effectLst/>
                <a:uLnTx/>
                <a:uFillTx/>
                <a:sym typeface="+mn-ea"/>
              </a:rPr>
              <a:t>知识点</a:t>
            </a:r>
            <a:r>
              <a:rPr lang="en-US" altLang="zh-CN" noProof="0" dirty="0" smtClean="0">
                <a:ln>
                  <a:noFill/>
                </a:ln>
                <a:effectLst/>
                <a:uLnTx/>
                <a:uFillTx/>
                <a:sym typeface="+mn-ea"/>
              </a:rPr>
              <a:t>4</a:t>
            </a:r>
            <a:r>
              <a:rPr lang="en-US" altLang="zh-CN" noProof="0" dirty="0" smtClean="0">
                <a:ln>
                  <a:noFill/>
                </a:ln>
                <a:effectLst/>
                <a:uLnTx/>
                <a:uFillTx/>
                <a:sym typeface="+mn-ea"/>
              </a:rPr>
              <a:t>【DDL</a:t>
            </a:r>
            <a:r>
              <a:rPr lang="zh-CN" altLang="en-US" noProof="0" dirty="0" smtClean="0">
                <a:ln>
                  <a:noFill/>
                </a:ln>
                <a:effectLst/>
                <a:uLnTx/>
                <a:uFillTx/>
                <a:sym typeface="+mn-ea"/>
              </a:rPr>
              <a:t>语句</a:t>
            </a:r>
            <a:r>
              <a:rPr lang="en-US" altLang="zh-CN" noProof="0" dirty="0" smtClean="0">
                <a:ln>
                  <a:noFill/>
                </a:ln>
                <a:effectLst/>
                <a:uLnTx/>
                <a:uFillTx/>
                <a:sym typeface="+mn-ea"/>
              </a:rPr>
              <a:t>】-7</a:t>
            </a:r>
            <a:endParaRPr lang="zh-CN" altLang="en-US"/>
          </a:p>
        </p:txBody>
      </p:sp>
      <p:sp>
        <p:nvSpPr>
          <p:cNvPr id="5" name="内容占位符 2"/>
          <p:cNvSpPr>
            <a:spLocks noGrp="1"/>
          </p:cNvSpPr>
          <p:nvPr/>
        </p:nvSpPr>
        <p:spPr>
          <a:xfrm>
            <a:off x="452120" y="2412365"/>
            <a:ext cx="11015980" cy="145288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buClrTx/>
              <a:buSzTx/>
            </a:pPr>
            <a:r>
              <a:rPr lang="en-US" altLang="zh-CN" sz="2800" dirty="0" smtClean="0"/>
              <a:t>drop </a:t>
            </a:r>
            <a:r>
              <a:rPr lang="zh-CN" altLang="en-US" sz="2800" dirty="0" smtClean="0"/>
              <a:t>删除表</a:t>
            </a:r>
            <a:endParaRPr lang="zh-CN" altLang="en-US" sz="2800" dirty="0" smtClean="0"/>
          </a:p>
          <a:p>
            <a:pPr lvl="1"/>
            <a:r>
              <a:rPr lang="zh-CN" altLang="en-US" sz="2000" dirty="0" smtClean="0"/>
              <a:t>基本语法：</a:t>
            </a:r>
            <a:r>
              <a:rPr lang="zh-CN" altLang="en-US" sz="2000" dirty="0" smtClean="0">
                <a:solidFill>
                  <a:srgbClr val="FF0000"/>
                </a:solidFill>
              </a:rPr>
              <a:t>drop table 表名;</a:t>
            </a:r>
            <a:endParaRPr lang="zh-CN" altLang="en-US" sz="2000" dirty="0" smtClean="0">
              <a:solidFill>
                <a:srgbClr val="FF0000"/>
              </a:solidFill>
            </a:endParaRPr>
          </a:p>
          <a:p>
            <a:pPr marL="914400" lvl="2" indent="0">
              <a:buNone/>
            </a:pPr>
            <a:r>
              <a:rPr lang="en-US" altLang="zh-CN" sz="1450" dirty="0" smtClean="0"/>
              <a:t>	</a:t>
            </a:r>
            <a:endParaRPr lang="zh-CN" altLang="en-US" sz="1395" dirty="0" smtClean="0"/>
          </a:p>
        </p:txBody>
      </p:sp>
      <p:sp>
        <p:nvSpPr>
          <p:cNvPr id="4" name="内容占位符 2"/>
          <p:cNvSpPr>
            <a:spLocks noGrp="1"/>
          </p:cNvSpPr>
          <p:nvPr/>
        </p:nvSpPr>
        <p:spPr>
          <a:xfrm>
            <a:off x="339090" y="959485"/>
            <a:ext cx="11015980" cy="145288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buClrTx/>
              <a:buSzTx/>
            </a:pPr>
            <a:r>
              <a:rPr lang="en-US" altLang="zh-CN" sz="2800" dirty="0" smtClean="0"/>
              <a:t>drop </a:t>
            </a:r>
            <a:r>
              <a:rPr lang="zh-CN" altLang="en-US" sz="2800" dirty="0" smtClean="0"/>
              <a:t>删除数据库</a:t>
            </a:r>
            <a:endParaRPr lang="zh-CN" altLang="en-US" sz="2800" dirty="0" smtClean="0"/>
          </a:p>
          <a:p>
            <a:pPr lvl="1"/>
            <a:r>
              <a:rPr lang="zh-CN" altLang="en-US" sz="2000" dirty="0" smtClean="0"/>
              <a:t>基本语法：</a:t>
            </a:r>
            <a:r>
              <a:rPr lang="zh-CN" altLang="en-US" sz="2000" dirty="0" smtClean="0">
                <a:solidFill>
                  <a:srgbClr val="FF0000"/>
                </a:solidFill>
              </a:rPr>
              <a:t>drop </a:t>
            </a:r>
            <a:r>
              <a:rPr lang="en-US" altLang="zh-CN" sz="2000" dirty="0" smtClean="0">
                <a:solidFill>
                  <a:srgbClr val="FF0000"/>
                </a:solidFill>
              </a:rPr>
              <a:t>database</a:t>
            </a:r>
            <a:r>
              <a:rPr lang="zh-CN" altLang="en-US" sz="2000" dirty="0" smtClean="0">
                <a:solidFill>
                  <a:srgbClr val="FF0000"/>
                </a:solidFill>
              </a:rPr>
              <a:t> 数据库名;</a:t>
            </a:r>
            <a:r>
              <a:rPr lang="en-US" altLang="zh-CN" sz="2000" dirty="0" smtClean="0">
                <a:solidFill>
                  <a:srgbClr val="FF0000"/>
                </a:solidFill>
              </a:rPr>
              <a:t>(</a:t>
            </a:r>
            <a:r>
              <a:rPr lang="zh-CN" altLang="en-US" sz="2000" dirty="0" smtClean="0">
                <a:solidFill>
                  <a:srgbClr val="FF0000"/>
                </a:solidFill>
              </a:rPr>
              <a:t>之前学习</a:t>
            </a:r>
            <a:r>
              <a:rPr lang="en-US" altLang="zh-CN" sz="2000" dirty="0" smtClean="0">
                <a:solidFill>
                  <a:srgbClr val="FF0000"/>
                </a:solidFill>
              </a:rPr>
              <a:t>)</a:t>
            </a:r>
            <a:endParaRPr lang="zh-CN" altLang="en-US" sz="2000" dirty="0" smtClean="0">
              <a:solidFill>
                <a:srgbClr val="FF0000"/>
              </a:solidFill>
            </a:endParaRPr>
          </a:p>
          <a:p>
            <a:pPr marL="914400" lvl="2" indent="0">
              <a:buNone/>
            </a:pPr>
            <a:r>
              <a:rPr lang="en-US" altLang="zh-CN" sz="1450" dirty="0" smtClean="0"/>
              <a:t>	</a:t>
            </a:r>
            <a:endParaRPr lang="zh-CN" altLang="en-US" sz="1395" dirty="0" smtClean="0"/>
          </a:p>
        </p:txBody>
      </p:sp>
      <p:sp>
        <p:nvSpPr>
          <p:cNvPr id="6" name="内容占位符 2"/>
          <p:cNvSpPr>
            <a:spLocks noGrp="1"/>
          </p:cNvSpPr>
          <p:nvPr/>
        </p:nvSpPr>
        <p:spPr>
          <a:xfrm>
            <a:off x="452120" y="3865245"/>
            <a:ext cx="11015980" cy="145288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buClrTx/>
              <a:buSzTx/>
            </a:pPr>
            <a:r>
              <a:rPr lang="zh-CN" altLang="en-US" sz="2800" dirty="0" smtClean="0"/>
              <a:t>truncate 删除表内全部数据，删除大量数据时建议使用</a:t>
            </a:r>
            <a:endParaRPr lang="zh-CN" altLang="en-US" sz="2800" dirty="0" smtClean="0"/>
          </a:p>
          <a:p>
            <a:pPr lvl="1"/>
            <a:r>
              <a:rPr lang="zh-CN" altLang="en-US" sz="2000" dirty="0" smtClean="0"/>
              <a:t>基本语法：</a:t>
            </a:r>
            <a:r>
              <a:rPr lang="zh-CN" altLang="en-US" sz="2000" dirty="0" smtClean="0">
                <a:solidFill>
                  <a:srgbClr val="FF0000"/>
                </a:solidFill>
              </a:rPr>
              <a:t>drop table 表名;</a:t>
            </a:r>
            <a:endParaRPr lang="zh-CN" altLang="en-US" sz="2000" dirty="0" smtClean="0">
              <a:solidFill>
                <a:srgbClr val="FF0000"/>
              </a:solidFill>
            </a:endParaRPr>
          </a:p>
          <a:p>
            <a:pPr marL="914400" lvl="2" indent="0">
              <a:buNone/>
            </a:pPr>
            <a:r>
              <a:rPr lang="en-US" altLang="zh-CN" sz="1450" dirty="0" smtClean="0"/>
              <a:t>	</a:t>
            </a:r>
            <a:endParaRPr lang="zh-CN" altLang="en-US" sz="1395" dirty="0" smtClean="0"/>
          </a:p>
        </p:txBody>
      </p:sp>
      <p:sp>
        <p:nvSpPr>
          <p:cNvPr id="7" name="内容占位符 2"/>
          <p:cNvSpPr>
            <a:spLocks noGrp="1"/>
          </p:cNvSpPr>
          <p:nvPr/>
        </p:nvSpPr>
        <p:spPr>
          <a:xfrm>
            <a:off x="452120" y="5224145"/>
            <a:ext cx="11015980" cy="145288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buClrTx/>
              <a:buSzTx/>
            </a:pPr>
            <a:r>
              <a:rPr lang="en-US" altLang="zh-CN" sz="2800" dirty="0" smtClean="0"/>
              <a:t>delete </a:t>
            </a:r>
            <a:r>
              <a:rPr lang="zh-CN" altLang="en-US" sz="2800" dirty="0" smtClean="0"/>
              <a:t>删除表内数据</a:t>
            </a:r>
            <a:endParaRPr lang="zh-CN" altLang="en-US" sz="2800" dirty="0" smtClean="0"/>
          </a:p>
          <a:p>
            <a:pPr lvl="1"/>
            <a:r>
              <a:rPr lang="zh-CN" altLang="en-US" sz="2000" dirty="0" smtClean="0"/>
              <a:t>基本语法：</a:t>
            </a:r>
            <a:r>
              <a:rPr lang="en-US" altLang="zh-CN" sz="2000" dirty="0" smtClean="0">
                <a:solidFill>
                  <a:srgbClr val="FF0000"/>
                </a:solidFill>
              </a:rPr>
              <a:t>delete from</a:t>
            </a:r>
            <a:r>
              <a:rPr lang="zh-CN" altLang="en-US" sz="2000" dirty="0" smtClean="0">
                <a:solidFill>
                  <a:srgbClr val="FF0000"/>
                </a:solidFill>
              </a:rPr>
              <a:t> 表名 </a:t>
            </a:r>
            <a:r>
              <a:rPr lang="en-US" altLang="zh-CN" sz="2000" dirty="0" smtClean="0">
                <a:solidFill>
                  <a:srgbClr val="FF0000"/>
                </a:solidFill>
              </a:rPr>
              <a:t>where.....</a:t>
            </a:r>
            <a:r>
              <a:rPr lang="zh-CN" altLang="en-US" sz="2000" dirty="0" smtClean="0">
                <a:solidFill>
                  <a:srgbClr val="FF0000"/>
                </a:solidFill>
              </a:rPr>
              <a:t>;（后面学习）</a:t>
            </a:r>
            <a:endParaRPr lang="zh-CN" altLang="en-US" sz="2000" dirty="0" smtClean="0">
              <a:solidFill>
                <a:srgbClr val="FF0000"/>
              </a:solidFill>
            </a:endParaRPr>
          </a:p>
          <a:p>
            <a:pPr marL="914400" lvl="2" indent="0">
              <a:buNone/>
            </a:pPr>
            <a:r>
              <a:rPr lang="en-US" altLang="zh-CN" sz="1450" dirty="0" smtClean="0"/>
              <a:t>	</a:t>
            </a:r>
            <a:endParaRPr lang="zh-CN" altLang="en-US" sz="1395" dirty="0" smtClean="0"/>
          </a:p>
        </p:txBody>
      </p:sp>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ln>
                  <a:noFill/>
                </a:ln>
                <a:effectLst/>
                <a:uLnTx/>
                <a:uFillTx/>
                <a:sym typeface="+mn-ea"/>
              </a:rPr>
              <a:t>知识点</a:t>
            </a:r>
            <a:r>
              <a:rPr lang="en-US" altLang="zh-CN" noProof="0" dirty="0" smtClean="0">
                <a:ln>
                  <a:noFill/>
                </a:ln>
                <a:effectLst/>
                <a:uLnTx/>
                <a:uFillTx/>
                <a:sym typeface="+mn-ea"/>
              </a:rPr>
              <a:t>4【DDL</a:t>
            </a:r>
            <a:r>
              <a:rPr lang="zh-CN" altLang="en-US" noProof="0" dirty="0" smtClean="0">
                <a:ln>
                  <a:noFill/>
                </a:ln>
                <a:effectLst/>
                <a:uLnTx/>
                <a:uFillTx/>
                <a:sym typeface="+mn-ea"/>
              </a:rPr>
              <a:t>语句</a:t>
            </a:r>
            <a:r>
              <a:rPr lang="en-US" altLang="zh-CN" noProof="0" dirty="0" smtClean="0">
                <a:ln>
                  <a:noFill/>
                </a:ln>
                <a:effectLst/>
                <a:uLnTx/>
                <a:uFillTx/>
                <a:sym typeface="+mn-ea"/>
              </a:rPr>
              <a:t>】-</a:t>
            </a:r>
            <a:r>
              <a:rPr lang="zh-CN" altLang="en-US" noProof="0" dirty="0" smtClean="0">
                <a:ln>
                  <a:noFill/>
                </a:ln>
                <a:effectLst/>
                <a:uLnTx/>
                <a:uFillTx/>
                <a:sym typeface="+mn-ea"/>
              </a:rPr>
              <a:t>约束</a:t>
            </a:r>
            <a:endParaRPr lang="zh-CN" altLang="en-US" noProof="0" dirty="0" smtClean="0">
              <a:ln>
                <a:noFill/>
              </a:ln>
              <a:effectLst/>
              <a:uLnTx/>
              <a:uFillTx/>
              <a:sym typeface="+mn-ea"/>
            </a:endParaRPr>
          </a:p>
        </p:txBody>
      </p:sp>
      <p:sp>
        <p:nvSpPr>
          <p:cNvPr id="3" name="内容占位符 2"/>
          <p:cNvSpPr>
            <a:spLocks noGrp="1"/>
          </p:cNvSpPr>
          <p:nvPr>
            <p:ph idx="1"/>
          </p:nvPr>
        </p:nvSpPr>
        <p:spPr>
          <a:xfrm>
            <a:off x="471170" y="849630"/>
            <a:ext cx="10515600" cy="740410"/>
          </a:xfrm>
        </p:spPr>
        <p:txBody>
          <a:bodyPr/>
          <a:p>
            <a:r>
              <a:rPr lang="zh-CN" altLang="en-US"/>
              <a:t>约束的分类</a:t>
            </a:r>
            <a:endParaRPr lang="zh-CN" altLang="en-US"/>
          </a:p>
          <a:p>
            <a:endParaRPr lang="zh-CN" altLang="en-US"/>
          </a:p>
        </p:txBody>
      </p:sp>
      <p:sp>
        <p:nvSpPr>
          <p:cNvPr id="4" name="内容占位符 2"/>
          <p:cNvSpPr>
            <a:spLocks noGrp="1"/>
          </p:cNvSpPr>
          <p:nvPr/>
        </p:nvSpPr>
        <p:spPr>
          <a:xfrm>
            <a:off x="772795" y="1499235"/>
            <a:ext cx="11065510" cy="3620135"/>
          </a:xfrm>
          <a:prstGeom prst="rect">
            <a:avLst/>
          </a:prstGeom>
        </p:spPr>
        <p:txBody>
          <a:bodyPr vert="horz" lIns="91440" tIns="45720" rIns="91440" bIns="45720" rtlCol="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a:t>约束是一种限制，它通过对表的行或列的数据做出限制，来确保表的数据的完整性、唯一性。</a:t>
            </a:r>
            <a:endParaRPr lang="zh-CN" altLang="en-US" sz="2000"/>
          </a:p>
          <a:p>
            <a:r>
              <a:rPr lang="zh-CN" altLang="en-US" sz="2000"/>
              <a:t>MYSQL中，常用的几种约束：</a:t>
            </a:r>
            <a:endParaRPr lang="zh-CN" altLang="en-US" sz="2000"/>
          </a:p>
        </p:txBody>
      </p:sp>
      <p:pic>
        <p:nvPicPr>
          <p:cNvPr id="5" name="图片 4"/>
          <p:cNvPicPr>
            <a:picLocks noChangeAspect="1"/>
          </p:cNvPicPr>
          <p:nvPr/>
        </p:nvPicPr>
        <p:blipFill>
          <a:blip r:embed="rId1"/>
          <a:stretch>
            <a:fillRect/>
          </a:stretch>
        </p:blipFill>
        <p:spPr>
          <a:xfrm>
            <a:off x="975995" y="2623820"/>
            <a:ext cx="9900920" cy="1600835"/>
          </a:xfrm>
          <a:prstGeom prst="rect">
            <a:avLst/>
          </a:prstGeom>
          <a:noFill/>
          <a:ln>
            <a:noFill/>
          </a:ln>
        </p:spPr>
      </p:pic>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dirty="0" smtClean="0"/>
              <a:t>本章知识点目标</a:t>
            </a:r>
            <a:endParaRPr lang="zh-CN" dirty="0"/>
          </a:p>
        </p:txBody>
      </p:sp>
      <p:sp>
        <p:nvSpPr>
          <p:cNvPr id="3" name="内容占位符 2"/>
          <p:cNvSpPr>
            <a:spLocks noGrp="1"/>
          </p:cNvSpPr>
          <p:nvPr>
            <p:ph idx="1"/>
          </p:nvPr>
        </p:nvSpPr>
        <p:spPr>
          <a:xfrm>
            <a:off x="702310" y="1043305"/>
            <a:ext cx="10515600" cy="4770438"/>
          </a:xfrm>
        </p:spPr>
        <p:txBody>
          <a:bodyPr vert="horz" lIns="91440" tIns="45720" rIns="91440" bIns="45720" rtlCol="0">
            <a:normAutofit/>
          </a:bodyPr>
          <a:lstStyle/>
          <a:p>
            <a:r>
              <a:rPr lang="zh-CN" altLang="en-US" dirty="0" smtClean="0"/>
              <a:t>知识点</a:t>
            </a:r>
            <a:r>
              <a:rPr lang="en-US" altLang="zh-CN" dirty="0" smtClean="0"/>
              <a:t>1</a:t>
            </a:r>
            <a:r>
              <a:rPr lang="zh-CN" altLang="en-US" dirty="0" smtClean="0"/>
              <a:t>：</a:t>
            </a:r>
            <a:r>
              <a:rPr lang="zh-CN" altLang="en-US" noProof="0" dirty="0" smtClean="0">
                <a:ln>
                  <a:noFill/>
                </a:ln>
                <a:effectLst/>
                <a:uLnTx/>
                <a:uFillTx/>
                <a:sym typeface="+mn-ea"/>
              </a:rPr>
              <a:t>数据库基础知识</a:t>
            </a:r>
            <a:endParaRPr lang="zh-CN" altLang="en-US" dirty="0" smtClean="0"/>
          </a:p>
          <a:p>
            <a:r>
              <a:rPr lang="zh-CN" altLang="en-US" dirty="0" smtClean="0"/>
              <a:t>知识点</a:t>
            </a:r>
            <a:r>
              <a:rPr lang="en-US" altLang="zh-CN" dirty="0" smtClean="0"/>
              <a:t>2</a:t>
            </a:r>
            <a:r>
              <a:rPr lang="zh-CN" altLang="en-US" dirty="0" smtClean="0"/>
              <a:t>：</a:t>
            </a:r>
            <a:r>
              <a:rPr lang="en-US" altLang="zh-CN" dirty="0" smtClean="0"/>
              <a:t>SQL</a:t>
            </a:r>
            <a:r>
              <a:rPr lang="zh-CN" altLang="en-US" dirty="0" smtClean="0"/>
              <a:t>简介</a:t>
            </a:r>
            <a:endParaRPr lang="zh-CN" altLang="en-US" dirty="0" smtClean="0"/>
          </a:p>
          <a:p>
            <a:r>
              <a:rPr lang="zh-CN" altLang="en-US" dirty="0" smtClean="0">
                <a:sym typeface="+mn-ea"/>
              </a:rPr>
              <a:t>知识点</a:t>
            </a:r>
            <a:r>
              <a:rPr lang="en-US" altLang="zh-CN" dirty="0" smtClean="0">
                <a:sym typeface="+mn-ea"/>
              </a:rPr>
              <a:t>3</a:t>
            </a:r>
            <a:r>
              <a:rPr lang="zh-CN" altLang="en-US" dirty="0" smtClean="0">
                <a:sym typeface="+mn-ea"/>
              </a:rPr>
              <a:t>：</a:t>
            </a:r>
            <a:r>
              <a:rPr lang="en-US" altLang="zh-CN" dirty="0" smtClean="0">
                <a:sym typeface="+mn-ea"/>
              </a:rPr>
              <a:t>SQL</a:t>
            </a:r>
            <a:r>
              <a:rPr lang="zh-CN" altLang="en-US" dirty="0" smtClean="0">
                <a:sym typeface="+mn-ea"/>
              </a:rPr>
              <a:t>分类</a:t>
            </a:r>
            <a:endParaRPr lang="zh-CN" altLang="en-US" dirty="0" smtClean="0"/>
          </a:p>
          <a:p>
            <a:r>
              <a:rPr lang="zh-CN" altLang="en-US" dirty="0" smtClean="0">
                <a:solidFill>
                  <a:schemeClr val="tx1">
                    <a:lumMod val="75000"/>
                    <a:lumOff val="25000"/>
                  </a:schemeClr>
                </a:solidFill>
                <a:sym typeface="+mn-ea"/>
              </a:rPr>
              <a:t>知识点</a:t>
            </a:r>
            <a:r>
              <a:rPr lang="en-US" altLang="zh-CN" dirty="0" smtClean="0">
                <a:solidFill>
                  <a:schemeClr val="tx1">
                    <a:lumMod val="75000"/>
                    <a:lumOff val="25000"/>
                  </a:schemeClr>
                </a:solidFill>
                <a:sym typeface="+mn-ea"/>
              </a:rPr>
              <a:t>4</a:t>
            </a:r>
            <a:r>
              <a:rPr lang="zh-CN" altLang="en-US" dirty="0" smtClean="0">
                <a:solidFill>
                  <a:schemeClr val="tx1">
                    <a:lumMod val="75000"/>
                    <a:lumOff val="25000"/>
                  </a:schemeClr>
                </a:solidFill>
                <a:sym typeface="+mn-ea"/>
              </a:rPr>
              <a:t>：</a:t>
            </a:r>
            <a:r>
              <a:rPr lang="en-US" altLang="zh-CN" dirty="0" smtClean="0">
                <a:solidFill>
                  <a:schemeClr val="tx1">
                    <a:lumMod val="75000"/>
                    <a:lumOff val="25000"/>
                  </a:schemeClr>
                </a:solidFill>
                <a:sym typeface="+mn-ea"/>
              </a:rPr>
              <a:t>DDL</a:t>
            </a:r>
            <a:r>
              <a:rPr lang="zh-CN" altLang="en-US" dirty="0" smtClean="0">
                <a:solidFill>
                  <a:schemeClr val="tx1">
                    <a:lumMod val="75000"/>
                    <a:lumOff val="25000"/>
                  </a:schemeClr>
                </a:solidFill>
                <a:sym typeface="+mn-ea"/>
              </a:rPr>
              <a:t>语句</a:t>
            </a:r>
            <a:endParaRPr lang="zh-CN" altLang="en-US" dirty="0" smtClean="0">
              <a:solidFill>
                <a:schemeClr val="tx1">
                  <a:lumMod val="75000"/>
                  <a:lumOff val="25000"/>
                </a:schemeClr>
              </a:solidFill>
            </a:endParaRPr>
          </a:p>
          <a:p>
            <a:r>
              <a:rPr lang="zh-CN" altLang="en-US" dirty="0" smtClean="0">
                <a:solidFill>
                  <a:schemeClr val="tx1">
                    <a:lumMod val="75000"/>
                    <a:lumOff val="25000"/>
                  </a:schemeClr>
                </a:solidFill>
                <a:sym typeface="+mn-ea"/>
              </a:rPr>
              <a:t>知识点</a:t>
            </a:r>
            <a:r>
              <a:rPr lang="en-US" altLang="zh-CN" dirty="0" smtClean="0">
                <a:solidFill>
                  <a:schemeClr val="tx1">
                    <a:lumMod val="75000"/>
                    <a:lumOff val="25000"/>
                  </a:schemeClr>
                </a:solidFill>
                <a:sym typeface="+mn-ea"/>
              </a:rPr>
              <a:t>5</a:t>
            </a:r>
            <a:r>
              <a:rPr lang="zh-CN" altLang="en-US" dirty="0" smtClean="0">
                <a:solidFill>
                  <a:schemeClr val="tx1">
                    <a:lumMod val="75000"/>
                    <a:lumOff val="25000"/>
                  </a:schemeClr>
                </a:solidFill>
                <a:sym typeface="+mn-ea"/>
              </a:rPr>
              <a:t>：</a:t>
            </a:r>
            <a:r>
              <a:rPr lang="en-US" altLang="zh-CN" dirty="0" smtClean="0">
                <a:solidFill>
                  <a:schemeClr val="tx1">
                    <a:lumMod val="75000"/>
                    <a:lumOff val="25000"/>
                  </a:schemeClr>
                </a:solidFill>
                <a:sym typeface="+mn-ea"/>
              </a:rPr>
              <a:t>DML</a:t>
            </a:r>
            <a:r>
              <a:rPr lang="zh-CN" altLang="en-US" dirty="0" smtClean="0">
                <a:solidFill>
                  <a:schemeClr val="tx1">
                    <a:lumMod val="75000"/>
                    <a:lumOff val="25000"/>
                  </a:schemeClr>
                </a:solidFill>
                <a:sym typeface="+mn-ea"/>
              </a:rPr>
              <a:t>语句</a:t>
            </a:r>
            <a:endParaRPr lang="zh-CN" altLang="en-US" dirty="0" smtClean="0">
              <a:solidFill>
                <a:schemeClr val="tx1">
                  <a:lumMod val="75000"/>
                  <a:lumOff val="25000"/>
                </a:schemeClr>
              </a:solidFill>
            </a:endParaRPr>
          </a:p>
          <a:p>
            <a:r>
              <a:rPr lang="zh-CN" altLang="en-US" dirty="0" smtClean="0">
                <a:solidFill>
                  <a:schemeClr val="tx1">
                    <a:lumMod val="75000"/>
                    <a:lumOff val="25000"/>
                  </a:schemeClr>
                </a:solidFill>
                <a:sym typeface="+mn-ea"/>
              </a:rPr>
              <a:t>知识点</a:t>
            </a:r>
            <a:r>
              <a:rPr lang="en-US" altLang="zh-CN" dirty="0" smtClean="0">
                <a:solidFill>
                  <a:schemeClr val="tx1">
                    <a:lumMod val="75000"/>
                    <a:lumOff val="25000"/>
                  </a:schemeClr>
                </a:solidFill>
                <a:sym typeface="+mn-ea"/>
              </a:rPr>
              <a:t>6</a:t>
            </a:r>
            <a:r>
              <a:rPr lang="zh-CN" altLang="en-US" dirty="0" smtClean="0">
                <a:solidFill>
                  <a:schemeClr val="tx1">
                    <a:lumMod val="75000"/>
                    <a:lumOff val="25000"/>
                  </a:schemeClr>
                </a:solidFill>
                <a:sym typeface="+mn-ea"/>
              </a:rPr>
              <a:t>：</a:t>
            </a:r>
            <a:r>
              <a:rPr lang="en-US" altLang="zh-CN" dirty="0" smtClean="0">
                <a:solidFill>
                  <a:schemeClr val="tx1">
                    <a:lumMod val="75000"/>
                    <a:lumOff val="25000"/>
                  </a:schemeClr>
                </a:solidFill>
                <a:sym typeface="+mn-ea"/>
              </a:rPr>
              <a:t>DCL</a:t>
            </a:r>
            <a:r>
              <a:rPr lang="zh-CN" altLang="en-US" dirty="0" smtClean="0">
                <a:solidFill>
                  <a:schemeClr val="tx1">
                    <a:lumMod val="75000"/>
                    <a:lumOff val="25000"/>
                  </a:schemeClr>
                </a:solidFill>
                <a:sym typeface="+mn-ea"/>
              </a:rPr>
              <a:t>语句</a:t>
            </a:r>
            <a:endParaRPr lang="zh-CN" altLang="en-US" dirty="0" smtClean="0">
              <a:solidFill>
                <a:schemeClr val="tx1">
                  <a:lumMod val="75000"/>
                  <a:lumOff val="25000"/>
                </a:schemeClr>
              </a:solidFill>
            </a:endParaRPr>
          </a:p>
          <a:p>
            <a:endParaRPr lang="zh-CN" altLang="en-US" dirty="0" smtClean="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ln>
                  <a:noFill/>
                </a:ln>
                <a:effectLst/>
                <a:uLnTx/>
                <a:uFillTx/>
                <a:sym typeface="+mn-ea"/>
              </a:rPr>
              <a:t>知识点</a:t>
            </a:r>
            <a:r>
              <a:rPr lang="en-US" altLang="zh-CN" noProof="0" dirty="0" smtClean="0">
                <a:ln>
                  <a:noFill/>
                </a:ln>
                <a:effectLst/>
                <a:uLnTx/>
                <a:uFillTx/>
                <a:sym typeface="+mn-ea"/>
              </a:rPr>
              <a:t>4【DDL</a:t>
            </a:r>
            <a:r>
              <a:rPr lang="zh-CN" altLang="en-US" noProof="0" dirty="0" smtClean="0">
                <a:ln>
                  <a:noFill/>
                </a:ln>
                <a:effectLst/>
                <a:uLnTx/>
                <a:uFillTx/>
                <a:sym typeface="+mn-ea"/>
              </a:rPr>
              <a:t>语句</a:t>
            </a:r>
            <a:r>
              <a:rPr lang="en-US" altLang="zh-CN" noProof="0" dirty="0" smtClean="0">
                <a:ln>
                  <a:noFill/>
                </a:ln>
                <a:effectLst/>
                <a:uLnTx/>
                <a:uFillTx/>
                <a:sym typeface="+mn-ea"/>
              </a:rPr>
              <a:t>】-</a:t>
            </a:r>
            <a:r>
              <a:rPr lang="zh-CN" altLang="en-US" noProof="0" dirty="0" smtClean="0">
                <a:ln>
                  <a:noFill/>
                </a:ln>
                <a:effectLst/>
                <a:uLnTx/>
                <a:uFillTx/>
                <a:sym typeface="+mn-ea"/>
              </a:rPr>
              <a:t>约束</a:t>
            </a:r>
            <a:endParaRPr lang="zh-CN" altLang="en-US"/>
          </a:p>
        </p:txBody>
      </p:sp>
      <p:sp>
        <p:nvSpPr>
          <p:cNvPr id="7" name="内容占位符 2"/>
          <p:cNvSpPr>
            <a:spLocks noGrp="1"/>
          </p:cNvSpPr>
          <p:nvPr/>
        </p:nvSpPr>
        <p:spPr>
          <a:xfrm>
            <a:off x="286385" y="677545"/>
            <a:ext cx="11460480" cy="314515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buClrTx/>
              <a:buSzTx/>
            </a:pPr>
            <a:r>
              <a:rPr lang="zh-CN" altLang="en-US" sz="2800" dirty="0" smtClean="0"/>
              <a:t>主键约束primary key</a:t>
            </a:r>
            <a:endParaRPr lang="zh-CN" altLang="en-US" sz="2800" dirty="0" smtClean="0"/>
          </a:p>
          <a:p>
            <a:pPr lvl="1"/>
            <a:r>
              <a:rPr sz="2000" dirty="0" smtClean="0"/>
              <a:t>主键约束相当于   唯一约束 + 非空约束  的组合，</a:t>
            </a:r>
            <a:r>
              <a:rPr sz="2000" dirty="0" smtClean="0">
                <a:solidFill>
                  <a:srgbClr val="FF0000"/>
                </a:solidFill>
              </a:rPr>
              <a:t>主键约束列不允许重复，也不允许出现空值</a:t>
            </a:r>
            <a:r>
              <a:rPr sz="2000" dirty="0" smtClean="0"/>
              <a:t>。</a:t>
            </a:r>
            <a:endParaRPr sz="2000" dirty="0" smtClean="0"/>
          </a:p>
          <a:p>
            <a:pPr lvl="1"/>
            <a:r>
              <a:rPr sz="2000" dirty="0" smtClean="0">
                <a:solidFill>
                  <a:srgbClr val="FF0000"/>
                </a:solidFill>
              </a:rPr>
              <a:t>每个表最多只允许一个主键</a:t>
            </a:r>
            <a:r>
              <a:rPr sz="2000" dirty="0" smtClean="0"/>
              <a:t>，建立主键约束可以在列级别创建，也可以在表级别创建。</a:t>
            </a:r>
            <a:endParaRPr sz="2000" dirty="0" smtClean="0"/>
          </a:p>
          <a:p>
            <a:pPr lvl="1"/>
            <a:r>
              <a:rPr sz="2000" dirty="0" smtClean="0"/>
              <a:t>当创建主键的约束时，系统默认会在所在的列和列组合上建立对应的唯一索引。</a:t>
            </a:r>
            <a:r>
              <a:rPr lang="en-US" altLang="zh-CN" sz="1450" dirty="0" smtClean="0"/>
              <a:t>	</a:t>
            </a:r>
            <a:endParaRPr lang="zh-CN" altLang="en-US" sz="1395" dirty="0" smtClean="0"/>
          </a:p>
        </p:txBody>
      </p:sp>
      <p:sp>
        <p:nvSpPr>
          <p:cNvPr id="8" name="矩形 7"/>
          <p:cNvSpPr/>
          <p:nvPr/>
        </p:nvSpPr>
        <p:spPr>
          <a:xfrm>
            <a:off x="612140" y="3064510"/>
            <a:ext cx="3856990" cy="335851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708025" y="3036570"/>
            <a:ext cx="2700655" cy="3415030"/>
          </a:xfrm>
          <a:prstGeom prst="rect">
            <a:avLst/>
          </a:prstGeom>
          <a:noFill/>
        </p:spPr>
        <p:txBody>
          <a:bodyPr wrap="square" rtlCol="0">
            <a:spAutoFit/>
          </a:bodyPr>
          <a:p>
            <a:r>
              <a:rPr lang="zh-CN" altLang="en-US"/>
              <a:t>-- 基本模式</a:t>
            </a:r>
            <a:endParaRPr lang="zh-CN" altLang="en-US"/>
          </a:p>
          <a:p>
            <a:r>
              <a:rPr lang="zh-CN" altLang="en-US"/>
              <a:t>create table temp( </a:t>
            </a:r>
            <a:endParaRPr lang="zh-CN" altLang="en-US"/>
          </a:p>
          <a:p>
            <a:r>
              <a:rPr lang="zh-CN" altLang="en-US"/>
              <a:t>id int primary key,</a:t>
            </a:r>
            <a:endParaRPr lang="zh-CN" altLang="en-US"/>
          </a:p>
          <a:p>
            <a:r>
              <a:rPr lang="zh-CN" altLang="en-US"/>
              <a:t>name varchar(20)</a:t>
            </a:r>
            <a:endParaRPr lang="zh-CN" altLang="en-US"/>
          </a:p>
          <a:p>
            <a:r>
              <a:rPr lang="zh-CN" altLang="en-US"/>
              <a:t>);</a:t>
            </a:r>
            <a:endParaRPr lang="zh-CN" altLang="en-US"/>
          </a:p>
          <a:p>
            <a:r>
              <a:rPr lang="zh-CN" altLang="en-US"/>
              <a:t>-- 组合模式</a:t>
            </a:r>
            <a:endParaRPr lang="zh-CN" altLang="en-US"/>
          </a:p>
          <a:p>
            <a:r>
              <a:rPr lang="zh-CN" altLang="en-US"/>
              <a:t>create table temp(</a:t>
            </a:r>
            <a:endParaRPr lang="zh-CN" altLang="en-US"/>
          </a:p>
          <a:p>
            <a:r>
              <a:rPr lang="zh-CN" altLang="en-US"/>
              <a:t>id int ,</a:t>
            </a:r>
            <a:endParaRPr lang="zh-CN" altLang="en-US"/>
          </a:p>
          <a:p>
            <a:r>
              <a:rPr lang="zh-CN" altLang="en-US"/>
              <a:t>name varchar(20),</a:t>
            </a:r>
            <a:endParaRPr lang="zh-CN" altLang="en-US"/>
          </a:p>
          <a:p>
            <a:r>
              <a:rPr lang="zh-CN" altLang="en-US"/>
              <a:t>pwd varchar(20),</a:t>
            </a:r>
            <a:endParaRPr lang="zh-CN" altLang="en-US"/>
          </a:p>
          <a:p>
            <a:r>
              <a:rPr lang="zh-CN" altLang="en-US"/>
              <a:t>primary key(id, name)</a:t>
            </a:r>
            <a:endParaRPr lang="zh-CN" altLang="en-US"/>
          </a:p>
          <a:p>
            <a:r>
              <a:rPr lang="zh-CN" altLang="en-US"/>
              <a:t>);</a:t>
            </a:r>
            <a:endParaRPr lang="zh-CN" altLang="en-US"/>
          </a:p>
        </p:txBody>
      </p:sp>
      <p:sp>
        <p:nvSpPr>
          <p:cNvPr id="10" name="矩形 9"/>
          <p:cNvSpPr/>
          <p:nvPr/>
        </p:nvSpPr>
        <p:spPr>
          <a:xfrm>
            <a:off x="4996815" y="3369945"/>
            <a:ext cx="4807585" cy="195389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5135880" y="3541395"/>
            <a:ext cx="4367530" cy="1476375"/>
          </a:xfrm>
          <a:prstGeom prst="rect">
            <a:avLst/>
          </a:prstGeom>
          <a:noFill/>
        </p:spPr>
        <p:txBody>
          <a:bodyPr wrap="square" rtlCol="0">
            <a:spAutoFit/>
          </a:bodyPr>
          <a:p>
            <a:r>
              <a:rPr lang="zh-CN" altLang="en-US"/>
              <a:t>-- 删除主键约束</a:t>
            </a:r>
            <a:endParaRPr lang="zh-CN" altLang="en-US"/>
          </a:p>
          <a:p>
            <a:r>
              <a:rPr lang="zh-CN" altLang="en-US"/>
              <a:t>alter table temp drop primary key;</a:t>
            </a:r>
            <a:endParaRPr lang="zh-CN" altLang="en-US"/>
          </a:p>
          <a:p>
            <a:endParaRPr lang="zh-CN" altLang="en-US"/>
          </a:p>
          <a:p>
            <a:r>
              <a:rPr lang="zh-CN" altLang="en-US"/>
              <a:t>-- 添加主键约束</a:t>
            </a:r>
            <a:endParaRPr lang="zh-CN" altLang="en-US"/>
          </a:p>
          <a:p>
            <a:r>
              <a:rPr lang="zh-CN" altLang="en-US"/>
              <a:t>alter table temp add primary key(id,name);</a:t>
            </a:r>
            <a:endParaRPr lang="zh-CN" altLang="en-US"/>
          </a:p>
        </p:txBody>
      </p:sp>
      <p:pic>
        <p:nvPicPr>
          <p:cNvPr id="-2147482491" name="图片 -2147482492"/>
          <p:cNvPicPr>
            <a:picLocks noChangeAspect="1"/>
          </p:cNvPicPr>
          <p:nvPr/>
        </p:nvPicPr>
        <p:blipFill>
          <a:blip r:embed="rId1"/>
          <a:stretch>
            <a:fillRect/>
          </a:stretch>
        </p:blipFill>
        <p:spPr>
          <a:xfrm>
            <a:off x="4910138" y="5360988"/>
            <a:ext cx="2720975" cy="1367155"/>
          </a:xfrm>
          <a:prstGeom prst="rect">
            <a:avLst/>
          </a:prstGeom>
          <a:noFill/>
          <a:ln w="9525">
            <a:noFill/>
          </a:ln>
        </p:spPr>
      </p:pic>
      <p:pic>
        <p:nvPicPr>
          <p:cNvPr id="-2147482489" name="图片 -2147482490"/>
          <p:cNvPicPr>
            <a:picLocks noChangeAspect="1"/>
          </p:cNvPicPr>
          <p:nvPr/>
        </p:nvPicPr>
        <p:blipFill>
          <a:blip r:embed="rId2"/>
          <a:stretch>
            <a:fillRect/>
          </a:stretch>
        </p:blipFill>
        <p:spPr>
          <a:xfrm>
            <a:off x="7521258" y="5382260"/>
            <a:ext cx="3292475" cy="1325880"/>
          </a:xfrm>
          <a:prstGeom prst="rect">
            <a:avLst/>
          </a:prstGeom>
          <a:noFill/>
          <a:ln w="9525">
            <a:noFill/>
          </a:ln>
        </p:spPr>
      </p:pic>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ln>
                  <a:noFill/>
                </a:ln>
                <a:effectLst/>
                <a:uLnTx/>
                <a:uFillTx/>
                <a:sym typeface="+mn-ea"/>
              </a:rPr>
              <a:t>知识点</a:t>
            </a:r>
            <a:r>
              <a:rPr lang="en-US" altLang="zh-CN" noProof="0" dirty="0" smtClean="0">
                <a:ln>
                  <a:noFill/>
                </a:ln>
                <a:effectLst/>
                <a:uLnTx/>
                <a:uFillTx/>
                <a:sym typeface="+mn-ea"/>
              </a:rPr>
              <a:t>4【DDL</a:t>
            </a:r>
            <a:r>
              <a:rPr lang="zh-CN" altLang="en-US" noProof="0" dirty="0" smtClean="0">
                <a:ln>
                  <a:noFill/>
                </a:ln>
                <a:effectLst/>
                <a:uLnTx/>
                <a:uFillTx/>
                <a:sym typeface="+mn-ea"/>
              </a:rPr>
              <a:t>语句</a:t>
            </a:r>
            <a:r>
              <a:rPr lang="en-US" altLang="zh-CN" noProof="0" dirty="0" smtClean="0">
                <a:ln>
                  <a:noFill/>
                </a:ln>
                <a:effectLst/>
                <a:uLnTx/>
                <a:uFillTx/>
                <a:sym typeface="+mn-ea"/>
              </a:rPr>
              <a:t>】-</a:t>
            </a:r>
            <a:r>
              <a:rPr lang="zh-CN" altLang="en-US" noProof="0" dirty="0" smtClean="0">
                <a:ln>
                  <a:noFill/>
                </a:ln>
                <a:effectLst/>
                <a:uLnTx/>
                <a:uFillTx/>
                <a:sym typeface="+mn-ea"/>
              </a:rPr>
              <a:t>约束</a:t>
            </a:r>
            <a:endParaRPr lang="zh-CN" altLang="en-US"/>
          </a:p>
        </p:txBody>
      </p:sp>
      <p:sp>
        <p:nvSpPr>
          <p:cNvPr id="7" name="内容占位符 2"/>
          <p:cNvSpPr>
            <a:spLocks noGrp="1"/>
          </p:cNvSpPr>
          <p:nvPr/>
        </p:nvSpPr>
        <p:spPr>
          <a:xfrm>
            <a:off x="286385" y="669290"/>
            <a:ext cx="11460480" cy="314515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buClrTx/>
              <a:buSzTx/>
            </a:pPr>
            <a:r>
              <a:rPr lang="zh-CN" altLang="en-US" sz="2800" dirty="0" smtClean="0"/>
              <a:t>唯一约束unique</a:t>
            </a:r>
            <a:endParaRPr lang="zh-CN" altLang="en-US" sz="2800" dirty="0" smtClean="0"/>
          </a:p>
          <a:p>
            <a:pPr lvl="1"/>
            <a:r>
              <a:rPr sz="2000" dirty="0" smtClean="0"/>
              <a:t>唯一约束是指定table的列或列组合不能重复，保证数据的唯一性。</a:t>
            </a:r>
            <a:endParaRPr sz="2000" dirty="0" smtClean="0"/>
          </a:p>
          <a:p>
            <a:pPr lvl="1"/>
            <a:r>
              <a:rPr sz="2000" dirty="0" smtClean="0">
                <a:solidFill>
                  <a:srgbClr val="FF0000"/>
                </a:solidFill>
              </a:rPr>
              <a:t>唯一约束不允许出现重复的值，但是可以为多个null</a:t>
            </a:r>
            <a:r>
              <a:rPr sz="2000" dirty="0" smtClean="0"/>
              <a:t>。</a:t>
            </a:r>
            <a:endParaRPr sz="2000" dirty="0" smtClean="0"/>
          </a:p>
          <a:p>
            <a:pPr lvl="1"/>
            <a:r>
              <a:rPr sz="2000" dirty="0" smtClean="0"/>
              <a:t>同一个表可以有多个唯一约束，多个列组合的约束。</a:t>
            </a:r>
            <a:endParaRPr sz="2000" dirty="0" smtClean="0"/>
          </a:p>
          <a:p>
            <a:pPr lvl="1"/>
            <a:r>
              <a:rPr sz="2000" dirty="0" smtClean="0"/>
              <a:t>在创建唯一约束时，如果不给唯一约束名称，就默认和列名相同。</a:t>
            </a:r>
            <a:endParaRPr sz="2000" dirty="0" smtClean="0"/>
          </a:p>
          <a:p>
            <a:pPr lvl="1"/>
            <a:r>
              <a:rPr sz="2000" dirty="0" smtClean="0"/>
              <a:t>唯一约束不仅可以在一个表内创建，而且可以同时多表创建组合唯一约束。</a:t>
            </a:r>
            <a:r>
              <a:rPr lang="en-US" altLang="zh-CN" sz="1450" dirty="0" smtClean="0"/>
              <a:t>	</a:t>
            </a:r>
            <a:endParaRPr lang="zh-CN" altLang="en-US" sz="1395" dirty="0" smtClean="0"/>
          </a:p>
        </p:txBody>
      </p:sp>
      <p:sp>
        <p:nvSpPr>
          <p:cNvPr id="8" name="矩形 7"/>
          <p:cNvSpPr/>
          <p:nvPr/>
        </p:nvSpPr>
        <p:spPr>
          <a:xfrm>
            <a:off x="690245" y="4302760"/>
            <a:ext cx="3856990" cy="242570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752475" y="4421505"/>
            <a:ext cx="2700655" cy="2306955"/>
          </a:xfrm>
          <a:prstGeom prst="rect">
            <a:avLst/>
          </a:prstGeom>
          <a:noFill/>
        </p:spPr>
        <p:txBody>
          <a:bodyPr wrap="square" rtlCol="0">
            <a:spAutoFit/>
          </a:bodyPr>
          <a:p>
            <a:r>
              <a:rPr lang="zh-CN" altLang="en-US"/>
              <a:t>-- 创建表时设置，表示用户名、密码不能重复</a:t>
            </a:r>
            <a:endParaRPr lang="zh-CN" altLang="en-US"/>
          </a:p>
          <a:p>
            <a:r>
              <a:rPr lang="zh-CN" altLang="en-US"/>
              <a:t>    create table temp(</a:t>
            </a:r>
            <a:endParaRPr lang="zh-CN" altLang="en-US"/>
          </a:p>
          <a:p>
            <a:r>
              <a:rPr lang="zh-CN" altLang="en-US"/>
              <a:t>    id int not null ,</a:t>
            </a:r>
            <a:endParaRPr lang="zh-CN" altLang="en-US"/>
          </a:p>
          <a:p>
            <a:r>
              <a:rPr lang="zh-CN" altLang="en-US"/>
              <a:t>    name varchar(20),</a:t>
            </a:r>
            <a:endParaRPr lang="zh-CN" altLang="en-US"/>
          </a:p>
          <a:p>
            <a:r>
              <a:rPr lang="zh-CN" altLang="en-US"/>
              <a:t>    password varchar(10),</a:t>
            </a:r>
            <a:endParaRPr lang="zh-CN" altLang="en-US"/>
          </a:p>
          <a:p>
            <a:r>
              <a:rPr lang="zh-CN" altLang="en-US"/>
              <a:t>    unique(name,password)</a:t>
            </a:r>
            <a:endParaRPr lang="zh-CN" altLang="en-US"/>
          </a:p>
          <a:p>
            <a:r>
              <a:rPr lang="zh-CN" altLang="en-US"/>
              <a:t>);</a:t>
            </a:r>
            <a:endParaRPr lang="zh-CN" altLang="en-US"/>
          </a:p>
        </p:txBody>
      </p:sp>
      <p:sp>
        <p:nvSpPr>
          <p:cNvPr id="10" name="矩形 9"/>
          <p:cNvSpPr/>
          <p:nvPr/>
        </p:nvSpPr>
        <p:spPr>
          <a:xfrm>
            <a:off x="4916170" y="4303395"/>
            <a:ext cx="5173980" cy="237236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5057140" y="4641215"/>
            <a:ext cx="5937885" cy="1753235"/>
          </a:xfrm>
          <a:prstGeom prst="rect">
            <a:avLst/>
          </a:prstGeom>
          <a:noFill/>
        </p:spPr>
        <p:txBody>
          <a:bodyPr wrap="square" rtlCol="0">
            <a:spAutoFit/>
          </a:bodyPr>
          <a:p>
            <a:r>
              <a:rPr lang="zh-CN" altLang="en-US"/>
              <a:t>-- 添加唯一约束</a:t>
            </a:r>
            <a:endParaRPr lang="zh-CN" altLang="en-US"/>
          </a:p>
          <a:p>
            <a:r>
              <a:rPr lang="zh-CN" altLang="en-US"/>
              <a:t>alter table temp add unique (name, password);</a:t>
            </a:r>
            <a:endParaRPr lang="zh-CN" altLang="en-US"/>
          </a:p>
          <a:p>
            <a:r>
              <a:rPr lang="zh-CN" altLang="en-US"/>
              <a:t>-- 修改唯一约束</a:t>
            </a:r>
            <a:endParaRPr lang="zh-CN" altLang="en-US"/>
          </a:p>
          <a:p>
            <a:r>
              <a:rPr lang="zh-CN" altLang="en-US"/>
              <a:t>alter table temp modify name varchar(25) unique;</a:t>
            </a:r>
            <a:endParaRPr lang="zh-CN" altLang="en-US"/>
          </a:p>
          <a:p>
            <a:r>
              <a:rPr lang="zh-CN" altLang="en-US"/>
              <a:t>-- 删除约束</a:t>
            </a:r>
            <a:endParaRPr lang="zh-CN" altLang="en-US"/>
          </a:p>
          <a:p>
            <a:r>
              <a:rPr lang="zh-CN" altLang="en-US"/>
              <a:t>alter table temp drop index name;</a:t>
            </a:r>
            <a:endParaRPr lang="zh-CN" altLang="en-US"/>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ln>
                  <a:noFill/>
                </a:ln>
                <a:effectLst/>
                <a:uLnTx/>
                <a:uFillTx/>
                <a:sym typeface="+mn-ea"/>
              </a:rPr>
              <a:t>知识点</a:t>
            </a:r>
            <a:r>
              <a:rPr lang="en-US" altLang="zh-CN" noProof="0" dirty="0" smtClean="0">
                <a:ln>
                  <a:noFill/>
                </a:ln>
                <a:effectLst/>
                <a:uLnTx/>
                <a:uFillTx/>
                <a:sym typeface="+mn-ea"/>
              </a:rPr>
              <a:t>4【DDL</a:t>
            </a:r>
            <a:r>
              <a:rPr lang="zh-CN" altLang="en-US" noProof="0" dirty="0" smtClean="0">
                <a:ln>
                  <a:noFill/>
                </a:ln>
                <a:effectLst/>
                <a:uLnTx/>
                <a:uFillTx/>
                <a:sym typeface="+mn-ea"/>
              </a:rPr>
              <a:t>语句</a:t>
            </a:r>
            <a:r>
              <a:rPr lang="en-US" altLang="zh-CN" noProof="0" dirty="0" smtClean="0">
                <a:ln>
                  <a:noFill/>
                </a:ln>
                <a:effectLst/>
                <a:uLnTx/>
                <a:uFillTx/>
                <a:sym typeface="+mn-ea"/>
              </a:rPr>
              <a:t>】-</a:t>
            </a:r>
            <a:r>
              <a:rPr lang="zh-CN" altLang="en-US" noProof="0" dirty="0" smtClean="0">
                <a:ln>
                  <a:noFill/>
                </a:ln>
                <a:effectLst/>
                <a:uLnTx/>
                <a:uFillTx/>
                <a:sym typeface="+mn-ea"/>
              </a:rPr>
              <a:t>约束</a:t>
            </a:r>
            <a:endParaRPr lang="zh-CN" altLang="en-US"/>
          </a:p>
        </p:txBody>
      </p:sp>
      <p:sp>
        <p:nvSpPr>
          <p:cNvPr id="7" name="内容占位符 2"/>
          <p:cNvSpPr>
            <a:spLocks noGrp="1"/>
          </p:cNvSpPr>
          <p:nvPr/>
        </p:nvSpPr>
        <p:spPr>
          <a:xfrm>
            <a:off x="286385" y="669290"/>
            <a:ext cx="11460480" cy="190627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buClrTx/>
              <a:buSzTx/>
            </a:pPr>
            <a:r>
              <a:rPr lang="zh-CN" altLang="en-US" sz="2800" dirty="0" smtClean="0"/>
              <a:t>非空约束</a:t>
            </a:r>
            <a:endParaRPr lang="zh-CN" altLang="en-US" sz="2800" dirty="0" smtClean="0"/>
          </a:p>
          <a:p>
            <a:pPr lvl="1"/>
            <a:r>
              <a:rPr sz="2000" dirty="0" smtClean="0"/>
              <a:t>NULL:字段值可以为空 ，默认的</a:t>
            </a:r>
            <a:endParaRPr sz="2000" dirty="0" smtClean="0"/>
          </a:p>
          <a:p>
            <a:pPr lvl="1"/>
            <a:r>
              <a:rPr sz="2000" dirty="0" smtClean="0"/>
              <a:t>NOT NULL:字段值禁止为空   </a:t>
            </a:r>
            <a:r>
              <a:rPr lang="en-US" altLang="zh-CN" sz="1450" dirty="0" smtClean="0"/>
              <a:t>	</a:t>
            </a:r>
            <a:endParaRPr lang="zh-CN" altLang="en-US" sz="1395" dirty="0" smtClean="0"/>
          </a:p>
        </p:txBody>
      </p:sp>
      <p:sp>
        <p:nvSpPr>
          <p:cNvPr id="8" name="矩形 7"/>
          <p:cNvSpPr/>
          <p:nvPr/>
        </p:nvSpPr>
        <p:spPr>
          <a:xfrm>
            <a:off x="647065" y="3989070"/>
            <a:ext cx="7652385" cy="250317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内容占位符 2"/>
          <p:cNvSpPr>
            <a:spLocks noGrp="1"/>
          </p:cNvSpPr>
          <p:nvPr/>
        </p:nvSpPr>
        <p:spPr>
          <a:xfrm>
            <a:off x="365760" y="2475865"/>
            <a:ext cx="11460480" cy="190627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buClrTx/>
              <a:buSzTx/>
            </a:pPr>
            <a:r>
              <a:rPr lang="zh-CN" altLang="en-US" sz="2800" dirty="0" smtClean="0"/>
              <a:t>默认值约束</a:t>
            </a:r>
            <a:endParaRPr lang="zh-CN" altLang="en-US" sz="2800" dirty="0" smtClean="0"/>
          </a:p>
          <a:p>
            <a:pPr lvl="1"/>
            <a:r>
              <a:rPr sz="2000" dirty="0" smtClean="0"/>
              <a:t>default：保证字段总会有值，即使没有插入值，都会有默认值。</a:t>
            </a:r>
            <a:endParaRPr sz="2000" dirty="0" smtClean="0"/>
          </a:p>
          <a:p>
            <a:pPr marL="457200" lvl="1" indent="0">
              <a:buNone/>
            </a:pPr>
            <a:r>
              <a:rPr lang="en-US" altLang="zh-CN" sz="1450" dirty="0" smtClean="0"/>
              <a:t>	</a:t>
            </a:r>
            <a:endParaRPr lang="zh-CN" altLang="en-US" sz="1395" dirty="0" smtClean="0"/>
          </a:p>
        </p:txBody>
      </p:sp>
      <p:sp>
        <p:nvSpPr>
          <p:cNvPr id="4" name="文本框 3"/>
          <p:cNvSpPr txBox="1"/>
          <p:nvPr/>
        </p:nvSpPr>
        <p:spPr>
          <a:xfrm>
            <a:off x="851535" y="4086860"/>
            <a:ext cx="5710555" cy="2306955"/>
          </a:xfrm>
          <a:prstGeom prst="rect">
            <a:avLst/>
          </a:prstGeom>
          <a:noFill/>
        </p:spPr>
        <p:txBody>
          <a:bodyPr wrap="square" rtlCol="0">
            <a:spAutoFit/>
          </a:bodyPr>
          <a:p>
            <a:pPr algn="l"/>
            <a:r>
              <a:rPr lang="zh-CN" altLang="en-US"/>
              <a:t>create table student(</a:t>
            </a:r>
            <a:endParaRPr lang="zh-CN" altLang="en-US"/>
          </a:p>
          <a:p>
            <a:pPr algn="l"/>
            <a:r>
              <a:rPr lang="zh-CN" altLang="en-US"/>
              <a:t>  -- 姓名  不能为空</a:t>
            </a:r>
            <a:endParaRPr lang="zh-CN" altLang="en-US"/>
          </a:p>
          <a:p>
            <a:pPr algn="l"/>
            <a:r>
              <a:rPr lang="zh-CN" altLang="en-US"/>
              <a:t>  sname  varchar(40) not null,  </a:t>
            </a:r>
            <a:endParaRPr lang="zh-CN" altLang="en-US"/>
          </a:p>
          <a:p>
            <a:pPr algn="l"/>
            <a:r>
              <a:rPr lang="zh-CN" altLang="en-US"/>
              <a:t>  -- 默认值为3  1-男 2-女 3--没选择</a:t>
            </a:r>
            <a:endParaRPr lang="zh-CN" altLang="en-US"/>
          </a:p>
          <a:p>
            <a:pPr algn="l"/>
            <a:r>
              <a:rPr lang="zh-CN" altLang="en-US"/>
              <a:t>  sex char(1) default '3',  </a:t>
            </a:r>
            <a:endParaRPr lang="zh-CN" altLang="en-US"/>
          </a:p>
          <a:p>
            <a:pPr algn="l"/>
            <a:r>
              <a:rPr lang="zh-CN" altLang="en-US"/>
              <a:t>  -- 手机号  唯一，不能重复 并且不能为空</a:t>
            </a:r>
            <a:endParaRPr lang="zh-CN" altLang="en-US"/>
          </a:p>
          <a:p>
            <a:pPr algn="l"/>
            <a:r>
              <a:rPr lang="zh-CN" altLang="en-US"/>
              <a:t>  phone varchar(11) unique not null,  </a:t>
            </a:r>
            <a:endParaRPr lang="zh-CN" altLang="en-US"/>
          </a:p>
          <a:p>
            <a:pPr algn="l"/>
            <a:r>
              <a:rPr lang="zh-CN" altLang="en-US"/>
              <a:t>);</a:t>
            </a:r>
            <a:endParaRPr lang="zh-CN" altLang="en-US"/>
          </a:p>
        </p:txBody>
      </p:sp>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ln>
                  <a:noFill/>
                </a:ln>
                <a:effectLst/>
                <a:uLnTx/>
                <a:uFillTx/>
                <a:sym typeface="+mn-ea"/>
              </a:rPr>
              <a:t>知识点</a:t>
            </a:r>
            <a:r>
              <a:rPr lang="en-US" altLang="zh-CN" noProof="0" dirty="0" smtClean="0">
                <a:ln>
                  <a:noFill/>
                </a:ln>
                <a:effectLst/>
                <a:uLnTx/>
                <a:uFillTx/>
                <a:sym typeface="+mn-ea"/>
              </a:rPr>
              <a:t>4【DDL</a:t>
            </a:r>
            <a:r>
              <a:rPr lang="zh-CN" altLang="en-US" noProof="0" dirty="0" smtClean="0">
                <a:ln>
                  <a:noFill/>
                </a:ln>
                <a:effectLst/>
                <a:uLnTx/>
                <a:uFillTx/>
                <a:sym typeface="+mn-ea"/>
              </a:rPr>
              <a:t>语句</a:t>
            </a:r>
            <a:r>
              <a:rPr lang="en-US" altLang="zh-CN" noProof="0" dirty="0" smtClean="0">
                <a:ln>
                  <a:noFill/>
                </a:ln>
                <a:effectLst/>
                <a:uLnTx/>
                <a:uFillTx/>
                <a:sym typeface="+mn-ea"/>
              </a:rPr>
              <a:t>】-</a:t>
            </a:r>
            <a:r>
              <a:rPr lang="zh-CN" altLang="en-US" noProof="0" dirty="0" smtClean="0">
                <a:ln>
                  <a:noFill/>
                </a:ln>
                <a:effectLst/>
                <a:uLnTx/>
                <a:uFillTx/>
                <a:sym typeface="+mn-ea"/>
              </a:rPr>
              <a:t>约束</a:t>
            </a:r>
            <a:endParaRPr lang="zh-CN" altLang="en-US" noProof="0" dirty="0" smtClean="0">
              <a:ln>
                <a:noFill/>
              </a:ln>
              <a:effectLst/>
              <a:uLnTx/>
              <a:uFillTx/>
              <a:sym typeface="+mn-ea"/>
            </a:endParaRPr>
          </a:p>
        </p:txBody>
      </p:sp>
      <p:sp>
        <p:nvSpPr>
          <p:cNvPr id="7" name="内容占位符 2"/>
          <p:cNvSpPr>
            <a:spLocks noGrp="1"/>
          </p:cNvSpPr>
          <p:nvPr/>
        </p:nvSpPr>
        <p:spPr>
          <a:xfrm>
            <a:off x="286385" y="669290"/>
            <a:ext cx="11460480" cy="190627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buClrTx/>
              <a:buSzTx/>
            </a:pPr>
            <a:r>
              <a:rPr lang="zh-CN" altLang="en-US" sz="2800" dirty="0" smtClean="0"/>
              <a:t>自增约束</a:t>
            </a:r>
            <a:endParaRPr sz="2000" dirty="0" smtClean="0"/>
          </a:p>
          <a:p>
            <a:pPr lvl="1"/>
            <a:r>
              <a:rPr sz="2000" dirty="0" smtClean="0"/>
              <a:t>通过给字段添加 AUTO_INCREMENT 属性来实现主键自增长。</a:t>
            </a:r>
            <a:endParaRPr sz="2000" dirty="0" smtClean="0"/>
          </a:p>
          <a:p>
            <a:pPr lvl="1"/>
            <a:r>
              <a:rPr sz="2000" dirty="0" smtClean="0"/>
              <a:t>语法格式：</a:t>
            </a:r>
            <a:r>
              <a:rPr sz="2000" dirty="0" smtClean="0">
                <a:solidFill>
                  <a:srgbClr val="FF0000"/>
                </a:solidFill>
              </a:rPr>
              <a:t>字段名 数据类型 AUTO_INCREMENT </a:t>
            </a:r>
            <a:r>
              <a:rPr lang="en-US" altLang="zh-CN" sz="1450" dirty="0" smtClean="0"/>
              <a:t>	</a:t>
            </a:r>
            <a:endParaRPr lang="zh-CN" altLang="en-US" sz="1395" dirty="0" smtClean="0"/>
          </a:p>
        </p:txBody>
      </p:sp>
      <p:sp>
        <p:nvSpPr>
          <p:cNvPr id="8" name="矩形 7"/>
          <p:cNvSpPr/>
          <p:nvPr/>
        </p:nvSpPr>
        <p:spPr>
          <a:xfrm>
            <a:off x="826135" y="2571750"/>
            <a:ext cx="6786880" cy="142049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1"/>
          <a:stretch>
            <a:fillRect/>
          </a:stretch>
        </p:blipFill>
        <p:spPr>
          <a:xfrm>
            <a:off x="946785" y="2672715"/>
            <a:ext cx="6545580" cy="1219200"/>
          </a:xfrm>
          <a:prstGeom prst="rect">
            <a:avLst/>
          </a:prstGeom>
        </p:spPr>
      </p:pic>
      <p:sp>
        <p:nvSpPr>
          <p:cNvPr id="6" name="文本框 5"/>
          <p:cNvSpPr txBox="1"/>
          <p:nvPr/>
        </p:nvSpPr>
        <p:spPr>
          <a:xfrm>
            <a:off x="286385" y="4236085"/>
            <a:ext cx="11731625" cy="1889760"/>
          </a:xfrm>
          <a:prstGeom prst="rect">
            <a:avLst/>
          </a:prstGeom>
          <a:noFill/>
        </p:spPr>
        <p:txBody>
          <a:bodyPr wrap="square" rtlCol="0">
            <a:spAutoFit/>
          </a:bodyPr>
          <a:p>
            <a:pPr algn="l">
              <a:lnSpc>
                <a:spcPct val="130000"/>
              </a:lnSpc>
            </a:pPr>
            <a:r>
              <a:rPr lang="zh-CN" altLang="en-US"/>
              <a:t>默认情况下，AUTO_INCREMENT 的初始值是 1，每新增一条记录，字段值自动加 1。</a:t>
            </a:r>
            <a:endParaRPr lang="zh-CN" altLang="en-US"/>
          </a:p>
          <a:p>
            <a:pPr algn="l">
              <a:lnSpc>
                <a:spcPct val="130000"/>
              </a:lnSpc>
            </a:pPr>
            <a:r>
              <a:rPr lang="zh-CN" altLang="en-US"/>
              <a:t>一个表中只能有一个字段使用 AUTO_INCREMENT 约束，且该字段必须有唯一索引，以避免序号重复（通常为主键）。</a:t>
            </a:r>
            <a:endParaRPr lang="zh-CN" altLang="en-US"/>
          </a:p>
          <a:p>
            <a:pPr algn="l">
              <a:lnSpc>
                <a:spcPct val="130000"/>
              </a:lnSpc>
            </a:pPr>
            <a:r>
              <a:rPr lang="zh-CN" altLang="en-US"/>
              <a:t>AUTO_INCREMENT 约束的字段必须具备 NOT NULL 属性。</a:t>
            </a:r>
            <a:endParaRPr lang="zh-CN" altLang="en-US"/>
          </a:p>
          <a:p>
            <a:pPr algn="l">
              <a:lnSpc>
                <a:spcPct val="130000"/>
              </a:lnSpc>
            </a:pPr>
            <a:r>
              <a:rPr lang="zh-CN" altLang="en-US"/>
              <a:t>AUTO_INCREMENT 约束的字段只能是整数类型（TINYINT、SMALLINT、INT、BIGINT 等）。</a:t>
            </a:r>
            <a:endParaRPr lang="zh-CN" altLang="en-US"/>
          </a:p>
          <a:p>
            <a:pPr algn="l">
              <a:lnSpc>
                <a:spcPct val="130000"/>
              </a:lnSpc>
            </a:pPr>
            <a:r>
              <a:rPr lang="zh-CN" altLang="en-US"/>
              <a:t>AUTO_INCREMENT 约束字段的最大值受该字段的数据类型约束，如果达到上限，AUTO_INCREMENT 就会失效。</a:t>
            </a:r>
            <a:endParaRPr lang="zh-CN" altLang="en-US"/>
          </a:p>
        </p:txBody>
      </p:sp>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ln>
                  <a:noFill/>
                </a:ln>
                <a:effectLst/>
                <a:uLnTx/>
                <a:uFillTx/>
                <a:sym typeface="+mn-ea"/>
              </a:rPr>
              <a:t>知识点</a:t>
            </a:r>
            <a:r>
              <a:rPr lang="en-US" altLang="zh-CN" noProof="0" dirty="0" smtClean="0">
                <a:ln>
                  <a:noFill/>
                </a:ln>
                <a:effectLst/>
                <a:uLnTx/>
                <a:uFillTx/>
                <a:sym typeface="+mn-ea"/>
              </a:rPr>
              <a:t>4【DDL</a:t>
            </a:r>
            <a:r>
              <a:rPr lang="zh-CN" altLang="en-US" noProof="0" dirty="0" smtClean="0">
                <a:ln>
                  <a:noFill/>
                </a:ln>
                <a:effectLst/>
                <a:uLnTx/>
                <a:uFillTx/>
                <a:sym typeface="+mn-ea"/>
              </a:rPr>
              <a:t>语句</a:t>
            </a:r>
            <a:r>
              <a:rPr lang="en-US" altLang="zh-CN" noProof="0" dirty="0" smtClean="0">
                <a:ln>
                  <a:noFill/>
                </a:ln>
                <a:effectLst/>
                <a:uLnTx/>
                <a:uFillTx/>
                <a:sym typeface="+mn-ea"/>
              </a:rPr>
              <a:t>】-</a:t>
            </a:r>
            <a:r>
              <a:rPr lang="zh-CN" altLang="en-US" noProof="0" dirty="0" smtClean="0">
                <a:ln>
                  <a:noFill/>
                </a:ln>
                <a:effectLst/>
                <a:uLnTx/>
                <a:uFillTx/>
                <a:sym typeface="+mn-ea"/>
              </a:rPr>
              <a:t>约束</a:t>
            </a:r>
            <a:endParaRPr lang="zh-CN" altLang="en-US" noProof="0" dirty="0" smtClean="0">
              <a:ln>
                <a:noFill/>
              </a:ln>
              <a:effectLst/>
              <a:uLnTx/>
              <a:uFillTx/>
              <a:sym typeface="+mn-ea"/>
            </a:endParaRPr>
          </a:p>
        </p:txBody>
      </p:sp>
      <p:sp>
        <p:nvSpPr>
          <p:cNvPr id="7" name="内容占位符 2"/>
          <p:cNvSpPr>
            <a:spLocks noGrp="1"/>
          </p:cNvSpPr>
          <p:nvPr/>
        </p:nvSpPr>
        <p:spPr>
          <a:xfrm>
            <a:off x="286385" y="669290"/>
            <a:ext cx="11460480" cy="308419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buClrTx/>
              <a:buSzTx/>
            </a:pPr>
            <a:r>
              <a:rPr lang="zh-CN" altLang="en-US" sz="2800" dirty="0" smtClean="0"/>
              <a:t>外键约束foreign key</a:t>
            </a:r>
            <a:endParaRPr lang="zh-CN" altLang="en-US" sz="2800" dirty="0" smtClean="0"/>
          </a:p>
          <a:p>
            <a:pPr lvl="1"/>
            <a:r>
              <a:rPr sz="2000" dirty="0" smtClean="0"/>
              <a:t> </a:t>
            </a:r>
            <a:r>
              <a:rPr lang="zh-CN" sz="2000" dirty="0" smtClean="0"/>
              <a:t>语法：</a:t>
            </a:r>
            <a:r>
              <a:rPr sz="2000" dirty="0" smtClean="0">
                <a:solidFill>
                  <a:srgbClr val="FF0000"/>
                </a:solidFill>
              </a:rPr>
              <a:t>Foreign key（本表字段名） references 主键表名（主键名）</a:t>
            </a:r>
            <a:r>
              <a:rPr lang="zh-CN" sz="2000" dirty="0" smtClean="0">
                <a:solidFill>
                  <a:srgbClr val="FF0000"/>
                </a:solidFill>
              </a:rPr>
              <a:t>【</a:t>
            </a:r>
            <a:r>
              <a:rPr sz="2000" dirty="0" smtClean="0">
                <a:solidFill>
                  <a:srgbClr val="FF0000"/>
                </a:solidFill>
              </a:rPr>
              <a:t>on delete CASCADE</a:t>
            </a:r>
            <a:r>
              <a:rPr lang="zh-CN" sz="2000" dirty="0" smtClean="0">
                <a:solidFill>
                  <a:srgbClr val="FF0000"/>
                </a:solidFill>
              </a:rPr>
              <a:t>】</a:t>
            </a:r>
            <a:endParaRPr sz="2000" dirty="0" smtClean="0">
              <a:solidFill>
                <a:srgbClr val="FF0000"/>
              </a:solidFill>
            </a:endParaRPr>
          </a:p>
          <a:p>
            <a:pPr lvl="1"/>
            <a:r>
              <a:rPr sz="2000" dirty="0" smtClean="0"/>
              <a:t>外键约束是保证一个或两个表之间的参照完整性，外键是构建于一个表的两个字段或是两个表的两个字段之间的参照关系</a:t>
            </a:r>
            <a:endParaRPr sz="2000" dirty="0" smtClean="0"/>
          </a:p>
          <a:p>
            <a:pPr lvl="1" algn="l">
              <a:buClrTx/>
              <a:buSzTx/>
            </a:pPr>
            <a:r>
              <a:rPr sz="2000" dirty="0" smtClean="0"/>
              <a:t>一张表中可以没有外键，如果有就必须是另一张表的主键</a:t>
            </a:r>
            <a:r>
              <a:rPr lang="zh-CN" sz="2000" dirty="0" smtClean="0"/>
              <a:t>，目的是关联两张表</a:t>
            </a:r>
            <a:r>
              <a:rPr sz="2000" dirty="0" smtClean="0"/>
              <a:t>。	</a:t>
            </a:r>
            <a:endParaRPr sz="2000" dirty="0" smtClean="0"/>
          </a:p>
          <a:p>
            <a:pPr lvl="1"/>
            <a:endParaRPr lang="zh-CN" altLang="en-US" sz="1395" dirty="0" smtClean="0"/>
          </a:p>
        </p:txBody>
      </p:sp>
      <p:sp>
        <p:nvSpPr>
          <p:cNvPr id="3" name="内容占位符 2"/>
          <p:cNvSpPr>
            <a:spLocks noGrp="1"/>
          </p:cNvSpPr>
          <p:nvPr/>
        </p:nvSpPr>
        <p:spPr>
          <a:xfrm>
            <a:off x="365760" y="3356610"/>
            <a:ext cx="11460480" cy="190627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buClrTx/>
              <a:buSzTx/>
            </a:pPr>
            <a:r>
              <a:rPr lang="zh-CN" altLang="en-US" sz="2800" dirty="0" smtClean="0"/>
              <a:t>注意</a:t>
            </a:r>
            <a:endParaRPr sz="2000" dirty="0" smtClean="0"/>
          </a:p>
          <a:p>
            <a:pPr lvl="1"/>
            <a:r>
              <a:rPr sz="2000" dirty="0" smtClean="0"/>
              <a:t>CASCADE：父表中的参照列数据删除或更新后，子表也随着删除或更新 </a:t>
            </a:r>
            <a:endParaRPr sz="2000" dirty="0" smtClean="0"/>
          </a:p>
          <a:p>
            <a:pPr lvl="1"/>
            <a:r>
              <a:rPr sz="2000" dirty="0" smtClean="0"/>
              <a:t>SET NULL:当父表参照列数据删除或更新后，子表中的外键列修改为null</a:t>
            </a:r>
            <a:endParaRPr sz="2000" dirty="0" smtClean="0"/>
          </a:p>
          <a:p>
            <a:pPr lvl="1"/>
            <a:r>
              <a:rPr sz="2000" dirty="0" smtClean="0"/>
              <a:t>RESTRICT:拒绝父表的更新或删除操作,默认。</a:t>
            </a:r>
            <a:endParaRPr sz="2000" dirty="0" smtClean="0"/>
          </a:p>
          <a:p>
            <a:pPr lvl="1"/>
            <a:r>
              <a:rPr sz="2000" dirty="0" smtClean="0"/>
              <a:t>NO ACTION：同RESTRICT</a:t>
            </a:r>
            <a:endParaRPr sz="2000" dirty="0" smtClean="0"/>
          </a:p>
          <a:p>
            <a:pPr lvl="1"/>
            <a:r>
              <a:rPr sz="2000" dirty="0" smtClean="0"/>
              <a:t>案例：创建学生表，关联班级表。</a:t>
            </a:r>
            <a:endParaRPr sz="2000" dirty="0" smtClean="0"/>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96940"/>
          </a:xfrm>
        </p:spPr>
        <p:txBody>
          <a:bodyPr vert="horz" lIns="91440" tIns="45720" rIns="91440" bIns="45720" rtlCol="0">
            <a:noAutofit/>
          </a:bodyPr>
          <a:lstStyle/>
          <a:p>
            <a:pPr lvl="0"/>
            <a:r>
              <a:rPr lang="zh-CN" altLang="en-US" dirty="0" smtClean="0">
                <a:sym typeface="+mn-ea"/>
              </a:rPr>
              <a:t>修改表</a:t>
            </a:r>
            <a:endParaRPr lang="zh-CN" altLang="en-US" dirty="0" smtClean="0">
              <a:sym typeface="+mn-ea"/>
            </a:endParaRPr>
          </a:p>
          <a:p>
            <a:pPr lvl="1"/>
            <a:r>
              <a:rPr sz="2000" dirty="0" smtClean="0">
                <a:sym typeface="+mn-ea"/>
              </a:rPr>
              <a:t>添加单列</a:t>
            </a:r>
            <a:r>
              <a:rPr lang="zh-CN" sz="2000" dirty="0" smtClean="0">
                <a:sym typeface="+mn-ea"/>
              </a:rPr>
              <a:t>：</a:t>
            </a:r>
            <a:r>
              <a:rPr sz="2000" dirty="0" smtClean="0">
                <a:sym typeface="+mn-ea"/>
              </a:rPr>
              <a:t> ALTER TABLE 表名 ADD[COLUMN] 列名 列定义 [FIRST|AFTER]</a:t>
            </a:r>
            <a:endParaRPr sz="2000" dirty="0" smtClean="0">
              <a:sym typeface="+mn-ea"/>
            </a:endParaRPr>
          </a:p>
          <a:p>
            <a:pPr lvl="1"/>
            <a:r>
              <a:rPr sz="2000" dirty="0" smtClean="0">
                <a:sym typeface="+mn-ea"/>
              </a:rPr>
              <a:t>添加多列</a:t>
            </a:r>
            <a:r>
              <a:rPr lang="zh-CN" sz="2000" dirty="0" smtClean="0">
                <a:sym typeface="+mn-ea"/>
              </a:rPr>
              <a:t>：</a:t>
            </a:r>
            <a:r>
              <a:rPr sz="2000" dirty="0" smtClean="0">
                <a:sym typeface="+mn-ea"/>
              </a:rPr>
              <a:t>ALTER TABLE 表名 ADD[COLUMN] (列名 列定义,……)</a:t>
            </a:r>
            <a:endParaRPr sz="2000" dirty="0" smtClean="0">
              <a:sym typeface="+mn-ea"/>
            </a:endParaRPr>
          </a:p>
          <a:p>
            <a:pPr lvl="1"/>
            <a:r>
              <a:rPr sz="2000" dirty="0" smtClean="0">
                <a:sym typeface="+mn-ea"/>
              </a:rPr>
              <a:t>删除列</a:t>
            </a:r>
            <a:r>
              <a:rPr lang="zh-CN" sz="2000" dirty="0" smtClean="0">
                <a:sym typeface="+mn-ea"/>
              </a:rPr>
              <a:t>：</a:t>
            </a:r>
            <a:r>
              <a:rPr sz="2000" dirty="0" smtClean="0">
                <a:sym typeface="+mn-ea"/>
              </a:rPr>
              <a:t>ALTER TABLE 表名 DROP[COLUMN] 列名</a:t>
            </a:r>
            <a:endParaRPr sz="2000" dirty="0" smtClean="0">
              <a:sym typeface="+mn-ea"/>
            </a:endParaRPr>
          </a:p>
          <a:p>
            <a:pPr lvl="1"/>
            <a:r>
              <a:rPr sz="2000" dirty="0" smtClean="0">
                <a:sym typeface="+mn-ea"/>
              </a:rPr>
              <a:t>删除多列</a:t>
            </a:r>
            <a:r>
              <a:rPr lang="zh-CN" sz="2000" dirty="0" smtClean="0">
                <a:sym typeface="+mn-ea"/>
              </a:rPr>
              <a:t>：</a:t>
            </a:r>
            <a:r>
              <a:rPr sz="2000" dirty="0" smtClean="0">
                <a:sym typeface="+mn-ea"/>
              </a:rPr>
              <a:t>ALTER TABLE 表名 DROP[COLUMN] 列名,DROP[COLUMN] 列名</a:t>
            </a:r>
            <a:endParaRPr sz="2000" dirty="0" smtClean="0">
              <a:sym typeface="+mn-ea"/>
            </a:endParaRPr>
          </a:p>
          <a:p>
            <a:pPr lvl="1"/>
            <a:r>
              <a:rPr sz="2000" dirty="0" smtClean="0">
                <a:sym typeface="+mn-ea"/>
              </a:rPr>
              <a:t>添加主键约束</a:t>
            </a:r>
            <a:r>
              <a:rPr lang="zh-CN" sz="2000" dirty="0" smtClean="0">
                <a:sym typeface="+mn-ea"/>
              </a:rPr>
              <a:t>：</a:t>
            </a:r>
            <a:r>
              <a:rPr sz="2000" dirty="0" smtClean="0">
                <a:sym typeface="+mn-ea"/>
              </a:rPr>
              <a:t>ALTER TABLE 表名 ADD[CONSTRAINT [约束名称]] PRIMARY KEY(主键)</a:t>
            </a:r>
            <a:endParaRPr sz="2000" dirty="0" smtClean="0">
              <a:sym typeface="+mn-ea"/>
            </a:endParaRPr>
          </a:p>
          <a:p>
            <a:pPr lvl="1"/>
            <a:r>
              <a:rPr sz="2000" dirty="0" smtClean="0">
                <a:sym typeface="+mn-ea"/>
              </a:rPr>
              <a:t>删除主键约束</a:t>
            </a:r>
            <a:r>
              <a:rPr lang="zh-CN" sz="2000" dirty="0" smtClean="0">
                <a:sym typeface="+mn-ea"/>
              </a:rPr>
              <a:t>：</a:t>
            </a:r>
            <a:r>
              <a:rPr sz="2000" dirty="0" smtClean="0">
                <a:sym typeface="+mn-ea"/>
              </a:rPr>
              <a:t>ALTER TABLE 表名 DROP PRIMARY KEY;</a:t>
            </a:r>
            <a:endParaRPr sz="2000" dirty="0" smtClean="0">
              <a:sym typeface="+mn-ea"/>
            </a:endParaRPr>
          </a:p>
          <a:p>
            <a:pPr lvl="1"/>
            <a:r>
              <a:rPr sz="2000" dirty="0" smtClean="0">
                <a:sym typeface="+mn-ea"/>
              </a:rPr>
              <a:t>修改列定义</a:t>
            </a:r>
            <a:r>
              <a:rPr lang="zh-CN" sz="2000" dirty="0" smtClean="0">
                <a:sym typeface="+mn-ea"/>
              </a:rPr>
              <a:t>：</a:t>
            </a:r>
            <a:r>
              <a:rPr sz="2000" dirty="0" smtClean="0">
                <a:sym typeface="+mn-ea"/>
              </a:rPr>
              <a:t>ALTER TABLE 表名 MODIFY[COLUMN] 列名 列定义 [FIRST|AFTER 列名]</a:t>
            </a:r>
            <a:endParaRPr sz="2000" dirty="0" smtClean="0">
              <a:sym typeface="+mn-ea"/>
            </a:endParaRPr>
          </a:p>
          <a:p>
            <a:pPr lvl="1"/>
            <a:r>
              <a:rPr sz="2000" dirty="0" smtClean="0">
                <a:sym typeface="+mn-ea"/>
              </a:rPr>
              <a:t>修改列名称</a:t>
            </a:r>
            <a:r>
              <a:rPr lang="zh-CN" sz="2000" dirty="0" smtClean="0">
                <a:sym typeface="+mn-ea"/>
              </a:rPr>
              <a:t>：</a:t>
            </a:r>
            <a:r>
              <a:rPr sz="2000" dirty="0" smtClean="0">
                <a:sym typeface="+mn-ea"/>
              </a:rPr>
              <a:t>ALTER TABLE 表名 CHANGE[COLUMN] 旧列名 新列名 新列定义 [FIRST|AFTER 列名]</a:t>
            </a:r>
            <a:endParaRPr sz="2000" dirty="0" smtClean="0">
              <a:sym typeface="+mn-ea"/>
            </a:endParaRPr>
          </a:p>
          <a:p>
            <a:pPr lvl="1"/>
            <a:r>
              <a:rPr sz="2000" dirty="0" smtClean="0">
                <a:sym typeface="+mn-ea"/>
              </a:rPr>
              <a:t>修改表名</a:t>
            </a:r>
            <a:r>
              <a:rPr lang="zh-CN" sz="2000" dirty="0" smtClean="0">
                <a:sym typeface="+mn-ea"/>
              </a:rPr>
              <a:t>：</a:t>
            </a:r>
            <a:r>
              <a:rPr sz="2000" dirty="0" smtClean="0">
                <a:sym typeface="+mn-ea"/>
              </a:rPr>
              <a:t>ALTER TABLE 旧表名 RENAME 新表名</a:t>
            </a:r>
            <a:r>
              <a:rPr lang="en-US" altLang="zh-CN" sz="1450" dirty="0" smtClean="0"/>
              <a:t>	</a:t>
            </a:r>
            <a:endParaRPr lang="zh-CN" altLang="en-US" sz="1395"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4【DDL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语句</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修改表结构</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1930" y="767715"/>
            <a:ext cx="11788140" cy="5996940"/>
          </a:xfrm>
        </p:spPr>
        <p:txBody>
          <a:bodyPr vert="horz" lIns="91440" tIns="45720" rIns="91440" bIns="45720" rtlCol="0">
            <a:noAutofit/>
          </a:bodyPr>
          <a:lstStyle/>
          <a:p>
            <a:r>
              <a:rPr lang="zh-CN" altLang="en-US" sz="2050" dirty="0" smtClean="0"/>
              <a:t>DML 操作是指对数据库中表记录的操作，主要包括表记录的插入（insert）、更新（update）、删除（delete）和查询（select），是开发人员日常使用最频繁的操作。</a:t>
            </a:r>
            <a:endParaRPr lang="zh-CN" altLang="en-US" sz="2050" dirty="0" smtClean="0"/>
          </a:p>
          <a:p>
            <a:r>
              <a:rPr lang="zh-CN" altLang="en-US" sz="2000" dirty="0" smtClean="0"/>
              <a:t>数据插入记录</a:t>
            </a:r>
            <a:endParaRPr lang="zh-CN" altLang="en-US" sz="2000" dirty="0" smtClean="0"/>
          </a:p>
          <a:p>
            <a:pPr lvl="1"/>
            <a:r>
              <a:rPr lang="zh-CN" altLang="en-US" sz="2000" b="1" dirty="0" smtClean="0">
                <a:solidFill>
                  <a:schemeClr val="tx1"/>
                </a:solidFill>
              </a:rPr>
              <a:t>全表插入语法：</a:t>
            </a:r>
            <a:r>
              <a:rPr lang="en-US" altLang="zh-CN" sz="2000" b="1" dirty="0" smtClean="0">
                <a:sym typeface="+mn-ea"/>
              </a:rPr>
              <a:t>INSERT INTO</a:t>
            </a:r>
            <a:r>
              <a:rPr lang="en-US" altLang="zh-CN" sz="2000" b="1" dirty="0" smtClean="0">
                <a:solidFill>
                  <a:schemeClr val="tx1"/>
                </a:solidFill>
              </a:rPr>
              <a:t> 表名 </a:t>
            </a:r>
            <a:r>
              <a:rPr lang="en-US" altLang="zh-CN" sz="2000" b="1" dirty="0" smtClean="0">
                <a:sym typeface="+mn-ea"/>
              </a:rPr>
              <a:t>VALUES</a:t>
            </a:r>
            <a:r>
              <a:rPr lang="en-US" altLang="zh-CN" sz="2000" b="1" dirty="0" smtClean="0">
                <a:solidFill>
                  <a:schemeClr val="tx1"/>
                </a:solidFill>
              </a:rPr>
              <a:t>( </a:t>
            </a:r>
            <a:r>
              <a:rPr lang="en-US" altLang="zh-CN" sz="2000" b="1" dirty="0" smtClean="0">
                <a:sym typeface="+mn-ea"/>
              </a:rPr>
              <a:t>value1,value2,...,valuen</a:t>
            </a:r>
            <a:r>
              <a:rPr lang="en-US" altLang="zh-CN" sz="2000" b="1" dirty="0" smtClean="0">
                <a:solidFill>
                  <a:schemeClr val="tx1"/>
                </a:solidFill>
              </a:rPr>
              <a:t>);</a:t>
            </a:r>
            <a:endParaRPr lang="en-US" altLang="zh-CN" sz="2000" b="1" dirty="0" smtClean="0">
              <a:solidFill>
                <a:schemeClr val="tx1"/>
              </a:solidFill>
            </a:endParaRPr>
          </a:p>
          <a:p>
            <a:pPr lvl="1"/>
            <a:r>
              <a:rPr lang="zh-CN" altLang="en-US" sz="2000" b="1" dirty="0" smtClean="0">
                <a:solidFill>
                  <a:schemeClr val="tx1"/>
                </a:solidFill>
              </a:rPr>
              <a:t>选择列插入语法</a:t>
            </a:r>
            <a:r>
              <a:rPr lang="en-US" altLang="zh-CN" sz="2000" b="1" dirty="0" smtClean="0">
                <a:solidFill>
                  <a:schemeClr val="tx1"/>
                </a:solidFill>
              </a:rPr>
              <a:t>:  </a:t>
            </a:r>
            <a:r>
              <a:rPr lang="en-US" altLang="zh-CN" sz="2000" b="1" dirty="0" smtClean="0">
                <a:solidFill>
                  <a:schemeClr val="tx1"/>
                </a:solidFill>
              </a:rPr>
              <a:t>INSERT INTO tablename(field1,field2,...fieldn) VALUES(value1,value2,...,valuen);</a:t>
            </a:r>
            <a:endParaRPr lang="zh-CN" altLang="en-US" sz="2000" b="1" dirty="0" smtClean="0">
              <a:solidFill>
                <a:srgbClr val="FF0000"/>
              </a:solidFill>
            </a:endParaRPr>
          </a:p>
          <a:p>
            <a:pPr marL="914400" lvl="2" indent="0">
              <a:buNone/>
            </a:pPr>
            <a:endParaRPr lang="zh-CN" altLang="en-US" sz="1800" b="1" dirty="0" smtClean="0">
              <a:solidFill>
                <a:srgbClr val="FF0000"/>
              </a:solidFill>
            </a:endParaRPr>
          </a:p>
          <a:p>
            <a:pPr marL="914400" lvl="2" indent="0">
              <a:buNone/>
            </a:pPr>
            <a:r>
              <a:rPr lang="zh-CN" altLang="en-US" sz="1800" b="1" dirty="0" smtClean="0">
                <a:solidFill>
                  <a:srgbClr val="FF0000"/>
                </a:solidFill>
              </a:rPr>
              <a:t>注意：</a:t>
            </a:r>
            <a:r>
              <a:rPr lang="en-US" altLang="zh-CN" sz="1800" b="1" dirty="0" smtClean="0">
                <a:solidFill>
                  <a:srgbClr val="FF0000"/>
                </a:solidFill>
              </a:rPr>
              <a:t>1</a:t>
            </a:r>
            <a:r>
              <a:rPr lang="zh-CN" altLang="en-US" sz="1800" b="1" dirty="0" smtClean="0">
                <a:solidFill>
                  <a:srgbClr val="FF0000"/>
                </a:solidFill>
              </a:rPr>
              <a:t>、可以不用指定列名，但是</a:t>
            </a:r>
            <a:r>
              <a:rPr lang="en-US" altLang="zh-CN" sz="1800" b="1" dirty="0" smtClean="0">
                <a:solidFill>
                  <a:srgbClr val="FF0000"/>
                </a:solidFill>
              </a:rPr>
              <a:t>values</a:t>
            </a:r>
            <a:r>
              <a:rPr lang="zh-CN" altLang="en-US" sz="1800" b="1" dirty="0" smtClean="0">
                <a:solidFill>
                  <a:srgbClr val="FF0000"/>
                </a:solidFill>
              </a:rPr>
              <a:t>后面的顺序应该和表字段的排列顺序一致；</a:t>
            </a:r>
            <a:endParaRPr lang="zh-CN" altLang="en-US" sz="1800" b="1" dirty="0" smtClean="0">
              <a:solidFill>
                <a:srgbClr val="FF0000"/>
              </a:solidFill>
            </a:endParaRPr>
          </a:p>
          <a:p>
            <a:pPr marL="914400" lvl="2" indent="0">
              <a:buNone/>
            </a:pPr>
            <a:r>
              <a:rPr lang="en-US" altLang="zh-CN" sz="1800" b="1" dirty="0" smtClean="0">
                <a:solidFill>
                  <a:srgbClr val="FF0000"/>
                </a:solidFill>
              </a:rPr>
              <a:t>          2</a:t>
            </a:r>
            <a:r>
              <a:rPr lang="zh-CN" altLang="en-US" sz="1800" b="1" dirty="0" smtClean="0">
                <a:solidFill>
                  <a:srgbClr val="FF0000"/>
                </a:solidFill>
              </a:rPr>
              <a:t>、含可空的字段、非空但含有默认值的字段以及自增字段，可以不在</a:t>
            </a:r>
            <a:r>
              <a:rPr lang="en-US" altLang="zh-CN" sz="1800" b="1" dirty="0" smtClean="0">
                <a:solidFill>
                  <a:srgbClr val="FF0000"/>
                </a:solidFill>
              </a:rPr>
              <a:t>insert</a:t>
            </a:r>
            <a:r>
              <a:rPr lang="zh-CN" altLang="en-US" sz="1800" b="1" dirty="0" smtClean="0">
                <a:solidFill>
                  <a:srgbClr val="FF0000"/>
                </a:solidFill>
              </a:rPr>
              <a:t>后的字段列表里面出现，</a:t>
            </a:r>
            <a:r>
              <a:rPr lang="en-US" altLang="zh-CN" sz="1800" b="1" dirty="0" smtClean="0">
                <a:solidFill>
                  <a:srgbClr val="FF0000"/>
                </a:solidFill>
              </a:rPr>
              <a:t>values</a:t>
            </a:r>
            <a:r>
              <a:rPr lang="zh-CN" altLang="en-US" sz="1800" b="1" dirty="0" smtClean="0">
                <a:solidFill>
                  <a:srgbClr val="FF0000"/>
                </a:solidFill>
              </a:rPr>
              <a:t>后面对应字段名称的值；      </a:t>
            </a:r>
            <a:endParaRPr lang="zh-CN" altLang="en-US" sz="1800" b="1" dirty="0" smtClean="0">
              <a:solidFill>
                <a:srgbClr val="FF0000"/>
              </a:solidFill>
            </a:endParaRPr>
          </a:p>
          <a:p>
            <a:pPr marL="914400" lvl="2" indent="0">
              <a:buNone/>
            </a:pPr>
            <a:r>
              <a:rPr lang="zh-CN" altLang="en-US" sz="1800" b="1" dirty="0" smtClean="0">
                <a:solidFill>
                  <a:srgbClr val="FF0000"/>
                </a:solidFill>
              </a:rPr>
              <a:t>        </a:t>
            </a:r>
            <a:endParaRPr lang="zh-CN" altLang="en-US" sz="1800" b="1" dirty="0" smtClean="0">
              <a:solidFill>
                <a:srgbClr val="FF0000"/>
              </a:solidFill>
            </a:endParaRPr>
          </a:p>
          <a:p>
            <a:pPr marL="0" lvl="1" indent="0">
              <a:buNone/>
            </a:pPr>
            <a:r>
              <a:rPr lang="en-US" altLang="zh-CN" sz="1205" b="1" dirty="0" smtClean="0">
                <a:sym typeface="+mn-ea"/>
              </a:rPr>
              <a:t>	</a:t>
            </a:r>
            <a:endParaRPr lang="zh-CN" altLang="en-US" sz="1205" b="1" dirty="0" smtClean="0">
              <a:solidFill>
                <a:schemeClr val="tx1"/>
              </a:solidFill>
            </a:endParaRPr>
          </a:p>
        </p:txBody>
      </p:sp>
      <p:sp>
        <p:nvSpPr>
          <p:cNvPr id="4" name="标题 1"/>
          <p:cNvSpPr txBox="1"/>
          <p:nvPr/>
        </p:nvSpPr>
        <p:spPr>
          <a:xfrm>
            <a:off x="165253" y="246"/>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5【DML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语句</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插入</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725170" y="2435860"/>
            <a:ext cx="11264900" cy="103822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597535" y="5543550"/>
            <a:ext cx="7891780" cy="925195"/>
          </a:xfrm>
          <a:prstGeom prst="rect">
            <a:avLst/>
          </a:prstGeom>
          <a:noFill/>
          <a:ln w="7620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796290" y="5652770"/>
            <a:ext cx="7493635" cy="706755"/>
          </a:xfrm>
          <a:prstGeom prst="rect">
            <a:avLst/>
          </a:prstGeom>
          <a:noFill/>
        </p:spPr>
        <p:txBody>
          <a:bodyPr wrap="square" rtlCol="0">
            <a:spAutoFit/>
          </a:bodyPr>
          <a:p>
            <a:pPr algn="l"/>
            <a:r>
              <a:rPr lang="zh-CN" altLang="en-US" sz="2000"/>
              <a:t>案例</a:t>
            </a:r>
            <a:r>
              <a:rPr lang="en-US" altLang="zh-CN" sz="2000"/>
              <a:t>1</a:t>
            </a:r>
            <a:r>
              <a:rPr lang="zh-CN" altLang="en-US" sz="2000"/>
              <a:t>：向学生表中添加的韩梅梅的学生信息</a:t>
            </a:r>
            <a:endParaRPr lang="zh-CN" altLang="en-US" sz="2000"/>
          </a:p>
          <a:p>
            <a:pPr algn="l"/>
            <a:r>
              <a:rPr lang="zh-CN" altLang="en-US" sz="2000"/>
              <a:t>案例</a:t>
            </a:r>
            <a:r>
              <a:rPr lang="en-US" altLang="zh-CN" sz="2000"/>
              <a:t>2</a:t>
            </a:r>
            <a:r>
              <a:rPr lang="zh-CN" altLang="en-US" sz="2000"/>
              <a:t>：</a:t>
            </a:r>
            <a:r>
              <a:rPr lang="zh-CN" altLang="en-US" sz="2000">
                <a:sym typeface="+mn-ea"/>
              </a:rPr>
              <a:t>向学生表中</a:t>
            </a:r>
            <a:r>
              <a:rPr lang="zh-CN" altLang="en-US" sz="2000"/>
              <a:t>添加小岳岳的学生信息，只添加姓名和手机号</a:t>
            </a:r>
            <a:endParaRPr lang="zh-CN" altLang="en-US" sz="2000"/>
          </a:p>
        </p:txBody>
      </p:sp>
    </p:spTree>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2123440"/>
          </a:xfrm>
        </p:spPr>
        <p:txBody>
          <a:bodyPr vert="horz" lIns="91440" tIns="45720" rIns="91440" bIns="45720" rtlCol="0">
            <a:noAutofit/>
          </a:bodyPr>
          <a:lstStyle/>
          <a:p>
            <a:r>
              <a:rPr lang="zh-CN" altLang="en-US" dirty="0" smtClean="0"/>
              <a:t>更新记录</a:t>
            </a:r>
            <a:endParaRPr lang="zh-CN" altLang="en-US" dirty="0" smtClean="0"/>
          </a:p>
          <a:p>
            <a:pPr lvl="1"/>
            <a:r>
              <a:rPr lang="zh-CN" altLang="en-US" sz="2000" dirty="0" smtClean="0"/>
              <a:t>基本语法：</a:t>
            </a:r>
            <a:r>
              <a:rPr lang="en-US" altLang="zh-CN" sz="2000" b="1" dirty="0" smtClean="0">
                <a:solidFill>
                  <a:schemeClr val="tx1"/>
                </a:solidFill>
              </a:rPr>
              <a:t>UPDATE  </a:t>
            </a:r>
            <a:r>
              <a:rPr lang="zh-CN" altLang="en-US" sz="2000" b="1" dirty="0" smtClean="0">
                <a:solidFill>
                  <a:schemeClr val="tx1"/>
                </a:solidFill>
              </a:rPr>
              <a:t>表名 </a:t>
            </a:r>
            <a:r>
              <a:rPr lang="en-US" altLang="zh-CN" sz="2000" b="1" dirty="0" smtClean="0">
                <a:solidFill>
                  <a:schemeClr val="tx1"/>
                </a:solidFill>
              </a:rPr>
              <a:t> SET 列名=新值1,列名=新值2,...[WHERE </a:t>
            </a:r>
            <a:r>
              <a:rPr lang="en-US" altLang="zh-CN" sz="2000" b="1" dirty="0" smtClean="0">
                <a:sym typeface="+mn-ea"/>
              </a:rPr>
              <a:t>CONDITION</a:t>
            </a:r>
            <a:r>
              <a:rPr lang="en-US" altLang="zh-CN" sz="2000" b="1" dirty="0" smtClean="0">
                <a:solidFill>
                  <a:schemeClr val="tx1"/>
                </a:solidFill>
              </a:rPr>
              <a:t>]</a:t>
            </a:r>
            <a:endParaRPr lang="zh-CN" altLang="en-US" sz="2000" b="1" dirty="0" smtClean="0">
              <a:solidFill>
                <a:srgbClr val="FF0000"/>
              </a:solidFill>
            </a:endParaRPr>
          </a:p>
          <a:p>
            <a:pPr marL="914400" lvl="2" indent="0">
              <a:buNone/>
            </a:pPr>
            <a:r>
              <a:rPr lang="zh-CN" altLang="en-US" sz="2000" b="1" dirty="0" smtClean="0">
                <a:solidFill>
                  <a:srgbClr val="FF0000"/>
                </a:solidFill>
              </a:rPr>
              <a:t>注意：where 子句是判断语句，用来设定条件，限制只更新匹配的行，where可以省略</a:t>
            </a:r>
            <a:endParaRPr lang="zh-CN" altLang="en-US" sz="2000" b="1" dirty="0" smtClean="0">
              <a:solidFill>
                <a:srgbClr val="FF0000"/>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5【DML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语句</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更新</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681355" y="1528445"/>
            <a:ext cx="11264900" cy="114427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681355" y="3659505"/>
            <a:ext cx="7891780" cy="1435100"/>
          </a:xfrm>
          <a:prstGeom prst="rect">
            <a:avLst/>
          </a:prstGeom>
          <a:noFill/>
          <a:ln w="7620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681355" y="3746500"/>
            <a:ext cx="9921875" cy="1599565"/>
          </a:xfrm>
          <a:prstGeom prst="rect">
            <a:avLst/>
          </a:prstGeom>
          <a:noFill/>
        </p:spPr>
        <p:txBody>
          <a:bodyPr wrap="square" rtlCol="0">
            <a:spAutoFit/>
          </a:bodyPr>
          <a:p>
            <a:pPr algn="l">
              <a:lnSpc>
                <a:spcPct val="130000"/>
              </a:lnSpc>
            </a:pPr>
            <a:r>
              <a:rPr lang="en-US" altLang="zh-CN" sz="2000">
                <a:latin typeface="微软雅黑 Light" panose="020B0502040204020203" pitchFamily="34" charset="-122"/>
                <a:ea typeface="微软雅黑 Light" panose="020B0502040204020203" pitchFamily="34" charset="-122"/>
                <a:cs typeface="微软雅黑 Light" panose="020B0502040204020203" pitchFamily="34" charset="-122"/>
              </a:rPr>
              <a:t>1</a:t>
            </a: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、更新</a:t>
            </a: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小岳岳的年龄为18岁。</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30000"/>
              </a:lnSpc>
            </a:pPr>
            <a:r>
              <a:rPr lang="en-US" altLang="zh-CN" sz="2000">
                <a:latin typeface="微软雅黑 Light" panose="020B0502040204020203" pitchFamily="34" charset="-122"/>
                <a:ea typeface="微软雅黑 Light" panose="020B0502040204020203" pitchFamily="34" charset="-122"/>
                <a:cs typeface="微软雅黑 Light" panose="020B0502040204020203" pitchFamily="34" charset="-122"/>
              </a:rPr>
              <a:t>2</a:t>
            </a: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a:t>
            </a: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更新</a:t>
            </a: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韩梅梅的年龄是20岁，手机号为13240099009。</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30000"/>
              </a:lnSpc>
            </a:pPr>
            <a:r>
              <a:rPr lang="en-US" altLang="zh-CN" sz="2000">
                <a:latin typeface="微软雅黑 Light" panose="020B0502040204020203" pitchFamily="34" charset="-122"/>
                <a:ea typeface="微软雅黑 Light" panose="020B0502040204020203" pitchFamily="34" charset="-122"/>
                <a:cs typeface="微软雅黑 Light" panose="020B0502040204020203" pitchFamily="34" charset="-122"/>
              </a:rPr>
              <a:t>3</a:t>
            </a: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、年龄小于10岁的所有学生，更新邮件为空。 </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7" name="内容占位符 2"/>
          <p:cNvSpPr>
            <a:spLocks noGrp="1"/>
          </p:cNvSpPr>
          <p:nvPr/>
        </p:nvSpPr>
        <p:spPr>
          <a:xfrm>
            <a:off x="452120" y="2971165"/>
            <a:ext cx="11015980" cy="212344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dirty="0" smtClean="0"/>
              <a:t>案例</a:t>
            </a:r>
            <a:endParaRPr lang="zh-CN" sz="2000" b="1" dirty="0" smtClean="0">
              <a:solidFill>
                <a:srgbClr val="FF0000"/>
              </a:solidFill>
            </a:endParaRPr>
          </a:p>
        </p:txBody>
      </p:sp>
    </p:spTree>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2123440"/>
          </a:xfrm>
        </p:spPr>
        <p:txBody>
          <a:bodyPr vert="horz" lIns="91440" tIns="45720" rIns="91440" bIns="45720" rtlCol="0">
            <a:noAutofit/>
          </a:bodyPr>
          <a:lstStyle/>
          <a:p>
            <a:r>
              <a:rPr lang="zh-CN" altLang="en-US" dirty="0" smtClean="0"/>
              <a:t>删除记录</a:t>
            </a:r>
            <a:endParaRPr lang="zh-CN" altLang="en-US" dirty="0" smtClean="0"/>
          </a:p>
          <a:p>
            <a:pPr lvl="1"/>
            <a:r>
              <a:rPr lang="zh-CN" altLang="en-US" sz="2000" dirty="0" smtClean="0"/>
              <a:t>基本语法：</a:t>
            </a:r>
            <a:r>
              <a:rPr b="1" dirty="0" smtClean="0"/>
              <a:t>DELETE FROM  </a:t>
            </a:r>
            <a:r>
              <a:rPr lang="zh-CN" b="1" dirty="0" smtClean="0"/>
              <a:t>表名【</a:t>
            </a:r>
            <a:r>
              <a:rPr b="1" dirty="0" smtClean="0"/>
              <a:t>WHERE where_condition</a:t>
            </a:r>
            <a:r>
              <a:rPr lang="zh-CN" b="1" dirty="0" smtClean="0"/>
              <a:t>】</a:t>
            </a:r>
            <a:r>
              <a:rPr b="1" dirty="0" smtClean="0"/>
              <a:t>;</a:t>
            </a:r>
            <a:endParaRPr b="1" dirty="0" smtClean="0"/>
          </a:p>
          <a:p>
            <a:pPr marL="457200" lvl="1" indent="0">
              <a:buNone/>
            </a:pPr>
            <a:r>
              <a:rPr lang="zh-CN" altLang="en-US" sz="2000" b="1" dirty="0" smtClean="0">
                <a:solidFill>
                  <a:srgbClr val="FF0000"/>
                </a:solidFill>
              </a:rPr>
              <a:t>   说明：此语句删除表中的行，如果不带where子句，则删除整个表中的记录,但是表不被删除，删除有关联的记录时，先删除从表，再删除主表。where可以省略</a:t>
            </a:r>
            <a:endParaRPr lang="zh-CN" altLang="en-US" sz="2000" b="1" dirty="0" smtClean="0">
              <a:solidFill>
                <a:srgbClr val="FF0000"/>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5【DML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语句</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删除</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681355" y="1598295"/>
            <a:ext cx="10626090" cy="169418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内容占位符 2"/>
          <p:cNvSpPr>
            <a:spLocks noGrp="1"/>
          </p:cNvSpPr>
          <p:nvPr/>
        </p:nvSpPr>
        <p:spPr>
          <a:xfrm>
            <a:off x="452120" y="3484245"/>
            <a:ext cx="11015980" cy="212344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dirty="0" smtClean="0"/>
              <a:t>案例：</a:t>
            </a:r>
            <a:r>
              <a:rPr lang="zh-CN" sz="2800" dirty="0" smtClean="0">
                <a:sym typeface="+mn-ea"/>
              </a:rPr>
              <a:t>删除李四的用户信息</a:t>
            </a:r>
            <a:endParaRPr lang="zh-CN" sz="2800" dirty="0" smtClean="0"/>
          </a:p>
        </p:txBody>
      </p:sp>
    </p:spTree>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5【DML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语句</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查询</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8" name="内容占位符 2"/>
          <p:cNvSpPr>
            <a:spLocks noGrp="1"/>
          </p:cNvSpPr>
          <p:nvPr/>
        </p:nvSpPr>
        <p:spPr>
          <a:xfrm>
            <a:off x="356235" y="849630"/>
            <a:ext cx="11617325" cy="223329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buClrTx/>
              <a:buSzTx/>
            </a:pPr>
            <a:r>
              <a:rPr lang="zh-CN" altLang="en-US" sz="2400" dirty="0" smtClean="0"/>
              <a:t>SELECT是SQL数据操纵语言(DML)中用于查询表格内字段数据的指令，可搭配条件限制的子句(如where)或排列顺序的子句(如order)等来获取查询结果 。</a:t>
            </a:r>
            <a:endParaRPr lang="zh-CN" altLang="en-US" sz="2400" dirty="0" smtClean="0"/>
          </a:p>
          <a:p>
            <a:pPr algn="l">
              <a:buClrTx/>
              <a:buSzTx/>
            </a:pPr>
            <a:r>
              <a:rPr lang="zh-CN" altLang="en-US" sz="2400" dirty="0" smtClean="0"/>
              <a:t>查询语句基本语法： </a:t>
            </a:r>
            <a:endParaRPr lang="zh-CN" altLang="en-US" sz="2400" dirty="0" smtClean="0"/>
          </a:p>
          <a:p>
            <a:pPr marL="914400" lvl="2" indent="0">
              <a:buNone/>
            </a:pPr>
            <a:r>
              <a:rPr lang="en-US" altLang="zh-CN" sz="1450" dirty="0" smtClean="0"/>
              <a:t>	</a:t>
            </a:r>
            <a:endParaRPr lang="zh-CN" altLang="en-US" sz="1395" dirty="0" smtClean="0"/>
          </a:p>
        </p:txBody>
      </p:sp>
      <p:sp>
        <p:nvSpPr>
          <p:cNvPr id="5" name="文本框 4"/>
          <p:cNvSpPr txBox="1"/>
          <p:nvPr/>
        </p:nvSpPr>
        <p:spPr>
          <a:xfrm>
            <a:off x="703580" y="2822575"/>
            <a:ext cx="4809490" cy="3322955"/>
          </a:xfrm>
          <a:prstGeom prst="rect">
            <a:avLst/>
          </a:prstGeom>
          <a:noFill/>
        </p:spPr>
        <p:txBody>
          <a:bodyPr wrap="square" rtlCol="0">
            <a:spAutoFit/>
          </a:bodyPr>
          <a:p>
            <a:pPr algn="l">
              <a:lnSpc>
                <a:spcPct val="150000"/>
              </a:lnSpc>
            </a:pPr>
            <a:r>
              <a:rPr lang="zh-CN" altLang="en-US" sz="2000">
                <a:solidFill>
                  <a:srgbClr val="FF0000"/>
                </a:solidFill>
              </a:rPr>
              <a:t>select</a:t>
            </a:r>
            <a:r>
              <a:rPr lang="zh-CN" altLang="en-US" sz="2000"/>
              <a:t> 查询的字段名1,查询的字段名2, ... </a:t>
            </a:r>
            <a:endParaRPr lang="zh-CN" altLang="en-US" sz="2000"/>
          </a:p>
          <a:p>
            <a:pPr algn="l">
              <a:lnSpc>
                <a:spcPct val="150000"/>
              </a:lnSpc>
            </a:pPr>
            <a:r>
              <a:rPr lang="zh-CN" altLang="en-US" sz="2000">
                <a:solidFill>
                  <a:srgbClr val="FF0000"/>
                </a:solidFill>
              </a:rPr>
              <a:t>from</a:t>
            </a:r>
            <a:r>
              <a:rPr lang="zh-CN" altLang="en-US" sz="2000"/>
              <a:t> 表名 </a:t>
            </a:r>
            <a:endParaRPr lang="zh-CN" altLang="en-US" sz="2000"/>
          </a:p>
          <a:p>
            <a:pPr algn="l">
              <a:lnSpc>
                <a:spcPct val="150000"/>
              </a:lnSpc>
            </a:pPr>
            <a:r>
              <a:rPr lang="zh-CN" altLang="en-US" sz="2000">
                <a:solidFill>
                  <a:schemeClr val="accent6"/>
                </a:solidFill>
              </a:rPr>
              <a:t>where</a:t>
            </a:r>
            <a:r>
              <a:rPr lang="zh-CN" altLang="en-US" sz="2000">
                <a:solidFill>
                  <a:srgbClr val="FF0000"/>
                </a:solidFill>
              </a:rPr>
              <a:t> </a:t>
            </a:r>
            <a:r>
              <a:rPr lang="zh-CN" altLang="en-US" sz="2000"/>
              <a:t>子句  </a:t>
            </a:r>
            <a:endParaRPr lang="zh-CN" altLang="en-US" sz="2000"/>
          </a:p>
          <a:p>
            <a:pPr algn="l">
              <a:lnSpc>
                <a:spcPct val="150000"/>
              </a:lnSpc>
            </a:pPr>
            <a:r>
              <a:rPr lang="zh-CN" altLang="en-US" sz="2000">
                <a:solidFill>
                  <a:schemeClr val="accent6"/>
                </a:solidFill>
              </a:rPr>
              <a:t>group by</a:t>
            </a:r>
            <a:r>
              <a:rPr lang="zh-CN" altLang="en-US" sz="2000"/>
              <a:t>子句  </a:t>
            </a:r>
            <a:endParaRPr lang="zh-CN" altLang="en-US" sz="2000"/>
          </a:p>
          <a:p>
            <a:pPr algn="l">
              <a:lnSpc>
                <a:spcPct val="150000"/>
              </a:lnSpc>
            </a:pPr>
            <a:r>
              <a:rPr lang="zh-CN" altLang="en-US" sz="2000">
                <a:solidFill>
                  <a:schemeClr val="accent6"/>
                </a:solidFill>
              </a:rPr>
              <a:t>having </a:t>
            </a:r>
            <a:r>
              <a:rPr lang="zh-CN" altLang="en-US" sz="2000"/>
              <a:t>子句</a:t>
            </a:r>
            <a:endParaRPr lang="zh-CN" altLang="en-US" sz="2000"/>
          </a:p>
          <a:p>
            <a:pPr algn="l">
              <a:lnSpc>
                <a:spcPct val="150000"/>
              </a:lnSpc>
            </a:pPr>
            <a:r>
              <a:rPr lang="zh-CN" altLang="en-US" sz="2000">
                <a:solidFill>
                  <a:schemeClr val="accent6"/>
                </a:solidFill>
              </a:rPr>
              <a:t>order by </a:t>
            </a:r>
            <a:r>
              <a:rPr lang="zh-CN" altLang="en-US" sz="2000"/>
              <a:t>列 asc/desc </a:t>
            </a:r>
            <a:endParaRPr lang="zh-CN" altLang="en-US" sz="2000"/>
          </a:p>
          <a:p>
            <a:pPr algn="l">
              <a:lnSpc>
                <a:spcPct val="150000"/>
              </a:lnSpc>
            </a:pPr>
            <a:r>
              <a:rPr lang="zh-CN" altLang="en-US" sz="2000">
                <a:solidFill>
                  <a:schemeClr val="accent6"/>
                </a:solidFill>
              </a:rPr>
              <a:t>limit </a:t>
            </a:r>
            <a:r>
              <a:rPr lang="zh-CN" altLang="en-US" sz="2000"/>
              <a:t>a,b</a:t>
            </a:r>
            <a:endParaRPr lang="zh-CN" altLang="en-US" sz="2000"/>
          </a:p>
        </p:txBody>
      </p:sp>
      <p:sp>
        <p:nvSpPr>
          <p:cNvPr id="6" name="矩形 5"/>
          <p:cNvSpPr/>
          <p:nvPr/>
        </p:nvSpPr>
        <p:spPr>
          <a:xfrm>
            <a:off x="647065" y="2736850"/>
            <a:ext cx="4770755" cy="340868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标注 6"/>
          <p:cNvSpPr/>
          <p:nvPr/>
        </p:nvSpPr>
        <p:spPr>
          <a:xfrm>
            <a:off x="7051040" y="3420110"/>
            <a:ext cx="3815080" cy="926465"/>
          </a:xfrm>
          <a:prstGeom prst="wedgeRoundRectCallout">
            <a:avLst>
              <a:gd name="adj1" fmla="val -91111"/>
              <a:gd name="adj2" fmla="val -72960"/>
              <a:gd name="adj3" fmla="val 16667"/>
            </a:avLst>
          </a:prstGeom>
          <a:solidFill>
            <a:schemeClr val="accent2"/>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7051040" y="3529965"/>
            <a:ext cx="3450590" cy="706755"/>
          </a:xfrm>
          <a:prstGeom prst="rect">
            <a:avLst/>
          </a:prstGeom>
          <a:noFill/>
        </p:spPr>
        <p:txBody>
          <a:bodyPr wrap="none" rtlCol="0">
            <a:spAutoFit/>
          </a:bodyPr>
          <a:p>
            <a:pPr algn="l"/>
            <a:r>
              <a:rPr lang="zh-CN" altLang="en-US" sz="2000">
                <a:solidFill>
                  <a:schemeClr val="bg1"/>
                </a:solidFill>
              </a:rPr>
              <a:t>SELECT语句用于从一个或多个</a:t>
            </a:r>
            <a:endParaRPr lang="zh-CN" altLang="en-US" sz="2000">
              <a:solidFill>
                <a:schemeClr val="bg1"/>
              </a:solidFill>
            </a:endParaRPr>
          </a:p>
          <a:p>
            <a:pPr algn="l"/>
            <a:r>
              <a:rPr lang="zh-CN" altLang="en-US" sz="2000">
                <a:solidFill>
                  <a:schemeClr val="bg1"/>
                </a:solidFill>
              </a:rPr>
              <a:t>表中查询出需要的信息。</a:t>
            </a:r>
            <a:endParaRPr lang="zh-CN" altLang="en-US" sz="2000">
              <a:solidFill>
                <a:schemeClr val="bg1"/>
              </a:solidFill>
            </a:endParaRPr>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noProof="0" dirty="0" smtClean="0">
                <a:ln>
                  <a:noFill/>
                </a:ln>
                <a:effectLst/>
                <a:uLnTx/>
                <a:uFillTx/>
                <a:sym typeface="+mn-ea"/>
              </a:rPr>
              <a:t>知识点</a:t>
            </a:r>
            <a:r>
              <a:rPr lang="en-US" altLang="zh-CN" noProof="0" dirty="0" smtClean="0">
                <a:ln>
                  <a:noFill/>
                </a:ln>
                <a:effectLst/>
                <a:uLnTx/>
                <a:uFillTx/>
                <a:sym typeface="+mn-ea"/>
              </a:rPr>
              <a:t>1【</a:t>
            </a:r>
            <a:r>
              <a:rPr lang="zh-CN" altLang="en-US" noProof="0" dirty="0" smtClean="0">
                <a:ln>
                  <a:noFill/>
                </a:ln>
                <a:effectLst/>
                <a:uLnTx/>
                <a:uFillTx/>
                <a:sym typeface="+mn-ea"/>
              </a:rPr>
              <a:t>数据库基础知识</a:t>
            </a:r>
            <a:r>
              <a:rPr lang="en-US" altLang="zh-CN" noProof="0" dirty="0" smtClean="0">
                <a:ln>
                  <a:noFill/>
                </a:ln>
                <a:effectLst/>
                <a:uLnTx/>
                <a:uFillTx/>
                <a:sym typeface="+mn-ea"/>
              </a:rPr>
              <a:t>】-1</a:t>
            </a:r>
            <a:endParaRPr lang="zh-CN" altLang="en-US"/>
          </a:p>
        </p:txBody>
      </p:sp>
      <p:sp>
        <p:nvSpPr>
          <p:cNvPr id="3" name="内容占位符 2"/>
          <p:cNvSpPr>
            <a:spLocks noGrp="1"/>
          </p:cNvSpPr>
          <p:nvPr>
            <p:ph idx="1"/>
          </p:nvPr>
        </p:nvSpPr>
        <p:spPr>
          <a:xfrm>
            <a:off x="318770" y="713105"/>
            <a:ext cx="10515600" cy="4683760"/>
          </a:xfrm>
        </p:spPr>
        <p:txBody>
          <a:bodyPr>
            <a:normAutofit/>
          </a:bodyPr>
          <a:p>
            <a:pPr>
              <a:lnSpc>
                <a:spcPct val="110000"/>
              </a:lnSpc>
            </a:pPr>
            <a:r>
              <a:rPr lang="zh-CN" altLang="en-US"/>
              <a:t>什么是数据(Data)？</a:t>
            </a:r>
            <a:endParaRPr lang="zh-CN" altLang="en-US"/>
          </a:p>
          <a:p>
            <a:pPr>
              <a:lnSpc>
                <a:spcPct val="110000"/>
              </a:lnSpc>
            </a:pPr>
            <a:endParaRPr lang="zh-CN" altLang="en-US"/>
          </a:p>
          <a:p>
            <a:pPr>
              <a:lnSpc>
                <a:spcPct val="110000"/>
              </a:lnSpc>
            </a:pPr>
            <a:endParaRPr lang="zh-CN" altLang="en-US"/>
          </a:p>
          <a:p>
            <a:pPr>
              <a:lnSpc>
                <a:spcPct val="110000"/>
              </a:lnSpc>
            </a:pPr>
            <a:endParaRPr lang="zh-CN" altLang="en-US"/>
          </a:p>
          <a:p>
            <a:pPr>
              <a:lnSpc>
                <a:spcPct val="110000"/>
              </a:lnSpc>
            </a:pPr>
            <a:endParaRPr lang="zh-CN" altLang="en-US"/>
          </a:p>
          <a:p>
            <a:pPr>
              <a:lnSpc>
                <a:spcPct val="110000"/>
              </a:lnSpc>
            </a:pPr>
            <a:r>
              <a:rPr lang="zh-CN" altLang="en-US"/>
              <a:t>什么是数据表</a:t>
            </a:r>
            <a:r>
              <a:rPr lang="en-US" altLang="zh-CN"/>
              <a:t>?</a:t>
            </a:r>
            <a:endParaRPr lang="zh-CN" altLang="en-US"/>
          </a:p>
        </p:txBody>
      </p:sp>
      <p:sp>
        <p:nvSpPr>
          <p:cNvPr id="5" name="内容占位符 2"/>
          <p:cNvSpPr>
            <a:spLocks noGrp="1"/>
          </p:cNvSpPr>
          <p:nvPr/>
        </p:nvSpPr>
        <p:spPr>
          <a:xfrm>
            <a:off x="621665" y="1247775"/>
            <a:ext cx="11125200" cy="275780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pPr>
            <a:r>
              <a:rPr lang="zh-CN" altLang="en-US" sz="2000"/>
              <a:t>数据的定义</a:t>
            </a:r>
            <a:r>
              <a:rPr lang="en-US" altLang="zh-CN" sz="2000"/>
              <a:t>:描述事物的符号记录。在日常生活中，人们直接用语言来描述事物；在计算机中，为了存储和处理这些事物，就要将事物的特征抽象出来组成一个记录来描述。数据是数据库中存储的基本对象</a:t>
            </a:r>
            <a:r>
              <a:rPr lang="zh-CN" altLang="en-US" sz="2000"/>
              <a:t>。</a:t>
            </a:r>
            <a:endParaRPr lang="en-US" altLang="zh-CN" sz="2000"/>
          </a:p>
          <a:p>
            <a:pPr>
              <a:lnSpc>
                <a:spcPct val="130000"/>
              </a:lnSpc>
            </a:pPr>
            <a:r>
              <a:rPr lang="zh-CN" altLang="en-US" sz="2000"/>
              <a:t>数据的种类：文字、图形、图象、声音</a:t>
            </a:r>
            <a:endParaRPr lang="zh-CN" altLang="en-US" sz="2000"/>
          </a:p>
          <a:p>
            <a:pPr>
              <a:lnSpc>
                <a:spcPct val="130000"/>
              </a:lnSpc>
            </a:pPr>
            <a:r>
              <a:rPr lang="zh-CN" altLang="en-US" sz="2000"/>
              <a:t>数据的特点 ：数据与其语义是不可分的</a:t>
            </a:r>
            <a:endParaRPr lang="zh-CN" altLang="en-US" sz="2000"/>
          </a:p>
        </p:txBody>
      </p:sp>
      <p:pic>
        <p:nvPicPr>
          <p:cNvPr id="4" name="图片 3"/>
          <p:cNvPicPr>
            <a:picLocks noChangeAspect="1"/>
          </p:cNvPicPr>
          <p:nvPr/>
        </p:nvPicPr>
        <p:blipFill>
          <a:blip r:embed="rId1"/>
          <a:stretch>
            <a:fillRect/>
          </a:stretch>
        </p:blipFill>
        <p:spPr>
          <a:xfrm>
            <a:off x="5581650" y="2392045"/>
            <a:ext cx="6037580" cy="1197610"/>
          </a:xfrm>
          <a:prstGeom prst="rect">
            <a:avLst/>
          </a:prstGeom>
        </p:spPr>
      </p:pic>
      <p:sp>
        <p:nvSpPr>
          <p:cNvPr id="6" name="内容占位符 2"/>
          <p:cNvSpPr>
            <a:spLocks noGrp="1"/>
          </p:cNvSpPr>
          <p:nvPr/>
        </p:nvSpPr>
        <p:spPr>
          <a:xfrm>
            <a:off x="691515" y="4276090"/>
            <a:ext cx="11125200" cy="174688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pPr>
            <a:r>
              <a:rPr sz="2000"/>
              <a:t>关系型数据库最基本的数据存储单元就是数据表，可以把关系型数据库中的每个数据表想象为Excel中的表格，横向为一条数据、纵向为一列数据。</a:t>
            </a:r>
            <a:endParaRPr sz="2000"/>
          </a:p>
          <a:p>
            <a:pPr>
              <a:lnSpc>
                <a:spcPct val="130000"/>
              </a:lnSpc>
            </a:pPr>
            <a:r>
              <a:rPr sz="2000"/>
              <a:t>数据表每一行被称为一条数据，每一列被称为一个字段，为数据库建立数据表时，通常要指定该表包含多少列，每列的数据类型等信息，无需指定多少行，每次新增一条数据，就会多一行数据，所以说数据表中的行是动态改变的，每行用户保存一条数据。</a:t>
            </a:r>
            <a:endParaRPr sz="2000"/>
          </a:p>
        </p:txBody>
      </p:sp>
    </p:spTree>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5【DML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语句</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查询</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8" name="内容占位符 2"/>
          <p:cNvSpPr>
            <a:spLocks noGrp="1"/>
          </p:cNvSpPr>
          <p:nvPr/>
        </p:nvSpPr>
        <p:spPr>
          <a:xfrm>
            <a:off x="356235" y="849630"/>
            <a:ext cx="11617325" cy="223329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buClrTx/>
              <a:buSzTx/>
            </a:pPr>
            <a:r>
              <a:rPr lang="zh-CN" altLang="en-US" sz="2800" dirty="0" smtClean="0"/>
              <a:t>查询表中所有数据，一个最基本的SELECT语句如下</a:t>
            </a:r>
            <a:r>
              <a:rPr lang="zh-CN" altLang="en-US" sz="2400" dirty="0" smtClean="0"/>
              <a:t>：</a:t>
            </a:r>
            <a:endParaRPr lang="zh-CN" altLang="en-US" sz="2400" dirty="0" smtClean="0"/>
          </a:p>
          <a:p>
            <a:pPr algn="l">
              <a:buClrTx/>
              <a:buSzTx/>
            </a:pPr>
            <a:r>
              <a:rPr lang="zh-CN" altLang="en-US" sz="2400" dirty="0" smtClean="0"/>
              <a:t>查询语句基本语法：</a:t>
            </a:r>
            <a:endParaRPr lang="zh-CN" altLang="en-US" sz="2400" dirty="0" smtClean="0"/>
          </a:p>
          <a:p>
            <a:pPr algn="l">
              <a:buClrTx/>
              <a:buSzTx/>
            </a:pPr>
            <a:endParaRPr lang="zh-CN" altLang="en-US" sz="2400" dirty="0" smtClean="0"/>
          </a:p>
          <a:p>
            <a:pPr algn="l">
              <a:buClrTx/>
              <a:buSzTx/>
            </a:pPr>
            <a:r>
              <a:rPr lang="zh-CN" altLang="en-US" sz="2400" dirty="0" smtClean="0"/>
              <a:t>案例：查看所有员工全部信息 </a:t>
            </a:r>
            <a:endParaRPr lang="zh-CN" altLang="en-US" sz="2400" dirty="0" smtClean="0"/>
          </a:p>
          <a:p>
            <a:pPr algn="l">
              <a:buClrTx/>
              <a:buSzTx/>
            </a:pPr>
            <a:endParaRPr lang="zh-CN" altLang="en-US" sz="2400" dirty="0" smtClean="0"/>
          </a:p>
          <a:p>
            <a:pPr algn="l">
              <a:buClrTx/>
              <a:buSzTx/>
            </a:pPr>
            <a:endParaRPr lang="zh-CN" altLang="en-US" sz="2400" dirty="0" smtClean="0"/>
          </a:p>
          <a:p>
            <a:pPr algn="l">
              <a:buClrTx/>
              <a:buSzTx/>
            </a:pPr>
            <a:r>
              <a:rPr lang="zh-CN" altLang="en-US" sz="2400" dirty="0" smtClean="0"/>
              <a:t>案例</a:t>
            </a:r>
            <a:r>
              <a:rPr lang="en-US" altLang="zh-CN" sz="2400" dirty="0" smtClean="0"/>
              <a:t>1</a:t>
            </a:r>
            <a:r>
              <a:rPr lang="en-US" altLang="zh-CN" sz="2400" dirty="0" smtClean="0"/>
              <a:t>:显示所有员工的姓名</a:t>
            </a:r>
            <a:endParaRPr lang="en-US" altLang="zh-CN" sz="2400" dirty="0" smtClean="0"/>
          </a:p>
          <a:p>
            <a:pPr algn="l">
              <a:buClrTx/>
              <a:buSzTx/>
            </a:pPr>
            <a:r>
              <a:rPr lang="zh-CN" altLang="en-US" sz="2400" dirty="0" smtClean="0"/>
              <a:t>案例</a:t>
            </a:r>
            <a:r>
              <a:rPr lang="en-US" altLang="zh-CN" sz="2400" dirty="0" smtClean="0"/>
              <a:t>2.显示所有员工的姓名和手机号</a:t>
            </a:r>
            <a:endParaRPr lang="en-US" altLang="zh-CN" sz="2400" dirty="0" smtClean="0"/>
          </a:p>
          <a:p>
            <a:pPr algn="l">
              <a:buClrTx/>
              <a:buSzTx/>
            </a:pPr>
            <a:endParaRPr lang="en-US" altLang="zh-CN" sz="2400" dirty="0" smtClean="0"/>
          </a:p>
          <a:p>
            <a:pPr marL="914400" lvl="2" indent="0">
              <a:buNone/>
            </a:pPr>
            <a:r>
              <a:rPr lang="en-US" altLang="zh-CN" sz="1450" dirty="0" smtClean="0"/>
              <a:t>	</a:t>
            </a:r>
            <a:endParaRPr lang="zh-CN" altLang="en-US" sz="1395" dirty="0" smtClean="0"/>
          </a:p>
        </p:txBody>
      </p:sp>
      <p:sp>
        <p:nvSpPr>
          <p:cNvPr id="5" name="文本框 4"/>
          <p:cNvSpPr txBox="1"/>
          <p:nvPr/>
        </p:nvSpPr>
        <p:spPr>
          <a:xfrm>
            <a:off x="703580" y="2263140"/>
            <a:ext cx="4809490" cy="553085"/>
          </a:xfrm>
          <a:prstGeom prst="rect">
            <a:avLst/>
          </a:prstGeom>
          <a:noFill/>
        </p:spPr>
        <p:txBody>
          <a:bodyPr wrap="square" rtlCol="0">
            <a:spAutoFit/>
          </a:bodyPr>
          <a:p>
            <a:pPr algn="l">
              <a:lnSpc>
                <a:spcPct val="150000"/>
              </a:lnSpc>
            </a:pPr>
            <a:r>
              <a:rPr lang="zh-CN" altLang="en-US" sz="2000"/>
              <a:t>SELECT * FROM 表名</a:t>
            </a:r>
            <a:endParaRPr lang="zh-CN" altLang="en-US" sz="2000"/>
          </a:p>
        </p:txBody>
      </p:sp>
      <p:sp>
        <p:nvSpPr>
          <p:cNvPr id="6" name="矩形 5"/>
          <p:cNvSpPr/>
          <p:nvPr/>
        </p:nvSpPr>
        <p:spPr>
          <a:xfrm>
            <a:off x="703580" y="2334895"/>
            <a:ext cx="4770755" cy="63119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标注 6"/>
          <p:cNvSpPr/>
          <p:nvPr/>
        </p:nvSpPr>
        <p:spPr>
          <a:xfrm>
            <a:off x="6969125" y="2334895"/>
            <a:ext cx="3969385" cy="845820"/>
          </a:xfrm>
          <a:prstGeom prst="wedgeRoundRectCallout">
            <a:avLst>
              <a:gd name="adj1" fmla="val -83082"/>
              <a:gd name="adj2" fmla="val -36186"/>
              <a:gd name="adj3" fmla="val 16667"/>
            </a:avLst>
          </a:prstGeom>
          <a:solidFill>
            <a:schemeClr val="accent2"/>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7051040" y="3529965"/>
            <a:ext cx="3450590" cy="706755"/>
          </a:xfrm>
          <a:prstGeom prst="rect">
            <a:avLst/>
          </a:prstGeom>
          <a:noFill/>
        </p:spPr>
        <p:txBody>
          <a:bodyPr wrap="none" rtlCol="0">
            <a:spAutoFit/>
          </a:bodyPr>
          <a:p>
            <a:pPr algn="l"/>
            <a:r>
              <a:rPr lang="zh-CN" altLang="en-US" sz="2000">
                <a:solidFill>
                  <a:schemeClr val="bg1"/>
                </a:solidFill>
              </a:rPr>
              <a:t>SELECT语句用于从一个或多个</a:t>
            </a:r>
            <a:endParaRPr lang="zh-CN" altLang="en-US" sz="2000">
              <a:solidFill>
                <a:schemeClr val="bg1"/>
              </a:solidFill>
            </a:endParaRPr>
          </a:p>
          <a:p>
            <a:pPr algn="l"/>
            <a:r>
              <a:rPr lang="zh-CN" altLang="en-US" sz="2000">
                <a:solidFill>
                  <a:schemeClr val="bg1"/>
                </a:solidFill>
              </a:rPr>
              <a:t>表中查询出需要的信息。</a:t>
            </a:r>
            <a:endParaRPr lang="zh-CN" altLang="en-US" sz="2000">
              <a:solidFill>
                <a:schemeClr val="bg1"/>
              </a:solidFill>
            </a:endParaRPr>
          </a:p>
        </p:txBody>
      </p:sp>
      <p:sp>
        <p:nvSpPr>
          <p:cNvPr id="2" name="文本框 1"/>
          <p:cNvSpPr txBox="1"/>
          <p:nvPr/>
        </p:nvSpPr>
        <p:spPr>
          <a:xfrm>
            <a:off x="7051040" y="2394585"/>
            <a:ext cx="3611245" cy="706755"/>
          </a:xfrm>
          <a:prstGeom prst="rect">
            <a:avLst/>
          </a:prstGeom>
          <a:noFill/>
        </p:spPr>
        <p:txBody>
          <a:bodyPr wrap="none" rtlCol="0">
            <a:spAutoFit/>
          </a:bodyPr>
          <a:p>
            <a:pPr algn="l"/>
            <a:r>
              <a:rPr lang="zh-CN" altLang="en-US" sz="2000">
                <a:solidFill>
                  <a:schemeClr val="bg1"/>
                </a:solidFill>
              </a:rPr>
              <a:t>其中“*”是一个特殊的列名，</a:t>
            </a:r>
            <a:endParaRPr lang="zh-CN" altLang="en-US" sz="2000">
              <a:solidFill>
                <a:schemeClr val="bg1"/>
              </a:solidFill>
            </a:endParaRPr>
          </a:p>
          <a:p>
            <a:pPr algn="l"/>
            <a:r>
              <a:rPr lang="zh-CN" altLang="en-US" sz="2000">
                <a:solidFill>
                  <a:schemeClr val="bg1"/>
                </a:solidFill>
              </a:rPr>
              <a:t>它表示一个表格中所有的列。</a:t>
            </a:r>
            <a:endParaRPr lang="zh-CN" altLang="en-US" sz="2000">
              <a:solidFill>
                <a:schemeClr val="bg1"/>
              </a:solidFill>
            </a:endParaRPr>
          </a:p>
        </p:txBody>
      </p:sp>
      <p:sp>
        <p:nvSpPr>
          <p:cNvPr id="3" name="内容占位符 2"/>
          <p:cNvSpPr>
            <a:spLocks noGrp="1"/>
          </p:cNvSpPr>
          <p:nvPr>
            <p:ph idx="1"/>
          </p:nvPr>
        </p:nvSpPr>
        <p:spPr>
          <a:xfrm>
            <a:off x="356235" y="3662680"/>
            <a:ext cx="11015980" cy="1431290"/>
          </a:xfrm>
        </p:spPr>
        <p:txBody>
          <a:bodyPr vert="horz" lIns="91440" tIns="45720" rIns="91440" bIns="45720" rtlCol="0">
            <a:noAutofit/>
          </a:bodyPr>
          <a:p>
            <a:r>
              <a:rPr lang="zh-CN" altLang="en-US" dirty="0" smtClean="0"/>
              <a:t>查询指定字段的数据：</a:t>
            </a:r>
            <a:endParaRPr lang="zh-CN" altLang="en-US" dirty="0" smtClean="0"/>
          </a:p>
          <a:p>
            <a:pPr lvl="1"/>
            <a:r>
              <a:rPr lang="zh-CN" altLang="en-US" sz="2000" dirty="0" smtClean="0"/>
              <a:t>基本语法：</a:t>
            </a:r>
            <a:r>
              <a:rPr sz="2000" b="1" dirty="0" smtClean="0"/>
              <a:t>select  字段1, 字段2,.... from 表名</a:t>
            </a:r>
            <a:endParaRPr sz="2000" b="1" dirty="0" smtClean="0"/>
          </a:p>
        </p:txBody>
      </p:sp>
      <p:sp>
        <p:nvSpPr>
          <p:cNvPr id="10" name="矩形 9"/>
          <p:cNvSpPr/>
          <p:nvPr/>
        </p:nvSpPr>
        <p:spPr>
          <a:xfrm>
            <a:off x="703580" y="4365625"/>
            <a:ext cx="5918200" cy="63119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R="0" indent="0" defTabSz="914400" fontAlgn="auto">
              <a:lnSpc>
                <a:spcPct val="90000"/>
              </a:lnSpc>
              <a:spcBef>
                <a:spcPct val="0"/>
              </a:spcBef>
              <a:spcAft>
                <a:spcPts val="0"/>
              </a:spcAft>
              <a:buClrTx/>
              <a:buSzTx/>
              <a:buFontTx/>
              <a:buNone/>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5【DML</a:t>
            </a: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语句</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查询</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-3</a:t>
            </a:r>
            <a:endPar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5" name="文本框 4"/>
          <p:cNvSpPr txBox="1"/>
          <p:nvPr/>
        </p:nvSpPr>
        <p:spPr>
          <a:xfrm>
            <a:off x="1220470" y="3152775"/>
            <a:ext cx="6785610" cy="553085"/>
          </a:xfrm>
          <a:prstGeom prst="rect">
            <a:avLst/>
          </a:prstGeom>
          <a:noFill/>
        </p:spPr>
        <p:txBody>
          <a:bodyPr wrap="square" rtlCol="0">
            <a:spAutoFit/>
          </a:bodyPr>
          <a:p>
            <a:pPr>
              <a:lnSpc>
                <a:spcPct val="150000"/>
              </a:lnSpc>
            </a:pPr>
            <a:r>
              <a:rPr lang="zh-CN" altLang="en-US" sz="2000"/>
              <a:t>SELECT 列名 AS 新列名,列名 AS 新列名,.. FROM 表名 </a:t>
            </a:r>
            <a:endParaRPr lang="zh-CN" altLang="en-US" sz="2000"/>
          </a:p>
        </p:txBody>
      </p:sp>
      <p:sp>
        <p:nvSpPr>
          <p:cNvPr id="6" name="矩形 5"/>
          <p:cNvSpPr/>
          <p:nvPr/>
        </p:nvSpPr>
        <p:spPr>
          <a:xfrm>
            <a:off x="1138555" y="3145155"/>
            <a:ext cx="6254750" cy="62674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标注 6"/>
          <p:cNvSpPr/>
          <p:nvPr/>
        </p:nvSpPr>
        <p:spPr>
          <a:xfrm>
            <a:off x="8067675" y="3892550"/>
            <a:ext cx="3187065" cy="471170"/>
          </a:xfrm>
          <a:prstGeom prst="wedgeRoundRectCallout">
            <a:avLst>
              <a:gd name="adj1" fmla="val -94849"/>
              <a:gd name="adj2" fmla="val 131132"/>
              <a:gd name="adj3" fmla="val 16667"/>
            </a:avLst>
          </a:prstGeom>
          <a:solidFill>
            <a:schemeClr val="accent2"/>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8308340" y="3964940"/>
            <a:ext cx="2181860" cy="398780"/>
          </a:xfrm>
          <a:prstGeom prst="rect">
            <a:avLst/>
          </a:prstGeom>
          <a:noFill/>
        </p:spPr>
        <p:txBody>
          <a:bodyPr wrap="none" rtlCol="0">
            <a:spAutoFit/>
          </a:bodyPr>
          <a:p>
            <a:r>
              <a:rPr lang="zh-CN" altLang="en-US" sz="2000">
                <a:solidFill>
                  <a:schemeClr val="bg1"/>
                </a:solidFill>
              </a:rPr>
              <a:t>as关键字可以省略</a:t>
            </a:r>
            <a:endParaRPr lang="zh-CN" altLang="en-US" sz="2000">
              <a:solidFill>
                <a:schemeClr val="bg1"/>
              </a:solidFill>
            </a:endParaRPr>
          </a:p>
        </p:txBody>
      </p:sp>
      <p:sp>
        <p:nvSpPr>
          <p:cNvPr id="3" name="内容占位符 2"/>
          <p:cNvSpPr>
            <a:spLocks noGrp="1"/>
          </p:cNvSpPr>
          <p:nvPr>
            <p:ph idx="1"/>
          </p:nvPr>
        </p:nvSpPr>
        <p:spPr>
          <a:xfrm>
            <a:off x="452120" y="849630"/>
            <a:ext cx="11015980" cy="2851785"/>
          </a:xfrm>
        </p:spPr>
        <p:txBody>
          <a:bodyPr vert="horz" lIns="91440" tIns="45720" rIns="91440" bIns="45720" rtlCol="0">
            <a:noAutofit/>
          </a:bodyPr>
          <a:p>
            <a:r>
              <a:rPr lang="en-US" altLang="zh-CN" dirty="0" smtClean="0"/>
              <a:t>AS</a:t>
            </a:r>
            <a:r>
              <a:rPr lang="zh-CN" altLang="en-US" dirty="0" smtClean="0"/>
              <a:t>关键字</a:t>
            </a:r>
            <a:endParaRPr lang="zh-CN" altLang="en-US" dirty="0" smtClean="0"/>
          </a:p>
          <a:p>
            <a:pPr lvl="1"/>
            <a:r>
              <a:rPr sz="2000" dirty="0" smtClean="0"/>
              <a:t>表中的列名由于经常采用简写或英文字符，有时不便于查看，这时可以使用为列重命名的方法将列名显示为易于理解的别名。</a:t>
            </a:r>
            <a:endParaRPr sz="2000" dirty="0" smtClean="0"/>
          </a:p>
          <a:p>
            <a:pPr lvl="1"/>
            <a:r>
              <a:rPr sz="2000" dirty="0" smtClean="0"/>
              <a:t>为</a:t>
            </a:r>
            <a:r>
              <a:rPr sz="2000" dirty="0" smtClean="0">
                <a:solidFill>
                  <a:srgbClr val="FF0000"/>
                </a:solidFill>
              </a:rPr>
              <a:t>列</a:t>
            </a:r>
            <a:r>
              <a:rPr sz="2000" dirty="0" smtClean="0"/>
              <a:t>重命名可以采用如下方法</a:t>
            </a:r>
            <a:r>
              <a:rPr lang="zh-CN" sz="2000" dirty="0" smtClean="0"/>
              <a:t>：</a:t>
            </a:r>
            <a:endParaRPr sz="2000" dirty="0" smtClean="0"/>
          </a:p>
          <a:p>
            <a:pPr lvl="1"/>
            <a:endParaRPr sz="2000" dirty="0" smtClean="0"/>
          </a:p>
          <a:p>
            <a:pPr lvl="1"/>
            <a:endParaRPr sz="2000" dirty="0" smtClean="0"/>
          </a:p>
          <a:p>
            <a:pPr lvl="1"/>
            <a:r>
              <a:rPr sz="2000" dirty="0" smtClean="0"/>
              <a:t>对</a:t>
            </a:r>
            <a:r>
              <a:rPr sz="2000" dirty="0" smtClean="0">
                <a:solidFill>
                  <a:srgbClr val="FF0000"/>
                </a:solidFill>
              </a:rPr>
              <a:t>表</a:t>
            </a:r>
            <a:r>
              <a:rPr sz="2000" dirty="0" smtClean="0"/>
              <a:t>取别名方法</a:t>
            </a:r>
            <a:r>
              <a:rPr lang="zh-CN" sz="2000" dirty="0" smtClean="0"/>
              <a:t>：</a:t>
            </a:r>
            <a:endParaRPr lang="zh-CN" sz="2000" dirty="0" smtClean="0"/>
          </a:p>
        </p:txBody>
      </p:sp>
      <p:sp>
        <p:nvSpPr>
          <p:cNvPr id="2" name="矩形 1"/>
          <p:cNvSpPr/>
          <p:nvPr/>
        </p:nvSpPr>
        <p:spPr>
          <a:xfrm>
            <a:off x="1083310" y="4683760"/>
            <a:ext cx="6791960" cy="55880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138555" y="4763770"/>
            <a:ext cx="6555740" cy="398780"/>
          </a:xfrm>
          <a:prstGeom prst="rect">
            <a:avLst/>
          </a:prstGeom>
          <a:noFill/>
        </p:spPr>
        <p:txBody>
          <a:bodyPr wrap="square" rtlCol="0">
            <a:spAutoFit/>
          </a:bodyPr>
          <a:p>
            <a:r>
              <a:rPr lang="zh-CN" altLang="en-US" sz="2000"/>
              <a:t>SELECT 新表名.列名, 新表名.列名,... FROM 表名 as 新表名</a:t>
            </a:r>
            <a:endParaRPr lang="zh-CN" altLang="en-US" sz="2000"/>
          </a:p>
        </p:txBody>
      </p:sp>
      <p:sp>
        <p:nvSpPr>
          <p:cNvPr id="100" name="文本框 99"/>
          <p:cNvSpPr txBox="1"/>
          <p:nvPr/>
        </p:nvSpPr>
        <p:spPr>
          <a:xfrm>
            <a:off x="1020445" y="5670550"/>
            <a:ext cx="6791960" cy="398780"/>
          </a:xfrm>
          <a:prstGeom prst="rect">
            <a:avLst/>
          </a:prstGeom>
          <a:noFill/>
          <a:ln w="9525">
            <a:noFill/>
          </a:ln>
        </p:spPr>
        <p:txBody>
          <a:bodyPr wrap="square">
            <a:spAutoFit/>
          </a:bodyPr>
          <a:p>
            <a:pPr indent="0"/>
            <a:r>
              <a:rPr lang="zh-CN" sz="2000" b="0">
                <a:latin typeface="Calibri" panose="020F0502020204030204" charset="0"/>
                <a:ea typeface="宋体" panose="02010600030101010101" pitchFamily="2" charset="-122"/>
              </a:rPr>
              <a:t>案例：查询每个员工的姓名和工资，工资的列名显示为工资</a:t>
            </a:r>
            <a:endParaRPr lang="zh-CN" altLang="en-US" sz="2000"/>
          </a:p>
        </p:txBody>
      </p:sp>
    </p:spTree>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R="0" indent="0" defTabSz="914400" fontAlgn="auto">
              <a:lnSpc>
                <a:spcPct val="90000"/>
              </a:lnSpc>
              <a:spcBef>
                <a:spcPct val="0"/>
              </a:spcBef>
              <a:spcAft>
                <a:spcPts val="0"/>
              </a:spcAft>
              <a:buClrTx/>
              <a:buSzTx/>
              <a:buFontTx/>
              <a:buNone/>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5【DML</a:t>
            </a: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语句</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查询</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-4</a:t>
            </a:r>
            <a:endPar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9" name="文本框 8"/>
          <p:cNvSpPr txBox="1"/>
          <p:nvPr/>
        </p:nvSpPr>
        <p:spPr>
          <a:xfrm>
            <a:off x="7051040" y="3529965"/>
            <a:ext cx="3450590" cy="706755"/>
          </a:xfrm>
          <a:prstGeom prst="rect">
            <a:avLst/>
          </a:prstGeom>
          <a:noFill/>
        </p:spPr>
        <p:txBody>
          <a:bodyPr wrap="none" rtlCol="0">
            <a:spAutoFit/>
          </a:bodyPr>
          <a:p>
            <a:r>
              <a:rPr lang="zh-CN" altLang="en-US" sz="2000">
                <a:solidFill>
                  <a:schemeClr val="bg1"/>
                </a:solidFill>
              </a:rPr>
              <a:t>SELECT语句用于从一个或多个</a:t>
            </a:r>
            <a:endParaRPr lang="zh-CN" altLang="en-US" sz="2000">
              <a:solidFill>
                <a:schemeClr val="bg1"/>
              </a:solidFill>
            </a:endParaRPr>
          </a:p>
          <a:p>
            <a:r>
              <a:rPr lang="zh-CN" altLang="en-US" sz="2000">
                <a:solidFill>
                  <a:schemeClr val="bg1"/>
                </a:solidFill>
              </a:rPr>
              <a:t>表中查询出需要的信息。</a:t>
            </a:r>
            <a:endParaRPr lang="zh-CN" altLang="en-US" sz="2000">
              <a:solidFill>
                <a:schemeClr val="bg1"/>
              </a:solidFill>
            </a:endParaRPr>
          </a:p>
        </p:txBody>
      </p:sp>
      <p:sp>
        <p:nvSpPr>
          <p:cNvPr id="3" name="内容占位符 2"/>
          <p:cNvSpPr>
            <a:spLocks noGrp="1"/>
          </p:cNvSpPr>
          <p:nvPr>
            <p:ph idx="1"/>
          </p:nvPr>
        </p:nvSpPr>
        <p:spPr>
          <a:xfrm>
            <a:off x="297180" y="941070"/>
            <a:ext cx="11015980" cy="1786890"/>
          </a:xfrm>
        </p:spPr>
        <p:txBody>
          <a:bodyPr vert="horz" lIns="91440" tIns="45720" rIns="91440" bIns="45720" rtlCol="0">
            <a:noAutofit/>
          </a:bodyPr>
          <a:p>
            <a:r>
              <a:rPr lang="en-US" altLang="zh-CN" b="1" dirty="0" smtClean="0"/>
              <a:t>where</a:t>
            </a:r>
            <a:r>
              <a:rPr lang="zh-CN" altLang="en-US" b="1" dirty="0" smtClean="0"/>
              <a:t>条件语句</a:t>
            </a:r>
            <a:endParaRPr lang="zh-CN" altLang="en-US" b="1" dirty="0" smtClean="0"/>
          </a:p>
          <a:p>
            <a:pPr lvl="1"/>
            <a:r>
              <a:rPr dirty="0" smtClean="0"/>
              <a:t>作用：检索数据记录中符合条件的行</a:t>
            </a:r>
            <a:endParaRPr dirty="0" smtClean="0"/>
          </a:p>
          <a:p>
            <a:pPr lvl="1"/>
            <a:r>
              <a:rPr dirty="0" smtClean="0"/>
              <a:t>注意：搜索的条件由一个或者多个表达式组成</a:t>
            </a:r>
            <a:endParaRPr dirty="0" smtClean="0"/>
          </a:p>
          <a:p>
            <a:pPr lvl="1"/>
            <a:r>
              <a:rPr lang="en-US" altLang="zh-CN" dirty="0" smtClean="0"/>
              <a:t>where</a:t>
            </a:r>
            <a:r>
              <a:rPr lang="zh-CN" altLang="en-US" dirty="0" smtClean="0"/>
              <a:t>子句：配合</a:t>
            </a:r>
            <a:r>
              <a:rPr lang="en-US" altLang="zh-CN" dirty="0" smtClean="0"/>
              <a:t>update</a:t>
            </a:r>
            <a:r>
              <a:rPr lang="zh-CN" altLang="en-US" dirty="0" smtClean="0"/>
              <a:t>、</a:t>
            </a:r>
            <a:r>
              <a:rPr lang="en-US" altLang="zh-CN" dirty="0" smtClean="0"/>
              <a:t>delete</a:t>
            </a:r>
            <a:r>
              <a:rPr lang="zh-CN" altLang="en-US" dirty="0" smtClean="0"/>
              <a:t>、</a:t>
            </a:r>
            <a:r>
              <a:rPr lang="en-US" altLang="zh-CN" dirty="0" smtClean="0"/>
              <a:t>select</a:t>
            </a:r>
            <a:r>
              <a:rPr lang="zh-CN" altLang="en-US" dirty="0" smtClean="0"/>
              <a:t>使用，</a:t>
            </a:r>
            <a:r>
              <a:rPr lang="en-US" altLang="zh-CN" dirty="0" smtClean="0"/>
              <a:t>where</a:t>
            </a:r>
            <a:r>
              <a:rPr lang="zh-CN" altLang="en-US" dirty="0" smtClean="0"/>
              <a:t>是对表中的行进行匹配。</a:t>
            </a:r>
            <a:endParaRPr lang="zh-CN" altLang="en-US" dirty="0" smtClean="0"/>
          </a:p>
        </p:txBody>
      </p:sp>
    </p:spTree>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R="0" indent="0" defTabSz="914400" fontAlgn="auto">
              <a:lnSpc>
                <a:spcPct val="90000"/>
              </a:lnSpc>
              <a:spcBef>
                <a:spcPct val="0"/>
              </a:spcBef>
              <a:spcAft>
                <a:spcPts val="0"/>
              </a:spcAft>
              <a:buClrTx/>
              <a:buSzTx/>
              <a:buFontTx/>
              <a:buNone/>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5【DML</a:t>
            </a: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语句</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查询</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-5</a:t>
            </a:r>
            <a:endPar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9" name="文本框 8"/>
          <p:cNvSpPr txBox="1"/>
          <p:nvPr/>
        </p:nvSpPr>
        <p:spPr>
          <a:xfrm>
            <a:off x="7051040" y="3529965"/>
            <a:ext cx="3450590" cy="706755"/>
          </a:xfrm>
          <a:prstGeom prst="rect">
            <a:avLst/>
          </a:prstGeom>
          <a:noFill/>
        </p:spPr>
        <p:txBody>
          <a:bodyPr wrap="none" rtlCol="0">
            <a:spAutoFit/>
          </a:bodyPr>
          <a:p>
            <a:r>
              <a:rPr lang="zh-CN" altLang="en-US" sz="2000">
                <a:solidFill>
                  <a:schemeClr val="bg1"/>
                </a:solidFill>
              </a:rPr>
              <a:t>SELECT语句用于从一个或多个</a:t>
            </a:r>
            <a:endParaRPr lang="zh-CN" altLang="en-US" sz="2000">
              <a:solidFill>
                <a:schemeClr val="bg1"/>
              </a:solidFill>
            </a:endParaRPr>
          </a:p>
          <a:p>
            <a:r>
              <a:rPr lang="zh-CN" altLang="en-US" sz="2000">
                <a:solidFill>
                  <a:schemeClr val="bg1"/>
                </a:solidFill>
              </a:rPr>
              <a:t>表中查询出需要的信息。</a:t>
            </a:r>
            <a:endParaRPr lang="zh-CN" altLang="en-US" sz="2000">
              <a:solidFill>
                <a:schemeClr val="bg1"/>
              </a:solidFill>
            </a:endParaRPr>
          </a:p>
        </p:txBody>
      </p:sp>
      <p:sp>
        <p:nvSpPr>
          <p:cNvPr id="10" name="内容占位符 2"/>
          <p:cNvSpPr>
            <a:spLocks noGrp="1"/>
          </p:cNvSpPr>
          <p:nvPr/>
        </p:nvSpPr>
        <p:spPr>
          <a:xfrm>
            <a:off x="351155" y="849630"/>
            <a:ext cx="11015980" cy="93091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b="1" dirty="0" smtClean="0"/>
              <a:t>where</a:t>
            </a:r>
            <a:r>
              <a:rPr lang="zh-CN" altLang="en-US" b="1" dirty="0" smtClean="0"/>
              <a:t>查询条件分类</a:t>
            </a:r>
            <a:endParaRPr lang="zh-CN" altLang="en-US" b="1" dirty="0" smtClean="0"/>
          </a:p>
          <a:p>
            <a:pPr lvl="1"/>
            <a:endParaRPr lang="zh-CN" sz="2000" b="1" dirty="0" smtClean="0"/>
          </a:p>
        </p:txBody>
      </p:sp>
      <p:graphicFrame>
        <p:nvGraphicFramePr>
          <p:cNvPr id="11" name="表格 10"/>
          <p:cNvGraphicFramePr/>
          <p:nvPr>
            <p:custDataLst>
              <p:tags r:id="rId1"/>
            </p:custDataLst>
          </p:nvPr>
        </p:nvGraphicFramePr>
        <p:xfrm>
          <a:off x="732790" y="1637030"/>
          <a:ext cx="8386445" cy="4754880"/>
        </p:xfrm>
        <a:graphic>
          <a:graphicData uri="http://schemas.openxmlformats.org/drawingml/2006/table">
            <a:tbl>
              <a:tblPr firstRow="1" bandRow="1">
                <a:tableStyleId>{5940675A-B579-460E-94D1-54222C63F5DA}</a:tableStyleId>
              </a:tblPr>
              <a:tblGrid>
                <a:gridCol w="1325245"/>
                <a:gridCol w="3070860"/>
                <a:gridCol w="3990340"/>
              </a:tblGrid>
              <a:tr h="594360">
                <a:tc>
                  <a:txBody>
                    <a:bodyPr/>
                    <a:p>
                      <a:pPr indent="0" algn="ctr">
                        <a:buNone/>
                      </a:pPr>
                      <a:r>
                        <a:rPr lang="en-US" sz="2000" b="0">
                          <a:solidFill>
                            <a:srgbClr val="000000"/>
                          </a:solidFill>
                          <a:latin typeface="Calibri" panose="020F0502020204030204" charset="0"/>
                          <a:cs typeface="Calibri" panose="020F0502020204030204" charset="0"/>
                        </a:rPr>
                        <a:t>查询条件</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谓词</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作用</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94360">
                <a:tc rowSpan="7">
                  <a:txBody>
                    <a:bodyPr/>
                    <a:p>
                      <a:pPr indent="0" algn="ctr">
                        <a:buNone/>
                      </a:pPr>
                      <a:r>
                        <a:rPr lang="en-US" sz="2000" b="0">
                          <a:solidFill>
                            <a:srgbClr val="000000"/>
                          </a:solidFill>
                          <a:latin typeface="Calibri" panose="020F0502020204030204" charset="0"/>
                          <a:cs typeface="Calibri" panose="020F0502020204030204" charset="0"/>
                        </a:rPr>
                        <a:t>比较</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相等</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9436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lgn="ctr">
                        <a:buNone/>
                      </a:pPr>
                      <a:r>
                        <a:rPr lang="en-US" sz="2000" b="0">
                          <a:solidFill>
                            <a:srgbClr val="000000"/>
                          </a:solidFill>
                          <a:latin typeface="Calibri" panose="020F0502020204030204" charset="0"/>
                          <a:cs typeface="Calibri" panose="020F0502020204030204" charset="0"/>
                        </a:rPr>
                        <a:t>&lt;=&gt;</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高级等于</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9436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lgn="ctr">
                        <a:buNone/>
                      </a:pPr>
                      <a:r>
                        <a:rPr lang="en-US" sz="2000" b="0">
                          <a:solidFill>
                            <a:srgbClr val="000000"/>
                          </a:solidFill>
                          <a:latin typeface="Calibri" panose="020F0502020204030204" charset="0"/>
                          <a:cs typeface="Calibri" panose="020F0502020204030204" charset="0"/>
                        </a:rPr>
                        <a:t>&gt;</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大于</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9436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lgn="ctr">
                        <a:buNone/>
                      </a:pPr>
                      <a:r>
                        <a:rPr lang="en-US" sz="2000" b="0">
                          <a:solidFill>
                            <a:srgbClr val="000000"/>
                          </a:solidFill>
                          <a:latin typeface="Calibri" panose="020F0502020204030204" charset="0"/>
                          <a:cs typeface="Calibri" panose="020F0502020204030204" charset="0"/>
                        </a:rPr>
                        <a:t>&lt;</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小于</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9436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lgn="ctr">
                        <a:buNone/>
                      </a:pPr>
                      <a:r>
                        <a:rPr lang="en-US" sz="2000" b="0">
                          <a:solidFill>
                            <a:srgbClr val="000000"/>
                          </a:solidFill>
                          <a:latin typeface="Calibri" panose="020F0502020204030204" charset="0"/>
                          <a:cs typeface="Calibri" panose="020F0502020204030204" charset="0"/>
                        </a:rPr>
                        <a:t>&gt;=</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大于或等于</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9436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lgn="ctr">
                        <a:buNone/>
                      </a:pPr>
                      <a:r>
                        <a:rPr lang="en-US" sz="2000" b="0">
                          <a:solidFill>
                            <a:srgbClr val="000000"/>
                          </a:solidFill>
                          <a:latin typeface="Calibri" panose="020F0502020204030204" charset="0"/>
                          <a:cs typeface="Calibri" panose="020F0502020204030204" charset="0"/>
                        </a:rPr>
                        <a:t>&lt;=</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000000"/>
                          </a:solidFill>
                          <a:latin typeface="Calibri" panose="020F0502020204030204" charset="0"/>
                          <a:cs typeface="Calibri" panose="020F0502020204030204" charset="0"/>
                        </a:rPr>
                        <a:t>小于或等于</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9436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lgn="ctr">
                        <a:buNone/>
                      </a:pPr>
                      <a:r>
                        <a:rPr lang="en-US" sz="2000" b="0">
                          <a:solidFill>
                            <a:srgbClr val="FF0000"/>
                          </a:solidFill>
                          <a:latin typeface="Calibri" panose="020F0502020204030204" charset="0"/>
                          <a:cs typeface="Calibri" panose="020F0502020204030204" charset="0"/>
                        </a:rPr>
                        <a:t>&lt;&gt;或!=</a:t>
                      </a:r>
                      <a:endParaRPr lang="en-US" altLang="en-US" sz="2000" b="0">
                        <a:solidFill>
                          <a:srgbClr val="FF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FF0000"/>
                          </a:solidFill>
                          <a:latin typeface="Calibri" panose="020F0502020204030204" charset="0"/>
                          <a:cs typeface="Calibri" panose="020F0502020204030204" charset="0"/>
                        </a:rPr>
                        <a:t>不等于</a:t>
                      </a:r>
                      <a:endParaRPr lang="en-US" altLang="en-US" sz="2000" b="0">
                        <a:solidFill>
                          <a:srgbClr val="FF0000"/>
                        </a:solidFill>
                        <a:latin typeface="Calibri" panose="020F0502020204030204" charset="0"/>
                        <a:ea typeface="Calibri" panose="020F0502020204030204" charset="0"/>
                        <a:cs typeface="Calibri" panose="020F0502020204030204" charset="0"/>
                      </a:endParaRPr>
                    </a:p>
                  </a:txBody>
                  <a:tcPr marL="91439" marR="91439" marT="45719" marB="45719"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5" name="矩形 4"/>
          <p:cNvSpPr/>
          <p:nvPr/>
        </p:nvSpPr>
        <p:spPr>
          <a:xfrm>
            <a:off x="732790" y="1637030"/>
            <a:ext cx="8386445" cy="475488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R="0" indent="0" defTabSz="914400" fontAlgn="auto">
              <a:lnSpc>
                <a:spcPct val="90000"/>
              </a:lnSpc>
              <a:spcBef>
                <a:spcPct val="0"/>
              </a:spcBef>
              <a:spcAft>
                <a:spcPts val="0"/>
              </a:spcAft>
              <a:buClrTx/>
              <a:buSzTx/>
              <a:buFontTx/>
              <a:buNone/>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5【DML</a:t>
            </a: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语句</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查询</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-6</a:t>
            </a:r>
            <a:endPar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9" name="文本框 8"/>
          <p:cNvSpPr txBox="1"/>
          <p:nvPr/>
        </p:nvSpPr>
        <p:spPr>
          <a:xfrm>
            <a:off x="7051040" y="3529965"/>
            <a:ext cx="3450590" cy="706755"/>
          </a:xfrm>
          <a:prstGeom prst="rect">
            <a:avLst/>
          </a:prstGeom>
          <a:noFill/>
        </p:spPr>
        <p:txBody>
          <a:bodyPr wrap="none" rtlCol="0">
            <a:spAutoFit/>
          </a:bodyPr>
          <a:p>
            <a:r>
              <a:rPr lang="zh-CN" altLang="en-US" sz="2000">
                <a:solidFill>
                  <a:schemeClr val="bg1"/>
                </a:solidFill>
              </a:rPr>
              <a:t>SELECT语句用于从一个或多个</a:t>
            </a:r>
            <a:endParaRPr lang="zh-CN" altLang="en-US" sz="2000">
              <a:solidFill>
                <a:schemeClr val="bg1"/>
              </a:solidFill>
            </a:endParaRPr>
          </a:p>
          <a:p>
            <a:r>
              <a:rPr lang="zh-CN" altLang="en-US" sz="2000">
                <a:solidFill>
                  <a:schemeClr val="bg1"/>
                </a:solidFill>
              </a:rPr>
              <a:t>表中查询出需要的信息。</a:t>
            </a:r>
            <a:endParaRPr lang="zh-CN" altLang="en-US" sz="2000">
              <a:solidFill>
                <a:schemeClr val="bg1"/>
              </a:solidFill>
            </a:endParaRPr>
          </a:p>
        </p:txBody>
      </p:sp>
      <p:sp>
        <p:nvSpPr>
          <p:cNvPr id="10" name="内容占位符 2"/>
          <p:cNvSpPr>
            <a:spLocks noGrp="1"/>
          </p:cNvSpPr>
          <p:nvPr/>
        </p:nvSpPr>
        <p:spPr>
          <a:xfrm>
            <a:off x="351155" y="849630"/>
            <a:ext cx="11015980" cy="93091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b="1" dirty="0" smtClean="0"/>
              <a:t>where</a:t>
            </a:r>
            <a:r>
              <a:rPr lang="zh-CN" altLang="en-US" b="1" dirty="0" smtClean="0"/>
              <a:t>查询条件分类</a:t>
            </a:r>
            <a:endParaRPr lang="zh-CN" altLang="en-US" b="1" dirty="0" smtClean="0"/>
          </a:p>
          <a:p>
            <a:pPr lvl="1"/>
            <a:endParaRPr lang="zh-CN" sz="2000" b="1" dirty="0" smtClean="0"/>
          </a:p>
        </p:txBody>
      </p:sp>
      <p:sp>
        <p:nvSpPr>
          <p:cNvPr id="5" name="矩形 4"/>
          <p:cNvSpPr/>
          <p:nvPr/>
        </p:nvSpPr>
        <p:spPr>
          <a:xfrm>
            <a:off x="732790" y="1637030"/>
            <a:ext cx="8477250" cy="475488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2" name="表格 1"/>
          <p:cNvGraphicFramePr/>
          <p:nvPr>
            <p:custDataLst>
              <p:tags r:id="rId1"/>
            </p:custDataLst>
          </p:nvPr>
        </p:nvGraphicFramePr>
        <p:xfrm>
          <a:off x="777240" y="1673225"/>
          <a:ext cx="8340725" cy="4714240"/>
        </p:xfrm>
        <a:graphic>
          <a:graphicData uri="http://schemas.openxmlformats.org/drawingml/2006/table">
            <a:tbl>
              <a:tblPr firstRow="1" bandRow="1">
                <a:tableStyleId>{5940675A-B579-460E-94D1-54222C63F5DA}</a:tableStyleId>
              </a:tblPr>
              <a:tblGrid>
                <a:gridCol w="1327150"/>
                <a:gridCol w="3073400"/>
                <a:gridCol w="3940175"/>
              </a:tblGrid>
              <a:tr h="589280">
                <a:tc>
                  <a:txBody>
                    <a:bodyPr/>
                    <a:p>
                      <a:pPr indent="0" algn="l">
                        <a:buNone/>
                      </a:pPr>
                      <a:r>
                        <a:rPr lang="en-US" sz="2000" b="0">
                          <a:solidFill>
                            <a:srgbClr val="000000"/>
                          </a:solidFill>
                          <a:latin typeface="Calibri" panose="020F0502020204030204" charset="0"/>
                          <a:cs typeface="Calibri" panose="020F0502020204030204" charset="0"/>
                        </a:rPr>
                        <a:t>确定范围</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2000" b="0">
                          <a:solidFill>
                            <a:srgbClr val="000000"/>
                          </a:solidFill>
                          <a:latin typeface="Calibri" panose="020F0502020204030204" charset="0"/>
                          <a:cs typeface="Calibri" panose="020F0502020204030204" charset="0"/>
                        </a:rPr>
                        <a:t>BETWEEN 值1 AND 值2</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2000" b="0">
                          <a:solidFill>
                            <a:srgbClr val="000000"/>
                          </a:solidFill>
                          <a:latin typeface="Calibri" panose="020F0502020204030204" charset="0"/>
                          <a:cs typeface="Calibri" panose="020F0502020204030204" charset="0"/>
                        </a:rPr>
                        <a:t>在值1和值2之间，包含值1和值2</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9280">
                <a:tc>
                  <a:txBody>
                    <a:bodyPr/>
                    <a:p>
                      <a:pPr indent="0" algn="l">
                        <a:buNone/>
                      </a:pPr>
                      <a:r>
                        <a:rPr lang="en-US" sz="2000" b="0">
                          <a:solidFill>
                            <a:srgbClr val="000000"/>
                          </a:solidFill>
                          <a:latin typeface="Calibri" panose="020F0502020204030204" charset="0"/>
                          <a:cs typeface="Calibri" panose="020F0502020204030204" charset="0"/>
                        </a:rPr>
                        <a:t>确定集合</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2000" b="0">
                          <a:solidFill>
                            <a:srgbClr val="000000"/>
                          </a:solidFill>
                          <a:latin typeface="Calibri" panose="020F0502020204030204" charset="0"/>
                          <a:cs typeface="Calibri" panose="020F0502020204030204" charset="0"/>
                        </a:rPr>
                        <a:t>IN</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2000" b="0">
                          <a:solidFill>
                            <a:srgbClr val="000000"/>
                          </a:solidFill>
                          <a:latin typeface="Calibri" panose="020F0502020204030204" charset="0"/>
                          <a:cs typeface="Calibri" panose="020F0502020204030204" charset="0"/>
                        </a:rPr>
                        <a:t>在指定的集合中</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9280">
                <a:tc>
                  <a:txBody>
                    <a:bodyPr/>
                    <a:p>
                      <a:pPr indent="0" algn="l">
                        <a:buNone/>
                      </a:pPr>
                      <a:r>
                        <a:rPr lang="en-US" sz="2000" b="0">
                          <a:solidFill>
                            <a:srgbClr val="000000"/>
                          </a:solidFill>
                          <a:latin typeface="Calibri" panose="020F0502020204030204" charset="0"/>
                          <a:cs typeface="Calibri" panose="020F0502020204030204" charset="0"/>
                        </a:rPr>
                        <a:t>字符匹配</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2000" b="0">
                          <a:solidFill>
                            <a:srgbClr val="FF0000"/>
                          </a:solidFill>
                          <a:latin typeface="Calibri" panose="020F0502020204030204" charset="0"/>
                          <a:cs typeface="Calibri" panose="020F0502020204030204" charset="0"/>
                        </a:rPr>
                        <a:t>LIKE </a:t>
                      </a:r>
                      <a:endParaRPr lang="en-US" altLang="en-US" sz="2000" b="0">
                        <a:solidFill>
                          <a:srgbClr val="FF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2000" b="0">
                          <a:solidFill>
                            <a:srgbClr val="000000"/>
                          </a:solidFill>
                          <a:latin typeface="Calibri" panose="020F0502020204030204" charset="0"/>
                          <a:cs typeface="Calibri" panose="020F0502020204030204" charset="0"/>
                        </a:rPr>
                        <a:t>与指定的模式串匹配</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9280">
                <a:tc rowSpan="2">
                  <a:txBody>
                    <a:bodyPr/>
                    <a:p>
                      <a:pPr indent="0" algn="l">
                        <a:buNone/>
                      </a:pPr>
                      <a:r>
                        <a:rPr lang="en-US" sz="2000" b="0">
                          <a:solidFill>
                            <a:srgbClr val="000000"/>
                          </a:solidFill>
                          <a:latin typeface="Calibri" panose="020F0502020204030204" charset="0"/>
                          <a:cs typeface="Calibri" panose="020F0502020204030204" charset="0"/>
                        </a:rPr>
                        <a:t>空值</a:t>
                      </a:r>
                      <a:endParaRPr lang="en-US" sz="2000" b="0">
                        <a:solidFill>
                          <a:srgbClr val="000000"/>
                        </a:solidFill>
                        <a:latin typeface="Calibri" panose="020F0502020204030204" charset="0"/>
                        <a:cs typeface="Calibri" panose="020F0502020204030204" charset="0"/>
                      </a:endParaRPr>
                    </a:p>
                    <a:p>
                      <a:pPr indent="0" algn="l">
                        <a:buNone/>
                      </a:pPr>
                      <a:r>
                        <a:rPr lang="en-US" altLang="zh-CN" sz="2000" b="0">
                          <a:latin typeface="微软雅黑" panose="020B0503020204020204" pitchFamily="34" charset="-122"/>
                          <a:ea typeface="微软雅黑" panose="020B0503020204020204" pitchFamily="34" charset="-122"/>
                        </a:rPr>
                        <a:t> </a:t>
                      </a:r>
                      <a:endParaRPr 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2000" b="0">
                          <a:solidFill>
                            <a:srgbClr val="000000"/>
                          </a:solidFill>
                          <a:latin typeface="Calibri" panose="020F0502020204030204" charset="0"/>
                          <a:cs typeface="Calibri" panose="020F0502020204030204" charset="0"/>
                        </a:rPr>
                        <a:t>IS NULL</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2000" b="0">
                          <a:solidFill>
                            <a:srgbClr val="000000"/>
                          </a:solidFill>
                          <a:latin typeface="Calibri" panose="020F0502020204030204" charset="0"/>
                          <a:cs typeface="Calibri" panose="020F0502020204030204" charset="0"/>
                        </a:rPr>
                        <a:t>为空</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9280">
                <a:tc vMerge="1">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2000" b="0">
                          <a:solidFill>
                            <a:srgbClr val="000000"/>
                          </a:solidFill>
                          <a:latin typeface="Calibri" panose="020F0502020204030204" charset="0"/>
                          <a:cs typeface="Calibri" panose="020F0502020204030204" charset="0"/>
                        </a:rPr>
                        <a:t>IS NOT NULL</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2000" b="0">
                          <a:solidFill>
                            <a:srgbClr val="000000"/>
                          </a:solidFill>
                          <a:latin typeface="Calibri" panose="020F0502020204030204" charset="0"/>
                          <a:cs typeface="Calibri" panose="020F0502020204030204" charset="0"/>
                        </a:rPr>
                        <a:t>不为空</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9280">
                <a:tc rowSpan="3">
                  <a:txBody>
                    <a:bodyPr/>
                    <a:p>
                      <a:pPr indent="0" algn="l">
                        <a:buNone/>
                      </a:pPr>
                      <a:r>
                        <a:rPr lang="en-US" sz="2000" b="0">
                          <a:solidFill>
                            <a:srgbClr val="000000"/>
                          </a:solidFill>
                          <a:latin typeface="Calibri" panose="020F0502020204030204" charset="0"/>
                          <a:cs typeface="Calibri" panose="020F0502020204030204" charset="0"/>
                        </a:rPr>
                        <a:t>多重条件</a:t>
                      </a:r>
                      <a:endParaRPr lang="en-US" sz="2000" b="0">
                        <a:solidFill>
                          <a:srgbClr val="000000"/>
                        </a:solidFill>
                        <a:latin typeface="Calibri" panose="020F0502020204030204" charset="0"/>
                        <a:cs typeface="Calibri" panose="020F0502020204030204" charset="0"/>
                      </a:endParaRPr>
                    </a:p>
                    <a:p>
                      <a:pPr indent="0" algn="l">
                        <a:buNone/>
                      </a:pPr>
                      <a:r>
                        <a:rPr lang="en-US" altLang="zh-CN" sz="2000" b="0">
                          <a:latin typeface="微软雅黑" panose="020B0503020204020204" pitchFamily="34" charset="-122"/>
                          <a:ea typeface="微软雅黑" panose="020B0503020204020204" pitchFamily="34" charset="-122"/>
                        </a:rPr>
                        <a:t> </a:t>
                      </a:r>
                      <a:endParaRPr lang="en-US" altLang="zh-CN" sz="2000" b="0">
                        <a:latin typeface="微软雅黑" panose="020B0503020204020204" pitchFamily="34" charset="-122"/>
                        <a:ea typeface="微软雅黑" panose="020B0503020204020204" pitchFamily="34" charset="-122"/>
                      </a:endParaRPr>
                    </a:p>
                    <a:p>
                      <a:pPr indent="0" algn="l">
                        <a:buNone/>
                      </a:pPr>
                      <a:r>
                        <a:rPr lang="en-US" altLang="zh-CN" sz="2000" b="0">
                          <a:latin typeface="微软雅黑" panose="020B0503020204020204" pitchFamily="34" charset="-122"/>
                          <a:ea typeface="微软雅黑" panose="020B0503020204020204" pitchFamily="34" charset="-122"/>
                        </a:rPr>
                        <a:t> </a:t>
                      </a:r>
                      <a:endParaRPr 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2000" b="0">
                          <a:solidFill>
                            <a:srgbClr val="000000"/>
                          </a:solidFill>
                          <a:latin typeface="Calibri" panose="020F0502020204030204" charset="0"/>
                          <a:cs typeface="Calibri" panose="020F0502020204030204" charset="0"/>
                        </a:rPr>
                        <a:t>NOT</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2000" b="0">
                          <a:solidFill>
                            <a:srgbClr val="000000"/>
                          </a:solidFill>
                          <a:latin typeface="Calibri" panose="020F0502020204030204" charset="0"/>
                          <a:cs typeface="Calibri" panose="020F0502020204030204" charset="0"/>
                        </a:rPr>
                        <a:t>与其它条件组合，表式反意</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9280">
                <a:tc vMerge="1">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2000" b="0">
                          <a:solidFill>
                            <a:srgbClr val="000000"/>
                          </a:solidFill>
                          <a:latin typeface="Calibri" panose="020F0502020204030204" charset="0"/>
                          <a:cs typeface="Calibri" panose="020F0502020204030204" charset="0"/>
                        </a:rPr>
                        <a:t>AND </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2000" b="0">
                          <a:solidFill>
                            <a:srgbClr val="000000"/>
                          </a:solidFill>
                          <a:latin typeface="Calibri" panose="020F0502020204030204" charset="0"/>
                          <a:cs typeface="Calibri" panose="020F0502020204030204" charset="0"/>
                        </a:rPr>
                        <a:t>使多个条件同时满足（交集）</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9280">
                <a:tc vMerge="1">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2000" b="0">
                          <a:solidFill>
                            <a:srgbClr val="000000"/>
                          </a:solidFill>
                          <a:latin typeface="Calibri" panose="020F0502020204030204" charset="0"/>
                          <a:cs typeface="Calibri" panose="020F0502020204030204" charset="0"/>
                        </a:rPr>
                        <a:t>OR </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l">
                        <a:buNone/>
                      </a:pPr>
                      <a:r>
                        <a:rPr lang="en-US" sz="2000" b="0">
                          <a:solidFill>
                            <a:srgbClr val="000000"/>
                          </a:solidFill>
                          <a:latin typeface="Calibri" panose="020F0502020204030204" charset="0"/>
                          <a:cs typeface="Calibri" panose="020F0502020204030204" charset="0"/>
                        </a:rPr>
                        <a:t>多个条件之一满足（并集）</a:t>
                      </a:r>
                      <a:endParaRPr lang="en-US" altLang="en-US" sz="2000" b="0">
                        <a:solidFill>
                          <a:srgbClr val="000000"/>
                        </a:solidFill>
                        <a:latin typeface="Calibri" panose="020F0502020204030204" charset="0"/>
                        <a:ea typeface="Calibri" panose="020F0502020204030204" charset="0"/>
                        <a:cs typeface="Calibri" panose="020F0502020204030204" charset="0"/>
                      </a:endParaRPr>
                    </a:p>
                  </a:txBody>
                  <a:tcPr marL="91439" marR="91439" marT="45719" marB="45719"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R="0" indent="0" defTabSz="914400" fontAlgn="auto">
              <a:lnSpc>
                <a:spcPct val="90000"/>
              </a:lnSpc>
              <a:spcBef>
                <a:spcPct val="0"/>
              </a:spcBef>
              <a:spcAft>
                <a:spcPts val="0"/>
              </a:spcAft>
              <a:buClrTx/>
              <a:buSzTx/>
              <a:buFontTx/>
              <a:buNone/>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5【DML</a:t>
            </a: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语句</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查询</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-7</a:t>
            </a:r>
            <a:endPar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endParaRPr>
          </a:p>
        </p:txBody>
      </p:sp>
      <p:sp>
        <p:nvSpPr>
          <p:cNvPr id="9" name="文本框 8"/>
          <p:cNvSpPr txBox="1"/>
          <p:nvPr/>
        </p:nvSpPr>
        <p:spPr>
          <a:xfrm>
            <a:off x="7051040" y="3529965"/>
            <a:ext cx="3450590" cy="706755"/>
          </a:xfrm>
          <a:prstGeom prst="rect">
            <a:avLst/>
          </a:prstGeom>
          <a:noFill/>
        </p:spPr>
        <p:txBody>
          <a:bodyPr wrap="none" rtlCol="0">
            <a:spAutoFit/>
          </a:bodyPr>
          <a:p>
            <a:r>
              <a:rPr lang="zh-CN" altLang="en-US" sz="2000">
                <a:solidFill>
                  <a:schemeClr val="bg1"/>
                </a:solidFill>
              </a:rPr>
              <a:t>SELECT语句用于从一个或多个</a:t>
            </a:r>
            <a:endParaRPr lang="zh-CN" altLang="en-US" sz="2000">
              <a:solidFill>
                <a:schemeClr val="bg1"/>
              </a:solidFill>
            </a:endParaRPr>
          </a:p>
          <a:p>
            <a:r>
              <a:rPr lang="zh-CN" altLang="en-US" sz="2000">
                <a:solidFill>
                  <a:schemeClr val="bg1"/>
                </a:solidFill>
              </a:rPr>
              <a:t>表中查询出需要的信息。</a:t>
            </a:r>
            <a:endParaRPr lang="zh-CN" altLang="en-US" sz="2000">
              <a:solidFill>
                <a:schemeClr val="bg1"/>
              </a:solidFill>
            </a:endParaRPr>
          </a:p>
        </p:txBody>
      </p:sp>
      <p:sp>
        <p:nvSpPr>
          <p:cNvPr id="10" name="内容占位符 2"/>
          <p:cNvSpPr>
            <a:spLocks noGrp="1"/>
          </p:cNvSpPr>
          <p:nvPr/>
        </p:nvSpPr>
        <p:spPr>
          <a:xfrm>
            <a:off x="351155" y="849630"/>
            <a:ext cx="11015980" cy="93091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b="1" dirty="0" smtClean="0"/>
              <a:t>where</a:t>
            </a:r>
            <a:r>
              <a:rPr lang="zh-CN" altLang="en-US" b="1" dirty="0" smtClean="0"/>
              <a:t>查询条件分类案例</a:t>
            </a:r>
            <a:endParaRPr lang="zh-CN" altLang="en-US" b="1" dirty="0" smtClean="0"/>
          </a:p>
          <a:p>
            <a:pPr lvl="1"/>
            <a:endParaRPr lang="zh-CN" sz="2000" b="1" dirty="0" smtClean="0"/>
          </a:p>
        </p:txBody>
      </p:sp>
      <p:sp>
        <p:nvSpPr>
          <p:cNvPr id="5" name="矩形 4"/>
          <p:cNvSpPr/>
          <p:nvPr/>
        </p:nvSpPr>
        <p:spPr>
          <a:xfrm>
            <a:off x="514350" y="1609725"/>
            <a:ext cx="6732905" cy="475488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514350" y="1609725"/>
            <a:ext cx="6583680" cy="5077460"/>
          </a:xfrm>
          <a:prstGeom prst="rect">
            <a:avLst/>
          </a:prstGeom>
          <a:noFill/>
        </p:spPr>
        <p:txBody>
          <a:bodyPr wrap="square" rtlCol="0">
            <a:spAutoFit/>
          </a:bodyPr>
          <a:p>
            <a:pPr algn="l"/>
            <a:r>
              <a:rPr lang="en-US" altLang="zh-CN">
                <a:latin typeface="宋体" panose="02010600030101010101" pitchFamily="2" charset="-122"/>
                <a:ea typeface="宋体" panose="02010600030101010101" pitchFamily="2" charset="-122"/>
              </a:rPr>
              <a:t>①</a:t>
            </a:r>
            <a:r>
              <a:rPr lang="zh-CN" altLang="en-US">
                <a:latin typeface="宋体" panose="02010600030101010101" pitchFamily="2" charset="-122"/>
                <a:ea typeface="宋体" panose="02010600030101010101" pitchFamily="2" charset="-122"/>
              </a:rPr>
              <a:t>比较条件 </a:t>
            </a:r>
            <a:r>
              <a:rPr lang="en-US" altLang="zh-CN">
                <a:latin typeface="宋体" panose="02010600030101010101" pitchFamily="2" charset="-122"/>
                <a:ea typeface="宋体" panose="02010600030101010101" pitchFamily="2" charset="-122"/>
              </a:rPr>
              <a:t>= &gt; &gt;= &lt; &lt;= </a:t>
            </a:r>
            <a:r>
              <a:rPr lang="zh-CN" altLang="en-US">
                <a:latin typeface="宋体" panose="02010600030101010101" pitchFamily="2" charset="-122"/>
                <a:ea typeface="宋体" panose="02010600030101010101" pitchFamily="2" charset="-122"/>
              </a:rPr>
              <a:t>高级等于</a:t>
            </a:r>
            <a:r>
              <a:rPr lang="en-US" altLang="zh-CN">
                <a:latin typeface="宋体" panose="02010600030101010101" pitchFamily="2" charset="-122"/>
                <a:ea typeface="宋体" panose="02010600030101010101" pitchFamily="2" charset="-122"/>
              </a:rPr>
              <a:t>&lt;=&gt; </a:t>
            </a:r>
            <a:r>
              <a:rPr lang="zh-CN" altLang="en-US">
                <a:latin typeface="宋体" panose="02010600030101010101" pitchFamily="2" charset="-122"/>
                <a:ea typeface="宋体" panose="02010600030101010101" pitchFamily="2" charset="-122"/>
              </a:rPr>
              <a:t>不等于</a:t>
            </a:r>
            <a:r>
              <a:rPr lang="en-US" altLang="zh-CN">
                <a:latin typeface="宋体" panose="02010600030101010101" pitchFamily="2" charset="-122"/>
                <a:ea typeface="宋体" panose="02010600030101010101" pitchFamily="2" charset="-122"/>
              </a:rPr>
              <a:t>!=</a:t>
            </a:r>
            <a:r>
              <a:rPr lang="zh-CN" altLang="en-US">
                <a:latin typeface="宋体" panose="02010600030101010101" pitchFamily="2" charset="-122"/>
                <a:ea typeface="宋体" panose="02010600030101010101" pitchFamily="2" charset="-122"/>
              </a:rPr>
              <a:t>或</a:t>
            </a:r>
            <a:r>
              <a:rPr lang="en-US" altLang="zh-CN">
                <a:latin typeface="宋体" panose="02010600030101010101" pitchFamily="2" charset="-122"/>
                <a:ea typeface="宋体" panose="02010600030101010101" pitchFamily="2" charset="-122"/>
              </a:rPr>
              <a:t>&lt;&gt;</a:t>
            </a:r>
            <a:endParaRPr lang="en-US" altLang="zh-CN"/>
          </a:p>
          <a:p>
            <a:pPr algn="l"/>
            <a:r>
              <a:rPr lang="en-US" altLang="zh-CN"/>
              <a:t>   1</a:t>
            </a:r>
            <a:r>
              <a:rPr lang="zh-CN" altLang="en-US"/>
              <a:t>、查询年龄为</a:t>
            </a:r>
            <a:r>
              <a:rPr lang="en-US" altLang="zh-CN"/>
              <a:t>18</a:t>
            </a:r>
            <a:r>
              <a:rPr lang="zh-CN" altLang="en-US"/>
              <a:t>岁的员工</a:t>
            </a:r>
            <a:endParaRPr lang="zh-CN" altLang="en-US"/>
          </a:p>
          <a:p>
            <a:pPr algn="l"/>
            <a:r>
              <a:rPr lang="en-US" altLang="zh-CN"/>
              <a:t>   2</a:t>
            </a:r>
            <a:r>
              <a:rPr lang="zh-CN" altLang="en-US"/>
              <a:t>、查询年龄大于等于</a:t>
            </a:r>
            <a:r>
              <a:rPr lang="en-US" altLang="zh-CN"/>
              <a:t>18</a:t>
            </a:r>
            <a:r>
              <a:rPr lang="zh-CN" altLang="en-US"/>
              <a:t>岁的员工</a:t>
            </a:r>
            <a:endParaRPr lang="zh-CN" altLang="en-US"/>
          </a:p>
          <a:p>
            <a:pPr algn="l"/>
            <a:r>
              <a:rPr lang="zh-CN" altLang="en-US"/>
              <a:t>   </a:t>
            </a:r>
            <a:r>
              <a:rPr lang="en-US" altLang="zh-CN"/>
              <a:t>3</a:t>
            </a:r>
            <a:r>
              <a:rPr lang="zh-CN" altLang="en-US"/>
              <a:t>、查询年龄不等于</a:t>
            </a:r>
            <a:r>
              <a:rPr lang="en-US" altLang="zh-CN"/>
              <a:t>18</a:t>
            </a:r>
            <a:r>
              <a:rPr lang="zh-CN" altLang="en-US"/>
              <a:t>岁的员工</a:t>
            </a:r>
            <a:endParaRPr lang="zh-CN" altLang="en-US"/>
          </a:p>
          <a:p>
            <a:pPr algn="l"/>
            <a:endParaRPr lang="zh-CN" altLang="en-US">
              <a:latin typeface="宋体" panose="02010600030101010101" pitchFamily="2" charset="-122"/>
              <a:ea typeface="宋体" panose="02010600030101010101" pitchFamily="2" charset="-122"/>
            </a:endParaRPr>
          </a:p>
          <a:p>
            <a:pPr algn="l"/>
            <a:r>
              <a:rPr lang="zh-CN" altLang="en-US">
                <a:latin typeface="宋体" panose="02010600030101010101" pitchFamily="2" charset="-122"/>
                <a:ea typeface="宋体" panose="02010600030101010101" pitchFamily="2" charset="-122"/>
              </a:rPr>
              <a:t>②判断空值 </a:t>
            </a:r>
            <a:r>
              <a:rPr lang="en-US" altLang="zh-CN">
                <a:latin typeface="宋体" panose="02010600030101010101" pitchFamily="2" charset="-122"/>
                <a:ea typeface="宋体" panose="02010600030101010101" pitchFamily="2" charset="-122"/>
              </a:rPr>
              <a:t>is null/is not null</a:t>
            </a:r>
            <a:endParaRPr lang="en-US" altLang="zh-CN">
              <a:latin typeface="宋体" panose="02010600030101010101" pitchFamily="2" charset="-122"/>
              <a:ea typeface="宋体" panose="02010600030101010101" pitchFamily="2" charset="-122"/>
            </a:endParaRPr>
          </a:p>
          <a:p>
            <a:pPr algn="l"/>
            <a:r>
              <a:rPr lang="zh-CN" altLang="en-US">
                <a:latin typeface="宋体" panose="02010600030101010101" pitchFamily="2" charset="-122"/>
                <a:ea typeface="宋体" panose="02010600030101010101" pitchFamily="2" charset="-122"/>
              </a:rPr>
              <a:t> </a:t>
            </a:r>
            <a:r>
              <a:rPr lang="en-US" altLang="zh-CN">
                <a:latin typeface="宋体" panose="02010600030101010101" pitchFamily="2" charset="-122"/>
                <a:ea typeface="宋体" panose="02010600030101010101" pitchFamily="2" charset="-122"/>
              </a:rPr>
              <a:t>1</a:t>
            </a:r>
            <a:r>
              <a:rPr lang="zh-CN" altLang="en-US">
                <a:latin typeface="宋体" panose="02010600030101010101" pitchFamily="2" charset="-122"/>
                <a:ea typeface="宋体" panose="02010600030101010101" pitchFamily="2" charset="-122"/>
              </a:rPr>
              <a:t>、查询手机号为空的员工</a:t>
            </a:r>
            <a:endParaRPr lang="zh-CN" altLang="en-US">
              <a:latin typeface="宋体" panose="02010600030101010101" pitchFamily="2" charset="-122"/>
              <a:ea typeface="宋体" panose="02010600030101010101" pitchFamily="2" charset="-122"/>
            </a:endParaRPr>
          </a:p>
          <a:p>
            <a:pPr algn="l"/>
            <a:r>
              <a:rPr lang="en-US" altLang="zh-CN">
                <a:latin typeface="宋体" panose="02010600030101010101" pitchFamily="2" charset="-122"/>
                <a:ea typeface="宋体" panose="02010600030101010101" pitchFamily="2" charset="-122"/>
              </a:rPr>
              <a:t> 2</a:t>
            </a:r>
            <a:r>
              <a:rPr lang="zh-CN" altLang="en-US">
                <a:latin typeface="宋体" panose="02010600030101010101" pitchFamily="2" charset="-122"/>
                <a:ea typeface="宋体" panose="02010600030101010101" pitchFamily="2" charset="-122"/>
              </a:rPr>
              <a:t>、查询手机号不为空的员工</a:t>
            </a:r>
            <a:endParaRPr lang="zh-CN" altLang="en-US">
              <a:latin typeface="宋体" panose="02010600030101010101" pitchFamily="2" charset="-122"/>
              <a:ea typeface="宋体" panose="02010600030101010101" pitchFamily="2" charset="-122"/>
            </a:endParaRPr>
          </a:p>
          <a:p>
            <a:pPr algn="l"/>
            <a:r>
              <a:rPr lang="zh-CN" altLang="en-US">
                <a:latin typeface="宋体" panose="02010600030101010101" pitchFamily="2" charset="-122"/>
                <a:ea typeface="宋体" panose="02010600030101010101" pitchFamily="2" charset="-122"/>
              </a:rPr>
              <a:t> </a:t>
            </a:r>
            <a:r>
              <a:rPr lang="en-US" altLang="zh-CN">
                <a:latin typeface="宋体" panose="02010600030101010101" pitchFamily="2" charset="-122"/>
                <a:ea typeface="宋体" panose="02010600030101010101" pitchFamily="2" charset="-122"/>
              </a:rPr>
              <a:t>3</a:t>
            </a:r>
            <a:r>
              <a:rPr lang="zh-CN" altLang="en-US">
                <a:latin typeface="宋体" panose="02010600030101010101" pitchFamily="2" charset="-122"/>
                <a:ea typeface="宋体" panose="02010600030101010101" pitchFamily="2" charset="-122"/>
              </a:rPr>
              <a:t>、查询没有分配部分的员工</a:t>
            </a:r>
            <a:endParaRPr lang="zh-CN" altLang="en-US">
              <a:latin typeface="宋体" panose="02010600030101010101" pitchFamily="2" charset="-122"/>
              <a:ea typeface="宋体" panose="02010600030101010101" pitchFamily="2" charset="-122"/>
            </a:endParaRPr>
          </a:p>
          <a:p>
            <a:pPr algn="l"/>
            <a:r>
              <a:rPr lang="zh-CN" altLang="en-US">
                <a:latin typeface="宋体" panose="02010600030101010101" pitchFamily="2" charset="-122"/>
                <a:ea typeface="宋体" panose="02010600030101010101" pitchFamily="2" charset="-122"/>
              </a:rPr>
              <a:t> 4、查询已经分配部分的员工</a:t>
            </a:r>
            <a:endParaRPr lang="zh-CN" altLang="en-US">
              <a:latin typeface="宋体" panose="02010600030101010101" pitchFamily="2" charset="-122"/>
              <a:ea typeface="宋体" panose="02010600030101010101" pitchFamily="2" charset="-122"/>
            </a:endParaRPr>
          </a:p>
          <a:p>
            <a:pPr algn="l"/>
            <a:endParaRPr lang="zh-CN" altLang="en-US">
              <a:latin typeface="宋体" panose="02010600030101010101" pitchFamily="2" charset="-122"/>
              <a:ea typeface="宋体" panose="02010600030101010101" pitchFamily="2" charset="-122"/>
            </a:endParaRPr>
          </a:p>
          <a:p>
            <a:pPr algn="l"/>
            <a:r>
              <a:rPr lang="zh-CN" altLang="en-US">
                <a:latin typeface="宋体" panose="02010600030101010101" pitchFamily="2" charset="-122"/>
                <a:ea typeface="宋体" panose="02010600030101010101" pitchFamily="2" charset="-122"/>
              </a:rPr>
              <a:t>③</a:t>
            </a:r>
            <a:r>
              <a:rPr lang="en-US" altLang="zh-CN">
                <a:latin typeface="宋体" panose="02010600030101010101" pitchFamily="2" charset="-122"/>
                <a:ea typeface="宋体" panose="02010600030101010101" pitchFamily="2" charset="-122"/>
              </a:rPr>
              <a:t>and</a:t>
            </a:r>
            <a:r>
              <a:rPr lang="zh-CN" altLang="en-US">
                <a:latin typeface="宋体" panose="02010600030101010101" pitchFamily="2" charset="-122"/>
                <a:ea typeface="宋体" panose="02010600030101010101" pitchFamily="2" charset="-122"/>
              </a:rPr>
              <a:t>和</a:t>
            </a:r>
            <a:r>
              <a:rPr lang="en-US" altLang="zh-CN">
                <a:latin typeface="宋体" panose="02010600030101010101" pitchFamily="2" charset="-122"/>
                <a:ea typeface="宋体" panose="02010600030101010101" pitchFamily="2" charset="-122"/>
              </a:rPr>
              <a:t>or</a:t>
            </a:r>
            <a:endParaRPr lang="en-US" altLang="zh-CN">
              <a:latin typeface="宋体" panose="02010600030101010101" pitchFamily="2" charset="-122"/>
              <a:ea typeface="宋体" panose="02010600030101010101" pitchFamily="2" charset="-122"/>
            </a:endParaRPr>
          </a:p>
          <a:p>
            <a:pPr algn="l"/>
            <a:r>
              <a:rPr lang="en-US" altLang="zh-CN">
                <a:latin typeface="宋体" panose="02010600030101010101" pitchFamily="2" charset="-122"/>
                <a:ea typeface="宋体" panose="02010600030101010101" pitchFamily="2" charset="-122"/>
              </a:rPr>
              <a:t> 1</a:t>
            </a:r>
            <a:r>
              <a:rPr lang="zh-CN" altLang="en-US">
                <a:latin typeface="宋体" panose="02010600030101010101" pitchFamily="2" charset="-122"/>
                <a:ea typeface="宋体" panose="02010600030101010101" pitchFamily="2" charset="-122"/>
              </a:rPr>
              <a:t>、查询员工表中开发部门的男性员工的姓名、性别和手机号码</a:t>
            </a:r>
            <a:endParaRPr lang="zh-CN" altLang="en-US">
              <a:latin typeface="宋体" panose="02010600030101010101" pitchFamily="2" charset="-122"/>
              <a:ea typeface="宋体" panose="02010600030101010101" pitchFamily="2" charset="-122"/>
            </a:endParaRPr>
          </a:p>
          <a:p>
            <a:pPr algn="l"/>
            <a:r>
              <a:rPr lang="zh-CN" altLang="en-US">
                <a:latin typeface="宋体" panose="02010600030101010101" pitchFamily="2" charset="-122"/>
                <a:ea typeface="宋体" panose="02010600030101010101" pitchFamily="2" charset="-122"/>
              </a:rPr>
              <a:t> </a:t>
            </a:r>
            <a:r>
              <a:rPr lang="en-US" altLang="zh-CN">
                <a:latin typeface="宋体" panose="02010600030101010101" pitchFamily="2" charset="-122"/>
                <a:ea typeface="宋体" panose="02010600030101010101" pitchFamily="2" charset="-122"/>
              </a:rPr>
              <a:t>2</a:t>
            </a:r>
            <a:r>
              <a:rPr lang="zh-CN" altLang="en-US">
                <a:latin typeface="宋体" panose="02010600030101010101" pitchFamily="2" charset="-122"/>
                <a:ea typeface="宋体" panose="02010600030101010101" pitchFamily="2" charset="-122"/>
              </a:rPr>
              <a:t>、查询lucy或者是jack的员工信息</a:t>
            </a:r>
            <a:endParaRPr lang="zh-CN" altLang="en-US">
              <a:latin typeface="宋体" panose="02010600030101010101" pitchFamily="2" charset="-122"/>
              <a:ea typeface="宋体" panose="02010600030101010101" pitchFamily="2" charset="-122"/>
            </a:endParaRPr>
          </a:p>
          <a:p>
            <a:pPr algn="l"/>
            <a:r>
              <a:rPr lang="zh-CN" altLang="en-US">
                <a:latin typeface="宋体" panose="02010600030101010101" pitchFamily="2" charset="-122"/>
                <a:ea typeface="宋体" panose="02010600030101010101" pitchFamily="2" charset="-122"/>
              </a:rPr>
              <a:t> </a:t>
            </a:r>
            <a:r>
              <a:rPr lang="en-US" altLang="zh-CN">
                <a:latin typeface="宋体" panose="02010600030101010101" pitchFamily="2" charset="-122"/>
                <a:ea typeface="宋体" panose="02010600030101010101" pitchFamily="2" charset="-122"/>
              </a:rPr>
              <a:t>3</a:t>
            </a:r>
            <a:r>
              <a:rPr lang="zh-CN" altLang="en-US">
                <a:latin typeface="宋体" panose="02010600030101010101" pitchFamily="2" charset="-122"/>
                <a:ea typeface="宋体" panose="02010600030101010101" pitchFamily="2" charset="-122"/>
              </a:rPr>
              <a:t>、查询员工年龄小于20岁的男性工资大于5000的员工信息</a:t>
            </a:r>
            <a:endParaRPr lang="zh-CN" altLang="en-US">
              <a:latin typeface="宋体" panose="02010600030101010101" pitchFamily="2" charset="-122"/>
              <a:ea typeface="宋体" panose="02010600030101010101" pitchFamily="2" charset="-122"/>
            </a:endParaRPr>
          </a:p>
          <a:p>
            <a:pPr algn="l"/>
            <a:r>
              <a:rPr lang="zh-CN" altLang="en-US">
                <a:latin typeface="宋体" panose="02010600030101010101" pitchFamily="2" charset="-122"/>
                <a:ea typeface="宋体" panose="02010600030101010101" pitchFamily="2" charset="-122"/>
              </a:rPr>
              <a:t> </a:t>
            </a:r>
            <a:r>
              <a:rPr lang="en-US" altLang="zh-CN">
                <a:latin typeface="宋体" panose="02010600030101010101" pitchFamily="2" charset="-122"/>
                <a:ea typeface="宋体" panose="02010600030101010101" pitchFamily="2" charset="-122"/>
              </a:rPr>
              <a:t>4</a:t>
            </a:r>
            <a:r>
              <a:rPr lang="zh-CN" altLang="en-US">
                <a:latin typeface="宋体" panose="02010600030101010101" pitchFamily="2" charset="-122"/>
                <a:ea typeface="宋体" panose="02010600030101010101" pitchFamily="2" charset="-122"/>
              </a:rPr>
              <a:t>、查询开发部或财务部男性的信息</a:t>
            </a:r>
            <a:endParaRPr lang="zh-CN" altLang="en-US">
              <a:latin typeface="宋体" panose="02010600030101010101" pitchFamily="2" charset="-122"/>
              <a:ea typeface="宋体" panose="02010600030101010101" pitchFamily="2" charset="-122"/>
            </a:endParaRPr>
          </a:p>
          <a:p>
            <a:pPr algn="l"/>
            <a:r>
              <a:rPr lang="zh-CN" altLang="en-US">
                <a:latin typeface="宋体" panose="02010600030101010101" pitchFamily="2" charset="-122"/>
                <a:ea typeface="宋体" panose="02010600030101010101" pitchFamily="2" charset="-122"/>
              </a:rPr>
              <a:t> </a:t>
            </a:r>
            <a:r>
              <a:rPr lang="en-US" altLang="zh-CN">
                <a:latin typeface="宋体" panose="02010600030101010101" pitchFamily="2" charset="-122"/>
                <a:ea typeface="宋体" panose="02010600030101010101" pitchFamily="2" charset="-122"/>
              </a:rPr>
              <a:t>5</a:t>
            </a:r>
            <a:r>
              <a:rPr lang="zh-CN" altLang="en-US">
                <a:latin typeface="宋体" panose="02010600030101010101" pitchFamily="2" charset="-122"/>
                <a:ea typeface="宋体" panose="02010600030101010101" pitchFamily="2" charset="-122"/>
              </a:rPr>
              <a:t>、用户登录</a:t>
            </a:r>
            <a:endParaRPr lang="zh-CN" altLang="en-US">
              <a:latin typeface="宋体" panose="02010600030101010101" pitchFamily="2" charset="-122"/>
              <a:ea typeface="宋体" panose="02010600030101010101" pitchFamily="2" charset="-122"/>
            </a:endParaRPr>
          </a:p>
          <a:p>
            <a:pPr algn="l"/>
            <a:endParaRPr lang="zh-CN" altLang="en-US">
              <a:latin typeface="宋体" panose="02010600030101010101" pitchFamily="2" charset="-122"/>
              <a:ea typeface="宋体" panose="02010600030101010101" pitchFamily="2" charset="-122"/>
            </a:endParaRPr>
          </a:p>
        </p:txBody>
      </p:sp>
      <p:sp>
        <p:nvSpPr>
          <p:cNvPr id="3" name="矩形 2"/>
          <p:cNvSpPr/>
          <p:nvPr/>
        </p:nvSpPr>
        <p:spPr>
          <a:xfrm>
            <a:off x="7443470" y="1609725"/>
            <a:ext cx="4498340" cy="475488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7530465" y="1729740"/>
            <a:ext cx="4411980" cy="4246245"/>
          </a:xfrm>
          <a:prstGeom prst="rect">
            <a:avLst/>
          </a:prstGeom>
          <a:noFill/>
        </p:spPr>
        <p:txBody>
          <a:bodyPr wrap="none" rtlCol="0">
            <a:spAutoFit/>
          </a:bodyPr>
          <a:p>
            <a:pPr algn="l"/>
            <a:r>
              <a:rPr lang="zh-CN" altLang="en-US">
                <a:latin typeface="宋体" panose="02010600030101010101" pitchFamily="2" charset="-122"/>
                <a:ea typeface="宋体" panose="02010600030101010101" pitchFamily="2" charset="-122"/>
                <a:sym typeface="+mn-ea"/>
              </a:rPr>
              <a:t>④确认集合</a:t>
            </a:r>
            <a:r>
              <a:rPr lang="en-US" altLang="zh-CN">
                <a:latin typeface="宋体" panose="02010600030101010101" pitchFamily="2" charset="-122"/>
                <a:ea typeface="宋体" panose="02010600030101010101" pitchFamily="2" charset="-122"/>
                <a:sym typeface="+mn-ea"/>
              </a:rPr>
              <a:t>(or</a:t>
            </a:r>
            <a:r>
              <a:rPr lang="zh-CN" altLang="en-US">
                <a:latin typeface="宋体" panose="02010600030101010101" pitchFamily="2" charset="-122"/>
                <a:ea typeface="宋体" panose="02010600030101010101" pitchFamily="2" charset="-122"/>
                <a:sym typeface="+mn-ea"/>
              </a:rPr>
              <a:t>关系 关键字</a:t>
            </a:r>
            <a:r>
              <a:rPr lang="en-US" altLang="zh-CN">
                <a:latin typeface="宋体" panose="02010600030101010101" pitchFamily="2" charset="-122"/>
                <a:ea typeface="宋体" panose="02010600030101010101" pitchFamily="2" charset="-122"/>
                <a:sym typeface="+mn-ea"/>
              </a:rPr>
              <a:t>or</a:t>
            </a:r>
            <a:r>
              <a:rPr lang="zh-CN" altLang="en-US">
                <a:latin typeface="宋体" panose="02010600030101010101" pitchFamily="2" charset="-122"/>
                <a:ea typeface="宋体" panose="02010600030101010101" pitchFamily="2" charset="-122"/>
                <a:sym typeface="+mn-ea"/>
              </a:rPr>
              <a:t>或者</a:t>
            </a:r>
            <a:r>
              <a:rPr lang="en-US" altLang="zh-CN">
                <a:latin typeface="宋体" panose="02010600030101010101" pitchFamily="2" charset="-122"/>
                <a:ea typeface="宋体" panose="02010600030101010101" pitchFamily="2" charset="-122"/>
                <a:sym typeface="+mn-ea"/>
              </a:rPr>
              <a:t>in</a:t>
            </a:r>
            <a:r>
              <a:rPr lang="en-US" altLang="zh-CN">
                <a:latin typeface="宋体" panose="02010600030101010101" pitchFamily="2" charset="-122"/>
                <a:ea typeface="宋体" panose="02010600030101010101" pitchFamily="2" charset="-122"/>
                <a:sym typeface="+mn-ea"/>
              </a:rPr>
              <a:t>)</a:t>
            </a:r>
            <a:endParaRPr lang="en-US" altLang="zh-CN">
              <a:latin typeface="宋体" panose="02010600030101010101" pitchFamily="2" charset="-122"/>
              <a:ea typeface="宋体" panose="02010600030101010101" pitchFamily="2" charset="-122"/>
              <a:sym typeface="+mn-ea"/>
            </a:endParaRPr>
          </a:p>
          <a:p>
            <a:pPr algn="l"/>
            <a:r>
              <a:rPr lang="en-US" altLang="zh-CN">
                <a:latin typeface="宋体" panose="02010600030101010101" pitchFamily="2" charset="-122"/>
                <a:ea typeface="宋体" panose="02010600030101010101" pitchFamily="2" charset="-122"/>
                <a:sym typeface="+mn-ea"/>
              </a:rPr>
              <a:t> 1</a:t>
            </a:r>
            <a:r>
              <a:rPr lang="zh-CN" altLang="en-US">
                <a:latin typeface="宋体" panose="02010600030101010101" pitchFamily="2" charset="-122"/>
                <a:ea typeface="宋体" panose="02010600030101010101" pitchFamily="2" charset="-122"/>
                <a:sym typeface="+mn-ea"/>
              </a:rPr>
              <a:t>、查询年龄</a:t>
            </a:r>
            <a:r>
              <a:rPr lang="en-US" altLang="zh-CN">
                <a:latin typeface="宋体" panose="02010600030101010101" pitchFamily="2" charset="-122"/>
                <a:ea typeface="宋体" panose="02010600030101010101" pitchFamily="2" charset="-122"/>
                <a:sym typeface="+mn-ea"/>
              </a:rPr>
              <a:t>15 17 19</a:t>
            </a:r>
            <a:r>
              <a:rPr lang="zh-CN" altLang="en-US">
                <a:latin typeface="宋体" panose="02010600030101010101" pitchFamily="2" charset="-122"/>
                <a:ea typeface="宋体" panose="02010600030101010101" pitchFamily="2" charset="-122"/>
                <a:sym typeface="+mn-ea"/>
              </a:rPr>
              <a:t>的学生</a:t>
            </a:r>
            <a:endParaRPr lang="zh-CN" altLang="en-US">
              <a:latin typeface="宋体" panose="02010600030101010101" pitchFamily="2" charset="-122"/>
              <a:ea typeface="宋体" panose="02010600030101010101" pitchFamily="2" charset="-122"/>
              <a:sym typeface="+mn-ea"/>
            </a:endParaRPr>
          </a:p>
          <a:p>
            <a:pPr algn="l"/>
            <a:r>
              <a:rPr lang="zh-CN" altLang="en-US">
                <a:latin typeface="宋体" panose="02010600030101010101" pitchFamily="2" charset="-122"/>
                <a:ea typeface="宋体" panose="02010600030101010101" pitchFamily="2" charset="-122"/>
                <a:sym typeface="+mn-ea"/>
              </a:rPr>
              <a:t> </a:t>
            </a:r>
            <a:r>
              <a:rPr lang="en-US" altLang="zh-CN">
                <a:latin typeface="宋体" panose="02010600030101010101" pitchFamily="2" charset="-122"/>
                <a:ea typeface="宋体" panose="02010600030101010101" pitchFamily="2" charset="-122"/>
                <a:sym typeface="+mn-ea"/>
              </a:rPr>
              <a:t>2</a:t>
            </a:r>
            <a:r>
              <a:rPr lang="zh-CN" altLang="en-US">
                <a:latin typeface="宋体" panose="02010600030101010101" pitchFamily="2" charset="-122"/>
                <a:ea typeface="宋体" panose="02010600030101010101" pitchFamily="2" charset="-122"/>
                <a:sym typeface="+mn-ea"/>
              </a:rPr>
              <a:t>、查询lucy、rose和jack的员工信息</a:t>
            </a:r>
            <a:endParaRPr lang="zh-CN" altLang="en-US">
              <a:latin typeface="宋体" panose="02010600030101010101" pitchFamily="2" charset="-122"/>
              <a:ea typeface="宋体" panose="02010600030101010101" pitchFamily="2" charset="-122"/>
              <a:sym typeface="+mn-ea"/>
            </a:endParaRPr>
          </a:p>
          <a:p>
            <a:pPr algn="l"/>
            <a:endParaRPr lang="zh-CN" altLang="en-US">
              <a:latin typeface="宋体" panose="02010600030101010101" pitchFamily="2" charset="-122"/>
              <a:ea typeface="宋体" panose="02010600030101010101" pitchFamily="2" charset="-122"/>
              <a:sym typeface="+mn-ea"/>
            </a:endParaRPr>
          </a:p>
          <a:p>
            <a:pPr algn="l"/>
            <a:r>
              <a:rPr lang="zh-CN" altLang="en-US">
                <a:latin typeface="宋体" panose="02010600030101010101" pitchFamily="2" charset="-122"/>
                <a:ea typeface="宋体" panose="02010600030101010101" pitchFamily="2" charset="-122"/>
                <a:sym typeface="+mn-ea"/>
              </a:rPr>
              <a:t>⑤确认范围</a:t>
            </a:r>
            <a:r>
              <a:rPr lang="en-US" altLang="zh-CN">
                <a:latin typeface="宋体" panose="02010600030101010101" pitchFamily="2" charset="-122"/>
                <a:ea typeface="宋体" panose="02010600030101010101" pitchFamily="2" charset="-122"/>
                <a:sym typeface="+mn-ea"/>
              </a:rPr>
              <a:t>(</a:t>
            </a:r>
            <a:r>
              <a:rPr lang="zh-CN" altLang="en-US">
                <a:latin typeface="宋体" panose="02010600030101010101" pitchFamily="2" charset="-122"/>
                <a:ea typeface="宋体" panose="02010600030101010101" pitchFamily="2" charset="-122"/>
                <a:sym typeface="+mn-ea"/>
              </a:rPr>
              <a:t>闭区间</a:t>
            </a:r>
            <a:r>
              <a:rPr lang="en-US" altLang="zh-CN">
                <a:latin typeface="宋体" panose="02010600030101010101" pitchFamily="2" charset="-122"/>
                <a:ea typeface="宋体" panose="02010600030101010101" pitchFamily="2" charset="-122"/>
                <a:sym typeface="+mn-ea"/>
              </a:rPr>
              <a:t>)between </a:t>
            </a:r>
            <a:r>
              <a:rPr lang="zh-CN" altLang="en-US">
                <a:latin typeface="宋体" panose="02010600030101010101" pitchFamily="2" charset="-122"/>
                <a:ea typeface="宋体" panose="02010600030101010101" pitchFamily="2" charset="-122"/>
                <a:sym typeface="+mn-ea"/>
              </a:rPr>
              <a:t>值</a:t>
            </a:r>
            <a:r>
              <a:rPr lang="en-US" altLang="zh-CN">
                <a:latin typeface="宋体" panose="02010600030101010101" pitchFamily="2" charset="-122"/>
                <a:ea typeface="宋体" panose="02010600030101010101" pitchFamily="2" charset="-122"/>
                <a:sym typeface="+mn-ea"/>
              </a:rPr>
              <a:t>1 and </a:t>
            </a:r>
            <a:r>
              <a:rPr lang="zh-CN" altLang="en-US">
                <a:latin typeface="宋体" panose="02010600030101010101" pitchFamily="2" charset="-122"/>
                <a:ea typeface="宋体" panose="02010600030101010101" pitchFamily="2" charset="-122"/>
                <a:sym typeface="+mn-ea"/>
              </a:rPr>
              <a:t>值</a:t>
            </a:r>
            <a:r>
              <a:rPr lang="en-US" altLang="zh-CN">
                <a:latin typeface="宋体" panose="02010600030101010101" pitchFamily="2" charset="-122"/>
                <a:ea typeface="宋体" panose="02010600030101010101" pitchFamily="2" charset="-122"/>
                <a:sym typeface="+mn-ea"/>
              </a:rPr>
              <a:t>2</a:t>
            </a:r>
            <a:endParaRPr lang="en-US" altLang="zh-CN">
              <a:latin typeface="宋体" panose="02010600030101010101" pitchFamily="2" charset="-122"/>
              <a:ea typeface="宋体" panose="02010600030101010101" pitchFamily="2" charset="-122"/>
              <a:sym typeface="+mn-ea"/>
            </a:endParaRPr>
          </a:p>
          <a:p>
            <a:pPr algn="l"/>
            <a:r>
              <a:rPr lang="en-US" altLang="zh-CN">
                <a:latin typeface="宋体" panose="02010600030101010101" pitchFamily="2" charset="-122"/>
                <a:ea typeface="宋体" panose="02010600030101010101" pitchFamily="2" charset="-122"/>
                <a:sym typeface="+mn-ea"/>
              </a:rPr>
              <a:t> 1</a:t>
            </a:r>
            <a:r>
              <a:rPr lang="zh-CN" altLang="en-US">
                <a:latin typeface="宋体" panose="02010600030101010101" pitchFamily="2" charset="-122"/>
                <a:ea typeface="宋体" panose="02010600030101010101" pitchFamily="2" charset="-122"/>
                <a:sym typeface="+mn-ea"/>
              </a:rPr>
              <a:t>、</a:t>
            </a:r>
            <a:r>
              <a:rPr>
                <a:latin typeface="宋体" panose="02010600030101010101" pitchFamily="2" charset="-122"/>
                <a:ea typeface="宋体" panose="02010600030101010101" pitchFamily="2" charset="-122"/>
                <a:sym typeface="+mn-ea"/>
              </a:rPr>
              <a:t>薪资在5000-1000之间的员工信息</a:t>
            </a:r>
            <a:endParaRPr>
              <a:latin typeface="宋体" panose="02010600030101010101" pitchFamily="2" charset="-122"/>
              <a:ea typeface="宋体" panose="02010600030101010101" pitchFamily="2" charset="-122"/>
              <a:sym typeface="+mn-ea"/>
            </a:endParaRPr>
          </a:p>
          <a:p>
            <a:pPr algn="l"/>
            <a:endParaRPr>
              <a:latin typeface="宋体" panose="02010600030101010101" pitchFamily="2" charset="-122"/>
              <a:ea typeface="宋体" panose="02010600030101010101" pitchFamily="2" charset="-122"/>
              <a:sym typeface="+mn-ea"/>
            </a:endParaRPr>
          </a:p>
          <a:p>
            <a:pPr algn="l"/>
            <a:r>
              <a:rPr lang="zh-CN" altLang="en-US">
                <a:latin typeface="宋体" panose="02010600030101010101" pitchFamily="2" charset="-122"/>
                <a:ea typeface="宋体" panose="02010600030101010101" pitchFamily="2" charset="-122"/>
                <a:sym typeface="+mn-ea"/>
              </a:rPr>
              <a:t>⑥精确查询</a:t>
            </a:r>
            <a:endParaRPr lang="zh-CN" altLang="en-US">
              <a:latin typeface="宋体" panose="02010600030101010101" pitchFamily="2" charset="-122"/>
              <a:ea typeface="宋体" panose="02010600030101010101" pitchFamily="2" charset="-122"/>
              <a:sym typeface="+mn-ea"/>
            </a:endParaRPr>
          </a:p>
          <a:p>
            <a:pPr algn="l"/>
            <a:r>
              <a:rPr lang="zh-CN" altLang="en-US">
                <a:latin typeface="宋体" panose="02010600030101010101" pitchFamily="2" charset="-122"/>
                <a:ea typeface="宋体" panose="02010600030101010101" pitchFamily="2" charset="-122"/>
                <a:sym typeface="+mn-ea"/>
              </a:rPr>
              <a:t> </a:t>
            </a:r>
            <a:r>
              <a:rPr lang="en-US" altLang="zh-CN">
                <a:latin typeface="宋体" panose="02010600030101010101" pitchFamily="2" charset="-122"/>
                <a:ea typeface="宋体" panose="02010600030101010101" pitchFamily="2" charset="-122"/>
                <a:sym typeface="+mn-ea"/>
              </a:rPr>
              <a:t>1</a:t>
            </a:r>
            <a:r>
              <a:rPr lang="zh-CN" altLang="en-US">
                <a:latin typeface="宋体" panose="02010600030101010101" pitchFamily="2" charset="-122"/>
                <a:ea typeface="宋体" panose="02010600030101010101" pitchFamily="2" charset="-122"/>
                <a:sym typeface="+mn-ea"/>
              </a:rPr>
              <a:t>、查看lucy员工详情</a:t>
            </a:r>
            <a:endParaRPr lang="zh-CN" altLang="en-US">
              <a:latin typeface="宋体" panose="02010600030101010101" pitchFamily="2" charset="-122"/>
              <a:ea typeface="宋体" panose="02010600030101010101" pitchFamily="2" charset="-122"/>
              <a:sym typeface="+mn-ea"/>
            </a:endParaRPr>
          </a:p>
          <a:p>
            <a:pPr algn="l"/>
            <a:endParaRPr lang="zh-CN" altLang="en-US">
              <a:latin typeface="宋体" panose="02010600030101010101" pitchFamily="2" charset="-122"/>
              <a:ea typeface="宋体" panose="02010600030101010101" pitchFamily="2" charset="-122"/>
              <a:sym typeface="+mn-ea"/>
            </a:endParaRPr>
          </a:p>
          <a:p>
            <a:pPr algn="l"/>
            <a:r>
              <a:rPr lang="zh-CN" altLang="en-US">
                <a:latin typeface="宋体" panose="02010600030101010101" pitchFamily="2" charset="-122"/>
                <a:ea typeface="宋体" panose="02010600030101010101" pitchFamily="2" charset="-122"/>
                <a:sym typeface="+mn-ea"/>
              </a:rPr>
              <a:t>⑦模糊查询</a:t>
            </a:r>
            <a:endParaRPr lang="zh-CN" altLang="en-US">
              <a:latin typeface="宋体" panose="02010600030101010101" pitchFamily="2" charset="-122"/>
              <a:ea typeface="宋体" panose="02010600030101010101" pitchFamily="2" charset="-122"/>
              <a:sym typeface="+mn-ea"/>
            </a:endParaRPr>
          </a:p>
          <a:p>
            <a:pPr algn="l"/>
            <a:r>
              <a:rPr lang="zh-CN" altLang="en-US">
                <a:latin typeface="宋体" panose="02010600030101010101" pitchFamily="2" charset="-122"/>
                <a:ea typeface="宋体" panose="02010600030101010101" pitchFamily="2" charset="-122"/>
                <a:sym typeface="+mn-ea"/>
              </a:rPr>
              <a:t> </a:t>
            </a:r>
            <a:r>
              <a:rPr lang="en-US" altLang="zh-CN">
                <a:latin typeface="宋体" panose="02010600030101010101" pitchFamily="2" charset="-122"/>
                <a:ea typeface="宋体" panose="02010600030101010101" pitchFamily="2" charset="-122"/>
                <a:sym typeface="+mn-ea"/>
              </a:rPr>
              <a:t>1</a:t>
            </a:r>
            <a:r>
              <a:rPr lang="zh-CN" altLang="en-US">
                <a:latin typeface="宋体" panose="02010600030101010101" pitchFamily="2" charset="-122"/>
                <a:ea typeface="宋体" panose="02010600030101010101" pitchFamily="2" charset="-122"/>
                <a:sym typeface="+mn-ea"/>
              </a:rPr>
              <a:t>、查询名字里有o的员工的员工信息</a:t>
            </a:r>
            <a:endParaRPr lang="zh-CN" altLang="en-US">
              <a:latin typeface="宋体" panose="02010600030101010101" pitchFamily="2" charset="-122"/>
              <a:ea typeface="宋体" panose="02010600030101010101" pitchFamily="2" charset="-122"/>
              <a:sym typeface="+mn-ea"/>
            </a:endParaRPr>
          </a:p>
          <a:p>
            <a:pPr algn="l"/>
            <a:r>
              <a:rPr lang="zh-CN" altLang="en-US">
                <a:latin typeface="宋体" panose="02010600030101010101" pitchFamily="2" charset="-122"/>
                <a:ea typeface="宋体" panose="02010600030101010101" pitchFamily="2" charset="-122"/>
                <a:sym typeface="+mn-ea"/>
              </a:rPr>
              <a:t> </a:t>
            </a:r>
            <a:r>
              <a:rPr lang="en-US" altLang="zh-CN">
                <a:latin typeface="宋体" panose="02010600030101010101" pitchFamily="2" charset="-122"/>
                <a:ea typeface="宋体" panose="02010600030101010101" pitchFamily="2" charset="-122"/>
                <a:sym typeface="+mn-ea"/>
              </a:rPr>
              <a:t>2</a:t>
            </a:r>
            <a:r>
              <a:rPr lang="zh-CN" altLang="en-US">
                <a:latin typeface="宋体" panose="02010600030101010101" pitchFamily="2" charset="-122"/>
                <a:ea typeface="宋体" panose="02010600030101010101" pitchFamily="2" charset="-122"/>
                <a:sym typeface="+mn-ea"/>
              </a:rPr>
              <a:t>、查询名字中第二个字母是u的员工信息</a:t>
            </a:r>
            <a:endParaRPr lang="zh-CN" altLang="en-US">
              <a:latin typeface="宋体" panose="02010600030101010101" pitchFamily="2" charset="-122"/>
              <a:ea typeface="宋体" panose="02010600030101010101" pitchFamily="2" charset="-122"/>
              <a:sym typeface="+mn-ea"/>
            </a:endParaRPr>
          </a:p>
          <a:p>
            <a:pPr algn="l"/>
            <a:endParaRPr lang="zh-CN" altLang="en-US">
              <a:latin typeface="宋体" panose="02010600030101010101" pitchFamily="2" charset="-122"/>
              <a:ea typeface="宋体" panose="02010600030101010101" pitchFamily="2" charset="-122"/>
            </a:endParaRPr>
          </a:p>
          <a:p>
            <a:endParaRPr lang="zh-CN" altLang="en-US"/>
          </a:p>
        </p:txBody>
      </p:sp>
    </p:spTree>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sym typeface="+mn-ea"/>
              </a:rPr>
              <a:t>知识点</a:t>
            </a:r>
            <a:r>
              <a:rPr lang="en-US" altLang="zh-CN" noProof="0" dirty="0" smtClean="0">
                <a:sym typeface="+mn-ea"/>
              </a:rPr>
              <a:t>5【DML</a:t>
            </a:r>
            <a:r>
              <a:rPr lang="zh-CN" altLang="en-US" noProof="0" dirty="0" smtClean="0">
                <a:sym typeface="+mn-ea"/>
              </a:rPr>
              <a:t>语句</a:t>
            </a:r>
            <a:r>
              <a:rPr lang="en-US" altLang="zh-CN" noProof="0" dirty="0" smtClean="0">
                <a:sym typeface="+mn-ea"/>
              </a:rPr>
              <a:t>】-</a:t>
            </a:r>
            <a:r>
              <a:rPr lang="zh-CN" altLang="en-US" noProof="0" dirty="0" smtClean="0">
                <a:sym typeface="+mn-ea"/>
              </a:rPr>
              <a:t>查询</a:t>
            </a:r>
            <a:r>
              <a:rPr lang="en-US" altLang="zh-CN" noProof="0" dirty="0" smtClean="0">
                <a:sym typeface="+mn-ea"/>
              </a:rPr>
              <a:t>-8</a:t>
            </a:r>
            <a:endParaRPr lang="zh-CN" altLang="en-US"/>
          </a:p>
        </p:txBody>
      </p:sp>
      <p:sp>
        <p:nvSpPr>
          <p:cNvPr id="4" name="内容占位符 3"/>
          <p:cNvSpPr>
            <a:spLocks noGrp="1"/>
          </p:cNvSpPr>
          <p:nvPr>
            <p:ph idx="1"/>
          </p:nvPr>
        </p:nvSpPr>
        <p:spPr>
          <a:xfrm>
            <a:off x="306070" y="849630"/>
            <a:ext cx="11015980" cy="3334385"/>
          </a:xfrm>
        </p:spPr>
        <p:txBody>
          <a:bodyPr vert="horz" lIns="91440" tIns="45720" rIns="91440" bIns="45720" rtlCol="0">
            <a:noAutofit/>
          </a:bodyPr>
          <a:p>
            <a:r>
              <a:rPr lang="zh-CN" altLang="en-US" b="1" dirty="0" smtClean="0"/>
              <a:t>使用算术运算符</a:t>
            </a:r>
            <a:endParaRPr lang="zh-CN" altLang="en-US" b="1" dirty="0" smtClean="0"/>
          </a:p>
          <a:p>
            <a:pPr lvl="1"/>
            <a:endParaRPr lang="zh-CN" altLang="en-US" dirty="0" smtClean="0"/>
          </a:p>
        </p:txBody>
      </p:sp>
      <p:sp>
        <p:nvSpPr>
          <p:cNvPr id="5" name="内容占位符 3"/>
          <p:cNvSpPr>
            <a:spLocks noGrp="1"/>
          </p:cNvSpPr>
          <p:nvPr/>
        </p:nvSpPr>
        <p:spPr>
          <a:xfrm>
            <a:off x="369570" y="2632710"/>
            <a:ext cx="11015980" cy="161353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smtClean="0"/>
              <a:t>字段排序</a:t>
            </a:r>
            <a:endParaRPr lang="zh-CN" altLang="en-US" b="1" dirty="0" smtClean="0"/>
          </a:p>
          <a:p>
            <a:pPr lvl="1"/>
            <a:r>
              <a:rPr dirty="0" smtClean="0"/>
              <a:t>升序</a:t>
            </a:r>
            <a:r>
              <a:rPr lang="en-US" dirty="0" smtClean="0">
                <a:sym typeface="+mn-ea"/>
              </a:rPr>
              <a:t>ASC </a:t>
            </a:r>
            <a:r>
              <a:rPr dirty="0" smtClean="0"/>
              <a:t>   </a:t>
            </a:r>
            <a:r>
              <a:rPr dirty="0" smtClean="0">
                <a:sym typeface="+mn-ea"/>
              </a:rPr>
              <a:t>降序</a:t>
            </a:r>
            <a:r>
              <a:rPr lang="en-US" dirty="0" smtClean="0"/>
              <a:t>DESC</a:t>
            </a:r>
            <a:endParaRPr dirty="0" smtClean="0"/>
          </a:p>
          <a:p>
            <a:pPr marL="457200" lvl="1" indent="0">
              <a:buNone/>
            </a:pPr>
            <a:endParaRPr lang="zh-CN" altLang="en-US" dirty="0" smtClean="0"/>
          </a:p>
        </p:txBody>
      </p:sp>
      <p:sp>
        <p:nvSpPr>
          <p:cNvPr id="6" name="矩形 5"/>
          <p:cNvSpPr/>
          <p:nvPr/>
        </p:nvSpPr>
        <p:spPr>
          <a:xfrm>
            <a:off x="692150" y="1651635"/>
            <a:ext cx="6018530" cy="107124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案例1：显示每个员工的年薪是多少</a:t>
            </a:r>
            <a:endParaRPr lang="zh-CN" altLang="en-US"/>
          </a:p>
        </p:txBody>
      </p:sp>
      <p:sp>
        <p:nvSpPr>
          <p:cNvPr id="7" name="文本框 6"/>
          <p:cNvSpPr txBox="1"/>
          <p:nvPr/>
        </p:nvSpPr>
        <p:spPr>
          <a:xfrm>
            <a:off x="818515" y="1741170"/>
            <a:ext cx="6620510" cy="891540"/>
          </a:xfrm>
          <a:prstGeom prst="rect">
            <a:avLst/>
          </a:prstGeom>
          <a:noFill/>
        </p:spPr>
        <p:txBody>
          <a:bodyPr wrap="square" rtlCol="0" anchor="t">
            <a:spAutoFit/>
          </a:bodyPr>
          <a:p>
            <a:pPr>
              <a:lnSpc>
                <a:spcPct val="130000"/>
              </a:lnSpc>
            </a:pPr>
            <a:r>
              <a:rPr lang="zh-CN" altLang="en-US" sz="2000"/>
              <a:t>案例1：显示每个员工的年薪是多少</a:t>
            </a:r>
            <a:endParaRPr lang="zh-CN" altLang="en-US" sz="2000"/>
          </a:p>
          <a:p>
            <a:pPr>
              <a:lnSpc>
                <a:spcPct val="130000"/>
              </a:lnSpc>
            </a:pPr>
            <a:r>
              <a:rPr lang="zh-CN" altLang="en-US" sz="2000"/>
              <a:t>案例2：财务部门的员工全部涨薪1000元</a:t>
            </a:r>
            <a:endParaRPr lang="zh-CN" altLang="en-US" sz="2000"/>
          </a:p>
        </p:txBody>
      </p:sp>
      <p:sp>
        <p:nvSpPr>
          <p:cNvPr id="8" name="矩形 7"/>
          <p:cNvSpPr/>
          <p:nvPr/>
        </p:nvSpPr>
        <p:spPr>
          <a:xfrm>
            <a:off x="692150" y="4058920"/>
            <a:ext cx="6018530" cy="67056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案例1：显示每个员工的年薪是多少</a:t>
            </a:r>
            <a:endParaRPr lang="zh-CN" altLang="en-US"/>
          </a:p>
        </p:txBody>
      </p:sp>
      <p:sp>
        <p:nvSpPr>
          <p:cNvPr id="9" name="文本框 8"/>
          <p:cNvSpPr txBox="1"/>
          <p:nvPr/>
        </p:nvSpPr>
        <p:spPr>
          <a:xfrm>
            <a:off x="692150" y="4148455"/>
            <a:ext cx="6620510" cy="491490"/>
          </a:xfrm>
          <a:prstGeom prst="rect">
            <a:avLst/>
          </a:prstGeom>
          <a:noFill/>
        </p:spPr>
        <p:txBody>
          <a:bodyPr wrap="square" rtlCol="0" anchor="t">
            <a:spAutoFit/>
          </a:bodyPr>
          <a:p>
            <a:pPr>
              <a:lnSpc>
                <a:spcPct val="130000"/>
              </a:lnSpc>
            </a:pPr>
            <a:r>
              <a:rPr lang="zh-CN" altLang="en-US" sz="2000"/>
              <a:t>案例：查询所有员工信息，按照工资升序排序</a:t>
            </a:r>
            <a:endParaRPr lang="zh-CN" altLang="en-US" sz="2000"/>
          </a:p>
        </p:txBody>
      </p:sp>
      <p:sp>
        <p:nvSpPr>
          <p:cNvPr id="10" name="内容占位符 3"/>
          <p:cNvSpPr>
            <a:spLocks noGrp="1"/>
          </p:cNvSpPr>
          <p:nvPr/>
        </p:nvSpPr>
        <p:spPr>
          <a:xfrm>
            <a:off x="452120" y="4893310"/>
            <a:ext cx="11015980" cy="161353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smtClean="0"/>
              <a:t>去重distinct</a:t>
            </a:r>
            <a:endParaRPr dirty="0" smtClean="0"/>
          </a:p>
          <a:p>
            <a:pPr marL="457200" lvl="1" indent="0">
              <a:buNone/>
            </a:pPr>
            <a:endParaRPr lang="zh-CN" altLang="en-US" dirty="0" smtClean="0"/>
          </a:p>
        </p:txBody>
      </p:sp>
      <p:sp>
        <p:nvSpPr>
          <p:cNvPr id="11" name="矩形 10"/>
          <p:cNvSpPr/>
          <p:nvPr/>
        </p:nvSpPr>
        <p:spPr>
          <a:xfrm>
            <a:off x="692150" y="5668645"/>
            <a:ext cx="6018530" cy="68897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案例1：显示每个员工的年薪是多少</a:t>
            </a:r>
            <a:endParaRPr lang="zh-CN" altLang="en-US"/>
          </a:p>
        </p:txBody>
      </p:sp>
      <p:sp>
        <p:nvSpPr>
          <p:cNvPr id="12" name="文本框 11"/>
          <p:cNvSpPr txBox="1"/>
          <p:nvPr/>
        </p:nvSpPr>
        <p:spPr>
          <a:xfrm>
            <a:off x="818515" y="5712460"/>
            <a:ext cx="4962525" cy="645160"/>
          </a:xfrm>
          <a:prstGeom prst="rect">
            <a:avLst/>
          </a:prstGeom>
          <a:noFill/>
        </p:spPr>
        <p:txBody>
          <a:bodyPr wrap="square" rtlCol="0" anchor="t">
            <a:spAutoFit/>
          </a:bodyPr>
          <a:p>
            <a:r>
              <a:rPr lang="zh-CN" altLang="en-US"/>
              <a:t>案例1：查询员工表中的部门</a:t>
            </a:r>
            <a:endParaRPr lang="zh-CN" altLang="en-US"/>
          </a:p>
          <a:p>
            <a:r>
              <a:rPr lang="zh-CN" altLang="en-US"/>
              <a:t>案例2：查询员工表中部门的个数</a:t>
            </a:r>
            <a:endParaRPr lang="zh-CN" altLang="en-US"/>
          </a:p>
        </p:txBody>
      </p:sp>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sym typeface="+mn-ea"/>
              </a:rPr>
              <a:t>知识点</a:t>
            </a:r>
            <a:r>
              <a:rPr lang="en-US" altLang="zh-CN" noProof="0" dirty="0" smtClean="0">
                <a:sym typeface="+mn-ea"/>
              </a:rPr>
              <a:t>5【DML</a:t>
            </a:r>
            <a:r>
              <a:rPr lang="zh-CN" altLang="en-US" noProof="0" dirty="0" smtClean="0">
                <a:sym typeface="+mn-ea"/>
              </a:rPr>
              <a:t>语句</a:t>
            </a:r>
            <a:r>
              <a:rPr lang="en-US" altLang="zh-CN" noProof="0" dirty="0" smtClean="0">
                <a:sym typeface="+mn-ea"/>
              </a:rPr>
              <a:t>】-</a:t>
            </a:r>
            <a:r>
              <a:rPr lang="zh-CN" altLang="en-US" noProof="0" dirty="0" smtClean="0">
                <a:sym typeface="+mn-ea"/>
              </a:rPr>
              <a:t>查询</a:t>
            </a:r>
            <a:r>
              <a:rPr lang="en-US" altLang="zh-CN" noProof="0" dirty="0" smtClean="0">
                <a:sym typeface="+mn-ea"/>
              </a:rPr>
              <a:t>-9</a:t>
            </a:r>
            <a:endParaRPr lang="zh-CN" altLang="en-US"/>
          </a:p>
        </p:txBody>
      </p:sp>
      <p:sp>
        <p:nvSpPr>
          <p:cNvPr id="5" name="内容占位符 3"/>
          <p:cNvSpPr>
            <a:spLocks noGrp="1"/>
          </p:cNvSpPr>
          <p:nvPr/>
        </p:nvSpPr>
        <p:spPr>
          <a:xfrm>
            <a:off x="323215" y="849630"/>
            <a:ext cx="11015980" cy="207772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smtClean="0"/>
              <a:t>case when</a:t>
            </a:r>
            <a:endParaRPr lang="zh-CN" altLang="en-US" b="1" dirty="0" smtClean="0"/>
          </a:p>
          <a:p>
            <a:pPr lvl="1"/>
            <a:r>
              <a:rPr dirty="0" smtClean="0"/>
              <a:t>语法：以case开头，中间when .... then....(可以写很多个，表示多个条件)，以end结束</a:t>
            </a:r>
            <a:endParaRPr dirty="0" smtClean="0"/>
          </a:p>
          <a:p>
            <a:pPr marL="457200" lvl="1" indent="0">
              <a:buNone/>
            </a:pPr>
            <a:endParaRPr lang="zh-CN" altLang="en-US" dirty="0" smtClean="0"/>
          </a:p>
        </p:txBody>
      </p:sp>
      <p:sp>
        <p:nvSpPr>
          <p:cNvPr id="8" name="矩形 7"/>
          <p:cNvSpPr/>
          <p:nvPr/>
        </p:nvSpPr>
        <p:spPr>
          <a:xfrm>
            <a:off x="690880" y="1691005"/>
            <a:ext cx="10280015" cy="115252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案例1：显示每个员工的年薪是多少</a:t>
            </a:r>
            <a:endParaRPr lang="zh-CN" altLang="en-US"/>
          </a:p>
        </p:txBody>
      </p:sp>
      <p:sp>
        <p:nvSpPr>
          <p:cNvPr id="9" name="文本框 8"/>
          <p:cNvSpPr txBox="1"/>
          <p:nvPr/>
        </p:nvSpPr>
        <p:spPr>
          <a:xfrm>
            <a:off x="663575" y="3064510"/>
            <a:ext cx="10335895" cy="891540"/>
          </a:xfrm>
          <a:prstGeom prst="rect">
            <a:avLst/>
          </a:prstGeom>
          <a:noFill/>
        </p:spPr>
        <p:txBody>
          <a:bodyPr wrap="square" rtlCol="0" anchor="t">
            <a:spAutoFit/>
          </a:bodyPr>
          <a:p>
            <a:pPr>
              <a:lnSpc>
                <a:spcPct val="130000"/>
              </a:lnSpc>
            </a:pPr>
            <a:r>
              <a:rPr lang="zh-CN" altLang="en-US" sz="2000"/>
              <a:t>案例：显示员工的信息以及工资的级别。如果大于10000是高工资 ，如果5000-10000之间是中等工资，如果小于5000 是基本工资。</a:t>
            </a:r>
            <a:endParaRPr lang="zh-CN" altLang="en-US" sz="2000"/>
          </a:p>
        </p:txBody>
      </p:sp>
      <p:sp>
        <p:nvSpPr>
          <p:cNvPr id="10" name="内容占位符 3"/>
          <p:cNvSpPr>
            <a:spLocks noGrp="1"/>
          </p:cNvSpPr>
          <p:nvPr/>
        </p:nvSpPr>
        <p:spPr>
          <a:xfrm>
            <a:off x="452120" y="4098925"/>
            <a:ext cx="11015980" cy="161353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t>limit</a:t>
            </a:r>
            <a:r>
              <a:rPr lang="zh-CN" altLang="en-US" b="1" dirty="0" smtClean="0"/>
              <a:t>分页</a:t>
            </a:r>
            <a:endParaRPr b="1" dirty="0" smtClean="0"/>
          </a:p>
          <a:p>
            <a:pPr marL="457200" lvl="1" indent="0">
              <a:buNone/>
            </a:pPr>
            <a:r>
              <a:rPr lang="zh-CN" altLang="en-US" dirty="0" smtClean="0"/>
              <a:t>语法：limit  起始条数 ,查询条数</a:t>
            </a:r>
            <a:endParaRPr lang="zh-CN" altLang="en-US" dirty="0" smtClean="0"/>
          </a:p>
        </p:txBody>
      </p:sp>
      <p:sp>
        <p:nvSpPr>
          <p:cNvPr id="12" name="文本框 11"/>
          <p:cNvSpPr txBox="1"/>
          <p:nvPr/>
        </p:nvSpPr>
        <p:spPr>
          <a:xfrm>
            <a:off x="690880" y="5775960"/>
            <a:ext cx="4962525" cy="368300"/>
          </a:xfrm>
          <a:prstGeom prst="rect">
            <a:avLst/>
          </a:prstGeom>
          <a:noFill/>
        </p:spPr>
        <p:txBody>
          <a:bodyPr wrap="square" rtlCol="0" anchor="t">
            <a:spAutoFit/>
          </a:bodyPr>
          <a:p>
            <a:r>
              <a:rPr lang="zh-CN" altLang="en-US"/>
              <a:t>案例：工资前三名的员工信息</a:t>
            </a:r>
            <a:endParaRPr lang="zh-CN" altLang="en-US"/>
          </a:p>
        </p:txBody>
      </p:sp>
      <p:sp>
        <p:nvSpPr>
          <p:cNvPr id="14" name="矩形 13"/>
          <p:cNvSpPr/>
          <p:nvPr/>
        </p:nvSpPr>
        <p:spPr>
          <a:xfrm>
            <a:off x="745490" y="4895850"/>
            <a:ext cx="6090920" cy="61595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sym typeface="+mn-ea"/>
              </a:rPr>
              <a:t>知识点</a:t>
            </a:r>
            <a:r>
              <a:rPr lang="en-US" altLang="zh-CN" noProof="0" dirty="0" smtClean="0">
                <a:sym typeface="+mn-ea"/>
              </a:rPr>
              <a:t>5【DML</a:t>
            </a:r>
            <a:r>
              <a:rPr lang="zh-CN" altLang="en-US" noProof="0" dirty="0" smtClean="0">
                <a:sym typeface="+mn-ea"/>
              </a:rPr>
              <a:t>语句</a:t>
            </a:r>
            <a:r>
              <a:rPr lang="en-US" altLang="zh-CN" noProof="0" dirty="0" smtClean="0">
                <a:sym typeface="+mn-ea"/>
              </a:rPr>
              <a:t>】-</a:t>
            </a:r>
            <a:r>
              <a:rPr lang="zh-CN" altLang="en-US" noProof="0" dirty="0" smtClean="0">
                <a:sym typeface="+mn-ea"/>
              </a:rPr>
              <a:t>聚合函数</a:t>
            </a:r>
            <a:r>
              <a:rPr lang="en-US" altLang="zh-CN" noProof="0" dirty="0" smtClean="0">
                <a:sym typeface="+mn-ea"/>
              </a:rPr>
              <a:t>-1</a:t>
            </a:r>
            <a:endParaRPr lang="zh-CN" altLang="en-US"/>
          </a:p>
        </p:txBody>
      </p:sp>
      <p:sp>
        <p:nvSpPr>
          <p:cNvPr id="5" name="内容占位符 3"/>
          <p:cNvSpPr>
            <a:spLocks noGrp="1"/>
          </p:cNvSpPr>
          <p:nvPr/>
        </p:nvSpPr>
        <p:spPr>
          <a:xfrm>
            <a:off x="342265" y="1057275"/>
            <a:ext cx="11015980" cy="242443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smtClean="0"/>
              <a:t>聚合函数（max,min,avg,sum,count）</a:t>
            </a:r>
            <a:endParaRPr lang="zh-CN" altLang="en-US" b="1" dirty="0" smtClean="0"/>
          </a:p>
          <a:p>
            <a:pPr lvl="1"/>
            <a:r>
              <a:rPr dirty="0" smtClean="0"/>
              <a:t>SQL提供的统计函数称为聚合函数.</a:t>
            </a:r>
            <a:endParaRPr dirty="0" smtClean="0"/>
          </a:p>
          <a:p>
            <a:pPr lvl="1"/>
            <a:r>
              <a:rPr dirty="0" smtClean="0"/>
              <a:t>主要的聚合函数：</a:t>
            </a:r>
            <a:endParaRPr dirty="0" smtClean="0"/>
          </a:p>
          <a:p>
            <a:pPr lvl="1"/>
            <a:endParaRPr dirty="0" smtClean="0"/>
          </a:p>
        </p:txBody>
      </p:sp>
      <p:sp>
        <p:nvSpPr>
          <p:cNvPr id="11" name="矩形 10"/>
          <p:cNvSpPr/>
          <p:nvPr/>
        </p:nvSpPr>
        <p:spPr>
          <a:xfrm>
            <a:off x="929005" y="3084830"/>
            <a:ext cx="6145530" cy="284670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案例1：显示每个员工的年薪是多少</a:t>
            </a:r>
            <a:endParaRPr lang="zh-CN" altLang="en-US"/>
          </a:p>
        </p:txBody>
      </p:sp>
      <p:sp>
        <p:nvSpPr>
          <p:cNvPr id="100" name="文本框 99"/>
          <p:cNvSpPr txBox="1"/>
          <p:nvPr/>
        </p:nvSpPr>
        <p:spPr>
          <a:xfrm>
            <a:off x="1075055" y="3293745"/>
            <a:ext cx="6080760" cy="2306955"/>
          </a:xfrm>
          <a:prstGeom prst="rect">
            <a:avLst/>
          </a:prstGeom>
          <a:noFill/>
          <a:ln w="9525">
            <a:noFill/>
          </a:ln>
        </p:spPr>
        <p:txBody>
          <a:bodyPr wrap="square">
            <a:spAutoFit/>
          </a:bodyPr>
          <a:p>
            <a:pPr indent="0">
              <a:lnSpc>
                <a:spcPct val="120000"/>
              </a:lnSpc>
            </a:pPr>
            <a:r>
              <a:rPr lang="en-US" sz="2000" b="0">
                <a:solidFill>
                  <a:srgbClr val="222222"/>
                </a:solidFill>
                <a:latin typeface="微软雅黑 Light" panose="020B0502040204020203" pitchFamily="34" charset="-122"/>
                <a:ea typeface="微软雅黑 Light" panose="020B0502040204020203" pitchFamily="34" charset="-122"/>
                <a:cs typeface="微软雅黑 Light" panose="020B0502040204020203" pitchFamily="34" charset="-122"/>
              </a:rPr>
              <a:t>COUNT(col)  </a:t>
            </a:r>
            <a:r>
              <a:rPr lang="zh-CN" sz="2000" b="0">
                <a:solidFill>
                  <a:srgbClr val="222222"/>
                </a:solidFill>
                <a:latin typeface="微软雅黑 Light" panose="020B0502040204020203" pitchFamily="34" charset="-122"/>
                <a:ea typeface="微软雅黑 Light" panose="020B0502040204020203" pitchFamily="34" charset="-122"/>
                <a:cs typeface="微软雅黑 Light" panose="020B0502040204020203" pitchFamily="34" charset="-122"/>
              </a:rPr>
              <a:t>返回指定列中非NULL值的个数</a:t>
            </a:r>
            <a:r>
              <a:rPr lang="en-US" sz="2000" b="0">
                <a:solidFill>
                  <a:srgbClr val="222222"/>
                </a:solidFill>
                <a:latin typeface="微软雅黑 Light" panose="020B0502040204020203" pitchFamily="34" charset="-122"/>
                <a:ea typeface="微软雅黑 Light" panose="020B0502040204020203" pitchFamily="34" charset="-122"/>
                <a:cs typeface="微软雅黑 Light" panose="020B0502040204020203" pitchFamily="34" charset="-122"/>
              </a:rPr>
              <a:t>AVG(col)  </a:t>
            </a:r>
            <a:r>
              <a:rPr lang="zh-CN" sz="2000" b="0">
                <a:solidFill>
                  <a:srgbClr val="222222"/>
                </a:solidFill>
                <a:latin typeface="微软雅黑 Light" panose="020B0502040204020203" pitchFamily="34" charset="-122"/>
                <a:ea typeface="微软雅黑 Light" panose="020B0502040204020203" pitchFamily="34" charset="-122"/>
                <a:cs typeface="微软雅黑 Light" panose="020B0502040204020203" pitchFamily="34" charset="-122"/>
              </a:rPr>
              <a:t>返回指定数值列的平均值</a:t>
            </a:r>
            <a:r>
              <a:rPr lang="en-US" sz="2000" b="0">
                <a:solidFill>
                  <a:srgbClr val="222222"/>
                </a:solidFill>
                <a:latin typeface="微软雅黑 Light" panose="020B0502040204020203" pitchFamily="34" charset="-122"/>
                <a:ea typeface="微软雅黑 Light" panose="020B0502040204020203" pitchFamily="34" charset="-122"/>
                <a:cs typeface="微软雅黑 Light" panose="020B0502040204020203" pitchFamily="34" charset="-122"/>
              </a:rPr>
              <a:t>MIN(col)  </a:t>
            </a:r>
            <a:r>
              <a:rPr lang="zh-CN" sz="2000" b="0">
                <a:solidFill>
                  <a:srgbClr val="222222"/>
                </a:solidFill>
                <a:latin typeface="微软雅黑 Light" panose="020B0502040204020203" pitchFamily="34" charset="-122"/>
                <a:ea typeface="微软雅黑 Light" panose="020B0502040204020203" pitchFamily="34" charset="-122"/>
                <a:cs typeface="微软雅黑 Light" panose="020B0502040204020203" pitchFamily="34" charset="-122"/>
              </a:rPr>
              <a:t>返回指定数值列的最小值</a:t>
            </a:r>
            <a:r>
              <a:rPr lang="en-US" sz="2000" b="0">
                <a:solidFill>
                  <a:srgbClr val="222222"/>
                </a:solidFill>
                <a:latin typeface="微软雅黑 Light" panose="020B0502040204020203" pitchFamily="34" charset="-122"/>
                <a:ea typeface="微软雅黑 Light" panose="020B0502040204020203" pitchFamily="34" charset="-122"/>
                <a:cs typeface="微软雅黑 Light" panose="020B0502040204020203" pitchFamily="34" charset="-122"/>
              </a:rPr>
              <a:t>MAX(col) </a:t>
            </a:r>
            <a:r>
              <a:rPr lang="zh-CN" sz="2000" b="0">
                <a:solidFill>
                  <a:srgbClr val="222222"/>
                </a:solidFill>
                <a:latin typeface="微软雅黑 Light" panose="020B0502040204020203" pitchFamily="34" charset="-122"/>
                <a:ea typeface="微软雅黑 Light" panose="020B0502040204020203" pitchFamily="34" charset="-122"/>
                <a:cs typeface="微软雅黑 Light" panose="020B0502040204020203" pitchFamily="34" charset="-122"/>
              </a:rPr>
              <a:t>返回指定数值列的最大值</a:t>
            </a:r>
            <a:r>
              <a:rPr lang="en-US" sz="2000" b="0">
                <a:solidFill>
                  <a:srgbClr val="222222"/>
                </a:solidFill>
                <a:latin typeface="微软雅黑 Light" panose="020B0502040204020203" pitchFamily="34" charset="-122"/>
                <a:ea typeface="微软雅黑 Light" panose="020B0502040204020203" pitchFamily="34" charset="-122"/>
                <a:cs typeface="微软雅黑 Light" panose="020B0502040204020203" pitchFamily="34" charset="-122"/>
              </a:rPr>
              <a:t>SUM(col) </a:t>
            </a:r>
            <a:r>
              <a:rPr lang="zh-CN" sz="2000" b="0">
                <a:solidFill>
                  <a:srgbClr val="222222"/>
                </a:solidFill>
                <a:latin typeface="微软雅黑 Light" panose="020B0502040204020203" pitchFamily="34" charset="-122"/>
                <a:ea typeface="微软雅黑 Light" panose="020B0502040204020203" pitchFamily="34" charset="-122"/>
                <a:cs typeface="微软雅黑 Light" panose="020B0502040204020203" pitchFamily="34" charset="-122"/>
              </a:rPr>
              <a:t>返回指定数值列的所有值之和</a:t>
            </a:r>
            <a:r>
              <a:rPr lang="zh-CN" sz="2000" b="1">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以上函数均可以同</a:t>
            </a:r>
            <a:r>
              <a:rPr lang="en-US" sz="2000" b="1">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DISTINCT</a:t>
            </a:r>
            <a:r>
              <a:rPr lang="zh-CN" sz="2000" b="1">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连用</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14" name="矩形 13"/>
          <p:cNvSpPr/>
          <p:nvPr/>
        </p:nvSpPr>
        <p:spPr>
          <a:xfrm>
            <a:off x="7644765" y="3469640"/>
            <a:ext cx="3895725" cy="1955165"/>
          </a:xfrm>
          <a:prstGeom prst="rect">
            <a:avLst/>
          </a:prstGeom>
          <a:noFill/>
          <a:ln w="7620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r>
              <a:rPr lang="zh-CN">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案例</a:t>
            </a:r>
            <a:r>
              <a:rPr 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1</a:t>
            </a:r>
            <a:r>
              <a:rPr lang="zh-CN">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：查询员工表中 最大的工资数  最小工资数，平均工资，工资总和和公司人数</a:t>
            </a:r>
            <a:endParaRPr lang="zh-CN" b="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endParaRPr>
          </a:p>
          <a:p>
            <a:pPr indent="0"/>
            <a:r>
              <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案例2：查询员工表中工资最高的员工信息</a:t>
            </a:r>
            <a:endPar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Tree>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sym typeface="+mn-ea"/>
              </a:rPr>
              <a:t>知识点</a:t>
            </a:r>
            <a:r>
              <a:rPr lang="en-US" altLang="zh-CN" noProof="0" dirty="0" smtClean="0">
                <a:sym typeface="+mn-ea"/>
              </a:rPr>
              <a:t>5【DML</a:t>
            </a:r>
            <a:r>
              <a:rPr lang="zh-CN" altLang="en-US" noProof="0" dirty="0" smtClean="0">
                <a:sym typeface="+mn-ea"/>
              </a:rPr>
              <a:t>语句</a:t>
            </a:r>
            <a:r>
              <a:rPr lang="en-US" altLang="zh-CN" noProof="0" dirty="0" smtClean="0">
                <a:sym typeface="+mn-ea"/>
              </a:rPr>
              <a:t>】-</a:t>
            </a:r>
            <a:r>
              <a:rPr lang="zh-CN" altLang="en-US" noProof="0" dirty="0" smtClean="0">
                <a:sym typeface="+mn-ea"/>
              </a:rPr>
              <a:t>分组</a:t>
            </a:r>
            <a:r>
              <a:rPr lang="en-US" altLang="zh-CN" noProof="0" dirty="0" smtClean="0">
                <a:sym typeface="+mn-ea"/>
              </a:rPr>
              <a:t>-1</a:t>
            </a:r>
            <a:endParaRPr lang="zh-CN" altLang="en-US"/>
          </a:p>
        </p:txBody>
      </p:sp>
      <p:sp>
        <p:nvSpPr>
          <p:cNvPr id="5" name="内容占位符 3"/>
          <p:cNvSpPr>
            <a:spLocks noGrp="1"/>
          </p:cNvSpPr>
          <p:nvPr/>
        </p:nvSpPr>
        <p:spPr>
          <a:xfrm>
            <a:off x="305435" y="849630"/>
            <a:ext cx="11616055" cy="395414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smtClean="0"/>
              <a:t>分组group by</a:t>
            </a:r>
            <a:endParaRPr lang="zh-CN" altLang="en-US" b="1" dirty="0" smtClean="0"/>
          </a:p>
          <a:p>
            <a:pPr lvl="1"/>
            <a:r>
              <a:rPr dirty="0" smtClean="0"/>
              <a:t>语法：group by 字段1,字段2....</a:t>
            </a:r>
            <a:endParaRPr dirty="0" smtClean="0"/>
          </a:p>
          <a:p>
            <a:pPr lvl="1"/>
            <a:r>
              <a:rPr dirty="0" smtClean="0"/>
              <a:t>作用：用于对查询结果的分组统计</a:t>
            </a:r>
            <a:r>
              <a:rPr lang="zh-CN" dirty="0" smtClean="0"/>
              <a:t>。</a:t>
            </a:r>
            <a:r>
              <a:rPr dirty="0" smtClean="0"/>
              <a:t>  eg：每个部门工资最高的</a:t>
            </a:r>
            <a:endParaRPr dirty="0" smtClean="0"/>
          </a:p>
          <a:p>
            <a:pPr lvl="1"/>
            <a:r>
              <a:rPr lang="zh-CN" dirty="0" smtClean="0"/>
              <a:t>注意：</a:t>
            </a:r>
            <a:r>
              <a:rPr lang="en-US" altLang="zh-CN" dirty="0" smtClean="0"/>
              <a:t>1</a:t>
            </a:r>
            <a:r>
              <a:rPr dirty="0" smtClean="0"/>
              <a:t>.通常和聚合函数一起使用才用意义。</a:t>
            </a:r>
            <a:r>
              <a:rPr lang="en-US" dirty="0" smtClean="0"/>
              <a:t>e</a:t>
            </a:r>
            <a:r>
              <a:rPr dirty="0" smtClean="0"/>
              <a:t>g:sum count </a:t>
            </a:r>
            <a:endParaRPr dirty="0" smtClean="0"/>
          </a:p>
          <a:p>
            <a:pPr marL="457200" lvl="1" indent="0">
              <a:buNone/>
            </a:pPr>
            <a:r>
              <a:rPr dirty="0" smtClean="0"/>
              <a:t>             </a:t>
            </a:r>
            <a:r>
              <a:rPr lang="en-US" dirty="0" smtClean="0"/>
              <a:t>2</a:t>
            </a:r>
            <a:r>
              <a:rPr dirty="0" smtClean="0"/>
              <a:t>.出现在select 后面的字段要么是在聚合函数中，要么就在group by</a:t>
            </a:r>
            <a:r>
              <a:rPr lang="zh-CN" dirty="0" smtClean="0"/>
              <a:t>后</a:t>
            </a:r>
            <a:endParaRPr dirty="0" smtClean="0"/>
          </a:p>
          <a:p>
            <a:pPr marL="457200" lvl="1" indent="0">
              <a:buNone/>
            </a:pPr>
            <a:r>
              <a:rPr lang="en-US" dirty="0" smtClean="0"/>
              <a:t>             3</a:t>
            </a:r>
            <a:r>
              <a:rPr dirty="0" smtClean="0"/>
              <a:t>.要筛选结果可以先使用where 再</a:t>
            </a:r>
            <a:r>
              <a:rPr lang="zh-CN" dirty="0" smtClean="0"/>
              <a:t>使用</a:t>
            </a:r>
            <a:r>
              <a:rPr dirty="0" smtClean="0"/>
              <a:t>group by </a:t>
            </a:r>
            <a:r>
              <a:rPr lang="zh-CN" dirty="0" smtClean="0"/>
              <a:t>最后</a:t>
            </a:r>
            <a:r>
              <a:rPr dirty="0" smtClean="0"/>
              <a:t>使用having</a:t>
            </a:r>
            <a:r>
              <a:rPr lang="zh-CN" dirty="0" smtClean="0"/>
              <a:t>。</a:t>
            </a:r>
            <a:r>
              <a:rPr dirty="0" smtClean="0"/>
              <a:t> </a:t>
            </a:r>
            <a:endParaRPr dirty="0" smtClean="0"/>
          </a:p>
        </p:txBody>
      </p:sp>
      <p:sp>
        <p:nvSpPr>
          <p:cNvPr id="14" name="矩形 13"/>
          <p:cNvSpPr/>
          <p:nvPr/>
        </p:nvSpPr>
        <p:spPr>
          <a:xfrm>
            <a:off x="978535" y="4942205"/>
            <a:ext cx="5862955" cy="962660"/>
          </a:xfrm>
          <a:prstGeom prst="rect">
            <a:avLst/>
          </a:prstGeom>
          <a:noFill/>
          <a:ln w="7620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20000"/>
              </a:lnSpc>
            </a:pPr>
            <a:r>
              <a:rPr lang="zh-CN" altLang="en-US" sz="2000">
                <a:solidFill>
                  <a:schemeClr val="tx1"/>
                </a:solidFill>
                <a:sym typeface="+mn-ea"/>
              </a:rPr>
              <a:t>案例1：查询每个部门最高工资是多少</a:t>
            </a:r>
            <a:endParaRPr lang="zh-CN" altLang="en-US" sz="2000">
              <a:solidFill>
                <a:schemeClr val="tx1"/>
              </a:solidFill>
            </a:endParaRPr>
          </a:p>
          <a:p>
            <a:pPr algn="l">
              <a:lnSpc>
                <a:spcPct val="120000"/>
              </a:lnSpc>
            </a:pPr>
            <a:r>
              <a:rPr lang="zh-CN" altLang="en-US" sz="2000">
                <a:solidFill>
                  <a:schemeClr val="tx1"/>
                </a:solidFill>
                <a:sym typeface="+mn-ea"/>
              </a:rPr>
              <a:t>案例2：查询每个部门最高工资的员工信息</a:t>
            </a:r>
            <a:endParaRPr lang="zh-CN" altLang="en-US"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noProof="0" dirty="0" smtClean="0">
                <a:ln>
                  <a:noFill/>
                </a:ln>
                <a:effectLst/>
                <a:uLnTx/>
                <a:uFillTx/>
                <a:sym typeface="+mn-ea"/>
              </a:rPr>
              <a:t>知识点</a:t>
            </a:r>
            <a:r>
              <a:rPr lang="en-US" altLang="zh-CN" noProof="0" dirty="0" smtClean="0">
                <a:ln>
                  <a:noFill/>
                </a:ln>
                <a:effectLst/>
                <a:uLnTx/>
                <a:uFillTx/>
                <a:sym typeface="+mn-ea"/>
              </a:rPr>
              <a:t>1【</a:t>
            </a:r>
            <a:r>
              <a:rPr lang="zh-CN" altLang="en-US" noProof="0" dirty="0" smtClean="0">
                <a:ln>
                  <a:noFill/>
                </a:ln>
                <a:effectLst/>
                <a:uLnTx/>
                <a:uFillTx/>
                <a:sym typeface="+mn-ea"/>
              </a:rPr>
              <a:t>数据库基础知识</a:t>
            </a:r>
            <a:r>
              <a:rPr lang="en-US" altLang="zh-CN" noProof="0" dirty="0" smtClean="0">
                <a:ln>
                  <a:noFill/>
                </a:ln>
                <a:effectLst/>
                <a:uLnTx/>
                <a:uFillTx/>
                <a:sym typeface="+mn-ea"/>
              </a:rPr>
              <a:t>】-2</a:t>
            </a:r>
            <a:endParaRPr lang="zh-CN" altLang="en-US"/>
          </a:p>
        </p:txBody>
      </p:sp>
      <p:sp>
        <p:nvSpPr>
          <p:cNvPr id="3" name="内容占位符 2"/>
          <p:cNvSpPr>
            <a:spLocks noGrp="1"/>
          </p:cNvSpPr>
          <p:nvPr>
            <p:ph idx="1"/>
          </p:nvPr>
        </p:nvSpPr>
        <p:spPr>
          <a:xfrm>
            <a:off x="401320" y="849630"/>
            <a:ext cx="10515600" cy="4770438"/>
          </a:xfrm>
        </p:spPr>
        <p:txBody>
          <a:bodyPr>
            <a:normAutofit lnSpcReduction="10000"/>
          </a:bodyPr>
          <a:p>
            <a:pPr>
              <a:lnSpc>
                <a:spcPct val="150000"/>
              </a:lnSpc>
            </a:pPr>
            <a:r>
              <a:rPr lang="zh-CN" altLang="en-US"/>
              <a:t>什么是数据库(Database)？</a:t>
            </a:r>
            <a:endParaRPr lang="zh-CN" altLang="en-US"/>
          </a:p>
          <a:p>
            <a:pPr>
              <a:lnSpc>
                <a:spcPct val="150000"/>
              </a:lnSpc>
            </a:pPr>
            <a:endParaRPr lang="zh-CN" altLang="en-US"/>
          </a:p>
          <a:p>
            <a:pPr>
              <a:lnSpc>
                <a:spcPct val="150000"/>
              </a:lnSpc>
            </a:pPr>
            <a:endParaRPr lang="zh-CN" altLang="en-US"/>
          </a:p>
          <a:p>
            <a:pPr>
              <a:lnSpc>
                <a:spcPct val="150000"/>
              </a:lnSpc>
            </a:pPr>
            <a:endParaRPr lang="zh-CN" altLang="en-US">
              <a:sym typeface="+mn-ea"/>
            </a:endParaRPr>
          </a:p>
          <a:p>
            <a:pPr>
              <a:lnSpc>
                <a:spcPct val="150000"/>
              </a:lnSpc>
            </a:pPr>
            <a:r>
              <a:rPr lang="zh-CN" altLang="en-US">
                <a:sym typeface="+mn-ea"/>
              </a:rPr>
              <a:t>数据库管理系统(DBMS) </a:t>
            </a:r>
            <a:endParaRPr lang="zh-CN" altLang="en-US"/>
          </a:p>
          <a:p>
            <a:pPr marL="0" indent="0">
              <a:buNone/>
            </a:pPr>
            <a:r>
              <a:rPr lang="zh-CN" altLang="en-US"/>
              <a:t>  </a:t>
            </a:r>
            <a:endParaRPr lang="zh-CN" altLang="en-US"/>
          </a:p>
        </p:txBody>
      </p:sp>
      <p:sp>
        <p:nvSpPr>
          <p:cNvPr id="4" name="内容占位符 2"/>
          <p:cNvSpPr>
            <a:spLocks noGrp="1"/>
          </p:cNvSpPr>
          <p:nvPr/>
        </p:nvSpPr>
        <p:spPr>
          <a:xfrm>
            <a:off x="728980" y="1685925"/>
            <a:ext cx="11089640" cy="207454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a:t>人们收集并抽取出一个应用所需要的大量数据之后，并将其保存起来以供进一步加工处理，进一步抽取有用信息。</a:t>
            </a:r>
            <a:endParaRPr lang="zh-CN" altLang="en-US" sz="2000"/>
          </a:p>
          <a:p>
            <a:r>
              <a:rPr lang="zh-CN" altLang="en-US" sz="2000"/>
              <a:t>数据库的定义：数据库(Database,简称DB)是长期储存在计算机内、有组织的、可共享的大量数据集合</a:t>
            </a:r>
            <a:endParaRPr lang="zh-CN" altLang="en-US" sz="2000"/>
          </a:p>
        </p:txBody>
      </p:sp>
      <p:sp>
        <p:nvSpPr>
          <p:cNvPr id="5" name="内容占位符 2"/>
          <p:cNvSpPr>
            <a:spLocks noGrp="1"/>
          </p:cNvSpPr>
          <p:nvPr/>
        </p:nvSpPr>
        <p:spPr>
          <a:xfrm>
            <a:off x="728980" y="4429125"/>
            <a:ext cx="11089640" cy="167386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a:t>数据库管理系统（Database  Management System，简称DBMS）是位于用户与操作系统之间的一层数据管理软件。通常我们提到的数据库实际上是指数据库管理系统。</a:t>
            </a:r>
            <a:endParaRPr lang="zh-CN" altLang="en-US" sz="2000"/>
          </a:p>
          <a:p>
            <a:r>
              <a:rPr lang="zh-CN" altLang="en-US" sz="2000"/>
              <a:t>DBMS的用途：科学地组织和存储数据、高效地获取和维护数据</a:t>
            </a:r>
            <a:endParaRPr lang="zh-CN" altLang="en-US" sz="2000"/>
          </a:p>
        </p:txBody>
      </p:sp>
    </p:spTree>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sym typeface="+mn-ea"/>
              </a:rPr>
              <a:t>知识点</a:t>
            </a:r>
            <a:r>
              <a:rPr lang="en-US" altLang="zh-CN" noProof="0" dirty="0" smtClean="0">
                <a:sym typeface="+mn-ea"/>
              </a:rPr>
              <a:t>5【DML</a:t>
            </a:r>
            <a:r>
              <a:rPr lang="zh-CN" altLang="en-US" noProof="0" dirty="0" smtClean="0">
                <a:sym typeface="+mn-ea"/>
              </a:rPr>
              <a:t>语句</a:t>
            </a:r>
            <a:r>
              <a:rPr lang="en-US" altLang="zh-CN" noProof="0" dirty="0" smtClean="0">
                <a:sym typeface="+mn-ea"/>
              </a:rPr>
              <a:t>】-</a:t>
            </a:r>
            <a:r>
              <a:rPr lang="zh-CN" altLang="en-US" noProof="0" dirty="0" smtClean="0">
                <a:sym typeface="+mn-ea"/>
              </a:rPr>
              <a:t>分组</a:t>
            </a:r>
            <a:r>
              <a:rPr lang="en-US" altLang="zh-CN" noProof="0" dirty="0" smtClean="0">
                <a:sym typeface="+mn-ea"/>
              </a:rPr>
              <a:t>-2</a:t>
            </a:r>
            <a:endParaRPr lang="zh-CN" altLang="en-US"/>
          </a:p>
        </p:txBody>
      </p:sp>
      <p:sp>
        <p:nvSpPr>
          <p:cNvPr id="5" name="内容占位符 3"/>
          <p:cNvSpPr>
            <a:spLocks noGrp="1"/>
          </p:cNvSpPr>
          <p:nvPr/>
        </p:nvSpPr>
        <p:spPr>
          <a:xfrm>
            <a:off x="305435" y="849630"/>
            <a:ext cx="11616055" cy="395414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smtClean="0"/>
              <a:t>分组group by 案例</a:t>
            </a:r>
            <a:endParaRPr lang="zh-CN" altLang="en-US" b="1" dirty="0" smtClean="0"/>
          </a:p>
          <a:p>
            <a:pPr marL="457200" lvl="1" indent="0">
              <a:buNone/>
            </a:pPr>
            <a:endParaRPr dirty="0" smtClean="0"/>
          </a:p>
        </p:txBody>
      </p:sp>
      <p:sp>
        <p:nvSpPr>
          <p:cNvPr id="14" name="矩形 13"/>
          <p:cNvSpPr/>
          <p:nvPr/>
        </p:nvSpPr>
        <p:spPr>
          <a:xfrm>
            <a:off x="641350" y="1655445"/>
            <a:ext cx="5534660" cy="4269105"/>
          </a:xfrm>
          <a:prstGeom prst="rect">
            <a:avLst/>
          </a:prstGeom>
          <a:noFill/>
          <a:ln w="7620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20000"/>
              </a:lnSpc>
            </a:pPr>
            <a:r>
              <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案例</a:t>
            </a:r>
            <a:r>
              <a:rPr lang="en-US" altLang="zh-CN">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3</a:t>
            </a:r>
            <a:r>
              <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创建表结构并且插入数据</a:t>
            </a:r>
            <a:endPar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20000"/>
              </a:lnSpc>
            </a:pPr>
            <a:r>
              <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各种产品年销售量统计表  sale</a:t>
            </a:r>
            <a:endPar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20000"/>
              </a:lnSpc>
            </a:pPr>
            <a:r>
              <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年       产品           销量   </a:t>
            </a:r>
            <a:endPar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20000"/>
              </a:lnSpc>
            </a:pPr>
            <a:r>
              <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2005       a             700   </a:t>
            </a:r>
            <a:endPar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20000"/>
              </a:lnSpc>
            </a:pPr>
            <a:r>
              <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2005       b             550   </a:t>
            </a:r>
            <a:endPar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20000"/>
              </a:lnSpc>
            </a:pPr>
            <a:r>
              <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2005       c             600   </a:t>
            </a:r>
            <a:endPar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20000"/>
              </a:lnSpc>
            </a:pPr>
            <a:r>
              <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2006       a             340   </a:t>
            </a:r>
            <a:endPar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20000"/>
              </a:lnSpc>
            </a:pPr>
            <a:r>
              <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2006       b             500   </a:t>
            </a:r>
            <a:endPar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20000"/>
              </a:lnSpc>
            </a:pPr>
            <a:r>
              <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2007       a             220   </a:t>
            </a:r>
            <a:endPar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20000"/>
              </a:lnSpc>
            </a:pPr>
            <a:r>
              <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2007       b             350</a:t>
            </a:r>
            <a:endPar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20000"/>
              </a:lnSpc>
            </a:pPr>
            <a:endPar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20000"/>
              </a:lnSpc>
            </a:pPr>
            <a:r>
              <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lang="en-US" altLang="zh-CN">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1</a:t>
            </a:r>
            <a:r>
              <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）获取每年销量最多的产品的相关信息。</a:t>
            </a:r>
            <a:endPar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Tree>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sym typeface="+mn-ea"/>
              </a:rPr>
              <a:t>知识点</a:t>
            </a:r>
            <a:r>
              <a:rPr lang="en-US" altLang="zh-CN" noProof="0" dirty="0" smtClean="0">
                <a:sym typeface="+mn-ea"/>
              </a:rPr>
              <a:t>5【DML</a:t>
            </a:r>
            <a:r>
              <a:rPr lang="zh-CN" altLang="en-US" noProof="0" dirty="0" smtClean="0">
                <a:sym typeface="+mn-ea"/>
              </a:rPr>
              <a:t>语句</a:t>
            </a:r>
            <a:r>
              <a:rPr lang="en-US" altLang="zh-CN" noProof="0" dirty="0" smtClean="0">
                <a:sym typeface="+mn-ea"/>
              </a:rPr>
              <a:t>】-</a:t>
            </a:r>
            <a:r>
              <a:rPr lang="zh-CN" altLang="en-US" noProof="0" dirty="0" smtClean="0">
                <a:sym typeface="+mn-ea"/>
              </a:rPr>
              <a:t>分组</a:t>
            </a:r>
            <a:r>
              <a:rPr lang="en-US" altLang="zh-CN" noProof="0" dirty="0" smtClean="0">
                <a:sym typeface="+mn-ea"/>
              </a:rPr>
              <a:t>-3</a:t>
            </a:r>
            <a:endParaRPr lang="zh-CN" altLang="en-US"/>
          </a:p>
        </p:txBody>
      </p:sp>
      <p:sp>
        <p:nvSpPr>
          <p:cNvPr id="5" name="内容占位符 3"/>
          <p:cNvSpPr>
            <a:spLocks noGrp="1"/>
          </p:cNvSpPr>
          <p:nvPr/>
        </p:nvSpPr>
        <p:spPr>
          <a:xfrm>
            <a:off x="305435" y="849630"/>
            <a:ext cx="11616055" cy="221551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smtClean="0"/>
              <a:t>分组筛选  having</a:t>
            </a:r>
            <a:endParaRPr lang="zh-CN" altLang="en-US" b="1" dirty="0" smtClean="0"/>
          </a:p>
          <a:p>
            <a:pPr lvl="1"/>
            <a:r>
              <a:rPr dirty="0" smtClean="0"/>
              <a:t> 语法：having 对分组后的结果进行筛选 ，和group by 一起使用</a:t>
            </a:r>
            <a:endParaRPr dirty="0" smtClean="0"/>
          </a:p>
          <a:p>
            <a:pPr lvl="1"/>
            <a:r>
              <a:rPr dirty="0" smtClean="0"/>
              <a:t>  案例：查询最高工资大于5000的部门</a:t>
            </a:r>
            <a:r>
              <a:rPr lang="zh-CN" dirty="0" smtClean="0"/>
              <a:t>。</a:t>
            </a:r>
            <a:r>
              <a:rPr dirty="0" smtClean="0"/>
              <a:t> </a:t>
            </a:r>
            <a:endParaRPr dirty="0" smtClean="0"/>
          </a:p>
        </p:txBody>
      </p:sp>
      <p:sp>
        <p:nvSpPr>
          <p:cNvPr id="3" name="内容占位符 3"/>
          <p:cNvSpPr>
            <a:spLocks noGrp="1"/>
          </p:cNvSpPr>
          <p:nvPr/>
        </p:nvSpPr>
        <p:spPr>
          <a:xfrm>
            <a:off x="422910" y="2734310"/>
            <a:ext cx="11616055" cy="395478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smtClean="0"/>
              <a:t>执行顺序  </a:t>
            </a:r>
            <a:r>
              <a:rPr dirty="0" smtClean="0"/>
              <a:t>select ....from ... where ....group by .... having.....order by</a:t>
            </a:r>
            <a:endParaRPr dirty="0" smtClean="0"/>
          </a:p>
          <a:p>
            <a:pPr marL="457200" lvl="1" indent="0">
              <a:lnSpc>
                <a:spcPct val="130000"/>
              </a:lnSpc>
              <a:buNone/>
            </a:pPr>
            <a:r>
              <a:rPr dirty="0" smtClean="0"/>
              <a:t>(1)from---确认数据源</a:t>
            </a:r>
            <a:endParaRPr dirty="0" smtClean="0"/>
          </a:p>
          <a:p>
            <a:pPr marL="457200" lvl="1" indent="0">
              <a:lnSpc>
                <a:spcPct val="130000"/>
              </a:lnSpc>
              <a:buNone/>
            </a:pPr>
            <a:r>
              <a:rPr dirty="0" smtClean="0"/>
              <a:t>(2)where--- 将满足where条件的数据放在查询结果中</a:t>
            </a:r>
            <a:endParaRPr dirty="0" smtClean="0"/>
          </a:p>
          <a:p>
            <a:pPr marL="457200" lvl="1" indent="0">
              <a:lnSpc>
                <a:spcPct val="130000"/>
              </a:lnSpc>
              <a:buNone/>
            </a:pPr>
            <a:r>
              <a:rPr dirty="0" smtClean="0"/>
              <a:t>(3)group by --- 对where条件查询出来的结果进行分组</a:t>
            </a:r>
            <a:endParaRPr dirty="0" smtClean="0"/>
          </a:p>
          <a:p>
            <a:pPr marL="457200" lvl="1" indent="0">
              <a:lnSpc>
                <a:spcPct val="130000"/>
              </a:lnSpc>
              <a:buNone/>
            </a:pPr>
            <a:r>
              <a:rPr dirty="0" smtClean="0"/>
              <a:t>(4)having --- 对组进行筛选，留下有用的组</a:t>
            </a:r>
            <a:endParaRPr dirty="0" smtClean="0"/>
          </a:p>
          <a:p>
            <a:pPr marL="457200" lvl="1" indent="0">
              <a:lnSpc>
                <a:spcPct val="130000"/>
              </a:lnSpc>
              <a:buNone/>
            </a:pPr>
            <a:r>
              <a:rPr dirty="0" smtClean="0"/>
              <a:t>(5)select -- 根据select里的显示要求，对有用的数据进行统计计算和筛选</a:t>
            </a:r>
            <a:endParaRPr dirty="0" smtClean="0"/>
          </a:p>
          <a:p>
            <a:pPr marL="457200" lvl="1" indent="0">
              <a:lnSpc>
                <a:spcPct val="130000"/>
              </a:lnSpc>
              <a:buNone/>
            </a:pPr>
            <a:r>
              <a:rPr dirty="0" smtClean="0"/>
              <a:t>(6)order by -- 对统计好的数据进行排序 </a:t>
            </a:r>
            <a:endParaRPr dirty="0" smtClean="0"/>
          </a:p>
        </p:txBody>
      </p:sp>
    </p:spTree>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sym typeface="+mn-ea"/>
              </a:rPr>
              <a:t>知识点</a:t>
            </a:r>
            <a:r>
              <a:rPr lang="en-US" altLang="zh-CN" noProof="0" dirty="0" smtClean="0">
                <a:sym typeface="+mn-ea"/>
              </a:rPr>
              <a:t>5【DML</a:t>
            </a:r>
            <a:r>
              <a:rPr lang="zh-CN" altLang="en-US" noProof="0" dirty="0" smtClean="0">
                <a:sym typeface="+mn-ea"/>
              </a:rPr>
              <a:t>语句</a:t>
            </a:r>
            <a:r>
              <a:rPr lang="en-US" altLang="zh-CN" noProof="0" dirty="0" smtClean="0">
                <a:sym typeface="+mn-ea"/>
              </a:rPr>
              <a:t>】-</a:t>
            </a:r>
            <a:r>
              <a:rPr noProof="0" dirty="0" smtClean="0">
                <a:sym typeface="+mn-ea"/>
              </a:rPr>
              <a:t>合并数据</a:t>
            </a:r>
            <a:endParaRPr noProof="0" dirty="0" smtClean="0">
              <a:sym typeface="+mn-ea"/>
            </a:endParaRPr>
          </a:p>
        </p:txBody>
      </p:sp>
      <p:sp>
        <p:nvSpPr>
          <p:cNvPr id="5" name="内容占位符 3"/>
          <p:cNvSpPr>
            <a:spLocks noGrp="1"/>
          </p:cNvSpPr>
          <p:nvPr/>
        </p:nvSpPr>
        <p:spPr>
          <a:xfrm>
            <a:off x="342265" y="1057275"/>
            <a:ext cx="11626215" cy="242443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smtClean="0"/>
              <a:t>合并数据</a:t>
            </a:r>
            <a:endParaRPr lang="zh-CN" altLang="en-US" b="1" dirty="0" smtClean="0"/>
          </a:p>
          <a:p>
            <a:pPr lvl="1"/>
            <a:r>
              <a:rPr dirty="0" smtClean="0"/>
              <a:t>①union：合并多条查询语句的结果，合并过程中去掉重复的记录，只保留一条</a:t>
            </a:r>
            <a:r>
              <a:rPr lang="zh-CN" dirty="0" smtClean="0"/>
              <a:t>。</a:t>
            </a:r>
            <a:endParaRPr lang="zh-CN" dirty="0" smtClean="0"/>
          </a:p>
          <a:p>
            <a:pPr lvl="1"/>
            <a:endParaRPr lang="zh-CN" dirty="0" smtClean="0"/>
          </a:p>
          <a:p>
            <a:pPr lvl="1"/>
            <a:endParaRPr lang="zh-CN" dirty="0" smtClean="0"/>
          </a:p>
          <a:p>
            <a:pPr lvl="1"/>
            <a:endParaRPr dirty="0" smtClean="0"/>
          </a:p>
          <a:p>
            <a:pPr lvl="1"/>
            <a:r>
              <a:rPr dirty="0" smtClean="0"/>
              <a:t>②union all：合并多条查询语句的结果，合并过程中保留重复记录</a:t>
            </a:r>
            <a:endParaRPr dirty="0" smtClean="0"/>
          </a:p>
        </p:txBody>
      </p:sp>
      <p:sp>
        <p:nvSpPr>
          <p:cNvPr id="11" name="矩形 10"/>
          <p:cNvSpPr/>
          <p:nvPr/>
        </p:nvSpPr>
        <p:spPr>
          <a:xfrm>
            <a:off x="929005" y="2574925"/>
            <a:ext cx="5353685" cy="125285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SELECT column_name FROM table1</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endParaRPr>
          </a:p>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UNION</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endParaRPr>
          </a:p>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SELECT column_name FROM table2</a:t>
            </a:r>
            <a:endPar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14" name="矩形 13"/>
          <p:cNvSpPr/>
          <p:nvPr/>
        </p:nvSpPr>
        <p:spPr>
          <a:xfrm>
            <a:off x="7107555" y="2574925"/>
            <a:ext cx="4331970" cy="1029970"/>
          </a:xfrm>
          <a:prstGeom prst="rect">
            <a:avLst/>
          </a:prstGeom>
          <a:noFill/>
          <a:ln w="7620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案例</a:t>
            </a:r>
            <a:r>
              <a:rPr lang="zh-CN">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返回所有部门名称，要在列表里加一个请选择部门</a:t>
            </a:r>
            <a:r>
              <a:rPr lang="zh-CN">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lang="zh-CN">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3" name="矩形 2"/>
          <p:cNvSpPr/>
          <p:nvPr/>
        </p:nvSpPr>
        <p:spPr>
          <a:xfrm>
            <a:off x="929005" y="5060315"/>
            <a:ext cx="5353685" cy="125285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SELECT column_name FROM table1</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UNION ALL</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SELECT column_name FROM table2</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Tree>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sym typeface="+mn-ea"/>
              </a:rPr>
              <a:t>知识点</a:t>
            </a:r>
            <a:r>
              <a:rPr lang="en-US" altLang="zh-CN" noProof="0" dirty="0" smtClean="0">
                <a:sym typeface="+mn-ea"/>
              </a:rPr>
              <a:t>5【DML</a:t>
            </a:r>
            <a:r>
              <a:rPr lang="zh-CN" altLang="en-US" noProof="0" dirty="0" smtClean="0">
                <a:sym typeface="+mn-ea"/>
              </a:rPr>
              <a:t>语句</a:t>
            </a:r>
            <a:r>
              <a:rPr lang="en-US" altLang="zh-CN" noProof="0" dirty="0" smtClean="0">
                <a:sym typeface="+mn-ea"/>
              </a:rPr>
              <a:t>】-</a:t>
            </a:r>
            <a:r>
              <a:rPr noProof="0" dirty="0" smtClean="0">
                <a:sym typeface="+mn-ea"/>
              </a:rPr>
              <a:t>EXISTS和WITH</a:t>
            </a:r>
            <a:r>
              <a:rPr lang="en-US" noProof="0" dirty="0" smtClean="0">
                <a:sym typeface="+mn-ea"/>
              </a:rPr>
              <a:t>-1</a:t>
            </a:r>
            <a:endParaRPr lang="en-US" noProof="0" dirty="0" smtClean="0">
              <a:sym typeface="+mn-ea"/>
            </a:endParaRPr>
          </a:p>
        </p:txBody>
      </p:sp>
      <p:sp>
        <p:nvSpPr>
          <p:cNvPr id="5" name="内容占位符 3"/>
          <p:cNvSpPr>
            <a:spLocks noGrp="1"/>
          </p:cNvSpPr>
          <p:nvPr/>
        </p:nvSpPr>
        <p:spPr>
          <a:xfrm>
            <a:off x="282575" y="1132205"/>
            <a:ext cx="11626215" cy="242443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smtClean="0"/>
              <a:t>EXISTS</a:t>
            </a:r>
            <a:endParaRPr lang="zh-CN" altLang="en-US" b="1" dirty="0" smtClean="0"/>
          </a:p>
          <a:p>
            <a:pPr lvl="1"/>
            <a:r>
              <a:rPr dirty="0" smtClean="0"/>
              <a:t>exists表示()内子查询语句返回结果不为空说明where条件成立就会执行主sql语句，如果为空就表示where条件不成立，sql语句就不会执行。not exists和exists相反，子查询语句结果为空，则表示where条件成立，执行sql语句。否则不执行。</a:t>
            </a:r>
            <a:endParaRPr dirty="0" smtClean="0"/>
          </a:p>
          <a:p>
            <a:pPr lvl="1"/>
            <a:r>
              <a:rPr dirty="0" smtClean="0"/>
              <a:t>例：select * from employee where exists(select * from dep where 1=1);</a:t>
            </a:r>
            <a:endParaRPr dirty="0" smtClean="0"/>
          </a:p>
          <a:p>
            <a:pPr marL="457200" lvl="1" indent="0">
              <a:buNone/>
            </a:pPr>
            <a:r>
              <a:rPr dirty="0" smtClean="0"/>
              <a:t>         select * from employee where exists(select * from dep where 1=0);</a:t>
            </a:r>
            <a:endParaRPr dirty="0" smtClean="0"/>
          </a:p>
          <a:p>
            <a:pPr lvl="1"/>
            <a:endParaRPr lang="zh-CN" dirty="0" smtClean="0"/>
          </a:p>
          <a:p>
            <a:pPr lvl="1"/>
            <a:endParaRPr lang="zh-CN" dirty="0" smtClean="0"/>
          </a:p>
          <a:p>
            <a:pPr lvl="1"/>
            <a:endParaRPr dirty="0" smtClean="0"/>
          </a:p>
          <a:p>
            <a:pPr lvl="1"/>
            <a:endParaRPr dirty="0" smtClean="0"/>
          </a:p>
        </p:txBody>
      </p:sp>
      <p:sp>
        <p:nvSpPr>
          <p:cNvPr id="6" name="矩形 5"/>
          <p:cNvSpPr/>
          <p:nvPr/>
        </p:nvSpPr>
        <p:spPr>
          <a:xfrm>
            <a:off x="868680" y="5142865"/>
            <a:ext cx="9122410" cy="1029970"/>
          </a:xfrm>
          <a:prstGeom prst="rect">
            <a:avLst/>
          </a:prstGeom>
          <a:noFill/>
          <a:ln w="7620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nSpc>
                <a:spcPct val="120000"/>
              </a:lnSpc>
            </a:pPr>
            <a:r>
              <a: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案例</a:t>
            </a:r>
            <a:r>
              <a:rPr lang="zh-CN"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两张表用户表users(userid,address,phone)和</a:t>
            </a:r>
            <a:endPara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消费表 consume(userid,time,amount)，需要查消费超过5000的用户记录。</a:t>
            </a:r>
            <a:endPara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Tree>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sym typeface="+mn-ea"/>
              </a:rPr>
              <a:t>知识点</a:t>
            </a:r>
            <a:r>
              <a:rPr lang="en-US" altLang="zh-CN" noProof="0" dirty="0" smtClean="0">
                <a:sym typeface="+mn-ea"/>
              </a:rPr>
              <a:t>5【DML</a:t>
            </a:r>
            <a:r>
              <a:rPr lang="zh-CN" altLang="en-US" noProof="0" dirty="0" smtClean="0">
                <a:sym typeface="+mn-ea"/>
              </a:rPr>
              <a:t>语句</a:t>
            </a:r>
            <a:r>
              <a:rPr lang="en-US" altLang="zh-CN" noProof="0" dirty="0" smtClean="0">
                <a:sym typeface="+mn-ea"/>
              </a:rPr>
              <a:t>】-</a:t>
            </a:r>
            <a:r>
              <a:rPr noProof="0" dirty="0" smtClean="0">
                <a:sym typeface="+mn-ea"/>
              </a:rPr>
              <a:t>EXISTS和WITH</a:t>
            </a:r>
            <a:r>
              <a:rPr lang="en-US" noProof="0" dirty="0" smtClean="0">
                <a:sym typeface="+mn-ea"/>
              </a:rPr>
              <a:t>-2</a:t>
            </a:r>
            <a:endParaRPr lang="en-US" noProof="0" dirty="0" smtClean="0">
              <a:sym typeface="+mn-ea"/>
            </a:endParaRPr>
          </a:p>
        </p:txBody>
      </p:sp>
      <p:sp>
        <p:nvSpPr>
          <p:cNvPr id="5" name="内容占位符 3"/>
          <p:cNvSpPr>
            <a:spLocks noGrp="1"/>
          </p:cNvSpPr>
          <p:nvPr/>
        </p:nvSpPr>
        <p:spPr>
          <a:xfrm>
            <a:off x="283210" y="756285"/>
            <a:ext cx="11626215" cy="96837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smtClean="0"/>
              <a:t>EXISTS</a:t>
            </a:r>
            <a:endParaRPr lang="zh-CN" altLang="en-US" b="1" dirty="0" smtClean="0"/>
          </a:p>
          <a:p>
            <a:pPr lvl="1"/>
            <a:endParaRPr lang="zh-CN" dirty="0" smtClean="0"/>
          </a:p>
          <a:p>
            <a:pPr lvl="1"/>
            <a:endParaRPr lang="zh-CN" dirty="0" smtClean="0"/>
          </a:p>
          <a:p>
            <a:pPr lvl="1"/>
            <a:endParaRPr dirty="0" smtClean="0"/>
          </a:p>
          <a:p>
            <a:pPr lvl="1"/>
            <a:endParaRPr dirty="0" smtClean="0"/>
          </a:p>
        </p:txBody>
      </p:sp>
      <p:sp>
        <p:nvSpPr>
          <p:cNvPr id="3" name="文本框 2"/>
          <p:cNvSpPr txBox="1"/>
          <p:nvPr/>
        </p:nvSpPr>
        <p:spPr>
          <a:xfrm>
            <a:off x="553085" y="1447165"/>
            <a:ext cx="11356340" cy="5125720"/>
          </a:xfrm>
          <a:prstGeom prst="rect">
            <a:avLst/>
          </a:prstGeom>
          <a:noFill/>
        </p:spPr>
        <p:txBody>
          <a:bodyPr wrap="square" rtlCol="0">
            <a:spAutoFit/>
          </a:bodyPr>
          <a:p>
            <a:pPr algn="l">
              <a:lnSpc>
                <a:spcPct val="140000"/>
              </a:lnSpc>
            </a:pP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rPr>
              <a:t>用in:</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40000"/>
              </a:lnSpc>
            </a:pP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rPr>
              <a:t>   select * from users where userid in </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40000"/>
              </a:lnSpc>
            </a:pP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rPr>
              <a:t>   (select userid from consume where consume.amount&gt;5000);</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40000"/>
              </a:lnSpc>
            </a:pP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rPr>
              <a:t>用exists:</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40000"/>
              </a:lnSpc>
            </a:pP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rPr>
              <a:t>   select * from users where </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40000"/>
              </a:lnSpc>
            </a:pP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rPr>
              <a:t>   exists (select 1 from consume where users.userid=consume.userid and consume.amount&gt;5000);</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40000"/>
              </a:lnSpc>
            </a:pPr>
            <a:r>
              <a:rPr lang="zh-CN" altLang="en-US">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通常情况下采用exists要比in效率高。</a:t>
            </a:r>
            <a:endParaRPr lang="zh-CN" altLang="en-US">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40000"/>
              </a:lnSpc>
            </a:pP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rPr>
              <a:t>   (1)exists()后面的子查询被称做相关子查询，他是不返回列表的值的。只是返回一个true或false的结果(这也是为什么子查询里是"select 1"的原因，换成"select 6"完全一样，当然也可以select字段，但是明显效率低些)。</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40000"/>
              </a:lnSpc>
            </a:pPr>
            <a:r>
              <a:rPr lang="zh-CN" altLang="en-US">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   其运行方式是先运行主查询一次，再去子查询里查询与其对应的结果，如果是true则输出，反之则不输出，再根据主查询中的每一行去子查询里去查询。</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40000"/>
              </a:lnSpc>
            </a:pP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rPr>
              <a:t>   (2)in()后面的子查询是返回结果集的，换句话说执行次序和exists()不一样，子查询先产生结果集，然后主查询再去结果集里去找符合要求的字段列表去，符合要求的输出，反之则不输出。</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Tree>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sym typeface="+mn-ea"/>
              </a:rPr>
              <a:t>知识点</a:t>
            </a:r>
            <a:r>
              <a:rPr lang="en-US" altLang="zh-CN" noProof="0" dirty="0" smtClean="0">
                <a:sym typeface="+mn-ea"/>
              </a:rPr>
              <a:t>5【DML</a:t>
            </a:r>
            <a:r>
              <a:rPr lang="zh-CN" altLang="en-US" noProof="0" dirty="0" smtClean="0">
                <a:sym typeface="+mn-ea"/>
              </a:rPr>
              <a:t>语句</a:t>
            </a:r>
            <a:r>
              <a:rPr lang="en-US" altLang="zh-CN" noProof="0" dirty="0" smtClean="0">
                <a:sym typeface="+mn-ea"/>
              </a:rPr>
              <a:t>】-</a:t>
            </a:r>
            <a:r>
              <a:rPr noProof="0" dirty="0" smtClean="0">
                <a:sym typeface="+mn-ea"/>
              </a:rPr>
              <a:t>EXISTS和WITH</a:t>
            </a:r>
            <a:r>
              <a:rPr lang="en-US" noProof="0" dirty="0" smtClean="0">
                <a:sym typeface="+mn-ea"/>
              </a:rPr>
              <a:t>-3</a:t>
            </a:r>
            <a:endParaRPr lang="en-US" noProof="0" dirty="0" smtClean="0">
              <a:sym typeface="+mn-ea"/>
            </a:endParaRPr>
          </a:p>
        </p:txBody>
      </p:sp>
      <p:sp>
        <p:nvSpPr>
          <p:cNvPr id="5" name="内容占位符 3"/>
          <p:cNvSpPr>
            <a:spLocks noGrp="1"/>
          </p:cNvSpPr>
          <p:nvPr/>
        </p:nvSpPr>
        <p:spPr>
          <a:xfrm>
            <a:off x="283210" y="932180"/>
            <a:ext cx="11626215" cy="242443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b="1" dirty="0" smtClean="0"/>
              <a:t>WITH</a:t>
            </a:r>
            <a:endParaRPr lang="zh-CN" altLang="en-US" b="1" dirty="0" smtClean="0"/>
          </a:p>
          <a:p>
            <a:pPr lvl="1"/>
            <a:r>
              <a:rPr sz="2000" dirty="0" smtClean="0"/>
              <a:t>在数据库开发中有时候要对临时数据的一些处理，但是这些数据又不想放到table里面。这个时候可以考虑with as。with as是在内存中建立一个临时的table。可以对这个temp table里面的数据进行整理。</a:t>
            </a:r>
            <a:endParaRPr sz="2000" dirty="0" smtClean="0"/>
          </a:p>
          <a:p>
            <a:pPr lvl="1"/>
            <a:endParaRPr lang="zh-CN" dirty="0" smtClean="0"/>
          </a:p>
          <a:p>
            <a:pPr lvl="1"/>
            <a:endParaRPr lang="zh-CN" dirty="0" smtClean="0"/>
          </a:p>
          <a:p>
            <a:pPr lvl="1"/>
            <a:endParaRPr dirty="0" smtClean="0"/>
          </a:p>
          <a:p>
            <a:pPr lvl="1"/>
            <a:endParaRPr dirty="0" smtClean="0"/>
          </a:p>
        </p:txBody>
      </p:sp>
      <p:sp>
        <p:nvSpPr>
          <p:cNvPr id="6" name="矩形 5"/>
          <p:cNvSpPr/>
          <p:nvPr/>
        </p:nvSpPr>
        <p:spPr>
          <a:xfrm>
            <a:off x="7999730" y="3485515"/>
            <a:ext cx="3747135" cy="1557655"/>
          </a:xfrm>
          <a:prstGeom prst="rect">
            <a:avLst/>
          </a:prstGeom>
          <a:noFill/>
          <a:ln w="7620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nSpc>
                <a:spcPct val="120000"/>
              </a:lnSpc>
            </a:pPr>
            <a:r>
              <a: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案例：显示员工信息并计算工资合计、平均工资。（优化，尽量少查实体表）。</a:t>
            </a:r>
            <a:endParaRPr sz="200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11" name="矩形 10"/>
          <p:cNvSpPr/>
          <p:nvPr/>
        </p:nvSpPr>
        <p:spPr>
          <a:xfrm>
            <a:off x="919480" y="3120390"/>
            <a:ext cx="6782435" cy="348361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with table1 as(</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select 1 as a from employee</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union</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select 2 as a from employee</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union</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select 3 as a from employee</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select * from table1;</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注：with子句的好处在于：如果遇到多个同一子查询时，采用此方式效率比一般子查询高，而且代码结构更清晰易懂</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Tree>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sym typeface="+mn-ea"/>
              </a:rPr>
              <a:t>知识点</a:t>
            </a:r>
            <a:r>
              <a:rPr lang="en-US" altLang="zh-CN" noProof="0" dirty="0" smtClean="0">
                <a:sym typeface="+mn-ea"/>
              </a:rPr>
              <a:t>5【DML</a:t>
            </a:r>
            <a:r>
              <a:rPr lang="zh-CN" altLang="en-US" noProof="0" dirty="0" smtClean="0">
                <a:sym typeface="+mn-ea"/>
              </a:rPr>
              <a:t>语句</a:t>
            </a:r>
            <a:r>
              <a:rPr lang="en-US" altLang="zh-CN" noProof="0" dirty="0" smtClean="0">
                <a:sym typeface="+mn-ea"/>
              </a:rPr>
              <a:t>】-</a:t>
            </a:r>
            <a:r>
              <a:rPr lang="zh-CN" altLang="en-US" noProof="0" dirty="0" smtClean="0">
                <a:sym typeface="+mn-ea"/>
              </a:rPr>
              <a:t>多表查询</a:t>
            </a:r>
            <a:r>
              <a:rPr lang="en-US" altLang="zh-CN" noProof="0" dirty="0" smtClean="0">
                <a:sym typeface="+mn-ea"/>
              </a:rPr>
              <a:t>-1</a:t>
            </a:r>
            <a:endParaRPr lang="en-US" altLang="zh-CN" noProof="0" dirty="0" smtClean="0">
              <a:sym typeface="+mn-ea"/>
            </a:endParaRPr>
          </a:p>
        </p:txBody>
      </p:sp>
      <p:sp>
        <p:nvSpPr>
          <p:cNvPr id="14" name="矩形 13"/>
          <p:cNvSpPr/>
          <p:nvPr/>
        </p:nvSpPr>
        <p:spPr>
          <a:xfrm>
            <a:off x="647065" y="2910840"/>
            <a:ext cx="7755890" cy="1184910"/>
          </a:xfrm>
          <a:prstGeom prst="rect">
            <a:avLst/>
          </a:prstGeom>
          <a:noFill/>
          <a:ln w="7620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nSpc>
                <a:spcPct val="110000"/>
              </a:lnSpc>
            </a:pPr>
            <a:r>
              <a:rPr 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案例1：查询lucy的员工信息以及部门名称</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1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案例2：查询所有员工的姓名、部门名称、工资</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1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案例3：查询工资在7000 -- 12000 之间的员工姓名、工资、部门名称</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3" name="矩形 2"/>
          <p:cNvSpPr/>
          <p:nvPr/>
        </p:nvSpPr>
        <p:spPr>
          <a:xfrm>
            <a:off x="647065" y="1708785"/>
            <a:ext cx="8157845" cy="50736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nSpc>
                <a:spcPct val="120000"/>
              </a:lnSpc>
            </a:pP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6" name="内容占位符 3"/>
          <p:cNvSpPr>
            <a:spLocks noGrp="1"/>
          </p:cNvSpPr>
          <p:nvPr/>
        </p:nvSpPr>
        <p:spPr>
          <a:xfrm>
            <a:off x="283210" y="932180"/>
            <a:ext cx="11626215" cy="188722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smtClean="0"/>
              <a:t>多表查询</a:t>
            </a:r>
            <a:endParaRPr lang="zh-CN" altLang="en-US" b="1" dirty="0" smtClean="0"/>
          </a:p>
          <a:p>
            <a:pPr lvl="1"/>
            <a:r>
              <a:rPr lang="zh-CN" sz="2000" dirty="0" smtClean="0"/>
              <a:t>语法：</a:t>
            </a:r>
            <a:r>
              <a:rPr sz="2000" dirty="0" smtClean="0"/>
              <a:t>select 字段 from 表1,表2  where  连接条件;</a:t>
            </a:r>
            <a:endParaRPr sz="2000" dirty="0" smtClean="0"/>
          </a:p>
          <a:p>
            <a:pPr lvl="1"/>
            <a:r>
              <a:rPr sz="2000" dirty="0" smtClean="0"/>
              <a:t>注：当使用多表查询时，只会显示满足连接条件的数据，不满足连接条件的数据会忽略。</a:t>
            </a:r>
            <a:endParaRPr sz="2000" dirty="0" smtClean="0"/>
          </a:p>
          <a:p>
            <a:pPr marL="457200" lvl="1" indent="0">
              <a:buNone/>
            </a:pPr>
            <a:r>
              <a:rPr dirty="0" smtClean="0"/>
              <a:t> </a:t>
            </a:r>
            <a:endParaRPr dirty="0" smtClean="0"/>
          </a:p>
        </p:txBody>
      </p:sp>
      <p:sp>
        <p:nvSpPr>
          <p:cNvPr id="7" name="矩形 6"/>
          <p:cNvSpPr/>
          <p:nvPr/>
        </p:nvSpPr>
        <p:spPr>
          <a:xfrm>
            <a:off x="647065" y="4789805"/>
            <a:ext cx="8484235" cy="1021080"/>
          </a:xfrm>
          <a:prstGeom prst="rect">
            <a:avLst/>
          </a:prstGeom>
          <a:noFill/>
          <a:ln w="7620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a:lnSpc>
                <a:spcPct val="140000"/>
              </a:lnSpc>
            </a:pPr>
            <a:r>
              <a:rPr 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练习1: 查询工资在7000 -- 12000 之间女性的员工姓名、工资、部门名称</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gn="l">
              <a:lnSpc>
                <a:spcPct val="14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练习2：查看所有员工的姓名、工资、部门名称以及职位称</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Tree>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sym typeface="+mn-ea"/>
              </a:rPr>
              <a:t>知识点</a:t>
            </a:r>
            <a:r>
              <a:rPr lang="en-US" altLang="zh-CN" noProof="0" dirty="0" smtClean="0">
                <a:sym typeface="+mn-ea"/>
              </a:rPr>
              <a:t>5【DML</a:t>
            </a:r>
            <a:r>
              <a:rPr lang="zh-CN" altLang="en-US" noProof="0" dirty="0" smtClean="0">
                <a:sym typeface="+mn-ea"/>
              </a:rPr>
              <a:t>语句</a:t>
            </a:r>
            <a:r>
              <a:rPr lang="en-US" altLang="zh-CN" noProof="0" dirty="0" smtClean="0">
                <a:sym typeface="+mn-ea"/>
              </a:rPr>
              <a:t>】-</a:t>
            </a:r>
            <a:r>
              <a:rPr lang="zh-CN" altLang="en-US" noProof="0" dirty="0" smtClean="0">
                <a:sym typeface="+mn-ea"/>
              </a:rPr>
              <a:t>多表查询</a:t>
            </a:r>
            <a:r>
              <a:rPr lang="en-US" altLang="zh-CN" noProof="0" dirty="0" smtClean="0">
                <a:sym typeface="+mn-ea"/>
              </a:rPr>
              <a:t>-2</a:t>
            </a:r>
            <a:endParaRPr lang="en-US" altLang="zh-CN" noProof="0" dirty="0" smtClean="0">
              <a:sym typeface="+mn-ea"/>
            </a:endParaRPr>
          </a:p>
        </p:txBody>
      </p:sp>
      <p:sp>
        <p:nvSpPr>
          <p:cNvPr id="5" name="内容占位符 3"/>
          <p:cNvSpPr>
            <a:spLocks noGrp="1"/>
          </p:cNvSpPr>
          <p:nvPr/>
        </p:nvSpPr>
        <p:spPr>
          <a:xfrm>
            <a:off x="342265" y="1057275"/>
            <a:ext cx="11626215" cy="242443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smtClean="0"/>
              <a:t>子查询（嵌入到其他sql语句中的select语句，也叫嵌套查询）</a:t>
            </a:r>
            <a:endParaRPr lang="zh-CN" altLang="en-US" b="1" dirty="0" smtClean="0"/>
          </a:p>
          <a:p>
            <a:pPr lvl="1"/>
            <a:r>
              <a:rPr dirty="0" smtClean="0"/>
              <a:t>①单行子查询</a:t>
            </a:r>
            <a:r>
              <a:rPr lang="en-US" dirty="0" smtClean="0"/>
              <a:t>-子查询的结果只有一条数据</a:t>
            </a:r>
            <a:endParaRPr lang="en-US" dirty="0" smtClean="0"/>
          </a:p>
          <a:p>
            <a:pPr lvl="1"/>
            <a:endParaRPr lang="zh-CN" dirty="0" smtClean="0"/>
          </a:p>
          <a:p>
            <a:pPr lvl="1"/>
            <a:endParaRPr dirty="0" smtClean="0"/>
          </a:p>
          <a:p>
            <a:pPr lvl="1"/>
            <a:r>
              <a:rPr dirty="0" smtClean="0"/>
              <a:t>②多行子查询</a:t>
            </a:r>
            <a:r>
              <a:rPr lang="en-US" dirty="0" smtClean="0"/>
              <a:t>-子查询查出来的结果是多条数据</a:t>
            </a:r>
            <a:endParaRPr lang="en-US" dirty="0" smtClean="0"/>
          </a:p>
        </p:txBody>
      </p:sp>
      <p:sp>
        <p:nvSpPr>
          <p:cNvPr id="14" name="矩形 13"/>
          <p:cNvSpPr/>
          <p:nvPr/>
        </p:nvSpPr>
        <p:spPr>
          <a:xfrm>
            <a:off x="1124585" y="2610485"/>
            <a:ext cx="7974965" cy="775335"/>
          </a:xfrm>
          <a:prstGeom prst="rect">
            <a:avLst/>
          </a:prstGeom>
          <a:noFill/>
          <a:ln w="7620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案例：查询表中与rose同部门的人员名字</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4" name="矩形 3"/>
          <p:cNvSpPr/>
          <p:nvPr/>
        </p:nvSpPr>
        <p:spPr>
          <a:xfrm>
            <a:off x="1124585" y="4477385"/>
            <a:ext cx="7974965" cy="775335"/>
          </a:xfrm>
          <a:prstGeom prst="rect">
            <a:avLst/>
          </a:prstGeom>
          <a:noFill/>
          <a:ln w="7620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案例：查询工资高于5000的员工所属部门信息</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Tree>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sym typeface="+mn-ea"/>
              </a:rPr>
              <a:t>知识点</a:t>
            </a:r>
            <a:r>
              <a:rPr lang="en-US" altLang="zh-CN" noProof="0" dirty="0" smtClean="0">
                <a:sym typeface="+mn-ea"/>
              </a:rPr>
              <a:t>5【DML</a:t>
            </a:r>
            <a:r>
              <a:rPr lang="zh-CN" altLang="en-US" noProof="0" dirty="0" smtClean="0">
                <a:sym typeface="+mn-ea"/>
              </a:rPr>
              <a:t>语句</a:t>
            </a:r>
            <a:r>
              <a:rPr lang="en-US" altLang="zh-CN" noProof="0" dirty="0" smtClean="0">
                <a:sym typeface="+mn-ea"/>
              </a:rPr>
              <a:t>】-</a:t>
            </a:r>
            <a:r>
              <a:rPr lang="zh-CN" altLang="en-US" noProof="0" dirty="0" smtClean="0">
                <a:sym typeface="+mn-ea"/>
              </a:rPr>
              <a:t>多表查询</a:t>
            </a:r>
            <a:r>
              <a:rPr lang="en-US" altLang="zh-CN" noProof="0" dirty="0" smtClean="0">
                <a:sym typeface="+mn-ea"/>
              </a:rPr>
              <a:t>-3</a:t>
            </a:r>
            <a:endParaRPr lang="en-US" altLang="zh-CN" noProof="0" dirty="0" smtClean="0">
              <a:sym typeface="+mn-ea"/>
            </a:endParaRPr>
          </a:p>
        </p:txBody>
      </p:sp>
      <p:sp>
        <p:nvSpPr>
          <p:cNvPr id="5" name="内容占位符 3"/>
          <p:cNvSpPr>
            <a:spLocks noGrp="1"/>
          </p:cNvSpPr>
          <p:nvPr/>
        </p:nvSpPr>
        <p:spPr>
          <a:xfrm>
            <a:off x="342265" y="1057275"/>
            <a:ext cx="11626215" cy="242443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smtClean="0"/>
              <a:t>自连接查询</a:t>
            </a:r>
            <a:endParaRPr lang="zh-CN" altLang="en-US" b="1" dirty="0" smtClean="0"/>
          </a:p>
          <a:p>
            <a:pPr lvl="1"/>
            <a:r>
              <a:rPr dirty="0" smtClean="0"/>
              <a:t>自连接就是一个表和它自身进行连接，是多表连接的特殊情况。在自连接查询中，要先在FROM字句中为表分别定义两个不同的别名，然后使用这两个别名写出一个连接条件。</a:t>
            </a:r>
            <a:endParaRPr dirty="0" smtClean="0"/>
          </a:p>
          <a:p>
            <a:pPr lvl="1"/>
            <a:r>
              <a:rPr dirty="0" smtClean="0"/>
              <a:t>select 字段 from 表1 别名1,表1 别名2  where  连接条件;</a:t>
            </a:r>
            <a:endParaRPr dirty="0" smtClean="0"/>
          </a:p>
          <a:p>
            <a:pPr lvl="1"/>
            <a:r>
              <a:rPr dirty="0" smtClean="0"/>
              <a:t>注：当使用自连接时，只会显示满足连接条件的数据，不满足连接条件的数据会忽略。</a:t>
            </a:r>
            <a:endParaRPr dirty="0" smtClean="0"/>
          </a:p>
          <a:p>
            <a:pPr lvl="1"/>
            <a:endParaRPr dirty="0" smtClean="0"/>
          </a:p>
          <a:p>
            <a:pPr lvl="1"/>
            <a:endParaRPr lang="en-US" dirty="0" smtClean="0"/>
          </a:p>
        </p:txBody>
      </p:sp>
      <p:sp>
        <p:nvSpPr>
          <p:cNvPr id="4" name="矩形 3"/>
          <p:cNvSpPr/>
          <p:nvPr/>
        </p:nvSpPr>
        <p:spPr>
          <a:xfrm>
            <a:off x="730885" y="5196840"/>
            <a:ext cx="8293735" cy="1430655"/>
          </a:xfrm>
          <a:prstGeom prst="rect">
            <a:avLst/>
          </a:prstGeom>
          <a:noFill/>
          <a:ln w="7620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nSpc>
                <a:spcPct val="13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案例:</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（前提）为员工表中添加管理者id这一列</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3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alter table employee add  mgr int;</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30000"/>
              </a:lnSpc>
            </a:pPr>
            <a:r>
              <a:rPr 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(1)</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查询员工的姓名以及他的管理者的姓名</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11" name="矩形 10"/>
          <p:cNvSpPr/>
          <p:nvPr/>
        </p:nvSpPr>
        <p:spPr>
          <a:xfrm>
            <a:off x="730885" y="3482340"/>
            <a:ext cx="8350250" cy="69088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nSpc>
                <a:spcPct val="120000"/>
              </a:lnSpc>
            </a:pPr>
            <a:endParaRPr lang="zh-CN" altLang="en-US">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Tree>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sym typeface="+mn-ea"/>
              </a:rPr>
              <a:t>知识点</a:t>
            </a:r>
            <a:r>
              <a:rPr lang="en-US" altLang="zh-CN" noProof="0" dirty="0" smtClean="0">
                <a:sym typeface="+mn-ea"/>
              </a:rPr>
              <a:t>5【DML</a:t>
            </a:r>
            <a:r>
              <a:rPr lang="zh-CN" altLang="en-US" noProof="0" dirty="0" smtClean="0">
                <a:sym typeface="+mn-ea"/>
              </a:rPr>
              <a:t>语句</a:t>
            </a:r>
            <a:r>
              <a:rPr lang="en-US" altLang="zh-CN" noProof="0" dirty="0" smtClean="0">
                <a:sym typeface="+mn-ea"/>
              </a:rPr>
              <a:t>】-</a:t>
            </a:r>
            <a:r>
              <a:rPr lang="zh-CN" altLang="en-US" noProof="0" dirty="0" smtClean="0">
                <a:sym typeface="+mn-ea"/>
              </a:rPr>
              <a:t>多表查询</a:t>
            </a:r>
            <a:r>
              <a:rPr lang="en-US" altLang="zh-CN" noProof="0" dirty="0" smtClean="0">
                <a:sym typeface="+mn-ea"/>
              </a:rPr>
              <a:t>-4</a:t>
            </a:r>
            <a:endParaRPr lang="en-US" altLang="zh-CN" noProof="0" dirty="0" smtClean="0">
              <a:sym typeface="+mn-ea"/>
            </a:endParaRPr>
          </a:p>
        </p:txBody>
      </p:sp>
      <p:sp>
        <p:nvSpPr>
          <p:cNvPr id="5" name="内容占位符 3"/>
          <p:cNvSpPr>
            <a:spLocks noGrp="1"/>
          </p:cNvSpPr>
          <p:nvPr/>
        </p:nvSpPr>
        <p:spPr>
          <a:xfrm>
            <a:off x="342265" y="1057275"/>
            <a:ext cx="11626215" cy="242443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smtClean="0"/>
              <a:t>内连接INNER JOIN</a:t>
            </a:r>
            <a:endParaRPr lang="zh-CN" altLang="en-US" b="1" dirty="0" smtClean="0"/>
          </a:p>
          <a:p>
            <a:pPr lvl="1"/>
            <a:r>
              <a:rPr dirty="0" smtClean="0"/>
              <a:t>概述：MySQL INNER JOIN获取两个表中字段匹配关系的记录</a:t>
            </a:r>
            <a:r>
              <a:rPr lang="zh-CN" dirty="0" smtClean="0"/>
              <a:t>。查询结果只会</a:t>
            </a:r>
            <a:r>
              <a:rPr lang="zh-CN" dirty="0" smtClean="0">
                <a:solidFill>
                  <a:srgbClr val="FF0000"/>
                </a:solidFill>
              </a:rPr>
              <a:t>显示满足条件的记录</a:t>
            </a:r>
            <a:r>
              <a:rPr lang="zh-CN" dirty="0" smtClean="0"/>
              <a:t>，和前面所讲的多表查询结果一样。</a:t>
            </a:r>
            <a:endParaRPr lang="zh-CN" dirty="0" smtClean="0"/>
          </a:p>
          <a:p>
            <a:pPr lvl="1"/>
            <a:r>
              <a:rPr lang="zh-CN" dirty="0" smtClean="0"/>
              <a:t>语法如下：</a:t>
            </a:r>
            <a:endParaRPr lang="zh-CN" dirty="0" smtClean="0"/>
          </a:p>
        </p:txBody>
      </p:sp>
      <p:sp>
        <p:nvSpPr>
          <p:cNvPr id="11" name="矩形 10"/>
          <p:cNvSpPr/>
          <p:nvPr/>
        </p:nvSpPr>
        <p:spPr>
          <a:xfrm>
            <a:off x="1102360" y="3685540"/>
            <a:ext cx="5644515" cy="185293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SELECT column_list </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FROM  t1</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INNER JOIN</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t2  </a:t>
            </a:r>
            <a:r>
              <a:rPr>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ON</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join_condition1</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INNER JOIN</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t3  </a:t>
            </a:r>
            <a:r>
              <a:rPr>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ON</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join_condition2...</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chemeClr val="accent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WHERE</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where_conditions;</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14" name="矩形 13"/>
          <p:cNvSpPr/>
          <p:nvPr/>
        </p:nvSpPr>
        <p:spPr>
          <a:xfrm>
            <a:off x="1102360" y="5880735"/>
            <a:ext cx="6153150" cy="665480"/>
          </a:xfrm>
          <a:prstGeom prst="rect">
            <a:avLst/>
          </a:prstGeom>
          <a:noFill/>
          <a:ln w="7620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案例:查询所有的员工信息以及职位信息</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pic>
        <p:nvPicPr>
          <p:cNvPr id="-2147482454" name="图片 -2147482455"/>
          <p:cNvPicPr>
            <a:picLocks noChangeAspect="1"/>
          </p:cNvPicPr>
          <p:nvPr>
            <p:custDataLst>
              <p:tags r:id="rId1"/>
            </p:custDataLst>
          </p:nvPr>
        </p:nvPicPr>
        <p:blipFill>
          <a:blip r:embed="rId2"/>
          <a:stretch>
            <a:fillRect/>
          </a:stretch>
        </p:blipFill>
        <p:spPr>
          <a:xfrm>
            <a:off x="7367905" y="3180715"/>
            <a:ext cx="3616325" cy="2092960"/>
          </a:xfrm>
          <a:prstGeom prst="rect">
            <a:avLst/>
          </a:prstGeom>
          <a:noFill/>
          <a:ln w="9525">
            <a:noFill/>
          </a:ln>
        </p:spPr>
      </p:pic>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noProof="0" dirty="0" smtClean="0">
                <a:ln>
                  <a:noFill/>
                </a:ln>
                <a:effectLst/>
                <a:uLnTx/>
                <a:uFillTx/>
                <a:sym typeface="+mn-ea"/>
              </a:rPr>
              <a:t>知识点</a:t>
            </a:r>
            <a:r>
              <a:rPr lang="en-US" altLang="zh-CN" noProof="0" dirty="0" smtClean="0">
                <a:ln>
                  <a:noFill/>
                </a:ln>
                <a:effectLst/>
                <a:uLnTx/>
                <a:uFillTx/>
                <a:sym typeface="+mn-ea"/>
              </a:rPr>
              <a:t>1【</a:t>
            </a:r>
            <a:r>
              <a:rPr lang="zh-CN" altLang="en-US" noProof="0" dirty="0" smtClean="0">
                <a:ln>
                  <a:noFill/>
                </a:ln>
                <a:effectLst/>
                <a:uLnTx/>
                <a:uFillTx/>
                <a:sym typeface="+mn-ea"/>
              </a:rPr>
              <a:t>数据库基础知识</a:t>
            </a:r>
            <a:r>
              <a:rPr lang="en-US" altLang="zh-CN" noProof="0" dirty="0" smtClean="0">
                <a:ln>
                  <a:noFill/>
                </a:ln>
                <a:effectLst/>
                <a:uLnTx/>
                <a:uFillTx/>
                <a:sym typeface="+mn-ea"/>
              </a:rPr>
              <a:t>】-3</a:t>
            </a:r>
            <a:endParaRPr lang="zh-CN" altLang="en-US"/>
          </a:p>
        </p:txBody>
      </p:sp>
      <p:sp>
        <p:nvSpPr>
          <p:cNvPr id="3" name="内容占位符 2"/>
          <p:cNvSpPr>
            <a:spLocks noGrp="1"/>
          </p:cNvSpPr>
          <p:nvPr>
            <p:ph idx="1"/>
          </p:nvPr>
        </p:nvSpPr>
        <p:spPr>
          <a:xfrm>
            <a:off x="204470" y="548640"/>
            <a:ext cx="11783695" cy="4580255"/>
          </a:xfrm>
        </p:spPr>
        <p:txBody>
          <a:bodyPr>
            <a:noAutofit/>
          </a:bodyPr>
          <a:p>
            <a:pPr algn="l">
              <a:buClrTx/>
              <a:buSzTx/>
            </a:pPr>
            <a:r>
              <a:rPr lang="zh-CN" altLang="en-US" sz="2400">
                <a:sym typeface="+mn-ea"/>
              </a:rPr>
              <a:t>数据库系统(DBS)</a:t>
            </a:r>
            <a:endParaRPr lang="zh-CN" altLang="en-US" sz="2400"/>
          </a:p>
          <a:p>
            <a:pPr marL="0" indent="0">
              <a:lnSpc>
                <a:spcPct val="120000"/>
              </a:lnSpc>
              <a:buNone/>
            </a:pPr>
            <a:r>
              <a:rPr lang="zh-CN" altLang="en-US" sz="1900">
                <a:sym typeface="+mn-ea"/>
              </a:rPr>
              <a:t>   数据库系统（Database System），是由数据库及其管理软件组成的系统。</a:t>
            </a:r>
            <a:endParaRPr lang="zh-CN" altLang="en-US" sz="1900"/>
          </a:p>
          <a:p>
            <a:pPr marL="0" indent="0">
              <a:lnSpc>
                <a:spcPct val="120000"/>
              </a:lnSpc>
              <a:buNone/>
            </a:pPr>
            <a:r>
              <a:rPr lang="zh-CN" altLang="en-US" sz="1900">
                <a:sym typeface="+mn-ea"/>
              </a:rPr>
              <a:t>   数据库系统是为适应数据处理的需要而发展起来的一种较为理想的数据处理系统，也是一个为实际可运行的存储、维护和应用系统提供数据的软件系统，是存储介质 、处理对象和管理系统的集合体</a:t>
            </a:r>
            <a:endParaRPr lang="zh-CN" altLang="en-US" sz="1900"/>
          </a:p>
          <a:p>
            <a:r>
              <a:rPr lang="zh-CN" altLang="en-US" sz="2400"/>
              <a:t>数据库、数据库管理系统、数据库系统的区别</a:t>
            </a:r>
            <a:endParaRPr lang="zh-CN" altLang="en-US" sz="2400"/>
          </a:p>
          <a:p>
            <a:pPr marL="0" indent="0">
              <a:lnSpc>
                <a:spcPct val="140000"/>
              </a:lnSpc>
              <a:buNone/>
            </a:pPr>
            <a:r>
              <a:rPr lang="zh-CN" altLang="en-US" sz="1900"/>
              <a:t>    </a:t>
            </a:r>
            <a:r>
              <a:rPr lang="zh-CN" altLang="en-US" sz="1900">
                <a:solidFill>
                  <a:srgbClr val="FF0000"/>
                </a:solidFill>
              </a:rPr>
              <a:t>数据库系统</a:t>
            </a:r>
            <a:r>
              <a:rPr lang="zh-CN" altLang="en-US" sz="1900"/>
              <a:t>（DataBase System）简称DBS，包括</a:t>
            </a:r>
            <a:r>
              <a:rPr lang="zh-CN" altLang="en-US" sz="1900">
                <a:solidFill>
                  <a:srgbClr val="FF0000"/>
                </a:solidFill>
              </a:rPr>
              <a:t>数据库</a:t>
            </a:r>
            <a:r>
              <a:rPr lang="zh-CN" altLang="en-US" sz="1900"/>
              <a:t>（DataBase）简称DB、</a:t>
            </a:r>
            <a:r>
              <a:rPr lang="zh-CN" altLang="en-US" sz="1900">
                <a:solidFill>
                  <a:srgbClr val="FF0000"/>
                </a:solidFill>
              </a:rPr>
              <a:t>数据库管理系统</a:t>
            </a:r>
            <a:r>
              <a:rPr lang="zh-CN" altLang="en-US" sz="1900"/>
              <a:t>（DataBase Management System）简称DBMS、应用系统、数据库管理员（DataBase Administrator）简称DBA 。所以DBS是个大的概念 ，DB是专门存数据的集合 ，DBMS是由DBA对DB的查询、更新、删除、修改</a:t>
            </a:r>
            <a:r>
              <a:rPr lang="en-US" altLang="zh-CN" sz="1900"/>
              <a:t>d</a:t>
            </a:r>
            <a:r>
              <a:rPr lang="zh-CN" altLang="en-US" sz="1900"/>
              <a:t>备份、恢复等</a:t>
            </a:r>
            <a:r>
              <a:rPr lang="zh-CN" altLang="en-US" sz="1900"/>
              <a:t>操作的。DBMS用来操纵和管理DB的软件，用于建立、使用和维护DB。它对DB进行统一的管理和控制，以保证DB的安全性和完整性，用户可以通过DBMS访问DB中的数据，DBA也可以通过DBMS进行DB的维护工作，它可使多个应用程序和用户拥有不同的方法在同时或不同时刻去建立、修改和询问DB（也就是说DBMS可以将控制权发挥到极致（也就是所说的安全性））。 DB是长期存储在计算机内的有组织、可共享的大量的数据集合。它可以供各种用户共享，具有最小冗余度和较高的数据独立性。</a:t>
            </a:r>
            <a:endParaRPr lang="zh-CN" altLang="en-US" sz="1900"/>
          </a:p>
        </p:txBody>
      </p:sp>
    </p:spTree>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sym typeface="+mn-ea"/>
              </a:rPr>
              <a:t>知识点</a:t>
            </a:r>
            <a:r>
              <a:rPr lang="en-US" altLang="zh-CN" noProof="0" dirty="0" smtClean="0">
                <a:sym typeface="+mn-ea"/>
              </a:rPr>
              <a:t>5【DML</a:t>
            </a:r>
            <a:r>
              <a:rPr lang="zh-CN" altLang="en-US" noProof="0" dirty="0" smtClean="0">
                <a:sym typeface="+mn-ea"/>
              </a:rPr>
              <a:t>语句</a:t>
            </a:r>
            <a:r>
              <a:rPr lang="en-US" altLang="zh-CN" noProof="0" dirty="0" smtClean="0">
                <a:sym typeface="+mn-ea"/>
              </a:rPr>
              <a:t>】-</a:t>
            </a:r>
            <a:r>
              <a:rPr lang="zh-CN" altLang="en-US" noProof="0" dirty="0" smtClean="0">
                <a:sym typeface="+mn-ea"/>
              </a:rPr>
              <a:t>多表查询</a:t>
            </a:r>
            <a:r>
              <a:rPr lang="en-US" altLang="zh-CN" noProof="0" dirty="0" smtClean="0">
                <a:sym typeface="+mn-ea"/>
              </a:rPr>
              <a:t>-5</a:t>
            </a:r>
            <a:endParaRPr lang="en-US" altLang="zh-CN" noProof="0" dirty="0" smtClean="0">
              <a:sym typeface="+mn-ea"/>
            </a:endParaRPr>
          </a:p>
        </p:txBody>
      </p:sp>
      <p:sp>
        <p:nvSpPr>
          <p:cNvPr id="5" name="内容占位符 3"/>
          <p:cNvSpPr>
            <a:spLocks noGrp="1"/>
          </p:cNvSpPr>
          <p:nvPr/>
        </p:nvSpPr>
        <p:spPr>
          <a:xfrm>
            <a:off x="342265" y="1057275"/>
            <a:ext cx="11626215" cy="242443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smtClean="0"/>
              <a:t>左连接LEFT JOIN</a:t>
            </a:r>
            <a:endParaRPr lang="zh-CN" altLang="en-US" b="1" dirty="0" smtClean="0"/>
          </a:p>
          <a:p>
            <a:pPr lvl="1"/>
            <a:r>
              <a:rPr dirty="0" smtClean="0"/>
              <a:t>概述：查询结果以左表为主，左表的数据全部显示，右表为辅，符合条件的显示，不符合条件的就补</a:t>
            </a:r>
            <a:r>
              <a:rPr lang="en-US" dirty="0" smtClean="0"/>
              <a:t>null</a:t>
            </a:r>
            <a:r>
              <a:rPr dirty="0" smtClean="0"/>
              <a:t>空值。</a:t>
            </a:r>
            <a:endParaRPr dirty="0" smtClean="0"/>
          </a:p>
          <a:p>
            <a:pPr lvl="1"/>
            <a:r>
              <a:rPr lang="zh-CN" dirty="0" smtClean="0"/>
              <a:t>语法如下：</a:t>
            </a:r>
            <a:endParaRPr lang="zh-CN" dirty="0" smtClean="0"/>
          </a:p>
        </p:txBody>
      </p:sp>
      <p:sp>
        <p:nvSpPr>
          <p:cNvPr id="11" name="矩形 10"/>
          <p:cNvSpPr/>
          <p:nvPr/>
        </p:nvSpPr>
        <p:spPr>
          <a:xfrm>
            <a:off x="1102360" y="3685540"/>
            <a:ext cx="5644515" cy="185293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SELECT column_list </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FROM  t1</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LEFT JOIN</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t2  </a:t>
            </a:r>
            <a:r>
              <a:rPr>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ON</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join_condition1</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LEFT JOIN</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t3  </a:t>
            </a:r>
            <a:r>
              <a:rPr>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ON</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join_condition2...</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chemeClr val="accent5"/>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WHERE</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where_conditions;</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14" name="矩形 13"/>
          <p:cNvSpPr/>
          <p:nvPr/>
        </p:nvSpPr>
        <p:spPr>
          <a:xfrm>
            <a:off x="1102360" y="5880735"/>
            <a:ext cx="6153150" cy="665480"/>
          </a:xfrm>
          <a:prstGeom prst="rect">
            <a:avLst/>
          </a:prstGeom>
          <a:noFill/>
          <a:ln w="7620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案例：查看所有员工的姓名、工资以及职位</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pic>
        <p:nvPicPr>
          <p:cNvPr id="-2147482309" name="图片 -2147482310"/>
          <p:cNvPicPr>
            <a:picLocks noChangeAspect="1"/>
          </p:cNvPicPr>
          <p:nvPr/>
        </p:nvPicPr>
        <p:blipFill>
          <a:blip r:embed="rId1"/>
          <a:stretch>
            <a:fillRect/>
          </a:stretch>
        </p:blipFill>
        <p:spPr>
          <a:xfrm>
            <a:off x="7687945" y="3481705"/>
            <a:ext cx="2839720" cy="1948815"/>
          </a:xfrm>
          <a:prstGeom prst="rect">
            <a:avLst/>
          </a:prstGeom>
          <a:noFill/>
          <a:ln w="9525">
            <a:noFill/>
          </a:ln>
        </p:spPr>
      </p:pic>
    </p:spTree>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sym typeface="+mn-ea"/>
              </a:rPr>
              <a:t>知识点</a:t>
            </a:r>
            <a:r>
              <a:rPr lang="en-US" altLang="zh-CN" noProof="0" dirty="0" smtClean="0">
                <a:sym typeface="+mn-ea"/>
              </a:rPr>
              <a:t>5【DML</a:t>
            </a:r>
            <a:r>
              <a:rPr lang="zh-CN" altLang="en-US" noProof="0" dirty="0" smtClean="0">
                <a:sym typeface="+mn-ea"/>
              </a:rPr>
              <a:t>语句</a:t>
            </a:r>
            <a:r>
              <a:rPr lang="en-US" altLang="zh-CN" noProof="0" dirty="0" smtClean="0">
                <a:sym typeface="+mn-ea"/>
              </a:rPr>
              <a:t>】-</a:t>
            </a:r>
            <a:r>
              <a:rPr lang="zh-CN" altLang="en-US" noProof="0" dirty="0" smtClean="0">
                <a:sym typeface="+mn-ea"/>
              </a:rPr>
              <a:t>多表查询</a:t>
            </a:r>
            <a:r>
              <a:rPr lang="en-US" altLang="zh-CN" noProof="0" dirty="0" smtClean="0">
                <a:sym typeface="+mn-ea"/>
              </a:rPr>
              <a:t>-6</a:t>
            </a:r>
            <a:endParaRPr lang="en-US" altLang="zh-CN" noProof="0" dirty="0" smtClean="0">
              <a:sym typeface="+mn-ea"/>
            </a:endParaRPr>
          </a:p>
        </p:txBody>
      </p:sp>
      <p:sp>
        <p:nvSpPr>
          <p:cNvPr id="5" name="内容占位符 3"/>
          <p:cNvSpPr>
            <a:spLocks noGrp="1"/>
          </p:cNvSpPr>
          <p:nvPr/>
        </p:nvSpPr>
        <p:spPr>
          <a:xfrm>
            <a:off x="342265" y="1057275"/>
            <a:ext cx="11626215" cy="2424430"/>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smtClean="0"/>
              <a:t>右连接RIGHT JOIN</a:t>
            </a:r>
            <a:endParaRPr lang="zh-CN" altLang="en-US" b="1" dirty="0" smtClean="0"/>
          </a:p>
          <a:p>
            <a:pPr lvl="1"/>
            <a:r>
              <a:rPr dirty="0" smtClean="0"/>
              <a:t>概述</a:t>
            </a:r>
            <a:r>
              <a:rPr lang="zh-CN" dirty="0" smtClean="0"/>
              <a:t>：</a:t>
            </a:r>
            <a:r>
              <a:rPr dirty="0" smtClean="0"/>
              <a:t>查询结果以右表为主，右表的数据全部显示，左表为辅，符合条件的显示，不符合条件的就补空值。</a:t>
            </a:r>
            <a:endParaRPr dirty="0" smtClean="0"/>
          </a:p>
          <a:p>
            <a:pPr lvl="1"/>
            <a:r>
              <a:rPr lang="zh-CN" dirty="0" smtClean="0"/>
              <a:t>语法如下：</a:t>
            </a:r>
            <a:endParaRPr lang="zh-CN" dirty="0" smtClean="0"/>
          </a:p>
        </p:txBody>
      </p:sp>
      <p:sp>
        <p:nvSpPr>
          <p:cNvPr id="11" name="矩形 10"/>
          <p:cNvSpPr/>
          <p:nvPr/>
        </p:nvSpPr>
        <p:spPr>
          <a:xfrm>
            <a:off x="1102360" y="3685540"/>
            <a:ext cx="5644515" cy="185293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SELECT column_list </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FROM  t1</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RIGHT JOIN</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t2  </a:t>
            </a:r>
            <a:r>
              <a:rPr>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ON</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join_condition1</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RIGHT JOIN</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t3  </a:t>
            </a:r>
            <a:r>
              <a:rPr>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ON</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join_condition2...</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indent="0">
              <a:lnSpc>
                <a:spcPct val="120000"/>
              </a:lnSpc>
            </a:pPr>
            <a:r>
              <a:rPr>
                <a:solidFill>
                  <a:schemeClr val="accent5"/>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WHERE</a:t>
            </a:r>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where_conditions;</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14" name="矩形 13"/>
          <p:cNvSpPr/>
          <p:nvPr/>
        </p:nvSpPr>
        <p:spPr>
          <a:xfrm>
            <a:off x="1102360" y="5880735"/>
            <a:ext cx="6153150" cy="665480"/>
          </a:xfrm>
          <a:prstGeom prst="rect">
            <a:avLst/>
          </a:prstGeom>
          <a:noFill/>
          <a:ln w="7620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indent="0"/>
            <a:r>
              <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案例：查询所有部门的员工</a:t>
            </a:r>
            <a:endParaRPr>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pic>
        <p:nvPicPr>
          <p:cNvPr id="-2147482451" name="图片 -2147482452"/>
          <p:cNvPicPr>
            <a:picLocks noChangeAspect="1"/>
          </p:cNvPicPr>
          <p:nvPr/>
        </p:nvPicPr>
        <p:blipFill>
          <a:blip r:embed="rId1"/>
          <a:stretch>
            <a:fillRect/>
          </a:stretch>
        </p:blipFill>
        <p:spPr>
          <a:xfrm>
            <a:off x="7747000" y="2974975"/>
            <a:ext cx="3221355" cy="2334260"/>
          </a:xfrm>
          <a:prstGeom prst="rect">
            <a:avLst/>
          </a:prstGeom>
          <a:noFill/>
          <a:ln w="9525">
            <a:noFill/>
          </a:ln>
        </p:spPr>
      </p:pic>
    </p:spTree>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3990" y="793750"/>
            <a:ext cx="11802110" cy="5996940"/>
          </a:xfrm>
        </p:spPr>
        <p:txBody>
          <a:bodyPr vert="horz" lIns="91440" tIns="45720" rIns="91440" bIns="45720" rtlCol="0">
            <a:noAutofit/>
          </a:bodyPr>
          <a:lstStyle/>
          <a:p>
            <a:pPr lvl="1"/>
            <a:r>
              <a:rPr lang="zh-CN" altLang="en-US" sz="2800" dirty="0" smtClean="0"/>
              <a:t>DCL(Data Control Language)，即数据控制语言，用来定义数据库的访问权限和安全级别，及创建用户。</a:t>
            </a:r>
            <a:endParaRPr lang="zh-CN" altLang="en-US" sz="2800" dirty="0" smtClean="0"/>
          </a:p>
          <a:p>
            <a:pPr lvl="1"/>
            <a:r>
              <a:rPr lang="zh-CN" altLang="en-US" sz="2800" dirty="0" smtClean="0"/>
              <a:t>主要包括创建用户、给用户授权、对用户撤销授权、查询用户授权和删除用户等。</a:t>
            </a:r>
            <a:endParaRPr lang="zh-CN" altLang="en-US" sz="2800" dirty="0" smtClean="0"/>
          </a:p>
          <a:p>
            <a:pPr lvl="1"/>
            <a:endParaRPr lang="zh-CN" altLang="en-US" sz="2800" b="1" dirty="0" smtClean="0">
              <a:solidFill>
                <a:schemeClr val="tx1"/>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6</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【DCL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语句</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2633436"/>
            <a:ext cx="10515600" cy="1503135"/>
          </a:xfrm>
        </p:spPr>
        <p:txBody>
          <a:bodyPr>
            <a:normAutofit fontScale="90000"/>
          </a:bodyPr>
          <a:p>
            <a:pPr algn="ctr">
              <a:lnSpc>
                <a:spcPct val="150000"/>
              </a:lnSpc>
            </a:pPr>
            <a:r>
              <a:rPr lang="en-US" altLang="zh-CN" dirty="0" smtClean="0"/>
              <a:t>Thanks</a:t>
            </a:r>
            <a:br>
              <a:rPr lang="en-US" altLang="zh-CN" dirty="0" smtClean="0"/>
            </a:br>
            <a:r>
              <a:rPr lang="zh-CN" altLang="en-US" dirty="0"/>
              <a:t>感谢</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noProof="0" dirty="0" smtClean="0">
                <a:ln>
                  <a:noFill/>
                </a:ln>
                <a:effectLst/>
                <a:uLnTx/>
                <a:uFillTx/>
                <a:sym typeface="+mn-ea"/>
              </a:rPr>
              <a:t>知识点</a:t>
            </a:r>
            <a:r>
              <a:rPr lang="en-US" altLang="zh-CN" noProof="0" dirty="0" smtClean="0">
                <a:ln>
                  <a:noFill/>
                </a:ln>
                <a:effectLst/>
                <a:uLnTx/>
                <a:uFillTx/>
                <a:sym typeface="+mn-ea"/>
              </a:rPr>
              <a:t>1【</a:t>
            </a:r>
            <a:r>
              <a:rPr lang="zh-CN" altLang="en-US" noProof="0" dirty="0" smtClean="0">
                <a:ln>
                  <a:noFill/>
                </a:ln>
                <a:effectLst/>
                <a:uLnTx/>
                <a:uFillTx/>
                <a:sym typeface="+mn-ea"/>
              </a:rPr>
              <a:t>数据库基础知识</a:t>
            </a:r>
            <a:r>
              <a:rPr lang="en-US" altLang="zh-CN" noProof="0" dirty="0" smtClean="0">
                <a:ln>
                  <a:noFill/>
                </a:ln>
                <a:effectLst/>
                <a:uLnTx/>
                <a:uFillTx/>
                <a:sym typeface="+mn-ea"/>
              </a:rPr>
              <a:t>】-4</a:t>
            </a:r>
            <a:endParaRPr lang="zh-CN" altLang="en-US"/>
          </a:p>
        </p:txBody>
      </p:sp>
      <p:sp>
        <p:nvSpPr>
          <p:cNvPr id="3" name="内容占位符 2"/>
          <p:cNvSpPr>
            <a:spLocks noGrp="1"/>
          </p:cNvSpPr>
          <p:nvPr>
            <p:ph idx="1"/>
          </p:nvPr>
        </p:nvSpPr>
        <p:spPr>
          <a:xfrm>
            <a:off x="455930" y="965200"/>
            <a:ext cx="10515600" cy="4770438"/>
          </a:xfrm>
        </p:spPr>
        <p:txBody>
          <a:bodyPr>
            <a:normAutofit fontScale="60000"/>
          </a:bodyPr>
          <a:p>
            <a:r>
              <a:rPr lang="zh-CN" altLang="en-US" sz="4570" b="1"/>
              <a:t>常见的数据库系统</a:t>
            </a:r>
            <a:endParaRPr lang="zh-CN" altLang="en-US" sz="4570" b="1"/>
          </a:p>
          <a:p>
            <a:r>
              <a:rPr lang="zh-CN" altLang="en-US"/>
              <a:t>目前DBMS的生产商众多，产品也不尽相同，如：</a:t>
            </a:r>
            <a:endParaRPr lang="zh-CN" altLang="en-US"/>
          </a:p>
          <a:p>
            <a:r>
              <a:rPr lang="zh-CN" altLang="en-US"/>
              <a:t>Oracle公司的Oracle系列；</a:t>
            </a:r>
            <a:endParaRPr lang="zh-CN" altLang="en-US"/>
          </a:p>
          <a:p>
            <a:r>
              <a:rPr lang="zh-CN" altLang="en-US"/>
              <a:t>Microsoft公司的Access系列和SQL Server系列；</a:t>
            </a:r>
            <a:endParaRPr lang="zh-CN" altLang="en-US"/>
          </a:p>
          <a:p>
            <a:r>
              <a:rPr lang="zh-CN" altLang="en-US"/>
              <a:t>IBM公司的DB2；</a:t>
            </a:r>
            <a:endParaRPr lang="zh-CN" altLang="en-US"/>
          </a:p>
          <a:p>
            <a:r>
              <a:rPr lang="zh-CN" altLang="en-US"/>
              <a:t>Sybase公司的Sybase；</a:t>
            </a:r>
            <a:endParaRPr lang="zh-CN" altLang="en-US"/>
          </a:p>
          <a:p>
            <a:r>
              <a:rPr lang="zh-CN" altLang="en-US"/>
              <a:t>还有自由开源的MySQL等等。</a:t>
            </a:r>
            <a:endParaRPr lang="zh-CN" altLang="en-US"/>
          </a:p>
          <a:p>
            <a:r>
              <a:rPr lang="zh-CN" altLang="en-US"/>
              <a:t>NoSQl数据库，Redis，Mongodb等 </a:t>
            </a:r>
            <a:endParaRPr lang="zh-CN" altLang="en-US"/>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ln>
                  <a:noFill/>
                </a:ln>
                <a:effectLst/>
                <a:uLnTx/>
                <a:uFillTx/>
                <a:sym typeface="+mn-ea"/>
              </a:rPr>
              <a:t>知识点</a:t>
            </a:r>
            <a:r>
              <a:rPr lang="en-US" altLang="zh-CN" noProof="0" dirty="0" smtClean="0">
                <a:ln>
                  <a:noFill/>
                </a:ln>
                <a:effectLst/>
                <a:uLnTx/>
                <a:uFillTx/>
                <a:sym typeface="+mn-ea"/>
              </a:rPr>
              <a:t>1【</a:t>
            </a:r>
            <a:r>
              <a:rPr lang="zh-CN" altLang="en-US" noProof="0" dirty="0" smtClean="0">
                <a:ln>
                  <a:noFill/>
                </a:ln>
                <a:effectLst/>
                <a:uLnTx/>
                <a:uFillTx/>
                <a:sym typeface="+mn-ea"/>
              </a:rPr>
              <a:t>数据库基础知识</a:t>
            </a:r>
            <a:r>
              <a:rPr lang="en-US" altLang="zh-CN" noProof="0" dirty="0" smtClean="0">
                <a:ln>
                  <a:noFill/>
                </a:ln>
                <a:effectLst/>
                <a:uLnTx/>
                <a:uFillTx/>
                <a:sym typeface="+mn-ea"/>
              </a:rPr>
              <a:t>】-5</a:t>
            </a:r>
            <a:endParaRPr lang="zh-CN" altLang="en-US"/>
          </a:p>
        </p:txBody>
      </p:sp>
      <p:sp>
        <p:nvSpPr>
          <p:cNvPr id="3" name="内容占位符 2"/>
          <p:cNvSpPr>
            <a:spLocks noGrp="1"/>
          </p:cNvSpPr>
          <p:nvPr>
            <p:ph idx="1"/>
          </p:nvPr>
        </p:nvSpPr>
        <p:spPr>
          <a:xfrm>
            <a:off x="483235" y="849630"/>
            <a:ext cx="10515600" cy="4770438"/>
          </a:xfrm>
        </p:spPr>
        <p:txBody>
          <a:bodyPr/>
          <a:p>
            <a:r>
              <a:rPr lang="zh-CN" altLang="en-US"/>
              <a:t>数据库的基本概念 </a:t>
            </a:r>
            <a:endParaRPr lang="zh-CN" altLang="en-US"/>
          </a:p>
        </p:txBody>
      </p:sp>
      <p:pic>
        <p:nvPicPr>
          <p:cNvPr id="58" name="图片 37"/>
          <p:cNvPicPr>
            <a:picLocks noChangeAspect="1"/>
          </p:cNvPicPr>
          <p:nvPr/>
        </p:nvPicPr>
        <p:blipFill>
          <a:blip r:embed="rId1"/>
          <a:stretch>
            <a:fillRect/>
          </a:stretch>
        </p:blipFill>
        <p:spPr>
          <a:xfrm>
            <a:off x="583565" y="1729740"/>
            <a:ext cx="7138670" cy="3616325"/>
          </a:xfrm>
          <a:prstGeom prst="rect">
            <a:avLst/>
          </a:prstGeom>
          <a:noFill/>
          <a:ln>
            <a:noFill/>
          </a:ln>
        </p:spPr>
      </p:pic>
      <p:sp>
        <p:nvSpPr>
          <p:cNvPr id="5" name="文本框 4"/>
          <p:cNvSpPr txBox="1"/>
          <p:nvPr/>
        </p:nvSpPr>
        <p:spPr>
          <a:xfrm>
            <a:off x="7011670" y="1830070"/>
            <a:ext cx="4246880" cy="1014730"/>
          </a:xfrm>
          <a:prstGeom prst="rect">
            <a:avLst/>
          </a:prstGeom>
          <a:noFill/>
        </p:spPr>
        <p:txBody>
          <a:bodyPr wrap="none" rtlCol="0">
            <a:spAutoFit/>
          </a:bodyPr>
          <a:p>
            <a:pPr algn="l"/>
            <a:r>
              <a:rPr lang="zh-CN" altLang="en-US" sz="2000"/>
              <a:t>数据库就是“数据”的“仓库”</a:t>
            </a:r>
            <a:endParaRPr lang="zh-CN" altLang="en-US" sz="2000"/>
          </a:p>
          <a:p>
            <a:pPr algn="l"/>
            <a:r>
              <a:rPr lang="zh-CN" altLang="en-US" sz="2000"/>
              <a:t>数据库由表、关系以及操作对象组成</a:t>
            </a:r>
            <a:endParaRPr lang="zh-CN" altLang="en-US" sz="2000"/>
          </a:p>
          <a:p>
            <a:pPr algn="l"/>
            <a:r>
              <a:rPr lang="zh-CN" altLang="en-US" sz="2000"/>
              <a:t>数据存放在表中</a:t>
            </a:r>
            <a:endParaRPr lang="zh-CN" altLang="en-US" sz="2000"/>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ln>
                  <a:noFill/>
                </a:ln>
                <a:effectLst/>
                <a:uLnTx/>
                <a:uFillTx/>
                <a:sym typeface="+mn-ea"/>
              </a:rPr>
              <a:t>知识点</a:t>
            </a:r>
            <a:r>
              <a:rPr lang="en-US" altLang="zh-CN" noProof="0" dirty="0" smtClean="0">
                <a:ln>
                  <a:noFill/>
                </a:ln>
                <a:effectLst/>
                <a:uLnTx/>
                <a:uFillTx/>
                <a:sym typeface="+mn-ea"/>
              </a:rPr>
              <a:t>1【</a:t>
            </a:r>
            <a:r>
              <a:rPr lang="zh-CN" altLang="en-US" noProof="0" dirty="0" smtClean="0">
                <a:ln>
                  <a:noFill/>
                </a:ln>
                <a:effectLst/>
                <a:uLnTx/>
                <a:uFillTx/>
                <a:sym typeface="+mn-ea"/>
              </a:rPr>
              <a:t>数据库基础知识</a:t>
            </a:r>
            <a:r>
              <a:rPr lang="en-US" altLang="zh-CN" noProof="0" dirty="0" smtClean="0">
                <a:ln>
                  <a:noFill/>
                </a:ln>
                <a:effectLst/>
                <a:uLnTx/>
                <a:uFillTx/>
                <a:sym typeface="+mn-ea"/>
              </a:rPr>
              <a:t>】-6</a:t>
            </a:r>
            <a:endParaRPr lang="zh-CN" altLang="en-US"/>
          </a:p>
        </p:txBody>
      </p:sp>
      <p:pic>
        <p:nvPicPr>
          <p:cNvPr id="60" name="图片 39"/>
          <p:cNvPicPr>
            <a:picLocks noChangeAspect="1"/>
          </p:cNvPicPr>
          <p:nvPr>
            <p:ph idx="1"/>
          </p:nvPr>
        </p:nvPicPr>
        <p:blipFill>
          <a:blip r:embed="rId1"/>
          <a:stretch>
            <a:fillRect/>
          </a:stretch>
        </p:blipFill>
        <p:spPr>
          <a:xfrm>
            <a:off x="598170" y="975995"/>
            <a:ext cx="8062595" cy="4460240"/>
          </a:xfrm>
          <a:prstGeom prst="rect">
            <a:avLst/>
          </a:prstGeom>
          <a:noFill/>
          <a:ln>
            <a:noFill/>
          </a:ln>
        </p:spPr>
      </p:pic>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318125"/>
          </a:xfrm>
        </p:spPr>
        <p:txBody>
          <a:bodyPr vert="horz" lIns="91440" tIns="45720" rIns="91440" bIns="45720" rtlCol="0">
            <a:noAutofit/>
          </a:bodyPr>
          <a:lstStyle/>
          <a:p>
            <a:r>
              <a:rPr lang="zh-CN" altLang="en-US" sz="2400" dirty="0" smtClean="0"/>
              <a:t>什么是</a:t>
            </a:r>
            <a:r>
              <a:rPr lang="en-US" altLang="zh-CN" sz="2400" dirty="0" smtClean="0"/>
              <a:t>SQL</a:t>
            </a:r>
            <a:r>
              <a:rPr lang="zh-CN" altLang="en-US" sz="2400" dirty="0" smtClean="0"/>
              <a:t>？</a:t>
            </a:r>
            <a:endParaRPr lang="zh-CN" altLang="en-US" sz="2400" dirty="0" smtClean="0"/>
          </a:p>
          <a:p>
            <a:pPr lvl="1"/>
            <a:r>
              <a:rPr lang="en-US" altLang="zh-CN" sz="2400" dirty="0" smtClean="0"/>
              <a:t>SQL</a:t>
            </a:r>
            <a:r>
              <a:rPr lang="zh-CN" altLang="en-US" sz="2400" dirty="0" smtClean="0"/>
              <a:t>指结构化查询语言（</a:t>
            </a:r>
            <a:r>
              <a:rPr lang="en-US" altLang="zh-CN" sz="2400" dirty="0" smtClean="0"/>
              <a:t>Structured Query Language</a:t>
            </a:r>
            <a:r>
              <a:rPr lang="zh-CN" altLang="en-US" sz="2400" dirty="0" smtClean="0"/>
              <a:t>）</a:t>
            </a:r>
            <a:endParaRPr lang="zh-CN" altLang="en-US" sz="2400" dirty="0" smtClean="0"/>
          </a:p>
          <a:p>
            <a:pPr lvl="1"/>
            <a:r>
              <a:rPr lang="en-US" altLang="zh-CN" sz="2400" dirty="0" smtClean="0"/>
              <a:t>SQL</a:t>
            </a:r>
            <a:r>
              <a:rPr lang="zh-CN" altLang="en-US" sz="2400" dirty="0" smtClean="0"/>
              <a:t>使我们有能力访问数据库</a:t>
            </a:r>
            <a:endParaRPr lang="zh-CN" altLang="en-US" sz="2400" dirty="0" smtClean="0"/>
          </a:p>
          <a:p>
            <a:pPr lvl="1"/>
            <a:r>
              <a:rPr lang="en-US" altLang="zh-CN" sz="2400" dirty="0" smtClean="0"/>
              <a:t>SQL</a:t>
            </a:r>
            <a:r>
              <a:rPr lang="zh-CN" altLang="en-US" sz="2400" dirty="0" smtClean="0"/>
              <a:t>是一种 </a:t>
            </a:r>
            <a:r>
              <a:rPr lang="en-US" altLang="zh-CN" sz="2400" dirty="0" smtClean="0"/>
              <a:t>ANSI</a:t>
            </a:r>
            <a:r>
              <a:rPr lang="zh-CN" altLang="en-US" sz="2400" dirty="0" smtClean="0"/>
              <a:t>的标准计算机语言</a:t>
            </a:r>
            <a:endParaRPr lang="zh-CN" altLang="en-US" sz="2400"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【SQL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简介</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KSO_WM_UNIT_TABLE_BEAUTIFY" val="smartTable{de7dabc0-71c6-43f4-baec-05aec62159e3}"/>
  <p:tag name="TABLE_ENDDRAG_ORIGIN_RECT" val="660*374"/>
  <p:tag name="TABLE_ENDDRAG_RECT" val="57*128*660*374"/>
</p:tagLst>
</file>

<file path=ppt/tags/tag3.xml><?xml version="1.0" encoding="utf-8"?>
<p:tagLst xmlns:p="http://schemas.openxmlformats.org/presentationml/2006/main">
  <p:tag name="KSO_WM_UNIT_TABLE_BEAUTIFY" val="smartTable{a7ed46e9-e1ea-4c02-bdc9-523bd0a95b27}"/>
  <p:tag name="TABLE_ENDDRAG_ORIGIN_RECT" val="661*371"/>
  <p:tag name="TABLE_ENDDRAG_RECT" val="57*131*661*371"/>
</p:tagLst>
</file>

<file path=ppt/tags/tag4.xml><?xml version="1.0" encoding="utf-8"?>
<p:tagLst xmlns:p="http://schemas.openxmlformats.org/presentationml/2006/main">
  <p:tag name="KSO_WM_UNIT_PLACING_PICTURE_USER_VIEWPORT" val="{&quot;height&quot;:2250,&quot;width&quot;:388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13091</Words>
  <Application>WPS 演示</Application>
  <PresentationFormat>Custom</PresentationFormat>
  <Paragraphs>852</Paragraphs>
  <Slides>53</Slides>
  <Notes>72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53</vt:i4>
      </vt:variant>
    </vt:vector>
  </HeadingPairs>
  <TitlesOfParts>
    <vt:vector size="66" baseType="lpstr">
      <vt:lpstr>Arial</vt:lpstr>
      <vt:lpstr>宋体</vt:lpstr>
      <vt:lpstr>Wingdings</vt:lpstr>
      <vt:lpstr>微软雅黑</vt:lpstr>
      <vt:lpstr>微软雅黑 Light</vt:lpstr>
      <vt:lpstr>Arial Unicode MS</vt:lpstr>
      <vt:lpstr>Calibri</vt:lpstr>
      <vt:lpstr>黑体</vt:lpstr>
      <vt:lpstr>等线</vt:lpstr>
      <vt:lpstr>Calibri Light</vt:lpstr>
      <vt:lpstr>Tahoma</vt:lpstr>
      <vt:lpstr>Times New Roman</vt:lpstr>
      <vt:lpstr>Office 主题</vt:lpstr>
      <vt:lpstr>SQL简介</vt:lpstr>
      <vt:lpstr>【SQL简介】</vt:lpstr>
      <vt:lpstr>知识点1【数据库基础知识】-1</vt:lpstr>
      <vt:lpstr>知识点1【数据库基础知识】-2</vt:lpstr>
      <vt:lpstr>知识点1【数据库基础知识】-5</vt:lpstr>
      <vt:lpstr>知识点1【数据库基础知识】-6</vt:lpstr>
      <vt:lpstr>PowerPoint 演示文稿</vt:lpstr>
      <vt:lpstr>知识点1【数据库基础知识】-5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知识点4【DDL语句】-8</vt:lpstr>
      <vt:lpstr>知识点4【DDL语句】-9</vt:lpstr>
      <vt:lpstr>知识点4【DDL语句】-10</vt:lpstr>
      <vt:lpstr>知识点4【DDL语句】-11</vt:lpstr>
      <vt:lpstr>知识点4【DDL语句】-12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知识点5【DML语句】-查询-8</vt:lpstr>
      <vt:lpstr>知识点5【DML语句】-查询-8</vt:lpstr>
      <vt:lpstr>知识点5【DML语句】-聚合函数-1</vt:lpstr>
      <vt:lpstr>知识点5【DML语句】-分组-1</vt:lpstr>
      <vt:lpstr>知识点5【DML语句】-分组-2</vt:lpstr>
      <vt:lpstr>知识点5【DML语句】-聚合函数-1</vt:lpstr>
      <vt:lpstr>知识点5【DML语句】-合并数据</vt:lpstr>
      <vt:lpstr>知识点5【DML语句】-EXISTS和WITH-1</vt:lpstr>
      <vt:lpstr>知识点5【DML语句】-EXISTS和WITH-1</vt:lpstr>
      <vt:lpstr>知识点5【DML语句】-EXISTS和WITH</vt:lpstr>
      <vt:lpstr>知识点5【DML语句】-多表关联查询-1</vt:lpstr>
      <vt:lpstr>知识点5【DML语句】-多表查询-2</vt:lpstr>
      <vt:lpstr>知识点5【DML语句】-多表查询-2</vt:lpstr>
      <vt:lpstr>知识点5【DML语句】-多表查询-4</vt:lpstr>
      <vt:lpstr>知识点5【DML语句】-多表查询-5</vt:lpstr>
      <vt:lpstr>PowerPoint 演示文稿</vt:lpstr>
      <vt:lpstr>Thanks 感谢</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GuXue</cp:lastModifiedBy>
  <cp:revision>2087</cp:revision>
  <dcterms:created xsi:type="dcterms:W3CDTF">2014-03-19T14:07:00Z</dcterms:created>
  <dcterms:modified xsi:type="dcterms:W3CDTF">2021-02-28T14:02:48Z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