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0"/>
  </p:handoutMasterIdLst>
  <p:sldIdLst>
    <p:sldId id="478" r:id="rId3"/>
    <p:sldId id="483" r:id="rId5"/>
    <p:sldId id="659" r:id="rId6"/>
    <p:sldId id="709" r:id="rId7"/>
    <p:sldId id="716" r:id="rId8"/>
    <p:sldId id="723" r:id="rId9"/>
    <p:sldId id="724" r:id="rId10"/>
    <p:sldId id="735" r:id="rId11"/>
    <p:sldId id="732" r:id="rId12"/>
    <p:sldId id="738" r:id="rId13"/>
    <p:sldId id="743" r:id="rId14"/>
    <p:sldId id="747" r:id="rId15"/>
    <p:sldId id="751" r:id="rId16"/>
    <p:sldId id="755" r:id="rId17"/>
    <p:sldId id="759" r:id="rId18"/>
    <p:sldId id="799" r:id="rId19"/>
    <p:sldId id="763" r:id="rId20"/>
    <p:sldId id="767" r:id="rId21"/>
    <p:sldId id="768" r:id="rId22"/>
    <p:sldId id="769" r:id="rId23"/>
    <p:sldId id="770" r:id="rId24"/>
    <p:sldId id="774" r:id="rId25"/>
    <p:sldId id="778" r:id="rId26"/>
    <p:sldId id="779" r:id="rId27"/>
    <p:sldId id="780" r:id="rId28"/>
    <p:sldId id="781" r:id="rId29"/>
    <p:sldId id="782" r:id="rId30"/>
    <p:sldId id="786" r:id="rId31"/>
    <p:sldId id="787" r:id="rId32"/>
    <p:sldId id="788" r:id="rId33"/>
    <p:sldId id="789" r:id="rId34"/>
    <p:sldId id="790" r:id="rId35"/>
    <p:sldId id="791" r:id="rId36"/>
    <p:sldId id="792" r:id="rId37"/>
    <p:sldId id="797" r:id="rId38"/>
    <p:sldId id="798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000066"/>
    <a:srgbClr val="CC6600"/>
    <a:srgbClr val="CC3300"/>
    <a:srgbClr val="AE0B0B"/>
    <a:srgbClr val="3D3D3D"/>
    <a:srgbClr val="393939"/>
    <a:srgbClr val="CC0000"/>
    <a:srgbClr val="FF33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85921" autoAdjust="0"/>
  </p:normalViewPr>
  <p:slideViewPr>
    <p:cSldViewPr snapToGrid="0">
      <p:cViewPr>
        <p:scale>
          <a:sx n="60" d="100"/>
          <a:sy n="60" d="100"/>
        </p:scale>
        <p:origin x="-1086" y="-126"/>
      </p:cViewPr>
      <p:guideLst>
        <p:guide orient="horz" pos="223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BIT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BIT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7704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数据类型、运算符与常用函数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 dirty="0" smtClean="0"/>
              <a:t>MySQL</a:t>
            </a:r>
            <a:r>
              <a:rPr lang="zh-CN" altLang="en-US" sz="2050" dirty="0" smtClean="0"/>
              <a:t>支持的算术运算符：</a:t>
            </a:r>
            <a:endParaRPr lang="zh-CN" altLang="en-US" sz="2050" dirty="0" smtClean="0"/>
          </a:p>
          <a:p>
            <a:pPr lvl="1"/>
            <a:r>
              <a:rPr lang="en-US" altLang="zh-CN" sz="1400" dirty="0" smtClean="0"/>
              <a:t>+</a:t>
            </a:r>
            <a:r>
              <a:rPr lang="zh-CN" altLang="en-US" sz="1400" dirty="0" smtClean="0"/>
              <a:t>：加法</a:t>
            </a:r>
            <a:endParaRPr lang="zh-CN" altLang="en-US" sz="1400" dirty="0" smtClean="0"/>
          </a:p>
          <a:p>
            <a:pPr lvl="1"/>
            <a:r>
              <a:rPr lang="en-US" altLang="zh-CN" sz="1400" dirty="0" smtClean="0"/>
              <a:t>-</a:t>
            </a:r>
            <a:r>
              <a:rPr lang="zh-CN" altLang="en-US" sz="1400" dirty="0" smtClean="0"/>
              <a:t>：减法</a:t>
            </a:r>
            <a:endParaRPr lang="zh-CN" altLang="en-US" sz="1400" dirty="0" smtClean="0"/>
          </a:p>
          <a:p>
            <a:pPr lvl="1"/>
            <a:r>
              <a:rPr lang="en-US" altLang="zh-CN" sz="1400" dirty="0" smtClean="0"/>
              <a:t>*</a:t>
            </a:r>
            <a:r>
              <a:rPr lang="zh-CN" altLang="en-US" sz="1400" dirty="0" smtClean="0"/>
              <a:t>：乘法</a:t>
            </a:r>
            <a:endParaRPr lang="zh-CN" altLang="en-US" sz="1400" dirty="0" smtClean="0"/>
          </a:p>
          <a:p>
            <a:pPr lvl="1"/>
            <a:r>
              <a:rPr lang="en-US" altLang="zh-CN" sz="1400" dirty="0" smtClean="0"/>
              <a:t>/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DIV</a:t>
            </a:r>
            <a:r>
              <a:rPr lang="zh-CN" altLang="en-US" sz="1400" dirty="0" smtClean="0"/>
              <a:t>：除法，返回商</a:t>
            </a:r>
            <a:endParaRPr lang="zh-CN" altLang="en-US" sz="1400" dirty="0" smtClean="0"/>
          </a:p>
          <a:p>
            <a:pPr lvl="1"/>
            <a:r>
              <a:rPr lang="en-US" altLang="zh-CN" sz="1400" dirty="0" smtClean="0"/>
              <a:t>%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MOD</a:t>
            </a:r>
            <a:r>
              <a:rPr lang="zh-CN" altLang="en-US" sz="1400" dirty="0" smtClean="0"/>
              <a:t>：除法，返回余数</a:t>
            </a:r>
            <a:endParaRPr lang="zh-CN" altLang="en-US" sz="1400" dirty="0" smtClean="0"/>
          </a:p>
          <a:p>
            <a:pPr lvl="0"/>
            <a:r>
              <a:rPr lang="zh-CN" altLang="en-US" sz="2035" dirty="0" smtClean="0">
                <a:sym typeface="+mn-ea"/>
              </a:rPr>
              <a:t>描述：</a:t>
            </a:r>
            <a:endParaRPr lang="zh-CN" altLang="en-US" sz="2035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+</a:t>
            </a:r>
            <a:r>
              <a:rPr lang="zh-CN" altLang="en-US" sz="1400" dirty="0" smtClean="0">
                <a:sym typeface="+mn-ea"/>
              </a:rPr>
              <a:t>：运算符用于获得一个或多个值的和；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-</a:t>
            </a:r>
            <a:r>
              <a:rPr lang="zh-CN" altLang="en-US" sz="1400" dirty="0" smtClean="0">
                <a:sym typeface="+mn-ea"/>
              </a:rPr>
              <a:t>：运算符用于从一个值中减去另一个值；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*</a:t>
            </a:r>
            <a:r>
              <a:rPr lang="zh-CN" altLang="en-US" sz="1400" dirty="0" smtClean="0">
                <a:sym typeface="+mn-ea"/>
              </a:rPr>
              <a:t>：运算符使数字相乘，得到两个或多个值的乘积；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/</a:t>
            </a:r>
            <a:r>
              <a:rPr lang="zh-CN" altLang="en-US" sz="1400" dirty="0" smtClean="0">
                <a:sym typeface="+mn-ea"/>
              </a:rPr>
              <a:t>：运算符用一个值除以另一个值得到商；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%</a:t>
            </a:r>
            <a:r>
              <a:rPr lang="zh-CN" altLang="en-US" sz="1400" dirty="0" smtClean="0">
                <a:sym typeface="+mn-ea"/>
              </a:rPr>
              <a:t>：运算符用一个值除以另外一个值得到余数；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zh-CN" altLang="en-US" sz="1400" dirty="0" smtClean="0">
                <a:sym typeface="+mn-ea"/>
              </a:rPr>
              <a:t>注意：在除法运算和模运算中，如果除数为</a:t>
            </a:r>
            <a:r>
              <a:rPr lang="en-US" altLang="zh-CN" sz="1400" dirty="0" smtClean="0">
                <a:sym typeface="+mn-ea"/>
              </a:rPr>
              <a:t>0</a:t>
            </a:r>
            <a:r>
              <a:rPr lang="zh-CN" altLang="en-US" sz="1400" dirty="0" smtClean="0">
                <a:sym typeface="+mn-ea"/>
              </a:rPr>
              <a:t>，将是非法除数，返回结果为</a:t>
            </a:r>
            <a:r>
              <a:rPr lang="en-US" altLang="zh-CN" sz="1400" dirty="0" smtClean="0">
                <a:sym typeface="+mn-ea"/>
              </a:rPr>
              <a:t>NULL</a:t>
            </a:r>
            <a:r>
              <a:rPr lang="zh-CN" altLang="en-US" sz="1400" dirty="0" smtClean="0">
                <a:sym typeface="+mn-ea"/>
              </a:rPr>
              <a:t>。</a:t>
            </a:r>
            <a:endParaRPr lang="zh-CN" altLang="en-US" sz="1400" dirty="0" smtClean="0">
              <a:sym typeface="+mn-ea"/>
            </a:endParaRPr>
          </a:p>
          <a:p>
            <a:pPr lvl="1"/>
            <a:endParaRPr lang="en-US" altLang="zh-CN" sz="1400" dirty="0" smtClean="0">
              <a:sym typeface="+mn-ea"/>
            </a:endParaRPr>
          </a:p>
          <a:p>
            <a:pPr lvl="1"/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运算符】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-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算术运算符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673205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sz="2050" dirty="0" smtClean="0"/>
              <a:t>比较</a:t>
            </a:r>
            <a:r>
              <a:rPr lang="zh-CN" altLang="en-US" sz="2050" dirty="0" smtClean="0"/>
              <a:t>运算符：</a:t>
            </a:r>
            <a:endParaRPr lang="zh-CN" altLang="en-US" sz="2050" dirty="0" smtClean="0"/>
          </a:p>
          <a:p>
            <a:pPr lvl="1"/>
            <a:r>
              <a:rPr lang="en-US" altLang="zh-CN" sz="1400" dirty="0" smtClean="0">
                <a:sym typeface="+mn-ea"/>
              </a:rPr>
              <a:t>“=”</a:t>
            </a:r>
            <a:r>
              <a:rPr lang="zh-CN" altLang="en-US" sz="1400" dirty="0" smtClean="0">
                <a:sym typeface="+mn-ea"/>
              </a:rPr>
              <a:t>运算符：用于比较运算符两侧的操作数是否相等，如果两侧操作数相等，则返回值为</a:t>
            </a:r>
            <a:r>
              <a:rPr lang="en-US" altLang="zh-CN" sz="1400" dirty="0" smtClean="0">
                <a:sym typeface="+mn-ea"/>
              </a:rPr>
              <a:t>1</a:t>
            </a:r>
            <a:r>
              <a:rPr lang="zh-CN" altLang="en-US" sz="1400" dirty="0" smtClean="0">
                <a:sym typeface="+mn-ea"/>
              </a:rPr>
              <a:t>，否则为</a:t>
            </a:r>
            <a:r>
              <a:rPr lang="en-US" altLang="zh-CN" sz="1400" dirty="0" smtClean="0">
                <a:sym typeface="+mn-ea"/>
              </a:rPr>
              <a:t>0</a:t>
            </a:r>
            <a:r>
              <a:rPr lang="zh-CN" altLang="en-US" sz="1400" dirty="0" smtClean="0">
                <a:sym typeface="+mn-ea"/>
              </a:rPr>
              <a:t>。注意</a:t>
            </a:r>
            <a:r>
              <a:rPr lang="en-US" altLang="zh-CN" sz="1400" dirty="0" smtClean="0">
                <a:sym typeface="+mn-ea"/>
              </a:rPr>
              <a:t>NULL</a:t>
            </a:r>
            <a:r>
              <a:rPr lang="zh-CN" altLang="en-US" sz="1400" dirty="0" smtClean="0">
                <a:sym typeface="+mn-ea"/>
              </a:rPr>
              <a:t>不能用于</a:t>
            </a:r>
            <a:r>
              <a:rPr lang="en-US" altLang="zh-CN" sz="1400" dirty="0" smtClean="0">
                <a:sym typeface="+mn-ea"/>
              </a:rPr>
              <a:t>“=”</a:t>
            </a:r>
            <a:r>
              <a:rPr lang="zh-CN" altLang="en-US" sz="1400" dirty="0" smtClean="0">
                <a:sym typeface="+mn-ea"/>
              </a:rPr>
              <a:t>比较。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“&lt;&gt;”</a:t>
            </a:r>
            <a:r>
              <a:rPr lang="zh-CN" altLang="en-US" sz="1400" dirty="0" smtClean="0">
                <a:sym typeface="+mn-ea"/>
              </a:rPr>
              <a:t>运算符：和</a:t>
            </a:r>
            <a:r>
              <a:rPr lang="en-US" altLang="zh-CN" sz="1400" dirty="0" smtClean="0">
                <a:sym typeface="+mn-ea"/>
              </a:rPr>
              <a:t>“=”</a:t>
            </a:r>
            <a:r>
              <a:rPr lang="zh-CN" altLang="en-US" sz="1400" dirty="0" smtClean="0">
                <a:sym typeface="+mn-ea"/>
              </a:rPr>
              <a:t>相反，如果两侧操作数不等，则值为</a:t>
            </a:r>
            <a:r>
              <a:rPr lang="en-US" altLang="zh-CN" sz="1400" dirty="0" smtClean="0">
                <a:sym typeface="+mn-ea"/>
              </a:rPr>
              <a:t>1</a:t>
            </a:r>
            <a:r>
              <a:rPr lang="zh-CN" altLang="en-US" sz="1400" dirty="0" smtClean="0">
                <a:sym typeface="+mn-ea"/>
              </a:rPr>
              <a:t>，否则为</a:t>
            </a:r>
            <a:r>
              <a:rPr lang="en-US" altLang="zh-CN" sz="1400" dirty="0" smtClean="0">
                <a:sym typeface="+mn-ea"/>
              </a:rPr>
              <a:t>0</a:t>
            </a:r>
            <a:r>
              <a:rPr lang="zh-CN" altLang="en-US" sz="1400" dirty="0" smtClean="0">
                <a:sym typeface="+mn-ea"/>
              </a:rPr>
              <a:t>。</a:t>
            </a:r>
            <a:r>
              <a:rPr lang="en-US" altLang="zh-CN" sz="1400" dirty="0" smtClean="0">
                <a:sym typeface="+mn-ea"/>
              </a:rPr>
              <a:t>NULL</a:t>
            </a:r>
            <a:r>
              <a:rPr lang="zh-CN" altLang="en-US" sz="1400" dirty="0" smtClean="0">
                <a:sym typeface="+mn-ea"/>
              </a:rPr>
              <a:t>不能用于</a:t>
            </a:r>
            <a:r>
              <a:rPr lang="en-US" altLang="zh-CN" sz="1400" dirty="0" smtClean="0">
                <a:sym typeface="+mn-ea"/>
              </a:rPr>
              <a:t>“&lt;&gt;”</a:t>
            </a:r>
            <a:r>
              <a:rPr lang="zh-CN" altLang="en-US" sz="1400" dirty="0" smtClean="0">
                <a:sym typeface="+mn-ea"/>
              </a:rPr>
              <a:t>比较。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“&lt;=&gt;”</a:t>
            </a:r>
            <a:r>
              <a:rPr lang="zh-CN" altLang="en-US" sz="1400" dirty="0" smtClean="0">
                <a:sym typeface="+mn-ea"/>
              </a:rPr>
              <a:t>运算符：和</a:t>
            </a:r>
            <a:r>
              <a:rPr lang="en-US" altLang="zh-CN" sz="1400" dirty="0" smtClean="0">
                <a:sym typeface="+mn-ea"/>
              </a:rPr>
              <a:t>”=“</a:t>
            </a:r>
            <a:r>
              <a:rPr lang="zh-CN" altLang="en-US" sz="1400" dirty="0" smtClean="0">
                <a:sym typeface="+mn-ea"/>
              </a:rPr>
              <a:t>类似，在操作数相等时值为</a:t>
            </a:r>
            <a:r>
              <a:rPr lang="en-US" altLang="zh-CN" sz="1400" dirty="0" smtClean="0">
                <a:sym typeface="+mn-ea"/>
              </a:rPr>
              <a:t>1</a:t>
            </a:r>
            <a:r>
              <a:rPr lang="zh-CN" altLang="en-US" sz="1400" dirty="0" smtClean="0">
                <a:sym typeface="+mn-ea"/>
              </a:rPr>
              <a:t>，不同之处在于即使操作的值为</a:t>
            </a:r>
            <a:r>
              <a:rPr lang="en-US" altLang="zh-CN" sz="1400" dirty="0" smtClean="0">
                <a:sym typeface="+mn-ea"/>
              </a:rPr>
              <a:t>NULL</a:t>
            </a:r>
            <a:r>
              <a:rPr lang="zh-CN" altLang="en-US" sz="1400" dirty="0" smtClean="0">
                <a:sym typeface="+mn-ea"/>
              </a:rPr>
              <a:t>也可以正确比较。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”&lt;”</a:t>
            </a:r>
            <a:r>
              <a:rPr lang="zh-CN" altLang="en-US" sz="1400" dirty="0" smtClean="0">
                <a:sym typeface="+mn-ea"/>
              </a:rPr>
              <a:t>运算符：当左侧操作数小于右侧操作数时，其返回值为</a:t>
            </a:r>
            <a:r>
              <a:rPr lang="en-US" altLang="zh-CN" sz="1400" dirty="0" smtClean="0">
                <a:sym typeface="+mn-ea"/>
              </a:rPr>
              <a:t>1</a:t>
            </a:r>
            <a:r>
              <a:rPr lang="zh-CN" altLang="en-US" sz="1400" dirty="0" smtClean="0">
                <a:sym typeface="+mn-ea"/>
              </a:rPr>
              <a:t>，否则其值为</a:t>
            </a:r>
            <a:r>
              <a:rPr lang="en-US" altLang="zh-CN" sz="1400" dirty="0" smtClean="0">
                <a:sym typeface="+mn-ea"/>
              </a:rPr>
              <a:t>0</a:t>
            </a:r>
            <a:r>
              <a:rPr lang="zh-CN" altLang="en-US" sz="1400" dirty="0" smtClean="0">
                <a:sym typeface="+mn-ea"/>
              </a:rPr>
              <a:t>。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“&lt;=”</a:t>
            </a:r>
            <a:r>
              <a:rPr lang="zh-CN" altLang="en-US" sz="1400" dirty="0" smtClean="0">
                <a:sym typeface="+mn-ea"/>
              </a:rPr>
              <a:t>运算符：当左侧操作数小于等于右侧操作数时，其返回值为</a:t>
            </a:r>
            <a:r>
              <a:rPr lang="en-US" altLang="zh-CN" sz="1400" dirty="0" smtClean="0">
                <a:sym typeface="+mn-ea"/>
              </a:rPr>
              <a:t>1</a:t>
            </a:r>
            <a:r>
              <a:rPr lang="zh-CN" altLang="en-US" sz="1400" dirty="0" smtClean="0">
                <a:sym typeface="+mn-ea"/>
              </a:rPr>
              <a:t>，否则返回值为</a:t>
            </a:r>
            <a:r>
              <a:rPr lang="en-US" altLang="zh-CN" sz="1400" dirty="0" smtClean="0">
                <a:sym typeface="+mn-ea"/>
              </a:rPr>
              <a:t>0</a:t>
            </a:r>
            <a:r>
              <a:rPr lang="zh-CN" altLang="en-US" sz="1400" dirty="0" smtClean="0">
                <a:sym typeface="+mn-ea"/>
              </a:rPr>
              <a:t>。</a:t>
            </a:r>
            <a:endParaRPr lang="zh-CN" altLang="en-US" sz="1400" dirty="0" smtClean="0">
              <a:sym typeface="+mn-ea"/>
            </a:endParaRPr>
          </a:p>
          <a:p>
            <a:pPr lvl="1" algn="l">
              <a:buClrTx/>
              <a:buSzTx/>
            </a:pPr>
            <a:r>
              <a:rPr lang="en-US" altLang="zh-CN" sz="1400" dirty="0" smtClean="0">
                <a:sym typeface="+mn-ea"/>
              </a:rPr>
              <a:t>“&gt;”</a:t>
            </a:r>
            <a:r>
              <a:rPr lang="zh-CN" altLang="en-US" sz="1400" dirty="0" smtClean="0">
                <a:sym typeface="+mn-ea"/>
              </a:rPr>
              <a:t>运算符：当左侧操作数大于右侧操作数时，其返回值为1，否则返回值为0。</a:t>
            </a:r>
            <a:endParaRPr lang="zh-CN" altLang="en-US" sz="1400" dirty="0" smtClean="0">
              <a:sym typeface="+mn-ea"/>
            </a:endParaRPr>
          </a:p>
          <a:p>
            <a:pPr lvl="1" algn="l">
              <a:buClrTx/>
              <a:buSzTx/>
            </a:pPr>
            <a:r>
              <a:rPr lang="zh-CN" altLang="en-US" sz="1400" dirty="0" smtClean="0">
                <a:sym typeface="+mn-ea"/>
              </a:rPr>
              <a:t>”&gt;=”运算符：当左侧操作大于等于右侧操作数时，其返回值为1，否则返回值为0。</a:t>
            </a:r>
            <a:endParaRPr lang="zh-CN" altLang="en-US" sz="1400" dirty="0" smtClean="0">
              <a:sym typeface="+mn-ea"/>
            </a:endParaRPr>
          </a:p>
          <a:p>
            <a:pPr lvl="1" algn="l">
              <a:buClrTx/>
              <a:buSzTx/>
            </a:pPr>
            <a:r>
              <a:rPr lang="zh-CN" altLang="en-US" sz="1400" dirty="0" smtClean="0">
                <a:sym typeface="+mn-ea"/>
              </a:rPr>
              <a:t>”BETWEEN“运算符的使用格式为</a:t>
            </a:r>
            <a:r>
              <a:rPr lang="en-US" altLang="zh-CN" sz="1400" dirty="0" smtClean="0">
                <a:sym typeface="+mn-ea"/>
              </a:rPr>
              <a:t>“a BETWEEN min AND max”</a:t>
            </a:r>
            <a:r>
              <a:rPr lang="zh-CN" altLang="en-US" sz="1400" dirty="0" smtClean="0">
                <a:sym typeface="+mn-ea"/>
              </a:rPr>
              <a:t>，当</a:t>
            </a:r>
            <a:r>
              <a:rPr lang="en-US" altLang="zh-CN" sz="1400" dirty="0" smtClean="0">
                <a:sym typeface="+mn-ea"/>
              </a:rPr>
              <a:t>a</a:t>
            </a:r>
            <a:r>
              <a:rPr lang="zh-CN" altLang="en-US" sz="1400" dirty="0" smtClean="0">
                <a:sym typeface="+mn-ea"/>
              </a:rPr>
              <a:t>大于等于</a:t>
            </a:r>
            <a:r>
              <a:rPr lang="en-US" altLang="zh-CN" sz="1400" dirty="0" smtClean="0">
                <a:sym typeface="+mn-ea"/>
              </a:rPr>
              <a:t>min</a:t>
            </a:r>
            <a:r>
              <a:rPr lang="zh-CN" altLang="en-US" sz="1400" dirty="0" smtClean="0">
                <a:sym typeface="+mn-ea"/>
              </a:rPr>
              <a:t>并且小于等于</a:t>
            </a:r>
            <a:r>
              <a:rPr lang="en-US" altLang="zh-CN" sz="1400" dirty="0" smtClean="0">
                <a:sym typeface="+mn-ea"/>
              </a:rPr>
              <a:t>max</a:t>
            </a:r>
            <a:r>
              <a:rPr lang="zh-CN" altLang="en-US" sz="1400" dirty="0" smtClean="0">
                <a:sym typeface="+mn-ea"/>
              </a:rPr>
              <a:t>，则返回值为</a:t>
            </a:r>
            <a:r>
              <a:rPr lang="en-US" altLang="zh-CN" sz="1400" dirty="0" smtClean="0">
                <a:sym typeface="+mn-ea"/>
              </a:rPr>
              <a:t>1</a:t>
            </a:r>
            <a:r>
              <a:rPr lang="zh-CN" altLang="en-US" sz="1400" dirty="0" smtClean="0">
                <a:sym typeface="+mn-ea"/>
              </a:rPr>
              <a:t>，否则返回</a:t>
            </a:r>
            <a:r>
              <a:rPr lang="en-US" altLang="zh-CN" sz="1400" dirty="0" smtClean="0">
                <a:sym typeface="+mn-ea"/>
              </a:rPr>
              <a:t>0</a:t>
            </a:r>
            <a:r>
              <a:rPr lang="zh-CN" altLang="en-US" sz="1400" dirty="0" smtClean="0">
                <a:sym typeface="+mn-ea"/>
              </a:rPr>
              <a:t>。</a:t>
            </a:r>
            <a:endParaRPr lang="zh-CN" altLang="en-US" sz="1400" dirty="0" smtClean="0">
              <a:sym typeface="+mn-ea"/>
            </a:endParaRPr>
          </a:p>
          <a:p>
            <a:pPr lvl="1" algn="l">
              <a:buClrTx/>
              <a:buSzTx/>
            </a:pPr>
            <a:r>
              <a:rPr lang="en-US" altLang="zh-CN" sz="1400" dirty="0" smtClean="0">
                <a:sym typeface="+mn-ea"/>
              </a:rPr>
              <a:t>”IN“</a:t>
            </a:r>
            <a:r>
              <a:rPr lang="zh-CN" altLang="en-US" sz="1400" dirty="0" smtClean="0">
                <a:sym typeface="+mn-ea"/>
              </a:rPr>
              <a:t>运算符使用的格式为</a:t>
            </a:r>
            <a:r>
              <a:rPr lang="en-US" altLang="zh-CN" sz="1400" dirty="0" smtClean="0">
                <a:sym typeface="+mn-ea"/>
              </a:rPr>
              <a:t>”a IN(value1,value2...)“</a:t>
            </a:r>
            <a:r>
              <a:rPr lang="zh-CN" altLang="en-US" sz="1400" dirty="0" smtClean="0">
                <a:sym typeface="+mn-ea"/>
              </a:rPr>
              <a:t>，当</a:t>
            </a:r>
            <a:r>
              <a:rPr lang="en-US" altLang="zh-CN" sz="1400" dirty="0" smtClean="0">
                <a:sym typeface="+mn-ea"/>
              </a:rPr>
              <a:t>a</a:t>
            </a:r>
            <a:r>
              <a:rPr lang="zh-CN" altLang="en-US" sz="1400" dirty="0" smtClean="0">
                <a:sym typeface="+mn-ea"/>
              </a:rPr>
              <a:t>的值存在于列表中时，则整个比较表达式返回的值为</a:t>
            </a:r>
            <a:r>
              <a:rPr lang="en-US" altLang="zh-CN" sz="1400" dirty="0" smtClean="0">
                <a:sym typeface="+mn-ea"/>
              </a:rPr>
              <a:t>1</a:t>
            </a:r>
            <a:r>
              <a:rPr lang="zh-CN" altLang="en-US" sz="1400" dirty="0" smtClean="0">
                <a:sym typeface="+mn-ea"/>
              </a:rPr>
              <a:t>，否则返回</a:t>
            </a:r>
            <a:r>
              <a:rPr lang="en-US" altLang="zh-CN" sz="1400" dirty="0" smtClean="0">
                <a:sym typeface="+mn-ea"/>
              </a:rPr>
              <a:t>0</a:t>
            </a:r>
            <a:r>
              <a:rPr lang="zh-CN" altLang="en-US" sz="1400" dirty="0" smtClean="0">
                <a:sym typeface="+mn-ea"/>
              </a:rPr>
              <a:t>。</a:t>
            </a:r>
            <a:endParaRPr lang="zh-CN" altLang="en-US" sz="1400" dirty="0" smtClean="0">
              <a:sym typeface="+mn-ea"/>
            </a:endParaRPr>
          </a:p>
          <a:p>
            <a:pPr lvl="1" algn="l">
              <a:buClrTx/>
              <a:buSzTx/>
            </a:pPr>
            <a:r>
              <a:rPr lang="en-US" altLang="zh-CN" sz="1400" dirty="0" smtClean="0">
                <a:sym typeface="+mn-ea"/>
              </a:rPr>
              <a:t>”IS NULL“</a:t>
            </a:r>
            <a:r>
              <a:rPr lang="zh-CN" altLang="en-US" sz="1400" dirty="0" smtClean="0">
                <a:sym typeface="+mn-ea"/>
              </a:rPr>
              <a:t>运算符的使用格式为</a:t>
            </a:r>
            <a:r>
              <a:rPr lang="en-US" altLang="zh-CN" sz="1400" dirty="0" smtClean="0">
                <a:sym typeface="+mn-ea"/>
              </a:rPr>
              <a:t>”a IS NULL“</a:t>
            </a:r>
            <a:r>
              <a:rPr lang="zh-CN" altLang="en-US" sz="1400" dirty="0" smtClean="0">
                <a:sym typeface="+mn-ea"/>
              </a:rPr>
              <a:t>，当</a:t>
            </a:r>
            <a:r>
              <a:rPr lang="en-US" altLang="zh-CN" sz="1400" dirty="0" smtClean="0">
                <a:sym typeface="+mn-ea"/>
              </a:rPr>
              <a:t>a</a:t>
            </a:r>
            <a:r>
              <a:rPr lang="zh-CN" altLang="en-US" sz="1400" dirty="0" smtClean="0">
                <a:sym typeface="+mn-ea"/>
              </a:rPr>
              <a:t>的值为</a:t>
            </a:r>
            <a:r>
              <a:rPr lang="en-US" altLang="zh-CN" sz="1400" dirty="0" smtClean="0">
                <a:sym typeface="+mn-ea"/>
              </a:rPr>
              <a:t>NULL</a:t>
            </a:r>
            <a:r>
              <a:rPr lang="zh-CN" altLang="en-US" sz="1400" dirty="0" smtClean="0">
                <a:sym typeface="+mn-ea"/>
              </a:rPr>
              <a:t>，则返回值为</a:t>
            </a:r>
            <a:r>
              <a:rPr lang="en-US" altLang="zh-CN" sz="1400" dirty="0" smtClean="0">
                <a:sym typeface="+mn-ea"/>
              </a:rPr>
              <a:t>1</a:t>
            </a:r>
            <a:r>
              <a:rPr lang="zh-CN" altLang="en-US" sz="1400" dirty="0" smtClean="0">
                <a:sym typeface="+mn-ea"/>
              </a:rPr>
              <a:t>，否则返回值为</a:t>
            </a:r>
            <a:r>
              <a:rPr lang="en-US" altLang="zh-CN" sz="1400" dirty="0" smtClean="0">
                <a:sym typeface="+mn-ea"/>
              </a:rPr>
              <a:t>0</a:t>
            </a:r>
            <a:r>
              <a:rPr lang="zh-CN" altLang="en-US" sz="1400" dirty="0" smtClean="0">
                <a:sym typeface="+mn-ea"/>
              </a:rPr>
              <a:t>。</a:t>
            </a:r>
            <a:endParaRPr lang="zh-CN" altLang="en-US" sz="1400" dirty="0" smtClean="0">
              <a:sym typeface="+mn-ea"/>
            </a:endParaRPr>
          </a:p>
          <a:p>
            <a:pPr lvl="1" algn="l">
              <a:buClrTx/>
              <a:buSzTx/>
            </a:pPr>
            <a:r>
              <a:rPr lang="en-US" altLang="zh-CN" sz="1400" dirty="0" smtClean="0">
                <a:sym typeface="+mn-ea"/>
              </a:rPr>
              <a:t>”IS  NOT NULL“</a:t>
            </a:r>
            <a:r>
              <a:rPr lang="zh-CN" altLang="en-US" sz="1400" dirty="0" smtClean="0">
                <a:sym typeface="+mn-ea"/>
              </a:rPr>
              <a:t>运算符的使用格式为</a:t>
            </a:r>
            <a:r>
              <a:rPr lang="en-US" altLang="zh-CN" sz="1400" dirty="0" smtClean="0">
                <a:sym typeface="+mn-ea"/>
              </a:rPr>
              <a:t>”a IS NOT NULL“</a:t>
            </a:r>
            <a:r>
              <a:rPr lang="zh-CN" altLang="en-US" sz="1400" dirty="0" smtClean="0">
                <a:sym typeface="+mn-ea"/>
              </a:rPr>
              <a:t>，当</a:t>
            </a:r>
            <a:r>
              <a:rPr lang="en-US" altLang="zh-CN" sz="1400" dirty="0" smtClean="0">
                <a:sym typeface="+mn-ea"/>
              </a:rPr>
              <a:t>a</a:t>
            </a:r>
            <a:r>
              <a:rPr lang="zh-CN" altLang="en-US" sz="1400" dirty="0" smtClean="0">
                <a:sym typeface="+mn-ea"/>
              </a:rPr>
              <a:t>的值为不为</a:t>
            </a:r>
            <a:r>
              <a:rPr lang="en-US" altLang="zh-CN" sz="1400" dirty="0" smtClean="0">
                <a:sym typeface="+mn-ea"/>
              </a:rPr>
              <a:t>NULL</a:t>
            </a:r>
            <a:r>
              <a:rPr lang="zh-CN" altLang="en-US" sz="1400" dirty="0" smtClean="0">
                <a:sym typeface="+mn-ea"/>
              </a:rPr>
              <a:t>，则返回值为</a:t>
            </a:r>
            <a:r>
              <a:rPr lang="en-US" altLang="zh-CN" sz="1400" dirty="0" smtClean="0">
                <a:sym typeface="+mn-ea"/>
              </a:rPr>
              <a:t>1</a:t>
            </a:r>
            <a:r>
              <a:rPr lang="zh-CN" altLang="en-US" sz="1400" dirty="0" smtClean="0">
                <a:sym typeface="+mn-ea"/>
              </a:rPr>
              <a:t>，否则返回值为</a:t>
            </a:r>
            <a:r>
              <a:rPr lang="en-US" altLang="zh-CN" sz="1400" dirty="0" smtClean="0">
                <a:sym typeface="+mn-ea"/>
              </a:rPr>
              <a:t>0</a:t>
            </a:r>
            <a:r>
              <a:rPr lang="zh-CN" altLang="en-US" sz="1400" dirty="0" smtClean="0">
                <a:sym typeface="+mn-ea"/>
              </a:rPr>
              <a:t>。</a:t>
            </a:r>
            <a:endParaRPr lang="zh-CN" altLang="en-US" sz="1400" dirty="0" smtClean="0">
              <a:sym typeface="+mn-ea"/>
            </a:endParaRPr>
          </a:p>
          <a:p>
            <a:pPr lvl="1" algn="l">
              <a:buClrTx/>
              <a:buSzTx/>
            </a:pPr>
            <a:r>
              <a:rPr lang="en-US" altLang="zh-CN" sz="1400" dirty="0" smtClean="0">
                <a:sym typeface="+mn-ea"/>
              </a:rPr>
              <a:t>”LIKE“</a:t>
            </a:r>
            <a:r>
              <a:rPr lang="zh-CN" altLang="en-US" sz="1400" dirty="0" smtClean="0">
                <a:sym typeface="+mn-ea"/>
              </a:rPr>
              <a:t>运算符的使用格式为</a:t>
            </a:r>
            <a:r>
              <a:rPr lang="en-US" altLang="zh-CN" sz="1400" dirty="0" smtClean="0">
                <a:sym typeface="+mn-ea"/>
              </a:rPr>
              <a:t>”a LIKE %123%“</a:t>
            </a:r>
            <a:r>
              <a:rPr lang="zh-CN" altLang="en-US" sz="1400" dirty="0" smtClean="0">
                <a:sym typeface="+mn-ea"/>
              </a:rPr>
              <a:t>，当</a:t>
            </a:r>
            <a:r>
              <a:rPr lang="en-US" altLang="zh-CN" sz="1400" dirty="0" smtClean="0">
                <a:sym typeface="+mn-ea"/>
              </a:rPr>
              <a:t>a</a:t>
            </a:r>
            <a:r>
              <a:rPr lang="zh-CN" altLang="en-US" sz="1400" dirty="0" smtClean="0">
                <a:sym typeface="+mn-ea"/>
              </a:rPr>
              <a:t>中含有字符串</a:t>
            </a:r>
            <a:r>
              <a:rPr lang="en-US" altLang="zh-CN" sz="1400" dirty="0" smtClean="0">
                <a:sym typeface="+mn-ea"/>
              </a:rPr>
              <a:t>”123“</a:t>
            </a:r>
            <a:r>
              <a:rPr lang="zh-CN" altLang="en-US" sz="1400" dirty="0" smtClean="0">
                <a:sym typeface="+mn-ea"/>
              </a:rPr>
              <a:t>时，则返回值为</a:t>
            </a:r>
            <a:r>
              <a:rPr lang="en-US" altLang="zh-CN" sz="1400" dirty="0" smtClean="0">
                <a:sym typeface="+mn-ea"/>
              </a:rPr>
              <a:t>1</a:t>
            </a:r>
            <a:r>
              <a:rPr lang="zh-CN" altLang="en-US" sz="1400" dirty="0" smtClean="0">
                <a:sym typeface="+mn-ea"/>
              </a:rPr>
              <a:t>，否则返回值</a:t>
            </a:r>
            <a:r>
              <a:rPr lang="en-US" altLang="zh-CN" sz="1400" dirty="0" smtClean="0">
                <a:sym typeface="+mn-ea"/>
              </a:rPr>
              <a:t>0</a:t>
            </a:r>
            <a:r>
              <a:rPr lang="zh-CN" altLang="en-US" sz="1400" dirty="0" smtClean="0">
                <a:sym typeface="+mn-ea"/>
              </a:rPr>
              <a:t>。</a:t>
            </a:r>
            <a:endParaRPr lang="zh-CN" altLang="en-US" sz="1400" dirty="0" smtClean="0">
              <a:sym typeface="+mn-ea"/>
            </a:endParaRPr>
          </a:p>
          <a:p>
            <a:pPr lvl="1" algn="l">
              <a:buClrTx/>
              <a:buSzTx/>
            </a:pPr>
            <a:r>
              <a:rPr lang="en-US" altLang="zh-CN" sz="1400" dirty="0" smtClean="0">
                <a:sym typeface="+mn-ea"/>
              </a:rPr>
              <a:t>”REGEXP“</a:t>
            </a:r>
            <a:r>
              <a:rPr lang="zh-CN" altLang="en-US" sz="1400" dirty="0" smtClean="0">
                <a:sym typeface="+mn-ea"/>
              </a:rPr>
              <a:t>运算符的使用格式为</a:t>
            </a:r>
            <a:r>
              <a:rPr lang="en-US" altLang="zh-CN" sz="1400" dirty="0" smtClean="0">
                <a:sym typeface="+mn-ea"/>
              </a:rPr>
              <a:t>”str REGEXP str_pat“</a:t>
            </a:r>
            <a:r>
              <a:rPr lang="zh-CN" altLang="en-US" sz="1400" dirty="0" smtClean="0">
                <a:sym typeface="+mn-ea"/>
              </a:rPr>
              <a:t>，当字符串中含有</a:t>
            </a:r>
            <a:r>
              <a:rPr lang="en-US" altLang="zh-CN" sz="1400" dirty="0" smtClean="0">
                <a:sym typeface="+mn-ea"/>
              </a:rPr>
              <a:t>str_pat</a:t>
            </a:r>
            <a:r>
              <a:rPr lang="zh-CN" altLang="en-US" sz="1400" dirty="0" smtClean="0">
                <a:sym typeface="+mn-ea"/>
              </a:rPr>
              <a:t>相匹配的字符串，则返回值为</a:t>
            </a:r>
            <a:r>
              <a:rPr lang="en-US" altLang="zh-CN" sz="1400" dirty="0" smtClean="0">
                <a:sym typeface="+mn-ea"/>
              </a:rPr>
              <a:t>1</a:t>
            </a:r>
            <a:r>
              <a:rPr lang="zh-CN" altLang="en-US" sz="1400" dirty="0" smtClean="0">
                <a:sym typeface="+mn-ea"/>
              </a:rPr>
              <a:t>，否则返回</a:t>
            </a:r>
            <a:r>
              <a:rPr lang="en-US" altLang="zh-CN" sz="1400" dirty="0" smtClean="0">
                <a:sym typeface="+mn-ea"/>
              </a:rPr>
              <a:t>0</a:t>
            </a:r>
            <a:r>
              <a:rPr lang="zh-CN" altLang="en-US" sz="1400" dirty="0" smtClean="0">
                <a:sym typeface="+mn-ea"/>
              </a:rPr>
              <a:t>。</a:t>
            </a:r>
            <a:endParaRPr lang="zh-CN" altLang="en-US" sz="1400" dirty="0" smtClean="0">
              <a:sym typeface="+mn-ea"/>
            </a:endParaRPr>
          </a:p>
          <a:p>
            <a:pPr lvl="1" algn="l">
              <a:buClrTx/>
              <a:buSzTx/>
            </a:pPr>
            <a:endParaRPr lang="zh-CN" altLang="en-US" sz="1400" dirty="0" smtClean="0">
              <a:sym typeface="+mn-ea"/>
            </a:endParaRPr>
          </a:p>
          <a:p>
            <a:pPr lvl="1" algn="l">
              <a:buClrTx/>
              <a:buSzTx/>
            </a:pPr>
            <a:endParaRPr lang="zh-CN" altLang="en-US" sz="140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2【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运算符】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-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比较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运算符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 dirty="0" smtClean="0"/>
              <a:t>MySQL</a:t>
            </a:r>
            <a:r>
              <a:rPr lang="zh-CN" altLang="en-US" sz="2050" dirty="0" smtClean="0"/>
              <a:t>支持的逻辑运算符：</a:t>
            </a:r>
            <a:endParaRPr lang="zh-CN" altLang="en-US" sz="2050" dirty="0" smtClean="0"/>
          </a:p>
          <a:p>
            <a:pPr lvl="1"/>
            <a:r>
              <a:rPr lang="en-US" altLang="zh-CN" sz="1400" dirty="0" smtClean="0">
                <a:sym typeface="+mn-ea"/>
              </a:rPr>
              <a:t>“NOT” </a:t>
            </a:r>
            <a:r>
              <a:rPr lang="zh-CN" altLang="en-US" sz="1400" dirty="0" smtClean="0">
                <a:sym typeface="+mn-ea"/>
              </a:rPr>
              <a:t>或 </a:t>
            </a:r>
            <a:r>
              <a:rPr lang="en-US" altLang="zh-CN" sz="1400" dirty="0" smtClean="0">
                <a:sym typeface="+mn-ea"/>
              </a:rPr>
              <a:t>“!” </a:t>
            </a:r>
            <a:r>
              <a:rPr lang="zh-CN" altLang="en-US" sz="1400" dirty="0" smtClean="0">
                <a:sym typeface="+mn-ea"/>
              </a:rPr>
              <a:t>表示逻辑非。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“AND” </a:t>
            </a:r>
            <a:r>
              <a:rPr lang="zh-CN" altLang="en-US" sz="1400" dirty="0" smtClean="0">
                <a:sym typeface="+mn-ea"/>
              </a:rPr>
              <a:t>或 </a:t>
            </a:r>
            <a:r>
              <a:rPr lang="en-US" altLang="zh-CN" sz="1400" dirty="0" smtClean="0">
                <a:sym typeface="+mn-ea"/>
              </a:rPr>
              <a:t>“&amp;&amp;” </a:t>
            </a:r>
            <a:r>
              <a:rPr lang="zh-CN" altLang="en-US" sz="1400" dirty="0" smtClean="0">
                <a:sym typeface="+mn-ea"/>
              </a:rPr>
              <a:t>表示逻辑与运算。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“OR” </a:t>
            </a:r>
            <a:r>
              <a:rPr lang="zh-CN" altLang="en-US" sz="1400" dirty="0" smtClean="0">
                <a:sym typeface="+mn-ea"/>
              </a:rPr>
              <a:t>或 </a:t>
            </a:r>
            <a:r>
              <a:rPr lang="en-US" altLang="zh-CN" sz="1400" dirty="0" smtClean="0">
                <a:sym typeface="+mn-ea"/>
              </a:rPr>
              <a:t>“||” </a:t>
            </a:r>
            <a:r>
              <a:rPr lang="zh-CN" altLang="en-US" sz="1400" dirty="0" smtClean="0">
                <a:sym typeface="+mn-ea"/>
              </a:rPr>
              <a:t>表示逻辑或运算。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“XOR” </a:t>
            </a:r>
            <a:r>
              <a:rPr lang="zh-CN" altLang="en-US" sz="1400" dirty="0" smtClean="0">
                <a:sym typeface="+mn-ea"/>
              </a:rPr>
              <a:t>表示逻辑异或。</a:t>
            </a:r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2【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运算符】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-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逻辑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运算符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 dirty="0" smtClean="0"/>
              <a:t>MySQL</a:t>
            </a:r>
            <a:r>
              <a:rPr lang="zh-CN" altLang="en-US" sz="2050" dirty="0" smtClean="0"/>
              <a:t>支持的位运算符：</a:t>
            </a:r>
            <a:endParaRPr lang="zh-CN" altLang="en-US" sz="2050" dirty="0" smtClean="0"/>
          </a:p>
          <a:p>
            <a:pPr lvl="1"/>
            <a:r>
              <a:rPr lang="en-US" altLang="zh-CN" sz="1400" dirty="0" smtClean="0">
                <a:sym typeface="+mn-ea"/>
              </a:rPr>
              <a:t>“&amp;” </a:t>
            </a:r>
            <a:r>
              <a:rPr lang="zh-CN" altLang="en-US" sz="1400" dirty="0" smtClean="0">
                <a:sym typeface="+mn-ea"/>
              </a:rPr>
              <a:t>位与：对多个操作数的二进制位做逻辑与操作。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“!” </a:t>
            </a:r>
            <a:r>
              <a:rPr lang="zh-CN" altLang="en-US" sz="1400" dirty="0" smtClean="0">
                <a:sym typeface="+mn-ea"/>
              </a:rPr>
              <a:t>位或：对多个操作数的二进制位做逻辑或操作。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“^” </a:t>
            </a:r>
            <a:r>
              <a:rPr lang="zh-CN" altLang="en-US" sz="1400" dirty="0" smtClean="0">
                <a:sym typeface="+mn-ea"/>
              </a:rPr>
              <a:t>位异或：对操作数的二进制位做异或操作</a:t>
            </a:r>
            <a:r>
              <a:rPr lang="en-US" altLang="zh-CN" sz="1400" dirty="0" smtClean="0">
                <a:sym typeface="+mn-ea"/>
              </a:rPr>
              <a:t> </a:t>
            </a:r>
            <a:r>
              <a:rPr lang="zh-CN" altLang="en-US" sz="1400" dirty="0" smtClean="0">
                <a:sym typeface="+mn-ea"/>
              </a:rPr>
              <a:t>。</a:t>
            </a:r>
            <a:endParaRPr lang="zh-CN" altLang="en-US" sz="1400" dirty="0" smtClean="0">
              <a:sym typeface="+mn-ea"/>
            </a:endParaRPr>
          </a:p>
          <a:p>
            <a:pPr lvl="1"/>
            <a:r>
              <a:rPr lang="en-US" altLang="zh-CN" sz="1400" dirty="0" smtClean="0">
                <a:sym typeface="+mn-ea"/>
              </a:rPr>
              <a:t>“~” </a:t>
            </a:r>
            <a:r>
              <a:rPr lang="zh-CN" altLang="en-US" sz="1400" dirty="0" smtClean="0">
                <a:sym typeface="+mn-ea"/>
              </a:rPr>
              <a:t>位取反：对操作数的二进制位做</a:t>
            </a:r>
            <a:r>
              <a:rPr lang="en-US" altLang="zh-CN" sz="1400" dirty="0" smtClean="0">
                <a:sym typeface="+mn-ea"/>
              </a:rPr>
              <a:t>NOT</a:t>
            </a:r>
            <a:r>
              <a:rPr lang="zh-CN" altLang="en-US" sz="1400" dirty="0" smtClean="0">
                <a:sym typeface="+mn-ea"/>
              </a:rPr>
              <a:t>操作。</a:t>
            </a:r>
            <a:endParaRPr lang="zh-CN" altLang="en-US" sz="1400" dirty="0" smtClean="0">
              <a:sym typeface="+mn-ea"/>
            </a:endParaRPr>
          </a:p>
          <a:p>
            <a:pPr lvl="1" algn="l">
              <a:buClrTx/>
              <a:buSzTx/>
            </a:pPr>
            <a:r>
              <a:rPr lang="en-US" altLang="zh-CN" sz="1400" dirty="0" smtClean="0">
                <a:sym typeface="+mn-ea"/>
              </a:rPr>
              <a:t>“&gt;&gt;”</a:t>
            </a:r>
            <a:r>
              <a:rPr lang="zh-CN" altLang="en-US" sz="1400" dirty="0" smtClean="0">
                <a:sym typeface="+mn-ea"/>
              </a:rPr>
              <a:t> 位右移：对左操作数向右移动右操作数指定的位数。</a:t>
            </a:r>
            <a:endParaRPr lang="zh-CN" altLang="en-US" sz="1400" dirty="0" smtClean="0">
              <a:sym typeface="+mn-ea"/>
            </a:endParaRPr>
          </a:p>
          <a:p>
            <a:pPr lvl="1" algn="l">
              <a:buClrTx/>
              <a:buSzTx/>
            </a:pPr>
            <a:r>
              <a:rPr lang="zh-CN" altLang="en-US" sz="1400" dirty="0" smtClean="0">
                <a:sym typeface="+mn-ea"/>
              </a:rPr>
              <a:t>“&lt;&lt;” 位左移：对左操作数向左移动右操作烽指定的位数。</a:t>
            </a:r>
            <a:endParaRPr lang="zh-CN" altLang="en-US" sz="140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运算符】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-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位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运算符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050" dirty="0" smtClean="0"/>
              <a:t>优先级由低到高排列，同一行中的运算符具有相同的优先级：</a:t>
            </a:r>
            <a:endParaRPr lang="zh-CN" altLang="en-US" sz="2050" dirty="0" smtClean="0"/>
          </a:p>
          <a:p>
            <a:pPr marL="457200" lvl="1" indent="0">
              <a:buNone/>
            </a:pPr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运算符的优先级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74065" y="1402080"/>
          <a:ext cx="9319260" cy="502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1280"/>
                <a:gridCol w="6697980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优先级顺序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描述及存储需求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1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:=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2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||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OR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XOR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3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&amp;&amp;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AND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4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NOT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5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BETWEEN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CASE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WHEN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THEN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ELSE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6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=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&lt;=&gt;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&gt;=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&gt;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&lt;=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&lt;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&lt;&gt;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!=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IS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LIKE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REGEXP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IN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7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200">
                          <a:sym typeface="+mn-ea"/>
                        </a:rPr>
                        <a:t>|</a:t>
                      </a:r>
                      <a:endParaRPr lang="en-US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8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200">
                          <a:sym typeface="+mn-ea"/>
                        </a:rPr>
                        <a:t>&amp;</a:t>
                      </a:r>
                      <a:endParaRPr lang="en-US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9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&lt;&lt;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&gt;&gt;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10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200">
                          <a:sym typeface="+mn-ea"/>
                        </a:rPr>
                        <a:t>-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+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11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*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/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DIV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%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MOD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12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^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13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-</a:t>
                      </a:r>
                      <a:r>
                        <a:rPr lang="zh-CN" altLang="en-US" sz="1200">
                          <a:sym typeface="+mn-ea"/>
                        </a:rPr>
                        <a:t>（一元减号）、</a:t>
                      </a:r>
                      <a:r>
                        <a:rPr lang="en-US" altLang="zh-CN" sz="1200">
                          <a:sym typeface="+mn-ea"/>
                        </a:rPr>
                        <a:t>~</a:t>
                      </a:r>
                      <a:r>
                        <a:rPr lang="zh-CN" altLang="en-US" sz="1200">
                          <a:sym typeface="+mn-ea"/>
                        </a:rPr>
                        <a:t>（一元比特反转）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14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！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 dirty="0" smtClean="0"/>
              <a:t>MySQL</a:t>
            </a:r>
            <a:r>
              <a:rPr lang="zh-CN" altLang="en-US" sz="2050" dirty="0" smtClean="0"/>
              <a:t>支持的字符串函数：</a:t>
            </a:r>
            <a:endParaRPr lang="zh-CN" altLang="en-US" sz="2050" dirty="0" smtClean="0"/>
          </a:p>
          <a:p>
            <a:pPr marL="457200" lvl="1" indent="0">
              <a:buNone/>
            </a:pPr>
            <a:endParaRPr lang="en-US" altLang="zh-CN" sz="1400" dirty="0" smtClean="0">
              <a:sym typeface="+mn-ea"/>
            </a:endParaRPr>
          </a:p>
          <a:p>
            <a:pPr lvl="1"/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4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字符串函数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74065" y="1402080"/>
          <a:ext cx="9319260" cy="5356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665"/>
                <a:gridCol w="7554595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函数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功能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concat(s1,s2,......sn)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连接</a:t>
                      </a:r>
                      <a:r>
                        <a:rPr lang="en-US" altLang="zh-CN" sz="1200">
                          <a:sym typeface="+mn-ea"/>
                        </a:rPr>
                        <a:t>s1,s2,.....,sn</a:t>
                      </a:r>
                      <a:r>
                        <a:rPr lang="zh-CN" altLang="en-US" sz="1200">
                          <a:sym typeface="+mn-ea"/>
                        </a:rPr>
                        <a:t>为一个字符串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CONCAT_ws(x,s1,s2)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将字符串</a:t>
                      </a:r>
                      <a:r>
                        <a:rPr lang="en-US" altLang="zh-CN" sz="1200">
                          <a:sym typeface="+mn-ea"/>
                        </a:rPr>
                        <a:t>s1,s2</a:t>
                      </a:r>
                      <a:r>
                        <a:rPr sz="1200">
                          <a:sym typeface="+mn-ea"/>
                        </a:rPr>
                        <a:t>使用指定分隔符</a:t>
                      </a:r>
                      <a:r>
                        <a:rPr lang="en-US" sz="1200">
                          <a:sym typeface="+mn-ea"/>
                        </a:rPr>
                        <a:t>x</a:t>
                      </a:r>
                      <a:r>
                        <a:rPr lang="zh-CN" altLang="en-US" sz="1200">
                          <a:sym typeface="+mn-ea"/>
                        </a:rPr>
                        <a:t>进行</a:t>
                      </a:r>
                      <a:r>
                        <a:rPr sz="1200">
                          <a:sym typeface="+mn-ea"/>
                        </a:rPr>
                        <a:t>连接</a:t>
                      </a:r>
                      <a:endParaRPr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lower(str)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将字符串</a:t>
                      </a:r>
                      <a:r>
                        <a:rPr lang="en-US" altLang="zh-CN" sz="1200">
                          <a:sym typeface="+mn-ea"/>
                        </a:rPr>
                        <a:t>str</a:t>
                      </a:r>
                      <a:r>
                        <a:rPr lang="zh-CN" altLang="en-US" sz="1200">
                          <a:sym typeface="+mn-ea"/>
                        </a:rPr>
                        <a:t>中字符变为小写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upper(str)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将字符串</a:t>
                      </a:r>
                      <a:r>
                        <a:rPr lang="en-US" altLang="zh-CN" sz="1200">
                          <a:sym typeface="+mn-ea"/>
                        </a:rPr>
                        <a:t>str</a:t>
                      </a:r>
                      <a:r>
                        <a:rPr lang="zh-CN" altLang="en-US" sz="1200">
                          <a:sym typeface="+mn-ea"/>
                        </a:rPr>
                        <a:t>中字符变为大写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left(str,x)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返回字符串</a:t>
                      </a:r>
                      <a:r>
                        <a:rPr lang="en-US" altLang="zh-CN" sz="1200">
                          <a:sym typeface="+mn-ea"/>
                        </a:rPr>
                        <a:t>str</a:t>
                      </a:r>
                      <a:r>
                        <a:rPr lang="zh-CN" altLang="en-US" sz="1200">
                          <a:sym typeface="+mn-ea"/>
                        </a:rPr>
                        <a:t>最左边的</a:t>
                      </a:r>
                      <a:r>
                        <a:rPr lang="en-US" altLang="zh-CN" sz="1200">
                          <a:sym typeface="+mn-ea"/>
                        </a:rPr>
                        <a:t>x</a:t>
                      </a:r>
                      <a:r>
                        <a:rPr lang="zh-CN" altLang="en-US" sz="1200">
                          <a:sym typeface="+mn-ea"/>
                        </a:rPr>
                        <a:t>个字符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right(str,x)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返回字符串</a:t>
                      </a:r>
                      <a:r>
                        <a:rPr lang="en-US" altLang="zh-CN" sz="1200">
                          <a:sym typeface="+mn-ea"/>
                        </a:rPr>
                        <a:t>str</a:t>
                      </a:r>
                      <a:r>
                        <a:rPr lang="zh-CN" altLang="en-US" sz="1200">
                          <a:sym typeface="+mn-ea"/>
                        </a:rPr>
                        <a:t>最右边的</a:t>
                      </a:r>
                      <a:r>
                        <a:rPr lang="en-US" altLang="zh-CN" sz="1200">
                          <a:sym typeface="+mn-ea"/>
                        </a:rPr>
                        <a:t>x</a:t>
                      </a:r>
                      <a:r>
                        <a:rPr lang="zh-CN" altLang="en-US" sz="1200">
                          <a:sym typeface="+mn-ea"/>
                        </a:rPr>
                        <a:t>个字符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LENGTH()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sz="1200">
                          <a:sym typeface="+mn-ea"/>
                        </a:rPr>
                        <a:t>获取字符串长度</a:t>
                      </a:r>
                      <a:endParaRPr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rpad(str,n,pad)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用字符串</a:t>
                      </a:r>
                      <a:r>
                        <a:rPr lang="en-US" altLang="zh-CN" sz="1200">
                          <a:sym typeface="+mn-ea"/>
                        </a:rPr>
                        <a:t>pad</a:t>
                      </a:r>
                      <a:r>
                        <a:rPr lang="zh-CN" altLang="en-US" sz="1200">
                          <a:sym typeface="+mn-ea"/>
                        </a:rPr>
                        <a:t>对</a:t>
                      </a:r>
                      <a:r>
                        <a:rPr lang="en-US" altLang="zh-CN" sz="1200">
                          <a:sym typeface="+mn-ea"/>
                        </a:rPr>
                        <a:t>str</a:t>
                      </a:r>
                      <a:r>
                        <a:rPr lang="zh-CN" altLang="en-US" sz="1200">
                          <a:sym typeface="+mn-ea"/>
                        </a:rPr>
                        <a:t>最右边进行填充，直到长度为</a:t>
                      </a:r>
                      <a:r>
                        <a:rPr lang="en-US" altLang="zh-CN" sz="1200">
                          <a:sym typeface="+mn-ea"/>
                        </a:rPr>
                        <a:t>n</a:t>
                      </a:r>
                      <a:r>
                        <a:rPr lang="zh-CN" altLang="en-US" sz="1200">
                          <a:sym typeface="+mn-ea"/>
                        </a:rPr>
                        <a:t>个字符长度</a:t>
                      </a:r>
                      <a:endParaRPr lang="en-US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ltrim(str)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去掉字符串</a:t>
                      </a:r>
                      <a:r>
                        <a:rPr lang="en-US" altLang="zh-CN" sz="1200">
                          <a:sym typeface="+mn-ea"/>
                        </a:rPr>
                        <a:t>str</a:t>
                      </a:r>
                      <a:r>
                        <a:rPr lang="zh-CN" altLang="en-US" sz="1200">
                          <a:sym typeface="+mn-ea"/>
                        </a:rPr>
                        <a:t>左侧的空格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rtrim(str)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去掉字符串</a:t>
                      </a:r>
                      <a:r>
                        <a:rPr lang="en-US" altLang="zh-CN" sz="1200">
                          <a:sym typeface="+mn-ea"/>
                        </a:rPr>
                        <a:t>str</a:t>
                      </a:r>
                      <a:r>
                        <a:rPr lang="zh-CN" altLang="en-US" sz="1200">
                          <a:sym typeface="+mn-ea"/>
                        </a:rPr>
                        <a:t>右</a:t>
                      </a:r>
                      <a:r>
                        <a:rPr lang="zh-CN" altLang="en-US" sz="1200">
                          <a:sym typeface="+mn-ea"/>
                        </a:rPr>
                        <a:t>侧的空格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repeat(str,x)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</a:t>
                      </a:r>
                      <a:r>
                        <a:rPr lang="en-US" altLang="zh-CN" sz="1200">
                          <a:sym typeface="+mn-ea"/>
                        </a:rPr>
                        <a:t>str</a:t>
                      </a:r>
                      <a:r>
                        <a:rPr lang="zh-CN" altLang="en-US" sz="1200">
                          <a:sym typeface="+mn-ea"/>
                        </a:rPr>
                        <a:t>重复</a:t>
                      </a:r>
                      <a:r>
                        <a:rPr lang="en-US" altLang="zh-CN" sz="1200">
                          <a:sym typeface="+mn-ea"/>
                        </a:rPr>
                        <a:t>x</a:t>
                      </a:r>
                      <a:r>
                        <a:rPr lang="zh-CN" altLang="en-US" sz="1200">
                          <a:sym typeface="+mn-ea"/>
                        </a:rPr>
                        <a:t>次的结果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replace(str,a,b)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用字符串</a:t>
                      </a:r>
                      <a:r>
                        <a:rPr lang="en-US" altLang="zh-CN" sz="1200">
                          <a:sym typeface="+mn-ea"/>
                        </a:rPr>
                        <a:t>b</a:t>
                      </a:r>
                      <a:r>
                        <a:rPr lang="zh-CN" altLang="en-US" sz="1200">
                          <a:sym typeface="+mn-ea"/>
                        </a:rPr>
                        <a:t>替换字符串</a:t>
                      </a:r>
                      <a:r>
                        <a:rPr lang="en-US" altLang="zh-CN" sz="1200">
                          <a:sym typeface="+mn-ea"/>
                        </a:rPr>
                        <a:t>str</a:t>
                      </a:r>
                      <a:r>
                        <a:rPr lang="zh-CN" altLang="en-US" sz="1200">
                          <a:sym typeface="+mn-ea"/>
                        </a:rPr>
                        <a:t>中所有出现的字符串</a:t>
                      </a:r>
                      <a:r>
                        <a:rPr lang="en-US" altLang="zh-CN" sz="1200">
                          <a:sym typeface="+mn-ea"/>
                        </a:rPr>
                        <a:t>a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strcmp(s1,s2)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比较字符串</a:t>
                      </a:r>
                      <a:r>
                        <a:rPr lang="en-US" altLang="zh-CN" sz="1200">
                          <a:sym typeface="+mn-ea"/>
                        </a:rPr>
                        <a:t>s1</a:t>
                      </a:r>
                      <a:r>
                        <a:rPr lang="zh-CN" altLang="en-US" sz="1200">
                          <a:sym typeface="+mn-ea"/>
                        </a:rPr>
                        <a:t>和</a:t>
                      </a:r>
                      <a:r>
                        <a:rPr lang="en-US" altLang="zh-CN" sz="1200">
                          <a:sym typeface="+mn-ea"/>
                        </a:rPr>
                        <a:t>s2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trim(str)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去掉字符串行尾和行头的空格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substring(str,x,y)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返回从字符串</a:t>
                      </a:r>
                      <a:r>
                        <a:rPr lang="en-US" altLang="zh-CN" sz="1200">
                          <a:sym typeface="+mn-ea"/>
                        </a:rPr>
                        <a:t>str x</a:t>
                      </a:r>
                      <a:r>
                        <a:rPr lang="zh-CN" altLang="en-US" sz="1200">
                          <a:sym typeface="+mn-ea"/>
                        </a:rPr>
                        <a:t>位置起</a:t>
                      </a:r>
                      <a:r>
                        <a:rPr lang="en-US" altLang="zh-CN" sz="1200">
                          <a:sym typeface="+mn-ea"/>
                        </a:rPr>
                        <a:t>y</a:t>
                      </a:r>
                      <a:r>
                        <a:rPr lang="zh-CN" altLang="en-US" sz="1200">
                          <a:sym typeface="+mn-ea"/>
                        </a:rPr>
                        <a:t>个字符长度的字串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4【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字符串函数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】-2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4515" y="920115"/>
            <a:ext cx="10515600" cy="882015"/>
          </a:xfrm>
        </p:spPr>
        <p:txBody>
          <a:bodyPr/>
          <a:p>
            <a:r>
              <a:rPr lang="zh-CN" altLang="en-US"/>
              <a:t>完成以下案例：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838200" y="1611630"/>
            <a:ext cx="10515600" cy="4770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/>
              <a:t>自动生成昵称,empname加上手机号后四位。</a:t>
            </a:r>
            <a:endParaRPr lang="zh-CN" altLang="en-US" sz="2000"/>
          </a:p>
          <a:p>
            <a:r>
              <a:rPr lang="zh-CN" altLang="en-US" sz="2000"/>
              <a:t>自动生成昵称,empname_手机号后四位</a:t>
            </a:r>
            <a:endParaRPr lang="zh-CN" altLang="en-US" sz="2000"/>
          </a:p>
          <a:p>
            <a:r>
              <a:rPr lang="zh-CN" altLang="en-US" sz="2000"/>
              <a:t>显示工资，并将工资格式化。数字格式化 FORMAT()</a:t>
            </a:r>
            <a:endParaRPr lang="zh-CN" altLang="en-US" sz="2000"/>
          </a:p>
          <a:p>
            <a:r>
              <a:rPr lang="zh-CN" altLang="en-US" sz="2000"/>
              <a:t>查询员工名以及获取员工名的字符串长度</a:t>
            </a:r>
            <a:endParaRPr lang="zh-CN" altLang="en-US" sz="2000"/>
          </a:p>
          <a:p>
            <a:r>
              <a:rPr lang="zh-CN" altLang="en-US" sz="2000"/>
              <a:t>查询每个员工手机的后四位数</a:t>
            </a:r>
            <a:endParaRPr lang="zh-CN" altLang="en-US" sz="2000"/>
          </a:p>
          <a:p>
            <a:r>
              <a:rPr lang="zh-CN" altLang="en-US" sz="2000"/>
              <a:t>查询显示每个员工的手机号为</a:t>
            </a:r>
            <a:r>
              <a:rPr lang="en-US" altLang="zh-CN" sz="2000"/>
              <a:t>132*****789</a:t>
            </a:r>
            <a:endParaRPr lang="en-US" altLang="zh-CN" sz="2000"/>
          </a:p>
          <a:p>
            <a:r>
              <a:rPr lang="zh-CN" altLang="en-US" sz="2000"/>
              <a:t>查询显示员工名为</a:t>
            </a:r>
            <a:r>
              <a:rPr lang="en-US" altLang="zh-CN" sz="2000"/>
              <a:t>L.Lei</a:t>
            </a:r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 dirty="0" smtClean="0"/>
              <a:t>MySQL</a:t>
            </a:r>
            <a:r>
              <a:rPr lang="zh-CN" altLang="en-US" sz="2050" dirty="0" smtClean="0"/>
              <a:t>支持的数值函数：</a:t>
            </a:r>
            <a:endParaRPr lang="zh-CN" altLang="en-US" sz="2050" dirty="0" smtClean="0"/>
          </a:p>
          <a:p>
            <a:pPr marL="457200" lvl="1" indent="0">
              <a:buNone/>
            </a:pPr>
            <a:endParaRPr lang="en-US" altLang="zh-CN" sz="1400" dirty="0" smtClean="0">
              <a:sym typeface="+mn-ea"/>
            </a:endParaRPr>
          </a:p>
          <a:p>
            <a:pPr lvl="1"/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5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数值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函数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60730" y="1809750"/>
          <a:ext cx="9319260" cy="5356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665"/>
                <a:gridCol w="7554595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函数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功能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abs(x)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</a:t>
                      </a:r>
                      <a:r>
                        <a:rPr lang="en-US" altLang="zh-CN" sz="1200">
                          <a:sym typeface="+mn-ea"/>
                        </a:rPr>
                        <a:t>x</a:t>
                      </a:r>
                      <a:r>
                        <a:rPr lang="zh-CN" altLang="en-US" sz="1200">
                          <a:sym typeface="+mn-ea"/>
                        </a:rPr>
                        <a:t>的绝对值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ceil(x)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返回大于</a:t>
                      </a:r>
                      <a:r>
                        <a:rPr lang="en-US" altLang="zh-CN" sz="1200">
                          <a:sym typeface="+mn-ea"/>
                        </a:rPr>
                        <a:t>x</a:t>
                      </a:r>
                      <a:r>
                        <a:rPr lang="zh-CN" altLang="en-US" sz="1200">
                          <a:sym typeface="+mn-ea"/>
                        </a:rPr>
                        <a:t>的最小整数值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floor(x)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返回小于</a:t>
                      </a:r>
                      <a:r>
                        <a:rPr lang="en-US" altLang="zh-CN" sz="1200">
                          <a:sym typeface="+mn-ea"/>
                        </a:rPr>
                        <a:t>x</a:t>
                      </a:r>
                      <a:r>
                        <a:rPr lang="zh-CN" altLang="en-US" sz="1200">
                          <a:sym typeface="+mn-ea"/>
                        </a:rPr>
                        <a:t>的最大整数值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mod(x,y)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返回</a:t>
                      </a:r>
                      <a:r>
                        <a:rPr lang="en-US" altLang="zh-CN" sz="1200">
                          <a:sym typeface="+mn-ea"/>
                        </a:rPr>
                        <a:t>x/y</a:t>
                      </a:r>
                      <a:r>
                        <a:rPr lang="zh-CN" altLang="en-US" sz="1200">
                          <a:sym typeface="+mn-ea"/>
                        </a:rPr>
                        <a:t>的模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rand()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</a:t>
                      </a:r>
                      <a:r>
                        <a:rPr lang="en-US" altLang="zh-CN" sz="1200">
                          <a:sym typeface="+mn-ea"/>
                        </a:rPr>
                        <a:t>0~1</a:t>
                      </a:r>
                      <a:r>
                        <a:rPr lang="zh-CN" altLang="en-US" sz="1200">
                          <a:sym typeface="+mn-ea"/>
                        </a:rPr>
                        <a:t>内的随机值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round(x,y)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返回参数</a:t>
                      </a:r>
                      <a:r>
                        <a:rPr lang="en-US" altLang="zh-CN" sz="1200">
                          <a:sym typeface="+mn-ea"/>
                        </a:rPr>
                        <a:t>x</a:t>
                      </a:r>
                      <a:r>
                        <a:rPr lang="zh-CN" altLang="en-US" sz="1200">
                          <a:sym typeface="+mn-ea"/>
                        </a:rPr>
                        <a:t>的四舍五入的有</a:t>
                      </a:r>
                      <a:r>
                        <a:rPr lang="en-US" altLang="zh-CN" sz="1200">
                          <a:sym typeface="+mn-ea"/>
                        </a:rPr>
                        <a:t>y</a:t>
                      </a:r>
                      <a:r>
                        <a:rPr lang="zh-CN" altLang="en-US" sz="1200">
                          <a:sym typeface="+mn-ea"/>
                        </a:rPr>
                        <a:t>位小数的值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truncate(x,y)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返回数字</a:t>
                      </a:r>
                      <a:r>
                        <a:rPr lang="en-US" altLang="zh-CN" sz="1200">
                          <a:sym typeface="+mn-ea"/>
                        </a:rPr>
                        <a:t>x</a:t>
                      </a:r>
                      <a:r>
                        <a:rPr lang="zh-CN" altLang="en-US" sz="1200">
                          <a:sym typeface="+mn-ea"/>
                        </a:rPr>
                        <a:t>截断为</a:t>
                      </a:r>
                      <a:r>
                        <a:rPr lang="en-US" altLang="zh-CN" sz="1200">
                          <a:sym typeface="+mn-ea"/>
                        </a:rPr>
                        <a:t>y</a:t>
                      </a:r>
                      <a:r>
                        <a:rPr lang="zh-CN" altLang="en-US" sz="1200">
                          <a:sym typeface="+mn-ea"/>
                        </a:rPr>
                        <a:t>位小数的结果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 dirty="0" smtClean="0"/>
              <a:t>MySQL</a:t>
            </a:r>
            <a:r>
              <a:rPr lang="zh-CN" altLang="en-US" sz="2050" dirty="0" smtClean="0"/>
              <a:t>支持的日期和时间函数：</a:t>
            </a:r>
            <a:endParaRPr lang="zh-CN" altLang="en-US" sz="2050" dirty="0" smtClean="0"/>
          </a:p>
          <a:p>
            <a:pPr marL="457200" lvl="1" indent="0">
              <a:buNone/>
            </a:pPr>
            <a:endParaRPr lang="en-US" altLang="zh-CN" sz="1400" dirty="0" smtClean="0">
              <a:sym typeface="+mn-ea"/>
            </a:endParaRPr>
          </a:p>
          <a:p>
            <a:pPr lvl="1"/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6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日期和时间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函数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74065" y="1517650"/>
          <a:ext cx="9319260" cy="5356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5710"/>
                <a:gridCol w="6813550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函数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功能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curdate()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返回当前日期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curtime()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返回当前时间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now()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返回当前的日期和时间</a:t>
                      </a:r>
                      <a:endParaRPr 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unix_timestamp(date)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返回日期</a:t>
                      </a:r>
                      <a:r>
                        <a:rPr lang="en-US" altLang="zh-CN" sz="1200">
                          <a:sym typeface="+mn-ea"/>
                        </a:rPr>
                        <a:t>date</a:t>
                      </a:r>
                      <a:r>
                        <a:rPr lang="zh-CN" altLang="en-US" sz="1200">
                          <a:sym typeface="+mn-ea"/>
                        </a:rPr>
                        <a:t>的</a:t>
                      </a:r>
                      <a:r>
                        <a:rPr lang="en-US" altLang="zh-CN" sz="1200">
                          <a:sym typeface="+mn-ea"/>
                        </a:rPr>
                        <a:t>unix</a:t>
                      </a:r>
                      <a:r>
                        <a:rPr lang="zh-CN" altLang="en-US" sz="1200">
                          <a:sym typeface="+mn-ea"/>
                        </a:rPr>
                        <a:t>时间戳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from_unixtime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</a:t>
                      </a:r>
                      <a:r>
                        <a:rPr lang="en-US" altLang="zh-CN" sz="1200">
                          <a:sym typeface="+mn-ea"/>
                        </a:rPr>
                        <a:t>unix</a:t>
                      </a:r>
                      <a:r>
                        <a:rPr lang="zh-CN" altLang="en-US" sz="1200">
                          <a:sym typeface="+mn-ea"/>
                        </a:rPr>
                        <a:t>时间戳的日期值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week(date)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返回日期</a:t>
                      </a:r>
                      <a:r>
                        <a:rPr lang="en-US" altLang="zh-CN" sz="1200">
                          <a:sym typeface="+mn-ea"/>
                        </a:rPr>
                        <a:t>date</a:t>
                      </a:r>
                      <a:r>
                        <a:rPr lang="zh-CN" altLang="en-US" sz="1200">
                          <a:sym typeface="+mn-ea"/>
                        </a:rPr>
                        <a:t>为一年中的第几周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year(date)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返回日期</a:t>
                      </a:r>
                      <a:r>
                        <a:rPr lang="en-US" altLang="zh-CN" sz="1200">
                          <a:sym typeface="+mn-ea"/>
                        </a:rPr>
                        <a:t>date</a:t>
                      </a:r>
                      <a:r>
                        <a:rPr lang="zh-CN" altLang="en-US" sz="1200">
                          <a:sym typeface="+mn-ea"/>
                        </a:rPr>
                        <a:t>的年份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hour(time)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</a:t>
                      </a:r>
                      <a:r>
                        <a:rPr lang="en-US" altLang="zh-CN" sz="1200">
                          <a:sym typeface="+mn-ea"/>
                        </a:rPr>
                        <a:t>time</a:t>
                      </a:r>
                      <a:r>
                        <a:rPr lang="zh-CN" altLang="en-US" sz="1200">
                          <a:sym typeface="+mn-ea"/>
                        </a:rPr>
                        <a:t>的小时值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minute(time)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</a:t>
                      </a:r>
                      <a:r>
                        <a:rPr lang="en-US" altLang="zh-CN" sz="1200">
                          <a:sym typeface="+mn-ea"/>
                        </a:rPr>
                        <a:t>time</a:t>
                      </a:r>
                      <a:r>
                        <a:rPr lang="zh-CN" altLang="en-US" sz="1200">
                          <a:sym typeface="+mn-ea"/>
                        </a:rPr>
                        <a:t>的分钟值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monthname(date)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返回日期</a:t>
                      </a:r>
                      <a:r>
                        <a:rPr lang="en-US" altLang="zh-CN" sz="1200">
                          <a:sym typeface="+mn-ea"/>
                        </a:rPr>
                        <a:t>date</a:t>
                      </a:r>
                      <a:r>
                        <a:rPr lang="zh-CN" altLang="en-US" sz="1200">
                          <a:sym typeface="+mn-ea"/>
                        </a:rPr>
                        <a:t>的月份名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date_format(date,fmt)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返回按字符串</a:t>
                      </a:r>
                      <a:r>
                        <a:rPr lang="en-US" altLang="zh-CN" sz="1200">
                          <a:sym typeface="+mn-ea"/>
                        </a:rPr>
                        <a:t>fmt</a:t>
                      </a:r>
                      <a:r>
                        <a:rPr lang="zh-CN" altLang="en-US" sz="1200">
                          <a:sym typeface="+mn-ea"/>
                        </a:rPr>
                        <a:t>格式化日期</a:t>
                      </a:r>
                      <a:r>
                        <a:rPr lang="en-US" altLang="zh-CN" sz="1200">
                          <a:sym typeface="+mn-ea"/>
                        </a:rPr>
                        <a:t>datee</a:t>
                      </a:r>
                      <a:r>
                        <a:rPr lang="zh-CN" altLang="en-US" sz="1200">
                          <a:sym typeface="+mn-ea"/>
                        </a:rPr>
                        <a:t>值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date_add(date,interval expr type)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返回一个日期或时间值加上一个时间间隔的时间值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datediff(expr,expr2)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返回起始时间</a:t>
                      </a:r>
                      <a:r>
                        <a:rPr lang="en-US" altLang="zh-CN" sz="1200">
                          <a:sym typeface="+mn-ea"/>
                        </a:rPr>
                        <a:t>expr</a:t>
                      </a:r>
                      <a:r>
                        <a:rPr lang="zh-CN" altLang="en-US" sz="1200">
                          <a:sym typeface="+mn-ea"/>
                        </a:rPr>
                        <a:t>和结束时间</a:t>
                      </a:r>
                      <a:r>
                        <a:rPr lang="en-US" altLang="zh-CN" sz="1200">
                          <a:sym typeface="+mn-ea"/>
                        </a:rPr>
                        <a:t>expr2</a:t>
                      </a:r>
                      <a:r>
                        <a:rPr lang="zh-CN" altLang="en-US" sz="1200">
                          <a:sym typeface="+mn-ea"/>
                        </a:rPr>
                        <a:t>之间的天数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 dirty="0" smtClean="0"/>
              <a:t>MySQL</a:t>
            </a:r>
            <a:r>
              <a:rPr lang="zh-CN" altLang="en-US" sz="2050" dirty="0" smtClean="0"/>
              <a:t>支持的日期和时间格式：</a:t>
            </a:r>
            <a:endParaRPr lang="zh-CN" altLang="en-US" sz="2050" dirty="0" smtClean="0"/>
          </a:p>
          <a:p>
            <a:pPr marL="457200" lvl="1" indent="0">
              <a:buNone/>
            </a:pPr>
            <a:endParaRPr lang="en-US" altLang="zh-CN" sz="1400" dirty="0" smtClean="0">
              <a:sym typeface="+mn-ea"/>
            </a:endParaRPr>
          </a:p>
          <a:p>
            <a:pPr lvl="1"/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6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日期和时间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函数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74065" y="1517650"/>
          <a:ext cx="9319260" cy="5356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5710"/>
                <a:gridCol w="6813550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格式符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格式说明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%S</a:t>
                      </a:r>
                      <a:r>
                        <a:rPr lang="zh-CN" altLang="en-US" sz="1200"/>
                        <a:t>和</a:t>
                      </a:r>
                      <a:r>
                        <a:rPr lang="en-US" altLang="zh-CN" sz="1200"/>
                        <a:t>%s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两位数字形式的秒（</a:t>
                      </a:r>
                      <a:r>
                        <a:rPr lang="en-US" altLang="zh-CN" sz="1200">
                          <a:sym typeface="+mn-ea"/>
                        </a:rPr>
                        <a:t>00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01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59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%i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两位数字形式的分（</a:t>
                      </a:r>
                      <a:r>
                        <a:rPr lang="en-US" altLang="zh-CN" sz="1200">
                          <a:sym typeface="+mn-ea"/>
                        </a:rPr>
                        <a:t>00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01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59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%H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两位数字形式的小时，</a:t>
                      </a:r>
                      <a:r>
                        <a:rPr lang="en-US" altLang="zh-CN" sz="1200">
                          <a:sym typeface="+mn-ea"/>
                        </a:rPr>
                        <a:t>24</a:t>
                      </a:r>
                      <a:r>
                        <a:rPr lang="zh-CN" altLang="en-US" sz="1200">
                          <a:sym typeface="+mn-ea"/>
                        </a:rPr>
                        <a:t>小时（</a:t>
                      </a:r>
                      <a:r>
                        <a:rPr lang="en-US" altLang="zh-CN" sz="1200">
                          <a:sym typeface="+mn-ea"/>
                        </a:rPr>
                        <a:t>00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01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23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%h</a:t>
                      </a:r>
                      <a:r>
                        <a:rPr lang="zh-CN" altLang="en-US" sz="1200"/>
                        <a:t>和</a:t>
                      </a:r>
                      <a:r>
                        <a:rPr lang="en-US" altLang="zh-CN" sz="1200"/>
                        <a:t>%I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两位数字形式的小时，</a:t>
                      </a:r>
                      <a:r>
                        <a:rPr lang="en-US" altLang="zh-CN" sz="1200">
                          <a:sym typeface="+mn-ea"/>
                        </a:rPr>
                        <a:t>12</a:t>
                      </a:r>
                      <a:r>
                        <a:rPr lang="zh-CN" altLang="en-US" sz="1200">
                          <a:sym typeface="+mn-ea"/>
                        </a:rPr>
                        <a:t>小时（</a:t>
                      </a:r>
                      <a:r>
                        <a:rPr lang="en-US" altLang="zh-CN" sz="1200">
                          <a:sym typeface="+mn-ea"/>
                        </a:rPr>
                        <a:t>00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01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11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%k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数字形式的小时，</a:t>
                      </a:r>
                      <a:r>
                        <a:rPr lang="en-US" altLang="zh-CN" sz="1200">
                          <a:sym typeface="+mn-ea"/>
                        </a:rPr>
                        <a:t>24</a:t>
                      </a:r>
                      <a:r>
                        <a:rPr lang="zh-CN" altLang="en-US" sz="1200">
                          <a:sym typeface="+mn-ea"/>
                        </a:rPr>
                        <a:t>小时（</a:t>
                      </a:r>
                      <a:r>
                        <a:rPr lang="en-US" altLang="zh-CN" sz="1200">
                          <a:sym typeface="+mn-ea"/>
                        </a:rPr>
                        <a:t>0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1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23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%l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数字形式的小时，</a:t>
                      </a:r>
                      <a:r>
                        <a:rPr lang="en-US" altLang="zh-CN" sz="1200">
                          <a:sym typeface="+mn-ea"/>
                        </a:rPr>
                        <a:t>12</a:t>
                      </a:r>
                      <a:r>
                        <a:rPr lang="zh-CN" altLang="en-US" sz="1200">
                          <a:sym typeface="+mn-ea"/>
                        </a:rPr>
                        <a:t>小时（</a:t>
                      </a:r>
                      <a:r>
                        <a:rPr lang="en-US" altLang="zh-CN" sz="1200">
                          <a:sym typeface="+mn-ea"/>
                        </a:rPr>
                        <a:t>0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1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1</a:t>
                      </a:r>
                      <a:r>
                        <a:rPr lang="en-US" altLang="zh-CN" sz="1200">
                          <a:sym typeface="+mn-ea"/>
                        </a:rPr>
                        <a:t>2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%T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24</a:t>
                      </a:r>
                      <a:r>
                        <a:rPr lang="zh-CN" altLang="en-US" sz="1200">
                          <a:sym typeface="+mn-ea"/>
                        </a:rPr>
                        <a:t>小时的时间形式（</a:t>
                      </a:r>
                      <a:r>
                        <a:rPr lang="en-US" altLang="zh-CN" sz="1200">
                          <a:sym typeface="+mn-ea"/>
                        </a:rPr>
                        <a:t>hh:mm:ss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%r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12</a:t>
                      </a:r>
                      <a:r>
                        <a:rPr lang="zh-CN" altLang="en-US" sz="1200">
                          <a:sym typeface="+mn-ea"/>
                        </a:rPr>
                        <a:t>小时的时间形式（</a:t>
                      </a:r>
                      <a:r>
                        <a:rPr lang="en-US" altLang="zh-CN" sz="1200">
                          <a:sym typeface="+mn-ea"/>
                        </a:rPr>
                        <a:t>hh:mm:ssAM</a:t>
                      </a:r>
                      <a:r>
                        <a:rPr lang="zh-CN" altLang="en-US" sz="1200">
                          <a:sym typeface="+mn-ea"/>
                        </a:rPr>
                        <a:t>或</a:t>
                      </a:r>
                      <a:r>
                        <a:rPr lang="en-US" altLang="zh-CN" sz="1200">
                          <a:sym typeface="+mn-ea"/>
                        </a:rPr>
                        <a:t>hh:mm:ssPM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%p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AM</a:t>
                      </a:r>
                      <a:r>
                        <a:rPr lang="zh-CN" altLang="en-US" sz="1200">
                          <a:sym typeface="+mn-ea"/>
                        </a:rPr>
                        <a:t>或</a:t>
                      </a:r>
                      <a:r>
                        <a:rPr lang="en-US" altLang="zh-CN" sz="1200">
                          <a:sym typeface="+mn-ea"/>
                        </a:rPr>
                        <a:t>PM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%W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一周中每一天的名称（</a:t>
                      </a:r>
                      <a:r>
                        <a:rPr lang="en-US" altLang="zh-CN" sz="1200">
                          <a:sym typeface="+mn-ea"/>
                        </a:rPr>
                        <a:t>Sunday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Monday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Saturday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%a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一周中每一天名称的缩写（</a:t>
                      </a:r>
                      <a:r>
                        <a:rPr lang="en-US" altLang="zh-CN" sz="1200">
                          <a:sym typeface="+mn-ea"/>
                        </a:rPr>
                        <a:t>Sun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Mon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Sat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dirty="0" smtClean="0"/>
              <a:t>本章知识点</a:t>
            </a:r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1015" y="947420"/>
            <a:ext cx="10515600" cy="5607050"/>
          </a:xfrm>
        </p:spPr>
        <p:txBody>
          <a:bodyPr vert="horz" lIns="91440" tIns="45720" rIns="91440" bIns="45720" rtlCol="0">
            <a:normAutofit fontScale="70000"/>
          </a:bodyPr>
          <a:lstStyle/>
          <a:p>
            <a:pPr>
              <a:lnSpc>
                <a:spcPct val="140000"/>
              </a:lnSpc>
            </a:pPr>
            <a:r>
              <a:rPr lang="zh-CN" altLang="en-US" dirty="0" smtClean="0"/>
              <a:t>知识点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：数据类型</a:t>
            </a:r>
            <a:endParaRPr lang="zh-CN" altLang="en-US" dirty="0" smtClean="0"/>
          </a:p>
          <a:p>
            <a:pPr>
              <a:lnSpc>
                <a:spcPct val="140000"/>
              </a:lnSpc>
            </a:pPr>
            <a:r>
              <a:rPr lang="zh-CN" altLang="en-US" dirty="0" smtClean="0"/>
              <a:t>知识点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：运算符</a:t>
            </a:r>
            <a:endParaRPr lang="zh-CN" altLang="en-US" dirty="0" smtClean="0"/>
          </a:p>
          <a:p>
            <a:pPr>
              <a:lnSpc>
                <a:spcPct val="140000"/>
              </a:lnSpc>
            </a:pPr>
            <a:r>
              <a:rPr lang="zh-CN" altLang="en-US" dirty="0" smtClean="0"/>
              <a:t>知识点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：运算符的优先级</a:t>
            </a:r>
            <a:endParaRPr lang="zh-CN" altLang="en-US" dirty="0" smtClean="0"/>
          </a:p>
          <a:p>
            <a:pPr>
              <a:lnSpc>
                <a:spcPct val="140000"/>
              </a:lnSpc>
            </a:pPr>
            <a:r>
              <a:rPr lang="zh-CN" altLang="en-US" dirty="0" smtClean="0"/>
              <a:t>知识点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：字符串函数</a:t>
            </a:r>
            <a:endParaRPr lang="zh-CN" altLang="en-US" dirty="0" smtClean="0"/>
          </a:p>
          <a:p>
            <a:pPr>
              <a:lnSpc>
                <a:spcPct val="140000"/>
              </a:lnSpc>
            </a:pPr>
            <a:r>
              <a:rPr lang="zh-CN" altLang="en-US" dirty="0" smtClean="0"/>
              <a:t>知识点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：数值函数</a:t>
            </a:r>
            <a:endParaRPr lang="zh-CN" altLang="en-US" dirty="0" smtClean="0"/>
          </a:p>
          <a:p>
            <a:pPr>
              <a:lnSpc>
                <a:spcPct val="140000"/>
              </a:lnSpc>
            </a:pPr>
            <a:r>
              <a:rPr lang="zh-CN" altLang="en-US" dirty="0" smtClean="0"/>
              <a:t>知识点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：日期和时间函数</a:t>
            </a:r>
            <a:endParaRPr lang="zh-CN" altLang="en-US" dirty="0" smtClean="0"/>
          </a:p>
          <a:p>
            <a:pPr>
              <a:lnSpc>
                <a:spcPct val="140000"/>
              </a:lnSpc>
            </a:pPr>
            <a:r>
              <a:rPr lang="zh-CN" altLang="en-US" dirty="0" smtClean="0"/>
              <a:t>知识点</a:t>
            </a:r>
            <a:r>
              <a:rPr lang="en-US" altLang="zh-CN" dirty="0" smtClean="0"/>
              <a:t>7</a:t>
            </a:r>
            <a:r>
              <a:rPr lang="zh-CN" altLang="en-US" dirty="0" smtClean="0"/>
              <a:t>：流程函数</a:t>
            </a:r>
            <a:endParaRPr lang="zh-CN" altLang="en-US" dirty="0" smtClean="0"/>
          </a:p>
          <a:p>
            <a:pPr>
              <a:lnSpc>
                <a:spcPct val="140000"/>
              </a:lnSpc>
            </a:pPr>
            <a:r>
              <a:rPr lang="zh-CN" altLang="en-US" dirty="0" smtClean="0"/>
              <a:t>知识点</a:t>
            </a:r>
            <a:r>
              <a:rPr lang="en-US" altLang="zh-CN" dirty="0" smtClean="0"/>
              <a:t>8</a:t>
            </a:r>
            <a:r>
              <a:rPr lang="zh-CN" altLang="en-US" dirty="0" smtClean="0"/>
              <a:t>：</a:t>
            </a:r>
            <a:r>
              <a:rPr lang="en-US" altLang="zh-CN" dirty="0" smtClean="0"/>
              <a:t>JSON</a:t>
            </a:r>
            <a:r>
              <a:rPr lang="zh-CN" altLang="en-US" dirty="0" smtClean="0"/>
              <a:t>函数</a:t>
            </a:r>
            <a:endParaRPr lang="zh-CN" altLang="en-US" dirty="0" smtClean="0"/>
          </a:p>
          <a:p>
            <a:pPr>
              <a:lnSpc>
                <a:spcPct val="140000"/>
              </a:lnSpc>
            </a:pPr>
            <a:r>
              <a:rPr lang="zh-CN" altLang="en-US" dirty="0" smtClean="0"/>
              <a:t>知识点</a:t>
            </a:r>
            <a:r>
              <a:rPr lang="en-US" altLang="zh-CN" dirty="0" smtClean="0"/>
              <a:t>9</a:t>
            </a:r>
            <a:r>
              <a:rPr lang="zh-CN" altLang="en-US" dirty="0" smtClean="0"/>
              <a:t>：窗口函数</a:t>
            </a:r>
            <a:endParaRPr lang="zh-CN" altLang="en-US" dirty="0" smtClean="0"/>
          </a:p>
          <a:p>
            <a:pPr>
              <a:lnSpc>
                <a:spcPct val="140000"/>
              </a:lnSpc>
            </a:pPr>
            <a:r>
              <a:rPr lang="zh-CN" altLang="en-US" dirty="0" smtClean="0"/>
              <a:t>知识点</a:t>
            </a:r>
            <a:r>
              <a:rPr lang="en-US" altLang="zh-CN" dirty="0" smtClean="0"/>
              <a:t>10</a:t>
            </a:r>
            <a:r>
              <a:rPr lang="zh-CN" altLang="en-US" dirty="0" smtClean="0"/>
              <a:t>：其它常用函数</a:t>
            </a:r>
            <a:endParaRPr lang="zh-CN" altLang="en-US" dirty="0" smtClean="0"/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 dirty="0" smtClean="0"/>
              <a:t>MySQL</a:t>
            </a:r>
            <a:r>
              <a:rPr lang="zh-CN" altLang="en-US" sz="2050" dirty="0" smtClean="0"/>
              <a:t>支持的日期和时间格式：</a:t>
            </a:r>
            <a:endParaRPr lang="zh-CN" altLang="en-US" sz="2050" dirty="0" smtClean="0"/>
          </a:p>
          <a:p>
            <a:pPr marL="457200" lvl="1" indent="0">
              <a:buNone/>
            </a:pPr>
            <a:endParaRPr lang="en-US" altLang="zh-CN" sz="1400" dirty="0" smtClean="0">
              <a:sym typeface="+mn-ea"/>
            </a:endParaRPr>
          </a:p>
          <a:p>
            <a:pPr lvl="1"/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6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日期和时间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函数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】-3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74065" y="1517650"/>
          <a:ext cx="9319260" cy="502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5710"/>
                <a:gridCol w="6813550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格式符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格式说明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1200"/>
                        <a:t>%d</a:t>
                      </a:r>
                      <a:endParaRPr 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两位数字表示月中的天数（</a:t>
                      </a:r>
                      <a:r>
                        <a:rPr lang="en-US" altLang="zh-CN" sz="1200">
                          <a:sym typeface="+mn-ea"/>
                        </a:rPr>
                        <a:t>00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01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31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%e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数字形式表示月中的天数（</a:t>
                      </a:r>
                      <a:r>
                        <a:rPr lang="en-US" altLang="zh-CN" sz="1200">
                          <a:sym typeface="+mn-ea"/>
                        </a:rPr>
                        <a:t>00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01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31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%D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英文后缀表示月中的天数（</a:t>
                      </a:r>
                      <a:r>
                        <a:rPr lang="en-US" altLang="zh-CN" sz="1200">
                          <a:sym typeface="+mn-ea"/>
                        </a:rPr>
                        <a:t>1st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2nd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3rd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sz="1200">
                          <a:sym typeface="+mn-ea"/>
                        </a:rPr>
                        <a:t>）</a:t>
                      </a:r>
                      <a:endParaRPr 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</a:t>
                      </a:r>
                      <a:r>
                        <a:rPr lang="en-US" sz="1200"/>
                        <a:t>w</a:t>
                      </a:r>
                      <a:endParaRPr 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以数字形式表示周中的天数（</a:t>
                      </a:r>
                      <a:r>
                        <a:rPr lang="en-US" altLang="zh-CN" sz="1200">
                          <a:sym typeface="+mn-ea"/>
                        </a:rPr>
                        <a:t>0=Sunday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1=Monday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6=Saturday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%j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以</a:t>
                      </a:r>
                      <a:r>
                        <a:rPr lang="en-US" altLang="zh-CN" sz="1200">
                          <a:sym typeface="+mn-ea"/>
                        </a:rPr>
                        <a:t>3</a:t>
                      </a:r>
                      <a:r>
                        <a:rPr lang="zh-CN" altLang="en-US" sz="1200">
                          <a:sym typeface="+mn-ea"/>
                        </a:rPr>
                        <a:t>位数字表示年中的天数（</a:t>
                      </a:r>
                      <a:r>
                        <a:rPr lang="en-US" altLang="zh-CN" sz="1200">
                          <a:sym typeface="+mn-ea"/>
                        </a:rPr>
                        <a:t>001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002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366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%U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周（</a:t>
                      </a:r>
                      <a:r>
                        <a:rPr lang="en-US" altLang="zh-CN" sz="1200">
                          <a:sym typeface="+mn-ea"/>
                        </a:rPr>
                        <a:t>0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1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52</a:t>
                      </a:r>
                      <a:r>
                        <a:rPr lang="zh-CN" altLang="en-US" sz="1200">
                          <a:sym typeface="+mn-ea"/>
                        </a:rPr>
                        <a:t>），其中</a:t>
                      </a:r>
                      <a:r>
                        <a:rPr lang="en-US" altLang="zh-CN" sz="1200">
                          <a:sym typeface="+mn-ea"/>
                        </a:rPr>
                        <a:t>Sunday</a:t>
                      </a:r>
                      <a:r>
                        <a:rPr lang="zh-CN" altLang="en-US" sz="1200">
                          <a:sym typeface="+mn-ea"/>
                        </a:rPr>
                        <a:t>为周中的第一天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%u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周（</a:t>
                      </a:r>
                      <a:r>
                        <a:rPr lang="en-US" altLang="zh-CN" sz="1200">
                          <a:sym typeface="+mn-ea"/>
                        </a:rPr>
                        <a:t>0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1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52</a:t>
                      </a:r>
                      <a:r>
                        <a:rPr lang="zh-CN" altLang="en-US" sz="1200">
                          <a:sym typeface="+mn-ea"/>
                        </a:rPr>
                        <a:t>），其中</a:t>
                      </a:r>
                      <a:r>
                        <a:rPr lang="en-US" altLang="zh-CN" sz="1200">
                          <a:sym typeface="+mn-ea"/>
                        </a:rPr>
                        <a:t>Monday</a:t>
                      </a:r>
                      <a:r>
                        <a:rPr lang="zh-CN" altLang="en-US" sz="1200">
                          <a:sym typeface="+mn-ea"/>
                        </a:rPr>
                        <a:t>为周中的第一天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%M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月名（</a:t>
                      </a:r>
                      <a:r>
                        <a:rPr lang="en-US" altLang="zh-CN" sz="1200">
                          <a:sym typeface="+mn-ea"/>
                        </a:rPr>
                        <a:t>January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February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December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%b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缩写的月名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%m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两位数字表示的月份（</a:t>
                      </a:r>
                      <a:r>
                        <a:rPr lang="en-US" altLang="zh-CN" sz="1200">
                          <a:sym typeface="+mn-ea"/>
                        </a:rPr>
                        <a:t>01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02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12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%c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数字表示的月份（</a:t>
                      </a:r>
                      <a:r>
                        <a:rPr lang="en-US" altLang="zh-CN" sz="1200">
                          <a:sym typeface="+mn-ea"/>
                        </a:rPr>
                        <a:t>1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2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...</a:t>
                      </a:r>
                      <a:r>
                        <a:rPr lang="zh-CN" altLang="en-US" sz="1200">
                          <a:sym typeface="+mn-ea"/>
                        </a:rPr>
                        <a:t>，</a:t>
                      </a:r>
                      <a:r>
                        <a:rPr lang="en-US" altLang="zh-CN" sz="1200">
                          <a:sym typeface="+mn-ea"/>
                        </a:rPr>
                        <a:t>12</a:t>
                      </a:r>
                      <a:r>
                        <a:rPr lang="zh-CN" altLang="en-US" sz="1200">
                          <a:sym typeface="+mn-ea"/>
                        </a:rPr>
                        <a:t>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%Y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4</a:t>
                      </a:r>
                      <a:r>
                        <a:rPr lang="zh-CN" altLang="en-US" sz="1200">
                          <a:sym typeface="+mn-ea"/>
                        </a:rPr>
                        <a:t>位数字表示的年份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%y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两位数字表示的年份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%%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直接值</a:t>
                      </a:r>
                      <a:r>
                        <a:rPr lang="en-US" altLang="zh-CN" sz="1200">
                          <a:sym typeface="+mn-ea"/>
                        </a:rPr>
                        <a:t>“%”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 dirty="0" smtClean="0"/>
              <a:t>MySQL</a:t>
            </a:r>
            <a:r>
              <a:rPr lang="zh-CN" altLang="en-US" sz="2050" dirty="0" smtClean="0"/>
              <a:t>支持的日期间隔类型：</a:t>
            </a:r>
            <a:endParaRPr lang="zh-CN" altLang="en-US" sz="2050" dirty="0" smtClean="0"/>
          </a:p>
          <a:p>
            <a:pPr marL="457200" lvl="1" indent="0">
              <a:buNone/>
            </a:pPr>
            <a:endParaRPr lang="en-US" altLang="zh-CN" sz="1400" dirty="0" smtClean="0">
              <a:sym typeface="+mn-ea"/>
            </a:endParaRPr>
          </a:p>
          <a:p>
            <a:pPr lvl="1"/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6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日期和时间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函数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】-3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74065" y="1517650"/>
          <a:ext cx="9319260" cy="5148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2295"/>
                <a:gridCol w="2886710"/>
                <a:gridCol w="4580255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表达式类型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描述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格式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1200"/>
                        <a:t>hour</a:t>
                      </a:r>
                      <a:endParaRPr 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小时</a:t>
                      </a:r>
                      <a:endParaRPr 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hh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minute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分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mm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second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秒</a:t>
                      </a:r>
                      <a:endParaRPr 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ss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1200"/>
                        <a:t>year</a:t>
                      </a:r>
                      <a:endParaRPr 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年</a:t>
                      </a:r>
                      <a:endParaRPr 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YY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month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月</a:t>
                      </a:r>
                      <a:endParaRPr 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MM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day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日</a:t>
                      </a:r>
                      <a:endParaRPr 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DD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year_month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年和月</a:t>
                      </a:r>
                      <a:endParaRPr 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YY-MM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day_hour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日和小时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DD hh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day_minute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日和分钟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DD hh:mm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day_second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日和秒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DD hh:mm:ss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hour_minute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小时和分</a:t>
                      </a:r>
                      <a:endParaRPr 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hh:mm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hour_second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小时和秒</a:t>
                      </a:r>
                      <a:endParaRPr 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hh:ss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minute_second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分钟和秒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mm:ss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 dirty="0" smtClean="0"/>
              <a:t>MySQL</a:t>
            </a:r>
            <a:r>
              <a:rPr lang="zh-CN" altLang="en-US" sz="2050" dirty="0" smtClean="0"/>
              <a:t>支持的流程函数：</a:t>
            </a:r>
            <a:endParaRPr lang="zh-CN" altLang="en-US" sz="2050" dirty="0" smtClean="0"/>
          </a:p>
          <a:p>
            <a:pPr marL="457200" lvl="1" indent="0">
              <a:buNone/>
            </a:pPr>
            <a:endParaRPr lang="en-US" altLang="zh-CN" sz="1400" dirty="0" smtClean="0">
              <a:sym typeface="+mn-ea"/>
            </a:endParaRPr>
          </a:p>
          <a:p>
            <a:pPr lvl="1"/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7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流程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函数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25805" y="2141855"/>
          <a:ext cx="9319260" cy="4691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3135"/>
                <a:gridCol w="5826125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函数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功能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if(value,t,f)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如果</a:t>
                      </a:r>
                      <a:r>
                        <a:rPr lang="en-US" altLang="zh-CN" sz="1200">
                          <a:sym typeface="+mn-ea"/>
                        </a:rPr>
                        <a:t>value</a:t>
                      </a:r>
                      <a:r>
                        <a:rPr lang="zh-CN" altLang="en-US" sz="1200">
                          <a:sym typeface="+mn-ea"/>
                        </a:rPr>
                        <a:t>是真，返回</a:t>
                      </a:r>
                      <a:r>
                        <a:rPr lang="en-US" altLang="zh-CN" sz="1200">
                          <a:sym typeface="+mn-ea"/>
                        </a:rPr>
                        <a:t>t</a:t>
                      </a:r>
                      <a:r>
                        <a:rPr lang="zh-CN" altLang="en-US" sz="1200">
                          <a:sym typeface="+mn-ea"/>
                        </a:rPr>
                        <a:t>；否则返回</a:t>
                      </a:r>
                      <a:r>
                        <a:rPr lang="en-US" altLang="zh-CN" sz="1200">
                          <a:sym typeface="+mn-ea"/>
                        </a:rPr>
                        <a:t>f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ifnull(value1,value2)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如果</a:t>
                      </a:r>
                      <a:r>
                        <a:rPr lang="en-US" altLang="zh-CN" sz="1200">
                          <a:sym typeface="+mn-ea"/>
                        </a:rPr>
                        <a:t>value1</a:t>
                      </a:r>
                      <a:r>
                        <a:rPr lang="zh-CN" altLang="en-US" sz="1200">
                          <a:sym typeface="+mn-ea"/>
                        </a:rPr>
                        <a:t>不为空，返回</a:t>
                      </a:r>
                      <a:r>
                        <a:rPr lang="en-US" altLang="zh-CN" sz="1200">
                          <a:sym typeface="+mn-ea"/>
                        </a:rPr>
                        <a:t>value1,</a:t>
                      </a:r>
                      <a:r>
                        <a:rPr lang="zh-CN" altLang="en-US" sz="1200">
                          <a:sym typeface="+mn-ea"/>
                        </a:rPr>
                        <a:t>否则</a:t>
                      </a:r>
                      <a:r>
                        <a:rPr lang="en-US" altLang="zh-CN" sz="1200">
                          <a:sym typeface="+mn-ea"/>
                        </a:rPr>
                        <a:t>value2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case when[value1] then [result]...else [default] end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如果</a:t>
                      </a:r>
                      <a:r>
                        <a:rPr lang="en-US" altLang="zh-CN" sz="1200">
                          <a:sym typeface="+mn-ea"/>
                        </a:rPr>
                        <a:t>value1</a:t>
                      </a:r>
                      <a:r>
                        <a:rPr lang="zh-CN" altLang="en-US" sz="1200">
                          <a:sym typeface="+mn-ea"/>
                        </a:rPr>
                        <a:t>是真，返回</a:t>
                      </a:r>
                      <a:r>
                        <a:rPr lang="en-US" altLang="zh-CN" sz="1200">
                          <a:sym typeface="+mn-ea"/>
                        </a:rPr>
                        <a:t>result</a:t>
                      </a:r>
                      <a:r>
                        <a:rPr lang="zh-CN" altLang="en-US" sz="1200">
                          <a:sym typeface="+mn-ea"/>
                        </a:rPr>
                        <a:t>，否则返回</a:t>
                      </a:r>
                      <a:r>
                        <a:rPr lang="en-US" altLang="zh-CN" sz="1200">
                          <a:sym typeface="+mn-ea"/>
                        </a:rPr>
                        <a:t>default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case [expr] when [value1] then [result1] ... else [default] end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如果</a:t>
                      </a:r>
                      <a:r>
                        <a:rPr lang="en-US" altLang="zh-CN" sz="1200">
                          <a:sym typeface="+mn-ea"/>
                        </a:rPr>
                        <a:t>expr</a:t>
                      </a:r>
                      <a:r>
                        <a:rPr lang="zh-CN" altLang="en-US" sz="1200">
                          <a:sym typeface="+mn-ea"/>
                        </a:rPr>
                        <a:t>等于</a:t>
                      </a:r>
                      <a:r>
                        <a:rPr lang="en-US" altLang="zh-CN" sz="1200">
                          <a:sym typeface="+mn-ea"/>
                        </a:rPr>
                        <a:t>value1</a:t>
                      </a:r>
                      <a:r>
                        <a:rPr lang="zh-CN" altLang="en-US" sz="1200">
                          <a:sym typeface="+mn-ea"/>
                        </a:rPr>
                        <a:t>，返回</a:t>
                      </a:r>
                      <a:r>
                        <a:rPr lang="en-US" altLang="zh-CN" sz="1200">
                          <a:sym typeface="+mn-ea"/>
                        </a:rPr>
                        <a:t>result1</a:t>
                      </a:r>
                      <a:r>
                        <a:rPr lang="zh-CN" altLang="en-US" sz="1200">
                          <a:sym typeface="+mn-ea"/>
                        </a:rPr>
                        <a:t>，否则返回</a:t>
                      </a:r>
                      <a:r>
                        <a:rPr lang="en-US" altLang="zh-CN" sz="1200">
                          <a:sym typeface="+mn-ea"/>
                        </a:rPr>
                        <a:t>default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791210" y="4525645"/>
            <a:ext cx="9634855" cy="1053465"/>
          </a:xfrm>
          <a:prstGeom prst="rect">
            <a:avLst/>
          </a:prstGeom>
          <a:noFill/>
          <a:ln w="7620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91210" y="4575810"/>
            <a:ext cx="9264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案例</a:t>
            </a:r>
            <a:r>
              <a:rPr lang="en-US" altLang="zh-CN" sz="200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1</a:t>
            </a:r>
            <a:r>
              <a: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:查询员工信息，性别如果是1就显示男，否则就显示女</a:t>
            </a:r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案例</a:t>
            </a:r>
            <a:r>
              <a:rPr lang="en-US" altLang="zh-CN" sz="200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2</a:t>
            </a:r>
            <a:r>
              <a: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：查询员工信息，如果手机号为null就显示没添加号码，不为null就正常显示</a:t>
            </a:r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050" dirty="0" smtClean="0"/>
              <a:t>创建</a:t>
            </a:r>
            <a:r>
              <a:rPr lang="en-US" altLang="zh-CN" sz="2050" dirty="0" smtClean="0"/>
              <a:t>JSON</a:t>
            </a:r>
            <a:r>
              <a:rPr lang="zh-CN" altLang="en-US" sz="2050" dirty="0" smtClean="0"/>
              <a:t>函数：</a:t>
            </a:r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/>
          </a:p>
          <a:p>
            <a:pPr lvl="1"/>
            <a:r>
              <a:rPr lang="en-US" altLang="zh-CN" sz="1755" dirty="0" smtClean="0"/>
              <a:t>json_array([val[,val]...])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json_object[key,val[,key,val]...])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json_quote(string)</a:t>
            </a:r>
            <a:endParaRPr lang="zh-CN" altLang="en-US" sz="1755" dirty="0" smtClean="0"/>
          </a:p>
          <a:p>
            <a:pPr marL="457200" lvl="1" indent="0">
              <a:buNone/>
            </a:pPr>
            <a:endParaRPr lang="en-US" altLang="zh-CN" sz="1400" dirty="0" smtClean="0">
              <a:sym typeface="+mn-ea"/>
            </a:endParaRPr>
          </a:p>
          <a:p>
            <a:pPr lvl="1"/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63983" y="246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8【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JSON函数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39140" y="1509395"/>
          <a:ext cx="9319260" cy="182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3135"/>
                <a:gridCol w="5826125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函数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功能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json_array()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创建</a:t>
                      </a:r>
                      <a:r>
                        <a:rPr lang="en-US" altLang="zh-CN" sz="1200">
                          <a:sym typeface="+mn-ea"/>
                        </a:rPr>
                        <a:t>json</a:t>
                      </a:r>
                      <a:r>
                        <a:rPr lang="zh-CN" altLang="en-US" sz="1200">
                          <a:sym typeface="+mn-ea"/>
                        </a:rPr>
                        <a:t>数组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json_object()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创建</a:t>
                      </a:r>
                      <a:r>
                        <a:rPr lang="en-US" altLang="zh-CN" sz="1200">
                          <a:sym typeface="+mn-ea"/>
                        </a:rPr>
                        <a:t>json</a:t>
                      </a:r>
                      <a:r>
                        <a:rPr lang="zh-CN" altLang="en-US" sz="1200">
                          <a:sym typeface="+mn-ea"/>
                        </a:rPr>
                        <a:t>对象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json_quote()/json_unquote()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加上</a:t>
                      </a:r>
                      <a:r>
                        <a:rPr lang="en-US" altLang="zh-CN" sz="1200">
                          <a:sym typeface="+mn-ea"/>
                        </a:rPr>
                        <a:t>/</a:t>
                      </a:r>
                      <a:r>
                        <a:rPr lang="zh-CN" altLang="en-US" sz="1200">
                          <a:sym typeface="+mn-ea"/>
                        </a:rPr>
                        <a:t>去掉</a:t>
                      </a:r>
                      <a:r>
                        <a:rPr lang="en-US" altLang="zh-CN" sz="1200">
                          <a:sym typeface="+mn-ea"/>
                        </a:rPr>
                        <a:t>json</a:t>
                      </a:r>
                      <a:r>
                        <a:rPr lang="zh-CN" altLang="en-US" sz="1200">
                          <a:sym typeface="+mn-ea"/>
                        </a:rPr>
                        <a:t>文档两边的双引号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050" dirty="0" smtClean="0"/>
              <a:t>查询</a:t>
            </a:r>
            <a:r>
              <a:rPr lang="en-US" altLang="zh-CN" sz="2050" dirty="0" smtClean="0"/>
              <a:t>JSON</a:t>
            </a:r>
            <a:r>
              <a:rPr lang="zh-CN" altLang="en-US" sz="2050" dirty="0" smtClean="0"/>
              <a:t>函数：</a:t>
            </a:r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/>
          </a:p>
          <a:p>
            <a:pPr lvl="1"/>
            <a:r>
              <a:rPr lang="en-US" altLang="zh-CN" sz="1755" dirty="0" smtClean="0"/>
              <a:t>json_contains(target,candidate[,path])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json_contains_path(json_doc,one_or_all,path[,path]...)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json_extract(json_doc,path[,path]...)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json_keys(json_doc[,path])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json_search(json_doc,one_or_all,search_str[,escape_char[,path]...])</a:t>
            </a:r>
            <a:endParaRPr lang="zh-CN" altLang="en-US" sz="1755" dirty="0" smtClean="0"/>
          </a:p>
          <a:p>
            <a:pPr marL="457200" lvl="1" indent="0">
              <a:buNone/>
            </a:pPr>
            <a:endParaRPr lang="en-US" altLang="zh-CN" sz="1400" dirty="0" smtClean="0">
              <a:sym typeface="+mn-ea"/>
            </a:endParaRPr>
          </a:p>
          <a:p>
            <a:pPr lvl="1"/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8【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JSON函数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】-2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39140" y="1509395"/>
          <a:ext cx="931926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3135"/>
                <a:gridCol w="5826125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函数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功能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json_contains()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查询文档中是否包含指定的元素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json_contains_path()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查询文档中是否包含指定的路径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json_extract()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根据条件提取文档中的数据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json_keys()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提取所有</a:t>
                      </a:r>
                      <a:r>
                        <a:rPr lang="en-US" altLang="zh-CN" sz="1200">
                          <a:sym typeface="+mn-ea"/>
                        </a:rPr>
                        <a:t>key</a:t>
                      </a:r>
                      <a:r>
                        <a:rPr lang="zh-CN" altLang="en-US" sz="1200">
                          <a:sym typeface="+mn-ea"/>
                        </a:rPr>
                        <a:t>的集合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json_search()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返回所有符合条件的路径集合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050" dirty="0" smtClean="0"/>
              <a:t>修改</a:t>
            </a:r>
            <a:r>
              <a:rPr lang="en-US" altLang="zh-CN" sz="2050" dirty="0" smtClean="0"/>
              <a:t>JSON</a:t>
            </a:r>
            <a:r>
              <a:rPr lang="zh-CN" altLang="en-US" sz="2050" dirty="0" smtClean="0"/>
              <a:t>函数：</a:t>
            </a:r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/>
          </a:p>
          <a:p>
            <a:pPr lvl="1"/>
            <a:r>
              <a:rPr lang="en-US" altLang="zh-CN" sz="1755" dirty="0" smtClean="0"/>
              <a:t>json_array_append(json_doc,path,val[,path,val]...)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json_array_insert(json_doc,path,val[,path,val]...)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json_replace(json_doc,path,val[,path,val]...)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json_set(json_doc,path,val[,path,val]...)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json_merge_preserve(json_doc,json_doc[,json_doc]...)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json_remove(json_doc,path[,path]...)</a:t>
            </a:r>
            <a:endParaRPr lang="zh-CN" altLang="en-US" sz="1755" dirty="0" smtClean="0"/>
          </a:p>
          <a:p>
            <a:pPr marL="457200" lvl="1" indent="0">
              <a:buNone/>
            </a:pPr>
            <a:endParaRPr lang="en-US" altLang="zh-CN" sz="1400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8【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JSON函数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】-3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39140" y="1379855"/>
          <a:ext cx="9319260" cy="2486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3135"/>
                <a:gridCol w="5826125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函数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功能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json_merge()(deprecated 5.7.22)</a:t>
                      </a:r>
                      <a:endParaRPr lang="en-US" altLang="zh-CN" sz="1200"/>
                    </a:p>
                    <a:p>
                      <a:pPr algn="l">
                        <a:buNone/>
                      </a:pPr>
                      <a:r>
                        <a:rPr lang="en-US" altLang="zh-CN" sz="1200"/>
                        <a:t>json_merge_preserve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将两个文档合并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json_array_append()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数组尾部追加元素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json_array_insert()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在数组的指定位置插入元素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json_remove()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删除文档中指定位置的元素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json_replace()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替换文档中指定位置的元素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json_set()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给文档中指定位置的元素设置新值，如果元素不存在，则进行插入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050" dirty="0" smtClean="0"/>
              <a:t>查询</a:t>
            </a:r>
            <a:r>
              <a:rPr lang="en-US" altLang="zh-CN" sz="2050" dirty="0" smtClean="0"/>
              <a:t>JSON</a:t>
            </a:r>
            <a:r>
              <a:rPr lang="zh-CN" altLang="en-US" sz="2050" dirty="0" smtClean="0"/>
              <a:t>元数据的</a:t>
            </a:r>
            <a:r>
              <a:rPr lang="zh-CN" altLang="en-US" sz="2050" dirty="0" smtClean="0"/>
              <a:t>函数：</a:t>
            </a:r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/>
          </a:p>
          <a:p>
            <a:pPr lvl="1"/>
            <a:r>
              <a:rPr lang="en-US" altLang="zh-CN" sz="1755" dirty="0" smtClean="0"/>
              <a:t>json_depth(json_doc)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json_length(json_doc[,path])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json_type(json_val)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json_valid(val)</a:t>
            </a:r>
            <a:endParaRPr lang="en-US" altLang="zh-CN" sz="1400" dirty="0" smtClean="0">
              <a:sym typeface="+mn-ea"/>
            </a:endParaRPr>
          </a:p>
          <a:p>
            <a:pPr lvl="1"/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8【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JSON函数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】-4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39140" y="1509395"/>
          <a:ext cx="931926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3135"/>
                <a:gridCol w="5826125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函数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功能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json_depth()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JSON</a:t>
                      </a:r>
                      <a:r>
                        <a:rPr lang="zh-CN" altLang="en-US" sz="1200">
                          <a:sym typeface="+mn-ea"/>
                        </a:rPr>
                        <a:t>文档的深度（元素最大嵌套层数）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json_length()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JSON</a:t>
                      </a:r>
                      <a:r>
                        <a:rPr lang="zh-CN" altLang="en-US" sz="1200">
                          <a:sym typeface="+mn-ea"/>
                        </a:rPr>
                        <a:t>文档的长度（元素个数）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json_type()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JSON</a:t>
                      </a:r>
                      <a:r>
                        <a:rPr lang="zh-CN" altLang="en-US" sz="1200">
                          <a:sym typeface="+mn-ea"/>
                        </a:rPr>
                        <a:t>文档类型（数组、对象、标量类型）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json_valid()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sym typeface="+mn-ea"/>
                        </a:rPr>
                        <a:t>JSON</a:t>
                      </a:r>
                      <a:r>
                        <a:rPr lang="zh-CN" altLang="en-US" sz="1200">
                          <a:sym typeface="+mn-ea"/>
                        </a:rPr>
                        <a:t>格式是否合法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050" dirty="0" smtClean="0"/>
              <a:t>JSON</a:t>
            </a:r>
            <a:r>
              <a:rPr lang="zh-CN" altLang="en-US" sz="2050" dirty="0" smtClean="0"/>
              <a:t>工具</a:t>
            </a:r>
            <a:r>
              <a:rPr lang="zh-CN" altLang="en-US" sz="2050" dirty="0" smtClean="0"/>
              <a:t>函数：</a:t>
            </a:r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/>
          </a:p>
          <a:p>
            <a:pPr lvl="1"/>
            <a:r>
              <a:rPr lang="en-US" altLang="zh-CN" sz="1755" dirty="0" smtClean="0"/>
              <a:t>json_pretty(json_val)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json_storage_size(json_val) / json_storage_free(json_val)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json_table(expr,path columns(column_list) [as] alias)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json_arrayagg(col_or_expr)</a:t>
            </a:r>
            <a:endParaRPr lang="en-US" altLang="zh-CN" sz="1755" dirty="0" smtClean="0"/>
          </a:p>
          <a:p>
            <a:pPr lvl="1"/>
            <a:r>
              <a:rPr lang="en-US" altLang="zh-CN" sz="1755" dirty="0" smtClean="0"/>
              <a:t>json_objectagg(key,value)</a:t>
            </a:r>
            <a:endParaRPr lang="en-US" altLang="zh-CN" sz="1400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8【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JSON函数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】-5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39140" y="1379855"/>
          <a:ext cx="9319260" cy="2486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3135"/>
                <a:gridCol w="5826125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函数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功能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json_pretty()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美化</a:t>
                      </a:r>
                      <a:r>
                        <a:rPr lang="en-US" altLang="zh-CN" sz="1200">
                          <a:sym typeface="+mn-ea"/>
                        </a:rPr>
                        <a:t>JSON</a:t>
                      </a:r>
                      <a:r>
                        <a:rPr lang="zh-CN" altLang="en-US" sz="1200">
                          <a:sym typeface="+mn-ea"/>
                        </a:rPr>
                        <a:t>格式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json_storage_size()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JSON</a:t>
                      </a:r>
                      <a:r>
                        <a:rPr lang="zh-CN" altLang="en-US" sz="1200">
                          <a:sym typeface="+mn-ea"/>
                        </a:rPr>
                        <a:t>文档占用的存储空间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json_storage_free()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JSON</a:t>
                      </a:r>
                      <a:r>
                        <a:rPr lang="zh-CN" altLang="en-US" sz="1200">
                          <a:sym typeface="+mn-ea"/>
                        </a:rPr>
                        <a:t>文档更新操作后剩余的空间，</a:t>
                      </a:r>
                      <a:r>
                        <a:rPr lang="en-US" altLang="zh-CN" sz="1200">
                          <a:sym typeface="+mn-ea"/>
                        </a:rPr>
                        <a:t>MySQL8.0</a:t>
                      </a:r>
                      <a:r>
                        <a:rPr lang="zh-CN" altLang="en-US" sz="1200">
                          <a:sym typeface="+mn-ea"/>
                        </a:rPr>
                        <a:t>新增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json_table()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将</a:t>
                      </a:r>
                      <a:r>
                        <a:rPr lang="en-US" altLang="zh-CN" sz="1200">
                          <a:sym typeface="+mn-ea"/>
                        </a:rPr>
                        <a:t>JSON</a:t>
                      </a:r>
                      <a:r>
                        <a:rPr lang="zh-CN" altLang="en-US" sz="1200">
                          <a:sym typeface="+mn-ea"/>
                        </a:rPr>
                        <a:t>文档转换为表格，</a:t>
                      </a:r>
                      <a:r>
                        <a:rPr lang="en-US" altLang="zh-CN" sz="1200">
                          <a:sym typeface="+mn-ea"/>
                        </a:rPr>
                        <a:t>MySQL8.0</a:t>
                      </a:r>
                      <a:r>
                        <a:rPr lang="zh-CN" altLang="en-US" sz="1200">
                          <a:sym typeface="+mn-ea"/>
                        </a:rPr>
                        <a:t>新增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json_arrayagg()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将聚合后参数中的多个值转换为</a:t>
                      </a:r>
                      <a:r>
                        <a:rPr lang="en-US" altLang="zh-CN" sz="1200">
                          <a:sym typeface="+mn-ea"/>
                        </a:rPr>
                        <a:t>JSON</a:t>
                      </a:r>
                      <a:r>
                        <a:rPr lang="zh-CN" altLang="en-US" sz="1200">
                          <a:sym typeface="+mn-ea"/>
                        </a:rPr>
                        <a:t>数组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json_objectagg()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将两个列或者是表达式解释为一个</a:t>
                      </a:r>
                      <a:r>
                        <a:rPr lang="en-US" altLang="zh-CN" sz="1200">
                          <a:sym typeface="+mn-ea"/>
                        </a:rPr>
                        <a:t>key</a:t>
                      </a:r>
                      <a:r>
                        <a:rPr lang="zh-CN" altLang="en-US" sz="1200">
                          <a:sym typeface="+mn-ea"/>
                        </a:rPr>
                        <a:t>和一个</a:t>
                      </a:r>
                      <a:r>
                        <a:rPr lang="en-US" altLang="zh-CN" sz="1200">
                          <a:sym typeface="+mn-ea"/>
                        </a:rPr>
                        <a:t>value</a:t>
                      </a:r>
                      <a:r>
                        <a:rPr lang="zh-CN" altLang="en-US" sz="1200">
                          <a:sym typeface="+mn-ea"/>
                        </a:rPr>
                        <a:t>，返回一个</a:t>
                      </a:r>
                      <a:r>
                        <a:rPr lang="en-US" altLang="zh-CN" sz="1200">
                          <a:sym typeface="+mn-ea"/>
                        </a:rPr>
                        <a:t>JSON</a:t>
                      </a:r>
                      <a:r>
                        <a:rPr lang="zh-CN" altLang="en-US" sz="1200">
                          <a:sym typeface="+mn-ea"/>
                        </a:rPr>
                        <a:t>对象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>
                <a:solidFill>
                  <a:srgbClr val="000000"/>
                </a:solidFill>
                <a:cs typeface="微软雅黑 Light" panose="020B0502040204020203" pitchFamily="34" charset="-122"/>
                <a:sym typeface="+mn-ea"/>
              </a:rPr>
              <a:t>ROW_NUMBER()</a:t>
            </a:r>
            <a:r>
              <a:rPr lang="zh-CN" altLang="en-US" dirty="0" smtClean="0">
                <a:cs typeface="微软雅黑 Light" panose="020B0502040204020203" pitchFamily="34" charset="-122"/>
              </a:rPr>
              <a:t>：</a:t>
            </a:r>
            <a:endParaRPr lang="zh-CN" altLang="en-US" dirty="0" smtClean="0">
              <a:cs typeface="微软雅黑 Light" panose="020B0502040204020203" pitchFamily="34" charset="-122"/>
            </a:endParaRPr>
          </a:p>
          <a:p>
            <a:pPr lvl="1"/>
            <a:r>
              <a:rPr lang="en-US" altLang="zh-CN" sz="1800" dirty="0" smtClean="0">
                <a:cs typeface="微软雅黑 Light" panose="020B0502040204020203" pitchFamily="34" charset="-122"/>
                <a:sym typeface="+mn-ea"/>
              </a:rPr>
              <a:t>row_number()</a:t>
            </a:r>
            <a:r>
              <a:rPr lang="zh-CN" altLang="en-US" sz="1800" dirty="0" smtClean="0">
                <a:cs typeface="微软雅黑 Light" panose="020B0502040204020203" pitchFamily="34" charset="-122"/>
                <a:sym typeface="+mn-ea"/>
              </a:rPr>
              <a:t>后面的</a:t>
            </a:r>
            <a:r>
              <a:rPr lang="en-US" altLang="zh-CN" sz="1800" dirty="0" smtClean="0">
                <a:cs typeface="微软雅黑 Light" panose="020B0502040204020203" pitchFamily="34" charset="-122"/>
                <a:sym typeface="+mn-ea"/>
              </a:rPr>
              <a:t>over</a:t>
            </a:r>
            <a:r>
              <a:rPr lang="zh-CN" altLang="en-US" sz="1800" dirty="0" smtClean="0">
                <a:cs typeface="微软雅黑 Light" panose="020B0502040204020203" pitchFamily="34" charset="-122"/>
                <a:sym typeface="+mn-ea"/>
              </a:rPr>
              <a:t>是关键字，用来指定函数执行的窗口范围，如果后面什么都不写，则意味着窗口包含所有行，窗口：函数在所有行上进行计算；如果不为空，则支持以下</a:t>
            </a:r>
            <a:r>
              <a:rPr lang="en-US" altLang="zh-CN" sz="1800" dirty="0" smtClean="0">
                <a:cs typeface="微软雅黑 Light" panose="020B0502040204020203" pitchFamily="34" charset="-122"/>
                <a:sym typeface="+mn-ea"/>
              </a:rPr>
              <a:t>4</a:t>
            </a:r>
            <a:r>
              <a:rPr lang="zh-CN" altLang="en-US" sz="1800" dirty="0" smtClean="0">
                <a:cs typeface="微软雅黑 Light" panose="020B0502040204020203" pitchFamily="34" charset="-122"/>
                <a:sym typeface="+mn-ea"/>
              </a:rPr>
              <a:t>种语法：</a:t>
            </a:r>
            <a:endParaRPr lang="zh-CN" altLang="en-US" sz="1800" dirty="0" smtClean="0">
              <a:cs typeface="微软雅黑 Light" panose="020B0502040204020203" pitchFamily="34" charset="-122"/>
              <a:sym typeface="+mn-ea"/>
            </a:endParaRPr>
          </a:p>
          <a:p>
            <a:pPr lvl="2"/>
            <a:r>
              <a:rPr lang="en-US" altLang="zh-CN" sz="1800" dirty="0" smtClean="0">
                <a:cs typeface="微软雅黑 Light" panose="020B0502040204020203" pitchFamily="34" charset="-122"/>
                <a:sym typeface="+mn-ea"/>
              </a:rPr>
              <a:t>window_name</a:t>
            </a:r>
            <a:r>
              <a:rPr lang="zh-CN" altLang="en-US" sz="1800" dirty="0" smtClean="0">
                <a:cs typeface="微软雅黑 Light" panose="020B0502040204020203" pitchFamily="34" charset="-122"/>
                <a:sym typeface="+mn-ea"/>
              </a:rPr>
              <a:t>：给窗口指定一个别名，如果</a:t>
            </a:r>
            <a:r>
              <a:rPr lang="en-US" altLang="zh-CN" sz="1800" dirty="0" smtClean="0">
                <a:cs typeface="微软雅黑 Light" panose="020B0502040204020203" pitchFamily="34" charset="-122"/>
                <a:sym typeface="+mn-ea"/>
              </a:rPr>
              <a:t>SQL</a:t>
            </a:r>
            <a:r>
              <a:rPr lang="zh-CN" altLang="en-US" sz="1800" dirty="0" smtClean="0">
                <a:cs typeface="微软雅黑 Light" panose="020B0502040204020203" pitchFamily="34" charset="-122"/>
                <a:sym typeface="+mn-ea"/>
              </a:rPr>
              <a:t>中涉及的窗口较多，采用别名则更清晰易读；</a:t>
            </a:r>
            <a:endParaRPr lang="zh-CN" altLang="en-US" sz="1800" dirty="0" smtClean="0">
              <a:cs typeface="微软雅黑 Light" panose="020B0502040204020203" pitchFamily="34" charset="-122"/>
              <a:sym typeface="+mn-ea"/>
            </a:endParaRPr>
          </a:p>
          <a:p>
            <a:pPr lvl="2"/>
            <a:r>
              <a:rPr lang="en-US" altLang="zh-CN" sz="1800" dirty="0" smtClean="0">
                <a:cs typeface="微软雅黑 Light" panose="020B0502040204020203" pitchFamily="34" charset="-122"/>
                <a:sym typeface="+mn-ea"/>
              </a:rPr>
              <a:t>partition</a:t>
            </a:r>
            <a:r>
              <a:rPr lang="zh-CN" altLang="en-US" sz="1800" dirty="0" smtClean="0">
                <a:cs typeface="微软雅黑 Light" panose="020B0502040204020203" pitchFamily="34" charset="-122"/>
                <a:sym typeface="+mn-ea"/>
              </a:rPr>
              <a:t>子句：窗口按照哪些字段进行分组，窗口函数在不同的分组上分别执行；</a:t>
            </a:r>
            <a:endParaRPr lang="zh-CN" altLang="en-US" sz="1800" dirty="0" smtClean="0">
              <a:cs typeface="微软雅黑 Light" panose="020B0502040204020203" pitchFamily="34" charset="-122"/>
              <a:sym typeface="+mn-ea"/>
            </a:endParaRPr>
          </a:p>
          <a:p>
            <a:pPr lvl="2"/>
            <a:r>
              <a:rPr lang="en-US" altLang="zh-CN" sz="1800" dirty="0" smtClean="0">
                <a:cs typeface="微软雅黑 Light" panose="020B0502040204020203" pitchFamily="34" charset="-122"/>
                <a:sym typeface="+mn-ea"/>
              </a:rPr>
              <a:t>order by</a:t>
            </a:r>
            <a:r>
              <a:rPr lang="zh-CN" altLang="en-US" sz="1800" dirty="0" smtClean="0">
                <a:cs typeface="微软雅黑 Light" panose="020B0502040204020203" pitchFamily="34" charset="-122"/>
                <a:sym typeface="+mn-ea"/>
              </a:rPr>
              <a:t>子句：按照哪些字段进行排序，窗口函数将按照排序后的记录顺序进行编号，既可以和</a:t>
            </a:r>
            <a:r>
              <a:rPr lang="en-US" altLang="zh-CN" sz="1800" dirty="0" smtClean="0">
                <a:cs typeface="微软雅黑 Light" panose="020B0502040204020203" pitchFamily="34" charset="-122"/>
                <a:sym typeface="+mn-ea"/>
              </a:rPr>
              <a:t>partition</a:t>
            </a:r>
            <a:r>
              <a:rPr lang="zh-CN" altLang="en-US" sz="1800" dirty="0" smtClean="0">
                <a:cs typeface="微软雅黑 Light" panose="020B0502040204020203" pitchFamily="34" charset="-122"/>
                <a:sym typeface="+mn-ea"/>
              </a:rPr>
              <a:t>子句配合使用，也可以单独使用；</a:t>
            </a:r>
            <a:endParaRPr lang="zh-CN" altLang="en-US" sz="1800" dirty="0" smtClean="0">
              <a:cs typeface="微软雅黑 Light" panose="020B0502040204020203" pitchFamily="34" charset="-122"/>
              <a:sym typeface="+mn-ea"/>
            </a:endParaRPr>
          </a:p>
          <a:p>
            <a:pPr lvl="2"/>
            <a:r>
              <a:rPr lang="en-US" altLang="zh-CN" sz="1800" dirty="0" smtClean="0">
                <a:cs typeface="微软雅黑 Light" panose="020B0502040204020203" pitchFamily="34" charset="-122"/>
                <a:sym typeface="+mn-ea"/>
              </a:rPr>
              <a:t>frame</a:t>
            </a:r>
            <a:r>
              <a:rPr lang="zh-CN" altLang="en-US" sz="1800" dirty="0" smtClean="0">
                <a:cs typeface="微软雅黑 Light" panose="020B0502040204020203" pitchFamily="34" charset="-122"/>
                <a:sym typeface="+mn-ea"/>
              </a:rPr>
              <a:t>子句：</a:t>
            </a:r>
            <a:r>
              <a:rPr lang="en-US" altLang="zh-CN" sz="1800" dirty="0" smtClean="0">
                <a:cs typeface="微软雅黑 Light" panose="020B0502040204020203" pitchFamily="34" charset="-122"/>
                <a:sym typeface="+mn-ea"/>
              </a:rPr>
              <a:t>frame</a:t>
            </a:r>
            <a:r>
              <a:rPr lang="zh-CN" altLang="en-US" sz="1800" dirty="0" smtClean="0">
                <a:cs typeface="微软雅黑 Light" panose="020B0502040204020203" pitchFamily="34" charset="-122"/>
                <a:sym typeface="+mn-ea"/>
              </a:rPr>
              <a:t>是当前分区的一个子集，子句用来定义子集的规则，通常用来作为滑动窗口使用。</a:t>
            </a:r>
            <a:endParaRPr lang="zh-CN" altLang="en-US" sz="1800" dirty="0" smtClean="0">
              <a:cs typeface="微软雅黑 Light" panose="020B0502040204020203" pitchFamily="34" charset="-122"/>
              <a:sym typeface="+mn-ea"/>
            </a:endParaRPr>
          </a:p>
          <a:p>
            <a:pPr lvl="3"/>
            <a:r>
              <a:rPr lang="zh-CN" altLang="en-US" sz="1800" dirty="0" smtClean="0">
                <a:cs typeface="微软雅黑 Light" panose="020B0502040204020203" pitchFamily="34" charset="-122"/>
                <a:sym typeface="+mn-ea"/>
              </a:rPr>
              <a:t>基于行</a:t>
            </a:r>
            <a:endParaRPr lang="zh-CN" altLang="en-US" sz="1800" dirty="0" smtClean="0">
              <a:cs typeface="微软雅黑 Light" panose="020B0502040204020203" pitchFamily="34" charset="-122"/>
              <a:sym typeface="+mn-ea"/>
            </a:endParaRPr>
          </a:p>
          <a:p>
            <a:pPr lvl="3"/>
            <a:r>
              <a:rPr lang="zh-CN" altLang="en-US" sz="1800" dirty="0" smtClean="0">
                <a:cs typeface="微软雅黑 Light" panose="020B0502040204020203" pitchFamily="34" charset="-122"/>
                <a:sym typeface="+mn-ea"/>
              </a:rPr>
              <a:t>基于范围</a:t>
            </a:r>
            <a:endParaRPr lang="en-US" altLang="zh-CN" sz="1800" dirty="0" smtClean="0">
              <a:cs typeface="微软雅黑 Light" panose="020B0502040204020203" pitchFamily="34" charset="-122"/>
              <a:sym typeface="+mn-ea"/>
            </a:endParaRPr>
          </a:p>
          <a:p>
            <a:pPr lvl="1"/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【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窗口函数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400">
                <a:solidFill>
                  <a:srgbClr val="000000"/>
                </a:solidFill>
                <a:cs typeface="微软雅黑 Light" panose="020B0502040204020203" pitchFamily="34" charset="-122"/>
                <a:sym typeface="+mn-ea"/>
              </a:rPr>
              <a:t>RANK()/DENSE_RANK()</a:t>
            </a:r>
            <a:r>
              <a:rPr lang="zh-CN" altLang="en-US" sz="2400" dirty="0" smtClean="0">
                <a:cs typeface="微软雅黑 Light" panose="020B0502040204020203" pitchFamily="34" charset="-122"/>
              </a:rPr>
              <a:t>：</a:t>
            </a:r>
            <a:endParaRPr lang="zh-CN" altLang="en-US" sz="2400" dirty="0" smtClean="0">
              <a:cs typeface="微软雅黑 Light" panose="020B0502040204020203" pitchFamily="34" charset="-122"/>
            </a:endParaRPr>
          </a:p>
          <a:p>
            <a:pPr lvl="1"/>
            <a:r>
              <a:rPr lang="en-US" altLang="zh-CN" sz="2400" dirty="0" smtClean="0">
                <a:cs typeface="微软雅黑 Light" panose="020B0502040204020203" pitchFamily="34" charset="-122"/>
                <a:sym typeface="+mn-ea"/>
              </a:rPr>
              <a:t>rank()/dense_rank()</a:t>
            </a:r>
            <a:r>
              <a:rPr lang="zh-CN" altLang="en-US" sz="2400" dirty="0" smtClean="0">
                <a:cs typeface="微软雅黑 Light" panose="020B0502040204020203" pitchFamily="34" charset="-122"/>
                <a:sym typeface="+mn-ea"/>
              </a:rPr>
              <a:t>这两个函数与</a:t>
            </a:r>
            <a:r>
              <a:rPr lang="en-US" altLang="zh-CN" sz="2400" dirty="0" smtClean="0">
                <a:cs typeface="微软雅黑 Light" panose="020B0502040204020203" pitchFamily="34" charset="-122"/>
                <a:sym typeface="+mn-ea"/>
              </a:rPr>
              <a:t>row_number()</a:t>
            </a:r>
            <a:r>
              <a:rPr lang="zh-CN" altLang="en-US" sz="2400" dirty="0" smtClean="0">
                <a:cs typeface="微软雅黑 Light" panose="020B0502040204020203" pitchFamily="34" charset="-122"/>
                <a:sym typeface="+mn-ea"/>
              </a:rPr>
              <a:t>非常类似，只是在出现重复值时处理逻辑有所不同。</a:t>
            </a:r>
            <a:endParaRPr lang="en-US" altLang="zh-CN" sz="2400" dirty="0" smtClean="0">
              <a:cs typeface="微软雅黑 Light" panose="020B0502040204020203" pitchFamily="34" charset="-122"/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9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【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窗口函数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】-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2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8445" y="849630"/>
            <a:ext cx="12016740" cy="516191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/>
              <a:t>MySQL</a:t>
            </a:r>
            <a:r>
              <a:rPr lang="zh-CN" altLang="en-US" sz="2400" dirty="0" smtClean="0"/>
              <a:t>提供了多种数据类型，主要包括：</a:t>
            </a:r>
            <a:endParaRPr lang="zh-CN" altLang="en-US" sz="2400" dirty="0" smtClean="0"/>
          </a:p>
          <a:p>
            <a:pPr lvl="1"/>
            <a:r>
              <a:rPr lang="zh-CN" altLang="en-US" sz="2000" dirty="0" smtClean="0">
                <a:sym typeface="+mn-ea"/>
              </a:rPr>
              <a:t>数值型</a:t>
            </a:r>
            <a:endParaRPr lang="zh-CN" altLang="en-US" sz="2000" dirty="0" smtClean="0">
              <a:sym typeface="+mn-ea"/>
            </a:endParaRPr>
          </a:p>
          <a:p>
            <a:pPr lvl="1"/>
            <a:r>
              <a:rPr lang="zh-CN" altLang="en-US" sz="2000" dirty="0" smtClean="0">
                <a:sym typeface="+mn-ea"/>
              </a:rPr>
              <a:t>字符串类型</a:t>
            </a:r>
            <a:endParaRPr lang="zh-CN" altLang="en-US" sz="2000" dirty="0" smtClean="0">
              <a:sym typeface="+mn-ea"/>
            </a:endParaRPr>
          </a:p>
          <a:p>
            <a:pPr lvl="1"/>
            <a:r>
              <a:rPr lang="zh-CN" altLang="en-US" sz="2000" dirty="0" smtClean="0">
                <a:sym typeface="+mn-ea"/>
              </a:rPr>
              <a:t>日期和时间类型</a:t>
            </a:r>
            <a:endParaRPr lang="zh-CN" altLang="en-US" sz="2000" dirty="0" smtClean="0">
              <a:sym typeface="+mn-ea"/>
            </a:endParaRPr>
          </a:p>
          <a:p>
            <a:pPr lvl="1"/>
            <a:endParaRPr lang="zh-CN" altLang="en-US" sz="2000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【</a:t>
            </a:r>
            <a:r>
              <a:rPr lang="zh-CN" altLang="en-US" sz="3000" dirty="0" smtClean="0">
                <a:sym typeface="+mn-ea"/>
              </a:rPr>
              <a:t>数据类型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PERCENT_RANK()/CUME_DIST()</a:t>
            </a:r>
            <a:r>
              <a:rPr lang="zh-CN" altLang="en-US" sz="2050" dirty="0" smtClean="0"/>
              <a:t>：</a:t>
            </a:r>
            <a:endParaRPr lang="zh-CN" altLang="en-US" sz="2050" dirty="0" smtClean="0"/>
          </a:p>
          <a:p>
            <a:pPr lvl="1"/>
            <a:r>
              <a:rPr lang="en-US" altLang="zh-CN" sz="1740" dirty="0" smtClean="0">
                <a:sym typeface="+mn-ea"/>
              </a:rPr>
              <a:t>percent_rank()</a:t>
            </a:r>
            <a:r>
              <a:rPr lang="zh-CN" altLang="en-US" sz="1740" dirty="0" smtClean="0">
                <a:sym typeface="+mn-ea"/>
              </a:rPr>
              <a:t>和</a:t>
            </a:r>
            <a:r>
              <a:rPr lang="en-US" altLang="zh-CN" sz="1740" dirty="0" smtClean="0">
                <a:sym typeface="+mn-ea"/>
              </a:rPr>
              <a:t>cume_dist()</a:t>
            </a:r>
            <a:r>
              <a:rPr lang="zh-CN" altLang="en-US" sz="1740" dirty="0" smtClean="0">
                <a:sym typeface="+mn-ea"/>
              </a:rPr>
              <a:t>这两个函数都是计算数据分布的函数，</a:t>
            </a:r>
            <a:r>
              <a:rPr lang="en-US" altLang="zh-CN" sz="1735" dirty="0" smtClean="0">
                <a:sym typeface="+mn-ea"/>
              </a:rPr>
              <a:t>percent_rank()</a:t>
            </a:r>
            <a:r>
              <a:rPr lang="zh-CN" altLang="en-US" sz="1735" dirty="0" smtClean="0">
                <a:sym typeface="+mn-ea"/>
              </a:rPr>
              <a:t>和之前的</a:t>
            </a:r>
            <a:r>
              <a:rPr lang="en-US" altLang="zh-CN" sz="1735" dirty="0" smtClean="0">
                <a:sym typeface="+mn-ea"/>
              </a:rPr>
              <a:t>rank()</a:t>
            </a:r>
            <a:r>
              <a:rPr lang="zh-CN" altLang="en-US" sz="1735" dirty="0" smtClean="0">
                <a:sym typeface="+mn-ea"/>
              </a:rPr>
              <a:t>函数相关，每行按照以下公式进行计算：</a:t>
            </a:r>
            <a:endParaRPr lang="zh-CN" altLang="en-US" sz="1735" dirty="0" smtClean="0">
              <a:sym typeface="+mn-ea"/>
            </a:endParaRPr>
          </a:p>
          <a:p>
            <a:pPr lvl="2"/>
            <a:r>
              <a:rPr lang="zh-CN" altLang="en-US" sz="1445" dirty="0" smtClean="0">
                <a:sym typeface="+mn-ea"/>
              </a:rPr>
              <a:t>（</a:t>
            </a:r>
            <a:r>
              <a:rPr lang="en-US" altLang="zh-CN" sz="1445" dirty="0" smtClean="0">
                <a:sym typeface="+mn-ea"/>
              </a:rPr>
              <a:t>rank-1)/(rows-1)</a:t>
            </a:r>
            <a:r>
              <a:rPr lang="zh-CN" altLang="en-US" sz="1445" dirty="0" smtClean="0">
                <a:sym typeface="+mn-ea"/>
              </a:rPr>
              <a:t>，其中，</a:t>
            </a:r>
            <a:r>
              <a:rPr lang="en-US" altLang="zh-CN" sz="1445" dirty="0" smtClean="0">
                <a:sym typeface="+mn-ea"/>
              </a:rPr>
              <a:t>rank</a:t>
            </a:r>
            <a:r>
              <a:rPr lang="zh-CN" altLang="en-US" sz="1445" dirty="0" smtClean="0">
                <a:sym typeface="+mn-ea"/>
              </a:rPr>
              <a:t>为</a:t>
            </a:r>
            <a:r>
              <a:rPr lang="en-US" altLang="zh-CN" sz="1445" dirty="0" smtClean="0">
                <a:sym typeface="+mn-ea"/>
              </a:rPr>
              <a:t>rank()</a:t>
            </a:r>
            <a:r>
              <a:rPr lang="zh-CN" altLang="en-US" sz="1445" dirty="0" smtClean="0">
                <a:sym typeface="+mn-ea"/>
              </a:rPr>
              <a:t>函数产生的序号，</a:t>
            </a:r>
            <a:r>
              <a:rPr lang="en-US" altLang="zh-CN" sz="1445" dirty="0" smtClean="0">
                <a:sym typeface="+mn-ea"/>
              </a:rPr>
              <a:t>rows</a:t>
            </a:r>
            <a:r>
              <a:rPr lang="zh-CN" altLang="en-US" sz="1445" dirty="0" smtClean="0">
                <a:sym typeface="+mn-ea"/>
              </a:rPr>
              <a:t>为当前窗口的记录总行数。</a:t>
            </a:r>
            <a:endParaRPr lang="zh-CN" altLang="en-US" sz="1445" dirty="0" smtClean="0">
              <a:sym typeface="+mn-ea"/>
            </a:endParaRPr>
          </a:p>
          <a:p>
            <a:pPr lvl="1"/>
            <a:r>
              <a:rPr lang="en-US" altLang="zh-CN" sz="1740" dirty="0" smtClean="0">
                <a:sym typeface="+mn-ea"/>
              </a:rPr>
              <a:t>相比percent_rank()</a:t>
            </a:r>
            <a:r>
              <a:rPr lang="zh-CN" altLang="en-US" sz="1740" dirty="0" smtClean="0">
                <a:sym typeface="+mn-ea"/>
              </a:rPr>
              <a:t>，</a:t>
            </a:r>
            <a:r>
              <a:rPr lang="en-US" altLang="zh-CN" sz="1740" dirty="0" smtClean="0">
                <a:sym typeface="+mn-ea"/>
              </a:rPr>
              <a:t>cume_dist()</a:t>
            </a:r>
            <a:r>
              <a:rPr lang="zh-CN" altLang="en-US" sz="1740" dirty="0" smtClean="0">
                <a:sym typeface="+mn-ea"/>
              </a:rPr>
              <a:t>函数的应用场景更多，它的作用是分组内小于等于</a:t>
            </a:r>
            <a:r>
              <a:rPr lang="en-US" altLang="zh-CN" sz="1740" dirty="0" smtClean="0">
                <a:sym typeface="+mn-ea"/>
              </a:rPr>
              <a:t>rank</a:t>
            </a:r>
            <a:r>
              <a:rPr lang="zh-CN" altLang="en-US" sz="1740" dirty="0" smtClean="0">
                <a:sym typeface="+mn-ea"/>
              </a:rPr>
              <a:t>值的行数</a:t>
            </a:r>
            <a:r>
              <a:rPr lang="en-US" altLang="zh-CN" sz="1740" dirty="0" smtClean="0">
                <a:sym typeface="+mn-ea"/>
              </a:rPr>
              <a:t>/</a:t>
            </a:r>
            <a:r>
              <a:rPr lang="zh-CN" altLang="en-US" sz="1740" dirty="0" smtClean="0">
                <a:sym typeface="+mn-ea"/>
              </a:rPr>
              <a:t>分组内的总行数（统计大于等于当前订单金额的订单数，占总订单数的比例）。</a:t>
            </a:r>
            <a:endParaRPr lang="en-US" altLang="zh-CN" sz="1740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9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【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窗口函数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】-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3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NTILE(N)</a:t>
            </a:r>
            <a:r>
              <a:rPr lang="zh-CN" altLang="en-US" sz="2050" dirty="0" smtClean="0"/>
              <a:t>：</a:t>
            </a:r>
            <a:endParaRPr lang="zh-CN" altLang="en-US" sz="2050" dirty="0" smtClean="0"/>
          </a:p>
          <a:p>
            <a:pPr lvl="1"/>
            <a:r>
              <a:rPr lang="en-US" altLang="zh-CN" sz="1740" dirty="0" smtClean="0">
                <a:sym typeface="+mn-ea"/>
              </a:rPr>
              <a:t>ntile()</a:t>
            </a:r>
            <a:r>
              <a:rPr lang="zh-CN" altLang="en-US" sz="1740" dirty="0" smtClean="0">
                <a:sym typeface="+mn-ea"/>
              </a:rPr>
              <a:t>函数的功能是对一个数据分区中的有序结果集进行划分，将其分为</a:t>
            </a:r>
            <a:r>
              <a:rPr lang="en-US" altLang="zh-CN" sz="1740" dirty="0" smtClean="0">
                <a:sym typeface="+mn-ea"/>
              </a:rPr>
              <a:t>N</a:t>
            </a:r>
            <a:r>
              <a:rPr lang="zh-CN" altLang="en-US" sz="1740" dirty="0" smtClean="0">
                <a:sym typeface="+mn-ea"/>
              </a:rPr>
              <a:t>个组，并为每个小组分配一个唯一的组编号。</a:t>
            </a:r>
            <a:endParaRPr lang="zh-CN" altLang="en-US" sz="1740" dirty="0" smtClean="0">
              <a:sym typeface="+mn-ea"/>
            </a:endParaRPr>
          </a:p>
          <a:p>
            <a:pPr lvl="1"/>
            <a:r>
              <a:rPr lang="zh-CN" altLang="en-US" sz="1740" dirty="0" smtClean="0">
                <a:sym typeface="+mn-ea"/>
              </a:rPr>
              <a:t>此函数在数据分析中应用较多，比如由于数据最大，需要将数据分配到</a:t>
            </a:r>
            <a:r>
              <a:rPr lang="en-US" altLang="zh-CN" sz="1740" dirty="0" smtClean="0">
                <a:sym typeface="+mn-ea"/>
              </a:rPr>
              <a:t>N</a:t>
            </a:r>
            <a:r>
              <a:rPr lang="zh-CN" altLang="en-US" sz="1740" dirty="0" smtClean="0">
                <a:sym typeface="+mn-ea"/>
              </a:rPr>
              <a:t>个并行的进程分别计算，此时就可以用</a:t>
            </a:r>
            <a:r>
              <a:rPr lang="en-US" altLang="zh-CN" sz="1740" dirty="0" smtClean="0">
                <a:sym typeface="+mn-ea"/>
              </a:rPr>
              <a:t>NTILE(N)</a:t>
            </a:r>
            <a:r>
              <a:rPr lang="zh-CN" altLang="en-US" sz="1740" dirty="0" smtClean="0">
                <a:sym typeface="+mn-ea"/>
              </a:rPr>
              <a:t>对数据进行分组，由于记录数不一定被</a:t>
            </a:r>
            <a:r>
              <a:rPr lang="en-US" altLang="zh-CN" sz="1740" dirty="0" smtClean="0">
                <a:sym typeface="+mn-ea"/>
              </a:rPr>
              <a:t>N</a:t>
            </a:r>
            <a:r>
              <a:rPr lang="zh-CN" altLang="en-US" sz="1740" dirty="0" smtClean="0">
                <a:sym typeface="+mn-ea"/>
              </a:rPr>
              <a:t>整除，所以每组记录数不一定完全一致，然后将不同组号的数据再分配。</a:t>
            </a:r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9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【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窗口函数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】-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4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NTH_VALUE(expr,N)</a:t>
            </a:r>
            <a:r>
              <a:rPr lang="zh-CN" altLang="en-US" sz="2050" dirty="0" smtClean="0"/>
              <a:t>：</a:t>
            </a:r>
            <a:endParaRPr lang="zh-CN" altLang="en-US" sz="2050" dirty="0" smtClean="0"/>
          </a:p>
          <a:p>
            <a:pPr lvl="1"/>
            <a:r>
              <a:rPr 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NTH_VALUE(expr,N)</a:t>
            </a:r>
            <a:r>
              <a:rPr lang="zh-CN" altLang="en-US" sz="1740" dirty="0" smtClean="0">
                <a:sym typeface="+mn-ea"/>
              </a:rPr>
              <a:t>函数可以返回窗口中第</a:t>
            </a:r>
            <a:r>
              <a:rPr lang="en-US" altLang="zh-CN" sz="1740" dirty="0" smtClean="0">
                <a:sym typeface="+mn-ea"/>
              </a:rPr>
              <a:t>N</a:t>
            </a:r>
            <a:r>
              <a:rPr lang="zh-CN" altLang="en-US" sz="1740" dirty="0" smtClean="0">
                <a:sym typeface="+mn-ea"/>
              </a:rPr>
              <a:t>个</a:t>
            </a:r>
            <a:r>
              <a:rPr lang="en-US" altLang="zh-CN" sz="1740" dirty="0" smtClean="0">
                <a:sym typeface="+mn-ea"/>
              </a:rPr>
              <a:t>expr</a:t>
            </a:r>
            <a:r>
              <a:rPr lang="zh-CN" altLang="en-US" sz="1740" dirty="0" smtClean="0">
                <a:sym typeface="+mn-ea"/>
              </a:rPr>
              <a:t>的值，</a:t>
            </a:r>
            <a:r>
              <a:rPr lang="en-US" altLang="zh-CN" sz="1740" dirty="0" smtClean="0">
                <a:sym typeface="+mn-ea"/>
              </a:rPr>
              <a:t>expr</a:t>
            </a:r>
            <a:r>
              <a:rPr lang="zh-CN" altLang="en-US" sz="1740" dirty="0" smtClean="0">
                <a:sym typeface="+mn-ea"/>
              </a:rPr>
              <a:t>既可以是表达式，也可以是列名</a:t>
            </a:r>
            <a:r>
              <a:rPr lang="zh-CN" altLang="en-US" sz="1740" dirty="0" smtClean="0">
                <a:sym typeface="+mn-ea"/>
              </a:rPr>
              <a:t>。</a:t>
            </a:r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9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【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窗口函数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】-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5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LAG(expr,N)/LEAD(expr,N)</a:t>
            </a:r>
            <a:r>
              <a:rPr lang="zh-CN" altLang="en-US" sz="2050" dirty="0" smtClean="0"/>
              <a:t>：</a:t>
            </a:r>
            <a:endParaRPr lang="zh-CN" altLang="en-US" sz="2050" dirty="0" smtClean="0"/>
          </a:p>
          <a:p>
            <a:pPr lvl="1"/>
            <a:r>
              <a:rPr 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LAG(expr,N)</a:t>
            </a:r>
            <a:r>
              <a:rPr lang="zh-CN" alt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和</a:t>
            </a:r>
            <a:r>
              <a:rPr 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LEAD(expr,N)</a:t>
            </a:r>
            <a:r>
              <a:rPr lang="zh-CN" alt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这两个函数的功能是获取当前数据行按照某种排序规则上的</a:t>
            </a:r>
            <a:r>
              <a:rPr lang="en-US" altLang="zh-CN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N</a:t>
            </a:r>
            <a:r>
              <a:rPr lang="zh-CN" alt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行（</a:t>
            </a:r>
            <a:r>
              <a:rPr lang="en-US" altLang="zh-CN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LAG</a:t>
            </a:r>
            <a:r>
              <a:rPr lang="zh-CN" alt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）</a:t>
            </a:r>
            <a:r>
              <a:rPr lang="en-US" altLang="zh-CN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下</a:t>
            </a:r>
            <a:r>
              <a:rPr lang="en-US" altLang="zh-CN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N</a:t>
            </a:r>
            <a:r>
              <a:rPr lang="zh-CN" alt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行（</a:t>
            </a:r>
            <a:r>
              <a:rPr lang="en-US" altLang="zh-CN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LEAD</a:t>
            </a:r>
            <a:r>
              <a:rPr lang="zh-CN" alt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）数据的某个字段。</a:t>
            </a:r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9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【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窗口函数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】-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6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FIRST_VALUE(expr)/LAST_VALUE(expr)</a:t>
            </a:r>
            <a:r>
              <a:rPr lang="zh-CN" altLang="en-US" sz="2050" dirty="0" smtClean="0"/>
              <a:t>：</a:t>
            </a:r>
            <a:endParaRPr lang="zh-CN" altLang="en-US" sz="2050" dirty="0" smtClean="0"/>
          </a:p>
          <a:p>
            <a:pPr lvl="1"/>
            <a:r>
              <a:rPr 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FIRST_VALUE(expr)</a:t>
            </a:r>
            <a:r>
              <a:rPr lang="zh-CN" alt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和</a:t>
            </a:r>
            <a:r>
              <a:rPr 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LAST_VALUE(expr)</a:t>
            </a:r>
            <a:r>
              <a:rPr lang="zh-CN" alt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这两个函数的功能</a:t>
            </a:r>
            <a:r>
              <a:rPr lang="zh-CN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分别是获得滑动窗口范围内参数字段中第一个和最后一个的值</a:t>
            </a:r>
            <a:r>
              <a:rPr lang="zh-CN" altLang="en-US" sz="1735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9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【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窗口函数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】-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7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90613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MySQL</a:t>
            </a:r>
            <a:r>
              <a:rPr lang="zh-CN" altLang="en-US" sz="205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中的其他常用函数</a:t>
            </a:r>
            <a:r>
              <a:rPr lang="zh-CN" altLang="en-US" sz="2050" dirty="0" smtClean="0"/>
              <a:t>：</a:t>
            </a:r>
            <a:endParaRPr lang="zh-CN" altLang="en-US" sz="2050" dirty="0" smtClean="0"/>
          </a:p>
          <a:p>
            <a:pPr lvl="1"/>
            <a:endParaRPr lang="en-US" altLang="zh-CN" sz="174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marL="457200" lvl="1" indent="0">
              <a:buNone/>
            </a:pPr>
            <a:endParaRPr lang="en-US" altLang="zh-CN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10【</a:t>
            </a:r>
            <a:r>
              <a:rPr lang="zh-CN" altLang="en-US" sz="300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其他常用函数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60730" y="1809750"/>
          <a:ext cx="9319260" cy="2694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665"/>
                <a:gridCol w="7554595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函数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功能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DATABASE()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返回当前数据库名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/>
                        <a:t>VERSION()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</a:t>
                      </a:r>
                      <a:r>
                        <a:rPr lang="zh-CN" sz="1200">
                          <a:sym typeface="+mn-ea"/>
                        </a:rPr>
                        <a:t>当前数据库版本</a:t>
                      </a:r>
                      <a:endParaRPr 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USER()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返回当前登录用户名</a:t>
                      </a:r>
                      <a:endParaRPr 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INET_ATON(IP)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sz="1200">
                          <a:sym typeface="+mn-ea"/>
                        </a:rPr>
                        <a:t>返回</a:t>
                      </a:r>
                      <a:r>
                        <a:rPr lang="en-US" sz="1200">
                          <a:sym typeface="+mn-ea"/>
                        </a:rPr>
                        <a:t>IP</a:t>
                      </a:r>
                      <a:r>
                        <a:rPr lang="zh-CN" altLang="en-US" sz="1200">
                          <a:sym typeface="+mn-ea"/>
                        </a:rPr>
                        <a:t>地址的数字表示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INET_NTOA(num)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返回数字代表的</a:t>
                      </a:r>
                      <a:r>
                        <a:rPr lang="en-US" altLang="zh-CN" sz="1200">
                          <a:sym typeface="+mn-ea"/>
                        </a:rPr>
                        <a:t>IP</a:t>
                      </a:r>
                      <a:r>
                        <a:rPr lang="zh-CN" altLang="en-US" sz="1200">
                          <a:sym typeface="+mn-ea"/>
                        </a:rPr>
                        <a:t>地址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PASSWORD(str)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返回字符串</a:t>
                      </a:r>
                      <a:r>
                        <a:rPr lang="en-US" altLang="zh-CN" sz="1200">
                          <a:sym typeface="+mn-ea"/>
                        </a:rPr>
                        <a:t>str</a:t>
                      </a:r>
                      <a:r>
                        <a:rPr lang="zh-CN" altLang="en-US" sz="1200">
                          <a:sym typeface="+mn-ea"/>
                        </a:rPr>
                        <a:t>的加密版本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/>
                        <a:t>MD5()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返回</a:t>
                      </a:r>
                      <a:r>
                        <a:rPr lang="zh-CN" sz="1200">
                          <a:sym typeface="+mn-ea"/>
                        </a:rPr>
                        <a:t>字符串s</a:t>
                      </a:r>
                      <a:r>
                        <a:rPr lang="en-US" altLang="zh-CN" sz="1200">
                          <a:sym typeface="+mn-ea"/>
                        </a:rPr>
                        <a:t>tr</a:t>
                      </a:r>
                      <a:r>
                        <a:rPr lang="zh-CN" altLang="en-US" sz="1200">
                          <a:sym typeface="+mn-ea"/>
                        </a:rPr>
                        <a:t>的</a:t>
                      </a:r>
                      <a:r>
                        <a:rPr lang="en-US" altLang="zh-CN" sz="1200">
                          <a:sym typeface="+mn-ea"/>
                        </a:rPr>
                        <a:t>MD5</a:t>
                      </a:r>
                      <a:r>
                        <a:rPr lang="zh-CN" altLang="en-US" sz="1200">
                          <a:sym typeface="+mn-ea"/>
                        </a:rPr>
                        <a:t>值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633436"/>
            <a:ext cx="10515600" cy="1503135"/>
          </a:xfrm>
        </p:spPr>
        <p:txBody>
          <a:bodyPr>
            <a:normAutofit fontScale="90000"/>
          </a:bodyPr>
          <a:p>
            <a:pPr algn="ctr">
              <a:lnSpc>
                <a:spcPct val="150000"/>
              </a:lnSpc>
            </a:pPr>
            <a:r>
              <a:rPr lang="en-US" altLang="zh-CN" dirty="0" smtClean="0"/>
              <a:t>Thanks</a:t>
            </a:r>
            <a:br>
              <a:rPr lang="en-US" altLang="zh-CN" dirty="0" smtClean="0"/>
            </a:br>
            <a:r>
              <a:rPr lang="zh-CN" altLang="en-US" dirty="0"/>
              <a:t>感谢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580" y="628650"/>
            <a:ext cx="11015980" cy="531812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 dirty="0" smtClean="0"/>
              <a:t>MySQL</a:t>
            </a:r>
            <a:r>
              <a:rPr lang="zh-CN" altLang="en-US" sz="2050" dirty="0" smtClean="0"/>
              <a:t>中的数值类型：</a:t>
            </a:r>
            <a:endParaRPr lang="zh-CN" altLang="en-US" sz="1745" dirty="0" smtClean="0">
              <a:sym typeface="+mn-ea"/>
            </a:endParaRPr>
          </a:p>
          <a:p>
            <a:pPr marL="457200" lvl="1" indent="0">
              <a:buNone/>
            </a:pPr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1【</a:t>
            </a:r>
            <a:r>
              <a:rPr lang="zh-CN" altLang="en-US" sz="3000" dirty="0" smtClean="0">
                <a:sym typeface="+mn-ea"/>
              </a:rPr>
              <a:t>数据类型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数值类型</a:t>
            </a:r>
            <a:endParaRPr kumimoji="0" lang="zh-CN" alt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74700" y="1158240"/>
          <a:ext cx="10005060" cy="284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965"/>
                <a:gridCol w="799465"/>
                <a:gridCol w="3466465"/>
                <a:gridCol w="360616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整型类型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字节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最小值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最大值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TINYINT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1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/>
                        <a:t>有符号 </a:t>
                      </a:r>
                      <a:r>
                        <a:rPr lang="en-US" altLang="zh-CN" sz="1200"/>
                        <a:t>-128</a:t>
                      </a:r>
                      <a:endParaRPr lang="en-US" altLang="zh-CN" sz="1200"/>
                    </a:p>
                    <a:p>
                      <a:pPr>
                        <a:buNone/>
                      </a:pPr>
                      <a:r>
                        <a:rPr lang="zh-CN" altLang="en-US" sz="1200"/>
                        <a:t>无符号 </a:t>
                      </a:r>
                      <a:r>
                        <a:rPr lang="en-US" altLang="zh-CN" sz="1200"/>
                        <a:t>0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有符号 </a:t>
                      </a:r>
                      <a:r>
                        <a:rPr lang="en-US" altLang="zh-CN" sz="1200">
                          <a:sym typeface="+mn-ea"/>
                        </a:rPr>
                        <a:t>127</a:t>
                      </a:r>
                      <a:endParaRPr lang="en-US" altLang="zh-CN" sz="12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无符号 </a:t>
                      </a:r>
                      <a:r>
                        <a:rPr lang="en-US" altLang="zh-CN" sz="1200">
                          <a:sym typeface="+mn-ea"/>
                        </a:rPr>
                        <a:t>255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SMALLINT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2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有符号 </a:t>
                      </a:r>
                      <a:r>
                        <a:rPr lang="en-US" altLang="zh-CN" sz="1200">
                          <a:sym typeface="+mn-ea"/>
                        </a:rPr>
                        <a:t>-32768</a:t>
                      </a:r>
                      <a:endParaRPr lang="en-US" altLang="zh-CN" sz="12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无符号 </a:t>
                      </a:r>
                      <a:r>
                        <a:rPr lang="en-US" altLang="zh-CN" sz="1200">
                          <a:sym typeface="+mn-ea"/>
                        </a:rPr>
                        <a:t>0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有符号 </a:t>
                      </a:r>
                      <a:r>
                        <a:rPr lang="en-US" altLang="zh-CN" sz="1200">
                          <a:sym typeface="+mn-ea"/>
                        </a:rPr>
                        <a:t>32767</a:t>
                      </a:r>
                      <a:endParaRPr lang="en-US" altLang="zh-CN" sz="12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无符号 </a:t>
                      </a:r>
                      <a:r>
                        <a:rPr lang="en-US" altLang="zh-CN" sz="1200">
                          <a:sym typeface="+mn-ea"/>
                        </a:rPr>
                        <a:t>65535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MEDIUMINT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3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有符号 </a:t>
                      </a:r>
                      <a:r>
                        <a:rPr lang="en-US" altLang="zh-CN" sz="1200">
                          <a:sym typeface="+mn-ea"/>
                        </a:rPr>
                        <a:t>-8388608</a:t>
                      </a:r>
                      <a:endParaRPr lang="en-US" altLang="zh-CN" sz="12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无符号 </a:t>
                      </a:r>
                      <a:r>
                        <a:rPr lang="en-US" altLang="zh-CN" sz="1200">
                          <a:sym typeface="+mn-ea"/>
                        </a:rPr>
                        <a:t>0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有符号 </a:t>
                      </a:r>
                      <a:r>
                        <a:rPr lang="en-US" altLang="zh-CN" sz="1200">
                          <a:sym typeface="+mn-ea"/>
                        </a:rPr>
                        <a:t>8388607</a:t>
                      </a:r>
                      <a:endParaRPr lang="en-US" altLang="zh-CN" sz="12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无符号 </a:t>
                      </a:r>
                      <a:r>
                        <a:rPr lang="en-US" altLang="zh-CN" sz="1200">
                          <a:sym typeface="+mn-ea"/>
                        </a:rPr>
                        <a:t>16777215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INT</a:t>
                      </a:r>
                      <a:r>
                        <a:rPr lang="zh-CN" altLang="en-US" sz="1200"/>
                        <a:t>、</a:t>
                      </a:r>
                      <a:r>
                        <a:rPr lang="en-US" altLang="zh-CN" sz="1200"/>
                        <a:t>INTEGER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4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有符号 </a:t>
                      </a:r>
                      <a:r>
                        <a:rPr lang="en-US" altLang="zh-CN" sz="1200">
                          <a:sym typeface="+mn-ea"/>
                        </a:rPr>
                        <a:t>-2147483648</a:t>
                      </a:r>
                      <a:endParaRPr lang="en-US" altLang="zh-CN" sz="12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无符号 </a:t>
                      </a:r>
                      <a:r>
                        <a:rPr lang="en-US" altLang="zh-CN" sz="1200">
                          <a:sym typeface="+mn-ea"/>
                        </a:rPr>
                        <a:t>0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有符号 </a:t>
                      </a:r>
                      <a:r>
                        <a:rPr lang="en-US" altLang="zh-CN" sz="1200">
                          <a:sym typeface="+mn-ea"/>
                        </a:rPr>
                        <a:t>2147483647</a:t>
                      </a:r>
                      <a:endParaRPr lang="en-US" altLang="zh-CN" sz="12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无符号 </a:t>
                      </a:r>
                      <a:r>
                        <a:rPr lang="en-US" altLang="zh-CN" sz="1200">
                          <a:sym typeface="+mn-ea"/>
                        </a:rPr>
                        <a:t>4294967295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BEGINT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8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有符号 </a:t>
                      </a:r>
                      <a:r>
                        <a:rPr lang="en-US" altLang="zh-CN" sz="1200">
                          <a:sym typeface="+mn-ea"/>
                        </a:rPr>
                        <a:t>-9223372036854775808</a:t>
                      </a:r>
                      <a:endParaRPr lang="en-US" altLang="zh-CN" sz="12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无符号 </a:t>
                      </a:r>
                      <a:r>
                        <a:rPr lang="en-US" altLang="zh-CN" sz="1200">
                          <a:sym typeface="+mn-ea"/>
                        </a:rPr>
                        <a:t>0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有符号 </a:t>
                      </a:r>
                      <a:r>
                        <a:rPr lang="en-US" altLang="zh-CN" sz="1200">
                          <a:sym typeface="+mn-ea"/>
                        </a:rPr>
                        <a:t>9223372036854775807</a:t>
                      </a:r>
                      <a:endParaRPr lang="en-US" altLang="zh-CN" sz="12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无符号 </a:t>
                      </a:r>
                      <a:r>
                        <a:rPr lang="en-US" altLang="zh-CN" sz="1200">
                          <a:sym typeface="+mn-ea"/>
                        </a:rPr>
                        <a:t>18446744073709551615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774700" y="3825240"/>
          <a:ext cx="1001141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965"/>
                <a:gridCol w="799465"/>
                <a:gridCol w="3466465"/>
                <a:gridCol w="361251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浮点数类型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字节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最小值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最大值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FLOAT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4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±1.175494351E-38</a:t>
                      </a:r>
                      <a:endParaRPr lang="en-US" altLang="zh-CN" sz="1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±3.402823466E+38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DOUBLE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8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±2.2250738585072014E-308</a:t>
                      </a:r>
                      <a:endParaRPr lang="en-US" altLang="zh-CN" sz="1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±1.7976931348623157E+308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774700" y="4968240"/>
          <a:ext cx="1001141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965"/>
                <a:gridCol w="799465"/>
                <a:gridCol w="707898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定点数类型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字节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描述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DEC(M,D)</a:t>
                      </a:r>
                      <a:r>
                        <a:rPr lang="zh-CN" altLang="en-US" sz="1200"/>
                        <a:t>，</a:t>
                      </a:r>
                      <a:r>
                        <a:rPr lang="en-US" altLang="zh-CN" sz="1200"/>
                        <a:t>DECIMAL(M,D)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M+2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最大取值范围与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DOUBLE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相同，给定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DECIMAL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的有效取值范围由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M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和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D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决定</a:t>
                      </a:r>
                      <a:endParaRPr lang="zh-CN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graphicFrame>
        <p:nvGraphicFramePr>
          <p:cNvPr id="8" name="表格 7"/>
          <p:cNvGraphicFramePr/>
          <p:nvPr>
            <p:custDataLst>
              <p:tags r:id="rId4"/>
            </p:custDataLst>
          </p:nvPr>
        </p:nvGraphicFramePr>
        <p:xfrm>
          <a:off x="774700" y="5730240"/>
          <a:ext cx="1001141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965"/>
                <a:gridCol w="799465"/>
                <a:gridCol w="3466465"/>
                <a:gridCol w="361251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位类型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字节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最小值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最大值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BIT(M)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1~8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BIT(1)</a:t>
                      </a:r>
                      <a:endParaRPr lang="en-US" altLang="zh-CN" sz="12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BIT(64)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580" y="628650"/>
            <a:ext cx="11015980" cy="611314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50" dirty="0" smtClean="0"/>
              <a:t>MySQL</a:t>
            </a:r>
            <a:r>
              <a:rPr lang="zh-CN" altLang="en-US" sz="2050" dirty="0" smtClean="0"/>
              <a:t>中的日期和时间类型：</a:t>
            </a:r>
            <a:endParaRPr lang="zh-CN" altLang="en-US" sz="2050" dirty="0" smtClean="0"/>
          </a:p>
          <a:p>
            <a:endParaRPr lang="zh-CN" altLang="en-US" sz="2050" dirty="0" smtClean="0">
              <a:sym typeface="+mn-ea"/>
            </a:endParaRPr>
          </a:p>
          <a:p>
            <a:endParaRPr lang="zh-CN" altLang="en-US" sz="2050" dirty="0" smtClean="0">
              <a:sym typeface="+mn-ea"/>
            </a:endParaRPr>
          </a:p>
          <a:p>
            <a:endParaRPr lang="zh-CN" altLang="en-US" sz="2050" dirty="0" smtClean="0">
              <a:sym typeface="+mn-ea"/>
            </a:endParaRPr>
          </a:p>
          <a:p>
            <a:endParaRPr lang="zh-CN" altLang="en-US" sz="2050" dirty="0" smtClean="0">
              <a:sym typeface="+mn-ea"/>
            </a:endParaRPr>
          </a:p>
          <a:p>
            <a:pPr lvl="1"/>
            <a:r>
              <a:rPr lang="zh-CN" altLang="en-US" sz="1495" dirty="0" smtClean="0">
                <a:sym typeface="+mn-ea"/>
              </a:rPr>
              <a:t>如果要用来表示年月日，通常用</a:t>
            </a:r>
            <a:r>
              <a:rPr lang="en-US" altLang="zh-CN" sz="1495" dirty="0" smtClean="0">
                <a:sym typeface="+mn-ea"/>
              </a:rPr>
              <a:t>DATE</a:t>
            </a:r>
            <a:r>
              <a:rPr lang="zh-CN" altLang="en-US" sz="1495" dirty="0" smtClean="0">
                <a:sym typeface="+mn-ea"/>
              </a:rPr>
              <a:t>来表示；</a:t>
            </a:r>
            <a:endParaRPr lang="zh-CN" altLang="en-US" sz="1495" dirty="0" smtClean="0">
              <a:sym typeface="+mn-ea"/>
            </a:endParaRPr>
          </a:p>
          <a:p>
            <a:pPr lvl="1"/>
            <a:r>
              <a:rPr lang="zh-CN" altLang="en-US" sz="1495" dirty="0" smtClean="0">
                <a:sym typeface="+mn-ea"/>
              </a:rPr>
              <a:t>如果要用来表示年月日时分秒，通常用</a:t>
            </a:r>
            <a:r>
              <a:rPr lang="en-US" altLang="zh-CN" sz="1495" dirty="0" smtClean="0">
                <a:sym typeface="+mn-ea"/>
              </a:rPr>
              <a:t>DATETIME</a:t>
            </a:r>
            <a:r>
              <a:rPr lang="zh-CN" altLang="en-US" sz="1495" dirty="0" smtClean="0">
                <a:sym typeface="+mn-ea"/>
              </a:rPr>
              <a:t>或者</a:t>
            </a:r>
            <a:r>
              <a:rPr lang="en-US" altLang="zh-CN" sz="1495" dirty="0" smtClean="0">
                <a:sym typeface="+mn-ea"/>
              </a:rPr>
              <a:t>TIMESTAMP</a:t>
            </a:r>
            <a:r>
              <a:rPr lang="zh-CN" altLang="en-US" sz="1495" dirty="0" smtClean="0">
                <a:sym typeface="+mn-ea"/>
              </a:rPr>
              <a:t>表示；</a:t>
            </a:r>
            <a:endParaRPr lang="zh-CN" altLang="en-US" sz="1495" dirty="0" smtClean="0">
              <a:sym typeface="+mn-ea"/>
            </a:endParaRPr>
          </a:p>
          <a:p>
            <a:pPr lvl="1"/>
            <a:r>
              <a:rPr lang="zh-CN" altLang="en-US" sz="1495" dirty="0" smtClean="0">
                <a:sym typeface="+mn-ea"/>
              </a:rPr>
              <a:t>如果只用来表示时分秒，通常用</a:t>
            </a:r>
            <a:r>
              <a:rPr lang="en-US" altLang="zh-CN" sz="1495" dirty="0" smtClean="0">
                <a:sym typeface="+mn-ea"/>
              </a:rPr>
              <a:t>TIME</a:t>
            </a:r>
            <a:r>
              <a:rPr lang="zh-CN" altLang="en-US" sz="1495" dirty="0" smtClean="0">
                <a:sym typeface="+mn-ea"/>
              </a:rPr>
              <a:t>来表示；</a:t>
            </a:r>
            <a:endParaRPr lang="zh-CN" altLang="en-US" sz="1495" dirty="0" smtClean="0">
              <a:sym typeface="+mn-ea"/>
            </a:endParaRPr>
          </a:p>
          <a:p>
            <a:pPr lvl="1"/>
            <a:r>
              <a:rPr lang="zh-CN" altLang="en-US" sz="1495" dirty="0" smtClean="0">
                <a:sym typeface="+mn-ea"/>
              </a:rPr>
              <a:t>如果只是表示年份， 可以用</a:t>
            </a:r>
            <a:r>
              <a:rPr lang="en-US" altLang="zh-CN" sz="1495" dirty="0" smtClean="0">
                <a:sym typeface="+mn-ea"/>
              </a:rPr>
              <a:t>YEAR</a:t>
            </a:r>
            <a:r>
              <a:rPr lang="zh-CN" altLang="en-US" sz="1495" dirty="0" smtClean="0">
                <a:sym typeface="+mn-ea"/>
              </a:rPr>
              <a:t>来表示，它比</a:t>
            </a:r>
            <a:r>
              <a:rPr lang="en-US" altLang="zh-CN" sz="1495" dirty="0" smtClean="0">
                <a:sym typeface="+mn-ea"/>
              </a:rPr>
              <a:t>DATE</a:t>
            </a:r>
            <a:r>
              <a:rPr lang="zh-CN" altLang="en-US" sz="1495" dirty="0" smtClean="0">
                <a:sym typeface="+mn-ea"/>
              </a:rPr>
              <a:t>占用更少的空间。</a:t>
            </a:r>
            <a:r>
              <a:rPr lang="en-US" altLang="zh-CN" sz="1495" dirty="0" smtClean="0">
                <a:sym typeface="+mn-ea"/>
              </a:rPr>
              <a:t>YEAR</a:t>
            </a:r>
            <a:r>
              <a:rPr lang="zh-CN" altLang="en-US" sz="1495" dirty="0" smtClean="0">
                <a:sym typeface="+mn-ea"/>
              </a:rPr>
              <a:t>有</a:t>
            </a:r>
            <a:r>
              <a:rPr lang="en-US" altLang="zh-CN" sz="1495" dirty="0" smtClean="0">
                <a:sym typeface="+mn-ea"/>
              </a:rPr>
              <a:t>2</a:t>
            </a:r>
            <a:r>
              <a:rPr lang="zh-CN" altLang="en-US" sz="1495" dirty="0" smtClean="0">
                <a:sym typeface="+mn-ea"/>
              </a:rPr>
              <a:t>位或</a:t>
            </a:r>
            <a:r>
              <a:rPr lang="en-US" altLang="zh-CN" sz="1495" dirty="0" smtClean="0">
                <a:sym typeface="+mn-ea"/>
              </a:rPr>
              <a:t>4</a:t>
            </a:r>
            <a:r>
              <a:rPr lang="zh-CN" altLang="en-US" sz="1495" dirty="0" smtClean="0">
                <a:sym typeface="+mn-ea"/>
              </a:rPr>
              <a:t>位格式的年。默认是</a:t>
            </a:r>
            <a:r>
              <a:rPr lang="en-US" altLang="zh-CN" sz="1495" dirty="0" smtClean="0">
                <a:sym typeface="+mn-ea"/>
              </a:rPr>
              <a:t>4</a:t>
            </a:r>
            <a:r>
              <a:rPr lang="zh-CN" altLang="en-US" sz="1495" dirty="0" smtClean="0">
                <a:sym typeface="+mn-ea"/>
              </a:rPr>
              <a:t>位格式中，允许的值是</a:t>
            </a:r>
            <a:r>
              <a:rPr lang="en-US" altLang="zh-CN" sz="1495" dirty="0" smtClean="0">
                <a:sym typeface="+mn-ea"/>
              </a:rPr>
              <a:t>1901~2155</a:t>
            </a:r>
            <a:r>
              <a:rPr lang="zh-CN" altLang="en-US" sz="1495" dirty="0" smtClean="0">
                <a:sym typeface="+mn-ea"/>
              </a:rPr>
              <a:t>和</a:t>
            </a:r>
            <a:r>
              <a:rPr lang="en-US" altLang="zh-CN" sz="1495" dirty="0" smtClean="0">
                <a:sym typeface="+mn-ea"/>
              </a:rPr>
              <a:t>0000</a:t>
            </a:r>
            <a:r>
              <a:rPr lang="zh-CN" altLang="en-US" sz="1495" dirty="0" smtClean="0">
                <a:sym typeface="+mn-ea"/>
              </a:rPr>
              <a:t>。在</a:t>
            </a:r>
            <a:r>
              <a:rPr lang="en-US" altLang="zh-CN" sz="1495" dirty="0" smtClean="0">
                <a:sym typeface="+mn-ea"/>
              </a:rPr>
              <a:t>2</a:t>
            </a:r>
            <a:r>
              <a:rPr lang="zh-CN" altLang="en-US" sz="1495" dirty="0" smtClean="0">
                <a:sym typeface="+mn-ea"/>
              </a:rPr>
              <a:t>位格式中，允许的值是</a:t>
            </a:r>
            <a:r>
              <a:rPr lang="en-US" altLang="zh-CN" sz="1495" dirty="0" smtClean="0">
                <a:sym typeface="+mn-ea"/>
              </a:rPr>
              <a:t>70~69</a:t>
            </a:r>
            <a:r>
              <a:rPr lang="zh-CN" altLang="en-US" sz="1495" dirty="0" smtClean="0">
                <a:sym typeface="+mn-ea"/>
              </a:rPr>
              <a:t>，表示从</a:t>
            </a:r>
            <a:r>
              <a:rPr lang="en-US" altLang="zh-CN" sz="1495" dirty="0" smtClean="0">
                <a:sym typeface="+mn-ea"/>
              </a:rPr>
              <a:t>1970~2069</a:t>
            </a:r>
            <a:r>
              <a:rPr lang="zh-CN" altLang="en-US" sz="1495" dirty="0" smtClean="0">
                <a:sym typeface="+mn-ea"/>
              </a:rPr>
              <a:t>年。</a:t>
            </a:r>
            <a:r>
              <a:rPr lang="en-US" altLang="zh-CN" sz="1495" dirty="0" smtClean="0">
                <a:sym typeface="+mn-ea"/>
              </a:rPr>
              <a:t>MySQL</a:t>
            </a:r>
            <a:r>
              <a:rPr lang="zh-CN" altLang="en-US" sz="1495" dirty="0" smtClean="0">
                <a:sym typeface="+mn-ea"/>
              </a:rPr>
              <a:t>以</a:t>
            </a:r>
            <a:r>
              <a:rPr lang="en-US" altLang="zh-CN" sz="1495" dirty="0" smtClean="0">
                <a:sym typeface="+mn-ea"/>
              </a:rPr>
              <a:t>YYYY</a:t>
            </a:r>
            <a:r>
              <a:rPr lang="zh-CN" altLang="en-US" sz="1495" dirty="0" smtClean="0">
                <a:sym typeface="+mn-ea"/>
              </a:rPr>
              <a:t>格式显示</a:t>
            </a:r>
            <a:r>
              <a:rPr lang="en-US" altLang="zh-CN" sz="1495" dirty="0" smtClean="0">
                <a:sym typeface="+mn-ea"/>
              </a:rPr>
              <a:t>YEAR</a:t>
            </a:r>
            <a:r>
              <a:rPr lang="zh-CN" altLang="en-US" sz="1495" dirty="0" smtClean="0">
                <a:sym typeface="+mn-ea"/>
              </a:rPr>
              <a:t>值（</a:t>
            </a:r>
            <a:r>
              <a:rPr lang="zh-CN" altLang="en-US" sz="1495" dirty="0" smtClean="0">
                <a:solidFill>
                  <a:srgbClr val="FF0000"/>
                </a:solidFill>
                <a:sym typeface="+mn-ea"/>
              </a:rPr>
              <a:t>从</a:t>
            </a:r>
            <a:r>
              <a:rPr lang="en-US" altLang="zh-CN" sz="1495" dirty="0" smtClean="0">
                <a:solidFill>
                  <a:srgbClr val="FF0000"/>
                </a:solidFill>
                <a:sym typeface="+mn-ea"/>
              </a:rPr>
              <a:t>5.5.27</a:t>
            </a:r>
            <a:r>
              <a:rPr lang="zh-CN" altLang="en-US" sz="1495" dirty="0" smtClean="0">
                <a:solidFill>
                  <a:srgbClr val="FF0000"/>
                </a:solidFill>
                <a:sym typeface="+mn-ea"/>
              </a:rPr>
              <a:t>开始，</a:t>
            </a:r>
            <a:r>
              <a:rPr lang="en-US" altLang="zh-CN" sz="1495" dirty="0" smtClean="0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1495" dirty="0" smtClean="0">
                <a:solidFill>
                  <a:srgbClr val="FF0000"/>
                </a:solidFill>
                <a:sym typeface="+mn-ea"/>
              </a:rPr>
              <a:t>位格式的</a:t>
            </a:r>
            <a:r>
              <a:rPr lang="en-US" altLang="zh-CN" sz="1495" dirty="0" smtClean="0">
                <a:solidFill>
                  <a:srgbClr val="FF0000"/>
                </a:solidFill>
                <a:sym typeface="+mn-ea"/>
              </a:rPr>
              <a:t>year</a:t>
            </a:r>
            <a:r>
              <a:rPr lang="zh-CN" altLang="en-US" sz="1495" dirty="0" smtClean="0">
                <a:solidFill>
                  <a:srgbClr val="FF0000"/>
                </a:solidFill>
                <a:sym typeface="+mn-ea"/>
              </a:rPr>
              <a:t>已经不被支持</a:t>
            </a:r>
            <a:r>
              <a:rPr lang="zh-CN" altLang="en-US" sz="1495" dirty="0" smtClean="0">
                <a:sym typeface="+mn-ea"/>
              </a:rPr>
              <a:t>）。</a:t>
            </a:r>
            <a:endParaRPr lang="zh-CN" altLang="en-US" sz="1495" dirty="0" smtClean="0">
              <a:sym typeface="+mn-ea"/>
            </a:endParaRPr>
          </a:p>
          <a:p>
            <a:pPr marL="457200" lvl="1" indent="0">
              <a:buNone/>
            </a:pPr>
            <a:r>
              <a:rPr lang="zh-CN" altLang="en-US" sz="1495" b="1" dirty="0" smtClean="0">
                <a:solidFill>
                  <a:srgbClr val="FF0000"/>
                </a:solidFill>
                <a:sym typeface="+mn-ea"/>
              </a:rPr>
              <a:t>注意：每种日期时间类型都有一个有效值范围，如果超出这个范围，在默认的SQLMode下，系统会进行错误提示，</a:t>
            </a:r>
            <a:endParaRPr lang="zh-CN" altLang="en-US" sz="1495" b="1" dirty="0" smtClean="0">
              <a:solidFill>
                <a:srgbClr val="FF0000"/>
              </a:solidFill>
              <a:sym typeface="+mn-ea"/>
            </a:endParaRPr>
          </a:p>
          <a:p>
            <a:pPr marL="457200" lvl="1" indent="0">
              <a:buNone/>
            </a:pPr>
            <a:r>
              <a:rPr lang="zh-CN" altLang="en-US" sz="1495" b="1" dirty="0" smtClean="0">
                <a:solidFill>
                  <a:srgbClr val="FF0000"/>
                </a:solidFill>
                <a:sym typeface="+mn-ea"/>
              </a:rPr>
              <a:t>并将以零值来进行存储。</a:t>
            </a:r>
            <a:endParaRPr lang="zh-CN" altLang="en-US" sz="1495" b="1" dirty="0" smtClean="0">
              <a:solidFill>
                <a:srgbClr val="FF0000"/>
              </a:solidFill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数据类型】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-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日期时间类型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26440" y="1158875"/>
          <a:ext cx="1000506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7230"/>
                <a:gridCol w="866140"/>
                <a:gridCol w="2259965"/>
                <a:gridCol w="2280979"/>
                <a:gridCol w="2650746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日期和时间类型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字节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最小值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最大值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零值表示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DATE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4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1000-01-01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9999-12-31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0000-00-00 00:00:00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DATETIME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8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1000-01-01 00:00:00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9999-12-31 23:59:59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0000-00-00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TIMESTAMP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4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19700101080001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2038</a:t>
                      </a:r>
                      <a:r>
                        <a:rPr lang="zh-CN" altLang="en-US" sz="1200">
                          <a:sym typeface="+mn-ea"/>
                        </a:rPr>
                        <a:t>年的某个时刻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00000000000000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TIME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3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-838:59:59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838:59:59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00:00:00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YEAR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1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sym typeface="+mn-ea"/>
                        </a:rPr>
                        <a:t>1901</a:t>
                      </a:r>
                      <a:endParaRPr 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sym typeface="+mn-ea"/>
                        </a:rPr>
                        <a:t>2155</a:t>
                      </a:r>
                      <a:endParaRPr lang="en-US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200">
                          <a:sym typeface="+mn-ea"/>
                        </a:rPr>
                        <a:t>0000</a:t>
                      </a:r>
                      <a:endParaRPr lang="en-US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580" y="628650"/>
            <a:ext cx="11015980" cy="611314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050" dirty="0" smtClean="0"/>
              <a:t>MySQL</a:t>
            </a:r>
            <a:r>
              <a:rPr lang="zh-CN" altLang="en-US" sz="2050" dirty="0" smtClean="0"/>
              <a:t>提供了多种对字符数据的存储类型，不同的版本可能有所差异，以</a:t>
            </a:r>
            <a:r>
              <a:rPr lang="en-US" altLang="zh-CN" sz="2050" dirty="0" smtClean="0"/>
              <a:t>5.7</a:t>
            </a:r>
            <a:r>
              <a:rPr lang="zh-CN" altLang="en-US" sz="2050" dirty="0" smtClean="0"/>
              <a:t>版本为例，</a:t>
            </a:r>
            <a:r>
              <a:rPr lang="en-US" altLang="zh-CN" sz="2050" dirty="0" smtClean="0"/>
              <a:t>MySQL</a:t>
            </a:r>
            <a:r>
              <a:rPr lang="zh-CN" altLang="en-US" sz="2050" dirty="0" smtClean="0"/>
              <a:t>包括了</a:t>
            </a:r>
            <a:r>
              <a:rPr lang="en-US" altLang="zh-CN" sz="2050" dirty="0" smtClean="0"/>
              <a:t>CHAR</a:t>
            </a:r>
            <a:r>
              <a:rPr lang="zh-CN" altLang="en-US" sz="2050" dirty="0" smtClean="0"/>
              <a:t>、</a:t>
            </a:r>
            <a:r>
              <a:rPr lang="en-US" altLang="zh-CN" sz="2050" dirty="0" smtClean="0"/>
              <a:t>VARCHAR</a:t>
            </a:r>
            <a:r>
              <a:rPr lang="zh-CN" altLang="en-US" sz="2050" dirty="0" smtClean="0"/>
              <a:t>、</a:t>
            </a:r>
            <a:r>
              <a:rPr lang="en-US" altLang="zh-CN" sz="2050" dirty="0" smtClean="0"/>
              <a:t>BINARY</a:t>
            </a:r>
            <a:r>
              <a:rPr lang="zh-CN" altLang="en-US" sz="2050" dirty="0" smtClean="0"/>
              <a:t>、</a:t>
            </a:r>
            <a:r>
              <a:rPr lang="en-US" altLang="zh-CN" sz="2050" dirty="0" smtClean="0"/>
              <a:t>VARBINARY</a:t>
            </a:r>
            <a:r>
              <a:rPr lang="zh-CN" altLang="en-US" sz="2050" dirty="0" smtClean="0"/>
              <a:t>、</a:t>
            </a:r>
            <a:r>
              <a:rPr lang="en-US" altLang="zh-CN" sz="2050" dirty="0" smtClean="0"/>
              <a:t>BLOB</a:t>
            </a:r>
            <a:r>
              <a:rPr lang="zh-CN" altLang="en-US" sz="2050" dirty="0" smtClean="0"/>
              <a:t>、</a:t>
            </a:r>
            <a:r>
              <a:rPr lang="en-US" altLang="zh-CN" sz="2050" dirty="0" smtClean="0"/>
              <a:t>TEXT</a:t>
            </a:r>
            <a:r>
              <a:rPr lang="zh-CN" altLang="en-US" sz="2050" dirty="0" smtClean="0"/>
              <a:t>、</a:t>
            </a:r>
            <a:r>
              <a:rPr lang="en-US" altLang="zh-CN" sz="2050" dirty="0" smtClean="0"/>
              <a:t>ENUM</a:t>
            </a:r>
            <a:r>
              <a:rPr lang="zh-CN" altLang="en-US" sz="2050" dirty="0" smtClean="0"/>
              <a:t>和</a:t>
            </a:r>
            <a:r>
              <a:rPr lang="en-US" altLang="zh-CN" sz="2050" dirty="0" smtClean="0"/>
              <a:t>SET</a:t>
            </a:r>
            <a:r>
              <a:rPr lang="zh-CN" altLang="en-US" sz="2050" dirty="0" smtClean="0"/>
              <a:t>等多种字符串类型，如下表所示：</a:t>
            </a:r>
            <a:endParaRPr lang="zh-CN" altLang="en-US" sz="2050" dirty="0" smtClean="0"/>
          </a:p>
          <a:p>
            <a:endParaRPr lang="zh-CN" altLang="en-US" sz="2050" dirty="0" smtClean="0"/>
          </a:p>
          <a:p>
            <a:endParaRPr lang="zh-CN" altLang="en-US" sz="2050" dirty="0" smtClean="0">
              <a:sym typeface="+mn-ea"/>
            </a:endParaRPr>
          </a:p>
          <a:p>
            <a:endParaRPr lang="zh-CN" altLang="en-US" sz="2050" dirty="0" smtClean="0">
              <a:sym typeface="+mn-ea"/>
            </a:endParaRPr>
          </a:p>
          <a:p>
            <a:endParaRPr lang="zh-CN" altLang="en-US" sz="2050" dirty="0" smtClean="0">
              <a:sym typeface="+mn-ea"/>
            </a:endParaRPr>
          </a:p>
          <a:p>
            <a:endParaRPr lang="zh-CN" altLang="en-US" sz="205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algn="l" defTabSz="914400" rtl="0" eaLnBrk="1" fontAlgn="auto" latinLnBrk="0" hangingPunct="1">
              <a:lnSpc>
                <a:spcPct val="9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1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【数据类型】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-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字符串类型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1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71830" y="2211070"/>
          <a:ext cx="9319260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4195"/>
                <a:gridCol w="807085"/>
                <a:gridCol w="6697980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日期和时间类型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字节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描述及存储需求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CHAR(M)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M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M</a:t>
                      </a:r>
                      <a:r>
                        <a:rPr lang="zh-CN" altLang="en-US" sz="1200">
                          <a:sym typeface="+mn-ea"/>
                        </a:rPr>
                        <a:t>为</a:t>
                      </a:r>
                      <a:r>
                        <a:rPr lang="en-US" altLang="zh-CN" sz="1200">
                          <a:sym typeface="+mn-ea"/>
                        </a:rPr>
                        <a:t>0~255</a:t>
                      </a:r>
                      <a:r>
                        <a:rPr lang="zh-CN" altLang="en-US" sz="1200">
                          <a:sym typeface="+mn-ea"/>
                        </a:rPr>
                        <a:t>之间的整数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VARCHAR(M)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M</a:t>
                      </a:r>
                      <a:r>
                        <a:rPr lang="zh-CN" altLang="en-US" sz="1200">
                          <a:sym typeface="+mn-ea"/>
                        </a:rPr>
                        <a:t>为</a:t>
                      </a:r>
                      <a:r>
                        <a:rPr lang="en-US" altLang="zh-CN" sz="1200">
                          <a:sym typeface="+mn-ea"/>
                        </a:rPr>
                        <a:t>0~65535</a:t>
                      </a:r>
                      <a:r>
                        <a:rPr lang="zh-CN" altLang="en-US" sz="1200">
                          <a:sym typeface="+mn-ea"/>
                        </a:rPr>
                        <a:t>之间的整数，值的长度</a:t>
                      </a:r>
                      <a:r>
                        <a:rPr lang="en-US" altLang="zh-CN" sz="1200">
                          <a:sym typeface="+mn-ea"/>
                        </a:rPr>
                        <a:t>+1</a:t>
                      </a:r>
                      <a:r>
                        <a:rPr lang="zh-CN" altLang="en-US" sz="1200">
                          <a:sym typeface="+mn-ea"/>
                        </a:rPr>
                        <a:t>个字节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TINYBLOB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允许长度</a:t>
                      </a:r>
                      <a:r>
                        <a:rPr lang="en-US" altLang="zh-CN" sz="1200">
                          <a:sym typeface="+mn-ea"/>
                        </a:rPr>
                        <a:t>0~255</a:t>
                      </a:r>
                      <a:r>
                        <a:rPr lang="zh-CN" altLang="en-US" sz="1200">
                          <a:sym typeface="+mn-ea"/>
                        </a:rPr>
                        <a:t>字节，值的长度</a:t>
                      </a:r>
                      <a:r>
                        <a:rPr lang="en-US" altLang="zh-CN" sz="1200">
                          <a:sym typeface="+mn-ea"/>
                        </a:rPr>
                        <a:t>+1</a:t>
                      </a:r>
                      <a:r>
                        <a:rPr lang="zh-CN" altLang="en-US" sz="1200">
                          <a:sym typeface="+mn-ea"/>
                        </a:rPr>
                        <a:t>个字节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BLOB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允许长度</a:t>
                      </a:r>
                      <a:r>
                        <a:rPr lang="en-US" altLang="zh-CN" sz="1200">
                          <a:sym typeface="+mn-ea"/>
                        </a:rPr>
                        <a:t>0~65535</a:t>
                      </a:r>
                      <a:r>
                        <a:rPr lang="zh-CN" altLang="en-US" sz="1200">
                          <a:sym typeface="+mn-ea"/>
                        </a:rPr>
                        <a:t>字节，值的长度</a:t>
                      </a:r>
                      <a:r>
                        <a:rPr lang="en-US" altLang="zh-CN" sz="1200">
                          <a:sym typeface="+mn-ea"/>
                        </a:rPr>
                        <a:t>+2</a:t>
                      </a:r>
                      <a:r>
                        <a:rPr lang="zh-CN" altLang="en-US" sz="1200">
                          <a:sym typeface="+mn-ea"/>
                        </a:rPr>
                        <a:t>个字节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MEDIUMBLOB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允许长度</a:t>
                      </a:r>
                      <a:r>
                        <a:rPr lang="en-US" altLang="zh-CN" sz="1200">
                          <a:sym typeface="+mn-ea"/>
                        </a:rPr>
                        <a:t>0~167772150</a:t>
                      </a:r>
                      <a:r>
                        <a:rPr lang="zh-CN" altLang="en-US" sz="1200">
                          <a:sym typeface="+mn-ea"/>
                        </a:rPr>
                        <a:t>字节，值的长度</a:t>
                      </a:r>
                      <a:r>
                        <a:rPr lang="en-US" altLang="zh-CN" sz="1200">
                          <a:sym typeface="+mn-ea"/>
                        </a:rPr>
                        <a:t>+3</a:t>
                      </a:r>
                      <a:r>
                        <a:rPr lang="zh-CN" altLang="en-US" sz="1200">
                          <a:sym typeface="+mn-ea"/>
                        </a:rPr>
                        <a:t>个字节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0LONGBLOB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允许长度</a:t>
                      </a:r>
                      <a:r>
                        <a:rPr lang="en-US" altLang="zh-CN" sz="1200">
                          <a:sym typeface="+mn-ea"/>
                        </a:rPr>
                        <a:t>0~4294967295</a:t>
                      </a:r>
                      <a:r>
                        <a:rPr lang="zh-CN" altLang="en-US" sz="1200">
                          <a:sym typeface="+mn-ea"/>
                        </a:rPr>
                        <a:t>字节，值的长度</a:t>
                      </a:r>
                      <a:r>
                        <a:rPr lang="en-US" altLang="zh-CN" sz="1200">
                          <a:sym typeface="+mn-ea"/>
                        </a:rPr>
                        <a:t>+4</a:t>
                      </a:r>
                      <a:r>
                        <a:rPr lang="zh-CN" altLang="en-US" sz="1200">
                          <a:sym typeface="+mn-ea"/>
                        </a:rPr>
                        <a:t>个字节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TINYTEXT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允许长度</a:t>
                      </a:r>
                      <a:r>
                        <a:rPr lang="en-US" altLang="zh-CN" sz="1200">
                          <a:sym typeface="+mn-ea"/>
                        </a:rPr>
                        <a:t>0~255</a:t>
                      </a:r>
                      <a:r>
                        <a:rPr lang="zh-CN" altLang="en-US" sz="1200">
                          <a:sym typeface="+mn-ea"/>
                        </a:rPr>
                        <a:t>字节，值的长度</a:t>
                      </a:r>
                      <a:r>
                        <a:rPr lang="en-US" altLang="zh-CN" sz="1200">
                          <a:sym typeface="+mn-ea"/>
                        </a:rPr>
                        <a:t>+2</a:t>
                      </a:r>
                      <a:r>
                        <a:rPr lang="zh-CN" altLang="en-US" sz="1200">
                          <a:sym typeface="+mn-ea"/>
                        </a:rPr>
                        <a:t>个字节</a:t>
                      </a:r>
                      <a:endParaRPr lang="en-US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TEXT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允许长度</a:t>
                      </a:r>
                      <a:r>
                        <a:rPr lang="en-US" altLang="zh-CN" sz="1200">
                          <a:sym typeface="+mn-ea"/>
                        </a:rPr>
                        <a:t>0~65535</a:t>
                      </a:r>
                      <a:r>
                        <a:rPr lang="zh-CN" altLang="en-US" sz="1200">
                          <a:sym typeface="+mn-ea"/>
                        </a:rPr>
                        <a:t>字节，值的长度</a:t>
                      </a:r>
                      <a:r>
                        <a:rPr lang="en-US" altLang="zh-CN" sz="1200">
                          <a:sym typeface="+mn-ea"/>
                        </a:rPr>
                        <a:t>+2</a:t>
                      </a:r>
                      <a:r>
                        <a:rPr lang="zh-CN" altLang="en-US" sz="1200">
                          <a:sym typeface="+mn-ea"/>
                        </a:rPr>
                        <a:t>个字节</a:t>
                      </a:r>
                      <a:endParaRPr lang="en-US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MEDIUMTEXT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允许长度</a:t>
                      </a:r>
                      <a:r>
                        <a:rPr lang="en-US" altLang="zh-CN" sz="1200">
                          <a:sym typeface="+mn-ea"/>
                        </a:rPr>
                        <a:t>0~167772150</a:t>
                      </a:r>
                      <a:r>
                        <a:rPr lang="zh-CN" altLang="en-US" sz="1200">
                          <a:sym typeface="+mn-ea"/>
                        </a:rPr>
                        <a:t>字节，值的长度</a:t>
                      </a:r>
                      <a:r>
                        <a:rPr lang="en-US" altLang="zh-CN" sz="1200">
                          <a:sym typeface="+mn-ea"/>
                        </a:rPr>
                        <a:t>+3</a:t>
                      </a:r>
                      <a:r>
                        <a:rPr lang="zh-CN" altLang="en-US" sz="1200">
                          <a:sym typeface="+mn-ea"/>
                        </a:rPr>
                        <a:t>个字节</a:t>
                      </a:r>
                      <a:endParaRPr lang="en-US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LONGTEXT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允许长度</a:t>
                      </a:r>
                      <a:r>
                        <a:rPr lang="en-US" altLang="zh-CN" sz="1200">
                          <a:sym typeface="+mn-ea"/>
                        </a:rPr>
                        <a:t>0~4294967295</a:t>
                      </a:r>
                      <a:r>
                        <a:rPr lang="zh-CN" altLang="en-US" sz="1200">
                          <a:sym typeface="+mn-ea"/>
                        </a:rPr>
                        <a:t>字节，值的长度</a:t>
                      </a:r>
                      <a:r>
                        <a:rPr lang="en-US" altLang="zh-CN" sz="1200">
                          <a:sym typeface="+mn-ea"/>
                        </a:rPr>
                        <a:t>+4</a:t>
                      </a:r>
                      <a:r>
                        <a:rPr lang="zh-CN" altLang="en-US" sz="1200">
                          <a:sym typeface="+mn-ea"/>
                        </a:rPr>
                        <a:t>个字节</a:t>
                      </a:r>
                      <a:endParaRPr lang="en-US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VARBINARY(M)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允许长度</a:t>
                      </a:r>
                      <a:r>
                        <a:rPr lang="en-US" altLang="zh-CN" sz="1200">
                          <a:sym typeface="+mn-ea"/>
                        </a:rPr>
                        <a:t>0~M</a:t>
                      </a:r>
                      <a:r>
                        <a:rPr lang="zh-CN" altLang="en-US" sz="1200">
                          <a:sym typeface="+mn-ea"/>
                        </a:rPr>
                        <a:t>个字节的变长字节字符串，值的长度</a:t>
                      </a:r>
                      <a:r>
                        <a:rPr lang="en-US" altLang="zh-CN" sz="1200">
                          <a:sym typeface="+mn-ea"/>
                        </a:rPr>
                        <a:t>+1</a:t>
                      </a:r>
                      <a:r>
                        <a:rPr lang="zh-CN" altLang="en-US" sz="1200">
                          <a:sym typeface="+mn-ea"/>
                        </a:rPr>
                        <a:t>个字节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32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BINARY(M)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200"/>
                        <a:t>M</a:t>
                      </a:r>
                      <a:endParaRPr lang="en-US" altLang="zh-CN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200">
                          <a:sym typeface="+mn-ea"/>
                        </a:rPr>
                        <a:t>允许长度</a:t>
                      </a:r>
                      <a:r>
                        <a:rPr lang="en-US" altLang="zh-CN" sz="1200">
                          <a:sym typeface="+mn-ea"/>
                        </a:rPr>
                        <a:t>0~M</a:t>
                      </a:r>
                      <a:r>
                        <a:rPr lang="zh-CN" altLang="en-US" sz="1200">
                          <a:sym typeface="+mn-ea"/>
                        </a:rPr>
                        <a:t>个字节的定长字节字符串</a:t>
                      </a:r>
                      <a:endParaRPr lang="zh-CN" altLang="en-US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793750"/>
            <a:ext cx="11015980" cy="531812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000" dirty="0" smtClean="0"/>
              <a:t>CHAR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VARCHAR</a:t>
            </a:r>
            <a:r>
              <a:rPr lang="zh-CN" altLang="en-US" sz="2000" dirty="0" smtClean="0"/>
              <a:t>类型：</a:t>
            </a:r>
            <a:endParaRPr lang="zh-CN" altLang="en-US" sz="2000" dirty="0" smtClean="0"/>
          </a:p>
          <a:p>
            <a:pPr lvl="1"/>
            <a:r>
              <a:rPr lang="zh-CN" altLang="en-US" sz="2000" dirty="0" smtClean="0">
                <a:sym typeface="+mn-ea"/>
              </a:rPr>
              <a:t>两者的主要区别在于存储方式不同：</a:t>
            </a:r>
            <a:endParaRPr lang="zh-CN" altLang="en-US" sz="2000" dirty="0" smtClean="0">
              <a:sym typeface="+mn-ea"/>
            </a:endParaRPr>
          </a:p>
          <a:p>
            <a:pPr lvl="2"/>
            <a:r>
              <a:rPr lang="en-US" altLang="zh-CN" sz="2000" dirty="0" smtClean="0">
                <a:sym typeface="+mn-ea"/>
              </a:rPr>
              <a:t>CHAR</a:t>
            </a:r>
            <a:r>
              <a:rPr lang="zh-CN" altLang="en-US" sz="2000" dirty="0" smtClean="0">
                <a:sym typeface="+mn-ea"/>
              </a:rPr>
              <a:t>列的长度固定为创建表时声明的长度，而</a:t>
            </a:r>
            <a:r>
              <a:rPr lang="en-US" altLang="zh-CN" sz="2000" dirty="0" smtClean="0">
                <a:sym typeface="+mn-ea"/>
              </a:rPr>
              <a:t>VARCHAR</a:t>
            </a:r>
            <a:r>
              <a:rPr lang="zh-CN" altLang="en-US" sz="2000" dirty="0" smtClean="0">
                <a:sym typeface="+mn-ea"/>
              </a:rPr>
              <a:t>列中的值为可变长字符串；</a:t>
            </a:r>
            <a:endParaRPr lang="zh-CN" altLang="en-US" sz="2000" dirty="0" smtClean="0">
              <a:sym typeface="+mn-ea"/>
            </a:endParaRPr>
          </a:p>
          <a:p>
            <a:pPr lvl="2"/>
            <a:r>
              <a:rPr lang="zh-CN" altLang="en-US" sz="2000" dirty="0" smtClean="0">
                <a:sym typeface="+mn-ea"/>
              </a:rPr>
              <a:t>在检查的时候，</a:t>
            </a:r>
            <a:r>
              <a:rPr lang="en-US" altLang="zh-CN" sz="2000" dirty="0" smtClean="0">
                <a:sym typeface="+mn-ea"/>
              </a:rPr>
              <a:t>CHAR</a:t>
            </a:r>
            <a:r>
              <a:rPr lang="zh-CN" altLang="en-US" sz="2000" dirty="0" smtClean="0">
                <a:sym typeface="+mn-ea"/>
              </a:rPr>
              <a:t>列删除尾部的空格，而</a:t>
            </a:r>
            <a:r>
              <a:rPr lang="en-US" altLang="zh-CN" sz="2000" dirty="0" smtClean="0">
                <a:sym typeface="+mn-ea"/>
              </a:rPr>
              <a:t>VARCHAR</a:t>
            </a:r>
            <a:r>
              <a:rPr lang="zh-CN" altLang="en-US" sz="2000" dirty="0" smtClean="0">
                <a:sym typeface="+mn-ea"/>
              </a:rPr>
              <a:t>则保留这些空格 </a:t>
            </a:r>
            <a:endParaRPr lang="zh-CN" altLang="en-US" sz="2000" dirty="0" smtClean="0">
              <a:sym typeface="+mn-ea"/>
            </a:endParaRPr>
          </a:p>
          <a:p>
            <a:pPr lvl="1"/>
            <a:r>
              <a:rPr lang="zh-CN" altLang="en-US" sz="2000" dirty="0" smtClean="0">
                <a:sym typeface="+mn-ea"/>
              </a:rPr>
              <a:t>课堂案例：</a:t>
            </a:r>
            <a:endParaRPr lang="zh-CN" altLang="en-US" sz="2000" dirty="0" smtClean="0">
              <a:sym typeface="+mn-ea"/>
            </a:endParaRPr>
          </a:p>
          <a:p>
            <a:pPr lvl="2"/>
            <a:r>
              <a:rPr lang="zh-CN" altLang="en-US" sz="2000" dirty="0" smtClean="0">
                <a:sym typeface="+mn-ea"/>
              </a:rPr>
              <a:t>创建测试表</a:t>
            </a:r>
            <a:r>
              <a:rPr lang="en-US" altLang="zh-CN" sz="2000" dirty="0" smtClean="0">
                <a:sym typeface="+mn-ea"/>
              </a:rPr>
              <a:t>vc</a:t>
            </a:r>
            <a:r>
              <a:rPr lang="zh-CN" altLang="en-US" sz="2000" dirty="0" smtClean="0">
                <a:sym typeface="+mn-ea"/>
              </a:rPr>
              <a:t>，并定义两个字段</a:t>
            </a:r>
            <a:r>
              <a:rPr lang="en-US" altLang="zh-CN" sz="2000" dirty="0" smtClean="0">
                <a:sym typeface="+mn-ea"/>
              </a:rPr>
              <a:t>“v VARCHAR(4)”</a:t>
            </a:r>
            <a:r>
              <a:rPr lang="zh-CN" altLang="en-US" sz="2000" dirty="0" smtClean="0">
                <a:sym typeface="+mn-ea"/>
              </a:rPr>
              <a:t>和</a:t>
            </a:r>
            <a:r>
              <a:rPr lang="en-US" altLang="zh-CN" sz="2000" dirty="0" smtClean="0">
                <a:sym typeface="+mn-ea"/>
              </a:rPr>
              <a:t>“c CHAR(4)”</a:t>
            </a:r>
            <a:r>
              <a:rPr lang="zh-CN" altLang="en-US" sz="2000" dirty="0" smtClean="0">
                <a:sym typeface="+mn-ea"/>
              </a:rPr>
              <a:t>；</a:t>
            </a:r>
            <a:endParaRPr lang="zh-CN" altLang="en-US" sz="2000" dirty="0" smtClean="0">
              <a:sym typeface="+mn-ea"/>
            </a:endParaRPr>
          </a:p>
          <a:p>
            <a:pPr lvl="2"/>
            <a:r>
              <a:rPr lang="en-US" altLang="zh-CN" sz="2000" dirty="0" smtClean="0">
                <a:sym typeface="+mn-ea"/>
              </a:rPr>
              <a:t>v</a:t>
            </a:r>
            <a:r>
              <a:rPr lang="zh-CN" altLang="en-US" sz="2000" dirty="0" smtClean="0">
                <a:sym typeface="+mn-ea"/>
              </a:rPr>
              <a:t>列和</a:t>
            </a:r>
            <a:r>
              <a:rPr lang="en-US" altLang="zh-CN" sz="2000" dirty="0" smtClean="0">
                <a:sym typeface="+mn-ea"/>
              </a:rPr>
              <a:t>c</a:t>
            </a:r>
            <a:r>
              <a:rPr lang="zh-CN" altLang="en-US" sz="2000" dirty="0" smtClean="0">
                <a:sym typeface="+mn-ea"/>
              </a:rPr>
              <a:t>列中同时插入字符串</a:t>
            </a:r>
            <a:r>
              <a:rPr lang="en-US" altLang="zh-CN" sz="2000" dirty="0" smtClean="0">
                <a:sym typeface="+mn-ea"/>
              </a:rPr>
              <a:t>“ab  “</a:t>
            </a:r>
            <a:r>
              <a:rPr lang="zh-CN" altLang="en-US" sz="2000" dirty="0" smtClean="0">
                <a:sym typeface="+mn-ea"/>
              </a:rPr>
              <a:t>；</a:t>
            </a:r>
            <a:endParaRPr lang="zh-CN" altLang="en-US" sz="2000" dirty="0" smtClean="0">
              <a:sym typeface="+mn-ea"/>
            </a:endParaRPr>
          </a:p>
          <a:p>
            <a:pPr lvl="2"/>
            <a:r>
              <a:rPr lang="zh-CN" altLang="en-US" sz="2000" dirty="0" smtClean="0">
                <a:sym typeface="+mn-ea"/>
              </a:rPr>
              <a:t>显示查询结果并分析上述区别；</a:t>
            </a:r>
            <a:endParaRPr lang="zh-CN" altLang="en-US" sz="200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algn="l" defTabSz="914400" rtl="0" eaLnBrk="1" fontAlgn="auto" latinLnBrk="0" hangingPunct="1">
              <a:lnSpc>
                <a:spcPct val="9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1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【数据类型】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-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字符串类型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2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案例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7040" y="965200"/>
            <a:ext cx="10515600" cy="4770438"/>
          </a:xfrm>
        </p:spPr>
        <p:txBody>
          <a:bodyPr/>
          <a:p>
            <a:r>
              <a:rPr lang="zh-CN" altLang="en-US"/>
              <a:t>完成以下案例，选择使用什么数据类型？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88035" y="1784350"/>
            <a:ext cx="5890260" cy="4076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(1) 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年龄</a:t>
            </a:r>
            <a:endParaRPr lang="zh-CN" b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indent="0">
              <a:lnSpc>
                <a:spcPct val="120000"/>
              </a:lnSpc>
            </a:pP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(2) 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价格</a:t>
            </a: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(3) 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手机号</a:t>
            </a: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(4) 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身份证号</a:t>
            </a: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(5) 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出生日期</a:t>
            </a: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(6) 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订单时间</a:t>
            </a: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(7) 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籍贯</a:t>
            </a: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(8) 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性别</a:t>
            </a: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(9) 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图片</a:t>
            </a: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: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通常存储图片的路径</a:t>
            </a: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</a:t>
            </a:r>
            <a:endParaRPr lang="en-US" b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indent="0">
              <a:lnSpc>
                <a:spcPct val="120000"/>
              </a:lnSpc>
            </a:pP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     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如果存储图片的二进制</a:t>
            </a: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(10) 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文章</a:t>
            </a: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(11) 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状态</a:t>
            </a:r>
            <a:r>
              <a:rPr lang="en-US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/</a:t>
            </a:r>
            <a:r>
              <a:rPr lang="zh-CN" b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角色</a:t>
            </a:r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数据类型】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-</a:t>
            </a: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JSON</a:t>
            </a:r>
            <a:r>
              <a:rPr lang="zh-CN" altLang="en-US" sz="300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类型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22580" y="628650"/>
            <a:ext cx="11015980" cy="6113145"/>
          </a:xfrm>
        </p:spPr>
        <p:txBody>
          <a:bodyPr vert="horz" lIns="91440" tIns="45720" rIns="91440" bIns="45720" rtlCol="0">
            <a:noAutofit/>
          </a:bodyPr>
          <a:p>
            <a:r>
              <a:rPr lang="en-US" sz="2050" dirty="0" smtClean="0"/>
              <a:t>JSON</a:t>
            </a:r>
            <a:r>
              <a:rPr lang="zh-CN" altLang="en-US" sz="2050" dirty="0" smtClean="0"/>
              <a:t>是</a:t>
            </a:r>
            <a:r>
              <a:rPr lang="en-US" altLang="zh-CN" sz="2050" dirty="0" smtClean="0"/>
              <a:t>JavaScript Object Notation</a:t>
            </a:r>
            <a:r>
              <a:rPr lang="zh-CN" altLang="en-US" sz="2050" dirty="0" smtClean="0"/>
              <a:t>的缩写，它是一种数据交换格式。</a:t>
            </a:r>
            <a:endParaRPr lang="zh-CN" altLang="en-US" sz="2050" dirty="0" smtClean="0"/>
          </a:p>
          <a:p>
            <a:r>
              <a:rPr lang="en-US" altLang="zh-CN" sz="2050" dirty="0" smtClean="0"/>
              <a:t>JSON</a:t>
            </a:r>
            <a:r>
              <a:rPr lang="zh-CN" altLang="en-US" sz="2050" dirty="0" smtClean="0"/>
              <a:t>类型比字符类型有如下优点：</a:t>
            </a:r>
            <a:endParaRPr lang="zh-CN" altLang="en-US" sz="2050" dirty="0" smtClean="0"/>
          </a:p>
          <a:p>
            <a:pPr lvl="1"/>
            <a:r>
              <a:rPr lang="en-US" altLang="zh-CN" sz="1755" dirty="0" smtClean="0"/>
              <a:t>JSON</a:t>
            </a:r>
            <a:r>
              <a:rPr lang="zh-CN" altLang="en-US" sz="1755" dirty="0" smtClean="0"/>
              <a:t>数据类型会自动校验数据是否为</a:t>
            </a:r>
            <a:r>
              <a:rPr lang="en-US" altLang="zh-CN" sz="1755" dirty="0" smtClean="0"/>
              <a:t>JSON</a:t>
            </a:r>
            <a:r>
              <a:rPr lang="zh-CN" altLang="en-US" sz="1755" dirty="0" smtClean="0"/>
              <a:t>格式，如果不是</a:t>
            </a:r>
            <a:r>
              <a:rPr lang="en-US" altLang="zh-CN" sz="1755" dirty="0" smtClean="0"/>
              <a:t>JSON</a:t>
            </a:r>
            <a:r>
              <a:rPr lang="zh-CN" altLang="en-US" sz="1755" dirty="0" smtClean="0"/>
              <a:t>格式数据，则会报错；</a:t>
            </a:r>
            <a:endParaRPr lang="zh-CN" altLang="en-US" sz="1755" dirty="0" smtClean="0"/>
          </a:p>
          <a:p>
            <a:pPr lvl="1"/>
            <a:r>
              <a:rPr lang="en-US" altLang="zh-CN" sz="1755" dirty="0" smtClean="0"/>
              <a:t>MySQL</a:t>
            </a:r>
            <a:r>
              <a:rPr lang="zh-CN" altLang="en-US" sz="1755" dirty="0" smtClean="0"/>
              <a:t>提供了一组操作</a:t>
            </a:r>
            <a:r>
              <a:rPr lang="en-US" altLang="zh-CN" sz="1755" dirty="0" smtClean="0"/>
              <a:t>JSON</a:t>
            </a:r>
            <a:r>
              <a:rPr lang="zh-CN" altLang="en-US" sz="1755" dirty="0" smtClean="0"/>
              <a:t>数据的内置函数，可以方便地提取各类数据，可以修改特定的键值；</a:t>
            </a:r>
            <a:endParaRPr lang="zh-CN" altLang="en-US" sz="1755" dirty="0" smtClean="0"/>
          </a:p>
          <a:p>
            <a:pPr lvl="1"/>
            <a:r>
              <a:rPr lang="zh-CN" altLang="en-US" sz="1755" dirty="0" smtClean="0"/>
              <a:t>优化的存储格式，存储在</a:t>
            </a:r>
            <a:r>
              <a:rPr lang="en-US" altLang="zh-CN" sz="1755" dirty="0" smtClean="0"/>
              <a:t>JSON</a:t>
            </a:r>
            <a:r>
              <a:rPr lang="zh-CN" altLang="en-US" sz="1755" dirty="0" smtClean="0"/>
              <a:t>列中的</a:t>
            </a:r>
            <a:r>
              <a:rPr lang="en-US" altLang="zh-CN" sz="1755" dirty="0" smtClean="0"/>
              <a:t>JSON</a:t>
            </a:r>
            <a:r>
              <a:rPr lang="zh-CN" altLang="en-US" sz="1755" dirty="0" smtClean="0"/>
              <a:t>数据被转换成内部的存储格式，允许快速读取；</a:t>
            </a:r>
            <a:endParaRPr lang="zh-CN" altLang="en-US" sz="1755" dirty="0" smtClean="0"/>
          </a:p>
          <a:p>
            <a:pPr lvl="1"/>
            <a:r>
              <a:rPr lang="zh-CN" altLang="en-US" sz="1755" dirty="0" smtClean="0"/>
              <a:t>简单地说，</a:t>
            </a:r>
            <a:r>
              <a:rPr lang="en-US" altLang="zh-CN" sz="1755" dirty="0" smtClean="0"/>
              <a:t>JSON</a:t>
            </a:r>
            <a:r>
              <a:rPr lang="zh-CN" altLang="en-US" sz="1755" dirty="0" smtClean="0"/>
              <a:t>实际就是</a:t>
            </a:r>
            <a:r>
              <a:rPr lang="en-US" altLang="zh-CN" sz="1755" dirty="0" smtClean="0"/>
              <a:t>Javascript</a:t>
            </a:r>
            <a:r>
              <a:rPr lang="zh-CN" altLang="en-US" sz="1755" dirty="0" smtClean="0"/>
              <a:t>的一个子集，支持的数据类型包括</a:t>
            </a:r>
            <a:r>
              <a:rPr lang="en-US" altLang="zh-CN" sz="1755" dirty="0" smtClean="0"/>
              <a:t>NUMBER</a:t>
            </a:r>
            <a:r>
              <a:rPr lang="zh-CN" altLang="en-US" sz="1755" dirty="0" smtClean="0"/>
              <a:t>、</a:t>
            </a:r>
            <a:r>
              <a:rPr lang="en-US" altLang="zh-CN" sz="1755" dirty="0" smtClean="0"/>
              <a:t>STRING</a:t>
            </a:r>
            <a:r>
              <a:rPr lang="zh-CN" altLang="en-US" sz="1755" dirty="0" smtClean="0"/>
              <a:t>、</a:t>
            </a:r>
            <a:r>
              <a:rPr lang="en-US" altLang="zh-CN" sz="1755" dirty="0" smtClean="0"/>
              <a:t>BOLLEAN</a:t>
            </a:r>
            <a:r>
              <a:rPr lang="zh-CN" altLang="en-US" sz="1755" dirty="0" smtClean="0"/>
              <a:t>、</a:t>
            </a:r>
            <a:r>
              <a:rPr lang="en-US" altLang="zh-CN" sz="1755" dirty="0" smtClean="0"/>
              <a:t>NULL</a:t>
            </a:r>
            <a:r>
              <a:rPr lang="zh-CN" altLang="en-US" sz="1755" dirty="0" smtClean="0"/>
              <a:t>、</a:t>
            </a:r>
            <a:r>
              <a:rPr lang="en-US" altLang="zh-CN" sz="1755" dirty="0" smtClean="0"/>
              <a:t>ARRAY</a:t>
            </a:r>
            <a:r>
              <a:rPr lang="zh-CN" altLang="en-US" sz="1755" dirty="0" smtClean="0"/>
              <a:t>、</a:t>
            </a:r>
            <a:r>
              <a:rPr lang="en-US" altLang="zh-CN" sz="1755" dirty="0" smtClean="0"/>
              <a:t>OBJECT</a:t>
            </a:r>
            <a:r>
              <a:rPr lang="zh-CN" altLang="en-US" sz="1755" dirty="0" smtClean="0"/>
              <a:t>共</a:t>
            </a:r>
            <a:r>
              <a:rPr lang="en-US" altLang="zh-CN" sz="1755" dirty="0" smtClean="0"/>
              <a:t>6</a:t>
            </a:r>
            <a:r>
              <a:rPr lang="zh-CN" altLang="en-US" sz="1755" dirty="0" smtClean="0"/>
              <a:t>种，一个</a:t>
            </a:r>
            <a:r>
              <a:rPr lang="en-US" altLang="zh-CN" sz="1755" dirty="0" smtClean="0"/>
              <a:t>JSON</a:t>
            </a:r>
            <a:r>
              <a:rPr lang="zh-CN" altLang="en-US" sz="1755" dirty="0" smtClean="0"/>
              <a:t>中的元素可以是这</a:t>
            </a:r>
            <a:r>
              <a:rPr lang="en-US" altLang="zh-CN" sz="1755" dirty="0" smtClean="0"/>
              <a:t>6</a:t>
            </a:r>
            <a:r>
              <a:rPr lang="zh-CN" altLang="en-US" sz="1755" dirty="0" smtClean="0"/>
              <a:t>种类型元素的任意组合；</a:t>
            </a:r>
            <a:endParaRPr lang="zh-CN" altLang="en-US" sz="1755" dirty="0" smtClean="0"/>
          </a:p>
          <a:p>
            <a:pPr lvl="2"/>
            <a:r>
              <a:rPr lang="en-US" altLang="zh-CN" sz="1460" dirty="0" smtClean="0"/>
              <a:t>BOOLEAN</a:t>
            </a:r>
            <a:r>
              <a:rPr lang="zh-CN" altLang="en-US" sz="1460" dirty="0" smtClean="0"/>
              <a:t>：</a:t>
            </a:r>
            <a:r>
              <a:rPr lang="en-US" altLang="zh-CN" sz="1460" dirty="0" smtClean="0"/>
              <a:t>true/false</a:t>
            </a:r>
            <a:endParaRPr lang="en-US" altLang="zh-CN" sz="1460" dirty="0" smtClean="0"/>
          </a:p>
          <a:p>
            <a:pPr lvl="2"/>
            <a:r>
              <a:rPr lang="en-US" altLang="zh-CN" sz="1460" dirty="0" smtClean="0"/>
              <a:t>NULL</a:t>
            </a:r>
            <a:r>
              <a:rPr lang="zh-CN" altLang="en-US" sz="1460" dirty="0" smtClean="0"/>
              <a:t>：</a:t>
            </a:r>
            <a:r>
              <a:rPr lang="en-US" altLang="zh-CN" sz="1460" dirty="0" smtClean="0"/>
              <a:t>null</a:t>
            </a:r>
            <a:endParaRPr lang="en-US" altLang="zh-CN" sz="1460" dirty="0" smtClean="0"/>
          </a:p>
          <a:p>
            <a:pPr lvl="2"/>
            <a:r>
              <a:rPr lang="zh-CN" altLang="en-US" sz="1460" dirty="0" smtClean="0"/>
              <a:t>字符串和日期类型：用双引号引起来</a:t>
            </a:r>
            <a:endParaRPr lang="zh-CN" altLang="en-US" sz="1460" dirty="0" smtClean="0"/>
          </a:p>
          <a:p>
            <a:pPr lvl="2"/>
            <a:r>
              <a:rPr lang="en-US" altLang="zh-CN" sz="1460" dirty="0" smtClean="0"/>
              <a:t>ARRAY</a:t>
            </a:r>
            <a:r>
              <a:rPr lang="zh-CN" altLang="en-US" sz="1460" dirty="0" smtClean="0"/>
              <a:t>：括号引起来</a:t>
            </a:r>
            <a:endParaRPr lang="zh-CN" altLang="en-US" sz="1460" dirty="0" smtClean="0"/>
          </a:p>
          <a:p>
            <a:pPr lvl="2"/>
            <a:r>
              <a:rPr lang="en-US" altLang="zh-CN" sz="1460" dirty="0" smtClean="0"/>
              <a:t>OBJECT</a:t>
            </a:r>
            <a:r>
              <a:rPr lang="zh-CN" altLang="en-US" sz="1460" dirty="0" smtClean="0"/>
              <a:t>：</a:t>
            </a:r>
            <a:r>
              <a:rPr lang="en-US" altLang="zh-CN" sz="1460" dirty="0" smtClean="0"/>
              <a:t>KV</a:t>
            </a:r>
            <a:r>
              <a:rPr lang="zh-CN" altLang="en-US" sz="1460" dirty="0" smtClean="0"/>
              <a:t>，要用大括号引起来</a:t>
            </a:r>
            <a:endParaRPr lang="zh-CN" altLang="en-US" sz="1460" dirty="0" smtClean="0"/>
          </a:p>
          <a:p>
            <a:pPr lvl="1"/>
            <a:r>
              <a:rPr lang="zh-CN" altLang="en-US" sz="1750" dirty="0" smtClean="0"/>
              <a:t>注意：</a:t>
            </a:r>
            <a:r>
              <a:rPr lang="en-US" altLang="zh-CN" sz="1750" dirty="0" smtClean="0"/>
              <a:t>JSON</a:t>
            </a:r>
            <a:r>
              <a:rPr lang="zh-CN" altLang="en-US" sz="1750" dirty="0" smtClean="0"/>
              <a:t>，数据类型对于大小写是敏感的，常见的</a:t>
            </a:r>
            <a:r>
              <a:rPr lang="en-US" altLang="zh-CN" sz="1750" dirty="0" smtClean="0"/>
              <a:t>null</a:t>
            </a:r>
            <a:r>
              <a:rPr lang="zh-CN" altLang="en-US" sz="1750" dirty="0" smtClean="0"/>
              <a:t>、</a:t>
            </a:r>
            <a:r>
              <a:rPr lang="en-US" altLang="zh-CN" sz="1750" dirty="0" smtClean="0"/>
              <a:t>true</a:t>
            </a:r>
            <a:r>
              <a:rPr lang="zh-CN" altLang="en-US" sz="1750" dirty="0" smtClean="0"/>
              <a:t>、</a:t>
            </a:r>
            <a:r>
              <a:rPr lang="en-US" altLang="zh-CN" sz="1750" dirty="0" smtClean="0"/>
              <a:t>false</a:t>
            </a:r>
            <a:r>
              <a:rPr lang="zh-CN" altLang="en-US" sz="1750" dirty="0" smtClean="0"/>
              <a:t>必须是小写才合适。</a:t>
            </a:r>
            <a:endParaRPr lang="en-US" altLang="zh-CN" sz="1750" dirty="0" smtClean="0"/>
          </a:p>
          <a:p>
            <a:pPr lvl="2"/>
            <a:endParaRPr lang="zh-CN" altLang="en-US" sz="1460" dirty="0" smtClean="0"/>
          </a:p>
          <a:p>
            <a:endParaRPr lang="zh-CN" altLang="en-US" sz="2050" dirty="0" smtClean="0"/>
          </a:p>
          <a:p>
            <a:endParaRPr lang="zh-CN" altLang="en-US" sz="2050" dirty="0" smtClean="0">
              <a:sym typeface="+mn-ea"/>
            </a:endParaRPr>
          </a:p>
          <a:p>
            <a:endParaRPr lang="zh-CN" altLang="en-US" sz="2050" dirty="0" smtClean="0">
              <a:sym typeface="+mn-ea"/>
            </a:endParaRPr>
          </a:p>
          <a:p>
            <a:endParaRPr lang="zh-CN" altLang="en-US" sz="2050" dirty="0" smtClean="0">
              <a:sym typeface="+mn-ea"/>
            </a:endParaRPr>
          </a:p>
          <a:p>
            <a:endParaRPr lang="zh-CN" altLang="en-US" sz="2050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  <a:p>
            <a:pPr lvl="1"/>
            <a:endParaRPr lang="zh-CN" altLang="en-US" sz="1745" dirty="0" smtClean="0"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KSO_WM_UNIT_TABLE_BEAUTIFY" val="smartTable{a9cd1f5a-74f3-4c90-89a0-503366a1f7a6}"/>
</p:tagLst>
</file>

<file path=ppt/tags/tag11.xml><?xml version="1.0" encoding="utf-8"?>
<p:tagLst xmlns:p="http://schemas.openxmlformats.org/presentationml/2006/main">
  <p:tag name="KSO_WM_UNIT_TABLE_BEAUTIFY" val="smartTable{a9cd1f5a-74f3-4c90-89a0-503366a1f7a6}"/>
</p:tagLst>
</file>

<file path=ppt/tags/tag12.xml><?xml version="1.0" encoding="utf-8"?>
<p:tagLst xmlns:p="http://schemas.openxmlformats.org/presentationml/2006/main">
  <p:tag name="KSO_WM_UNIT_TABLE_BEAUTIFY" val="smartTable{a9cd1f5a-74f3-4c90-89a0-503366a1f7a6}"/>
</p:tagLst>
</file>

<file path=ppt/tags/tag13.xml><?xml version="1.0" encoding="utf-8"?>
<p:tagLst xmlns:p="http://schemas.openxmlformats.org/presentationml/2006/main">
  <p:tag name="KSO_WM_UNIT_TABLE_BEAUTIFY" val="smartTable{a9cd1f5a-74f3-4c90-89a0-503366a1f7a6}"/>
</p:tagLst>
</file>

<file path=ppt/tags/tag14.xml><?xml version="1.0" encoding="utf-8"?>
<p:tagLst xmlns:p="http://schemas.openxmlformats.org/presentationml/2006/main">
  <p:tag name="KSO_WM_UNIT_TABLE_BEAUTIFY" val="smartTable{a9cd1f5a-74f3-4c90-89a0-503366a1f7a6}"/>
</p:tagLst>
</file>

<file path=ppt/tags/tag15.xml><?xml version="1.0" encoding="utf-8"?>
<p:tagLst xmlns:p="http://schemas.openxmlformats.org/presentationml/2006/main">
  <p:tag name="KSO_WM_UNIT_TABLE_BEAUTIFY" val="smartTable{a9cd1f5a-74f3-4c90-89a0-503366a1f7a6}"/>
</p:tagLst>
</file>

<file path=ppt/tags/tag16.xml><?xml version="1.0" encoding="utf-8"?>
<p:tagLst xmlns:p="http://schemas.openxmlformats.org/presentationml/2006/main">
  <p:tag name="KSO_WM_UNIT_TABLE_BEAUTIFY" val="smartTable{a9cd1f5a-74f3-4c90-89a0-503366a1f7a6}"/>
</p:tagLst>
</file>

<file path=ppt/tags/tag17.xml><?xml version="1.0" encoding="utf-8"?>
<p:tagLst xmlns:p="http://schemas.openxmlformats.org/presentationml/2006/main">
  <p:tag name="KSO_WM_UNIT_TABLE_BEAUTIFY" val="smartTable{a9cd1f5a-74f3-4c90-89a0-503366a1f7a6}"/>
</p:tagLst>
</file>

<file path=ppt/tags/tag18.xml><?xml version="1.0" encoding="utf-8"?>
<p:tagLst xmlns:p="http://schemas.openxmlformats.org/presentationml/2006/main">
  <p:tag name="KSO_WM_UNIT_TABLE_BEAUTIFY" val="smartTable{a9cd1f5a-74f3-4c90-89a0-503366a1f7a6}"/>
</p:tagLst>
</file>

<file path=ppt/tags/tag19.xml><?xml version="1.0" encoding="utf-8"?>
<p:tagLst xmlns:p="http://schemas.openxmlformats.org/presentationml/2006/main">
  <p:tag name="KSO_WM_UNIT_TABLE_BEAUTIFY" val="smartTable{a9cd1f5a-74f3-4c90-89a0-503366a1f7a6}"/>
</p:tagLst>
</file>

<file path=ppt/tags/tag2.xml><?xml version="1.0" encoding="utf-8"?>
<p:tagLst xmlns:p="http://schemas.openxmlformats.org/presentationml/2006/main">
  <p:tag name="KSO_WM_UNIT_TABLE_BEAUTIFY" val="smartTable{a9cd1f5a-74f3-4c90-89a0-503366a1f7a6}"/>
</p:tagLst>
</file>

<file path=ppt/tags/tag20.xml><?xml version="1.0" encoding="utf-8"?>
<p:tagLst xmlns:p="http://schemas.openxmlformats.org/presentationml/2006/main">
  <p:tag name="KSO_WM_UNIT_TABLE_BEAUTIFY" val="smartTable{a9cd1f5a-74f3-4c90-89a0-503366a1f7a6}"/>
</p:tagLst>
</file>

<file path=ppt/tags/tag21.xml><?xml version="1.0" encoding="utf-8"?>
<p:tagLst xmlns:p="http://schemas.openxmlformats.org/presentationml/2006/main">
  <p:tag name="KSO_WM_UNIT_TABLE_BEAUTIFY" val="smartTable{a9cd1f5a-74f3-4c90-89a0-503366a1f7a6}"/>
</p:tagLst>
</file>

<file path=ppt/tags/tag3.xml><?xml version="1.0" encoding="utf-8"?>
<p:tagLst xmlns:p="http://schemas.openxmlformats.org/presentationml/2006/main">
  <p:tag name="KSO_WM_UNIT_TABLE_BEAUTIFY" val="smartTable{aabb522a-bcf9-4e32-898e-d116b92af5ae}"/>
</p:tagLst>
</file>

<file path=ppt/tags/tag4.xml><?xml version="1.0" encoding="utf-8"?>
<p:tagLst xmlns:p="http://schemas.openxmlformats.org/presentationml/2006/main">
  <p:tag name="KSO_WM_UNIT_TABLE_BEAUTIFY" val="smartTable{aabb522a-bcf9-4e32-898e-d116b92af5ae}"/>
</p:tagLst>
</file>

<file path=ppt/tags/tag5.xml><?xml version="1.0" encoding="utf-8"?>
<p:tagLst xmlns:p="http://schemas.openxmlformats.org/presentationml/2006/main">
  <p:tag name="KSO_WM_UNIT_TABLE_BEAUTIFY" val="smartTable{aabb522a-bcf9-4e32-898e-d116b92af5ae}"/>
</p:tagLst>
</file>

<file path=ppt/tags/tag6.xml><?xml version="1.0" encoding="utf-8"?>
<p:tagLst xmlns:p="http://schemas.openxmlformats.org/presentationml/2006/main">
  <p:tag name="KSO_WM_UNIT_TABLE_BEAUTIFY" val="smartTable{a9cd1f5a-74f3-4c90-89a0-503366a1f7a6}"/>
</p:tagLst>
</file>

<file path=ppt/tags/tag7.xml><?xml version="1.0" encoding="utf-8"?>
<p:tagLst xmlns:p="http://schemas.openxmlformats.org/presentationml/2006/main">
  <p:tag name="KSO_WM_UNIT_TABLE_BEAUTIFY" val="smartTable{a9cd1f5a-74f3-4c90-89a0-503366a1f7a6}"/>
</p:tagLst>
</file>

<file path=ppt/tags/tag8.xml><?xml version="1.0" encoding="utf-8"?>
<p:tagLst xmlns:p="http://schemas.openxmlformats.org/presentationml/2006/main">
  <p:tag name="KSO_WM_UNIT_TABLE_BEAUTIFY" val="smartTable{a9cd1f5a-74f3-4c90-89a0-503366a1f7a6}"/>
</p:tagLst>
</file>

<file path=ppt/tags/tag9.xml><?xml version="1.0" encoding="utf-8"?>
<p:tagLst xmlns:p="http://schemas.openxmlformats.org/presentationml/2006/main">
  <p:tag name="KSO_WM_UNIT_TABLE_BEAUTIFY" val="smartTable{a9cd1f5a-74f3-4c90-89a0-503366a1f7a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9578</Words>
  <Application>WPS 演示</Application>
  <PresentationFormat>Custom</PresentationFormat>
  <Paragraphs>1246</Paragraphs>
  <Slides>36</Slides>
  <Notes>72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微软雅黑 Light</vt:lpstr>
      <vt:lpstr>Arial Unicode MS</vt:lpstr>
      <vt:lpstr>Calibri</vt:lpstr>
      <vt:lpstr>等线</vt:lpstr>
      <vt:lpstr>Office 主题</vt:lpstr>
      <vt:lpstr>数据类型</vt:lpstr>
      <vt:lpstr>本章知识点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案例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知识点4【字符串函数】-2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 感谢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1526</cp:revision>
  <dcterms:created xsi:type="dcterms:W3CDTF">2014-03-19T14:07:00Z</dcterms:created>
  <dcterms:modified xsi:type="dcterms:W3CDTF">2021-02-28T15:29:33Z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