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478" r:id="rId3"/>
    <p:sldId id="483" r:id="rId5"/>
    <p:sldId id="706" r:id="rId6"/>
    <p:sldId id="708" r:id="rId7"/>
    <p:sldId id="709" r:id="rId8"/>
    <p:sldId id="713" r:id="rId9"/>
    <p:sldId id="714" r:id="rId10"/>
    <p:sldId id="715" r:id="rId11"/>
    <p:sldId id="716" r:id="rId12"/>
    <p:sldId id="717" r:id="rId13"/>
    <p:sldId id="718" r:id="rId14"/>
    <p:sldId id="722" r:id="rId15"/>
    <p:sldId id="723" r:id="rId16"/>
    <p:sldId id="727" r:id="rId17"/>
    <p:sldId id="728" r:id="rId18"/>
    <p:sldId id="732" r:id="rId19"/>
    <p:sldId id="733" r:id="rId20"/>
    <p:sldId id="737" r:id="rId21"/>
    <p:sldId id="738" r:id="rId22"/>
    <p:sldId id="742" r:id="rId23"/>
    <p:sldId id="754" r:id="rId24"/>
    <p:sldId id="758" r:id="rId25"/>
    <p:sldId id="762" r:id="rId26"/>
    <p:sldId id="766" r:id="rId27"/>
    <p:sldId id="767" r:id="rId28"/>
    <p:sldId id="768" r:id="rId29"/>
    <p:sldId id="769" r:id="rId30"/>
    <p:sldId id="770" r:id="rId31"/>
    <p:sldId id="77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5921" autoAdjust="0"/>
  </p:normalViewPr>
  <p:slideViewPr>
    <p:cSldViewPr snapToGrid="0">
      <p:cViewPr>
        <p:scale>
          <a:sx n="60" d="100"/>
          <a:sy n="60" d="100"/>
        </p:scale>
        <p:origin x="-1086" y="-126"/>
      </p:cViewPr>
      <p:guideLst>
        <p:guide orient="horz" pos="222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在使用</a:t>
            </a:r>
            <a:r>
              <a:rPr lang="en-US" altLang="zh-CN" dirty="0" smtClean="0"/>
              <a:t>Java</a:t>
            </a:r>
            <a:r>
              <a:rPr lang="zh-CN" altLang="en-US" dirty="0" smtClean="0"/>
              <a:t>语言编写程序前，先了解一些和程序开发的基本概念，有助于后续学习。</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表类型和数据类型的选择</a:t>
            </a:r>
            <a:endParaRPr lang="zh-CN" altLang="en-US" sz="6000" dirty="0">
              <a:solidFill>
                <a:schemeClr val="tx1">
                  <a:lumMod val="65000"/>
                  <a:lumOff val="35000"/>
                </a:schemeClr>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noProof="0" dirty="0" smtClean="0">
                <a:ln>
                  <a:noFill/>
                </a:ln>
                <a:solidFill>
                  <a:schemeClr val="tx1">
                    <a:lumMod val="65000"/>
                    <a:lumOff val="35000"/>
                  </a:schemeClr>
                </a:solidFill>
                <a:effectLst/>
                <a:uLnTx/>
                <a:uFillTx/>
                <a:cs typeface="+mj-cs"/>
                <a:sym typeface="+mn-ea"/>
              </a:rPr>
              <a:t>ME</a:t>
            </a:r>
            <a:r>
              <a:rPr lang="en-US" altLang="zh-CN" sz="2050" noProof="0" dirty="0" smtClean="0">
                <a:ln>
                  <a:noFill/>
                </a:ln>
                <a:solidFill>
                  <a:schemeClr val="tx1">
                    <a:lumMod val="65000"/>
                    <a:lumOff val="35000"/>
                  </a:schemeClr>
                </a:solidFill>
                <a:effectLst/>
                <a:uLnTx/>
                <a:uFillTx/>
                <a:cs typeface="+mj-cs"/>
                <a:sym typeface="+mn-ea"/>
              </a:rPr>
              <a:t>RGE</a:t>
            </a:r>
            <a:r>
              <a:rPr lang="zh-CN" altLang="en-US" sz="2050" dirty="0" smtClean="0"/>
              <a:t>：</a:t>
            </a:r>
            <a:endParaRPr lang="zh-CN" altLang="en-US" sz="2050" dirty="0" smtClean="0"/>
          </a:p>
          <a:p>
            <a:pPr lvl="1"/>
            <a:r>
              <a:rPr lang="zh-CN" altLang="en-US" sz="1750" noProof="0" dirty="0" smtClean="0">
                <a:ln>
                  <a:noFill/>
                </a:ln>
                <a:solidFill>
                  <a:schemeClr val="tx1">
                    <a:lumMod val="65000"/>
                    <a:lumOff val="35000"/>
                  </a:schemeClr>
                </a:solidFill>
                <a:effectLst/>
                <a:uLnTx/>
                <a:uFillTx/>
                <a:cs typeface="+mj-cs"/>
              </a:rPr>
              <a:t>ME</a:t>
            </a:r>
            <a:r>
              <a:rPr lang="en-US" sz="1750" noProof="0" dirty="0" smtClean="0">
                <a:ln>
                  <a:noFill/>
                </a:ln>
                <a:solidFill>
                  <a:schemeClr val="tx1">
                    <a:lumMod val="65000"/>
                    <a:lumOff val="35000"/>
                  </a:schemeClr>
                </a:solidFill>
                <a:effectLst/>
                <a:uLnTx/>
                <a:uFillTx/>
                <a:cs typeface="+mj-cs"/>
              </a:rPr>
              <a:t>RGE</a:t>
            </a:r>
            <a:r>
              <a:rPr lang="zh-CN" altLang="en-US" sz="1750" noProof="0" dirty="0" smtClean="0">
                <a:ln>
                  <a:noFill/>
                </a:ln>
                <a:solidFill>
                  <a:schemeClr val="tx1">
                    <a:lumMod val="65000"/>
                    <a:lumOff val="35000"/>
                  </a:schemeClr>
                </a:solidFill>
                <a:effectLst/>
                <a:uLnTx/>
                <a:uFillTx/>
                <a:cs typeface="+mj-cs"/>
              </a:rPr>
              <a:t>存储引擎也被称为</a:t>
            </a:r>
            <a:r>
              <a:rPr lang="en-US" altLang="zh-CN" sz="1750" noProof="0" dirty="0" smtClean="0">
                <a:ln>
                  <a:noFill/>
                </a:ln>
                <a:solidFill>
                  <a:schemeClr val="tx1">
                    <a:lumMod val="65000"/>
                    <a:lumOff val="35000"/>
                  </a:schemeClr>
                </a:solidFill>
                <a:effectLst/>
                <a:uLnTx/>
                <a:uFillTx/>
                <a:cs typeface="+mj-cs"/>
              </a:rPr>
              <a:t>MRG_MyISAM</a:t>
            </a:r>
            <a:r>
              <a:rPr lang="zh-CN" altLang="en-US" sz="1750" noProof="0" dirty="0" smtClean="0">
                <a:ln>
                  <a:noFill/>
                </a:ln>
                <a:solidFill>
                  <a:schemeClr val="tx1">
                    <a:lumMod val="65000"/>
                    <a:lumOff val="35000"/>
                  </a:schemeClr>
                </a:solidFill>
                <a:effectLst/>
                <a:uLnTx/>
                <a:uFillTx/>
                <a:cs typeface="+mj-cs"/>
              </a:rPr>
              <a:t>，是一组</a:t>
            </a:r>
            <a:r>
              <a:rPr lang="en-US" altLang="zh-CN" sz="1750" noProof="0" dirty="0" smtClean="0">
                <a:ln>
                  <a:noFill/>
                </a:ln>
                <a:solidFill>
                  <a:schemeClr val="tx1">
                    <a:lumMod val="65000"/>
                    <a:lumOff val="35000"/>
                  </a:schemeClr>
                </a:solidFill>
                <a:effectLst/>
                <a:uLnTx/>
                <a:uFillTx/>
                <a:cs typeface="+mj-cs"/>
              </a:rPr>
              <a:t>MyISAM</a:t>
            </a:r>
            <a:r>
              <a:rPr lang="zh-CN" altLang="en-US" sz="1750" noProof="0" dirty="0" smtClean="0">
                <a:ln>
                  <a:noFill/>
                </a:ln>
                <a:solidFill>
                  <a:schemeClr val="tx1">
                    <a:lumMod val="65000"/>
                    <a:lumOff val="35000"/>
                  </a:schemeClr>
                </a:solidFill>
                <a:effectLst/>
                <a:uLnTx/>
                <a:uFillTx/>
                <a:cs typeface="+mj-cs"/>
              </a:rPr>
              <a:t>表的组合。这些</a:t>
            </a:r>
            <a:r>
              <a:rPr lang="en-US" altLang="zh-CN" sz="1750" noProof="0" dirty="0" smtClean="0">
                <a:ln>
                  <a:noFill/>
                </a:ln>
                <a:solidFill>
                  <a:schemeClr val="tx1">
                    <a:lumMod val="65000"/>
                    <a:lumOff val="35000"/>
                  </a:schemeClr>
                </a:solidFill>
                <a:effectLst/>
                <a:uLnTx/>
                <a:uFillTx/>
                <a:cs typeface="+mj-cs"/>
              </a:rPr>
              <a:t>MyISAM</a:t>
            </a:r>
            <a:r>
              <a:rPr lang="zh-CN" altLang="en-US" sz="1750" noProof="0" dirty="0" smtClean="0">
                <a:ln>
                  <a:noFill/>
                </a:ln>
                <a:solidFill>
                  <a:schemeClr val="tx1">
                    <a:lumMod val="65000"/>
                    <a:lumOff val="35000"/>
                  </a:schemeClr>
                </a:solidFill>
                <a:effectLst/>
                <a:uLnTx/>
                <a:uFillTx/>
                <a:cs typeface="+mj-cs"/>
              </a:rPr>
              <a:t>表必须结构完全相同，</a:t>
            </a:r>
            <a:r>
              <a:rPr lang="en-US" altLang="zh-CN" sz="1750" noProof="0" dirty="0" smtClean="0">
                <a:ln>
                  <a:noFill/>
                </a:ln>
                <a:solidFill>
                  <a:schemeClr val="tx1">
                    <a:lumMod val="65000"/>
                    <a:lumOff val="35000"/>
                  </a:schemeClr>
                </a:solidFill>
                <a:effectLst/>
                <a:uLnTx/>
                <a:uFillTx/>
                <a:cs typeface="+mj-cs"/>
              </a:rPr>
              <a:t>MERGE</a:t>
            </a:r>
            <a:r>
              <a:rPr lang="zh-CN" altLang="en-US" sz="1750" noProof="0" dirty="0" smtClean="0">
                <a:ln>
                  <a:noFill/>
                </a:ln>
                <a:solidFill>
                  <a:schemeClr val="tx1">
                    <a:lumMod val="65000"/>
                    <a:lumOff val="35000"/>
                  </a:schemeClr>
                </a:solidFill>
                <a:effectLst/>
                <a:uLnTx/>
                <a:uFillTx/>
                <a:cs typeface="+mj-cs"/>
              </a:rPr>
              <a:t>表本身并没有数据，对</a:t>
            </a:r>
            <a:r>
              <a:rPr lang="en-US" altLang="zh-CN" sz="1750" noProof="0" dirty="0" smtClean="0">
                <a:ln>
                  <a:noFill/>
                </a:ln>
                <a:solidFill>
                  <a:schemeClr val="tx1">
                    <a:lumMod val="65000"/>
                    <a:lumOff val="35000"/>
                  </a:schemeClr>
                </a:solidFill>
                <a:effectLst/>
                <a:uLnTx/>
                <a:uFillTx/>
                <a:cs typeface="+mj-cs"/>
              </a:rPr>
              <a:t>MERGE</a:t>
            </a:r>
            <a:r>
              <a:rPr lang="zh-CN" altLang="en-US" sz="1750" noProof="0" dirty="0" smtClean="0">
                <a:ln>
                  <a:noFill/>
                </a:ln>
                <a:solidFill>
                  <a:schemeClr val="tx1">
                    <a:lumMod val="65000"/>
                    <a:lumOff val="35000"/>
                  </a:schemeClr>
                </a:solidFill>
                <a:effectLst/>
                <a:uLnTx/>
                <a:uFillTx/>
                <a:cs typeface="+mj-cs"/>
              </a:rPr>
              <a:t>类型的表可以进行查询、更新、删除操作，这些操作实际上是对内部的</a:t>
            </a:r>
            <a:r>
              <a:rPr lang="en-US" altLang="zh-CN" sz="1750" noProof="0" dirty="0" smtClean="0">
                <a:ln>
                  <a:noFill/>
                </a:ln>
                <a:solidFill>
                  <a:schemeClr val="tx1">
                    <a:lumMod val="65000"/>
                    <a:lumOff val="35000"/>
                  </a:schemeClr>
                </a:solidFill>
                <a:effectLst/>
                <a:uLnTx/>
                <a:uFillTx/>
                <a:cs typeface="+mj-cs"/>
              </a:rPr>
              <a:t>MyISAM</a:t>
            </a:r>
            <a:r>
              <a:rPr lang="zh-CN" altLang="en-US" sz="1750" noProof="0" dirty="0" smtClean="0">
                <a:ln>
                  <a:noFill/>
                </a:ln>
                <a:solidFill>
                  <a:schemeClr val="tx1">
                    <a:lumMod val="65000"/>
                    <a:lumOff val="35000"/>
                  </a:schemeClr>
                </a:solidFill>
                <a:effectLst/>
                <a:uLnTx/>
                <a:uFillTx/>
                <a:cs typeface="+mj-cs"/>
              </a:rPr>
              <a:t>表进行的。</a:t>
            </a:r>
            <a:endParaRPr lang="zh-CN" altLang="en-US" sz="1750" noProof="0" dirty="0" smtClean="0">
              <a:ln>
                <a:noFill/>
              </a:ln>
              <a:solidFill>
                <a:schemeClr val="tx1">
                  <a:lumMod val="65000"/>
                  <a:lumOff val="35000"/>
                </a:schemeClr>
              </a:solidFill>
              <a:effectLst/>
              <a:uLnTx/>
              <a:uFillTx/>
              <a:cs typeface="+mj-cs"/>
            </a:endParaRPr>
          </a:p>
          <a:p>
            <a:pPr lvl="1"/>
            <a:r>
              <a:rPr lang="zh-CN" altLang="en-US" sz="1750" noProof="0" dirty="0" smtClean="0">
                <a:ln>
                  <a:noFill/>
                </a:ln>
                <a:solidFill>
                  <a:schemeClr val="tx1">
                    <a:lumMod val="65000"/>
                    <a:lumOff val="35000"/>
                  </a:schemeClr>
                </a:solidFill>
                <a:effectLst/>
                <a:uLnTx/>
                <a:uFillTx/>
                <a:cs typeface="+mj-cs"/>
              </a:rPr>
              <a:t>对于</a:t>
            </a:r>
            <a:r>
              <a:rPr lang="en-US" altLang="zh-CN" sz="1750" noProof="0" dirty="0" smtClean="0">
                <a:ln>
                  <a:noFill/>
                </a:ln>
                <a:solidFill>
                  <a:schemeClr val="tx1">
                    <a:lumMod val="65000"/>
                    <a:lumOff val="35000"/>
                  </a:schemeClr>
                </a:solidFill>
                <a:effectLst/>
                <a:uLnTx/>
                <a:uFillTx/>
                <a:cs typeface="+mj-cs"/>
              </a:rPr>
              <a:t>MERGE</a:t>
            </a:r>
            <a:r>
              <a:rPr lang="zh-CN" altLang="en-US" sz="1750" noProof="0" dirty="0" smtClean="0">
                <a:ln>
                  <a:noFill/>
                </a:ln>
                <a:solidFill>
                  <a:schemeClr val="tx1">
                    <a:lumMod val="65000"/>
                    <a:lumOff val="35000"/>
                  </a:schemeClr>
                </a:solidFill>
                <a:effectLst/>
                <a:uLnTx/>
                <a:uFillTx/>
                <a:cs typeface="+mj-cs"/>
              </a:rPr>
              <a:t>类型表的插入操作，是通过</a:t>
            </a:r>
            <a:r>
              <a:rPr lang="en-US" altLang="zh-CN" sz="1750" noProof="0" dirty="0" smtClean="0">
                <a:ln>
                  <a:noFill/>
                </a:ln>
                <a:solidFill>
                  <a:schemeClr val="tx1">
                    <a:lumMod val="65000"/>
                    <a:lumOff val="35000"/>
                  </a:schemeClr>
                </a:solidFill>
                <a:effectLst/>
                <a:uLnTx/>
                <a:uFillTx/>
                <a:cs typeface="+mj-cs"/>
              </a:rPr>
              <a:t>INSERT_METHOD</a:t>
            </a:r>
            <a:r>
              <a:rPr lang="zh-CN" altLang="en-US" sz="1750" noProof="0" dirty="0" smtClean="0">
                <a:ln>
                  <a:noFill/>
                </a:ln>
                <a:solidFill>
                  <a:schemeClr val="tx1">
                    <a:lumMod val="65000"/>
                    <a:lumOff val="35000"/>
                  </a:schemeClr>
                </a:solidFill>
                <a:effectLst/>
                <a:uLnTx/>
                <a:uFillTx/>
                <a:cs typeface="+mj-cs"/>
              </a:rPr>
              <a:t>子句定义插入的表</a:t>
            </a:r>
            <a:endParaRPr lang="zh-CN" altLang="en-US" sz="1750" noProof="0" dirty="0" smtClean="0">
              <a:ln>
                <a:noFill/>
              </a:ln>
              <a:solidFill>
                <a:schemeClr val="tx1">
                  <a:lumMod val="65000"/>
                  <a:lumOff val="35000"/>
                </a:schemeClr>
              </a:solidFill>
              <a:effectLst/>
              <a:uLnTx/>
              <a:uFillTx/>
              <a:cs typeface="+mj-cs"/>
            </a:endParaRPr>
          </a:p>
          <a:p>
            <a:pPr lvl="1"/>
            <a:r>
              <a:rPr lang="zh-CN" altLang="en-US" sz="1750" noProof="0" dirty="0" smtClean="0">
                <a:ln>
                  <a:noFill/>
                </a:ln>
                <a:solidFill>
                  <a:schemeClr val="tx1">
                    <a:lumMod val="65000"/>
                    <a:lumOff val="35000"/>
                  </a:schemeClr>
                </a:solidFill>
                <a:effectLst/>
                <a:uLnTx/>
                <a:uFillTx/>
                <a:cs typeface="+mj-cs"/>
              </a:rPr>
              <a:t>对于</a:t>
            </a:r>
            <a:r>
              <a:rPr lang="en-US" altLang="zh-CN" sz="1750" noProof="0" dirty="0" smtClean="0">
                <a:ln>
                  <a:noFill/>
                </a:ln>
                <a:solidFill>
                  <a:schemeClr val="tx1">
                    <a:lumMod val="65000"/>
                    <a:lumOff val="35000"/>
                  </a:schemeClr>
                </a:solidFill>
                <a:effectLst/>
                <a:uLnTx/>
                <a:uFillTx/>
                <a:cs typeface="+mj-cs"/>
              </a:rPr>
              <a:t>MERGE</a:t>
            </a:r>
            <a:r>
              <a:rPr lang="zh-CN" altLang="en-US" sz="1750" noProof="0" dirty="0" smtClean="0">
                <a:ln>
                  <a:noFill/>
                </a:ln>
                <a:solidFill>
                  <a:schemeClr val="tx1">
                    <a:lumMod val="65000"/>
                    <a:lumOff val="35000"/>
                  </a:schemeClr>
                </a:solidFill>
                <a:effectLst/>
                <a:uLnTx/>
                <a:uFillTx/>
                <a:cs typeface="+mj-cs"/>
              </a:rPr>
              <a:t>类型表进行</a:t>
            </a:r>
            <a:r>
              <a:rPr lang="en-US" altLang="zh-CN" sz="1750" noProof="0" dirty="0" smtClean="0">
                <a:ln>
                  <a:noFill/>
                </a:ln>
                <a:solidFill>
                  <a:schemeClr val="tx1">
                    <a:lumMod val="65000"/>
                    <a:lumOff val="35000"/>
                  </a:schemeClr>
                </a:solidFill>
                <a:effectLst/>
                <a:uLnTx/>
                <a:uFillTx/>
                <a:cs typeface="+mj-cs"/>
              </a:rPr>
              <a:t>DROP</a:t>
            </a:r>
            <a:r>
              <a:rPr lang="zh-CN" altLang="en-US" sz="1750" noProof="0" dirty="0" smtClean="0">
                <a:ln>
                  <a:noFill/>
                </a:ln>
                <a:solidFill>
                  <a:schemeClr val="tx1">
                    <a:lumMod val="65000"/>
                    <a:lumOff val="35000"/>
                  </a:schemeClr>
                </a:solidFill>
                <a:effectLst/>
                <a:uLnTx/>
                <a:uFillTx/>
                <a:cs typeface="+mj-cs"/>
              </a:rPr>
              <a:t>操作，只是删除</a:t>
            </a:r>
            <a:r>
              <a:rPr lang="en-US" altLang="zh-CN" sz="1750" noProof="0" dirty="0" smtClean="0">
                <a:ln>
                  <a:noFill/>
                </a:ln>
                <a:solidFill>
                  <a:schemeClr val="tx1">
                    <a:lumMod val="65000"/>
                    <a:lumOff val="35000"/>
                  </a:schemeClr>
                </a:solidFill>
                <a:effectLst/>
                <a:uLnTx/>
                <a:uFillTx/>
                <a:cs typeface="+mj-cs"/>
              </a:rPr>
              <a:t>MERGE</a:t>
            </a:r>
            <a:r>
              <a:rPr lang="zh-CN" altLang="en-US" sz="1750" noProof="0" dirty="0" smtClean="0">
                <a:ln>
                  <a:noFill/>
                </a:ln>
                <a:solidFill>
                  <a:schemeClr val="tx1">
                    <a:lumMod val="65000"/>
                    <a:lumOff val="35000"/>
                  </a:schemeClr>
                </a:solidFill>
                <a:effectLst/>
                <a:uLnTx/>
                <a:uFillTx/>
                <a:cs typeface="+mj-cs"/>
              </a:rPr>
              <a:t>的定义，对内部的表没有任何影响。</a:t>
            </a:r>
            <a:endParaRPr lang="zh-CN" altLang="en-US" sz="1750" noProof="0" dirty="0" smtClean="0">
              <a:ln>
                <a:noFill/>
              </a:ln>
              <a:solidFill>
                <a:schemeClr val="tx1">
                  <a:lumMod val="65000"/>
                  <a:lumOff val="35000"/>
                </a:schemeClr>
              </a:solidFill>
              <a:effectLst/>
              <a:uLnTx/>
              <a:uFillTx/>
              <a:cs typeface="+mj-cs"/>
            </a:endParaRPr>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知识点2【各种存储引擎的特性】-</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5</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2050" dirty="0" smtClean="0"/>
              <a:t>TokuDB</a:t>
            </a:r>
            <a:r>
              <a:rPr lang="zh-CN" altLang="en-US" sz="2050" dirty="0" smtClean="0"/>
              <a:t>：</a:t>
            </a:r>
            <a:endParaRPr lang="zh-CN" altLang="en-US" sz="2050" dirty="0" smtClean="0"/>
          </a:p>
          <a:p>
            <a:pPr lvl="1"/>
            <a:r>
              <a:rPr lang="en-US" sz="1750" noProof="0" dirty="0" smtClean="0">
                <a:ln>
                  <a:noFill/>
                </a:ln>
                <a:solidFill>
                  <a:schemeClr val="tx1">
                    <a:lumMod val="65000"/>
                    <a:lumOff val="35000"/>
                  </a:schemeClr>
                </a:solidFill>
                <a:effectLst/>
                <a:uLnTx/>
                <a:uFillTx/>
                <a:cs typeface="+mj-cs"/>
              </a:rPr>
              <a:t>TokuDB</a:t>
            </a:r>
            <a:r>
              <a:rPr lang="zh-CN" altLang="en-US" sz="1750" noProof="0" dirty="0" smtClean="0">
                <a:ln>
                  <a:noFill/>
                </a:ln>
                <a:solidFill>
                  <a:schemeClr val="tx1">
                    <a:lumMod val="65000"/>
                    <a:lumOff val="35000"/>
                  </a:schemeClr>
                </a:solidFill>
                <a:effectLst/>
                <a:uLnTx/>
                <a:uFillTx/>
                <a:cs typeface="+mj-cs"/>
              </a:rPr>
              <a:t>是一个高性能、支持事务处理的存储引擎，具有高扩展性、高压缩率、高效的写入性能，支持大多数在线</a:t>
            </a:r>
            <a:r>
              <a:rPr lang="en-US" altLang="zh-CN" sz="1750" noProof="0" dirty="0" smtClean="0">
                <a:ln>
                  <a:noFill/>
                </a:ln>
                <a:solidFill>
                  <a:schemeClr val="tx1">
                    <a:lumMod val="65000"/>
                    <a:lumOff val="35000"/>
                  </a:schemeClr>
                </a:solidFill>
                <a:effectLst/>
                <a:uLnTx/>
                <a:uFillTx/>
                <a:cs typeface="+mj-cs"/>
              </a:rPr>
              <a:t>DDL</a:t>
            </a:r>
            <a:r>
              <a:rPr lang="zh-CN" altLang="en-US" sz="1750" noProof="0" dirty="0" smtClean="0">
                <a:ln>
                  <a:noFill/>
                </a:ln>
                <a:solidFill>
                  <a:schemeClr val="tx1">
                    <a:lumMod val="65000"/>
                    <a:lumOff val="35000"/>
                  </a:schemeClr>
                </a:solidFill>
                <a:effectLst/>
                <a:uLnTx/>
                <a:uFillTx/>
                <a:cs typeface="+mj-cs"/>
              </a:rPr>
              <a:t>操作。</a:t>
            </a:r>
            <a:endParaRPr lang="zh-CN" altLang="en-US" sz="1750"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使用</a:t>
            </a:r>
            <a:r>
              <a:rPr lang="en-US" altLang="zh-CN" sz="1455" noProof="0" dirty="0" smtClean="0">
                <a:ln>
                  <a:noFill/>
                </a:ln>
                <a:solidFill>
                  <a:schemeClr val="tx1">
                    <a:lumMod val="65000"/>
                    <a:lumOff val="35000"/>
                  </a:schemeClr>
                </a:solidFill>
                <a:effectLst/>
                <a:uLnTx/>
                <a:uFillTx/>
                <a:cs typeface="+mj-cs"/>
              </a:rPr>
              <a:t>Fractal</a:t>
            </a:r>
            <a:r>
              <a:rPr lang="zh-CN" altLang="en-US" sz="1455" noProof="0" dirty="0" smtClean="0">
                <a:ln>
                  <a:noFill/>
                </a:ln>
                <a:solidFill>
                  <a:schemeClr val="tx1">
                    <a:lumMod val="65000"/>
                    <a:lumOff val="35000"/>
                  </a:schemeClr>
                </a:solidFill>
                <a:effectLst/>
                <a:uLnTx/>
                <a:uFillTx/>
                <a:cs typeface="+mj-cs"/>
              </a:rPr>
              <a:t>树索引保证高效的插入性能；</a:t>
            </a:r>
            <a:endParaRPr lang="zh-CN" altLang="en-US" sz="1455"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优秀的压缩特性，比</a:t>
            </a:r>
            <a:r>
              <a:rPr lang="en-US" altLang="zh-CN" sz="1455" noProof="0" dirty="0" smtClean="0">
                <a:ln>
                  <a:noFill/>
                </a:ln>
                <a:solidFill>
                  <a:schemeClr val="tx1">
                    <a:lumMod val="65000"/>
                    <a:lumOff val="35000"/>
                  </a:schemeClr>
                </a:solidFill>
                <a:effectLst/>
                <a:uLnTx/>
                <a:uFillTx/>
                <a:cs typeface="+mj-cs"/>
              </a:rPr>
              <a:t>InnoDB</a:t>
            </a:r>
            <a:r>
              <a:rPr lang="zh-CN" altLang="en-US" sz="1455" noProof="0" dirty="0" smtClean="0">
                <a:ln>
                  <a:noFill/>
                </a:ln>
                <a:solidFill>
                  <a:schemeClr val="tx1">
                    <a:lumMod val="65000"/>
                    <a:lumOff val="35000"/>
                  </a:schemeClr>
                </a:solidFill>
                <a:effectLst/>
                <a:uLnTx/>
                <a:uFillTx/>
                <a:cs typeface="+mj-cs"/>
              </a:rPr>
              <a:t>高近</a:t>
            </a:r>
            <a:r>
              <a:rPr lang="en-US" altLang="zh-CN" sz="1455" noProof="0" dirty="0" smtClean="0">
                <a:ln>
                  <a:noFill/>
                </a:ln>
                <a:solidFill>
                  <a:schemeClr val="tx1">
                    <a:lumMod val="65000"/>
                    <a:lumOff val="35000"/>
                  </a:schemeClr>
                </a:solidFill>
                <a:effectLst/>
                <a:uLnTx/>
                <a:uFillTx/>
                <a:cs typeface="+mj-cs"/>
              </a:rPr>
              <a:t>10</a:t>
            </a:r>
            <a:r>
              <a:rPr lang="zh-CN" altLang="en-US" sz="1455" noProof="0" dirty="0" smtClean="0">
                <a:ln>
                  <a:noFill/>
                </a:ln>
                <a:solidFill>
                  <a:schemeClr val="tx1">
                    <a:lumMod val="65000"/>
                    <a:lumOff val="35000"/>
                  </a:schemeClr>
                </a:solidFill>
                <a:effectLst/>
                <a:uLnTx/>
                <a:uFillTx/>
                <a:cs typeface="+mj-cs"/>
              </a:rPr>
              <a:t>倍；</a:t>
            </a:r>
            <a:endParaRPr lang="zh-CN" altLang="en-US" sz="1455" noProof="0" dirty="0" smtClean="0">
              <a:ln>
                <a:noFill/>
              </a:ln>
              <a:solidFill>
                <a:schemeClr val="tx1">
                  <a:lumMod val="65000"/>
                  <a:lumOff val="35000"/>
                </a:schemeClr>
              </a:solidFill>
              <a:effectLst/>
              <a:uLnTx/>
              <a:uFillTx/>
              <a:cs typeface="+mj-cs"/>
            </a:endParaRPr>
          </a:p>
          <a:p>
            <a:pPr lvl="2"/>
            <a:r>
              <a:rPr lang="en-US" altLang="zh-CN" sz="1455" noProof="0" dirty="0" smtClean="0">
                <a:ln>
                  <a:noFill/>
                </a:ln>
                <a:solidFill>
                  <a:schemeClr val="tx1">
                    <a:lumMod val="65000"/>
                    <a:lumOff val="35000"/>
                  </a:schemeClr>
                </a:solidFill>
                <a:effectLst/>
                <a:uLnTx/>
                <a:uFillTx/>
                <a:cs typeface="+mj-cs"/>
              </a:rPr>
              <a:t>Hot Schema Changes</a:t>
            </a:r>
            <a:r>
              <a:rPr lang="zh-CN" altLang="en-US" sz="1455" noProof="0" dirty="0" smtClean="0">
                <a:ln>
                  <a:noFill/>
                </a:ln>
                <a:solidFill>
                  <a:schemeClr val="tx1">
                    <a:lumMod val="65000"/>
                    <a:lumOff val="35000"/>
                  </a:schemeClr>
                </a:solidFill>
                <a:effectLst/>
                <a:uLnTx/>
                <a:uFillTx/>
                <a:cs typeface="+mj-cs"/>
              </a:rPr>
              <a:t>特性支持在线创建索引和添加、删除属性列等</a:t>
            </a:r>
            <a:r>
              <a:rPr lang="en-US" altLang="zh-CN" sz="1455" noProof="0" dirty="0" smtClean="0">
                <a:ln>
                  <a:noFill/>
                </a:ln>
                <a:solidFill>
                  <a:schemeClr val="tx1">
                    <a:lumMod val="65000"/>
                    <a:lumOff val="35000"/>
                  </a:schemeClr>
                </a:solidFill>
                <a:effectLst/>
                <a:uLnTx/>
                <a:uFillTx/>
                <a:cs typeface="+mj-cs"/>
              </a:rPr>
              <a:t>DDL</a:t>
            </a:r>
            <a:r>
              <a:rPr lang="zh-CN" altLang="en-US" sz="1455" noProof="0" dirty="0" smtClean="0">
                <a:ln>
                  <a:noFill/>
                </a:ln>
                <a:solidFill>
                  <a:schemeClr val="tx1">
                    <a:lumMod val="65000"/>
                    <a:lumOff val="35000"/>
                  </a:schemeClr>
                </a:solidFill>
                <a:effectLst/>
                <a:uLnTx/>
                <a:uFillTx/>
                <a:cs typeface="+mj-cs"/>
              </a:rPr>
              <a:t>操作；</a:t>
            </a:r>
            <a:endParaRPr lang="zh-CN" altLang="en-US" sz="1455"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使用</a:t>
            </a:r>
            <a:r>
              <a:rPr lang="en-US" altLang="zh-CN" sz="1455" noProof="0" dirty="0" smtClean="0">
                <a:ln>
                  <a:noFill/>
                </a:ln>
                <a:solidFill>
                  <a:schemeClr val="tx1">
                    <a:lumMod val="65000"/>
                    <a:lumOff val="35000"/>
                  </a:schemeClr>
                </a:solidFill>
                <a:effectLst/>
                <a:uLnTx/>
                <a:uFillTx/>
                <a:cs typeface="+mj-cs"/>
              </a:rPr>
              <a:t>Bulk Loader</a:t>
            </a:r>
            <a:r>
              <a:rPr lang="zh-CN" altLang="en-US" sz="1455" noProof="0" dirty="0" smtClean="0">
                <a:ln>
                  <a:noFill/>
                </a:ln>
                <a:solidFill>
                  <a:schemeClr val="tx1">
                    <a:lumMod val="65000"/>
                    <a:lumOff val="35000"/>
                  </a:schemeClr>
                </a:solidFill>
                <a:effectLst/>
                <a:uLnTx/>
                <a:uFillTx/>
                <a:cs typeface="+mj-cs"/>
              </a:rPr>
              <a:t>达到快速加载大量数据；</a:t>
            </a:r>
            <a:endParaRPr lang="zh-CN" altLang="en-US" sz="1455"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提供了主从延迟消除技术；</a:t>
            </a:r>
            <a:endParaRPr lang="zh-CN" altLang="en-US" sz="1455"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支持</a:t>
            </a:r>
            <a:r>
              <a:rPr lang="en-US" altLang="zh-CN" sz="1455" noProof="0" dirty="0" smtClean="0">
                <a:ln>
                  <a:noFill/>
                </a:ln>
                <a:solidFill>
                  <a:schemeClr val="tx1">
                    <a:lumMod val="65000"/>
                    <a:lumOff val="35000"/>
                  </a:schemeClr>
                </a:solidFill>
                <a:effectLst/>
                <a:uLnTx/>
                <a:uFillTx/>
                <a:cs typeface="+mj-cs"/>
              </a:rPr>
              <a:t>ACID</a:t>
            </a:r>
            <a:r>
              <a:rPr lang="zh-CN" altLang="en-US" sz="1455" noProof="0" dirty="0" smtClean="0">
                <a:ln>
                  <a:noFill/>
                </a:ln>
                <a:solidFill>
                  <a:schemeClr val="tx1">
                    <a:lumMod val="65000"/>
                    <a:lumOff val="35000"/>
                  </a:schemeClr>
                </a:solidFill>
                <a:effectLst/>
                <a:uLnTx/>
                <a:uFillTx/>
                <a:cs typeface="+mj-cs"/>
              </a:rPr>
              <a:t>和</a:t>
            </a:r>
            <a:r>
              <a:rPr lang="en-US" altLang="zh-CN" sz="1455" noProof="0" dirty="0" smtClean="0">
                <a:ln>
                  <a:noFill/>
                </a:ln>
                <a:solidFill>
                  <a:schemeClr val="tx1">
                    <a:lumMod val="65000"/>
                    <a:lumOff val="35000"/>
                  </a:schemeClr>
                </a:solidFill>
                <a:effectLst/>
                <a:uLnTx/>
                <a:uFillTx/>
                <a:cs typeface="+mj-cs"/>
              </a:rPr>
              <a:t>MVCC</a:t>
            </a:r>
            <a:r>
              <a:rPr lang="zh-CN" altLang="en-US" sz="1455" noProof="0" dirty="0" smtClean="0">
                <a:ln>
                  <a:noFill/>
                </a:ln>
                <a:solidFill>
                  <a:schemeClr val="tx1">
                    <a:lumMod val="65000"/>
                    <a:lumOff val="35000"/>
                  </a:schemeClr>
                </a:solidFill>
                <a:effectLst/>
                <a:uLnTx/>
                <a:uFillTx/>
                <a:cs typeface="+mj-cs"/>
              </a:rPr>
              <a:t>。</a:t>
            </a:r>
            <a:endParaRPr lang="zh-CN" altLang="en-US" sz="1455" noProof="0" dirty="0" smtClean="0">
              <a:ln>
                <a:noFill/>
              </a:ln>
              <a:solidFill>
                <a:schemeClr val="tx1">
                  <a:lumMod val="65000"/>
                  <a:lumOff val="35000"/>
                </a:schemeClr>
              </a:solidFill>
              <a:effectLst/>
              <a:uLnTx/>
              <a:uFillTx/>
              <a:cs typeface="+mj-cs"/>
            </a:endParaRPr>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知识点2【各种存储引擎的特性】-</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6</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noProof="0" dirty="0" smtClean="0">
                <a:ln>
                  <a:noFill/>
                </a:ln>
                <a:solidFill>
                  <a:schemeClr val="tx1">
                    <a:lumMod val="65000"/>
                    <a:lumOff val="35000"/>
                  </a:schemeClr>
                </a:solidFill>
                <a:effectLst/>
                <a:uLnTx/>
                <a:uFillTx/>
                <a:cs typeface="+mj-cs"/>
                <a:sym typeface="+mn-ea"/>
              </a:rPr>
              <a:t>MyISAM</a:t>
            </a:r>
            <a:r>
              <a:rPr lang="zh-CN" altLang="en-US" sz="2050" dirty="0" smtClean="0"/>
              <a:t>：</a:t>
            </a:r>
            <a:endParaRPr lang="zh-CN" altLang="en-US" sz="2050" dirty="0" smtClean="0"/>
          </a:p>
          <a:p>
            <a:pPr lvl="1"/>
            <a:r>
              <a:rPr lang="en-US" altLang="zh-CN" sz="1755" dirty="0" smtClean="0"/>
              <a:t>MySQL5.5</a:t>
            </a:r>
            <a:r>
              <a:rPr lang="zh-CN" altLang="en-US" sz="1755" dirty="0" smtClean="0"/>
              <a:t>之前版本默认的存储引擎。如果应用是以读操作和插入操作为主，只有极少的更新和删除操作，并且对事务的完整性没有要求、没有并发写操作，那么选择这个存储引擎是适合的。</a:t>
            </a:r>
            <a:r>
              <a:rPr lang="en-US" altLang="zh-CN" sz="1755" dirty="0" smtClean="0"/>
              <a:t>OLTP</a:t>
            </a:r>
            <a:r>
              <a:rPr lang="zh-CN" altLang="en-US" sz="1755" dirty="0" smtClean="0"/>
              <a:t>环境一般建议不要再使用</a:t>
            </a:r>
            <a:r>
              <a:rPr lang="en-US" altLang="zh-CN" sz="1755" dirty="0" smtClean="0"/>
              <a:t>MyISAM</a:t>
            </a:r>
            <a:r>
              <a:rPr lang="zh-CN" altLang="en-US" sz="1755" dirty="0" smtClean="0"/>
              <a:t>。</a:t>
            </a:r>
            <a:endParaRPr lang="zh-CN" altLang="en-US" sz="1755" dirty="0" smtClean="0"/>
          </a:p>
          <a:p>
            <a:pPr lvl="0"/>
            <a:r>
              <a:rPr lang="en-US" altLang="zh-CN" sz="2045" dirty="0" smtClean="0"/>
              <a:t>InnoDB</a:t>
            </a:r>
            <a:r>
              <a:rPr lang="zh-CN" altLang="en-US" sz="2045" dirty="0" smtClean="0"/>
              <a:t>：</a:t>
            </a:r>
            <a:endParaRPr lang="zh-CN" altLang="en-US" sz="2045" dirty="0" smtClean="0"/>
          </a:p>
          <a:p>
            <a:pPr lvl="1"/>
            <a:r>
              <a:rPr lang="en-US" altLang="zh-CN" sz="1755" dirty="0" smtClean="0"/>
              <a:t>MySQL5.5</a:t>
            </a:r>
            <a:r>
              <a:rPr lang="zh-CN" altLang="en-US" sz="1755" dirty="0" smtClean="0"/>
              <a:t>之后版本默认的存储引擎，用于事务处理应用程序，支持外键，对于大多数的应用系统，</a:t>
            </a:r>
            <a:r>
              <a:rPr lang="en-US" altLang="zh-CN" sz="1755" dirty="0" smtClean="0"/>
              <a:t>InnoDB</a:t>
            </a:r>
            <a:r>
              <a:rPr lang="zh-CN" altLang="en-US" sz="1755" dirty="0" smtClean="0"/>
              <a:t>都是合适的选择。如果应用对事务的完整性有比较高的要求，在并发条件下要求数据的一致性。数据操作除了插入和查询以外，还包括很多的更新、删除操作，那么应该优先选择</a:t>
            </a:r>
            <a:r>
              <a:rPr lang="en-US" altLang="zh-CN" sz="1755" dirty="0" smtClean="0"/>
              <a:t>InnoDB</a:t>
            </a:r>
            <a:r>
              <a:rPr lang="zh-CN" altLang="en-US" sz="1755" dirty="0" smtClean="0"/>
              <a:t>存储引擎。</a:t>
            </a:r>
            <a:r>
              <a:rPr lang="en-US" altLang="zh-CN" sz="1755" dirty="0" smtClean="0"/>
              <a:t>InnoDB</a:t>
            </a:r>
            <a:r>
              <a:rPr lang="zh-CN" altLang="en-US" sz="1755" dirty="0" smtClean="0"/>
              <a:t>存储引擎除了有效地降低由于删除和更新导致的锁定，还可以确保事务的完整提交（</a:t>
            </a:r>
            <a:r>
              <a:rPr lang="en-US" altLang="zh-CN" sz="1755" dirty="0" smtClean="0"/>
              <a:t>Commit</a:t>
            </a:r>
            <a:r>
              <a:rPr lang="zh-CN" altLang="en-US" sz="1755" dirty="0" smtClean="0"/>
              <a:t>）和回滚（</a:t>
            </a:r>
            <a:r>
              <a:rPr lang="en-US" altLang="zh-CN" sz="1755" dirty="0" smtClean="0"/>
              <a:t>Rollback</a:t>
            </a:r>
            <a:r>
              <a:rPr lang="zh-CN" altLang="en-US" sz="1755" dirty="0" smtClean="0"/>
              <a:t>）</a:t>
            </a:r>
            <a:endParaRPr lang="en-US" altLang="zh-CN" sz="175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如何选择合适的存储引擎</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2050" dirty="0" smtClean="0"/>
              <a:t>MEMORY</a:t>
            </a:r>
            <a:r>
              <a:rPr lang="zh-CN" altLang="en-US" sz="2050" dirty="0" smtClean="0"/>
              <a:t>：</a:t>
            </a:r>
            <a:endParaRPr lang="zh-CN" altLang="en-US" sz="2050" dirty="0" smtClean="0"/>
          </a:p>
          <a:p>
            <a:pPr lvl="1"/>
            <a:r>
              <a:rPr lang="zh-CN" altLang="en-US" sz="1755" dirty="0" smtClean="0"/>
              <a:t>将所有数据保存在</a:t>
            </a:r>
            <a:r>
              <a:rPr lang="en-US" altLang="zh-CN" sz="1755" dirty="0" smtClean="0"/>
              <a:t>RAM</a:t>
            </a:r>
            <a:r>
              <a:rPr lang="zh-CN" altLang="en-US" sz="1755" dirty="0" smtClean="0"/>
              <a:t>中，在需要快速定位记录和其他类似数据的环境下，可提供极快的访问速度。</a:t>
            </a:r>
            <a:r>
              <a:rPr lang="en-US" altLang="zh-CN" sz="1755" dirty="0" smtClean="0"/>
              <a:t>MEMORY</a:t>
            </a:r>
            <a:r>
              <a:rPr lang="zh-CN" altLang="en-US" sz="1755" dirty="0" smtClean="0"/>
              <a:t>的缺陷是对表的大小有限制，太大的表无法缓存在内存中，其次是确保表的数据可以恢复，数据库异常终止后表中的数据是可以恢复的。</a:t>
            </a:r>
            <a:r>
              <a:rPr lang="en-US" altLang="zh-CN" sz="1755" dirty="0" smtClean="0"/>
              <a:t>MEMORY</a:t>
            </a:r>
            <a:r>
              <a:rPr lang="zh-CN" altLang="en-US" sz="1755" dirty="0" smtClean="0"/>
              <a:t>表通常用于更新不太频繁的小表，用以快速得到访问结果。</a:t>
            </a:r>
            <a:endParaRPr lang="zh-CN" altLang="en-US" sz="1755" dirty="0" smtClean="0"/>
          </a:p>
          <a:p>
            <a:pPr lvl="0"/>
            <a:r>
              <a:rPr lang="en-US" altLang="zh-CN" sz="2045" dirty="0" smtClean="0"/>
              <a:t>MERGE</a:t>
            </a:r>
            <a:r>
              <a:rPr lang="zh-CN" altLang="en-US" sz="2045" dirty="0" smtClean="0"/>
              <a:t>：</a:t>
            </a:r>
            <a:endParaRPr lang="zh-CN" altLang="en-US" sz="2045" dirty="0" smtClean="0"/>
          </a:p>
          <a:p>
            <a:pPr lvl="1"/>
            <a:r>
              <a:rPr lang="zh-CN" altLang="en-US" sz="1755" dirty="0" smtClean="0"/>
              <a:t>用于将一系列等同的</a:t>
            </a:r>
            <a:r>
              <a:rPr lang="en-US" altLang="zh-CN" sz="1755" dirty="0" smtClean="0"/>
              <a:t>MyISAM</a:t>
            </a:r>
            <a:r>
              <a:rPr lang="zh-CN" altLang="en-US" sz="1755" dirty="0" smtClean="0"/>
              <a:t>表以逻辑方式组合在一起，并作为一个对象引用它们。</a:t>
            </a:r>
            <a:r>
              <a:rPr lang="en-US" altLang="zh-CN" sz="1755" dirty="0" smtClean="0"/>
              <a:t>MERGE</a:t>
            </a:r>
            <a:r>
              <a:rPr lang="zh-CN" altLang="en-US" sz="1755" dirty="0" smtClean="0"/>
              <a:t>表的优点在于可能突破对单个</a:t>
            </a:r>
            <a:r>
              <a:rPr lang="en-US" altLang="zh-CN" sz="1755" dirty="0" smtClean="0"/>
              <a:t>MyISAM</a:t>
            </a:r>
            <a:r>
              <a:rPr lang="zh-CN" altLang="en-US" sz="1755" dirty="0" smtClean="0"/>
              <a:t>表大小的限制，并且通过将不同的表分布在多个磁盘上，可以有效地改善</a:t>
            </a:r>
            <a:r>
              <a:rPr lang="en-US" altLang="zh-CN" sz="1755" dirty="0" smtClean="0"/>
              <a:t>MERGE</a:t>
            </a:r>
            <a:r>
              <a:rPr lang="zh-CN" altLang="en-US" sz="1755" dirty="0" smtClean="0"/>
              <a:t>表的访问效率。这对于诸如数据仓储等</a:t>
            </a:r>
            <a:r>
              <a:rPr lang="en-US" altLang="zh-CN" sz="1755" dirty="0" smtClean="0"/>
              <a:t>VLDB</a:t>
            </a:r>
            <a:r>
              <a:rPr lang="zh-CN" altLang="en-US" sz="1755" dirty="0" smtClean="0"/>
              <a:t>环境十分适合。</a:t>
            </a:r>
            <a:endParaRPr lang="en-US" altLang="zh-CN" sz="175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如何选择合适的存储引擎</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dirty="0" smtClean="0"/>
              <a:t>固定长度与可变长度的字符类型，下表以</a:t>
            </a:r>
            <a:r>
              <a:rPr lang="en-US" altLang="zh-CN" sz="2050" dirty="0" smtClean="0"/>
              <a:t>CHAR(4)</a:t>
            </a:r>
            <a:r>
              <a:rPr lang="zh-CN" altLang="en-US" sz="2050" dirty="0" smtClean="0"/>
              <a:t>和</a:t>
            </a:r>
            <a:r>
              <a:rPr lang="en-US" altLang="zh-CN" sz="2050" dirty="0" smtClean="0"/>
              <a:t>VARCHAR(4)</a:t>
            </a:r>
            <a:r>
              <a:rPr lang="zh-CN" altLang="en-US" sz="2050" dirty="0" smtClean="0"/>
              <a:t>类型对字符串值保存的差异</a:t>
            </a:r>
            <a:r>
              <a:rPr lang="zh-CN" altLang="en-US" sz="2050" dirty="0" smtClean="0"/>
              <a:t>：</a:t>
            </a:r>
            <a:endParaRPr lang="zh-CN" altLang="en-US" sz="2050" dirty="0" smtClean="0"/>
          </a:p>
          <a:p>
            <a:endParaRPr lang="zh-CN" altLang="en-US" sz="2050" dirty="0" smtClean="0"/>
          </a:p>
          <a:p>
            <a:endParaRPr lang="zh-CN" altLang="en-US" sz="2050" dirty="0" smtClean="0"/>
          </a:p>
          <a:p>
            <a:endParaRPr lang="zh-CN" altLang="en-US" sz="2050" dirty="0" smtClean="0"/>
          </a:p>
          <a:p>
            <a:endParaRPr lang="zh-CN" altLang="en-US" sz="2050" dirty="0" smtClean="0"/>
          </a:p>
          <a:p>
            <a:endParaRPr lang="zh-CN" altLang="en-US" sz="2050" dirty="0" smtClean="0"/>
          </a:p>
          <a:p>
            <a:pPr lvl="1"/>
            <a:r>
              <a:rPr lang="zh-CN" altLang="en-US" sz="1755" dirty="0" smtClean="0"/>
              <a:t>注意：最后一行的值只适用</a:t>
            </a:r>
            <a:r>
              <a:rPr lang="en-US" altLang="zh-CN" sz="1755" dirty="0" smtClean="0"/>
              <a:t>MySQL</a:t>
            </a:r>
            <a:r>
              <a:rPr lang="zh-CN" altLang="en-US" sz="1755" dirty="0" smtClean="0"/>
              <a:t>运行在非</a:t>
            </a:r>
            <a:r>
              <a:rPr lang="en-US" altLang="zh-CN" sz="1755" dirty="0" smtClean="0"/>
              <a:t>“</a:t>
            </a:r>
            <a:r>
              <a:rPr lang="zh-CN" altLang="en-US" sz="1755" dirty="0" smtClean="0"/>
              <a:t>严格模式</a:t>
            </a:r>
            <a:r>
              <a:rPr lang="en-US" altLang="zh-CN" sz="1755" dirty="0" smtClean="0"/>
              <a:t>”</a:t>
            </a:r>
            <a:r>
              <a:rPr lang="zh-CN" altLang="en-US" sz="1755" dirty="0" smtClean="0"/>
              <a:t>时，如果</a:t>
            </a:r>
            <a:r>
              <a:rPr lang="en-US" altLang="zh-CN" sz="1755" dirty="0" smtClean="0"/>
              <a:t>MySQL</a:t>
            </a:r>
            <a:r>
              <a:rPr lang="zh-CN" altLang="en-US" sz="1755" dirty="0" smtClean="0"/>
              <a:t>运行在严格模式，超过列长度的值将不会保存，并且会出现错误提示。</a:t>
            </a:r>
            <a:endParaRPr lang="zh-CN" altLang="en-US" sz="1755" dirty="0" smtClean="0"/>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数据类型的选择</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CHAR和VARCHAR</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7" name="表格 6"/>
          <p:cNvGraphicFramePr/>
          <p:nvPr>
            <p:custDataLst>
              <p:tags r:id="rId1"/>
            </p:custDataLst>
          </p:nvPr>
        </p:nvGraphicFramePr>
        <p:xfrm>
          <a:off x="749300" y="1662430"/>
          <a:ext cx="10099675" cy="2282825"/>
        </p:xfrm>
        <a:graphic>
          <a:graphicData uri="http://schemas.openxmlformats.org/drawingml/2006/table">
            <a:tbl>
              <a:tblPr firstRow="1" bandRow="1">
                <a:tableStyleId>{5C22544A-7EE6-4342-B048-85BDC9FD1C3A}</a:tableStyleId>
              </a:tblPr>
              <a:tblGrid>
                <a:gridCol w="1290955"/>
                <a:gridCol w="1918970"/>
                <a:gridCol w="2324100"/>
                <a:gridCol w="2179955"/>
                <a:gridCol w="2385695"/>
              </a:tblGrid>
              <a:tr h="695325">
                <a:tc>
                  <a:txBody>
                    <a:bodyPr/>
                    <a:p>
                      <a:pPr algn="ctr">
                        <a:buNone/>
                      </a:pPr>
                      <a:r>
                        <a:rPr lang="zh-CN" altLang="en-US"/>
                        <a:t>值</a:t>
                      </a:r>
                      <a:endParaRPr lang="zh-CN" altLang="en-US"/>
                    </a:p>
                  </a:txBody>
                  <a:tcPr anchor="ctr" anchorCtr="0"/>
                </a:tc>
                <a:tc>
                  <a:txBody>
                    <a:bodyPr/>
                    <a:p>
                      <a:pPr algn="ctr">
                        <a:buNone/>
                      </a:pPr>
                      <a:r>
                        <a:rPr lang="en-US" altLang="zh-CN"/>
                        <a:t>CHAR(4)</a:t>
                      </a:r>
                      <a:endParaRPr lang="en-US" altLang="zh-CN"/>
                    </a:p>
                  </a:txBody>
                  <a:tcPr anchor="ctr" anchorCtr="0"/>
                </a:tc>
                <a:tc>
                  <a:txBody>
                    <a:bodyPr/>
                    <a:p>
                      <a:pPr algn="ctr">
                        <a:buNone/>
                      </a:pPr>
                      <a:r>
                        <a:rPr lang="zh-CN" altLang="en-US"/>
                        <a:t>存储需求</a:t>
                      </a:r>
                      <a:endParaRPr lang="zh-CN" altLang="en-US"/>
                    </a:p>
                  </a:txBody>
                  <a:tcPr anchor="ctr" anchorCtr="0"/>
                </a:tc>
                <a:tc>
                  <a:txBody>
                    <a:bodyPr/>
                    <a:p>
                      <a:pPr algn="ctr">
                        <a:buNone/>
                      </a:pPr>
                      <a:r>
                        <a:rPr lang="en-US" altLang="zh-CN"/>
                        <a:t>VARCHAR(4)</a:t>
                      </a:r>
                      <a:endParaRPr lang="en-US" altLang="zh-CN"/>
                    </a:p>
                  </a:txBody>
                  <a:tcPr anchor="ctr" anchorCtr="0"/>
                </a:tc>
                <a:tc>
                  <a:txBody>
                    <a:bodyPr/>
                    <a:p>
                      <a:pPr algn="ctr">
                        <a:buNone/>
                      </a:pPr>
                      <a:r>
                        <a:rPr lang="zh-CN" altLang="en-US" sz="1800">
                          <a:sym typeface="+mn-ea"/>
                        </a:rPr>
                        <a:t>存储需求</a:t>
                      </a:r>
                      <a:endParaRPr lang="zh-CN" altLang="en-US"/>
                    </a:p>
                  </a:txBody>
                  <a:tcPr anchor="ctr" anchorCtr="0"/>
                </a:tc>
              </a:tr>
              <a:tr h="407035">
                <a:tc>
                  <a:txBody>
                    <a:bodyPr/>
                    <a:p>
                      <a:pPr algn="l">
                        <a:buNone/>
                      </a:pPr>
                      <a:r>
                        <a:rPr lang="en-US" altLang="zh-CN" sz="1200"/>
                        <a:t>''</a:t>
                      </a:r>
                      <a:endParaRPr lang="en-US" altLang="zh-CN" sz="1200"/>
                    </a:p>
                  </a:txBody>
                  <a:tcPr anchor="ctr" anchorCtr="0"/>
                </a:tc>
                <a:tc>
                  <a:txBody>
                    <a:bodyPr/>
                    <a:p>
                      <a:pPr>
                        <a:buNone/>
                      </a:pPr>
                      <a:r>
                        <a:rPr lang="en-US" altLang="zh-CN" sz="1200">
                          <a:sym typeface="+mn-ea"/>
                        </a:rPr>
                        <a:t>'    '</a:t>
                      </a:r>
                      <a:endParaRPr lang="en-US" altLang="zh-CN" sz="1200">
                        <a:sym typeface="+mn-ea"/>
                      </a:endParaRPr>
                    </a:p>
                  </a:txBody>
                  <a:tcPr anchor="ctr" anchorCtr="0"/>
                </a:tc>
                <a:tc>
                  <a:txBody>
                    <a:bodyPr/>
                    <a:p>
                      <a:pPr>
                        <a:buNone/>
                      </a:pPr>
                      <a:r>
                        <a:rPr lang="en-US" altLang="zh-CN" sz="1200">
                          <a:sym typeface="+mn-ea"/>
                        </a:rPr>
                        <a:t>4</a:t>
                      </a:r>
                      <a:r>
                        <a:rPr lang="zh-CN" altLang="en-US" sz="1200">
                          <a:sym typeface="+mn-ea"/>
                        </a:rPr>
                        <a:t>个字节</a:t>
                      </a:r>
                      <a:endParaRPr lang="zh-CN" altLang="en-US" sz="1200">
                        <a:sym typeface="+mn-ea"/>
                      </a:endParaRPr>
                    </a:p>
                  </a:txBody>
                  <a:tcPr anchor="ctr" anchorCtr="0"/>
                </a:tc>
                <a:tc>
                  <a:txBody>
                    <a:bodyPr/>
                    <a:p>
                      <a:pPr>
                        <a:buNone/>
                      </a:pPr>
                      <a:r>
                        <a:rPr lang="en-US" altLang="zh-CN" sz="1200">
                          <a:sym typeface="+mn-ea"/>
                        </a:rPr>
                        <a:t>''</a:t>
                      </a:r>
                      <a:endParaRPr lang="en-US" altLang="zh-CN" sz="1200">
                        <a:sym typeface="+mn-ea"/>
                      </a:endParaRPr>
                    </a:p>
                  </a:txBody>
                  <a:tcPr anchor="ctr" anchorCtr="0"/>
                </a:tc>
                <a:tc>
                  <a:txBody>
                    <a:bodyPr/>
                    <a:p>
                      <a:pPr>
                        <a:buNone/>
                      </a:pPr>
                      <a:r>
                        <a:rPr lang="en-US" altLang="zh-CN" sz="1200">
                          <a:sym typeface="+mn-ea"/>
                        </a:rPr>
                        <a:t>1</a:t>
                      </a:r>
                      <a:r>
                        <a:rPr lang="zh-CN" altLang="en-US" sz="1200">
                          <a:sym typeface="+mn-ea"/>
                        </a:rPr>
                        <a:t>个字节</a:t>
                      </a:r>
                      <a:endParaRPr lang="zh-CN" altLang="en-US" sz="1200">
                        <a:sym typeface="+mn-ea"/>
                      </a:endParaRPr>
                    </a:p>
                  </a:txBody>
                  <a:tcPr anchor="ctr" anchorCtr="0"/>
                </a:tc>
              </a:tr>
              <a:tr h="361315">
                <a:tc>
                  <a:txBody>
                    <a:bodyPr/>
                    <a:p>
                      <a:pPr algn="l">
                        <a:buNone/>
                      </a:pPr>
                      <a:r>
                        <a:rPr lang="en-US" altLang="zh-CN" sz="1200"/>
                        <a:t>'ab'</a:t>
                      </a:r>
                      <a:endParaRPr lang="en-US" altLang="zh-CN" sz="1200"/>
                    </a:p>
                  </a:txBody>
                  <a:tcPr anchor="ctr" anchorCtr="0"/>
                </a:tc>
                <a:tc>
                  <a:txBody>
                    <a:bodyPr/>
                    <a:p>
                      <a:pPr>
                        <a:buNone/>
                      </a:pPr>
                      <a:r>
                        <a:rPr lang="en-US" altLang="zh-CN" sz="1200">
                          <a:sym typeface="+mn-ea"/>
                        </a:rPr>
                        <a:t>'ab  '</a:t>
                      </a:r>
                      <a:endParaRPr lang="en-US" altLang="zh-CN" sz="1200">
                        <a:sym typeface="+mn-ea"/>
                      </a:endParaRPr>
                    </a:p>
                  </a:txBody>
                  <a:tcPr anchor="ctr" anchorCtr="0"/>
                </a:tc>
                <a:tc>
                  <a:txBody>
                    <a:bodyPr/>
                    <a:p>
                      <a:pPr>
                        <a:buNone/>
                      </a:pPr>
                      <a:r>
                        <a:rPr lang="en-US" altLang="zh-CN" sz="1200">
                          <a:sym typeface="+mn-ea"/>
                        </a:rPr>
                        <a:t>4</a:t>
                      </a:r>
                      <a:r>
                        <a:rPr lang="zh-CN" altLang="en-US" sz="1200">
                          <a:sym typeface="+mn-ea"/>
                        </a:rPr>
                        <a:t>个字节</a:t>
                      </a:r>
                      <a:endParaRPr lang="zh-CN" altLang="en-US" sz="1200">
                        <a:sym typeface="+mn-ea"/>
                      </a:endParaRPr>
                    </a:p>
                  </a:txBody>
                  <a:tcPr anchor="ctr" anchorCtr="0"/>
                </a:tc>
                <a:tc>
                  <a:txBody>
                    <a:bodyPr/>
                    <a:p>
                      <a:pPr>
                        <a:buNone/>
                      </a:pPr>
                      <a:r>
                        <a:rPr lang="en-US" altLang="zh-CN" sz="1200">
                          <a:sym typeface="+mn-ea"/>
                        </a:rPr>
                        <a:t>'ab '</a:t>
                      </a:r>
                      <a:endParaRPr lang="en-US" altLang="zh-CN" sz="1200">
                        <a:sym typeface="+mn-ea"/>
                      </a:endParaRPr>
                    </a:p>
                  </a:txBody>
                  <a:tcPr anchor="ctr" anchorCtr="0"/>
                </a:tc>
                <a:tc>
                  <a:txBody>
                    <a:bodyPr/>
                    <a:p>
                      <a:pPr>
                        <a:buNone/>
                      </a:pPr>
                      <a:r>
                        <a:rPr lang="en-US" altLang="zh-CN" sz="1200">
                          <a:sym typeface="+mn-ea"/>
                        </a:rPr>
                        <a:t>3</a:t>
                      </a:r>
                      <a:r>
                        <a:rPr lang="zh-CN" altLang="en-US" sz="1200">
                          <a:sym typeface="+mn-ea"/>
                        </a:rPr>
                        <a:t>个字节</a:t>
                      </a:r>
                      <a:endParaRPr lang="zh-CN" altLang="en-US" sz="1200">
                        <a:sym typeface="+mn-ea"/>
                      </a:endParaRPr>
                    </a:p>
                  </a:txBody>
                  <a:tcPr anchor="ctr" anchorCtr="0"/>
                </a:tc>
              </a:tr>
              <a:tr h="457200">
                <a:tc>
                  <a:txBody>
                    <a:bodyPr/>
                    <a:p>
                      <a:pPr algn="l">
                        <a:buNone/>
                      </a:pPr>
                      <a:r>
                        <a:rPr lang="en-US" altLang="zh-CN" sz="1200"/>
                        <a:t>'abcd'</a:t>
                      </a:r>
                      <a:endParaRPr lang="en-US" altLang="zh-CN" sz="1200"/>
                    </a:p>
                  </a:txBody>
                  <a:tcPr anchor="ctr" anchorCtr="0"/>
                </a:tc>
                <a:tc>
                  <a:txBody>
                    <a:bodyPr/>
                    <a:p>
                      <a:pPr>
                        <a:buNone/>
                      </a:pPr>
                      <a:r>
                        <a:rPr lang="en-US" altLang="zh-CN" sz="1200">
                          <a:sym typeface="+mn-ea"/>
                        </a:rPr>
                        <a:t>'abcd'</a:t>
                      </a:r>
                      <a:endParaRPr lang="en-US" altLang="zh-CN" sz="1200">
                        <a:sym typeface="+mn-ea"/>
                      </a:endParaRPr>
                    </a:p>
                  </a:txBody>
                  <a:tcPr anchor="ctr" anchorCtr="0"/>
                </a:tc>
                <a:tc>
                  <a:txBody>
                    <a:bodyPr/>
                    <a:p>
                      <a:pPr>
                        <a:buNone/>
                      </a:pPr>
                      <a:r>
                        <a:rPr lang="en-US" altLang="zh-CN" sz="1200">
                          <a:sym typeface="+mn-ea"/>
                        </a:rPr>
                        <a:t>4</a:t>
                      </a:r>
                      <a:r>
                        <a:rPr lang="zh-CN" altLang="en-US" sz="1200">
                          <a:sym typeface="+mn-ea"/>
                        </a:rPr>
                        <a:t>个字节</a:t>
                      </a:r>
                      <a:endParaRPr lang="zh-CN" altLang="en-US" sz="1200">
                        <a:sym typeface="+mn-ea"/>
                      </a:endParaRPr>
                    </a:p>
                  </a:txBody>
                  <a:tcPr anchor="ctr" anchorCtr="0"/>
                </a:tc>
                <a:tc>
                  <a:txBody>
                    <a:bodyPr/>
                    <a:p>
                      <a:pPr>
                        <a:buNone/>
                      </a:pPr>
                      <a:r>
                        <a:rPr lang="en-US" altLang="zh-CN" sz="1200">
                          <a:sym typeface="+mn-ea"/>
                        </a:rPr>
                        <a:t>'abcd'</a:t>
                      </a:r>
                      <a:endParaRPr lang="zh-CN" altLang="en-US" sz="1200">
                        <a:sym typeface="+mn-ea"/>
                      </a:endParaRPr>
                    </a:p>
                  </a:txBody>
                  <a:tcPr anchor="ctr" anchorCtr="0"/>
                </a:tc>
                <a:tc>
                  <a:txBody>
                    <a:bodyPr/>
                    <a:p>
                      <a:pPr>
                        <a:buNone/>
                      </a:pPr>
                      <a:r>
                        <a:rPr lang="en-US" altLang="zh-CN" sz="1200">
                          <a:sym typeface="+mn-ea"/>
                        </a:rPr>
                        <a:t>5</a:t>
                      </a:r>
                      <a:r>
                        <a:rPr lang="zh-CN" altLang="en-US" sz="1200">
                          <a:sym typeface="+mn-ea"/>
                        </a:rPr>
                        <a:t>个字节</a:t>
                      </a:r>
                      <a:endParaRPr lang="zh-CN" altLang="en-US" sz="1200">
                        <a:sym typeface="+mn-ea"/>
                      </a:endParaRPr>
                    </a:p>
                  </a:txBody>
                  <a:tcPr anchor="ctr" anchorCtr="0"/>
                </a:tc>
              </a:tr>
              <a:tr h="361950">
                <a:tc>
                  <a:txBody>
                    <a:bodyPr/>
                    <a:p>
                      <a:pPr algn="l">
                        <a:buNone/>
                      </a:pPr>
                      <a:r>
                        <a:rPr lang="en-US" altLang="zh-CN" sz="1200"/>
                        <a:t>'abcdefgh'</a:t>
                      </a:r>
                      <a:endParaRPr lang="en-US" altLang="zh-CN" sz="1200"/>
                    </a:p>
                  </a:txBody>
                  <a:tcPr anchor="ctr" anchorCtr="0"/>
                </a:tc>
                <a:tc>
                  <a:txBody>
                    <a:bodyPr/>
                    <a:p>
                      <a:pPr>
                        <a:buNone/>
                      </a:pPr>
                      <a:r>
                        <a:rPr lang="en-US" altLang="zh-CN" sz="1200">
                          <a:sym typeface="+mn-ea"/>
                        </a:rPr>
                        <a:t>'abcd'</a:t>
                      </a:r>
                      <a:endParaRPr lang="en-US" altLang="zh-CN" sz="1200">
                        <a:sym typeface="+mn-ea"/>
                      </a:endParaRPr>
                    </a:p>
                  </a:txBody>
                  <a:tcPr anchor="ctr" anchorCtr="0"/>
                </a:tc>
                <a:tc>
                  <a:txBody>
                    <a:bodyPr/>
                    <a:p>
                      <a:pPr>
                        <a:buNone/>
                      </a:pPr>
                      <a:r>
                        <a:rPr lang="en-US" altLang="zh-CN" sz="1200">
                          <a:sym typeface="+mn-ea"/>
                        </a:rPr>
                        <a:t>4</a:t>
                      </a:r>
                      <a:r>
                        <a:rPr lang="zh-CN" altLang="en-US" sz="1200">
                          <a:sym typeface="+mn-ea"/>
                        </a:rPr>
                        <a:t>个字节</a:t>
                      </a:r>
                      <a:endParaRPr lang="zh-CN" altLang="en-US" sz="1200">
                        <a:sym typeface="+mn-ea"/>
                      </a:endParaRPr>
                    </a:p>
                  </a:txBody>
                  <a:tcPr anchor="ctr" anchorCtr="0"/>
                </a:tc>
                <a:tc>
                  <a:txBody>
                    <a:bodyPr/>
                    <a:p>
                      <a:pPr>
                        <a:buNone/>
                      </a:pPr>
                      <a:r>
                        <a:rPr lang="en-US" altLang="zh-CN" sz="1200">
                          <a:sym typeface="+mn-ea"/>
                        </a:rPr>
                        <a:t>'abcd'</a:t>
                      </a:r>
                      <a:endParaRPr lang="zh-CN" altLang="en-US" sz="1200">
                        <a:sym typeface="+mn-ea"/>
                      </a:endParaRPr>
                    </a:p>
                  </a:txBody>
                  <a:tcPr anchor="ctr" anchorCtr="0"/>
                </a:tc>
                <a:tc>
                  <a:txBody>
                    <a:bodyPr/>
                    <a:p>
                      <a:pPr>
                        <a:buNone/>
                      </a:pPr>
                      <a:r>
                        <a:rPr lang="en-US" altLang="zh-CN" sz="1200">
                          <a:sym typeface="+mn-ea"/>
                        </a:rPr>
                        <a:t>5</a:t>
                      </a:r>
                      <a:r>
                        <a:rPr lang="zh-CN" altLang="en-US" sz="1200">
                          <a:sym typeface="+mn-ea"/>
                        </a:rPr>
                        <a:t>个字节</a:t>
                      </a:r>
                      <a:endParaRPr lang="zh-CN" altLang="en-US" sz="1200">
                        <a:sym typeface="+mn-ea"/>
                      </a:endParaRPr>
                    </a:p>
                  </a:txBody>
                  <a:tcPr anchor="ctr" anchorCtr="0"/>
                </a:tc>
              </a:tr>
            </a:tbl>
          </a:graphicData>
        </a:graphic>
      </p:graphicFrame>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dirty="0" smtClean="0"/>
              <a:t>在</a:t>
            </a:r>
            <a:r>
              <a:rPr lang="en-US" altLang="zh-CN" sz="2050" dirty="0" smtClean="0"/>
              <a:t>MySQL</a:t>
            </a:r>
            <a:r>
              <a:rPr lang="zh-CN" altLang="en-US" sz="2050" dirty="0" smtClean="0"/>
              <a:t>中，不同的存储引擎对</a:t>
            </a:r>
            <a:r>
              <a:rPr lang="en-US" altLang="zh-CN" sz="2050" dirty="0" smtClean="0"/>
              <a:t>CHAR</a:t>
            </a:r>
            <a:r>
              <a:rPr lang="zh-CN" altLang="en-US" sz="2050" dirty="0" smtClean="0"/>
              <a:t>和</a:t>
            </a:r>
            <a:r>
              <a:rPr lang="en-US" altLang="zh-CN" sz="2050" dirty="0" smtClean="0"/>
              <a:t>VARCHAR</a:t>
            </a:r>
            <a:r>
              <a:rPr lang="zh-CN" altLang="en-US" sz="2050" dirty="0" smtClean="0"/>
              <a:t>的使用原则有所不同，概括如下</a:t>
            </a:r>
            <a:r>
              <a:rPr lang="zh-CN" altLang="en-US" sz="2050" dirty="0" smtClean="0"/>
              <a:t>：</a:t>
            </a:r>
            <a:endParaRPr lang="zh-CN" altLang="en-US" sz="2050" dirty="0" smtClean="0"/>
          </a:p>
          <a:p>
            <a:pPr lvl="1"/>
            <a:r>
              <a:rPr lang="en-US" altLang="zh-CN" sz="1745" dirty="0" smtClean="0">
                <a:sym typeface="+mn-ea"/>
              </a:rPr>
              <a:t>MyISAM</a:t>
            </a:r>
            <a:r>
              <a:rPr lang="zh-CN" altLang="en-US" sz="1745" dirty="0" smtClean="0">
                <a:sym typeface="+mn-ea"/>
              </a:rPr>
              <a:t>存储引擎：建议使用固定数据列代替可变长度的数据列。</a:t>
            </a:r>
            <a:endParaRPr lang="zh-CN" altLang="en-US" sz="1745" dirty="0" smtClean="0">
              <a:sym typeface="+mn-ea"/>
            </a:endParaRPr>
          </a:p>
          <a:p>
            <a:pPr lvl="1"/>
            <a:r>
              <a:rPr lang="en-US" altLang="zh-CN" sz="1745" dirty="0" smtClean="0">
                <a:sym typeface="+mn-ea"/>
              </a:rPr>
              <a:t>MEMORY</a:t>
            </a:r>
            <a:r>
              <a:rPr lang="zh-CN" altLang="en-US" sz="1745" dirty="0" smtClean="0">
                <a:sym typeface="+mn-ea"/>
              </a:rPr>
              <a:t>存储引擎：目前都使用固定长度的数据行存储，因此无论使用</a:t>
            </a:r>
            <a:r>
              <a:rPr lang="en-US" altLang="zh-CN" sz="1745" dirty="0" smtClean="0">
                <a:sym typeface="+mn-ea"/>
              </a:rPr>
              <a:t>CHAR</a:t>
            </a:r>
            <a:r>
              <a:rPr lang="zh-CN" altLang="en-US" sz="1745" dirty="0" smtClean="0">
                <a:sym typeface="+mn-ea"/>
              </a:rPr>
              <a:t>或</a:t>
            </a:r>
            <a:r>
              <a:rPr lang="en-US" altLang="zh-CN" sz="1745" dirty="0" smtClean="0">
                <a:sym typeface="+mn-ea"/>
              </a:rPr>
              <a:t>VARCHAR</a:t>
            </a:r>
            <a:r>
              <a:rPr lang="zh-CN" altLang="en-US" sz="1745" dirty="0" smtClean="0">
                <a:sym typeface="+mn-ea"/>
              </a:rPr>
              <a:t>列都没有关系，两者都是作为</a:t>
            </a:r>
            <a:r>
              <a:rPr lang="en-US" altLang="zh-CN" sz="1745" dirty="0" smtClean="0">
                <a:sym typeface="+mn-ea"/>
              </a:rPr>
              <a:t>CHAR</a:t>
            </a:r>
            <a:r>
              <a:rPr lang="zh-CN" altLang="en-US" sz="1745" dirty="0" smtClean="0">
                <a:sym typeface="+mn-ea"/>
              </a:rPr>
              <a:t>类型处理。</a:t>
            </a:r>
            <a:endParaRPr lang="zh-CN" altLang="en-US" sz="1745" dirty="0" smtClean="0">
              <a:sym typeface="+mn-ea"/>
            </a:endParaRPr>
          </a:p>
          <a:p>
            <a:pPr lvl="1"/>
            <a:r>
              <a:rPr lang="en-US" altLang="zh-CN" sz="1745" dirty="0" smtClean="0">
                <a:sym typeface="+mn-ea"/>
              </a:rPr>
              <a:t>InnoDB</a:t>
            </a:r>
            <a:r>
              <a:rPr lang="zh-CN" altLang="en-US" sz="1745" dirty="0" smtClean="0">
                <a:sym typeface="+mn-ea"/>
              </a:rPr>
              <a:t>存储引擎：建议使用</a:t>
            </a:r>
            <a:r>
              <a:rPr lang="en-US" altLang="zh-CN" sz="1745" dirty="0" smtClean="0">
                <a:sym typeface="+mn-ea"/>
              </a:rPr>
              <a:t>VARCHAR</a:t>
            </a:r>
            <a:r>
              <a:rPr lang="zh-CN" altLang="en-US" sz="1745" dirty="0" smtClean="0">
                <a:sym typeface="+mn-ea"/>
              </a:rPr>
              <a:t>类型。对于</a:t>
            </a:r>
            <a:r>
              <a:rPr lang="en-US" altLang="zh-CN" sz="1745" dirty="0" smtClean="0">
                <a:sym typeface="+mn-ea"/>
              </a:rPr>
              <a:t>InnoDB</a:t>
            </a:r>
            <a:r>
              <a:rPr lang="zh-CN" altLang="en-US" sz="1745" dirty="0" smtClean="0">
                <a:sym typeface="+mn-ea"/>
              </a:rPr>
              <a:t>数据表，内部的行存储格式没有区分固定长度和可变长度列（所有数据行都使用指向数据列值的头指针），因此在本质上，使用固定长度的</a:t>
            </a:r>
            <a:r>
              <a:rPr lang="en-US" altLang="zh-CN" sz="1745" dirty="0" smtClean="0">
                <a:sym typeface="+mn-ea"/>
              </a:rPr>
              <a:t>CHAR</a:t>
            </a:r>
            <a:r>
              <a:rPr lang="zh-CN" altLang="en-US" sz="1745" dirty="0" smtClean="0">
                <a:sym typeface="+mn-ea"/>
              </a:rPr>
              <a:t>列不一定比使用可变长度</a:t>
            </a:r>
            <a:r>
              <a:rPr lang="en-US" altLang="zh-CN" sz="1745" dirty="0" smtClean="0">
                <a:sym typeface="+mn-ea"/>
              </a:rPr>
              <a:t>VARCHAR</a:t>
            </a:r>
            <a:r>
              <a:rPr lang="zh-CN" altLang="en-US" sz="1745" dirty="0" smtClean="0">
                <a:sym typeface="+mn-ea"/>
              </a:rPr>
              <a:t>列性能要好。因而，主要的性能因素是数据行存储总量。由于</a:t>
            </a:r>
            <a:r>
              <a:rPr lang="en-US" altLang="zh-CN" sz="1745" dirty="0" smtClean="0">
                <a:sym typeface="+mn-ea"/>
              </a:rPr>
              <a:t>CHAR</a:t>
            </a:r>
            <a:r>
              <a:rPr lang="zh-CN" altLang="en-US" sz="1745" dirty="0" smtClean="0">
                <a:sym typeface="+mn-ea"/>
              </a:rPr>
              <a:t>平均占用的空间多于</a:t>
            </a:r>
            <a:r>
              <a:rPr lang="en-US" altLang="zh-CN" sz="1745" dirty="0" smtClean="0">
                <a:sym typeface="+mn-ea"/>
              </a:rPr>
              <a:t>VARCHAR</a:t>
            </a:r>
            <a:r>
              <a:rPr lang="zh-CN" altLang="en-US" sz="1745" dirty="0" smtClean="0">
                <a:sym typeface="+mn-ea"/>
              </a:rPr>
              <a:t>，因此使用</a:t>
            </a:r>
            <a:r>
              <a:rPr lang="en-US" altLang="zh-CN" sz="1745" dirty="0" smtClean="0">
                <a:sym typeface="+mn-ea"/>
              </a:rPr>
              <a:t>VARCHAR</a:t>
            </a:r>
            <a:r>
              <a:rPr lang="zh-CN" altLang="en-US" sz="1745" dirty="0" smtClean="0">
                <a:sym typeface="+mn-ea"/>
              </a:rPr>
              <a:t>来最小化需要处理的数据行的存储总量和磁盘</a:t>
            </a:r>
            <a:r>
              <a:rPr lang="en-US" altLang="zh-CN" sz="1745" dirty="0" smtClean="0">
                <a:sym typeface="+mn-ea"/>
              </a:rPr>
              <a:t>I/O</a:t>
            </a:r>
            <a:r>
              <a:rPr lang="zh-CN" altLang="en-US" sz="1745" dirty="0" smtClean="0">
                <a:sym typeface="+mn-ea"/>
              </a:rPr>
              <a:t>是比较好的。</a:t>
            </a:r>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CHAR和VARCHAR</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dirty="0" smtClean="0"/>
              <a:t>保存较大文本时，通常会选择使用</a:t>
            </a:r>
            <a:r>
              <a:rPr lang="en-US" altLang="zh-CN" sz="2050" dirty="0" smtClean="0"/>
              <a:t>TEXT</a:t>
            </a:r>
            <a:r>
              <a:rPr lang="zh-CN" altLang="en-US" sz="2050" dirty="0" smtClean="0"/>
              <a:t>或</a:t>
            </a:r>
            <a:r>
              <a:rPr lang="en-US" altLang="zh-CN" sz="2050" dirty="0" smtClean="0"/>
              <a:t>BLOB</a:t>
            </a:r>
            <a:r>
              <a:rPr lang="zh-CN" altLang="en-US" sz="2050" dirty="0" smtClean="0"/>
              <a:t>。二者之间的差异在于：</a:t>
            </a:r>
            <a:endParaRPr lang="zh-CN" altLang="en-US" sz="2050" dirty="0" smtClean="0"/>
          </a:p>
          <a:p>
            <a:pPr lvl="1"/>
            <a:r>
              <a:rPr lang="en-US" altLang="zh-CN" sz="1755" dirty="0" smtClean="0"/>
              <a:t>BLOB</a:t>
            </a:r>
            <a:r>
              <a:rPr lang="zh-CN" altLang="en-US" sz="1755" dirty="0" smtClean="0"/>
              <a:t>能用来保存二进制数据（照片）；</a:t>
            </a:r>
            <a:endParaRPr lang="zh-CN" altLang="en-US" sz="1755" dirty="0" smtClean="0"/>
          </a:p>
          <a:p>
            <a:pPr lvl="1"/>
            <a:r>
              <a:rPr lang="en-US" altLang="zh-CN" sz="1755" dirty="0" smtClean="0"/>
              <a:t>TEXT</a:t>
            </a:r>
            <a:r>
              <a:rPr lang="zh-CN" altLang="en-US" sz="1755" dirty="0" smtClean="0"/>
              <a:t>只能保存字符数据（文章或日记）；</a:t>
            </a:r>
            <a:endParaRPr lang="zh-CN" altLang="en-US" sz="1755" dirty="0" smtClean="0"/>
          </a:p>
          <a:p>
            <a:pPr lvl="0"/>
            <a:endParaRPr lang="zh-CN" altLang="en-US" sz="2045" dirty="0" smtClean="0"/>
          </a:p>
          <a:p>
            <a:pPr marL="0" indent="0">
              <a:buNone/>
            </a:pPr>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kumimoji="0" 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TEXT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与</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BLOB</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2050" dirty="0" smtClean="0"/>
              <a:t>BLOB</a:t>
            </a:r>
            <a:r>
              <a:rPr lang="zh-CN" altLang="en-US" sz="2050" dirty="0" smtClean="0"/>
              <a:t>与</a:t>
            </a:r>
            <a:r>
              <a:rPr lang="en-US" altLang="zh-CN" sz="2050" dirty="0" smtClean="0"/>
              <a:t>TEXT</a:t>
            </a:r>
            <a:r>
              <a:rPr lang="zh-CN" altLang="en-US" sz="2050" dirty="0" smtClean="0"/>
              <a:t>存在的一些常见问题：</a:t>
            </a:r>
            <a:endParaRPr lang="zh-CN" altLang="en-US" sz="2050" dirty="0" smtClean="0"/>
          </a:p>
          <a:p>
            <a:pPr lvl="1"/>
            <a:r>
              <a:rPr lang="en-US" altLang="zh-CN" sz="2045" dirty="0" smtClean="0"/>
              <a:t>BLOB</a:t>
            </a:r>
            <a:r>
              <a:rPr lang="zh-CN" altLang="en-US" sz="2045" dirty="0" smtClean="0"/>
              <a:t>和</a:t>
            </a:r>
            <a:r>
              <a:rPr lang="en-US" altLang="zh-CN" sz="2045" dirty="0" smtClean="0"/>
              <a:t>TEXT</a:t>
            </a:r>
            <a:r>
              <a:rPr lang="zh-CN" altLang="en-US" sz="2045" dirty="0" smtClean="0"/>
              <a:t>值会引起一些性能问题，特别是在执行大量的删除操作时；</a:t>
            </a:r>
            <a:endParaRPr lang="zh-CN" altLang="en-US" sz="2045" dirty="0" smtClean="0"/>
          </a:p>
          <a:p>
            <a:pPr lvl="1"/>
            <a:r>
              <a:rPr lang="zh-CN" altLang="en-US" sz="2045" dirty="0" smtClean="0"/>
              <a:t>可以使用合成的索引来提高大文本字段的查询性能；</a:t>
            </a:r>
            <a:endParaRPr lang="zh-CN" altLang="en-US" sz="2045" dirty="0" smtClean="0"/>
          </a:p>
          <a:p>
            <a:pPr lvl="1"/>
            <a:r>
              <a:rPr lang="zh-CN" altLang="en-US" sz="2045" dirty="0" smtClean="0"/>
              <a:t>在不必要的时候避免检索大型的</a:t>
            </a:r>
            <a:r>
              <a:rPr lang="en-US" altLang="zh-CN" sz="2045" dirty="0" smtClean="0"/>
              <a:t>BLOB</a:t>
            </a:r>
            <a:r>
              <a:rPr lang="zh-CN" altLang="en-US" sz="2045" dirty="0" smtClean="0"/>
              <a:t>或</a:t>
            </a:r>
            <a:r>
              <a:rPr lang="en-US" altLang="zh-CN" sz="2045" dirty="0" smtClean="0"/>
              <a:t>TEXT</a:t>
            </a:r>
            <a:r>
              <a:rPr lang="zh-CN" altLang="en-US" sz="2045" dirty="0" smtClean="0"/>
              <a:t>值；</a:t>
            </a:r>
            <a:endParaRPr lang="zh-CN" altLang="en-US" sz="2045" dirty="0" smtClean="0"/>
          </a:p>
          <a:p>
            <a:pPr lvl="1"/>
            <a:r>
              <a:rPr lang="zh-CN" altLang="en-US" sz="2045" dirty="0" smtClean="0"/>
              <a:t>把</a:t>
            </a:r>
            <a:r>
              <a:rPr lang="en-US" altLang="zh-CN" sz="2045" dirty="0" smtClean="0"/>
              <a:t>BLOB</a:t>
            </a:r>
            <a:r>
              <a:rPr lang="zh-CN" altLang="en-US" sz="2045" dirty="0" smtClean="0"/>
              <a:t>或</a:t>
            </a:r>
            <a:r>
              <a:rPr lang="en-US" altLang="zh-CN" sz="2045" dirty="0" smtClean="0"/>
              <a:t>TEXT</a:t>
            </a:r>
            <a:r>
              <a:rPr lang="zh-CN" altLang="en-US" sz="2045" dirty="0" smtClean="0"/>
              <a:t>列分离到单独的表中；</a:t>
            </a:r>
            <a:endParaRPr lang="zh-CN" altLang="en-US" sz="2045" dirty="0" smtClean="0"/>
          </a:p>
          <a:p>
            <a:pPr marL="457200" lvl="1" indent="0">
              <a:buNone/>
            </a:pPr>
            <a:r>
              <a:rPr lang="zh-CN" altLang="en-US" sz="1745" dirty="0" smtClean="0">
                <a:sym typeface="+mn-ea"/>
              </a:rPr>
              <a:t>注意：尽可能在</a:t>
            </a:r>
            <a:r>
              <a:rPr lang="en-US" altLang="zh-CN" sz="1745" dirty="0" smtClean="0">
                <a:sym typeface="+mn-ea"/>
              </a:rPr>
              <a:t>OLTP</a:t>
            </a:r>
            <a:r>
              <a:rPr lang="zh-CN" altLang="en-US" sz="1745" dirty="0" smtClean="0">
                <a:sym typeface="+mn-ea"/>
              </a:rPr>
              <a:t>环境避免使用</a:t>
            </a:r>
            <a:r>
              <a:rPr lang="en-US" altLang="zh-CN" sz="1745" dirty="0" smtClean="0">
                <a:sym typeface="+mn-ea"/>
              </a:rPr>
              <a:t>BLOB</a:t>
            </a:r>
            <a:r>
              <a:rPr lang="zh-CN" altLang="en-US" sz="1745" dirty="0" smtClean="0">
                <a:sym typeface="+mn-ea"/>
              </a:rPr>
              <a:t>或</a:t>
            </a:r>
            <a:r>
              <a:rPr lang="en-US" altLang="zh-CN" sz="1745" dirty="0" smtClean="0">
                <a:sym typeface="+mn-ea"/>
              </a:rPr>
              <a:t>TEXT</a:t>
            </a:r>
            <a:r>
              <a:rPr lang="zh-CN" altLang="en-US" sz="1745" dirty="0" smtClean="0">
                <a:sym typeface="+mn-ea"/>
              </a:rPr>
              <a:t>类型，优先使用</a:t>
            </a:r>
            <a:r>
              <a:rPr lang="en-US" altLang="zh-CN" sz="1745" dirty="0" smtClean="0">
                <a:sym typeface="+mn-ea"/>
              </a:rPr>
              <a:t>VARCHAR</a:t>
            </a:r>
            <a:r>
              <a:rPr lang="zh-CN" altLang="en-US" sz="1745" dirty="0" smtClean="0">
                <a:sym typeface="+mn-ea"/>
              </a:rPr>
              <a:t>。</a:t>
            </a:r>
            <a:r>
              <a:rPr lang="en-US" altLang="zh-CN" sz="1745" dirty="0" smtClean="0">
                <a:sym typeface="+mn-ea"/>
              </a:rPr>
              <a:t>VARCHAR</a:t>
            </a:r>
            <a:r>
              <a:rPr lang="zh-CN" altLang="en-US" sz="1745" dirty="0" smtClean="0">
                <a:sym typeface="+mn-ea"/>
              </a:rPr>
              <a:t>类型最长可以支持</a:t>
            </a:r>
            <a:r>
              <a:rPr lang="en-US" altLang="zh-CN" sz="1745" dirty="0" smtClean="0">
                <a:sym typeface="+mn-ea"/>
              </a:rPr>
              <a:t>65533</a:t>
            </a:r>
            <a:r>
              <a:rPr lang="zh-CN" altLang="en-US" sz="1745" dirty="0" smtClean="0">
                <a:sym typeface="+mn-ea"/>
              </a:rPr>
              <a:t>字节的长度，已经可以满足绝大多数的需求。</a:t>
            </a:r>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TEXT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与</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BLOB-2</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050" dirty="0" smtClean="0"/>
              <a:t>浮点数</a:t>
            </a:r>
            <a:r>
              <a:rPr lang="zh-CN" altLang="en-US" sz="2050" dirty="0" smtClean="0"/>
              <a:t>：</a:t>
            </a:r>
            <a:endParaRPr lang="zh-CN" altLang="en-US" sz="2050" dirty="0" smtClean="0"/>
          </a:p>
          <a:p>
            <a:pPr lvl="1"/>
            <a:r>
              <a:rPr lang="zh-CN" altLang="en-US" sz="1755" dirty="0" smtClean="0"/>
              <a:t>一般用于表示含有小数部分的数值；如果插入数据的精度超过该列定义的实际精度，则插入值会被四舍五入到实际定义的精度值，然后插入，四舍五入的过程不会报错。</a:t>
            </a:r>
            <a:endParaRPr lang="zh-CN" altLang="en-US" sz="1755" dirty="0" smtClean="0"/>
          </a:p>
          <a:p>
            <a:pPr lvl="0"/>
            <a:r>
              <a:rPr lang="zh-CN" altLang="en-US" sz="2045" dirty="0" smtClean="0"/>
              <a:t>定点数：</a:t>
            </a:r>
            <a:endParaRPr lang="zh-CN" altLang="en-US" sz="2045" dirty="0" smtClean="0"/>
          </a:p>
          <a:p>
            <a:pPr lvl="1"/>
            <a:r>
              <a:rPr lang="zh-CN" altLang="en-US" sz="1750" dirty="0" smtClean="0"/>
              <a:t>以字符串形式存放，可以更精确地保存数据；如果实际插入的数值精度大于实际定义的精度，则</a:t>
            </a:r>
            <a:r>
              <a:rPr lang="en-US" altLang="zh-CN" sz="1750" dirty="0" smtClean="0"/>
              <a:t>MySQL</a:t>
            </a:r>
            <a:r>
              <a:rPr lang="zh-CN" altLang="en-US" sz="1750" dirty="0" smtClean="0"/>
              <a:t>会进行警告（默认的</a:t>
            </a:r>
            <a:r>
              <a:rPr lang="en-US" altLang="zh-CN" sz="1750" dirty="0" smtClean="0"/>
              <a:t>SQLMode</a:t>
            </a:r>
            <a:r>
              <a:rPr lang="zh-CN" altLang="en-US" sz="1750" dirty="0" smtClean="0"/>
              <a:t>下），但是数据按照实际精度四舍五入插入；如果</a:t>
            </a:r>
            <a:r>
              <a:rPr lang="en-US" altLang="zh-CN" sz="1750" dirty="0" smtClean="0"/>
              <a:t>SQLMode</a:t>
            </a:r>
            <a:r>
              <a:rPr lang="zh-CN" altLang="en-US" sz="1750" dirty="0" smtClean="0"/>
              <a:t>是在</a:t>
            </a:r>
            <a:r>
              <a:rPr lang="en-US" altLang="zh-CN" sz="1750" dirty="0" smtClean="0"/>
              <a:t>TRADITIONAL</a:t>
            </a:r>
            <a:r>
              <a:rPr lang="zh-CN" altLang="en-US" sz="1750" dirty="0" smtClean="0"/>
              <a:t>（传统模式）下，则系统会报错，导致数据无法插入。</a:t>
            </a:r>
            <a:endParaRPr lang="zh-CN" altLang="en-US" sz="1750" dirty="0" smtClean="0"/>
          </a:p>
          <a:p>
            <a:pPr marL="0" indent="0">
              <a:buNone/>
            </a:pPr>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浮点与定点数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2050" dirty="0" smtClean="0"/>
              <a:t>关于浮点数和定点数的应用中，用户要考虑到以下几个原则</a:t>
            </a:r>
            <a:r>
              <a:rPr lang="zh-CN" altLang="en-US" sz="2050" dirty="0" smtClean="0"/>
              <a:t>：</a:t>
            </a:r>
            <a:endParaRPr lang="zh-CN" altLang="en-US" sz="2050" dirty="0" smtClean="0"/>
          </a:p>
          <a:p>
            <a:pPr lvl="1"/>
            <a:r>
              <a:rPr lang="zh-CN" altLang="en-US" sz="1745" dirty="0" smtClean="0">
                <a:sym typeface="+mn-ea"/>
              </a:rPr>
              <a:t>浮点数存在误差问题；</a:t>
            </a:r>
            <a:endParaRPr lang="zh-CN" altLang="en-US" sz="1745" dirty="0" smtClean="0">
              <a:sym typeface="+mn-ea"/>
            </a:endParaRPr>
          </a:p>
          <a:p>
            <a:pPr lvl="1"/>
            <a:r>
              <a:rPr lang="zh-CN" altLang="en-US" sz="1745" dirty="0" smtClean="0">
                <a:sym typeface="+mn-ea"/>
              </a:rPr>
              <a:t>对货币等对精度敏感的数据，应该用定点数表示或存储；</a:t>
            </a:r>
            <a:endParaRPr lang="zh-CN" altLang="en-US" sz="1745" dirty="0" smtClean="0">
              <a:sym typeface="+mn-ea"/>
            </a:endParaRPr>
          </a:p>
          <a:p>
            <a:pPr lvl="1"/>
            <a:r>
              <a:rPr lang="zh-CN" altLang="en-US" sz="1745" dirty="0" smtClean="0">
                <a:sym typeface="+mn-ea"/>
              </a:rPr>
              <a:t>在编程中，如果用到浮点数，要特别注意误差问题，并尽量避免做浮点数比较；</a:t>
            </a:r>
            <a:endParaRPr lang="zh-CN" altLang="en-US" sz="1745" dirty="0" smtClean="0">
              <a:sym typeface="+mn-ea"/>
            </a:endParaRPr>
          </a:p>
          <a:p>
            <a:pPr lvl="1"/>
            <a:r>
              <a:rPr lang="zh-CN" altLang="en-US" sz="1745" dirty="0" smtClean="0">
                <a:sym typeface="+mn-ea"/>
              </a:rPr>
              <a:t>要注意浮点数中一些特殊值的处理。</a:t>
            </a:r>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浮点与定点数</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-2</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t>MySQL存储引擎概述</a:t>
            </a:r>
            <a:r>
              <a:rPr lang="en-US" altLang="zh-CN" dirty="0" smtClean="0"/>
              <a:t>】</a:t>
            </a:r>
            <a:endParaRPr lang="zh-CN" altLang="en-US" dirty="0"/>
          </a:p>
        </p:txBody>
      </p:sp>
      <p:sp>
        <p:nvSpPr>
          <p:cNvPr id="3" name="内容占位符 2"/>
          <p:cNvSpPr>
            <a:spLocks noGrp="1"/>
          </p:cNvSpPr>
          <p:nvPr>
            <p:ph idx="1"/>
          </p:nvPr>
        </p:nvSpPr>
        <p:spPr>
          <a:xfrm>
            <a:off x="610870" y="1119505"/>
            <a:ext cx="10515600" cy="4770438"/>
          </a:xfrm>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：了解MySQL存储引擎概述</a:t>
            </a:r>
            <a:endParaRPr lang="zh-CN" altLang="en-US" dirty="0" smtClean="0"/>
          </a:p>
          <a:p>
            <a:r>
              <a:rPr lang="zh-CN" altLang="en-US" dirty="0" smtClean="0"/>
              <a:t>知识点</a:t>
            </a:r>
            <a:r>
              <a:rPr lang="en-US" altLang="zh-CN" dirty="0" smtClean="0"/>
              <a:t>2</a:t>
            </a:r>
            <a:r>
              <a:rPr lang="zh-CN" altLang="en-US" dirty="0" smtClean="0"/>
              <a:t>：了解各种存储引擎的特性</a:t>
            </a:r>
            <a:endParaRPr lang="zh-CN" altLang="en-US" dirty="0" smtClean="0"/>
          </a:p>
          <a:p>
            <a:r>
              <a:rPr lang="zh-CN" altLang="en-US" dirty="0" smtClean="0"/>
              <a:t>知识点</a:t>
            </a:r>
            <a:r>
              <a:rPr lang="en-US" altLang="zh-CN" dirty="0" smtClean="0"/>
              <a:t>3</a:t>
            </a:r>
            <a:r>
              <a:rPr lang="zh-CN" altLang="en-US" dirty="0" smtClean="0"/>
              <a:t>：了解引擎的选择方法</a:t>
            </a:r>
            <a:endParaRPr lang="zh-CN" altLang="en-US" dirty="0" smtClean="0"/>
          </a:p>
          <a:p>
            <a:r>
              <a:rPr lang="zh-CN" altLang="en-US" dirty="0" smtClean="0"/>
              <a:t>知识点</a:t>
            </a:r>
            <a:r>
              <a:rPr lang="en-US" altLang="zh-CN" dirty="0" smtClean="0"/>
              <a:t>4</a:t>
            </a:r>
            <a:r>
              <a:rPr lang="zh-CN" altLang="en-US" dirty="0" smtClean="0"/>
              <a:t>：</a:t>
            </a:r>
            <a:r>
              <a:rPr lang="zh-CN" altLang="en-US" dirty="0" smtClean="0"/>
              <a:t>熟悉数据类型的选择</a:t>
            </a:r>
            <a:endParaRPr lang="zh-CN" altLang="en-US" dirty="0" smtClean="0"/>
          </a:p>
          <a:p>
            <a:r>
              <a:rPr lang="zh-CN" altLang="en-US" dirty="0" smtClean="0"/>
              <a:t>知识点</a:t>
            </a:r>
            <a:r>
              <a:rPr lang="en-US" altLang="zh-CN" dirty="0" smtClean="0"/>
              <a:t>5</a:t>
            </a:r>
            <a:r>
              <a:rPr lang="zh-CN" altLang="en-US" dirty="0" smtClean="0"/>
              <a:t>：掌握</a:t>
            </a:r>
            <a:r>
              <a:rPr lang="en-US" altLang="zh-CN" dirty="0" smtClean="0"/>
              <a:t>MySQL</a:t>
            </a:r>
            <a:r>
              <a:rPr lang="zh-CN" altLang="en-US" dirty="0" smtClean="0"/>
              <a:t>支持的字符集</a:t>
            </a:r>
            <a:endParaRPr lang="zh-CN" altLang="en-US" dirty="0" smtClean="0"/>
          </a:p>
          <a:p>
            <a:r>
              <a:rPr lang="zh-CN" altLang="en-US" dirty="0" smtClean="0"/>
              <a:t>知识点</a:t>
            </a:r>
            <a:r>
              <a:rPr lang="en-US" altLang="zh-CN" dirty="0" smtClean="0"/>
              <a:t>6</a:t>
            </a:r>
            <a:r>
              <a:rPr lang="zh-CN" altLang="en-US" dirty="0" smtClean="0"/>
              <a:t>：熟悉</a:t>
            </a:r>
            <a:r>
              <a:rPr lang="en-US" altLang="zh-CN" dirty="0" smtClean="0"/>
              <a:t>MySQL</a:t>
            </a:r>
            <a:r>
              <a:rPr lang="zh-CN" altLang="en-US" dirty="0" smtClean="0"/>
              <a:t>字符集的设置</a:t>
            </a:r>
            <a:endParaRPr lang="zh-CN" altLang="en-US" dirty="0" smtClean="0"/>
          </a:p>
          <a:p>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1745" dirty="0" smtClean="0">
                <a:sym typeface="+mn-ea"/>
              </a:rPr>
              <a:t>MySQL</a:t>
            </a:r>
            <a:r>
              <a:rPr lang="zh-CN" altLang="en-US" sz="1745" dirty="0" smtClean="0">
                <a:sym typeface="+mn-ea"/>
              </a:rPr>
              <a:t>提供的常用日期类型有</a:t>
            </a:r>
            <a:r>
              <a:rPr lang="en-US" altLang="zh-CN" sz="1745" dirty="0" smtClean="0">
                <a:sym typeface="+mn-ea"/>
              </a:rPr>
              <a:t>DATE</a:t>
            </a:r>
            <a:r>
              <a:rPr lang="zh-CN" altLang="en-US" sz="1745" dirty="0" smtClean="0">
                <a:sym typeface="+mn-ea"/>
              </a:rPr>
              <a:t>、</a:t>
            </a:r>
            <a:r>
              <a:rPr lang="en-US" altLang="zh-CN" sz="1745" dirty="0" smtClean="0">
                <a:sym typeface="+mn-ea"/>
              </a:rPr>
              <a:t>TIME</a:t>
            </a:r>
            <a:r>
              <a:rPr lang="zh-CN" altLang="en-US" sz="1745" dirty="0" smtClean="0">
                <a:sym typeface="+mn-ea"/>
              </a:rPr>
              <a:t>、</a:t>
            </a:r>
            <a:r>
              <a:rPr lang="en-US" altLang="zh-CN" sz="1745" dirty="0" smtClean="0">
                <a:sym typeface="+mn-ea"/>
              </a:rPr>
              <a:t>DATETIME</a:t>
            </a:r>
            <a:r>
              <a:rPr lang="zh-CN" altLang="en-US" sz="1745" dirty="0" smtClean="0">
                <a:sym typeface="+mn-ea"/>
              </a:rPr>
              <a:t>和</a:t>
            </a:r>
            <a:r>
              <a:rPr lang="en-US" altLang="zh-CN" sz="1745" dirty="0" smtClean="0">
                <a:sym typeface="+mn-ea"/>
              </a:rPr>
              <a:t>TIMESTAMP</a:t>
            </a:r>
            <a:r>
              <a:rPr lang="zh-CN" altLang="en-US" sz="1745" dirty="0" smtClean="0">
                <a:sym typeface="+mn-ea"/>
              </a:rPr>
              <a:t>，选择日期类型的原则：</a:t>
            </a:r>
            <a:endParaRPr lang="zh-CN" altLang="en-US" sz="1745" dirty="0" smtClean="0">
              <a:sym typeface="+mn-ea"/>
            </a:endParaRPr>
          </a:p>
          <a:p>
            <a:pPr lvl="1"/>
            <a:r>
              <a:rPr lang="zh-CN" altLang="en-US" sz="1745" dirty="0" smtClean="0">
                <a:sym typeface="+mn-ea"/>
              </a:rPr>
              <a:t>根据实际需要选择能够满足应用的最小存储的日期类型。如果应用只需要记录“年份”，那么用1个字节来存储的YEAR类型完全可以满足，而不需要用4个字节来存储的DATE类型，这样不仅仅能节约存储，更能够提高表的操作效率。</a:t>
            </a:r>
            <a:endParaRPr lang="zh-CN" altLang="en-US" sz="1745" dirty="0" smtClean="0">
              <a:sym typeface="+mn-ea"/>
            </a:endParaRPr>
          </a:p>
          <a:p>
            <a:pPr lvl="1"/>
            <a:r>
              <a:rPr lang="zh-CN" altLang="en-US" sz="1745" dirty="0" smtClean="0">
                <a:sym typeface="+mn-ea"/>
              </a:rPr>
              <a:t>如果要记录年月日时分秒，并且记录的年份比较久远，那么最好使用DATETIME，而不要使用TIMESTAMP，因为TIMESTAMP表示的日期范围比DATETIME要短得多。</a:t>
            </a:r>
            <a:endParaRPr lang="zh-CN" altLang="en-US" sz="1745" dirty="0" smtClean="0">
              <a:sym typeface="+mn-ea"/>
            </a:endParaRPr>
          </a:p>
          <a:p>
            <a:pPr lvl="1"/>
            <a:r>
              <a:rPr lang="zh-CN" altLang="en-US" sz="1745" dirty="0" smtClean="0">
                <a:sym typeface="+mn-ea"/>
              </a:rPr>
              <a:t>如果记录的日期需要让不同时区的用户使用，那么最好使用TIMESTAMP，因为日期类型中只有它能够和实际时区相对应。</a:t>
            </a:r>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数据类型的选择】</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日期类型选择</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1745" dirty="0" smtClean="0">
                <a:sym typeface="+mn-ea"/>
              </a:rPr>
              <a:t>汉字字符集编码标准</a:t>
            </a:r>
            <a:endParaRPr lang="zh-CN" altLang="en-US" sz="1745" dirty="0" smtClean="0">
              <a:sym typeface="+mn-ea"/>
            </a:endParaRPr>
          </a:p>
          <a:p>
            <a:pPr lvl="1"/>
            <a:r>
              <a:rPr lang="en-US" altLang="zh-CN" sz="1495" dirty="0" smtClean="0">
                <a:sym typeface="+mn-ea"/>
              </a:rPr>
              <a:t>GB 2312-80</a:t>
            </a:r>
            <a:r>
              <a:rPr lang="zh-CN" altLang="en-US" sz="1495" dirty="0" smtClean="0">
                <a:sym typeface="+mn-ea"/>
              </a:rPr>
              <a:t>：全称《信息交换用汉字编码字符集 基本集》，收录了</a:t>
            </a:r>
            <a:r>
              <a:rPr lang="en-US" altLang="zh-CN" sz="1495" dirty="0" smtClean="0">
                <a:sym typeface="+mn-ea"/>
              </a:rPr>
              <a:t>6763</a:t>
            </a:r>
            <a:r>
              <a:rPr lang="zh-CN" altLang="en-US" sz="1495" dirty="0" smtClean="0">
                <a:sym typeface="+mn-ea"/>
              </a:rPr>
              <a:t>个常用汉字和</a:t>
            </a:r>
            <a:r>
              <a:rPr lang="en-US" altLang="zh-CN" sz="1495" dirty="0" smtClean="0">
                <a:sym typeface="+mn-ea"/>
              </a:rPr>
              <a:t>682</a:t>
            </a:r>
            <a:r>
              <a:rPr lang="zh-CN" altLang="en-US" sz="1495" dirty="0" smtClean="0">
                <a:sym typeface="+mn-ea"/>
              </a:rPr>
              <a:t>个非汉字图形符号；</a:t>
            </a:r>
            <a:endParaRPr lang="zh-CN" altLang="en-US" sz="1495" dirty="0" smtClean="0">
              <a:sym typeface="+mn-ea"/>
            </a:endParaRPr>
          </a:p>
          <a:p>
            <a:pPr lvl="1"/>
            <a:r>
              <a:rPr lang="en-US" altLang="zh-CN" sz="1495" dirty="0" smtClean="0">
                <a:sym typeface="+mn-ea"/>
              </a:rPr>
              <a:t>GB 13000</a:t>
            </a:r>
            <a:r>
              <a:rPr lang="zh-CN" altLang="en-US" sz="1495" dirty="0" smtClean="0">
                <a:sym typeface="+mn-ea"/>
              </a:rPr>
              <a:t>：全称《信息技术 通用多八位编码字符集（</a:t>
            </a:r>
            <a:r>
              <a:rPr lang="en-US" altLang="zh-CN" sz="1495" dirty="0" smtClean="0">
                <a:sym typeface="+mn-ea"/>
              </a:rPr>
              <a:t>UCS</a:t>
            </a:r>
            <a:r>
              <a:rPr lang="zh-CN" altLang="en-US" sz="1495" dirty="0" smtClean="0">
                <a:sym typeface="+mn-ea"/>
              </a:rPr>
              <a:t>）第一部分：体系结构与基本多文种平面》，收录</a:t>
            </a:r>
            <a:r>
              <a:rPr lang="en-US" altLang="zh-CN" sz="1490" dirty="0" smtClean="0">
                <a:sym typeface="+mn-ea"/>
              </a:rPr>
              <a:t>27484</a:t>
            </a:r>
            <a:r>
              <a:rPr lang="zh-CN" altLang="en-US" sz="1490" dirty="0" smtClean="0">
                <a:sym typeface="+mn-ea"/>
              </a:rPr>
              <a:t>个汉字以及一些偏旁部首等；</a:t>
            </a:r>
            <a:endParaRPr lang="zh-CN" altLang="en-US" sz="1490" dirty="0" smtClean="0">
              <a:sym typeface="+mn-ea"/>
            </a:endParaRPr>
          </a:p>
          <a:p>
            <a:pPr lvl="1"/>
            <a:r>
              <a:rPr lang="en-US" altLang="zh-CN" sz="1490" dirty="0" smtClean="0">
                <a:sym typeface="+mn-ea"/>
              </a:rPr>
              <a:t>GBK</a:t>
            </a:r>
            <a:r>
              <a:rPr lang="zh-CN" altLang="en-US" sz="1490" dirty="0" smtClean="0">
                <a:sym typeface="+mn-ea"/>
              </a:rPr>
              <a:t>：全称《汉字内码扩展规范》</a:t>
            </a:r>
            <a:r>
              <a:rPr lang="en-US" altLang="zh-CN" sz="1490" dirty="0" smtClean="0">
                <a:sym typeface="+mn-ea"/>
              </a:rPr>
              <a:t>1.0</a:t>
            </a:r>
            <a:r>
              <a:rPr lang="zh-CN" altLang="en-US" sz="1490" dirty="0" smtClean="0">
                <a:sym typeface="+mn-ea"/>
              </a:rPr>
              <a:t>版</a:t>
            </a:r>
            <a:endParaRPr lang="zh-CN" altLang="en-US" sz="1490" dirty="0" smtClean="0">
              <a:sym typeface="+mn-ea"/>
            </a:endParaRPr>
          </a:p>
          <a:p>
            <a:pPr lvl="1"/>
            <a:r>
              <a:rPr lang="en-US" altLang="zh-CN" sz="1490" dirty="0" smtClean="0">
                <a:sym typeface="+mn-ea"/>
              </a:rPr>
              <a:t>GB 18030</a:t>
            </a:r>
            <a:r>
              <a:rPr lang="zh-CN" altLang="en-US" sz="1490" dirty="0" smtClean="0">
                <a:sym typeface="+mn-ea"/>
              </a:rPr>
              <a:t>：全称《信息技术信息交换用汉字编码字符集、基本集的扩充》</a:t>
            </a:r>
            <a:r>
              <a:rPr lang="en-US" altLang="zh-CN" sz="1485" dirty="0" smtClean="0">
                <a:sym typeface="+mn-ea"/>
              </a:rPr>
              <a:t>27484</a:t>
            </a:r>
            <a:endParaRPr lang="zh-CN" altLang="en-US" sz="149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5</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MySQL支持的字符集简介</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7" name="表格 6"/>
          <p:cNvGraphicFramePr/>
          <p:nvPr>
            <p:custDataLst>
              <p:tags r:id="rId1"/>
            </p:custDataLst>
          </p:nvPr>
        </p:nvGraphicFramePr>
        <p:xfrm>
          <a:off x="246380" y="3445510"/>
          <a:ext cx="9831070" cy="3042285"/>
        </p:xfrm>
        <a:graphic>
          <a:graphicData uri="http://schemas.openxmlformats.org/drawingml/2006/table">
            <a:tbl>
              <a:tblPr firstRow="1" bandRow="1">
                <a:tableStyleId>{5C22544A-7EE6-4342-B048-85BDC9FD1C3A}</a:tableStyleId>
              </a:tblPr>
              <a:tblGrid>
                <a:gridCol w="1645285"/>
                <a:gridCol w="1404620"/>
                <a:gridCol w="2296160"/>
                <a:gridCol w="4485005"/>
              </a:tblGrid>
              <a:tr h="391160">
                <a:tc>
                  <a:txBody>
                    <a:bodyPr/>
                    <a:p>
                      <a:pPr algn="ctr">
                        <a:buNone/>
                      </a:pPr>
                      <a:r>
                        <a:rPr lang="zh-CN" altLang="en-US"/>
                        <a:t>字符集</a:t>
                      </a:r>
                      <a:endParaRPr lang="zh-CN" altLang="en-US"/>
                    </a:p>
                  </a:txBody>
                  <a:tcPr anchor="ctr" anchorCtr="0"/>
                </a:tc>
                <a:tc>
                  <a:txBody>
                    <a:bodyPr/>
                    <a:p>
                      <a:pPr algn="ctr">
                        <a:buNone/>
                      </a:pPr>
                      <a:r>
                        <a:rPr lang="zh-CN" altLang="en-US"/>
                        <a:t>是否定长</a:t>
                      </a:r>
                      <a:endParaRPr lang="zh-CN" altLang="en-US"/>
                    </a:p>
                  </a:txBody>
                  <a:tcPr anchor="ctr" anchorCtr="0"/>
                </a:tc>
                <a:tc>
                  <a:txBody>
                    <a:bodyPr/>
                    <a:p>
                      <a:pPr algn="ctr">
                        <a:buNone/>
                      </a:pPr>
                      <a:r>
                        <a:rPr lang="zh-CN" altLang="en-US"/>
                        <a:t>编码方式</a:t>
                      </a:r>
                      <a:endParaRPr lang="zh-CN" altLang="en-US"/>
                    </a:p>
                  </a:txBody>
                  <a:tcPr anchor="ctr" anchorCtr="0"/>
                </a:tc>
                <a:tc>
                  <a:txBody>
                    <a:bodyPr/>
                    <a:p>
                      <a:pPr algn="ctr">
                        <a:buNone/>
                      </a:pPr>
                      <a:r>
                        <a:rPr lang="zh-CN" altLang="en-US"/>
                        <a:t>其他说明</a:t>
                      </a:r>
                      <a:endParaRPr lang="zh-CN" altLang="en-US"/>
                    </a:p>
                  </a:txBody>
                  <a:tcPr anchor="ctr" anchorCtr="0"/>
                </a:tc>
              </a:tr>
              <a:tr h="276860">
                <a:tc>
                  <a:txBody>
                    <a:bodyPr/>
                    <a:p>
                      <a:pPr algn="l">
                        <a:buNone/>
                      </a:pPr>
                      <a:r>
                        <a:rPr lang="en-US" altLang="zh-CN" sz="1200"/>
                        <a:t>ASCII</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zh-CN" altLang="en-US" sz="1200">
                          <a:sym typeface="+mn-ea"/>
                        </a:rPr>
                        <a:t>单字节</a:t>
                      </a:r>
                      <a:r>
                        <a:rPr lang="en-US" altLang="zh-CN" sz="1200">
                          <a:sym typeface="+mn-ea"/>
                        </a:rPr>
                        <a:t>7</a:t>
                      </a:r>
                      <a:r>
                        <a:rPr lang="zh-CN" altLang="en-US" sz="1200">
                          <a:sym typeface="+mn-ea"/>
                        </a:rPr>
                        <a:t>位编码</a:t>
                      </a:r>
                      <a:endParaRPr lang="zh-CN" altLang="en-US" sz="1200">
                        <a:sym typeface="+mn-ea"/>
                      </a:endParaRPr>
                    </a:p>
                  </a:txBody>
                  <a:tcPr anchor="ctr" anchorCtr="0"/>
                </a:tc>
                <a:tc>
                  <a:txBody>
                    <a:bodyPr/>
                    <a:p>
                      <a:pPr>
                        <a:buNone/>
                      </a:pPr>
                      <a:r>
                        <a:rPr lang="zh-CN" altLang="en-US" sz="1200">
                          <a:sym typeface="+mn-ea"/>
                        </a:rPr>
                        <a:t>最早的奠基性字符集</a:t>
                      </a:r>
                      <a:endParaRPr lang="zh-CN" altLang="en-US" sz="1200">
                        <a:sym typeface="+mn-ea"/>
                      </a:endParaRPr>
                    </a:p>
                  </a:txBody>
                  <a:tcPr anchor="ctr" anchorCtr="0"/>
                </a:tc>
              </a:tr>
              <a:tr h="277495">
                <a:tc>
                  <a:txBody>
                    <a:bodyPr/>
                    <a:p>
                      <a:pPr algn="l">
                        <a:buNone/>
                      </a:pPr>
                      <a:r>
                        <a:rPr lang="en-US" altLang="zh-CN" sz="1200"/>
                        <a:t>ISO-8859-1/latin 1</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zh-CN" altLang="en-US" sz="1200">
                          <a:sym typeface="+mn-ea"/>
                        </a:rPr>
                        <a:t>单字节</a:t>
                      </a:r>
                      <a:r>
                        <a:rPr lang="en-US" altLang="zh-CN" sz="1200">
                          <a:sym typeface="+mn-ea"/>
                        </a:rPr>
                        <a:t>8</a:t>
                      </a:r>
                      <a:r>
                        <a:rPr lang="zh-CN" altLang="en-US" sz="1200">
                          <a:sym typeface="+mn-ea"/>
                        </a:rPr>
                        <a:t>位编码</a:t>
                      </a:r>
                      <a:endParaRPr lang="zh-CN" altLang="en-US" sz="1200">
                        <a:sym typeface="+mn-ea"/>
                      </a:endParaRPr>
                    </a:p>
                  </a:txBody>
                  <a:tcPr anchor="ctr" anchorCtr="0"/>
                </a:tc>
                <a:tc>
                  <a:txBody>
                    <a:bodyPr/>
                    <a:p>
                      <a:pPr>
                        <a:buNone/>
                      </a:pPr>
                      <a:r>
                        <a:rPr lang="zh-CN" altLang="en-US" sz="1200">
                          <a:sym typeface="+mn-ea"/>
                        </a:rPr>
                        <a:t>西欧字符集，经常被一些程序员用来转码</a:t>
                      </a:r>
                      <a:endParaRPr lang="zh-CN" altLang="en-US" sz="1200">
                        <a:sym typeface="+mn-ea"/>
                      </a:endParaRPr>
                    </a:p>
                  </a:txBody>
                  <a:tcPr anchor="ctr" anchorCtr="0"/>
                </a:tc>
              </a:tr>
              <a:tr h="277495">
                <a:tc>
                  <a:txBody>
                    <a:bodyPr/>
                    <a:p>
                      <a:pPr algn="l">
                        <a:buNone/>
                      </a:pPr>
                      <a:r>
                        <a:rPr lang="en-US" altLang="zh-CN" sz="1200"/>
                        <a:t>GB 2312-80</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zh-CN" altLang="en-US" sz="1200">
                          <a:sym typeface="+mn-ea"/>
                        </a:rPr>
                        <a:t>双字节编码</a:t>
                      </a:r>
                      <a:endParaRPr lang="zh-CN" altLang="en-US" sz="1200">
                        <a:sym typeface="+mn-ea"/>
                      </a:endParaRPr>
                    </a:p>
                  </a:txBody>
                  <a:tcPr anchor="ctr" anchorCtr="0"/>
                </a:tc>
                <a:tc>
                  <a:txBody>
                    <a:bodyPr/>
                    <a:p>
                      <a:pPr>
                        <a:buNone/>
                      </a:pPr>
                      <a:r>
                        <a:rPr lang="zh-CN" altLang="en-US" sz="1200">
                          <a:sym typeface="+mn-ea"/>
                        </a:rPr>
                        <a:t>早期标准，不推荐使用</a:t>
                      </a:r>
                      <a:endParaRPr lang="zh-CN" altLang="en-US" sz="1200">
                        <a:sym typeface="+mn-ea"/>
                      </a:endParaRPr>
                    </a:p>
                  </a:txBody>
                  <a:tcPr anchor="ctr" anchorCtr="0"/>
                </a:tc>
              </a:tr>
              <a:tr h="277495">
                <a:tc>
                  <a:txBody>
                    <a:bodyPr/>
                    <a:p>
                      <a:pPr algn="l">
                        <a:buNone/>
                      </a:pPr>
                      <a:r>
                        <a:rPr lang="en-US" altLang="zh-CN" sz="1200"/>
                        <a:t>GBK</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zh-CN" altLang="en-US" sz="1200">
                          <a:sym typeface="+mn-ea"/>
                        </a:rPr>
                        <a:t>双字节编码</a:t>
                      </a:r>
                      <a:endParaRPr lang="zh-CN" altLang="en-US" sz="1200">
                        <a:sym typeface="+mn-ea"/>
                      </a:endParaRPr>
                    </a:p>
                  </a:txBody>
                  <a:tcPr anchor="ctr" anchorCtr="0"/>
                </a:tc>
                <a:tc>
                  <a:txBody>
                    <a:bodyPr/>
                    <a:p>
                      <a:pPr>
                        <a:buNone/>
                      </a:pPr>
                      <a:r>
                        <a:rPr lang="zh-CN" altLang="en-US" sz="1200">
                          <a:sym typeface="+mn-ea"/>
                        </a:rPr>
                        <a:t>虽然不是国际，但支持的系统不少</a:t>
                      </a:r>
                      <a:endParaRPr lang="zh-CN" altLang="en-US" sz="1200">
                        <a:sym typeface="+mn-ea"/>
                      </a:endParaRPr>
                    </a:p>
                  </a:txBody>
                  <a:tcPr anchor="ctr" anchorCtr="0"/>
                </a:tc>
              </a:tr>
              <a:tr h="354965">
                <a:tc>
                  <a:txBody>
                    <a:bodyPr/>
                    <a:p>
                      <a:pPr algn="l">
                        <a:buNone/>
                      </a:pPr>
                      <a:r>
                        <a:rPr lang="en-US" altLang="zh-CN" sz="1200"/>
                        <a:t>GB 18030</a:t>
                      </a:r>
                      <a:endParaRPr lang="en-US" altLang="zh-CN" sz="1200"/>
                    </a:p>
                  </a:txBody>
                  <a:tcPr anchor="ctr" anchorCtr="0"/>
                </a:tc>
                <a:tc>
                  <a:txBody>
                    <a:bodyPr/>
                    <a:p>
                      <a:pPr algn="ctr">
                        <a:buNone/>
                      </a:pPr>
                      <a:r>
                        <a:rPr lang="zh-CN" altLang="en-US" sz="1200">
                          <a:sym typeface="+mn-ea"/>
                        </a:rPr>
                        <a:t>否</a:t>
                      </a:r>
                      <a:endParaRPr lang="zh-CN" altLang="en-US" sz="1200">
                        <a:sym typeface="+mn-ea"/>
                      </a:endParaRPr>
                    </a:p>
                  </a:txBody>
                  <a:tcPr anchor="ctr" anchorCtr="0"/>
                </a:tc>
                <a:tc>
                  <a:txBody>
                    <a:bodyPr/>
                    <a:p>
                      <a:pPr>
                        <a:buNone/>
                      </a:pPr>
                      <a:r>
                        <a:rPr lang="en-US" altLang="zh-CN" sz="1200">
                          <a:sym typeface="+mn-ea"/>
                        </a:rPr>
                        <a:t>2</a:t>
                      </a:r>
                      <a:r>
                        <a:rPr lang="zh-CN" altLang="en-US" sz="1200">
                          <a:sym typeface="+mn-ea"/>
                        </a:rPr>
                        <a:t>字节或</a:t>
                      </a:r>
                      <a:r>
                        <a:rPr lang="en-US" altLang="zh-CN" sz="1200">
                          <a:sym typeface="+mn-ea"/>
                        </a:rPr>
                        <a:t>4</a:t>
                      </a:r>
                      <a:r>
                        <a:rPr lang="zh-CN" altLang="en-US" sz="1200">
                          <a:sym typeface="+mn-ea"/>
                        </a:rPr>
                        <a:t>字节编码</a:t>
                      </a:r>
                      <a:endParaRPr lang="zh-CN" altLang="en-US" sz="1200">
                        <a:sym typeface="+mn-ea"/>
                      </a:endParaRPr>
                    </a:p>
                  </a:txBody>
                  <a:tcPr anchor="ctr" anchorCtr="0"/>
                </a:tc>
                <a:tc>
                  <a:txBody>
                    <a:bodyPr/>
                    <a:p>
                      <a:pPr>
                        <a:buNone/>
                      </a:pPr>
                      <a:r>
                        <a:rPr lang="zh-CN" altLang="en-US" sz="1200">
                          <a:sym typeface="+mn-ea"/>
                        </a:rPr>
                        <a:t>开始有一些支持，但数据库支持还是少见</a:t>
                      </a:r>
                      <a:endParaRPr lang="zh-CN" altLang="en-US" sz="1200">
                        <a:sym typeface="+mn-ea"/>
                      </a:endParaRPr>
                    </a:p>
                  </a:txBody>
                  <a:tcPr anchor="ctr" anchorCtr="0"/>
                </a:tc>
              </a:tr>
              <a:tr h="276860">
                <a:tc>
                  <a:txBody>
                    <a:bodyPr/>
                    <a:p>
                      <a:pPr algn="l">
                        <a:buNone/>
                      </a:pPr>
                      <a:r>
                        <a:rPr lang="en-US" altLang="zh-CN" sz="1200"/>
                        <a:t>UTF-32</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en-US" altLang="zh-CN" sz="1200">
                          <a:sym typeface="+mn-ea"/>
                        </a:rPr>
                        <a:t>4</a:t>
                      </a:r>
                      <a:r>
                        <a:rPr lang="zh-CN" altLang="en-US" sz="1200">
                          <a:sym typeface="+mn-ea"/>
                        </a:rPr>
                        <a:t>字节编码</a:t>
                      </a:r>
                      <a:endParaRPr lang="zh-CN" altLang="en-US" sz="1200">
                        <a:sym typeface="+mn-ea"/>
                      </a:endParaRPr>
                    </a:p>
                  </a:txBody>
                  <a:tcPr anchor="ctr" anchorCtr="0"/>
                </a:tc>
                <a:tc>
                  <a:txBody>
                    <a:bodyPr/>
                    <a:p>
                      <a:pPr>
                        <a:buNone/>
                      </a:pPr>
                      <a:r>
                        <a:rPr lang="en-US" altLang="zh-CN" sz="1200">
                          <a:sym typeface="+mn-ea"/>
                        </a:rPr>
                        <a:t>UCS-4</a:t>
                      </a:r>
                      <a:r>
                        <a:rPr lang="zh-CN" altLang="en-US" sz="1200">
                          <a:sym typeface="+mn-ea"/>
                        </a:rPr>
                        <a:t>原始编码，目前很少采用</a:t>
                      </a:r>
                      <a:endParaRPr lang="zh-CN" altLang="en-US" sz="1200">
                        <a:sym typeface="+mn-ea"/>
                      </a:endParaRPr>
                    </a:p>
                  </a:txBody>
                  <a:tcPr anchor="ctr" anchorCtr="0"/>
                </a:tc>
              </a:tr>
              <a:tr h="277495">
                <a:tc>
                  <a:txBody>
                    <a:bodyPr/>
                    <a:p>
                      <a:pPr algn="l">
                        <a:buNone/>
                      </a:pPr>
                      <a:r>
                        <a:rPr lang="en-US" altLang="zh-CN" sz="1200"/>
                        <a:t>UCS-2</a:t>
                      </a:r>
                      <a:endParaRPr lang="en-US" altLang="zh-CN" sz="1200"/>
                    </a:p>
                  </a:txBody>
                  <a:tcPr anchor="ctr" anchorCtr="0"/>
                </a:tc>
                <a:tc>
                  <a:txBody>
                    <a:bodyPr/>
                    <a:p>
                      <a:pPr algn="ctr">
                        <a:buNone/>
                      </a:pPr>
                      <a:r>
                        <a:rPr lang="zh-CN" altLang="en-US" sz="1200">
                          <a:sym typeface="+mn-ea"/>
                        </a:rPr>
                        <a:t>是</a:t>
                      </a:r>
                      <a:endParaRPr lang="zh-CN" altLang="en-US" sz="1200">
                        <a:sym typeface="+mn-ea"/>
                      </a:endParaRPr>
                    </a:p>
                  </a:txBody>
                  <a:tcPr anchor="ctr" anchorCtr="0"/>
                </a:tc>
                <a:tc>
                  <a:txBody>
                    <a:bodyPr/>
                    <a:p>
                      <a:pPr>
                        <a:buNone/>
                      </a:pPr>
                      <a:r>
                        <a:rPr lang="en-US" altLang="zh-CN" sz="1200">
                          <a:sym typeface="+mn-ea"/>
                        </a:rPr>
                        <a:t>2</a:t>
                      </a:r>
                      <a:r>
                        <a:rPr lang="zh-CN" altLang="en-US" sz="1200">
                          <a:sym typeface="+mn-ea"/>
                        </a:rPr>
                        <a:t>字节编码</a:t>
                      </a:r>
                      <a:endParaRPr lang="zh-CN" altLang="en-US" sz="1200">
                        <a:sym typeface="+mn-ea"/>
                      </a:endParaRPr>
                    </a:p>
                  </a:txBody>
                  <a:tcPr anchor="ctr" anchorCtr="0"/>
                </a:tc>
                <a:tc>
                  <a:txBody>
                    <a:bodyPr/>
                    <a:p>
                      <a:pPr>
                        <a:buNone/>
                      </a:pPr>
                      <a:r>
                        <a:rPr lang="en-US" altLang="zh-CN" sz="1200">
                          <a:sym typeface="+mn-ea"/>
                        </a:rPr>
                        <a:t>Windows2000</a:t>
                      </a:r>
                      <a:r>
                        <a:rPr lang="zh-CN" altLang="en-US" sz="1200">
                          <a:sym typeface="+mn-ea"/>
                        </a:rPr>
                        <a:t>内部用</a:t>
                      </a:r>
                      <a:r>
                        <a:rPr lang="en-US" altLang="zh-CN" sz="1200">
                          <a:sym typeface="+mn-ea"/>
                        </a:rPr>
                        <a:t>UCS-2</a:t>
                      </a:r>
                      <a:endParaRPr lang="en-US" altLang="zh-CN" sz="1200">
                        <a:sym typeface="+mn-ea"/>
                      </a:endParaRPr>
                    </a:p>
                  </a:txBody>
                  <a:tcPr anchor="ctr" anchorCtr="0"/>
                </a:tc>
              </a:tr>
              <a:tr h="277495">
                <a:tc>
                  <a:txBody>
                    <a:bodyPr/>
                    <a:p>
                      <a:pPr algn="l">
                        <a:buNone/>
                      </a:pPr>
                      <a:r>
                        <a:rPr lang="en-US" altLang="zh-CN" sz="1200"/>
                        <a:t>UTF-16</a:t>
                      </a:r>
                      <a:endParaRPr lang="en-US" altLang="zh-CN" sz="1200"/>
                    </a:p>
                  </a:txBody>
                  <a:tcPr anchor="ctr" anchorCtr="0"/>
                </a:tc>
                <a:tc>
                  <a:txBody>
                    <a:bodyPr/>
                    <a:p>
                      <a:pPr algn="ctr">
                        <a:buNone/>
                      </a:pPr>
                      <a:r>
                        <a:rPr lang="zh-CN" altLang="en-US" sz="1200">
                          <a:sym typeface="+mn-ea"/>
                        </a:rPr>
                        <a:t>否</a:t>
                      </a:r>
                      <a:endParaRPr lang="zh-CN" altLang="en-US" sz="1200">
                        <a:sym typeface="+mn-ea"/>
                      </a:endParaRPr>
                    </a:p>
                  </a:txBody>
                  <a:tcPr anchor="ctr" anchorCtr="0"/>
                </a:tc>
                <a:tc>
                  <a:txBody>
                    <a:bodyPr/>
                    <a:p>
                      <a:pPr>
                        <a:buNone/>
                      </a:pPr>
                      <a:r>
                        <a:rPr lang="en-US" altLang="zh-CN" sz="1200">
                          <a:sym typeface="+mn-ea"/>
                        </a:rPr>
                        <a:t>2</a:t>
                      </a:r>
                      <a:r>
                        <a:rPr lang="zh-CN" altLang="en-US" sz="1200">
                          <a:sym typeface="+mn-ea"/>
                        </a:rPr>
                        <a:t>字节或</a:t>
                      </a:r>
                      <a:r>
                        <a:rPr lang="en-US" altLang="zh-CN" sz="1200">
                          <a:sym typeface="+mn-ea"/>
                        </a:rPr>
                        <a:t>4</a:t>
                      </a:r>
                      <a:r>
                        <a:rPr lang="zh-CN" altLang="en-US" sz="1200">
                          <a:sym typeface="+mn-ea"/>
                        </a:rPr>
                        <a:t>字节编码</a:t>
                      </a:r>
                      <a:endParaRPr lang="zh-CN" altLang="en-US" sz="1200">
                        <a:sym typeface="+mn-ea"/>
                      </a:endParaRPr>
                    </a:p>
                  </a:txBody>
                  <a:tcPr anchor="ctr" anchorCtr="0"/>
                </a:tc>
                <a:tc>
                  <a:txBody>
                    <a:bodyPr/>
                    <a:p>
                      <a:pPr>
                        <a:buNone/>
                      </a:pPr>
                      <a:r>
                        <a:rPr lang="en-US" altLang="zh-CN" sz="1200">
                          <a:sym typeface="+mn-ea"/>
                        </a:rPr>
                        <a:t>Java</a:t>
                      </a:r>
                      <a:r>
                        <a:rPr lang="zh-CN" altLang="en-US" sz="1200">
                          <a:sym typeface="+mn-ea"/>
                        </a:rPr>
                        <a:t>和</a:t>
                      </a:r>
                      <a:r>
                        <a:rPr lang="en-US" altLang="zh-CN" sz="1200">
                          <a:sym typeface="+mn-ea"/>
                        </a:rPr>
                        <a:t>Windows XP/NT</a:t>
                      </a:r>
                      <a:r>
                        <a:rPr lang="zh-CN" altLang="en-US" sz="1200">
                          <a:sym typeface="+mn-ea"/>
                        </a:rPr>
                        <a:t>等内部使用</a:t>
                      </a:r>
                      <a:r>
                        <a:rPr lang="en-US" altLang="zh-CN" sz="1200">
                          <a:sym typeface="+mn-ea"/>
                        </a:rPr>
                        <a:t>UTF-16</a:t>
                      </a:r>
                      <a:endParaRPr lang="en-US" altLang="zh-CN" sz="1200">
                        <a:sym typeface="+mn-ea"/>
                      </a:endParaRPr>
                    </a:p>
                  </a:txBody>
                  <a:tcPr anchor="ctr" anchorCtr="0"/>
                </a:tc>
              </a:tr>
              <a:tr h="354965">
                <a:tc>
                  <a:txBody>
                    <a:bodyPr/>
                    <a:p>
                      <a:pPr algn="l">
                        <a:buNone/>
                      </a:pPr>
                      <a:r>
                        <a:rPr lang="en-US" altLang="zh-CN" sz="1200"/>
                        <a:t>UTF-8</a:t>
                      </a:r>
                      <a:endParaRPr lang="en-US" altLang="zh-CN" sz="1200"/>
                    </a:p>
                  </a:txBody>
                  <a:tcPr anchor="ctr" anchorCtr="0"/>
                </a:tc>
                <a:tc>
                  <a:txBody>
                    <a:bodyPr/>
                    <a:p>
                      <a:pPr algn="ctr">
                        <a:buNone/>
                      </a:pPr>
                      <a:r>
                        <a:rPr lang="zh-CN" altLang="en-US" sz="1200">
                          <a:sym typeface="+mn-ea"/>
                        </a:rPr>
                        <a:t>否</a:t>
                      </a:r>
                      <a:endParaRPr lang="zh-CN" altLang="en-US" sz="1200">
                        <a:sym typeface="+mn-ea"/>
                      </a:endParaRPr>
                    </a:p>
                  </a:txBody>
                  <a:tcPr anchor="ctr" anchorCtr="0"/>
                </a:tc>
                <a:tc>
                  <a:txBody>
                    <a:bodyPr/>
                    <a:p>
                      <a:pPr>
                        <a:buNone/>
                      </a:pPr>
                      <a:r>
                        <a:rPr lang="en-US" altLang="zh-CN" sz="1200">
                          <a:sym typeface="+mn-ea"/>
                        </a:rPr>
                        <a:t>1~4</a:t>
                      </a:r>
                      <a:r>
                        <a:rPr lang="zh-CN" altLang="en-US" sz="1200">
                          <a:sym typeface="+mn-ea"/>
                        </a:rPr>
                        <a:t>字节编码</a:t>
                      </a:r>
                      <a:endParaRPr lang="zh-CN" altLang="en-US" sz="1200">
                        <a:sym typeface="+mn-ea"/>
                      </a:endParaRPr>
                    </a:p>
                  </a:txBody>
                  <a:tcPr anchor="ctr" anchorCtr="0"/>
                </a:tc>
                <a:tc>
                  <a:txBody>
                    <a:bodyPr/>
                    <a:p>
                      <a:pPr>
                        <a:buNone/>
                      </a:pPr>
                      <a:r>
                        <a:rPr lang="zh-CN" altLang="en-US" sz="1200">
                          <a:sym typeface="+mn-ea"/>
                        </a:rPr>
                        <a:t>互联网和</a:t>
                      </a:r>
                      <a:r>
                        <a:rPr lang="en-US" altLang="zh-CN" sz="1200">
                          <a:sym typeface="+mn-ea"/>
                        </a:rPr>
                        <a:t>UNIX/Linux</a:t>
                      </a:r>
                      <a:r>
                        <a:rPr lang="zh-CN" altLang="en-US" sz="1200">
                          <a:sym typeface="+mn-ea"/>
                        </a:rPr>
                        <a:t>广泛支持的</a:t>
                      </a:r>
                      <a:r>
                        <a:rPr lang="en-US" altLang="zh-CN" sz="1200">
                          <a:sym typeface="+mn-ea"/>
                        </a:rPr>
                        <a:t>Unicode</a:t>
                      </a:r>
                      <a:r>
                        <a:rPr lang="zh-CN" altLang="en-US" sz="1200">
                          <a:sym typeface="+mn-ea"/>
                        </a:rPr>
                        <a:t>字符集</a:t>
                      </a:r>
                      <a:endParaRPr lang="zh-CN" altLang="en-US" sz="1200">
                        <a:sym typeface="+mn-ea"/>
                      </a:endParaRPr>
                    </a:p>
                  </a:txBody>
                  <a:tcPr anchor="ctr" anchorCtr="0"/>
                </a:tc>
              </a:tr>
            </a:tbl>
          </a:graphicData>
        </a:graphic>
      </p:graphicFrame>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1745" dirty="0" smtClean="0">
                <a:sym typeface="+mn-ea"/>
              </a:rPr>
              <a:t>对数据库来说，字符集更加重要，因为数据库存储的数据大部分都是各种文字，字符集对数据库的存储、处理性能，以及日后系统的移植、推广都会有影响，综上所述，选择合适字符集，主要考虑以下几个因素：</a:t>
            </a:r>
            <a:endParaRPr lang="zh-CN" altLang="en-US" sz="1745" dirty="0" smtClean="0">
              <a:sym typeface="+mn-ea"/>
            </a:endParaRPr>
          </a:p>
          <a:p>
            <a:pPr lvl="1"/>
            <a:r>
              <a:rPr lang="zh-CN" altLang="en-US" sz="1600" dirty="0" smtClean="0">
                <a:sym typeface="+mn-ea"/>
              </a:rPr>
              <a:t>满足应用支持语言的需求，如果应用要处理各种各样的文字，或者将发布到使用不同语言的国家或地区，就应该选择</a:t>
            </a:r>
            <a:r>
              <a:rPr lang="en-US" altLang="zh-CN" sz="1600" dirty="0" smtClean="0">
                <a:sym typeface="+mn-ea"/>
              </a:rPr>
              <a:t>Unicode</a:t>
            </a:r>
            <a:r>
              <a:rPr lang="zh-CN" altLang="en-US" sz="1600" dirty="0" smtClean="0">
                <a:sym typeface="+mn-ea"/>
              </a:rPr>
              <a:t>字符集；</a:t>
            </a:r>
            <a:endParaRPr lang="zh-CN" altLang="en-US" sz="1600" dirty="0" smtClean="0">
              <a:sym typeface="+mn-ea"/>
            </a:endParaRPr>
          </a:p>
          <a:p>
            <a:pPr lvl="1"/>
            <a:r>
              <a:rPr lang="zh-CN" altLang="en-US" sz="1600" dirty="0" smtClean="0">
                <a:sym typeface="+mn-ea"/>
              </a:rPr>
              <a:t>如果应用中涉及已有数据的导入，就要充分考虑数据库字符集对已有数据的兼容性；</a:t>
            </a:r>
            <a:endParaRPr lang="zh-CN" altLang="en-US" sz="1600" dirty="0" smtClean="0">
              <a:sym typeface="+mn-ea"/>
            </a:endParaRPr>
          </a:p>
          <a:p>
            <a:pPr lvl="1"/>
            <a:r>
              <a:rPr lang="zh-CN" altLang="en-US" sz="1600" dirty="0" smtClean="0">
                <a:sym typeface="+mn-ea"/>
              </a:rPr>
              <a:t>如果数据库只需要支持一般中文，数据量很大，性能要求也很高，那就应该选择双字节定长编码的中文字符集，比如</a:t>
            </a:r>
            <a:r>
              <a:rPr lang="en-US" altLang="zh-CN" sz="1600" dirty="0" smtClean="0">
                <a:sym typeface="+mn-ea"/>
              </a:rPr>
              <a:t>GBK</a:t>
            </a:r>
            <a:r>
              <a:rPr lang="zh-CN" altLang="en-US" sz="1600" dirty="0" smtClean="0">
                <a:sym typeface="+mn-ea"/>
              </a:rPr>
              <a:t>；</a:t>
            </a:r>
            <a:endParaRPr lang="zh-CN" altLang="en-US" sz="1600" dirty="0" smtClean="0">
              <a:sym typeface="+mn-ea"/>
            </a:endParaRPr>
          </a:p>
          <a:p>
            <a:pPr lvl="1"/>
            <a:r>
              <a:rPr lang="zh-CN" altLang="en-US" sz="1600" dirty="0" smtClean="0">
                <a:sym typeface="+mn-ea"/>
              </a:rPr>
              <a:t>如果数据库需要做大量的字符运算，如比较、排序等，那么选择定长字符集可能更好，因为定长字符集的处理速度要比变长字符集处理速度快；</a:t>
            </a:r>
            <a:endParaRPr lang="zh-CN" altLang="en-US" sz="1600" dirty="0" smtClean="0">
              <a:sym typeface="+mn-ea"/>
            </a:endParaRPr>
          </a:p>
          <a:p>
            <a:pPr lvl="1"/>
            <a:r>
              <a:rPr lang="zh-CN" altLang="en-US" sz="1600" dirty="0" smtClean="0">
                <a:sym typeface="+mn-ea"/>
              </a:rPr>
              <a:t>如果所有客户端程序都支持相同的字符集，则应该优先选择该字符集作为数据库字符集。这样可以避免因字符集转换带来的性能开销和数据损失。</a:t>
            </a:r>
            <a:endParaRPr lang="zh-CN" altLang="en-US" sz="160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5</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MySQL支持的字符集简介</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kumimoji="0" 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怎样选择合适的字符集</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1745" dirty="0" smtClean="0">
                <a:sym typeface="+mn-ea"/>
              </a:rPr>
              <a:t>MySQL</a:t>
            </a:r>
            <a:r>
              <a:rPr lang="zh-CN" altLang="en-US" sz="1745" dirty="0" smtClean="0">
                <a:sym typeface="+mn-ea"/>
              </a:rPr>
              <a:t>服务器可以支持多种字符集，在同一台服务器、同一个数据库甚至同一个表的不同字段都可以指定使用不同的字符集。</a:t>
            </a:r>
            <a:endParaRPr lang="zh-CN" altLang="en-US" sz="1745" dirty="0" smtClean="0">
              <a:sym typeface="+mn-ea"/>
            </a:endParaRPr>
          </a:p>
          <a:p>
            <a:pPr lvl="1"/>
            <a:r>
              <a:rPr lang="zh-CN" altLang="en-US" sz="1495" dirty="0" smtClean="0">
                <a:sym typeface="+mn-ea"/>
              </a:rPr>
              <a:t>查看所有可用的字符集命令</a:t>
            </a:r>
            <a:endParaRPr lang="zh-CN" altLang="en-US" sz="1495" dirty="0" smtClean="0">
              <a:sym typeface="+mn-ea"/>
            </a:endParaRPr>
          </a:p>
          <a:p>
            <a:pPr lvl="2"/>
            <a:r>
              <a:rPr lang="en-US" altLang="zh-CN" sz="1245" dirty="0" smtClean="0">
                <a:sym typeface="+mn-ea"/>
              </a:rPr>
              <a:t>show character set</a:t>
            </a:r>
            <a:endParaRPr lang="en-US" altLang="zh-CN" sz="1245" dirty="0" smtClean="0">
              <a:sym typeface="+mn-ea"/>
            </a:endParaRPr>
          </a:p>
          <a:p>
            <a:pPr lvl="1"/>
            <a:r>
              <a:rPr lang="zh-CN" altLang="en-US" sz="1490" dirty="0" smtClean="0">
                <a:sym typeface="+mn-ea"/>
              </a:rPr>
              <a:t>查看</a:t>
            </a:r>
            <a:r>
              <a:rPr lang="en-US" altLang="zh-CN" sz="1490" dirty="0" smtClean="0">
                <a:sym typeface="+mn-ea"/>
              </a:rPr>
              <a:t>information_schema.character_set</a:t>
            </a:r>
            <a:r>
              <a:rPr lang="zh-CN" altLang="en-US" sz="1490" dirty="0" smtClean="0">
                <a:sym typeface="+mn-ea"/>
              </a:rPr>
              <a:t>，可以显示所有的字符集和该字符集默认的排序规则</a:t>
            </a:r>
            <a:endParaRPr lang="zh-CN" altLang="en-US" sz="1490" dirty="0" smtClean="0">
              <a:sym typeface="+mn-ea"/>
            </a:endParaRPr>
          </a:p>
          <a:p>
            <a:pPr lvl="1"/>
            <a:r>
              <a:rPr lang="en-US" altLang="zh-CN" sz="1490" dirty="0" smtClean="0">
                <a:sym typeface="+mn-ea"/>
              </a:rPr>
              <a:t>MySQL</a:t>
            </a:r>
            <a:r>
              <a:rPr lang="zh-CN" altLang="en-US" sz="1490" dirty="0" smtClean="0">
                <a:sym typeface="+mn-ea"/>
              </a:rPr>
              <a:t>的字符集包括字符集和排序规则两个概念，字符集和排序规则是一对多的关系</a:t>
            </a:r>
            <a:endParaRPr lang="zh-CN" altLang="en-US" sz="1490" dirty="0" smtClean="0">
              <a:sym typeface="+mn-ea"/>
            </a:endParaRPr>
          </a:p>
          <a:p>
            <a:pPr lvl="1"/>
            <a:r>
              <a:rPr lang="zh-CN" altLang="en-US" sz="1490" dirty="0" smtClean="0">
                <a:sym typeface="+mn-ea"/>
              </a:rPr>
              <a:t>每个字符集至少对应一个排序规则。可以用</a:t>
            </a:r>
            <a:r>
              <a:rPr lang="en-US" altLang="zh-CN" sz="1490" dirty="0" smtClean="0">
                <a:sym typeface="+mn-ea"/>
              </a:rPr>
              <a:t>”show collation like '***';”</a:t>
            </a:r>
            <a:endParaRPr lang="en-US" altLang="zh-CN" sz="1490" dirty="0" smtClean="0">
              <a:sym typeface="+mn-ea"/>
            </a:endParaRPr>
          </a:p>
          <a:p>
            <a:pPr lvl="2"/>
            <a:r>
              <a:rPr lang="zh-CN" altLang="en-US" sz="1240" dirty="0" smtClean="0">
                <a:sym typeface="+mn-ea"/>
              </a:rPr>
              <a:t>排序规则命名约定：它们以其相关的字符集名开始，通常包括一个语言名，并且以</a:t>
            </a:r>
            <a:r>
              <a:rPr lang="en-US" altLang="zh-CN" sz="1240" dirty="0" smtClean="0">
                <a:sym typeface="+mn-ea"/>
              </a:rPr>
              <a:t>_ci</a:t>
            </a:r>
            <a:r>
              <a:rPr lang="zh-CN" altLang="en-US" sz="1240" dirty="0" smtClean="0">
                <a:sym typeface="+mn-ea"/>
              </a:rPr>
              <a:t>（大小写不敏感）、</a:t>
            </a:r>
            <a:r>
              <a:rPr lang="en-US" altLang="zh-CN" sz="1240" dirty="0" smtClean="0">
                <a:sym typeface="+mn-ea"/>
              </a:rPr>
              <a:t>_cs</a:t>
            </a:r>
            <a:r>
              <a:rPr lang="zh-CN" altLang="en-US" sz="1240" dirty="0" smtClean="0">
                <a:sym typeface="+mn-ea"/>
              </a:rPr>
              <a:t>（大小写敏感）或</a:t>
            </a:r>
            <a:r>
              <a:rPr lang="en-US" altLang="zh-CN" sz="1240" dirty="0" smtClean="0">
                <a:sym typeface="+mn-ea"/>
              </a:rPr>
              <a:t>_bin</a:t>
            </a:r>
            <a:r>
              <a:rPr lang="zh-CN" altLang="en-US" sz="1240" dirty="0" smtClean="0">
                <a:sym typeface="+mn-ea"/>
              </a:rPr>
              <a:t>（二元，即比较是基于字符编码的值而以</a:t>
            </a:r>
            <a:r>
              <a:rPr lang="en-US" altLang="zh-CN" sz="1240" dirty="0" smtClean="0">
                <a:sym typeface="+mn-ea"/>
              </a:rPr>
              <a:t>language</a:t>
            </a:r>
            <a:r>
              <a:rPr lang="zh-CN" altLang="en-US" sz="1240" dirty="0" smtClean="0">
                <a:sym typeface="+mn-ea"/>
              </a:rPr>
              <a:t>无关）结束。</a:t>
            </a:r>
            <a:endParaRPr lang="zh-CN" altLang="en-US" sz="124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5【</a:t>
            </a:r>
            <a:r>
              <a:rPr 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MySQL支持的字符集简介</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1745" dirty="0" smtClean="0">
                <a:sym typeface="+mn-ea"/>
              </a:rPr>
              <a:t>MySQL</a:t>
            </a:r>
            <a:r>
              <a:rPr lang="zh-CN" altLang="en-US" sz="1745" dirty="0" smtClean="0">
                <a:sym typeface="+mn-ea"/>
              </a:rPr>
              <a:t>的字符集和排序规则有</a:t>
            </a:r>
            <a:r>
              <a:rPr lang="en-US" altLang="zh-CN" sz="1745" dirty="0" smtClean="0">
                <a:sym typeface="+mn-ea"/>
              </a:rPr>
              <a:t>4</a:t>
            </a:r>
            <a:r>
              <a:rPr lang="zh-CN" altLang="en-US" sz="1745" dirty="0" smtClean="0">
                <a:sym typeface="+mn-ea"/>
              </a:rPr>
              <a:t>个级别的默认设置：服务器级、数据库级、表级和字段级。</a:t>
            </a:r>
            <a:endParaRPr lang="zh-CN" altLang="en-US" sz="1745" dirty="0" smtClean="0">
              <a:sym typeface="+mn-ea"/>
            </a:endParaRPr>
          </a:p>
          <a:p>
            <a:endParaRPr lang="zh-CN" altLang="en-US" sz="1745" dirty="0" smtClean="0">
              <a:sym typeface="+mn-ea"/>
            </a:endParaRPr>
          </a:p>
          <a:p>
            <a:r>
              <a:rPr lang="zh-CN" altLang="en-US" sz="1745" dirty="0" smtClean="0">
                <a:sym typeface="+mn-ea"/>
              </a:rPr>
              <a:t>服务器字符集和排序规则，可以在</a:t>
            </a:r>
            <a:r>
              <a:rPr lang="en-US" altLang="zh-CN" sz="1745" dirty="0" smtClean="0">
                <a:sym typeface="+mn-ea"/>
              </a:rPr>
              <a:t>MySQL</a:t>
            </a:r>
            <a:r>
              <a:rPr lang="zh-CN" altLang="en-US" sz="1745" dirty="0" smtClean="0">
                <a:sym typeface="+mn-ea"/>
              </a:rPr>
              <a:t>服务启动的时候确定：</a:t>
            </a:r>
            <a:endParaRPr lang="zh-CN" altLang="en-US" sz="1745" dirty="0" smtClean="0">
              <a:sym typeface="+mn-ea"/>
            </a:endParaRPr>
          </a:p>
          <a:p>
            <a:pPr lvl="1"/>
            <a:r>
              <a:rPr lang="zh-CN" altLang="en-US" sz="1495" dirty="0" smtClean="0">
                <a:sym typeface="+mn-ea"/>
              </a:rPr>
              <a:t>可以在</a:t>
            </a:r>
            <a:r>
              <a:rPr lang="en-US" altLang="zh-CN" sz="1490" dirty="0" smtClean="0">
                <a:sym typeface="+mn-ea"/>
              </a:rPr>
              <a:t>my.ini</a:t>
            </a:r>
            <a:r>
              <a:rPr lang="zh-CN" altLang="en-US" sz="1490" dirty="0" smtClean="0">
                <a:sym typeface="+mn-ea"/>
              </a:rPr>
              <a:t>中设置</a:t>
            </a:r>
            <a:endParaRPr lang="zh-CN" altLang="en-US" sz="1490" dirty="0" smtClean="0">
              <a:sym typeface="+mn-ea"/>
            </a:endParaRPr>
          </a:p>
          <a:p>
            <a:pPr lvl="2"/>
            <a:r>
              <a:rPr lang="en-US" altLang="zh-CN" sz="1240" dirty="0" smtClean="0">
                <a:sym typeface="+mn-ea"/>
              </a:rPr>
              <a:t>character-set-server=utf-8</a:t>
            </a:r>
            <a:endParaRPr lang="zh-CN" altLang="en-US" sz="1240" dirty="0" smtClean="0">
              <a:sym typeface="+mn-ea"/>
            </a:endParaRPr>
          </a:p>
          <a:p>
            <a:pPr lvl="1"/>
            <a:r>
              <a:rPr lang="zh-CN" altLang="en-US" sz="1490" dirty="0" smtClean="0">
                <a:sym typeface="+mn-ea"/>
              </a:rPr>
              <a:t>在启动项中指定</a:t>
            </a:r>
            <a:endParaRPr lang="zh-CN" altLang="en-US" sz="1490" dirty="0" smtClean="0">
              <a:sym typeface="+mn-ea"/>
            </a:endParaRPr>
          </a:p>
          <a:p>
            <a:pPr lvl="2"/>
            <a:r>
              <a:rPr lang="en-US" altLang="zh-CN" sz="1240" dirty="0" smtClean="0">
                <a:sym typeface="+mn-ea"/>
              </a:rPr>
              <a:t>mysqld --character-set-server=utf-8</a:t>
            </a:r>
            <a:endParaRPr lang="zh-CN" altLang="en-US" sz="1240" dirty="0" smtClean="0">
              <a:sym typeface="+mn-ea"/>
            </a:endParaRPr>
          </a:p>
          <a:p>
            <a:pPr lvl="1"/>
            <a:r>
              <a:rPr lang="zh-CN" altLang="en-US" sz="1490" dirty="0" smtClean="0">
                <a:sym typeface="+mn-ea"/>
              </a:rPr>
              <a:t>在编译时指定</a:t>
            </a:r>
            <a:endParaRPr lang="zh-CN" altLang="en-US" sz="1490" dirty="0" smtClean="0">
              <a:sym typeface="+mn-ea"/>
            </a:endParaRPr>
          </a:p>
          <a:p>
            <a:pPr lvl="2"/>
            <a:r>
              <a:rPr lang="en-US" altLang="zh-CN" sz="1030" dirty="0" smtClean="0">
                <a:sym typeface="+mn-ea"/>
              </a:rPr>
              <a:t>shell &gt; cmake . -DDEFAULT_CHARSET=utf-8</a:t>
            </a:r>
            <a:endParaRPr lang="en-US" altLang="zh-CN" sz="1030" dirty="0" smtClean="0">
              <a:sym typeface="+mn-ea"/>
            </a:endParaRPr>
          </a:p>
          <a:p>
            <a:pPr marL="457200" lvl="1" indent="0">
              <a:buNone/>
            </a:pPr>
            <a:r>
              <a:rPr lang="zh-CN" altLang="en-US" sz="1235" dirty="0" smtClean="0">
                <a:sym typeface="+mn-ea"/>
              </a:rPr>
              <a:t>注意：在最新的 </a:t>
            </a:r>
            <a:r>
              <a:rPr lang="en-US" altLang="zh-CN" sz="1235" dirty="0" smtClean="0">
                <a:sym typeface="+mn-ea"/>
              </a:rPr>
              <a:t>MySQL8.0</a:t>
            </a:r>
            <a:r>
              <a:rPr lang="zh-CN" altLang="en-US" sz="1235" dirty="0" smtClean="0">
                <a:sym typeface="+mn-ea"/>
              </a:rPr>
              <a:t>中，默认字符集已经变为</a:t>
            </a:r>
            <a:r>
              <a:rPr lang="en-US" altLang="zh-CN" sz="1235" dirty="0" smtClean="0">
                <a:sym typeface="+mn-ea"/>
              </a:rPr>
              <a:t>utf8mb4</a:t>
            </a:r>
            <a:r>
              <a:rPr lang="zh-CN" altLang="en-US" sz="1235" dirty="0" smtClean="0">
                <a:sym typeface="+mn-ea"/>
              </a:rPr>
              <a:t>。</a:t>
            </a:r>
            <a:endParaRPr lang="zh-CN" altLang="en-US" sz="123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知识点6-</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【MySQL字符集的设置】</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服务器字符集和排序规则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sz="1745" dirty="0" smtClean="0">
                <a:sym typeface="+mn-ea"/>
              </a:rPr>
              <a:t>数据库的字符集和排序规则既可以在创建数据库的时候指定，也可以在创建完数据库后通过</a:t>
            </a:r>
            <a:r>
              <a:rPr lang="en-US" altLang="zh-CN" sz="1745" dirty="0" smtClean="0">
                <a:sym typeface="+mn-ea"/>
              </a:rPr>
              <a:t>”alter database“</a:t>
            </a:r>
            <a:r>
              <a:rPr lang="zh-CN" altLang="en-US" sz="1745" dirty="0" smtClean="0">
                <a:sym typeface="+mn-ea"/>
              </a:rPr>
              <a:t>命令进行修改。需要注意的是，如果数据库里已经存在数据，因为修改字符集并不能将已有的数据按照新的字符集进行存放，所以不能通过修改数据库的字符集直接修改数据的内容。</a:t>
            </a:r>
            <a:endParaRPr lang="zh-CN" altLang="en-US" sz="1745" dirty="0" smtClean="0">
              <a:sym typeface="+mn-ea"/>
            </a:endParaRPr>
          </a:p>
          <a:p>
            <a:r>
              <a:rPr lang="zh-CN" altLang="en-US" sz="1745" dirty="0" smtClean="0">
                <a:sym typeface="+mn-ea"/>
              </a:rPr>
              <a:t>设置数据库字符集的规则如下：</a:t>
            </a:r>
            <a:endParaRPr lang="zh-CN" altLang="en-US" sz="1745" dirty="0" smtClean="0">
              <a:sym typeface="+mn-ea"/>
            </a:endParaRPr>
          </a:p>
          <a:p>
            <a:pPr lvl="1"/>
            <a:r>
              <a:rPr lang="zh-CN" altLang="en-US" sz="1495" dirty="0" smtClean="0">
                <a:sym typeface="+mn-ea"/>
              </a:rPr>
              <a:t>如果指定了字符集和排序规则，则使用指定的字符集和排序规则；</a:t>
            </a:r>
            <a:endParaRPr lang="zh-CN" altLang="en-US" sz="1495" dirty="0" smtClean="0">
              <a:sym typeface="+mn-ea"/>
            </a:endParaRPr>
          </a:p>
          <a:p>
            <a:pPr lvl="1"/>
            <a:r>
              <a:rPr lang="zh-CN" altLang="en-US" sz="1495" dirty="0" smtClean="0">
                <a:sym typeface="+mn-ea"/>
              </a:rPr>
              <a:t>如果指定了字符集没有指定排序规则，则使用指定字符集默认排序规则；</a:t>
            </a:r>
            <a:endParaRPr lang="zh-CN" altLang="en-US" sz="1495" dirty="0" smtClean="0">
              <a:sym typeface="+mn-ea"/>
            </a:endParaRPr>
          </a:p>
          <a:p>
            <a:pPr lvl="1"/>
            <a:r>
              <a:rPr lang="zh-CN" altLang="en-US" sz="1495" dirty="0" smtClean="0">
                <a:sym typeface="+mn-ea"/>
              </a:rPr>
              <a:t>如果指定了排序规则但未指定字符集，则字符集使用与该排序规则关联的字符集；</a:t>
            </a:r>
            <a:endParaRPr lang="zh-CN" altLang="en-US" sz="1495" dirty="0" smtClean="0">
              <a:sym typeface="+mn-ea"/>
            </a:endParaRPr>
          </a:p>
          <a:p>
            <a:pPr lvl="1"/>
            <a:r>
              <a:rPr lang="zh-CN" altLang="en-US" sz="1495" dirty="0" smtClean="0">
                <a:sym typeface="+mn-ea"/>
              </a:rPr>
              <a:t>如果没有指定字符集和排序规则，则使用服务器字符集和排序规则作为数据库的字符集和排序规则。</a:t>
            </a:r>
            <a:endParaRPr lang="zh-CN" altLang="en-US" sz="1495" dirty="0" smtClean="0">
              <a:sym typeface="+mn-ea"/>
            </a:endParaRPr>
          </a:p>
          <a:p>
            <a:pPr lvl="0"/>
            <a:r>
              <a:rPr lang="zh-CN" altLang="en-US" sz="1740" dirty="0" smtClean="0">
                <a:sym typeface="+mn-ea"/>
              </a:rPr>
              <a:t>要显示当前数据库的字符集和排序规则，可以使用以下的指令：</a:t>
            </a:r>
            <a:endParaRPr lang="zh-CN" altLang="en-US" sz="1740" dirty="0" smtClean="0">
              <a:sym typeface="+mn-ea"/>
            </a:endParaRPr>
          </a:p>
          <a:p>
            <a:pPr lvl="1"/>
            <a:r>
              <a:rPr lang="en-US" altLang="zh-CN" sz="1490" dirty="0" smtClean="0">
                <a:sym typeface="+mn-ea"/>
              </a:rPr>
              <a:t>show variables like 'character_set_database'</a:t>
            </a:r>
            <a:endParaRPr lang="en-US" altLang="zh-CN" sz="1490" dirty="0" smtClean="0">
              <a:sym typeface="+mn-ea"/>
            </a:endParaRPr>
          </a:p>
          <a:p>
            <a:pPr lvl="1"/>
            <a:r>
              <a:rPr lang="en-US" altLang="zh-CN" sz="1490" dirty="0" smtClean="0">
                <a:sym typeface="+mn-ea"/>
              </a:rPr>
              <a:t>show variables like 'collation_database'</a:t>
            </a:r>
            <a:endParaRPr lang="en-US" altLang="zh-CN" sz="149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知识点6-</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【MySQL字符集的设置】</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服务器字符集和排序规则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1745" dirty="0" smtClean="0">
                <a:sym typeface="+mn-ea"/>
              </a:rPr>
              <a:t>表的字符集和排序规则在创建表的时候指定，可以通过</a:t>
            </a:r>
            <a:r>
              <a:rPr lang="en-US" altLang="zh-CN" sz="1745" dirty="0" smtClean="0">
                <a:sym typeface="+mn-ea"/>
              </a:rPr>
              <a:t>alter table</a:t>
            </a:r>
            <a:r>
              <a:rPr lang="zh-CN" altLang="en-US" sz="1745" dirty="0" smtClean="0">
                <a:sym typeface="+mn-ea"/>
              </a:rPr>
              <a:t>命令进行修改，同样，如果表中已有记录，修改字符集对原有的记录并没有影响，不会按照新的字符集进行存放。表的字段仍然使用原来的字符集。</a:t>
            </a:r>
            <a:endParaRPr lang="zh-CN" altLang="en-US" sz="1745" dirty="0" smtClean="0">
              <a:sym typeface="+mn-ea"/>
            </a:endParaRPr>
          </a:p>
          <a:p>
            <a:r>
              <a:rPr lang="zh-CN" altLang="en-US" sz="1745" dirty="0" smtClean="0">
                <a:sym typeface="+mn-ea"/>
              </a:rPr>
              <a:t>设置表字符集的规则如下：</a:t>
            </a:r>
            <a:endParaRPr lang="zh-CN" altLang="en-US" sz="1745" dirty="0" smtClean="0">
              <a:sym typeface="+mn-ea"/>
            </a:endParaRPr>
          </a:p>
          <a:p>
            <a:pPr lvl="1"/>
            <a:r>
              <a:rPr lang="zh-CN" altLang="en-US" sz="1495" dirty="0" smtClean="0">
                <a:sym typeface="+mn-ea"/>
              </a:rPr>
              <a:t>如果指定了字符集和排序规则，则使用指定的字符集和排序规则；</a:t>
            </a:r>
            <a:endParaRPr lang="zh-CN" altLang="en-US" sz="1495" dirty="0" smtClean="0">
              <a:sym typeface="+mn-ea"/>
            </a:endParaRPr>
          </a:p>
          <a:p>
            <a:pPr lvl="1"/>
            <a:r>
              <a:rPr lang="zh-CN" altLang="en-US" sz="1495" dirty="0" smtClean="0">
                <a:sym typeface="+mn-ea"/>
              </a:rPr>
              <a:t>如果指定了字符集没有指定排序规则，则使用指定字符集默认排序规则；</a:t>
            </a:r>
            <a:endParaRPr lang="zh-CN" altLang="en-US" sz="1495" dirty="0" smtClean="0">
              <a:sym typeface="+mn-ea"/>
            </a:endParaRPr>
          </a:p>
          <a:p>
            <a:pPr lvl="1"/>
            <a:r>
              <a:rPr lang="zh-CN" altLang="en-US" sz="1495" dirty="0" smtClean="0">
                <a:sym typeface="+mn-ea"/>
              </a:rPr>
              <a:t>如果指定了排序规则但未指定字符集，则字符集使用与该排序规则关联的字符集；</a:t>
            </a:r>
            <a:endParaRPr lang="zh-CN" altLang="en-US" sz="1495" dirty="0" smtClean="0">
              <a:sym typeface="+mn-ea"/>
            </a:endParaRPr>
          </a:p>
          <a:p>
            <a:pPr lvl="1"/>
            <a:r>
              <a:rPr lang="zh-CN" altLang="en-US" sz="1495" dirty="0" smtClean="0">
                <a:sym typeface="+mn-ea"/>
              </a:rPr>
              <a:t>如果没有指定字符集和排序规则，则使用数据库字符集和排序规则作为表的字符集和排序规则。</a:t>
            </a:r>
            <a:endParaRPr lang="zh-CN" altLang="en-US" sz="1495" dirty="0" smtClean="0">
              <a:sym typeface="+mn-ea"/>
            </a:endParaRPr>
          </a:p>
          <a:p>
            <a:pPr lvl="0"/>
            <a:r>
              <a:rPr lang="zh-CN" altLang="en-US" sz="1740" dirty="0" smtClean="0">
                <a:sym typeface="+mn-ea"/>
              </a:rPr>
              <a:t>要显示当前表的字符集和排序规则，可以使用以下的指令：</a:t>
            </a:r>
            <a:endParaRPr lang="zh-CN" altLang="en-US" sz="1740" dirty="0" smtClean="0">
              <a:sym typeface="+mn-ea"/>
            </a:endParaRPr>
          </a:p>
          <a:p>
            <a:pPr lvl="1"/>
            <a:r>
              <a:rPr lang="en-US" altLang="zh-CN" sz="1490" dirty="0" smtClean="0">
                <a:sym typeface="+mn-ea"/>
              </a:rPr>
              <a:t>show create table table_name \G</a:t>
            </a:r>
            <a:endParaRPr lang="en-US" altLang="zh-CN" sz="1490"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知识点6-</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【MySQL字符集的设置】</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表字符集和排序规则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altLang="zh-CN" sz="1745" dirty="0" smtClean="0">
                <a:sym typeface="+mn-ea"/>
              </a:rPr>
              <a:t>MySQL</a:t>
            </a:r>
            <a:r>
              <a:rPr lang="zh-CN" altLang="en-US" sz="1745" dirty="0" smtClean="0">
                <a:sym typeface="+mn-ea"/>
              </a:rPr>
              <a:t>可以定义列级别的字符集和排序规则，主要是针对相同的表不同字段需要使用不同的字符集的情况。</a:t>
            </a:r>
            <a:endParaRPr lang="zh-CN" altLang="en-US" sz="1745" dirty="0" smtClean="0">
              <a:sym typeface="+mn-ea"/>
            </a:endParaRPr>
          </a:p>
          <a:p>
            <a:r>
              <a:rPr lang="zh-CN" altLang="en-US" sz="1745" dirty="0" smtClean="0">
                <a:sym typeface="+mn-ea"/>
              </a:rPr>
              <a:t>列字符集和排序规则的定义可以创建表时指定，或者在修改表时调整。如果在创建表的时候没有特别指定字符集和排序规则，则默认使用表的字符集和排序规则。</a:t>
            </a:r>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知识点6-【MySQL字符集的设置】</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列字符集和排序规则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1745" dirty="0" smtClean="0">
                <a:sym typeface="+mn-ea"/>
              </a:rPr>
              <a:t>对于客户端和服务器的交互操作，</a:t>
            </a:r>
            <a:r>
              <a:rPr lang="en-US" altLang="zh-CN" sz="1745" dirty="0" smtClean="0">
                <a:sym typeface="+mn-ea"/>
              </a:rPr>
              <a:t>MySQL</a:t>
            </a:r>
            <a:r>
              <a:rPr lang="zh-CN" altLang="en-US" sz="1745" dirty="0" smtClean="0">
                <a:sym typeface="+mn-ea"/>
              </a:rPr>
              <a:t>提供了</a:t>
            </a:r>
            <a:r>
              <a:rPr lang="en-US" altLang="zh-CN" sz="1745" dirty="0" smtClean="0">
                <a:sym typeface="+mn-ea"/>
              </a:rPr>
              <a:t>3</a:t>
            </a:r>
            <a:r>
              <a:rPr lang="zh-CN" altLang="en-US" sz="1745" dirty="0" smtClean="0">
                <a:sym typeface="+mn-ea"/>
              </a:rPr>
              <a:t>个不同的参数</a:t>
            </a:r>
            <a:endParaRPr lang="zh-CN" altLang="en-US" sz="1745" dirty="0" smtClean="0">
              <a:sym typeface="+mn-ea"/>
            </a:endParaRPr>
          </a:p>
          <a:p>
            <a:pPr lvl="1"/>
            <a:r>
              <a:rPr lang="en-US" altLang="zh-CN" sz="1495" dirty="0" smtClean="0">
                <a:sym typeface="+mn-ea"/>
              </a:rPr>
              <a:t>character_set_client</a:t>
            </a:r>
            <a:r>
              <a:rPr lang="zh-CN" altLang="en-US" sz="1495" dirty="0" smtClean="0">
                <a:sym typeface="+mn-ea"/>
              </a:rPr>
              <a:t>（客户端）</a:t>
            </a:r>
            <a:endParaRPr lang="en-US" altLang="zh-CN" sz="1495" dirty="0" smtClean="0">
              <a:sym typeface="+mn-ea"/>
            </a:endParaRPr>
          </a:p>
          <a:p>
            <a:pPr lvl="1"/>
            <a:r>
              <a:rPr lang="en-US" altLang="zh-CN" sz="1495" dirty="0" smtClean="0">
                <a:sym typeface="+mn-ea"/>
              </a:rPr>
              <a:t>character_set_connection</a:t>
            </a:r>
            <a:r>
              <a:rPr lang="zh-CN" altLang="en-US" sz="1495" dirty="0" smtClean="0">
                <a:sym typeface="+mn-ea"/>
              </a:rPr>
              <a:t>（连接）</a:t>
            </a:r>
            <a:endParaRPr lang="en-US" altLang="zh-CN" sz="1495" dirty="0" smtClean="0">
              <a:sym typeface="+mn-ea"/>
            </a:endParaRPr>
          </a:p>
          <a:p>
            <a:pPr lvl="1"/>
            <a:r>
              <a:rPr lang="en-US" altLang="zh-CN" sz="1495" dirty="0" smtClean="0">
                <a:sym typeface="+mn-ea"/>
              </a:rPr>
              <a:t>character_set_results</a:t>
            </a:r>
            <a:r>
              <a:rPr lang="zh-CN" altLang="en-US" sz="1495" dirty="0" smtClean="0">
                <a:sym typeface="+mn-ea"/>
              </a:rPr>
              <a:t>（返回结果的字符集）</a:t>
            </a:r>
            <a:endParaRPr lang="zh-CN" altLang="en-US" sz="149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知识点6-【MySQL字符集的设置】</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a:t>
            </a: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连接字符集和排序规则</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33436"/>
            <a:ext cx="10515600" cy="1503135"/>
          </a:xfrm>
        </p:spPr>
        <p:txBody>
          <a:bodyPr>
            <a:normAutofit fontScale="90000"/>
          </a:bodyPr>
          <a:p>
            <a:pPr algn="ctr">
              <a:lnSpc>
                <a:spcPct val="150000"/>
              </a:lnSpc>
            </a:pPr>
            <a:r>
              <a:rPr lang="en-US" altLang="zh-CN" dirty="0" smtClean="0"/>
              <a:t>Thanks</a:t>
            </a:r>
            <a:br>
              <a:rPr lang="en-US" altLang="zh-CN" dirty="0" smtClean="0"/>
            </a:br>
            <a:r>
              <a:rPr lang="zh-CN" altLang="en-US" dirty="0"/>
              <a:t>感谢</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sz="2050" dirty="0" smtClean="0"/>
              <a:t>MySQL</a:t>
            </a:r>
            <a:r>
              <a:rPr lang="en-US" altLang="zh-CN" sz="2050" dirty="0" smtClean="0"/>
              <a:t>5.7</a:t>
            </a:r>
            <a:r>
              <a:rPr lang="zh-CN" altLang="en-US" sz="2050" dirty="0" smtClean="0"/>
              <a:t>支持的存储引擎包括：</a:t>
            </a:r>
            <a:endParaRPr lang="zh-CN" altLang="en-US" sz="2050" dirty="0" smtClean="0"/>
          </a:p>
          <a:p>
            <a:pPr lvl="1"/>
            <a:r>
              <a:rPr lang="en-US" altLang="zh-CN" sz="1755" dirty="0" smtClean="0"/>
              <a:t>InnoDB</a:t>
            </a:r>
            <a:endParaRPr lang="en-US" altLang="zh-CN" sz="1755" dirty="0" smtClean="0"/>
          </a:p>
          <a:p>
            <a:pPr lvl="1"/>
            <a:r>
              <a:rPr lang="en-US" altLang="zh-CN" sz="1755" dirty="0" smtClean="0"/>
              <a:t>MyISAM</a:t>
            </a:r>
            <a:endParaRPr lang="en-US" altLang="zh-CN" sz="1755" dirty="0" smtClean="0"/>
          </a:p>
          <a:p>
            <a:pPr lvl="1"/>
            <a:r>
              <a:rPr lang="en-US" altLang="zh-CN" sz="1755" dirty="0" smtClean="0"/>
              <a:t>MEMORY</a:t>
            </a:r>
            <a:endParaRPr lang="en-US" altLang="zh-CN" sz="1755" dirty="0" smtClean="0"/>
          </a:p>
          <a:p>
            <a:pPr lvl="1"/>
            <a:r>
              <a:rPr lang="en-US" altLang="zh-CN" sz="1755" dirty="0" smtClean="0"/>
              <a:t>CSV</a:t>
            </a:r>
            <a:endParaRPr lang="en-US" altLang="zh-CN" sz="1755" dirty="0" smtClean="0"/>
          </a:p>
          <a:p>
            <a:pPr lvl="1"/>
            <a:r>
              <a:rPr lang="en-US" altLang="zh-CN" sz="1755" dirty="0" smtClean="0"/>
              <a:t>BLACKHOLE</a:t>
            </a:r>
            <a:endParaRPr lang="en-US" altLang="zh-CN" sz="1755" dirty="0" smtClean="0"/>
          </a:p>
          <a:p>
            <a:pPr lvl="1"/>
            <a:r>
              <a:rPr lang="en-US" altLang="zh-CN" sz="1755" dirty="0" smtClean="0"/>
              <a:t>ARCHIVE</a:t>
            </a:r>
            <a:endParaRPr lang="en-US" altLang="zh-CN" sz="1755" dirty="0" smtClean="0"/>
          </a:p>
          <a:p>
            <a:pPr lvl="1"/>
            <a:r>
              <a:rPr lang="en-US" altLang="zh-CN" sz="1755" dirty="0" smtClean="0"/>
              <a:t>MERGE</a:t>
            </a:r>
            <a:endParaRPr lang="en-US" altLang="zh-CN" sz="1755" dirty="0" smtClean="0"/>
          </a:p>
          <a:p>
            <a:pPr lvl="1"/>
            <a:r>
              <a:rPr lang="en-US" altLang="zh-CN" sz="1755" dirty="0" smtClean="0"/>
              <a:t>FEDERATED</a:t>
            </a:r>
            <a:endParaRPr lang="en-US" altLang="zh-CN" sz="1755" dirty="0" smtClean="0"/>
          </a:p>
          <a:p>
            <a:pPr lvl="1"/>
            <a:r>
              <a:rPr lang="en-US" altLang="zh-CN" sz="1755" dirty="0" smtClean="0"/>
              <a:t>EXAMPLE</a:t>
            </a:r>
            <a:endParaRPr lang="en-US" altLang="zh-CN" sz="1755" dirty="0" smtClean="0"/>
          </a:p>
          <a:p>
            <a:pPr lvl="1"/>
            <a:r>
              <a:rPr lang="en-US" altLang="zh-CN" sz="1755" dirty="0" smtClean="0"/>
              <a:t>NDE</a:t>
            </a:r>
            <a:endParaRPr lang="en-US" altLang="zh-CN" sz="1755" dirty="0" smtClean="0"/>
          </a:p>
          <a:p>
            <a:pPr lvl="1"/>
            <a:r>
              <a:rPr lang="zh-CN" altLang="en-US" sz="1755" dirty="0" smtClean="0"/>
              <a:t>其中</a:t>
            </a:r>
            <a:r>
              <a:rPr lang="en-US" altLang="zh-CN" sz="1755" dirty="0" smtClean="0"/>
              <a:t>InnoDB</a:t>
            </a:r>
            <a:r>
              <a:rPr lang="zh-CN" altLang="en-US" sz="1755" dirty="0" smtClean="0"/>
              <a:t>和</a:t>
            </a:r>
            <a:r>
              <a:rPr lang="en-US" altLang="zh-CN" sz="1755" dirty="0" smtClean="0"/>
              <a:t>NDB</a:t>
            </a:r>
            <a:r>
              <a:rPr lang="zh-CN" altLang="en-US" sz="1755" dirty="0" smtClean="0"/>
              <a:t>提供事务安全表，其他存储引擎都是非事务安全表。</a:t>
            </a:r>
            <a:endParaRPr lang="zh-CN" altLang="en-US" sz="1755" dirty="0" smtClean="0"/>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MySQL存储引擎概述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en-US" sz="2050" dirty="0" smtClean="0"/>
              <a:t>MySQL</a:t>
            </a:r>
            <a:r>
              <a:rPr lang="en-US" altLang="zh-CN" sz="2050" dirty="0" smtClean="0"/>
              <a:t>5.5</a:t>
            </a:r>
            <a:r>
              <a:rPr lang="zh-CN" altLang="en-US" sz="2050" dirty="0" smtClean="0"/>
              <a:t>之前默认存储引擎是</a:t>
            </a:r>
            <a:r>
              <a:rPr lang="en-US" altLang="zh-CN" sz="2050" dirty="0" smtClean="0"/>
              <a:t>MyISAM</a:t>
            </a:r>
            <a:r>
              <a:rPr lang="zh-CN" altLang="en-US" sz="2050" dirty="0" smtClean="0"/>
              <a:t>，</a:t>
            </a:r>
            <a:r>
              <a:rPr lang="en-US" altLang="zh-CN" sz="2050" dirty="0" smtClean="0"/>
              <a:t>5.5</a:t>
            </a:r>
            <a:r>
              <a:rPr lang="zh-CN" altLang="en-US" sz="2050" dirty="0" smtClean="0"/>
              <a:t>版本之后改为</a:t>
            </a:r>
            <a:r>
              <a:rPr lang="en-US" altLang="zh-CN" sz="2050" dirty="0" smtClean="0"/>
              <a:t>InnoDB</a:t>
            </a:r>
            <a:r>
              <a:rPr lang="zh-CN" altLang="en-US" sz="2050" dirty="0" smtClean="0"/>
              <a:t>。</a:t>
            </a:r>
            <a:endParaRPr lang="zh-CN" altLang="en-US" sz="2050" dirty="0" smtClean="0"/>
          </a:p>
          <a:p>
            <a:r>
              <a:rPr lang="zh-CN" altLang="en-US" sz="2050" dirty="0" smtClean="0"/>
              <a:t>修改默认存储引擎，在参数文件中设置</a:t>
            </a:r>
            <a:r>
              <a:rPr lang="en-US" altLang="zh-CN" sz="2050" dirty="0" smtClean="0"/>
              <a:t>default_storage_engine</a:t>
            </a:r>
            <a:r>
              <a:rPr lang="zh-CN" altLang="en-US" sz="2050" dirty="0" smtClean="0"/>
              <a:t>。</a:t>
            </a:r>
            <a:endParaRPr lang="zh-CN" altLang="en-US" sz="2050" dirty="0" smtClean="0"/>
          </a:p>
          <a:p>
            <a:r>
              <a:rPr lang="zh-CN" altLang="en-US" sz="2050" dirty="0" smtClean="0"/>
              <a:t>查看当前的默认引擎</a:t>
            </a:r>
            <a:endParaRPr lang="zh-CN" altLang="en-US" sz="2050" dirty="0" smtClean="0"/>
          </a:p>
          <a:p>
            <a:pPr lvl="1"/>
            <a:r>
              <a:rPr lang="en-US" altLang="zh-CN" sz="1755" dirty="0" smtClean="0"/>
              <a:t>show variables like 'default_storage_engine'</a:t>
            </a:r>
            <a:endParaRPr lang="en-US" altLang="zh-CN" sz="1755" dirty="0" smtClean="0"/>
          </a:p>
          <a:p>
            <a:pPr lvl="0"/>
            <a:r>
              <a:rPr lang="zh-CN" altLang="en-US" sz="2045" dirty="0" smtClean="0"/>
              <a:t>查询当前数据库支持的存储引擎</a:t>
            </a:r>
            <a:endParaRPr lang="zh-CN" altLang="en-US" sz="2045" dirty="0" smtClean="0"/>
          </a:p>
          <a:p>
            <a:pPr lvl="1"/>
            <a:r>
              <a:rPr lang="en-US" altLang="zh-CN" sz="1750" dirty="0" smtClean="0"/>
              <a:t>show engines \G</a:t>
            </a:r>
            <a:endParaRPr lang="en-US" altLang="zh-CN" sz="1750" dirty="0" smtClean="0"/>
          </a:p>
          <a:p>
            <a:pPr lvl="1"/>
            <a:r>
              <a:rPr lang="zh-CN" altLang="en-US" sz="1750" dirty="0" smtClean="0"/>
              <a:t>其中</a:t>
            </a:r>
            <a:r>
              <a:rPr lang="en-US" altLang="zh-CN" sz="1750" dirty="0" smtClean="0"/>
              <a:t>Support</a:t>
            </a:r>
            <a:r>
              <a:rPr lang="zh-CN" altLang="en-US" sz="1750" dirty="0" smtClean="0"/>
              <a:t>不同值的含义分别为：</a:t>
            </a:r>
            <a:endParaRPr lang="zh-CN" altLang="en-US" sz="1750" dirty="0" smtClean="0"/>
          </a:p>
          <a:p>
            <a:pPr lvl="2"/>
            <a:r>
              <a:rPr lang="en-US" altLang="zh-CN" sz="1455" dirty="0" smtClean="0"/>
              <a:t>DEFAULT</a:t>
            </a:r>
            <a:r>
              <a:rPr lang="zh-CN" altLang="en-US" sz="1455" dirty="0" smtClean="0"/>
              <a:t>：支持并启用，并且为默认引擎</a:t>
            </a:r>
            <a:endParaRPr lang="zh-CN" altLang="en-US" sz="1455" dirty="0" smtClean="0"/>
          </a:p>
          <a:p>
            <a:pPr lvl="2"/>
            <a:r>
              <a:rPr lang="en-US" altLang="zh-CN" sz="1455" dirty="0" smtClean="0"/>
              <a:t>YES</a:t>
            </a:r>
            <a:r>
              <a:rPr lang="zh-CN" altLang="en-US" sz="1455" dirty="0" smtClean="0"/>
              <a:t>：支持并启用</a:t>
            </a:r>
            <a:endParaRPr lang="zh-CN" altLang="en-US" sz="1455" dirty="0" smtClean="0"/>
          </a:p>
          <a:p>
            <a:pPr lvl="2"/>
            <a:r>
              <a:rPr lang="en-US" altLang="zh-CN" sz="1455" dirty="0" smtClean="0"/>
              <a:t>NO</a:t>
            </a:r>
            <a:r>
              <a:rPr lang="zh-CN" altLang="en-US" sz="1455" dirty="0" smtClean="0"/>
              <a:t>：不支持</a:t>
            </a:r>
            <a:endParaRPr lang="zh-CN" altLang="en-US" sz="1455" dirty="0" smtClean="0"/>
          </a:p>
          <a:p>
            <a:pPr lvl="2"/>
            <a:r>
              <a:rPr lang="en-US" altLang="zh-CN" sz="1455" dirty="0" smtClean="0"/>
              <a:t>DISABLED</a:t>
            </a:r>
            <a:r>
              <a:rPr lang="zh-CN" altLang="en-US" sz="1455" dirty="0" smtClean="0"/>
              <a:t>：支持，但是数据库启动的时候被禁用</a:t>
            </a: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MySQL存储引擎概述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dirty="0" smtClean="0"/>
              <a:t>在创建新表的时候，可以通过增加</a:t>
            </a:r>
            <a:r>
              <a:rPr lang="en-US" altLang="zh-CN" sz="2050" dirty="0" smtClean="0"/>
              <a:t>engine</a:t>
            </a:r>
            <a:r>
              <a:rPr lang="zh-CN" altLang="en-US" sz="2050" dirty="0" smtClean="0"/>
              <a:t>关键字设置新建表的存储引擎。</a:t>
            </a:r>
            <a:endParaRPr lang="zh-CN" altLang="en-US" sz="2050" dirty="0" smtClean="0"/>
          </a:p>
          <a:p>
            <a:r>
              <a:rPr lang="zh-CN" altLang="en-US" sz="2050" dirty="0" smtClean="0"/>
              <a:t>可以使用</a:t>
            </a:r>
            <a:r>
              <a:rPr lang="en-US" altLang="zh-CN" sz="2050" dirty="0" smtClean="0"/>
              <a:t>alter table</a:t>
            </a:r>
            <a:r>
              <a:rPr lang="zh-CN" altLang="en-US" sz="2050" dirty="0" smtClean="0"/>
              <a:t>语句，将一个已经存在的表修改成其他的存储引擎。</a:t>
            </a:r>
            <a:endParaRPr lang="zh-CN" altLang="en-US" sz="2050" dirty="0" smtClean="0"/>
          </a:p>
          <a:p>
            <a:pPr lvl="1"/>
            <a:r>
              <a:rPr lang="zh-CN" altLang="en-US" sz="1740" dirty="0" smtClean="0">
                <a:sym typeface="+mn-ea"/>
              </a:rPr>
              <a:t>注意：修改表的存储引擎需要锁表并复制数据，对于线上环境的表进行这个操作非常危险，除非你非常了解可能造成的影响，否则在线上环境请使用其他方式（借助</a:t>
            </a:r>
            <a:r>
              <a:rPr lang="en-US" altLang="zh-CN" sz="1740" dirty="0" smtClean="0">
                <a:sym typeface="+mn-ea"/>
              </a:rPr>
              <a:t>OSC</a:t>
            </a:r>
            <a:r>
              <a:rPr lang="zh-CN" altLang="en-US" sz="1740" dirty="0" smtClean="0">
                <a:sym typeface="+mn-ea"/>
              </a:rPr>
              <a:t>工具）。</a:t>
            </a:r>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MySQL存储引擎概述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３</a:t>
            </a:r>
            <a:endPar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sym typeface="+mn-ea"/>
              </a:rPr>
              <a:t>知识点</a:t>
            </a:r>
            <a:r>
              <a:rPr lang="en-US" altLang="zh-CN" dirty="0" smtClean="0">
                <a:sym typeface="+mn-ea"/>
              </a:rPr>
              <a:t>2【</a:t>
            </a:r>
            <a:r>
              <a:rPr lang="zh-CN" altLang="en-US" dirty="0" smtClean="0">
                <a:sym typeface="+mn-ea"/>
              </a:rPr>
              <a:t>各种存储引擎的特性</a:t>
            </a:r>
            <a:r>
              <a:rPr lang="en-US" altLang="zh-CN" dirty="0" smtClean="0">
                <a:sym typeface="+mn-ea"/>
              </a:rPr>
              <a:t>】-1</a:t>
            </a:r>
            <a:endParaRPr lang="zh-CN" altLang="en-US" dirty="0"/>
          </a:p>
        </p:txBody>
      </p:sp>
      <p:sp>
        <p:nvSpPr>
          <p:cNvPr id="5" name="内容占位符 4"/>
          <p:cNvSpPr>
            <a:spLocks noGrp="1"/>
          </p:cNvSpPr>
          <p:nvPr>
            <p:ph idx="1"/>
          </p:nvPr>
        </p:nvSpPr>
        <p:spPr>
          <a:xfrm>
            <a:off x="290830" y="793750"/>
            <a:ext cx="11015980" cy="5906135"/>
          </a:xfrm>
        </p:spPr>
        <p:txBody>
          <a:bodyPr vert="horz" lIns="91440" tIns="45720" rIns="91440" bIns="45720" rtlCol="0">
            <a:noAutofit/>
          </a:bodyPr>
          <a:p>
            <a:r>
              <a:rPr lang="zh-CN" altLang="en-US" sz="1740" dirty="0" smtClean="0">
                <a:sym typeface="+mn-ea"/>
              </a:rPr>
              <a:t>常用存储引擎对比</a:t>
            </a:r>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953385" y="725170"/>
            <a:ext cx="6012815" cy="589470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noProof="0" dirty="0" smtClean="0">
                <a:ln>
                  <a:noFill/>
                </a:ln>
                <a:solidFill>
                  <a:schemeClr val="tx1">
                    <a:lumMod val="65000"/>
                    <a:lumOff val="35000"/>
                  </a:schemeClr>
                </a:solidFill>
                <a:effectLst/>
                <a:uLnTx/>
                <a:uFillTx/>
                <a:cs typeface="+mj-cs"/>
                <a:sym typeface="+mn-ea"/>
              </a:rPr>
              <a:t>MyISAM</a:t>
            </a:r>
            <a:r>
              <a:rPr lang="zh-CN" altLang="en-US" sz="2050" dirty="0" smtClean="0"/>
              <a:t>：</a:t>
            </a:r>
            <a:endParaRPr lang="zh-CN" altLang="en-US" sz="2050" dirty="0" smtClean="0"/>
          </a:p>
          <a:p>
            <a:pPr lvl="1"/>
            <a:r>
              <a:rPr lang="zh-CN" altLang="en-US" sz="1750" noProof="0" dirty="0" smtClean="0">
                <a:ln>
                  <a:noFill/>
                </a:ln>
                <a:solidFill>
                  <a:schemeClr val="tx1">
                    <a:lumMod val="65000"/>
                    <a:lumOff val="35000"/>
                  </a:schemeClr>
                </a:solidFill>
                <a:effectLst/>
                <a:uLnTx/>
                <a:uFillTx/>
                <a:cs typeface="+mj-cs"/>
                <a:sym typeface="+mn-ea"/>
              </a:rPr>
              <a:t>MyISAM既不支持事务，也不支持外键，对事务完整性没有要求或者以</a:t>
            </a:r>
            <a:r>
              <a:rPr lang="en-US" altLang="zh-CN" sz="1750" noProof="0" dirty="0" smtClean="0">
                <a:ln>
                  <a:noFill/>
                </a:ln>
                <a:solidFill>
                  <a:schemeClr val="tx1">
                    <a:lumMod val="65000"/>
                    <a:lumOff val="35000"/>
                  </a:schemeClr>
                </a:solidFill>
                <a:effectLst/>
                <a:uLnTx/>
                <a:uFillTx/>
                <a:cs typeface="+mj-cs"/>
                <a:sym typeface="+mn-ea"/>
              </a:rPr>
              <a:t>SELECT</a:t>
            </a:r>
            <a:r>
              <a:rPr lang="zh-CN" altLang="en-US" sz="1750" noProof="0" dirty="0" smtClean="0">
                <a:ln>
                  <a:noFill/>
                </a:ln>
                <a:solidFill>
                  <a:schemeClr val="tx1">
                    <a:lumMod val="65000"/>
                    <a:lumOff val="35000"/>
                  </a:schemeClr>
                </a:solidFill>
                <a:effectLst/>
                <a:uLnTx/>
                <a:uFillTx/>
                <a:cs typeface="+mj-cs"/>
                <a:sym typeface="+mn-ea"/>
              </a:rPr>
              <a:t>、</a:t>
            </a:r>
            <a:r>
              <a:rPr lang="en-US" altLang="zh-CN" sz="1750" noProof="0" dirty="0" smtClean="0">
                <a:ln>
                  <a:noFill/>
                </a:ln>
                <a:solidFill>
                  <a:schemeClr val="tx1">
                    <a:lumMod val="65000"/>
                    <a:lumOff val="35000"/>
                  </a:schemeClr>
                </a:solidFill>
                <a:effectLst/>
                <a:uLnTx/>
                <a:uFillTx/>
                <a:cs typeface="+mj-cs"/>
                <a:sym typeface="+mn-ea"/>
              </a:rPr>
              <a:t>INSERT</a:t>
            </a:r>
            <a:r>
              <a:rPr lang="zh-CN" altLang="en-US" sz="1750" noProof="0" dirty="0" smtClean="0">
                <a:ln>
                  <a:noFill/>
                </a:ln>
                <a:solidFill>
                  <a:schemeClr val="tx1">
                    <a:lumMod val="65000"/>
                    <a:lumOff val="35000"/>
                  </a:schemeClr>
                </a:solidFill>
                <a:effectLst/>
                <a:uLnTx/>
                <a:uFillTx/>
                <a:cs typeface="+mj-cs"/>
                <a:sym typeface="+mn-ea"/>
              </a:rPr>
              <a:t>为主的应用可以使用这个引擎来创建表</a:t>
            </a:r>
            <a:r>
              <a:rPr lang="zh-CN" altLang="en-US" sz="1755" dirty="0" smtClean="0"/>
              <a:t>。</a:t>
            </a:r>
            <a:endParaRPr lang="zh-CN" altLang="en-US" sz="1755" dirty="0" smtClean="0"/>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知识点2【各种存储引擎的特性】-</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2</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3525" y="693420"/>
            <a:ext cx="11015980" cy="5906135"/>
          </a:xfrm>
        </p:spPr>
        <p:txBody>
          <a:bodyPr vert="horz" lIns="91440" tIns="45720" rIns="91440" bIns="45720" rtlCol="0">
            <a:noAutofit/>
          </a:bodyPr>
          <a:lstStyle/>
          <a:p>
            <a:r>
              <a:rPr lang="zh-CN" altLang="en-US" sz="2050" noProof="0" dirty="0" smtClean="0">
                <a:ln>
                  <a:noFill/>
                </a:ln>
                <a:solidFill>
                  <a:schemeClr val="tx1">
                    <a:lumMod val="65000"/>
                    <a:lumOff val="35000"/>
                  </a:schemeClr>
                </a:solidFill>
                <a:effectLst/>
                <a:uLnTx/>
                <a:uFillTx/>
                <a:cs typeface="+mj-cs"/>
                <a:sym typeface="+mn-ea"/>
              </a:rPr>
              <a:t>InnoDB</a:t>
            </a:r>
            <a:r>
              <a:rPr lang="zh-CN" altLang="en-US" sz="2050" dirty="0" smtClean="0"/>
              <a:t>：</a:t>
            </a:r>
            <a:endParaRPr lang="zh-CN" altLang="en-US" sz="2050" dirty="0" smtClean="0"/>
          </a:p>
          <a:p>
            <a:pPr lvl="1"/>
            <a:r>
              <a:rPr lang="zh-CN" altLang="en-US" sz="1750" noProof="0" dirty="0" smtClean="0">
                <a:ln>
                  <a:noFill/>
                </a:ln>
                <a:solidFill>
                  <a:schemeClr val="tx1">
                    <a:lumMod val="65000"/>
                    <a:lumOff val="35000"/>
                  </a:schemeClr>
                </a:solidFill>
                <a:effectLst/>
                <a:uLnTx/>
                <a:uFillTx/>
                <a:cs typeface="+mj-cs"/>
                <a:sym typeface="+mn-ea"/>
              </a:rPr>
              <a:t>InnoDB</a:t>
            </a:r>
            <a:r>
              <a:rPr lang="zh-CN" sz="1750" noProof="0" dirty="0" smtClean="0">
                <a:ln>
                  <a:noFill/>
                </a:ln>
                <a:solidFill>
                  <a:schemeClr val="tx1">
                    <a:lumMod val="65000"/>
                    <a:lumOff val="35000"/>
                  </a:schemeClr>
                </a:solidFill>
                <a:effectLst/>
                <a:uLnTx/>
                <a:uFillTx/>
                <a:cs typeface="+mj-cs"/>
                <a:sym typeface="+mn-ea"/>
              </a:rPr>
              <a:t>提供了具有提交、回滚和崩溃恢复能力的事务安全保障，同时提供了更小粒度和更强的并发能力，拥有自己独立的缓存和日志</a:t>
            </a:r>
            <a:r>
              <a:rPr lang="zh-CN" altLang="en-US" sz="1755" dirty="0" smtClean="0"/>
              <a:t>。</a:t>
            </a:r>
            <a:endParaRPr lang="zh-CN" altLang="en-US" sz="1755" dirty="0" smtClean="0"/>
          </a:p>
          <a:p>
            <a:pPr lvl="1"/>
            <a:r>
              <a:rPr lang="zh-CN" sz="1750" noProof="0" dirty="0" smtClean="0">
                <a:ln>
                  <a:noFill/>
                </a:ln>
                <a:solidFill>
                  <a:schemeClr val="tx1">
                    <a:lumMod val="65000"/>
                    <a:lumOff val="35000"/>
                  </a:schemeClr>
                </a:solidFill>
                <a:effectLst/>
                <a:uLnTx/>
                <a:uFillTx/>
                <a:cs typeface="+mj-cs"/>
              </a:rPr>
              <a:t>对比MyISAM存储引擎，</a:t>
            </a:r>
            <a:r>
              <a:rPr lang="en-US" altLang="zh-CN" sz="1750" noProof="0" dirty="0" smtClean="0">
                <a:ln>
                  <a:noFill/>
                </a:ln>
                <a:solidFill>
                  <a:schemeClr val="tx1">
                    <a:lumMod val="65000"/>
                    <a:lumOff val="35000"/>
                  </a:schemeClr>
                </a:solidFill>
                <a:effectLst/>
                <a:uLnTx/>
                <a:uFillTx/>
                <a:cs typeface="+mj-cs"/>
              </a:rPr>
              <a:t>InnoDB</a:t>
            </a:r>
            <a:r>
              <a:rPr lang="zh-CN" altLang="en-US" sz="1750" noProof="0" dirty="0" smtClean="0">
                <a:ln>
                  <a:noFill/>
                </a:ln>
                <a:solidFill>
                  <a:schemeClr val="tx1">
                    <a:lumMod val="65000"/>
                    <a:lumOff val="35000"/>
                  </a:schemeClr>
                </a:solidFill>
                <a:effectLst/>
                <a:uLnTx/>
                <a:uFillTx/>
                <a:cs typeface="+mj-cs"/>
              </a:rPr>
              <a:t>会占用更多的磁盘空间以保留数据和索引。</a:t>
            </a:r>
            <a:endParaRPr lang="zh-CN" altLang="en-US" sz="1750" noProof="0" dirty="0" smtClean="0">
              <a:ln>
                <a:noFill/>
              </a:ln>
              <a:solidFill>
                <a:schemeClr val="tx1">
                  <a:lumMod val="65000"/>
                  <a:lumOff val="35000"/>
                </a:schemeClr>
              </a:solidFill>
              <a:effectLst/>
              <a:uLnTx/>
              <a:uFillTx/>
              <a:cs typeface="+mj-cs"/>
            </a:endParaRPr>
          </a:p>
          <a:p>
            <a:pPr lvl="1"/>
            <a:r>
              <a:rPr lang="zh-CN" altLang="en-US" sz="1750" noProof="0" dirty="0" smtClean="0">
                <a:ln>
                  <a:noFill/>
                </a:ln>
                <a:solidFill>
                  <a:schemeClr val="tx1">
                    <a:lumMod val="65000"/>
                    <a:lumOff val="35000"/>
                  </a:schemeClr>
                </a:solidFill>
                <a:effectLst/>
                <a:uLnTx/>
                <a:uFillTx/>
                <a:cs typeface="+mj-cs"/>
              </a:rPr>
              <a:t>不同于使用其他存储引擎的表的特点：</a:t>
            </a:r>
            <a:endParaRPr lang="zh-CN" altLang="en-US" sz="1750" noProof="0" dirty="0" smtClean="0">
              <a:ln>
                <a:noFill/>
              </a:ln>
              <a:solidFill>
                <a:schemeClr val="tx1">
                  <a:lumMod val="65000"/>
                  <a:lumOff val="35000"/>
                </a:schemeClr>
              </a:solidFill>
              <a:effectLst/>
              <a:uLnTx/>
              <a:uFillTx/>
              <a:cs typeface="+mj-cs"/>
            </a:endParaRPr>
          </a:p>
          <a:p>
            <a:pPr lvl="2"/>
            <a:r>
              <a:rPr lang="zh-CN" altLang="en-US" sz="1455" noProof="0" dirty="0" smtClean="0">
                <a:ln>
                  <a:noFill/>
                </a:ln>
                <a:solidFill>
                  <a:schemeClr val="tx1">
                    <a:lumMod val="65000"/>
                    <a:lumOff val="35000"/>
                  </a:schemeClr>
                </a:solidFill>
                <a:effectLst/>
                <a:uLnTx/>
                <a:uFillTx/>
                <a:cs typeface="+mj-cs"/>
              </a:rPr>
              <a:t>自动增长列</a:t>
            </a:r>
            <a:endParaRPr lang="zh-CN" altLang="en-US" sz="1455" noProof="0" dirty="0" smtClean="0">
              <a:ln>
                <a:noFill/>
              </a:ln>
              <a:solidFill>
                <a:schemeClr val="tx1">
                  <a:lumMod val="65000"/>
                  <a:lumOff val="35000"/>
                </a:schemeClr>
              </a:solidFill>
              <a:effectLst/>
              <a:uLnTx/>
              <a:uFillTx/>
              <a:cs typeface="+mj-cs"/>
            </a:endParaRPr>
          </a:p>
          <a:p>
            <a:pPr lvl="2"/>
            <a:r>
              <a:rPr lang="zh-CN" sz="1455" noProof="0" dirty="0" smtClean="0">
                <a:ln>
                  <a:noFill/>
                </a:ln>
                <a:solidFill>
                  <a:schemeClr val="tx1">
                    <a:lumMod val="65000"/>
                    <a:lumOff val="35000"/>
                  </a:schemeClr>
                </a:solidFill>
                <a:effectLst/>
                <a:uLnTx/>
                <a:uFillTx/>
                <a:cs typeface="+mj-cs"/>
              </a:rPr>
              <a:t>外键约束</a:t>
            </a:r>
            <a:endParaRPr lang="zh-CN" sz="1455" noProof="0" dirty="0" smtClean="0">
              <a:ln>
                <a:noFill/>
              </a:ln>
              <a:solidFill>
                <a:schemeClr val="tx1">
                  <a:lumMod val="65000"/>
                  <a:lumOff val="35000"/>
                </a:schemeClr>
              </a:solidFill>
              <a:effectLst/>
              <a:uLnTx/>
              <a:uFillTx/>
              <a:cs typeface="+mj-cs"/>
            </a:endParaRPr>
          </a:p>
          <a:p>
            <a:pPr lvl="2"/>
            <a:r>
              <a:rPr lang="zh-CN" sz="1455" noProof="0" dirty="0" smtClean="0">
                <a:ln>
                  <a:noFill/>
                </a:ln>
                <a:solidFill>
                  <a:schemeClr val="tx1">
                    <a:lumMod val="65000"/>
                    <a:lumOff val="35000"/>
                  </a:schemeClr>
                </a:solidFill>
                <a:effectLst/>
                <a:uLnTx/>
                <a:uFillTx/>
                <a:cs typeface="+mj-cs"/>
              </a:rPr>
              <a:t>主键和索引</a:t>
            </a:r>
            <a:endParaRPr lang="zh-CN" sz="145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满足唯一和非空约束；</a:t>
            </a:r>
            <a:endParaRPr lang="zh-CN" sz="130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优先考虑使用最经常被当作查询条件的字段或者自增字段</a:t>
            </a:r>
            <a:endParaRPr lang="zh-CN" sz="130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字段值基本不会被修改</a:t>
            </a:r>
            <a:endParaRPr lang="zh-CN" sz="130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使用尽可能短的字段</a:t>
            </a:r>
            <a:endParaRPr lang="zh-CN" sz="1305" noProof="0" dirty="0" smtClean="0">
              <a:ln>
                <a:noFill/>
              </a:ln>
              <a:solidFill>
                <a:schemeClr val="tx1">
                  <a:lumMod val="65000"/>
                  <a:lumOff val="35000"/>
                </a:schemeClr>
              </a:solidFill>
              <a:effectLst/>
              <a:uLnTx/>
              <a:uFillTx/>
              <a:cs typeface="+mj-cs"/>
            </a:endParaRPr>
          </a:p>
          <a:p>
            <a:pPr lvl="2"/>
            <a:r>
              <a:rPr lang="zh-CN" sz="1455" noProof="0" dirty="0" smtClean="0">
                <a:ln>
                  <a:noFill/>
                </a:ln>
                <a:solidFill>
                  <a:schemeClr val="tx1">
                    <a:lumMod val="65000"/>
                    <a:lumOff val="35000"/>
                  </a:schemeClr>
                </a:solidFill>
                <a:effectLst/>
                <a:uLnTx/>
                <a:uFillTx/>
                <a:cs typeface="+mj-cs"/>
              </a:rPr>
              <a:t>存储方式</a:t>
            </a:r>
            <a:endParaRPr lang="zh-CN" sz="145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共享表空间存储</a:t>
            </a:r>
            <a:endParaRPr lang="zh-CN" sz="1305" noProof="0" dirty="0" smtClean="0">
              <a:ln>
                <a:noFill/>
              </a:ln>
              <a:solidFill>
                <a:schemeClr val="tx1">
                  <a:lumMod val="65000"/>
                  <a:lumOff val="35000"/>
                </a:schemeClr>
              </a:solidFill>
              <a:effectLst/>
              <a:uLnTx/>
              <a:uFillTx/>
              <a:cs typeface="+mj-cs"/>
            </a:endParaRPr>
          </a:p>
          <a:p>
            <a:pPr lvl="3"/>
            <a:r>
              <a:rPr lang="zh-CN" sz="1305" noProof="0" dirty="0" smtClean="0">
                <a:ln>
                  <a:noFill/>
                </a:ln>
                <a:solidFill>
                  <a:schemeClr val="tx1">
                    <a:lumMod val="65000"/>
                    <a:lumOff val="35000"/>
                  </a:schemeClr>
                </a:solidFill>
                <a:effectLst/>
                <a:uLnTx/>
                <a:uFillTx/>
                <a:cs typeface="+mj-cs"/>
              </a:rPr>
              <a:t>多有空间存储</a:t>
            </a:r>
            <a:endParaRPr lang="zh-CN" sz="1305" noProof="0" dirty="0" smtClean="0">
              <a:ln>
                <a:noFill/>
              </a:ln>
              <a:solidFill>
                <a:schemeClr val="tx1">
                  <a:lumMod val="65000"/>
                  <a:lumOff val="35000"/>
                </a:schemeClr>
              </a:solidFill>
              <a:effectLst/>
              <a:uLnTx/>
              <a:uFillTx/>
              <a:cs typeface="+mj-cs"/>
            </a:endParaRPr>
          </a:p>
          <a:p>
            <a:pPr lvl="3"/>
            <a:endParaRPr lang="zh-CN" sz="1305" noProof="0" dirty="0" smtClean="0">
              <a:ln>
                <a:noFill/>
              </a:ln>
              <a:solidFill>
                <a:schemeClr val="tx1">
                  <a:lumMod val="65000"/>
                  <a:lumOff val="35000"/>
                </a:schemeClr>
              </a:solidFill>
              <a:effectLst/>
              <a:uLnTx/>
              <a:uFillTx/>
              <a:cs typeface="+mj-cs"/>
            </a:endParaRPr>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知识点2【各种存储引擎的特性】-</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3</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830" y="793750"/>
            <a:ext cx="11015980" cy="5906135"/>
          </a:xfrm>
        </p:spPr>
        <p:txBody>
          <a:bodyPr vert="horz" lIns="91440" tIns="45720" rIns="91440" bIns="45720" rtlCol="0">
            <a:noAutofit/>
          </a:bodyPr>
          <a:lstStyle/>
          <a:p>
            <a:r>
              <a:rPr lang="zh-CN" altLang="en-US" sz="2050" noProof="0" dirty="0" smtClean="0">
                <a:ln>
                  <a:noFill/>
                </a:ln>
                <a:solidFill>
                  <a:schemeClr val="tx1">
                    <a:lumMod val="65000"/>
                    <a:lumOff val="35000"/>
                  </a:schemeClr>
                </a:solidFill>
                <a:effectLst/>
                <a:uLnTx/>
                <a:uFillTx/>
                <a:cs typeface="+mj-cs"/>
                <a:sym typeface="+mn-ea"/>
              </a:rPr>
              <a:t>MEMORY</a:t>
            </a:r>
            <a:r>
              <a:rPr lang="zh-CN" altLang="en-US" sz="2050" dirty="0" smtClean="0"/>
              <a:t>：</a:t>
            </a:r>
            <a:endParaRPr lang="zh-CN" altLang="en-US" sz="2050" dirty="0" smtClean="0"/>
          </a:p>
          <a:p>
            <a:pPr lvl="1"/>
            <a:r>
              <a:rPr lang="zh-CN" altLang="en-US" sz="1750" noProof="0" dirty="0" smtClean="0">
                <a:ln>
                  <a:noFill/>
                </a:ln>
                <a:solidFill>
                  <a:schemeClr val="tx1">
                    <a:lumMod val="65000"/>
                    <a:lumOff val="35000"/>
                  </a:schemeClr>
                </a:solidFill>
                <a:effectLst/>
                <a:uLnTx/>
                <a:uFillTx/>
                <a:cs typeface="+mj-cs"/>
              </a:rPr>
              <a:t>MEMORY存储引擎使用存在于内存中的内容来创建表。每个</a:t>
            </a:r>
            <a:r>
              <a:rPr lang="en-US" altLang="zh-CN" sz="1750" noProof="0" dirty="0" smtClean="0">
                <a:ln>
                  <a:noFill/>
                </a:ln>
                <a:solidFill>
                  <a:schemeClr val="tx1">
                    <a:lumMod val="65000"/>
                    <a:lumOff val="35000"/>
                  </a:schemeClr>
                </a:solidFill>
                <a:effectLst/>
                <a:uLnTx/>
                <a:uFillTx/>
                <a:cs typeface="+mj-cs"/>
              </a:rPr>
              <a:t>MEMORY</a:t>
            </a:r>
            <a:r>
              <a:rPr lang="zh-CN" altLang="en-US" sz="1750" noProof="0" dirty="0" smtClean="0">
                <a:ln>
                  <a:noFill/>
                </a:ln>
                <a:solidFill>
                  <a:schemeClr val="tx1">
                    <a:lumMod val="65000"/>
                    <a:lumOff val="35000"/>
                  </a:schemeClr>
                </a:solidFill>
                <a:effectLst/>
                <a:uLnTx/>
                <a:uFillTx/>
                <a:cs typeface="+mj-cs"/>
              </a:rPr>
              <a:t>表只实际对应一个磁盘文件，格式是</a:t>
            </a:r>
            <a:r>
              <a:rPr lang="en-US" altLang="zh-CN" sz="1750" noProof="0" dirty="0" smtClean="0">
                <a:ln>
                  <a:noFill/>
                </a:ln>
                <a:solidFill>
                  <a:schemeClr val="tx1">
                    <a:lumMod val="65000"/>
                    <a:lumOff val="35000"/>
                  </a:schemeClr>
                </a:solidFill>
                <a:effectLst/>
                <a:uLnTx/>
                <a:uFillTx/>
                <a:cs typeface="+mj-cs"/>
              </a:rPr>
              <a:t>.frm</a:t>
            </a:r>
            <a:r>
              <a:rPr lang="zh-CN" altLang="en-US" sz="1750" noProof="0" dirty="0" smtClean="0">
                <a:ln>
                  <a:noFill/>
                </a:ln>
                <a:solidFill>
                  <a:schemeClr val="tx1">
                    <a:lumMod val="65000"/>
                    <a:lumOff val="35000"/>
                  </a:schemeClr>
                </a:solidFill>
                <a:effectLst/>
                <a:uLnTx/>
                <a:uFillTx/>
                <a:cs typeface="+mj-cs"/>
              </a:rPr>
              <a:t>。</a:t>
            </a:r>
            <a:r>
              <a:rPr lang="en-US" altLang="zh-CN" sz="1750" noProof="0" dirty="0" smtClean="0">
                <a:ln>
                  <a:noFill/>
                </a:ln>
                <a:solidFill>
                  <a:schemeClr val="tx1">
                    <a:lumMod val="65000"/>
                    <a:lumOff val="35000"/>
                  </a:schemeClr>
                </a:solidFill>
                <a:effectLst/>
                <a:uLnTx/>
                <a:uFillTx/>
                <a:cs typeface="+mj-cs"/>
              </a:rPr>
              <a:t>MEMORY</a:t>
            </a:r>
            <a:r>
              <a:rPr lang="zh-CN" altLang="en-US" sz="1750" noProof="0" dirty="0" smtClean="0">
                <a:ln>
                  <a:noFill/>
                </a:ln>
                <a:solidFill>
                  <a:schemeClr val="tx1">
                    <a:lumMod val="65000"/>
                    <a:lumOff val="35000"/>
                  </a:schemeClr>
                </a:solidFill>
                <a:effectLst/>
                <a:uLnTx/>
                <a:uFillTx/>
                <a:cs typeface="+mj-cs"/>
              </a:rPr>
              <a:t>类型的表访问非常地快，因为它的数据是放在内存中的，并且默认使用</a:t>
            </a:r>
            <a:r>
              <a:rPr lang="en-US" altLang="zh-CN" sz="1750" noProof="0" dirty="0" smtClean="0">
                <a:ln>
                  <a:noFill/>
                </a:ln>
                <a:solidFill>
                  <a:schemeClr val="tx1">
                    <a:lumMod val="65000"/>
                    <a:lumOff val="35000"/>
                  </a:schemeClr>
                </a:solidFill>
                <a:effectLst/>
                <a:uLnTx/>
                <a:uFillTx/>
                <a:cs typeface="+mj-cs"/>
              </a:rPr>
              <a:t>HASH</a:t>
            </a:r>
            <a:r>
              <a:rPr lang="zh-CN" altLang="en-US" sz="1750" noProof="0" dirty="0" smtClean="0">
                <a:ln>
                  <a:noFill/>
                </a:ln>
                <a:solidFill>
                  <a:schemeClr val="tx1">
                    <a:lumMod val="65000"/>
                    <a:lumOff val="35000"/>
                  </a:schemeClr>
                </a:solidFill>
                <a:effectLst/>
                <a:uLnTx/>
                <a:uFillTx/>
                <a:cs typeface="+mj-cs"/>
              </a:rPr>
              <a:t>索引，但是一旦服务关闭，表中的数据就会丢失掉。</a:t>
            </a:r>
            <a:endParaRPr lang="zh-CN" altLang="en-US" sz="1750" noProof="0" dirty="0" smtClean="0">
              <a:ln>
                <a:noFill/>
              </a:ln>
              <a:solidFill>
                <a:schemeClr val="tx1">
                  <a:lumMod val="65000"/>
                  <a:lumOff val="35000"/>
                </a:schemeClr>
              </a:solidFill>
              <a:effectLst/>
              <a:uLnTx/>
              <a:uFillTx/>
              <a:cs typeface="+mj-cs"/>
            </a:endParaRPr>
          </a:p>
          <a:p>
            <a:pPr marL="457200" lvl="1" indent="0">
              <a:buNone/>
            </a:pPr>
            <a:endParaRPr lang="en-US" altLang="zh-CN" sz="1400" dirty="0" smtClean="0">
              <a:sym typeface="+mn-ea"/>
            </a:endParaRPr>
          </a:p>
          <a:p>
            <a:pPr lvl="1"/>
            <a:endParaRPr lang="en-US" altLang="zh-CN" sz="1740"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a:p>
            <a:pPr lvl="1"/>
            <a:endParaRPr lang="zh-CN" altLang="en-US" sz="1745" dirty="0" smtClean="0">
              <a:sym typeface="+mn-ea"/>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知识点2【各种存储引擎的特性】-</a:t>
            </a:r>
            <a:r>
              <a:rPr lang="en-US" altLang="zh-CN" sz="300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rPr>
              <a:t>4</a:t>
            </a:r>
            <a:endPar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sym typeface="+mn-ea"/>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REFSHAPE" val="384320220"/>
  <p:tag name="KSO_WM_UNIT_PLACING_PICTURE_USER_VIEWPORT" val="{&quot;height&quot;:10274.042519685039,&quot;width&quot;:10479.933858267716}"/>
</p:tagLst>
</file>

<file path=ppt/tags/tag3.xml><?xml version="1.0" encoding="utf-8"?>
<p:tagLst xmlns:p="http://schemas.openxmlformats.org/presentationml/2006/main">
  <p:tag name="KSO_WM_UNIT_TABLE_BEAUTIFY" val="smartTable{a9cd1f5a-74f3-4c90-89a0-503366a1f7a6}"/>
</p:tagLst>
</file>

<file path=ppt/tags/tag4.xml><?xml version="1.0" encoding="utf-8"?>
<p:tagLst xmlns:p="http://schemas.openxmlformats.org/presentationml/2006/main">
  <p:tag name="KSO_WM_UNIT_TABLE_BEAUTIFY" val="smartTable{a9cd1f5a-74f3-4c90-89a0-503366a1f7a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6535</Words>
  <Application>WPS 演示</Application>
  <PresentationFormat>Custom</PresentationFormat>
  <Paragraphs>448</Paragraphs>
  <Slides>29</Slides>
  <Notes>72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Arial</vt:lpstr>
      <vt:lpstr>宋体</vt:lpstr>
      <vt:lpstr>Wingdings</vt:lpstr>
      <vt:lpstr>微软雅黑</vt:lpstr>
      <vt:lpstr>微软雅黑 Light</vt:lpstr>
      <vt:lpstr>Arial Unicode MS</vt:lpstr>
      <vt:lpstr>Calibri</vt:lpstr>
      <vt:lpstr>等线</vt:lpstr>
      <vt:lpstr>Office 主题</vt:lpstr>
      <vt:lpstr>MySQL存储引擎概述</vt:lpstr>
      <vt:lpstr>【MySQL存储引擎概述】</vt:lpstr>
      <vt:lpstr>PowerPoint 演示文稿</vt:lpstr>
      <vt:lpstr>PowerPoint 演示文稿</vt:lpstr>
      <vt:lpstr>PowerPoint 演示文稿</vt:lpstr>
      <vt:lpstr>【各种存储引擎的特性】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感谢</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1493</cp:revision>
  <dcterms:created xsi:type="dcterms:W3CDTF">2014-03-19T14:07:00Z</dcterms:created>
  <dcterms:modified xsi:type="dcterms:W3CDTF">2021-02-28T15:55:37Z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