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478" r:id="rId3"/>
    <p:sldId id="483" r:id="rId5"/>
    <p:sldId id="706" r:id="rId6"/>
    <p:sldId id="710" r:id="rId7"/>
    <p:sldId id="719" r:id="rId8"/>
    <p:sldId id="720" r:id="rId9"/>
    <p:sldId id="721" r:id="rId10"/>
    <p:sldId id="722" r:id="rId11"/>
    <p:sldId id="723" r:id="rId12"/>
    <p:sldId id="724" r:id="rId13"/>
    <p:sldId id="725" r:id="rId14"/>
    <p:sldId id="726" r:id="rId15"/>
    <p:sldId id="730" r:id="rId16"/>
    <p:sldId id="727" r:id="rId17"/>
    <p:sldId id="728" r:id="rId18"/>
    <p:sldId id="729" r:id="rId19"/>
    <p:sldId id="714" r:id="rId20"/>
    <p:sldId id="715" r:id="rId21"/>
    <p:sldId id="716" r:id="rId22"/>
    <p:sldId id="71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5921" autoAdjust="0"/>
  </p:normalViewPr>
  <p:slideViewPr>
    <p:cSldViewPr snapToGrid="0">
      <p:cViewPr>
        <p:scale>
          <a:sx n="60" d="100"/>
          <a:sy n="60" d="100"/>
        </p:scale>
        <p:origin x="-1086" y="-126"/>
      </p:cViewPr>
      <p:guideLst>
        <p:guide orient="horz" pos="2228"/>
        <p:guide pos="3825"/>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1.转账业务</a:t>
            </a:r>
            <a:endParaRPr lang="zh-CN" altLang="en-US" dirty="0"/>
          </a:p>
          <a:p>
            <a:r>
              <a:rPr lang="zh-CN" altLang="en-US" dirty="0"/>
              <a:t>2.注册账户(同时完成基本信息和详细信息):  </a:t>
            </a:r>
            <a:endParaRPr lang="zh-CN" altLang="en-US" dirty="0"/>
          </a:p>
          <a:p>
            <a:r>
              <a:rPr lang="zh-CN" altLang="en-US" dirty="0"/>
              <a:t>基本的信息表: 登录 用户名 密码  </a:t>
            </a:r>
            <a:endParaRPr lang="zh-CN" altLang="en-US" dirty="0"/>
          </a:p>
          <a:p>
            <a:r>
              <a:rPr lang="zh-CN" altLang="en-US" dirty="0"/>
              <a:t>详细信息表： 性别 年龄 爱好 收货地址 邮编 收货人 联系方式</a:t>
            </a:r>
            <a:endParaRPr lang="zh-CN" altLang="en-US" dirty="0"/>
          </a:p>
          <a:p>
            <a:r>
              <a:rPr lang="zh-CN" altLang="en-US" dirty="0"/>
              <a:t>insert操作的时候,插入到基本信息表成功,但是详细信息表插入失败了,-&gt;整个注册业务就失败了</a:t>
            </a:r>
            <a:endParaRPr lang="zh-CN" altLang="en-US" dirty="0"/>
          </a:p>
          <a:p>
            <a:r>
              <a:rPr lang="zh-CN" altLang="en-US" dirty="0"/>
              <a:t>要求用户注册一定是两张表中都有相关记录，才认为注册成功。</a:t>
            </a:r>
            <a:endParaRPr lang="zh-CN" altLang="en-US" dirty="0"/>
          </a:p>
          <a:p>
            <a:r>
              <a:rPr lang="zh-CN" altLang="en-US" dirty="0"/>
              <a:t>3、前台写:订单: 订单信息表  订单的详情表 </a:t>
            </a:r>
            <a:endParaRPr lang="zh-CN" altLang="en-US" dirty="0"/>
          </a:p>
          <a:p>
            <a:r>
              <a:rPr lang="zh-CN" altLang="en-US" dirty="0"/>
              <a:t>     一个订单记录对应的是多个订单详情</a:t>
            </a:r>
            <a:endParaRPr lang="zh-CN" altLang="en-US" dirty="0"/>
          </a:p>
          <a:p>
            <a:r>
              <a:rPr lang="zh-CN" altLang="en-US" dirty="0"/>
              <a:t>     操作的表应该是两张，只有两张表中的记录都插入成功，认为这个订单操作才成功.</a:t>
            </a:r>
            <a:endParaRPr lang="zh-CN" altLang="en-US" dirty="0"/>
          </a:p>
          <a:p>
            <a:r>
              <a:rPr lang="zh-CN" altLang="en-US" dirty="0"/>
              <a:t>4.网吧管理</a:t>
            </a:r>
            <a:endParaRPr lang="zh-CN" altLang="en-US" dirty="0"/>
          </a:p>
          <a:p>
            <a:r>
              <a:rPr lang="zh-CN" altLang="en-US" dirty="0"/>
              <a:t>业务场景: 上机  : 记录表要增加一条记录，计算机表的计算机状态要改变，会员的状态要改变;  实际上三张表要发生变化，全部成功，上机才成功.</a:t>
            </a:r>
            <a:endParaRPr lang="zh-CN" altLang="en-US" dirty="0"/>
          </a:p>
          <a:p>
            <a:r>
              <a:rPr lang="zh-CN" altLang="en-US" dirty="0"/>
              <a:t>          下机: 记录表要增加(修改)一条记录; 计算机表的计算机状态要改变; 会员的状态要改变; 会员的余额要改变; 实际上三张表要发生变化，全部成功，下机才成功.</a:t>
            </a:r>
            <a:endParaRPr lang="zh-CN" altLang="en-US" dirty="0"/>
          </a:p>
          <a:p>
            <a:r>
              <a:rPr lang="zh-CN" altLang="en-US" dirty="0"/>
              <a:t>以上场景的共同点是什么？</a:t>
            </a:r>
            <a:endParaRPr lang="zh-CN" altLang="en-US" dirty="0"/>
          </a:p>
          <a:p>
            <a:r>
              <a:rPr lang="zh-CN" altLang="en-US" dirty="0"/>
              <a:t> 一个业务涉及到多个sql的执行,这些sql需要全部执行成功,这个业务才有效果,如果其中一条sql失败,整个业务也就失败</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 创建账号表</a:t>
            </a:r>
            <a:endParaRPr lang="zh-CN" altLang="en-US" dirty="0"/>
          </a:p>
          <a:p>
            <a:r>
              <a:rPr lang="zh-CN" altLang="en-US" dirty="0"/>
              <a:t>CREATE TABLE account(</a:t>
            </a:r>
            <a:endParaRPr lang="zh-CN" altLang="en-US" dirty="0"/>
          </a:p>
          <a:p>
            <a:r>
              <a:rPr lang="zh-CN" altLang="en-US" dirty="0"/>
              <a:t>  account_id   VARCHAR(36)   PRIMARY KEY, -- 使用UUID生成唯一值,UUID32+4</a:t>
            </a:r>
            <a:endParaRPr lang="zh-CN" altLang="en-US" dirty="0"/>
          </a:p>
          <a:p>
            <a:r>
              <a:rPr lang="zh-CN" altLang="en-US" dirty="0"/>
              <a:t>  account_name VARCHAR(15)   NOT NULL,</a:t>
            </a:r>
            <a:endParaRPr lang="zh-CN" altLang="en-US" dirty="0"/>
          </a:p>
          <a:p>
            <a:r>
              <a:rPr lang="zh-CN" altLang="en-US" dirty="0"/>
              <a:t>  balance      DECIMAL(10,2) NOT NULL,</a:t>
            </a:r>
            <a:endParaRPr lang="zh-CN" altLang="en-US" dirty="0"/>
          </a:p>
          <a:p>
            <a:r>
              <a:rPr lang="zh-CN" altLang="en-US" dirty="0"/>
              <a:t>  reg_date     DATE          NOT NULL</a:t>
            </a:r>
            <a:endParaRPr lang="zh-CN" altLang="en-US" dirty="0"/>
          </a:p>
          <a:p>
            <a:r>
              <a:rPr lang="zh-CN" altLang="en-US" dirty="0"/>
              <a:t>);</a:t>
            </a:r>
            <a:endParaRPr lang="zh-CN" altLang="en-US" dirty="0"/>
          </a:p>
          <a:p>
            <a:r>
              <a:rPr lang="zh-CN" altLang="en-US" dirty="0"/>
              <a:t>-- 插入数据到账号表</a:t>
            </a:r>
            <a:endParaRPr lang="zh-CN" altLang="en-US" dirty="0"/>
          </a:p>
          <a:p>
            <a:r>
              <a:rPr lang="zh-CN" altLang="en-US" dirty="0"/>
              <a:t>INSERT INTO account(account_id,account_name,balance,reg_date) VALUES(UUID(),'张三',1000,CURDATE());</a:t>
            </a:r>
            <a:endParaRPr lang="zh-CN" altLang="en-US" dirty="0"/>
          </a:p>
          <a:p>
            <a:r>
              <a:rPr lang="zh-CN" altLang="en-US" dirty="0"/>
              <a:t>INSERT INTO account(account_id,account_name,balance,reg_date) VALUES(UUID(),'李四',2000,CURDATE());</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70840" y="1622425"/>
            <a:ext cx="11450320" cy="2387600"/>
          </a:xfrm>
        </p:spPr>
        <p:txBody>
          <a:bodyPr anchor="ctr">
            <a:normAutofit/>
          </a:bodyPr>
          <a:lstStyle/>
          <a:p>
            <a:r>
              <a:rPr lang="zh-CN" altLang="en-US" sz="6000" dirty="0">
                <a:solidFill>
                  <a:schemeClr val="tx1">
                    <a:lumMod val="65000"/>
                    <a:lumOff val="35000"/>
                  </a:schemeClr>
                </a:solidFill>
              </a:rPr>
              <a:t>事务</a:t>
            </a:r>
            <a:endParaRPr lang="zh-CN" altLang="en-US" sz="6000" dirty="0">
              <a:solidFill>
                <a:schemeClr val="tx1">
                  <a:lumMod val="65000"/>
                  <a:lumOff val="35000"/>
                </a:schemeClr>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r>
              <a:rPr lang="zh-CN" altLang="en-US" sz="2000" dirty="0" smtClean="0"/>
              <a:t>4)在 B 窗口中再次查询数据表的数据，SQL 语句和运行结果如下：</a:t>
            </a:r>
            <a:endParaRPr lang="zh-CN" altLang="en-US" sz="20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实例演示</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7" name="文本框 6"/>
          <p:cNvSpPr txBox="1"/>
          <p:nvPr/>
        </p:nvSpPr>
        <p:spPr>
          <a:xfrm>
            <a:off x="5375910" y="1807210"/>
            <a:ext cx="6370955" cy="1783715"/>
          </a:xfrm>
          <a:prstGeom prst="rect">
            <a:avLst/>
          </a:prstGeom>
          <a:noFill/>
        </p:spPr>
        <p:txBody>
          <a:bodyPr wrap="square" rtlCol="0">
            <a:spAutoFit/>
          </a:bodyPr>
          <a:p>
            <a:pPr>
              <a:lnSpc>
                <a:spcPct val="11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在 A 窗口中执行 COMMIT 提交事务后，对数据所做的更新将一起提交，其他会话读取到的是更新后的数据。从结果可以看出张三和李四的总账户余额和转账前保持一致，这样数据从一个一致性状态更新到另一个一致性状态。1000+500=500+1000</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8" name="矩形 7"/>
          <p:cNvSpPr/>
          <p:nvPr/>
        </p:nvSpPr>
        <p:spPr>
          <a:xfrm>
            <a:off x="5375910" y="1643380"/>
            <a:ext cx="6370955" cy="204851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503555" y="1466850"/>
            <a:ext cx="4671060" cy="3924300"/>
          </a:xfrm>
          <a:prstGeom prst="rect">
            <a:avLst/>
          </a:prstGeom>
        </p:spPr>
      </p:pic>
      <p:sp>
        <p:nvSpPr>
          <p:cNvPr id="6" name="文本框 5"/>
          <p:cNvSpPr txBox="1"/>
          <p:nvPr/>
        </p:nvSpPr>
        <p:spPr>
          <a:xfrm>
            <a:off x="503555" y="5592445"/>
            <a:ext cx="9240520" cy="768350"/>
          </a:xfrm>
          <a:prstGeom prst="rect">
            <a:avLst/>
          </a:prstGeom>
          <a:noFill/>
        </p:spPr>
        <p:txBody>
          <a:bodyPr wrap="square" rtlCol="0">
            <a:spAutoFit/>
          </a:bodyPr>
          <a:p>
            <a:pPr algn="l">
              <a:lnSpc>
                <a:spcPct val="11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前面提到，当事务在执行中出现问题，也就是不能按正常的流程执行一个完整的事务时，可以使用 ROLLBACK 语句进行回滚，使用数据恢复到初始状态</a:t>
            </a:r>
            <a:r>
              <a:rPr lang="zh-CN" altLang="en-US"/>
              <a:t>。</a:t>
            </a:r>
            <a:endParaRPr lang="zh-CN" altLang="en-US"/>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r>
              <a:rPr lang="zh-CN" altLang="en-US" sz="2400" dirty="0" smtClean="0"/>
              <a:t>示例</a:t>
            </a:r>
            <a:r>
              <a:rPr lang="en-US" altLang="zh-CN" sz="2400" dirty="0" smtClean="0"/>
              <a:t>2</a:t>
            </a:r>
            <a:r>
              <a:rPr lang="zh-CN" altLang="en-US" sz="2400" dirty="0" smtClean="0"/>
              <a:t>：将张三的账户余额减少 1000 元，并让事务回滚，SQL 语句和运行结果如下所示：</a:t>
            </a:r>
            <a:endParaRPr lang="zh-CN" altLang="en-US" sz="2400" dirty="0" smtClean="0"/>
          </a:p>
          <a:p>
            <a:pPr lvl="0"/>
            <a:endParaRPr lang="zh-CN" altLang="en-US" sz="2400" dirty="0" smtClean="0"/>
          </a:p>
          <a:p>
            <a:pPr lvl="0"/>
            <a:endParaRPr lang="zh-CN" altLang="en-US" sz="2400" dirty="0" smtClean="0"/>
          </a:p>
          <a:p>
            <a:pPr lvl="0"/>
            <a:endParaRPr lang="zh-CN" altLang="en-US" sz="2400" dirty="0" smtClean="0"/>
          </a:p>
          <a:p>
            <a:pPr lvl="0"/>
            <a:r>
              <a:rPr lang="zh-CN" altLang="en-US" sz="2400" dirty="0" smtClean="0"/>
              <a:t>进行事务的回滚事务，然后再一次查询：从结果可以看出，执行事务回滚后，账户数据恢复到初始状态，即该事务执行之前的状态。</a:t>
            </a:r>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实例演示</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4" name="图片 45"/>
          <p:cNvPicPr>
            <a:picLocks noChangeAspect="1"/>
          </p:cNvPicPr>
          <p:nvPr/>
        </p:nvPicPr>
        <p:blipFill>
          <a:blip r:embed="rId1"/>
          <a:stretch>
            <a:fillRect/>
          </a:stretch>
        </p:blipFill>
        <p:spPr>
          <a:xfrm>
            <a:off x="570230" y="1951355"/>
            <a:ext cx="8282940" cy="1985645"/>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lnSpc>
                <a:spcPct val="150000"/>
              </a:lnSpc>
            </a:pPr>
            <a:r>
              <a:rPr sz="2400" dirty="0" smtClean="0"/>
              <a:t>并发事务处理带来的问题，先看看如果不考虑事务的隔离性，会发生的几种问题：</a:t>
            </a:r>
            <a:endParaRPr sz="2400" dirty="0" smtClean="0"/>
          </a:p>
          <a:p>
            <a:pPr lvl="1">
              <a:lnSpc>
                <a:spcPct val="150000"/>
              </a:lnSpc>
            </a:pPr>
            <a:r>
              <a:rPr sz="2000" dirty="0" smtClean="0"/>
              <a:t>①脏读（Dirty Read）：事务T1更新了一行数据，还没有提交所做的修改，T2读取更新后的数据，T1回滚，T2读取的数据无效，这种数据称为脏读数据。简单来说是A事务读取到了B事务没有提交的数据。</a:t>
            </a:r>
            <a:endParaRPr sz="2000" dirty="0" smtClean="0"/>
          </a:p>
          <a:p>
            <a:pPr lvl="1">
              <a:lnSpc>
                <a:spcPct val="150000"/>
              </a:lnSpc>
            </a:pPr>
            <a:r>
              <a:rPr sz="2000" dirty="0" smtClean="0"/>
              <a:t>②不可重复读（UNrepeatable Read）：事务T1读取一行数据，T2修改了T1刚刚读取的记录，T1再次查询，发现与第一次读取的记录不相同，称为不可重复读。简单来说是B事务执行过程中，A修改了事务，导致B事务前后两次读取到的数据不一致。</a:t>
            </a:r>
            <a:endParaRPr sz="2000" dirty="0" smtClean="0"/>
          </a:p>
          <a:p>
            <a:pPr lvl="1">
              <a:lnSpc>
                <a:spcPct val="150000"/>
              </a:lnSpc>
            </a:pPr>
            <a:r>
              <a:rPr sz="2000" dirty="0" smtClean="0"/>
              <a:t>③ 虚读(幻读)：事务T1基于某个条件读取数据后，事务T2在同一个表中插入了一条数据，这时事务T1基于相同的条件再次读取数据时，返回了不同的行。简单来说是B事务执行过程中，A插入了一条数据，导致B事务前后两次读取到的数据不一致。</a:t>
            </a:r>
            <a:endParaRPr sz="2000" dirty="0" smtClean="0"/>
          </a:p>
          <a:p>
            <a:pPr lvl="0"/>
            <a:endParaRPr lang="zh-CN" altLang="en-US" sz="2400" dirty="0" smtClean="0"/>
          </a:p>
          <a:p>
            <a:pPr lvl="0"/>
            <a:endParaRPr lang="zh-CN" altLang="en-US" sz="2400" dirty="0" smtClean="0"/>
          </a:p>
          <a:p>
            <a:pPr lvl="0"/>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】-事务的隔离级别</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lnSpc>
                <a:spcPct val="110000"/>
              </a:lnSpc>
            </a:pPr>
            <a:r>
              <a:rPr sz="2400" dirty="0" smtClean="0"/>
              <a:t>数据库事务的隔离级别有4种，由低到高分别为Read uncommitted 、Read committed 、Repeatable read 、Serializable 。而且，在事务的并发操作中可能会出现脏读，不可重复读，幻读。</a:t>
            </a:r>
            <a:endParaRPr sz="2400" dirty="0" smtClean="0"/>
          </a:p>
          <a:p>
            <a:pPr lvl="0"/>
            <a:r>
              <a:rPr sz="2395" dirty="0" smtClean="0"/>
              <a:t>Read uncommitted</a:t>
            </a:r>
            <a:endParaRPr sz="2395" dirty="0" smtClean="0"/>
          </a:p>
          <a:p>
            <a:pPr lvl="1"/>
            <a:r>
              <a:rPr sz="1800" dirty="0" smtClean="0"/>
              <a:t>读未提交，顾名思义，就是一个事务可以读取另一个未提交事务的数据。</a:t>
            </a:r>
            <a:endParaRPr sz="1800" dirty="0" smtClean="0"/>
          </a:p>
          <a:p>
            <a:pPr lvl="1"/>
            <a:r>
              <a:rPr sz="1800" dirty="0" smtClean="0"/>
              <a:t>事例：老板要给程序员发工资，程序员的工资是3.6万/月。但是发工资时老板不小心按错了数字，按成3.9万/月，该钱已经打到程序员的户口，但是事务还没有提交，就在这时，程序员去查看自己这个月的工资，发现比往常多了3千元，以为涨工资了非常高兴。但是老板及时发现了不对，马上回滚差点就提交了的事务，将数字改成3.6万再提交。</a:t>
            </a:r>
            <a:endParaRPr sz="1800" dirty="0" smtClean="0"/>
          </a:p>
          <a:p>
            <a:pPr lvl="1"/>
            <a:r>
              <a:rPr sz="1800" dirty="0" smtClean="0"/>
              <a:t>分析：实际程序员这个月的工资还是3.6万，但是程序员看到的是3.9万。他看到的是老板还没提交事务时的数据。这就是脏读。</a:t>
            </a:r>
            <a:endParaRPr sz="1800" dirty="0" smtClean="0"/>
          </a:p>
          <a:p>
            <a:pPr lvl="1"/>
            <a:r>
              <a:rPr sz="1800" dirty="0" smtClean="0"/>
              <a:t>那怎么解决脏读呢？Read committed！读提交，能解决脏读问题。</a:t>
            </a:r>
            <a:endParaRPr sz="1800" dirty="0" smtClean="0"/>
          </a:p>
          <a:p>
            <a:pPr lvl="1"/>
            <a:endParaRPr sz="2050" dirty="0" smtClean="0"/>
          </a:p>
          <a:p>
            <a:pPr lvl="0"/>
            <a:endParaRPr lang="zh-CN" altLang="en-US" sz="2400" dirty="0" smtClean="0"/>
          </a:p>
          <a:p>
            <a:pPr lvl="0"/>
            <a:endParaRPr lang="zh-CN" altLang="en-US" sz="2400" dirty="0" smtClean="0"/>
          </a:p>
          <a:p>
            <a:pPr lvl="0"/>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】-事务的隔离级别</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r>
              <a:rPr sz="2395" dirty="0" smtClean="0"/>
              <a:t>Read committed</a:t>
            </a:r>
            <a:endParaRPr sz="2395" dirty="0" smtClean="0"/>
          </a:p>
          <a:p>
            <a:pPr lvl="1"/>
            <a:r>
              <a:rPr sz="1800" dirty="0" smtClean="0"/>
              <a:t>读提交，顾名思义，就是一个事务要等另一个事务提交后才能读取数据。</a:t>
            </a:r>
            <a:endParaRPr sz="1800" dirty="0" smtClean="0"/>
          </a:p>
          <a:p>
            <a:pPr lvl="1"/>
            <a:r>
              <a:rPr sz="1800" dirty="0" smtClean="0"/>
              <a:t>事例：程序员拿着信用卡去享受生活（卡里当然是只有3.6万），当他埋单时（程序员事务开启），收费系统事先检测到他的卡里有3.6万，就在这个时候！！程序员的妻子要把钱全部转出充当家用，并提交。当收费系统准备扣款时，再检测卡里的金额，发现已经没钱了（第二次检测金额当然要等待妻子转出金额事务提交完）。程序员就会很郁闷，明明卡里是有钱的…</a:t>
            </a:r>
            <a:endParaRPr sz="1800" dirty="0" smtClean="0"/>
          </a:p>
          <a:p>
            <a:pPr lvl="1"/>
            <a:r>
              <a:rPr sz="1800" dirty="0" smtClean="0"/>
              <a:t>分析：这就是读提交，若有事务对数据进行更新（UPDATE）操作时，读操作事务要等待这个更新操作事务提交后才能读取数据，可以解决脏读问题。但在这个事例中，出现了一个事务范围内两个相同的查询却返回了不同数据，这就是不可重复读。</a:t>
            </a:r>
            <a:endParaRPr sz="1800" dirty="0" smtClean="0"/>
          </a:p>
          <a:p>
            <a:pPr lvl="1"/>
            <a:r>
              <a:rPr sz="1800" dirty="0" smtClean="0"/>
              <a:t>那怎么解决可能的不可重复读问题？Repeatable read ！</a:t>
            </a:r>
            <a:endParaRPr sz="1800" dirty="0" smtClean="0"/>
          </a:p>
          <a:p>
            <a:pPr lvl="0"/>
            <a:endParaRPr lang="zh-CN" altLang="en-US" sz="2400" dirty="0" smtClean="0"/>
          </a:p>
          <a:p>
            <a:pPr lvl="0"/>
            <a:endParaRPr lang="zh-CN" altLang="en-US" sz="2400" dirty="0" smtClean="0"/>
          </a:p>
          <a:p>
            <a:pPr lvl="0"/>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】-事务的隔离级别</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r>
              <a:rPr sz="2395" dirty="0" smtClean="0"/>
              <a:t>Repeatable read</a:t>
            </a:r>
            <a:endParaRPr sz="2395" dirty="0" smtClean="0"/>
          </a:p>
          <a:p>
            <a:pPr lvl="1"/>
            <a:r>
              <a:rPr sz="1800" dirty="0" smtClean="0"/>
              <a:t>重复读，就是在开始读取数据（事务开启）时，不再允许修改操作</a:t>
            </a:r>
            <a:endParaRPr sz="1800" dirty="0" smtClean="0"/>
          </a:p>
          <a:p>
            <a:pPr lvl="1"/>
            <a:r>
              <a:rPr sz="1800" dirty="0" smtClean="0"/>
              <a:t>事例：程序员拿着信用卡去享受生活（卡里当然是只有3.6万），当他埋单时（事务开启，不允许其他事务的UPDATE修改操作），收费系统事先检测到他的卡里有3.6万。这个时候他的妻子不能转出金额了。接下来收费系统就可以扣款了。</a:t>
            </a:r>
            <a:endParaRPr sz="1800" dirty="0" smtClean="0"/>
          </a:p>
          <a:p>
            <a:pPr lvl="1"/>
            <a:r>
              <a:rPr sz="1800" dirty="0" smtClean="0"/>
              <a:t>分析：重复读可以解决不可重复读问题。写到这里，应该明白的一点就是，不可重复读对应的是修改，即UPDATE操作。但是可能还会有幻读问题。因为幻读问题对应的是插入INSERT操作，而不是UPDATE操作。</a:t>
            </a:r>
            <a:endParaRPr sz="1800" dirty="0" smtClean="0"/>
          </a:p>
          <a:p>
            <a:pPr lvl="1"/>
            <a:r>
              <a:rPr sz="1800" dirty="0" smtClean="0"/>
              <a:t>什么时候会出现幻读？事例：程序员某一天去消费，花了2千元，然后他的妻子去查看他今天的消费记录（全表扫描FTS，妻子事务开启），看到确实是花了2千元，就在这个时候，程序员花了1万买了一部电脑，即新增INSERT了一条消费记录，并提交。当妻子打印程序员的消费记录清单时（妻子事务提交），发现花了1.2万元，似乎出现了幻觉，这就是幻读。</a:t>
            </a:r>
            <a:endParaRPr sz="1800" dirty="0" smtClean="0"/>
          </a:p>
          <a:p>
            <a:pPr lvl="1"/>
            <a:r>
              <a:rPr sz="1800" dirty="0" smtClean="0"/>
              <a:t>那怎么解决幻读问题？Serializable！</a:t>
            </a:r>
            <a:endParaRPr sz="1800" dirty="0" smtClean="0"/>
          </a:p>
          <a:p>
            <a:pPr lvl="0"/>
            <a:endParaRPr lang="zh-CN" altLang="en-US" sz="2400" dirty="0" smtClean="0"/>
          </a:p>
          <a:p>
            <a:pPr lvl="0"/>
            <a:endParaRPr lang="zh-CN" altLang="en-US"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】-事务的隔离级别</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r>
              <a:rPr sz="2395" dirty="0" smtClean="0"/>
              <a:t>Serializable 序列化</a:t>
            </a:r>
            <a:endParaRPr sz="2395" dirty="0" smtClean="0"/>
          </a:p>
          <a:p>
            <a:pPr lvl="1"/>
            <a:r>
              <a:rPr sz="2000" dirty="0" smtClean="0"/>
              <a:t>Serializable 是最高的事务隔离级别，在该级别下，事务串行化顺序执行，可以避免脏读、不可重复读与幻读。但是这种事务隔离级别效率低下，比较耗数据库性能，一般不使用。</a:t>
            </a:r>
            <a:endParaRPr sz="2000" dirty="0" smtClean="0"/>
          </a:p>
          <a:p>
            <a:pPr lvl="0"/>
            <a:endParaRPr lang="zh-CN" altLang="en-US" sz="20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】-事务的隔离级别</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2050" dirty="0" smtClean="0"/>
              <a:t>MySQL</a:t>
            </a:r>
            <a:r>
              <a:rPr lang="zh-CN" altLang="en-US" sz="2050" dirty="0" smtClean="0"/>
              <a:t>从</a:t>
            </a:r>
            <a:r>
              <a:rPr lang="en-US" altLang="zh-CN" sz="2050" dirty="0" smtClean="0"/>
              <a:t>5.0.3</a:t>
            </a:r>
            <a:r>
              <a:rPr lang="zh-CN" altLang="en-US" sz="2050" dirty="0" smtClean="0"/>
              <a:t>版本起开始支持分布式事务，当前分布式事务只支持</a:t>
            </a:r>
            <a:r>
              <a:rPr lang="en-US" altLang="zh-CN" sz="2050" dirty="0" smtClean="0"/>
              <a:t>InnoDB</a:t>
            </a:r>
            <a:r>
              <a:rPr lang="zh-CN" altLang="en-US" sz="2050" dirty="0" smtClean="0"/>
              <a:t>存储引擎。一个分布</a:t>
            </a:r>
            <a:r>
              <a:rPr lang="en-US" altLang="zh-CN" sz="2050" dirty="0" smtClean="0"/>
              <a:t>式事务会涉及多个行动，这些行动本身是事务性的。所有行动都必须一起成功完成，或者一起回滚。</a:t>
            </a:r>
            <a:endParaRPr lang="en-US" altLang="zh-CN" sz="2050" dirty="0" smtClean="0"/>
          </a:p>
          <a:p>
            <a:r>
              <a:rPr lang="en-US" altLang="zh-CN" sz="2050" dirty="0" smtClean="0">
                <a:sym typeface="+mn-ea"/>
              </a:rPr>
              <a:t>在MySQL</a:t>
            </a:r>
            <a:r>
              <a:rPr lang="zh-CN" altLang="en-US" sz="2050" dirty="0" smtClean="0">
                <a:sym typeface="+mn-ea"/>
              </a:rPr>
              <a:t>中，使用分布式事务的应用程序涉及一个或多个资源管理器和一个事务管理器。</a:t>
            </a:r>
            <a:endParaRPr lang="zh-CN" altLang="en-US" sz="2050" dirty="0" smtClean="0">
              <a:sym typeface="+mn-ea"/>
            </a:endParaRPr>
          </a:p>
          <a:p>
            <a:pPr lvl="1"/>
            <a:r>
              <a:rPr lang="zh-CN" altLang="en-US" sz="1755" dirty="0" smtClean="0">
                <a:sym typeface="+mn-ea"/>
              </a:rPr>
              <a:t>资源管理器（</a:t>
            </a:r>
            <a:r>
              <a:rPr lang="en-US" altLang="zh-CN" sz="1755" dirty="0" smtClean="0">
                <a:sym typeface="+mn-ea"/>
              </a:rPr>
              <a:t>RM</a:t>
            </a:r>
            <a:r>
              <a:rPr lang="zh-CN" altLang="en-US" sz="1755" dirty="0" smtClean="0">
                <a:sym typeface="+mn-ea"/>
              </a:rPr>
              <a:t>）用于提供通向事务资源的途径，数据库服务器是一种资源管理器。该管理器必须可以提交或回滚由</a:t>
            </a:r>
            <a:r>
              <a:rPr lang="en-US" altLang="zh-CN" sz="1755" dirty="0" smtClean="0">
                <a:sym typeface="+mn-ea"/>
              </a:rPr>
              <a:t>RM</a:t>
            </a:r>
            <a:r>
              <a:rPr lang="zh-CN" altLang="en-US" sz="1755" dirty="0" smtClean="0">
                <a:sym typeface="+mn-ea"/>
              </a:rPr>
              <a:t>管理的事务。</a:t>
            </a:r>
            <a:endParaRPr lang="zh-CN" altLang="en-US" sz="1755" dirty="0" smtClean="0">
              <a:sym typeface="+mn-ea"/>
            </a:endParaRPr>
          </a:p>
          <a:p>
            <a:pPr lvl="1"/>
            <a:r>
              <a:rPr lang="zh-CN" altLang="en-US" sz="1755" dirty="0" smtClean="0">
                <a:sym typeface="+mn-ea"/>
              </a:rPr>
              <a:t>事务管理器（</a:t>
            </a:r>
            <a:r>
              <a:rPr lang="en-US" altLang="zh-CN" sz="1755" dirty="0" smtClean="0">
                <a:sym typeface="+mn-ea"/>
              </a:rPr>
              <a:t>TM</a:t>
            </a:r>
            <a:r>
              <a:rPr lang="zh-CN" altLang="en-US" sz="1755" dirty="0" smtClean="0">
                <a:sym typeface="+mn-ea"/>
              </a:rPr>
              <a:t>）用于协调作为一个分布式事务一部分的事务。</a:t>
            </a:r>
            <a:r>
              <a:rPr lang="en-US" altLang="zh-CN" sz="1755" dirty="0" smtClean="0">
                <a:sym typeface="+mn-ea"/>
              </a:rPr>
              <a:t>TM</a:t>
            </a:r>
            <a:r>
              <a:rPr lang="zh-CN" altLang="en-US" sz="1755" dirty="0" smtClean="0">
                <a:sym typeface="+mn-ea"/>
              </a:rPr>
              <a:t>与管理每个事务的</a:t>
            </a:r>
            <a:r>
              <a:rPr lang="en-US" altLang="zh-CN" sz="1755" dirty="0" smtClean="0">
                <a:sym typeface="+mn-ea"/>
              </a:rPr>
              <a:t>RM</a:t>
            </a:r>
            <a:r>
              <a:rPr lang="zh-CN" altLang="en-US" sz="1755" dirty="0" smtClean="0">
                <a:sym typeface="+mn-ea"/>
              </a:rPr>
              <a:t>进行通信。在一个分布式事务中，各个单个事务均是分布式事务的</a:t>
            </a:r>
            <a:r>
              <a:rPr lang="en-US" altLang="zh-CN" sz="1755" dirty="0" smtClean="0">
                <a:sym typeface="+mn-ea"/>
              </a:rPr>
              <a:t>”</a:t>
            </a:r>
            <a:r>
              <a:rPr lang="zh-CN" altLang="en-US" sz="1755" dirty="0" smtClean="0">
                <a:sym typeface="+mn-ea"/>
              </a:rPr>
              <a:t>分支事务</a:t>
            </a:r>
            <a:r>
              <a:rPr lang="en-US" altLang="zh-CN" sz="1755" dirty="0" smtClean="0">
                <a:sym typeface="+mn-ea"/>
              </a:rPr>
              <a:t>“</a:t>
            </a:r>
            <a:r>
              <a:rPr lang="zh-CN" altLang="en-US" sz="1755" dirty="0" smtClean="0">
                <a:sym typeface="+mn-ea"/>
              </a:rPr>
              <a:t>。分布式事务和各分支通过一种命名方法进行标识。</a:t>
            </a:r>
            <a:endParaRPr lang="zh-CN" altLang="en-US" sz="1755" dirty="0" smtClean="0">
              <a:sym typeface="+mn-ea"/>
            </a:endParaRPr>
          </a:p>
          <a:p>
            <a:pPr lvl="0"/>
            <a:r>
              <a:rPr lang="zh-CN" altLang="en-US" sz="2045" dirty="0" smtClean="0">
                <a:sym typeface="+mn-ea"/>
              </a:rPr>
              <a:t>要执行一个分布式事务，必须知道这个分布式事务涉及哪些资源管理器，并且把每个资源管理器的事务执行到事务可以被提交或回滚时。</a:t>
            </a:r>
            <a:endParaRPr lang="zh-CN" altLang="en-US" sz="20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分布式事务的原理</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45" dirty="0" smtClean="0">
                <a:sym typeface="+mn-ea"/>
              </a:rPr>
              <a:t>用于执行分布式事务的过程使用两阶段提交，发生时间在由分布式事务的各个分支需要进行的行动已经被执行之后。</a:t>
            </a:r>
            <a:endParaRPr lang="zh-CN" altLang="en-US" sz="2045" dirty="0" smtClean="0">
              <a:sym typeface="+mn-ea"/>
            </a:endParaRPr>
          </a:p>
          <a:p>
            <a:pPr lvl="1"/>
            <a:r>
              <a:rPr lang="zh-CN" altLang="en-US" sz="1750" dirty="0" smtClean="0">
                <a:sym typeface="+mn-ea"/>
              </a:rPr>
              <a:t>在第一阶段中，所有的分支被预备好。即它们被</a:t>
            </a:r>
            <a:r>
              <a:rPr lang="en-US" altLang="zh-CN" sz="1750" dirty="0" smtClean="0">
                <a:sym typeface="+mn-ea"/>
              </a:rPr>
              <a:t>TM</a:t>
            </a:r>
            <a:r>
              <a:rPr lang="zh-CN" altLang="en-US" sz="1750" dirty="0" smtClean="0">
                <a:sym typeface="+mn-ea"/>
              </a:rPr>
              <a:t>告知要准备提交。通常，这意味着用于管理分支的每个</a:t>
            </a:r>
            <a:r>
              <a:rPr lang="en-US" altLang="zh-CN" sz="1750" dirty="0" smtClean="0">
                <a:sym typeface="+mn-ea"/>
              </a:rPr>
              <a:t>RM</a:t>
            </a:r>
            <a:r>
              <a:rPr lang="zh-CN" altLang="en-US" sz="1750" dirty="0" smtClean="0">
                <a:sym typeface="+mn-ea"/>
              </a:rPr>
              <a:t>会记录对于被稳定保存的分支的行动。分支指示是否它们可以这么做。这些结果被用于第二阶段。</a:t>
            </a:r>
            <a:endParaRPr lang="zh-CN" altLang="en-US" sz="1750" dirty="0" smtClean="0">
              <a:sym typeface="+mn-ea"/>
            </a:endParaRPr>
          </a:p>
          <a:p>
            <a:pPr lvl="1"/>
            <a:r>
              <a:rPr lang="zh-CN" altLang="en-US" sz="1750" dirty="0" smtClean="0">
                <a:sym typeface="+mn-ea"/>
              </a:rPr>
              <a:t>在第二阶段中，</a:t>
            </a:r>
            <a:r>
              <a:rPr lang="en-US" altLang="zh-CN" sz="1750" dirty="0" smtClean="0">
                <a:sym typeface="+mn-ea"/>
              </a:rPr>
              <a:t>TM</a:t>
            </a:r>
            <a:r>
              <a:rPr lang="zh-CN" altLang="en-US" sz="1750" dirty="0" smtClean="0">
                <a:sym typeface="+mn-ea"/>
              </a:rPr>
              <a:t>告知</a:t>
            </a:r>
            <a:r>
              <a:rPr lang="en-US" altLang="zh-CN" sz="1750" dirty="0" smtClean="0">
                <a:sym typeface="+mn-ea"/>
              </a:rPr>
              <a:t>RM</a:t>
            </a:r>
            <a:r>
              <a:rPr lang="zh-CN" altLang="en-US" sz="1750" dirty="0" smtClean="0">
                <a:sym typeface="+mn-ea"/>
              </a:rPr>
              <a:t>是否要提交或回滚。如果在预备分支时，所有的分支指示它们将能够提交，则所有的分支被告知要提交。如果在预备时，有任何分支指示它将不能提交，则所有分支被告知回滚。</a:t>
            </a:r>
            <a:endParaRPr lang="zh-CN" altLang="en-US" sz="1750" dirty="0" smtClean="0">
              <a:sym typeface="+mn-ea"/>
            </a:endParaRPr>
          </a:p>
          <a:p>
            <a:pPr lvl="1"/>
            <a:r>
              <a:rPr lang="zh-CN" altLang="en-US" sz="1750" dirty="0" smtClean="0">
                <a:sym typeface="+mn-ea"/>
              </a:rPr>
              <a:t>在有些情况下，一个分布式事务可能会使用一阶段提交。</a:t>
            </a:r>
            <a:endParaRPr lang="zh-CN" altLang="en-US" sz="17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分布式事务的原理</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２</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571605" cy="5906135"/>
          </a:xfrm>
        </p:spPr>
        <p:txBody>
          <a:bodyPr vert="horz" lIns="91440" tIns="45720" rIns="91440" bIns="45720" rtlCol="0">
            <a:noAutofit/>
          </a:bodyPr>
          <a:lstStyle/>
          <a:p>
            <a:r>
              <a:rPr lang="zh-CN" altLang="en-US" sz="2045" dirty="0" smtClean="0">
                <a:sym typeface="+mn-ea"/>
              </a:rPr>
              <a:t>分布式事务（</a:t>
            </a:r>
            <a:r>
              <a:rPr lang="en-US" altLang="zh-CN" sz="2045" dirty="0" smtClean="0">
                <a:sym typeface="+mn-ea"/>
              </a:rPr>
              <a:t>XA </a:t>
            </a:r>
            <a:r>
              <a:rPr lang="zh-CN" altLang="en-US" sz="2045" dirty="0" smtClean="0">
                <a:sym typeface="+mn-ea"/>
              </a:rPr>
              <a:t>事务）的</a:t>
            </a:r>
            <a:r>
              <a:rPr lang="en-US" altLang="zh-CN" sz="2045" dirty="0" smtClean="0">
                <a:sym typeface="+mn-ea"/>
              </a:rPr>
              <a:t>SQL</a:t>
            </a:r>
            <a:r>
              <a:rPr lang="zh-CN" altLang="en-US" sz="2045" dirty="0" smtClean="0">
                <a:sym typeface="+mn-ea"/>
              </a:rPr>
              <a:t>语法如下：</a:t>
            </a:r>
            <a:endParaRPr lang="zh-CN" altLang="en-US" sz="2045" dirty="0" smtClean="0">
              <a:sym typeface="+mn-ea"/>
            </a:endParaRPr>
          </a:p>
          <a:p>
            <a:pPr lvl="1"/>
            <a:r>
              <a:rPr lang="en-US" altLang="zh-CN" sz="1750" dirty="0" smtClean="0">
                <a:sym typeface="+mn-ea"/>
              </a:rPr>
              <a:t>XA {START | BEGIN} xid [JOIN|RESUME]</a:t>
            </a:r>
            <a:endParaRPr lang="en-US" altLang="zh-CN" sz="1750" dirty="0" smtClean="0">
              <a:sym typeface="+mn-ea"/>
            </a:endParaRPr>
          </a:p>
          <a:p>
            <a:pPr lvl="1"/>
            <a:r>
              <a:rPr lang="en-US" altLang="zh-CN" sz="1750" dirty="0" smtClean="0">
                <a:sym typeface="+mn-ea"/>
              </a:rPr>
              <a:t>xid</a:t>
            </a:r>
            <a:r>
              <a:rPr lang="zh-CN" altLang="en-US" sz="1750" dirty="0" smtClean="0">
                <a:sym typeface="+mn-ea"/>
              </a:rPr>
              <a:t>值包含</a:t>
            </a:r>
            <a:r>
              <a:rPr lang="en-US" altLang="zh-CN" sz="1750" dirty="0" smtClean="0">
                <a:sym typeface="+mn-ea"/>
              </a:rPr>
              <a:t>1~3</a:t>
            </a:r>
            <a:r>
              <a:rPr lang="zh-CN" altLang="en-US" sz="1750" dirty="0" smtClean="0">
                <a:sym typeface="+mn-ea"/>
              </a:rPr>
              <a:t>个部分：</a:t>
            </a:r>
            <a:r>
              <a:rPr lang="en-US" altLang="zh-CN" sz="1750" dirty="0" smtClean="0">
                <a:sym typeface="+mn-ea"/>
              </a:rPr>
              <a:t>xid: gtrid [,bqual [,formatID ]]</a:t>
            </a:r>
            <a:endParaRPr lang="en-US" altLang="zh-CN" sz="1750" dirty="0" smtClean="0">
              <a:sym typeface="+mn-ea"/>
            </a:endParaRPr>
          </a:p>
          <a:p>
            <a:pPr lvl="2"/>
            <a:r>
              <a:rPr lang="en-US" altLang="zh-CN" sz="1455" dirty="0" smtClean="0">
                <a:sym typeface="+mn-ea"/>
              </a:rPr>
              <a:t>gtrid</a:t>
            </a:r>
            <a:r>
              <a:rPr lang="zh-CN" altLang="en-US" sz="1455" dirty="0" smtClean="0">
                <a:sym typeface="+mn-ea"/>
              </a:rPr>
              <a:t>：是一个分布式事务标识符，相同的分布式事务应该使用相同的</a:t>
            </a:r>
            <a:r>
              <a:rPr lang="en-US" altLang="zh-CN" sz="1455" dirty="0" smtClean="0">
                <a:sym typeface="+mn-ea"/>
              </a:rPr>
              <a:t>gtrid</a:t>
            </a:r>
            <a:r>
              <a:rPr lang="zh-CN" altLang="en-US" sz="1455" dirty="0" smtClean="0">
                <a:sym typeface="+mn-ea"/>
              </a:rPr>
              <a:t>，这样可以明确知识</a:t>
            </a:r>
            <a:r>
              <a:rPr lang="en-US" altLang="zh-CN" sz="1455" dirty="0" smtClean="0">
                <a:sym typeface="+mn-ea"/>
              </a:rPr>
              <a:t>XA</a:t>
            </a:r>
            <a:r>
              <a:rPr lang="zh-CN" altLang="en-US" sz="1455" dirty="0" smtClean="0">
                <a:sym typeface="+mn-ea"/>
              </a:rPr>
              <a:t>事务属于哪个分布式事务。</a:t>
            </a:r>
            <a:endParaRPr lang="zh-CN" altLang="en-US" sz="1455" dirty="0" smtClean="0">
              <a:sym typeface="+mn-ea"/>
            </a:endParaRPr>
          </a:p>
          <a:p>
            <a:pPr lvl="2"/>
            <a:r>
              <a:rPr lang="en-US" altLang="zh-CN" sz="1455" dirty="0" smtClean="0">
                <a:sym typeface="+mn-ea"/>
              </a:rPr>
              <a:t>bqual</a:t>
            </a:r>
            <a:r>
              <a:rPr lang="zh-CN" altLang="en-US" sz="1455" dirty="0" smtClean="0">
                <a:sym typeface="+mn-ea"/>
              </a:rPr>
              <a:t>：是一个分支限定符，默认值是空串。对于一个分布式事务中的每个分支事务，</a:t>
            </a:r>
            <a:r>
              <a:rPr lang="en-US" altLang="zh-CN" sz="1455" dirty="0" smtClean="0">
                <a:sym typeface="+mn-ea"/>
              </a:rPr>
              <a:t>bqual</a:t>
            </a:r>
            <a:r>
              <a:rPr lang="zh-CN" altLang="en-US" sz="1455" dirty="0" smtClean="0">
                <a:sym typeface="+mn-ea"/>
              </a:rPr>
              <a:t>值必须是唯一的。</a:t>
            </a:r>
            <a:endParaRPr lang="zh-CN" altLang="en-US" sz="1455" dirty="0" smtClean="0">
              <a:sym typeface="+mn-ea"/>
            </a:endParaRPr>
          </a:p>
          <a:p>
            <a:pPr lvl="2"/>
            <a:r>
              <a:rPr lang="en-US" altLang="zh-CN" sz="1455" dirty="0" smtClean="0">
                <a:sym typeface="+mn-ea"/>
              </a:rPr>
              <a:t>formatID</a:t>
            </a:r>
            <a:r>
              <a:rPr lang="zh-CN" altLang="en-US" sz="1455" dirty="0" smtClean="0">
                <a:sym typeface="+mn-ea"/>
              </a:rPr>
              <a:t>：是一个数字，用于标识由</a:t>
            </a:r>
            <a:r>
              <a:rPr lang="en-US" altLang="zh-CN" sz="1455" dirty="0" smtClean="0">
                <a:sym typeface="+mn-ea"/>
              </a:rPr>
              <a:t>gtrid</a:t>
            </a:r>
            <a:r>
              <a:rPr lang="zh-CN" altLang="en-US" sz="1455" dirty="0" smtClean="0">
                <a:sym typeface="+mn-ea"/>
              </a:rPr>
              <a:t>和</a:t>
            </a:r>
            <a:r>
              <a:rPr lang="en-US" altLang="zh-CN" sz="1455" dirty="0" smtClean="0">
                <a:sym typeface="+mn-ea"/>
              </a:rPr>
              <a:t>bqual</a:t>
            </a:r>
            <a:r>
              <a:rPr lang="zh-CN" altLang="en-US" sz="1455" dirty="0" smtClean="0">
                <a:sym typeface="+mn-ea"/>
              </a:rPr>
              <a:t>值使用的格式，默认值是</a:t>
            </a:r>
            <a:r>
              <a:rPr lang="en-US" altLang="zh-CN" sz="1455" dirty="0" smtClean="0">
                <a:sym typeface="+mn-ea"/>
              </a:rPr>
              <a:t>1</a:t>
            </a:r>
            <a:r>
              <a:rPr lang="zh-CN" altLang="en-US" sz="1455" dirty="0" smtClean="0">
                <a:sym typeface="+mn-ea"/>
              </a:rPr>
              <a:t>。</a:t>
            </a:r>
            <a:endParaRPr lang="zh-CN" altLang="en-US" sz="1455" dirty="0" smtClean="0">
              <a:sym typeface="+mn-ea"/>
            </a:endParaRPr>
          </a:p>
          <a:p>
            <a:pPr lvl="0"/>
            <a:r>
              <a:rPr lang="zh-CN" altLang="en-US" sz="2035" dirty="0" smtClean="0">
                <a:sym typeface="+mn-ea"/>
              </a:rPr>
              <a:t>分布式的关键在于如何确保分布式事务的完整性，以及在某个分支出现问题时的故障解决。</a:t>
            </a:r>
            <a:endParaRPr lang="zh-CN" altLang="en-US" sz="203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分布式事务的语法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t>
            </a:r>
            <a:r>
              <a:rPr lang="zh-CN" altLang="en-US" dirty="0" smtClean="0">
                <a:sym typeface="+mn-ea"/>
              </a:rPr>
              <a:t>本章目标</a:t>
            </a:r>
            <a:r>
              <a:rPr lang="en-US" altLang="zh-CN" dirty="0" smtClean="0"/>
              <a:t>】</a:t>
            </a:r>
            <a:endParaRPr lang="zh-CN" altLang="en-US" dirty="0" smtClean="0"/>
          </a:p>
        </p:txBody>
      </p:sp>
      <p:sp>
        <p:nvSpPr>
          <p:cNvPr id="3" name="内容占位符 2"/>
          <p:cNvSpPr>
            <a:spLocks noGrp="1"/>
          </p:cNvSpPr>
          <p:nvPr>
            <p:ph idx="1"/>
          </p:nvPr>
        </p:nvSpPr>
        <p:spPr>
          <a:xfrm>
            <a:off x="838200" y="1260475"/>
            <a:ext cx="10515600" cy="4770438"/>
          </a:xfrm>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：了解</a:t>
            </a:r>
            <a:r>
              <a:rPr lang="zh-CN" dirty="0" smtClean="0"/>
              <a:t>LOCK TABLES和UNLOCK TABLES</a:t>
            </a:r>
            <a:endParaRPr lang="zh-CN" dirty="0" smtClean="0"/>
          </a:p>
          <a:p>
            <a:r>
              <a:rPr lang="zh-CN" altLang="en-US" dirty="0" smtClean="0"/>
              <a:t>知识点</a:t>
            </a:r>
            <a:r>
              <a:rPr lang="en-US" altLang="zh-CN" dirty="0" smtClean="0"/>
              <a:t>2</a:t>
            </a:r>
            <a:r>
              <a:rPr lang="zh-CN" altLang="en-US" dirty="0" smtClean="0"/>
              <a:t>：掌握事务控制</a:t>
            </a:r>
            <a:endParaRPr lang="zh-CN" altLang="en-US" dirty="0" smtClean="0"/>
          </a:p>
          <a:p>
            <a:r>
              <a:rPr lang="zh-CN" altLang="en-US" dirty="0" smtClean="0"/>
              <a:t>知识点</a:t>
            </a:r>
            <a:r>
              <a:rPr lang="en-US" altLang="zh-CN" dirty="0" smtClean="0"/>
              <a:t>3</a:t>
            </a:r>
            <a:r>
              <a:rPr lang="zh-CN" altLang="en-US" dirty="0" smtClean="0"/>
              <a:t>：了解分布式事务的原理和语法</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33436"/>
            <a:ext cx="10515600" cy="1503135"/>
          </a:xfrm>
        </p:spPr>
        <p:txBody>
          <a:bodyPr>
            <a:normAutofit fontScale="90000"/>
          </a:bodyPr>
          <a:p>
            <a:pPr algn="ctr">
              <a:lnSpc>
                <a:spcPct val="150000"/>
              </a:lnSpc>
            </a:pPr>
            <a:r>
              <a:rPr lang="en-US" altLang="zh-CN" dirty="0" smtClean="0"/>
              <a:t>Thanks</a:t>
            </a:r>
            <a:br>
              <a:rPr lang="en-US" altLang="zh-CN" dirty="0" smtClean="0"/>
            </a:br>
            <a:r>
              <a:rPr lang="zh-CN" altLang="en-US" dirty="0"/>
              <a:t>感谢</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sz="2050" dirty="0" smtClean="0"/>
              <a:t>LOCK TABLES</a:t>
            </a:r>
            <a:r>
              <a:rPr lang="zh-CN" sz="2050" dirty="0" smtClean="0"/>
              <a:t>可以锁定用于当前线程的表</a:t>
            </a:r>
            <a:r>
              <a:rPr lang="zh-CN" altLang="en-US" sz="2050" dirty="0" smtClean="0"/>
              <a:t>。如果表被其他线程锁定，则当前线程会等待，直到可以获取所有锁定为止。</a:t>
            </a:r>
            <a:endParaRPr lang="zh-CN" altLang="en-US" sz="2050" dirty="0" smtClean="0"/>
          </a:p>
          <a:p>
            <a:r>
              <a:rPr lang="zh-CN" altLang="en-US" sz="2050" dirty="0" smtClean="0">
                <a:sym typeface="+mn-ea"/>
              </a:rPr>
              <a:t>UNLOCK TABLES可以释放当前线程获得的任何锁定</a:t>
            </a:r>
            <a:r>
              <a:rPr lang="zh-CN" altLang="en-US" sz="2050" dirty="0" smtClean="0"/>
              <a:t>。当前线程执行另一个</a:t>
            </a:r>
            <a:r>
              <a:rPr sz="2050" dirty="0" smtClean="0">
                <a:sym typeface="+mn-ea"/>
              </a:rPr>
              <a:t>LOCK TABLES</a:t>
            </a:r>
            <a:r>
              <a:rPr lang="zh-CN" sz="2050" dirty="0" smtClean="0">
                <a:sym typeface="+mn-ea"/>
              </a:rPr>
              <a:t>时，或当服务器的连接被关闭时，所有由当前线程锁定的表被隐含地解锁，具体语法如下：</a:t>
            </a:r>
            <a:endParaRPr lang="zh-CN" sz="2050" dirty="0" smtClean="0">
              <a:sym typeface="+mn-ea"/>
            </a:endParaRPr>
          </a:p>
          <a:p>
            <a:pPr lvl="1"/>
            <a:r>
              <a:rPr lang="en-US" altLang="zh-CN" sz="1755" dirty="0" smtClean="0">
                <a:sym typeface="+mn-ea"/>
              </a:rPr>
              <a:t>LOCK TABLES</a:t>
            </a:r>
            <a:endParaRPr lang="en-US" altLang="zh-CN" sz="1755" dirty="0" smtClean="0">
              <a:sym typeface="+mn-ea"/>
            </a:endParaRPr>
          </a:p>
          <a:p>
            <a:pPr marL="457200" lvl="1" indent="0">
              <a:buNone/>
            </a:pPr>
            <a:r>
              <a:rPr lang="en-US" altLang="zh-CN" sz="1755" dirty="0" smtClean="0"/>
              <a:t>	table_name [AS alias] {READ [LOCK] | [LOW_PRIORITY] WRITE}</a:t>
            </a:r>
            <a:endParaRPr lang="en-US" altLang="zh-CN" sz="1755" dirty="0" smtClean="0"/>
          </a:p>
          <a:p>
            <a:pPr marL="0" lvl="1" indent="0">
              <a:buNone/>
            </a:pPr>
            <a:r>
              <a:rPr lang="en-US" altLang="zh-CN" sz="1755" dirty="0" smtClean="0"/>
              <a:t>	[,</a:t>
            </a:r>
            <a:r>
              <a:rPr lang="en-US" altLang="zh-CN" sz="1750" dirty="0" smtClean="0">
                <a:sym typeface="+mn-ea"/>
              </a:rPr>
              <a:t>table_name [AS alias] {READ [LOCK] | [LOW_PRIORITY] WRITE}]..</a:t>
            </a:r>
            <a:endParaRPr lang="en-US" altLang="zh-CN" sz="1750" dirty="0" smtClean="0">
              <a:sym typeface="+mn-ea"/>
            </a:endParaRPr>
          </a:p>
          <a:p>
            <a:pPr marL="0" lvl="1" indent="0">
              <a:buNone/>
            </a:pPr>
            <a:r>
              <a:rPr lang="en-US" altLang="zh-CN" sz="1750" dirty="0" smtClean="0"/>
              <a:t>	UNLOCK TABLES</a:t>
            </a:r>
            <a:endParaRPr lang="zh-CN" altLang="en-US" sz="1755" dirty="0" smtClean="0"/>
          </a:p>
          <a:p>
            <a:r>
              <a:rPr lang="zh-CN" altLang="en-US" sz="2050" dirty="0" smtClean="0"/>
              <a:t>注意：</a:t>
            </a:r>
            <a:r>
              <a:rPr lang="zh-CN" altLang="en-US" sz="2050" noProof="0" dirty="0" smtClean="0">
                <a:ln>
                  <a:noFill/>
                </a:ln>
                <a:solidFill>
                  <a:schemeClr val="tx1">
                    <a:lumMod val="65000"/>
                    <a:lumOff val="35000"/>
                  </a:schemeClr>
                </a:solidFill>
                <a:effectLst/>
                <a:uLnTx/>
                <a:uFillTx/>
                <a:cs typeface="+mj-cs"/>
                <a:sym typeface="+mn-ea"/>
              </a:rPr>
              <a:t>LOCK TABLES和UNLOCK TABLES有时也写为</a:t>
            </a:r>
            <a:r>
              <a:rPr lang="zh-CN" altLang="en-US" sz="2050" noProof="0" dirty="0" smtClean="0">
                <a:ln>
                  <a:noFill/>
                </a:ln>
                <a:solidFill>
                  <a:schemeClr val="tx1">
                    <a:lumMod val="65000"/>
                    <a:lumOff val="35000"/>
                  </a:schemeClr>
                </a:solidFill>
                <a:effectLst/>
                <a:uLnTx/>
                <a:uFillTx/>
                <a:cs typeface="+mj-cs"/>
                <a:sym typeface="+mn-ea"/>
              </a:rPr>
              <a:t>LOCK TABLE和UNLOCK TABLE，两种写法含义一样。</a:t>
            </a:r>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LOCK TABLES和UNLOCK TABLES</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400" dirty="0" smtClean="0"/>
              <a:t>事务的作用</a:t>
            </a:r>
            <a:endParaRPr lang="zh-CN" altLang="en-US" sz="2400" dirty="0" smtClean="0"/>
          </a:p>
          <a:p>
            <a:pPr lvl="1"/>
            <a:r>
              <a:rPr lang="zh-CN" altLang="en-US" sz="2055" dirty="0" smtClean="0"/>
              <a:t>事务管理对于企业级应用而言至关重要，它保证了用户的每一次操作都是可靠的，即便出现了异常的访问情况，也不至于破坏后台</a:t>
            </a:r>
            <a:r>
              <a:rPr lang="zh-CN" altLang="en-US" sz="2055" dirty="0" smtClean="0">
                <a:solidFill>
                  <a:srgbClr val="FF0000"/>
                </a:solidFill>
              </a:rPr>
              <a:t>数据的完整性</a:t>
            </a:r>
            <a:endParaRPr lang="zh-CN" altLang="en-US" sz="2055" dirty="0" smtClean="0"/>
          </a:p>
          <a:p>
            <a:r>
              <a:rPr lang="zh-CN" altLang="en-US" sz="2400" dirty="0" smtClean="0">
                <a:sym typeface="+mn-ea"/>
              </a:rPr>
              <a:t>事务的应用场景</a:t>
            </a:r>
            <a:endParaRPr lang="zh-CN" altLang="en-US" sz="2400" dirty="0" smtClean="0">
              <a:sym typeface="+mn-ea"/>
            </a:endParaRPr>
          </a:p>
          <a:p>
            <a:pPr lvl="1"/>
            <a:r>
              <a:rPr lang="zh-CN" altLang="en-US" sz="2055" dirty="0" smtClean="0">
                <a:sym typeface="+mn-ea"/>
              </a:rPr>
              <a:t>1.转账业务</a:t>
            </a:r>
            <a:endParaRPr lang="zh-CN" altLang="en-US" sz="2055" dirty="0" smtClean="0">
              <a:sym typeface="+mn-ea"/>
            </a:endParaRPr>
          </a:p>
          <a:p>
            <a:pPr lvl="1"/>
            <a:r>
              <a:rPr lang="zh-CN" altLang="en-US" sz="2055" dirty="0" smtClean="0">
                <a:sym typeface="+mn-ea"/>
              </a:rPr>
              <a:t>2.注册账户，</a:t>
            </a:r>
            <a:r>
              <a:rPr lang="zh-CN" altLang="en-US" sz="2050" dirty="0">
                <a:sym typeface="+mn-ea"/>
              </a:rPr>
              <a:t>要求用户注册一定是</a:t>
            </a:r>
            <a:r>
              <a:rPr lang="zh-CN" altLang="en-US" sz="2050" dirty="0" smtClean="0">
                <a:sym typeface="+mn-ea"/>
              </a:rPr>
              <a:t>基本信息和详细信息</a:t>
            </a:r>
            <a:r>
              <a:rPr lang="zh-CN" altLang="en-US" sz="2050" dirty="0">
                <a:sym typeface="+mn-ea"/>
              </a:rPr>
              <a:t>都有相关记录，才认为注册成功。</a:t>
            </a:r>
            <a:endParaRPr lang="zh-CN" altLang="en-US" sz="2050" dirty="0"/>
          </a:p>
          <a:p>
            <a:pPr lvl="1"/>
            <a:r>
              <a:rPr lang="en-US" altLang="zh-CN" sz="2055" dirty="0" smtClean="0">
                <a:sym typeface="+mn-ea"/>
              </a:rPr>
              <a:t>3.</a:t>
            </a:r>
            <a:r>
              <a:rPr lang="zh-CN" altLang="en-US" sz="2055" dirty="0" smtClean="0">
                <a:sym typeface="+mn-ea"/>
              </a:rPr>
              <a:t>提交订单，要求订单表和订单详情表中的记录都插入成功，认为这个订单操作才成功。</a:t>
            </a:r>
            <a:endParaRPr lang="zh-CN" altLang="en-US" sz="2055" dirty="0" smtClean="0">
              <a:sym typeface="+mn-ea"/>
            </a:endParaRPr>
          </a:p>
          <a:p>
            <a:r>
              <a:rPr lang="zh-CN" altLang="en-US" sz="2400" dirty="0" smtClean="0">
                <a:sym typeface="+mn-ea"/>
              </a:rPr>
              <a:t>以上场景的共同点是什么？</a:t>
            </a:r>
            <a:endParaRPr lang="zh-CN" altLang="en-US" sz="2400" dirty="0" smtClean="0">
              <a:sym typeface="+mn-ea"/>
            </a:endParaRPr>
          </a:p>
          <a:p>
            <a:pPr lvl="1"/>
            <a:r>
              <a:rPr lang="zh-CN" altLang="en-US" sz="2055" dirty="0" smtClean="0">
                <a:sym typeface="+mn-ea"/>
              </a:rPr>
              <a:t>一个业务涉及到多个sql的执行,这些sql需要全部执行成功,这个业务才有效果,如果其中一条sql失败,整个业务也就失败</a:t>
            </a:r>
            <a:endParaRPr lang="zh-CN" altLang="en-US" sz="205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概述</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2575" y="849630"/>
            <a:ext cx="11015980" cy="3124200"/>
          </a:xfrm>
        </p:spPr>
        <p:txBody>
          <a:bodyPr vert="horz" lIns="91440" tIns="45720" rIns="91440" bIns="45720" rtlCol="0">
            <a:noAutofit/>
          </a:bodyPr>
          <a:lstStyle/>
          <a:p>
            <a:r>
              <a:rPr lang="zh-CN" altLang="en-US" sz="2400" dirty="0" smtClean="0"/>
              <a:t>事务的概念</a:t>
            </a:r>
            <a:endParaRPr lang="zh-CN" altLang="en-US" sz="2400" dirty="0" smtClean="0"/>
          </a:p>
          <a:p>
            <a:pPr lvl="1"/>
            <a:r>
              <a:rPr lang="zh-CN" altLang="en-US" sz="2055" dirty="0" smtClean="0"/>
              <a:t>事务用于保证数据的一致性，它由一组相关的数据操作语句组成，既通常我们所说的增删改,语句要么全部成功(commit)，要么全部失败(rollback)。如：网上转账就是典型的要用事务来处理，</a:t>
            </a:r>
            <a:r>
              <a:rPr lang="zh-CN" altLang="en-US" sz="2055" dirty="0" smtClean="0">
                <a:solidFill>
                  <a:srgbClr val="FF0000"/>
                </a:solidFill>
              </a:rPr>
              <a:t>用于保证数据的一致性</a:t>
            </a:r>
            <a:r>
              <a:rPr lang="zh-CN" altLang="en-US" sz="2055" dirty="0" smtClean="0"/>
              <a:t>。</a:t>
            </a:r>
            <a:endParaRPr lang="zh-CN" altLang="en-US" sz="2055" dirty="0" smtClean="0"/>
          </a:p>
          <a:p>
            <a:pPr lvl="0"/>
            <a:endParaRPr lang="zh-CN" altLang="en-US" sz="205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概述</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584200"/>
            <a:ext cx="11015980" cy="5906135"/>
          </a:xfrm>
        </p:spPr>
        <p:txBody>
          <a:bodyPr vert="horz" lIns="91440" tIns="45720" rIns="91440" bIns="45720" rtlCol="0">
            <a:noAutofit/>
          </a:bodyPr>
          <a:lstStyle/>
          <a:p>
            <a:pPr lvl="0"/>
            <a:r>
              <a:rPr lang="zh-CN" altLang="en-US" sz="2395" dirty="0" smtClean="0"/>
              <a:t>事务的几个特性:</a:t>
            </a:r>
            <a:r>
              <a:rPr lang="zh-CN" altLang="en-US" sz="2395" dirty="0" smtClean="0">
                <a:solidFill>
                  <a:srgbClr val="FF0000"/>
                </a:solidFill>
              </a:rPr>
              <a:t>ACID</a:t>
            </a:r>
            <a:endParaRPr lang="zh-CN" altLang="en-US" sz="2395" dirty="0" smtClean="0">
              <a:solidFill>
                <a:srgbClr val="FF0000"/>
              </a:solidFill>
            </a:endParaRPr>
          </a:p>
          <a:p>
            <a:pPr lvl="1"/>
            <a:r>
              <a:rPr lang="zh-CN" altLang="en-US" sz="1800" dirty="0" smtClean="0">
                <a:solidFill>
                  <a:srgbClr val="FF0000"/>
                </a:solidFill>
              </a:rPr>
              <a:t>原子性(Atomicity)</a:t>
            </a:r>
            <a:r>
              <a:rPr lang="zh-CN" altLang="en-US" sz="1800" dirty="0" smtClean="0"/>
              <a:t>：事务的原子性是指事务中包含的所有操作要么都做，要么都不做，保证数据库是一致的。例如：A帐户向 B 帐户划账 1000，则先将A 减少 1000，再将 B 增加 1000，这两个动作要么都提交，要么都回退，不可能发生一个有效、一个无效的情况。</a:t>
            </a:r>
            <a:endParaRPr lang="zh-CN" altLang="en-US" sz="1800" dirty="0" smtClean="0"/>
          </a:p>
          <a:p>
            <a:pPr lvl="1"/>
            <a:r>
              <a:rPr lang="zh-CN" altLang="en-US" sz="1800" dirty="0" smtClean="0">
                <a:solidFill>
                  <a:srgbClr val="FF0000"/>
                </a:solidFill>
              </a:rPr>
              <a:t>一致性(Consistency)</a:t>
            </a:r>
            <a:r>
              <a:rPr lang="zh-CN" altLang="en-US" sz="1800" dirty="0" smtClean="0"/>
              <a:t>：一致性是指数据库在事务操作前和事务处理后，其中的数据必须都满足业务规则约束。例如：A、B 帐户的总金额在转账前和转帐后必须一致，其中的不一致必须是短暂的，在事务提交前才会出现的。再如：约定 B 帐户不能多于 1000 元，则 A转出 1000 成功，B 转入 1000 失败，最终由原子性得到——整个事务回滚</a:t>
            </a:r>
            <a:endParaRPr lang="zh-CN" altLang="en-US" sz="1800" dirty="0" smtClean="0"/>
          </a:p>
          <a:p>
            <a:pPr lvl="1"/>
            <a:r>
              <a:rPr lang="zh-CN" altLang="en-US" sz="1800" dirty="0" smtClean="0">
                <a:solidFill>
                  <a:srgbClr val="FF0000"/>
                </a:solidFill>
              </a:rPr>
              <a:t>隔离性(Isolation)</a:t>
            </a:r>
            <a:r>
              <a:rPr lang="zh-CN" altLang="en-US" sz="1800" dirty="0" smtClean="0"/>
              <a:t>：隔离性是数据库允许多个并发事务同时对齐数据进行读写和修改的能力， 隔离性可以防止多个事务并发执行时由于交叉执行而导致数据的不一致。例如：在 A、B 之间转帐时，C 同时向 A 转帐，若同时进行则 A、B 之间的一致性不能得到满足。</a:t>
            </a:r>
            <a:endParaRPr lang="zh-CN" altLang="en-US" sz="1800" dirty="0" smtClean="0"/>
          </a:p>
          <a:p>
            <a:pPr lvl="1"/>
            <a:r>
              <a:rPr lang="zh-CN" altLang="en-US" sz="1800" dirty="0" smtClean="0">
                <a:solidFill>
                  <a:srgbClr val="FF0000"/>
                </a:solidFill>
              </a:rPr>
              <a:t>持久性(Durability)</a:t>
            </a:r>
            <a:r>
              <a:rPr lang="zh-CN" altLang="en-US" sz="1800" dirty="0" smtClean="0"/>
              <a:t>：保证事务对数据库的修改是持久有效的，即使发生系统故障，也不应该丢失。（提交事务以后，事务操作会被持久化到数据库，持久化的反义词就是临时化，持久化就是真正放进去，不可回退。别的会话可以看到你提交的数据。）</a:t>
            </a:r>
            <a:endParaRPr lang="zh-CN" altLang="en-US" sz="18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事务特性</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584200"/>
            <a:ext cx="11015980" cy="5906135"/>
          </a:xfrm>
        </p:spPr>
        <p:txBody>
          <a:bodyPr vert="horz" lIns="91440" tIns="45720" rIns="91440" bIns="45720" rtlCol="0">
            <a:noAutofit/>
          </a:bodyPr>
          <a:lstStyle/>
          <a:p>
            <a:pPr lvl="0"/>
            <a:r>
              <a:rPr lang="zh-CN" altLang="en-US" sz="2395" dirty="0" smtClean="0"/>
              <a:t>一般来说，mysql默认开启了事务自动提交功能，每条sql执行都会提交事务。可以使用如下语句关闭事务自动提交功能。</a:t>
            </a:r>
            <a:endParaRPr lang="zh-CN" altLang="en-US" sz="2395" dirty="0" smtClean="0"/>
          </a:p>
          <a:p>
            <a:pPr lvl="0"/>
            <a:endParaRPr lang="zh-CN" altLang="en-US" sz="239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848360" y="2206625"/>
            <a:ext cx="9424035" cy="3322955"/>
          </a:xfrm>
          <a:prstGeom prst="rect">
            <a:avLst/>
          </a:prstGeom>
          <a:noFill/>
        </p:spPr>
        <p:txBody>
          <a:bodyPr wrap="none" rtlCol="0">
            <a:spAutoFit/>
          </a:bodyPr>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在mysql中,事务只针对innodb存储引擎,而MYISAM是非事务的存储引擎,不支持事务</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1、 事务开始       begin或start transaction;</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2、 事务提交       commit或commit work；</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3、 回滚           rollback或rollback work；</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4、 保存点设置     savepoint 标识；</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5、 回滚到保存点   rollback to 标识；</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6、 删除保存点     release savepoint 标识。</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矩形 4"/>
          <p:cNvSpPr/>
          <p:nvPr/>
        </p:nvSpPr>
        <p:spPr>
          <a:xfrm>
            <a:off x="665480" y="2133600"/>
            <a:ext cx="9831070" cy="35661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584200"/>
            <a:ext cx="11636375" cy="5906135"/>
          </a:xfrm>
        </p:spPr>
        <p:txBody>
          <a:bodyPr vert="horz" lIns="91440" tIns="45720" rIns="91440" bIns="45720" rtlCol="0">
            <a:noAutofit/>
          </a:bodyPr>
          <a:lstStyle/>
          <a:p>
            <a:pPr lvl="0"/>
            <a:r>
              <a:rPr lang="zh-CN" altLang="en-US" sz="2395" dirty="0" smtClean="0"/>
              <a:t>下面通过两个例子来演示一下 MySQL 事务的具体用法。</a:t>
            </a:r>
            <a:endParaRPr lang="zh-CN" altLang="en-US" sz="2395" dirty="0" smtClean="0"/>
          </a:p>
          <a:p>
            <a:pPr lvl="0"/>
            <a:endParaRPr lang="zh-CN" altLang="en-US" sz="2395" dirty="0" smtClean="0"/>
          </a:p>
          <a:p>
            <a:pPr lvl="0"/>
            <a:endParaRPr lang="zh-CN" altLang="en-US" sz="2395" dirty="0" smtClean="0"/>
          </a:p>
          <a:p>
            <a:pPr lvl="0"/>
            <a:endParaRPr lang="zh-CN" altLang="en-US" sz="2395" dirty="0" smtClean="0"/>
          </a:p>
          <a:p>
            <a:pPr lvl="0"/>
            <a:r>
              <a:rPr lang="zh-CN" altLang="en-US" sz="2395" dirty="0" smtClean="0"/>
              <a:t>示例</a:t>
            </a:r>
            <a:r>
              <a:rPr lang="en-US" altLang="zh-CN" sz="2395" dirty="0" smtClean="0"/>
              <a:t>1</a:t>
            </a:r>
            <a:r>
              <a:rPr lang="zh-CN" altLang="en-US" sz="2395" dirty="0" smtClean="0"/>
              <a:t>：</a:t>
            </a:r>
            <a:r>
              <a:rPr lang="zh-CN" altLang="en-US" sz="2395" dirty="0" smtClean="0"/>
              <a:t>下面模拟在张三的账户减去 500 元后，账号编号李四的账户还未增加 500 时，有其他会话访问数据表的场景。由于代码需要在两个窗口中执行，为了方便阅读，这里我们称为 A 窗口和 B 窗口。</a:t>
            </a:r>
            <a:endParaRPr lang="zh-CN" altLang="en-US" sz="2395" dirty="0" smtClean="0"/>
          </a:p>
          <a:p>
            <a:pPr lvl="1"/>
            <a:r>
              <a:rPr lang="zh-CN" altLang="en-US" sz="2050" dirty="0" smtClean="0"/>
              <a:t>1) 在 A 窗口中开启一个事务，更新 account 表”张三”的余额数据，SQL 语句和运行结果如下：</a:t>
            </a:r>
            <a:endParaRPr lang="zh-CN" altLang="en-US" sz="2050" dirty="0" smtClean="0"/>
          </a:p>
          <a:p>
            <a:pPr lvl="0"/>
            <a:endParaRPr lang="zh-CN" altLang="en-US" sz="2395"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实例演示</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542290" y="1311910"/>
            <a:ext cx="7348855" cy="196215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665480" y="1416685"/>
            <a:ext cx="6583680" cy="1722120"/>
          </a:xfrm>
          <a:prstGeom prst="rect">
            <a:avLst/>
          </a:prstGeom>
        </p:spPr>
      </p:pic>
      <p:pic>
        <p:nvPicPr>
          <p:cNvPr id="63" name="图片 41"/>
          <p:cNvPicPr>
            <a:picLocks noChangeAspect="1"/>
          </p:cNvPicPr>
          <p:nvPr/>
        </p:nvPicPr>
        <p:blipFill>
          <a:blip r:embed="rId2"/>
          <a:stretch>
            <a:fillRect/>
          </a:stretch>
        </p:blipFill>
        <p:spPr>
          <a:xfrm>
            <a:off x="931545" y="5596255"/>
            <a:ext cx="10329545" cy="1045210"/>
          </a:xfrm>
          <a:prstGeom prst="rect">
            <a:avLst/>
          </a:prstGeom>
          <a:noFill/>
          <a:ln>
            <a:noFill/>
          </a:ln>
        </p:spPr>
      </p:pic>
      <p:sp>
        <p:nvSpPr>
          <p:cNvPr id="7" name="矩形 6"/>
          <p:cNvSpPr/>
          <p:nvPr/>
        </p:nvSpPr>
        <p:spPr>
          <a:xfrm>
            <a:off x="735965" y="5508625"/>
            <a:ext cx="11011535" cy="119253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4635" y="735965"/>
            <a:ext cx="11636375" cy="5754370"/>
          </a:xfrm>
        </p:spPr>
        <p:txBody>
          <a:bodyPr vert="horz" lIns="91440" tIns="45720" rIns="91440" bIns="45720" rtlCol="0">
            <a:noAutofit/>
          </a:bodyPr>
          <a:lstStyle/>
          <a:p>
            <a:pPr lvl="0"/>
            <a:r>
              <a:rPr lang="zh-CN" altLang="en-US" sz="2000" dirty="0" smtClean="0"/>
              <a:t>2)在 B 窗口中查询 account 数据表中的数据，SQL 语句和运行结果如下：</a:t>
            </a:r>
            <a:endParaRPr lang="zh-CN" altLang="en-US" sz="2000" dirty="0" smtClean="0"/>
          </a:p>
          <a:p>
            <a:pPr lvl="0"/>
            <a:endParaRPr lang="zh-CN" altLang="en-US" sz="2000" dirty="0" smtClean="0"/>
          </a:p>
          <a:p>
            <a:pPr lvl="0"/>
            <a:endParaRPr lang="zh-CN" altLang="en-US" sz="2000" dirty="0" smtClean="0"/>
          </a:p>
          <a:p>
            <a:pPr lvl="0"/>
            <a:endParaRPr lang="zh-CN" altLang="en-US" sz="2000" dirty="0" smtClean="0"/>
          </a:p>
          <a:p>
            <a:pPr lvl="0"/>
            <a:endParaRPr lang="zh-CN" altLang="en-US" sz="2000" dirty="0" smtClean="0"/>
          </a:p>
          <a:p>
            <a:pPr lvl="0"/>
            <a:endParaRPr lang="zh-CN" altLang="en-US" sz="2000" dirty="0" smtClean="0"/>
          </a:p>
          <a:p>
            <a:pPr lvl="0"/>
            <a:r>
              <a:rPr lang="zh-CN" altLang="en-US" sz="2000" dirty="0" smtClean="0"/>
              <a:t>3)在 A 窗口中继续执行事务,更新“李四”数据，并提交事务，SQL 语句和运行结果如下：</a:t>
            </a:r>
            <a:endParaRPr lang="zh-CN" altLang="en-US" sz="20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事务控制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实例演示</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2" name="图片 1"/>
          <p:cNvPicPr>
            <a:picLocks noChangeAspect="1"/>
          </p:cNvPicPr>
          <p:nvPr/>
        </p:nvPicPr>
        <p:blipFill>
          <a:blip r:embed="rId1"/>
          <a:stretch>
            <a:fillRect/>
          </a:stretch>
        </p:blipFill>
        <p:spPr>
          <a:xfrm>
            <a:off x="821690" y="1216025"/>
            <a:ext cx="3756660" cy="3017520"/>
          </a:xfrm>
          <a:prstGeom prst="rect">
            <a:avLst/>
          </a:prstGeom>
        </p:spPr>
      </p:pic>
      <p:sp>
        <p:nvSpPr>
          <p:cNvPr id="7" name="文本框 6"/>
          <p:cNvSpPr txBox="1"/>
          <p:nvPr/>
        </p:nvSpPr>
        <p:spPr>
          <a:xfrm>
            <a:off x="5174615" y="1778635"/>
            <a:ext cx="6370955" cy="922020"/>
          </a:xfrm>
          <a:prstGeom prst="rect">
            <a:avLst/>
          </a:prstGeom>
          <a:noFill/>
        </p:spPr>
        <p:txBody>
          <a:bodyPr wrap="square" rtlCol="0">
            <a:spAutoFit/>
          </a:bodyPr>
          <a:p>
            <a:r>
              <a:rPr lang="zh-CN" altLang="en-US"/>
              <a:t>从结果可以看出，虽然 A 窗口中的事务已经更改了 account表中的数据，但没有立即更新数据(没有提交事务)，这时其他会话读取到的仍然是更新前的数据。</a:t>
            </a:r>
            <a:endParaRPr lang="zh-CN" altLang="en-US"/>
          </a:p>
        </p:txBody>
      </p:sp>
      <p:sp>
        <p:nvSpPr>
          <p:cNvPr id="8" name="矩形 7"/>
          <p:cNvSpPr/>
          <p:nvPr/>
        </p:nvSpPr>
        <p:spPr>
          <a:xfrm>
            <a:off x="5071745" y="1643380"/>
            <a:ext cx="6675120" cy="119253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5" name="图片 43"/>
          <p:cNvPicPr>
            <a:picLocks noChangeAspect="1"/>
          </p:cNvPicPr>
          <p:nvPr/>
        </p:nvPicPr>
        <p:blipFill>
          <a:blip r:embed="rId2"/>
          <a:stretch>
            <a:fillRect/>
          </a:stretch>
        </p:blipFill>
        <p:spPr>
          <a:xfrm>
            <a:off x="821690" y="4839970"/>
            <a:ext cx="7167880" cy="1622425"/>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5195</Words>
  <Application>WPS 演示</Application>
  <PresentationFormat>Custom</PresentationFormat>
  <Paragraphs>172</Paragraphs>
  <Slides>20</Slides>
  <Notes>72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微软雅黑</vt:lpstr>
      <vt:lpstr>微软雅黑 Light</vt:lpstr>
      <vt:lpstr>Arial Unicode MS</vt:lpstr>
      <vt:lpstr>Calibri</vt:lpstr>
      <vt:lpstr>等线</vt:lpstr>
      <vt:lpstr>Office 主题</vt:lpstr>
      <vt:lpstr>LOCK TABLES和UNLOCK TABLES</vt:lpstr>
      <vt:lpstr>【LOCK TABLES和UNLOCK TABLES】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感谢</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1555</cp:revision>
  <dcterms:created xsi:type="dcterms:W3CDTF">2014-03-19T14:07:00Z</dcterms:created>
  <dcterms:modified xsi:type="dcterms:W3CDTF">2021-03-07T07:26:14Z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