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4"/>
  </p:handoutMasterIdLst>
  <p:sldIdLst>
    <p:sldId id="478" r:id="rId3"/>
    <p:sldId id="1623" r:id="rId5"/>
    <p:sldId id="1596" r:id="rId6"/>
    <p:sldId id="1624" r:id="rId7"/>
    <p:sldId id="1597" r:id="rId8"/>
    <p:sldId id="1598" r:id="rId9"/>
    <p:sldId id="1599" r:id="rId10"/>
    <p:sldId id="1627" r:id="rId11"/>
    <p:sldId id="1600" r:id="rId12"/>
    <p:sldId id="1601" r:id="rId13"/>
    <p:sldId id="1612" r:id="rId14"/>
    <p:sldId id="1609" r:id="rId15"/>
    <p:sldId id="1610" r:id="rId16"/>
    <p:sldId id="1613" r:id="rId17"/>
    <p:sldId id="1614" r:id="rId18"/>
    <p:sldId id="1615" r:id="rId19"/>
    <p:sldId id="1616" r:id="rId20"/>
    <p:sldId id="1617" r:id="rId21"/>
    <p:sldId id="1618" r:id="rId22"/>
    <p:sldId id="476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4958"/>
    <a:srgbClr val="FD3AD1"/>
    <a:srgbClr val="379C35"/>
    <a:srgbClr val="269999"/>
    <a:srgbClr val="595959"/>
    <a:srgbClr val="C3C000"/>
    <a:srgbClr val="B8275B"/>
    <a:srgbClr val="C56883"/>
    <a:srgbClr val="276A83"/>
    <a:srgbClr val="AE0B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中度样式 1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529" autoAdjust="0"/>
    <p:restoredTop sz="84865" autoAdjust="0"/>
  </p:normalViewPr>
  <p:slideViewPr>
    <p:cSldViewPr snapToGrid="0">
      <p:cViewPr varScale="1">
        <p:scale>
          <a:sx n="63" d="100"/>
          <a:sy n="63" d="100"/>
        </p:scale>
        <p:origin x="672" y="66"/>
      </p:cViewPr>
      <p:guideLst>
        <p:guide orient="horz" pos="2135"/>
        <p:guide pos="3794"/>
      </p:guideLst>
    </p:cSldViewPr>
  </p:slideViewPr>
  <p:outlineViewPr>
    <p:cViewPr>
      <p:scale>
        <a:sx n="33" d="100"/>
        <a:sy n="33" d="100"/>
      </p:scale>
      <p:origin x="0" y="-4608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2034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FDAFF6-F84F-4348-8062-22F68F2F88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8F3BBD-B065-4C1F-9D2D-1D16C98090F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89AA82-4130-4734-8B4A-6884A50150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8926C2D-E49A-4B9B-AB76-4937318C8460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5120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F49A5B2-40F8-4CE8-9A52-08D1420E4A0F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5120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F49A5B2-40F8-4CE8-9A52-08D1420E4A0F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4CE8810-0582-4692-8409-206418EA2EE3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939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AB9E70A-980C-4165-9F6F-8F535359421E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C9AB3F-D91E-4CD1-B0FE-A16B096DF36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Picture 7" descr="Picture1.png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9851569" y="179024"/>
            <a:ext cx="2153196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1"/>
            <a:ext cx="11573813" cy="849126"/>
          </a:xfrm>
        </p:spPr>
        <p:txBody>
          <a:bodyPr>
            <a:normAutofit/>
          </a:bodyPr>
          <a:lstStyle>
            <a:lvl1pPr>
              <a:defRPr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5448937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0" y="12302"/>
            <a:ext cx="11637135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8.png"/><Relationship Id="rId3" Type="http://schemas.openxmlformats.org/officeDocument/2006/relationships/image" Target="../media/image13.e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410230"/>
            <a:ext cx="9144000" cy="2387600"/>
          </a:xfrm>
        </p:spPr>
        <p:txBody>
          <a:bodyPr anchor="ctr">
            <a:normAutofit/>
          </a:bodyPr>
          <a:lstStyle/>
          <a:p>
            <a:r>
              <a:rPr lang="en-US" altLang="zh-CN" sz="6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JDBC</a:t>
            </a:r>
            <a:endParaRPr lang="en-US" altLang="zh-CN" sz="6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 1"/>
          <p:cNvSpPr>
            <a:spLocks noGrp="1"/>
          </p:cNvSpPr>
          <p:nvPr>
            <p:ph type="title"/>
          </p:nvPr>
        </p:nvSpPr>
        <p:spPr>
          <a:xfrm>
            <a:off x="210503" y="145733"/>
            <a:ext cx="7372350" cy="571500"/>
          </a:xfrm>
        </p:spPr>
        <p:txBody>
          <a:bodyPr/>
          <a:lstStyle/>
          <a:p>
            <a:pPr eaLnBrk="1" hangingPunct="1"/>
            <a:r>
              <a:rPr lang="zh-CN" altLang="en-US" dirty="0" smtClean="0">
                <a:sym typeface="+mn-ea"/>
              </a:rPr>
              <a:t>知识点</a:t>
            </a:r>
            <a:r>
              <a:rPr lang="en-US" altLang="zh-CN" dirty="0" smtClean="0">
                <a:sym typeface="+mn-ea"/>
              </a:rPr>
              <a:t>2-</a:t>
            </a:r>
            <a:r>
              <a:rPr lang="zh-CN" altLang="en-US" dirty="0" smtClean="0">
                <a:sym typeface="+mn-ea"/>
              </a:rPr>
              <a:t>【</a:t>
            </a:r>
            <a:r>
              <a:rPr lang="en-US" altLang="zh-CN" dirty="0" smtClean="0">
                <a:sym typeface="+mn-ea"/>
              </a:rPr>
              <a:t>JDBC</a:t>
            </a:r>
            <a:r>
              <a:rPr lang="zh-CN" altLang="en-US" dirty="0" smtClean="0">
                <a:sym typeface="+mn-ea"/>
              </a:rPr>
              <a:t>访问数据库的步骤】</a:t>
            </a:r>
            <a:r>
              <a:rPr lang="en-US" altLang="zh-CN" dirty="0" smtClean="0">
                <a:sym typeface="+mn-ea"/>
              </a:rPr>
              <a:t>-4</a:t>
            </a:r>
            <a:endParaRPr lang="zh-CN" altLang="en-US" dirty="0" smtClean="0"/>
          </a:p>
        </p:txBody>
      </p:sp>
      <p:sp>
        <p:nvSpPr>
          <p:cNvPr id="25603" name="内容占位符 2"/>
          <p:cNvSpPr>
            <a:spLocks noGrp="1"/>
          </p:cNvSpPr>
          <p:nvPr>
            <p:ph idx="1"/>
          </p:nvPr>
        </p:nvSpPr>
        <p:spPr>
          <a:xfrm>
            <a:off x="559435" y="772795"/>
            <a:ext cx="11334750" cy="593979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zh-CN" altLang="en-US" smtClean="0"/>
              <a:t>步骤</a:t>
            </a:r>
            <a:r>
              <a:rPr lang="en-US" altLang="zh-CN" smtClean="0"/>
              <a:t>4</a:t>
            </a:r>
            <a:r>
              <a:rPr lang="zh-CN" altLang="en-US" smtClean="0"/>
              <a:t>：处理</a:t>
            </a:r>
            <a:r>
              <a:rPr lang="en-US" altLang="zh-CN" smtClean="0"/>
              <a:t>ResultSet</a:t>
            </a:r>
            <a:r>
              <a:rPr lang="zh-CN" altLang="en-US" smtClean="0"/>
              <a:t>结果集</a:t>
            </a:r>
            <a:endParaRPr lang="en-US" altLang="zh-CN" smtClean="0"/>
          </a:p>
          <a:p>
            <a:pPr lvl="1" eaLnBrk="1" hangingPunct="1"/>
            <a:r>
              <a:rPr lang="zh-CN" altLang="en-US" smtClean="0"/>
              <a:t>用于存储查询结果</a:t>
            </a:r>
            <a:endParaRPr lang="en-US" altLang="zh-CN" smtClean="0"/>
          </a:p>
          <a:p>
            <a:pPr lvl="2" eaLnBrk="1" hangingPunct="1"/>
            <a:r>
              <a:rPr lang="zh-CN" altLang="en-US" smtClean="0"/>
              <a:t>只在执行</a:t>
            </a:r>
            <a:r>
              <a:rPr lang="en-US" altLang="zh-CN" smtClean="0"/>
              <a:t>select</a:t>
            </a:r>
            <a:r>
              <a:rPr lang="zh-CN" altLang="en-US" smtClean="0"/>
              <a:t>语句时返回</a:t>
            </a:r>
            <a:endParaRPr lang="en-US" altLang="zh-CN" smtClean="0"/>
          </a:p>
          <a:p>
            <a:pPr eaLnBrk="1" hangingPunct="1"/>
            <a:endParaRPr lang="en-US" altLang="zh-CN" smtClean="0"/>
          </a:p>
          <a:p>
            <a:pPr eaLnBrk="1" hangingPunct="1"/>
            <a:endParaRPr lang="en-US" altLang="zh-CN" smtClean="0"/>
          </a:p>
          <a:p>
            <a:pPr lvl="1" eaLnBrk="1" hangingPunct="1"/>
            <a:endParaRPr lang="en-US" altLang="zh-CN" smtClean="0"/>
          </a:p>
          <a:p>
            <a:pPr eaLnBrk="1" hangingPunct="1"/>
            <a:endParaRPr lang="zh-CN" altLang="en-US" smtClean="0"/>
          </a:p>
          <a:p>
            <a:pPr eaLnBrk="1" hangingPunct="1"/>
            <a:endParaRPr lang="zh-CN" altLang="en-US" smtClean="0">
              <a:sym typeface="+mn-ea"/>
            </a:endParaRPr>
          </a:p>
          <a:p>
            <a:pPr eaLnBrk="1" hangingPunct="1"/>
            <a:r>
              <a:rPr lang="zh-CN" altLang="en-US" smtClean="0">
                <a:sym typeface="+mn-ea"/>
              </a:rPr>
              <a:t>步骤</a:t>
            </a:r>
            <a:r>
              <a:rPr lang="en-US" altLang="zh-CN" smtClean="0">
                <a:sym typeface="+mn-ea"/>
              </a:rPr>
              <a:t>5</a:t>
            </a:r>
            <a:r>
              <a:rPr lang="zh-CN" altLang="en-US" smtClean="0">
                <a:sym typeface="+mn-ea"/>
              </a:rPr>
              <a:t>：</a:t>
            </a:r>
            <a:r>
              <a:rPr lang="zh-CN" smtClean="0">
                <a:sym typeface="+mn-ea"/>
              </a:rPr>
              <a:t>释放资源   close();</a:t>
            </a:r>
            <a:endParaRPr lang="zh-CN" smtClean="0">
              <a:sym typeface="+mn-ea"/>
            </a:endParaRPr>
          </a:p>
          <a:p>
            <a:pPr eaLnBrk="1" hangingPunct="1"/>
            <a:endParaRPr lang="zh-CN" altLang="en-US" smtClean="0"/>
          </a:p>
        </p:txBody>
      </p:sp>
      <p:graphicFrame>
        <p:nvGraphicFramePr>
          <p:cNvPr id="16" name="内容占位符 4"/>
          <p:cNvGraphicFramePr/>
          <p:nvPr>
            <p:custDataLst>
              <p:tags r:id="rId1"/>
            </p:custDataLst>
          </p:nvPr>
        </p:nvGraphicFramePr>
        <p:xfrm>
          <a:off x="1604299" y="2519359"/>
          <a:ext cx="7085330" cy="2834640"/>
        </p:xfrm>
        <a:graphic>
          <a:graphicData uri="http://schemas.openxmlformats.org/drawingml/2006/table">
            <a:tbl>
              <a:tblPr firstRow="1" bandRow="1">
                <a:effectLst>
                  <a:reflection blurRad="6350" stA="52000" endA="300" endPos="35000" dir="5400000" sy="-100000" algn="bl" rotWithShape="0"/>
                </a:effectLst>
                <a:tableStyleId>{FABFCF23-3B69-468F-B69F-88F6DE6A72F2}</a:tableStyleId>
              </a:tblPr>
              <a:tblGrid>
                <a:gridCol w="3670935"/>
                <a:gridCol w="3414395"/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方法</a:t>
                      </a:r>
                      <a:endParaRPr lang="zh-CN" altLang="en-US" dirty="0"/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说明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en-US" altLang="zh-CN" sz="1800" kern="1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boolean</a:t>
                      </a:r>
                      <a:r>
                        <a:rPr lang="en-US" altLang="zh-CN" sz="1800" kern="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 next()</a:t>
                      </a:r>
                      <a:endParaRPr lang="en-US" altLang="zh-CN" sz="1800" kern="1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zh-CN" altLang="en-US" sz="1800" kern="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将光标从当前位置向下移动一行</a:t>
                      </a:r>
                      <a:endParaRPr lang="zh-CN" altLang="en-US" sz="1800" kern="1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en-US" altLang="zh-CN" sz="1800" kern="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void close()</a:t>
                      </a:r>
                      <a:endParaRPr lang="en-US" altLang="zh-CN" sz="1800" kern="1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zh-CN" altLang="en-US" sz="1800" kern="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关闭</a:t>
                      </a:r>
                      <a:r>
                        <a:rPr lang="en-US" altLang="zh-CN" sz="1800" kern="1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ResultSet</a:t>
                      </a:r>
                      <a:r>
                        <a:rPr lang="en-US" altLang="zh-CN" sz="1800" kern="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 </a:t>
                      </a:r>
                      <a:r>
                        <a:rPr lang="zh-CN" altLang="en-US" sz="1800" kern="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对象</a:t>
                      </a:r>
                      <a:endParaRPr lang="zh-CN" altLang="en-US" sz="1800" kern="1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en-US" altLang="zh-CN" sz="1800" kern="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String </a:t>
                      </a:r>
                      <a:r>
                        <a:rPr lang="en-US" altLang="zh-CN" sz="1800" kern="1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getString</a:t>
                      </a:r>
                      <a:r>
                        <a:rPr lang="en-US" altLang="zh-CN" sz="1800" kern="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(String </a:t>
                      </a:r>
                      <a:r>
                        <a:rPr lang="en-US" altLang="zh-CN" sz="1800" kern="1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colLabel</a:t>
                      </a:r>
                      <a:r>
                        <a:rPr lang="en-US" altLang="zh-CN" sz="1800" kern="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)</a:t>
                      </a:r>
                      <a:endParaRPr lang="en-US" altLang="zh-CN" sz="1800" kern="1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zh-CN" altLang="en-US" sz="1800" kern="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根据列名称对应的值</a:t>
                      </a:r>
                      <a:endParaRPr lang="zh-CN" altLang="en-US" sz="1800" kern="1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en-US" altLang="zh-CN" sz="1800" kern="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String </a:t>
                      </a:r>
                      <a:r>
                        <a:rPr lang="en-US" altLang="zh-CN" sz="1800" kern="1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getString</a:t>
                      </a:r>
                      <a:r>
                        <a:rPr lang="en-US" altLang="zh-CN" sz="1800" kern="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(</a:t>
                      </a:r>
                      <a:r>
                        <a:rPr lang="en-US" altLang="zh-CN" sz="1800" kern="1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int</a:t>
                      </a:r>
                      <a:r>
                        <a:rPr lang="en-US" altLang="zh-CN" sz="1800" kern="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 </a:t>
                      </a:r>
                      <a:r>
                        <a:rPr lang="en-US" altLang="zh-CN" sz="1800" kern="1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colIndex</a:t>
                      </a:r>
                      <a:r>
                        <a:rPr lang="en-US" altLang="zh-CN" sz="1800" kern="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))</a:t>
                      </a:r>
                      <a:endParaRPr lang="en-US" altLang="zh-CN" sz="1800" kern="1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zh-CN" altLang="en-US" sz="1800" kern="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根据列的位置获取对应的值</a:t>
                      </a:r>
                      <a:endParaRPr lang="zh-CN" altLang="en-US" sz="1800" kern="1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en-US" altLang="zh-CN" sz="1800" kern="1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int</a:t>
                      </a:r>
                      <a:r>
                        <a:rPr lang="en-US" altLang="zh-CN" sz="1800" kern="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 </a:t>
                      </a:r>
                      <a:r>
                        <a:rPr lang="en-US" altLang="zh-CN" sz="1800" kern="1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getInt</a:t>
                      </a:r>
                      <a:r>
                        <a:rPr lang="en-US" altLang="zh-CN" sz="1800" kern="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(</a:t>
                      </a:r>
                      <a:r>
                        <a:rPr lang="en-US" altLang="zh-CN" sz="1800" kern="1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int</a:t>
                      </a:r>
                      <a:r>
                        <a:rPr lang="en-US" altLang="zh-CN" sz="1800" kern="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 </a:t>
                      </a:r>
                      <a:r>
                        <a:rPr lang="en-US" altLang="zh-CN" sz="1800" kern="1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colIndex</a:t>
                      </a:r>
                      <a:r>
                        <a:rPr lang="en-US" altLang="zh-CN" sz="1800" kern="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)</a:t>
                      </a:r>
                      <a:endParaRPr lang="en-US" altLang="zh-CN" sz="1800" kern="1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zh-CN" altLang="en-US" sz="1800" kern="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根据列的位置获取对应值</a:t>
                      </a:r>
                      <a:endParaRPr lang="zh-CN" altLang="en-US" sz="1800" kern="1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en-US" altLang="zh-CN" sz="1800" kern="1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int</a:t>
                      </a:r>
                      <a:r>
                        <a:rPr lang="en-US" altLang="zh-CN" sz="1800" kern="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 </a:t>
                      </a:r>
                      <a:r>
                        <a:rPr lang="en-US" altLang="zh-CN" sz="1800" kern="1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getInt</a:t>
                      </a:r>
                      <a:r>
                        <a:rPr lang="en-US" altLang="zh-CN" sz="1800" kern="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(String </a:t>
                      </a:r>
                      <a:r>
                        <a:rPr lang="en-US" altLang="zh-CN" sz="1800" kern="1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colLabel</a:t>
                      </a:r>
                      <a:r>
                        <a:rPr lang="en-US" altLang="zh-CN" sz="1800" kern="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)</a:t>
                      </a:r>
                      <a:endParaRPr lang="en-US" altLang="zh-CN" sz="1800" kern="1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zh-CN" altLang="en-US" sz="1800" kern="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根据列的名称获取对应的值</a:t>
                      </a:r>
                      <a:endParaRPr lang="zh-CN" altLang="en-US" sz="1800" kern="1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smtClean="0">
                <a:sym typeface="+mn-ea"/>
              </a:rPr>
              <a:t>知识点</a:t>
            </a:r>
            <a:r>
              <a:rPr lang="en-US" altLang="zh-CN" smtClean="0">
                <a:sym typeface="+mn-ea"/>
              </a:rPr>
              <a:t>3-</a:t>
            </a:r>
            <a:r>
              <a:rPr lang="zh-CN" altLang="en-US" smtClean="0">
                <a:sym typeface="+mn-ea"/>
              </a:rPr>
              <a:t>【</a:t>
            </a:r>
            <a:r>
              <a:rPr lang="en-US" altLang="zh-CN">
                <a:sym typeface="+mn-ea"/>
              </a:rPr>
              <a:t>CURD</a:t>
            </a:r>
            <a:r>
              <a:rPr lang="zh-CN" altLang="en-US">
                <a:sym typeface="+mn-ea"/>
              </a:rPr>
              <a:t>操作</a:t>
            </a:r>
            <a:r>
              <a:rPr lang="zh-CN" altLang="en-US" smtClean="0">
                <a:sym typeface="+mn-ea"/>
              </a:rPr>
              <a:t>】</a:t>
            </a:r>
            <a:endParaRPr lang="zh-CN" altLang="en-US" smtClean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练习</a:t>
            </a:r>
            <a:r>
              <a:rPr lang="en-US" altLang="zh-CN"/>
              <a:t>1</a:t>
            </a:r>
            <a:r>
              <a:rPr lang="zh-CN" altLang="en-US"/>
              <a:t>：注册用户</a:t>
            </a:r>
            <a:endParaRPr lang="zh-CN" altLang="en-US"/>
          </a:p>
          <a:p>
            <a:r>
              <a:rPr lang="zh-CN" altLang="en-US"/>
              <a:t>练习</a:t>
            </a:r>
            <a:r>
              <a:rPr lang="en-US" altLang="zh-CN"/>
              <a:t>2</a:t>
            </a:r>
            <a:r>
              <a:rPr lang="zh-CN" altLang="en-US"/>
              <a:t>：修改个人信息</a:t>
            </a:r>
            <a:endParaRPr lang="zh-CN" altLang="en-US"/>
          </a:p>
          <a:p>
            <a:r>
              <a:rPr lang="zh-CN" altLang="en-US"/>
              <a:t>练习</a:t>
            </a:r>
            <a:r>
              <a:rPr lang="en-US" altLang="zh-CN"/>
              <a:t>3</a:t>
            </a:r>
            <a:r>
              <a:rPr lang="zh-CN" altLang="en-US"/>
              <a:t>：注销用户</a:t>
            </a:r>
            <a:endParaRPr lang="zh-CN" altLang="en-US"/>
          </a:p>
          <a:p>
            <a:r>
              <a:rPr lang="zh-CN" altLang="en-US"/>
              <a:t>练习</a:t>
            </a:r>
            <a:r>
              <a:rPr lang="en-US" altLang="zh-CN"/>
              <a:t>4</a:t>
            </a:r>
            <a:r>
              <a:rPr lang="zh-CN" altLang="en-US"/>
              <a:t>：用户登录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标题 1"/>
          <p:cNvSpPr>
            <a:spLocks noGrp="1"/>
          </p:cNvSpPr>
          <p:nvPr>
            <p:ph type="title"/>
          </p:nvPr>
        </p:nvSpPr>
        <p:spPr>
          <a:xfrm>
            <a:off x="162560" y="145415"/>
            <a:ext cx="11497945" cy="5715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dirty="0" err="1" smtClean="0"/>
              <a:t>知识点</a:t>
            </a:r>
            <a:r>
              <a:rPr lang="en-US" altLang="zh-CN" dirty="0" err="1" smtClean="0"/>
              <a:t>4-</a:t>
            </a:r>
            <a:r>
              <a:rPr lang="zh-CN" altLang="en-US" dirty="0" err="1" smtClean="0"/>
              <a:t>【</a:t>
            </a:r>
            <a:r>
              <a:rPr lang="zh-CN" altLang="en-US">
                <a:sym typeface="+mn-ea"/>
              </a:rPr>
              <a:t>预编译语句对象的使用</a:t>
            </a:r>
            <a:r>
              <a:rPr lang="zh-CN" altLang="en-US" dirty="0" err="1" smtClean="0"/>
              <a:t>】</a:t>
            </a:r>
            <a:r>
              <a:rPr lang="en-US" altLang="zh-CN" dirty="0" err="1" smtClean="0"/>
              <a:t>-</a:t>
            </a:r>
            <a:r>
              <a:rPr lang="en-US" altLang="zh-CN" dirty="0" err="1" smtClean="0"/>
              <a:t>PreparedStatement</a:t>
            </a:r>
            <a:r>
              <a:rPr lang="zh-CN" altLang="en-US" dirty="0" smtClean="0"/>
              <a:t>概述</a:t>
            </a:r>
            <a:endParaRPr lang="zh-CN" altLang="en-US" dirty="0" smtClean="0"/>
          </a:p>
        </p:txBody>
      </p:sp>
      <p:sp>
        <p:nvSpPr>
          <p:cNvPr id="33795" name="内容占位符 2"/>
          <p:cNvSpPr>
            <a:spLocks noGrp="1"/>
          </p:cNvSpPr>
          <p:nvPr>
            <p:ph idx="1"/>
          </p:nvPr>
        </p:nvSpPr>
        <p:spPr>
          <a:xfrm>
            <a:off x="538480" y="963930"/>
            <a:ext cx="5574665" cy="4929505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altLang="zh-CN" smtClean="0"/>
              <a:t>PreparedStatement</a:t>
            </a:r>
            <a:r>
              <a:rPr lang="zh-CN" altLang="en-US" smtClean="0"/>
              <a:t>概述</a:t>
            </a:r>
            <a:endParaRPr lang="en-US" altLang="zh-CN" smtClean="0"/>
          </a:p>
          <a:p>
            <a:pPr lvl="1" eaLnBrk="1" hangingPunct="1"/>
            <a:r>
              <a:rPr lang="zh-CN" altLang="en-US" smtClean="0"/>
              <a:t>继承自</a:t>
            </a:r>
            <a:r>
              <a:rPr lang="en-US" altLang="zh-CN" smtClean="0"/>
              <a:t>Statement</a:t>
            </a:r>
            <a:r>
              <a:rPr lang="zh-CN" altLang="en-US" smtClean="0"/>
              <a:t>接口</a:t>
            </a:r>
            <a:endParaRPr lang="en-US" altLang="zh-CN" smtClean="0"/>
          </a:p>
          <a:p>
            <a:pPr lvl="1" eaLnBrk="1" hangingPunct="1"/>
            <a:r>
              <a:rPr lang="zh-CN" altLang="en-US" smtClean="0"/>
              <a:t>能够对</a:t>
            </a:r>
            <a:r>
              <a:rPr lang="en-US" altLang="zh-CN" smtClean="0"/>
              <a:t>SQL</a:t>
            </a:r>
            <a:r>
              <a:rPr lang="zh-CN" altLang="en-US" smtClean="0"/>
              <a:t>语句进行预编译</a:t>
            </a:r>
            <a:endParaRPr lang="en-US" altLang="zh-CN" smtClean="0"/>
          </a:p>
          <a:p>
            <a:pPr lvl="1" eaLnBrk="1" hangingPunct="1"/>
            <a:endParaRPr lang="en-US" altLang="zh-CN" smtClean="0"/>
          </a:p>
          <a:p>
            <a:pPr eaLnBrk="1" hangingPunct="1"/>
            <a:r>
              <a:rPr lang="en-US" altLang="zh-CN" smtClean="0"/>
              <a:t>PreparedStatement</a:t>
            </a:r>
            <a:r>
              <a:rPr lang="zh-CN" altLang="en-US" smtClean="0"/>
              <a:t>的优势</a:t>
            </a:r>
            <a:endParaRPr lang="en-US" altLang="zh-CN" smtClean="0"/>
          </a:p>
          <a:p>
            <a:pPr lvl="1" eaLnBrk="1" hangingPunct="1"/>
            <a:r>
              <a:rPr lang="zh-CN" altLang="en-US" smtClean="0"/>
              <a:t>提高</a:t>
            </a:r>
            <a:r>
              <a:rPr lang="en-US" altLang="zh-CN" smtClean="0"/>
              <a:t>SQL</a:t>
            </a:r>
            <a:r>
              <a:rPr lang="zh-CN" altLang="en-US" smtClean="0"/>
              <a:t>语句执行效率</a:t>
            </a:r>
            <a:endParaRPr lang="en-US" altLang="zh-CN" smtClean="0"/>
          </a:p>
          <a:p>
            <a:pPr lvl="1" eaLnBrk="1" hangingPunct="1"/>
            <a:r>
              <a:rPr lang="zh-CN" altLang="en-US" smtClean="0"/>
              <a:t>提高安全性</a:t>
            </a:r>
            <a:endParaRPr lang="en-US" altLang="zh-CN" smtClean="0"/>
          </a:p>
        </p:txBody>
      </p:sp>
      <p:grpSp>
        <p:nvGrpSpPr>
          <p:cNvPr id="33796" name="组合 11"/>
          <p:cNvGrpSpPr/>
          <p:nvPr/>
        </p:nvGrpSpPr>
        <p:grpSpPr bwMode="auto">
          <a:xfrm>
            <a:off x="7167563" y="2428875"/>
            <a:ext cx="3071812" cy="1694007"/>
            <a:chOff x="2357422" y="4214818"/>
            <a:chExt cx="3071834" cy="1694651"/>
          </a:xfrm>
        </p:grpSpPr>
        <p:sp>
          <p:nvSpPr>
            <p:cNvPr id="8" name="AutoShape 6"/>
            <p:cNvSpPr>
              <a:spLocks noChangeArrowheads="1"/>
            </p:cNvSpPr>
            <p:nvPr/>
          </p:nvSpPr>
          <p:spPr bwMode="auto">
            <a:xfrm>
              <a:off x="2786050" y="4214818"/>
              <a:ext cx="2214578" cy="408287"/>
            </a:xfrm>
            <a:prstGeom prst="roundRect">
              <a:avLst>
                <a:gd name="adj" fmla="val 16667"/>
              </a:avLst>
            </a:prstGeom>
            <a:solidFill>
              <a:srgbClr val="92D050"/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Ctr="1">
              <a:spAutoFit/>
            </a:bodyPr>
            <a:lstStyle/>
            <a:p>
              <a:pPr algn="ctr">
                <a:defRPr/>
              </a:pPr>
              <a:r>
                <a:rPr lang="en-US" altLang="zh-CN" b="1" dirty="0">
                  <a:latin typeface="Arial" panose="020B0604020202020204" pitchFamily="34" charset="0"/>
                  <a:ea typeface="黑体" panose="02010609060101010101" pitchFamily="49" charset="-122"/>
                </a:rPr>
                <a:t>Statement</a:t>
              </a:r>
              <a:r>
                <a:rPr lang="zh-CN" altLang="en-US" b="1" dirty="0">
                  <a:latin typeface="Arial" panose="020B0604020202020204" pitchFamily="34" charset="0"/>
                  <a:ea typeface="黑体" panose="02010609060101010101" pitchFamily="49" charset="-122"/>
                </a:rPr>
                <a:t>接口</a:t>
              </a:r>
              <a:endParaRPr lang="zh-CN" altLang="en-US" b="1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0" name="AutoShape 6"/>
            <p:cNvSpPr>
              <a:spLocks noChangeArrowheads="1"/>
            </p:cNvSpPr>
            <p:nvPr/>
          </p:nvSpPr>
          <p:spPr bwMode="auto">
            <a:xfrm>
              <a:off x="2357422" y="5501182"/>
              <a:ext cx="3071834" cy="408287"/>
            </a:xfrm>
            <a:prstGeom prst="roundRect">
              <a:avLst>
                <a:gd name="adj" fmla="val 16667"/>
              </a:avLst>
            </a:prstGeom>
            <a:solidFill>
              <a:srgbClr val="92D050"/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Ctr="1">
              <a:spAutoFit/>
            </a:bodyPr>
            <a:lstStyle/>
            <a:p>
              <a:pPr algn="ctr">
                <a:defRPr/>
              </a:pPr>
              <a:r>
                <a:rPr lang="en-US" b="1" dirty="0" err="1">
                  <a:ea typeface="黑体" panose="02010609060101010101" pitchFamily="49" charset="-122"/>
                </a:rPr>
                <a:t>PreparedStatement</a:t>
              </a:r>
              <a:r>
                <a:rPr lang="en-US" b="1" dirty="0">
                  <a:ea typeface="黑体" panose="02010609060101010101" pitchFamily="49" charset="-122"/>
                </a:rPr>
                <a:t> </a:t>
              </a:r>
              <a:r>
                <a:rPr lang="zh-CN" altLang="en-US" b="1" dirty="0">
                  <a:ea typeface="黑体" panose="02010609060101010101" pitchFamily="49" charset="-122"/>
                </a:rPr>
                <a:t>接口 </a:t>
              </a:r>
              <a:endParaRPr lang="zh-CN" altLang="en-US" b="1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pic>
          <p:nvPicPr>
            <p:cNvPr id="33800" name="图片 10" descr="4.png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 rot="5400000" flipV="1">
              <a:off x="3337103" y="4949650"/>
              <a:ext cx="764803" cy="295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标题 1"/>
          <p:cNvSpPr>
            <a:spLocks noGrp="1"/>
          </p:cNvSpPr>
          <p:nvPr>
            <p:ph type="title"/>
          </p:nvPr>
        </p:nvSpPr>
        <p:spPr>
          <a:xfrm>
            <a:off x="190500" y="132080"/>
            <a:ext cx="10377805" cy="5715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zh-CN" altLang="en-US" dirty="0" err="1" smtClean="0">
                <a:sym typeface="+mn-ea"/>
              </a:rPr>
              <a:t>知识点</a:t>
            </a:r>
            <a:r>
              <a:rPr lang="en-US" altLang="zh-CN" dirty="0" err="1" smtClean="0">
                <a:sym typeface="+mn-ea"/>
              </a:rPr>
              <a:t>4-</a:t>
            </a:r>
            <a:r>
              <a:rPr lang="zh-CN" altLang="en-US" dirty="0" err="1" smtClean="0">
                <a:sym typeface="+mn-ea"/>
              </a:rPr>
              <a:t>【</a:t>
            </a:r>
            <a:r>
              <a:rPr lang="zh-CN" altLang="en-US">
                <a:sym typeface="+mn-ea"/>
              </a:rPr>
              <a:t>预编译语句对象的使用</a:t>
            </a:r>
            <a:r>
              <a:rPr lang="zh-CN" altLang="en-US" dirty="0" err="1" smtClean="0">
                <a:sym typeface="+mn-ea"/>
              </a:rPr>
              <a:t>】</a:t>
            </a:r>
            <a:r>
              <a:rPr lang="en-US" altLang="zh-CN" dirty="0" err="1" smtClean="0">
                <a:sym typeface="+mn-ea"/>
              </a:rPr>
              <a:t>-PreparedStatement</a:t>
            </a:r>
            <a:r>
              <a:rPr lang="zh-CN" altLang="en-US" dirty="0" err="1" smtClean="0">
                <a:sym typeface="+mn-ea"/>
              </a:rPr>
              <a:t>应用</a:t>
            </a:r>
            <a:endParaRPr lang="zh-CN" altLang="en-US" dirty="0" err="1" smtClean="0">
              <a:sym typeface="+mn-ea"/>
            </a:endParaRPr>
          </a:p>
        </p:txBody>
      </p:sp>
      <p:sp>
        <p:nvSpPr>
          <p:cNvPr id="27651" name="内容占位符 2"/>
          <p:cNvSpPr>
            <a:spLocks noGrp="1"/>
          </p:cNvSpPr>
          <p:nvPr>
            <p:ph idx="1"/>
          </p:nvPr>
        </p:nvSpPr>
        <p:spPr>
          <a:xfrm>
            <a:off x="444818" y="779145"/>
            <a:ext cx="8229600" cy="4929188"/>
          </a:xfrm>
        </p:spPr>
        <p:txBody>
          <a:bodyPr/>
          <a:lstStyle/>
          <a:p>
            <a:pPr eaLnBrk="1" hangingPunct="1"/>
            <a:r>
              <a:rPr lang="en-US" altLang="zh-CN" dirty="0" err="1" smtClean="0"/>
              <a:t>PreparedStatement</a:t>
            </a:r>
            <a:r>
              <a:rPr lang="zh-CN" altLang="en-US" dirty="0" smtClean="0"/>
              <a:t>的应用</a:t>
            </a:r>
            <a:endParaRPr lang="en-US" altLang="zh-CN" dirty="0" smtClean="0"/>
          </a:p>
          <a:p>
            <a:pPr lvl="1" eaLnBrk="1" hangingPunct="1"/>
            <a:r>
              <a:rPr lang="en-US" altLang="zh-CN" dirty="0" smtClean="0"/>
              <a:t>SQL</a:t>
            </a:r>
            <a:r>
              <a:rPr lang="zh-CN" altLang="en-US" dirty="0" smtClean="0"/>
              <a:t>语句使用“？”作为数据占位符</a:t>
            </a:r>
            <a:endParaRPr lang="en-US" altLang="zh-CN" dirty="0" smtClean="0"/>
          </a:p>
          <a:p>
            <a:pPr lvl="1" eaLnBrk="1" hangingPunct="1"/>
            <a:r>
              <a:rPr lang="zh-CN" altLang="en-US" dirty="0" smtClean="0"/>
              <a:t>在创建时对</a:t>
            </a:r>
            <a:r>
              <a:rPr lang="en-US" altLang="zh-CN" dirty="0" smtClean="0"/>
              <a:t>SQL</a:t>
            </a:r>
            <a:r>
              <a:rPr lang="zh-CN" altLang="en-US" dirty="0" smtClean="0"/>
              <a:t>语句进行预编译</a:t>
            </a:r>
            <a:endParaRPr lang="en-US" altLang="zh-CN" dirty="0" smtClean="0"/>
          </a:p>
          <a:p>
            <a:pPr lvl="1" eaLnBrk="1" hangingPunct="1"/>
            <a:r>
              <a:rPr lang="zh-CN" altLang="en-US" dirty="0" smtClean="0"/>
              <a:t>使用</a:t>
            </a:r>
            <a:r>
              <a:rPr lang="en-US" altLang="zh-CN" dirty="0" err="1" smtClean="0"/>
              <a:t>setXxx</a:t>
            </a:r>
            <a:r>
              <a:rPr lang="en-US" altLang="zh-CN" dirty="0" smtClean="0"/>
              <a:t>()</a:t>
            </a:r>
            <a:r>
              <a:rPr lang="zh-CN" altLang="en-US" dirty="0" smtClean="0"/>
              <a:t>方法设置数据</a:t>
            </a:r>
            <a:endParaRPr lang="en-US" altLang="zh-CN" dirty="0" smtClean="0"/>
          </a:p>
          <a:p>
            <a:pPr lvl="1" eaLnBrk="1" hangingPunct="1"/>
            <a:endParaRPr lang="en-US" altLang="zh-CN" dirty="0" smtClean="0"/>
          </a:p>
        </p:txBody>
      </p:sp>
      <p:sp>
        <p:nvSpPr>
          <p:cNvPr id="12" name="AutoShape 5"/>
          <p:cNvSpPr>
            <a:spLocks noChangeArrowheads="1"/>
          </p:cNvSpPr>
          <p:nvPr/>
        </p:nvSpPr>
        <p:spPr bwMode="auto">
          <a:xfrm>
            <a:off x="2524125" y="3606960"/>
            <a:ext cx="7000875" cy="2000250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508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sx="101000" sy="101000" algn="ctr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lvl="1" indent="-224155" defTabSz="723900"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b="1" dirty="0">
                <a:solidFill>
                  <a:schemeClr val="accent5">
                    <a:lumMod val="10000"/>
                  </a:schemeClr>
                </a:solidFill>
                <a:latin typeface="Arial" panose="020B0604020202020204" pitchFamily="34" charset="0"/>
                <a:ea typeface="+mn-ea"/>
              </a:rPr>
              <a:t>String </a:t>
            </a:r>
            <a:r>
              <a:rPr lang="en-US" altLang="zh-CN" b="1" dirty="0" err="1">
                <a:solidFill>
                  <a:schemeClr val="accent5">
                    <a:lumMod val="10000"/>
                  </a:schemeClr>
                </a:solidFill>
                <a:latin typeface="Arial" panose="020B0604020202020204" pitchFamily="34" charset="0"/>
                <a:ea typeface="+mn-ea"/>
              </a:rPr>
              <a:t>sql</a:t>
            </a:r>
            <a:r>
              <a:rPr lang="en-US" altLang="zh-CN" b="1" dirty="0">
                <a:solidFill>
                  <a:schemeClr val="accent5">
                    <a:lumMod val="10000"/>
                  </a:schemeClr>
                </a:solidFill>
                <a:latin typeface="Arial" panose="020B0604020202020204" pitchFamily="34" charset="0"/>
                <a:ea typeface="+mn-ea"/>
              </a:rPr>
              <a:t>="insert  into users (</a:t>
            </a:r>
            <a:r>
              <a:rPr lang="en-US" altLang="zh-CN" b="1" dirty="0" err="1">
                <a:solidFill>
                  <a:schemeClr val="accent5">
                    <a:lumMod val="10000"/>
                  </a:schemeClr>
                </a:solidFill>
                <a:latin typeface="Arial" panose="020B0604020202020204" pitchFamily="34" charset="0"/>
                <a:ea typeface="+mn-ea"/>
              </a:rPr>
              <a:t>name,age</a:t>
            </a:r>
            <a:r>
              <a:rPr lang="en-US" altLang="zh-CN" b="1" dirty="0">
                <a:solidFill>
                  <a:schemeClr val="accent5">
                    <a:lumMod val="10000"/>
                  </a:schemeClr>
                </a:solidFill>
                <a:latin typeface="Arial" panose="020B0604020202020204" pitchFamily="34" charset="0"/>
                <a:ea typeface="+mn-ea"/>
              </a:rPr>
              <a:t>)  values (?,?)"; </a:t>
            </a:r>
            <a:endParaRPr lang="en-US" altLang="zh-CN" b="1" dirty="0">
              <a:solidFill>
                <a:schemeClr val="accent5">
                  <a:lumMod val="10000"/>
                </a:schemeClr>
              </a:solidFill>
              <a:latin typeface="Arial" panose="020B0604020202020204" pitchFamily="34" charset="0"/>
              <a:ea typeface="+mn-ea"/>
            </a:endParaRPr>
          </a:p>
          <a:p>
            <a:pPr lvl="1" indent="-224155" defTabSz="723900"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en-US" altLang="zh-CN" b="1" dirty="0" err="1">
                <a:solidFill>
                  <a:schemeClr val="accent5">
                    <a:lumMod val="10000"/>
                  </a:schemeClr>
                </a:solidFill>
                <a:latin typeface="Arial" panose="020B0604020202020204" pitchFamily="34" charset="0"/>
                <a:ea typeface="+mn-ea"/>
              </a:rPr>
              <a:t>PreparedStatement</a:t>
            </a:r>
            <a:r>
              <a:rPr lang="en-US" altLang="zh-CN" b="1" dirty="0">
                <a:solidFill>
                  <a:schemeClr val="accent5">
                    <a:lumMod val="10000"/>
                  </a:schemeClr>
                </a:solidFill>
                <a:latin typeface="Arial" panose="020B0604020202020204" pitchFamily="34" charset="0"/>
                <a:ea typeface="+mn-ea"/>
              </a:rPr>
              <a:t>  </a:t>
            </a:r>
            <a:r>
              <a:rPr lang="pt-BR" altLang="zh-CN" b="1" dirty="0">
                <a:solidFill>
                  <a:schemeClr val="accent5">
                    <a:lumMod val="10000"/>
                  </a:schemeClr>
                </a:solidFill>
                <a:latin typeface="Arial" panose="020B0604020202020204" pitchFamily="34" charset="0"/>
                <a:ea typeface="+mn-ea"/>
              </a:rPr>
              <a:t>ps=conn.prepareStatement(sql); 	</a:t>
            </a:r>
            <a:endParaRPr lang="pt-BR" altLang="zh-CN" b="1" dirty="0">
              <a:solidFill>
                <a:schemeClr val="accent5">
                  <a:lumMod val="10000"/>
                </a:schemeClr>
              </a:solidFill>
              <a:latin typeface="Arial" panose="020B0604020202020204" pitchFamily="34" charset="0"/>
              <a:ea typeface="+mn-ea"/>
            </a:endParaRPr>
          </a:p>
          <a:p>
            <a:pPr lvl="1" indent="-224155" defTabSz="723900"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pt-BR" altLang="zh-CN" b="1" dirty="0">
                <a:solidFill>
                  <a:schemeClr val="accent5">
                    <a:lumMod val="10000"/>
                  </a:schemeClr>
                </a:solidFill>
                <a:latin typeface="Arial" panose="020B0604020202020204" pitchFamily="34" charset="0"/>
                <a:ea typeface="+mn-ea"/>
              </a:rPr>
              <a:t>ps.setString(1,</a:t>
            </a:r>
            <a:r>
              <a:rPr lang="en-US" altLang="zh-CN" b="1" dirty="0">
                <a:solidFill>
                  <a:schemeClr val="accent5">
                    <a:lumMod val="10000"/>
                  </a:schemeClr>
                </a:solidFill>
                <a:latin typeface="Arial" panose="020B0604020202020204" pitchFamily="34" charset="0"/>
                <a:ea typeface="+mn-ea"/>
              </a:rPr>
              <a:t> </a:t>
            </a:r>
            <a:r>
              <a:rPr lang="en-US" altLang="zh-CN" b="1" dirty="0">
                <a:solidFill>
                  <a:schemeClr val="accent5">
                    <a:lumMod val="1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" </a:t>
            </a:r>
            <a:r>
              <a:rPr lang="en-US" altLang="zh-CN" b="1" dirty="0">
                <a:solidFill>
                  <a:schemeClr val="accent5">
                    <a:lumMod val="10000"/>
                  </a:schemeClr>
                </a:solidFill>
                <a:latin typeface="Arial" panose="020B0604020202020204" pitchFamily="34" charset="0"/>
                <a:ea typeface="+mn-ea"/>
              </a:rPr>
              <a:t>Jack"</a:t>
            </a:r>
            <a:r>
              <a:rPr lang="pt-BR" altLang="zh-CN" b="1" dirty="0">
                <a:solidFill>
                  <a:schemeClr val="accent5">
                    <a:lumMod val="10000"/>
                  </a:schemeClr>
                </a:solidFill>
                <a:latin typeface="Arial" panose="020B0604020202020204" pitchFamily="34" charset="0"/>
                <a:ea typeface="+mn-ea"/>
              </a:rPr>
              <a:t>);</a:t>
            </a:r>
            <a:endParaRPr lang="pt-BR" altLang="zh-CN" b="1" dirty="0">
              <a:solidFill>
                <a:schemeClr val="accent5">
                  <a:lumMod val="10000"/>
                </a:schemeClr>
              </a:solidFill>
              <a:latin typeface="Arial" panose="020B0604020202020204" pitchFamily="34" charset="0"/>
              <a:ea typeface="+mn-ea"/>
            </a:endParaRPr>
          </a:p>
          <a:p>
            <a:pPr lvl="1" indent="-224155" defTabSz="723900"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pt-BR" altLang="zh-CN" b="1" dirty="0">
                <a:solidFill>
                  <a:schemeClr val="accent5">
                    <a:lumMod val="10000"/>
                  </a:schemeClr>
                </a:solidFill>
                <a:latin typeface="Arial" panose="020B0604020202020204" pitchFamily="34" charset="0"/>
                <a:ea typeface="+mn-ea"/>
              </a:rPr>
              <a:t>ps.setInt(2,</a:t>
            </a:r>
            <a:r>
              <a:rPr lang="en-US" altLang="zh-CN" b="1" dirty="0">
                <a:solidFill>
                  <a:schemeClr val="accent5">
                    <a:lumMod val="10000"/>
                  </a:schemeClr>
                </a:solidFill>
                <a:latin typeface="Arial" panose="020B0604020202020204" pitchFamily="34" charset="0"/>
                <a:ea typeface="+mn-ea"/>
              </a:rPr>
              <a:t> 20</a:t>
            </a:r>
            <a:r>
              <a:rPr lang="pt-BR" altLang="zh-CN" b="1" dirty="0">
                <a:solidFill>
                  <a:schemeClr val="accent5">
                    <a:lumMod val="10000"/>
                  </a:schemeClr>
                </a:solidFill>
                <a:latin typeface="Arial" panose="020B0604020202020204" pitchFamily="34" charset="0"/>
                <a:ea typeface="+mn-ea"/>
              </a:rPr>
              <a:t>);</a:t>
            </a:r>
            <a:endParaRPr lang="pt-BR" altLang="zh-CN" b="1" dirty="0">
              <a:solidFill>
                <a:schemeClr val="accent5">
                  <a:lumMod val="10000"/>
                </a:schemeClr>
              </a:solidFill>
              <a:latin typeface="Arial" panose="020B0604020202020204" pitchFamily="34" charset="0"/>
              <a:ea typeface="+mn-ea"/>
            </a:endParaRPr>
          </a:p>
          <a:p>
            <a:pPr lvl="1" indent="-224155" defTabSz="723900"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r>
              <a:rPr lang="pt-BR" altLang="zh-CN" b="1" dirty="0">
                <a:solidFill>
                  <a:schemeClr val="accent5">
                    <a:lumMod val="10000"/>
                  </a:schemeClr>
                </a:solidFill>
                <a:latin typeface="Arial" panose="020B0604020202020204" pitchFamily="34" charset="0"/>
                <a:ea typeface="+mn-ea"/>
              </a:rPr>
              <a:t>ps.executeUpdate();</a:t>
            </a:r>
            <a:endParaRPr lang="zh-CN" altLang="en-US" b="1" dirty="0">
              <a:solidFill>
                <a:schemeClr val="accent5">
                  <a:lumMod val="10000"/>
                </a:schemeClr>
              </a:solidFill>
              <a:latin typeface="Arial" panose="020B0604020202020204" pitchFamily="34" charset="0"/>
              <a:ea typeface="+mn-ea"/>
            </a:endParaRPr>
          </a:p>
          <a:p>
            <a:pPr lvl="1" indent="-224155" defTabSz="723900">
              <a:buClr>
                <a:schemeClr val="folHlink"/>
              </a:buClr>
              <a:buSzPct val="60000"/>
              <a:tabLst>
                <a:tab pos="444500" algn="l"/>
              </a:tabLst>
              <a:defRPr/>
            </a:pPr>
            <a:endParaRPr lang="zh-CN" altLang="en-US" b="1" dirty="0">
              <a:solidFill>
                <a:schemeClr val="accent5">
                  <a:lumMod val="10000"/>
                </a:schemeClr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7956842" y="2832184"/>
            <a:ext cx="2071687" cy="714900"/>
          </a:xfrm>
          <a:prstGeom prst="wedgeRoundRectCallout">
            <a:avLst>
              <a:gd name="adj1" fmla="val -46181"/>
              <a:gd name="adj2" fmla="val 75984"/>
              <a:gd name="adj3" fmla="val 16667"/>
            </a:avLst>
          </a:prstGeom>
          <a:solidFill>
            <a:srgbClr val="92D050"/>
          </a:solidFill>
          <a:ln w="9525" algn="ctr">
            <a:solidFill>
              <a:schemeClr val="bg1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Ctr="1">
            <a:spAutoFit/>
          </a:bodyPr>
          <a:lstStyle/>
          <a:p>
            <a:pPr marL="285750" indent="-285750" eaLnBrk="0" hangingPunct="0">
              <a:buClr>
                <a:srgbClr val="233DA9"/>
              </a:buClr>
              <a:buSzPct val="80000"/>
              <a:defRPr/>
            </a:pPr>
            <a:r>
              <a:rPr lang="zh-CN" altLang="en-US" b="1" dirty="0">
                <a:solidFill>
                  <a:schemeClr val="bg1"/>
                </a:solidFill>
                <a:ea typeface="黑体" panose="02010609060101010101" pitchFamily="49" charset="-122"/>
              </a:rPr>
              <a:t>占位符与字段数量保持一致</a:t>
            </a:r>
            <a:endParaRPr lang="zh-CN" altLang="en-US" b="1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11" name="Rectangle 22"/>
          <p:cNvSpPr>
            <a:spLocks noChangeArrowheads="1"/>
          </p:cNvSpPr>
          <p:nvPr/>
        </p:nvSpPr>
        <p:spPr bwMode="auto">
          <a:xfrm>
            <a:off x="6129154" y="3773316"/>
            <a:ext cx="2643187" cy="285750"/>
          </a:xfrm>
          <a:prstGeom prst="rect">
            <a:avLst/>
          </a:prstGeom>
          <a:solidFill>
            <a:srgbClr val="FFDDDD">
              <a:alpha val="10196"/>
            </a:srgbClr>
          </a:solidFill>
          <a:ln w="28575" algn="ctr">
            <a:solidFill>
              <a:srgbClr val="FF6600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AutoShape 5"/>
          <p:cNvSpPr>
            <a:spLocks noChangeArrowheads="1"/>
          </p:cNvSpPr>
          <p:nvPr/>
        </p:nvSpPr>
        <p:spPr bwMode="auto">
          <a:xfrm>
            <a:off x="7838097" y="4626684"/>
            <a:ext cx="1603375" cy="714900"/>
          </a:xfrm>
          <a:prstGeom prst="wedgeRoundRectCallout">
            <a:avLst>
              <a:gd name="adj1" fmla="val -58014"/>
              <a:gd name="adj2" fmla="val -89919"/>
              <a:gd name="adj3" fmla="val 16667"/>
            </a:avLst>
          </a:prstGeom>
          <a:solidFill>
            <a:srgbClr val="92D050"/>
          </a:solidFill>
          <a:ln w="9525" algn="ctr">
            <a:solidFill>
              <a:schemeClr val="bg1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Ctr="1">
            <a:spAutoFit/>
          </a:bodyPr>
          <a:lstStyle/>
          <a:p>
            <a:pPr marL="285750" indent="-285750" eaLnBrk="0" hangingPunct="0">
              <a:buClr>
                <a:srgbClr val="233DA9"/>
              </a:buClr>
              <a:buSzPct val="80000"/>
              <a:defRPr/>
            </a:pPr>
            <a:r>
              <a:rPr lang="zh-CN" altLang="en-US" b="1" dirty="0">
                <a:solidFill>
                  <a:schemeClr val="bg1"/>
                </a:solidFill>
                <a:ea typeface="黑体" panose="02010609060101010101" pitchFamily="49" charset="-122"/>
              </a:rPr>
              <a:t>对</a:t>
            </a:r>
            <a:r>
              <a:rPr lang="en-US" altLang="zh-CN" b="1" dirty="0" err="1">
                <a:solidFill>
                  <a:schemeClr val="bg1"/>
                </a:solidFill>
                <a:ea typeface="黑体" panose="02010609060101010101" pitchFamily="49" charset="-122"/>
              </a:rPr>
              <a:t>sql</a:t>
            </a:r>
            <a:r>
              <a:rPr lang="zh-CN" altLang="en-US" b="1" dirty="0">
                <a:solidFill>
                  <a:schemeClr val="bg1"/>
                </a:solidFill>
                <a:ea typeface="黑体" panose="02010609060101010101" pitchFamily="49" charset="-122"/>
              </a:rPr>
              <a:t>语句</a:t>
            </a:r>
            <a:endParaRPr lang="en-US" altLang="zh-CN" b="1" dirty="0">
              <a:solidFill>
                <a:schemeClr val="bg1"/>
              </a:solidFill>
              <a:ea typeface="黑体" panose="02010609060101010101" pitchFamily="49" charset="-122"/>
            </a:endParaRPr>
          </a:p>
          <a:p>
            <a:pPr marL="285750" indent="-285750" eaLnBrk="0" hangingPunct="0">
              <a:buClr>
                <a:srgbClr val="233DA9"/>
              </a:buClr>
              <a:buSzPct val="80000"/>
              <a:defRPr/>
            </a:pPr>
            <a:r>
              <a:rPr lang="zh-CN" altLang="en-US" b="1" dirty="0">
                <a:solidFill>
                  <a:schemeClr val="bg1"/>
                </a:solidFill>
                <a:ea typeface="黑体" panose="02010609060101010101" pitchFamily="49" charset="-122"/>
              </a:rPr>
              <a:t>进行预编译</a:t>
            </a:r>
            <a:endParaRPr lang="zh-CN" altLang="en-US" b="1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15" name="Rectangle 22"/>
          <p:cNvSpPr>
            <a:spLocks noChangeArrowheads="1"/>
          </p:cNvSpPr>
          <p:nvPr/>
        </p:nvSpPr>
        <p:spPr bwMode="auto">
          <a:xfrm>
            <a:off x="5591944" y="4059066"/>
            <a:ext cx="3286125" cy="285750"/>
          </a:xfrm>
          <a:prstGeom prst="rect">
            <a:avLst/>
          </a:prstGeom>
          <a:solidFill>
            <a:srgbClr val="FFDDDD">
              <a:alpha val="10196"/>
            </a:srgbClr>
          </a:solidFill>
          <a:ln w="28575" algn="ctr">
            <a:solidFill>
              <a:srgbClr val="FF6600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Rectangle 22"/>
          <p:cNvSpPr>
            <a:spLocks noChangeArrowheads="1"/>
          </p:cNvSpPr>
          <p:nvPr/>
        </p:nvSpPr>
        <p:spPr bwMode="auto">
          <a:xfrm>
            <a:off x="2948121" y="4275601"/>
            <a:ext cx="2643188" cy="571500"/>
          </a:xfrm>
          <a:prstGeom prst="rect">
            <a:avLst/>
          </a:prstGeom>
          <a:solidFill>
            <a:srgbClr val="FFDDDD">
              <a:alpha val="10196"/>
            </a:srgbClr>
          </a:solidFill>
          <a:ln w="28575" algn="ctr">
            <a:solidFill>
              <a:srgbClr val="FF6600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AutoShape 5"/>
          <p:cNvSpPr>
            <a:spLocks noChangeArrowheads="1"/>
          </p:cNvSpPr>
          <p:nvPr/>
        </p:nvSpPr>
        <p:spPr bwMode="auto">
          <a:xfrm>
            <a:off x="5371440" y="5178645"/>
            <a:ext cx="1785937" cy="714900"/>
          </a:xfrm>
          <a:prstGeom prst="wedgeRoundRectCallout">
            <a:avLst>
              <a:gd name="adj1" fmla="val -50176"/>
              <a:gd name="adj2" fmla="val -91572"/>
              <a:gd name="adj3" fmla="val 16667"/>
            </a:avLst>
          </a:prstGeom>
          <a:solidFill>
            <a:srgbClr val="92D050"/>
          </a:solidFill>
          <a:ln w="9525" algn="ctr">
            <a:solidFill>
              <a:schemeClr val="bg1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Ctr="1">
            <a:spAutoFit/>
          </a:bodyPr>
          <a:lstStyle/>
          <a:p>
            <a:pPr marL="285750" indent="-285750" eaLnBrk="0" hangingPunct="0">
              <a:buClr>
                <a:srgbClr val="233DA9"/>
              </a:buClr>
              <a:buSzPct val="80000"/>
              <a:defRPr/>
            </a:pPr>
            <a:r>
              <a:rPr lang="zh-CN" altLang="en-US" b="1" dirty="0">
                <a:solidFill>
                  <a:schemeClr val="bg1"/>
                </a:solidFill>
                <a:ea typeface="黑体" panose="02010609060101010101" pitchFamily="49" charset="-122"/>
              </a:rPr>
              <a:t>根据字段类型</a:t>
            </a:r>
            <a:endParaRPr lang="en-US" altLang="zh-CN" b="1" dirty="0">
              <a:solidFill>
                <a:schemeClr val="bg1"/>
              </a:solidFill>
              <a:ea typeface="黑体" panose="02010609060101010101" pitchFamily="49" charset="-122"/>
            </a:endParaRPr>
          </a:p>
          <a:p>
            <a:pPr marL="285750" indent="-285750" eaLnBrk="0" hangingPunct="0">
              <a:buClr>
                <a:srgbClr val="233DA9"/>
              </a:buClr>
              <a:buSzPct val="80000"/>
              <a:defRPr/>
            </a:pPr>
            <a:r>
              <a:rPr lang="zh-CN" altLang="en-US" b="1" dirty="0">
                <a:solidFill>
                  <a:schemeClr val="bg1"/>
                </a:solidFill>
                <a:ea typeface="黑体" panose="02010609060101010101" pitchFamily="49" charset="-122"/>
              </a:rPr>
              <a:t>进行设置</a:t>
            </a:r>
            <a:endParaRPr lang="zh-CN" altLang="en-US" b="1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0" grpId="0" bldLvl="0" animBg="1"/>
      <p:bldP spid="11" grpId="0" bldLvl="0" animBg="1"/>
      <p:bldP spid="13" grpId="0" bldLvl="0" animBg="1"/>
      <p:bldP spid="15" grpId="0" bldLvl="0" animBg="1"/>
      <p:bldP spid="17" grpId="0" bldLvl="0" animBg="1"/>
      <p:bldP spid="1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err="1" smtClean="0">
                <a:sym typeface="+mn-ea"/>
              </a:rPr>
              <a:t>知识点</a:t>
            </a:r>
            <a:r>
              <a:rPr lang="en-US" altLang="zh-CN" dirty="0" err="1" smtClean="0">
                <a:sym typeface="+mn-ea"/>
              </a:rPr>
              <a:t>4-</a:t>
            </a:r>
            <a:r>
              <a:rPr lang="zh-CN" altLang="en-US" dirty="0" err="1" smtClean="0">
                <a:sym typeface="+mn-ea"/>
              </a:rPr>
              <a:t>【</a:t>
            </a:r>
            <a:r>
              <a:rPr lang="zh-CN" altLang="en-US">
                <a:sym typeface="+mn-ea"/>
              </a:rPr>
              <a:t>预编译语句对象的使用】</a:t>
            </a:r>
            <a:r>
              <a:rPr lang="en-US" altLang="zh-CN">
                <a:sym typeface="+mn-ea"/>
              </a:rPr>
              <a:t>-</a:t>
            </a:r>
            <a:r>
              <a:rPr lang="zh-CN" altLang="en-US">
                <a:sym typeface="+mn-ea"/>
              </a:rPr>
              <a:t>案例</a:t>
            </a:r>
            <a:endParaRPr lang="zh-CN" altLang="en-US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练习：查看所有用户信息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 err="1" smtClean="0">
                <a:sym typeface="+mn-ea"/>
              </a:rPr>
              <a:t>知识点</a:t>
            </a:r>
            <a:r>
              <a:rPr lang="en-US" altLang="zh-CN" dirty="0" err="1" smtClean="0">
                <a:sym typeface="+mn-ea"/>
              </a:rPr>
              <a:t>4-</a:t>
            </a:r>
            <a:r>
              <a:rPr lang="zh-CN" altLang="en-US" dirty="0" err="1" smtClean="0">
                <a:sym typeface="+mn-ea"/>
              </a:rPr>
              <a:t>【</a:t>
            </a:r>
            <a:r>
              <a:rPr lang="zh-CN" altLang="en-US">
                <a:sym typeface="+mn-ea"/>
              </a:rPr>
              <a:t>预编译语句对象的使用】</a:t>
            </a:r>
            <a:r>
              <a:rPr lang="en-US" altLang="zh-CN">
                <a:sym typeface="+mn-ea"/>
              </a:rPr>
              <a:t>-</a:t>
            </a:r>
            <a:r>
              <a:rPr lang="en-US" altLang="zh-CN">
                <a:sym typeface="+mn-ea"/>
              </a:rPr>
              <a:t>JDBC</a:t>
            </a:r>
            <a:r>
              <a:rPr lang="zh-CN" altLang="en-US">
                <a:sym typeface="+mn-ea"/>
              </a:rPr>
              <a:t>基本封装</a:t>
            </a:r>
            <a:endParaRPr lang="en-US" altLang="zh-CN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JDBC</a:t>
            </a:r>
            <a:r>
              <a:rPr lang="zh-CN" altLang="en-US"/>
              <a:t>基本封装，封装一下</a:t>
            </a:r>
            <a:r>
              <a:rPr lang="en-US" altLang="zh-CN"/>
              <a:t>5</a:t>
            </a:r>
            <a:r>
              <a:rPr lang="zh-CN" altLang="en-US"/>
              <a:t>个方法。</a:t>
            </a:r>
            <a:endParaRPr lang="zh-CN" altLang="en-US"/>
          </a:p>
          <a:p>
            <a:pPr lvl="1"/>
            <a:r>
              <a:rPr lang="zh-CN" altLang="en-US"/>
              <a:t>连接数据库方法</a:t>
            </a:r>
            <a:endParaRPr lang="zh-CN" altLang="en-US"/>
          </a:p>
          <a:p>
            <a:pPr lvl="1"/>
            <a:r>
              <a:rPr lang="zh-CN" altLang="en-US"/>
              <a:t>关闭数据库方法</a:t>
            </a:r>
            <a:endParaRPr lang="zh-CN" altLang="en-US"/>
          </a:p>
          <a:p>
            <a:pPr lvl="1"/>
            <a:r>
              <a:rPr lang="zh-CN" altLang="en-US"/>
              <a:t>打开事务</a:t>
            </a:r>
            <a:endParaRPr lang="zh-CN" altLang="en-US"/>
          </a:p>
          <a:p>
            <a:pPr lvl="1"/>
            <a:r>
              <a:rPr lang="zh-CN" altLang="en-US"/>
              <a:t>提交事务</a:t>
            </a:r>
            <a:endParaRPr lang="zh-CN" altLang="en-US"/>
          </a:p>
          <a:p>
            <a:pPr lvl="1"/>
            <a:r>
              <a:rPr lang="zh-CN" altLang="en-US"/>
              <a:t>回滚事务</a:t>
            </a:r>
            <a:endParaRPr lang="zh-CN" altLang="en-US"/>
          </a:p>
          <a:p>
            <a:r>
              <a:rPr lang="zh-CN" altLang="en-US"/>
              <a:t>使用</a:t>
            </a:r>
            <a:r>
              <a:rPr lang="en-US" altLang="zh-CN"/>
              <a:t>JDBC</a:t>
            </a:r>
            <a:r>
              <a:rPr lang="zh-CN" altLang="en-US"/>
              <a:t>访问数据库，并完成用户的增删改查功能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知识点</a:t>
            </a:r>
            <a:r>
              <a:rPr lang="en-US" altLang="zh-CN"/>
              <a:t>5-</a:t>
            </a:r>
            <a:r>
              <a:rPr lang="zh-CN" altLang="en-US"/>
              <a:t>【</a:t>
            </a:r>
            <a:r>
              <a:rPr lang="zh-CN" altLang="en-US"/>
              <a:t>批处理】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需要向数据库发送多条sql语句时, 为了提升执行效率, 可以考虑采用JDBC的批处理机制。注：对于大量的批处理，建议使用Statement，因为PreparedStatement的预编译空间有限，对数据量特别大时，会发生异常。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知识点</a:t>
            </a:r>
            <a:r>
              <a:rPr lang="en-US" altLang="zh-CN">
                <a:sym typeface="+mn-ea"/>
              </a:rPr>
              <a:t>5-</a:t>
            </a:r>
            <a:r>
              <a:rPr lang="zh-CN" altLang="en-US">
                <a:sym typeface="+mn-ea"/>
              </a:rPr>
              <a:t>【批处理】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3235" y="849517"/>
            <a:ext cx="11792070" cy="5448937"/>
          </a:xfrm>
        </p:spPr>
        <p:txBody>
          <a:bodyPr>
            <a:normAutofit fontScale="90000"/>
          </a:bodyPr>
          <a:p>
            <a:r>
              <a:rPr lang="zh-CN" altLang="en-US"/>
              <a:t>JDBC的批处理机制主要涉及Statement或PreparedStatement对象的以下方法：</a:t>
            </a:r>
            <a:endParaRPr lang="zh-CN" altLang="en-US"/>
          </a:p>
          <a:p>
            <a:pPr lvl="1"/>
            <a:r>
              <a:rPr lang="zh-CN" altLang="en-US"/>
              <a:t>1、addBatch(String sql) ：Statement类的方法，多次调用该方法可以将多条sql语句添加到Statement对象的命令列表中。执行批处理时将一次性的把这些sql语句发送给数据库进行处理.</a:t>
            </a:r>
            <a:endParaRPr lang="zh-CN" altLang="en-US"/>
          </a:p>
          <a:p>
            <a:pPr lvl="1"/>
            <a:r>
              <a:rPr lang="zh-CN" altLang="en-US"/>
              <a:t>2、addBatch()： PreparedStatement类的方法，多次调用该方法可以将多条预编译的sql语句添加到PreparedStatement对象的命令列表中。执行批处理时将一次性的把这些sql语句发送给数据库进行处理.</a:t>
            </a:r>
            <a:endParaRPr lang="zh-CN" altLang="en-US"/>
          </a:p>
          <a:p>
            <a:pPr lvl="1"/>
            <a:r>
              <a:rPr lang="zh-CN" altLang="en-US"/>
              <a:t>3、executeBatch()：把Statement对象或PreparedStatement对象命令列表中的所有sql语句发送给数据库进行处理。</a:t>
            </a:r>
            <a:endParaRPr lang="zh-CN" altLang="en-US"/>
          </a:p>
          <a:p>
            <a:pPr lvl="1"/>
            <a:r>
              <a:rPr lang="zh-CN" altLang="en-US"/>
              <a:t>4、clearBatch()： 清空当前sql命令列表。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知识点</a:t>
            </a:r>
            <a:r>
              <a:rPr lang="en-US" altLang="zh-CN"/>
              <a:t>6-</a:t>
            </a:r>
            <a:r>
              <a:rPr lang="zh-CN" altLang="en-US"/>
              <a:t>【</a:t>
            </a:r>
            <a:r>
              <a:rPr lang="en-US" altLang="zh-CN"/>
              <a:t>JDBC</a:t>
            </a:r>
            <a:r>
              <a:rPr lang="zh-CN" altLang="en-US"/>
              <a:t>中的事务】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0000" lnSpcReduction="10000"/>
          </a:bodyPr>
          <a:p>
            <a:r>
              <a:rPr lang="zh-CN" altLang="en-US"/>
              <a:t>事务的基本概念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</a:t>
            </a:r>
            <a:r>
              <a:rPr lang="zh-CN" altLang="en-US" sz="2000"/>
              <a:t>一组要么同时执行成功，要么同时执行失败的SQL语句，是数据库操作的一个执行单元。</a:t>
            </a:r>
            <a:endParaRPr lang="zh-CN" altLang="en-US"/>
          </a:p>
          <a:p>
            <a:r>
              <a:rPr lang="zh-CN" altLang="en-US"/>
              <a:t>事务的四大特点（ACID）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</a:t>
            </a:r>
            <a:r>
              <a:rPr lang="zh-CN" altLang="en-US" sz="2000"/>
              <a:t>atomicity(原子性)：表示一个事务内的所有操作是一个整体，要么全部成功，要么全部失败。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/>
              <a:t>    consistency(一致性)：表示一个事务内有一个操作失败时，所有的更改过的数据都必须回滚到修改前的状态。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/>
              <a:t>    isolation(隔离性)：事务查看数据时数据所处的状态，要么是另一并发事务修改他之前的状态，要么是另一事务修改他之后的状态，事务不会查看中间状态的数据。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/>
              <a:t>   durability(持久性)：持久性事务完成之后，他对于系统的影响是永久性的。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800"/>
              <a:t>思考？批量添加多条数据时，如果其中一条数据插入失败。</a:t>
            </a:r>
            <a:endParaRPr lang="zh-CN" altLang="en-US" sz="2800"/>
          </a:p>
        </p:txBody>
      </p:sp>
    </p:spTree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知识点</a:t>
            </a:r>
            <a:r>
              <a:rPr lang="en-US" altLang="zh-CN"/>
              <a:t>7-</a:t>
            </a:r>
            <a:r>
              <a:rPr lang="zh-CN" altLang="en-US"/>
              <a:t>【</a:t>
            </a:r>
            <a:r>
              <a:rPr lang="zh-CN" altLang="en-US"/>
              <a:t>调用存储过程】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调用存储过程的步骤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(1)prepareCall(sql)：创建执行存储过程的callableStatement对象。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(2)CallableStatement：继承自PreparedStatement接口，由方法prepareCall创建，用于调用存储过程。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(3)执行：和其它对象使用的方法一样  eg:cs.executeUpdate()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(4)调用存储过程的sql: String sql = “{call 存储过程名字(参数1,参数2....)}”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本章目标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知识点</a:t>
            </a:r>
            <a:r>
              <a:rPr lang="en-US" altLang="zh-CN"/>
              <a:t>1</a:t>
            </a:r>
            <a:r>
              <a:rPr lang="zh-CN" altLang="en-US"/>
              <a:t>：JDBC介绍</a:t>
            </a:r>
            <a:endParaRPr lang="zh-CN" altLang="en-US"/>
          </a:p>
          <a:p>
            <a:r>
              <a:rPr lang="zh-CN" altLang="en-US"/>
              <a:t>知识点</a:t>
            </a:r>
            <a:r>
              <a:rPr lang="en-US" altLang="zh-CN"/>
              <a:t>2</a:t>
            </a:r>
            <a:r>
              <a:rPr lang="zh-CN" altLang="en-US"/>
              <a:t>：</a:t>
            </a:r>
            <a:r>
              <a:rPr lang="en-US" altLang="zh-CN" dirty="0" smtClean="0">
                <a:sym typeface="+mn-ea"/>
              </a:rPr>
              <a:t>JDBC</a:t>
            </a:r>
            <a:r>
              <a:rPr lang="zh-CN" altLang="en-US" dirty="0" smtClean="0">
                <a:sym typeface="+mn-ea"/>
              </a:rPr>
              <a:t>访问数据库的步骤</a:t>
            </a:r>
            <a:endParaRPr lang="zh-CN" altLang="en-US"/>
          </a:p>
          <a:p>
            <a:r>
              <a:rPr lang="zh-CN" altLang="en-US"/>
              <a:t>知识点</a:t>
            </a:r>
            <a:r>
              <a:rPr lang="en-US" altLang="zh-CN"/>
              <a:t>3</a:t>
            </a:r>
            <a:r>
              <a:rPr lang="zh-CN" altLang="en-US"/>
              <a:t>：</a:t>
            </a:r>
            <a:r>
              <a:rPr lang="en-US" altLang="zh-CN"/>
              <a:t>CURD</a:t>
            </a:r>
            <a:r>
              <a:rPr lang="zh-CN" altLang="en-US"/>
              <a:t>操作</a:t>
            </a:r>
            <a:endParaRPr lang="zh-CN" altLang="en-US"/>
          </a:p>
          <a:p>
            <a:r>
              <a:rPr lang="zh-CN" altLang="en-US"/>
              <a:t>知识点</a:t>
            </a:r>
            <a:r>
              <a:rPr lang="en-US" altLang="zh-CN"/>
              <a:t>4</a:t>
            </a:r>
            <a:r>
              <a:rPr lang="zh-CN" altLang="en-US"/>
              <a:t>：</a:t>
            </a:r>
            <a:r>
              <a:rPr lang="zh-CN" altLang="en-US"/>
              <a:t>预编译语句对象的使用</a:t>
            </a:r>
            <a:endParaRPr lang="zh-CN" altLang="en-US"/>
          </a:p>
          <a:p>
            <a:r>
              <a:rPr lang="zh-CN" altLang="en-US"/>
              <a:t>知识点</a:t>
            </a:r>
            <a:r>
              <a:rPr lang="en-US" altLang="zh-CN"/>
              <a:t>5</a:t>
            </a:r>
            <a:r>
              <a:rPr lang="zh-CN" altLang="en-US"/>
              <a:t>：批处理</a:t>
            </a:r>
            <a:endParaRPr lang="zh-CN" altLang="en-US"/>
          </a:p>
          <a:p>
            <a:r>
              <a:rPr lang="zh-CN" altLang="en-US"/>
              <a:t>知识点</a:t>
            </a:r>
            <a:r>
              <a:rPr lang="en-US" altLang="zh-CN"/>
              <a:t>6</a:t>
            </a:r>
            <a:r>
              <a:rPr lang="zh-CN" altLang="en-US"/>
              <a:t>：</a:t>
            </a:r>
            <a:r>
              <a:rPr lang="zh-CN" altLang="en-US"/>
              <a:t>JDBC中事务的控制</a:t>
            </a:r>
            <a:endParaRPr lang="zh-CN" altLang="en-US"/>
          </a:p>
          <a:p>
            <a:r>
              <a:rPr lang="zh-CN" altLang="en-US"/>
              <a:t>知识点</a:t>
            </a:r>
            <a:r>
              <a:rPr lang="en-US" altLang="zh-CN"/>
              <a:t>7</a:t>
            </a:r>
            <a:r>
              <a:rPr lang="zh-CN" altLang="en-US"/>
              <a:t>：调用存储过程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 1"/>
          <p:cNvSpPr>
            <a:spLocks noGrp="1"/>
          </p:cNvSpPr>
          <p:nvPr>
            <p:ph type="title"/>
          </p:nvPr>
        </p:nvSpPr>
        <p:spPr>
          <a:xfrm>
            <a:off x="152083" y="131763"/>
            <a:ext cx="7372350" cy="571500"/>
          </a:xfrm>
        </p:spPr>
        <p:txBody>
          <a:bodyPr/>
          <a:lstStyle/>
          <a:p>
            <a:pPr eaLnBrk="1" hangingPunct="1"/>
            <a:r>
              <a:rPr lang="zh-CN" altLang="en-US" dirty="0" smtClean="0"/>
              <a:t>知识点</a:t>
            </a:r>
            <a:r>
              <a:rPr lang="en-US" altLang="zh-CN" dirty="0" smtClean="0"/>
              <a:t>1-</a:t>
            </a:r>
            <a:r>
              <a:rPr lang="zh-CN" altLang="en-US" dirty="0" smtClean="0"/>
              <a:t>【</a:t>
            </a:r>
            <a:r>
              <a:rPr lang="en-US" altLang="zh-CN" dirty="0" smtClean="0"/>
              <a:t>JDBC</a:t>
            </a:r>
            <a:r>
              <a:rPr lang="zh-CN" altLang="en-US" dirty="0" smtClean="0"/>
              <a:t>介绍</a:t>
            </a:r>
            <a:r>
              <a:rPr lang="zh-CN" altLang="en-US" dirty="0" smtClean="0"/>
              <a:t>】</a:t>
            </a:r>
            <a:endParaRPr lang="zh-CN" altLang="en-US" dirty="0" smtClean="0"/>
          </a:p>
        </p:txBody>
      </p:sp>
      <p:pic>
        <p:nvPicPr>
          <p:cNvPr id="16" name="Picture 6" descr="E:\设计支持\模板设计\TW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10524" y="871202"/>
            <a:ext cx="463238" cy="430730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953426" y="901923"/>
            <a:ext cx="693420" cy="398780"/>
          </a:xfrm>
          <a:prstGeom prst="rect">
            <a:avLst/>
          </a:prstGeom>
          <a:noFill/>
          <a:effectLst>
            <a:outerShdw blurRad="25400" dist="127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提问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内容占位符 2"/>
          <p:cNvSpPr>
            <a:spLocks noGrp="1"/>
          </p:cNvSpPr>
          <p:nvPr>
            <p:ph idx="1"/>
          </p:nvPr>
        </p:nvSpPr>
        <p:spPr>
          <a:xfrm>
            <a:off x="463550" y="1463675"/>
            <a:ext cx="11152505" cy="823375"/>
          </a:xfrm>
          <a:prstGeom prst="wedgeRoundRectCallout">
            <a:avLst>
              <a:gd name="adj1" fmla="val -36159"/>
              <a:gd name="adj2" fmla="val -66016"/>
              <a:gd name="adj3" fmla="val 16667"/>
            </a:avLst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rtlCol="0">
            <a:spAutoFit/>
          </a:bodyPr>
          <a:lstStyle/>
          <a:p>
            <a:pPr eaLnBrk="1" hangingPunct="1"/>
            <a:r>
              <a:rPr lang="zh-CN" altLang="en-US" dirty="0" smtClean="0">
                <a:solidFill>
                  <a:schemeClr val="tx1"/>
                </a:solidFill>
                <a:latin typeface="黑体" panose="02010609060101010101" pitchFamily="49" charset="-122"/>
              </a:rPr>
              <a:t>在之前的程序中，数据都是预先写好的，如何实现数据的动态变化？</a:t>
            </a:r>
            <a:endParaRPr lang="zh-CN" altLang="en-US" dirty="0" smtClean="0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  <p:sp>
        <p:nvSpPr>
          <p:cNvPr id="20" name="内容占位符 17"/>
          <p:cNvSpPr txBox="1"/>
          <p:nvPr/>
        </p:nvSpPr>
        <p:spPr bwMode="auto">
          <a:xfrm>
            <a:off x="463754" y="2767185"/>
            <a:ext cx="8215341" cy="12144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342900" lvl="0" indent="-342900">
              <a:spcBef>
                <a:spcPct val="20000"/>
              </a:spcBef>
              <a:buBlip>
                <a:blip r:embed="rId2"/>
              </a:buBlip>
            </a:pPr>
            <a:r>
              <a:rPr lang="en-US" altLang="zh-CN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JDBC</a:t>
            </a:r>
            <a:endParaRPr lang="en-US" altLang="zh-CN" sz="2800" b="1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742950" lvl="1" indent="-285750">
              <a:spcBef>
                <a:spcPct val="20000"/>
              </a:spcBef>
              <a:buBlip>
                <a:blip r:embed="rId3"/>
              </a:buBlip>
            </a:pPr>
            <a:r>
              <a:rPr lang="en-US" altLang="zh-CN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Java</a:t>
            </a: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数据库连接技术</a:t>
            </a:r>
            <a:r>
              <a:rPr lang="en-US" altLang="zh-CN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(Java </a:t>
            </a:r>
            <a:r>
              <a:rPr lang="en-US" altLang="zh-CN" sz="2800" dirty="0" err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DataBase</a:t>
            </a:r>
            <a:r>
              <a:rPr lang="en-US" altLang="zh-CN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Connectivity)</a:t>
            </a:r>
            <a:endParaRPr lang="en-US" altLang="zh-CN" sz="2800" b="1" dirty="0" smtClean="0">
              <a:solidFill>
                <a:prstClr val="black"/>
              </a:solidFill>
              <a:latin typeface="Calibri" panose="020F0502020204030204" charset="0"/>
              <a:ea typeface="黑体" panose="02010609060101010101" pitchFamily="49" charset="-122"/>
            </a:endParaRPr>
          </a:p>
        </p:txBody>
      </p:sp>
      <p:grpSp>
        <p:nvGrpSpPr>
          <p:cNvPr id="21" name="组合 16"/>
          <p:cNvGrpSpPr/>
          <p:nvPr/>
        </p:nvGrpSpPr>
        <p:grpSpPr bwMode="auto">
          <a:xfrm>
            <a:off x="2095500" y="4306890"/>
            <a:ext cx="7143751" cy="2265507"/>
            <a:chOff x="571472" y="4214820"/>
            <a:chExt cx="7143751" cy="2265507"/>
          </a:xfrm>
        </p:grpSpPr>
        <p:grpSp>
          <p:nvGrpSpPr>
            <p:cNvPr id="23" name="组合 14"/>
            <p:cNvGrpSpPr/>
            <p:nvPr/>
          </p:nvGrpSpPr>
          <p:grpSpPr bwMode="auto">
            <a:xfrm>
              <a:off x="571472" y="4214820"/>
              <a:ext cx="7143751" cy="2265507"/>
              <a:chOff x="571472" y="3786190"/>
              <a:chExt cx="7143785" cy="2266156"/>
            </a:xfrm>
          </p:grpSpPr>
          <p:pic>
            <p:nvPicPr>
              <p:cNvPr id="25" name="Picture 20" descr="black_server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6000800" y="4337512"/>
                <a:ext cx="1071562" cy="10715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6" name="图片 8" descr="6.png"/>
              <p:cNvPicPr>
                <a:picLocks noChangeAspect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2643174" y="4500570"/>
                <a:ext cx="3286148" cy="3952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7" name="AutoShape 6"/>
              <p:cNvSpPr>
                <a:spLocks noChangeArrowheads="1"/>
              </p:cNvSpPr>
              <p:nvPr/>
            </p:nvSpPr>
            <p:spPr bwMode="auto">
              <a:xfrm>
                <a:off x="571472" y="3786190"/>
                <a:ext cx="2071698" cy="408249"/>
              </a:xfrm>
              <a:prstGeom prst="roundRect">
                <a:avLst>
                  <a:gd name="adj" fmla="val 16667"/>
                </a:avLst>
              </a:prstGeom>
              <a:solidFill>
                <a:srgbClr val="92D050"/>
              </a:solidFill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anchorCtr="1">
                <a:spAutoFit/>
              </a:bodyPr>
              <a:lstStyle/>
              <a:p>
                <a:pPr algn="ctr">
                  <a:defRPr/>
                </a:pPr>
                <a:r>
                  <a:rPr lang="zh-CN" altLang="en-US" b="1" dirty="0" smtClean="0">
                    <a:latin typeface="Arial" panose="020B0604020202020204" pitchFamily="34" charset="0"/>
                    <a:ea typeface="黑体" panose="02010609060101010101" pitchFamily="49" charset="-122"/>
                  </a:rPr>
                  <a:t>应用程序</a:t>
                </a:r>
                <a:endParaRPr lang="zh-CN" altLang="en-US" b="1"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8" name="AutoShape 6"/>
              <p:cNvSpPr>
                <a:spLocks noChangeArrowheads="1"/>
              </p:cNvSpPr>
              <p:nvPr/>
            </p:nvSpPr>
            <p:spPr bwMode="auto">
              <a:xfrm>
                <a:off x="5643560" y="3786190"/>
                <a:ext cx="2071697" cy="408249"/>
              </a:xfrm>
              <a:prstGeom prst="roundRect">
                <a:avLst>
                  <a:gd name="adj" fmla="val 16667"/>
                </a:avLst>
              </a:prstGeom>
              <a:solidFill>
                <a:srgbClr val="92D050"/>
              </a:solidFill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anchorCtr="1">
                <a:spAutoFit/>
              </a:bodyPr>
              <a:lstStyle/>
              <a:p>
                <a:pPr algn="ctr">
                  <a:defRPr/>
                </a:pPr>
                <a:r>
                  <a:rPr lang="zh-CN" altLang="en-US" b="1" dirty="0">
                    <a:latin typeface="Arial" panose="020B0604020202020204" pitchFamily="34" charset="0"/>
                    <a:ea typeface="黑体" panose="02010609060101010101" pitchFamily="49" charset="-122"/>
                  </a:rPr>
                  <a:t>数据库服务器</a:t>
                </a:r>
                <a:endParaRPr lang="zh-CN" altLang="en-US" b="1"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cxnSp>
            <p:nvCxnSpPr>
              <p:cNvPr id="29" name="直接箭头连接符 28"/>
              <p:cNvCxnSpPr/>
              <p:nvPr/>
            </p:nvCxnSpPr>
            <p:spPr>
              <a:xfrm rot="16200000" flipH="1">
                <a:off x="3851161" y="5201058"/>
                <a:ext cx="735223" cy="7937"/>
              </a:xfrm>
              <a:prstGeom prst="straightConnector1">
                <a:avLst/>
              </a:prstGeom>
              <a:ln w="38100" cap="rnd" cmpd="sng">
                <a:solidFill>
                  <a:schemeClr val="accent1"/>
                </a:solidFill>
                <a:tailEnd type="triangle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AutoShape 7"/>
              <p:cNvSpPr>
                <a:spLocks noChangeArrowheads="1"/>
              </p:cNvSpPr>
              <p:nvPr/>
            </p:nvSpPr>
            <p:spPr bwMode="auto">
              <a:xfrm>
                <a:off x="2643170" y="5644097"/>
                <a:ext cx="3429017" cy="408249"/>
              </a:xfrm>
              <a:prstGeom prst="roundRect">
                <a:avLst>
                  <a:gd name="adj" fmla="val 16667"/>
                </a:avLst>
              </a:prstGeom>
              <a:solidFill>
                <a:srgbClr val="92D050"/>
              </a:solidFill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anchorCtr="1">
                <a:spAutoFit/>
              </a:bodyPr>
              <a:lstStyle/>
              <a:p>
                <a:pPr>
                  <a:defRPr/>
                </a:pPr>
                <a:r>
                  <a:rPr lang="zh-CN" altLang="en-US" b="1" dirty="0">
                    <a:latin typeface="Arial" panose="020B0604020202020204" pitchFamily="34" charset="0"/>
                    <a:ea typeface="黑体" panose="02010609060101010101" pitchFamily="49" charset="-122"/>
                  </a:rPr>
                  <a:t>通过</a:t>
                </a:r>
                <a:r>
                  <a:rPr lang="en-US" altLang="zh-CN" b="1" dirty="0">
                    <a:latin typeface="Arial" panose="020B0604020202020204" pitchFamily="34" charset="0"/>
                    <a:ea typeface="黑体" panose="02010609060101010101" pitchFamily="49" charset="-122"/>
                  </a:rPr>
                  <a:t>JDBC</a:t>
                </a:r>
                <a:r>
                  <a:rPr lang="zh-CN" altLang="en-US" b="1" dirty="0">
                    <a:latin typeface="Arial" panose="020B0604020202020204" pitchFamily="34" charset="0"/>
                    <a:ea typeface="黑体" panose="02010609060101010101" pitchFamily="49" charset="-122"/>
                  </a:rPr>
                  <a:t>实现数据交互</a:t>
                </a:r>
                <a:endParaRPr lang="zh-CN" altLang="en-US" b="1"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785786" y="4765668"/>
              <a:ext cx="1624983" cy="11430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知识点</a:t>
            </a:r>
            <a:r>
              <a:rPr lang="en-US" altLang="zh-CN" dirty="0" smtClean="0">
                <a:sym typeface="+mn-ea"/>
              </a:rPr>
              <a:t>1-</a:t>
            </a:r>
            <a:r>
              <a:rPr lang="zh-CN" altLang="en-US" dirty="0" smtClean="0">
                <a:sym typeface="+mn-ea"/>
              </a:rPr>
              <a:t>【</a:t>
            </a:r>
            <a:r>
              <a:rPr lang="en-US" altLang="zh-CN" dirty="0" smtClean="0">
                <a:sym typeface="+mn-ea"/>
              </a:rPr>
              <a:t>JDBC</a:t>
            </a:r>
            <a:r>
              <a:rPr lang="zh-CN" altLang="en-US" dirty="0" smtClean="0">
                <a:sym typeface="+mn-ea"/>
              </a:rPr>
              <a:t>介绍】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9905" y="704737"/>
            <a:ext cx="11792070" cy="5448937"/>
          </a:xfrm>
        </p:spPr>
        <p:txBody>
          <a:bodyPr/>
          <a:p>
            <a:r>
              <a:rPr lang="zh-CN" altLang="en-US"/>
              <a:t>数据库访问技术简介：</a:t>
            </a:r>
            <a:endParaRPr lang="zh-CN" altLang="en-US"/>
          </a:p>
          <a:p>
            <a:pPr lvl="1"/>
            <a:r>
              <a:rPr lang="zh-CN" altLang="en-US" sz="2000"/>
              <a:t>JDBC（Java DataBase Connectivity）是由Sun Microsystem公司提供的API（Application Programming Interface应用程序编程接口）；它为Java应用程序提供了一系列的类，使其能够快速高效地访问数据库；这些功能是由一系列的类和对象来完成的，我们只需使用相关的对象，即可完成对数据库的操作</a:t>
            </a:r>
            <a:endParaRPr lang="zh-CN" altLang="en-US" sz="2000"/>
          </a:p>
        </p:txBody>
      </p:sp>
      <p:pic>
        <p:nvPicPr>
          <p:cNvPr id="27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8215" y="3107690"/>
            <a:ext cx="3592830" cy="31711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1"/>
          <p:cNvSpPr>
            <a:spLocks noGrp="1"/>
          </p:cNvSpPr>
          <p:nvPr>
            <p:ph type="title"/>
          </p:nvPr>
        </p:nvSpPr>
        <p:spPr>
          <a:xfrm>
            <a:off x="169863" y="152718"/>
            <a:ext cx="7372350" cy="5715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dirty="0" smtClean="0">
                <a:sym typeface="+mn-ea"/>
              </a:rPr>
              <a:t>知识点</a:t>
            </a:r>
            <a:r>
              <a:rPr lang="en-US" altLang="zh-CN" dirty="0" smtClean="0">
                <a:sym typeface="+mn-ea"/>
              </a:rPr>
              <a:t>1-</a:t>
            </a:r>
            <a:r>
              <a:rPr lang="zh-CN" altLang="en-US" dirty="0" smtClean="0">
                <a:sym typeface="+mn-ea"/>
              </a:rPr>
              <a:t>【</a:t>
            </a:r>
            <a:r>
              <a:rPr lang="en-US" altLang="zh-CN" dirty="0" smtClean="0">
                <a:sym typeface="+mn-ea"/>
              </a:rPr>
              <a:t>JDBC</a:t>
            </a:r>
            <a:r>
              <a:rPr lang="zh-CN" altLang="en-US" dirty="0" smtClean="0">
                <a:sym typeface="+mn-ea"/>
              </a:rPr>
              <a:t>介绍】</a:t>
            </a:r>
            <a:r>
              <a:rPr lang="en-US" altLang="zh-CN" dirty="0" smtClean="0">
                <a:sym typeface="+mn-ea"/>
              </a:rPr>
              <a:t>-</a:t>
            </a:r>
            <a:r>
              <a:rPr lang="en-US" altLang="zh-CN" dirty="0" smtClean="0"/>
              <a:t>JDBC</a:t>
            </a:r>
            <a:r>
              <a:rPr lang="zh-CN" altLang="en-US" dirty="0" smtClean="0"/>
              <a:t>的工作原理</a:t>
            </a:r>
            <a:endParaRPr lang="zh-CN" altLang="en-US" dirty="0" smtClean="0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6929451" y="4929198"/>
            <a:ext cx="1023937" cy="863600"/>
          </a:xfrm>
          <a:prstGeom prst="can">
            <a:avLst>
              <a:gd name="adj" fmla="val 25000"/>
            </a:avLst>
          </a:prstGeom>
          <a:solidFill>
            <a:srgbClr val="92D050"/>
          </a:solidFill>
          <a:ln w="12700" cap="rnd">
            <a:solidFill>
              <a:srgbClr val="000000"/>
            </a:solidFill>
            <a:round/>
          </a:ln>
          <a:effectLst/>
        </p:spPr>
        <p:txBody>
          <a:bodyPr/>
          <a:lstStyle/>
          <a:p>
            <a:pPr eaLnBrk="0" hangingPunct="0">
              <a:defRPr/>
            </a:pPr>
            <a:r>
              <a:rPr lang="en-US" altLang="zh-CN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anose="02010609060101010101" pitchFamily="49" charset="-122"/>
              </a:rPr>
              <a:t>MySQL</a:t>
            </a:r>
            <a:endParaRPr lang="en-US" altLang="zh-CN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ea typeface="黑体" panose="02010609060101010101" pitchFamily="49" charset="-122"/>
            </a:endParaRPr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gray">
          <a:xfrm>
            <a:off x="6934200" y="2330450"/>
            <a:ext cx="2519363" cy="408132"/>
          </a:xfrm>
          <a:prstGeom prst="roundRect">
            <a:avLst>
              <a:gd name="adj" fmla="val 16667"/>
            </a:avLst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Ctr="1">
            <a:spAutoFit/>
          </a:bodyPr>
          <a:lstStyle/>
          <a:p>
            <a:pPr algn="ctr" eaLnBrk="0" hangingPunct="0">
              <a:defRPr/>
            </a:pPr>
            <a:r>
              <a:rPr lang="en-US" altLang="zh-TW" b="1" dirty="0">
                <a:ea typeface="黑体" panose="02010609060101010101" pitchFamily="49" charset="-122"/>
              </a:rPr>
              <a:t>JDBC </a:t>
            </a:r>
            <a:r>
              <a:rPr lang="en-US" altLang="zh-CN" b="1" dirty="0">
                <a:ea typeface="黑体" panose="02010609060101010101" pitchFamily="49" charset="-122"/>
              </a:rPr>
              <a:t>API </a:t>
            </a:r>
            <a:endParaRPr lang="en-US" altLang="zh-TW" b="1" dirty="0">
              <a:ea typeface="黑体" panose="02010609060101010101" pitchFamily="49" charset="-122"/>
            </a:endParaRP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gray">
          <a:xfrm>
            <a:off x="6918325" y="3051175"/>
            <a:ext cx="2535238" cy="408132"/>
          </a:xfrm>
          <a:prstGeom prst="roundRect">
            <a:avLst>
              <a:gd name="adj" fmla="val 16667"/>
            </a:avLst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Ctr="1">
            <a:spAutoFit/>
          </a:bodyPr>
          <a:lstStyle/>
          <a:p>
            <a:pPr algn="ctr" eaLnBrk="0" hangingPunct="0">
              <a:defRPr/>
            </a:pPr>
            <a:r>
              <a:rPr lang="en-US" altLang="zh-CN" b="1" dirty="0">
                <a:ea typeface="黑体" panose="02010609060101010101" pitchFamily="49" charset="-122"/>
              </a:rPr>
              <a:t>JDBC </a:t>
            </a:r>
            <a:r>
              <a:rPr lang="en-US" altLang="zh-CN" b="1" dirty="0" err="1" smtClean="0">
                <a:ea typeface="黑体" panose="02010609060101010101" pitchFamily="49" charset="-122"/>
              </a:rPr>
              <a:t>DriverManager</a:t>
            </a:r>
            <a:r>
              <a:rPr lang="en-US" altLang="zh-CN" b="1" dirty="0" smtClean="0">
                <a:ea typeface="黑体" panose="02010609060101010101" pitchFamily="49" charset="-122"/>
              </a:rPr>
              <a:t> </a:t>
            </a:r>
            <a:endParaRPr lang="en-US" altLang="zh-CN" b="1" dirty="0">
              <a:ea typeface="黑体" panose="02010609060101010101" pitchFamily="49" charset="-122"/>
            </a:endParaRPr>
          </a:p>
        </p:txBody>
      </p:sp>
      <p:sp>
        <p:nvSpPr>
          <p:cNvPr id="9" name="AutoShape 9"/>
          <p:cNvSpPr>
            <a:spLocks noChangeArrowheads="1"/>
          </p:cNvSpPr>
          <p:nvPr/>
        </p:nvSpPr>
        <p:spPr bwMode="gray">
          <a:xfrm>
            <a:off x="6788150" y="4021144"/>
            <a:ext cx="1296988" cy="408132"/>
          </a:xfrm>
          <a:prstGeom prst="roundRect">
            <a:avLst>
              <a:gd name="adj" fmla="val 16667"/>
            </a:avLst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Ctr="1">
            <a:spAutoFit/>
          </a:bodyPr>
          <a:lstStyle/>
          <a:p>
            <a:pPr algn="ctr" eaLnBrk="0" hangingPunct="0">
              <a:defRPr/>
            </a:pPr>
            <a:r>
              <a:rPr lang="en-US" altLang="zh-CN" b="1" dirty="0">
                <a:ea typeface="黑体" panose="02010609060101010101" pitchFamily="49" charset="-122"/>
              </a:rPr>
              <a:t>JDBC </a:t>
            </a:r>
            <a:r>
              <a:rPr lang="zh-CN" altLang="en-US" b="1" dirty="0">
                <a:ea typeface="黑体" panose="02010609060101010101" pitchFamily="49" charset="-122"/>
              </a:rPr>
              <a:t>驱动 </a:t>
            </a:r>
            <a:endParaRPr lang="zh-CN" altLang="en-US" b="1" dirty="0">
              <a:ea typeface="黑体" panose="02010609060101010101" pitchFamily="49" charset="-122"/>
            </a:endParaRPr>
          </a:p>
        </p:txBody>
      </p:sp>
      <p:sp>
        <p:nvSpPr>
          <p:cNvPr id="10" name="AutoShape 10"/>
          <p:cNvSpPr>
            <a:spLocks noChangeArrowheads="1"/>
          </p:cNvSpPr>
          <p:nvPr/>
        </p:nvSpPr>
        <p:spPr bwMode="gray">
          <a:xfrm>
            <a:off x="6934200" y="1466850"/>
            <a:ext cx="2519363" cy="408132"/>
          </a:xfrm>
          <a:prstGeom prst="roundRect">
            <a:avLst>
              <a:gd name="adj" fmla="val 16667"/>
            </a:avLst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Ctr="1">
            <a:spAutoFit/>
          </a:bodyPr>
          <a:lstStyle/>
          <a:p>
            <a:pPr algn="ctr" eaLnBrk="0" hangingPunct="0">
              <a:defRPr/>
            </a:pPr>
            <a:r>
              <a:rPr lang="en-US" altLang="zh-CN" b="1" dirty="0">
                <a:ea typeface="黑体" panose="02010609060101010101" pitchFamily="49" charset="-122"/>
              </a:rPr>
              <a:t>Java </a:t>
            </a:r>
            <a:r>
              <a:rPr lang="zh-CN" altLang="en-US" b="1" dirty="0">
                <a:ea typeface="黑体" panose="02010609060101010101" pitchFamily="49" charset="-122"/>
              </a:rPr>
              <a:t>应用程序 </a:t>
            </a:r>
            <a:endParaRPr lang="zh-CN" altLang="en-US" b="1" dirty="0">
              <a:ea typeface="黑体" panose="02010609060101010101" pitchFamily="49" charset="-122"/>
            </a:endParaRPr>
          </a:p>
        </p:txBody>
      </p:sp>
      <p:cxnSp>
        <p:nvCxnSpPr>
          <p:cNvPr id="11" name="AutoShape 11"/>
          <p:cNvCxnSpPr>
            <a:cxnSpLocks noChangeShapeType="1"/>
            <a:stCxn id="6" idx="1"/>
            <a:endCxn id="9" idx="2"/>
          </p:cNvCxnSpPr>
          <p:nvPr/>
        </p:nvCxnSpPr>
        <p:spPr bwMode="auto">
          <a:xfrm flipH="1" flipV="1">
            <a:off x="8960975" y="4429453"/>
            <a:ext cx="4445" cy="499745"/>
          </a:xfrm>
          <a:prstGeom prst="straightConnector1">
            <a:avLst/>
          </a:prstGeom>
          <a:ln cmpd="sng">
            <a:solidFill>
              <a:schemeClr val="tx2">
                <a:lumMod val="60000"/>
                <a:lumOff val="40000"/>
              </a:schemeClr>
            </a:solidFill>
            <a:headEnd type="triangle"/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prstMaterial="dkEdge">
            <a:bevelT w="0" h="0"/>
            <a:contourClr>
              <a:schemeClr val="accent1">
                <a:satMod val="110000"/>
              </a:scheme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AutoShape 12"/>
          <p:cNvCxnSpPr>
            <a:cxnSpLocks noChangeShapeType="1"/>
          </p:cNvCxnSpPr>
          <p:nvPr/>
        </p:nvCxnSpPr>
        <p:spPr bwMode="auto">
          <a:xfrm flipH="1" flipV="1">
            <a:off x="8951936" y="4497398"/>
            <a:ext cx="3175" cy="431800"/>
          </a:xfrm>
          <a:prstGeom prst="straightConnector1">
            <a:avLst/>
          </a:prstGeom>
          <a:ln cmpd="sng">
            <a:solidFill>
              <a:schemeClr val="tx2">
                <a:lumMod val="60000"/>
                <a:lumOff val="40000"/>
              </a:schemeClr>
            </a:solidFill>
            <a:headEnd type="triangle"/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prstMaterial="dkEdge">
            <a:bevelT w="0" h="0"/>
            <a:contourClr>
              <a:schemeClr val="accent1">
                <a:satMod val="110000"/>
              </a:scheme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3" name="Line 13"/>
          <p:cNvSpPr>
            <a:spLocks noChangeShapeType="1"/>
          </p:cNvSpPr>
          <p:nvPr/>
        </p:nvSpPr>
        <p:spPr bwMode="auto">
          <a:xfrm>
            <a:off x="7453322" y="3568704"/>
            <a:ext cx="0" cy="431800"/>
          </a:xfrm>
          <a:prstGeom prst="line">
            <a:avLst/>
          </a:prstGeom>
          <a:ln cmpd="sng">
            <a:solidFill>
              <a:schemeClr val="tx2">
                <a:lumMod val="60000"/>
                <a:lumOff val="40000"/>
              </a:schemeClr>
            </a:solidFill>
            <a:headEnd type="triangle"/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prstMaterial="dkEdge">
            <a:bevelT w="0" h="0"/>
            <a:contourClr>
              <a:schemeClr val="accent1">
                <a:satMod val="110000"/>
              </a:scheme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8167702" y="1928802"/>
            <a:ext cx="0" cy="360363"/>
          </a:xfrm>
          <a:prstGeom prst="line">
            <a:avLst/>
          </a:prstGeom>
          <a:ln cmpd="sng">
            <a:solidFill>
              <a:schemeClr val="tx2">
                <a:lumMod val="60000"/>
                <a:lumOff val="40000"/>
              </a:schemeClr>
            </a:solidFill>
            <a:headEnd type="triangle"/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prstMaterial="dkEdge">
            <a:bevelT w="0" h="0"/>
            <a:contourClr>
              <a:schemeClr val="accent1">
                <a:satMod val="110000"/>
              </a:scheme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>
            <a:off x="8953520" y="3568704"/>
            <a:ext cx="0" cy="431800"/>
          </a:xfrm>
          <a:prstGeom prst="line">
            <a:avLst/>
          </a:prstGeom>
          <a:ln cmpd="sng">
            <a:solidFill>
              <a:schemeClr val="tx2">
                <a:lumMod val="60000"/>
                <a:lumOff val="40000"/>
              </a:schemeClr>
            </a:solidFill>
            <a:headEnd type="triangle"/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prstMaterial="dkEdge">
            <a:bevelT w="0" h="0"/>
            <a:contourClr>
              <a:schemeClr val="accent1">
                <a:satMod val="110000"/>
              </a:scheme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6" name="AutoShape 5"/>
          <p:cNvSpPr>
            <a:spLocks noChangeArrowheads="1"/>
          </p:cNvSpPr>
          <p:nvPr/>
        </p:nvSpPr>
        <p:spPr bwMode="auto">
          <a:xfrm>
            <a:off x="8453454" y="4921267"/>
            <a:ext cx="1020762" cy="936625"/>
          </a:xfrm>
          <a:prstGeom prst="can">
            <a:avLst>
              <a:gd name="adj" fmla="val 25000"/>
            </a:avLst>
          </a:prstGeom>
          <a:solidFill>
            <a:srgbClr val="92D050"/>
          </a:solidFill>
          <a:ln w="12700" cap="rnd">
            <a:solidFill>
              <a:srgbClr val="000000"/>
            </a:solidFill>
            <a:round/>
          </a:ln>
          <a:effectLst/>
        </p:spPr>
        <p:txBody>
          <a:bodyPr/>
          <a:lstStyle/>
          <a:p>
            <a:pPr eaLnBrk="0" hangingPunct="0">
              <a:defRPr/>
            </a:pPr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anose="02010609060101010101" pitchFamily="49" charset="-122"/>
              </a:rPr>
              <a:t>Oracle</a:t>
            </a:r>
            <a:endParaRPr lang="en-US" altLang="zh-CN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ea typeface="黑体" panose="02010609060101010101" pitchFamily="49" charset="-122"/>
            </a:endParaRPr>
          </a:p>
        </p:txBody>
      </p:sp>
      <p:sp>
        <p:nvSpPr>
          <p:cNvPr id="17" name="AutoShape 8"/>
          <p:cNvSpPr>
            <a:spLocks noChangeArrowheads="1"/>
          </p:cNvSpPr>
          <p:nvPr/>
        </p:nvSpPr>
        <p:spPr bwMode="gray">
          <a:xfrm>
            <a:off x="8310578" y="4021145"/>
            <a:ext cx="1296988" cy="408194"/>
          </a:xfrm>
          <a:prstGeom prst="roundRect">
            <a:avLst>
              <a:gd name="adj" fmla="val 16667"/>
            </a:avLst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anchorCtr="1">
            <a:spAutoFit/>
          </a:bodyPr>
          <a:lstStyle/>
          <a:p>
            <a:pPr algn="ctr" eaLnBrk="0" hangingPunct="0">
              <a:defRPr/>
            </a:pPr>
            <a:r>
              <a:rPr lang="en-US" altLang="zh-CN" b="1" dirty="0">
                <a:ea typeface="黑体" panose="02010609060101010101" pitchFamily="49" charset="-122"/>
              </a:rPr>
              <a:t>JDBC </a:t>
            </a:r>
            <a:r>
              <a:rPr lang="zh-CN" altLang="en-US" b="1" dirty="0">
                <a:ea typeface="黑体" panose="02010609060101010101" pitchFamily="49" charset="-122"/>
              </a:rPr>
              <a:t>驱动 </a:t>
            </a:r>
            <a:endParaRPr lang="zh-CN" altLang="en-US" b="1" dirty="0">
              <a:ea typeface="黑体" panose="02010609060101010101" pitchFamily="49" charset="-122"/>
            </a:endParaRPr>
          </a:p>
        </p:txBody>
      </p:sp>
      <p:sp>
        <p:nvSpPr>
          <p:cNvPr id="21525" name="内容占位符 17"/>
          <p:cNvSpPr>
            <a:spLocks noGrp="1"/>
          </p:cNvSpPr>
          <p:nvPr>
            <p:ph idx="1"/>
          </p:nvPr>
        </p:nvSpPr>
        <p:spPr>
          <a:xfrm>
            <a:off x="748348" y="1071880"/>
            <a:ext cx="4786312" cy="4929188"/>
          </a:xfrm>
        </p:spPr>
        <p:txBody>
          <a:bodyPr/>
          <a:lstStyle/>
          <a:p>
            <a:r>
              <a:rPr lang="en-US" altLang="zh-CN" dirty="0" smtClean="0"/>
              <a:t>JDBC</a:t>
            </a:r>
            <a:r>
              <a:rPr lang="zh-CN" altLang="en-US" dirty="0" smtClean="0"/>
              <a:t>的内容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JDBC API</a:t>
            </a:r>
            <a:endParaRPr lang="en-US" altLang="zh-CN" dirty="0" smtClean="0"/>
          </a:p>
          <a:p>
            <a:pPr lvl="2"/>
            <a:r>
              <a:rPr lang="zh-CN" altLang="en-US" dirty="0" smtClean="0"/>
              <a:t>定义了一系列的接口和类，集成在</a:t>
            </a:r>
            <a:r>
              <a:rPr lang="en-US" altLang="zh-CN" dirty="0" smtClean="0"/>
              <a:t>java.sql</a:t>
            </a:r>
            <a:r>
              <a:rPr lang="zh-CN" altLang="en-US" dirty="0" smtClean="0"/>
              <a:t>和</a:t>
            </a:r>
            <a:r>
              <a:rPr lang="en-US" altLang="zh-CN" dirty="0" smtClean="0"/>
              <a:t>javax.sql</a:t>
            </a:r>
            <a:r>
              <a:rPr lang="zh-CN" altLang="en-US" dirty="0" smtClean="0"/>
              <a:t>包中</a:t>
            </a:r>
            <a:endParaRPr lang="en-US" altLang="zh-CN" dirty="0" smtClean="0"/>
          </a:p>
          <a:p>
            <a:pPr lvl="1"/>
            <a:r>
              <a:rPr lang="en-US" altLang="zh-CN" dirty="0" err="1" smtClean="0"/>
              <a:t>DriverManager</a:t>
            </a:r>
            <a:endParaRPr lang="en-US" altLang="zh-CN" dirty="0" smtClean="0"/>
          </a:p>
          <a:p>
            <a:pPr lvl="2"/>
            <a:r>
              <a:rPr lang="zh-CN" altLang="en-US" dirty="0" smtClean="0"/>
              <a:t>管理各种不同的</a:t>
            </a:r>
            <a:r>
              <a:rPr lang="en-US" altLang="zh-CN" dirty="0" smtClean="0"/>
              <a:t>JDBC</a:t>
            </a:r>
            <a:r>
              <a:rPr lang="zh-CN" altLang="en-US" dirty="0" smtClean="0"/>
              <a:t>驱动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JDBC </a:t>
            </a:r>
            <a:r>
              <a:rPr lang="zh-CN" altLang="en-US" dirty="0" smtClean="0"/>
              <a:t>驱动</a:t>
            </a:r>
            <a:endParaRPr lang="en-US" altLang="zh-CN" dirty="0" smtClean="0"/>
          </a:p>
          <a:p>
            <a:pPr lvl="2"/>
            <a:r>
              <a:rPr lang="zh-CN" altLang="en-US" dirty="0" smtClean="0"/>
              <a:t>负责连接不同类型的数据库</a:t>
            </a:r>
            <a:endParaRPr lang="zh-CN" altLang="en-US" dirty="0" smtClean="0"/>
          </a:p>
          <a:p>
            <a:pPr lvl="1"/>
            <a:endParaRPr lang="zh-CN" altLang="en-US" dirty="0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标题 1"/>
          <p:cNvSpPr>
            <a:spLocks noGrp="1"/>
          </p:cNvSpPr>
          <p:nvPr>
            <p:ph type="title"/>
          </p:nvPr>
        </p:nvSpPr>
        <p:spPr>
          <a:xfrm>
            <a:off x="200025" y="138430"/>
            <a:ext cx="9575800" cy="5715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dirty="0" smtClean="0"/>
              <a:t>知识点</a:t>
            </a:r>
            <a:r>
              <a:rPr lang="en-US" altLang="zh-CN" dirty="0" smtClean="0"/>
              <a:t>2-</a:t>
            </a:r>
            <a:r>
              <a:rPr lang="zh-CN" altLang="en-US" dirty="0" smtClean="0"/>
              <a:t>【</a:t>
            </a:r>
            <a:r>
              <a:rPr lang="en-US" altLang="zh-CN" dirty="0" smtClean="0">
                <a:sym typeface="+mn-ea"/>
              </a:rPr>
              <a:t>JDBC</a:t>
            </a:r>
            <a:r>
              <a:rPr lang="zh-CN" altLang="en-US" dirty="0" smtClean="0">
                <a:sym typeface="+mn-ea"/>
              </a:rPr>
              <a:t>访问数据库的步骤</a:t>
            </a:r>
            <a:r>
              <a:rPr lang="zh-CN" altLang="en-US" dirty="0" smtClean="0"/>
              <a:t>】</a:t>
            </a:r>
            <a:endParaRPr lang="zh-CN" altLang="en-US" dirty="0" smtClean="0"/>
          </a:p>
        </p:txBody>
      </p:sp>
      <p:sp>
        <p:nvSpPr>
          <p:cNvPr id="1028" name="内容占位符 2"/>
          <p:cNvSpPr>
            <a:spLocks noGrp="1"/>
          </p:cNvSpPr>
          <p:nvPr>
            <p:ph idx="1"/>
          </p:nvPr>
        </p:nvSpPr>
        <p:spPr>
          <a:xfrm>
            <a:off x="200025" y="789305"/>
            <a:ext cx="8229600" cy="890905"/>
          </a:xfrm>
        </p:spPr>
        <p:txBody>
          <a:bodyPr/>
          <a:lstStyle/>
          <a:p>
            <a:pPr eaLnBrk="1" hangingPunct="1"/>
            <a:r>
              <a:rPr lang="en-US" altLang="zh-CN" smtClean="0"/>
              <a:t>JDBC</a:t>
            </a:r>
            <a:r>
              <a:rPr lang="zh-CN" altLang="en-US" smtClean="0"/>
              <a:t>访问数据库步骤</a:t>
            </a:r>
            <a:endParaRPr lang="en-US" altLang="zh-CN" smtClean="0"/>
          </a:p>
          <a:p>
            <a:pPr lvl="1" eaLnBrk="1" hangingPunct="1">
              <a:buFontTx/>
              <a:buBlip>
                <a:blip r:embed="rId1"/>
              </a:buBlip>
            </a:pPr>
            <a:endParaRPr lang="en-US" altLang="zh-CN" smtClean="0"/>
          </a:p>
          <a:p>
            <a:pPr lvl="1" eaLnBrk="1" hangingPunct="1">
              <a:buFontTx/>
              <a:buBlip>
                <a:blip r:embed="rId1"/>
              </a:buBlip>
            </a:pPr>
            <a:endParaRPr lang="en-US" altLang="zh-CN" smtClean="0"/>
          </a:p>
          <a:p>
            <a:pPr lvl="1" eaLnBrk="1" hangingPunct="1">
              <a:buFontTx/>
              <a:buBlip>
                <a:blip r:embed="rId1"/>
              </a:buBlip>
            </a:pPr>
            <a:endParaRPr lang="en-US" altLang="zh-CN" smtClean="0"/>
          </a:p>
          <a:p>
            <a:pPr lvl="1" eaLnBrk="1" hangingPunct="1">
              <a:buFontTx/>
              <a:buBlip>
                <a:blip r:embed="rId1"/>
              </a:buBlip>
            </a:pPr>
            <a:endParaRPr lang="en-US" altLang="zh-CN" smtClean="0"/>
          </a:p>
        </p:txBody>
      </p:sp>
      <p:graphicFrame>
        <p:nvGraphicFramePr>
          <p:cNvPr id="1026" name="Object 5"/>
          <p:cNvGraphicFramePr>
            <a:graphicFrameLocks noChangeAspect="1"/>
          </p:cNvGraphicFramePr>
          <p:nvPr/>
        </p:nvGraphicFramePr>
        <p:xfrm>
          <a:off x="3246120" y="1966278"/>
          <a:ext cx="5699125" cy="3786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Visio" r:id="rId2" imgW="5715000" imgH="2590800" progId="Visio.Drawing.11">
                  <p:embed/>
                </p:oleObj>
              </mc:Choice>
              <mc:Fallback>
                <p:oleObj name="Visio" r:id="rId2" imgW="5715000" imgH="2590800" progId="Visio.Drawing.11">
                  <p:embed/>
                  <p:pic>
                    <p:nvPicPr>
                      <p:cNvPr id="0" name="图片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6120" y="1966278"/>
                        <a:ext cx="5699125" cy="3786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9" name="Oval 20"/>
          <p:cNvSpPr>
            <a:spLocks noChangeArrowheads="1"/>
          </p:cNvSpPr>
          <p:nvPr/>
        </p:nvSpPr>
        <p:spPr bwMode="auto">
          <a:xfrm>
            <a:off x="7008338" y="5292920"/>
            <a:ext cx="500062" cy="428625"/>
          </a:xfrm>
          <a:prstGeom prst="ellipse">
            <a:avLst/>
          </a:prstGeom>
          <a:solidFill>
            <a:srgbClr val="92D050"/>
          </a:solidFill>
          <a:ln w="28575" algn="ctr">
            <a:noFill/>
            <a:round/>
          </a:ln>
        </p:spPr>
        <p:txBody>
          <a:bodyPr wrap="none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ea typeface="黑体" panose="02010609060101010101" pitchFamily="49" charset="-122"/>
              </a:rPr>
              <a:t>1</a:t>
            </a:r>
            <a:endParaRPr lang="en-US" altLang="zh-CN" sz="2400" b="1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1030" name="Oval 21"/>
          <p:cNvSpPr>
            <a:spLocks noChangeArrowheads="1"/>
          </p:cNvSpPr>
          <p:nvPr/>
        </p:nvSpPr>
        <p:spPr bwMode="auto">
          <a:xfrm>
            <a:off x="6995651" y="2201223"/>
            <a:ext cx="473075" cy="407987"/>
          </a:xfrm>
          <a:prstGeom prst="ellipse">
            <a:avLst/>
          </a:prstGeom>
          <a:solidFill>
            <a:srgbClr val="92D050"/>
          </a:solidFill>
          <a:ln w="28575" algn="ctr">
            <a:noFill/>
            <a:round/>
          </a:ln>
        </p:spPr>
        <p:txBody>
          <a:bodyPr wrap="none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ea typeface="黑体" panose="02010609060101010101" pitchFamily="49" charset="-122"/>
              </a:rPr>
              <a:t>2</a:t>
            </a:r>
            <a:endParaRPr lang="en-US" altLang="zh-CN" sz="2400" b="1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1031" name="Oval 23"/>
          <p:cNvSpPr>
            <a:spLocks noChangeArrowheads="1"/>
          </p:cNvSpPr>
          <p:nvPr/>
        </p:nvSpPr>
        <p:spPr bwMode="auto">
          <a:xfrm>
            <a:off x="7008338" y="4067830"/>
            <a:ext cx="571500" cy="500063"/>
          </a:xfrm>
          <a:prstGeom prst="ellipse">
            <a:avLst/>
          </a:prstGeom>
          <a:solidFill>
            <a:srgbClr val="92D050"/>
          </a:solidFill>
          <a:ln w="28575" algn="ctr">
            <a:noFill/>
            <a:round/>
          </a:ln>
        </p:spPr>
        <p:txBody>
          <a:bodyPr wrap="none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ea typeface="黑体" panose="02010609060101010101" pitchFamily="49" charset="-122"/>
              </a:rPr>
              <a:t>4</a:t>
            </a:r>
            <a:endParaRPr lang="en-US" altLang="zh-CN" sz="2400" b="1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pic>
        <p:nvPicPr>
          <p:cNvPr id="1032" name="Picture 20" descr="black_serv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32495" y="3037840"/>
            <a:ext cx="1306513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AutoShape 6"/>
          <p:cNvSpPr>
            <a:spLocks noChangeArrowheads="1"/>
          </p:cNvSpPr>
          <p:nvPr/>
        </p:nvSpPr>
        <p:spPr bwMode="auto">
          <a:xfrm>
            <a:off x="4174808" y="2252028"/>
            <a:ext cx="2500312" cy="408132"/>
          </a:xfrm>
          <a:prstGeom prst="roundRect">
            <a:avLst>
              <a:gd name="adj" fmla="val 16667"/>
            </a:avLst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Ctr="1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latin typeface="Arial" panose="020B0604020202020204" pitchFamily="34" charset="0"/>
                <a:ea typeface="黑体" panose="02010609060101010101" pitchFamily="49" charset="-122"/>
              </a:rPr>
              <a:t>获取</a:t>
            </a:r>
            <a:r>
              <a:rPr lang="en-US" altLang="zh-CN" b="1" dirty="0" smtClean="0">
                <a:latin typeface="Arial" panose="020B0604020202020204" pitchFamily="34" charset="0"/>
                <a:ea typeface="黑体" panose="02010609060101010101" pitchFamily="49" charset="-122"/>
              </a:rPr>
              <a:t>Connection</a:t>
            </a:r>
            <a:r>
              <a:rPr lang="zh-CN" altLang="en-US" b="1" dirty="0">
                <a:latin typeface="Arial" panose="020B0604020202020204" pitchFamily="34" charset="0"/>
                <a:ea typeface="黑体" panose="02010609060101010101" pitchFamily="49" charset="-122"/>
              </a:rPr>
              <a:t>连接</a:t>
            </a:r>
            <a:endParaRPr lang="zh-CN" altLang="en-US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1" name="AutoShape 6"/>
          <p:cNvSpPr>
            <a:spLocks noChangeArrowheads="1"/>
          </p:cNvSpPr>
          <p:nvPr/>
        </p:nvSpPr>
        <p:spPr bwMode="auto">
          <a:xfrm>
            <a:off x="4657408" y="5118124"/>
            <a:ext cx="1893887" cy="714904"/>
          </a:xfrm>
          <a:prstGeom prst="roundRect">
            <a:avLst>
              <a:gd name="adj" fmla="val 16667"/>
            </a:avLst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Ctr="1">
            <a:spAutoFit/>
          </a:bodyPr>
          <a:lstStyle/>
          <a:p>
            <a:pPr algn="ctr">
              <a:defRPr/>
            </a:pPr>
            <a:r>
              <a:rPr lang="en-US" altLang="zh-CN" b="1" dirty="0" err="1">
                <a:latin typeface="Arial" panose="020B0604020202020204" pitchFamily="34" charset="0"/>
                <a:ea typeface="黑体" panose="02010609060101010101" pitchFamily="49" charset="-122"/>
              </a:rPr>
              <a:t>DriverManager</a:t>
            </a:r>
            <a:r>
              <a:rPr lang="zh-CN" altLang="en-US" b="1" dirty="0">
                <a:latin typeface="Arial" panose="020B0604020202020204" pitchFamily="34" charset="0"/>
                <a:ea typeface="黑体" panose="02010609060101010101" pitchFamily="49" charset="-122"/>
              </a:rPr>
              <a:t>加载驱动</a:t>
            </a:r>
            <a:endParaRPr lang="zh-CN" altLang="en-US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103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45933" y="2782253"/>
            <a:ext cx="1916112" cy="134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AutoShape 6"/>
          <p:cNvSpPr>
            <a:spLocks noChangeArrowheads="1"/>
          </p:cNvSpPr>
          <p:nvPr/>
        </p:nvSpPr>
        <p:spPr bwMode="auto">
          <a:xfrm>
            <a:off x="4657408" y="2894965"/>
            <a:ext cx="1946275" cy="714904"/>
          </a:xfrm>
          <a:prstGeom prst="roundRect">
            <a:avLst>
              <a:gd name="adj" fmla="val 16667"/>
            </a:avLst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Ctr="1">
            <a:spAutoFit/>
          </a:bodyPr>
          <a:lstStyle/>
          <a:p>
            <a:pPr algn="ctr">
              <a:defRPr/>
            </a:pPr>
            <a:r>
              <a:rPr lang="zh-CN" altLang="en-US" b="1" dirty="0">
                <a:latin typeface="Arial" panose="020B0604020202020204" pitchFamily="34" charset="0"/>
                <a:ea typeface="黑体" panose="02010609060101010101" pitchFamily="49" charset="-122"/>
              </a:rPr>
              <a:t>创建</a:t>
            </a:r>
            <a:r>
              <a:rPr lang="en-US" altLang="zh-CN" b="1" dirty="0">
                <a:latin typeface="Arial" panose="020B0604020202020204" pitchFamily="34" charset="0"/>
                <a:ea typeface="黑体" panose="02010609060101010101" pitchFamily="49" charset="-122"/>
              </a:rPr>
              <a:t>Statement</a:t>
            </a:r>
            <a:r>
              <a:rPr lang="zh-CN" altLang="en-US" b="1" dirty="0">
                <a:latin typeface="Arial" panose="020B0604020202020204" pitchFamily="34" charset="0"/>
                <a:ea typeface="黑体" panose="02010609060101010101" pitchFamily="49" charset="-122"/>
              </a:rPr>
              <a:t>执行</a:t>
            </a:r>
            <a:r>
              <a:rPr lang="en-US" altLang="zh-CN" b="1" dirty="0">
                <a:latin typeface="Arial" panose="020B0604020202020204" pitchFamily="34" charset="0"/>
                <a:ea typeface="黑体" panose="02010609060101010101" pitchFamily="49" charset="-122"/>
              </a:rPr>
              <a:t>SQL</a:t>
            </a:r>
            <a:r>
              <a:rPr lang="zh-CN" altLang="en-US" b="1" dirty="0">
                <a:latin typeface="Arial" panose="020B0604020202020204" pitchFamily="34" charset="0"/>
                <a:ea typeface="黑体" panose="02010609060101010101" pitchFamily="49" charset="-122"/>
              </a:rPr>
              <a:t>语句</a:t>
            </a:r>
            <a:endParaRPr lang="zh-CN" altLang="en-US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4" name="AutoShape 6"/>
          <p:cNvSpPr>
            <a:spLocks noChangeArrowheads="1"/>
          </p:cNvSpPr>
          <p:nvPr/>
        </p:nvSpPr>
        <p:spPr bwMode="auto">
          <a:xfrm>
            <a:off x="4674870" y="4037965"/>
            <a:ext cx="2000250" cy="714904"/>
          </a:xfrm>
          <a:prstGeom prst="roundRect">
            <a:avLst>
              <a:gd name="adj" fmla="val 16667"/>
            </a:avLst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Ctr="1">
            <a:spAutoFit/>
          </a:bodyPr>
          <a:lstStyle/>
          <a:p>
            <a:pPr algn="ctr">
              <a:defRPr/>
            </a:pPr>
            <a:r>
              <a:rPr lang="zh-CN" altLang="en-US" b="1" dirty="0">
                <a:latin typeface="Arial" panose="020B0604020202020204" pitchFamily="34" charset="0"/>
                <a:ea typeface="黑体" panose="02010609060101010101" pitchFamily="49" charset="-122"/>
              </a:rPr>
              <a:t>返回</a:t>
            </a:r>
            <a:r>
              <a:rPr lang="en-US" altLang="zh-CN" b="1" dirty="0" err="1">
                <a:latin typeface="Arial" panose="020B0604020202020204" pitchFamily="34" charset="0"/>
                <a:ea typeface="黑体" panose="02010609060101010101" pitchFamily="49" charset="-122"/>
              </a:rPr>
              <a:t>ResultSet</a:t>
            </a:r>
            <a:endParaRPr lang="en-US" altLang="zh-CN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ctr">
              <a:defRPr/>
            </a:pPr>
            <a:r>
              <a:rPr lang="zh-CN" altLang="en-US" b="1" dirty="0">
                <a:latin typeface="Arial" panose="020B0604020202020204" pitchFamily="34" charset="0"/>
                <a:ea typeface="黑体" panose="02010609060101010101" pitchFamily="49" charset="-122"/>
              </a:rPr>
              <a:t>查询结果</a:t>
            </a:r>
            <a:endParaRPr lang="zh-CN" altLang="en-US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6" name="AutoShape 5"/>
          <p:cNvSpPr>
            <a:spLocks noChangeArrowheads="1"/>
          </p:cNvSpPr>
          <p:nvPr/>
        </p:nvSpPr>
        <p:spPr bwMode="auto">
          <a:xfrm>
            <a:off x="1817370" y="4538028"/>
            <a:ext cx="1428750" cy="408130"/>
          </a:xfrm>
          <a:prstGeom prst="wedgeRoundRectCallout">
            <a:avLst>
              <a:gd name="adj1" fmla="val 18881"/>
              <a:gd name="adj2" fmla="val -160896"/>
              <a:gd name="adj3" fmla="val 16667"/>
            </a:avLst>
          </a:prstGeom>
          <a:solidFill>
            <a:srgbClr val="92D050"/>
          </a:solidFill>
          <a:ln w="9525" algn="ctr">
            <a:solidFill>
              <a:schemeClr val="bg1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Ctr="1">
            <a:spAutoFit/>
          </a:bodyPr>
          <a:lstStyle/>
          <a:p>
            <a:pPr marL="285750" indent="-285750" eaLnBrk="0" hangingPunct="0">
              <a:buClr>
                <a:srgbClr val="233DA9"/>
              </a:buClr>
              <a:buSzPct val="80000"/>
              <a:defRPr/>
            </a:pPr>
            <a:r>
              <a:rPr lang="zh-CN" altLang="en-US" b="1" dirty="0">
                <a:solidFill>
                  <a:schemeClr val="bg1"/>
                </a:solidFill>
                <a:ea typeface="黑体" panose="02010609060101010101" pitchFamily="49" charset="-122"/>
              </a:rPr>
              <a:t>应用程序</a:t>
            </a:r>
            <a:endParaRPr lang="zh-CN" altLang="en-US" b="1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27" name="AutoShape 5"/>
          <p:cNvSpPr>
            <a:spLocks noChangeArrowheads="1"/>
          </p:cNvSpPr>
          <p:nvPr/>
        </p:nvSpPr>
        <p:spPr bwMode="auto">
          <a:xfrm>
            <a:off x="8889683" y="4609465"/>
            <a:ext cx="1428750" cy="714900"/>
          </a:xfrm>
          <a:prstGeom prst="wedgeRoundRectCallout">
            <a:avLst>
              <a:gd name="adj1" fmla="val -15326"/>
              <a:gd name="adj2" fmla="val -110661"/>
              <a:gd name="adj3" fmla="val 16667"/>
            </a:avLst>
          </a:prstGeom>
          <a:solidFill>
            <a:srgbClr val="92D050"/>
          </a:solidFill>
          <a:ln w="9525" algn="ctr">
            <a:solidFill>
              <a:schemeClr val="bg1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Ctr="1">
            <a:spAutoFit/>
          </a:bodyPr>
          <a:lstStyle/>
          <a:p>
            <a:pPr marL="285750" indent="-285750" eaLnBrk="0" hangingPunct="0">
              <a:buClr>
                <a:srgbClr val="233DA9"/>
              </a:buClr>
              <a:buSzPct val="80000"/>
              <a:defRPr/>
            </a:pPr>
            <a:r>
              <a:rPr lang="zh-CN" altLang="en-US" b="1" dirty="0">
                <a:solidFill>
                  <a:schemeClr val="bg1"/>
                </a:solidFill>
                <a:ea typeface="黑体" panose="02010609060101010101" pitchFamily="49" charset="-122"/>
              </a:rPr>
              <a:t>数据库</a:t>
            </a:r>
            <a:endParaRPr lang="en-US" altLang="zh-CN" b="1" dirty="0">
              <a:solidFill>
                <a:schemeClr val="bg1"/>
              </a:solidFill>
              <a:ea typeface="黑体" panose="02010609060101010101" pitchFamily="49" charset="-122"/>
            </a:endParaRPr>
          </a:p>
          <a:p>
            <a:pPr marL="285750" indent="-285750" eaLnBrk="0" hangingPunct="0">
              <a:buClr>
                <a:srgbClr val="233DA9"/>
              </a:buClr>
              <a:buSzPct val="80000"/>
              <a:defRPr/>
            </a:pPr>
            <a:r>
              <a:rPr lang="zh-CN" altLang="en-US" b="1" dirty="0">
                <a:solidFill>
                  <a:schemeClr val="bg1"/>
                </a:solidFill>
                <a:ea typeface="黑体" panose="02010609060101010101" pitchFamily="49" charset="-122"/>
              </a:rPr>
              <a:t>服务器</a:t>
            </a:r>
            <a:endParaRPr lang="zh-CN" altLang="en-US" b="1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1042" name="Oval 21"/>
          <p:cNvSpPr>
            <a:spLocks noChangeArrowheads="1"/>
          </p:cNvSpPr>
          <p:nvPr/>
        </p:nvSpPr>
        <p:spPr bwMode="auto">
          <a:xfrm>
            <a:off x="7041098" y="2975995"/>
            <a:ext cx="473075" cy="407987"/>
          </a:xfrm>
          <a:prstGeom prst="ellipse">
            <a:avLst/>
          </a:prstGeom>
          <a:solidFill>
            <a:srgbClr val="92D050"/>
          </a:solidFill>
          <a:ln w="28575" algn="ctr">
            <a:noFill/>
            <a:round/>
          </a:ln>
        </p:spPr>
        <p:txBody>
          <a:bodyPr wrap="none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ea typeface="黑体" panose="02010609060101010101" pitchFamily="49" charset="-122"/>
              </a:rPr>
              <a:t>3</a:t>
            </a:r>
            <a:endParaRPr lang="en-US" altLang="zh-CN" sz="2400" b="1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cxnSp>
        <p:nvCxnSpPr>
          <p:cNvPr id="22" name="直接箭头连接符 21"/>
          <p:cNvCxnSpPr/>
          <p:nvPr/>
        </p:nvCxnSpPr>
        <p:spPr>
          <a:xfrm rot="10800000" flipV="1">
            <a:off x="4031919" y="3893638"/>
            <a:ext cx="4000528" cy="1456"/>
          </a:xfrm>
          <a:prstGeom prst="straightConnector1">
            <a:avLst/>
          </a:prstGeom>
          <a:ln cmpd="sng">
            <a:solidFill>
              <a:schemeClr val="tx2">
                <a:lumMod val="60000"/>
                <a:lumOff val="40000"/>
              </a:schemeClr>
            </a:solidFill>
            <a:headEnd type="none"/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prstMaterial="dkEdge">
            <a:bevelT w="0" h="0"/>
            <a:contourClr>
              <a:schemeClr val="accent1">
                <a:satMod val="110000"/>
              </a:scheme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>
          <a:xfrm>
            <a:off x="4031918" y="3680781"/>
            <a:ext cx="4071966" cy="1588"/>
          </a:xfrm>
          <a:prstGeom prst="straightConnector1">
            <a:avLst/>
          </a:prstGeom>
          <a:ln cmpd="sng">
            <a:solidFill>
              <a:schemeClr val="tx2">
                <a:lumMod val="60000"/>
                <a:lumOff val="40000"/>
              </a:schemeClr>
            </a:solidFill>
            <a:headEnd type="none"/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prstMaterial="dkEdge">
            <a:bevelT w="0" h="0"/>
            <a:contourClr>
              <a:schemeClr val="accent1">
                <a:satMod val="110000"/>
              </a:scheme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" grpId="0" bldLvl="0" animBg="1"/>
      <p:bldP spid="1030" grpId="0" bldLvl="0" animBg="1"/>
      <p:bldP spid="1031" grpId="0" bldLvl="0" animBg="1"/>
      <p:bldP spid="20" grpId="0" bldLvl="0" animBg="1"/>
      <p:bldP spid="21" grpId="0" bldLvl="0" animBg="1"/>
      <p:bldP spid="23" grpId="0" bldLvl="0" animBg="1"/>
      <p:bldP spid="24" grpId="0" bldLvl="0" animBg="1"/>
      <p:bldP spid="26" grpId="0" bldLvl="0" animBg="1"/>
      <p:bldP spid="27" grpId="0" bldLvl="0" animBg="1"/>
      <p:bldP spid="104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1"/>
          <p:cNvSpPr>
            <a:spLocks noGrp="1"/>
          </p:cNvSpPr>
          <p:nvPr>
            <p:ph type="title"/>
          </p:nvPr>
        </p:nvSpPr>
        <p:spPr>
          <a:xfrm>
            <a:off x="217805" y="153035"/>
            <a:ext cx="8856345" cy="5715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dirty="0" smtClean="0">
                <a:sym typeface="+mn-ea"/>
              </a:rPr>
              <a:t>知识点</a:t>
            </a:r>
            <a:r>
              <a:rPr lang="en-US" altLang="zh-CN" dirty="0" smtClean="0">
                <a:sym typeface="+mn-ea"/>
              </a:rPr>
              <a:t>2-</a:t>
            </a:r>
            <a:r>
              <a:rPr lang="zh-CN" altLang="en-US" dirty="0" smtClean="0">
                <a:sym typeface="+mn-ea"/>
              </a:rPr>
              <a:t>【</a:t>
            </a:r>
            <a:r>
              <a:rPr lang="en-US" altLang="zh-CN" dirty="0" smtClean="0">
                <a:sym typeface="+mn-ea"/>
              </a:rPr>
              <a:t>JDBC</a:t>
            </a:r>
            <a:r>
              <a:rPr lang="zh-CN" altLang="en-US" dirty="0" smtClean="0">
                <a:sym typeface="+mn-ea"/>
              </a:rPr>
              <a:t>访问数据库的步骤</a:t>
            </a:r>
            <a:r>
              <a:rPr lang="zh-CN" altLang="en-US" dirty="0" smtClean="0">
                <a:sym typeface="+mn-ea"/>
              </a:rPr>
              <a:t>】</a:t>
            </a:r>
            <a:r>
              <a:rPr lang="en-US" altLang="zh-CN" dirty="0" smtClean="0">
                <a:sym typeface="+mn-ea"/>
              </a:rPr>
              <a:t>-1</a:t>
            </a:r>
            <a:endParaRPr lang="en-US" altLang="zh-CN" dirty="0" smtClean="0">
              <a:sym typeface="+mn-ea"/>
            </a:endParaRPr>
          </a:p>
        </p:txBody>
      </p:sp>
      <p:sp>
        <p:nvSpPr>
          <p:cNvPr id="22531" name="内容占位符 2"/>
          <p:cNvSpPr>
            <a:spLocks noGrp="1"/>
          </p:cNvSpPr>
          <p:nvPr>
            <p:ph idx="1"/>
          </p:nvPr>
        </p:nvSpPr>
        <p:spPr>
          <a:xfrm>
            <a:off x="287020" y="724535"/>
            <a:ext cx="11471910" cy="4929505"/>
          </a:xfrm>
        </p:spPr>
        <p:txBody>
          <a:bodyPr/>
          <a:lstStyle/>
          <a:p>
            <a:pPr eaLnBrk="1" hangingPunct="1"/>
            <a:r>
              <a:rPr lang="zh-CN" altLang="en-US" sz="2400" dirty="0" smtClean="0"/>
              <a:t>步骤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：加载驱动</a:t>
            </a:r>
            <a:endParaRPr lang="en-US" altLang="zh-CN" sz="2400" dirty="0" smtClean="0"/>
          </a:p>
          <a:p>
            <a:pPr lvl="1" eaLnBrk="1" hangingPunct="1"/>
            <a:r>
              <a:rPr lang="en-US" altLang="zh-CN" sz="2000" dirty="0" smtClean="0"/>
              <a:t>使用Class类的forName方法，将驱动程序类加载到</a:t>
            </a:r>
            <a:r>
              <a:rPr lang="en-US" altLang="zh-CN" dirty="0" smtClean="0"/>
              <a:t>JVM（Java虚拟机）中；</a:t>
            </a:r>
            <a:endParaRPr lang="en-US" altLang="zh-CN" dirty="0" smtClean="0"/>
          </a:p>
          <a:p>
            <a:pPr lvl="1" eaLnBrk="1" hangingPunct="1"/>
            <a:endParaRPr lang="en-US" altLang="zh-CN" dirty="0" smtClean="0"/>
          </a:p>
          <a:p>
            <a:pPr lvl="1" eaLnBrk="1" hangingPunct="1"/>
            <a:endParaRPr lang="en-US" altLang="zh-CN" dirty="0" smtClean="0"/>
          </a:p>
          <a:p>
            <a:pPr lvl="1" eaLnBrk="1" hangingPunct="1"/>
            <a:endParaRPr lang="en-US" altLang="zh-CN" dirty="0" smtClean="0"/>
          </a:p>
        </p:txBody>
      </p:sp>
      <p:pic>
        <p:nvPicPr>
          <p:cNvPr id="22532" name="图片 10" descr="语法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62978" y="3476625"/>
            <a:ext cx="762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AutoShape 5"/>
          <p:cNvSpPr>
            <a:spLocks noChangeArrowheads="1"/>
          </p:cNvSpPr>
          <p:nvPr/>
        </p:nvSpPr>
        <p:spPr bwMode="auto">
          <a:xfrm>
            <a:off x="1941209" y="3426489"/>
            <a:ext cx="4643438" cy="408132"/>
          </a:xfrm>
          <a:prstGeom prst="roundRect">
            <a:avLst>
              <a:gd name="adj" fmla="val 16667"/>
            </a:avLst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224155" indent="-224155" algn="ctr">
              <a:defRPr/>
            </a:pPr>
            <a:r>
              <a:rPr lang="en-US" altLang="zh-CN" b="1" dirty="0" err="1">
                <a:solidFill>
                  <a:schemeClr val="bg1"/>
                </a:solidFill>
                <a:ea typeface="黑体" panose="02010609060101010101" pitchFamily="49" charset="-122"/>
              </a:rPr>
              <a:t>Class.forName</a:t>
            </a:r>
            <a:r>
              <a:rPr lang="en-US" altLang="zh-CN" b="1" dirty="0">
                <a:solidFill>
                  <a:schemeClr val="bg1"/>
                </a:solidFill>
                <a:ea typeface="黑体" panose="02010609060101010101" pitchFamily="49" charset="-122"/>
              </a:rPr>
              <a:t>("JDBC</a:t>
            </a:r>
            <a:r>
              <a:rPr lang="zh-CN" altLang="en-US" b="1" dirty="0">
                <a:solidFill>
                  <a:schemeClr val="bg1"/>
                </a:solidFill>
                <a:ea typeface="黑体" panose="02010609060101010101" pitchFamily="49" charset="-122"/>
              </a:rPr>
              <a:t>驱动类名称</a:t>
            </a:r>
            <a:r>
              <a:rPr lang="en-US" altLang="zh-CN" b="1" dirty="0">
                <a:solidFill>
                  <a:schemeClr val="bg1"/>
                </a:solidFill>
                <a:ea typeface="黑体" panose="02010609060101010101" pitchFamily="49" charset="-122"/>
              </a:rPr>
              <a:t>");</a:t>
            </a:r>
            <a:endParaRPr lang="zh-CN" altLang="en-US" b="1" dirty="0" err="1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1560" y="2051050"/>
            <a:ext cx="8858885" cy="10096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67105" y="4243705"/>
            <a:ext cx="5497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示例：Class.forName("com.mysql.jdbc.Driver");</a:t>
            </a:r>
            <a:endParaRPr lang="zh-CN" altLang="en-US" sz="200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1"/>
          <p:cNvSpPr>
            <a:spLocks noGrp="1"/>
          </p:cNvSpPr>
          <p:nvPr>
            <p:ph type="title"/>
          </p:nvPr>
        </p:nvSpPr>
        <p:spPr>
          <a:xfrm>
            <a:off x="217805" y="153035"/>
            <a:ext cx="8856345" cy="5715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dirty="0" smtClean="0">
                <a:sym typeface="+mn-ea"/>
              </a:rPr>
              <a:t>知识点</a:t>
            </a:r>
            <a:r>
              <a:rPr lang="en-US" altLang="zh-CN" dirty="0" smtClean="0">
                <a:sym typeface="+mn-ea"/>
              </a:rPr>
              <a:t>2-</a:t>
            </a:r>
            <a:r>
              <a:rPr lang="zh-CN" altLang="en-US" dirty="0" smtClean="0">
                <a:sym typeface="+mn-ea"/>
              </a:rPr>
              <a:t>【</a:t>
            </a:r>
            <a:r>
              <a:rPr lang="en-US" altLang="zh-CN" dirty="0" smtClean="0">
                <a:sym typeface="+mn-ea"/>
              </a:rPr>
              <a:t>JDBC</a:t>
            </a:r>
            <a:r>
              <a:rPr lang="zh-CN" altLang="en-US" dirty="0" smtClean="0">
                <a:sym typeface="+mn-ea"/>
              </a:rPr>
              <a:t>访问数据库的步骤</a:t>
            </a:r>
            <a:r>
              <a:rPr lang="zh-CN" altLang="en-US" dirty="0" smtClean="0">
                <a:sym typeface="+mn-ea"/>
              </a:rPr>
              <a:t>】</a:t>
            </a:r>
            <a:r>
              <a:rPr lang="en-US" altLang="zh-CN" dirty="0" smtClean="0">
                <a:sym typeface="+mn-ea"/>
              </a:rPr>
              <a:t>-2</a:t>
            </a:r>
            <a:endParaRPr lang="zh-CN" altLang="en-US" dirty="0" smtClean="0"/>
          </a:p>
        </p:txBody>
      </p:sp>
      <p:sp>
        <p:nvSpPr>
          <p:cNvPr id="22531" name="内容占位符 2"/>
          <p:cNvSpPr>
            <a:spLocks noGrp="1"/>
          </p:cNvSpPr>
          <p:nvPr>
            <p:ph idx="1"/>
          </p:nvPr>
        </p:nvSpPr>
        <p:spPr>
          <a:xfrm>
            <a:off x="287020" y="724535"/>
            <a:ext cx="11599545" cy="5857875"/>
          </a:xfrm>
        </p:spPr>
        <p:txBody>
          <a:bodyPr>
            <a:normAutofit lnSpcReduction="10000"/>
          </a:bodyPr>
          <a:lstStyle/>
          <a:p>
            <a:pPr lvl="0" eaLnBrk="1" hangingPunct="1"/>
            <a:r>
              <a:rPr lang="zh-CN" altLang="en-US" dirty="0" smtClean="0">
                <a:sym typeface="+mn-ea"/>
              </a:rPr>
              <a:t>步骤</a:t>
            </a:r>
            <a:r>
              <a:rPr lang="en-US" altLang="zh-CN" dirty="0" smtClean="0">
                <a:sym typeface="+mn-ea"/>
              </a:rPr>
              <a:t>2</a:t>
            </a:r>
            <a:r>
              <a:rPr lang="zh-CN" altLang="en-US" dirty="0" smtClean="0">
                <a:sym typeface="+mn-ea"/>
              </a:rPr>
              <a:t>：获取数据库连接</a:t>
            </a:r>
            <a:endParaRPr lang="en-US" altLang="zh-CN" dirty="0" smtClean="0"/>
          </a:p>
          <a:p>
            <a:pPr lvl="1" eaLnBrk="1" hangingPunct="1"/>
            <a:r>
              <a:rPr lang="en-US" altLang="zh-CN" dirty="0" smtClean="0"/>
              <a:t>成功加载驱动后，必须使用DriverManager类的静态方法getConnection来获得连接对象；</a:t>
            </a:r>
            <a:endParaRPr lang="en-US" altLang="zh-CN" dirty="0" smtClean="0"/>
          </a:p>
          <a:p>
            <a:pPr lvl="1" eaLnBrk="1" hangingPunct="1"/>
            <a:endParaRPr lang="en-US" altLang="zh-CN" dirty="0" smtClean="0"/>
          </a:p>
          <a:p>
            <a:pPr lvl="1" eaLnBrk="1" hangingPunct="1"/>
            <a:endParaRPr lang="en-US" altLang="zh-CN" dirty="0" smtClean="0"/>
          </a:p>
          <a:p>
            <a:pPr lvl="1" eaLnBrk="1" hangingPunct="1"/>
            <a:endParaRPr lang="en-US" altLang="zh-CN" dirty="0" smtClean="0"/>
          </a:p>
          <a:p>
            <a:pPr lvl="1" eaLnBrk="1" hangingPunct="1"/>
            <a:endParaRPr lang="zh-CN" altLang="en-US" dirty="0" smtClean="0"/>
          </a:p>
          <a:p>
            <a:pPr lvl="1" eaLnBrk="1" hangingPunct="1"/>
            <a:endParaRPr lang="zh-CN" altLang="en-US" sz="1800" dirty="0" smtClean="0"/>
          </a:p>
          <a:p>
            <a:pPr lvl="1" eaLnBrk="1" hangingPunct="1"/>
            <a:r>
              <a:rPr lang="zh-CN" altLang="en-US" sz="1800" dirty="0" smtClean="0"/>
              <a:t>示例：Connection conn=</a:t>
            </a:r>
            <a:r>
              <a:rPr lang="en-US" altLang="zh-CN" sz="1800" dirty="0" smtClean="0"/>
              <a:t>DriverManager.getConnection("jdbc:mysql://localhost:3306/jdbc","root","root");</a:t>
            </a:r>
            <a:endParaRPr lang="en-US" altLang="zh-CN" sz="1800" dirty="0" smtClean="0"/>
          </a:p>
          <a:p>
            <a:pPr lvl="1" eaLnBrk="1" hangingPunct="1"/>
            <a:endParaRPr lang="en-US" altLang="zh-CN" dirty="0" smtClean="0"/>
          </a:p>
          <a:p>
            <a:pPr lvl="1" eaLnBrk="1" hangingPunct="1"/>
            <a:endParaRPr lang="en-US" altLang="zh-CN" dirty="0" smtClean="0"/>
          </a:p>
          <a:p>
            <a:pPr eaLnBrk="1" hangingPunct="1"/>
            <a:endParaRPr lang="en-US" altLang="zh-CN" dirty="0" smtClean="0"/>
          </a:p>
          <a:p>
            <a:pPr eaLnBrk="1" hangingPunct="1"/>
            <a:endParaRPr lang="en-US" altLang="zh-CN" dirty="0" smtClean="0"/>
          </a:p>
        </p:txBody>
      </p:sp>
      <p:pic>
        <p:nvPicPr>
          <p:cNvPr id="22535" name="图片 10" descr="语法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42572" y="4132178"/>
            <a:ext cx="762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2059940" y="3913505"/>
            <a:ext cx="9971405" cy="1089511"/>
          </a:xfrm>
          <a:prstGeom prst="roundRect">
            <a:avLst>
              <a:gd name="adj" fmla="val 16667"/>
            </a:avLst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224155" indent="-224155" algn="l">
              <a:lnSpc>
                <a:spcPct val="140000"/>
              </a:lnSpc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Connection  </a:t>
            </a:r>
            <a:r>
              <a:rPr lang="en-US" altLang="zh-CN" sz="2000" b="1" dirty="0" err="1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conn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=</a:t>
            </a:r>
            <a:r>
              <a:rPr lang="en-US" altLang="zh-CN" sz="2000" b="1" dirty="0" err="1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DriverManager.getConnection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(</a:t>
            </a:r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数据库</a:t>
            </a:r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URL,</a:t>
            </a:r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数据库用户名</a:t>
            </a:r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,</a:t>
            </a:r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密码</a:t>
            </a:r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)</a:t>
            </a:r>
            <a:endParaRPr lang="en-US" altLang="zh-CN" sz="20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marL="224155" indent="-224155" algn="l">
              <a:lnSpc>
                <a:spcPct val="140000"/>
              </a:lnSpc>
              <a:defRPr/>
            </a:pPr>
            <a:r>
              <a:rPr lang="zh-CN" altLang="en-US" sz="2000" b="1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注意：</a:t>
            </a:r>
            <a:r>
              <a:rPr lang="zh-CN" altLang="en-US" sz="2000" b="1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在加载驱动及获取连接过程中，可能会出现异常，因此需要注意进行异常处理</a:t>
            </a:r>
            <a:endParaRPr lang="zh-CN" altLang="en-US" sz="2000" b="1" dirty="0" err="1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2100" y="2309495"/>
            <a:ext cx="7371715" cy="1374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-2147482308" name="图片 -214748230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6993" y="5675630"/>
            <a:ext cx="4709795" cy="9702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 1"/>
          <p:cNvSpPr>
            <a:spLocks noGrp="1"/>
          </p:cNvSpPr>
          <p:nvPr>
            <p:ph type="title"/>
          </p:nvPr>
        </p:nvSpPr>
        <p:spPr>
          <a:xfrm>
            <a:off x="176530" y="152400"/>
            <a:ext cx="9803765" cy="5715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dirty="0" smtClean="0">
                <a:sym typeface="+mn-ea"/>
              </a:rPr>
              <a:t>知识点</a:t>
            </a:r>
            <a:r>
              <a:rPr lang="en-US" altLang="zh-CN" dirty="0" smtClean="0">
                <a:sym typeface="+mn-ea"/>
              </a:rPr>
              <a:t>2-</a:t>
            </a:r>
            <a:r>
              <a:rPr lang="zh-CN" altLang="en-US" dirty="0" smtClean="0">
                <a:sym typeface="+mn-ea"/>
              </a:rPr>
              <a:t>【</a:t>
            </a:r>
            <a:r>
              <a:rPr lang="en-US" altLang="zh-CN" dirty="0" smtClean="0">
                <a:sym typeface="+mn-ea"/>
              </a:rPr>
              <a:t>JDBC</a:t>
            </a:r>
            <a:r>
              <a:rPr lang="zh-CN" altLang="en-US" dirty="0" smtClean="0">
                <a:sym typeface="+mn-ea"/>
              </a:rPr>
              <a:t>访问数据库的步骤</a:t>
            </a:r>
            <a:r>
              <a:rPr lang="zh-CN" altLang="en-US" dirty="0" smtClean="0">
                <a:sym typeface="+mn-ea"/>
              </a:rPr>
              <a:t>】</a:t>
            </a:r>
            <a:r>
              <a:rPr lang="en-US" altLang="zh-CN" dirty="0" smtClean="0">
                <a:sym typeface="+mn-ea"/>
              </a:rPr>
              <a:t>-</a:t>
            </a:r>
            <a:r>
              <a:rPr lang="en-US" dirty="0" smtClean="0">
                <a:sym typeface="+mn-ea"/>
              </a:rPr>
              <a:t>3</a:t>
            </a:r>
            <a:endParaRPr lang="en-US" dirty="0" smtClean="0"/>
          </a:p>
        </p:txBody>
      </p:sp>
      <p:sp>
        <p:nvSpPr>
          <p:cNvPr id="24579" name="内容占位符 2"/>
          <p:cNvSpPr>
            <a:spLocks noGrp="1"/>
          </p:cNvSpPr>
          <p:nvPr>
            <p:ph idx="1"/>
          </p:nvPr>
        </p:nvSpPr>
        <p:spPr>
          <a:xfrm>
            <a:off x="325755" y="723900"/>
            <a:ext cx="11098530" cy="4929505"/>
          </a:xfrm>
        </p:spPr>
        <p:txBody>
          <a:bodyPr/>
          <a:lstStyle/>
          <a:p>
            <a:pPr eaLnBrk="1" hangingPunct="1"/>
            <a:r>
              <a:rPr lang="zh-CN" altLang="en-US" smtClean="0"/>
              <a:t>步骤</a:t>
            </a:r>
            <a:r>
              <a:rPr lang="en-US" altLang="zh-CN" smtClean="0"/>
              <a:t>3</a:t>
            </a:r>
            <a:r>
              <a:rPr lang="zh-CN" altLang="en-US" smtClean="0"/>
              <a:t>：</a:t>
            </a:r>
            <a:r>
              <a:rPr lang="zh-CN" altLang="en-US" smtClean="0">
                <a:sym typeface="+mn-ea"/>
              </a:rPr>
              <a:t>创建Statement执行SQL语句</a:t>
            </a:r>
            <a:endParaRPr lang="en-US" altLang="zh-CN" smtClean="0"/>
          </a:p>
          <a:p>
            <a:pPr lvl="1" eaLnBrk="1" hangingPunct="1"/>
            <a:r>
              <a:rPr lang="zh-CN" altLang="en-US" smtClean="0"/>
              <a:t>通过</a:t>
            </a:r>
            <a:r>
              <a:rPr lang="en-US" altLang="zh-CN" smtClean="0"/>
              <a:t>Connection</a:t>
            </a:r>
            <a:r>
              <a:rPr lang="zh-CN" altLang="en-US" smtClean="0"/>
              <a:t>对象创建</a:t>
            </a:r>
            <a:endParaRPr lang="en-US" altLang="zh-CN" smtClean="0"/>
          </a:p>
          <a:p>
            <a:pPr lvl="1" eaLnBrk="1" hangingPunct="1"/>
            <a:endParaRPr lang="en-US" altLang="zh-CN" smtClean="0"/>
          </a:p>
          <a:p>
            <a:pPr lvl="1" eaLnBrk="1" hangingPunct="1"/>
            <a:endParaRPr lang="en-US" altLang="zh-CN" smtClean="0"/>
          </a:p>
          <a:p>
            <a:pPr lvl="1" eaLnBrk="1" hangingPunct="1"/>
            <a:r>
              <a:rPr lang="zh-CN" altLang="en-US" smtClean="0"/>
              <a:t>用于执行</a:t>
            </a:r>
            <a:r>
              <a:rPr lang="en-US" altLang="zh-CN" smtClean="0"/>
              <a:t>SQL</a:t>
            </a:r>
            <a:r>
              <a:rPr lang="zh-CN" altLang="en-US" smtClean="0"/>
              <a:t>语句</a:t>
            </a:r>
            <a:endParaRPr lang="en-US" altLang="zh-CN" smtClean="0"/>
          </a:p>
          <a:p>
            <a:pPr eaLnBrk="1" hangingPunct="1"/>
            <a:endParaRPr lang="en-US" altLang="zh-CN" smtClean="0"/>
          </a:p>
          <a:p>
            <a:pPr eaLnBrk="1" hangingPunct="1"/>
            <a:endParaRPr lang="en-US" altLang="zh-CN" smtClean="0"/>
          </a:p>
          <a:p>
            <a:pPr lvl="1" eaLnBrk="1" hangingPunct="1"/>
            <a:endParaRPr lang="en-US" altLang="zh-CN" smtClean="0"/>
          </a:p>
          <a:p>
            <a:pPr eaLnBrk="1" hangingPunct="1"/>
            <a:endParaRPr lang="zh-CN" altLang="en-US" smtClean="0"/>
          </a:p>
        </p:txBody>
      </p:sp>
      <p:graphicFrame>
        <p:nvGraphicFramePr>
          <p:cNvPr id="16" name="内容占位符 4"/>
          <p:cNvGraphicFramePr/>
          <p:nvPr>
            <p:custDataLst>
              <p:tags r:id="rId1"/>
            </p:custDataLst>
          </p:nvPr>
        </p:nvGraphicFramePr>
        <p:xfrm>
          <a:off x="1242349" y="4071940"/>
          <a:ext cx="8214995" cy="1880870"/>
        </p:xfrm>
        <a:graphic>
          <a:graphicData uri="http://schemas.openxmlformats.org/drawingml/2006/table">
            <a:tbl>
              <a:tblPr firstRow="1" bandRow="1">
                <a:effectLst>
                  <a:reflection blurRad="6350" stA="52000" endA="300" endPos="35000" dir="5400000" sy="-100000" algn="bl" rotWithShape="0"/>
                </a:effectLst>
                <a:tableStyleId>{FABFCF23-3B69-468F-B69F-88F6DE6A72F2}</a:tableStyleId>
              </a:tblPr>
              <a:tblGrid>
                <a:gridCol w="4256405"/>
                <a:gridCol w="3958590"/>
              </a:tblGrid>
              <a:tr h="13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方法</a:t>
                      </a:r>
                      <a:endParaRPr lang="zh-CN" altLang="en-US" dirty="0"/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说明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375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en-US" altLang="zh-CN" sz="1800" kern="1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ResultSet</a:t>
                      </a:r>
                      <a:r>
                        <a:rPr lang="en-US" altLang="zh-CN" sz="1800" kern="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 </a:t>
                      </a:r>
                      <a:r>
                        <a:rPr lang="en-US" altLang="zh-CN" sz="1800" kern="1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executeQuery</a:t>
                      </a:r>
                      <a:r>
                        <a:rPr lang="en-US" altLang="zh-CN" sz="1800" kern="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(String </a:t>
                      </a:r>
                      <a:r>
                        <a:rPr lang="en-US" altLang="zh-CN" sz="1800" kern="1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sql</a:t>
                      </a:r>
                      <a:r>
                        <a:rPr lang="en-US" altLang="zh-CN" sz="1800" kern="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)</a:t>
                      </a:r>
                      <a:endParaRPr lang="en-US" altLang="zh-CN" sz="1800" kern="1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zh-CN" altLang="en-US" sz="1800" kern="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执行</a:t>
                      </a:r>
                      <a:r>
                        <a:rPr lang="en-US" altLang="zh-CN" sz="1800" kern="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SQL</a:t>
                      </a:r>
                      <a:r>
                        <a:rPr lang="zh-CN" altLang="en-US" sz="1800" kern="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查询并获取到</a:t>
                      </a:r>
                      <a:r>
                        <a:rPr lang="en-US" altLang="zh-CN" sz="1800" kern="1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ResultSet</a:t>
                      </a:r>
                      <a:r>
                        <a:rPr lang="zh-CN" altLang="en-US" sz="1800" kern="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对象</a:t>
                      </a:r>
                      <a:endParaRPr lang="zh-CN" altLang="en-US" sz="1800" kern="1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75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en-US" altLang="zh-CN" sz="1800" kern="1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int</a:t>
                      </a:r>
                      <a:r>
                        <a:rPr lang="en-US" altLang="zh-CN" sz="1800" kern="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 </a:t>
                      </a:r>
                      <a:r>
                        <a:rPr lang="en-US" altLang="zh-CN" sz="1800" kern="1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executeUpdate</a:t>
                      </a:r>
                      <a:r>
                        <a:rPr lang="en-US" altLang="zh-CN" sz="1800" kern="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(String </a:t>
                      </a:r>
                      <a:r>
                        <a:rPr lang="en-US" altLang="zh-CN" sz="1800" kern="1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sql</a:t>
                      </a:r>
                      <a:r>
                        <a:rPr lang="en-US" altLang="zh-CN" sz="1800" kern="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)</a:t>
                      </a:r>
                      <a:endParaRPr lang="en-US" altLang="zh-CN" sz="1800" kern="1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zh-CN" altLang="en-US" sz="1800" kern="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可以执行插入、删除、更新等操作，返回值是执行该操作所影响的行数</a:t>
                      </a:r>
                      <a:endParaRPr lang="zh-CN" altLang="en-US" sz="1800" kern="1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75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  <a:defRPr/>
                      </a:pPr>
                      <a:r>
                        <a:rPr lang="en-US" altLang="zh-CN" sz="1800" kern="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void close()</a:t>
                      </a:r>
                      <a:endParaRPr lang="en-US" altLang="zh-CN" sz="1800" kern="1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  <a:defRPr/>
                      </a:pPr>
                      <a:r>
                        <a:rPr lang="zh-CN" altLang="en-US" sz="1800" kern="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关闭</a:t>
                      </a:r>
                      <a:r>
                        <a:rPr lang="en-US" altLang="zh-CN" sz="1800" kern="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Statement</a:t>
                      </a:r>
                      <a:r>
                        <a:rPr lang="zh-CN" altLang="en-US" sz="1800" kern="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对象</a:t>
                      </a:r>
                      <a:endParaRPr lang="zh-CN" altLang="en-US" sz="1800" kern="1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AutoShape 5"/>
          <p:cNvSpPr>
            <a:spLocks noChangeArrowheads="1"/>
          </p:cNvSpPr>
          <p:nvPr/>
        </p:nvSpPr>
        <p:spPr bwMode="auto">
          <a:xfrm>
            <a:off x="2012936" y="2555559"/>
            <a:ext cx="5357813" cy="408132"/>
          </a:xfrm>
          <a:prstGeom prst="roundRect">
            <a:avLst>
              <a:gd name="adj" fmla="val 16667"/>
            </a:avLst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224155" indent="-224155" algn="ctr">
              <a:defRPr/>
            </a:pPr>
            <a:r>
              <a:rPr lang="en-US" altLang="zh-CN" b="1" dirty="0">
                <a:solidFill>
                  <a:schemeClr val="bg1"/>
                </a:solidFill>
                <a:ea typeface="黑体" panose="02010609060101010101" pitchFamily="49" charset="-122"/>
              </a:rPr>
              <a:t>Statement stmt=</a:t>
            </a:r>
            <a:r>
              <a:rPr lang="en-US" altLang="zh-CN" b="1" dirty="0" err="1">
                <a:solidFill>
                  <a:schemeClr val="bg1"/>
                </a:solidFill>
                <a:ea typeface="黑体" panose="02010609060101010101" pitchFamily="49" charset="-122"/>
              </a:rPr>
              <a:t>conn.createStatement</a:t>
            </a:r>
            <a:r>
              <a:rPr lang="en-US" altLang="zh-CN" b="1" dirty="0">
                <a:solidFill>
                  <a:schemeClr val="bg1"/>
                </a:solidFill>
                <a:ea typeface="黑体" panose="02010609060101010101" pitchFamily="49" charset="-122"/>
              </a:rPr>
              <a:t>();</a:t>
            </a:r>
            <a:endParaRPr lang="zh-CN" altLang="en-US" b="1" dirty="0" err="1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pic>
        <p:nvPicPr>
          <p:cNvPr id="10" name="Picture 3" descr="E:\设计支持\模板设计\YF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6922" y="2556185"/>
            <a:ext cx="422603" cy="390096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319719" y="2546901"/>
            <a:ext cx="693420" cy="398780"/>
          </a:xfrm>
          <a:prstGeom prst="rect">
            <a:avLst/>
          </a:prstGeom>
          <a:noFill/>
          <a:effectLst>
            <a:outerShdw blurRad="25400" dist="127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语法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4705" y="1429385"/>
            <a:ext cx="7279005" cy="892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TABLE_BEAUTIFY" val="smartTable{6a2f2d41-a990-49d2-8b5a-dd5732fd277a}"/>
</p:tagLst>
</file>

<file path=ppt/tags/tag2.xml><?xml version="1.0" encoding="utf-8"?>
<p:tagLst xmlns:p="http://schemas.openxmlformats.org/presentationml/2006/main">
  <p:tag name="KSO_WM_UNIT_TABLE_BEAUTIFY" val="smartTable{55f1d1d9-885e-4a84-98fc-7b547fa4ff2b}"/>
  <p:tag name="TABLE_ENDDRAG_ORIGIN_RECT" val="557*188"/>
  <p:tag name="TABLE_ENDDRAG_RECT" val="141*197*557*18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3389</Words>
  <Application>WPS 演示</Application>
  <PresentationFormat>宽屏</PresentationFormat>
  <Paragraphs>282</Paragraphs>
  <Slides>20</Slides>
  <Notes>34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微软雅黑 Light</vt:lpstr>
      <vt:lpstr>黑体</vt:lpstr>
      <vt:lpstr>Calibri</vt:lpstr>
      <vt:lpstr>Arial Unicode MS</vt:lpstr>
      <vt:lpstr>等线</vt:lpstr>
      <vt:lpstr>Office 主题</vt:lpstr>
      <vt:lpstr>Visio.Drawing.11</vt:lpstr>
      <vt:lpstr>JDBC</vt:lpstr>
      <vt:lpstr>PowerPoint 演示文稿</vt:lpstr>
      <vt:lpstr>JDBC概述</vt:lpstr>
      <vt:lpstr>PowerPoint 演示文稿</vt:lpstr>
      <vt:lpstr>JDBC的工作原理</vt:lpstr>
      <vt:lpstr>JDBC访问数据库的步骤</vt:lpstr>
      <vt:lpstr>JDBC访问数据库的步骤</vt:lpstr>
      <vt:lpstr>知识点2-【CRUD操作】-JDBC访问数据库的步骤</vt:lpstr>
      <vt:lpstr>JDBC访问数据库的步骤</vt:lpstr>
      <vt:lpstr>JDBC访问数据库的步骤</vt:lpstr>
      <vt:lpstr>JDBC访问数据库使用Statement对象</vt:lpstr>
      <vt:lpstr>PreparedStatement概述</vt:lpstr>
      <vt:lpstr>PreparedStatement的应用</vt:lpstr>
      <vt:lpstr>JDBC访问数据库使用PreparedStatement对象</vt:lpstr>
      <vt:lpstr>JDBC基本封装</vt:lpstr>
      <vt:lpstr>批处理</vt:lpstr>
      <vt:lpstr>批处理</vt:lpstr>
      <vt:lpstr>JDBC中的事务</vt:lpstr>
      <vt:lpstr>调用存储过程</vt:lpstr>
      <vt:lpstr>PowerPoint 演示文稿</vt:lpstr>
    </vt:vector>
  </TitlesOfParts>
  <Company>Baidu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Lv,Jiaoyan</dc:creator>
  <cp:lastModifiedBy>GuXue</cp:lastModifiedBy>
  <cp:revision>3110</cp:revision>
  <dcterms:created xsi:type="dcterms:W3CDTF">2014-03-19T14:07:00Z</dcterms:created>
  <dcterms:modified xsi:type="dcterms:W3CDTF">2021-03-07T09:06:07Z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