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59" r:id="rId4"/>
  </p:sldMasterIdLst>
  <p:notesMasterIdLst>
    <p:notesMasterId r:id="rId18"/>
  </p:notesMasterIdLst>
  <p:handoutMasterIdLst>
    <p:handoutMasterId r:id="rId19"/>
  </p:handoutMasterIdLst>
  <p:sldIdLst>
    <p:sldId id="256" r:id="rId5"/>
    <p:sldId id="259" r:id="rId6"/>
    <p:sldId id="257" r:id="rId7"/>
    <p:sldId id="260" r:id="rId8"/>
    <p:sldId id="261" r:id="rId9"/>
    <p:sldId id="270" r:id="rId10"/>
    <p:sldId id="263" r:id="rId11"/>
    <p:sldId id="265" r:id="rId12"/>
    <p:sldId id="262" r:id="rId13"/>
    <p:sldId id="264" r:id="rId14"/>
    <p:sldId id="267" r:id="rId15"/>
    <p:sldId id="268" r:id="rId16"/>
    <p:sldId id="27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744793"/>
            <a:ext cx="10363200" cy="1470025"/>
          </a:xfrm>
        </p:spPr>
        <p:txBody>
          <a:bodyPr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4319606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38744" y="274638"/>
            <a:ext cx="6248405" cy="511156"/>
          </a:xfrm>
        </p:spPr>
        <p:txBody>
          <a:bodyPr>
            <a:noAutofit/>
          </a:bodyPr>
          <a:lstStyle>
            <a:lvl1pPr>
              <a:defRPr sz="2800" b="1"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928802"/>
            <a:ext cx="10972800" cy="435771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buFontTx/>
              <a:buBlip>
                <a:blip r:embed="rId2"/>
              </a:buBlip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60350"/>
            <a:ext cx="11582400" cy="49053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7" y="1052513"/>
            <a:ext cx="5384800" cy="5073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12417" y="1052513"/>
            <a:ext cx="5384800" cy="24606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12417" y="3665538"/>
            <a:ext cx="5384800" cy="24606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60350"/>
            <a:ext cx="11582400" cy="49053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4417" y="1052513"/>
            <a:ext cx="5384800" cy="5073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2417" y="1052513"/>
            <a:ext cx="5384800" cy="5073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60350"/>
            <a:ext cx="11582400" cy="4905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4417" y="1052513"/>
            <a:ext cx="10972800" cy="5073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charset="0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黑体" panose="02010609060101010101" pitchFamily="2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anose="020F0502020204030204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Mybatis</a:t>
            </a:r>
            <a:r>
              <a:rPr lang="zh-CN" altLang="en-US"/>
              <a:t>入门介绍和配置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/>
              <a:t>Johnny Teacher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入门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从 SqlSessionFactory 中获取 SqlSession</a:t>
            </a:r>
            <a:endParaRPr lang="zh-CN" altLang="en-US"/>
          </a:p>
          <a:p>
            <a:pPr lvl="1"/>
            <a:r>
              <a:rPr lang="zh-CN" altLang="en-US"/>
              <a:t>既然有了 SqlSessionFactory ，顾名思义，我们就可以从中获得 SqlSession 的实例了。SqlSession 完全包含了面向数据库执行 SQL 命令所需的所有方法。你可以通过 SqlSession 实例来直接执行已映射的 SQL 语句。例如</a:t>
            </a:r>
            <a:endParaRPr lang="zh-CN" altLang="en-US"/>
          </a:p>
          <a:p>
            <a:pPr lvl="1"/>
            <a:endParaRPr lang="zh-CN" altLang="en-US"/>
          </a:p>
          <a:p>
            <a:pPr lvl="1"/>
            <a:endParaRPr lang="zh-CN" altLang="en-US"/>
          </a:p>
          <a:p>
            <a:pPr lvl="1"/>
            <a:r>
              <a:rPr lang="zh-CN" altLang="en-US"/>
              <a:t>一种更直白的方式：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19860" y="2788920"/>
            <a:ext cx="8639175" cy="6451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/>
              <a:t>SqlSession sqlSession = sqlSessionFactory.openSession();</a:t>
            </a:r>
            <a:endParaRPr lang="zh-CN" altLang="en-US"/>
          </a:p>
          <a:p>
            <a:pPr algn="l"/>
            <a:r>
              <a:rPr lang="zh-CN" altLang="en-US"/>
              <a:t>Employee obj = sqlSession.selectOne("</a:t>
            </a:r>
            <a:r>
              <a:rPr lang="zh-CN" altLang="en-US">
                <a:solidFill>
                  <a:srgbClr val="FF0000"/>
                </a:solidFill>
              </a:rPr>
              <a:t>com.company.</a:t>
            </a:r>
            <a:r>
              <a:rPr lang="en-US" altLang="zh-CN">
                <a:solidFill>
                  <a:srgbClr val="FF0000"/>
                </a:solidFill>
              </a:rPr>
              <a:t>dao</a:t>
            </a:r>
            <a:r>
              <a:rPr lang="zh-CN" altLang="en-US">
                <a:solidFill>
                  <a:srgbClr val="FF0000"/>
                </a:solidFill>
              </a:rPr>
              <a:t>.Employee</a:t>
            </a:r>
            <a:r>
              <a:rPr lang="en-US" altLang="zh-CN">
                <a:solidFill>
                  <a:srgbClr val="FF0000"/>
                </a:solidFill>
              </a:rPr>
              <a:t>Dao</a:t>
            </a:r>
            <a:r>
              <a:rPr lang="zh-CN" altLang="en-US">
                <a:solidFill>
                  <a:srgbClr val="FF0000"/>
                </a:solidFill>
              </a:rPr>
              <a:t>.selectOne</a:t>
            </a:r>
            <a:r>
              <a:rPr lang="zh-CN" altLang="en-US"/>
              <a:t>",10001);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73200" y="4243705"/>
            <a:ext cx="8586470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SqlSession sqlSession = sqlSessionFactory.openSession();</a:t>
            </a:r>
            <a:endParaRPr lang="zh-CN" altLang="en-US"/>
          </a:p>
          <a:p>
            <a:r>
              <a:rPr lang="zh-CN" altLang="en-US"/>
              <a:t>EmployeeDao employeeDao = sqlSession.getMapper(</a:t>
            </a:r>
            <a:r>
              <a:rPr lang="zh-CN" altLang="en-US">
                <a:solidFill>
                  <a:srgbClr val="FF0000"/>
                </a:solidFill>
              </a:rPr>
              <a:t>EmployeeDao.class</a:t>
            </a:r>
            <a:r>
              <a:rPr lang="zh-CN" altLang="en-US"/>
              <a:t>);</a:t>
            </a:r>
            <a:endParaRPr lang="zh-CN" altLang="en-US"/>
          </a:p>
          <a:p>
            <a:r>
              <a:rPr lang="zh-CN" altLang="en-US"/>
              <a:t>Employee employee = employeeDao.selectOne(10002);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框架目录结构：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1800"/>
              <a:t>项目名称</a:t>
            </a:r>
            <a:endParaRPr lang="zh-CN" altLang="en-US" sz="1800"/>
          </a:p>
          <a:p>
            <a:pPr lvl="1"/>
            <a:r>
              <a:rPr lang="en-US" altLang="zh-CN" sz="1600"/>
              <a:t>src</a:t>
            </a:r>
            <a:endParaRPr lang="en-US" altLang="zh-CN" sz="1600"/>
          </a:p>
          <a:p>
            <a:pPr lvl="2"/>
            <a:r>
              <a:rPr lang="en-US" altLang="zh-CN" sz="1400"/>
              <a:t>com.company.bean</a:t>
            </a:r>
            <a:endParaRPr lang="en-US" altLang="zh-CN" sz="1400"/>
          </a:p>
          <a:p>
            <a:pPr lvl="3"/>
            <a:r>
              <a:rPr lang="en-US" altLang="zh-CN" sz="1200"/>
              <a:t>Employee.java</a:t>
            </a:r>
            <a:endParaRPr lang="en-US" altLang="zh-CN" sz="1200"/>
          </a:p>
          <a:p>
            <a:pPr lvl="2"/>
            <a:r>
              <a:rPr lang="en-US" altLang="zh-CN" sz="1400"/>
              <a:t>com.company.dao</a:t>
            </a:r>
            <a:endParaRPr lang="en-US" altLang="zh-CN" sz="1400"/>
          </a:p>
          <a:p>
            <a:pPr lvl="3"/>
            <a:r>
              <a:rPr lang="en-US" altLang="zh-CN" sz="1200"/>
              <a:t>EmployeeDao.java</a:t>
            </a:r>
            <a:endParaRPr lang="en-US" altLang="zh-CN" sz="1200"/>
          </a:p>
          <a:p>
            <a:pPr lvl="2"/>
            <a:r>
              <a:rPr lang="en-US" altLang="zh-CN" sz="1400"/>
              <a:t>com.company.test</a:t>
            </a:r>
            <a:endParaRPr lang="en-US" altLang="zh-CN" sz="1400"/>
          </a:p>
          <a:p>
            <a:pPr lvl="3"/>
            <a:r>
              <a:rPr lang="en-US" altLang="zh-CN" sz="1200"/>
              <a:t>Test.java</a:t>
            </a:r>
            <a:endParaRPr lang="en-US" altLang="zh-CN" sz="1200"/>
          </a:p>
          <a:p>
            <a:pPr lvl="1"/>
            <a:r>
              <a:rPr lang="en-US" altLang="zh-CN" sz="1600"/>
              <a:t>config</a:t>
            </a:r>
            <a:endParaRPr lang="en-US" altLang="zh-CN" sz="1600"/>
          </a:p>
          <a:p>
            <a:pPr lvl="2"/>
            <a:r>
              <a:rPr lang="en-US" altLang="zh-CN" sz="1400"/>
              <a:t>mappers</a:t>
            </a:r>
            <a:endParaRPr lang="en-US" altLang="zh-CN" sz="1400"/>
          </a:p>
          <a:p>
            <a:pPr lvl="3"/>
            <a:r>
              <a:rPr lang="en-US" altLang="zh-CN" sz="1200"/>
              <a:t>EmployeeMapper.xml</a:t>
            </a:r>
            <a:endParaRPr lang="en-US" altLang="zh-CN" sz="1200"/>
          </a:p>
          <a:p>
            <a:pPr lvl="2"/>
            <a:r>
              <a:rPr lang="en-US" altLang="zh-CN" sz="1400"/>
              <a:t>configuration.xml</a:t>
            </a:r>
            <a:endParaRPr lang="en-US" altLang="zh-CN" sz="1400"/>
          </a:p>
          <a:p>
            <a:pPr lvl="2"/>
            <a:r>
              <a:rPr lang="en-US" altLang="zh-CN" sz="1400"/>
              <a:t>dbconfig.properties</a:t>
            </a:r>
            <a:endParaRPr lang="en-US" altLang="zh-CN" sz="1400"/>
          </a:p>
          <a:p>
            <a:pPr lvl="2"/>
            <a:r>
              <a:rPr lang="en-US" altLang="zh-CN" sz="1400"/>
              <a:t>log4j.xml</a:t>
            </a:r>
            <a:endParaRPr lang="en-US" altLang="zh-CN" sz="1400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当堂练习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练习：</a:t>
            </a:r>
            <a:endParaRPr lang="zh-CN" altLang="en-US"/>
          </a:p>
          <a:p>
            <a:pPr lvl="1"/>
            <a:r>
              <a:rPr lang="zh-CN" altLang="en-US"/>
              <a:t>注意开发步骤，实现根据员工编号查询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本章目标：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MyBatis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入门介绍</a:t>
            </a:r>
            <a:endParaRPr lang="en-US"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MyBatis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环境配置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MyBatis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增删改查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MyBatis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模糊查询集合参数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MyBatis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多表查询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resultMap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MyBatis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cache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缓存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MyBatis</a:t>
            </a:r>
            <a:r>
              <a:rPr lang="zh-CN" altLang="en-US"/>
              <a:t>简介</a:t>
            </a: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r>
              <a:rPr lang="zh-CN" altLang="en-US"/>
              <a:t>简介</a:t>
            </a:r>
            <a:endParaRPr lang="zh-CN" altLang="en-US"/>
          </a:p>
          <a:p>
            <a:pPr lvl="1"/>
            <a:r>
              <a:rPr lang="zh-CN" altLang="en-US"/>
              <a:t>什么是 MyBatis ？</a:t>
            </a:r>
            <a:endParaRPr lang="zh-CN" altLang="en-US"/>
          </a:p>
          <a:p>
            <a:pPr lvl="2"/>
            <a:r>
              <a:rPr lang="zh-CN" altLang="en-US"/>
              <a:t>MyBatis 是一款优秀的持久层框架，它支持定制化 SQL、存储过程以及高级映射。MyBatis 避免了几乎所有的 JDBC 代码和手动设置参数以及获取结果集。MyBatis 可以使用简单的 XML 或注解来配置和映射原生信息，将接口和 Java 的 POJOs(Plain Old Java Objects,普通的 Java对象)映射成数据库中的记录。</a:t>
            </a:r>
            <a:endParaRPr lang="zh-CN" altLang="en-US"/>
          </a:p>
        </p:txBody>
      </p:sp>
      <p:pic>
        <p:nvPicPr>
          <p:cNvPr id="6" name="图片 5" descr="mybatis-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0725" y="975360"/>
            <a:ext cx="3336290" cy="8388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入门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官网地址：</a:t>
            </a:r>
            <a:endParaRPr lang="zh-CN" altLang="en-US"/>
          </a:p>
          <a:p>
            <a:pPr lvl="2"/>
            <a:r>
              <a:rPr lang="zh-CN" altLang="en-US"/>
              <a:t>http://www.mybatis.org/mybatis-3/zh/getting-started.html</a:t>
            </a:r>
            <a:endParaRPr lang="zh-CN" altLang="en-US"/>
          </a:p>
          <a:p>
            <a:r>
              <a:rPr lang="zh-CN" altLang="en-US"/>
              <a:t>入门</a:t>
            </a:r>
            <a:endParaRPr lang="zh-CN" altLang="en-US"/>
          </a:p>
          <a:p>
            <a:pPr lvl="1"/>
            <a:r>
              <a:rPr lang="zh-CN" altLang="en-US"/>
              <a:t>安装</a:t>
            </a:r>
            <a:endParaRPr lang="zh-CN" altLang="en-US"/>
          </a:p>
          <a:p>
            <a:pPr lvl="2"/>
            <a:r>
              <a:rPr lang="zh-CN" altLang="en-US"/>
              <a:t>要使用 MyBatis， 只需将 mybatis-x.x.x.jar 文件置于 classpath 中即可。</a:t>
            </a:r>
            <a:endParaRPr lang="zh-CN" altLang="en-US"/>
          </a:p>
          <a:p>
            <a:pPr lvl="2"/>
            <a:r>
              <a:rPr lang="zh-CN" altLang="en-US"/>
              <a:t>如果使用 Maven 来构建项目，则需将下面的 dependency 代码置于 pom.xml 文件中：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88180" y="4580255"/>
            <a:ext cx="3716020" cy="1476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&lt;dependency&gt;</a:t>
            </a:r>
            <a:endParaRPr lang="zh-CN" altLang="en-US"/>
          </a:p>
          <a:p>
            <a:r>
              <a:rPr lang="zh-CN" altLang="en-US"/>
              <a:t>  &lt;groupId&gt;org.mybatis&lt;/groupId&gt;</a:t>
            </a:r>
            <a:endParaRPr lang="zh-CN" altLang="en-US"/>
          </a:p>
          <a:p>
            <a:r>
              <a:rPr lang="zh-CN" altLang="en-US"/>
              <a:t>  &lt;artifactId&gt;mybatis&lt;/artifactId&gt;</a:t>
            </a:r>
            <a:endParaRPr lang="zh-CN" altLang="en-US"/>
          </a:p>
          <a:p>
            <a:r>
              <a:rPr lang="zh-CN" altLang="en-US"/>
              <a:t>  &lt;version&gt;x.x.x&lt;/version&gt;</a:t>
            </a:r>
            <a:endParaRPr lang="zh-CN" altLang="en-US"/>
          </a:p>
          <a:p>
            <a:r>
              <a:rPr lang="zh-CN" altLang="en-US"/>
              <a:t>&lt;/dependency&gt;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从 XML 中构建 SqlSessionFactory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每个基于 MyBatis 的应用都是以一个 SqlSessionFactory 的实例为中心的。SqlSessionFactory 的实例可以通过 SqlSessionFactoryBuilder 获得。而 SqlSessionFactoryBuilder 则可以从 XML 配置文件或一个预先定制的 Configuration 的实例构建出 SqlSessionFactory 的实例。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从 XML 文件中构建 SqlSessionFactory 的实例非常简单，建议使用类路径下的资源文件进行配置。但是也可以使用任意的输入流(InputStream)实例，包括字符串形式的文件路径或者 file:// 的 URL 形式的文件路径来配置。MyBatis 包含一个名叫 Resources 的工具类，它包含一些实用方法，可使从 classpath 或其他位置加载资源文件更加容易。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数据库连接信息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XML 配置文件（configuration XML）中包含了对 MyBatis 系统的核心设置，包含获取数据库连接实例的数据源（DataSource）和决定事务作用域和控制方式的事务管理器（TransactionManager）。XML 配置文件的详细内容后面再探讨，这里先给出一个简单的示例：</a:t>
            </a:r>
            <a:endParaRPr lang="zh-CN" altLang="en-US"/>
          </a:p>
          <a:p>
            <a:r>
              <a:rPr lang="zh-CN" altLang="en-US"/>
              <a:t>先配置一个数据配置的属性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74520" y="4015740"/>
            <a:ext cx="5990590" cy="1476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dbconfig.properties</a:t>
            </a:r>
            <a:endParaRPr lang="zh-CN" altLang="en-US"/>
          </a:p>
          <a:p>
            <a:r>
              <a:rPr lang="zh-CN" altLang="en-US"/>
              <a:t>driver=com.mysql.jdbc.Driver</a:t>
            </a:r>
            <a:endParaRPr lang="zh-CN" altLang="en-US"/>
          </a:p>
          <a:p>
            <a:r>
              <a:rPr lang="zh-CN" altLang="en-US"/>
              <a:t>url=jdbc:mysql://localhost:3306/oa</a:t>
            </a:r>
            <a:endParaRPr lang="zh-CN" altLang="en-US"/>
          </a:p>
          <a:p>
            <a:r>
              <a:rPr lang="zh-CN" altLang="en-US"/>
              <a:t>username=root</a:t>
            </a:r>
            <a:endParaRPr lang="zh-CN" altLang="en-US"/>
          </a:p>
          <a:p>
            <a:r>
              <a:rPr lang="zh-CN" altLang="en-US"/>
              <a:t>password=root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入门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85800"/>
            <a:ext cx="10516235" cy="5605780"/>
          </a:xfrm>
        </p:spPr>
        <p:txBody>
          <a:bodyPr/>
          <a:p>
            <a:r>
              <a:rPr lang="en-US" altLang="zh-CN"/>
              <a:t>XML</a:t>
            </a:r>
            <a:r>
              <a:rPr lang="zh-CN" altLang="en-US"/>
              <a:t>中的配置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7100" y="1299210"/>
            <a:ext cx="9191625" cy="52622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1600"/>
              <a:t>&lt;?xml version="1.0" encoding="UTF-8" ?&gt;</a:t>
            </a:r>
            <a:endParaRPr lang="zh-CN" altLang="en-US" sz="1600"/>
          </a:p>
          <a:p>
            <a:pPr algn="l"/>
            <a:r>
              <a:rPr lang="zh-CN" altLang="en-US" sz="1600"/>
              <a:t>&lt;!DOCTYPE configuration</a:t>
            </a:r>
            <a:endParaRPr lang="zh-CN" altLang="en-US" sz="1600"/>
          </a:p>
          <a:p>
            <a:pPr algn="l"/>
            <a:r>
              <a:rPr lang="zh-CN" altLang="en-US" sz="1600"/>
              <a:t>  PUBLIC "-//mybatis.org//DTD Config 3.0//EN"</a:t>
            </a:r>
            <a:endParaRPr lang="zh-CN" altLang="en-US" sz="1600"/>
          </a:p>
          <a:p>
            <a:pPr algn="l"/>
            <a:r>
              <a:rPr lang="zh-CN" altLang="en-US" sz="1600"/>
              <a:t>  "http://mybatis.org/dtd/mybatis-3-config.dtd"&gt;</a:t>
            </a:r>
            <a:endParaRPr lang="zh-CN" altLang="en-US" sz="1600"/>
          </a:p>
          <a:p>
            <a:pPr algn="l"/>
            <a:r>
              <a:rPr lang="zh-CN" altLang="en-US" sz="1600"/>
              <a:t>&lt;configuration&gt;</a:t>
            </a:r>
            <a:endParaRPr lang="zh-CN" altLang="en-US" sz="1600"/>
          </a:p>
          <a:p>
            <a:pPr algn="l"/>
            <a:r>
              <a:rPr lang="zh-CN" altLang="en-US" sz="1600"/>
              <a:t>	&lt;properties resource="</a:t>
            </a:r>
            <a:r>
              <a:rPr lang="zh-CN" altLang="en-US" sz="1600">
                <a:solidFill>
                  <a:srgbClr val="FF0000"/>
                </a:solidFill>
              </a:rPr>
              <a:t>dbconfig.properties</a:t>
            </a:r>
            <a:r>
              <a:rPr lang="zh-CN" altLang="en-US" sz="1600"/>
              <a:t>"&gt;&lt;/properties&gt;</a:t>
            </a:r>
            <a:endParaRPr lang="zh-CN" altLang="en-US" sz="1600"/>
          </a:p>
          <a:p>
            <a:pPr algn="l"/>
            <a:r>
              <a:rPr lang="zh-CN" altLang="en-US" sz="1600"/>
              <a:t>	&lt;environments default="development"&gt;</a:t>
            </a:r>
            <a:endParaRPr lang="zh-CN" altLang="en-US" sz="1600"/>
          </a:p>
          <a:p>
            <a:pPr algn="l"/>
            <a:r>
              <a:rPr lang="zh-CN" altLang="en-US" sz="1600"/>
              <a:t>		&lt;environment id="development"&gt;</a:t>
            </a:r>
            <a:endParaRPr lang="zh-CN" altLang="en-US" sz="1600"/>
          </a:p>
          <a:p>
            <a:pPr algn="l"/>
            <a:r>
              <a:rPr lang="zh-CN" altLang="en-US" sz="1600"/>
              <a:t>			&lt;transactionManager type="JDBC" /&gt;</a:t>
            </a:r>
            <a:endParaRPr lang="zh-CN" altLang="en-US" sz="1600"/>
          </a:p>
          <a:p>
            <a:pPr algn="l"/>
            <a:r>
              <a:rPr lang="zh-CN" altLang="en-US" sz="1600"/>
              <a:t>			&lt;dataSource type="POOLED"&gt;</a:t>
            </a:r>
            <a:endParaRPr lang="zh-CN" altLang="en-US" sz="1600"/>
          </a:p>
          <a:p>
            <a:pPr algn="l"/>
            <a:r>
              <a:rPr lang="zh-CN" altLang="en-US" sz="1600"/>
              <a:t>				&lt;property name="driver" value="${driver}" /&gt;</a:t>
            </a:r>
            <a:endParaRPr lang="zh-CN" altLang="en-US" sz="1600"/>
          </a:p>
          <a:p>
            <a:pPr algn="l"/>
            <a:r>
              <a:rPr lang="zh-CN" altLang="en-US" sz="1600"/>
              <a:t>				&lt;property name="url" value="${url}" /&gt;</a:t>
            </a:r>
            <a:endParaRPr lang="zh-CN" altLang="en-US" sz="1600"/>
          </a:p>
          <a:p>
            <a:pPr algn="l"/>
            <a:r>
              <a:rPr lang="zh-CN" altLang="en-US" sz="1600"/>
              <a:t>				&lt;property name="username" value="${username}" /&gt;</a:t>
            </a:r>
            <a:endParaRPr lang="zh-CN" altLang="en-US" sz="1600"/>
          </a:p>
          <a:p>
            <a:pPr algn="l"/>
            <a:r>
              <a:rPr lang="zh-CN" altLang="en-US" sz="1600"/>
              <a:t>				&lt;property name="password" value="${password}" /&gt;</a:t>
            </a:r>
            <a:endParaRPr lang="zh-CN" altLang="en-US" sz="1600"/>
          </a:p>
          <a:p>
            <a:pPr algn="l"/>
            <a:r>
              <a:rPr lang="zh-CN" altLang="en-US" sz="1600"/>
              <a:t>			&lt;/dataSource&gt;</a:t>
            </a:r>
            <a:endParaRPr lang="zh-CN" altLang="en-US" sz="1600"/>
          </a:p>
          <a:p>
            <a:pPr algn="l"/>
            <a:r>
              <a:rPr lang="zh-CN" altLang="en-US" sz="1600"/>
              <a:t>		&lt;/environment&gt;</a:t>
            </a:r>
            <a:endParaRPr lang="zh-CN" altLang="en-US" sz="1600"/>
          </a:p>
          <a:p>
            <a:pPr algn="l"/>
            <a:r>
              <a:rPr lang="zh-CN" altLang="en-US" sz="1600"/>
              <a:t>	&lt;/environments&gt;</a:t>
            </a:r>
            <a:endParaRPr lang="zh-CN" altLang="en-US" sz="1600"/>
          </a:p>
          <a:p>
            <a:pPr algn="l"/>
            <a:r>
              <a:rPr lang="zh-CN" altLang="en-US" sz="1600"/>
              <a:t>	</a:t>
            </a:r>
            <a:r>
              <a:rPr lang="zh-CN" altLang="en-US" sz="1600">
                <a:solidFill>
                  <a:srgbClr val="FF0000"/>
                </a:solidFill>
              </a:rPr>
              <a:t>&lt;mappers&gt;</a:t>
            </a:r>
            <a:endParaRPr lang="zh-CN" altLang="en-US" sz="1600">
              <a:solidFill>
                <a:srgbClr val="FF0000"/>
              </a:solidFill>
            </a:endParaRPr>
          </a:p>
          <a:p>
            <a:pPr algn="l"/>
            <a:r>
              <a:rPr lang="zh-CN" altLang="en-US" sz="1600">
                <a:solidFill>
                  <a:srgbClr val="FF0000"/>
                </a:solidFill>
              </a:rPr>
              <a:t>		&lt;mapper resource="com/</a:t>
            </a:r>
            <a:r>
              <a:rPr lang="en-US" altLang="zh-CN" sz="1600">
                <a:solidFill>
                  <a:srgbClr val="FF0000"/>
                </a:solidFill>
              </a:rPr>
              <a:t>company</a:t>
            </a:r>
            <a:r>
              <a:rPr lang="zh-CN" altLang="en-US" sz="1600">
                <a:solidFill>
                  <a:srgbClr val="FF0000"/>
                </a:solidFill>
              </a:rPr>
              <a:t>/bean/Employee</a:t>
            </a:r>
            <a:r>
              <a:rPr lang="en-US" altLang="zh-CN" sz="1600">
                <a:solidFill>
                  <a:srgbClr val="FF0000"/>
                </a:solidFill>
              </a:rPr>
              <a:t>Mapper</a:t>
            </a:r>
            <a:r>
              <a:rPr lang="zh-CN" altLang="en-US" sz="1600">
                <a:solidFill>
                  <a:srgbClr val="FF0000"/>
                </a:solidFill>
              </a:rPr>
              <a:t>.xml" /&gt;</a:t>
            </a:r>
            <a:endParaRPr lang="zh-CN" altLang="en-US" sz="1600">
              <a:solidFill>
                <a:srgbClr val="FF0000"/>
              </a:solidFill>
            </a:endParaRPr>
          </a:p>
          <a:p>
            <a:pPr algn="l"/>
            <a:r>
              <a:rPr lang="zh-CN" altLang="en-US" sz="1600">
                <a:solidFill>
                  <a:srgbClr val="FF0000"/>
                </a:solidFill>
              </a:rPr>
              <a:t>	&lt;/mappers&gt;</a:t>
            </a:r>
            <a:endParaRPr lang="zh-CN" altLang="en-US" sz="1600"/>
          </a:p>
          <a:p>
            <a:pPr algn="l"/>
            <a:r>
              <a:rPr lang="zh-CN" altLang="en-US" sz="1600"/>
              <a:t>&lt;/configuration&gt;</a:t>
            </a:r>
            <a:endParaRPr lang="zh-CN" altLang="en-US" sz="1600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入门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1800"/>
              <a:t> MyBatis 提供的全部特性可以利用基于 XML 的映射语言来实现</a:t>
            </a:r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r>
              <a:rPr lang="zh-CN" altLang="en-US" sz="1800"/>
              <a:t>你可能注意到这和使用完全限定名调用 Java 对象的方法是相似的，之所以这样做是有原因的。这个命名可以直接映射到在命名空间中同名的 Mapper 类，并将已映射的 select 语句中的名字、参数和返回类型匹配成方法。这样你就可以像上面那样很容易地调用这个对应 Mapper 接口的方法。不过让我们再看一遍下面的例子：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46785" y="1405890"/>
            <a:ext cx="10145395" cy="15684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1600"/>
              <a:t>&lt;!DOCTYPE mapper PUBLIC "-//mybatis.org//DTD Mapper 3.0//EN" "http://mybatis.org/dtd/mybatis-3-mapper.dtd"&gt;</a:t>
            </a:r>
            <a:endParaRPr lang="zh-CN" altLang="en-US" sz="1600"/>
          </a:p>
          <a:p>
            <a:pPr algn="l"/>
            <a:r>
              <a:rPr lang="zh-CN" altLang="en-US" sz="1600"/>
              <a:t>&lt;mapper namespace="</a:t>
            </a:r>
            <a:r>
              <a:rPr lang="zh-CN" altLang="en-US" sz="1600">
                <a:solidFill>
                  <a:srgbClr val="FF0000"/>
                </a:solidFill>
              </a:rPr>
              <a:t>com.</a:t>
            </a:r>
            <a:r>
              <a:rPr lang="en-US" altLang="zh-CN" sz="1600">
                <a:solidFill>
                  <a:srgbClr val="FF0000"/>
                </a:solidFill>
              </a:rPr>
              <a:t>company</a:t>
            </a:r>
            <a:r>
              <a:rPr lang="zh-CN" altLang="en-US" sz="1600">
                <a:solidFill>
                  <a:srgbClr val="FF0000"/>
                </a:solidFill>
              </a:rPr>
              <a:t>.dao.EmployeeDao</a:t>
            </a:r>
            <a:r>
              <a:rPr lang="zh-CN" altLang="en-US" sz="1600"/>
              <a:t>"&gt;</a:t>
            </a:r>
            <a:endParaRPr lang="zh-CN" altLang="en-US" sz="1600"/>
          </a:p>
          <a:p>
            <a:pPr algn="l"/>
            <a:r>
              <a:rPr lang="zh-CN" altLang="en-US" sz="1600"/>
              <a:t>	&lt;select id="selectOne" resultType="com.company.bean.Employee"&gt;</a:t>
            </a:r>
            <a:endParaRPr lang="zh-CN" altLang="en-US" sz="1600"/>
          </a:p>
          <a:p>
            <a:pPr algn="l"/>
            <a:r>
              <a:rPr lang="zh-CN" altLang="en-US" sz="1600"/>
              <a:t>		select * from Employee where eid = #{id}</a:t>
            </a:r>
            <a:endParaRPr lang="zh-CN" altLang="en-US" sz="1600"/>
          </a:p>
          <a:p>
            <a:pPr algn="l"/>
            <a:r>
              <a:rPr lang="zh-CN" altLang="en-US" sz="1600"/>
              <a:t>	&lt;/select&gt;</a:t>
            </a:r>
            <a:endParaRPr lang="zh-CN" altLang="en-US" sz="1600"/>
          </a:p>
          <a:p>
            <a:pPr algn="l"/>
            <a:r>
              <a:rPr lang="en-US" altLang="zh-CN" sz="1600"/>
              <a:t>&lt;/mapper&gt;</a:t>
            </a:r>
            <a:endParaRPr lang="en-US" altLang="zh-CN" sz="1600"/>
          </a:p>
        </p:txBody>
      </p:sp>
      <p:sp>
        <p:nvSpPr>
          <p:cNvPr id="6" name="文本框 5"/>
          <p:cNvSpPr txBox="1"/>
          <p:nvPr/>
        </p:nvSpPr>
        <p:spPr>
          <a:xfrm>
            <a:off x="946785" y="4845050"/>
            <a:ext cx="10145395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EmployeeDao employeeDao = sqlSession.getMapper(</a:t>
            </a:r>
            <a:r>
              <a:rPr lang="zh-CN" altLang="en-US">
                <a:solidFill>
                  <a:srgbClr val="FF0000"/>
                </a:solidFill>
              </a:rPr>
              <a:t>EmployeeDao.class</a:t>
            </a:r>
            <a:r>
              <a:rPr lang="zh-CN" altLang="en-US"/>
              <a:t>);</a:t>
            </a:r>
            <a:endParaRPr lang="zh-CN" altLang="en-US"/>
          </a:p>
          <a:p>
            <a:r>
              <a:rPr lang="zh-CN" altLang="en-US">
                <a:sym typeface="+mn-ea"/>
              </a:rPr>
              <a:t>//这个接口调用的方法名称必须和xml中的id指定的名称相同 </a:t>
            </a:r>
            <a:endParaRPr lang="zh-CN" altLang="en-US"/>
          </a:p>
          <a:p>
            <a:r>
              <a:rPr lang="zh-CN" altLang="en-US"/>
              <a:t>Employee employee = employeeDao.selectOne(10002);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入门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Java</a:t>
            </a:r>
            <a:r>
              <a:rPr lang="zh-CN" altLang="en-US"/>
              <a:t>代码演示：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3305" y="1737995"/>
            <a:ext cx="8654415" cy="42462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//获得当前Mybatis总的配置文件路径</a:t>
            </a:r>
            <a:endParaRPr lang="zh-CN" altLang="en-US"/>
          </a:p>
          <a:p>
            <a:pPr algn="l"/>
            <a:r>
              <a:rPr lang="zh-CN" altLang="en-US"/>
              <a:t>String resource = "configuration.xml";</a:t>
            </a:r>
            <a:endParaRPr lang="zh-CN" altLang="en-US"/>
          </a:p>
          <a:p>
            <a:pPr algn="l"/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//获得当前配置文件的输入流</a:t>
            </a:r>
            <a:endParaRPr lang="zh-CN" altLang="en-US"/>
          </a:p>
          <a:p>
            <a:pPr algn="l"/>
            <a:r>
              <a:rPr lang="zh-CN" altLang="en-US"/>
              <a:t>InputStream inputStream = Resources.getResourceAsStream(resource);</a:t>
            </a:r>
            <a:endParaRPr lang="zh-CN" altLang="en-US"/>
          </a:p>
          <a:p>
            <a:pPr algn="l"/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//通过流对象来创建一个了SessionFactory对象，数据库会话工厂</a:t>
            </a:r>
            <a:endParaRPr lang="zh-CN" altLang="en-US"/>
          </a:p>
          <a:p>
            <a:pPr algn="l"/>
            <a:r>
              <a:rPr lang="zh-CN" altLang="en-US"/>
              <a:t>SqlSessionFactory sqlSessionFactory = new SqlSessionFactoryBuilder().build(inputStream);</a:t>
            </a:r>
            <a:endParaRPr lang="zh-CN" altLang="en-US"/>
          </a:p>
          <a:p>
            <a:pPr algn="l"/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//通过数据库会话工厂，开启数据库的一次会话</a:t>
            </a:r>
            <a:endParaRPr lang="zh-CN" altLang="en-US"/>
          </a:p>
          <a:p>
            <a:pPr algn="l"/>
            <a:r>
              <a:rPr lang="zh-CN" altLang="en-US"/>
              <a:t>SqlSession sqlSession = sqlSessionFactory.openSession(</a:t>
            </a:r>
            <a:r>
              <a:rPr lang="en-US" altLang="zh-CN">
                <a:solidFill>
                  <a:srgbClr val="FF0000"/>
                </a:solidFill>
              </a:rPr>
              <a:t>true</a:t>
            </a:r>
            <a:r>
              <a:rPr lang="zh-CN" altLang="en-US"/>
              <a:t>);</a:t>
            </a:r>
            <a:endParaRPr lang="zh-CN" altLang="en-US"/>
          </a:p>
          <a:p>
            <a:pPr algn="l"/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//sqlSession使用sql，然后关闭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//所有的数据库操作，都被分装到了Session当中了，增、删、改、查</a:t>
            </a:r>
            <a:endParaRPr lang="zh-CN" altLang="en-US"/>
          </a:p>
          <a:p>
            <a:pPr algn="l"/>
            <a:r>
              <a:rPr lang="zh-CN" altLang="en-US"/>
              <a:t>Employee obj = sqlSession.selectOne("com.</a:t>
            </a:r>
            <a:r>
              <a:rPr lang="en-US" altLang="zh-CN"/>
              <a:t>company</a:t>
            </a:r>
            <a:r>
              <a:rPr lang="zh-CN" altLang="en-US"/>
              <a:t>.</a:t>
            </a:r>
            <a:r>
              <a:rPr lang="en-US" altLang="zh-CN"/>
              <a:t>dao</a:t>
            </a:r>
            <a:r>
              <a:rPr lang="zh-CN" altLang="en-US"/>
              <a:t>.Employee</a:t>
            </a:r>
            <a:r>
              <a:rPr lang="en-US" altLang="zh-CN"/>
              <a:t>Dao</a:t>
            </a:r>
            <a:r>
              <a:rPr lang="zh-CN" altLang="en-US"/>
              <a:t>.selectOne",10001);</a:t>
            </a:r>
            <a:endParaRPr lang="zh-CN" altLang="en-US"/>
          </a:p>
          <a:p>
            <a:pPr algn="l"/>
            <a:r>
              <a:rPr lang="zh-CN" altLang="en-US"/>
              <a:t>System.out.println(obj.getEid());</a:t>
            </a:r>
            <a:endParaRPr lang="zh-CN" altLang="en-US"/>
          </a:p>
          <a:p>
            <a:pPr algn="l"/>
            <a:r>
              <a:rPr lang="zh-CN" altLang="en-US"/>
              <a:t>System.out.println(obj.geteName());</a:t>
            </a:r>
            <a:endParaRPr lang="zh-CN" altLang="en-US"/>
          </a:p>
          <a:p>
            <a:pPr algn="l"/>
            <a:r>
              <a:rPr lang="zh-CN" altLang="en-US"/>
              <a:t>System.out.println(obj.geteAddr());</a:t>
            </a:r>
            <a:endParaRPr lang="zh-CN" altLang="en-US"/>
          </a:p>
          <a:p>
            <a:pPr algn="l"/>
            <a:r>
              <a:rPr lang="zh-CN" altLang="en-US"/>
              <a:t>System.out.println(obj.geteSex());</a:t>
            </a:r>
            <a:endParaRPr lang="zh-CN" altLang="en-US"/>
          </a:p>
        </p:txBody>
      </p:sp>
      <p:sp>
        <p:nvSpPr>
          <p:cNvPr id="6" name="矩形标注 5"/>
          <p:cNvSpPr/>
          <p:nvPr/>
        </p:nvSpPr>
        <p:spPr>
          <a:xfrm>
            <a:off x="9848850" y="3339465"/>
            <a:ext cx="1499235" cy="707390"/>
          </a:xfrm>
          <a:prstGeom prst="wedgeRectCallout">
            <a:avLst>
              <a:gd name="adj1" fmla="val -109466"/>
              <a:gd name="adj2" fmla="val 2271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sym typeface="+mn-ea"/>
              </a:rPr>
              <a:t>true</a:t>
            </a:r>
            <a:r>
              <a:rPr lang="zh-CN" altLang="zh-CN">
                <a:sym typeface="+mn-ea"/>
              </a:rPr>
              <a:t>事务自动提交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3968</Words>
  <Application>WPS 演示</Application>
  <PresentationFormat>宽屏</PresentationFormat>
  <Paragraphs>168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黑体</vt:lpstr>
      <vt:lpstr>微软雅黑</vt:lpstr>
      <vt:lpstr>微软雅黑 Light</vt:lpstr>
      <vt:lpstr>Arial Unicode MS</vt:lpstr>
      <vt:lpstr>Bookshelf Symbol 7</vt:lpstr>
      <vt:lpstr>Candara</vt:lpstr>
      <vt:lpstr>Consolas</vt:lpstr>
      <vt:lpstr>1_Office 主题</vt:lpstr>
      <vt:lpstr>Office 主题</vt:lpstr>
      <vt:lpstr>2_Office 主题</vt:lpstr>
      <vt:lpstr>Mybatis入门介绍和配置</vt:lpstr>
      <vt:lpstr>本章目标：</vt:lpstr>
      <vt:lpstr>MyBatis简介</vt:lpstr>
      <vt:lpstr>入门</vt:lpstr>
      <vt:lpstr>从 XML 中构建 SqlSessionFactory</vt:lpstr>
      <vt:lpstr>数据库连接信息</vt:lpstr>
      <vt:lpstr>入门</vt:lpstr>
      <vt:lpstr>入门</vt:lpstr>
      <vt:lpstr>入门</vt:lpstr>
      <vt:lpstr>入门</vt:lpstr>
      <vt:lpstr>框架目录结构：</vt:lpstr>
      <vt:lpstr>PowerPoint 演示文稿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</cp:lastModifiedBy>
  <cp:revision>45</cp:revision>
  <dcterms:created xsi:type="dcterms:W3CDTF">2018-05-26T08:13:00Z</dcterms:created>
  <dcterms:modified xsi:type="dcterms:W3CDTF">2020-11-21T04:23:15Z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  <property fmtid="{D5CDD505-2E9C-101B-9397-08002B2CF9AE}" pid="3" name="KSORubyTemplateID">
    <vt:lpwstr>13</vt:lpwstr>
  </property>
</Properties>
</file>