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9" r:id="rId5"/>
    <p:sldId id="270" r:id="rId6"/>
    <p:sldId id="272" r:id="rId7"/>
    <p:sldId id="273" r:id="rId8"/>
    <p:sldId id="274" r:id="rId9"/>
    <p:sldId id="271" r:id="rId10"/>
    <p:sldId id="285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9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t>Mybatis增删改查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Insert, Update, Delete 's Attributes</a:t>
            </a:r>
            <a:endParaRPr lang="zh-CN" altLang="en-US"/>
          </a:p>
        </p:txBody>
      </p:sp>
      <p:graphicFrame>
        <p:nvGraphicFramePr>
          <p:cNvPr id="6" name="内容占位符 5"/>
          <p:cNvGraphicFramePr/>
          <p:nvPr>
            <p:ph idx="1"/>
            <p:custDataLst>
              <p:tags r:id="rId1"/>
            </p:custDataLst>
          </p:nvPr>
        </p:nvGraphicFramePr>
        <p:xfrm>
          <a:off x="467360" y="895350"/>
          <a:ext cx="11279505" cy="4928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9450705"/>
              </a:tblGrid>
              <a:tr h="3397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/>
                        <a:t>属性</a:t>
                      </a:r>
                      <a:endParaRPr lang="zh-CN" altLang="en-US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/>
                        <a:t>描述</a:t>
                      </a:r>
                      <a:endParaRPr lang="zh-CN" altLang="en-US" sz="1200"/>
                    </a:p>
                  </a:txBody>
                  <a:tcPr/>
                </a:tc>
              </a:tr>
              <a:tr h="3409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id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命名空间中的唯一标识符，可被用来代表这条语句。</a:t>
                      </a:r>
                      <a:endParaRPr lang="zh-CN" altLang="en-US" sz="1400"/>
                    </a:p>
                  </a:txBody>
                  <a:tcPr/>
                </a:tc>
              </a:tr>
              <a:tr h="5384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parameterType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将要传入语句的参数的完全限定类名或别名。这个属性是可选的，因为 MyBatis 可以通过 TypeHandler 推断出具体传入语句的参数，默认值为 unset。</a:t>
                      </a:r>
                      <a:endParaRPr lang="zh-CN" altLang="en-US" sz="1400"/>
                    </a:p>
                  </a:txBody>
                  <a:tcPr/>
                </a:tc>
              </a:tr>
              <a:tr h="5880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flushCache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将其设置为 true，任何时候只要语句被调用，都会导致本地缓存和二级缓存都会被清空，默认值：true（对应插入、更新和删除语句）。</a:t>
                      </a:r>
                      <a:endParaRPr lang="zh-CN" altLang="en-US" sz="1400"/>
                    </a:p>
                  </a:txBody>
                  <a:tcPr/>
                </a:tc>
              </a:tr>
              <a:tr h="3168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timeout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这个设置是在抛出异常之前，驱动程序等待数据库返回请求结果的秒数。默认值为 unset（依赖驱动）。</a:t>
                      </a:r>
                      <a:endParaRPr lang="zh-CN" altLang="en-US" sz="1400"/>
                    </a:p>
                  </a:txBody>
                  <a:tcPr/>
                </a:tc>
              </a:tr>
              <a:tr h="5880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statementType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STATEMENT，PREPARED 或 CALLABLE 的一个。这会让 MyBatis 分别使用 Statement，PreparedStatement 或 CallableStatement，默认值：PREPARED。</a:t>
                      </a:r>
                      <a:endParaRPr lang="zh-CN" altLang="en-US" sz="1400"/>
                    </a:p>
                  </a:txBody>
                  <a:tcPr/>
                </a:tc>
              </a:tr>
              <a:tr h="5448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useGeneratedKeys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（仅对 insert 和 update 有用）这会令 MyBatis 使用 JDBC 的 getGeneratedKeys 方法来取出由数据库内部生成的主键（比如：像 MySQL 和 SQL Server 这样的关系数据库管理系统的自动递增字段），默认值：false。</a:t>
                      </a:r>
                      <a:endParaRPr lang="zh-CN" altLang="en-US" sz="1400"/>
                    </a:p>
                  </a:txBody>
                  <a:tcPr/>
                </a:tc>
              </a:tr>
              <a:tr h="53911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keyProperty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（仅对 insert 和 update 有用）唯一标记一个属性，MyBatis 会通过 getGeneratedKeys 的返回值或者通过 insert 语句的 selectKey 子元素设置它的键值，默认：unset。如果希望得到多个生成的列，也可以是逗号分隔的属性名称列表。</a:t>
                      </a:r>
                      <a:endParaRPr lang="zh-CN" altLang="en-US" sz="1400"/>
                    </a:p>
                  </a:txBody>
                  <a:tcPr/>
                </a:tc>
              </a:tr>
              <a:tr h="5454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keyColumn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（仅对 insert 和 update 有用）通过生成的键值设置表中的列名，这个设置仅在某些数据库（像 PostgreSQL）是必须的，当主键列不是表中的第一列的时候需要设置。如果希望得到多个生成的列，也可以是逗号分隔的属性名称列表。</a:t>
                      </a:r>
                      <a:endParaRPr lang="zh-CN" altLang="en-US" sz="1400"/>
                    </a:p>
                  </a:txBody>
                  <a:tcPr/>
                </a:tc>
              </a:tr>
              <a:tr h="5873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databaseId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400"/>
                        <a:t>如果配置了 databaseIdProvider，MyBatis 会加载所有的不带 databaseId 或匹配当前 databaseId 的语句；如果带或者不带的语句都有，则不带的会被忽略。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xml</a:t>
            </a:r>
            <a:r>
              <a:rPr lang="zh-CN" altLang="en-US"/>
              <a:t>配置示例</a:t>
            </a:r>
            <a:r>
              <a:rPr lang="en-US" altLang="zh-CN"/>
              <a:t>: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以</a:t>
            </a:r>
            <a:r>
              <a:rPr lang="zh-CN" altLang="en-US"/>
              <a:t>下是：insert，update 和 delete 语句的示例：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200" y="1577340"/>
            <a:ext cx="10732135" cy="3969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&lt;insert id="addEmp"&gt;</a:t>
            </a:r>
            <a:endParaRPr lang="zh-CN" altLang="en-US"/>
          </a:p>
          <a:p>
            <a:r>
              <a:rPr lang="zh-CN" altLang="en-US"/>
              <a:t>	insert into employee (ename,ePass,eSex,eAge,eTel,eAddr) values   </a:t>
            </a:r>
            <a:r>
              <a:rPr lang="en-US" altLang="zh-CN"/>
              <a:t>										</a:t>
            </a:r>
            <a:r>
              <a:rPr lang="zh-CN" altLang="en-US"/>
              <a:t>(#{eName},#{ePass},#{eSex},#{eAge},#{eTel},#{eAddr})</a:t>
            </a:r>
            <a:endParaRPr lang="zh-CN" altLang="en-US"/>
          </a:p>
          <a:p>
            <a:r>
              <a:rPr lang="zh-CN" altLang="en-US"/>
              <a:t>&lt;/insert&gt;</a:t>
            </a:r>
            <a:endParaRPr lang="zh-CN" altLang="en-US"/>
          </a:p>
          <a:p>
            <a:r>
              <a:rPr lang="zh-CN" altLang="en-US"/>
              <a:t>	</a:t>
            </a:r>
            <a:endParaRPr lang="zh-CN" altLang="en-US"/>
          </a:p>
          <a:p>
            <a:r>
              <a:rPr lang="zh-CN" altLang="en-US"/>
              <a:t>&lt;!-- 注意标签，如果是修改需要使用的标签是update --&gt;</a:t>
            </a:r>
            <a:endParaRPr lang="zh-CN" altLang="en-US"/>
          </a:p>
          <a:p>
            <a:r>
              <a:rPr lang="zh-CN" altLang="en-US"/>
              <a:t>&lt;update id="updateEmp"&gt;</a:t>
            </a:r>
            <a:endParaRPr lang="zh-CN" altLang="en-US"/>
          </a:p>
          <a:p>
            <a:r>
              <a:rPr lang="zh-CN" altLang="en-US"/>
              <a:t>	&lt;!-- 注意，这里使用的字段名称要和数据库一直，使用#取值要和实体类一致 --&gt;</a:t>
            </a:r>
            <a:endParaRPr lang="zh-CN" altLang="en-US"/>
          </a:p>
          <a:p>
            <a:r>
              <a:rPr lang="zh-CN" altLang="en-US"/>
              <a:t>	update employee set ename = #{eName}, eaddr = #{eAddr} where eid = #{eid}</a:t>
            </a:r>
            <a:endParaRPr lang="zh-CN" altLang="en-US"/>
          </a:p>
          <a:p>
            <a:r>
              <a:rPr lang="zh-CN" altLang="en-US"/>
              <a:t>&lt;/update&gt;</a:t>
            </a:r>
            <a:endParaRPr lang="zh-CN" altLang="en-US"/>
          </a:p>
          <a:p>
            <a:r>
              <a:rPr lang="zh-CN" altLang="en-US"/>
              <a:t>	</a:t>
            </a:r>
            <a:endParaRPr lang="zh-CN" altLang="en-US"/>
          </a:p>
          <a:p>
            <a:r>
              <a:rPr lang="zh-CN" altLang="en-US"/>
              <a:t>&lt;delete id="deleteEmp"&gt;</a:t>
            </a:r>
            <a:endParaRPr lang="zh-CN" altLang="en-US"/>
          </a:p>
          <a:p>
            <a:r>
              <a:rPr lang="zh-CN" altLang="en-US"/>
              <a:t>	delete from employee where eid = #{id}</a:t>
            </a:r>
            <a:endParaRPr lang="zh-CN" altLang="en-US"/>
          </a:p>
          <a:p>
            <a:r>
              <a:rPr lang="zh-CN" altLang="en-US"/>
              <a:t>&lt;/delete&gt;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代码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以下是增删改的</a:t>
            </a:r>
            <a:r>
              <a:rPr lang="en-US" altLang="zh-CN"/>
              <a:t>java</a:t>
            </a:r>
            <a:r>
              <a:rPr lang="zh-CN" altLang="en-US"/>
              <a:t>代码：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9505" y="1781175"/>
            <a:ext cx="4424045" cy="2584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/>
              <a:t>public void add(EmployeeDao employeeDao){</a:t>
            </a:r>
            <a:endParaRPr lang="zh-CN" altLang="en-US"/>
          </a:p>
          <a:p>
            <a:pPr algn="l"/>
            <a:r>
              <a:rPr lang="zh-CN" altLang="en-US"/>
              <a:t>	Employee emp = new Employee();</a:t>
            </a:r>
            <a:endParaRPr lang="zh-CN" altLang="en-US"/>
          </a:p>
          <a:p>
            <a:pPr algn="l"/>
            <a:r>
              <a:rPr lang="zh-CN" altLang="en-US"/>
              <a:t>	emp.seteName("张三");</a:t>
            </a:r>
            <a:endParaRPr lang="zh-CN" altLang="en-US"/>
          </a:p>
          <a:p>
            <a:pPr algn="l"/>
            <a:r>
              <a:rPr lang="zh-CN" altLang="en-US"/>
              <a:t>	emp.seteAddr("海南");</a:t>
            </a:r>
            <a:endParaRPr lang="zh-CN" altLang="en-US"/>
          </a:p>
          <a:p>
            <a:pPr algn="l"/>
            <a:r>
              <a:rPr lang="zh-CN" altLang="en-US"/>
              <a:t>	emp.seteAge(20);</a:t>
            </a:r>
            <a:endParaRPr lang="zh-CN" altLang="en-US"/>
          </a:p>
          <a:p>
            <a:pPr algn="l"/>
            <a:r>
              <a:rPr lang="zh-CN" altLang="en-US"/>
              <a:t>	emp.setePass("123123");</a:t>
            </a:r>
            <a:endParaRPr lang="zh-CN" altLang="en-US"/>
          </a:p>
          <a:p>
            <a:pPr algn="l"/>
            <a:r>
              <a:rPr lang="zh-CN" altLang="en-US"/>
              <a:t>	emp.seteTel("0108899876");</a:t>
            </a:r>
            <a:endParaRPr lang="zh-CN" altLang="en-US"/>
          </a:p>
          <a:p>
            <a:pPr algn="l"/>
            <a:r>
              <a:rPr lang="zh-CN" altLang="en-US"/>
              <a:t>	employeeDao.addEmp(emp);</a:t>
            </a:r>
            <a:endParaRPr lang="zh-CN" altLang="en-US"/>
          </a:p>
          <a:p>
            <a:pPr algn="l"/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56275" y="1756410"/>
            <a:ext cx="5276215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void delete(EmployeeDao employeeDao){</a:t>
            </a:r>
            <a:endParaRPr lang="zh-CN" altLang="en-US"/>
          </a:p>
          <a:p>
            <a:r>
              <a:rPr lang="zh-CN" altLang="en-US"/>
              <a:t>	employeeDao.deleteEmp(10015);</a:t>
            </a:r>
            <a:endParaRPr lang="zh-CN" altLang="en-US"/>
          </a:p>
          <a:p>
            <a:r>
              <a:rPr lang="zh-CN" altLang="en-US"/>
              <a:t>	employeeDao.deleteEmp(10016);</a:t>
            </a:r>
            <a:endParaRPr lang="zh-CN" altLang="en-US"/>
          </a:p>
          <a:p>
            <a:r>
              <a:rPr lang="zh-CN" altLang="en-US"/>
              <a:t>	employeeDao.deleteEmp(10017);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55640" y="3354705"/>
            <a:ext cx="5276850" cy="2030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void update(EmployeeDao employeeDao){</a:t>
            </a:r>
            <a:endParaRPr lang="zh-CN" altLang="en-US"/>
          </a:p>
          <a:p>
            <a:r>
              <a:rPr lang="zh-CN" altLang="en-US"/>
              <a:t>	Employee emp = new Employee();</a:t>
            </a:r>
            <a:endParaRPr lang="zh-CN" altLang="en-US"/>
          </a:p>
          <a:p>
            <a:r>
              <a:rPr lang="zh-CN" altLang="en-US"/>
              <a:t>	emp.setEid(10019);</a:t>
            </a:r>
            <a:endParaRPr lang="zh-CN" altLang="en-US"/>
          </a:p>
          <a:p>
            <a:r>
              <a:rPr lang="zh-CN" altLang="en-US"/>
              <a:t>	emp.seteName("李四111");</a:t>
            </a:r>
            <a:endParaRPr lang="zh-CN" altLang="en-US"/>
          </a:p>
          <a:p>
            <a:r>
              <a:rPr lang="zh-CN" altLang="en-US"/>
              <a:t>	emp.seteAddr("新家坡");</a:t>
            </a:r>
            <a:endParaRPr lang="zh-CN" altLang="en-US"/>
          </a:p>
          <a:p>
            <a:r>
              <a:rPr lang="zh-CN" altLang="en-US"/>
              <a:t>	employeeDao.updateEmp(emp);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多条件查询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多条件查询的</a:t>
            </a:r>
            <a:r>
              <a:rPr lang="en-US" altLang="zh-CN"/>
              <a:t>XML</a:t>
            </a:r>
            <a:r>
              <a:rPr lang="zh-CN" altLang="en-US"/>
              <a:t>配置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845" y="1591310"/>
            <a:ext cx="9793605" cy="4246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多条件查询，String name char sex --&gt;</a:t>
            </a:r>
            <a:endParaRPr lang="zh-CN" altLang="en-US"/>
          </a:p>
          <a:p>
            <a:r>
              <a:rPr lang="zh-CN" altLang="en-US"/>
              <a:t>&lt;select id="queryList" </a:t>
            </a:r>
            <a:r>
              <a:rPr lang="zh-CN" altLang="en-US">
                <a:solidFill>
                  <a:srgbClr val="FF0000"/>
                </a:solidFill>
              </a:rPr>
              <a:t>resultType="com.company.bean.Employee"</a:t>
            </a:r>
            <a:r>
              <a:rPr lang="zh-CN" altLang="en-US"/>
              <a:t>&gt;</a:t>
            </a:r>
            <a:endParaRPr lang="zh-CN" altLang="en-US"/>
          </a:p>
          <a:p>
            <a:r>
              <a:rPr lang="zh-CN" altLang="en-US"/>
              <a:t>	</a:t>
            </a:r>
            <a:r>
              <a:rPr lang="zh-CN" altLang="en-US">
                <a:solidFill>
                  <a:schemeClr val="tx2">
                    <a:lumMod val="60000"/>
                    <a:lumOff val="40000"/>
                  </a:schemeClr>
                </a:solidFill>
              </a:rPr>
              <a:t>&lt;!-- #{}默认采用预处理方式去处理Sql语句 --&gt;</a:t>
            </a:r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>
                <a:solidFill>
                  <a:schemeClr val="tx2">
                    <a:lumMod val="60000"/>
                    <a:lumOff val="40000"/>
                  </a:schemeClr>
                </a:solidFill>
              </a:rPr>
              <a:t>	&lt;!-- ${}默认采用 非预处理方式去处理数据 --&gt;</a:t>
            </a:r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/>
              <a:t>	select * from employee where ename like '${param1}%' and esex = #{param2}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&lt;select id="queryList2" resultType="com.company.bean.Employee"&gt;</a:t>
            </a:r>
            <a:endParaRPr lang="zh-CN" altLang="en-US"/>
          </a:p>
          <a:p>
            <a:r>
              <a:rPr lang="zh-CN" altLang="en-US"/>
              <a:t>	select * from employee where ename like '${name}%' and esex = #{sex}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&lt;!-- 使用Map对象传递 --&gt;</a:t>
            </a:r>
            <a:endParaRPr lang="zh-CN" altLang="en-US"/>
          </a:p>
          <a:p>
            <a:r>
              <a:rPr lang="zh-CN" altLang="en-US"/>
              <a:t>&lt;select id="queryList3" resultType="com.company.bean.Employee"&gt;</a:t>
            </a:r>
            <a:endParaRPr lang="zh-CN" altLang="en-US"/>
          </a:p>
          <a:p>
            <a:r>
              <a:rPr lang="zh-CN" altLang="en-US"/>
              <a:t>	select * from employee where ename like '${name}%' and esex = #{sex}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9140190" y="4277360"/>
            <a:ext cx="2620645" cy="889635"/>
          </a:xfrm>
          <a:prstGeom prst="wedgeRoundRectCallout">
            <a:avLst>
              <a:gd name="adj1" fmla="val -152180"/>
              <a:gd name="adj2" fmla="val -64755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在接口中使用注解，给参数起别名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多条件查询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多条件查询的</a:t>
            </a:r>
            <a:r>
              <a:rPr lang="en-US" altLang="zh-CN"/>
              <a:t>J</a:t>
            </a:r>
            <a:r>
              <a:rPr lang="en-US" altLang="zh-CN"/>
              <a:t>ava</a:t>
            </a:r>
            <a:r>
              <a:rPr lang="zh-CN" altLang="en-US"/>
              <a:t>代码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7105" y="1525270"/>
            <a:ext cx="9530080" cy="4246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//创建接口对象，这个是session对象，通过动态代理自动代理帮我们创意的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EmployeeDao employeeDao = sqlSession.getMapper(EmployeeDao.class);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//List&lt;Employee&gt; list = employeeDao.queryList("李", '男');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//List&lt;Employee&gt; list = employeeDao.queryList2("李", '男');//使用注解的方式给参数起别名称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//使用Map方式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Map map = new HashMap&lt;&gt;();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map.put("name", "李");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map.put("sex", '男');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List&lt;Employee&gt; list = employeeDao.queryList3(map);</a:t>
            </a:r>
            <a:endParaRPr lang="zh-CN" altLang="en-US"/>
          </a:p>
          <a:p>
            <a:pPr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多条件查询，不确定条件如何做？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多条件查询，条件不固定</a:t>
            </a:r>
            <a:r>
              <a:rPr lang="en-US" altLang="zh-CN"/>
              <a:t>XML</a:t>
            </a:r>
            <a:r>
              <a:rPr lang="zh-CN" altLang="en-US"/>
              <a:t>配置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</a:t>
            </a:r>
            <a:r>
              <a:rPr lang="zh-CN" altLang="en-US"/>
              <a:t>接口中配置：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9815" y="1422400"/>
            <a:ext cx="9547860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&lt;select id="queryByIf" resultType="com.company.bean.Employee"&gt;</a:t>
            </a:r>
            <a:endParaRPr lang="zh-CN" altLang="en-US"/>
          </a:p>
          <a:p>
            <a:r>
              <a:rPr lang="zh-CN" altLang="en-US"/>
              <a:t>	select * from employee where</a:t>
            </a:r>
            <a:endParaRPr lang="zh-CN" altLang="en-US"/>
          </a:p>
          <a:p>
            <a:r>
              <a:rPr lang="zh-CN" altLang="en-US"/>
              <a:t>	&lt;if test="eName!=null"&gt;</a:t>
            </a:r>
            <a:endParaRPr lang="zh-CN" altLang="en-US"/>
          </a:p>
          <a:p>
            <a:r>
              <a:rPr lang="zh-CN" altLang="en-US"/>
              <a:t>		ename like '${eName}%'</a:t>
            </a:r>
            <a:endParaRPr lang="zh-CN" altLang="en-US"/>
          </a:p>
          <a:p>
            <a:r>
              <a:rPr lang="zh-CN" altLang="en-US"/>
              <a:t>	&lt;/if&gt;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59815" y="3835400"/>
            <a:ext cx="9547860" cy="2030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List&lt;Employee&gt; queryList(String name,char sex);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public List&lt;Employee&gt; queryList2(@Param("name") String name,@Param("sex") char sex);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public List&lt;Employee&gt; queryList3(Map map);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public List&lt;Employee&gt; queryByIf(Employee emp);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使用注解的方式实现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en-US" altLang="zh-CN"/>
              <a:t>Dao</a:t>
            </a:r>
            <a:r>
              <a:rPr lang="zh-CN" altLang="en-US"/>
              <a:t>类的注解方式：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在configuration.xml配置文件中增加对使用注解的接口扫描</a:t>
            </a:r>
            <a:endParaRPr lang="zh-CN" altLang="en-US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Java</a:t>
            </a:r>
            <a:r>
              <a:rPr lang="zh-CN" altLang="en-US"/>
              <a:t>类中调用：</a:t>
            </a:r>
            <a:endParaRPr lang="zh-CN" altLang="en-US"/>
          </a:p>
          <a:p>
            <a:pPr lvl="1"/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中调用和</a:t>
            </a:r>
            <a:r>
              <a:rPr lang="en-US" altLang="zh-CN"/>
              <a:t>XML</a:t>
            </a:r>
            <a:r>
              <a:rPr lang="zh-CN" altLang="en-US"/>
              <a:t>方式一致。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6325" y="1490345"/>
            <a:ext cx="9315450" cy="2030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interface EmployeeDao2 {</a:t>
            </a:r>
            <a:endParaRPr lang="zh-CN" altLang="en-US"/>
          </a:p>
          <a:p>
            <a:r>
              <a:rPr lang="zh-CN" altLang="en-US"/>
              <a:t>	@Select("select * from employee")</a:t>
            </a:r>
            <a:endParaRPr lang="zh-CN" altLang="en-US"/>
          </a:p>
          <a:p>
            <a:r>
              <a:rPr lang="zh-CN" altLang="en-US"/>
              <a:t>	public List&lt;Employee&gt; selectAll();</a:t>
            </a:r>
            <a:endParaRPr lang="zh-CN" altLang="en-US"/>
          </a:p>
          <a:p>
            <a:r>
              <a:rPr lang="en-US" altLang="zh-CN"/>
              <a:t>		</a:t>
            </a:r>
            <a:endParaRPr lang="en-US" altLang="zh-CN"/>
          </a:p>
          <a:p>
            <a:r>
              <a:rPr lang="en-US" altLang="zh-CN"/>
              <a:t>	//</a:t>
            </a:r>
            <a:r>
              <a:rPr lang="zh-CN" altLang="en-US"/>
              <a:t>猜猜看如何写？	</a:t>
            </a:r>
            <a:endParaRPr lang="zh-CN" altLang="en-US"/>
          </a:p>
          <a:p>
            <a:r>
              <a:rPr lang="zh-CN" altLang="en-US"/>
              <a:t>	public Employee selectOne(int id);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6325" y="4324985"/>
            <a:ext cx="931545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&lt;mapper class="com.home.dao.EmployeeDao2"/&gt;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入门介绍</a:t>
            </a:r>
            <a:endParaRPr lang="en-US" altLang="zh-CN"/>
          </a:p>
          <a:p>
            <a:r>
              <a:rPr lang="en-US" altLang="zh-CN"/>
              <a:t>MyBatis</a:t>
            </a:r>
            <a:r>
              <a:rPr lang="zh-CN" altLang="en-US"/>
              <a:t>环境配置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MyBatis</a:t>
            </a:r>
            <a:r>
              <a:rPr lang="zh-CN" altLang="en-US">
                <a:solidFill>
                  <a:srgbClr val="FF0000"/>
                </a:solidFill>
              </a:rPr>
              <a:t>增删改查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模糊查询集合参数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多表查询</a:t>
            </a:r>
            <a:r>
              <a:rPr lang="en-US" altLang="zh-CN"/>
              <a:t>resultMap</a:t>
            </a:r>
            <a:r>
              <a:rPr lang="zh-CN" altLang="en-US"/>
              <a:t>设定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的</a:t>
            </a:r>
            <a:r>
              <a:rPr lang="en-US" altLang="zh-CN"/>
              <a:t>cache</a:t>
            </a:r>
            <a:r>
              <a:rPr lang="zh-CN" altLang="en-US"/>
              <a:t>缓存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查询全部</a:t>
            </a:r>
            <a:r>
              <a:rPr lang="en-US" altLang="zh-CN"/>
              <a:t>-</a:t>
            </a:r>
            <a:r>
              <a:rPr lang="zh-CN" altLang="en-US"/>
              <a:t>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查询全部用户的</a:t>
            </a:r>
            <a:r>
              <a:rPr lang="en-US" altLang="zh-CN"/>
              <a:t>Mapper.xml</a:t>
            </a:r>
            <a:r>
              <a:rPr lang="zh-CN" altLang="en-US"/>
              <a:t>配置文件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</a:t>
            </a:r>
            <a:r>
              <a:rPr lang="zh-CN" altLang="en-US"/>
              <a:t>包中创建接口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测试类中调用：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4415" y="1579245"/>
            <a:ext cx="7037705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&lt;select id="</a:t>
            </a:r>
            <a:r>
              <a:rPr lang="zh-CN" altLang="en-US">
                <a:solidFill>
                  <a:srgbClr val="FF0000"/>
                </a:solidFill>
              </a:rPr>
              <a:t>selectAll</a:t>
            </a:r>
            <a:r>
              <a:rPr lang="zh-CN" altLang="en-US"/>
              <a:t>" resultType="com.</a:t>
            </a:r>
            <a:r>
              <a:rPr lang="en-US" altLang="zh-CN"/>
              <a:t>company</a:t>
            </a:r>
            <a:r>
              <a:rPr lang="zh-CN" altLang="en-US"/>
              <a:t>.bean.Employee"&gt;</a:t>
            </a:r>
            <a:endParaRPr lang="zh-CN" altLang="en-US"/>
          </a:p>
          <a:p>
            <a:r>
              <a:rPr lang="zh-CN" altLang="en-US"/>
              <a:t>	select * from employee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5050" y="3279140"/>
            <a:ext cx="703707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interface EmployeeDao {</a:t>
            </a:r>
            <a:endParaRPr lang="zh-CN" altLang="en-US"/>
          </a:p>
          <a:p>
            <a:r>
              <a:rPr lang="en-US" altLang="zh-CN"/>
              <a:t>	public List&lt;Employee&gt; </a:t>
            </a:r>
            <a:r>
              <a:rPr lang="en-US" altLang="zh-CN">
                <a:solidFill>
                  <a:srgbClr val="FF0000"/>
                </a:solidFill>
              </a:rPr>
              <a:t>selectAll</a:t>
            </a:r>
            <a:r>
              <a:rPr lang="en-US" altLang="zh-CN"/>
              <a:t>();</a:t>
            </a:r>
            <a:endParaRPr lang="en-US" altLang="zh-CN"/>
          </a:p>
          <a:p>
            <a:r>
              <a:rPr lang="zh-CN" altLang="en-US"/>
              <a:t>｝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4415" y="4975860"/>
            <a:ext cx="703707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EmployeeDao employeeDao = </a:t>
            </a:r>
            <a:r>
              <a:rPr lang="zh-CN" altLang="en-US">
                <a:solidFill>
                  <a:srgbClr val="FF0000"/>
                </a:solidFill>
              </a:rPr>
              <a:t>sqlSession.getMapper(EmployeeDao.class)</a:t>
            </a:r>
            <a:r>
              <a:rPr lang="zh-CN" altLang="en-US"/>
              <a:t>;</a:t>
            </a:r>
            <a:endParaRPr lang="zh-CN" altLang="en-US"/>
          </a:p>
          <a:p>
            <a:r>
              <a:rPr lang="zh-CN" altLang="en-US">
                <a:sym typeface="+mn-ea"/>
              </a:rPr>
              <a:t>//这个接口调用的方法名称必须和xml中的id指定的名称相同 </a:t>
            </a:r>
            <a:endParaRPr lang="zh-CN" altLang="en-US"/>
          </a:p>
          <a:p>
            <a:r>
              <a:rPr lang="zh-CN" altLang="en-US"/>
              <a:t>List&lt;Employee&gt; employees = employeeDao.selectAll();</a:t>
            </a:r>
            <a:endParaRPr lang="zh-CN" altLang="en-US" sz="140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select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&lt;select</a:t>
            </a:r>
            <a:endParaRPr lang="zh-CN" altLang="en-US"/>
          </a:p>
          <a:p>
            <a:pPr lvl="1"/>
            <a:r>
              <a:rPr lang="zh-CN" altLang="en-US"/>
              <a:t>  id="selectPerson"</a:t>
            </a:r>
            <a:endParaRPr lang="zh-CN" altLang="en-US"/>
          </a:p>
          <a:p>
            <a:pPr lvl="1"/>
            <a:r>
              <a:rPr lang="zh-CN" altLang="en-US"/>
              <a:t>  parameterType="int"</a:t>
            </a:r>
            <a:endParaRPr lang="zh-CN" altLang="en-US"/>
          </a:p>
          <a:p>
            <a:pPr lvl="1"/>
            <a:r>
              <a:rPr lang="zh-CN" altLang="en-US"/>
              <a:t>  parameterMap="deprecated"</a:t>
            </a:r>
            <a:endParaRPr lang="zh-CN" altLang="en-US"/>
          </a:p>
          <a:p>
            <a:pPr lvl="1"/>
            <a:r>
              <a:rPr lang="zh-CN" altLang="en-US"/>
              <a:t>  resultType="hashmap"</a:t>
            </a:r>
            <a:endParaRPr lang="zh-CN" altLang="en-US"/>
          </a:p>
          <a:p>
            <a:pPr lvl="1"/>
            <a:r>
              <a:rPr lang="zh-CN" altLang="en-US"/>
              <a:t>  resultMap="personResultMap"</a:t>
            </a:r>
            <a:endParaRPr lang="zh-CN" altLang="en-US"/>
          </a:p>
          <a:p>
            <a:pPr lvl="1"/>
            <a:r>
              <a:rPr lang="zh-CN" altLang="en-US"/>
              <a:t>  flushCache="false"</a:t>
            </a:r>
            <a:endParaRPr lang="zh-CN" altLang="en-US"/>
          </a:p>
          <a:p>
            <a:pPr lvl="1"/>
            <a:r>
              <a:rPr lang="zh-CN" altLang="en-US"/>
              <a:t>  useCache="true"</a:t>
            </a:r>
            <a:endParaRPr lang="zh-CN" altLang="en-US"/>
          </a:p>
          <a:p>
            <a:pPr lvl="1"/>
            <a:r>
              <a:rPr lang="zh-CN" altLang="en-US"/>
              <a:t>  timeout="10000"</a:t>
            </a:r>
            <a:endParaRPr lang="zh-CN" altLang="en-US"/>
          </a:p>
          <a:p>
            <a:pPr lvl="1"/>
            <a:r>
              <a:rPr lang="zh-CN" altLang="en-US"/>
              <a:t>  fetchSize="256"</a:t>
            </a:r>
            <a:endParaRPr lang="zh-CN" altLang="en-US"/>
          </a:p>
          <a:p>
            <a:pPr lvl="1"/>
            <a:r>
              <a:rPr lang="zh-CN" altLang="en-US"/>
              <a:t>  statementType="PREPARED"</a:t>
            </a:r>
            <a:endParaRPr lang="zh-CN" altLang="en-US"/>
          </a:p>
          <a:p>
            <a:pPr lvl="1"/>
            <a:r>
              <a:rPr lang="zh-CN" altLang="en-US"/>
              <a:t>  resultSetType="FORWARD_ONLY"&gt;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select</a:t>
            </a:r>
            <a:r>
              <a:rPr lang="zh-CN" altLang="en-US"/>
              <a:t>属性描述</a:t>
            </a:r>
            <a:endParaRPr lang="zh-CN" altLang="en-US"/>
          </a:p>
        </p:txBody>
      </p:sp>
      <p:graphicFrame>
        <p:nvGraphicFramePr>
          <p:cNvPr id="5" name="内容占位符 4"/>
          <p:cNvGraphicFramePr/>
          <p:nvPr>
            <p:ph idx="1"/>
          </p:nvPr>
        </p:nvGraphicFramePr>
        <p:xfrm>
          <a:off x="838200" y="832485"/>
          <a:ext cx="10516235" cy="509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675"/>
                <a:gridCol w="9052560"/>
              </a:tblGrid>
              <a:tr h="4140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属性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描述</a:t>
                      </a:r>
                      <a:endParaRPr lang="zh-CN" altLang="en-US" sz="1600"/>
                    </a:p>
                  </a:txBody>
                  <a:tcPr/>
                </a:tc>
              </a:tr>
              <a:tr h="3956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rgbClr val="FF0000"/>
                          </a:solidFill>
                        </a:rPr>
                        <a:t>id</a:t>
                      </a:r>
                      <a:endParaRPr lang="zh-CN" altLang="en-US" sz="16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在命名空间中唯一的标识符，可以被用来引用这条语句。</a:t>
                      </a:r>
                      <a:endParaRPr lang="zh-CN" altLang="en-US" sz="1600"/>
                    </a:p>
                  </a:txBody>
                  <a:tcPr/>
                </a:tc>
              </a:tr>
              <a:tr h="682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parameterType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将会传入这条语句的参数类的完全限定名或别名。这个属性是可选的，因为 MyBatis 可以通过 TypeHandler 推断出具体传入语句的参数，默认值为 unset。</a:t>
                      </a:r>
                      <a:endParaRPr lang="zh-CN" altLang="en-US" sz="1600"/>
                    </a:p>
                  </a:txBody>
                  <a:tcPr/>
                </a:tc>
              </a:tr>
              <a:tr h="682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parameterMap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这是引用外部 parameterMap 的已经被废弃的方法。使用内联参数映射和 parameterType 属性。</a:t>
                      </a:r>
                      <a:endParaRPr lang="zh-CN" altLang="en-US" sz="1600"/>
                    </a:p>
                  </a:txBody>
                  <a:tcPr/>
                </a:tc>
              </a:tr>
              <a:tr h="6826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rgbClr val="FF0000"/>
                          </a:solidFill>
                        </a:rPr>
                        <a:t>resultType</a:t>
                      </a:r>
                      <a:endParaRPr lang="zh-CN" altLang="en-US" sz="16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从这条语句中返回的期望类型的类的完全限定名或别名。注意如果是集合情形，那应该是集合可以包含的类型，而不能是集合本身。使用 resultType 或 resultMap，但不能同时使用。</a:t>
                      </a:r>
                      <a:endParaRPr lang="zh-CN" altLang="en-US" sz="1600"/>
                    </a:p>
                  </a:txBody>
                  <a:tcPr/>
                </a:tc>
              </a:tr>
              <a:tr h="6838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rgbClr val="FF0000"/>
                          </a:solidFill>
                        </a:rPr>
                        <a:t>resultMap</a:t>
                      </a:r>
                      <a:endParaRPr lang="zh-CN" altLang="en-US" sz="16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外部 resultMap 的命名引用。结果集的映射是 MyBatis 最强大的特性，对其有一个很好的理解的话，许多复杂映射的情形都能迎刃而解。使用 resultMap 或 resultType，但不能同时使用。</a:t>
                      </a:r>
                      <a:endParaRPr lang="zh-CN" altLang="en-US" sz="1600"/>
                    </a:p>
                  </a:txBody>
                  <a:tcPr/>
                </a:tc>
              </a:tr>
              <a:tr h="3949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flushCache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将其设置为 true，任何时候只要语句被调用，都会导致本地缓存和二级缓存都会被清空，默认值：false。</a:t>
                      </a:r>
                      <a:endParaRPr lang="zh-CN" altLang="en-US" sz="1600"/>
                    </a:p>
                  </a:txBody>
                  <a:tcPr/>
                </a:tc>
              </a:tr>
              <a:tr h="3956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rgbClr val="FF0000"/>
                          </a:solidFill>
                        </a:rPr>
                        <a:t>useCache</a:t>
                      </a:r>
                      <a:endParaRPr lang="zh-CN" altLang="en-US" sz="16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将其设置为 true，将会导致本条语句的结果被二级缓存，默认值：对 select 元素为 true。</a:t>
                      </a:r>
                      <a:endParaRPr lang="zh-CN" altLang="en-US" sz="1600"/>
                    </a:p>
                  </a:txBody>
                  <a:tcPr/>
                </a:tc>
              </a:tr>
              <a:tr h="39497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timeout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这个设置是在抛出异常之前，驱动程序等待数据库返回请求结果的秒数。默认值为 unset（依赖驱动）。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select</a:t>
            </a:r>
            <a:r>
              <a:rPr lang="zh-CN" altLang="en-US"/>
              <a:t>属性描述</a:t>
            </a:r>
            <a:endParaRPr lang="zh-CN" altLang="en-US"/>
          </a:p>
        </p:txBody>
      </p:sp>
      <p:graphicFrame>
        <p:nvGraphicFramePr>
          <p:cNvPr id="5" name="内容占位符 4"/>
          <p:cNvGraphicFramePr/>
          <p:nvPr>
            <p:ph idx="1"/>
          </p:nvPr>
        </p:nvGraphicFramePr>
        <p:xfrm>
          <a:off x="838200" y="832485"/>
          <a:ext cx="10516235" cy="4335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9055735"/>
              </a:tblGrid>
              <a:tr h="3816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属性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描述</a:t>
                      </a:r>
                      <a:endParaRPr lang="zh-CN" altLang="en-US" sz="1600"/>
                    </a:p>
                  </a:txBody>
                  <a:tcPr/>
                </a:tc>
              </a:tr>
              <a:tr h="38163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fetchSize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600" b="0">
                          <a:solidFill>
                            <a:schemeClr val="dk1"/>
                          </a:solidFill>
                        </a:rPr>
                        <a:t>这是尝试影响驱动程序每次批量返回的结果行数和这个设置值相等。默认值为 unset（依赖驱动）。</a:t>
                      </a:r>
                      <a:endParaRPr lang="zh-CN" altLang="en-US" sz="1600" b="0">
                        <a:solidFill>
                          <a:schemeClr val="dk1"/>
                        </a:solidFill>
                      </a:endParaRPr>
                    </a:p>
                  </a:txBody>
                  <a:tcPr/>
                </a:tc>
              </a:tr>
              <a:tr h="6584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statementType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STATEMENT，PREPARED 或 CALLABLE 的一个。这会让 MyBatis 分别使用 Statement，PreparedStatement 或 CallableStatement，默认值：PREPARED。</a:t>
                      </a:r>
                      <a:endParaRPr lang="zh-CN" altLang="en-US" sz="1600"/>
                    </a:p>
                  </a:txBody>
                  <a:tcPr/>
                </a:tc>
              </a:tr>
              <a:tr h="6591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resultSetType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FORWARD_ONLY，SCROLL_SENSITIVE 或 SCROLL_INSENSITIVE 中的一个，默认值为 unset （依赖驱动）。</a:t>
                      </a:r>
                      <a:endParaRPr lang="zh-CN" altLang="en-US" sz="1600"/>
                    </a:p>
                  </a:txBody>
                  <a:tcPr/>
                </a:tc>
              </a:tr>
              <a:tr h="6591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databaseId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如果配置了 databaseIdProvider，MyBatis 会加载所有的不带 databaseId 或匹配当前 databaseId 的语句；如果带或者不带的语句都有，则不带的会被忽略。</a:t>
                      </a:r>
                      <a:endParaRPr lang="zh-CN" altLang="en-US" sz="1600"/>
                    </a:p>
                  </a:txBody>
                  <a:tcPr/>
                </a:tc>
              </a:tr>
              <a:tr h="9359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resultOrdered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这个设置仅针对嵌套结果 select 语句适用：如果为 true，就是假设包含了嵌套结果集或是分组了，这样的话当返回一个主结果行的时候，就不会发生有对前面结果集的引用的情况。这就使得在获取嵌套的结果集的时候不至于导致内存不够用。默认值：false。</a:t>
                      </a:r>
                      <a:endParaRPr lang="zh-CN" altLang="en-US" sz="1600"/>
                    </a:p>
                  </a:txBody>
                  <a:tcPr/>
                </a:tc>
              </a:tr>
              <a:tr h="6591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resultSets</a:t>
                      </a:r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600"/>
                        <a:t>这个设置仅对多结果集的情况适用，它将列出语句执行后返回的结果集并每个结果集给一个名称，名称是逗号分隔的。</a:t>
                      </a:r>
                      <a:endParaRPr lang="zh-CN" altLang="en-US" sz="1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根据</a:t>
            </a:r>
            <a:r>
              <a:rPr lang="en-US" altLang="zh-CN"/>
              <a:t>ID</a:t>
            </a:r>
            <a:r>
              <a:rPr lang="zh-CN" altLang="en-US"/>
              <a:t>查询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XML</a:t>
            </a:r>
            <a:r>
              <a:rPr lang="zh-CN" altLang="en-US"/>
              <a:t>中配置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接口中定义：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测试</a:t>
            </a:r>
            <a:r>
              <a:rPr lang="en-US" altLang="zh-CN"/>
              <a:t>java</a:t>
            </a:r>
            <a:r>
              <a:rPr lang="zh-CN" altLang="en-US"/>
              <a:t>代码：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70280" y="1574800"/>
            <a:ext cx="932688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&lt;select id="</a:t>
            </a:r>
            <a:r>
              <a:rPr lang="zh-CN" altLang="en-US">
                <a:solidFill>
                  <a:srgbClr val="FF0000"/>
                </a:solidFill>
              </a:rPr>
              <a:t>selectOne</a:t>
            </a:r>
            <a:r>
              <a:rPr lang="zh-CN" altLang="en-US"/>
              <a:t>" </a:t>
            </a:r>
            <a:r>
              <a:rPr lang="zh-CN" altLang="en-US">
                <a:solidFill>
                  <a:srgbClr val="FF0000"/>
                </a:solidFill>
              </a:rPr>
              <a:t>resultType="com.company.bean.Employee"</a:t>
            </a:r>
            <a:r>
              <a:rPr lang="zh-CN" altLang="en-US"/>
              <a:t>&gt;</a:t>
            </a:r>
            <a:endParaRPr lang="zh-CN" altLang="en-US"/>
          </a:p>
          <a:p>
            <a:r>
              <a:rPr lang="zh-CN" altLang="en-US"/>
              <a:t>	select * from Employee where eid = #{id}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0280" y="3320415"/>
            <a:ext cx="9326880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Employee </a:t>
            </a:r>
            <a:r>
              <a:rPr lang="zh-CN" altLang="en-US">
                <a:solidFill>
                  <a:srgbClr val="FF0000"/>
                </a:solidFill>
              </a:rPr>
              <a:t>selectOne</a:t>
            </a:r>
            <a:r>
              <a:rPr lang="zh-CN" altLang="en-US"/>
              <a:t>(int id);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70280" y="4446905"/>
            <a:ext cx="932688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EmployeeDao employeeDao = sqlSession.getMapper(EmployeeDao.class);</a:t>
            </a:r>
            <a:endParaRPr lang="zh-CN" altLang="en-US"/>
          </a:p>
          <a:p>
            <a:r>
              <a:rPr lang="zh-CN" altLang="en-US">
                <a:sym typeface="+mn-ea"/>
              </a:rPr>
              <a:t>//这个接口调用的方法名称必须和xml中的id指定的名称相同 </a:t>
            </a:r>
            <a:endParaRPr lang="zh-CN" altLang="en-US"/>
          </a:p>
          <a:p>
            <a:r>
              <a:rPr lang="zh-CN" altLang="en-US"/>
              <a:t>Employee employee = employeeDao.selectOne(10002);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接口中定义方法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接口中应有的方法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7590" y="1776730"/>
            <a:ext cx="9810115" cy="3969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/>
              <a:t>public interface EmployeeDao {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	public List&lt;Employee&gt; selectAll();</a:t>
            </a:r>
            <a:endParaRPr lang="zh-CN" altLang="en-US"/>
          </a:p>
          <a:p>
            <a:r>
              <a:rPr lang="zh-CN" altLang="en-US"/>
              <a:t>	public Employee selectOne(int id);</a:t>
            </a:r>
            <a:endParaRPr lang="zh-CN" altLang="en-US"/>
          </a:p>
          <a:p>
            <a:r>
              <a:rPr lang="zh-CN" altLang="en-US"/>
              <a:t>	public void addEmp(Employee emp);</a:t>
            </a:r>
            <a:endParaRPr lang="zh-CN" altLang="en-US"/>
          </a:p>
          <a:p>
            <a:r>
              <a:rPr lang="zh-CN" altLang="en-US"/>
              <a:t>	public void updateEmp(Employee emp);</a:t>
            </a:r>
            <a:endParaRPr lang="zh-CN" altLang="en-US"/>
          </a:p>
          <a:p>
            <a:r>
              <a:rPr lang="zh-CN" altLang="en-US"/>
              <a:t>	public void deleteEmp(int id);</a:t>
            </a:r>
            <a:endParaRPr lang="zh-CN" altLang="en-US"/>
          </a:p>
          <a:p>
            <a:r>
              <a:rPr lang="zh-CN" altLang="en-US"/>
              <a:t>	public List&lt;Employee&gt; queryList(String name,char sex);</a:t>
            </a:r>
            <a:endParaRPr lang="zh-CN" altLang="en-US"/>
          </a:p>
          <a:p>
            <a:r>
              <a:rPr lang="zh-CN" altLang="en-US"/>
              <a:t>	public List&lt;Employee&gt; queryList2(@Param("name") String name,@Param("sex") char sex);</a:t>
            </a:r>
            <a:endParaRPr lang="zh-CN" altLang="en-US"/>
          </a:p>
          <a:p>
            <a:r>
              <a:rPr lang="zh-CN" altLang="en-US"/>
              <a:t>	public List&lt;Employee&gt; queryList3(Map map);</a:t>
            </a:r>
            <a:endParaRPr lang="zh-CN" altLang="en-US"/>
          </a:p>
          <a:p>
            <a:r>
              <a:rPr lang="zh-CN" altLang="en-US"/>
              <a:t>	public List&lt;Employee&gt; queryByIf(Employee emp);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insert, update 和 delete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数据变更语句 insert，update 和 delete 的实现非常接近：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5975" y="2013585"/>
            <a:ext cx="3931285" cy="2584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&lt;insert</a:t>
            </a:r>
            <a:endParaRPr lang="zh-CN" altLang="en-US"/>
          </a:p>
          <a:p>
            <a:r>
              <a:rPr lang="zh-CN" altLang="en-US"/>
              <a:t>  id="insertAuthor"</a:t>
            </a:r>
            <a:endParaRPr lang="zh-CN" altLang="en-US"/>
          </a:p>
          <a:p>
            <a:r>
              <a:rPr lang="zh-CN" altLang="en-US"/>
              <a:t>  parameterType="domain.blog.Author"</a:t>
            </a:r>
            <a:endParaRPr lang="zh-CN" altLang="en-US"/>
          </a:p>
          <a:p>
            <a:r>
              <a:rPr lang="zh-CN" altLang="en-US"/>
              <a:t>  flushCache="true"</a:t>
            </a:r>
            <a:endParaRPr lang="zh-CN" altLang="en-US"/>
          </a:p>
          <a:p>
            <a:r>
              <a:rPr lang="zh-CN" altLang="en-US"/>
              <a:t>  statementType="PREPARED"</a:t>
            </a:r>
            <a:endParaRPr lang="zh-CN" altLang="en-US"/>
          </a:p>
          <a:p>
            <a:r>
              <a:rPr lang="zh-CN" altLang="en-US"/>
              <a:t>  keyProperty=""</a:t>
            </a:r>
            <a:endParaRPr lang="zh-CN" altLang="en-US"/>
          </a:p>
          <a:p>
            <a:r>
              <a:rPr lang="zh-CN" altLang="en-US"/>
              <a:t>  keyColumn=""</a:t>
            </a:r>
            <a:endParaRPr lang="zh-CN" altLang="en-US"/>
          </a:p>
          <a:p>
            <a:r>
              <a:rPr lang="zh-CN" altLang="en-US"/>
              <a:t>  useGeneratedKeys=""</a:t>
            </a:r>
            <a:endParaRPr lang="zh-CN" altLang="en-US"/>
          </a:p>
          <a:p>
            <a:r>
              <a:rPr lang="zh-CN" altLang="en-US"/>
              <a:t>  timeout="20"&gt;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72380" y="2013585"/>
            <a:ext cx="3928745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/>
              <a:t>&lt;update</a:t>
            </a:r>
            <a:endParaRPr lang="zh-CN" altLang="en-US"/>
          </a:p>
          <a:p>
            <a:pPr algn="l"/>
            <a:r>
              <a:rPr lang="zh-CN" altLang="en-US"/>
              <a:t>  id="updateAuthor"</a:t>
            </a:r>
            <a:endParaRPr lang="zh-CN" altLang="en-US"/>
          </a:p>
          <a:p>
            <a:pPr algn="l"/>
            <a:r>
              <a:rPr lang="zh-CN" altLang="en-US"/>
              <a:t>  parameterType="domain.blog.Author"</a:t>
            </a:r>
            <a:endParaRPr lang="zh-CN" altLang="en-US"/>
          </a:p>
          <a:p>
            <a:pPr algn="l"/>
            <a:r>
              <a:rPr lang="zh-CN" altLang="en-US"/>
              <a:t>  flushCache="true"</a:t>
            </a:r>
            <a:endParaRPr lang="zh-CN" altLang="en-US"/>
          </a:p>
          <a:p>
            <a:pPr algn="l"/>
            <a:r>
              <a:rPr lang="zh-CN" altLang="en-US"/>
              <a:t>  statementType="PREPARED"</a:t>
            </a:r>
            <a:endParaRPr lang="zh-CN" altLang="en-US"/>
          </a:p>
          <a:p>
            <a:pPr algn="l"/>
            <a:r>
              <a:rPr lang="zh-CN" altLang="en-US"/>
              <a:t>  timeout="20"&gt;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57775" y="4123055"/>
            <a:ext cx="3943350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&lt;delete</a:t>
            </a:r>
            <a:endParaRPr lang="zh-CN" altLang="en-US"/>
          </a:p>
          <a:p>
            <a:r>
              <a:rPr lang="zh-CN" altLang="en-US"/>
              <a:t>  id="deleteAuthor"</a:t>
            </a:r>
            <a:endParaRPr lang="zh-CN" altLang="en-US"/>
          </a:p>
          <a:p>
            <a:r>
              <a:rPr lang="zh-CN" altLang="en-US"/>
              <a:t>  parameterType="domain.blog.Author"</a:t>
            </a:r>
            <a:endParaRPr lang="zh-CN" altLang="en-US"/>
          </a:p>
          <a:p>
            <a:r>
              <a:rPr lang="zh-CN" altLang="en-US"/>
              <a:t>  flushCache="true"</a:t>
            </a:r>
            <a:endParaRPr lang="zh-CN" altLang="en-US"/>
          </a:p>
          <a:p>
            <a:r>
              <a:rPr lang="zh-CN" altLang="en-US"/>
              <a:t>  statementType="PREPARED"</a:t>
            </a:r>
            <a:endParaRPr lang="zh-CN" altLang="en-US"/>
          </a:p>
          <a:p>
            <a:r>
              <a:rPr lang="zh-CN" altLang="en-US"/>
              <a:t>  timeout="20"&gt;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9f356ef4-825b-4f29-a931-a8f5cab0d13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6739</Words>
  <Application>WPS 演示</Application>
  <PresentationFormat>宽屏</PresentationFormat>
  <Paragraphs>371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Office 主题</vt:lpstr>
      <vt:lpstr>1_Office 主题</vt:lpstr>
      <vt:lpstr>Mybatis增删改查</vt:lpstr>
      <vt:lpstr>本章目标：</vt:lpstr>
      <vt:lpstr>查询全部-示例</vt:lpstr>
      <vt:lpstr>select</vt:lpstr>
      <vt:lpstr>select属性描述</vt:lpstr>
      <vt:lpstr>select属性描述</vt:lpstr>
      <vt:lpstr>根据ID查询 </vt:lpstr>
      <vt:lpstr>Java接口中定义方法</vt:lpstr>
      <vt:lpstr>insert, update 和 delete</vt:lpstr>
      <vt:lpstr>Insert, Update, Delete 's Attributes</vt:lpstr>
      <vt:lpstr>xml配置示例:</vt:lpstr>
      <vt:lpstr>Java代码</vt:lpstr>
      <vt:lpstr>多条件查询</vt:lpstr>
      <vt:lpstr>多条件查询</vt:lpstr>
      <vt:lpstr>多条件查询，不确定条件如何做？</vt:lpstr>
      <vt:lpstr>使用注解的方式实现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</cp:lastModifiedBy>
  <cp:revision>57</cp:revision>
  <dcterms:created xsi:type="dcterms:W3CDTF">2018-05-26T08:13:00Z</dcterms:created>
  <dcterms:modified xsi:type="dcterms:W3CDTF">2020-11-21T06:06:44Z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