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7"/>
  </p:notesMasterIdLst>
  <p:handoutMasterIdLst>
    <p:handoutMasterId r:id="rId15"/>
  </p:handoutMasterIdLst>
  <p:sldIdLst>
    <p:sldId id="256" r:id="rId4"/>
    <p:sldId id="259" r:id="rId5"/>
    <p:sldId id="285" r:id="rId6"/>
    <p:sldId id="292" r:id="rId8"/>
    <p:sldId id="286" r:id="rId9"/>
    <p:sldId id="287" r:id="rId10"/>
    <p:sldId id="288" r:id="rId11"/>
    <p:sldId id="289" r:id="rId12"/>
    <p:sldId id="290" r:id="rId13"/>
    <p:sldId id="29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t>Mybatis模糊查询集合参数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入门介绍</a:t>
            </a:r>
            <a:endParaRPr lang="en-US" altLang="zh-CN"/>
          </a:p>
          <a:p>
            <a:r>
              <a:rPr lang="en-US" altLang="zh-CN"/>
              <a:t>MyBatis</a:t>
            </a:r>
            <a:r>
              <a:rPr lang="zh-CN" altLang="en-US"/>
              <a:t>环境配置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增删改查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MyBatis</a:t>
            </a:r>
            <a:r>
              <a:rPr lang="zh-CN" altLang="en-US">
                <a:solidFill>
                  <a:srgbClr val="FF0000"/>
                </a:solidFill>
              </a:rPr>
              <a:t>模糊查询集合参数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多表查询</a:t>
            </a:r>
            <a:r>
              <a:rPr lang="en-US" altLang="zh-CN"/>
              <a:t>resultMap</a:t>
            </a:r>
            <a:r>
              <a:rPr lang="zh-CN" altLang="en-US"/>
              <a:t>设定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的</a:t>
            </a:r>
            <a:r>
              <a:rPr lang="en-US" altLang="zh-CN"/>
              <a:t>cache</a:t>
            </a:r>
            <a:r>
              <a:rPr lang="zh-CN" altLang="en-US"/>
              <a:t>缓存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复习上一节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模糊查询之：条件不固定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如果是多条件模糊查询，</a:t>
            </a:r>
            <a:r>
              <a:rPr lang="en-US" altLang="zh-CN"/>
              <a:t>xml</a:t>
            </a:r>
            <a:r>
              <a:rPr lang="zh-CN" altLang="en-US"/>
              <a:t>如何去写？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4895" y="1773555"/>
            <a:ext cx="6234430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/>
              <a:t>&lt;select id="queryIf" resultType="com.company.bean.Employee"&gt;</a:t>
            </a:r>
            <a:endParaRPr lang="zh-CN" altLang="en-US"/>
          </a:p>
          <a:p>
            <a:pPr algn="l"/>
            <a:r>
              <a:rPr lang="zh-CN" altLang="en-US"/>
              <a:t>	select * from employee </a:t>
            </a:r>
            <a:r>
              <a:rPr lang="zh-CN" altLang="en-US">
                <a:solidFill>
                  <a:srgbClr val="FF0000"/>
                </a:solidFill>
              </a:rPr>
              <a:t>where 1=1</a:t>
            </a:r>
            <a:endParaRPr lang="zh-CN" altLang="en-US"/>
          </a:p>
          <a:p>
            <a:pPr algn="l"/>
            <a:r>
              <a:rPr lang="zh-CN" altLang="en-US"/>
              <a:t>	&lt;if test="eName != null"&gt;</a:t>
            </a:r>
            <a:endParaRPr lang="zh-CN" altLang="en-US"/>
          </a:p>
          <a:p>
            <a:pPr algn="l"/>
            <a:r>
              <a:rPr lang="zh-CN" altLang="en-US"/>
              <a:t>		and ename like '${eName}%'</a:t>
            </a:r>
            <a:endParaRPr lang="zh-CN" altLang="en-US"/>
          </a:p>
          <a:p>
            <a:pPr algn="l"/>
            <a:r>
              <a:rPr lang="zh-CN" altLang="en-US"/>
              <a:t>	&lt;/if&gt;</a:t>
            </a:r>
            <a:endParaRPr lang="zh-CN" altLang="en-US"/>
          </a:p>
          <a:p>
            <a:pPr algn="l"/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8331835" y="2002790"/>
            <a:ext cx="2319655" cy="579755"/>
          </a:xfrm>
          <a:prstGeom prst="wedgeRoundRectCallout">
            <a:avLst>
              <a:gd name="adj1" fmla="val -175184"/>
              <a:gd name="adj2" fmla="val -13551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思考为什么增加</a:t>
            </a:r>
            <a:endParaRPr lang="zh-CN" altLang="en-US"/>
          </a:p>
          <a:p>
            <a:pPr algn="ctr"/>
            <a:r>
              <a:rPr lang="en-US" altLang="zh-CN"/>
              <a:t>where 1=1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接口中定义方法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接口中的定义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8225" y="1737360"/>
            <a:ext cx="6819900" cy="3969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interface EmployeeDao {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	public List&lt;Employee&gt; queryIf(Employee emp);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	public List&lt;Employee&gt; queryChoose(Employee emp);</a:t>
            </a:r>
            <a:endParaRPr lang="zh-CN" altLang="en-US"/>
          </a:p>
          <a:p>
            <a:r>
              <a:rPr lang="zh-CN" altLang="en-US"/>
              <a:t>	</a:t>
            </a:r>
            <a:endParaRPr lang="zh-CN" altLang="en-US"/>
          </a:p>
          <a:p>
            <a:r>
              <a:rPr lang="zh-CN" altLang="en-US"/>
              <a:t>	public List&lt;Employee&gt; queryByTrim(Employee emp);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	public void update(Employee emp);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	public int deleteByList(List&lt;Integer&gt; list);</a:t>
            </a:r>
            <a:endParaRPr lang="zh-CN" altLang="en-US"/>
          </a:p>
          <a:p>
            <a:r>
              <a:rPr lang="zh-CN" altLang="en-US"/>
              <a:t>	</a:t>
            </a:r>
            <a:endParaRPr lang="zh-CN" altLang="en-US"/>
          </a:p>
          <a:p>
            <a:r>
              <a:rPr lang="zh-CN" altLang="en-US"/>
              <a:t>	public int deleteByArray(int[] arrays);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模糊查询实现 </a:t>
            </a:r>
            <a:r>
              <a:rPr lang="en-US" altLang="zh-CN"/>
              <a:t>Version1.0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多条件的模糊查询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845" y="1773555"/>
            <a:ext cx="9149715" cy="4246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select * from employee where 1=1 and ename like '张%' --&gt;</a:t>
            </a:r>
            <a:endParaRPr lang="zh-CN" altLang="en-US"/>
          </a:p>
          <a:p>
            <a:r>
              <a:rPr lang="zh-CN" altLang="en-US"/>
              <a:t>&lt;select id="queryChoose" resultType="com.company.bean.Employee"&gt;</a:t>
            </a:r>
            <a:endParaRPr lang="zh-CN" altLang="en-US"/>
          </a:p>
          <a:p>
            <a:r>
              <a:rPr lang="zh-CN" altLang="en-US"/>
              <a:t>	select * from employee </a:t>
            </a:r>
            <a:r>
              <a:rPr lang="zh-CN" altLang="en-US">
                <a:solidFill>
                  <a:srgbClr val="FF0000"/>
                </a:solidFill>
              </a:rPr>
              <a:t>where 1=1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	&lt;</a:t>
            </a:r>
            <a:r>
              <a:rPr lang="zh-CN" altLang="en-US">
                <a:solidFill>
                  <a:srgbClr val="0070C0"/>
                </a:solidFill>
              </a:rPr>
              <a:t>choose</a:t>
            </a:r>
            <a:r>
              <a:rPr lang="zh-CN" altLang="en-US"/>
              <a:t>&gt;</a:t>
            </a:r>
            <a:endParaRPr lang="zh-CN" altLang="en-US"/>
          </a:p>
          <a:p>
            <a:r>
              <a:rPr lang="zh-CN" altLang="en-US"/>
              <a:t>		&lt;</a:t>
            </a:r>
            <a:r>
              <a:rPr lang="zh-CN" altLang="en-US">
                <a:solidFill>
                  <a:srgbClr val="0070C0"/>
                </a:solidFill>
              </a:rPr>
              <a:t>when </a:t>
            </a:r>
            <a:r>
              <a:rPr lang="zh-CN" altLang="en-US"/>
              <a:t>test="eName != null"&gt;</a:t>
            </a:r>
            <a:endParaRPr lang="zh-CN" altLang="en-US"/>
          </a:p>
          <a:p>
            <a:r>
              <a:rPr lang="zh-CN" altLang="en-US"/>
              <a:t>			</a:t>
            </a:r>
            <a:r>
              <a:rPr lang="zh-CN" altLang="en-US">
                <a:solidFill>
                  <a:srgbClr val="FF0000"/>
                </a:solidFill>
              </a:rPr>
              <a:t>and </a:t>
            </a:r>
            <a:r>
              <a:rPr lang="zh-CN" altLang="en-US"/>
              <a:t>ename like '${eName}%'</a:t>
            </a:r>
            <a:endParaRPr lang="zh-CN" altLang="en-US"/>
          </a:p>
          <a:p>
            <a:r>
              <a:rPr lang="zh-CN" altLang="en-US"/>
              <a:t>		&lt;/when&gt;</a:t>
            </a:r>
            <a:endParaRPr lang="zh-CN" altLang="en-US"/>
          </a:p>
          <a:p>
            <a:r>
              <a:rPr lang="zh-CN" altLang="en-US"/>
              <a:t>		&lt;when test="eAddr != null"&gt;</a:t>
            </a:r>
            <a:endParaRPr lang="zh-CN" altLang="en-US"/>
          </a:p>
          <a:p>
            <a:r>
              <a:rPr lang="zh-CN" altLang="en-US"/>
              <a:t>			</a:t>
            </a:r>
            <a:r>
              <a:rPr lang="zh-CN" altLang="en-US">
                <a:solidFill>
                  <a:srgbClr val="FF0000"/>
                </a:solidFill>
              </a:rPr>
              <a:t>and </a:t>
            </a:r>
            <a:r>
              <a:rPr lang="zh-CN" altLang="en-US"/>
              <a:t>eAddr like '${eAddr}%'</a:t>
            </a:r>
            <a:endParaRPr lang="zh-CN" altLang="en-US"/>
          </a:p>
          <a:p>
            <a:r>
              <a:rPr lang="zh-CN" altLang="en-US"/>
              <a:t>		&lt;/when&gt;</a:t>
            </a:r>
            <a:endParaRPr lang="zh-CN" altLang="en-US"/>
          </a:p>
          <a:p>
            <a:r>
              <a:rPr lang="zh-CN" altLang="en-US"/>
              <a:t>		&lt;otherwise&gt;</a:t>
            </a:r>
            <a:endParaRPr lang="zh-CN" altLang="en-US"/>
          </a:p>
          <a:p>
            <a:r>
              <a:rPr lang="zh-CN" altLang="en-US"/>
              <a:t>			</a:t>
            </a:r>
            <a:r>
              <a:rPr lang="zh-CN" altLang="en-US">
                <a:solidFill>
                  <a:srgbClr val="FF0000"/>
                </a:solidFill>
              </a:rPr>
              <a:t>order </a:t>
            </a:r>
            <a:r>
              <a:rPr lang="zh-CN" altLang="en-US"/>
              <a:t>by ename;</a:t>
            </a:r>
            <a:endParaRPr lang="zh-CN" altLang="en-US"/>
          </a:p>
          <a:p>
            <a:r>
              <a:rPr lang="zh-CN" altLang="en-US"/>
              <a:t>		&lt;/otherwise&gt;</a:t>
            </a:r>
            <a:endParaRPr lang="zh-CN" altLang="en-US"/>
          </a:p>
          <a:p>
            <a:r>
              <a:rPr lang="zh-CN" altLang="en-US"/>
              <a:t>	&lt;/choose&gt;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模糊查询实现 </a:t>
            </a:r>
            <a:r>
              <a:rPr lang="en-US" altLang="zh-CN"/>
              <a:t>Version2.0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多条件的模糊查询，避免使用</a:t>
            </a:r>
            <a:r>
              <a:rPr lang="en-US" altLang="zh-CN"/>
              <a:t>where 1=1</a:t>
            </a:r>
            <a:endParaRPr lang="en-US" altLang="zh-CN"/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051560" y="1835785"/>
            <a:ext cx="9093200" cy="34150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意思是，如果是以and开始，那么就用where来替换and或者or --&gt;</a:t>
            </a:r>
            <a:endParaRPr lang="zh-CN" altLang="en-US"/>
          </a:p>
          <a:p>
            <a:r>
              <a:rPr lang="zh-CN" altLang="en-US"/>
              <a:t>&lt;select id="queryByTrim" resultType="com.company.bean.Employee"&gt;</a:t>
            </a:r>
            <a:endParaRPr lang="zh-CN" altLang="en-US"/>
          </a:p>
          <a:p>
            <a:r>
              <a:rPr lang="zh-CN" altLang="en-US"/>
              <a:t>	select * from employee</a:t>
            </a:r>
            <a:endParaRPr lang="zh-CN" altLang="en-US"/>
          </a:p>
          <a:p>
            <a:r>
              <a:rPr lang="zh-CN" altLang="en-US"/>
              <a:t>	&lt;</a:t>
            </a:r>
            <a:r>
              <a:rPr lang="zh-CN" altLang="en-US">
                <a:solidFill>
                  <a:srgbClr val="0070C0"/>
                </a:solidFill>
              </a:rPr>
              <a:t>trim </a:t>
            </a:r>
            <a:r>
              <a:rPr lang="zh-CN" altLang="en-US">
                <a:solidFill>
                  <a:srgbClr val="FF0000"/>
                </a:solidFill>
              </a:rPr>
              <a:t>prefix</a:t>
            </a:r>
            <a:r>
              <a:rPr lang="zh-CN" altLang="en-US"/>
              <a:t>="where" </a:t>
            </a:r>
            <a:r>
              <a:rPr lang="zh-CN" altLang="en-US">
                <a:solidFill>
                  <a:srgbClr val="FF0000"/>
                </a:solidFill>
              </a:rPr>
              <a:t>prefixOverrides</a:t>
            </a:r>
            <a:r>
              <a:rPr lang="zh-CN" altLang="en-US"/>
              <a:t>="AND|OR"&gt;</a:t>
            </a:r>
            <a:endParaRPr lang="zh-CN" altLang="en-US"/>
          </a:p>
          <a:p>
            <a:r>
              <a:rPr lang="zh-CN" altLang="en-US"/>
              <a:t>		&lt;</a:t>
            </a:r>
            <a:r>
              <a:rPr lang="zh-CN" altLang="en-US">
                <a:solidFill>
                  <a:srgbClr val="0070C0"/>
                </a:solidFill>
              </a:rPr>
              <a:t>if </a:t>
            </a:r>
            <a:r>
              <a:rPr lang="zh-CN" altLang="en-US"/>
              <a:t>test="eName != null"&gt;</a:t>
            </a:r>
            <a:endParaRPr lang="zh-CN" altLang="en-US"/>
          </a:p>
          <a:p>
            <a:r>
              <a:rPr lang="zh-CN" altLang="en-US"/>
              <a:t>			and ename like '${eName}%'</a:t>
            </a:r>
            <a:endParaRPr lang="zh-CN" altLang="en-US"/>
          </a:p>
          <a:p>
            <a:r>
              <a:rPr lang="zh-CN" altLang="en-US"/>
              <a:t>		&lt;/if&gt;</a:t>
            </a:r>
            <a:endParaRPr lang="zh-CN" altLang="en-US"/>
          </a:p>
          <a:p>
            <a:r>
              <a:rPr lang="zh-CN" altLang="en-US"/>
              <a:t>		&lt;if test="eAddr != null"&gt;</a:t>
            </a:r>
            <a:endParaRPr lang="zh-CN" altLang="en-US"/>
          </a:p>
          <a:p>
            <a:r>
              <a:rPr lang="zh-CN" altLang="en-US"/>
              <a:t>			and eAddr like '${eAddr}%'</a:t>
            </a:r>
            <a:endParaRPr lang="zh-CN" altLang="en-US"/>
          </a:p>
          <a:p>
            <a:r>
              <a:rPr lang="zh-CN" altLang="en-US"/>
              <a:t>		&lt;/if&gt;</a:t>
            </a:r>
            <a:endParaRPr lang="zh-CN" altLang="en-US"/>
          </a:p>
          <a:p>
            <a:r>
              <a:rPr lang="zh-CN" altLang="en-US"/>
              <a:t>	&lt;/trim&gt;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多参数更新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实现多条件更新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1875" y="1729105"/>
            <a:ext cx="8321040" cy="286131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/>
              <a:t>&lt;!-- update employee SET eName = ?, eAddr = ? where eid = ?  --&gt;</a:t>
            </a:r>
            <a:endParaRPr lang="zh-CN" altLang="en-US"/>
          </a:p>
          <a:p>
            <a:r>
              <a:rPr lang="zh-CN" altLang="en-US"/>
              <a:t>&lt;</a:t>
            </a:r>
            <a:r>
              <a:rPr lang="zh-CN" altLang="en-US">
                <a:solidFill>
                  <a:srgbClr val="0070C0"/>
                </a:solidFill>
              </a:rPr>
              <a:t>update </a:t>
            </a:r>
            <a:r>
              <a:rPr lang="zh-CN" altLang="en-US"/>
              <a:t>id="update"&gt;</a:t>
            </a:r>
            <a:endParaRPr lang="zh-CN" altLang="en-US"/>
          </a:p>
          <a:p>
            <a:r>
              <a:rPr lang="zh-CN" altLang="en-US"/>
              <a:t>	update employee</a:t>
            </a:r>
            <a:endParaRPr lang="zh-CN" altLang="en-US"/>
          </a:p>
          <a:p>
            <a:r>
              <a:rPr lang="zh-CN" altLang="en-US"/>
              <a:t>	&lt;</a:t>
            </a:r>
            <a:r>
              <a:rPr lang="zh-CN" altLang="en-US">
                <a:solidFill>
                  <a:srgbClr val="FF0000"/>
                </a:solidFill>
              </a:rPr>
              <a:t>set</a:t>
            </a:r>
            <a:r>
              <a:rPr lang="zh-CN" altLang="en-US"/>
              <a:t>&gt;</a:t>
            </a:r>
            <a:endParaRPr lang="zh-CN" altLang="en-US"/>
          </a:p>
          <a:p>
            <a:r>
              <a:rPr lang="zh-CN" altLang="en-US"/>
              <a:t>		&lt;</a:t>
            </a:r>
            <a:r>
              <a:rPr lang="zh-CN" altLang="en-US">
                <a:solidFill>
                  <a:srgbClr val="FF0000"/>
                </a:solidFill>
              </a:rPr>
              <a:t>if test</a:t>
            </a:r>
            <a:r>
              <a:rPr lang="zh-CN" altLang="en-US"/>
              <a:t>="eName!=null"&gt;eName = #{eName},&lt;/if&gt;</a:t>
            </a:r>
            <a:endParaRPr lang="zh-CN" altLang="en-US"/>
          </a:p>
          <a:p>
            <a:r>
              <a:rPr lang="zh-CN" altLang="en-US"/>
              <a:t>		&lt;if test="ePass!=null"&gt;ePass = #{ePass}</a:t>
            </a:r>
            <a:r>
              <a:rPr lang="zh-CN" altLang="en-US">
                <a:sym typeface="+mn-ea"/>
              </a:rPr>
              <a:t>,</a:t>
            </a:r>
            <a:r>
              <a:rPr lang="zh-CN" altLang="en-US"/>
              <a:t>&lt;/if&gt;</a:t>
            </a:r>
            <a:endParaRPr lang="zh-CN" altLang="en-US"/>
          </a:p>
          <a:p>
            <a:r>
              <a:rPr lang="zh-CN" altLang="en-US"/>
              <a:t>		&lt;if test="eAddr!=null"&gt;eAddr = #{eAddr}&lt;/if&gt;</a:t>
            </a:r>
            <a:endParaRPr lang="zh-CN" altLang="en-US"/>
          </a:p>
          <a:p>
            <a:r>
              <a:rPr lang="zh-CN" altLang="en-US"/>
              <a:t>	&lt;/set&gt;</a:t>
            </a:r>
            <a:endParaRPr lang="zh-CN" altLang="en-US"/>
          </a:p>
          <a:p>
            <a:r>
              <a:rPr lang="zh-CN" altLang="en-US"/>
              <a:t>	where eid = #{eid}</a:t>
            </a:r>
            <a:endParaRPr lang="zh-CN" altLang="en-US"/>
          </a:p>
          <a:p>
            <a:r>
              <a:rPr lang="zh-CN" altLang="en-US"/>
              <a:t>&lt;/update&gt;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8763000" y="2951480"/>
            <a:ext cx="3050540" cy="955675"/>
          </a:xfrm>
          <a:prstGeom prst="wedgeRoundRectCallout">
            <a:avLst>
              <a:gd name="adj1" fmla="val -104683"/>
              <a:gd name="adj2" fmla="val -33455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注意这里是英文逗号，需要写上。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集合参数传递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实现批量删除操作：集合参数传递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</a:t>
            </a:r>
            <a:r>
              <a:rPr lang="zh-CN" altLang="en-US"/>
              <a:t>中代码实现：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1560" y="1739265"/>
            <a:ext cx="9899650" cy="2030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delete from employee where eid in ( ? , ? )  --&gt;</a:t>
            </a:r>
            <a:endParaRPr lang="zh-CN" altLang="en-US"/>
          </a:p>
          <a:p>
            <a:r>
              <a:rPr lang="zh-CN" altLang="en-US"/>
              <a:t>&lt;</a:t>
            </a:r>
            <a:r>
              <a:rPr lang="zh-CN" altLang="en-US">
                <a:solidFill>
                  <a:srgbClr val="FF0000"/>
                </a:solidFill>
              </a:rPr>
              <a:t>delete </a:t>
            </a:r>
            <a:r>
              <a:rPr lang="zh-CN" altLang="en-US"/>
              <a:t>id="deleteByList"&gt;</a:t>
            </a:r>
            <a:endParaRPr lang="zh-CN" altLang="en-US"/>
          </a:p>
          <a:p>
            <a:r>
              <a:rPr lang="zh-CN" altLang="en-US"/>
              <a:t>	delete from employee where eid in </a:t>
            </a:r>
            <a:endParaRPr lang="zh-CN" altLang="en-US"/>
          </a:p>
          <a:p>
            <a:r>
              <a:rPr lang="zh-CN" altLang="en-US"/>
              <a:t>	&lt;</a:t>
            </a:r>
            <a:r>
              <a:rPr lang="zh-CN" altLang="en-US">
                <a:solidFill>
                  <a:srgbClr val="FF0000"/>
                </a:solidFill>
              </a:rPr>
              <a:t>foreach </a:t>
            </a:r>
            <a:r>
              <a:rPr lang="zh-CN" altLang="en-US"/>
              <a:t>item="eid" collection="</a:t>
            </a:r>
            <a:r>
              <a:rPr lang="zh-CN" altLang="en-US">
                <a:solidFill>
                  <a:srgbClr val="FF0000"/>
                </a:solidFill>
              </a:rPr>
              <a:t>list</a:t>
            </a:r>
            <a:r>
              <a:rPr lang="zh-CN" altLang="en-US"/>
              <a:t>" open="(" separator="," close=")"&gt;</a:t>
            </a:r>
            <a:endParaRPr lang="zh-CN" altLang="en-US"/>
          </a:p>
          <a:p>
            <a:r>
              <a:rPr lang="zh-CN" altLang="en-US"/>
              <a:t>		#{eid}</a:t>
            </a:r>
            <a:endParaRPr lang="zh-CN" altLang="en-US"/>
          </a:p>
          <a:p>
            <a:r>
              <a:rPr lang="zh-CN" altLang="en-US"/>
              <a:t>	&lt;/foreach&gt;</a:t>
            </a:r>
            <a:endParaRPr lang="zh-CN" altLang="en-US"/>
          </a:p>
          <a:p>
            <a:r>
              <a:rPr lang="zh-CN" altLang="en-US"/>
              <a:t>&lt;/delete&gt;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51560" y="4335780"/>
            <a:ext cx="9900285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List&lt;Integer&gt; list = new ArrayList&lt;&gt;();</a:t>
            </a:r>
            <a:endParaRPr lang="zh-CN" altLang="en-US"/>
          </a:p>
          <a:p>
            <a:r>
              <a:rPr lang="zh-CN" altLang="en-US"/>
              <a:t>list.add(10020);</a:t>
            </a:r>
            <a:endParaRPr lang="zh-CN" altLang="en-US"/>
          </a:p>
          <a:p>
            <a:r>
              <a:rPr lang="zh-CN" altLang="en-US"/>
              <a:t>list.add(10021);</a:t>
            </a:r>
            <a:endParaRPr lang="zh-CN" altLang="en-US"/>
          </a:p>
          <a:p>
            <a:r>
              <a:rPr lang="zh-CN" altLang="en-US"/>
              <a:t>int i = employeeDao.deleteByList(list);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数组参数传递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实现批量删除操作：数组参数传递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</a:t>
            </a:r>
            <a:r>
              <a:rPr lang="zh-CN" altLang="en-US"/>
              <a:t>中代码实现：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2350" y="1442720"/>
            <a:ext cx="9749155" cy="23069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delete from employee where eid in ( ? , ? )  --&gt;</a:t>
            </a:r>
            <a:endParaRPr lang="zh-CN" altLang="en-US"/>
          </a:p>
          <a:p>
            <a:r>
              <a:rPr lang="zh-CN" altLang="en-US"/>
              <a:t>&lt;!-- 注意：这里collection中的参数必须是array，不是arrays --&gt;</a:t>
            </a:r>
            <a:endParaRPr lang="zh-CN" altLang="en-US"/>
          </a:p>
          <a:p>
            <a:r>
              <a:rPr lang="zh-CN" altLang="en-US"/>
              <a:t>&lt;delete id="deleteByArray"&gt;</a:t>
            </a:r>
            <a:endParaRPr lang="zh-CN" altLang="en-US"/>
          </a:p>
          <a:p>
            <a:r>
              <a:rPr lang="zh-CN" altLang="en-US"/>
              <a:t>	delete from employee where eid in</a:t>
            </a:r>
            <a:endParaRPr lang="zh-CN" altLang="en-US"/>
          </a:p>
          <a:p>
            <a:r>
              <a:rPr lang="zh-CN" altLang="en-US"/>
              <a:t>	&lt;foreach item="item" </a:t>
            </a:r>
            <a:r>
              <a:rPr lang="zh-CN" altLang="en-US">
                <a:solidFill>
                  <a:srgbClr val="00B0F0"/>
                </a:solidFill>
              </a:rPr>
              <a:t>collection</a:t>
            </a:r>
            <a:r>
              <a:rPr lang="zh-CN" altLang="en-US"/>
              <a:t>="</a:t>
            </a:r>
            <a:r>
              <a:rPr lang="zh-CN" altLang="en-US">
                <a:solidFill>
                  <a:srgbClr val="FF0000"/>
                </a:solidFill>
              </a:rPr>
              <a:t>array</a:t>
            </a:r>
            <a:r>
              <a:rPr lang="zh-CN" altLang="en-US"/>
              <a:t>" open="(" separator="," close=")"&gt;</a:t>
            </a:r>
            <a:endParaRPr lang="zh-CN" altLang="en-US"/>
          </a:p>
          <a:p>
            <a:r>
              <a:rPr lang="zh-CN" altLang="en-US"/>
              <a:t>		#{item}</a:t>
            </a:r>
            <a:endParaRPr lang="zh-CN" altLang="en-US"/>
          </a:p>
          <a:p>
            <a:r>
              <a:rPr lang="zh-CN" altLang="en-US"/>
              <a:t>	&lt;/foreach&gt;</a:t>
            </a:r>
            <a:endParaRPr lang="zh-CN" altLang="en-US"/>
          </a:p>
          <a:p>
            <a:r>
              <a:rPr lang="zh-CN" altLang="en-US"/>
              <a:t>&lt;/delete&gt;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1080" y="4402455"/>
            <a:ext cx="9750425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int[] arrays = {10022,10023};</a:t>
            </a:r>
            <a:endParaRPr lang="zh-CN" altLang="en-US"/>
          </a:p>
          <a:p>
            <a:r>
              <a:rPr lang="zh-CN" altLang="en-US"/>
              <a:t>int i = employeeDao.deleteByArray(arrays);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2434</Words>
  <Application>WPS 演示</Application>
  <PresentationFormat>宽屏</PresentationFormat>
  <Paragraphs>162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Office 主题</vt:lpstr>
      <vt:lpstr>1_Office 主题</vt:lpstr>
      <vt:lpstr>Mybatis模糊查询集合参数</vt:lpstr>
      <vt:lpstr>本章目标：</vt:lpstr>
      <vt:lpstr>复习上一节</vt:lpstr>
      <vt:lpstr>Java接口中定义方法</vt:lpstr>
      <vt:lpstr>模糊查询实现 Version1.0</vt:lpstr>
      <vt:lpstr>模糊查询实现 Version2.0</vt:lpstr>
      <vt:lpstr>多参数更新</vt:lpstr>
      <vt:lpstr>集合参数传递</vt:lpstr>
      <vt:lpstr>数组参数传递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</cp:lastModifiedBy>
  <cp:revision>60</cp:revision>
  <dcterms:created xsi:type="dcterms:W3CDTF">2018-05-26T08:13:00Z</dcterms:created>
  <dcterms:modified xsi:type="dcterms:W3CDTF">2020-11-21T06:08:26Z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