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2"/>
  </p:handoutMasterIdLst>
  <p:sldIdLst>
    <p:sldId id="256" r:id="rId4"/>
    <p:sldId id="259" r:id="rId5"/>
    <p:sldId id="292" r:id="rId7"/>
    <p:sldId id="293" r:id="rId8"/>
    <p:sldId id="302" r:id="rId9"/>
    <p:sldId id="294" r:id="rId10"/>
    <p:sldId id="295" r:id="rId11"/>
    <p:sldId id="296" r:id="rId12"/>
    <p:sldId id="297" r:id="rId13"/>
    <p:sldId id="298" r:id="rId14"/>
    <p:sldId id="299" r:id="rId15"/>
    <p:sldId id="303" r:id="rId16"/>
    <p:sldId id="300" r:id="rId17"/>
    <p:sldId id="312" r:id="rId18"/>
    <p:sldId id="313" r:id="rId19"/>
    <p:sldId id="314" r:id="rId20"/>
    <p:sldId id="31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4490" y="2744793"/>
            <a:ext cx="10364220" cy="1470025"/>
          </a:xfrm>
        </p:spPr>
        <p:txBody>
          <a:bodyPr/>
          <a:lstStyle>
            <a:lvl1pPr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980" y="4319606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963" y="285728"/>
            <a:ext cx="6249021" cy="500066"/>
          </a:xfrm>
        </p:spPr>
        <p:txBody>
          <a:bodyPr>
            <a:noAutofit/>
          </a:bodyPr>
          <a:lstStyle>
            <a:lvl1pPr>
              <a:def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096010"/>
            <a:ext cx="11116310" cy="5047615"/>
          </a:xfrm>
        </p:spPr>
        <p:txBody>
          <a:bodyPr>
            <a:normAutofit/>
          </a:bodyPr>
          <a:lstStyle>
            <a:lvl1pPr>
              <a:buClr>
                <a:srgbClr val="92D050"/>
              </a:buClr>
              <a:buFontTx/>
              <a:buBlip>
                <a:blip r:embed="rId3"/>
              </a:buBlip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fontAlgn="auto"/>
            <a:endParaRPr lang="en-US" altLang="zh-CN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0" normalizeH="0" baseline="0" noProof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068070"/>
            <a:ext cx="5385435" cy="506285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35" y="1067435"/>
            <a:ext cx="5385435" cy="506349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56" y="291465"/>
            <a:ext cx="10516322" cy="6163310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161290"/>
            <a:ext cx="11573510" cy="52451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6235" cy="5459095"/>
          </a:xfrm>
        </p:spPr>
        <p:txBody>
          <a:bodyPr/>
          <a:lstStyle>
            <a:lvl1pPr marL="0" indent="0">
              <a:buNone/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91440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3716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1828800" indent="0">
              <a:buNone/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fontAlgn="auto"/>
            <a:fld id="{5C815EE2-BA44-40C7-8970-A82421F53BEF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517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076325"/>
            <a:ext cx="10974388" cy="50498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多表查询</a:t>
            </a:r>
            <a:r>
              <a:rPr lang="en-US" altLang="zh-CN"/>
              <a:t>resultMap</a:t>
            </a:r>
            <a:r>
              <a:rPr lang="zh-CN" altLang="en-US"/>
              <a:t>设定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en-US" altLang="zh-CN"/>
              <a:t>Johnny Teacher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resultMap 属性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400"/>
              <a:t>resultMap 元素有很多子元素和一个值得讨论的结构。 下面是 resultMap 元素的概念视图。</a:t>
            </a:r>
            <a:endParaRPr lang="zh-CN" altLang="en-US" sz="1400"/>
          </a:p>
          <a:p>
            <a:r>
              <a:rPr lang="zh-CN" altLang="en-US" sz="1400"/>
              <a:t>constructor - 用于在实例化类时，注入结果到构造方法中</a:t>
            </a:r>
            <a:endParaRPr lang="zh-CN" altLang="en-US" sz="1400"/>
          </a:p>
          <a:p>
            <a:pPr lvl="1"/>
            <a:r>
              <a:rPr lang="zh-CN" altLang="en-US" sz="1200"/>
              <a:t>idArg - ID 参数;标记出作为 ID 的结果可以帮助提高整体性能</a:t>
            </a:r>
            <a:endParaRPr lang="zh-CN" altLang="en-US" sz="1200"/>
          </a:p>
          <a:p>
            <a:pPr lvl="1"/>
            <a:r>
              <a:rPr lang="zh-CN" altLang="en-US" sz="1200"/>
              <a:t>arg - 将被注入到构造方法的一个普通结果</a:t>
            </a:r>
            <a:endParaRPr lang="zh-CN" altLang="en-US" sz="1200"/>
          </a:p>
          <a:p>
            <a:r>
              <a:rPr lang="zh-CN" altLang="en-US" sz="1400"/>
              <a:t>id – 一个 ID 结果;标记出作为 ID 的结果可以帮助提高整体性能</a:t>
            </a:r>
            <a:endParaRPr lang="zh-CN" altLang="en-US" sz="1400"/>
          </a:p>
          <a:p>
            <a:r>
              <a:rPr lang="zh-CN" altLang="en-US" sz="1400"/>
              <a:t>result – 注入到字段或 JavaBean 属性的普通结果</a:t>
            </a:r>
            <a:endParaRPr lang="zh-CN" altLang="en-US" sz="1400"/>
          </a:p>
          <a:p>
            <a:r>
              <a:rPr lang="zh-CN" altLang="en-US" sz="1400">
                <a:solidFill>
                  <a:srgbClr val="FF0000"/>
                </a:solidFill>
              </a:rPr>
              <a:t>association </a:t>
            </a:r>
            <a:r>
              <a:rPr lang="zh-CN" altLang="en-US" sz="1400"/>
              <a:t>– 一个复杂类型的关联;许多结果将包装成这种类型</a:t>
            </a:r>
            <a:endParaRPr lang="zh-CN" altLang="en-US" sz="1400"/>
          </a:p>
          <a:p>
            <a:pPr lvl="1"/>
            <a:r>
              <a:rPr lang="zh-CN" altLang="en-US" sz="1200"/>
              <a:t>嵌套结果映射 – 关联可以指定为一个 resultMap 元素，或者引用一个</a:t>
            </a:r>
            <a:endParaRPr lang="zh-CN" altLang="en-US" sz="1200"/>
          </a:p>
          <a:p>
            <a:r>
              <a:rPr lang="zh-CN" altLang="en-US" sz="1400"/>
              <a:t>collection – 一个复杂类型的集合</a:t>
            </a:r>
            <a:endParaRPr lang="zh-CN" altLang="en-US" sz="1400"/>
          </a:p>
          <a:p>
            <a:pPr lvl="1"/>
            <a:r>
              <a:rPr lang="zh-CN" altLang="en-US" sz="1200"/>
              <a:t>嵌套结果映射 – 集合可以指定为一个 resultMap 元素，或者引用一个</a:t>
            </a:r>
            <a:endParaRPr lang="zh-CN" altLang="en-US" sz="1200"/>
          </a:p>
          <a:p>
            <a:r>
              <a:rPr lang="zh-CN" altLang="en-US" sz="1400"/>
              <a:t>discriminator – 使用结果值来决定使用哪个 resultMap</a:t>
            </a:r>
            <a:endParaRPr lang="zh-CN" altLang="en-US" sz="1400"/>
          </a:p>
          <a:p>
            <a:pPr lvl="1"/>
            <a:r>
              <a:rPr lang="zh-CN" altLang="en-US" sz="1200"/>
              <a:t>case – 基于某些值的结果映射</a:t>
            </a:r>
            <a:endParaRPr lang="zh-CN" altLang="en-US" sz="1200"/>
          </a:p>
          <a:p>
            <a:pPr lvl="2"/>
            <a:r>
              <a:rPr lang="zh-CN" altLang="en-US" sz="1060"/>
              <a:t>嵌套结果映射 – 一个 case 也是一个映射它本身的结果,因此可以包含很多相 同的元素，或者它可以参照一个外部的 resultMap。</a:t>
            </a:r>
            <a:endParaRPr lang="zh-CN" altLang="en-US" sz="106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分步查询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分步查询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3300" y="1457325"/>
            <a:ext cx="10553700" cy="27997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 &lt;resultMap type="com.company.bean.Employee" id="resultMap4"&gt;</a:t>
            </a:r>
            <a:endParaRPr lang="zh-CN" altLang="en-US" sz="1600"/>
          </a:p>
          <a:p>
            <a:r>
              <a:rPr lang="zh-CN" altLang="en-US" sz="1600"/>
              <a:t>	&lt;id column="eid" property="id"/&gt;</a:t>
            </a:r>
            <a:endParaRPr lang="zh-CN" altLang="en-US" sz="1600"/>
          </a:p>
          <a:p>
            <a:r>
              <a:rPr lang="zh-CN" altLang="en-US" sz="1600"/>
              <a:t>	&lt;result column="ename" property="name"/&gt;&lt;!-- column中指定查出来字段的名称 --&gt;</a:t>
            </a:r>
            <a:endParaRPr lang="zh-CN" altLang="en-US" sz="1600"/>
          </a:p>
          <a:p>
            <a:r>
              <a:rPr lang="zh-CN" altLang="en-US" sz="1600"/>
              <a:t>	&lt;result column="eaddr" property="address"/&gt;</a:t>
            </a:r>
            <a:endParaRPr lang="zh-CN" altLang="en-US" sz="1600"/>
          </a:p>
          <a:p>
            <a:r>
              <a:rPr lang="zh-CN" altLang="en-US" sz="1600"/>
              <a:t>	</a:t>
            </a:r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&lt;!-- 想要完成分步查询 还要使用association 里面不用再次设定(前提是你的实体类和数据库表字段一一对应) --&gt;</a:t>
            </a:r>
            <a:endParaRPr lang="zh-CN" altLang="en-US"/>
          </a:p>
          <a:p>
            <a:r>
              <a:rPr lang="zh-CN" altLang="en-US" sz="1600"/>
              <a:t>	&lt;association property="dept" select="com.</a:t>
            </a:r>
            <a:r>
              <a:rPr lang="en-US" altLang="zh-CN" sz="1600"/>
              <a:t>company</a:t>
            </a:r>
            <a:r>
              <a:rPr lang="zh-CN" altLang="en-US" sz="1600"/>
              <a:t>.dao.DepartmentDao.findDempartmentById" column="did"&gt;</a:t>
            </a:r>
            <a:endParaRPr lang="zh-CN" altLang="en-US" sz="1600"/>
          </a:p>
          <a:p>
            <a:r>
              <a:rPr lang="zh-CN" altLang="en-US" sz="1600"/>
              <a:t>	&lt;/association&gt;</a:t>
            </a:r>
            <a:endParaRPr lang="zh-CN" altLang="en-US" sz="1600"/>
          </a:p>
          <a:p>
            <a:r>
              <a:rPr lang="zh-CN" altLang="en-US" sz="1600"/>
              <a:t> &lt;/resultMap&gt;</a:t>
            </a:r>
            <a:endParaRPr lang="zh-CN" altLang="en-US" sz="1600"/>
          </a:p>
          <a:p>
            <a:r>
              <a:rPr lang="zh-CN" altLang="en-US" sz="1600"/>
              <a:t> &lt;select id="selectStep" resultMap="resultMap4"&gt;</a:t>
            </a:r>
            <a:endParaRPr lang="zh-CN" altLang="en-US" sz="1600"/>
          </a:p>
          <a:p>
            <a:r>
              <a:rPr lang="zh-CN" altLang="en-US" sz="1600"/>
              <a:t>	select * from employee where eid = #{id}</a:t>
            </a:r>
            <a:endParaRPr lang="zh-CN" altLang="en-US" sz="1600"/>
          </a:p>
          <a:p>
            <a:r>
              <a:rPr lang="zh-CN" altLang="en-US" sz="1600"/>
              <a:t> &lt;/select&gt;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1003300" y="4616450"/>
            <a:ext cx="10553700" cy="13220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&lt;mapper namespace="com.company.dao.DepartmentDao"&gt;</a:t>
            </a:r>
            <a:endParaRPr lang="zh-CN" altLang="en-US" sz="1600"/>
          </a:p>
          <a:p>
            <a:r>
              <a:rPr lang="zh-CN" altLang="en-US" sz="1600"/>
              <a:t>	&lt;select id="findDempartmentById" resultType="com.company.bean.Department"&gt;</a:t>
            </a:r>
            <a:endParaRPr lang="zh-CN" altLang="en-US" sz="1600"/>
          </a:p>
          <a:p>
            <a:r>
              <a:rPr lang="zh-CN" altLang="en-US" sz="1600"/>
              <a:t>		select did as id,dname as name from Department where did=#{did}</a:t>
            </a:r>
            <a:endParaRPr lang="zh-CN" altLang="en-US" sz="1600"/>
          </a:p>
          <a:p>
            <a:r>
              <a:rPr lang="zh-CN" altLang="en-US" sz="1600"/>
              <a:t>	&lt;/select&gt;</a:t>
            </a:r>
            <a:endParaRPr lang="zh-CN" altLang="en-US" sz="1600"/>
          </a:p>
          <a:p>
            <a:r>
              <a:rPr lang="zh-CN" altLang="en-US" sz="1600"/>
              <a:t>&lt;/mapper&gt;</a:t>
            </a:r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分步查询 + 延迟加载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配置延迟加载，在</a:t>
            </a:r>
            <a:r>
              <a:rPr lang="en-US" altLang="zh-CN"/>
              <a:t>config.xml</a:t>
            </a:r>
            <a:r>
              <a:rPr lang="zh-CN" altLang="en-US"/>
              <a:t>中设置为延迟加载，注意配置顺序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JavaTest</a:t>
            </a:r>
            <a:r>
              <a:rPr lang="zh-CN" altLang="en-US"/>
              <a:t>当中，测试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4730" y="1856740"/>
            <a:ext cx="7639050" cy="17532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&lt;!-- 配置文件的顺序不能变，配置延迟加载 --&gt;</a:t>
            </a:r>
            <a:endParaRPr lang="zh-CN" altLang="en-US"/>
          </a:p>
          <a:p>
            <a:r>
              <a:rPr lang="zh-CN" altLang="en-US">
                <a:sym typeface="+mn-ea"/>
              </a:rPr>
              <a:t>&lt;settings&gt;</a:t>
            </a:r>
            <a:endParaRPr lang="zh-CN" altLang="en-US"/>
          </a:p>
          <a:p>
            <a:r>
              <a:rPr lang="zh-CN" altLang="en-US">
                <a:sym typeface="+mn-ea"/>
              </a:rPr>
              <a:t>	&lt;setting name="lazyLoadingEnabled" value="true"/&gt;</a:t>
            </a:r>
            <a:endParaRPr lang="zh-CN" altLang="en-US"/>
          </a:p>
          <a:p>
            <a:r>
              <a:rPr lang="zh-CN" altLang="en-US">
                <a:sym typeface="+mn-ea"/>
              </a:rPr>
              <a:t>	&lt;setting name="aggressiveLazyLoading" value="false"/&gt;</a:t>
            </a:r>
            <a:endParaRPr lang="zh-CN" altLang="en-US"/>
          </a:p>
          <a:p>
            <a:r>
              <a:rPr lang="zh-CN" altLang="en-US">
                <a:sym typeface="+mn-ea"/>
              </a:rPr>
              <a:t>&lt;/settings&gt;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4730" y="4576445"/>
            <a:ext cx="7639050" cy="10763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600"/>
              <a:t>Employee employee = employeeDao.selectStep(10008);</a:t>
            </a:r>
            <a:endParaRPr lang="zh-CN" altLang="en-US" sz="1600"/>
          </a:p>
          <a:p>
            <a:r>
              <a:rPr lang="zh-CN" altLang="en-US" sz="1600"/>
              <a:t>System.out.println(employee.getName());</a:t>
            </a:r>
            <a:endParaRPr lang="zh-CN" altLang="en-US" sz="1600"/>
          </a:p>
          <a:p>
            <a:r>
              <a:rPr lang="zh-CN" altLang="en-US" sz="1600"/>
              <a:t>String dn = employee.getDept().getName();</a:t>
            </a:r>
            <a:endParaRPr lang="zh-CN" altLang="en-US" sz="1600"/>
          </a:p>
          <a:p>
            <a:r>
              <a:rPr lang="zh-CN" altLang="en-US" sz="1600"/>
              <a:t>System.out.println(dn);</a:t>
            </a:r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分步查询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分步查询</a:t>
            </a:r>
            <a:r>
              <a:rPr lang="en-US" altLang="zh-CN"/>
              <a:t>log4j</a:t>
            </a:r>
            <a:r>
              <a:rPr lang="zh-CN" altLang="en-US"/>
              <a:t>日志中展示的内容：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明显看到，其实调用了两次</a:t>
            </a:r>
            <a:r>
              <a:rPr lang="en-US" altLang="zh-CN"/>
              <a:t>SQL</a:t>
            </a:r>
            <a:r>
              <a:rPr lang="zh-CN" altLang="en-US"/>
              <a:t>语句，得到了两个返回结果。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3780" y="1642745"/>
            <a:ext cx="10353040" cy="3969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[23:29:23:393] [DEBUG] - org.apache.ibatis.logging.jdbc.BaseJdbcLogger.debug(BaseJdbcLogger.java:159) - ==&gt;  Preparing:</a:t>
            </a:r>
            <a:r>
              <a:rPr lang="zh-CN" altLang="en-US">
                <a:solidFill>
                  <a:srgbClr val="FF0000"/>
                </a:solidFill>
              </a:rPr>
              <a:t> select * from employee where eid = ?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[23:29:23:584] [DEBUG] - org.apache.ibatis.logging.jdbc.BaseJdbcLogger.debug(BaseJdbcLogger.java:159) - ==&gt; Parameters: 10008(Integer)</a:t>
            </a:r>
            <a:endParaRPr lang="zh-CN" altLang="en-US"/>
          </a:p>
          <a:p>
            <a:r>
              <a:rPr lang="zh-CN" altLang="en-US"/>
              <a:t>[23:29:23:875] [DEBUG] - org.apache.ibatis.logging.jdbc.BaseJdbcLogger.debug(BaseJdbcLogger.java:159) - &lt;==      Total: 1</a:t>
            </a:r>
            <a:endParaRPr lang="zh-CN" altLang="en-US"/>
          </a:p>
          <a:p>
            <a:r>
              <a:rPr lang="zh-CN" altLang="en-US"/>
              <a:t>李小鹏</a:t>
            </a:r>
            <a:endParaRPr lang="zh-CN" altLang="en-US"/>
          </a:p>
          <a:p>
            <a:r>
              <a:rPr lang="zh-CN" altLang="en-US"/>
              <a:t>[23:29:23:877] [DEBUG] - org.apache.ibatis.logging.jdbc.BaseJdbcLogger.debug(BaseJdbcLogger.java:159) - ==&gt;  Preparing: </a:t>
            </a:r>
            <a:r>
              <a:rPr lang="zh-CN" altLang="en-US">
                <a:solidFill>
                  <a:srgbClr val="FF0000"/>
                </a:solidFill>
              </a:rPr>
              <a:t>select did as id,dname as name from Department where did=?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[23:29:23:878] [DEBUG] - org.apache.ibatis.logging.jdbc.BaseJdbcLogger.debug(BaseJdbcLogger.java:159) - ==&gt; Parameters: 1(Integer)</a:t>
            </a:r>
            <a:endParaRPr lang="zh-CN" altLang="en-US"/>
          </a:p>
          <a:p>
            <a:r>
              <a:rPr lang="zh-CN" altLang="en-US"/>
              <a:t>[23:29:24:052] [DEBUG] - org.apache.ibatis.logging.jdbc.BaseJdbcLogger.debug(BaseJdbcLogger.java:159) - &lt;==      Total: 1</a:t>
            </a:r>
            <a:endParaRPr lang="zh-CN" altLang="en-US"/>
          </a:p>
          <a:p>
            <a:r>
              <a:rPr lang="zh-CN" altLang="en-US"/>
              <a:t>研发部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什么是延迟加载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需求：如果查询订单并且关联查询用户信息。如果先查询订单信息即可满足要求，当我们需要查询用户信息时再查询用户信息。把对用户的信息按照</a:t>
            </a:r>
            <a:r>
              <a:rPr lang="zh-CN" altLang="en-US"/>
              <a:t>需要</a:t>
            </a:r>
            <a:r>
              <a:rPr lang="zh-CN" altLang="en-US"/>
              <a:t>去查询就是延迟加载。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延迟加载：</a:t>
            </a:r>
            <a:r>
              <a:rPr lang="zh-CN" altLang="en-US">
                <a:solidFill>
                  <a:srgbClr val="FF0000"/>
                </a:solidFill>
              </a:rPr>
              <a:t>先从单表查询、需要时再从关联表去关联查询，大大提高数据库性能，因为查询单表要比关联查询多张表速度要快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延迟加载的配置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延迟加载在mybatis核心配置文件sqlMapConfig.xml中的配置</a:t>
            </a:r>
            <a:endParaRPr lang="zh-CN" altLang="en-US"/>
          </a:p>
          <a:p>
            <a:r>
              <a:rPr lang="zh-CN" altLang="en-US"/>
              <a:t>mybatis默认没有开启延迟加载，需要在SqlMapConfig.xml中setting配置。</a:t>
            </a:r>
            <a:endParaRPr lang="zh-CN" altLang="en-US"/>
          </a:p>
          <a:p>
            <a:r>
              <a:rPr lang="zh-CN" altLang="en-US"/>
              <a:t>在mybatis核心配置文件中配置：</a:t>
            </a:r>
            <a:endParaRPr lang="zh-CN" altLang="en-US"/>
          </a:p>
          <a:p>
            <a:pPr lvl="1"/>
            <a:r>
              <a:rPr lang="zh-CN" altLang="en-US"/>
              <a:t>lazyLoadingEnabled、aggressiveLazyLoading</a:t>
            </a:r>
            <a:endParaRPr lang="zh-CN" altLang="en-US"/>
          </a:p>
          <a:p>
            <a:pPr lvl="0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3524250"/>
            <a:ext cx="6962140" cy="19145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使用延迟加载方法，先去查询简单的sql（最好单表，也可以关联查询），再去按需要加载关联查询的其它信息。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02130" y="2417445"/>
            <a:ext cx="8002905" cy="20300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   </a:t>
            </a:r>
            <a:r>
              <a:rPr lang="zh-CN" altLang="en-US">
                <a:sym typeface="+mn-ea"/>
              </a:rPr>
              <a:t>&lt;!-- 全局参数的配置 --&gt;</a:t>
            </a:r>
            <a:endParaRPr lang="zh-CN" altLang="en-US"/>
          </a:p>
          <a:p>
            <a:r>
              <a:rPr lang="zh-CN" altLang="en-US">
                <a:sym typeface="+mn-ea"/>
              </a:rPr>
              <a:t>    &lt;settings&gt;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&lt;!--打开延迟加载的开关  --&gt;</a:t>
            </a:r>
            <a:endParaRPr lang="zh-CN" altLang="en-US"/>
          </a:p>
          <a:p>
            <a:r>
              <a:rPr lang="zh-CN" altLang="en-US">
                <a:sym typeface="+mn-ea"/>
              </a:rPr>
              <a:t>        &lt;setting name="lazyLoadingEnabled" value="true"/&gt;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&lt;!--将积极加载改为消极加载及按需加载  --&gt;</a:t>
            </a:r>
            <a:endParaRPr lang="zh-CN" altLang="en-US"/>
          </a:p>
          <a:p>
            <a:r>
              <a:rPr lang="zh-CN" altLang="en-US">
                <a:sym typeface="+mn-ea"/>
              </a:rPr>
              <a:t>        &lt;setting name="aggressiveLazyLoading" value="false"/&gt;</a:t>
            </a:r>
            <a:endParaRPr lang="zh-CN" altLang="en-US"/>
          </a:p>
          <a:p>
            <a:r>
              <a:rPr lang="zh-CN" altLang="en-US">
                <a:sym typeface="+mn-ea"/>
              </a:rPr>
              <a:t>    &lt;/settings&gt;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创造分享，</a:t>
            </a:r>
            <a:r>
              <a:rPr lang="zh-CN" altLang="en-US"/>
              <a:t>共同成长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MyBatis</a:t>
            </a:r>
            <a:r>
              <a:rPr lang="zh-CN" altLang="en-US"/>
              <a:t>入门介绍</a:t>
            </a:r>
            <a:endParaRPr lang="en-US" altLang="zh-CN"/>
          </a:p>
          <a:p>
            <a:r>
              <a:rPr lang="en-US" altLang="zh-CN"/>
              <a:t>MyBatis</a:t>
            </a:r>
            <a:r>
              <a:rPr lang="zh-CN" altLang="en-US"/>
              <a:t>环境配置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增删改查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MyBatis</a:t>
            </a:r>
            <a:r>
              <a:rPr lang="zh-CN" altLang="en-US">
                <a:solidFill>
                  <a:schemeClr val="tx1"/>
                </a:solidFill>
              </a:rPr>
              <a:t>模糊查询集合参数</a:t>
            </a:r>
            <a:endParaRPr lang="zh-CN" altLang="en-US"/>
          </a:p>
          <a:p>
            <a:r>
              <a:rPr lang="en-US" altLang="zh-CN">
                <a:solidFill>
                  <a:srgbClr val="FF0000"/>
                </a:solidFill>
              </a:rPr>
              <a:t>MyBatis</a:t>
            </a:r>
            <a:r>
              <a:rPr lang="zh-CN" altLang="en-US">
                <a:solidFill>
                  <a:srgbClr val="FF0000"/>
                </a:solidFill>
              </a:rPr>
              <a:t>多表查询</a:t>
            </a:r>
            <a:r>
              <a:rPr lang="en-US" altLang="zh-CN">
                <a:solidFill>
                  <a:srgbClr val="FF0000"/>
                </a:solidFill>
              </a:rPr>
              <a:t>resultMap</a:t>
            </a:r>
            <a:r>
              <a:rPr lang="zh-CN" altLang="en-US">
                <a:solidFill>
                  <a:srgbClr val="FF0000"/>
                </a:solidFill>
              </a:rPr>
              <a:t>设定</a:t>
            </a:r>
            <a:endParaRPr lang="zh-CN" altLang="en-US"/>
          </a:p>
          <a:p>
            <a:r>
              <a:rPr lang="en-US" altLang="zh-CN"/>
              <a:t>MyBatis</a:t>
            </a:r>
            <a:r>
              <a:rPr lang="zh-CN" altLang="en-US"/>
              <a:t>的</a:t>
            </a:r>
            <a:r>
              <a:rPr lang="en-US" altLang="zh-CN"/>
              <a:t>cache</a:t>
            </a:r>
            <a:r>
              <a:rPr lang="zh-CN" altLang="en-US"/>
              <a:t>缓存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回顾与预习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问题：前我们使用的</a:t>
            </a:r>
            <a:r>
              <a:rPr lang="en-US" altLang="zh-CN"/>
              <a:t>JavaBean</a:t>
            </a:r>
            <a:r>
              <a:rPr lang="zh-CN" altLang="en-US"/>
              <a:t>对象，类的属性和表字段是一一对应，假如我们的</a:t>
            </a:r>
            <a:r>
              <a:rPr lang="en-US" altLang="zh-CN"/>
              <a:t>PO</a:t>
            </a:r>
            <a:r>
              <a:rPr lang="zh-CN" altLang="en-US"/>
              <a:t>中的类属性和表字段不一致如何处理？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5370" y="2268220"/>
            <a:ext cx="3648075" cy="38309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public class Employee {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int eid;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String eName;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String ePass;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char eSex;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int eAge;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String eTel;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private String eAddr;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60290" y="2268220"/>
            <a:ext cx="6494780" cy="1337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&lt;select id="selectAll" resultType="com.company.bean.Employee"&gt;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select * from employee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Result Maps 是什么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Result Maps</a:t>
            </a:r>
            <a:endParaRPr lang="zh-CN" altLang="en-US"/>
          </a:p>
          <a:p>
            <a:r>
              <a:rPr lang="zh-CN" altLang="en-US"/>
              <a:t>resultMap 元素是 MyBatis 中最重要最强大的元素。它可以让你从 90% 的 JDBC ResultSets 数据提取代码中解放出来, 并在一些情形下允许你做一些 JDBC 不支持的事情。 实际上，在对复杂语句进行联合映射的时候，它很可能可以代替数千行的同等功能的代码。 ResultMap 的设计思想是，简单的语句不需要明确的结果映射，而复杂一点的语句只需要描述它们的关系就行了。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接口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Java</a:t>
            </a:r>
            <a:r>
              <a:rPr lang="zh-CN" altLang="en-US"/>
              <a:t>数据访问接口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2355" y="1751965"/>
            <a:ext cx="9093835" cy="29997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public interface EmployeeDao {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public List&lt;Employee&gt; selectAll();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public List&lt;Employee&gt; selectAll2();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public List&lt;Employee&gt; selectAll3();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en-US" altLang="zh-CN"/>
              <a:t>	</a:t>
            </a:r>
            <a:r>
              <a:rPr lang="zh-CN" altLang="en-US"/>
              <a:t>public List&lt;Employee&gt; selectAll4();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	public Employee selectStep(int id);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}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解决实体类属性和表字段不一致</a:t>
            </a:r>
            <a:r>
              <a:rPr lang="en-US" altLang="zh-CN"/>
              <a:t>Vesion1.0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JavaBean </a:t>
            </a:r>
            <a:r>
              <a:rPr lang="zh-CN" altLang="en-US"/>
              <a:t>代码：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映射文件：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2035" y="1521460"/>
            <a:ext cx="7546975" cy="1476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public class Employee {</a:t>
            </a:r>
            <a:endParaRPr lang="zh-CN" altLang="en-US"/>
          </a:p>
          <a:p>
            <a:r>
              <a:rPr lang="zh-CN" altLang="en-US"/>
              <a:t>	private int id;</a:t>
            </a:r>
            <a:endParaRPr lang="zh-CN" altLang="en-US"/>
          </a:p>
          <a:p>
            <a:r>
              <a:rPr lang="zh-CN" altLang="en-US"/>
              <a:t>	private String name;</a:t>
            </a:r>
            <a:endParaRPr lang="zh-CN" altLang="en-US"/>
          </a:p>
          <a:p>
            <a:r>
              <a:rPr lang="zh-CN" altLang="en-US"/>
              <a:t>	private String address;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42035" y="3928110"/>
            <a:ext cx="7625080" cy="11372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1400">
                <a:solidFill>
                  <a:schemeClr val="tx2">
                    <a:lumMod val="75000"/>
                  </a:schemeClr>
                </a:solidFill>
              </a:rPr>
              <a:t>&lt;!-- 第一种方式，起别名称，实体类和数据库表字段不一致的情况 --&gt;</a:t>
            </a:r>
            <a:endParaRPr lang="zh-CN" altLang="en-US"/>
          </a:p>
          <a:p>
            <a:r>
              <a:rPr lang="zh-CN" altLang="en-US"/>
              <a:t>&lt;select id="selectAll" resultType="com.company.bean.Employee"&gt;</a:t>
            </a:r>
            <a:endParaRPr lang="zh-CN" altLang="en-US"/>
          </a:p>
          <a:p>
            <a:r>
              <a:rPr lang="zh-CN" altLang="en-US"/>
              <a:t>	select eid </a:t>
            </a:r>
            <a:r>
              <a:rPr lang="zh-CN" altLang="en-US">
                <a:solidFill>
                  <a:srgbClr val="FF0000"/>
                </a:solidFill>
              </a:rPr>
              <a:t>as</a:t>
            </a:r>
            <a:r>
              <a:rPr lang="zh-CN" altLang="en-US"/>
              <a:t> id, ename </a:t>
            </a:r>
            <a:r>
              <a:rPr lang="zh-CN" altLang="en-US">
                <a:solidFill>
                  <a:srgbClr val="FF0000"/>
                </a:solidFill>
              </a:rPr>
              <a:t>as </a:t>
            </a:r>
            <a:r>
              <a:rPr lang="zh-CN" altLang="en-US"/>
              <a:t>name, eaddr </a:t>
            </a:r>
            <a:r>
              <a:rPr lang="zh-CN" altLang="en-US">
                <a:solidFill>
                  <a:srgbClr val="FF0000"/>
                </a:solidFill>
              </a:rPr>
              <a:t>as </a:t>
            </a:r>
            <a:r>
              <a:rPr lang="zh-CN" altLang="en-US"/>
              <a:t>address from employee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解决实体类属性和表字段不一致</a:t>
            </a:r>
            <a:r>
              <a:rPr lang="en-US" altLang="zh-CN"/>
              <a:t>Vesion2.0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第二种方式：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1560" y="1787525"/>
            <a:ext cx="9344660" cy="2584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&lt;!-- 第二种方式，使用resultMap --&gt;</a:t>
            </a:r>
            <a:endParaRPr lang="zh-CN" altLang="en-US"/>
          </a:p>
          <a:p>
            <a:r>
              <a:rPr lang="zh-CN" altLang="en-US"/>
              <a:t>&lt;</a:t>
            </a:r>
            <a:r>
              <a:rPr lang="zh-CN" altLang="en-US">
                <a:solidFill>
                  <a:srgbClr val="0070C0"/>
                </a:solidFill>
              </a:rPr>
              <a:t>resultMap </a:t>
            </a:r>
            <a:r>
              <a:rPr lang="zh-CN" altLang="en-US"/>
              <a:t>type="com.company.bean.Employee" id="</a:t>
            </a:r>
            <a:r>
              <a:rPr lang="zh-CN" altLang="en-US">
                <a:solidFill>
                  <a:srgbClr val="FF0000"/>
                </a:solidFill>
              </a:rPr>
              <a:t>resultMap1</a:t>
            </a:r>
            <a:r>
              <a:rPr lang="zh-CN" altLang="en-US"/>
              <a:t>"&gt;</a:t>
            </a:r>
            <a:endParaRPr lang="zh-CN" altLang="en-US"/>
          </a:p>
          <a:p>
            <a:r>
              <a:rPr lang="zh-CN" altLang="en-US"/>
              <a:t>	&lt;id column="eid" property="id"/&gt;</a:t>
            </a:r>
            <a:endParaRPr lang="zh-CN" altLang="en-US"/>
          </a:p>
          <a:p>
            <a:r>
              <a:rPr lang="zh-CN" altLang="en-US"/>
              <a:t>	&lt;result column="ename" property="name"/&gt;</a:t>
            </a:r>
            <a:endParaRPr lang="zh-CN" altLang="en-US"/>
          </a:p>
          <a:p>
            <a:r>
              <a:rPr lang="zh-CN" altLang="en-US"/>
              <a:t>	&lt;result column="eaddr" property="address"/&gt;</a:t>
            </a:r>
            <a:endParaRPr lang="zh-CN" altLang="en-US"/>
          </a:p>
          <a:p>
            <a:r>
              <a:rPr lang="zh-CN" altLang="en-US"/>
              <a:t>&lt;/resultMap&gt;</a:t>
            </a:r>
            <a:endParaRPr lang="zh-CN" altLang="en-US"/>
          </a:p>
          <a:p>
            <a:r>
              <a:rPr lang="zh-CN" altLang="en-US"/>
              <a:t>&lt;select id="selectAll2" resultMap="</a:t>
            </a:r>
            <a:r>
              <a:rPr lang="zh-CN" altLang="en-US">
                <a:solidFill>
                  <a:srgbClr val="FF0000"/>
                </a:solidFill>
              </a:rPr>
              <a:t>resultMap1</a:t>
            </a:r>
            <a:r>
              <a:rPr lang="zh-CN" altLang="en-US"/>
              <a:t>"&gt;</a:t>
            </a:r>
            <a:endParaRPr lang="zh-CN" altLang="en-US"/>
          </a:p>
          <a:p>
            <a:r>
              <a:rPr lang="zh-CN" altLang="en-US"/>
              <a:t>	select * from employee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多表查询使用</a:t>
            </a:r>
            <a:r>
              <a:rPr lang="en-US" altLang="zh-CN"/>
              <a:t>resultMap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第三中方式：联表查询，使用resultMap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Java</a:t>
            </a:r>
            <a:r>
              <a:rPr lang="zh-CN" altLang="en-US"/>
              <a:t>代码中增加一个部门属性：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2035" y="1646555"/>
            <a:ext cx="9942830" cy="313817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&lt;resultMap type="com.company.bean.Employee" id="resultMap2"&gt;</a:t>
            </a:r>
            <a:endParaRPr lang="zh-CN" altLang="en-US"/>
          </a:p>
          <a:p>
            <a:r>
              <a:rPr lang="zh-CN" altLang="en-US"/>
              <a:t>	&lt;id column="eid" property="id"/&gt;</a:t>
            </a:r>
            <a:endParaRPr lang="zh-CN" altLang="en-US"/>
          </a:p>
          <a:p>
            <a:r>
              <a:rPr lang="zh-CN" altLang="en-US"/>
              <a:t>	&lt;result column="ename" property="name"/&gt;&lt;!-- column中指定查出来字段的名称 --&gt;</a:t>
            </a:r>
            <a:endParaRPr lang="zh-CN" altLang="en-US"/>
          </a:p>
          <a:p>
            <a:r>
              <a:rPr lang="zh-CN" altLang="en-US"/>
              <a:t>	&lt;result column="eaddr" property="address"/&gt;</a:t>
            </a:r>
            <a:endParaRPr lang="zh-CN" altLang="en-US"/>
          </a:p>
          <a:p>
            <a:r>
              <a:rPr lang="zh-CN" altLang="en-US"/>
              <a:t>	&lt;result column="</a:t>
            </a:r>
            <a:r>
              <a:rPr lang="zh-CN" altLang="en-US">
                <a:solidFill>
                  <a:srgbClr val="FF0000"/>
                </a:solidFill>
              </a:rPr>
              <a:t>d_id</a:t>
            </a:r>
            <a:r>
              <a:rPr lang="zh-CN" altLang="en-US"/>
              <a:t>" property="dept.id"/&gt;</a:t>
            </a:r>
            <a:endParaRPr lang="zh-CN" altLang="en-US"/>
          </a:p>
          <a:p>
            <a:r>
              <a:rPr lang="zh-CN" altLang="en-US"/>
              <a:t>	&lt;result column="</a:t>
            </a:r>
            <a:r>
              <a:rPr lang="zh-CN" altLang="en-US">
                <a:solidFill>
                  <a:srgbClr val="FF0000"/>
                </a:solidFill>
              </a:rPr>
              <a:t>d_name</a:t>
            </a:r>
            <a:r>
              <a:rPr lang="zh-CN" altLang="en-US"/>
              <a:t>" property="dept.name"/&gt;</a:t>
            </a:r>
            <a:endParaRPr lang="zh-CN" altLang="en-US"/>
          </a:p>
          <a:p>
            <a:r>
              <a:rPr lang="zh-CN" altLang="en-US"/>
              <a:t>&lt;/resultMap&gt;</a:t>
            </a:r>
            <a:endParaRPr lang="zh-CN" altLang="en-US"/>
          </a:p>
          <a:p>
            <a:r>
              <a:rPr lang="zh-CN" altLang="en-US"/>
              <a:t>&lt;select id="selectAll3" resultMap="resultMap2"&gt;</a:t>
            </a:r>
            <a:endParaRPr lang="zh-CN" altLang="en-US"/>
          </a:p>
          <a:p>
            <a:r>
              <a:rPr lang="zh-CN" altLang="en-US"/>
              <a:t>	select e.eid eid, e.ename ename, e.eaddr eaddr,d.did </a:t>
            </a:r>
            <a:r>
              <a:rPr lang="zh-CN" altLang="en-US">
                <a:solidFill>
                  <a:srgbClr val="FF0000"/>
                </a:solidFill>
              </a:rPr>
              <a:t>d_id</a:t>
            </a:r>
            <a:r>
              <a:rPr lang="zh-CN" altLang="en-US"/>
              <a:t>, d.dname </a:t>
            </a:r>
            <a:r>
              <a:rPr lang="zh-CN" altLang="en-US">
                <a:solidFill>
                  <a:srgbClr val="FF0000"/>
                </a:solidFill>
              </a:rPr>
              <a:t>d_name</a:t>
            </a:r>
            <a:r>
              <a:rPr lang="zh-CN" altLang="en-US"/>
              <a:t> from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employee e,department d</a:t>
            </a:r>
            <a:r>
              <a:rPr lang="zh-CN" altLang="en-US"/>
              <a:t> where e.did = d.did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9330" y="5501640"/>
            <a:ext cx="9942195" cy="3683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private Department dept;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联表查询，使用association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第四种方式，联表查询，使用association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2035" y="1748790"/>
            <a:ext cx="10483215" cy="36925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/>
              <a:t>&lt;resultMap type="com.company.bean.Employee" id="resultMap3"&gt;</a:t>
            </a:r>
            <a:endParaRPr lang="zh-CN" altLang="en-US"/>
          </a:p>
          <a:p>
            <a:r>
              <a:rPr lang="zh-CN" altLang="en-US"/>
              <a:t>	&lt;id column="eid" property="id"/&gt;</a:t>
            </a:r>
            <a:endParaRPr lang="zh-CN" altLang="en-US"/>
          </a:p>
          <a:p>
            <a:r>
              <a:rPr lang="zh-CN" altLang="en-US"/>
              <a:t>	&lt;result column="ename" property="name"/&gt;&lt;!-- column中指定查出来字段的名称 --&gt;</a:t>
            </a:r>
            <a:endParaRPr lang="zh-CN" altLang="en-US"/>
          </a:p>
          <a:p>
            <a:r>
              <a:rPr lang="zh-CN" altLang="en-US"/>
              <a:t>	&lt;result column="eaddr" property="address"/&gt;</a:t>
            </a:r>
            <a:endParaRPr lang="zh-CN" altLang="en-US"/>
          </a:p>
          <a:p>
            <a:r>
              <a:rPr lang="zh-CN" altLang="en-US"/>
              <a:t>	&lt;</a:t>
            </a:r>
            <a:r>
              <a:rPr lang="zh-CN" altLang="en-US">
                <a:solidFill>
                  <a:srgbClr val="FF0000"/>
                </a:solidFill>
              </a:rPr>
              <a:t>association </a:t>
            </a:r>
            <a:r>
              <a:rPr lang="zh-CN" altLang="en-US"/>
              <a:t>property="</a:t>
            </a:r>
            <a:r>
              <a:rPr lang="zh-CN" altLang="en-US">
                <a:solidFill>
                  <a:srgbClr val="FF0000"/>
                </a:solidFill>
              </a:rPr>
              <a:t>dept</a:t>
            </a:r>
            <a:r>
              <a:rPr lang="zh-CN" altLang="en-US"/>
              <a:t>" 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</a:rPr>
              <a:t>javaType</a:t>
            </a:r>
            <a:r>
              <a:rPr lang="zh-CN" altLang="en-US"/>
              <a:t>="com.home.bean.Department"&gt;</a:t>
            </a:r>
            <a:endParaRPr lang="zh-CN" altLang="en-US"/>
          </a:p>
          <a:p>
            <a:r>
              <a:rPr lang="zh-CN" altLang="en-US"/>
              <a:t>		&lt;id column="d_id" property="id"/&gt;</a:t>
            </a:r>
            <a:endParaRPr lang="zh-CN" altLang="en-US"/>
          </a:p>
          <a:p>
            <a:r>
              <a:rPr lang="zh-CN" altLang="en-US"/>
              <a:t>		&lt;result column="d_name" property="name"/&gt;</a:t>
            </a:r>
            <a:endParaRPr lang="zh-CN" altLang="en-US"/>
          </a:p>
          <a:p>
            <a:r>
              <a:rPr lang="zh-CN" altLang="en-US"/>
              <a:t>	&lt;/association&gt;</a:t>
            </a:r>
            <a:endParaRPr lang="zh-CN" altLang="en-US"/>
          </a:p>
          <a:p>
            <a:r>
              <a:rPr lang="zh-CN" altLang="en-US"/>
              <a:t>&lt;/resultMap&gt;</a:t>
            </a:r>
            <a:endParaRPr lang="zh-CN" altLang="en-US"/>
          </a:p>
          <a:p>
            <a:r>
              <a:rPr lang="zh-CN" altLang="en-US"/>
              <a:t>&lt;select id="selectAll4" resultMap="resultMap3"&gt;</a:t>
            </a:r>
            <a:endParaRPr lang="zh-CN" altLang="en-US"/>
          </a:p>
          <a:p>
            <a:r>
              <a:rPr lang="zh-CN" altLang="en-US"/>
              <a:t>	select e.eid eid, e.ename ename, e.eaddr eaddr,d.did d_id, d.dname d_name from employee e,department d where e.did = d.did</a:t>
            </a:r>
            <a:endParaRPr lang="zh-CN" altLang="en-US"/>
          </a:p>
          <a:p>
            <a:r>
              <a:rPr lang="zh-CN" altLang="en-US"/>
              <a:t>&lt;/select&gt;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5718</Words>
  <Application>WPS 演示</Application>
  <PresentationFormat>宽屏</PresentationFormat>
  <Paragraphs>242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Office 主题</vt:lpstr>
      <vt:lpstr>1_Office 主题</vt:lpstr>
      <vt:lpstr>MyBatis多表查询resultMap设定</vt:lpstr>
      <vt:lpstr>本章目标：</vt:lpstr>
      <vt:lpstr>回顾与预习</vt:lpstr>
      <vt:lpstr>Result Maps 是什么</vt:lpstr>
      <vt:lpstr>Java接口</vt:lpstr>
      <vt:lpstr>解决实体类属性和表字段不一致Vesion1.0</vt:lpstr>
      <vt:lpstr>解决实体类属性和表字段不一致Vesion2.0</vt:lpstr>
      <vt:lpstr>多表查询使用resultMap</vt:lpstr>
      <vt:lpstr>联表查询，使用association</vt:lpstr>
      <vt:lpstr>resultMap 属性</vt:lpstr>
      <vt:lpstr>分步查询 </vt:lpstr>
      <vt:lpstr>分步查询 + 延迟加载</vt:lpstr>
      <vt:lpstr>分步查询</vt:lpstr>
      <vt:lpstr>什么是延迟加载</vt:lpstr>
      <vt:lpstr>延迟加载的配置</vt:lpstr>
      <vt:lpstr>小结</vt:lpstr>
      <vt:lpstr>创造分享，共同成长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Johnny</cp:lastModifiedBy>
  <cp:revision>98</cp:revision>
  <dcterms:created xsi:type="dcterms:W3CDTF">2018-05-26T08:13:00Z</dcterms:created>
  <dcterms:modified xsi:type="dcterms:W3CDTF">2020-11-21T06:10:11Z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