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10"/>
  </p:notesMasterIdLst>
  <p:handoutMasterIdLst>
    <p:handoutMasterId r:id="rId24"/>
  </p:handoutMasterIdLst>
  <p:sldIdLst>
    <p:sldId id="256" r:id="rId4"/>
    <p:sldId id="259" r:id="rId5"/>
    <p:sldId id="302" r:id="rId6"/>
    <p:sldId id="305" r:id="rId7"/>
    <p:sldId id="306" r:id="rId8"/>
    <p:sldId id="307" r:id="rId9"/>
    <p:sldId id="308" r:id="rId11"/>
    <p:sldId id="309" r:id="rId12"/>
    <p:sldId id="304" r:id="rId13"/>
    <p:sldId id="311" r:id="rId14"/>
    <p:sldId id="310" r:id="rId15"/>
    <p:sldId id="313" r:id="rId16"/>
    <p:sldId id="312" r:id="rId17"/>
    <p:sldId id="303" r:id="rId18"/>
    <p:sldId id="314" r:id="rId19"/>
    <p:sldId id="315" r:id="rId20"/>
    <p:sldId id="316" r:id="rId21"/>
    <p:sldId id="317" r:id="rId22"/>
    <p:sldId id="321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如上图所示，当开一个会话时，一个 SqlSession 对象会使用一个 Executor 对象来完成会话操作， MyBatis 的二级缓存机制的关键就是对这个 Executor 对象做文章。如果用户配置了" cacheEnabled=true ",那么 MyBatis 在为 SqlSession 对象创建 Executor 对象时，会对 Executor 对象加上一个装饰者： CachingExecutor ，这时 SqlSession 使用 CachingExecutor 对象来完成操作请求。</a:t>
            </a:r>
            <a:endParaRPr lang="zh-CN" altLang="en-US"/>
          </a:p>
          <a:p>
            <a:r>
              <a:rPr lang="zh-CN" altLang="en-US">
                <a:sym typeface="+mn-ea"/>
              </a:rPr>
              <a:t>CachingExecutor 对于查询请求，会先判断该查询请求在 Application 级别的二级缓存中是否有缓存结果，如果有查询结果，则直接返回缓存结果；</a:t>
            </a:r>
            <a:endParaRPr lang="zh-CN" altLang="en-US"/>
          </a:p>
          <a:p>
            <a:r>
              <a:rPr lang="zh-CN" altLang="en-US">
                <a:sym typeface="+mn-ea"/>
              </a:rPr>
              <a:t>如果缓存中没有，再交给真正的 Executor 对象来完成查询操作，之后 CachingExecutor 会将真正 Executor 返回的查询结果放置到缓存中，然后再返回给用户。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多表操作一定不能使用缓存</a:t>
            </a:r>
            <a:endParaRPr lang="zh-CN" altLang="en-US"/>
          </a:p>
          <a:p>
            <a:r>
              <a:rPr lang="zh-CN" altLang="en-US"/>
              <a:t>首先不管多表操作写到那个namespace下，都会存在某个表不在这个namespace下的情况。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例如两个表：role和user_role，如果我想查询出某个用户的全部角色role，就一定会涉及到多表的操作。</a:t>
            </a:r>
            <a:endParaRPr lang="zh-CN" altLang="en-US"/>
          </a:p>
          <a:p>
            <a:r>
              <a:rPr lang="zh-CN" altLang="en-US"/>
              <a:t>&lt;select id="selectUserRoles" resultType="UserRoleVO"&gt;</a:t>
            </a:r>
            <a:endParaRPr lang="zh-CN" altLang="en-US"/>
          </a:p>
          <a:p>
            <a:r>
              <a:rPr lang="zh-CN" altLang="en-US"/>
              <a:t>    select * from user_role a,role b where a.roleid = b.roleid and a.userid = #{userid}</a:t>
            </a:r>
            <a:endParaRPr lang="zh-CN" altLang="en-US"/>
          </a:p>
          <a:p>
            <a:r>
              <a:rPr lang="zh-CN" altLang="en-US"/>
              <a:t>&lt;/select&gt;</a:t>
            </a:r>
            <a:endParaRPr lang="zh-CN" altLang="en-US"/>
          </a:p>
          <a:p>
            <a:r>
              <a:rPr lang="zh-CN" altLang="en-US"/>
              <a:t>像上面这个查询，你会写到那个xml中呢？？</a:t>
            </a:r>
            <a:endParaRPr lang="zh-CN" altLang="en-US"/>
          </a:p>
          <a:p>
            <a:r>
              <a:rPr lang="zh-CN" altLang="en-US"/>
              <a:t>不管是写到RoleMapper.xml还是UserRoleMapper.xml，或者是一个独立的XxxMapper.xml中。如果使用了二级缓存，都会导致上面这个查询结果可能不正确。</a:t>
            </a:r>
            <a:endParaRPr lang="zh-CN" altLang="en-US"/>
          </a:p>
          <a:p>
            <a:r>
              <a:rPr lang="zh-CN" altLang="en-US"/>
              <a:t>如果你正好修改了这个用户的角色，上面这个查询使用缓存的时候结果就是错的。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使用自定义缓存</a:t>
            </a:r>
            <a:endParaRPr lang="zh-CN" altLang="en-US"/>
          </a:p>
          <a:p>
            <a:r>
              <a:rPr lang="zh-CN" altLang="en-US"/>
              <a:t>除了这些自定义缓存的方式, 你也可以通过实现你自己的缓存或为其他第三方缓存方案 创建适配器来完全覆盖缓存行为。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&lt;cache type="com.domain.something.MyCustomCache"/&gt;</a:t>
            </a:r>
            <a:endParaRPr lang="zh-CN" altLang="en-US"/>
          </a:p>
          <a:p>
            <a:r>
              <a:rPr lang="zh-CN" altLang="en-US"/>
              <a:t>这个示 例展 示了 如何 使用 一个 自定义 的缓 存实 现。type 属 性指 定的 类必 须实现 org.mybatis.cache.Cache 接口。这个接口是 MyBatis 框架中很多复杂的接口之一,但是简单 给定它做什么就行。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public interface Cache {</a:t>
            </a:r>
            <a:endParaRPr lang="zh-CN" altLang="en-US"/>
          </a:p>
          <a:p>
            <a:r>
              <a:rPr lang="zh-CN" altLang="en-US"/>
              <a:t>  String getId();</a:t>
            </a:r>
            <a:endParaRPr lang="zh-CN" altLang="en-US"/>
          </a:p>
          <a:p>
            <a:r>
              <a:rPr lang="zh-CN" altLang="en-US"/>
              <a:t>  int getSize();</a:t>
            </a:r>
            <a:endParaRPr lang="zh-CN" altLang="en-US"/>
          </a:p>
          <a:p>
            <a:r>
              <a:rPr lang="zh-CN" altLang="en-US"/>
              <a:t>  void putObject(Object key, Object value);</a:t>
            </a:r>
            <a:endParaRPr lang="zh-CN" altLang="en-US"/>
          </a:p>
          <a:p>
            <a:r>
              <a:rPr lang="zh-CN" altLang="en-US"/>
              <a:t>  Object getObject(Object key);</a:t>
            </a:r>
            <a:endParaRPr lang="zh-CN" altLang="en-US"/>
          </a:p>
          <a:p>
            <a:r>
              <a:rPr lang="zh-CN" altLang="en-US"/>
              <a:t>  boolean hasKey(Object key);</a:t>
            </a:r>
            <a:endParaRPr lang="zh-CN" altLang="en-US"/>
          </a:p>
          <a:p>
            <a:r>
              <a:rPr lang="zh-CN" altLang="en-US"/>
              <a:t>  Object removeObject(Object key);</a:t>
            </a:r>
            <a:endParaRPr lang="zh-CN" altLang="en-US"/>
          </a:p>
          <a:p>
            <a:r>
              <a:rPr lang="zh-CN" altLang="en-US"/>
              <a:t>  void clear();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  <a:p>
            <a:r>
              <a:rPr lang="zh-CN" altLang="en-US"/>
              <a:t>要配置你的缓存, 简单和公有的 JavaBeans 属性来配置你的缓存实现, 而且是通过 cache 元素来传递属性, 比如, 下面代码会在你的缓存实现中调用一个称为 “setCacheFile(String file)” 的方法: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&lt;cache type="com.domain.something.MyCustomCache"&gt;</a:t>
            </a:r>
            <a:endParaRPr lang="zh-CN" altLang="en-US"/>
          </a:p>
          <a:p>
            <a:r>
              <a:rPr lang="zh-CN" altLang="en-US"/>
              <a:t>  &lt;property name="cacheFile" value="/tmp/my-custom-cache.tmp"/&gt;</a:t>
            </a:r>
            <a:endParaRPr lang="zh-CN" altLang="en-US"/>
          </a:p>
          <a:p>
            <a:r>
              <a:rPr lang="zh-CN" altLang="en-US"/>
              <a:t>&lt;/cache&gt;</a:t>
            </a:r>
            <a:endParaRPr lang="zh-CN" altLang="en-US"/>
          </a:p>
          <a:p>
            <a:r>
              <a:rPr lang="zh-CN" altLang="en-US"/>
              <a:t>你可以使用所有简单类型作为 JavaBeans 的属性,MyBatis 会进行转换。 And you can specify a placeholder(e.g. ${cache.file}) to replace value defined at configuration properties.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从3.4.2版本开始，MyBatis已经支持在所有属性设置完毕以后可以调用一个初始化方法。如果你想要使用这个特性，请在你的自定义缓存类里实现 org.apache.ibatis.builder.InitializingObject 接口。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public interface InitializingObject {</a:t>
            </a:r>
            <a:endParaRPr lang="zh-CN" altLang="en-US"/>
          </a:p>
          <a:p>
            <a:r>
              <a:rPr lang="zh-CN" altLang="en-US"/>
              <a:t>  void initialize() throws Exception;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  <a:p>
            <a:r>
              <a:rPr lang="zh-CN" altLang="en-US"/>
              <a:t>记得缓存配置和缓存实例是绑定在 SQL 映射文件的命名空间是很重要的。因此,所有 在相同命名空间的语句正如绑定的缓存一样。 语句可以修改和缓存交互的方式, 或在语句的 语句的基础上使用两种简单的属性来完全排除它们。默认情况下,语句可以这样来配置: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&lt;select ... flushCache="false" useCache="true"/&gt;</a:t>
            </a:r>
            <a:endParaRPr lang="zh-CN" altLang="en-US"/>
          </a:p>
          <a:p>
            <a:r>
              <a:rPr lang="zh-CN" altLang="en-US"/>
              <a:t>&lt;insert ... flushCache="true"/&gt;</a:t>
            </a:r>
            <a:endParaRPr lang="zh-CN" altLang="en-US"/>
          </a:p>
          <a:p>
            <a:r>
              <a:rPr lang="zh-CN" altLang="en-US"/>
              <a:t>&lt;update ... flushCache="true"/&gt;</a:t>
            </a:r>
            <a:endParaRPr lang="zh-CN" altLang="en-US"/>
          </a:p>
          <a:p>
            <a:r>
              <a:rPr lang="zh-CN" altLang="en-US"/>
              <a:t>&lt;delete ... flushCache="true"/&gt;</a:t>
            </a:r>
            <a:endParaRPr lang="zh-CN" altLang="en-US"/>
          </a:p>
          <a:p>
            <a:r>
              <a:rPr lang="zh-CN" altLang="en-US"/>
              <a:t>因为那些是默认的,你明显不能明确地以这种方式来配置一条语句。相反,如果你想改 变默认的行为,只能设置 flushCache 和 useCache 属性。比如,在一些情况下你也许想排除 从缓存中查询特定语句结果,或者你也许想要一个查询语句来刷新缓存。相似地,你也许有 一些更新语句依靠执行而不需要刷新缓存。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参照缓存</a:t>
            </a:r>
            <a:endParaRPr lang="zh-CN" altLang="en-US"/>
          </a:p>
          <a:p>
            <a:r>
              <a:rPr lang="zh-CN" altLang="en-US"/>
              <a:t>回想一下上一节内容, 这个特殊命名空间的唯一缓存会被使用或者刷新相同命名空间内 的语句。也许将来的某个时候,你会想在命名空间中共享相同的缓存配置和实例。在这样的 情况下你可以使用 cache-ref 元素来引用另外一个缓存。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&lt;cache-ref namespace="com.someone.application.data.SomeMapper"/&gt;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914490" y="2744793"/>
            <a:ext cx="10364220" cy="1470025"/>
          </a:xfrm>
        </p:spPr>
        <p:txBody>
          <a:bodyPr/>
          <a:lstStyle>
            <a:lvl1pPr>
              <a:defRPr sz="28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8980" y="4319606"/>
            <a:ext cx="85352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8963" y="285728"/>
            <a:ext cx="6249021" cy="500066"/>
          </a:xfrm>
        </p:spPr>
        <p:txBody>
          <a:bodyPr>
            <a:noAutofit/>
          </a:bodyPr>
          <a:lstStyle>
            <a:lvl1pPr>
              <a:defRPr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60" y="1096010"/>
            <a:ext cx="11116310" cy="5047615"/>
          </a:xfrm>
        </p:spPr>
        <p:txBody>
          <a:bodyPr>
            <a:normAutofit/>
          </a:bodyPr>
          <a:lstStyle>
            <a:lvl1pPr>
              <a:buClr>
                <a:srgbClr val="92D050"/>
              </a:buClr>
              <a:buFontTx/>
              <a:buBlip>
                <a:blip r:embed="rId3"/>
              </a:buBlip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 fontAlgn="auto"/>
            <a:endParaRPr lang="en-US" altLang="zh-CN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0" normalizeH="0" baseline="0" noProof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068070"/>
            <a:ext cx="5385435" cy="506285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35" y="1067435"/>
            <a:ext cx="5385435" cy="506349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56" y="291465"/>
            <a:ext cx="10516322" cy="6163310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355" y="161290"/>
            <a:ext cx="11573510" cy="52451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32485"/>
            <a:ext cx="10516235" cy="5459095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517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076325"/>
            <a:ext cx="10974388" cy="50498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MyBatis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cache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缓存</a:t>
            </a: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 altLang="zh-CN"/>
              <a:t>Johnny Teacher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原理：Cache中Map的key值 CacheKey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0000"/>
          </a:bodyPr>
          <a:p>
            <a:r>
              <a:rPr lang="zh-CN" altLang="en-US"/>
              <a:t>5&gt;.Cache中Map的key值：CacheKey</a:t>
            </a:r>
            <a:endParaRPr lang="zh-CN" altLang="en-US"/>
          </a:p>
          <a:p>
            <a:pPr lvl="1"/>
            <a:r>
              <a:rPr lang="zh-CN" altLang="en-US"/>
              <a:t>我们知道，Cache最核心的实现其实就是一个Map，将本次查询使用的特征值作为key，将查询结果作为value存储到Map中。</a:t>
            </a:r>
            <a:endParaRPr lang="zh-CN" altLang="en-US"/>
          </a:p>
          <a:p>
            <a:pPr lvl="1"/>
            <a:r>
              <a:rPr lang="zh-CN" altLang="en-US"/>
              <a:t>现在最核心的问题出现了：怎样来确定一次查询的特征值？</a:t>
            </a:r>
            <a:endParaRPr lang="zh-CN" altLang="en-US"/>
          </a:p>
          <a:p>
            <a:pPr lvl="1"/>
            <a:r>
              <a:rPr lang="zh-CN" altLang="en-US"/>
              <a:t>换句话说就是：怎样判断某两次查询是完全相同的查询？</a:t>
            </a:r>
            <a:endParaRPr lang="zh-CN" altLang="en-US"/>
          </a:p>
          <a:p>
            <a:pPr lvl="1"/>
            <a:r>
              <a:rPr lang="zh-CN" altLang="en-US"/>
              <a:t>也可以这样说：如何确定Cache中的key值？</a:t>
            </a:r>
            <a:endParaRPr lang="zh-CN" altLang="en-US"/>
          </a:p>
          <a:p>
            <a:pPr lvl="1"/>
            <a:r>
              <a:rPr lang="zh-CN" altLang="en-US"/>
              <a:t>MyBatis认为，对于两次查询，如果以下条件都完全一样，那么就认为它们是完全相同的两次查询：</a:t>
            </a:r>
            <a:endParaRPr lang="zh-CN" altLang="en-US"/>
          </a:p>
          <a:p>
            <a:pPr lvl="1"/>
            <a:endParaRPr lang="zh-CN" altLang="en-US"/>
          </a:p>
          <a:p>
            <a:pPr lvl="1"/>
            <a:r>
              <a:rPr lang="zh-CN" altLang="en-US"/>
              <a:t>1. 传入的statementId对于MyBatis而言，你要使用它，必须需要一个statementId，它代表着你将执行什么样的Sql；</a:t>
            </a:r>
            <a:endParaRPr lang="zh-CN" altLang="en-US"/>
          </a:p>
          <a:p>
            <a:pPr lvl="1"/>
            <a:r>
              <a:rPr lang="zh-CN" altLang="en-US"/>
              <a:t>2. 查询时要求的结果集中的结果范围（结果的范围通过rowBounds.offset和rowBounds.limit表示）；</a:t>
            </a:r>
            <a:endParaRPr lang="zh-CN" altLang="en-US"/>
          </a:p>
          <a:p>
            <a:pPr lvl="1"/>
            <a:r>
              <a:rPr lang="zh-CN" altLang="en-US"/>
              <a:t>3. 这次查询所产生的最终要传递给JDBC java.sql.Preparedstatement的Sql语句字符串（boundSql.getSql()）</a:t>
            </a:r>
            <a:endParaRPr lang="zh-CN" altLang="en-US"/>
          </a:p>
          <a:p>
            <a:pPr lvl="1"/>
            <a:r>
              <a:rPr lang="zh-CN" altLang="en-US"/>
              <a:t>4. 传递给java.sql.Statement要设置的参数值</a:t>
            </a:r>
            <a:endParaRPr lang="zh-CN" altLang="en-US"/>
          </a:p>
          <a:p>
            <a:pPr lvl="1"/>
            <a:r>
              <a:rPr lang="zh-CN" altLang="en-US"/>
              <a:t>综上所述,CacheKey由以下条件决定：statementId  + rowBounds  + 传递给JDBC的SQL  + 传递给JDBC的参数值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二级缓存图示一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1800"/>
              <a:t>1&gt;.MyBatis的缓存机制整体设计以及二级缓存的工作模式</a:t>
            </a:r>
            <a:endParaRPr lang="zh-CN" altLang="en-US" sz="1800"/>
          </a:p>
          <a:p>
            <a:r>
              <a:rPr lang="zh-CN" altLang="en-US" sz="1800"/>
              <a:t>MyBatis的二级缓存是Application级别的缓存，它可以提高对数据库查询的效率，以提高应用的性能。</a:t>
            </a:r>
            <a:endParaRPr lang="zh-CN" altLang="en-US" sz="1800"/>
          </a:p>
        </p:txBody>
      </p:sp>
      <p:pic>
        <p:nvPicPr>
          <p:cNvPr id="4" name="图片 3" descr="二级缓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4810" y="2120265"/>
            <a:ext cx="5955030" cy="445960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二级缓存图示二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CachingExecutor是Executor的装饰者，以增强Executor的功能，使其具有缓存查询的功能，这里用到了设计模式中的装饰者模式。</a:t>
            </a:r>
            <a:endParaRPr lang="zh-CN" altLang="en-US"/>
          </a:p>
        </p:txBody>
      </p:sp>
      <p:pic>
        <p:nvPicPr>
          <p:cNvPr id="5" name="图片 4" descr="二级缓存示例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8910" y="2340610"/>
            <a:ext cx="6296660" cy="289623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二级缓存的相关配置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要想使某条Select查询支持二级缓存，你需要保证： </a:t>
            </a:r>
            <a:endParaRPr lang="zh-CN" altLang="en-US"/>
          </a:p>
          <a:p>
            <a:pPr lvl="1"/>
            <a:r>
              <a:rPr lang="zh-CN" altLang="en-US"/>
              <a:t>1.MyBatis支持二级缓存的总开关：全局配置变量参数cacheEnabled=true</a:t>
            </a:r>
            <a:endParaRPr lang="zh-CN" altLang="en-US"/>
          </a:p>
          <a:p>
            <a:pPr lvl="1"/>
            <a:r>
              <a:rPr lang="zh-CN" altLang="en-US"/>
              <a:t>2.该select语句所在的Mapper，配置了&lt;cache&gt; 或&lt;cached-ref&gt;节点，并且有效</a:t>
            </a:r>
            <a:endParaRPr lang="zh-CN" altLang="en-US"/>
          </a:p>
          <a:p>
            <a:pPr lvl="1"/>
            <a:r>
              <a:rPr lang="zh-CN" altLang="en-US"/>
              <a:t>3.该select语句的参数useCache=true </a:t>
            </a:r>
            <a:endParaRPr lang="zh-CN" altLang="en-US"/>
          </a:p>
          <a:p>
            <a:pPr lvl="1"/>
            <a:r>
              <a:rPr lang="en-US" altLang="zh-CN"/>
              <a:t>4.</a:t>
            </a:r>
            <a:r>
              <a:rPr lang="zh-CN" altLang="en-US"/>
              <a:t>对象的类必须实现序列化接口</a:t>
            </a:r>
            <a:endParaRPr lang="zh-CN" altLang="en-US"/>
          </a:p>
          <a:p>
            <a:pPr lvl="0"/>
            <a:r>
              <a:rPr lang="zh-CN" altLang="en-US"/>
              <a:t>一级缓存和二级缓存的使用顺序 :</a:t>
            </a:r>
            <a:endParaRPr lang="zh-CN" altLang="en-US"/>
          </a:p>
          <a:p>
            <a:pPr lvl="1"/>
            <a:r>
              <a:rPr lang="zh-CN" altLang="en-US"/>
              <a:t>二级缓存———&gt; 一级缓存——&gt; 数据库 </a:t>
            </a:r>
            <a:endParaRPr lang="zh-CN" altLang="en-US"/>
          </a:p>
          <a:p>
            <a:pPr lvl="0"/>
            <a:r>
              <a:rPr lang="zh-CN" altLang="en-US"/>
              <a:t>二级缓存作用域为 Mapper(Namespace)；</a:t>
            </a:r>
            <a:endParaRPr lang="zh-CN" altLang="en-US"/>
          </a:p>
          <a:p>
            <a:pPr lvl="1"/>
            <a:r>
              <a:rPr lang="zh-CN" altLang="en-US"/>
              <a:t>configuration.MappedStatement.Cache;项目启动时会初始化；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cache的</a:t>
            </a:r>
            <a:r>
              <a:rPr lang="en-US" altLang="zh-CN"/>
              <a:t>XML</a:t>
            </a:r>
            <a:r>
              <a:rPr lang="zh-CN" altLang="en-US"/>
              <a:t>配置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所有的这些属性都可以通过缓存元素的属性来修改。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37590" y="1468755"/>
            <a:ext cx="2644775" cy="1476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&lt;cache</a:t>
            </a:r>
            <a:endParaRPr lang="zh-CN" altLang="en-US"/>
          </a:p>
          <a:p>
            <a:r>
              <a:rPr lang="zh-CN" altLang="en-US"/>
              <a:t>  eviction="FIFO"</a:t>
            </a:r>
            <a:endParaRPr lang="zh-CN" altLang="en-US"/>
          </a:p>
          <a:p>
            <a:r>
              <a:rPr lang="zh-CN" altLang="en-US"/>
              <a:t>  flushInterval="60000"</a:t>
            </a:r>
            <a:endParaRPr lang="zh-CN" altLang="en-US"/>
          </a:p>
          <a:p>
            <a:r>
              <a:rPr lang="zh-CN" altLang="en-US"/>
              <a:t>  size="512"</a:t>
            </a:r>
            <a:endParaRPr lang="zh-CN" altLang="en-US"/>
          </a:p>
          <a:p>
            <a:r>
              <a:rPr lang="zh-CN" altLang="en-US"/>
              <a:t>  readOnly="true"/&gt;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789680" y="1468755"/>
            <a:ext cx="7380605" cy="1476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eviction的属性：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LRU – 最近最少使用的:移除最长时间不被使用的对象。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FIFO – 先进先出:按对象进入缓存的顺序来移除它们。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SOFT – 软引用:移除基于垃圾回收器状态和软引用规则的对象。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WEAK – 弱引用:更积极地移除基于垃圾收集器状态和弱引用规则的对象。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9335" y="3159760"/>
            <a:ext cx="10123805" cy="279971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eviction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默认的是 LRU。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flushInterval(刷新间隔)可以被设置为任意的正整数,而且它们代表一个合理的毫秒形式的时间段。默认情况是不设置,也就是没有刷新间隔,缓存仅仅调用语句时刷新。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size(引用数目)可以被设置为任意正整数,要记住你缓存的对象数目和你运行环境的 可用内存资源数目。默认值是 1024。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readOnly(只读)属性可以被设置为 true 或 false。只读的缓存会给所有调用者返回缓存对象的相同实例。因此这些对象不能被修改。这提供了很重要的性能优势。可读写的缓存会返回缓存对象的拷贝(通过序列化) 。这会慢一些,但是安全,因此默认是 false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Cache使用时的注意事项/避免使用二级缓存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p>
            <a:r>
              <a:rPr lang="zh-CN" altLang="en-US"/>
              <a:t>注意事项</a:t>
            </a:r>
            <a:endParaRPr lang="zh-CN" altLang="en-US"/>
          </a:p>
          <a:p>
            <a:pPr lvl="1"/>
            <a:r>
              <a:rPr lang="zh-CN" altLang="en-US"/>
              <a:t>1. 只能在【只有单表操作】的表上使用缓存，不只是要保证这个表在整个系统中只有单表操作，而且和该表有关的全部操作必须全部在一个namespace下。</a:t>
            </a:r>
            <a:endParaRPr lang="zh-CN" altLang="en-US"/>
          </a:p>
          <a:p>
            <a:pPr lvl="1"/>
            <a:r>
              <a:rPr lang="zh-CN" altLang="en-US"/>
              <a:t>2. 在可以保证查询远远大于insert,update,delete操作的情况下使用缓存这一点不需要多说，所有人都应该清楚。记住，这一点需要保证在1的前提下才可以！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避免使用二级缓存</a:t>
            </a:r>
            <a:endParaRPr lang="zh-CN" altLang="en-US"/>
          </a:p>
          <a:p>
            <a:pPr lvl="1"/>
            <a:r>
              <a:rPr lang="zh-CN" altLang="en-US"/>
              <a:t>可能会有很多人不理解这里，二级缓存带来的好处远远比不上他所隐藏的危害。</a:t>
            </a:r>
            <a:endParaRPr lang="zh-CN" altLang="en-US"/>
          </a:p>
          <a:p>
            <a:pPr lvl="1"/>
            <a:r>
              <a:rPr lang="zh-CN" altLang="en-US"/>
              <a:t>1.缓存是以namespace为单位的，不同namespace下的操作互不影响。</a:t>
            </a:r>
            <a:endParaRPr lang="zh-CN" altLang="en-US"/>
          </a:p>
          <a:p>
            <a:pPr lvl="1"/>
            <a:r>
              <a:rPr lang="zh-CN" altLang="en-US"/>
              <a:t>2.insert,update,delete操作会清空所在namespace下的全部缓存。</a:t>
            </a:r>
            <a:endParaRPr lang="zh-CN" altLang="en-US"/>
          </a:p>
          <a:p>
            <a:pPr lvl="1"/>
            <a:r>
              <a:rPr lang="zh-CN" altLang="en-US"/>
              <a:t>3.通常使用MyBatis Generator生成的代码中，都是各个表独立的，每个表都有自己的namespace。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Cache使用时的注意事项/避免使用二级缓存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多表操作一定不能使用缓存</a:t>
            </a:r>
            <a:endParaRPr lang="zh-CN" altLang="en-US"/>
          </a:p>
          <a:p>
            <a:r>
              <a:rPr lang="zh-CN" altLang="en-US"/>
              <a:t>首先不管多表操作写到那个namespace下，都会存在某个表不在这个namespace下的情况。</a:t>
            </a:r>
            <a:endParaRPr lang="zh-CN" altLang="en-US"/>
          </a:p>
          <a:p>
            <a:r>
              <a:rPr lang="zh-CN" altLang="en-US"/>
              <a:t>例如两个表：role和user_role，如果我想查询出某个用户的全部角色role，就一定会涉及到多表的操作。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像上面这个查询，你会写到那个xml中呢？？</a:t>
            </a:r>
            <a:endParaRPr lang="zh-CN" altLang="en-US"/>
          </a:p>
          <a:p>
            <a:r>
              <a:rPr lang="zh-CN" altLang="en-US"/>
              <a:t>不管是写到RoleMapper.xml还是UserRoleMapper.xml，或者是一个独立的XxxMapper.xml中。如果使用了二级缓存，都会导致上面这个查询结果可能不正确。</a:t>
            </a:r>
            <a:endParaRPr lang="zh-CN" altLang="en-US"/>
          </a:p>
          <a:p>
            <a:r>
              <a:rPr lang="zh-CN" altLang="en-US"/>
              <a:t>如果你正好修改了这个用户的角色，上面这个查询使用缓存的时候结果就是错的。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42670" y="3067685"/>
            <a:ext cx="8371840" cy="922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&lt;select id="selectUserRoles" resultType="UserRoleVO"&gt;</a:t>
            </a:r>
            <a:endParaRPr lang="zh-CN" altLang="en-US"/>
          </a:p>
          <a:p>
            <a:r>
              <a:rPr lang="zh-CN" altLang="en-US">
                <a:sym typeface="+mn-ea"/>
              </a:rPr>
              <a:t>    select * from user_role a,role b where a.roleid = b.roleid and a.userid = #{userid}</a:t>
            </a:r>
            <a:endParaRPr lang="zh-CN" altLang="en-US"/>
          </a:p>
          <a:p>
            <a:r>
              <a:rPr lang="zh-CN" altLang="en-US">
                <a:sym typeface="+mn-ea"/>
              </a:rPr>
              <a:t>&lt;/select&gt;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使用MyBatis的二级缓存有三个选择:</a:t>
            </a:r>
            <a:endParaRPr lang="zh-CN" altLang="en-US"/>
          </a:p>
          <a:p>
            <a:pPr lvl="1"/>
            <a:r>
              <a:rPr lang="zh-CN" altLang="en-US"/>
              <a:t>1.MyBatis自身提供的缓存实现；</a:t>
            </a:r>
            <a:endParaRPr lang="zh-CN" altLang="en-US"/>
          </a:p>
          <a:p>
            <a:pPr lvl="1"/>
            <a:r>
              <a:rPr lang="zh-CN" altLang="en-US"/>
              <a:t>2.用户自定义的Cache接口实现；（集成Cache 接口）</a:t>
            </a:r>
            <a:endParaRPr lang="zh-CN" altLang="en-US"/>
          </a:p>
          <a:p>
            <a:pPr lvl="1"/>
            <a:r>
              <a:rPr lang="zh-CN" altLang="en-US"/>
              <a:t>3.跟第三方内存缓存库的集成；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 二级缓存实现的选择 </a:t>
            </a:r>
            <a:endParaRPr lang="zh-CN" altLang="en-US"/>
          </a:p>
        </p:txBody>
      </p:sp>
      <p:pic>
        <p:nvPicPr>
          <p:cNvPr id="4" name="图片 3" descr="二级缓存"/>
          <p:cNvPicPr>
            <a:picLocks noChangeAspect="1"/>
          </p:cNvPicPr>
          <p:nvPr/>
        </p:nvPicPr>
        <p:blipFill>
          <a:blip r:embed="rId1"/>
          <a:srcRect l="-469" t="40732" r="469"/>
          <a:stretch>
            <a:fillRect/>
          </a:stretch>
        </p:blipFill>
        <p:spPr>
          <a:xfrm>
            <a:off x="2508250" y="3241040"/>
            <a:ext cx="6367780" cy="282638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总结缓存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总结：</a:t>
            </a:r>
            <a:endParaRPr lang="zh-CN" altLang="en-US"/>
          </a:p>
          <a:p>
            <a:pPr lvl="1"/>
            <a:r>
              <a:rPr lang="zh-CN" altLang="en-US"/>
              <a:t>目的</a:t>
            </a:r>
            <a:endParaRPr lang="zh-CN" altLang="en-US"/>
          </a:p>
          <a:p>
            <a:pPr lvl="1"/>
            <a:r>
              <a:rPr lang="zh-CN" altLang="en-US"/>
              <a:t>原理</a:t>
            </a:r>
            <a:endParaRPr lang="zh-CN" altLang="en-US"/>
          </a:p>
          <a:p>
            <a:pPr lvl="1"/>
            <a:r>
              <a:rPr lang="zh-CN" altLang="en-US"/>
              <a:t>分类</a:t>
            </a:r>
            <a:endParaRPr lang="zh-CN" altLang="en-US"/>
          </a:p>
          <a:p>
            <a:pPr lvl="2"/>
            <a:r>
              <a:rPr lang="zh-CN" altLang="en-US"/>
              <a:t>一级缓存</a:t>
            </a:r>
            <a:endParaRPr lang="zh-CN" altLang="en-US"/>
          </a:p>
          <a:p>
            <a:pPr lvl="2"/>
            <a:r>
              <a:rPr lang="zh-CN" altLang="en-US"/>
              <a:t>二级缓存</a:t>
            </a:r>
            <a:endParaRPr lang="zh-CN" altLang="en-US"/>
          </a:p>
          <a:p>
            <a:pPr lvl="2"/>
            <a:r>
              <a:rPr lang="zh-CN" altLang="en-US"/>
              <a:t>第三方缓存</a:t>
            </a:r>
            <a:endParaRPr lang="zh-CN" altLang="en-US"/>
          </a:p>
          <a:p>
            <a:pPr lvl="1"/>
            <a:r>
              <a:rPr lang="zh-CN" altLang="en-US"/>
              <a:t>配置</a:t>
            </a:r>
            <a:endParaRPr lang="zh-CN" altLang="en-US"/>
          </a:p>
          <a:p>
            <a:pPr lvl="1"/>
            <a:r>
              <a:rPr lang="zh-CN" altLang="en-US"/>
              <a:t>注意事项</a:t>
            </a:r>
            <a:endParaRPr lang="zh-CN" altLang="en-US"/>
          </a:p>
          <a:p>
            <a:pPr lvl="1"/>
            <a:endParaRPr lang="zh-CN" altLang="en-US"/>
          </a:p>
          <a:p>
            <a:pPr lvl="1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创造分享，</a:t>
            </a:r>
            <a:r>
              <a:rPr lang="zh-CN" altLang="en-US"/>
              <a:t>共同成长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本章目标：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MyBatis</a:t>
            </a:r>
            <a:r>
              <a:rPr lang="zh-CN" altLang="en-US"/>
              <a:t>入门介绍</a:t>
            </a:r>
            <a:endParaRPr lang="en-US" altLang="zh-CN"/>
          </a:p>
          <a:p>
            <a:r>
              <a:rPr lang="en-US" altLang="zh-CN"/>
              <a:t>MyBatis</a:t>
            </a:r>
            <a:r>
              <a:rPr lang="zh-CN" altLang="en-US"/>
              <a:t>环境配置</a:t>
            </a:r>
            <a:endParaRPr lang="zh-CN" altLang="en-US"/>
          </a:p>
          <a:p>
            <a:r>
              <a:rPr lang="en-US" altLang="zh-CN"/>
              <a:t>MyBatis</a:t>
            </a:r>
            <a:r>
              <a:rPr lang="zh-CN" altLang="en-US"/>
              <a:t>增删改查</a:t>
            </a:r>
            <a:endParaRPr lang="zh-CN" altLang="en-US"/>
          </a:p>
          <a:p>
            <a:r>
              <a:rPr lang="en-US" altLang="zh-CN"/>
              <a:t>MyBatis</a:t>
            </a:r>
            <a:r>
              <a:rPr lang="zh-CN" altLang="en-US"/>
              <a:t>模糊查询集合参数</a:t>
            </a:r>
            <a:endParaRPr lang="zh-CN" altLang="en-US"/>
          </a:p>
          <a:p>
            <a:r>
              <a:rPr lang="en-US" altLang="zh-CN"/>
              <a:t>MyBatis</a:t>
            </a:r>
            <a:r>
              <a:rPr lang="zh-CN" altLang="en-US"/>
              <a:t>多表查询</a:t>
            </a:r>
            <a:r>
              <a:rPr lang="en-US" altLang="zh-CN"/>
              <a:t>resultMap</a:t>
            </a:r>
            <a:r>
              <a:rPr lang="zh-CN" altLang="en-US"/>
              <a:t>设定</a:t>
            </a:r>
            <a:endParaRPr lang="zh-CN" altLang="en-US"/>
          </a:p>
          <a:p>
            <a:r>
              <a:rPr lang="en-US" altLang="zh-CN">
                <a:solidFill>
                  <a:srgbClr val="FF0000"/>
                </a:solidFill>
              </a:rPr>
              <a:t>MyBatis</a:t>
            </a:r>
            <a:r>
              <a:rPr lang="zh-CN" altLang="en-US">
                <a:solidFill>
                  <a:srgbClr val="FF0000"/>
                </a:solidFill>
              </a:rPr>
              <a:t>的</a:t>
            </a:r>
            <a:r>
              <a:rPr lang="en-US" altLang="zh-CN">
                <a:solidFill>
                  <a:srgbClr val="FF0000"/>
                </a:solidFill>
              </a:rPr>
              <a:t>cache</a:t>
            </a:r>
            <a:r>
              <a:rPr lang="zh-CN" altLang="en-US">
                <a:solidFill>
                  <a:srgbClr val="FF0000"/>
                </a:solidFill>
              </a:rPr>
              <a:t>缓存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缓存概念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什么是缓存：</a:t>
            </a:r>
            <a:endParaRPr lang="zh-CN" altLang="en-US"/>
          </a:p>
          <a:p>
            <a:pPr lvl="1"/>
            <a:r>
              <a:rPr lang="zh-CN" altLang="en-US"/>
              <a:t>缓存是计算机中的一块存储区域，把数据放入到存储区域中，读取速度快。</a:t>
            </a:r>
            <a:endParaRPr lang="zh-CN" altLang="en-US"/>
          </a:p>
          <a:p>
            <a:pPr lvl="0"/>
            <a:r>
              <a:rPr lang="en-US" altLang="zh-CN"/>
              <a:t>MyBatis</a:t>
            </a:r>
            <a:r>
              <a:rPr lang="zh-CN" altLang="en-US"/>
              <a:t>的缓存：</a:t>
            </a:r>
            <a:endParaRPr lang="zh-CN" altLang="en-US"/>
          </a:p>
          <a:p>
            <a:pPr lvl="1"/>
            <a:r>
              <a:rPr lang="zh-CN" altLang="en-US"/>
              <a:t>MyBatis 包含一个非常强大的查询缓存特性,它可以非常方便地配置和定制。MyBatis 3 中的缓存实现的很多改进都已经实现了,使得它更加强大而且易于配置。</a:t>
            </a:r>
            <a:endParaRPr lang="zh-CN" altLang="en-US"/>
          </a:p>
          <a:p>
            <a:pPr lvl="1"/>
            <a:endParaRPr lang="zh-CN" altLang="en-US"/>
          </a:p>
          <a:p>
            <a:pPr lvl="1"/>
            <a:r>
              <a:rPr lang="zh-CN" altLang="en-US"/>
              <a:t>默认情况下是没有开启缓存的,除了局部的 session 缓存,可以增强变现而且处理循环 依赖也是必须的。要开启二级缓存,你需要在你的 SQL 映射文件中添加一行:</a:t>
            </a:r>
            <a:endParaRPr lang="zh-CN" altLang="en-US"/>
          </a:p>
          <a:p>
            <a:pPr lvl="2"/>
            <a:r>
              <a:rPr lang="zh-CN" altLang="en-US">
                <a:solidFill>
                  <a:srgbClr val="FF0000"/>
                </a:solidFill>
              </a:rPr>
              <a:t>&lt;cache/&gt;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为什么使用缓存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什么是一级缓存？ 为什么使用一级缓存？</a:t>
            </a:r>
            <a:endParaRPr lang="zh-CN" altLang="en-US"/>
          </a:p>
          <a:p>
            <a:pPr lvl="1"/>
            <a:r>
              <a:rPr lang="zh-CN" altLang="en-US"/>
              <a:t>每当我们使用MyBatis开启一次和数据库的会话，MyBatis会创建出一个SqlSession对象表示一次数据库会话。</a:t>
            </a:r>
            <a:endParaRPr lang="zh-CN" altLang="en-US"/>
          </a:p>
          <a:p>
            <a:pPr lvl="1"/>
            <a:r>
              <a:rPr lang="zh-CN" altLang="en-US">
                <a:solidFill>
                  <a:srgbClr val="FF0000"/>
                </a:solidFill>
              </a:rPr>
              <a:t>在对数据库的一次会话中</a:t>
            </a:r>
            <a:r>
              <a:rPr lang="zh-CN" altLang="en-US"/>
              <a:t>，我们有</a:t>
            </a:r>
            <a:r>
              <a:rPr lang="zh-CN" altLang="en-US">
                <a:solidFill>
                  <a:srgbClr val="FF0000"/>
                </a:solidFill>
              </a:rPr>
              <a:t>可能会反复地执行完全相同的查询语句</a:t>
            </a:r>
            <a:r>
              <a:rPr lang="zh-CN" altLang="en-US"/>
              <a:t>，如果不采取一些措施的话，每一次查询都会查询一次数据库，而</a:t>
            </a:r>
            <a:r>
              <a:rPr lang="zh-CN" altLang="en-US">
                <a:solidFill>
                  <a:srgbClr val="FF0000"/>
                </a:solidFill>
              </a:rPr>
              <a:t>我们在极短的时间内做了完全相同的查询</a:t>
            </a:r>
            <a:r>
              <a:rPr lang="zh-CN" altLang="en-US"/>
              <a:t>，</a:t>
            </a:r>
            <a:r>
              <a:rPr lang="zh-CN" altLang="en-US">
                <a:solidFill>
                  <a:srgbClr val="FF0000"/>
                </a:solidFill>
              </a:rPr>
              <a:t>那么它们的结果极有可能完全相同</a:t>
            </a:r>
            <a:r>
              <a:rPr lang="zh-CN" altLang="en-US"/>
              <a:t>，</a:t>
            </a:r>
            <a:r>
              <a:rPr lang="zh-CN" altLang="en-US">
                <a:solidFill>
                  <a:srgbClr val="FF0000"/>
                </a:solidFill>
              </a:rPr>
              <a:t>由于查询一次数据库的代价很大，这有可能造成很大的资源浪费</a:t>
            </a:r>
            <a:r>
              <a:rPr lang="zh-CN" altLang="en-US"/>
              <a:t>。</a:t>
            </a:r>
            <a:endParaRPr lang="zh-CN" altLang="en-US"/>
          </a:p>
          <a:p>
            <a:pPr lvl="1"/>
            <a:r>
              <a:rPr lang="zh-CN" altLang="en-US"/>
              <a:t>为了解决这一问题，</a:t>
            </a:r>
            <a:r>
              <a:rPr lang="zh-CN" altLang="en-US">
                <a:solidFill>
                  <a:srgbClr val="FF0000"/>
                </a:solidFill>
              </a:rPr>
              <a:t>减少资源的浪费</a:t>
            </a:r>
            <a:r>
              <a:rPr lang="zh-CN" altLang="en-US"/>
              <a:t>，MyBatis会在表示</a:t>
            </a:r>
            <a:r>
              <a:rPr lang="zh-CN" altLang="en-US">
                <a:solidFill>
                  <a:srgbClr val="FF0000"/>
                </a:solidFill>
              </a:rPr>
              <a:t>会话的SqlSession对象中建立一个简单的缓存，将每次查询到的结果缓存起来</a:t>
            </a:r>
            <a:r>
              <a:rPr lang="zh-CN" altLang="en-US"/>
              <a:t>，</a:t>
            </a:r>
            <a:endParaRPr lang="zh-CN" altLang="en-US"/>
          </a:p>
          <a:p>
            <a:pPr lvl="1"/>
            <a:r>
              <a:rPr lang="zh-CN" altLang="en-US"/>
              <a:t>当</a:t>
            </a:r>
            <a:r>
              <a:rPr lang="zh-CN" altLang="en-US">
                <a:solidFill>
                  <a:srgbClr val="FF0000"/>
                </a:solidFill>
              </a:rPr>
              <a:t>下次查询的时候</a:t>
            </a:r>
            <a:r>
              <a:rPr lang="zh-CN" altLang="en-US"/>
              <a:t>，如果</a:t>
            </a:r>
            <a:r>
              <a:rPr lang="zh-CN" altLang="en-US">
                <a:solidFill>
                  <a:srgbClr val="FF0000"/>
                </a:solidFill>
              </a:rPr>
              <a:t>判断先前有个完全一样的查询</a:t>
            </a:r>
            <a:r>
              <a:rPr lang="zh-CN" altLang="en-US"/>
              <a:t>，会直接从缓存中将结果取出，返回给用户，不需要再进行一次数据库查询了。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一级缓存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p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&gt;. </a:t>
            </a:r>
            <a:r>
              <a:rPr lang="zh-CN" altLang="en-US"/>
              <a:t>如下图所示，MyBatis会在一次会话的表示----一个SqlSession对象中创建一个本地缓存(local cache)，对于每一次查询，都</a:t>
            </a:r>
            <a:r>
              <a:rPr lang="zh-CN" altLang="en-US">
                <a:solidFill>
                  <a:srgbClr val="FF0000"/>
                </a:solidFill>
              </a:rPr>
              <a:t>会尝试根据查询的条件去本地缓存中查找是否存在，如果在缓存中，就直接从缓存中取出，然后返回给用户</a:t>
            </a:r>
            <a:r>
              <a:rPr lang="zh-CN" altLang="en-US"/>
              <a:t>；否则，从数据库读取数据，将查询结果存入缓存并返回给用户。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对于</a:t>
            </a:r>
            <a:r>
              <a:rPr lang="zh-CN" altLang="en-US">
                <a:solidFill>
                  <a:srgbClr val="FF0000"/>
                </a:solidFill>
              </a:rPr>
              <a:t>会话（Session）级别的数据缓存</a:t>
            </a:r>
            <a:r>
              <a:rPr lang="zh-CN" altLang="en-US"/>
              <a:t>，我们称之为一级数据缓存，</a:t>
            </a:r>
            <a:r>
              <a:rPr lang="zh-CN" altLang="en-US">
                <a:solidFill>
                  <a:srgbClr val="FF0000"/>
                </a:solidFill>
              </a:rPr>
              <a:t>简称一级缓存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图片 3" descr="一级缓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8875" y="2247265"/>
            <a:ext cx="6421120" cy="323405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MyBatis中的一级缓存组织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lang="zh-CN" altLang="en-US" sz="1800"/>
              <a:t>2&gt;. MyBatis中的一级缓存是怎样组织的？（即SqlSession中的缓存是怎样组织的？）</a:t>
            </a:r>
            <a:endParaRPr lang="zh-CN" altLang="en-US" sz="1800"/>
          </a:p>
          <a:p>
            <a:r>
              <a:rPr lang="zh-CN" altLang="en-US" sz="1800"/>
              <a:t>SqlSession对象、Executor对象、Cache对象之间的关系如下图所示：</a:t>
            </a:r>
            <a:endParaRPr lang="zh-CN" altLang="en-US" sz="1800"/>
          </a:p>
          <a:p>
            <a:endParaRPr lang="zh-CN" altLang="en-US" sz="1800"/>
          </a:p>
          <a:p>
            <a:endParaRPr lang="zh-CN" altLang="en-US" sz="1800"/>
          </a:p>
          <a:p>
            <a:endParaRPr lang="zh-CN" altLang="en-US" sz="1800"/>
          </a:p>
          <a:p>
            <a:endParaRPr lang="zh-CN" altLang="en-US" sz="1800"/>
          </a:p>
          <a:p>
            <a:endParaRPr lang="zh-CN" altLang="en-US" sz="1800"/>
          </a:p>
          <a:p>
            <a:endParaRPr lang="zh-CN" altLang="en-US" sz="1800"/>
          </a:p>
          <a:p>
            <a:r>
              <a:rPr lang="zh-CN" altLang="en-US" sz="1800"/>
              <a:t>PerpetualCache实现原理其实很简单，其内部就是通过一个简单的HashMap&lt;k,v&gt;来实现的，没有其他的任何限制。</a:t>
            </a:r>
            <a:endParaRPr lang="zh-CN" altLang="en-US" sz="1800"/>
          </a:p>
        </p:txBody>
      </p:sp>
      <p:pic>
        <p:nvPicPr>
          <p:cNvPr id="4" name="图片 3" descr="SEC之间的关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6235" y="1882140"/>
            <a:ext cx="5033010" cy="32829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PerpetualCache的实现代码：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如下是PerpetualCache的实现代码：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45845" y="1751965"/>
            <a:ext cx="9391650" cy="40309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1600"/>
              <a:t>public class PerpetualCache implements Cache {  </a:t>
            </a:r>
            <a:endParaRPr lang="zh-CN" altLang="en-US" sz="1600"/>
          </a:p>
          <a:p>
            <a:r>
              <a:rPr lang="zh-CN" altLang="en-US" sz="1600"/>
              <a:t>	private String id;  </a:t>
            </a:r>
            <a:endParaRPr lang="zh-CN" altLang="en-US" sz="1600"/>
          </a:p>
          <a:p>
            <a:r>
              <a:rPr lang="zh-CN" altLang="en-US" sz="1600"/>
              <a:t>	private </a:t>
            </a:r>
            <a:r>
              <a:rPr lang="zh-CN" altLang="en-US" sz="1600">
                <a:solidFill>
                  <a:srgbClr val="FF0000"/>
                </a:solidFill>
              </a:rPr>
              <a:t>Map&lt;Object, Object&gt;</a:t>
            </a:r>
            <a:r>
              <a:rPr lang="zh-CN" altLang="en-US" sz="1600"/>
              <a:t> cache = new HashMap&lt;Object, Object&gt;(); </a:t>
            </a:r>
            <a:endParaRPr lang="zh-CN" altLang="en-US" sz="1600"/>
          </a:p>
          <a:p>
            <a:r>
              <a:rPr lang="zh-CN" altLang="en-US" sz="1600"/>
              <a:t>	public void putObject(Object key, Object value) {  </a:t>
            </a:r>
            <a:endParaRPr lang="zh-CN" altLang="en-US" sz="1600"/>
          </a:p>
          <a:p>
            <a:r>
              <a:rPr lang="zh-CN" altLang="en-US" sz="1600"/>
              <a:t>	</a:t>
            </a:r>
            <a:r>
              <a:rPr lang="en-US" altLang="zh-CN" sz="1600"/>
              <a:t>	</a:t>
            </a:r>
            <a:r>
              <a:rPr lang="zh-CN" altLang="en-US" sz="1600"/>
              <a:t>cache.put(key, value);  </a:t>
            </a:r>
            <a:endParaRPr lang="zh-CN" altLang="en-US" sz="1600"/>
          </a:p>
          <a:p>
            <a:r>
              <a:rPr lang="zh-CN" altLang="en-US" sz="1600"/>
              <a:t>	}  </a:t>
            </a:r>
            <a:endParaRPr lang="zh-CN" altLang="en-US" sz="1600"/>
          </a:p>
          <a:p>
            <a:r>
              <a:rPr lang="zh-CN" altLang="en-US" sz="1600"/>
              <a:t>	public Object getObject(Object key) {  </a:t>
            </a:r>
            <a:endParaRPr lang="zh-CN" altLang="en-US" sz="1600"/>
          </a:p>
          <a:p>
            <a:r>
              <a:rPr lang="zh-CN" altLang="en-US" sz="1600"/>
              <a:t>	</a:t>
            </a:r>
            <a:r>
              <a:rPr lang="en-US" altLang="zh-CN" sz="1600"/>
              <a:t>	</a:t>
            </a:r>
            <a:r>
              <a:rPr lang="zh-CN" altLang="en-US" sz="1600"/>
              <a:t>return cache.get(key);  </a:t>
            </a:r>
            <a:endParaRPr lang="zh-CN" altLang="en-US" sz="1600"/>
          </a:p>
          <a:p>
            <a:r>
              <a:rPr lang="zh-CN" altLang="en-US" sz="1600"/>
              <a:t>	}  </a:t>
            </a:r>
            <a:endParaRPr lang="zh-CN" altLang="en-US" sz="1600"/>
          </a:p>
          <a:p>
            <a:r>
              <a:rPr lang="zh-CN" altLang="en-US" sz="1600"/>
              <a:t>	public Object removeObject(Object key) {  </a:t>
            </a:r>
            <a:endParaRPr lang="zh-CN" altLang="en-US" sz="1600"/>
          </a:p>
          <a:p>
            <a:r>
              <a:rPr lang="zh-CN" altLang="en-US" sz="1600"/>
              <a:t>	</a:t>
            </a:r>
            <a:r>
              <a:rPr lang="en-US" altLang="zh-CN" sz="1600"/>
              <a:t>	</a:t>
            </a:r>
            <a:r>
              <a:rPr lang="zh-CN" altLang="en-US" sz="1600"/>
              <a:t>return cache.remove(key);  </a:t>
            </a:r>
            <a:endParaRPr lang="zh-CN" altLang="en-US" sz="1600"/>
          </a:p>
          <a:p>
            <a:r>
              <a:rPr lang="zh-CN" altLang="en-US" sz="1600"/>
              <a:t>	}  </a:t>
            </a:r>
            <a:endParaRPr lang="zh-CN" altLang="en-US" sz="1600"/>
          </a:p>
          <a:p>
            <a:r>
              <a:rPr lang="zh-CN" altLang="en-US" sz="1600"/>
              <a:t>	public void clear() {  </a:t>
            </a:r>
            <a:endParaRPr lang="zh-CN" altLang="en-US" sz="1600"/>
          </a:p>
          <a:p>
            <a:r>
              <a:rPr lang="zh-CN" altLang="en-US" sz="1600"/>
              <a:t>	</a:t>
            </a:r>
            <a:r>
              <a:rPr lang="en-US" altLang="zh-CN" sz="1600"/>
              <a:t>	</a:t>
            </a:r>
            <a:r>
              <a:rPr lang="zh-CN" altLang="en-US" sz="1600"/>
              <a:t>cache.clear();  </a:t>
            </a:r>
            <a:endParaRPr lang="zh-CN" altLang="en-US" sz="1600"/>
          </a:p>
          <a:p>
            <a:r>
              <a:rPr lang="zh-CN" altLang="en-US" sz="1600"/>
              <a:t>	}</a:t>
            </a:r>
            <a:endParaRPr lang="zh-CN" altLang="en-US" sz="1600"/>
          </a:p>
          <a:p>
            <a:r>
              <a:rPr lang="zh-CN" altLang="en-US" sz="1600"/>
              <a:t>}</a:t>
            </a:r>
            <a:endParaRPr lang="zh-CN" altLang="en-US" sz="1600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一级缓存的生命周期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3&gt;.一级缓存的生命周期有多长？</a:t>
            </a:r>
            <a:endParaRPr lang="zh-CN" altLang="en-US"/>
          </a:p>
          <a:p>
            <a:pPr lvl="1"/>
            <a:r>
              <a:rPr lang="zh-CN" altLang="en-US"/>
              <a:t>a.MyBatis在开启一个数据库会话时，会创建一个新的SqlSession对象，SqlSession对象中会有一个新的Executor对象，Executor对象中持有一个新的PerpetualCache对象；当会话结束时，SqlSession对象及其内部的Executor对象还有PerpetualCache对象也一并释放掉。</a:t>
            </a:r>
            <a:endParaRPr lang="zh-CN" altLang="en-US"/>
          </a:p>
          <a:p>
            <a:pPr lvl="1"/>
            <a:r>
              <a:rPr lang="zh-CN" altLang="en-US"/>
              <a:t>b.如果SqlSession调用了close()方法，会释放掉一级缓存PerpetualCache对象，一级缓存将不可用；</a:t>
            </a:r>
            <a:endParaRPr lang="zh-CN" altLang="en-US"/>
          </a:p>
          <a:p>
            <a:pPr lvl="1"/>
            <a:r>
              <a:rPr lang="zh-CN" altLang="en-US"/>
              <a:t>c.如果SqlSession调用了clearCache()，会清空PerpetualCache对象中的数据，但是该对象仍可使用；</a:t>
            </a:r>
            <a:endParaRPr lang="zh-CN" altLang="en-US"/>
          </a:p>
          <a:p>
            <a:pPr lvl="1"/>
            <a:r>
              <a:rPr lang="zh-CN" altLang="en-US"/>
              <a:t>d.SqlSession中执行了任何一个update操作(update()、delete()、insert())，都会清空PerpetualCache对象的数据，但是该对象可以继续使用；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一级缓存的工作流程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4&gt;. SqlSession 一级缓存的工作流程：</a:t>
            </a:r>
            <a:endParaRPr lang="zh-CN" altLang="en-US"/>
          </a:p>
          <a:p>
            <a:pPr lvl="1"/>
            <a:r>
              <a:rPr lang="zh-CN" altLang="en-US"/>
              <a:t>1.对于某个查询，根据statementId,params,rowBounds来构建一个key值，根据这个key值去缓存Cache中取出对应的key值存储的缓存结果；</a:t>
            </a:r>
            <a:endParaRPr lang="zh-CN" altLang="en-US"/>
          </a:p>
          <a:p>
            <a:pPr lvl="1"/>
            <a:r>
              <a:rPr lang="zh-CN" altLang="en-US"/>
              <a:t>2. 判断从Cache中根据特定的key值取的数据数据是否为空，即是否命中；</a:t>
            </a:r>
            <a:endParaRPr lang="zh-CN" altLang="en-US"/>
          </a:p>
          <a:p>
            <a:pPr lvl="1"/>
            <a:r>
              <a:rPr lang="zh-CN" altLang="en-US"/>
              <a:t>3. 如果命中，则直接将缓存结果返回；</a:t>
            </a:r>
            <a:endParaRPr lang="zh-CN" altLang="en-US"/>
          </a:p>
          <a:p>
            <a:pPr lvl="1"/>
            <a:r>
              <a:rPr lang="zh-CN" altLang="en-US"/>
              <a:t>4. 如果没命中：</a:t>
            </a:r>
            <a:endParaRPr lang="zh-CN" altLang="en-US"/>
          </a:p>
          <a:p>
            <a:pPr lvl="1"/>
            <a:r>
              <a:rPr lang="zh-CN" altLang="en-US"/>
              <a:t>        4.1  去数据库中查询数据，得到查询结果；</a:t>
            </a:r>
            <a:endParaRPr lang="zh-CN" altLang="en-US"/>
          </a:p>
          <a:p>
            <a:pPr lvl="1"/>
            <a:r>
              <a:rPr lang="zh-CN" altLang="en-US"/>
              <a:t>        4.2  将key和查询到的结果分别作为key,value对存储到Cache中；</a:t>
            </a:r>
            <a:endParaRPr lang="zh-CN" altLang="en-US"/>
          </a:p>
          <a:p>
            <a:pPr lvl="1"/>
            <a:r>
              <a:rPr lang="zh-CN" altLang="en-US"/>
              <a:t>        4.3. 将查询结果返回；</a:t>
            </a:r>
            <a:endParaRPr lang="zh-CN" altLang="en-US"/>
          </a:p>
          <a:p>
            <a:pPr lvl="1"/>
            <a:r>
              <a:rPr lang="zh-CN" altLang="en-US"/>
              <a:t>5. 结束。</a:t>
            </a:r>
            <a:endParaRPr lang="zh-CN" altLang="en-US"/>
          </a:p>
          <a:p>
            <a:pPr lvl="0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COMMONDATA" val="eyJoZGlkIjoiNjcwYWEwNjBkNGVjZmE5MTA1N2RiMjI3NTU3MmNhOTA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4671</Words>
  <Application>WPS 演示</Application>
  <PresentationFormat>宽屏</PresentationFormat>
  <Paragraphs>208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微软雅黑 Light</vt:lpstr>
      <vt:lpstr>Arial Unicode MS</vt:lpstr>
      <vt:lpstr>Calibri</vt:lpstr>
      <vt:lpstr>Office 主题</vt:lpstr>
      <vt:lpstr>1_Office 主题</vt:lpstr>
      <vt:lpstr>MyBatis的cache缓存</vt:lpstr>
      <vt:lpstr>本章目标：</vt:lpstr>
      <vt:lpstr>缓存概念</vt:lpstr>
      <vt:lpstr>为什么使用缓存</vt:lpstr>
      <vt:lpstr>一级缓存</vt:lpstr>
      <vt:lpstr>MyBatis中的一级缓存组织</vt:lpstr>
      <vt:lpstr>PerpetualCache的实现代码：</vt:lpstr>
      <vt:lpstr>一级缓存的生命周期</vt:lpstr>
      <vt:lpstr>一级缓存的工作流程</vt:lpstr>
      <vt:lpstr>原理：Cache中Map的key值 CacheKey</vt:lpstr>
      <vt:lpstr>二级缓存图示一</vt:lpstr>
      <vt:lpstr>二级缓存图示二</vt:lpstr>
      <vt:lpstr>二级缓存的相关配置</vt:lpstr>
      <vt:lpstr>cache的XML配置</vt:lpstr>
      <vt:lpstr>Cache使用时的注意事项/避免使用二级缓存</vt:lpstr>
      <vt:lpstr>Cache使用时的注意事项/避免使用二级缓存</vt:lpstr>
      <vt:lpstr> 二级缓存实现的选择 </vt:lpstr>
      <vt:lpstr>总结缓存</vt:lpstr>
      <vt:lpstr>创造分享，共同成长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吕吕</cp:lastModifiedBy>
  <cp:revision>113</cp:revision>
  <dcterms:created xsi:type="dcterms:W3CDTF">2018-05-26T08:13:00Z</dcterms:created>
  <dcterms:modified xsi:type="dcterms:W3CDTF">2022-07-18T02:19:43Z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2052-11.1.0.11830</vt:lpwstr>
  </property>
  <property fmtid="{D5CDD505-2E9C-101B-9397-08002B2CF9AE}" pid="3" name="ICV">
    <vt:lpwstr>F0AA2B5B3796415FB41270493FD920B4</vt:lpwstr>
  </property>
</Properties>
</file>