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handoutMasterIdLst>
    <p:handoutMasterId r:id="rId18"/>
  </p:handoutMasterIdLst>
  <p:sldIdLst>
    <p:sldId id="256" r:id="rId3"/>
    <p:sldId id="275" r:id="rId5"/>
    <p:sldId id="277" r:id="rId6"/>
    <p:sldId id="278" r:id="rId7"/>
    <p:sldId id="279" r:id="rId8"/>
    <p:sldId id="280" r:id="rId9"/>
    <p:sldId id="286" r:id="rId10"/>
    <p:sldId id="281" r:id="rId11"/>
    <p:sldId id="293" r:id="rId12"/>
    <p:sldId id="282" r:id="rId13"/>
    <p:sldId id="283" r:id="rId14"/>
    <p:sldId id="284" r:id="rId15"/>
    <p:sldId id="294" r:id="rId16"/>
    <p:sldId id="292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0" autoAdjust="0"/>
    <p:restoredTop sz="94660"/>
  </p:normalViewPr>
  <p:slideViewPr>
    <p:cSldViewPr snapToGrid="0">
      <p:cViewPr varScale="1">
        <p:scale>
          <a:sx n="66" d="100"/>
          <a:sy n="66" d="100"/>
        </p:scale>
        <p:origin x="66" y="9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2" Type="http://schemas.openxmlformats.org/officeDocument/2006/relationships/commentAuthors" Target="commentAuthors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Picture 7" descr="Picture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851569" y="179024"/>
            <a:ext cx="2153196" cy="720894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Users\wangwengping\Desktop\logo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35631" y="161755"/>
            <a:ext cx="1224569" cy="1236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156" y="291465"/>
            <a:ext cx="10516322" cy="6163310"/>
          </a:xfrm>
        </p:spPr>
        <p:txBody>
          <a:bodyPr/>
          <a:lstStyle>
            <a:lvl1pPr marL="0" indent="0">
              <a:buNone/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8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 marL="91440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 marL="1371600" indent="0">
              <a:buNone/>
              <a:defRPr sz="14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 marL="1828800" indent="0">
              <a:buNone/>
              <a:defRPr sz="14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0" y="123119"/>
            <a:ext cx="173510" cy="598099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0" name="Picture 9" descr="Picture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178141" y="6062200"/>
            <a:ext cx="1787437" cy="598437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Users\wangwengping\Desktop\logo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35631" y="161755"/>
            <a:ext cx="1224569" cy="1236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355" y="161290"/>
            <a:ext cx="11573510" cy="52451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832485"/>
            <a:ext cx="10516235" cy="5459095"/>
          </a:xfrm>
        </p:spPr>
        <p:txBody>
          <a:bodyPr/>
          <a:lstStyle>
            <a:lvl1pPr marL="0" indent="0">
              <a:buNone/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8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 marL="91440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 marL="1371600" indent="0">
              <a:buNone/>
              <a:defRPr sz="14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 marL="1828800" indent="0">
              <a:buNone/>
              <a:defRPr sz="14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0" y="123119"/>
            <a:ext cx="173510" cy="598099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0" name="Picture 9" descr="Picture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178141" y="6062200"/>
            <a:ext cx="1787437" cy="598437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510" y="12302"/>
            <a:ext cx="11637135" cy="819731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30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fontAlgn="auto"/>
            <a:endParaRPr lang="en-US" altLang="zh-CN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fontAlgn="auto"/>
            <a:endParaRPr lang="en-US" alt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fontAlgn="auto"/>
            <a:fld id="{5C815EE2-BA44-40C7-8970-A82421F53BEF}" type="slidenum">
              <a:rPr lang="en-US" altLang="zh-CN" strike="noStrike" noProof="1">
                <a:latin typeface="+mn-lt"/>
                <a:ea typeface="+mn-ea"/>
                <a:cs typeface="+mn-cs"/>
              </a:rPr>
            </a:fld>
            <a:endParaRPr lang="en-US" altLang="zh-CN" strike="noStrike" noProof="1"/>
          </a:p>
        </p:txBody>
      </p:sp>
      <p:sp>
        <p:nvSpPr>
          <p:cNvPr id="8" name="矩形 7"/>
          <p:cNvSpPr/>
          <p:nvPr/>
        </p:nvSpPr>
        <p:spPr>
          <a:xfrm>
            <a:off x="0" y="123119"/>
            <a:ext cx="173510" cy="598099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>
    <p:push dir="u"/>
  </p:transition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 sz="28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 sz="24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tags" Target="../tags/tag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4" name="KSO_TEMPLATE" hidden="1"/>
          <p:cNvSpPr/>
          <p:nvPr userDrawn="1">
            <p:custDataLst>
              <p:tags r:id="rId12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themeOverride" Target="../theme/themeOverride1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altLang="zh-CN"/>
              <a:t>Spring</a:t>
            </a:r>
            <a:r>
              <a:rPr lang="zh-CN" altLang="en-US"/>
              <a:t>事务管理</a:t>
            </a:r>
            <a:br>
              <a:rPr lang="en-US" altLang="zh-CN"/>
            </a:br>
            <a:endParaRPr lang="en-US" altLang="zh-CN"/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altLang="zh-CN"/>
              <a:t>Johnny Teacher</a:t>
            </a:r>
            <a:endParaRPr lang="en-US" altLang="zh-CN"/>
          </a:p>
        </p:txBody>
      </p:sp>
    </p:spTree>
    <p:custDataLst>
      <p:tags r:id="rId3"/>
    </p:custDataLst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t>使用注解实现事务处理 </a:t>
            </a:r>
            <a:r>
              <a:rPr lang="en-US" altLang="zh-CN"/>
              <a:t>3-1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在Spring配置文件中配置事务管理类，并添加对注解配置的事务的支持</a:t>
            </a:r>
            <a:endParaRPr lang="en-US" altLang="zh-CN"/>
          </a:p>
          <a:p>
            <a:endParaRPr lang="en-US" altLang="zh-CN"/>
          </a:p>
          <a:p>
            <a:endParaRPr lang="en-US" altLang="zh-CN"/>
          </a:p>
          <a:p>
            <a:endParaRPr lang="en-US" altLang="zh-CN"/>
          </a:p>
          <a:p>
            <a:r>
              <a:rPr lang="zh-CN" altLang="en-US"/>
              <a:t>使用</a:t>
            </a:r>
            <a:r>
              <a:rPr lang="en-US" altLang="zh-CN"/>
              <a:t>@Transactional</a:t>
            </a:r>
            <a:r>
              <a:rPr lang="zh-CN" altLang="en-US"/>
              <a:t>为方法添加事务支持</a:t>
            </a:r>
            <a:endParaRPr lang="zh-CN" altLang="en-US"/>
          </a:p>
          <a:p>
            <a:endParaRPr lang="en-US" altLang="zh-CN"/>
          </a:p>
          <a:p>
            <a:endParaRPr lang="en-US" altLang="zh-CN"/>
          </a:p>
          <a:p>
            <a:endParaRPr lang="zh-CN" altLang="en-US"/>
          </a:p>
          <a:p>
            <a:endParaRPr lang="zh-CN" altLang="en-US"/>
          </a:p>
        </p:txBody>
      </p:sp>
      <p:sp>
        <p:nvSpPr>
          <p:cNvPr id="6" name="AutoShape 15"/>
          <p:cNvSpPr>
            <a:spLocks noChangeArrowheads="1"/>
          </p:cNvSpPr>
          <p:nvPr/>
        </p:nvSpPr>
        <p:spPr bwMode="auto">
          <a:xfrm>
            <a:off x="1076325" y="1442720"/>
            <a:ext cx="9755505" cy="1504029"/>
          </a:xfrm>
          <a:prstGeom prst="roundRect">
            <a:avLst>
              <a:gd name="adj" fmla="val 3139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p>
            <a:pPr marL="171450" lvl="1" indent="-171450" defTabSz="723900">
              <a:spcAft>
                <a:spcPts val="0"/>
              </a:spcAft>
              <a:buClr>
                <a:schemeClr val="folHlink"/>
              </a:buClr>
              <a:buSzPct val="60000"/>
              <a:tabLst>
                <a:tab pos="444500" algn="l"/>
              </a:tabLst>
              <a:defRPr/>
            </a:pPr>
            <a:r>
              <a:rPr lang="en-US" altLang="zh-CN" dirty="0" smtClean="0">
                <a:latin typeface="+mn-lt"/>
                <a:ea typeface="宋体" panose="02010600030101010101" pitchFamily="2" charset="-122"/>
              </a:rPr>
              <a:t>&lt;</a:t>
            </a:r>
            <a:r>
              <a:rPr lang="en-US" altLang="zh-CN" dirty="0">
                <a:latin typeface="+mn-lt"/>
                <a:ea typeface="宋体" panose="02010600030101010101" pitchFamily="2" charset="-122"/>
              </a:rPr>
              <a:t>bean id="</a:t>
            </a:r>
            <a:r>
              <a:rPr lang="en-US" altLang="zh-CN" dirty="0" err="1" smtClean="0">
                <a:solidFill>
                  <a:srgbClr val="FF0000"/>
                </a:solidFill>
                <a:latin typeface="+mn-lt"/>
                <a:ea typeface="宋体" panose="02010600030101010101" pitchFamily="2" charset="-122"/>
              </a:rPr>
              <a:t>txManager</a:t>
            </a:r>
            <a:r>
              <a:rPr lang="en-US" altLang="zh-CN" dirty="0" smtClean="0">
                <a:latin typeface="+mn-lt"/>
                <a:ea typeface="宋体" panose="02010600030101010101" pitchFamily="2" charset="-122"/>
              </a:rPr>
              <a:t>"  class</a:t>
            </a:r>
            <a:r>
              <a:rPr lang="en-US" altLang="zh-CN" dirty="0">
                <a:latin typeface="+mn-lt"/>
                <a:ea typeface="宋体" panose="02010600030101010101" pitchFamily="2" charset="-122"/>
              </a:rPr>
              <a:t>="</a:t>
            </a:r>
            <a:r>
              <a:rPr lang="en-US" altLang="zh-CN" dirty="0" err="1" smtClean="0">
                <a:latin typeface="+mn-lt"/>
                <a:ea typeface="宋体" panose="02010600030101010101" pitchFamily="2" charset="-122"/>
              </a:rPr>
              <a:t>org.springframework.jdbc.datasource</a:t>
            </a:r>
            <a:endParaRPr lang="en-US" altLang="zh-CN" dirty="0" smtClean="0">
              <a:latin typeface="+mn-lt"/>
              <a:ea typeface="宋体" panose="02010600030101010101" pitchFamily="2" charset="-122"/>
            </a:endParaRPr>
          </a:p>
          <a:p>
            <a:pPr marL="171450" lvl="1" indent="-171450" defTabSz="723900">
              <a:spcAft>
                <a:spcPts val="0"/>
              </a:spcAft>
              <a:buClr>
                <a:schemeClr val="folHlink"/>
              </a:buClr>
              <a:buSzPct val="60000"/>
              <a:tabLst>
                <a:tab pos="444500" algn="l"/>
              </a:tabLst>
              <a:defRPr/>
            </a:pPr>
            <a:r>
              <a:rPr lang="en-US" altLang="zh-CN" dirty="0">
                <a:latin typeface="+mn-lt"/>
                <a:ea typeface="宋体" panose="02010600030101010101" pitchFamily="2" charset="-122"/>
              </a:rPr>
              <a:t> </a:t>
            </a:r>
            <a:r>
              <a:rPr lang="en-US" altLang="zh-CN" dirty="0" smtClean="0">
                <a:latin typeface="+mn-lt"/>
                <a:ea typeface="宋体" panose="02010600030101010101" pitchFamily="2" charset="-122"/>
              </a:rPr>
              <a:t>                                                             .</a:t>
            </a:r>
            <a:r>
              <a:rPr lang="en-US" altLang="zh-CN" dirty="0">
                <a:latin typeface="+mn-lt"/>
                <a:ea typeface="宋体" panose="02010600030101010101" pitchFamily="2" charset="-122"/>
              </a:rPr>
              <a:t>DataSourceTransactionManager"&gt;</a:t>
            </a:r>
            <a:endParaRPr lang="zh-CN" altLang="zh-CN" dirty="0">
              <a:latin typeface="+mn-lt"/>
              <a:ea typeface="宋体" panose="02010600030101010101" pitchFamily="2" charset="-122"/>
            </a:endParaRPr>
          </a:p>
          <a:p>
            <a:pPr marL="171450" lvl="1" indent="-171450" defTabSz="723900">
              <a:spcAft>
                <a:spcPts val="0"/>
              </a:spcAft>
              <a:buClr>
                <a:schemeClr val="folHlink"/>
              </a:buClr>
              <a:buSzPct val="60000"/>
              <a:tabLst>
                <a:tab pos="444500" algn="l"/>
              </a:tabLst>
              <a:defRPr/>
            </a:pPr>
            <a:r>
              <a:rPr lang="en-US" altLang="zh-CN" dirty="0">
                <a:latin typeface="+mn-lt"/>
                <a:ea typeface="宋体" panose="02010600030101010101" pitchFamily="2" charset="-122"/>
              </a:rPr>
              <a:t>    &lt;property name="</a:t>
            </a:r>
            <a:r>
              <a:rPr lang="en-US" altLang="zh-CN" dirty="0" err="1">
                <a:latin typeface="+mn-lt"/>
                <a:ea typeface="宋体" panose="02010600030101010101" pitchFamily="2" charset="-122"/>
              </a:rPr>
              <a:t>dataSource</a:t>
            </a:r>
            <a:r>
              <a:rPr lang="en-US" altLang="zh-CN" dirty="0">
                <a:latin typeface="+mn-lt"/>
                <a:ea typeface="宋体" panose="02010600030101010101" pitchFamily="2" charset="-122"/>
              </a:rPr>
              <a:t>" ref="</a:t>
            </a:r>
            <a:r>
              <a:rPr lang="en-US" altLang="zh-CN" dirty="0" err="1">
                <a:latin typeface="+mn-lt"/>
                <a:ea typeface="宋体" panose="02010600030101010101" pitchFamily="2" charset="-122"/>
              </a:rPr>
              <a:t>dataSource</a:t>
            </a:r>
            <a:r>
              <a:rPr lang="en-US" altLang="zh-CN" dirty="0">
                <a:latin typeface="+mn-lt"/>
                <a:ea typeface="宋体" panose="02010600030101010101" pitchFamily="2" charset="-122"/>
              </a:rPr>
              <a:t>" /&gt;</a:t>
            </a:r>
            <a:endParaRPr lang="zh-CN" altLang="zh-CN" dirty="0">
              <a:latin typeface="+mn-lt"/>
              <a:ea typeface="宋体" panose="02010600030101010101" pitchFamily="2" charset="-122"/>
            </a:endParaRPr>
          </a:p>
          <a:p>
            <a:pPr marL="171450" lvl="1" indent="-171450" defTabSz="723900">
              <a:spcAft>
                <a:spcPts val="0"/>
              </a:spcAft>
              <a:buClr>
                <a:schemeClr val="folHlink"/>
              </a:buClr>
              <a:buSzPct val="60000"/>
              <a:tabLst>
                <a:tab pos="444500" algn="l"/>
              </a:tabLst>
              <a:defRPr/>
            </a:pPr>
            <a:r>
              <a:rPr lang="en-US" altLang="zh-CN" dirty="0">
                <a:latin typeface="+mn-lt"/>
                <a:ea typeface="宋体" panose="02010600030101010101" pitchFamily="2" charset="-122"/>
              </a:rPr>
              <a:t>&lt;/bean&gt;</a:t>
            </a:r>
            <a:endParaRPr lang="zh-CN" altLang="zh-CN" dirty="0">
              <a:latin typeface="+mn-lt"/>
              <a:ea typeface="宋体" panose="02010600030101010101" pitchFamily="2" charset="-122"/>
            </a:endParaRPr>
          </a:p>
          <a:p>
            <a:pPr marL="171450" lvl="1" indent="-171450" defTabSz="723900">
              <a:spcAft>
                <a:spcPts val="0"/>
              </a:spcAft>
              <a:buClr>
                <a:schemeClr val="folHlink"/>
              </a:buClr>
              <a:buSzPct val="60000"/>
              <a:tabLst>
                <a:tab pos="444500" algn="l"/>
              </a:tabLst>
              <a:defRPr/>
            </a:pPr>
            <a:r>
              <a:rPr lang="en-US" altLang="zh-CN" dirty="0">
                <a:solidFill>
                  <a:srgbClr val="FF0000"/>
                </a:solidFill>
                <a:latin typeface="+mn-lt"/>
                <a:ea typeface="宋体" panose="02010600030101010101" pitchFamily="2" charset="-122"/>
              </a:rPr>
              <a:t>&lt;</a:t>
            </a:r>
            <a:r>
              <a:rPr lang="en-US" altLang="zh-CN" dirty="0" err="1">
                <a:solidFill>
                  <a:srgbClr val="FF0000"/>
                </a:solidFill>
                <a:latin typeface="+mn-lt"/>
                <a:ea typeface="宋体" panose="02010600030101010101" pitchFamily="2" charset="-122"/>
              </a:rPr>
              <a:t>tx:annotation-driven</a:t>
            </a:r>
            <a:r>
              <a:rPr lang="en-US" altLang="zh-CN" dirty="0">
                <a:solidFill>
                  <a:srgbClr val="FF0000"/>
                </a:solidFill>
                <a:latin typeface="+mn-lt"/>
                <a:ea typeface="宋体" panose="02010600030101010101" pitchFamily="2" charset="-122"/>
              </a:rPr>
              <a:t> transaction-manager="</a:t>
            </a:r>
            <a:r>
              <a:rPr lang="en-US" altLang="zh-CN" dirty="0" err="1">
                <a:solidFill>
                  <a:srgbClr val="FF0000"/>
                </a:solidFill>
                <a:latin typeface="+mn-lt"/>
                <a:ea typeface="宋体" panose="02010600030101010101" pitchFamily="2" charset="-122"/>
              </a:rPr>
              <a:t>txManager</a:t>
            </a:r>
            <a:r>
              <a:rPr lang="en-US" altLang="zh-CN" dirty="0">
                <a:solidFill>
                  <a:srgbClr val="FF0000"/>
                </a:solidFill>
                <a:latin typeface="+mn-lt"/>
                <a:ea typeface="宋体" panose="02010600030101010101" pitchFamily="2" charset="-122"/>
              </a:rPr>
              <a:t>"/&gt;</a:t>
            </a:r>
            <a:endParaRPr lang="en-US" altLang="zh-CN" dirty="0">
              <a:solidFill>
                <a:srgbClr val="FF0000"/>
              </a:solidFill>
              <a:latin typeface="+mn-lt"/>
              <a:ea typeface="宋体" panose="02010600030101010101" pitchFamily="2" charset="-122"/>
            </a:endParaRPr>
          </a:p>
        </p:txBody>
      </p:sp>
      <p:sp>
        <p:nvSpPr>
          <p:cNvPr id="7" name="AutoShape 15"/>
          <p:cNvSpPr>
            <a:spLocks noChangeArrowheads="1"/>
          </p:cNvSpPr>
          <p:nvPr/>
        </p:nvSpPr>
        <p:spPr bwMode="auto">
          <a:xfrm>
            <a:off x="1076325" y="3716020"/>
            <a:ext cx="9754870" cy="2374104"/>
          </a:xfrm>
          <a:prstGeom prst="roundRect">
            <a:avLst>
              <a:gd name="adj" fmla="val 3139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p>
            <a:pPr marL="171450" lvl="1" indent="-171450" defTabSz="723900">
              <a:lnSpc>
                <a:spcPct val="90000"/>
              </a:lnSpc>
              <a:spcAft>
                <a:spcPts val="0"/>
              </a:spcAft>
              <a:buClr>
                <a:schemeClr val="folHlink"/>
              </a:buClr>
              <a:buSzPct val="60000"/>
              <a:tabLst>
                <a:tab pos="444500" algn="l"/>
              </a:tabLst>
              <a:defRPr/>
            </a:pPr>
            <a:r>
              <a:rPr lang="en-US" altLang="zh-CN" dirty="0">
                <a:solidFill>
                  <a:srgbClr val="FF0000"/>
                </a:solidFill>
                <a:latin typeface="+mn-lt"/>
                <a:ea typeface="宋体" panose="02010600030101010101" pitchFamily="2" charset="-122"/>
              </a:rPr>
              <a:t>@Transactional</a:t>
            </a:r>
            <a:endParaRPr lang="zh-CN" altLang="zh-CN" dirty="0">
              <a:solidFill>
                <a:srgbClr val="FF0000"/>
              </a:solidFill>
              <a:latin typeface="+mn-lt"/>
              <a:ea typeface="宋体" panose="02010600030101010101" pitchFamily="2" charset="-122"/>
            </a:endParaRPr>
          </a:p>
          <a:p>
            <a:pPr marL="171450" lvl="1" indent="-171450" defTabSz="723900">
              <a:lnSpc>
                <a:spcPct val="90000"/>
              </a:lnSpc>
              <a:spcAft>
                <a:spcPts val="0"/>
              </a:spcAft>
              <a:buClr>
                <a:schemeClr val="folHlink"/>
              </a:buClr>
              <a:buSzPct val="60000"/>
              <a:tabLst>
                <a:tab pos="444500" algn="l"/>
              </a:tabLst>
              <a:defRPr/>
            </a:pPr>
            <a:r>
              <a:rPr lang="en-US" altLang="zh-CN" dirty="0">
                <a:latin typeface="+mn-lt"/>
                <a:ea typeface="宋体" panose="02010600030101010101" pitchFamily="2" charset="-122"/>
              </a:rPr>
              <a:t>@Service("</a:t>
            </a:r>
            <a:r>
              <a:rPr lang="en-US" altLang="zh-CN" dirty="0" err="1">
                <a:latin typeface="+mn-lt"/>
                <a:ea typeface="宋体" panose="02010600030101010101" pitchFamily="2" charset="-122"/>
              </a:rPr>
              <a:t>userService</a:t>
            </a:r>
            <a:r>
              <a:rPr lang="en-US" altLang="zh-CN" dirty="0">
                <a:latin typeface="+mn-lt"/>
                <a:ea typeface="宋体" panose="02010600030101010101" pitchFamily="2" charset="-122"/>
              </a:rPr>
              <a:t>")</a:t>
            </a:r>
            <a:endParaRPr lang="en-US" altLang="zh-CN" dirty="0">
              <a:latin typeface="+mn-lt"/>
              <a:ea typeface="宋体" panose="02010600030101010101" pitchFamily="2" charset="-122"/>
            </a:endParaRPr>
          </a:p>
          <a:p>
            <a:pPr marL="171450" lvl="1" indent="-171450" defTabSz="723900">
              <a:lnSpc>
                <a:spcPct val="90000"/>
              </a:lnSpc>
              <a:spcAft>
                <a:spcPts val="0"/>
              </a:spcAft>
              <a:buClr>
                <a:schemeClr val="folHlink"/>
              </a:buClr>
              <a:buSzPct val="60000"/>
              <a:tabLst>
                <a:tab pos="444500" algn="l"/>
              </a:tabLst>
              <a:defRPr/>
            </a:pPr>
            <a:r>
              <a:rPr lang="en-US" altLang="zh-CN" dirty="0" smtClean="0">
                <a:latin typeface="+mn-lt"/>
                <a:ea typeface="宋体" panose="02010600030101010101" pitchFamily="2" charset="-122"/>
              </a:rPr>
              <a:t>public </a:t>
            </a:r>
            <a:r>
              <a:rPr lang="en-US" altLang="zh-CN" dirty="0">
                <a:latin typeface="+mn-lt"/>
                <a:ea typeface="宋体" panose="02010600030101010101" pitchFamily="2" charset="-122"/>
              </a:rPr>
              <a:t>class </a:t>
            </a:r>
            <a:r>
              <a:rPr lang="en-US" altLang="zh-CN" dirty="0" err="1" smtClean="0">
                <a:latin typeface="+mn-lt"/>
                <a:ea typeface="宋体" panose="02010600030101010101" pitchFamily="2" charset="-122"/>
              </a:rPr>
              <a:t>UserServiceImpl</a:t>
            </a:r>
            <a:r>
              <a:rPr lang="en-US" altLang="zh-CN" dirty="0" smtClean="0">
                <a:latin typeface="+mn-lt"/>
                <a:ea typeface="宋体" panose="02010600030101010101" pitchFamily="2" charset="-122"/>
              </a:rPr>
              <a:t> </a:t>
            </a:r>
            <a:r>
              <a:rPr lang="en-US" altLang="zh-CN" dirty="0">
                <a:latin typeface="+mn-lt"/>
                <a:ea typeface="宋体" panose="02010600030101010101" pitchFamily="2" charset="-122"/>
              </a:rPr>
              <a:t>implements </a:t>
            </a:r>
            <a:r>
              <a:rPr lang="en-US" altLang="zh-CN" dirty="0" err="1" smtClean="0">
                <a:latin typeface="+mn-lt"/>
                <a:ea typeface="宋体" panose="02010600030101010101" pitchFamily="2" charset="-122"/>
              </a:rPr>
              <a:t>UserService</a:t>
            </a:r>
            <a:r>
              <a:rPr lang="en-US" altLang="zh-CN" dirty="0" smtClean="0">
                <a:latin typeface="+mn-lt"/>
                <a:ea typeface="宋体" panose="02010600030101010101" pitchFamily="2" charset="-122"/>
              </a:rPr>
              <a:t> </a:t>
            </a:r>
            <a:r>
              <a:rPr lang="en-US" altLang="zh-CN" dirty="0">
                <a:latin typeface="+mn-lt"/>
                <a:ea typeface="宋体" panose="02010600030101010101" pitchFamily="2" charset="-122"/>
              </a:rPr>
              <a:t>{</a:t>
            </a:r>
            <a:endParaRPr lang="zh-CN" altLang="en-US" dirty="0">
              <a:latin typeface="+mn-lt"/>
              <a:ea typeface="宋体" panose="02010600030101010101" pitchFamily="2" charset="-122"/>
            </a:endParaRPr>
          </a:p>
          <a:p>
            <a:pPr marL="171450" lvl="1" indent="-171450" defTabSz="723900">
              <a:lnSpc>
                <a:spcPct val="90000"/>
              </a:lnSpc>
              <a:spcAft>
                <a:spcPts val="0"/>
              </a:spcAft>
              <a:buClr>
                <a:schemeClr val="folHlink"/>
              </a:buClr>
              <a:buSzPct val="60000"/>
              <a:tabLst>
                <a:tab pos="444500" algn="l"/>
              </a:tabLst>
              <a:defRPr/>
            </a:pPr>
            <a:r>
              <a:rPr lang="fr-FR" altLang="zh-CN" dirty="0">
                <a:latin typeface="+mn-lt"/>
                <a:ea typeface="宋体" panose="02010600030101010101" pitchFamily="2" charset="-122"/>
              </a:rPr>
              <a:t> 	</a:t>
            </a:r>
            <a:r>
              <a:rPr lang="en-US" altLang="zh-CN" dirty="0">
                <a:latin typeface="+mn-lt"/>
                <a:ea typeface="宋体" panose="02010600030101010101" pitchFamily="2" charset="-122"/>
              </a:rPr>
              <a:t>……</a:t>
            </a:r>
            <a:endParaRPr lang="zh-CN" altLang="en-US" dirty="0">
              <a:latin typeface="+mn-lt"/>
              <a:ea typeface="宋体" panose="02010600030101010101" pitchFamily="2" charset="-122"/>
            </a:endParaRPr>
          </a:p>
          <a:p>
            <a:pPr marL="171450" lvl="1" indent="-171450" defTabSz="723900">
              <a:lnSpc>
                <a:spcPct val="90000"/>
              </a:lnSpc>
              <a:spcAft>
                <a:spcPts val="0"/>
              </a:spcAft>
              <a:buClr>
                <a:schemeClr val="folHlink"/>
              </a:buClr>
              <a:buSzPct val="60000"/>
              <a:tabLst>
                <a:tab pos="444500" algn="l"/>
              </a:tabLst>
              <a:defRPr/>
            </a:pPr>
            <a:r>
              <a:rPr lang="en-US" altLang="zh-CN" dirty="0">
                <a:solidFill>
                  <a:srgbClr val="FF0000"/>
                </a:solidFill>
                <a:latin typeface="+mn-lt"/>
                <a:ea typeface="宋体" panose="02010600030101010101" pitchFamily="2" charset="-122"/>
              </a:rPr>
              <a:t>	@Transactional(propagation = </a:t>
            </a:r>
            <a:r>
              <a:rPr lang="en-US" altLang="zh-CN" dirty="0" err="1">
                <a:solidFill>
                  <a:srgbClr val="FF0000"/>
                </a:solidFill>
                <a:latin typeface="+mn-lt"/>
                <a:ea typeface="宋体" panose="02010600030101010101" pitchFamily="2" charset="-122"/>
              </a:rPr>
              <a:t>Propagation.SUPPORTS</a:t>
            </a:r>
            <a:r>
              <a:rPr lang="en-US" altLang="zh-CN" dirty="0">
                <a:solidFill>
                  <a:srgbClr val="FF0000"/>
                </a:solidFill>
                <a:latin typeface="+mn-lt"/>
                <a:ea typeface="宋体" panose="02010600030101010101" pitchFamily="2" charset="-122"/>
              </a:rPr>
              <a:t>)</a:t>
            </a:r>
            <a:endParaRPr lang="zh-CN" altLang="zh-CN" dirty="0">
              <a:solidFill>
                <a:srgbClr val="FF0000"/>
              </a:solidFill>
              <a:latin typeface="+mn-lt"/>
              <a:ea typeface="宋体" panose="02010600030101010101" pitchFamily="2" charset="-122"/>
            </a:endParaRPr>
          </a:p>
          <a:p>
            <a:pPr marL="171450" lvl="1" indent="-171450" defTabSz="723900">
              <a:lnSpc>
                <a:spcPct val="90000"/>
              </a:lnSpc>
              <a:spcAft>
                <a:spcPts val="0"/>
              </a:spcAft>
              <a:buClr>
                <a:schemeClr val="folHlink"/>
              </a:buClr>
              <a:buSzPct val="60000"/>
              <a:tabLst>
                <a:tab pos="444500" algn="l"/>
              </a:tabLst>
              <a:defRPr/>
            </a:pPr>
            <a:r>
              <a:rPr lang="en-US" altLang="zh-CN" dirty="0">
                <a:latin typeface="+mn-lt"/>
                <a:ea typeface="宋体" panose="02010600030101010101" pitchFamily="2" charset="-122"/>
              </a:rPr>
              <a:t>    public List&lt;User&gt; </a:t>
            </a:r>
            <a:r>
              <a:rPr lang="en-US" altLang="zh-CN" dirty="0" err="1">
                <a:latin typeface="+mn-lt"/>
                <a:ea typeface="宋体" panose="02010600030101010101" pitchFamily="2" charset="-122"/>
              </a:rPr>
              <a:t>findUsersWithConditions</a:t>
            </a:r>
            <a:r>
              <a:rPr lang="en-US" altLang="zh-CN" dirty="0">
                <a:latin typeface="+mn-lt"/>
                <a:ea typeface="宋体" panose="02010600030101010101" pitchFamily="2" charset="-122"/>
              </a:rPr>
              <a:t>(User user) {</a:t>
            </a:r>
            <a:endParaRPr lang="zh-CN" altLang="zh-CN" dirty="0">
              <a:latin typeface="+mn-lt"/>
              <a:ea typeface="宋体" panose="02010600030101010101" pitchFamily="2" charset="-122"/>
            </a:endParaRPr>
          </a:p>
          <a:p>
            <a:pPr marL="171450" lvl="1" indent="-171450" defTabSz="723900">
              <a:lnSpc>
                <a:spcPct val="90000"/>
              </a:lnSpc>
              <a:spcAft>
                <a:spcPts val="0"/>
              </a:spcAft>
              <a:buClr>
                <a:schemeClr val="folHlink"/>
              </a:buClr>
              <a:buSzPct val="60000"/>
              <a:tabLst>
                <a:tab pos="444500" algn="l"/>
              </a:tabLst>
              <a:defRPr/>
            </a:pPr>
            <a:r>
              <a:rPr lang="en-US" altLang="zh-CN" dirty="0">
                <a:latin typeface="+mn-lt"/>
                <a:ea typeface="宋体" panose="02010600030101010101" pitchFamily="2" charset="-122"/>
              </a:rPr>
              <a:t>        // </a:t>
            </a:r>
            <a:r>
              <a:rPr lang="zh-CN" altLang="zh-CN" dirty="0">
                <a:latin typeface="+mn-lt"/>
                <a:ea typeface="宋体" panose="02010600030101010101" pitchFamily="2" charset="-122"/>
              </a:rPr>
              <a:t>省略实现代码</a:t>
            </a:r>
            <a:endParaRPr lang="zh-CN" altLang="zh-CN" dirty="0">
              <a:latin typeface="+mn-lt"/>
              <a:ea typeface="宋体" panose="02010600030101010101" pitchFamily="2" charset="-122"/>
            </a:endParaRPr>
          </a:p>
          <a:p>
            <a:pPr marL="171450" lvl="1" indent="-171450" defTabSz="723900">
              <a:lnSpc>
                <a:spcPct val="90000"/>
              </a:lnSpc>
              <a:spcAft>
                <a:spcPts val="0"/>
              </a:spcAft>
              <a:buClr>
                <a:schemeClr val="folHlink"/>
              </a:buClr>
              <a:buSzPct val="60000"/>
              <a:tabLst>
                <a:tab pos="444500" algn="l"/>
              </a:tabLst>
              <a:defRPr/>
            </a:pPr>
            <a:r>
              <a:rPr lang="en-US" altLang="zh-CN" dirty="0">
                <a:latin typeface="+mn-lt"/>
                <a:ea typeface="宋体" panose="02010600030101010101" pitchFamily="2" charset="-122"/>
              </a:rPr>
              <a:t>    </a:t>
            </a:r>
            <a:r>
              <a:rPr lang="en-US" altLang="zh-CN" dirty="0" smtClean="0">
                <a:latin typeface="+mn-lt"/>
                <a:ea typeface="宋体" panose="02010600030101010101" pitchFamily="2" charset="-122"/>
              </a:rPr>
              <a:t>}</a:t>
            </a:r>
            <a:endParaRPr lang="en-US" altLang="zh-CN" dirty="0" smtClean="0">
              <a:latin typeface="+mn-lt"/>
              <a:ea typeface="宋体" panose="02010600030101010101" pitchFamily="2" charset="-122"/>
            </a:endParaRPr>
          </a:p>
          <a:p>
            <a:pPr marL="171450" lvl="1" indent="-171450" defTabSz="723900">
              <a:lnSpc>
                <a:spcPct val="90000"/>
              </a:lnSpc>
              <a:spcAft>
                <a:spcPts val="0"/>
              </a:spcAft>
              <a:buClr>
                <a:schemeClr val="folHlink"/>
              </a:buClr>
              <a:buSzPct val="60000"/>
              <a:tabLst>
                <a:tab pos="444500" algn="l"/>
              </a:tabLst>
              <a:defRPr/>
            </a:pPr>
            <a:r>
              <a:rPr lang="en-US" altLang="zh-CN" dirty="0">
                <a:latin typeface="+mn-lt"/>
                <a:ea typeface="宋体" panose="02010600030101010101" pitchFamily="2" charset="-122"/>
              </a:rPr>
              <a:t>}</a:t>
            </a:r>
            <a:endParaRPr lang="en-US" altLang="zh-CN" dirty="0">
              <a:latin typeface="+mn-lt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t>使用注解实现事务处理 </a:t>
            </a:r>
            <a:r>
              <a:rPr lang="en-US" altLang="zh-CN"/>
              <a:t>3-2</a:t>
            </a:r>
            <a:endParaRPr lang="en-US" altLang="zh-CN"/>
          </a:p>
        </p:txBody>
      </p:sp>
      <p:graphicFrame>
        <p:nvGraphicFramePr>
          <p:cNvPr id="8" name="Group 29"/>
          <p:cNvGraphicFramePr>
            <a:graphicFrameLocks noGrp="1"/>
          </p:cNvGraphicFramePr>
          <p:nvPr>
            <p:ph idx="1"/>
          </p:nvPr>
        </p:nvGraphicFramePr>
        <p:xfrm>
          <a:off x="838200" y="832485"/>
          <a:ext cx="10814050" cy="3579495"/>
        </p:xfrm>
        <a:graphic>
          <a:graphicData uri="http://schemas.openxmlformats.org/drawingml/2006/table">
            <a:tbl>
              <a:tblPr firstRow="1" bandRow="1">
                <a:solidFill>
                  <a:schemeClr val="bg2">
                    <a:lumMod val="90000"/>
                  </a:schemeClr>
                </a:solidFill>
                <a:effectLst>
                  <a:outerShdw blurRad="50800" dist="50800" dir="5400000" algn="ctr" rotWithShape="0">
                    <a:schemeClr val="bg2"/>
                  </a:outerShdw>
                </a:effectLst>
                <a:tableStyleId>{5C22544A-7EE6-4342-B048-85BDC9FD1C3A}</a:tableStyleId>
              </a:tblPr>
              <a:tblGrid>
                <a:gridCol w="1910715"/>
                <a:gridCol w="2522220"/>
                <a:gridCol w="6381115"/>
              </a:tblGrid>
              <a:tr h="456565"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0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属性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0" horzOverflow="overflow">
                    <a:lnL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类型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0" horzOverflow="overflow">
                    <a:lnL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0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说明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0" horzOverflow="overflow">
                    <a:lnL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</a:tr>
              <a:tr h="874395"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propagation</a:t>
                      </a:r>
                      <a:endParaRPr kumimoji="0" lang="en-US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anchor="ctr" anchorCtr="0" horzOverflow="overflow">
                    <a:lnL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枚举型：</a:t>
                      </a:r>
                      <a:r>
                        <a:rPr kumimoji="0" lang="en-US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Propagation</a:t>
                      </a:r>
                      <a:endParaRPr kumimoji="0" lang="zh-CN" altLang="en-US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anchor="ctr" anchorCtr="0" horzOverflow="overflow">
                    <a:lnL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可选的传播性设置。使用举例：</a:t>
                      </a:r>
                      <a:endParaRPr kumimoji="0" lang="en-US" altLang="zh-CN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@Transactional(propagation=</a:t>
                      </a:r>
                      <a:r>
                        <a:rPr kumimoji="0" lang="en-US" altLang="zh-CN" sz="14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Propagation.REQUIRES_NEW</a:t>
                      </a:r>
                      <a:r>
                        <a:rPr kumimoji="0" lang="en-US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)</a:t>
                      </a:r>
                      <a:endParaRPr kumimoji="0" lang="zh-CN" altLang="en-US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anchor="ctr" anchorCtr="0" horzOverflow="overflow">
                    <a:lnL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9960"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isolation</a:t>
                      </a:r>
                      <a:endParaRPr kumimoji="0" lang="en-US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anchor="ctr" anchorCtr="0" horzOverflow="overflow">
                    <a:lnL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枚举型：</a:t>
                      </a:r>
                      <a:r>
                        <a:rPr kumimoji="0" lang="en-US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Isolation</a:t>
                      </a:r>
                      <a:endParaRPr kumimoji="0" lang="zh-CN" altLang="en-US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anchor="ctr" anchorCtr="0" horzOverflow="overflow">
                    <a:lnL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可选的隔离性级别。使用举例：</a:t>
                      </a:r>
                      <a:endParaRPr kumimoji="0" lang="en-US" altLang="zh-CN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@Transactional(isolation=</a:t>
                      </a:r>
                      <a:r>
                        <a:rPr kumimoji="0" lang="en-US" altLang="zh-CN" sz="14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Isolation.READ_COMMITTED</a:t>
                      </a:r>
                      <a:r>
                        <a:rPr kumimoji="0" lang="en-US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)</a:t>
                      </a:r>
                      <a:endParaRPr kumimoji="0" lang="en-US" altLang="zh-CN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anchor="ctr" anchorCtr="0" horzOverflow="overflow">
                    <a:lnL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9605"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readOnly</a:t>
                      </a:r>
                      <a:endParaRPr kumimoji="0" lang="en-US" altLang="zh-CN" sz="1400" b="0" i="0" u="none" strike="noStrike" cap="none" normalizeH="0" baseline="0" dirty="0" err="1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anchor="ctr" anchorCtr="0" horzOverflow="overflow">
                    <a:lnL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布尔型</a:t>
                      </a:r>
                      <a:endParaRPr kumimoji="0" lang="zh-CN" altLang="en-US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anchor="ctr" anchorCtr="0" horzOverflow="overflow">
                    <a:lnL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是否为只读型事务。使用举例：</a:t>
                      </a:r>
                      <a:r>
                        <a:rPr kumimoji="0" lang="en-US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@Transactional(</a:t>
                      </a:r>
                      <a:r>
                        <a:rPr kumimoji="0" lang="en-US" altLang="zh-CN" sz="14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readOnly</a:t>
                      </a:r>
                      <a:r>
                        <a:rPr kumimoji="0" lang="en-US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=true)</a:t>
                      </a:r>
                      <a:endParaRPr kumimoji="0" lang="zh-CN" altLang="en-US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anchor="ctr" anchorCtr="0" horzOverflow="overflow">
                    <a:lnL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8970"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timeout</a:t>
                      </a:r>
                      <a:endParaRPr kumimoji="0" lang="en-US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anchor="ctr" anchorCtr="0" horzOverflow="overflow">
                    <a:lnL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4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int</a:t>
                      </a:r>
                      <a:r>
                        <a:rPr kumimoji="0" lang="zh-CN" alt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型（以秒为单位）</a:t>
                      </a:r>
                      <a:endParaRPr kumimoji="0" lang="zh-CN" altLang="en-US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anchor="ctr" anchorCtr="0" horzOverflow="overflow">
                    <a:lnL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事务超时。使用举例：</a:t>
                      </a:r>
                      <a:r>
                        <a:rPr kumimoji="0" lang="en-US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Transactional(timeout=10)</a:t>
                      </a:r>
                      <a:endParaRPr kumimoji="0" lang="zh-CN" altLang="en-US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anchor="ctr" anchorCtr="0" horzOverflow="overflow">
                    <a:lnL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t>使用注解实现事务处理 </a:t>
            </a:r>
            <a:r>
              <a:rPr lang="en-US" altLang="zh-CN"/>
              <a:t>3-3</a:t>
            </a:r>
            <a:endParaRPr lang="en-US" altLang="zh-CN"/>
          </a:p>
        </p:txBody>
      </p:sp>
      <p:graphicFrame>
        <p:nvGraphicFramePr>
          <p:cNvPr id="6" name="Group 29"/>
          <p:cNvGraphicFramePr>
            <a:graphicFrameLocks noGrp="1"/>
          </p:cNvGraphicFramePr>
          <p:nvPr>
            <p:ph idx="1"/>
          </p:nvPr>
        </p:nvGraphicFramePr>
        <p:xfrm>
          <a:off x="838200" y="832485"/>
          <a:ext cx="10669270" cy="4383405"/>
        </p:xfrm>
        <a:graphic>
          <a:graphicData uri="http://schemas.openxmlformats.org/drawingml/2006/table">
            <a:tbl>
              <a:tblPr firstRow="1" bandRow="1">
                <a:solidFill>
                  <a:schemeClr val="bg2">
                    <a:lumMod val="90000"/>
                  </a:schemeClr>
                </a:solidFill>
                <a:effectLst>
                  <a:outerShdw blurRad="50800" dist="50800" dir="5400000" algn="ctr" rotWithShape="0">
                    <a:schemeClr val="bg2"/>
                  </a:outerShdw>
                </a:effectLst>
                <a:tableStyleId>{5C22544A-7EE6-4342-B048-85BDC9FD1C3A}</a:tableStyleId>
              </a:tblPr>
              <a:tblGrid>
                <a:gridCol w="2497455"/>
                <a:gridCol w="2733040"/>
                <a:gridCol w="5438775"/>
              </a:tblGrid>
              <a:tr h="494665"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属性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0" horzOverflow="overflow">
                    <a:lnL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类型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0" horzOverflow="overflow">
                    <a:lnL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说明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0" horzOverflow="overflow">
                    <a:lnL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</a:tr>
              <a:tr h="902970"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rollbackFor</a:t>
                      </a:r>
                      <a:endParaRPr kumimoji="0" lang="en-US" altLang="zh-CN" sz="1400" b="0" i="0" u="none" strike="noStrike" cap="none" normalizeH="0" baseline="0" dirty="0" err="1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一组 </a:t>
                      </a:r>
                      <a:r>
                        <a:rPr kumimoji="0" lang="en-US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Class </a:t>
                      </a:r>
                      <a:r>
                        <a:rPr kumimoji="0" lang="zh-CN" alt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类的实例，必须是</a:t>
                      </a:r>
                      <a:r>
                        <a:rPr kumimoji="0" lang="en-US" altLang="zh-CN" sz="14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Throwable</a:t>
                      </a:r>
                      <a:r>
                        <a:rPr kumimoji="0" lang="zh-CN" alt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的子类</a:t>
                      </a:r>
                      <a:endParaRPr kumimoji="0" lang="zh-CN" altLang="en-US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一组异常类，遇到时 </a:t>
                      </a:r>
                      <a:r>
                        <a:rPr kumimoji="0" lang="zh-CN" alt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必须</a:t>
                      </a:r>
                      <a:r>
                        <a:rPr kumimoji="0" lang="zh-CN" alt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回滚。使用举例：</a:t>
                      </a:r>
                      <a:r>
                        <a:rPr kumimoji="0" lang="en-US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@Transactional(</a:t>
                      </a:r>
                      <a:endParaRPr kumimoji="0" lang="en-US" altLang="zh-CN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4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rollbackFor</a:t>
                      </a:r>
                      <a:r>
                        <a:rPr kumimoji="0" lang="en-US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={</a:t>
                      </a:r>
                      <a:r>
                        <a:rPr kumimoji="0" lang="en-US" altLang="zh-CN" sz="14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SQLException.class</a:t>
                      </a:r>
                      <a:r>
                        <a:rPr kumimoji="0" lang="en-US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})</a:t>
                      </a:r>
                      <a:r>
                        <a:rPr kumimoji="0" lang="zh-CN" alt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，多个异常用逗号隔开</a:t>
                      </a:r>
                      <a:endParaRPr kumimoji="0" lang="zh-CN" altLang="en-US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15720"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rollbackForClassName</a:t>
                      </a:r>
                      <a:endParaRPr kumimoji="0" lang="en-US" altLang="zh-CN" sz="1400" b="0" i="0" u="none" strike="noStrike" cap="none" normalizeH="0" baseline="0" dirty="0" err="1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一组 </a:t>
                      </a:r>
                      <a:r>
                        <a:rPr kumimoji="0" lang="en-US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Class </a:t>
                      </a:r>
                      <a:r>
                        <a:rPr kumimoji="0" lang="zh-CN" alt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类的名字，必须是</a:t>
                      </a:r>
                      <a:r>
                        <a:rPr kumimoji="0" lang="en-US" altLang="zh-CN" sz="14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Throwable</a:t>
                      </a:r>
                      <a:r>
                        <a:rPr kumimoji="0" lang="zh-CN" alt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的子类</a:t>
                      </a:r>
                      <a:endParaRPr kumimoji="0" lang="zh-CN" altLang="en-US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一组异常类名，遇到时 </a:t>
                      </a:r>
                      <a:r>
                        <a:rPr kumimoji="0" lang="zh-CN" alt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必须</a:t>
                      </a:r>
                      <a:r>
                        <a:rPr kumimoji="0" lang="zh-CN" alt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回滚。使用举例：</a:t>
                      </a:r>
                      <a:r>
                        <a:rPr kumimoji="0" lang="en-US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@Transactional(</a:t>
                      </a:r>
                      <a:endParaRPr kumimoji="0" lang="en-US" altLang="zh-CN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4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rollbackForClassName</a:t>
                      </a:r>
                      <a:r>
                        <a:rPr kumimoji="0" lang="en-US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={</a:t>
                      </a:r>
                      <a:endParaRPr kumimoji="0" lang="en-US" altLang="zh-CN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lang="fr-FR" altLang="zh-CN" sz="14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"</a:t>
                      </a:r>
                      <a:r>
                        <a:rPr kumimoji="0" lang="en-US" altLang="zh-CN" sz="14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SQLException</a:t>
                      </a:r>
                      <a:r>
                        <a:rPr lang="fr-FR" altLang="zh-CN" sz="14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"</a:t>
                      </a:r>
                      <a:r>
                        <a:rPr kumimoji="0" lang="en-US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})</a:t>
                      </a:r>
                      <a:r>
                        <a:rPr kumimoji="0" lang="zh-CN" alt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，多个异常用逗号隔开</a:t>
                      </a:r>
                      <a:endParaRPr kumimoji="0" lang="zh-CN" altLang="en-US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35025"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noRollbackFor</a:t>
                      </a:r>
                      <a:endParaRPr kumimoji="0" lang="en-US" altLang="zh-CN" sz="1400" b="0" i="0" u="none" strike="noStrike" cap="none" normalizeH="0" baseline="0" dirty="0" err="1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anose="05000000000000000000" pitchFamily="2" charset="2"/>
                        <a:buNone/>
                        <a:defRPr/>
                      </a:pPr>
                      <a:r>
                        <a:rPr kumimoji="0" lang="zh-CN" alt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一组 </a:t>
                      </a:r>
                      <a:r>
                        <a:rPr kumimoji="0" lang="en-US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Class </a:t>
                      </a:r>
                      <a:r>
                        <a:rPr kumimoji="0" lang="zh-CN" alt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类的实例，必须是</a:t>
                      </a:r>
                      <a:r>
                        <a:rPr kumimoji="0" lang="en-US" altLang="zh-CN" sz="14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Throwable</a:t>
                      </a:r>
                      <a:r>
                        <a:rPr kumimoji="0" lang="zh-CN" alt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的子类</a:t>
                      </a:r>
                      <a:endParaRPr kumimoji="0" lang="zh-CN" altLang="en-US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一组异常类，遇到时 </a:t>
                      </a:r>
                      <a:r>
                        <a:rPr kumimoji="0" lang="zh-CN" alt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必须不</a:t>
                      </a:r>
                      <a:r>
                        <a:rPr kumimoji="0" lang="zh-CN" alt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回滚</a:t>
                      </a:r>
                      <a:endParaRPr kumimoji="0" lang="zh-CN" altLang="en-US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35025"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noRollbackForClassName</a:t>
                      </a:r>
                      <a:endParaRPr kumimoji="0" lang="en-US" altLang="zh-CN" sz="1400" b="0" i="0" u="none" strike="noStrike" cap="none" normalizeH="0" baseline="0" dirty="0" err="1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anose="05000000000000000000" pitchFamily="2" charset="2"/>
                        <a:buNone/>
                        <a:defRPr/>
                      </a:pPr>
                      <a:r>
                        <a:rPr kumimoji="0" lang="zh-CN" alt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一组 </a:t>
                      </a:r>
                      <a:r>
                        <a:rPr kumimoji="0" lang="en-US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Class </a:t>
                      </a:r>
                      <a:r>
                        <a:rPr kumimoji="0" lang="zh-CN" alt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类的名字，必须是</a:t>
                      </a:r>
                      <a:r>
                        <a:rPr kumimoji="0" lang="en-US" altLang="zh-CN" sz="14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Throwable</a:t>
                      </a:r>
                      <a:r>
                        <a:rPr kumimoji="0" lang="zh-CN" alt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的子类</a:t>
                      </a:r>
                      <a:endParaRPr kumimoji="0" lang="zh-CN" altLang="en-US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一组异常类名，遇到时 </a:t>
                      </a:r>
                      <a:r>
                        <a:rPr kumimoji="0" lang="zh-CN" alt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必须不</a:t>
                      </a:r>
                      <a:r>
                        <a:rPr kumimoji="0" lang="zh-CN" alt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回滚</a:t>
                      </a:r>
                      <a:endParaRPr kumimoji="0" lang="zh-CN" altLang="en-US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c3p0与dbcp区别：</a:t>
            </a:r>
            <a:endParaRPr lang="zh-CN" altLang="en-US"/>
          </a:p>
        </p:txBody>
      </p:sp>
      <p:graphicFrame>
        <p:nvGraphicFramePr>
          <p:cNvPr id="5" name="内容占位符 4"/>
          <p:cNvGraphicFramePr/>
          <p:nvPr>
            <p:ph idx="1"/>
          </p:nvPr>
        </p:nvGraphicFramePr>
        <p:xfrm>
          <a:off x="838200" y="899795"/>
          <a:ext cx="10553700" cy="44069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05990"/>
                <a:gridCol w="2981325"/>
                <a:gridCol w="5366385"/>
              </a:tblGrid>
              <a:tr h="50863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c3p0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dbcp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57531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对数据连接的处理方式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提供最大空闲时间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提供最大连接数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57658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什么时候连接挂断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当连接超过最大空闲连接时间时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当连接数超过最大连接数时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57531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连接资源是否释放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自动回收连接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需要自己手动释放资源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575945">
                <a:tc>
                  <a:txBody>
                    <a:bodyPr/>
                    <a:p>
                      <a:pPr algn="l" fontAlgn="base">
                        <a:spcBef>
                          <a:spcPct val="20000"/>
                        </a:spcBef>
                        <a:buClr>
                          <a:schemeClr val="tx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lang="en-US" altLang="zh-CN" sz="140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效率</a:t>
                      </a:r>
                      <a:endParaRPr lang="en-US" altLang="zh-CN" sz="1400" dirty="0" err="1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效率比较高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1019175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原理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维护多个连接对象Connection,在web项目要连接数据库时直接使用它维护的对象进行连接，省去每次都要创建连接对象的麻烦。提高效率和减少内存使用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575945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推荐使用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hibernate开发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zh-CN" altLang="en-US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spring开发</a:t>
                      </a:r>
                      <a:endParaRPr lang="zh-CN" altLang="en-US" sz="14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 altLang="en-US"/>
              <a:t>创造分享，</a:t>
            </a:r>
            <a:r>
              <a:rPr lang="zh-CN" altLang="en-US"/>
              <a:t>共同成长</a:t>
            </a:r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本章内容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了解什么是事务</a:t>
            </a:r>
            <a:endParaRPr lang="zh-CN" altLang="en-US"/>
          </a:p>
          <a:p>
            <a:r>
              <a:rPr lang="zh-CN" altLang="en-US"/>
              <a:t>如何使用</a:t>
            </a:r>
            <a:r>
              <a:rPr lang="en-US" altLang="zh-CN"/>
              <a:t>Spring</a:t>
            </a:r>
            <a:r>
              <a:rPr lang="zh-CN" altLang="en-US"/>
              <a:t>配置事务</a:t>
            </a:r>
            <a:endParaRPr lang="zh-CN" altLang="en-US"/>
          </a:p>
          <a:p>
            <a:r>
              <a:rPr lang="zh-CN" altLang="en-US"/>
              <a:t>如何使用注解方式配置事务</a:t>
            </a:r>
            <a:endParaRPr lang="zh-CN" altLang="en-US"/>
          </a:p>
          <a:p>
            <a:r>
              <a:rPr lang="zh-CN" altLang="en-US"/>
              <a:t>如何将</a:t>
            </a:r>
            <a:r>
              <a:rPr lang="en-US" altLang="zh-CN"/>
              <a:t>SpringAOP</a:t>
            </a:r>
            <a:r>
              <a:rPr lang="zh-CN" altLang="en-US"/>
              <a:t>和事务整合开发</a:t>
            </a:r>
            <a:endParaRPr lang="zh-CN" altLang="en-US"/>
          </a:p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为</a:t>
            </a:r>
            <a:r>
              <a:t>业务层</a:t>
            </a:r>
            <a:r>
              <a:rPr lang="zh-CN" altLang="en-US"/>
              <a:t>添加声明式事务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问题：</a:t>
            </a:r>
            <a:endParaRPr lang="zh-CN" altLang="en-US"/>
          </a:p>
          <a:p>
            <a:pPr lvl="1"/>
            <a:r>
              <a:rPr lang="zh-CN" altLang="en-US"/>
              <a:t>如何在添加用户的业务流程中控制事务？</a:t>
            </a:r>
            <a:endParaRPr lang="zh-CN" altLang="en-US"/>
          </a:p>
          <a:p>
            <a:r>
              <a:rPr lang="zh-CN" altLang="en-US"/>
              <a:t>分析：</a:t>
            </a:r>
            <a:endParaRPr lang="zh-CN" altLang="en-US"/>
          </a:p>
          <a:p>
            <a:pPr lvl="1"/>
            <a:r>
              <a:rPr lang="zh-CN" altLang="en-US"/>
              <a:t>可以采用</a:t>
            </a:r>
            <a:r>
              <a:rPr lang="en-US" altLang="zh-CN"/>
              <a:t>MyBatis</a:t>
            </a:r>
            <a:r>
              <a:rPr lang="zh-CN" altLang="en-US"/>
              <a:t>控制事务</a:t>
            </a:r>
            <a:endParaRPr lang="zh-CN" altLang="en-US"/>
          </a:p>
          <a:p>
            <a:pPr lvl="1"/>
            <a:r>
              <a:rPr lang="zh-CN" altLang="en-US"/>
              <a:t>事务应该在业务逻辑层控制</a:t>
            </a:r>
            <a:endParaRPr lang="en-US" altLang="zh-CN"/>
          </a:p>
          <a:p>
            <a:pPr lvl="1"/>
            <a:r>
              <a:rPr lang="zh-CN" altLang="en-US"/>
              <a:t>硬编码方式，代码繁琐，且破坏分层，代码不易维护</a:t>
            </a:r>
            <a:endParaRPr lang="en-US" altLang="zh-CN"/>
          </a:p>
          <a:p>
            <a:r>
              <a:rPr lang="zh-CN" altLang="en-US"/>
              <a:t>提示：</a:t>
            </a:r>
            <a:endParaRPr lang="zh-CN" altLang="en-US"/>
          </a:p>
          <a:p>
            <a:pPr lvl="1"/>
            <a:r>
              <a:rPr lang="zh-CN" altLang="en-US"/>
              <a:t>可以采用</a:t>
            </a:r>
            <a:r>
              <a:rPr lang="en-US" altLang="zh-CN"/>
              <a:t>AOP</a:t>
            </a:r>
            <a:r>
              <a:rPr lang="zh-CN" altLang="en-US"/>
              <a:t>的方式实现</a:t>
            </a:r>
            <a:endParaRPr lang="en-US" altLang="zh-CN"/>
          </a:p>
          <a:p>
            <a:pPr lvl="1"/>
            <a:r>
              <a:rPr lang="en-US" altLang="zh-CN"/>
              <a:t>Spring</a:t>
            </a:r>
            <a:r>
              <a:rPr lang="zh-CN" altLang="en-US"/>
              <a:t>提供了声明式事务支持</a:t>
            </a:r>
            <a:endParaRPr lang="en-US" altLang="zh-CN"/>
          </a:p>
          <a:p>
            <a:pPr lvl="1"/>
            <a:endParaRPr lang="en-US" altLang="zh-CN"/>
          </a:p>
        </p:txBody>
      </p:sp>
    </p:spTree>
    <p:custDataLst>
      <p:tags r:id="rId1"/>
    </p:custData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t>配置声明式事务 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声明式事务关注的核心问题是</a:t>
            </a:r>
            <a:endParaRPr lang="en-US" altLang="zh-CN"/>
          </a:p>
          <a:p>
            <a:pPr lvl="1"/>
            <a:r>
              <a:rPr lang="en-US" altLang="zh-CN"/>
              <a:t>	</a:t>
            </a:r>
            <a:r>
              <a:rPr lang="zh-CN" altLang="en-US"/>
              <a:t>对哪些方法，采取什么样的事务策略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配置步骤	</a:t>
            </a:r>
            <a:endParaRPr lang="zh-CN" altLang="en-US"/>
          </a:p>
          <a:p>
            <a:pPr lvl="1"/>
            <a:r>
              <a:rPr lang="zh-CN" altLang="en-US"/>
              <a:t>导入</a:t>
            </a:r>
            <a:r>
              <a:rPr lang="en-US" altLang="zh-CN"/>
              <a:t>tx</a:t>
            </a:r>
            <a:r>
              <a:rPr lang="zh-CN" altLang="en-US"/>
              <a:t>和</a:t>
            </a:r>
            <a:r>
              <a:rPr lang="en-US" altLang="zh-CN"/>
              <a:t>aop</a:t>
            </a:r>
            <a:r>
              <a:rPr lang="zh-CN" altLang="en-US"/>
              <a:t>命名空间</a:t>
            </a:r>
            <a:endParaRPr lang="zh-CN" altLang="en-US"/>
          </a:p>
          <a:p>
            <a:pPr lvl="1"/>
            <a:r>
              <a:rPr lang="zh-CN" altLang="zh-CN"/>
              <a:t>定义事务管理器</a:t>
            </a:r>
            <a:r>
              <a:rPr lang="en-US" altLang="zh-CN"/>
              <a:t>Bean</a:t>
            </a:r>
            <a:r>
              <a:rPr lang="zh-CN" altLang="zh-CN"/>
              <a:t>，并为其注入数据源</a:t>
            </a:r>
            <a:r>
              <a:rPr lang="en-US" altLang="zh-CN"/>
              <a:t>Bean</a:t>
            </a:r>
            <a:endParaRPr lang="zh-CN" altLang="en-US"/>
          </a:p>
          <a:p>
            <a:pPr lvl="1"/>
            <a:r>
              <a:rPr lang="zh-CN" altLang="zh-CN"/>
              <a:t>通过</a:t>
            </a:r>
            <a:r>
              <a:rPr lang="en-US" altLang="zh-CN"/>
              <a:t>&lt;tx:advice&gt;</a:t>
            </a:r>
            <a:r>
              <a:rPr lang="zh-CN" altLang="zh-CN"/>
              <a:t>配置事务增强，绑定事务管理器并针对不同方法定义事务规则</a:t>
            </a:r>
            <a:endParaRPr lang="zh-CN" altLang="en-US"/>
          </a:p>
          <a:p>
            <a:pPr lvl="1"/>
            <a:r>
              <a:rPr lang="zh-CN" altLang="zh-CN"/>
              <a:t>配置切面，将事务增强与方法切入点组合</a:t>
            </a:r>
            <a:endParaRPr lang="zh-CN" altLang="en-US"/>
          </a:p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t>配置声明式事务 </a:t>
            </a:r>
            <a:r>
              <a:rPr lang="zh-CN"/>
              <a:t>示例</a:t>
            </a:r>
            <a:endParaRPr 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/>
              <a:t>Spring</a:t>
            </a:r>
            <a:r>
              <a:rPr lang="zh-CN" altLang="en-US"/>
              <a:t>配置文件如下：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986790" y="1633220"/>
            <a:ext cx="9719945" cy="476948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en-US" altLang="zh-CN" sz="1600"/>
              <a:t>    </a:t>
            </a:r>
            <a:r>
              <a:rPr lang="zh-CN" altLang="en-US" sz="1600"/>
              <a:t>&lt;!-- 定义事务管理器 --&gt;</a:t>
            </a:r>
            <a:endParaRPr lang="zh-CN" altLang="en-US" sz="1600"/>
          </a:p>
          <a:p>
            <a:r>
              <a:rPr lang="zh-CN" altLang="en-US" sz="1600"/>
              <a:t>    &lt;bean id="transactionManager" class="org.springframework.jdbc.datasource.DataSourceTransactionManager"&gt;</a:t>
            </a:r>
            <a:endParaRPr lang="zh-CN" altLang="en-US" sz="1600"/>
          </a:p>
          <a:p>
            <a:r>
              <a:rPr lang="zh-CN" altLang="en-US" sz="1600"/>
              <a:t>        &lt;property name="dataSource" ref="dataSource"&gt;&lt;/property&gt;</a:t>
            </a:r>
            <a:endParaRPr lang="zh-CN" altLang="en-US" sz="1600"/>
          </a:p>
          <a:p>
            <a:r>
              <a:rPr lang="zh-CN" altLang="en-US" sz="1600"/>
              <a:t>    &lt;/bean&gt;</a:t>
            </a:r>
            <a:endParaRPr lang="zh-CN" altLang="en-US" sz="1600"/>
          </a:p>
          <a:p>
            <a:r>
              <a:rPr lang="zh-CN" altLang="en-US" sz="1600"/>
              <a:t>    &lt;tx:advice id="txAdvice"&gt;</a:t>
            </a:r>
            <a:endParaRPr lang="zh-CN" altLang="en-US" sz="1600"/>
          </a:p>
          <a:p>
            <a:r>
              <a:rPr lang="zh-CN" altLang="en-US" sz="1600"/>
              <a:t>        &lt;tx:attributes&gt;</a:t>
            </a:r>
            <a:endParaRPr lang="zh-CN" altLang="en-US" sz="1600"/>
          </a:p>
          <a:p>
            <a:r>
              <a:rPr lang="zh-CN" altLang="en-US" sz="1600"/>
              <a:t>            &lt;tx:method name="find*" propagation="SUPPORTS" /&gt;</a:t>
            </a:r>
            <a:endParaRPr lang="zh-CN" altLang="en-US" sz="1600"/>
          </a:p>
          <a:p>
            <a:r>
              <a:rPr lang="zh-CN" altLang="en-US" sz="1600"/>
              <a:t>            &lt;tx:method name="add*" propagation="REQUIRED" /&gt;</a:t>
            </a:r>
            <a:endParaRPr lang="zh-CN" altLang="en-US" sz="1600"/>
          </a:p>
          <a:p>
            <a:r>
              <a:rPr lang="zh-CN" altLang="en-US" sz="1600"/>
              <a:t>            &lt;tx:method name="del*" propagation="REQUIRED" /&gt;</a:t>
            </a:r>
            <a:endParaRPr lang="zh-CN" altLang="en-US" sz="1600"/>
          </a:p>
          <a:p>
            <a:r>
              <a:rPr lang="zh-CN" altLang="en-US" sz="1600"/>
              <a:t>            &lt;tx:method name="update*" propagation="REQUIRED" /&gt;</a:t>
            </a:r>
            <a:endParaRPr lang="zh-CN" altLang="en-US" sz="1600"/>
          </a:p>
          <a:p>
            <a:r>
              <a:rPr lang="zh-CN" altLang="en-US" sz="1600"/>
              <a:t>            &lt;tx:method name="*" propagation="REQUIRED" /&gt;</a:t>
            </a:r>
            <a:endParaRPr lang="zh-CN" altLang="en-US" sz="1600"/>
          </a:p>
          <a:p>
            <a:r>
              <a:rPr lang="zh-CN" altLang="en-US" sz="1600"/>
              <a:t>        &lt;/tx:attributes&gt;</a:t>
            </a:r>
            <a:endParaRPr lang="zh-CN" altLang="en-US" sz="1600"/>
          </a:p>
          <a:p>
            <a:r>
              <a:rPr lang="zh-CN" altLang="en-US" sz="1600"/>
              <a:t>    &lt;/tx:advice&gt;</a:t>
            </a:r>
            <a:endParaRPr lang="zh-CN" altLang="en-US" sz="1600"/>
          </a:p>
          <a:p>
            <a:r>
              <a:rPr lang="zh-CN" altLang="en-US" sz="1600"/>
              <a:t>    &lt;!-- 定义切面 --&gt;</a:t>
            </a:r>
            <a:endParaRPr lang="zh-CN" altLang="en-US" sz="1600"/>
          </a:p>
          <a:p>
            <a:r>
              <a:rPr lang="zh-CN" altLang="en-US" sz="1600"/>
              <a:t>    &lt;aop:config&gt;</a:t>
            </a:r>
            <a:endParaRPr lang="zh-CN" altLang="en-US" sz="1600"/>
          </a:p>
          <a:p>
            <a:r>
              <a:rPr lang="zh-CN" altLang="en-US" sz="1600"/>
              <a:t>        &lt;!-- 定义在service包和所有子包里的任意类的任意方法的执行：execution(* com.xyz.service..*.*(..)) --&gt;</a:t>
            </a:r>
            <a:endParaRPr lang="zh-CN" altLang="en-US" sz="1600"/>
          </a:p>
          <a:p>
            <a:r>
              <a:rPr lang="zh-CN" altLang="en-US" sz="1600"/>
              <a:t>        &lt;aop:pointcut id="transService" expression="execution(* com.company.service..*.*(..))" /&gt;</a:t>
            </a:r>
            <a:endParaRPr lang="zh-CN" altLang="en-US" sz="1600"/>
          </a:p>
          <a:p>
            <a:r>
              <a:rPr lang="zh-CN" altLang="en-US" sz="1600"/>
              <a:t>        &lt;aop:advisor advice-ref="txAdvice" pointcut-ref="</a:t>
            </a:r>
            <a:r>
              <a:rPr lang="zh-CN" altLang="en-US" sz="1600">
                <a:sym typeface="+mn-ea"/>
              </a:rPr>
              <a:t>transService</a:t>
            </a:r>
            <a:r>
              <a:rPr lang="zh-CN" altLang="en-US" sz="1600"/>
              <a:t>" /&gt;</a:t>
            </a:r>
            <a:endParaRPr lang="zh-CN" altLang="en-US" sz="1600"/>
          </a:p>
          <a:p>
            <a:r>
              <a:rPr lang="zh-CN" altLang="en-US" sz="1600"/>
              <a:t>    &lt;/aop:config&gt;</a:t>
            </a:r>
            <a:endParaRPr lang="zh-CN" altLang="en-US" sz="1600"/>
          </a:p>
        </p:txBody>
      </p:sp>
    </p:spTree>
    <p:custDataLst>
      <p:tags r:id="rId1"/>
    </p:custData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t>事务属性 </a:t>
            </a:r>
            <a:r>
              <a:rPr lang="en-US" altLang="zh-CN"/>
              <a:t>2-1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 sz="1600" b="1"/>
              <a:t>propagation</a:t>
            </a:r>
            <a:r>
              <a:rPr lang="zh-CN" altLang="en-US" sz="1400"/>
              <a:t>：事务传播机制</a:t>
            </a:r>
            <a:endParaRPr lang="en-US" altLang="zh-CN" sz="1400"/>
          </a:p>
          <a:p>
            <a:pPr lvl="1"/>
            <a:r>
              <a:rPr lang="en-US" altLang="zh-CN" sz="1400"/>
              <a:t>REQUIRED</a:t>
            </a:r>
            <a:r>
              <a:rPr lang="zh-CN" altLang="en-US" sz="1400"/>
              <a:t>（默认值）</a:t>
            </a:r>
            <a:endParaRPr lang="en-US" altLang="zh-CN" sz="1400"/>
          </a:p>
          <a:p>
            <a:pPr lvl="1"/>
            <a:r>
              <a:rPr lang="en-US" altLang="zh-CN" sz="1400"/>
              <a:t>REQUIRES_NEW </a:t>
            </a:r>
            <a:r>
              <a:rPr lang="zh-CN" altLang="en-US" sz="1400"/>
              <a:t>、</a:t>
            </a:r>
            <a:r>
              <a:rPr lang="en-US" altLang="zh-CN" sz="1400"/>
              <a:t>MANDATORY</a:t>
            </a:r>
            <a:r>
              <a:rPr lang="zh-CN" altLang="en-US" sz="1400"/>
              <a:t>、</a:t>
            </a:r>
            <a:r>
              <a:rPr lang="en-US" altLang="zh-CN" sz="1400"/>
              <a:t>NESTED</a:t>
            </a:r>
            <a:endParaRPr lang="en-US" altLang="zh-CN" sz="1400"/>
          </a:p>
          <a:p>
            <a:pPr lvl="1"/>
            <a:r>
              <a:rPr lang="en-US" altLang="zh-CN" sz="1400"/>
              <a:t>SUPPORTS</a:t>
            </a:r>
            <a:endParaRPr lang="en-US" altLang="zh-CN" sz="1400"/>
          </a:p>
          <a:p>
            <a:pPr lvl="1"/>
            <a:r>
              <a:rPr lang="en-US" altLang="zh-CN" sz="1400"/>
              <a:t>NOT_SUPPORTED</a:t>
            </a:r>
            <a:r>
              <a:rPr lang="zh-CN" altLang="en-US" sz="1400"/>
              <a:t>、</a:t>
            </a:r>
            <a:r>
              <a:rPr lang="en-US" altLang="zh-CN" sz="1400"/>
              <a:t>NEVER</a:t>
            </a:r>
            <a:endParaRPr lang="en-US" altLang="zh-CN" sz="1400"/>
          </a:p>
          <a:p>
            <a:pPr lvl="0"/>
            <a:r>
              <a:rPr lang="en-US" altLang="zh-CN" sz="1400"/>
              <a:t>REQUIRED（默认）：支持使用当前事务，如果当前事务不存在，创建一个新事务。</a:t>
            </a:r>
            <a:endParaRPr lang="en-US" altLang="zh-CN" sz="1400"/>
          </a:p>
          <a:p>
            <a:pPr lvl="0"/>
            <a:r>
              <a:rPr lang="en-US" altLang="zh-CN" sz="1400"/>
              <a:t>SUPPORTS：支持使用当前事务，如果当前事务不存在，则不使用事务。</a:t>
            </a:r>
            <a:endParaRPr lang="en-US" altLang="zh-CN" sz="1400"/>
          </a:p>
          <a:p>
            <a:pPr lvl="0"/>
            <a:r>
              <a:rPr lang="en-US" altLang="zh-CN" sz="1400"/>
              <a:t>MANDATORY：中文翻译为强制，支持使用当前事务，如果当前事务不存在，则抛出Exception。</a:t>
            </a:r>
            <a:endParaRPr lang="en-US" altLang="zh-CN" sz="1400"/>
          </a:p>
          <a:p>
            <a:pPr lvl="0"/>
            <a:r>
              <a:rPr lang="en-US" altLang="zh-CN" sz="1400"/>
              <a:t>REQUIRES_NEW：创建一个新事务，如果当前事务不存在，把当前事务挂起。</a:t>
            </a:r>
            <a:endParaRPr lang="en-US" altLang="zh-CN" sz="1400"/>
          </a:p>
          <a:p>
            <a:pPr lvl="0"/>
            <a:r>
              <a:rPr lang="en-US" altLang="zh-CN" sz="1400"/>
              <a:t>NOT_SUPPORTED：无事务执行，如果当前事务不存在，把当前事务挂起。</a:t>
            </a:r>
            <a:endParaRPr lang="en-US" altLang="zh-CN" sz="1400"/>
          </a:p>
          <a:p>
            <a:pPr lvl="0"/>
            <a:r>
              <a:rPr lang="en-US" altLang="zh-CN" sz="1400"/>
              <a:t>NEVER：无事务执行，如果当前有事务则抛出Exception。</a:t>
            </a:r>
            <a:endParaRPr lang="en-US" altLang="zh-CN" sz="1400"/>
          </a:p>
          <a:p>
            <a:pPr lvl="0"/>
            <a:r>
              <a:rPr lang="en-US" altLang="zh-CN" sz="1400"/>
              <a:t>NESTED：嵌套事务，如果当前事务存在，那么在嵌套的事务中执行。如果当前事务不存在，则表现跟REQUIRED一样。</a:t>
            </a:r>
            <a:endParaRPr lang="en-US" altLang="zh-CN" sz="1400"/>
          </a:p>
        </p:txBody>
      </p:sp>
      <p:sp>
        <p:nvSpPr>
          <p:cNvPr id="7" name="矩形标注 6"/>
          <p:cNvSpPr/>
          <p:nvPr/>
        </p:nvSpPr>
        <p:spPr bwMode="auto">
          <a:xfrm>
            <a:off x="6028680" y="1192384"/>
            <a:ext cx="3738004" cy="634020"/>
          </a:xfrm>
          <a:prstGeom prst="wedgeRectCallout">
            <a:avLst>
              <a:gd name="adj1" fmla="val -49910"/>
              <a:gd name="adj2" fmla="val 21933"/>
            </a:avLst>
          </a:prstGeom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anchor="b">
            <a:spAutoFit/>
          </a:bodyPr>
          <a:p>
            <a:pPr marL="285750" indent="-285750" eaLnBrk="0" hangingPunct="0">
              <a:spcBef>
                <a:spcPct val="20000"/>
              </a:spcBef>
              <a:buClr>
                <a:srgbClr val="233DA9"/>
              </a:buClr>
              <a:buSzPct val="80000"/>
              <a:defRPr/>
            </a:pPr>
            <a:r>
              <a:rPr lang="en-US" altLang="zh-CN" sz="1600" b="1" kern="0" dirty="0" smtClean="0">
                <a:solidFill>
                  <a:schemeClr val="bg1"/>
                </a:solidFill>
                <a:latin typeface="Arial" panose="020B0604020202020204"/>
                <a:ea typeface="黑体" panose="02010609060101010101" pitchFamily="49" charset="-122"/>
              </a:rPr>
              <a:t>REQUIRED</a:t>
            </a:r>
            <a:r>
              <a:rPr lang="zh-CN" altLang="zh-CN" sz="1600" b="1" kern="0" dirty="0">
                <a:solidFill>
                  <a:schemeClr val="bg1"/>
                </a:solidFill>
                <a:latin typeface="Arial" panose="020B0604020202020204"/>
                <a:ea typeface="黑体" panose="02010609060101010101" pitchFamily="49" charset="-122"/>
              </a:rPr>
              <a:t>能够满足大多数的事务</a:t>
            </a:r>
            <a:r>
              <a:rPr lang="zh-CN" altLang="zh-CN" sz="1600" b="1" kern="0" dirty="0" smtClean="0">
                <a:solidFill>
                  <a:schemeClr val="bg1"/>
                </a:solidFill>
                <a:latin typeface="Arial" panose="020B0604020202020204"/>
                <a:ea typeface="黑体" panose="02010609060101010101" pitchFamily="49" charset="-122"/>
              </a:rPr>
              <a:t>需求</a:t>
            </a:r>
            <a:endParaRPr lang="en-US" altLang="zh-CN" sz="1600" b="1" kern="0" dirty="0" smtClean="0">
              <a:solidFill>
                <a:schemeClr val="bg1"/>
              </a:solidFill>
              <a:latin typeface="Arial" panose="020B0604020202020204"/>
              <a:ea typeface="黑体" panose="02010609060101010101" pitchFamily="49" charset="-122"/>
            </a:endParaRPr>
          </a:p>
          <a:p>
            <a:pPr marL="285750" indent="-285750" eaLnBrk="0" hangingPunct="0">
              <a:spcBef>
                <a:spcPct val="20000"/>
              </a:spcBef>
              <a:buClr>
                <a:srgbClr val="233DA9"/>
              </a:buClr>
              <a:buSzPct val="80000"/>
              <a:defRPr/>
            </a:pPr>
            <a:r>
              <a:rPr lang="zh-CN" altLang="zh-CN" sz="1600" b="1" kern="0" dirty="0" smtClean="0">
                <a:solidFill>
                  <a:schemeClr val="bg1"/>
                </a:solidFill>
                <a:latin typeface="Arial" panose="020B0604020202020204"/>
                <a:ea typeface="黑体" panose="02010609060101010101" pitchFamily="49" charset="-122"/>
              </a:rPr>
              <a:t>可以</a:t>
            </a:r>
            <a:r>
              <a:rPr lang="zh-CN" altLang="zh-CN" sz="1600" b="1" kern="0" dirty="0">
                <a:solidFill>
                  <a:schemeClr val="bg1"/>
                </a:solidFill>
                <a:latin typeface="Arial" panose="020B0604020202020204"/>
                <a:ea typeface="黑体" panose="02010609060101010101" pitchFamily="49" charset="-122"/>
              </a:rPr>
              <a:t>作为首选的事务传播行为</a:t>
            </a:r>
            <a:endParaRPr lang="zh-CN" altLang="en-US" sz="1600" b="1" kern="0" dirty="0">
              <a:solidFill>
                <a:schemeClr val="bg1"/>
              </a:solidFill>
              <a:latin typeface="Arial" panose="020B0604020202020204"/>
              <a:ea typeface="黑体" panose="02010609060101010101" pitchFamily="49" charset="-122"/>
            </a:endParaRPr>
          </a:p>
        </p:txBody>
      </p:sp>
      <p:cxnSp>
        <p:nvCxnSpPr>
          <p:cNvPr id="8" name="直接箭头连接符 7"/>
          <p:cNvCxnSpPr/>
          <p:nvPr/>
        </p:nvCxnSpPr>
        <p:spPr>
          <a:xfrm flipV="1">
            <a:off x="3199130" y="1444625"/>
            <a:ext cx="2829560" cy="635"/>
          </a:xfrm>
          <a:prstGeom prst="straightConnector1">
            <a:avLst/>
          </a:prstGeom>
          <a:ln>
            <a:headEnd type="none" w="med" len="med"/>
            <a:tailEnd type="triangle" w="med" len="med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p>
            <a:r>
              <a:rPr lang="en-US" altLang="zh-CN" b="1">
                <a:sym typeface="+mn-ea"/>
              </a:rPr>
              <a:t>isolation</a:t>
            </a:r>
            <a:r>
              <a:rPr lang="zh-CN" altLang="en-US">
                <a:sym typeface="+mn-ea"/>
              </a:rPr>
              <a:t>：事务隔离等级</a:t>
            </a:r>
            <a:endParaRPr lang="en-US" altLang="zh-CN"/>
          </a:p>
          <a:p>
            <a:pPr lvl="1"/>
            <a:r>
              <a:rPr lang="en-US" altLang="zh-CN">
                <a:sym typeface="+mn-ea"/>
              </a:rPr>
              <a:t>READ_COMMITTED</a:t>
            </a:r>
            <a:endParaRPr lang="en-US" altLang="zh-CN">
              <a:sym typeface="+mn-ea"/>
            </a:endParaRPr>
          </a:p>
          <a:p>
            <a:pPr lvl="2"/>
            <a:r>
              <a:rPr lang="en-US" altLang="zh-CN"/>
              <a:t>读提交，顾名思义，就是一个事务要等另一个事务提交后才能读取数据。</a:t>
            </a:r>
            <a:endParaRPr lang="en-US" altLang="zh-CN"/>
          </a:p>
          <a:p>
            <a:pPr lvl="1"/>
            <a:r>
              <a:rPr lang="en-US" altLang="zh-CN">
                <a:sym typeface="+mn-ea"/>
              </a:rPr>
              <a:t>READ_UNCOMMITTED </a:t>
            </a:r>
            <a:endParaRPr lang="en-US" altLang="zh-CN">
              <a:sym typeface="+mn-ea"/>
            </a:endParaRPr>
          </a:p>
          <a:p>
            <a:pPr lvl="2"/>
            <a:r>
              <a:rPr lang="en-US" altLang="zh-CN">
                <a:sym typeface="+mn-ea"/>
              </a:rPr>
              <a:t>读未提交，顾名思义，就是一个事务可以读取另一个未提交事务的数据。</a:t>
            </a:r>
            <a:endParaRPr lang="en-US" altLang="zh-CN">
              <a:sym typeface="+mn-ea"/>
            </a:endParaRPr>
          </a:p>
          <a:p>
            <a:pPr lvl="1"/>
            <a:r>
              <a:rPr lang="en-US" altLang="zh-CN">
                <a:solidFill>
                  <a:srgbClr val="FF0000"/>
                </a:solidFill>
                <a:sym typeface="+mn-ea"/>
              </a:rPr>
              <a:t>REPEATABLE_READ</a:t>
            </a:r>
            <a:r>
              <a:rPr lang="zh-CN" altLang="en-US">
                <a:sym typeface="+mn-ea"/>
              </a:rPr>
              <a:t>（默认值）</a:t>
            </a:r>
            <a:endParaRPr lang="en-US" altLang="zh-CN">
              <a:sym typeface="+mn-ea"/>
            </a:endParaRPr>
          </a:p>
          <a:p>
            <a:pPr lvl="2"/>
            <a:r>
              <a:rPr lang="zh-CN" altLang="zh-CN"/>
              <a:t>重复读，就是在开始读取数据（事务开启）时，不再允许修改操作</a:t>
            </a:r>
            <a:endParaRPr lang="zh-CN" altLang="zh-CN"/>
          </a:p>
          <a:p>
            <a:pPr lvl="1"/>
            <a:r>
              <a:rPr lang="en-US" altLang="zh-CN">
                <a:sym typeface="+mn-ea"/>
              </a:rPr>
              <a:t>SERIALIZABLE</a:t>
            </a:r>
            <a:endParaRPr lang="en-US" altLang="zh-CN">
              <a:sym typeface="+mn-ea"/>
            </a:endParaRPr>
          </a:p>
          <a:p>
            <a:pPr lvl="2"/>
            <a:r>
              <a:rPr lang="en-US" altLang="zh-CN">
                <a:sym typeface="+mn-ea"/>
              </a:rPr>
              <a:t>Serializable 是最高的事务隔离级别，在该级别下，事务串行化顺序执行，可以避免脏读、不可重复读与幻读。但是这种事务隔离级别效率低下，比较耗数据库性能，一般不使用。</a:t>
            </a:r>
            <a:endParaRPr lang="en-US" altLang="zh-CN">
              <a:sym typeface="+mn-ea"/>
            </a:endParaRPr>
          </a:p>
          <a:p>
            <a:pPr lvl="1"/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t>事务属性 </a:t>
            </a:r>
            <a:r>
              <a:rPr lang="en-US" altLang="zh-CN"/>
              <a:t>2-2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/>
              <a:t>timeout</a:t>
            </a:r>
            <a:r>
              <a:rPr lang="zh-CN" altLang="en-US"/>
              <a:t>：事务超时时间，允许事务运行的最长时间，以秒为单位。默认值为</a:t>
            </a:r>
            <a:r>
              <a:rPr lang="en-US" altLang="zh-CN"/>
              <a:t>-1</a:t>
            </a:r>
            <a:r>
              <a:rPr lang="zh-CN" altLang="en-US"/>
              <a:t>，表示不超时</a:t>
            </a:r>
            <a:endParaRPr lang="en-US" altLang="zh-CN"/>
          </a:p>
          <a:p>
            <a:r>
              <a:rPr lang="en-US" altLang="zh-CN"/>
              <a:t>read-only</a:t>
            </a:r>
            <a:r>
              <a:rPr lang="zh-CN" altLang="en-US"/>
              <a:t>：事务是否为只读，默认值为</a:t>
            </a:r>
            <a:r>
              <a:rPr lang="en-US" altLang="zh-CN"/>
              <a:t>false</a:t>
            </a:r>
            <a:endParaRPr lang="en-US" altLang="zh-CN"/>
          </a:p>
          <a:p>
            <a:r>
              <a:rPr lang="en-US" altLang="zh-CN"/>
              <a:t>rollback-for</a:t>
            </a:r>
            <a:r>
              <a:rPr lang="zh-CN" altLang="en-US"/>
              <a:t>：设定能够触发回滚的异常类型</a:t>
            </a:r>
            <a:endParaRPr lang="en-US" altLang="zh-CN"/>
          </a:p>
          <a:p>
            <a:pPr lvl="1"/>
            <a:r>
              <a:rPr lang="en-US" altLang="zh-CN"/>
              <a:t>Spring</a:t>
            </a:r>
            <a:r>
              <a:rPr lang="zh-CN" altLang="en-US"/>
              <a:t>默认只在抛出</a:t>
            </a:r>
            <a:r>
              <a:rPr lang="en-US" altLang="zh-CN"/>
              <a:t>runtime exception</a:t>
            </a:r>
            <a:r>
              <a:rPr lang="zh-CN" altLang="en-US"/>
              <a:t>时才标识事务回滚</a:t>
            </a:r>
            <a:endParaRPr lang="en-US" altLang="zh-CN"/>
          </a:p>
          <a:p>
            <a:pPr lvl="1"/>
            <a:r>
              <a:rPr lang="zh-CN" altLang="en-US"/>
              <a:t>可以通过全限定类名指定需要回滚事务的异常，多个类名用逗号隔开</a:t>
            </a:r>
            <a:endParaRPr lang="en-US" altLang="zh-CN"/>
          </a:p>
          <a:p>
            <a:r>
              <a:rPr lang="en-US" altLang="zh-CN"/>
              <a:t>no-rollback-for</a:t>
            </a:r>
            <a:r>
              <a:rPr lang="zh-CN" altLang="en-US"/>
              <a:t>：设定不触发回滚的异常类型</a:t>
            </a:r>
            <a:endParaRPr lang="en-US" altLang="zh-CN"/>
          </a:p>
          <a:p>
            <a:pPr lvl="1"/>
            <a:r>
              <a:rPr lang="en-US" altLang="zh-CN"/>
              <a:t>Spring</a:t>
            </a:r>
            <a:r>
              <a:rPr lang="zh-CN" altLang="en-US"/>
              <a:t>默认</a:t>
            </a:r>
            <a:r>
              <a:rPr lang="en-US" altLang="zh-CN"/>
              <a:t>checked Exception</a:t>
            </a:r>
            <a:r>
              <a:rPr lang="zh-CN" altLang="en-US"/>
              <a:t>不会触发事务回滚</a:t>
            </a:r>
            <a:endParaRPr lang="en-US" altLang="zh-CN"/>
          </a:p>
          <a:p>
            <a:pPr lvl="1"/>
            <a:r>
              <a:rPr lang="zh-CN" altLang="en-US"/>
              <a:t>可以通过全限定类名指定不需回滚事务的异常，多个类名用英文逗号隔开</a:t>
            </a:r>
            <a:endParaRPr lang="en-US" altLang="zh-CN"/>
          </a:p>
          <a:p>
            <a:endParaRPr lang="en-US" altLang="zh-CN"/>
          </a:p>
          <a:p>
            <a:endParaRPr lang="zh-CN" altLang="en-US"/>
          </a:p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dbcp</a:t>
            </a:r>
            <a:r>
              <a:rPr lang="zh-CN" altLang="en-US"/>
              <a:t>数据库连接池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838200" y="832485"/>
            <a:ext cx="10473690" cy="5459095"/>
          </a:xfrm>
          <a:ln>
            <a:solidFill>
              <a:srgbClr val="00B050"/>
            </a:solidFill>
          </a:ln>
        </p:spPr>
        <p:txBody>
          <a:bodyPr>
            <a:noAutofit/>
          </a:bodyPr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en-US" sz="1200"/>
              <a:t>&lt;bean id="dataSource" class="org.apache.commons.dbcp.BasicDataSource" destroy-method="close" scope="singleton"&gt;</a:t>
            </a:r>
            <a:endParaRPr lang="zh-CN" altLang="en-US" sz="1200"/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en-US" sz="1200"/>
              <a:t>	&lt;!-- 池启动时创建的连接数量 --&gt;</a:t>
            </a:r>
            <a:endParaRPr lang="zh-CN" altLang="en-US" sz="1200"/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en-US" sz="1200"/>
              <a:t>	&lt;property name="initialSize" value="${initialSize}" /&gt;</a:t>
            </a:r>
            <a:endParaRPr lang="zh-CN" altLang="en-US" sz="1200"/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1200"/>
              <a:t>	&lt;!-- 同一时间可以从池分配的最多连接数量。设置为0时表示无限制。 --&gt;</a:t>
            </a:r>
            <a:endParaRPr lang="en-US" altLang="zh-CN" sz="1200"/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en-US" sz="1200"/>
              <a:t>	&lt;property name="maxActive" value="${maxActive}" /&gt;</a:t>
            </a:r>
            <a:endParaRPr lang="zh-CN" altLang="en-US" sz="1200"/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1200"/>
              <a:t>	</a:t>
            </a:r>
            <a:r>
              <a:rPr lang="zh-CN" altLang="en-US" sz="1200"/>
              <a:t>&lt;!-- 池里不会被释放的最多空闲连接数量。设置为0时表示无限制。 --&gt;</a:t>
            </a:r>
            <a:endParaRPr lang="zh-CN" altLang="en-US" sz="1200"/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en-US" sz="1200"/>
              <a:t>	&lt;property name="maxIdle" value="${maxIdle}" /&gt;</a:t>
            </a:r>
            <a:endParaRPr lang="zh-CN" altLang="en-US" sz="1200"/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1200"/>
              <a:t>	&lt;!-- 在不新建连接的条件下，池中保持空闲的最少连接数。 --&gt;</a:t>
            </a:r>
            <a:endParaRPr lang="en-US" altLang="zh-CN" sz="1200"/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en-US" sz="1200"/>
              <a:t>	&lt;property name="minIdle" value="${minIdle}" /&gt;</a:t>
            </a:r>
            <a:endParaRPr lang="zh-CN" altLang="en-US" sz="1200"/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1200"/>
              <a:t>	&lt;!-- 等待超时以毫秒为单位，在抛出异常之前，池等待连接被回收的最长时间（当没有可用连接时）。设置为-1表示无限等待。--&gt;</a:t>
            </a:r>
            <a:endParaRPr lang="en-US" altLang="zh-CN" sz="1200"/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en-US" sz="1200"/>
              <a:t>	&lt;property name="maxWait" value="${maxWait}" /&gt;</a:t>
            </a:r>
            <a:endParaRPr lang="zh-CN" altLang="en-US" sz="1200"/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1200"/>
              <a:t>	&lt;!-- 自动回收超时时间(以秒数为单位) --&gt;</a:t>
            </a:r>
            <a:endParaRPr lang="en-US" altLang="zh-CN" sz="1200"/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en-US" sz="1200"/>
              <a:t>	&lt;property name="removeAbandonedTimeout" value="${removeAbandonedTimeout}" /&gt;</a:t>
            </a:r>
            <a:endParaRPr lang="zh-CN" altLang="en-US" sz="1200"/>
          </a:p>
          <a:p>
            <a:pPr marL="0" lvl="2">
              <a:lnSpc>
                <a:spcPct val="120000"/>
              </a:lnSpc>
              <a:spcAft>
                <a:spcPts val="0"/>
              </a:spcAft>
            </a:pPr>
            <a:r>
              <a:rPr lang="en-US" altLang="zh-CN" sz="1000"/>
              <a:t>	</a:t>
            </a:r>
            <a:r>
              <a:rPr lang="zh-CN" altLang="en-US" sz="1200">
                <a:sym typeface="+mn-ea"/>
              </a:rPr>
              <a:t>&lt;!-- 设置自动回收超时连接 --&gt;</a:t>
            </a:r>
            <a:endParaRPr lang="zh-CN" altLang="en-US" sz="1000"/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en-US" sz="1200"/>
              <a:t>	&lt;property name="removeAbandoned" value="${removeAbandoned}" /&gt;</a:t>
            </a:r>
            <a:endParaRPr lang="zh-CN" altLang="en-US" sz="1200"/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en-US" sz="1200"/>
              <a:t>&lt;/bean&gt;</a:t>
            </a:r>
            <a:endParaRPr lang="zh-CN" altLang="en-US" sz="1200"/>
          </a:p>
        </p:txBody>
      </p:sp>
    </p:spTree>
    <p:custDataLst>
      <p:tags r:id="rId1"/>
    </p:custDataLst>
  </p:cSld>
  <p:clrMapOvr>
    <a:masterClrMapping/>
  </p:clrMapOvr>
  <p:transition spd="slow">
    <p:push dir="u"/>
  </p:transition>
</p:sld>
</file>

<file path=ppt/tags/tag1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"/>
</p:tagLst>
</file>

<file path=ppt/tags/tag10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1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2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3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4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5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6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  <p:tag name="KSO_WM_UNIT_TYPE" val="a"/>
  <p:tag name="KSO_WM_UNIT_INDEX" val="1"/>
  <p:tag name="KSO_WM_UNIT_ID" val="custom20184553_1*a*1"/>
  <p:tag name="KSO_WM_UNIT_LAYERLEVEL" val="1"/>
  <p:tag name="KSO_WM_UNIT_VALUE" val="10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空白演示"/>
</p:tagLst>
</file>

<file path=ppt/tags/tag3.xml><?xml version="1.0" encoding="utf-8"?>
<p:tagLst xmlns:p="http://schemas.openxmlformats.org/presentationml/2006/main">
  <p:tag name="KSO_WM_TEMPLATE_CATEGORY" val="custom"/>
  <p:tag name="KSO_WM_TEMPLATE_INDEX" val="20184553"/>
  <p:tag name="KSO_WM_UNIT_CLEAR" val="0"/>
  <p:tag name="KSO_WM_UNIT_COMPATIBLE" val="0"/>
  <p:tag name="KSO_WM_UNIT_HIGHLIGHT" val="0"/>
  <p:tag name="KSO_WM_UNIT_ISCONTENTSTITLE" val="0"/>
  <p:tag name="KSO_WM_UNIT_VALUE" val="234"/>
  <p:tag name="KSO_WM_UNIT_LAYERLEVEL" val="1"/>
  <p:tag name="KSO_WM_UNIT_INDEX" val="1"/>
  <p:tag name="KSO_WM_UNIT_ID" val="custom20184553_1*b*1"/>
  <p:tag name="KSO_WM_UNIT_TYPE" val="b"/>
  <p:tag name="KSO_WM_BEAUTIFY_FLAG" val="#wm#"/>
  <p:tag name="KSO_WM_TAG_VERSION" val="1.0"/>
  <p:tag name="KSO_WM_UNIT_PRESET_TEXT" val="Lorem ipsum dolor sit amet, consectetur adipisicing elit."/>
</p:tagLst>
</file>

<file path=ppt/tags/tag4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</p:tagLst>
</file>

<file path=ppt/tags/tag5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6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7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8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9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heme/theme1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4452</Words>
  <Application>WPS 演示</Application>
  <PresentationFormat>宽屏</PresentationFormat>
  <Paragraphs>266</Paragraphs>
  <Slides>14</Slides>
  <Notes>31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微软雅黑 Light</vt:lpstr>
      <vt:lpstr>Calibri</vt:lpstr>
      <vt:lpstr>Arial</vt:lpstr>
      <vt:lpstr>黑体</vt:lpstr>
      <vt:lpstr>Times New Roman</vt:lpstr>
      <vt:lpstr>Arial Unicode MS</vt:lpstr>
      <vt:lpstr>2_Office 主题</vt:lpstr>
      <vt:lpstr>Spring事务管理 </vt:lpstr>
      <vt:lpstr>本章内容</vt:lpstr>
      <vt:lpstr>为业务层添加声明式事务</vt:lpstr>
      <vt:lpstr>配置声明式事务 </vt:lpstr>
      <vt:lpstr>配置声明式事务 示例</vt:lpstr>
      <vt:lpstr>事务属性 2-1</vt:lpstr>
      <vt:lpstr>PowerPoint 演示文稿</vt:lpstr>
      <vt:lpstr>事务属性 2-2</vt:lpstr>
      <vt:lpstr>PowerPoint 演示文稿</vt:lpstr>
      <vt:lpstr>使用注解实现事务处理 3-1</vt:lpstr>
      <vt:lpstr>使用注解实现事务处理 3-2</vt:lpstr>
      <vt:lpstr>使用注解实现事务处理 3-3</vt:lpstr>
      <vt:lpstr>PowerPoint 演示文稿</vt:lpstr>
      <vt:lpstr>创造分享，共同成长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Johnny老师</cp:lastModifiedBy>
  <cp:revision>36</cp:revision>
  <dcterms:created xsi:type="dcterms:W3CDTF">2018-03-01T02:03:00Z</dcterms:created>
  <dcterms:modified xsi:type="dcterms:W3CDTF">2020-04-07T08:46:33Z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2052-11.1.0.8696</vt:lpwstr>
  </property>
</Properties>
</file>