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3" r:id="rId3"/>
  </p:sldMasterIdLst>
  <p:notesMasterIdLst>
    <p:notesMasterId r:id="rId5"/>
  </p:notesMasterIdLst>
  <p:sldIdLst>
    <p:sldId id="256" r:id="rId4"/>
    <p:sldId id="257" r:id="rId6"/>
    <p:sldId id="258" r:id="rId7"/>
    <p:sldId id="259" r:id="rId8"/>
    <p:sldId id="260" r:id="rId9"/>
    <p:sldId id="261" r:id="rId10"/>
    <p:sldId id="262" r:id="rId11"/>
    <p:sldId id="263" r:id="rId12"/>
    <p:sldId id="276" r:id="rId13"/>
    <p:sldId id="277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5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66" d="100"/>
          <a:sy n="66" d="100"/>
        </p:scale>
        <p:origin x="66" y="9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782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9B3434-C19C-4F45-8627-FF318601E81F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782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9B3434-C19C-4F45-8627-FF318601E81F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9875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 smtClean="0"/>
              <a:t>教学指导；</a:t>
            </a:r>
            <a:endParaRPr lang="en-US" altLang="zh-CN" dirty="0" smtClean="0"/>
          </a:p>
          <a:p>
            <a:r>
              <a:rPr lang="zh-CN" altLang="en-US" dirty="0" smtClean="0"/>
              <a:t>总结部分</a:t>
            </a:r>
            <a:r>
              <a:rPr lang="zh-CN" altLang="zh-CN" dirty="0" smtClean="0"/>
              <a:t>主要达到以下几个目的：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、</a:t>
            </a:r>
            <a:r>
              <a:rPr lang="zh-CN" altLang="zh-CN" b="1" dirty="0" smtClean="0"/>
              <a:t>回顾内容</a:t>
            </a:r>
            <a:r>
              <a:rPr lang="zh-CN" altLang="en-US" b="1" dirty="0" smtClean="0"/>
              <a:t>。</a:t>
            </a:r>
            <a:r>
              <a:rPr lang="zh-CN" altLang="en-US" dirty="0" smtClean="0">
                <a:solidFill>
                  <a:srgbClr val="C00000"/>
                </a:solidFill>
              </a:rPr>
              <a:t>注意与</a:t>
            </a:r>
            <a:r>
              <a:rPr lang="zh-CN" altLang="zh-CN" dirty="0" smtClean="0">
                <a:solidFill>
                  <a:srgbClr val="C00000"/>
                </a:solidFill>
              </a:rPr>
              <a:t>与</a:t>
            </a:r>
            <a:r>
              <a:rPr lang="zh-CN" altLang="en-US" dirty="0" smtClean="0">
                <a:solidFill>
                  <a:srgbClr val="C00000"/>
                </a:solidFill>
              </a:rPr>
              <a:t>本章任务和目标</a:t>
            </a:r>
            <a:r>
              <a:rPr lang="zh-CN" altLang="zh-CN" dirty="0" smtClean="0">
                <a:solidFill>
                  <a:srgbClr val="C00000"/>
                </a:solidFill>
              </a:rPr>
              <a:t>不一样。</a:t>
            </a:r>
            <a:r>
              <a:rPr lang="zh-CN" altLang="en-US" dirty="0" smtClean="0">
                <a:solidFill>
                  <a:srgbClr val="C00000"/>
                </a:solidFill>
              </a:rPr>
              <a:t>本章任务和目标是</a:t>
            </a:r>
            <a:r>
              <a:rPr lang="zh-CN" altLang="zh-CN" dirty="0" smtClean="0"/>
              <a:t>是强调</a:t>
            </a:r>
            <a:r>
              <a:rPr lang="zh-CN" altLang="en-US" dirty="0" smtClean="0"/>
              <a:t>内容概貌，学到技术，告知要学习什么；总结时，</a:t>
            </a:r>
            <a:r>
              <a:rPr lang="zh-CN" altLang="zh-CN" dirty="0" smtClean="0"/>
              <a:t>要格外强调观点，把每一</a:t>
            </a:r>
            <a:r>
              <a:rPr lang="zh-CN" altLang="en-US" dirty="0" smtClean="0"/>
              <a:t>个知识点</a:t>
            </a:r>
            <a:r>
              <a:rPr lang="zh-CN" altLang="zh-CN" dirty="0" smtClean="0"/>
              <a:t>的观点</a:t>
            </a:r>
            <a:r>
              <a:rPr lang="zh-CN" altLang="en-US" dirty="0" smtClean="0"/>
              <a:t>结论</a:t>
            </a:r>
            <a:r>
              <a:rPr lang="zh-CN" altLang="zh-CN" dirty="0" smtClean="0"/>
              <a:t>都尽量突出出来。</a:t>
            </a:r>
            <a:endParaRPr lang="en-US" altLang="zh-CN" dirty="0" smtClean="0">
              <a:solidFill>
                <a:srgbClr val="C00000"/>
              </a:solidFill>
            </a:endParaRPr>
          </a:p>
          <a:p>
            <a:r>
              <a:rPr lang="en-US" altLang="zh-CN" b="1" dirty="0" smtClean="0"/>
              <a:t>2</a:t>
            </a:r>
            <a:r>
              <a:rPr lang="zh-CN" altLang="en-US" b="1" dirty="0" smtClean="0"/>
              <a:t>、</a:t>
            </a:r>
            <a:r>
              <a:rPr lang="zh-CN" altLang="zh-CN" b="1" dirty="0" smtClean="0"/>
              <a:t>整理逻辑</a:t>
            </a:r>
            <a:r>
              <a:rPr lang="zh-CN" altLang="en-US" b="1" dirty="0" smtClean="0"/>
              <a:t>。</a:t>
            </a:r>
            <a:r>
              <a:rPr lang="zh-CN" altLang="zh-CN" dirty="0" smtClean="0"/>
              <a:t>还应该把观点之间的逻辑联系梳理出来</a:t>
            </a:r>
            <a:r>
              <a:rPr lang="zh-CN" altLang="en-US" dirty="0" smtClean="0"/>
              <a:t>。</a:t>
            </a:r>
            <a:r>
              <a:rPr lang="zh-CN" altLang="zh-CN" dirty="0" smtClean="0"/>
              <a:t>从而使</a:t>
            </a:r>
            <a:r>
              <a:rPr lang="zh-CN" altLang="en-US" dirty="0" smtClean="0"/>
              <a:t>知识</a:t>
            </a:r>
            <a:r>
              <a:rPr lang="zh-CN" altLang="zh-CN" dirty="0" smtClean="0"/>
              <a:t>系统化、逻辑化。要帮助</a:t>
            </a:r>
            <a:r>
              <a:rPr lang="zh-CN" altLang="en-US" dirty="0" smtClean="0"/>
              <a:t>学员</a:t>
            </a:r>
            <a:r>
              <a:rPr lang="zh-CN" altLang="zh-CN" dirty="0" smtClean="0"/>
              <a:t>整清逻辑是总结的一大任务</a:t>
            </a:r>
            <a:r>
              <a:rPr lang="zh-CN" altLang="en-US" dirty="0" smtClean="0"/>
              <a:t>。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144FBA9-8B27-406D-AC8B-19CE21CD6A24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mtClean="0"/>
              <a:t>教学指导：</a:t>
            </a:r>
            <a:endParaRPr lang="en-US" altLang="zh-CN" smtClean="0"/>
          </a:p>
          <a:p>
            <a:r>
              <a:rPr lang="zh-CN" altLang="en-US" smtClean="0"/>
              <a:t>有多个包需要扫描时，可以使用逗号隔开</a:t>
            </a:r>
            <a:endParaRPr lang="en-US" altLang="zh-CN" smtClean="0"/>
          </a:p>
          <a:p>
            <a:r>
              <a:rPr lang="zh-CN" altLang="en-US" smtClean="0"/>
              <a:t>也可视情况介绍 </a:t>
            </a:r>
            <a:r>
              <a:rPr lang="en-US" altLang="zh-CN" smtClean="0"/>
              <a:t>* </a:t>
            </a:r>
            <a:r>
              <a:rPr lang="zh-CN" altLang="en-US" smtClean="0"/>
              <a:t>通配符的用法</a:t>
            </a:r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F453473-D01F-4127-9457-827FC28AC3E5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734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097D0D4-08C6-455B-A3B0-27DF7D042835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734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097D0D4-08C6-455B-A3B0-27DF7D042835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782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9B3434-C19C-4F45-8627-FF318601E81F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782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9B3434-C19C-4F45-8627-FF318601E81F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734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097D0D4-08C6-455B-A3B0-27DF7D042835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782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9B3434-C19C-4F45-8627-FF318601E81F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782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9B3434-C19C-4F45-8627-FF318601E81F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ctrTitle"/>
          </p:nvPr>
        </p:nvSpPr>
        <p:spPr>
          <a:xfrm>
            <a:off x="914490" y="2744793"/>
            <a:ext cx="10364220" cy="1470025"/>
          </a:xfrm>
        </p:spPr>
        <p:txBody>
          <a:bodyPr/>
          <a:lstStyle>
            <a:lvl1pPr>
              <a:defRPr sz="28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8" name="副标题 2"/>
          <p:cNvSpPr>
            <a:spLocks noGrp="1"/>
          </p:cNvSpPr>
          <p:nvPr>
            <p:ph type="subTitle" idx="1"/>
          </p:nvPr>
        </p:nvSpPr>
        <p:spPr>
          <a:xfrm>
            <a:off x="1828980" y="4319606"/>
            <a:ext cx="853524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/>
            <a:r>
              <a:rPr lang="zh-CN" altLang="en-US" strike="noStrike" noProof="1" dirty="0" smtClean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 sz="2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48963" y="285728"/>
            <a:ext cx="6249021" cy="500066"/>
          </a:xfrm>
        </p:spPr>
        <p:txBody>
          <a:bodyPr>
            <a:noAutofit/>
          </a:bodyPr>
          <a:lstStyle>
            <a:lvl1pPr>
              <a:defRPr sz="24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5960" y="1096010"/>
            <a:ext cx="11116310" cy="5047615"/>
          </a:xfrm>
        </p:spPr>
        <p:txBody>
          <a:bodyPr>
            <a:normAutofit/>
          </a:bodyPr>
          <a:lstStyle>
            <a:lvl1pPr>
              <a:buClr>
                <a:srgbClr val="92D050"/>
              </a:buClr>
              <a:buFontTx/>
              <a:buBlip>
                <a:blip r:embed="rId3"/>
              </a:buBlip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fontAlgn="auto"/>
            <a:endParaRPr lang="en-US" altLang="zh-CN" strike="noStrike" noProof="1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0" normalizeH="0" baseline="0" noProof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068070"/>
            <a:ext cx="5385435" cy="5062855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8235" y="1067435"/>
            <a:ext cx="5385435" cy="506349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fontAlgn="auto"/>
            <a:fld id="{5C815EE2-BA44-40C7-8970-A82421F53BEF}" type="slidenum">
              <a:rPr lang="en-US" altLang="zh-CN" strike="noStrike" noProof="1">
                <a:latin typeface="+mn-lt"/>
                <a:ea typeface="+mn-ea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Picture 7" descr="Picture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851569" y="179024"/>
            <a:ext cx="2153196" cy="72089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56" y="291465"/>
            <a:ext cx="10516322" cy="6163310"/>
          </a:xfrm>
        </p:spPr>
        <p:txBody>
          <a:bodyPr/>
          <a:lstStyle>
            <a:lvl1pPr marL="0" indent="0">
              <a:buNone/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91440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3716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18288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355" y="161290"/>
            <a:ext cx="11573510" cy="52451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32485"/>
            <a:ext cx="10516235" cy="5459095"/>
          </a:xfrm>
        </p:spPr>
        <p:txBody>
          <a:bodyPr/>
          <a:lstStyle>
            <a:lvl1pPr marL="0" indent="0">
              <a:buNone/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91440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3716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18288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10" y="12302"/>
            <a:ext cx="11637135" cy="81973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fontAlgn="auto"/>
            <a:fld id="{5C815EE2-BA44-40C7-8970-A82421F53BEF}" type="slidenum">
              <a:rPr lang="en-US" altLang="zh-CN" strike="noStrike" noProof="1">
                <a:latin typeface="+mn-lt"/>
                <a:ea typeface="+mn-ea"/>
                <a:cs typeface="+mn-cs"/>
              </a:rPr>
            </a:fld>
            <a:endParaRPr lang="en-US" altLang="zh-CN" strike="noStrike" noProof="1"/>
          </a:p>
        </p:txBody>
      </p:sp>
      <p:sp>
        <p:nvSpPr>
          <p:cNvPr id="8" name="矩形 7"/>
          <p:cNvSpPr/>
          <p:nvPr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tags" Target="../tags/tag1.xml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3" Type="http://schemas.openxmlformats.org/officeDocument/2006/relationships/theme" Target="../theme/theme2.xml"/><Relationship Id="rId12" Type="http://schemas.openxmlformats.org/officeDocument/2006/relationships/tags" Target="../tags/tag2.xml"/><Relationship Id="rId11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4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4388" cy="5175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09600" y="1076325"/>
            <a:ext cx="10974388" cy="50498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2400" b="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4" name="KSO_TEMPLATE" hidden="1"/>
          <p:cNvSpPr/>
          <p:nvPr userDrawn="1">
            <p:custDataLst>
              <p:tags r:id="rId1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5.xml"/><Relationship Id="rId4" Type="http://schemas.openxmlformats.org/officeDocument/2006/relationships/themeOverride" Target="../theme/themeOverride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altLang="zh-CN"/>
              <a:t>Spring</a:t>
            </a:r>
            <a:r>
              <a:rPr lang="zh-CN" altLang="en-US"/>
              <a:t>注解实现</a:t>
            </a:r>
            <a:r>
              <a:rPr lang="en-US" altLang="zh-CN"/>
              <a:t>IOC</a:t>
            </a:r>
            <a:r>
              <a:rPr lang="zh-CN" altLang="en-US"/>
              <a:t>和</a:t>
            </a:r>
            <a:r>
              <a:rPr lang="en-US" altLang="zh-CN"/>
              <a:t>AOP</a:t>
            </a:r>
            <a:br>
              <a:rPr lang="en-US" altLang="zh-CN"/>
            </a:br>
            <a:endParaRPr lang="en-US" altLang="zh-CN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Johnny Teacher</a:t>
            </a:r>
            <a:endParaRPr lang="en-US" altLang="zh-CN"/>
          </a:p>
        </p:txBody>
      </p:sp>
    </p:spTree>
    <p:custDataLst>
      <p:tags r:id="rId3"/>
    </p:custData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 fontScale="80000"/>
          </a:bodyPr>
          <a:p>
            <a:r>
              <a:rPr lang="zh-CN" altLang="en-US"/>
              <a:t>（3）属性：@Autowired按类型装配依赖对象，默认情况下它要求依赖对象必须存在，如果允许null值，可以设置它required属性为false。如果我们想使用按名称装配，可以结合@Qualifier注解一起使用。@Resource有两个中重要的属性：name和type。name属性指定byName，如果没有指定name属性，当注解标注在字段上，即默认取字段的名称作为bean名称寻找依赖对象，当注解标注在属性的setter方法上，即默认取属性名作为bean名称寻找依赖对象。需要注意的是，@Resource如果没有指定name属性，并且按照默认的名称仍然找不到依赖对象时， @Resource注解会回退到按类型装配。但一旦指定了name属性，就只能按名称装配了。</a:t>
            </a:r>
            <a:endParaRPr lang="zh-CN" altLang="en-US"/>
          </a:p>
          <a:p>
            <a:r>
              <a:rPr lang="zh-CN" altLang="en-US"/>
              <a:t>    @Resource装配顺序</a:t>
            </a:r>
            <a:endParaRPr lang="zh-CN" altLang="en-US"/>
          </a:p>
          <a:p>
            <a:r>
              <a:rPr lang="zh-CN" altLang="en-US"/>
              <a:t>　　1. 如果同时指定了name和type，则从Spring上下文中找到唯一匹配的bean进行装配，找不到则抛出异常</a:t>
            </a:r>
            <a:endParaRPr lang="zh-CN" altLang="en-US"/>
          </a:p>
          <a:p>
            <a:r>
              <a:rPr lang="zh-CN" altLang="en-US"/>
              <a:t>　　2. 如果指定了name，则从上下文中查找名称（id）匹配的bean进行装配，找不到则抛出异常</a:t>
            </a:r>
            <a:endParaRPr lang="zh-CN" altLang="en-US"/>
          </a:p>
          <a:p>
            <a:r>
              <a:rPr lang="zh-CN" altLang="en-US"/>
              <a:t>　　3. 如果指定了type，则从上下文中找到类型匹配的唯一bean进行装配，找不到或者找到多个，都会抛出异常</a:t>
            </a:r>
            <a:endParaRPr lang="zh-CN" altLang="en-US"/>
          </a:p>
          <a:p>
            <a:r>
              <a:rPr lang="zh-CN" altLang="en-US"/>
              <a:t>　　4. 如果既没有指定name，又没有指定type，则自动按照byName方式进行装配；如果没有匹配，则回退为一个原始类型进行匹配，如果匹配则自动装配；</a:t>
            </a:r>
            <a:endParaRPr lang="zh-CN" altLang="en-US"/>
          </a:p>
          <a:p>
            <a:r>
              <a:rPr lang="zh-CN" altLang="en-US"/>
              <a:t>推荐使用@Resource注解在字段上，这样就不用写setter方法了.并且这个注解是属于J2EE的，减少了与Spring的耦合,这样代码看起就比较优雅 。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t>共性问题集中讲解</a:t>
            </a:r>
          </a:p>
        </p:txBody>
      </p:sp>
      <p:sp>
        <p:nvSpPr>
          <p:cNvPr id="25604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常见问题及解决办法</a:t>
            </a:r>
            <a:endParaRPr lang="en-US" altLang="zh-CN"/>
          </a:p>
          <a:p>
            <a:r>
              <a:rPr lang="zh-CN" altLang="en-US"/>
              <a:t>代码规范问题</a:t>
            </a:r>
            <a:endParaRPr lang="zh-CN" altLang="en-US"/>
          </a:p>
          <a:p>
            <a:r>
              <a:rPr lang="zh-CN" altLang="en-US"/>
              <a:t>调试技巧</a:t>
            </a:r>
            <a:endParaRPr lang="en-US" altLang="zh-CN"/>
          </a:p>
          <a:p>
            <a:endParaRPr lang="zh-CN" altLang="en-US"/>
          </a:p>
          <a:p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使用注解定义</a:t>
            </a:r>
            <a:r>
              <a:rPr lang="zh-CN" altLang="en-US"/>
              <a:t>切面</a:t>
            </a:r>
            <a:r>
              <a:t> </a:t>
            </a:r>
            <a:r>
              <a:rPr lang="en-US" altLang="zh-CN"/>
              <a:t>2-1</a:t>
            </a:r>
            <a:endParaRPr lang="en-US" altLang="zh-CN"/>
          </a:p>
        </p:txBody>
      </p:sp>
      <p:sp>
        <p:nvSpPr>
          <p:cNvPr id="2355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/>
              <a:t>AspectJ</a:t>
            </a:r>
            <a:endParaRPr lang="en-US" altLang="zh-CN"/>
          </a:p>
          <a:p>
            <a:pPr lvl="1"/>
            <a:r>
              <a:rPr lang="zh-CN" altLang="en-US"/>
              <a:t>面向切面的框架，它扩展了</a:t>
            </a:r>
            <a:r>
              <a:rPr lang="en-US" altLang="zh-CN"/>
              <a:t>Java</a:t>
            </a:r>
            <a:r>
              <a:rPr lang="zh-CN" altLang="en-US"/>
              <a:t>语言，定义了</a:t>
            </a:r>
            <a:r>
              <a:rPr lang="en-US" altLang="zh-CN"/>
              <a:t>AOP </a:t>
            </a:r>
            <a:r>
              <a:rPr lang="zh-CN" altLang="en-US"/>
              <a:t>语法，能够在编译期提供代码的织入</a:t>
            </a:r>
            <a:endParaRPr lang="zh-CN" altLang="en-US"/>
          </a:p>
          <a:p>
            <a:r>
              <a:rPr lang="en-US" altLang="zh-CN"/>
              <a:t>@AspectJ</a:t>
            </a:r>
            <a:endParaRPr lang="en-US" altLang="zh-CN"/>
          </a:p>
          <a:p>
            <a:pPr lvl="1"/>
            <a:r>
              <a:rPr lang="en-US" altLang="zh-CN"/>
              <a:t>AspectJ 5</a:t>
            </a:r>
            <a:r>
              <a:rPr lang="zh-CN" altLang="en-US"/>
              <a:t>新增的功能，使用</a:t>
            </a:r>
            <a:r>
              <a:rPr lang="en-US" altLang="zh-CN"/>
              <a:t>JDK 5.0 </a:t>
            </a:r>
            <a:r>
              <a:rPr lang="zh-CN" altLang="en-US"/>
              <a:t>注解技术和正规的</a:t>
            </a:r>
            <a:r>
              <a:rPr lang="en-US" altLang="zh-CN"/>
              <a:t>AspectJ</a:t>
            </a:r>
            <a:r>
              <a:rPr lang="zh-CN" altLang="en-US"/>
              <a:t>切点表达式语言描述切面</a:t>
            </a:r>
            <a:endParaRPr lang="zh-CN" altLang="en-US"/>
          </a:p>
          <a:p>
            <a:r>
              <a:rPr lang="en-US" altLang="zh-CN"/>
              <a:t>Spring</a:t>
            </a:r>
            <a:r>
              <a:rPr lang="zh-CN" altLang="en-US"/>
              <a:t>通过集成</a:t>
            </a:r>
            <a:r>
              <a:rPr lang="en-US" altLang="zh-CN"/>
              <a:t>AspectJ</a:t>
            </a:r>
            <a:r>
              <a:rPr lang="zh-CN" altLang="en-US"/>
              <a:t>实现了以注解的方式定义增强类，大大减少了配置文件中的工作量</a:t>
            </a:r>
            <a:endParaRPr lang="en-US" altLang="zh-CN"/>
          </a:p>
          <a:p>
            <a:pPr lvl="1"/>
            <a:r>
              <a:rPr lang="zh-CN" altLang="en-US"/>
              <a:t>利用轻量级的字节码处理框架</a:t>
            </a:r>
            <a:r>
              <a:rPr lang="en-US" altLang="zh-CN"/>
              <a:t>asm</a:t>
            </a:r>
            <a:r>
              <a:rPr lang="zh-CN" altLang="en-US"/>
              <a:t>处理</a:t>
            </a:r>
            <a:r>
              <a:rPr lang="en-US" altLang="zh-CN"/>
              <a:t>@AspectJ</a:t>
            </a:r>
            <a:r>
              <a:rPr lang="zh-CN" altLang="en-US"/>
              <a:t>中所描述的方法参数名</a:t>
            </a:r>
            <a:endParaRPr lang="zh-CN" altLang="en-US"/>
          </a:p>
        </p:txBody>
      </p:sp>
      <p:grpSp>
        <p:nvGrpSpPr>
          <p:cNvPr id="6" name="组合 5"/>
          <p:cNvGrpSpPr/>
          <p:nvPr/>
        </p:nvGrpSpPr>
        <p:grpSpPr bwMode="auto">
          <a:xfrm>
            <a:off x="2787783" y="5325382"/>
            <a:ext cx="6753666" cy="956550"/>
            <a:chOff x="1214438" y="3678185"/>
            <a:chExt cx="2781300" cy="3036940"/>
          </a:xfrm>
        </p:grpSpPr>
        <p:sp>
          <p:nvSpPr>
            <p:cNvPr id="7" name="AutoShape 4"/>
            <p:cNvSpPr>
              <a:spLocks noChangeArrowheads="1"/>
            </p:cNvSpPr>
            <p:nvPr/>
          </p:nvSpPr>
          <p:spPr bwMode="auto">
            <a:xfrm>
              <a:off x="1214438" y="4357687"/>
              <a:ext cx="2781300" cy="2357438"/>
            </a:xfrm>
            <a:prstGeom prst="roundRect">
              <a:avLst>
                <a:gd name="adj" fmla="val 1157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r>
                <a:rPr lang="zh-CN" altLang="en-US" sz="2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使用</a:t>
              </a:r>
              <a:r>
                <a:rPr lang="en-US" altLang="zh-CN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@</a:t>
              </a:r>
              <a:r>
                <a:rPr lang="en-US" altLang="zh-CN" sz="2000" b="1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AspectJ</a:t>
              </a:r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，首先要保证所用的</a:t>
              </a:r>
              <a:r>
                <a:rPr lang="en-US" altLang="zh-CN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JDK </a:t>
              </a:r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是</a:t>
              </a:r>
              <a:r>
                <a:rPr lang="en-US" altLang="zh-CN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5.0</a:t>
              </a:r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或以上</a:t>
              </a:r>
              <a:r>
                <a:rPr lang="zh-CN" altLang="en-US" sz="2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版本</a:t>
              </a:r>
              <a:endPara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AutoShape 4"/>
            <p:cNvSpPr>
              <a:spLocks noChangeArrowheads="1"/>
            </p:cNvSpPr>
            <p:nvPr/>
          </p:nvSpPr>
          <p:spPr bwMode="gray">
            <a:xfrm>
              <a:off x="3662079" y="3678185"/>
              <a:ext cx="223101" cy="1170831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r>
                <a:rPr lang="en-US" altLang="zh-CN" sz="2000" b="1" dirty="0">
                  <a:solidFill>
                    <a:srgbClr val="0C83B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!</a:t>
              </a:r>
              <a:endParaRPr lang="en-US" altLang="zh-CN" sz="2000" b="1" dirty="0">
                <a:solidFill>
                  <a:srgbClr val="0C83B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使用注解定义</a:t>
            </a:r>
            <a:r>
              <a:rPr lang="zh-CN" altLang="en-US"/>
              <a:t>切面</a:t>
            </a:r>
            <a:r>
              <a:t> </a:t>
            </a:r>
            <a:r>
              <a:rPr lang="en-US" altLang="zh-CN"/>
              <a:t>2-2</a:t>
            </a:r>
            <a:endParaRPr lang="en-US" altLang="zh-CN"/>
          </a:p>
        </p:txBody>
      </p:sp>
      <p:sp>
        <p:nvSpPr>
          <p:cNvPr id="2355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需求说明</a:t>
            </a:r>
            <a:endParaRPr lang="en-US" altLang="zh-CN"/>
          </a:p>
          <a:p>
            <a:pPr lvl="1"/>
            <a:r>
              <a:rPr lang="zh-CN" altLang="zh-CN"/>
              <a:t>使用注解来实现日志切面</a:t>
            </a:r>
            <a:endParaRPr lang="zh-CN" altLang="en-US"/>
          </a:p>
          <a:p>
            <a:r>
              <a:rPr lang="zh-CN" altLang="zh-CN"/>
              <a:t>使用注解定义前置增强和后置增强实现日志功能</a:t>
            </a:r>
            <a:endParaRPr lang="en-US" altLang="zh-CN"/>
          </a:p>
          <a:p>
            <a:pPr lvl="1"/>
            <a:r>
              <a:rPr lang="en-US" altLang="zh-CN"/>
              <a:t>@Aspect</a:t>
            </a:r>
            <a:endParaRPr lang="en-US" altLang="zh-CN"/>
          </a:p>
          <a:p>
            <a:pPr lvl="1"/>
            <a:r>
              <a:rPr lang="en-US" altLang="zh-CN"/>
              <a:t>@Before</a:t>
            </a:r>
            <a:endParaRPr lang="en-US" altLang="zh-CN"/>
          </a:p>
          <a:p>
            <a:pPr lvl="1"/>
            <a:r>
              <a:rPr lang="en-US" altLang="zh-CN"/>
              <a:t>@AfterReturning</a:t>
            </a:r>
            <a:endParaRPr lang="zh-CN" altLang="en-US"/>
          </a:p>
          <a:p>
            <a:r>
              <a:rPr lang="zh-CN" altLang="zh-CN"/>
              <a:t>编写</a:t>
            </a:r>
            <a:r>
              <a:rPr lang="en-US" altLang="zh-CN"/>
              <a:t>Spring</a:t>
            </a:r>
            <a:r>
              <a:rPr lang="zh-CN" altLang="zh-CN"/>
              <a:t>配置文件，完成切面织入</a:t>
            </a:r>
            <a:endParaRPr lang="en-US" altLang="zh-CN"/>
          </a:p>
          <a:p>
            <a:pPr lvl="1"/>
            <a:r>
              <a:rPr lang="en-US" altLang="zh-CN"/>
              <a:t>&lt;aop:aspectj-autoproxy /&gt;</a:t>
            </a:r>
            <a:r>
              <a:rPr lang="zh-CN" altLang="en-US"/>
              <a:t>：</a:t>
            </a:r>
            <a:r>
              <a:rPr lang="zh-CN" altLang="zh-CN"/>
              <a:t>启用对于</a:t>
            </a:r>
            <a:r>
              <a:rPr lang="en-US" altLang="zh-CN"/>
              <a:t>@AspectJ</a:t>
            </a:r>
            <a:r>
              <a:rPr lang="zh-CN" altLang="zh-CN"/>
              <a:t>注解的支持</a:t>
            </a:r>
            <a:endParaRPr lang="zh-CN" altLang="zh-CN"/>
          </a:p>
        </p:txBody>
      </p:sp>
      <p:grpSp>
        <p:nvGrpSpPr>
          <p:cNvPr id="12" name="组合 14"/>
          <p:cNvGrpSpPr/>
          <p:nvPr/>
        </p:nvGrpSpPr>
        <p:grpSpPr bwMode="auto">
          <a:xfrm>
            <a:off x="3817468" y="5759418"/>
            <a:ext cx="4523779" cy="428603"/>
            <a:chOff x="3143240" y="5143512"/>
            <a:chExt cx="4572032" cy="428628"/>
          </a:xfrm>
        </p:grpSpPr>
        <p:sp>
          <p:nvSpPr>
            <p:cNvPr id="13" name="圆角矩形 12"/>
            <p:cNvSpPr/>
            <p:nvPr/>
          </p:nvSpPr>
          <p:spPr bwMode="auto">
            <a:xfrm>
              <a:off x="3143240" y="5143512"/>
              <a:ext cx="500066" cy="428628"/>
            </a:xfrm>
            <a:prstGeom prst="roundRect">
              <a:avLst/>
            </a:prstGeom>
            <a:solidFill>
              <a:srgbClr val="0070C0"/>
            </a:solidFill>
            <a:ln cmpd="sng">
              <a:noFill/>
              <a:headEnd type="none"/>
              <a:tailEnd type="triangle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flood" dir="t">
                <a:rot lat="0" lon="0" rev="5400000"/>
              </a:lightRig>
            </a:scene3d>
            <a:sp3d prstMaterial="dkEdge">
              <a:bevelT w="0" h="0"/>
              <a:contourClr>
                <a:schemeClr val="accent1">
                  <a:satMod val="110000"/>
                </a:schemeClr>
              </a:contourClr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 bwMode="auto">
            <a:xfrm>
              <a:off x="3714744" y="5143512"/>
              <a:ext cx="4000528" cy="428628"/>
            </a:xfrm>
            <a:prstGeom prst="roundRect">
              <a:avLst/>
            </a:prstGeom>
            <a:solidFill>
              <a:srgbClr val="0070C0"/>
            </a:solidFill>
            <a:ln cmpd="sng">
              <a:noFill/>
              <a:headEnd type="none"/>
              <a:tailEnd type="triangle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flood" dir="t">
                <a:rot lat="0" lon="0" rev="5400000"/>
              </a:lightRig>
            </a:scene3d>
            <a:sp3d prstMaterial="dkEdge">
              <a:bevelT w="0" h="0"/>
              <a:contourClr>
                <a:schemeClr val="accent1">
                  <a:satMod val="110000"/>
                </a:schemeClr>
              </a:contourClr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15" name="Picture 8" descr="说话气泡new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3240" y="5183073"/>
              <a:ext cx="571505" cy="342076"/>
            </a:xfrm>
            <a:prstGeom prst="rect">
              <a:avLst/>
            </a:prstGeom>
            <a:noFill/>
            <a:ln>
              <a:noFill/>
            </a:ln>
            <a:effectLst>
              <a:prstShdw prst="shdw13" dist="12700" dir="10800000">
                <a:srgbClr val="0099FF">
                  <a:alpha val="50000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Box 15"/>
            <p:cNvSpPr txBox="1"/>
            <p:nvPr/>
          </p:nvSpPr>
          <p:spPr bwMode="auto">
            <a:xfrm>
              <a:off x="4000192" y="5187962"/>
              <a:ext cx="3520126" cy="337205"/>
            </a:xfrm>
            <a:prstGeom prst="rect">
              <a:avLst/>
            </a:prstGeom>
            <a:noFill/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6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演示</a:t>
              </a:r>
              <a:r>
                <a:rPr lang="zh-CN" altLang="en-US" sz="1600" b="1" spc="300" dirty="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示例</a:t>
              </a:r>
              <a:r>
                <a:rPr lang="en-US" altLang="zh-CN" sz="1600" b="1" spc="300" dirty="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lang="zh-CN" altLang="en-US" sz="1600" b="1" spc="300" dirty="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：使用注解实现切面</a:t>
              </a:r>
              <a:endParaRPr lang="en-US" altLang="zh-CN" sz="1600" b="1" spc="300" dirty="0">
                <a:solidFill>
                  <a:srgbClr val="FBFFF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t>学员操作</a:t>
            </a:r>
            <a:r>
              <a:rPr lang="en-US" altLang="zh-CN"/>
              <a:t>—</a:t>
            </a:r>
            <a:r>
              <a:rPr lang="zh-CN" altLang="zh-CN"/>
              <a:t>使用注解方式实现日志切面</a:t>
            </a:r>
            <a:endParaRPr lang="zh-CN" altLang="zh-CN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需求说明</a:t>
            </a:r>
            <a:endParaRPr lang="zh-CN" altLang="en-US"/>
          </a:p>
          <a:p>
            <a:pPr lvl="1"/>
            <a:r>
              <a:rPr lang="zh-CN" altLang="zh-CN"/>
              <a:t>使用注解方式定义前置增强和后置增强，对业务方法的执行过程进行日志记录</a:t>
            </a:r>
            <a:endParaRPr lang="zh-CN" altLang="zh-CN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t>共性问题集中讲解</a:t>
            </a:r>
          </a:p>
        </p:txBody>
      </p:sp>
      <p:sp>
        <p:nvSpPr>
          <p:cNvPr id="25604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常见问题及解决办法</a:t>
            </a:r>
            <a:endParaRPr lang="en-US" altLang="zh-CN"/>
          </a:p>
          <a:p>
            <a:r>
              <a:rPr lang="zh-CN" altLang="en-US"/>
              <a:t>代码规范问题</a:t>
            </a:r>
            <a:endParaRPr lang="zh-CN" altLang="en-US"/>
          </a:p>
          <a:p>
            <a:r>
              <a:rPr lang="zh-CN" altLang="en-US"/>
              <a:t>调试技巧</a:t>
            </a:r>
            <a:endParaRPr lang="en-US" altLang="zh-CN"/>
          </a:p>
          <a:p>
            <a:endParaRPr lang="zh-CN" altLang="en-US"/>
          </a:p>
          <a:p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使用注解定义</a:t>
            </a:r>
            <a:r>
              <a:rPr lang="zh-CN" altLang="en-US"/>
              <a:t>增强</a:t>
            </a:r>
            <a:r>
              <a:rPr lang="en-US"/>
              <a:t>3</a:t>
            </a:r>
            <a:r>
              <a:rPr lang="en-US" altLang="zh-CN"/>
              <a:t>-1</a:t>
            </a:r>
            <a:endParaRPr lang="en-US" altLang="zh-CN"/>
          </a:p>
        </p:txBody>
      </p:sp>
      <p:sp>
        <p:nvSpPr>
          <p:cNvPr id="2355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需求说明</a:t>
            </a:r>
            <a:endParaRPr lang="en-US" altLang="zh-CN"/>
          </a:p>
          <a:p>
            <a:pPr lvl="1"/>
            <a:r>
              <a:rPr lang="zh-CN" altLang="zh-CN"/>
              <a:t>使用注解来定义异常抛出增强</a:t>
            </a:r>
            <a:endParaRPr lang="en-US" altLang="zh-CN"/>
          </a:p>
          <a:p>
            <a:pPr lvl="1"/>
            <a:endParaRPr lang="zh-CN" altLang="en-US"/>
          </a:p>
          <a:p>
            <a:r>
              <a:rPr lang="zh-CN" altLang="en-US"/>
              <a:t>使用</a:t>
            </a:r>
            <a:r>
              <a:rPr lang="en-US" altLang="zh-CN"/>
              <a:t>@AfterThrowing </a:t>
            </a:r>
            <a:r>
              <a:rPr lang="zh-CN" altLang="en-US"/>
              <a:t>注解</a:t>
            </a:r>
            <a:r>
              <a:rPr lang="zh-CN" altLang="zh-CN"/>
              <a:t>定义异常抛出增强</a:t>
            </a:r>
            <a:endParaRPr lang="zh-CN" altLang="zh-CN"/>
          </a:p>
        </p:txBody>
      </p:sp>
      <p:grpSp>
        <p:nvGrpSpPr>
          <p:cNvPr id="12" name="组合 14"/>
          <p:cNvGrpSpPr/>
          <p:nvPr/>
        </p:nvGrpSpPr>
        <p:grpSpPr bwMode="auto">
          <a:xfrm>
            <a:off x="3576134" y="5877144"/>
            <a:ext cx="5407997" cy="428603"/>
            <a:chOff x="3143240" y="5143512"/>
            <a:chExt cx="4572032" cy="428628"/>
          </a:xfrm>
        </p:grpSpPr>
        <p:sp>
          <p:nvSpPr>
            <p:cNvPr id="13" name="圆角矩形 12"/>
            <p:cNvSpPr/>
            <p:nvPr/>
          </p:nvSpPr>
          <p:spPr bwMode="auto">
            <a:xfrm>
              <a:off x="3143240" y="5143512"/>
              <a:ext cx="500066" cy="428628"/>
            </a:xfrm>
            <a:prstGeom prst="roundRect">
              <a:avLst/>
            </a:prstGeom>
            <a:solidFill>
              <a:srgbClr val="0070C0"/>
            </a:solidFill>
            <a:ln cmpd="sng">
              <a:noFill/>
              <a:headEnd type="none"/>
              <a:tailEnd type="triangle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flood" dir="t">
                <a:rot lat="0" lon="0" rev="5400000"/>
              </a:lightRig>
            </a:scene3d>
            <a:sp3d prstMaterial="dkEdge">
              <a:bevelT w="0" h="0"/>
              <a:contourClr>
                <a:schemeClr val="accent1">
                  <a:satMod val="110000"/>
                </a:schemeClr>
              </a:contourClr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 bwMode="auto">
            <a:xfrm>
              <a:off x="3714744" y="5143512"/>
              <a:ext cx="4000528" cy="428628"/>
            </a:xfrm>
            <a:prstGeom prst="roundRect">
              <a:avLst/>
            </a:prstGeom>
            <a:solidFill>
              <a:srgbClr val="0070C0"/>
            </a:solidFill>
            <a:ln cmpd="sng">
              <a:noFill/>
              <a:headEnd type="none"/>
              <a:tailEnd type="triangle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flood" dir="t">
                <a:rot lat="0" lon="0" rev="5400000"/>
              </a:lightRig>
            </a:scene3d>
            <a:sp3d prstMaterial="dkEdge">
              <a:bevelT w="0" h="0"/>
              <a:contourClr>
                <a:schemeClr val="accent1">
                  <a:satMod val="110000"/>
                </a:schemeClr>
              </a:contourClr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15" name="Picture 8" descr="说话气泡new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3240" y="5183073"/>
              <a:ext cx="571505" cy="342076"/>
            </a:xfrm>
            <a:prstGeom prst="rect">
              <a:avLst/>
            </a:prstGeom>
            <a:noFill/>
            <a:ln>
              <a:noFill/>
            </a:ln>
            <a:effectLst>
              <a:prstShdw prst="shdw13" dist="12700" dir="10800000">
                <a:srgbClr val="0099FF">
                  <a:alpha val="50000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Box 15"/>
            <p:cNvSpPr txBox="1"/>
            <p:nvPr/>
          </p:nvSpPr>
          <p:spPr bwMode="auto">
            <a:xfrm>
              <a:off x="3810982" y="5187962"/>
              <a:ext cx="3898547" cy="337205"/>
            </a:xfrm>
            <a:prstGeom prst="rect">
              <a:avLst/>
            </a:prstGeom>
            <a:noFill/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6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演示</a:t>
              </a:r>
              <a:r>
                <a:rPr lang="zh-CN" altLang="en-US" sz="1600" b="1" spc="300" dirty="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示例</a:t>
              </a:r>
              <a:r>
                <a:rPr lang="en-US" altLang="zh-CN" sz="1600" b="1" spc="300" dirty="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zh-CN" altLang="en-US" sz="1600" b="1" spc="300" dirty="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：使用</a:t>
              </a:r>
              <a:r>
                <a:rPr lang="zh-CN" altLang="en-US" sz="16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注解定义异常抛出增强</a:t>
              </a:r>
              <a:endParaRPr lang="en-US" altLang="zh-CN" sz="1600" b="1" spc="300" dirty="0">
                <a:solidFill>
                  <a:srgbClr val="FBFFF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使用注解定义</a:t>
            </a:r>
            <a:r>
              <a:rPr lang="zh-CN" altLang="en-US"/>
              <a:t>增强</a:t>
            </a:r>
            <a:r>
              <a:rPr lang="en-US"/>
              <a:t>3</a:t>
            </a:r>
            <a:r>
              <a:rPr lang="en-US" altLang="zh-CN"/>
              <a:t>-2</a:t>
            </a:r>
            <a:endParaRPr lang="en-US" altLang="zh-CN"/>
          </a:p>
        </p:txBody>
      </p:sp>
      <p:sp>
        <p:nvSpPr>
          <p:cNvPr id="2355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需求说明</a:t>
            </a:r>
            <a:endParaRPr lang="en-US" altLang="zh-CN"/>
          </a:p>
          <a:p>
            <a:pPr lvl="1"/>
            <a:r>
              <a:rPr lang="zh-CN" altLang="zh-CN"/>
              <a:t>使用注解来定义最终增强</a:t>
            </a:r>
            <a:endParaRPr lang="en-US" altLang="zh-CN"/>
          </a:p>
          <a:p>
            <a:pPr lvl="1"/>
            <a:endParaRPr lang="zh-CN" altLang="en-US"/>
          </a:p>
          <a:p>
            <a:r>
              <a:rPr lang="zh-CN" altLang="en-US"/>
              <a:t>使用</a:t>
            </a:r>
            <a:r>
              <a:rPr lang="en-US" altLang="zh-CN"/>
              <a:t>@After</a:t>
            </a:r>
            <a:r>
              <a:rPr lang="zh-CN" altLang="en-US"/>
              <a:t>注解</a:t>
            </a:r>
            <a:r>
              <a:rPr lang="zh-CN" altLang="zh-CN"/>
              <a:t>定义最终增强</a:t>
            </a:r>
            <a:endParaRPr lang="zh-CN" altLang="zh-CN" smtClean="0"/>
          </a:p>
        </p:txBody>
      </p:sp>
      <p:grpSp>
        <p:nvGrpSpPr>
          <p:cNvPr id="12" name="组合 14"/>
          <p:cNvGrpSpPr/>
          <p:nvPr/>
        </p:nvGrpSpPr>
        <p:grpSpPr bwMode="auto">
          <a:xfrm>
            <a:off x="3576134" y="5877144"/>
            <a:ext cx="5407997" cy="428603"/>
            <a:chOff x="3143240" y="5143512"/>
            <a:chExt cx="4572032" cy="428628"/>
          </a:xfrm>
        </p:grpSpPr>
        <p:sp>
          <p:nvSpPr>
            <p:cNvPr id="13" name="圆角矩形 12"/>
            <p:cNvSpPr/>
            <p:nvPr/>
          </p:nvSpPr>
          <p:spPr bwMode="auto">
            <a:xfrm>
              <a:off x="3143240" y="5143512"/>
              <a:ext cx="500066" cy="428628"/>
            </a:xfrm>
            <a:prstGeom prst="roundRect">
              <a:avLst/>
            </a:prstGeom>
            <a:solidFill>
              <a:srgbClr val="0070C0"/>
            </a:solidFill>
            <a:ln cmpd="sng">
              <a:noFill/>
              <a:headEnd type="none"/>
              <a:tailEnd type="triangle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flood" dir="t">
                <a:rot lat="0" lon="0" rev="5400000"/>
              </a:lightRig>
            </a:scene3d>
            <a:sp3d prstMaterial="dkEdge">
              <a:bevelT w="0" h="0"/>
              <a:contourClr>
                <a:schemeClr val="accent1">
                  <a:satMod val="110000"/>
                </a:schemeClr>
              </a:contourClr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 bwMode="auto">
            <a:xfrm>
              <a:off x="3714744" y="5143512"/>
              <a:ext cx="4000528" cy="428628"/>
            </a:xfrm>
            <a:prstGeom prst="roundRect">
              <a:avLst/>
            </a:prstGeom>
            <a:solidFill>
              <a:srgbClr val="0070C0"/>
            </a:solidFill>
            <a:ln cmpd="sng">
              <a:noFill/>
              <a:headEnd type="none"/>
              <a:tailEnd type="triangle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flood" dir="t">
                <a:rot lat="0" lon="0" rev="5400000"/>
              </a:lightRig>
            </a:scene3d>
            <a:sp3d prstMaterial="dkEdge">
              <a:bevelT w="0" h="0"/>
              <a:contourClr>
                <a:schemeClr val="accent1">
                  <a:satMod val="110000"/>
                </a:schemeClr>
              </a:contourClr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15" name="Picture 8" descr="说话气泡new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3240" y="5183073"/>
              <a:ext cx="571505" cy="342076"/>
            </a:xfrm>
            <a:prstGeom prst="rect">
              <a:avLst/>
            </a:prstGeom>
            <a:noFill/>
            <a:ln>
              <a:noFill/>
            </a:ln>
            <a:effectLst>
              <a:prstShdw prst="shdw13" dist="12700" dir="10800000">
                <a:srgbClr val="0099FF">
                  <a:alpha val="50000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Box 15"/>
            <p:cNvSpPr txBox="1"/>
            <p:nvPr/>
          </p:nvSpPr>
          <p:spPr bwMode="auto">
            <a:xfrm>
              <a:off x="4014981" y="5187962"/>
              <a:ext cx="3490547" cy="337205"/>
            </a:xfrm>
            <a:prstGeom prst="rect">
              <a:avLst/>
            </a:prstGeom>
            <a:noFill/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6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演示</a:t>
              </a:r>
              <a:r>
                <a:rPr lang="zh-CN" altLang="en-US" sz="1600" b="1" spc="300" dirty="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示例</a:t>
              </a:r>
              <a:r>
                <a:rPr lang="en-US" altLang="zh-CN" sz="1600" b="1" spc="300" dirty="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</a:t>
              </a:r>
              <a:r>
                <a:rPr lang="zh-CN" altLang="en-US" sz="1600" b="1" spc="300" dirty="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：使用</a:t>
              </a:r>
              <a:r>
                <a:rPr lang="zh-CN" altLang="en-US" sz="16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注解</a:t>
              </a:r>
              <a:r>
                <a:rPr lang="zh-CN" altLang="en-US" sz="1600" b="1" spc="300" dirty="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定义最终增强</a:t>
              </a:r>
              <a:endParaRPr lang="en-US" altLang="zh-CN" sz="1600" b="1" spc="300" dirty="0">
                <a:solidFill>
                  <a:srgbClr val="FBFFF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使用注解定义</a:t>
            </a:r>
            <a:r>
              <a:rPr lang="zh-CN" altLang="en-US"/>
              <a:t>增强</a:t>
            </a:r>
            <a:r>
              <a:rPr lang="en-US"/>
              <a:t>3</a:t>
            </a:r>
            <a:r>
              <a:rPr lang="en-US" altLang="zh-CN"/>
              <a:t>-3</a:t>
            </a:r>
            <a:endParaRPr lang="en-US" altLang="zh-CN"/>
          </a:p>
        </p:txBody>
      </p:sp>
      <p:sp>
        <p:nvSpPr>
          <p:cNvPr id="2355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需求说明</a:t>
            </a:r>
            <a:endParaRPr lang="en-US" altLang="zh-CN"/>
          </a:p>
          <a:p>
            <a:pPr lvl="1"/>
            <a:r>
              <a:rPr lang="zh-CN" altLang="zh-CN"/>
              <a:t>使用注解来定义</a:t>
            </a:r>
            <a:r>
              <a:rPr lang="zh-CN" altLang="en-US"/>
              <a:t>环绕</a:t>
            </a:r>
            <a:r>
              <a:rPr lang="zh-CN" altLang="zh-CN"/>
              <a:t>增强</a:t>
            </a:r>
            <a:endParaRPr lang="en-US" altLang="zh-CN"/>
          </a:p>
          <a:p>
            <a:pPr lvl="1"/>
            <a:endParaRPr lang="zh-CN" altLang="en-US"/>
          </a:p>
          <a:p>
            <a:r>
              <a:rPr lang="zh-CN" altLang="en-US"/>
              <a:t>使用</a:t>
            </a:r>
            <a:r>
              <a:rPr lang="en-US" altLang="zh-CN"/>
              <a:t>@Around</a:t>
            </a:r>
            <a:r>
              <a:rPr lang="zh-CN" altLang="en-US"/>
              <a:t>注解</a:t>
            </a:r>
            <a:r>
              <a:rPr lang="zh-CN" altLang="zh-CN"/>
              <a:t>定义</a:t>
            </a:r>
            <a:r>
              <a:rPr lang="zh-CN" altLang="en-US"/>
              <a:t>环绕</a:t>
            </a:r>
            <a:r>
              <a:rPr lang="zh-CN" altLang="zh-CN"/>
              <a:t>增强</a:t>
            </a:r>
            <a:endParaRPr lang="zh-CN" altLang="zh-CN"/>
          </a:p>
        </p:txBody>
      </p:sp>
      <p:grpSp>
        <p:nvGrpSpPr>
          <p:cNvPr id="12" name="组合 14"/>
          <p:cNvGrpSpPr/>
          <p:nvPr/>
        </p:nvGrpSpPr>
        <p:grpSpPr bwMode="auto">
          <a:xfrm>
            <a:off x="3576134" y="5877144"/>
            <a:ext cx="5407997" cy="428603"/>
            <a:chOff x="3143240" y="5143512"/>
            <a:chExt cx="4572032" cy="428628"/>
          </a:xfrm>
        </p:grpSpPr>
        <p:sp>
          <p:nvSpPr>
            <p:cNvPr id="13" name="圆角矩形 12"/>
            <p:cNvSpPr/>
            <p:nvPr/>
          </p:nvSpPr>
          <p:spPr bwMode="auto">
            <a:xfrm>
              <a:off x="3143240" y="5143512"/>
              <a:ext cx="500066" cy="428628"/>
            </a:xfrm>
            <a:prstGeom prst="roundRect">
              <a:avLst/>
            </a:prstGeom>
            <a:solidFill>
              <a:srgbClr val="0070C0"/>
            </a:solidFill>
            <a:ln cmpd="sng">
              <a:noFill/>
              <a:headEnd type="none"/>
              <a:tailEnd type="triangle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flood" dir="t">
                <a:rot lat="0" lon="0" rev="5400000"/>
              </a:lightRig>
            </a:scene3d>
            <a:sp3d prstMaterial="dkEdge">
              <a:bevelT w="0" h="0"/>
              <a:contourClr>
                <a:schemeClr val="accent1">
                  <a:satMod val="110000"/>
                </a:schemeClr>
              </a:contourClr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 bwMode="auto">
            <a:xfrm>
              <a:off x="3714744" y="5143512"/>
              <a:ext cx="4000528" cy="428628"/>
            </a:xfrm>
            <a:prstGeom prst="roundRect">
              <a:avLst/>
            </a:prstGeom>
            <a:solidFill>
              <a:srgbClr val="0070C0"/>
            </a:solidFill>
            <a:ln cmpd="sng">
              <a:noFill/>
              <a:headEnd type="none"/>
              <a:tailEnd type="triangle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flood" dir="t">
                <a:rot lat="0" lon="0" rev="5400000"/>
              </a:lightRig>
            </a:scene3d>
            <a:sp3d prstMaterial="dkEdge">
              <a:bevelT w="0" h="0"/>
              <a:contourClr>
                <a:schemeClr val="accent1">
                  <a:satMod val="110000"/>
                </a:schemeClr>
              </a:contourClr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15" name="Picture 8" descr="说话气泡new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3240" y="5183073"/>
              <a:ext cx="571505" cy="342076"/>
            </a:xfrm>
            <a:prstGeom prst="rect">
              <a:avLst/>
            </a:prstGeom>
            <a:noFill/>
            <a:ln>
              <a:noFill/>
            </a:ln>
            <a:effectLst>
              <a:prstShdw prst="shdw13" dist="12700" dir="10800000">
                <a:srgbClr val="0099FF">
                  <a:alpha val="50000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Box 15"/>
            <p:cNvSpPr txBox="1"/>
            <p:nvPr/>
          </p:nvSpPr>
          <p:spPr bwMode="auto">
            <a:xfrm>
              <a:off x="4014980" y="5187962"/>
              <a:ext cx="3490547" cy="337205"/>
            </a:xfrm>
            <a:prstGeom prst="rect">
              <a:avLst/>
            </a:prstGeom>
            <a:noFill/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6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演示</a:t>
              </a:r>
              <a:r>
                <a:rPr lang="zh-CN" altLang="en-US" sz="1600" b="1" spc="300" dirty="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示例</a:t>
              </a:r>
              <a:r>
                <a:rPr lang="en-US" altLang="zh-CN" sz="1600" b="1" spc="300" dirty="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12</a:t>
              </a:r>
              <a:r>
                <a:rPr lang="zh-CN" altLang="en-US" sz="1600" b="1" spc="300" dirty="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：使用</a:t>
              </a:r>
              <a:r>
                <a:rPr lang="zh-CN" altLang="en-US" sz="16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注解</a:t>
              </a:r>
              <a:r>
                <a:rPr lang="zh-CN" altLang="en-US" sz="1600" b="1" spc="300" dirty="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定义环绕增强</a:t>
              </a:r>
              <a:endParaRPr lang="en-US" altLang="zh-CN" sz="1600" b="1" spc="300" dirty="0">
                <a:solidFill>
                  <a:srgbClr val="FBFFF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Spring</a:t>
            </a:r>
            <a:r>
              <a:rPr lang="zh-CN" altLang="en-US"/>
              <a:t>切面配置小结</a:t>
            </a:r>
            <a:endParaRPr lang="zh-CN" altLang="en-US"/>
          </a:p>
        </p:txBody>
      </p:sp>
      <p:sp>
        <p:nvSpPr>
          <p:cNvPr id="2355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使用注解方式定义切面可以简化配置工作量</a:t>
            </a:r>
            <a:endParaRPr lang="en-US" altLang="zh-CN"/>
          </a:p>
          <a:p>
            <a:r>
              <a:rPr lang="zh-CN" altLang="en-US"/>
              <a:t>常用注解有</a:t>
            </a:r>
            <a:r>
              <a:rPr lang="en-US" altLang="zh-CN"/>
              <a:t>@Aspect</a:t>
            </a:r>
            <a:r>
              <a:rPr lang="zh-CN" altLang="en-US"/>
              <a:t>、</a:t>
            </a:r>
            <a:r>
              <a:rPr lang="en-US" altLang="zh-CN"/>
              <a:t>@Before</a:t>
            </a:r>
            <a:r>
              <a:rPr lang="zh-CN" altLang="en-US"/>
              <a:t>、</a:t>
            </a:r>
            <a:r>
              <a:rPr lang="en-US" altLang="zh-CN"/>
              <a:t>@AfterReturning</a:t>
            </a:r>
            <a:r>
              <a:rPr lang="zh-CN" altLang="en-US"/>
              <a:t>、</a:t>
            </a:r>
            <a:r>
              <a:rPr lang="en-US" altLang="zh-CN"/>
              <a:t>@Around</a:t>
            </a:r>
            <a:r>
              <a:rPr lang="zh-CN" altLang="en-US"/>
              <a:t>、</a:t>
            </a:r>
            <a:r>
              <a:rPr lang="en-US" altLang="zh-CN"/>
              <a:t>@AfterThrowing</a:t>
            </a:r>
            <a:r>
              <a:rPr lang="zh-CN" altLang="en-US"/>
              <a:t>、</a:t>
            </a:r>
            <a:r>
              <a:rPr lang="en-US" altLang="zh-CN"/>
              <a:t>@After</a:t>
            </a:r>
            <a:r>
              <a:rPr lang="zh-CN" altLang="en-US"/>
              <a:t>等</a:t>
            </a:r>
            <a:endParaRPr lang="en-US" altLang="zh-CN"/>
          </a:p>
          <a:p>
            <a:r>
              <a:rPr lang="zh-CN" altLang="en-US"/>
              <a:t>在配置文件中添加</a:t>
            </a:r>
            <a:r>
              <a:rPr lang="en-US" altLang="zh-CN"/>
              <a:t>&lt;aop:aspectj-autoproxy /&gt;</a:t>
            </a:r>
            <a:r>
              <a:rPr lang="zh-CN" altLang="en-US"/>
              <a:t>元素，启用对于</a:t>
            </a:r>
            <a:r>
              <a:rPr lang="en-US" altLang="zh-CN"/>
              <a:t>@Aspect</a:t>
            </a:r>
            <a:r>
              <a:rPr lang="zh-CN" altLang="en-US"/>
              <a:t>注解的支持</a:t>
            </a:r>
            <a:endParaRPr lang="zh-CN" altLang="en-US"/>
          </a:p>
          <a:p>
            <a:pPr lvl="1"/>
            <a:endParaRPr lang="en-US" altLang="zh-CN"/>
          </a:p>
          <a:p>
            <a:pPr lvl="1"/>
            <a:endParaRPr lang="en-US" altLang="zh-CN"/>
          </a:p>
        </p:txBody>
      </p:sp>
      <p:grpSp>
        <p:nvGrpSpPr>
          <p:cNvPr id="22" name="组合 5"/>
          <p:cNvGrpSpPr/>
          <p:nvPr/>
        </p:nvGrpSpPr>
        <p:grpSpPr bwMode="auto">
          <a:xfrm>
            <a:off x="1797159" y="3103877"/>
            <a:ext cx="836287" cy="398780"/>
            <a:chOff x="3786182" y="3143873"/>
            <a:chExt cx="837071" cy="398861"/>
          </a:xfrm>
        </p:grpSpPr>
        <p:sp>
          <p:nvSpPr>
            <p:cNvPr id="23" name="TextBox 22"/>
            <p:cNvSpPr txBox="1"/>
            <p:nvPr/>
          </p:nvSpPr>
          <p:spPr>
            <a:xfrm>
              <a:off x="3929183" y="3143873"/>
              <a:ext cx="694070" cy="398861"/>
            </a:xfrm>
            <a:prstGeom prst="rect">
              <a:avLst/>
            </a:prstGeom>
            <a:noFill/>
            <a:effectLst>
              <a:outerShdw blurRad="25400" dist="127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zh-CN" altLang="en-US" sz="2000" b="1" dirty="0">
                  <a:latin typeface="黑体" panose="02010609060101010101" charset="-122"/>
                  <a:ea typeface="黑体" panose="02010609060101010101" charset="-122"/>
                </a:rPr>
                <a:t>经验</a:t>
              </a:r>
              <a:endParaRPr lang="zh-CN" altLang="en-US" sz="2000" b="1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  <p:pic>
          <p:nvPicPr>
            <p:cNvPr id="24" name="Picture 1" descr="C:\Users\meng.zhang\Desktop\ACCP7.0模版图标规范\未命名-1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6182" y="3174234"/>
              <a:ext cx="230326" cy="338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" name="AutoShape 4"/>
          <p:cNvSpPr>
            <a:spLocks noChangeArrowheads="1"/>
          </p:cNvSpPr>
          <p:nvPr/>
        </p:nvSpPr>
        <p:spPr bwMode="auto">
          <a:xfrm>
            <a:off x="2208053" y="3647037"/>
            <a:ext cx="7776459" cy="2256711"/>
          </a:xfrm>
          <a:prstGeom prst="roundRect">
            <a:avLst>
              <a:gd name="adj" fmla="val 115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Spring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在定义切面时提供了多种选择，应根据项目的具体情况做出选择：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如果项目采用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JDK 5.0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或以上版本，可以考虑使用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en-US" altLang="zh-CN" sz="20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Aspect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注解方式，减少配置的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工作量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如果不愿意使用注解或项目采用的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JDK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版本较低无法使用注解，则可以选择使用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&lt;</a:t>
            </a:r>
            <a:r>
              <a:rPr lang="en-US" altLang="zh-CN" sz="20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aop:aspect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配合普通</a:t>
            </a:r>
            <a:r>
              <a:rPr lang="en-US" altLang="zh-CN" sz="20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JavaBean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形式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使用注解实现</a:t>
            </a:r>
            <a:r>
              <a:rPr lang="en-US" altLang="zh-CN"/>
              <a:t>IoC</a:t>
            </a:r>
            <a:r>
              <a:t> </a:t>
            </a:r>
            <a:r>
              <a:rPr lang="en-US" altLang="zh-CN"/>
              <a:t>3-1</a:t>
            </a:r>
            <a:r>
              <a:t> </a:t>
            </a:r>
          </a:p>
        </p:txBody>
      </p:sp>
      <p:sp>
        <p:nvSpPr>
          <p:cNvPr id="3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注解方式将</a:t>
            </a:r>
            <a:r>
              <a:rPr lang="en-US" altLang="zh-CN"/>
              <a:t>Bean</a:t>
            </a:r>
            <a:r>
              <a:rPr lang="zh-CN" altLang="en-US"/>
              <a:t>的定义信息和</a:t>
            </a:r>
            <a:r>
              <a:rPr lang="en-US" altLang="zh-CN"/>
              <a:t>Bean</a:t>
            </a:r>
            <a:r>
              <a:rPr lang="zh-CN" altLang="en-US"/>
              <a:t>实现类结合在一起，</a:t>
            </a:r>
            <a:r>
              <a:rPr lang="en-US" altLang="zh-CN"/>
              <a:t>Spring</a:t>
            </a:r>
            <a:r>
              <a:rPr lang="zh-CN" altLang="en-US"/>
              <a:t>提供的注解有</a:t>
            </a:r>
            <a:endParaRPr lang="en-US" altLang="zh-CN"/>
          </a:p>
          <a:p>
            <a:pPr lvl="1"/>
            <a:r>
              <a:rPr lang="en-US" altLang="zh-CN"/>
              <a:t>@Component	</a:t>
            </a:r>
            <a:r>
              <a:rPr lang="zh-CN" altLang="en-US"/>
              <a:t>：实现</a:t>
            </a:r>
            <a:r>
              <a:rPr lang="en-US" altLang="zh-CN"/>
              <a:t>Bean</a:t>
            </a:r>
            <a:r>
              <a:rPr lang="zh-CN" altLang="en-US"/>
              <a:t>组件的定义</a:t>
            </a:r>
            <a:endParaRPr lang="en-US" altLang="zh-CN"/>
          </a:p>
          <a:p>
            <a:pPr lvl="1"/>
            <a:r>
              <a:rPr lang="en-US" altLang="zh-CN"/>
              <a:t>@Repository	</a:t>
            </a:r>
            <a:r>
              <a:rPr lang="zh-CN" altLang="en-US"/>
              <a:t>：用于标注</a:t>
            </a:r>
            <a:r>
              <a:rPr lang="en-US" altLang="zh-CN"/>
              <a:t>DAO</a:t>
            </a:r>
            <a:r>
              <a:rPr lang="zh-CN" altLang="en-US"/>
              <a:t>类</a:t>
            </a:r>
            <a:endParaRPr lang="en-US" altLang="zh-CN"/>
          </a:p>
          <a:p>
            <a:pPr lvl="1"/>
            <a:r>
              <a:rPr lang="en-US" altLang="zh-CN"/>
              <a:t>@Service	</a:t>
            </a:r>
            <a:r>
              <a:rPr lang="zh-CN" altLang="en-US"/>
              <a:t>：用于标注业务类</a:t>
            </a:r>
            <a:endParaRPr lang="en-US" altLang="zh-CN"/>
          </a:p>
          <a:p>
            <a:pPr lvl="1"/>
            <a:r>
              <a:rPr lang="en-US" altLang="zh-CN"/>
              <a:t>@Controller	</a:t>
            </a:r>
            <a:r>
              <a:rPr lang="zh-CN" altLang="en-US"/>
              <a:t>：用于标注控制器类</a:t>
            </a:r>
            <a:endParaRPr lang="zh-CN" altLang="en-US"/>
          </a:p>
        </p:txBody>
      </p:sp>
      <p:sp>
        <p:nvSpPr>
          <p:cNvPr id="36" name="AutoShape 5"/>
          <p:cNvSpPr>
            <a:spLocks noChangeArrowheads="1"/>
          </p:cNvSpPr>
          <p:nvPr/>
        </p:nvSpPr>
        <p:spPr bwMode="auto">
          <a:xfrm>
            <a:off x="2274924" y="4627509"/>
            <a:ext cx="6571908" cy="1086484"/>
          </a:xfrm>
          <a:prstGeom prst="roundRect">
            <a:avLst>
              <a:gd name="adj" fmla="val 0"/>
            </a:avLst>
          </a:prstGeom>
          <a:solidFill>
            <a:srgbClr val="EDF5FD"/>
          </a:solidFill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sx="101000" sy="101000" algn="ctr" rotWithShape="0">
              <a:prstClr val="black">
                <a:alpha val="10000"/>
              </a:prstClr>
            </a:outerShdw>
          </a:effectLst>
        </p:spPr>
        <p:txBody>
          <a:bodyPr>
            <a:spAutoFit/>
          </a:bodyPr>
          <a:lstStyle/>
          <a:p>
            <a:pPr marL="171450" lvl="1" indent="-171450" defTabSz="723900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b="1" dirty="0">
                <a:solidFill>
                  <a:srgbClr val="FF0000"/>
                </a:solidFill>
                <a:latin typeface="+mn-lt"/>
                <a:ea typeface="宋体" panose="02010600030101010101" pitchFamily="2" charset="-122"/>
              </a:rPr>
              <a:t>@Repository("</a:t>
            </a:r>
            <a:r>
              <a:rPr lang="en-US" altLang="zh-CN" b="1" dirty="0" err="1">
                <a:solidFill>
                  <a:srgbClr val="FF0000"/>
                </a:solidFill>
                <a:latin typeface="+mn-lt"/>
                <a:ea typeface="宋体" panose="02010600030101010101" pitchFamily="2" charset="-122"/>
              </a:rPr>
              <a:t>userDao</a:t>
            </a:r>
            <a:r>
              <a:rPr lang="en-US" altLang="zh-CN" b="1" dirty="0">
                <a:solidFill>
                  <a:srgbClr val="FF0000"/>
                </a:solidFill>
                <a:latin typeface="+mn-lt"/>
                <a:ea typeface="宋体" panose="02010600030101010101" pitchFamily="2" charset="-122"/>
              </a:rPr>
              <a:t>") </a:t>
            </a:r>
            <a:endParaRPr lang="en-US" altLang="zh-CN" b="1" dirty="0">
              <a:solidFill>
                <a:srgbClr val="FF0000"/>
              </a:solidFill>
              <a:latin typeface="+mn-lt"/>
              <a:ea typeface="宋体" panose="02010600030101010101" pitchFamily="2" charset="-122"/>
            </a:endParaRPr>
          </a:p>
          <a:p>
            <a:pPr marL="171450" lvl="1" indent="-171450" defTabSz="723900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b="1" dirty="0">
                <a:solidFill>
                  <a:schemeClr val="accent5">
                    <a:lumMod val="10000"/>
                  </a:schemeClr>
                </a:solidFill>
                <a:latin typeface="+mn-lt"/>
                <a:ea typeface="宋体" panose="02010600030101010101" pitchFamily="2" charset="-122"/>
              </a:rPr>
              <a:t>public class </a:t>
            </a:r>
            <a:r>
              <a:rPr lang="en-US" altLang="zh-CN" b="1" dirty="0" err="1" smtClean="0">
                <a:solidFill>
                  <a:schemeClr val="accent5">
                    <a:lumMod val="10000"/>
                  </a:schemeClr>
                </a:solidFill>
                <a:latin typeface="+mn-lt"/>
                <a:ea typeface="宋体" panose="02010600030101010101" pitchFamily="2" charset="-122"/>
              </a:rPr>
              <a:t>UserDao</a:t>
            </a:r>
            <a:r>
              <a:rPr lang="en-US" altLang="zh-CN" b="1" dirty="0" err="1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Impl</a:t>
            </a:r>
            <a:r>
              <a:rPr lang="en-US" altLang="zh-CN" b="1" dirty="0" smtClean="0">
                <a:solidFill>
                  <a:schemeClr val="accent5">
                    <a:lumMod val="10000"/>
                  </a:schemeClr>
                </a:solidFill>
                <a:latin typeface="+mn-lt"/>
                <a:ea typeface="宋体" panose="02010600030101010101" pitchFamily="2" charset="-122"/>
              </a:rPr>
              <a:t> </a:t>
            </a:r>
            <a:r>
              <a:rPr lang="en-US" altLang="zh-CN" b="1" dirty="0">
                <a:solidFill>
                  <a:schemeClr val="accent5">
                    <a:lumMod val="10000"/>
                  </a:schemeClr>
                </a:solidFill>
                <a:latin typeface="+mn-lt"/>
                <a:ea typeface="宋体" panose="02010600030101010101" pitchFamily="2" charset="-122"/>
              </a:rPr>
              <a:t>implements </a:t>
            </a:r>
            <a:r>
              <a:rPr lang="en-US" altLang="zh-CN" b="1" dirty="0" err="1" smtClean="0">
                <a:solidFill>
                  <a:schemeClr val="accent5">
                    <a:lumMod val="10000"/>
                  </a:schemeClr>
                </a:solidFill>
                <a:latin typeface="+mn-lt"/>
                <a:ea typeface="宋体" panose="02010600030101010101" pitchFamily="2" charset="-122"/>
              </a:rPr>
              <a:t>UserDao</a:t>
            </a:r>
            <a:r>
              <a:rPr lang="en-US" altLang="zh-CN" b="1" dirty="0" smtClean="0">
                <a:solidFill>
                  <a:schemeClr val="accent5">
                    <a:lumMod val="10000"/>
                  </a:schemeClr>
                </a:solidFill>
                <a:latin typeface="+mn-lt"/>
                <a:ea typeface="宋体" panose="02010600030101010101" pitchFamily="2" charset="-122"/>
              </a:rPr>
              <a:t> {</a:t>
            </a:r>
            <a:endParaRPr lang="en-US" altLang="zh-CN" b="1" dirty="0">
              <a:solidFill>
                <a:schemeClr val="accent5">
                  <a:lumMod val="10000"/>
                </a:schemeClr>
              </a:solidFill>
              <a:latin typeface="+mn-lt"/>
              <a:ea typeface="宋体" panose="02010600030101010101" pitchFamily="2" charset="-122"/>
            </a:endParaRPr>
          </a:p>
          <a:p>
            <a:pPr marL="171450" lvl="1" indent="-171450" defTabSz="723900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b="1" dirty="0">
                <a:solidFill>
                  <a:schemeClr val="accent5">
                    <a:lumMod val="10000"/>
                  </a:schemeClr>
                </a:solidFill>
                <a:latin typeface="+mn-lt"/>
                <a:ea typeface="宋体" panose="02010600030101010101" pitchFamily="2" charset="-122"/>
              </a:rPr>
              <a:t>	…</a:t>
            </a:r>
            <a:endParaRPr lang="en-US" altLang="zh-CN" b="1" dirty="0">
              <a:solidFill>
                <a:schemeClr val="accent5">
                  <a:lumMod val="10000"/>
                </a:schemeClr>
              </a:solidFill>
              <a:latin typeface="+mn-lt"/>
              <a:ea typeface="宋体" panose="02010600030101010101" pitchFamily="2" charset="-122"/>
            </a:endParaRPr>
          </a:p>
          <a:p>
            <a:pPr marL="171450" lvl="1" indent="-171450" defTabSz="723900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b="1" dirty="0">
                <a:solidFill>
                  <a:schemeClr val="accent5">
                    <a:lumMod val="10000"/>
                  </a:schemeClr>
                </a:solidFill>
                <a:latin typeface="+mn-lt"/>
                <a:ea typeface="宋体" panose="02010600030101010101" pitchFamily="2" charset="-122"/>
              </a:rPr>
              <a:t>}</a:t>
            </a:r>
            <a:endParaRPr lang="zh-CN" altLang="en-US" b="1" dirty="0">
              <a:solidFill>
                <a:schemeClr val="accent5">
                  <a:lumMod val="10000"/>
                </a:schemeClr>
              </a:solidFill>
              <a:latin typeface="+mn-lt"/>
              <a:ea typeface="宋体" panose="02010600030101010101" pitchFamily="2" charset="-122"/>
            </a:endParaRPr>
          </a:p>
        </p:txBody>
      </p:sp>
      <p:sp>
        <p:nvSpPr>
          <p:cNvPr id="37" name="AutoShape 5"/>
          <p:cNvSpPr>
            <a:spLocks noChangeArrowheads="1"/>
          </p:cNvSpPr>
          <p:nvPr/>
        </p:nvSpPr>
        <p:spPr bwMode="auto">
          <a:xfrm>
            <a:off x="6613264" y="3411940"/>
            <a:ext cx="3939027" cy="1512237"/>
          </a:xfrm>
          <a:prstGeom prst="wedgeRoundRectCallout">
            <a:avLst>
              <a:gd name="adj1" fmla="val 49893"/>
              <a:gd name="adj2" fmla="val 34279"/>
              <a:gd name="adj3" fmla="val 16667"/>
            </a:avLst>
          </a:prstGeom>
          <a:solidFill>
            <a:srgbClr val="0070C0"/>
          </a:solidFill>
          <a:ln w="9525" cap="flat" cmpd="sng" algn="ctr">
            <a:solidFill>
              <a:schemeClr val="accent3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anchor="b">
            <a:spAutoFit/>
          </a:bodyPr>
          <a:lstStyle/>
          <a:p>
            <a:pPr marL="285750" indent="-285750" eaLnBrk="0" hangingPunct="0">
              <a:spcBef>
                <a:spcPct val="20000"/>
              </a:spcBef>
              <a:buClr>
                <a:srgbClr val="233DA9"/>
              </a:buClr>
              <a:buSzPct val="80000"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Arial" panose="020B0604020202020204"/>
                <a:ea typeface="黑体" panose="02010609060101010101" charset="-122"/>
              </a:rPr>
              <a:t>与在</a:t>
            </a:r>
            <a:r>
              <a:rPr lang="en-US" altLang="zh-CN" b="1" kern="0" dirty="0">
                <a:solidFill>
                  <a:schemeClr val="bg1"/>
                </a:solidFill>
                <a:latin typeface="Arial" panose="020B0604020202020204"/>
                <a:ea typeface="黑体" panose="02010609060101010101" charset="-122"/>
              </a:rPr>
              <a:t>XML</a:t>
            </a:r>
            <a:r>
              <a:rPr lang="zh-CN" altLang="en-US" b="1" kern="0" dirty="0">
                <a:solidFill>
                  <a:schemeClr val="bg1"/>
                </a:solidFill>
                <a:latin typeface="Arial" panose="020B0604020202020204"/>
                <a:ea typeface="黑体" panose="02010609060101010101" charset="-122"/>
              </a:rPr>
              <a:t>配置文件中编写</a:t>
            </a:r>
            <a:endParaRPr lang="en-US" altLang="zh-CN" b="1" kern="0" dirty="0">
              <a:solidFill>
                <a:schemeClr val="bg1"/>
              </a:solidFill>
              <a:latin typeface="Arial" panose="020B0604020202020204"/>
              <a:ea typeface="黑体" panose="02010609060101010101" charset="-122"/>
            </a:endParaRPr>
          </a:p>
          <a:p>
            <a:pPr marL="285750" indent="-285750" eaLnBrk="0" hangingPunct="0">
              <a:spcBef>
                <a:spcPct val="20000"/>
              </a:spcBef>
              <a:buClr>
                <a:srgbClr val="233DA9"/>
              </a:buClr>
              <a:buSzPct val="80000"/>
              <a:defRPr/>
            </a:pPr>
            <a:r>
              <a:rPr lang="en-US" altLang="zh-CN" b="1" kern="0" dirty="0">
                <a:solidFill>
                  <a:schemeClr val="bg1"/>
                </a:solidFill>
                <a:latin typeface="Arial" panose="020B0604020202020204"/>
                <a:ea typeface="黑体" panose="02010609060101010101" charset="-122"/>
              </a:rPr>
              <a:t>&lt;bean id="</a:t>
            </a:r>
            <a:r>
              <a:rPr lang="en-US" altLang="zh-CN" b="1" kern="0" dirty="0" err="1">
                <a:solidFill>
                  <a:schemeClr val="bg1"/>
                </a:solidFill>
                <a:latin typeface="Arial" panose="020B0604020202020204"/>
                <a:ea typeface="黑体" panose="02010609060101010101" charset="-122"/>
              </a:rPr>
              <a:t>userDao</a:t>
            </a:r>
            <a:r>
              <a:rPr lang="en-US" altLang="zh-CN" b="1" kern="0" dirty="0">
                <a:solidFill>
                  <a:schemeClr val="bg1"/>
                </a:solidFill>
                <a:latin typeface="Arial" panose="020B0604020202020204"/>
                <a:ea typeface="黑体" panose="02010609060101010101" charset="-122"/>
              </a:rPr>
              <a:t>" </a:t>
            </a:r>
            <a:endParaRPr lang="en-US" altLang="zh-CN" b="1" kern="0" dirty="0">
              <a:solidFill>
                <a:schemeClr val="bg1"/>
              </a:solidFill>
              <a:latin typeface="Arial" panose="020B0604020202020204"/>
              <a:ea typeface="黑体" panose="02010609060101010101" charset="-122"/>
            </a:endParaRPr>
          </a:p>
          <a:p>
            <a:pPr marL="285750" indent="-285750" eaLnBrk="0" hangingPunct="0">
              <a:spcBef>
                <a:spcPct val="20000"/>
              </a:spcBef>
              <a:buClr>
                <a:srgbClr val="233DA9"/>
              </a:buClr>
              <a:buSzPct val="80000"/>
              <a:defRPr/>
            </a:pPr>
            <a:r>
              <a:rPr lang="en-US" altLang="zh-CN" b="1" kern="0" dirty="0">
                <a:solidFill>
                  <a:schemeClr val="bg1"/>
                </a:solidFill>
                <a:latin typeface="Arial" panose="020B0604020202020204"/>
                <a:ea typeface="黑体" panose="02010609060101010101" charset="-122"/>
              </a:rPr>
              <a:t>class="</a:t>
            </a:r>
            <a:r>
              <a:rPr lang="en-US" altLang="zh-CN" b="1" kern="0" dirty="0" err="1" smtClean="0">
                <a:solidFill>
                  <a:schemeClr val="bg1"/>
                </a:solidFill>
                <a:latin typeface="Arial" panose="020B0604020202020204"/>
                <a:ea typeface="黑体" panose="02010609060101010101" charset="-122"/>
              </a:rPr>
              <a:t>dao.impl.UserDaoImpl</a:t>
            </a:r>
            <a:r>
              <a:rPr lang="en-US" altLang="zh-CN" b="1" kern="0" dirty="0" smtClean="0">
                <a:solidFill>
                  <a:schemeClr val="bg1"/>
                </a:solidFill>
                <a:latin typeface="Arial" panose="020B0604020202020204"/>
                <a:ea typeface="黑体" panose="02010609060101010101" charset="-122"/>
              </a:rPr>
              <a:t>" </a:t>
            </a:r>
            <a:r>
              <a:rPr lang="en-US" altLang="zh-CN" b="1" kern="0" dirty="0">
                <a:solidFill>
                  <a:schemeClr val="bg1"/>
                </a:solidFill>
                <a:latin typeface="Arial" panose="020B0604020202020204"/>
                <a:ea typeface="黑体" panose="02010609060101010101" charset="-122"/>
              </a:rPr>
              <a:t>/&gt; </a:t>
            </a:r>
            <a:endParaRPr lang="en-US" altLang="zh-CN" b="1" kern="0" dirty="0">
              <a:solidFill>
                <a:schemeClr val="bg1"/>
              </a:solidFill>
              <a:latin typeface="Arial" panose="020B0604020202020204"/>
              <a:ea typeface="黑体" panose="02010609060101010101" charset="-122"/>
            </a:endParaRPr>
          </a:p>
          <a:p>
            <a:pPr marL="285750" indent="-285750" eaLnBrk="0" hangingPunct="0">
              <a:spcBef>
                <a:spcPct val="20000"/>
              </a:spcBef>
              <a:buClr>
                <a:srgbClr val="233DA9"/>
              </a:buClr>
              <a:buSzPct val="80000"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Arial" panose="020B0604020202020204"/>
                <a:ea typeface="黑体" panose="02010609060101010101" charset="-122"/>
              </a:rPr>
              <a:t>等效</a:t>
            </a:r>
            <a:endParaRPr lang="zh-CN" altLang="en-US" b="1" kern="0" dirty="0">
              <a:solidFill>
                <a:schemeClr val="bg1"/>
              </a:solidFill>
              <a:latin typeface="Arial" panose="020B0604020202020204"/>
              <a:ea typeface="黑体" panose="02010609060101010101" charset="-122"/>
            </a:endParaRPr>
          </a:p>
        </p:txBody>
      </p:sp>
      <p:grpSp>
        <p:nvGrpSpPr>
          <p:cNvPr id="32775" name="组合 70"/>
          <p:cNvGrpSpPr/>
          <p:nvPr/>
        </p:nvGrpSpPr>
        <p:grpSpPr bwMode="auto">
          <a:xfrm>
            <a:off x="1632019" y="4132234"/>
            <a:ext cx="993442" cy="414315"/>
            <a:chOff x="1000100" y="2528843"/>
            <a:chExt cx="993501" cy="414475"/>
          </a:xfrm>
        </p:grpSpPr>
        <p:pic>
          <p:nvPicPr>
            <p:cNvPr id="32777" name="Picture 8" descr="E:\设计支持\模板设计\sl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0100" y="2528843"/>
              <a:ext cx="446984" cy="41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>
              <a:off x="1300140" y="2536615"/>
              <a:ext cx="693461" cy="398934"/>
            </a:xfrm>
            <a:prstGeom prst="rect">
              <a:avLst/>
            </a:prstGeom>
            <a:noFill/>
            <a:effectLst>
              <a:outerShdw blurRad="25400" dist="127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zh-CN" altLang="en-US" sz="2000" b="1" dirty="0">
                  <a:latin typeface="黑体" panose="02010609060101010101" charset="-122"/>
                  <a:ea typeface="黑体" panose="02010609060101010101" charset="-122"/>
                </a:rPr>
                <a:t>示例</a:t>
              </a:r>
              <a:endParaRPr lang="zh-CN" altLang="en-US" sz="2000" b="1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cxnSp>
        <p:nvCxnSpPr>
          <p:cNvPr id="21" name="直接箭头连接符 20"/>
          <p:cNvCxnSpPr/>
          <p:nvPr/>
        </p:nvCxnSpPr>
        <p:spPr>
          <a:xfrm>
            <a:off x="5131000" y="4760541"/>
            <a:ext cx="1009593" cy="1588"/>
          </a:xfrm>
          <a:prstGeom prst="straightConnector1">
            <a:avLst/>
          </a:prstGeom>
          <a:ln cmpd="sng">
            <a:solidFill>
              <a:schemeClr val="accent5">
                <a:lumMod val="50000"/>
              </a:schemeClr>
            </a:solidFill>
            <a:headEnd type="none"/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prstMaterial="dkEdge">
            <a:bevelT w="0" h="0"/>
            <a:contourClr>
              <a:schemeClr val="accent1">
                <a:satMod val="110000"/>
              </a:schemeClr>
            </a:contourClr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总结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668780" y="685800"/>
            <a:ext cx="8458835" cy="5327015"/>
            <a:chOff x="2628" y="1431"/>
            <a:chExt cx="13321" cy="8389"/>
          </a:xfrm>
        </p:grpSpPr>
        <p:sp>
          <p:nvSpPr>
            <p:cNvPr id="49157" name="TextBox 4"/>
            <p:cNvSpPr txBox="1">
              <a:spLocks noChangeArrowheads="1"/>
            </p:cNvSpPr>
            <p:nvPr/>
          </p:nvSpPr>
          <p:spPr bwMode="auto">
            <a:xfrm>
              <a:off x="5557" y="2625"/>
              <a:ext cx="7897" cy="69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mtClean="0">
                  <a:ea typeface="微软雅黑" panose="020B0503020204020204" pitchFamily="34" charset="-122"/>
                  <a:cs typeface="Arial" panose="020B0604020202020204" pitchFamily="34" charset="0"/>
                </a:rPr>
                <a:t>IoC</a:t>
              </a:r>
              <a:r>
                <a:rPr lang="zh-CN" altLang="en-US" sz="2000" b="1" smtClean="0">
                  <a:ea typeface="微软雅黑" panose="020B0503020204020204" pitchFamily="34" charset="-122"/>
                  <a:cs typeface="Arial" panose="020B0604020202020204" pitchFamily="34" charset="0"/>
                </a:rPr>
                <a:t>的</a:t>
              </a:r>
              <a:r>
                <a:rPr lang="zh-CN" altLang="en-US" sz="2000" b="1" dirty="0" smtClean="0">
                  <a:ea typeface="微软雅黑" panose="020B0503020204020204" pitchFamily="34" charset="-122"/>
                  <a:cs typeface="Arial" panose="020B0604020202020204" pitchFamily="34" charset="0"/>
                </a:rPr>
                <a:t>不同实现方式</a:t>
              </a:r>
              <a:endParaRPr lang="en-US" altLang="zh-CN" sz="2000" b="1" dirty="0" smtClean="0"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eaLnBrk="1" hangingPunct="1"/>
              <a:endParaRPr lang="en-US" altLang="zh-CN" sz="2000" b="1" dirty="0" smtClean="0"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eaLnBrk="1" hangingPunct="1"/>
              <a:endParaRPr lang="en-US" altLang="zh-CN" sz="2000" b="1" dirty="0" smtClean="0"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eaLnBrk="1" hangingPunct="1"/>
              <a:endParaRPr lang="en-US" altLang="zh-CN" sz="2000" dirty="0" smtClean="0"/>
            </a:p>
            <a:p>
              <a:pPr eaLnBrk="1" hangingPunct="1"/>
              <a:endParaRPr lang="en-US" altLang="zh-CN" sz="2000" b="1" dirty="0" smtClean="0"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eaLnBrk="1" hangingPunct="1"/>
              <a:r>
                <a:rPr lang="en-US" altLang="zh-CN" sz="2000" b="1" smtClean="0">
                  <a:ea typeface="微软雅黑" panose="020B0503020204020204" pitchFamily="34" charset="-122"/>
                  <a:cs typeface="Arial" panose="020B0604020202020204" pitchFamily="34" charset="0"/>
                </a:rPr>
                <a:t>IoC</a:t>
              </a:r>
              <a:r>
                <a:rPr lang="zh-CN" altLang="en-US" sz="2000" b="1" smtClean="0">
                  <a:ea typeface="微软雅黑" panose="020B0503020204020204" pitchFamily="34" charset="-122"/>
                  <a:cs typeface="Arial" panose="020B0604020202020204" pitchFamily="34" charset="0"/>
                </a:rPr>
                <a:t>注入</a:t>
              </a:r>
              <a:r>
                <a:rPr lang="zh-CN" altLang="en-US" sz="2000" b="1" dirty="0" smtClean="0">
                  <a:ea typeface="微软雅黑" panose="020B0503020204020204" pitchFamily="34" charset="-122"/>
                  <a:cs typeface="Arial" panose="020B0604020202020204" pitchFamily="34" charset="0"/>
                </a:rPr>
                <a:t>不同类型数据</a:t>
              </a:r>
              <a:endParaRPr lang="en-US" altLang="zh-CN" sz="2000" b="1" dirty="0"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eaLnBrk="1" hangingPunct="1"/>
              <a:endParaRPr lang="en-US" altLang="zh-CN" sz="2000" b="1" dirty="0" smtClean="0"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eaLnBrk="1" hangingPunct="1"/>
              <a:endParaRPr lang="en-US" altLang="zh-CN" sz="2000" b="1" dirty="0" smtClean="0"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eaLnBrk="1" hangingPunct="1"/>
              <a:endParaRPr lang="en-US" altLang="zh-CN" sz="2000" b="1" dirty="0"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eaLnBrk="1" hangingPunct="1"/>
              <a:r>
                <a:rPr lang="en-US" altLang="zh-CN" sz="2000" b="1" dirty="0" smtClean="0">
                  <a:ea typeface="微软雅黑" panose="020B0503020204020204" pitchFamily="34" charset="-122"/>
                  <a:cs typeface="Arial" panose="020B0604020202020204" pitchFamily="34" charset="0"/>
                </a:rPr>
                <a:t>AOP</a:t>
              </a:r>
              <a:r>
                <a:rPr lang="zh-CN" altLang="en-US" sz="2000" b="1" dirty="0" smtClean="0">
                  <a:ea typeface="微软雅黑" panose="020B0503020204020204" pitchFamily="34" charset="-122"/>
                  <a:cs typeface="Arial" panose="020B0604020202020204" pitchFamily="34" charset="0"/>
                </a:rPr>
                <a:t>增强类型</a:t>
              </a:r>
              <a:endParaRPr lang="en-US" altLang="zh-CN" sz="2000" b="1" dirty="0"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eaLnBrk="1" hangingPunct="1"/>
              <a:endParaRPr lang="en-US" altLang="zh-CN" sz="2000" b="1" dirty="0"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eaLnBrk="1" hangingPunct="1"/>
              <a:endParaRPr lang="en-US" altLang="zh-CN" sz="2000" b="1" dirty="0"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eaLnBrk="1" hangingPunct="1"/>
              <a:endParaRPr lang="en-US" altLang="zh-CN" sz="2000" b="1" dirty="0"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eaLnBrk="1" hangingPunct="1"/>
              <a:r>
                <a:rPr lang="en-US" altLang="zh-CN" sz="2000" b="1" dirty="0" smtClean="0">
                  <a:ea typeface="微软雅黑" panose="020B0503020204020204" pitchFamily="34" charset="-122"/>
                  <a:cs typeface="Arial" panose="020B0604020202020204" pitchFamily="34" charset="0"/>
                </a:rPr>
                <a:t>AOP</a:t>
              </a:r>
              <a:r>
                <a:rPr lang="zh-CN" altLang="en-US" sz="2000" b="1" dirty="0" smtClean="0">
                  <a:ea typeface="微软雅黑" panose="020B0503020204020204" pitchFamily="34" charset="-122"/>
                  <a:cs typeface="Arial" panose="020B0604020202020204" pitchFamily="34" charset="0"/>
                </a:rPr>
                <a:t>配置方法</a:t>
              </a:r>
              <a:endParaRPr lang="zh-CN" altLang="en-US" sz="2000" b="1" dirty="0"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9159" name="TextBox 11"/>
            <p:cNvSpPr txBox="1">
              <a:spLocks noChangeArrowheads="1"/>
            </p:cNvSpPr>
            <p:nvPr/>
          </p:nvSpPr>
          <p:spPr bwMode="auto">
            <a:xfrm>
              <a:off x="8467" y="5571"/>
              <a:ext cx="6563" cy="30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zh-CN" sz="1600" b="1" dirty="0" smtClean="0">
                  <a:ea typeface="微软雅黑" panose="020B0503020204020204" pitchFamily="34" charset="-122"/>
                  <a:cs typeface="Arial" panose="020B0604020202020204" pitchFamily="34" charset="0"/>
                </a:rPr>
                <a:t>前</a:t>
              </a:r>
              <a:r>
                <a:rPr lang="zh-CN" altLang="zh-CN" sz="1600" b="1" dirty="0">
                  <a:ea typeface="微软雅黑" panose="020B0503020204020204" pitchFamily="34" charset="-122"/>
                  <a:cs typeface="Arial" panose="020B0604020202020204" pitchFamily="34" charset="0"/>
                </a:rPr>
                <a:t>置</a:t>
              </a:r>
              <a:r>
                <a:rPr lang="zh-CN" altLang="zh-CN" sz="1600" b="1" dirty="0" smtClean="0">
                  <a:ea typeface="微软雅黑" panose="020B0503020204020204" pitchFamily="34" charset="-122"/>
                  <a:cs typeface="Arial" panose="020B0604020202020204" pitchFamily="34" charset="0"/>
                </a:rPr>
                <a:t>增强</a:t>
              </a:r>
              <a:endParaRPr lang="en-US" altLang="zh-CN" sz="1600" b="1" dirty="0" smtClean="0"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zh-CN" altLang="zh-CN" sz="1600" b="1" dirty="0" smtClean="0">
                  <a:ea typeface="微软雅黑" panose="020B0503020204020204" pitchFamily="34" charset="-122"/>
                  <a:cs typeface="Arial" panose="020B0604020202020204" pitchFamily="34" charset="0"/>
                </a:rPr>
                <a:t>后</a:t>
              </a:r>
              <a:r>
                <a:rPr lang="zh-CN" altLang="zh-CN" sz="1600" b="1" dirty="0">
                  <a:ea typeface="微软雅黑" panose="020B0503020204020204" pitchFamily="34" charset="-122"/>
                  <a:cs typeface="Arial" panose="020B0604020202020204" pitchFamily="34" charset="0"/>
                </a:rPr>
                <a:t>置</a:t>
              </a:r>
              <a:r>
                <a:rPr lang="zh-CN" altLang="zh-CN" sz="1600" b="1" dirty="0" smtClean="0">
                  <a:ea typeface="微软雅黑" panose="020B0503020204020204" pitchFamily="34" charset="-122"/>
                  <a:cs typeface="Arial" panose="020B0604020202020204" pitchFamily="34" charset="0"/>
                </a:rPr>
                <a:t>增强</a:t>
              </a:r>
              <a:endParaRPr lang="en-US" altLang="zh-CN" sz="1600" b="1" dirty="0" smtClean="0"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zh-CN" altLang="zh-CN" sz="1600" b="1" dirty="0" smtClean="0">
                  <a:ea typeface="微软雅黑" panose="020B0503020204020204" pitchFamily="34" charset="-122"/>
                  <a:cs typeface="Arial" panose="020B0604020202020204" pitchFamily="34" charset="0"/>
                </a:rPr>
                <a:t>异常</a:t>
              </a:r>
              <a:r>
                <a:rPr lang="zh-CN" altLang="zh-CN" sz="1600" b="1" dirty="0">
                  <a:ea typeface="微软雅黑" panose="020B0503020204020204" pitchFamily="34" charset="-122"/>
                  <a:cs typeface="Arial" panose="020B0604020202020204" pitchFamily="34" charset="0"/>
                </a:rPr>
                <a:t>抛出</a:t>
              </a:r>
              <a:r>
                <a:rPr lang="zh-CN" altLang="zh-CN" sz="1600" b="1" dirty="0" smtClean="0">
                  <a:ea typeface="微软雅黑" panose="020B0503020204020204" pitchFamily="34" charset="-122"/>
                  <a:cs typeface="Arial" panose="020B0604020202020204" pitchFamily="34" charset="0"/>
                </a:rPr>
                <a:t>增强</a:t>
              </a:r>
              <a:endParaRPr lang="en-US" altLang="zh-CN" sz="1600" b="1" dirty="0" smtClean="0"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zh-CN" altLang="zh-CN" sz="1600" b="1" dirty="0" smtClean="0">
                  <a:ea typeface="微软雅黑" panose="020B0503020204020204" pitchFamily="34" charset="-122"/>
                  <a:cs typeface="Arial" panose="020B0604020202020204" pitchFamily="34" charset="0"/>
                </a:rPr>
                <a:t>环绕增强</a:t>
              </a:r>
              <a:endParaRPr lang="en-US" altLang="zh-CN" sz="1600" b="1" dirty="0" smtClean="0"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zh-CN" altLang="zh-CN" sz="1600" b="1" dirty="0" smtClean="0">
                  <a:ea typeface="微软雅黑" panose="020B0503020204020204" pitchFamily="34" charset="-122"/>
                  <a:cs typeface="Arial" panose="020B0604020202020204" pitchFamily="34" charset="0"/>
                </a:rPr>
                <a:t>最终增强</a:t>
              </a:r>
              <a:endParaRPr lang="en-US" altLang="zh-CN" sz="1600" b="1" dirty="0">
                <a:solidFill>
                  <a:srgbClr val="C00000"/>
                </a:solidFill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9161" name="AutoShape 3"/>
            <p:cNvSpPr/>
            <p:nvPr/>
          </p:nvSpPr>
          <p:spPr bwMode="auto">
            <a:xfrm>
              <a:off x="8240" y="5776"/>
              <a:ext cx="337" cy="2660"/>
            </a:xfrm>
            <a:prstGeom prst="leftBrace">
              <a:avLst>
                <a:gd name="adj1" fmla="val 62177"/>
                <a:gd name="adj2" fmla="val 50000"/>
              </a:avLst>
            </a:prstGeom>
            <a:noFill/>
            <a:ln w="28575">
              <a:solidFill>
                <a:srgbClr val="08577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/>
              <a:endParaRPr lang="zh-CN" altLang="en-US">
                <a:ea typeface="黑体" panose="02010609060101010101" charset="-122"/>
              </a:endParaRPr>
            </a:p>
          </p:txBody>
        </p:sp>
        <p:sp>
          <p:nvSpPr>
            <p:cNvPr id="49162" name="TextBox 15"/>
            <p:cNvSpPr txBox="1">
              <a:spLocks noChangeArrowheads="1"/>
            </p:cNvSpPr>
            <p:nvPr/>
          </p:nvSpPr>
          <p:spPr bwMode="auto">
            <a:xfrm>
              <a:off x="2628" y="5287"/>
              <a:ext cx="2551" cy="1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000" b="1" dirty="0" err="1" smtClean="0">
                  <a:ea typeface="微软雅黑" panose="020B0503020204020204" pitchFamily="34" charset="-122"/>
                  <a:cs typeface="Arial" panose="020B0604020202020204" pitchFamily="34" charset="0"/>
                </a:rPr>
                <a:t>IoC</a:t>
              </a:r>
              <a:r>
                <a:rPr lang="zh-CN" altLang="zh-CN" sz="2000" b="1" dirty="0">
                  <a:ea typeface="微软雅黑" panose="020B0503020204020204" pitchFamily="34" charset="-122"/>
                  <a:cs typeface="Arial" panose="020B0604020202020204" pitchFamily="34" charset="0"/>
                </a:rPr>
                <a:t>和</a:t>
              </a:r>
              <a:r>
                <a:rPr lang="en-US" altLang="zh-CN" sz="2000" b="1" dirty="0">
                  <a:ea typeface="微软雅黑" panose="020B0503020204020204" pitchFamily="34" charset="-122"/>
                  <a:cs typeface="Arial" panose="020B0604020202020204" pitchFamily="34" charset="0"/>
                </a:rPr>
                <a:t>AOP</a:t>
              </a:r>
              <a:r>
                <a:rPr lang="zh-CN" altLang="zh-CN" sz="2000" b="1" dirty="0">
                  <a:ea typeface="微软雅黑" panose="020B0503020204020204" pitchFamily="34" charset="-122"/>
                  <a:cs typeface="Arial" panose="020B0604020202020204" pitchFamily="34" charset="0"/>
                </a:rPr>
                <a:t>使用扩展</a:t>
              </a:r>
              <a:endParaRPr lang="en-US" altLang="zh-CN" sz="2000" b="1" dirty="0"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9163" name="AutoShape 3"/>
            <p:cNvSpPr/>
            <p:nvPr/>
          </p:nvSpPr>
          <p:spPr bwMode="auto">
            <a:xfrm>
              <a:off x="5065" y="2792"/>
              <a:ext cx="492" cy="6339"/>
            </a:xfrm>
            <a:prstGeom prst="leftBrace">
              <a:avLst>
                <a:gd name="adj1" fmla="val 62112"/>
                <a:gd name="adj2" fmla="val 50000"/>
              </a:avLst>
            </a:prstGeom>
            <a:noFill/>
            <a:ln w="28575">
              <a:solidFill>
                <a:srgbClr val="08577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/>
              <a:endParaRPr lang="zh-CN" altLang="en-US">
                <a:ea typeface="黑体" panose="02010609060101010101" charset="-122"/>
              </a:endParaRPr>
            </a:p>
          </p:txBody>
        </p:sp>
        <p:sp>
          <p:nvSpPr>
            <p:cNvPr id="13" name="AutoShape 3"/>
            <p:cNvSpPr/>
            <p:nvPr/>
          </p:nvSpPr>
          <p:spPr bwMode="auto">
            <a:xfrm>
              <a:off x="9209" y="1885"/>
              <a:ext cx="297" cy="2007"/>
            </a:xfrm>
            <a:prstGeom prst="leftBrace">
              <a:avLst>
                <a:gd name="adj1" fmla="val 62177"/>
                <a:gd name="adj2" fmla="val 50000"/>
              </a:avLst>
            </a:prstGeom>
            <a:noFill/>
            <a:ln w="28575">
              <a:solidFill>
                <a:srgbClr val="08577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/>
              <a:endParaRPr lang="zh-CN" altLang="en-US">
                <a:ea typeface="黑体" panose="02010609060101010101" charset="-122"/>
              </a:endParaRPr>
            </a:p>
          </p:txBody>
        </p:sp>
        <p:sp>
          <p:nvSpPr>
            <p:cNvPr id="14" name="TextBox 11"/>
            <p:cNvSpPr txBox="1">
              <a:spLocks noChangeArrowheads="1"/>
            </p:cNvSpPr>
            <p:nvPr/>
          </p:nvSpPr>
          <p:spPr bwMode="auto">
            <a:xfrm>
              <a:off x="9506" y="1877"/>
              <a:ext cx="6297" cy="2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 dirty="0" smtClean="0">
                  <a:ea typeface="微软雅黑" panose="020B0503020204020204" pitchFamily="34" charset="-122"/>
                  <a:cs typeface="Arial" panose="020B0604020202020204" pitchFamily="34" charset="0"/>
                </a:rPr>
                <a:t>注入途径</a:t>
              </a:r>
              <a:endParaRPr lang="en-US" altLang="zh-CN" sz="1600" b="1" dirty="0" smtClean="0"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eaLnBrk="1" hangingPunct="1"/>
              <a:endParaRPr lang="en-US" altLang="zh-CN" sz="1600" b="1" dirty="0" smtClean="0"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eaLnBrk="1" hangingPunct="1"/>
              <a:endParaRPr lang="en-US" altLang="zh-CN" sz="1600" b="1" dirty="0" smtClean="0"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eaLnBrk="1" hangingPunct="1"/>
              <a:endParaRPr lang="en-US" altLang="zh-CN" sz="1600" b="1" dirty="0"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eaLnBrk="1" hangingPunct="1"/>
              <a:r>
                <a:rPr lang="zh-CN" altLang="en-US" sz="1600" b="1" dirty="0" smtClean="0">
                  <a:ea typeface="微软雅黑" panose="020B0503020204020204" pitchFamily="34" charset="-122"/>
                  <a:cs typeface="Arial" panose="020B0604020202020204" pitchFamily="34" charset="0"/>
                </a:rPr>
                <a:t>配置方法</a:t>
              </a:r>
              <a:endParaRPr lang="en-US" altLang="zh-CN" sz="1600" b="1" dirty="0"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5" name="AutoShape 3"/>
            <p:cNvSpPr/>
            <p:nvPr/>
          </p:nvSpPr>
          <p:spPr bwMode="auto">
            <a:xfrm>
              <a:off x="8242" y="8688"/>
              <a:ext cx="166" cy="1082"/>
            </a:xfrm>
            <a:prstGeom prst="leftBrace">
              <a:avLst>
                <a:gd name="adj1" fmla="val 62177"/>
                <a:gd name="adj2" fmla="val 50000"/>
              </a:avLst>
            </a:prstGeom>
            <a:noFill/>
            <a:ln w="28575">
              <a:solidFill>
                <a:srgbClr val="08577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/>
              <a:endParaRPr lang="zh-CN" altLang="en-US">
                <a:ea typeface="黑体" panose="02010609060101010101" charset="-122"/>
              </a:endParaRPr>
            </a:p>
          </p:txBody>
        </p:sp>
        <p:sp>
          <p:nvSpPr>
            <p:cNvPr id="17" name="AutoShape 3"/>
            <p:cNvSpPr/>
            <p:nvPr/>
          </p:nvSpPr>
          <p:spPr bwMode="auto">
            <a:xfrm>
              <a:off x="11060" y="1570"/>
              <a:ext cx="241" cy="1009"/>
            </a:xfrm>
            <a:prstGeom prst="leftBrace">
              <a:avLst>
                <a:gd name="adj1" fmla="val 61885"/>
                <a:gd name="adj2" fmla="val 50000"/>
              </a:avLst>
            </a:prstGeom>
            <a:noFill/>
            <a:ln w="28575">
              <a:solidFill>
                <a:srgbClr val="08577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/>
              <a:endParaRPr lang="zh-CN" altLang="en-US">
                <a:ea typeface="黑体" panose="02010609060101010101" charset="-122"/>
              </a:endParaRPr>
            </a:p>
          </p:txBody>
        </p:sp>
        <p:sp>
          <p:nvSpPr>
            <p:cNvPr id="18" name="TextBox 12"/>
            <p:cNvSpPr txBox="1">
              <a:spLocks noChangeArrowheads="1"/>
            </p:cNvSpPr>
            <p:nvPr/>
          </p:nvSpPr>
          <p:spPr bwMode="auto">
            <a:xfrm>
              <a:off x="11187" y="1431"/>
              <a:ext cx="1996" cy="1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 dirty="0" smtClean="0">
                  <a:ea typeface="微软雅黑" panose="020B0503020204020204" pitchFamily="34" charset="-122"/>
                  <a:cs typeface="Arial" panose="020B0604020202020204" pitchFamily="34" charset="0"/>
                </a:rPr>
                <a:t>设值注入</a:t>
              </a:r>
              <a:endParaRPr lang="en-US" altLang="zh-CN" sz="1600" b="1" dirty="0" smtClean="0"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eaLnBrk="1" hangingPunct="1"/>
              <a:endParaRPr lang="en-US" altLang="zh-CN" sz="1600" b="1" dirty="0"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eaLnBrk="1" hangingPunct="1"/>
              <a:r>
                <a:rPr lang="zh-CN" altLang="en-US" sz="1600" b="1" dirty="0" smtClean="0">
                  <a:ea typeface="微软雅黑" panose="020B0503020204020204" pitchFamily="34" charset="-122"/>
                  <a:cs typeface="Arial" panose="020B0604020202020204" pitchFamily="34" charset="0"/>
                </a:rPr>
                <a:t>构造注入</a:t>
              </a:r>
              <a:endParaRPr lang="zh-CN" altLang="en-US" sz="1600" b="1" dirty="0"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9" name="AutoShape 3"/>
            <p:cNvSpPr/>
            <p:nvPr/>
          </p:nvSpPr>
          <p:spPr bwMode="auto">
            <a:xfrm>
              <a:off x="10961" y="3096"/>
              <a:ext cx="241" cy="1009"/>
            </a:xfrm>
            <a:prstGeom prst="leftBrace">
              <a:avLst>
                <a:gd name="adj1" fmla="val 61885"/>
                <a:gd name="adj2" fmla="val 50000"/>
              </a:avLst>
            </a:prstGeom>
            <a:noFill/>
            <a:ln w="28575">
              <a:solidFill>
                <a:srgbClr val="08577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/>
              <a:endParaRPr lang="zh-CN" altLang="en-US">
                <a:ea typeface="黑体" panose="02010609060101010101" charset="-122"/>
              </a:endParaRPr>
            </a:p>
          </p:txBody>
        </p:sp>
        <p:sp>
          <p:nvSpPr>
            <p:cNvPr id="20" name="TextBox 12"/>
            <p:cNvSpPr txBox="1">
              <a:spLocks noChangeArrowheads="1"/>
            </p:cNvSpPr>
            <p:nvPr/>
          </p:nvSpPr>
          <p:spPr bwMode="auto">
            <a:xfrm>
              <a:off x="11089" y="2957"/>
              <a:ext cx="2707" cy="1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600" b="1" dirty="0" smtClean="0">
                  <a:ea typeface="微软雅黑" panose="020B0503020204020204" pitchFamily="34" charset="-122"/>
                  <a:cs typeface="Arial" panose="020B0604020202020204" pitchFamily="34" charset="0"/>
                </a:rPr>
                <a:t>XML/p</a:t>
              </a:r>
              <a:r>
                <a:rPr lang="zh-CN" altLang="en-US" sz="1600" b="1" dirty="0" smtClean="0">
                  <a:ea typeface="微软雅黑" panose="020B0503020204020204" pitchFamily="34" charset="-122"/>
                  <a:cs typeface="Arial" panose="020B0604020202020204" pitchFamily="34" charset="0"/>
                </a:rPr>
                <a:t>命名空间</a:t>
              </a:r>
              <a:endParaRPr lang="en-US" altLang="zh-CN" sz="1600" b="1" dirty="0" smtClean="0"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eaLnBrk="1" hangingPunct="1"/>
              <a:endParaRPr lang="en-US" altLang="zh-CN" sz="1600" b="1" dirty="0"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eaLnBrk="1" hangingPunct="1"/>
              <a:r>
                <a:rPr lang="zh-CN" altLang="en-US" sz="1600" b="1" dirty="0" smtClean="0">
                  <a:ea typeface="微软雅黑" panose="020B0503020204020204" pitchFamily="34" charset="-122"/>
                  <a:cs typeface="Arial" panose="020B0604020202020204" pitchFamily="34" charset="0"/>
                </a:rPr>
                <a:t>注解方式</a:t>
              </a:r>
              <a:endParaRPr lang="zh-CN" altLang="en-US" sz="1600" b="1" dirty="0"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1" name="TextBox 11"/>
            <p:cNvSpPr txBox="1">
              <a:spLocks noChangeArrowheads="1"/>
            </p:cNvSpPr>
            <p:nvPr/>
          </p:nvSpPr>
          <p:spPr bwMode="auto">
            <a:xfrm>
              <a:off x="8353" y="8514"/>
              <a:ext cx="7597" cy="1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en-US" altLang="zh-CN" sz="1600" b="1" dirty="0" smtClean="0">
                  <a:ea typeface="微软雅黑" panose="020B0503020204020204" pitchFamily="34" charset="-122"/>
                  <a:cs typeface="Arial" panose="020B0604020202020204" pitchFamily="34" charset="0"/>
                </a:rPr>
                <a:t>POJO</a:t>
              </a:r>
              <a:r>
                <a:rPr lang="zh-CN" altLang="en-US" sz="1600" b="1" dirty="0" smtClean="0">
                  <a:ea typeface="微软雅黑" panose="020B0503020204020204" pitchFamily="34" charset="-122"/>
                  <a:cs typeface="Arial" panose="020B0604020202020204" pitchFamily="34" charset="0"/>
                </a:rPr>
                <a:t>增强类 </a:t>
              </a:r>
              <a:r>
                <a:rPr lang="en-US" altLang="zh-CN" sz="1600" b="1" dirty="0" smtClean="0">
                  <a:ea typeface="微软雅黑" panose="020B0503020204020204" pitchFamily="34" charset="-122"/>
                  <a:cs typeface="Arial" panose="020B0604020202020204" pitchFamily="34" charset="0"/>
                </a:rPr>
                <a:t>+</a:t>
              </a:r>
              <a:r>
                <a:rPr lang="zh-CN" altLang="en-US" sz="1600" b="1" dirty="0" smtClean="0">
                  <a:ea typeface="微软雅黑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US" altLang="zh-CN" sz="1600" b="1" dirty="0" smtClean="0">
                  <a:ea typeface="微软雅黑" panose="020B0503020204020204" pitchFamily="34" charset="-122"/>
                  <a:cs typeface="Arial" panose="020B0604020202020204" pitchFamily="34" charset="0"/>
                </a:rPr>
                <a:t>&lt;</a:t>
              </a:r>
              <a:r>
                <a:rPr lang="en-US" altLang="zh-CN" sz="1600" b="1" dirty="0" err="1" smtClean="0">
                  <a:ea typeface="微软雅黑" panose="020B0503020204020204" pitchFamily="34" charset="-122"/>
                  <a:cs typeface="Arial" panose="020B0604020202020204" pitchFamily="34" charset="0"/>
                </a:rPr>
                <a:t>aop:xxx</a:t>
              </a:r>
              <a:r>
                <a:rPr lang="en-US" altLang="zh-CN" sz="1600" b="1" dirty="0" smtClean="0">
                  <a:ea typeface="微软雅黑" panose="020B0503020204020204" pitchFamily="34" charset="-122"/>
                  <a:cs typeface="Arial" panose="020B0604020202020204" pitchFamily="34" charset="0"/>
                </a:rPr>
                <a:t>&gt;</a:t>
              </a:r>
              <a:endParaRPr lang="en-US" altLang="zh-CN" sz="1600" b="1" dirty="0" smtClean="0"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zh-CN" altLang="en-US" sz="1600" b="1" dirty="0" smtClean="0">
                  <a:ea typeface="微软雅黑" panose="020B0503020204020204" pitchFamily="34" charset="-122"/>
                  <a:cs typeface="Arial" panose="020B0604020202020204" pitchFamily="34" charset="0"/>
                </a:rPr>
                <a:t>注解定义增强类 </a:t>
              </a:r>
              <a:r>
                <a:rPr lang="en-US" altLang="zh-CN" sz="1600" b="1" dirty="0" smtClean="0">
                  <a:ea typeface="微软雅黑" panose="020B0503020204020204" pitchFamily="34" charset="-122"/>
                  <a:cs typeface="Arial" panose="020B0604020202020204" pitchFamily="34" charset="0"/>
                </a:rPr>
                <a:t>+ </a:t>
              </a:r>
              <a:r>
                <a:rPr lang="en-US" altLang="zh-CN" sz="1600" b="1" dirty="0">
                  <a:ea typeface="微软雅黑" panose="020B0503020204020204" pitchFamily="34" charset="-122"/>
                  <a:cs typeface="Arial" panose="020B0604020202020204" pitchFamily="34" charset="0"/>
                </a:rPr>
                <a:t>&lt;</a:t>
              </a:r>
              <a:r>
                <a:rPr lang="en-US" altLang="zh-CN" sz="1600" b="1" dirty="0" err="1">
                  <a:ea typeface="微软雅黑" panose="020B0503020204020204" pitchFamily="34" charset="-122"/>
                  <a:cs typeface="Arial" panose="020B0604020202020204" pitchFamily="34" charset="0"/>
                </a:rPr>
                <a:t>aop:aspectj-autoproxy</a:t>
              </a:r>
              <a:r>
                <a:rPr lang="en-US" altLang="zh-CN" sz="1600" b="1" dirty="0">
                  <a:ea typeface="微软雅黑" panose="020B0503020204020204" pitchFamily="34" charset="-122"/>
                  <a:cs typeface="Arial" panose="020B0604020202020204" pitchFamily="34" charset="0"/>
                </a:rPr>
                <a:t>&gt;</a:t>
              </a:r>
              <a:endParaRPr lang="en-US" altLang="zh-CN" sz="1600" b="1" dirty="0"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创造分享，</a:t>
            </a:r>
            <a:r>
              <a:rPr lang="zh-CN" altLang="en-US"/>
              <a:t>共同成长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使用注解实现</a:t>
            </a:r>
            <a:r>
              <a:rPr lang="en-US" altLang="zh-CN"/>
              <a:t>IoC</a:t>
            </a:r>
            <a:r>
              <a:t> </a:t>
            </a:r>
            <a:r>
              <a:rPr lang="en-US" altLang="zh-CN"/>
              <a:t>3-2</a:t>
            </a:r>
            <a:r>
              <a:t> </a:t>
            </a:r>
            <a:endParaRPr dirty="0"/>
          </a:p>
        </p:txBody>
      </p:sp>
      <p:sp>
        <p:nvSpPr>
          <p:cNvPr id="3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使用</a:t>
            </a:r>
            <a:r>
              <a:rPr lang="en-US" altLang="zh-CN">
                <a:solidFill>
                  <a:srgbClr val="FF0000"/>
                </a:solidFill>
              </a:rPr>
              <a:t>@Autowired</a:t>
            </a:r>
            <a:r>
              <a:rPr lang="zh-CN" altLang="en-US">
                <a:solidFill>
                  <a:srgbClr val="FF0000"/>
                </a:solidFill>
              </a:rPr>
              <a:t>注解</a:t>
            </a:r>
            <a:r>
              <a:rPr lang="zh-CN" altLang="en-US"/>
              <a:t>实现</a:t>
            </a:r>
            <a:r>
              <a:rPr lang="en-US" altLang="zh-CN"/>
              <a:t>Bean</a:t>
            </a:r>
            <a:r>
              <a:rPr lang="zh-CN" altLang="en-US"/>
              <a:t>的自动装配，</a:t>
            </a:r>
            <a:r>
              <a:rPr lang="zh-CN" altLang="en-US">
                <a:solidFill>
                  <a:srgbClr val="FF0000"/>
                </a:solidFill>
              </a:rPr>
              <a:t>默认按类型匹配</a:t>
            </a:r>
            <a:r>
              <a:rPr lang="zh-CN" altLang="en-US"/>
              <a:t>，可以使用</a:t>
            </a:r>
            <a:r>
              <a:rPr lang="en-US" altLang="zh-CN"/>
              <a:t>@Qualifier</a:t>
            </a:r>
            <a:r>
              <a:rPr lang="zh-CN" altLang="en-US"/>
              <a:t>指定</a:t>
            </a:r>
            <a:r>
              <a:rPr lang="en-US" altLang="zh-CN"/>
              <a:t>Bean</a:t>
            </a:r>
            <a:r>
              <a:rPr lang="zh-CN" altLang="en-US"/>
              <a:t>的名称</a:t>
            </a:r>
            <a:endParaRPr lang="zh-CN" altLang="en-US"/>
          </a:p>
        </p:txBody>
      </p:sp>
      <p:sp>
        <p:nvSpPr>
          <p:cNvPr id="35" name="AutoShape 5"/>
          <p:cNvSpPr>
            <a:spLocks noChangeArrowheads="1"/>
          </p:cNvSpPr>
          <p:nvPr/>
        </p:nvSpPr>
        <p:spPr bwMode="auto">
          <a:xfrm>
            <a:off x="2022275" y="2331098"/>
            <a:ext cx="6306140" cy="1832610"/>
          </a:xfrm>
          <a:prstGeom prst="roundRect">
            <a:avLst>
              <a:gd name="adj" fmla="val 0"/>
            </a:avLst>
          </a:prstGeom>
          <a:solidFill>
            <a:srgbClr val="EDF5FD"/>
          </a:solidFill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sx="101000" sy="101000" algn="ctr" rotWithShape="0">
              <a:prstClr val="black">
                <a:alpha val="10000"/>
              </a:prstClr>
            </a:outerShdw>
          </a:effectLst>
        </p:spPr>
        <p:txBody>
          <a:bodyPr wrap="square">
            <a:spAutoFit/>
          </a:bodyPr>
          <a:lstStyle/>
          <a:p>
            <a:pPr marL="171450" lvl="1" indent="-171450" defTabSz="723900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b="1" dirty="0">
                <a:solidFill>
                  <a:srgbClr val="FF0000"/>
                </a:solidFill>
                <a:latin typeface="+mn-lt"/>
                <a:ea typeface="宋体" panose="02010600030101010101" pitchFamily="2" charset="-122"/>
              </a:rPr>
              <a:t>@Service("</a:t>
            </a:r>
            <a:r>
              <a:rPr lang="en-US" altLang="zh-CN" b="1" dirty="0" err="1" smtClean="0">
                <a:solidFill>
                  <a:srgbClr val="FF0000"/>
                </a:solidFill>
                <a:latin typeface="+mn-lt"/>
                <a:ea typeface="宋体" panose="02010600030101010101" pitchFamily="2" charset="-122"/>
              </a:rPr>
              <a:t>userService</a:t>
            </a:r>
            <a:r>
              <a:rPr lang="en-US" altLang="zh-CN" b="1" dirty="0" smtClean="0">
                <a:solidFill>
                  <a:srgbClr val="FF0000"/>
                </a:solidFill>
                <a:latin typeface="+mn-lt"/>
                <a:ea typeface="宋体" panose="02010600030101010101" pitchFamily="2" charset="-122"/>
              </a:rPr>
              <a:t>") </a:t>
            </a:r>
            <a:endParaRPr lang="en-US" altLang="zh-CN" b="1" dirty="0">
              <a:solidFill>
                <a:srgbClr val="FF0000"/>
              </a:solidFill>
              <a:latin typeface="+mn-lt"/>
              <a:ea typeface="宋体" panose="02010600030101010101" pitchFamily="2" charset="-122"/>
            </a:endParaRPr>
          </a:p>
          <a:p>
            <a:pPr marL="171450" lvl="1" indent="-171450" defTabSz="723900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b="1" dirty="0">
                <a:latin typeface="+mn-lt"/>
                <a:ea typeface="宋体" panose="02010600030101010101" pitchFamily="2" charset="-122"/>
              </a:rPr>
              <a:t>public class </a:t>
            </a:r>
            <a:r>
              <a:rPr lang="en-US" altLang="zh-CN" b="1" dirty="0" err="1" smtClean="0">
                <a:ea typeface="宋体" panose="02010600030101010101" pitchFamily="2" charset="-122"/>
              </a:rPr>
              <a:t>UserServiceImpl</a:t>
            </a:r>
            <a:r>
              <a:rPr lang="en-US" altLang="zh-CN" b="1" dirty="0" smtClean="0">
                <a:ea typeface="宋体" panose="02010600030101010101" pitchFamily="2" charset="-122"/>
              </a:rPr>
              <a:t> </a:t>
            </a:r>
            <a:r>
              <a:rPr lang="en-US" altLang="zh-CN" b="1" dirty="0" smtClean="0">
                <a:latin typeface="+mn-lt"/>
                <a:ea typeface="宋体" panose="02010600030101010101" pitchFamily="2" charset="-122"/>
              </a:rPr>
              <a:t>implements </a:t>
            </a:r>
            <a:r>
              <a:rPr lang="en-US" altLang="zh-CN" b="1" dirty="0" err="1" smtClean="0">
                <a:latin typeface="+mn-lt"/>
                <a:ea typeface="宋体" panose="02010600030101010101" pitchFamily="2" charset="-122"/>
              </a:rPr>
              <a:t>UserService</a:t>
            </a:r>
            <a:r>
              <a:rPr lang="en-US" altLang="zh-CN" b="1" dirty="0" smtClean="0">
                <a:latin typeface="+mn-lt"/>
                <a:ea typeface="宋体" panose="02010600030101010101" pitchFamily="2" charset="-122"/>
              </a:rPr>
              <a:t> </a:t>
            </a:r>
            <a:r>
              <a:rPr lang="en-US" altLang="zh-CN" b="1" dirty="0">
                <a:latin typeface="+mn-lt"/>
                <a:ea typeface="宋体" panose="02010600030101010101" pitchFamily="2" charset="-122"/>
              </a:rPr>
              <a:t>{ </a:t>
            </a:r>
            <a:endParaRPr lang="en-US" altLang="zh-CN" b="1" dirty="0">
              <a:latin typeface="+mn-lt"/>
              <a:ea typeface="宋体" panose="02010600030101010101" pitchFamily="2" charset="-122"/>
            </a:endParaRPr>
          </a:p>
          <a:p>
            <a:pPr marL="171450" lvl="1" indent="-171450" defTabSz="723900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b="1" dirty="0">
                <a:latin typeface="+mn-lt"/>
                <a:ea typeface="宋体" panose="02010600030101010101" pitchFamily="2" charset="-122"/>
              </a:rPr>
              <a:t>	</a:t>
            </a:r>
            <a:r>
              <a:rPr lang="en-US" altLang="zh-CN" b="1" dirty="0">
                <a:solidFill>
                  <a:srgbClr val="FF0000"/>
                </a:solidFill>
                <a:latin typeface="+mn-lt"/>
                <a:ea typeface="宋体" panose="02010600030101010101" pitchFamily="2" charset="-122"/>
              </a:rPr>
              <a:t>@</a:t>
            </a:r>
            <a:r>
              <a:rPr lang="en-US" altLang="zh-CN" b="1" dirty="0" err="1">
                <a:solidFill>
                  <a:srgbClr val="FF0000"/>
                </a:solidFill>
                <a:latin typeface="+mn-lt"/>
                <a:ea typeface="宋体" panose="02010600030101010101" pitchFamily="2" charset="-122"/>
              </a:rPr>
              <a:t>Autowired</a:t>
            </a:r>
            <a:endParaRPr lang="en-US" altLang="zh-CN" b="1" dirty="0">
              <a:solidFill>
                <a:srgbClr val="FF0000"/>
              </a:solidFill>
              <a:latin typeface="+mn-lt"/>
              <a:ea typeface="宋体" panose="02010600030101010101" pitchFamily="2" charset="-122"/>
            </a:endParaRPr>
          </a:p>
          <a:p>
            <a:pPr marL="171450" lvl="1" indent="-171450" defTabSz="723900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b="1" dirty="0">
                <a:solidFill>
                  <a:srgbClr val="FF0000"/>
                </a:solidFill>
                <a:latin typeface="+mn-lt"/>
                <a:ea typeface="宋体" panose="02010600030101010101" pitchFamily="2" charset="-122"/>
              </a:rPr>
              <a:t>	@Qualifier("</a:t>
            </a:r>
            <a:r>
              <a:rPr lang="en-US" altLang="zh-CN" b="1" dirty="0" err="1">
                <a:solidFill>
                  <a:srgbClr val="FF0000"/>
                </a:solidFill>
                <a:latin typeface="+mn-lt"/>
                <a:ea typeface="宋体" panose="02010600030101010101" pitchFamily="2" charset="-122"/>
              </a:rPr>
              <a:t>userDao</a:t>
            </a:r>
            <a:r>
              <a:rPr lang="en-US" altLang="zh-CN" b="1" dirty="0">
                <a:solidFill>
                  <a:srgbClr val="FF0000"/>
                </a:solidFill>
                <a:latin typeface="+mn-lt"/>
                <a:ea typeface="宋体" panose="02010600030101010101" pitchFamily="2" charset="-122"/>
              </a:rPr>
              <a:t>")</a:t>
            </a:r>
            <a:endParaRPr lang="en-US" altLang="zh-CN" b="1" dirty="0">
              <a:solidFill>
                <a:srgbClr val="FF0000"/>
              </a:solidFill>
              <a:latin typeface="+mn-lt"/>
              <a:ea typeface="宋体" panose="02010600030101010101" pitchFamily="2" charset="-122"/>
            </a:endParaRPr>
          </a:p>
          <a:p>
            <a:pPr marL="171450" lvl="1" indent="-171450" defTabSz="723900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b="1" dirty="0">
                <a:latin typeface="+mn-lt"/>
                <a:ea typeface="宋体" panose="02010600030101010101" pitchFamily="2" charset="-122"/>
              </a:rPr>
              <a:t>	private </a:t>
            </a:r>
            <a:r>
              <a:rPr lang="en-US" altLang="zh-CN" b="1" dirty="0" err="1" smtClean="0">
                <a:latin typeface="+mn-lt"/>
                <a:ea typeface="宋体" panose="02010600030101010101" pitchFamily="2" charset="-122"/>
              </a:rPr>
              <a:t>UserDao</a:t>
            </a:r>
            <a:r>
              <a:rPr lang="en-US" altLang="zh-CN" b="1" dirty="0" smtClean="0">
                <a:latin typeface="+mn-lt"/>
                <a:ea typeface="宋体" panose="02010600030101010101" pitchFamily="2" charset="-122"/>
              </a:rPr>
              <a:t> </a:t>
            </a:r>
            <a:r>
              <a:rPr lang="en-US" altLang="zh-CN" b="1" dirty="0" err="1">
                <a:latin typeface="+mn-lt"/>
                <a:ea typeface="宋体" panose="02010600030101010101" pitchFamily="2" charset="-122"/>
              </a:rPr>
              <a:t>dao</a:t>
            </a:r>
            <a:r>
              <a:rPr lang="en-US" altLang="zh-CN" b="1" dirty="0">
                <a:latin typeface="+mn-lt"/>
                <a:ea typeface="宋体" panose="02010600030101010101" pitchFamily="2" charset="-122"/>
              </a:rPr>
              <a:t>; </a:t>
            </a:r>
            <a:endParaRPr lang="en-US" altLang="zh-CN" b="1" dirty="0">
              <a:latin typeface="+mn-lt"/>
              <a:ea typeface="宋体" panose="02010600030101010101" pitchFamily="2" charset="-122"/>
            </a:endParaRPr>
          </a:p>
          <a:p>
            <a:pPr marL="171450" lvl="1" indent="-171450" defTabSz="723900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b="1" dirty="0">
                <a:latin typeface="+mn-lt"/>
                <a:ea typeface="宋体" panose="02010600030101010101" pitchFamily="2" charset="-122"/>
              </a:rPr>
              <a:t>	…… </a:t>
            </a:r>
            <a:endParaRPr lang="en-US" altLang="zh-CN" b="1" dirty="0">
              <a:latin typeface="+mn-lt"/>
              <a:ea typeface="宋体" panose="02010600030101010101" pitchFamily="2" charset="-122"/>
            </a:endParaRPr>
          </a:p>
          <a:p>
            <a:pPr marL="171450" lvl="1" indent="-171450" defTabSz="723900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b="1" dirty="0">
                <a:latin typeface="+mn-lt"/>
                <a:ea typeface="宋体" panose="02010600030101010101" pitchFamily="2" charset="-122"/>
              </a:rPr>
              <a:t>}</a:t>
            </a:r>
            <a:endParaRPr lang="zh-CN" altLang="en-US" b="1" dirty="0">
              <a:latin typeface="+mn-lt"/>
              <a:ea typeface="宋体" panose="02010600030101010101" pitchFamily="2" charset="-122"/>
            </a:endParaRPr>
          </a:p>
        </p:txBody>
      </p:sp>
      <p:sp>
        <p:nvSpPr>
          <p:cNvPr id="36" name="AutoShape 5"/>
          <p:cNvSpPr>
            <a:spLocks noChangeArrowheads="1"/>
          </p:cNvSpPr>
          <p:nvPr/>
        </p:nvSpPr>
        <p:spPr bwMode="auto">
          <a:xfrm>
            <a:off x="3990188" y="3661497"/>
            <a:ext cx="6570357" cy="2330449"/>
          </a:xfrm>
          <a:prstGeom prst="roundRect">
            <a:avLst>
              <a:gd name="adj" fmla="val 0"/>
            </a:avLst>
          </a:prstGeom>
          <a:solidFill>
            <a:srgbClr val="EDF5FD"/>
          </a:solidFill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sx="101000" sy="101000" algn="ctr" rotWithShape="0">
              <a:prstClr val="black">
                <a:alpha val="10000"/>
              </a:prstClr>
            </a:outerShdw>
          </a:effectLst>
        </p:spPr>
        <p:txBody>
          <a:bodyPr wrap="square">
            <a:spAutoFit/>
          </a:bodyPr>
          <a:lstStyle/>
          <a:p>
            <a:pPr marL="171450" lvl="1" indent="-171450" defTabSz="723900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b="1" dirty="0">
                <a:solidFill>
                  <a:srgbClr val="FF0000"/>
                </a:solidFill>
                <a:latin typeface="+mn-lt"/>
                <a:ea typeface="宋体" panose="02010600030101010101" pitchFamily="2" charset="-122"/>
              </a:rPr>
              <a:t>@Service</a:t>
            </a:r>
            <a:r>
              <a:rPr lang="en-US" altLang="zh-CN" b="1" dirty="0" smtClean="0">
                <a:solidFill>
                  <a:srgbClr val="FF0000"/>
                </a:solidFill>
                <a:latin typeface="+mn-lt"/>
                <a:ea typeface="宋体" panose="02010600030101010101" pitchFamily="2" charset="-122"/>
              </a:rPr>
              <a:t>("</a:t>
            </a:r>
            <a:r>
              <a:rPr lang="en-US" altLang="zh-CN" b="1" dirty="0" err="1" smtClean="0">
                <a:solidFill>
                  <a:srgbClr val="FF0000"/>
                </a:solidFill>
                <a:ea typeface="宋体" panose="02010600030101010101" pitchFamily="2" charset="-122"/>
              </a:rPr>
              <a:t>userService</a:t>
            </a:r>
            <a:r>
              <a:rPr lang="en-US" altLang="zh-CN" b="1" dirty="0" smtClean="0">
                <a:solidFill>
                  <a:srgbClr val="FF0000"/>
                </a:solidFill>
                <a:latin typeface="+mn-lt"/>
                <a:ea typeface="宋体" panose="02010600030101010101" pitchFamily="2" charset="-122"/>
              </a:rPr>
              <a:t>") </a:t>
            </a:r>
            <a:endParaRPr lang="en-US" altLang="zh-CN" b="1" dirty="0">
              <a:solidFill>
                <a:srgbClr val="FF0000"/>
              </a:solidFill>
              <a:latin typeface="+mn-lt"/>
              <a:ea typeface="宋体" panose="02010600030101010101" pitchFamily="2" charset="-122"/>
            </a:endParaRPr>
          </a:p>
          <a:p>
            <a:pPr marL="171450" lvl="1" indent="-171450" defTabSz="723900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b="1" dirty="0">
                <a:latin typeface="+mn-lt"/>
                <a:ea typeface="宋体" panose="02010600030101010101" pitchFamily="2" charset="-122"/>
              </a:rPr>
              <a:t>public class </a:t>
            </a:r>
            <a:r>
              <a:rPr lang="en-US" altLang="zh-CN" b="1" dirty="0" err="1">
                <a:ea typeface="宋体" panose="02010600030101010101" pitchFamily="2" charset="-122"/>
              </a:rPr>
              <a:t>UserServiceImpl</a:t>
            </a:r>
            <a:r>
              <a:rPr lang="en-US" altLang="zh-CN" b="1" dirty="0">
                <a:ea typeface="宋体" panose="02010600030101010101" pitchFamily="2" charset="-122"/>
              </a:rPr>
              <a:t> </a:t>
            </a:r>
            <a:r>
              <a:rPr lang="en-US" altLang="zh-CN" b="1" dirty="0" smtClean="0">
                <a:latin typeface="+mn-lt"/>
                <a:ea typeface="宋体" panose="02010600030101010101" pitchFamily="2" charset="-122"/>
              </a:rPr>
              <a:t>implements </a:t>
            </a:r>
            <a:r>
              <a:rPr lang="en-US" altLang="zh-CN" b="1" dirty="0" err="1">
                <a:ea typeface="宋体" panose="02010600030101010101" pitchFamily="2" charset="-122"/>
              </a:rPr>
              <a:t>UserService</a:t>
            </a:r>
            <a:r>
              <a:rPr lang="en-US" altLang="zh-CN" b="1" dirty="0">
                <a:ea typeface="宋体" panose="02010600030101010101" pitchFamily="2" charset="-122"/>
              </a:rPr>
              <a:t> </a:t>
            </a:r>
            <a:r>
              <a:rPr lang="en-US" altLang="zh-CN" b="1" dirty="0" smtClean="0">
                <a:latin typeface="+mn-lt"/>
                <a:ea typeface="宋体" panose="02010600030101010101" pitchFamily="2" charset="-122"/>
              </a:rPr>
              <a:t>{ </a:t>
            </a:r>
            <a:endParaRPr lang="en-US" altLang="zh-CN" b="1" dirty="0">
              <a:latin typeface="+mn-lt"/>
              <a:ea typeface="宋体" panose="02010600030101010101" pitchFamily="2" charset="-122"/>
            </a:endParaRPr>
          </a:p>
          <a:p>
            <a:pPr marL="171450" lvl="1" indent="-171450" defTabSz="723900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b="1" dirty="0">
                <a:latin typeface="+mn-lt"/>
                <a:ea typeface="宋体" panose="02010600030101010101" pitchFamily="2" charset="-122"/>
              </a:rPr>
              <a:t>	private </a:t>
            </a:r>
            <a:r>
              <a:rPr lang="en-US" altLang="zh-CN" b="1" dirty="0" err="1">
                <a:ea typeface="宋体" panose="02010600030101010101" pitchFamily="2" charset="-122"/>
              </a:rPr>
              <a:t>UserDao</a:t>
            </a:r>
            <a:r>
              <a:rPr lang="en-US" altLang="zh-CN" b="1" dirty="0">
                <a:ea typeface="宋体" panose="02010600030101010101" pitchFamily="2" charset="-122"/>
              </a:rPr>
              <a:t> </a:t>
            </a:r>
            <a:r>
              <a:rPr lang="en-US" altLang="zh-CN" b="1" dirty="0" err="1" smtClean="0">
                <a:latin typeface="+mn-lt"/>
                <a:ea typeface="宋体" panose="02010600030101010101" pitchFamily="2" charset="-122"/>
              </a:rPr>
              <a:t>dao</a:t>
            </a:r>
            <a:r>
              <a:rPr lang="en-US" altLang="zh-CN" b="1" dirty="0">
                <a:latin typeface="+mn-lt"/>
                <a:ea typeface="宋体" panose="02010600030101010101" pitchFamily="2" charset="-122"/>
              </a:rPr>
              <a:t>;</a:t>
            </a:r>
            <a:endParaRPr lang="en-US" altLang="zh-CN" b="1" dirty="0">
              <a:latin typeface="+mn-lt"/>
              <a:ea typeface="宋体" panose="02010600030101010101" pitchFamily="2" charset="-122"/>
            </a:endParaRPr>
          </a:p>
          <a:p>
            <a:pPr marL="171450" lvl="1" indent="-171450" defTabSz="723900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b="1" dirty="0">
                <a:latin typeface="+mn-lt"/>
                <a:ea typeface="宋体" panose="02010600030101010101" pitchFamily="2" charset="-122"/>
              </a:rPr>
              <a:t>	</a:t>
            </a:r>
            <a:r>
              <a:rPr lang="en-US" altLang="zh-CN" b="1" dirty="0">
                <a:solidFill>
                  <a:srgbClr val="FF0000"/>
                </a:solidFill>
                <a:latin typeface="+mn-lt"/>
                <a:ea typeface="宋体" panose="02010600030101010101" pitchFamily="2" charset="-122"/>
              </a:rPr>
              <a:t>@</a:t>
            </a:r>
            <a:r>
              <a:rPr lang="en-US" altLang="zh-CN" b="1" dirty="0" err="1">
                <a:solidFill>
                  <a:srgbClr val="FF0000"/>
                </a:solidFill>
                <a:latin typeface="+mn-lt"/>
                <a:ea typeface="宋体" panose="02010600030101010101" pitchFamily="2" charset="-122"/>
              </a:rPr>
              <a:t>Autowired</a:t>
            </a:r>
            <a:endParaRPr lang="en-US" altLang="zh-CN" b="1" dirty="0">
              <a:solidFill>
                <a:srgbClr val="FF0000"/>
              </a:solidFill>
              <a:latin typeface="+mn-lt"/>
              <a:ea typeface="宋体" panose="02010600030101010101" pitchFamily="2" charset="-122"/>
            </a:endParaRPr>
          </a:p>
          <a:p>
            <a:pPr marL="171450" lvl="1" indent="-171450" defTabSz="723900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b="1" dirty="0">
                <a:latin typeface="+mn-lt"/>
                <a:ea typeface="宋体" panose="02010600030101010101" pitchFamily="2" charset="-122"/>
              </a:rPr>
              <a:t>	public void </a:t>
            </a:r>
            <a:r>
              <a:rPr lang="en-US" altLang="zh-CN" b="1" err="1" smtClean="0">
                <a:latin typeface="+mn-lt"/>
                <a:ea typeface="宋体" panose="02010600030101010101" pitchFamily="2" charset="-122"/>
              </a:rPr>
              <a:t>setDao</a:t>
            </a:r>
            <a:r>
              <a:rPr lang="en-US" altLang="zh-CN" b="1" smtClean="0">
                <a:latin typeface="+mn-lt"/>
                <a:ea typeface="宋体" panose="02010600030101010101" pitchFamily="2" charset="-122"/>
              </a:rPr>
              <a:t>(</a:t>
            </a:r>
            <a:r>
              <a:rPr lang="en-US" altLang="zh-CN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@Qualifier("userDao") </a:t>
            </a:r>
            <a:r>
              <a:rPr lang="en-US" altLang="zh-CN" b="1" smtClean="0">
                <a:ea typeface="宋体" panose="02010600030101010101" pitchFamily="2" charset="-122"/>
              </a:rPr>
              <a:t>UserDao</a:t>
            </a:r>
            <a:r>
              <a:rPr lang="en-US" altLang="zh-CN" b="1" smtClean="0">
                <a:latin typeface="+mn-lt"/>
                <a:ea typeface="宋体" panose="02010600030101010101" pitchFamily="2" charset="-122"/>
              </a:rPr>
              <a:t> </a:t>
            </a:r>
            <a:r>
              <a:rPr lang="en-US" altLang="zh-CN" b="1" dirty="0" err="1" smtClean="0">
                <a:latin typeface="+mn-lt"/>
                <a:ea typeface="宋体" panose="02010600030101010101" pitchFamily="2" charset="-122"/>
              </a:rPr>
              <a:t>dao</a:t>
            </a:r>
            <a:r>
              <a:rPr lang="en-US" altLang="zh-CN" b="1" dirty="0">
                <a:latin typeface="+mn-lt"/>
                <a:ea typeface="宋体" panose="02010600030101010101" pitchFamily="2" charset="-122"/>
              </a:rPr>
              <a:t>) {</a:t>
            </a:r>
            <a:endParaRPr lang="en-US" altLang="zh-CN" b="1" dirty="0">
              <a:latin typeface="+mn-lt"/>
              <a:ea typeface="宋体" panose="02010600030101010101" pitchFamily="2" charset="-122"/>
            </a:endParaRPr>
          </a:p>
          <a:p>
            <a:pPr marL="171450" lvl="1" indent="-171450" defTabSz="723900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b="1" dirty="0">
                <a:latin typeface="+mn-lt"/>
                <a:ea typeface="宋体" panose="02010600030101010101" pitchFamily="2" charset="-122"/>
              </a:rPr>
              <a:t>	   this.dao = </a:t>
            </a:r>
            <a:r>
              <a:rPr lang="en-US" altLang="zh-CN" b="1" dirty="0" err="1">
                <a:latin typeface="+mn-lt"/>
                <a:ea typeface="宋体" panose="02010600030101010101" pitchFamily="2" charset="-122"/>
              </a:rPr>
              <a:t>dao</a:t>
            </a:r>
            <a:r>
              <a:rPr lang="en-US" altLang="zh-CN" b="1" dirty="0">
                <a:latin typeface="+mn-lt"/>
                <a:ea typeface="宋体" panose="02010600030101010101" pitchFamily="2" charset="-122"/>
              </a:rPr>
              <a:t>;</a:t>
            </a:r>
            <a:endParaRPr lang="en-US" altLang="zh-CN" b="1" dirty="0">
              <a:latin typeface="+mn-lt"/>
              <a:ea typeface="宋体" panose="02010600030101010101" pitchFamily="2" charset="-122"/>
            </a:endParaRPr>
          </a:p>
          <a:p>
            <a:pPr marL="171450" lvl="1" indent="-171450" defTabSz="723900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b="1" dirty="0">
                <a:latin typeface="+mn-lt"/>
                <a:ea typeface="宋体" panose="02010600030101010101" pitchFamily="2" charset="-122"/>
              </a:rPr>
              <a:t>	} </a:t>
            </a:r>
            <a:endParaRPr lang="en-US" altLang="zh-CN" b="1" dirty="0">
              <a:latin typeface="+mn-lt"/>
              <a:ea typeface="宋体" panose="02010600030101010101" pitchFamily="2" charset="-122"/>
            </a:endParaRPr>
          </a:p>
          <a:p>
            <a:pPr marL="171450" lvl="1" indent="-171450" defTabSz="723900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b="1" dirty="0">
                <a:latin typeface="+mn-lt"/>
                <a:ea typeface="宋体" panose="02010600030101010101" pitchFamily="2" charset="-122"/>
              </a:rPr>
              <a:t>  …… </a:t>
            </a:r>
            <a:endParaRPr lang="en-US" altLang="zh-CN" b="1" dirty="0">
              <a:latin typeface="+mn-lt"/>
              <a:ea typeface="宋体" panose="02010600030101010101" pitchFamily="2" charset="-122"/>
            </a:endParaRPr>
          </a:p>
          <a:p>
            <a:pPr marL="171450" lvl="1" indent="-171450" defTabSz="723900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b="1" dirty="0">
                <a:latin typeface="+mn-lt"/>
                <a:ea typeface="宋体" panose="02010600030101010101" pitchFamily="2" charset="-122"/>
              </a:rPr>
              <a:t>}</a:t>
            </a:r>
            <a:endParaRPr lang="zh-CN" altLang="en-US" b="1" dirty="0">
              <a:latin typeface="+mn-lt"/>
              <a:ea typeface="宋体" panose="02010600030101010101" pitchFamily="2" charset="-122"/>
            </a:endParaRPr>
          </a:p>
        </p:txBody>
      </p:sp>
      <p:sp>
        <p:nvSpPr>
          <p:cNvPr id="37" name="AutoShape 5"/>
          <p:cNvSpPr>
            <a:spLocks noChangeArrowheads="1"/>
          </p:cNvSpPr>
          <p:nvPr/>
        </p:nvSpPr>
        <p:spPr bwMode="auto">
          <a:xfrm>
            <a:off x="1704023" y="4473502"/>
            <a:ext cx="2071579" cy="714948"/>
          </a:xfrm>
          <a:prstGeom prst="wedgeRoundRectCallout">
            <a:avLst>
              <a:gd name="adj1" fmla="val 30734"/>
              <a:gd name="adj2" fmla="val -50973"/>
              <a:gd name="adj3" fmla="val 16667"/>
            </a:avLst>
          </a:prstGeom>
          <a:solidFill>
            <a:srgbClr val="0070C0"/>
          </a:solidFill>
          <a:ln w="9525" cap="flat" cmpd="sng" algn="ctr">
            <a:solidFill>
              <a:schemeClr val="accent3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b">
            <a:spAutoFit/>
          </a:bodyPr>
          <a:lstStyle/>
          <a:p>
            <a:pPr marL="285750" indent="-285750" eaLnBrk="0" hangingPunct="0">
              <a:spcBef>
                <a:spcPct val="20000"/>
              </a:spcBef>
              <a:buClr>
                <a:srgbClr val="233DA9"/>
              </a:buClr>
              <a:buSzPct val="80000"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Arial" panose="020B0604020202020204"/>
                <a:ea typeface="黑体" panose="02010609060101010101" charset="-122"/>
              </a:rPr>
              <a:t>可以对类的成员变量进行标注</a:t>
            </a:r>
            <a:endParaRPr lang="zh-CN" altLang="en-US" b="1" kern="0" dirty="0">
              <a:solidFill>
                <a:schemeClr val="bg1"/>
              </a:solidFill>
              <a:latin typeface="Arial" panose="020B0604020202020204"/>
              <a:ea typeface="黑体" panose="02010609060101010101" charset="-122"/>
            </a:endParaRPr>
          </a:p>
        </p:txBody>
      </p:sp>
      <p:sp>
        <p:nvSpPr>
          <p:cNvPr id="39" name="AutoShape 5"/>
          <p:cNvSpPr>
            <a:spLocks noChangeArrowheads="1"/>
          </p:cNvSpPr>
          <p:nvPr/>
        </p:nvSpPr>
        <p:spPr bwMode="auto">
          <a:xfrm>
            <a:off x="6082021" y="5739243"/>
            <a:ext cx="2071579" cy="714948"/>
          </a:xfrm>
          <a:prstGeom prst="wedgeRoundRectCallout">
            <a:avLst>
              <a:gd name="adj1" fmla="val -19937"/>
              <a:gd name="adj2" fmla="val -50085"/>
              <a:gd name="adj3" fmla="val 16667"/>
            </a:avLst>
          </a:prstGeom>
          <a:solidFill>
            <a:srgbClr val="0070C0"/>
          </a:solidFill>
          <a:ln w="9525" cap="flat" cmpd="sng" algn="ctr">
            <a:solidFill>
              <a:schemeClr val="accent3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b">
            <a:spAutoFit/>
          </a:bodyPr>
          <a:lstStyle/>
          <a:p>
            <a:pPr marL="285750" indent="-285750" eaLnBrk="0" hangingPunct="0">
              <a:spcBef>
                <a:spcPct val="20000"/>
              </a:spcBef>
              <a:buClr>
                <a:srgbClr val="233DA9"/>
              </a:buClr>
              <a:buSzPct val="80000"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Arial" panose="020B0604020202020204"/>
                <a:ea typeface="黑体" panose="02010609060101010101" charset="-122"/>
              </a:rPr>
              <a:t>也可以对方法的入参进行标注</a:t>
            </a:r>
            <a:endParaRPr lang="zh-CN" altLang="en-US" b="1" kern="0" dirty="0">
              <a:solidFill>
                <a:schemeClr val="bg1"/>
              </a:solidFill>
              <a:latin typeface="Arial" panose="020B0604020202020204"/>
              <a:ea typeface="黑体" panose="02010609060101010101" charset="-122"/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 rot="5400000">
            <a:off x="6725728" y="5310469"/>
            <a:ext cx="714343" cy="1588"/>
          </a:xfrm>
          <a:prstGeom prst="straightConnector1">
            <a:avLst/>
          </a:prstGeom>
          <a:ln cmpd="sng">
            <a:solidFill>
              <a:schemeClr val="accent5">
                <a:lumMod val="50000"/>
              </a:schemeClr>
            </a:solidFill>
            <a:headEnd type="none"/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prstMaterial="dkEdge">
            <a:bevelT w="0" h="0"/>
            <a:contourClr>
              <a:schemeClr val="accent1">
                <a:satMod val="110000"/>
              </a:schemeClr>
            </a:contourClr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 flipH="1">
            <a:off x="2739812" y="3616114"/>
            <a:ext cx="639688" cy="786571"/>
          </a:xfrm>
          <a:prstGeom prst="straightConnector1">
            <a:avLst/>
          </a:prstGeom>
          <a:ln cmpd="sng">
            <a:solidFill>
              <a:schemeClr val="accent5">
                <a:lumMod val="50000"/>
              </a:schemeClr>
            </a:solidFill>
            <a:headEnd type="none"/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prstMaterial="dkEdge">
            <a:bevelT w="0" h="0"/>
            <a:contourClr>
              <a:schemeClr val="accent1">
                <a:satMod val="110000"/>
              </a:schemeClr>
            </a:contourClr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3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使用注解实现</a:t>
            </a:r>
            <a:r>
              <a:rPr lang="en-US" altLang="zh-CN"/>
              <a:t>IoC</a:t>
            </a:r>
            <a:r>
              <a:t> </a:t>
            </a:r>
            <a:r>
              <a:rPr lang="en-US"/>
              <a:t>3</a:t>
            </a:r>
            <a:r>
              <a:rPr lang="en-US" altLang="zh-CN"/>
              <a:t>-3</a:t>
            </a:r>
            <a:r>
              <a:t> </a:t>
            </a:r>
          </a:p>
        </p:txBody>
      </p:sp>
      <p:sp>
        <p:nvSpPr>
          <p:cNvPr id="3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使用注解信息启动</a:t>
            </a:r>
            <a:r>
              <a:rPr lang="en-US" altLang="zh-CN"/>
              <a:t>Spring</a:t>
            </a:r>
            <a:r>
              <a:rPr lang="zh-CN" altLang="en-US"/>
              <a:t>容器</a:t>
            </a:r>
            <a:endParaRPr lang="zh-CN" altLang="en-US"/>
          </a:p>
          <a:p>
            <a:endParaRPr lang="zh-CN" altLang="en-US" smtClean="0"/>
          </a:p>
        </p:txBody>
      </p:sp>
      <p:sp>
        <p:nvSpPr>
          <p:cNvPr id="34822" name="内容占位符 2"/>
          <p:cNvSpPr txBox="1"/>
          <p:nvPr/>
        </p:nvSpPr>
        <p:spPr bwMode="auto">
          <a:xfrm>
            <a:off x="1810256" y="2557489"/>
            <a:ext cx="8430774" cy="571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Blip>
                <a:blip r:embed="rId1"/>
              </a:buBlip>
            </a:pPr>
            <a:endParaRPr lang="en-US" altLang="zh-CN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4" name="AutoShape 5"/>
          <p:cNvSpPr>
            <a:spLocks noChangeArrowheads="1"/>
          </p:cNvSpPr>
          <p:nvPr/>
        </p:nvSpPr>
        <p:spPr bwMode="auto">
          <a:xfrm>
            <a:off x="2167425" y="2066009"/>
            <a:ext cx="7857716" cy="2330449"/>
          </a:xfrm>
          <a:prstGeom prst="roundRect">
            <a:avLst>
              <a:gd name="adj" fmla="val 0"/>
            </a:avLst>
          </a:prstGeom>
          <a:solidFill>
            <a:srgbClr val="EDF5FD"/>
          </a:solidFill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sx="101000" sy="101000" algn="ctr" rotWithShape="0">
              <a:prstClr val="black">
                <a:alpha val="10000"/>
              </a:prstClr>
            </a:outerShdw>
          </a:effectLst>
        </p:spPr>
        <p:txBody>
          <a:bodyPr>
            <a:spAutoFit/>
          </a:bodyPr>
          <a:lstStyle/>
          <a:p>
            <a:pPr marL="171450" lvl="1" indent="-171450" defTabSz="723900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b="1" dirty="0" smtClean="0">
                <a:latin typeface="+mn-lt"/>
                <a:ea typeface="宋体" panose="02010600030101010101" pitchFamily="2" charset="-122"/>
              </a:rPr>
              <a:t>&lt;</a:t>
            </a:r>
            <a:r>
              <a:rPr lang="en-US" altLang="zh-CN" b="1" dirty="0">
                <a:latin typeface="+mn-lt"/>
                <a:ea typeface="宋体" panose="02010600030101010101" pitchFamily="2" charset="-122"/>
              </a:rPr>
              <a:t>beans </a:t>
            </a:r>
            <a:r>
              <a:rPr lang="en-US" altLang="zh-CN" b="1" dirty="0" err="1">
                <a:latin typeface="+mn-lt"/>
                <a:ea typeface="宋体" panose="02010600030101010101" pitchFamily="2" charset="-122"/>
              </a:rPr>
              <a:t>xmlns</a:t>
            </a:r>
            <a:r>
              <a:rPr lang="en-US" altLang="zh-CN" b="1" dirty="0">
                <a:latin typeface="+mn-lt"/>
                <a:ea typeface="宋体" panose="02010600030101010101" pitchFamily="2" charset="-122"/>
              </a:rPr>
              <a:t>="http://www.springframework.org/schema/beans"</a:t>
            </a:r>
            <a:endParaRPr lang="zh-CN" altLang="zh-CN" b="1" dirty="0">
              <a:latin typeface="+mn-lt"/>
              <a:ea typeface="宋体" panose="02010600030101010101" pitchFamily="2" charset="-122"/>
            </a:endParaRPr>
          </a:p>
          <a:p>
            <a:pPr marL="171450" lvl="1" indent="-171450" defTabSz="723900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b="1" dirty="0">
                <a:latin typeface="+mn-lt"/>
                <a:ea typeface="宋体" panose="02010600030101010101" pitchFamily="2" charset="-122"/>
              </a:rPr>
              <a:t>    </a:t>
            </a:r>
            <a:r>
              <a:rPr lang="en-US" altLang="zh-CN" b="1" dirty="0" err="1">
                <a:latin typeface="+mn-lt"/>
                <a:ea typeface="宋体" panose="02010600030101010101" pitchFamily="2" charset="-122"/>
              </a:rPr>
              <a:t>xmlns:xsi</a:t>
            </a:r>
            <a:r>
              <a:rPr lang="en-US" altLang="zh-CN" b="1" dirty="0">
                <a:latin typeface="+mn-lt"/>
                <a:ea typeface="宋体" panose="02010600030101010101" pitchFamily="2" charset="-122"/>
              </a:rPr>
              <a:t>="http://www.w3.org/2001/XMLSchema-instance"</a:t>
            </a:r>
            <a:endParaRPr lang="zh-CN" altLang="zh-CN" b="1" dirty="0">
              <a:latin typeface="+mn-lt"/>
              <a:ea typeface="宋体" panose="02010600030101010101" pitchFamily="2" charset="-122"/>
            </a:endParaRPr>
          </a:p>
          <a:p>
            <a:pPr marL="171450" lvl="1" indent="-171450" defTabSz="723900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b="1" dirty="0">
                <a:latin typeface="+mn-lt"/>
                <a:ea typeface="宋体" panose="02010600030101010101" pitchFamily="2" charset="-122"/>
              </a:rPr>
              <a:t>    </a:t>
            </a:r>
            <a:r>
              <a:rPr lang="en-US" altLang="zh-CN" b="1" dirty="0" err="1">
                <a:solidFill>
                  <a:srgbClr val="FF0000"/>
                </a:solidFill>
                <a:latin typeface="+mn-lt"/>
                <a:ea typeface="宋体" panose="02010600030101010101" pitchFamily="2" charset="-122"/>
              </a:rPr>
              <a:t>xmlns:context</a:t>
            </a:r>
            <a:r>
              <a:rPr lang="en-US" altLang="zh-CN" b="1" dirty="0">
                <a:solidFill>
                  <a:srgbClr val="FF0000"/>
                </a:solidFill>
                <a:latin typeface="+mn-lt"/>
                <a:ea typeface="宋体" panose="02010600030101010101" pitchFamily="2" charset="-122"/>
              </a:rPr>
              <a:t>="http://www.springframework.org/schema/context"</a:t>
            </a:r>
            <a:endParaRPr lang="zh-CN" altLang="zh-CN" b="1" dirty="0">
              <a:solidFill>
                <a:srgbClr val="FF0000"/>
              </a:solidFill>
              <a:latin typeface="+mn-lt"/>
              <a:ea typeface="宋体" panose="02010600030101010101" pitchFamily="2" charset="-122"/>
            </a:endParaRPr>
          </a:p>
          <a:p>
            <a:pPr marL="171450" lvl="1" indent="-171450" defTabSz="723900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b="1" dirty="0">
                <a:latin typeface="+mn-lt"/>
                <a:ea typeface="宋体" panose="02010600030101010101" pitchFamily="2" charset="-122"/>
              </a:rPr>
              <a:t>    </a:t>
            </a:r>
            <a:r>
              <a:rPr lang="en-US" altLang="zh-CN" b="1" dirty="0" err="1">
                <a:latin typeface="+mn-lt"/>
                <a:ea typeface="宋体" panose="02010600030101010101" pitchFamily="2" charset="-122"/>
              </a:rPr>
              <a:t>xsi:schemaLocation</a:t>
            </a:r>
            <a:r>
              <a:rPr lang="en-US" altLang="zh-CN" b="1" dirty="0">
                <a:latin typeface="+mn-lt"/>
                <a:ea typeface="宋体" panose="02010600030101010101" pitchFamily="2" charset="-122"/>
              </a:rPr>
              <a:t>="......</a:t>
            </a:r>
            <a:endParaRPr lang="en-US" altLang="zh-CN" b="1" dirty="0">
              <a:latin typeface="+mn-lt"/>
              <a:ea typeface="宋体" panose="02010600030101010101" pitchFamily="2" charset="-122"/>
            </a:endParaRPr>
          </a:p>
          <a:p>
            <a:pPr marL="171450" lvl="1" indent="-171450" defTabSz="723900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b="1" dirty="0">
                <a:latin typeface="+mn-lt"/>
                <a:ea typeface="宋体" panose="02010600030101010101" pitchFamily="2" charset="-122"/>
              </a:rPr>
              <a:t>    </a:t>
            </a:r>
            <a:r>
              <a:rPr lang="en-US" altLang="zh-CN" b="1" dirty="0">
                <a:solidFill>
                  <a:srgbClr val="FF0000"/>
                </a:solidFill>
                <a:latin typeface="+mn-lt"/>
                <a:ea typeface="宋体" panose="02010600030101010101" pitchFamily="2" charset="-122"/>
              </a:rPr>
              <a:t>http://www.springframework.org/schema/context</a:t>
            </a:r>
            <a:endParaRPr lang="zh-CN" altLang="zh-CN" b="1" dirty="0">
              <a:solidFill>
                <a:srgbClr val="FF0000"/>
              </a:solidFill>
              <a:latin typeface="+mn-lt"/>
              <a:ea typeface="宋体" panose="02010600030101010101" pitchFamily="2" charset="-122"/>
            </a:endParaRPr>
          </a:p>
          <a:p>
            <a:pPr marL="171450" lvl="1" indent="-171450" defTabSz="723900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b="1" dirty="0">
                <a:solidFill>
                  <a:srgbClr val="FF0000"/>
                </a:solidFill>
                <a:latin typeface="+mn-lt"/>
                <a:ea typeface="宋体" panose="02010600030101010101" pitchFamily="2" charset="-122"/>
              </a:rPr>
              <a:t>    http://www.springframework.org/schema/context/spring-context.xsd</a:t>
            </a:r>
            <a:r>
              <a:rPr lang="en-US" altLang="zh-CN" b="1" dirty="0">
                <a:latin typeface="+mn-lt"/>
                <a:ea typeface="宋体" panose="02010600030101010101" pitchFamily="2" charset="-122"/>
              </a:rPr>
              <a:t>"&gt;</a:t>
            </a:r>
            <a:endParaRPr lang="zh-CN" altLang="zh-CN" b="1" dirty="0">
              <a:latin typeface="+mn-lt"/>
              <a:ea typeface="宋体" panose="02010600030101010101" pitchFamily="2" charset="-122"/>
            </a:endParaRPr>
          </a:p>
          <a:p>
            <a:pPr marL="171450" lvl="1" indent="-171450" defTabSz="723900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b="1" dirty="0">
                <a:latin typeface="+mn-lt"/>
                <a:ea typeface="宋体" panose="02010600030101010101" pitchFamily="2" charset="-122"/>
              </a:rPr>
              <a:t>    &lt;!-- </a:t>
            </a:r>
            <a:r>
              <a:rPr lang="zh-CN" altLang="zh-CN" b="1" dirty="0">
                <a:latin typeface="+mn-lt"/>
                <a:ea typeface="宋体" panose="02010600030101010101" pitchFamily="2" charset="-122"/>
              </a:rPr>
              <a:t>扫描包中注解标注的类</a:t>
            </a:r>
            <a:r>
              <a:rPr lang="en-US" altLang="zh-CN" b="1" dirty="0">
                <a:latin typeface="+mn-lt"/>
                <a:ea typeface="宋体" panose="02010600030101010101" pitchFamily="2" charset="-122"/>
              </a:rPr>
              <a:t> --&gt;</a:t>
            </a:r>
            <a:endParaRPr lang="zh-CN" altLang="zh-CN" b="1" dirty="0">
              <a:latin typeface="+mn-lt"/>
              <a:ea typeface="宋体" panose="02010600030101010101" pitchFamily="2" charset="-122"/>
            </a:endParaRPr>
          </a:p>
          <a:p>
            <a:pPr marL="171450" lvl="1" indent="-171450" defTabSz="723900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b="1" dirty="0">
                <a:latin typeface="+mn-lt"/>
                <a:ea typeface="宋体" panose="02010600030101010101" pitchFamily="2" charset="-122"/>
              </a:rPr>
              <a:t>    </a:t>
            </a:r>
            <a:r>
              <a:rPr lang="en-US" altLang="zh-CN" b="1" dirty="0">
                <a:solidFill>
                  <a:srgbClr val="FF0000"/>
                </a:solidFill>
                <a:latin typeface="+mn-lt"/>
                <a:ea typeface="宋体" panose="02010600030101010101" pitchFamily="2" charset="-122"/>
              </a:rPr>
              <a:t>&lt;</a:t>
            </a:r>
            <a:r>
              <a:rPr lang="en-US" altLang="zh-CN" b="1" dirty="0" err="1">
                <a:solidFill>
                  <a:srgbClr val="FF0000"/>
                </a:solidFill>
                <a:latin typeface="+mn-lt"/>
                <a:ea typeface="宋体" panose="02010600030101010101" pitchFamily="2" charset="-122"/>
              </a:rPr>
              <a:t>context:component-scan</a:t>
            </a:r>
            <a:r>
              <a:rPr lang="en-US" altLang="zh-CN" b="1" dirty="0">
                <a:solidFill>
                  <a:srgbClr val="FF0000"/>
                </a:solidFill>
                <a:latin typeface="+mn-lt"/>
                <a:ea typeface="宋体" panose="02010600030101010101" pitchFamily="2" charset="-122"/>
              </a:rPr>
              <a:t> base-package="</a:t>
            </a:r>
            <a:r>
              <a:rPr lang="en-US" altLang="zh-CN" b="1" dirty="0" err="1">
                <a:solidFill>
                  <a:srgbClr val="FF0000"/>
                </a:solidFill>
                <a:latin typeface="+mn-lt"/>
                <a:ea typeface="宋体" panose="02010600030101010101" pitchFamily="2" charset="-122"/>
              </a:rPr>
              <a:t>service,dao</a:t>
            </a:r>
            <a:r>
              <a:rPr lang="en-US" altLang="zh-CN" b="1" dirty="0">
                <a:solidFill>
                  <a:srgbClr val="FF0000"/>
                </a:solidFill>
                <a:latin typeface="+mn-lt"/>
                <a:ea typeface="宋体" panose="02010600030101010101" pitchFamily="2" charset="-122"/>
              </a:rPr>
              <a:t>" /&gt;</a:t>
            </a:r>
            <a:endParaRPr lang="zh-CN" altLang="zh-CN" b="1" dirty="0">
              <a:solidFill>
                <a:srgbClr val="FF0000"/>
              </a:solidFill>
              <a:latin typeface="+mn-lt"/>
              <a:ea typeface="宋体" panose="02010600030101010101" pitchFamily="2" charset="-122"/>
            </a:endParaRPr>
          </a:p>
          <a:p>
            <a:pPr marL="171450" lvl="1" indent="-171450" defTabSz="723900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b="1" dirty="0">
                <a:latin typeface="+mn-lt"/>
                <a:ea typeface="宋体" panose="02010600030101010101" pitchFamily="2" charset="-122"/>
              </a:rPr>
              <a:t>&lt;/beans&gt;</a:t>
            </a:r>
            <a:endParaRPr lang="zh-CN" altLang="en-US" b="1" dirty="0">
              <a:latin typeface="+mn-lt"/>
              <a:ea typeface="宋体" panose="02010600030101010101" pitchFamily="2" charset="-122"/>
            </a:endParaRPr>
          </a:p>
        </p:txBody>
      </p:sp>
      <p:sp>
        <p:nvSpPr>
          <p:cNvPr id="47" name="AutoShape 5"/>
          <p:cNvSpPr>
            <a:spLocks noChangeArrowheads="1"/>
          </p:cNvSpPr>
          <p:nvPr/>
        </p:nvSpPr>
        <p:spPr bwMode="auto">
          <a:xfrm>
            <a:off x="8197992" y="4649958"/>
            <a:ext cx="2214447" cy="1021756"/>
          </a:xfrm>
          <a:prstGeom prst="wedgeRoundRectCallout">
            <a:avLst>
              <a:gd name="adj1" fmla="val -49811"/>
              <a:gd name="adj2" fmla="val 15849"/>
              <a:gd name="adj3" fmla="val 16667"/>
            </a:avLst>
          </a:prstGeom>
          <a:solidFill>
            <a:srgbClr val="0070C0"/>
          </a:solidFill>
          <a:ln w="9525" cap="flat" cmpd="sng" algn="ctr">
            <a:solidFill>
              <a:schemeClr val="accent3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b">
            <a:spAutoFit/>
          </a:bodyPr>
          <a:lstStyle/>
          <a:p>
            <a:pPr marL="285750" indent="-285750" eaLnBrk="0" hangingPunct="0">
              <a:spcBef>
                <a:spcPct val="20000"/>
              </a:spcBef>
              <a:buClr>
                <a:srgbClr val="233DA9"/>
              </a:buClr>
              <a:buSzPct val="80000"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Arial" panose="020B0604020202020204"/>
                <a:ea typeface="黑体" panose="02010609060101010101" charset="-122"/>
              </a:rPr>
              <a:t>指定需要扫描的基类包，多个包可用逗号隔开</a:t>
            </a:r>
            <a:endParaRPr lang="zh-CN" altLang="en-US" b="1" kern="0" dirty="0">
              <a:solidFill>
                <a:schemeClr val="bg1"/>
              </a:solidFill>
              <a:latin typeface="Arial" panose="020B0604020202020204"/>
              <a:ea typeface="黑体" panose="02010609060101010101" charset="-122"/>
            </a:endParaRPr>
          </a:p>
        </p:txBody>
      </p:sp>
      <p:cxnSp>
        <p:nvCxnSpPr>
          <p:cNvPr id="27" name="直接箭头连接符 26"/>
          <p:cNvCxnSpPr/>
          <p:nvPr/>
        </p:nvCxnSpPr>
        <p:spPr>
          <a:xfrm>
            <a:off x="7597990" y="4425606"/>
            <a:ext cx="641321" cy="214303"/>
          </a:xfrm>
          <a:prstGeom prst="straightConnector1">
            <a:avLst/>
          </a:prstGeom>
          <a:ln cmpd="sng">
            <a:solidFill>
              <a:schemeClr val="accent5">
                <a:lumMod val="50000"/>
              </a:schemeClr>
            </a:solidFill>
            <a:headEnd type="none"/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prstMaterial="dkEdge">
            <a:bevelT w="0" h="0"/>
            <a:contourClr>
              <a:schemeClr val="accent1">
                <a:satMod val="110000"/>
              </a:schemeClr>
            </a:contourClr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4" name="组合 14"/>
          <p:cNvGrpSpPr/>
          <p:nvPr/>
        </p:nvGrpSpPr>
        <p:grpSpPr bwMode="auto">
          <a:xfrm>
            <a:off x="3300605" y="5506681"/>
            <a:ext cx="5175643" cy="428603"/>
            <a:chOff x="3143240" y="5143512"/>
            <a:chExt cx="4572032" cy="428628"/>
          </a:xfrm>
        </p:grpSpPr>
        <p:sp>
          <p:nvSpPr>
            <p:cNvPr id="24" name="圆角矩形 23"/>
            <p:cNvSpPr/>
            <p:nvPr/>
          </p:nvSpPr>
          <p:spPr bwMode="auto">
            <a:xfrm>
              <a:off x="3143240" y="5143512"/>
              <a:ext cx="500066" cy="428628"/>
            </a:xfrm>
            <a:prstGeom prst="roundRect">
              <a:avLst/>
            </a:prstGeom>
            <a:solidFill>
              <a:srgbClr val="0070C0"/>
            </a:solidFill>
            <a:ln cmpd="sng">
              <a:noFill/>
              <a:headEnd type="none"/>
              <a:tailEnd type="triangle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flood" dir="t">
                <a:rot lat="0" lon="0" rev="5400000"/>
              </a:lightRig>
            </a:scene3d>
            <a:sp3d prstMaterial="dkEdge">
              <a:bevelT w="0" h="0"/>
              <a:contourClr>
                <a:schemeClr val="accent1">
                  <a:satMod val="110000"/>
                </a:schemeClr>
              </a:contourClr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5" name="圆角矩形 24"/>
            <p:cNvSpPr/>
            <p:nvPr/>
          </p:nvSpPr>
          <p:spPr bwMode="auto">
            <a:xfrm>
              <a:off x="3714744" y="5143512"/>
              <a:ext cx="4000528" cy="428628"/>
            </a:xfrm>
            <a:prstGeom prst="roundRect">
              <a:avLst/>
            </a:prstGeom>
            <a:solidFill>
              <a:srgbClr val="0070C0"/>
            </a:solidFill>
            <a:ln cmpd="sng">
              <a:noFill/>
              <a:headEnd type="none"/>
              <a:tailEnd type="triangle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flood" dir="t">
                <a:rot lat="0" lon="0" rev="5400000"/>
              </a:lightRig>
            </a:scene3d>
            <a:sp3d prstMaterial="dkEdge">
              <a:bevelT w="0" h="0"/>
              <a:contourClr>
                <a:schemeClr val="accent1">
                  <a:satMod val="110000"/>
                </a:schemeClr>
              </a:contourClr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34836" name="Picture 8" descr="说话气泡new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3240" y="5183073"/>
              <a:ext cx="571505" cy="342076"/>
            </a:xfrm>
            <a:prstGeom prst="rect">
              <a:avLst/>
            </a:prstGeom>
            <a:noFill/>
            <a:ln>
              <a:noFill/>
            </a:ln>
            <a:effectLst>
              <a:prstShdw prst="shdw13" dist="12700" dir="10800000">
                <a:srgbClr val="0099FF">
                  <a:alpha val="50000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TextBox 28"/>
            <p:cNvSpPr txBox="1"/>
            <p:nvPr/>
          </p:nvSpPr>
          <p:spPr bwMode="auto">
            <a:xfrm>
              <a:off x="3837621" y="5187962"/>
              <a:ext cx="3845263" cy="337205"/>
            </a:xfrm>
            <a:prstGeom prst="rect">
              <a:avLst/>
            </a:prstGeom>
            <a:noFill/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6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演示</a:t>
              </a:r>
              <a:r>
                <a:rPr lang="zh-CN" altLang="en-US" sz="1600" b="1" spc="300" dirty="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示例</a:t>
              </a:r>
              <a:r>
                <a:rPr lang="en-US" altLang="zh-CN" sz="1600" b="1" spc="300" dirty="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zh-CN" altLang="en-US" sz="1600" b="1" spc="300" dirty="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：使用</a:t>
              </a:r>
              <a:r>
                <a:rPr lang="en-US" altLang="zh-CN" sz="1600" b="1" spc="300" dirty="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Spring</a:t>
              </a:r>
              <a:r>
                <a:rPr lang="zh-CN" altLang="en-US" sz="1600" b="1" spc="300" dirty="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注解</a:t>
              </a:r>
              <a:r>
                <a:rPr lang="zh-CN" altLang="en-US" sz="16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实现</a:t>
              </a:r>
              <a:r>
                <a:rPr lang="en-US" altLang="zh-CN" sz="1600" b="1" spc="300" dirty="0" err="1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IoC</a:t>
              </a:r>
              <a:endParaRPr lang="en-US" altLang="zh-CN" sz="1600" b="1" spc="300" dirty="0">
                <a:solidFill>
                  <a:srgbClr val="FBFFF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ldLvl="0" animBg="1"/>
      <p:bldP spid="4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t>学员操作</a:t>
            </a:r>
            <a:r>
              <a:rPr lang="en-US" altLang="zh-CN"/>
              <a:t>—</a:t>
            </a:r>
            <a:r>
              <a:t>使用注解实现</a:t>
            </a:r>
            <a:r>
              <a:rPr lang="en-US" altLang="zh-CN"/>
              <a:t>IoC</a:t>
            </a:r>
            <a:endParaRPr lang="en-US" altLang="zh-CN" dirty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需求说明</a:t>
            </a:r>
            <a:endParaRPr lang="zh-CN" altLang="en-US"/>
          </a:p>
          <a:p>
            <a:pPr lvl="1"/>
            <a:r>
              <a:rPr lang="zh-CN" altLang="en-US"/>
              <a:t>在上一练习的基础上，</a:t>
            </a:r>
            <a:r>
              <a:rPr lang="zh-CN" altLang="zh-CN"/>
              <a:t>使用注解完成</a:t>
            </a:r>
            <a:r>
              <a:rPr lang="en-US" altLang="zh-CN"/>
              <a:t>Bean</a:t>
            </a:r>
            <a:r>
              <a:rPr lang="zh-CN" altLang="zh-CN"/>
              <a:t>的定义和装配</a:t>
            </a:r>
            <a:endParaRPr lang="zh-CN" altLang="zh-CN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t>共性问题集中讲解</a:t>
            </a:r>
          </a:p>
        </p:txBody>
      </p:sp>
      <p:sp>
        <p:nvSpPr>
          <p:cNvPr id="25604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常见问题及解决办法</a:t>
            </a:r>
            <a:endParaRPr lang="en-US" altLang="zh-CN"/>
          </a:p>
          <a:p>
            <a:r>
              <a:rPr lang="zh-CN" altLang="en-US"/>
              <a:t>代码规范问题</a:t>
            </a:r>
            <a:endParaRPr lang="zh-CN" altLang="en-US"/>
          </a:p>
          <a:p>
            <a:r>
              <a:rPr lang="zh-CN" altLang="en-US"/>
              <a:t>调试技巧</a:t>
            </a:r>
            <a:endParaRPr lang="en-US" altLang="zh-CN"/>
          </a:p>
          <a:p>
            <a:endParaRPr lang="zh-CN" altLang="en-US"/>
          </a:p>
          <a:p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使用</a:t>
            </a:r>
            <a:r>
              <a:rPr lang="fr-FR" altLang="zh-CN"/>
              <a:t>Java</a:t>
            </a:r>
            <a:r>
              <a:rPr lang="zh-CN" altLang="zh-CN"/>
              <a:t>标准注解完成装配</a:t>
            </a:r>
            <a:endParaRPr lang="zh-CN" altLang="zh-CN"/>
          </a:p>
        </p:txBody>
      </p:sp>
      <p:sp>
        <p:nvSpPr>
          <p:cNvPr id="3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使用</a:t>
            </a:r>
            <a:r>
              <a:rPr lang="fr-FR" altLang="zh-CN"/>
              <a:t>@Resource</a:t>
            </a:r>
            <a:r>
              <a:rPr lang="zh-CN" altLang="en-US"/>
              <a:t>注解实现组件装配，默认按名称匹配</a:t>
            </a:r>
            <a:endParaRPr lang="zh-CN" altLang="en-US"/>
          </a:p>
        </p:txBody>
      </p:sp>
      <p:sp>
        <p:nvSpPr>
          <p:cNvPr id="35" name="AutoShape 5"/>
          <p:cNvSpPr>
            <a:spLocks noChangeArrowheads="1"/>
          </p:cNvSpPr>
          <p:nvPr/>
        </p:nvSpPr>
        <p:spPr bwMode="auto">
          <a:xfrm>
            <a:off x="1920036" y="1950541"/>
            <a:ext cx="6306140" cy="1583690"/>
          </a:xfrm>
          <a:prstGeom prst="roundRect">
            <a:avLst>
              <a:gd name="adj" fmla="val 0"/>
            </a:avLst>
          </a:prstGeom>
          <a:solidFill>
            <a:srgbClr val="EDF5FD"/>
          </a:solidFill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sx="101000" sy="101000" algn="ctr" rotWithShape="0">
              <a:prstClr val="black">
                <a:alpha val="10000"/>
              </a:prstClr>
            </a:outerShdw>
          </a:effectLst>
        </p:spPr>
        <p:txBody>
          <a:bodyPr wrap="square">
            <a:spAutoFit/>
          </a:bodyPr>
          <a:lstStyle/>
          <a:p>
            <a:pPr marL="171450" lvl="1" indent="-171450" defTabSz="723900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b="1" dirty="0">
                <a:latin typeface="+mn-lt"/>
                <a:ea typeface="宋体" panose="02010600030101010101" pitchFamily="2" charset="-122"/>
              </a:rPr>
              <a:t>@Service("</a:t>
            </a:r>
            <a:r>
              <a:rPr lang="en-US" altLang="zh-CN" b="1" dirty="0" err="1" smtClean="0">
                <a:latin typeface="+mn-lt"/>
                <a:ea typeface="宋体" panose="02010600030101010101" pitchFamily="2" charset="-122"/>
              </a:rPr>
              <a:t>userService</a:t>
            </a:r>
            <a:r>
              <a:rPr lang="en-US" altLang="zh-CN" b="1" dirty="0" smtClean="0">
                <a:latin typeface="+mn-lt"/>
                <a:ea typeface="宋体" panose="02010600030101010101" pitchFamily="2" charset="-122"/>
              </a:rPr>
              <a:t>") </a:t>
            </a:r>
            <a:endParaRPr lang="en-US" altLang="zh-CN" b="1" dirty="0">
              <a:latin typeface="+mn-lt"/>
              <a:ea typeface="宋体" panose="02010600030101010101" pitchFamily="2" charset="-122"/>
            </a:endParaRPr>
          </a:p>
          <a:p>
            <a:pPr marL="171450" lvl="1" indent="-171450" defTabSz="723900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b="1" dirty="0">
                <a:latin typeface="+mn-lt"/>
                <a:ea typeface="宋体" panose="02010600030101010101" pitchFamily="2" charset="-122"/>
              </a:rPr>
              <a:t>public class </a:t>
            </a:r>
            <a:r>
              <a:rPr lang="en-US" altLang="zh-CN" b="1" dirty="0" err="1" smtClean="0">
                <a:ea typeface="宋体" panose="02010600030101010101" pitchFamily="2" charset="-122"/>
              </a:rPr>
              <a:t>UserServiceImpl</a:t>
            </a:r>
            <a:r>
              <a:rPr lang="en-US" altLang="zh-CN" b="1" dirty="0" smtClean="0">
                <a:ea typeface="宋体" panose="02010600030101010101" pitchFamily="2" charset="-122"/>
              </a:rPr>
              <a:t> </a:t>
            </a:r>
            <a:r>
              <a:rPr lang="en-US" altLang="zh-CN" b="1" dirty="0" smtClean="0">
                <a:latin typeface="+mn-lt"/>
                <a:ea typeface="宋体" panose="02010600030101010101" pitchFamily="2" charset="-122"/>
              </a:rPr>
              <a:t>implements </a:t>
            </a:r>
            <a:r>
              <a:rPr lang="en-US" altLang="zh-CN" b="1" dirty="0" err="1" smtClean="0">
                <a:latin typeface="+mn-lt"/>
                <a:ea typeface="宋体" panose="02010600030101010101" pitchFamily="2" charset="-122"/>
              </a:rPr>
              <a:t>UserService</a:t>
            </a:r>
            <a:r>
              <a:rPr lang="en-US" altLang="zh-CN" b="1" dirty="0" smtClean="0">
                <a:latin typeface="+mn-lt"/>
                <a:ea typeface="宋体" panose="02010600030101010101" pitchFamily="2" charset="-122"/>
              </a:rPr>
              <a:t> </a:t>
            </a:r>
            <a:r>
              <a:rPr lang="en-US" altLang="zh-CN" b="1" dirty="0">
                <a:latin typeface="+mn-lt"/>
                <a:ea typeface="宋体" panose="02010600030101010101" pitchFamily="2" charset="-122"/>
              </a:rPr>
              <a:t>{ </a:t>
            </a:r>
            <a:endParaRPr lang="en-US" altLang="zh-CN" b="1" dirty="0">
              <a:latin typeface="+mn-lt"/>
              <a:ea typeface="宋体" panose="02010600030101010101" pitchFamily="2" charset="-122"/>
            </a:endParaRPr>
          </a:p>
          <a:p>
            <a:pPr marL="171450" lvl="1" indent="-171450" defTabSz="723900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b="1" dirty="0">
                <a:latin typeface="+mn-lt"/>
                <a:ea typeface="宋体" panose="02010600030101010101" pitchFamily="2" charset="-122"/>
              </a:rPr>
              <a:t>	</a:t>
            </a:r>
            <a:r>
              <a:rPr lang="en-US" altLang="zh-CN" b="1" dirty="0">
                <a:solidFill>
                  <a:srgbClr val="FF0000"/>
                </a:solidFill>
                <a:latin typeface="+mn-lt"/>
                <a:ea typeface="宋体" panose="02010600030101010101" pitchFamily="2" charset="-122"/>
              </a:rPr>
              <a:t>@Resource(name = "</a:t>
            </a:r>
            <a:r>
              <a:rPr lang="en-US" altLang="zh-CN" b="1" dirty="0" err="1">
                <a:solidFill>
                  <a:srgbClr val="FF0000"/>
                </a:solidFill>
                <a:latin typeface="+mn-lt"/>
                <a:ea typeface="宋体" panose="02010600030101010101" pitchFamily="2" charset="-122"/>
              </a:rPr>
              <a:t>userDao</a:t>
            </a:r>
            <a:r>
              <a:rPr lang="en-US" altLang="zh-CN" b="1" dirty="0">
                <a:solidFill>
                  <a:srgbClr val="FF0000"/>
                </a:solidFill>
                <a:latin typeface="+mn-lt"/>
                <a:ea typeface="宋体" panose="02010600030101010101" pitchFamily="2" charset="-122"/>
              </a:rPr>
              <a:t>")</a:t>
            </a:r>
            <a:endParaRPr lang="en-US" altLang="zh-CN" b="1" dirty="0">
              <a:solidFill>
                <a:srgbClr val="FF0000"/>
              </a:solidFill>
              <a:latin typeface="+mn-lt"/>
              <a:ea typeface="宋体" panose="02010600030101010101" pitchFamily="2" charset="-122"/>
            </a:endParaRPr>
          </a:p>
          <a:p>
            <a:pPr marL="171450" lvl="1" indent="-171450" defTabSz="723900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b="1" dirty="0">
                <a:latin typeface="+mn-lt"/>
                <a:ea typeface="宋体" panose="02010600030101010101" pitchFamily="2" charset="-122"/>
              </a:rPr>
              <a:t>	private </a:t>
            </a:r>
            <a:r>
              <a:rPr lang="en-US" altLang="zh-CN" b="1" dirty="0" err="1" smtClean="0">
                <a:latin typeface="+mn-lt"/>
                <a:ea typeface="宋体" panose="02010600030101010101" pitchFamily="2" charset="-122"/>
              </a:rPr>
              <a:t>UserDao</a:t>
            </a:r>
            <a:r>
              <a:rPr lang="en-US" altLang="zh-CN" b="1" dirty="0" smtClean="0">
                <a:latin typeface="+mn-lt"/>
                <a:ea typeface="宋体" panose="02010600030101010101" pitchFamily="2" charset="-122"/>
              </a:rPr>
              <a:t> </a:t>
            </a:r>
            <a:r>
              <a:rPr lang="en-US" altLang="zh-CN" b="1" dirty="0" err="1">
                <a:latin typeface="+mn-lt"/>
                <a:ea typeface="宋体" panose="02010600030101010101" pitchFamily="2" charset="-122"/>
              </a:rPr>
              <a:t>dao</a:t>
            </a:r>
            <a:r>
              <a:rPr lang="en-US" altLang="zh-CN" b="1" dirty="0">
                <a:latin typeface="+mn-lt"/>
                <a:ea typeface="宋体" panose="02010600030101010101" pitchFamily="2" charset="-122"/>
              </a:rPr>
              <a:t>; </a:t>
            </a:r>
            <a:endParaRPr lang="en-US" altLang="zh-CN" b="1" dirty="0">
              <a:latin typeface="+mn-lt"/>
              <a:ea typeface="宋体" panose="02010600030101010101" pitchFamily="2" charset="-122"/>
            </a:endParaRPr>
          </a:p>
          <a:p>
            <a:pPr marL="171450" lvl="1" indent="-171450" defTabSz="723900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b="1" dirty="0">
                <a:latin typeface="+mn-lt"/>
                <a:ea typeface="宋体" panose="02010600030101010101" pitchFamily="2" charset="-122"/>
              </a:rPr>
              <a:t>	…… </a:t>
            </a:r>
            <a:endParaRPr lang="en-US" altLang="zh-CN" b="1" dirty="0">
              <a:latin typeface="+mn-lt"/>
              <a:ea typeface="宋体" panose="02010600030101010101" pitchFamily="2" charset="-122"/>
            </a:endParaRPr>
          </a:p>
          <a:p>
            <a:pPr marL="171450" lvl="1" indent="-171450" defTabSz="723900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b="1" dirty="0">
                <a:latin typeface="+mn-lt"/>
                <a:ea typeface="宋体" panose="02010600030101010101" pitchFamily="2" charset="-122"/>
              </a:rPr>
              <a:t>}</a:t>
            </a:r>
            <a:endParaRPr lang="zh-CN" altLang="en-US" b="1" dirty="0">
              <a:latin typeface="+mn-lt"/>
              <a:ea typeface="宋体" panose="02010600030101010101" pitchFamily="2" charset="-122"/>
            </a:endParaRPr>
          </a:p>
        </p:txBody>
      </p:sp>
      <p:sp>
        <p:nvSpPr>
          <p:cNvPr id="37" name="AutoShape 5"/>
          <p:cNvSpPr>
            <a:spLocks noChangeArrowheads="1"/>
          </p:cNvSpPr>
          <p:nvPr/>
        </p:nvSpPr>
        <p:spPr bwMode="auto">
          <a:xfrm>
            <a:off x="6858095" y="2617184"/>
            <a:ext cx="2334370" cy="714956"/>
          </a:xfrm>
          <a:prstGeom prst="wedgeRoundRectCallout">
            <a:avLst>
              <a:gd name="adj1" fmla="val 30734"/>
              <a:gd name="adj2" fmla="val -50973"/>
              <a:gd name="adj3" fmla="val 16667"/>
            </a:avLst>
          </a:prstGeom>
          <a:solidFill>
            <a:srgbClr val="0070C0"/>
          </a:solidFill>
          <a:ln w="9525" cap="flat" cmpd="sng" algn="ctr">
            <a:solidFill>
              <a:schemeClr val="accent3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anchor="b">
            <a:spAutoFit/>
          </a:bodyPr>
          <a:lstStyle/>
          <a:p>
            <a:pPr marL="285750" indent="-285750" eaLnBrk="0" hangingPunct="0">
              <a:spcBef>
                <a:spcPct val="20000"/>
              </a:spcBef>
              <a:buClr>
                <a:srgbClr val="233DA9"/>
              </a:buClr>
              <a:buSzPct val="80000"/>
              <a:defRPr/>
            </a:pPr>
            <a:r>
              <a:rPr lang="zh-CN" altLang="zh-CN" b="1" kern="0" dirty="0">
                <a:solidFill>
                  <a:schemeClr val="bg1"/>
                </a:solidFill>
                <a:latin typeface="Arial" panose="020B0604020202020204"/>
                <a:ea typeface="黑体" panose="02010609060101010101" charset="-122"/>
              </a:rPr>
              <a:t>为</a:t>
            </a:r>
            <a:r>
              <a:rPr lang="en-US" altLang="zh-CN" b="1" kern="0" dirty="0" err="1">
                <a:solidFill>
                  <a:schemeClr val="bg1"/>
                </a:solidFill>
                <a:latin typeface="Arial" panose="020B0604020202020204"/>
                <a:ea typeface="黑体" panose="02010609060101010101" charset="-122"/>
              </a:rPr>
              <a:t>dao</a:t>
            </a:r>
            <a:r>
              <a:rPr lang="zh-CN" altLang="zh-CN" b="1" kern="0" dirty="0">
                <a:solidFill>
                  <a:schemeClr val="bg1"/>
                </a:solidFill>
                <a:latin typeface="Arial" panose="020B0604020202020204"/>
                <a:ea typeface="黑体" panose="02010609060101010101" charset="-122"/>
              </a:rPr>
              <a:t>属性注入名为</a:t>
            </a:r>
            <a:r>
              <a:rPr lang="en-US" altLang="zh-CN" b="1" kern="0" dirty="0" err="1">
                <a:solidFill>
                  <a:schemeClr val="bg1"/>
                </a:solidFill>
                <a:latin typeface="Arial" panose="020B0604020202020204"/>
                <a:ea typeface="黑体" panose="02010609060101010101" charset="-122"/>
              </a:rPr>
              <a:t>userDao</a:t>
            </a:r>
            <a:r>
              <a:rPr lang="zh-CN" altLang="zh-CN" b="1" kern="0" dirty="0">
                <a:solidFill>
                  <a:schemeClr val="bg1"/>
                </a:solidFill>
                <a:latin typeface="Arial" panose="020B0604020202020204"/>
                <a:ea typeface="黑体" panose="02010609060101010101" charset="-122"/>
              </a:rPr>
              <a:t>的</a:t>
            </a:r>
            <a:r>
              <a:rPr lang="en-US" altLang="zh-CN" b="1" kern="0" dirty="0" smtClean="0">
                <a:solidFill>
                  <a:schemeClr val="bg1"/>
                </a:solidFill>
                <a:latin typeface="Arial" panose="020B0604020202020204"/>
                <a:ea typeface="黑体" panose="02010609060101010101" charset="-122"/>
              </a:rPr>
              <a:t>Bean</a:t>
            </a:r>
            <a:endParaRPr lang="zh-CN" altLang="en-US" b="1" kern="0" dirty="0">
              <a:solidFill>
                <a:schemeClr val="bg1"/>
              </a:solidFill>
              <a:latin typeface="Arial" panose="020B0604020202020204"/>
              <a:ea typeface="黑体" panose="02010609060101010101" charset="-122"/>
            </a:endParaRPr>
          </a:p>
        </p:txBody>
      </p:sp>
      <p:cxnSp>
        <p:nvCxnSpPr>
          <p:cNvPr id="19" name="直接箭头连接符 18"/>
          <p:cNvCxnSpPr/>
          <p:nvPr/>
        </p:nvCxnSpPr>
        <p:spPr>
          <a:xfrm>
            <a:off x="5634023" y="2603645"/>
            <a:ext cx="1224072" cy="373806"/>
          </a:xfrm>
          <a:prstGeom prst="straightConnector1">
            <a:avLst/>
          </a:prstGeom>
          <a:ln cmpd="sng">
            <a:solidFill>
              <a:schemeClr val="accent5">
                <a:lumMod val="50000"/>
              </a:schemeClr>
            </a:solidFill>
            <a:headEnd type="none"/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prstMaterial="dkEdge">
            <a:bevelT w="0" h="0"/>
            <a:contourClr>
              <a:schemeClr val="accent1">
                <a:satMod val="110000"/>
              </a:schemeClr>
            </a:contourClr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8" name="AutoShape 5"/>
          <p:cNvSpPr>
            <a:spLocks noChangeArrowheads="1"/>
          </p:cNvSpPr>
          <p:nvPr/>
        </p:nvSpPr>
        <p:spPr bwMode="auto">
          <a:xfrm>
            <a:off x="3966389" y="3750647"/>
            <a:ext cx="6306140" cy="1583690"/>
          </a:xfrm>
          <a:prstGeom prst="roundRect">
            <a:avLst>
              <a:gd name="adj" fmla="val 0"/>
            </a:avLst>
          </a:prstGeom>
          <a:solidFill>
            <a:srgbClr val="EDF5FD"/>
          </a:solidFill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sx="101000" sy="101000" algn="ctr" rotWithShape="0">
              <a:prstClr val="black">
                <a:alpha val="10000"/>
              </a:prstClr>
            </a:outerShdw>
          </a:effectLst>
        </p:spPr>
        <p:txBody>
          <a:bodyPr wrap="square">
            <a:spAutoFit/>
          </a:bodyPr>
          <a:lstStyle/>
          <a:p>
            <a:pPr marL="171450" lvl="1" indent="-171450" defTabSz="723900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b="1" dirty="0">
                <a:latin typeface="+mn-lt"/>
                <a:ea typeface="宋体" panose="02010600030101010101" pitchFamily="2" charset="-122"/>
              </a:rPr>
              <a:t>@Service("</a:t>
            </a:r>
            <a:r>
              <a:rPr lang="en-US" altLang="zh-CN" b="1" dirty="0" err="1" smtClean="0">
                <a:latin typeface="+mn-lt"/>
                <a:ea typeface="宋体" panose="02010600030101010101" pitchFamily="2" charset="-122"/>
              </a:rPr>
              <a:t>userService</a:t>
            </a:r>
            <a:r>
              <a:rPr lang="en-US" altLang="zh-CN" b="1" dirty="0" smtClean="0">
                <a:latin typeface="+mn-lt"/>
                <a:ea typeface="宋体" panose="02010600030101010101" pitchFamily="2" charset="-122"/>
              </a:rPr>
              <a:t>") </a:t>
            </a:r>
            <a:endParaRPr lang="en-US" altLang="zh-CN" b="1" dirty="0">
              <a:latin typeface="+mn-lt"/>
              <a:ea typeface="宋体" panose="02010600030101010101" pitchFamily="2" charset="-122"/>
            </a:endParaRPr>
          </a:p>
          <a:p>
            <a:pPr marL="171450" lvl="1" indent="-171450" defTabSz="723900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b="1" dirty="0">
                <a:latin typeface="+mn-lt"/>
                <a:ea typeface="宋体" panose="02010600030101010101" pitchFamily="2" charset="-122"/>
              </a:rPr>
              <a:t>public class </a:t>
            </a:r>
            <a:r>
              <a:rPr lang="en-US" altLang="zh-CN" b="1" dirty="0" err="1" smtClean="0">
                <a:ea typeface="宋体" panose="02010600030101010101" pitchFamily="2" charset="-122"/>
              </a:rPr>
              <a:t>UserServiceImpl</a:t>
            </a:r>
            <a:r>
              <a:rPr lang="en-US" altLang="zh-CN" b="1" dirty="0" smtClean="0">
                <a:ea typeface="宋体" panose="02010600030101010101" pitchFamily="2" charset="-122"/>
              </a:rPr>
              <a:t> </a:t>
            </a:r>
            <a:r>
              <a:rPr lang="en-US" altLang="zh-CN" b="1" dirty="0" smtClean="0">
                <a:latin typeface="+mn-lt"/>
                <a:ea typeface="宋体" panose="02010600030101010101" pitchFamily="2" charset="-122"/>
              </a:rPr>
              <a:t>implements </a:t>
            </a:r>
            <a:r>
              <a:rPr lang="en-US" altLang="zh-CN" b="1" dirty="0" err="1" smtClean="0">
                <a:latin typeface="+mn-lt"/>
                <a:ea typeface="宋体" panose="02010600030101010101" pitchFamily="2" charset="-122"/>
              </a:rPr>
              <a:t>UserService</a:t>
            </a:r>
            <a:r>
              <a:rPr lang="en-US" altLang="zh-CN" b="1" dirty="0" smtClean="0">
                <a:latin typeface="+mn-lt"/>
                <a:ea typeface="宋体" panose="02010600030101010101" pitchFamily="2" charset="-122"/>
              </a:rPr>
              <a:t> </a:t>
            </a:r>
            <a:r>
              <a:rPr lang="en-US" altLang="zh-CN" b="1" dirty="0">
                <a:latin typeface="+mn-lt"/>
                <a:ea typeface="宋体" panose="02010600030101010101" pitchFamily="2" charset="-122"/>
              </a:rPr>
              <a:t>{ </a:t>
            </a:r>
            <a:endParaRPr lang="en-US" altLang="zh-CN" b="1" dirty="0">
              <a:latin typeface="+mn-lt"/>
              <a:ea typeface="宋体" panose="02010600030101010101" pitchFamily="2" charset="-122"/>
            </a:endParaRPr>
          </a:p>
          <a:p>
            <a:pPr marL="171450" lvl="1" indent="-171450" defTabSz="723900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b="1" dirty="0">
                <a:latin typeface="+mn-lt"/>
                <a:ea typeface="宋体" panose="02010600030101010101" pitchFamily="2" charset="-122"/>
              </a:rPr>
              <a:t>	</a:t>
            </a:r>
            <a:r>
              <a:rPr lang="en-US" altLang="zh-CN" b="1" dirty="0">
                <a:solidFill>
                  <a:srgbClr val="FF0000"/>
                </a:solidFill>
                <a:latin typeface="+mn-lt"/>
                <a:ea typeface="宋体" panose="02010600030101010101" pitchFamily="2" charset="-122"/>
              </a:rPr>
              <a:t>@</a:t>
            </a:r>
            <a:r>
              <a:rPr lang="en-US" altLang="zh-CN" b="1" dirty="0" smtClean="0">
                <a:solidFill>
                  <a:srgbClr val="FF0000"/>
                </a:solidFill>
                <a:latin typeface="+mn-lt"/>
                <a:ea typeface="宋体" panose="02010600030101010101" pitchFamily="2" charset="-122"/>
              </a:rPr>
              <a:t>Resource</a:t>
            </a:r>
            <a:endParaRPr lang="en-US" altLang="zh-CN" b="1" dirty="0">
              <a:solidFill>
                <a:srgbClr val="FF0000"/>
              </a:solidFill>
              <a:latin typeface="+mn-lt"/>
              <a:ea typeface="宋体" panose="02010600030101010101" pitchFamily="2" charset="-122"/>
            </a:endParaRPr>
          </a:p>
          <a:p>
            <a:pPr marL="171450" lvl="1" indent="-171450" defTabSz="723900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b="1" dirty="0">
                <a:latin typeface="+mn-lt"/>
                <a:ea typeface="宋体" panose="02010600030101010101" pitchFamily="2" charset="-122"/>
              </a:rPr>
              <a:t>	private </a:t>
            </a:r>
            <a:r>
              <a:rPr lang="en-US" altLang="zh-CN" b="1" dirty="0" err="1" smtClean="0">
                <a:latin typeface="+mn-lt"/>
                <a:ea typeface="宋体" panose="02010600030101010101" pitchFamily="2" charset="-122"/>
              </a:rPr>
              <a:t>UserDao</a:t>
            </a:r>
            <a:r>
              <a:rPr lang="en-US" altLang="zh-CN" b="1" dirty="0" smtClean="0">
                <a:latin typeface="+mn-lt"/>
                <a:ea typeface="宋体" panose="02010600030101010101" pitchFamily="2" charset="-122"/>
              </a:rPr>
              <a:t> </a:t>
            </a:r>
            <a:r>
              <a:rPr lang="en-US" altLang="zh-CN" b="1" dirty="0" err="1">
                <a:latin typeface="+mn-lt"/>
                <a:ea typeface="宋体" panose="02010600030101010101" pitchFamily="2" charset="-122"/>
              </a:rPr>
              <a:t>dao</a:t>
            </a:r>
            <a:r>
              <a:rPr lang="en-US" altLang="zh-CN" b="1" dirty="0">
                <a:latin typeface="+mn-lt"/>
                <a:ea typeface="宋体" panose="02010600030101010101" pitchFamily="2" charset="-122"/>
              </a:rPr>
              <a:t>; </a:t>
            </a:r>
            <a:endParaRPr lang="en-US" altLang="zh-CN" b="1" dirty="0">
              <a:latin typeface="+mn-lt"/>
              <a:ea typeface="宋体" panose="02010600030101010101" pitchFamily="2" charset="-122"/>
            </a:endParaRPr>
          </a:p>
          <a:p>
            <a:pPr marL="171450" lvl="1" indent="-171450" defTabSz="723900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b="1" dirty="0">
                <a:latin typeface="+mn-lt"/>
                <a:ea typeface="宋体" panose="02010600030101010101" pitchFamily="2" charset="-122"/>
              </a:rPr>
              <a:t>	…… </a:t>
            </a:r>
            <a:endParaRPr lang="en-US" altLang="zh-CN" b="1" dirty="0">
              <a:latin typeface="+mn-lt"/>
              <a:ea typeface="宋体" panose="02010600030101010101" pitchFamily="2" charset="-122"/>
            </a:endParaRPr>
          </a:p>
          <a:p>
            <a:pPr marL="171450" lvl="1" indent="-171450" defTabSz="723900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b="1" dirty="0">
                <a:latin typeface="+mn-lt"/>
                <a:ea typeface="宋体" panose="02010600030101010101" pitchFamily="2" charset="-122"/>
              </a:rPr>
              <a:t>}</a:t>
            </a:r>
            <a:endParaRPr lang="zh-CN" altLang="en-US" b="1" dirty="0">
              <a:latin typeface="+mn-lt"/>
              <a:ea typeface="宋体" panose="02010600030101010101" pitchFamily="2" charset="-122"/>
            </a:endParaRPr>
          </a:p>
        </p:txBody>
      </p:sp>
      <p:sp>
        <p:nvSpPr>
          <p:cNvPr id="20" name="AutoShape 5"/>
          <p:cNvSpPr>
            <a:spLocks noChangeArrowheads="1"/>
          </p:cNvSpPr>
          <p:nvPr/>
        </p:nvSpPr>
        <p:spPr bwMode="auto">
          <a:xfrm>
            <a:off x="6918564" y="4335718"/>
            <a:ext cx="2622387" cy="714956"/>
          </a:xfrm>
          <a:prstGeom prst="wedgeRoundRectCallout">
            <a:avLst>
              <a:gd name="adj1" fmla="val 30734"/>
              <a:gd name="adj2" fmla="val -50973"/>
              <a:gd name="adj3" fmla="val 16667"/>
            </a:avLst>
          </a:prstGeom>
          <a:solidFill>
            <a:srgbClr val="0070C0"/>
          </a:solidFill>
          <a:ln w="9525" cap="flat" cmpd="sng" algn="ctr">
            <a:solidFill>
              <a:schemeClr val="accent3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anchor="b">
            <a:spAutoFit/>
          </a:bodyPr>
          <a:lstStyle/>
          <a:p>
            <a:pPr marL="285750" indent="-285750" eaLnBrk="0" hangingPunct="0">
              <a:spcBef>
                <a:spcPct val="20000"/>
              </a:spcBef>
              <a:buClr>
                <a:srgbClr val="233DA9"/>
              </a:buClr>
              <a:buSzPct val="80000"/>
              <a:defRPr/>
            </a:pPr>
            <a:r>
              <a:rPr lang="zh-CN" altLang="zh-CN" b="1" kern="0" dirty="0" smtClean="0">
                <a:solidFill>
                  <a:schemeClr val="bg1"/>
                </a:solidFill>
                <a:latin typeface="Arial" panose="020B0604020202020204"/>
                <a:ea typeface="黑体" panose="02010609060101010101" charset="-122"/>
              </a:rPr>
              <a:t>查找</a:t>
            </a:r>
            <a:r>
              <a:rPr lang="zh-CN" altLang="zh-CN" b="1" kern="0" dirty="0">
                <a:solidFill>
                  <a:schemeClr val="bg1"/>
                </a:solidFill>
                <a:latin typeface="Arial" panose="020B0604020202020204"/>
                <a:ea typeface="黑体" panose="02010609060101010101" charset="-122"/>
              </a:rPr>
              <a:t>名为</a:t>
            </a:r>
            <a:r>
              <a:rPr lang="en-US" altLang="zh-CN" b="1" kern="0" dirty="0" err="1">
                <a:solidFill>
                  <a:schemeClr val="bg1"/>
                </a:solidFill>
                <a:latin typeface="Arial" panose="020B0604020202020204"/>
                <a:ea typeface="黑体" panose="02010609060101010101" charset="-122"/>
              </a:rPr>
              <a:t>dao</a:t>
            </a:r>
            <a:r>
              <a:rPr lang="zh-CN" altLang="zh-CN" b="1" kern="0" dirty="0">
                <a:solidFill>
                  <a:schemeClr val="bg1"/>
                </a:solidFill>
                <a:latin typeface="Arial" panose="020B0604020202020204"/>
                <a:ea typeface="黑体" panose="02010609060101010101" charset="-122"/>
              </a:rPr>
              <a:t>的</a:t>
            </a:r>
            <a:r>
              <a:rPr lang="en-US" altLang="zh-CN" b="1" kern="0" dirty="0">
                <a:solidFill>
                  <a:schemeClr val="bg1"/>
                </a:solidFill>
                <a:latin typeface="Arial" panose="020B0604020202020204"/>
                <a:ea typeface="黑体" panose="02010609060101010101" charset="-122"/>
              </a:rPr>
              <a:t>Bean</a:t>
            </a:r>
            <a:r>
              <a:rPr lang="zh-CN" altLang="zh-CN" b="1" kern="0" dirty="0">
                <a:solidFill>
                  <a:schemeClr val="bg1"/>
                </a:solidFill>
                <a:latin typeface="Arial" panose="020B0604020202020204"/>
                <a:ea typeface="黑体" panose="02010609060101010101" charset="-122"/>
              </a:rPr>
              <a:t>，并注入给</a:t>
            </a:r>
            <a:r>
              <a:rPr lang="en-US" altLang="zh-CN" b="1" kern="0" dirty="0" err="1">
                <a:solidFill>
                  <a:schemeClr val="bg1"/>
                </a:solidFill>
                <a:latin typeface="Arial" panose="020B0604020202020204"/>
                <a:ea typeface="黑体" panose="02010609060101010101" charset="-122"/>
              </a:rPr>
              <a:t>dao</a:t>
            </a:r>
            <a:r>
              <a:rPr lang="zh-CN" altLang="zh-CN" b="1" kern="0" dirty="0">
                <a:solidFill>
                  <a:schemeClr val="bg1"/>
                </a:solidFill>
                <a:latin typeface="Arial" panose="020B0604020202020204"/>
                <a:ea typeface="黑体" panose="02010609060101010101" charset="-122"/>
              </a:rPr>
              <a:t>属性</a:t>
            </a:r>
            <a:endParaRPr lang="zh-CN" altLang="en-US" b="1" kern="0" dirty="0">
              <a:solidFill>
                <a:schemeClr val="bg1"/>
              </a:solidFill>
              <a:latin typeface="Arial" panose="020B0604020202020204"/>
              <a:ea typeface="黑体" panose="02010609060101010101" charset="-122"/>
            </a:endParaRPr>
          </a:p>
        </p:txBody>
      </p:sp>
      <p:cxnSp>
        <p:nvCxnSpPr>
          <p:cNvPr id="21" name="直接箭头连接符 20"/>
          <p:cNvCxnSpPr/>
          <p:nvPr/>
        </p:nvCxnSpPr>
        <p:spPr>
          <a:xfrm>
            <a:off x="5694491" y="4403751"/>
            <a:ext cx="1224072" cy="0"/>
          </a:xfrm>
          <a:prstGeom prst="straightConnector1">
            <a:avLst/>
          </a:prstGeom>
          <a:ln cmpd="sng">
            <a:solidFill>
              <a:schemeClr val="accent5">
                <a:lumMod val="50000"/>
              </a:schemeClr>
            </a:solidFill>
            <a:headEnd type="none"/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prstMaterial="dkEdge">
            <a:bevelT w="0" h="0"/>
            <a:contourClr>
              <a:schemeClr val="accent1">
                <a:satMod val="110000"/>
              </a:schemeClr>
            </a:contourClr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23" name="组合 14"/>
          <p:cNvGrpSpPr/>
          <p:nvPr/>
        </p:nvGrpSpPr>
        <p:grpSpPr bwMode="auto">
          <a:xfrm>
            <a:off x="3300605" y="5734654"/>
            <a:ext cx="5226930" cy="428603"/>
            <a:chOff x="3143240" y="5143512"/>
            <a:chExt cx="4617337" cy="428628"/>
          </a:xfrm>
        </p:grpSpPr>
        <p:sp>
          <p:nvSpPr>
            <p:cNvPr id="25" name="圆角矩形 24"/>
            <p:cNvSpPr/>
            <p:nvPr/>
          </p:nvSpPr>
          <p:spPr bwMode="auto">
            <a:xfrm>
              <a:off x="3143240" y="5143512"/>
              <a:ext cx="500066" cy="428628"/>
            </a:xfrm>
            <a:prstGeom prst="roundRect">
              <a:avLst/>
            </a:prstGeom>
            <a:solidFill>
              <a:srgbClr val="0070C0"/>
            </a:solidFill>
            <a:ln cmpd="sng">
              <a:noFill/>
              <a:headEnd type="none"/>
              <a:tailEnd type="triangle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flood" dir="t">
                <a:rot lat="0" lon="0" rev="5400000"/>
              </a:lightRig>
            </a:scene3d>
            <a:sp3d prstMaterial="dkEdge">
              <a:bevelT w="0" h="0"/>
              <a:contourClr>
                <a:schemeClr val="accent1">
                  <a:satMod val="110000"/>
                </a:schemeClr>
              </a:contourClr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 bwMode="auto">
            <a:xfrm>
              <a:off x="3714744" y="5143512"/>
              <a:ext cx="4000528" cy="428628"/>
            </a:xfrm>
            <a:prstGeom prst="roundRect">
              <a:avLst/>
            </a:prstGeom>
            <a:solidFill>
              <a:srgbClr val="0070C0"/>
            </a:solidFill>
            <a:ln cmpd="sng">
              <a:noFill/>
              <a:headEnd type="none"/>
              <a:tailEnd type="triangle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flood" dir="t">
                <a:rot lat="0" lon="0" rev="5400000"/>
              </a:lightRig>
            </a:scene3d>
            <a:sp3d prstMaterial="dkEdge">
              <a:bevelT w="0" h="0"/>
              <a:contourClr>
                <a:schemeClr val="accent1">
                  <a:satMod val="110000"/>
                </a:schemeClr>
              </a:contourClr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27" name="Picture 8" descr="说话气泡new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3240" y="5183073"/>
              <a:ext cx="571505" cy="342076"/>
            </a:xfrm>
            <a:prstGeom prst="rect">
              <a:avLst/>
            </a:prstGeom>
            <a:noFill/>
            <a:ln>
              <a:noFill/>
            </a:ln>
            <a:effectLst>
              <a:prstShdw prst="shdw13" dist="12700" dir="10800000">
                <a:srgbClr val="0099FF">
                  <a:alpha val="50000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TextBox 27"/>
            <p:cNvSpPr txBox="1"/>
            <p:nvPr/>
          </p:nvSpPr>
          <p:spPr bwMode="auto">
            <a:xfrm>
              <a:off x="3759932" y="5187962"/>
              <a:ext cx="4000645" cy="337205"/>
            </a:xfrm>
            <a:prstGeom prst="rect">
              <a:avLst/>
            </a:prstGeom>
            <a:noFill/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6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演示</a:t>
              </a:r>
              <a:r>
                <a:rPr lang="zh-CN" altLang="en-US" sz="1600" b="1" spc="300" dirty="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示例</a:t>
              </a:r>
              <a:r>
                <a:rPr lang="en-US" altLang="zh-CN" sz="1600" b="1" spc="300" dirty="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zh-CN" altLang="en-US" sz="16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：使用</a:t>
              </a:r>
              <a:r>
                <a:rPr lang="en-US" altLang="zh-CN" sz="16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Java</a:t>
              </a:r>
              <a:r>
                <a:rPr lang="zh-CN" altLang="en-US" sz="16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标准注解实现</a:t>
              </a:r>
              <a:r>
                <a:rPr lang="en-US" altLang="zh-CN" sz="1600" b="1" spc="300" dirty="0" err="1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IoC</a:t>
              </a:r>
              <a:endParaRPr lang="en-US" altLang="zh-CN" sz="1600" b="1" spc="300" dirty="0">
                <a:solidFill>
                  <a:srgbClr val="FBFFF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2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t>学员操作</a:t>
            </a:r>
            <a:r>
              <a:rPr lang="en-US" altLang="zh-CN"/>
              <a:t>—</a:t>
            </a:r>
            <a:r>
              <a:rPr lang="zh-CN" altLang="zh-CN"/>
              <a:t>使用</a:t>
            </a:r>
            <a:r>
              <a:rPr lang="fr-FR" altLang="zh-CN"/>
              <a:t>@Resource</a:t>
            </a:r>
            <a:r>
              <a:rPr lang="zh-CN" altLang="zh-CN"/>
              <a:t>注解实现装配</a:t>
            </a:r>
            <a:endParaRPr lang="zh-CN" altLang="zh-CN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需求说明</a:t>
            </a:r>
            <a:endParaRPr lang="zh-CN" altLang="en-US"/>
          </a:p>
          <a:p>
            <a:pPr lvl="1"/>
            <a:r>
              <a:rPr lang="zh-CN" altLang="zh-CN"/>
              <a:t>改造</a:t>
            </a:r>
            <a:r>
              <a:rPr lang="zh-CN" altLang="en-US"/>
              <a:t>上一</a:t>
            </a:r>
            <a:r>
              <a:rPr lang="zh-CN" altLang="zh-CN"/>
              <a:t>练习代码，使用</a:t>
            </a:r>
            <a:r>
              <a:rPr lang="en-US" altLang="zh-CN"/>
              <a:t>Java</a:t>
            </a:r>
            <a:r>
              <a:rPr lang="zh-CN" altLang="zh-CN"/>
              <a:t>标准注解完成</a:t>
            </a:r>
            <a:r>
              <a:rPr lang="en-US" altLang="zh-CN"/>
              <a:t>Bean</a:t>
            </a:r>
            <a:r>
              <a:rPr lang="zh-CN" altLang="zh-CN"/>
              <a:t>组件的装配</a:t>
            </a:r>
            <a:endParaRPr lang="zh-CN" altLang="zh-CN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Spring中 @Autowired注解与@Resource注解的区别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r>
              <a:rPr lang="zh-CN" altLang="en-US"/>
              <a:t>相同点：</a:t>
            </a:r>
            <a:endParaRPr lang="zh-CN" altLang="en-US"/>
          </a:p>
          <a:p>
            <a:r>
              <a:rPr lang="en-US" altLang="zh-CN"/>
              <a:t>	</a:t>
            </a:r>
            <a:r>
              <a:rPr lang="zh-CN" altLang="en-US"/>
              <a:t>@Resource的作用相当于@Autowired，均可标注在字段或属性的setter方法上。</a:t>
            </a:r>
            <a:endParaRPr lang="zh-CN" altLang="en-US"/>
          </a:p>
          <a:p>
            <a:r>
              <a:rPr lang="zh-CN" altLang="en-US"/>
              <a:t>不同点：</a:t>
            </a:r>
            <a:endParaRPr lang="zh-CN" altLang="en-US"/>
          </a:p>
          <a:p>
            <a:r>
              <a:rPr lang="zh-CN" altLang="en-US"/>
              <a:t>（1）提供方：@Autowired是由org.springframework.beans.factory.annotation.Autowired提供，换句话说就是由Spring提供；@Resource是由javax.annotation.Resource提供，即J2EE提供，需要JDK1.6及以上。</a:t>
            </a:r>
            <a:endParaRPr lang="zh-CN" altLang="en-US"/>
          </a:p>
          <a:p>
            <a:r>
              <a:rPr lang="zh-CN" altLang="en-US"/>
              <a:t>（2）注入方式：@Autowired只按照byType 注入；@Resource默认按byName自动注入，也提供按照byType 注入；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tags/tag1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ags/tag2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ags/tag3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4.xml><?xml version="1.0" encoding="utf-8"?>
<p:tagLst xmlns:p="http://schemas.openxmlformats.org/presentationml/2006/main">
  <p:tag name="KSO_WM_TEMPLATE_CATEGORY" val="custom"/>
  <p:tag name="KSO_WM_TEMPLATE_INDEX" val="20184553"/>
  <p:tag name="KSO_WM_UNIT_CLEAR" val="0"/>
  <p:tag name="KSO_WM_UNIT_COMPATIBLE" val="0"/>
  <p:tag name="KSO_WM_UNIT_HIGHLIGHT" val="0"/>
  <p:tag name="KSO_WM_UNIT_ISCONTENTSTITLE" val="0"/>
  <p:tag name="KSO_WM_UNIT_VALUE" val="234"/>
  <p:tag name="KSO_WM_UNIT_LAYERLEVEL" val="1"/>
  <p:tag name="KSO_WM_UNIT_INDEX" val="1"/>
  <p:tag name="KSO_WM_UNIT_ID" val="custom20184553_1*b*1"/>
  <p:tag name="KSO_WM_UNIT_TYPE" val="b"/>
  <p:tag name="KSO_WM_BEAUTIFY_FLAG" val="#wm#"/>
  <p:tag name="KSO_WM_TAG_VERSION" val="1.0"/>
  <p:tag name="KSO_WM_UNIT_PRESET_TEXT" val="Lorem ipsum dolor sit amet, consectetur adipisicing elit."/>
</p:tagLst>
</file>

<file path=ppt/tags/tag5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heme/theme1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3833</Words>
  <Application>WPS 演示</Application>
  <PresentationFormat>宽屏</PresentationFormat>
  <Paragraphs>259</Paragraphs>
  <Slides>21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微软雅黑 Light</vt:lpstr>
      <vt:lpstr>Calibri</vt:lpstr>
      <vt:lpstr>Arial</vt:lpstr>
      <vt:lpstr>黑体</vt:lpstr>
      <vt:lpstr>Arial Unicode MS</vt:lpstr>
      <vt:lpstr>2_Office 主题</vt:lpstr>
      <vt:lpstr>Office 主题</vt:lpstr>
      <vt:lpstr>Spring注解实现IOC和AOP </vt:lpstr>
      <vt:lpstr>使用注解实现IoC 3-1 </vt:lpstr>
      <vt:lpstr>使用注解实现IoC 3-2 </vt:lpstr>
      <vt:lpstr>使用注解实现IoC 3-3 </vt:lpstr>
      <vt:lpstr>学员操作—使用注解实现IoC</vt:lpstr>
      <vt:lpstr>共性问题集中讲解</vt:lpstr>
      <vt:lpstr>使用Java标准注解完成装配</vt:lpstr>
      <vt:lpstr>学员操作—使用@Resource注解实现装配</vt:lpstr>
      <vt:lpstr>Spring中 @Autowired注解与@Resource注解的区别</vt:lpstr>
      <vt:lpstr>PowerPoint 演示文稿</vt:lpstr>
      <vt:lpstr>共性问题集中讲解</vt:lpstr>
      <vt:lpstr>使用注解定义切面 2-1</vt:lpstr>
      <vt:lpstr>使用注解定义切面 2-2</vt:lpstr>
      <vt:lpstr>学员操作—使用注解方式实现日志切面</vt:lpstr>
      <vt:lpstr>共性问题集中讲解</vt:lpstr>
      <vt:lpstr>使用注解定义增强3-1</vt:lpstr>
      <vt:lpstr>使用注解定义增强3-2</vt:lpstr>
      <vt:lpstr>使用注解定义增强3-3</vt:lpstr>
      <vt:lpstr>Spring切面配置小结</vt:lpstr>
      <vt:lpstr>总结</vt:lpstr>
      <vt:lpstr>创造分享，共同成长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Johnny老师</cp:lastModifiedBy>
  <cp:revision>31</cp:revision>
  <dcterms:created xsi:type="dcterms:W3CDTF">2018-03-01T02:03:00Z</dcterms:created>
  <dcterms:modified xsi:type="dcterms:W3CDTF">2021-01-23T04:50:57Z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2052-11.1.0.10132</vt:lpwstr>
  </property>
</Properties>
</file>