
<file path=[Content_Types].xml><?xml version="1.0" encoding="utf-8"?>
<Types xmlns="http://schemas.openxmlformats.org/package/2006/content-types">
  <Default Extension="png" ContentType="image/png"/>
  <Default Extension="com&amp;app=2002&amp;size=f9999,10000&amp;q=a80&amp;n=0&amp;g=0n&amp;fmt=jpeg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cn&amp;app=2002&amp;size=f9999,10000&amp;q=a80&amp;n=0&amp;g=0n&amp;fmt=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image6.jpg" ContentType="image/p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478" r:id="rId2"/>
    <p:sldId id="481" r:id="rId3"/>
    <p:sldId id="917" r:id="rId4"/>
    <p:sldId id="904" r:id="rId5"/>
    <p:sldId id="906" r:id="rId6"/>
    <p:sldId id="916" r:id="rId7"/>
    <p:sldId id="918" r:id="rId8"/>
    <p:sldId id="919" r:id="rId9"/>
    <p:sldId id="920" r:id="rId10"/>
    <p:sldId id="921" r:id="rId11"/>
    <p:sldId id="922" r:id="rId12"/>
    <p:sldId id="923" r:id="rId13"/>
    <p:sldId id="924" r:id="rId14"/>
    <p:sldId id="925" r:id="rId15"/>
    <p:sldId id="926" r:id="rId16"/>
    <p:sldId id="927" r:id="rId17"/>
    <p:sldId id="928" r:id="rId18"/>
    <p:sldId id="929" r:id="rId19"/>
    <p:sldId id="930" r:id="rId20"/>
    <p:sldId id="931" r:id="rId21"/>
    <p:sldId id="932" r:id="rId22"/>
    <p:sldId id="933" r:id="rId23"/>
    <p:sldId id="934" r:id="rId24"/>
    <p:sldId id="935" r:id="rId25"/>
    <p:sldId id="936" r:id="rId26"/>
    <p:sldId id="937" r:id="rId27"/>
    <p:sldId id="938" r:id="rId28"/>
    <p:sldId id="939" r:id="rId29"/>
    <p:sldId id="940" r:id="rId30"/>
    <p:sldId id="941" r:id="rId31"/>
    <p:sldId id="942" r:id="rId32"/>
    <p:sldId id="943" r:id="rId33"/>
    <p:sldId id="944" r:id="rId34"/>
    <p:sldId id="945" r:id="rId35"/>
    <p:sldId id="946" r:id="rId36"/>
    <p:sldId id="947" r:id="rId37"/>
    <p:sldId id="948" r:id="rId38"/>
    <p:sldId id="949" r:id="rId39"/>
    <p:sldId id="950" r:id="rId40"/>
    <p:sldId id="951" r:id="rId41"/>
    <p:sldId id="952" r:id="rId42"/>
    <p:sldId id="953" r:id="rId43"/>
    <p:sldId id="954" r:id="rId44"/>
    <p:sldId id="955" r:id="rId45"/>
    <p:sldId id="956" r:id="rId46"/>
    <p:sldId id="957" r:id="rId47"/>
    <p:sldId id="958" r:id="rId48"/>
    <p:sldId id="959" r:id="rId49"/>
    <p:sldId id="960" r:id="rId5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J" initials="J" lastIdx="1" clrIdx="0">
    <p:extLst>
      <p:ext uri="{19B8F6BF-5375-455C-9EA6-DF929625EA0E}">
        <p15:presenceInfo xmlns:p15="http://schemas.microsoft.com/office/powerpoint/2012/main" userId="J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4958"/>
    <a:srgbClr val="B8275B"/>
    <a:srgbClr val="269999"/>
    <a:srgbClr val="595959"/>
    <a:srgbClr val="276A83"/>
    <a:srgbClr val="AE0B0B"/>
    <a:srgbClr val="C3C000"/>
    <a:srgbClr val="F66FD8"/>
    <a:srgbClr val="C56883"/>
    <a:srgbClr val="FD3A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5" autoAdjust="0"/>
    <p:restoredTop sz="85230" autoAdjust="0"/>
  </p:normalViewPr>
  <p:slideViewPr>
    <p:cSldViewPr snapToGrid="0">
      <p:cViewPr varScale="1">
        <p:scale>
          <a:sx n="99" d="100"/>
          <a:sy n="99" d="100"/>
        </p:scale>
        <p:origin x="103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03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ommentAuthors" Target="commentAuthor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056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689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96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7335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0608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759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8427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5330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5194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9169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192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180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929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955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334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2026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8451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852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6900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83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9.com&amp;app=2002&amp;size=f9999,10000&amp;q=a80&amp;n=0&amp;g=0n&amp;fmt=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cn&amp;app=2002&amp;size=f9999,10000&amp;q=a80&amp;n=0&amp;g=0n&amp;fmt=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4.com&amp;app=2002&amp;size=f9999,10000&amp;q=a80&amp;n=0&amp;g=0n&amp;fmt=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7.com&amp;app=2002&amp;size=f9999,10000&amp;q=a80&amp;n=0&amp;g=0n&amp;fmt=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spring.io/spring-boot/docs/2.3.4.RELEASE/reference/html/appendix-application-properties.html#common-application-propertie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Spring Boot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94F3ACB-DAE6-4A15-8E60-2BE904843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五、</a:t>
            </a:r>
            <a:r>
              <a:rPr lang="en-US" altLang="zh-CN" dirty="0"/>
              <a:t>Spring Boot </a:t>
            </a:r>
            <a:r>
              <a:rPr lang="zh-CN" altLang="en-US" dirty="0"/>
              <a:t>整合 </a:t>
            </a:r>
            <a:r>
              <a:rPr lang="en-US" altLang="zh-CN" dirty="0" err="1"/>
              <a:t>MyBatis</a:t>
            </a:r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="" xmlns:a16="http://schemas.microsoft.com/office/drawing/2014/main" id="{3C36149A-08D9-4F29-B902-9E6A81697D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19" y="2204278"/>
            <a:ext cx="4403493" cy="2449443"/>
          </a:xfr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8193807-0B95-42E4-9822-9F3987EACA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787" y="1943099"/>
            <a:ext cx="32766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0764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7101D94-9CF7-4CC7-A010-826182DCB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步骤：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FC472CF-0B84-4F78-8B91-9EB46D26A1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</a:t>
            </a:r>
            <a:r>
              <a:rPr lang="en-US" altLang="zh-CN" sz="2400" kern="22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spring Boot</a:t>
            </a: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</a:t>
            </a:r>
            <a:endParaRPr lang="en-US" altLang="zh-CN" sz="24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zh-CN" sz="2400" kern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添加依赖</a:t>
            </a:r>
            <a:endParaRPr lang="zh-CN" altLang="en-US" sz="2400" kern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CAEFAA7-55A5-498F-9E54-B6CB2823103A}"/>
              </a:ext>
            </a:extLst>
          </p:cNvPr>
          <p:cNvSpPr txBox="1"/>
          <p:nvPr/>
        </p:nvSpPr>
        <p:spPr>
          <a:xfrm>
            <a:off x="372718" y="2144841"/>
            <a:ext cx="9665804" cy="452431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&lt;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dependency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    &lt;</a:t>
            </a:r>
            <a:r>
              <a:rPr lang="en-US" altLang="zh-CN" sz="1800" b="1" kern="2200" dirty="0" err="1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groupId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r>
              <a:rPr lang="en-US" altLang="zh-CN" sz="1800" kern="22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org.projectlombok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&lt;/</a:t>
            </a:r>
            <a:r>
              <a:rPr lang="en-US" altLang="zh-CN" sz="1800" b="1" kern="2200" dirty="0" err="1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groupId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    &lt;</a:t>
            </a:r>
            <a:r>
              <a:rPr lang="en-US" altLang="zh-CN" sz="1800" b="1" kern="2200" dirty="0" err="1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artifactId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r>
              <a:rPr lang="en-US" altLang="zh-CN" sz="1800" kern="22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lombok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&lt;/</a:t>
            </a:r>
            <a:r>
              <a:rPr lang="en-US" altLang="zh-CN" sz="1800" b="1" kern="2200" dirty="0" err="1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artifactId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    &lt;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version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&gt;1.18.12&lt;/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version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&lt;/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dependency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&lt;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dependency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    &lt;</a:t>
            </a:r>
            <a:r>
              <a:rPr lang="en-US" altLang="zh-CN" sz="1800" b="1" kern="2200" dirty="0" err="1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groupId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r>
              <a:rPr lang="en-US" altLang="zh-CN" sz="1800" kern="22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org.mybatis.spring.boot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&lt;/</a:t>
            </a:r>
            <a:r>
              <a:rPr lang="en-US" altLang="zh-CN" sz="1800" b="1" kern="2200" dirty="0" err="1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groupId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    &lt;</a:t>
            </a:r>
            <a:r>
              <a:rPr lang="en-US" altLang="zh-CN" sz="1800" b="1" kern="2200" dirty="0" err="1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artifactId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r>
              <a:rPr lang="en-US" altLang="zh-CN" sz="1800" kern="22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mybatis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-spring-boot-starter&lt;/</a:t>
            </a:r>
            <a:r>
              <a:rPr lang="en-US" altLang="zh-CN" sz="1800" b="1" kern="2200" dirty="0" err="1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artifactId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    &lt;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version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&gt;2.1.3&lt;/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version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&lt;/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dependency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/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&lt;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dependency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    &lt;</a:t>
            </a:r>
            <a:r>
              <a:rPr lang="en-US" altLang="zh-CN" sz="1800" b="1" kern="2200" dirty="0" err="1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groupId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r>
              <a:rPr lang="en-US" altLang="zh-CN" sz="1800" kern="22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mysql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&lt;/</a:t>
            </a:r>
            <a:r>
              <a:rPr lang="en-US" altLang="zh-CN" sz="1800" b="1" kern="2200" dirty="0" err="1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groupId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    &lt;</a:t>
            </a:r>
            <a:r>
              <a:rPr lang="en-US" altLang="zh-CN" sz="1800" b="1" kern="2200" dirty="0" err="1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artifactId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r>
              <a:rPr lang="en-US" altLang="zh-CN" sz="1800" kern="22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mysql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-connector-java&lt;/</a:t>
            </a:r>
            <a:r>
              <a:rPr lang="en-US" altLang="zh-CN" sz="1800" b="1" kern="2200" dirty="0" err="1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artifactId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    &lt;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scope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&gt;runtime&lt;/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scope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&lt;/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dependency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00180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FB8851E-B17C-4856-9DBB-351C34DA7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步骤：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F6B3047-77CE-4CC5-AF1D-08BC863B03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编写实体类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70A24AD1-2A78-4139-AF8D-F95F8105B43F}"/>
              </a:ext>
            </a:extLst>
          </p:cNvPr>
          <p:cNvSpPr txBox="1"/>
          <p:nvPr/>
        </p:nvSpPr>
        <p:spPr>
          <a:xfrm>
            <a:off x="601315" y="1709529"/>
            <a:ext cx="7240657" cy="480131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dirty="0"/>
              <a:t>package </a:t>
            </a:r>
            <a:r>
              <a:rPr lang="en-US" altLang="zh-CN" dirty="0" err="1"/>
              <a:t>com.etc.pojo</a:t>
            </a:r>
            <a:r>
              <a:rPr lang="en-US" altLang="zh-CN" dirty="0"/>
              <a:t>;/*</a:t>
            </a:r>
          </a:p>
          <a:p>
            <a:r>
              <a:rPr lang="en-US" altLang="zh-CN" dirty="0"/>
              <a:t> @Author Victor</a:t>
            </a:r>
          </a:p>
          <a:p>
            <a:r>
              <a:rPr lang="en-US" altLang="zh-CN" dirty="0"/>
              <a:t> @Package </a:t>
            </a:r>
            <a:r>
              <a:rPr lang="en-US" altLang="zh-CN" dirty="0" err="1"/>
              <a:t>com.etc.pojo</a:t>
            </a:r>
            <a:endParaRPr lang="en-US" altLang="zh-CN" dirty="0"/>
          </a:p>
          <a:p>
            <a:r>
              <a:rPr lang="en-US" altLang="zh-CN" dirty="0"/>
              <a:t> @CreateTime 2020/10/12</a:t>
            </a:r>
          </a:p>
          <a:p>
            <a:r>
              <a:rPr lang="en-US" altLang="zh-CN" dirty="0"/>
              <a:t>*/</a:t>
            </a:r>
          </a:p>
          <a:p>
            <a:endParaRPr lang="en-US" altLang="zh-CN" dirty="0"/>
          </a:p>
          <a:p>
            <a:r>
              <a:rPr lang="en-US" altLang="zh-CN" dirty="0"/>
              <a:t>import </a:t>
            </a:r>
            <a:r>
              <a:rPr lang="en-US" altLang="zh-CN" dirty="0" err="1"/>
              <a:t>lombok.Data</a:t>
            </a:r>
            <a:r>
              <a:rPr lang="en-US" altLang="zh-CN" dirty="0"/>
              <a:t>;</a:t>
            </a:r>
          </a:p>
          <a:p>
            <a:r>
              <a:rPr lang="en-US" altLang="zh-CN" dirty="0"/>
              <a:t>import </a:t>
            </a:r>
            <a:r>
              <a:rPr lang="en-US" altLang="zh-CN" dirty="0" err="1"/>
              <a:t>lombok.ToString</a:t>
            </a:r>
            <a:r>
              <a:rPr lang="en-US" altLang="zh-CN" dirty="0"/>
              <a:t>;</a:t>
            </a:r>
          </a:p>
          <a:p>
            <a:endParaRPr lang="en-US" altLang="zh-CN" dirty="0"/>
          </a:p>
          <a:p>
            <a:r>
              <a:rPr lang="en-US" altLang="zh-CN" dirty="0"/>
              <a:t>@Data</a:t>
            </a:r>
          </a:p>
          <a:p>
            <a:r>
              <a:rPr lang="en-US" altLang="zh-CN" dirty="0"/>
              <a:t>@ToString</a:t>
            </a:r>
          </a:p>
          <a:p>
            <a:r>
              <a:rPr lang="en-US" altLang="zh-CN" dirty="0"/>
              <a:t>public class Star {</a:t>
            </a:r>
          </a:p>
          <a:p>
            <a:r>
              <a:rPr lang="en-US" altLang="zh-CN" dirty="0"/>
              <a:t>    private Integer id;</a:t>
            </a:r>
          </a:p>
          <a:p>
            <a:r>
              <a:rPr lang="en-US" altLang="zh-CN" dirty="0"/>
              <a:t>    private String name;</a:t>
            </a:r>
          </a:p>
          <a:p>
            <a:r>
              <a:rPr lang="en-US" altLang="zh-CN" dirty="0"/>
              <a:t>    private int age;</a:t>
            </a:r>
          </a:p>
          <a:p>
            <a:r>
              <a:rPr lang="en-US" altLang="zh-CN" dirty="0"/>
              <a:t>}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79990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8788214-123E-431E-AA4F-3898A482A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B5AE40E-CD3F-48A5-BA4C-7E6182E389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4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Mapper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）接口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buFont typeface="+mj-lt"/>
              <a:buAutoNum type="arabicPeriod" startAt="4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24335BD-9447-4B5A-9A34-E86F9384D2E2}"/>
              </a:ext>
            </a:extLst>
          </p:cNvPr>
          <p:cNvSpPr txBox="1"/>
          <p:nvPr/>
        </p:nvSpPr>
        <p:spPr>
          <a:xfrm>
            <a:off x="700708" y="1828800"/>
            <a:ext cx="6813274" cy="480131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dirty="0"/>
              <a:t>package </a:t>
            </a:r>
            <a:r>
              <a:rPr lang="en-US" altLang="zh-CN" dirty="0" err="1"/>
              <a:t>com.etc.mapper</a:t>
            </a:r>
            <a:r>
              <a:rPr lang="en-US" altLang="zh-CN" dirty="0"/>
              <a:t>;/*</a:t>
            </a:r>
          </a:p>
          <a:p>
            <a:r>
              <a:rPr lang="en-US" altLang="zh-CN" dirty="0"/>
              <a:t> @Author Victor</a:t>
            </a:r>
          </a:p>
          <a:p>
            <a:r>
              <a:rPr lang="en-US" altLang="zh-CN" dirty="0"/>
              <a:t> @Package </a:t>
            </a:r>
            <a:r>
              <a:rPr lang="en-US" altLang="zh-CN" dirty="0" err="1"/>
              <a:t>com.etc.mapper</a:t>
            </a:r>
            <a:endParaRPr lang="en-US" altLang="zh-CN" dirty="0"/>
          </a:p>
          <a:p>
            <a:r>
              <a:rPr lang="en-US" altLang="zh-CN" dirty="0"/>
              <a:t> @CreateTime 2020/10/12</a:t>
            </a:r>
          </a:p>
          <a:p>
            <a:r>
              <a:rPr lang="en-US" altLang="zh-CN" dirty="0"/>
              <a:t>*/</a:t>
            </a:r>
          </a:p>
          <a:p>
            <a:endParaRPr lang="en-US" altLang="zh-CN" dirty="0"/>
          </a:p>
          <a:p>
            <a:r>
              <a:rPr lang="en-US" altLang="zh-CN" dirty="0"/>
              <a:t>import </a:t>
            </a:r>
            <a:r>
              <a:rPr lang="en-US" altLang="zh-CN" dirty="0" err="1"/>
              <a:t>com.etc.pojo.Star</a:t>
            </a:r>
            <a:r>
              <a:rPr lang="en-US" altLang="zh-CN" dirty="0"/>
              <a:t>;</a:t>
            </a:r>
          </a:p>
          <a:p>
            <a:r>
              <a:rPr lang="en-US" altLang="zh-CN" dirty="0"/>
              <a:t>import </a:t>
            </a:r>
            <a:r>
              <a:rPr lang="en-US" altLang="zh-CN" dirty="0" err="1"/>
              <a:t>org.apache.ibatis.annotations.Mapper</a:t>
            </a:r>
            <a:r>
              <a:rPr lang="en-US" altLang="zh-CN" dirty="0"/>
              <a:t>;</a:t>
            </a:r>
          </a:p>
          <a:p>
            <a:r>
              <a:rPr lang="en-US" altLang="zh-CN" dirty="0"/>
              <a:t>import </a:t>
            </a:r>
            <a:r>
              <a:rPr lang="en-US" altLang="zh-CN" dirty="0" err="1"/>
              <a:t>org.springframework.stereotype.Repository</a:t>
            </a:r>
            <a:r>
              <a:rPr lang="en-US" altLang="zh-CN" dirty="0"/>
              <a:t>;</a:t>
            </a:r>
          </a:p>
          <a:p>
            <a:endParaRPr lang="en-US" altLang="zh-CN" dirty="0"/>
          </a:p>
          <a:p>
            <a:r>
              <a:rPr lang="en-US" altLang="zh-CN" dirty="0"/>
              <a:t>@Mapper //</a:t>
            </a:r>
            <a:r>
              <a:rPr lang="zh-CN" altLang="en-US" dirty="0"/>
              <a:t>该注解作用：与</a:t>
            </a:r>
            <a:r>
              <a:rPr lang="en-US" altLang="zh-CN" dirty="0" err="1"/>
              <a:t>MapperScannerConfigurer</a:t>
            </a:r>
            <a:r>
              <a:rPr lang="zh-CN" altLang="en-US" dirty="0"/>
              <a:t>作用相同</a:t>
            </a:r>
          </a:p>
          <a:p>
            <a:r>
              <a:rPr lang="en-US" altLang="zh-CN" dirty="0"/>
              <a:t>// </a:t>
            </a:r>
            <a:r>
              <a:rPr lang="zh-CN" altLang="en-US" dirty="0"/>
              <a:t>，让</a:t>
            </a:r>
            <a:r>
              <a:rPr lang="en-US" altLang="zh-CN" dirty="0" err="1"/>
              <a:t>mybatis</a:t>
            </a:r>
            <a:r>
              <a:rPr lang="zh-CN" altLang="en-US" dirty="0"/>
              <a:t>生成该接口的代理对象并交给</a:t>
            </a:r>
            <a:r>
              <a:rPr lang="en-US" altLang="zh-CN" dirty="0"/>
              <a:t>spring</a:t>
            </a:r>
            <a:r>
              <a:rPr lang="zh-CN" altLang="en-US" dirty="0"/>
              <a:t>容器管理</a:t>
            </a:r>
          </a:p>
          <a:p>
            <a:r>
              <a:rPr lang="en-US" altLang="zh-CN" dirty="0"/>
              <a:t>//@Repository</a:t>
            </a:r>
          </a:p>
          <a:p>
            <a:r>
              <a:rPr lang="en-US" altLang="zh-CN" dirty="0"/>
              <a:t>public interface </a:t>
            </a:r>
            <a:r>
              <a:rPr lang="en-US" altLang="zh-CN" dirty="0" err="1"/>
              <a:t>StarMapper</a:t>
            </a:r>
            <a:r>
              <a:rPr lang="en-US" altLang="zh-CN" dirty="0"/>
              <a:t> {</a:t>
            </a:r>
          </a:p>
          <a:p>
            <a:r>
              <a:rPr lang="en-US" altLang="zh-CN" dirty="0"/>
              <a:t>    void </a:t>
            </a:r>
            <a:r>
              <a:rPr lang="en-US" altLang="zh-CN" dirty="0" err="1"/>
              <a:t>insertStar</a:t>
            </a:r>
            <a:r>
              <a:rPr lang="en-US" altLang="zh-CN" dirty="0"/>
              <a:t>(Star star);</a:t>
            </a:r>
          </a:p>
          <a:p>
            <a:r>
              <a:rPr lang="en-US" altLang="zh-CN" dirty="0"/>
              <a:t>}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74449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5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编写映射文件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buFont typeface="+mj-lt"/>
              <a:buAutoNum type="arabicPeriod" startAt="5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buFont typeface="+mj-lt"/>
              <a:buAutoNum type="arabicPeriod" startAt="5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24335BD-9447-4B5A-9A34-E86F9384D2E2}"/>
              </a:ext>
            </a:extLst>
          </p:cNvPr>
          <p:cNvSpPr txBox="1"/>
          <p:nvPr/>
        </p:nvSpPr>
        <p:spPr>
          <a:xfrm>
            <a:off x="710333" y="1915355"/>
            <a:ext cx="6813274" cy="34163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dirty="0"/>
              <a:t>&lt;?xml version="1.0" encoding="</a:t>
            </a:r>
            <a:r>
              <a:rPr lang="en-US" altLang="zh-CN" dirty="0" err="1"/>
              <a:t>UTF</a:t>
            </a:r>
            <a:r>
              <a:rPr lang="en-US" altLang="zh-CN" dirty="0"/>
              <a:t>-8" ?&gt;</a:t>
            </a:r>
          </a:p>
          <a:p>
            <a:r>
              <a:rPr lang="en-US" altLang="zh-CN" dirty="0"/>
              <a:t>&lt;!</a:t>
            </a:r>
            <a:r>
              <a:rPr lang="en-US" altLang="zh-CN" dirty="0" err="1"/>
              <a:t>DOCTYPE</a:t>
            </a:r>
            <a:r>
              <a:rPr lang="en-US" altLang="zh-CN" dirty="0"/>
              <a:t> mapper</a:t>
            </a:r>
          </a:p>
          <a:p>
            <a:r>
              <a:rPr lang="en-US" altLang="zh-CN" dirty="0"/>
              <a:t>        PUBLIC "-//</a:t>
            </a:r>
            <a:r>
              <a:rPr lang="en-US" altLang="zh-CN" dirty="0" err="1"/>
              <a:t>mybatis.org</a:t>
            </a:r>
            <a:r>
              <a:rPr lang="en-US" altLang="zh-CN" dirty="0"/>
              <a:t>//DTD Mapper 3.0//EN"</a:t>
            </a:r>
          </a:p>
          <a:p>
            <a:r>
              <a:rPr lang="en-US" altLang="zh-CN" dirty="0"/>
              <a:t>        "http://</a:t>
            </a:r>
            <a:r>
              <a:rPr lang="en-US" altLang="zh-CN" dirty="0" err="1"/>
              <a:t>mybatis.org</a:t>
            </a:r>
            <a:r>
              <a:rPr lang="en-US" altLang="zh-CN" dirty="0"/>
              <a:t>/</a:t>
            </a:r>
            <a:r>
              <a:rPr lang="en-US" altLang="zh-CN" dirty="0" err="1"/>
              <a:t>dtd</a:t>
            </a:r>
            <a:r>
              <a:rPr lang="en-US" altLang="zh-CN" dirty="0"/>
              <a:t>/</a:t>
            </a:r>
            <a:r>
              <a:rPr lang="en-US" altLang="zh-CN" dirty="0" err="1"/>
              <a:t>mybatis</a:t>
            </a:r>
            <a:r>
              <a:rPr lang="en-US" altLang="zh-CN" dirty="0"/>
              <a:t>-3-</a:t>
            </a:r>
            <a:r>
              <a:rPr lang="en-US" altLang="zh-CN" dirty="0" err="1"/>
              <a:t>mapper.dtd</a:t>
            </a:r>
            <a:r>
              <a:rPr lang="en-US" altLang="zh-CN" dirty="0"/>
              <a:t>"&gt;</a:t>
            </a:r>
          </a:p>
          <a:p>
            <a:r>
              <a:rPr lang="en-US" altLang="zh-CN" dirty="0"/>
              <a:t>&lt;mapper namespace="</a:t>
            </a:r>
            <a:r>
              <a:rPr lang="en-US" altLang="zh-CN" dirty="0" err="1"/>
              <a:t>com.etc.mapper.StarMapper</a:t>
            </a:r>
            <a:r>
              <a:rPr lang="en-US" altLang="zh-CN" dirty="0"/>
              <a:t>"&gt;</a:t>
            </a:r>
          </a:p>
          <a:p>
            <a:r>
              <a:rPr lang="en-US" altLang="zh-CN" dirty="0"/>
              <a:t>    &lt;!--</a:t>
            </a:r>
            <a:r>
              <a:rPr lang="zh-CN" altLang="en-US" dirty="0"/>
              <a:t>新增</a:t>
            </a:r>
            <a:r>
              <a:rPr lang="en-US" altLang="zh-CN" dirty="0"/>
              <a:t>--&gt;</a:t>
            </a:r>
          </a:p>
          <a:p>
            <a:r>
              <a:rPr lang="en-US" altLang="zh-CN" dirty="0"/>
              <a:t>    &lt;insert id="</a:t>
            </a:r>
            <a:r>
              <a:rPr lang="en-US" altLang="zh-CN" dirty="0" err="1"/>
              <a:t>insertStar</a:t>
            </a:r>
            <a:r>
              <a:rPr lang="en-US" altLang="zh-CN" dirty="0"/>
              <a:t>"&gt;</a:t>
            </a:r>
          </a:p>
          <a:p>
            <a:r>
              <a:rPr lang="en-US" altLang="zh-CN" dirty="0"/>
              <a:t>        insert into star values (null,#{name},#{age})</a:t>
            </a:r>
          </a:p>
          <a:p>
            <a:r>
              <a:rPr lang="en-US" altLang="zh-CN" dirty="0"/>
              <a:t>    &lt;/insert&gt;</a:t>
            </a:r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&lt;/mapper&gt;</a:t>
            </a:r>
          </a:p>
        </p:txBody>
      </p:sp>
    </p:spTree>
    <p:extLst>
      <p:ext uri="{BB962C8B-B14F-4D97-AF65-F5344CB8AC3E}">
        <p14:creationId xmlns:p14="http://schemas.microsoft.com/office/powerpoint/2010/main" val="31822375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514350" indent="-514350">
              <a:buFont typeface="+mj-lt"/>
              <a:buAutoNum type="arabicPeriod" startAt="6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编写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的核心属性文件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buFont typeface="+mj-lt"/>
              <a:buAutoNum type="arabicPeriod" startAt="6"/>
            </a:pP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24335BD-9447-4B5A-9A34-E86F9384D2E2}"/>
              </a:ext>
            </a:extLst>
          </p:cNvPr>
          <p:cNvSpPr txBox="1"/>
          <p:nvPr/>
        </p:nvSpPr>
        <p:spPr>
          <a:xfrm>
            <a:off x="710333" y="1915355"/>
            <a:ext cx="6813274" cy="34163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dirty="0"/>
              <a:t>#</a:t>
            </a:r>
            <a:r>
              <a:rPr lang="zh-CN" altLang="en-US" dirty="0"/>
              <a:t>设置数据库连接信息</a:t>
            </a:r>
          </a:p>
          <a:p>
            <a:r>
              <a:rPr lang="en-US" altLang="zh-CN" dirty="0" err="1"/>
              <a:t>spring.datasource.username</a:t>
            </a:r>
            <a:r>
              <a:rPr lang="en-US" altLang="zh-CN" dirty="0"/>
              <a:t>=root</a:t>
            </a:r>
          </a:p>
          <a:p>
            <a:r>
              <a:rPr lang="en-US" altLang="zh-CN" dirty="0" err="1"/>
              <a:t>spring.datasource.password</a:t>
            </a:r>
            <a:r>
              <a:rPr lang="en-US" altLang="zh-CN" dirty="0"/>
              <a:t>=victor</a:t>
            </a:r>
          </a:p>
          <a:p>
            <a:r>
              <a:rPr lang="en-US" altLang="zh-CN" dirty="0" err="1"/>
              <a:t>spring.datasource.url</a:t>
            </a:r>
            <a:r>
              <a:rPr lang="en-US" altLang="zh-CN" dirty="0"/>
              <a:t>=</a:t>
            </a:r>
            <a:r>
              <a:rPr lang="en-US" altLang="zh-CN" dirty="0" err="1"/>
              <a:t>jdbc:mysql</a:t>
            </a:r>
            <a:r>
              <a:rPr lang="en-US" altLang="zh-CN" dirty="0"/>
              <a:t>:///</a:t>
            </a:r>
            <a:r>
              <a:rPr lang="en-US" altLang="zh-CN" dirty="0" err="1"/>
              <a:t>test?serverTimezone</a:t>
            </a:r>
            <a:r>
              <a:rPr lang="en-US" altLang="zh-CN" dirty="0"/>
              <a:t>=Asia/Shanghai</a:t>
            </a:r>
          </a:p>
          <a:p>
            <a:r>
              <a:rPr lang="en-US" altLang="zh-CN" dirty="0" err="1"/>
              <a:t>spring.datasource.driver</a:t>
            </a:r>
            <a:r>
              <a:rPr lang="en-US" altLang="zh-CN" dirty="0"/>
              <a:t>-class-name=</a:t>
            </a:r>
            <a:r>
              <a:rPr lang="en-US" altLang="zh-CN" dirty="0" err="1"/>
              <a:t>com.mysql.cj.jdbc.Driver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#</a:t>
            </a:r>
            <a:r>
              <a:rPr lang="zh-CN" altLang="en-US" dirty="0"/>
              <a:t>设置映射文件位置</a:t>
            </a:r>
          </a:p>
          <a:p>
            <a:r>
              <a:rPr lang="en-US" altLang="zh-CN" dirty="0" err="1"/>
              <a:t>mybatis.mapper</a:t>
            </a:r>
            <a:r>
              <a:rPr lang="en-US" altLang="zh-CN" dirty="0"/>
              <a:t>-locations=mapper/*.xml</a:t>
            </a:r>
          </a:p>
          <a:p>
            <a:endParaRPr lang="en-US" altLang="zh-CN" dirty="0"/>
          </a:p>
          <a:p>
            <a:r>
              <a:rPr lang="en-US" altLang="zh-CN" dirty="0"/>
              <a:t>#</a:t>
            </a:r>
            <a:r>
              <a:rPr lang="zh-CN" altLang="en-US" dirty="0"/>
              <a:t>设置类型别名</a:t>
            </a:r>
          </a:p>
          <a:p>
            <a:r>
              <a:rPr lang="en-US" altLang="zh-CN" dirty="0" err="1"/>
              <a:t>mybatis.type</a:t>
            </a:r>
            <a:r>
              <a:rPr lang="en-US" altLang="zh-CN" dirty="0"/>
              <a:t>-aliases-package=</a:t>
            </a:r>
            <a:r>
              <a:rPr lang="en-US" altLang="zh-CN" dirty="0" err="1"/>
              <a:t>com.etc.pojo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021388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7"/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修改启动类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954" y="1867818"/>
            <a:ext cx="8465779" cy="424731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>
            <a:spAutoFit/>
          </a:bodyPr>
          <a:lstStyle/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package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com.etc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import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org.mybatis.spring.annotation.MapperScan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import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org.springframework.boot.SpringApplication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import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org.springframework.boot.autoconfigure.SpringBootApplication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@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SpringBootApplication</a:t>
            </a:r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@</a:t>
            </a:r>
            <a:r>
              <a:rPr lang="en-US" altLang="zh-CN" kern="2200" dirty="0" err="1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MapperScan</a:t>
            </a:r>
            <a:r>
              <a:rPr lang="en-US" altLang="zh-CN" kern="220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kern="2200" dirty="0" err="1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basePackages</a:t>
            </a:r>
            <a:r>
              <a:rPr lang="en-US" altLang="zh-CN" kern="220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= "</a:t>
            </a:r>
            <a:r>
              <a:rPr lang="en-US" altLang="zh-CN" kern="2200" dirty="0" err="1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com.etc.mapper</a:t>
            </a:r>
            <a:r>
              <a:rPr lang="en-US" altLang="zh-CN" kern="220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") 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//</a:t>
            </a:r>
            <a:r>
              <a:rPr lang="zh-CN" altLang="en-US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扫描对应包下的所有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mapper</a:t>
            </a:r>
            <a:r>
              <a:rPr lang="zh-CN" altLang="en-US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注解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public class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Springboot02MybatisApplication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{</a:t>
            </a:r>
          </a:p>
          <a:p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public static void main(String[]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args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) {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SpringApplication.run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Springboot02MybatisApplication.class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args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}</a:t>
            </a:r>
          </a:p>
          <a:p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7218425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8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编写测试类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00274" y="850007"/>
            <a:ext cx="6977377" cy="590931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package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com.etc</a:t>
            </a:r>
            <a:r>
              <a:rPr lang="en-US" altLang="zh-CN" kern="2200" dirty="0" smtClean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endParaRPr lang="en-US" altLang="zh-CN" kern="2200" dirty="0" smtClean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 smtClean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import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com.etc.mapper.StarMapper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import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com.etc.pojo.Star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import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org.junit.jupiter.api.Test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import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org.springframework.beans.factory.annotation.Autowired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import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org.springframework.boot.test.context.SpringBootTest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@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SpringBootTest</a:t>
            </a:r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class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Springboot02MybatisApplicationTests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{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@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Autowired</a:t>
            </a:r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private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StarMapper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starMapper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@Test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void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saveStar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() {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Star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= new Star();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star.setName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("</a:t>
            </a:r>
            <a:r>
              <a:rPr lang="zh-CN" altLang="en-US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小成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");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star.setAge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(16);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starMapper.insertStar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(star);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kern="2200" dirty="0" smtClean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2911747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Druid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038" y="795239"/>
            <a:ext cx="5449888" cy="5449888"/>
          </a:xfrm>
        </p:spPr>
      </p:pic>
      <p:pic>
        <p:nvPicPr>
          <p:cNvPr id="6" name="内容占位符 4">
            <a:extLst>
              <a:ext uri="{FF2B5EF4-FFF2-40B4-BE49-F238E27FC236}">
                <a16:creationId xmlns="" xmlns:a16="http://schemas.microsoft.com/office/drawing/2014/main" id="{3C36149A-08D9-4F29-B902-9E6A81697D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19" y="2204278"/>
            <a:ext cx="4403493" cy="244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8302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Druid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Druid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是一个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dirty="0" err="1">
                <a:latin typeface="宋体" panose="02010600030101010101" pitchFamily="2" charset="-122"/>
                <a:ea typeface="宋体" panose="02010600030101010101" pitchFamily="2" charset="-122"/>
              </a:rPr>
              <a:t>JDBC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组件库，包含数据库连接池、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SQL Parser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等组件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被大量业务和技术产品使用或集成，经历过最严苛线上业务场景考验，是你值得信赖的技术产品。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59780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本章目录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8400"/>
            <a:ext cx="10515600" cy="4944165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简介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第一个基于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 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MVC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配置文件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项目结构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r>
              <a:rPr lang="en-US" altLang="zh-CN" sz="1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MyBatis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Druid 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r>
              <a:rPr lang="en-US" altLang="zh-CN" sz="1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PageHelper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r>
              <a:rPr lang="en-US" altLang="zh-CN" sz="1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Logback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 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JSP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 </a:t>
            </a:r>
            <a:r>
              <a:rPr lang="en-US" altLang="zh-CN" sz="1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Thymeleaf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7101D94-9CF7-4CC7-A010-826182DCB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步骤：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FC472CF-0B84-4F78-8B91-9EB46D26A1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zh-CN" altLang="zh-CN" sz="2400" kern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创建</a:t>
            </a:r>
            <a:r>
              <a:rPr lang="en-US" altLang="zh-CN" sz="2400" kern="22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spring Boot</a:t>
            </a:r>
            <a:r>
              <a:rPr lang="zh-CN" altLang="zh-CN" sz="2400" kern="22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</a:t>
            </a:r>
            <a:endParaRPr lang="en-US" altLang="zh-CN" sz="2400" kern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zh-CN" sz="2400" kern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添加依赖</a:t>
            </a:r>
            <a:endParaRPr lang="zh-CN" altLang="en-US" sz="2400" kern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CAEFAA7-55A5-498F-9E54-B6CB2823103A}"/>
              </a:ext>
            </a:extLst>
          </p:cNvPr>
          <p:cNvSpPr txBox="1"/>
          <p:nvPr/>
        </p:nvSpPr>
        <p:spPr>
          <a:xfrm>
            <a:off x="613350" y="2529852"/>
            <a:ext cx="9665804" cy="147732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kern="2200" dirty="0">
                <a:solidFill>
                  <a:srgbClr val="00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&lt;dependency&gt;</a:t>
            </a:r>
          </a:p>
          <a:p>
            <a:r>
              <a:rPr lang="en-US" altLang="zh-CN" kern="2200" dirty="0">
                <a:solidFill>
                  <a:srgbClr val="00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    &lt;</a:t>
            </a:r>
            <a:r>
              <a:rPr lang="en-US" altLang="zh-CN" kern="2200" dirty="0" err="1">
                <a:solidFill>
                  <a:srgbClr val="00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groupId</a:t>
            </a:r>
            <a:r>
              <a:rPr lang="en-US" altLang="zh-CN" kern="2200" dirty="0">
                <a:solidFill>
                  <a:srgbClr val="00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r>
              <a:rPr lang="en-US" altLang="zh-CN" kern="2200" dirty="0" err="1">
                <a:solidFill>
                  <a:srgbClr val="00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com.alibaba</a:t>
            </a:r>
            <a:r>
              <a:rPr lang="en-US" altLang="zh-CN" kern="2200" dirty="0">
                <a:solidFill>
                  <a:srgbClr val="00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&lt;/</a:t>
            </a:r>
            <a:r>
              <a:rPr lang="en-US" altLang="zh-CN" kern="2200" dirty="0" err="1">
                <a:solidFill>
                  <a:srgbClr val="00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groupId</a:t>
            </a:r>
            <a:r>
              <a:rPr lang="en-US" altLang="zh-CN" kern="2200" dirty="0">
                <a:solidFill>
                  <a:srgbClr val="00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</a:p>
          <a:p>
            <a:r>
              <a:rPr lang="en-US" altLang="zh-CN" kern="2200" dirty="0">
                <a:solidFill>
                  <a:srgbClr val="00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    &lt;</a:t>
            </a:r>
            <a:r>
              <a:rPr lang="en-US" altLang="zh-CN" kern="2200" dirty="0" err="1">
                <a:solidFill>
                  <a:srgbClr val="00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artifactId</a:t>
            </a:r>
            <a:r>
              <a:rPr lang="en-US" altLang="zh-CN" kern="2200" dirty="0">
                <a:solidFill>
                  <a:srgbClr val="00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&gt;druid&lt;/</a:t>
            </a:r>
            <a:r>
              <a:rPr lang="en-US" altLang="zh-CN" kern="2200" dirty="0" err="1">
                <a:solidFill>
                  <a:srgbClr val="00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artifactId</a:t>
            </a:r>
            <a:r>
              <a:rPr lang="en-US" altLang="zh-CN" kern="2200" dirty="0">
                <a:solidFill>
                  <a:srgbClr val="00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</a:p>
          <a:p>
            <a:r>
              <a:rPr lang="en-US" altLang="zh-CN" kern="2200" dirty="0">
                <a:solidFill>
                  <a:srgbClr val="00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    &lt;version&gt;1.1.12&lt;/version&gt;</a:t>
            </a:r>
          </a:p>
          <a:p>
            <a:r>
              <a:rPr lang="en-US" altLang="zh-CN" kern="2200" dirty="0">
                <a:solidFill>
                  <a:srgbClr val="00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&lt;/dependency&gt;</a:t>
            </a:r>
          </a:p>
        </p:txBody>
      </p:sp>
    </p:spTree>
    <p:extLst>
      <p:ext uri="{BB962C8B-B14F-4D97-AF65-F5344CB8AC3E}">
        <p14:creationId xmlns:p14="http://schemas.microsoft.com/office/powerpoint/2010/main" val="1235693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FB8851E-B17C-4856-9DBB-351C34DA7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步骤：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F6B3047-77CE-4CC5-AF1D-08BC863B03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编写实体类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70A24AD1-2A78-4139-AF8D-F95F8105B43F}"/>
              </a:ext>
            </a:extLst>
          </p:cNvPr>
          <p:cNvSpPr txBox="1"/>
          <p:nvPr/>
        </p:nvSpPr>
        <p:spPr>
          <a:xfrm>
            <a:off x="601315" y="1709529"/>
            <a:ext cx="7240657" cy="480131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dirty="0"/>
              <a:t>package </a:t>
            </a:r>
            <a:r>
              <a:rPr lang="en-US" altLang="zh-CN" dirty="0" err="1"/>
              <a:t>com.etc.pojo</a:t>
            </a:r>
            <a:r>
              <a:rPr lang="en-US" altLang="zh-CN" dirty="0"/>
              <a:t>;/*</a:t>
            </a:r>
          </a:p>
          <a:p>
            <a:r>
              <a:rPr lang="en-US" altLang="zh-CN" dirty="0"/>
              <a:t> @Author Victor</a:t>
            </a:r>
          </a:p>
          <a:p>
            <a:r>
              <a:rPr lang="en-US" altLang="zh-CN" dirty="0"/>
              <a:t> @Package </a:t>
            </a:r>
            <a:r>
              <a:rPr lang="en-US" altLang="zh-CN" dirty="0" err="1"/>
              <a:t>com.etc.pojo</a:t>
            </a:r>
            <a:endParaRPr lang="en-US" altLang="zh-CN" dirty="0"/>
          </a:p>
          <a:p>
            <a:r>
              <a:rPr lang="en-US" altLang="zh-CN" dirty="0"/>
              <a:t> @CreateTime 2020/10/12</a:t>
            </a:r>
          </a:p>
          <a:p>
            <a:r>
              <a:rPr lang="en-US" altLang="zh-CN" dirty="0"/>
              <a:t>*/</a:t>
            </a:r>
          </a:p>
          <a:p>
            <a:endParaRPr lang="en-US" altLang="zh-CN" dirty="0"/>
          </a:p>
          <a:p>
            <a:r>
              <a:rPr lang="en-US" altLang="zh-CN" dirty="0"/>
              <a:t>import </a:t>
            </a:r>
            <a:r>
              <a:rPr lang="en-US" altLang="zh-CN" dirty="0" err="1"/>
              <a:t>lombok.Data</a:t>
            </a:r>
            <a:r>
              <a:rPr lang="en-US" altLang="zh-CN" dirty="0"/>
              <a:t>;</a:t>
            </a:r>
          </a:p>
          <a:p>
            <a:r>
              <a:rPr lang="en-US" altLang="zh-CN" dirty="0"/>
              <a:t>import </a:t>
            </a:r>
            <a:r>
              <a:rPr lang="en-US" altLang="zh-CN" dirty="0" err="1"/>
              <a:t>lombok.ToString</a:t>
            </a:r>
            <a:r>
              <a:rPr lang="en-US" altLang="zh-CN" dirty="0"/>
              <a:t>;</a:t>
            </a:r>
          </a:p>
          <a:p>
            <a:endParaRPr lang="en-US" altLang="zh-CN" dirty="0"/>
          </a:p>
          <a:p>
            <a:r>
              <a:rPr lang="en-US" altLang="zh-CN" dirty="0"/>
              <a:t>@Data</a:t>
            </a:r>
          </a:p>
          <a:p>
            <a:r>
              <a:rPr lang="en-US" altLang="zh-CN" dirty="0"/>
              <a:t>@ToString</a:t>
            </a:r>
          </a:p>
          <a:p>
            <a:r>
              <a:rPr lang="en-US" altLang="zh-CN" dirty="0"/>
              <a:t>public class Star {</a:t>
            </a:r>
          </a:p>
          <a:p>
            <a:r>
              <a:rPr lang="en-US" altLang="zh-CN" dirty="0"/>
              <a:t>    private Integer id;</a:t>
            </a:r>
          </a:p>
          <a:p>
            <a:r>
              <a:rPr lang="en-US" altLang="zh-CN" dirty="0"/>
              <a:t>    private String name;</a:t>
            </a:r>
          </a:p>
          <a:p>
            <a:r>
              <a:rPr lang="en-US" altLang="zh-CN" dirty="0"/>
              <a:t>    private int age;</a:t>
            </a:r>
          </a:p>
          <a:p>
            <a:r>
              <a:rPr lang="en-US" altLang="zh-CN" dirty="0"/>
              <a:t>}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42496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8788214-123E-431E-AA4F-3898A482A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B5AE40E-CD3F-48A5-BA4C-7E6182E389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4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Mapper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）接口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buFont typeface="+mj-lt"/>
              <a:buAutoNum type="arabicPeriod" startAt="4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24335BD-9447-4B5A-9A34-E86F9384D2E2}"/>
              </a:ext>
            </a:extLst>
          </p:cNvPr>
          <p:cNvSpPr txBox="1"/>
          <p:nvPr/>
        </p:nvSpPr>
        <p:spPr>
          <a:xfrm>
            <a:off x="700708" y="1828800"/>
            <a:ext cx="6813274" cy="480131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dirty="0"/>
              <a:t>package </a:t>
            </a:r>
            <a:r>
              <a:rPr lang="en-US" altLang="zh-CN" dirty="0" err="1"/>
              <a:t>com.etc.mapper</a:t>
            </a:r>
            <a:r>
              <a:rPr lang="en-US" altLang="zh-CN" dirty="0"/>
              <a:t>;/*</a:t>
            </a:r>
          </a:p>
          <a:p>
            <a:r>
              <a:rPr lang="en-US" altLang="zh-CN" dirty="0"/>
              <a:t> @Author Victor</a:t>
            </a:r>
          </a:p>
          <a:p>
            <a:r>
              <a:rPr lang="en-US" altLang="zh-CN" dirty="0"/>
              <a:t> @Package </a:t>
            </a:r>
            <a:r>
              <a:rPr lang="en-US" altLang="zh-CN" dirty="0" err="1"/>
              <a:t>com.etc.mapper</a:t>
            </a:r>
            <a:endParaRPr lang="en-US" altLang="zh-CN" dirty="0"/>
          </a:p>
          <a:p>
            <a:r>
              <a:rPr lang="en-US" altLang="zh-CN" dirty="0"/>
              <a:t> @CreateTime 2020/10/12</a:t>
            </a:r>
          </a:p>
          <a:p>
            <a:r>
              <a:rPr lang="en-US" altLang="zh-CN" dirty="0"/>
              <a:t>*/</a:t>
            </a:r>
          </a:p>
          <a:p>
            <a:endParaRPr lang="en-US" altLang="zh-CN" dirty="0"/>
          </a:p>
          <a:p>
            <a:r>
              <a:rPr lang="en-US" altLang="zh-CN" dirty="0"/>
              <a:t>import </a:t>
            </a:r>
            <a:r>
              <a:rPr lang="en-US" altLang="zh-CN" dirty="0" err="1"/>
              <a:t>com.etc.pojo.Star</a:t>
            </a:r>
            <a:r>
              <a:rPr lang="en-US" altLang="zh-CN" dirty="0"/>
              <a:t>;</a:t>
            </a:r>
          </a:p>
          <a:p>
            <a:r>
              <a:rPr lang="en-US" altLang="zh-CN" dirty="0"/>
              <a:t>import </a:t>
            </a:r>
            <a:r>
              <a:rPr lang="en-US" altLang="zh-CN" dirty="0" err="1"/>
              <a:t>org.apache.ibatis.annotations.Mapper</a:t>
            </a:r>
            <a:r>
              <a:rPr lang="en-US" altLang="zh-CN" dirty="0"/>
              <a:t>;</a:t>
            </a:r>
          </a:p>
          <a:p>
            <a:r>
              <a:rPr lang="en-US" altLang="zh-CN" dirty="0"/>
              <a:t>import </a:t>
            </a:r>
            <a:r>
              <a:rPr lang="en-US" altLang="zh-CN" dirty="0" err="1"/>
              <a:t>org.springframework.stereotype.Repository</a:t>
            </a:r>
            <a:r>
              <a:rPr lang="en-US" altLang="zh-CN" dirty="0"/>
              <a:t>;</a:t>
            </a:r>
          </a:p>
          <a:p>
            <a:endParaRPr lang="en-US" altLang="zh-CN" dirty="0"/>
          </a:p>
          <a:p>
            <a:r>
              <a:rPr lang="en-US" altLang="zh-CN" dirty="0"/>
              <a:t>@Mapper //</a:t>
            </a:r>
            <a:r>
              <a:rPr lang="zh-CN" altLang="en-US" dirty="0"/>
              <a:t>该注解作用：与</a:t>
            </a:r>
            <a:r>
              <a:rPr lang="en-US" altLang="zh-CN" dirty="0" err="1"/>
              <a:t>MapperScannerConfigurer</a:t>
            </a:r>
            <a:r>
              <a:rPr lang="zh-CN" altLang="en-US" dirty="0"/>
              <a:t>作用相同</a:t>
            </a:r>
          </a:p>
          <a:p>
            <a:r>
              <a:rPr lang="en-US" altLang="zh-CN" dirty="0"/>
              <a:t>// </a:t>
            </a:r>
            <a:r>
              <a:rPr lang="zh-CN" altLang="en-US" dirty="0"/>
              <a:t>，让</a:t>
            </a:r>
            <a:r>
              <a:rPr lang="en-US" altLang="zh-CN" dirty="0" err="1"/>
              <a:t>mybatis</a:t>
            </a:r>
            <a:r>
              <a:rPr lang="zh-CN" altLang="en-US" dirty="0"/>
              <a:t>生成该接口的代理对象并交给</a:t>
            </a:r>
            <a:r>
              <a:rPr lang="en-US" altLang="zh-CN" dirty="0"/>
              <a:t>spring</a:t>
            </a:r>
            <a:r>
              <a:rPr lang="zh-CN" altLang="en-US" dirty="0"/>
              <a:t>容器管理</a:t>
            </a:r>
          </a:p>
          <a:p>
            <a:r>
              <a:rPr lang="en-US" altLang="zh-CN" dirty="0"/>
              <a:t>//@Repository</a:t>
            </a:r>
          </a:p>
          <a:p>
            <a:r>
              <a:rPr lang="en-US" altLang="zh-CN" dirty="0"/>
              <a:t>public interface </a:t>
            </a:r>
            <a:r>
              <a:rPr lang="en-US" altLang="zh-CN" dirty="0" err="1"/>
              <a:t>StarMapper</a:t>
            </a:r>
            <a:r>
              <a:rPr lang="en-US" altLang="zh-CN" dirty="0"/>
              <a:t> {</a:t>
            </a:r>
          </a:p>
          <a:p>
            <a:r>
              <a:rPr lang="en-US" altLang="zh-CN" dirty="0"/>
              <a:t>    void </a:t>
            </a:r>
            <a:r>
              <a:rPr lang="en-US" altLang="zh-CN" dirty="0" err="1"/>
              <a:t>insertStar</a:t>
            </a:r>
            <a:r>
              <a:rPr lang="en-US" altLang="zh-CN" dirty="0"/>
              <a:t>(Star star);</a:t>
            </a:r>
          </a:p>
          <a:p>
            <a:r>
              <a:rPr lang="en-US" altLang="zh-CN" dirty="0"/>
              <a:t>}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5988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5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编写映射文件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buFont typeface="+mj-lt"/>
              <a:buAutoNum type="arabicPeriod" startAt="5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buFont typeface="+mj-lt"/>
              <a:buAutoNum type="arabicPeriod" startAt="5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24335BD-9447-4B5A-9A34-E86F9384D2E2}"/>
              </a:ext>
            </a:extLst>
          </p:cNvPr>
          <p:cNvSpPr txBox="1"/>
          <p:nvPr/>
        </p:nvSpPr>
        <p:spPr>
          <a:xfrm>
            <a:off x="710333" y="1915355"/>
            <a:ext cx="6813274" cy="34163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dirty="0"/>
              <a:t>&lt;?xml version="1.0" encoding="</a:t>
            </a:r>
            <a:r>
              <a:rPr lang="en-US" altLang="zh-CN" dirty="0" err="1"/>
              <a:t>UTF</a:t>
            </a:r>
            <a:r>
              <a:rPr lang="en-US" altLang="zh-CN" dirty="0"/>
              <a:t>-8" ?&gt;</a:t>
            </a:r>
          </a:p>
          <a:p>
            <a:r>
              <a:rPr lang="en-US" altLang="zh-CN" dirty="0"/>
              <a:t>&lt;!</a:t>
            </a:r>
            <a:r>
              <a:rPr lang="en-US" altLang="zh-CN" dirty="0" err="1"/>
              <a:t>DOCTYPE</a:t>
            </a:r>
            <a:r>
              <a:rPr lang="en-US" altLang="zh-CN" dirty="0"/>
              <a:t> mapper</a:t>
            </a:r>
          </a:p>
          <a:p>
            <a:r>
              <a:rPr lang="en-US" altLang="zh-CN" dirty="0"/>
              <a:t>        PUBLIC "-//</a:t>
            </a:r>
            <a:r>
              <a:rPr lang="en-US" altLang="zh-CN" dirty="0" err="1"/>
              <a:t>mybatis.org</a:t>
            </a:r>
            <a:r>
              <a:rPr lang="en-US" altLang="zh-CN" dirty="0"/>
              <a:t>//DTD Mapper 3.0//EN"</a:t>
            </a:r>
          </a:p>
          <a:p>
            <a:r>
              <a:rPr lang="en-US" altLang="zh-CN" dirty="0"/>
              <a:t>        "http://</a:t>
            </a:r>
            <a:r>
              <a:rPr lang="en-US" altLang="zh-CN" dirty="0" err="1"/>
              <a:t>mybatis.org</a:t>
            </a:r>
            <a:r>
              <a:rPr lang="en-US" altLang="zh-CN" dirty="0"/>
              <a:t>/</a:t>
            </a:r>
            <a:r>
              <a:rPr lang="en-US" altLang="zh-CN" dirty="0" err="1"/>
              <a:t>dtd</a:t>
            </a:r>
            <a:r>
              <a:rPr lang="en-US" altLang="zh-CN" dirty="0"/>
              <a:t>/</a:t>
            </a:r>
            <a:r>
              <a:rPr lang="en-US" altLang="zh-CN" dirty="0" err="1"/>
              <a:t>mybatis</a:t>
            </a:r>
            <a:r>
              <a:rPr lang="en-US" altLang="zh-CN" dirty="0"/>
              <a:t>-3-</a:t>
            </a:r>
            <a:r>
              <a:rPr lang="en-US" altLang="zh-CN" dirty="0" err="1"/>
              <a:t>mapper.dtd</a:t>
            </a:r>
            <a:r>
              <a:rPr lang="en-US" altLang="zh-CN" dirty="0"/>
              <a:t>"&gt;</a:t>
            </a:r>
          </a:p>
          <a:p>
            <a:r>
              <a:rPr lang="en-US" altLang="zh-CN" dirty="0"/>
              <a:t>&lt;mapper namespace="</a:t>
            </a:r>
            <a:r>
              <a:rPr lang="en-US" altLang="zh-CN" dirty="0" err="1"/>
              <a:t>com.etc.mapper.StarMapper</a:t>
            </a:r>
            <a:r>
              <a:rPr lang="en-US" altLang="zh-CN" dirty="0"/>
              <a:t>"&gt;</a:t>
            </a:r>
          </a:p>
          <a:p>
            <a:r>
              <a:rPr lang="en-US" altLang="zh-CN" dirty="0"/>
              <a:t>    &lt;!--</a:t>
            </a:r>
            <a:r>
              <a:rPr lang="zh-CN" altLang="en-US" dirty="0"/>
              <a:t>新增</a:t>
            </a:r>
            <a:r>
              <a:rPr lang="en-US" altLang="zh-CN" dirty="0"/>
              <a:t>--&gt;</a:t>
            </a:r>
          </a:p>
          <a:p>
            <a:r>
              <a:rPr lang="en-US" altLang="zh-CN" dirty="0"/>
              <a:t>    &lt;insert id="</a:t>
            </a:r>
            <a:r>
              <a:rPr lang="en-US" altLang="zh-CN" dirty="0" err="1"/>
              <a:t>insertStar</a:t>
            </a:r>
            <a:r>
              <a:rPr lang="en-US" altLang="zh-CN" dirty="0"/>
              <a:t>"&gt;</a:t>
            </a:r>
          </a:p>
          <a:p>
            <a:r>
              <a:rPr lang="en-US" altLang="zh-CN" dirty="0"/>
              <a:t>        insert into star values (null,#{name},#{age})</a:t>
            </a:r>
          </a:p>
          <a:p>
            <a:r>
              <a:rPr lang="en-US" altLang="zh-CN" dirty="0"/>
              <a:t>    &lt;/insert&gt;</a:t>
            </a:r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&lt;/mapper&gt;</a:t>
            </a:r>
          </a:p>
        </p:txBody>
      </p:sp>
    </p:spTree>
    <p:extLst>
      <p:ext uri="{BB962C8B-B14F-4D97-AF65-F5344CB8AC3E}">
        <p14:creationId xmlns:p14="http://schemas.microsoft.com/office/powerpoint/2010/main" val="4537051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514350" indent="-514350">
              <a:buFont typeface="+mj-lt"/>
              <a:buAutoNum type="arabicPeriod" startAt="6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编写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的核心属性文件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buFont typeface="+mj-lt"/>
              <a:buAutoNum type="arabicPeriod" startAt="6"/>
            </a:pP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24335BD-9447-4B5A-9A34-E86F9384D2E2}"/>
              </a:ext>
            </a:extLst>
          </p:cNvPr>
          <p:cNvSpPr txBox="1"/>
          <p:nvPr/>
        </p:nvSpPr>
        <p:spPr>
          <a:xfrm>
            <a:off x="710333" y="1915355"/>
            <a:ext cx="6813274" cy="424731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#</a:t>
            </a:r>
            <a:r>
              <a:rPr lang="zh-CN" altLang="en-US" dirty="0" smtClean="0"/>
              <a:t>设置数据库连接信息</a:t>
            </a:r>
          </a:p>
          <a:p>
            <a:r>
              <a:rPr lang="en-US" altLang="zh-CN" dirty="0" err="1" smtClean="0"/>
              <a:t>spring.datasource.username</a:t>
            </a:r>
            <a:r>
              <a:rPr lang="en-US" altLang="zh-CN" dirty="0" smtClean="0"/>
              <a:t>=root</a:t>
            </a:r>
          </a:p>
          <a:p>
            <a:r>
              <a:rPr lang="en-US" altLang="zh-CN" dirty="0" err="1" smtClean="0"/>
              <a:t>spring.datasource.password</a:t>
            </a:r>
            <a:r>
              <a:rPr lang="en-US" altLang="zh-CN" dirty="0" smtClean="0"/>
              <a:t>=victor</a:t>
            </a:r>
          </a:p>
          <a:p>
            <a:r>
              <a:rPr lang="en-US" altLang="zh-CN" dirty="0" err="1" smtClean="0"/>
              <a:t>spring.datasource.url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jdbc:mysql</a:t>
            </a:r>
            <a:r>
              <a:rPr lang="en-US" altLang="zh-CN" dirty="0" smtClean="0"/>
              <a:t>:///</a:t>
            </a:r>
            <a:r>
              <a:rPr lang="en-US" altLang="zh-CN" dirty="0" err="1" smtClean="0"/>
              <a:t>test?serverTimezone</a:t>
            </a:r>
            <a:r>
              <a:rPr lang="en-US" altLang="zh-CN" dirty="0" smtClean="0"/>
              <a:t>=Asia/Shanghai</a:t>
            </a:r>
          </a:p>
          <a:p>
            <a:r>
              <a:rPr lang="en-US" altLang="zh-CN" dirty="0" err="1" smtClean="0"/>
              <a:t>spring.datasource.driver</a:t>
            </a:r>
            <a:r>
              <a:rPr lang="en-US" altLang="zh-CN" dirty="0" smtClean="0"/>
              <a:t>-class-name=</a:t>
            </a:r>
            <a:r>
              <a:rPr lang="en-US" altLang="zh-CN" dirty="0" err="1" smtClean="0"/>
              <a:t>com.mysql.cj.jdbc.Driver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b="1" dirty="0" err="1">
                <a:solidFill>
                  <a:srgbClr val="FF0000"/>
                </a:solidFill>
              </a:rPr>
              <a:t>spring.datasource.type</a:t>
            </a:r>
            <a:r>
              <a:rPr lang="en-US" altLang="zh-CN" dirty="0">
                <a:solidFill>
                  <a:srgbClr val="FF0000"/>
                </a:solidFill>
              </a:rPr>
              <a:t>=</a:t>
            </a:r>
            <a:r>
              <a:rPr lang="en-US" altLang="zh-CN" b="1" dirty="0" err="1">
                <a:solidFill>
                  <a:srgbClr val="FF0000"/>
                </a:solidFill>
              </a:rPr>
              <a:t>com.alibaba.druid.pool.DruidDataSource</a:t>
            </a:r>
            <a:r>
              <a:rPr lang="en-US" altLang="zh-CN" b="1" dirty="0"/>
              <a:t/>
            </a:r>
            <a:br>
              <a:rPr lang="en-US" altLang="zh-CN" b="1" dirty="0"/>
            </a:b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#</a:t>
            </a:r>
            <a:r>
              <a:rPr lang="zh-CN" altLang="en-US" dirty="0" smtClean="0"/>
              <a:t>设置映射文件位置</a:t>
            </a:r>
          </a:p>
          <a:p>
            <a:r>
              <a:rPr lang="en-US" altLang="zh-CN" dirty="0" err="1" smtClean="0"/>
              <a:t>mybatis.mapper</a:t>
            </a:r>
            <a:r>
              <a:rPr lang="en-US" altLang="zh-CN" dirty="0" smtClean="0"/>
              <a:t>-locations=mapper/*.xml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#</a:t>
            </a:r>
            <a:r>
              <a:rPr lang="zh-CN" altLang="en-US" dirty="0" smtClean="0"/>
              <a:t>设置类型别名</a:t>
            </a:r>
          </a:p>
          <a:p>
            <a:r>
              <a:rPr lang="en-US" altLang="zh-CN" dirty="0" err="1" smtClean="0"/>
              <a:t>mybatis.type</a:t>
            </a:r>
            <a:r>
              <a:rPr lang="en-US" altLang="zh-CN" dirty="0" smtClean="0"/>
              <a:t>-aliases-package=</a:t>
            </a:r>
            <a:r>
              <a:rPr lang="en-US" altLang="zh-CN" dirty="0" err="1" smtClean="0"/>
              <a:t>com.etc.pojo</a:t>
            </a:r>
            <a:endParaRPr lang="en-US" altLang="zh-CN" dirty="0"/>
          </a:p>
        </p:txBody>
      </p:sp>
      <p:cxnSp>
        <p:nvCxnSpPr>
          <p:cNvPr id="5" name="直接箭头连接符 4"/>
          <p:cNvCxnSpPr/>
          <p:nvPr/>
        </p:nvCxnSpPr>
        <p:spPr>
          <a:xfrm flipH="1">
            <a:off x="7209322" y="2839453"/>
            <a:ext cx="1761423" cy="11165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970745" y="2470120"/>
            <a:ext cx="2069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kern="2200" dirty="0" smtClean="0">
                <a:solidFill>
                  <a:srgbClr val="FF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Druid </a:t>
            </a:r>
            <a:r>
              <a:rPr lang="zh-CN" altLang="en-US" b="1" kern="2200" dirty="0" smtClean="0">
                <a:solidFill>
                  <a:srgbClr val="FF0000"/>
                </a:solidFill>
                <a:latin typeface="Courier New" panose="02070309020205020404" pitchFamily="49" charset="0"/>
                <a:ea typeface="微软雅黑" panose="020B0503020204020204" pitchFamily="34" charset="-122"/>
              </a:rPr>
              <a:t>需要在核心属性文件中添加如下的一句话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8179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7"/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修改启动类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954" y="1867818"/>
            <a:ext cx="8465779" cy="424731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>
            <a:spAutoFit/>
          </a:bodyPr>
          <a:lstStyle/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package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com.etc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import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org.mybatis.spring.annotation.MapperScan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import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org.springframework.boot.SpringApplication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import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org.springframework.boot.autoconfigure.SpringBootApplication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@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SpringBootApplication</a:t>
            </a:r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@</a:t>
            </a:r>
            <a:r>
              <a:rPr lang="en-US" altLang="zh-CN" kern="2200" dirty="0" err="1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MapperScan</a:t>
            </a:r>
            <a:r>
              <a:rPr lang="en-US" altLang="zh-CN" kern="220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kern="2200" dirty="0" err="1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basePackages</a:t>
            </a:r>
            <a:r>
              <a:rPr lang="en-US" altLang="zh-CN" kern="220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= "</a:t>
            </a:r>
            <a:r>
              <a:rPr lang="en-US" altLang="zh-CN" kern="2200" dirty="0" err="1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com.etc.mapper</a:t>
            </a:r>
            <a:r>
              <a:rPr lang="en-US" altLang="zh-CN" kern="220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") 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//</a:t>
            </a:r>
            <a:r>
              <a:rPr lang="zh-CN" altLang="en-US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扫描对应包下的所有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mapper</a:t>
            </a:r>
            <a:r>
              <a:rPr lang="zh-CN" altLang="en-US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注解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public class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Springboot02MybatisApplication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{</a:t>
            </a:r>
          </a:p>
          <a:p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public static void main(String[]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args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) {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SpringApplication.run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Springboot02MybatisApplication.class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args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}</a:t>
            </a:r>
          </a:p>
          <a:p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5630275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8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编写测试类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00274" y="850007"/>
            <a:ext cx="6977377" cy="590931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package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com.etc</a:t>
            </a:r>
            <a:r>
              <a:rPr lang="en-US" altLang="zh-CN" kern="2200" dirty="0" smtClean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endParaRPr lang="en-US" altLang="zh-CN" kern="2200" dirty="0" smtClean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 smtClean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import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com.etc.mapper.StarMapper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import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com.etc.pojo.Star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import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org.junit.jupiter.api.Test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import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org.springframework.beans.factory.annotation.Autowired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import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org.springframework.boot.test.context.SpringBootTest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@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SpringBootTest</a:t>
            </a:r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class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Springboot02MybatisApplicationTests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{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@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Autowired</a:t>
            </a:r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private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StarMapper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starMapper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@Test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void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saveStar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() {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Star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= new Star();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star.setName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("</a:t>
            </a:r>
            <a:r>
              <a:rPr lang="zh-CN" altLang="en-US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小成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");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star.setAge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(16);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kern="2200" dirty="0" err="1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starMapper.insertStar</a:t>
            </a:r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(star);</a:t>
            </a: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kern="2200" dirty="0" smtClean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  <a:endParaRPr lang="en-US" altLang="zh-CN" kern="2200" dirty="0"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kern="22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8351241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整合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PageHelper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618" y="2223529"/>
            <a:ext cx="3825456" cy="2552296"/>
          </a:xfrm>
        </p:spPr>
      </p:pic>
      <p:pic>
        <p:nvPicPr>
          <p:cNvPr id="6" name="内容占位符 4">
            <a:extLst>
              <a:ext uri="{FF2B5EF4-FFF2-40B4-BE49-F238E27FC236}">
                <a16:creationId xmlns="" xmlns:a16="http://schemas.microsoft.com/office/drawing/2014/main" id="{3C36149A-08D9-4F29-B902-9E6A81697D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129" y="2326382"/>
            <a:ext cx="4403493" cy="244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5535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MyBatis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分页插件 </a:t>
            </a:r>
            <a:r>
              <a:rPr lang="en-US" altLang="zh-CN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PageHelper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latin typeface="+mn-ea"/>
                <a:ea typeface="+mn-ea"/>
              </a:rPr>
              <a:t> </a:t>
            </a:r>
            <a:r>
              <a:rPr lang="en-US" altLang="zh-CN" dirty="0" err="1" smtClean="0">
                <a:latin typeface="+mn-ea"/>
                <a:ea typeface="+mn-ea"/>
              </a:rPr>
              <a:t>PageHelper</a:t>
            </a:r>
            <a:r>
              <a:rPr lang="zh-CN" altLang="en-US" dirty="0">
                <a:latin typeface="+mn-ea"/>
                <a:ea typeface="+mn-ea"/>
              </a:rPr>
              <a:t>是一款犀利的</a:t>
            </a:r>
            <a:r>
              <a:rPr lang="en-US" altLang="zh-CN" dirty="0" err="1">
                <a:latin typeface="+mn-ea"/>
                <a:ea typeface="+mn-ea"/>
              </a:rPr>
              <a:t>Mybatis</a:t>
            </a:r>
            <a:r>
              <a:rPr lang="zh-CN" altLang="en-US" dirty="0">
                <a:latin typeface="+mn-ea"/>
                <a:ea typeface="+mn-ea"/>
              </a:rPr>
              <a:t>分页插件，使用了这个插件之后，分页开发起来更加简单容易。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01" y="2583330"/>
            <a:ext cx="107918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9840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Spring Boot</a:t>
            </a:r>
            <a:r>
              <a:rPr lang="zh-CN" altLang="zh-CN" dirty="0"/>
              <a:t>整合</a:t>
            </a:r>
            <a:r>
              <a:rPr lang="en-US" altLang="zh-CN" dirty="0" err="1"/>
              <a:t>PageHelper</a:t>
            </a:r>
            <a:r>
              <a:rPr lang="zh-CN" altLang="zh-CN" dirty="0"/>
              <a:t>不需要做任何配置文件的配置，添加依赖后就可以直接使用。</a:t>
            </a:r>
          </a:p>
          <a:p>
            <a:r>
              <a:rPr lang="zh-CN" altLang="en-US" dirty="0" smtClean="0"/>
              <a:t>整体代码同以上两种整合一样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0282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本章目标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8400"/>
            <a:ext cx="10515600" cy="4944165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说出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的作用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熟练创建出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 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MVC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配置文件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项目结构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r>
              <a:rPr lang="en-US" altLang="zh-CN" sz="1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MyBatis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Druid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r>
              <a:rPr lang="en-US" altLang="zh-CN" sz="1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PageHelper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r>
              <a:rPr lang="en-US" altLang="zh-CN" sz="1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Logback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 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JSP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 </a:t>
            </a:r>
            <a:r>
              <a:rPr lang="en-US" altLang="zh-CN" sz="1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Thymeleaf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89190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</a:t>
            </a:r>
            <a:r>
              <a:rPr lang="en-US" altLang="zh-CN" dirty="0" err="1" smtClean="0"/>
              <a:t>pom.xml</a:t>
            </a:r>
            <a:r>
              <a:rPr lang="en-US" altLang="zh-CN" dirty="0" smtClean="0"/>
              <a:t> </a:t>
            </a:r>
            <a:r>
              <a:rPr lang="zh-CN" altLang="en-US" dirty="0" smtClean="0"/>
              <a:t>中添加如下依赖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 smtClean="0"/>
              <a:t>在测试类中编写如下代码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9789" y="1964174"/>
            <a:ext cx="5560625" cy="175432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>
            <a:spAutoFit/>
          </a:bodyPr>
          <a:lstStyle/>
          <a:p>
            <a:r>
              <a:rPr lang="en-US" altLang="zh-CN" dirty="0"/>
              <a:t>&lt;dependency&gt;</a:t>
            </a:r>
          </a:p>
          <a:p>
            <a:r>
              <a:rPr lang="en-US" altLang="zh-CN" dirty="0"/>
              <a:t>    &lt;</a:t>
            </a:r>
            <a:r>
              <a:rPr lang="en-US" altLang="zh-CN" dirty="0" err="1"/>
              <a:t>groupId</a:t>
            </a:r>
            <a:r>
              <a:rPr lang="en-US" altLang="zh-CN" dirty="0"/>
              <a:t>&gt;</a:t>
            </a:r>
            <a:r>
              <a:rPr lang="en-US" altLang="zh-CN" dirty="0" err="1"/>
              <a:t>com.github.pagehelper</a:t>
            </a:r>
            <a:r>
              <a:rPr lang="en-US" altLang="zh-CN" dirty="0"/>
              <a:t>&lt;/</a:t>
            </a:r>
            <a:r>
              <a:rPr lang="en-US" altLang="zh-CN" dirty="0" err="1"/>
              <a:t>groupId</a:t>
            </a:r>
            <a:r>
              <a:rPr lang="en-US" altLang="zh-CN" dirty="0"/>
              <a:t>&gt;</a:t>
            </a:r>
          </a:p>
          <a:p>
            <a:r>
              <a:rPr lang="en-US" altLang="zh-CN" dirty="0"/>
              <a:t>    &lt;</a:t>
            </a:r>
            <a:r>
              <a:rPr lang="en-US" altLang="zh-CN" dirty="0" err="1"/>
              <a:t>artifactId</a:t>
            </a:r>
            <a:r>
              <a:rPr lang="en-US" altLang="zh-CN" dirty="0"/>
              <a:t>&gt;</a:t>
            </a:r>
            <a:r>
              <a:rPr lang="en-US" altLang="zh-CN" dirty="0" err="1"/>
              <a:t>pagehelper</a:t>
            </a:r>
            <a:r>
              <a:rPr lang="en-US" altLang="zh-CN" dirty="0"/>
              <a:t>-spring-boot-starter&lt;/</a:t>
            </a:r>
            <a:r>
              <a:rPr lang="en-US" altLang="zh-CN" dirty="0" err="1"/>
              <a:t>artifactId</a:t>
            </a:r>
            <a:r>
              <a:rPr lang="en-US" altLang="zh-CN" dirty="0"/>
              <a:t>&gt;</a:t>
            </a:r>
          </a:p>
          <a:p>
            <a:r>
              <a:rPr lang="en-US" altLang="zh-CN" dirty="0"/>
              <a:t>    &lt;version&gt;1.3.0&lt;/version&gt;</a:t>
            </a:r>
          </a:p>
          <a:p>
            <a:r>
              <a:rPr lang="en-US" altLang="zh-CN" dirty="0"/>
              <a:t>&lt;/dependency&gt;</a:t>
            </a:r>
          </a:p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1980" y="4615738"/>
            <a:ext cx="4236096" cy="203132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>
            <a:spAutoFit/>
          </a:bodyPr>
          <a:lstStyle/>
          <a:p>
            <a:r>
              <a:rPr lang="en-US" altLang="zh-CN" dirty="0"/>
              <a:t>package </a:t>
            </a:r>
            <a:r>
              <a:rPr lang="en-US" altLang="zh-CN" dirty="0" err="1"/>
              <a:t>com.etc</a:t>
            </a:r>
            <a:r>
              <a:rPr lang="en-US" altLang="zh-CN" dirty="0"/>
              <a:t>;</a:t>
            </a:r>
          </a:p>
          <a:p>
            <a:endParaRPr lang="en-US" altLang="zh-CN" dirty="0"/>
          </a:p>
          <a:p>
            <a:r>
              <a:rPr lang="en-US" altLang="zh-CN" dirty="0"/>
              <a:t>import </a:t>
            </a:r>
            <a:r>
              <a:rPr lang="en-US" altLang="zh-CN" dirty="0" err="1"/>
              <a:t>com.etc.mapper.StarMapper</a:t>
            </a:r>
            <a:r>
              <a:rPr lang="en-US" altLang="zh-CN" dirty="0"/>
              <a:t>;</a:t>
            </a:r>
          </a:p>
          <a:p>
            <a:r>
              <a:rPr lang="en-US" altLang="zh-CN" dirty="0"/>
              <a:t>import </a:t>
            </a:r>
            <a:r>
              <a:rPr lang="en-US" altLang="zh-CN" dirty="0" err="1"/>
              <a:t>com.etc.pojo.Star</a:t>
            </a:r>
            <a:r>
              <a:rPr lang="en-US" altLang="zh-CN" dirty="0"/>
              <a:t>;</a:t>
            </a:r>
          </a:p>
          <a:p>
            <a:r>
              <a:rPr lang="en-US" altLang="zh-CN" dirty="0"/>
              <a:t>import </a:t>
            </a:r>
            <a:r>
              <a:rPr lang="en-US" altLang="zh-CN" dirty="0" err="1"/>
              <a:t>com.github.pagehelper.PageHelper</a:t>
            </a:r>
            <a:r>
              <a:rPr lang="en-US" altLang="zh-CN" dirty="0"/>
              <a:t>;</a:t>
            </a:r>
          </a:p>
          <a:p>
            <a:r>
              <a:rPr lang="en-US" altLang="zh-CN" dirty="0"/>
              <a:t>import </a:t>
            </a:r>
            <a:r>
              <a:rPr lang="en-US" altLang="zh-CN" dirty="0" err="1"/>
              <a:t>com.github.pagehelper.PageInfo</a:t>
            </a:r>
            <a:r>
              <a:rPr lang="en-US" altLang="zh-CN" dirty="0"/>
              <a:t>;</a:t>
            </a:r>
          </a:p>
          <a:p>
            <a:r>
              <a:rPr lang="en-US" altLang="zh-CN" dirty="0"/>
              <a:t>import </a:t>
            </a:r>
            <a:r>
              <a:rPr lang="en-US" altLang="zh-CN" dirty="0" err="1"/>
              <a:t>org.junit.jupiter.api.Test</a:t>
            </a:r>
            <a:r>
              <a:rPr lang="en-US" altLang="zh-CN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6427398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在测试类中编写如下代码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7974" y="1477901"/>
            <a:ext cx="9546045" cy="52629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r>
              <a:rPr lang="en-US" altLang="zh-CN" sz="1600" dirty="0"/>
              <a:t>import </a:t>
            </a:r>
            <a:r>
              <a:rPr lang="en-US" altLang="zh-CN" sz="1600" dirty="0" err="1"/>
              <a:t>org.springframework.beans.factory.annotation.Autowired</a:t>
            </a:r>
            <a:r>
              <a:rPr lang="en-US" altLang="zh-CN" sz="1600" dirty="0"/>
              <a:t>;</a:t>
            </a:r>
          </a:p>
          <a:p>
            <a:r>
              <a:rPr lang="en-US" altLang="zh-CN" sz="1600" dirty="0"/>
              <a:t>import </a:t>
            </a:r>
            <a:r>
              <a:rPr lang="en-US" altLang="zh-CN" sz="1600" dirty="0" err="1"/>
              <a:t>org.springframework.boot.test.context.SpringBootTest</a:t>
            </a:r>
            <a:r>
              <a:rPr lang="en-US" altLang="zh-CN" sz="1600" dirty="0"/>
              <a:t>;</a:t>
            </a:r>
          </a:p>
          <a:p>
            <a:endParaRPr lang="en-US" altLang="zh-CN" sz="1600" dirty="0"/>
          </a:p>
          <a:p>
            <a:r>
              <a:rPr lang="en-US" altLang="zh-CN" sz="1600" dirty="0"/>
              <a:t>import </a:t>
            </a:r>
            <a:r>
              <a:rPr lang="en-US" altLang="zh-CN" sz="1600" dirty="0" err="1"/>
              <a:t>java.util.List</a:t>
            </a:r>
            <a:r>
              <a:rPr lang="en-US" altLang="zh-CN" sz="1600" dirty="0"/>
              <a:t>;</a:t>
            </a:r>
          </a:p>
          <a:p>
            <a:endParaRPr lang="en-US" altLang="zh-CN" sz="1600" dirty="0"/>
          </a:p>
          <a:p>
            <a:r>
              <a:rPr lang="en-US" altLang="zh-CN" sz="1600" dirty="0"/>
              <a:t>@</a:t>
            </a:r>
            <a:r>
              <a:rPr lang="en-US" altLang="zh-CN" sz="1600" dirty="0" err="1"/>
              <a:t>SpringBootTest</a:t>
            </a:r>
            <a:endParaRPr lang="en-US" altLang="zh-CN" sz="1600" dirty="0"/>
          </a:p>
          <a:p>
            <a:r>
              <a:rPr lang="en-US" altLang="zh-CN" sz="1600" dirty="0"/>
              <a:t>class </a:t>
            </a:r>
            <a:r>
              <a:rPr lang="en-US" altLang="zh-CN" sz="1600" dirty="0" err="1"/>
              <a:t>Springboot04PagehelperApplicationTests</a:t>
            </a:r>
            <a:r>
              <a:rPr lang="en-US" altLang="zh-CN" sz="1600" dirty="0"/>
              <a:t> {</a:t>
            </a:r>
          </a:p>
          <a:p>
            <a:r>
              <a:rPr lang="en-US" altLang="zh-CN" sz="1600" dirty="0"/>
              <a:t>    @</a:t>
            </a:r>
            <a:r>
              <a:rPr lang="en-US" altLang="zh-CN" sz="1600" dirty="0" err="1"/>
              <a:t>Autowired</a:t>
            </a:r>
            <a:endParaRPr lang="en-US" altLang="zh-CN" sz="1600" dirty="0"/>
          </a:p>
          <a:p>
            <a:r>
              <a:rPr lang="en-US" altLang="zh-CN" sz="1600" dirty="0"/>
              <a:t>    private </a:t>
            </a:r>
            <a:r>
              <a:rPr lang="en-US" altLang="zh-CN" sz="1600" dirty="0" err="1"/>
              <a:t>StarMapper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starMapper</a:t>
            </a:r>
            <a:r>
              <a:rPr lang="en-US" altLang="zh-CN" sz="1600" dirty="0"/>
              <a:t>;</a:t>
            </a:r>
          </a:p>
          <a:p>
            <a:endParaRPr lang="en-US" altLang="zh-CN" sz="1600" dirty="0"/>
          </a:p>
          <a:p>
            <a:r>
              <a:rPr lang="en-US" altLang="zh-CN" sz="1600" dirty="0"/>
              <a:t>    @Test</a:t>
            </a:r>
          </a:p>
          <a:p>
            <a:r>
              <a:rPr lang="en-US" altLang="zh-CN" sz="1600" dirty="0"/>
              <a:t>    void </a:t>
            </a:r>
            <a:r>
              <a:rPr lang="en-US" altLang="zh-CN" sz="1600" dirty="0" err="1"/>
              <a:t>selectStarsByPage</a:t>
            </a:r>
            <a:r>
              <a:rPr lang="en-US" altLang="zh-CN" sz="1600" dirty="0"/>
              <a:t>() {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PageHelper.startPage</a:t>
            </a:r>
            <a:r>
              <a:rPr lang="en-US" altLang="zh-CN" sz="1600" dirty="0"/>
              <a:t>(1,3);</a:t>
            </a:r>
          </a:p>
          <a:p>
            <a:r>
              <a:rPr lang="en-US" altLang="zh-CN" sz="1600" dirty="0"/>
              <a:t>        List&lt;Star&gt; stars = </a:t>
            </a:r>
            <a:r>
              <a:rPr lang="en-US" altLang="zh-CN" sz="1600" dirty="0" err="1"/>
              <a:t>starMapper.selectAllStars</a:t>
            </a:r>
            <a:r>
              <a:rPr lang="en-US" altLang="zh-CN" sz="1600" dirty="0"/>
              <a:t>();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PageInfo</a:t>
            </a:r>
            <a:r>
              <a:rPr lang="en-US" altLang="zh-CN" sz="1600" dirty="0"/>
              <a:t>&lt;Star&gt; </a:t>
            </a:r>
            <a:r>
              <a:rPr lang="en-US" altLang="zh-CN" sz="1600" dirty="0" err="1"/>
              <a:t>pageInfo</a:t>
            </a:r>
            <a:r>
              <a:rPr lang="en-US" altLang="zh-CN" sz="1600" dirty="0"/>
              <a:t> = new </a:t>
            </a:r>
            <a:r>
              <a:rPr lang="en-US" altLang="zh-CN" sz="1600" dirty="0" err="1"/>
              <a:t>PageInfo</a:t>
            </a:r>
            <a:r>
              <a:rPr lang="en-US" altLang="zh-CN" sz="1600" dirty="0"/>
              <a:t>&lt;&gt;(stars);</a:t>
            </a:r>
          </a:p>
          <a:p>
            <a:endParaRPr lang="en-US" altLang="zh-CN" sz="1600" dirty="0"/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System.out.println</a:t>
            </a:r>
            <a:r>
              <a:rPr lang="en-US" altLang="zh-CN" sz="1600" dirty="0"/>
              <a:t>("</a:t>
            </a:r>
            <a:r>
              <a:rPr lang="zh-CN" altLang="en-US" sz="1600" dirty="0"/>
              <a:t>总记录数：</a:t>
            </a:r>
            <a:r>
              <a:rPr lang="en-US" altLang="zh-CN" sz="1600" dirty="0"/>
              <a:t>"+</a:t>
            </a:r>
            <a:r>
              <a:rPr lang="en-US" altLang="zh-CN" sz="1600" dirty="0" err="1"/>
              <a:t>pageInfo.getTotal</a:t>
            </a:r>
            <a:r>
              <a:rPr lang="en-US" altLang="zh-CN" sz="1600" dirty="0"/>
              <a:t>());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System.out.println</a:t>
            </a:r>
            <a:r>
              <a:rPr lang="en-US" altLang="zh-CN" sz="1600" dirty="0"/>
              <a:t>("</a:t>
            </a:r>
            <a:r>
              <a:rPr lang="zh-CN" altLang="en-US" sz="1600" dirty="0"/>
              <a:t>每页数据详情：</a:t>
            </a:r>
            <a:r>
              <a:rPr lang="en-US" altLang="zh-CN" sz="1600" dirty="0"/>
              <a:t>"+</a:t>
            </a:r>
            <a:r>
              <a:rPr lang="en-US" altLang="zh-CN" sz="1600" dirty="0" err="1"/>
              <a:t>pageInfo.getList</a:t>
            </a:r>
            <a:r>
              <a:rPr lang="en-US" altLang="zh-CN" sz="1600" dirty="0"/>
              <a:t>());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System.out.println</a:t>
            </a:r>
            <a:r>
              <a:rPr lang="en-US" altLang="zh-CN" sz="1600" dirty="0"/>
              <a:t>("</a:t>
            </a:r>
            <a:r>
              <a:rPr lang="zh-CN" altLang="en-US" sz="1600" dirty="0"/>
              <a:t>总页数为：</a:t>
            </a:r>
            <a:r>
              <a:rPr lang="en-US" altLang="zh-CN" sz="1600" dirty="0"/>
              <a:t>"+</a:t>
            </a:r>
            <a:r>
              <a:rPr lang="en-US" altLang="zh-CN" sz="1600" dirty="0" err="1"/>
              <a:t>pageInfo.getPageSize</a:t>
            </a:r>
            <a:r>
              <a:rPr lang="en-US" altLang="zh-CN" sz="1600" dirty="0"/>
              <a:t>());</a:t>
            </a:r>
          </a:p>
          <a:p>
            <a:r>
              <a:rPr lang="en-US" altLang="zh-CN" sz="1600" dirty="0"/>
              <a:t>    </a:t>
            </a:r>
            <a:r>
              <a:rPr lang="en-US" altLang="zh-CN" sz="1600" dirty="0" smtClean="0"/>
              <a:t>}</a:t>
            </a:r>
            <a:endParaRPr lang="en-US" altLang="zh-CN" sz="1600" dirty="0"/>
          </a:p>
          <a:p>
            <a:r>
              <a:rPr lang="en-US" altLang="zh-CN" sz="16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3184530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整合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logback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150" y="2490762"/>
            <a:ext cx="5346700" cy="1803400"/>
          </a:xfrm>
        </p:spPr>
      </p:pic>
      <p:pic>
        <p:nvPicPr>
          <p:cNvPr id="6" name="内容占位符 4">
            <a:extLst>
              <a:ext uri="{FF2B5EF4-FFF2-40B4-BE49-F238E27FC236}">
                <a16:creationId xmlns="" xmlns:a16="http://schemas.microsoft.com/office/drawing/2014/main" id="{3C36149A-08D9-4F29-B902-9E6A81697D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285" y="2167741"/>
            <a:ext cx="4403493" cy="244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6169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Logback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介绍：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Logback</a:t>
            </a:r>
            <a:r>
              <a:rPr lang="zh-CN" altLang="en-US" sz="2400" dirty="0"/>
              <a:t>是由</a:t>
            </a:r>
            <a:r>
              <a:rPr lang="en-US" altLang="zh-CN" sz="2400" dirty="0" err="1"/>
              <a:t>log4j</a:t>
            </a:r>
            <a:r>
              <a:rPr lang="zh-CN" altLang="en-US" sz="2400" dirty="0"/>
              <a:t>创始人设计的另一个开源日志组件</a:t>
            </a:r>
            <a:r>
              <a:rPr lang="en-US" altLang="zh-CN" sz="2400" dirty="0"/>
              <a:t>,</a:t>
            </a:r>
            <a:r>
              <a:rPr lang="zh-CN" altLang="en-US" sz="2400" dirty="0"/>
              <a:t>官方</a:t>
            </a:r>
            <a:r>
              <a:rPr lang="zh-CN" altLang="en-US" sz="2400" dirty="0" smtClean="0"/>
              <a:t>网站</a:t>
            </a:r>
            <a:r>
              <a:rPr lang="en-US" altLang="zh-CN" sz="2400" dirty="0" smtClean="0"/>
              <a:t>http</a:t>
            </a:r>
            <a:r>
              <a:rPr lang="en-US" altLang="zh-CN" sz="2400" dirty="0"/>
              <a:t>://</a:t>
            </a:r>
            <a:r>
              <a:rPr lang="en-US" altLang="zh-CN" sz="2400" dirty="0" err="1"/>
              <a:t>logback.qos.ch</a:t>
            </a:r>
            <a:r>
              <a:rPr lang="zh-CN" altLang="en-US" sz="2400" dirty="0"/>
              <a:t>。它当前分为下面下个模块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r>
              <a:rPr lang="en-US" altLang="zh-CN" sz="2000" dirty="0" err="1"/>
              <a:t>logback</a:t>
            </a:r>
            <a:r>
              <a:rPr lang="en-US" altLang="zh-CN" sz="2000" dirty="0"/>
              <a:t>-core</a:t>
            </a:r>
            <a:r>
              <a:rPr lang="zh-CN" altLang="en-US" sz="2000" dirty="0"/>
              <a:t>：其它两个模块的基础</a:t>
            </a:r>
            <a:r>
              <a:rPr lang="zh-CN" altLang="en-US" sz="2000" dirty="0" smtClean="0"/>
              <a:t>模块</a:t>
            </a:r>
            <a:endParaRPr lang="en-US" altLang="zh-CN" sz="2000" dirty="0" smtClean="0"/>
          </a:p>
          <a:p>
            <a:r>
              <a:rPr lang="en-US" altLang="zh-CN" sz="2000" dirty="0" err="1"/>
              <a:t>logback</a:t>
            </a:r>
            <a:r>
              <a:rPr lang="en-US" altLang="zh-CN" sz="2000" dirty="0"/>
              <a:t>-classic</a:t>
            </a:r>
            <a:r>
              <a:rPr lang="zh-CN" altLang="en-US" sz="2000" dirty="0"/>
              <a:t>：它是</a:t>
            </a:r>
            <a:r>
              <a:rPr lang="en-US" altLang="zh-CN" sz="2000" dirty="0" err="1"/>
              <a:t>log4j</a:t>
            </a:r>
            <a:r>
              <a:rPr lang="zh-CN" altLang="en-US" sz="2000" dirty="0"/>
              <a:t>的一个改良版本，同时它完整实现了</a:t>
            </a:r>
            <a:r>
              <a:rPr lang="en-US" altLang="zh-CN" sz="2000" dirty="0" err="1"/>
              <a:t>slf4j</a:t>
            </a:r>
            <a:r>
              <a:rPr lang="en-US" altLang="zh-CN" sz="2000" dirty="0"/>
              <a:t> API</a:t>
            </a:r>
            <a:r>
              <a:rPr lang="zh-CN" altLang="en-US" sz="2000" dirty="0"/>
              <a:t>使你可以很方便地更换成其它日志系统如</a:t>
            </a:r>
            <a:r>
              <a:rPr lang="en-US" altLang="zh-CN" sz="2000" dirty="0" err="1"/>
              <a:t>log4j</a:t>
            </a:r>
            <a:r>
              <a:rPr lang="zh-CN" altLang="en-US" sz="2000" dirty="0"/>
              <a:t>或</a:t>
            </a:r>
            <a:r>
              <a:rPr lang="en-US" altLang="zh-CN" sz="2000" dirty="0" err="1"/>
              <a:t>JDK14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Logging</a:t>
            </a:r>
          </a:p>
          <a:p>
            <a:r>
              <a:rPr lang="en-US" altLang="zh-CN" sz="2000" dirty="0" err="1"/>
              <a:t>logback</a:t>
            </a:r>
            <a:r>
              <a:rPr lang="en-US" altLang="zh-CN" sz="2000" dirty="0"/>
              <a:t>-access</a:t>
            </a:r>
            <a:r>
              <a:rPr lang="zh-CN" altLang="en-US" sz="2000" dirty="0"/>
              <a:t>：访问模块与</a:t>
            </a:r>
            <a:r>
              <a:rPr lang="en-US" altLang="zh-CN" sz="2000" dirty="0"/>
              <a:t>Servlet</a:t>
            </a:r>
            <a:r>
              <a:rPr lang="zh-CN" altLang="en-US" sz="2000" dirty="0"/>
              <a:t>容器集成提供通过</a:t>
            </a:r>
            <a:r>
              <a:rPr lang="en-US" altLang="zh-CN" sz="2000" dirty="0"/>
              <a:t>Http</a:t>
            </a:r>
            <a:r>
              <a:rPr lang="zh-CN" altLang="en-US" sz="2000" dirty="0"/>
              <a:t>来访问日志的功能</a:t>
            </a:r>
          </a:p>
        </p:txBody>
      </p:sp>
    </p:spTree>
    <p:extLst>
      <p:ext uri="{BB962C8B-B14F-4D97-AF65-F5344CB8AC3E}">
        <p14:creationId xmlns:p14="http://schemas.microsoft.com/office/powerpoint/2010/main" val="37009294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日志级别：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1" name="图片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70" y="850007"/>
            <a:ext cx="6869623" cy="558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7707919" y="1155032"/>
            <a:ext cx="4039402" cy="370870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</a:rPr>
              <a:t>Spring Boot</a:t>
            </a:r>
            <a:r>
              <a:rPr lang="zh-CN" altLang="zh-CN" sz="2000" dirty="0">
                <a:solidFill>
                  <a:srgbClr val="FF0000"/>
                </a:solidFill>
              </a:rPr>
              <a:t>推荐使用</a:t>
            </a:r>
            <a:r>
              <a:rPr lang="en-US" altLang="zh-CN" sz="2000" dirty="0" err="1">
                <a:solidFill>
                  <a:srgbClr val="FF0000"/>
                </a:solidFill>
              </a:rPr>
              <a:t>logback</a:t>
            </a:r>
            <a:r>
              <a:rPr lang="zh-CN" altLang="zh-CN" sz="2000" dirty="0">
                <a:solidFill>
                  <a:srgbClr val="FF0000"/>
                </a:solidFill>
              </a:rPr>
              <a:t>作为日志工具。</a:t>
            </a:r>
          </a:p>
          <a:p>
            <a:r>
              <a:rPr lang="zh-CN" altLang="zh-CN" sz="2000" dirty="0">
                <a:solidFill>
                  <a:srgbClr val="FF0000"/>
                </a:solidFill>
              </a:rPr>
              <a:t>运行</a:t>
            </a:r>
            <a:r>
              <a:rPr lang="en-US" altLang="zh-CN" sz="2000" dirty="0" err="1">
                <a:solidFill>
                  <a:srgbClr val="FF0000"/>
                </a:solidFill>
              </a:rPr>
              <a:t>sql</a:t>
            </a:r>
            <a:r>
              <a:rPr lang="zh-CN" altLang="zh-CN" sz="2000" dirty="0">
                <a:solidFill>
                  <a:srgbClr val="FF0000"/>
                </a:solidFill>
              </a:rPr>
              <a:t>脚本，生成</a:t>
            </a:r>
            <a:r>
              <a:rPr lang="en-US" altLang="zh-CN" sz="2000" dirty="0" err="1">
                <a:solidFill>
                  <a:srgbClr val="FF0000"/>
                </a:solidFill>
              </a:rPr>
              <a:t>logback</a:t>
            </a:r>
            <a:r>
              <a:rPr lang="zh-CN" altLang="zh-CN" sz="2000" dirty="0">
                <a:solidFill>
                  <a:srgbClr val="FF0000"/>
                </a:solidFill>
              </a:rPr>
              <a:t>日志表。</a:t>
            </a:r>
          </a:p>
          <a:p>
            <a:r>
              <a:rPr lang="zh-CN" altLang="zh-CN" sz="2000" dirty="0">
                <a:solidFill>
                  <a:srgbClr val="FF0000"/>
                </a:solidFill>
              </a:rPr>
              <a:t>直接把</a:t>
            </a:r>
            <a:r>
              <a:rPr lang="en-US" altLang="zh-CN" sz="2000" dirty="0" err="1">
                <a:solidFill>
                  <a:srgbClr val="FF0000"/>
                </a:solidFill>
              </a:rPr>
              <a:t>logback.xml</a:t>
            </a:r>
            <a:r>
              <a:rPr lang="zh-CN" altLang="zh-CN" sz="2000" dirty="0">
                <a:solidFill>
                  <a:srgbClr val="FF0000"/>
                </a:solidFill>
              </a:rPr>
              <a:t>放在</a:t>
            </a:r>
            <a:r>
              <a:rPr lang="en-US" altLang="zh-CN" sz="2000" dirty="0">
                <a:solidFill>
                  <a:srgbClr val="FF0000"/>
                </a:solidFill>
              </a:rPr>
              <a:t>resources</a:t>
            </a:r>
            <a:r>
              <a:rPr lang="zh-CN" altLang="zh-CN" sz="2000" dirty="0">
                <a:solidFill>
                  <a:srgbClr val="FF0000"/>
                </a:solidFill>
              </a:rPr>
              <a:t>就可以生效了。</a:t>
            </a:r>
          </a:p>
          <a:p>
            <a:endParaRPr lang="zh-CN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2967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九、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整合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JSP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279" y="2698963"/>
            <a:ext cx="5248656" cy="1444752"/>
          </a:xfrm>
        </p:spPr>
      </p:pic>
      <p:pic>
        <p:nvPicPr>
          <p:cNvPr id="5" name="内容占位符 4">
            <a:extLst>
              <a:ext uri="{FF2B5EF4-FFF2-40B4-BE49-F238E27FC236}">
                <a16:creationId xmlns="" xmlns:a16="http://schemas.microsoft.com/office/drawing/2014/main" id="{3C36149A-08D9-4F29-B902-9E6A81697D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28" y="2196617"/>
            <a:ext cx="4403493" cy="244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3386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JSP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简介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/>
              <a:t>  什么</a:t>
            </a:r>
            <a:r>
              <a:rPr lang="zh-CN" altLang="en-US" b="1" dirty="0"/>
              <a:t>是</a:t>
            </a:r>
            <a:r>
              <a:rPr lang="en-US" altLang="zh-CN" b="1" dirty="0"/>
              <a:t>Java Server Pages?</a:t>
            </a:r>
          </a:p>
          <a:p>
            <a:pPr latinLnBrk="1"/>
            <a:r>
              <a:rPr lang="en-US" altLang="zh-CN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JSP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全称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Java Server Pages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，是一种动态网页开发技术。它使用</a:t>
            </a:r>
            <a:r>
              <a:rPr lang="en-US" altLang="zh-CN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JSP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标签在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HTML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网页中插入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Java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代码。标签通常以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&lt;%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开头以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%&gt;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结束。</a:t>
            </a:r>
          </a:p>
          <a:p>
            <a:pPr latinLnBrk="1"/>
            <a:r>
              <a:rPr lang="en-US" altLang="zh-CN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JSP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是一种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Java servlet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，主要用于实现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Java web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应用程序的用户界面部分。网页开发者们通过结合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HTML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代码、</a:t>
            </a:r>
            <a:r>
              <a:rPr lang="en-US" altLang="zh-CN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XHTML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代码、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XML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元素以及嵌入</a:t>
            </a:r>
            <a:r>
              <a:rPr lang="en-US" altLang="zh-CN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JSP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操作和命令来编写</a:t>
            </a:r>
            <a:r>
              <a:rPr lang="en-US" altLang="zh-CN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JSP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latinLnBrk="1"/>
            <a:r>
              <a:rPr lang="en-US" altLang="zh-CN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JSP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通过网页表单获取用户输入数据、访问数据库及其他数据源，然后动态地创建网页。</a:t>
            </a:r>
          </a:p>
          <a:p>
            <a:pPr latinLnBrk="1"/>
            <a:r>
              <a:rPr lang="en-US" altLang="zh-CN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JSP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标签有多种功能，比如访问数据库、记录用户选择信息、访问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JavaBeans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组件等，还可以在不同的网页中传递控制信息和共享信息。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85284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步骤：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新建文件夹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 smtClean="0"/>
              <a:t>    </a:t>
            </a:r>
            <a:r>
              <a:rPr lang="zh-CN" altLang="zh-CN" sz="2000" dirty="0" smtClean="0"/>
              <a:t>在</a:t>
            </a:r>
            <a:r>
              <a:rPr lang="zh-CN" altLang="zh-CN" sz="2000" dirty="0"/>
              <a:t>项目中新建</a:t>
            </a:r>
            <a:r>
              <a:rPr lang="en-US" altLang="zh-CN" sz="2000" dirty="0" err="1"/>
              <a:t>webapp</a:t>
            </a:r>
            <a:r>
              <a:rPr lang="en-US" altLang="zh-CN" sz="2000" dirty="0"/>
              <a:t>/WEB-INF</a:t>
            </a:r>
            <a:r>
              <a:rPr lang="zh-CN" altLang="zh-CN" sz="2000" dirty="0"/>
              <a:t>目录。在</a:t>
            </a:r>
            <a:r>
              <a:rPr lang="en-US" altLang="zh-CN" sz="2000" dirty="0"/>
              <a:t>main</a:t>
            </a:r>
            <a:r>
              <a:rPr lang="zh-CN" altLang="zh-CN" sz="2000" dirty="0"/>
              <a:t>目录下新建</a:t>
            </a:r>
          </a:p>
          <a:p>
            <a:pPr marL="514350" indent="-514350">
              <a:buFont typeface="+mj-lt"/>
              <a:buAutoNum type="arabicPeriod"/>
            </a:pPr>
            <a:endParaRPr lang="zh-CN" altLang="en-US" dirty="0"/>
          </a:p>
        </p:txBody>
      </p:sp>
      <p:pic>
        <p:nvPicPr>
          <p:cNvPr id="3074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834" y="2659747"/>
            <a:ext cx="3481169" cy="3662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87348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将</a:t>
            </a:r>
            <a:r>
              <a:rPr lang="en-US" altLang="zh-CN" dirty="0" err="1"/>
              <a:t>webapp</a:t>
            </a:r>
            <a:r>
              <a:rPr lang="zh-CN" altLang="zh-CN" dirty="0"/>
              <a:t>目录指定为</a:t>
            </a:r>
            <a:r>
              <a:rPr lang="en-US" altLang="zh-CN" dirty="0"/>
              <a:t>web</a:t>
            </a:r>
            <a:r>
              <a:rPr lang="zh-CN" altLang="zh-CN" dirty="0"/>
              <a:t>资源目录，操作如下：</a:t>
            </a:r>
          </a:p>
          <a:p>
            <a:endParaRPr lang="zh-CN" altLang="en-US" dirty="0"/>
          </a:p>
        </p:txBody>
      </p:sp>
      <p:pic>
        <p:nvPicPr>
          <p:cNvPr id="4099" name="图片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88" y="1689182"/>
            <a:ext cx="9102324" cy="4902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56452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添加依赖：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除了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SpringBoot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依赖，还需要添加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JSP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解析器依赖</a:t>
            </a:r>
          </a:p>
          <a:p>
            <a:pPr marL="514350" indent="-514350">
              <a:buFont typeface="+mj-lt"/>
              <a:buAutoNum type="arabicPeriod" startAt="2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 smtClean="0"/>
              <a:t>    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5"/>
          <p:cNvSpPr txBox="1">
            <a:spLocks/>
          </p:cNvSpPr>
          <p:nvPr/>
        </p:nvSpPr>
        <p:spPr>
          <a:xfrm>
            <a:off x="758476" y="1724876"/>
            <a:ext cx="8847533" cy="489794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&lt;dependency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  <a:p>
            <a:pPr marL="0" indent="0">
              <a:buNone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&lt;</a:t>
            </a: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groupId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javax.servlet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&lt;/</a:t>
            </a: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groupId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  <a:p>
            <a:pPr marL="0" indent="0">
              <a:buNone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artifactId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jstl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&lt;/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artifactId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&lt;/dependency&gt;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&lt;dependency&gt;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&lt;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groupId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org.apache.tomcat.embed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&lt;/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groupId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&lt;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artifactId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&gt;tomcat-embed-jasper&lt;/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artifactId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&lt;scope&gt;provided&lt;/scope&gt;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&lt;/dependency&gt;</a:t>
            </a:r>
          </a:p>
          <a:p>
            <a:pPr marL="0" indent="0">
              <a:buNone/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60355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简介</a:t>
            </a:r>
          </a:p>
        </p:txBody>
      </p:sp>
      <p:sp>
        <p:nvSpPr>
          <p:cNvPr id="12" name="内容占位符 11">
            <a:extLst>
              <a:ext uri="{FF2B5EF4-FFF2-40B4-BE49-F238E27FC236}">
                <a16:creationId xmlns="" xmlns:a16="http://schemas.microsoft.com/office/drawing/2014/main" id="{A4A2FAED-7E3F-4723-A1C8-428E29B2E6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b="0" i="0" dirty="0">
                <a:solidFill>
                  <a:srgbClr val="000000"/>
                </a:solidFill>
                <a:effectLst/>
              </a:rPr>
              <a:t>Spring Boot </a:t>
            </a:r>
            <a:r>
              <a:rPr lang="zh-CN" altLang="en-US" sz="2400" b="0" i="0" dirty="0">
                <a:solidFill>
                  <a:srgbClr val="000000"/>
                </a:solidFill>
                <a:effectLst/>
              </a:rPr>
              <a:t>是由 </a:t>
            </a:r>
            <a:r>
              <a:rPr lang="en-US" altLang="zh-CN" sz="2400" b="0" i="0" dirty="0">
                <a:solidFill>
                  <a:srgbClr val="000000"/>
                </a:solidFill>
                <a:effectLst/>
              </a:rPr>
              <a:t>Pivotal </a:t>
            </a:r>
            <a:r>
              <a:rPr lang="zh-CN" altLang="en-US" sz="2400" b="0" i="0" dirty="0">
                <a:solidFill>
                  <a:srgbClr val="000000"/>
                </a:solidFill>
                <a:effectLst/>
              </a:rPr>
              <a:t>团队提供的全新框架，其设计目的是用来简化新 </a:t>
            </a:r>
            <a:r>
              <a:rPr lang="en-US" altLang="zh-CN" sz="2400" b="0" i="0" dirty="0">
                <a:solidFill>
                  <a:srgbClr val="000000"/>
                </a:solidFill>
                <a:effectLst/>
              </a:rPr>
              <a:t>Spring </a:t>
            </a:r>
            <a:r>
              <a:rPr lang="zh-CN" altLang="en-US" sz="2400" b="0" i="0" dirty="0">
                <a:solidFill>
                  <a:srgbClr val="000000"/>
                </a:solidFill>
                <a:effectLst/>
              </a:rPr>
              <a:t>应用的初始搭建以及开发过程。该框架使用了特定的方式来进行配置，从而使开发人员不再需要定义样板化的配置。用我的话来理解，就是 </a:t>
            </a:r>
            <a:r>
              <a:rPr lang="en-US" altLang="zh-CN" sz="2400" b="0" i="0" dirty="0">
                <a:solidFill>
                  <a:srgbClr val="000000"/>
                </a:solidFill>
                <a:effectLst/>
              </a:rPr>
              <a:t>Spring Boot </a:t>
            </a:r>
            <a:r>
              <a:rPr lang="zh-CN" altLang="en-US" sz="2400" b="0" i="0" dirty="0">
                <a:solidFill>
                  <a:srgbClr val="000000"/>
                </a:solidFill>
                <a:effectLst/>
              </a:rPr>
              <a:t>其实不是什么新的框架，它默认配置了很多框架的使用方式，就像 </a:t>
            </a:r>
            <a:r>
              <a:rPr lang="en-US" altLang="zh-CN" sz="2400" b="0" i="0" dirty="0">
                <a:solidFill>
                  <a:srgbClr val="000000"/>
                </a:solidFill>
                <a:effectLst/>
              </a:rPr>
              <a:t>Maven </a:t>
            </a:r>
            <a:r>
              <a:rPr lang="zh-CN" altLang="en-US" sz="2400" b="0" i="0" dirty="0">
                <a:solidFill>
                  <a:srgbClr val="000000"/>
                </a:solidFill>
                <a:effectLst/>
              </a:rPr>
              <a:t>整合了所有的 </a:t>
            </a:r>
            <a:r>
              <a:rPr lang="en-US" altLang="zh-CN" sz="2400" b="0" i="0" dirty="0">
                <a:solidFill>
                  <a:srgbClr val="000000"/>
                </a:solidFill>
                <a:effectLst/>
              </a:rPr>
              <a:t>Jar </a:t>
            </a:r>
            <a:r>
              <a:rPr lang="zh-CN" altLang="en-US" sz="2400" b="0" i="0" dirty="0">
                <a:solidFill>
                  <a:srgbClr val="000000"/>
                </a:solidFill>
                <a:effectLst/>
              </a:rPr>
              <a:t>包，</a:t>
            </a:r>
            <a:r>
              <a:rPr lang="en-US" altLang="zh-CN" sz="2400" b="0" i="0" dirty="0">
                <a:solidFill>
                  <a:srgbClr val="000000"/>
                </a:solidFill>
                <a:effectLst/>
              </a:rPr>
              <a:t>Spring Boot </a:t>
            </a:r>
            <a:r>
              <a:rPr lang="zh-CN" altLang="en-US" sz="2400" b="0" i="0" dirty="0">
                <a:solidFill>
                  <a:srgbClr val="000000"/>
                </a:solidFill>
                <a:effectLst/>
              </a:rPr>
              <a:t>整合了所有的框架。</a:t>
            </a:r>
            <a:endParaRPr lang="zh-CN" altLang="en-US" sz="24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步骤：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可以在核心属性文件</a:t>
            </a:r>
            <a:r>
              <a:rPr lang="en-US" altLang="zh-CN" dirty="0" err="1"/>
              <a:t>application.properties</a:t>
            </a:r>
            <a:r>
              <a:rPr lang="zh-CN" altLang="zh-CN" dirty="0"/>
              <a:t>中配置视图解析器：内容如下</a:t>
            </a:r>
          </a:p>
          <a:p>
            <a:endParaRPr lang="zh-CN" altLang="en-US" dirty="0"/>
          </a:p>
        </p:txBody>
      </p:sp>
      <p:sp>
        <p:nvSpPr>
          <p:cNvPr id="4" name="内容占位符 5"/>
          <p:cNvSpPr txBox="1">
            <a:spLocks/>
          </p:cNvSpPr>
          <p:nvPr/>
        </p:nvSpPr>
        <p:spPr>
          <a:xfrm>
            <a:off x="537095" y="2129137"/>
            <a:ext cx="8847533" cy="141333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配置视图解析器</a:t>
            </a:r>
          </a:p>
          <a:p>
            <a:pPr marL="0" indent="0">
              <a:buNone/>
            </a:pP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spring.mvc.view.prefix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=/WEB-INF/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jsp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</a:p>
          <a:p>
            <a:pPr marL="0" indent="0">
              <a:buNone/>
            </a:pP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spring.mvc.view.suffix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=.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jsp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53366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整合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Thymeleaf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16" y="2752826"/>
            <a:ext cx="5604040" cy="1209505"/>
          </a:xfrm>
        </p:spPr>
      </p:pic>
      <p:pic>
        <p:nvPicPr>
          <p:cNvPr id="5" name="内容占位符 4">
            <a:extLst>
              <a:ext uri="{FF2B5EF4-FFF2-40B4-BE49-F238E27FC236}">
                <a16:creationId xmlns="" xmlns:a16="http://schemas.microsoft.com/office/drawing/2014/main" id="{3C36149A-08D9-4F29-B902-9E6A81697D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28" y="2196617"/>
            <a:ext cx="4403493" cy="244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6152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Thymeleaf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介绍：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thymeleaf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是一款用于渲染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XML/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XHTML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HTML5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内容的模板引擎。类似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JSP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Velocity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FreeMaker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等， 它也可以轻易的与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Spring 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MVC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Web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框架进行集成作为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Web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应用的模板引擎。与其它模板引擎相比， 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Thymeleaf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最大的特点是能够直接在浏览器中打开并正确显示模板页面，而不需要启动整个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Web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应用。</a:t>
            </a:r>
          </a:p>
          <a:p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thymeLea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支持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Spring Expression Language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语言作为方言，也就是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SpEL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，在学习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JSP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时我们对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EL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表达式都有一定的认识了，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SpEL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是可以用于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Spring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中的一种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EL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表达式。</a:t>
            </a: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简而言之，与我们使用过的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JSP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不同，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thymeLeaf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是使用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html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的标签来完成逻辑和数据的传入进行渲染， 而且不用像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jsp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一样作为一个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servlet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被编译再生成。即便单独的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thymeleaf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html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文件依旧可以正确打开并有少量（相对）有价值的信息，并且是可以被浏览器直接打开的。</a:t>
            </a: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可以说用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thymeLeaf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完全替代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jsp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是可行的。何况他的功能更强大。</a:t>
            </a:r>
          </a:p>
          <a:p>
            <a:pPr marL="0" indent="0">
              <a:buNone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73108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SpringBoot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Thymeleaf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: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Thymeleaf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视图显示技术。是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Spring Boot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官方推荐使用的视图显示技术。</a:t>
            </a:r>
          </a:p>
          <a:p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Thymeleaf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就是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HTML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页面，在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HTML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页面中嵌入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Thymeleaf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语法标签（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HTML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标签的属性），效果和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JSTL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等效。</a:t>
            </a:r>
          </a:p>
          <a:p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Thymeleaf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Spring Boot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项目中放入到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resources/templates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中。这个文件夹中的内容是无法通过浏览器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URL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直接访问的（和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WEB-INF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效果一样），所有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Thymeleaf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页面必须先走控制器。</a:t>
            </a:r>
          </a:p>
          <a:p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44333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如何整合？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步骤：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pom.xml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中添加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Thymeleaf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启动器</a:t>
            </a:r>
          </a:p>
          <a:p>
            <a:pPr marL="971550" lvl="1" indent="-514350">
              <a:buFont typeface="+mj-lt"/>
              <a:buAutoNum type="arabicPeriod"/>
            </a:pPr>
            <a:endParaRPr lang="en-US" altLang="zh-CN" dirty="0" smtClean="0"/>
          </a:p>
          <a:p>
            <a:pPr marL="971550" lvl="1" indent="-514350">
              <a:buFont typeface="+mj-lt"/>
              <a:buAutoNum type="arabicPeriod"/>
            </a:pPr>
            <a:endParaRPr lang="en-US" altLang="zh-CN" dirty="0"/>
          </a:p>
          <a:p>
            <a:pPr marL="971550" lvl="1" indent="-514350">
              <a:buFont typeface="+mj-lt"/>
              <a:buAutoNum type="arabicPeriod"/>
            </a:pPr>
            <a:endParaRPr lang="en-US" altLang="zh-CN" dirty="0" smtClean="0"/>
          </a:p>
          <a:p>
            <a:pPr marL="971550" lvl="1" indent="-514350">
              <a:buFont typeface="+mj-lt"/>
              <a:buAutoNum type="arabicPeriod"/>
            </a:pPr>
            <a:endParaRPr lang="en-US" altLang="zh-CN" dirty="0"/>
          </a:p>
          <a:p>
            <a:pPr marL="457200" lvl="1" indent="0"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resource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下新建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templates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文件夹。新建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index.html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914400" lvl="2" indent="0"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dirty="0">
                <a:solidFill>
                  <a:srgbClr val="FF0000"/>
                </a:solidFill>
              </a:rPr>
              <a:t>html</a:t>
            </a:r>
            <a:r>
              <a:rPr lang="zh-CN" altLang="zh-CN" dirty="0">
                <a:solidFill>
                  <a:srgbClr val="FF0000"/>
                </a:solidFill>
              </a:rPr>
              <a:t>页面随意写句话，以免访问</a:t>
            </a:r>
            <a:r>
              <a:rPr lang="en-US" altLang="zh-CN" dirty="0" err="1">
                <a:solidFill>
                  <a:srgbClr val="FF0000"/>
                </a:solidFill>
              </a:rPr>
              <a:t>index.html</a:t>
            </a:r>
            <a:r>
              <a:rPr lang="zh-CN" altLang="zh-CN" dirty="0">
                <a:solidFill>
                  <a:srgbClr val="FF0000"/>
                </a:solidFill>
              </a:rPr>
              <a:t>是空白页。</a:t>
            </a:r>
          </a:p>
          <a:p>
            <a:pPr marL="914400" lvl="2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5"/>
          <p:cNvSpPr txBox="1">
            <a:spLocks/>
          </p:cNvSpPr>
          <p:nvPr/>
        </p:nvSpPr>
        <p:spPr>
          <a:xfrm>
            <a:off x="796978" y="2446771"/>
            <a:ext cx="8847533" cy="191090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&lt;dependency&gt;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&lt;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groupId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org.springframework.boot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&lt;/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groupId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&lt;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artifactId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&gt;spring-boot-starter-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thymeleaf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&lt;/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artifactId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&lt;/dependency&gt;</a:t>
            </a:r>
          </a:p>
        </p:txBody>
      </p:sp>
    </p:spTree>
    <p:extLst>
      <p:ext uri="{BB962C8B-B14F-4D97-AF65-F5344CB8AC3E}">
        <p14:creationId xmlns:p14="http://schemas.microsoft.com/office/powerpoint/2010/main" val="39096831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spcBef>
                <a:spcPts val="1000"/>
              </a:spcBef>
              <a:buNone/>
            </a:pPr>
            <a:r>
              <a:rPr lang="en-US" altLang="zh-CN" sz="2800" dirty="0" smtClean="0"/>
              <a:t>1.3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新建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控制器</a:t>
            </a:r>
          </a:p>
          <a:p>
            <a:pPr marL="0" indent="0">
              <a:buNone/>
            </a:pPr>
            <a:r>
              <a:rPr lang="en-US" altLang="zh-CN" dirty="0" smtClean="0"/>
              <a:t>     </a:t>
            </a:r>
            <a:r>
              <a:rPr lang="zh-CN" altLang="zh-CN" sz="2400" dirty="0" smtClean="0"/>
              <a:t>此处方法返回值为页面名称。</a:t>
            </a:r>
            <a:endParaRPr lang="zh-CN" altLang="zh-CN" sz="2400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8194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75" y="2592370"/>
            <a:ext cx="9727121" cy="339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5"/>
          <p:cNvSpPr txBox="1">
            <a:spLocks/>
          </p:cNvSpPr>
          <p:nvPr/>
        </p:nvSpPr>
        <p:spPr>
          <a:xfrm>
            <a:off x="6884960" y="134850"/>
            <a:ext cx="4309221" cy="240848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RequestMapping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("/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showIndex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")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public String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showIndex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(){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System.out.println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("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index");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return "index";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1101054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Thymeleaf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语法：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zh-CN" dirty="0"/>
              <a:t>为了</a:t>
            </a:r>
            <a:r>
              <a:rPr lang="zh-CN" altLang="zh-CN" dirty="0" smtClean="0"/>
              <a:t>有</a:t>
            </a:r>
            <a:r>
              <a:rPr lang="zh-CN" altLang="en-US" dirty="0"/>
              <a:t>智能</a:t>
            </a:r>
            <a:r>
              <a:rPr lang="zh-CN" altLang="zh-CN" dirty="0" smtClean="0"/>
              <a:t>提示</a:t>
            </a:r>
            <a:r>
              <a:rPr lang="zh-CN" altLang="zh-CN" dirty="0"/>
              <a:t>，修改</a:t>
            </a:r>
            <a:r>
              <a:rPr lang="en-US" altLang="zh-CN" dirty="0"/>
              <a:t>html</a:t>
            </a:r>
            <a:r>
              <a:rPr lang="zh-CN" altLang="zh-CN" dirty="0"/>
              <a:t>页面中</a:t>
            </a:r>
            <a:r>
              <a:rPr lang="en-US" altLang="zh-CN" dirty="0"/>
              <a:t>&lt;html&gt;</a:t>
            </a:r>
            <a:r>
              <a:rPr lang="zh-CN" altLang="zh-CN" dirty="0"/>
              <a:t>标签为</a:t>
            </a:r>
          </a:p>
          <a:p>
            <a:endParaRPr lang="en-US" altLang="zh-CN" dirty="0" smtClean="0"/>
          </a:p>
          <a:p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th:text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属性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作用：</a:t>
            </a:r>
            <a:r>
              <a:rPr lang="zh-CN" altLang="zh-CN" sz="2000" dirty="0"/>
              <a:t>向</a:t>
            </a:r>
            <a:r>
              <a:rPr lang="en-US" altLang="zh-CN" sz="2000" dirty="0"/>
              <a:t>HTML</a:t>
            </a:r>
            <a:r>
              <a:rPr lang="zh-CN" altLang="zh-CN" sz="2000" dirty="0"/>
              <a:t>标签内部输出信息。</a:t>
            </a:r>
          </a:p>
          <a:p>
            <a:pPr marL="0" indent="0"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5"/>
          <p:cNvSpPr txBox="1">
            <a:spLocks/>
          </p:cNvSpPr>
          <p:nvPr/>
        </p:nvSpPr>
        <p:spPr>
          <a:xfrm>
            <a:off x="484160" y="1713394"/>
            <a:ext cx="8303705" cy="46166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&lt;html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xmlns:th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="http://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www.thymeleaf.org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 &gt;</a:t>
            </a:r>
          </a:p>
        </p:txBody>
      </p:sp>
      <p:sp>
        <p:nvSpPr>
          <p:cNvPr id="5" name="内容占位符 5"/>
          <p:cNvSpPr txBox="1">
            <a:spLocks/>
          </p:cNvSpPr>
          <p:nvPr/>
        </p:nvSpPr>
        <p:spPr>
          <a:xfrm>
            <a:off x="647790" y="3819723"/>
            <a:ext cx="8303705" cy="290605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&lt;!--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直接向标签内部填充内容，清空原有内容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--&gt;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&lt;span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th:text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="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jqk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"&gt;&lt;/span&gt;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&lt;!--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从作用于中获取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输入到标签内部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--&gt;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&lt;span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th:text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="${name}"&gt;&lt;/span&gt;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&lt;!--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获取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session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作用域内容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--&gt;</a:t>
            </a:r>
          </a:p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&lt;span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th:text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="${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session.name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}"&gt;&lt;/span&gt;</a:t>
            </a:r>
          </a:p>
        </p:txBody>
      </p:sp>
    </p:spTree>
    <p:extLst>
      <p:ext uri="{BB962C8B-B14F-4D97-AF65-F5344CB8AC3E}">
        <p14:creationId xmlns:p14="http://schemas.microsoft.com/office/powerpoint/2010/main" val="31952233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Thymeleaf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语法：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Th:value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dirty="0" smtClean="0"/>
              <a:t>     </a:t>
            </a:r>
            <a:r>
              <a:rPr lang="zh-CN" altLang="zh-CN" dirty="0" smtClean="0"/>
              <a:t>表</a:t>
            </a:r>
            <a:r>
              <a:rPr lang="zh-CN" altLang="zh-CN" dirty="0"/>
              <a:t>单元素，设置</a:t>
            </a:r>
            <a:r>
              <a:rPr lang="en-US" altLang="zh-CN" dirty="0"/>
              <a:t>HTML</a:t>
            </a:r>
            <a:r>
              <a:rPr lang="zh-CN" altLang="zh-CN" dirty="0"/>
              <a:t>标签中表单元素</a:t>
            </a:r>
            <a:r>
              <a:rPr lang="en-US" altLang="zh-CN" dirty="0"/>
              <a:t>value</a:t>
            </a:r>
            <a:r>
              <a:rPr lang="zh-CN" altLang="zh-CN" dirty="0"/>
              <a:t>属性时使用</a:t>
            </a: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Th:if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400" dirty="0" smtClean="0"/>
              <a:t>   </a:t>
            </a:r>
            <a:r>
              <a:rPr lang="zh-CN" altLang="zh-CN" sz="2400" dirty="0" smtClean="0"/>
              <a:t>进行</a:t>
            </a:r>
            <a:r>
              <a:rPr lang="zh-CN" altLang="zh-CN" sz="2400" dirty="0"/>
              <a:t>逻辑判断。如果成立该标签生效（显示），如果不成立，此标签无效（不显示）。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sz="1800" dirty="0" smtClean="0"/>
              <a:t>    </a:t>
            </a:r>
            <a:r>
              <a:rPr lang="zh-CN" altLang="zh-CN" sz="1800" dirty="0" smtClean="0">
                <a:solidFill>
                  <a:srgbClr val="FF0000"/>
                </a:solidFill>
              </a:rPr>
              <a:t>注意</a:t>
            </a:r>
            <a:r>
              <a:rPr lang="zh-CN" altLang="zh-CN" sz="1800" dirty="0">
                <a:solidFill>
                  <a:srgbClr val="FF0000"/>
                </a:solidFill>
              </a:rPr>
              <a:t>：</a:t>
            </a:r>
            <a:r>
              <a:rPr lang="zh-CN" altLang="zh-CN" sz="1800" b="1" dirty="0">
                <a:solidFill>
                  <a:srgbClr val="FF0000"/>
                </a:solidFill>
              </a:rPr>
              <a:t>判断条件中逻辑判断符号写在</a:t>
            </a:r>
            <a:r>
              <a:rPr lang="en-US" altLang="zh-CN" sz="1800" b="1" dirty="0">
                <a:solidFill>
                  <a:srgbClr val="FF0000"/>
                </a:solidFill>
              </a:rPr>
              <a:t>${}</a:t>
            </a:r>
            <a:r>
              <a:rPr lang="zh-CN" altLang="zh-CN" sz="1800" b="1" dirty="0">
                <a:solidFill>
                  <a:srgbClr val="FF0000"/>
                </a:solidFill>
              </a:rPr>
              <a:t>外面的</a:t>
            </a:r>
            <a:endParaRPr lang="zh-CN" altLang="zh-CN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 smtClean="0"/>
              <a:t>	</a:t>
            </a:r>
          </a:p>
        </p:txBody>
      </p:sp>
      <p:sp>
        <p:nvSpPr>
          <p:cNvPr id="4" name="内容占位符 5"/>
          <p:cNvSpPr txBox="1">
            <a:spLocks/>
          </p:cNvSpPr>
          <p:nvPr/>
        </p:nvSpPr>
        <p:spPr>
          <a:xfrm>
            <a:off x="715166" y="2396787"/>
            <a:ext cx="8303705" cy="41819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&lt;input type="text"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th:value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="${name}"/&gt;</a:t>
            </a:r>
          </a:p>
        </p:txBody>
      </p:sp>
      <p:sp>
        <p:nvSpPr>
          <p:cNvPr id="5" name="内容占位符 5"/>
          <p:cNvSpPr txBox="1">
            <a:spLocks/>
          </p:cNvSpPr>
          <p:nvPr/>
        </p:nvSpPr>
        <p:spPr>
          <a:xfrm>
            <a:off x="569183" y="4503116"/>
            <a:ext cx="8303705" cy="41819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&lt;span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th:if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="${name}!='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张三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'"&gt;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会显示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&lt;/span&gt;</a:t>
            </a:r>
          </a:p>
        </p:txBody>
      </p:sp>
    </p:spTree>
    <p:extLst>
      <p:ext uri="{BB962C8B-B14F-4D97-AF65-F5344CB8AC3E}">
        <p14:creationId xmlns:p14="http://schemas.microsoft.com/office/powerpoint/2010/main" val="2317571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Thymeleaf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语法：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Th:each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1800" dirty="0" smtClean="0"/>
              <a:t>    </a:t>
            </a:r>
            <a:r>
              <a:rPr lang="zh-CN" altLang="zh-CN" sz="2000" dirty="0" smtClean="0"/>
              <a:t>循环遍历</a:t>
            </a:r>
            <a:endParaRPr lang="zh-CN" altLang="zh-CN" sz="3200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内容占位符 5"/>
          <p:cNvSpPr txBox="1">
            <a:spLocks/>
          </p:cNvSpPr>
          <p:nvPr/>
        </p:nvSpPr>
        <p:spPr>
          <a:xfrm>
            <a:off x="532287" y="2300535"/>
            <a:ext cx="4270720" cy="444006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&lt;table border="1" width="500"&gt;</a:t>
            </a:r>
          </a:p>
          <a:p>
            <a:pPr marL="0" indent="0">
              <a:buNone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&lt;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  <a:p>
            <a:pPr marL="0" indent="0">
              <a:buNone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&lt;td&gt;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编号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&lt;/td&gt;</a:t>
            </a:r>
          </a:p>
          <a:p>
            <a:pPr marL="0" indent="0">
              <a:buNone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&lt;td&gt;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&lt;/td&gt;</a:t>
            </a:r>
          </a:p>
          <a:p>
            <a:pPr marL="0" indent="0">
              <a:buNone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&lt;/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  <a:p>
            <a:pPr marL="0" indent="0">
              <a:buNone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&lt;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th:each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="u : ${list}"&gt;</a:t>
            </a:r>
          </a:p>
          <a:p>
            <a:pPr marL="0" indent="0">
              <a:buNone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&lt;td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th:text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="${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u.id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}" &gt;&lt;/td&gt;</a:t>
            </a:r>
          </a:p>
          <a:p>
            <a:pPr marL="0" indent="0">
              <a:buNone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&lt;td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th:text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="${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u.name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}"&gt;&lt;/td&gt;</a:t>
            </a:r>
          </a:p>
          <a:p>
            <a:pPr marL="0" indent="0">
              <a:buNone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&lt;/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  <a:p>
            <a:pPr marL="0" indent="0">
              <a:buNone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&lt;/table&gt;</a:t>
            </a:r>
          </a:p>
        </p:txBody>
      </p:sp>
      <p:sp>
        <p:nvSpPr>
          <p:cNvPr id="5" name="内容占位符 5"/>
          <p:cNvSpPr txBox="1">
            <a:spLocks/>
          </p:cNvSpPr>
          <p:nvPr/>
        </p:nvSpPr>
        <p:spPr>
          <a:xfrm>
            <a:off x="6373217" y="506434"/>
            <a:ext cx="4270720" cy="4544834"/>
          </a:xfrm>
          <a:prstGeom prst="rect">
            <a:avLst/>
          </a:prstGeom>
          <a:solidFill>
            <a:schemeClr val="accent1">
              <a:alpha val="14000"/>
            </a:schemeClr>
          </a:solidFill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1400" dirty="0">
                <a:solidFill>
                  <a:srgbClr val="FF0000"/>
                </a:solidFill>
              </a:rPr>
              <a:t>示例中</a:t>
            </a:r>
            <a:r>
              <a:rPr lang="en-US" altLang="zh-CN" sz="1400" dirty="0">
                <a:solidFill>
                  <a:srgbClr val="FF0000"/>
                </a:solidFill>
              </a:rPr>
              <a:t>u</a:t>
            </a:r>
            <a:r>
              <a:rPr lang="zh-CN" altLang="zh-CN" sz="1400" dirty="0">
                <a:solidFill>
                  <a:srgbClr val="FF0000"/>
                </a:solidFill>
              </a:rPr>
              <a:t>为迭代遍历。</a:t>
            </a:r>
          </a:p>
          <a:p>
            <a:r>
              <a:rPr lang="en-US" altLang="zh-CN" sz="1400" dirty="0" err="1">
                <a:solidFill>
                  <a:srgbClr val="FF0000"/>
                </a:solidFill>
              </a:rPr>
              <a:t>th:each</a:t>
            </a:r>
            <a:r>
              <a:rPr lang="en-US" altLang="zh-CN" sz="1400" dirty="0">
                <a:solidFill>
                  <a:srgbClr val="FF0000"/>
                </a:solidFill>
              </a:rPr>
              <a:t>=”</a:t>
            </a:r>
            <a:r>
              <a:rPr lang="en-US" altLang="zh-CN" sz="1400" dirty="0" err="1">
                <a:solidFill>
                  <a:srgbClr val="FF0000"/>
                </a:solidFill>
              </a:rPr>
              <a:t>u,i</a:t>
            </a:r>
            <a:r>
              <a:rPr lang="en-US" altLang="zh-CN" sz="1400" dirty="0">
                <a:solidFill>
                  <a:srgbClr val="FF0000"/>
                </a:solidFill>
              </a:rPr>
              <a:t> :${list}” </a:t>
            </a:r>
            <a:r>
              <a:rPr lang="zh-CN" altLang="zh-CN" sz="1400" dirty="0">
                <a:solidFill>
                  <a:srgbClr val="FF0000"/>
                </a:solidFill>
              </a:rPr>
              <a:t>其中</a:t>
            </a:r>
            <a:r>
              <a:rPr lang="en-US" altLang="zh-CN" sz="1400" dirty="0" err="1">
                <a:solidFill>
                  <a:srgbClr val="FF0000"/>
                </a:solidFill>
              </a:rPr>
              <a:t>i</a:t>
            </a:r>
            <a:r>
              <a:rPr lang="zh-CN" altLang="zh-CN" sz="1400" dirty="0">
                <a:solidFill>
                  <a:srgbClr val="FF0000"/>
                </a:solidFill>
              </a:rPr>
              <a:t>表示迭代状态。</a:t>
            </a:r>
          </a:p>
          <a:p>
            <a:r>
              <a:rPr lang="en-US" altLang="zh-CN" sz="1400" dirty="0" err="1">
                <a:solidFill>
                  <a:srgbClr val="FF0000"/>
                </a:solidFill>
              </a:rPr>
              <a:t>1,index</a:t>
            </a:r>
            <a:r>
              <a:rPr lang="en-US" altLang="zh-CN" sz="1400" dirty="0">
                <a:solidFill>
                  <a:srgbClr val="FF0000"/>
                </a:solidFill>
              </a:rPr>
              <a:t>:</a:t>
            </a:r>
            <a:r>
              <a:rPr lang="zh-CN" altLang="zh-CN" sz="1400" dirty="0">
                <a:solidFill>
                  <a:srgbClr val="FF0000"/>
                </a:solidFill>
              </a:rPr>
              <a:t>当前迭代器的索引 从</a:t>
            </a:r>
            <a:r>
              <a:rPr lang="en-US" altLang="zh-CN" sz="1400" dirty="0">
                <a:solidFill>
                  <a:srgbClr val="FF0000"/>
                </a:solidFill>
              </a:rPr>
              <a:t>0</a:t>
            </a:r>
            <a:r>
              <a:rPr lang="zh-CN" altLang="zh-CN" sz="1400" dirty="0">
                <a:solidFill>
                  <a:srgbClr val="FF0000"/>
                </a:solidFill>
              </a:rPr>
              <a:t>开始</a:t>
            </a:r>
          </a:p>
          <a:p>
            <a:r>
              <a:rPr lang="en-US" altLang="zh-CN" sz="1400" dirty="0" err="1">
                <a:solidFill>
                  <a:srgbClr val="FF0000"/>
                </a:solidFill>
              </a:rPr>
              <a:t>2,count</a:t>
            </a:r>
            <a:r>
              <a:rPr lang="en-US" altLang="zh-CN" sz="1400" dirty="0">
                <a:solidFill>
                  <a:srgbClr val="FF0000"/>
                </a:solidFill>
              </a:rPr>
              <a:t>:</a:t>
            </a:r>
            <a:r>
              <a:rPr lang="zh-CN" altLang="zh-CN" sz="1400" dirty="0">
                <a:solidFill>
                  <a:srgbClr val="FF0000"/>
                </a:solidFill>
              </a:rPr>
              <a:t>当前迭代对象的计数 从</a:t>
            </a:r>
            <a:r>
              <a:rPr lang="en-US" altLang="zh-CN" sz="1400" dirty="0">
                <a:solidFill>
                  <a:srgbClr val="FF0000"/>
                </a:solidFill>
              </a:rPr>
              <a:t>1</a:t>
            </a:r>
            <a:r>
              <a:rPr lang="zh-CN" altLang="zh-CN" sz="1400" dirty="0">
                <a:solidFill>
                  <a:srgbClr val="FF0000"/>
                </a:solidFill>
              </a:rPr>
              <a:t>开始</a:t>
            </a:r>
          </a:p>
          <a:p>
            <a:r>
              <a:rPr lang="en-US" altLang="zh-CN" sz="1400" dirty="0" err="1">
                <a:solidFill>
                  <a:srgbClr val="FF0000"/>
                </a:solidFill>
              </a:rPr>
              <a:t>3,size</a:t>
            </a:r>
            <a:r>
              <a:rPr lang="en-US" altLang="zh-CN" sz="1400" dirty="0">
                <a:solidFill>
                  <a:srgbClr val="FF0000"/>
                </a:solidFill>
              </a:rPr>
              <a:t>:</a:t>
            </a:r>
            <a:r>
              <a:rPr lang="zh-CN" altLang="zh-CN" sz="1400" dirty="0">
                <a:solidFill>
                  <a:srgbClr val="FF0000"/>
                </a:solidFill>
              </a:rPr>
              <a:t>被迭代对象的长度</a:t>
            </a:r>
          </a:p>
          <a:p>
            <a:r>
              <a:rPr lang="en-US" altLang="zh-CN" sz="1400" dirty="0" err="1">
                <a:solidFill>
                  <a:srgbClr val="FF0000"/>
                </a:solidFill>
              </a:rPr>
              <a:t>4,even</a:t>
            </a:r>
            <a:r>
              <a:rPr lang="en-US" altLang="zh-CN" sz="1400" dirty="0">
                <a:solidFill>
                  <a:srgbClr val="FF0000"/>
                </a:solidFill>
              </a:rPr>
              <a:t>/odd:</a:t>
            </a:r>
            <a:r>
              <a:rPr lang="zh-CN" altLang="zh-CN" sz="1400" dirty="0">
                <a:solidFill>
                  <a:srgbClr val="FF0000"/>
                </a:solidFill>
              </a:rPr>
              <a:t>布尔值，当前循环是否是偶数</a:t>
            </a:r>
            <a:r>
              <a:rPr lang="en-US" altLang="zh-CN" sz="1400" dirty="0">
                <a:solidFill>
                  <a:srgbClr val="FF0000"/>
                </a:solidFill>
              </a:rPr>
              <a:t>/</a:t>
            </a:r>
            <a:r>
              <a:rPr lang="zh-CN" altLang="zh-CN" sz="1400" dirty="0">
                <a:solidFill>
                  <a:srgbClr val="FF0000"/>
                </a:solidFill>
              </a:rPr>
              <a:t>奇数 从</a:t>
            </a:r>
            <a:r>
              <a:rPr lang="en-US" altLang="zh-CN" sz="1400" dirty="0">
                <a:solidFill>
                  <a:srgbClr val="FF0000"/>
                </a:solidFill>
              </a:rPr>
              <a:t>0</a:t>
            </a:r>
            <a:r>
              <a:rPr lang="zh-CN" altLang="zh-CN" sz="1400" dirty="0">
                <a:solidFill>
                  <a:srgbClr val="FF0000"/>
                </a:solidFill>
              </a:rPr>
              <a:t>开始</a:t>
            </a:r>
          </a:p>
          <a:p>
            <a:r>
              <a:rPr lang="en-US" altLang="zh-CN" sz="1400" dirty="0" err="1">
                <a:solidFill>
                  <a:srgbClr val="FF0000"/>
                </a:solidFill>
              </a:rPr>
              <a:t>5,first</a:t>
            </a:r>
            <a:r>
              <a:rPr lang="en-US" altLang="zh-CN" sz="1400" dirty="0">
                <a:solidFill>
                  <a:srgbClr val="FF0000"/>
                </a:solidFill>
              </a:rPr>
              <a:t>:</a:t>
            </a:r>
            <a:r>
              <a:rPr lang="zh-CN" altLang="zh-CN" sz="1400" dirty="0">
                <a:solidFill>
                  <a:srgbClr val="FF0000"/>
                </a:solidFill>
              </a:rPr>
              <a:t>布尔值，当前循环的是否是第一条，如果是返回</a:t>
            </a:r>
            <a:r>
              <a:rPr lang="en-US" altLang="zh-CN" sz="1400" dirty="0">
                <a:solidFill>
                  <a:srgbClr val="FF0000"/>
                </a:solidFill>
              </a:rPr>
              <a:t>true</a:t>
            </a:r>
            <a:r>
              <a:rPr lang="zh-CN" altLang="zh-CN" sz="1400" dirty="0">
                <a:solidFill>
                  <a:srgbClr val="FF0000"/>
                </a:solidFill>
              </a:rPr>
              <a:t>否则返回</a:t>
            </a:r>
            <a:r>
              <a:rPr lang="en-US" altLang="zh-CN" sz="1400" dirty="0">
                <a:solidFill>
                  <a:srgbClr val="FF0000"/>
                </a:solidFill>
              </a:rPr>
              <a:t>false</a:t>
            </a:r>
            <a:endParaRPr lang="zh-CN" altLang="zh-CN" sz="1400" dirty="0">
              <a:solidFill>
                <a:srgbClr val="FF0000"/>
              </a:solidFill>
            </a:endParaRPr>
          </a:p>
          <a:p>
            <a:r>
              <a:rPr lang="en-US" altLang="zh-CN" sz="1400" dirty="0" err="1">
                <a:solidFill>
                  <a:srgbClr val="FF0000"/>
                </a:solidFill>
              </a:rPr>
              <a:t>6,last</a:t>
            </a:r>
            <a:r>
              <a:rPr lang="en-US" altLang="zh-CN" sz="1400" dirty="0">
                <a:solidFill>
                  <a:srgbClr val="FF0000"/>
                </a:solidFill>
              </a:rPr>
              <a:t>:</a:t>
            </a:r>
            <a:r>
              <a:rPr lang="zh-CN" altLang="zh-CN" sz="1400" dirty="0">
                <a:solidFill>
                  <a:srgbClr val="FF0000"/>
                </a:solidFill>
              </a:rPr>
              <a:t>布尔值，当前循环的是否是最后一条，如果是则返回</a:t>
            </a:r>
            <a:r>
              <a:rPr lang="en-US" altLang="zh-CN" sz="1400" dirty="0">
                <a:solidFill>
                  <a:srgbClr val="FF0000"/>
                </a:solidFill>
              </a:rPr>
              <a:t>true</a:t>
            </a:r>
            <a:r>
              <a:rPr lang="zh-CN" altLang="zh-CN" sz="1400" dirty="0">
                <a:solidFill>
                  <a:srgbClr val="FF0000"/>
                </a:solidFill>
              </a:rPr>
              <a:t>否则返回</a:t>
            </a:r>
            <a:r>
              <a:rPr lang="en-US" altLang="zh-CN" sz="1400" dirty="0">
                <a:solidFill>
                  <a:srgbClr val="FF0000"/>
                </a:solidFill>
              </a:rPr>
              <a:t>false</a:t>
            </a:r>
            <a:endParaRPr lang="zh-CN" altLang="zh-CN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4921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Thymeleaf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语法：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Th:href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（了解）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zh-CN" altLang="zh-CN" sz="2000" dirty="0" smtClean="0"/>
              <a:t>设置</a:t>
            </a:r>
            <a:r>
              <a:rPr lang="en-US" altLang="zh-CN" sz="2000" dirty="0" err="1"/>
              <a:t>href</a:t>
            </a:r>
            <a:r>
              <a:rPr lang="zh-CN" altLang="zh-CN" sz="2000" dirty="0"/>
              <a:t>属性的。取值使用</a:t>
            </a:r>
            <a:r>
              <a:rPr lang="en-US" altLang="zh-CN" sz="2000" dirty="0"/>
              <a:t>@{}</a:t>
            </a:r>
            <a:r>
              <a:rPr lang="zh-CN" altLang="zh-CN" sz="2000" dirty="0"/>
              <a:t>取值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内容占位符 5"/>
          <p:cNvSpPr txBox="1">
            <a:spLocks/>
          </p:cNvSpPr>
          <p:nvPr/>
        </p:nvSpPr>
        <p:spPr>
          <a:xfrm>
            <a:off x="590038" y="2493040"/>
            <a:ext cx="5445001" cy="131831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&lt;a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th:href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="@{/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getParam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(id=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1,name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='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')}" &gt;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跳转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&lt;/a&gt;</a:t>
            </a:r>
          </a:p>
          <a:p>
            <a:pPr marL="0" indent="0">
              <a:buNone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&lt;!--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获取作用域值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--&gt;</a:t>
            </a:r>
          </a:p>
          <a:p>
            <a:pPr marL="0" indent="0">
              <a:buNone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&lt;a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th:href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="@{/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getParam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(name=${name})}"&gt;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跳转二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&lt;/a&gt;</a:t>
            </a:r>
          </a:p>
        </p:txBody>
      </p:sp>
    </p:spTree>
    <p:extLst>
      <p:ext uri="{BB962C8B-B14F-4D97-AF65-F5344CB8AC3E}">
        <p14:creationId xmlns:p14="http://schemas.microsoft.com/office/powerpoint/2010/main" val="2377115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zh-CN" sz="2400" dirty="0">
                <a:solidFill>
                  <a:srgbClr val="333333"/>
                </a:solidFill>
                <a:latin typeface="+mn-ea"/>
                <a:ea typeface="+mn-ea"/>
                <a:cs typeface="Open Sans" pitchFamily="34" charset="0"/>
              </a:rPr>
              <a:t>Spring Boot是一个便捷搭建 基于spring工程的脚手架；作用是帮助开发人员快速搭建大型的spring 项目。简化工程的配置，依赖管理；实现开发人员把时间都集中在业务开发上。</a:t>
            </a:r>
            <a:endParaRPr lang="en-US" altLang="zh-CN" sz="2400" dirty="0">
              <a:solidFill>
                <a:srgbClr val="333333"/>
              </a:solidFill>
              <a:latin typeface="+mn-ea"/>
              <a:ea typeface="+mn-ea"/>
              <a:cs typeface="Open Sans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zh-CN" sz="2200" dirty="0">
                <a:latin typeface="+mn-ea"/>
                <a:ea typeface="+mn-ea"/>
              </a:rPr>
              <a:t> 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优势：</a:t>
            </a:r>
            <a:endParaRPr lang="zh-CN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900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快速构建项目</a:t>
            </a:r>
            <a:endParaRPr lang="en-US" altLang="zh-CN" sz="19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900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对主流开发框架的无配置集成</a:t>
            </a:r>
            <a:endParaRPr lang="en-US" altLang="zh-CN" sz="1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900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项目可独立运行，无须外部依赖</a:t>
            </a:r>
            <a:r>
              <a:rPr lang="en-US" altLang="zh-CN" sz="1900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Servlet</a:t>
            </a:r>
            <a:r>
              <a:rPr lang="zh-CN" altLang="en-US" sz="1900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容器</a:t>
            </a:r>
            <a:endParaRPr lang="en-US" altLang="zh-CN" sz="19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900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提供运行时的应用监控</a:t>
            </a:r>
            <a:endParaRPr lang="en-US" altLang="zh-CN" sz="19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900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极大的提高了开发、部署效率</a:t>
            </a:r>
            <a:endParaRPr lang="en-US" altLang="zh-CN" sz="19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900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与云计算的天然集成</a:t>
            </a:r>
            <a:endParaRPr lang="en-US" altLang="zh-CN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B9E10EB-9137-4139-B677-98F83F0EBD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682" y="3623515"/>
            <a:ext cx="2188100" cy="1581399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提问？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3200" dirty="0"/>
              <a:t>学习 </a:t>
            </a:r>
            <a:r>
              <a:rPr lang="en-US" altLang="zh-CN" sz="3200" dirty="0"/>
              <a:t>Spring Boot </a:t>
            </a:r>
            <a:r>
              <a:rPr lang="zh-CN" altLang="en-US" sz="3200" dirty="0"/>
              <a:t>在学习什么？</a:t>
            </a:r>
            <a:endParaRPr lang="en-US" altLang="zh-CN" sz="3200" dirty="0"/>
          </a:p>
          <a:p>
            <a:pPr marL="0" indent="0">
              <a:buNone/>
            </a:pPr>
            <a:endParaRPr lang="en-US" altLang="zh-CN" sz="1050" dirty="0"/>
          </a:p>
          <a:p>
            <a:pPr marL="0" indent="0">
              <a:buNone/>
            </a:pPr>
            <a:r>
              <a:rPr lang="zh-CN" altLang="zh-CN" sz="2400" b="1" kern="22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学习使用</a:t>
            </a:r>
            <a:r>
              <a:rPr lang="en-US" altLang="zh-CN" sz="2400" b="1" kern="22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Spring Boot</a:t>
            </a:r>
            <a:r>
              <a:rPr lang="zh-CN" altLang="zh-CN" sz="2400" b="1" kern="22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整合其他技术时以最少的配置来实现。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B85674-B674-45AA-992D-3DAB8639C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二、第一个基于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SpringMVC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789D665-6886-43BC-B794-0534BECDE720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en-US" sz="2400" dirty="0">
                <a:latin typeface="+mn-ea"/>
                <a:ea typeface="+mn-ea"/>
              </a:rPr>
              <a:t>创建一个</a:t>
            </a:r>
            <a:r>
              <a:rPr lang="en-US" altLang="zh-CN" sz="2400" dirty="0">
                <a:latin typeface="+mn-ea"/>
                <a:ea typeface="+mn-ea"/>
              </a:rPr>
              <a:t>Spring Boot </a:t>
            </a:r>
            <a:r>
              <a:rPr lang="zh-CN" altLang="en-US" sz="2400" dirty="0">
                <a:latin typeface="+mn-ea"/>
                <a:ea typeface="+mn-ea"/>
              </a:rPr>
              <a:t>项目</a:t>
            </a:r>
            <a:endParaRPr lang="en-US" altLang="zh-CN" sz="2400" dirty="0">
              <a:latin typeface="+mn-ea"/>
              <a:ea typeface="+mn-ea"/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en-US" sz="2400" dirty="0">
                <a:latin typeface="+mn-ea"/>
                <a:ea typeface="+mn-ea"/>
              </a:rPr>
              <a:t>添加依赖</a:t>
            </a:r>
            <a:r>
              <a:rPr lang="zh-CN" altLang="zh-CN" sz="2400" dirty="0">
                <a:latin typeface="+mn-ea"/>
                <a:ea typeface="+mn-ea"/>
              </a:rPr>
              <a:t>（</a:t>
            </a:r>
            <a:r>
              <a:rPr lang="en-US" altLang="zh-CN" sz="2400" dirty="0">
                <a:latin typeface="+mn-ea"/>
                <a:ea typeface="+mn-ea"/>
              </a:rPr>
              <a:t>spring web</a:t>
            </a:r>
            <a:r>
              <a:rPr lang="zh-CN" altLang="zh-CN" sz="2400" dirty="0">
                <a:latin typeface="+mn-ea"/>
                <a:ea typeface="+mn-ea"/>
              </a:rPr>
              <a:t>）</a:t>
            </a:r>
            <a:endParaRPr lang="en-US" altLang="zh-CN" sz="2400" dirty="0">
              <a:latin typeface="+mn-ea"/>
              <a:ea typeface="+mn-ea"/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zh-CN" sz="2400" dirty="0">
                <a:latin typeface="+mn-ea"/>
                <a:ea typeface="+mn-ea"/>
              </a:rPr>
              <a:t>编写后端控制器</a:t>
            </a:r>
            <a:r>
              <a:rPr lang="en-US" altLang="zh-CN" sz="2400" dirty="0">
                <a:latin typeface="+mn-ea"/>
                <a:ea typeface="+mn-ea"/>
              </a:rPr>
              <a:t>(</a:t>
            </a:r>
            <a:r>
              <a:rPr lang="zh-CN" altLang="zh-CN" sz="2400" dirty="0">
                <a:latin typeface="+mn-ea"/>
                <a:ea typeface="+mn-ea"/>
              </a:rPr>
              <a:t>注意：编写的代码一定和启动类是同级或者子级</a:t>
            </a:r>
            <a:r>
              <a:rPr lang="en-US" altLang="zh-CN" sz="2400" dirty="0">
                <a:latin typeface="+mn-ea"/>
                <a:ea typeface="+mn-ea"/>
              </a:rPr>
              <a:t>)</a:t>
            </a:r>
            <a:endParaRPr lang="zh-CN" altLang="zh-CN" sz="2400" dirty="0">
              <a:latin typeface="+mn-ea"/>
              <a:ea typeface="+mn-ea"/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zh-CN" sz="2400" dirty="0">
                <a:latin typeface="+mn-ea"/>
                <a:ea typeface="+mn-ea"/>
              </a:rPr>
              <a:t>启动（</a:t>
            </a:r>
            <a:r>
              <a:rPr lang="en-US" altLang="zh-CN" sz="2400" dirty="0" err="1">
                <a:latin typeface="+mn-ea"/>
                <a:ea typeface="+mn-ea"/>
              </a:rPr>
              <a:t>springboot</a:t>
            </a:r>
            <a:r>
              <a:rPr lang="zh-CN" altLang="zh-CN" sz="2400" dirty="0">
                <a:latin typeface="+mn-ea"/>
                <a:ea typeface="+mn-ea"/>
              </a:rPr>
              <a:t>项目内嵌</a:t>
            </a:r>
            <a:r>
              <a:rPr lang="en-US" altLang="zh-CN" sz="2400" dirty="0">
                <a:latin typeface="+mn-ea"/>
                <a:ea typeface="+mn-ea"/>
              </a:rPr>
              <a:t>tomcat</a:t>
            </a:r>
            <a:r>
              <a:rPr lang="zh-CN" altLang="zh-CN" sz="2400" dirty="0">
                <a:latin typeface="+mn-ea"/>
                <a:ea typeface="+mn-ea"/>
              </a:rPr>
              <a:t>）</a:t>
            </a:r>
            <a:r>
              <a:rPr lang="en-US" altLang="zh-CN" sz="2400" dirty="0">
                <a:latin typeface="+mn-ea"/>
                <a:ea typeface="+mn-ea"/>
              </a:rPr>
              <a:t>,</a:t>
            </a:r>
            <a:r>
              <a:rPr lang="zh-CN" altLang="zh-CN" sz="2400" dirty="0">
                <a:latin typeface="+mn-ea"/>
                <a:ea typeface="+mn-ea"/>
              </a:rPr>
              <a:t>通过</a:t>
            </a:r>
            <a:r>
              <a:rPr lang="en-US" altLang="zh-CN" sz="2400" dirty="0" err="1">
                <a:latin typeface="+mn-ea"/>
                <a:ea typeface="+mn-ea"/>
              </a:rPr>
              <a:t>springboot</a:t>
            </a:r>
            <a:r>
              <a:rPr lang="zh-CN" altLang="zh-CN" sz="2400" dirty="0">
                <a:latin typeface="+mn-ea"/>
                <a:ea typeface="+mn-ea"/>
              </a:rPr>
              <a:t>插件运行</a:t>
            </a:r>
            <a:r>
              <a:rPr lang="en-US" altLang="zh-CN" sz="2400" dirty="0" err="1">
                <a:latin typeface="+mn-ea"/>
                <a:ea typeface="+mn-ea"/>
              </a:rPr>
              <a:t>springboot:run</a:t>
            </a:r>
            <a:r>
              <a:rPr lang="en-US" altLang="zh-CN" sz="2400" dirty="0">
                <a:latin typeface="+mn-ea"/>
                <a:ea typeface="+mn-ea"/>
              </a:rPr>
              <a:t> </a:t>
            </a:r>
            <a:endParaRPr lang="zh-CN" altLang="zh-CN" sz="2400" dirty="0">
              <a:latin typeface="+mn-ea"/>
              <a:ea typeface="+mn-ea"/>
            </a:endParaRPr>
          </a:p>
          <a:p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D421524-3D31-4431-8FA5-A2C112B750C1}"/>
              </a:ext>
            </a:extLst>
          </p:cNvPr>
          <p:cNvSpPr txBox="1"/>
          <p:nvPr/>
        </p:nvSpPr>
        <p:spPr>
          <a:xfrm>
            <a:off x="332380" y="4860235"/>
            <a:ext cx="11256067" cy="1200329"/>
          </a:xfrm>
          <a:prstGeom prst="rect">
            <a:avLst/>
          </a:prstGeom>
          <a:solidFill>
            <a:schemeClr val="accent1">
              <a:alpha val="26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&lt;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dependency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    &lt;</a:t>
            </a:r>
            <a:r>
              <a:rPr lang="en-US" altLang="zh-CN" sz="1800" b="1" kern="2200" dirty="0" err="1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groupId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r>
              <a:rPr lang="en-US" altLang="zh-CN" sz="1800" kern="22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org.springframework.boot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&lt;/</a:t>
            </a:r>
            <a:r>
              <a:rPr lang="en-US" altLang="zh-CN" sz="1800" b="1" kern="2200" dirty="0" err="1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groupId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    &lt;</a:t>
            </a:r>
            <a:r>
              <a:rPr lang="en-US" altLang="zh-CN" sz="1800" b="1" kern="2200" dirty="0" err="1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artifactId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&gt;spring-boot-starter-web&lt;/</a:t>
            </a:r>
            <a:r>
              <a:rPr lang="en-US" altLang="zh-CN" sz="1800" b="1" kern="2200" dirty="0" err="1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artifactId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b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</a:b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&lt;/</a:t>
            </a:r>
            <a:r>
              <a:rPr lang="en-US" altLang="zh-CN" sz="1800" b="1" kern="2200" dirty="0">
                <a:solidFill>
                  <a:srgbClr val="00008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dependency</a:t>
            </a:r>
            <a:r>
              <a:rPr lang="en-US" altLang="zh-CN" sz="1800" kern="22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微软雅黑" panose="020B0503020204020204" pitchFamily="34" charset="-122"/>
              </a:rPr>
              <a:t>&gt;</a:t>
            </a:r>
            <a:endParaRPr lang="zh-CN" altLang="en-US" dirty="0"/>
          </a:p>
        </p:txBody>
      </p:sp>
      <p:cxnSp>
        <p:nvCxnSpPr>
          <p:cNvPr id="8" name="直接箭头连接符 7">
            <a:extLst>
              <a:ext uri="{FF2B5EF4-FFF2-40B4-BE49-F238E27FC236}">
                <a16:creationId xmlns="" xmlns:a16="http://schemas.microsoft.com/office/drawing/2014/main" id="{5DC8479C-B4FF-4BE5-A562-0BE291B2D4EF}"/>
              </a:ext>
            </a:extLst>
          </p:cNvPr>
          <p:cNvCxnSpPr>
            <a:cxnSpLocks/>
          </p:cNvCxnSpPr>
          <p:nvPr/>
        </p:nvCxnSpPr>
        <p:spPr>
          <a:xfrm flipH="1">
            <a:off x="2305878" y="2822713"/>
            <a:ext cx="655983" cy="20375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102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34B4EF-A92B-4F1A-999C-21ECAF49E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配置文件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E46BA58-3D66-4113-8120-3999F704E6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zh-CN" b="1" kern="2200" dirty="0" err="1">
                <a:effectLst/>
                <a:cs typeface="Times New Roman" panose="02020603050405020304" pitchFamily="18" charset="0"/>
              </a:rPr>
              <a:t>application.properties</a:t>
            </a:r>
            <a:r>
              <a:rPr lang="zh-CN" altLang="zh-CN" b="1" kern="2200" dirty="0">
                <a:effectLst/>
                <a:cs typeface="Times New Roman" panose="02020603050405020304" pitchFamily="18" charset="0"/>
              </a:rPr>
              <a:t>配置</a:t>
            </a:r>
            <a:endParaRPr lang="en-US" altLang="zh-CN" b="1" kern="2200" dirty="0">
              <a:effectLst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b="1" kern="2200" dirty="0">
                <a:cs typeface="Times New Roman" panose="02020603050405020304" pitchFamily="18" charset="0"/>
              </a:rPr>
              <a:t>	</a:t>
            </a:r>
            <a:r>
              <a:rPr lang="zh-CN" altLang="zh-CN" sz="2400" kern="2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属性名</a:t>
            </a:r>
            <a:r>
              <a:rPr lang="en-US" altLang="zh-CN" sz="2400" kern="2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zh-CN" altLang="zh-CN" sz="2400" kern="2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属性值</a:t>
            </a:r>
            <a:endParaRPr lang="en-US" altLang="zh-CN" sz="3600" b="1" kern="22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514350" indent="-514350">
              <a:buAutoNum type="arabicPeriod" startAt="2"/>
            </a:pPr>
            <a:r>
              <a:rPr lang="en-US" altLang="zh-CN" b="1" kern="2200" dirty="0" err="1">
                <a:cs typeface="Times New Roman" panose="02020603050405020304" pitchFamily="18" charset="0"/>
              </a:rPr>
              <a:t>application.yml</a:t>
            </a:r>
            <a:endParaRPr lang="en-US" altLang="zh-CN" b="1" kern="22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20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000" kern="2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把属性名根据点进行拆分。例如</a:t>
            </a:r>
            <a:r>
              <a:rPr lang="en-US" altLang="zh-CN" sz="2000" kern="22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server.port</a:t>
            </a:r>
            <a:r>
              <a:rPr lang="en-US" altLang="zh-CN" sz="2000" kern="2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=8080</a:t>
            </a:r>
            <a:r>
              <a:rPr lang="zh-CN" altLang="zh-CN" sz="2000" kern="2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应该写成</a:t>
            </a:r>
          </a:p>
          <a:p>
            <a:pPr marL="514350" indent="-514350">
              <a:buAutoNum type="arabicPeriod" startAt="2"/>
            </a:pPr>
            <a:endParaRPr lang="zh-CN" altLang="zh-CN" b="1" kern="2200" dirty="0"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zh-CN" altLang="zh-CN" b="1" kern="2200" dirty="0">
              <a:effectLst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99F05C8-A31F-4E96-B1CC-1F7359880864}"/>
              </a:ext>
            </a:extLst>
          </p:cNvPr>
          <p:cNvSpPr txBox="1"/>
          <p:nvPr/>
        </p:nvSpPr>
        <p:spPr>
          <a:xfrm>
            <a:off x="1018759" y="3876261"/>
            <a:ext cx="2380423" cy="646331"/>
          </a:xfrm>
          <a:prstGeom prst="rect">
            <a:avLst/>
          </a:prstGeom>
          <a:solidFill>
            <a:schemeClr val="accent1">
              <a:alpha val="29000"/>
            </a:schemeClr>
          </a:solidFill>
        </p:spPr>
        <p:txBody>
          <a:bodyPr wrap="square" rtlCol="0">
            <a:spAutoFit/>
          </a:bodyPr>
          <a:lstStyle/>
          <a:p>
            <a:pPr indent="127000" algn="just"/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server:</a:t>
            </a:r>
            <a:endParaRPr lang="zh-CN" altLang="zh-CN" sz="1800" kern="22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800" kern="22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port: 8080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C21743B-528B-4246-885B-A3D6D78AAA9A}"/>
              </a:ext>
            </a:extLst>
          </p:cNvPr>
          <p:cNvSpPr txBox="1"/>
          <p:nvPr/>
        </p:nvSpPr>
        <p:spPr>
          <a:xfrm>
            <a:off x="5608770" y="1238043"/>
            <a:ext cx="6138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zh-CN" altLang="zh-CN" sz="1800" kern="2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在官方文档中查询所有</a:t>
            </a:r>
            <a:r>
              <a:rPr lang="en-US" altLang="zh-CN" sz="1800" kern="22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SpringBoot</a:t>
            </a:r>
            <a:r>
              <a:rPr lang="zh-CN" altLang="zh-CN" sz="1800" kern="2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已经整合的技术的属性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A8AADED-DB29-4158-B96B-BF44DD0DAC54}"/>
              </a:ext>
            </a:extLst>
          </p:cNvPr>
          <p:cNvSpPr txBox="1"/>
          <p:nvPr/>
        </p:nvSpPr>
        <p:spPr>
          <a:xfrm>
            <a:off x="5888953" y="1768968"/>
            <a:ext cx="6303047" cy="92333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en-US" altLang="zh-CN" sz="1800" u="none" strike="noStrike" kern="22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  <a:hlinkClick r:id="rId2"/>
              </a:rPr>
              <a:t>https://docs.spring.io/spring-boot/docs/2.3.4.RELEASE/reference/html/appendix-application-properties.html#common-application-properties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9830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16761BE-1F8B-4ABE-BDE2-D04CF8D06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Spring Boot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项目结构</a:t>
            </a:r>
          </a:p>
        </p:txBody>
      </p:sp>
      <p:pic>
        <p:nvPicPr>
          <p:cNvPr id="11" name="内容占位符 10">
            <a:extLst>
              <a:ext uri="{FF2B5EF4-FFF2-40B4-BE49-F238E27FC236}">
                <a16:creationId xmlns="" xmlns:a16="http://schemas.microsoft.com/office/drawing/2014/main" id="{4AFAF4B4-4E33-4B2E-92A7-F21C4D1FB8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36" y="959748"/>
            <a:ext cx="3439005" cy="3439005"/>
          </a:xfrm>
        </p:spPr>
      </p:pic>
      <p:graphicFrame>
        <p:nvGraphicFramePr>
          <p:cNvPr id="12" name="表格 12">
            <a:extLst>
              <a:ext uri="{FF2B5EF4-FFF2-40B4-BE49-F238E27FC236}">
                <a16:creationId xmlns="" xmlns:a16="http://schemas.microsoft.com/office/drawing/2014/main" id="{5B255B25-64F1-4E04-BDB7-70BB77E939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574096"/>
              </p:ext>
            </p:extLst>
          </p:nvPr>
        </p:nvGraphicFramePr>
        <p:xfrm>
          <a:off x="5235716" y="2075094"/>
          <a:ext cx="6468748" cy="332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7187">
                  <a:extLst>
                    <a:ext uri="{9D8B030D-6E8A-4147-A177-3AD203B41FA5}">
                      <a16:colId xmlns="" xmlns:a16="http://schemas.microsoft.com/office/drawing/2014/main" val="2007509527"/>
                    </a:ext>
                  </a:extLst>
                </a:gridCol>
                <a:gridCol w="1617187">
                  <a:extLst>
                    <a:ext uri="{9D8B030D-6E8A-4147-A177-3AD203B41FA5}">
                      <a16:colId xmlns="" xmlns:a16="http://schemas.microsoft.com/office/drawing/2014/main" val="1726429458"/>
                    </a:ext>
                  </a:extLst>
                </a:gridCol>
                <a:gridCol w="1617187">
                  <a:extLst>
                    <a:ext uri="{9D8B030D-6E8A-4147-A177-3AD203B41FA5}">
                      <a16:colId xmlns="" xmlns:a16="http://schemas.microsoft.com/office/drawing/2014/main" val="3841509696"/>
                    </a:ext>
                  </a:extLst>
                </a:gridCol>
                <a:gridCol w="1617187">
                  <a:extLst>
                    <a:ext uri="{9D8B030D-6E8A-4147-A177-3AD203B41FA5}">
                      <a16:colId xmlns="" xmlns:a16="http://schemas.microsoft.com/office/drawing/2014/main" val="18133099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目录名称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相对路径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主要用途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国外说法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72438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源码目录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/>
                        <a:t>Src</a:t>
                      </a:r>
                      <a:r>
                        <a:rPr lang="en-US" altLang="zh-CN" sz="1600" dirty="0"/>
                        <a:t>\main\java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存储源代码，例如</a:t>
                      </a:r>
                      <a:r>
                        <a:rPr lang="en-US" altLang="zh-CN" sz="1400" dirty="0" err="1"/>
                        <a:t>StartApplication</a:t>
                      </a:r>
                      <a:r>
                        <a:rPr lang="zh-CN" altLang="en-US" sz="1400" dirty="0"/>
                        <a:t>、</a:t>
                      </a:r>
                      <a:r>
                        <a:rPr lang="en-US" altLang="zh-CN" sz="1400" dirty="0"/>
                        <a:t>MVC</a:t>
                      </a:r>
                      <a:r>
                        <a:rPr lang="zh-CN" altLang="en-US" sz="1400" dirty="0"/>
                        <a:t>各层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Source</a:t>
                      </a:r>
                    </a:p>
                    <a:p>
                      <a:pPr algn="ctr"/>
                      <a:r>
                        <a:rPr lang="en-US" altLang="zh-CN" sz="1600" dirty="0"/>
                        <a:t>Folders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22757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资源目录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/>
                        <a:t>Src</a:t>
                      </a:r>
                      <a:r>
                        <a:rPr lang="en-US" altLang="zh-CN" sz="1600" dirty="0"/>
                        <a:t>\main\resources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存储静态资源、动态页面、配置文件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Resource</a:t>
                      </a:r>
                    </a:p>
                    <a:p>
                      <a:pPr algn="ctr"/>
                      <a:r>
                        <a:rPr lang="en-US" altLang="zh-CN" sz="1600" dirty="0"/>
                        <a:t>Folders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30359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资源目录</a:t>
                      </a:r>
                      <a:endParaRPr lang="en-US" altLang="zh-CN" sz="1600" dirty="0"/>
                    </a:p>
                    <a:p>
                      <a:pPr algn="ctr"/>
                      <a:r>
                        <a:rPr lang="zh-CN" altLang="en-US" sz="1600" dirty="0"/>
                        <a:t>（传统）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/>
                        <a:t>Src</a:t>
                      </a:r>
                      <a:r>
                        <a:rPr lang="en-US" altLang="zh-CN" sz="1600" dirty="0"/>
                        <a:t>\main\webapp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作用同上（非必须，部署</a:t>
                      </a:r>
                      <a:r>
                        <a:rPr lang="en-US" altLang="zh-CN" sz="1600" dirty="0"/>
                        <a:t>War</a:t>
                      </a:r>
                      <a:r>
                        <a:rPr lang="zh-CN" altLang="en-US" sz="1600" dirty="0"/>
                        <a:t>包才需要此目录）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Web</a:t>
                      </a:r>
                    </a:p>
                    <a:p>
                      <a:pPr algn="ctr"/>
                      <a:r>
                        <a:rPr lang="en-US" altLang="zh-CN" sz="1600" dirty="0"/>
                        <a:t>Resource</a:t>
                      </a:r>
                    </a:p>
                    <a:p>
                      <a:pPr algn="ctr"/>
                      <a:r>
                        <a:rPr lang="en-US" altLang="zh-CN" sz="1600" dirty="0"/>
                        <a:t>Folders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24947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测试目录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err="1"/>
                        <a:t>Src</a:t>
                      </a:r>
                      <a:r>
                        <a:rPr lang="en-US" altLang="zh-CN" sz="1600" dirty="0"/>
                        <a:t>\test\java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存储测试单元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Test Source</a:t>
                      </a:r>
                    </a:p>
                    <a:p>
                      <a:pPr algn="ctr"/>
                      <a:r>
                        <a:rPr lang="en-US" altLang="zh-CN" sz="1600" dirty="0"/>
                        <a:t>Folders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678013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9522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2725</Words>
  <Application>Microsoft Office PowerPoint</Application>
  <PresentationFormat>宽屏</PresentationFormat>
  <Paragraphs>494</Paragraphs>
  <Slides>49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1" baseType="lpstr">
      <vt:lpstr>等线</vt:lpstr>
      <vt:lpstr>黑体</vt:lpstr>
      <vt:lpstr>宋体</vt:lpstr>
      <vt:lpstr>微软雅黑</vt:lpstr>
      <vt:lpstr>微软雅黑 Light</vt:lpstr>
      <vt:lpstr>Arial</vt:lpstr>
      <vt:lpstr>Calibri</vt:lpstr>
      <vt:lpstr>Courier New</vt:lpstr>
      <vt:lpstr>Open Sans</vt:lpstr>
      <vt:lpstr>Times New Roman</vt:lpstr>
      <vt:lpstr>Wingdings</vt:lpstr>
      <vt:lpstr>Office 主题</vt:lpstr>
      <vt:lpstr>Spring Boot</vt:lpstr>
      <vt:lpstr>本章目录</vt:lpstr>
      <vt:lpstr>本章目标</vt:lpstr>
      <vt:lpstr>一、Spring Boot 简介</vt:lpstr>
      <vt:lpstr>Spring boot 总结</vt:lpstr>
      <vt:lpstr>提问？</vt:lpstr>
      <vt:lpstr>二、第一个基于Spring Boot 的 SpringMVC 项目</vt:lpstr>
      <vt:lpstr>三、Spring Boot 配置文件</vt:lpstr>
      <vt:lpstr>四、Spring Boot 项目结构</vt:lpstr>
      <vt:lpstr>五、Spring Boot 整合 MyBatis</vt:lpstr>
      <vt:lpstr>步骤：</vt:lpstr>
      <vt:lpstr>步骤：</vt:lpstr>
      <vt:lpstr>步骤：</vt:lpstr>
      <vt:lpstr>步骤：</vt:lpstr>
      <vt:lpstr>步骤：</vt:lpstr>
      <vt:lpstr>步骤：</vt:lpstr>
      <vt:lpstr>步骤：</vt:lpstr>
      <vt:lpstr>六、Spring Boot 整合Druid</vt:lpstr>
      <vt:lpstr>Druid 概述：</vt:lpstr>
      <vt:lpstr>步骤：</vt:lpstr>
      <vt:lpstr>步骤：</vt:lpstr>
      <vt:lpstr>步骤：</vt:lpstr>
      <vt:lpstr>步骤：</vt:lpstr>
      <vt:lpstr>步骤：</vt:lpstr>
      <vt:lpstr>步骤：</vt:lpstr>
      <vt:lpstr>步骤：</vt:lpstr>
      <vt:lpstr>七、Spring Boot 整合 PageHelper</vt:lpstr>
      <vt:lpstr>MyBatis 分页插件 PageHelper</vt:lpstr>
      <vt:lpstr>步骤：</vt:lpstr>
      <vt:lpstr>使用：</vt:lpstr>
      <vt:lpstr>使用：</vt:lpstr>
      <vt:lpstr>八、Spring Boot 整合 logback</vt:lpstr>
      <vt:lpstr>Logback 介绍：</vt:lpstr>
      <vt:lpstr>日志级别：</vt:lpstr>
      <vt:lpstr>九、Spring Boot 整合 JSP</vt:lpstr>
      <vt:lpstr>JSP 简介</vt:lpstr>
      <vt:lpstr>步骤：</vt:lpstr>
      <vt:lpstr>步骤：</vt:lpstr>
      <vt:lpstr>步骤：</vt:lpstr>
      <vt:lpstr>步骤：</vt:lpstr>
      <vt:lpstr>十、Spring Boot 整合 Thymeleaf</vt:lpstr>
      <vt:lpstr>Thymeleaf 介绍：</vt:lpstr>
      <vt:lpstr>SpringBoot 与 Thymeleaf :</vt:lpstr>
      <vt:lpstr>如何整合？</vt:lpstr>
      <vt:lpstr>步骤：</vt:lpstr>
      <vt:lpstr>Thymeleaf 语法：</vt:lpstr>
      <vt:lpstr>Thymeleaf 语法：</vt:lpstr>
      <vt:lpstr>Thymeleaf 语法：</vt:lpstr>
      <vt:lpstr>Thymeleaf 语法：</vt:lpstr>
    </vt:vector>
  </TitlesOfParts>
  <Company>Baidu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JiangXinWei</cp:lastModifiedBy>
  <cp:revision>2028</cp:revision>
  <dcterms:created xsi:type="dcterms:W3CDTF">2014-03-19T14:07:00Z</dcterms:created>
  <dcterms:modified xsi:type="dcterms:W3CDTF">2021-04-12T08:57:47Z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