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10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12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4.xml" ContentType="application/vnd.openxmlformats-officedocument.presentationml.comments+xml"/>
  <Override PartName="/ppt/comments/comment15.xml" ContentType="application/vnd.openxmlformats-officedocument.presentationml.comments+xml"/>
  <Override PartName="/ppt/comments/comment16.xml" ContentType="application/vnd.openxmlformats-officedocument.presentationml.comments+xml"/>
  <Override PartName="/ppt/comments/comment17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478" r:id="rId3"/>
    <p:sldId id="481" r:id="rId5"/>
    <p:sldId id="917" r:id="rId6"/>
    <p:sldId id="904" r:id="rId7"/>
    <p:sldId id="906" r:id="rId8"/>
    <p:sldId id="916" r:id="rId9"/>
    <p:sldId id="918" r:id="rId10"/>
    <p:sldId id="919" r:id="rId11"/>
    <p:sldId id="920" r:id="rId12"/>
    <p:sldId id="925" r:id="rId13"/>
    <p:sldId id="921" r:id="rId14"/>
    <p:sldId id="922" r:id="rId15"/>
    <p:sldId id="923" r:id="rId16"/>
    <p:sldId id="924" r:id="rId17"/>
    <p:sldId id="926" r:id="rId18"/>
    <p:sldId id="927" r:id="rId19"/>
    <p:sldId id="928" r:id="rId20"/>
    <p:sldId id="929" r:id="rId21"/>
    <p:sldId id="930" r:id="rId22"/>
    <p:sldId id="931" r:id="rId23"/>
    <p:sldId id="932" r:id="rId24"/>
    <p:sldId id="933" r:id="rId25"/>
    <p:sldId id="934" r:id="rId26"/>
    <p:sldId id="935" r:id="rId27"/>
    <p:sldId id="936" r:id="rId28"/>
    <p:sldId id="937" r:id="rId29"/>
    <p:sldId id="938" r:id="rId30"/>
    <p:sldId id="939" r:id="rId31"/>
    <p:sldId id="940" r:id="rId32"/>
    <p:sldId id="942" r:id="rId33"/>
    <p:sldId id="943" r:id="rId34"/>
    <p:sldId id="944" r:id="rId35"/>
    <p:sldId id="945" r:id="rId36"/>
    <p:sldId id="946" r:id="rId37"/>
    <p:sldId id="948" r:id="rId38"/>
    <p:sldId id="947" r:id="rId39"/>
    <p:sldId id="969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J" initials="J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4958"/>
    <a:srgbClr val="B8275B"/>
    <a:srgbClr val="269999"/>
    <a:srgbClr val="595959"/>
    <a:srgbClr val="276A83"/>
    <a:srgbClr val="AE0B0B"/>
    <a:srgbClr val="C3C000"/>
    <a:srgbClr val="F66FD8"/>
    <a:srgbClr val="C56883"/>
    <a:srgbClr val="FD3A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5" autoAdjust="0"/>
    <p:restoredTop sz="85230" autoAdjust="0"/>
  </p:normalViewPr>
  <p:slideViewPr>
    <p:cSldViewPr snapToGrid="0">
      <p:cViewPr varScale="1">
        <p:scale>
          <a:sx n="128" d="100"/>
          <a:sy n="128" d="100"/>
        </p:scale>
        <p:origin x="156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0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3T01:09:49.130" idx="2">
    <p:pos x="7632" y="1427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C:\Users\JJ\Desktop\&#21331;&#36234;&#30740;&#31350;&#38498;&#35838;&#31243;&#35774;&#35745;\QuartzConfig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Spring Boot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全局异常处理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86570" y="1038192"/>
            <a:ext cx="9328205" cy="258532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@ControllerAdvice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en-US" altLang="zh-CN" dirty="0" err="1"/>
              <a:t>ExceptionController</a:t>
            </a:r>
            <a:r>
              <a:rPr lang="en-US" altLang="zh-CN" dirty="0"/>
              <a:t> {</a:t>
            </a:r>
            <a:endParaRPr lang="en-US" altLang="zh-CN" dirty="0"/>
          </a:p>
          <a:p>
            <a:r>
              <a:rPr lang="en-US" altLang="zh-CN" dirty="0"/>
              <a:t>    @ExceptionHandler(ArithmeticException.class)</a:t>
            </a:r>
            <a:endParaRPr lang="en-US" altLang="zh-CN" dirty="0"/>
          </a:p>
          <a:p>
            <a:r>
              <a:rPr lang="en-US" altLang="zh-CN" dirty="0"/>
              <a:t>    @ResponseBody</a:t>
            </a:r>
            <a:endParaRPr lang="en-US" altLang="zh-CN" dirty="0"/>
          </a:p>
          <a:p>
            <a:r>
              <a:rPr lang="en-US" altLang="zh-CN" dirty="0"/>
              <a:t>    public String </a:t>
            </a:r>
            <a:r>
              <a:rPr lang="en-US" altLang="zh-CN" dirty="0" err="1"/>
              <a:t>AriExceptioin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        return "</a:t>
            </a:r>
            <a:r>
              <a:rPr lang="zh-CN" altLang="en-US" dirty="0"/>
              <a:t>执行全局</a:t>
            </a:r>
            <a:r>
              <a:rPr lang="en-US" altLang="zh-CN" dirty="0"/>
              <a:t>";</a:t>
            </a:r>
            <a:endParaRPr lang="en-US" altLang="zh-CN" dirty="0"/>
          </a:p>
          <a:p>
            <a:r>
              <a:rPr lang="en-US" altLang="zh-CN" dirty="0"/>
              <a:t>    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五、</a:t>
            </a:r>
            <a:r>
              <a:rPr lang="en-US" altLang="zh-CN" dirty="0"/>
              <a:t>Spring Boot </a:t>
            </a:r>
            <a:r>
              <a:rPr lang="zh-CN" altLang="en-US" dirty="0"/>
              <a:t>整合 </a:t>
            </a:r>
            <a:r>
              <a:rPr lang="en-US" altLang="zh-CN" dirty="0"/>
              <a:t>Quartz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19" y="2204278"/>
            <a:ext cx="4403493" cy="2449443"/>
          </a:xfr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241" y="2476483"/>
            <a:ext cx="6138907" cy="161843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Scheduled</a:t>
            </a:r>
            <a:r>
              <a:rPr lang="zh-CN" altLang="en-US" dirty="0"/>
              <a:t>简介：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342900" algn="just"/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Scheduled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Spring3.0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后内置的定时任务器。通过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Scheduled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可以完成周期的执行一些功能。存在于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spring-conext-support.jar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中。</a:t>
            </a:r>
            <a:endParaRPr lang="en-US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571500" indent="-342900" algn="just"/>
            <a:endParaRPr lang="zh-CN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571500" indent="-342900" algn="just"/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SpringBoot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中使用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Scheduled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非常简单，只需要在对应的方法上添加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@Scheduled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注解在配置对应的参数就可以完成。</a:t>
            </a:r>
            <a:endParaRPr lang="zh-CN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400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Spring Boot </a:t>
            </a:r>
            <a:r>
              <a:rPr lang="zh-CN" altLang="en-US" dirty="0"/>
              <a:t>中 </a:t>
            </a:r>
            <a:r>
              <a:rPr lang="en-US" altLang="zh-CN" dirty="0"/>
              <a:t>Scheduled</a:t>
            </a:r>
            <a:r>
              <a:rPr lang="zh-CN" altLang="en-US" dirty="0"/>
              <a:t>代码实现：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Maven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SpringQuartz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添加依赖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   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由于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spring-boot-starter-web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并没有依赖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spring-</a:t>
            </a:r>
            <a:r>
              <a:rPr lang="en-US" altLang="zh-CN" sz="2000" kern="2200" dirty="0" err="1">
                <a:effectLst/>
                <a:cs typeface="Times New Roman" panose="02020603050405020304" pitchFamily="18" charset="0"/>
              </a:rPr>
              <a:t>conext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-support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，所以需要单独添加此依赖。</a:t>
            </a:r>
            <a:endParaRPr lang="zh-CN" altLang="zh-CN" sz="2000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803" y="3166315"/>
            <a:ext cx="8184875" cy="23083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/>
              <a:t>&lt;parent&gt;</a:t>
            </a:r>
            <a:endParaRPr lang="en-US" altLang="zh-CN"/>
          </a:p>
          <a:p>
            <a:r>
              <a:rPr lang="en-US" altLang="zh-CN"/>
              <a:t>    &lt;groupId&gt;org.springframework.boot&lt;/groupId&gt;</a:t>
            </a:r>
            <a:endParaRPr lang="en-US" altLang="zh-CN"/>
          </a:p>
          <a:p>
            <a:r>
              <a:rPr lang="en-US" altLang="zh-CN"/>
              <a:t>    &lt;artifactId&gt;spring-boot-starter-parent&lt;/artifactId&gt;</a:t>
            </a:r>
            <a:endParaRPr lang="en-US" altLang="zh-CN"/>
          </a:p>
          <a:p>
            <a:r>
              <a:rPr lang="en-US" altLang="zh-CN"/>
              <a:t>    &lt;version&gt;2.1.10.RELEASE&lt;/version&gt;</a:t>
            </a:r>
            <a:endParaRPr lang="en-US" altLang="zh-CN"/>
          </a:p>
          <a:p>
            <a:r>
              <a:rPr lang="en-US" altLang="zh-CN"/>
              <a:t>&lt;/parent&gt;</a:t>
            </a:r>
            <a:endParaRPr lang="en-US" altLang="zh-CN"/>
          </a:p>
          <a:p>
            <a:r>
              <a:rPr lang="en-US" altLang="zh-CN"/>
              <a:t>&lt;dependencies&gt;</a:t>
            </a:r>
            <a:endParaRPr lang="en-US" altLang="zh-CN"/>
          </a:p>
          <a:p>
            <a:r>
              <a:rPr lang="en-US" altLang="zh-CN"/>
              <a:t>    &lt;dependency&gt;</a:t>
            </a:r>
            <a:endParaRPr lang="en-US" altLang="zh-CN"/>
          </a:p>
          <a:p>
            <a:r>
              <a:rPr lang="en-US" altLang="zh-CN"/>
              <a:t>        &lt;groupId&gt;org.springframework.boot&lt;/groupId&gt;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Spring Boot </a:t>
            </a:r>
            <a:r>
              <a:rPr lang="zh-CN" altLang="en-US" dirty="0"/>
              <a:t>中 </a:t>
            </a:r>
            <a:r>
              <a:rPr lang="en-US" altLang="zh-CN" dirty="0"/>
              <a:t>Scheduled</a:t>
            </a:r>
            <a:r>
              <a:rPr lang="zh-CN" altLang="en-US" dirty="0"/>
              <a:t>代码实现：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360" y="899047"/>
            <a:ext cx="8702040" cy="424731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&lt;parent&gt;</a:t>
            </a:r>
            <a:endParaRPr lang="en-US" altLang="zh-CN" dirty="0"/>
          </a:p>
          <a:p>
            <a:r>
              <a:rPr lang="en-US" altLang="zh-CN" dirty="0"/>
              <a:t>    &lt;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r>
              <a:rPr lang="en-US" altLang="zh-CN" dirty="0" err="1"/>
              <a:t>org.springframework.boot</a:t>
            </a:r>
            <a:r>
              <a:rPr lang="en-US" altLang="zh-CN" dirty="0"/>
              <a:t>&lt;/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endParaRPr lang="en-US" altLang="zh-CN" dirty="0"/>
          </a:p>
          <a:p>
            <a:r>
              <a:rPr lang="en-US" altLang="zh-CN" dirty="0"/>
              <a:t>    &lt;</a:t>
            </a:r>
            <a:r>
              <a:rPr lang="en-US" altLang="zh-CN" dirty="0" err="1"/>
              <a:t>artifactId</a:t>
            </a:r>
            <a:r>
              <a:rPr lang="en-US" altLang="zh-CN" dirty="0"/>
              <a:t>&gt;spring-boot-starter-parent&lt;/</a:t>
            </a:r>
            <a:r>
              <a:rPr lang="en-US" altLang="zh-CN" dirty="0" err="1"/>
              <a:t>artifactId</a:t>
            </a:r>
            <a:r>
              <a:rPr lang="en-US" altLang="zh-CN" dirty="0"/>
              <a:t>&gt;</a:t>
            </a:r>
            <a:endParaRPr lang="en-US" altLang="zh-CN" dirty="0"/>
          </a:p>
          <a:p>
            <a:r>
              <a:rPr lang="en-US" altLang="zh-CN" dirty="0"/>
              <a:t>    &lt;version&gt;2.1.10.RELEASE&lt;/version&gt;</a:t>
            </a:r>
            <a:endParaRPr lang="en-US" altLang="zh-CN" dirty="0"/>
          </a:p>
          <a:p>
            <a:r>
              <a:rPr lang="en-US" altLang="zh-CN" dirty="0"/>
              <a:t>&lt;/parent&gt;</a:t>
            </a:r>
            <a:endParaRPr lang="en-US" altLang="zh-CN" dirty="0"/>
          </a:p>
          <a:p>
            <a:r>
              <a:rPr lang="en-US" altLang="zh-CN" dirty="0"/>
              <a:t>&lt;dependencies&gt;</a:t>
            </a:r>
            <a:endParaRPr lang="en-US" altLang="zh-CN" dirty="0"/>
          </a:p>
          <a:p>
            <a:r>
              <a:rPr lang="en-US" altLang="zh-CN" dirty="0"/>
              <a:t>    &lt;dependency&gt;</a:t>
            </a:r>
            <a:endParaRPr lang="en-US" altLang="zh-CN" dirty="0"/>
          </a:p>
          <a:p>
            <a:r>
              <a:rPr lang="en-US" altLang="zh-CN" dirty="0"/>
              <a:t>        &lt;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r>
              <a:rPr lang="en-US" altLang="zh-CN" dirty="0" err="1"/>
              <a:t>org.springframework.boot</a:t>
            </a:r>
            <a:r>
              <a:rPr lang="en-US" altLang="zh-CN" dirty="0"/>
              <a:t>&lt;/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endParaRPr lang="en-US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artifactId</a:t>
            </a:r>
            <a:r>
              <a:rPr lang="en-US" altLang="zh-CN" dirty="0"/>
              <a:t>&gt;spring-boot-starter-web&lt;/</a:t>
            </a:r>
            <a:r>
              <a:rPr lang="en-US" altLang="zh-CN" dirty="0" err="1"/>
              <a:t>artifactId</a:t>
            </a:r>
            <a:r>
              <a:rPr lang="en-US" altLang="zh-CN" dirty="0"/>
              <a:t>&gt;</a:t>
            </a:r>
            <a:endParaRPr lang="en-US" altLang="zh-CN" dirty="0"/>
          </a:p>
          <a:p>
            <a:r>
              <a:rPr lang="en-US" altLang="zh-CN" dirty="0"/>
              <a:t>    &lt;/dependency&gt;</a:t>
            </a:r>
            <a:endParaRPr lang="en-US" altLang="zh-CN" dirty="0"/>
          </a:p>
          <a:p>
            <a:r>
              <a:rPr lang="en-US" altLang="zh-CN" dirty="0"/>
              <a:t>    &lt;dependency&gt;</a:t>
            </a:r>
            <a:endParaRPr lang="en-US" altLang="zh-CN" dirty="0"/>
          </a:p>
          <a:p>
            <a:r>
              <a:rPr lang="en-US" altLang="zh-CN" dirty="0"/>
              <a:t>        &lt;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r>
              <a:rPr lang="en-US" altLang="zh-CN" dirty="0" err="1"/>
              <a:t>org.springframework</a:t>
            </a:r>
            <a:r>
              <a:rPr lang="en-US" altLang="zh-CN" dirty="0"/>
              <a:t>&lt;/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endParaRPr lang="en-US" altLang="zh-CN" dirty="0"/>
          </a:p>
          <a:p>
            <a:r>
              <a:rPr lang="en-US" altLang="zh-CN" dirty="0"/>
              <a:t>        &lt;</a:t>
            </a:r>
            <a:r>
              <a:rPr lang="en-US" altLang="zh-CN" dirty="0" err="1"/>
              <a:t>artifactId</a:t>
            </a:r>
            <a:r>
              <a:rPr lang="en-US" altLang="zh-CN" dirty="0"/>
              <a:t>&gt;spring-context-support&lt;/</a:t>
            </a:r>
            <a:r>
              <a:rPr lang="en-US" altLang="zh-CN" dirty="0" err="1"/>
              <a:t>artifactId</a:t>
            </a:r>
            <a:r>
              <a:rPr lang="en-US" altLang="zh-CN" dirty="0"/>
              <a:t>&gt;</a:t>
            </a:r>
            <a:endParaRPr lang="en-US" altLang="zh-CN" dirty="0"/>
          </a:p>
          <a:p>
            <a:r>
              <a:rPr lang="en-US" altLang="zh-CN" dirty="0"/>
              <a:t>    &lt;/dependency&gt;</a:t>
            </a:r>
            <a:endParaRPr lang="en-US" altLang="zh-CN" dirty="0"/>
          </a:p>
          <a:p>
            <a:r>
              <a:rPr lang="en-US" altLang="zh-CN" dirty="0"/>
              <a:t>&lt;/dependencies&gt;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Spring Boot </a:t>
            </a:r>
            <a:r>
              <a:rPr lang="zh-CN" altLang="en-US" dirty="0"/>
              <a:t>中 </a:t>
            </a:r>
            <a:r>
              <a:rPr lang="en-US" altLang="zh-CN" dirty="0"/>
              <a:t>Scheduled</a:t>
            </a:r>
            <a:r>
              <a:rPr lang="zh-CN" altLang="en-US" dirty="0"/>
              <a:t>代码实现：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创建启动类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   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新建</a:t>
            </a:r>
            <a:r>
              <a:rPr lang="en-US" altLang="zh-CN" sz="1800" kern="2200" dirty="0" err="1">
                <a:effectLst/>
                <a:cs typeface="Times New Roman" panose="02020603050405020304" pitchFamily="18" charset="0"/>
              </a:rPr>
              <a:t>com.etc.QuartzApplication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启动类</a:t>
            </a:r>
            <a:endParaRPr lang="zh-CN" altLang="zh-CN" sz="1800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778" y="2413337"/>
            <a:ext cx="8702040" cy="20313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@SpringBootApplication</a:t>
            </a:r>
            <a:endParaRPr lang="en-US" altLang="zh-CN" dirty="0"/>
          </a:p>
          <a:p>
            <a:r>
              <a:rPr lang="en-US" altLang="zh-CN" dirty="0"/>
              <a:t>@EnableScheduling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en-US" altLang="zh-CN" dirty="0" err="1"/>
              <a:t>QuartzApplication</a:t>
            </a:r>
            <a:r>
              <a:rPr lang="en-US" altLang="zh-CN" dirty="0"/>
              <a:t> {</a:t>
            </a:r>
            <a:endParaRPr lang="en-US" altLang="zh-CN" dirty="0"/>
          </a:p>
          <a:p>
            <a:r>
              <a:rPr lang="en-US" altLang="zh-CN" dirty="0"/>
              <a:t>    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SpringApplication.run</a:t>
            </a:r>
            <a:r>
              <a:rPr lang="en-US" altLang="zh-CN" dirty="0"/>
              <a:t>(</a:t>
            </a:r>
            <a:r>
              <a:rPr lang="en-US" altLang="zh-CN" dirty="0" err="1"/>
              <a:t>QuartzApplication.class,args</a:t>
            </a:r>
            <a:r>
              <a:rPr lang="en-US" altLang="zh-CN" dirty="0"/>
              <a:t>);</a:t>
            </a:r>
            <a:endParaRPr lang="en-US" altLang="zh-CN" dirty="0"/>
          </a:p>
          <a:p>
            <a:r>
              <a:rPr lang="en-US" altLang="zh-CN" dirty="0"/>
              <a:t>    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Spring Boot </a:t>
            </a:r>
            <a:r>
              <a:rPr lang="zh-CN" altLang="en-US" dirty="0"/>
              <a:t>中 </a:t>
            </a:r>
            <a:r>
              <a:rPr lang="en-US" altLang="zh-CN" dirty="0"/>
              <a:t>Scheduled</a:t>
            </a:r>
            <a:r>
              <a:rPr lang="zh-CN" altLang="en-US" dirty="0"/>
              <a:t>代码实现：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新建定时任务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   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新建</a:t>
            </a:r>
            <a:r>
              <a:rPr lang="en-US" altLang="zh-CN" sz="1800" kern="2200" dirty="0" err="1">
                <a:effectLst/>
                <a:cs typeface="Times New Roman" panose="02020603050405020304" pitchFamily="18" charset="0"/>
              </a:rPr>
              <a:t>com.etc.scheduled.DemoScheduled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类。</a:t>
            </a:r>
            <a:endParaRPr lang="zh-CN" altLang="zh-CN" sz="1800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778" y="2413337"/>
            <a:ext cx="8702040" cy="23083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@Component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en-US" altLang="zh-CN" dirty="0" err="1"/>
              <a:t>DemoScheduled</a:t>
            </a:r>
            <a:r>
              <a:rPr lang="en-US" altLang="zh-CN" dirty="0"/>
              <a:t> {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@Scheduled(cron="0/2 * * * * *")</a:t>
            </a:r>
            <a:endParaRPr lang="en-US" altLang="zh-CN" dirty="0"/>
          </a:p>
          <a:p>
            <a:r>
              <a:rPr lang="en-US" altLang="zh-CN" dirty="0"/>
              <a:t>    public void </a:t>
            </a:r>
            <a:r>
              <a:rPr lang="en-US" altLang="zh-CN" dirty="0" err="1"/>
              <a:t>testScheduled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("test scheduled");</a:t>
            </a:r>
            <a:endParaRPr lang="en-US" altLang="zh-CN" dirty="0"/>
          </a:p>
          <a:p>
            <a:r>
              <a:rPr lang="en-US" altLang="zh-CN" dirty="0"/>
              <a:t>    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表达式是一个字符串，分为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个域，每一个域代表一个含义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有如下两种语法格式：</a:t>
            </a:r>
            <a:endParaRPr lang="zh-CN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8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r>
              <a:rPr lang="en-US" altLang="zh-CN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Seconds Minutes Hours Day Month Week Year</a:t>
            </a:r>
            <a:endParaRPr lang="en-US" altLang="zh-CN" kern="2200" dirty="0">
              <a:solidFill>
                <a:srgbClr val="FF0000"/>
              </a:solidFill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Seconds Minutes Hours Day Month Week Year</a:t>
            </a:r>
            <a:endParaRPr lang="zh-CN" altLang="zh-CN" sz="3600" kern="2200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表达式：结构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corn</a:t>
            </a:r>
            <a:r>
              <a:rPr lang="zh-CN" altLang="zh-CN" sz="3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从左到右（用空格隔开）：</a:t>
            </a:r>
            <a:endParaRPr lang="zh-CN" altLang="zh-CN" sz="32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2351" y="1838739"/>
            <a:ext cx="7260536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秒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 小时 月份中的日期 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月份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星期中的日期 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年份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32351" y="2494721"/>
          <a:ext cx="9238423" cy="3756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2996"/>
                <a:gridCol w="1988633"/>
                <a:gridCol w="2225874"/>
                <a:gridCol w="3460920"/>
              </a:tblGrid>
              <a:tr h="688782"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</a:t>
                      </a:r>
                      <a:endParaRPr lang="zh-CN" sz="1600" kern="2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时间域名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允许值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允许的特殊字符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96571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秒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0-59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/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96571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</a:t>
                      </a:r>
                      <a:endParaRPr lang="zh-CN" sz="1600" kern="2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0-59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/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96571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小时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0-23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/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96571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1-31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/ L W C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96571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1-12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/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96571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1-7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? / L C #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688782"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sz="1600" kern="2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可选</a:t>
                      </a:r>
                      <a:r>
                        <a:rPr lang="en-US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sz="1600" kern="2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1970-2099</a:t>
                      </a:r>
                      <a:endParaRPr lang="zh-CN" sz="1600" kern="22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en-US" sz="1600" kern="2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- * /</a:t>
                      </a:r>
                      <a:endParaRPr lang="zh-CN" sz="1600" kern="2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3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表达式的时间字段除允许设置数值外，还可使用一些特殊的字符，提供列表、范围、通配符等功能，细说如下：</a:t>
            </a:r>
            <a:endParaRPr lang="en-US" altLang="zh-CN" sz="22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星号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(*)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：可用在所有字段中，表示对应时间域的每一个时刻，例如，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*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在分钟字段时，表示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“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每分钟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”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；</a:t>
            </a:r>
            <a:endParaRPr lang="en-US" altLang="zh-CN" sz="2200" kern="2200" dirty="0">
              <a:cs typeface="Times New Roman" panose="02020603050405020304" pitchFamily="18" charset="0"/>
            </a:endParaRPr>
          </a:p>
          <a:p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问号（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?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）：该字符只在日期和星期字段中使用，它通常指定为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“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无意义的值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”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，相当于占位符；</a:t>
            </a:r>
            <a:endParaRPr lang="en-US" altLang="zh-CN" sz="2200" kern="2200" dirty="0">
              <a:effectLst/>
              <a:cs typeface="Times New Roman" panose="02020603050405020304" pitchFamily="18" charset="0"/>
            </a:endParaRPr>
          </a:p>
          <a:p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减号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(-)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：表达一个范围，如在小时字段中使用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“10-12”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，则表示从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10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到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12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点，即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10,11,12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；</a:t>
            </a:r>
            <a:endParaRPr lang="en-US" altLang="zh-CN" sz="1900" kern="2200" dirty="0">
              <a:effectLst/>
              <a:cs typeface="Times New Roman" panose="02020603050405020304" pitchFamily="18" charset="0"/>
            </a:endParaRPr>
          </a:p>
          <a:p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逗号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(,)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：表达一个列表值，如在星期字段中使用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“MON,WED,FRI”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，则表示星期一，星期三和星期五；</a:t>
            </a:r>
            <a:endParaRPr lang="en-US" altLang="zh-CN" sz="1900" kern="2200" dirty="0">
              <a:effectLst/>
              <a:cs typeface="Times New Roman" panose="02020603050405020304" pitchFamily="18" charset="0"/>
            </a:endParaRPr>
          </a:p>
          <a:p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斜杠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(/)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：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x/y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表达一个等步长序列，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x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为起始值，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y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为增量步长值。如在秒字段中使用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0/15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，则表示为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0,15,30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和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45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秒，而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5/15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在分钟字段中表示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5,20,35,50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，你也可以使用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*/y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，它等同于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0/y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；</a:t>
            </a:r>
            <a:endParaRPr lang="en-US" altLang="zh-CN" sz="1900" kern="2200" dirty="0">
              <a:cs typeface="Times New Roman" panose="02020603050405020304" pitchFamily="18" charset="0"/>
            </a:endParaRPr>
          </a:p>
          <a:p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L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：该字符只在日期和星期字段中使用，代表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“Last”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的意思，但它在两个字段中意思不同。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L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在日期字段中，表示这个月份的最后一天，如一月的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31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号，非闰年二月的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28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号；如果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L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用在星期中，则表示星期六，等同于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7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。但是，如果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L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出现在星期字段里，而且在前面有一个数值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X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，则表示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“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这个月的最后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X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天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”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，例如，</a:t>
            </a:r>
            <a:r>
              <a:rPr lang="en-US" altLang="zh-CN" sz="1900" kern="2200" dirty="0">
                <a:effectLst/>
                <a:cs typeface="Times New Roman" panose="02020603050405020304" pitchFamily="18" charset="0"/>
              </a:rPr>
              <a:t>6L</a:t>
            </a:r>
            <a:r>
              <a:rPr lang="zh-CN" altLang="zh-CN" sz="1900" kern="2200" dirty="0">
                <a:effectLst/>
                <a:cs typeface="Times New Roman" panose="02020603050405020304" pitchFamily="18" charset="0"/>
              </a:rPr>
              <a:t>表示该月的最后星期五；</a:t>
            </a:r>
            <a:endParaRPr lang="zh-CN" altLang="zh-CN" sz="1900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6941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本章目录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944165"/>
          </a:xfrm>
          <a:noFill/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项目打包部署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异常显示页面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异常处理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Quartz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Bean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整合拦截器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3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表达式的时间字段除允许设置数值外，还可使用一些特殊的字符，提供列表、范围、通配符等功能，细说如下：</a:t>
            </a:r>
            <a:r>
              <a:rPr lang="zh-CN" altLang="en-US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（接上）</a:t>
            </a:r>
            <a:endParaRPr lang="en-US" altLang="zh-CN" sz="22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514350" indent="-285750" algn="just"/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W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：该字符只能出现在日期字段里，是对前导日期的修饰，表示离该日期最近的工作日。例如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15W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表示离该月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号最近的工作日，如果该月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号是星期六，则匹配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14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号星期五；如果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日是星期日，则匹配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16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号星期一；如果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号是星期二，那结果就是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号星期二。但必须注意关联的匹配日期不能够跨月，如你指定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1W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，如果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号是星期六，结果匹配的是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3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号星期一，而非上个月最后的那天。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W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字符串只能指定单一日期，而不能指定日期范围</a:t>
            </a:r>
            <a:endParaRPr lang="en-US" altLang="zh-CN" sz="2000" kern="2200" dirty="0">
              <a:effectLst/>
              <a:cs typeface="Times New Roman" panose="02020603050405020304" pitchFamily="18" charset="0"/>
            </a:endParaRPr>
          </a:p>
          <a:p>
            <a:pPr marL="514350" indent="-285750" algn="just"/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LW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组合：在日期字段可以组合使用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LW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，它的意思是当月的最后一个工作日；</a:t>
            </a:r>
            <a:endParaRPr lang="en-US" altLang="zh-CN" sz="2000" kern="2200" dirty="0">
              <a:effectLst/>
              <a:cs typeface="Times New Roman" panose="02020603050405020304" pitchFamily="18" charset="0"/>
            </a:endParaRPr>
          </a:p>
          <a:p>
            <a:pPr marL="514350" indent="-285750" algn="just"/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井号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(#)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：该字符只能在星期字段中使用，表示当月某个工作日。如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6#3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表示当月的第三个星期五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(6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表示星期五，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#3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表示当前的第三个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)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，而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4#5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表示当月的第五个星期三，假设当月没有第五个星期三，忽略不触发；</a:t>
            </a:r>
            <a:endParaRPr lang="zh-CN" altLang="zh-CN" sz="2000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表达式的时间字段除允许设置数值外，还可使用一些特殊的字符，提供列表、范围、通配符等功能，细说如下：</a:t>
            </a:r>
            <a:r>
              <a:rPr lang="zh-CN" altLang="en-US" sz="22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（接上）</a:t>
            </a:r>
            <a:endParaRPr lang="en-US" altLang="zh-CN" sz="22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C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：该字符只在日期和星期字段中使用，代表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“Calendar”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的意思。它的意思是计划所关联的日期，如果日期没有被关联，则相当于日历中所有日期。例如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5C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在日期字段中就相当于日历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5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日以后的第一天。</a:t>
            </a:r>
            <a:r>
              <a:rPr lang="en-US" altLang="zh-CN" sz="2000" kern="2200" dirty="0">
                <a:effectLst/>
                <a:cs typeface="Times New Roman" panose="02020603050405020304" pitchFamily="18" charset="0"/>
              </a:rPr>
              <a:t>1C</a:t>
            </a:r>
            <a:r>
              <a:rPr lang="zh-CN" altLang="zh-CN" sz="2000" kern="2200" dirty="0">
                <a:effectLst/>
                <a:cs typeface="Times New Roman" panose="02020603050405020304" pitchFamily="18" charset="0"/>
              </a:rPr>
              <a:t>在星期字段中相当于星期日后的第一天。</a:t>
            </a:r>
            <a:endParaRPr lang="zh-CN" altLang="zh-CN" sz="2000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18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sz="18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表达式对特殊字符的大小写不敏感，对代表星期的缩写英文大小写也不敏感。</a:t>
            </a:r>
            <a:endParaRPr lang="en-US" altLang="zh-CN" sz="1800" kern="2200" dirty="0">
              <a:solidFill>
                <a:srgbClr val="FF0000"/>
              </a:solidFill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例子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/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@Scheduled(cron = "0 0 1 1 1 ?")//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每年一月的一号的</a:t>
            </a:r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1:00:00 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执行一次</a:t>
            </a:r>
            <a:endParaRPr lang="zh-CN" altLang="zh-CN" sz="1800" kern="2200" dirty="0">
              <a:effectLst/>
              <a:cs typeface="Times New Roman" panose="02020603050405020304" pitchFamily="18" charset="0"/>
            </a:endParaRPr>
          </a:p>
          <a:p>
            <a:pPr lvl="1"/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@Scheduled(cron = "0 0 1  1 1,6 ?") //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一月和六月的一号的</a:t>
            </a:r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1:00:00 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执行一次</a:t>
            </a:r>
            <a:endParaRPr lang="en-US" altLang="zh-CN" sz="1800" kern="2200" dirty="0">
              <a:effectLst/>
              <a:cs typeface="Times New Roman" panose="02020603050405020304" pitchFamily="18" charset="0"/>
            </a:endParaRPr>
          </a:p>
          <a:p>
            <a:pPr lvl="1"/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@Scheduled(cron = "0 0 1  1 1,4,7,10 ?") //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每个季度的第一个月的一号的</a:t>
            </a:r>
            <a:r>
              <a:rPr lang="en-US" altLang="zh-CN" sz="1800" kern="2200" dirty="0">
                <a:effectLst/>
                <a:cs typeface="Times New Roman" panose="02020603050405020304" pitchFamily="18" charset="0"/>
              </a:rPr>
              <a:t>1:00:00 </a:t>
            </a:r>
            <a:r>
              <a:rPr lang="zh-CN" altLang="zh-CN" sz="1800" kern="2200" dirty="0">
                <a:effectLst/>
                <a:cs typeface="Times New Roman" panose="02020603050405020304" pitchFamily="18" charset="0"/>
              </a:rPr>
              <a:t>执行一次</a:t>
            </a:r>
            <a:endParaRPr lang="zh-CN" altLang="zh-CN" sz="1800" kern="2200" dirty="0">
              <a:effectLst/>
              <a:cs typeface="Times New Roman" panose="02020603050405020304" pitchFamily="18" charset="0"/>
            </a:endParaRPr>
          </a:p>
          <a:p>
            <a:pPr lvl="1"/>
            <a:endParaRPr lang="zh-CN" altLang="zh-CN" sz="14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1800" kern="2200" dirty="0">
              <a:solidFill>
                <a:srgbClr val="FF0000"/>
              </a:solidFill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Cron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表达式对特殊字符的大小写不敏感，对代表星期的缩写英文大小写也不敏感。</a:t>
            </a:r>
            <a:endParaRPr lang="en-US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2200" dirty="0">
                <a:effectLst/>
                <a:cs typeface="Times New Roman" panose="02020603050405020304" pitchFamily="18" charset="0"/>
              </a:rPr>
              <a:t>例子</a:t>
            </a:r>
            <a:r>
              <a:rPr lang="en-US" altLang="zh-CN" sz="2400" kern="2200" dirty="0">
                <a:effectLst/>
                <a:cs typeface="Times New Roman" panose="02020603050405020304" pitchFamily="18" charset="0"/>
              </a:rPr>
              <a:t>:</a:t>
            </a:r>
            <a:endParaRPr lang="en-US" altLang="zh-CN" sz="2400" kern="2200" dirty="0">
              <a:effectLst/>
              <a:cs typeface="Times New Roman" panose="02020603050405020304" pitchFamily="18" charset="0"/>
            </a:endParaRPr>
          </a:p>
          <a:p>
            <a:pPr lvl="1"/>
            <a:r>
              <a:rPr lang="en-US" altLang="zh-CN" kern="2200" dirty="0">
                <a:effectLst/>
                <a:cs typeface="Times New Roman" panose="02020603050405020304" pitchFamily="18" charset="0"/>
              </a:rPr>
              <a:t>@Scheduled(cron = "0 0 1 1 1 ?")//</a:t>
            </a:r>
            <a:r>
              <a:rPr lang="zh-CN" altLang="zh-CN" kern="2200" dirty="0">
                <a:effectLst/>
                <a:cs typeface="Times New Roman" panose="02020603050405020304" pitchFamily="18" charset="0"/>
              </a:rPr>
              <a:t>每年一月的一号的</a:t>
            </a:r>
            <a:r>
              <a:rPr lang="en-US" altLang="zh-CN" kern="2200" dirty="0">
                <a:effectLst/>
                <a:cs typeface="Times New Roman" panose="02020603050405020304" pitchFamily="18" charset="0"/>
              </a:rPr>
              <a:t>1:00:00 </a:t>
            </a:r>
            <a:r>
              <a:rPr lang="zh-CN" altLang="zh-CN" kern="2200" dirty="0">
                <a:effectLst/>
                <a:cs typeface="Times New Roman" panose="02020603050405020304" pitchFamily="18" charset="0"/>
              </a:rPr>
              <a:t>执行一次</a:t>
            </a:r>
            <a:endParaRPr lang="zh-CN" altLang="zh-CN" kern="2200" dirty="0">
              <a:effectLst/>
              <a:cs typeface="Times New Roman" panose="02020603050405020304" pitchFamily="18" charset="0"/>
            </a:endParaRPr>
          </a:p>
          <a:p>
            <a:pPr lvl="1"/>
            <a:r>
              <a:rPr lang="en-US" altLang="zh-CN" kern="2200" dirty="0">
                <a:effectLst/>
                <a:cs typeface="Times New Roman" panose="02020603050405020304" pitchFamily="18" charset="0"/>
              </a:rPr>
              <a:t>@Scheduled(cron = "0 0 1  1 1,6 ?") //</a:t>
            </a:r>
            <a:r>
              <a:rPr lang="zh-CN" altLang="zh-CN" kern="2200" dirty="0">
                <a:effectLst/>
                <a:cs typeface="Times New Roman" panose="02020603050405020304" pitchFamily="18" charset="0"/>
              </a:rPr>
              <a:t>一月和六月的一号的</a:t>
            </a:r>
            <a:r>
              <a:rPr lang="en-US" altLang="zh-CN" kern="2200" dirty="0">
                <a:effectLst/>
                <a:cs typeface="Times New Roman" panose="02020603050405020304" pitchFamily="18" charset="0"/>
              </a:rPr>
              <a:t>1:00:00 </a:t>
            </a:r>
            <a:r>
              <a:rPr lang="zh-CN" altLang="zh-CN" kern="2200" dirty="0">
                <a:effectLst/>
                <a:cs typeface="Times New Roman" panose="02020603050405020304" pitchFamily="18" charset="0"/>
              </a:rPr>
              <a:t>执行一次</a:t>
            </a:r>
            <a:endParaRPr lang="en-US" altLang="zh-CN" kern="2200" dirty="0">
              <a:effectLst/>
              <a:cs typeface="Times New Roman" panose="02020603050405020304" pitchFamily="18" charset="0"/>
            </a:endParaRPr>
          </a:p>
          <a:p>
            <a:pPr lvl="1"/>
            <a:r>
              <a:rPr lang="en-US" altLang="zh-CN" kern="2200" dirty="0">
                <a:effectLst/>
                <a:cs typeface="Times New Roman" panose="02020603050405020304" pitchFamily="18" charset="0"/>
              </a:rPr>
              <a:t>@Scheduled(cron = "0 0 1  1 1,4,7,10 ?") //</a:t>
            </a:r>
            <a:r>
              <a:rPr lang="zh-CN" altLang="zh-CN" kern="2200" dirty="0">
                <a:effectLst/>
                <a:cs typeface="Times New Roman" panose="02020603050405020304" pitchFamily="18" charset="0"/>
              </a:rPr>
              <a:t>每个季度的第一个月的一号的</a:t>
            </a:r>
            <a:r>
              <a:rPr lang="en-US" altLang="zh-CN" kern="2200" dirty="0">
                <a:effectLst/>
                <a:cs typeface="Times New Roman" panose="02020603050405020304" pitchFamily="18" charset="0"/>
              </a:rPr>
              <a:t>1:00:00 </a:t>
            </a:r>
            <a:r>
              <a:rPr lang="zh-CN" altLang="zh-CN" kern="2200" dirty="0">
                <a:effectLst/>
                <a:cs typeface="Times New Roman" panose="02020603050405020304" pitchFamily="18" charset="0"/>
              </a:rPr>
              <a:t>执行一次</a:t>
            </a:r>
            <a:endParaRPr lang="zh-CN" altLang="zh-CN" kern="2200" dirty="0">
              <a:effectLst/>
              <a:cs typeface="Times New Roman" panose="02020603050405020304" pitchFamily="18" charset="0"/>
            </a:endParaRPr>
          </a:p>
          <a:p>
            <a:pPr lvl="1"/>
            <a:endParaRPr lang="zh-CN" altLang="zh-CN" sz="14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1800" kern="2200" dirty="0">
              <a:solidFill>
                <a:srgbClr val="FF0000"/>
              </a:solidFill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简介</a:t>
            </a:r>
            <a:endParaRPr lang="zh-CN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2" y="1790546"/>
            <a:ext cx="11865428" cy="271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Quartz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0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OpenSymphony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开源组织在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Job scheduling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领域又一个开源项目。可以方便的集成在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Java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项目中完成任务调度功能。总体功能和</a:t>
            </a:r>
            <a:r>
              <a:rPr lang="en-US" altLang="zh-CN" sz="20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java.util.Timer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很像，但是要比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Timer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功能更加强大。且不像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Scheduler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执行一个固定的任务，在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Quartz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可以对任务进行操作，新增任务，删除任务等。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zh-CN" sz="18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例如：</a:t>
            </a:r>
            <a:endParaRPr lang="zh-CN" altLang="zh-CN" sz="1800" kern="2200" dirty="0">
              <a:solidFill>
                <a:srgbClr val="FF0000"/>
              </a:solidFill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65455" algn="just"/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每天固定时间执行任务！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65455" algn="just"/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每隔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天执行一次任务！</a:t>
            </a:r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zh-CN" altLang="zh-CN" sz="2400" kern="22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这些都是任务调度。</a:t>
            </a:r>
            <a:r>
              <a:rPr lang="en-US" altLang="zh-CN" sz="2400" kern="22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Quartz</a:t>
            </a:r>
            <a:r>
              <a:rPr lang="zh-CN" altLang="zh-CN" sz="2400" kern="2200" dirty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都可以轻松地完整这些事情。</a:t>
            </a:r>
            <a:endParaRPr lang="zh-CN" altLang="zh-CN" sz="2400" kern="2200" dirty="0">
              <a:solidFill>
                <a:srgbClr val="FF0000"/>
              </a:solidFill>
              <a:effectLst/>
              <a:cs typeface="Times New Roman" panose="02020603050405020304" pitchFamily="18" charset="0"/>
            </a:endParaRPr>
          </a:p>
          <a:p>
            <a:pPr indent="0" algn="just">
              <a:buNone/>
            </a:pPr>
            <a:endParaRPr lang="en-US" altLang="zh-CN" sz="1800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endParaRPr lang="zh-CN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Quartz</a:t>
            </a:r>
            <a:r>
              <a:rPr lang="zh-CN" altLang="zh-CN" sz="2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核心包含四个概念。</a:t>
            </a:r>
            <a:endParaRPr lang="en-US" altLang="zh-CN" sz="28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b="1" i="0" dirty="0">
                <a:solidFill>
                  <a:srgbClr val="333333"/>
                </a:solidFill>
                <a:effectLst/>
              </a:rPr>
              <a:t>Job </a:t>
            </a:r>
            <a:r>
              <a:rPr lang="zh-CN" altLang="en-US" b="0" i="0" dirty="0">
                <a:solidFill>
                  <a:srgbClr val="333333"/>
                </a:solidFill>
                <a:effectLst/>
              </a:rPr>
              <a:t>表示一个工作，要执行的具体内容。此接口中只有一个方法，如下：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sz="2400" b="1" dirty="0">
                <a:solidFill>
                  <a:srgbClr val="333333"/>
                </a:solidFill>
              </a:rPr>
              <a:t>Job Detail</a:t>
            </a:r>
            <a:r>
              <a:rPr lang="zh-CN" altLang="en-US" sz="2400" b="1" dirty="0">
                <a:solidFill>
                  <a:srgbClr val="333333"/>
                </a:solidFill>
              </a:rPr>
              <a:t> </a:t>
            </a:r>
            <a:r>
              <a:rPr lang="zh-CN" altLang="en-US" sz="2400" dirty="0">
                <a:solidFill>
                  <a:srgbClr val="333333"/>
                </a:solidFill>
              </a:rPr>
              <a:t>表示一个具体的可执行的调度程序，</a:t>
            </a:r>
            <a:r>
              <a:rPr lang="en-US" altLang="zh-CN" sz="2400" dirty="0">
                <a:solidFill>
                  <a:srgbClr val="333333"/>
                </a:solidFill>
              </a:rPr>
              <a:t>Job </a:t>
            </a:r>
            <a:r>
              <a:rPr lang="zh-CN" altLang="en-US" sz="2400" dirty="0">
                <a:solidFill>
                  <a:srgbClr val="333333"/>
                </a:solidFill>
              </a:rPr>
              <a:t>是这个可执行程调度程序所要执行的内容，另外 </a:t>
            </a:r>
            <a:r>
              <a:rPr lang="en-US" altLang="zh-CN" sz="2400" dirty="0">
                <a:solidFill>
                  <a:srgbClr val="333333"/>
                </a:solidFill>
              </a:rPr>
              <a:t>Job Detail </a:t>
            </a:r>
            <a:r>
              <a:rPr lang="zh-CN" altLang="en-US" sz="2400" dirty="0">
                <a:solidFill>
                  <a:srgbClr val="333333"/>
                </a:solidFill>
              </a:rPr>
              <a:t>还包含了这个任务调度的方案和策略。</a:t>
            </a:r>
            <a:endParaRPr lang="zh-CN" altLang="en-US" sz="2400" dirty="0">
              <a:solidFill>
                <a:srgbClr val="333333"/>
              </a:solidFill>
            </a:endParaRPr>
          </a:p>
          <a:p>
            <a:r>
              <a:rPr lang="en-US" altLang="zh-CN" sz="2400" b="1" dirty="0">
                <a:solidFill>
                  <a:srgbClr val="333333"/>
                </a:solidFill>
              </a:rPr>
              <a:t>Trigger</a:t>
            </a:r>
            <a:r>
              <a:rPr lang="zh-CN" altLang="en-US" sz="2400" dirty="0">
                <a:solidFill>
                  <a:srgbClr val="333333"/>
                </a:solidFill>
              </a:rPr>
              <a:t> 代表一个调度参数的配置，什么时候去调。</a:t>
            </a:r>
            <a:endParaRPr lang="zh-CN" altLang="en-US" sz="2400" dirty="0">
              <a:solidFill>
                <a:srgbClr val="333333"/>
              </a:solidFill>
            </a:endParaRPr>
          </a:p>
          <a:p>
            <a:r>
              <a:rPr lang="en-US" altLang="zh-CN" sz="2400" b="1" dirty="0">
                <a:solidFill>
                  <a:srgbClr val="333333"/>
                </a:solidFill>
              </a:rPr>
              <a:t>Scheduler</a:t>
            </a:r>
            <a:r>
              <a:rPr lang="en-US" altLang="zh-CN" sz="2400" dirty="0">
                <a:solidFill>
                  <a:srgbClr val="333333"/>
                </a:solidFill>
              </a:rPr>
              <a:t> </a:t>
            </a:r>
            <a:r>
              <a:rPr lang="zh-CN" altLang="en-US" sz="2400" dirty="0">
                <a:solidFill>
                  <a:srgbClr val="333333"/>
                </a:solidFill>
              </a:rPr>
              <a:t>代表一个调度容器，一个调度容器中可以注册多个 </a:t>
            </a:r>
            <a:r>
              <a:rPr lang="en-US" altLang="zh-CN" sz="2400" dirty="0">
                <a:solidFill>
                  <a:srgbClr val="333333"/>
                </a:solidFill>
              </a:rPr>
              <a:t>Job Detail </a:t>
            </a:r>
            <a:r>
              <a:rPr lang="zh-CN" altLang="en-US" sz="2400" dirty="0">
                <a:solidFill>
                  <a:srgbClr val="333333"/>
                </a:solidFill>
              </a:rPr>
              <a:t>和 </a:t>
            </a:r>
            <a:r>
              <a:rPr lang="en-US" altLang="zh-CN" sz="2400" dirty="0">
                <a:solidFill>
                  <a:srgbClr val="333333"/>
                </a:solidFill>
              </a:rPr>
              <a:t>Trigger</a:t>
            </a:r>
            <a:r>
              <a:rPr lang="zh-CN" altLang="en-US" sz="2400" dirty="0">
                <a:solidFill>
                  <a:srgbClr val="333333"/>
                </a:solidFill>
              </a:rPr>
              <a:t>。当 </a:t>
            </a:r>
            <a:r>
              <a:rPr lang="en-US" altLang="zh-CN" sz="2400" dirty="0">
                <a:solidFill>
                  <a:srgbClr val="333333"/>
                </a:solidFill>
              </a:rPr>
              <a:t>Trigger </a:t>
            </a:r>
            <a:r>
              <a:rPr lang="zh-CN" altLang="en-US" sz="2400" dirty="0">
                <a:solidFill>
                  <a:srgbClr val="333333"/>
                </a:solidFill>
              </a:rPr>
              <a:t>与 </a:t>
            </a:r>
            <a:r>
              <a:rPr lang="en-US" altLang="zh-CN" sz="2400" dirty="0">
                <a:solidFill>
                  <a:srgbClr val="333333"/>
                </a:solidFill>
              </a:rPr>
              <a:t>Job Detail </a:t>
            </a:r>
            <a:r>
              <a:rPr lang="zh-CN" altLang="en-US" sz="2400" dirty="0">
                <a:solidFill>
                  <a:srgbClr val="333333"/>
                </a:solidFill>
              </a:rPr>
              <a:t>组合，就可以被 </a:t>
            </a:r>
            <a:r>
              <a:rPr lang="en-US" altLang="zh-CN" sz="2400" dirty="0">
                <a:solidFill>
                  <a:srgbClr val="333333"/>
                </a:solidFill>
              </a:rPr>
              <a:t>Scheduler </a:t>
            </a:r>
            <a:r>
              <a:rPr lang="zh-CN" altLang="en-US" sz="2400" dirty="0">
                <a:solidFill>
                  <a:srgbClr val="333333"/>
                </a:solidFill>
              </a:rPr>
              <a:t>容器调度了。</a:t>
            </a:r>
            <a:endParaRPr lang="zh-CN" altLang="en-US" sz="2400" dirty="0">
              <a:solidFill>
                <a:srgbClr val="333333"/>
              </a:solidFill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6048" y="2514600"/>
            <a:ext cx="8073483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83A42"/>
                </a:solidFill>
                <a:effectLst/>
                <a:latin typeface="Source Code Pro"/>
              </a:rPr>
              <a:t>void </a:t>
            </a:r>
            <a:r>
              <a:rPr lang="en-US" altLang="zh-CN" b="0" i="0" dirty="0">
                <a:solidFill>
                  <a:srgbClr val="A626A4"/>
                </a:solidFill>
                <a:effectLst/>
                <a:latin typeface="Source Code Pro"/>
              </a:rPr>
              <a:t>execute</a:t>
            </a:r>
            <a:r>
              <a:rPr lang="en-US" altLang="zh-CN" b="0" i="0" dirty="0">
                <a:solidFill>
                  <a:srgbClr val="383A42"/>
                </a:solidFill>
                <a:effectLst/>
                <a:latin typeface="Source Code Pro"/>
              </a:rPr>
              <a:t>(</a:t>
            </a:r>
            <a:r>
              <a:rPr lang="en-US" altLang="zh-CN" b="0" i="0" dirty="0" err="1">
                <a:solidFill>
                  <a:srgbClr val="383A42"/>
                </a:solidFill>
                <a:effectLst/>
                <a:latin typeface="Source Code Pro"/>
              </a:rPr>
              <a:t>JobExecutionContext</a:t>
            </a:r>
            <a:r>
              <a:rPr lang="en-US" altLang="zh-CN" b="0" i="0" dirty="0">
                <a:solidFill>
                  <a:srgbClr val="383A42"/>
                </a:solidFill>
                <a:effectLst/>
                <a:latin typeface="Source Code Pro"/>
              </a:rPr>
              <a:t> </a:t>
            </a:r>
            <a:r>
              <a:rPr lang="en-US" altLang="zh-CN" b="0" i="0" dirty="0">
                <a:solidFill>
                  <a:srgbClr val="A626A4"/>
                </a:solidFill>
                <a:effectLst/>
                <a:latin typeface="Source Code Pro"/>
              </a:rPr>
              <a:t>context</a:t>
            </a:r>
            <a:r>
              <a:rPr lang="en-US" altLang="zh-CN" b="0" i="0" dirty="0">
                <a:solidFill>
                  <a:srgbClr val="383A42"/>
                </a:solidFill>
                <a:effectLst/>
                <a:latin typeface="Source Code Pro"/>
              </a:rPr>
              <a:t>) 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新建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Maven</a:t>
            </a:r>
            <a:r>
              <a:rPr lang="zh-CN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SpringQuartz</a:t>
            </a:r>
            <a:endParaRPr lang="zh-CN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pom</a:t>
            </a:r>
            <a:r>
              <a:rPr lang="zh-CN" altLang="zh-CN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文件配置如下</a:t>
            </a: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012" y="2690336"/>
            <a:ext cx="9132849" cy="20313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&lt;dependency&gt;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&lt;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groupId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&lt;/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groupId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&lt;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artifactId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&gt;spring-boot-starter-quartz&lt;/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artifactId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&lt;version&gt;2.2.6.RELEASE&lt;/version&gt;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&lt;/dependency&gt;</a:t>
            </a:r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定义任务类</a:t>
            </a: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651" y="1776855"/>
            <a:ext cx="9132849" cy="369331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@Component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public class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MyTask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extends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QuartzJobBean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@Override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protected void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executeInternal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JobExecutionContext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context) throws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JobExecutionException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// 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这里写调用执行定时调度任务的逻辑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System.out.println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("I am so happy when I beat u "+new Random().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nextInt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());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定义配置类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  <a:hlinkClick r:id="rId1" action="ppaction://hlinkfile"/>
              </a:rPr>
              <a:t>QuartzConfig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651" y="1595710"/>
            <a:ext cx="9132849" cy="480131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@Configuration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public class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QuartzConfig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//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定义要执行的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MyTask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任务类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/**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*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withIdentity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myfirstjob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"):set job name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*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storeDurably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():Whether or not the job should remain stored after it is orphaned (no s point to it).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* @return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*/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@Bean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public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JobDetail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myJobDetail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 {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return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JobBuilder.newJob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MyTask.class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withIdentity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myfirstjob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storeDurably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().build();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Quartz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360" y="899047"/>
            <a:ext cx="9132849" cy="53553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endParaRPr lang="en-US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// Cron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触发器定义与设置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/*@Bean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public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CronTrigger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sayHelloByCronTrigger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(){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// Cron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类型：通过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cron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表达式设置触发规则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*//**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*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withMisfireHandlingInstructionDoNothing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：所有的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misfire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（不起作用）不管，执行下一个周期的任务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*//*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CronScheduleBuilder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csb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CronScheduleBuilder.cronSchedule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("0/2 * * * * ?")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withMisfireHandlingInstructionDoNothing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();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// 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一个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Trigger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只对应一个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Job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Schedule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调度器调度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Trigger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执行对应的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Job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CronTrigger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TriggerBuilder.newTrigger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forJob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myJobDetail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()).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withIdentity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helloCronTrigger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withDescription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("corn</a:t>
            </a:r>
            <a:r>
              <a:rPr lang="zh-CN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类型的触发器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withSchedule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csb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).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startNow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().build();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return 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cTrigger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}*/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本章目标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9441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项目打包部署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学会添加异常显示页面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熟练使用异常处理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Quartz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Bean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拦截器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Bean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 Boot 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由于没有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XML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文件，所以所有的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管理都放入在一个配置类中实现。</a:t>
            </a:r>
            <a:endParaRPr lang="zh-CN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配置类就是类上具有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@Configuration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的类。这个类就相当于之前的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applicationContext.xml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创建同类型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Bean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的实现方式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新建配置类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注意：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zh-CN" sz="2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配置类要有</a:t>
            </a:r>
            <a:r>
              <a:rPr lang="en-US" altLang="zh-CN" sz="2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@Configuration</a:t>
            </a:r>
            <a:endParaRPr lang="zh-CN" altLang="zh-CN" sz="28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/>
            <a:r>
              <a:rPr lang="zh-CN" altLang="zh-CN" sz="2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方法要有</a:t>
            </a:r>
            <a:r>
              <a:rPr lang="en-US" altLang="zh-CN" sz="2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@Bean</a:t>
            </a:r>
            <a:endParaRPr lang="zh-CN" altLang="zh-CN" sz="28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955" y="1867829"/>
            <a:ext cx="4047893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24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com.etc.config.MyConfig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7233" y="1867828"/>
            <a:ext cx="4917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规范都是放入到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config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文件夹中。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创建同类型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Bean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的实现方式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360" y="899047"/>
            <a:ext cx="8422171" cy="5262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@Configuration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public class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MyConfig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//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访问权限修饰符没有强制要求，一般是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protected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//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返回值就是注入到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容器中实例类型。</a:t>
            </a:r>
            <a:endParaRPr lang="zh-CN" altLang="en-US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// 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方法名没有强制要求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相当于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&lt;bean &gt;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id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属性。</a:t>
            </a:r>
            <a:endParaRPr lang="zh-CN" altLang="en-US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@Bean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protected User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jqk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(){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User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= new User();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user.setId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(1L);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user.setName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张三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return user;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//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自定义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名称</a:t>
            </a:r>
            <a:endParaRPr lang="zh-CN" altLang="en-US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@Bean("nml")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protected  User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abc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(){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User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= new User();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user.setId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(2L);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16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user.setName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李四</a:t>
            </a:r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return user;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6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sz="16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创建同类型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Bean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的实现方式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新建测试类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容器中存在同类型的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的名称获取到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对象。或结合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@Qualifier</a:t>
            </a:r>
            <a:r>
              <a:rPr lang="zh-CN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endParaRPr lang="zh-CN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293" y="2469994"/>
            <a:ext cx="9244362" cy="34778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@SpringBootTest(classes = </a:t>
            </a:r>
            <a:r>
              <a:rPr lang="en-US" altLang="zh-CN" sz="20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BeanApplication.class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@RunWith(SpringJUnit4ClassRunner.class)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public class test {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@Autowired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@Qualifier("jqk")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private User </a:t>
            </a:r>
            <a:r>
              <a:rPr lang="en-US" altLang="zh-CN" sz="20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abc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@Test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public void test(){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System.out.println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abc</a:t>
            </a:r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配置类中获取容器对象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在配置类的方法中通过方法参数让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容器把对象注入</a:t>
            </a:r>
            <a:endParaRPr lang="zh-CN" altLang="zh-CN" sz="20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898" y="1567398"/>
            <a:ext cx="9244362" cy="45243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//</a:t>
            </a:r>
            <a:r>
              <a:rPr lang="zh-CN" altLang="en-US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自定义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bean</a:t>
            </a:r>
            <a:r>
              <a:rPr lang="zh-CN" altLang="en-US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名称</a:t>
            </a:r>
            <a:endParaRPr lang="zh-CN" altLang="en-US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@Bean("nml")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protected  User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abc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(){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User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= new User();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user.setId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(2L);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user.setName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李四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return user;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@Bean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//</a:t>
            </a:r>
            <a:r>
              <a:rPr lang="zh-CN" altLang="en-US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可以直接从方法参数中取到。</a:t>
            </a:r>
            <a:endParaRPr lang="zh-CN" altLang="en-US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public People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peo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(User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nml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){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People p = new People();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p.setUser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nml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return p;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整合拦截器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配置拦截器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注意：不要忘记加上注解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@Component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443" y="2392588"/>
            <a:ext cx="9244362" cy="258532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@Component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public class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DemoInterceptor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implements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HandlerInterceptor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@Override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public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boolean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preHandle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HttpServletRequest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request,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HttpServletResponse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response, Object handler) throws Exception {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System.out.println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执行拦截器</a:t>
            </a:r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return false;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整合拦截器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新建拦截器类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类上有注解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@Configuration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。此类相当于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SpringMVC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配置文件。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addPathPattern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():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拦截哪些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/**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拦截全部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excludePathPatterns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():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不拦截哪些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URL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。当和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addPathPattern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冲突时，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071" y="3441680"/>
            <a:ext cx="9244362" cy="34163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@Configuration</a:t>
            </a:r>
            <a:b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class 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MyConfig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implements 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WebMvcConfigurer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{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@Autowired</a:t>
            </a:r>
            <a:b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private 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DemoInterceptor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1800" b="1" kern="2200" dirty="0" err="1">
                <a:solidFill>
                  <a:srgbClr val="660E7A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demoInterceptor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altLang="zh-CN" sz="1800" i="1" kern="2200" dirty="0">
                <a:solidFill>
                  <a:srgbClr val="80808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//</a:t>
            </a:r>
            <a:r>
              <a:rPr lang="zh-CN" altLang="zh-CN" sz="1800" i="1" kern="2200" dirty="0">
                <a:solidFill>
                  <a:srgbClr val="808080"/>
                </a:solidFill>
                <a:effectLst/>
                <a:latin typeface="Arial" panose="020B0604020202020204" pitchFamily="34" charset="0"/>
                <a:ea typeface="Consolas" panose="020B0609020204030204" pitchFamily="49" charset="0"/>
                <a:cs typeface="Arial" panose="020B0604020202020204" pitchFamily="34" charset="0"/>
              </a:rPr>
              <a:t>配置拦截器的映射</a:t>
            </a:r>
            <a:br>
              <a:rPr lang="en-US" altLang="zh-CN" sz="1800" i="1" kern="2200" dirty="0">
                <a:solidFill>
                  <a:srgbClr val="808080"/>
                </a:solidFill>
                <a:effectLst/>
                <a:latin typeface="Arial" panose="020B0604020202020204" pitchFamily="34" charset="0"/>
                <a:ea typeface="Consolas" panose="020B0609020204030204" pitchFamily="49" charset="0"/>
              </a:rPr>
            </a:br>
            <a:r>
              <a:rPr lang="en-US" altLang="zh-CN" sz="1800" i="1" kern="2200" dirty="0">
                <a:solidFill>
                  <a:srgbClr val="808080"/>
                </a:solidFill>
                <a:effectLst/>
                <a:latin typeface="Arial" panose="020B0604020202020204" pitchFamily="34" charset="0"/>
                <a:ea typeface="Consolas" panose="020B0609020204030204" pitchFamily="49" charset="0"/>
              </a:rPr>
              <a:t>    </a:t>
            </a:r>
            <a: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@Override</a:t>
            </a:r>
            <a:b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8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void 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addInterceptors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InterceptorRegistry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registry) {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registry.addInterceptor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altLang="zh-CN" sz="1800" b="1" kern="2200" dirty="0" err="1">
                <a:solidFill>
                  <a:srgbClr val="660E7A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demoInterceptor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).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addPathPatterns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altLang="zh-CN" sz="1800" b="1" kern="2200" dirty="0">
                <a:solidFill>
                  <a:srgbClr val="0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"/**"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).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excludePathPatterns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altLang="zh-CN" sz="1800" b="1" kern="2200" dirty="0">
                <a:solidFill>
                  <a:srgbClr val="008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"/login"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altLang="zh-CN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2927" y="2072390"/>
            <a:ext cx="914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atin typeface="黑体" panose="02010609060101010101" pitchFamily="49" charset="-122"/>
                <a:ea typeface="黑体" panose="02010609060101010101" pitchFamily="49" charset="-122"/>
              </a:rPr>
              <a:t>完</a:t>
            </a:r>
            <a:endParaRPr lang="zh-CN" altLang="en-US" sz="11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项目打包部署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保证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pom.xml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文件添加：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install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将打包好的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包上传到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 –jar +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项目名称来运行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SpringBoot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107" y="1868556"/>
            <a:ext cx="8383657" cy="12003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&lt;plugin&gt;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&lt;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groupId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&lt;/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groupId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&lt;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artifactId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&gt;spring-boot-maven-plugin&lt;/</a:t>
            </a:r>
            <a:r>
              <a:rPr lang="en-US" altLang="zh-CN" sz="1800" kern="2200" dirty="0" err="1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artifactId</a:t>
            </a: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b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&lt;/plugin&gt;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二、异常显示页面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默认情况下，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SpringBoot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项目错误页面如下：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当项目实际上线，如果给用户显示这个页面就不是很友好。当系统出现异常时应该给用户更加友好的错误页面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下面我们来看具体是如何实现的。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790631"/>
            <a:ext cx="9965285" cy="184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设置具体的状态码页面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zh-CN" dirty="0"/>
              <a:t>在</a:t>
            </a:r>
            <a:r>
              <a:rPr lang="en-US" altLang="zh-CN" dirty="0"/>
              <a:t>templates/</a:t>
            </a:r>
            <a:r>
              <a:rPr lang="zh-CN" altLang="zh-CN" dirty="0"/>
              <a:t>下新建</a:t>
            </a:r>
            <a:r>
              <a:rPr lang="en-US" altLang="zh-CN" dirty="0"/>
              <a:t>error</a:t>
            </a:r>
            <a:r>
              <a:rPr lang="zh-CN" altLang="zh-CN" dirty="0"/>
              <a:t>文件夹，在</a:t>
            </a:r>
            <a:r>
              <a:rPr lang="en-US" altLang="zh-CN" dirty="0"/>
              <a:t>error</a:t>
            </a:r>
            <a:r>
              <a:rPr lang="zh-CN" altLang="zh-CN" dirty="0"/>
              <a:t>中新建：状态</a:t>
            </a:r>
            <a:r>
              <a:rPr lang="en-US" altLang="zh-CN" dirty="0"/>
              <a:t>.html</a:t>
            </a:r>
            <a:r>
              <a:rPr lang="zh-CN" altLang="zh-CN" dirty="0"/>
              <a:t>的页面。例如当出现</a:t>
            </a:r>
            <a:r>
              <a:rPr lang="en-US" altLang="zh-CN" dirty="0"/>
              <a:t>500</a:t>
            </a:r>
            <a:r>
              <a:rPr lang="zh-CN" altLang="zh-CN" dirty="0"/>
              <a:t>时显示的页面为</a:t>
            </a:r>
            <a:r>
              <a:rPr lang="en-US" altLang="zh-CN" dirty="0"/>
              <a:t>500.html(</a:t>
            </a:r>
            <a:r>
              <a:rPr lang="zh-CN" altLang="zh-CN" dirty="0"/>
              <a:t>注意添加</a:t>
            </a:r>
            <a:r>
              <a:rPr lang="en-US" altLang="zh-CN" dirty="0" err="1"/>
              <a:t>thymeleaf</a:t>
            </a:r>
            <a:r>
              <a:rPr lang="zh-CN" altLang="zh-CN" dirty="0"/>
              <a:t>依赖</a:t>
            </a:r>
            <a:r>
              <a:rPr lang="en-US" altLang="zh-CN" dirty="0"/>
              <a:t>)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b="1" dirty="0"/>
              <a:t>使用</a:t>
            </a:r>
            <a:r>
              <a:rPr lang="en-US" altLang="zh-CN" b="1" dirty="0"/>
              <a:t>x</a:t>
            </a:r>
            <a:r>
              <a:rPr lang="zh-CN" altLang="zh-CN" b="1" dirty="0"/>
              <a:t>进行模糊匹配</a:t>
            </a:r>
            <a:endParaRPr lang="zh-CN" altLang="zh-CN" b="1" dirty="0"/>
          </a:p>
          <a:p>
            <a:pPr lvl="1"/>
            <a:r>
              <a:rPr lang="zh-CN" altLang="zh-CN" dirty="0"/>
              <a:t>当出现</a:t>
            </a:r>
            <a:r>
              <a:rPr lang="en-US" altLang="zh-CN" dirty="0"/>
              <a:t>5</a:t>
            </a:r>
            <a:r>
              <a:rPr lang="zh-CN" altLang="zh-CN" dirty="0"/>
              <a:t>开头状态码的错误时，显示页面可以命名为</a:t>
            </a:r>
            <a:r>
              <a:rPr lang="en-US" altLang="zh-CN" dirty="0"/>
              <a:t>5xx.html</a:t>
            </a:r>
            <a:endParaRPr lang="zh-CN" altLang="zh-CN" dirty="0"/>
          </a:p>
          <a:p>
            <a:pPr lvl="1"/>
            <a:r>
              <a:rPr lang="zh-CN" altLang="zh-CN" dirty="0"/>
              <a:t>如果</a:t>
            </a:r>
            <a:r>
              <a:rPr lang="en-US" altLang="zh-CN" dirty="0"/>
              <a:t>500.html</a:t>
            </a:r>
            <a:r>
              <a:rPr lang="zh-CN" altLang="zh-CN" dirty="0"/>
              <a:t>和</a:t>
            </a:r>
            <a:r>
              <a:rPr lang="en-US" altLang="zh-CN" dirty="0"/>
              <a:t>5xx.html</a:t>
            </a:r>
            <a:r>
              <a:rPr lang="zh-CN" altLang="zh-CN" dirty="0"/>
              <a:t>同时存在，则会精确匹配相应页面。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统一错误页面显示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pPr lvl="1"/>
            <a:r>
              <a:rPr lang="zh-CN" altLang="zh-CN" dirty="0"/>
              <a:t>在</a:t>
            </a:r>
            <a:r>
              <a:rPr lang="en-US" altLang="zh-CN" dirty="0"/>
              <a:t>templates</a:t>
            </a:r>
            <a:r>
              <a:rPr lang="zh-CN" altLang="zh-CN" dirty="0"/>
              <a:t>下新建</a:t>
            </a:r>
            <a:r>
              <a:rPr lang="en-US" altLang="zh-CN" dirty="0"/>
              <a:t>error.html</a:t>
            </a:r>
            <a:r>
              <a:rPr lang="zh-CN" altLang="zh-CN" dirty="0"/>
              <a:t>。如果项目中不存在具体状态码的页面或没有使用</a:t>
            </a:r>
            <a:r>
              <a:rPr lang="en-US" altLang="zh-CN" dirty="0"/>
              <a:t>x</a:t>
            </a:r>
            <a:r>
              <a:rPr lang="zh-CN" altLang="zh-CN" dirty="0"/>
              <a:t>成功匹配的页面时，显示</a:t>
            </a:r>
            <a:r>
              <a:rPr lang="en-US" altLang="zh-CN" dirty="0"/>
              <a:t>error.html</a:t>
            </a:r>
            <a:r>
              <a:rPr lang="zh-CN" altLang="zh-CN" dirty="0"/>
              <a:t>作为错误显示页面。</a:t>
            </a:r>
            <a:endParaRPr lang="zh-CN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三、异常处理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 Boot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项目中除了设置错误页面，还可以通过注解实现错误处理。</a:t>
            </a:r>
            <a:endParaRPr lang="en-US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zh-CN" sz="2400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常见方式有两种：</a:t>
            </a:r>
            <a:endParaRPr lang="zh-CN" altLang="zh-CN" sz="2400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在控制器类中添加一个方法，结合</a:t>
            </a:r>
            <a:r>
              <a:rPr lang="en-US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@ExceptionHandler</a:t>
            </a:r>
            <a:r>
              <a:rPr lang="zh-CN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。但是只能对当前控制器中方法出现异常进行解决。</a:t>
            </a:r>
            <a:r>
              <a:rPr lang="zh-CN" altLang="en-US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（局部异常）</a:t>
            </a:r>
            <a:endParaRPr lang="zh-CN" altLang="zh-CN" sz="18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新建全局异常类，通过</a:t>
            </a:r>
            <a:r>
              <a:rPr lang="en-US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@ControllerAdvice</a:t>
            </a:r>
            <a:r>
              <a:rPr lang="zh-CN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</a:t>
            </a:r>
            <a:r>
              <a:rPr lang="en-US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@ExceptionHandler</a:t>
            </a:r>
            <a:r>
              <a:rPr lang="zh-CN" altLang="zh-CN" sz="18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。当全局异常处理和局部处理同时存在时，局部生效（就近原则）</a:t>
            </a:r>
            <a:endParaRPr lang="zh-CN" altLang="zh-CN" sz="18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zh-CN" b="1" kern="2200" dirty="0"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zh-CN" altLang="zh-CN" b="1" kern="2200" dirty="0">
              <a:effectLst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局部异常处理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13360" y="899047"/>
            <a:ext cx="8035788" cy="45243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@Controller</a:t>
            </a:r>
            <a:endParaRPr lang="en-US" altLang="zh-CN" dirty="0"/>
          </a:p>
          <a:p>
            <a:r>
              <a:rPr lang="en-US" altLang="zh-CN" dirty="0"/>
              <a:t>public class </a:t>
            </a:r>
            <a:r>
              <a:rPr lang="en-US" altLang="zh-CN" dirty="0" err="1"/>
              <a:t>DemoController</a:t>
            </a:r>
            <a:r>
              <a:rPr lang="en-US" altLang="zh-CN" dirty="0"/>
              <a:t> {</a:t>
            </a:r>
            <a:endParaRPr lang="en-US" altLang="zh-CN" dirty="0"/>
          </a:p>
          <a:p>
            <a:r>
              <a:rPr lang="en-US" altLang="zh-CN" dirty="0"/>
              <a:t>    @RequestMapping("/demo1")</a:t>
            </a:r>
            <a:endParaRPr lang="en-US" altLang="zh-CN" dirty="0"/>
          </a:p>
          <a:p>
            <a:r>
              <a:rPr lang="en-US" altLang="zh-CN" dirty="0"/>
              <a:t>    @ResponseBody</a:t>
            </a:r>
            <a:endParaRPr lang="en-US" altLang="zh-CN" dirty="0"/>
          </a:p>
          <a:p>
            <a:r>
              <a:rPr lang="en-US" altLang="zh-CN" dirty="0"/>
              <a:t>    public String demo1(){</a:t>
            </a:r>
            <a:endParaRPr lang="en-US" altLang="zh-CN" dirty="0"/>
          </a:p>
          <a:p>
            <a:r>
              <a:rPr lang="en-US" altLang="zh-CN" dirty="0"/>
              <a:t>        int </a:t>
            </a:r>
            <a:r>
              <a:rPr lang="en-US" altLang="zh-CN" dirty="0" err="1"/>
              <a:t>i</a:t>
            </a:r>
            <a:r>
              <a:rPr lang="en-US" altLang="zh-CN" dirty="0"/>
              <a:t> = 5/0;</a:t>
            </a:r>
            <a:endParaRPr lang="en-US" altLang="zh-CN" dirty="0"/>
          </a:p>
          <a:p>
            <a:r>
              <a:rPr lang="en-US" altLang="zh-CN" dirty="0"/>
              <a:t>        return "demo1";</a:t>
            </a:r>
            <a:endParaRPr lang="en-US" altLang="zh-CN" dirty="0"/>
          </a:p>
          <a:p>
            <a:r>
              <a:rPr lang="en-US" altLang="zh-CN" dirty="0"/>
              <a:t>    }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@ExceptionHandler(ArithmeticException.class)</a:t>
            </a:r>
            <a:endParaRPr lang="en-US" altLang="zh-CN" dirty="0"/>
          </a:p>
          <a:p>
            <a:r>
              <a:rPr lang="en-US" altLang="zh-CN" dirty="0"/>
              <a:t>    @ResponseBody</a:t>
            </a:r>
            <a:endParaRPr lang="en-US" altLang="zh-CN" dirty="0"/>
          </a:p>
          <a:p>
            <a:r>
              <a:rPr lang="en-US" altLang="zh-CN" dirty="0"/>
              <a:t>    public String </a:t>
            </a:r>
            <a:r>
              <a:rPr lang="en-US" altLang="zh-CN" dirty="0" err="1"/>
              <a:t>ArithmeticException</a:t>
            </a:r>
            <a:r>
              <a:rPr lang="en-US" altLang="zh-CN" dirty="0"/>
              <a:t>(){</a:t>
            </a:r>
            <a:endParaRPr lang="en-US" altLang="zh-CN" dirty="0"/>
          </a:p>
          <a:p>
            <a:r>
              <a:rPr lang="en-US" altLang="zh-CN" dirty="0"/>
              <a:t>        return "</a:t>
            </a:r>
            <a:r>
              <a:rPr lang="zh-CN" altLang="en-US" dirty="0"/>
              <a:t>出错了</a:t>
            </a:r>
            <a:r>
              <a:rPr lang="en-US" altLang="zh-CN" dirty="0"/>
              <a:t>";</a:t>
            </a:r>
            <a:endParaRPr lang="en-US" altLang="zh-CN" dirty="0"/>
          </a:p>
          <a:p>
            <a:r>
              <a:rPr lang="en-US" altLang="zh-CN" dirty="0"/>
              <a:t>    }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9134</Words>
  <Application>WPS 演示</Application>
  <PresentationFormat>宽屏</PresentationFormat>
  <Paragraphs>518</Paragraphs>
  <Slides>37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微软雅黑 Light</vt:lpstr>
      <vt:lpstr>Calibri</vt:lpstr>
      <vt:lpstr>Times New Roman</vt:lpstr>
      <vt:lpstr>Arial Unicode MS</vt:lpstr>
      <vt:lpstr>Source Code Pro</vt:lpstr>
      <vt:lpstr>Segoe Print</vt:lpstr>
      <vt:lpstr>Consolas</vt:lpstr>
      <vt:lpstr>Symbol</vt:lpstr>
      <vt:lpstr>黑体</vt:lpstr>
      <vt:lpstr>等线</vt:lpstr>
      <vt:lpstr>Office 主题</vt:lpstr>
      <vt:lpstr>Spring Boot</vt:lpstr>
      <vt:lpstr>本章目录</vt:lpstr>
      <vt:lpstr>本章目标</vt:lpstr>
      <vt:lpstr>一、Spring Boot 项目打包部署</vt:lpstr>
      <vt:lpstr>二、异常显示页面</vt:lpstr>
      <vt:lpstr>步骤：</vt:lpstr>
      <vt:lpstr>步骤：</vt:lpstr>
      <vt:lpstr>三、异常处理</vt:lpstr>
      <vt:lpstr>局部异常处理</vt:lpstr>
      <vt:lpstr>全局异常处理</vt:lpstr>
      <vt:lpstr>五、Spring Boot 整合 Quartz</vt:lpstr>
      <vt:lpstr>Scheduled简介：</vt:lpstr>
      <vt:lpstr>Spring Boot 中 Scheduled代码实现：</vt:lpstr>
      <vt:lpstr>Spring Boot 中 Scheduled代码实现：：</vt:lpstr>
      <vt:lpstr>Spring Boot 中 Scheduled代码实现：：</vt:lpstr>
      <vt:lpstr>Spring Boot 中 Scheduled代码实现：：</vt:lpstr>
      <vt:lpstr>Cron 表达式</vt:lpstr>
      <vt:lpstr>Cron 表达式：结构</vt:lpstr>
      <vt:lpstr>Cron 表达式：</vt:lpstr>
      <vt:lpstr>Cron 表达式：</vt:lpstr>
      <vt:lpstr>Cron 表达式：</vt:lpstr>
      <vt:lpstr>Cron 表达式：</vt:lpstr>
      <vt:lpstr>Quartz 表达式：</vt:lpstr>
      <vt:lpstr>Quartz 表达式：</vt:lpstr>
      <vt:lpstr>Quartz 表达式：</vt:lpstr>
      <vt:lpstr>Spring Boot 整合Quartz：</vt:lpstr>
      <vt:lpstr>Spring Boot 整合Quartz：</vt:lpstr>
      <vt:lpstr>Spring Boot 整合Quartz：</vt:lpstr>
      <vt:lpstr>Spring Boot 整合Quartz：</vt:lpstr>
      <vt:lpstr>五、Spring Boot 中 Bean 管理</vt:lpstr>
      <vt:lpstr>创建同类型Bean的实现方式</vt:lpstr>
      <vt:lpstr>创建同类型Bean的实现方式</vt:lpstr>
      <vt:lpstr>创建同类型Bean的实现方式</vt:lpstr>
      <vt:lpstr>配置类中获取容器对象</vt:lpstr>
      <vt:lpstr>Spring Boot 整合拦截器</vt:lpstr>
      <vt:lpstr>Spring Boot 整合拦截器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Administrator</cp:lastModifiedBy>
  <cp:revision>2110</cp:revision>
  <dcterms:created xsi:type="dcterms:W3CDTF">2014-03-19T14:07:00Z</dcterms:created>
  <dcterms:modified xsi:type="dcterms:W3CDTF">2021-04-13T08:01:46Z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