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  <p:sldMasterId id="2147483654" r:id="rId3"/>
  </p:sldMasterIdLst>
  <p:notesMasterIdLst>
    <p:notesMasterId r:id="rId6"/>
  </p:notesMasterIdLst>
  <p:handoutMasterIdLst>
    <p:handoutMasterId r:id="rId31"/>
  </p:handoutMasterIdLst>
  <p:sldIdLst>
    <p:sldId id="629" r:id="rId4"/>
    <p:sldId id="603" r:id="rId5"/>
    <p:sldId id="540" r:id="rId7"/>
    <p:sldId id="541" r:id="rId8"/>
    <p:sldId id="533" r:id="rId9"/>
    <p:sldId id="582" r:id="rId10"/>
    <p:sldId id="608" r:id="rId11"/>
    <p:sldId id="542" r:id="rId12"/>
    <p:sldId id="609" r:id="rId13"/>
    <p:sldId id="577" r:id="rId14"/>
    <p:sldId id="611" r:id="rId15"/>
    <p:sldId id="665" r:id="rId16"/>
    <p:sldId id="666" r:id="rId17"/>
    <p:sldId id="627" r:id="rId18"/>
    <p:sldId id="628" r:id="rId19"/>
    <p:sldId id="551" r:id="rId20"/>
    <p:sldId id="610" r:id="rId21"/>
    <p:sldId id="620" r:id="rId22"/>
    <p:sldId id="621" r:id="rId23"/>
    <p:sldId id="613" r:id="rId24"/>
    <p:sldId id="614" r:id="rId25"/>
    <p:sldId id="678" r:id="rId26"/>
    <p:sldId id="615" r:id="rId27"/>
    <p:sldId id="679" r:id="rId28"/>
    <p:sldId id="616" r:id="rId29"/>
    <p:sldId id="683" r:id="rId30"/>
  </p:sldIdLst>
  <p:sldSz cx="12192635" cy="68580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E9CDE"/>
    <a:srgbClr val="0C83B8"/>
    <a:srgbClr val="FFFFFF"/>
    <a:srgbClr val="0B7BAD"/>
    <a:srgbClr val="EDF5FD"/>
    <a:srgbClr val="E2F5FE"/>
    <a:srgbClr val="EBF9EC"/>
    <a:srgbClr val="FBFF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15690" autoAdjust="0"/>
    <p:restoredTop sz="86438" autoAdjust="0"/>
  </p:normalViewPr>
  <p:slideViewPr>
    <p:cSldViewPr>
      <p:cViewPr varScale="1">
        <p:scale>
          <a:sx n="76" d="100"/>
          <a:sy n="76" d="100"/>
        </p:scale>
        <p:origin x="-1194" y="-96"/>
      </p:cViewPr>
      <p:guideLst>
        <p:guide orient="horz" pos="2211"/>
        <p:guide orient="horz" pos="3014"/>
        <p:guide pos="3832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8" d="100"/>
          <a:sy n="68" d="100"/>
        </p:scale>
        <p:origin x="-2844" y="-90"/>
      </p:cViewPr>
      <p:guideLst>
        <p:guide orient="horz" pos="2948"/>
        <p:guide pos="2155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5" Type="http://schemas.openxmlformats.org/officeDocument/2006/relationships/commentAuthors" Target="commentAuthors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>
              <a:defRPr sz="1200">
                <a:latin typeface="Tahoma" panose="020B0604030504040204" pitchFamily="34" charset="0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>
                <a:latin typeface="Tahoma" panose="020B0604030504040204" pitchFamily="34" charset="0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60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l">
              <a:defRPr sz="1200">
                <a:latin typeface="Tahoma" panose="020B0604030504040204" pitchFamily="34" charset="0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A4334F1E-746C-42DB-8F5F-334DB1FC07D3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>
              <a:defRPr sz="1200">
                <a:latin typeface="Tahoma" panose="020B0604030504040204" pitchFamily="34" charset="0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>
                <a:latin typeface="Tahoma" panose="020B0604030504040204" pitchFamily="34" charset="0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63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0700" y="685800"/>
            <a:ext cx="60966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zh-CN" noProof="0" smtClean="0"/>
              <a:t>Click to edit Master text styles</a:t>
            </a:r>
            <a:endParaRPr lang="en-US" altLang="zh-CN" noProof="0" smtClean="0"/>
          </a:p>
          <a:p>
            <a:pPr lvl="1"/>
            <a:r>
              <a:rPr lang="en-US" altLang="zh-CN" noProof="0" smtClean="0"/>
              <a:t>Second level</a:t>
            </a:r>
            <a:endParaRPr lang="en-US" altLang="zh-CN" noProof="0" smtClean="0"/>
          </a:p>
          <a:p>
            <a:pPr lvl="2"/>
            <a:r>
              <a:rPr lang="en-US" altLang="zh-CN" noProof="0" smtClean="0"/>
              <a:t>Third level</a:t>
            </a:r>
            <a:endParaRPr lang="en-US" altLang="zh-CN" noProof="0" smtClean="0"/>
          </a:p>
          <a:p>
            <a:pPr lvl="3"/>
            <a:r>
              <a:rPr lang="en-US" altLang="zh-CN" noProof="0" smtClean="0"/>
              <a:t>Fourth level</a:t>
            </a:r>
            <a:endParaRPr lang="en-US" altLang="zh-CN" noProof="0" smtClean="0"/>
          </a:p>
          <a:p>
            <a:pPr lvl="4"/>
            <a:r>
              <a:rPr lang="en-US" altLang="zh-CN" noProof="0" smtClean="0"/>
              <a:t>Fifth level</a:t>
            </a:r>
            <a:endParaRPr lang="en-US" altLang="zh-CN" noProof="0" smtClean="0"/>
          </a:p>
        </p:txBody>
      </p:sp>
      <p:sp>
        <p:nvSpPr>
          <p:cNvPr id="4813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l">
              <a:defRPr sz="1200">
                <a:latin typeface="Tahoma" panose="020B0604030504040204" pitchFamily="34" charset="0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813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Tahoma" panose="020B0604030504040204" pitchFamily="34" charset="0"/>
                <a:ea typeface="+mn-ea"/>
              </a:defRPr>
            </a:lvl1pPr>
          </a:lstStyle>
          <a:p>
            <a:pPr>
              <a:defRPr/>
            </a:pPr>
            <a:fld id="{F01A7316-B2A6-4B69-BB9D-A4C4F7269630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8371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mtClean="0"/>
              <a:t>教学指导：</a:t>
            </a:r>
            <a:endParaRPr lang="en-US" altLang="zh-CN" smtClean="0"/>
          </a:p>
          <a:p>
            <a:r>
              <a:rPr lang="en-US" altLang="zh-CN" smtClean="0"/>
              <a:t>   </a:t>
            </a:r>
            <a:r>
              <a:rPr lang="zh-CN" altLang="en-US" smtClean="0"/>
              <a:t>正式授课前进行统一测试。测试内容为上次课布置的预习测试题。本教学环节目的是强化学员进行预习的意识，测试结果记录学员学习成绩</a:t>
            </a:r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E45D6E4-098A-4D62-AC17-850856CD751D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70659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dirty="0" smtClean="0">
                <a:ea typeface="宋体" panose="02010600030101010101" pitchFamily="2" charset="-122"/>
              </a:rPr>
              <a:t>教学指导：</a:t>
            </a:r>
            <a:endParaRPr lang="en-US" altLang="zh-CN" dirty="0" smtClean="0">
              <a:ea typeface="宋体" panose="02010600030101010101" pitchFamily="2" charset="-122"/>
            </a:endParaRPr>
          </a:p>
          <a:p>
            <a:r>
              <a:rPr lang="zh-CN" altLang="en-US" dirty="0" smtClean="0">
                <a:ea typeface="宋体" panose="02010600030101010101" pitchFamily="2" charset="-122"/>
              </a:rPr>
              <a:t>搭建</a:t>
            </a:r>
            <a:r>
              <a:rPr lang="en-US" altLang="zh-CN" dirty="0" smtClean="0">
                <a:ea typeface="宋体" panose="02010600030101010101" pitchFamily="2" charset="-122"/>
              </a:rPr>
              <a:t>Spring</a:t>
            </a:r>
            <a:r>
              <a:rPr lang="en-US" altLang="zh-CN" baseline="0" dirty="0" smtClean="0">
                <a:ea typeface="宋体" panose="02010600030101010101" pitchFamily="2" charset="-122"/>
              </a:rPr>
              <a:t> MVC</a:t>
            </a:r>
            <a:r>
              <a:rPr lang="zh-CN" altLang="en-US" dirty="0" smtClean="0">
                <a:ea typeface="宋体" panose="02010600030101010101" pitchFamily="2" charset="-122"/>
              </a:rPr>
              <a:t>环境，老师实现 通过</a:t>
            </a:r>
            <a:r>
              <a:rPr lang="en-US" altLang="zh-CN" dirty="0" smtClean="0">
                <a:ea typeface="宋体" panose="02010600030101010101" pitchFamily="2" charset="-122"/>
              </a:rPr>
              <a:t>web</a:t>
            </a:r>
            <a:r>
              <a:rPr lang="zh-CN" altLang="en-US" dirty="0" smtClean="0">
                <a:ea typeface="宋体" panose="02010600030101010101" pitchFamily="2" charset="-122"/>
              </a:rPr>
              <a:t>请求，页面输出“</a:t>
            </a:r>
            <a:r>
              <a:rPr lang="en-US" altLang="zh-CN" dirty="0" smtClean="0">
                <a:ea typeface="宋体" panose="02010600030101010101" pitchFamily="2" charset="-122"/>
              </a:rPr>
              <a:t>Hello</a:t>
            </a:r>
            <a:r>
              <a:rPr lang="en-US" altLang="zh-CN" baseline="0" dirty="0" smtClean="0">
                <a:ea typeface="宋体" panose="02010600030101010101" pitchFamily="2" charset="-122"/>
              </a:rPr>
              <a:t> Spring MVC</a:t>
            </a:r>
            <a:r>
              <a:rPr lang="zh-CN" altLang="en-US" dirty="0" smtClean="0">
                <a:ea typeface="宋体" panose="02010600030101010101" pitchFamily="2" charset="-122"/>
              </a:rPr>
              <a:t>”的简单示例</a:t>
            </a:r>
            <a:endParaRPr lang="en-US" altLang="zh-CN" dirty="0" smtClean="0">
              <a:ea typeface="宋体" panose="02010600030101010101" pitchFamily="2" charset="-122"/>
            </a:endParaRPr>
          </a:p>
          <a:p>
            <a:r>
              <a:rPr lang="zh-CN" altLang="en-US" dirty="0" smtClean="0">
                <a:ea typeface="宋体" panose="02010600030101010101" pitchFamily="2" charset="-122"/>
              </a:rPr>
              <a:t>（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通过</a:t>
            </a:r>
            <a:r>
              <a:rPr lang="fr-FR" altLang="zh-CN" sz="1200" b="1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BeanNameUrlHandlerMapping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的方式完成了请求与</a:t>
            </a:r>
            <a:r>
              <a:rPr lang="fr-FR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Controller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之间的映射关系</a:t>
            </a:r>
            <a:r>
              <a:rPr lang="zh-CN" altLang="en-US" dirty="0" smtClean="0">
                <a:ea typeface="宋体" panose="02010600030101010101" pitchFamily="2" charset="-122"/>
              </a:rPr>
              <a:t>）</a:t>
            </a:r>
            <a:endParaRPr lang="en-US" altLang="zh-CN" dirty="0" smtClean="0">
              <a:ea typeface="宋体" panose="02010600030101010101" pitchFamily="2" charset="-122"/>
            </a:endParaRPr>
          </a:p>
          <a:p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在</a:t>
            </a:r>
            <a:r>
              <a:rPr lang="fr-FR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MyEclipse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中新建</a:t>
            </a:r>
            <a:r>
              <a:rPr lang="fr-FR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Web Project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后，使用</a:t>
            </a:r>
            <a:r>
              <a:rPr lang="fr-FR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Spring MVC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框架的步骤如下：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（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1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）引入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jar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文件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（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）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Spring MVC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配置：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lvl="0"/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在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web.xml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中配置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Servlet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，定义</a:t>
            </a:r>
            <a:r>
              <a:rPr lang="en-US" altLang="zh-CN" sz="1200" kern="1200" dirty="0" err="1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DispatcherServlet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lvl="0"/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创建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Spring MVC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的配置文件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（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3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）创建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Controller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（处理请求的控制器）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（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4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）创建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View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（本书中我们使用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JSP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作为视图）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（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5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）部署运行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endParaRPr lang="en-US" altLang="zh-CN" dirty="0" smtClean="0">
              <a:ea typeface="宋体" panose="02010600030101010101" pitchFamily="2" charset="-122"/>
            </a:endParaRPr>
          </a:p>
          <a:p>
            <a:endParaRPr lang="zh-CN" altLang="en-US" dirty="0" smtClean="0">
              <a:ea typeface="宋体" panose="02010600030101010101" pitchFamily="2" charset="-122"/>
            </a:endParaRPr>
          </a:p>
          <a:p>
            <a:endParaRPr lang="zh-CN" altLang="en-US" dirty="0" smtClean="0"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25D8708-2DD6-4F14-B346-8679C2C8F10A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70659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dirty="0" smtClean="0">
                <a:ea typeface="宋体" panose="02010600030101010101" pitchFamily="2" charset="-122"/>
              </a:rPr>
              <a:t>教学指导：</a:t>
            </a:r>
            <a:endParaRPr lang="en-US" altLang="zh-CN" dirty="0" smtClean="0">
              <a:ea typeface="宋体" panose="02010600030101010101" pitchFamily="2" charset="-122"/>
            </a:endParaRPr>
          </a:p>
          <a:p>
            <a:r>
              <a:rPr lang="zh-CN" altLang="en-US" dirty="0" smtClean="0">
                <a:ea typeface="宋体" panose="02010600030101010101" pitchFamily="2" charset="-122"/>
              </a:rPr>
              <a:t>抛出问题？</a:t>
            </a:r>
            <a:endParaRPr lang="en-US" altLang="zh-CN" dirty="0" smtClean="0">
              <a:ea typeface="宋体" panose="02010600030101010101" pitchFamily="2" charset="-122"/>
            </a:endParaRPr>
          </a:p>
          <a:p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在上述示例中，我们通过</a:t>
            </a:r>
            <a:r>
              <a:rPr lang="fr-FR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BeanNameUrlHandlerMapping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的方式完成了请求与</a:t>
            </a:r>
            <a:r>
              <a:rPr lang="fr-FR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Controller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之间的映射关系，但是若有多个请求，岂不是要在</a:t>
            </a:r>
            <a:r>
              <a:rPr lang="fr-FR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springmvc-servlet.xml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中配置多个映射关系？并且还需要建立多个</a:t>
            </a:r>
            <a:r>
              <a:rPr lang="fr-FR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JavaBean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作为控制器来进行请求的处理，比如：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r>
              <a:rPr lang="fr-FR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&lt;bean name="/index.html" class="cn.smbms.controller.IndexController"/&gt;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r>
              <a:rPr lang="fr-FR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&lt;bean name="/user.html" class="cn.smbms.controller.UserController"/&gt;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r>
              <a:rPr lang="fr-FR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……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若业务复杂的话，这样显然并不合适，那么该如何解决呢？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endParaRPr lang="zh-CN" altLang="en-US" dirty="0" smtClean="0">
              <a:ea typeface="宋体" panose="02010600030101010101" pitchFamily="2" charset="-122"/>
            </a:endParaRPr>
          </a:p>
          <a:p>
            <a:endParaRPr lang="zh-CN" altLang="en-US" dirty="0" smtClean="0"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25D8708-2DD6-4F14-B346-8679C2C8F10A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70659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dirty="0" smtClean="0">
                <a:ea typeface="宋体" panose="02010600030101010101" pitchFamily="2" charset="-122"/>
              </a:rPr>
              <a:t>教学指导：</a:t>
            </a:r>
            <a:endParaRPr lang="en-US" altLang="zh-CN" dirty="0" smtClean="0">
              <a:ea typeface="宋体" panose="02010600030101010101" pitchFamily="2" charset="-122"/>
            </a:endParaRPr>
          </a:p>
          <a:p>
            <a:r>
              <a:rPr lang="zh-CN" altLang="en-US" dirty="0" smtClean="0">
                <a:ea typeface="宋体" panose="02010600030101010101" pitchFamily="2" charset="-122"/>
              </a:rPr>
              <a:t>针对上一个问题的解决方案：</a:t>
            </a:r>
            <a:endParaRPr lang="en-US" altLang="zh-CN" dirty="0" smtClean="0">
              <a:ea typeface="宋体" panose="02010600030101010101" pitchFamily="2" charset="-122"/>
            </a:endParaRPr>
          </a:p>
          <a:p>
            <a:pPr marL="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zh-CN" dirty="0" smtClean="0"/>
              <a:t>更改</a:t>
            </a:r>
            <a:r>
              <a:rPr lang="fr-FR" altLang="zh-CN" dirty="0" smtClean="0"/>
              <a:t>Spring MVC</a:t>
            </a:r>
            <a:r>
              <a:rPr lang="zh-CN" altLang="zh-CN" dirty="0" smtClean="0"/>
              <a:t>的处理器映射的配置为支持注解式处理器</a:t>
            </a:r>
            <a:endParaRPr lang="en-US" altLang="zh-CN" dirty="0" smtClean="0">
              <a:ea typeface="宋体" panose="02010600030101010101" pitchFamily="2" charset="-122"/>
            </a:endParaRPr>
          </a:p>
          <a:p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最常用的解决方式是使用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Spring MVC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提供的一键式配置方法：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&lt;</a:t>
            </a:r>
            <a:r>
              <a:rPr lang="en-US" altLang="zh-CN" sz="1200" kern="1200" dirty="0" err="1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mvc:annotation-driven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/&gt;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，通过注解的方式来进行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Spring MVC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开发。</a:t>
            </a:r>
            <a:endParaRPr lang="en-US" altLang="zh-CN" sz="1200" kern="1200" dirty="0" smtClean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改造上一个示例，并讲解如何实现。</a:t>
            </a:r>
            <a:endParaRPr lang="en-US" altLang="zh-CN" sz="1200" kern="1200" dirty="0" smtClean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endParaRPr lang="en-US" altLang="zh-CN" sz="1200" kern="1200" dirty="0" smtClean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注意：此处对</a:t>
            </a:r>
            <a:r>
              <a:rPr lang="fr-FR" altLang="zh-CN" dirty="0" smtClean="0"/>
              <a:t>@RequestMapping</a:t>
            </a:r>
            <a:r>
              <a:rPr lang="zh-CN" altLang="en-US" dirty="0" smtClean="0"/>
              <a:t>以及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&lt;</a:t>
            </a:r>
            <a:r>
              <a:rPr lang="en-US" altLang="zh-CN" sz="1200" kern="1200" dirty="0" err="1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mvc:annotation-driven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/&gt;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只</a:t>
            </a:r>
            <a:r>
              <a:rPr lang="zh-CN" altLang="en-US" dirty="0" smtClean="0"/>
              <a:t>进行简单讲解，后续会逐渐深入讲解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endParaRPr lang="zh-CN" altLang="en-US" dirty="0" smtClean="0"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25D8708-2DD6-4F14-B346-8679C2C8F10A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6563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dirty="0" smtClean="0">
                <a:ea typeface="宋体" panose="02010600030101010101" pitchFamily="2" charset="-122"/>
              </a:rPr>
              <a:t>教学指导：</a:t>
            </a:r>
            <a:endParaRPr lang="en-US" altLang="zh-CN" dirty="0" smtClean="0">
              <a:ea typeface="宋体" panose="02010600030101010101" pitchFamily="2" charset="-122"/>
            </a:endParaRPr>
          </a:p>
          <a:p>
            <a:r>
              <a:rPr lang="zh-CN" altLang="en-US" dirty="0" smtClean="0"/>
              <a:t>结合上一个演示示例（示例</a:t>
            </a:r>
            <a:r>
              <a:rPr lang="en-US" altLang="zh-CN" dirty="0" smtClean="0"/>
              <a:t>2</a:t>
            </a:r>
            <a:r>
              <a:rPr lang="zh-CN" altLang="en-US" dirty="0" smtClean="0"/>
              <a:t>），讲解请求处理流程</a:t>
            </a:r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8841419-86B9-429D-A018-D999E48D6E02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6563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dirty="0" smtClean="0">
                <a:ea typeface="宋体" panose="02010600030101010101" pitchFamily="2" charset="-122"/>
              </a:rPr>
              <a:t>教学指导：</a:t>
            </a:r>
            <a:endParaRPr lang="en-US" altLang="zh-CN" dirty="0" smtClean="0">
              <a:ea typeface="宋体" panose="02010600030101010101" pitchFamily="2" charset="-122"/>
            </a:endParaRPr>
          </a:p>
          <a:p>
            <a:r>
              <a:rPr lang="zh-CN" altLang="en-US" dirty="0" smtClean="0"/>
              <a:t>依据上述的请求处理流程，以及演示示例</a:t>
            </a:r>
            <a:r>
              <a:rPr lang="en-US" altLang="zh-CN" dirty="0" smtClean="0"/>
              <a:t>2</a:t>
            </a:r>
            <a:r>
              <a:rPr lang="zh-CN" altLang="en-US" dirty="0" smtClean="0"/>
              <a:t>进行进行体系结构讲解。</a:t>
            </a:r>
            <a:endParaRPr lang="en-US" altLang="zh-CN" dirty="0" smtClean="0"/>
          </a:p>
          <a:p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8841419-86B9-429D-A018-D999E48D6E02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6563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dirty="0" smtClean="0">
                <a:ea typeface="宋体" panose="02010600030101010101" pitchFamily="2" charset="-122"/>
              </a:rPr>
              <a:t>教学指导：</a:t>
            </a:r>
            <a:endParaRPr lang="en-US" altLang="zh-CN" dirty="0" smtClean="0">
              <a:ea typeface="宋体" panose="02010600030101010101" pitchFamily="2" charset="-122"/>
            </a:endParaRPr>
          </a:p>
          <a:p>
            <a:r>
              <a:rPr lang="zh-CN" altLang="en-US" dirty="0" smtClean="0"/>
              <a:t>依据上述的请求处理流程，以及演示示例</a:t>
            </a:r>
            <a:r>
              <a:rPr lang="en-US" altLang="zh-CN" dirty="0" smtClean="0"/>
              <a:t>2</a:t>
            </a:r>
            <a:r>
              <a:rPr lang="zh-CN" altLang="en-US" dirty="0" smtClean="0"/>
              <a:t>进行进行体系结构讲解。</a:t>
            </a:r>
            <a:endParaRPr lang="en-US" altLang="zh-CN" dirty="0" smtClean="0"/>
          </a:p>
          <a:p>
            <a:r>
              <a:rPr lang="zh-CN" altLang="en-US" dirty="0" smtClean="0"/>
              <a:t>讲解过程中可以参看</a:t>
            </a:r>
            <a:r>
              <a:rPr lang="en-US" altLang="zh-CN" dirty="0" err="1" smtClean="0"/>
              <a:t>SpringMVC</a:t>
            </a:r>
            <a:r>
              <a:rPr lang="zh-CN" altLang="en-US" dirty="0" smtClean="0"/>
              <a:t>源码进行讲解</a:t>
            </a:r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8841419-86B9-429D-A018-D999E48D6E02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6563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dirty="0" smtClean="0">
                <a:ea typeface="宋体" panose="02010600030101010101" pitchFamily="2" charset="-122"/>
              </a:rPr>
              <a:t>教学指导：</a:t>
            </a:r>
            <a:endParaRPr lang="en-US" altLang="zh-CN" dirty="0" smtClean="0">
              <a:ea typeface="宋体" panose="02010600030101010101" pitchFamily="2" charset="-122"/>
            </a:endParaRPr>
          </a:p>
          <a:p>
            <a:r>
              <a:rPr lang="zh-CN" altLang="en-US" dirty="0" smtClean="0"/>
              <a:t>依据上述的请求处理流程，以及演示示例</a:t>
            </a:r>
            <a:r>
              <a:rPr lang="en-US" altLang="zh-CN" dirty="0" smtClean="0"/>
              <a:t>2</a:t>
            </a:r>
            <a:r>
              <a:rPr lang="zh-CN" altLang="en-US" dirty="0" smtClean="0"/>
              <a:t>进行进行体系结构讲解。</a:t>
            </a:r>
            <a:endParaRPr lang="en-US" altLang="zh-CN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dirty="0" smtClean="0"/>
              <a:t>讲解过程中可以参看</a:t>
            </a:r>
            <a:r>
              <a:rPr lang="en-US" altLang="zh-CN" dirty="0" err="1" smtClean="0"/>
              <a:t>SpringMVC</a:t>
            </a:r>
            <a:r>
              <a:rPr lang="zh-CN" altLang="en-US" dirty="0" smtClean="0"/>
              <a:t>源码进行讲解</a:t>
            </a:r>
            <a:endParaRPr lang="en-US" altLang="zh-CN" dirty="0" smtClean="0"/>
          </a:p>
          <a:p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8841419-86B9-429D-A018-D999E48D6E02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70659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dirty="0" smtClean="0">
                <a:ea typeface="宋体" panose="02010600030101010101" pitchFamily="2" charset="-122"/>
              </a:rPr>
              <a:t>教学指导：</a:t>
            </a:r>
            <a:endParaRPr lang="en-US" altLang="zh-CN" dirty="0" smtClean="0"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25D8708-2DD6-4F14-B346-8679C2C8F10A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70659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dirty="0" smtClean="0"/>
              <a:t>教学指导：</a:t>
            </a:r>
            <a:endParaRPr lang="en-US" altLang="zh-CN" dirty="0" smtClean="0"/>
          </a:p>
          <a:p>
            <a:r>
              <a:rPr lang="zh-CN" altLang="en-US" dirty="0" smtClean="0"/>
              <a:t>实现步骤：</a:t>
            </a:r>
            <a:endParaRPr lang="en-US" altLang="zh-CN" dirty="0" smtClean="0"/>
          </a:p>
          <a:p>
            <a:pPr>
              <a:defRPr/>
            </a:pPr>
            <a:r>
              <a:rPr lang="zh-CN" altLang="zh-CN" sz="2000" dirty="0" smtClean="0"/>
              <a:t>导入</a:t>
            </a:r>
            <a:r>
              <a:rPr lang="en-US" altLang="zh-CN" sz="2000" dirty="0" smtClean="0"/>
              <a:t>Spring MVC</a:t>
            </a:r>
            <a:r>
              <a:rPr lang="zh-CN" altLang="zh-CN" sz="2000" dirty="0" smtClean="0"/>
              <a:t>所需的</a:t>
            </a:r>
            <a:r>
              <a:rPr lang="en-US" altLang="zh-CN" sz="2000" dirty="0" smtClean="0"/>
              <a:t>jar</a:t>
            </a:r>
            <a:r>
              <a:rPr lang="zh-CN" altLang="zh-CN" sz="2000" dirty="0" smtClean="0"/>
              <a:t>文件</a:t>
            </a:r>
            <a:endParaRPr lang="en-US" altLang="zh-CN" sz="2000" dirty="0" smtClean="0"/>
          </a:p>
          <a:p>
            <a:pPr>
              <a:defRPr/>
            </a:pPr>
            <a:r>
              <a:rPr lang="zh-CN" altLang="zh-CN" sz="2000" dirty="0" smtClean="0"/>
              <a:t>在</a:t>
            </a:r>
            <a:r>
              <a:rPr lang="en-US" altLang="zh-CN" sz="2000" dirty="0" smtClean="0"/>
              <a:t>web.xml</a:t>
            </a:r>
            <a:r>
              <a:rPr lang="zh-CN" altLang="zh-CN" sz="2000" dirty="0" smtClean="0"/>
              <a:t>中配置</a:t>
            </a:r>
            <a:r>
              <a:rPr lang="en-US" altLang="zh-CN" sz="2000" dirty="0" err="1" smtClean="0"/>
              <a:t>DispatcherServlet</a:t>
            </a:r>
            <a:endParaRPr lang="en-US" altLang="zh-CN" sz="2000" dirty="0" smtClean="0"/>
          </a:p>
          <a:p>
            <a:pPr>
              <a:defRPr/>
            </a:pPr>
            <a:r>
              <a:rPr lang="zh-CN" altLang="zh-CN" sz="2000" dirty="0" smtClean="0"/>
              <a:t>创建</a:t>
            </a:r>
            <a:r>
              <a:rPr lang="en-US" altLang="zh-CN" sz="2000" dirty="0" smtClean="0"/>
              <a:t>Spring MVC</a:t>
            </a:r>
            <a:r>
              <a:rPr lang="zh-CN" altLang="zh-CN" sz="2000" dirty="0" smtClean="0"/>
              <a:t>的配置文件</a:t>
            </a:r>
            <a:r>
              <a:rPr lang="en-US" altLang="zh-CN" sz="2000" dirty="0" smtClean="0"/>
              <a:t> (springmvc-servlet.xml)</a:t>
            </a:r>
            <a:endParaRPr lang="en-US" altLang="zh-CN" sz="2000" dirty="0" smtClean="0"/>
          </a:p>
          <a:p>
            <a:pPr>
              <a:defRPr/>
            </a:pPr>
            <a:r>
              <a:rPr lang="zh-CN" altLang="zh-CN" sz="2000" dirty="0" smtClean="0"/>
              <a:t>创建</a:t>
            </a:r>
            <a:r>
              <a:rPr lang="en-US" altLang="zh-CN" sz="2000" dirty="0" smtClean="0"/>
              <a:t>Controller</a:t>
            </a:r>
            <a:endParaRPr lang="en-US" altLang="zh-CN" sz="2000" dirty="0" smtClean="0"/>
          </a:p>
          <a:p>
            <a:pPr lvl="1">
              <a:defRPr/>
            </a:pPr>
            <a:r>
              <a:rPr lang="zh-CN" altLang="zh-CN" sz="1800" dirty="0" smtClean="0"/>
              <a:t>继承</a:t>
            </a:r>
            <a:r>
              <a:rPr lang="en-US" altLang="zh-CN" sz="1800" dirty="0" err="1" smtClean="0"/>
              <a:t>AbstractController</a:t>
            </a:r>
            <a:r>
              <a:rPr lang="zh-CN" altLang="zh-CN" sz="1800" dirty="0" smtClean="0"/>
              <a:t>，重写</a:t>
            </a:r>
            <a:r>
              <a:rPr lang="en-US" altLang="zh-CN" sz="1800" dirty="0" err="1" smtClean="0"/>
              <a:t>handleRequestInternal</a:t>
            </a:r>
            <a:r>
              <a:rPr lang="zh-CN" altLang="zh-CN" sz="1800" dirty="0" smtClean="0"/>
              <a:t>方法</a:t>
            </a:r>
            <a:endParaRPr lang="en-US" altLang="zh-CN" sz="1800" dirty="0" smtClean="0"/>
          </a:p>
          <a:p>
            <a:pPr>
              <a:defRPr/>
            </a:pPr>
            <a:r>
              <a:rPr lang="zh-CN" altLang="zh-CN" sz="2000" dirty="0" smtClean="0"/>
              <a:t>创建</a:t>
            </a:r>
            <a:r>
              <a:rPr lang="en-US" altLang="zh-CN" sz="2000" dirty="0" smtClean="0"/>
              <a:t>View</a:t>
            </a:r>
            <a:endParaRPr lang="en-US" altLang="zh-CN" sz="2000" dirty="0" smtClean="0"/>
          </a:p>
          <a:p>
            <a:pPr>
              <a:defRPr/>
            </a:pPr>
            <a:r>
              <a:rPr lang="zh-CN" altLang="zh-CN" sz="2000" dirty="0" smtClean="0"/>
              <a:t>部署运行</a:t>
            </a:r>
            <a:endParaRPr lang="en-US" altLang="zh-CN" sz="2000" dirty="0" smtClean="0"/>
          </a:p>
          <a:p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1302772-0FE0-43A7-B33F-FF577053289D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70659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1302772-0FE0-43A7-B33F-FF577053289D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0419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2D64896-5D09-422E-BF7B-447CF92B2BC0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72707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mtClean="0">
                <a:ea typeface="宋体" panose="02010600030101010101" pitchFamily="2" charset="-122"/>
              </a:rPr>
              <a:t>教学指导：</a:t>
            </a:r>
            <a:endParaRPr lang="en-US" altLang="zh-CN" smtClean="0">
              <a:ea typeface="宋体" panose="02010600030101010101" pitchFamily="2" charset="-122"/>
            </a:endParaRPr>
          </a:p>
          <a:p>
            <a:r>
              <a:rPr lang="en-US" altLang="zh-CN" smtClean="0">
                <a:ea typeface="宋体" panose="02010600030101010101" pitchFamily="2" charset="-122"/>
              </a:rPr>
              <a:t>xxxxxxx</a:t>
            </a:r>
            <a:endParaRPr lang="zh-CN" altLang="en-US" smtClean="0">
              <a:ea typeface="宋体" panose="02010600030101010101" pitchFamily="2" charset="-122"/>
            </a:endParaRPr>
          </a:p>
          <a:p>
            <a:endParaRPr lang="zh-CN" altLang="en-US" smtClean="0"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54CA659-D645-4C8C-9766-D23A66096451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1443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44CC102-6C9A-49A5-B9C9-82B00E2983C4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2467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dirty="0" smtClean="0"/>
              <a:t>结合超市订单管理系统 进行对照讲解</a:t>
            </a:r>
            <a:endParaRPr lang="zh-CN" altLang="en-US" dirty="0" smtClean="0"/>
          </a:p>
          <a:p>
            <a:endParaRPr lang="zh-CN" altLang="en-US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8B6DD56-E473-48C9-9502-BA567FEE092D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3491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dirty="0" smtClean="0"/>
              <a:t>教学指导：</a:t>
            </a:r>
            <a:endParaRPr lang="en-US" altLang="zh-CN" dirty="0" smtClean="0"/>
          </a:p>
          <a:p>
            <a:r>
              <a:rPr lang="zh-CN" altLang="en-US" dirty="0" smtClean="0"/>
              <a:t>结合</a:t>
            </a:r>
            <a:r>
              <a:rPr lang="en-US" altLang="zh-CN" dirty="0" smtClean="0"/>
              <a:t>S2</a:t>
            </a:r>
            <a:r>
              <a:rPr lang="zh-CN" altLang="en-US" dirty="0" smtClean="0"/>
              <a:t>阶段的新闻管理系统讲解</a:t>
            </a:r>
            <a:r>
              <a:rPr lang="en-US" altLang="zh-CN" dirty="0" smtClean="0"/>
              <a:t>JSP</a:t>
            </a:r>
            <a:r>
              <a:rPr lang="en-US" altLang="zh-CN" baseline="0" dirty="0" smtClean="0"/>
              <a:t> Model1:jsp+JavaBean</a:t>
            </a:r>
            <a:endParaRPr lang="zh-CN" altLang="en-US" dirty="0" smtClean="0"/>
          </a:p>
          <a:p>
            <a:endParaRPr lang="zh-CN" altLang="en-US" dirty="0" smtClean="0"/>
          </a:p>
          <a:p>
            <a:endParaRPr lang="zh-CN" altLang="en-US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66B8DBF-0E70-4CF0-9DB5-CCFB6657F286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3491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dirty="0" smtClean="0"/>
              <a:t>教学指导：</a:t>
            </a:r>
            <a:endParaRPr lang="en-US" altLang="zh-CN" dirty="0" smtClean="0"/>
          </a:p>
          <a:p>
            <a:r>
              <a:rPr lang="zh-CN" altLang="en-US" dirty="0" smtClean="0"/>
              <a:t>结合</a:t>
            </a:r>
            <a:r>
              <a:rPr lang="en-US" altLang="zh-CN" dirty="0" smtClean="0"/>
              <a:t>S2</a:t>
            </a:r>
            <a:r>
              <a:rPr lang="zh-CN" altLang="en-US" dirty="0" smtClean="0"/>
              <a:t>阶段的新闻管理系统讲解</a:t>
            </a:r>
            <a:r>
              <a:rPr lang="en-US" altLang="zh-CN" dirty="0" smtClean="0"/>
              <a:t>JSP</a:t>
            </a:r>
            <a:r>
              <a:rPr lang="en-US" altLang="zh-CN" baseline="0" dirty="0" smtClean="0"/>
              <a:t> Model2:jsp+Servlet+JavaBean</a:t>
            </a:r>
            <a:endParaRPr lang="zh-CN" altLang="en-US" dirty="0" smtClean="0"/>
          </a:p>
          <a:p>
            <a:endParaRPr lang="zh-CN" altLang="en-US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66B8DBF-0E70-4CF0-9DB5-CCFB6657F286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4515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dirty="0" smtClean="0"/>
              <a:t>教学指导：</a:t>
            </a:r>
            <a:endParaRPr lang="en-US" altLang="zh-CN" dirty="0" smtClean="0"/>
          </a:p>
          <a:p>
            <a:r>
              <a:rPr lang="zh-CN" altLang="en-US" dirty="0" smtClean="0"/>
              <a:t>讲解</a:t>
            </a:r>
            <a:r>
              <a:rPr lang="en-US" altLang="zh-CN" dirty="0" smtClean="0"/>
              <a:t>MVC</a:t>
            </a:r>
            <a:r>
              <a:rPr lang="zh-CN" altLang="en-US" dirty="0" smtClean="0"/>
              <a:t>处理过程（</a:t>
            </a:r>
            <a:r>
              <a:rPr lang="en-US" altLang="zh-CN" dirty="0" err="1" smtClean="0"/>
              <a:t>Modle</a:t>
            </a:r>
            <a:r>
              <a:rPr lang="en-US" altLang="zh-CN" dirty="0" smtClean="0"/>
              <a:t> View Controller</a:t>
            </a:r>
            <a:r>
              <a:rPr lang="zh-CN" altLang="en-US" dirty="0" smtClean="0"/>
              <a:t>）</a:t>
            </a:r>
            <a:endParaRPr lang="zh-CN" altLang="en-US" dirty="0" smtClean="0"/>
          </a:p>
          <a:p>
            <a:endParaRPr lang="zh-CN" altLang="en-US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4CF3C6A-1543-48AA-8843-815BE0755096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4515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4CF3C6A-1543-48AA-8843-815BE0755096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5539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教学指导：</a:t>
            </a:r>
            <a:endParaRPr lang="en-US" altLang="zh-CN" sz="1200" kern="1200" dirty="0" smtClean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通过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MVC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设计模式，引入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Spring</a:t>
            </a:r>
            <a:r>
              <a:rPr lang="en-US" altLang="zh-CN" sz="1200" kern="1200" baseline="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MVC</a:t>
            </a:r>
            <a:r>
              <a:rPr lang="zh-CN" altLang="en-US" sz="1200" kern="1200" baseline="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框架，对它的框架结构进行一个简单介绍，</a:t>
            </a:r>
            <a:endParaRPr lang="en-US" altLang="zh-CN" sz="1200" kern="1200" baseline="0" dirty="0" smtClean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200" kern="1200" baseline="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通过下面的搭建</a:t>
            </a:r>
            <a:r>
              <a:rPr lang="en-US" altLang="zh-CN" sz="1200" kern="1200" baseline="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Spring MVC</a:t>
            </a:r>
            <a:r>
              <a:rPr lang="zh-CN" altLang="en-US" sz="1200" kern="1200" baseline="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环境，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实现一个简单的例子来体验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Spring MVC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是如何使用的，</a:t>
            </a:r>
            <a:endParaRPr lang="en-US" altLang="zh-CN" sz="1200" kern="1200" dirty="0" smtClean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从而更深入的了解他的架构模型及请求处理流程。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A48B708-DA12-4698-86B6-F4107840E5CB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/>
          <p:cNvSpPr>
            <a:spLocks noGrp="1"/>
          </p:cNvSpPr>
          <p:nvPr>
            <p:ph type="ctrTitle"/>
          </p:nvPr>
        </p:nvSpPr>
        <p:spPr>
          <a:xfrm>
            <a:off x="914538" y="2744793"/>
            <a:ext cx="10364760" cy="1470025"/>
          </a:xfrm>
        </p:spPr>
        <p:txBody>
          <a:bodyPr/>
          <a:lstStyle>
            <a:lvl1pPr>
              <a:defRPr sz="28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fontAlgn="auto"/>
            <a:r>
              <a:rPr lang="zh-CN" altLang="en-US" strike="noStrike" noProof="1" dirty="0" smtClean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8" name="副标题 2"/>
          <p:cNvSpPr>
            <a:spLocks noGrp="1"/>
          </p:cNvSpPr>
          <p:nvPr>
            <p:ph type="subTitle" idx="1"/>
          </p:nvPr>
        </p:nvSpPr>
        <p:spPr>
          <a:xfrm>
            <a:off x="1829075" y="4319606"/>
            <a:ext cx="8535685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auto"/>
            <a:r>
              <a:rPr lang="zh-CN" altLang="en-US" strike="noStrike" noProof="1" dirty="0" smtClean="0"/>
              <a:t>单击此处编辑母版副标题样式</a:t>
            </a:r>
            <a:endParaRPr lang="zh-CN" altLang="en-US" strike="noStrike" noProof="1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32" y="6356350"/>
            <a:ext cx="28449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817" y="6356350"/>
            <a:ext cx="38610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9643" y="6356350"/>
            <a:ext cx="28449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832" y="365125"/>
            <a:ext cx="10516148" cy="1325563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832" y="1681163"/>
            <a:ext cx="5158056" cy="823912"/>
          </a:xfrm>
        </p:spPr>
        <p:txBody>
          <a:bodyPr anchor="b"/>
          <a:lstStyle>
            <a:lvl1pPr marL="0" indent="0">
              <a:buNone/>
              <a:defRPr sz="2400" b="1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832" y="2505075"/>
            <a:ext cx="5158056" cy="368458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521" y="1681163"/>
            <a:ext cx="5183458" cy="823912"/>
          </a:xfrm>
        </p:spPr>
        <p:txBody>
          <a:bodyPr anchor="b"/>
          <a:lstStyle>
            <a:lvl1pPr marL="0" indent="0">
              <a:buNone/>
              <a:defRPr sz="2400" b="1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521" y="2505075"/>
            <a:ext cx="5183458" cy="368458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44" y="6356350"/>
            <a:ext cx="2743343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44" y="6356350"/>
            <a:ext cx="2743343" cy="365125"/>
          </a:xfrm>
          <a:prstGeom prst="rect">
            <a:avLst/>
          </a:prstGeom>
        </p:spPr>
        <p:txBody>
          <a:bodyPr/>
          <a:lstStyle/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44" y="6356350"/>
            <a:ext cx="2743343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7F68CF-E4AD-4270-9543-51A36F021E0D}" type="slidenum">
              <a:rPr lang="zh-CN" altLang="en-US"/>
            </a:fld>
            <a:r>
              <a:rPr lang="en-US" altLang="zh-CN" dirty="0" smtClean="0"/>
              <a:t>/</a:t>
            </a:r>
            <a:endParaRPr lang="zh-CN" altLang="en-US" dirty="0"/>
          </a:p>
        </p:txBody>
      </p:sp>
    </p:spTree>
  </p:cSld>
  <p:clrMapOvr>
    <a:masterClrMapping/>
  </p:clrMapOvr>
  <p:transition spd="slow">
    <p:push dir="u"/>
  </p:transition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832" y="457200"/>
            <a:ext cx="3932442" cy="1600200"/>
          </a:xfrm>
        </p:spPr>
        <p:txBody>
          <a:bodyPr anchor="b"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458" y="987425"/>
            <a:ext cx="6172521" cy="4873625"/>
          </a:xfrm>
        </p:spPr>
        <p:txBody>
          <a:bodyPr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 sz="28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 sz="24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 sz="20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 sz="20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832" y="2057400"/>
            <a:ext cx="3932442" cy="3811588"/>
          </a:xfrm>
        </p:spPr>
        <p:txBody>
          <a:bodyPr/>
          <a:lstStyle>
            <a:lvl1pPr marL="0" indent="0"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44" y="6356350"/>
            <a:ext cx="2743343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832" y="457200"/>
            <a:ext cx="3932442" cy="1600200"/>
          </a:xfrm>
        </p:spPr>
        <p:txBody>
          <a:bodyPr anchor="b"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458" y="987425"/>
            <a:ext cx="6172521" cy="4873625"/>
          </a:xfrm>
        </p:spPr>
        <p:txBody>
          <a:bodyPr/>
          <a:lstStyle>
            <a:lvl1pPr marL="0" indent="0">
              <a:buNone/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832" y="2057400"/>
            <a:ext cx="3932442" cy="3811588"/>
          </a:xfrm>
        </p:spPr>
        <p:txBody>
          <a:bodyPr/>
          <a:lstStyle>
            <a:lvl1pPr marL="0" indent="0"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44" y="6356350"/>
            <a:ext cx="2743343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44" y="6356350"/>
            <a:ext cx="2743343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  <p:hf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5354" y="365125"/>
            <a:ext cx="2629037" cy="5811838"/>
          </a:xfrm>
        </p:spPr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44" y="365125"/>
            <a:ext cx="7734703" cy="5811838"/>
          </a:xfrm>
        </p:spPr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44" y="6356350"/>
            <a:ext cx="2743343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  <p:hf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2ABB85-2B8A-4444-8F37-6C8BA79EC732}" type="slidenum">
              <a:rPr lang="zh-CN" altLang="en-US"/>
            </a:fld>
            <a:r>
              <a:rPr lang="en-US" altLang="zh-CN" dirty="0"/>
              <a:t>/3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849268" y="285728"/>
            <a:ext cx="6249346" cy="500066"/>
          </a:xfrm>
        </p:spPr>
        <p:txBody>
          <a:bodyPr>
            <a:noAutofit/>
          </a:bodyPr>
          <a:lstStyle>
            <a:lvl1pPr>
              <a:defRPr sz="24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fontAlgn="auto"/>
            <a:r>
              <a:rPr lang="zh-CN" altLang="en-US" strike="noStrike" noProof="1" dirty="0" smtClean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95996" y="1096010"/>
            <a:ext cx="11116889" cy="5047615"/>
          </a:xfrm>
        </p:spPr>
        <p:txBody>
          <a:bodyPr>
            <a:normAutofit/>
          </a:bodyPr>
          <a:lstStyle>
            <a:lvl1pPr>
              <a:buClr>
                <a:srgbClr val="92D050"/>
              </a:buClr>
              <a:buFontTx/>
              <a:buBlip>
                <a:blip r:embed="rId3"/>
              </a:buBlip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 fontAlgn="auto"/>
            <a:endParaRPr lang="en-US" altLang="zh-CN" strike="noStrike" noProof="1" dirty="0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32" y="6356350"/>
            <a:ext cx="28449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817" y="6356350"/>
            <a:ext cx="38610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9643" y="6356350"/>
            <a:ext cx="28449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>
              <a:defRPr/>
            </a:pPr>
            <a:fld id="{6FAA6681-B3DD-4282-9F56-027B6A013B78}" type="slidenum">
              <a:rPr lang="zh-CN" altLang="en-US" smtClean="0"/>
            </a:fld>
            <a:r>
              <a:rPr lang="en-US" altLang="zh-CN" dirty="0" smtClean="0"/>
              <a:t>/35</a:t>
            </a:r>
            <a:endParaRPr lang="zh-CN" altLang="en-US" dirty="0"/>
          </a:p>
        </p:txBody>
      </p:sp>
    </p:spTree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>
              <a:defRPr/>
            </a:pPr>
            <a:fld id="{107F68CF-E4AD-4270-9543-51A36F021E0D}" type="slidenum">
              <a:rPr lang="zh-CN" altLang="en-US"/>
            </a:fld>
            <a:r>
              <a:rPr lang="en-US" altLang="zh-CN" dirty="0" smtClean="0"/>
              <a:t>/</a:t>
            </a:r>
            <a:endParaRPr lang="zh-CN" altLang="en-US" dirty="0"/>
          </a:p>
        </p:txBody>
      </p:sp>
    </p:spTree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0" i="0" u="none" strike="noStrike" kern="1200" cap="none" spc="0" normalizeH="0" baseline="0" noProof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32" y="1068070"/>
            <a:ext cx="5385715" cy="5062855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8558" y="1067435"/>
            <a:ext cx="5385715" cy="506349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32" y="6356350"/>
            <a:ext cx="28449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fontAlgn="auto"/>
            <a:endParaRPr lang="en-US" altLang="zh-CN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817" y="6356350"/>
            <a:ext cx="38610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fontAlgn="auto"/>
            <a:endParaRPr lang="en-US" alt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9643" y="6356350"/>
            <a:ext cx="28449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fontAlgn="auto"/>
            <a:fld id="{5C815EE2-BA44-40C7-8970-A82421F53BEF}" type="slidenum">
              <a:rPr lang="en-US" altLang="zh-CN" strike="noStrike" noProof="1">
                <a:latin typeface="+mn-lt"/>
                <a:ea typeface="+mn-ea"/>
                <a:cs typeface="+mn-cs"/>
              </a:rPr>
            </a:fld>
            <a:endParaRPr lang="en-US" altLang="zh-CN" strike="noStrike" noProof="1"/>
          </a:p>
        </p:txBody>
      </p:sp>
    </p:spTree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2ABB85-2B8A-4444-8F37-6C8BA79EC732}" type="slidenum">
              <a:rPr lang="zh-CN" altLang="en-US"/>
            </a:fld>
            <a:r>
              <a:rPr lang="en-US" altLang="zh-CN" dirty="0"/>
              <a:t>/3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79" y="1122363"/>
            <a:ext cx="9144476" cy="2387600"/>
          </a:xfrm>
        </p:spPr>
        <p:txBody>
          <a:bodyPr anchor="b">
            <a:normAutofit/>
          </a:bodyPr>
          <a:lstStyle>
            <a:lvl1pPr algn="ctr">
              <a:defRPr sz="40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79" y="3602038"/>
            <a:ext cx="9144476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44" y="6356350"/>
            <a:ext cx="2743343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pic>
        <p:nvPicPr>
          <p:cNvPr id="8" name="Picture 7" descr="Picture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852082" y="179024"/>
            <a:ext cx="2153308" cy="720894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C:\Users\wangwengping\Desktop\logo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36180" y="161755"/>
            <a:ext cx="1224633" cy="1236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291465"/>
            <a:ext cx="10516870" cy="6163310"/>
          </a:xfrm>
        </p:spPr>
        <p:txBody>
          <a:bodyPr/>
          <a:lstStyle>
            <a:lvl1pPr marL="0" indent="0">
              <a:buNone/>
              <a:defRPr sz="20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18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 marL="914400" indent="0"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 marL="1371600" indent="0">
              <a:buNone/>
              <a:defRPr sz="14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 marL="1828800" indent="0">
              <a:buNone/>
              <a:defRPr sz="14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0" y="123119"/>
            <a:ext cx="173519" cy="598099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10" name="Picture 9" descr="Picture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178671" y="6062200"/>
            <a:ext cx="1787530" cy="598437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C:\Users\wangwengping\Desktop\logo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36180" y="161755"/>
            <a:ext cx="1224633" cy="1236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364" y="161290"/>
            <a:ext cx="11574113" cy="52451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44" y="832485"/>
            <a:ext cx="10516783" cy="5459095"/>
          </a:xfrm>
        </p:spPr>
        <p:txBody>
          <a:bodyPr/>
          <a:lstStyle>
            <a:lvl1pPr marL="0" indent="0">
              <a:buNone/>
              <a:defRPr sz="20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18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 marL="914400" indent="0"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 marL="1371600" indent="0">
              <a:buNone/>
              <a:defRPr sz="14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 marL="1828800" indent="0">
              <a:buNone/>
              <a:defRPr sz="14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44" y="6356350"/>
            <a:ext cx="2743343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>
              <a:defRPr/>
            </a:pPr>
            <a:fld id="{6FAA6681-B3DD-4282-9F56-027B6A013B78}" type="slidenum">
              <a:rPr lang="zh-CN" altLang="en-US" smtClean="0"/>
            </a:fld>
            <a:r>
              <a:rPr lang="en-US" altLang="zh-CN" dirty="0" smtClean="0"/>
              <a:t>/35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0" y="123119"/>
            <a:ext cx="173519" cy="598099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10" name="Picture 9" descr="Picture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178671" y="6062200"/>
            <a:ext cx="1787530" cy="598437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519" y="12302"/>
            <a:ext cx="11637741" cy="819731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30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44" y="1825625"/>
            <a:ext cx="5181870" cy="435133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521" y="1825625"/>
            <a:ext cx="5181870" cy="435133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44" y="6356350"/>
            <a:ext cx="2743343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fontAlgn="auto"/>
            <a:endParaRPr lang="en-US" altLang="zh-CN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fontAlgn="auto"/>
            <a:endParaRPr lang="en-US" alt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fontAlgn="auto"/>
            <a:fld id="{5C815EE2-BA44-40C7-8970-A82421F53BEF}" type="slidenum">
              <a:rPr lang="en-US" altLang="zh-CN" strike="noStrike" noProof="1">
                <a:latin typeface="+mn-lt"/>
                <a:ea typeface="+mn-ea"/>
                <a:cs typeface="+mn-cs"/>
              </a:rPr>
            </a:fld>
            <a:endParaRPr lang="en-US" altLang="zh-CN" strike="noStrike" noProof="1"/>
          </a:p>
        </p:txBody>
      </p:sp>
      <p:sp>
        <p:nvSpPr>
          <p:cNvPr id="8" name="矩形 7"/>
          <p:cNvSpPr/>
          <p:nvPr/>
        </p:nvSpPr>
        <p:spPr>
          <a:xfrm>
            <a:off x="0" y="123119"/>
            <a:ext cx="173519" cy="598099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slow">
    <p:push dir="u"/>
  </p:transition>
  <p:hf hdr="0" ftr="0" dt="0"/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2.jpe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1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15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609632" y="274638"/>
            <a:ext cx="10974960" cy="51752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609632" y="1076325"/>
            <a:ext cx="10974960" cy="5049838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 indent="-3429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32" y="6356350"/>
            <a:ext cx="28449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817" y="6356350"/>
            <a:ext cx="38610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9643" y="6356350"/>
            <a:ext cx="28449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DC2ABB85-2B8A-4444-8F37-6C8BA79EC732}" type="slidenum">
              <a:rPr lang="zh-CN" altLang="en-US"/>
            </a:fld>
            <a:r>
              <a:rPr lang="en-US" altLang="zh-CN" dirty="0"/>
              <a:t>/3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2400" b="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342900" indent="-342900" algn="l" defTabSz="91440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742950" indent="-285750" algn="l" defTabSz="91440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44" y="365125"/>
            <a:ext cx="10516148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44" y="1825625"/>
            <a:ext cx="10516148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810" y="6356350"/>
            <a:ext cx="411501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1048" y="6356350"/>
            <a:ext cx="27433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DC2ABB85-2B8A-4444-8F37-6C8BA79EC732}" type="slidenum">
              <a:rPr lang="zh-CN" altLang="en-US"/>
            </a:fld>
            <a:r>
              <a:rPr lang="en-US" altLang="zh-CN" dirty="0"/>
              <a:t>/3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  <p:sldLayoutId id="2147483666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5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</p:nvPr>
        </p:nvSpPr>
        <p:spPr>
          <a:xfrm>
            <a:off x="1252220" y="1122680"/>
            <a:ext cx="9987280" cy="2387600"/>
          </a:xfrm>
        </p:spPr>
        <p:txBody>
          <a:bodyPr/>
          <a:p>
            <a:r>
              <a:rPr lang="en-US" altLang="zh-CN"/>
              <a:t>Spring MVC</a:t>
            </a:r>
            <a:r>
              <a:rPr lang="zh-CN" altLang="en-US"/>
              <a:t>体系结构和处理请求控制器</a:t>
            </a:r>
            <a:br>
              <a:rPr lang="zh-CN" altLang="en-US"/>
            </a:br>
            <a:endParaRPr lang="zh-CN" alt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/>
        <p:txBody>
          <a:bodyPr/>
          <a:p>
            <a:r>
              <a:rPr lang="en-US" altLang="zh-CN"/>
              <a:t>Johnny Teacher</a:t>
            </a:r>
            <a:endParaRPr lang="en-US" altLang="zh-CN"/>
          </a:p>
        </p:txBody>
      </p:sp>
      <p:sp>
        <p:nvSpPr>
          <p:cNvPr id="4" name="标题 1"/>
          <p:cNvSpPr txBox="1"/>
          <p:nvPr/>
        </p:nvSpPr>
        <p:spPr>
          <a:xfrm>
            <a:off x="710565" y="1700530"/>
            <a:ext cx="10746105" cy="1491615"/>
          </a:xfrm>
          <a:prstGeom prst="rect">
            <a:avLst/>
          </a:prstGeom>
        </p:spPr>
        <p:txBody>
          <a:bodyPr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2800" b="1" dirty="0">
                <a:solidFill>
                  <a:srgbClr val="121F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121F55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121F55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121F55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121F55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914400" algn="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1371600" algn="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1828800" algn="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z="3600" dirty="0">
              <a:solidFill>
                <a:schemeClr val="tx2">
                  <a:lumMod val="75000"/>
                </a:schemeClr>
              </a:solidFill>
              <a:cs typeface="+mn-cs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Spring MVC</a:t>
            </a:r>
            <a:r>
              <a:rPr lang="zh-CN" altLang="en-US" dirty="0" smtClean="0"/>
              <a:t>架构</a:t>
            </a:r>
            <a:endParaRPr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Spring MVC</a:t>
            </a:r>
            <a:endParaRPr lang="en-US" altLang="zh-CN" dirty="0" smtClean="0"/>
          </a:p>
          <a:p>
            <a:pPr lvl="1">
              <a:defRPr/>
            </a:pPr>
            <a:r>
              <a:rPr lang="zh-CN" altLang="en-US" dirty="0" smtClean="0"/>
              <a:t>结构最清晰的</a:t>
            </a:r>
            <a:r>
              <a:rPr lang="en-US" altLang="zh-CN" dirty="0" smtClean="0"/>
              <a:t>MVC Model2</a:t>
            </a:r>
            <a:r>
              <a:rPr lang="zh-CN" altLang="en-US" dirty="0" smtClean="0"/>
              <a:t>实现</a:t>
            </a:r>
            <a:endParaRPr lang="en-US" altLang="zh-CN" dirty="0" smtClean="0"/>
          </a:p>
          <a:p>
            <a:pPr lvl="1">
              <a:defRPr/>
            </a:pPr>
            <a:r>
              <a:rPr lang="en-US" altLang="zh-CN" dirty="0" smtClean="0"/>
              <a:t>Controller</a:t>
            </a:r>
            <a:endParaRPr lang="en-US" altLang="zh-CN" dirty="0" smtClean="0"/>
          </a:p>
          <a:p>
            <a:pPr lvl="1">
              <a:defRPr/>
            </a:pPr>
            <a:r>
              <a:rPr lang="en-US" altLang="zh-CN" dirty="0" err="1" smtClean="0"/>
              <a:t>ModelAndView</a:t>
            </a:r>
            <a:endParaRPr lang="en-US" altLang="zh-CN" dirty="0" smtClean="0"/>
          </a:p>
          <a:p>
            <a:pPr>
              <a:defRPr/>
            </a:pPr>
            <a:endParaRPr lang="en-US" altLang="zh-CN" dirty="0"/>
          </a:p>
        </p:txBody>
      </p:sp>
      <p:pic>
        <p:nvPicPr>
          <p:cNvPr id="13" name="图片 12" descr="E:\work\A8\Y2-SpringMVC\教学用书\SpringMVC01图例\SpringMVC-Model2实现.bmp"/>
          <p:cNvPicPr/>
          <p:nvPr/>
        </p:nvPicPr>
        <p:blipFill>
          <a:blip r:embed="rId1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5935" y="2952750"/>
            <a:ext cx="6120765" cy="27609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fr-FR" altLang="zh-CN" dirty="0"/>
              <a:t>Spring MVC</a:t>
            </a:r>
            <a:r>
              <a:rPr lang="zh-CN" altLang="zh-CN" dirty="0"/>
              <a:t>环境</a:t>
            </a:r>
            <a:r>
              <a:rPr lang="zh-CN" altLang="zh-CN" dirty="0" smtClean="0"/>
              <a:t>搭建</a:t>
            </a:r>
            <a:endParaRPr dirty="0"/>
          </a:p>
        </p:txBody>
      </p:sp>
      <p:grpSp>
        <p:nvGrpSpPr>
          <p:cNvPr id="10" name="组合 18"/>
          <p:cNvGrpSpPr/>
          <p:nvPr/>
        </p:nvGrpSpPr>
        <p:grpSpPr bwMode="auto">
          <a:xfrm>
            <a:off x="3590925" y="5913755"/>
            <a:ext cx="6164580" cy="527100"/>
            <a:chOff x="3083394" y="5143512"/>
            <a:chExt cx="4631878" cy="428628"/>
          </a:xfrm>
        </p:grpSpPr>
        <p:sp>
          <p:nvSpPr>
            <p:cNvPr id="11" name="圆角矩形 10"/>
            <p:cNvSpPr/>
            <p:nvPr/>
          </p:nvSpPr>
          <p:spPr bwMode="auto">
            <a:xfrm>
              <a:off x="3083394" y="5143512"/>
              <a:ext cx="512585" cy="428628"/>
            </a:xfrm>
            <a:prstGeom prst="roundRect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2" name="圆角矩形 11"/>
            <p:cNvSpPr/>
            <p:nvPr/>
          </p:nvSpPr>
          <p:spPr bwMode="auto">
            <a:xfrm>
              <a:off x="3714744" y="5143512"/>
              <a:ext cx="4000528" cy="428628"/>
            </a:xfrm>
            <a:prstGeom prst="roundRect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pic>
          <p:nvPicPr>
            <p:cNvPr id="30732" name="Picture 8" descr="说话气泡new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56928" y="5183073"/>
              <a:ext cx="460915" cy="342076"/>
            </a:xfrm>
            <a:prstGeom prst="rect">
              <a:avLst/>
            </a:prstGeom>
            <a:noFill/>
            <a:ln>
              <a:noFill/>
            </a:ln>
            <a:effectLst>
              <a:prstShdw prst="shdw13" dist="12700" dir="10800000">
                <a:srgbClr val="0099FF">
                  <a:alpha val="50000"/>
                </a:srgb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TextBox 13"/>
            <p:cNvSpPr txBox="1"/>
            <p:nvPr/>
          </p:nvSpPr>
          <p:spPr bwMode="auto">
            <a:xfrm>
              <a:off x="3991051" y="5187962"/>
              <a:ext cx="3539991" cy="274192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1600" b="1" spc="300" dirty="0" smtClean="0">
                  <a:solidFill>
                    <a:srgbClr val="FBFFF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演示示例</a:t>
              </a:r>
              <a:r>
                <a:rPr lang="en-US" altLang="zh-CN" sz="1600" b="1" spc="300" dirty="0" smtClean="0">
                  <a:solidFill>
                    <a:srgbClr val="FBFFF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r>
                <a:rPr lang="zh-CN" altLang="en-US" sz="1600" b="1" spc="300" dirty="0" smtClean="0">
                  <a:solidFill>
                    <a:srgbClr val="FBFFF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：</a:t>
              </a:r>
              <a:r>
                <a:rPr lang="en-US" altLang="zh-CN" sz="1600" b="1" spc="300" smtClean="0">
                  <a:solidFill>
                    <a:srgbClr val="FBFFF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springmvc_01_create</a:t>
              </a:r>
              <a:endParaRPr lang="en-US" altLang="zh-CN" sz="1600" b="1" spc="300" smtClean="0">
                <a:solidFill>
                  <a:srgbClr val="FBFFF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5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20000"/>
          </a:bodyPr>
          <a:lstStyle/>
          <a:p>
            <a:pPr>
              <a:defRPr/>
            </a:pPr>
            <a:r>
              <a:rPr lang="en-US" altLang="zh-CN" dirty="0"/>
              <a:t>Spring MVC</a:t>
            </a:r>
            <a:r>
              <a:rPr lang="zh-CN" altLang="en-US" dirty="0"/>
              <a:t>框架搭建步骤</a:t>
            </a:r>
            <a:endParaRPr lang="zh-CN" altLang="en-US" dirty="0"/>
          </a:p>
          <a:p>
            <a:pPr lvl="1">
              <a:defRPr/>
            </a:pPr>
            <a:r>
              <a:rPr lang="en-US" altLang="zh-CN" dirty="0" smtClean="0"/>
              <a:t>1</a:t>
            </a:r>
            <a:r>
              <a:rPr lang="zh-CN" altLang="en-US" dirty="0" smtClean="0"/>
              <a:t>、下载</a:t>
            </a:r>
            <a:r>
              <a:rPr lang="en-US" altLang="zh-CN" dirty="0"/>
              <a:t>jar</a:t>
            </a:r>
            <a:r>
              <a:rPr lang="zh-CN" altLang="en-US" dirty="0"/>
              <a:t>文件并导入工程</a:t>
            </a:r>
            <a:endParaRPr lang="en-US" altLang="zh-CN" dirty="0"/>
          </a:p>
          <a:p>
            <a:pPr lvl="2">
              <a:defRPr/>
            </a:pPr>
            <a:r>
              <a:rPr lang="en-US" altLang="zh-CN" dirty="0" smtClean="0"/>
              <a:t>spring-web-3.2.13.RELEASE.jar</a:t>
            </a:r>
            <a:endParaRPr lang="en-US" altLang="zh-CN" dirty="0" smtClean="0"/>
          </a:p>
          <a:p>
            <a:pPr lvl="2">
              <a:defRPr/>
            </a:pPr>
            <a:r>
              <a:rPr lang="en-US" altLang="zh-CN" dirty="0"/>
              <a:t>spring-webmvc-3.2.13.RELEASE.jar</a:t>
            </a:r>
            <a:endParaRPr lang="en-US" altLang="zh-CN" dirty="0" smtClean="0"/>
          </a:p>
          <a:p>
            <a:pPr lvl="1">
              <a:defRPr/>
            </a:pPr>
            <a:r>
              <a:rPr lang="en-US" altLang="zh-CN" dirty="0" smtClean="0"/>
              <a:t>2</a:t>
            </a:r>
            <a:r>
              <a:rPr lang="zh-CN" altLang="en-US" dirty="0" smtClean="0"/>
              <a:t>、配置文件</a:t>
            </a:r>
            <a:endParaRPr lang="en-US" altLang="zh-CN" dirty="0" smtClean="0"/>
          </a:p>
          <a:p>
            <a:pPr lvl="2">
              <a:defRPr/>
            </a:pPr>
            <a:r>
              <a:rPr lang="zh-CN" altLang="zh-CN" dirty="0" smtClean="0"/>
              <a:t>在</a:t>
            </a:r>
            <a:r>
              <a:rPr lang="en-US" altLang="zh-CN" dirty="0"/>
              <a:t>web.xml</a:t>
            </a:r>
            <a:r>
              <a:rPr lang="zh-CN" altLang="zh-CN" dirty="0"/>
              <a:t>中配置</a:t>
            </a:r>
            <a:r>
              <a:rPr lang="en-US" altLang="zh-CN" dirty="0" smtClean="0"/>
              <a:t>Servlet</a:t>
            </a:r>
            <a:endParaRPr lang="en-US" altLang="zh-CN" dirty="0" smtClean="0"/>
          </a:p>
          <a:p>
            <a:pPr lvl="2">
              <a:defRPr/>
            </a:pPr>
            <a:r>
              <a:rPr lang="zh-CN" altLang="zh-CN" dirty="0" smtClean="0"/>
              <a:t>创建</a:t>
            </a:r>
            <a:r>
              <a:rPr lang="en-US" altLang="zh-CN" dirty="0"/>
              <a:t>Spring MVC</a:t>
            </a:r>
            <a:r>
              <a:rPr lang="zh-CN" altLang="zh-CN" dirty="0"/>
              <a:t>的</a:t>
            </a:r>
            <a:r>
              <a:rPr lang="zh-CN" altLang="zh-CN" dirty="0" smtClean="0"/>
              <a:t>配置文件</a:t>
            </a:r>
            <a:endParaRPr lang="en-US" altLang="zh-CN" dirty="0" smtClean="0"/>
          </a:p>
          <a:p>
            <a:pPr lvl="1">
              <a:defRPr/>
            </a:pPr>
            <a:r>
              <a:rPr lang="en-US" altLang="zh-CN" dirty="0" smtClean="0"/>
              <a:t>3</a:t>
            </a:r>
            <a:r>
              <a:rPr lang="zh-CN" altLang="en-US" dirty="0" smtClean="0"/>
              <a:t>、</a:t>
            </a:r>
            <a:r>
              <a:rPr lang="zh-CN" altLang="zh-CN" dirty="0" smtClean="0"/>
              <a:t>创建</a:t>
            </a:r>
            <a:r>
              <a:rPr lang="en-US" altLang="zh-CN" dirty="0" smtClean="0"/>
              <a:t>Controller-</a:t>
            </a:r>
            <a:r>
              <a:rPr lang="zh-CN" altLang="zh-CN" dirty="0"/>
              <a:t>处理请求的</a:t>
            </a:r>
            <a:r>
              <a:rPr lang="zh-CN" altLang="zh-CN" dirty="0" smtClean="0"/>
              <a:t>控制器</a:t>
            </a:r>
            <a:endParaRPr lang="en-US" altLang="zh-CN" dirty="0" smtClean="0"/>
          </a:p>
          <a:p>
            <a:pPr lvl="2">
              <a:defRPr/>
            </a:pPr>
            <a:r>
              <a:rPr lang="fr-FR" altLang="zh-CN" dirty="0"/>
              <a:t>BeanNameUrlHandlerMapping</a:t>
            </a:r>
            <a:endParaRPr lang="en-US" altLang="zh-CN" dirty="0"/>
          </a:p>
          <a:p>
            <a:pPr lvl="1">
              <a:defRPr/>
            </a:pPr>
            <a:r>
              <a:rPr lang="en-US" altLang="zh-CN" dirty="0" smtClean="0"/>
              <a:t>4</a:t>
            </a:r>
            <a:r>
              <a:rPr lang="zh-CN" altLang="en-US" dirty="0" smtClean="0"/>
              <a:t>、</a:t>
            </a:r>
            <a:r>
              <a:rPr lang="zh-CN" altLang="zh-CN" dirty="0" smtClean="0"/>
              <a:t>创建</a:t>
            </a:r>
            <a:r>
              <a:rPr lang="en-US" altLang="zh-CN" dirty="0" smtClean="0"/>
              <a:t>View-</a:t>
            </a:r>
            <a:r>
              <a:rPr lang="en-US" altLang="zh-CN" dirty="0" err="1" smtClean="0"/>
              <a:t>jsp</a:t>
            </a:r>
            <a:endParaRPr lang="en-US" altLang="zh-CN" dirty="0" smtClean="0"/>
          </a:p>
          <a:p>
            <a:pPr lvl="1">
              <a:defRPr/>
            </a:pPr>
            <a:r>
              <a:rPr lang="en-US" altLang="zh-CN" dirty="0" smtClean="0"/>
              <a:t>5</a:t>
            </a:r>
            <a:r>
              <a:rPr lang="zh-CN" altLang="en-US" dirty="0" smtClean="0"/>
              <a:t>、部署运行</a:t>
            </a:r>
            <a:endParaRPr lang="zh-CN" altLang="en-US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配置文件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765265" y="960120"/>
            <a:ext cx="8578215" cy="310769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en-US" altLang="zh-CN" sz="1400" b="1"/>
              <a:t>web.xml</a:t>
            </a:r>
            <a:endParaRPr lang="zh-CN" altLang="en-US" sz="1400"/>
          </a:p>
          <a:p>
            <a:r>
              <a:rPr lang="zh-CN" altLang="en-US" sz="1400"/>
              <a:t>&lt;servlet&gt;</a:t>
            </a:r>
            <a:endParaRPr lang="zh-CN" altLang="en-US" sz="1400"/>
          </a:p>
          <a:p>
            <a:r>
              <a:rPr lang="zh-CN" altLang="en-US" sz="1400"/>
              <a:t>  	&lt;servlet-name&gt;</a:t>
            </a:r>
            <a:r>
              <a:rPr lang="zh-CN" altLang="en-US" sz="1400" b="1"/>
              <a:t>springmvc</a:t>
            </a:r>
            <a:r>
              <a:rPr lang="zh-CN" altLang="en-US" sz="1400"/>
              <a:t>&lt;/servlet-name&gt;</a:t>
            </a:r>
            <a:endParaRPr lang="zh-CN" altLang="en-US" sz="1400"/>
          </a:p>
          <a:p>
            <a:r>
              <a:rPr lang="zh-CN" altLang="en-US" sz="1400"/>
              <a:t>  	&lt;servlet-class&gt;</a:t>
            </a:r>
            <a:r>
              <a:rPr lang="zh-CN" altLang="en-US" sz="1400" b="1"/>
              <a:t>org.springframework.web.servlet.DispatcherServlet</a:t>
            </a:r>
            <a:r>
              <a:rPr lang="zh-CN" altLang="en-US" sz="1400"/>
              <a:t>&lt;/servlet-class&gt;</a:t>
            </a:r>
            <a:endParaRPr lang="zh-CN" altLang="en-US" sz="1400"/>
          </a:p>
          <a:p>
            <a:r>
              <a:rPr lang="zh-CN" altLang="en-US" sz="1400"/>
              <a:t>  	&lt;init-param&gt;</a:t>
            </a:r>
            <a:endParaRPr lang="zh-CN" altLang="en-US" sz="1400"/>
          </a:p>
          <a:p>
            <a:r>
              <a:rPr lang="zh-CN" altLang="en-US" sz="1400"/>
              <a:t>  		&lt;param-name&gt;</a:t>
            </a:r>
            <a:r>
              <a:rPr lang="zh-CN" altLang="en-US" sz="1400" b="1"/>
              <a:t>contextConfigLocation</a:t>
            </a:r>
            <a:r>
              <a:rPr lang="zh-CN" altLang="en-US" sz="1400"/>
              <a:t>&lt;/param-name&gt;</a:t>
            </a:r>
            <a:endParaRPr lang="zh-CN" altLang="en-US" sz="1400"/>
          </a:p>
          <a:p>
            <a:r>
              <a:rPr lang="zh-CN" altLang="en-US" sz="1400"/>
              <a:t>  		&lt;param-value&gt;</a:t>
            </a:r>
            <a:r>
              <a:rPr lang="zh-CN" altLang="en-US" sz="1400" b="1"/>
              <a:t>classpath:springmvc-servlet.xml</a:t>
            </a:r>
            <a:r>
              <a:rPr lang="zh-CN" altLang="en-US" sz="1400"/>
              <a:t>&lt;/param-value&gt;</a:t>
            </a:r>
            <a:endParaRPr lang="zh-CN" altLang="en-US" sz="1400"/>
          </a:p>
          <a:p>
            <a:r>
              <a:rPr lang="zh-CN" altLang="en-US" sz="1400"/>
              <a:t>  	&lt;/init-param&gt;</a:t>
            </a:r>
            <a:endParaRPr lang="zh-CN" altLang="en-US" sz="1400"/>
          </a:p>
          <a:p>
            <a:r>
              <a:rPr lang="zh-CN" altLang="en-US" sz="1400"/>
              <a:t>  	&lt;load-on-startup&gt;</a:t>
            </a:r>
            <a:r>
              <a:rPr lang="zh-CN" altLang="en-US" sz="1400" b="1"/>
              <a:t>1</a:t>
            </a:r>
            <a:r>
              <a:rPr lang="zh-CN" altLang="en-US" sz="1400"/>
              <a:t>&lt;/load-on-startup&gt;</a:t>
            </a:r>
            <a:endParaRPr lang="zh-CN" altLang="en-US" sz="1400"/>
          </a:p>
          <a:p>
            <a:r>
              <a:rPr lang="zh-CN" altLang="en-US" sz="1400"/>
              <a:t>  &lt;/servlet&gt;</a:t>
            </a:r>
            <a:endParaRPr lang="zh-CN" altLang="en-US" sz="1400"/>
          </a:p>
          <a:p>
            <a:r>
              <a:rPr lang="zh-CN" altLang="en-US" sz="1400"/>
              <a:t>  &lt;servlet-mapping&gt;</a:t>
            </a:r>
            <a:endParaRPr lang="zh-CN" altLang="en-US" sz="1400"/>
          </a:p>
          <a:p>
            <a:r>
              <a:rPr lang="zh-CN" altLang="en-US" sz="1400"/>
              <a:t>  	&lt;servlet-name&gt;</a:t>
            </a:r>
            <a:r>
              <a:rPr lang="zh-CN" altLang="en-US" sz="1400" b="1"/>
              <a:t>springmvc</a:t>
            </a:r>
            <a:r>
              <a:rPr lang="zh-CN" altLang="en-US" sz="1400"/>
              <a:t>&lt;/servlet-name&gt;</a:t>
            </a:r>
            <a:endParaRPr lang="zh-CN" altLang="en-US" sz="1400"/>
          </a:p>
          <a:p>
            <a:r>
              <a:rPr lang="zh-CN" altLang="en-US" sz="1400"/>
              <a:t>  	&lt;url-pattern&gt;</a:t>
            </a:r>
            <a:r>
              <a:rPr lang="en-US" altLang="zh-CN" sz="1400"/>
              <a:t>*.action</a:t>
            </a:r>
            <a:r>
              <a:rPr lang="zh-CN" altLang="en-US" sz="1400"/>
              <a:t>&lt;/url-pattern&gt;</a:t>
            </a:r>
            <a:endParaRPr lang="zh-CN" altLang="en-US" sz="1400"/>
          </a:p>
          <a:p>
            <a:r>
              <a:rPr lang="zh-CN" altLang="en-US" sz="1400"/>
              <a:t>  &lt;/servlet-mapping&gt;</a:t>
            </a:r>
            <a:endParaRPr lang="zh-CN" altLang="en-US" sz="1400"/>
          </a:p>
        </p:txBody>
      </p:sp>
      <p:sp>
        <p:nvSpPr>
          <p:cNvPr id="7" name="文本框 6"/>
          <p:cNvSpPr txBox="1"/>
          <p:nvPr/>
        </p:nvSpPr>
        <p:spPr>
          <a:xfrm>
            <a:off x="1765265" y="4229100"/>
            <a:ext cx="8541385" cy="15995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sz="1400" b="1"/>
              <a:t>&lt;bean name="/index.action" class="com.company.controller.IndexController"&gt;&lt;/bean&gt;</a:t>
            </a:r>
            <a:endParaRPr sz="1400" b="1"/>
          </a:p>
          <a:p>
            <a:r>
              <a:rPr sz="1400" b="1"/>
              <a:t>	    </a:t>
            </a:r>
            <a:endParaRPr sz="1400" b="1"/>
          </a:p>
          <a:p>
            <a:r>
              <a:rPr sz="1400" b="1"/>
              <a:t>&lt;!-- 对转向页面的路径解析。prefix：前缀， suffix：后缀 --&gt;</a:t>
            </a:r>
            <a:endParaRPr sz="1400" b="1"/>
          </a:p>
          <a:p>
            <a:r>
              <a:rPr sz="1400" b="1"/>
              <a:t>&lt;bean class="org.springframework.web.servlet.view.InternalResourceViewResolver"&gt;</a:t>
            </a:r>
            <a:endParaRPr sz="1400" b="1"/>
          </a:p>
          <a:p>
            <a:r>
              <a:rPr sz="1400" b="1"/>
              <a:t>	&lt;property name="prefix" value="/WEB-INF/jsp/"/&gt;</a:t>
            </a:r>
            <a:endParaRPr sz="1400" b="1"/>
          </a:p>
          <a:p>
            <a:r>
              <a:rPr sz="1400" b="1"/>
              <a:t>	&lt;property name="suffix" value=".jsp"&gt;&lt;/property&gt;</a:t>
            </a:r>
            <a:endParaRPr sz="1400" b="1"/>
          </a:p>
          <a:p>
            <a:r>
              <a:rPr sz="1400" b="1"/>
              <a:t>&lt;/bean&gt;</a:t>
            </a:r>
            <a:endParaRPr sz="1400" b="1"/>
          </a:p>
        </p:txBody>
      </p:sp>
    </p:spTree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Controller</a:t>
            </a:r>
            <a:endParaRPr lang="en-US" altLang="zh-CN"/>
          </a:p>
        </p:txBody>
      </p:sp>
      <p:sp>
        <p:nvSpPr>
          <p:cNvPr id="7" name="文本框 6"/>
          <p:cNvSpPr txBox="1"/>
          <p:nvPr/>
        </p:nvSpPr>
        <p:spPr>
          <a:xfrm>
            <a:off x="1908140" y="1162050"/>
            <a:ext cx="8541385" cy="246126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 sz="1400" b="1">
                <a:sym typeface="+mn-ea"/>
              </a:rPr>
              <a:t>IndexController</a:t>
            </a:r>
            <a:r>
              <a:rPr lang="zh-CN" altLang="en-US" sz="1400">
                <a:sym typeface="+mn-ea"/>
              </a:rPr>
              <a:t> </a:t>
            </a:r>
            <a:endParaRPr lang="zh-CN" altLang="en-US" sz="1400"/>
          </a:p>
          <a:p>
            <a:r>
              <a:rPr lang="zh-CN" altLang="en-US" sz="1400"/>
              <a:t>public class IndexController extends AbstractController {</a:t>
            </a:r>
            <a:endParaRPr lang="zh-CN" altLang="en-US" sz="1400"/>
          </a:p>
          <a:p>
            <a:endParaRPr lang="zh-CN" altLang="en-US" sz="1400"/>
          </a:p>
          <a:p>
            <a:r>
              <a:rPr lang="zh-CN" altLang="en-US" sz="1400"/>
              <a:t>	@Override</a:t>
            </a:r>
            <a:endParaRPr lang="zh-CN" altLang="en-US" sz="1400"/>
          </a:p>
          <a:p>
            <a:r>
              <a:rPr lang="zh-CN" altLang="en-US" sz="1400"/>
              <a:t>	protected ModelAndView handleRequestInternal(HttpServletRequest arg0, HttpServletResponse arg1) throws Exception {</a:t>
            </a:r>
            <a:endParaRPr lang="zh-CN" altLang="en-US" sz="1400"/>
          </a:p>
          <a:p>
            <a:r>
              <a:rPr lang="zh-CN" altLang="en-US" sz="1400"/>
              <a:t>		System.out.println("hello, SpringMVC");</a:t>
            </a:r>
            <a:endParaRPr lang="zh-CN" altLang="en-US" sz="1400"/>
          </a:p>
          <a:p>
            <a:r>
              <a:rPr lang="zh-CN" altLang="en-US" sz="1400"/>
              <a:t>		return new ModelAndView("index");</a:t>
            </a:r>
            <a:endParaRPr lang="zh-CN" altLang="en-US" sz="1400"/>
          </a:p>
          <a:p>
            <a:r>
              <a:rPr lang="zh-CN" altLang="en-US" sz="1400"/>
              <a:t>	}</a:t>
            </a:r>
            <a:endParaRPr lang="zh-CN" altLang="en-US" sz="1400"/>
          </a:p>
          <a:p>
            <a:endParaRPr lang="zh-CN" altLang="en-US" sz="1400"/>
          </a:p>
          <a:p>
            <a:r>
              <a:rPr lang="zh-CN" altLang="en-US" sz="1400"/>
              <a:t>}</a:t>
            </a:r>
            <a:endParaRPr lang="zh-CN" altLang="en-US" sz="1400"/>
          </a:p>
        </p:txBody>
      </p:sp>
      <p:sp>
        <p:nvSpPr>
          <p:cNvPr id="6" name="文本框 5"/>
          <p:cNvSpPr txBox="1"/>
          <p:nvPr/>
        </p:nvSpPr>
        <p:spPr>
          <a:xfrm>
            <a:off x="1885280" y="3764915"/>
            <a:ext cx="8564245" cy="3683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/>
              <a:t>因为页面是在</a:t>
            </a:r>
            <a:r>
              <a:rPr lang="zh-CN" altLang="en-US">
                <a:sym typeface="+mn-ea"/>
              </a:rPr>
              <a:t>/WEB-INF/jsp/，所以需要该目录下面创建jsp页面</a:t>
            </a:r>
            <a:endParaRPr lang="zh-CN" altLang="en-US">
              <a:sym typeface="+mn-ea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注解驱动</a:t>
            </a:r>
            <a:r>
              <a:rPr lang="zh-CN" altLang="en-US" dirty="0" smtClean="0"/>
              <a:t>控制器</a:t>
            </a:r>
            <a:r>
              <a:rPr lang="en-US" altLang="zh-CN" dirty="0" smtClean="0"/>
              <a:t>2-1</a:t>
            </a:r>
            <a:endParaRPr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zh-CN" altLang="zh-CN" dirty="0" smtClean="0"/>
              <a:t>通过</a:t>
            </a:r>
            <a:r>
              <a:rPr lang="fr-FR" altLang="zh-CN" dirty="0" smtClean="0"/>
              <a:t>BeanNameUrlHandlerMapping</a:t>
            </a:r>
            <a:r>
              <a:rPr lang="zh-CN" altLang="zh-CN" dirty="0" smtClean="0"/>
              <a:t>的方式完成请求与</a:t>
            </a:r>
            <a:r>
              <a:rPr lang="fr-FR" altLang="zh-CN" dirty="0" smtClean="0"/>
              <a:t>Controller</a:t>
            </a:r>
            <a:r>
              <a:rPr lang="zh-CN" altLang="zh-CN" dirty="0" smtClean="0"/>
              <a:t>之间的映射关系</a:t>
            </a:r>
            <a:endParaRPr lang="en-US" altLang="zh-CN" dirty="0" smtClean="0"/>
          </a:p>
          <a:p>
            <a:pPr>
              <a:defRPr/>
            </a:pPr>
            <a:r>
              <a:rPr lang="zh-CN" altLang="en-US" dirty="0" smtClean="0"/>
              <a:t>若有</a:t>
            </a:r>
            <a:r>
              <a:rPr lang="zh-CN" altLang="en-US" dirty="0"/>
              <a:t>多个</a:t>
            </a:r>
            <a:r>
              <a:rPr lang="zh-CN" altLang="en-US" dirty="0" smtClean="0"/>
              <a:t>请求时，需要配置多个映射关系，并建立多个</a:t>
            </a:r>
            <a:r>
              <a:rPr lang="en-US" altLang="zh-CN" dirty="0" smtClean="0"/>
              <a:t>Controller</a:t>
            </a:r>
            <a:r>
              <a:rPr lang="zh-CN" altLang="en-US" dirty="0" smtClean="0"/>
              <a:t>来进行请求处理，实现繁琐，如何解决？</a:t>
            </a:r>
            <a:endParaRPr lang="zh-CN" altLang="en-US" dirty="0"/>
          </a:p>
        </p:txBody>
      </p:sp>
      <p:sp>
        <p:nvSpPr>
          <p:cNvPr id="21" name="AutoShape 12"/>
          <p:cNvSpPr>
            <a:spLocks noChangeArrowheads="1"/>
          </p:cNvSpPr>
          <p:nvPr/>
        </p:nvSpPr>
        <p:spPr bwMode="auto">
          <a:xfrm>
            <a:off x="2089552" y="2871167"/>
            <a:ext cx="8316839" cy="1512888"/>
          </a:xfrm>
          <a:prstGeom prst="roundRect">
            <a:avLst>
              <a:gd name="adj" fmla="val 0"/>
            </a:avLst>
          </a:prstGeom>
          <a:solidFill>
            <a:srgbClr val="EDF5FD"/>
          </a:solidFill>
          <a:ln w="50800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sx="101000" sy="101000" algn="ctr" rotWithShape="0">
              <a:prstClr val="black">
                <a:alpha val="10000"/>
              </a:prstClr>
            </a:outerShdw>
          </a:effectLst>
        </p:spPr>
        <p:txBody>
          <a:bodyPr/>
          <a:lstStyle/>
          <a:p>
            <a:r>
              <a:rPr lang="en-US" altLang="zh-CN" b="1" dirty="0" smtClean="0">
                <a:solidFill>
                  <a:schemeClr val="accent5">
                    <a:lumMod val="10000"/>
                  </a:schemeClr>
                </a:solidFill>
              </a:rPr>
              <a:t>springmvc-servlet.xml</a:t>
            </a:r>
            <a:endParaRPr lang="en-US" altLang="zh-CN" b="1" dirty="0" smtClean="0">
              <a:solidFill>
                <a:schemeClr val="accent5">
                  <a:lumMod val="10000"/>
                </a:schemeClr>
              </a:solidFill>
            </a:endParaRPr>
          </a:p>
          <a:p>
            <a:r>
              <a:rPr lang="en-US" altLang="zh-CN" b="1" dirty="0" smtClean="0">
                <a:solidFill>
                  <a:schemeClr val="accent5">
                    <a:lumMod val="10000"/>
                  </a:schemeClr>
                </a:solidFill>
              </a:rPr>
              <a:t>……</a:t>
            </a:r>
            <a:endParaRPr lang="fr-FR" altLang="zh-CN" b="1" dirty="0" smtClean="0">
              <a:solidFill>
                <a:schemeClr val="accent5">
                  <a:lumMod val="10000"/>
                </a:schemeClr>
              </a:solidFill>
            </a:endParaRPr>
          </a:p>
          <a:p>
            <a:r>
              <a:rPr lang="fr-FR" altLang="zh-CN" b="1" dirty="0" smtClean="0">
                <a:solidFill>
                  <a:schemeClr val="accent5">
                    <a:lumMod val="10000"/>
                  </a:schemeClr>
                </a:solidFill>
              </a:rPr>
              <a:t>&lt;</a:t>
            </a:r>
            <a:r>
              <a:rPr lang="fr-FR" altLang="zh-CN" b="1" dirty="0">
                <a:solidFill>
                  <a:schemeClr val="accent5">
                    <a:lumMod val="10000"/>
                  </a:schemeClr>
                </a:solidFill>
              </a:rPr>
              <a:t>bean name="/index.html" class="cn.smbms.controller.IndexController"/&gt;</a:t>
            </a:r>
            <a:endParaRPr lang="zh-CN" altLang="zh-CN" b="1" dirty="0">
              <a:solidFill>
                <a:schemeClr val="accent5">
                  <a:lumMod val="10000"/>
                </a:schemeClr>
              </a:solidFill>
            </a:endParaRPr>
          </a:p>
          <a:p>
            <a:r>
              <a:rPr lang="fr-FR" altLang="zh-CN" b="1" dirty="0">
                <a:solidFill>
                  <a:schemeClr val="accent5">
                    <a:lumMod val="10000"/>
                  </a:schemeClr>
                </a:solidFill>
              </a:rPr>
              <a:t>&lt;bean name="/user.html" class="cn.smbms.controller.UserController</a:t>
            </a:r>
            <a:r>
              <a:rPr lang="fr-FR" altLang="zh-CN" b="1" dirty="0" smtClean="0">
                <a:solidFill>
                  <a:schemeClr val="accent5">
                    <a:lumMod val="10000"/>
                  </a:schemeClr>
                </a:solidFill>
              </a:rPr>
              <a:t>"/&gt;</a:t>
            </a:r>
            <a:endParaRPr lang="zh-CN" altLang="zh-CN" b="1" dirty="0" smtClean="0">
              <a:solidFill>
                <a:schemeClr val="accent5">
                  <a:lumMod val="10000"/>
                </a:schemeClr>
              </a:solidFill>
            </a:endParaRPr>
          </a:p>
          <a:p>
            <a:r>
              <a:rPr lang="fr-FR" altLang="zh-CN" b="1" dirty="0" smtClean="0">
                <a:solidFill>
                  <a:schemeClr val="accent5">
                    <a:lumMod val="10000"/>
                  </a:schemeClr>
                </a:solidFill>
              </a:rPr>
              <a:t>……</a:t>
            </a:r>
            <a:endParaRPr lang="zh-CN" altLang="zh-CN" b="1" dirty="0" smtClean="0">
              <a:solidFill>
                <a:schemeClr val="accent5">
                  <a:lumMod val="10000"/>
                </a:schemeClr>
              </a:solidFill>
            </a:endParaRPr>
          </a:p>
          <a:p>
            <a:pPr defTabSz="723900">
              <a:lnSpc>
                <a:spcPct val="130000"/>
              </a:lnSpc>
              <a:spcAft>
                <a:spcPts val="0"/>
              </a:spcAft>
              <a:buClr>
                <a:schemeClr val="folHlink"/>
              </a:buClr>
              <a:buSzPct val="60000"/>
              <a:tabLst>
                <a:tab pos="444500" algn="l"/>
              </a:tabLst>
              <a:defRPr/>
            </a:pPr>
            <a:endParaRPr lang="en-US" altLang="zh-CN" b="1" dirty="0">
              <a:solidFill>
                <a:schemeClr val="accent5">
                  <a:lumMod val="10000"/>
                </a:schemeClr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注解驱动控制器</a:t>
            </a:r>
            <a:r>
              <a:rPr lang="en-US" altLang="zh-CN" dirty="0" smtClean="0"/>
              <a:t>2-2</a:t>
            </a:r>
            <a:endParaRPr dirty="0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基于注解的处理器</a:t>
            </a:r>
            <a:endParaRPr lang="en-US" altLang="zh-CN" dirty="0" smtClean="0"/>
          </a:p>
          <a:p>
            <a:pPr lvl="1"/>
            <a:endParaRPr lang="en-US" altLang="zh-CN" sz="2000" dirty="0" smtClean="0"/>
          </a:p>
          <a:p>
            <a:pPr lvl="2"/>
            <a:r>
              <a:rPr lang="fr-FR" altLang="zh-CN" sz="2000" dirty="0" smtClean="0"/>
              <a:t>@Controller</a:t>
            </a:r>
            <a:r>
              <a:rPr lang="zh-CN" altLang="en-US" sz="2000" dirty="0" smtClean="0"/>
              <a:t>：标注一个普通的</a:t>
            </a:r>
            <a:r>
              <a:rPr lang="en-US" altLang="zh-CN" sz="2000" dirty="0" smtClean="0"/>
              <a:t>JavaBean</a:t>
            </a:r>
            <a:r>
              <a:rPr lang="zh-CN" altLang="en-US" sz="2000" dirty="0" smtClean="0"/>
              <a:t>成为</a:t>
            </a:r>
            <a:r>
              <a:rPr lang="zh-CN" altLang="zh-CN" sz="2000" dirty="0"/>
              <a:t>可以处理请求</a:t>
            </a:r>
            <a:r>
              <a:rPr lang="zh-CN" altLang="zh-CN" sz="2000" dirty="0" smtClean="0"/>
              <a:t>的控制器</a:t>
            </a:r>
            <a:endParaRPr lang="fr-FR" altLang="zh-CN" sz="2000" dirty="0" smtClean="0"/>
          </a:p>
          <a:p>
            <a:pPr lvl="2"/>
            <a:r>
              <a:rPr lang="fr-FR" altLang="zh-CN" sz="2000" dirty="0" smtClean="0"/>
              <a:t>@RequestMapping</a:t>
            </a:r>
            <a:r>
              <a:rPr lang="zh-CN" altLang="en-US" sz="2000" dirty="0" smtClean="0"/>
              <a:t>：通过请求</a:t>
            </a:r>
            <a:r>
              <a:rPr lang="en-US" altLang="zh-CN" sz="2000" dirty="0" smtClean="0"/>
              <a:t>URL</a:t>
            </a:r>
            <a:r>
              <a:rPr lang="zh-CN" altLang="en-US" sz="2000" dirty="0" smtClean="0"/>
              <a:t>进行映射</a:t>
            </a:r>
            <a:endParaRPr lang="en-US" altLang="zh-CN" sz="2000" dirty="0" smtClean="0"/>
          </a:p>
          <a:p>
            <a:pPr lvl="1"/>
            <a:endParaRPr lang="en-US" altLang="zh-CN" sz="2000" dirty="0" smtClean="0"/>
          </a:p>
          <a:p>
            <a:pPr lvl="2"/>
            <a:r>
              <a:rPr lang="zh-CN" altLang="zh-CN" sz="2000" dirty="0" smtClean="0"/>
              <a:t>一键式配置</a:t>
            </a:r>
            <a:r>
              <a:rPr lang="zh-CN" altLang="en-US" sz="2000" dirty="0" smtClean="0"/>
              <a:t>，</a:t>
            </a:r>
            <a:r>
              <a:rPr lang="zh-CN" altLang="zh-CN" sz="2000" dirty="0"/>
              <a:t>通过注解的方式进行</a:t>
            </a:r>
            <a:r>
              <a:rPr lang="en-US" altLang="zh-CN" sz="2000" dirty="0"/>
              <a:t>Spring MVC</a:t>
            </a:r>
            <a:r>
              <a:rPr lang="zh-CN" altLang="zh-CN" sz="2000" dirty="0" smtClean="0"/>
              <a:t>开发</a:t>
            </a:r>
            <a:endParaRPr lang="en-US" altLang="zh-CN" sz="2000" dirty="0" smtClean="0"/>
          </a:p>
          <a:p>
            <a:pPr lvl="2"/>
            <a:r>
              <a:rPr lang="fr-FR" altLang="zh-CN" sz="2000" dirty="0" smtClean="0"/>
              <a:t>DefaultAnnotationHandlerMapping</a:t>
            </a:r>
            <a:endParaRPr lang="fr-FR" altLang="zh-CN" sz="2000" dirty="0" smtClean="0"/>
          </a:p>
          <a:p>
            <a:pPr lvl="2"/>
            <a:r>
              <a:rPr lang="fr-FR" altLang="zh-CN" sz="2000" dirty="0"/>
              <a:t>AnnotationMethodHandlerAdapter</a:t>
            </a:r>
            <a:endParaRPr lang="fr-FR" altLang="zh-CN" sz="2000" dirty="0" smtClean="0"/>
          </a:p>
        </p:txBody>
      </p:sp>
      <p:grpSp>
        <p:nvGrpSpPr>
          <p:cNvPr id="10" name="组合 18"/>
          <p:cNvGrpSpPr/>
          <p:nvPr/>
        </p:nvGrpSpPr>
        <p:grpSpPr bwMode="auto">
          <a:xfrm>
            <a:off x="2947035" y="5432425"/>
            <a:ext cx="5885815" cy="643890"/>
            <a:chOff x="3083394" y="5143512"/>
            <a:chExt cx="4631878" cy="428628"/>
          </a:xfrm>
        </p:grpSpPr>
        <p:sp>
          <p:nvSpPr>
            <p:cNvPr id="11" name="圆角矩形 10"/>
            <p:cNvSpPr/>
            <p:nvPr/>
          </p:nvSpPr>
          <p:spPr bwMode="auto">
            <a:xfrm>
              <a:off x="3083394" y="5143512"/>
              <a:ext cx="512585" cy="428628"/>
            </a:xfrm>
            <a:prstGeom prst="roundRect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2" name="圆角矩形 11"/>
            <p:cNvSpPr/>
            <p:nvPr/>
          </p:nvSpPr>
          <p:spPr bwMode="auto">
            <a:xfrm>
              <a:off x="3714744" y="5143512"/>
              <a:ext cx="4000528" cy="428628"/>
            </a:xfrm>
            <a:prstGeom prst="roundRect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pic>
          <p:nvPicPr>
            <p:cNvPr id="13" name="Picture 8" descr="说话气泡new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56928" y="5183073"/>
              <a:ext cx="460915" cy="342076"/>
            </a:xfrm>
            <a:prstGeom prst="rect">
              <a:avLst/>
            </a:prstGeom>
            <a:noFill/>
            <a:ln>
              <a:noFill/>
            </a:ln>
            <a:effectLst>
              <a:prstShdw prst="shdw13" dist="12700" dir="10800000">
                <a:srgbClr val="0099FF">
                  <a:alpha val="50000"/>
                </a:srgb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TextBox 13"/>
            <p:cNvSpPr txBox="1"/>
            <p:nvPr/>
          </p:nvSpPr>
          <p:spPr bwMode="auto">
            <a:xfrm>
              <a:off x="3866493" y="5242069"/>
              <a:ext cx="3775118" cy="224459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1600" b="1" spc="300" dirty="0" smtClean="0">
                  <a:solidFill>
                    <a:srgbClr val="FBFFF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演示示例</a:t>
              </a:r>
              <a:r>
                <a:rPr lang="en-US" altLang="zh-CN" sz="1600" b="1" spc="300" dirty="0">
                  <a:solidFill>
                    <a:srgbClr val="FBFFF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r>
                <a:rPr lang="zh-CN" altLang="en-US" sz="1600" b="1" spc="300" dirty="0" smtClean="0">
                  <a:solidFill>
                    <a:srgbClr val="FBFFF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：</a:t>
              </a:r>
              <a:r>
                <a:rPr lang="en-US" altLang="zh-CN" sz="1600" b="1" spc="300" smtClean="0">
                  <a:solidFill>
                    <a:srgbClr val="FBFFF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SecondController.java</a:t>
              </a:r>
              <a:endParaRPr lang="en-US" altLang="zh-CN" sz="1600" b="1" spc="300" smtClean="0">
                <a:solidFill>
                  <a:srgbClr val="FBFFF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5" name="AutoShape 12"/>
          <p:cNvSpPr>
            <a:spLocks noChangeArrowheads="1"/>
          </p:cNvSpPr>
          <p:nvPr/>
        </p:nvSpPr>
        <p:spPr bwMode="auto">
          <a:xfrm>
            <a:off x="2881890" y="1387792"/>
            <a:ext cx="5461208" cy="584194"/>
          </a:xfrm>
          <a:prstGeom prst="roundRect">
            <a:avLst>
              <a:gd name="adj" fmla="val 0"/>
            </a:avLst>
          </a:prstGeom>
          <a:solidFill>
            <a:srgbClr val="EDF5FD"/>
          </a:solidFill>
          <a:ln w="50800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sx="101000" sy="101000" algn="ctr" rotWithShape="0">
              <a:prstClr val="black">
                <a:alpha val="10000"/>
              </a:prstClr>
            </a:outerShdw>
          </a:effectLst>
        </p:spPr>
        <p:txBody>
          <a:bodyPr anchor="ctr" anchorCtr="0"/>
          <a:lstStyle/>
          <a:p>
            <a:r>
              <a:rPr lang="en-US" altLang="zh-CN" b="1" dirty="0" smtClean="0"/>
              <a:t>&lt;</a:t>
            </a:r>
            <a:r>
              <a:rPr lang="en-US" altLang="zh-CN" b="1" dirty="0" err="1" smtClean="0"/>
              <a:t>context:component</a:t>
            </a:r>
            <a:r>
              <a:rPr lang="en-US" altLang="zh-CN" b="1" dirty="0" smtClean="0"/>
              <a:t>-scan /&gt;</a:t>
            </a:r>
            <a:endParaRPr lang="en-US" altLang="zh-CN" b="1" dirty="0">
              <a:solidFill>
                <a:schemeClr val="accent5">
                  <a:lumMod val="10000"/>
                </a:schemeClr>
              </a:solidFill>
            </a:endParaRPr>
          </a:p>
        </p:txBody>
      </p:sp>
      <p:sp>
        <p:nvSpPr>
          <p:cNvPr id="16" name="AutoShape 12"/>
          <p:cNvSpPr>
            <a:spLocks noChangeArrowheads="1"/>
          </p:cNvSpPr>
          <p:nvPr/>
        </p:nvSpPr>
        <p:spPr bwMode="auto">
          <a:xfrm>
            <a:off x="2881890" y="2972120"/>
            <a:ext cx="5461208" cy="584194"/>
          </a:xfrm>
          <a:prstGeom prst="roundRect">
            <a:avLst>
              <a:gd name="adj" fmla="val 0"/>
            </a:avLst>
          </a:prstGeom>
          <a:solidFill>
            <a:srgbClr val="EDF5FD"/>
          </a:solidFill>
          <a:ln w="50800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sx="101000" sy="101000" algn="ctr" rotWithShape="0">
              <a:prstClr val="black">
                <a:alpha val="10000"/>
              </a:prstClr>
            </a:outerShdw>
          </a:effectLst>
        </p:spPr>
        <p:txBody>
          <a:bodyPr anchor="ctr" anchorCtr="0"/>
          <a:lstStyle/>
          <a:p>
            <a:r>
              <a:rPr lang="en-US" altLang="zh-CN" b="1" dirty="0" smtClean="0"/>
              <a:t>&lt;</a:t>
            </a:r>
            <a:r>
              <a:rPr lang="en-US" altLang="zh-CN" b="1" dirty="0" err="1" smtClean="0"/>
              <a:t>mvc:annotation</a:t>
            </a:r>
            <a:r>
              <a:rPr lang="en-US" altLang="zh-CN" b="1" dirty="0" smtClean="0"/>
              <a:t>-driven /&gt;</a:t>
            </a:r>
            <a:endParaRPr lang="en-US" altLang="zh-CN" b="1" dirty="0">
              <a:solidFill>
                <a:schemeClr val="accent5">
                  <a:lumMod val="10000"/>
                </a:schemeClr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Spring MVC</a:t>
            </a:r>
            <a:r>
              <a:rPr lang="zh-CN" altLang="en-US"/>
              <a:t>请求处理流程</a:t>
            </a:r>
            <a:endParaRPr lang="zh-CN" altLang="en-US"/>
          </a:p>
        </p:txBody>
      </p:sp>
      <p:pic>
        <p:nvPicPr>
          <p:cNvPr id="9" name="内容占位符 8" descr="u=1533840067,2926029368&amp;fm=26&amp;gp=0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202940" y="1929130"/>
            <a:ext cx="5200650" cy="2652395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/>
              <a:t>Spring </a:t>
            </a:r>
            <a:r>
              <a:rPr lang="en-US" altLang="zh-CN" dirty="0" smtClean="0"/>
              <a:t>MVC</a:t>
            </a:r>
            <a:r>
              <a:rPr lang="zh-CN" altLang="en-US" dirty="0" smtClean="0"/>
              <a:t>体系结构</a:t>
            </a:r>
            <a:r>
              <a:rPr lang="en-US" altLang="zh-CN" dirty="0" smtClean="0"/>
              <a:t>3-1</a:t>
            </a:r>
            <a:endParaRPr dirty="0"/>
          </a:p>
        </p:txBody>
      </p:sp>
      <p:pic>
        <p:nvPicPr>
          <p:cNvPr id="2050" name="Picture 2" descr="E:\work\A8\Y2-SpringMVC\vss\SpringMVC01图例\图9.9　Spring MVC框架模型.bmp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8445" y="1504950"/>
            <a:ext cx="6595110" cy="4062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/>
              <a:t>Spring </a:t>
            </a:r>
            <a:r>
              <a:rPr lang="en-US" altLang="zh-CN" dirty="0" smtClean="0"/>
              <a:t>MVC</a:t>
            </a:r>
            <a:r>
              <a:rPr lang="zh-CN" altLang="en-US" dirty="0" smtClean="0"/>
              <a:t>体系结构</a:t>
            </a:r>
            <a:r>
              <a:rPr lang="en-US" altLang="zh-CN" dirty="0" smtClean="0"/>
              <a:t>3-2</a:t>
            </a:r>
            <a:endParaRPr dirty="0"/>
          </a:p>
        </p:txBody>
      </p:sp>
      <p:sp>
        <p:nvSpPr>
          <p:cNvPr id="5" name="内容占位符 3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 err="1">
                <a:solidFill>
                  <a:srgbClr val="FF0000"/>
                </a:solidFill>
              </a:rPr>
              <a:t>DispatcherServlet</a:t>
            </a:r>
            <a:r>
              <a:rPr lang="zh-CN" altLang="en-US" dirty="0"/>
              <a:t>（</a:t>
            </a:r>
            <a:r>
              <a:rPr lang="zh-CN" altLang="zh-CN" dirty="0"/>
              <a:t>前端控制器</a:t>
            </a:r>
            <a:r>
              <a:rPr lang="zh-CN" altLang="en-US" dirty="0" smtClean="0"/>
              <a:t>）</a:t>
            </a:r>
            <a:endParaRPr lang="en-US" altLang="zh-CN" dirty="0" smtClean="0"/>
          </a:p>
          <a:p>
            <a:pPr lvl="1"/>
            <a:r>
              <a:rPr lang="en-US" altLang="zh-CN" sz="2000" dirty="0"/>
              <a:t>Spring MVC</a:t>
            </a:r>
            <a:r>
              <a:rPr lang="zh-CN" altLang="en-US" sz="2000" dirty="0"/>
              <a:t>最核心的</a:t>
            </a:r>
            <a:r>
              <a:rPr lang="zh-CN" altLang="en-US" sz="2000" dirty="0" smtClean="0"/>
              <a:t>类</a:t>
            </a:r>
            <a:endParaRPr lang="en-US" altLang="zh-CN" sz="2000" dirty="0" smtClean="0"/>
          </a:p>
          <a:p>
            <a:pPr lvl="1"/>
            <a:r>
              <a:rPr lang="en-US" altLang="zh-CN" sz="2000" dirty="0"/>
              <a:t>web.xml</a:t>
            </a:r>
            <a:r>
              <a:rPr lang="zh-CN" altLang="en-US" sz="2000" dirty="0"/>
              <a:t>中配置</a:t>
            </a:r>
            <a:endParaRPr lang="en-US" altLang="zh-CN" sz="2000" dirty="0" smtClean="0"/>
          </a:p>
          <a:p>
            <a:r>
              <a:rPr lang="en-US" altLang="zh-CN" dirty="0">
                <a:solidFill>
                  <a:srgbClr val="FF0000"/>
                </a:solidFill>
              </a:rPr>
              <a:t>Handler</a:t>
            </a:r>
            <a:r>
              <a:rPr lang="zh-CN" altLang="en-US" dirty="0"/>
              <a:t>（处理器）：对应</a:t>
            </a:r>
            <a:r>
              <a:rPr lang="en-US" altLang="zh-CN" dirty="0"/>
              <a:t>MVC</a:t>
            </a:r>
            <a:r>
              <a:rPr lang="zh-CN" altLang="en-US" dirty="0"/>
              <a:t>中</a:t>
            </a:r>
            <a:r>
              <a:rPr lang="en-US" altLang="zh-CN" dirty="0" smtClean="0"/>
              <a:t>C(Controller)</a:t>
            </a:r>
            <a:endParaRPr lang="en-US" altLang="zh-CN" dirty="0" smtClean="0"/>
          </a:p>
          <a:p>
            <a:pPr lvl="1"/>
            <a:r>
              <a:rPr lang="zh-CN" altLang="en-US" sz="2000" dirty="0"/>
              <a:t>类型：</a:t>
            </a:r>
            <a:r>
              <a:rPr lang="en-US" altLang="zh-CN" sz="2000" dirty="0"/>
              <a:t>Object</a:t>
            </a:r>
            <a:endParaRPr lang="en-US" altLang="zh-CN" sz="2000" dirty="0"/>
          </a:p>
          <a:p>
            <a:pPr lvl="1"/>
            <a:r>
              <a:rPr lang="zh-CN" altLang="en-US" sz="2000" dirty="0" smtClean="0"/>
              <a:t>作用：实际</a:t>
            </a:r>
            <a:r>
              <a:rPr lang="zh-CN" altLang="en-US" sz="2000" dirty="0"/>
              <a:t>处理请求</a:t>
            </a:r>
            <a:endParaRPr lang="en-US" altLang="zh-CN" sz="2000" dirty="0"/>
          </a:p>
          <a:p>
            <a:pPr lvl="1"/>
            <a:r>
              <a:rPr lang="zh-CN" altLang="en-US" sz="2000" dirty="0" smtClean="0"/>
              <a:t>标注了</a:t>
            </a:r>
            <a:r>
              <a:rPr lang="en-US" altLang="zh-CN" sz="2000" dirty="0" smtClean="0"/>
              <a:t>@</a:t>
            </a:r>
            <a:r>
              <a:rPr lang="en-US" altLang="zh-CN" sz="2000" dirty="0" err="1" smtClean="0"/>
              <a:t>RequestMapping</a:t>
            </a:r>
            <a:r>
              <a:rPr lang="zh-CN" altLang="en-US" sz="2000" dirty="0" smtClean="0"/>
              <a:t>的所有方法都可以看作是一个</a:t>
            </a:r>
            <a:r>
              <a:rPr lang="en-US" altLang="zh-CN" sz="2000" dirty="0" smtClean="0"/>
              <a:t>Handler</a:t>
            </a:r>
            <a:endParaRPr lang="en-US" altLang="zh-CN" sz="2000" dirty="0" smtClean="0"/>
          </a:p>
          <a:p>
            <a:pPr lvl="0"/>
            <a:r>
              <a:rPr lang="en-US" altLang="zh-CN" dirty="0" err="1" smtClean="0">
                <a:solidFill>
                  <a:srgbClr val="FF0000"/>
                </a:solidFill>
                <a:cs typeface="+mn-cs"/>
              </a:rPr>
              <a:t>ModelAndView</a:t>
            </a:r>
            <a:endParaRPr lang="en-US" altLang="zh-CN" dirty="0" smtClean="0">
              <a:solidFill>
                <a:srgbClr val="FF0000"/>
              </a:solidFill>
              <a:cs typeface="+mn-cs"/>
            </a:endParaRPr>
          </a:p>
          <a:p>
            <a:pPr lvl="1"/>
            <a:r>
              <a:rPr lang="zh-CN" altLang="en-US" sz="2000" dirty="0" smtClean="0"/>
              <a:t>逻辑视图名</a:t>
            </a:r>
            <a:endParaRPr lang="en-US" altLang="zh-CN" sz="2000" dirty="0"/>
          </a:p>
          <a:p>
            <a:pPr lvl="1"/>
            <a:r>
              <a:rPr lang="zh-CN" altLang="en-US" sz="2000" dirty="0" smtClean="0"/>
              <a:t>模型对象</a:t>
            </a:r>
            <a:endParaRPr lang="en-US" altLang="zh-CN" sz="2000" dirty="0"/>
          </a:p>
          <a:p>
            <a:pPr marL="342900" lvl="1" indent="-342900">
              <a:buFont typeface="Wingdings" panose="05000000000000000000" pitchFamily="2" charset="2"/>
              <a:buChar char="n"/>
            </a:pPr>
            <a:endParaRPr lang="en-US" altLang="zh-CN" sz="2000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/>
              <a:t>Spring </a:t>
            </a:r>
            <a:r>
              <a:rPr lang="en-US" altLang="zh-CN" dirty="0" smtClean="0"/>
              <a:t>MVC</a:t>
            </a:r>
            <a:r>
              <a:rPr lang="zh-CN" altLang="en-US" dirty="0" smtClean="0"/>
              <a:t>体系结构</a:t>
            </a:r>
            <a:r>
              <a:rPr lang="en-US" altLang="zh-CN" dirty="0" smtClean="0"/>
              <a:t>3-3</a:t>
            </a:r>
            <a:endParaRPr dirty="0"/>
          </a:p>
        </p:txBody>
      </p:sp>
      <p:sp>
        <p:nvSpPr>
          <p:cNvPr id="5" name="内容占位符 3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/>
              <a:t>核心</a:t>
            </a:r>
            <a:r>
              <a:rPr lang="zh-CN" altLang="en-US" sz="1600" dirty="0"/>
              <a:t>组件</a:t>
            </a:r>
            <a:endParaRPr lang="en-US" altLang="zh-CN" sz="1600" dirty="0" smtClean="0"/>
          </a:p>
          <a:p>
            <a:pPr lvl="1">
              <a:lnSpc>
                <a:spcPct val="150000"/>
              </a:lnSpc>
            </a:pPr>
            <a:r>
              <a:rPr lang="en-US" altLang="zh-CN" sz="1600" dirty="0" err="1">
                <a:solidFill>
                  <a:srgbClr val="FF0000"/>
                </a:solidFill>
              </a:rPr>
              <a:t>HandlerMapping</a:t>
            </a:r>
            <a:r>
              <a:rPr lang="zh-CN" altLang="en-US" sz="1600" dirty="0"/>
              <a:t>（处理器映射</a:t>
            </a:r>
            <a:r>
              <a:rPr lang="zh-CN" altLang="en-US" sz="1600" dirty="0" smtClean="0"/>
              <a:t>）</a:t>
            </a:r>
            <a:endParaRPr lang="en-US" altLang="zh-CN" sz="1600" dirty="0"/>
          </a:p>
          <a:p>
            <a:pPr lvl="2">
              <a:lnSpc>
                <a:spcPct val="150000"/>
              </a:lnSpc>
            </a:pPr>
            <a:r>
              <a:rPr lang="en-US" altLang="zh-CN" sz="1600" dirty="0" err="1" smtClean="0"/>
              <a:t>BeanNameUrlHandlerMapping</a:t>
            </a:r>
            <a:r>
              <a:rPr lang="zh-CN" altLang="en-US" sz="1600" dirty="0"/>
              <a:t>（</a:t>
            </a:r>
            <a:r>
              <a:rPr lang="zh-CN" altLang="en-US" sz="1600" dirty="0" smtClean="0"/>
              <a:t>默认</a:t>
            </a:r>
            <a:r>
              <a:rPr lang="zh-CN" altLang="en-US" sz="1600" dirty="0"/>
              <a:t>）</a:t>
            </a:r>
            <a:endParaRPr lang="en-US" altLang="zh-CN" sz="1600" dirty="0" smtClean="0"/>
          </a:p>
          <a:p>
            <a:pPr lvl="3">
              <a:lnSpc>
                <a:spcPct val="150000"/>
              </a:lnSpc>
            </a:pPr>
            <a:r>
              <a:rPr lang="zh-CN" altLang="en-US" sz="1600" dirty="0" smtClean="0"/>
              <a:t>将请求</a:t>
            </a:r>
            <a:r>
              <a:rPr lang="en-US" altLang="zh-CN" sz="1600" dirty="0" smtClean="0"/>
              <a:t>URL</a:t>
            </a:r>
            <a:r>
              <a:rPr lang="zh-CN" altLang="en-US" sz="1600" dirty="0" smtClean="0"/>
              <a:t>映射到同名的控制器</a:t>
            </a:r>
            <a:r>
              <a:rPr lang="en-US" altLang="zh-CN" sz="1600" dirty="0" smtClean="0"/>
              <a:t>Bean</a:t>
            </a:r>
            <a:r>
              <a:rPr lang="zh-CN" altLang="en-US" sz="1600" dirty="0" smtClean="0"/>
              <a:t>上</a:t>
            </a:r>
            <a:endParaRPr lang="en-US" altLang="zh-CN" sz="1600" dirty="0"/>
          </a:p>
          <a:p>
            <a:pPr lvl="2">
              <a:lnSpc>
                <a:spcPct val="150000"/>
              </a:lnSpc>
            </a:pPr>
            <a:r>
              <a:rPr lang="fr-FR" altLang="zh-CN" sz="1600" dirty="0" smtClean="0"/>
              <a:t>DefaultAnnotationHandlerMapping</a:t>
            </a:r>
            <a:endParaRPr lang="fr-FR" altLang="zh-CN" sz="1600" dirty="0" smtClean="0"/>
          </a:p>
          <a:p>
            <a:pPr lvl="3">
              <a:lnSpc>
                <a:spcPct val="150000"/>
              </a:lnSpc>
            </a:pPr>
            <a:r>
              <a:rPr lang="zh-CN" altLang="en-US" sz="1600" dirty="0" smtClean="0"/>
              <a:t>将请求映射到标注</a:t>
            </a:r>
            <a:r>
              <a:rPr lang="en-US" altLang="zh-CN" sz="1600" dirty="0" smtClean="0"/>
              <a:t>@</a:t>
            </a:r>
            <a:r>
              <a:rPr lang="en-US" altLang="zh-CN" sz="1600" dirty="0" err="1" smtClean="0"/>
              <a:t>RequestMapping</a:t>
            </a:r>
            <a:r>
              <a:rPr lang="zh-CN" altLang="en-US" sz="1600" dirty="0" smtClean="0"/>
              <a:t>注解的控制器和处理方法上</a:t>
            </a:r>
            <a:endParaRPr lang="fr-FR" altLang="zh-CN" sz="1600" dirty="0" smtClean="0"/>
          </a:p>
          <a:p>
            <a:pPr lvl="2">
              <a:lnSpc>
                <a:spcPct val="150000"/>
              </a:lnSpc>
            </a:pPr>
            <a:r>
              <a:rPr lang="fr-FR" altLang="zh-CN" sz="1600" dirty="0" smtClean="0"/>
              <a:t>RequestMappingHandlerMapping</a:t>
            </a:r>
            <a:endParaRPr lang="en-US" altLang="zh-CN" sz="1600" dirty="0"/>
          </a:p>
          <a:p>
            <a:pPr lvl="1">
              <a:lnSpc>
                <a:spcPct val="150000"/>
              </a:lnSpc>
            </a:pPr>
            <a:r>
              <a:rPr lang="en-US" altLang="zh-CN" sz="1600" dirty="0" err="1" smtClean="0">
                <a:solidFill>
                  <a:srgbClr val="FF0000"/>
                </a:solidFill>
              </a:rPr>
              <a:t>HandlerAdapter</a:t>
            </a:r>
            <a:r>
              <a:rPr lang="zh-CN" altLang="en-US" sz="1600" dirty="0" smtClean="0"/>
              <a:t>（适配器）</a:t>
            </a:r>
            <a:endParaRPr lang="en-US" altLang="zh-CN" sz="1600" dirty="0" smtClean="0"/>
          </a:p>
          <a:p>
            <a:pPr lvl="2">
              <a:lnSpc>
                <a:spcPct val="150000"/>
              </a:lnSpc>
            </a:pPr>
            <a:r>
              <a:rPr lang="fr-FR" altLang="zh-CN" sz="1600" dirty="0" smtClean="0"/>
              <a:t>AnnotationMethodHandlerAdapter</a:t>
            </a:r>
            <a:endParaRPr lang="fr-FR" altLang="zh-CN" sz="1600" dirty="0" smtClean="0"/>
          </a:p>
          <a:p>
            <a:pPr lvl="2">
              <a:lnSpc>
                <a:spcPct val="150000"/>
              </a:lnSpc>
            </a:pPr>
            <a:r>
              <a:rPr lang="fr-FR" altLang="zh-CN" sz="1600" dirty="0" smtClean="0"/>
              <a:t>RequestMappingHandlerAdapter</a:t>
            </a:r>
            <a:endParaRPr lang="en-US" altLang="zh-CN" sz="1600" dirty="0" smtClean="0"/>
          </a:p>
          <a:p>
            <a:pPr lvl="1">
              <a:lnSpc>
                <a:spcPct val="150000"/>
              </a:lnSpc>
            </a:pPr>
            <a:r>
              <a:rPr lang="en-US" altLang="zh-CN" sz="1600" dirty="0" err="1" smtClean="0">
                <a:solidFill>
                  <a:srgbClr val="FF0000"/>
                </a:solidFill>
              </a:rPr>
              <a:t>ViewResolver</a:t>
            </a:r>
            <a:r>
              <a:rPr lang="zh-CN" altLang="en-US" sz="1600" dirty="0" smtClean="0"/>
              <a:t>（视图解析器）</a:t>
            </a:r>
            <a:endParaRPr lang="en-US" altLang="zh-CN" sz="1600" dirty="0" smtClean="0"/>
          </a:p>
          <a:p>
            <a:pPr lvl="2">
              <a:lnSpc>
                <a:spcPct val="150000"/>
              </a:lnSpc>
            </a:pPr>
            <a:r>
              <a:rPr lang="en-US" altLang="zh-CN" sz="1600" dirty="0" err="1" smtClean="0"/>
              <a:t>InternalResourceView</a:t>
            </a:r>
            <a:endParaRPr lang="en-US" altLang="zh-CN" sz="1600" dirty="0" err="1" smtClean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smtClean="0">
                <a:solidFill>
                  <a:srgbClr val="121F55"/>
                </a:solidFill>
              </a:rPr>
              <a:t>预习检查</a:t>
            </a:r>
            <a:endParaRPr smtClean="0">
              <a:solidFill>
                <a:srgbClr val="121F55"/>
              </a:solidFill>
            </a:endParaRPr>
          </a:p>
        </p:txBody>
      </p:sp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/>
              <a:t>什么</a:t>
            </a:r>
            <a:r>
              <a:rPr lang="zh-CN" altLang="en-US" dirty="0" smtClean="0"/>
              <a:t>是</a:t>
            </a:r>
            <a:r>
              <a:rPr lang="en-US" altLang="zh-CN" dirty="0" smtClean="0"/>
              <a:t>MVC</a:t>
            </a:r>
            <a:r>
              <a:rPr lang="zh-CN" altLang="en-US" dirty="0" smtClean="0"/>
              <a:t>设计模式</a:t>
            </a:r>
            <a:r>
              <a:rPr lang="zh-CN" altLang="en-GB" dirty="0" smtClean="0"/>
              <a:t>？</a:t>
            </a:r>
            <a:endParaRPr lang="zh-CN" altLang="en-US" dirty="0" smtClean="0"/>
          </a:p>
          <a:p>
            <a:pPr eaLnBrk="1" hangingPunct="1">
              <a:defRPr/>
            </a:pPr>
            <a:r>
              <a:rPr lang="en-US" altLang="zh-CN" dirty="0"/>
              <a:t>Spring MVC</a:t>
            </a:r>
            <a:r>
              <a:rPr lang="zh-CN" altLang="zh-CN" dirty="0"/>
              <a:t>框架是基于哪个核心的</a:t>
            </a:r>
            <a:r>
              <a:rPr lang="en-US" altLang="zh-CN" dirty="0" smtClean="0"/>
              <a:t>Servlet</a:t>
            </a:r>
            <a:r>
              <a:rPr lang="zh-CN" altLang="en-GB" dirty="0" smtClean="0"/>
              <a:t>？ </a:t>
            </a:r>
            <a:endParaRPr lang="zh-CN" altLang="en-US" dirty="0" smtClean="0"/>
          </a:p>
          <a:p>
            <a:pPr eaLnBrk="1" hangingPunct="1">
              <a:defRPr/>
            </a:pPr>
            <a:r>
              <a:rPr lang="zh-CN" altLang="zh-CN" dirty="0"/>
              <a:t>简述</a:t>
            </a:r>
            <a:r>
              <a:rPr lang="en-US" altLang="zh-CN" dirty="0"/>
              <a:t>Spring MVC</a:t>
            </a:r>
            <a:r>
              <a:rPr lang="zh-CN" altLang="zh-CN" dirty="0"/>
              <a:t>的架构及请求流程</a:t>
            </a:r>
            <a:r>
              <a:rPr lang="zh-CN" altLang="zh-CN" dirty="0" smtClean="0"/>
              <a:t>？</a:t>
            </a:r>
            <a:endParaRPr lang="en-US" altLang="zh-CN" dirty="0" smtClean="0"/>
          </a:p>
          <a:p>
            <a:pPr eaLnBrk="1" hangingPunct="1">
              <a:defRPr/>
            </a:pPr>
            <a:r>
              <a:rPr lang="en-US" altLang="zh-CN" dirty="0" smtClean="0"/>
              <a:t>Spring </a:t>
            </a:r>
            <a:r>
              <a:rPr lang="en-US" altLang="zh-CN" dirty="0"/>
              <a:t>MVC</a:t>
            </a:r>
            <a:r>
              <a:rPr lang="zh-CN" altLang="zh-CN" dirty="0"/>
              <a:t>如何实现</a:t>
            </a:r>
            <a:r>
              <a:rPr lang="en-US" altLang="zh-CN" dirty="0"/>
              <a:t>View</a:t>
            </a:r>
            <a:r>
              <a:rPr lang="zh-CN" altLang="zh-CN" dirty="0"/>
              <a:t>与</a:t>
            </a:r>
            <a:r>
              <a:rPr lang="en-US" altLang="zh-CN" dirty="0"/>
              <a:t>Controller</a:t>
            </a:r>
            <a:r>
              <a:rPr lang="zh-CN" altLang="zh-CN" dirty="0"/>
              <a:t>之间的参数传递？</a:t>
            </a:r>
            <a:endParaRPr lang="en-US" altLang="zh-CN" dirty="0"/>
          </a:p>
          <a:p>
            <a:pPr eaLnBrk="1" hangingPunct="1">
              <a:defRPr/>
            </a:pPr>
            <a:endParaRPr lang="en-US" altLang="zh-CN" dirty="0" smtClean="0"/>
          </a:p>
          <a:p>
            <a:pPr eaLnBrk="1" hangingPunct="1">
              <a:defRPr/>
            </a:pPr>
            <a:endParaRPr lang="en-US" altLang="zh-CN" dirty="0" smtClean="0"/>
          </a:p>
          <a:p>
            <a:pPr eaLnBrk="1" hangingPunct="1">
              <a:defRPr/>
            </a:pPr>
            <a:endParaRPr lang="zh-CN" altLang="en-US" dirty="0" smtClean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zh-CN"/>
              <a:t>Spring MVC</a:t>
            </a:r>
            <a:r>
              <a:rPr lang="zh-CN" altLang="zh-CN"/>
              <a:t>框架特点</a:t>
            </a:r>
            <a:endParaRPr lang="zh-CN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zh-CN"/>
              <a:t>清晰地角色划分</a:t>
            </a:r>
            <a:endParaRPr lang="en-US" altLang="zh-CN"/>
          </a:p>
          <a:p>
            <a:pPr lvl="0"/>
            <a:r>
              <a:rPr lang="zh-CN" altLang="zh-CN"/>
              <a:t>灵活的配置功能</a:t>
            </a:r>
            <a:endParaRPr lang="en-US" altLang="zh-CN"/>
          </a:p>
          <a:p>
            <a:pPr lvl="0"/>
            <a:r>
              <a:rPr lang="zh-CN" altLang="zh-CN"/>
              <a:t>提供了大量的控制器接口和实现类</a:t>
            </a:r>
            <a:endParaRPr lang="en-US" altLang="zh-CN"/>
          </a:p>
          <a:p>
            <a:pPr lvl="0"/>
            <a:r>
              <a:rPr lang="zh-CN" altLang="zh-CN"/>
              <a:t>真正做到与</a:t>
            </a:r>
            <a:r>
              <a:rPr lang="fr-FR" altLang="zh-CN"/>
              <a:t>View</a:t>
            </a:r>
            <a:r>
              <a:rPr lang="zh-CN" altLang="zh-CN"/>
              <a:t>层的实现无关（</a:t>
            </a:r>
            <a:r>
              <a:rPr lang="fr-FR" altLang="zh-CN"/>
              <a:t>JSP</a:t>
            </a:r>
            <a:r>
              <a:rPr lang="zh-CN" altLang="zh-CN"/>
              <a:t>、</a:t>
            </a:r>
            <a:r>
              <a:rPr lang="fr-FR" altLang="zh-CN"/>
              <a:t>Velocity</a:t>
            </a:r>
            <a:r>
              <a:rPr lang="zh-CN" altLang="zh-CN"/>
              <a:t>、</a:t>
            </a:r>
            <a:r>
              <a:rPr lang="fr-FR" altLang="zh-CN"/>
              <a:t>Xslt</a:t>
            </a:r>
            <a:r>
              <a:rPr lang="zh-CN" altLang="zh-CN"/>
              <a:t>等）</a:t>
            </a:r>
            <a:endParaRPr lang="en-US" altLang="zh-CN"/>
          </a:p>
          <a:p>
            <a:pPr lvl="0"/>
            <a:r>
              <a:rPr lang="zh-CN" altLang="zh-CN"/>
              <a:t>国际化支持</a:t>
            </a:r>
            <a:endParaRPr lang="en-US" altLang="zh-CN"/>
          </a:p>
          <a:p>
            <a:pPr lvl="0"/>
            <a:r>
              <a:rPr lang="zh-CN" altLang="zh-CN"/>
              <a:t>面向接口编程</a:t>
            </a:r>
            <a:endParaRPr lang="en-US" altLang="zh-CN"/>
          </a:p>
          <a:p>
            <a:pPr lvl="0"/>
            <a:r>
              <a:rPr lang="fr-FR" altLang="zh-CN"/>
              <a:t>Spring</a:t>
            </a:r>
            <a:r>
              <a:rPr lang="zh-CN" altLang="zh-CN"/>
              <a:t>提供了</a:t>
            </a:r>
            <a:r>
              <a:rPr lang="fr-FR" altLang="zh-CN"/>
              <a:t>Web</a:t>
            </a:r>
            <a:r>
              <a:rPr lang="zh-CN" altLang="zh-CN"/>
              <a:t>应用开发的一整套流程，不仅仅是</a:t>
            </a:r>
            <a:r>
              <a:rPr lang="fr-FR" altLang="zh-CN"/>
              <a:t>MVC</a:t>
            </a:r>
            <a:r>
              <a:rPr lang="zh-CN" altLang="zh-CN"/>
              <a:t>，他们之间可以很方便的结合一起</a:t>
            </a:r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学员操作</a:t>
            </a:r>
            <a:r>
              <a:rPr lang="en-US" altLang="zh-CN"/>
              <a:t>—</a:t>
            </a:r>
            <a:r>
              <a:rPr lang="zh-CN" altLang="en-US"/>
              <a:t>使用</a:t>
            </a:r>
            <a:r>
              <a:rPr lang="fr-FR" altLang="zh-CN"/>
              <a:t>SpringMVC</a:t>
            </a:r>
            <a:r>
              <a:rPr lang="zh-CN" altLang="en-US"/>
              <a:t>实现页面输出</a:t>
            </a:r>
            <a:r>
              <a:rPr lang="en-US" altLang="zh-CN"/>
              <a:t>1</a:t>
            </a:r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/>
              <a:t>需求说明：</a:t>
            </a:r>
            <a:endParaRPr lang="en-US" altLang="zh-CN"/>
          </a:p>
          <a:p>
            <a:pPr lvl="1"/>
            <a:r>
              <a:rPr lang="zh-CN" altLang="zh-CN"/>
              <a:t>为超市订单管理系统搭建</a:t>
            </a:r>
            <a:r>
              <a:rPr lang="en-US" altLang="zh-CN"/>
              <a:t>Spring MVC</a:t>
            </a:r>
            <a:r>
              <a:rPr lang="zh-CN" altLang="zh-CN"/>
              <a:t>环境</a:t>
            </a:r>
            <a:endParaRPr lang="en-US" altLang="zh-CN"/>
          </a:p>
          <a:p>
            <a:pPr lvl="1"/>
            <a:r>
              <a:rPr lang="zh-CN" altLang="zh-CN"/>
              <a:t>实现前端页面内输出“学框架就学</a:t>
            </a:r>
            <a:r>
              <a:rPr lang="en-US" altLang="zh-CN"/>
              <a:t>Spring MVC!</a:t>
            </a:r>
            <a:r>
              <a:rPr lang="zh-CN" altLang="zh-CN"/>
              <a:t>”</a:t>
            </a:r>
            <a:endParaRPr lang="en-US" altLang="zh-CN"/>
          </a:p>
          <a:p>
            <a:pPr lvl="1"/>
            <a:r>
              <a:rPr lang="fr-FR" altLang="zh-CN"/>
              <a:t>HandlerMapping</a:t>
            </a:r>
            <a:endParaRPr lang="fr-FR" altLang="zh-CN"/>
          </a:p>
          <a:p>
            <a:pPr lvl="2"/>
            <a:r>
              <a:rPr lang="en-US" altLang="zh-CN"/>
              <a:t>BeanNameUrlHandlerMapping</a:t>
            </a:r>
            <a:endParaRPr lang="en-US" altLang="zh-CN"/>
          </a:p>
          <a:p>
            <a:pPr lvl="1"/>
            <a:r>
              <a:rPr lang="en-US" altLang="zh-CN"/>
              <a:t>ViewResolver</a:t>
            </a:r>
            <a:endParaRPr lang="en-US" altLang="zh-CN"/>
          </a:p>
          <a:p>
            <a:pPr lvl="2"/>
            <a:r>
              <a:rPr lang="en-US" altLang="zh-CN"/>
              <a:t>InternalResourceViewResolver</a:t>
            </a:r>
            <a:endParaRPr lang="en-US" altLang="zh-CN"/>
          </a:p>
          <a:p>
            <a:endParaRPr lang="en-US" altLang="zh-CN"/>
          </a:p>
        </p:txBody>
      </p:sp>
      <p:pic>
        <p:nvPicPr>
          <p:cNvPr id="3074" name="Picture 2" descr="E:\work\A8\Y2-SpringMVC\教学用书\SpringMVC01图例\图9.11 学框架就学Spring MVC(BeanNameUrlHandlerMapping)-运行结果.bmp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516" y="2780333"/>
            <a:ext cx="5400600" cy="3211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>
                <a:sym typeface="+mn-ea"/>
              </a:rPr>
              <a:t>学员操作</a:t>
            </a:r>
            <a:r>
              <a:rPr lang="en-US" altLang="zh-CN">
                <a:sym typeface="+mn-ea"/>
              </a:rPr>
              <a:t>—</a:t>
            </a:r>
            <a:r>
              <a:rPr lang="zh-CN" altLang="en-US">
                <a:sym typeface="+mn-ea"/>
              </a:rPr>
              <a:t>使用</a:t>
            </a:r>
            <a:r>
              <a:rPr lang="fr-FR" altLang="zh-CN">
                <a:sym typeface="+mn-ea"/>
              </a:rPr>
              <a:t>SpringMVC</a:t>
            </a:r>
            <a:r>
              <a:rPr lang="zh-CN" altLang="en-US">
                <a:sym typeface="+mn-ea"/>
              </a:rPr>
              <a:t>实现页面输出</a:t>
            </a:r>
            <a:r>
              <a:rPr lang="en-US" altLang="zh-CN">
                <a:sym typeface="+mn-ea"/>
              </a:rPr>
              <a:t>1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>
              <a:spcBef>
                <a:spcPts val="275"/>
              </a:spcBef>
              <a:defRPr/>
            </a:pPr>
            <a:r>
              <a:rPr lang="zh-CN" altLang="zh-CN" dirty="0">
                <a:sym typeface="+mn-ea"/>
              </a:rPr>
              <a:t>导</a:t>
            </a:r>
            <a:r>
              <a:rPr lang="zh-CN" altLang="zh-CN" dirty="0" smtClean="0">
                <a:sym typeface="+mn-ea"/>
              </a:rPr>
              <a:t>入</a:t>
            </a:r>
            <a:r>
              <a:rPr lang="en-US" altLang="zh-CN" dirty="0" smtClean="0">
                <a:sym typeface="+mn-ea"/>
              </a:rPr>
              <a:t>jar</a:t>
            </a:r>
            <a:r>
              <a:rPr lang="zh-CN" altLang="zh-CN" dirty="0" smtClean="0">
                <a:sym typeface="+mn-ea"/>
              </a:rPr>
              <a:t>文件</a:t>
            </a:r>
            <a:endParaRPr lang="en-US" altLang="zh-CN" dirty="0" smtClean="0"/>
          </a:p>
          <a:p>
            <a:pPr>
              <a:spcBef>
                <a:spcPts val="275"/>
              </a:spcBef>
              <a:defRPr/>
            </a:pPr>
            <a:r>
              <a:rPr lang="zh-CN" altLang="zh-CN" dirty="0" smtClean="0">
                <a:sym typeface="+mn-ea"/>
              </a:rPr>
              <a:t>配置</a:t>
            </a:r>
            <a:r>
              <a:rPr lang="en-US" altLang="zh-CN" dirty="0" err="1" smtClean="0">
                <a:sym typeface="+mn-ea"/>
              </a:rPr>
              <a:t>DispatcherServlet</a:t>
            </a:r>
            <a:r>
              <a:rPr lang="zh-CN" altLang="en-US" dirty="0" smtClean="0">
                <a:sym typeface="+mn-ea"/>
              </a:rPr>
              <a:t>（</a:t>
            </a:r>
            <a:r>
              <a:rPr lang="en-US" altLang="zh-CN" dirty="0" smtClean="0">
                <a:sym typeface="+mn-ea"/>
              </a:rPr>
              <a:t>web.xml</a:t>
            </a:r>
            <a:r>
              <a:rPr lang="zh-CN" altLang="en-US" dirty="0" smtClean="0">
                <a:sym typeface="+mn-ea"/>
              </a:rPr>
              <a:t>）</a:t>
            </a:r>
            <a:endParaRPr lang="en-US" altLang="zh-CN" dirty="0" smtClean="0"/>
          </a:p>
          <a:p>
            <a:pPr>
              <a:spcBef>
                <a:spcPts val="275"/>
              </a:spcBef>
              <a:defRPr/>
            </a:pPr>
            <a:r>
              <a:rPr lang="en-US" altLang="zh-CN" dirty="0" smtClean="0">
                <a:sym typeface="+mn-ea"/>
              </a:rPr>
              <a:t>springmvc-servlet.xml</a:t>
            </a:r>
            <a:endParaRPr lang="en-US" altLang="zh-CN" dirty="0" smtClean="0"/>
          </a:p>
          <a:p>
            <a:pPr>
              <a:spcBef>
                <a:spcPts val="275"/>
              </a:spcBef>
              <a:defRPr/>
            </a:pPr>
            <a:r>
              <a:rPr lang="zh-CN" altLang="zh-CN" dirty="0">
                <a:sym typeface="+mn-ea"/>
              </a:rPr>
              <a:t>创建</a:t>
            </a:r>
            <a:r>
              <a:rPr lang="en-US" altLang="zh-CN" dirty="0" smtClean="0">
                <a:sym typeface="+mn-ea"/>
              </a:rPr>
              <a:t>Controller</a:t>
            </a:r>
            <a:r>
              <a:rPr lang="zh-CN" altLang="en-US" dirty="0" smtClean="0">
                <a:sym typeface="+mn-ea"/>
              </a:rPr>
              <a:t>：</a:t>
            </a:r>
            <a:endParaRPr lang="en-US" altLang="zh-CN" dirty="0" smtClean="0"/>
          </a:p>
          <a:p>
            <a:pPr lvl="1">
              <a:spcBef>
                <a:spcPts val="275"/>
              </a:spcBef>
              <a:defRPr/>
            </a:pPr>
            <a:r>
              <a:rPr lang="zh-CN" altLang="zh-CN" dirty="0" smtClean="0">
                <a:sym typeface="+mn-ea"/>
              </a:rPr>
              <a:t>继承</a:t>
            </a:r>
            <a:r>
              <a:rPr lang="en-US" altLang="zh-CN" dirty="0" err="1" smtClean="0">
                <a:sym typeface="+mn-ea"/>
              </a:rPr>
              <a:t>AbstractController</a:t>
            </a:r>
            <a:r>
              <a:rPr lang="zh-CN" altLang="zh-CN" dirty="0" smtClean="0">
                <a:sym typeface="+mn-ea"/>
              </a:rPr>
              <a:t>，重写</a:t>
            </a:r>
            <a:r>
              <a:rPr lang="en-US" altLang="zh-CN" dirty="0" err="1" smtClean="0">
                <a:sym typeface="+mn-ea"/>
              </a:rPr>
              <a:t>handleRequestInternal</a:t>
            </a:r>
            <a:r>
              <a:rPr lang="en-US" altLang="zh-CN" dirty="0" smtClean="0">
                <a:sym typeface="+mn-ea"/>
              </a:rPr>
              <a:t>()</a:t>
            </a:r>
            <a:endParaRPr lang="en-US" altLang="zh-CN" dirty="0" smtClean="0"/>
          </a:p>
          <a:p>
            <a:pPr>
              <a:spcBef>
                <a:spcPts val="275"/>
              </a:spcBef>
              <a:defRPr/>
            </a:pPr>
            <a:r>
              <a:rPr lang="zh-CN" altLang="zh-CN" dirty="0" smtClean="0">
                <a:sym typeface="+mn-ea"/>
              </a:rPr>
              <a:t>创建</a:t>
            </a:r>
            <a:r>
              <a:rPr lang="en-US" altLang="zh-CN" dirty="0" smtClean="0">
                <a:sym typeface="+mn-ea"/>
              </a:rPr>
              <a:t>View</a:t>
            </a:r>
            <a:endParaRPr lang="en-US" altLang="zh-CN" dirty="0" smtClean="0"/>
          </a:p>
          <a:p>
            <a:pPr>
              <a:spcBef>
                <a:spcPts val="275"/>
              </a:spcBef>
              <a:defRPr/>
            </a:pPr>
            <a:r>
              <a:rPr lang="zh-CN" altLang="zh-CN" dirty="0">
                <a:sym typeface="+mn-ea"/>
              </a:rPr>
              <a:t>部署</a:t>
            </a:r>
            <a:r>
              <a:rPr lang="zh-CN" altLang="zh-CN" dirty="0" smtClean="0">
                <a:sym typeface="+mn-ea"/>
              </a:rPr>
              <a:t>运行</a:t>
            </a:r>
            <a:endParaRPr lang="zh-CN" altLang="zh-CN" dirty="0" smtClean="0"/>
          </a:p>
          <a:p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学员操作</a:t>
            </a:r>
            <a:r>
              <a:rPr lang="en-US" altLang="zh-CN"/>
              <a:t>—</a:t>
            </a:r>
            <a:r>
              <a:rPr lang="zh-CN" altLang="en-US"/>
              <a:t>使用</a:t>
            </a:r>
            <a:r>
              <a:rPr lang="fr-FR" altLang="zh-CN"/>
              <a:t>SpringMVC</a:t>
            </a:r>
            <a:r>
              <a:rPr lang="zh-CN" altLang="en-US"/>
              <a:t>实现页面输出</a:t>
            </a:r>
            <a:r>
              <a:rPr lang="en-US" altLang="zh-CN"/>
              <a:t>2</a:t>
            </a:r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/>
              <a:t>需求说明：</a:t>
            </a:r>
            <a:endParaRPr lang="en-US" altLang="zh-CN"/>
          </a:p>
          <a:p>
            <a:pPr lvl="1"/>
            <a:r>
              <a:rPr lang="zh-CN" altLang="zh-CN"/>
              <a:t>在上机练习</a:t>
            </a:r>
            <a:r>
              <a:rPr lang="fr-FR" altLang="zh-CN"/>
              <a:t>1</a:t>
            </a:r>
            <a:r>
              <a:rPr lang="zh-CN" altLang="zh-CN"/>
              <a:t>的基础上，更改</a:t>
            </a:r>
            <a:r>
              <a:rPr lang="fr-FR" altLang="zh-CN"/>
              <a:t>Spring MVC</a:t>
            </a:r>
            <a:r>
              <a:rPr lang="zh-CN" altLang="zh-CN"/>
              <a:t>的处理器映射的配置为支持注解式处理器</a:t>
            </a:r>
            <a:r>
              <a:rPr lang="zh-CN" altLang="en-US"/>
              <a:t>，实现页面输出：</a:t>
            </a:r>
            <a:r>
              <a:rPr lang="zh-CN" altLang="zh-CN"/>
              <a:t>学框架就学</a:t>
            </a:r>
            <a:r>
              <a:rPr lang="en-US" altLang="zh-CN"/>
              <a:t>Spring MVC!</a:t>
            </a:r>
            <a:r>
              <a:rPr lang="zh-CN" altLang="zh-CN"/>
              <a:t>”</a:t>
            </a:r>
            <a:endParaRPr lang="en-US" altLang="zh-CN"/>
          </a:p>
          <a:p>
            <a:pPr lvl="1"/>
            <a:r>
              <a:rPr lang="fr-FR" altLang="zh-CN"/>
              <a:t>HandlerMapping</a:t>
            </a:r>
            <a:endParaRPr lang="fr-FR" altLang="zh-CN"/>
          </a:p>
          <a:p>
            <a:pPr lvl="2"/>
            <a:r>
              <a:rPr lang="fr-FR" altLang="zh-CN"/>
              <a:t>&lt;mvc:annotation-driven/&gt; </a:t>
            </a:r>
            <a:endParaRPr lang="fr-FR" altLang="zh-CN"/>
          </a:p>
          <a:p>
            <a:pPr lvl="1"/>
            <a:r>
              <a:rPr lang="en-US" altLang="zh-CN"/>
              <a:t>ViewResolver</a:t>
            </a:r>
            <a:endParaRPr lang="en-US" altLang="zh-CN"/>
          </a:p>
          <a:p>
            <a:pPr lvl="2"/>
            <a:r>
              <a:rPr lang="en-US" altLang="zh-CN"/>
              <a:t>InternalResourceViewResolver</a:t>
            </a:r>
            <a:endParaRPr lang="en-US" altLang="zh-CN"/>
          </a:p>
          <a:p>
            <a:pPr lvl="1"/>
            <a:r>
              <a:rPr lang="zh-CN" altLang="zh-CN"/>
              <a:t>加入</a:t>
            </a:r>
            <a:r>
              <a:rPr lang="fr-FR" altLang="zh-CN"/>
              <a:t>Log4j</a:t>
            </a:r>
            <a:r>
              <a:rPr lang="zh-CN" altLang="zh-CN"/>
              <a:t>进行后台日志输出</a:t>
            </a:r>
            <a:endParaRPr lang="en-US" altLang="zh-CN"/>
          </a:p>
          <a:p>
            <a:endParaRPr lang="en-US" altLang="zh-CN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t>学员操作</a:t>
            </a:r>
            <a:r>
              <a:rPr lang="en-US" altLang="zh-CN"/>
              <a:t>—</a:t>
            </a:r>
            <a:r>
              <a:rPr lang="zh-CN" altLang="en-US"/>
              <a:t>使用</a:t>
            </a:r>
            <a:r>
              <a:rPr lang="fr-FR" altLang="zh-CN"/>
              <a:t>SpringMVC</a:t>
            </a:r>
            <a:r>
              <a:rPr lang="zh-CN" altLang="en-US"/>
              <a:t>实现页面输出</a:t>
            </a:r>
            <a:r>
              <a:rPr lang="en-US" altLang="zh-CN"/>
              <a:t>2</a:t>
            </a:r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更改</a:t>
            </a:r>
            <a:r>
              <a:rPr lang="en-US" altLang="zh-CN"/>
              <a:t>springmvc-servlet.xml</a:t>
            </a:r>
            <a:endParaRPr lang="en-US" altLang="zh-CN"/>
          </a:p>
          <a:p>
            <a:pPr lvl="1"/>
            <a:r>
              <a:rPr lang="fr-FR" altLang="zh-CN"/>
              <a:t>&lt;mvc:annotation-driven/&gt; </a:t>
            </a:r>
            <a:endParaRPr lang="fr-FR" altLang="zh-CN"/>
          </a:p>
          <a:p>
            <a:pPr lvl="1"/>
            <a:r>
              <a:rPr lang="en-US" altLang="zh-CN"/>
              <a:t>&lt;context:component-scan base-package="cn.smbms.controller"/&gt;</a:t>
            </a:r>
            <a:endParaRPr lang="fr-FR" altLang="zh-CN"/>
          </a:p>
          <a:p>
            <a:r>
              <a:rPr lang="zh-CN" altLang="zh-CN"/>
              <a:t>创建</a:t>
            </a:r>
            <a:r>
              <a:rPr lang="en-US" altLang="zh-CN"/>
              <a:t>Controller</a:t>
            </a:r>
            <a:endParaRPr lang="en-US" altLang="zh-CN"/>
          </a:p>
          <a:p>
            <a:pPr lvl="1"/>
            <a:r>
              <a:rPr lang="en-US" altLang="zh-CN"/>
              <a:t>@Controller</a:t>
            </a:r>
            <a:endParaRPr lang="en-US" altLang="zh-CN"/>
          </a:p>
          <a:p>
            <a:pPr lvl="1"/>
            <a:r>
              <a:rPr lang="en-US" altLang="zh-CN"/>
              <a:t>@RequestMapping</a:t>
            </a:r>
            <a:endParaRPr lang="en-US" altLang="zh-CN"/>
          </a:p>
          <a:p>
            <a:r>
              <a:rPr lang="zh-CN" altLang="zh-CN"/>
              <a:t>部署运行</a:t>
            </a:r>
            <a:endParaRPr lang="zh-CN" altLang="zh-CN"/>
          </a:p>
          <a:p>
            <a:endParaRPr lang="zh-CN" altLang="zh-CN"/>
          </a:p>
        </p:txBody>
      </p:sp>
    </p:spTree>
  </p:cSld>
  <p:clrMapOvr>
    <a:masterClrMapping/>
  </p:clrMapOvr>
  <p:transition spd="slow">
    <p:push dir="u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4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/>
              <a:t>常见问题及解决办法</a:t>
            </a:r>
            <a:endParaRPr lang="en-US" altLang="zh-CN"/>
          </a:p>
          <a:p>
            <a:r>
              <a:rPr lang="zh-CN" altLang="en-US"/>
              <a:t>代码规范问题</a:t>
            </a:r>
            <a:endParaRPr lang="zh-CN" altLang="en-US"/>
          </a:p>
          <a:p>
            <a:r>
              <a:rPr lang="zh-CN" altLang="en-US"/>
              <a:t>调试技巧</a:t>
            </a:r>
            <a:endParaRPr lang="en-US" altLang="zh-CN"/>
          </a:p>
          <a:p>
            <a:endParaRPr lang="zh-CN" altLang="en-US"/>
          </a:p>
          <a:p>
            <a:endParaRPr lang="zh-CN" altLang="en-US"/>
          </a:p>
        </p:txBody>
      </p:sp>
      <p:sp>
        <p:nvSpPr>
          <p:cNvPr id="327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t>共性问题集中讲解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zh-CN" altLang="en-US"/>
              <a:t>创造分享，</a:t>
            </a:r>
            <a:r>
              <a:rPr lang="zh-CN" altLang="en-US"/>
              <a:t>共同成长</a:t>
            </a:r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smtClean="0">
                <a:solidFill>
                  <a:srgbClr val="121F55"/>
                </a:solidFill>
              </a:rPr>
              <a:t>本章任务</a:t>
            </a:r>
            <a:endParaRPr smtClean="0">
              <a:solidFill>
                <a:srgbClr val="121F55"/>
              </a:solidFill>
            </a:endParaRPr>
          </a:p>
        </p:txBody>
      </p:sp>
      <p:sp>
        <p:nvSpPr>
          <p:cNvPr id="55808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zh-CN" dirty="0"/>
              <a:t>完成</a:t>
            </a:r>
            <a:r>
              <a:rPr lang="en-US" altLang="zh-CN" dirty="0"/>
              <a:t>Spring MVC</a:t>
            </a:r>
            <a:r>
              <a:rPr lang="zh-CN" altLang="zh-CN" dirty="0"/>
              <a:t>环境的</a:t>
            </a:r>
            <a:r>
              <a:rPr lang="zh-CN" altLang="zh-CN" dirty="0" smtClean="0"/>
              <a:t>搭建</a:t>
            </a:r>
            <a:r>
              <a:rPr lang="zh-CN" altLang="en-US" dirty="0" smtClean="0"/>
              <a:t>，</a:t>
            </a:r>
            <a:r>
              <a:rPr lang="zh-CN" altLang="zh-CN" dirty="0" smtClean="0"/>
              <a:t>并</a:t>
            </a:r>
            <a:r>
              <a:rPr lang="zh-CN" altLang="zh-CN" dirty="0"/>
              <a:t>实现视图层（</a:t>
            </a:r>
            <a:r>
              <a:rPr lang="en-US" altLang="zh-CN" dirty="0"/>
              <a:t>View</a:t>
            </a:r>
            <a:r>
              <a:rPr lang="zh-CN" altLang="zh-CN" dirty="0"/>
              <a:t>）与控制器（</a:t>
            </a:r>
            <a:r>
              <a:rPr lang="en-US" altLang="zh-CN" dirty="0"/>
              <a:t>Controller</a:t>
            </a:r>
            <a:r>
              <a:rPr lang="zh-CN" altLang="zh-CN" dirty="0"/>
              <a:t>）之间的参数传递</a:t>
            </a:r>
            <a:endParaRPr lang="zh-CN" altLang="en-US" dirty="0"/>
          </a:p>
          <a:p>
            <a:pPr eaLnBrk="1" hangingPunct="1">
              <a:defRPr/>
            </a:pPr>
            <a:endParaRPr lang="zh-CN" altLang="en-US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smtClean="0">
                <a:solidFill>
                  <a:srgbClr val="121F55"/>
                </a:solidFill>
              </a:rPr>
              <a:t>本章目标</a:t>
            </a:r>
            <a:endParaRPr smtClean="0">
              <a:solidFill>
                <a:srgbClr val="121F55"/>
              </a:solidFill>
            </a:endParaRPr>
          </a:p>
        </p:txBody>
      </p:sp>
      <p:sp>
        <p:nvSpPr>
          <p:cNvPr id="17411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zh-CN" dirty="0" smtClean="0"/>
              <a:t>理解</a:t>
            </a:r>
            <a:r>
              <a:rPr lang="zh-CN" altLang="zh-CN" dirty="0"/>
              <a:t>MVC设计模式</a:t>
            </a:r>
            <a:endParaRPr lang="zh-CN" altLang="zh-CN" dirty="0"/>
          </a:p>
          <a:p>
            <a:pPr lvl="0"/>
            <a:r>
              <a:rPr lang="zh-CN" altLang="zh-CN" dirty="0"/>
              <a:t>了解Spring MVC的架构以及请求流程</a:t>
            </a:r>
            <a:endParaRPr lang="zh-CN" altLang="zh-CN" dirty="0"/>
          </a:p>
          <a:p>
            <a:pPr lvl="0"/>
            <a:r>
              <a:rPr lang="zh-CN" altLang="zh-CN" dirty="0"/>
              <a:t>掌握Spring MVC开发环境搭建</a:t>
            </a:r>
            <a:endParaRPr lang="zh-CN" altLang="zh-CN" dirty="0"/>
          </a:p>
          <a:p>
            <a:pPr lvl="0"/>
            <a:r>
              <a:rPr lang="zh-CN" altLang="zh-CN" dirty="0"/>
              <a:t>掌握Controller和View之间的映射</a:t>
            </a:r>
            <a:endParaRPr lang="zh-CN" altLang="zh-CN" dirty="0"/>
          </a:p>
          <a:p>
            <a:r>
              <a:rPr lang="zh-CN" altLang="zh-CN" dirty="0"/>
              <a:t>掌握参数传递（</a:t>
            </a:r>
            <a:r>
              <a:rPr lang="en-US" altLang="zh-CN" dirty="0"/>
              <a:t>View-Controller</a:t>
            </a:r>
            <a:r>
              <a:rPr lang="zh-CN" altLang="zh-CN" dirty="0"/>
              <a:t>）</a:t>
            </a:r>
            <a:endParaRPr lang="zh-CN" altLang="en-US" dirty="0"/>
          </a:p>
        </p:txBody>
      </p:sp>
      <p:pic>
        <p:nvPicPr>
          <p:cNvPr id="12" name="Picture 3" descr="C:\Users\meng.zhang\Desktop\ACCP7.0模版图标规范\是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0100" y="1077913"/>
            <a:ext cx="714375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3" descr="C:\Users\meng.zhang\Desktop\ACCP7.0模版图标规范\是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6601" y="2492896"/>
            <a:ext cx="714375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2" descr="C:\Users\meng.zhang\Desktop\ACCP7.0模版图标规范\啊-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7350" y="1668522"/>
            <a:ext cx="64293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" descr="C:\Users\meng.zhang\Desktop\ACCP7.0模版图标规范\是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1375" y="2035401"/>
            <a:ext cx="714375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3" descr="C:\Users\meng.zhang\Desktop\ACCP7.0模版图标规范\是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7225" y="2924944"/>
            <a:ext cx="714375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MVC</a:t>
            </a:r>
            <a:r>
              <a:rPr lang="zh-CN" altLang="en-US"/>
              <a:t>设计模式</a:t>
            </a:r>
            <a:r>
              <a:rPr lang="en-US" altLang="zh-CN"/>
              <a:t>5-1</a:t>
            </a:r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zh-CN"/>
              <a:t>视图（</a:t>
            </a:r>
            <a:r>
              <a:rPr lang="fr-FR" altLang="zh-CN"/>
              <a:t>View</a:t>
            </a:r>
            <a:r>
              <a:rPr lang="zh-CN" altLang="zh-CN"/>
              <a:t>）</a:t>
            </a:r>
            <a:r>
              <a:rPr lang="en-US" altLang="zh-CN"/>
              <a:t>-</a:t>
            </a:r>
            <a:r>
              <a:rPr lang="zh-CN" altLang="en-US"/>
              <a:t>对应组件：</a:t>
            </a:r>
            <a:r>
              <a:rPr lang="fr-FR" altLang="zh-CN"/>
              <a:t>JSP</a:t>
            </a:r>
            <a:r>
              <a:rPr lang="zh-CN" altLang="zh-CN"/>
              <a:t>或者</a:t>
            </a:r>
            <a:r>
              <a:rPr lang="fr-FR" altLang="zh-CN"/>
              <a:t>HTML</a:t>
            </a:r>
            <a:r>
              <a:rPr lang="zh-CN" altLang="zh-CN"/>
              <a:t>文件</a:t>
            </a:r>
            <a:endParaRPr lang="en-US" altLang="zh-CN"/>
          </a:p>
          <a:p>
            <a:pPr lvl="0"/>
            <a:r>
              <a:rPr lang="zh-CN" altLang="zh-CN"/>
              <a:t>控制器（</a:t>
            </a:r>
            <a:r>
              <a:rPr lang="fr-FR" altLang="zh-CN"/>
              <a:t>Controller</a:t>
            </a:r>
            <a:r>
              <a:rPr lang="zh-CN" altLang="zh-CN"/>
              <a:t>）</a:t>
            </a:r>
            <a:r>
              <a:rPr lang="en-US" altLang="zh-CN"/>
              <a:t>-</a:t>
            </a:r>
            <a:r>
              <a:rPr lang="zh-CN" altLang="zh-CN"/>
              <a:t>对应组件：</a:t>
            </a:r>
            <a:r>
              <a:rPr lang="fr-FR" altLang="zh-CN"/>
              <a:t>Servlet</a:t>
            </a:r>
            <a:endParaRPr lang="fr-FR" altLang="zh-CN"/>
          </a:p>
          <a:p>
            <a:pPr lvl="0"/>
            <a:r>
              <a:rPr lang="zh-CN" altLang="zh-CN"/>
              <a:t>模型（</a:t>
            </a:r>
            <a:r>
              <a:rPr lang="fr-FR" altLang="zh-CN"/>
              <a:t>Model</a:t>
            </a:r>
            <a:r>
              <a:rPr lang="zh-CN" altLang="zh-CN"/>
              <a:t>）</a:t>
            </a:r>
            <a:r>
              <a:rPr lang="en-US" altLang="zh-CN"/>
              <a:t> -</a:t>
            </a:r>
            <a:r>
              <a:rPr lang="zh-CN" altLang="zh-CN"/>
              <a:t>对应组件：</a:t>
            </a:r>
            <a:r>
              <a:rPr lang="fr-FR" altLang="zh-CN"/>
              <a:t>JavaBean</a:t>
            </a:r>
            <a:endParaRPr lang="fr-FR" altLang="zh-CN"/>
          </a:p>
        </p:txBody>
      </p:sp>
      <p:sp>
        <p:nvSpPr>
          <p:cNvPr id="18" name="AutoShape 9"/>
          <p:cNvSpPr>
            <a:spLocks noChangeArrowheads="1"/>
          </p:cNvSpPr>
          <p:nvPr/>
        </p:nvSpPr>
        <p:spPr bwMode="auto">
          <a:xfrm>
            <a:off x="4975822" y="3571242"/>
            <a:ext cx="1071570" cy="408194"/>
          </a:xfrm>
          <a:prstGeom prst="roundRect">
            <a:avLst>
              <a:gd name="adj" fmla="val 16667"/>
            </a:avLst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224155" indent="-224155" algn="ctr"/>
            <a:r>
              <a:rPr lang="en-US" altLang="zh-CN" b="1" dirty="0" err="1" smtClean="0">
                <a:solidFill>
                  <a:schemeClr val="bg1"/>
                </a:solidFill>
                <a:ea typeface="黑体" panose="02010609060101010101" pitchFamily="2" charset="-122"/>
              </a:rPr>
              <a:t>Servlet</a:t>
            </a:r>
            <a:endParaRPr lang="en-US" altLang="zh-CN" b="1" dirty="0" smtClean="0">
              <a:solidFill>
                <a:schemeClr val="bg1"/>
              </a:solidFill>
              <a:ea typeface="黑体" panose="02010609060101010101" pitchFamily="2" charset="-122"/>
            </a:endParaRPr>
          </a:p>
        </p:txBody>
      </p:sp>
      <p:sp>
        <p:nvSpPr>
          <p:cNvPr id="19" name="AutoShape 9"/>
          <p:cNvSpPr>
            <a:spLocks noChangeArrowheads="1"/>
          </p:cNvSpPr>
          <p:nvPr/>
        </p:nvSpPr>
        <p:spPr bwMode="auto">
          <a:xfrm>
            <a:off x="6690334" y="4499936"/>
            <a:ext cx="1000132" cy="408194"/>
          </a:xfrm>
          <a:prstGeom prst="roundRect">
            <a:avLst>
              <a:gd name="adj" fmla="val 16667"/>
            </a:avLst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224155" indent="-224155" algn="ctr"/>
            <a:r>
              <a:rPr lang="en-US" altLang="zh-CN" b="1" dirty="0" smtClean="0">
                <a:solidFill>
                  <a:schemeClr val="bg1"/>
                </a:solidFill>
                <a:ea typeface="黑体" panose="02010609060101010101" pitchFamily="2" charset="-122"/>
              </a:rPr>
              <a:t>JSP</a:t>
            </a:r>
            <a:endParaRPr lang="en-US" altLang="zh-CN" b="1" dirty="0" smtClean="0">
              <a:solidFill>
                <a:schemeClr val="bg1"/>
              </a:solidFill>
              <a:ea typeface="黑体" panose="02010609060101010101" pitchFamily="2" charset="-122"/>
            </a:endParaRPr>
          </a:p>
        </p:txBody>
      </p:sp>
      <p:cxnSp>
        <p:nvCxnSpPr>
          <p:cNvPr id="20" name="直接箭头连接符 19"/>
          <p:cNvCxnSpPr/>
          <p:nvPr/>
        </p:nvCxnSpPr>
        <p:spPr>
          <a:xfrm rot="16200000" flipV="1">
            <a:off x="6830930" y="3813440"/>
            <a:ext cx="1143008" cy="25513"/>
          </a:xfrm>
          <a:prstGeom prst="straightConnector1">
            <a:avLst/>
          </a:prstGeom>
          <a:ln cmpd="sng">
            <a:solidFill>
              <a:schemeClr val="tx2">
                <a:lumMod val="60000"/>
                <a:lumOff val="40000"/>
              </a:schemeClr>
            </a:solidFill>
            <a:headEnd type="none"/>
            <a:tailEnd type="triangle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prstMaterial="dkEdge">
            <a:bevelT w="0" h="0"/>
            <a:contourClr>
              <a:schemeClr val="accent1">
                <a:satMod val="110000"/>
              </a:schemeClr>
            </a:contourClr>
          </a:sp3d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1" name="AutoShape 36"/>
          <p:cNvSpPr>
            <a:spLocks noChangeArrowheads="1"/>
          </p:cNvSpPr>
          <p:nvPr/>
        </p:nvSpPr>
        <p:spPr bwMode="auto">
          <a:xfrm>
            <a:off x="5690209" y="5571512"/>
            <a:ext cx="1143001" cy="785812"/>
          </a:xfrm>
          <a:prstGeom prst="can">
            <a:avLst>
              <a:gd name="adj" fmla="val 33355"/>
            </a:avLst>
          </a:prstGeom>
          <a:gradFill rotWithShape="0">
            <a:gsLst>
              <a:gs pos="0">
                <a:schemeClr val="tx2"/>
              </a:gs>
              <a:gs pos="50000">
                <a:srgbClr val="0066FF"/>
              </a:gs>
              <a:gs pos="100000">
                <a:schemeClr val="tx2"/>
              </a:gs>
            </a:gsLst>
            <a:lin ang="0" scaled="1"/>
          </a:gradFill>
          <a:ln w="19050" cap="rnd">
            <a:solidFill>
              <a:srgbClr val="33CCCC"/>
            </a:solidFill>
            <a:round/>
          </a:ln>
          <a:effectLst>
            <a:outerShdw dist="71842" dir="2700000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 algn="ctr" eaLnBrk="0" hangingPunct="0">
              <a:defRPr/>
            </a:pPr>
            <a:r>
              <a:rPr lang="zh-CN" altLang="en-US" b="1" dirty="0" err="1">
                <a:solidFill>
                  <a:schemeClr val="bg1"/>
                </a:solidFill>
                <a:latin typeface="+mn-lt"/>
                <a:ea typeface="黑体" panose="02010609060101010101" pitchFamily="2" charset="-122"/>
              </a:rPr>
              <a:t>数据库</a:t>
            </a:r>
            <a:endParaRPr lang="zh-CN" altLang="en-US" b="1" dirty="0" err="1">
              <a:solidFill>
                <a:schemeClr val="bg1"/>
              </a:solidFill>
              <a:latin typeface="+mn-lt"/>
              <a:ea typeface="黑体" panose="02010609060101010101" pitchFamily="2" charset="-122"/>
            </a:endParaRPr>
          </a:p>
        </p:txBody>
      </p:sp>
      <p:pic>
        <p:nvPicPr>
          <p:cNvPr id="22" name="Picture 4" descr="C:\Documents and Settings\yujuan.bai\桌面\WEB图片\WEB图片\WEB7.files\u=2843534597,1647259796&amp;fm=58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139597" y="2433315"/>
            <a:ext cx="765407" cy="71438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3" name="AutoShape 9"/>
          <p:cNvSpPr>
            <a:spLocks noChangeArrowheads="1"/>
          </p:cNvSpPr>
          <p:nvPr/>
        </p:nvSpPr>
        <p:spPr bwMode="auto">
          <a:xfrm>
            <a:off x="4475756" y="4499936"/>
            <a:ext cx="1500198" cy="408194"/>
          </a:xfrm>
          <a:prstGeom prst="roundRect">
            <a:avLst>
              <a:gd name="adj" fmla="val 16667"/>
            </a:avLst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224155" indent="-224155" algn="ctr"/>
            <a:r>
              <a:rPr lang="en-US" altLang="zh-CN" b="1" dirty="0" err="1" smtClean="0">
                <a:solidFill>
                  <a:schemeClr val="bg1"/>
                </a:solidFill>
                <a:ea typeface="黑体" panose="02010609060101010101" pitchFamily="2" charset="-122"/>
              </a:rPr>
              <a:t>JavaBean</a:t>
            </a:r>
            <a:endParaRPr lang="en-US" altLang="zh-CN" b="1" dirty="0" smtClean="0">
              <a:solidFill>
                <a:schemeClr val="bg1"/>
              </a:solidFill>
              <a:ea typeface="黑体" panose="02010609060101010101" pitchFamily="2" charset="-122"/>
            </a:endParaRPr>
          </a:p>
        </p:txBody>
      </p:sp>
      <p:cxnSp>
        <p:nvCxnSpPr>
          <p:cNvPr id="24" name="直接箭头连接符 23"/>
          <p:cNvCxnSpPr/>
          <p:nvPr/>
        </p:nvCxnSpPr>
        <p:spPr>
          <a:xfrm rot="10800000">
            <a:off x="5404452" y="4928564"/>
            <a:ext cx="642941" cy="571504"/>
          </a:xfrm>
          <a:prstGeom prst="straightConnector1">
            <a:avLst/>
          </a:prstGeom>
          <a:ln cmpd="sng">
            <a:solidFill>
              <a:schemeClr val="tx2">
                <a:lumMod val="60000"/>
                <a:lumOff val="40000"/>
              </a:schemeClr>
            </a:solidFill>
            <a:headEnd type="none"/>
            <a:tailEnd type="triangle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prstMaterial="dkEdge">
            <a:bevelT w="0" h="0"/>
            <a:contourClr>
              <a:schemeClr val="accent1">
                <a:satMod val="110000"/>
              </a:schemeClr>
            </a:contourClr>
          </a:sp3d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5" name="直接箭头连接符 24"/>
          <p:cNvCxnSpPr/>
          <p:nvPr/>
        </p:nvCxnSpPr>
        <p:spPr>
          <a:xfrm rot="16200000" flipH="1">
            <a:off x="5047260" y="5000002"/>
            <a:ext cx="642942" cy="642942"/>
          </a:xfrm>
          <a:prstGeom prst="straightConnector1">
            <a:avLst/>
          </a:prstGeom>
          <a:ln cmpd="sng">
            <a:solidFill>
              <a:schemeClr val="tx2">
                <a:lumMod val="60000"/>
                <a:lumOff val="40000"/>
              </a:schemeClr>
            </a:solidFill>
            <a:headEnd type="none"/>
            <a:tailEnd type="triangle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prstMaterial="dkEdge">
            <a:bevelT w="0" h="0"/>
            <a:contourClr>
              <a:schemeClr val="accent1">
                <a:satMod val="110000"/>
              </a:schemeClr>
            </a:contourClr>
          </a:sp3d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6" name="直接箭头连接符 25"/>
          <p:cNvCxnSpPr/>
          <p:nvPr/>
        </p:nvCxnSpPr>
        <p:spPr>
          <a:xfrm rot="5400000" flipH="1" flipV="1">
            <a:off x="5333012" y="3999870"/>
            <a:ext cx="500066" cy="500066"/>
          </a:xfrm>
          <a:prstGeom prst="straightConnector1">
            <a:avLst/>
          </a:prstGeom>
          <a:ln cmpd="sng">
            <a:solidFill>
              <a:schemeClr val="tx2">
                <a:lumMod val="60000"/>
                <a:lumOff val="40000"/>
              </a:schemeClr>
            </a:solidFill>
            <a:headEnd type="none"/>
            <a:tailEnd type="triangle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prstMaterial="dkEdge">
            <a:bevelT w="0" h="0"/>
            <a:contourClr>
              <a:schemeClr val="accent1">
                <a:satMod val="110000"/>
              </a:schemeClr>
            </a:contourClr>
          </a:sp3d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7" name="直接箭头连接符 26"/>
          <p:cNvCxnSpPr/>
          <p:nvPr/>
        </p:nvCxnSpPr>
        <p:spPr>
          <a:xfrm>
            <a:off x="6080760" y="3951605"/>
            <a:ext cx="647700" cy="504190"/>
          </a:xfrm>
          <a:prstGeom prst="straightConnector1">
            <a:avLst/>
          </a:prstGeom>
          <a:ln cmpd="sng">
            <a:solidFill>
              <a:schemeClr val="tx2">
                <a:lumMod val="60000"/>
                <a:lumOff val="40000"/>
              </a:schemeClr>
            </a:solidFill>
            <a:headEnd type="none"/>
            <a:tailEnd type="triangle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prstMaterial="dkEdge">
            <a:bevelT w="0" h="0"/>
            <a:contourClr>
              <a:schemeClr val="accent1">
                <a:satMod val="110000"/>
              </a:schemeClr>
            </a:contourClr>
          </a:sp3d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8" name="直接箭头连接符 27"/>
          <p:cNvCxnSpPr/>
          <p:nvPr/>
        </p:nvCxnSpPr>
        <p:spPr>
          <a:xfrm rot="10800000" flipV="1">
            <a:off x="5833076" y="3000057"/>
            <a:ext cx="1143008" cy="520069"/>
          </a:xfrm>
          <a:prstGeom prst="straightConnector1">
            <a:avLst/>
          </a:prstGeom>
          <a:ln cmpd="sng">
            <a:solidFill>
              <a:schemeClr val="tx2">
                <a:lumMod val="60000"/>
                <a:lumOff val="40000"/>
              </a:schemeClr>
            </a:solidFill>
            <a:headEnd type="none"/>
            <a:tailEnd type="triangle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prstMaterial="dkEdge">
            <a:bevelT w="0" h="0"/>
            <a:contourClr>
              <a:schemeClr val="accent1">
                <a:satMod val="110000"/>
              </a:schemeClr>
            </a:contourClr>
          </a:sp3d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9" name="直接箭头连接符 28"/>
          <p:cNvCxnSpPr/>
          <p:nvPr/>
        </p:nvCxnSpPr>
        <p:spPr>
          <a:xfrm>
            <a:off x="7690772" y="3254854"/>
            <a:ext cx="857256" cy="724382"/>
          </a:xfrm>
          <a:prstGeom prst="straightConnector1">
            <a:avLst/>
          </a:prstGeom>
          <a:ln cmpd="sng">
            <a:solidFill>
              <a:schemeClr val="tx2">
                <a:lumMod val="60000"/>
                <a:lumOff val="40000"/>
              </a:schemeClr>
            </a:solidFill>
            <a:headEnd type="none"/>
            <a:tailEnd type="triangle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prstMaterial="dkEdge">
            <a:bevelT w="0" h="0"/>
            <a:contourClr>
              <a:schemeClr val="accent1">
                <a:satMod val="110000"/>
              </a:schemeClr>
            </a:contourClr>
          </a:sp3d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0" name="AutoShape 6"/>
          <p:cNvSpPr>
            <a:spLocks noChangeArrowheads="1"/>
          </p:cNvSpPr>
          <p:nvPr/>
        </p:nvSpPr>
        <p:spPr bwMode="auto">
          <a:xfrm>
            <a:off x="7904780" y="3999870"/>
            <a:ext cx="1000132" cy="408192"/>
          </a:xfrm>
          <a:prstGeom prst="wedgeRoundRectCallout">
            <a:avLst>
              <a:gd name="adj1" fmla="val -71763"/>
              <a:gd name="adj2" fmla="val 115658"/>
              <a:gd name="adj3" fmla="val 16667"/>
            </a:avLst>
          </a:prstGeom>
          <a:solidFill>
            <a:schemeClr val="tx2">
              <a:lumMod val="60000"/>
              <a:lumOff val="40000"/>
            </a:schemeClr>
          </a:solidFill>
          <a:ln w="9525" algn="ctr">
            <a:solidFill>
              <a:schemeClr val="bg1"/>
            </a:solidFill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anchorCtr="1">
            <a:spAutoFit/>
          </a:bodyPr>
          <a:lstStyle/>
          <a:p>
            <a:pPr marL="285750" indent="-285750" algn="l" eaLnBrk="0" hangingPunct="0">
              <a:buClr>
                <a:srgbClr val="233DA9"/>
              </a:buClr>
              <a:buSzPct val="80000"/>
              <a:defRPr/>
            </a:pPr>
            <a:r>
              <a:rPr lang="en-US" altLang="zh-CN" b="1" dirty="0" smtClean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View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31" name="AutoShape 6"/>
          <p:cNvSpPr>
            <a:spLocks noChangeArrowheads="1"/>
          </p:cNvSpPr>
          <p:nvPr/>
        </p:nvSpPr>
        <p:spPr bwMode="auto">
          <a:xfrm>
            <a:off x="3618500" y="2999738"/>
            <a:ext cx="1357322" cy="408192"/>
          </a:xfrm>
          <a:prstGeom prst="wedgeRoundRectCallout">
            <a:avLst>
              <a:gd name="adj1" fmla="val 51051"/>
              <a:gd name="adj2" fmla="val 102299"/>
              <a:gd name="adj3" fmla="val 16667"/>
            </a:avLst>
          </a:prstGeom>
          <a:solidFill>
            <a:schemeClr val="tx2">
              <a:lumMod val="60000"/>
              <a:lumOff val="40000"/>
            </a:schemeClr>
          </a:solidFill>
          <a:ln w="9525" algn="ctr">
            <a:solidFill>
              <a:schemeClr val="bg1"/>
            </a:solidFill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anchorCtr="1">
            <a:spAutoFit/>
          </a:bodyPr>
          <a:lstStyle/>
          <a:p>
            <a:pPr marL="285750" indent="-285750" algn="l" eaLnBrk="0" hangingPunct="0">
              <a:buClr>
                <a:srgbClr val="233DA9"/>
              </a:buClr>
              <a:buSzPct val="80000"/>
              <a:defRPr/>
            </a:pPr>
            <a:r>
              <a:rPr lang="en-US" altLang="zh-CN" b="1" dirty="0" smtClean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Controller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32" name="AutoShape 6"/>
          <p:cNvSpPr>
            <a:spLocks noChangeArrowheads="1"/>
          </p:cNvSpPr>
          <p:nvPr/>
        </p:nvSpPr>
        <p:spPr bwMode="auto">
          <a:xfrm>
            <a:off x="3547062" y="5142878"/>
            <a:ext cx="1357322" cy="408192"/>
          </a:xfrm>
          <a:prstGeom prst="wedgeRoundRectCallout">
            <a:avLst>
              <a:gd name="adj1" fmla="val 32952"/>
              <a:gd name="adj2" fmla="val -108117"/>
              <a:gd name="adj3" fmla="val 16667"/>
            </a:avLst>
          </a:prstGeom>
          <a:solidFill>
            <a:schemeClr val="tx2">
              <a:lumMod val="60000"/>
              <a:lumOff val="40000"/>
            </a:schemeClr>
          </a:solidFill>
          <a:ln w="9525" algn="ctr">
            <a:solidFill>
              <a:schemeClr val="bg1"/>
            </a:solidFill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anchorCtr="1">
            <a:spAutoFit/>
          </a:bodyPr>
          <a:lstStyle/>
          <a:p>
            <a:pPr marL="285750" indent="-285750" algn="l" eaLnBrk="0" hangingPunct="0">
              <a:buClr>
                <a:srgbClr val="233DA9"/>
              </a:buClr>
              <a:buSzPct val="80000"/>
              <a:defRPr/>
            </a:pPr>
            <a:r>
              <a:rPr lang="en-US" altLang="zh-CN" b="1" dirty="0" smtClean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Model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bldLvl="0" animBg="1"/>
      <p:bldP spid="31" grpId="0" bldLvl="0" animBg="1"/>
      <p:bldP spid="3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JSP Model1</a:t>
            </a:r>
            <a:endParaRPr lang="en-US" altLang="zh-CN" dirty="0" smtClean="0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/>
              <a:t>MVC</a:t>
            </a:r>
            <a:r>
              <a:rPr lang="zh-CN" altLang="en-US" dirty="0"/>
              <a:t>设计</a:t>
            </a:r>
            <a:r>
              <a:rPr lang="zh-CN" altLang="en-US" dirty="0" smtClean="0"/>
              <a:t>模式</a:t>
            </a:r>
            <a:r>
              <a:rPr lang="en-US" altLang="zh-CN" dirty="0" smtClean="0"/>
              <a:t>5-2</a:t>
            </a:r>
            <a:endParaRPr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042285" y="2016125"/>
            <a:ext cx="5930265" cy="32727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JSP Model2</a:t>
            </a:r>
            <a:endParaRPr lang="en-US" altLang="zh-CN" dirty="0" smtClean="0"/>
          </a:p>
          <a:p>
            <a:pPr lvl="1">
              <a:defRPr/>
            </a:pPr>
            <a:r>
              <a:rPr lang="en-US" altLang="zh-CN" dirty="0" smtClean="0"/>
              <a:t>JSP</a:t>
            </a:r>
            <a:r>
              <a:rPr lang="zh-CN" altLang="en-US" dirty="0" smtClean="0"/>
              <a:t>：负责</a:t>
            </a:r>
            <a:r>
              <a:rPr lang="zh-CN" altLang="en-US" dirty="0"/>
              <a:t>生成动态网页</a:t>
            </a:r>
            <a:endParaRPr lang="en-US" altLang="zh-CN" dirty="0"/>
          </a:p>
          <a:p>
            <a:pPr lvl="1">
              <a:defRPr/>
            </a:pPr>
            <a:r>
              <a:rPr lang="en-US" altLang="zh-CN" dirty="0" smtClean="0"/>
              <a:t>Servlet</a:t>
            </a:r>
            <a:r>
              <a:rPr lang="zh-CN" altLang="en-US" dirty="0" smtClean="0"/>
              <a:t>：负责</a:t>
            </a:r>
            <a:r>
              <a:rPr lang="zh-CN" altLang="en-US" dirty="0"/>
              <a:t>流程控制</a:t>
            </a:r>
            <a:endParaRPr lang="en-US" altLang="zh-CN" dirty="0"/>
          </a:p>
          <a:p>
            <a:pPr lvl="1">
              <a:defRPr/>
            </a:pPr>
            <a:r>
              <a:rPr lang="en-US" altLang="zh-CN" dirty="0" smtClean="0"/>
              <a:t>JavaBean</a:t>
            </a:r>
            <a:r>
              <a:rPr lang="zh-CN" altLang="en-US" dirty="0" smtClean="0"/>
              <a:t>：负责</a:t>
            </a:r>
            <a:r>
              <a:rPr lang="zh-CN" altLang="en-US" dirty="0"/>
              <a:t>业务逻辑处理</a:t>
            </a:r>
            <a:endParaRPr lang="en-US" altLang="zh-CN" dirty="0"/>
          </a:p>
          <a:p>
            <a:pPr>
              <a:defRPr/>
            </a:pPr>
            <a:endParaRPr lang="en-US" altLang="zh-CN" dirty="0" smtClean="0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/>
              <a:t>MVC</a:t>
            </a:r>
            <a:r>
              <a:rPr lang="zh-CN" altLang="en-US" dirty="0"/>
              <a:t>设计</a:t>
            </a:r>
            <a:r>
              <a:rPr lang="zh-CN" altLang="en-US" dirty="0" smtClean="0"/>
              <a:t>模式</a:t>
            </a:r>
            <a:r>
              <a:rPr lang="en-US" altLang="zh-CN" dirty="0" smtClean="0"/>
              <a:t>5-3</a:t>
            </a:r>
            <a:endParaRPr dirty="0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128010" y="3283585"/>
            <a:ext cx="5936615" cy="30727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/>
              <a:t>MVC</a:t>
            </a:r>
            <a:r>
              <a:rPr lang="zh-CN" altLang="en-US" dirty="0"/>
              <a:t>设计</a:t>
            </a:r>
            <a:r>
              <a:rPr lang="zh-CN" altLang="en-US" dirty="0" smtClean="0"/>
              <a:t>模式</a:t>
            </a:r>
            <a:r>
              <a:rPr lang="en-US" altLang="zh-CN" dirty="0" smtClean="0"/>
              <a:t>5-4</a:t>
            </a:r>
            <a:endParaRPr dirty="0"/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760345" y="1318260"/>
            <a:ext cx="6757035" cy="441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MVC </a:t>
            </a:r>
            <a:r>
              <a:rPr lang="zh-CN" altLang="en-US" dirty="0" smtClean="0"/>
              <a:t>处理过程</a:t>
            </a:r>
            <a:endParaRPr lang="en-US" altLang="zh-CN" dirty="0" smtClean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MVC</a:t>
            </a:r>
            <a:r>
              <a:rPr lang="zh-CN" altLang="en-US"/>
              <a:t>设计模式</a:t>
            </a:r>
            <a:r>
              <a:rPr lang="en-US" altLang="zh-CN"/>
              <a:t>5-5</a:t>
            </a:r>
            <a:endParaRPr lang="en-US" altLang="zh-CN"/>
          </a:p>
        </p:txBody>
      </p:sp>
      <p:sp>
        <p:nvSpPr>
          <p:cNvPr id="14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0000" lnSpcReduction="10000"/>
          </a:bodyPr>
          <a:lstStyle/>
          <a:p>
            <a:r>
              <a:rPr lang="en-US" altLang="zh-CN"/>
              <a:t>MVC </a:t>
            </a:r>
            <a:r>
              <a:rPr lang="zh-CN" altLang="en-US"/>
              <a:t>优点</a:t>
            </a:r>
            <a:endParaRPr lang="en-US" altLang="zh-CN"/>
          </a:p>
          <a:p>
            <a:pPr lvl="1"/>
            <a:r>
              <a:rPr lang="zh-CN" altLang="en-US"/>
              <a:t>多视图共享一个模型，大大提高代码的可重用性</a:t>
            </a:r>
            <a:endParaRPr lang="en-US" altLang="zh-CN"/>
          </a:p>
          <a:p>
            <a:pPr lvl="1"/>
            <a:r>
              <a:rPr lang="en-US" altLang="zh-CN"/>
              <a:t>MVC</a:t>
            </a:r>
            <a:r>
              <a:rPr lang="zh-CN" altLang="en-US"/>
              <a:t>三个模块相互独立，松耦合架构</a:t>
            </a:r>
            <a:endParaRPr lang="en-US" altLang="zh-CN"/>
          </a:p>
          <a:p>
            <a:pPr lvl="1"/>
            <a:r>
              <a:rPr lang="zh-CN" altLang="en-US"/>
              <a:t>控制器提高了应用程序的灵活性和可配置性</a:t>
            </a:r>
            <a:endParaRPr lang="en-US" altLang="zh-CN"/>
          </a:p>
          <a:p>
            <a:pPr lvl="1"/>
            <a:r>
              <a:rPr lang="zh-CN" altLang="en-US"/>
              <a:t>有利于软件工程化管理</a:t>
            </a:r>
            <a:endParaRPr lang="en-US" altLang="zh-CN"/>
          </a:p>
          <a:p>
            <a:pPr lvl="1"/>
            <a:endParaRPr lang="en-US" altLang="zh-CN"/>
          </a:p>
          <a:p>
            <a:pPr lvl="1"/>
            <a:endParaRPr lang="en-US" altLang="zh-CN"/>
          </a:p>
          <a:p>
            <a:pPr lvl="0"/>
            <a:r>
              <a:rPr lang="en-US" altLang="zh-CN"/>
              <a:t>MVC </a:t>
            </a:r>
            <a:r>
              <a:rPr lang="zh-CN" altLang="en-US"/>
              <a:t>缺点</a:t>
            </a:r>
            <a:endParaRPr lang="en-US" altLang="zh-CN"/>
          </a:p>
          <a:p>
            <a:pPr lvl="1"/>
            <a:r>
              <a:rPr lang="zh-CN" altLang="en-US"/>
              <a:t>原理复杂</a:t>
            </a:r>
            <a:endParaRPr lang="en-US" altLang="zh-CN"/>
          </a:p>
          <a:p>
            <a:pPr lvl="1"/>
            <a:r>
              <a:rPr lang="zh-CN" altLang="en-US"/>
              <a:t>增加了系统结构和实现的复杂性</a:t>
            </a:r>
            <a:endParaRPr lang="en-US" altLang="zh-CN"/>
          </a:p>
          <a:p>
            <a:pPr lvl="1"/>
            <a:r>
              <a:rPr lang="zh-CN" altLang="en-US"/>
              <a:t>视图对模型数据的低效率访问</a:t>
            </a:r>
            <a:endParaRPr lang="en-US" altLang="zh-CN"/>
          </a:p>
          <a:p>
            <a:pPr lvl="1"/>
            <a:endParaRPr lang="en-US" altLang="zh-CN"/>
          </a:p>
          <a:p>
            <a:endParaRPr lang="en-US" altLang="zh-CN"/>
          </a:p>
        </p:txBody>
      </p:sp>
      <p:sp>
        <p:nvSpPr>
          <p:cNvPr id="6" name="AutoShape 12"/>
          <p:cNvSpPr>
            <a:spLocks noChangeArrowheads="1"/>
          </p:cNvSpPr>
          <p:nvPr/>
        </p:nvSpPr>
        <p:spPr bwMode="auto">
          <a:xfrm>
            <a:off x="3288809" y="3196590"/>
            <a:ext cx="5040039" cy="576262"/>
          </a:xfrm>
          <a:prstGeom prst="roundRect">
            <a:avLst>
              <a:gd name="adj" fmla="val 0"/>
            </a:avLst>
          </a:prstGeom>
          <a:solidFill>
            <a:srgbClr val="EDF5FD"/>
          </a:solidFill>
          <a:ln w="50800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sx="101000" sy="101000" algn="ctr" rotWithShape="0">
              <a:prstClr val="black">
                <a:alpha val="10000"/>
              </a:prstClr>
            </a:outerShdw>
          </a:effectLst>
        </p:spPr>
        <p:txBody>
          <a:bodyPr/>
          <a:lstStyle/>
          <a:p>
            <a:pPr defTabSz="723900">
              <a:lnSpc>
                <a:spcPct val="130000"/>
              </a:lnSpc>
              <a:spcAft>
                <a:spcPts val="0"/>
              </a:spcAft>
              <a:buClr>
                <a:schemeClr val="folHlink"/>
              </a:buClr>
              <a:buSzPct val="60000"/>
              <a:tabLst>
                <a:tab pos="444500" algn="l"/>
              </a:tabLst>
              <a:defRPr/>
            </a:pPr>
            <a:r>
              <a:rPr lang="zh-CN" altLang="en-US" b="1" dirty="0" smtClean="0">
                <a:solidFill>
                  <a:schemeClr val="accent5">
                    <a:lumMod val="10000"/>
                  </a:schemeClr>
                </a:solidFill>
              </a:rPr>
              <a:t>完美的系统架构 </a:t>
            </a:r>
            <a:r>
              <a:rPr lang="en-US" altLang="zh-CN" b="1" dirty="0" smtClean="0">
                <a:solidFill>
                  <a:schemeClr val="accent5">
                    <a:lumMod val="10000"/>
                  </a:schemeClr>
                </a:solidFill>
              </a:rPr>
              <a:t>= </a:t>
            </a:r>
            <a:r>
              <a:rPr lang="zh-CN" altLang="en-US" b="1" dirty="0" smtClean="0">
                <a:solidFill>
                  <a:schemeClr val="accent5">
                    <a:lumMod val="10000"/>
                  </a:schemeClr>
                </a:solidFill>
              </a:rPr>
              <a:t>松耦合</a:t>
            </a:r>
            <a:r>
              <a:rPr lang="en-US" altLang="zh-CN" b="1" dirty="0" smtClean="0">
                <a:solidFill>
                  <a:schemeClr val="accent5">
                    <a:lumMod val="10000"/>
                  </a:schemeClr>
                </a:solidFill>
              </a:rPr>
              <a:t>+</a:t>
            </a:r>
            <a:r>
              <a:rPr lang="zh-CN" altLang="en-US" b="1" dirty="0" smtClean="0">
                <a:solidFill>
                  <a:schemeClr val="accent5">
                    <a:lumMod val="10000"/>
                  </a:schemeClr>
                </a:solidFill>
              </a:rPr>
              <a:t>高重用性</a:t>
            </a:r>
            <a:r>
              <a:rPr lang="en-US" altLang="zh-CN" b="1" dirty="0" smtClean="0">
                <a:solidFill>
                  <a:schemeClr val="accent5">
                    <a:lumMod val="10000"/>
                  </a:schemeClr>
                </a:solidFill>
              </a:rPr>
              <a:t>+</a:t>
            </a:r>
            <a:r>
              <a:rPr lang="zh-CN" altLang="en-US" b="1" dirty="0" smtClean="0">
                <a:solidFill>
                  <a:schemeClr val="accent5">
                    <a:lumMod val="10000"/>
                  </a:schemeClr>
                </a:solidFill>
              </a:rPr>
              <a:t>高扩展性</a:t>
            </a:r>
            <a:endParaRPr lang="en-US" altLang="zh-CN" b="1" dirty="0">
              <a:solidFill>
                <a:schemeClr val="accent5">
                  <a:lumMod val="10000"/>
                </a:schemeClr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3924</Words>
  <Application>WPS 演示</Application>
  <PresentationFormat>全屏显示(4:3)</PresentationFormat>
  <Paragraphs>271</Paragraphs>
  <Slides>26</Slides>
  <Notes>33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38" baseType="lpstr">
      <vt:lpstr>Arial</vt:lpstr>
      <vt:lpstr>宋体</vt:lpstr>
      <vt:lpstr>Wingdings</vt:lpstr>
      <vt:lpstr>微软雅黑</vt:lpstr>
      <vt:lpstr>Calibri</vt:lpstr>
      <vt:lpstr>Tahoma</vt:lpstr>
      <vt:lpstr>Times New Roman</vt:lpstr>
      <vt:lpstr>黑体</vt:lpstr>
      <vt:lpstr>Arial Unicode MS</vt:lpstr>
      <vt:lpstr>微软雅黑 Light</vt:lpstr>
      <vt:lpstr>1_Office 主题</vt:lpstr>
      <vt:lpstr>Office 主题</vt:lpstr>
      <vt:lpstr>Spring MVC体系结构和处理请求控制器 </vt:lpstr>
      <vt:lpstr>预习检查</vt:lpstr>
      <vt:lpstr>本章任务</vt:lpstr>
      <vt:lpstr>本章目标</vt:lpstr>
      <vt:lpstr>MVC设计模式5-1</vt:lpstr>
      <vt:lpstr>MVC设计模式5-2</vt:lpstr>
      <vt:lpstr>MVC设计模式5-3</vt:lpstr>
      <vt:lpstr>MVC设计模式5-4</vt:lpstr>
      <vt:lpstr>MVC设计模式5-5</vt:lpstr>
      <vt:lpstr>Spring MVC架构</vt:lpstr>
      <vt:lpstr>Spring MVC环境搭建</vt:lpstr>
      <vt:lpstr>配置文件</vt:lpstr>
      <vt:lpstr>Controller</vt:lpstr>
      <vt:lpstr>注解驱动控制器2-1</vt:lpstr>
      <vt:lpstr>注解驱动控制器2-2</vt:lpstr>
      <vt:lpstr>Spring MVC请求处理流程</vt:lpstr>
      <vt:lpstr>Spring MVC体系结构3-1</vt:lpstr>
      <vt:lpstr>Spring MVC体系结构3-2</vt:lpstr>
      <vt:lpstr>Spring MVC体系结构3-3</vt:lpstr>
      <vt:lpstr>Spring MVC框架特点</vt:lpstr>
      <vt:lpstr>学员操作—使用SpringMVC实现页面输出1</vt:lpstr>
      <vt:lpstr>学员操作—使用SpringMVC实现页面输出1</vt:lpstr>
      <vt:lpstr>学员操作—使用SpringMVC实现页面输出2</vt:lpstr>
      <vt:lpstr>学员操作—使用SpringMVC实现页面输出2</vt:lpstr>
      <vt:lpstr>共性问题集中讲解</vt:lpstr>
      <vt:lpstr>创造分享，共同成长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第1章内容回顾</dc:title>
  <dc:creator>xiaojing.dai</dc:creator>
  <cp:lastModifiedBy>Johnny老师</cp:lastModifiedBy>
  <cp:revision>2697</cp:revision>
  <dcterms:created xsi:type="dcterms:W3CDTF">2006-03-08T06:55:00Z</dcterms:created>
  <dcterms:modified xsi:type="dcterms:W3CDTF">2020-03-17T08:11:46Z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2052-11.1.0.8696</vt:lpwstr>
  </property>
</Properties>
</file>