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3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2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r>
              <a:rPr lang="zh-CN" altLang="en-US" dirty="0" smtClean="0"/>
              <a:t>详细介绍视图解析器，并进入源码查看都有哪些视图就视图解析器，可做简单介绍</a:t>
            </a:r>
            <a:endParaRPr lang="en-US" altLang="zh-CN" dirty="0" smtClean="0"/>
          </a:p>
          <a:p>
            <a:r>
              <a:rPr lang="zh-CN" altLang="en-US" dirty="0" smtClean="0"/>
              <a:t>注意：本书一共介绍并使用两种视图解析器：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InternalResourceViewResolver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和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ContentNegotiationViewResolver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可重点介绍，多视图解析器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ContentNegotiationViewResolver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将会在后续章节中学习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6CC794B-9798-413C-9623-55740BAE510C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r>
              <a:rPr lang="zh-CN" altLang="en-US" dirty="0" smtClean="0"/>
              <a:t>详细介绍视图解析器，并进入源码查看都有哪些视图就视图解析器，可做简单介绍</a:t>
            </a:r>
            <a:endParaRPr lang="en-US" altLang="zh-CN" dirty="0" smtClean="0"/>
          </a:p>
          <a:p>
            <a:r>
              <a:rPr lang="zh-CN" altLang="en-US" dirty="0" smtClean="0"/>
              <a:t>注意：本书一共介绍并使用两种视图解析器：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InternalResourceViewResolver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和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ContentNegotiationViewResolver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可重点介绍，多视图解析器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ContentNegotiationViewResolver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将会在后续章节中学习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6CC794B-9798-413C-9623-55740BAE510C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62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教学指导；</a:t>
            </a:r>
            <a:endParaRPr lang="en-US" altLang="zh-CN" smtClean="0"/>
          </a:p>
          <a:p>
            <a:r>
              <a:rPr lang="zh-CN" altLang="en-US" smtClean="0"/>
              <a:t>总结部分</a:t>
            </a:r>
            <a:r>
              <a:rPr lang="zh-CN" altLang="zh-CN" smtClean="0"/>
              <a:t>主要达到以下几个目的：</a:t>
            </a:r>
            <a:endParaRPr lang="en-US" altLang="zh-CN" smtClean="0"/>
          </a:p>
          <a:p>
            <a:r>
              <a:rPr lang="en-US" altLang="zh-CN" smtClean="0"/>
              <a:t>1</a:t>
            </a:r>
            <a:r>
              <a:rPr lang="zh-CN" altLang="en-US" smtClean="0"/>
              <a:t>、</a:t>
            </a:r>
            <a:r>
              <a:rPr lang="zh-CN" altLang="zh-CN" b="1" smtClean="0"/>
              <a:t>回顾内容</a:t>
            </a:r>
            <a:r>
              <a:rPr lang="zh-CN" altLang="en-US" b="1" smtClean="0"/>
              <a:t>。</a:t>
            </a:r>
            <a:r>
              <a:rPr lang="zh-CN" altLang="en-US" smtClean="0">
                <a:solidFill>
                  <a:srgbClr val="C00000"/>
                </a:solidFill>
              </a:rPr>
              <a:t>注意与</a:t>
            </a:r>
            <a:r>
              <a:rPr lang="zh-CN" altLang="zh-CN" smtClean="0">
                <a:solidFill>
                  <a:srgbClr val="C00000"/>
                </a:solidFill>
              </a:rPr>
              <a:t>与</a:t>
            </a:r>
            <a:r>
              <a:rPr lang="zh-CN" altLang="en-US" smtClean="0">
                <a:solidFill>
                  <a:srgbClr val="C00000"/>
                </a:solidFill>
              </a:rPr>
              <a:t>本章任务和目标</a:t>
            </a:r>
            <a:r>
              <a:rPr lang="zh-CN" altLang="zh-CN" smtClean="0">
                <a:solidFill>
                  <a:srgbClr val="C00000"/>
                </a:solidFill>
              </a:rPr>
              <a:t>不一样。</a:t>
            </a:r>
            <a:r>
              <a:rPr lang="zh-CN" altLang="en-US" smtClean="0">
                <a:solidFill>
                  <a:srgbClr val="C00000"/>
                </a:solidFill>
              </a:rPr>
              <a:t>本章任务和目标是</a:t>
            </a:r>
            <a:r>
              <a:rPr lang="zh-CN" altLang="zh-CN" smtClean="0"/>
              <a:t>是强调</a:t>
            </a:r>
            <a:r>
              <a:rPr lang="zh-CN" altLang="en-US" smtClean="0"/>
              <a:t>内容概貌，学到技术，告知要学习什么；总结时，</a:t>
            </a:r>
            <a:r>
              <a:rPr lang="zh-CN" altLang="zh-CN" smtClean="0"/>
              <a:t>要格外强调观点，把每一</a:t>
            </a:r>
            <a:r>
              <a:rPr lang="zh-CN" altLang="en-US" smtClean="0"/>
              <a:t>个知识点</a:t>
            </a:r>
            <a:r>
              <a:rPr lang="zh-CN" altLang="zh-CN" smtClean="0"/>
              <a:t>的观点</a:t>
            </a:r>
            <a:r>
              <a:rPr lang="zh-CN" altLang="en-US" smtClean="0"/>
              <a:t>结论</a:t>
            </a:r>
            <a:r>
              <a:rPr lang="zh-CN" altLang="zh-CN" smtClean="0"/>
              <a:t>都尽量突出出来。</a:t>
            </a:r>
            <a:endParaRPr lang="en-US" altLang="zh-CN" smtClean="0">
              <a:solidFill>
                <a:srgbClr val="C00000"/>
              </a:solidFill>
            </a:endParaRPr>
          </a:p>
          <a:p>
            <a:r>
              <a:rPr lang="en-US" altLang="zh-CN" b="1" smtClean="0"/>
              <a:t>2</a:t>
            </a:r>
            <a:r>
              <a:rPr lang="zh-CN" altLang="en-US" b="1" smtClean="0"/>
              <a:t>、</a:t>
            </a:r>
            <a:r>
              <a:rPr lang="zh-CN" altLang="zh-CN" b="1" smtClean="0"/>
              <a:t>整理逻辑</a:t>
            </a:r>
            <a:r>
              <a:rPr lang="zh-CN" altLang="en-US" b="1" smtClean="0"/>
              <a:t>。</a:t>
            </a:r>
            <a:r>
              <a:rPr lang="zh-CN" altLang="zh-CN" smtClean="0"/>
              <a:t>还应该把观点之间的逻辑联系梳理出来</a:t>
            </a:r>
            <a:r>
              <a:rPr lang="zh-CN" altLang="en-US" smtClean="0"/>
              <a:t>。</a:t>
            </a:r>
            <a:r>
              <a:rPr lang="zh-CN" altLang="zh-CN" smtClean="0"/>
              <a:t>从而使</a:t>
            </a:r>
            <a:r>
              <a:rPr lang="zh-CN" altLang="en-US" smtClean="0"/>
              <a:t>知识</a:t>
            </a:r>
            <a:r>
              <a:rPr lang="zh-CN" altLang="zh-CN" smtClean="0"/>
              <a:t>系统化、逻辑化。要帮助</a:t>
            </a:r>
            <a:r>
              <a:rPr lang="zh-CN" altLang="en-US" smtClean="0"/>
              <a:t>学员</a:t>
            </a:r>
            <a:r>
              <a:rPr lang="zh-CN" altLang="zh-CN" smtClean="0"/>
              <a:t>整清逻辑是总结的一大任务</a:t>
            </a:r>
            <a:r>
              <a:rPr lang="zh-CN" altLang="en-US" smtClean="0"/>
              <a:t>。</a:t>
            </a:r>
            <a:endParaRPr lang="en-US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F9F560-405D-4E53-8F52-2A77946AD9BD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r>
              <a:rPr lang="zh-CN" altLang="en-US" dirty="0" smtClean="0"/>
              <a:t>演示示例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：参数传递（</a:t>
            </a:r>
            <a:r>
              <a:rPr lang="en-US" altLang="zh-CN" dirty="0" smtClean="0"/>
              <a:t>view-Controller</a:t>
            </a:r>
            <a:r>
              <a:rPr lang="zh-CN" altLang="en-US" dirty="0" smtClean="0"/>
              <a:t>）进行参数直接入参的演示</a:t>
            </a:r>
            <a:r>
              <a:rPr lang="en-US" altLang="zh-CN" dirty="0" smtClean="0"/>
              <a:t>.</a:t>
            </a:r>
            <a:endParaRPr lang="en-US" altLang="zh-CN" dirty="0" smtClean="0"/>
          </a:p>
          <a:p>
            <a:r>
              <a:rPr lang="en-US" altLang="zh-CN" dirty="0" smtClean="0"/>
              <a:t>@</a:t>
            </a:r>
            <a:r>
              <a:rPr lang="en-US" altLang="zh-CN" dirty="0" err="1" smtClean="0"/>
              <a:t>RequestMapping</a:t>
            </a:r>
            <a:r>
              <a:rPr lang="en-US" altLang="zh-CN" dirty="0" smtClean="0"/>
              <a:t>("/welcome")</a:t>
            </a:r>
            <a:endParaRPr lang="en-US" altLang="zh-CN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public String welcome(</a:t>
            </a:r>
            <a:r>
              <a:rPr lang="en-US" altLang="zh-CN" kern="1200" dirty="0" smtClean="0"/>
              <a:t>@</a:t>
            </a:r>
            <a:r>
              <a:rPr lang="en-US" altLang="zh-CN" kern="1200" dirty="0" err="1" smtClean="0"/>
              <a:t>RequestParam</a:t>
            </a:r>
            <a:r>
              <a:rPr lang="en-US" altLang="zh-CN" kern="1200" baseline="0" dirty="0" smtClean="0"/>
              <a:t> </a:t>
            </a:r>
            <a:r>
              <a:rPr lang="en-US" altLang="zh-CN" dirty="0" smtClean="0"/>
              <a:t>String username){</a:t>
            </a:r>
            <a:endParaRPr lang="en-US" altLang="zh-CN" dirty="0" smtClean="0"/>
          </a:p>
          <a:p>
            <a:r>
              <a:rPr lang="en-US" altLang="zh-CN" baseline="0" dirty="0" smtClean="0"/>
              <a:t>   </a:t>
            </a:r>
            <a:r>
              <a:rPr lang="en-US" altLang="zh-CN" dirty="0" smtClean="0"/>
              <a:t>logger.info("welcome, " + username);</a:t>
            </a:r>
            <a:endParaRPr lang="en-US" altLang="zh-CN" dirty="0" smtClean="0"/>
          </a:p>
          <a:p>
            <a:r>
              <a:rPr lang="en-US" altLang="zh-CN" baseline="0" dirty="0" smtClean="0"/>
              <a:t>   </a:t>
            </a:r>
            <a:r>
              <a:rPr lang="en-US" altLang="zh-CN" dirty="0" smtClean="0"/>
              <a:t>return "index";</a:t>
            </a:r>
            <a:endParaRPr lang="en-US" altLang="zh-CN" dirty="0" smtClean="0"/>
          </a:p>
          <a:p>
            <a:r>
              <a:rPr lang="en-US" altLang="zh-CN" dirty="0" smtClean="0"/>
              <a:t>}</a:t>
            </a:r>
            <a:endParaRPr lang="en-US" altLang="zh-CN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dirty="0" smtClean="0"/>
              <a:t>部署运行：</a:t>
            </a:r>
            <a:r>
              <a:rPr lang="en-US" altLang="zh-CN" sz="2600" kern="1200" dirty="0" smtClean="0">
                <a:cs typeface="+mn-cs"/>
              </a:rPr>
              <a:t>http://localhost:8090/SMBMS_C09_03/welcome?username=admin</a:t>
            </a:r>
            <a:endParaRPr lang="en-US" altLang="zh-CN" sz="2600" kern="1200" dirty="0" smtClean="0"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600" kern="1200" dirty="0" smtClean="0">
                <a:cs typeface="+mn-cs"/>
              </a:rPr>
              <a:t>运行结果正确，后台输出：</a:t>
            </a:r>
            <a:r>
              <a:rPr lang="en-US" altLang="zh-CN" sz="2600" kern="1200" dirty="0" smtClean="0">
                <a:cs typeface="+mn-cs"/>
              </a:rPr>
              <a:t>welcome</a:t>
            </a:r>
            <a:r>
              <a:rPr lang="zh-CN" altLang="en-US" sz="2600" kern="1200" dirty="0" smtClean="0">
                <a:cs typeface="+mn-cs"/>
              </a:rPr>
              <a:t>，</a:t>
            </a:r>
            <a:r>
              <a:rPr lang="en-US" altLang="zh-CN" sz="2600" kern="1200" dirty="0" smtClean="0">
                <a:cs typeface="+mn-cs"/>
              </a:rPr>
              <a:t>admin</a:t>
            </a:r>
            <a:endParaRPr lang="en-US" altLang="zh-CN" sz="2600" kern="1200" dirty="0" smtClean="0">
              <a:cs typeface="+mn-cs"/>
            </a:endParaRPr>
          </a:p>
          <a:p>
            <a:r>
              <a:rPr lang="zh-CN" altLang="en-US" sz="2800" dirty="0" smtClean="0"/>
              <a:t>在上一个示例的基础上，继续在地址栏中输入</a:t>
            </a:r>
            <a:r>
              <a:rPr lang="en-US" altLang="zh-CN" sz="2800" dirty="0" smtClean="0"/>
              <a:t>URL</a:t>
            </a:r>
            <a:r>
              <a:rPr lang="zh-CN" altLang="en-US" sz="2800" dirty="0" smtClean="0"/>
              <a:t>（不带参数的情况）：</a:t>
            </a:r>
            <a:r>
              <a:rPr lang="en-US" altLang="zh-CN" sz="2600" kern="1200" dirty="0" smtClean="0">
                <a:cs typeface="+mn-cs"/>
              </a:rPr>
              <a:t>http://localhost:8090/SMBMS_C09_03/welcome</a:t>
            </a:r>
            <a:endParaRPr lang="en-US" altLang="zh-CN" sz="2600" kern="1200" dirty="0" smtClean="0">
              <a:cs typeface="+mn-cs"/>
            </a:endParaRPr>
          </a:p>
          <a:p>
            <a:r>
              <a:rPr lang="zh-CN" altLang="en-US" dirty="0" smtClean="0"/>
              <a:t>报错：</a:t>
            </a:r>
            <a:r>
              <a:rPr lang="en-US" altLang="zh-CN" dirty="0" smtClean="0"/>
              <a:t>400</a:t>
            </a:r>
            <a:r>
              <a:rPr lang="zh-CN" altLang="en-US" dirty="0" smtClean="0"/>
              <a:t>，解释发生错误原因，并结合实际业务需求，如何解决此问题？</a:t>
            </a:r>
            <a:endParaRPr lang="en-US" altLang="zh-CN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600" kern="1200" dirty="0" smtClean="0"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600" kern="1200" dirty="0" smtClean="0">
              <a:cs typeface="+mn-cs"/>
            </a:endParaRPr>
          </a:p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F785B7-6333-4238-8429-99D7A56D15D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>
                <a:ea typeface="宋体" panose="02010600030101010101" pitchFamily="2" charset="-122"/>
              </a:rPr>
              <a:t>教学指导：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r>
              <a:rPr lang="zh-CN" altLang="en-US" dirty="0" smtClean="0"/>
              <a:t>讲解</a:t>
            </a:r>
            <a:r>
              <a:rPr lang="en-US" altLang="zh-CN" dirty="0" smtClean="0"/>
              <a:t>@</a:t>
            </a:r>
            <a:r>
              <a:rPr lang="en-US" altLang="zh-CN" dirty="0" err="1" smtClean="0"/>
              <a:t>RequestParam</a:t>
            </a:r>
            <a:endParaRPr lang="en-US" altLang="zh-CN" dirty="0" smtClean="0"/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利用它的第二个参数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required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来解决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参数非必需的问题</a:t>
            </a:r>
            <a:endParaRPr lang="en-US" altLang="zh-CN" dirty="0" smtClean="0"/>
          </a:p>
          <a:p>
            <a:endParaRPr lang="en-US" altLang="zh-CN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继续改造</a:t>
            </a:r>
            <a:r>
              <a:rPr lang="zh-CN" altLang="en-US" baseline="0" dirty="0" smtClean="0"/>
              <a:t> </a:t>
            </a:r>
            <a:r>
              <a:rPr lang="zh-CN" altLang="en-US" dirty="0" smtClean="0"/>
              <a:t>演示示例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：参数传递（</a:t>
            </a:r>
            <a:r>
              <a:rPr lang="en-US" altLang="zh-CN" dirty="0" smtClean="0"/>
              <a:t>view-Controller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@</a:t>
            </a:r>
            <a:r>
              <a:rPr lang="en-US" altLang="zh-CN" dirty="0" err="1" smtClean="0"/>
              <a:t>RequestMapping</a:t>
            </a:r>
            <a:r>
              <a:rPr lang="en-US" altLang="zh-CN" dirty="0" smtClean="0"/>
              <a:t>("/welcome")</a:t>
            </a:r>
            <a:endParaRPr lang="en-US" altLang="zh-CN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public String welcome(@</a:t>
            </a:r>
            <a:r>
              <a:rPr lang="en-US" altLang="zh-CN" dirty="0" err="1" smtClean="0"/>
              <a:t>RequestParam</a:t>
            </a:r>
            <a:r>
              <a:rPr lang="en-US" altLang="zh-CN" dirty="0" smtClean="0"/>
              <a:t>(value="</a:t>
            </a:r>
            <a:r>
              <a:rPr lang="en-US" altLang="zh-CN" dirty="0" err="1" smtClean="0"/>
              <a:t>username",required</a:t>
            </a:r>
            <a:r>
              <a:rPr lang="en-US" altLang="zh-CN" dirty="0" smtClean="0"/>
              <a:t>=false) String username){</a:t>
            </a:r>
            <a:endParaRPr lang="en-US" altLang="zh-CN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	logger.info("welcome," + username);</a:t>
            </a:r>
            <a:endParaRPr lang="en-US" altLang="zh-CN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	return "index";</a:t>
            </a:r>
            <a:endParaRPr lang="en-US" altLang="zh-CN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}</a:t>
            </a:r>
            <a:endParaRPr lang="en-US" altLang="zh-CN" dirty="0" smtClean="0"/>
          </a:p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5D8708-2DD6-4F14-B346-8679C2C8F10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>
                <a:ea typeface="宋体" panose="02010600030101010101" pitchFamily="2" charset="-122"/>
              </a:rPr>
              <a:t>教学指导：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@</a:t>
            </a:r>
            <a:r>
              <a:rPr lang="en-US" altLang="zh-CN" dirty="0" err="1" smtClean="0"/>
              <a:t>RequestMapping</a:t>
            </a:r>
            <a:r>
              <a:rPr lang="zh-CN" altLang="en-US" dirty="0" smtClean="0"/>
              <a:t>：详细讲解，</a:t>
            </a:r>
            <a:endParaRPr lang="en-US" altLang="zh-CN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 </a:t>
            </a:r>
            <a:r>
              <a:rPr lang="zh-CN" altLang="en-US" dirty="0" smtClean="0"/>
              <a:t>对于标注在</a:t>
            </a:r>
            <a:r>
              <a:rPr lang="zh-CN" altLang="en-US" dirty="0" smtClean="0">
                <a:solidFill>
                  <a:srgbClr val="FF0000"/>
                </a:solidFill>
              </a:rPr>
              <a:t>类定义</a:t>
            </a:r>
            <a:r>
              <a:rPr lang="zh-CN" altLang="en-US" dirty="0" smtClean="0"/>
              <a:t>处和标注方法定义处的不同，需要明确讲解并理解</a:t>
            </a:r>
            <a:endParaRPr lang="en-US" altLang="zh-CN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 </a:t>
            </a:r>
            <a:r>
              <a:rPr lang="zh-CN" altLang="en-US" dirty="0" smtClean="0"/>
              <a:t>映射规则</a:t>
            </a:r>
            <a:endParaRPr lang="en-US" altLang="zh-CN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演示错误：</a:t>
            </a:r>
            <a:endParaRPr lang="fr-FR" altLang="zh-CN" dirty="0" smtClean="0"/>
          </a:p>
          <a:p>
            <a:r>
              <a:rPr lang="en-US" altLang="zh-CN" dirty="0" smtClean="0"/>
              <a:t>1</a:t>
            </a:r>
            <a:r>
              <a:rPr lang="en-US" altLang="zh-CN" baseline="0" dirty="0" smtClean="0"/>
              <a:t> </a:t>
            </a:r>
            <a:r>
              <a:rPr lang="zh-CN" altLang="en-US" dirty="0" smtClean="0"/>
              <a:t>通过：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http://localhost:8090/SMBMS_C09_03/welcome?usercode=admin 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进行演示（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400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错误，由于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url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的参数为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usercode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与</a:t>
            </a:r>
            <a:r>
              <a:rPr lang="en-US" altLang="zh-CN" dirty="0" smtClean="0"/>
              <a:t>@</a:t>
            </a:r>
            <a:r>
              <a:rPr lang="en-US" altLang="zh-CN" dirty="0" err="1" smtClean="0"/>
              <a:t>RequestMapping</a:t>
            </a:r>
            <a:r>
              <a:rPr lang="zh-CN" altLang="en-US" dirty="0" smtClean="0"/>
              <a:t>的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参数名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username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不一致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无法进入到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welcome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的处理方法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 </a:t>
            </a:r>
            <a:r>
              <a:rPr lang="zh-CN" altLang="en-US" dirty="0" smtClean="0"/>
              <a:t>通过：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http://localhost:8090/SMBMS_C09_03/welcome?username=admin 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进行演示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修改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welcome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方法入参为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String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usercode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，则后台同样取不到相应的参数值， 关键代码如下：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@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RequestMapping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(value="/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welcome",method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RequestMethod.GET,params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="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username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")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public String welcome(String </a:t>
            </a:r>
            <a:r>
              <a:rPr lang="en-US" altLang="zh-CN" sz="1200" b="1" kern="12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usercode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){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logger.info("welcome, " +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usercode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);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return "index";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}	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页面和控制台均未报错，并且根据请求信息，成功进入到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welcome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处理方法中，但是在该方法中却没有得到参数值，控制台输出：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welcome, null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，由此我们发现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若选择方法参数直接入参的话，方法入参名必须与请求中参数名保持一致。</a:t>
            </a:r>
            <a:endParaRPr lang="zh-CN" altLang="zh-CN" sz="1200" b="1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endParaRPr lang="en-US" altLang="zh-CN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注意：</a:t>
            </a:r>
            <a:r>
              <a:rPr lang="fr-FR" altLang="zh-CN" dirty="0" smtClean="0"/>
              <a:t> </a:t>
            </a:r>
            <a:r>
              <a:rPr lang="fr-FR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@RequestMapping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映射的请求信息必须保证全局唯一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（根据映射规则分析）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5D8708-2DD6-4F14-B346-8679C2C8F10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>
                <a:ea typeface="宋体" panose="02010600030101010101" pitchFamily="2" charset="-122"/>
              </a:rPr>
              <a:t>教学指导：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ea typeface="宋体" panose="02010600030101010101" pitchFamily="2" charset="-122"/>
              </a:rPr>
              <a:t>抛出问题：</a:t>
            </a:r>
            <a:r>
              <a:rPr lang="zh-CN" altLang="en-US" dirty="0" smtClean="0"/>
              <a:t>如何将模型数据传递给视图？即：</a:t>
            </a:r>
            <a:r>
              <a:rPr lang="zh-CN" altLang="en-US" dirty="0" smtClean="0">
                <a:ea typeface="宋体" panose="02010600030101010101" pitchFamily="2" charset="-122"/>
              </a:rPr>
              <a:t>参数传递（</a:t>
            </a:r>
            <a:r>
              <a:rPr lang="fr-FR" altLang="zh-CN" dirty="0" smtClean="0"/>
              <a:t>Controller to View</a:t>
            </a:r>
            <a:r>
              <a:rPr lang="zh-CN" altLang="en-US" dirty="0" smtClean="0">
                <a:ea typeface="宋体" panose="02010600030101010101" pitchFamily="2" charset="-122"/>
              </a:rPr>
              <a:t>）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Spring MVC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提供了多种方式输出模型数据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，第一种方式：</a:t>
            </a:r>
            <a:r>
              <a:rPr lang="fr-FR" altLang="zh-CN" dirty="0" smtClean="0"/>
              <a:t>ModelAndView: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控制器处理方法的返回值若为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ModelAndView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，则既包含视图信息，又包含模型数据信息。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常用方法介绍。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通过示例演示，最后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通过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EL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表达式展现从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Controller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返回的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ModelAndView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对象中接收参数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username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的值。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fr-FR" altLang="zh-CN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5D8708-2DD6-4F14-B346-8679C2C8F10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>
                <a:ea typeface="宋体" panose="02010600030101010101" pitchFamily="2" charset="-122"/>
              </a:rPr>
              <a:t>教学指导：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第二种方式：</a:t>
            </a:r>
            <a:r>
              <a:rPr lang="fr-FR" altLang="zh-CN" dirty="0" smtClean="0"/>
              <a:t>Model</a:t>
            </a:r>
            <a:endParaRPr lang="fr-FR" altLang="zh-CN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控制器处理方法的返回值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为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String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（逻辑视图名）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，模型数据信息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放入到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Model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中即可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Model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的数据结构，常用方法介绍。注意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key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值非必需指定（会在演示示例中演示）。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dirty="0" smtClean="0"/>
              <a:t>处理方法的入参为</a:t>
            </a:r>
            <a:r>
              <a:rPr lang="en-US" altLang="zh-CN" dirty="0" smtClean="0"/>
              <a:t>Model</a:t>
            </a:r>
            <a:r>
              <a:rPr lang="zh-CN" altLang="zh-CN" dirty="0" smtClean="0"/>
              <a:t>类型</a:t>
            </a:r>
            <a:r>
              <a:rPr lang="zh-CN" altLang="en-US" dirty="0" smtClean="0"/>
              <a:t>即可</a:t>
            </a:r>
            <a:endParaRPr lang="en-US" altLang="zh-CN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通过示例演示，最后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通过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EL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表达式展现从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Controller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返回的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Model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中的数据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若希望将入参的数据对象放入到数据模型中去，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还有一种方式：</a:t>
            </a:r>
            <a:r>
              <a:rPr lang="fr-FR" altLang="zh-CN" dirty="0" smtClean="0"/>
              <a:t>@ModelAttribute</a:t>
            </a:r>
            <a:endParaRPr lang="fr-FR" altLang="zh-CN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相应入参前使用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@ModelAttribute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注解。后续章节再进行详细讲解，此处仅作了解。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fr-FR" altLang="zh-CN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5D8708-2DD6-4F14-B346-8679C2C8F10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>
                <a:ea typeface="宋体" panose="02010600030101010101" pitchFamily="2" charset="-122"/>
              </a:rPr>
              <a:t>教学指导：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r>
              <a:rPr lang="zh-CN" altLang="en-US" dirty="0" smtClean="0">
                <a:ea typeface="宋体" panose="02010600030101010101" pitchFamily="2" charset="-122"/>
              </a:rPr>
              <a:t>通过思考引出参数传递（</a:t>
            </a:r>
            <a:r>
              <a:rPr lang="en-US" altLang="zh-CN" dirty="0" smtClean="0">
                <a:ea typeface="宋体" panose="02010600030101010101" pitchFamily="2" charset="-122"/>
              </a:rPr>
              <a:t>Controller</a:t>
            </a:r>
            <a:r>
              <a:rPr lang="zh-CN" altLang="en-US" dirty="0" smtClean="0">
                <a:ea typeface="宋体" panose="02010600030101010101" pitchFamily="2" charset="-122"/>
              </a:rPr>
              <a:t> </a:t>
            </a:r>
            <a:r>
              <a:rPr lang="en-US" altLang="zh-CN" dirty="0" smtClean="0">
                <a:ea typeface="宋体" panose="02010600030101010101" pitchFamily="2" charset="-122"/>
              </a:rPr>
              <a:t>to View</a:t>
            </a:r>
            <a:r>
              <a:rPr lang="zh-CN" altLang="en-US" dirty="0" smtClean="0">
                <a:ea typeface="宋体" panose="02010600030101010101" pitchFamily="2" charset="-122"/>
              </a:rPr>
              <a:t>）的第三种方式：</a:t>
            </a:r>
            <a:r>
              <a:rPr lang="en-US" altLang="zh-CN" dirty="0" smtClean="0">
                <a:ea typeface="宋体" panose="02010600030101010101" pitchFamily="2" charset="-122"/>
              </a:rPr>
              <a:t>Map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对于前面关于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Model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和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ModelAndView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对象的学习，我们不难发现，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Spring MVC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Model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其实就是一个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Map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的数据结构，故我们使用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Map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作为处理方法入参，也是可行的。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通过示例演示，最后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通过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EL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表达式展现从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Controller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返回的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Map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中的数据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注意：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Spring MVC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控制器的处理方法中若有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Map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或者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Model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类型的入参，就会将请求内的隐含模型对象传递给这些入参，因此在方法体内可以通过这个入参对模型中的数据进行读写操作。当然，作为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Spring MVC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的标准用法，推荐使用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Model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5D8708-2DD6-4F14-B346-8679C2C8F10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ea typeface="宋体" panose="02010600030101010101" pitchFamily="2" charset="-122"/>
              </a:rPr>
              <a:t>教学指导：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r>
              <a:rPr lang="zh-CN" altLang="en-US" dirty="0" smtClean="0"/>
              <a:t>三种方式均可实现，根据时间安排，选择一种即可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302772-0FE0-43A7-B33F-FF577053289D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68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40F327A-BBE9-4DBC-9FF7-B3EDCF7795DB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914490" y="2744793"/>
            <a:ext cx="10364220" cy="1470025"/>
          </a:xfrm>
        </p:spPr>
        <p:txBody>
          <a:bodyPr/>
          <a:lstStyle>
            <a:lvl1pPr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828980" y="4319606"/>
            <a:ext cx="85352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8963" y="285728"/>
            <a:ext cx="6249021" cy="500066"/>
          </a:xfrm>
        </p:spPr>
        <p:txBody>
          <a:bodyPr>
            <a:noAutofit/>
          </a:bodyPr>
          <a:lstStyle>
            <a:lvl1pPr>
              <a:defRPr sz="24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960" y="1096010"/>
            <a:ext cx="11116310" cy="5047615"/>
          </a:xfrm>
        </p:spPr>
        <p:txBody>
          <a:bodyPr>
            <a:normAutofit/>
          </a:bodyPr>
          <a:lstStyle>
            <a:lvl1pPr>
              <a:buClr>
                <a:srgbClr val="92D050"/>
              </a:buClr>
              <a:buFontTx/>
              <a:buBlip>
                <a:blip r:embed="rId3"/>
              </a:buBlip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fontAlgn="auto"/>
            <a:endParaRPr lang="en-US" altLang="zh-CN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0" normalizeH="0" baseline="0" noProof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068070"/>
            <a:ext cx="5385435" cy="506285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235" y="1067435"/>
            <a:ext cx="5385435" cy="506349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56" y="291465"/>
            <a:ext cx="10516322" cy="6163310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355" y="161290"/>
            <a:ext cx="11573510" cy="52451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32485"/>
            <a:ext cx="10516235" cy="5459095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1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3" Type="http://schemas.openxmlformats.org/officeDocument/2006/relationships/theme" Target="../theme/theme2.xml"/><Relationship Id="rId12" Type="http://schemas.openxmlformats.org/officeDocument/2006/relationships/tags" Target="../tags/tag2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4388" cy="5175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076325"/>
            <a:ext cx="10974388" cy="50498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2400" b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4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/>
              <a:t>Spring MVC</a:t>
            </a:r>
            <a:r>
              <a:rPr lang="zh-CN" altLang="en-US"/>
              <a:t>参数传递，转发跳转</a:t>
            </a:r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Johnny Teacher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参数传递</a:t>
            </a:r>
            <a:r>
              <a:rPr lang="zh-CN" altLang="zh-CN"/>
              <a:t>（</a:t>
            </a:r>
            <a:r>
              <a:rPr lang="fr-FR" altLang="zh-CN"/>
              <a:t>Controller to View</a:t>
            </a:r>
            <a:r>
              <a:rPr lang="zh-CN" altLang="zh-CN"/>
              <a:t>）</a:t>
            </a:r>
            <a:r>
              <a:rPr lang="en-US" altLang="zh-CN"/>
              <a:t>3-3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思考</a:t>
            </a:r>
            <a:endParaRPr lang="zh-CN" altLang="en-US"/>
          </a:p>
          <a:p>
            <a:pPr lvl="1"/>
            <a:r>
              <a:rPr lang="fr-FR" altLang="zh-CN"/>
              <a:t>Model</a:t>
            </a:r>
            <a:r>
              <a:rPr lang="zh-CN" altLang="zh-CN"/>
              <a:t>其实就是一个</a:t>
            </a:r>
            <a:r>
              <a:rPr lang="fr-FR" altLang="zh-CN"/>
              <a:t>Map</a:t>
            </a:r>
            <a:r>
              <a:rPr lang="zh-CN" altLang="zh-CN"/>
              <a:t>的数据结构</a:t>
            </a:r>
            <a:r>
              <a:rPr lang="zh-CN" altLang="en-US"/>
              <a:t>，那么是否可以使用</a:t>
            </a:r>
            <a:r>
              <a:rPr lang="fr-FR" altLang="zh-CN"/>
              <a:t>Map</a:t>
            </a:r>
            <a:r>
              <a:rPr lang="zh-CN" altLang="zh-CN"/>
              <a:t>作为处理方法入参</a:t>
            </a:r>
            <a:r>
              <a:rPr lang="zh-CN" altLang="en-US"/>
              <a:t>？</a:t>
            </a:r>
            <a:endParaRPr lang="en-US" altLang="zh-CN"/>
          </a:p>
          <a:p>
            <a:r>
              <a:rPr lang="zh-CN" altLang="en-US"/>
              <a:t>答疑解惑</a:t>
            </a:r>
            <a:endParaRPr lang="zh-CN" altLang="en-US"/>
          </a:p>
          <a:p>
            <a:pPr lvl="1"/>
            <a:r>
              <a:rPr lang="zh-CN" altLang="zh-CN"/>
              <a:t>处理方法的入参为</a:t>
            </a:r>
            <a:r>
              <a:rPr lang="en-US" altLang="zh-CN"/>
              <a:t>Map</a:t>
            </a:r>
            <a:r>
              <a:rPr lang="zh-CN" altLang="zh-CN"/>
              <a:t>类型</a:t>
            </a:r>
            <a:r>
              <a:rPr lang="zh-CN" altLang="en-US"/>
              <a:t>是可行的</a:t>
            </a:r>
            <a:endParaRPr lang="fr-FR" altLang="zh-CN"/>
          </a:p>
          <a:p>
            <a:pPr lvl="1"/>
            <a:endParaRPr lang="en-US" altLang="zh-CN"/>
          </a:p>
          <a:p>
            <a:pPr lvl="1"/>
            <a:endParaRPr lang="en-US" altLang="zh-CN"/>
          </a:p>
          <a:p>
            <a:pPr lvl="1"/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</p:txBody>
      </p:sp>
      <p:grpSp>
        <p:nvGrpSpPr>
          <p:cNvPr id="10" name="组合 18"/>
          <p:cNvGrpSpPr/>
          <p:nvPr/>
        </p:nvGrpSpPr>
        <p:grpSpPr bwMode="auto">
          <a:xfrm>
            <a:off x="2783632" y="5554558"/>
            <a:ext cx="6768582" cy="428625"/>
            <a:chOff x="3143240" y="5143512"/>
            <a:chExt cx="4624661" cy="428628"/>
          </a:xfrm>
        </p:grpSpPr>
        <p:sp>
          <p:nvSpPr>
            <p:cNvPr id="11" name="圆角矩形 10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30732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411442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/>
            <p:cNvSpPr txBox="1"/>
            <p:nvPr/>
          </p:nvSpPr>
          <p:spPr bwMode="auto">
            <a:xfrm>
              <a:off x="3754203" y="5187962"/>
              <a:ext cx="4013698" cy="337187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见控制器：</a:t>
              </a:r>
              <a:r>
                <a:rPr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ModelAndViewController</a:t>
              </a:r>
              <a:r>
                <a:rPr 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-index3</a:t>
              </a:r>
              <a:endParaRPr lang="en-US" sz="16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33" name="内容占位符 2"/>
          <p:cNvSpPr txBox="1"/>
          <p:nvPr/>
        </p:nvSpPr>
        <p:spPr bwMode="auto">
          <a:xfrm>
            <a:off x="1991544" y="1581380"/>
            <a:ext cx="8276532" cy="2844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9CDE"/>
              </a:buClr>
              <a:buSzPct val="100000"/>
              <a:buFont typeface="Wingdings" panose="05000000000000000000" pitchFamily="2" charset="2"/>
              <a:buChar char="n"/>
              <a:defRPr sz="2600" b="1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9CDE"/>
              </a:buClr>
              <a:buSzPct val="100000"/>
              <a:buFont typeface="Wingdings" panose="05000000000000000000" pitchFamily="2" charset="2"/>
              <a:buChar char="u"/>
              <a:defRPr sz="2400" b="1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9CDE"/>
              </a:buClr>
              <a:buSzPct val="85000"/>
              <a:buFont typeface="Wingdings" panose="05000000000000000000" pitchFamily="2" charset="2"/>
              <a:buChar char="Ø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Ø"/>
              <a:defRPr sz="1800" b="1">
                <a:solidFill>
                  <a:schemeClr val="tx1"/>
                </a:solidFill>
                <a:latin typeface="+mn-lt"/>
                <a:ea typeface="+mn-ea"/>
                <a:cs typeface="楷体_GB231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b="1">
                <a:solidFill>
                  <a:schemeClr val="tx1"/>
                </a:solidFill>
                <a:latin typeface="+mn-lt"/>
                <a:ea typeface="+mn-ea"/>
                <a:cs typeface="楷体_GB231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9pPr>
          </a:lstStyle>
          <a:p>
            <a:pPr>
              <a:defRPr/>
            </a:pPr>
            <a:endParaRPr lang="en-US" altLang="zh-CN" dirty="0" smtClean="0"/>
          </a:p>
        </p:txBody>
      </p:sp>
      <p:grpSp>
        <p:nvGrpSpPr>
          <p:cNvPr id="45" name="组合 21"/>
          <p:cNvGrpSpPr/>
          <p:nvPr/>
        </p:nvGrpSpPr>
        <p:grpSpPr bwMode="auto">
          <a:xfrm>
            <a:off x="2914614" y="4107888"/>
            <a:ext cx="6421746" cy="929160"/>
            <a:chOff x="1908175" y="4643446"/>
            <a:chExt cx="4306888" cy="1073184"/>
          </a:xfrm>
        </p:grpSpPr>
        <p:sp>
          <p:nvSpPr>
            <p:cNvPr id="46" name="AutoShape 4"/>
            <p:cNvSpPr>
              <a:spLocks noChangeArrowheads="1"/>
            </p:cNvSpPr>
            <p:nvPr/>
          </p:nvSpPr>
          <p:spPr bwMode="gray">
            <a:xfrm>
              <a:off x="1908175" y="4837122"/>
              <a:ext cx="4306888" cy="879508"/>
            </a:xfrm>
            <a:prstGeom prst="roundRect">
              <a:avLst>
                <a:gd name="adj" fmla="val 1666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注意：</a:t>
              </a:r>
              <a:r>
                <a:rPr lang="zh-CN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作为</a:t>
              </a:r>
              <a:r>
                <a:rPr lang="fr-FR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Spring MVC</a:t>
              </a:r>
              <a:r>
                <a:rPr lang="zh-CN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的标准用法，推荐使用</a:t>
              </a:r>
              <a:r>
                <a:rPr lang="fr-FR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Model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AutoShape 4"/>
            <p:cNvSpPr>
              <a:spLocks noChangeArrowheads="1"/>
            </p:cNvSpPr>
            <p:nvPr/>
          </p:nvSpPr>
          <p:spPr bwMode="gray">
            <a:xfrm>
              <a:off x="5838626" y="4643446"/>
              <a:ext cx="233572" cy="360363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r>
                <a:rPr lang="en-US" altLang="zh-CN" sz="2000" b="1">
                  <a:solidFill>
                    <a:srgbClr val="0C83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!</a:t>
              </a:r>
              <a:endParaRPr lang="en-US" altLang="zh-CN" sz="2000" b="1">
                <a:solidFill>
                  <a:srgbClr val="0C83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学员操作</a:t>
            </a:r>
            <a:r>
              <a:rPr lang="en-US" altLang="zh-CN"/>
              <a:t>—</a:t>
            </a:r>
            <a:r>
              <a:rPr lang="zh-CN" altLang="zh-CN"/>
              <a:t>完成参数传递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需求说明：</a:t>
            </a:r>
            <a:endParaRPr lang="en-US" altLang="zh-CN"/>
          </a:p>
          <a:p>
            <a:pPr lvl="1"/>
            <a:r>
              <a:rPr lang="zh-CN" altLang="zh-CN"/>
              <a:t>在上机练习</a:t>
            </a:r>
            <a:r>
              <a:rPr lang="en-US" altLang="zh-CN"/>
              <a:t>2</a:t>
            </a:r>
            <a:r>
              <a:rPr lang="zh-CN" altLang="zh-CN"/>
              <a:t>的基础上，实现</a:t>
            </a:r>
            <a:r>
              <a:rPr lang="en-US" altLang="zh-CN"/>
              <a:t>View</a:t>
            </a:r>
            <a:r>
              <a:rPr lang="zh-CN" altLang="zh-CN"/>
              <a:t>到</a:t>
            </a:r>
            <a:r>
              <a:rPr lang="en-US" altLang="zh-CN"/>
              <a:t>Contoller</a:t>
            </a:r>
            <a:r>
              <a:rPr lang="zh-CN" altLang="zh-CN"/>
              <a:t>的参数传递</a:t>
            </a:r>
            <a:r>
              <a:rPr lang="zh-CN" altLang="en-US"/>
              <a:t>：</a:t>
            </a:r>
            <a:endParaRPr lang="en-US" altLang="zh-CN"/>
          </a:p>
          <a:p>
            <a:pPr lvl="2"/>
            <a:r>
              <a:rPr lang="zh-CN" altLang="zh-CN"/>
              <a:t>在</a:t>
            </a:r>
            <a:r>
              <a:rPr lang="en-US" altLang="zh-CN"/>
              <a:t>index.jsp</a:t>
            </a:r>
            <a:r>
              <a:rPr lang="zh-CN" altLang="en-US"/>
              <a:t>页面，</a:t>
            </a:r>
            <a:r>
              <a:rPr lang="zh-CN" altLang="zh-CN"/>
              <a:t>输入用户编码</a:t>
            </a:r>
            <a:endParaRPr lang="en-US" altLang="zh-CN"/>
          </a:p>
          <a:p>
            <a:pPr lvl="2"/>
            <a:r>
              <a:rPr lang="zh-CN" altLang="zh-CN"/>
              <a:t>点击提交按钮，</a:t>
            </a:r>
            <a:r>
              <a:rPr lang="zh-CN" altLang="en-US"/>
              <a:t>页面</a:t>
            </a:r>
            <a:r>
              <a:rPr lang="zh-CN" altLang="zh-CN"/>
              <a:t>跳转</a:t>
            </a:r>
            <a:r>
              <a:rPr lang="zh-CN" altLang="en-US"/>
              <a:t>到</a:t>
            </a:r>
            <a:r>
              <a:rPr lang="en-US" altLang="zh-CN"/>
              <a:t>success.jsp</a:t>
            </a:r>
            <a:r>
              <a:rPr lang="zh-CN" altLang="en-US"/>
              <a:t>页面</a:t>
            </a:r>
            <a:r>
              <a:rPr lang="zh-CN" altLang="zh-CN"/>
              <a:t>，</a:t>
            </a:r>
            <a:r>
              <a:rPr lang="zh-CN" altLang="en-US"/>
              <a:t>并在该页</a:t>
            </a:r>
            <a:r>
              <a:rPr lang="zh-CN" altLang="zh-CN"/>
              <a:t>面输出</a:t>
            </a:r>
            <a:r>
              <a:rPr lang="zh-CN" altLang="en-US"/>
              <a:t>提交的</a:t>
            </a:r>
            <a:r>
              <a:rPr lang="zh-CN" altLang="zh-CN"/>
              <a:t>用户编码</a:t>
            </a:r>
            <a:endParaRPr lang="en-US" altLang="zh-CN"/>
          </a:p>
          <a:p>
            <a:pPr lvl="2"/>
            <a:r>
              <a:rPr lang="zh-CN" altLang="zh-CN"/>
              <a:t>要求在控制台输出从前台获取的用户编码的值</a:t>
            </a:r>
            <a:endParaRPr lang="en-US" altLang="zh-CN"/>
          </a:p>
          <a:p>
            <a:pPr lvl="1"/>
            <a:endParaRPr lang="en-US" altLang="zh-CN"/>
          </a:p>
          <a:p>
            <a:r>
              <a:rPr lang="en-US" altLang="zh-CN"/>
              <a:t>ModelAndView</a:t>
            </a:r>
            <a:endParaRPr lang="en-US" altLang="zh-CN"/>
          </a:p>
          <a:p>
            <a:r>
              <a:rPr lang="en-US" altLang="zh-CN"/>
              <a:t>Model</a:t>
            </a:r>
            <a:endParaRPr lang="en-US" altLang="zh-CN"/>
          </a:p>
          <a:p>
            <a:r>
              <a:rPr lang="en-US" altLang="zh-CN"/>
              <a:t>Map</a:t>
            </a:r>
            <a:endParaRPr lang="en-US" altLang="zh-CN"/>
          </a:p>
        </p:txBody>
      </p:sp>
      <p:pic>
        <p:nvPicPr>
          <p:cNvPr id="5122" name="Picture 2" descr="E:\work\A8\Y2-SpringMVC\教学用书\SpringMVC01图例\图9.18上机练习03界面效果-01.bmp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816" y="1862270"/>
            <a:ext cx="6490592" cy="382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work\A8\Y2-SpringMVC\教学用书\SpringMVC01图例\图9.19上机练习03界面效果-02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688" y="2506472"/>
            <a:ext cx="5472608" cy="323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常见问题及解决办法</a:t>
            </a:r>
            <a:endParaRPr lang="en-US" altLang="zh-CN"/>
          </a:p>
          <a:p>
            <a:r>
              <a:rPr lang="zh-CN" altLang="en-US"/>
              <a:t>代码规范问题</a:t>
            </a:r>
            <a:endParaRPr lang="zh-CN" altLang="en-US"/>
          </a:p>
          <a:p>
            <a:r>
              <a:rPr lang="zh-CN" altLang="en-US"/>
              <a:t>调试技巧</a:t>
            </a:r>
            <a:endParaRPr lang="en-US" altLang="zh-CN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t>共性问题集中讲解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视图解析器</a:t>
            </a:r>
            <a:r>
              <a:rPr lang="en-US" altLang="zh-CN"/>
              <a:t>2-1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zh-CN" altLang="en-US"/>
              <a:t>视图解析器</a:t>
            </a:r>
            <a:r>
              <a:rPr lang="en-US" altLang="zh-CN"/>
              <a:t>-</a:t>
            </a:r>
            <a:r>
              <a:rPr lang="fr-FR" altLang="zh-CN"/>
              <a:t>ViewResolver</a:t>
            </a:r>
            <a:endParaRPr lang="fr-FR" altLang="zh-CN"/>
          </a:p>
          <a:p>
            <a:pPr lvl="1"/>
            <a:r>
              <a:rPr lang="zh-CN" altLang="en-US"/>
              <a:t>将逻辑视图名与</a:t>
            </a:r>
            <a:r>
              <a:rPr lang="en-US" altLang="zh-CN"/>
              <a:t>JSP</a:t>
            </a:r>
            <a:r>
              <a:rPr lang="zh-CN" altLang="en-US"/>
              <a:t>等视图技术进行匹配</a:t>
            </a:r>
            <a:endParaRPr lang="fr-FR" altLang="zh-CN"/>
          </a:p>
          <a:p>
            <a:pPr lvl="1"/>
            <a:endParaRPr lang="fr-FR" altLang="zh-CN"/>
          </a:p>
          <a:p>
            <a:pPr lvl="1"/>
            <a:endParaRPr lang="fr-FR" altLang="zh-CN"/>
          </a:p>
          <a:p>
            <a:pPr lvl="1"/>
            <a:endParaRPr lang="fr-FR" altLang="zh-CN"/>
          </a:p>
          <a:p>
            <a:endParaRPr lang="fr-FR" altLang="zh-CN"/>
          </a:p>
        </p:txBody>
      </p:sp>
      <p:sp>
        <p:nvSpPr>
          <p:cNvPr id="5" name="内容占位符 2"/>
          <p:cNvSpPr txBox="1"/>
          <p:nvPr/>
        </p:nvSpPr>
        <p:spPr bwMode="auto">
          <a:xfrm>
            <a:off x="2169351" y="980728"/>
            <a:ext cx="7527049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9CDE"/>
              </a:buClr>
              <a:buSzPct val="100000"/>
              <a:buFont typeface="Wingdings" panose="05000000000000000000" pitchFamily="2" charset="2"/>
              <a:buChar char="n"/>
              <a:defRPr sz="2600" b="1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9CDE"/>
              </a:buClr>
              <a:buSzPct val="100000"/>
              <a:buFont typeface="Wingdings" panose="05000000000000000000" pitchFamily="2" charset="2"/>
              <a:buChar char="u"/>
              <a:defRPr sz="2400" b="1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9CDE"/>
              </a:buClr>
              <a:buSzPct val="85000"/>
              <a:buFont typeface="Wingdings" panose="05000000000000000000" pitchFamily="2" charset="2"/>
              <a:buChar char="Ø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Ø"/>
              <a:defRPr sz="1800" b="1">
                <a:solidFill>
                  <a:schemeClr val="tx1"/>
                </a:solidFill>
                <a:latin typeface="+mn-lt"/>
                <a:ea typeface="+mn-ea"/>
                <a:cs typeface="楷体_GB231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b="1">
                <a:solidFill>
                  <a:schemeClr val="tx1"/>
                </a:solidFill>
                <a:latin typeface="+mn-lt"/>
                <a:ea typeface="+mn-ea"/>
                <a:cs typeface="楷体_GB231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9pPr>
          </a:lstStyle>
          <a:p>
            <a:pPr marL="342900" lvl="1" indent="-342900">
              <a:buFont typeface="Wingdings" panose="05000000000000000000" pitchFamily="2" charset="2"/>
              <a:buChar char="n"/>
              <a:defRPr/>
            </a:pPr>
            <a:endParaRPr lang="fr-FR" altLang="zh-CN" sz="2800" dirty="0" smtClean="0"/>
          </a:p>
        </p:txBody>
      </p:sp>
      <p:pic>
        <p:nvPicPr>
          <p:cNvPr id="6146" name="Picture 2" descr="E:\work\A8\Y2-SpringMVC\教学用书\SpringMVC01图例\图9.20视图解析器.bmp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530" y="2389505"/>
            <a:ext cx="3625850" cy="383667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18"/>
          <p:cNvGrpSpPr/>
          <p:nvPr/>
        </p:nvGrpSpPr>
        <p:grpSpPr bwMode="auto">
          <a:xfrm>
            <a:off x="7320136" y="5601179"/>
            <a:ext cx="3240360" cy="649693"/>
            <a:chOff x="3143240" y="5143512"/>
            <a:chExt cx="4572032" cy="436711"/>
          </a:xfrm>
        </p:grpSpPr>
        <p:sp>
          <p:nvSpPr>
            <p:cNvPr id="7" name="圆角矩形 6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9" name="Picture 8" descr="说话气泡new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 bwMode="auto">
            <a:xfrm>
              <a:off x="4346770" y="5187962"/>
              <a:ext cx="2828553" cy="392261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演示：查看源码</a:t>
              </a:r>
              <a:r>
                <a:rPr lang="en-US" altLang="zh-CN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br>
                <a:rPr lang="en-US" altLang="zh-CN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1600" b="1" spc="300" dirty="0" err="1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ViewResolver</a:t>
              </a:r>
              <a:endParaRPr lang="zh-CN" altLang="en-US" sz="16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 bwMode="auto">
          <a:xfrm>
            <a:off x="4655587" y="4537740"/>
            <a:ext cx="2448272" cy="288032"/>
          </a:xfrm>
          <a:prstGeom prst="rect">
            <a:avLst/>
          </a:prstGeom>
          <a:ln w="28575" cmpd="sng">
            <a:solidFill>
              <a:srgbClr val="FF0000"/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4047059" y="5923621"/>
            <a:ext cx="2592288" cy="319425"/>
          </a:xfrm>
          <a:prstGeom prst="rect">
            <a:avLst/>
          </a:prstGeom>
          <a:ln w="28575" cmpd="sng">
            <a:solidFill>
              <a:srgbClr val="FF0000"/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视图解析器</a:t>
            </a:r>
            <a:r>
              <a:rPr lang="en-US" altLang="zh-CN"/>
              <a:t>2-2</a:t>
            </a:r>
            <a:endParaRPr lang="en-US" altLang="zh-CN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en-US" altLang="zh-CN"/>
              <a:t>InternalResourceViewResolver</a:t>
            </a:r>
            <a:endParaRPr lang="fr-FR" altLang="zh-CN"/>
          </a:p>
          <a:p>
            <a:pPr lvl="1"/>
            <a:r>
              <a:rPr lang="en-US" altLang="zh-CN"/>
              <a:t>prefix</a:t>
            </a:r>
            <a:endParaRPr lang="en-US" altLang="zh-CN"/>
          </a:p>
          <a:p>
            <a:pPr lvl="1"/>
            <a:r>
              <a:rPr lang="en-US" altLang="zh-CN"/>
              <a:t>suffix</a:t>
            </a:r>
            <a:endParaRPr lang="en-US" altLang="zh-CN"/>
          </a:p>
          <a:p>
            <a:pPr lvl="1"/>
            <a:endParaRPr lang="en-US" altLang="zh-CN"/>
          </a:p>
          <a:p>
            <a:pPr lvl="1"/>
            <a:endParaRPr lang="fr-FR" altLang="zh-CN"/>
          </a:p>
          <a:p>
            <a:pPr lvl="1"/>
            <a:endParaRPr lang="fr-FR" altLang="zh-CN"/>
          </a:p>
          <a:p>
            <a:pPr lvl="1"/>
            <a:endParaRPr lang="fr-FR" altLang="zh-CN"/>
          </a:p>
          <a:p>
            <a:pPr lvl="1"/>
            <a:endParaRPr lang="fr-FR" altLang="zh-CN"/>
          </a:p>
          <a:p>
            <a:endParaRPr lang="fr-FR" altLang="zh-CN"/>
          </a:p>
        </p:txBody>
      </p:sp>
      <p:sp>
        <p:nvSpPr>
          <p:cNvPr id="5" name="内容占位符 2"/>
          <p:cNvSpPr txBox="1"/>
          <p:nvPr/>
        </p:nvSpPr>
        <p:spPr bwMode="auto">
          <a:xfrm>
            <a:off x="2169351" y="1124744"/>
            <a:ext cx="7527049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9CDE"/>
              </a:buClr>
              <a:buSzPct val="100000"/>
              <a:buFont typeface="Wingdings" panose="05000000000000000000" pitchFamily="2" charset="2"/>
              <a:buChar char="n"/>
              <a:defRPr sz="2600" b="1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9CDE"/>
              </a:buClr>
              <a:buSzPct val="100000"/>
              <a:buFont typeface="Wingdings" panose="05000000000000000000" pitchFamily="2" charset="2"/>
              <a:buChar char="u"/>
              <a:defRPr sz="2400" b="1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9CDE"/>
              </a:buClr>
              <a:buSzPct val="85000"/>
              <a:buFont typeface="Wingdings" panose="05000000000000000000" pitchFamily="2" charset="2"/>
              <a:buChar char="Ø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Ø"/>
              <a:defRPr sz="1800" b="1">
                <a:solidFill>
                  <a:schemeClr val="tx1"/>
                </a:solidFill>
                <a:latin typeface="+mn-lt"/>
                <a:ea typeface="+mn-ea"/>
                <a:cs typeface="楷体_GB231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b="1">
                <a:solidFill>
                  <a:schemeClr val="tx1"/>
                </a:solidFill>
                <a:latin typeface="+mn-lt"/>
                <a:ea typeface="+mn-ea"/>
                <a:cs typeface="楷体_GB231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9pPr>
          </a:lstStyle>
          <a:p>
            <a:pPr marL="342900" lvl="1" indent="-342900">
              <a:buFont typeface="Wingdings" panose="05000000000000000000" pitchFamily="2" charset="2"/>
              <a:buChar char="n"/>
              <a:defRPr/>
            </a:pPr>
            <a:endParaRPr lang="fr-FR" altLang="zh-CN" sz="2800" dirty="0" smtClean="0"/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1847528" y="2734778"/>
            <a:ext cx="8640960" cy="1486310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defTabSz="723900">
              <a:lnSpc>
                <a:spcPct val="13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sz="1600" b="1" dirty="0" smtClean="0">
                <a:solidFill>
                  <a:schemeClr val="accent5">
                    <a:lumMod val="10000"/>
                  </a:schemeClr>
                </a:solidFill>
              </a:rPr>
              <a:t>&lt;</a:t>
            </a:r>
            <a:r>
              <a:rPr lang="en-US" altLang="zh-CN" sz="1600" b="1" dirty="0">
                <a:solidFill>
                  <a:schemeClr val="accent5">
                    <a:lumMod val="10000"/>
                  </a:schemeClr>
                </a:solidFill>
              </a:rPr>
              <a:t>bean </a:t>
            </a:r>
            <a:r>
              <a:rPr lang="en-US" altLang="zh-CN" sz="1600" b="1" dirty="0" smtClean="0">
                <a:solidFill>
                  <a:schemeClr val="accent5">
                    <a:lumMod val="10000"/>
                  </a:schemeClr>
                </a:solidFill>
              </a:rPr>
              <a:t> class="org.springframework.web.servlet.view.InternalResourceViewResolver" &gt;</a:t>
            </a:r>
            <a:endParaRPr lang="zh-CN" altLang="zh-CN" sz="16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defTabSz="723900">
              <a:lnSpc>
                <a:spcPct val="13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sz="1600" b="1" dirty="0" smtClean="0">
                <a:solidFill>
                  <a:schemeClr val="accent5">
                    <a:lumMod val="10000"/>
                  </a:schemeClr>
                </a:solidFill>
              </a:rPr>
              <a:t>	&lt;</a:t>
            </a:r>
            <a:r>
              <a:rPr lang="en-US" altLang="zh-CN" sz="1600" b="1" dirty="0">
                <a:solidFill>
                  <a:schemeClr val="accent5">
                    <a:lumMod val="10000"/>
                  </a:schemeClr>
                </a:solidFill>
              </a:rPr>
              <a:t>property name="</a:t>
            </a:r>
            <a:r>
              <a:rPr lang="en-US" altLang="zh-CN" sz="1600" b="1" dirty="0">
                <a:solidFill>
                  <a:srgbClr val="FF0000"/>
                </a:solidFill>
              </a:rPr>
              <a:t>prefix</a:t>
            </a:r>
            <a:r>
              <a:rPr lang="en-US" altLang="zh-CN" sz="1600" b="1" dirty="0">
                <a:solidFill>
                  <a:schemeClr val="accent5">
                    <a:lumMod val="10000"/>
                  </a:schemeClr>
                </a:solidFill>
              </a:rPr>
              <a:t>" value="/WEB-INF/</a:t>
            </a:r>
            <a:r>
              <a:rPr lang="en-US" altLang="zh-CN" sz="1600" b="1" dirty="0" err="1">
                <a:solidFill>
                  <a:schemeClr val="accent5">
                    <a:lumMod val="10000"/>
                  </a:schemeClr>
                </a:solidFill>
              </a:rPr>
              <a:t>jsp</a:t>
            </a:r>
            <a:r>
              <a:rPr lang="en-US" altLang="zh-CN" sz="1600" b="1" dirty="0">
                <a:solidFill>
                  <a:schemeClr val="accent5">
                    <a:lumMod val="10000"/>
                  </a:schemeClr>
                </a:solidFill>
              </a:rPr>
              <a:t>/"/&gt;</a:t>
            </a:r>
            <a:endParaRPr lang="zh-CN" altLang="zh-CN" sz="1600" b="1" dirty="0">
              <a:solidFill>
                <a:schemeClr val="accent5">
                  <a:lumMod val="10000"/>
                </a:schemeClr>
              </a:solidFill>
            </a:endParaRPr>
          </a:p>
          <a:p>
            <a:pPr defTabSz="723900">
              <a:lnSpc>
                <a:spcPct val="13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sz="1600" b="1" dirty="0" smtClean="0">
                <a:solidFill>
                  <a:schemeClr val="accent5">
                    <a:lumMod val="10000"/>
                  </a:schemeClr>
                </a:solidFill>
              </a:rPr>
              <a:t>	&lt;</a:t>
            </a:r>
            <a:r>
              <a:rPr lang="en-US" altLang="zh-CN" sz="1600" b="1" dirty="0">
                <a:solidFill>
                  <a:schemeClr val="accent5">
                    <a:lumMod val="10000"/>
                  </a:schemeClr>
                </a:solidFill>
              </a:rPr>
              <a:t>property name="</a:t>
            </a:r>
            <a:r>
              <a:rPr lang="en-US" altLang="zh-CN" sz="1600" b="1" dirty="0">
                <a:solidFill>
                  <a:srgbClr val="FF0000"/>
                </a:solidFill>
              </a:rPr>
              <a:t>suffix</a:t>
            </a:r>
            <a:r>
              <a:rPr lang="en-US" altLang="zh-CN" sz="1600" b="1" dirty="0">
                <a:solidFill>
                  <a:schemeClr val="accent5">
                    <a:lumMod val="10000"/>
                  </a:schemeClr>
                </a:solidFill>
              </a:rPr>
              <a:t>" value=".</a:t>
            </a:r>
            <a:r>
              <a:rPr lang="en-US" altLang="zh-CN" sz="1600" b="1" dirty="0" err="1">
                <a:solidFill>
                  <a:schemeClr val="accent5">
                    <a:lumMod val="10000"/>
                  </a:schemeClr>
                </a:solidFill>
              </a:rPr>
              <a:t>jsp</a:t>
            </a:r>
            <a:r>
              <a:rPr lang="en-US" altLang="zh-CN" sz="1600" b="1" dirty="0">
                <a:solidFill>
                  <a:schemeClr val="accent5">
                    <a:lumMod val="10000"/>
                  </a:schemeClr>
                </a:solidFill>
              </a:rPr>
              <a:t>"/&gt;</a:t>
            </a:r>
            <a:endParaRPr lang="zh-CN" altLang="zh-CN" sz="1600" b="1" dirty="0">
              <a:solidFill>
                <a:schemeClr val="accent5">
                  <a:lumMod val="10000"/>
                </a:schemeClr>
              </a:solidFill>
            </a:endParaRPr>
          </a:p>
          <a:p>
            <a:pPr defTabSz="723900">
              <a:lnSpc>
                <a:spcPct val="13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sz="1600" b="1" dirty="0">
                <a:solidFill>
                  <a:schemeClr val="accent5">
                    <a:lumMod val="10000"/>
                  </a:schemeClr>
                </a:solidFill>
              </a:rPr>
              <a:t>&lt;/bean&gt;</a:t>
            </a:r>
            <a:endParaRPr lang="en-US" altLang="zh-CN" sz="1600" b="1" dirty="0">
              <a:solidFill>
                <a:schemeClr val="accent5">
                  <a:lumMod val="10000"/>
                </a:schemeClr>
              </a:solidFill>
            </a:endParaRPr>
          </a:p>
          <a:p>
            <a:pPr defTabSz="723900">
              <a:lnSpc>
                <a:spcPct val="13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endParaRPr lang="en-US" altLang="zh-CN" b="1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>
            <a:off x="4526572" y="5039034"/>
            <a:ext cx="3311619" cy="550206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defTabSz="723900">
              <a:lnSpc>
                <a:spcPct val="13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</a:rPr>
              <a:t>/</a:t>
            </a:r>
            <a:r>
              <a:rPr lang="en-US" altLang="zh-CN" b="1" dirty="0" smtClean="0">
                <a:solidFill>
                  <a:schemeClr val="accent5">
                    <a:lumMod val="10000"/>
                  </a:schemeClr>
                </a:solidFill>
              </a:rPr>
              <a:t>WEB-INF/</a:t>
            </a:r>
            <a:r>
              <a:rPr lang="en-US" altLang="zh-CN" b="1" dirty="0" err="1" smtClean="0">
                <a:solidFill>
                  <a:schemeClr val="accent5">
                    <a:lumMod val="10000"/>
                  </a:schemeClr>
                </a:solidFill>
              </a:rPr>
              <a:t>jsp</a:t>
            </a:r>
            <a:r>
              <a:rPr lang="en-US" altLang="zh-CN" b="1" dirty="0" smtClean="0">
                <a:solidFill>
                  <a:schemeClr val="accent5">
                    <a:lumMod val="10000"/>
                  </a:schemeClr>
                </a:solidFill>
              </a:rPr>
              <a:t>/</a:t>
            </a:r>
            <a:r>
              <a:rPr lang="zh-CN" altLang="en-US" b="1" dirty="0" smtClean="0">
                <a:solidFill>
                  <a:schemeClr val="accent5">
                    <a:lumMod val="10000"/>
                  </a:schemeClr>
                </a:solidFill>
              </a:rPr>
              <a:t>逻辑视图名</a:t>
            </a:r>
            <a:r>
              <a:rPr lang="en-US" altLang="zh-CN" b="1" dirty="0" smtClean="0">
                <a:solidFill>
                  <a:schemeClr val="accent5">
                    <a:lumMod val="10000"/>
                  </a:schemeClr>
                </a:solidFill>
              </a:rPr>
              <a:t>.</a:t>
            </a:r>
            <a:r>
              <a:rPr lang="en-US" altLang="zh-CN" b="1" dirty="0" err="1" smtClean="0">
                <a:solidFill>
                  <a:schemeClr val="accent5">
                    <a:lumMod val="10000"/>
                  </a:schemeClr>
                </a:solidFill>
              </a:rPr>
              <a:t>jsp</a:t>
            </a:r>
            <a:endParaRPr lang="en-US" altLang="zh-CN" b="1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4568335" y="5118975"/>
            <a:ext cx="1584550" cy="360040"/>
          </a:xfrm>
          <a:prstGeom prst="rect">
            <a:avLst/>
          </a:prstGeom>
          <a:ln w="28575" cmpd="sng">
            <a:solidFill>
              <a:srgbClr val="FF0000"/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10" name="直接箭头连接符 9"/>
          <p:cNvCxnSpPr>
            <a:endCxn id="11" idx="1"/>
          </p:cNvCxnSpPr>
          <p:nvPr/>
        </p:nvCxnSpPr>
        <p:spPr>
          <a:xfrm flipV="1">
            <a:off x="5328665" y="4632490"/>
            <a:ext cx="744796" cy="406546"/>
          </a:xfrm>
          <a:prstGeom prst="straightConnector1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6073461" y="4444978"/>
            <a:ext cx="742619" cy="373964"/>
          </a:xfrm>
          <a:prstGeom prst="roundRect">
            <a:avLst>
              <a:gd name="adj" fmla="val 2593"/>
            </a:avLst>
          </a:prstGeom>
          <a:solidFill>
            <a:srgbClr val="0070C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b">
            <a:spAutoFit/>
          </a:bodyPr>
          <a:lstStyle/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前缀</a:t>
            </a:r>
            <a:endParaRPr lang="zh-CN" altLang="en-US" b="1" kern="0" dirty="0">
              <a:solidFill>
                <a:schemeClr val="bg1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7070581" y="5118633"/>
            <a:ext cx="504056" cy="360040"/>
          </a:xfrm>
          <a:prstGeom prst="rect">
            <a:avLst/>
          </a:prstGeom>
          <a:ln w="28575" cmpd="sng">
            <a:solidFill>
              <a:srgbClr val="FF0000"/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13" name="直接箭头连接符 12"/>
          <p:cNvCxnSpPr>
            <a:endCxn id="14" idx="1"/>
          </p:cNvCxnSpPr>
          <p:nvPr/>
        </p:nvCxnSpPr>
        <p:spPr>
          <a:xfrm flipV="1">
            <a:off x="7575087" y="4644719"/>
            <a:ext cx="502562" cy="389612"/>
          </a:xfrm>
          <a:prstGeom prst="straightConnector1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8077649" y="4457842"/>
            <a:ext cx="826663" cy="373964"/>
          </a:xfrm>
          <a:prstGeom prst="roundRect">
            <a:avLst>
              <a:gd name="adj" fmla="val 2593"/>
            </a:avLst>
          </a:prstGeom>
          <a:solidFill>
            <a:srgbClr val="0070C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b">
            <a:spAutoFit/>
          </a:bodyPr>
          <a:lstStyle/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后缀</a:t>
            </a:r>
            <a:endParaRPr lang="zh-CN" altLang="en-US" b="1" kern="0" dirty="0">
              <a:solidFill>
                <a:schemeClr val="bg1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总结</a:t>
            </a:r>
          </a:p>
        </p:txBody>
      </p:sp>
      <p:sp>
        <p:nvSpPr>
          <p:cNvPr id="52227" name="TextBox 4"/>
          <p:cNvSpPr txBox="1">
            <a:spLocks noChangeArrowheads="1"/>
          </p:cNvSpPr>
          <p:nvPr/>
        </p:nvSpPr>
        <p:spPr bwMode="auto">
          <a:xfrm>
            <a:off x="3672578" y="891939"/>
            <a:ext cx="3575050" cy="5323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 smtClean="0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MVC</a:t>
            </a:r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设计模式</a:t>
            </a:r>
            <a:endParaRPr lang="en-US" altLang="zh-CN" sz="2000" b="1" dirty="0">
              <a:solidFill>
                <a:srgbClr val="FF0000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20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20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20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20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20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r>
              <a:rPr lang="en-US" altLang="zh-CN" sz="20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Spring MVC</a:t>
            </a:r>
            <a:endParaRPr lang="en-US" altLang="zh-CN" sz="20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r>
              <a:rPr lang="zh-CN" altLang="en-US" sz="20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体系结构</a:t>
            </a:r>
            <a:endParaRPr lang="en-US" altLang="zh-CN" sz="20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20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20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20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20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20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20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20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20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r>
              <a:rPr lang="zh-CN" altLang="en-US" sz="20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参数传递</a:t>
            </a:r>
            <a:endParaRPr lang="en-US" altLang="zh-CN" sz="20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228" name="TextBox 15"/>
          <p:cNvSpPr txBox="1">
            <a:spLocks noChangeArrowheads="1"/>
          </p:cNvSpPr>
          <p:nvPr/>
        </p:nvSpPr>
        <p:spPr bwMode="auto">
          <a:xfrm>
            <a:off x="1523103" y="2631839"/>
            <a:ext cx="181927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Spring </a:t>
            </a:r>
            <a:r>
              <a:rPr lang="en-US" altLang="zh-CN" sz="2000" b="1" dirty="0">
                <a:ea typeface="微软雅黑" panose="020B0503020204020204" pitchFamily="34" charset="-122"/>
                <a:cs typeface="Arial" panose="020B0604020202020204" pitchFamily="34" charset="0"/>
              </a:rPr>
              <a:t>MVC</a:t>
            </a:r>
            <a:r>
              <a:rPr lang="zh-CN" altLang="zh-CN" sz="2000" b="1" dirty="0">
                <a:ea typeface="微软雅黑" panose="020B0503020204020204" pitchFamily="34" charset="-122"/>
                <a:cs typeface="Arial" panose="020B0604020202020204" pitchFamily="34" charset="0"/>
              </a:rPr>
              <a:t>体系结构和处理请求控制器</a:t>
            </a:r>
            <a:endParaRPr lang="en-US" altLang="zh-CN" sz="20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229" name="AutoShape 3"/>
          <p:cNvSpPr/>
          <p:nvPr/>
        </p:nvSpPr>
        <p:spPr bwMode="auto">
          <a:xfrm>
            <a:off x="3359841" y="1026876"/>
            <a:ext cx="312737" cy="4952274"/>
          </a:xfrm>
          <a:prstGeom prst="leftBrace">
            <a:avLst>
              <a:gd name="adj1" fmla="val 62105"/>
              <a:gd name="adj2" fmla="val 50000"/>
            </a:avLst>
          </a:prstGeom>
          <a:noFill/>
          <a:ln w="28575">
            <a:solidFill>
              <a:srgbClr val="08577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52230" name="AutoShape 3"/>
          <p:cNvSpPr/>
          <p:nvPr/>
        </p:nvSpPr>
        <p:spPr bwMode="auto">
          <a:xfrm>
            <a:off x="5290394" y="1683233"/>
            <a:ext cx="157088" cy="2952328"/>
          </a:xfrm>
          <a:prstGeom prst="leftBrace">
            <a:avLst>
              <a:gd name="adj1" fmla="val 62020"/>
              <a:gd name="adj2" fmla="val 50000"/>
            </a:avLst>
          </a:prstGeom>
          <a:noFill/>
          <a:ln w="28575">
            <a:solidFill>
              <a:srgbClr val="08577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52231" name="TextBox 12"/>
          <p:cNvSpPr txBox="1">
            <a:spLocks noChangeArrowheads="1"/>
          </p:cNvSpPr>
          <p:nvPr/>
        </p:nvSpPr>
        <p:spPr bwMode="auto">
          <a:xfrm>
            <a:off x="5375023" y="1539217"/>
            <a:ext cx="287337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 err="1" smtClean="0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DispatcherServlet</a:t>
            </a:r>
            <a:endParaRPr lang="en-US" altLang="zh-CN" sz="1600" b="1" dirty="0" smtClean="0">
              <a:solidFill>
                <a:srgbClr val="FF0000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1600" b="1" dirty="0">
              <a:solidFill>
                <a:srgbClr val="FF0000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16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r>
              <a:rPr lang="en-US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Handler</a:t>
            </a:r>
            <a:endParaRPr lang="en-US" altLang="zh-CN" sz="16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16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r>
              <a:rPr lang="en-US" altLang="zh-CN" sz="1600" b="1" dirty="0" err="1" smtClean="0">
                <a:ea typeface="微软雅黑" panose="020B0503020204020204" pitchFamily="34" charset="-122"/>
                <a:cs typeface="Arial" panose="020B0604020202020204" pitchFamily="34" charset="0"/>
              </a:rPr>
              <a:t>ModelAndView</a:t>
            </a:r>
            <a:endParaRPr lang="en-US" altLang="zh-CN" sz="16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16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r>
              <a:rPr lang="en-US" altLang="zh-CN" sz="1600" b="1" dirty="0" err="1" smtClean="0">
                <a:ea typeface="微软雅黑" panose="020B0503020204020204" pitchFamily="34" charset="-122"/>
                <a:cs typeface="Arial" panose="020B0604020202020204" pitchFamily="34" charset="0"/>
              </a:rPr>
              <a:t>HandlerMapping</a:t>
            </a:r>
            <a:endParaRPr lang="en-US" altLang="zh-CN" sz="16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16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r>
              <a:rPr lang="en-US" altLang="zh-CN" sz="1600" b="1" dirty="0" err="1" smtClean="0">
                <a:ea typeface="微软雅黑" panose="020B0503020204020204" pitchFamily="34" charset="-122"/>
                <a:cs typeface="Arial" panose="020B0604020202020204" pitchFamily="34" charset="0"/>
              </a:rPr>
              <a:t>HandlerAdapter</a:t>
            </a:r>
            <a:endParaRPr lang="en-US" altLang="zh-CN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16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r>
              <a:rPr lang="en-US" altLang="zh-CN" sz="1600" b="1" dirty="0" err="1" smtClean="0">
                <a:ea typeface="微软雅黑" panose="020B0503020204020204" pitchFamily="34" charset="-122"/>
                <a:cs typeface="Arial" panose="020B0604020202020204" pitchFamily="34" charset="0"/>
              </a:rPr>
              <a:t>ViewResolver</a:t>
            </a:r>
            <a:endParaRPr lang="en-US" altLang="zh-CN" sz="16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zh-CN" altLang="en-US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zh-CN" altLang="en-US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232" name="AutoShape 3"/>
          <p:cNvSpPr/>
          <p:nvPr/>
        </p:nvSpPr>
        <p:spPr bwMode="auto">
          <a:xfrm>
            <a:off x="4999728" y="5299279"/>
            <a:ext cx="144463" cy="1209675"/>
          </a:xfrm>
          <a:prstGeom prst="leftBrace">
            <a:avLst>
              <a:gd name="adj1" fmla="val 62065"/>
              <a:gd name="adj2" fmla="val 50000"/>
            </a:avLst>
          </a:prstGeom>
          <a:noFill/>
          <a:ln w="28575">
            <a:solidFill>
              <a:srgbClr val="08577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52233" name="TextBox 12"/>
          <p:cNvSpPr txBox="1">
            <a:spLocks noChangeArrowheads="1"/>
          </p:cNvSpPr>
          <p:nvPr/>
        </p:nvSpPr>
        <p:spPr bwMode="auto">
          <a:xfrm>
            <a:off x="5166416" y="5243716"/>
            <a:ext cx="28733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View to Controller</a:t>
            </a:r>
            <a:endParaRPr lang="en-US" altLang="zh-CN" sz="16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16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en-US" altLang="zh-CN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r>
              <a:rPr lang="en-US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Controller to View</a:t>
            </a:r>
            <a:endParaRPr lang="zh-CN" altLang="en-US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zh-CN" altLang="en-US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234" name="AutoShape 3"/>
          <p:cNvSpPr/>
          <p:nvPr/>
        </p:nvSpPr>
        <p:spPr bwMode="auto">
          <a:xfrm>
            <a:off x="7104753" y="5105880"/>
            <a:ext cx="142875" cy="590550"/>
          </a:xfrm>
          <a:prstGeom prst="leftBrace">
            <a:avLst>
              <a:gd name="adj1" fmla="val 62708"/>
              <a:gd name="adj2" fmla="val 50000"/>
            </a:avLst>
          </a:prstGeom>
          <a:noFill/>
          <a:ln w="28575">
            <a:solidFill>
              <a:srgbClr val="08577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3" name="AutoShape 3"/>
          <p:cNvSpPr/>
          <p:nvPr/>
        </p:nvSpPr>
        <p:spPr bwMode="auto">
          <a:xfrm>
            <a:off x="5447482" y="685564"/>
            <a:ext cx="144462" cy="792162"/>
          </a:xfrm>
          <a:prstGeom prst="leftBrace">
            <a:avLst>
              <a:gd name="adj1" fmla="val 62020"/>
              <a:gd name="adj2" fmla="val 50000"/>
            </a:avLst>
          </a:prstGeom>
          <a:noFill/>
          <a:ln w="28575">
            <a:solidFill>
              <a:srgbClr val="08577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5526881" y="678916"/>
            <a:ext cx="28733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Model</a:t>
            </a:r>
            <a:endParaRPr lang="en-US" altLang="zh-CN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r>
              <a:rPr lang="en-US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View</a:t>
            </a:r>
            <a:endParaRPr lang="en-US" altLang="zh-CN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r>
              <a:rPr lang="en-US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Controller</a:t>
            </a:r>
            <a:endParaRPr lang="zh-CN" altLang="en-US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zh-CN" altLang="en-US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AutoShape 3"/>
          <p:cNvSpPr/>
          <p:nvPr/>
        </p:nvSpPr>
        <p:spPr bwMode="auto">
          <a:xfrm>
            <a:off x="7176120" y="3411425"/>
            <a:ext cx="142875" cy="590550"/>
          </a:xfrm>
          <a:prstGeom prst="leftBrace">
            <a:avLst>
              <a:gd name="adj1" fmla="val 62708"/>
              <a:gd name="adj2" fmla="val 50000"/>
            </a:avLst>
          </a:prstGeom>
          <a:noFill/>
          <a:ln w="28575">
            <a:solidFill>
              <a:srgbClr val="08577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7248128" y="3312122"/>
            <a:ext cx="3384376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 err="1" smtClean="0">
                <a:ea typeface="微软雅黑" panose="020B0503020204020204" pitchFamily="34" charset="-122"/>
                <a:cs typeface="Arial" panose="020B0604020202020204" pitchFamily="34" charset="0"/>
              </a:rPr>
              <a:t>BeanNameUrlHandlerMapping</a:t>
            </a:r>
            <a:endParaRPr lang="en-US" altLang="zh-CN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lvl="1" indent="0" eaLnBrk="1" hangingPunct="1"/>
            <a:endParaRPr lang="en-US" altLang="zh-CN" sz="16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lvl="1" indent="0" eaLnBrk="1" hangingPunct="1"/>
            <a:r>
              <a:rPr lang="en-US" altLang="zh-CN" sz="1600" b="1" dirty="0" smtClean="0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&lt;</a:t>
            </a:r>
            <a:r>
              <a:rPr lang="en-US" altLang="zh-CN" sz="1600" b="1" dirty="0" err="1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mvc:annotation-driven</a:t>
            </a:r>
            <a:r>
              <a:rPr lang="en-US" altLang="zh-CN" sz="1600" b="1" dirty="0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/&gt;</a:t>
            </a:r>
            <a:endParaRPr lang="en-US" altLang="zh-CN" sz="1600" b="1" dirty="0">
              <a:solidFill>
                <a:srgbClr val="FF0000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zh-CN" altLang="en-US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zh-CN" altLang="en-US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TextBox 12"/>
          <p:cNvSpPr txBox="1">
            <a:spLocks noChangeArrowheads="1"/>
          </p:cNvSpPr>
          <p:nvPr/>
        </p:nvSpPr>
        <p:spPr bwMode="auto">
          <a:xfrm>
            <a:off x="7176120" y="4974267"/>
            <a:ext cx="3384376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fr-FR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Controller</a:t>
            </a:r>
            <a:r>
              <a:rPr lang="zh-CN" altLang="zh-CN" sz="1600" b="1" dirty="0">
                <a:ea typeface="微软雅黑" panose="020B0503020204020204" pitchFamily="34" charset="-122"/>
                <a:cs typeface="Arial" panose="020B0604020202020204" pitchFamily="34" charset="0"/>
              </a:rPr>
              <a:t>方法中参数直接入</a:t>
            </a:r>
            <a:r>
              <a:rPr lang="zh-CN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参</a:t>
            </a:r>
            <a:endParaRPr lang="en-US" altLang="zh-CN" sz="16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zh-CN" altLang="en-US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r>
              <a:rPr lang="en-US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@</a:t>
            </a:r>
            <a:r>
              <a:rPr lang="en-US" altLang="zh-CN" sz="1600" b="1" dirty="0" err="1" smtClean="0">
                <a:ea typeface="微软雅黑" panose="020B0503020204020204" pitchFamily="34" charset="-122"/>
                <a:cs typeface="Arial" panose="020B0604020202020204" pitchFamily="34" charset="0"/>
              </a:rPr>
              <a:t>RequestParam</a:t>
            </a:r>
            <a:endParaRPr lang="en-US" altLang="zh-CN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AutoShape 3"/>
          <p:cNvSpPr/>
          <p:nvPr/>
        </p:nvSpPr>
        <p:spPr bwMode="auto">
          <a:xfrm>
            <a:off x="7104112" y="6110763"/>
            <a:ext cx="142875" cy="590550"/>
          </a:xfrm>
          <a:prstGeom prst="leftBrace">
            <a:avLst>
              <a:gd name="adj1" fmla="val 62708"/>
              <a:gd name="adj2" fmla="val 50000"/>
            </a:avLst>
          </a:prstGeom>
          <a:noFill/>
          <a:ln w="28575">
            <a:solidFill>
              <a:srgbClr val="08577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0" name="TextBox 12"/>
          <p:cNvSpPr txBox="1">
            <a:spLocks noChangeArrowheads="1"/>
          </p:cNvSpPr>
          <p:nvPr/>
        </p:nvSpPr>
        <p:spPr bwMode="auto">
          <a:xfrm>
            <a:off x="7175479" y="5979150"/>
            <a:ext cx="3384376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fr-FR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ModelAndView</a:t>
            </a:r>
            <a:endParaRPr lang="fr-FR" altLang="zh-CN" sz="16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r>
              <a:rPr lang="fr-FR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Model</a:t>
            </a:r>
            <a:endParaRPr lang="fr-FR" altLang="zh-CN" sz="16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r>
              <a:rPr lang="fr-FR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Map</a:t>
            </a:r>
            <a:endParaRPr lang="en-US" altLang="zh-CN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AutoShape 3"/>
          <p:cNvSpPr/>
          <p:nvPr/>
        </p:nvSpPr>
        <p:spPr bwMode="auto">
          <a:xfrm>
            <a:off x="6888088" y="4458446"/>
            <a:ext cx="142875" cy="465147"/>
          </a:xfrm>
          <a:prstGeom prst="leftBrace">
            <a:avLst>
              <a:gd name="adj1" fmla="val 62708"/>
              <a:gd name="adj2" fmla="val 50000"/>
            </a:avLst>
          </a:prstGeom>
          <a:noFill/>
          <a:ln w="28575">
            <a:solidFill>
              <a:srgbClr val="08577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2" name="TextBox 12"/>
          <p:cNvSpPr txBox="1">
            <a:spLocks noChangeArrowheads="1"/>
          </p:cNvSpPr>
          <p:nvPr/>
        </p:nvSpPr>
        <p:spPr bwMode="auto">
          <a:xfrm>
            <a:off x="6977504" y="4347529"/>
            <a:ext cx="338437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 err="1" smtClean="0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InternalResourceView</a:t>
            </a:r>
            <a:endParaRPr lang="zh-CN" altLang="en-US" sz="1600" b="1" dirty="0">
              <a:solidFill>
                <a:srgbClr val="FF0000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r>
              <a:rPr lang="en-US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rPr>
              <a:t>…</a:t>
            </a:r>
            <a:endParaRPr lang="en-US" altLang="zh-CN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AutoShape 3"/>
          <p:cNvSpPr/>
          <p:nvPr/>
        </p:nvSpPr>
        <p:spPr bwMode="auto">
          <a:xfrm>
            <a:off x="6384276" y="2100795"/>
            <a:ext cx="142875" cy="590550"/>
          </a:xfrm>
          <a:prstGeom prst="leftBrace">
            <a:avLst>
              <a:gd name="adj1" fmla="val 62708"/>
              <a:gd name="adj2" fmla="val 50000"/>
            </a:avLst>
          </a:prstGeom>
          <a:noFill/>
          <a:ln w="28575">
            <a:solidFill>
              <a:srgbClr val="08577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6456040" y="1971265"/>
            <a:ext cx="3384376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 smtClean="0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@Controller</a:t>
            </a:r>
            <a:endParaRPr lang="en-US" altLang="zh-CN" sz="1600" b="1" dirty="0">
              <a:solidFill>
                <a:srgbClr val="FF0000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lvl="1" indent="0" eaLnBrk="1" hangingPunct="1"/>
            <a:endParaRPr lang="en-US" altLang="zh-CN" sz="1600" b="1" dirty="0" smtClean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r>
              <a:rPr lang="en-US" altLang="zh-CN" sz="1600" b="1" dirty="0" smtClean="0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@</a:t>
            </a:r>
            <a:r>
              <a:rPr lang="en-US" altLang="zh-CN" sz="1600" b="1" dirty="0" err="1" smtClean="0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RequestMapping</a:t>
            </a:r>
            <a:endParaRPr lang="zh-CN" altLang="en-US" sz="1600" b="1" dirty="0">
              <a:solidFill>
                <a:srgbClr val="FF0000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/>
            <a:endParaRPr lang="zh-CN" altLang="en-US" sz="1600" b="1" dirty="0"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创造分享，</a:t>
            </a:r>
            <a:r>
              <a:rPr lang="zh-CN" altLang="en-US"/>
              <a:t>共同成长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参数传递</a:t>
            </a:r>
            <a:r>
              <a:rPr lang="zh-CN" altLang="zh-CN"/>
              <a:t>（</a:t>
            </a:r>
            <a:r>
              <a:rPr lang="fr-FR" altLang="zh-CN"/>
              <a:t>View to Controller</a:t>
            </a:r>
            <a:r>
              <a:rPr lang="zh-CN" altLang="zh-CN"/>
              <a:t>）</a:t>
            </a:r>
            <a:r>
              <a:rPr lang="en-US" altLang="zh-CN"/>
              <a:t>3-1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fr-FR" altLang="zh-CN"/>
              <a:t>Controller</a:t>
            </a:r>
            <a:r>
              <a:rPr lang="zh-CN" altLang="zh-CN"/>
              <a:t>方法中参数</a:t>
            </a:r>
            <a:r>
              <a:rPr lang="zh-CN" altLang="en-US"/>
              <a:t>前加</a:t>
            </a:r>
            <a:r>
              <a:rPr lang="en-US" altLang="zh-CN"/>
              <a:t>@RequestParam</a:t>
            </a:r>
            <a:r>
              <a:rPr lang="zh-CN" altLang="en-US"/>
              <a:t>进行</a:t>
            </a:r>
            <a:r>
              <a:rPr lang="zh-CN" altLang="zh-CN"/>
              <a:t>直接入参</a:t>
            </a:r>
            <a:endParaRPr lang="en-US" altLang="zh-CN"/>
          </a:p>
          <a:p>
            <a:pPr lvl="1"/>
            <a:r>
              <a:rPr lang="zh-CN" altLang="en-US"/>
              <a:t>部署运行</a:t>
            </a:r>
            <a:endParaRPr lang="en-US" altLang="zh-CN"/>
          </a:p>
          <a:p>
            <a:pPr lvl="1"/>
            <a:r>
              <a:rPr lang="en-US" altLang="zh-CN"/>
              <a:t>http://localhost:8090/SMBMS_C09_03/welcome?username=admin</a:t>
            </a:r>
            <a:endParaRPr lang="en-US" altLang="zh-CN"/>
          </a:p>
          <a:p>
            <a:pPr lvl="1"/>
            <a:r>
              <a:rPr lang="en-US" altLang="zh-CN"/>
              <a:t>http://localhost:8090/SMBMS_C09_03/welcome</a:t>
            </a:r>
            <a:endParaRPr lang="en-US" altLang="zh-CN"/>
          </a:p>
          <a:p>
            <a:pPr lvl="2"/>
            <a:endParaRPr lang="en-US" altLang="zh-CN"/>
          </a:p>
          <a:p>
            <a:pPr lvl="2"/>
            <a:endParaRPr lang="en-US" altLang="zh-CN"/>
          </a:p>
          <a:p>
            <a:pPr lvl="1"/>
            <a:r>
              <a:rPr lang="zh-CN" altLang="en-US"/>
              <a:t>实际业务需求中，对参数的要求并不是必需的，怎么解决？</a:t>
            </a:r>
            <a:endParaRPr lang="en-US" altLang="zh-CN"/>
          </a:p>
          <a:p>
            <a:pPr lvl="1"/>
            <a:endParaRPr lang="en-US" altLang="zh-CN"/>
          </a:p>
          <a:p>
            <a:pPr lvl="1"/>
            <a:endParaRPr lang="en-US" altLang="zh-CN"/>
          </a:p>
        </p:txBody>
      </p:sp>
      <p:grpSp>
        <p:nvGrpSpPr>
          <p:cNvPr id="17" name="组合 18"/>
          <p:cNvGrpSpPr/>
          <p:nvPr/>
        </p:nvGrpSpPr>
        <p:grpSpPr bwMode="auto">
          <a:xfrm>
            <a:off x="3208060" y="5806276"/>
            <a:ext cx="5805438" cy="428625"/>
            <a:chOff x="3143240" y="5143512"/>
            <a:chExt cx="4725729" cy="428628"/>
          </a:xfrm>
        </p:grpSpPr>
        <p:sp>
          <p:nvSpPr>
            <p:cNvPr id="19" name="圆角矩形 18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22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2"/>
            <p:cNvSpPr txBox="1"/>
            <p:nvPr/>
          </p:nvSpPr>
          <p:spPr bwMode="auto">
            <a:xfrm>
              <a:off x="3658292" y="5188597"/>
              <a:ext cx="4210677" cy="337187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演示示例</a:t>
              </a:r>
              <a:r>
                <a:rPr lang="en-US" altLang="zh-CN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参数传递（IndexController）</a:t>
              </a:r>
              <a:endParaRPr lang="zh-CN" altLang="en-US" sz="16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72"/>
          <p:cNvGrpSpPr/>
          <p:nvPr/>
        </p:nvGrpSpPr>
        <p:grpSpPr bwMode="auto">
          <a:xfrm>
            <a:off x="945322" y="3112631"/>
            <a:ext cx="979170" cy="422275"/>
            <a:chOff x="1000100" y="1173499"/>
            <a:chExt cx="979914" cy="422603"/>
          </a:xfrm>
        </p:grpSpPr>
        <p:pic>
          <p:nvPicPr>
            <p:cNvPr id="25" name="Picture 5" descr="E:\设计支持\模板设计\WT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0100" y="1173499"/>
              <a:ext cx="414476" cy="422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1286067" y="1185257"/>
              <a:ext cx="693947" cy="399090"/>
            </a:xfrm>
            <a:prstGeom prst="rect">
              <a:avLst/>
            </a:prstGeom>
            <a:noFill/>
            <a:effectLst>
              <a:outerShdw blurRad="254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问题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0" name="Picture 2" descr="E:\work\A8\Y2-SpringMVC\教学用书\SpringMVC01图例\图9.13 参数传递(view-controller)-页面报错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901" y="2153791"/>
            <a:ext cx="6264696" cy="3252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参数传递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方式一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方式二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方式三</a:t>
            </a:r>
            <a:endParaRPr lang="zh-CN" altLang="en-US"/>
          </a:p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21715" y="3241358"/>
            <a:ext cx="9440545" cy="11988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p>
            <a:pPr lvl="0" algn="l"/>
            <a:r>
              <a:rPr lang="zh-CN" altLang="en-US">
                <a:sym typeface="+mn-ea"/>
              </a:rPr>
              <a:t>@RequestMapping("/welcome")</a:t>
            </a:r>
            <a:endParaRPr lang="zh-CN" altLang="en-US">
              <a:sym typeface="+mn-ea"/>
            </a:endParaRPr>
          </a:p>
          <a:p>
            <a:pPr lvl="0" algn="l"/>
            <a:r>
              <a:rPr lang="zh-CN" altLang="en-US">
                <a:sym typeface="+mn-ea"/>
              </a:rPr>
              <a:t>public String index(@RequestParam String username){</a:t>
            </a:r>
            <a:endParaRPr lang="zh-CN" altLang="en-US">
              <a:sym typeface="+mn-ea"/>
            </a:endParaRPr>
          </a:p>
          <a:p>
            <a:pPr lvl="0" algn="l"/>
            <a:r>
              <a:rPr lang="zh-CN" altLang="en-US">
                <a:sym typeface="+mn-ea"/>
              </a:rPr>
              <a:t>	return "index";</a:t>
            </a:r>
            <a:endParaRPr lang="zh-CN" altLang="en-US">
              <a:sym typeface="+mn-ea"/>
            </a:endParaRPr>
          </a:p>
          <a:p>
            <a:pPr lvl="0" algn="l"/>
            <a:r>
              <a:rPr lang="zh-CN" altLang="en-US">
                <a:sym typeface="+mn-ea"/>
              </a:rPr>
              <a:t>}</a:t>
            </a:r>
            <a:endParaRPr lang="zh-CN" altLang="en-US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1715" y="4944428"/>
            <a:ext cx="9507220" cy="11988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p>
            <a:pPr lvl="0" algn="l"/>
            <a:r>
              <a:rPr lang="zh-CN" altLang="en-US">
                <a:sym typeface="+mn-ea"/>
              </a:rPr>
              <a:t>@RequestMapping("/welcome")</a:t>
            </a:r>
            <a:endParaRPr lang="zh-CN" altLang="en-US">
              <a:sym typeface="+mn-ea"/>
            </a:endParaRPr>
          </a:p>
          <a:p>
            <a:pPr lvl="0" algn="l"/>
            <a:r>
              <a:rPr lang="zh-CN" altLang="en-US">
                <a:sym typeface="+mn-ea"/>
              </a:rPr>
              <a:t>public String index(@RequestParam(value="username",required=false) String username) {</a:t>
            </a:r>
            <a:endParaRPr lang="zh-CN" altLang="en-US">
              <a:sym typeface="+mn-ea"/>
            </a:endParaRPr>
          </a:p>
          <a:p>
            <a:pPr lvl="0" algn="l"/>
            <a:r>
              <a:rPr lang="zh-CN" altLang="en-US">
                <a:sym typeface="+mn-ea"/>
              </a:rPr>
              <a:t>	return "index";</a:t>
            </a:r>
            <a:endParaRPr lang="zh-CN" altLang="en-US">
              <a:sym typeface="+mn-ea"/>
            </a:endParaRPr>
          </a:p>
          <a:p>
            <a:pPr lvl="0" algn="l"/>
            <a:r>
              <a:rPr lang="zh-CN" altLang="en-US">
                <a:sym typeface="+mn-ea"/>
              </a:rPr>
              <a:t>}</a:t>
            </a:r>
            <a:endParaRPr lang="zh-CN" altLang="en-US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6005" y="1543050"/>
            <a:ext cx="9439910" cy="11988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@RequestMapping("/welcome")</a:t>
            </a:r>
            <a:endParaRPr lang="zh-CN" altLang="en-US"/>
          </a:p>
          <a:p>
            <a:r>
              <a:rPr lang="zh-CN" altLang="en-US">
                <a:sym typeface="+mn-ea"/>
              </a:rPr>
              <a:t>public String index(String username){</a:t>
            </a:r>
            <a:endParaRPr lang="zh-CN" altLang="en-US"/>
          </a:p>
          <a:p>
            <a:r>
              <a:rPr lang="zh-CN" altLang="en-US">
                <a:sym typeface="+mn-ea"/>
              </a:rPr>
              <a:t>	return "index";</a:t>
            </a:r>
            <a:endParaRPr lang="zh-CN" altLang="en-US"/>
          </a:p>
          <a:p>
            <a:r>
              <a:rPr lang="zh-CN" altLang="en-US">
                <a:sym typeface="+mn-ea"/>
              </a:rPr>
              <a:t>}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参数传递</a:t>
            </a:r>
            <a:r>
              <a:rPr lang="zh-CN" altLang="zh-CN"/>
              <a:t>（</a:t>
            </a:r>
            <a:r>
              <a:rPr lang="fr-FR" altLang="zh-CN"/>
              <a:t>View to Controller</a:t>
            </a:r>
            <a:r>
              <a:rPr lang="zh-CN" altLang="zh-CN"/>
              <a:t>）</a:t>
            </a:r>
            <a:r>
              <a:rPr lang="en-US" altLang="zh-CN"/>
              <a:t>3-</a:t>
            </a:r>
            <a:r>
              <a:rPr lang="en-US"/>
              <a:t>2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fr-FR" altLang="zh-CN"/>
              <a:t>@RequestParam</a:t>
            </a:r>
            <a:endParaRPr lang="fr-FR" altLang="zh-CN"/>
          </a:p>
          <a:p>
            <a:pPr lvl="1"/>
            <a:r>
              <a:rPr lang="en-US" altLang="zh-CN"/>
              <a:t>value</a:t>
            </a:r>
            <a:endParaRPr lang="en-US" altLang="zh-CN"/>
          </a:p>
          <a:p>
            <a:pPr lvl="1"/>
            <a:r>
              <a:rPr lang="en-US" altLang="zh-CN"/>
              <a:t>required</a:t>
            </a:r>
            <a:endParaRPr lang="en-US" altLang="zh-CN"/>
          </a:p>
          <a:p>
            <a:pPr lvl="1"/>
            <a:r>
              <a:rPr lang="en-US" altLang="zh-CN"/>
              <a:t>defaultValue</a:t>
            </a:r>
            <a:endParaRPr lang="en-US" altLang="zh-CN"/>
          </a:p>
        </p:txBody>
      </p:sp>
      <p:grpSp>
        <p:nvGrpSpPr>
          <p:cNvPr id="10" name="组合 18"/>
          <p:cNvGrpSpPr/>
          <p:nvPr/>
        </p:nvGrpSpPr>
        <p:grpSpPr bwMode="auto">
          <a:xfrm>
            <a:off x="3190281" y="5826844"/>
            <a:ext cx="5805345" cy="428625"/>
            <a:chOff x="3143240" y="5143512"/>
            <a:chExt cx="4607514" cy="428628"/>
          </a:xfrm>
        </p:grpSpPr>
        <p:sp>
          <p:nvSpPr>
            <p:cNvPr id="11" name="圆角矩形 10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30732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/>
            <p:cNvSpPr txBox="1"/>
            <p:nvPr/>
          </p:nvSpPr>
          <p:spPr bwMode="auto">
            <a:xfrm>
              <a:off x="3771337" y="5187962"/>
              <a:ext cx="3979417" cy="337187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演示示例</a:t>
              </a:r>
              <a:r>
                <a:rPr lang="en-US" altLang="zh-CN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springmvc_02_params</a:t>
              </a: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16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内容占位符 2"/>
          <p:cNvSpPr txBox="1"/>
          <p:nvPr/>
        </p:nvSpPr>
        <p:spPr bwMode="auto">
          <a:xfrm>
            <a:off x="2169351" y="1124744"/>
            <a:ext cx="6950985" cy="220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9CDE"/>
              </a:buClr>
              <a:buSzPct val="100000"/>
              <a:buFont typeface="Wingdings" panose="05000000000000000000" pitchFamily="2" charset="2"/>
              <a:buChar char="n"/>
              <a:defRPr sz="2600" b="1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9CDE"/>
              </a:buClr>
              <a:buSzPct val="100000"/>
              <a:buFont typeface="Wingdings" panose="05000000000000000000" pitchFamily="2" charset="2"/>
              <a:buChar char="u"/>
              <a:defRPr sz="2400" b="1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9CDE"/>
              </a:buClr>
              <a:buSzPct val="85000"/>
              <a:buFont typeface="Wingdings" panose="05000000000000000000" pitchFamily="2" charset="2"/>
              <a:buChar char="Ø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Ø"/>
              <a:defRPr sz="1800" b="1">
                <a:solidFill>
                  <a:schemeClr val="tx1"/>
                </a:solidFill>
                <a:latin typeface="+mn-lt"/>
                <a:ea typeface="+mn-ea"/>
                <a:cs typeface="楷体_GB231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b="1">
                <a:solidFill>
                  <a:schemeClr val="tx1"/>
                </a:solidFill>
                <a:latin typeface="+mn-lt"/>
                <a:ea typeface="+mn-ea"/>
                <a:cs typeface="楷体_GB231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9pPr>
          </a:lstStyle>
          <a:p>
            <a:pPr marL="342900" lvl="1" indent="-342900">
              <a:buFont typeface="Wingdings" panose="05000000000000000000" pitchFamily="2" charset="2"/>
              <a:buChar char="n"/>
              <a:defRPr/>
            </a:pPr>
            <a:endParaRPr lang="zh-CN" altLang="en-US" dirty="0"/>
          </a:p>
        </p:txBody>
      </p:sp>
      <p:sp>
        <p:nvSpPr>
          <p:cNvPr id="22" name="AutoShape 12"/>
          <p:cNvSpPr>
            <a:spLocks noChangeArrowheads="1"/>
          </p:cNvSpPr>
          <p:nvPr/>
        </p:nvSpPr>
        <p:spPr bwMode="auto">
          <a:xfrm>
            <a:off x="2351584" y="3353278"/>
            <a:ext cx="6768752" cy="2151766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defTabSz="723900">
              <a:lnSpc>
                <a:spcPct val="13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</a:rPr>
              <a:t>@</a:t>
            </a:r>
            <a:r>
              <a:rPr lang="en-US" altLang="zh-CN" b="1" dirty="0" err="1">
                <a:solidFill>
                  <a:schemeClr val="accent5">
                    <a:lumMod val="10000"/>
                  </a:schemeClr>
                </a:solidFill>
              </a:rPr>
              <a:t>RequestMapping</a:t>
            </a: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</a:rPr>
              <a:t>("/welcome")</a:t>
            </a:r>
            <a:endParaRPr lang="en-US" altLang="zh-CN" b="1" dirty="0">
              <a:solidFill>
                <a:schemeClr val="accent5">
                  <a:lumMod val="10000"/>
                </a:schemeClr>
              </a:solidFill>
            </a:endParaRPr>
          </a:p>
          <a:p>
            <a:pPr defTabSz="723900">
              <a:lnSpc>
                <a:spcPct val="13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 smtClean="0">
                <a:solidFill>
                  <a:schemeClr val="accent5">
                    <a:lumMod val="10000"/>
                  </a:schemeClr>
                </a:solidFill>
              </a:rPr>
              <a:t>public String Welcome</a:t>
            </a: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</a:rPr>
              <a:t>(@</a:t>
            </a:r>
            <a:r>
              <a:rPr lang="en-US" altLang="zh-CN" b="1" dirty="0" err="1">
                <a:solidFill>
                  <a:schemeClr val="accent5">
                    <a:lumMod val="10000"/>
                  </a:schemeClr>
                </a:solidFill>
              </a:rPr>
              <a:t>RequestParam</a:t>
            </a: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</a:rPr>
              <a:t>(value="username</a:t>
            </a:r>
            <a:r>
              <a:rPr lang="en-US" altLang="zh-CN" b="1" dirty="0" smtClean="0">
                <a:solidFill>
                  <a:schemeClr val="accent5">
                    <a:lumMod val="10000"/>
                  </a:schemeClr>
                </a:solidFill>
              </a:rPr>
              <a:t>",</a:t>
            </a:r>
            <a:endParaRPr lang="en-US" altLang="zh-CN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defTabSz="723900">
              <a:lnSpc>
                <a:spcPct val="13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</a:rPr>
              <a:t> </a:t>
            </a:r>
            <a:r>
              <a:rPr lang="en-US" altLang="zh-CN" b="1" dirty="0" smtClean="0">
                <a:solidFill>
                  <a:schemeClr val="accent5">
                    <a:lumMod val="10000"/>
                  </a:schemeClr>
                </a:solidFill>
              </a:rPr>
              <a:t>                                                                       required=false</a:t>
            </a: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</a:rPr>
              <a:t>) </a:t>
            </a:r>
            <a:r>
              <a:rPr lang="en-US" altLang="zh-CN" b="1" dirty="0" smtClean="0">
                <a:solidFill>
                  <a:schemeClr val="accent5">
                    <a:lumMod val="10000"/>
                  </a:schemeClr>
                </a:solidFill>
              </a:rPr>
              <a:t>                                              				       String </a:t>
            </a: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</a:rPr>
              <a:t>username</a:t>
            </a:r>
            <a:r>
              <a:rPr lang="en-US" altLang="zh-CN" b="1" dirty="0" smtClean="0">
                <a:solidFill>
                  <a:schemeClr val="accent5">
                    <a:lumMod val="10000"/>
                  </a:schemeClr>
                </a:solidFill>
              </a:rPr>
              <a:t>){</a:t>
            </a:r>
            <a:endParaRPr lang="en-US" altLang="zh-CN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defTabSz="723900">
              <a:lnSpc>
                <a:spcPct val="13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 smtClean="0">
                <a:solidFill>
                  <a:schemeClr val="accent5">
                    <a:lumMod val="10000"/>
                  </a:schemeClr>
                </a:solidFill>
              </a:rPr>
              <a:t>		……</a:t>
            </a:r>
            <a:r>
              <a:rPr lang="zh-CN" altLang="en-US" b="1" dirty="0" smtClean="0">
                <a:solidFill>
                  <a:schemeClr val="accent5">
                    <a:lumMod val="10000"/>
                  </a:schemeClr>
                </a:solidFill>
              </a:rPr>
              <a:t>代码省略</a:t>
            </a:r>
            <a:endParaRPr lang="en-US" altLang="zh-CN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defTabSz="723900">
              <a:lnSpc>
                <a:spcPct val="13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</a:rPr>
              <a:t>}</a:t>
            </a:r>
            <a:endParaRPr lang="en-US" altLang="zh-CN" b="1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6147043" y="3715926"/>
            <a:ext cx="2088232" cy="360040"/>
          </a:xfrm>
          <a:prstGeom prst="rect">
            <a:avLst/>
          </a:prstGeom>
          <a:ln w="28575" cmpd="sng">
            <a:solidFill>
              <a:srgbClr val="FF0000"/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26" name="直接箭头连接符 25"/>
          <p:cNvCxnSpPr>
            <a:endCxn id="27" idx="1"/>
          </p:cNvCxnSpPr>
          <p:nvPr/>
        </p:nvCxnSpPr>
        <p:spPr>
          <a:xfrm flipV="1">
            <a:off x="7797979" y="3039388"/>
            <a:ext cx="744797" cy="618509"/>
          </a:xfrm>
          <a:prstGeom prst="straightConnector1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" name="AutoShape 2"/>
          <p:cNvSpPr>
            <a:spLocks noChangeArrowheads="1"/>
          </p:cNvSpPr>
          <p:nvPr/>
        </p:nvSpPr>
        <p:spPr bwMode="auto">
          <a:xfrm>
            <a:off x="8542776" y="2851860"/>
            <a:ext cx="971426" cy="373980"/>
          </a:xfrm>
          <a:prstGeom prst="roundRect">
            <a:avLst>
              <a:gd name="adj" fmla="val 2593"/>
            </a:avLst>
          </a:prstGeom>
          <a:solidFill>
            <a:srgbClr val="0070C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b">
            <a:spAutoFit/>
          </a:bodyPr>
          <a:lstStyle/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参数名</a:t>
            </a:r>
            <a:endParaRPr lang="zh-CN" altLang="en-US" b="1" kern="0" dirty="0">
              <a:solidFill>
                <a:schemeClr val="bg1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 bwMode="auto">
          <a:xfrm>
            <a:off x="6146580" y="4156116"/>
            <a:ext cx="1656184" cy="360040"/>
          </a:xfrm>
          <a:prstGeom prst="rect">
            <a:avLst/>
          </a:prstGeom>
          <a:ln w="28575" cmpd="sng">
            <a:solidFill>
              <a:srgbClr val="FF0000"/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29" name="直接箭头连接符 28"/>
          <p:cNvCxnSpPr>
            <a:stCxn id="28" idx="3"/>
            <a:endCxn id="31" idx="1"/>
          </p:cNvCxnSpPr>
          <p:nvPr/>
        </p:nvCxnSpPr>
        <p:spPr>
          <a:xfrm flipV="1">
            <a:off x="7802880" y="3903345"/>
            <a:ext cx="1532255" cy="433070"/>
          </a:xfrm>
          <a:prstGeom prst="straightConnector1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1" name="AutoShape 2"/>
          <p:cNvSpPr>
            <a:spLocks noChangeArrowheads="1"/>
          </p:cNvSpPr>
          <p:nvPr/>
        </p:nvSpPr>
        <p:spPr bwMode="auto">
          <a:xfrm>
            <a:off x="9334864" y="3715956"/>
            <a:ext cx="1153623" cy="373980"/>
          </a:xfrm>
          <a:prstGeom prst="roundRect">
            <a:avLst>
              <a:gd name="adj" fmla="val 2593"/>
            </a:avLst>
          </a:prstGeom>
          <a:solidFill>
            <a:srgbClr val="0070C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b">
            <a:spAutoFit/>
          </a:bodyPr>
          <a:lstStyle/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zh-CN" altLang="zh-CN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是否必需</a:t>
            </a:r>
            <a:endParaRPr lang="zh-CN" altLang="en-US" b="1" kern="0" dirty="0">
              <a:solidFill>
                <a:schemeClr val="bg1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/>
          <p:nvPr/>
        </p:nvSpPr>
        <p:spPr bwMode="auto">
          <a:xfrm>
            <a:off x="2169351" y="893986"/>
            <a:ext cx="7743073" cy="4120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9CDE"/>
              </a:buClr>
              <a:buSzPct val="100000"/>
              <a:buFont typeface="Wingdings" panose="05000000000000000000" pitchFamily="2" charset="2"/>
              <a:buChar char="n"/>
              <a:defRPr sz="2600" b="1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9CDE"/>
              </a:buClr>
              <a:buSzPct val="100000"/>
              <a:buFont typeface="Wingdings" panose="05000000000000000000" pitchFamily="2" charset="2"/>
              <a:buChar char="u"/>
              <a:defRPr sz="2400" b="1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9CDE"/>
              </a:buClr>
              <a:buSzPct val="85000"/>
              <a:buFont typeface="Wingdings" panose="05000000000000000000" pitchFamily="2" charset="2"/>
              <a:buChar char="Ø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Ø"/>
              <a:defRPr sz="1800" b="1">
                <a:solidFill>
                  <a:schemeClr val="tx1"/>
                </a:solidFill>
                <a:latin typeface="+mn-lt"/>
                <a:ea typeface="+mn-ea"/>
                <a:cs typeface="楷体_GB231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b="1">
                <a:solidFill>
                  <a:schemeClr val="tx1"/>
                </a:solidFill>
                <a:latin typeface="+mn-lt"/>
                <a:ea typeface="+mn-ea"/>
                <a:cs typeface="楷体_GB231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9pPr>
          </a:lstStyle>
          <a:p>
            <a:pPr marL="342900" lvl="1" indent="-342900">
              <a:buFont typeface="Wingdings" panose="05000000000000000000" pitchFamily="2" charset="2"/>
              <a:buChar char="n"/>
              <a:defRPr/>
            </a:pPr>
            <a:r>
              <a:rPr lang="fr-FR" altLang="zh-CN" dirty="0" smtClean="0"/>
              <a:t>@R</a:t>
            </a:r>
            <a:r>
              <a:rPr lang="en-US" altLang="zh-CN" dirty="0" err="1" smtClean="0"/>
              <a:t>equestMapping</a:t>
            </a:r>
            <a:endParaRPr lang="en-US" altLang="zh-CN" dirty="0" smtClean="0"/>
          </a:p>
          <a:p>
            <a:pPr lvl="1">
              <a:defRPr/>
            </a:pPr>
            <a:r>
              <a:rPr lang="zh-CN" altLang="en-US" sz="2000" dirty="0" smtClean="0"/>
              <a:t>标注在</a:t>
            </a:r>
            <a:r>
              <a:rPr lang="zh-CN" altLang="en-US" sz="2000" dirty="0" smtClean="0">
                <a:solidFill>
                  <a:srgbClr val="FF0000"/>
                </a:solidFill>
              </a:rPr>
              <a:t>类定义</a:t>
            </a:r>
            <a:r>
              <a:rPr lang="zh-CN" altLang="en-US" sz="2000" dirty="0" smtClean="0"/>
              <a:t>处</a:t>
            </a:r>
            <a:endParaRPr lang="fr-FR" altLang="zh-CN" sz="2000" dirty="0" smtClean="0"/>
          </a:p>
          <a:p>
            <a:pPr lvl="1">
              <a:defRPr/>
            </a:pPr>
            <a:r>
              <a:rPr lang="zh-CN" altLang="en-US" sz="2000" dirty="0" smtClean="0"/>
              <a:t>标注在</a:t>
            </a:r>
            <a:r>
              <a:rPr lang="zh-CN" altLang="en-US" sz="2000" dirty="0" smtClean="0">
                <a:solidFill>
                  <a:srgbClr val="FF0000"/>
                </a:solidFill>
              </a:rPr>
              <a:t>方法定义</a:t>
            </a:r>
            <a:r>
              <a:rPr lang="zh-CN" altLang="en-US" sz="2000" dirty="0" smtClean="0"/>
              <a:t>处</a:t>
            </a:r>
            <a:endParaRPr lang="en-US" altLang="zh-CN" sz="2000" dirty="0" smtClean="0"/>
          </a:p>
          <a:p>
            <a:pPr lvl="1">
              <a:defRPr/>
            </a:pPr>
            <a:r>
              <a:rPr lang="zh-CN" altLang="en-US" sz="2000" dirty="0"/>
              <a:t>映射</a:t>
            </a:r>
            <a:r>
              <a:rPr lang="zh-CN" altLang="en-US" sz="2000" dirty="0" smtClean="0"/>
              <a:t>规则</a:t>
            </a:r>
            <a:endParaRPr lang="en-US" altLang="zh-CN" sz="2000" dirty="0" smtClean="0"/>
          </a:p>
          <a:p>
            <a:pPr lvl="2">
              <a:defRPr/>
            </a:pPr>
            <a:r>
              <a:rPr lang="zh-CN" altLang="zh-CN" sz="1800" dirty="0"/>
              <a:t>通过请求</a:t>
            </a:r>
            <a:r>
              <a:rPr lang="fr-FR" altLang="zh-CN" sz="1800" dirty="0"/>
              <a:t>URL</a:t>
            </a:r>
            <a:r>
              <a:rPr lang="zh-CN" altLang="zh-CN" sz="1800" dirty="0"/>
              <a:t>进行</a:t>
            </a:r>
            <a:r>
              <a:rPr lang="zh-CN" altLang="zh-CN" sz="1800" dirty="0" smtClean="0"/>
              <a:t>映射</a:t>
            </a:r>
            <a:endParaRPr lang="en-US" altLang="zh-CN" sz="1800" dirty="0" smtClean="0"/>
          </a:p>
          <a:p>
            <a:pPr lvl="2">
              <a:defRPr/>
            </a:pPr>
            <a:r>
              <a:rPr lang="zh-CN" altLang="zh-CN" sz="1800" dirty="0"/>
              <a:t>通过请求</a:t>
            </a:r>
            <a:r>
              <a:rPr lang="zh-CN" altLang="zh-CN" sz="1800" dirty="0" smtClean="0"/>
              <a:t>参数</a:t>
            </a:r>
            <a:r>
              <a:rPr lang="zh-CN" altLang="zh-CN" sz="1800" dirty="0"/>
              <a:t>进行</a:t>
            </a:r>
            <a:r>
              <a:rPr lang="zh-CN" altLang="zh-CN" sz="1800" dirty="0" smtClean="0"/>
              <a:t>映射</a:t>
            </a:r>
            <a:endParaRPr lang="en-US" altLang="zh-CN" sz="1800" dirty="0" smtClean="0"/>
          </a:p>
          <a:p>
            <a:pPr lvl="3">
              <a:defRPr/>
            </a:pPr>
            <a:r>
              <a:rPr lang="zh-CN" altLang="zh-CN" sz="1600" dirty="0"/>
              <a:t>若选择方法参数直接入参的话，方法入参名必须与请求中参数名保持一致</a:t>
            </a:r>
            <a:endParaRPr lang="en-US" altLang="zh-CN" sz="1600" dirty="0" smtClean="0"/>
          </a:p>
          <a:p>
            <a:pPr lvl="2">
              <a:defRPr/>
            </a:pPr>
            <a:r>
              <a:rPr lang="zh-CN" altLang="zh-CN" sz="1800" dirty="0"/>
              <a:t>通过</a:t>
            </a:r>
            <a:r>
              <a:rPr lang="zh-CN" altLang="zh-CN" sz="1800" dirty="0" smtClean="0"/>
              <a:t>请求</a:t>
            </a:r>
            <a:r>
              <a:rPr lang="zh-CN" altLang="zh-CN" sz="1800" dirty="0"/>
              <a:t>方法进行</a:t>
            </a:r>
            <a:r>
              <a:rPr lang="zh-CN" altLang="zh-CN" sz="1800" dirty="0" smtClean="0"/>
              <a:t>映射</a:t>
            </a:r>
            <a:endParaRPr lang="en-US" altLang="zh-CN" sz="1800" dirty="0" smtClean="0"/>
          </a:p>
          <a:p>
            <a:pPr lvl="3">
              <a:defRPr/>
            </a:pPr>
            <a:r>
              <a:rPr lang="en-US" altLang="zh-CN" sz="1600" dirty="0" smtClean="0"/>
              <a:t>GET</a:t>
            </a:r>
            <a:endParaRPr lang="en-US" altLang="zh-CN" sz="1600" dirty="0" smtClean="0"/>
          </a:p>
          <a:p>
            <a:pPr lvl="3">
              <a:defRPr/>
            </a:pPr>
            <a:r>
              <a:rPr lang="en-US" altLang="zh-CN" sz="1600" dirty="0" smtClean="0"/>
              <a:t>POST</a:t>
            </a:r>
            <a:endParaRPr lang="zh-CN" altLang="zh-CN" sz="1600" dirty="0" smtClean="0"/>
          </a:p>
          <a:p>
            <a:pPr marL="0" indent="-400050">
              <a:defRPr/>
            </a:pP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参数传递</a:t>
            </a:r>
            <a:r>
              <a:rPr lang="zh-CN" altLang="zh-CN"/>
              <a:t>（</a:t>
            </a:r>
            <a:r>
              <a:rPr lang="fr-FR" altLang="zh-CN"/>
              <a:t>View to Controller</a:t>
            </a:r>
            <a:r>
              <a:rPr lang="zh-CN" altLang="zh-CN"/>
              <a:t>）</a:t>
            </a:r>
            <a:r>
              <a:rPr lang="en-US" altLang="zh-CN"/>
              <a:t>3-</a:t>
            </a:r>
            <a:r>
              <a:rPr lang="en-US"/>
              <a:t>3</a:t>
            </a:r>
            <a:endParaRPr 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方式四</a:t>
            </a:r>
            <a:endParaRPr lang="zh-CN" altLang="en-US"/>
          </a:p>
        </p:txBody>
      </p:sp>
      <p:grpSp>
        <p:nvGrpSpPr>
          <p:cNvPr id="37" name="组合 21"/>
          <p:cNvGrpSpPr/>
          <p:nvPr/>
        </p:nvGrpSpPr>
        <p:grpSpPr bwMode="auto">
          <a:xfrm>
            <a:off x="2311299" y="4816294"/>
            <a:ext cx="7258050" cy="714375"/>
            <a:chOff x="1908175" y="4643446"/>
            <a:chExt cx="4306888" cy="714380"/>
          </a:xfrm>
        </p:grpSpPr>
        <p:sp>
          <p:nvSpPr>
            <p:cNvPr id="38" name="AutoShape 4"/>
            <p:cNvSpPr>
              <a:spLocks noChangeArrowheads="1"/>
            </p:cNvSpPr>
            <p:nvPr/>
          </p:nvSpPr>
          <p:spPr bwMode="gray">
            <a:xfrm>
              <a:off x="1908175" y="4837122"/>
              <a:ext cx="4306888" cy="520704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accent1"/>
              </a:solidFill>
            </a:ln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fr-FR" altLang="zh-CN" dirty="0"/>
                <a:t> </a:t>
              </a:r>
              <a:r>
                <a:rPr lang="fr-FR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@RequestMapping</a:t>
              </a:r>
              <a:r>
                <a:rPr lang="zh-CN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映射的请求信息必须保证全局唯一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AutoShape 4"/>
            <p:cNvSpPr>
              <a:spLocks noChangeArrowheads="1"/>
            </p:cNvSpPr>
            <p:nvPr/>
          </p:nvSpPr>
          <p:spPr bwMode="gray">
            <a:xfrm>
              <a:off x="5838626" y="4643446"/>
              <a:ext cx="233572" cy="36036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  <a:round/>
            </a:ln>
          </p:spPr>
          <p:txBody>
            <a:bodyPr anchor="ctr"/>
            <a:lstStyle/>
            <a:p>
              <a:pPr algn="ctr"/>
              <a:r>
                <a:rPr lang="en-US" altLang="zh-CN" sz="2000" b="1">
                  <a:solidFill>
                    <a:srgbClr val="0C83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!</a:t>
              </a:r>
              <a:endParaRPr lang="en-US" altLang="zh-CN" sz="2000" b="1">
                <a:solidFill>
                  <a:srgbClr val="0C83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18"/>
          <p:cNvGrpSpPr/>
          <p:nvPr/>
        </p:nvGrpSpPr>
        <p:grpSpPr bwMode="auto">
          <a:xfrm>
            <a:off x="2373630" y="5967095"/>
            <a:ext cx="7142702" cy="428625"/>
            <a:chOff x="3143240" y="5143512"/>
            <a:chExt cx="4572032" cy="428628"/>
          </a:xfrm>
        </p:grpSpPr>
        <p:sp>
          <p:nvSpPr>
            <p:cNvPr id="11" name="圆角矩形 10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30732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/>
            <p:cNvSpPr txBox="1"/>
            <p:nvPr/>
          </p:nvSpPr>
          <p:spPr bwMode="auto">
            <a:xfrm>
              <a:off x="4064895" y="5188597"/>
              <a:ext cx="3209428" cy="337187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lvl="0" algn="ctr">
                <a:buClrTx/>
                <a:buSzTx/>
                <a:buFontTx/>
                <a:defRPr/>
              </a:pP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演示示例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：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（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springmvc_02_params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）</a:t>
              </a:r>
              <a:endParaRPr lang="zh-CN" altLang="en-US" sz="1600" b="1" spc="300" dirty="0" smtClean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2" name="AutoShape 12"/>
          <p:cNvSpPr>
            <a:spLocks noChangeArrowheads="1"/>
          </p:cNvSpPr>
          <p:nvPr/>
        </p:nvSpPr>
        <p:spPr bwMode="auto">
          <a:xfrm>
            <a:off x="2972303" y="4599032"/>
            <a:ext cx="5696619" cy="1224136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defTabSz="723900">
              <a:lnSpc>
                <a:spcPct val="13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 smtClean="0">
                <a:solidFill>
                  <a:schemeClr val="accent5">
                    <a:lumMod val="10000"/>
                  </a:schemeClr>
                </a:solidFill>
              </a:rPr>
              <a:t>@</a:t>
            </a:r>
            <a:r>
              <a:rPr lang="en-US" altLang="zh-CN" b="1" dirty="0" err="1">
                <a:solidFill>
                  <a:schemeClr val="accent5">
                    <a:lumMod val="10000"/>
                  </a:schemeClr>
                </a:solidFill>
              </a:rPr>
              <a:t>RequestMapping</a:t>
            </a: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</a:rPr>
              <a:t>(value="/welcome</a:t>
            </a:r>
            <a:r>
              <a:rPr lang="en-US" altLang="zh-CN" b="1" dirty="0" smtClean="0">
                <a:solidFill>
                  <a:schemeClr val="accent5">
                    <a:lumMod val="10000"/>
                  </a:schemeClr>
                </a:solidFill>
              </a:rPr>
              <a:t>",</a:t>
            </a:r>
            <a:endParaRPr lang="en-US" altLang="zh-CN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defTabSz="723900">
              <a:lnSpc>
                <a:spcPct val="13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</a:rPr>
              <a:t> </a:t>
            </a:r>
            <a:r>
              <a:rPr lang="en-US" altLang="zh-CN" b="1" dirty="0" smtClean="0">
                <a:solidFill>
                  <a:schemeClr val="accent5">
                    <a:lumMod val="10000"/>
                  </a:schemeClr>
                </a:solidFill>
              </a:rPr>
              <a:t>                                 method=</a:t>
            </a:r>
            <a:r>
              <a:rPr lang="en-US" altLang="zh-CN" b="1" dirty="0" err="1" smtClean="0">
                <a:solidFill>
                  <a:schemeClr val="accent5">
                    <a:lumMod val="10000"/>
                  </a:schemeClr>
                </a:solidFill>
              </a:rPr>
              <a:t>RequestMethod.GET</a:t>
            </a: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</a:rPr>
              <a:t>,</a:t>
            </a:r>
            <a:endParaRPr lang="zh-CN" altLang="zh-CN" b="1" dirty="0">
              <a:solidFill>
                <a:schemeClr val="accent5">
                  <a:lumMod val="10000"/>
                </a:schemeClr>
              </a:solidFill>
            </a:endParaRPr>
          </a:p>
          <a:p>
            <a:pPr defTabSz="723900">
              <a:lnSpc>
                <a:spcPct val="13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 smtClean="0">
                <a:solidFill>
                  <a:schemeClr val="accent5">
                    <a:lumMod val="10000"/>
                  </a:schemeClr>
                </a:solidFill>
              </a:rPr>
              <a:t>                                  </a:t>
            </a:r>
            <a:r>
              <a:rPr lang="en-US" altLang="zh-CN" b="1" dirty="0" err="1" smtClean="0">
                <a:solidFill>
                  <a:schemeClr val="accent5">
                    <a:lumMod val="10000"/>
                  </a:schemeClr>
                </a:solidFill>
              </a:rPr>
              <a:t>params</a:t>
            </a: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</a:rPr>
              <a:t>="username")</a:t>
            </a:r>
            <a:endParaRPr lang="en-US" altLang="zh-CN" b="1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4838858" y="4642904"/>
            <a:ext cx="1979441" cy="360040"/>
          </a:xfrm>
          <a:prstGeom prst="rect">
            <a:avLst/>
          </a:prstGeom>
          <a:ln w="28575" cmpd="sng">
            <a:solidFill>
              <a:srgbClr val="FF0000"/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V="1">
            <a:off x="5788602" y="3781549"/>
            <a:ext cx="1284175" cy="817483"/>
          </a:xfrm>
          <a:prstGeom prst="straightConnector1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" name="AutoShape 2"/>
          <p:cNvSpPr>
            <a:spLocks noChangeArrowheads="1"/>
          </p:cNvSpPr>
          <p:nvPr/>
        </p:nvSpPr>
        <p:spPr bwMode="auto">
          <a:xfrm>
            <a:off x="7072777" y="3581371"/>
            <a:ext cx="1187450" cy="373980"/>
          </a:xfrm>
          <a:prstGeom prst="roundRect">
            <a:avLst>
              <a:gd name="adj" fmla="val 2593"/>
            </a:avLst>
          </a:prstGeom>
          <a:solidFill>
            <a:srgbClr val="0070C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b">
            <a:spAutoFit/>
          </a:bodyPr>
          <a:lstStyle/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zh-CN" altLang="zh-CN" b="1" kern="0" dirty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请求</a:t>
            </a:r>
            <a:r>
              <a:rPr lang="fr-FR" altLang="zh-CN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URL</a:t>
            </a:r>
            <a:endParaRPr lang="zh-CN" altLang="en-US" b="1" kern="0" dirty="0">
              <a:solidFill>
                <a:schemeClr val="bg1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 flipV="1">
            <a:off x="7341832" y="4311000"/>
            <a:ext cx="918395" cy="655848"/>
          </a:xfrm>
          <a:prstGeom prst="straightConnector1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1" name="AutoShape 2"/>
          <p:cNvSpPr>
            <a:spLocks noChangeArrowheads="1"/>
          </p:cNvSpPr>
          <p:nvPr/>
        </p:nvSpPr>
        <p:spPr bwMode="auto">
          <a:xfrm>
            <a:off x="8260227" y="4106675"/>
            <a:ext cx="1187450" cy="373980"/>
          </a:xfrm>
          <a:prstGeom prst="roundRect">
            <a:avLst>
              <a:gd name="adj" fmla="val 2593"/>
            </a:avLst>
          </a:prstGeom>
          <a:solidFill>
            <a:srgbClr val="0070C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b">
            <a:spAutoFit/>
          </a:bodyPr>
          <a:lstStyle/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zh-CN" altLang="zh-CN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请求</a:t>
            </a:r>
            <a:r>
              <a:rPr lang="zh-CN" altLang="en-US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方法</a:t>
            </a:r>
            <a:endParaRPr lang="zh-CN" altLang="en-US" b="1" kern="0" dirty="0">
              <a:solidFill>
                <a:schemeClr val="bg1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33" name="AutoShape 2"/>
          <p:cNvSpPr>
            <a:spLocks noChangeArrowheads="1"/>
          </p:cNvSpPr>
          <p:nvPr/>
        </p:nvSpPr>
        <p:spPr bwMode="auto">
          <a:xfrm>
            <a:off x="8777616" y="5390044"/>
            <a:ext cx="1187450" cy="373980"/>
          </a:xfrm>
          <a:prstGeom prst="roundRect">
            <a:avLst>
              <a:gd name="adj" fmla="val 2593"/>
            </a:avLst>
          </a:prstGeom>
          <a:solidFill>
            <a:srgbClr val="0070C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b">
            <a:spAutoFit/>
          </a:bodyPr>
          <a:lstStyle/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zh-CN" altLang="zh-CN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请求</a:t>
            </a:r>
            <a:r>
              <a:rPr lang="zh-CN" altLang="en-US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参数</a:t>
            </a:r>
            <a:endParaRPr lang="zh-CN" altLang="en-US" b="1" kern="0" dirty="0">
              <a:solidFill>
                <a:schemeClr val="bg1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cxnSp>
        <p:nvCxnSpPr>
          <p:cNvPr id="34" name="直接箭头连接符 33"/>
          <p:cNvCxnSpPr>
            <a:stCxn id="8" idx="3"/>
            <a:endCxn id="33" idx="1"/>
          </p:cNvCxnSpPr>
          <p:nvPr/>
        </p:nvCxnSpPr>
        <p:spPr>
          <a:xfrm>
            <a:off x="6950075" y="5564505"/>
            <a:ext cx="1827530" cy="12700"/>
          </a:xfrm>
          <a:prstGeom prst="straightConnector1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 bwMode="auto">
          <a:xfrm>
            <a:off x="4674393" y="5010027"/>
            <a:ext cx="3294951" cy="360040"/>
          </a:xfrm>
          <a:prstGeom prst="rect">
            <a:avLst/>
          </a:prstGeom>
          <a:ln w="28575" cmpd="sng">
            <a:solidFill>
              <a:srgbClr val="FF0000"/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4682648" y="5384135"/>
            <a:ext cx="2267473" cy="360040"/>
          </a:xfrm>
          <a:prstGeom prst="rect">
            <a:avLst/>
          </a:prstGeom>
          <a:ln w="28575" cmpd="sng">
            <a:solidFill>
              <a:srgbClr val="FF0000"/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5" grpId="0" bldLvl="0" animBg="1"/>
      <p:bldP spid="5" grpId="1" bldLvl="0" animBg="1"/>
      <p:bldP spid="27" grpId="0" bldLvl="0" animBg="1"/>
      <p:bldP spid="27" grpId="1" bldLvl="0" animBg="1"/>
      <p:bldP spid="31" grpId="0" bldLvl="0" animBg="1"/>
      <p:bldP spid="31" grpId="1" bldLvl="0" animBg="1"/>
      <p:bldP spid="33" grpId="0" bldLvl="0" animBg="1"/>
      <p:bldP spid="33" grpId="1" bldLvl="0" animBg="1"/>
      <p:bldP spid="4" grpId="0" bldLvl="0" animBg="1"/>
      <p:bldP spid="4" grpId="1" bldLvl="0" animBg="1"/>
      <p:bldP spid="8" grpId="0" bldLvl="0" animBg="1"/>
      <p:bldP spid="8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参数传递</a:t>
            </a:r>
            <a:r>
              <a:rPr lang="zh-CN" altLang="zh-CN"/>
              <a:t>（</a:t>
            </a:r>
            <a:r>
              <a:rPr lang="fr-FR" altLang="zh-CN"/>
              <a:t>Controller to View</a:t>
            </a:r>
            <a:r>
              <a:rPr lang="zh-CN" altLang="zh-CN"/>
              <a:t>）</a:t>
            </a:r>
            <a:r>
              <a:rPr lang="en-US" altLang="zh-CN"/>
              <a:t>3-1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p>
            <a:r>
              <a:rPr lang="zh-CN" altLang="en-US"/>
              <a:t>如何将模型数据传递给视图？</a:t>
            </a:r>
            <a:endParaRPr lang="en-US" altLang="zh-CN"/>
          </a:p>
          <a:p>
            <a:pPr lvl="0"/>
            <a:r>
              <a:rPr lang="fr-FR" altLang="zh-CN"/>
              <a:t>ModelAndView</a:t>
            </a:r>
            <a:endParaRPr lang="fr-FR" altLang="zh-CN"/>
          </a:p>
          <a:p>
            <a:pPr lvl="1"/>
            <a:r>
              <a:rPr lang="zh-CN" altLang="zh-CN"/>
              <a:t>包含视图信息</a:t>
            </a:r>
            <a:r>
              <a:rPr lang="zh-CN" altLang="en-US"/>
              <a:t>和</a:t>
            </a:r>
            <a:r>
              <a:rPr lang="zh-CN" altLang="zh-CN"/>
              <a:t>模型数据信息</a:t>
            </a:r>
            <a:endParaRPr lang="en-US" altLang="zh-CN"/>
          </a:p>
          <a:p>
            <a:pPr lvl="1"/>
            <a:r>
              <a:rPr lang="zh-CN" altLang="en-US"/>
              <a:t>常用方法</a:t>
            </a:r>
            <a:endParaRPr lang="en-US" altLang="zh-CN"/>
          </a:p>
          <a:p>
            <a:pPr lvl="2"/>
            <a:r>
              <a:rPr lang="zh-CN" altLang="zh-CN"/>
              <a:t>添加模型数据</a:t>
            </a:r>
            <a:endParaRPr lang="en-US" altLang="zh-CN"/>
          </a:p>
          <a:p>
            <a:pPr lvl="3"/>
            <a:r>
              <a:rPr lang="en-US" altLang="zh-CN"/>
              <a:t>ModelAndView addObject(String attributeName,Object attributeValue);</a:t>
            </a:r>
            <a:endParaRPr lang="en-US" altLang="zh-CN"/>
          </a:p>
          <a:p>
            <a:pPr lvl="3"/>
            <a:r>
              <a:rPr lang="en-US" altLang="zh-CN"/>
              <a:t>ModelAndView addAllObjects(Map&lt;String,?&gt; modelMap); </a:t>
            </a:r>
            <a:endParaRPr lang="en-US" altLang="zh-CN"/>
          </a:p>
          <a:p>
            <a:pPr lvl="2"/>
            <a:r>
              <a:rPr lang="zh-CN" altLang="zh-CN"/>
              <a:t>设置视图</a:t>
            </a:r>
            <a:endParaRPr lang="en-US" altLang="zh-CN"/>
          </a:p>
          <a:p>
            <a:pPr lvl="3"/>
            <a:r>
              <a:rPr lang="fr-FR" altLang="zh-CN"/>
              <a:t>void setView(View view)</a:t>
            </a:r>
            <a:r>
              <a:rPr lang="en-US" altLang="zh-CN"/>
              <a:t>;</a:t>
            </a:r>
            <a:endParaRPr lang="en-US" altLang="zh-CN"/>
          </a:p>
          <a:p>
            <a:pPr lvl="3"/>
            <a:r>
              <a:rPr lang="fr-FR" altLang="zh-CN"/>
              <a:t>void setViewName(String viewName);</a:t>
            </a:r>
            <a:endParaRPr lang="fr-FR" altLang="zh-CN"/>
          </a:p>
          <a:p>
            <a:endParaRPr lang="fr-FR" altLang="zh-CN"/>
          </a:p>
        </p:txBody>
      </p:sp>
      <p:grpSp>
        <p:nvGrpSpPr>
          <p:cNvPr id="13" name="组合 18"/>
          <p:cNvGrpSpPr/>
          <p:nvPr/>
        </p:nvGrpSpPr>
        <p:grpSpPr bwMode="auto">
          <a:xfrm>
            <a:off x="3190281" y="5826844"/>
            <a:ext cx="5760639" cy="428625"/>
            <a:chOff x="3143240" y="5143512"/>
            <a:chExt cx="4572032" cy="428628"/>
          </a:xfrm>
        </p:grpSpPr>
        <p:sp>
          <p:nvSpPr>
            <p:cNvPr id="15" name="圆角矩形 14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7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3"/>
            <p:cNvSpPr txBox="1"/>
            <p:nvPr/>
          </p:nvSpPr>
          <p:spPr bwMode="auto">
            <a:xfrm>
              <a:off x="3852732" y="5187962"/>
              <a:ext cx="3816632" cy="306707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4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见控制器：</a:t>
              </a:r>
              <a:r>
                <a:rPr lang="zh-CN" altLang="en-US" sz="14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4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ModelAndViewController</a:t>
              </a:r>
              <a:r>
                <a:rPr lang="zh-CN" altLang="en-US" sz="14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14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参数传递</a:t>
            </a:r>
            <a:r>
              <a:rPr lang="en-US" altLang="zh-CN"/>
              <a:t>-</a:t>
            </a:r>
            <a:r>
              <a:rPr lang="zh-CN" altLang="en-US"/>
              <a:t>模型数据传递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82775" y="1212215"/>
            <a:ext cx="8098155" cy="28613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endParaRPr lang="zh-CN" altLang="en-US"/>
          </a:p>
          <a:p>
            <a:pPr algn="l"/>
            <a:r>
              <a:rPr lang="zh-CN" altLang="en-US" b="1"/>
              <a:t>@RequestMapping("/index")</a:t>
            </a:r>
            <a:endParaRPr lang="zh-CN" altLang="en-US" b="1"/>
          </a:p>
          <a:p>
            <a:pPr algn="l"/>
            <a:r>
              <a:rPr lang="zh-CN" altLang="en-US" b="1"/>
              <a:t>public ModelAndView index(String username){</a:t>
            </a:r>
            <a:endParaRPr lang="zh-CN" altLang="en-US" b="1"/>
          </a:p>
          <a:p>
            <a:pPr algn="l"/>
            <a:r>
              <a:rPr lang="zh-CN" altLang="en-US" b="1"/>
              <a:t>	logger.info("welcome username : " + username);</a:t>
            </a:r>
            <a:endParaRPr lang="zh-CN" altLang="en-US" b="1"/>
          </a:p>
          <a:p>
            <a:pPr algn="l"/>
            <a:r>
              <a:rPr lang="zh-CN" altLang="en-US" b="1"/>
              <a:t>	ModelAndView modelView = new ModelAndView();</a:t>
            </a:r>
            <a:endParaRPr lang="zh-CN" altLang="en-US" b="1"/>
          </a:p>
          <a:p>
            <a:pPr algn="l"/>
            <a:r>
              <a:rPr lang="zh-CN" altLang="en-US" b="1"/>
              <a:t>	</a:t>
            </a:r>
            <a:r>
              <a:rPr lang="zh-CN" altLang="en-US" b="1">
                <a:solidFill>
                  <a:srgbClr val="FF0000"/>
                </a:solidFill>
              </a:rPr>
              <a:t>modelView.addObject("username", username);</a:t>
            </a:r>
            <a:endParaRPr lang="zh-CN" altLang="en-US" b="1">
              <a:solidFill>
                <a:srgbClr val="FF0000"/>
              </a:solidFill>
            </a:endParaRPr>
          </a:p>
          <a:p>
            <a:pPr algn="l"/>
            <a:r>
              <a:rPr lang="zh-CN" altLang="en-US" b="1">
                <a:solidFill>
                  <a:srgbClr val="FF0000"/>
                </a:solidFill>
              </a:rPr>
              <a:t>	modelView.setViewName("index");</a:t>
            </a:r>
            <a:endParaRPr lang="zh-CN" altLang="en-US" b="1">
              <a:solidFill>
                <a:srgbClr val="FF0000"/>
              </a:solidFill>
            </a:endParaRPr>
          </a:p>
          <a:p>
            <a:pPr algn="l"/>
            <a:r>
              <a:rPr lang="zh-CN" altLang="en-US" b="1"/>
              <a:t>	return modelView;</a:t>
            </a:r>
            <a:endParaRPr lang="zh-CN" altLang="en-US" b="1"/>
          </a:p>
          <a:p>
            <a:pPr algn="l"/>
            <a:r>
              <a:rPr lang="zh-CN" altLang="en-US" b="1"/>
              <a:t>}</a:t>
            </a:r>
            <a:endParaRPr lang="zh-CN" altLang="en-US"/>
          </a:p>
          <a:p>
            <a:pPr algn="l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75790" y="4354830"/>
            <a:ext cx="8105140" cy="11988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endParaRPr lang="zh-CN" altLang="en-US"/>
          </a:p>
          <a:p>
            <a:r>
              <a:rPr lang="zh-CN" altLang="en-US" b="1"/>
              <a:t>&lt;h2&gt;username(key:username) ---&gt;</a:t>
            </a:r>
            <a:r>
              <a:rPr lang="zh-CN" altLang="en-US" b="1">
                <a:solidFill>
                  <a:srgbClr val="FF0000"/>
                </a:solidFill>
              </a:rPr>
              <a:t> ${username }</a:t>
            </a:r>
            <a:r>
              <a:rPr lang="zh-CN" altLang="en-US" b="1"/>
              <a:t>&lt;/h2&gt;</a:t>
            </a:r>
            <a:endParaRPr lang="zh-CN" altLang="en-US" b="1"/>
          </a:p>
          <a:p>
            <a:r>
              <a:rPr lang="zh-CN" altLang="en-US" b="1"/>
              <a:t>&lt;h2&gt;&lt;%=request.getAttribute("</a:t>
            </a:r>
            <a:r>
              <a:rPr lang="zh-CN" altLang="en-US" b="1">
                <a:solidFill>
                  <a:srgbClr val="FF0000"/>
                </a:solidFill>
              </a:rPr>
              <a:t>username</a:t>
            </a:r>
            <a:r>
              <a:rPr lang="zh-CN" altLang="en-US" b="1"/>
              <a:t>") %&gt;&lt;/h2&gt;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参数传递</a:t>
            </a:r>
            <a:r>
              <a:rPr lang="zh-CN" altLang="zh-CN"/>
              <a:t>（</a:t>
            </a:r>
            <a:r>
              <a:rPr lang="fr-FR" altLang="zh-CN"/>
              <a:t>Controller to View</a:t>
            </a:r>
            <a:r>
              <a:rPr lang="zh-CN" altLang="zh-CN"/>
              <a:t>）</a:t>
            </a:r>
            <a:r>
              <a:rPr lang="en-US" altLang="zh-CN"/>
              <a:t>3-2</a:t>
            </a:r>
            <a:endParaRPr lang="en-US" altLang="zh-CN"/>
          </a:p>
        </p:txBody>
      </p:sp>
      <p:sp>
        <p:nvSpPr>
          <p:cNvPr id="33" name="内容占位符 2"/>
          <p:cNvSpPr txBox="1"/>
          <p:nvPr/>
        </p:nvSpPr>
        <p:spPr bwMode="auto">
          <a:xfrm>
            <a:off x="1991544" y="980728"/>
            <a:ext cx="8276532" cy="3168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9CDE"/>
              </a:buClr>
              <a:buSzPct val="100000"/>
              <a:buFont typeface="Wingdings" panose="05000000000000000000" pitchFamily="2" charset="2"/>
              <a:buChar char="n"/>
              <a:defRPr sz="2600" b="1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9CDE"/>
              </a:buClr>
              <a:buSzPct val="100000"/>
              <a:buFont typeface="Wingdings" panose="05000000000000000000" pitchFamily="2" charset="2"/>
              <a:buChar char="u"/>
              <a:defRPr sz="2400" b="1">
                <a:solidFill>
                  <a:schemeClr val="tx1"/>
                </a:solidFill>
                <a:latin typeface="+mn-lt"/>
                <a:ea typeface="微软雅黑" panose="020B0503020204020204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9CDE"/>
              </a:buClr>
              <a:buSzPct val="85000"/>
              <a:buFont typeface="Wingdings" panose="05000000000000000000" pitchFamily="2" charset="2"/>
              <a:buChar char="Ø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Ø"/>
              <a:defRPr sz="1800" b="1">
                <a:solidFill>
                  <a:schemeClr val="tx1"/>
                </a:solidFill>
                <a:latin typeface="+mn-lt"/>
                <a:ea typeface="+mn-ea"/>
                <a:cs typeface="楷体_GB231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b="1">
                <a:solidFill>
                  <a:schemeClr val="tx1"/>
                </a:solidFill>
                <a:latin typeface="+mn-lt"/>
                <a:ea typeface="+mn-ea"/>
                <a:cs typeface="楷体_GB231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fr-FR" altLang="zh-CN" dirty="0" smtClean="0"/>
              <a:t>Model</a:t>
            </a:r>
            <a:endParaRPr lang="fr-FR" altLang="zh-CN" dirty="0" smtClean="0"/>
          </a:p>
          <a:p>
            <a:pPr lvl="1">
              <a:defRPr/>
            </a:pPr>
            <a:r>
              <a:rPr lang="zh-CN" altLang="en-US" dirty="0" smtClean="0"/>
              <a:t>数据结构：</a:t>
            </a:r>
            <a:r>
              <a:rPr lang="en-US" altLang="zh-CN" dirty="0" smtClean="0"/>
              <a:t>Map</a:t>
            </a:r>
            <a:r>
              <a:rPr lang="zh-CN" altLang="zh-CN" dirty="0" smtClean="0"/>
              <a:t>类型</a:t>
            </a:r>
            <a:endParaRPr lang="en-US" altLang="zh-CN" dirty="0" smtClean="0"/>
          </a:p>
          <a:p>
            <a:pPr lvl="1">
              <a:defRPr/>
            </a:pPr>
            <a:r>
              <a:rPr lang="zh-CN" altLang="en-US" dirty="0" smtClean="0"/>
              <a:t>常用方法：添加模型数据</a:t>
            </a:r>
            <a:endParaRPr lang="en-US" altLang="zh-CN" dirty="0" smtClean="0"/>
          </a:p>
          <a:p>
            <a:pPr lvl="1">
              <a:defRPr/>
            </a:pPr>
            <a:endParaRPr lang="en-US" altLang="zh-CN" dirty="0"/>
          </a:p>
          <a:p>
            <a:pPr lvl="1">
              <a:defRPr/>
            </a:pPr>
            <a:endParaRPr lang="en-US" altLang="zh-CN" dirty="0" smtClean="0"/>
          </a:p>
          <a:p>
            <a:pPr lvl="1">
              <a:defRPr/>
            </a:pPr>
            <a:endParaRPr lang="en-US" altLang="zh-CN" dirty="0" smtClean="0"/>
          </a:p>
          <a:p>
            <a:pPr lvl="1">
              <a:defRPr/>
            </a:pPr>
            <a:r>
              <a:rPr lang="zh-CN" altLang="zh-CN" dirty="0" smtClean="0"/>
              <a:t>处理</a:t>
            </a:r>
            <a:r>
              <a:rPr lang="zh-CN" altLang="zh-CN" dirty="0"/>
              <a:t>方法的入参为</a:t>
            </a:r>
            <a:r>
              <a:rPr lang="en-US" altLang="zh-CN" dirty="0"/>
              <a:t>Model</a:t>
            </a:r>
            <a:r>
              <a:rPr lang="zh-CN" altLang="zh-CN" dirty="0"/>
              <a:t>类型</a:t>
            </a:r>
            <a:endParaRPr lang="en-US" altLang="zh-CN" dirty="0" smtClean="0"/>
          </a:p>
          <a:p>
            <a:pPr lvl="1">
              <a:defRPr/>
            </a:pPr>
            <a:endParaRPr lang="en-US" altLang="zh-CN" dirty="0"/>
          </a:p>
          <a:p>
            <a:pPr lvl="1">
              <a:defRPr/>
            </a:pPr>
            <a:endParaRPr lang="en-US" altLang="zh-CN" dirty="0" smtClean="0"/>
          </a:p>
          <a:p>
            <a:pPr>
              <a:defRPr/>
            </a:pPr>
            <a:endParaRPr lang="en-US" altLang="zh-CN" dirty="0" smtClean="0"/>
          </a:p>
          <a:p>
            <a:pPr>
              <a:defRPr/>
            </a:pPr>
            <a:endParaRPr lang="en-US" altLang="zh-CN" dirty="0" smtClean="0"/>
          </a:p>
        </p:txBody>
      </p:sp>
      <p:sp>
        <p:nvSpPr>
          <p:cNvPr id="34" name="AutoShape 12"/>
          <p:cNvSpPr>
            <a:spLocks noChangeArrowheads="1"/>
          </p:cNvSpPr>
          <p:nvPr/>
        </p:nvSpPr>
        <p:spPr bwMode="auto">
          <a:xfrm>
            <a:off x="2856389" y="2640980"/>
            <a:ext cx="7162618" cy="550206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defTabSz="723900">
              <a:lnSpc>
                <a:spcPct val="13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 err="1" smtClean="0">
                <a:solidFill>
                  <a:schemeClr val="accent5">
                    <a:lumMod val="10000"/>
                  </a:schemeClr>
                </a:solidFill>
              </a:rPr>
              <a:t>Model.addAttribute</a:t>
            </a:r>
            <a:r>
              <a:rPr lang="en-US" altLang="zh-CN" b="1" dirty="0" smtClean="0">
                <a:solidFill>
                  <a:schemeClr val="accent5">
                    <a:lumMod val="10000"/>
                  </a:schemeClr>
                </a:solidFill>
              </a:rPr>
              <a:t>(String </a:t>
            </a:r>
            <a:r>
              <a:rPr lang="en-US" altLang="zh-CN" b="1" dirty="0" err="1" smtClean="0">
                <a:solidFill>
                  <a:schemeClr val="accent5">
                    <a:lumMod val="10000"/>
                  </a:schemeClr>
                </a:solidFill>
              </a:rPr>
              <a:t>attributeName,Object</a:t>
            </a:r>
            <a:r>
              <a:rPr lang="en-US" altLang="zh-CN" b="1" dirty="0" smtClean="0">
                <a:solidFill>
                  <a:schemeClr val="accent5">
                    <a:lumMod val="10000"/>
                  </a:schemeClr>
                </a:solidFill>
              </a:rPr>
              <a:t> </a:t>
            </a:r>
            <a:r>
              <a:rPr lang="en-US" altLang="zh-CN" b="1" dirty="0" err="1">
                <a:solidFill>
                  <a:schemeClr val="accent5">
                    <a:lumMod val="10000"/>
                  </a:schemeClr>
                </a:solidFill>
              </a:rPr>
              <a:t>attributeValue</a:t>
            </a: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</a:rPr>
              <a:t>);</a:t>
            </a:r>
            <a:endParaRPr lang="en-US" altLang="zh-CN" b="1" dirty="0">
              <a:solidFill>
                <a:schemeClr val="accent5">
                  <a:lumMod val="10000"/>
                </a:schemeClr>
              </a:solidFill>
            </a:endParaRPr>
          </a:p>
          <a:p>
            <a:pPr defTabSz="723900">
              <a:lnSpc>
                <a:spcPct val="13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endParaRPr lang="en-US" altLang="zh-CN" b="1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 bwMode="auto">
          <a:xfrm>
            <a:off x="4672412" y="2691425"/>
            <a:ext cx="2267473" cy="360040"/>
          </a:xfrm>
          <a:prstGeom prst="rect">
            <a:avLst/>
          </a:prstGeom>
          <a:ln w="28575" cmpd="sng">
            <a:solidFill>
              <a:srgbClr val="FF0000"/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36" name="直接箭头连接符 35"/>
          <p:cNvCxnSpPr>
            <a:endCxn id="37" idx="1"/>
          </p:cNvCxnSpPr>
          <p:nvPr/>
        </p:nvCxnSpPr>
        <p:spPr>
          <a:xfrm flipV="1">
            <a:off x="5928016" y="2234436"/>
            <a:ext cx="744796" cy="406545"/>
          </a:xfrm>
          <a:prstGeom prst="straightConnector1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7" name="AutoShape 2"/>
          <p:cNvSpPr>
            <a:spLocks noChangeArrowheads="1"/>
          </p:cNvSpPr>
          <p:nvPr/>
        </p:nvSpPr>
        <p:spPr bwMode="auto">
          <a:xfrm>
            <a:off x="6672812" y="2046924"/>
            <a:ext cx="1800201" cy="373964"/>
          </a:xfrm>
          <a:prstGeom prst="roundRect">
            <a:avLst>
              <a:gd name="adj" fmla="val 2593"/>
            </a:avLst>
          </a:prstGeom>
          <a:solidFill>
            <a:srgbClr val="0070C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b">
            <a:spAutoFit/>
          </a:bodyPr>
          <a:lstStyle/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en-US" altLang="zh-CN" b="1" kern="0" dirty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k</a:t>
            </a:r>
            <a:r>
              <a:rPr lang="en-US" altLang="zh-CN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ey</a:t>
            </a:r>
            <a:r>
              <a:rPr lang="zh-CN" altLang="en-US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（非必需）</a:t>
            </a:r>
            <a:endParaRPr lang="zh-CN" altLang="en-US" b="1" kern="0" dirty="0">
              <a:solidFill>
                <a:schemeClr val="bg1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 bwMode="auto">
          <a:xfrm>
            <a:off x="7034431" y="2691425"/>
            <a:ext cx="2424238" cy="360040"/>
          </a:xfrm>
          <a:prstGeom prst="rect">
            <a:avLst/>
          </a:prstGeom>
          <a:ln w="28575" cmpd="sng">
            <a:solidFill>
              <a:srgbClr val="FF0000"/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39" name="直接箭头连接符 38"/>
          <p:cNvCxnSpPr>
            <a:endCxn id="40" idx="1"/>
          </p:cNvCxnSpPr>
          <p:nvPr/>
        </p:nvCxnSpPr>
        <p:spPr>
          <a:xfrm flipV="1">
            <a:off x="8689782" y="2247300"/>
            <a:ext cx="502562" cy="389612"/>
          </a:xfrm>
          <a:prstGeom prst="straightConnector1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0" name="AutoShape 2"/>
          <p:cNvSpPr>
            <a:spLocks noChangeArrowheads="1"/>
          </p:cNvSpPr>
          <p:nvPr/>
        </p:nvSpPr>
        <p:spPr bwMode="auto">
          <a:xfrm>
            <a:off x="9192344" y="2059788"/>
            <a:ext cx="865590" cy="373964"/>
          </a:xfrm>
          <a:prstGeom prst="roundRect">
            <a:avLst>
              <a:gd name="adj" fmla="val 2593"/>
            </a:avLst>
          </a:prstGeom>
          <a:solidFill>
            <a:srgbClr val="0070C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b">
            <a:spAutoFit/>
          </a:bodyPr>
          <a:lstStyle/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en-US" altLang="zh-CN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value</a:t>
            </a:r>
            <a:endParaRPr lang="zh-CN" altLang="en-US" b="1" kern="0" dirty="0">
              <a:solidFill>
                <a:schemeClr val="bg1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grpSp>
        <p:nvGrpSpPr>
          <p:cNvPr id="45" name="组合 21"/>
          <p:cNvGrpSpPr/>
          <p:nvPr/>
        </p:nvGrpSpPr>
        <p:grpSpPr bwMode="auto">
          <a:xfrm>
            <a:off x="2694288" y="4149080"/>
            <a:ext cx="6642072" cy="1073176"/>
            <a:chOff x="1908175" y="4643446"/>
            <a:chExt cx="4306888" cy="1073184"/>
          </a:xfrm>
        </p:grpSpPr>
        <p:sp>
          <p:nvSpPr>
            <p:cNvPr id="46" name="AutoShape 4"/>
            <p:cNvSpPr>
              <a:spLocks noChangeArrowheads="1"/>
            </p:cNvSpPr>
            <p:nvPr/>
          </p:nvSpPr>
          <p:spPr bwMode="gray">
            <a:xfrm>
              <a:off x="1908175" y="4837122"/>
              <a:ext cx="4306888" cy="879508"/>
            </a:xfrm>
            <a:prstGeom prst="roundRect">
              <a:avLst>
                <a:gd name="adj" fmla="val 1666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注意：在</a:t>
              </a:r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Model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中增加模型数据，若不指定</a:t>
              </a:r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key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则默认使用对象的类型作为</a:t>
              </a:r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key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AutoShape 4"/>
            <p:cNvSpPr>
              <a:spLocks noChangeArrowheads="1"/>
            </p:cNvSpPr>
            <p:nvPr/>
          </p:nvSpPr>
          <p:spPr bwMode="gray">
            <a:xfrm>
              <a:off x="5838626" y="4643446"/>
              <a:ext cx="233572" cy="36036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  <a:round/>
            </a:ln>
          </p:spPr>
          <p:txBody>
            <a:bodyPr anchor="ctr"/>
            <a:lstStyle/>
            <a:p>
              <a:pPr algn="ctr"/>
              <a:r>
                <a:rPr lang="en-US" altLang="zh-CN" sz="2000" b="1">
                  <a:solidFill>
                    <a:srgbClr val="0C83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!</a:t>
              </a:r>
              <a:endParaRPr lang="en-US" altLang="zh-CN" sz="2000" b="1">
                <a:solidFill>
                  <a:srgbClr val="0C83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8"/>
          <p:cNvGrpSpPr/>
          <p:nvPr/>
        </p:nvGrpSpPr>
        <p:grpSpPr bwMode="auto">
          <a:xfrm>
            <a:off x="2750483" y="5837768"/>
            <a:ext cx="7000874" cy="428625"/>
            <a:chOff x="3143240" y="5143512"/>
            <a:chExt cx="4601013" cy="428628"/>
          </a:xfrm>
        </p:grpSpPr>
        <p:sp>
          <p:nvSpPr>
            <p:cNvPr id="6" name="圆角矩形 5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 bwMode="auto">
            <a:xfrm>
              <a:off x="3714141" y="5143512"/>
              <a:ext cx="4030112" cy="428628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8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411442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13"/>
            <p:cNvSpPr txBox="1"/>
            <p:nvPr/>
          </p:nvSpPr>
          <p:spPr bwMode="auto">
            <a:xfrm>
              <a:off x="3830707" y="5187962"/>
              <a:ext cx="3860678" cy="337187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p>
              <a:pPr algn="ctr">
                <a:defRPr/>
              </a:pP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见控制器：</a:t>
              </a:r>
              <a:r>
                <a:rPr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ModelAndViewController</a:t>
              </a:r>
              <a:r>
                <a:rPr 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-index2</a:t>
              </a:r>
              <a:endParaRPr lang="en-US" sz="16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灯片编号占位符 2"/>
          <p:cNvSpPr>
            <a:spLocks noGrp="1"/>
          </p:cNvSpPr>
          <p:nvPr/>
        </p:nvSpPr>
        <p:spPr>
          <a:xfrm>
            <a:off x="8033385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rgbClr val="898989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FAA6681-B3DD-4282-9F56-027B6A013B78}" type="slidenum">
              <a:rPr lang="zh-CN" altLang="en-US" smtClean="0"/>
            </a:fld>
            <a:r>
              <a:rPr lang="en-US" altLang="zh-CN" smtClean="0"/>
              <a:t>/35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4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参数传递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15795" y="1768475"/>
            <a:ext cx="8361045" cy="313817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endParaRPr lang="zh-CN" altLang="en-US" sz="1800" b="1"/>
          </a:p>
          <a:p>
            <a:pPr algn="l"/>
            <a:r>
              <a:rPr lang="zh-CN" altLang="en-US" sz="1800" b="1"/>
              <a:t>@RequestMapping("/index2")</a:t>
            </a:r>
            <a:endParaRPr lang="zh-CN" altLang="en-US" sz="1800" b="1"/>
          </a:p>
          <a:p>
            <a:pPr algn="l"/>
            <a:r>
              <a:rPr lang="zh-CN" altLang="en-US" sz="1800" b="1"/>
              <a:t>public String index2(String username,</a:t>
            </a:r>
            <a:r>
              <a:rPr lang="zh-CN" altLang="en-US" sz="1800" b="1">
                <a:solidFill>
                  <a:srgbClr val="FF0000"/>
                </a:solidFill>
              </a:rPr>
              <a:t>Model model</a:t>
            </a:r>
            <a:r>
              <a:rPr lang="zh-CN" altLang="en-US" sz="1800" b="1"/>
              <a:t>){</a:t>
            </a:r>
            <a:endParaRPr lang="zh-CN" altLang="en-US" sz="1800" b="1"/>
          </a:p>
          <a:p>
            <a:pPr algn="l"/>
            <a:r>
              <a:rPr lang="zh-CN" altLang="en-US" sz="1800" b="1"/>
              <a:t>	logger.info("welcome username : " + username);</a:t>
            </a:r>
            <a:endParaRPr lang="zh-CN" altLang="en-US" sz="1800" b="1"/>
          </a:p>
          <a:p>
            <a:pPr algn="l"/>
            <a:r>
              <a:rPr lang="zh-CN" altLang="en-US" sz="1800" b="1"/>
              <a:t>	model.addAttribute(username);</a:t>
            </a:r>
            <a:endParaRPr lang="zh-CN" altLang="en-US" sz="1800" b="1"/>
          </a:p>
          <a:p>
            <a:pPr algn="l"/>
            <a:r>
              <a:rPr lang="zh-CN" altLang="en-US" sz="1800" b="1"/>
              <a:t>	User user = new User();</a:t>
            </a:r>
            <a:endParaRPr lang="zh-CN" altLang="en-US" sz="1800" b="1"/>
          </a:p>
          <a:p>
            <a:pPr algn="l"/>
            <a:r>
              <a:rPr lang="zh-CN" altLang="en-US" sz="1800" b="1"/>
              <a:t>	user.setUserName(username);</a:t>
            </a:r>
            <a:endParaRPr lang="zh-CN" altLang="en-US" sz="1800" b="1"/>
          </a:p>
          <a:p>
            <a:pPr algn="l"/>
            <a:r>
              <a:rPr lang="zh-CN" altLang="en-US" sz="1800" b="1"/>
              <a:t>	</a:t>
            </a:r>
            <a:r>
              <a:rPr lang="zh-CN" altLang="en-US" sz="1800" b="1">
                <a:solidFill>
                  <a:srgbClr val="FF0000"/>
                </a:solidFill>
              </a:rPr>
              <a:t>model.addAttribute(user);</a:t>
            </a:r>
            <a:endParaRPr lang="zh-CN" altLang="en-US" sz="1800" b="1">
              <a:solidFill>
                <a:srgbClr val="FF0000"/>
              </a:solidFill>
            </a:endParaRPr>
          </a:p>
          <a:p>
            <a:pPr algn="l"/>
            <a:r>
              <a:rPr lang="zh-CN" altLang="en-US" sz="1800" b="1"/>
              <a:t>	return "index";</a:t>
            </a:r>
            <a:endParaRPr lang="zh-CN" altLang="en-US" sz="1800" b="1"/>
          </a:p>
          <a:p>
            <a:pPr algn="l"/>
            <a:r>
              <a:rPr lang="zh-CN" altLang="en-US" sz="1800" b="1"/>
              <a:t>}</a:t>
            </a:r>
            <a:endParaRPr lang="zh-CN" altLang="en-US" sz="1800" b="1"/>
          </a:p>
          <a:p>
            <a:pPr algn="l"/>
            <a:endParaRPr lang="zh-CN" altLang="en-US" sz="1800" b="1"/>
          </a:p>
        </p:txBody>
      </p:sp>
    </p:spTree>
  </p:cSld>
  <p:clrMapOvr>
    <a:masterClrMapping/>
  </p:clrMapOvr>
  <p:transition spd="slow">
    <p:push dir="u"/>
  </p:transition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4.xml><?xml version="1.0" encoding="utf-8"?>
<p:tagLst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3382</Words>
  <Application>WPS 演示</Application>
  <PresentationFormat>宽屏</PresentationFormat>
  <Paragraphs>320</Paragraphs>
  <Slides>16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微软雅黑 Light</vt:lpstr>
      <vt:lpstr>Calibri</vt:lpstr>
      <vt:lpstr>黑体</vt:lpstr>
      <vt:lpstr>楷体_GB2312</vt:lpstr>
      <vt:lpstr>楷体_GB2312</vt:lpstr>
      <vt:lpstr>Arial</vt:lpstr>
      <vt:lpstr>Times New Roman</vt:lpstr>
      <vt:lpstr>Arial Unicode MS</vt:lpstr>
      <vt:lpstr>新宋体</vt:lpstr>
      <vt:lpstr>2_Office 主题</vt:lpstr>
      <vt:lpstr>Office 主题</vt:lpstr>
      <vt:lpstr>Spring MVC参数传递，转发跳转</vt:lpstr>
      <vt:lpstr>参数传递（View to Controller）3-1</vt:lpstr>
      <vt:lpstr>参数传递</vt:lpstr>
      <vt:lpstr>参数传递（View to Controller）3-2</vt:lpstr>
      <vt:lpstr>参数传递（View to Controller）3-3</vt:lpstr>
      <vt:lpstr>参数传递（Controller to View）3-1</vt:lpstr>
      <vt:lpstr>参数传递-模型数据传递</vt:lpstr>
      <vt:lpstr>参数传递（Controller to View）3-2</vt:lpstr>
      <vt:lpstr>参数传递</vt:lpstr>
      <vt:lpstr>参数传递（Controller to View）3-3</vt:lpstr>
      <vt:lpstr>学员操作—完成参数传递</vt:lpstr>
      <vt:lpstr>共性问题集中讲解</vt:lpstr>
      <vt:lpstr>视图解析器2-1</vt:lpstr>
      <vt:lpstr>视图解析器2-2</vt:lpstr>
      <vt:lpstr>总结</vt:lpstr>
      <vt:lpstr>创造分享，共同成长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Johnny老师</cp:lastModifiedBy>
  <cp:revision>41</cp:revision>
  <dcterms:created xsi:type="dcterms:W3CDTF">2018-03-01T02:03:00Z</dcterms:created>
  <dcterms:modified xsi:type="dcterms:W3CDTF">2020-04-01T06:26:36Z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