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4" r:id="rId3"/>
  </p:sldMasterIdLst>
  <p:notesMasterIdLst>
    <p:notesMasterId r:id="rId6"/>
  </p:notesMasterIdLst>
  <p:handoutMasterIdLst>
    <p:handoutMasterId r:id="rId20"/>
  </p:handoutMasterIdLst>
  <p:sldIdLst>
    <p:sldId id="676" r:id="rId4"/>
    <p:sldId id="541" r:id="rId5"/>
    <p:sldId id="648" r:id="rId7"/>
    <p:sldId id="582" r:id="rId8"/>
    <p:sldId id="616" r:id="rId9"/>
    <p:sldId id="725" r:id="rId10"/>
    <p:sldId id="726" r:id="rId11"/>
    <p:sldId id="733" r:id="rId12"/>
    <p:sldId id="727" r:id="rId13"/>
    <p:sldId id="657" r:id="rId14"/>
    <p:sldId id="741" r:id="rId15"/>
    <p:sldId id="658" r:id="rId16"/>
    <p:sldId id="646" r:id="rId17"/>
    <p:sldId id="647" r:id="rId18"/>
    <p:sldId id="740" r:id="rId19"/>
  </p:sldIdLst>
  <p:sldSz cx="12192635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9CDE"/>
    <a:srgbClr val="0C83B8"/>
    <a:srgbClr val="FFFFFF"/>
    <a:srgbClr val="0B7BAD"/>
    <a:srgbClr val="EDF5FD"/>
    <a:srgbClr val="E2F5FE"/>
    <a:srgbClr val="EBF9EC"/>
    <a:srgbClr val="FB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90" autoAdjust="0"/>
    <p:restoredTop sz="88376" autoAdjust="0"/>
  </p:normalViewPr>
  <p:slideViewPr>
    <p:cSldViewPr>
      <p:cViewPr>
        <p:scale>
          <a:sx n="75" d="100"/>
          <a:sy n="75" d="100"/>
        </p:scale>
        <p:origin x="-1224" y="-156"/>
      </p:cViewPr>
      <p:guideLst>
        <p:guide orient="horz" pos="2176"/>
        <p:guide orient="horz" pos="307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901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4334F1E-746C-42DB-8F5F-334DB1FC07D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63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0700" y="685800"/>
            <a:ext cx="60966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noProof="0" smtClean="0"/>
              <a:t>Click to edit Master text styles</a:t>
            </a:r>
            <a:endParaRPr lang="en-US" altLang="zh-CN" noProof="0" smtClean="0"/>
          </a:p>
          <a:p>
            <a:pPr lvl="1"/>
            <a:r>
              <a:rPr lang="en-US" altLang="zh-CN" noProof="0" smtClean="0"/>
              <a:t>Second level</a:t>
            </a:r>
            <a:endParaRPr lang="en-US" altLang="zh-CN" noProof="0" smtClean="0"/>
          </a:p>
          <a:p>
            <a:pPr lvl="2"/>
            <a:r>
              <a:rPr lang="en-US" altLang="zh-CN" noProof="0" smtClean="0"/>
              <a:t>Third level</a:t>
            </a:r>
            <a:endParaRPr lang="en-US" altLang="zh-CN" noProof="0" smtClean="0"/>
          </a:p>
          <a:p>
            <a:pPr lvl="3"/>
            <a:r>
              <a:rPr lang="en-US" altLang="zh-CN" noProof="0" smtClean="0"/>
              <a:t>Fourth level</a:t>
            </a:r>
            <a:endParaRPr lang="en-US" altLang="zh-CN" noProof="0" smtClean="0"/>
          </a:p>
          <a:p>
            <a:pPr lvl="4"/>
            <a:r>
              <a:rPr lang="en-US" altLang="zh-CN" noProof="0" smtClean="0"/>
              <a:t>Fifth level</a:t>
            </a:r>
            <a:endParaRPr lang="en-US" altLang="zh-CN" noProof="0" smtClean="0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fld id="{F01A7316-B2A6-4B69-BB9D-A4C4F7269630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4CC102-6C9A-49A5-B9C9-82B00E2983C4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r>
              <a:rPr lang="zh-CN" altLang="en-US" dirty="0" smtClean="0"/>
              <a:t>具体的实现步骤可以结合演示示例，边讲解边代码演示</a:t>
            </a:r>
            <a:endParaRPr lang="en-US" altLang="zh-CN" dirty="0" smtClean="0"/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注意：</a:t>
            </a:r>
            <a:endParaRPr lang="en-US" altLang="zh-CN" dirty="0" smtClean="0"/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</a:t>
            </a:r>
            <a:r>
              <a:rPr lang="zh-CN" altLang="en-US" dirty="0" smtClean="0"/>
              <a:t>、演示</a:t>
            </a:r>
            <a:r>
              <a:rPr lang="fr-FR" altLang="zh-CN" dirty="0" smtClean="0"/>
              <a:t>addUser()</a:t>
            </a:r>
            <a:r>
              <a:rPr lang="zh-CN" altLang="zh-CN" dirty="0" smtClean="0"/>
              <a:t>方法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入参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时，为了将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User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对象添加到模型中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，可以在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入参前使用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@ModelAttribute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注解</a:t>
            </a:r>
            <a:r>
              <a:rPr lang="zh-CN" altLang="en-US" dirty="0" smtClean="0"/>
              <a:t>方式，也可以使用</a:t>
            </a:r>
            <a:r>
              <a:rPr lang="en-US" altLang="zh-CN" dirty="0" smtClean="0"/>
              <a:t>Model</a:t>
            </a:r>
            <a:r>
              <a:rPr lang="zh-CN" altLang="en-US" dirty="0" smtClean="0"/>
              <a:t>直接入参</a:t>
            </a:r>
            <a:endParaRPr lang="en-US" altLang="zh-CN" dirty="0" smtClean="0"/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新增用户页面中的用户角色列表为异步加载实现，此处也要注释掉相关的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ajax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代码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B6DD56-E473-48C9-9502-BA567FEE092D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r>
              <a:rPr lang="zh-CN" altLang="en-US" dirty="0" smtClean="0"/>
              <a:t>运行演示示例</a:t>
            </a:r>
            <a:r>
              <a:rPr lang="en-US" altLang="zh-CN" dirty="0" smtClean="0"/>
              <a:t>1</a:t>
            </a:r>
            <a:r>
              <a:rPr lang="zh-CN" altLang="en-US" dirty="0" smtClean="0"/>
              <a:t>后，输入新增用户信息，点击保存后，系统报错</a:t>
            </a:r>
            <a:endParaRPr lang="en-US" altLang="zh-CN" dirty="0" smtClean="0"/>
          </a:p>
          <a:p>
            <a:r>
              <a:rPr lang="zh-CN" altLang="en-US" dirty="0" smtClean="0"/>
              <a:t>分析错误原因以及解决方案，并进行代码演示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66B8DBF-0E70-4CF0-9DB5-CCFB6657F28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教学指导：</a:t>
            </a:r>
            <a:endParaRPr lang="en-US" altLang="zh-CN" smtClean="0">
              <a:ea typeface="宋体" panose="02010600030101010101" pitchFamily="2" charset="-122"/>
            </a:endParaRPr>
          </a:p>
          <a:p>
            <a:r>
              <a:rPr lang="en-US" altLang="zh-CN" smtClean="0">
                <a:ea typeface="宋体" panose="02010600030101010101" pitchFamily="2" charset="-122"/>
              </a:rPr>
              <a:t>xxxxxxx</a:t>
            </a:r>
            <a:endParaRPr lang="zh-CN" altLang="en-US" smtClean="0"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4CA659-D645-4C8C-9766-D23A6609645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教学指导：</a:t>
            </a:r>
            <a:endParaRPr lang="en-US" altLang="zh-CN" smtClean="0">
              <a:ea typeface="宋体" panose="02010600030101010101" pitchFamily="2" charset="-122"/>
            </a:endParaRPr>
          </a:p>
          <a:p>
            <a:r>
              <a:rPr lang="en-US" altLang="zh-CN" smtClean="0">
                <a:ea typeface="宋体" panose="02010600030101010101" pitchFamily="2" charset="-122"/>
              </a:rPr>
              <a:t>xxxxxxx</a:t>
            </a:r>
            <a:endParaRPr lang="zh-CN" altLang="en-US" smtClean="0"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4CA659-D645-4C8C-9766-D23A6609645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r>
              <a:rPr lang="zh-CN" altLang="en-US" dirty="0" smtClean="0"/>
              <a:t>需求说明，</a:t>
            </a:r>
            <a:endParaRPr lang="en-US" altLang="zh-CN" dirty="0" smtClean="0"/>
          </a:p>
          <a:p>
            <a:r>
              <a:rPr lang="zh-CN" altLang="en-US" dirty="0" smtClean="0"/>
              <a:t>实现步骤讲解，结合示例代码边讲边进行代码演示</a:t>
            </a:r>
            <a:endParaRPr lang="en-US" altLang="zh-CN" dirty="0" smtClean="0"/>
          </a:p>
          <a:p>
            <a:r>
              <a:rPr lang="zh-CN" altLang="en-US" dirty="0" smtClean="0"/>
              <a:t>重点介绍</a:t>
            </a:r>
            <a:r>
              <a:rPr lang="en-US" altLang="zh-CN" dirty="0" smtClean="0"/>
              <a:t>REST</a:t>
            </a:r>
            <a:r>
              <a:rPr lang="zh-CN" altLang="en-US" dirty="0" smtClean="0"/>
              <a:t>风格中的参数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如何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绑定到控制器处理方法的入参中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F785B7-6333-4238-8429-99D7A56D15D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r>
              <a:rPr lang="zh-CN" altLang="en-US" dirty="0" smtClean="0"/>
              <a:t>需求说明，</a:t>
            </a:r>
            <a:endParaRPr lang="en-US" altLang="zh-CN" dirty="0" smtClean="0"/>
          </a:p>
          <a:p>
            <a:r>
              <a:rPr lang="zh-CN" altLang="en-US" dirty="0" smtClean="0"/>
              <a:t>实现步骤讲解，结合示例代码边讲边进行代码演示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F785B7-6333-4238-8429-99D7A56D15D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练习：学员操作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：改造超市订单系统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根据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查看供应商明细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302772-0FE0-43A7-B33F-FF577053289D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教学指导：</a:t>
            </a:r>
            <a:endParaRPr lang="en-US" altLang="zh-CN" smtClean="0">
              <a:ea typeface="宋体" panose="02010600030101010101" pitchFamily="2" charset="-122"/>
            </a:endParaRPr>
          </a:p>
          <a:p>
            <a:r>
              <a:rPr lang="en-US" altLang="zh-CN" smtClean="0">
                <a:ea typeface="宋体" panose="02010600030101010101" pitchFamily="2" charset="-122"/>
              </a:rPr>
              <a:t>xxxxxxx</a:t>
            </a:r>
            <a:endParaRPr lang="zh-CN" altLang="en-US" smtClean="0"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4CA659-D645-4C8C-9766-D23A6609645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538" y="2744793"/>
            <a:ext cx="10364760" cy="1470025"/>
          </a:xfrm>
        </p:spPr>
        <p:txBody>
          <a:bodyPr/>
          <a:lstStyle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9075" y="4319606"/>
            <a:ext cx="853568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32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817" y="6356350"/>
            <a:ext cx="38610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643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32" y="365125"/>
            <a:ext cx="10516148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832" y="1681163"/>
            <a:ext cx="5158056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832" y="2505075"/>
            <a:ext cx="5158056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521" y="1681163"/>
            <a:ext cx="518345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521" y="2505075"/>
            <a:ext cx="518345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7F68CF-E4AD-4270-9543-51A36F021E0D}" type="slidenum">
              <a:rPr lang="zh-CN" altLang="en-US"/>
            </a:fld>
            <a:r>
              <a:rPr lang="en-US" altLang="zh-CN" dirty="0" smtClean="0"/>
              <a:t>/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32" y="457200"/>
            <a:ext cx="3932442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458" y="987425"/>
            <a:ext cx="6172521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32" y="2057400"/>
            <a:ext cx="3932442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32" y="457200"/>
            <a:ext cx="3932442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458" y="987425"/>
            <a:ext cx="6172521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32" y="2057400"/>
            <a:ext cx="3932442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354" y="365125"/>
            <a:ext cx="2629037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44" y="365125"/>
            <a:ext cx="7734703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9268" y="285728"/>
            <a:ext cx="6249346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96" y="1096010"/>
            <a:ext cx="11116889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32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817" y="6356350"/>
            <a:ext cx="38610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643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fld id="{6FAA6681-B3DD-4282-9F56-027B6A013B78}" type="slidenum">
              <a:rPr lang="zh-CN" altLang="en-US" smtClean="0"/>
            </a:fld>
            <a:r>
              <a:rPr lang="en-US" altLang="zh-CN" dirty="0" smtClean="0"/>
              <a:t>/48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107F68CF-E4AD-4270-9543-51A36F021E0D}" type="slidenum">
              <a:rPr lang="zh-CN" altLang="en-US"/>
            </a:fld>
            <a:r>
              <a:rPr lang="en-US" altLang="zh-CN" dirty="0" smtClean="0"/>
              <a:t>/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32" y="1068070"/>
            <a:ext cx="538571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558" y="1067435"/>
            <a:ext cx="538571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32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817" y="6356350"/>
            <a:ext cx="38610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643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2ABB85-2B8A-4444-8F37-6C8BA79EC732}" type="slidenum">
              <a:rPr lang="zh-CN" altLang="en-US"/>
            </a:fld>
            <a:r>
              <a:rPr lang="en-US" altLang="zh-CN" dirty="0"/>
              <a:t>/3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79" y="1122363"/>
            <a:ext cx="9144476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79" y="3602038"/>
            <a:ext cx="9144476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pic>
        <p:nvPicPr>
          <p:cNvPr id="8" name="Picture 7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2082" y="179024"/>
            <a:ext cx="2153308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6180" y="161755"/>
            <a:ext cx="1224633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91465"/>
            <a:ext cx="10516870" cy="6163310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9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671" y="6062200"/>
            <a:ext cx="1787530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6180" y="161755"/>
            <a:ext cx="1224633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64" y="161290"/>
            <a:ext cx="11574113" cy="52451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44" y="832485"/>
            <a:ext cx="10516783" cy="5459095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defRPr/>
            </a:pPr>
            <a:fld id="{6FAA6681-B3DD-4282-9F56-027B6A013B78}" type="slidenum">
              <a:rPr lang="zh-CN" altLang="en-US" smtClean="0"/>
            </a:fld>
            <a:r>
              <a:rPr lang="en-US" altLang="zh-CN" dirty="0" smtClean="0"/>
              <a:t>/48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9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671" y="6062200"/>
            <a:ext cx="1787530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9" y="12302"/>
            <a:ext cx="11637741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44" y="1825625"/>
            <a:ext cx="518187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521" y="1825625"/>
            <a:ext cx="518187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123119"/>
            <a:ext cx="173519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32" y="274638"/>
            <a:ext cx="10974960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32" y="1076325"/>
            <a:ext cx="10974960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32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817" y="6356350"/>
            <a:ext cx="38610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643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C2ABB85-2B8A-4444-8F37-6C8BA79EC732}" type="slidenum">
              <a:rPr lang="zh-CN" altLang="en-US"/>
            </a:fld>
            <a:r>
              <a:rPr lang="en-US" altLang="zh-CN" dirty="0"/>
              <a:t>/3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44" y="1825625"/>
            <a:ext cx="105161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810" y="6356350"/>
            <a:ext cx="4115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048" y="6356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C2ABB85-2B8A-4444-8F37-6C8BA79EC732}" type="slidenum">
              <a:rPr lang="zh-CN" altLang="en-US"/>
            </a:fld>
            <a:r>
              <a:rPr lang="en-US" altLang="zh-CN" dirty="0"/>
              <a:t>/3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SpringMVC</a:t>
            </a:r>
            <a:r>
              <a:rPr lang="zh-CN" altLang="en-US"/>
              <a:t>常用标签，</a:t>
            </a:r>
            <a:r>
              <a:rPr lang="en-US" altLang="zh-CN"/>
              <a:t>rest</a:t>
            </a:r>
            <a:r>
              <a:rPr lang="zh-CN" altLang="en-US"/>
              <a:t>风格</a:t>
            </a:r>
            <a:endParaRPr lang="zh-CN" altLang="en-US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 altLang="zh-CN"/>
              <a:t>Johnny Teacher</a:t>
            </a:r>
            <a:endParaRPr lang="en-US" altLang="zh-CN"/>
          </a:p>
        </p:txBody>
      </p:sp>
      <p:sp>
        <p:nvSpPr>
          <p:cNvPr id="4" name="标题 1"/>
          <p:cNvSpPr txBox="1"/>
          <p:nvPr/>
        </p:nvSpPr>
        <p:spPr>
          <a:xfrm>
            <a:off x="2316794" y="1866277"/>
            <a:ext cx="8280400" cy="1134095"/>
          </a:xfrm>
          <a:prstGeom prst="rect">
            <a:avLst/>
          </a:prstGeom>
        </p:spPr>
        <p:txBody>
          <a:bodyPr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2800" b="1" dirty="0">
                <a:solidFill>
                  <a:srgbClr val="121F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1F5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1F5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1F5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1F5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>
              <a:solidFill>
                <a:schemeClr val="tx2">
                  <a:lumMod val="75000"/>
                </a:schemeClr>
              </a:solidFill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使用</a:t>
            </a:r>
            <a:r>
              <a:rPr lang="en-US" altLang="zh-CN"/>
              <a:t>REST</a:t>
            </a:r>
            <a:r>
              <a:rPr lang="zh-CN" altLang="en-US"/>
              <a:t>风格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需求说明</a:t>
            </a:r>
            <a:endParaRPr lang="en-US" altLang="zh-CN"/>
          </a:p>
          <a:p>
            <a:pPr lvl="1"/>
            <a:r>
              <a:rPr lang="zh-CN" altLang="en-US"/>
              <a:t>改造超市订单管理系统</a:t>
            </a:r>
            <a:r>
              <a:rPr lang="en-US" altLang="zh-CN"/>
              <a:t>—</a:t>
            </a:r>
            <a:r>
              <a:rPr lang="zh-CN" altLang="en-US"/>
              <a:t>根据</a:t>
            </a:r>
            <a:r>
              <a:rPr lang="en-US" altLang="zh-CN"/>
              <a:t>id</a:t>
            </a:r>
            <a:r>
              <a:rPr lang="zh-CN" altLang="en-US"/>
              <a:t>查看用户明细</a:t>
            </a:r>
            <a:endParaRPr lang="en-US" altLang="zh-CN"/>
          </a:p>
          <a:p>
            <a:pPr lvl="1"/>
            <a:r>
              <a:rPr lang="zh-CN" altLang="en-US"/>
              <a:t>使用</a:t>
            </a:r>
            <a:r>
              <a:rPr lang="en-US" altLang="zh-CN"/>
              <a:t>REST</a:t>
            </a:r>
            <a:r>
              <a:rPr lang="zh-CN" altLang="zh-CN"/>
              <a:t>风格</a:t>
            </a:r>
            <a:endParaRPr lang="en-US" altLang="zh-CN"/>
          </a:p>
          <a:p>
            <a:pPr lvl="2"/>
            <a:r>
              <a:rPr lang="zh-CN" altLang="en-US"/>
              <a:t>比如：</a:t>
            </a:r>
            <a:r>
              <a:rPr lang="fr-FR" altLang="zh-CN"/>
              <a:t>http://localhost:8090/</a:t>
            </a:r>
            <a:r>
              <a:rPr lang="en-US" altLang="fr-FR"/>
              <a:t>e08</a:t>
            </a:r>
            <a:r>
              <a:rPr lang="fr-FR" altLang="zh-CN"/>
              <a:t>/user/view/12</a:t>
            </a:r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r>
              <a:rPr lang="zh-CN" altLang="en-US"/>
              <a:t>修改</a:t>
            </a:r>
            <a:r>
              <a:rPr lang="en-US" altLang="zh-CN"/>
              <a:t>UserController.java</a:t>
            </a:r>
            <a:endParaRPr lang="en-US" altLang="zh-CN"/>
          </a:p>
          <a:p>
            <a:pPr lvl="1"/>
            <a:r>
              <a:rPr lang="zh-CN" altLang="zh-CN"/>
              <a:t>增加查看明细的处理方法</a:t>
            </a:r>
            <a:r>
              <a:rPr lang="fr-FR" altLang="zh-CN"/>
              <a:t>view</a:t>
            </a:r>
            <a:r>
              <a:rPr lang="en-US" altLang="zh-CN"/>
              <a:t>()</a:t>
            </a:r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pPr lvl="2"/>
            <a:endParaRPr lang="en-US" altLang="zh-CN"/>
          </a:p>
          <a:p>
            <a:pPr lvl="2"/>
            <a:endParaRPr lang="en-US" altLang="zh-CN"/>
          </a:p>
          <a:p>
            <a:pPr lvl="2"/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</p:txBody>
      </p:sp>
      <p:grpSp>
        <p:nvGrpSpPr>
          <p:cNvPr id="5" name="组合 4"/>
          <p:cNvGrpSpPr/>
          <p:nvPr/>
        </p:nvGrpSpPr>
        <p:grpSpPr>
          <a:xfrm>
            <a:off x="4277360" y="2034014"/>
            <a:ext cx="6932930" cy="3040933"/>
            <a:chOff x="4044" y="5021"/>
            <a:chExt cx="11395" cy="5180"/>
          </a:xfrm>
        </p:grpSpPr>
        <p:sp>
          <p:nvSpPr>
            <p:cNvPr id="9" name="AutoShape 12"/>
            <p:cNvSpPr>
              <a:spLocks noChangeArrowheads="1"/>
            </p:cNvSpPr>
            <p:nvPr/>
          </p:nvSpPr>
          <p:spPr bwMode="auto">
            <a:xfrm>
              <a:off x="4044" y="6423"/>
              <a:ext cx="10192" cy="3778"/>
            </a:xfrm>
            <a:prstGeom prst="roundRect">
              <a:avLst>
                <a:gd name="adj" fmla="val 0"/>
              </a:avLst>
            </a:prstGeom>
            <a:solidFill>
              <a:srgbClr val="EDF5FD"/>
            </a:solidFill>
            <a:ln w="508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sx="101000" sy="101000" algn="ctr" rotWithShape="0">
                <a:prstClr val="black">
                  <a:alpha val="10000"/>
                </a:prstClr>
              </a:outerShdw>
            </a:effectLst>
          </p:spPr>
          <p:txBody>
            <a:bodyPr/>
            <a:lstStyle/>
            <a:p>
              <a:pPr defTabSz="723900">
                <a:lnSpc>
                  <a:spcPct val="130000"/>
                </a:lnSpc>
                <a:spcAft>
                  <a:spcPts val="0"/>
                </a:spcAft>
                <a:buClr>
                  <a:schemeClr val="folHlink"/>
                </a:buClr>
                <a:buSzPct val="60000"/>
                <a:tabLst>
                  <a:tab pos="444500" algn="l"/>
                </a:tabLst>
                <a:defRPr/>
              </a:pPr>
              <a:r>
                <a:rPr lang="fr-FR" altLang="zh-CN" b="1" dirty="0" smtClean="0">
                  <a:solidFill>
                    <a:schemeClr val="accent5">
                      <a:lumMod val="10000"/>
                    </a:schemeClr>
                  </a:solidFill>
                </a:rPr>
                <a:t>@RequestMapping(value</a:t>
              </a:r>
              <a:r>
                <a:rPr lang="fr-FR" altLang="zh-CN" b="1" dirty="0">
                  <a:solidFill>
                    <a:schemeClr val="accent5">
                      <a:lumMod val="10000"/>
                    </a:schemeClr>
                  </a:solidFill>
                </a:rPr>
                <a:t>="/view/</a:t>
              </a:r>
              <a:r>
                <a:rPr lang="fr-FR" altLang="zh-CN" b="1" dirty="0">
                  <a:solidFill>
                    <a:srgbClr val="FF0000"/>
                  </a:solidFill>
                </a:rPr>
                <a:t>{id</a:t>
              </a:r>
              <a:r>
                <a:rPr lang="fr-FR" altLang="zh-CN" b="1" dirty="0" smtClean="0">
                  <a:solidFill>
                    <a:srgbClr val="FF0000"/>
                  </a:solidFill>
                </a:rPr>
                <a:t>}</a:t>
              </a:r>
              <a:r>
                <a:rPr lang="fr-FR" altLang="zh-CN" b="1" dirty="0" smtClean="0">
                  <a:solidFill>
                    <a:schemeClr val="accent5">
                      <a:lumMod val="10000"/>
                    </a:schemeClr>
                  </a:solidFill>
                </a:rPr>
                <a:t>",</a:t>
              </a:r>
              <a:endParaRPr lang="fr-FR" altLang="zh-CN" b="1" dirty="0" smtClean="0">
                <a:solidFill>
                  <a:schemeClr val="accent5">
                    <a:lumMod val="10000"/>
                  </a:schemeClr>
                </a:solidFill>
              </a:endParaRPr>
            </a:p>
            <a:p>
              <a:pPr defTabSz="723900">
                <a:lnSpc>
                  <a:spcPct val="130000"/>
                </a:lnSpc>
                <a:spcAft>
                  <a:spcPts val="0"/>
                </a:spcAft>
                <a:buClr>
                  <a:schemeClr val="folHlink"/>
                </a:buClr>
                <a:buSzPct val="60000"/>
                <a:tabLst>
                  <a:tab pos="444500" algn="l"/>
                </a:tabLst>
                <a:defRPr/>
              </a:pPr>
              <a:r>
                <a:rPr lang="fr-FR" altLang="zh-CN" b="1" dirty="0">
                  <a:solidFill>
                    <a:schemeClr val="accent5">
                      <a:lumMod val="10000"/>
                    </a:schemeClr>
                  </a:solidFill>
                </a:rPr>
                <a:t> </a:t>
              </a:r>
              <a:r>
                <a:rPr lang="fr-FR" altLang="zh-CN" b="1" dirty="0" smtClean="0">
                  <a:solidFill>
                    <a:schemeClr val="accent5">
                      <a:lumMod val="10000"/>
                    </a:schemeClr>
                  </a:solidFill>
                </a:rPr>
                <a:t>                                  method=RequestMethod.GET</a:t>
              </a:r>
              <a:r>
                <a:rPr lang="fr-FR" altLang="zh-CN" b="1" dirty="0">
                  <a:solidFill>
                    <a:schemeClr val="accent5">
                      <a:lumMod val="10000"/>
                    </a:schemeClr>
                  </a:solidFill>
                </a:rPr>
                <a:t>)</a:t>
              </a:r>
              <a:endParaRPr lang="en-US" altLang="zh-CN" b="1" dirty="0">
                <a:solidFill>
                  <a:schemeClr val="accent5">
                    <a:lumMod val="10000"/>
                  </a:schemeClr>
                </a:solidFill>
              </a:endParaRPr>
            </a:p>
            <a:p>
              <a:pPr defTabSz="723900">
                <a:lnSpc>
                  <a:spcPct val="130000"/>
                </a:lnSpc>
                <a:spcAft>
                  <a:spcPts val="0"/>
                </a:spcAft>
                <a:buClr>
                  <a:schemeClr val="folHlink"/>
                </a:buClr>
                <a:buSzPct val="60000"/>
                <a:tabLst>
                  <a:tab pos="444500" algn="l"/>
                </a:tabLst>
                <a:defRPr/>
              </a:pPr>
              <a:r>
                <a:rPr lang="fr-FR" altLang="zh-CN" b="1" dirty="0">
                  <a:solidFill>
                    <a:schemeClr val="accent5">
                      <a:lumMod val="10000"/>
                    </a:schemeClr>
                  </a:solidFill>
                </a:rPr>
                <a:t>public String view(</a:t>
              </a:r>
              <a:r>
                <a:rPr lang="fr-FR" altLang="zh-CN" b="1" dirty="0">
                  <a:solidFill>
                    <a:srgbClr val="FF0000"/>
                  </a:solidFill>
                </a:rPr>
                <a:t>@PathVariable</a:t>
              </a:r>
              <a:r>
                <a:rPr lang="fr-FR" altLang="zh-CN" b="1" dirty="0">
                  <a:solidFill>
                    <a:schemeClr val="accent5">
                      <a:lumMod val="10000"/>
                    </a:schemeClr>
                  </a:solidFill>
                </a:rPr>
                <a:t> String </a:t>
              </a:r>
              <a:r>
                <a:rPr lang="fr-FR" altLang="zh-CN" b="1" dirty="0" smtClean="0">
                  <a:solidFill>
                    <a:schemeClr val="accent5">
                      <a:lumMod val="10000"/>
                    </a:schemeClr>
                  </a:solidFill>
                </a:rPr>
                <a:t>id,Model </a:t>
              </a:r>
              <a:r>
                <a:rPr lang="fr-FR" altLang="zh-CN" b="1" dirty="0">
                  <a:solidFill>
                    <a:schemeClr val="accent5">
                      <a:lumMod val="10000"/>
                    </a:schemeClr>
                  </a:solidFill>
                </a:rPr>
                <a:t>model</a:t>
              </a:r>
              <a:r>
                <a:rPr lang="fr-FR" altLang="zh-CN" b="1" dirty="0" smtClean="0">
                  <a:solidFill>
                    <a:schemeClr val="accent5">
                      <a:lumMod val="10000"/>
                    </a:schemeClr>
                  </a:solidFill>
                </a:rPr>
                <a:t>){</a:t>
              </a:r>
              <a:endParaRPr lang="fr-FR" altLang="zh-CN" b="1" dirty="0" smtClean="0">
                <a:solidFill>
                  <a:schemeClr val="accent5">
                    <a:lumMod val="10000"/>
                  </a:schemeClr>
                </a:solidFill>
              </a:endParaRPr>
            </a:p>
            <a:p>
              <a:pPr defTabSz="723900">
                <a:lnSpc>
                  <a:spcPct val="130000"/>
                </a:lnSpc>
                <a:spcAft>
                  <a:spcPts val="0"/>
                </a:spcAft>
                <a:buClr>
                  <a:schemeClr val="folHlink"/>
                </a:buClr>
                <a:buSzPct val="60000"/>
                <a:tabLst>
                  <a:tab pos="444500" algn="l"/>
                </a:tabLst>
                <a:defRPr/>
              </a:pPr>
              <a:r>
                <a:rPr lang="fr-FR" altLang="zh-CN" b="1" dirty="0" smtClean="0">
                  <a:solidFill>
                    <a:schemeClr val="accent5">
                      <a:lumMod val="10000"/>
                    </a:schemeClr>
                  </a:solidFill>
                </a:rPr>
                <a:t>	</a:t>
              </a:r>
              <a:r>
                <a:rPr lang="fr-FR" altLang="zh-CN" b="1" dirty="0">
                  <a:solidFill>
                    <a:schemeClr val="accent5">
                      <a:lumMod val="10000"/>
                    </a:schemeClr>
                  </a:solidFill>
                </a:rPr>
                <a:t>//......</a:t>
              </a:r>
              <a:r>
                <a:rPr lang="zh-CN" altLang="zh-CN" b="1" dirty="0">
                  <a:solidFill>
                    <a:schemeClr val="accent5">
                      <a:lumMod val="10000"/>
                    </a:schemeClr>
                  </a:solidFill>
                </a:rPr>
                <a:t>中间代码</a:t>
              </a:r>
              <a:r>
                <a:rPr lang="zh-CN" altLang="zh-CN" b="1" dirty="0" smtClean="0">
                  <a:solidFill>
                    <a:schemeClr val="accent5">
                      <a:lumMod val="10000"/>
                    </a:schemeClr>
                  </a:solidFill>
                </a:rPr>
                <a:t>省略</a:t>
              </a:r>
              <a:endParaRPr lang="fr-FR" altLang="zh-CN" b="1" dirty="0" smtClean="0">
                <a:solidFill>
                  <a:schemeClr val="accent5">
                    <a:lumMod val="10000"/>
                  </a:schemeClr>
                </a:solidFill>
              </a:endParaRPr>
            </a:p>
            <a:p>
              <a:pPr defTabSz="723900">
                <a:lnSpc>
                  <a:spcPct val="130000"/>
                </a:lnSpc>
                <a:spcAft>
                  <a:spcPts val="0"/>
                </a:spcAft>
                <a:buClr>
                  <a:schemeClr val="folHlink"/>
                </a:buClr>
                <a:buSzPct val="60000"/>
                <a:tabLst>
                  <a:tab pos="444500" algn="l"/>
                </a:tabLst>
                <a:defRPr/>
              </a:pPr>
              <a:r>
                <a:rPr lang="fr-FR" altLang="zh-CN" b="1" dirty="0" smtClean="0">
                  <a:solidFill>
                    <a:schemeClr val="accent5">
                      <a:lumMod val="10000"/>
                    </a:schemeClr>
                  </a:solidFill>
                </a:rPr>
                <a:t>}</a:t>
              </a:r>
              <a:endParaRPr lang="zh-CN" altLang="zh-CN" b="1" dirty="0">
                <a:solidFill>
                  <a:schemeClr val="accent5">
                    <a:lumMod val="10000"/>
                  </a:schemeClr>
                </a:solidFill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7488" y="7823"/>
              <a:ext cx="2702" cy="516"/>
            </a:xfrm>
            <a:prstGeom prst="rect">
              <a:avLst/>
            </a:prstGeom>
            <a:noFill/>
            <a:ln w="25400" algn="ctr">
              <a:solidFill>
                <a:srgbClr val="C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auto">
            <a:xfrm>
              <a:off x="10600" y="8623"/>
              <a:ext cx="3636" cy="1209"/>
            </a:xfrm>
            <a:prstGeom prst="wedgeRoundRectCallout">
              <a:avLst>
                <a:gd name="adj1" fmla="val 2277"/>
                <a:gd name="adj2" fmla="val -34310"/>
                <a:gd name="adj3" fmla="val 16667"/>
              </a:avLst>
            </a:prstGeom>
            <a:solidFill>
              <a:srgbClr val="0070C0"/>
            </a:solidFill>
            <a:ln w="9525" cap="flat" cmpd="sng" algn="ctr">
              <a:solidFill>
                <a:schemeClr val="accent3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anchor="ctr">
              <a:spAutoFit/>
            </a:bodyPr>
            <a:lstStyle/>
            <a:p>
              <a:pPr marL="0" lvl="1" indent="-285750" eaLnBrk="0" hangingPunct="0">
                <a:spcBef>
                  <a:spcPct val="20000"/>
                </a:spcBef>
                <a:buClr>
                  <a:srgbClr val="233DA9"/>
                </a:buClr>
                <a:buSzPct val="80000"/>
                <a:defRPr/>
              </a:pPr>
              <a:r>
                <a:rPr lang="zh-CN" altLang="en-US" b="1" kern="0" dirty="0" smtClean="0">
                  <a:solidFill>
                    <a:schemeClr val="bg1"/>
                  </a:solidFill>
                  <a:latin typeface="Arial" panose="020B0604020202020204"/>
                  <a:ea typeface="黑体" panose="02010609060101010101" pitchFamily="2" charset="-122"/>
                </a:rPr>
                <a:t>接收</a:t>
              </a:r>
              <a:r>
                <a:rPr lang="fr-FR" altLang="zh-CN" b="1" kern="0" dirty="0" smtClean="0">
                  <a:solidFill>
                    <a:schemeClr val="bg1"/>
                  </a:solidFill>
                  <a:latin typeface="Arial" panose="020B0604020202020204"/>
                  <a:ea typeface="黑体" panose="02010609060101010101" pitchFamily="2" charset="-122"/>
                </a:rPr>
                <a:t>REST</a:t>
              </a:r>
              <a:r>
                <a:rPr lang="zh-CN" altLang="zh-CN" b="1" kern="0" dirty="0">
                  <a:solidFill>
                    <a:schemeClr val="bg1"/>
                  </a:solidFill>
                  <a:latin typeface="Arial" panose="020B0604020202020204"/>
                  <a:ea typeface="黑体" panose="02010609060101010101" pitchFamily="2" charset="-122"/>
                </a:rPr>
                <a:t>风格</a:t>
              </a:r>
              <a:r>
                <a:rPr lang="fr-FR" altLang="zh-CN" b="1" kern="0" dirty="0">
                  <a:solidFill>
                    <a:schemeClr val="bg1"/>
                  </a:solidFill>
                  <a:latin typeface="Arial" panose="020B0604020202020204"/>
                  <a:ea typeface="黑体" panose="02010609060101010101" pitchFamily="2" charset="-122"/>
                </a:rPr>
                <a:t>URL</a:t>
              </a:r>
              <a:r>
                <a:rPr lang="zh-CN" altLang="zh-CN" b="1" kern="0" dirty="0">
                  <a:solidFill>
                    <a:schemeClr val="bg1"/>
                  </a:solidFill>
                  <a:latin typeface="Arial" panose="020B0604020202020204"/>
                  <a:ea typeface="黑体" panose="02010609060101010101" pitchFamily="2" charset="-122"/>
                </a:rPr>
                <a:t>中的</a:t>
              </a:r>
              <a:r>
                <a:rPr lang="zh-CN" altLang="zh-CN" b="1" kern="0" dirty="0" smtClean="0">
                  <a:solidFill>
                    <a:schemeClr val="bg1"/>
                  </a:solidFill>
                  <a:latin typeface="Arial" panose="020B0604020202020204"/>
                  <a:ea typeface="黑体" panose="02010609060101010101" pitchFamily="2" charset="-122"/>
                </a:rPr>
                <a:t>参数</a:t>
              </a:r>
              <a:endParaRPr lang="zh-CN" altLang="en-US" b="1" kern="0" dirty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endParaRPr>
            </a:p>
          </p:txBody>
        </p:sp>
        <p:cxnSp>
          <p:nvCxnSpPr>
            <p:cNvPr id="12" name="直接箭头连接符 11"/>
            <p:cNvCxnSpPr/>
            <p:nvPr/>
          </p:nvCxnSpPr>
          <p:spPr>
            <a:xfrm>
              <a:off x="9828" y="8238"/>
              <a:ext cx="619" cy="675"/>
            </a:xfrm>
            <a:prstGeom prst="straightConnector1">
              <a:avLst/>
            </a:prstGeom>
            <a:ln cmpd="sng">
              <a:solidFill>
                <a:schemeClr val="accent5">
                  <a:lumMod val="50000"/>
                </a:schemeClr>
              </a:solidFill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8833" y="6578"/>
              <a:ext cx="2126" cy="471"/>
            </a:xfrm>
            <a:prstGeom prst="rect">
              <a:avLst/>
            </a:prstGeom>
            <a:noFill/>
            <a:ln w="25400" algn="ctr">
              <a:solidFill>
                <a:srgbClr val="C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7" name="AutoShape 7"/>
            <p:cNvSpPr>
              <a:spLocks noChangeArrowheads="1"/>
            </p:cNvSpPr>
            <p:nvPr/>
          </p:nvSpPr>
          <p:spPr bwMode="auto">
            <a:xfrm>
              <a:off x="11803" y="5021"/>
              <a:ext cx="3636" cy="1209"/>
            </a:xfrm>
            <a:prstGeom prst="wedgeRoundRectCallout">
              <a:avLst>
                <a:gd name="adj1" fmla="val 1727"/>
                <a:gd name="adj2" fmla="val -28982"/>
                <a:gd name="adj3" fmla="val 16667"/>
              </a:avLst>
            </a:prstGeom>
            <a:solidFill>
              <a:srgbClr val="0070C0"/>
            </a:solidFill>
            <a:ln w="9525" cap="flat" cmpd="sng" algn="ctr">
              <a:solidFill>
                <a:schemeClr val="accent3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anchor="ctr">
              <a:spAutoFit/>
            </a:bodyPr>
            <a:lstStyle/>
            <a:p>
              <a:pPr marL="0" lvl="1" indent="-285750" eaLnBrk="0" hangingPunct="0">
                <a:spcBef>
                  <a:spcPct val="20000"/>
                </a:spcBef>
                <a:buClr>
                  <a:srgbClr val="233DA9"/>
                </a:buClr>
                <a:buSzPct val="80000"/>
                <a:defRPr/>
              </a:pPr>
              <a:r>
                <a:rPr lang="fr-FR" altLang="zh-CN" b="1" kern="0" dirty="0" smtClean="0">
                  <a:solidFill>
                    <a:schemeClr val="bg1"/>
                  </a:solidFill>
                  <a:latin typeface="Arial" panose="020B0604020202020204"/>
                  <a:ea typeface="黑体" panose="02010609060101010101" pitchFamily="2" charset="-122"/>
                </a:rPr>
                <a:t>URL</a:t>
              </a:r>
              <a:r>
                <a:rPr lang="zh-CN" altLang="zh-CN" b="1" kern="0" dirty="0">
                  <a:solidFill>
                    <a:schemeClr val="bg1"/>
                  </a:solidFill>
                  <a:latin typeface="Arial" panose="020B0604020202020204"/>
                  <a:ea typeface="黑体" panose="02010609060101010101" pitchFamily="2" charset="-122"/>
                </a:rPr>
                <a:t>中的</a:t>
              </a:r>
              <a:r>
                <a:rPr lang="fr-FR" altLang="zh-CN" b="1" kern="0" dirty="0">
                  <a:solidFill>
                    <a:schemeClr val="bg1"/>
                  </a:solidFill>
                  <a:latin typeface="Arial" panose="020B0604020202020204"/>
                  <a:ea typeface="黑体" panose="02010609060101010101" pitchFamily="2" charset="-122"/>
                </a:rPr>
                <a:t>{xxx}</a:t>
              </a:r>
              <a:r>
                <a:rPr lang="zh-CN" altLang="zh-CN" b="1" kern="0" dirty="0">
                  <a:solidFill>
                    <a:schemeClr val="bg1"/>
                  </a:solidFill>
                  <a:latin typeface="Arial" panose="020B0604020202020204"/>
                  <a:ea typeface="黑体" panose="02010609060101010101" pitchFamily="2" charset="-122"/>
                </a:rPr>
                <a:t>占位符参数</a:t>
              </a:r>
              <a:endParaRPr lang="zh-CN" altLang="en-US" b="1" kern="0" dirty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endParaRPr>
            </a:p>
          </p:txBody>
        </p:sp>
        <p:cxnSp>
          <p:nvCxnSpPr>
            <p:cNvPr id="18" name="直接箭头连接符 17"/>
            <p:cNvCxnSpPr/>
            <p:nvPr/>
          </p:nvCxnSpPr>
          <p:spPr>
            <a:xfrm flipV="1">
              <a:off x="10600" y="5626"/>
              <a:ext cx="1203" cy="951"/>
            </a:xfrm>
            <a:prstGeom prst="straightConnector1">
              <a:avLst/>
            </a:prstGeom>
            <a:ln cmpd="sng">
              <a:solidFill>
                <a:schemeClr val="accent5">
                  <a:lumMod val="50000"/>
                </a:schemeClr>
              </a:solidFill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rest （一种软件架构风格）</a:t>
            </a:r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/>
              <a:t>REST即表述性状态传递（英文：Representational State Transfer，简称REST）是Roy Fielding博士在2000年他的博士论文中提出来的一种软件架构风格。它是一种针对网络应用的设计和开发方式，可以降低开发的复杂性，提高系统的可伸缩性。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使用</a:t>
            </a:r>
            <a:r>
              <a:rPr lang="en-US" altLang="zh-CN"/>
              <a:t>Spring MVC</a:t>
            </a:r>
            <a:r>
              <a:rPr lang="zh-CN" altLang="en-US"/>
              <a:t>实现用户查看</a:t>
            </a:r>
            <a:r>
              <a:rPr lang="en-US" altLang="zh-CN"/>
              <a:t>2-2</a:t>
            </a:r>
            <a:endParaRPr lang="en-US" altLang="zh-CN"/>
          </a:p>
        </p:txBody>
      </p:sp>
      <p:grpSp>
        <p:nvGrpSpPr>
          <p:cNvPr id="10" name="组合 18"/>
          <p:cNvGrpSpPr/>
          <p:nvPr/>
        </p:nvGrpSpPr>
        <p:grpSpPr bwMode="auto">
          <a:xfrm>
            <a:off x="3504312" y="5805264"/>
            <a:ext cx="5274904" cy="428625"/>
            <a:chOff x="3143240" y="5143512"/>
            <a:chExt cx="4572032" cy="428628"/>
          </a:xfrm>
        </p:grpSpPr>
        <p:sp>
          <p:nvSpPr>
            <p:cNvPr id="11" name="圆角矩形 10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3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 bwMode="auto">
            <a:xfrm>
              <a:off x="4066677" y="5187962"/>
              <a:ext cx="3388735" cy="33718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</a:t>
              </a:r>
              <a:r>
                <a:rPr 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:UserController.java</a:t>
              </a:r>
              <a:endParaRPr lang="en-US" sz="1600" b="1" spc="300" dirty="0" smtClean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485900" y="1964690"/>
            <a:ext cx="9220200" cy="31381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/**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 * 内容：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 * 1、使用REST风格获取用户的ID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 * 2、@PathVariable标签的使用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 */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@RequestMapping(value="/view/{id}",method=RequestMethod.GET)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public String view(@PathVariable String id,Model model){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	System.out.println("使用REST风格得到用户ID："+id);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	model.addAttribute("mes", "得到用户的ID:"+id+"，通过REST风格");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	return "c";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}</a:t>
            </a:r>
            <a:endParaRPr lang="zh-CN" altLang="en-US" sz="1800"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学员操作</a:t>
            </a:r>
            <a:r>
              <a:rPr lang="en-US" altLang="zh-CN"/>
              <a:t>—</a:t>
            </a:r>
            <a:r>
              <a:rPr lang="zh-CN" altLang="zh-CN"/>
              <a:t>根据</a:t>
            </a:r>
            <a:r>
              <a:rPr lang="fr-FR" altLang="zh-CN"/>
              <a:t>id</a:t>
            </a:r>
            <a:r>
              <a:rPr lang="zh-CN" altLang="zh-CN"/>
              <a:t>查看供应商明细</a:t>
            </a:r>
            <a:endParaRPr lang="zh-CN" altLang="zh-CN">
              <a:solidFill>
                <a:srgbClr val="121F55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需求说明：</a:t>
            </a:r>
            <a:endParaRPr lang="en-US" altLang="zh-CN"/>
          </a:p>
          <a:p>
            <a:pPr lvl="1"/>
            <a:r>
              <a:rPr lang="zh-CN" altLang="zh-CN"/>
              <a:t>实现根据供应商</a:t>
            </a:r>
            <a:r>
              <a:rPr lang="en-US" altLang="zh-CN"/>
              <a:t>id</a:t>
            </a:r>
            <a:r>
              <a:rPr lang="zh-CN" altLang="zh-CN"/>
              <a:t>查看供应商详细信息</a:t>
            </a:r>
            <a:endParaRPr lang="en-US" altLang="zh-CN"/>
          </a:p>
          <a:p>
            <a:pPr lvl="1"/>
            <a:r>
              <a:rPr lang="zh-CN" altLang="zh-CN"/>
              <a:t>要求</a:t>
            </a:r>
            <a:r>
              <a:rPr lang="fr-FR" altLang="zh-CN"/>
              <a:t>URL</a:t>
            </a:r>
            <a:r>
              <a:rPr lang="zh-CN" altLang="zh-CN"/>
              <a:t>使用</a:t>
            </a:r>
            <a:r>
              <a:rPr lang="fr-FR" altLang="zh-CN"/>
              <a:t>REST</a:t>
            </a:r>
            <a:r>
              <a:rPr lang="zh-CN" altLang="zh-CN"/>
              <a:t>风格实现</a:t>
            </a:r>
            <a:endParaRPr lang="en-US" altLang="zh-CN"/>
          </a:p>
          <a:p>
            <a:pPr lvl="1"/>
            <a:r>
              <a:rPr lang="fr-FR" altLang="zh-CN"/>
              <a:t>{xxx}</a:t>
            </a:r>
            <a:r>
              <a:rPr lang="zh-CN" altLang="zh-CN"/>
              <a:t>占位符参数</a:t>
            </a:r>
            <a:endParaRPr lang="en-US" altLang="zh-CN"/>
          </a:p>
          <a:p>
            <a:pPr lvl="1"/>
            <a:r>
              <a:rPr lang="en-US" altLang="zh-CN"/>
              <a:t>@PathVariable</a:t>
            </a:r>
            <a:endParaRPr lang="en-US" altLang="zh-CN"/>
          </a:p>
          <a:p>
            <a:pPr lvl="1"/>
            <a:r>
              <a:rPr lang="zh-CN" altLang="en-US"/>
              <a:t>配置全局异常处理：</a:t>
            </a:r>
            <a:endParaRPr lang="zh-CN" altLang="en-US"/>
          </a:p>
          <a:p>
            <a:pPr lvl="1"/>
            <a:r>
              <a:rPr lang="en-US" altLang="fr-FR"/>
              <a:t>	</a:t>
            </a:r>
            <a:r>
              <a:rPr lang="fr-FR" altLang="zh-CN"/>
              <a:t>SimpleMappingExceptionResolver</a:t>
            </a:r>
            <a:endParaRPr lang="fr-FR" altLang="zh-CN"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20765" y="2195830"/>
            <a:ext cx="4852670" cy="3181350"/>
            <a:chOff x="8875" y="4018"/>
            <a:chExt cx="7642" cy="5010"/>
          </a:xfrm>
        </p:grpSpPr>
        <p:pic>
          <p:nvPicPr>
            <p:cNvPr id="7170" name="Picture 2" descr="E:\work\A8\Y2-SpringMVC\教学用书\SpringMVC03图例\图11.12 查看供应商明细-REST风格.bmp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75" y="4018"/>
              <a:ext cx="7643" cy="501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5"/>
            <p:cNvSpPr>
              <a:spLocks noChangeArrowheads="1"/>
            </p:cNvSpPr>
            <p:nvPr/>
          </p:nvSpPr>
          <p:spPr bwMode="auto">
            <a:xfrm>
              <a:off x="9947" y="4266"/>
              <a:ext cx="4303" cy="414"/>
            </a:xfrm>
            <a:prstGeom prst="rect">
              <a:avLst/>
            </a:prstGeom>
            <a:noFill/>
            <a:ln w="25400" algn="ctr">
              <a:solidFill>
                <a:srgbClr val="C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常见问题及解决办法</a:t>
            </a:r>
            <a:endParaRPr lang="en-US" altLang="zh-CN"/>
          </a:p>
          <a:p>
            <a:r>
              <a:rPr lang="zh-CN" altLang="en-US"/>
              <a:t>代码规范问题</a:t>
            </a:r>
            <a:endParaRPr lang="zh-CN" altLang="en-US"/>
          </a:p>
          <a:p>
            <a:r>
              <a:rPr lang="zh-CN" altLang="en-US"/>
              <a:t>调试技巧</a:t>
            </a: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t>共性问题集中讲解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创造分享，</a:t>
            </a:r>
            <a:r>
              <a:rPr lang="zh-CN" altLang="en-US"/>
              <a:t>共同成长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本章目标</a:t>
            </a:r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/>
              <a:t>接收用户对象</a:t>
            </a:r>
            <a:endParaRPr lang="zh-CN" altLang="zh-CN"/>
          </a:p>
          <a:p>
            <a:pPr lvl="0"/>
            <a:r>
              <a:rPr lang="zh-CN" altLang="zh-CN"/>
              <a:t>时间属性设置</a:t>
            </a:r>
            <a:endParaRPr lang="zh-CN" altLang="zh-CN"/>
          </a:p>
          <a:p>
            <a:pPr lvl="0"/>
            <a:r>
              <a:rPr lang="zh-CN" altLang="zh-CN"/>
              <a:t>转发跳转</a:t>
            </a:r>
            <a:endParaRPr lang="zh-CN" altLang="zh-CN"/>
          </a:p>
          <a:p>
            <a:pPr lvl="0"/>
            <a:r>
              <a:rPr lang="zh-CN" altLang="zh-CN"/>
              <a:t>了解REST风格</a:t>
            </a:r>
            <a:endParaRPr lang="zh-CN" altLang="zh-CN"/>
          </a:p>
          <a:p>
            <a:pPr lvl="0"/>
            <a:endParaRPr lang="zh-CN" altLang="zh-CN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使用</a:t>
            </a:r>
            <a:r>
              <a:rPr lang="en-US" altLang="zh-CN"/>
              <a:t>Spring MVC</a:t>
            </a:r>
            <a:r>
              <a:rPr lang="zh-CN" altLang="en-US"/>
              <a:t>实现新增用户</a:t>
            </a:r>
            <a:r>
              <a:rPr lang="en-US" altLang="zh-CN"/>
              <a:t>4-3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/>
              <a:t>改造后台实现</a:t>
            </a:r>
            <a:endParaRPr lang="en-US" altLang="zh-CN"/>
          </a:p>
          <a:p>
            <a:r>
              <a:rPr lang="zh-CN" altLang="zh-CN"/>
              <a:t>改造</a:t>
            </a:r>
            <a:r>
              <a:rPr lang="fr-FR" altLang="zh-CN"/>
              <a:t>Controller</a:t>
            </a:r>
            <a:r>
              <a:rPr lang="zh-CN" altLang="zh-CN"/>
              <a:t>层</a:t>
            </a:r>
            <a:r>
              <a:rPr lang="en-US" altLang="zh-CN"/>
              <a:t>—</a:t>
            </a:r>
            <a:r>
              <a:rPr lang="fr-FR" altLang="zh-CN"/>
              <a:t>UserController.java</a:t>
            </a:r>
            <a:endParaRPr lang="en-US" altLang="zh-CN"/>
          </a:p>
          <a:p>
            <a:pPr lvl="1"/>
            <a:r>
              <a:rPr lang="fr-FR" altLang="zh-CN"/>
              <a:t>addUser()</a:t>
            </a:r>
            <a:r>
              <a:rPr lang="zh-CN" altLang="zh-CN"/>
              <a:t>方法：从列表页进入新增页面</a:t>
            </a:r>
            <a:endParaRPr lang="en-US" altLang="zh-CN"/>
          </a:p>
          <a:p>
            <a:pPr lvl="2"/>
            <a:r>
              <a:rPr lang="en-US" altLang="zh-CN"/>
              <a:t>@ModelAttribute</a:t>
            </a:r>
            <a:endParaRPr lang="en-US" altLang="zh-CN"/>
          </a:p>
          <a:p>
            <a:pPr lvl="2"/>
            <a:r>
              <a:rPr lang="en-US" altLang="zh-CN"/>
              <a:t>Model</a:t>
            </a:r>
            <a:endParaRPr lang="en-US" altLang="zh-CN"/>
          </a:p>
          <a:p>
            <a:pPr lvl="1"/>
            <a:r>
              <a:rPr lang="fr-FR" altLang="zh-CN"/>
              <a:t>addUserSave()</a:t>
            </a:r>
            <a:r>
              <a:rPr lang="zh-CN" altLang="zh-CN"/>
              <a:t>方法：保存新增用户信息</a:t>
            </a:r>
            <a:endParaRPr lang="zh-CN" altLang="zh-CN"/>
          </a:p>
          <a:p>
            <a:r>
              <a:rPr lang="zh-CN" altLang="zh-CN"/>
              <a:t>改造</a:t>
            </a:r>
            <a:r>
              <a:rPr lang="fr-FR" altLang="zh-CN"/>
              <a:t>View</a:t>
            </a:r>
            <a:r>
              <a:rPr lang="zh-CN" altLang="zh-CN"/>
              <a:t>层</a:t>
            </a:r>
            <a:endParaRPr lang="en-US" altLang="zh-CN"/>
          </a:p>
          <a:p>
            <a:pPr lvl="1"/>
            <a:r>
              <a:rPr lang="fr-FR" altLang="zh-CN"/>
              <a:t>useradd.jsp</a:t>
            </a:r>
            <a:endParaRPr lang="fr-FR" altLang="zh-CN"/>
          </a:p>
        </p:txBody>
      </p:sp>
      <p:grpSp>
        <p:nvGrpSpPr>
          <p:cNvPr id="11" name="组合 18"/>
          <p:cNvGrpSpPr/>
          <p:nvPr/>
        </p:nvGrpSpPr>
        <p:grpSpPr bwMode="auto">
          <a:xfrm>
            <a:off x="3568065" y="5859239"/>
            <a:ext cx="5039637" cy="428625"/>
            <a:chOff x="3143240" y="5143512"/>
            <a:chExt cx="4572032" cy="428628"/>
          </a:xfrm>
        </p:grpSpPr>
        <p:sp>
          <p:nvSpPr>
            <p:cNvPr id="12" name="圆角矩形 11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4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7"/>
            <p:cNvSpPr txBox="1"/>
            <p:nvPr/>
          </p:nvSpPr>
          <p:spPr bwMode="auto">
            <a:xfrm>
              <a:off x="3736920" y="5202970"/>
              <a:ext cx="3978352" cy="33718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演示示例</a:t>
              </a:r>
              <a:r>
                <a:rPr lang="en-US" altLang="zh-CN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：UserController.java</a:t>
              </a:r>
              <a:endParaRPr lang="zh-CN" altLang="en-US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输入新增用户信息，点击保存之后系统报错</a:t>
            </a:r>
            <a:endParaRPr lang="en-US" altLang="zh-CN"/>
          </a:p>
          <a:p>
            <a:pPr lvl="1"/>
            <a:r>
              <a:rPr lang="en-US" altLang="zh-CN"/>
              <a:t>400</a:t>
            </a:r>
            <a:r>
              <a:rPr lang="zh-CN" altLang="en-US"/>
              <a:t>状态码：</a:t>
            </a:r>
            <a:r>
              <a:rPr lang="zh-CN" altLang="zh-CN"/>
              <a:t>请求错误</a:t>
            </a:r>
            <a:endParaRPr lang="en-US" altLang="zh-CN"/>
          </a:p>
          <a:p>
            <a:pPr lvl="1"/>
            <a:r>
              <a:rPr lang="zh-CN" altLang="en-US"/>
              <a:t>控制台：</a:t>
            </a:r>
            <a:r>
              <a:rPr lang="fr-FR" altLang="zh-CN"/>
              <a:t>BindException</a:t>
            </a:r>
            <a:r>
              <a:rPr lang="zh-CN" altLang="zh-CN"/>
              <a:t>异常</a:t>
            </a:r>
            <a:endParaRPr lang="en-US" altLang="zh-CN"/>
          </a:p>
          <a:p>
            <a:pPr lvl="1"/>
            <a:r>
              <a:rPr lang="fr-FR" altLang="zh-CN"/>
              <a:t>user</a:t>
            </a:r>
            <a:r>
              <a:rPr lang="zh-CN" altLang="zh-CN"/>
              <a:t>对象的</a:t>
            </a:r>
            <a:r>
              <a:rPr lang="fr-FR" altLang="zh-CN"/>
              <a:t>birthday</a:t>
            </a:r>
            <a:r>
              <a:rPr lang="zh-CN" altLang="zh-CN"/>
              <a:t>属性（</a:t>
            </a:r>
            <a:r>
              <a:rPr lang="fr-FR" altLang="zh-CN"/>
              <a:t>java.util.Date</a:t>
            </a:r>
            <a:r>
              <a:rPr lang="zh-CN" altLang="zh-CN"/>
              <a:t>类型）绑定失败</a:t>
            </a:r>
            <a:endParaRPr lang="en-US" altLang="zh-CN"/>
          </a:p>
          <a:p>
            <a:pPr lvl="0"/>
            <a:r>
              <a:rPr lang="zh-CN" altLang="en-US"/>
              <a:t>原因</a:t>
            </a:r>
            <a:endParaRPr lang="en-US" altLang="zh-CN"/>
          </a:p>
          <a:p>
            <a:pPr lvl="1"/>
            <a:r>
              <a:rPr lang="fr-FR" altLang="zh-CN"/>
              <a:t>Spring MVC</a:t>
            </a:r>
            <a:r>
              <a:rPr lang="zh-CN" altLang="zh-CN"/>
              <a:t>框架中时间</a:t>
            </a:r>
            <a:r>
              <a:rPr lang="zh-CN" altLang="en-US"/>
              <a:t>类型的</a:t>
            </a:r>
            <a:r>
              <a:rPr lang="zh-CN" altLang="zh-CN"/>
              <a:t>数据无法自动绑定</a:t>
            </a:r>
            <a:endParaRPr lang="en-US" altLang="zh-CN"/>
          </a:p>
          <a:p>
            <a:pPr lvl="1"/>
            <a:r>
              <a:rPr lang="zh-CN" altLang="en-US"/>
              <a:t>解决方案</a:t>
            </a:r>
            <a:endParaRPr lang="en-US" altLang="zh-CN"/>
          </a:p>
          <a:p>
            <a:pPr lvl="1"/>
            <a:r>
              <a:rPr lang="zh-CN" altLang="en-US"/>
              <a:t>格式化注解</a:t>
            </a:r>
            <a:r>
              <a:rPr lang="fr-FR" altLang="zh-CN"/>
              <a:t>@DateTimeFormat</a:t>
            </a:r>
            <a:endParaRPr lang="en-US" altLang="zh-CN"/>
          </a:p>
          <a:p>
            <a:pPr lvl="1"/>
            <a:endParaRPr lang="en-US" altLang="zh-CN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使用</a:t>
            </a:r>
            <a:r>
              <a:rPr lang="en-US" altLang="zh-CN"/>
              <a:t>Spring MVC</a:t>
            </a:r>
            <a:r>
              <a:rPr lang="zh-CN" altLang="en-US"/>
              <a:t>实现新增用户</a:t>
            </a:r>
            <a:r>
              <a:rPr lang="en-US" altLang="zh-CN"/>
              <a:t>4-4</a:t>
            </a:r>
            <a:endParaRPr lang="en-US" altLang="zh-CN"/>
          </a:p>
        </p:txBody>
      </p:sp>
      <p:grpSp>
        <p:nvGrpSpPr>
          <p:cNvPr id="20" name="组合 18"/>
          <p:cNvGrpSpPr/>
          <p:nvPr/>
        </p:nvGrpSpPr>
        <p:grpSpPr bwMode="auto">
          <a:xfrm>
            <a:off x="3576320" y="5809699"/>
            <a:ext cx="5039637" cy="428625"/>
            <a:chOff x="3143240" y="5143512"/>
            <a:chExt cx="4572032" cy="428628"/>
          </a:xfrm>
        </p:grpSpPr>
        <p:sp>
          <p:nvSpPr>
            <p:cNvPr id="21" name="圆角矩形 20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3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Box 23"/>
            <p:cNvSpPr txBox="1"/>
            <p:nvPr/>
          </p:nvSpPr>
          <p:spPr bwMode="auto">
            <a:xfrm>
              <a:off x="3736920" y="5202970"/>
              <a:ext cx="3978352" cy="33718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演示示例</a:t>
              </a:r>
              <a:r>
                <a:rPr lang="en-US" altLang="zh-CN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7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：User.java</a:t>
              </a:r>
              <a:endParaRPr lang="zh-CN" altLang="en-US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@ModelAttribute </a:t>
            </a:r>
            <a:endParaRPr lang="zh-CN" altLang="en-US"/>
          </a:p>
          <a:p>
            <a:r>
              <a:rPr lang="en-US" altLang="zh-CN"/>
              <a:t>	</a:t>
            </a:r>
            <a:r>
              <a:rPr lang="zh-CN" altLang="en-US"/>
              <a:t>不仅仅和从页面中获取对象的所有属性，而且可以将对象放入request当中</a:t>
            </a:r>
            <a:endParaRPr lang="zh-CN" altLang="en-US"/>
          </a:p>
          <a:p>
            <a:r>
              <a:rPr lang="fr-FR" altLang="zh-CN">
                <a:sym typeface="+mn-ea"/>
              </a:rPr>
              <a:t>@DateTimeFormat(pattern="yyyy-MM-dd")的使用</a:t>
            </a:r>
            <a:endParaRPr lang="fr-FR" altLang="zh-CN">
              <a:sym typeface="+mn-ea"/>
            </a:endParaRPr>
          </a:p>
          <a:p>
            <a:r>
              <a:rPr lang="en-US" altLang="fr-FR">
                <a:sym typeface="+mn-ea"/>
              </a:rPr>
              <a:t>	</a:t>
            </a:r>
            <a:r>
              <a:rPr lang="zh-CN" altLang="en-US">
                <a:sym typeface="+mn-ea"/>
              </a:rPr>
              <a:t>设置对应日期属性的字符串格式</a:t>
            </a:r>
            <a:endParaRPr lang="fr-FR" altLang="zh-CN">
              <a:sym typeface="+mn-ea"/>
            </a:endParaRPr>
          </a:p>
          <a:p>
            <a:endParaRPr lang="zh-CN" altLang="en-US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接收用户输入</a:t>
            </a:r>
            <a:endParaRPr lang="zh-CN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转发跳转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Struts2 中 result</a:t>
            </a:r>
            <a:endParaRPr lang="zh-CN" altLang="en-US"/>
          </a:p>
          <a:p>
            <a:r>
              <a:rPr lang="zh-CN" altLang="en-US"/>
              <a:t>字符串 一个对应一个 View视图</a:t>
            </a:r>
            <a:endParaRPr lang="zh-CN" altLang="en-US"/>
          </a:p>
          <a:p>
            <a:r>
              <a:rPr lang="zh-CN" altLang="en-US"/>
              <a:t>springmvc 对于跳转这件事，简化！（不用配置，可以使用字符串自动跳转）</a:t>
            </a:r>
            <a:endParaRPr lang="zh-CN" altLang="en-US"/>
          </a:p>
          <a:p>
            <a:r>
              <a:rPr lang="zh-CN" altLang="en-US"/>
              <a:t>但是如果路径特别深，需要 "视图解析器"，在spring-servlet.xml中配置</a:t>
            </a:r>
            <a:endParaRPr lang="zh-CN" altLang="en-US"/>
          </a:p>
          <a:p>
            <a:r>
              <a:rPr lang="zh-CN" altLang="en-US"/>
              <a:t>除去了前缀，后缀。</a:t>
            </a:r>
            <a:endParaRPr lang="zh-CN" altLang="en-US"/>
          </a:p>
          <a:p>
            <a:r>
              <a:rPr lang="zh-CN" altLang="en-US"/>
              <a:t>使用ModelAndView，将视图页面和对象放到ModelAndView对象当中，实现跳转功能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页面跳转的多种方式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字符串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使用视图解析器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87870" y="4025900"/>
            <a:ext cx="6451600" cy="11988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zh-CN" altLang="en-US">
                <a:sym typeface="+mn-ea"/>
              </a:rPr>
              <a:t>路径特别深，需要 "视图解析器"，在spring-servlet.xml中配置</a:t>
            </a:r>
            <a:endParaRPr lang="zh-CN" altLang="en-US"/>
          </a:p>
          <a:p>
            <a:pPr algn="l"/>
            <a:r>
              <a:rPr lang="zh-CN" altLang="en-US"/>
              <a:t>return "admin/wel";</a:t>
            </a:r>
            <a:endParaRPr lang="zh-CN" altLang="en-US"/>
          </a:p>
          <a:p>
            <a:pPr algn="l"/>
            <a:r>
              <a:rPr lang="zh-CN" altLang="en-US"/>
              <a:t>相当于：</a:t>
            </a:r>
            <a:endParaRPr lang="zh-CN" altLang="en-US"/>
          </a:p>
          <a:p>
            <a:pPr algn="l"/>
            <a:r>
              <a:rPr lang="zh-CN" altLang="en-US">
                <a:sym typeface="+mn-ea"/>
              </a:rPr>
              <a:t>return "forward:/WEB-INF/jsp/admin/wel.jsp";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287870" y="1859280"/>
            <a:ext cx="6450965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zh-CN" altLang="en-US"/>
              <a:t>转发到对应的页面：</a:t>
            </a:r>
            <a:endParaRPr lang="zh-CN" altLang="en-US"/>
          </a:p>
          <a:p>
            <a:pPr algn="l"/>
            <a:r>
              <a:rPr lang="zh-CN" altLang="en-US"/>
              <a:t>return "forward:/welcome.jsp";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页面跳转的多种方式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跳转到指定路径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使用ModelAndVie设置跳转位置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287870" y="2028190"/>
            <a:ext cx="6451600" cy="3683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return "redirect:http://www.baidu.com";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287870" y="3721100"/>
            <a:ext cx="6450965" cy="9220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zh-CN" altLang="en-US"/>
              <a:t>ModelAndView mv = new ModelAndView();</a:t>
            </a:r>
            <a:endParaRPr lang="zh-CN" altLang="en-US"/>
          </a:p>
          <a:p>
            <a:pPr algn="l"/>
            <a:r>
              <a:rPr lang="zh-CN" altLang="en-US"/>
              <a:t>mv.setViewName("admin/wel");</a:t>
            </a:r>
            <a:endParaRPr lang="zh-CN" altLang="en-US"/>
          </a:p>
          <a:p>
            <a:pPr algn="l"/>
            <a:r>
              <a:rPr lang="zh-CN" altLang="en-US"/>
              <a:t>return mv;</a:t>
            </a:r>
            <a:endParaRPr lang="zh-CN" altLang="en-US"/>
          </a:p>
        </p:txBody>
      </p:sp>
      <p:grpSp>
        <p:nvGrpSpPr>
          <p:cNvPr id="10" name="组合 18"/>
          <p:cNvGrpSpPr/>
          <p:nvPr/>
        </p:nvGrpSpPr>
        <p:grpSpPr bwMode="auto">
          <a:xfrm>
            <a:off x="3504312" y="5805264"/>
            <a:ext cx="5274904" cy="428625"/>
            <a:chOff x="3143240" y="5143512"/>
            <a:chExt cx="4572032" cy="428628"/>
          </a:xfrm>
        </p:grpSpPr>
        <p:sp>
          <p:nvSpPr>
            <p:cNvPr id="11" name="圆角矩形 10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3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 bwMode="auto">
            <a:xfrm>
              <a:off x="3848173" y="5187962"/>
              <a:ext cx="3825742" cy="33718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</a:t>
              </a:r>
              <a:r>
                <a:rPr 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:ForwardController.java</a:t>
              </a:r>
              <a:endParaRPr lang="en-US" sz="1600" b="1" spc="300" dirty="0" smtClean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常见问题及解决办法</a:t>
            </a:r>
            <a:endParaRPr lang="en-US" altLang="zh-CN"/>
          </a:p>
          <a:p>
            <a:r>
              <a:rPr lang="zh-CN" altLang="en-US"/>
              <a:t>代码规范问题</a:t>
            </a:r>
            <a:endParaRPr lang="zh-CN" altLang="en-US"/>
          </a:p>
          <a:p>
            <a:r>
              <a:rPr lang="zh-CN" altLang="en-US"/>
              <a:t>调试技巧</a:t>
            </a: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t>共性问题集中讲解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2010</Words>
  <Application>WPS 演示</Application>
  <PresentationFormat>全屏显示(4:3)</PresentationFormat>
  <Paragraphs>169</Paragraphs>
  <Slides>15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</vt:lpstr>
      <vt:lpstr>微软雅黑 Light</vt:lpstr>
      <vt:lpstr>Tahoma</vt:lpstr>
      <vt:lpstr>Times New Roman</vt:lpstr>
      <vt:lpstr>黑体</vt:lpstr>
      <vt:lpstr>Arial</vt:lpstr>
      <vt:lpstr>Arial Unicode MS</vt:lpstr>
      <vt:lpstr>2_Office 主题</vt:lpstr>
      <vt:lpstr>Office 主题</vt:lpstr>
      <vt:lpstr>SpringMVC常用标签，rest风格</vt:lpstr>
      <vt:lpstr>本章目标</vt:lpstr>
      <vt:lpstr>使用Spring MVC实现新增用户4-3</vt:lpstr>
      <vt:lpstr>使用Spring MVC实现新增用户4-4</vt:lpstr>
      <vt:lpstr>接收用户输入</vt:lpstr>
      <vt:lpstr>转发跳转</vt:lpstr>
      <vt:lpstr>页面跳转的多种方式</vt:lpstr>
      <vt:lpstr>页面跳转的多种方式</vt:lpstr>
      <vt:lpstr>共性问题集中讲解</vt:lpstr>
      <vt:lpstr>使用REST风格</vt:lpstr>
      <vt:lpstr>PowerPoint 演示文稿</vt:lpstr>
      <vt:lpstr>使用Spring MVC实现用户查看2-2</vt:lpstr>
      <vt:lpstr>学员操作—根据id查看供应商明细</vt:lpstr>
      <vt:lpstr>共性问题集中讲解</vt:lpstr>
      <vt:lpstr>创造分享，共同成长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第1章内容回顾</dc:title>
  <dc:creator>xiaojing.dai</dc:creator>
  <cp:lastModifiedBy>Johnny老师</cp:lastModifiedBy>
  <cp:revision>4472</cp:revision>
  <dcterms:created xsi:type="dcterms:W3CDTF">2006-03-08T06:55:00Z</dcterms:created>
  <dcterms:modified xsi:type="dcterms:W3CDTF">2020-04-03T01:26:19Z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