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20"/>
  </p:handoutMasterIdLst>
  <p:sldIdLst>
    <p:sldId id="256" r:id="rId4"/>
    <p:sldId id="285" r:id="rId6"/>
    <p:sldId id="257" r:id="rId7"/>
    <p:sldId id="258" r:id="rId8"/>
    <p:sldId id="259" r:id="rId9"/>
    <p:sldId id="275" r:id="rId10"/>
    <p:sldId id="260" r:id="rId11"/>
    <p:sldId id="261" r:id="rId12"/>
    <p:sldId id="262" r:id="rId13"/>
    <p:sldId id="263" r:id="rId14"/>
    <p:sldId id="264" r:id="rId15"/>
    <p:sldId id="269" r:id="rId16"/>
    <p:sldId id="270" r:id="rId17"/>
    <p:sldId id="272" r:id="rId18"/>
    <p:sldId id="29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继续进行优化信息提示，强调用户体验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结合示例代码演示，边讲解边代码演示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通过需求，讲解多文件上传的具体实现步骤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讲解多文件上传的</a:t>
            </a:r>
            <a:r>
              <a:rPr lang="zh-CN" altLang="en-US" baseline="0" dirty="0" smtClean="0">
                <a:solidFill>
                  <a:schemeClr val="accent5">
                    <a:lumMod val="10000"/>
                  </a:schemeClr>
                </a:solidFill>
              </a:rPr>
              <a:t> 单独入参方式，</a:t>
            </a: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结合示例代码演示，边讲解边代码演示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练习：学员操作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：新增供应商信息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上传企业营业执照和组织机构代码证照片分析给出关键步骤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302772-0FE0-43A7-B33F-FF577053289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教学指导；</a:t>
            </a:r>
            <a:endParaRPr lang="en-US" altLang="zh-CN" dirty="0" smtClean="0"/>
          </a:p>
          <a:p>
            <a:r>
              <a:rPr lang="zh-CN" altLang="en-US" dirty="0" smtClean="0"/>
              <a:t>总结部分</a:t>
            </a:r>
            <a:r>
              <a:rPr lang="zh-CN" altLang="zh-CN" dirty="0" smtClean="0"/>
              <a:t>主要达到以下几个目的：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回顾内容</a:t>
            </a:r>
            <a:r>
              <a:rPr lang="zh-CN" altLang="en-US" b="1" dirty="0" smtClean="0"/>
              <a:t>。</a:t>
            </a:r>
            <a:r>
              <a:rPr lang="zh-CN" altLang="en-US" dirty="0" smtClean="0">
                <a:solidFill>
                  <a:srgbClr val="C00000"/>
                </a:solidFill>
              </a:rPr>
              <a:t>注意与</a:t>
            </a:r>
            <a:r>
              <a:rPr lang="zh-CN" altLang="zh-CN" dirty="0" smtClean="0">
                <a:solidFill>
                  <a:srgbClr val="C00000"/>
                </a:solidFill>
              </a:rPr>
              <a:t>与</a:t>
            </a:r>
            <a:r>
              <a:rPr lang="zh-CN" altLang="en-US" dirty="0" smtClean="0">
                <a:solidFill>
                  <a:srgbClr val="C00000"/>
                </a:solidFill>
              </a:rPr>
              <a:t>本章任务和目标</a:t>
            </a:r>
            <a:r>
              <a:rPr lang="zh-CN" altLang="zh-CN" dirty="0" smtClean="0">
                <a:solidFill>
                  <a:srgbClr val="C00000"/>
                </a:solidFill>
              </a:rPr>
              <a:t>不一样。</a:t>
            </a:r>
            <a:r>
              <a:rPr lang="zh-CN" altLang="en-US" dirty="0" smtClean="0">
                <a:solidFill>
                  <a:srgbClr val="C00000"/>
                </a:solidFill>
              </a:rPr>
              <a:t>本章任务和目标是</a:t>
            </a:r>
            <a:r>
              <a:rPr lang="zh-CN" altLang="zh-CN" dirty="0" smtClean="0"/>
              <a:t>是强调</a:t>
            </a:r>
            <a:r>
              <a:rPr lang="zh-CN" altLang="en-US" dirty="0" smtClean="0"/>
              <a:t>内容概貌，学到技术，告知要学习什么；总结时，</a:t>
            </a:r>
            <a:r>
              <a:rPr lang="zh-CN" altLang="zh-CN" dirty="0" smtClean="0"/>
              <a:t>要格外强调观点，把每一</a:t>
            </a:r>
            <a:r>
              <a:rPr lang="zh-CN" altLang="en-US" dirty="0" smtClean="0"/>
              <a:t>个知识点</a:t>
            </a:r>
            <a:r>
              <a:rPr lang="zh-CN" altLang="zh-CN" dirty="0" smtClean="0"/>
              <a:t>的观点</a:t>
            </a:r>
            <a:r>
              <a:rPr lang="zh-CN" altLang="en-US" dirty="0" smtClean="0"/>
              <a:t>结论</a:t>
            </a:r>
            <a:r>
              <a:rPr lang="zh-CN" altLang="zh-CN" dirty="0" smtClean="0"/>
              <a:t>都尽量突出出来。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整理逻辑</a:t>
            </a:r>
            <a:r>
              <a:rPr lang="zh-CN" altLang="en-US" b="1" dirty="0" smtClean="0"/>
              <a:t>。</a:t>
            </a:r>
            <a:r>
              <a:rPr lang="zh-CN" altLang="zh-CN" dirty="0" smtClean="0"/>
              <a:t>还应该把观点之间的逻辑联系梳理出来</a:t>
            </a:r>
            <a:r>
              <a:rPr lang="zh-CN" altLang="en-US" dirty="0" smtClean="0"/>
              <a:t>。</a:t>
            </a:r>
            <a:r>
              <a:rPr lang="zh-CN" altLang="zh-CN" dirty="0" smtClean="0"/>
              <a:t>从而使</a:t>
            </a:r>
            <a:r>
              <a:rPr lang="zh-CN" altLang="en-US" dirty="0" smtClean="0"/>
              <a:t>知识</a:t>
            </a:r>
            <a:r>
              <a:rPr lang="zh-CN" altLang="zh-CN" dirty="0" smtClean="0"/>
              <a:t>系统化、逻辑化。要帮助</a:t>
            </a:r>
            <a:r>
              <a:rPr lang="zh-CN" altLang="en-US" dirty="0" smtClean="0"/>
              <a:t>学员</a:t>
            </a:r>
            <a:r>
              <a:rPr lang="zh-CN" altLang="zh-CN" dirty="0" smtClean="0"/>
              <a:t>整清逻辑是总结的一大任务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F9F560-405D-4E53-8F52-2A77946AD9B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4CC102-6C9A-49A5-B9C9-82B00E2983C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查看</a:t>
            </a:r>
            <a:r>
              <a:rPr lang="en-US" altLang="zh-CN" dirty="0" err="1" smtClean="0"/>
              <a:t>springmvc</a:t>
            </a:r>
            <a:r>
              <a:rPr lang="zh-CN" altLang="en-US" dirty="0" smtClean="0"/>
              <a:t>源码进行</a:t>
            </a:r>
            <a:r>
              <a:rPr lang="fr-FR" altLang="zh-CN" dirty="0" smtClean="0"/>
              <a:t>MultipartResolver</a:t>
            </a:r>
            <a:r>
              <a:rPr lang="zh-CN" altLang="zh-CN" dirty="0" smtClean="0"/>
              <a:t>接口</a:t>
            </a:r>
            <a:r>
              <a:rPr lang="zh-CN" altLang="en-US" dirty="0" smtClean="0"/>
              <a:t>以及它的两个实现类的</a:t>
            </a:r>
            <a:r>
              <a:rPr lang="zh-CN" altLang="en-US" baseline="0" dirty="0" smtClean="0"/>
              <a:t>讲解</a:t>
            </a:r>
            <a:endParaRPr lang="en-US" altLang="zh-CN" baseline="0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aseline="0" dirty="0" smtClean="0">
                <a:solidFill>
                  <a:schemeClr val="accent5">
                    <a:lumMod val="10000"/>
                  </a:schemeClr>
                </a:solidFill>
              </a:rPr>
              <a:t>强调我们采用</a:t>
            </a:r>
            <a:r>
              <a:rPr lang="en-US" altLang="zh-CN" dirty="0" err="1" smtClean="0">
                <a:solidFill>
                  <a:srgbClr val="FF0000"/>
                </a:solidFill>
              </a:rPr>
              <a:t>CommonsMultipartResolver</a:t>
            </a:r>
            <a:r>
              <a:rPr lang="zh-CN" altLang="en-US" dirty="0" smtClean="0">
                <a:solidFill>
                  <a:srgbClr val="FF0000"/>
                </a:solidFill>
              </a:rPr>
              <a:t>方式实现文件上传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通过需求，讲解单文件上传的具体实现步骤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结合示例代码演示，边讲解边代码演示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通过需求，讲解单文件上传的具体实现步骤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结合示例代码演示，边讲解边代码演示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通过需求，讲解单文件上传的具体实现步骤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结合示例代码演示，边讲解边代码演示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通过需求，讲解单文件上传的具体实现步骤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结合示例代码演示，边讲解边代码演示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42900" lvl="1" indent="-342900">
              <a:buFont typeface="Wingdings" panose="05000000000000000000" pitchFamily="2" charset="2"/>
              <a:buChar char="n"/>
              <a:defRPr/>
            </a:pPr>
            <a:r>
              <a:rPr lang="zh-CN" altLang="zh-CN" sz="2800" dirty="0" smtClean="0"/>
              <a:t>编写控制器</a:t>
            </a:r>
            <a:endParaRPr lang="en-US" altLang="zh-CN" sz="2600" dirty="0" smtClean="0">
              <a:cs typeface="+mn-cs"/>
            </a:endParaRPr>
          </a:p>
          <a:p>
            <a:pPr lvl="1">
              <a:defRPr/>
            </a:pPr>
            <a:r>
              <a:rPr lang="zh-CN" altLang="zh-CN" dirty="0" smtClean="0"/>
              <a:t>处理方法</a:t>
            </a:r>
            <a:r>
              <a:rPr lang="fr-FR" altLang="zh-CN" dirty="0" smtClean="0"/>
              <a:t>addUserSave()</a:t>
            </a:r>
            <a:endParaRPr lang="fr-FR" altLang="zh-CN" dirty="0" smtClean="0"/>
          </a:p>
          <a:p>
            <a:pPr lvl="2">
              <a:defRPr/>
            </a:pPr>
            <a:r>
              <a:rPr lang="fr-FR" altLang="zh-CN" dirty="0" smtClean="0"/>
              <a:t>MultipartFile</a:t>
            </a:r>
            <a:r>
              <a:rPr lang="zh-CN" altLang="zh-CN" dirty="0" smtClean="0"/>
              <a:t>对象作为控制器处理方法的入参</a:t>
            </a:r>
            <a:endParaRPr lang="fr-FR" altLang="zh-CN" dirty="0" smtClean="0"/>
          </a:p>
          <a:p>
            <a:pPr lvl="2">
              <a:defRPr/>
            </a:pPr>
            <a:r>
              <a:rPr lang="zh-CN" altLang="en-US" dirty="0" smtClean="0"/>
              <a:t>判断</a:t>
            </a:r>
            <a:r>
              <a:rPr lang="fr-FR" altLang="zh-CN" dirty="0" smtClean="0"/>
              <a:t>MultipartFile</a:t>
            </a:r>
            <a:r>
              <a:rPr lang="zh-CN" altLang="zh-CN" dirty="0" smtClean="0"/>
              <a:t>对象是否为空</a:t>
            </a:r>
            <a:endParaRPr lang="en-US" altLang="zh-CN" dirty="0" smtClean="0"/>
          </a:p>
          <a:p>
            <a:pPr lvl="3">
              <a:defRPr/>
            </a:pPr>
            <a:r>
              <a:rPr lang="en-US" altLang="zh-CN" dirty="0" smtClean="0"/>
              <a:t>Null</a:t>
            </a:r>
            <a:r>
              <a:rPr lang="zh-CN" altLang="en-US" dirty="0" smtClean="0"/>
              <a:t>：不做文件上传操作，只做普通字段的保存</a:t>
            </a:r>
            <a:endParaRPr lang="en-US" altLang="zh-CN" dirty="0" smtClean="0"/>
          </a:p>
          <a:p>
            <a:pPr lvl="3">
              <a:defRPr/>
            </a:pPr>
            <a:r>
              <a:rPr lang="en-US" altLang="zh-CN" dirty="0" smtClean="0"/>
              <a:t>Not Null</a:t>
            </a:r>
            <a:r>
              <a:rPr lang="zh-CN" altLang="en-US" dirty="0" smtClean="0"/>
              <a:t>：进行文件上传操作，并保存相应字段数据</a:t>
            </a:r>
            <a:endParaRPr lang="en-US" altLang="zh-CN" dirty="0" smtClean="0"/>
          </a:p>
          <a:p>
            <a:pPr lvl="2">
              <a:defRPr/>
            </a:pPr>
            <a:r>
              <a:rPr lang="zh-CN" altLang="en-US" dirty="0" smtClean="0"/>
              <a:t>上传前准备工作</a:t>
            </a:r>
            <a:endParaRPr lang="en-US" altLang="zh-CN" dirty="0" smtClean="0"/>
          </a:p>
          <a:p>
            <a:pPr lvl="3">
              <a:defRPr/>
            </a:pPr>
            <a:r>
              <a:rPr lang="zh-CN" altLang="zh-CN" dirty="0" smtClean="0"/>
              <a:t>定义上传目标路径</a:t>
            </a:r>
            <a:endParaRPr lang="en-US" altLang="zh-CN" dirty="0" smtClean="0"/>
          </a:p>
          <a:p>
            <a:pPr lvl="4">
              <a:defRPr/>
            </a:pPr>
            <a:r>
              <a:rPr lang="fr-FR" altLang="zh-CN" dirty="0" smtClean="0">
                <a:solidFill>
                  <a:srgbClr val="FF0000"/>
                </a:solidFill>
              </a:rPr>
              <a:t>File.separator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r>
              <a:rPr lang="zh-CN" altLang="zh-CN" dirty="0" smtClean="0">
                <a:solidFill>
                  <a:srgbClr val="FF0000"/>
                </a:solidFill>
              </a:rPr>
              <a:t>自适应的路径分隔符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3">
              <a:defRPr/>
            </a:pPr>
            <a:r>
              <a:rPr lang="zh-CN" altLang="zh-CN" dirty="0" smtClean="0"/>
              <a:t>获取原文件名</a:t>
            </a:r>
            <a:endParaRPr lang="en-US" altLang="zh-CN" dirty="0" smtClean="0"/>
          </a:p>
          <a:p>
            <a:pPr lvl="3">
              <a:defRPr/>
            </a:pPr>
            <a:r>
              <a:rPr lang="zh-CN" altLang="zh-CN" dirty="0" smtClean="0"/>
              <a:t>获取原文件后缀</a:t>
            </a:r>
            <a:r>
              <a:rPr lang="zh-CN" altLang="en-US" dirty="0" smtClean="0"/>
              <a:t>、文件大小，</a:t>
            </a:r>
            <a:r>
              <a:rPr lang="zh-CN" altLang="zh-CN" dirty="0" smtClean="0"/>
              <a:t>并进行</a:t>
            </a:r>
            <a:r>
              <a:rPr lang="zh-CN" altLang="en-US" dirty="0" smtClean="0"/>
              <a:t>相应的</a:t>
            </a:r>
            <a:r>
              <a:rPr lang="zh-CN" altLang="zh-CN" dirty="0" smtClean="0"/>
              <a:t>判断</a:t>
            </a:r>
            <a:r>
              <a:rPr lang="zh-CN" altLang="en-US" dirty="0" smtClean="0"/>
              <a:t>比较</a:t>
            </a:r>
            <a:endParaRPr lang="en-US" altLang="zh-CN" dirty="0" smtClean="0"/>
          </a:p>
          <a:p>
            <a:pPr lvl="2">
              <a:defRPr/>
            </a:pPr>
            <a:r>
              <a:rPr lang="zh-CN" altLang="zh-CN" dirty="0" smtClean="0"/>
              <a:t>若满足以上规定（文件大小、文件后缀），则可以进行文件上传操作</a:t>
            </a:r>
            <a:endParaRPr lang="en-US" altLang="zh-CN" dirty="0" smtClean="0"/>
          </a:p>
          <a:p>
            <a:pPr lvl="2">
              <a:defRPr/>
            </a:pPr>
            <a:r>
              <a:rPr lang="zh-CN" altLang="en-US" dirty="0" smtClean="0"/>
              <a:t>定义上传文件名：</a:t>
            </a:r>
            <a:r>
              <a:rPr lang="zh-CN" altLang="zh-CN" dirty="0" smtClean="0">
                <a:solidFill>
                  <a:srgbClr val="FF0000"/>
                </a:solidFill>
              </a:rPr>
              <a:t>当前系统时间</a:t>
            </a:r>
            <a:r>
              <a:rPr lang="fr-FR" altLang="zh-CN" dirty="0" smtClean="0">
                <a:solidFill>
                  <a:srgbClr val="FF0000"/>
                </a:solidFill>
              </a:rPr>
              <a:t>+</a:t>
            </a:r>
            <a:r>
              <a:rPr lang="zh-CN" altLang="zh-CN" dirty="0" smtClean="0">
                <a:solidFill>
                  <a:srgbClr val="FF0000"/>
                </a:solidFill>
              </a:rPr>
              <a:t>随机数</a:t>
            </a:r>
            <a:r>
              <a:rPr lang="fr-FR" altLang="zh-CN" dirty="0" smtClean="0">
                <a:solidFill>
                  <a:srgbClr val="FF0000"/>
                </a:solidFill>
              </a:rPr>
              <a:t>+</a:t>
            </a:r>
            <a:r>
              <a:rPr lang="zh-CN" altLang="zh-CN" dirty="0" smtClean="0">
                <a:solidFill>
                  <a:srgbClr val="FF0000"/>
                </a:solidFill>
              </a:rPr>
              <a:t>“</a:t>
            </a:r>
            <a:r>
              <a:rPr lang="fr-FR" altLang="zh-CN" dirty="0" smtClean="0">
                <a:solidFill>
                  <a:srgbClr val="FF0000"/>
                </a:solidFill>
              </a:rPr>
              <a:t>_Personal.jpg</a:t>
            </a:r>
            <a:r>
              <a:rPr lang="zh-CN" altLang="zh-CN" dirty="0" smtClean="0">
                <a:solidFill>
                  <a:srgbClr val="FF0000"/>
                </a:solidFill>
              </a:rPr>
              <a:t>”</a:t>
            </a:r>
            <a:endParaRPr lang="fr-FR" altLang="zh-CN" dirty="0" smtClean="0">
              <a:solidFill>
                <a:srgbClr val="FF0000"/>
              </a:solidFill>
            </a:endParaRPr>
          </a:p>
          <a:p>
            <a:pPr lvl="2">
              <a:defRPr/>
            </a:pPr>
            <a:r>
              <a:rPr lang="fr-FR" altLang="zh-CN" dirty="0" smtClean="0"/>
              <a:t>MultipartFile.transferTo()</a:t>
            </a:r>
            <a:r>
              <a:rPr lang="zh-CN" altLang="zh-CN" dirty="0" smtClean="0"/>
              <a:t> </a:t>
            </a:r>
            <a:r>
              <a:rPr lang="zh-CN" altLang="en-US" dirty="0" smtClean="0"/>
              <a:t>：</a:t>
            </a:r>
            <a:r>
              <a:rPr lang="zh-CN" altLang="zh-CN" dirty="0" smtClean="0"/>
              <a:t>将文件存储到服务器上</a:t>
            </a:r>
            <a:endParaRPr lang="en-US" altLang="zh-CN" dirty="0" smtClean="0"/>
          </a:p>
          <a:p>
            <a:pPr lvl="2">
              <a:defRPr/>
            </a:pPr>
            <a:r>
              <a:rPr lang="zh-CN" altLang="zh-CN" dirty="0" smtClean="0"/>
              <a:t>设置</a:t>
            </a:r>
            <a:r>
              <a:rPr lang="fr-FR" altLang="zh-CN" dirty="0" smtClean="0"/>
              <a:t>User</a:t>
            </a:r>
            <a:r>
              <a:rPr lang="zh-CN" altLang="zh-CN" dirty="0" smtClean="0"/>
              <a:t>对象的</a:t>
            </a:r>
            <a:r>
              <a:rPr lang="fr-FR" altLang="zh-CN" dirty="0" smtClean="0"/>
              <a:t>idPicPath</a:t>
            </a:r>
            <a:r>
              <a:rPr lang="zh-CN" altLang="zh-CN" dirty="0" smtClean="0"/>
              <a:t>属性（记录上传文件的路径）</a:t>
            </a:r>
            <a:endParaRPr lang="en-US" altLang="zh-CN" dirty="0" smtClean="0"/>
          </a:p>
          <a:p>
            <a:pPr lvl="2">
              <a:defRPr/>
            </a:pPr>
            <a:r>
              <a:rPr lang="fr-FR" altLang="zh-CN" dirty="0" smtClean="0"/>
              <a:t>userService</a:t>
            </a:r>
            <a:r>
              <a:rPr lang="en-US" altLang="zh-CN" dirty="0" smtClean="0"/>
              <a:t>.</a:t>
            </a:r>
            <a:r>
              <a:rPr lang="fr-FR" altLang="zh-CN" dirty="0" smtClean="0"/>
              <a:t>add()</a:t>
            </a:r>
            <a:r>
              <a:rPr lang="zh-CN" altLang="zh-CN" dirty="0" smtClean="0"/>
              <a:t>方法，进行数据的保存</a:t>
            </a: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到此为止，已经可以部署运行，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基本上完成了文件的上传操作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对于编写控制器处理方法中的一些技术点和经验总结，需要在此进行强调讲解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本页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PPT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介绍</a:t>
            </a:r>
            <a:r>
              <a:rPr lang="zh-CN" altLang="en-US" sz="1200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：</a:t>
            </a:r>
            <a:r>
              <a:rPr lang="fr-FR" altLang="zh-CN" sz="1200" dirty="0" smtClean="0">
                <a:solidFill>
                  <a:srgbClr val="FF0000"/>
                </a:solidFill>
              </a:rPr>
              <a:t>MultipartFile</a:t>
            </a:r>
            <a:r>
              <a:rPr lang="zh-CN" altLang="en-US" sz="1200" dirty="0" smtClean="0">
                <a:solidFill>
                  <a:srgbClr val="FF0000"/>
                </a:solidFill>
              </a:rPr>
              <a:t>对象 可结合源码介绍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accent5">
                    <a:lumMod val="10000"/>
                  </a:schemeClr>
                </a:solidFill>
              </a:rPr>
              <a:t>到此为止，已经可以部署运行，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基本上完成了文件的上传操作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对于编写控制器处理方法中的一些技术点和经验总结，需要在此进行强调讲解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-FR" altLang="zh-CN" sz="2800" dirty="0" smtClean="0">
                <a:solidFill>
                  <a:srgbClr val="FF0000"/>
                </a:solidFill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</a:rPr>
              <a:t>、</a:t>
            </a:r>
            <a:r>
              <a:rPr lang="fr-FR" altLang="zh-CN" sz="2800" dirty="0" smtClean="0">
                <a:solidFill>
                  <a:srgbClr val="FF0000"/>
                </a:solidFill>
              </a:rPr>
              <a:t>File.separator</a:t>
            </a:r>
            <a:endParaRPr lang="fr-FR" altLang="zh-CN" sz="2800" dirty="0" smtClean="0">
              <a:solidFill>
                <a:srgbClr val="FF0000"/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</a:rPr>
              <a:t>、必须对上传文件</a:t>
            </a:r>
            <a:r>
              <a:rPr lang="zh-CN" altLang="zh-CN" sz="2400" dirty="0" smtClean="0">
                <a:solidFill>
                  <a:srgbClr val="FF0000"/>
                </a:solidFill>
              </a:rPr>
              <a:t>进行重命名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dirty="0" smtClean="0"/>
              <a:t>3</a:t>
            </a:r>
            <a:r>
              <a:rPr lang="zh-CN" altLang="en-US" sz="2400" dirty="0" smtClean="0"/>
              <a:t>、文件上传成功后，须更新数据库字段</a:t>
            </a:r>
            <a:r>
              <a:rPr lang="en-US" altLang="zh-CN" sz="2400" dirty="0" smtClean="0"/>
              <a:t>(</a:t>
            </a:r>
            <a:r>
              <a:rPr lang="fr-FR" altLang="zh-CN" sz="2400" dirty="0" smtClean="0"/>
              <a:t>idPicPath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，记录上传文件的存储路径</a:t>
            </a:r>
            <a:endParaRPr lang="en-US" altLang="zh-CN" sz="2400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400" dirty="0" smtClean="0">
              <a:solidFill>
                <a:srgbClr val="FF0000"/>
              </a:solidFill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600" dirty="0" smtClean="0">
              <a:cs typeface="+mn-cs"/>
            </a:endParaRPr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tags" Target="../tags/tag2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Springmvc </a:t>
            </a:r>
            <a:r>
              <a:rPr lang="zh-CN" altLang="en-US"/>
              <a:t>文件上传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Johnny Teacher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8-7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lnSpc>
                <a:spcPct val="130000"/>
              </a:lnSpc>
            </a:pPr>
            <a:endParaRPr lang="fr-FR" altLang="zh-CN" sz="1200"/>
          </a:p>
          <a:p>
            <a:pPr lvl="0">
              <a:lnSpc>
                <a:spcPct val="120000"/>
              </a:lnSpc>
            </a:pPr>
            <a:r>
              <a:rPr lang="fr-FR" altLang="zh-CN" sz="1200"/>
              <a:t>File.separator</a:t>
            </a:r>
            <a:endParaRPr lang="en-US" altLang="zh-CN" sz="1400"/>
          </a:p>
          <a:p>
            <a:pPr lvl="0">
              <a:lnSpc>
                <a:spcPct val="120000"/>
              </a:lnSpc>
            </a:pPr>
            <a:r>
              <a:rPr lang="fr-FR" altLang="zh-CN" sz="1400"/>
              <a:t>Windows</a:t>
            </a:r>
            <a:r>
              <a:rPr lang="zh-CN" altLang="zh-CN" sz="1400"/>
              <a:t>、</a:t>
            </a:r>
            <a:r>
              <a:rPr lang="fr-FR" altLang="zh-CN" sz="1400"/>
              <a:t>Linux</a:t>
            </a:r>
            <a:r>
              <a:rPr lang="zh-CN" altLang="zh-CN" sz="1400"/>
              <a:t>自适应路径分隔符</a:t>
            </a:r>
            <a:endParaRPr lang="fr-FR" altLang="zh-CN" sz="1400"/>
          </a:p>
          <a:p>
            <a:pPr lvl="0">
              <a:lnSpc>
                <a:spcPct val="120000"/>
              </a:lnSpc>
            </a:pPr>
            <a:r>
              <a:rPr lang="zh-CN" altLang="zh-CN" sz="1400"/>
              <a:t>低入侵性的代码实现</a:t>
            </a:r>
            <a:endParaRPr lang="fr-FR" altLang="zh-CN" sz="1400"/>
          </a:p>
          <a:p>
            <a:pPr lvl="0">
              <a:lnSpc>
                <a:spcPct val="120000"/>
              </a:lnSpc>
            </a:pPr>
            <a:r>
              <a:rPr lang="zh-CN" altLang="en-US" sz="1400"/>
              <a:t>必须对上传文件</a:t>
            </a:r>
            <a:r>
              <a:rPr lang="zh-CN" altLang="zh-CN" sz="1400"/>
              <a:t>进行重命名</a:t>
            </a:r>
            <a:endParaRPr lang="en-US" altLang="zh-CN" sz="1400"/>
          </a:p>
          <a:p>
            <a:pPr lvl="0">
              <a:lnSpc>
                <a:spcPct val="120000"/>
              </a:lnSpc>
            </a:pPr>
            <a:r>
              <a:rPr lang="zh-CN" altLang="en-US" sz="1400"/>
              <a:t>原因</a:t>
            </a:r>
            <a:endParaRPr lang="en-US" altLang="zh-CN" sz="1400"/>
          </a:p>
          <a:p>
            <a:pPr lvl="1">
              <a:lnSpc>
                <a:spcPct val="120000"/>
              </a:lnSpc>
            </a:pPr>
            <a:r>
              <a:rPr lang="zh-CN" altLang="en-US" sz="1400"/>
              <a:t>原</a:t>
            </a:r>
            <a:r>
              <a:rPr lang="zh-CN" altLang="zh-CN" sz="1400"/>
              <a:t>文件名存在中文</a:t>
            </a:r>
            <a:r>
              <a:rPr lang="en-US" altLang="zh-CN" sz="1400"/>
              <a:t> 		</a:t>
            </a:r>
            <a:r>
              <a:rPr lang="zh-CN" altLang="zh-CN" sz="1400"/>
              <a:t>乱码问题</a:t>
            </a:r>
            <a:endParaRPr lang="en-US" altLang="zh-CN" sz="1400"/>
          </a:p>
          <a:p>
            <a:pPr lvl="1">
              <a:lnSpc>
                <a:spcPct val="120000"/>
              </a:lnSpc>
            </a:pPr>
            <a:r>
              <a:rPr lang="zh-CN" altLang="en-US" sz="1400"/>
              <a:t>原文件名与服务器上已有文件重名</a:t>
            </a:r>
            <a:r>
              <a:rPr lang="en-US" altLang="zh-CN" sz="1400"/>
              <a:t>		</a:t>
            </a:r>
            <a:r>
              <a:rPr lang="zh-CN" altLang="en-US" sz="1400"/>
              <a:t>覆盖问题</a:t>
            </a:r>
            <a:endParaRPr lang="fr-FR" altLang="zh-CN" sz="1400"/>
          </a:p>
          <a:p>
            <a:pPr lvl="0">
              <a:lnSpc>
                <a:spcPct val="120000"/>
              </a:lnSpc>
            </a:pPr>
            <a:r>
              <a:rPr lang="zh-CN" altLang="en-US" sz="1400"/>
              <a:t>重新定义上传文件名（保证不重名）</a:t>
            </a:r>
            <a:endParaRPr lang="en-US" altLang="zh-CN" sz="1400"/>
          </a:p>
          <a:p>
            <a:pPr lvl="1">
              <a:lnSpc>
                <a:spcPct val="120000"/>
              </a:lnSpc>
            </a:pPr>
            <a:r>
              <a:rPr lang="zh-CN" altLang="zh-CN" sz="1400"/>
              <a:t>当前系统时间</a:t>
            </a:r>
            <a:r>
              <a:rPr lang="fr-FR" altLang="zh-CN" sz="1400"/>
              <a:t>+</a:t>
            </a:r>
            <a:r>
              <a:rPr lang="zh-CN" altLang="zh-CN" sz="1400"/>
              <a:t>随机数</a:t>
            </a:r>
            <a:r>
              <a:rPr lang="fr-FR" altLang="zh-CN" sz="1400"/>
              <a:t>+</a:t>
            </a:r>
            <a:r>
              <a:rPr lang="zh-CN" altLang="zh-CN" sz="1400"/>
              <a:t>“</a:t>
            </a:r>
            <a:r>
              <a:rPr lang="fr-FR" altLang="zh-CN" sz="1400"/>
              <a:t>_Personal.jpg</a:t>
            </a:r>
            <a:r>
              <a:rPr lang="zh-CN" altLang="zh-CN" sz="1400"/>
              <a:t>”</a:t>
            </a:r>
            <a:endParaRPr lang="fr-FR" altLang="zh-CN" sz="1400"/>
          </a:p>
          <a:p>
            <a:pPr lvl="0">
              <a:lnSpc>
                <a:spcPct val="120000"/>
              </a:lnSpc>
            </a:pPr>
            <a:r>
              <a:rPr lang="zh-CN" altLang="en-US" sz="1400"/>
              <a:t>上传位置：</a:t>
            </a:r>
            <a:endParaRPr lang="zh-CN" altLang="en-US" sz="1400"/>
          </a:p>
          <a:p>
            <a:pPr lvl="1">
              <a:lnSpc>
                <a:spcPct val="120000"/>
              </a:lnSpc>
            </a:pPr>
            <a:r>
              <a:rPr lang="zh-CN" altLang="en-US" sz="1400"/>
              <a:t>指定磁盘路径</a:t>
            </a:r>
            <a:endParaRPr lang="zh-CN" altLang="en-US" sz="1400"/>
          </a:p>
          <a:p>
            <a:pPr lvl="0">
              <a:lnSpc>
                <a:spcPct val="120000"/>
              </a:lnSpc>
            </a:pPr>
            <a:r>
              <a:rPr lang="zh-CN" altLang="zh-CN" sz="1400"/>
              <a:t>文件上传成功后</a:t>
            </a:r>
            <a:endParaRPr lang="zh-CN" altLang="zh-CN" sz="1400"/>
          </a:p>
          <a:p>
            <a:pPr lvl="1">
              <a:lnSpc>
                <a:spcPct val="120000"/>
              </a:lnSpc>
            </a:pPr>
            <a:r>
              <a:rPr lang="zh-CN" altLang="zh-CN" sz="1400"/>
              <a:t>获取文件上传 文件的url访问地址</a:t>
            </a:r>
            <a:endParaRPr lang="zh-CN" altLang="zh-CN" sz="1400"/>
          </a:p>
          <a:p>
            <a:pPr lvl="1">
              <a:lnSpc>
                <a:spcPct val="120000"/>
              </a:lnSpc>
            </a:pPr>
            <a:r>
              <a:rPr lang="zh-CN" altLang="zh-CN" sz="1400"/>
              <a:t>页面展示该文件，并可以对该文件进行下载。</a:t>
            </a:r>
            <a:endParaRPr lang="zh-CN" altLang="zh-CN" sz="1400">
              <a:solidFill>
                <a:srgbClr val="FF0000"/>
              </a:solidFill>
            </a:endParaRPr>
          </a:p>
        </p:txBody>
      </p:sp>
      <p:grpSp>
        <p:nvGrpSpPr>
          <p:cNvPr id="10" name="组合 68"/>
          <p:cNvGrpSpPr/>
          <p:nvPr/>
        </p:nvGrpSpPr>
        <p:grpSpPr bwMode="auto">
          <a:xfrm>
            <a:off x="205547" y="681067"/>
            <a:ext cx="1050608" cy="414338"/>
            <a:chOff x="1000100" y="3950459"/>
            <a:chExt cx="1051351" cy="414475"/>
          </a:xfrm>
        </p:grpSpPr>
        <p:pic>
          <p:nvPicPr>
            <p:cNvPr id="11" name="Picture 1" descr="E:\设计支持\模板设计\ZY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3950459"/>
              <a:ext cx="463239" cy="41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1357540" y="3958241"/>
              <a:ext cx="693911" cy="398912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注意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3014479" y="3100318"/>
            <a:ext cx="792088" cy="0"/>
          </a:xfrm>
          <a:prstGeom prst="line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4354051" y="3487663"/>
            <a:ext cx="792088" cy="0"/>
          </a:xfrm>
          <a:prstGeom prst="line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8-8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通过</a:t>
            </a:r>
            <a:r>
              <a:rPr lang="en-US" altLang="zh-CN"/>
              <a:t>Controller</a:t>
            </a:r>
            <a:r>
              <a:rPr lang="zh-CN" altLang="en-US"/>
              <a:t>跳转到上传页面</a:t>
            </a:r>
            <a:endParaRPr lang="en-US" altLang="zh-CN"/>
          </a:p>
          <a:p>
            <a:pPr lvl="1"/>
            <a:r>
              <a:rPr lang="en-US" altLang="zh-CN"/>
              <a:t>upload.jsp</a:t>
            </a:r>
            <a:endParaRPr lang="en-US" altLang="zh-CN"/>
          </a:p>
          <a:p>
            <a:pPr lvl="0"/>
            <a:r>
              <a:rPr lang="zh-CN" altLang="en-US"/>
              <a:t>响应页面：</a:t>
            </a:r>
            <a:endParaRPr lang="en-US" altLang="zh-CN"/>
          </a:p>
          <a:p>
            <a:pPr lvl="1"/>
            <a:r>
              <a:rPr lang="en-US" altLang="zh-CN"/>
              <a:t>ok.jsp</a:t>
            </a:r>
            <a:endParaRPr lang="en-US" altLang="zh-CN"/>
          </a:p>
          <a:p>
            <a:pPr lvl="1"/>
            <a:r>
              <a:rPr lang="en-US" altLang="zh-CN"/>
              <a:t>error.jsp</a:t>
            </a:r>
            <a:endParaRPr lang="en-US" altLang="zh-CN"/>
          </a:p>
          <a:p>
            <a:pPr lvl="0"/>
            <a:r>
              <a:rPr lang="zh-CN" altLang="en-US"/>
              <a:t>注意：在</a:t>
            </a:r>
            <a:r>
              <a:rPr lang="en-US" altLang="zh-CN"/>
              <a:t>web.xml</a:t>
            </a:r>
            <a:r>
              <a:rPr lang="zh-CN" altLang="en-US"/>
              <a:t>中配置，对于</a:t>
            </a:r>
            <a:r>
              <a:rPr lang="en-US" altLang="zh-CN"/>
              <a:t>SpringController</a:t>
            </a:r>
            <a:r>
              <a:rPr lang="zh-CN" altLang="en-US"/>
              <a:t>控制器的过滤 </a:t>
            </a:r>
            <a:endParaRPr lang="zh-CN" altLang="en-US"/>
          </a:p>
          <a:p>
            <a:pPr lvl="1"/>
            <a:r>
              <a:rPr lang="zh-CN" altLang="en-US"/>
              <a:t>*.action</a:t>
            </a:r>
            <a:endParaRPr lang="zh-CN" altLang="en-US"/>
          </a:p>
        </p:txBody>
      </p:sp>
      <p:grpSp>
        <p:nvGrpSpPr>
          <p:cNvPr id="12" name="组合 18"/>
          <p:cNvGrpSpPr/>
          <p:nvPr/>
        </p:nvGrpSpPr>
        <p:grpSpPr bwMode="auto">
          <a:xfrm>
            <a:off x="3275336" y="5949280"/>
            <a:ext cx="5484960" cy="428625"/>
            <a:chOff x="3143240" y="5143512"/>
            <a:chExt cx="4572032" cy="428628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8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 bwMode="auto">
            <a:xfrm>
              <a:off x="3847858" y="5220347"/>
              <a:ext cx="3735336" cy="275592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sz="12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springmvc_04_upload/toUpload.action</a:t>
              </a:r>
              <a:endParaRPr sz="12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实现多文件上传</a:t>
            </a:r>
            <a:r>
              <a:rPr lang="en-US" altLang="zh-CN"/>
              <a:t>3-3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zh-CN"/>
              <a:t>多个文件上传，也可以采用单独入参</a:t>
            </a:r>
            <a:endParaRPr lang="fr-FR" altLang="zh-CN"/>
          </a:p>
          <a:p>
            <a:pPr lvl="1"/>
            <a:r>
              <a:rPr lang="fr-FR" altLang="zh-CN"/>
              <a:t>useradd.jsp</a:t>
            </a:r>
            <a:endParaRPr lang="fr-FR" altLang="zh-CN"/>
          </a:p>
          <a:p>
            <a:pPr lvl="1"/>
            <a:endParaRPr lang="en-US" altLang="zh-CN"/>
          </a:p>
          <a:p>
            <a:pPr lvl="1"/>
            <a:endParaRPr lang="fr-FR" altLang="zh-CN"/>
          </a:p>
          <a:p>
            <a:pPr lvl="1"/>
            <a:endParaRPr lang="fr-FR" altLang="zh-CN"/>
          </a:p>
          <a:p>
            <a:pPr lvl="1"/>
            <a:r>
              <a:rPr lang="fr-FR" altLang="zh-CN"/>
              <a:t>addUserSave()</a:t>
            </a:r>
            <a:r>
              <a:rPr lang="zh-CN" altLang="en-US"/>
              <a:t>方法</a:t>
            </a:r>
            <a:endParaRPr lang="en-US" altLang="zh-CN"/>
          </a:p>
          <a:p>
            <a:pPr lvl="2"/>
            <a:r>
              <a:rPr lang="zh-CN" altLang="zh-CN"/>
              <a:t>分别进行</a:t>
            </a:r>
            <a:r>
              <a:rPr lang="zh-CN" altLang="en-US"/>
              <a:t>多</a:t>
            </a:r>
            <a:r>
              <a:rPr lang="zh-CN" altLang="zh-CN"/>
              <a:t>个文件的上传操作和数据库相应字段的更新</a:t>
            </a:r>
            <a:endParaRPr lang="zh-CN" altLang="zh-CN" smtClean="0"/>
          </a:p>
        </p:txBody>
      </p:sp>
      <p:grpSp>
        <p:nvGrpSpPr>
          <p:cNvPr id="14" name="组合 13"/>
          <p:cNvGrpSpPr/>
          <p:nvPr/>
        </p:nvGrpSpPr>
        <p:grpSpPr>
          <a:xfrm>
            <a:off x="337627" y="901042"/>
            <a:ext cx="1036321" cy="399438"/>
            <a:chOff x="3090854" y="3948118"/>
            <a:chExt cx="1036321" cy="399438"/>
          </a:xfrm>
        </p:grpSpPr>
        <p:pic>
          <p:nvPicPr>
            <p:cNvPr id="20" name="Picture 8" descr="\\prdsoftlab\Softlab\034\06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090854" y="3948118"/>
              <a:ext cx="500079" cy="363339"/>
            </a:xfrm>
            <a:prstGeom prst="rect">
              <a:avLst/>
            </a:prstGeom>
            <a:noFill/>
          </p:spPr>
        </p:pic>
        <p:sp>
          <p:nvSpPr>
            <p:cNvPr id="21" name="TextBox 24"/>
            <p:cNvSpPr txBox="1"/>
            <p:nvPr/>
          </p:nvSpPr>
          <p:spPr bwMode="auto">
            <a:xfrm>
              <a:off x="3433755" y="3948776"/>
              <a:ext cx="693420" cy="398780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扩展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2703786" y="1874664"/>
            <a:ext cx="7352654" cy="1224136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&lt;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label for="a_idPicPath"&gt;</a:t>
            </a:r>
            <a:r>
              <a:rPr lang="zh-CN" altLang="zh-CN" b="1" dirty="0">
                <a:solidFill>
                  <a:schemeClr val="accent5">
                    <a:lumMod val="10000"/>
                  </a:schemeClr>
                </a:solidFill>
              </a:rPr>
              <a:t>证件照</a:t>
            </a:r>
            <a:r>
              <a:rPr lang="zh-CN" altLang="zh-CN" b="1" i="1" dirty="0">
                <a:solidFill>
                  <a:schemeClr val="accent5">
                    <a:lumMod val="10000"/>
                  </a:schemeClr>
                </a:solidFill>
              </a:rPr>
              <a:t>：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&lt;/label&gt;</a:t>
            </a:r>
            <a:endParaRPr lang="zh-CN" altLang="zh-CN" b="1" dirty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&lt;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input type="file" </a:t>
            </a:r>
            <a:r>
              <a:rPr lang="fr-FR" altLang="zh-CN" b="1" dirty="0">
                <a:solidFill>
                  <a:srgbClr val="FF0000"/>
                </a:solidFill>
              </a:rPr>
              <a:t>name</a:t>
            </a:r>
            <a:r>
              <a:rPr lang="fr-FR" altLang="zh-CN" b="1" dirty="0" smtClean="0">
                <a:solidFill>
                  <a:srgbClr val="FF0000"/>
                </a:solidFill>
              </a:rPr>
              <a:t>="</a:t>
            </a:r>
            <a:r>
              <a:rPr lang="fr-FR" altLang="zh-CN" b="1" dirty="0">
                <a:solidFill>
                  <a:srgbClr val="FF0000"/>
                </a:solidFill>
              </a:rPr>
              <a:t>a_idPicPath</a:t>
            </a:r>
            <a:r>
              <a:rPr lang="fr-FR" altLang="zh-CN" b="1" dirty="0" smtClean="0">
                <a:solidFill>
                  <a:srgbClr val="FF0000"/>
                </a:solidFill>
              </a:rPr>
              <a:t>" 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id="a_idPicPath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"/&gt;</a:t>
            </a:r>
            <a:endParaRPr lang="fr-FR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&lt;label for="a_workPicPath"&gt;</a:t>
            </a:r>
            <a:r>
              <a:rPr lang="zh-CN" altLang="zh-CN" b="1" dirty="0">
                <a:solidFill>
                  <a:schemeClr val="accent5">
                    <a:lumMod val="10000"/>
                  </a:schemeClr>
                </a:solidFill>
              </a:rPr>
              <a:t>工作证照片：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&lt;/label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&gt;</a:t>
            </a:r>
            <a:endParaRPr lang="zh-CN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&lt;input type="file" </a:t>
            </a:r>
            <a:r>
              <a:rPr lang="fr-FR" altLang="zh-CN" b="1" dirty="0" smtClean="0">
                <a:solidFill>
                  <a:srgbClr val="FF0000"/>
                </a:solidFill>
              </a:rPr>
              <a:t>name="</a:t>
            </a:r>
            <a:r>
              <a:rPr lang="fr-FR" altLang="zh-CN" b="1" dirty="0">
                <a:solidFill>
                  <a:srgbClr val="FF0000"/>
                </a:solidFill>
              </a:rPr>
              <a:t> </a:t>
            </a:r>
            <a:r>
              <a:rPr lang="fr-FR" altLang="zh-CN" b="1" dirty="0" smtClean="0">
                <a:solidFill>
                  <a:srgbClr val="FF0000"/>
                </a:solidFill>
              </a:rPr>
              <a:t>a_workPicPath" 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id="a_workPicPath"/&gt;</a:t>
            </a:r>
            <a:endParaRPr lang="fr-FR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2739817" y="4429874"/>
            <a:ext cx="6560566" cy="1251520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r>
              <a:rPr lang="fr-FR" altLang="zh-CN" b="1" dirty="0" smtClean="0"/>
              <a:t>@</a:t>
            </a:r>
            <a:r>
              <a:rPr lang="fr-FR" altLang="zh-CN" b="1" dirty="0"/>
              <a:t>RequestParam(value="a_idPicPath",required=false) </a:t>
            </a:r>
            <a:r>
              <a:rPr lang="fr-FR" altLang="zh-CN" b="1" dirty="0" smtClean="0"/>
              <a:t>		    	MultipartFile </a:t>
            </a:r>
            <a:r>
              <a:rPr lang="fr-FR" altLang="zh-CN" b="1" dirty="0"/>
              <a:t>idPicFile,</a:t>
            </a:r>
            <a:endParaRPr lang="zh-CN" altLang="zh-CN" b="1" dirty="0"/>
          </a:p>
          <a:p>
            <a:r>
              <a:rPr lang="fr-FR" altLang="zh-CN" b="1" dirty="0" smtClean="0"/>
              <a:t>@</a:t>
            </a:r>
            <a:r>
              <a:rPr lang="fr-FR" altLang="zh-CN" b="1" dirty="0"/>
              <a:t>RequestParam(value="a_workPicPath",required=false)</a:t>
            </a:r>
            <a:endParaRPr lang="zh-CN" altLang="zh-CN" b="1" dirty="0"/>
          </a:p>
          <a:p>
            <a:r>
              <a:rPr lang="fr-FR" altLang="zh-CN" b="1" dirty="0" smtClean="0"/>
              <a:t>                                            MultipartFile </a:t>
            </a:r>
            <a:r>
              <a:rPr lang="fr-FR" altLang="zh-CN" b="1" dirty="0"/>
              <a:t>workPicFile</a:t>
            </a:r>
            <a:r>
              <a:rPr lang="fr-FR" altLang="zh-CN" b="1" dirty="0" smtClean="0"/>
              <a:t>)</a:t>
            </a:r>
            <a:endParaRPr lang="zh-CN" altLang="zh-CN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rPr lang="zh-CN" altLang="en-US"/>
              <a:t>供应商多文件上传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62355"/>
            <a:ext cx="10516235" cy="5229225"/>
          </a:xfrm>
        </p:spPr>
        <p:txBody>
          <a:bodyPr>
            <a:normAutofit/>
          </a:bodyPr>
          <a:lstStyle/>
          <a:p>
            <a:r>
              <a:rPr lang="zh-CN" altLang="en-US"/>
              <a:t>需求说明：</a:t>
            </a:r>
            <a:endParaRPr lang="en-US" altLang="zh-CN"/>
          </a:p>
          <a:p>
            <a:pPr lvl="1"/>
            <a:r>
              <a:rPr lang="zh-CN" altLang="en-US"/>
              <a:t>在上一练习基础上，</a:t>
            </a:r>
            <a:r>
              <a:rPr lang="zh-CN" altLang="zh-CN"/>
              <a:t>继续改造新增供应商功能：增加组织机构代码证</a:t>
            </a:r>
            <a:r>
              <a:rPr lang="zh-CN" altLang="en-US"/>
              <a:t>照片</a:t>
            </a:r>
            <a:r>
              <a:rPr lang="zh-CN" altLang="zh-CN"/>
              <a:t>的上传操作</a:t>
            </a:r>
            <a:endParaRPr lang="en-US" altLang="zh-CN"/>
          </a:p>
          <a:p>
            <a:pPr lvl="1"/>
            <a:r>
              <a:rPr lang="zh-CN" altLang="zh-CN"/>
              <a:t>要求文件上传至服务器指定位置</a:t>
            </a:r>
            <a:endParaRPr lang="en-US" altLang="zh-CN"/>
          </a:p>
          <a:p>
            <a:pPr lvl="1"/>
            <a:r>
              <a:rPr lang="zh-CN" altLang="zh-CN"/>
              <a:t>更新数据库字段</a:t>
            </a:r>
            <a:r>
              <a:rPr lang="zh-CN" altLang="en-US"/>
              <a:t>（</a:t>
            </a:r>
            <a:r>
              <a:rPr lang="en-US" altLang="zh-CN"/>
              <a:t>companyLicPicPath</a:t>
            </a:r>
            <a:r>
              <a:rPr lang="zh-CN" altLang="en-US"/>
              <a:t>、</a:t>
            </a:r>
            <a:r>
              <a:rPr lang="en-US" altLang="zh-CN"/>
              <a:t>orgCodePicPath</a:t>
            </a:r>
            <a:r>
              <a:rPr lang="zh-CN" altLang="en-US"/>
              <a:t>），以记录上传各个文件的存储位置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r>
              <a:rPr lang="zh-CN" altLang="zh-CN"/>
              <a:t>修改</a:t>
            </a:r>
            <a:r>
              <a:rPr lang="en-US" altLang="zh-CN"/>
              <a:t>ProviderController.java</a:t>
            </a:r>
            <a:r>
              <a:rPr lang="zh-CN" altLang="zh-CN"/>
              <a:t>的</a:t>
            </a:r>
            <a:r>
              <a:rPr lang="en-US" altLang="zh-CN"/>
              <a:t>add()</a:t>
            </a:r>
            <a:r>
              <a:rPr lang="zh-CN" altLang="zh-CN"/>
              <a:t>方法，增加</a:t>
            </a:r>
            <a:r>
              <a:rPr lang="zh-CN" altLang="en-US"/>
              <a:t>多</a:t>
            </a:r>
            <a:r>
              <a:rPr lang="zh-CN" altLang="zh-CN"/>
              <a:t>上传文件处理</a:t>
            </a:r>
            <a:endParaRPr lang="zh-CN" altLang="zh-CN"/>
          </a:p>
          <a:p>
            <a:pPr lvl="1"/>
            <a:r>
              <a:rPr lang="en-US" altLang="zh-CN"/>
              <a:t>MultipartFile[]</a:t>
            </a:r>
            <a:r>
              <a:rPr lang="zh-CN" altLang="zh-CN"/>
              <a:t>入参</a:t>
            </a:r>
            <a:endParaRPr lang="zh-CN" altLang="zh-CN"/>
          </a:p>
          <a:p>
            <a:pPr lvl="1"/>
            <a:r>
              <a:rPr lang="zh-CN" altLang="zh-CN"/>
              <a:t>循环遍历数组</a:t>
            </a:r>
            <a:r>
              <a:rPr lang="en-US" altLang="zh-CN"/>
              <a:t>MultipartFile[]</a:t>
            </a:r>
            <a:r>
              <a:rPr lang="zh-CN" altLang="zh-CN"/>
              <a:t>，</a:t>
            </a:r>
            <a:r>
              <a:rPr lang="zh-CN" altLang="en-US"/>
              <a:t>并</a:t>
            </a:r>
            <a:r>
              <a:rPr lang="zh-CN" altLang="zh-CN"/>
              <a:t>逐一进行非空判断，从而进行上传操作（同单文件上传操作）</a:t>
            </a:r>
            <a:endParaRPr lang="zh-CN" altLang="zh-CN"/>
          </a:p>
          <a:p>
            <a:pPr lvl="1"/>
            <a:r>
              <a:rPr lang="zh-CN" altLang="zh-CN"/>
              <a:t>更新数据库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 smtClean="0"/>
          </a:p>
        </p:txBody>
      </p:sp>
      <p:grpSp>
        <p:nvGrpSpPr>
          <p:cNvPr id="26628" name="组合 7"/>
          <p:cNvGrpSpPr/>
          <p:nvPr/>
        </p:nvGrpSpPr>
        <p:grpSpPr bwMode="auto">
          <a:xfrm>
            <a:off x="560894" y="682149"/>
            <a:ext cx="922019" cy="406400"/>
            <a:chOff x="3786182" y="1192962"/>
            <a:chExt cx="922025" cy="406350"/>
          </a:xfrm>
        </p:grpSpPr>
        <p:sp>
          <p:nvSpPr>
            <p:cNvPr id="11" name="TextBox 10"/>
            <p:cNvSpPr txBox="1"/>
            <p:nvPr/>
          </p:nvSpPr>
          <p:spPr>
            <a:xfrm>
              <a:off x="4014783" y="1196772"/>
              <a:ext cx="693424" cy="398731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639" name="Picture 2" descr="E:\设计支持\模板设计\YS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92962"/>
              <a:ext cx="414476" cy="40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69"/>
          <p:cNvGrpSpPr/>
          <p:nvPr/>
        </p:nvGrpSpPr>
        <p:grpSpPr bwMode="auto">
          <a:xfrm>
            <a:off x="489075" y="3617143"/>
            <a:ext cx="993458" cy="446088"/>
            <a:chOff x="1000100" y="3235185"/>
            <a:chExt cx="993465" cy="446983"/>
          </a:xfrm>
        </p:grpSpPr>
        <p:pic>
          <p:nvPicPr>
            <p:cNvPr id="15" name="Picture 11" descr="E:\设计支持\模板设计\FX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3235185"/>
              <a:ext cx="398223" cy="446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300140" y="3258886"/>
              <a:ext cx="693425" cy="399580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分析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 idx="4294967295"/>
          </p:nvPr>
        </p:nvSpPr>
        <p:spPr>
          <a:xfrm>
            <a:off x="5942965" y="285750"/>
            <a:ext cx="6249035" cy="499745"/>
          </a:xfrm>
        </p:spPr>
        <p:txBody>
          <a:bodyPr/>
          <a:lstStyle/>
          <a:p>
            <a:r>
              <a:t>总结</a:t>
            </a:r>
          </a:p>
        </p:txBody>
      </p:sp>
      <p:sp>
        <p:nvSpPr>
          <p:cNvPr id="52227" name="TextBox 4"/>
          <p:cNvSpPr txBox="1">
            <a:spLocks noChangeArrowheads="1"/>
          </p:cNvSpPr>
          <p:nvPr/>
        </p:nvSpPr>
        <p:spPr bwMode="auto">
          <a:xfrm>
            <a:off x="4104625" y="1639828"/>
            <a:ext cx="5879807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ea typeface="微软雅黑" panose="020B0503020204020204" pitchFamily="34" charset="-122"/>
                <a:cs typeface="Arial" panose="020B0604020202020204" pitchFamily="34" charset="0"/>
              </a:rPr>
              <a:t>格式化</a:t>
            </a:r>
            <a:r>
              <a:rPr lang="zh-CN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注解</a:t>
            </a:r>
            <a:r>
              <a:rPr lang="zh-CN" altLang="en-US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fr-FR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@DateTimeFormat</a:t>
            </a:r>
            <a:r>
              <a:rPr lang="zh-CN" altLang="en-US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r>
              <a:rPr lang="fr-FR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Spring</a:t>
            </a:r>
            <a:r>
              <a:rPr lang="zh-CN" altLang="en-US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表单</a:t>
            </a:r>
            <a:r>
              <a:rPr lang="zh-CN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标签</a:t>
            </a:r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zh-CN" sz="2000" b="1" dirty="0">
                <a:ea typeface="微软雅黑" panose="020B0503020204020204" pitchFamily="34" charset="-122"/>
                <a:cs typeface="Arial" panose="020B0604020202020204" pitchFamily="34" charset="0"/>
              </a:rPr>
              <a:t>数据验证框架</a:t>
            </a:r>
            <a:r>
              <a: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rPr>
              <a:t>-JSR </a:t>
            </a:r>
            <a:r>
              <a: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303</a:t>
            </a:r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对</a:t>
            </a:r>
            <a:r>
              <a: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REST</a:t>
            </a:r>
            <a:r>
              <a:rPr lang="zh-CN" altLang="en-US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风格的支持</a:t>
            </a:r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单</a:t>
            </a:r>
            <a:r>
              <a:rPr lang="en-US" altLang="zh-CN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多文件上传</a:t>
            </a:r>
            <a:endParaRPr lang="en-US" altLang="zh-CN" sz="2000" b="1" dirty="0" smtClean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228" name="TextBox 15"/>
          <p:cNvSpPr txBox="1">
            <a:spLocks noChangeArrowheads="1"/>
          </p:cNvSpPr>
          <p:nvPr/>
        </p:nvSpPr>
        <p:spPr bwMode="auto">
          <a:xfrm>
            <a:off x="1640286" y="3075266"/>
            <a:ext cx="1993106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使用</a:t>
            </a:r>
            <a:r>
              <a: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rPr>
              <a:t>Spring MVC</a:t>
            </a:r>
            <a:r>
              <a:rPr lang="zh-CN" altLang="zh-CN" sz="2000" b="1" dirty="0">
                <a:ea typeface="微软雅黑" panose="020B0503020204020204" pitchFamily="34" charset="-122"/>
                <a:cs typeface="Arial" panose="020B0604020202020204" pitchFamily="34" charset="0"/>
              </a:rPr>
              <a:t>框架</a:t>
            </a:r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229" name="AutoShape 3"/>
          <p:cNvSpPr/>
          <p:nvPr/>
        </p:nvSpPr>
        <p:spPr bwMode="auto">
          <a:xfrm>
            <a:off x="3791889" y="1843313"/>
            <a:ext cx="312737" cy="3452203"/>
          </a:xfrm>
          <a:prstGeom prst="leftBrace">
            <a:avLst>
              <a:gd name="adj1" fmla="val 62105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2232" name="AutoShape 3"/>
          <p:cNvSpPr/>
          <p:nvPr/>
        </p:nvSpPr>
        <p:spPr bwMode="auto">
          <a:xfrm>
            <a:off x="5879529" y="4856618"/>
            <a:ext cx="144463" cy="589767"/>
          </a:xfrm>
          <a:prstGeom prst="leftBrace">
            <a:avLst>
              <a:gd name="adj1" fmla="val 62065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2233" name="TextBox 12"/>
          <p:cNvSpPr txBox="1">
            <a:spLocks noChangeArrowheads="1"/>
          </p:cNvSpPr>
          <p:nvPr/>
        </p:nvSpPr>
        <p:spPr bwMode="auto">
          <a:xfrm>
            <a:off x="6023992" y="4699010"/>
            <a:ext cx="244827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MultipartResolver</a:t>
            </a:r>
            <a:endParaRPr lang="fr-FR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fr-FR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MultipartFile</a:t>
            </a:r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6887865" y="2621811"/>
            <a:ext cx="28733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 b="1" dirty="0">
                <a:ea typeface="微软雅黑" panose="020B0503020204020204" pitchFamily="34" charset="-122"/>
                <a:cs typeface="Arial" panose="020B0604020202020204" pitchFamily="34" charset="0"/>
              </a:rPr>
              <a:t>服务器端的数据</a:t>
            </a:r>
            <a:r>
              <a:rPr lang="zh-CN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验证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lvl="3" indent="0"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@</a:t>
            </a:r>
            <a:r>
              <a:rPr lang="fr-FR" altLang="zh-CN" sz="1600" b="1" dirty="0">
                <a:ea typeface="微软雅黑" panose="020B0503020204020204" pitchFamily="34" charset="-122"/>
                <a:cs typeface="Arial" panose="020B0604020202020204" pitchFamily="34" charset="0"/>
              </a:rPr>
              <a:t>Valid </a:t>
            </a:r>
            <a:endParaRPr lang="fr-FR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lvl="3" indent="0"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BindingResult</a:t>
            </a:r>
            <a:endParaRPr lang="fr-FR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AutoShape 3"/>
          <p:cNvSpPr/>
          <p:nvPr/>
        </p:nvSpPr>
        <p:spPr bwMode="auto">
          <a:xfrm>
            <a:off x="6815411" y="2631508"/>
            <a:ext cx="144462" cy="792162"/>
          </a:xfrm>
          <a:prstGeom prst="leftBrace">
            <a:avLst>
              <a:gd name="adj1" fmla="val 62020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" name="AutoShape 3"/>
          <p:cNvSpPr/>
          <p:nvPr/>
        </p:nvSpPr>
        <p:spPr bwMode="auto">
          <a:xfrm>
            <a:off x="6455739" y="3585717"/>
            <a:ext cx="144462" cy="792162"/>
          </a:xfrm>
          <a:prstGeom prst="leftBrace">
            <a:avLst>
              <a:gd name="adj1" fmla="val 62020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6535138" y="3585791"/>
            <a:ext cx="28733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3" indent="0"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URL</a:t>
            </a:r>
            <a:r>
              <a:rPr lang="zh-CN" altLang="zh-CN" sz="1600" b="1" dirty="0">
                <a:ea typeface="微软雅黑" panose="020B0503020204020204" pitchFamily="34" charset="-122"/>
                <a:cs typeface="Arial" panose="020B0604020202020204" pitchFamily="34" charset="0"/>
              </a:rPr>
              <a:t>中的</a:t>
            </a:r>
            <a:r>
              <a:rPr lang="fr-FR" altLang="zh-CN" sz="1600" b="1" dirty="0">
                <a:ea typeface="微软雅黑" panose="020B0503020204020204" pitchFamily="34" charset="-122"/>
                <a:cs typeface="Arial" panose="020B0604020202020204" pitchFamily="34" charset="0"/>
              </a:rPr>
              <a:t>{xxx}</a:t>
            </a:r>
            <a:r>
              <a:rPr lang="zh-CN" altLang="zh-CN" sz="1600" b="1" dirty="0">
                <a:ea typeface="微软雅黑" panose="020B0503020204020204" pitchFamily="34" charset="-122"/>
                <a:cs typeface="Arial" panose="020B0604020202020204" pitchFamily="34" charset="0"/>
              </a:rPr>
              <a:t>占位符</a:t>
            </a:r>
            <a:r>
              <a:rPr lang="zh-CN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参数</a:t>
            </a:r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lvl="3" indent="0"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lvl="3" indent="0" eaLnBrk="1" hangingPunct="1"/>
            <a:r>
              <a:rPr lang="fr-FR" altLang="zh-CN" sz="1600" b="1" dirty="0">
                <a:ea typeface="微软雅黑" panose="020B0503020204020204" pitchFamily="34" charset="-122"/>
                <a:cs typeface="Arial" panose="020B0604020202020204" pitchFamily="34" charset="0"/>
              </a:rPr>
              <a:t>@PathVariable</a:t>
            </a:r>
            <a:r>
              <a:rPr lang="fr-FR" altLang="zh-CN" sz="1600" dirty="0">
                <a:solidFill>
                  <a:srgbClr val="FF0000"/>
                </a:solidFill>
              </a:rPr>
              <a:t> </a:t>
            </a:r>
            <a:endParaRPr lang="fr-FR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本章目标</a:t>
            </a: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zh-CN" altLang="zh-CN"/>
          </a:p>
          <a:p>
            <a:pPr lvl="0"/>
            <a:r>
              <a:rPr lang="zh-CN" altLang="zh-CN"/>
              <a:t>掌握文件上传</a:t>
            </a:r>
            <a:endParaRPr lang="zh-CN" altLang="zh-CN"/>
          </a:p>
        </p:txBody>
      </p:sp>
      <p:pic>
        <p:nvPicPr>
          <p:cNvPr id="14" name="Picture 2" descr="C:\Users\meng.zhang\Desktop\ACCP7.0模版图标规范\啊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013" y="1539250"/>
            <a:ext cx="6429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888" y="1467242"/>
            <a:ext cx="7143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Spring</a:t>
            </a:r>
            <a:r>
              <a:rPr lang="zh-CN" altLang="en-US"/>
              <a:t> </a:t>
            </a:r>
            <a:r>
              <a:rPr lang="en-US" altLang="zh-CN"/>
              <a:t>MVC—</a:t>
            </a:r>
            <a:r>
              <a:rPr lang="zh-CN" altLang="en-US"/>
              <a:t>文件上传</a:t>
            </a:r>
            <a:endParaRPr lang="en-US" altLang="zh-CN"/>
          </a:p>
          <a:p>
            <a:pPr lvl="1"/>
            <a:r>
              <a:rPr lang="fr-FR" altLang="zh-CN"/>
              <a:t>MultipartResolver</a:t>
            </a:r>
            <a:r>
              <a:rPr lang="zh-CN" altLang="zh-CN"/>
              <a:t>接口</a:t>
            </a:r>
            <a:endParaRPr lang="en-US" altLang="zh-CN"/>
          </a:p>
          <a:p>
            <a:pPr lvl="2"/>
            <a:r>
              <a:rPr lang="zh-CN" altLang="zh-CN"/>
              <a:t>用于处理上传请求，将上传请求包装成可以直接获取文件的数据，方便操作</a:t>
            </a:r>
            <a:endParaRPr lang="en-US" altLang="zh-CN"/>
          </a:p>
          <a:p>
            <a:pPr lvl="1"/>
            <a:r>
              <a:rPr lang="zh-CN" altLang="en-US"/>
              <a:t>两个实现类</a:t>
            </a:r>
            <a:endParaRPr lang="en-US" altLang="zh-CN"/>
          </a:p>
          <a:p>
            <a:pPr lvl="2"/>
            <a:r>
              <a:rPr lang="en-US" altLang="zh-CN"/>
              <a:t>StandardServletMultipartResolver</a:t>
            </a:r>
            <a:endParaRPr lang="en-US" altLang="zh-CN"/>
          </a:p>
          <a:p>
            <a:pPr lvl="3"/>
            <a:r>
              <a:rPr lang="zh-CN" altLang="zh-CN"/>
              <a:t>使用了</a:t>
            </a:r>
            <a:r>
              <a:rPr lang="en-US" altLang="zh-CN"/>
              <a:t>Servlet3.0</a:t>
            </a:r>
            <a:r>
              <a:rPr lang="zh-CN" altLang="zh-CN"/>
              <a:t>标准的上传方式</a:t>
            </a:r>
            <a:endParaRPr lang="zh-CN" altLang="zh-CN"/>
          </a:p>
          <a:p>
            <a:pPr lvl="2"/>
            <a:r>
              <a:rPr lang="en-US" altLang="zh-CN"/>
              <a:t>CommonsMultipartResolver</a:t>
            </a:r>
            <a:endParaRPr lang="en-US" altLang="zh-CN"/>
          </a:p>
          <a:p>
            <a:pPr lvl="3"/>
            <a:r>
              <a:rPr lang="zh-CN" altLang="zh-CN"/>
              <a:t>使用了</a:t>
            </a:r>
            <a:r>
              <a:rPr lang="en-US" altLang="zh-CN"/>
              <a:t>Apache</a:t>
            </a:r>
            <a:r>
              <a:rPr lang="zh-CN" altLang="zh-CN"/>
              <a:t>的</a:t>
            </a:r>
            <a:r>
              <a:rPr lang="en-US" altLang="zh-CN"/>
              <a:t>commons-fileupload</a:t>
            </a:r>
            <a:r>
              <a:rPr lang="zh-CN" altLang="zh-CN"/>
              <a:t>来完成具体的上传操作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en-US"/>
              <a:t>上传文件</a:t>
            </a:r>
            <a:endParaRPr lang="zh-CN" altLang="en-US"/>
          </a:p>
          <a:p>
            <a:pPr lvl="1"/>
            <a:r>
              <a:rPr lang="zh-CN" altLang="en-US"/>
              <a:t>展示文件</a:t>
            </a:r>
            <a:endParaRPr lang="zh-CN" altLang="en-US"/>
          </a:p>
          <a:p>
            <a:pPr lvl="1"/>
            <a:r>
              <a:rPr lang="zh-CN" altLang="en-US"/>
              <a:t>提供下载地址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r>
              <a:rPr lang="zh-CN" altLang="zh-CN"/>
              <a:t>导入</a:t>
            </a:r>
            <a:r>
              <a:rPr lang="fr-FR" altLang="zh-CN"/>
              <a:t>jar</a:t>
            </a:r>
            <a:r>
              <a:rPr lang="zh-CN" altLang="zh-CN"/>
              <a:t>文件</a:t>
            </a:r>
            <a:endParaRPr lang="en-US" altLang="zh-CN"/>
          </a:p>
          <a:p>
            <a:pPr lvl="1"/>
            <a:r>
              <a:rPr lang="fr-FR" altLang="zh-CN"/>
              <a:t>commons-io-2.4.jar</a:t>
            </a:r>
            <a:endParaRPr lang="fr-FR" altLang="zh-CN"/>
          </a:p>
          <a:p>
            <a:pPr lvl="1"/>
            <a:r>
              <a:rPr lang="fr-FR" altLang="zh-CN"/>
              <a:t>commons-fileupload-1.2.2.jar</a:t>
            </a:r>
            <a:endParaRPr lang="fr-FR" altLang="zh-CN"/>
          </a:p>
        </p:txBody>
      </p:sp>
      <p:grpSp>
        <p:nvGrpSpPr>
          <p:cNvPr id="5" name="组合 42"/>
          <p:cNvGrpSpPr/>
          <p:nvPr/>
        </p:nvGrpSpPr>
        <p:grpSpPr bwMode="auto">
          <a:xfrm>
            <a:off x="920732" y="3247003"/>
            <a:ext cx="1608774" cy="455930"/>
            <a:chOff x="5500694" y="4857760"/>
            <a:chExt cx="2010829" cy="569988"/>
          </a:xfrm>
        </p:grpSpPr>
        <p:pic>
          <p:nvPicPr>
            <p:cNvPr id="6" name="Picture 7" descr="E:\设计支持\模板设计\sxbz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94" y="4857760"/>
              <a:ext cx="548571" cy="568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006676" y="4929207"/>
              <a:ext cx="1504847" cy="498541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实现步骤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18"/>
          <p:cNvGrpSpPr/>
          <p:nvPr/>
        </p:nvGrpSpPr>
        <p:grpSpPr bwMode="auto">
          <a:xfrm>
            <a:off x="3131320" y="5949280"/>
            <a:ext cx="5484960" cy="428625"/>
            <a:chOff x="3143240" y="5143512"/>
            <a:chExt cx="4572032" cy="428628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2" name="Picture 8" descr="说话气泡new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 bwMode="auto">
            <a:xfrm>
              <a:off x="3954778" y="5187962"/>
              <a:ext cx="3612536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：新增用户信息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单文件上传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8-3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zh-CN"/>
              <a:t>配置</a:t>
            </a:r>
            <a:r>
              <a:rPr lang="fr-FR" altLang="zh-CN"/>
              <a:t>MultipartResolver</a:t>
            </a:r>
            <a:r>
              <a:rPr lang="zh-CN" altLang="en-US"/>
              <a:t>（</a:t>
            </a:r>
            <a:r>
              <a:rPr lang="en-US" altLang="zh-CN"/>
              <a:t>springmvc-servlet.xml</a:t>
            </a:r>
            <a:r>
              <a:rPr lang="zh-CN" altLang="en-US"/>
              <a:t>）</a:t>
            </a:r>
            <a:endParaRPr lang="en-US" altLang="zh-CN"/>
          </a:p>
          <a:p>
            <a:pPr lvl="1"/>
            <a:r>
              <a:rPr lang="zh-CN" altLang="zh-CN"/>
              <a:t>使用</a:t>
            </a:r>
            <a:r>
              <a:rPr lang="fr-FR" altLang="zh-CN"/>
              <a:t>CommonsMultipartResolver</a:t>
            </a:r>
            <a:r>
              <a:rPr lang="zh-CN" altLang="zh-CN"/>
              <a:t>配置一个</a:t>
            </a:r>
            <a:r>
              <a:rPr lang="fr-FR" altLang="zh-CN"/>
              <a:t>MultipartResolver</a:t>
            </a:r>
            <a:r>
              <a:rPr lang="zh-CN" altLang="zh-CN"/>
              <a:t>解析器</a:t>
            </a:r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2447975" y="2928025"/>
            <a:ext cx="6815966" cy="1872208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&lt;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bean id="</a:t>
            </a:r>
            <a:r>
              <a:rPr lang="fr-FR" altLang="zh-CN" b="1" dirty="0">
                <a:solidFill>
                  <a:srgbClr val="FF0000"/>
                </a:solidFill>
              </a:rPr>
              <a:t>multipartResolver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" 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endParaRPr lang="fr-FR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           class="</a:t>
            </a:r>
            <a:r>
              <a:rPr lang="fr-FR" altLang="zh-CN" b="1" dirty="0" smtClean="0">
                <a:solidFill>
                  <a:srgbClr val="FF0000"/>
                </a:solidFill>
              </a:rPr>
              <a:t>org.springframework.web.multipart.commons.</a:t>
            </a:r>
            <a:endParaRPr lang="fr-FR" altLang="zh-CN" b="1" dirty="0" smtClean="0">
              <a:solidFill>
                <a:srgbClr val="FF0000"/>
              </a:solidFill>
            </a:endParaRPr>
          </a:p>
          <a:p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                       </a:t>
            </a:r>
            <a:r>
              <a:rPr lang="fr-FR" altLang="zh-CN" b="1" dirty="0" smtClean="0">
                <a:solidFill>
                  <a:srgbClr val="FF0000"/>
                </a:solidFill>
              </a:rPr>
              <a:t>CommonsMultipartResolver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"&gt;</a:t>
            </a:r>
            <a:endParaRPr lang="zh-CN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    &lt;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property name="maxUploadSize" value="5000000"/&gt;</a:t>
            </a:r>
            <a:endParaRPr lang="zh-CN" altLang="zh-CN" b="1" dirty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   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 &lt;property 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name="defaultEncoding" value="UTF-8"/&gt;</a:t>
            </a:r>
            <a:endParaRPr lang="zh-CN" altLang="zh-CN" b="1" dirty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&lt;/bean&gt;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295031" y="4152161"/>
            <a:ext cx="1884338" cy="263018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807199" y="4656277"/>
            <a:ext cx="4032448" cy="714970"/>
          </a:xfrm>
          <a:prstGeom prst="wedgeRoundRectCallout">
            <a:avLst>
              <a:gd name="adj1" fmla="val 627"/>
              <a:gd name="adj2" fmla="val -53846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0" lvl="1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请求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的编码格式，默认为</a:t>
            </a:r>
            <a:r>
              <a:rPr lang="fr-FR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ISO-8859-1</a:t>
            </a:r>
            <a:r>
              <a:rPr lang="zh-CN" altLang="en-US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，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此处设置为</a:t>
            </a:r>
            <a:r>
              <a:rPr lang="fr-FR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UTF-8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5735191" y="4471914"/>
            <a:ext cx="444178" cy="184303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295031" y="3864129"/>
            <a:ext cx="1790898" cy="263018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7157197" y="2424029"/>
            <a:ext cx="2106386" cy="714970"/>
          </a:xfrm>
          <a:prstGeom prst="wedgeRoundRectCallout">
            <a:avLst>
              <a:gd name="adj1" fmla="val 627"/>
              <a:gd name="adj2" fmla="val -53846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marL="0" lvl="1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上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传文件大小上限，单位为字节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cxnSp>
        <p:nvCxnSpPr>
          <p:cNvPr id="15" name="直接箭头连接符 14"/>
          <p:cNvCxnSpPr>
            <a:endCxn id="14" idx="1"/>
          </p:cNvCxnSpPr>
          <p:nvPr/>
        </p:nvCxnSpPr>
        <p:spPr>
          <a:xfrm flipV="1">
            <a:off x="5807199" y="2771989"/>
            <a:ext cx="1349998" cy="1010609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1" name="组合 18"/>
          <p:cNvGrpSpPr/>
          <p:nvPr/>
        </p:nvGrpSpPr>
        <p:grpSpPr bwMode="auto">
          <a:xfrm>
            <a:off x="2770505" y="5807075"/>
            <a:ext cx="5836894" cy="428625"/>
            <a:chOff x="3143240" y="5143512"/>
            <a:chExt cx="4572032" cy="428628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4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4"/>
            <p:cNvSpPr txBox="1"/>
            <p:nvPr/>
          </p:nvSpPr>
          <p:spPr bwMode="auto">
            <a:xfrm>
              <a:off x="3758020" y="5182882"/>
              <a:ext cx="3911512" cy="30670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演示示例：</a:t>
              </a:r>
              <a:r>
                <a:rPr lang="zh-CN" altLang="en-US" sz="12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springmvc_04_upload</a:t>
              </a:r>
              <a:r>
                <a:rPr lang="zh-CN" altLang="en-US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单文件上传</a:t>
              </a:r>
              <a:endParaRPr lang="zh-CN" altLang="en-US" sz="14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配置文件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5020" y="1118870"/>
            <a:ext cx="10801350" cy="34150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&lt;!-- 处理文件上传 --&gt;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&lt;bean id="multipartResolver"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class="org.springframework.web.multipart.commons.CommonsMultipartResolver"&gt;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&lt;property name="defaultEncoding" value="gbk" /&gt; &lt;!-- 默认编码 (ISO-8859-1) --&gt;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&lt;property name="maxInMemorySize" value="10240" /&gt; &lt;!-- 最大内存大小 (10240) --&gt;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&lt;property name="uploadTempDir" value="/upload/" /&gt; &lt;!-- 上传后的目录名 --&gt;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&lt;property name="maxUploadSize" value="-1" /&gt; &lt;!-- 最大文件大小，-1为无限止(-1) --&gt;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&lt;/bean&gt;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8-4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zh-CN"/>
              <a:t>编写文件上传表单页</a:t>
            </a:r>
            <a:endParaRPr lang="en-US" altLang="zh-CN"/>
          </a:p>
          <a:p>
            <a:pPr lvl="1"/>
            <a:r>
              <a:rPr lang="en-US" altLang="zh-CN"/>
              <a:t>method</a:t>
            </a:r>
            <a:r>
              <a:rPr lang="fr-FR" altLang="zh-CN"/>
              <a:t>="POST"</a:t>
            </a:r>
            <a:endParaRPr lang="fr-FR" altLang="zh-CN"/>
          </a:p>
          <a:p>
            <a:pPr lvl="1"/>
            <a:r>
              <a:rPr lang="fr-FR" altLang="zh-CN"/>
              <a:t>enctype="multipart/form-data"</a:t>
            </a:r>
            <a:endParaRPr lang="fr-FR" altLang="zh-CN"/>
          </a:p>
          <a:p>
            <a:pPr lvl="2"/>
            <a:r>
              <a:rPr lang="zh-CN" altLang="zh-CN"/>
              <a:t>指定表单内容类型，支持文件上传</a:t>
            </a:r>
            <a:endParaRPr lang="en-US" altLang="zh-CN"/>
          </a:p>
          <a:p>
            <a:pPr lvl="1"/>
            <a:r>
              <a:rPr lang="fr-FR" altLang="zh-CN"/>
              <a:t>&lt;input type="file" name="a_idPicPath"/&gt;</a:t>
            </a:r>
            <a:endParaRPr lang="en-US" altLang="zh-CN"/>
          </a:p>
          <a:p>
            <a:pPr lvl="2"/>
            <a:r>
              <a:rPr lang="zh-CN" altLang="zh-CN"/>
              <a:t>用来上传文件的</a:t>
            </a:r>
            <a:r>
              <a:rPr lang="fr-FR" altLang="zh-CN"/>
              <a:t>file</a:t>
            </a:r>
            <a:r>
              <a:rPr lang="zh-CN" altLang="zh-CN"/>
              <a:t>组件</a:t>
            </a:r>
            <a:endParaRPr lang="fr-FR" altLang="zh-CN"/>
          </a:p>
          <a:p>
            <a:pPr lvl="2"/>
            <a:endParaRPr lang="fr-FR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1235710" y="4390390"/>
            <a:ext cx="7816215" cy="17532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/>
              <a:t>&lt;form action="upload.action" method="post" enctype="multipart/form-data"&gt;</a:t>
            </a:r>
            <a:endParaRPr lang="zh-CN" altLang="en-US"/>
          </a:p>
          <a:p>
            <a:pPr algn="l">
              <a:lnSpc>
                <a:spcPct val="150000"/>
              </a:lnSpc>
            </a:pPr>
            <a:r>
              <a:rPr lang="zh-CN" altLang="en-US"/>
              <a:t>	&lt;input type="text" name="name" /&gt; &lt;input type="file" name="file" /&gt;</a:t>
            </a:r>
            <a:endParaRPr lang="zh-CN" altLang="en-US"/>
          </a:p>
          <a:p>
            <a:pPr algn="l">
              <a:lnSpc>
                <a:spcPct val="150000"/>
              </a:lnSpc>
            </a:pPr>
            <a:r>
              <a:rPr lang="zh-CN" altLang="en-US"/>
              <a:t>	&lt;input type="submit" /&gt;</a:t>
            </a:r>
            <a:endParaRPr lang="zh-CN" altLang="en-US"/>
          </a:p>
          <a:p>
            <a:pPr algn="l">
              <a:lnSpc>
                <a:spcPct val="150000"/>
              </a:lnSpc>
            </a:pPr>
            <a:r>
              <a:rPr lang="zh-CN" altLang="en-US"/>
              <a:t>&lt;/form&gt;</a:t>
            </a:r>
            <a:endParaRPr lang="zh-CN" altLang="en-US"/>
          </a:p>
        </p:txBody>
      </p:sp>
      <p:grpSp>
        <p:nvGrpSpPr>
          <p:cNvPr id="21" name="组合 18"/>
          <p:cNvGrpSpPr/>
          <p:nvPr/>
        </p:nvGrpSpPr>
        <p:grpSpPr bwMode="auto">
          <a:xfrm>
            <a:off x="2770505" y="5807075"/>
            <a:ext cx="5836894" cy="428625"/>
            <a:chOff x="3143240" y="5143512"/>
            <a:chExt cx="4572032" cy="428628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4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4"/>
            <p:cNvSpPr txBox="1"/>
            <p:nvPr/>
          </p:nvSpPr>
          <p:spPr bwMode="auto">
            <a:xfrm>
              <a:off x="3758020" y="5182882"/>
              <a:ext cx="3213170" cy="30670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p>
              <a:pPr algn="dist">
                <a:defRPr/>
              </a:pPr>
              <a:r>
                <a:rPr lang="zh-CN" altLang="en-US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演示示例：</a:t>
              </a:r>
              <a:r>
                <a:rPr lang="en-US" altLang="zh-CN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jsp/admin/upload.jsp</a:t>
              </a:r>
              <a:endParaRPr lang="en-US" altLang="zh-CN" sz="14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8-5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/>
              <a:t>编写控制器</a:t>
            </a:r>
            <a:r>
              <a:rPr lang="en-US" altLang="zh-CN"/>
              <a:t>-</a:t>
            </a:r>
            <a:r>
              <a:rPr lang="zh-CN" altLang="zh-CN"/>
              <a:t>处理方法</a:t>
            </a:r>
            <a:r>
              <a:rPr lang="en-US" altLang="zh-CN"/>
              <a:t>upload</a:t>
            </a:r>
            <a:r>
              <a:rPr lang="fr-FR" altLang="zh-CN"/>
              <a:t>()</a:t>
            </a:r>
            <a:endParaRPr lang="fr-FR" altLang="zh-CN"/>
          </a:p>
          <a:p>
            <a:pPr lvl="1"/>
            <a:endParaRPr lang="fr-FR" altLang="zh-CN" sz="2600">
              <a:cs typeface="+mn-cs"/>
            </a:endParaRPr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560" y="1673860"/>
            <a:ext cx="7106920" cy="504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实现单文件上传</a:t>
            </a:r>
            <a:r>
              <a:rPr lang="en-US" altLang="zh-CN"/>
              <a:t>8-6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fr-FR" altLang="zh-CN"/>
              <a:t>MultipartFile</a:t>
            </a:r>
            <a:endParaRPr lang="en-US" altLang="zh-CN"/>
          </a:p>
          <a:p>
            <a:pPr lvl="1"/>
            <a:r>
              <a:rPr lang="fr-FR" altLang="zh-CN"/>
              <a:t>Spring MVC</a:t>
            </a:r>
            <a:r>
              <a:rPr lang="zh-CN" altLang="zh-CN"/>
              <a:t>会将上传文件绑定到</a:t>
            </a:r>
            <a:r>
              <a:rPr lang="fr-FR" altLang="zh-CN"/>
              <a:t>MultipartFile</a:t>
            </a:r>
            <a:r>
              <a:rPr lang="zh-CN" altLang="zh-CN"/>
              <a:t>对象中</a:t>
            </a:r>
            <a:r>
              <a:rPr lang="zh-CN" altLang="en-US"/>
              <a:t>，并通过该对象完成文件的上传操作</a:t>
            </a:r>
            <a:endParaRPr lang="fr-FR" altLang="zh-CN"/>
          </a:p>
          <a:p>
            <a:pPr lvl="1"/>
            <a:r>
              <a:rPr lang="zh-CN" altLang="en-US"/>
              <a:t>提供的方法</a:t>
            </a:r>
            <a:endParaRPr lang="zh-CN" altLang="en-US"/>
          </a:p>
          <a:p>
            <a:pPr lvl="1"/>
            <a:r>
              <a:rPr lang="fr-FR" altLang="zh-CN"/>
              <a:t>CommonsMultipartFile</a:t>
            </a:r>
            <a:r>
              <a:rPr lang="zh-CN" altLang="fr-FR"/>
              <a:t>类实现：</a:t>
            </a:r>
            <a:r>
              <a:rPr lang="fr-FR" altLang="zh-CN"/>
              <a:t>MultipartFile</a:t>
            </a:r>
            <a:r>
              <a:rPr lang="zh-CN" altLang="fr-FR"/>
              <a:t>接口</a:t>
            </a:r>
            <a:endParaRPr lang="zh-CN" altLang="fr-FR"/>
          </a:p>
        </p:txBody>
      </p:sp>
      <p:grpSp>
        <p:nvGrpSpPr>
          <p:cNvPr id="5" name="组合 4"/>
          <p:cNvGrpSpPr/>
          <p:nvPr/>
        </p:nvGrpSpPr>
        <p:grpSpPr>
          <a:xfrm>
            <a:off x="3780790" y="3349625"/>
            <a:ext cx="4347210" cy="2080895"/>
            <a:chOff x="5631" y="4493"/>
            <a:chExt cx="7598" cy="4810"/>
          </a:xfrm>
        </p:grpSpPr>
        <p:pic>
          <p:nvPicPr>
            <p:cNvPr id="10242" name="Picture 2" descr="E:\work\A8\Y2-SpringMVC\教学用书\SpringMVC03图例\图11.15 MultipartFile提供的方法.bmp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" y="4493"/>
              <a:ext cx="7598" cy="48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6423" y="8689"/>
              <a:ext cx="2950" cy="414"/>
            </a:xfrm>
            <a:prstGeom prst="rect">
              <a:avLst/>
            </a:prstGeom>
            <a:noFill/>
            <a:ln w="25400" algn="ctr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1" name="Rectangle 5"/>
            <p:cNvSpPr>
              <a:spLocks noChangeArrowheads="1"/>
            </p:cNvSpPr>
            <p:nvPr/>
          </p:nvSpPr>
          <p:spPr bwMode="auto">
            <a:xfrm>
              <a:off x="6423" y="8235"/>
              <a:ext cx="1703" cy="414"/>
            </a:xfrm>
            <a:prstGeom prst="rect">
              <a:avLst/>
            </a:prstGeom>
            <a:noFill/>
            <a:ln w="25400" algn="ctr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组合 18"/>
          <p:cNvGrpSpPr/>
          <p:nvPr/>
        </p:nvGrpSpPr>
        <p:grpSpPr bwMode="auto">
          <a:xfrm>
            <a:off x="4067424" y="6237312"/>
            <a:ext cx="3756768" cy="428625"/>
            <a:chOff x="3143240" y="5143512"/>
            <a:chExt cx="4572032" cy="428628"/>
          </a:xfrm>
        </p:grpSpPr>
        <p:sp>
          <p:nvSpPr>
            <p:cNvPr id="24" name="圆角矩形 23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6" name="Picture 8" descr="说话气泡new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 bwMode="auto">
            <a:xfrm>
              <a:off x="4621936" y="5187962"/>
              <a:ext cx="2278222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演示：查看源码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3015</Words>
  <Application>WPS 演示</Application>
  <PresentationFormat>宽屏</PresentationFormat>
  <Paragraphs>208</Paragraphs>
  <Slides>15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黑体</vt:lpstr>
      <vt:lpstr>Arial</vt:lpstr>
      <vt:lpstr>Times New Roman</vt:lpstr>
      <vt:lpstr>Arial Unicode MS</vt:lpstr>
      <vt:lpstr>微软雅黑 Light</vt:lpstr>
      <vt:lpstr>2_Office 主题</vt:lpstr>
      <vt:lpstr>Office 主题</vt:lpstr>
      <vt:lpstr>Springmvc 文件上传</vt:lpstr>
      <vt:lpstr>本章目标</vt:lpstr>
      <vt:lpstr>使用Spring MVC实现单文件上传8-1</vt:lpstr>
      <vt:lpstr>使用Spring MVC实现单文件上传8-2</vt:lpstr>
      <vt:lpstr>使用Spring MVC实现单文件上传8-3</vt:lpstr>
      <vt:lpstr>PowerPoint 演示文稿</vt:lpstr>
      <vt:lpstr>使用Spring MVC实现单文件上传8-4</vt:lpstr>
      <vt:lpstr>使用Spring MVC实现单文件上传8-5</vt:lpstr>
      <vt:lpstr>使用Spring MVC实现单文件上传8-6</vt:lpstr>
      <vt:lpstr>使用Spring MVC实现单文件上传8-7</vt:lpstr>
      <vt:lpstr>使用Spring MVC实现单文件上传8-8</vt:lpstr>
      <vt:lpstr>使用Spring MVC实现多文件上传3-3</vt:lpstr>
      <vt:lpstr>学员操作—供应商多文件上传</vt:lpstr>
      <vt:lpstr>总结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Johnny老师</cp:lastModifiedBy>
  <cp:revision>34</cp:revision>
  <dcterms:created xsi:type="dcterms:W3CDTF">2018-03-01T02:03:00Z</dcterms:created>
  <dcterms:modified xsi:type="dcterms:W3CDTF">2020-03-17T08:25:03Z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