
<file path=[Content_Types].xml><?xml version="1.0" encoding="utf-8"?>
<Types xmlns="http://schemas.openxmlformats.org/package/2006/content-types">
  <Default Extension="jpeg" ContentType="image/jpe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4" r:id="rId3"/>
  </p:sldMasterIdLst>
  <p:notesMasterIdLst>
    <p:notesMasterId r:id="rId5"/>
  </p:notesMasterIdLst>
  <p:handoutMasterIdLst>
    <p:handoutMasterId r:id="rId18"/>
  </p:handoutMasterIdLst>
  <p:sldIdLst>
    <p:sldId id="256" r:id="rId4"/>
    <p:sldId id="285" r:id="rId6"/>
    <p:sldId id="286" r:id="rId7"/>
    <p:sldId id="287" r:id="rId8"/>
    <p:sldId id="288" r:id="rId9"/>
    <p:sldId id="292" r:id="rId10"/>
    <p:sldId id="291" r:id="rId11"/>
    <p:sldId id="289" r:id="rId12"/>
    <p:sldId id="293" r:id="rId13"/>
    <p:sldId id="297" r:id="rId14"/>
    <p:sldId id="299" r:id="rId15"/>
    <p:sldId id="300" r:id="rId16"/>
    <p:sldId id="302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61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ctrTitle"/>
          </p:nvPr>
        </p:nvSpPr>
        <p:spPr>
          <a:xfrm>
            <a:off x="914490" y="2744793"/>
            <a:ext cx="10364220" cy="1470025"/>
          </a:xfrm>
        </p:spPr>
        <p:txBody>
          <a:bodyPr/>
          <a:lstStyle>
            <a:lvl1pPr>
              <a:defRPr sz="28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8" name="副标题 2"/>
          <p:cNvSpPr>
            <a:spLocks noGrp="1"/>
          </p:cNvSpPr>
          <p:nvPr>
            <p:ph type="subTitle" idx="1"/>
          </p:nvPr>
        </p:nvSpPr>
        <p:spPr>
          <a:xfrm>
            <a:off x="1828980" y="4319606"/>
            <a:ext cx="853524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/>
            <a:r>
              <a:rPr lang="zh-CN" altLang="en-US" strike="noStrike" noProof="1" dirty="0" smtClean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48963" y="285728"/>
            <a:ext cx="6249021" cy="500066"/>
          </a:xfrm>
        </p:spPr>
        <p:txBody>
          <a:bodyPr>
            <a:noAutofit/>
          </a:bodyPr>
          <a:lstStyle>
            <a:lvl1pPr>
              <a:defRPr sz="24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5960" y="1096010"/>
            <a:ext cx="11116310" cy="5047615"/>
          </a:xfrm>
        </p:spPr>
        <p:txBody>
          <a:bodyPr>
            <a:normAutofit/>
          </a:bodyPr>
          <a:lstStyle>
            <a:lvl1pPr>
              <a:buClr>
                <a:srgbClr val="92D050"/>
              </a:buClr>
              <a:buFontTx/>
              <a:buBlip>
                <a:blip r:embed="rId3"/>
              </a:buBlip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fontAlgn="auto"/>
            <a:endParaRPr lang="en-US" altLang="zh-CN" strike="noStrike" noProof="1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0" normalizeH="0" baseline="0" noProof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068070"/>
            <a:ext cx="5385435" cy="5062855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8235" y="1067435"/>
            <a:ext cx="5385435" cy="506349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fontAlgn="auto"/>
            <a:fld id="{5C815EE2-BA44-40C7-8970-A82421F53BEF}" type="slidenum">
              <a:rPr lang="en-US" altLang="zh-CN" strike="noStrike" noProof="1">
                <a:latin typeface="+mn-lt"/>
                <a:ea typeface="+mn-ea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Picture 7" descr="Pictur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851569" y="179024"/>
            <a:ext cx="2153196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56" y="291465"/>
            <a:ext cx="10516322" cy="6163310"/>
          </a:xfrm>
        </p:spPr>
        <p:txBody>
          <a:bodyPr/>
          <a:lstStyle>
            <a:lvl1pPr marL="0" indent="0">
              <a:buNone/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91440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3716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18288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355" y="161290"/>
            <a:ext cx="11573510" cy="52451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32485"/>
            <a:ext cx="10516235" cy="5459095"/>
          </a:xfrm>
        </p:spPr>
        <p:txBody>
          <a:bodyPr/>
          <a:lstStyle>
            <a:lvl1pPr marL="0" indent="0">
              <a:buNone/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91440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3716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18288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0" y="12302"/>
            <a:ext cx="11637135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fontAlgn="auto"/>
            <a:fld id="{5C815EE2-BA44-40C7-8970-A82421F53BEF}" type="slidenum">
              <a:rPr lang="en-US" altLang="zh-CN" strike="noStrike" noProof="1">
                <a:latin typeface="+mn-lt"/>
                <a:ea typeface="+mn-ea"/>
                <a:cs typeface="+mn-cs"/>
              </a:rPr>
            </a:fld>
            <a:endParaRPr lang="en-US" altLang="zh-CN" strike="noStrike" noProof="1"/>
          </a:p>
        </p:txBody>
      </p:sp>
      <p:sp>
        <p:nvSpPr>
          <p:cNvPr id="8" name="矩形 7"/>
          <p:cNvSpPr/>
          <p:nvPr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tags" Target="../tags/tag1.xml"/><Relationship Id="rId6" Type="http://schemas.openxmlformats.org/officeDocument/2006/relationships/image" Target="../media/image2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4" Type="http://schemas.openxmlformats.org/officeDocument/2006/relationships/theme" Target="../theme/theme2.xml"/><Relationship Id="rId13" Type="http://schemas.openxmlformats.org/officeDocument/2006/relationships/tags" Target="../tags/tag2.xml"/><Relationship Id="rId12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4388" cy="5175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09600" y="1076325"/>
            <a:ext cx="10974388" cy="50498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2400" b="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4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7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8.xml"/><Relationship Id="rId2" Type="http://schemas.openxmlformats.org/officeDocument/2006/relationships/tags" Target="../tags/tag8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altLang="zh-CN"/>
              <a:t>Springmvc </a:t>
            </a:r>
            <a:r>
              <a:rPr lang="zh-CN" altLang="en-US"/>
              <a:t>处理ajax请求</a:t>
            </a:r>
            <a:endParaRPr lang="zh-CN" altLang="en-US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Johnny Teacher</a:t>
            </a:r>
            <a:endParaRPr lang="en-US" altLang="zh-CN"/>
          </a:p>
        </p:txBody>
      </p:sp>
    </p:spTree>
    <p:custDataLst>
      <p:tags r:id="rId3"/>
    </p:custData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解决中文乱码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解决中文乱码问题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43305" y="1912620"/>
            <a:ext cx="10420985" cy="369252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en-US" altLang="zh-CN"/>
              <a:t>	</a:t>
            </a:r>
            <a:endParaRPr lang="en-US" altLang="zh-CN"/>
          </a:p>
          <a:p>
            <a:r>
              <a:rPr lang="en-US" altLang="zh-CN"/>
              <a:t>	</a:t>
            </a:r>
            <a:r>
              <a:rPr lang="zh-CN" altLang="en-US"/>
              <a:t>/*</a:t>
            </a:r>
            <a:endParaRPr lang="zh-CN" altLang="en-US"/>
          </a:p>
          <a:p>
            <a:r>
              <a:rPr lang="zh-CN" altLang="en-US"/>
              <a:t>	 * 中文乱码问题得到解决</a:t>
            </a:r>
            <a:endParaRPr lang="zh-CN" altLang="en-US"/>
          </a:p>
          <a:p>
            <a:r>
              <a:rPr lang="zh-CN" altLang="en-US"/>
              <a:t>	 * 原理: 手动给对应的Accept返回制定格式编码数据。</a:t>
            </a:r>
            <a:endParaRPr lang="zh-CN" altLang="en-US"/>
          </a:p>
          <a:p>
            <a:r>
              <a:rPr lang="zh-CN" altLang="en-US"/>
              <a:t>	 * 发现produces设置多个Accept只有第一个的charset是有用的,</a:t>
            </a:r>
            <a:endParaRPr lang="zh-CN" altLang="en-US"/>
          </a:p>
          <a:p>
            <a:r>
              <a:rPr lang="zh-CN" altLang="en-US"/>
              <a:t>	 */</a:t>
            </a:r>
            <a:endParaRPr lang="zh-CN" altLang="en-US"/>
          </a:p>
          <a:p>
            <a:r>
              <a:rPr lang="zh-CN" altLang="en-US"/>
              <a:t>	@RequestMapping(value = "/receive3", </a:t>
            </a:r>
            <a:r>
              <a:rPr lang="zh-CN" altLang="en-US">
                <a:solidFill>
                  <a:srgbClr val="FF0000"/>
                </a:solidFill>
              </a:rPr>
              <a:t>produces={"text/html;charset=UTF-8;","application/json;"}</a:t>
            </a:r>
            <a:r>
              <a:rPr lang="zh-CN" altLang="en-US"/>
              <a:t>)</a:t>
            </a:r>
            <a:endParaRPr lang="zh-CN" altLang="en-US"/>
          </a:p>
          <a:p>
            <a:r>
              <a:rPr lang="zh-CN" altLang="en-US"/>
              <a:t>	public @ResponseBody String receive3(@RequestBody String name) {</a:t>
            </a:r>
            <a:endParaRPr lang="zh-CN" altLang="en-US"/>
          </a:p>
          <a:p>
            <a:r>
              <a:rPr lang="zh-CN" altLang="en-US"/>
              <a:t>		String str = "welcome " + name;</a:t>
            </a:r>
            <a:endParaRPr lang="zh-CN" altLang="en-US"/>
          </a:p>
          <a:p>
            <a:r>
              <a:rPr lang="zh-CN" altLang="en-US"/>
              <a:t>		System.out.println(str);</a:t>
            </a:r>
            <a:endParaRPr lang="zh-CN" altLang="en-US"/>
          </a:p>
          <a:p>
            <a:r>
              <a:rPr lang="zh-CN" altLang="en-US"/>
              <a:t>		return str;</a:t>
            </a:r>
            <a:endParaRPr lang="zh-CN" altLang="en-US"/>
          </a:p>
          <a:p>
            <a:r>
              <a:rPr lang="zh-CN" altLang="en-US"/>
              <a:t>	}</a:t>
            </a:r>
            <a:endParaRPr lang="zh-CN" altLang="en-US"/>
          </a:p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集合列表展示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Action</a:t>
            </a:r>
            <a:r>
              <a:rPr lang="zh-CN" altLang="en-US"/>
              <a:t>中增加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75030" y="2088515"/>
            <a:ext cx="10169525" cy="286131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/>
              <a:t>@RequestMapping(value="/receive3",produces={"text/html;charset=UTF-8;","application/json;"})</a:t>
            </a:r>
            <a:endParaRPr lang="zh-CN" altLang="en-US"/>
          </a:p>
          <a:p>
            <a:r>
              <a:rPr lang="zh-CN" altLang="en-US"/>
              <a:t>public @ResponseBody String receive3(@RequestBody String name){</a:t>
            </a:r>
            <a:endParaRPr lang="zh-CN" altLang="en-US"/>
          </a:p>
          <a:p>
            <a:r>
              <a:rPr lang="zh-CN" altLang="en-US"/>
              <a:t>	String str = "welcome : "+ name;</a:t>
            </a:r>
            <a:endParaRPr lang="zh-CN" altLang="en-US"/>
          </a:p>
          <a:p>
            <a:r>
              <a:rPr lang="zh-CN" altLang="en-US"/>
              <a:t>	List&lt;User&gt; list = new ArrayList&lt;&gt;();</a:t>
            </a:r>
            <a:endParaRPr lang="zh-CN" altLang="en-US"/>
          </a:p>
          <a:p>
            <a:r>
              <a:rPr lang="zh-CN" altLang="en-US"/>
              <a:t>	list.add(new User("zs",12));</a:t>
            </a:r>
            <a:endParaRPr lang="zh-CN" altLang="en-US"/>
          </a:p>
          <a:p>
            <a:r>
              <a:rPr lang="zh-CN" altLang="en-US"/>
              <a:t>	list.add(new User("ls",13));</a:t>
            </a:r>
            <a:endParaRPr lang="zh-CN" altLang="en-US"/>
          </a:p>
          <a:p>
            <a:r>
              <a:rPr lang="zh-CN" altLang="en-US"/>
              <a:t>	list.add(new User("ww",14));</a:t>
            </a:r>
            <a:endParaRPr lang="zh-CN" altLang="en-US"/>
          </a:p>
          <a:p>
            <a:r>
              <a:rPr lang="zh-CN" altLang="en-US"/>
              <a:t>	list.add(new User("zl",15));</a:t>
            </a:r>
            <a:endParaRPr lang="zh-CN" altLang="en-US"/>
          </a:p>
          <a:p>
            <a:r>
              <a:rPr lang="zh-CN" altLang="en-US"/>
              <a:t>	return </a:t>
            </a:r>
            <a:r>
              <a:rPr lang="zh-CN" altLang="en-US">
                <a:solidFill>
                  <a:srgbClr val="FF0000"/>
                </a:solidFill>
              </a:rPr>
              <a:t>JSONArray.toJSONString(list)</a:t>
            </a:r>
            <a:r>
              <a:rPr lang="zh-CN" altLang="en-US"/>
              <a:t>;</a:t>
            </a:r>
            <a:endParaRPr lang="zh-CN" altLang="en-US"/>
          </a:p>
          <a:p>
            <a:r>
              <a:rPr lang="zh-CN" altLang="en-US"/>
              <a:t>}</a:t>
            </a:r>
            <a:endParaRPr lang="zh-CN" altLang="en-US"/>
          </a:p>
        </p:txBody>
      </p:sp>
      <p:sp>
        <p:nvSpPr>
          <p:cNvPr id="5" name="圆角矩形标注 4"/>
          <p:cNvSpPr/>
          <p:nvPr/>
        </p:nvSpPr>
        <p:spPr>
          <a:xfrm>
            <a:off x="3152775" y="5560695"/>
            <a:ext cx="3437255" cy="525145"/>
          </a:xfrm>
          <a:prstGeom prst="wedgeRoundRectCallout">
            <a:avLst>
              <a:gd name="adj1" fmla="val -48097"/>
              <a:gd name="adj2" fmla="val -223760"/>
              <a:gd name="adj3" fmla="val 16667"/>
            </a:avLst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/>
              <a:t>使用阿里巴巴的</a:t>
            </a:r>
            <a:r>
              <a:rPr lang="en-US" altLang="zh-CN"/>
              <a:t>fastjson.jar</a:t>
            </a:r>
            <a:endParaRPr lang="en-US" altLang="zh-CN"/>
          </a:p>
        </p:txBody>
      </p:sp>
    </p:spTree>
    <p:custDataLst>
      <p:tags r:id="rId1"/>
    </p:custData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集合列表展示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页面中指定：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710055" y="1620520"/>
            <a:ext cx="8164195" cy="45231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1600"/>
              <a:t>$.ajax({</a:t>
            </a:r>
            <a:endParaRPr lang="zh-CN" altLang="en-US" sz="1600"/>
          </a:p>
          <a:p>
            <a:r>
              <a:rPr lang="zh-CN" altLang="en-US" sz="1600"/>
              <a:t>	type:"post",</a:t>
            </a:r>
            <a:endParaRPr lang="zh-CN" altLang="en-US" sz="1600"/>
          </a:p>
          <a:p>
            <a:r>
              <a:rPr lang="zh-CN" altLang="en-US" sz="1600"/>
              <a:t>	url:"receive3.action",</a:t>
            </a:r>
            <a:endParaRPr lang="zh-CN" altLang="en-US" sz="1600"/>
          </a:p>
          <a:p>
            <a:r>
              <a:rPr lang="zh-CN" altLang="en-US" sz="1600"/>
              <a:t>	data:n,</a:t>
            </a:r>
            <a:endParaRPr lang="zh-CN" altLang="en-US" sz="1600"/>
          </a:p>
          <a:p>
            <a:r>
              <a:rPr lang="zh-CN" altLang="en-US" sz="1600"/>
              <a:t>	contentType:'application/json;charset=utf-8',</a:t>
            </a:r>
            <a:endParaRPr lang="zh-CN" altLang="en-US" sz="1600"/>
          </a:p>
          <a:p>
            <a:r>
              <a:rPr lang="zh-CN" altLang="en-US" sz="1600"/>
              <a:t>	success:function(data){</a:t>
            </a:r>
            <a:endParaRPr lang="zh-CN" altLang="en-US" sz="1600"/>
          </a:p>
          <a:p>
            <a:r>
              <a:rPr lang="zh-CN" altLang="en-US" sz="1600"/>
              <a:t>		//返回响应的字符串，需要转换成为</a:t>
            </a:r>
            <a:r>
              <a:rPr lang="en-US" altLang="zh-CN" sz="1600"/>
              <a:t>JSON</a:t>
            </a:r>
            <a:r>
              <a:rPr lang="zh-CN" altLang="en-US" sz="1600"/>
              <a:t>对象</a:t>
            </a:r>
            <a:endParaRPr lang="zh-CN" altLang="en-US" sz="1600"/>
          </a:p>
          <a:p>
            <a:r>
              <a:rPr lang="zh-CN" altLang="en-US" sz="1600"/>
              <a:t>		console.log(data);</a:t>
            </a:r>
            <a:endParaRPr lang="zh-CN" altLang="en-US" sz="1600"/>
          </a:p>
          <a:p>
            <a:r>
              <a:rPr lang="zh-CN" altLang="en-US" sz="1600"/>
              <a:t>		$("#s").html(data);</a:t>
            </a:r>
            <a:endParaRPr lang="zh-CN" altLang="en-US" sz="1600"/>
          </a:p>
          <a:p>
            <a:r>
              <a:rPr lang="zh-CN" altLang="en-US" sz="1600"/>
              <a:t>		</a:t>
            </a:r>
            <a:r>
              <a:rPr lang="zh-CN" altLang="en-US" sz="1600">
                <a:solidFill>
                  <a:srgbClr val="FF0000"/>
                </a:solidFill>
              </a:rPr>
              <a:t>var json = JSON.parse(data);</a:t>
            </a:r>
            <a:endParaRPr lang="zh-CN" altLang="en-US" sz="1600"/>
          </a:p>
          <a:p>
            <a:r>
              <a:rPr lang="zh-CN" altLang="en-US" sz="1600"/>
              <a:t>		var html = "";</a:t>
            </a:r>
            <a:endParaRPr lang="zh-CN" altLang="en-US" sz="1600"/>
          </a:p>
          <a:p>
            <a:r>
              <a:rPr lang="zh-CN" altLang="en-US" sz="1600"/>
              <a:t>		$.each(</a:t>
            </a:r>
            <a:r>
              <a:rPr lang="zh-CN" altLang="en-US" sz="1600">
                <a:solidFill>
                  <a:srgbClr val="FF0000"/>
                </a:solidFill>
              </a:rPr>
              <a:t>json</a:t>
            </a:r>
            <a:r>
              <a:rPr lang="zh-CN" altLang="en-US" sz="1600"/>
              <a:t>,function(i,item){</a:t>
            </a:r>
            <a:endParaRPr lang="zh-CN" altLang="en-US" sz="1600"/>
          </a:p>
          <a:p>
            <a:r>
              <a:rPr lang="zh-CN" altLang="en-US" sz="1600"/>
              <a:t>			html += "&lt;li&gt;&lt;span&gt;"+i+"&lt;/span&gt;"</a:t>
            </a:r>
            <a:endParaRPr lang="zh-CN" altLang="en-US" sz="1600"/>
          </a:p>
          <a:p>
            <a:r>
              <a:rPr lang="zh-CN" altLang="en-US" sz="1600"/>
              <a:t>			html += "&lt;strong&gt;"+item.name+"&lt;/strong&gt;&lt;/li&gt;";</a:t>
            </a:r>
            <a:endParaRPr lang="zh-CN" altLang="en-US" sz="1600"/>
          </a:p>
          <a:p>
            <a:r>
              <a:rPr lang="zh-CN" altLang="en-US" sz="1600"/>
              <a:t>		})</a:t>
            </a:r>
            <a:endParaRPr lang="zh-CN" altLang="en-US" sz="1600"/>
          </a:p>
          <a:p>
            <a:r>
              <a:rPr lang="zh-CN" altLang="en-US" sz="1600"/>
              <a:t>		$("#d").html(html);</a:t>
            </a:r>
            <a:endParaRPr lang="zh-CN" altLang="en-US" sz="1600"/>
          </a:p>
          <a:p>
            <a:r>
              <a:rPr lang="zh-CN" altLang="en-US" sz="1600"/>
              <a:t>	}</a:t>
            </a:r>
            <a:endParaRPr lang="zh-CN" altLang="en-US" sz="1600"/>
          </a:p>
          <a:p>
            <a:r>
              <a:rPr lang="zh-CN" altLang="en-US" sz="1600"/>
              <a:t>});</a:t>
            </a:r>
            <a:endParaRPr lang="zh-CN" altLang="en-US" sz="1600"/>
          </a:p>
        </p:txBody>
      </p:sp>
    </p:spTree>
    <p:custDataLst>
      <p:tags r:id="rId1"/>
    </p:custData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创造分享，</a:t>
            </a:r>
            <a:r>
              <a:rPr lang="zh-CN" altLang="en-US"/>
              <a:t>共同成长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概要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处理</a:t>
            </a:r>
            <a:r>
              <a:rPr lang="en-US" altLang="zh-CN"/>
              <a:t>AJAX</a:t>
            </a:r>
            <a:r>
              <a:rPr lang="zh-CN" altLang="en-US"/>
              <a:t>请求</a:t>
            </a:r>
            <a:endParaRPr lang="zh-CN" altLang="en-US"/>
          </a:p>
          <a:p>
            <a:r>
              <a:rPr lang="zh-CN" altLang="en-US"/>
              <a:t>返回</a:t>
            </a:r>
            <a:r>
              <a:rPr lang="en-US" altLang="zh-CN"/>
              <a:t>JSON</a:t>
            </a:r>
            <a:r>
              <a:rPr lang="zh-CN" altLang="en-US"/>
              <a:t>数据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架包支持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项目中需要增加的</a:t>
            </a:r>
            <a:r>
              <a:rPr lang="en-US" altLang="zh-CN"/>
              <a:t>jar</a:t>
            </a:r>
            <a:r>
              <a:rPr lang="zh-CN" altLang="en-US"/>
              <a:t>包：</a:t>
            </a:r>
            <a:endParaRPr lang="zh-CN" altLang="en-US"/>
          </a:p>
          <a:p>
            <a:pPr lvl="1"/>
            <a:r>
              <a:rPr lang="zh-CN" altLang="en-US"/>
              <a:t>jackson-all-1.8.10.jar</a:t>
            </a:r>
            <a:endParaRPr lang="zh-CN" altLang="en-US"/>
          </a:p>
          <a:p>
            <a:pPr lvl="1"/>
            <a:r>
              <a:rPr lang="zh-CN" altLang="en-US"/>
              <a:t>推荐使用：</a:t>
            </a:r>
            <a:r>
              <a:rPr lang="zh-CN" altLang="en-US">
                <a:solidFill>
                  <a:srgbClr val="FF0000"/>
                </a:solidFill>
              </a:rPr>
              <a:t>fastjson-1.2.47.jar</a:t>
            </a:r>
            <a:r>
              <a:rPr lang="zh-CN" altLang="en-US" sz="1600">
                <a:solidFill>
                  <a:schemeClr val="tx1"/>
                </a:solidFill>
              </a:rPr>
              <a:t>（阿里巴巴）</a:t>
            </a:r>
            <a:endParaRPr lang="zh-CN" altLang="en-US" sz="1600">
              <a:solidFill>
                <a:schemeClr val="tx1"/>
              </a:solidFill>
            </a:endParaRPr>
          </a:p>
          <a:p>
            <a:pPr lvl="0"/>
            <a:r>
              <a:rPr lang="zh-CN" altLang="en-US"/>
              <a:t>在控制器中增加方法</a:t>
            </a:r>
            <a:endParaRPr lang="zh-CN" altLang="en-US"/>
          </a:p>
          <a:p>
            <a:pPr lvl="1"/>
            <a:r>
              <a:rPr lang="zh-CN" altLang="en-US"/>
              <a:t>使用注解：@ResponseBody</a:t>
            </a:r>
            <a:endParaRPr lang="zh-CN" altLang="en-US"/>
          </a:p>
          <a:p>
            <a:pPr lvl="1"/>
            <a:r>
              <a:rPr lang="zh-CN" altLang="en-US"/>
              <a:t>该注解设置返回值为</a:t>
            </a:r>
            <a:r>
              <a:rPr lang="en-US" altLang="zh-CN"/>
              <a:t>JSON</a:t>
            </a:r>
            <a:r>
              <a:rPr lang="zh-CN" altLang="en-US"/>
              <a:t>类型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55700" y="4658995"/>
            <a:ext cx="9353550" cy="6451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/>
              <a:t>@</a:t>
            </a:r>
            <a:r>
              <a:rPr lang="en-US" altLang="zh-CN"/>
              <a:t>R</a:t>
            </a:r>
            <a:r>
              <a:rPr lang="zh-CN" altLang="en-US"/>
              <a:t>esponseBody注解的作用是将controller的方法返回的对象通过适当的转换器转换为指定的格式之后，写入到response对象的body区，通常用来返回JSON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返回</a:t>
            </a:r>
            <a:r>
              <a:rPr lang="en-US" altLang="zh-CN"/>
              <a:t>JSON</a:t>
            </a:r>
            <a:r>
              <a:rPr lang="zh-CN" altLang="en-US"/>
              <a:t>数据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algn="l">
              <a:lnSpc>
                <a:spcPct val="100000"/>
              </a:lnSpc>
            </a:pPr>
            <a:r>
              <a:rPr lang="zh-CN" altLang="en-US">
                <a:sym typeface="+mn-ea"/>
              </a:rPr>
              <a:t>1：使用原生的Str返回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254760" y="1773555"/>
            <a:ext cx="9881870" cy="369252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en-US" altLang="zh-CN">
                <a:sym typeface="+mn-ea"/>
              </a:rPr>
              <a:t>	</a:t>
            </a:r>
            <a:r>
              <a:rPr lang="zh-CN" altLang="en-US">
                <a:sym typeface="+mn-ea"/>
              </a:rPr>
              <a:t>1、处理Ajax请求</a:t>
            </a:r>
            <a:endParaRPr lang="zh-CN" altLang="en-US"/>
          </a:p>
          <a:p>
            <a:pPr algn="l">
              <a:lnSpc>
                <a:spcPct val="100000"/>
              </a:lnSpc>
            </a:pPr>
            <a:r>
              <a:rPr lang="zh-CN" altLang="en-US">
                <a:sym typeface="+mn-ea"/>
              </a:rPr>
              <a:t>		@RequestMapping(value="/byid",produces="application/json;charset=utf-8")</a:t>
            </a:r>
            <a:endParaRPr lang="zh-CN" altLang="en-US"/>
          </a:p>
          <a:p>
            <a:pPr algn="l">
              <a:lnSpc>
                <a:spcPct val="100000"/>
              </a:lnSpc>
            </a:pPr>
            <a:r>
              <a:rPr lang="zh-CN" altLang="en-US">
                <a:sym typeface="+mn-ea"/>
              </a:rPr>
              <a:t>		public @ResponseBody String findById(Integer id){</a:t>
            </a:r>
            <a:endParaRPr lang="zh-CN" altLang="en-US"/>
          </a:p>
          <a:p>
            <a:pPr algn="l">
              <a:lnSpc>
                <a:spcPct val="100000"/>
              </a:lnSpc>
            </a:pPr>
            <a:r>
              <a:rPr lang="zh-CN" altLang="en-US">
                <a:sym typeface="+mn-ea"/>
              </a:rPr>
              <a:t>			String str = "{\"id\":1,\"name\":'小婷',\"phone\":'adfsdf'}";</a:t>
            </a:r>
            <a:endParaRPr lang="zh-CN" altLang="en-US"/>
          </a:p>
          <a:p>
            <a:pPr algn="l">
              <a:lnSpc>
                <a:spcPct val="100000"/>
              </a:lnSpc>
            </a:pPr>
            <a:r>
              <a:rPr lang="zh-CN" altLang="en-US">
                <a:sym typeface="+mn-ea"/>
              </a:rPr>
              <a:t>			return str;</a:t>
            </a:r>
            <a:endParaRPr lang="zh-CN" altLang="en-US"/>
          </a:p>
          <a:p>
            <a:pPr algn="l">
              <a:lnSpc>
                <a:spcPct val="100000"/>
              </a:lnSpc>
            </a:pPr>
            <a:r>
              <a:rPr lang="zh-CN" altLang="en-US">
                <a:sym typeface="+mn-ea"/>
              </a:rPr>
              <a:t>		}</a:t>
            </a:r>
            <a:endParaRPr lang="zh-CN" altLang="en-US"/>
          </a:p>
          <a:p>
            <a:pPr algn="l">
              <a:lnSpc>
                <a:spcPct val="100000"/>
              </a:lnSpc>
            </a:pPr>
            <a:r>
              <a:rPr lang="zh-CN" altLang="en-US">
                <a:sym typeface="+mn-ea"/>
              </a:rPr>
              <a:t>	2、添加jar包：jackson-all-1.8.10.jar</a:t>
            </a:r>
            <a:endParaRPr lang="zh-CN" altLang="en-US"/>
          </a:p>
          <a:p>
            <a:pPr algn="l">
              <a:lnSpc>
                <a:spcPct val="100000"/>
              </a:lnSpc>
            </a:pPr>
            <a:r>
              <a:rPr lang="zh-CN" altLang="en-US">
                <a:sym typeface="+mn-ea"/>
              </a:rPr>
              <a:t>	3、在spring-servlet.xml配置文件中增加 </a:t>
            </a:r>
            <a:endParaRPr lang="zh-CN" altLang="en-US"/>
          </a:p>
          <a:p>
            <a:pPr algn="l">
              <a:lnSpc>
                <a:spcPct val="100000"/>
              </a:lnSpc>
            </a:pPr>
            <a:r>
              <a:rPr lang="zh-CN" altLang="en-US">
                <a:sym typeface="+mn-ea"/>
              </a:rPr>
              <a:t>		&lt;mvc:annotation-driven&gt;&lt;/mvc:annotation-driven&gt;</a:t>
            </a:r>
            <a:endParaRPr lang="zh-CN" altLang="en-US"/>
          </a:p>
          <a:p>
            <a:pPr algn="l">
              <a:lnSpc>
                <a:spcPct val="100000"/>
              </a:lnSpc>
            </a:pPr>
            <a:r>
              <a:rPr lang="zh-CN" altLang="en-US">
                <a:sym typeface="+mn-ea"/>
              </a:rPr>
              <a:t>	4、即可以获取中文</a:t>
            </a:r>
            <a:endParaRPr lang="zh-CN" altLang="en-US"/>
          </a:p>
          <a:p>
            <a:pPr algn="l">
              <a:lnSpc>
                <a:spcPct val="100000"/>
              </a:lnSpc>
            </a:pPr>
            <a:r>
              <a:rPr lang="zh-CN" altLang="en-US">
                <a:sym typeface="+mn-ea"/>
              </a:rPr>
              <a:t>		produces="application/json;charset=utf-8" 才会出现对应的响应头</a:t>
            </a:r>
            <a:endParaRPr lang="zh-CN" altLang="en-US"/>
          </a:p>
          <a:p>
            <a:pPr algn="l">
              <a:lnSpc>
                <a:spcPct val="100000"/>
              </a:lnSpc>
            </a:pPr>
            <a:r>
              <a:rPr lang="zh-CN" altLang="en-US">
                <a:sym typeface="+mn-ea"/>
              </a:rPr>
              <a:t>		如果方法使用注释 @ResponseBody，则返回类型将写入响应HTTP主体</a:t>
            </a:r>
            <a:endParaRPr lang="zh-CN" altLang="en-US"/>
          </a:p>
          <a:p>
            <a:endParaRPr lang="zh-CN" altLang="en-US"/>
          </a:p>
        </p:txBody>
      </p:sp>
      <p:grpSp>
        <p:nvGrpSpPr>
          <p:cNvPr id="9" name="组合 18"/>
          <p:cNvGrpSpPr/>
          <p:nvPr/>
        </p:nvGrpSpPr>
        <p:grpSpPr bwMode="auto">
          <a:xfrm>
            <a:off x="3131320" y="5949280"/>
            <a:ext cx="5484960" cy="428625"/>
            <a:chOff x="3143240" y="5143512"/>
            <a:chExt cx="4572032" cy="428628"/>
          </a:xfrm>
        </p:grpSpPr>
        <p:sp>
          <p:nvSpPr>
            <p:cNvPr id="10" name="圆角矩形 9"/>
            <p:cNvSpPr/>
            <p:nvPr/>
          </p:nvSpPr>
          <p:spPr bwMode="auto">
            <a:xfrm>
              <a:off x="3143240" y="5143512"/>
              <a:ext cx="500066" cy="428628"/>
            </a:xfrm>
            <a:prstGeom prst="roundRect">
              <a:avLst/>
            </a:prstGeom>
            <a:solidFill>
              <a:srgbClr val="0070C0"/>
            </a:solidFill>
            <a:ln cmpd="sng">
              <a:noFill/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" name="圆角矩形 10"/>
            <p:cNvSpPr/>
            <p:nvPr/>
          </p:nvSpPr>
          <p:spPr bwMode="auto">
            <a:xfrm>
              <a:off x="3714744" y="5143512"/>
              <a:ext cx="4000528" cy="428628"/>
            </a:xfrm>
            <a:prstGeom prst="roundRect">
              <a:avLst/>
            </a:prstGeom>
            <a:solidFill>
              <a:srgbClr val="0070C0"/>
            </a:solidFill>
            <a:ln cmpd="sng">
              <a:noFill/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12" name="Picture 8" descr="说话气泡new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3240" y="5183073"/>
              <a:ext cx="571505" cy="342076"/>
            </a:xfrm>
            <a:prstGeom prst="rect">
              <a:avLst/>
            </a:prstGeom>
            <a:noFill/>
            <a:ln>
              <a:noFill/>
            </a:ln>
            <a:effectLst>
              <a:prstShdw prst="shdw13" dist="12700" dir="10800000">
                <a:srgbClr val="0099FF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2"/>
            <p:cNvSpPr txBox="1"/>
            <p:nvPr/>
          </p:nvSpPr>
          <p:spPr bwMode="auto">
            <a:xfrm>
              <a:off x="4007708" y="5187962"/>
              <a:ext cx="3506674" cy="337187"/>
            </a:xfrm>
            <a:prstGeom prst="rect">
              <a:avLst/>
            </a:prstGeom>
            <a:noFill/>
            <a:effectLst/>
          </p:spPr>
          <p:txBody>
            <a:bodyPr wrap="none">
              <a:spAutoFit/>
            </a:bodyPr>
            <a:p>
              <a:pPr algn="ctr">
                <a:defRPr/>
              </a:pPr>
              <a:r>
                <a:rPr lang="zh-CN" altLang="en-US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演示示例</a:t>
              </a:r>
              <a:r>
                <a:rPr lang="en-US" altLang="zh-CN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：AjaxController.java</a:t>
              </a:r>
              <a:endParaRPr lang="zh-CN" altLang="en-US" sz="1600" b="1" spc="300" dirty="0">
                <a:solidFill>
                  <a:srgbClr val="FBFFF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返回</a:t>
            </a:r>
            <a:r>
              <a:rPr lang="en-US" altLang="zh-CN"/>
              <a:t>JSON</a:t>
            </a:r>
            <a:r>
              <a:rPr lang="zh-CN" altLang="en-US"/>
              <a:t>数据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algn="l"/>
            <a:r>
              <a:rPr lang="zh-CN" altLang="en-US">
                <a:sym typeface="+mn-ea"/>
              </a:rPr>
              <a:t>2：使用对象返回，Json自动解析</a:t>
            </a:r>
            <a:endParaRPr lang="zh-CN" altLang="en-US"/>
          </a:p>
          <a:p>
            <a:pPr marL="0" indent="0" algn="l">
              <a:buNone/>
            </a:pPr>
            <a:endParaRPr lang="zh-CN" altLang="en-US">
              <a:sym typeface="+mn-ea"/>
            </a:endParaRPr>
          </a:p>
          <a:p>
            <a:pPr marL="0" indent="0" algn="l">
              <a:buNone/>
            </a:pPr>
            <a:endParaRPr lang="zh-CN" altLang="en-US">
              <a:sym typeface="+mn-ea"/>
            </a:endParaRPr>
          </a:p>
          <a:p>
            <a:pPr marL="0" indent="0" algn="l">
              <a:buNone/>
            </a:pPr>
            <a:endParaRPr lang="zh-CN" altLang="en-US">
              <a:sym typeface="+mn-ea"/>
            </a:endParaRPr>
          </a:p>
          <a:p>
            <a:pPr marL="0" indent="0" algn="l">
              <a:buNone/>
            </a:pPr>
            <a:endParaRPr lang="zh-CN" altLang="en-US">
              <a:sym typeface="+mn-ea"/>
            </a:endParaRPr>
          </a:p>
          <a:p>
            <a:pPr marL="0" indent="0" algn="l">
              <a:buNone/>
            </a:pPr>
            <a:endParaRPr lang="zh-CN" altLang="en-US">
              <a:sym typeface="+mn-ea"/>
            </a:endParaRPr>
          </a:p>
          <a:p>
            <a:pPr marL="0" indent="0" algn="l">
              <a:buNone/>
            </a:pPr>
            <a:r>
              <a:rPr lang="zh-CN" altLang="en-US">
                <a:sym typeface="+mn-ea"/>
              </a:rPr>
              <a:t>	</a:t>
            </a:r>
            <a:endParaRPr lang="zh-CN" altLang="en-US"/>
          </a:p>
          <a:p>
            <a:pPr marL="0" indent="0" algn="l">
              <a:buNone/>
            </a:pPr>
            <a:r>
              <a:rPr lang="zh-CN" altLang="en-US">
                <a:sym typeface="+mn-ea"/>
              </a:rPr>
              <a:t>	</a:t>
            </a:r>
            <a:endParaRPr lang="zh-CN" altLang="en-US"/>
          </a:p>
          <a:p>
            <a:pPr algn="l"/>
            <a:r>
              <a:rPr lang="zh-CN" altLang="en-US" b="1">
                <a:solidFill>
                  <a:srgbClr val="FF0000"/>
                </a:solidFill>
                <a:sym typeface="+mn-ea"/>
              </a:rPr>
              <a:t>需要jackson-all-1.8.10.jar包，否则无法解析该类对象</a:t>
            </a:r>
            <a:endParaRPr lang="zh-CN" altLang="en-US" b="1">
              <a:solidFill>
                <a:srgbClr val="FF0000"/>
              </a:solidFill>
            </a:endParaRPr>
          </a:p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600200" y="1914525"/>
            <a:ext cx="7405370" cy="286131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l"/>
            <a:r>
              <a:rPr lang="zh-CN" altLang="en-US">
                <a:sym typeface="+mn-ea"/>
              </a:rPr>
              <a:t>@RequestMapping(value="/byid2")</a:t>
            </a:r>
            <a:endParaRPr lang="zh-CN" altLang="en-US"/>
          </a:p>
          <a:p>
            <a:pPr algn="l"/>
            <a:r>
              <a:rPr lang="zh-CN" altLang="en-US">
                <a:sym typeface="+mn-ea"/>
              </a:rPr>
              <a:t>	public @ResponseBody User findById2(int id){</a:t>
            </a:r>
            <a:endParaRPr lang="zh-CN" altLang="en-US"/>
          </a:p>
          <a:p>
            <a:pPr algn="l"/>
            <a:r>
              <a:rPr lang="zh-CN" altLang="en-US">
                <a:sym typeface="+mn-ea"/>
              </a:rPr>
              <a:t>		User user = new User();</a:t>
            </a:r>
            <a:endParaRPr lang="zh-CN" altLang="en-US"/>
          </a:p>
          <a:p>
            <a:pPr algn="l"/>
            <a:r>
              <a:rPr lang="zh-CN" altLang="en-US">
                <a:sym typeface="+mn-ea"/>
              </a:rPr>
              <a:t>		user.setId(id);</a:t>
            </a:r>
            <a:endParaRPr lang="zh-CN" altLang="en-US"/>
          </a:p>
          <a:p>
            <a:pPr algn="l"/>
            <a:r>
              <a:rPr lang="zh-CN" altLang="en-US">
                <a:sym typeface="+mn-ea"/>
              </a:rPr>
              <a:t>		user.setName("小霞");</a:t>
            </a:r>
            <a:endParaRPr lang="zh-CN" altLang="en-US"/>
          </a:p>
          <a:p>
            <a:pPr algn="l"/>
            <a:r>
              <a:rPr lang="zh-CN" altLang="en-US">
                <a:sym typeface="+mn-ea"/>
              </a:rPr>
              <a:t>		user.setPhone("188");</a:t>
            </a:r>
            <a:endParaRPr lang="zh-CN" altLang="en-US"/>
          </a:p>
          <a:p>
            <a:pPr algn="l"/>
            <a:r>
              <a:rPr lang="zh-CN" altLang="en-US">
                <a:sym typeface="+mn-ea"/>
              </a:rPr>
              <a:t>		//这里可以使用JSON工具转换为字符串</a:t>
            </a:r>
            <a:endParaRPr lang="zh-CN" altLang="en-US"/>
          </a:p>
          <a:p>
            <a:pPr algn="l"/>
            <a:r>
              <a:rPr lang="zh-CN" altLang="en-US">
                <a:sym typeface="+mn-ea"/>
              </a:rPr>
              <a:t>		return user;</a:t>
            </a:r>
            <a:endParaRPr lang="zh-CN" altLang="en-US"/>
          </a:p>
          <a:p>
            <a:pPr algn="l"/>
            <a:r>
              <a:rPr lang="zh-CN" altLang="en-US">
                <a:sym typeface="+mn-ea"/>
              </a:rPr>
              <a:t>	}</a:t>
            </a:r>
            <a:endParaRPr lang="zh-CN" altLang="en-US"/>
          </a:p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传入</a:t>
            </a:r>
            <a:r>
              <a:rPr lang="en-US" altLang="zh-CN"/>
              <a:t>JSON</a:t>
            </a:r>
            <a:r>
              <a:rPr lang="zh-CN" altLang="en-US"/>
              <a:t>字符串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创建一个</a:t>
            </a:r>
            <a:r>
              <a:rPr lang="en-US" altLang="zh-CN"/>
              <a:t>Controller</a:t>
            </a:r>
            <a:r>
              <a:rPr lang="zh-CN" altLang="en-US"/>
              <a:t>方法</a:t>
            </a:r>
            <a:endParaRPr lang="zh-CN" altLang="en-US"/>
          </a:p>
          <a:p>
            <a:r>
              <a:rPr lang="zh-CN" altLang="en-US"/>
              <a:t>该方法的参数上必须加入注解</a:t>
            </a:r>
            <a:r>
              <a:rPr lang="en-US" altLang="zh-CN"/>
              <a:t>“@RequestBody”</a:t>
            </a:r>
            <a:endParaRPr lang="en-US" altLang="zh-CN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注意： @RequestBody接收的是一个Json对象的字符串，而不是一个Json对象</a:t>
            </a:r>
            <a:endParaRPr lang="zh-CN" altLang="en-US"/>
          </a:p>
          <a:p>
            <a:r>
              <a:rPr lang="zh-CN" altLang="en-US"/>
              <a:t>用 JSON.stringify(data)的方式就能将对象变成字符串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38225" y="2061845"/>
            <a:ext cx="891540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@RequestMapping("/receive")</a:t>
            </a:r>
            <a:endParaRPr lang="zh-CN" altLang="en-US"/>
          </a:p>
          <a:p>
            <a:r>
              <a:rPr lang="zh-CN" altLang="en-US"/>
              <a:t>	public void receive(</a:t>
            </a:r>
            <a:r>
              <a:rPr lang="zh-CN" altLang="en-US">
                <a:solidFill>
                  <a:srgbClr val="FF0000"/>
                </a:solidFill>
              </a:rPr>
              <a:t>@RequestBody</a:t>
            </a:r>
            <a:r>
              <a:rPr lang="zh-CN" altLang="en-US"/>
              <a:t> String name){</a:t>
            </a:r>
            <a:endParaRPr lang="zh-CN" altLang="en-US"/>
          </a:p>
          <a:p>
            <a:r>
              <a:rPr lang="zh-CN" altLang="en-US"/>
              <a:t>		String str = "welcome "+name;</a:t>
            </a:r>
            <a:endParaRPr lang="zh-CN" altLang="en-US"/>
          </a:p>
          <a:p>
            <a:r>
              <a:rPr lang="zh-CN" altLang="en-US"/>
              <a:t>		System.out.println(str);</a:t>
            </a:r>
            <a:endParaRPr lang="zh-CN" altLang="en-US"/>
          </a:p>
          <a:p>
            <a:r>
              <a:rPr lang="zh-CN" altLang="en-US"/>
              <a:t>	}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传入</a:t>
            </a:r>
            <a:r>
              <a:rPr lang="en-US" altLang="zh-CN"/>
              <a:t>JSON</a:t>
            </a:r>
            <a:r>
              <a:rPr lang="zh-CN" altLang="en-US"/>
              <a:t>字符串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使用</a:t>
            </a:r>
            <a:r>
              <a:rPr lang="en-US" altLang="zh-CN"/>
              <a:t>JQuery</a:t>
            </a:r>
            <a:r>
              <a:rPr lang="zh-CN" altLang="en-US"/>
              <a:t>控制</a:t>
            </a:r>
            <a:r>
              <a:rPr lang="en-US" altLang="zh-CN"/>
              <a:t>AJAX</a:t>
            </a:r>
            <a:endParaRPr lang="en-US" altLang="zh-CN"/>
          </a:p>
          <a:p>
            <a:r>
              <a:rPr lang="zh-CN" altLang="en-US"/>
              <a:t>项目引入</a:t>
            </a:r>
            <a:r>
              <a:rPr lang="en-US" altLang="zh-CN"/>
              <a:t>JQuery</a:t>
            </a:r>
            <a:r>
              <a:rPr lang="zh-CN" altLang="en-US"/>
              <a:t>的</a:t>
            </a:r>
            <a:r>
              <a:rPr lang="en-US" altLang="zh-CN"/>
              <a:t>js</a:t>
            </a:r>
            <a:endParaRPr lang="en-US" altLang="zh-CN"/>
          </a:p>
          <a:p>
            <a:endParaRPr lang="zh-CN" altLang="en-US"/>
          </a:p>
          <a:p>
            <a:r>
              <a:rPr lang="zh-CN" altLang="en-US"/>
              <a:t>在页面上创建一个按钮</a:t>
            </a:r>
            <a:endParaRPr lang="zh-CN" altLang="en-US"/>
          </a:p>
          <a:p>
            <a:r>
              <a:rPr lang="zh-CN" altLang="en-US"/>
              <a:t>创建</a:t>
            </a:r>
            <a:r>
              <a:rPr lang="en-US" altLang="zh-CN"/>
              <a:t>JS</a:t>
            </a:r>
            <a:r>
              <a:rPr lang="zh-CN" altLang="en-US"/>
              <a:t>代码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09345" y="2228850"/>
            <a:ext cx="8943340" cy="3956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l">
              <a:lnSpc>
                <a:spcPct val="110000"/>
              </a:lnSpc>
            </a:pPr>
            <a:r>
              <a:rPr lang="zh-CN" altLang="en-US" b="1">
                <a:sym typeface="+mn-ea"/>
              </a:rPr>
              <a:t>&lt;script type="text/javascript" src="/springmvc_05_ajax/js/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jquery-1.4.4.min.js</a:t>
            </a:r>
            <a:r>
              <a:rPr lang="zh-CN" altLang="en-US" b="1">
                <a:sym typeface="+mn-ea"/>
              </a:rPr>
              <a:t>"&gt;&lt;/script&gt;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传入</a:t>
            </a:r>
            <a:r>
              <a:rPr lang="en-US" altLang="zh-CN"/>
              <a:t>JSON</a:t>
            </a:r>
            <a:r>
              <a:rPr lang="zh-CN" altLang="en-US"/>
              <a:t>字符串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页面：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886585" y="1203960"/>
            <a:ext cx="6355080" cy="483108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l"/>
            <a:r>
              <a:rPr lang="zh-CN" altLang="en-US" sz="1400"/>
              <a:t>&lt;script type="text/javascript"&gt;</a:t>
            </a:r>
            <a:endParaRPr lang="zh-CN" altLang="en-US" sz="1400"/>
          </a:p>
          <a:p>
            <a:pPr algn="l"/>
            <a:r>
              <a:rPr lang="zh-CN" altLang="en-US" sz="1400"/>
              <a:t>	function sendJson(){</a:t>
            </a:r>
            <a:endParaRPr lang="zh-CN" altLang="en-US" sz="1400"/>
          </a:p>
          <a:p>
            <a:pPr lvl="2" algn="l"/>
            <a:r>
              <a:rPr lang="zh-CN" altLang="en-US" sz="1400"/>
              <a:t>	//创建对象</a:t>
            </a:r>
            <a:endParaRPr lang="zh-CN" altLang="en-US" sz="1400"/>
          </a:p>
          <a:p>
            <a:pPr lvl="2" algn="l"/>
            <a:r>
              <a:rPr lang="zh-CN" altLang="en-US" sz="1400"/>
              <a:t>	var user={</a:t>
            </a:r>
            <a:endParaRPr lang="zh-CN" altLang="en-US" sz="1400"/>
          </a:p>
          <a:p>
            <a:pPr lvl="1" algn="l"/>
            <a:r>
              <a:rPr lang="zh-CN" altLang="en-US" sz="1400"/>
              <a:t>			name:"lisa",</a:t>
            </a:r>
            <a:endParaRPr lang="zh-CN" altLang="en-US" sz="1400"/>
          </a:p>
          <a:p>
            <a:pPr lvl="1" algn="l"/>
            <a:r>
              <a:rPr lang="zh-CN" altLang="en-US" sz="1400"/>
              <a:t>			age:22,</a:t>
            </a:r>
            <a:endParaRPr lang="zh-CN" altLang="en-US" sz="1400"/>
          </a:p>
          <a:p>
            <a:pPr lvl="1" algn="l"/>
            <a:r>
              <a:rPr lang="zh-CN" altLang="en-US" sz="1400"/>
              <a:t>			phone:18898472345</a:t>
            </a:r>
            <a:endParaRPr lang="zh-CN" altLang="en-US" sz="1400"/>
          </a:p>
          <a:p>
            <a:pPr lvl="2" algn="l"/>
            <a:r>
              <a:rPr lang="zh-CN" altLang="en-US" sz="1400"/>
              <a:t>	}</a:t>
            </a:r>
            <a:endParaRPr lang="zh-CN" altLang="en-US" sz="1400"/>
          </a:p>
          <a:p>
            <a:pPr lvl="2" algn="l"/>
            <a:r>
              <a:rPr lang="zh-CN" altLang="en-US" sz="1400"/>
              <a:t>	// 把JS当中的对象转换成为字符串</a:t>
            </a:r>
            <a:endParaRPr lang="zh-CN" altLang="en-US" sz="1400"/>
          </a:p>
          <a:p>
            <a:pPr lvl="2" algn="l"/>
            <a:r>
              <a:rPr lang="zh-CN" altLang="en-US" sz="1400"/>
              <a:t>	// 1、jquery.param name="小丽"&amp;phone="110"&amp;age=20</a:t>
            </a:r>
            <a:endParaRPr lang="zh-CN" altLang="en-US" sz="1400"/>
          </a:p>
          <a:p>
            <a:pPr lvl="2" algn="l"/>
            <a:r>
              <a:rPr lang="zh-CN" altLang="en-US" sz="1400"/>
              <a:t>	// 2、json字符串</a:t>
            </a:r>
            <a:endParaRPr lang="zh-CN" altLang="en-US" sz="1400"/>
          </a:p>
          <a:p>
            <a:pPr lvl="2" algn="l"/>
            <a:r>
              <a:rPr lang="zh-CN" altLang="en-US" sz="1400"/>
              <a:t>	</a:t>
            </a:r>
            <a:r>
              <a:rPr lang="zh-CN" altLang="en-US" sz="1400" b="1">
                <a:solidFill>
                  <a:srgbClr val="FF0000"/>
                </a:solidFill>
              </a:rPr>
              <a:t>var str = JSON.stringify(user);</a:t>
            </a:r>
            <a:endParaRPr lang="zh-CN" altLang="en-US" sz="1400"/>
          </a:p>
          <a:p>
            <a:pPr lvl="2" algn="l"/>
            <a:r>
              <a:rPr lang="zh-CN" altLang="en-US" sz="1400"/>
              <a:t>	$.ajax({</a:t>
            </a:r>
            <a:endParaRPr lang="zh-CN" altLang="en-US" sz="1400"/>
          </a:p>
          <a:p>
            <a:pPr lvl="2" algn="l"/>
            <a:r>
              <a:rPr lang="zh-CN" altLang="en-US" sz="1400"/>
              <a:t>		type:"post",</a:t>
            </a:r>
            <a:endParaRPr lang="zh-CN" altLang="en-US" sz="1400"/>
          </a:p>
          <a:p>
            <a:pPr lvl="2" algn="l"/>
            <a:r>
              <a:rPr lang="zh-CN" altLang="en-US" sz="1400"/>
              <a:t>		url:"receive2.action",</a:t>
            </a:r>
            <a:endParaRPr lang="zh-CN" altLang="en-US" sz="1400"/>
          </a:p>
          <a:p>
            <a:pPr lvl="2" algn="l"/>
            <a:r>
              <a:rPr lang="zh-CN" altLang="en-US" sz="1400"/>
              <a:t>		contentType:'application/json;charset=utf-8',</a:t>
            </a:r>
            <a:endParaRPr lang="zh-CN" altLang="en-US" sz="1400"/>
          </a:p>
          <a:p>
            <a:pPr lvl="2" algn="l"/>
            <a:r>
              <a:rPr lang="zh-CN" altLang="en-US" sz="1400"/>
              <a:t>		data:str,</a:t>
            </a:r>
            <a:endParaRPr lang="zh-CN" altLang="en-US" sz="1400"/>
          </a:p>
          <a:p>
            <a:pPr lvl="2" algn="l"/>
            <a:r>
              <a:rPr lang="zh-CN" altLang="en-US" sz="1400"/>
              <a:t>		success: function(data){</a:t>
            </a:r>
            <a:endParaRPr lang="zh-CN" altLang="en-US" sz="1400"/>
          </a:p>
          <a:p>
            <a:pPr lvl="2" algn="l"/>
            <a:r>
              <a:rPr lang="zh-CN" altLang="en-US" sz="1400"/>
              <a:t>			$("#h").html(data);</a:t>
            </a:r>
            <a:endParaRPr lang="zh-CN" altLang="en-US" sz="1400"/>
          </a:p>
          <a:p>
            <a:pPr lvl="2" algn="l"/>
            <a:r>
              <a:rPr lang="zh-CN" altLang="en-US" sz="1400"/>
              <a:t>	      }</a:t>
            </a:r>
            <a:endParaRPr lang="zh-CN" altLang="en-US" sz="1400"/>
          </a:p>
          <a:p>
            <a:pPr algn="l"/>
            <a:r>
              <a:rPr lang="zh-CN" altLang="en-US" sz="1400"/>
              <a:t>	});</a:t>
            </a:r>
            <a:endParaRPr lang="zh-CN" altLang="en-US" sz="1400"/>
          </a:p>
          <a:p>
            <a:pPr algn="l"/>
            <a:r>
              <a:rPr lang="zh-CN" altLang="en-US" sz="1400"/>
              <a:t>}&lt;/script&gt;</a:t>
            </a:r>
            <a:endParaRPr lang="zh-CN" altLang="en-US" sz="1400"/>
          </a:p>
        </p:txBody>
      </p:sp>
      <p:sp>
        <p:nvSpPr>
          <p:cNvPr id="5" name="圆角矩形标注 4"/>
          <p:cNvSpPr/>
          <p:nvPr/>
        </p:nvSpPr>
        <p:spPr>
          <a:xfrm>
            <a:off x="8241665" y="3766185"/>
            <a:ext cx="3378835" cy="746125"/>
          </a:xfrm>
          <a:prstGeom prst="wedgeRoundRectCallout">
            <a:avLst>
              <a:gd name="adj1" fmla="val -117036"/>
              <a:gd name="adj2" fmla="val -51617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l"/>
            <a:r>
              <a:rPr lang="zh-CN" altLang="en-US" sz="1600"/>
              <a:t>在</a:t>
            </a:r>
            <a:r>
              <a:rPr lang="en-US" altLang="zh-CN" sz="1600"/>
              <a:t>Controller</a:t>
            </a:r>
            <a:r>
              <a:rPr lang="zh-CN" altLang="en-US" sz="1600"/>
              <a:t>中需要接收一个</a:t>
            </a:r>
            <a:r>
              <a:rPr lang="en-US" altLang="zh-CN" sz="1600"/>
              <a:t>JSON</a:t>
            </a:r>
            <a:r>
              <a:rPr lang="zh-CN" altLang="en-US" sz="1600"/>
              <a:t>的字符串，不能直接接收</a:t>
            </a:r>
            <a:r>
              <a:rPr lang="en-US" altLang="zh-CN" sz="1600"/>
              <a:t>JSON</a:t>
            </a:r>
            <a:r>
              <a:rPr lang="zh-CN" altLang="en-US" sz="1600"/>
              <a:t>对象</a:t>
            </a:r>
            <a:endParaRPr lang="zh-CN" altLang="en-US" sz="1600"/>
          </a:p>
        </p:txBody>
      </p:sp>
    </p:spTree>
    <p:custDataLst>
      <p:tags r:id="rId1"/>
    </p:custData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传入</a:t>
            </a:r>
            <a:r>
              <a:rPr lang="en-US" altLang="zh-CN"/>
              <a:t>JSON</a:t>
            </a:r>
            <a:r>
              <a:rPr lang="zh-CN" altLang="en-US"/>
              <a:t>字符串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Controller</a:t>
            </a:r>
            <a:r>
              <a:rPr lang="zh-CN" altLang="en-US"/>
              <a:t>中处理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81075" y="1699895"/>
            <a:ext cx="6404610" cy="175323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p>
            <a:pPr algn="l"/>
            <a:r>
              <a:rPr lang="zh-CN" altLang="en-US"/>
              <a:t>@RequestMapping("/receive2")</a:t>
            </a:r>
            <a:endParaRPr lang="zh-CN" altLang="en-US"/>
          </a:p>
          <a:p>
            <a:pPr algn="l"/>
            <a:r>
              <a:rPr lang="zh-CN" altLang="en-US"/>
              <a:t>public </a:t>
            </a:r>
            <a:r>
              <a:rPr lang="zh-CN" altLang="en-US">
                <a:solidFill>
                  <a:srgbClr val="FF0000"/>
                </a:solidFill>
              </a:rPr>
              <a:t>@ResponseBody</a:t>
            </a:r>
            <a:r>
              <a:rPr lang="zh-CN" altLang="en-US"/>
              <a:t> String receive2(</a:t>
            </a:r>
            <a:r>
              <a:rPr lang="zh-CN" altLang="en-US">
                <a:solidFill>
                  <a:srgbClr val="FF0000"/>
                </a:solidFill>
              </a:rPr>
              <a:t>@RequestBody</a:t>
            </a:r>
            <a:r>
              <a:rPr lang="zh-CN" altLang="en-US"/>
              <a:t> User user) {</a:t>
            </a:r>
            <a:endParaRPr lang="zh-CN" altLang="en-US"/>
          </a:p>
          <a:p>
            <a:pPr algn="l"/>
            <a:r>
              <a:rPr lang="zh-CN" altLang="en-US"/>
              <a:t>	String str =user.getName();</a:t>
            </a:r>
            <a:endParaRPr lang="zh-CN" altLang="en-US"/>
          </a:p>
          <a:p>
            <a:pPr algn="l"/>
            <a:r>
              <a:rPr lang="zh-CN" altLang="en-US"/>
              <a:t>	System.out.println(str);</a:t>
            </a:r>
            <a:endParaRPr lang="zh-CN" altLang="en-US"/>
          </a:p>
          <a:p>
            <a:pPr algn="l"/>
            <a:r>
              <a:rPr lang="zh-CN" altLang="en-US"/>
              <a:t>	return str;</a:t>
            </a:r>
            <a:endParaRPr lang="zh-CN" altLang="en-US"/>
          </a:p>
          <a:p>
            <a:pPr algn="l"/>
            <a:r>
              <a:rPr lang="zh-CN" altLang="en-US"/>
              <a:t>}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 spd="slow">
    <p:push dir="u"/>
  </p:transition>
</p:sld>
</file>

<file path=ppt/tags/tag1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4.xml><?xml version="1.0" encoding="utf-8"?>
<p:tagLst xmlns:p="http://schemas.openxmlformats.org/presentationml/2006/main">
  <p:tag name="KSO_WM_TEMPLATE_CATEGORY" val="custom"/>
  <p:tag name="KSO_WM_TEMPLATE_INDEX" val="20184553"/>
  <p:tag name="KSO_WM_UNIT_CLEAR" val="0"/>
  <p:tag name="KSO_WM_UNIT_COMPATIBLE" val="0"/>
  <p:tag name="KSO_WM_UNIT_HIGHLIGHT" val="0"/>
  <p:tag name="KSO_WM_UNIT_ISCONTENTSTITLE" val="0"/>
  <p:tag name="KSO_WM_UNIT_VALUE" val="234"/>
  <p:tag name="KSO_WM_UNIT_LAYERLEVEL" val="1"/>
  <p:tag name="KSO_WM_UNIT_INDEX" val="1"/>
  <p:tag name="KSO_WM_UNIT_ID" val="custom20184553_1*b*1"/>
  <p:tag name="KSO_WM_UNIT_TYPE" val="b"/>
  <p:tag name="KSO_WM_BEAUTIFY_FLAG" val="#wm#"/>
  <p:tag name="KSO_WM_TAG_VERSION" val="1.0"/>
  <p:tag name="KSO_WM_UNIT_PRESET_TEXT" val="Lorem ipsum dolor sit amet, consectetur adipisicing elit."/>
</p:tagLst>
</file>

<file path=ppt/tags/tag5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3180</Words>
  <Application>WPS 演示</Application>
  <PresentationFormat>宽屏</PresentationFormat>
  <Paragraphs>196</Paragraphs>
  <Slides>13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微软雅黑 Light</vt:lpstr>
      <vt:lpstr>Calibri</vt:lpstr>
      <vt:lpstr>Arial Unicode MS</vt:lpstr>
      <vt:lpstr>3_Office 主题</vt:lpstr>
      <vt:lpstr>Office 主题</vt:lpstr>
      <vt:lpstr>Springmvc 处理ajax请求</vt:lpstr>
      <vt:lpstr>概要</vt:lpstr>
      <vt:lpstr>架包支持</vt:lpstr>
      <vt:lpstr>返回JSON数据</vt:lpstr>
      <vt:lpstr>返回JSON数据</vt:lpstr>
      <vt:lpstr>传入JSON字符串</vt:lpstr>
      <vt:lpstr>传入JSON字符串</vt:lpstr>
      <vt:lpstr>传入JSON字符串</vt:lpstr>
      <vt:lpstr>传入JSON字符串</vt:lpstr>
      <vt:lpstr>解决中文乱码</vt:lpstr>
      <vt:lpstr>集合列表展示</vt:lpstr>
      <vt:lpstr>集合列表展示</vt:lpstr>
      <vt:lpstr>创造分享，共同成长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Johnny老师</cp:lastModifiedBy>
  <cp:revision>47</cp:revision>
  <dcterms:created xsi:type="dcterms:W3CDTF">2018-03-01T02:03:00Z</dcterms:created>
  <dcterms:modified xsi:type="dcterms:W3CDTF">2020-04-03T01:47:14Z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