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5"/>
  </p:handoutMasterIdLst>
  <p:sldIdLst>
    <p:sldId id="256" r:id="rId4"/>
    <p:sldId id="297" r:id="rId6"/>
    <p:sldId id="298" r:id="rId7"/>
    <p:sldId id="299" r:id="rId8"/>
    <p:sldId id="300" r:id="rId9"/>
    <p:sldId id="301" r:id="rId10"/>
    <p:sldId id="302" r:id="rId11"/>
    <p:sldId id="303" r:id="rId12"/>
    <p:sldId id="305" r:id="rId13"/>
    <p:sldId id="30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tags" Target="../tags/tag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Springmvc </a:t>
            </a:r>
            <a:r>
              <a:rPr lang="zh-CN" altLang="en-US">
                <a:sym typeface="+mn-ea"/>
              </a:rPr>
              <a:t>拦截器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Spring</a:t>
            </a:r>
            <a:r>
              <a:rPr lang="zh-CN" altLang="en-US"/>
              <a:t>拦截器</a:t>
            </a:r>
            <a:endParaRPr lang="zh-CN" altLang="en-US"/>
          </a:p>
          <a:p>
            <a:r>
              <a:rPr lang="zh-CN" altLang="en-US"/>
              <a:t>Spring Web MVC的处理器拦截器</a:t>
            </a:r>
            <a:endParaRPr lang="zh-CN" altLang="en-US"/>
          </a:p>
          <a:p>
            <a:r>
              <a:rPr lang="zh-CN" altLang="en-US"/>
              <a:t>类似于Servlet开发中的过滤器Filter，用于对处理器进行预处理和后处理。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常见应用场景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常见应用场景</a:t>
            </a:r>
            <a:endParaRPr lang="zh-CN" altLang="en-US"/>
          </a:p>
          <a:p>
            <a:r>
              <a:rPr lang="zh-CN" altLang="en-US"/>
              <a:t>1、日志记录：记录请求信息的日志，以便进行信息监控、信息统计、计算PV（Page View）等。</a:t>
            </a:r>
            <a:endParaRPr lang="zh-CN" altLang="en-US"/>
          </a:p>
          <a:p>
            <a:r>
              <a:rPr lang="zh-CN" altLang="en-US"/>
              <a:t>2、权限检查：如登录检测，进入处理器检测检测是否登录，如果没有直接返回到登录页面；</a:t>
            </a:r>
            <a:endParaRPr lang="zh-CN" altLang="en-US"/>
          </a:p>
          <a:p>
            <a:r>
              <a:rPr lang="zh-CN" altLang="en-US"/>
              <a:t>3、性能监控：有时候系统在某段时间莫名其妙的慢，可以通过拦截器在进入处理器之前记录开始时间，在处理完后记录结束时间，从而得到该请求的处理时间（如果有反向代理，如apache可以自动记录）；</a:t>
            </a:r>
            <a:endParaRPr lang="zh-CN" altLang="en-US"/>
          </a:p>
          <a:p>
            <a:r>
              <a:rPr lang="zh-CN" altLang="en-US"/>
              <a:t>4、通用行为：读取cookie得到用户信息并将用户对象放入请求，从而方便后续流程使用，还有如提取Locale、Theme信息等，只要是多个处理器都需要的即可使用拦截器实现。</a:t>
            </a:r>
            <a:endParaRPr lang="zh-CN" altLang="en-US"/>
          </a:p>
          <a:p>
            <a:r>
              <a:rPr lang="zh-CN" altLang="en-US"/>
              <a:t>5、OpenSessionInView：如Hibernate，在进入处理器打开Session，在完成后关闭Session。</a:t>
            </a:r>
            <a:endParaRPr lang="zh-CN" altLang="en-US"/>
          </a:p>
          <a:p>
            <a:r>
              <a:rPr lang="zh-CN" altLang="en-US"/>
              <a:t>…………本质也是AOP（面向切面编程），也就是说符合横切关注点的所有功能都可以放入拦截器实现。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Spring</a:t>
            </a:r>
            <a:r>
              <a:rPr lang="zh-CN" altLang="en-US"/>
              <a:t>拦截器和 过滤器 区别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Spring</a:t>
            </a:r>
            <a:r>
              <a:rPr lang="zh-CN" altLang="en-US"/>
              <a:t>拦截器和 过滤器 区别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2032000"/>
            <a:ext cx="7744460" cy="2530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Spring</a:t>
            </a:r>
            <a:r>
              <a:rPr lang="zh-CN" altLang="en-US"/>
              <a:t>拦截器和 过滤器 区别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XML</a:t>
            </a:r>
            <a:r>
              <a:rPr lang="zh-CN" altLang="en-US"/>
              <a:t>配置文件对比：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7255" y="1776730"/>
            <a:ext cx="3432175" cy="36614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过滤器：</a:t>
            </a:r>
            <a:endParaRPr lang="zh-CN" altLang="en-US"/>
          </a:p>
          <a:p>
            <a:pPr algn="l"/>
            <a:r>
              <a:rPr lang="zh-CN" altLang="en-US" sz="1600"/>
              <a:t>&lt;filter&gt;  </a:t>
            </a:r>
            <a:endParaRPr lang="zh-CN" altLang="en-US" sz="1600"/>
          </a:p>
          <a:p>
            <a:pPr algn="l"/>
            <a:r>
              <a:rPr lang="zh-CN" altLang="en-US" sz="1600"/>
              <a:t>  &lt;filter-name&gt;XXXFilter&lt;/filter-name&gt;  </a:t>
            </a:r>
            <a:endParaRPr lang="zh-CN" altLang="en-US" sz="1600"/>
          </a:p>
          <a:p>
            <a:pPr algn="l"/>
            <a:r>
              <a:rPr lang="zh-CN" altLang="en-US" sz="1600"/>
              <a:t>  &lt;filter-class&gt;  </a:t>
            </a:r>
            <a:endParaRPr lang="zh-CN" altLang="en-US" sz="1600"/>
          </a:p>
          <a:p>
            <a:pPr algn="l"/>
            <a:r>
              <a:rPr lang="zh-CN" altLang="en-US" sz="1600"/>
              <a:t>     com.web.util.XXXFilter  </a:t>
            </a:r>
            <a:endParaRPr lang="zh-CN" altLang="en-US" sz="1600"/>
          </a:p>
          <a:p>
            <a:pPr algn="l"/>
            <a:r>
              <a:rPr lang="zh-CN" altLang="en-US" sz="1600"/>
              <a:t>  &lt;/filter-class&gt;  </a:t>
            </a:r>
            <a:endParaRPr lang="zh-CN" altLang="en-US" sz="1600"/>
          </a:p>
          <a:p>
            <a:pPr algn="l"/>
            <a:r>
              <a:rPr lang="zh-CN" altLang="en-US" sz="1600"/>
              <a:t>&lt;/filter&gt;  </a:t>
            </a:r>
            <a:endParaRPr lang="zh-CN" altLang="en-US" sz="1600"/>
          </a:p>
          <a:p>
            <a:pPr algn="l"/>
            <a:r>
              <a:rPr lang="zh-CN" altLang="en-US" sz="1600"/>
              <a:t>  </a:t>
            </a:r>
            <a:endParaRPr lang="zh-CN" altLang="en-US" sz="1600"/>
          </a:p>
          <a:p>
            <a:pPr algn="l"/>
            <a:r>
              <a:rPr lang="zh-CN" altLang="en-US" sz="1600"/>
              <a:t>&lt;filter-mapping&gt;  </a:t>
            </a:r>
            <a:endParaRPr lang="zh-CN" altLang="en-US" sz="1600"/>
          </a:p>
          <a:p>
            <a:pPr algn="l"/>
            <a:r>
              <a:rPr lang="zh-CN" altLang="en-US" sz="1600"/>
              <a:t>  &lt;filter-name&gt;XXXFilter&lt;/filter-name&gt;  </a:t>
            </a:r>
            <a:endParaRPr lang="zh-CN" altLang="en-US" sz="1600"/>
          </a:p>
          <a:p>
            <a:pPr algn="l"/>
            <a:r>
              <a:rPr lang="zh-CN" altLang="en-US" sz="1600"/>
              <a:t>  &lt;url-pattern&gt;*.action&lt;/url-pattern&gt;  </a:t>
            </a:r>
            <a:endParaRPr lang="zh-CN" altLang="en-US" sz="1600"/>
          </a:p>
          <a:p>
            <a:pPr algn="l"/>
            <a:r>
              <a:rPr lang="zh-CN" altLang="en-US" sz="1600"/>
              <a:t>&lt;/filter-mapping&gt;</a:t>
            </a:r>
            <a:r>
              <a:rPr lang="zh-CN" altLang="en-US"/>
              <a:t> 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17745" y="1776730"/>
            <a:ext cx="6589395" cy="32918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&lt;!-- 拦截器 --&gt;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&lt;mvc:interceptors&gt;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&lt;!-- 多个拦截器,顺序执行 --&gt;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&lt;mvc:interceptor&gt;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   &lt;mvc:mapping path="/entryOrJsonController/*" /&gt;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   &lt;bean class="com.wy.interceptor.CommonInterceptor"&gt;&lt;/bean&gt;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    &lt;/mvc:interceptor&gt;      </a:t>
            </a:r>
            <a:endParaRPr lang="zh-CN" altLang="en-US" sz="1600"/>
          </a:p>
          <a:p>
            <a:pPr>
              <a:lnSpc>
                <a:spcPct val="150000"/>
              </a:lnSpc>
            </a:pPr>
            <a:r>
              <a:rPr lang="zh-CN" altLang="en-US" sz="1600"/>
              <a:t>&lt;/mvc:interceptors&gt;  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拦截器的创建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拦截器的接口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5980" y="1645285"/>
            <a:ext cx="6368415" cy="42767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1600"/>
              <a:t>package </a:t>
            </a:r>
            <a:r>
              <a:rPr lang="zh-CN" altLang="en-US" sz="1600" b="1">
                <a:solidFill>
                  <a:srgbClr val="FF0000"/>
                </a:solidFill>
              </a:rPr>
              <a:t>org.springframework.web.servlet</a:t>
            </a:r>
            <a:r>
              <a:rPr lang="zh-CN" altLang="en-US" sz="1600"/>
              <a:t>;  </a:t>
            </a:r>
            <a:endParaRPr lang="zh-CN" altLang="en-US" sz="1600"/>
          </a:p>
          <a:p>
            <a:pPr algn="l"/>
            <a:r>
              <a:rPr lang="zh-CN" altLang="en-US" sz="1600"/>
              <a:t>public interface HandlerInterceptor {  </a:t>
            </a:r>
            <a:endParaRPr lang="zh-CN" altLang="en-US" sz="1600"/>
          </a:p>
          <a:p>
            <a:pPr algn="l"/>
            <a:r>
              <a:rPr lang="zh-CN" altLang="en-US" sz="1600"/>
              <a:t>    boolean preHandle(  </a:t>
            </a:r>
            <a:endParaRPr lang="zh-CN" altLang="en-US" sz="1600"/>
          </a:p>
          <a:p>
            <a:pPr algn="l"/>
            <a:r>
              <a:rPr lang="zh-CN" altLang="en-US" sz="1600"/>
              <a:t>            HttpServletRequest request, HttpServletResponse response,   </a:t>
            </a:r>
            <a:endParaRPr lang="zh-CN" altLang="en-US" sz="1600"/>
          </a:p>
          <a:p>
            <a:pPr algn="l"/>
            <a:r>
              <a:rPr lang="zh-CN" altLang="en-US" sz="1600"/>
              <a:t>            Object handler)   </a:t>
            </a:r>
            <a:endParaRPr lang="zh-CN" altLang="en-US" sz="1600"/>
          </a:p>
          <a:p>
            <a:pPr algn="l"/>
            <a:r>
              <a:rPr lang="zh-CN" altLang="en-US" sz="1600"/>
              <a:t>            throws Exception;  </a:t>
            </a:r>
            <a:endParaRPr lang="zh-CN" altLang="en-US" sz="1600"/>
          </a:p>
          <a:p>
            <a:pPr algn="l"/>
            <a:r>
              <a:rPr lang="zh-CN" altLang="en-US" sz="1600"/>
              <a:t>  </a:t>
            </a:r>
            <a:endParaRPr lang="zh-CN" altLang="en-US" sz="1600"/>
          </a:p>
          <a:p>
            <a:pPr algn="l"/>
            <a:r>
              <a:rPr lang="zh-CN" altLang="en-US" sz="1600"/>
              <a:t>    void postHandle(  </a:t>
            </a:r>
            <a:endParaRPr lang="zh-CN" altLang="en-US" sz="1600"/>
          </a:p>
          <a:p>
            <a:pPr algn="l"/>
            <a:r>
              <a:rPr lang="zh-CN" altLang="en-US" sz="1600"/>
              <a:t>            HttpServletRequest request, HttpServletResponse response,   </a:t>
            </a:r>
            <a:endParaRPr lang="zh-CN" altLang="en-US" sz="1600"/>
          </a:p>
          <a:p>
            <a:pPr algn="l"/>
            <a:r>
              <a:rPr lang="zh-CN" altLang="en-US" sz="1600"/>
              <a:t>            Object handler, ModelAndView modelAndView)   </a:t>
            </a:r>
            <a:endParaRPr lang="zh-CN" altLang="en-US" sz="1600"/>
          </a:p>
          <a:p>
            <a:pPr algn="l"/>
            <a:r>
              <a:rPr lang="zh-CN" altLang="en-US" sz="1600"/>
              <a:t>            throws Exception;  </a:t>
            </a:r>
            <a:endParaRPr lang="zh-CN" altLang="en-US" sz="1600"/>
          </a:p>
          <a:p>
            <a:pPr algn="l"/>
            <a:r>
              <a:rPr lang="zh-CN" altLang="en-US" sz="1600"/>
              <a:t>  </a:t>
            </a:r>
            <a:endParaRPr lang="zh-CN" altLang="en-US" sz="1600"/>
          </a:p>
          <a:p>
            <a:pPr algn="l"/>
            <a:r>
              <a:rPr lang="zh-CN" altLang="en-US" sz="1600"/>
              <a:t>    void afterCompletion(  </a:t>
            </a:r>
            <a:endParaRPr lang="zh-CN" altLang="en-US" sz="1600"/>
          </a:p>
          <a:p>
            <a:pPr algn="l"/>
            <a:r>
              <a:rPr lang="zh-CN" altLang="en-US" sz="1600"/>
              <a:t>            HttpServletRequest request, HttpServletResponse response,   </a:t>
            </a:r>
            <a:endParaRPr lang="zh-CN" altLang="en-US" sz="1600"/>
          </a:p>
          <a:p>
            <a:pPr algn="l"/>
            <a:r>
              <a:rPr lang="zh-CN" altLang="en-US" sz="1600"/>
              <a:t>            Object handler, Exception ex)  </a:t>
            </a:r>
            <a:endParaRPr lang="zh-CN" altLang="en-US" sz="1600"/>
          </a:p>
          <a:p>
            <a:pPr algn="l"/>
            <a:r>
              <a:rPr lang="zh-CN" altLang="en-US" sz="1600"/>
              <a:t>            throws Exception;  </a:t>
            </a:r>
            <a:endParaRPr lang="zh-CN" altLang="en-US" sz="1600"/>
          </a:p>
          <a:p>
            <a:pPr algn="l"/>
            <a:r>
              <a:rPr lang="zh-CN" altLang="en-US" sz="1600"/>
              <a:t>}   </a:t>
            </a:r>
            <a:endParaRPr lang="zh-CN" altLang="en-US" sz="1600"/>
          </a:p>
        </p:txBody>
      </p:sp>
      <p:sp>
        <p:nvSpPr>
          <p:cNvPr id="6" name="圆角矩形标注 5"/>
          <p:cNvSpPr/>
          <p:nvPr/>
        </p:nvSpPr>
        <p:spPr>
          <a:xfrm>
            <a:off x="7322820" y="1645285"/>
            <a:ext cx="3263265" cy="898525"/>
          </a:xfrm>
          <a:prstGeom prst="wedgeRoundRectCallout">
            <a:avLst>
              <a:gd name="adj1" fmla="val -95183"/>
              <a:gd name="adj2" fmla="val 2964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FF0000"/>
                </a:solidFill>
              </a:rPr>
              <a:t>预处理回调</a:t>
            </a:r>
            <a:r>
              <a:rPr lang="zh-CN" altLang="en-US" sz="1600"/>
              <a:t>方法，实现处理器的预处理（如登录检查）</a:t>
            </a:r>
            <a:endParaRPr lang="zh-CN" altLang="en-US" sz="1600"/>
          </a:p>
        </p:txBody>
      </p:sp>
      <p:sp>
        <p:nvSpPr>
          <p:cNvPr id="7" name="圆角矩形标注 6"/>
          <p:cNvSpPr/>
          <p:nvPr/>
        </p:nvSpPr>
        <p:spPr>
          <a:xfrm>
            <a:off x="7322820" y="2776855"/>
            <a:ext cx="3263265" cy="898525"/>
          </a:xfrm>
          <a:prstGeom prst="wedgeRoundRectCallout">
            <a:avLst>
              <a:gd name="adj1" fmla="val -113767"/>
              <a:gd name="adj2" fmla="val 29717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FF0000"/>
                </a:solidFill>
              </a:rPr>
              <a:t>后处理回调</a:t>
            </a:r>
            <a:r>
              <a:rPr lang="zh-CN" altLang="en-US" sz="1600"/>
              <a:t>方法，实现处理器的后处理（但在渲染视图之前）</a:t>
            </a:r>
            <a:endParaRPr lang="zh-CN" altLang="en-US" sz="1600"/>
          </a:p>
        </p:txBody>
      </p:sp>
      <p:sp>
        <p:nvSpPr>
          <p:cNvPr id="8" name="圆角矩形标注 7"/>
          <p:cNvSpPr/>
          <p:nvPr/>
        </p:nvSpPr>
        <p:spPr>
          <a:xfrm>
            <a:off x="7322820" y="4062095"/>
            <a:ext cx="3263265" cy="898525"/>
          </a:xfrm>
          <a:prstGeom prst="wedgeRoundRectCallout">
            <a:avLst>
              <a:gd name="adj1" fmla="val -132622"/>
              <a:gd name="adj2" fmla="val 31580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FF0000"/>
                </a:solidFill>
              </a:rPr>
              <a:t>整个请求处理完毕回调</a:t>
            </a:r>
            <a:r>
              <a:rPr lang="zh-CN" altLang="en-US" sz="1600"/>
              <a:t>方法，即在视图渲染完毕时回调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  <p:bldP spid="7" grpId="1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添加拦截器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开发步骤：</a:t>
            </a:r>
            <a:endParaRPr lang="zh-CN" altLang="en-US"/>
          </a:p>
          <a:p>
            <a:pPr lvl="1"/>
            <a:r>
              <a:rPr lang="zh-CN" altLang="en-US"/>
              <a:t>创建Interceptor，实现：HandlerInterceptor接口</a:t>
            </a:r>
            <a:endParaRPr lang="zh-CN" altLang="en-US"/>
          </a:p>
          <a:p>
            <a:pPr lvl="2"/>
            <a:r>
              <a:rPr lang="zh-CN" altLang="en-US"/>
              <a:t>注意：</a:t>
            </a:r>
            <a:endParaRPr lang="zh-CN" altLang="en-US"/>
          </a:p>
          <a:p>
            <a:pPr lvl="3"/>
            <a:r>
              <a:rPr lang="zh-CN" altLang="en-US"/>
              <a:t>HandlerInterceptor的包：org.springframework.web.servlet</a:t>
            </a:r>
            <a:endParaRPr lang="zh-CN" altLang="en-US"/>
          </a:p>
          <a:p>
            <a:pPr lvl="3"/>
            <a:r>
              <a:rPr lang="zh-CN" altLang="en-US"/>
              <a:t>preHandle方法必须返回</a:t>
            </a:r>
            <a:r>
              <a:rPr lang="en-US" altLang="zh-CN"/>
              <a:t>true</a:t>
            </a:r>
            <a:r>
              <a:rPr lang="zh-CN" altLang="en-US"/>
              <a:t>否则不能继续</a:t>
            </a:r>
            <a:endParaRPr lang="zh-CN" altLang="en-US"/>
          </a:p>
          <a:p>
            <a:pPr lvl="3"/>
            <a:r>
              <a:rPr lang="zh-CN" altLang="en-US"/>
              <a:t>return true;</a:t>
            </a:r>
            <a:endParaRPr lang="zh-CN" altLang="en-US"/>
          </a:p>
          <a:p>
            <a:pPr lvl="2"/>
            <a:r>
              <a:rPr lang="zh-CN" altLang="en-US"/>
              <a:t>配置springmvc-servlet.xml</a:t>
            </a:r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0"/>
            <a:endParaRPr lang="zh-CN" altLang="en-US"/>
          </a:p>
          <a:p>
            <a:pPr lvl="2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4570" y="4314825"/>
            <a:ext cx="10182860" cy="922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&lt;mvc:interceptors&gt;</a:t>
            </a:r>
            <a:endParaRPr lang="zh-CN" altLang="en-US"/>
          </a:p>
          <a:p>
            <a:r>
              <a:rPr lang="zh-CN" altLang="en-US"/>
              <a:t>	&lt;bean class="cn.smbms.interceptor.MyInterceptor"&gt;&lt;/bean&gt; &lt;!-- 拦截所有springmvc的url！ --&gt;</a:t>
            </a:r>
            <a:endParaRPr lang="zh-CN" altLang="en-US"/>
          </a:p>
          <a:p>
            <a:r>
              <a:rPr lang="zh-CN" altLang="en-US"/>
              <a:t>&lt;/mvc:interceptors&gt;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添加特殊的拦截器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特殊的拦截器</a:t>
            </a:r>
            <a:endParaRPr lang="zh-CN" altLang="en-US"/>
          </a:p>
          <a:p>
            <a:pPr lvl="1"/>
            <a:r>
              <a:rPr lang="zh-CN" altLang="en-US"/>
              <a:t>指定拦截的条件位置：</a:t>
            </a:r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注意：拦截器的全路径一定要写正确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63040" y="2032635"/>
            <a:ext cx="7837805" cy="15297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/>
              <a:t>&lt;mvc:interceptor&gt;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zh-CN" altLang="en-US"/>
              <a:t>	&lt;mvc:mapping path="/user/*.action"/&gt;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en-US" altLang="zh-CN"/>
              <a:t>	</a:t>
            </a:r>
            <a:r>
              <a:rPr lang="zh-CN" altLang="en-US"/>
              <a:t>&lt;bean class="cn.smbms.interceptor.MyInterceptor2"&gt;&lt;/bean&gt;</a:t>
            </a:r>
            <a:endParaRPr lang="zh-CN" altLang="en-US"/>
          </a:p>
          <a:p>
            <a:pPr algn="l">
              <a:lnSpc>
                <a:spcPct val="130000"/>
              </a:lnSpc>
            </a:pPr>
            <a:r>
              <a:rPr lang="zh-CN" altLang="en-US"/>
              <a:t>&lt;/mvc:interceptor&gt;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多个拦截器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多个拦截器的原理图：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025650"/>
            <a:ext cx="5979160" cy="34493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2245</Words>
  <Application>WPS 演示</Application>
  <PresentationFormat>宽屏</PresentationFormat>
  <Paragraphs>125</Paragraphs>
  <Slides>10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 Unicode MS</vt:lpstr>
      <vt:lpstr>微软雅黑 Light</vt:lpstr>
      <vt:lpstr>3_Office 主题</vt:lpstr>
      <vt:lpstr>Office 主题</vt:lpstr>
      <vt:lpstr>Springmvc 拦截器</vt:lpstr>
      <vt:lpstr>本章内容</vt:lpstr>
      <vt:lpstr>常见应用场景</vt:lpstr>
      <vt:lpstr>Spring拦截器和 过滤器 区别</vt:lpstr>
      <vt:lpstr>Spring拦截器和 过滤器 区别</vt:lpstr>
      <vt:lpstr>拦截器的创建</vt:lpstr>
      <vt:lpstr>添加拦截器</vt:lpstr>
      <vt:lpstr>添加特殊的拦截器</vt:lpstr>
      <vt:lpstr>多个拦截器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48</cp:revision>
  <dcterms:created xsi:type="dcterms:W3CDTF">2018-03-01T02:03:00Z</dcterms:created>
  <dcterms:modified xsi:type="dcterms:W3CDTF">2020-03-17T08:27:34Z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