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478" r:id="rId3"/>
    <p:sldId id="493" r:id="rId5"/>
    <p:sldId id="614" r:id="rId6"/>
    <p:sldId id="615" r:id="rId7"/>
    <p:sldId id="616" r:id="rId8"/>
    <p:sldId id="617" r:id="rId9"/>
    <p:sldId id="618" r:id="rId10"/>
    <p:sldId id="61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990000"/>
    <a:srgbClr val="AE0B0B"/>
    <a:srgbClr val="CC6600"/>
    <a:srgbClr val="3B9D3B"/>
    <a:srgbClr val="3D3D3D"/>
    <a:srgbClr val="000066"/>
    <a:srgbClr val="CC3300"/>
    <a:srgbClr val="39393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84" autoAdjust="0"/>
    <p:restoredTop sz="79441" autoAdjust="0"/>
  </p:normalViewPr>
  <p:slideViewPr>
    <p:cSldViewPr snapToGrid="0">
      <p:cViewPr varScale="1">
        <p:scale>
          <a:sx n="54" d="100"/>
          <a:sy n="54" d="100"/>
        </p:scale>
        <p:origin x="884" y="40"/>
      </p:cViewPr>
      <p:guideLst>
        <p:guide orient="horz" pos="2159"/>
        <p:guide pos="3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9AB3F-D91E-4CD1-B0FE-A16B096DF36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Redis</a:t>
            </a:r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简介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本章目标</a:t>
            </a:r>
            <a:endParaRPr lang="en-US" dirty="0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>
            <a:normAutofit fontScale="70000"/>
          </a:bodyPr>
          <a:p>
            <a:r>
              <a:rPr lang="zh-CN" altLang="en-US"/>
              <a:t>Redis简介</a:t>
            </a:r>
            <a:endParaRPr lang="zh-CN" altLang="en-US"/>
          </a:p>
          <a:p>
            <a:r>
              <a:rPr lang="zh-CN" altLang="en-US"/>
              <a:t>Redis单机版安装</a:t>
            </a:r>
            <a:endParaRPr lang="zh-CN" altLang="en-US"/>
          </a:p>
          <a:p>
            <a:r>
              <a:rPr lang="zh-CN" altLang="en-US"/>
              <a:t>Redis常用命令</a:t>
            </a:r>
            <a:endParaRPr lang="zh-CN" altLang="en-US"/>
          </a:p>
          <a:p>
            <a:r>
              <a:rPr lang="zh-CN" altLang="en-US"/>
              <a:t>Redis持久化策略</a:t>
            </a:r>
            <a:endParaRPr lang="zh-CN" altLang="en-US"/>
          </a:p>
          <a:p>
            <a:r>
              <a:rPr lang="zh-CN" altLang="en-US"/>
              <a:t>Redis主从复制</a:t>
            </a:r>
            <a:endParaRPr lang="zh-CN" altLang="en-US"/>
          </a:p>
          <a:p>
            <a:r>
              <a:rPr lang="zh-CN" altLang="en-US"/>
              <a:t>哨兵</a:t>
            </a:r>
            <a:endParaRPr lang="zh-CN" altLang="en-US"/>
          </a:p>
          <a:p>
            <a:r>
              <a:rPr lang="zh-CN" altLang="en-US"/>
              <a:t>集群</a:t>
            </a:r>
            <a:endParaRPr lang="zh-CN" altLang="en-US"/>
          </a:p>
          <a:p>
            <a:r>
              <a:rPr lang="zh-CN" altLang="en-US"/>
              <a:t>Jedis</a:t>
            </a:r>
            <a:endParaRPr lang="zh-CN" altLang="en-US"/>
          </a:p>
          <a:p>
            <a:r>
              <a:rPr lang="zh-CN" altLang="en-US"/>
              <a:t>Spring Boot整合Spring Data Redis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9250" y="2355850"/>
            <a:ext cx="7000875" cy="3581400"/>
          </a:xfrm>
          <a:prstGeom prst="rect">
            <a:avLst/>
          </a:prstGeom>
        </p:spPr>
      </p:pic>
      <p:pic>
        <p:nvPicPr>
          <p:cNvPr id="4" name="图片 3" descr="frustrat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9700" y="2204720"/>
            <a:ext cx="2984500" cy="38836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什么是NoSQL？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135" y="849630"/>
            <a:ext cx="11683365" cy="5448935"/>
          </a:xfrm>
        </p:spPr>
        <p:txBody>
          <a:bodyPr/>
          <a:p>
            <a:pPr>
              <a:buBlip>
                <a:blip r:embed="rId3"/>
              </a:buBlip>
            </a:pPr>
            <a:r>
              <a:rPr lang="en-US" altLang="zh-CN"/>
              <a:t> </a:t>
            </a:r>
            <a:r>
              <a:rPr lang="zh-CN" altLang="en-US"/>
              <a:t>NoSQL(NoSQL = Not Only SQL )，意即“不仅仅是SQL”。</a:t>
            </a:r>
            <a:endParaRPr lang="zh-CN" altLang="en-US"/>
          </a:p>
          <a:p>
            <a:pPr>
              <a:buBlip>
                <a:blip r:embed="rId3"/>
              </a:buBlip>
            </a:pPr>
            <a:r>
              <a:rPr lang="zh-CN" altLang="en-US"/>
              <a:t> 传统</a:t>
            </a:r>
            <a:r>
              <a:rPr lang="en-US" altLang="zh-CN"/>
              <a:t>RDBMS</a:t>
            </a:r>
            <a:r>
              <a:rPr lang="zh-CN" altLang="en-US"/>
              <a:t>无法满足业务的复杂化。</a:t>
            </a:r>
            <a:endParaRPr lang="zh-CN" altLang="en-US"/>
          </a:p>
          <a:p>
            <a:pPr lvl="1">
              <a:buBlip>
                <a:blip r:embed="rId3"/>
              </a:buBlip>
            </a:pPr>
            <a:r>
              <a:rPr lang="zh-CN" altLang="en-US"/>
              <a:t> 淘宝的多级菜单</a:t>
            </a:r>
            <a:endParaRPr lang="zh-CN" altLang="en-US"/>
          </a:p>
          <a:p>
            <a:pPr lvl="1">
              <a:buBlip>
                <a:blip r:embed="rId3"/>
              </a:buBlip>
            </a:pPr>
            <a:r>
              <a:rPr lang="zh-CN" altLang="en-US"/>
              <a:t> 人人网好友关系图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NoSQL数据库类型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690" y="899160"/>
            <a:ext cx="3047365" cy="5448935"/>
          </a:xfrm>
        </p:spPr>
        <p:txBody>
          <a:bodyPr>
            <a:normAutofit lnSpcReduction="10000"/>
          </a:bodyPr>
          <a:p>
            <a:pPr>
              <a:buBlip>
                <a:blip r:embed="rId1"/>
              </a:buBlip>
            </a:pPr>
            <a:r>
              <a:rPr lang="en-US" altLang="zh-CN"/>
              <a:t> </a:t>
            </a:r>
            <a:r>
              <a:rPr lang="zh-CN" altLang="en-US"/>
              <a:t>键值数据库</a:t>
            </a:r>
            <a:endParaRPr lang="zh-CN" altLang="en-US"/>
          </a:p>
          <a:p>
            <a:pPr lvl="1">
              <a:buBlip>
                <a:blip r:embed="rId1"/>
              </a:buBlip>
            </a:pPr>
            <a:r>
              <a:rPr lang="en-US" altLang="zh-CN" sz="2400"/>
              <a:t> redis</a:t>
            </a:r>
            <a:endParaRPr lang="zh-CN" altLang="en-US"/>
          </a:p>
          <a:p>
            <a:pPr>
              <a:buBlip>
                <a:blip r:embed="rId1"/>
              </a:buBlip>
            </a:pPr>
            <a:r>
              <a:rPr lang="zh-CN" altLang="en-US"/>
              <a:t> 列式数据库</a:t>
            </a:r>
            <a:endParaRPr lang="zh-CN" altLang="en-US"/>
          </a:p>
          <a:p>
            <a:pPr lvl="1">
              <a:buBlip>
                <a:blip r:embed="rId1"/>
              </a:buBlip>
            </a:pPr>
            <a:r>
              <a:rPr lang="zh-CN" altLang="en-US" sz="2400"/>
              <a:t> </a:t>
            </a:r>
            <a:r>
              <a:rPr lang="en-US" altLang="zh-CN" sz="2400"/>
              <a:t>Hbase</a:t>
            </a:r>
            <a:endParaRPr lang="zh-CN" altLang="en-US"/>
          </a:p>
          <a:p>
            <a:pPr>
              <a:buBlip>
                <a:blip r:embed="rId1"/>
              </a:buBlip>
            </a:pPr>
            <a:r>
              <a:rPr lang="zh-CN" altLang="en-US"/>
              <a:t> 文档数据库</a:t>
            </a:r>
            <a:endParaRPr lang="zh-CN" altLang="en-US"/>
          </a:p>
          <a:p>
            <a:pPr lvl="1">
              <a:buBlip>
                <a:blip r:embed="rId1"/>
              </a:buBlip>
            </a:pPr>
            <a:r>
              <a:rPr lang="zh-CN" altLang="en-US" sz="2400"/>
              <a:t> </a:t>
            </a:r>
            <a:r>
              <a:rPr lang="en-US" altLang="zh-CN" sz="2400"/>
              <a:t>MongoDB</a:t>
            </a:r>
            <a:endParaRPr lang="zh-CN" altLang="en-US"/>
          </a:p>
          <a:p>
            <a:pPr>
              <a:buBlip>
                <a:blip r:embed="rId1"/>
              </a:buBlip>
            </a:pPr>
            <a:r>
              <a:rPr lang="zh-CN" altLang="en-US"/>
              <a:t> 图形数据库</a:t>
            </a:r>
            <a:endParaRPr lang="zh-CN" altLang="en-US"/>
          </a:p>
          <a:p>
            <a:pPr lvl="1">
              <a:buBlip>
                <a:blip r:embed="rId1"/>
              </a:buBlip>
            </a:pPr>
            <a:r>
              <a:rPr lang="en-US" altLang="zh-CN"/>
              <a:t>Neo4j</a:t>
            </a:r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1295" y="899160"/>
            <a:ext cx="4312920" cy="1555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1295" y="3179445"/>
            <a:ext cx="4434840" cy="17075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9005" y="1070610"/>
            <a:ext cx="4124960" cy="13836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0380" y="3383280"/>
            <a:ext cx="4440555" cy="158369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NoSQL</a:t>
            </a:r>
            <a:r>
              <a:rPr lang="zh-CN" altLang="en-US"/>
              <a:t>特点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>
              <a:spcBef>
                <a:spcPts val="500"/>
              </a:spcBef>
              <a:buClrTx/>
              <a:buSzTx/>
              <a:buBlip>
                <a:blip r:embed="rId1"/>
              </a:buBlip>
            </a:pPr>
            <a:r>
              <a:rPr lang="zh-CN" altLang="en-US" sz="2400"/>
              <a:t> 没有声明性查询语言</a:t>
            </a:r>
            <a:endParaRPr lang="zh-CN" altLang="en-US" sz="2400"/>
          </a:p>
          <a:p>
            <a:pPr algn="l">
              <a:spcBef>
                <a:spcPts val="500"/>
              </a:spcBef>
              <a:buClrTx/>
              <a:buSzTx/>
              <a:buBlip>
                <a:blip r:embed="rId1"/>
              </a:buBlip>
            </a:pPr>
            <a:r>
              <a:rPr lang="zh-CN" altLang="en-US" sz="2400"/>
              <a:t> 没有预定义的模式</a:t>
            </a:r>
            <a:endParaRPr lang="zh-CN" altLang="en-US" sz="2400"/>
          </a:p>
          <a:p>
            <a:pPr algn="l">
              <a:spcBef>
                <a:spcPts val="500"/>
              </a:spcBef>
              <a:buClrTx/>
              <a:buSzTx/>
              <a:buBlip>
                <a:blip r:embed="rId1"/>
              </a:buBlip>
            </a:pPr>
            <a:r>
              <a:rPr lang="zh-CN" altLang="en-US" sz="2400"/>
              <a:t> 键 - 值对存储，列存储，文档存储，图形数据库</a:t>
            </a:r>
            <a:endParaRPr lang="zh-CN" altLang="en-US" sz="2400"/>
          </a:p>
          <a:p>
            <a:pPr algn="l">
              <a:spcBef>
                <a:spcPts val="500"/>
              </a:spcBef>
              <a:buClrTx/>
              <a:buSzTx/>
              <a:buBlip>
                <a:blip r:embed="rId1"/>
              </a:buBlip>
            </a:pPr>
            <a:r>
              <a:rPr lang="zh-CN" altLang="en-US" sz="2400"/>
              <a:t> 最终一致性，而非ACID属性</a:t>
            </a:r>
            <a:endParaRPr lang="zh-CN" altLang="en-US" sz="2400"/>
          </a:p>
          <a:p>
            <a:pPr algn="l">
              <a:spcBef>
                <a:spcPts val="500"/>
              </a:spcBef>
              <a:buClrTx/>
              <a:buSzTx/>
              <a:buBlip>
                <a:blip r:embed="rId1"/>
              </a:buBlip>
            </a:pPr>
            <a:r>
              <a:rPr lang="zh-CN" altLang="en-US" sz="2400"/>
              <a:t> 非结构化和不可预知的数据</a:t>
            </a:r>
            <a:endParaRPr lang="zh-CN" altLang="en-US" sz="2400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en-US" altLang="zh-CN">
                <a:sym typeface="+mn-ea"/>
              </a:rPr>
              <a:t>NoSQL</a:t>
            </a:r>
            <a:r>
              <a:rPr lang="zh-CN" altLang="en-US">
                <a:sym typeface="+mn-ea"/>
              </a:rPr>
              <a:t>特点</a:t>
            </a:r>
            <a:r>
              <a:rPr lang="en-US" altLang="zh-CN">
                <a:sym typeface="+mn-ea"/>
              </a:rPr>
              <a:t>2</a:t>
            </a: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pPr marL="0" lvl="1">
              <a:buBlip>
                <a:blip r:embed="rId1"/>
              </a:buBlip>
            </a:pPr>
            <a:r>
              <a:rPr lang="zh-CN" altLang="en-US"/>
              <a:t>CAP定理</a:t>
            </a:r>
            <a:r>
              <a:rPr lang="en-US" altLang="zh-CN"/>
              <a:t>-</a:t>
            </a:r>
            <a:r>
              <a:rPr lang="zh-CN" altLang="en-US" sz="2800">
                <a:sym typeface="+mn-ea"/>
              </a:rPr>
              <a:t>高性能，高可用性和可伸缩性</a:t>
            </a:r>
            <a:endParaRPr lang="zh-CN" altLang="en-US" sz="2800"/>
          </a:p>
          <a:p>
            <a:pPr lvl="1">
              <a:buBlip>
                <a:blip r:embed="rId1"/>
              </a:buBlip>
            </a:pPr>
            <a:r>
              <a:rPr lang="en-US" altLang="zh-CN"/>
              <a:t>Consistency(一致性), 数据一致更新，所有数据变动都是同步的</a:t>
            </a:r>
            <a:endParaRPr lang="en-US" altLang="zh-CN"/>
          </a:p>
          <a:p>
            <a:pPr lvl="1">
              <a:buBlip>
                <a:blip r:embed="rId1"/>
              </a:buBlip>
            </a:pPr>
            <a:r>
              <a:rPr lang="en-US" altLang="zh-CN"/>
              <a:t>Availability(可用性), 好的响应性能</a:t>
            </a:r>
            <a:endParaRPr lang="en-US" altLang="zh-CN"/>
          </a:p>
          <a:p>
            <a:pPr lvl="1">
              <a:buBlip>
                <a:blip r:embed="rId1"/>
              </a:buBlip>
            </a:pPr>
            <a:r>
              <a:rPr lang="en-US" altLang="zh-CN"/>
              <a:t>Partition tolerance(分区容错性) 可靠性</a:t>
            </a:r>
            <a:endParaRPr lang="en-US" altLang="zh-CN"/>
          </a:p>
          <a:p>
            <a:pPr lvl="0">
              <a:buBlip>
                <a:blip r:embed="rId1"/>
              </a:buBlip>
            </a:pPr>
            <a:r>
              <a:rPr lang="en-US" altLang="zh-CN"/>
              <a:t>定理：任何分布式系统只可同时满足二点，没法三者兼顾。</a:t>
            </a:r>
            <a:endParaRPr lang="en-US" altLang="zh-CN"/>
          </a:p>
          <a:p>
            <a:pPr lvl="1">
              <a:buBlip>
                <a:blip r:embed="rId1"/>
              </a:buBlip>
            </a:pPr>
            <a:r>
              <a:rPr lang="en-US" altLang="zh-CN"/>
              <a:t>CA - 单点集群，满足一致性，可用性的系统，通常在可扩展性上不太强大。</a:t>
            </a:r>
            <a:endParaRPr lang="en-US" altLang="zh-CN"/>
          </a:p>
          <a:p>
            <a:pPr lvl="1">
              <a:buBlip>
                <a:blip r:embed="rId1"/>
              </a:buBlip>
            </a:pPr>
            <a:r>
              <a:rPr lang="en-US" altLang="zh-CN"/>
              <a:t>CP - 满足一致性，分区容忍性的系统，通常性能不是特别高。</a:t>
            </a:r>
            <a:endParaRPr lang="en-US" altLang="zh-CN"/>
          </a:p>
          <a:p>
            <a:pPr lvl="1">
              <a:buBlip>
                <a:blip r:embed="rId1"/>
              </a:buBlip>
            </a:pPr>
            <a:r>
              <a:rPr lang="en-US" altLang="zh-CN"/>
              <a:t>AP - 满足可用性，分区容忍性的系统，通常可能对一致性要求低一些。</a:t>
            </a:r>
            <a:endParaRPr lang="en-US" altLang="zh-CN"/>
          </a:p>
          <a:p>
            <a:pPr lvl="1">
              <a:buBlip>
                <a:blip r:embed="rId1"/>
              </a:buBlip>
            </a:pPr>
            <a:r>
              <a:rPr lang="en-US" altLang="zh-CN"/>
              <a:t>CAP理论就是说在分布式存储系统中，最多只能实现上面的两点。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Redis-k,v</a:t>
            </a:r>
            <a:r>
              <a:rPr lang="zh-CN" altLang="en-US"/>
              <a:t>内存数据库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Redis是一个高性能的，开源的，C语言开发的，键值对存储数据的nosql数据库。</a:t>
            </a:r>
            <a:endParaRPr lang="zh-CN" altLang="en-US"/>
          </a:p>
          <a:p>
            <a:r>
              <a:rPr lang="zh-CN" altLang="en-US"/>
              <a:t>特点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4" name="图片 3" descr="未命名文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0025" y="2637790"/>
            <a:ext cx="8181975" cy="4220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3040380"/>
            <a:ext cx="98221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2400"/>
              <a:t>Redis支持数据的持久化，可以将内存中的数据保存在磁盘中，重启的时候可以再次加载进行使用</a:t>
            </a:r>
            <a:endParaRPr lang="zh-CN" altLang="en-US" sz="2400"/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2400"/>
              <a:t>Redis不仅仅支持简单的key-value类型的数据，同时还提供List，set等数据类型</a:t>
            </a:r>
            <a:endParaRPr lang="zh-CN" altLang="en-US" sz="2400"/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2400"/>
              <a:t>Redis支持数据的备份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6794500" y="5337175"/>
            <a:ext cx="3027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600">
                <a:sym typeface="+mn-ea"/>
              </a:rPr>
              <a:t>点赞、秒杀、实时好友列表</a:t>
            </a:r>
            <a:endParaRPr lang="zh-CN" altLang="en-US" sz="1600">
              <a:sym typeface="+mn-ea"/>
            </a:endParaRPr>
          </a:p>
          <a:p>
            <a:pPr algn="l"/>
            <a:r>
              <a:rPr lang="zh-CN" altLang="en-US" sz="1600">
                <a:sym typeface="+mn-ea"/>
              </a:rPr>
              <a:t>、商品排行榜、菜单、单点登录</a:t>
            </a:r>
            <a:endParaRPr lang="zh-CN" altLang="en-US" sz="1600"/>
          </a:p>
          <a:p>
            <a:endParaRPr lang="zh-CN" altLang="en-US" sz="1600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 txBox="1"/>
          <p:nvPr/>
        </p:nvSpPr>
        <p:spPr>
          <a:xfrm>
            <a:off x="385445" y="431800"/>
            <a:ext cx="11015980" cy="5737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                              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                           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  <a:r>
              <a:rPr kumimoji="0" lang="zh-CN" altLang="en-US" sz="80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卓越人生</a:t>
            </a:r>
            <a:endParaRPr kumimoji="0" lang="zh-CN" altLang="en-US" sz="66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汉仪行楷简" panose="02010600000101010101" charset="-122"/>
              <a:ea typeface="汉仪行楷简" panose="02010600000101010101" charset="-122"/>
              <a:cs typeface="汉仪行楷简" panose="02010600000101010101" charset="-122"/>
            </a:endParaRPr>
          </a:p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   </a:t>
            </a:r>
            <a:r>
              <a:rPr kumimoji="0" lang="zh-CN" altLang="en-US" sz="80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中软国际与你共成长</a:t>
            </a:r>
            <a:endParaRPr kumimoji="0" lang="zh-CN" altLang="en-US" sz="80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汉仪行楷简" panose="02010600000101010101" charset="-122"/>
              <a:ea typeface="汉仪行楷简" panose="02010600000101010101" charset="-122"/>
              <a:cs typeface="汉仪行楷简" panose="02010600000101010101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864</Words>
  <Application>WPS 演示</Application>
  <PresentationFormat>宽屏</PresentationFormat>
  <Paragraphs>72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微软雅黑 Light</vt:lpstr>
      <vt:lpstr>黑体</vt:lpstr>
      <vt:lpstr>Arial Unicode MS</vt:lpstr>
      <vt:lpstr>Calibri</vt:lpstr>
      <vt:lpstr>思源宋体 CN Light</vt:lpstr>
      <vt:lpstr>汉仪行楷简</vt:lpstr>
      <vt:lpstr>等线</vt:lpstr>
      <vt:lpstr>Office 主题</vt:lpstr>
      <vt:lpstr>Redis简介</vt:lpstr>
      <vt:lpstr>本章目标</vt:lpstr>
      <vt:lpstr>什么是NoSQL？</vt:lpstr>
      <vt:lpstr>NoSQL数据库类型</vt:lpstr>
      <vt:lpstr>NoSQL特点</vt:lpstr>
      <vt:lpstr>NoSQL特点2</vt:lpstr>
      <vt:lpstr>Redis-k,v内存数据库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马征</cp:lastModifiedBy>
  <cp:revision>1464</cp:revision>
  <dcterms:created xsi:type="dcterms:W3CDTF">2014-03-19T14:07:00Z</dcterms:created>
  <dcterms:modified xsi:type="dcterms:W3CDTF">2021-01-02T09:43:06Z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