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638" r:id="rId3"/>
    <p:sldId id="621" r:id="rId5"/>
    <p:sldId id="623" r:id="rId6"/>
    <p:sldId id="636" r:id="rId7"/>
    <p:sldId id="626" r:id="rId8"/>
    <p:sldId id="682" r:id="rId9"/>
    <p:sldId id="625" r:id="rId10"/>
    <p:sldId id="640" r:id="rId11"/>
    <p:sldId id="641" r:id="rId12"/>
    <p:sldId id="642" r:id="rId13"/>
    <p:sldId id="646" r:id="rId14"/>
    <p:sldId id="629" r:id="rId15"/>
    <p:sldId id="630" r:id="rId16"/>
    <p:sldId id="644" r:id="rId17"/>
    <p:sldId id="632" r:id="rId18"/>
    <p:sldId id="654" r:id="rId19"/>
    <p:sldId id="61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990000"/>
    <a:srgbClr val="AE0B0B"/>
    <a:srgbClr val="CC6600"/>
    <a:srgbClr val="3B9D3B"/>
    <a:srgbClr val="3D3D3D"/>
    <a:srgbClr val="000066"/>
    <a:srgbClr val="CC3300"/>
    <a:srgbClr val="39393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84" autoAdjust="0"/>
    <p:restoredTop sz="79441" autoAdjust="0"/>
  </p:normalViewPr>
  <p:slideViewPr>
    <p:cSldViewPr snapToGrid="0">
      <p:cViewPr varScale="1">
        <p:scale>
          <a:sx n="54" d="100"/>
          <a:sy n="54" d="100"/>
        </p:scale>
        <p:origin x="884" y="40"/>
      </p:cViewPr>
      <p:guideLst>
        <p:guide orient="horz" pos="215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9AB3F-D91E-4CD1-B0FE-A16B096DF36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tags" Target="../tags/tag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en-US" altLang="zh-CN" sz="6000">
                <a:sym typeface="+mn-ea"/>
              </a:rPr>
              <a:t>Redis</a:t>
            </a:r>
            <a:r>
              <a:rPr lang="zh-CN" altLang="en-US" sz="6000">
                <a:sym typeface="+mn-ea"/>
              </a:rPr>
              <a:t>常用</a:t>
            </a:r>
            <a:r>
              <a:rPr lang="zh-CN" altLang="en-US" sz="6000">
                <a:sym typeface="+mn-ea"/>
              </a:rPr>
              <a:t>命令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散列</a:t>
            </a:r>
            <a:r>
              <a:rPr lang="en-US" altLang="zh-CN"/>
              <a:t>Hashes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3355" y="668020"/>
            <a:ext cx="5423535" cy="5680075"/>
          </a:xfrm>
        </p:spPr>
        <p:txBody>
          <a:bodyPr>
            <a:normAutofit fontScale="90000" lnSpcReduction="10000"/>
          </a:bodyPr>
          <a:p>
            <a:r>
              <a:rPr lang="zh-CN" altLang="en-US" sz="2700"/>
              <a:t>hset</a:t>
            </a:r>
            <a:br>
              <a:rPr lang="zh-CN" altLang="en-US" sz="2400"/>
            </a:br>
            <a:r>
              <a:rPr lang="zh-CN" altLang="en-US" sz="2000"/>
              <a:t>给key中field设置值。</a:t>
            </a:r>
            <a:br>
              <a:rPr lang="zh-CN" altLang="en-US" sz="2000"/>
            </a:br>
            <a:r>
              <a:rPr lang="zh-CN" altLang="en-US" sz="2000"/>
              <a:t>语法：hset key field value</a:t>
            </a:r>
            <a:br>
              <a:rPr lang="zh-CN" altLang="en-US" sz="2000"/>
            </a:br>
            <a:r>
              <a:rPr lang="zh-CN" altLang="en-US" sz="2000"/>
              <a:t>返回值：成功1，失败0</a:t>
            </a:r>
            <a:endParaRPr lang="zh-CN" altLang="en-US" sz="1800"/>
          </a:p>
          <a:p>
            <a:r>
              <a:rPr lang="zh-CN" altLang="en-US" sz="2700"/>
              <a:t>hget</a:t>
            </a:r>
            <a:br>
              <a:rPr lang="zh-CN" altLang="en-US" sz="1800"/>
            </a:br>
            <a:r>
              <a:rPr lang="zh-CN" altLang="en-US" sz="2000"/>
              <a:t>获取key中某个field的值</a:t>
            </a:r>
            <a:br>
              <a:rPr lang="zh-CN" altLang="en-US" sz="2000"/>
            </a:br>
            <a:r>
              <a:rPr lang="zh-CN" altLang="en-US" sz="2000"/>
              <a:t>语法：hget key field</a:t>
            </a:r>
            <a:br>
              <a:rPr lang="zh-CN" altLang="en-US" sz="2000"/>
            </a:br>
            <a:r>
              <a:rPr lang="zh-CN" altLang="en-US" sz="2000"/>
              <a:t>返回值：返回field的内容</a:t>
            </a:r>
            <a:endParaRPr lang="zh-CN" altLang="en-US" sz="1800"/>
          </a:p>
          <a:p>
            <a:r>
              <a:rPr lang="zh-CN" altLang="en-US" sz="2700"/>
              <a:t>hmset</a:t>
            </a:r>
            <a:br>
              <a:rPr lang="zh-CN" altLang="en-US" sz="1800"/>
            </a:br>
            <a:r>
              <a:rPr lang="zh-CN" altLang="en-US" sz="2000"/>
              <a:t>给key中多个filed设置值</a:t>
            </a:r>
            <a:br>
              <a:rPr lang="zh-CN" altLang="en-US" sz="2000"/>
            </a:br>
            <a:r>
              <a:rPr lang="zh-CN" altLang="en-US" sz="2000"/>
              <a:t>语法：hmset key field value field value</a:t>
            </a:r>
            <a:br>
              <a:rPr lang="zh-CN" altLang="en-US" sz="2000"/>
            </a:br>
            <a:r>
              <a:rPr lang="zh-CN" altLang="en-US" sz="2000"/>
              <a:t>返回值：成功OK</a:t>
            </a:r>
            <a:endParaRPr lang="zh-CN" altLang="en-US" sz="2000"/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4255770" y="667385"/>
            <a:ext cx="5423535" cy="60940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/>
              <a:t>hmget</a:t>
            </a:r>
            <a:br>
              <a:rPr lang="zh-CN" altLang="en-US"/>
            </a:br>
            <a:r>
              <a:rPr lang="zh-CN" altLang="en-US" sz="1800"/>
              <a:t>一次获取key中多个field的值</a:t>
            </a:r>
            <a:br>
              <a:rPr lang="zh-CN" altLang="en-US" sz="1800"/>
            </a:br>
            <a:r>
              <a:rPr lang="zh-CN" altLang="en-US" sz="1800"/>
              <a:t>语法：hmget key field field</a:t>
            </a:r>
            <a:br>
              <a:rPr lang="zh-CN" altLang="en-US" sz="1800"/>
            </a:br>
            <a:r>
              <a:rPr lang="zh-CN" altLang="en-US" sz="1800"/>
              <a:t>返回值：value列表hget</a:t>
            </a:r>
            <a:endParaRPr lang="zh-CN" altLang="en-US" sz="1800"/>
          </a:p>
          <a:p>
            <a:r>
              <a:rPr lang="zh-CN" altLang="en-US" sz="2400"/>
              <a:t>hvals</a:t>
            </a:r>
            <a:br>
              <a:rPr lang="zh-CN" altLang="en-US"/>
            </a:br>
            <a:r>
              <a:rPr lang="zh-CN" altLang="en-US" sz="1800"/>
              <a:t>获取key中所有field的值</a:t>
            </a:r>
            <a:br>
              <a:rPr lang="zh-CN" altLang="en-US" sz="1800"/>
            </a:br>
            <a:r>
              <a:rPr lang="zh-CN" altLang="en-US" sz="1800"/>
              <a:t>语法：hvals key</a:t>
            </a:r>
            <a:br>
              <a:rPr lang="zh-CN" altLang="en-US" sz="1800"/>
            </a:br>
            <a:r>
              <a:rPr lang="zh-CN" altLang="en-US" sz="1800"/>
              <a:t>返回值：value列表</a:t>
            </a:r>
            <a:endParaRPr lang="zh-CN" altLang="en-US"/>
          </a:p>
          <a:p>
            <a:endParaRPr lang="zh-CN" altLang="en-US" sz="2000"/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8013700" y="758190"/>
            <a:ext cx="5423535" cy="591185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>
                <a:sym typeface="+mn-ea"/>
              </a:rPr>
              <a:t>hgetall</a:t>
            </a:r>
            <a:br>
              <a:rPr lang="zh-CN" altLang="en-US">
                <a:sym typeface="+mn-ea"/>
              </a:rPr>
            </a:br>
            <a:r>
              <a:rPr lang="zh-CN" altLang="en-US" sz="1800">
                <a:sym typeface="+mn-ea"/>
              </a:rPr>
              <a:t>获取所有field和value</a:t>
            </a:r>
            <a:br>
              <a:rPr lang="zh-CN" altLang="en-US" sz="1800">
                <a:sym typeface="+mn-ea"/>
              </a:rPr>
            </a:br>
            <a:r>
              <a:rPr lang="zh-CN" altLang="en-US" sz="1800">
                <a:sym typeface="+mn-ea"/>
              </a:rPr>
              <a:t>语法：hgetall key</a:t>
            </a:r>
            <a:br>
              <a:rPr lang="zh-CN" altLang="en-US" sz="1800">
                <a:sym typeface="+mn-ea"/>
              </a:rPr>
            </a:br>
            <a:r>
              <a:rPr lang="zh-CN" altLang="en-US" sz="1800">
                <a:sym typeface="+mn-ea"/>
              </a:rPr>
              <a:t>返回值：field和value交替显示列表</a:t>
            </a:r>
            <a:endParaRPr lang="zh-CN" altLang="en-US"/>
          </a:p>
          <a:p>
            <a:r>
              <a:rPr lang="zh-CN" altLang="en-US"/>
              <a:t>hdel</a:t>
            </a:r>
            <a:br>
              <a:rPr lang="zh-CN" altLang="en-US"/>
            </a:br>
            <a:r>
              <a:rPr lang="zh-CN" altLang="en-US" sz="1800"/>
              <a:t>删除key中任意个field</a:t>
            </a:r>
            <a:br>
              <a:rPr lang="zh-CN" altLang="en-US" sz="1800"/>
            </a:br>
            <a:r>
              <a:rPr lang="zh-CN" altLang="en-US" sz="1800"/>
              <a:t>语法：hdel key field field</a:t>
            </a:r>
            <a:br>
              <a:rPr lang="zh-CN" altLang="en-US" sz="1800"/>
            </a:br>
            <a:r>
              <a:rPr lang="zh-CN" altLang="en-US" sz="1800"/>
              <a:t>返回值：成功删除field的数量表</a:t>
            </a:r>
            <a:endParaRPr lang="zh-CN" altLang="en-US" sz="1800"/>
          </a:p>
        </p:txBody>
      </p:sp>
      <p:sp>
        <p:nvSpPr>
          <p:cNvPr id="6" name="矩形 5"/>
          <p:cNvSpPr/>
          <p:nvPr/>
        </p:nvSpPr>
        <p:spPr>
          <a:xfrm>
            <a:off x="3730625" y="1286510"/>
            <a:ext cx="76200" cy="3190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81925" y="1286510"/>
            <a:ext cx="76200" cy="3190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集合(Set)</a:t>
            </a:r>
            <a:endParaRPr lang="zh-CN" altLang="en-US"/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4419600" y="849630"/>
            <a:ext cx="3991610" cy="59690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/>
              <a:t>llen</a:t>
            </a:r>
            <a:endParaRPr lang="en-US" altLang="zh-CN" sz="2000"/>
          </a:p>
          <a:p>
            <a:pPr marL="0" indent="0">
              <a:buNone/>
            </a:pPr>
            <a:r>
              <a:rPr lang="en-US" altLang="zh-CN" sz="1800"/>
              <a:t> 获取列表长度</a:t>
            </a:r>
            <a:endParaRPr lang="en-US" altLang="zh-CN" sz="1800"/>
          </a:p>
          <a:p>
            <a:pPr marL="0" indent="0">
              <a:buNone/>
            </a:pPr>
            <a:r>
              <a:rPr lang="en-US" altLang="zh-CN" sz="1800"/>
              <a:t> 语法：llen key</a:t>
            </a:r>
            <a:endParaRPr lang="en-US" altLang="zh-CN" sz="1800"/>
          </a:p>
          <a:p>
            <a:pPr marL="0" indent="0">
              <a:buNone/>
            </a:pPr>
            <a:r>
              <a:rPr lang="en-US" altLang="zh-CN" sz="1800"/>
              <a:t> 返回值：列表长度</a:t>
            </a:r>
            <a:endParaRPr lang="en-US" altLang="zh-CN" sz="1800"/>
          </a:p>
          <a:p>
            <a:r>
              <a:rPr lang="en-US" altLang="zh-CN" sz="2000"/>
              <a:t>lpushx|rpushx</a:t>
            </a:r>
            <a:br>
              <a:rPr lang="en-US" altLang="zh-CN" sz="2000"/>
            </a:br>
            <a:r>
              <a:rPr lang="en-US" altLang="zh-CN" sz="1800"/>
              <a:t>将值 value 插入到列表 key 的表头，若key不存在，不执行任何操作。</a:t>
            </a:r>
            <a:br>
              <a:rPr lang="en-US" altLang="zh-CN" sz="1800"/>
            </a:br>
            <a:r>
              <a:rPr lang="zh-CN" altLang="en-US" sz="1800"/>
              <a:t>语法：lpushx key value</a:t>
            </a:r>
            <a:endParaRPr lang="zh-CN" altLang="en-US" sz="2000"/>
          </a:p>
          <a:p>
            <a:r>
              <a:rPr lang="en-US" altLang="zh-CN" sz="2000">
                <a:sym typeface="+mn-ea"/>
              </a:rPr>
              <a:t>lindex 　</a:t>
            </a:r>
            <a:br>
              <a:rPr lang="en-US" altLang="zh-CN" sz="2000">
                <a:sym typeface="+mn-ea"/>
              </a:rPr>
            </a:br>
            <a:r>
              <a:rPr lang="en-US" altLang="zh-CN" sz="1800">
                <a:sym typeface="+mn-ea"/>
              </a:rPr>
              <a:t>获取下标处值</a:t>
            </a:r>
            <a:br>
              <a:rPr lang="en-US" altLang="zh-CN" sz="1800">
                <a:sym typeface="+mn-ea"/>
              </a:rPr>
            </a:br>
            <a:r>
              <a:rPr lang="en-US" altLang="zh-CN" sz="1800">
                <a:sym typeface="+mn-ea"/>
              </a:rPr>
              <a:t>语法：lindex key inde</a:t>
            </a:r>
            <a:endParaRPr lang="en-US" altLang="zh-CN" sz="1800"/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8270240" y="849630"/>
            <a:ext cx="3991610" cy="5969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/>
              <a:t>Ltrim</a:t>
            </a:r>
            <a:br>
              <a:rPr lang="en-US" altLang="zh-CN" sz="2000"/>
            </a:br>
            <a:r>
              <a:rPr lang="en-US" altLang="zh-CN" sz="1800"/>
              <a:t>返回列表中指定区间内的值。可以使用-1代表列表末尾</a:t>
            </a:r>
            <a:br>
              <a:rPr lang="en-US" altLang="zh-CN" sz="1800"/>
            </a:br>
            <a:r>
              <a:rPr lang="en-US" altLang="zh-CN" sz="1800"/>
              <a:t>语法：LTRIM KEY_NAME START STOP</a:t>
            </a:r>
            <a:endParaRPr lang="en-US" altLang="zh-CN" sz="1800"/>
          </a:p>
          <a:p>
            <a:r>
              <a:rPr lang="en-US" altLang="zh-CN" sz="2000">
                <a:sym typeface="+mn-ea"/>
              </a:rPr>
              <a:t>lrem</a:t>
            </a:r>
            <a:br>
              <a:rPr lang="en-US" altLang="zh-CN" sz="2000">
                <a:sym typeface="+mn-ea"/>
              </a:rPr>
            </a:br>
            <a:r>
              <a:rPr lang="en-US" altLang="zh-CN" sz="1800">
                <a:sym typeface="+mn-ea"/>
              </a:rPr>
              <a:t>删除列表中元素。count为正数表示从左往右删除的数量。负数从右往左删除的数量。</a:t>
            </a:r>
            <a:br>
              <a:rPr lang="en-US" altLang="zh-CN" sz="1800">
                <a:sym typeface="+mn-ea"/>
              </a:rPr>
            </a:br>
            <a:r>
              <a:rPr lang="en-US" altLang="zh-CN" sz="1800">
                <a:sym typeface="+mn-ea"/>
              </a:rPr>
              <a:t>语法：lrem key count value</a:t>
            </a:r>
            <a:br>
              <a:rPr lang="en-US" altLang="zh-CN" sz="1800">
                <a:sym typeface="+mn-ea"/>
              </a:rPr>
            </a:br>
            <a:r>
              <a:rPr lang="en-US" altLang="zh-CN" sz="1800">
                <a:sym typeface="+mn-ea"/>
              </a:rPr>
              <a:t>返回值：删除数量</a:t>
            </a:r>
            <a:endParaRPr lang="en-US" altLang="zh-CN" sz="2000">
              <a:sym typeface="+mn-ea"/>
            </a:endParaRPr>
          </a:p>
          <a:p>
            <a:pPr marL="0" indent="0">
              <a:buNone/>
            </a:pPr>
            <a:endParaRPr lang="en-US" altLang="zh-CN" sz="2000"/>
          </a:p>
        </p:txBody>
      </p:sp>
      <p:sp>
        <p:nvSpPr>
          <p:cNvPr id="9" name="内容占位符 2"/>
          <p:cNvSpPr>
            <a:spLocks noGrp="1"/>
          </p:cNvSpPr>
          <p:nvPr/>
        </p:nvSpPr>
        <p:spPr>
          <a:xfrm>
            <a:off x="173355" y="993775"/>
            <a:ext cx="4232910" cy="544893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40000"/>
              </a:lnSpc>
              <a:buClrTx/>
              <a:buSzTx/>
            </a:pPr>
            <a:r>
              <a:rPr lang="en-US" altLang="zh-CN" sz="2000"/>
              <a:t>rpush|lpush</a:t>
            </a:r>
            <a:br>
              <a:rPr lang="zh-CN" altLang="en-US" sz="1800">
                <a:latin typeface="+mn-ea"/>
                <a:ea typeface="+mn-ea"/>
                <a:cs typeface="+mn-ea"/>
              </a:rPr>
            </a:br>
            <a:r>
              <a:rPr lang="en-US" altLang="zh-CN" sz="1800"/>
              <a:t>向列表末尾中插入一个或多个值</a:t>
            </a:r>
            <a:br>
              <a:rPr lang="en-US" altLang="zh-CN" sz="1800"/>
            </a:br>
            <a:r>
              <a:rPr lang="en-US" altLang="zh-CN" sz="1800"/>
              <a:t>语法；rpush key value[value...] </a:t>
            </a:r>
            <a:br>
              <a:rPr lang="en-US" altLang="zh-CN" sz="1800"/>
            </a:br>
            <a:r>
              <a:rPr lang="en-US" altLang="zh-CN" sz="1800">
                <a:sym typeface="+mn-ea"/>
              </a:rPr>
              <a:t>返回值：列表长度</a:t>
            </a:r>
            <a:endParaRPr lang="zh-CN" altLang="en-US" sz="1800">
              <a:latin typeface="+mn-ea"/>
              <a:ea typeface="+mn-ea"/>
              <a:cs typeface="+mn-ea"/>
            </a:endParaRPr>
          </a:p>
          <a:p>
            <a:pPr indent="0" algn="l" fontAlgn="auto">
              <a:lnSpc>
                <a:spcPct val="140000"/>
              </a:lnSpc>
              <a:buClrTx/>
              <a:buSzTx/>
            </a:pPr>
            <a:r>
              <a:rPr lang="en-US" altLang="zh-CN" sz="2000"/>
              <a:t>lpop|rpop</a:t>
            </a:r>
            <a:br>
              <a:rPr lang="zh-CN" altLang="en-US" sz="1800">
                <a:latin typeface="+mn-ea"/>
                <a:ea typeface="+mn-ea"/>
                <a:cs typeface="+mn-ea"/>
              </a:rPr>
            </a:br>
            <a:r>
              <a:rPr lang="en-US" altLang="zh-CN" sz="1800"/>
              <a:t>取出最左面元素</a:t>
            </a:r>
            <a:br>
              <a:rPr lang="en-US" altLang="zh-CN" sz="1800"/>
            </a:br>
            <a:r>
              <a:rPr lang="en-US" altLang="zh-CN" sz="1800"/>
              <a:t>语法：lpop key</a:t>
            </a:r>
            <a:br>
              <a:rPr lang="en-US" altLang="zh-CN" sz="1800"/>
            </a:br>
            <a:r>
              <a:rPr lang="en-US" altLang="zh-CN" sz="1800"/>
              <a:t>返回值： 左面元素</a:t>
            </a:r>
            <a:endParaRPr lang="en-US" altLang="zh-CN" sz="1800"/>
          </a:p>
          <a:p>
            <a:pPr indent="0" algn="l" fontAlgn="auto">
              <a:lnSpc>
                <a:spcPct val="140000"/>
              </a:lnSpc>
              <a:buClrTx/>
              <a:buSzTx/>
            </a:pPr>
            <a:r>
              <a:rPr lang="en-US" altLang="zh-CN" sz="2000">
                <a:sym typeface="+mn-ea"/>
              </a:rPr>
              <a:t>lrange</a:t>
            </a:r>
            <a:br>
              <a:rPr lang="zh-CN" altLang="en-US" sz="1800">
                <a:latin typeface="+mn-ea"/>
                <a:ea typeface="+mn-ea"/>
                <a:cs typeface="+mn-ea"/>
                <a:sym typeface="+mn-ea"/>
              </a:rPr>
            </a:br>
            <a:r>
              <a:rPr lang="en-US" altLang="zh-CN" sz="1800">
                <a:sym typeface="+mn-ea"/>
              </a:rPr>
              <a:t>返回列表中指定区间内的值。可以</a:t>
            </a:r>
            <a:br>
              <a:rPr lang="en-US" altLang="zh-CN" sz="1800">
                <a:sym typeface="+mn-ea"/>
              </a:rPr>
            </a:br>
            <a:r>
              <a:rPr lang="en-US" altLang="zh-CN" sz="1800">
                <a:sym typeface="+mn-ea"/>
              </a:rPr>
              <a:t>使用-1代表列表末尾</a:t>
            </a:r>
            <a:br>
              <a:rPr lang="en-US" altLang="zh-CN" sz="1800">
                <a:sym typeface="+mn-ea"/>
              </a:rPr>
            </a:br>
            <a:r>
              <a:rPr lang="en-US" altLang="zh-CN" sz="1800">
                <a:sym typeface="+mn-ea"/>
              </a:rPr>
              <a:t>语法：lrange key 0 -1</a:t>
            </a:r>
            <a:br>
              <a:rPr lang="en-US" altLang="zh-CN" sz="1800">
                <a:sym typeface="+mn-ea"/>
              </a:rPr>
            </a:br>
            <a:r>
              <a:rPr lang="en-US" altLang="zh-CN" sz="1800">
                <a:sym typeface="+mn-ea"/>
              </a:rPr>
              <a:t>返回值：查询到的值</a:t>
            </a:r>
            <a:endParaRPr lang="zh-CN" altLang="en-US" sz="1800">
              <a:latin typeface="+mn-ea"/>
              <a:ea typeface="+mn-ea"/>
              <a:cs typeface="+mn-ea"/>
            </a:endParaRPr>
          </a:p>
          <a:p>
            <a:pPr marL="0" indent="0" fontAlgn="auto">
              <a:lnSpc>
                <a:spcPct val="140000"/>
              </a:lnSpc>
              <a:buNone/>
            </a:pPr>
            <a:endParaRPr lang="en-US" altLang="zh-CN" sz="2000"/>
          </a:p>
          <a:p>
            <a:endParaRPr lang="en-US" altLang="zh-CN" sz="2000"/>
          </a:p>
        </p:txBody>
      </p: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列表（List）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 按插入顺序排序的字符串元素的集合。他们基本上就是链表（linked lists）。操作类似于</a:t>
            </a:r>
            <a:r>
              <a:rPr lang="en-US" altLang="zh-CN"/>
              <a:t>js</a:t>
            </a:r>
            <a:r>
              <a:rPr lang="zh-CN" altLang="en-US"/>
              <a:t>中的数组。所有的元素被弹出之后， key 不复存在</a:t>
            </a:r>
            <a:endParaRPr lang="zh-CN" altLang="en-US"/>
          </a:p>
          <a:p>
            <a:pPr marL="0" indent="0">
              <a:buNone/>
            </a:pPr>
            <a:r>
              <a:rPr lang="zh-CN" altLang="en-US" sz="2000"/>
              <a:t>正向索引: 0, 1, 2, 3, ...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逆向索引: -1, -2, -3, ...</a:t>
            </a:r>
            <a:endParaRPr lang="zh-CN" altLang="en-US" sz="2000"/>
          </a:p>
        </p:txBody>
      </p:sp>
      <p:pic>
        <p:nvPicPr>
          <p:cNvPr id="4" name="图片 3" descr="redis linkedlis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0900" y="2486025"/>
            <a:ext cx="8029575" cy="437197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集合(Set)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Sets: 不重复且无序的字符串元素的集合。它是通过HashTable实现实现的。SADD 指令把新的元素添加到 set 中。对 set 也可做一些其他的操作，比如测试一个给定的元素是否存在，对不同 set 取交集，并集或差，等等。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92960" y="3583940"/>
            <a:ext cx="9182100" cy="26860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集合(Set)</a:t>
            </a:r>
            <a:endParaRPr lang="zh-CN" altLang="en-US"/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4100195" y="705485"/>
            <a:ext cx="3991610" cy="59690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fontAlgn="auto">
              <a:lnSpc>
                <a:spcPct val="100000"/>
              </a:lnSpc>
            </a:pPr>
            <a:r>
              <a:rPr lang="en-US" altLang="zh-CN" sz="2000"/>
              <a:t>Scard </a:t>
            </a:r>
            <a:endParaRPr lang="en-US" altLang="zh-CN" sz="2000"/>
          </a:p>
          <a:p>
            <a:pPr marL="226695" indent="0" fontAlgn="auto">
              <a:lnSpc>
                <a:spcPct val="100000"/>
              </a:lnSpc>
              <a:buNone/>
            </a:pPr>
            <a:r>
              <a:rPr lang="en-US" altLang="zh-CN" sz="1800"/>
              <a:t>返回集合中元素的数量</a:t>
            </a:r>
            <a:endParaRPr lang="en-US" altLang="zh-CN" sz="1800"/>
          </a:p>
          <a:p>
            <a:pPr marL="226695" indent="0" fontAlgn="auto">
              <a:lnSpc>
                <a:spcPct val="100000"/>
              </a:lnSpc>
              <a:buNone/>
            </a:pPr>
            <a:r>
              <a:rPr lang="en-US" altLang="zh-CN" sz="1800"/>
              <a:t>语法：SCARD KEY_NAME</a:t>
            </a:r>
            <a:endParaRPr lang="en-US" altLang="zh-CN" sz="1800"/>
          </a:p>
          <a:p>
            <a:pPr marL="226695" indent="0" fontAlgn="auto">
              <a:lnSpc>
                <a:spcPct val="100000"/>
              </a:lnSpc>
              <a:buNone/>
            </a:pPr>
            <a:r>
              <a:rPr lang="en-US" altLang="zh-CN" sz="1800"/>
              <a:t>返回值：集合的数量。 当集合 key  不存在时，返回 0 。</a:t>
            </a:r>
            <a:endParaRPr lang="en-US" altLang="zh-CN" sz="1800"/>
          </a:p>
          <a:p>
            <a:pPr indent="0" fontAlgn="auto">
              <a:lnSpc>
                <a:spcPct val="130000"/>
              </a:lnSpc>
            </a:pPr>
            <a:r>
              <a:rPr lang="en-US" altLang="zh-CN" sz="2000"/>
              <a:t>Smembers</a:t>
            </a:r>
            <a:br>
              <a:rPr lang="en-US" altLang="zh-CN" sz="2000"/>
            </a:br>
            <a:r>
              <a:rPr lang="en-US" altLang="zh-CN" sz="1800"/>
              <a:t>返回集合中的所有的成员。 不存在的集合 key 被视为空集合。</a:t>
            </a:r>
            <a:br>
              <a:rPr lang="en-US" altLang="zh-CN" sz="1800"/>
            </a:br>
            <a:r>
              <a:rPr lang="zh-CN" altLang="en-US" sz="1800"/>
              <a:t>语法：SMEMBERS KEY VALUE</a:t>
            </a:r>
            <a:br>
              <a:rPr lang="zh-CN" altLang="en-US" sz="1800"/>
            </a:br>
            <a:r>
              <a:rPr lang="zh-CN" altLang="en-US" sz="1800"/>
              <a:t>返回值：集合中的所有成员。</a:t>
            </a:r>
            <a:endParaRPr lang="zh-CN" altLang="en-US" sz="1800"/>
          </a:p>
          <a:p>
            <a:pPr indent="0" fontAlgn="auto">
              <a:lnSpc>
                <a:spcPct val="130000"/>
              </a:lnSpc>
            </a:pPr>
            <a:r>
              <a:rPr lang="en-US" altLang="zh-CN" sz="1800"/>
              <a:t>Sinter </a:t>
            </a:r>
            <a:br>
              <a:rPr lang="en-US" altLang="zh-CN" sz="1800"/>
            </a:br>
            <a:r>
              <a:rPr lang="en-US" altLang="zh-CN" sz="1800"/>
              <a:t>返回给定所有给定集合的交集。 </a:t>
            </a:r>
            <a:br>
              <a:rPr lang="en-US" altLang="zh-CN" sz="1800"/>
            </a:br>
            <a:r>
              <a:rPr lang="zh-CN" altLang="en-US" sz="1800">
                <a:sym typeface="+mn-ea"/>
              </a:rPr>
              <a:t>语法：SINTER KEY KEY1..KEYN</a:t>
            </a:r>
            <a:br>
              <a:rPr lang="zh-CN" altLang="en-US" sz="1800">
                <a:sym typeface="+mn-ea"/>
              </a:rPr>
            </a:br>
            <a:r>
              <a:rPr lang="zh-CN" altLang="en-US" sz="1800">
                <a:sym typeface="+mn-ea"/>
              </a:rPr>
              <a:t>返回值：交集成员的列表。</a:t>
            </a:r>
            <a:br>
              <a:rPr lang="en-US" altLang="zh-CN" sz="1800"/>
            </a:br>
            <a:endParaRPr lang="en-US" altLang="zh-CN" sz="1800"/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7892415" y="705485"/>
            <a:ext cx="3991610" cy="59690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fontAlgn="auto">
              <a:lnSpc>
                <a:spcPct val="100000"/>
              </a:lnSpc>
            </a:pPr>
            <a:r>
              <a:rPr lang="en-US" altLang="zh-CN" sz="2000"/>
              <a:t>Srem </a:t>
            </a:r>
            <a:endParaRPr lang="en-US" altLang="zh-CN" sz="2000"/>
          </a:p>
          <a:p>
            <a:pPr marL="226695" indent="0" fontAlgn="auto">
              <a:lnSpc>
                <a:spcPct val="100000"/>
              </a:lnSpc>
              <a:buNone/>
            </a:pPr>
            <a:r>
              <a:rPr lang="en-US" altLang="zh-CN" sz="1800"/>
              <a:t>用于移除集合中的一个或多个成员元素</a:t>
            </a:r>
            <a:endParaRPr lang="en-US" altLang="zh-CN" sz="1800"/>
          </a:p>
          <a:p>
            <a:pPr marL="226695" indent="0" fontAlgn="auto">
              <a:lnSpc>
                <a:spcPct val="100000"/>
              </a:lnSpc>
              <a:buNone/>
            </a:pPr>
            <a:r>
              <a:rPr lang="en-US" altLang="zh-CN" sz="1800"/>
              <a:t>语法：SREM KEY MEMBER1..MEMBERN</a:t>
            </a:r>
            <a:endParaRPr lang="en-US" altLang="zh-CN" sz="1800"/>
          </a:p>
          <a:p>
            <a:pPr marL="226695" indent="0" fontAlgn="auto">
              <a:lnSpc>
                <a:spcPct val="100000"/>
              </a:lnSpc>
              <a:buNone/>
            </a:pPr>
            <a:r>
              <a:rPr lang="en-US" altLang="zh-CN" sz="1800"/>
              <a:t>返回值：被成功移除的元素数量。</a:t>
            </a:r>
            <a:endParaRPr lang="en-US" altLang="zh-CN" sz="1800"/>
          </a:p>
          <a:p>
            <a:pPr indent="0" fontAlgn="auto">
              <a:lnSpc>
                <a:spcPct val="100000"/>
              </a:lnSpc>
            </a:pPr>
            <a:r>
              <a:rPr lang="en-US" altLang="zh-CN" sz="2000"/>
              <a:t>Sdiff</a:t>
            </a:r>
            <a:br>
              <a:rPr lang="en-US" altLang="zh-CN" sz="2000"/>
            </a:br>
            <a:r>
              <a:rPr lang="en-US" altLang="zh-CN" sz="1800"/>
              <a:t>返回给定集合之间的差集。不存在的集合 key 将视为空集</a:t>
            </a:r>
            <a:r>
              <a:rPr lang="en-US" altLang="zh-CN" sz="1800"/>
              <a:t>。</a:t>
            </a:r>
            <a:br>
              <a:rPr lang="en-US" altLang="zh-CN" sz="1800"/>
            </a:br>
            <a:r>
              <a:rPr lang="zh-CN" altLang="en-US" sz="1800"/>
              <a:t>语法：SDIFF FIRST_KEY OTHER_KEY1..OTHER_KEYN</a:t>
            </a:r>
            <a:br>
              <a:rPr lang="zh-CN" altLang="en-US" sz="1800"/>
            </a:br>
            <a:r>
              <a:rPr lang="zh-CN" altLang="en-US" sz="1800"/>
              <a:t>返回值：包含差集成员的列表。</a:t>
            </a:r>
            <a:endParaRPr lang="zh-CN" altLang="en-US" sz="1800"/>
          </a:p>
          <a:p>
            <a:pPr indent="0" fontAlgn="auto">
              <a:lnSpc>
                <a:spcPct val="100000"/>
              </a:lnSpc>
            </a:pPr>
            <a:r>
              <a:rPr lang="en-US" altLang="zh-CN" sz="1800"/>
              <a:t>Sscan </a:t>
            </a:r>
            <a:br>
              <a:rPr lang="en-US" altLang="zh-CN" sz="1800"/>
            </a:br>
            <a:r>
              <a:rPr lang="en-US" altLang="zh-CN" sz="1800"/>
              <a:t>用于迭代集合键中的元素</a:t>
            </a:r>
            <a:r>
              <a:rPr lang="en-US" altLang="zh-CN" sz="1800"/>
              <a:t>。 </a:t>
            </a:r>
            <a:br>
              <a:rPr lang="en-US" altLang="zh-CN" sz="1800"/>
            </a:br>
            <a:r>
              <a:rPr lang="zh-CN" altLang="en-US" sz="1800">
                <a:sym typeface="+mn-ea"/>
              </a:rPr>
              <a:t>语法：SSCAN KEY [MATCH pattern] [COUNT count]</a:t>
            </a:r>
            <a:br>
              <a:rPr lang="zh-CN" altLang="en-US" sz="1800">
                <a:sym typeface="+mn-ea"/>
              </a:rPr>
            </a:br>
            <a:r>
              <a:rPr lang="zh-CN" altLang="en-US" sz="1800">
                <a:sym typeface="+mn-ea"/>
              </a:rPr>
              <a:t>返回值：数组列表。</a:t>
            </a:r>
            <a:br>
              <a:rPr lang="en-US" altLang="zh-CN" sz="1800"/>
            </a:br>
            <a:endParaRPr lang="en-US" altLang="zh-CN" sz="1800"/>
          </a:p>
        </p:txBody>
      </p:sp>
      <p:sp>
        <p:nvSpPr>
          <p:cNvPr id="8" name="内容占位符 4"/>
          <p:cNvSpPr>
            <a:spLocks noGrp="1"/>
          </p:cNvSpPr>
          <p:nvPr/>
        </p:nvSpPr>
        <p:spPr>
          <a:xfrm>
            <a:off x="173355" y="849630"/>
            <a:ext cx="4232910" cy="544893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40000"/>
              </a:lnSpc>
              <a:buClrTx/>
              <a:buSzTx/>
            </a:pPr>
            <a:r>
              <a:rPr lang="en-US" altLang="zh-CN" sz="2000"/>
              <a:t>Sadd</a:t>
            </a:r>
            <a:br>
              <a:rPr lang="zh-CN" altLang="en-US" sz="1800">
                <a:latin typeface="+mn-ea"/>
                <a:ea typeface="+mn-ea"/>
                <a:cs typeface="+mn-ea"/>
              </a:rPr>
            </a:br>
            <a:r>
              <a:rPr lang="en-US" altLang="zh-CN" sz="1800"/>
              <a:t>将一个或多个成员元素加入到集合中，语法：SADD KEY_NAME VALUE1..VALUEN</a:t>
            </a:r>
            <a:br>
              <a:rPr lang="en-US" altLang="zh-CN" sz="1800"/>
            </a:br>
            <a:r>
              <a:rPr lang="en-US" altLang="zh-CN" sz="1800"/>
              <a:t>返回值： 添加的新元素的数量</a:t>
            </a:r>
            <a:endParaRPr lang="en-US" altLang="zh-CN" sz="1800"/>
          </a:p>
          <a:p>
            <a:pPr indent="0" algn="l" fontAlgn="auto">
              <a:lnSpc>
                <a:spcPct val="140000"/>
              </a:lnSpc>
              <a:buClrTx/>
              <a:buSzTx/>
            </a:pPr>
            <a:r>
              <a:rPr lang="en-US" altLang="zh-CN" sz="2000">
                <a:sym typeface="+mn-ea"/>
              </a:rPr>
              <a:t>Sunion </a:t>
            </a:r>
            <a:br>
              <a:rPr lang="en-US" altLang="zh-CN" sz="1800">
                <a:sym typeface="+mn-ea"/>
              </a:rPr>
            </a:br>
            <a:r>
              <a:rPr lang="en-US" altLang="zh-CN" sz="1800">
                <a:sym typeface="+mn-ea"/>
              </a:rPr>
              <a:t>返回</a:t>
            </a:r>
            <a:r>
              <a:rPr lang="en-US" altLang="zh-CN" sz="1600">
                <a:sym typeface="+mn-ea"/>
              </a:rPr>
              <a:t>给定集合的并集。</a:t>
            </a:r>
            <a:br>
              <a:rPr lang="en-US" altLang="zh-CN" sz="1600">
                <a:sym typeface="+mn-ea"/>
              </a:rPr>
            </a:br>
            <a:r>
              <a:rPr lang="en-US" altLang="zh-CN" sz="1600">
                <a:sym typeface="+mn-ea"/>
              </a:rPr>
              <a:t>语法；SUNION KEY KEY1..KEYN </a:t>
            </a:r>
            <a:br>
              <a:rPr lang="en-US" altLang="zh-CN" sz="1600">
                <a:sym typeface="+mn-ea"/>
              </a:rPr>
            </a:br>
            <a:r>
              <a:rPr lang="en-US" altLang="zh-CN" sz="1600">
                <a:sym typeface="+mn-ea"/>
              </a:rPr>
              <a:t>返回值：并集成员</a:t>
            </a:r>
            <a:r>
              <a:rPr lang="en-US" altLang="zh-CN" sz="1800">
                <a:sym typeface="+mn-ea"/>
              </a:rPr>
              <a:t>的列表</a:t>
            </a:r>
            <a:endParaRPr lang="en-US" altLang="zh-CN" sz="1800">
              <a:sym typeface="+mn-ea"/>
            </a:endParaRPr>
          </a:p>
          <a:p>
            <a:pPr indent="0" algn="l" fontAlgn="auto">
              <a:lnSpc>
                <a:spcPct val="140000"/>
              </a:lnSpc>
              <a:buClrTx/>
              <a:buSzTx/>
            </a:pPr>
            <a:r>
              <a:rPr lang="en-US" altLang="zh-CN" sz="1800">
                <a:sym typeface="+mn-ea"/>
              </a:rPr>
              <a:t>Smove </a:t>
            </a:r>
            <a:br>
              <a:rPr lang="en-US" altLang="zh-CN" sz="1800">
                <a:sym typeface="+mn-ea"/>
              </a:rPr>
            </a:br>
            <a:r>
              <a:rPr lang="en-US" altLang="zh-CN" sz="1600">
                <a:sym typeface="+mn-ea"/>
              </a:rPr>
              <a:t>指定成员 member 元素从 source 集合移动到 destination 集合</a:t>
            </a:r>
            <a:br>
              <a:rPr lang="en-US" altLang="zh-CN" sz="1600">
                <a:sym typeface="+mn-ea"/>
              </a:rPr>
            </a:br>
            <a:r>
              <a:rPr lang="en-US" altLang="zh-CN" sz="1600">
                <a:sym typeface="+mn-ea"/>
              </a:rPr>
              <a:t>语法；SMOVE SOURCE DESTINATION MEMBER  </a:t>
            </a:r>
            <a:br>
              <a:rPr lang="en-US" altLang="zh-CN" sz="1600">
                <a:sym typeface="+mn-ea"/>
              </a:rPr>
            </a:br>
            <a:r>
              <a:rPr lang="en-US" altLang="zh-CN" sz="1600">
                <a:sym typeface="+mn-ea"/>
              </a:rPr>
              <a:t>返回值：成功移除，返回 1 。</a:t>
            </a:r>
            <a:r>
              <a:rPr lang="zh-CN" altLang="en-US" sz="1600">
                <a:sym typeface="+mn-ea"/>
              </a:rPr>
              <a:t>失败</a:t>
            </a:r>
            <a:r>
              <a:rPr lang="en-US" altLang="zh-CN" sz="1600">
                <a:sym typeface="+mn-ea"/>
              </a:rPr>
              <a:t>0</a:t>
            </a:r>
            <a:endParaRPr lang="en-US" altLang="zh-CN" sz="1800">
              <a:sym typeface="+mn-ea"/>
            </a:endParaRPr>
          </a:p>
          <a:p>
            <a:pPr marL="0" indent="0" fontAlgn="auto">
              <a:lnSpc>
                <a:spcPct val="140000"/>
              </a:lnSpc>
              <a:buNone/>
            </a:pPr>
            <a:endParaRPr lang="en-US" altLang="zh-CN" sz="2000"/>
          </a:p>
          <a:p>
            <a:endParaRPr lang="en-US" altLang="zh-CN" sz="2000"/>
          </a:p>
        </p:txBody>
      </p:sp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有序集合（Sorted Set）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Sorted Sets</a:t>
            </a:r>
            <a:r>
              <a:rPr lang="zh-CN" altLang="en-US"/>
              <a:t>类似于</a:t>
            </a:r>
            <a:r>
              <a:rPr lang="en-US" altLang="zh-CN"/>
              <a:t>Set</a:t>
            </a:r>
            <a:r>
              <a:rPr lang="zh-CN" altLang="en-US"/>
              <a:t>和</a:t>
            </a:r>
            <a:r>
              <a:rPr lang="en-US" altLang="zh-CN"/>
              <a:t>List</a:t>
            </a:r>
            <a:r>
              <a:rPr lang="zh-CN" altLang="en-US"/>
              <a:t>类型混合。并且有根据一个浮点型的</a:t>
            </a:r>
            <a:r>
              <a:rPr lang="en-US" altLang="zh-CN"/>
              <a:t>socre</a:t>
            </a:r>
            <a:r>
              <a:rPr lang="zh-CN" altLang="en-US"/>
              <a:t>进行排序</a:t>
            </a:r>
            <a:endParaRPr lang="zh-CN" altLang="en-US"/>
          </a:p>
          <a:p>
            <a:pPr lvl="1"/>
            <a:r>
              <a:rPr lang="zh-CN" altLang="en-US"/>
              <a:t>唯一性</a:t>
            </a:r>
            <a:endParaRPr lang="zh-CN" altLang="en-US"/>
          </a:p>
          <a:p>
            <a:pPr lvl="1"/>
            <a:r>
              <a:rPr lang="zh-CN" altLang="en-US"/>
              <a:t>字符串去重</a:t>
            </a:r>
            <a:endParaRPr lang="zh-CN" altLang="en-US"/>
          </a:p>
          <a:p>
            <a:pPr lvl="1"/>
            <a:r>
              <a:rPr lang="zh-CN" altLang="en-US"/>
              <a:t>有排序</a:t>
            </a:r>
            <a:endParaRPr lang="zh-CN" altLang="en-US"/>
          </a:p>
          <a:p>
            <a:pPr lvl="2"/>
            <a:r>
              <a:rPr lang="zh-CN" altLang="en-US"/>
              <a:t>如果不同成绩 如果</a:t>
            </a:r>
            <a:r>
              <a:rPr lang="en-US" altLang="zh-CN"/>
              <a:t>A.score&gt;B.score  ,A &gt; B</a:t>
            </a:r>
            <a:endParaRPr lang="en-US" altLang="zh-CN"/>
          </a:p>
          <a:p>
            <a:pPr lvl="2"/>
            <a:r>
              <a:rPr lang="zh-CN" altLang="en-US"/>
              <a:t>如果</a:t>
            </a:r>
            <a:r>
              <a:rPr lang="en-US" altLang="zh-CN"/>
              <a:t>A.score = B.Score, </a:t>
            </a:r>
            <a:r>
              <a:rPr lang="zh-CN" altLang="en-US"/>
              <a:t>按字典顺序比较。字典相同去重</a:t>
            </a:r>
            <a:endParaRPr lang="zh-CN" altLang="en-US"/>
          </a:p>
          <a:p>
            <a:pPr lvl="1"/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有序集合（Sorted Set）</a:t>
            </a:r>
            <a:endParaRPr lang="zh-CN" altLang="en-US"/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4100195" y="705485"/>
            <a:ext cx="3991610" cy="59690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fontAlgn="auto">
              <a:lnSpc>
                <a:spcPct val="100000"/>
              </a:lnSpc>
            </a:pPr>
            <a:r>
              <a:rPr lang="en-US" altLang="zh-CN" sz="2000"/>
              <a:t>Zcount</a:t>
            </a:r>
            <a:endParaRPr lang="en-US" altLang="zh-CN" sz="2000"/>
          </a:p>
          <a:p>
            <a:pPr marL="226695" indent="0" fontAlgn="auto">
              <a:lnSpc>
                <a:spcPct val="100000"/>
              </a:lnSpc>
              <a:buNone/>
            </a:pPr>
            <a:r>
              <a:rPr lang="en-US" altLang="zh-CN" sz="1800"/>
              <a:t>指定分数区间的成员数量。</a:t>
            </a:r>
            <a:endParaRPr lang="en-US" altLang="zh-CN" sz="1800"/>
          </a:p>
          <a:p>
            <a:pPr marL="226695" indent="0" fontAlgn="auto">
              <a:lnSpc>
                <a:spcPct val="100000"/>
              </a:lnSpc>
              <a:buNone/>
            </a:pPr>
            <a:r>
              <a:rPr lang="en-US" altLang="zh-CN" sz="1800"/>
              <a:t>语法： ZCOUNT key min max</a:t>
            </a:r>
            <a:endParaRPr lang="en-US" altLang="zh-CN" sz="1800"/>
          </a:p>
          <a:p>
            <a:pPr marL="226695" indent="0" fontAlgn="auto">
              <a:lnSpc>
                <a:spcPct val="100000"/>
              </a:lnSpc>
              <a:buNone/>
            </a:pPr>
            <a:r>
              <a:rPr lang="en-US" altLang="zh-CN" sz="1800"/>
              <a:t>返回值： min 和 max 之间的数量。</a:t>
            </a:r>
            <a:endParaRPr lang="en-US" altLang="zh-CN" sz="1800"/>
          </a:p>
          <a:p>
            <a:pPr indent="0" fontAlgn="auto">
              <a:lnSpc>
                <a:spcPct val="130000"/>
              </a:lnSpc>
            </a:pPr>
            <a:r>
              <a:rPr lang="en-US" altLang="zh-CN" sz="2000">
                <a:sym typeface="+mn-ea"/>
              </a:rPr>
              <a:t>Zrangebyscore </a:t>
            </a:r>
            <a:br>
              <a:rPr lang="en-US" altLang="zh-CN" sz="2000">
                <a:sym typeface="+mn-ea"/>
              </a:rPr>
            </a:br>
            <a:r>
              <a:rPr lang="en-US" altLang="zh-CN" sz="2000">
                <a:sym typeface="+mn-ea"/>
              </a:rPr>
              <a:t>指定分数区间的成员列表</a:t>
            </a:r>
            <a:br>
              <a:rPr lang="en-US" altLang="zh-CN" sz="2000">
                <a:sym typeface="+mn-ea"/>
              </a:rPr>
            </a:br>
            <a:r>
              <a:rPr lang="en-US" altLang="zh-CN" sz="2000">
                <a:sym typeface="+mn-ea"/>
              </a:rPr>
              <a:t>语法：ZRANGEBYSCORE key min max [WITHSCORES] [LIMIT offset count]</a:t>
            </a:r>
            <a:br>
              <a:rPr lang="en-US" altLang="zh-CN" sz="2000">
                <a:sym typeface="+mn-ea"/>
              </a:rPr>
            </a:br>
            <a:r>
              <a:rPr lang="en-US" altLang="zh-CN" sz="2000">
                <a:sym typeface="+mn-ea"/>
              </a:rPr>
              <a:t>返回值：成员列表。</a:t>
            </a:r>
            <a:endParaRPr lang="en-US" altLang="zh-CN" sz="2000"/>
          </a:p>
          <a:p>
            <a:pPr indent="0" fontAlgn="auto">
              <a:lnSpc>
                <a:spcPct val="130000"/>
              </a:lnSpc>
            </a:pPr>
            <a:r>
              <a:rPr lang="en-US" altLang="zh-CN" sz="2000"/>
              <a:t>Zremrangebyrank</a:t>
            </a:r>
            <a:br>
              <a:rPr lang="en-US" altLang="zh-CN" sz="1800"/>
            </a:br>
            <a:r>
              <a:rPr lang="en-US" altLang="zh-CN" sz="1800"/>
              <a:t>移除指定排名(rank)区间成员。 </a:t>
            </a:r>
            <a:br>
              <a:rPr lang="en-US" altLang="zh-CN" sz="1800"/>
            </a:br>
            <a:r>
              <a:rPr lang="zh-CN" altLang="en-US" sz="1800">
                <a:sym typeface="+mn-ea"/>
              </a:rPr>
              <a:t>语法：ZREMRANGEBYRANK key start stop</a:t>
            </a:r>
            <a:br>
              <a:rPr lang="zh-CN" altLang="en-US" sz="1800">
                <a:sym typeface="+mn-ea"/>
              </a:rPr>
            </a:br>
            <a:r>
              <a:rPr lang="zh-CN" altLang="en-US" sz="1800">
                <a:sym typeface="+mn-ea"/>
              </a:rPr>
              <a:t>返回值：移除成员的数量。</a:t>
            </a:r>
            <a:endParaRPr lang="en-US" altLang="zh-CN" sz="1800">
              <a:sym typeface="+mn-ea"/>
            </a:endParaRPr>
          </a:p>
          <a:p>
            <a:pPr indent="0" fontAlgn="auto">
              <a:lnSpc>
                <a:spcPct val="130000"/>
              </a:lnSpc>
            </a:pPr>
            <a:br>
              <a:rPr lang="en-US" altLang="zh-CN" sz="1800"/>
            </a:br>
            <a:endParaRPr lang="en-US" altLang="zh-CN" sz="1800"/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7925435" y="705485"/>
            <a:ext cx="3991610" cy="5969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fontAlgn="auto">
              <a:lnSpc>
                <a:spcPct val="150000"/>
              </a:lnSpc>
            </a:pPr>
            <a:r>
              <a:rPr lang="en-US" altLang="zh-CN" sz="2200">
                <a:sym typeface="+mn-ea"/>
              </a:rPr>
              <a:t>Zremrangebyscore </a:t>
            </a:r>
            <a:br>
              <a:rPr lang="en-US" altLang="zh-CN" sz="2000">
                <a:sym typeface="+mn-ea"/>
              </a:rPr>
            </a:br>
            <a:r>
              <a:rPr lang="en-US" altLang="zh-CN" sz="2000">
                <a:sym typeface="+mn-ea"/>
              </a:rPr>
              <a:t>移除指定排名(score)区间成员。 </a:t>
            </a:r>
            <a:br>
              <a:rPr lang="en-US" altLang="zh-CN" sz="2000">
                <a:sym typeface="+mn-ea"/>
              </a:rPr>
            </a:br>
            <a:r>
              <a:rPr lang="zh-CN" altLang="en-US" sz="2000">
                <a:sym typeface="+mn-ea"/>
              </a:rPr>
              <a:t>语法：ZREMRANGEBYSCORE key min max返回值：移除成员的数量</a:t>
            </a:r>
            <a:endParaRPr lang="zh-CN" altLang="en-US" sz="2000"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200"/>
              <a:t>Zincrby </a:t>
            </a:r>
            <a:r>
              <a:rPr lang="en-US" altLang="zh-CN" sz="1800"/>
              <a:t>命令对有序集合中指定成员的分数加上增量 increment</a:t>
            </a:r>
            <a:endParaRPr lang="en-US" altLang="zh-CN" sz="1800"/>
          </a:p>
          <a:p>
            <a:pPr indent="0" fontAlgn="auto">
              <a:lnSpc>
                <a:spcPct val="150000"/>
              </a:lnSpc>
            </a:pPr>
            <a:endParaRPr lang="en-US" altLang="zh-CN" sz="1800"/>
          </a:p>
        </p:txBody>
      </p:sp>
      <p:sp>
        <p:nvSpPr>
          <p:cNvPr id="8" name="内容占位符 4"/>
          <p:cNvSpPr>
            <a:spLocks noGrp="1"/>
          </p:cNvSpPr>
          <p:nvPr/>
        </p:nvSpPr>
        <p:spPr>
          <a:xfrm>
            <a:off x="173355" y="849630"/>
            <a:ext cx="4232910" cy="544893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40000"/>
              </a:lnSpc>
              <a:buClrTx/>
              <a:buSzTx/>
            </a:pPr>
            <a:r>
              <a:rPr lang="en-US" altLang="zh-CN" sz="2000"/>
              <a:t>Zadd </a:t>
            </a:r>
            <a:br>
              <a:rPr lang="zh-CN" altLang="en-US" sz="1800">
                <a:latin typeface="+mn-ea"/>
                <a:ea typeface="+mn-ea"/>
                <a:cs typeface="+mn-ea"/>
              </a:rPr>
            </a:br>
            <a:r>
              <a:rPr lang="en-US" altLang="zh-CN" sz="1800"/>
              <a:t>将一个或多个成员元素加入到集合中，语法： ZADD KEY_NAME SCORE1 VALUE1.. SCOREN VALUEN</a:t>
            </a:r>
            <a:br>
              <a:rPr lang="en-US" altLang="zh-CN" sz="1800"/>
            </a:br>
            <a:r>
              <a:rPr lang="en-US" altLang="zh-CN" sz="1800"/>
              <a:t>返回值： 添加的新元素的数量</a:t>
            </a:r>
            <a:endParaRPr lang="en-US" altLang="zh-CN" sz="1800"/>
          </a:p>
          <a:p>
            <a:pPr indent="0" algn="l" fontAlgn="auto">
              <a:lnSpc>
                <a:spcPct val="140000"/>
              </a:lnSpc>
              <a:buClrTx/>
              <a:buSzTx/>
            </a:pPr>
            <a:r>
              <a:rPr lang="en-US" altLang="zh-CN" sz="2000">
                <a:sym typeface="+mn-ea"/>
              </a:rPr>
              <a:t>Zrange |Zrevrange </a:t>
            </a:r>
            <a:br>
              <a:rPr lang="en-US" altLang="zh-CN" sz="1800">
                <a:sym typeface="+mn-ea"/>
              </a:rPr>
            </a:br>
            <a:r>
              <a:rPr lang="en-US" altLang="zh-CN" sz="1800">
                <a:sym typeface="+mn-ea"/>
              </a:rPr>
              <a:t>返回</a:t>
            </a:r>
            <a:r>
              <a:rPr lang="en-US" altLang="zh-CN" sz="1600">
                <a:sym typeface="+mn-ea"/>
              </a:rPr>
              <a:t>递增|</a:t>
            </a:r>
            <a:r>
              <a:rPr lang="zh-CN" altLang="en-US" sz="1600">
                <a:sym typeface="+mn-ea"/>
              </a:rPr>
              <a:t>递减</a:t>
            </a:r>
            <a:r>
              <a:rPr lang="en-US" altLang="zh-CN" sz="1600">
                <a:sym typeface="+mn-ea"/>
              </a:rPr>
              <a:t>排列。</a:t>
            </a:r>
            <a:br>
              <a:rPr lang="en-US" altLang="zh-CN" sz="1600">
                <a:sym typeface="+mn-ea"/>
              </a:rPr>
            </a:br>
            <a:r>
              <a:rPr lang="en-US" altLang="zh-CN" sz="1600">
                <a:sym typeface="+mn-ea"/>
              </a:rPr>
              <a:t>语法；ZRANGE key start stop [WITHSCORES] </a:t>
            </a:r>
            <a:br>
              <a:rPr lang="en-US" altLang="zh-CN" sz="1600">
                <a:sym typeface="+mn-ea"/>
              </a:rPr>
            </a:br>
            <a:r>
              <a:rPr lang="en-US" altLang="zh-CN" sz="1600">
                <a:sym typeface="+mn-ea"/>
              </a:rPr>
              <a:t>返回值：成员</a:t>
            </a:r>
            <a:r>
              <a:rPr lang="zh-CN" altLang="en-US" sz="1600">
                <a:sym typeface="+mn-ea"/>
              </a:rPr>
              <a:t>和分数</a:t>
            </a:r>
            <a:r>
              <a:rPr lang="en-US" altLang="zh-CN" sz="1800">
                <a:sym typeface="+mn-ea"/>
              </a:rPr>
              <a:t>的列表</a:t>
            </a:r>
            <a:endParaRPr lang="en-US" altLang="zh-CN" sz="1800">
              <a:sym typeface="+mn-ea"/>
            </a:endParaRPr>
          </a:p>
          <a:p>
            <a:pPr indent="0" algn="l" fontAlgn="auto">
              <a:lnSpc>
                <a:spcPct val="140000"/>
              </a:lnSpc>
              <a:buClrTx/>
              <a:buSzTx/>
            </a:pPr>
            <a:r>
              <a:rPr lang="en-US" altLang="zh-CN" sz="2000">
                <a:sym typeface="+mn-ea"/>
              </a:rPr>
              <a:t>Zrank|Zrevrank</a:t>
            </a:r>
            <a:br>
              <a:rPr lang="en-US" altLang="zh-CN" sz="1800">
                <a:sym typeface="+mn-ea"/>
              </a:rPr>
            </a:br>
            <a:r>
              <a:rPr lang="en-US" altLang="zh-CN" sz="1600">
                <a:sym typeface="+mn-ea"/>
              </a:rPr>
              <a:t>有序集中指定成员的排名</a:t>
            </a:r>
            <a:br>
              <a:rPr lang="en-US" altLang="zh-CN" sz="1600">
                <a:sym typeface="+mn-ea"/>
              </a:rPr>
            </a:br>
            <a:r>
              <a:rPr lang="en-US" altLang="zh-CN" sz="1600">
                <a:sym typeface="+mn-ea"/>
              </a:rPr>
              <a:t>语法；ZRANK key member  </a:t>
            </a:r>
            <a:br>
              <a:rPr lang="en-US" altLang="zh-CN" sz="1600">
                <a:sym typeface="+mn-ea"/>
              </a:rPr>
            </a:br>
            <a:r>
              <a:rPr lang="en-US" altLang="zh-CN" sz="1600">
                <a:sym typeface="+mn-ea"/>
              </a:rPr>
              <a:t>返回值：成功移除，返回 1 。失败0</a:t>
            </a:r>
            <a:endParaRPr lang="en-US" altLang="zh-CN" sz="1800">
              <a:sym typeface="+mn-ea"/>
            </a:endParaRPr>
          </a:p>
          <a:p>
            <a:pPr indent="0" algn="l" fontAlgn="auto">
              <a:lnSpc>
                <a:spcPct val="140000"/>
              </a:lnSpc>
              <a:buClrTx/>
              <a:buSzTx/>
            </a:pPr>
            <a:endParaRPr lang="en-US" altLang="zh-CN" sz="1800">
              <a:sym typeface="+mn-ea"/>
            </a:endParaRPr>
          </a:p>
          <a:p>
            <a:pPr marL="0" indent="0" fontAlgn="auto">
              <a:lnSpc>
                <a:spcPct val="140000"/>
              </a:lnSpc>
              <a:buNone/>
            </a:pPr>
            <a:endParaRPr lang="en-US" altLang="zh-CN" sz="2000"/>
          </a:p>
          <a:p>
            <a:endParaRPr lang="en-US" altLang="zh-CN" sz="2000"/>
          </a:p>
        </p:txBody>
      </p:sp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 txBox="1"/>
          <p:nvPr/>
        </p:nvSpPr>
        <p:spPr>
          <a:xfrm>
            <a:off x="385445" y="431800"/>
            <a:ext cx="11015980" cy="5737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                                 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                            </a:t>
            </a: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 </a:t>
            </a:r>
            <a:r>
              <a:rPr kumimoji="0" lang="zh-CN" altLang="en-US" sz="80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汉仪行楷简" panose="02010600000101010101" charset="-122"/>
                <a:ea typeface="汉仪行楷简" panose="02010600000101010101" charset="-122"/>
                <a:cs typeface="汉仪行楷简" panose="02010600000101010101" charset="-122"/>
              </a:rPr>
              <a:t>卓越人生</a:t>
            </a:r>
            <a:endParaRPr kumimoji="0" lang="zh-CN" altLang="en-US" sz="6600" b="1" i="0" u="none" strike="noStrike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汉仪行楷简" panose="02010600000101010101" charset="-122"/>
              <a:ea typeface="汉仪行楷简" panose="02010600000101010101" charset="-122"/>
              <a:cs typeface="汉仪行楷简" panose="02010600000101010101" charset="-122"/>
            </a:endParaRPr>
          </a:p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汉仪行楷简" panose="02010600000101010101" charset="-122"/>
                <a:ea typeface="汉仪行楷简" panose="02010600000101010101" charset="-122"/>
                <a:cs typeface="汉仪行楷简" panose="02010600000101010101" charset="-122"/>
              </a:rPr>
              <a:t>   </a:t>
            </a:r>
            <a:r>
              <a:rPr kumimoji="0" lang="zh-CN" altLang="en-US" sz="80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汉仪行楷简" panose="02010600000101010101" charset="-122"/>
                <a:ea typeface="汉仪行楷简" panose="02010600000101010101" charset="-122"/>
                <a:cs typeface="汉仪行楷简" panose="02010600000101010101" charset="-122"/>
              </a:rPr>
              <a:t>中软国际与你共成长</a:t>
            </a:r>
            <a:endParaRPr kumimoji="0" lang="zh-CN" altLang="en-US" sz="8000" b="1" i="0" u="none" strike="noStrike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汉仪行楷简" panose="02010600000101010101" charset="-122"/>
              <a:ea typeface="汉仪行楷简" panose="02010600000101010101" charset="-122"/>
              <a:cs typeface="汉仪行楷简" panose="02010600000101010101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redis</a:t>
            </a:r>
            <a:r>
              <a:rPr lang="zh-CN" altLang="en-US"/>
              <a:t>类型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zh-CN" altLang="en-US"/>
              <a:t>Redis中数据是key-value形式，key为字符串类型，value可取类型：</a:t>
            </a:r>
            <a:endParaRPr lang="zh-CN" altLang="en-US"/>
          </a:p>
          <a:p>
            <a:pPr lvl="1"/>
            <a:r>
              <a:rPr lang="zh-CN" altLang="en-US"/>
              <a:t>Redis key值是二进制安全的，这意味着可以用任何二进制序列作为key值，从形如”foo”的简单字符串到一个JPEG文件的内容都可以。空字符串也是有效key值。</a:t>
            </a:r>
            <a:endParaRPr lang="zh-CN" altLang="en-US"/>
          </a:p>
          <a:p>
            <a:pPr lvl="1"/>
            <a:r>
              <a:rPr lang="en-US" altLang="zh-CN"/>
              <a:t>key</a:t>
            </a:r>
            <a:r>
              <a:rPr lang="zh-CN" altLang="en-US"/>
              <a:t>长度不宜太长，也不宜太短，最长</a:t>
            </a:r>
            <a:r>
              <a:rPr lang="en-US" altLang="zh-CN"/>
              <a:t>512M</a:t>
            </a:r>
            <a:endParaRPr lang="zh-CN" altLang="en-US"/>
          </a:p>
          <a:p>
            <a:pPr lvl="1"/>
            <a:r>
              <a:rPr lang="zh-CN" altLang="en-US"/>
              <a:t>推荐最好坚持一种模式。</a:t>
            </a:r>
            <a:endParaRPr lang="zh-CN" altLang="en-US"/>
          </a:p>
          <a:p>
            <a:pPr lvl="2"/>
            <a:r>
              <a:rPr lang="zh-CN" altLang="en-US"/>
              <a:t>例如：”object-type:id:field”就是个不错的注意，像这样”user:1000:password”。对单词的字段名中加上一个点，就像这样：”comment:1234:reply.to”。</a:t>
            </a:r>
            <a:endParaRPr lang="zh-CN" altLang="en-US"/>
          </a:p>
          <a:p>
            <a:pPr lvl="2"/>
            <a:r>
              <a:rPr lang="zh-CN" altLang="en-US"/>
              <a:t>试着坚持一个模式。例如，“object-type:id”是一个好主意，就像“user:1000”一样。不要破坏常用于多词字段，as in "comment:1234:reply.to" or "comment:1234:reply-to"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redis</a:t>
            </a:r>
            <a:r>
              <a:rPr lang="zh-CN" altLang="en-US"/>
              <a:t>类型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zh-CN" altLang="en-US"/>
              <a:t>Redis中数据是key-value形式，key为字符串类型，value可取类型：</a:t>
            </a:r>
            <a:endParaRPr lang="zh-CN" altLang="en-US"/>
          </a:p>
          <a:p>
            <a:pPr lvl="1"/>
            <a:r>
              <a:rPr lang="zh-CN" altLang="en-US"/>
              <a:t>String 字符串</a:t>
            </a:r>
            <a:endParaRPr lang="zh-CN" altLang="en-US"/>
          </a:p>
          <a:p>
            <a:pPr lvl="1"/>
            <a:r>
              <a:rPr lang="zh-CN" altLang="en-US"/>
              <a:t>Hash 哈希表</a:t>
            </a:r>
            <a:endParaRPr lang="zh-CN" altLang="en-US"/>
          </a:p>
          <a:p>
            <a:pPr lvl="1"/>
            <a:r>
              <a:rPr lang="zh-CN" altLang="en-US"/>
              <a:t>List 列表</a:t>
            </a:r>
            <a:endParaRPr lang="zh-CN" altLang="en-US"/>
          </a:p>
          <a:p>
            <a:pPr lvl="1"/>
            <a:r>
              <a:rPr lang="zh-CN" altLang="en-US"/>
              <a:t>Set 集合</a:t>
            </a:r>
            <a:endParaRPr lang="zh-CN" altLang="en-US"/>
          </a:p>
          <a:p>
            <a:pPr lvl="1"/>
            <a:r>
              <a:rPr lang="zh-CN" altLang="en-US"/>
              <a:t>Sorted Set 有序集合(zset)</a:t>
            </a:r>
            <a:endParaRPr lang="zh-CN" altLang="en-US"/>
          </a:p>
          <a:p>
            <a:pPr lvl="1"/>
            <a:r>
              <a:rPr lang="zh-CN" altLang="en-US"/>
              <a:t>Bit arrays (或者说 simply bitmaps):</a:t>
            </a:r>
            <a:endParaRPr lang="zh-CN" altLang="en-US"/>
          </a:p>
          <a:p>
            <a:pPr lvl="1"/>
            <a:r>
              <a:rPr lang="zh-CN" altLang="en-US"/>
              <a:t>HyperLogLogs</a:t>
            </a:r>
            <a:endParaRPr lang="zh-CN" altLang="en-US"/>
          </a:p>
          <a:p>
            <a:pPr lvl="1"/>
            <a:r>
              <a:rPr lang="zh-CN" altLang="en-US"/>
              <a:t>Streams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常用命令</a:t>
            </a:r>
            <a:r>
              <a:rPr lang="en-US" altLang="zh-CN"/>
              <a:t>-</a:t>
            </a:r>
            <a:r>
              <a:rPr lang="zh-CN" altLang="en-US"/>
              <a:t>多数据库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一个Redis实例可以包括多个数据库，客户端可以指定连接某个redis实例的哪个数据库，就好比一个mysql中创建多个数据库，客户端连接时指定连接哪个数据库。</a:t>
            </a:r>
            <a:endParaRPr lang="zh-CN" altLang="en-US"/>
          </a:p>
          <a:p>
            <a:r>
              <a:rPr lang="zh-CN" altLang="en-US"/>
              <a:t>一个redis实例最多可提供16个数据库，下标从0到15，客户端默认连接第0号数据库，也可以通过select选择连接哪个数据库。</a:t>
            </a:r>
            <a:endParaRPr lang="zh-CN" altLang="en-US"/>
          </a:p>
          <a:p>
            <a:r>
              <a:rPr lang="zh-CN" altLang="en-US"/>
              <a:t>http://redisdoc.com/ 命令参考大全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常用命令：Key操作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690" y="899160"/>
            <a:ext cx="11791950" cy="5837555"/>
          </a:xfrm>
        </p:spPr>
        <p:txBody>
          <a:bodyPr>
            <a:noAutofit/>
          </a:bodyPr>
          <a:p>
            <a:r>
              <a:rPr lang="zh-CN" altLang="en-US" sz="2400"/>
              <a:t>exists</a:t>
            </a:r>
            <a:r>
              <a:rPr lang="en-US" altLang="zh-CN" sz="2400"/>
              <a:t>:</a:t>
            </a:r>
            <a:r>
              <a:rPr lang="zh-CN" altLang="en-US" sz="2400">
                <a:sym typeface="+mn-ea"/>
              </a:rPr>
              <a:t>判断key是否存在。</a:t>
            </a:r>
            <a:br>
              <a:rPr lang="zh-CN" altLang="en-US" sz="2400">
                <a:sym typeface="+mn-ea"/>
              </a:rPr>
            </a:br>
            <a:r>
              <a:rPr lang="zh-CN" altLang="en-US" sz="1800">
                <a:sym typeface="+mn-ea"/>
              </a:rPr>
              <a:t>语法：exists key</a:t>
            </a:r>
            <a:br>
              <a:rPr lang="zh-CN" altLang="en-US" sz="1800">
                <a:sym typeface="+mn-ea"/>
              </a:rPr>
            </a:br>
            <a:r>
              <a:rPr lang="zh-CN" altLang="en-US" sz="1800">
                <a:sym typeface="+mn-ea"/>
              </a:rPr>
              <a:t>存在返回1，不存在返回0</a:t>
            </a:r>
            <a:endParaRPr lang="zh-CN" altLang="en-US" sz="2000"/>
          </a:p>
          <a:p>
            <a:pPr algn="l">
              <a:buClrTx/>
              <a:buSzTx/>
            </a:pPr>
            <a:r>
              <a:rPr lang="zh-CN" altLang="en-US" sz="2400"/>
              <a:t>expire</a:t>
            </a:r>
            <a:r>
              <a:rPr lang="en-US" altLang="zh-CN" sz="2400"/>
              <a:t>:</a:t>
            </a:r>
            <a:r>
              <a:rPr lang="zh-CN" altLang="en-US" sz="2400"/>
              <a:t>设置key的过期时间，单位秒</a:t>
            </a:r>
            <a:br>
              <a:rPr lang="zh-CN" altLang="en-US" sz="2400"/>
            </a:br>
            <a:r>
              <a:rPr lang="zh-CN" altLang="en-US" sz="1800"/>
              <a:t> 语法：expire key 秒数</a:t>
            </a:r>
            <a:endParaRPr lang="zh-CN" altLang="en-US" sz="1800"/>
          </a:p>
          <a:p>
            <a:r>
              <a:rPr lang="zh-CN" altLang="en-US" sz="2400"/>
              <a:t>ttl</a:t>
            </a:r>
            <a:r>
              <a:rPr lang="en-US" altLang="zh-CN" sz="2400"/>
              <a:t>: 查看key的剩余过期时间,</a:t>
            </a:r>
            <a:r>
              <a:rPr lang="zh-CN" altLang="en-US" sz="2400">
                <a:sym typeface="+mn-ea"/>
              </a:rPr>
              <a:t>单位秒</a:t>
            </a:r>
            <a:br>
              <a:rPr lang="zh-CN" altLang="en-US" sz="2400">
                <a:sym typeface="+mn-ea"/>
              </a:rPr>
            </a:br>
            <a:r>
              <a:rPr lang="zh-CN" altLang="en-US" sz="1800">
                <a:sym typeface="+mn-ea"/>
              </a:rPr>
              <a:t>语法：ttl key</a:t>
            </a:r>
            <a:br>
              <a:rPr lang="zh-CN" altLang="en-US" sz="1800">
                <a:sym typeface="+mn-ea"/>
              </a:rPr>
            </a:br>
            <a:r>
              <a:rPr lang="zh-CN" altLang="en-US" sz="1800">
                <a:sym typeface="+mn-ea"/>
              </a:rPr>
              <a:t>返回值：返回剩余时间，如果不过期返回-1,如果已经删除为-2</a:t>
            </a:r>
            <a:endParaRPr lang="zh-CN" altLang="en-US" sz="2400">
              <a:sym typeface="+mn-ea"/>
            </a:endParaRPr>
          </a:p>
          <a:p>
            <a:pPr algn="l">
              <a:buClrTx/>
              <a:buSzTx/>
            </a:pPr>
            <a:r>
              <a:rPr lang="zh-CN" altLang="en-US" sz="2400"/>
              <a:t>del</a:t>
            </a:r>
            <a:r>
              <a:rPr lang="en-US" altLang="zh-CN" sz="2400"/>
              <a:t>: 根据key删除键值对。</a:t>
            </a:r>
            <a:br>
              <a:rPr lang="en-US" altLang="zh-CN" sz="2400"/>
            </a:br>
            <a:r>
              <a:rPr lang="en-US" altLang="zh-CN" sz="2400"/>
              <a:t>  </a:t>
            </a:r>
            <a:r>
              <a:rPr lang="zh-CN" altLang="en-US" sz="1800">
                <a:sym typeface="+mn-ea"/>
              </a:rPr>
              <a:t>语法：del key</a:t>
            </a:r>
            <a:endParaRPr lang="zh-CN" altLang="en-US" sz="1800"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en-US" altLang="zh-CN" sz="6000">
                <a:sym typeface="+mn-ea"/>
              </a:rPr>
              <a:t>Redis</a:t>
            </a:r>
            <a:r>
              <a:rPr lang="zh-CN" altLang="en-US" sz="6000">
                <a:sym typeface="+mn-ea"/>
              </a:rPr>
              <a:t>常用</a:t>
            </a:r>
            <a:r>
              <a:rPr lang="zh-CN" altLang="en-US" sz="6000">
                <a:sym typeface="+mn-ea"/>
              </a:rPr>
              <a:t>数据类型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字符串String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这是最简单Redis类型。</a:t>
            </a:r>
            <a:r>
              <a:rPr lang="zh-CN" altLang="en-US" sz="1800"/>
              <a:t>如果你只用这种类型，Redis就像一个可以持久化的memcached服务器。</a:t>
            </a:r>
            <a:endParaRPr lang="zh-CN" altLang="en-US" sz="1800"/>
          </a:p>
          <a:p>
            <a:pPr lvl="1"/>
            <a:r>
              <a:rPr lang="zh-CN" altLang="en-US"/>
              <a:t>通常用SET command 和 GET command来设置和获取字符串值。</a:t>
            </a:r>
            <a:endParaRPr lang="zh-CN" altLang="en-US"/>
          </a:p>
          <a:p>
            <a:pPr lvl="1"/>
            <a:r>
              <a:rPr lang="zh-CN" altLang="en-US"/>
              <a:t>如果已经存在将发生替换</a:t>
            </a:r>
            <a:endParaRPr lang="zh-CN" altLang="en-US"/>
          </a:p>
          <a:p>
            <a:pPr lvl="1"/>
            <a:r>
              <a:rPr lang="en-US" altLang="zh-CN"/>
              <a:t>String</a:t>
            </a:r>
            <a:r>
              <a:rPr lang="zh-CN" altLang="en-US"/>
              <a:t>类型包括 </a:t>
            </a:r>
            <a:r>
              <a:rPr lang="en-US" altLang="zh-CN"/>
              <a:t>“hello” </a:t>
            </a:r>
            <a:r>
              <a:rPr lang="zh-CN" altLang="en-US"/>
              <a:t>和 </a:t>
            </a:r>
            <a:r>
              <a:rPr lang="en-US" altLang="zh-CN"/>
              <a:t>'hello'</a:t>
            </a:r>
            <a:endParaRPr lang="en-US" altLang="zh-CN"/>
          </a:p>
          <a:p>
            <a:pPr lvl="1"/>
            <a:r>
              <a:rPr lang="zh-CN" altLang="en-US"/>
              <a:t>字符的转义 </a:t>
            </a:r>
            <a:r>
              <a:rPr lang="en-US" altLang="zh-CN"/>
              <a:t>\'  “ </a:t>
            </a:r>
            <a:r>
              <a:rPr lang="zh-CN" altLang="en-US"/>
              <a:t>自动转义</a:t>
            </a:r>
            <a:r>
              <a:rPr lang="en-US" altLang="zh-CN"/>
              <a:t>\“</a:t>
            </a:r>
            <a:endParaRPr lang="en-US" altLang="zh-CN"/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字符串String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赋值：set user:name:001 tom</a:t>
            </a:r>
            <a:endParaRPr lang="zh-CN" altLang="en-US"/>
          </a:p>
          <a:p>
            <a:r>
              <a:rPr lang="zh-CN" altLang="en-US"/>
              <a:t>取值失败 </a:t>
            </a:r>
            <a:r>
              <a:rPr lang="en-US" altLang="zh-CN"/>
              <a:t>nil </a:t>
            </a:r>
            <a:r>
              <a:rPr lang="zh-CN" altLang="en-US"/>
              <a:t>代表无值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良好的命名规则：命名空间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700" y="2428240"/>
            <a:ext cx="5086350" cy="971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1405" y="604520"/>
            <a:ext cx="5817235" cy="461962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散列</a:t>
            </a:r>
            <a:r>
              <a:rPr lang="en-US" altLang="zh-CN"/>
              <a:t>Hashes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Redis hash </a:t>
            </a:r>
            <a:r>
              <a:rPr lang="zh-CN" altLang="en-US">
                <a:sym typeface="+mn-ea"/>
              </a:rPr>
              <a:t>具有</a:t>
            </a:r>
            <a:r>
              <a:rPr lang="en-US" altLang="zh-CN">
                <a:sym typeface="+mn-ea"/>
              </a:rPr>
              <a:t>hash</a:t>
            </a:r>
            <a:r>
              <a:rPr lang="zh-CN" altLang="en-US">
                <a:sym typeface="+mn-ea"/>
              </a:rPr>
              <a:t>算法提高存储效率</a:t>
            </a:r>
            <a:endParaRPr lang="zh-CN" altLang="en-US">
              <a:sym typeface="+mn-ea"/>
            </a:endParaRPr>
          </a:p>
          <a:p>
            <a:r>
              <a:rPr lang="zh-CN" altLang="en-US"/>
              <a:t>由field和关联的value组成的map。field和value都是字符串的具有</a:t>
            </a:r>
            <a:r>
              <a:rPr lang="en-US" altLang="zh-CN"/>
              <a:t>hash</a:t>
            </a:r>
            <a:r>
              <a:rPr lang="zh-CN" altLang="en-US"/>
              <a:t>算法提高存储效率，由键值对组成：散列可以方便地表示对象，散列中可以放入的字段数量没有实际限制</a:t>
            </a:r>
            <a:r>
              <a:rPr lang="en-US" altLang="zh-CN"/>
              <a:t>(</a:t>
            </a:r>
            <a:r>
              <a:rPr lang="zh-CN" altLang="en-US"/>
              <a:t>内存决定</a:t>
            </a:r>
            <a:r>
              <a:rPr lang="en-US" altLang="zh-CN"/>
              <a:t>)</a:t>
            </a:r>
            <a:endParaRPr lang="en-US" altLang="zh-CN"/>
          </a:p>
          <a:p>
            <a:r>
              <a:rPr lang="en-US" altLang="zh-CN"/>
              <a:t>HMSET指令设置 hash 中的多个</a:t>
            </a:r>
            <a:r>
              <a:rPr lang="zh-CN" altLang="en-US">
                <a:sym typeface="+mn-ea"/>
              </a:rPr>
              <a:t>field</a:t>
            </a:r>
            <a:r>
              <a:rPr lang="en-US" altLang="zh-CN"/>
              <a:t>，而 HGET 取回单个</a:t>
            </a:r>
            <a:r>
              <a:rPr lang="zh-CN" altLang="en-US">
                <a:sym typeface="+mn-ea"/>
              </a:rPr>
              <a:t>field</a:t>
            </a:r>
            <a:r>
              <a:rPr lang="en-US" altLang="zh-CN"/>
              <a:t>。HMGET 和 HGET 类似，但返回一系列值</a:t>
            </a:r>
            <a:endParaRPr lang="en-US" altLang="zh-CN"/>
          </a:p>
        </p:txBody>
      </p:sp>
    </p:spTree>
  </p:cSld>
  <p:clrMapOvr>
    <a:masterClrMapping/>
  </p:clrMapOvr>
  <p:transition spd="slow">
    <p:push dir="u"/>
  </p:transition>
</p:sld>
</file>

<file path=ppt/tags/tag1.xml><?xml version="1.0" encoding="utf-8"?>
<p:tagLst xmlns:p="http://schemas.openxmlformats.org/presentationml/2006/main">
  <p:tag name="KSO_WM_UNIT_PLACING_PICTURE_USER_VIEWPORT" val="{&quot;height&quot;:4230,&quot;width&quot;:14460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3942</Words>
  <Application>WPS 演示</Application>
  <PresentationFormat>宽屏</PresentationFormat>
  <Paragraphs>158</Paragraphs>
  <Slides>17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微软雅黑 Light</vt:lpstr>
      <vt:lpstr>黑体</vt:lpstr>
      <vt:lpstr>Arial Unicode MS</vt:lpstr>
      <vt:lpstr>Calibri</vt:lpstr>
      <vt:lpstr>思源宋体 CN Light</vt:lpstr>
      <vt:lpstr>汉仪行楷简</vt:lpstr>
      <vt:lpstr>等线</vt:lpstr>
      <vt:lpstr>Office 主题</vt:lpstr>
      <vt:lpstr>Redis类型</vt:lpstr>
      <vt:lpstr>redis类型</vt:lpstr>
      <vt:lpstr>redis类型</vt:lpstr>
      <vt:lpstr>常用命令-多数据库</vt:lpstr>
      <vt:lpstr>常用命令：Key操作</vt:lpstr>
      <vt:lpstr>Redis类型</vt:lpstr>
      <vt:lpstr>字符串String</vt:lpstr>
      <vt:lpstr>字符串String</vt:lpstr>
      <vt:lpstr>散列Hashes</vt:lpstr>
      <vt:lpstr>散列Hashes</vt:lpstr>
      <vt:lpstr>集合(Set)</vt:lpstr>
      <vt:lpstr>列表（List）</vt:lpstr>
      <vt:lpstr>集合(Set)</vt:lpstr>
      <vt:lpstr>集合(Set)</vt:lpstr>
      <vt:lpstr>有序集合（Sorted Set）</vt:lpstr>
      <vt:lpstr>有序集合（Sorted Set）</vt:lpstr>
      <vt:lpstr>PowerPoint 演示文稿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马征</cp:lastModifiedBy>
  <cp:revision>1464</cp:revision>
  <dcterms:created xsi:type="dcterms:W3CDTF">2014-03-19T14:07:00Z</dcterms:created>
  <dcterms:modified xsi:type="dcterms:W3CDTF">2021-01-02T09:49:46Z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