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1"/>
  </p:handoutMasterIdLst>
  <p:sldIdLst>
    <p:sldId id="655" r:id="rId3"/>
    <p:sldId id="633" r:id="rId5"/>
    <p:sldId id="656" r:id="rId6"/>
    <p:sldId id="657" r:id="rId7"/>
    <p:sldId id="659" r:id="rId8"/>
    <p:sldId id="661" r:id="rId9"/>
    <p:sldId id="61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990000"/>
    <a:srgbClr val="AE0B0B"/>
    <a:srgbClr val="CC6600"/>
    <a:srgbClr val="3B9D3B"/>
    <a:srgbClr val="3D3D3D"/>
    <a:srgbClr val="000066"/>
    <a:srgbClr val="CC3300"/>
    <a:srgbClr val="39393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4" autoAdjust="0"/>
    <p:restoredTop sz="79441" autoAdjust="0"/>
  </p:normalViewPr>
  <p:slideViewPr>
    <p:cSldViewPr snapToGrid="0">
      <p:cViewPr varScale="1">
        <p:scale>
          <a:sx n="54" d="100"/>
          <a:sy n="54" d="100"/>
        </p:scale>
        <p:origin x="884" y="40"/>
      </p:cViewPr>
      <p:guideLst>
        <p:guide orient="horz" pos="2159"/>
        <p:guide pos="3831"/>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Redis会单独创建（fork）一个子进程来进行持久化，会先将数据写入到</a:t>
            </a:r>
            <a:endParaRPr lang="zh-CN" altLang="en-US"/>
          </a:p>
          <a:p>
            <a:r>
              <a:rPr lang="zh-CN" altLang="en-US"/>
              <a:t>一个临时文件中，待持久化过程都结束了，再用这个临时文件替换上次持久化好的文件。</a:t>
            </a:r>
            <a:endParaRPr lang="zh-CN" altLang="en-US"/>
          </a:p>
          <a:p>
            <a:r>
              <a:rPr lang="zh-CN" altLang="en-US"/>
              <a:t>整个过程中，主进程是不进行任何IO操作的，这就确保了极高的性能</a:t>
            </a:r>
            <a:endParaRPr lang="zh-CN" altLang="en-US"/>
          </a:p>
          <a:p>
            <a:r>
              <a:rPr lang="zh-CN" altLang="en-US"/>
              <a:t>如果需要进行大规模数据的恢复，且对于数据恢复的完整性不是非常敏感，那RDB方</a:t>
            </a:r>
            <a:endParaRPr lang="zh-CN" altLang="en-US"/>
          </a:p>
          <a:p>
            <a:r>
              <a:rPr lang="zh-CN" altLang="en-US"/>
              <a:t>式要比AOF方式更加的高效。RDB的缺点是最后一次持久化后的数据可能丢失</a:t>
            </a:r>
            <a:endParaRPr lang="zh-CN" altLang="en-US"/>
          </a:p>
          <a:p>
            <a:r>
              <a:rPr lang="zh-CN" altLang="en-US"/>
              <a:t>是1分钟内改了1万次，</a:t>
            </a:r>
            <a:endParaRPr lang="zh-CN" altLang="en-US"/>
          </a:p>
          <a:p>
            <a:r>
              <a:rPr lang="zh-CN" altLang="en-US"/>
              <a:t>或5分钟内改了10次，</a:t>
            </a:r>
            <a:endParaRPr lang="zh-CN" altLang="en-US"/>
          </a:p>
          <a:p>
            <a:r>
              <a:rPr lang="zh-CN" altLang="en-US"/>
              <a:t>或15分钟内改了1次。</a:t>
            </a:r>
            <a:endParaRPr lang="zh-CN" altLang="en-US"/>
          </a:p>
          <a:p>
            <a:r>
              <a:rPr lang="zh-CN" altLang="en-US"/>
              <a:t>docker run -itd  --name  redis-test  -v /data/redis-data/redis-test/redis.conf:/etc/redis/redis.conf -v /data/redis-data/redis-test/data:/data --ip 127.0.0.1   -p 6379:6379 redis redis-server /etc/redis/redis.conf   --appendonly yes</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docker run -itd  --name  redis-test  -v /data/redis-data/redis-test/redis.conf:/etc/redis/redis.conf -v /data/redis-data/redis-test/data:/data --ip 127.0.0.1   -p 6379:6379 redis redis-server /etc/redis/redis.conf   </a:t>
            </a:r>
            <a:r>
              <a:rPr lang="zh-CN" altLang="en-US">
                <a:solidFill>
                  <a:srgbClr val="FF0000"/>
                </a:solidFill>
                <a:sym typeface="+mn-ea"/>
              </a:rPr>
              <a:t>--appendonly yes</a:t>
            </a:r>
            <a:endParaRPr lang="zh-CN" altLang="en-US"/>
          </a:p>
          <a:p>
            <a:r>
              <a:rPr lang="zh-CN" altLang="en-US"/>
              <a:t>appendfsync yes   </a:t>
            </a:r>
            <a:endParaRPr lang="zh-CN" altLang="en-US"/>
          </a:p>
          <a:p>
            <a:r>
              <a:rPr lang="zh-CN" altLang="en-US"/>
              <a:t>appendfsync always     #每次有数据修改发生时都会写入AOF文件。</a:t>
            </a:r>
            <a:endParaRPr lang="zh-CN" altLang="en-US"/>
          </a:p>
          <a:p>
            <a:r>
              <a:rPr lang="zh-CN" altLang="en-US"/>
              <a:t>appendfsync everysec   #每秒钟同步一次，该策略为AOF的缺省策略。</a:t>
            </a:r>
            <a:endParaRPr lang="zh-CN" altLang="en-US"/>
          </a:p>
          <a:p>
            <a:r>
              <a:rPr lang="zh-CN" altLang="en-US"/>
              <a:t>always：同步持久化 每次发生数据变更会被立即记录到磁盘  性能较差但数据完整性比较好</a:t>
            </a:r>
            <a:endParaRPr lang="zh-CN" altLang="en-US"/>
          </a:p>
          <a:p>
            <a:r>
              <a:rPr lang="zh-CN" altLang="en-US"/>
              <a:t>everysec：出厂默认推荐，异步操作，每秒记录   如果一秒内宕机，有数据丢失</a:t>
            </a:r>
            <a:endParaRPr lang="zh-CN" altLang="en-US"/>
          </a:p>
          <a:p>
            <a:r>
              <a:rPr lang="zh-CN" altLang="en-US"/>
              <a:t>no 不做任何同步</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如果你非常关心你的数据,但仍然可以承受数分钟以内的数据丢失， 那么你可以只使用 RDB 持久。</a:t>
            </a:r>
            <a:endParaRPr lang="zh-CN" altLang="en-US"/>
          </a:p>
          <a:p>
            <a:r>
              <a:rPr lang="zh-CN" altLang="en-US"/>
              <a:t>AOF 将 Redis 执行的每一条命令追加到磁盘中，处理巨大的写入会降低 Redis 的性能，不知道你是否可以接受</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sz="6000">
                <a:sym typeface="+mn-ea"/>
              </a:rPr>
              <a:t>Redis持久化策略</a:t>
            </a:r>
            <a:endParaRPr sz="6000">
              <a:sym typeface="+mn-ea"/>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持久化</a:t>
            </a:r>
            <a:endParaRPr lang="zh-CN" altLang="en-US"/>
          </a:p>
        </p:txBody>
      </p:sp>
      <p:sp>
        <p:nvSpPr>
          <p:cNvPr id="3" name="内容占位符 2"/>
          <p:cNvSpPr>
            <a:spLocks noGrp="1"/>
          </p:cNvSpPr>
          <p:nvPr>
            <p:ph idx="1"/>
          </p:nvPr>
        </p:nvSpPr>
        <p:spPr/>
        <p:txBody>
          <a:bodyPr/>
          <a:p>
            <a:r>
              <a:rPr lang="zh-CN" altLang="en-US"/>
              <a:t>Redis的高性能是由于其将所有数据都存储在了内存中，为了使Redis在重启之后仍能保证数据不丢失，需要将数据从内存中同步到硬盘中，这一过程就是持久化。</a:t>
            </a:r>
            <a:endParaRPr lang="zh-CN" altLang="en-US"/>
          </a:p>
          <a:p>
            <a:r>
              <a:rPr lang="zh-CN" altLang="en-US"/>
              <a:t>Redis支持两种方式的持久化，一种是RDB方式，一种是AOF方式。可以单独使用其中一种或将二者结合使用。</a:t>
            </a: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275590" y="3979545"/>
            <a:ext cx="5143500" cy="2124075"/>
          </a:xfrm>
          <a:prstGeom prst="rect">
            <a:avLst/>
          </a:prstGeom>
        </p:spPr>
      </p:pic>
      <p:sp>
        <p:nvSpPr>
          <p:cNvPr id="2" name="标题 1"/>
          <p:cNvSpPr>
            <a:spLocks noGrp="1"/>
          </p:cNvSpPr>
          <p:nvPr>
            <p:ph type="title"/>
          </p:nvPr>
        </p:nvSpPr>
        <p:spPr/>
        <p:txBody>
          <a:bodyPr>
            <a:normAutofit/>
          </a:bodyPr>
          <a:p>
            <a:r>
              <a:rPr lang="en-US" altLang="zh-CN">
                <a:sym typeface="+mn-ea"/>
              </a:rPr>
              <a:t>RDB</a:t>
            </a:r>
            <a:r>
              <a:rPr lang="zh-CN" altLang="en-US">
                <a:sym typeface="+mn-ea"/>
              </a:rPr>
              <a:t>持久化</a:t>
            </a:r>
            <a:endParaRPr lang="zh-CN" altLang="en-US"/>
          </a:p>
        </p:txBody>
      </p:sp>
      <p:sp>
        <p:nvSpPr>
          <p:cNvPr id="3" name="内容占位符 2"/>
          <p:cNvSpPr>
            <a:spLocks noGrp="1"/>
          </p:cNvSpPr>
          <p:nvPr>
            <p:ph idx="1"/>
          </p:nvPr>
        </p:nvSpPr>
        <p:spPr>
          <a:xfrm>
            <a:off x="186690" y="899160"/>
            <a:ext cx="11791950" cy="1298575"/>
          </a:xfrm>
        </p:spPr>
        <p:txBody>
          <a:bodyPr>
            <a:normAutofit/>
          </a:bodyPr>
          <a:p>
            <a:r>
              <a:rPr lang="zh-CN" altLang="en-US" sz="2400"/>
              <a:t>RDB方式的持久化是通过在指定的时间间隔内将内存中的数据集快照写入磁盘，，当符合一定条件时Redis会自动将内存中的数据进行快照并持久化到硬盘。</a:t>
            </a:r>
            <a:endParaRPr lang="zh-CN" altLang="en-US" sz="2400"/>
          </a:p>
          <a:p>
            <a:endParaRPr lang="zh-CN" altLang="en-US" sz="2400"/>
          </a:p>
          <a:p>
            <a:endParaRPr lang="zh-CN" altLang="en-US" sz="2400"/>
          </a:p>
        </p:txBody>
      </p:sp>
      <p:pic>
        <p:nvPicPr>
          <p:cNvPr id="4" name="图片 3"/>
          <p:cNvPicPr>
            <a:picLocks noChangeAspect="1"/>
          </p:cNvPicPr>
          <p:nvPr/>
        </p:nvPicPr>
        <p:blipFill>
          <a:blip r:embed="rId2"/>
          <a:stretch>
            <a:fillRect/>
          </a:stretch>
        </p:blipFill>
        <p:spPr>
          <a:xfrm>
            <a:off x="4034155" y="2384425"/>
            <a:ext cx="8029575" cy="3886200"/>
          </a:xfrm>
          <a:prstGeom prst="rect">
            <a:avLst/>
          </a:prstGeom>
        </p:spPr>
      </p:pic>
      <p:sp>
        <p:nvSpPr>
          <p:cNvPr id="100" name="文本框 99"/>
          <p:cNvSpPr txBox="1"/>
          <p:nvPr/>
        </p:nvSpPr>
        <p:spPr>
          <a:xfrm>
            <a:off x="186690" y="2197735"/>
            <a:ext cx="5080000" cy="2030095"/>
          </a:xfrm>
          <a:prstGeom prst="rect">
            <a:avLst/>
          </a:prstGeom>
          <a:noFill/>
          <a:ln w="9525">
            <a:noFill/>
          </a:ln>
        </p:spPr>
        <p:txBody>
          <a:bodyPr>
            <a:spAutoFit/>
          </a:bodyPr>
          <a:p>
            <a:pPr indent="0"/>
            <a:r>
              <a:rPr lang="zh-CN" altLang="en-US"/>
              <a:t>Redis会单独创建（fork）一个子进程来进行持久化，会先将数据写入到一个临时文件中，待持久化过程都结束了，再用这个临时文件替换上次持久化好的文件。</a:t>
            </a:r>
            <a:endParaRPr lang="zh-CN" altLang="en-US"/>
          </a:p>
          <a:p>
            <a:pPr indent="0"/>
            <a:r>
              <a:rPr lang="en-US" altLang="zh-CN"/>
              <a:t>redis.conf</a:t>
            </a:r>
            <a:r>
              <a:rPr lang="zh-CN" altLang="en-US"/>
              <a:t>中</a:t>
            </a:r>
            <a:r>
              <a:rPr lang="zh-CN" altLang="en-US"/>
              <a:t>save配置，多少秒内改变多少次key，将会触发持久化存储</a:t>
            </a:r>
            <a:endParaRPr lang="zh-CN" altLang="en-US"/>
          </a:p>
          <a:p>
            <a:pPr indent="0"/>
            <a:endParaRPr lang="zh-CN" altLang="en-US"/>
          </a:p>
        </p:txBody>
      </p:sp>
      <p:pic>
        <p:nvPicPr>
          <p:cNvPr id="7" name="图片 6"/>
          <p:cNvPicPr>
            <a:picLocks noChangeAspect="1"/>
          </p:cNvPicPr>
          <p:nvPr/>
        </p:nvPicPr>
        <p:blipFill>
          <a:blip r:embed="rId3"/>
          <a:stretch>
            <a:fillRect/>
          </a:stretch>
        </p:blipFill>
        <p:spPr>
          <a:xfrm>
            <a:off x="11307445" y="3889375"/>
            <a:ext cx="2505075" cy="2381250"/>
          </a:xfrm>
          <a:prstGeom prst="rect">
            <a:avLst/>
          </a:prstGeom>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AOF持久化</a:t>
            </a:r>
            <a:endParaRPr lang="zh-CN" altLang="en-US"/>
          </a:p>
        </p:txBody>
      </p:sp>
      <p:pic>
        <p:nvPicPr>
          <p:cNvPr id="4" name="图片 3"/>
          <p:cNvPicPr>
            <a:picLocks noChangeAspect="1"/>
          </p:cNvPicPr>
          <p:nvPr/>
        </p:nvPicPr>
        <p:blipFill>
          <a:blip r:embed="rId1"/>
          <a:stretch>
            <a:fillRect/>
          </a:stretch>
        </p:blipFill>
        <p:spPr>
          <a:xfrm>
            <a:off x="3963670" y="1431925"/>
            <a:ext cx="7974330" cy="4526915"/>
          </a:xfrm>
          <a:prstGeom prst="rect">
            <a:avLst/>
          </a:prstGeom>
        </p:spPr>
      </p:pic>
      <p:pic>
        <p:nvPicPr>
          <p:cNvPr id="6" name="图片 5"/>
          <p:cNvPicPr>
            <a:picLocks noChangeAspect="1"/>
          </p:cNvPicPr>
          <p:nvPr/>
        </p:nvPicPr>
        <p:blipFill>
          <a:blip r:embed="rId2"/>
          <a:srcRect l="10258" b="39568"/>
          <a:stretch>
            <a:fillRect/>
          </a:stretch>
        </p:blipFill>
        <p:spPr>
          <a:xfrm>
            <a:off x="9926955" y="0"/>
            <a:ext cx="2999740" cy="1920240"/>
          </a:xfrm>
          <a:prstGeom prst="rect">
            <a:avLst/>
          </a:prstGeom>
        </p:spPr>
      </p:pic>
      <p:sp>
        <p:nvSpPr>
          <p:cNvPr id="100" name="文本框 99"/>
          <p:cNvSpPr txBox="1"/>
          <p:nvPr/>
        </p:nvSpPr>
        <p:spPr>
          <a:xfrm>
            <a:off x="0" y="1096327"/>
            <a:ext cx="5080000" cy="1198880"/>
          </a:xfrm>
          <a:prstGeom prst="rect">
            <a:avLst/>
          </a:prstGeom>
          <a:noFill/>
          <a:ln w="9525">
            <a:noFill/>
          </a:ln>
        </p:spPr>
        <p:txBody>
          <a:bodyPr>
            <a:spAutoFit/>
          </a:bodyPr>
          <a:p>
            <a:pPr indent="0"/>
            <a:r>
              <a:rPr lang="zh-CN">
                <a:latin typeface="思源宋体 CN Light" panose="02020300000000000000" charset="-122"/>
                <a:ea typeface="思源宋体 CN Light" panose="02020300000000000000" charset="-122"/>
                <a:cs typeface="思源宋体 CN Light" panose="02020300000000000000" charset="-122"/>
              </a:rPr>
              <a:t>开启</a:t>
            </a:r>
            <a:r>
              <a:rPr lang="en-US">
                <a:latin typeface="思源宋体 CN Light" panose="02020300000000000000" charset="-122"/>
                <a:ea typeface="思源宋体 CN Light" panose="02020300000000000000" charset="-122"/>
                <a:cs typeface="思源宋体 CN Light" panose="02020300000000000000" charset="-122"/>
              </a:rPr>
              <a:t>AOF</a:t>
            </a:r>
            <a:r>
              <a:rPr lang="zh-CN">
                <a:latin typeface="思源宋体 CN Light" panose="02020300000000000000" charset="-122"/>
                <a:ea typeface="思源宋体 CN Light" panose="02020300000000000000" charset="-122"/>
                <a:cs typeface="思源宋体 CN Light" panose="02020300000000000000" charset="-122"/>
              </a:rPr>
              <a:t>持久化后每执行一条会更改</a:t>
            </a:r>
            <a:r>
              <a:rPr lang="en-US">
                <a:latin typeface="思源宋体 CN Light" panose="02020300000000000000" charset="-122"/>
                <a:ea typeface="思源宋体 CN Light" panose="02020300000000000000" charset="-122"/>
                <a:cs typeface="思源宋体 CN Light" panose="02020300000000000000" charset="-122"/>
              </a:rPr>
              <a:t>Redis</a:t>
            </a:r>
            <a:r>
              <a:rPr lang="zh-CN">
                <a:latin typeface="思源宋体 CN Light" panose="02020300000000000000" charset="-122"/>
                <a:ea typeface="思源宋体 CN Light" panose="02020300000000000000" charset="-122"/>
                <a:cs typeface="思源宋体 CN Light" panose="02020300000000000000" charset="-122"/>
              </a:rPr>
              <a:t>中的数据的命令，</a:t>
            </a:r>
            <a:r>
              <a:rPr lang="en-US">
                <a:latin typeface="思源宋体 CN Light" panose="02020300000000000000" charset="-122"/>
                <a:ea typeface="思源宋体 CN Light" panose="02020300000000000000" charset="-122"/>
                <a:cs typeface="思源宋体 CN Light" panose="02020300000000000000" charset="-122"/>
              </a:rPr>
              <a:t>Redis</a:t>
            </a:r>
            <a:r>
              <a:rPr lang="zh-CN">
                <a:latin typeface="思源宋体 CN Light" panose="02020300000000000000" charset="-122"/>
                <a:ea typeface="思源宋体 CN Light" panose="02020300000000000000" charset="-122"/>
                <a:cs typeface="思源宋体 CN Light" panose="02020300000000000000" charset="-122"/>
              </a:rPr>
              <a:t>就会将该命令写入硬盘中的</a:t>
            </a:r>
            <a:r>
              <a:rPr lang="en-US">
                <a:latin typeface="思源宋体 CN Light" panose="02020300000000000000" charset="-122"/>
                <a:ea typeface="思源宋体 CN Light" panose="02020300000000000000" charset="-122"/>
                <a:cs typeface="思源宋体 CN Light" panose="02020300000000000000" charset="-122"/>
              </a:rPr>
              <a:t>AOF</a:t>
            </a:r>
            <a:r>
              <a:rPr lang="zh-CN">
                <a:latin typeface="思源宋体 CN Light" panose="02020300000000000000" charset="-122"/>
                <a:ea typeface="思源宋体 CN Light" panose="02020300000000000000" charset="-122"/>
                <a:cs typeface="思源宋体 CN Light" panose="02020300000000000000" charset="-122"/>
              </a:rPr>
              <a:t>文件。</a:t>
            </a:r>
            <a:r>
              <a:rPr lang="en-US">
                <a:latin typeface="思源宋体 CN Light" panose="02020300000000000000" charset="-122"/>
                <a:ea typeface="思源宋体 CN Light" panose="02020300000000000000" charset="-122"/>
                <a:cs typeface="思源宋体 CN Light" panose="02020300000000000000" charset="-122"/>
              </a:rPr>
              <a:t>AOF</a:t>
            </a:r>
            <a:r>
              <a:rPr lang="zh-CN">
                <a:latin typeface="思源宋体 CN Light" panose="02020300000000000000" charset="-122"/>
                <a:ea typeface="思源宋体 CN Light" panose="02020300000000000000" charset="-122"/>
                <a:cs typeface="思源宋体 CN Light" panose="02020300000000000000" charset="-122"/>
              </a:rPr>
              <a:t>文件的保存位置和</a:t>
            </a:r>
            <a:r>
              <a:rPr lang="en-US">
                <a:latin typeface="思源宋体 CN Light" panose="02020300000000000000" charset="-122"/>
                <a:ea typeface="思源宋体 CN Light" panose="02020300000000000000" charset="-122"/>
                <a:cs typeface="思源宋体 CN Light" panose="02020300000000000000" charset="-122"/>
              </a:rPr>
              <a:t>RDB</a:t>
            </a:r>
            <a:r>
              <a:rPr lang="zh-CN">
                <a:latin typeface="思源宋体 CN Light" panose="02020300000000000000" charset="-122"/>
                <a:ea typeface="思源宋体 CN Light" panose="02020300000000000000" charset="-122"/>
                <a:cs typeface="思源宋体 CN Light" panose="02020300000000000000" charset="-122"/>
              </a:rPr>
              <a:t>文件的位置相同，</a:t>
            </a:r>
            <a:endParaRPr lang="zh-CN" altLang="en-US">
              <a:latin typeface="思源宋体 CN Light" panose="02020300000000000000" charset="-122"/>
              <a:ea typeface="思源宋体 CN Light" panose="02020300000000000000" charset="-122"/>
              <a:cs typeface="思源宋体 CN Light" panose="02020300000000000000" charset="-122"/>
            </a:endParaRPr>
          </a:p>
        </p:txBody>
      </p:sp>
      <p:sp>
        <p:nvSpPr>
          <p:cNvPr id="3" name="文本框 2"/>
          <p:cNvSpPr txBox="1"/>
          <p:nvPr/>
        </p:nvSpPr>
        <p:spPr>
          <a:xfrm>
            <a:off x="0" y="2775585"/>
            <a:ext cx="3482975" cy="1753235"/>
          </a:xfrm>
          <a:prstGeom prst="rect">
            <a:avLst/>
          </a:prstGeom>
          <a:noFill/>
        </p:spPr>
        <p:txBody>
          <a:bodyPr wrap="square" rtlCol="0" anchor="t">
            <a:spAutoFit/>
          </a:bodyPr>
          <a:p>
            <a:r>
              <a:rPr lang="zh-CN" altLang="en-US">
                <a:sym typeface="+mn-ea"/>
              </a:rPr>
              <a:t>appendfsync yes   </a:t>
            </a:r>
            <a:endParaRPr lang="zh-CN" altLang="en-US"/>
          </a:p>
          <a:p>
            <a:r>
              <a:rPr lang="zh-CN" altLang="en-US">
                <a:sym typeface="+mn-ea"/>
              </a:rPr>
              <a:t>appendfsync always     #每次有数据修改发生时都会写入AOF文件。</a:t>
            </a:r>
            <a:endParaRPr lang="zh-CN" altLang="en-US"/>
          </a:p>
          <a:p>
            <a:r>
              <a:rPr lang="zh-CN" altLang="en-US">
                <a:sym typeface="+mn-ea"/>
              </a:rPr>
              <a:t>appendfsync everysec   #每秒钟同步一次，该策略为AOF的缺省策略。</a:t>
            </a:r>
            <a:endParaRPr lang="zh-CN" altLang="en-US"/>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优缺点</a:t>
            </a:r>
            <a:endParaRPr lang="zh-CN" altLang="en-US"/>
          </a:p>
        </p:txBody>
      </p:sp>
      <p:sp>
        <p:nvSpPr>
          <p:cNvPr id="3" name="内容占位符 2"/>
          <p:cNvSpPr>
            <a:spLocks noGrp="1"/>
          </p:cNvSpPr>
          <p:nvPr>
            <p:ph idx="1"/>
          </p:nvPr>
        </p:nvSpPr>
        <p:spPr/>
        <p:txBody>
          <a:bodyPr/>
          <a:p>
            <a:r>
              <a:rPr lang="en-US" altLang="zh-CN"/>
              <a:t>RDB</a:t>
            </a:r>
            <a:r>
              <a:rPr lang="zh-CN" altLang="en-US"/>
              <a:t>优点</a:t>
            </a:r>
            <a:r>
              <a:rPr lang="zh-CN" altLang="en-US"/>
              <a:t>数据存储非常适合用于进行备份</a:t>
            </a:r>
            <a:endParaRPr lang="zh-CN" altLang="en-US"/>
          </a:p>
          <a:p>
            <a:r>
              <a:rPr lang="en-US" altLang="zh-CN"/>
              <a:t>RDB</a:t>
            </a:r>
            <a:r>
              <a:rPr lang="zh-CN" altLang="en-US"/>
              <a:t>缺点</a:t>
            </a:r>
            <a:r>
              <a:rPr lang="zh-CN" altLang="en-US"/>
              <a:t>如果你需要尽量避免在服务器故障时丢失数据</a:t>
            </a:r>
            <a:endParaRPr lang="zh-CN" altLang="en-US"/>
          </a:p>
          <a:p>
            <a:r>
              <a:rPr lang="en-US" altLang="zh-CN"/>
              <a:t>AOF</a:t>
            </a:r>
            <a:r>
              <a:rPr lang="zh-CN" altLang="en-US"/>
              <a:t>优点</a:t>
            </a:r>
            <a:r>
              <a:rPr lang="zh-CN" altLang="en-US"/>
              <a:t>命令存储，设置不同的 fsync 策略</a:t>
            </a:r>
            <a:endParaRPr lang="zh-CN" altLang="en-US"/>
          </a:p>
          <a:p>
            <a:r>
              <a:rPr lang="en-US" altLang="zh-CN"/>
              <a:t>AOF</a:t>
            </a:r>
            <a:r>
              <a:rPr lang="zh-CN" altLang="en-US"/>
              <a:t>缺点AOF 文件的体积通常要大于 RDB 文件的体积。使用fsync策略AOF 的速度可能会慢于 RDB</a:t>
            </a:r>
            <a:endParaRPr lang="zh-CN" altLang="en-US"/>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缓存策略</a:t>
            </a:r>
            <a:endParaRPr lang="zh-CN" altLang="en-US"/>
          </a:p>
        </p:txBody>
      </p:sp>
      <p:sp>
        <p:nvSpPr>
          <p:cNvPr id="3" name="内容占位符 2"/>
          <p:cNvSpPr>
            <a:spLocks noGrp="1"/>
          </p:cNvSpPr>
          <p:nvPr>
            <p:ph idx="1"/>
          </p:nvPr>
        </p:nvSpPr>
        <p:spPr/>
        <p:txBody>
          <a:bodyPr>
            <a:normAutofit fontScale="90000"/>
          </a:bodyPr>
          <a:p>
            <a:r>
              <a:rPr lang="zh-CN" altLang="en-US"/>
              <a:t>（1）volatile-lru：使用LRU算法（LRU缓存淘汰算法按照使用率清除缓存）移除key，只对设置了过期时间的键</a:t>
            </a:r>
            <a:endParaRPr lang="zh-CN" altLang="en-US"/>
          </a:p>
          <a:p>
            <a:r>
              <a:rPr lang="zh-CN" altLang="en-US"/>
              <a:t>（2）allkeys-lru：使用LRU算法移除key</a:t>
            </a:r>
            <a:endParaRPr lang="zh-CN" altLang="en-US"/>
          </a:p>
          <a:p>
            <a:r>
              <a:rPr lang="zh-CN" altLang="en-US"/>
              <a:t>（3）volatile-random：在过期集合中移除随机的key，只对设置了过期时间的键</a:t>
            </a:r>
            <a:endParaRPr lang="zh-CN" altLang="en-US"/>
          </a:p>
          <a:p>
            <a:r>
              <a:rPr lang="zh-CN" altLang="en-US"/>
              <a:t>（4）allkeys-random：移除随机的key</a:t>
            </a:r>
            <a:endParaRPr lang="zh-CN" altLang="en-US"/>
          </a:p>
          <a:p>
            <a:r>
              <a:rPr lang="zh-CN" altLang="en-US"/>
              <a:t>（5）volatile-ttl：移除那些TTL值最小的key，即那些最近要过期的key</a:t>
            </a:r>
            <a:endParaRPr lang="zh-CN" altLang="en-US"/>
          </a:p>
          <a:p>
            <a:r>
              <a:rPr lang="zh-CN" altLang="en-US"/>
              <a:t>（6）noeviction：不进行移除。针对写操作，只是返回错误信息</a:t>
            </a: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内容占位符 2"/>
          <p:cNvSpPr txBox="1"/>
          <p:nvPr/>
        </p:nvSpPr>
        <p:spPr>
          <a:xfrm>
            <a:off x="385445" y="431800"/>
            <a:ext cx="11015980" cy="5737225"/>
          </a:xfrm>
          <a:prstGeom prst="rect">
            <a:avLst/>
          </a:prstGeom>
        </p:spPr>
        <p:txBody>
          <a:bodyPr vert="horz" lIns="91440" tIns="45720" rIns="91440" bIns="45720" rtlCol="0">
            <a:noAutofit/>
          </a:bodyPr>
          <a:p>
            <a:pPr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                                    </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                              </a:t>
            </a:r>
            <a:r>
              <a:rPr kumimoji="0" lang="en-US" altLang="zh-CN" sz="7200" b="1"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800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汉仪行楷简" panose="02010600000101010101" charset="-122"/>
                <a:ea typeface="汉仪行楷简" panose="02010600000101010101" charset="-122"/>
                <a:cs typeface="汉仪行楷简" panose="02010600000101010101" charset="-122"/>
              </a:rPr>
              <a:t>卓越人生</a:t>
            </a:r>
            <a:endParaRPr kumimoji="0" lang="zh-CN" altLang="en-US" sz="660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汉仪行楷简" panose="02010600000101010101" charset="-122"/>
              <a:ea typeface="汉仪行楷简" panose="02010600000101010101" charset="-122"/>
              <a:cs typeface="汉仪行楷简" panose="02010600000101010101" charset="-122"/>
            </a:endParaRPr>
          </a:p>
          <a:p>
            <a:pPr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660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汉仪行楷简" panose="02010600000101010101" charset="-122"/>
                <a:ea typeface="汉仪行楷简" panose="02010600000101010101" charset="-122"/>
                <a:cs typeface="汉仪行楷简" panose="02010600000101010101" charset="-122"/>
              </a:rPr>
              <a:t>   </a:t>
            </a:r>
            <a:r>
              <a:rPr kumimoji="0" lang="zh-CN" altLang="en-US" sz="800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汉仪行楷简" panose="02010600000101010101" charset="-122"/>
                <a:ea typeface="汉仪行楷简" panose="02010600000101010101" charset="-122"/>
                <a:cs typeface="汉仪行楷简" panose="02010600000101010101" charset="-122"/>
              </a:rPr>
              <a:t>中软国际与你共成长</a:t>
            </a:r>
            <a:endParaRPr kumimoji="0" lang="zh-CN" altLang="en-US" sz="800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汉仪行楷简" panose="02010600000101010101" charset="-122"/>
              <a:ea typeface="汉仪行楷简" panose="02010600000101010101" charset="-122"/>
              <a:cs typeface="汉仪行楷简" panose="02010600000101010101" charset="-122"/>
            </a:endParaRPr>
          </a:p>
        </p:txBody>
      </p:sp>
    </p:spTree>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973</Words>
  <Application>WPS 演示</Application>
  <PresentationFormat>宽屏</PresentationFormat>
  <Paragraphs>46</Paragraphs>
  <Slides>7</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vt:i4>
      </vt:variant>
    </vt:vector>
  </HeadingPairs>
  <TitlesOfParts>
    <vt:vector size="19" baseType="lpstr">
      <vt:lpstr>Arial</vt:lpstr>
      <vt:lpstr>宋体</vt:lpstr>
      <vt:lpstr>Wingdings</vt:lpstr>
      <vt:lpstr>微软雅黑</vt:lpstr>
      <vt:lpstr>微软雅黑 Light</vt:lpstr>
      <vt:lpstr>黑体</vt:lpstr>
      <vt:lpstr>思源宋体 CN Light</vt:lpstr>
      <vt:lpstr>汉仪行楷简</vt:lpstr>
      <vt:lpstr>Arial Unicode MS</vt:lpstr>
      <vt:lpstr>Calibri</vt:lpstr>
      <vt:lpstr>等线</vt:lpstr>
      <vt:lpstr>Office 主题</vt:lpstr>
      <vt:lpstr>Redis持久化策略</vt:lpstr>
      <vt:lpstr>持久化</vt:lpstr>
      <vt:lpstr>RDB持久化</vt:lpstr>
      <vt:lpstr>AOF持久化</vt:lpstr>
      <vt:lpstr>优缺点</vt:lpstr>
      <vt:lpstr>PowerPoint 演示文稿</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马征</cp:lastModifiedBy>
  <cp:revision>1465</cp:revision>
  <dcterms:created xsi:type="dcterms:W3CDTF">2014-03-19T14:07:00Z</dcterms:created>
  <dcterms:modified xsi:type="dcterms:W3CDTF">2021-01-02T09:54:47Z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