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</p:sld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1500188"/>
            <a:ext cx="80010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数据采集与分析</a:t>
            </a:r>
            <a:endParaRPr lang="en-US" sz="3750" dirty="0"/>
          </a:p>
        </p:txBody>
      </p:sp>
      <p:sp>
        <p:nvSpPr>
          <p:cNvPr id="4" name="Text 1"/>
          <p:cNvSpPr/>
          <p:nvPr/>
        </p:nvSpPr>
        <p:spPr>
          <a:xfrm>
            <a:off x="571500" y="2243138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endParaRPr lang="en-US" sz="22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7818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掌握SQL语言，挖掘数据库宝藏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51625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843338" y="4062413"/>
            <a:ext cx="14573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650" b="1" dirty="0">
                <a:solidFill>
                  <a:srgbClr val="3B9DF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SQL与数据分析</a:t>
            </a: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2181225" y="159067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SQL基础</a:t>
            </a:r>
            <a:endParaRPr lang="en-US" sz="1500" dirty="0"/>
          </a:p>
        </p:txBody>
      </p:sp>
      <p:sp>
        <p:nvSpPr>
          <p:cNvPr id="9" name="Text 5"/>
          <p:cNvSpPr/>
          <p:nvPr/>
        </p:nvSpPr>
        <p:spPr>
          <a:xfrm>
            <a:off x="419100" y="215265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SQL是结构化查询语言，用于管理和查询关系型数据库。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419100" y="264795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SQL支持多种操作，如插入、更新、删除和选择数据。</a:t>
            </a:r>
            <a:endParaRPr lang="en-US" sz="1050" dirty="0"/>
          </a:p>
        </p:txBody>
      </p:sp>
      <p:sp>
        <p:nvSpPr>
          <p:cNvPr id="11" name="Text 7"/>
          <p:cNvSpPr/>
          <p:nvPr/>
        </p:nvSpPr>
        <p:spPr>
          <a:xfrm>
            <a:off x="2181225" y="3314700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39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数据管理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19100" y="3876675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通过SQL可以高效地管理大量数据，包括创建和修改表结构。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419100" y="4371975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SQL的事务处理功能确保了数据的一致性和完整性。</a:t>
            </a:r>
            <a:endParaRPr lang="en-US" sz="1050" dirty="0"/>
          </a:p>
        </p:txBody>
      </p:sp>
      <p:sp>
        <p:nvSpPr>
          <p:cNvPr id="14" name="Text 10"/>
          <p:cNvSpPr/>
          <p:nvPr/>
        </p:nvSpPr>
        <p:spPr>
          <a:xfrm>
            <a:off x="2181225" y="503872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87E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数据查询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419100" y="560070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使用SQL的聚合函数可以对数据进行统计分析，如计数、求和等。</a:t>
            </a:r>
            <a:endParaRPr lang="en-US" sz="1050" dirty="0"/>
          </a:p>
        </p:txBody>
      </p:sp>
      <p:sp>
        <p:nvSpPr>
          <p:cNvPr id="16" name="Text 12"/>
          <p:cNvSpPr/>
          <p:nvPr/>
        </p:nvSpPr>
        <p:spPr>
          <a:xfrm>
            <a:off x="419100" y="609600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子查询允许在一个查询中嵌套另一个查询，以实现更复杂的查询需求。</a:t>
            </a:r>
            <a:endParaRPr lang="en-US" sz="1050" dirty="0"/>
          </a:p>
        </p:txBody>
      </p:sp>
      <p:sp>
        <p:nvSpPr>
          <p:cNvPr id="17" name="Text 13"/>
          <p:cNvSpPr/>
          <p:nvPr/>
        </p:nvSpPr>
        <p:spPr>
          <a:xfrm>
            <a:off x="6419850" y="159067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数据挖掘</a:t>
            </a:r>
            <a:endParaRPr lang="en-US" sz="1500" dirty="0"/>
          </a:p>
        </p:txBody>
      </p:sp>
      <p:sp>
        <p:nvSpPr>
          <p:cNvPr id="18" name="Text 14"/>
          <p:cNvSpPr/>
          <p:nvPr/>
        </p:nvSpPr>
        <p:spPr>
          <a:xfrm>
            <a:off x="6415088" y="215265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通过SQL可以深入挖掘数据模式和趋势，揭示隐藏的信息。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6415088" y="264795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SQL结合其他工具和技术，可以构建强大的数据处理流程。</a:t>
            </a:r>
            <a:endParaRPr lang="en-US" sz="1050" dirty="0"/>
          </a:p>
        </p:txBody>
      </p:sp>
      <p:sp>
        <p:nvSpPr>
          <p:cNvPr id="20" name="Text 16"/>
          <p:cNvSpPr/>
          <p:nvPr/>
        </p:nvSpPr>
        <p:spPr>
          <a:xfrm>
            <a:off x="6419850" y="3314700"/>
            <a:ext cx="990600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64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数据库系统</a:t>
            </a:r>
            <a:endParaRPr lang="en-US" sz="1500" dirty="0"/>
          </a:p>
        </p:txBody>
      </p:sp>
      <p:sp>
        <p:nvSpPr>
          <p:cNvPr id="21" name="Text 17"/>
          <p:cNvSpPr/>
          <p:nvPr/>
        </p:nvSpPr>
        <p:spPr>
          <a:xfrm>
            <a:off x="6415088" y="3876675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MySQL是一个流行的开源关系型数据库管理系统。</a:t>
            </a:r>
            <a:endParaRPr lang="en-US" sz="1050" dirty="0"/>
          </a:p>
        </p:txBody>
      </p:sp>
      <p:sp>
        <p:nvSpPr>
          <p:cNvPr id="22" name="Text 18"/>
          <p:cNvSpPr/>
          <p:nvPr/>
        </p:nvSpPr>
        <p:spPr>
          <a:xfrm>
            <a:off x="6415088" y="4371975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PostgreSQL以其高级特性和稳定性而闻名，适用于复杂的数据处理任务。</a:t>
            </a:r>
            <a:endParaRPr lang="en-US" sz="1050" dirty="0"/>
          </a:p>
        </p:txBody>
      </p:sp>
      <p:sp>
        <p:nvSpPr>
          <p:cNvPr id="23" name="Text 19"/>
          <p:cNvSpPr/>
          <p:nvPr/>
        </p:nvSpPr>
        <p:spPr>
          <a:xfrm>
            <a:off x="6419850" y="503872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3B9DF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编程语言</a:t>
            </a:r>
            <a:endParaRPr lang="en-US" sz="1500" dirty="0"/>
          </a:p>
        </p:txBody>
      </p:sp>
      <p:sp>
        <p:nvSpPr>
          <p:cNvPr id="24" name="Text 20"/>
          <p:cNvSpPr/>
          <p:nvPr/>
        </p:nvSpPr>
        <p:spPr>
          <a:xfrm>
            <a:off x="6415088" y="560070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Python是一种广泛使用的编程语言，常用于数据科学和机器学习。</a:t>
            </a:r>
            <a:endParaRPr lang="en-US" sz="1050" dirty="0"/>
          </a:p>
        </p:txBody>
      </p:sp>
      <p:sp>
        <p:nvSpPr>
          <p:cNvPr id="25" name="Text 21"/>
          <p:cNvSpPr/>
          <p:nvPr/>
        </p:nvSpPr>
        <p:spPr>
          <a:xfrm>
            <a:off x="6415088" y="6096000"/>
            <a:ext cx="23098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R语言专为统计计算和图形生成设计，适合数据可视化。</a:t>
            </a:r>
            <a:endParaRPr lang="en-US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数据预处理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22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数据清洗：确保数据质量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00025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数据清洗定义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247900"/>
            <a:ext cx="17145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数据清洗是数据预处理的关键步骤，旨在识别并修正数据中的错误、不一致和缺失值，确保数据质量。</a:t>
            </a:r>
            <a:endParaRPr lang="en-US" sz="1050" dirty="0"/>
          </a:p>
        </p:txBody>
      </p:sp>
      <p:sp>
        <p:nvSpPr>
          <p:cNvPr id="8" name="Text 5"/>
          <p:cNvSpPr/>
          <p:nvPr/>
        </p:nvSpPr>
        <p:spPr>
          <a:xfrm>
            <a:off x="2667000" y="200025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异常值检测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2667000" y="2247900"/>
            <a:ext cx="17145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通过统计方法或机器学习算法识别数据集中的异常值，这些异常值可能源于测量错误或数据录入错误。</a:t>
            </a:r>
            <a:endParaRPr lang="en-US" sz="1050" dirty="0"/>
          </a:p>
        </p:txBody>
      </p:sp>
      <p:sp>
        <p:nvSpPr>
          <p:cNvPr id="10" name="Text 7"/>
          <p:cNvSpPr/>
          <p:nvPr/>
        </p:nvSpPr>
        <p:spPr>
          <a:xfrm>
            <a:off x="4762500" y="200025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缺失值处理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4762500" y="2247900"/>
            <a:ext cx="17145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采用插补技术如均值填充、回归预测等方法填补缺失值，减少数据缺失对分析结果的影响。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6858000" y="200025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一致性检查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6858000" y="2247900"/>
            <a:ext cx="17145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确保数据在逻辑上的一致性，例如检查日期范围、数值范围等，以避免分析过程中的误导性结果。</a:t>
            </a:r>
            <a:endParaRPr lang="en-US" sz="10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处理缺失、异常与重复数据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0050" y="1447800"/>
            <a:ext cx="2085975" cy="275748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752475" y="2228850"/>
            <a:ext cx="1381125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缺失值处理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752475" y="2519363"/>
            <a:ext cx="1381125" cy="12954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数据预处理中，缺失值是常见问题。常用方法包括删除含有缺失值的记录、使用平均值或中位数填充，以及预测模型填补等。</a:t>
            </a:r>
            <a:endParaRPr lang="en-US" sz="1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86025" y="1447800"/>
            <a:ext cx="2085975" cy="2757488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838450" y="2228850"/>
            <a:ext cx="1381125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异常值检测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838450" y="2519363"/>
            <a:ext cx="1381125" cy="12954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异常值可能源于测量错误或极端情况，影响数据分析准确性。常用统计学方法如Z-score和IQR来识别并处理这些异常值。</a:t>
            </a:r>
            <a:endParaRPr lang="en-US" sz="10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572000" y="1447800"/>
            <a:ext cx="2085975" cy="2757488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924425" y="2228850"/>
            <a:ext cx="1381125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重复数据管理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924425" y="2519363"/>
            <a:ext cx="1381125" cy="12954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重复数据可能导致分析结果偏差，需通过数据清洗去除。使用数据集的唯一标识符或特定字段组合来识别并合并重复记录。</a:t>
            </a:r>
            <a:endParaRPr lang="en-US" sz="10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657975" y="1447800"/>
            <a:ext cx="2085975" cy="2757488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7010400" y="2228850"/>
            <a:ext cx="1381125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预处理流程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7010400" y="2519363"/>
            <a:ext cx="1381125" cy="1085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完整的预处理流程包括识别、标记、处理缺失、异常与重复数据，确保数据质量，为后续分析奠定基础。</a:t>
            </a:r>
            <a:endParaRPr lang="en-US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l="10236" r="10236"/>
          <a:stretch>
            <a:fillRect/>
          </a:stretch>
        </p:blipFill>
        <p:spPr>
          <a:xfrm>
            <a:off x="0" y="0"/>
            <a:ext cx="9144000" cy="47529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85750"/>
            <a:ext cx="40386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数据集成与转换：整合与适应</a:t>
            </a:r>
            <a:endParaRPr lang="en-US" sz="2250" dirty="0"/>
          </a:p>
        </p:txBody>
      </p:sp>
      <p:sp>
        <p:nvSpPr>
          <p:cNvPr id="6" name="Text 2"/>
          <p:cNvSpPr/>
          <p:nvPr/>
        </p:nvSpPr>
        <p:spPr>
          <a:xfrm>
            <a:off x="571500" y="1299210"/>
            <a:ext cx="40386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0050" y="1322070"/>
            <a:ext cx="2052637" cy="25479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752475" y="2103120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</a:t>
            </a:r>
            <a:endParaRPr lang="en-US" sz="1200" dirty="0"/>
          </a:p>
        </p:txBody>
      </p:sp>
      <p:sp>
        <p:nvSpPr>
          <p:cNvPr id="9" name="Text 4"/>
          <p:cNvSpPr/>
          <p:nvPr/>
        </p:nvSpPr>
        <p:spPr>
          <a:xfrm>
            <a:off x="752475" y="2393633"/>
            <a:ext cx="1347788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在数据集成前，需清洗数据，去除重复、错误或不完整的信息，确保数据质量。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519488" y="1322070"/>
            <a:ext cx="2052637" cy="254793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3871913" y="2103120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数据融合</a:t>
            </a:r>
            <a:endParaRPr lang="en-US" sz="1200" dirty="0"/>
          </a:p>
        </p:txBody>
      </p:sp>
      <p:sp>
        <p:nvSpPr>
          <p:cNvPr id="12" name="Text 6"/>
          <p:cNvSpPr/>
          <p:nvPr/>
        </p:nvSpPr>
        <p:spPr>
          <a:xfrm>
            <a:off x="3871913" y="2393633"/>
            <a:ext cx="1347788" cy="1085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通过数据融合技术，将来自不同源的数据整合到一起，形成统一视图，便于后续分析。</a:t>
            </a:r>
            <a:endParaRPr lang="en-US" sz="10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473190" y="1321753"/>
            <a:ext cx="2052637" cy="254793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6825615" y="2102803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数据转换</a:t>
            </a:r>
            <a:endParaRPr lang="en-US" sz="1200" dirty="0"/>
          </a:p>
        </p:txBody>
      </p:sp>
      <p:sp>
        <p:nvSpPr>
          <p:cNvPr id="15" name="Text 8"/>
          <p:cNvSpPr/>
          <p:nvPr/>
        </p:nvSpPr>
        <p:spPr>
          <a:xfrm>
            <a:off x="6825615" y="2393315"/>
            <a:ext cx="1347788" cy="1085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采用ETL（抽取、转换、加载）过程，将数据转换成适合分析的格式，提高数据分析效率。</a:t>
            </a:r>
            <a:endParaRPr lang="en-US" sz="1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数据分析基础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22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理解数据分析的核心概念与统计学基础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317658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95313" y="3609975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数据定义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95313" y="3900488"/>
            <a:ext cx="23622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数据是描述现实世界现象的符号记录，为数据分析提供基础，支撑统计学研究。</a:t>
            </a:r>
            <a:endParaRPr lang="en-US" sz="1050" dirty="0"/>
          </a:p>
        </p:txBody>
      </p:sp>
      <p:sp>
        <p:nvSpPr>
          <p:cNvPr id="9" name="Text 5"/>
          <p:cNvSpPr/>
          <p:nvPr/>
        </p:nvSpPr>
        <p:spPr>
          <a:xfrm>
            <a:off x="595313" y="2538413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统计学作用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595313" y="2828925"/>
            <a:ext cx="23622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统计学作为核心工具，涵盖描述性和推断性统计，用于总结数据特征和科学预测。</a:t>
            </a:r>
            <a:endParaRPr lang="en-US" sz="1050" dirty="0"/>
          </a:p>
        </p:txBody>
      </p:sp>
      <p:sp>
        <p:nvSpPr>
          <p:cNvPr id="11" name="Text 7"/>
          <p:cNvSpPr/>
          <p:nvPr/>
        </p:nvSpPr>
        <p:spPr>
          <a:xfrm>
            <a:off x="595313" y="1466850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变量类型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595313" y="1757362"/>
            <a:ext cx="23622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理解变量类型（如分类变量、连续变量）对选择合适的数据分析方法至关重要。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6186488" y="2212181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</a:t>
            </a:r>
            <a:endParaRPr lang="en-US" sz="1200" dirty="0"/>
          </a:p>
        </p:txBody>
      </p:sp>
      <p:sp>
        <p:nvSpPr>
          <p:cNvPr id="14" name="Text 10"/>
          <p:cNvSpPr/>
          <p:nvPr/>
        </p:nvSpPr>
        <p:spPr>
          <a:xfrm>
            <a:off x="6186488" y="2502694"/>
            <a:ext cx="23622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数据清洗是确保数据质量的关键步骤，包括处理缺失值、异常值和重复数据。</a:t>
            </a:r>
            <a:endParaRPr lang="en-US" sz="1050" dirty="0"/>
          </a:p>
        </p:txBody>
      </p:sp>
      <p:sp>
        <p:nvSpPr>
          <p:cNvPr id="15" name="Text 11"/>
          <p:cNvSpPr/>
          <p:nvPr/>
        </p:nvSpPr>
        <p:spPr>
          <a:xfrm>
            <a:off x="6186488" y="3074194"/>
            <a:ext cx="23622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数据分析流程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6186488" y="3364706"/>
            <a:ext cx="23622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数据分析流程包括数据采集、清洗、探索性分析、模型构建和结果解释。</a:t>
            </a:r>
            <a:endParaRPr lang="en-US" sz="10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rcRect l="12500" r="12500"/>
          <a:stretch>
            <a:fillRect/>
          </a:stretch>
        </p:blipFill>
        <p:spPr>
          <a:xfrm>
            <a:off x="5286375" y="0"/>
            <a:ext cx="3857625" cy="514350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71500" y="285750"/>
            <a:ext cx="40386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运用描述性与推断统计分析数据</a:t>
            </a:r>
            <a:endParaRPr lang="en-US" sz="2250" dirty="0"/>
          </a:p>
        </p:txBody>
      </p:sp>
      <p:sp>
        <p:nvSpPr>
          <p:cNvPr id="6" name="Text 2"/>
          <p:cNvSpPr/>
          <p:nvPr/>
        </p:nvSpPr>
        <p:spPr>
          <a:xfrm>
            <a:off x="571500" y="742950"/>
            <a:ext cx="40386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73969" y="1333500"/>
            <a:ext cx="476250" cy="47625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571500" y="1924050"/>
            <a:ext cx="1881187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描述性统计</a:t>
            </a:r>
            <a:endParaRPr lang="en-US" sz="1200" dirty="0"/>
          </a:p>
        </p:txBody>
      </p:sp>
      <p:sp>
        <p:nvSpPr>
          <p:cNvPr id="9" name="Text 4"/>
          <p:cNvSpPr/>
          <p:nvPr/>
        </p:nvSpPr>
        <p:spPr>
          <a:xfrm>
            <a:off x="571500" y="2171700"/>
            <a:ext cx="1881187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描述性统计用于概括数据集的基本特征，如平均值、中位数、众数等，帮助我们快速理解数据分布。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3536156" y="1333500"/>
            <a:ext cx="476250" cy="47625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833688" y="1924050"/>
            <a:ext cx="1881187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推断统计</a:t>
            </a:r>
            <a:endParaRPr lang="en-US" sz="1200" dirty="0"/>
          </a:p>
        </p:txBody>
      </p:sp>
      <p:sp>
        <p:nvSpPr>
          <p:cNvPr id="12" name="Text 6"/>
          <p:cNvSpPr/>
          <p:nvPr/>
        </p:nvSpPr>
        <p:spPr>
          <a:xfrm>
            <a:off x="2833688" y="2171700"/>
            <a:ext cx="1881187" cy="628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推断统计基于样本数据，通过假设检验、置信区间等方法，推断总体参数，评估结果的可靠性。</a:t>
            </a:r>
            <a:endParaRPr lang="en-US" sz="10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273969" y="3200400"/>
            <a:ext cx="476250" cy="476250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571500" y="3790950"/>
            <a:ext cx="1881187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数据可视化</a:t>
            </a:r>
            <a:endParaRPr lang="en-US" sz="1200" dirty="0"/>
          </a:p>
        </p:txBody>
      </p:sp>
      <p:sp>
        <p:nvSpPr>
          <p:cNvPr id="15" name="Text 8"/>
          <p:cNvSpPr/>
          <p:nvPr/>
        </p:nvSpPr>
        <p:spPr>
          <a:xfrm>
            <a:off x="571500" y="4038600"/>
            <a:ext cx="1881187" cy="628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利用图表展示数据，如直方图、散点图等，直观呈现数据分布和关系，辅助理解和决策。</a:t>
            </a:r>
            <a:endParaRPr lang="en-US" sz="105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205538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l="8557" r="8557"/>
          <a:stretch>
            <a:fillRect/>
          </a:stretch>
        </p:blipFill>
        <p:spPr>
          <a:xfrm>
            <a:off x="0" y="0"/>
            <a:ext cx="9144000" cy="620553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遵循数据分析流程，探索常用分析方法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4586288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276350" y="2962275"/>
            <a:ext cx="47625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500" dirty="0"/>
          </a:p>
        </p:txBody>
      </p:sp>
      <p:sp>
        <p:nvSpPr>
          <p:cNvPr id="8" name="Text 4"/>
          <p:cNvSpPr/>
          <p:nvPr/>
        </p:nvSpPr>
        <p:spPr>
          <a:xfrm>
            <a:off x="781050" y="4448175"/>
            <a:ext cx="14668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781050" y="4738688"/>
            <a:ext cx="146685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通过网络爬虫、数据库查询等手段收集原始数据，确保其准确性和完整性。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2781300" y="3814763"/>
            <a:ext cx="47625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500" dirty="0"/>
          </a:p>
        </p:txBody>
      </p:sp>
      <p:sp>
        <p:nvSpPr>
          <p:cNvPr id="11" name="Text 7"/>
          <p:cNvSpPr/>
          <p:nvPr/>
        </p:nvSpPr>
        <p:spPr>
          <a:xfrm>
            <a:off x="2286000" y="1676400"/>
            <a:ext cx="14668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2286000" y="1966913"/>
            <a:ext cx="14668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去除噪声和异常值，处理缺失值，提高数据质量。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4286250" y="2962275"/>
            <a:ext cx="47625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500" dirty="0"/>
          </a:p>
        </p:txBody>
      </p:sp>
      <p:sp>
        <p:nvSpPr>
          <p:cNvPr id="14" name="Text 10"/>
          <p:cNvSpPr/>
          <p:nvPr/>
        </p:nvSpPr>
        <p:spPr>
          <a:xfrm>
            <a:off x="3790950" y="4448175"/>
            <a:ext cx="14668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3790950" y="4738688"/>
            <a:ext cx="1466850" cy="1085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运用统计学方法和机器学习算法进行描述性、诊断性、预测性和规范性分析，挖掘数据背后规律和趋势。</a:t>
            </a:r>
            <a:endParaRPr lang="en-US" sz="1050" dirty="0"/>
          </a:p>
        </p:txBody>
      </p:sp>
      <p:sp>
        <p:nvSpPr>
          <p:cNvPr id="16" name="Text 12"/>
          <p:cNvSpPr/>
          <p:nvPr/>
        </p:nvSpPr>
        <p:spPr>
          <a:xfrm>
            <a:off x="5791200" y="3814763"/>
            <a:ext cx="47625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500" dirty="0"/>
          </a:p>
        </p:txBody>
      </p:sp>
      <p:sp>
        <p:nvSpPr>
          <p:cNvPr id="17" name="Text 13"/>
          <p:cNvSpPr/>
          <p:nvPr/>
        </p:nvSpPr>
        <p:spPr>
          <a:xfrm>
            <a:off x="5295900" y="1466850"/>
            <a:ext cx="14668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数据可视化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5295900" y="1757362"/>
            <a:ext cx="146685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将复杂数据转化为图表或地图形式，直观展示数据分布和关联，帮助决策者快速理解。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7296150" y="2962275"/>
            <a:ext cx="476250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sz="1500" dirty="0"/>
          </a:p>
        </p:txBody>
      </p:sp>
      <p:sp>
        <p:nvSpPr>
          <p:cNvPr id="20" name="Text 16"/>
          <p:cNvSpPr/>
          <p:nvPr/>
        </p:nvSpPr>
        <p:spPr>
          <a:xfrm>
            <a:off x="6800850" y="4448175"/>
            <a:ext cx="14668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结果解读</a:t>
            </a:r>
            <a:endParaRPr lang="en-US" sz="1200" dirty="0"/>
          </a:p>
        </p:txBody>
      </p:sp>
      <p:sp>
        <p:nvSpPr>
          <p:cNvPr id="21" name="Text 17"/>
          <p:cNvSpPr/>
          <p:nvPr/>
        </p:nvSpPr>
        <p:spPr>
          <a:xfrm>
            <a:off x="6800850" y="4738688"/>
            <a:ext cx="1466850" cy="1085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将分析结果转化为可操作的洞察，结合业务场景提出改进措施或策略建议，实现数据驱动的决策优化。</a:t>
            </a:r>
            <a:endParaRPr lang="en-US" sz="105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数据分析工具与技术​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sz="22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295275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3433763"/>
            <a:ext cx="1857375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content</a:t>
            </a:r>
            <a:endParaRPr lang="en-US" sz="3750" dirty="0"/>
          </a:p>
        </p:txBody>
      </p:sp>
      <p:sp>
        <p:nvSpPr>
          <p:cNvPr id="5" name="Text 2"/>
          <p:cNvSpPr/>
          <p:nvPr/>
        </p:nvSpPr>
        <p:spPr>
          <a:xfrm>
            <a:off x="571500" y="4176713"/>
            <a:ext cx="180975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目录</a:t>
            </a:r>
            <a:endParaRPr lang="en-US" sz="2250" dirty="0"/>
          </a:p>
        </p:txBody>
      </p:sp>
      <p:sp>
        <p:nvSpPr>
          <p:cNvPr id="6" name="Text 3"/>
          <p:cNvSpPr/>
          <p:nvPr/>
        </p:nvSpPr>
        <p:spPr>
          <a:xfrm>
            <a:off x="3524250" y="67389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875" dirty="0"/>
          </a:p>
        </p:txBody>
      </p:sp>
      <p:sp>
        <p:nvSpPr>
          <p:cNvPr id="7" name="Text 4"/>
          <p:cNvSpPr/>
          <p:nvPr/>
        </p:nvSpPr>
        <p:spPr>
          <a:xfrm>
            <a:off x="3990975" y="7453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数据采集基础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3990975" y="9929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3524250" y="130254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875" dirty="0"/>
          </a:p>
        </p:txBody>
      </p:sp>
      <p:sp>
        <p:nvSpPr>
          <p:cNvPr id="10" name="Text 7"/>
          <p:cNvSpPr/>
          <p:nvPr/>
        </p:nvSpPr>
        <p:spPr>
          <a:xfrm>
            <a:off x="3990975" y="13739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数据采集技术与工具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3990975" y="16216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3524250" y="193119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875" dirty="0"/>
          </a:p>
        </p:txBody>
      </p:sp>
      <p:sp>
        <p:nvSpPr>
          <p:cNvPr id="13" name="Text 10"/>
          <p:cNvSpPr/>
          <p:nvPr/>
        </p:nvSpPr>
        <p:spPr>
          <a:xfrm>
            <a:off x="3990975" y="20026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数据预处理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3990975" y="22502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3524250" y="255984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875" dirty="0"/>
          </a:p>
        </p:txBody>
      </p:sp>
      <p:sp>
        <p:nvSpPr>
          <p:cNvPr id="16" name="Text 13"/>
          <p:cNvSpPr/>
          <p:nvPr/>
        </p:nvSpPr>
        <p:spPr>
          <a:xfrm>
            <a:off x="3990975" y="26312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数据分析基础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3990975" y="28789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18" name="Text 15"/>
          <p:cNvSpPr/>
          <p:nvPr/>
        </p:nvSpPr>
        <p:spPr>
          <a:xfrm>
            <a:off x="3524250" y="318849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sz="1875" dirty="0"/>
          </a:p>
        </p:txBody>
      </p:sp>
      <p:sp>
        <p:nvSpPr>
          <p:cNvPr id="19" name="Text 16"/>
          <p:cNvSpPr/>
          <p:nvPr/>
        </p:nvSpPr>
        <p:spPr>
          <a:xfrm>
            <a:off x="3990975" y="32599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数据分析工具与技术​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3990975" y="35075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21" name="Text 18"/>
          <p:cNvSpPr/>
          <p:nvPr/>
        </p:nvSpPr>
        <p:spPr>
          <a:xfrm>
            <a:off x="3524250" y="3817144"/>
            <a:ext cx="352425" cy="333375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040"/>
              </a:lnSpc>
              <a:buNone/>
            </a:pPr>
            <a:r>
              <a:rPr lang="en-US" sz="1875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sz="1875" dirty="0"/>
          </a:p>
        </p:txBody>
      </p:sp>
      <p:sp>
        <p:nvSpPr>
          <p:cNvPr id="22" name="Text 19"/>
          <p:cNvSpPr/>
          <p:nvPr/>
        </p:nvSpPr>
        <p:spPr>
          <a:xfrm>
            <a:off x="3990975" y="388858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数据可视化​</a:t>
            </a:r>
            <a:endParaRPr lang="en-US" sz="1200" dirty="0"/>
          </a:p>
        </p:txBody>
      </p:sp>
      <p:sp>
        <p:nvSpPr>
          <p:cNvPr id="23" name="Text 20"/>
          <p:cNvSpPr/>
          <p:nvPr/>
        </p:nvSpPr>
        <p:spPr>
          <a:xfrm>
            <a:off x="3990975" y="4136231"/>
            <a:ext cx="4581525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305675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l="14798" r="14798"/>
          <a:stretch>
            <a:fillRect/>
          </a:stretch>
        </p:blipFill>
        <p:spPr>
          <a:xfrm>
            <a:off x="0" y="0"/>
            <a:ext cx="9144000" cy="7305675"/>
          </a:xfrm>
          <a:prstGeom prst="rect">
            <a:avLst/>
          </a:prstGeom>
        </p:spPr>
      </p:pic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2"/>
          <a:srcRect l="23598" r="23598"/>
          <a:stretch>
            <a:fillRect/>
          </a:stretch>
        </p:blipFill>
        <p:spPr>
          <a:xfrm>
            <a:off x="0" y="0"/>
            <a:ext cx="3857625" cy="730567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4429125" y="285750"/>
            <a:ext cx="40386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Python 的数据分析库​</a:t>
            </a:r>
            <a:endParaRPr lang="en-US" sz="2250" dirty="0"/>
          </a:p>
        </p:txBody>
      </p:sp>
      <p:sp>
        <p:nvSpPr>
          <p:cNvPr id="6" name="Text 2"/>
          <p:cNvSpPr/>
          <p:nvPr/>
        </p:nvSpPr>
        <p:spPr>
          <a:xfrm>
            <a:off x="4429125" y="742950"/>
            <a:ext cx="40386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257675" y="1162050"/>
            <a:ext cx="2052637" cy="2967038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610100" y="1943100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Pandas简介</a:t>
            </a:r>
            <a:endParaRPr lang="en-US" sz="1200" dirty="0"/>
          </a:p>
        </p:txBody>
      </p:sp>
      <p:sp>
        <p:nvSpPr>
          <p:cNvPr id="9" name="Text 4"/>
          <p:cNvSpPr/>
          <p:nvPr/>
        </p:nvSpPr>
        <p:spPr>
          <a:xfrm>
            <a:off x="4610100" y="2233613"/>
            <a:ext cx="1347788" cy="1504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Pandas是Python中最常用的数据分析库之一，提供高性能、易用的数据结构和数据分析工具，如DataFrame和Series，适用于各种数据处理任务.</a:t>
            </a:r>
            <a:endParaRPr lang="en-US" sz="10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310312" y="1162050"/>
            <a:ext cx="2052637" cy="2967038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6662738" y="1943100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NumPy功能</a:t>
            </a:r>
            <a:endParaRPr lang="en-US" sz="1200" dirty="0"/>
          </a:p>
        </p:txBody>
      </p:sp>
      <p:sp>
        <p:nvSpPr>
          <p:cNvPr id="12" name="Text 6"/>
          <p:cNvSpPr/>
          <p:nvPr/>
        </p:nvSpPr>
        <p:spPr>
          <a:xfrm>
            <a:off x="6662738" y="2233613"/>
            <a:ext cx="1347788" cy="1504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NumPy是Python的基础科学计算库，支持大型多维数组和矩阵运算，以及广泛的数学函数来操作这些数组，是数据分析的重要基石.</a:t>
            </a:r>
            <a:endParaRPr lang="en-US" sz="1050" dirty="0"/>
          </a:p>
        </p:txBody>
      </p:sp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57675" y="4129088"/>
            <a:ext cx="2052637" cy="2967038"/>
          </a:xfrm>
          <a:prstGeom prst="rect">
            <a:avLst/>
          </a:prstGeom>
        </p:spPr>
      </p:pic>
      <p:sp>
        <p:nvSpPr>
          <p:cNvPr id="14" name="Text 7"/>
          <p:cNvSpPr/>
          <p:nvPr/>
        </p:nvSpPr>
        <p:spPr>
          <a:xfrm>
            <a:off x="4610100" y="4910138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Matplotlib绘图</a:t>
            </a:r>
            <a:endParaRPr lang="en-US" sz="1200" dirty="0"/>
          </a:p>
        </p:txBody>
      </p:sp>
      <p:sp>
        <p:nvSpPr>
          <p:cNvPr id="15" name="Text 8"/>
          <p:cNvSpPr/>
          <p:nvPr/>
        </p:nvSpPr>
        <p:spPr>
          <a:xfrm>
            <a:off x="4610100" y="5200650"/>
            <a:ext cx="1347788" cy="1504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Matplotlib是一个强大的数据可视化库，可以生成各种静态、动态、交互式的图表，帮助数据分析人员直观理解数据分布和趋势.</a:t>
            </a:r>
            <a:endParaRPr lang="en-US" sz="1050" dirty="0"/>
          </a:p>
        </p:txBody>
      </p:sp>
      <p:pic>
        <p:nvPicPr>
          <p:cNvPr id="16" name="Image 5" descr="preencoded.pn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310312" y="4129088"/>
            <a:ext cx="2052637" cy="2967038"/>
          </a:xfrm>
          <a:prstGeom prst="rect">
            <a:avLst/>
          </a:prstGeom>
        </p:spPr>
      </p:pic>
      <p:sp>
        <p:nvSpPr>
          <p:cNvPr id="17" name="Text 9"/>
          <p:cNvSpPr/>
          <p:nvPr/>
        </p:nvSpPr>
        <p:spPr>
          <a:xfrm>
            <a:off x="6662738" y="4910138"/>
            <a:ext cx="1347788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Scikit-Learn应用</a:t>
            </a:r>
            <a:endParaRPr lang="en-US" sz="1200" dirty="0"/>
          </a:p>
        </p:txBody>
      </p:sp>
      <p:sp>
        <p:nvSpPr>
          <p:cNvPr id="18" name="Text 10"/>
          <p:cNvSpPr/>
          <p:nvPr/>
        </p:nvSpPr>
        <p:spPr>
          <a:xfrm>
            <a:off x="6662738" y="5200650"/>
            <a:ext cx="1347788" cy="1504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Scikit-Learn是基于NumPy和SciPy构建的机器学习库，提供了简单有效的工具用于数据挖掘和数据分析，包括分类、回归、聚类等算法.</a:t>
            </a:r>
            <a:endParaRPr lang="en-US" sz="105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NumPy​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000250"/>
            <a:ext cx="24130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328863"/>
            <a:ext cx="2413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NumPy简介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71500" y="2576513"/>
            <a:ext cx="2413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NumPy是Python中用于数值计算的核心库，提供高性能多维数组对象以及对数组操作的函数。它在数据科学领域广泛应用，是数据分析和科学计算的基础。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3365500" y="2000250"/>
            <a:ext cx="24130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3365500" y="2328863"/>
            <a:ext cx="2413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数据处理能力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3365500" y="2576513"/>
            <a:ext cx="2413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NumPy支持各种数学运算，如矩阵乘法、傅立叶变换等，还提供了丰富的统计函数，可以高效地进行数据清洗、转换和分析，满足复杂的数据处理需求。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6159500" y="2000250"/>
            <a:ext cx="24130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6159500" y="2328863"/>
            <a:ext cx="2413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与其他库集成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6159500" y="2576513"/>
            <a:ext cx="24130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NumPy与Pandas、Matplotlib、Scikit-learn等库无缝集成，共同构建了Python强大的数据分析生态系统，使得数据科学家能够快速实现从数据预处理到模型训练的全流程。</a:t>
            </a:r>
            <a:endParaRPr lang="en-US" sz="105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634365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pandas​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47244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767137" y="2019300"/>
            <a:ext cx="16097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650" b="1" dirty="0">
                <a:solidFill>
                  <a:srgbClr val="3B9DF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Pandas数据处理</a:t>
            </a: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7191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数据结构</a:t>
            </a:r>
            <a:endParaRPr lang="en-US" sz="1500" dirty="0"/>
          </a:p>
        </p:txBody>
      </p:sp>
      <p:sp>
        <p:nvSpPr>
          <p:cNvPr id="9" name="Text 5"/>
          <p:cNvSpPr/>
          <p:nvPr/>
        </p:nvSpPr>
        <p:spPr>
          <a:xfrm>
            <a:off x="876300" y="40386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Series，一维数组，可以存储任何数据类型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876300" y="474345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DataFrame，二维表格，用于处理结构化数据</a:t>
            </a:r>
            <a:endParaRPr lang="en-US" sz="1050" dirty="0"/>
          </a:p>
        </p:txBody>
      </p:sp>
      <p:sp>
        <p:nvSpPr>
          <p:cNvPr id="11" name="Text 7"/>
          <p:cNvSpPr/>
          <p:nvPr/>
        </p:nvSpPr>
        <p:spPr>
          <a:xfrm>
            <a:off x="20526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39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2209800" y="4038600"/>
            <a:ext cx="100965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处理缺失值，填充或删除空值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2209800" y="4533900"/>
            <a:ext cx="100965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数据去重，去除重复记录</a:t>
            </a:r>
            <a:endParaRPr lang="en-US" sz="1050" dirty="0"/>
          </a:p>
        </p:txBody>
      </p:sp>
      <p:sp>
        <p:nvSpPr>
          <p:cNvPr id="14" name="Text 10"/>
          <p:cNvSpPr/>
          <p:nvPr/>
        </p:nvSpPr>
        <p:spPr>
          <a:xfrm>
            <a:off x="2209800" y="50292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数据转换，将数据转换成所需格式</a:t>
            </a:r>
            <a:endParaRPr lang="en-US" sz="1050" dirty="0"/>
          </a:p>
        </p:txBody>
      </p:sp>
      <p:sp>
        <p:nvSpPr>
          <p:cNvPr id="15" name="Text 11"/>
          <p:cNvSpPr/>
          <p:nvPr/>
        </p:nvSpPr>
        <p:spPr>
          <a:xfrm>
            <a:off x="33861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87E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</a:t>
            </a:r>
            <a:endParaRPr lang="en-US" sz="1500" dirty="0"/>
          </a:p>
        </p:txBody>
      </p:sp>
      <p:sp>
        <p:nvSpPr>
          <p:cNvPr id="16" name="Text 12"/>
          <p:cNvSpPr/>
          <p:nvPr/>
        </p:nvSpPr>
        <p:spPr>
          <a:xfrm>
            <a:off x="3543300" y="40386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聚合计算，对数据进行求和、平均等统计计算</a:t>
            </a:r>
            <a:endParaRPr lang="en-US" sz="1050" dirty="0"/>
          </a:p>
        </p:txBody>
      </p:sp>
      <p:sp>
        <p:nvSpPr>
          <p:cNvPr id="17" name="Text 13"/>
          <p:cNvSpPr/>
          <p:nvPr/>
        </p:nvSpPr>
        <p:spPr>
          <a:xfrm>
            <a:off x="3543300" y="474345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分组分析，基于特定列对数据进行分组并分析</a:t>
            </a:r>
            <a:endParaRPr lang="en-US" sz="1050" dirty="0"/>
          </a:p>
        </p:txBody>
      </p:sp>
      <p:sp>
        <p:nvSpPr>
          <p:cNvPr id="18" name="Text 14"/>
          <p:cNvSpPr/>
          <p:nvPr/>
        </p:nvSpPr>
        <p:spPr>
          <a:xfrm>
            <a:off x="47196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数据可视化</a:t>
            </a:r>
            <a:endParaRPr lang="en-US" sz="1500" dirty="0"/>
          </a:p>
        </p:txBody>
      </p:sp>
      <p:sp>
        <p:nvSpPr>
          <p:cNvPr id="19" name="Text 15"/>
          <p:cNvSpPr/>
          <p:nvPr/>
        </p:nvSpPr>
        <p:spPr>
          <a:xfrm>
            <a:off x="4876800" y="40386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绘制图表，使用内置函数快速生成图表</a:t>
            </a:r>
            <a:endParaRPr lang="en-US" sz="1050" dirty="0"/>
          </a:p>
        </p:txBody>
      </p:sp>
      <p:sp>
        <p:nvSpPr>
          <p:cNvPr id="20" name="Text 16"/>
          <p:cNvSpPr/>
          <p:nvPr/>
        </p:nvSpPr>
        <p:spPr>
          <a:xfrm>
            <a:off x="4876800" y="474345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自定义样式，调整图表的颜色、大小等属性</a:t>
            </a:r>
            <a:endParaRPr lang="en-US" sz="1050" dirty="0"/>
          </a:p>
        </p:txBody>
      </p:sp>
      <p:sp>
        <p:nvSpPr>
          <p:cNvPr id="21" name="Text 17"/>
          <p:cNvSpPr/>
          <p:nvPr/>
        </p:nvSpPr>
        <p:spPr>
          <a:xfrm>
            <a:off x="60531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6644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应用领域</a:t>
            </a:r>
            <a:endParaRPr lang="en-US" sz="1500" dirty="0"/>
          </a:p>
        </p:txBody>
      </p:sp>
      <p:sp>
        <p:nvSpPr>
          <p:cNvPr id="22" name="Text 18"/>
          <p:cNvSpPr/>
          <p:nvPr/>
        </p:nvSpPr>
        <p:spPr>
          <a:xfrm>
            <a:off x="6210300" y="40386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金融分析，处理股票价格、交易量等数据</a:t>
            </a:r>
            <a:endParaRPr lang="en-US" sz="1050" dirty="0"/>
          </a:p>
        </p:txBody>
      </p:sp>
      <p:sp>
        <p:nvSpPr>
          <p:cNvPr id="23" name="Text 19"/>
          <p:cNvSpPr/>
          <p:nvPr/>
        </p:nvSpPr>
        <p:spPr>
          <a:xfrm>
            <a:off x="6210300" y="474345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科学研究，处理实验数据、模拟结果等</a:t>
            </a:r>
            <a:endParaRPr lang="en-US" sz="1050" dirty="0"/>
          </a:p>
        </p:txBody>
      </p:sp>
      <p:sp>
        <p:nvSpPr>
          <p:cNvPr id="24" name="Text 20"/>
          <p:cNvSpPr/>
          <p:nvPr/>
        </p:nvSpPr>
        <p:spPr>
          <a:xfrm>
            <a:off x="6210300" y="54483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商业智能，分析销售数据、客户行为等</a:t>
            </a:r>
            <a:endParaRPr lang="en-US" sz="1050" dirty="0"/>
          </a:p>
        </p:txBody>
      </p:sp>
      <p:sp>
        <p:nvSpPr>
          <p:cNvPr id="25" name="Text 21"/>
          <p:cNvSpPr/>
          <p:nvPr/>
        </p:nvSpPr>
        <p:spPr>
          <a:xfrm>
            <a:off x="7386638" y="3409950"/>
            <a:ext cx="1019175" cy="3048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3B9DF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性能优化</a:t>
            </a:r>
            <a:endParaRPr lang="en-US" sz="1500" dirty="0"/>
          </a:p>
        </p:txBody>
      </p:sp>
      <p:sp>
        <p:nvSpPr>
          <p:cNvPr id="26" name="Text 22"/>
          <p:cNvSpPr/>
          <p:nvPr/>
        </p:nvSpPr>
        <p:spPr>
          <a:xfrm>
            <a:off x="7543800" y="403860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内存管理，减少内存占用提高运行效率</a:t>
            </a:r>
            <a:endParaRPr lang="en-US" sz="1050" dirty="0"/>
          </a:p>
        </p:txBody>
      </p:sp>
      <p:sp>
        <p:nvSpPr>
          <p:cNvPr id="27" name="Text 23"/>
          <p:cNvSpPr/>
          <p:nvPr/>
        </p:nvSpPr>
        <p:spPr>
          <a:xfrm>
            <a:off x="7543800" y="4743450"/>
            <a:ext cx="10096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并行计算，利用多核处理器加速数据处理</a:t>
            </a:r>
            <a:endParaRPr lang="en-US" sz="10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数据可视化​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sz="22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常用的可视化图表类型​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30194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3819525" y="2990850"/>
            <a:ext cx="1504950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650" b="1" dirty="0">
                <a:solidFill>
                  <a:srgbClr val="3B9DF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图表类型及应用</a:t>
            </a:r>
            <a:endParaRPr lang="en-US" sz="1650" dirty="0"/>
          </a:p>
        </p:txBody>
      </p:sp>
      <p:sp>
        <p:nvSpPr>
          <p:cNvPr id="8" name="Text 4"/>
          <p:cNvSpPr/>
          <p:nvPr/>
        </p:nvSpPr>
        <p:spPr>
          <a:xfrm>
            <a:off x="2157413" y="159067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柱状图</a:t>
            </a:r>
            <a:endParaRPr lang="en-US" sz="1500" dirty="0"/>
          </a:p>
        </p:txBody>
      </p:sp>
      <p:sp>
        <p:nvSpPr>
          <p:cNvPr id="9" name="Text 5"/>
          <p:cNvSpPr/>
          <p:nvPr/>
        </p:nvSpPr>
        <p:spPr>
          <a:xfrm>
            <a:off x="419100" y="2152650"/>
            <a:ext cx="22860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用于比较不同类别的数值大小，直观展示数据差异。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419100" y="2647950"/>
            <a:ext cx="2286000" cy="247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适用于销售数据、人口统计等场景。</a:t>
            </a:r>
            <a:endParaRPr lang="en-US" sz="1050" dirty="0"/>
          </a:p>
        </p:txBody>
      </p:sp>
      <p:sp>
        <p:nvSpPr>
          <p:cNvPr id="11" name="Text 7"/>
          <p:cNvSpPr/>
          <p:nvPr/>
        </p:nvSpPr>
        <p:spPr>
          <a:xfrm>
            <a:off x="2157413" y="3105150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39C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折线图</a:t>
            </a:r>
            <a:endParaRPr lang="en-US" sz="1500" dirty="0"/>
          </a:p>
        </p:txBody>
      </p:sp>
      <p:sp>
        <p:nvSpPr>
          <p:cNvPr id="12" name="Text 8"/>
          <p:cNvSpPr/>
          <p:nvPr/>
        </p:nvSpPr>
        <p:spPr>
          <a:xfrm>
            <a:off x="419100" y="3667125"/>
            <a:ext cx="22860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显示数据随时间变化的趋势，适合分析股票价格。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419100" y="4162425"/>
            <a:ext cx="2286000" cy="247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适用于气温变化等连续性数据。</a:t>
            </a:r>
            <a:endParaRPr lang="en-US" sz="1050" dirty="0"/>
          </a:p>
        </p:txBody>
      </p:sp>
      <p:sp>
        <p:nvSpPr>
          <p:cNvPr id="14" name="Text 10"/>
          <p:cNvSpPr/>
          <p:nvPr/>
        </p:nvSpPr>
        <p:spPr>
          <a:xfrm>
            <a:off x="6443663" y="1590675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87E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饼图</a:t>
            </a:r>
            <a:endParaRPr lang="en-US" sz="1500" dirty="0"/>
          </a:p>
        </p:txBody>
      </p:sp>
      <p:sp>
        <p:nvSpPr>
          <p:cNvPr id="15" name="Text 11"/>
          <p:cNvSpPr/>
          <p:nvPr/>
        </p:nvSpPr>
        <p:spPr>
          <a:xfrm>
            <a:off x="6438900" y="2152650"/>
            <a:ext cx="22860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以扇形面积表示各部分占总体的比例，便于理解数据构成。</a:t>
            </a:r>
            <a:endParaRPr lang="en-US" sz="1050" dirty="0"/>
          </a:p>
        </p:txBody>
      </p:sp>
      <p:sp>
        <p:nvSpPr>
          <p:cNvPr id="16" name="Text 12"/>
          <p:cNvSpPr/>
          <p:nvPr/>
        </p:nvSpPr>
        <p:spPr>
          <a:xfrm>
            <a:off x="6438900" y="2647950"/>
            <a:ext cx="2286000" cy="247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如市场份额、预算分配等。</a:t>
            </a:r>
            <a:endParaRPr lang="en-US" sz="1050" dirty="0"/>
          </a:p>
        </p:txBody>
      </p:sp>
      <p:sp>
        <p:nvSpPr>
          <p:cNvPr id="17" name="Text 13"/>
          <p:cNvSpPr/>
          <p:nvPr/>
        </p:nvSpPr>
        <p:spPr>
          <a:xfrm>
            <a:off x="6443663" y="3105150"/>
            <a:ext cx="923925" cy="3238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2250"/>
              </a:lnSpc>
              <a:buNone/>
            </a:pPr>
            <a:r>
              <a:rPr lang="en-US" sz="1500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散点图</a:t>
            </a:r>
            <a:endParaRPr lang="en-US" sz="1500" dirty="0"/>
          </a:p>
        </p:txBody>
      </p:sp>
      <p:sp>
        <p:nvSpPr>
          <p:cNvPr id="18" name="Text 14"/>
          <p:cNvSpPr/>
          <p:nvPr/>
        </p:nvSpPr>
        <p:spPr>
          <a:xfrm>
            <a:off x="6438900" y="3667125"/>
            <a:ext cx="2286000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通过点的位置展示两个变量之间的关系。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6438900" y="4162425"/>
            <a:ext cx="2286000" cy="2476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适用于探索数据相关性和分布模式。</a:t>
            </a:r>
            <a:endParaRPr lang="en-US" sz="105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可视化工具的使用​Python 的 Matplotlib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190625" y="2000250"/>
            <a:ext cx="476250" cy="4762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71500" y="259080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Matplotlib简介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71500" y="2838450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Matplotlib是Python中最流行的绘图库之一，它提供了强大的数据可视化功能，能够生成各种静态、动态、交互式的图表。</a:t>
            </a:r>
            <a:endParaRPr lang="en-US" sz="1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86125" y="2000250"/>
            <a:ext cx="476250" cy="4762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667000" y="259080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667000" y="2838450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在使用Matplotlib进行数据可视化之前，首先需要采集数据，这可以通过网络爬虫、数据库查询或导入CSV文件等方式实现。</a:t>
            </a:r>
            <a:endParaRPr lang="en-US" sz="10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381625" y="2000250"/>
            <a:ext cx="476250" cy="4762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762500" y="259080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762500" y="2838450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采集到的数据需要经过清洗和预处理，然后利用Python的Pandas等库进行分析，找出数据中的模式和趋势，为可视化做准备。</a:t>
            </a:r>
            <a:endParaRPr lang="en-US" sz="10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477125" y="2000250"/>
            <a:ext cx="476250" cy="47625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858000" y="2590800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图表生成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6858000" y="2838450"/>
            <a:ext cx="1714500" cy="1257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利用Matplotlib的API，可以创建各种类型的图表，如折线图、柱状图、散点图等，通过调整参数，可以定制图表的样式和布局，使数据呈现更加直观。</a:t>
            </a:r>
            <a:endParaRPr lang="en-US" sz="105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2014538"/>
            <a:ext cx="80010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THANKS</a:t>
            </a:r>
            <a:endParaRPr lang="en-US" sz="3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数据采集基础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22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514975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理解数据采集的重要性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389572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28675" y="1571625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875" dirty="0"/>
          </a:p>
        </p:txBody>
      </p:sp>
      <p:sp>
        <p:nvSpPr>
          <p:cNvPr id="8" name="Text 4"/>
          <p:cNvSpPr/>
          <p:nvPr/>
        </p:nvSpPr>
        <p:spPr>
          <a:xfrm>
            <a:off x="771525" y="2114550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数据采集重要性</a:t>
            </a:r>
            <a:endParaRPr lang="en-US" sz="1200" dirty="0"/>
          </a:p>
        </p:txBody>
      </p:sp>
      <p:sp>
        <p:nvSpPr>
          <p:cNvPr id="9" name="Text 5"/>
          <p:cNvSpPr/>
          <p:nvPr/>
        </p:nvSpPr>
        <p:spPr>
          <a:xfrm>
            <a:off x="771525" y="2405063"/>
            <a:ext cx="1700213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数据采集是信息时代的基石，帮助企业、政府和个人从海量信息中提取有价值的知识。</a:t>
            </a:r>
            <a:endParaRPr lang="en-US" sz="1050" dirty="0"/>
          </a:p>
        </p:txBody>
      </p:sp>
      <p:sp>
        <p:nvSpPr>
          <p:cNvPr id="10" name="Text 6"/>
          <p:cNvSpPr/>
          <p:nvPr/>
        </p:nvSpPr>
        <p:spPr>
          <a:xfrm>
            <a:off x="2795588" y="1571625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875" dirty="0"/>
          </a:p>
        </p:txBody>
      </p:sp>
      <p:sp>
        <p:nvSpPr>
          <p:cNvPr id="11" name="Text 7"/>
          <p:cNvSpPr/>
          <p:nvPr/>
        </p:nvSpPr>
        <p:spPr>
          <a:xfrm>
            <a:off x="2738438" y="2114550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推动科学决策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2738438" y="2405063"/>
            <a:ext cx="1700213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有效收集和利用数据能推动科学决策，实现精准营销和智能推荐。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4762500" y="1571625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875" dirty="0"/>
          </a:p>
        </p:txBody>
      </p:sp>
      <p:sp>
        <p:nvSpPr>
          <p:cNvPr id="14" name="Text 10"/>
          <p:cNvSpPr/>
          <p:nvPr/>
        </p:nvSpPr>
        <p:spPr>
          <a:xfrm>
            <a:off x="4705350" y="2114550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提高决策效率</a:t>
            </a:r>
            <a:endParaRPr lang="en-US" sz="1200" dirty="0"/>
          </a:p>
        </p:txBody>
      </p:sp>
      <p:sp>
        <p:nvSpPr>
          <p:cNvPr id="15" name="Text 11"/>
          <p:cNvSpPr/>
          <p:nvPr/>
        </p:nvSpPr>
        <p:spPr>
          <a:xfrm>
            <a:off x="4705350" y="2405063"/>
            <a:ext cx="1700213" cy="457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提高决策效率和准确性，减少盲目性和风险。</a:t>
            </a:r>
            <a:endParaRPr lang="en-US" sz="1050" dirty="0"/>
          </a:p>
        </p:txBody>
      </p:sp>
      <p:sp>
        <p:nvSpPr>
          <p:cNvPr id="16" name="Text 12"/>
          <p:cNvSpPr/>
          <p:nvPr/>
        </p:nvSpPr>
        <p:spPr>
          <a:xfrm>
            <a:off x="6729413" y="1571625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875" dirty="0"/>
          </a:p>
        </p:txBody>
      </p:sp>
      <p:sp>
        <p:nvSpPr>
          <p:cNvPr id="17" name="Text 13"/>
          <p:cNvSpPr/>
          <p:nvPr/>
        </p:nvSpPr>
        <p:spPr>
          <a:xfrm>
            <a:off x="6672263" y="2114550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监测运营状况</a:t>
            </a:r>
            <a:endParaRPr lang="en-US" sz="1200" dirty="0"/>
          </a:p>
        </p:txBody>
      </p:sp>
      <p:sp>
        <p:nvSpPr>
          <p:cNvPr id="18" name="Text 14"/>
          <p:cNvSpPr/>
          <p:nvPr/>
        </p:nvSpPr>
        <p:spPr>
          <a:xfrm>
            <a:off x="6672263" y="2405063"/>
            <a:ext cx="1700213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数据采集有助于监测运营状况，及时发现问题并优化流程。</a:t>
            </a:r>
            <a:endParaRPr lang="en-US" sz="1050" dirty="0"/>
          </a:p>
        </p:txBody>
      </p:sp>
      <p:sp>
        <p:nvSpPr>
          <p:cNvPr id="19" name="Text 15"/>
          <p:cNvSpPr/>
          <p:nvPr/>
        </p:nvSpPr>
        <p:spPr>
          <a:xfrm>
            <a:off x="866775" y="3576638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615CE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05</a:t>
            </a:r>
            <a:endParaRPr lang="en-US" sz="1875" dirty="0"/>
          </a:p>
        </p:txBody>
      </p:sp>
      <p:sp>
        <p:nvSpPr>
          <p:cNvPr id="20" name="Text 16"/>
          <p:cNvSpPr/>
          <p:nvPr/>
        </p:nvSpPr>
        <p:spPr>
          <a:xfrm>
            <a:off x="809625" y="4119563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洞察市场变化</a:t>
            </a:r>
            <a:endParaRPr lang="en-US" sz="1200" dirty="0"/>
          </a:p>
        </p:txBody>
      </p:sp>
      <p:sp>
        <p:nvSpPr>
          <p:cNvPr id="21" name="Text 17"/>
          <p:cNvSpPr/>
          <p:nvPr/>
        </p:nvSpPr>
        <p:spPr>
          <a:xfrm>
            <a:off x="809625" y="4410075"/>
            <a:ext cx="1700213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帮助企业洞察市场变化，预测未来趋势，调整战略，抓住商机。</a:t>
            </a:r>
            <a:endParaRPr lang="en-US" sz="1050" dirty="0"/>
          </a:p>
        </p:txBody>
      </p:sp>
      <p:sp>
        <p:nvSpPr>
          <p:cNvPr id="22" name="Text 18"/>
          <p:cNvSpPr/>
          <p:nvPr/>
        </p:nvSpPr>
        <p:spPr>
          <a:xfrm>
            <a:off x="2833688" y="3576638"/>
            <a:ext cx="1643063" cy="3619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550"/>
              </a:lnSpc>
              <a:buNone/>
            </a:pPr>
            <a:r>
              <a:rPr lang="en-US" sz="1875" b="1" dirty="0">
                <a:solidFill>
                  <a:srgbClr val="5BB1E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06</a:t>
            </a:r>
            <a:endParaRPr lang="en-US" sz="1875" dirty="0"/>
          </a:p>
        </p:txBody>
      </p:sp>
      <p:sp>
        <p:nvSpPr>
          <p:cNvPr id="23" name="Text 19"/>
          <p:cNvSpPr/>
          <p:nvPr/>
        </p:nvSpPr>
        <p:spPr>
          <a:xfrm>
            <a:off x="2776538" y="4119563"/>
            <a:ext cx="1700213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确保数据质量</a:t>
            </a:r>
            <a:endParaRPr lang="en-US" sz="1200" dirty="0"/>
          </a:p>
        </p:txBody>
      </p:sp>
      <p:sp>
        <p:nvSpPr>
          <p:cNvPr id="24" name="Text 20"/>
          <p:cNvSpPr/>
          <p:nvPr/>
        </p:nvSpPr>
        <p:spPr>
          <a:xfrm>
            <a:off x="2776538" y="4410075"/>
            <a:ext cx="1700213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高质量的数据采集确保了数据的完整性、准确性和时效性，为后续分析提供可靠依据。</a:t>
            </a:r>
            <a:endParaRPr lang="en-US" sz="1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455295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l="2858" r="2858"/>
          <a:stretch>
            <a:fillRect/>
          </a:stretch>
        </p:blipFill>
        <p:spPr>
          <a:xfrm>
            <a:off x="0" y="0"/>
            <a:ext cx="9144000" cy="545529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探索数据的来源与分类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81000" y="1428750"/>
            <a:ext cx="8382000" cy="383604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549176" y="4059734"/>
            <a:ext cx="13335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数据来源广泛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549176" y="4350246"/>
            <a:ext cx="133350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数据来自传感器、社交媒体和交易记录等，确保信息的全面性和多样性。</a:t>
            </a:r>
            <a:endParaRPr lang="en-US" sz="1050" dirty="0"/>
          </a:p>
        </p:txBody>
      </p:sp>
      <p:sp>
        <p:nvSpPr>
          <p:cNvPr id="9" name="Text 5"/>
          <p:cNvSpPr/>
          <p:nvPr/>
        </p:nvSpPr>
        <p:spPr>
          <a:xfrm>
            <a:off x="549176" y="2763292"/>
            <a:ext cx="13335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数据分类多样</a:t>
            </a:r>
            <a:endParaRPr lang="en-US" sz="1200" dirty="0"/>
          </a:p>
        </p:txBody>
      </p:sp>
      <p:sp>
        <p:nvSpPr>
          <p:cNvPr id="10" name="Text 6"/>
          <p:cNvSpPr/>
          <p:nvPr/>
        </p:nvSpPr>
        <p:spPr>
          <a:xfrm>
            <a:off x="549176" y="3053804"/>
            <a:ext cx="133350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数据按结构分为表格型、文档型和多媒体型，按性质分为定量、定性和混合型。</a:t>
            </a:r>
            <a:endParaRPr lang="en-US" sz="1050" dirty="0"/>
          </a:p>
        </p:txBody>
      </p:sp>
      <p:sp>
        <p:nvSpPr>
          <p:cNvPr id="11" name="Text 7"/>
          <p:cNvSpPr/>
          <p:nvPr/>
        </p:nvSpPr>
        <p:spPr>
          <a:xfrm>
            <a:off x="549176" y="1466850"/>
            <a:ext cx="13335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满足分析需求</a:t>
            </a:r>
            <a:endParaRPr lang="en-US" sz="1200" dirty="0"/>
          </a:p>
        </p:txBody>
      </p:sp>
      <p:sp>
        <p:nvSpPr>
          <p:cNvPr id="12" name="Text 8"/>
          <p:cNvSpPr/>
          <p:nvPr/>
        </p:nvSpPr>
        <p:spPr>
          <a:xfrm>
            <a:off x="549176" y="1757362"/>
            <a:ext cx="133350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不同类型的分类方式能够满足各种分析需求，提高数据分析的效率和准确性。</a:t>
            </a:r>
            <a:endParaRPr lang="en-US" sz="1050" dirty="0"/>
          </a:p>
        </p:txBody>
      </p:sp>
      <p:sp>
        <p:nvSpPr>
          <p:cNvPr id="13" name="Text 9"/>
          <p:cNvSpPr/>
          <p:nvPr/>
        </p:nvSpPr>
        <p:spPr>
          <a:xfrm>
            <a:off x="7261324" y="4059882"/>
            <a:ext cx="13335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常用采集方法</a:t>
            </a:r>
            <a:endParaRPr lang="en-US" sz="1200" dirty="0"/>
          </a:p>
        </p:txBody>
      </p:sp>
      <p:sp>
        <p:nvSpPr>
          <p:cNvPr id="14" name="Text 10"/>
          <p:cNvSpPr/>
          <p:nvPr/>
        </p:nvSpPr>
        <p:spPr>
          <a:xfrm>
            <a:off x="7261324" y="4350395"/>
            <a:ext cx="133350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通过API调用、网络爬虫和数据库查询等方式采集数据，保证数据的质量。</a:t>
            </a:r>
            <a:endParaRPr lang="en-US" sz="1050" dirty="0"/>
          </a:p>
        </p:txBody>
      </p:sp>
      <p:sp>
        <p:nvSpPr>
          <p:cNvPr id="15" name="Text 11"/>
          <p:cNvSpPr/>
          <p:nvPr/>
        </p:nvSpPr>
        <p:spPr>
          <a:xfrm>
            <a:off x="7261324" y="1466850"/>
            <a:ext cx="133350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确保数据质量</a:t>
            </a:r>
            <a:endParaRPr lang="en-US" sz="1200" dirty="0"/>
          </a:p>
        </p:txBody>
      </p:sp>
      <p:sp>
        <p:nvSpPr>
          <p:cNvPr id="16" name="Text 12"/>
          <p:cNvSpPr/>
          <p:nvPr/>
        </p:nvSpPr>
        <p:spPr>
          <a:xfrm>
            <a:off x="7261324" y="1757362"/>
            <a:ext cx="1333500" cy="8763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确保数据的实时性、准确性和完整性，为后续的数据分析提供坚实的基础。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t="3571" b="3571"/>
          <a:stretch>
            <a:fillRect/>
          </a:stretch>
        </p:blipFill>
        <p:spPr>
          <a:xfrm>
            <a:off x="0" y="0"/>
            <a:ext cx="9144000" cy="123825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掌握数据采集的基本流程与关键要素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00050" y="1447800"/>
            <a:ext cx="4171950" cy="140970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00075" y="1654969"/>
            <a:ext cx="25717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明确目标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600075" y="1945481"/>
            <a:ext cx="25717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确定数据采集的目的和范围，是分析用户行为、市场趋势还是产品性能，确保采集的数据与目标相关。</a:t>
            </a:r>
            <a:endParaRPr lang="en-US" sz="1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0" y="1447800"/>
            <a:ext cx="4171950" cy="140970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5972175" y="1654969"/>
            <a:ext cx="25717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选择工具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5972175" y="1945481"/>
            <a:ext cx="25717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根据数据类型和来源，选择合适的数据采集工具，如网络爬虫、API接口或传感器等，以高效获取数据。</a:t>
            </a:r>
            <a:endParaRPr lang="en-US" sz="10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00050" y="2857500"/>
            <a:ext cx="4171950" cy="140970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600075" y="3064669"/>
            <a:ext cx="25717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数据清洗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600075" y="3355181"/>
            <a:ext cx="25717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采集到的数据可能存在缺失、重复或错误，需进行清洗处理，保证数据质量，为后续分析打下坚实基础。</a:t>
            </a:r>
            <a:endParaRPr lang="en-US" sz="10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72000" y="2857500"/>
            <a:ext cx="4171950" cy="140970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5972175" y="3064669"/>
            <a:ext cx="2571750" cy="252413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>
              <a:lnSpc>
                <a:spcPts val="169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存储管理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5972175" y="3355181"/>
            <a:ext cx="257175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合理规划数据存储方案，使用数据库或云存储服务，确保数据安全的同时，便于后期的数据检索和分析工作。</a:t>
            </a:r>
            <a:endParaRPr lang="en-US" sz="1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71500" y="3314700"/>
            <a:ext cx="4762500" cy="666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37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数据采集技术与工具</a:t>
            </a:r>
            <a:endParaRPr lang="en-US" sz="3750" dirty="0"/>
          </a:p>
        </p:txBody>
      </p:sp>
      <p:sp>
        <p:nvSpPr>
          <p:cNvPr id="4" name="Shape 1"/>
          <p:cNvSpPr/>
          <p:nvPr/>
        </p:nvSpPr>
        <p:spPr>
          <a:xfrm>
            <a:off x="571500" y="4157662"/>
            <a:ext cx="4762500" cy="14288"/>
          </a:xfrm>
          <a:prstGeom prst="rect">
            <a:avLst/>
          </a:prstGeom>
          <a:solidFill>
            <a:srgbClr val="000000">
              <a:alpha val="30000"/>
            </a:srgbClr>
          </a:solidFill>
        </p:spPr>
      </p:sp>
      <p:sp>
        <p:nvSpPr>
          <p:cNvPr id="5" name="Text 2"/>
          <p:cNvSpPr/>
          <p:nvPr/>
        </p:nvSpPr>
        <p:spPr>
          <a:xfrm>
            <a:off x="571500" y="4362450"/>
            <a:ext cx="4762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050" dirty="0"/>
          </a:p>
        </p:txBody>
      </p:sp>
      <p:sp>
        <p:nvSpPr>
          <p:cNvPr id="6" name="Text 3"/>
          <p:cNvSpPr/>
          <p:nvPr/>
        </p:nvSpPr>
        <p:spPr>
          <a:xfrm>
            <a:off x="5419725" y="3009900"/>
            <a:ext cx="3729038" cy="28575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22500"/>
              </a:lnSpc>
              <a:buNone/>
            </a:pPr>
            <a:r>
              <a:rPr lang="en-US" sz="22500" b="1" dirty="0">
                <a:solidFill>
                  <a:srgbClr val="4784CB">
                    <a:alpha val="3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22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76200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 l="16250" r="16250"/>
          <a:stretch>
            <a:fillRect/>
          </a:stretch>
        </p:blipFill>
        <p:spPr>
          <a:xfrm>
            <a:off x="0" y="0"/>
            <a:ext cx="9144000" cy="76200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4000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深入网络爬虫技术原理与实践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74295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2"/>
          <a:srcRect t="8333" b="8333"/>
          <a:stretch>
            <a:fillRect/>
          </a:stretch>
        </p:blipFill>
        <p:spPr>
          <a:xfrm>
            <a:off x="571500" y="1428750"/>
            <a:ext cx="1714500" cy="1428750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666750" y="3048000"/>
            <a:ext cx="1524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爬虫基础</a:t>
            </a:r>
            <a:endParaRPr lang="en-US" sz="1200" dirty="0"/>
          </a:p>
        </p:txBody>
      </p:sp>
      <p:sp>
        <p:nvSpPr>
          <p:cNvPr id="8" name="Text 4"/>
          <p:cNvSpPr/>
          <p:nvPr/>
        </p:nvSpPr>
        <p:spPr>
          <a:xfrm>
            <a:off x="666750" y="3295650"/>
            <a:ext cx="1524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网络爬虫是自动化抓取网页信息的程序，通过HTTP请求获取HTML代码，解析后提取所需数据。</a:t>
            </a:r>
            <a:endParaRPr lang="en-US" sz="1050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3"/>
          <a:srcRect t="8333" b="8333"/>
          <a:stretch>
            <a:fillRect/>
          </a:stretch>
        </p:blipFill>
        <p:spPr>
          <a:xfrm>
            <a:off x="2667000" y="1428750"/>
            <a:ext cx="1714500" cy="142875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2762250" y="3048000"/>
            <a:ext cx="1524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爬虫框架</a:t>
            </a:r>
            <a:endParaRPr lang="en-US" sz="1200" dirty="0"/>
          </a:p>
        </p:txBody>
      </p:sp>
      <p:sp>
        <p:nvSpPr>
          <p:cNvPr id="11" name="Text 6"/>
          <p:cNvSpPr/>
          <p:nvPr/>
        </p:nvSpPr>
        <p:spPr>
          <a:xfrm>
            <a:off x="2762250" y="3295650"/>
            <a:ext cx="1524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Scrapy是Python中流行的爬虫框架，支持异步处理，可高效抓取大量数据，易于扩展和维护。</a:t>
            </a:r>
            <a:endParaRPr lang="en-US" sz="1050" dirty="0"/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4"/>
          <a:srcRect t="8333" b="8333"/>
          <a:stretch>
            <a:fillRect/>
          </a:stretch>
        </p:blipFill>
        <p:spPr>
          <a:xfrm>
            <a:off x="4762500" y="1428750"/>
            <a:ext cx="1714500" cy="1428750"/>
          </a:xfrm>
          <a:prstGeom prst="rect">
            <a:avLst/>
          </a:prstGeom>
        </p:spPr>
      </p:pic>
      <p:sp>
        <p:nvSpPr>
          <p:cNvPr id="13" name="Text 7"/>
          <p:cNvSpPr/>
          <p:nvPr/>
        </p:nvSpPr>
        <p:spPr>
          <a:xfrm>
            <a:off x="4857750" y="3048000"/>
            <a:ext cx="1524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数据解析</a:t>
            </a:r>
            <a:endParaRPr lang="en-US" sz="1200" dirty="0"/>
          </a:p>
        </p:txBody>
      </p:sp>
      <p:sp>
        <p:nvSpPr>
          <p:cNvPr id="14" name="Text 8"/>
          <p:cNvSpPr/>
          <p:nvPr/>
        </p:nvSpPr>
        <p:spPr>
          <a:xfrm>
            <a:off x="4857750" y="3295650"/>
            <a:ext cx="15240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Beautiful Soup和XPath用于解析HTML和XML文档，定位并提取特定数据，是爬虫开发中的重要工具。</a:t>
            </a:r>
            <a:endParaRPr lang="en-US" sz="1050" dirty="0"/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5"/>
          <a:srcRect t="8333" b="8333"/>
          <a:stretch>
            <a:fillRect/>
          </a:stretch>
        </p:blipFill>
        <p:spPr>
          <a:xfrm>
            <a:off x="6858000" y="1428750"/>
            <a:ext cx="1714500" cy="1428750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6953250" y="3048000"/>
            <a:ext cx="1524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反爬策略</a:t>
            </a:r>
            <a:endParaRPr lang="en-US" sz="1200" dirty="0"/>
          </a:p>
        </p:txBody>
      </p:sp>
      <p:sp>
        <p:nvSpPr>
          <p:cNvPr id="17" name="Text 10"/>
          <p:cNvSpPr/>
          <p:nvPr/>
        </p:nvSpPr>
        <p:spPr>
          <a:xfrm>
            <a:off x="6953250" y="3295650"/>
            <a:ext cx="1524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网站常采用如IP封禁、验证码、动态加载等反爬措施，需使用代理池、延时请求等手段应对。</a:t>
            </a:r>
            <a:endParaRPr lang="en-US" sz="1050" dirty="0"/>
          </a:p>
        </p:txBody>
      </p:sp>
      <p:pic>
        <p:nvPicPr>
          <p:cNvPr id="18" name="Image 5" descr="preencoded.png"/>
          <p:cNvPicPr>
            <a:picLocks noChangeAspect="1"/>
          </p:cNvPicPr>
          <p:nvPr/>
        </p:nvPicPr>
        <p:blipFill>
          <a:blip r:embed="rId6"/>
          <a:srcRect t="8333" b="8333"/>
          <a:stretch>
            <a:fillRect/>
          </a:stretch>
        </p:blipFill>
        <p:spPr>
          <a:xfrm>
            <a:off x="571500" y="4629150"/>
            <a:ext cx="1714500" cy="1428750"/>
          </a:xfrm>
          <a:prstGeom prst="rect">
            <a:avLst/>
          </a:prstGeom>
        </p:spPr>
      </p:pic>
      <p:sp>
        <p:nvSpPr>
          <p:cNvPr id="19" name="Text 11"/>
          <p:cNvSpPr/>
          <p:nvPr/>
        </p:nvSpPr>
        <p:spPr>
          <a:xfrm>
            <a:off x="666750" y="6248400"/>
            <a:ext cx="1524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数据分析</a:t>
            </a:r>
            <a:endParaRPr lang="en-US" sz="1200" dirty="0"/>
          </a:p>
        </p:txBody>
      </p:sp>
      <p:sp>
        <p:nvSpPr>
          <p:cNvPr id="20" name="Text 12"/>
          <p:cNvSpPr/>
          <p:nvPr/>
        </p:nvSpPr>
        <p:spPr>
          <a:xfrm>
            <a:off x="666750" y="6496050"/>
            <a:ext cx="1524000" cy="8382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ctr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采集的数据需清洗、预处理，利用Pandas、NumPy等库进行统计分析，可视化展示结果。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</p:spPr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571500" y="285750"/>
            <a:ext cx="8001000" cy="80010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25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利用Python构建高效爬虫（urllib, requests, BeautifulSoup, Scrapy）</a:t>
            </a:r>
            <a:endParaRPr lang="en-US" sz="2250" dirty="0"/>
          </a:p>
        </p:txBody>
      </p:sp>
      <p:sp>
        <p:nvSpPr>
          <p:cNvPr id="5" name="Text 2"/>
          <p:cNvSpPr/>
          <p:nvPr/>
        </p:nvSpPr>
        <p:spPr>
          <a:xfrm>
            <a:off x="571500" y="1143000"/>
            <a:ext cx="80010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571500" y="2400300"/>
            <a:ext cx="17145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01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571500" y="2728913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Urllib基础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571500" y="2976563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Urllib是Python内置库，用于处理URL请求。通过urllib.request模块，可以发送HTTP请求获取网页数据，是构建爬虫的基础。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2667000" y="2400300"/>
            <a:ext cx="17145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02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2667000" y="2728913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Requests进阶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2667000" y="2976563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Requests库简化了HTTP请求过程，支持更多功能如cookies、session等，提高爬虫效率和灵活性，易于处理复杂网站。</a:t>
            </a:r>
            <a:endParaRPr lang="en-US" sz="1050" dirty="0"/>
          </a:p>
        </p:txBody>
      </p:sp>
      <p:sp>
        <p:nvSpPr>
          <p:cNvPr id="12" name="Text 9"/>
          <p:cNvSpPr/>
          <p:nvPr/>
        </p:nvSpPr>
        <p:spPr>
          <a:xfrm>
            <a:off x="4762500" y="2400300"/>
            <a:ext cx="17145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03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4762500" y="2728913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BeautifulSoup解析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4762500" y="2976563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BeautifulSoup库用于解析HTML和XML文档，配合requests或urllib获取的数据，可精准提取所需信息，实现数据抓取自动化。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6858000" y="2400300"/>
            <a:ext cx="1714500" cy="214312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4784C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04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6858000" y="2728913"/>
            <a:ext cx="1714500" cy="2095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Scrapy框架</a:t>
            </a:r>
            <a:endParaRPr lang="en-US" sz="1200" dirty="0"/>
          </a:p>
        </p:txBody>
      </p:sp>
      <p:sp>
        <p:nvSpPr>
          <p:cNvPr id="17" name="Text 14"/>
          <p:cNvSpPr/>
          <p:nvPr/>
        </p:nvSpPr>
        <p:spPr>
          <a:xfrm>
            <a:off x="6858000" y="2976563"/>
            <a:ext cx="1714500" cy="1047750"/>
          </a:xfrm>
          <a:prstGeom prst="rect">
            <a:avLst/>
          </a:prstGeom>
          <a:noFill/>
        </p:spPr>
        <p:txBody>
          <a:bodyPr vert="horz" wrap="square" lIns="0" tIns="0" rIns="0" bIns="0" rtlCol="0" anchor="ctr"/>
          <a:lstStyle/>
          <a:p>
            <a:pPr marL="0" indent="0" algn="l">
              <a:lnSpc>
                <a:spcPts val="1650"/>
              </a:lnSpc>
              <a:buNone/>
            </a:pPr>
            <a:r>
              <a:rPr lang="en-US" sz="1050" dirty="0">
                <a:solidFill>
                  <a:srgbClr val="66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0"/>
              </a:rPr>
              <a:t>Scrapy是一个强大的爬虫框架，集成了异步处理、自动遵守robots协议等功能，适用于大规模数据采集项目，提升数据采集效率。</a:t>
            </a:r>
            <a:endParaRPr lang="en-US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4381</Words>
  <Application>WPS 演示</Application>
  <PresentationFormat>On-screen Show (16:9)</PresentationFormat>
  <Paragraphs>468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微软雅黑</vt:lpstr>
      <vt:lpstr>Calibri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PptxGenJS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creator>PptxGenJS</dc:creator>
  <dc:subject>PptxGenJS Presentation</dc:subject>
  <cp:lastModifiedBy>零→壹</cp:lastModifiedBy>
  <cp:revision>2</cp:revision>
  <dcterms:created xsi:type="dcterms:W3CDTF">2025-07-08T14:48:00Z</dcterms:created>
  <dcterms:modified xsi:type="dcterms:W3CDTF">2025-07-08T14:52:35Z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34C72F7AFBEC4F82873546551127E1B9</vt:lpwstr>
  </property>
  <property fmtid="{D5CDD505-2E9C-101B-9397-08002B2CF9AE}" pid="3" name="KSOProductBuildVer">
    <vt:lpwstr>2052-11.1.0.10667</vt:lpwstr>
  </property>
</Properties>
</file>