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sldIdLst>
    <p:sldId id="256" r:id="rId2"/>
    <p:sldId id="271" r:id="rId3"/>
    <p:sldId id="272" r:id="rId4"/>
    <p:sldId id="273" r:id="rId5"/>
    <p:sldId id="274" r:id="rId6"/>
    <p:sldId id="275" r:id="rId7"/>
    <p:sldId id="276" r:id="rId8"/>
    <p:sldId id="284" r:id="rId9"/>
    <p:sldId id="277" r:id="rId10"/>
    <p:sldId id="283" r:id="rId11"/>
    <p:sldId id="282" r:id="rId12"/>
    <p:sldId id="281" r:id="rId13"/>
    <p:sldId id="280" r:id="rId14"/>
    <p:sldId id="279" r:id="rId15"/>
    <p:sldId id="278" r:id="rId16"/>
    <p:sldId id="285" r:id="rId17"/>
    <p:sldId id="286" r:id="rId18"/>
    <p:sldId id="287" r:id="rId19"/>
    <p:sldId id="288" r:id="rId20"/>
    <p:sldId id="297" r:id="rId21"/>
    <p:sldId id="289" r:id="rId22"/>
    <p:sldId id="290" r:id="rId23"/>
    <p:sldId id="291" r:id="rId24"/>
    <p:sldId id="292" r:id="rId25"/>
    <p:sldId id="293" r:id="rId26"/>
    <p:sldId id="294" r:id="rId27"/>
    <p:sldId id="295" r:id="rId28"/>
    <p:sldId id="296" r:id="rId29"/>
    <p:sldId id="269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72" autoAdjust="0"/>
    <p:restoredTop sz="94660"/>
  </p:normalViewPr>
  <p:slideViewPr>
    <p:cSldViewPr snapToGrid="0">
      <p:cViewPr varScale="1">
        <p:scale>
          <a:sx n="62" d="100"/>
          <a:sy n="62" d="100"/>
        </p:scale>
        <p:origin x="90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912429" y="3947884"/>
            <a:ext cx="5279571" cy="795791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 smtClean="0"/>
              <a:t>课程标题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6067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456" y="72570"/>
            <a:ext cx="7968343" cy="620144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页面标题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456" y="798286"/>
            <a:ext cx="11992430" cy="5175478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4163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456" y="72570"/>
            <a:ext cx="7968343" cy="620144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页面标题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456" y="798286"/>
            <a:ext cx="11992430" cy="5175478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8679543" y="3381829"/>
            <a:ext cx="3251200" cy="2481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10305143" y="3582880"/>
            <a:ext cx="1248229" cy="2481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326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7649028" y="3645354"/>
            <a:ext cx="454297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课程标题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1732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3.png"/><Relationship Id="rId7" Type="http://schemas.openxmlformats.org/officeDocument/2006/relationships/image" Target="../media/image51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6912429" y="3922126"/>
            <a:ext cx="5279571" cy="795791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Hadoop</a:t>
            </a:r>
            <a:r>
              <a:rPr lang="zh-CN" altLang="en-US" dirty="0" smtClean="0"/>
              <a:t>简介与入门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70364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安装</a:t>
            </a:r>
            <a:r>
              <a:rPr lang="en-US" altLang="zh-CN" dirty="0" smtClean="0"/>
              <a:t>JDK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可以在</a:t>
            </a:r>
            <a:r>
              <a:rPr lang="en-US" altLang="zh-CN" dirty="0" smtClean="0"/>
              <a:t>Java</a:t>
            </a:r>
            <a:r>
              <a:rPr lang="zh-CN" altLang="en-US" dirty="0" smtClean="0"/>
              <a:t>的官方网站上找到</a:t>
            </a:r>
            <a:r>
              <a:rPr lang="en-US" altLang="zh-CN" dirty="0" smtClean="0"/>
              <a:t>Linux</a:t>
            </a:r>
            <a:r>
              <a:rPr lang="zh-CN" altLang="en-US" dirty="0" smtClean="0"/>
              <a:t>可用的</a:t>
            </a:r>
            <a:r>
              <a:rPr lang="en-US" altLang="zh-CN" dirty="0" smtClean="0"/>
              <a:t>JDK</a:t>
            </a:r>
            <a:r>
              <a:rPr lang="zh-CN" altLang="en-US" dirty="0" smtClean="0"/>
              <a:t>下载</a:t>
            </a:r>
            <a:endParaRPr lang="en-US" altLang="zh-CN" dirty="0" smtClean="0"/>
          </a:p>
          <a:p>
            <a:pPr lvl="1"/>
            <a:r>
              <a:rPr lang="en-US" altLang="zh-CN" dirty="0"/>
              <a:t>http://</a:t>
            </a:r>
            <a:r>
              <a:rPr lang="en-US" altLang="zh-CN" dirty="0" smtClean="0"/>
              <a:t>www.oracle.com/technetwork/java/javase/downloads/jdk8-dow</a:t>
            </a:r>
          </a:p>
          <a:p>
            <a:pPr lvl="1"/>
            <a:r>
              <a:rPr lang="en-US" altLang="zh-CN" dirty="0" smtClean="0"/>
              <a:t>nloads-2133151.html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4054" y="2452007"/>
            <a:ext cx="5514975" cy="30861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5" name="圆角矩形 4"/>
          <p:cNvSpPr/>
          <p:nvPr/>
        </p:nvSpPr>
        <p:spPr>
          <a:xfrm>
            <a:off x="3658966" y="3023167"/>
            <a:ext cx="817322" cy="362858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右箭头 5"/>
          <p:cNvSpPr/>
          <p:nvPr/>
        </p:nvSpPr>
        <p:spPr>
          <a:xfrm rot="9000000">
            <a:off x="4284666" y="2772339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453026" y="2416383"/>
            <a:ext cx="22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同意许可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779420" y="4136570"/>
            <a:ext cx="5450179" cy="238425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 rot="9000000">
            <a:off x="8074241" y="3938529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553311" y="3625725"/>
            <a:ext cx="22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点击连接下载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5441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安装</a:t>
            </a:r>
            <a:r>
              <a:rPr lang="en-US" altLang="zh-CN" dirty="0" smtClean="0"/>
              <a:t>JDK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7321" y="1128712"/>
            <a:ext cx="6896100" cy="399097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5" name="文本框 4"/>
          <p:cNvSpPr txBox="1"/>
          <p:nvPr/>
        </p:nvSpPr>
        <p:spPr>
          <a:xfrm>
            <a:off x="4488542" y="2583542"/>
            <a:ext cx="712651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将下载后的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JDK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解压到创建好的目标文件夹中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tar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命令或图形界面工具），本例在创建了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usr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/java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文件夹用于存放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JDK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630057" y="1592088"/>
            <a:ext cx="933436" cy="875341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867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安装</a:t>
            </a:r>
            <a:r>
              <a:rPr lang="en-US" altLang="zh-CN" dirty="0" smtClean="0"/>
              <a:t>JDK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配置</a:t>
            </a:r>
            <a:r>
              <a:rPr lang="en-US" altLang="zh-CN" dirty="0" smtClean="0"/>
              <a:t>JDK</a:t>
            </a:r>
            <a:r>
              <a:rPr lang="zh-CN" altLang="en-US" dirty="0" smtClean="0"/>
              <a:t>所需要的环境变量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修改</a:t>
            </a:r>
            <a:r>
              <a:rPr lang="en-US" altLang="zh-CN" dirty="0" smtClean="0"/>
              <a:t>/</a:t>
            </a:r>
            <a:r>
              <a:rPr lang="en-US" altLang="zh-CN" dirty="0" err="1" smtClean="0"/>
              <a:t>etc</a:t>
            </a:r>
            <a:r>
              <a:rPr lang="en-US" altLang="zh-CN" dirty="0" smtClean="0"/>
              <a:t>/profile</a:t>
            </a:r>
            <a:r>
              <a:rPr lang="zh-CN" altLang="en-US" dirty="0" smtClean="0"/>
              <a:t>文件，添加环境变量声明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832" y="1768477"/>
            <a:ext cx="6372225" cy="108585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5" name="圆角矩形 4"/>
          <p:cNvSpPr/>
          <p:nvPr/>
        </p:nvSpPr>
        <p:spPr>
          <a:xfrm>
            <a:off x="184832" y="2510972"/>
            <a:ext cx="6172429" cy="217715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l="2274" r="5484"/>
          <a:stretch/>
        </p:blipFill>
        <p:spPr>
          <a:xfrm>
            <a:off x="6850523" y="962636"/>
            <a:ext cx="5225363" cy="421681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7" name="右箭头 6"/>
          <p:cNvSpPr/>
          <p:nvPr/>
        </p:nvSpPr>
        <p:spPr>
          <a:xfrm>
            <a:off x="6458637" y="2421788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6850524" y="4441372"/>
            <a:ext cx="3929772" cy="551733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447548" y="3795041"/>
            <a:ext cx="34219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加入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JDK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需要的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JAVA_HOME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PATH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CLASSPATH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变量声明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911" y="4118206"/>
            <a:ext cx="6229350" cy="37147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11" name="右箭头 10"/>
          <p:cNvSpPr/>
          <p:nvPr/>
        </p:nvSpPr>
        <p:spPr>
          <a:xfrm rot="10800000">
            <a:off x="6055422" y="4115438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127910" y="4115438"/>
            <a:ext cx="6172429" cy="217715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840039" y="3693320"/>
            <a:ext cx="3421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重新加载文件，使环境变量生效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3950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安装</a:t>
            </a:r>
            <a:r>
              <a:rPr lang="en-US" altLang="zh-CN" dirty="0" smtClean="0"/>
              <a:t>JDK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04253" y="1849104"/>
            <a:ext cx="6638925" cy="14859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5" name="圆角矩形 4"/>
          <p:cNvSpPr/>
          <p:nvPr/>
        </p:nvSpPr>
        <p:spPr>
          <a:xfrm>
            <a:off x="2604253" y="2125961"/>
            <a:ext cx="6172429" cy="217715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103689" y="3449304"/>
            <a:ext cx="76400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配置成功后可以利用</a:t>
            </a:r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JAVA</a:t>
            </a: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提供的工具命令测试环境是否成功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5885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安装</a:t>
            </a:r>
            <a:r>
              <a:rPr lang="en-US" altLang="zh-CN" dirty="0" smtClean="0"/>
              <a:t>JDK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为什么在</a:t>
            </a:r>
            <a:r>
              <a:rPr lang="en-US" altLang="zh-CN" dirty="0" smtClean="0"/>
              <a:t>profile</a:t>
            </a:r>
            <a:r>
              <a:rPr lang="zh-CN" altLang="en-US" dirty="0" smtClean="0"/>
              <a:t>文件中添加环境变量</a:t>
            </a:r>
            <a:endParaRPr lang="en-US" altLang="zh-CN" dirty="0" smtClean="0"/>
          </a:p>
          <a:p>
            <a:pPr lvl="1"/>
            <a:r>
              <a:rPr lang="en-US" altLang="zh-CN" dirty="0">
                <a:solidFill>
                  <a:srgbClr val="454545"/>
                </a:solidFill>
                <a:latin typeface="arial" panose="020B0604020202020204" pitchFamily="34" charset="0"/>
              </a:rPr>
              <a:t>/</a:t>
            </a:r>
            <a:r>
              <a:rPr lang="en-US" altLang="zh-CN" dirty="0" err="1">
                <a:solidFill>
                  <a:srgbClr val="454545"/>
                </a:solidFill>
                <a:latin typeface="arial" panose="020B0604020202020204" pitchFamily="34" charset="0"/>
              </a:rPr>
              <a:t>etc</a:t>
            </a:r>
            <a:r>
              <a:rPr lang="en-US" altLang="zh-CN" dirty="0">
                <a:solidFill>
                  <a:srgbClr val="454545"/>
                </a:solidFill>
                <a:latin typeface="arial" panose="020B0604020202020204" pitchFamily="34" charset="0"/>
              </a:rPr>
              <a:t>/profile:</a:t>
            </a:r>
            <a:r>
              <a:rPr lang="zh-CN" altLang="en-US" dirty="0">
                <a:solidFill>
                  <a:srgbClr val="454545"/>
                </a:solidFill>
                <a:latin typeface="arial" panose="020B0604020202020204" pitchFamily="34" charset="0"/>
              </a:rPr>
              <a:t>此文件为系统的每个用户设置环境信息</a:t>
            </a:r>
            <a:r>
              <a:rPr lang="en-US" altLang="zh-CN" dirty="0">
                <a:solidFill>
                  <a:srgbClr val="454545"/>
                </a:solidFill>
                <a:latin typeface="arial" panose="020B0604020202020204" pitchFamily="34" charset="0"/>
              </a:rPr>
              <a:t>,</a:t>
            </a:r>
            <a:r>
              <a:rPr lang="zh-CN" altLang="en-US" dirty="0">
                <a:solidFill>
                  <a:srgbClr val="454545"/>
                </a:solidFill>
                <a:latin typeface="arial" panose="020B0604020202020204" pitchFamily="34" charset="0"/>
              </a:rPr>
              <a:t>当用户第一次登录时</a:t>
            </a:r>
            <a:r>
              <a:rPr lang="en-US" altLang="zh-CN" dirty="0">
                <a:solidFill>
                  <a:srgbClr val="454545"/>
                </a:solidFill>
                <a:latin typeface="arial" panose="020B0604020202020204" pitchFamily="34" charset="0"/>
              </a:rPr>
              <a:t>,</a:t>
            </a:r>
            <a:r>
              <a:rPr lang="zh-CN" altLang="en-US" dirty="0">
                <a:solidFill>
                  <a:srgbClr val="454545"/>
                </a:solidFill>
                <a:latin typeface="arial" panose="020B0604020202020204" pitchFamily="34" charset="0"/>
              </a:rPr>
              <a:t>该文件被执行，并从</a:t>
            </a:r>
            <a:r>
              <a:rPr lang="en-US" altLang="zh-CN" dirty="0">
                <a:solidFill>
                  <a:srgbClr val="454545"/>
                </a:solidFill>
                <a:latin typeface="arial" panose="020B0604020202020204" pitchFamily="34" charset="0"/>
              </a:rPr>
              <a:t>/</a:t>
            </a:r>
            <a:r>
              <a:rPr lang="en-US" altLang="zh-CN" dirty="0" err="1">
                <a:solidFill>
                  <a:srgbClr val="454545"/>
                </a:solidFill>
                <a:latin typeface="arial" panose="020B0604020202020204" pitchFamily="34" charset="0"/>
              </a:rPr>
              <a:t>etc</a:t>
            </a:r>
            <a:r>
              <a:rPr lang="en-US" altLang="zh-CN" dirty="0">
                <a:solidFill>
                  <a:srgbClr val="454545"/>
                </a:solidFill>
                <a:latin typeface="arial" panose="020B0604020202020204" pitchFamily="34" charset="0"/>
              </a:rPr>
              <a:t>/</a:t>
            </a:r>
            <a:r>
              <a:rPr lang="en-US" altLang="zh-CN" dirty="0" err="1">
                <a:solidFill>
                  <a:srgbClr val="454545"/>
                </a:solidFill>
                <a:latin typeface="arial" panose="020B0604020202020204" pitchFamily="34" charset="0"/>
              </a:rPr>
              <a:t>profile.d</a:t>
            </a:r>
            <a:r>
              <a:rPr lang="zh-CN" altLang="en-US" dirty="0">
                <a:solidFill>
                  <a:srgbClr val="454545"/>
                </a:solidFill>
                <a:latin typeface="arial" panose="020B0604020202020204" pitchFamily="34" charset="0"/>
              </a:rPr>
              <a:t>目录的配置文件中搜集</a:t>
            </a:r>
            <a:r>
              <a:rPr lang="en-US" altLang="zh-CN" dirty="0">
                <a:solidFill>
                  <a:srgbClr val="454545"/>
                </a:solidFill>
                <a:latin typeface="arial" panose="020B0604020202020204" pitchFamily="34" charset="0"/>
              </a:rPr>
              <a:t>shell</a:t>
            </a:r>
            <a:r>
              <a:rPr lang="zh-CN" altLang="en-US" dirty="0">
                <a:solidFill>
                  <a:srgbClr val="454545"/>
                </a:solidFill>
                <a:latin typeface="arial" panose="020B0604020202020204" pitchFamily="34" charset="0"/>
              </a:rPr>
              <a:t>的</a:t>
            </a:r>
            <a:r>
              <a:rPr lang="zh-CN" altLang="en-US" dirty="0" smtClean="0">
                <a:solidFill>
                  <a:srgbClr val="454545"/>
                </a:solidFill>
                <a:latin typeface="arial" panose="020B0604020202020204" pitchFamily="34" charset="0"/>
              </a:rPr>
              <a:t>设置</a:t>
            </a:r>
            <a:endParaRPr lang="en-US" altLang="zh-CN" dirty="0" smtClean="0">
              <a:solidFill>
                <a:srgbClr val="454545"/>
              </a:solidFill>
              <a:latin typeface="arial" panose="020B0604020202020204" pitchFamily="34" charset="0"/>
            </a:endParaRPr>
          </a:p>
          <a:p>
            <a:pPr lvl="1"/>
            <a:r>
              <a:rPr lang="en-US" altLang="zh-CN" dirty="0" smtClean="0">
                <a:solidFill>
                  <a:srgbClr val="454545"/>
                </a:solidFill>
                <a:latin typeface="arial" panose="020B0604020202020204" pitchFamily="34" charset="0"/>
              </a:rPr>
              <a:t>/</a:t>
            </a:r>
            <a:r>
              <a:rPr lang="en-US" altLang="zh-CN" dirty="0" err="1">
                <a:solidFill>
                  <a:srgbClr val="454545"/>
                </a:solidFill>
                <a:latin typeface="arial" panose="020B0604020202020204" pitchFamily="34" charset="0"/>
              </a:rPr>
              <a:t>etc</a:t>
            </a:r>
            <a:r>
              <a:rPr lang="en-US" altLang="zh-CN" dirty="0">
                <a:solidFill>
                  <a:srgbClr val="454545"/>
                </a:solidFill>
                <a:latin typeface="arial" panose="020B0604020202020204" pitchFamily="34" charset="0"/>
              </a:rPr>
              <a:t>/</a:t>
            </a:r>
            <a:r>
              <a:rPr lang="en-US" altLang="zh-CN" dirty="0" err="1">
                <a:solidFill>
                  <a:srgbClr val="454545"/>
                </a:solidFill>
                <a:latin typeface="arial" panose="020B0604020202020204" pitchFamily="34" charset="0"/>
              </a:rPr>
              <a:t>bashrc</a:t>
            </a:r>
            <a:r>
              <a:rPr lang="en-US" altLang="zh-CN" dirty="0">
                <a:solidFill>
                  <a:srgbClr val="454545"/>
                </a:solidFill>
                <a:latin typeface="arial" panose="020B0604020202020204" pitchFamily="34" charset="0"/>
              </a:rPr>
              <a:t>:</a:t>
            </a:r>
            <a:r>
              <a:rPr lang="zh-CN" altLang="en-US" dirty="0">
                <a:solidFill>
                  <a:srgbClr val="454545"/>
                </a:solidFill>
                <a:latin typeface="arial" panose="020B0604020202020204" pitchFamily="34" charset="0"/>
              </a:rPr>
              <a:t>为每一个运行</a:t>
            </a:r>
            <a:r>
              <a:rPr lang="en-US" altLang="zh-CN" dirty="0">
                <a:solidFill>
                  <a:srgbClr val="454545"/>
                </a:solidFill>
                <a:latin typeface="arial" panose="020B0604020202020204" pitchFamily="34" charset="0"/>
              </a:rPr>
              <a:t>bash shell</a:t>
            </a:r>
            <a:r>
              <a:rPr lang="zh-CN" altLang="en-US" dirty="0">
                <a:solidFill>
                  <a:srgbClr val="454545"/>
                </a:solidFill>
                <a:latin typeface="arial" panose="020B0604020202020204" pitchFamily="34" charset="0"/>
              </a:rPr>
              <a:t>的用户执行此文件，当</a:t>
            </a:r>
            <a:r>
              <a:rPr lang="en-US" altLang="zh-CN" dirty="0">
                <a:solidFill>
                  <a:srgbClr val="454545"/>
                </a:solidFill>
                <a:latin typeface="arial" panose="020B0604020202020204" pitchFamily="34" charset="0"/>
              </a:rPr>
              <a:t>bash shell</a:t>
            </a:r>
            <a:r>
              <a:rPr lang="zh-CN" altLang="en-US" dirty="0">
                <a:solidFill>
                  <a:srgbClr val="454545"/>
                </a:solidFill>
                <a:latin typeface="arial" panose="020B0604020202020204" pitchFamily="34" charset="0"/>
              </a:rPr>
              <a:t>被打开时</a:t>
            </a:r>
            <a:r>
              <a:rPr lang="en-US" altLang="zh-CN" dirty="0">
                <a:solidFill>
                  <a:srgbClr val="454545"/>
                </a:solidFill>
                <a:latin typeface="arial" panose="020B0604020202020204" pitchFamily="34" charset="0"/>
              </a:rPr>
              <a:t>,</a:t>
            </a:r>
            <a:r>
              <a:rPr lang="zh-CN" altLang="en-US" dirty="0">
                <a:solidFill>
                  <a:srgbClr val="454545"/>
                </a:solidFill>
                <a:latin typeface="arial" panose="020B0604020202020204" pitchFamily="34" charset="0"/>
              </a:rPr>
              <a:t>该文件被</a:t>
            </a:r>
            <a:r>
              <a:rPr lang="zh-CN" altLang="en-US" dirty="0" smtClean="0">
                <a:solidFill>
                  <a:srgbClr val="454545"/>
                </a:solidFill>
                <a:latin typeface="arial" panose="020B0604020202020204" pitchFamily="34" charset="0"/>
              </a:rPr>
              <a:t>读取</a:t>
            </a:r>
            <a:endParaRPr lang="en-US" altLang="zh-CN" dirty="0" smtClean="0">
              <a:solidFill>
                <a:srgbClr val="454545"/>
              </a:solidFill>
              <a:latin typeface="arial" panose="020B0604020202020204" pitchFamily="34" charset="0"/>
            </a:endParaRPr>
          </a:p>
          <a:p>
            <a:pPr lvl="1"/>
            <a:r>
              <a:rPr lang="en-US" altLang="zh-CN" dirty="0" smtClean="0">
                <a:solidFill>
                  <a:srgbClr val="454545"/>
                </a:solidFill>
                <a:latin typeface="arial" panose="020B0604020202020204" pitchFamily="34" charset="0"/>
              </a:rPr>
              <a:t>~/.</a:t>
            </a:r>
            <a:r>
              <a:rPr lang="en-US" altLang="zh-CN" dirty="0" err="1">
                <a:solidFill>
                  <a:srgbClr val="454545"/>
                </a:solidFill>
                <a:latin typeface="arial" panose="020B0604020202020204" pitchFamily="34" charset="0"/>
              </a:rPr>
              <a:t>bash_profile</a:t>
            </a:r>
            <a:r>
              <a:rPr lang="en-US" altLang="zh-CN" dirty="0">
                <a:solidFill>
                  <a:srgbClr val="454545"/>
                </a:solidFill>
                <a:latin typeface="arial" panose="020B0604020202020204" pitchFamily="34" charset="0"/>
              </a:rPr>
              <a:t>:</a:t>
            </a:r>
            <a:r>
              <a:rPr lang="zh-CN" altLang="en-US" dirty="0">
                <a:solidFill>
                  <a:srgbClr val="454545"/>
                </a:solidFill>
                <a:latin typeface="arial" panose="020B0604020202020204" pitchFamily="34" charset="0"/>
              </a:rPr>
              <a:t>每个用户都可使用该文件输入专用于自己使用的</a:t>
            </a:r>
            <a:r>
              <a:rPr lang="en-US" altLang="zh-CN" dirty="0">
                <a:solidFill>
                  <a:srgbClr val="454545"/>
                </a:solidFill>
                <a:latin typeface="arial" panose="020B0604020202020204" pitchFamily="34" charset="0"/>
              </a:rPr>
              <a:t>shell</a:t>
            </a:r>
            <a:r>
              <a:rPr lang="zh-CN" altLang="en-US" dirty="0">
                <a:solidFill>
                  <a:srgbClr val="454545"/>
                </a:solidFill>
                <a:latin typeface="arial" panose="020B0604020202020204" pitchFamily="34" charset="0"/>
              </a:rPr>
              <a:t>信息</a:t>
            </a:r>
            <a:r>
              <a:rPr lang="en-US" altLang="zh-CN" dirty="0">
                <a:solidFill>
                  <a:srgbClr val="454545"/>
                </a:solidFill>
                <a:latin typeface="arial" panose="020B0604020202020204" pitchFamily="34" charset="0"/>
              </a:rPr>
              <a:t>,</a:t>
            </a:r>
            <a:r>
              <a:rPr lang="zh-CN" altLang="en-US" dirty="0">
                <a:solidFill>
                  <a:srgbClr val="454545"/>
                </a:solidFill>
                <a:latin typeface="arial" panose="020B0604020202020204" pitchFamily="34" charset="0"/>
              </a:rPr>
              <a:t>当用户登录时</a:t>
            </a:r>
            <a:r>
              <a:rPr lang="en-US" altLang="zh-CN" dirty="0">
                <a:solidFill>
                  <a:srgbClr val="454545"/>
                </a:solidFill>
                <a:latin typeface="arial" panose="020B0604020202020204" pitchFamily="34" charset="0"/>
              </a:rPr>
              <a:t>,</a:t>
            </a:r>
            <a:r>
              <a:rPr lang="zh-CN" altLang="en-US" dirty="0">
                <a:solidFill>
                  <a:srgbClr val="454545"/>
                </a:solidFill>
                <a:latin typeface="arial" panose="020B0604020202020204" pitchFamily="34" charset="0"/>
              </a:rPr>
              <a:t>该文件仅仅执行一次</a:t>
            </a:r>
            <a:r>
              <a:rPr lang="en-US" altLang="zh-CN" dirty="0">
                <a:solidFill>
                  <a:srgbClr val="454545"/>
                </a:solidFill>
                <a:latin typeface="arial" panose="020B0604020202020204" pitchFamily="34" charset="0"/>
              </a:rPr>
              <a:t>!</a:t>
            </a:r>
            <a:r>
              <a:rPr lang="zh-CN" altLang="en-US" dirty="0">
                <a:solidFill>
                  <a:srgbClr val="454545"/>
                </a:solidFill>
                <a:latin typeface="arial" panose="020B0604020202020204" pitchFamily="34" charset="0"/>
              </a:rPr>
              <a:t>默认情况下</a:t>
            </a:r>
            <a:r>
              <a:rPr lang="en-US" altLang="zh-CN" dirty="0">
                <a:solidFill>
                  <a:srgbClr val="454545"/>
                </a:solidFill>
                <a:latin typeface="arial" panose="020B0604020202020204" pitchFamily="34" charset="0"/>
              </a:rPr>
              <a:t>,</a:t>
            </a:r>
            <a:r>
              <a:rPr lang="zh-CN" altLang="en-US" dirty="0">
                <a:solidFill>
                  <a:srgbClr val="454545"/>
                </a:solidFill>
                <a:latin typeface="arial" panose="020B0604020202020204" pitchFamily="34" charset="0"/>
              </a:rPr>
              <a:t>他设置一些环境变量</a:t>
            </a:r>
            <a:r>
              <a:rPr lang="en-US" altLang="zh-CN" dirty="0">
                <a:solidFill>
                  <a:srgbClr val="454545"/>
                </a:solidFill>
                <a:latin typeface="arial" panose="020B0604020202020204" pitchFamily="34" charset="0"/>
              </a:rPr>
              <a:t>,</a:t>
            </a:r>
            <a:r>
              <a:rPr lang="zh-CN" altLang="en-US" dirty="0">
                <a:solidFill>
                  <a:srgbClr val="454545"/>
                </a:solidFill>
                <a:latin typeface="arial" panose="020B0604020202020204" pitchFamily="34" charset="0"/>
              </a:rPr>
              <a:t>执行用户的</a:t>
            </a:r>
            <a:r>
              <a:rPr lang="en-US" altLang="zh-CN" dirty="0">
                <a:solidFill>
                  <a:srgbClr val="454545"/>
                </a:solidFill>
                <a:latin typeface="arial" panose="020B0604020202020204" pitchFamily="34" charset="0"/>
              </a:rPr>
              <a:t>.</a:t>
            </a:r>
            <a:r>
              <a:rPr lang="en-US" altLang="zh-CN" dirty="0" err="1">
                <a:solidFill>
                  <a:srgbClr val="454545"/>
                </a:solidFill>
                <a:latin typeface="arial" panose="020B0604020202020204" pitchFamily="34" charset="0"/>
              </a:rPr>
              <a:t>bashrc</a:t>
            </a:r>
            <a:r>
              <a:rPr lang="zh-CN" altLang="en-US" dirty="0" smtClean="0">
                <a:solidFill>
                  <a:srgbClr val="454545"/>
                </a:solidFill>
                <a:latin typeface="arial" panose="020B0604020202020204" pitchFamily="34" charset="0"/>
              </a:rPr>
              <a:t>文件</a:t>
            </a:r>
            <a:endParaRPr lang="en-US" altLang="zh-CN" dirty="0" smtClean="0">
              <a:solidFill>
                <a:srgbClr val="454545"/>
              </a:solidFill>
              <a:latin typeface="arial" panose="020B0604020202020204" pitchFamily="34" charset="0"/>
            </a:endParaRPr>
          </a:p>
          <a:p>
            <a:pPr lvl="1"/>
            <a:r>
              <a:rPr lang="en-US" altLang="zh-CN" dirty="0" smtClean="0">
                <a:solidFill>
                  <a:srgbClr val="454545"/>
                </a:solidFill>
                <a:latin typeface="arial" panose="020B0604020202020204" pitchFamily="34" charset="0"/>
              </a:rPr>
              <a:t>~/.</a:t>
            </a:r>
            <a:r>
              <a:rPr lang="en-US" altLang="zh-CN" dirty="0" err="1">
                <a:solidFill>
                  <a:srgbClr val="454545"/>
                </a:solidFill>
                <a:latin typeface="arial" panose="020B0604020202020204" pitchFamily="34" charset="0"/>
              </a:rPr>
              <a:t>bashrc</a:t>
            </a:r>
            <a:r>
              <a:rPr lang="en-US" altLang="zh-CN" dirty="0">
                <a:solidFill>
                  <a:srgbClr val="454545"/>
                </a:solidFill>
                <a:latin typeface="arial" panose="020B0604020202020204" pitchFamily="34" charset="0"/>
              </a:rPr>
              <a:t>:</a:t>
            </a:r>
            <a:r>
              <a:rPr lang="zh-CN" altLang="en-US" dirty="0">
                <a:solidFill>
                  <a:srgbClr val="454545"/>
                </a:solidFill>
                <a:latin typeface="arial" panose="020B0604020202020204" pitchFamily="34" charset="0"/>
              </a:rPr>
              <a:t>该文件包含专用于你的</a:t>
            </a:r>
            <a:r>
              <a:rPr lang="en-US" altLang="zh-CN" dirty="0">
                <a:solidFill>
                  <a:srgbClr val="454545"/>
                </a:solidFill>
                <a:latin typeface="arial" panose="020B0604020202020204" pitchFamily="34" charset="0"/>
              </a:rPr>
              <a:t>bash shell</a:t>
            </a:r>
            <a:r>
              <a:rPr lang="zh-CN" altLang="en-US" dirty="0">
                <a:solidFill>
                  <a:srgbClr val="454545"/>
                </a:solidFill>
                <a:latin typeface="arial" panose="020B0604020202020204" pitchFamily="34" charset="0"/>
              </a:rPr>
              <a:t>的</a:t>
            </a:r>
            <a:r>
              <a:rPr lang="en-US" altLang="zh-CN" dirty="0">
                <a:solidFill>
                  <a:srgbClr val="454545"/>
                </a:solidFill>
                <a:latin typeface="arial" panose="020B0604020202020204" pitchFamily="34" charset="0"/>
              </a:rPr>
              <a:t>bash</a:t>
            </a:r>
            <a:r>
              <a:rPr lang="zh-CN" altLang="en-US" dirty="0">
                <a:solidFill>
                  <a:srgbClr val="454545"/>
                </a:solidFill>
                <a:latin typeface="arial" panose="020B0604020202020204" pitchFamily="34" charset="0"/>
              </a:rPr>
              <a:t>信息</a:t>
            </a:r>
            <a:r>
              <a:rPr lang="en-US" altLang="zh-CN" dirty="0">
                <a:solidFill>
                  <a:srgbClr val="454545"/>
                </a:solidFill>
                <a:latin typeface="arial" panose="020B0604020202020204" pitchFamily="34" charset="0"/>
              </a:rPr>
              <a:t>,</a:t>
            </a:r>
            <a:r>
              <a:rPr lang="zh-CN" altLang="en-US" dirty="0">
                <a:solidFill>
                  <a:srgbClr val="454545"/>
                </a:solidFill>
                <a:latin typeface="arial" panose="020B0604020202020204" pitchFamily="34" charset="0"/>
              </a:rPr>
              <a:t>当登录时以及每次打开新的</a:t>
            </a:r>
            <a:r>
              <a:rPr lang="en-US" altLang="zh-CN" dirty="0">
                <a:solidFill>
                  <a:srgbClr val="454545"/>
                </a:solidFill>
                <a:latin typeface="arial" panose="020B0604020202020204" pitchFamily="34" charset="0"/>
              </a:rPr>
              <a:t>shell</a:t>
            </a:r>
            <a:r>
              <a:rPr lang="zh-CN" altLang="en-US" dirty="0">
                <a:solidFill>
                  <a:srgbClr val="454545"/>
                </a:solidFill>
                <a:latin typeface="arial" panose="020B0604020202020204" pitchFamily="34" charset="0"/>
              </a:rPr>
              <a:t>时</a:t>
            </a:r>
            <a:r>
              <a:rPr lang="en-US" altLang="zh-CN" dirty="0">
                <a:solidFill>
                  <a:srgbClr val="454545"/>
                </a:solidFill>
                <a:latin typeface="arial" panose="020B0604020202020204" pitchFamily="34" charset="0"/>
              </a:rPr>
              <a:t>,</a:t>
            </a:r>
            <a:r>
              <a:rPr lang="zh-CN" altLang="en-US" dirty="0">
                <a:solidFill>
                  <a:srgbClr val="454545"/>
                </a:solidFill>
                <a:latin typeface="arial" panose="020B0604020202020204" pitchFamily="34" charset="0"/>
              </a:rPr>
              <a:t>该文件被读取。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312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创建</a:t>
            </a:r>
            <a:r>
              <a:rPr lang="en-US" altLang="zh-CN" dirty="0" smtClean="0"/>
              <a:t>Hadoop</a:t>
            </a:r>
            <a:r>
              <a:rPr lang="zh-CN" altLang="en-US" dirty="0" smtClean="0"/>
              <a:t>用户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r="17193"/>
          <a:stretch/>
        </p:blipFill>
        <p:spPr>
          <a:xfrm>
            <a:off x="2349247" y="798286"/>
            <a:ext cx="5702552" cy="1143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3724" y="1941286"/>
            <a:ext cx="7296150" cy="35433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83456" y="798286"/>
            <a:ext cx="11992430" cy="5175478"/>
          </a:xfrm>
        </p:spPr>
        <p:txBody>
          <a:bodyPr/>
          <a:lstStyle/>
          <a:p>
            <a:r>
              <a:rPr lang="zh-CN" altLang="en-US" dirty="0" smtClean="0"/>
              <a:t>创建用户</a:t>
            </a:r>
            <a:endParaRPr lang="en-US" altLang="zh-CN" dirty="0" smtClean="0"/>
          </a:p>
          <a:p>
            <a:pPr lvl="1"/>
            <a:r>
              <a:rPr lang="zh-CN" altLang="en-US" dirty="0" smtClean="0">
                <a:solidFill>
                  <a:srgbClr val="454545"/>
                </a:solidFill>
                <a:latin typeface="arial" panose="020B0604020202020204" pitchFamily="34" charset="0"/>
              </a:rPr>
              <a:t>创建组</a:t>
            </a:r>
            <a:endParaRPr lang="en-US" altLang="zh-CN" dirty="0" smtClean="0">
              <a:solidFill>
                <a:srgbClr val="454545"/>
              </a:solidFill>
              <a:latin typeface="arial" panose="020B0604020202020204" pitchFamily="34" charset="0"/>
            </a:endParaRPr>
          </a:p>
          <a:p>
            <a:pPr lvl="1"/>
            <a:r>
              <a:rPr lang="zh-CN" altLang="en-US" dirty="0" smtClean="0">
                <a:solidFill>
                  <a:srgbClr val="454545"/>
                </a:solidFill>
                <a:latin typeface="arial" panose="020B0604020202020204" pitchFamily="34" charset="0"/>
              </a:rPr>
              <a:t>创建用户</a:t>
            </a:r>
            <a:endParaRPr lang="en-US" altLang="zh-CN" dirty="0">
              <a:solidFill>
                <a:srgbClr val="454545"/>
              </a:solidFill>
              <a:latin typeface="arial" panose="020B0604020202020204" pitchFamily="34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349248" y="1080286"/>
            <a:ext cx="5702552" cy="217174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096904" y="1000454"/>
            <a:ext cx="22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创建新的用户组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403724" y="2247190"/>
            <a:ext cx="7026276" cy="265596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右箭头 11"/>
          <p:cNvSpPr/>
          <p:nvPr/>
        </p:nvSpPr>
        <p:spPr>
          <a:xfrm rot="5400000">
            <a:off x="7514302" y="1637673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093146" y="2213037"/>
            <a:ext cx="2220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创建新的用户并加入刚才的用户组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0533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修改权限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/>
              <a:t>sudo</a:t>
            </a:r>
            <a:r>
              <a:rPr lang="zh-CN" altLang="en-US" dirty="0"/>
              <a:t>的配置文件是</a:t>
            </a:r>
            <a:r>
              <a:rPr lang="en-US" altLang="zh-CN" dirty="0" err="1"/>
              <a:t>sudoers</a:t>
            </a:r>
            <a:r>
              <a:rPr lang="zh-CN" altLang="en-US" dirty="0"/>
              <a:t>文件，它允许系统管理员集中的管理用户的使用权限和使用的主机。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815" y="1717576"/>
            <a:ext cx="6305550" cy="31432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l="3631" r="4116"/>
          <a:stretch/>
        </p:blipFill>
        <p:spPr>
          <a:xfrm>
            <a:off x="6770351" y="1412327"/>
            <a:ext cx="5281864" cy="427797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6" name="右箭头 5"/>
          <p:cNvSpPr/>
          <p:nvPr/>
        </p:nvSpPr>
        <p:spPr>
          <a:xfrm>
            <a:off x="6523780" y="1676697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535814" y="1717576"/>
            <a:ext cx="5893279" cy="207477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6770351" y="3993397"/>
            <a:ext cx="5202599" cy="181562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941456" y="4174959"/>
            <a:ext cx="22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Hadoop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权限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4024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安装</a:t>
            </a:r>
            <a:r>
              <a:rPr lang="en-US" altLang="zh-CN" dirty="0" smtClean="0"/>
              <a:t>SSH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529" y="1401701"/>
            <a:ext cx="7077075" cy="280987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3529" y="4810443"/>
            <a:ext cx="4533900" cy="24765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77569" y="4810443"/>
            <a:ext cx="3971925" cy="71437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7" name="圆角矩形 6"/>
          <p:cNvSpPr/>
          <p:nvPr/>
        </p:nvSpPr>
        <p:spPr>
          <a:xfrm>
            <a:off x="1223529" y="1681706"/>
            <a:ext cx="7026276" cy="265596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242845" y="2001466"/>
            <a:ext cx="2220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SSH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软件组件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右箭头 8"/>
          <p:cNvSpPr/>
          <p:nvPr/>
        </p:nvSpPr>
        <p:spPr>
          <a:xfrm rot="5400000">
            <a:off x="1414291" y="4176336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1223529" y="4792497"/>
            <a:ext cx="4533900" cy="265596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752308" y="5103529"/>
            <a:ext cx="22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启动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SSH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5818727" y="4703798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6477568" y="4801626"/>
            <a:ext cx="3943463" cy="256467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8829634" y="4374377"/>
            <a:ext cx="22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查看服务状态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2425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SSH</a:t>
            </a:r>
            <a:r>
              <a:rPr lang="zh-CN" altLang="en-US" dirty="0" smtClean="0"/>
              <a:t>保存密钥免验证连接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免验证连接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创建密钥文件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保存密钥信息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5149" y="798286"/>
            <a:ext cx="6657975" cy="3581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5" name="圆角矩形 4"/>
          <p:cNvSpPr/>
          <p:nvPr/>
        </p:nvSpPr>
        <p:spPr>
          <a:xfrm>
            <a:off x="3165149" y="692713"/>
            <a:ext cx="4294430" cy="305907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748171" y="376168"/>
            <a:ext cx="22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生成密钥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71503" y="2588986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此时会在／home/hadoop/.ssh下生成两个文件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_rsa和id_rsa.pub，前者为私钥，后者为公钥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。将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公钥追加到authorized_keys中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，保存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所有允许以当前用户身份登录到ssh客户端用户的公钥内容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57" y="4709815"/>
            <a:ext cx="6134100" cy="2286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9" name="圆角矩形 8"/>
          <p:cNvSpPr/>
          <p:nvPr/>
        </p:nvSpPr>
        <p:spPr>
          <a:xfrm>
            <a:off x="117144" y="4671161"/>
            <a:ext cx="6220576" cy="305907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 rot="5400000">
            <a:off x="5750250" y="4083768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/>
          <a:srcRect r="11166"/>
          <a:stretch/>
        </p:blipFill>
        <p:spPr>
          <a:xfrm>
            <a:off x="6409912" y="3828604"/>
            <a:ext cx="5711423" cy="184785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12" name="右箭头 11"/>
          <p:cNvSpPr/>
          <p:nvPr/>
        </p:nvSpPr>
        <p:spPr>
          <a:xfrm>
            <a:off x="6255332" y="4620772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6409912" y="3793851"/>
            <a:ext cx="3629783" cy="305907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0008785" y="3778554"/>
            <a:ext cx="1288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直接连接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7823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安装</a:t>
            </a:r>
            <a:r>
              <a:rPr lang="en-US" altLang="zh-CN" dirty="0" smtClean="0"/>
              <a:t>Hadoop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安装</a:t>
            </a:r>
            <a:r>
              <a:rPr lang="en-US" altLang="zh-CN" dirty="0" smtClean="0"/>
              <a:t>Hadoop</a:t>
            </a:r>
          </a:p>
          <a:p>
            <a:pPr lvl="1"/>
            <a:r>
              <a:rPr lang="zh-CN" altLang="en-US" dirty="0" smtClean="0"/>
              <a:t>下载</a:t>
            </a:r>
            <a:r>
              <a:rPr lang="en-US" altLang="zh-CN" dirty="0" smtClean="0"/>
              <a:t>Hadoop</a:t>
            </a:r>
            <a:r>
              <a:rPr lang="zh-CN" altLang="en-US" dirty="0" smtClean="0"/>
              <a:t>（</a:t>
            </a:r>
            <a:r>
              <a:rPr lang="en-US" altLang="zh-CN" dirty="0"/>
              <a:t>http://hadoop.apache.org/releases.html</a:t>
            </a:r>
            <a:r>
              <a:rPr lang="zh-CN" altLang="en-US" dirty="0" smtClean="0"/>
              <a:t>）并解压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配置必要环境变量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2633" y="2272257"/>
            <a:ext cx="5857875" cy="207645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7883" y="4746387"/>
            <a:ext cx="5762625" cy="33337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/>
          <a:srcRect r="35265" b="26831"/>
          <a:stretch/>
        </p:blipFill>
        <p:spPr>
          <a:xfrm>
            <a:off x="247625" y="2272257"/>
            <a:ext cx="4914285" cy="247413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7" name="圆角矩形 6"/>
          <p:cNvSpPr/>
          <p:nvPr/>
        </p:nvSpPr>
        <p:spPr>
          <a:xfrm>
            <a:off x="2356089" y="2682109"/>
            <a:ext cx="933436" cy="875341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>
            <a:off x="5068568" y="2723697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6128428" y="3358198"/>
            <a:ext cx="5313604" cy="720507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 rot="5400000">
            <a:off x="8653850" y="4210085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5808323" y="4713483"/>
            <a:ext cx="5405109" cy="168331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356089" y="3626185"/>
            <a:ext cx="22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解压文件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855200" y="4095496"/>
            <a:ext cx="22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配置环境变量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103089" y="4972765"/>
            <a:ext cx="22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环境变量生效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283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Hadoop</a:t>
            </a:r>
            <a:r>
              <a:rPr lang="zh-CN" altLang="en-US" dirty="0" smtClean="0"/>
              <a:t>来源</a:t>
            </a:r>
            <a:endParaRPr lang="zh-CN" altLang="en-US" dirty="0"/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/>
              <a:t>Hadoop</a:t>
            </a:r>
          </a:p>
          <a:p>
            <a:pPr lvl="1"/>
            <a:r>
              <a:rPr lang="zh-CN" altLang="en-US" dirty="0" smtClean="0"/>
              <a:t>由</a:t>
            </a:r>
            <a:r>
              <a:rPr lang="en-US" altLang="zh-CN" dirty="0" smtClean="0"/>
              <a:t>Apache </a:t>
            </a:r>
            <a:r>
              <a:rPr lang="en-US" altLang="zh-CN" dirty="0" err="1"/>
              <a:t>Lucene</a:t>
            </a:r>
            <a:r>
              <a:rPr lang="zh-CN" altLang="en-US" dirty="0"/>
              <a:t>创始人</a:t>
            </a:r>
            <a:r>
              <a:rPr lang="en-US" altLang="zh-CN" dirty="0"/>
              <a:t>Doug Cutting</a:t>
            </a:r>
            <a:r>
              <a:rPr lang="zh-CN" altLang="en-US" dirty="0"/>
              <a:t>创建的，</a:t>
            </a:r>
            <a:r>
              <a:rPr lang="en-US" altLang="zh-CN" dirty="0" err="1"/>
              <a:t>Lucene</a:t>
            </a:r>
            <a:r>
              <a:rPr lang="zh-CN" altLang="en-US" dirty="0"/>
              <a:t>是一个应用广泛的文本搜索系统库。</a:t>
            </a:r>
            <a:r>
              <a:rPr lang="en-US" altLang="zh-CN" dirty="0"/>
              <a:t>Hadoop</a:t>
            </a:r>
            <a:r>
              <a:rPr lang="zh-CN" altLang="en-US" dirty="0"/>
              <a:t>起源于开源的网络搜索引擎</a:t>
            </a:r>
            <a:r>
              <a:rPr lang="en-US" altLang="zh-CN" dirty="0"/>
              <a:t>Apache </a:t>
            </a:r>
            <a:r>
              <a:rPr lang="en-US" altLang="zh-CN" dirty="0" err="1"/>
              <a:t>Nutch</a:t>
            </a:r>
            <a:r>
              <a:rPr lang="zh-CN" altLang="en-US" dirty="0"/>
              <a:t>，它诞生之初是作为</a:t>
            </a:r>
            <a:r>
              <a:rPr lang="en-US" altLang="zh-CN" dirty="0" err="1"/>
              <a:t>Luncene</a:t>
            </a:r>
            <a:r>
              <a:rPr lang="zh-CN" altLang="en-US" dirty="0"/>
              <a:t>项目的一个重要核心组成部分。</a:t>
            </a:r>
          </a:p>
          <a:p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>
            <a:off x="7662086" y="2793687"/>
            <a:ext cx="2310063" cy="2310063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0682932" y="3973093"/>
            <a:ext cx="1215580" cy="121558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499290" y="2522521"/>
            <a:ext cx="1952790" cy="195279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97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安装</a:t>
            </a:r>
            <a:r>
              <a:rPr lang="en-US" altLang="zh-CN" dirty="0" smtClean="0"/>
              <a:t>Hadoop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修改</a:t>
            </a:r>
            <a:r>
              <a:rPr lang="en-US" altLang="zh-CN" dirty="0" smtClean="0"/>
              <a:t>Hadoop-env.sh</a:t>
            </a:r>
            <a:r>
              <a:rPr lang="zh-CN" altLang="en-US" dirty="0" smtClean="0"/>
              <a:t>中的</a:t>
            </a:r>
            <a:r>
              <a:rPr lang="en-US" altLang="zh-CN" dirty="0" smtClean="0"/>
              <a:t>JAVA_HOME</a:t>
            </a:r>
            <a:r>
              <a:rPr lang="zh-CN" altLang="en-US" dirty="0" smtClean="0"/>
              <a:t>路径：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999" y="1358362"/>
            <a:ext cx="7543800" cy="2667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999" y="2027964"/>
            <a:ext cx="6257925" cy="55245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6" name="圆角矩形 5"/>
          <p:cNvSpPr/>
          <p:nvPr/>
        </p:nvSpPr>
        <p:spPr>
          <a:xfrm>
            <a:off x="507999" y="2185138"/>
            <a:ext cx="3629783" cy="305907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106872" y="2169841"/>
            <a:ext cx="5750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JAVA_HOME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属性修改为实际安装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JDK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的路径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61698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测试安装结果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执行完上述步骤后</a:t>
            </a:r>
            <a:r>
              <a:rPr lang="en-US" altLang="zh-CN" dirty="0" smtClean="0"/>
              <a:t>Hadoop</a:t>
            </a:r>
            <a:r>
              <a:rPr lang="zh-CN" altLang="en-US" dirty="0" smtClean="0"/>
              <a:t>的单机模式即可使用，可以利用</a:t>
            </a:r>
            <a:r>
              <a:rPr lang="en-US" altLang="zh-CN" dirty="0" smtClean="0"/>
              <a:t>Hadoop</a:t>
            </a:r>
            <a:r>
              <a:rPr lang="zh-CN" altLang="en-US" dirty="0" smtClean="0"/>
              <a:t>提供的示例测试环境安装配置是否成功。</a:t>
            </a:r>
            <a:endParaRPr lang="en-US" altLang="zh-CN" dirty="0" smtClean="0"/>
          </a:p>
          <a:p>
            <a:pPr lvl="1"/>
            <a:r>
              <a:rPr lang="en-US" altLang="zh-CN" dirty="0" err="1" smtClean="0"/>
              <a:t>MapReduce</a:t>
            </a:r>
            <a:r>
              <a:rPr lang="zh-CN" altLang="en-US" dirty="0" smtClean="0"/>
              <a:t>领域的</a:t>
            </a:r>
            <a:r>
              <a:rPr lang="en-US" altLang="zh-CN" dirty="0" smtClean="0"/>
              <a:t>Hello World</a:t>
            </a:r>
            <a:r>
              <a:rPr lang="zh-CN" altLang="en-US" dirty="0" smtClean="0"/>
              <a:t>：单词计数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416" y="2079341"/>
            <a:ext cx="6486525" cy="120967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5044" y="2724291"/>
            <a:ext cx="6905625" cy="71437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/>
          <a:srcRect b="36081"/>
          <a:stretch/>
        </p:blipFill>
        <p:spPr>
          <a:xfrm>
            <a:off x="334416" y="3491597"/>
            <a:ext cx="5657850" cy="242923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/>
          <a:srcRect b="18226"/>
          <a:stretch/>
        </p:blipFill>
        <p:spPr>
          <a:xfrm>
            <a:off x="6243226" y="3736393"/>
            <a:ext cx="5543550" cy="223543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8" name="圆角矩形 7"/>
          <p:cNvSpPr/>
          <p:nvPr/>
        </p:nvSpPr>
        <p:spPr>
          <a:xfrm>
            <a:off x="5075043" y="2904981"/>
            <a:ext cx="6905625" cy="533685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807592" y="2353023"/>
            <a:ext cx="22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执行测试代码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71580" y="4956676"/>
            <a:ext cx="22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执行过程输出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855200" y="4484778"/>
            <a:ext cx="14665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查看结果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236907" y="4158140"/>
            <a:ext cx="4771988" cy="305907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3025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Hadoop</a:t>
            </a:r>
            <a:r>
              <a:rPr lang="zh-CN" altLang="en-US" dirty="0" smtClean="0"/>
              <a:t>伪分布式部署配置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Hadoop </a:t>
            </a:r>
            <a:r>
              <a:rPr lang="zh-CN" altLang="en-US" dirty="0"/>
              <a:t>可以在单节点上以伪分布式的方式运行，</a:t>
            </a:r>
            <a:r>
              <a:rPr lang="en-US" altLang="zh-CN" dirty="0"/>
              <a:t>Hadoop </a:t>
            </a:r>
            <a:r>
              <a:rPr lang="zh-CN" altLang="en-US" dirty="0"/>
              <a:t>进程以分离的 </a:t>
            </a:r>
            <a:r>
              <a:rPr lang="en-US" altLang="zh-CN" dirty="0"/>
              <a:t>Java </a:t>
            </a:r>
            <a:r>
              <a:rPr lang="zh-CN" altLang="en-US" dirty="0"/>
              <a:t>进程来运行，节点既作为 </a:t>
            </a:r>
            <a:r>
              <a:rPr lang="en-US" altLang="zh-CN" dirty="0" err="1" smtClean="0"/>
              <a:t>NameNode</a:t>
            </a:r>
            <a:r>
              <a:rPr lang="en-US" altLang="zh-CN" dirty="0" smtClean="0"/>
              <a:t> </a:t>
            </a:r>
            <a:r>
              <a:rPr lang="zh-CN" altLang="en-US" dirty="0"/>
              <a:t>也作为 </a:t>
            </a:r>
            <a:r>
              <a:rPr lang="en-US" altLang="zh-CN" dirty="0" err="1"/>
              <a:t>DataNode</a:t>
            </a:r>
            <a:r>
              <a:rPr lang="zh-CN" altLang="en-US" dirty="0"/>
              <a:t>，同时，读取的是 </a:t>
            </a:r>
            <a:r>
              <a:rPr lang="en-US" altLang="zh-CN" dirty="0"/>
              <a:t>HDFS </a:t>
            </a:r>
            <a:r>
              <a:rPr lang="zh-CN" altLang="en-US" dirty="0"/>
              <a:t>中的文件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lvl="1"/>
            <a:r>
              <a:rPr lang="en-US" altLang="zh-CN" dirty="0" err="1" smtClean="0"/>
              <a:t>NameNode</a:t>
            </a:r>
            <a:r>
              <a:rPr lang="zh-CN" altLang="en-US" dirty="0" smtClean="0"/>
              <a:t>：</a:t>
            </a:r>
            <a:r>
              <a:rPr lang="en-US" altLang="zh-CN" dirty="0" err="1"/>
              <a:t>namenode</a:t>
            </a:r>
            <a:r>
              <a:rPr lang="zh-CN" altLang="en-US" dirty="0"/>
              <a:t>一是管理文件系统文件的元数据信息（包括文件名称、大小、位置、属性、创建时间、修改时间等等），二是维护文件到块的对应关系和块到节点的对应关系，三是维护用户对文件的操作信息（文件的增删改查</a:t>
            </a:r>
            <a:r>
              <a:rPr lang="zh-CN" altLang="en-US" dirty="0" smtClean="0"/>
              <a:t>）与任务调度 </a:t>
            </a:r>
            <a:endParaRPr lang="en-US" altLang="zh-CN" dirty="0" smtClean="0"/>
          </a:p>
          <a:p>
            <a:pPr lvl="1"/>
            <a:r>
              <a:rPr lang="en-US" altLang="zh-CN" dirty="0" err="1" smtClean="0"/>
              <a:t>DataNode</a:t>
            </a:r>
            <a:r>
              <a:rPr lang="zh-CN" altLang="en-US" dirty="0" smtClean="0"/>
              <a:t>：存放数据</a:t>
            </a:r>
            <a:endParaRPr lang="zh-CN" altLang="en-US" dirty="0"/>
          </a:p>
          <a:p>
            <a:r>
              <a:rPr lang="en-US" altLang="zh-CN" dirty="0"/>
              <a:t>Hadoop </a:t>
            </a:r>
            <a:r>
              <a:rPr lang="zh-CN" altLang="en-US" dirty="0"/>
              <a:t>的配置文件位于 </a:t>
            </a:r>
            <a:r>
              <a:rPr lang="en-US" altLang="zh-CN" dirty="0" smtClean="0"/>
              <a:t>$HADOOP_HOME/</a:t>
            </a:r>
            <a:r>
              <a:rPr lang="en-US" altLang="zh-CN" dirty="0" err="1" smtClean="0"/>
              <a:t>etc</a:t>
            </a:r>
            <a:r>
              <a:rPr lang="en-US" altLang="zh-CN" dirty="0" smtClean="0"/>
              <a:t>/</a:t>
            </a:r>
            <a:r>
              <a:rPr lang="en-US" altLang="zh-CN" dirty="0" err="1" smtClean="0"/>
              <a:t>hadoop</a:t>
            </a:r>
            <a:r>
              <a:rPr lang="en-US" altLang="zh-CN" dirty="0"/>
              <a:t>/ </a:t>
            </a:r>
            <a:r>
              <a:rPr lang="zh-CN" altLang="en-US" dirty="0"/>
              <a:t>中，伪分布式需要修改</a:t>
            </a:r>
            <a:r>
              <a:rPr lang="en-US" altLang="zh-CN" dirty="0"/>
              <a:t>2</a:t>
            </a:r>
            <a:r>
              <a:rPr lang="zh-CN" altLang="en-US" dirty="0"/>
              <a:t>个配置文件 </a:t>
            </a:r>
            <a:r>
              <a:rPr lang="en-US" altLang="zh-CN" b="1" dirty="0"/>
              <a:t>core-site.xml</a:t>
            </a:r>
            <a:r>
              <a:rPr lang="en-US" altLang="zh-CN" dirty="0"/>
              <a:t> </a:t>
            </a:r>
            <a:r>
              <a:rPr lang="zh-CN" altLang="en-US" dirty="0"/>
              <a:t>和 </a:t>
            </a:r>
            <a:r>
              <a:rPr lang="en-US" altLang="zh-CN" b="1" dirty="0"/>
              <a:t>hdfs-site.xml</a:t>
            </a:r>
            <a:r>
              <a:rPr lang="en-US" altLang="zh-CN" dirty="0"/>
              <a:t> </a:t>
            </a:r>
            <a:r>
              <a:rPr lang="zh-CN" altLang="en-US" dirty="0"/>
              <a:t>。</a:t>
            </a:r>
            <a:r>
              <a:rPr lang="en-US" altLang="zh-CN" dirty="0"/>
              <a:t>Hadoop</a:t>
            </a:r>
            <a:r>
              <a:rPr lang="zh-CN" altLang="en-US" dirty="0"/>
              <a:t>的配置文件是 </a:t>
            </a:r>
            <a:r>
              <a:rPr lang="en-US" altLang="zh-CN" dirty="0"/>
              <a:t>xml </a:t>
            </a:r>
            <a:r>
              <a:rPr lang="zh-CN" altLang="en-US" dirty="0"/>
              <a:t>格式，每个配置以声明 </a:t>
            </a:r>
            <a:r>
              <a:rPr lang="en-US" altLang="zh-CN" dirty="0"/>
              <a:t>property </a:t>
            </a:r>
            <a:r>
              <a:rPr lang="zh-CN" altLang="en-US" dirty="0"/>
              <a:t>的 </a:t>
            </a:r>
            <a:r>
              <a:rPr lang="en-US" altLang="zh-CN" dirty="0"/>
              <a:t>name </a:t>
            </a:r>
            <a:r>
              <a:rPr lang="zh-CN" altLang="en-US" dirty="0"/>
              <a:t>和 </a:t>
            </a:r>
            <a:r>
              <a:rPr lang="en-US" altLang="zh-CN" dirty="0"/>
              <a:t>value </a:t>
            </a:r>
            <a:r>
              <a:rPr lang="zh-CN" altLang="en-US" dirty="0"/>
              <a:t>的方式来实现。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12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Hadoop</a:t>
            </a:r>
            <a:r>
              <a:rPr lang="zh-CN" altLang="en-US" dirty="0"/>
              <a:t>伪分布式部署配置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23" y="886827"/>
            <a:ext cx="6572250" cy="390525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6558" y="1864538"/>
            <a:ext cx="6067425" cy="389572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8" name="圆角矩形 7"/>
          <p:cNvSpPr/>
          <p:nvPr/>
        </p:nvSpPr>
        <p:spPr>
          <a:xfrm>
            <a:off x="5202404" y="3910262"/>
            <a:ext cx="6071185" cy="1959643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>
            <a:off x="4872983" y="4263739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089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Hadoop</a:t>
            </a:r>
            <a:r>
              <a:rPr lang="zh-CN" altLang="en-US" dirty="0"/>
              <a:t>伪分布式部署配置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51" y="827673"/>
            <a:ext cx="6372225" cy="409575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9739" y="1937085"/>
            <a:ext cx="6200775" cy="41148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6" name="圆角矩形 5"/>
          <p:cNvSpPr/>
          <p:nvPr/>
        </p:nvSpPr>
        <p:spPr>
          <a:xfrm>
            <a:off x="5269578" y="2899611"/>
            <a:ext cx="5943851" cy="2970295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右箭头 6"/>
          <p:cNvSpPr/>
          <p:nvPr/>
        </p:nvSpPr>
        <p:spPr>
          <a:xfrm>
            <a:off x="4772162" y="2482741"/>
            <a:ext cx="658842" cy="563821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1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Hadoop</a:t>
            </a:r>
            <a:r>
              <a:rPr lang="zh-CN" altLang="en-US" dirty="0"/>
              <a:t>伪分布式部署配置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Hadoop </a:t>
            </a:r>
            <a:r>
              <a:rPr lang="zh-CN" altLang="en-US" dirty="0" smtClean="0"/>
              <a:t>的运行方式是由配置文件决定的（运行 </a:t>
            </a:r>
            <a:r>
              <a:rPr lang="en-US" altLang="zh-CN" dirty="0" smtClean="0"/>
              <a:t>Hadoop </a:t>
            </a:r>
            <a:r>
              <a:rPr lang="zh-CN" altLang="en-US" dirty="0" smtClean="0"/>
              <a:t>时会读取配置文件），因此如果需要从伪分布式模式切换回非分布式模式，需要删除 </a:t>
            </a:r>
            <a:r>
              <a:rPr lang="en-US" altLang="zh-CN" dirty="0" smtClean="0"/>
              <a:t>core-site.xml </a:t>
            </a:r>
            <a:r>
              <a:rPr lang="zh-CN" altLang="en-US" dirty="0" smtClean="0"/>
              <a:t>中的配置项。</a:t>
            </a:r>
          </a:p>
          <a:p>
            <a:r>
              <a:rPr lang="zh-CN" altLang="en-US" dirty="0" smtClean="0"/>
              <a:t>此外，伪分布式虽然只需要配置 </a:t>
            </a:r>
            <a:r>
              <a:rPr lang="en-US" altLang="zh-CN" dirty="0" err="1" smtClean="0"/>
              <a:t>fs.defaultFS</a:t>
            </a:r>
            <a:r>
              <a:rPr lang="en-US" altLang="zh-CN" dirty="0" smtClean="0"/>
              <a:t> </a:t>
            </a:r>
            <a:r>
              <a:rPr lang="zh-CN" altLang="en-US" dirty="0" smtClean="0"/>
              <a:t>和 </a:t>
            </a:r>
            <a:r>
              <a:rPr lang="en-US" altLang="zh-CN" dirty="0" err="1" smtClean="0"/>
              <a:t>dfs.replication</a:t>
            </a:r>
            <a:r>
              <a:rPr lang="en-US" altLang="zh-CN" dirty="0" smtClean="0"/>
              <a:t> </a:t>
            </a:r>
            <a:r>
              <a:rPr lang="zh-CN" altLang="en-US" dirty="0" smtClean="0"/>
              <a:t>就可以运行（官方教程如此），不过若没有配置 </a:t>
            </a:r>
            <a:r>
              <a:rPr lang="en-US" altLang="zh-CN" dirty="0" err="1" smtClean="0"/>
              <a:t>hadoop.tmp.dir</a:t>
            </a:r>
            <a:r>
              <a:rPr lang="en-US" altLang="zh-CN" dirty="0" smtClean="0"/>
              <a:t> </a:t>
            </a:r>
            <a:r>
              <a:rPr lang="zh-CN" altLang="en-US" dirty="0" smtClean="0"/>
              <a:t>参数，则默认使用的临时目录为 </a:t>
            </a:r>
            <a:r>
              <a:rPr lang="en-US" altLang="zh-CN" dirty="0" smtClean="0"/>
              <a:t>/</a:t>
            </a:r>
            <a:r>
              <a:rPr lang="en-US" altLang="zh-CN" dirty="0" err="1" smtClean="0"/>
              <a:t>tmp</a:t>
            </a:r>
            <a:r>
              <a:rPr lang="en-US" altLang="zh-CN" dirty="0" smtClean="0"/>
              <a:t>/</a:t>
            </a:r>
            <a:r>
              <a:rPr lang="en-US" altLang="zh-CN" dirty="0" err="1" smtClean="0"/>
              <a:t>hadoo-hadoop</a:t>
            </a:r>
            <a:r>
              <a:rPr lang="zh-CN" altLang="en-US" dirty="0" smtClean="0"/>
              <a:t>，而这个目录在重启时有可能被系统清理掉，导致必须重新执行 </a:t>
            </a:r>
            <a:r>
              <a:rPr lang="en-US" altLang="zh-CN" dirty="0" smtClean="0"/>
              <a:t>format </a:t>
            </a:r>
            <a:r>
              <a:rPr lang="zh-CN" altLang="en-US" dirty="0" smtClean="0"/>
              <a:t>才行。所以我们进行了设置，同时也指定 </a:t>
            </a:r>
            <a:r>
              <a:rPr lang="en-US" altLang="zh-CN" dirty="0" err="1" smtClean="0"/>
              <a:t>dfs.namenode.name.dir</a:t>
            </a:r>
            <a:r>
              <a:rPr lang="en-US" altLang="zh-CN" dirty="0" smtClean="0"/>
              <a:t> </a:t>
            </a:r>
            <a:r>
              <a:rPr lang="zh-CN" altLang="en-US" dirty="0" smtClean="0"/>
              <a:t>和 </a:t>
            </a:r>
            <a:r>
              <a:rPr lang="en-US" altLang="zh-CN" dirty="0" err="1" smtClean="0"/>
              <a:t>dfs.datanode.data.dir</a:t>
            </a:r>
            <a:r>
              <a:rPr lang="zh-CN" altLang="en-US" dirty="0" smtClean="0"/>
              <a:t>，否则在接下来的步骤中可能会出错。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71772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Hadoop</a:t>
            </a:r>
            <a:r>
              <a:rPr lang="zh-CN" altLang="en-US" dirty="0"/>
              <a:t>伪分布式部署配置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格式化</a:t>
            </a:r>
            <a:r>
              <a:rPr lang="en-US" altLang="zh-CN" dirty="0" err="1" smtClean="0"/>
              <a:t>dfs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202" y="2676912"/>
            <a:ext cx="6086475" cy="191452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5" name="圆角矩形 4"/>
          <p:cNvSpPr/>
          <p:nvPr/>
        </p:nvSpPr>
        <p:spPr>
          <a:xfrm>
            <a:off x="197758" y="3634174"/>
            <a:ext cx="6336092" cy="445170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197758" y="4368852"/>
            <a:ext cx="6336092" cy="222585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3456" y="4853887"/>
            <a:ext cx="107605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格式化成功，并且状态码为</a:t>
            </a:r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，说明配置成功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202" y="2062696"/>
            <a:ext cx="5410200" cy="28575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9" name="右箭头 8"/>
          <p:cNvSpPr/>
          <p:nvPr/>
        </p:nvSpPr>
        <p:spPr>
          <a:xfrm rot="5400000">
            <a:off x="4106616" y="2426085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202" y="1373341"/>
            <a:ext cx="7562850" cy="40005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</p:spTree>
    <p:extLst>
      <p:ext uri="{BB962C8B-B14F-4D97-AF65-F5344CB8AC3E}">
        <p14:creationId xmlns:p14="http://schemas.microsoft.com/office/powerpoint/2010/main" val="2722269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Hadoop</a:t>
            </a:r>
            <a:r>
              <a:rPr lang="zh-CN" altLang="en-US" dirty="0"/>
              <a:t>伪分布式部署</a:t>
            </a:r>
            <a:r>
              <a:rPr lang="zh-CN" altLang="en-US" dirty="0" smtClean="0"/>
              <a:t>配置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6002" y="961667"/>
            <a:ext cx="6371724" cy="497691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5" name="圆角矩形 4"/>
          <p:cNvSpPr/>
          <p:nvPr/>
        </p:nvSpPr>
        <p:spPr>
          <a:xfrm>
            <a:off x="3084634" y="1227972"/>
            <a:ext cx="3159755" cy="215818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右箭头 5"/>
          <p:cNvSpPr/>
          <p:nvPr/>
        </p:nvSpPr>
        <p:spPr>
          <a:xfrm rot="10800000">
            <a:off x="6272794" y="1137840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960041" y="1137839"/>
            <a:ext cx="3471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访问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Hadoop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服务器可以查看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HDFS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状态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26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利用正则表达式匹配示例（</a:t>
            </a:r>
            <a:r>
              <a:rPr lang="en-US" altLang="zh-CN" dirty="0" err="1" smtClean="0"/>
              <a:t>grep</a:t>
            </a:r>
            <a:r>
              <a:rPr lang="zh-CN" altLang="en-US" dirty="0" smtClean="0"/>
              <a:t>）测试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2246" y="881564"/>
            <a:ext cx="8372475" cy="16192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2246" y="1232339"/>
            <a:ext cx="7048500" cy="20002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2246" y="1621214"/>
            <a:ext cx="7962900" cy="20955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32246" y="2010089"/>
            <a:ext cx="8420100" cy="197167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32246" y="4161089"/>
            <a:ext cx="8439150" cy="37147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32246" y="4711889"/>
            <a:ext cx="8486775" cy="120967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10" name="右箭头 9"/>
          <p:cNvSpPr/>
          <p:nvPr/>
        </p:nvSpPr>
        <p:spPr>
          <a:xfrm rot="5400000">
            <a:off x="-1525698" y="3203523"/>
            <a:ext cx="5040000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3926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2772" y="2296659"/>
            <a:ext cx="9159228" cy="112871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196112" y="2267631"/>
            <a:ext cx="61540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r>
              <a:rPr lang="en-US" altLang="zh-CN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090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Hadoop</a:t>
            </a:r>
            <a:r>
              <a:rPr lang="zh-CN" altLang="en-US" dirty="0" smtClean="0"/>
              <a:t>发展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2008</a:t>
            </a:r>
            <a:r>
              <a:rPr lang="zh-CN" altLang="en-US" dirty="0" smtClean="0"/>
              <a:t>年</a:t>
            </a:r>
            <a:r>
              <a:rPr lang="en-US" altLang="zh-CN" dirty="0" smtClean="0"/>
              <a:t>1</a:t>
            </a:r>
            <a:r>
              <a:rPr lang="zh-CN" altLang="en-US" dirty="0" smtClean="0"/>
              <a:t>月</a:t>
            </a:r>
            <a:r>
              <a:rPr lang="zh-CN" altLang="en-US" dirty="0"/>
              <a:t>，</a:t>
            </a:r>
            <a:r>
              <a:rPr lang="en-US" altLang="zh-CN" dirty="0"/>
              <a:t>Hadoop</a:t>
            </a:r>
            <a:r>
              <a:rPr lang="zh-CN" altLang="en-US" dirty="0"/>
              <a:t>已</a:t>
            </a:r>
            <a:r>
              <a:rPr lang="zh-CN" altLang="en-US" dirty="0" smtClean="0"/>
              <a:t>成为</a:t>
            </a:r>
            <a:r>
              <a:rPr lang="en-US" altLang="zh-CN" dirty="0" smtClean="0"/>
              <a:t>Apache</a:t>
            </a:r>
            <a:r>
              <a:rPr lang="zh-CN" altLang="en-US" dirty="0"/>
              <a:t>的顶级项目，</a:t>
            </a:r>
            <a:r>
              <a:rPr lang="zh-CN" altLang="en-US" dirty="0" smtClean="0"/>
              <a:t>证明了它</a:t>
            </a:r>
            <a:r>
              <a:rPr lang="zh-CN" altLang="en-US" dirty="0"/>
              <a:t>的成功、多样化和生命力。到目前为止，除雅虎之外，还有很多公司在用</a:t>
            </a:r>
            <a:r>
              <a:rPr lang="en-US" altLang="zh-CN" dirty="0" smtClean="0"/>
              <a:t>Hadoop</a:t>
            </a:r>
            <a:r>
              <a:rPr lang="zh-CN" altLang="en-US" dirty="0"/>
              <a:t>，例如</a:t>
            </a:r>
            <a:r>
              <a:rPr lang="en-US" altLang="zh-CN" dirty="0"/>
              <a:t>Last.fm</a:t>
            </a:r>
            <a:r>
              <a:rPr lang="zh-CN" altLang="en-US" dirty="0"/>
              <a:t>、</a:t>
            </a:r>
            <a:r>
              <a:rPr lang="en-US" altLang="zh-CN" dirty="0"/>
              <a:t>Facebook</a:t>
            </a:r>
            <a:r>
              <a:rPr lang="zh-CN" altLang="en-US" dirty="0" smtClean="0"/>
              <a:t>和</a:t>
            </a:r>
            <a:r>
              <a:rPr lang="en-US" altLang="zh-CN" dirty="0" smtClean="0"/>
              <a:t>《</a:t>
            </a:r>
            <a:r>
              <a:rPr lang="zh-CN" altLang="en-US" dirty="0" smtClean="0"/>
              <a:t>纽约时报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等。</a:t>
            </a:r>
            <a:endParaRPr lang="en-US" altLang="zh-CN" dirty="0" smtClean="0"/>
          </a:p>
          <a:p>
            <a:r>
              <a:rPr lang="en-US" altLang="zh-CN" dirty="0"/>
              <a:t>2008</a:t>
            </a:r>
            <a:r>
              <a:rPr lang="zh-CN" altLang="en-US" dirty="0"/>
              <a:t>年</a:t>
            </a:r>
            <a:r>
              <a:rPr lang="en-US" altLang="zh-CN" dirty="0"/>
              <a:t>4</a:t>
            </a:r>
            <a:r>
              <a:rPr lang="zh-CN" altLang="en-US" dirty="0"/>
              <a:t>月，</a:t>
            </a:r>
            <a:r>
              <a:rPr lang="en-US" altLang="zh-CN" dirty="0" smtClean="0"/>
              <a:t>Hadoop</a:t>
            </a:r>
            <a:r>
              <a:rPr lang="zh-CN" altLang="en-US" dirty="0"/>
              <a:t>打破世界纪录，成为最快的</a:t>
            </a:r>
            <a:r>
              <a:rPr lang="en-US" altLang="zh-CN" dirty="0"/>
              <a:t>TB</a:t>
            </a:r>
            <a:r>
              <a:rPr lang="zh-CN" altLang="en-US" dirty="0"/>
              <a:t>级数据排序系统。在一个</a:t>
            </a:r>
            <a:r>
              <a:rPr lang="en-US" altLang="zh-CN" dirty="0"/>
              <a:t>910</a:t>
            </a:r>
            <a:r>
              <a:rPr lang="zh-CN" altLang="en-US" dirty="0"/>
              <a:t>节点的群集，</a:t>
            </a:r>
            <a:r>
              <a:rPr lang="en-US" altLang="zh-CN" dirty="0" smtClean="0"/>
              <a:t>Hadoop</a:t>
            </a:r>
            <a:r>
              <a:rPr lang="zh-CN" altLang="en-US" dirty="0"/>
              <a:t>在</a:t>
            </a:r>
            <a:r>
              <a:rPr lang="en-US" altLang="zh-CN" dirty="0"/>
              <a:t>209</a:t>
            </a:r>
            <a:r>
              <a:rPr lang="zh-CN" altLang="en-US" dirty="0"/>
              <a:t>秒内（不到</a:t>
            </a:r>
            <a:r>
              <a:rPr lang="en-US" altLang="zh-CN" dirty="0"/>
              <a:t>3.5</a:t>
            </a:r>
            <a:r>
              <a:rPr lang="zh-CN" altLang="en-US" dirty="0"/>
              <a:t>分钟）完成了</a:t>
            </a:r>
            <a:r>
              <a:rPr lang="zh-CN" altLang="en-US" dirty="0" smtClean="0"/>
              <a:t>对</a:t>
            </a:r>
            <a:r>
              <a:rPr lang="en-US" altLang="zh-CN" dirty="0" smtClean="0"/>
              <a:t>1TB</a:t>
            </a:r>
            <a:r>
              <a:rPr lang="zh-CN" altLang="en-US" dirty="0"/>
              <a:t>数据的排序，击败了前一年的</a:t>
            </a:r>
            <a:r>
              <a:rPr lang="en-US" altLang="zh-CN" dirty="0"/>
              <a:t>297</a:t>
            </a:r>
            <a:r>
              <a:rPr lang="zh-CN" altLang="en-US" dirty="0"/>
              <a:t>秒</a:t>
            </a:r>
            <a:r>
              <a:rPr lang="zh-CN" altLang="en-US" dirty="0" smtClean="0"/>
              <a:t>冠军。</a:t>
            </a:r>
            <a:r>
              <a:rPr lang="zh-CN" altLang="en-US" dirty="0"/>
              <a:t>同年</a:t>
            </a:r>
            <a:r>
              <a:rPr lang="en-US" altLang="zh-CN" dirty="0"/>
              <a:t>11</a:t>
            </a:r>
            <a:r>
              <a:rPr lang="zh-CN" altLang="en-US" dirty="0"/>
              <a:t>月，谷歌在报告中声称，它的</a:t>
            </a:r>
            <a:r>
              <a:rPr lang="en-US" altLang="zh-CN" dirty="0" err="1"/>
              <a:t>MapReduce</a:t>
            </a:r>
            <a:r>
              <a:rPr lang="zh-CN" altLang="en-US" dirty="0"/>
              <a:t>对</a:t>
            </a:r>
            <a:r>
              <a:rPr lang="en-US" altLang="zh-CN" dirty="0"/>
              <a:t>1TB</a:t>
            </a:r>
            <a:r>
              <a:rPr lang="zh-CN" altLang="en-US" dirty="0"/>
              <a:t>数据排序只用了</a:t>
            </a:r>
            <a:r>
              <a:rPr lang="en-US" altLang="zh-CN" dirty="0"/>
              <a:t>68</a:t>
            </a:r>
            <a:r>
              <a:rPr lang="zh-CN" altLang="en-US" dirty="0"/>
              <a:t>秒</a:t>
            </a:r>
            <a:r>
              <a:rPr lang="zh-CN" altLang="en-US" dirty="0" smtClean="0"/>
              <a:t>。</a:t>
            </a:r>
            <a:r>
              <a:rPr lang="en-US" altLang="zh-CN" dirty="0" smtClean="0"/>
              <a:t>2009</a:t>
            </a:r>
            <a:r>
              <a:rPr lang="zh-CN" altLang="en-US" dirty="0"/>
              <a:t>年</a:t>
            </a:r>
            <a:r>
              <a:rPr lang="en-US" altLang="zh-CN" dirty="0"/>
              <a:t>5</a:t>
            </a:r>
            <a:r>
              <a:rPr lang="zh-CN" altLang="en-US" dirty="0" smtClean="0"/>
              <a:t>月有</a:t>
            </a:r>
            <a:r>
              <a:rPr lang="zh-CN" altLang="en-US" dirty="0"/>
              <a:t>报道称雅虎有一个的团队使用</a:t>
            </a:r>
            <a:r>
              <a:rPr lang="en-US" altLang="zh-CN" dirty="0"/>
              <a:t>Hadoop</a:t>
            </a:r>
            <a:r>
              <a:rPr lang="zh-CN" altLang="en-US" dirty="0"/>
              <a:t>对</a:t>
            </a:r>
            <a:r>
              <a:rPr lang="en-US" altLang="zh-CN" dirty="0"/>
              <a:t>1TB</a:t>
            </a:r>
            <a:r>
              <a:rPr lang="zh-CN" altLang="en-US" dirty="0"/>
              <a:t>数据进行排序只花了</a:t>
            </a:r>
            <a:r>
              <a:rPr lang="en-US" altLang="zh-CN" dirty="0"/>
              <a:t>62</a:t>
            </a:r>
            <a:r>
              <a:rPr lang="zh-CN" altLang="en-US" dirty="0"/>
              <a:t>秒。</a:t>
            </a:r>
          </a:p>
        </p:txBody>
      </p:sp>
    </p:spTree>
    <p:extLst>
      <p:ext uri="{BB962C8B-B14F-4D97-AF65-F5344CB8AC3E}">
        <p14:creationId xmlns:p14="http://schemas.microsoft.com/office/powerpoint/2010/main" val="26842836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Hadoop</a:t>
            </a:r>
            <a:r>
              <a:rPr lang="zh-CN" altLang="en-US" dirty="0" smtClean="0"/>
              <a:t>地位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现在，</a:t>
            </a:r>
            <a:r>
              <a:rPr lang="en-US" altLang="zh-CN" dirty="0" smtClean="0"/>
              <a:t>Hadoop</a:t>
            </a:r>
            <a:r>
              <a:rPr lang="zh-CN" altLang="en-US" dirty="0" smtClean="0"/>
              <a:t>已经跃升</a:t>
            </a:r>
            <a:r>
              <a:rPr lang="zh-CN" altLang="en-US" dirty="0"/>
              <a:t>为企业主流的部署系统。在工业界，</a:t>
            </a:r>
            <a:r>
              <a:rPr lang="en-US" altLang="zh-CN" dirty="0"/>
              <a:t>Hadoop</a:t>
            </a:r>
            <a:r>
              <a:rPr lang="zh-CN" altLang="en-US" dirty="0"/>
              <a:t>已经是公认的大数据通用存储和分析平台，这一事实主要体现在大量直接使用或者间接辅助</a:t>
            </a:r>
            <a:r>
              <a:rPr lang="en-US" altLang="zh-CN" dirty="0"/>
              <a:t>Hadoop</a:t>
            </a:r>
            <a:r>
              <a:rPr lang="zh-CN" altLang="en-US" dirty="0"/>
              <a:t>系统的产品如雨后春笋般大量涌现。一些大公司也发布</a:t>
            </a:r>
            <a:r>
              <a:rPr lang="en-US" altLang="zh-CN" dirty="0"/>
              <a:t>Hadoop</a:t>
            </a:r>
            <a:r>
              <a:rPr lang="zh-CN" altLang="en-US" dirty="0"/>
              <a:t>发行版本，包括</a:t>
            </a:r>
            <a:r>
              <a:rPr lang="en-US" altLang="zh-CN" dirty="0" err="1"/>
              <a:t>EMC,IBM,Microsft</a:t>
            </a:r>
            <a:r>
              <a:rPr lang="zh-CN" altLang="en-US" dirty="0" smtClean="0"/>
              <a:t>和</a:t>
            </a:r>
            <a:r>
              <a:rPr lang="en-US" altLang="zh-CN" dirty="0" smtClean="0"/>
              <a:t>Oracle</a:t>
            </a:r>
            <a:r>
              <a:rPr lang="zh-CN" altLang="en-US" dirty="0"/>
              <a:t>以及一些专注于</a:t>
            </a:r>
            <a:r>
              <a:rPr lang="en-US" altLang="zh-CN" dirty="0"/>
              <a:t>Hadoop</a:t>
            </a:r>
            <a:r>
              <a:rPr lang="zh-CN" altLang="en-US" dirty="0"/>
              <a:t>的公司，如</a:t>
            </a:r>
            <a:r>
              <a:rPr lang="en-US" altLang="zh-CN" dirty="0" err="1"/>
              <a:t>cloudera,Hortonworks</a:t>
            </a:r>
            <a:r>
              <a:rPr lang="zh-CN" altLang="en-US" dirty="0"/>
              <a:t>，和</a:t>
            </a:r>
            <a:r>
              <a:rPr lang="en-US" altLang="zh-CN" dirty="0" err="1"/>
              <a:t>MapR</a:t>
            </a:r>
            <a:r>
              <a:rPr lang="zh-CN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3631458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Hadoop</a:t>
            </a:r>
            <a:r>
              <a:rPr lang="zh-CN" altLang="en-US" dirty="0" smtClean="0"/>
              <a:t>及其生态系统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尽管</a:t>
            </a:r>
            <a:r>
              <a:rPr lang="en-US" altLang="zh-CN" dirty="0"/>
              <a:t>Hadoop</a:t>
            </a:r>
            <a:r>
              <a:rPr lang="zh-CN" altLang="en-US" dirty="0"/>
              <a:t>因</a:t>
            </a:r>
            <a:r>
              <a:rPr lang="en-US" altLang="zh-CN" dirty="0" err="1"/>
              <a:t>MapReduce</a:t>
            </a:r>
            <a:r>
              <a:rPr lang="zh-CN" altLang="en-US" dirty="0"/>
              <a:t>及其分布式文件系统（</a:t>
            </a:r>
            <a:r>
              <a:rPr lang="en-US" altLang="zh-CN" dirty="0" smtClean="0"/>
              <a:t>HDFS</a:t>
            </a:r>
            <a:r>
              <a:rPr lang="zh-CN" altLang="en-US" dirty="0" smtClean="0"/>
              <a:t>）</a:t>
            </a:r>
            <a:r>
              <a:rPr lang="zh-CN" altLang="en-US" dirty="0"/>
              <a:t>而出名，但</a:t>
            </a:r>
            <a:r>
              <a:rPr lang="en-US" altLang="zh-CN" dirty="0"/>
              <a:t>Hadoop</a:t>
            </a:r>
            <a:r>
              <a:rPr lang="zh-CN" altLang="en-US" dirty="0"/>
              <a:t>这个名字也用于泛指一组相关的项目，这些相关项目都使用这个基础平台进行分布式计算和海量数据处理。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5065967" y="1838490"/>
            <a:ext cx="6936864" cy="4010265"/>
            <a:chOff x="1170455" y="1227326"/>
            <a:chExt cx="6936864" cy="4010265"/>
          </a:xfrm>
        </p:grpSpPr>
        <p:sp>
          <p:nvSpPr>
            <p:cNvPr id="10" name="六边形 9"/>
            <p:cNvSpPr/>
            <p:nvPr/>
          </p:nvSpPr>
          <p:spPr>
            <a:xfrm rot="1800000">
              <a:off x="3095172" y="2286452"/>
              <a:ext cx="1456080" cy="1255241"/>
            </a:xfrm>
            <a:prstGeom prst="hexagon">
              <a:avLst/>
            </a:prstGeom>
            <a:noFill/>
            <a:ln w="14287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Freeform 21"/>
            <p:cNvSpPr>
              <a:spLocks noEditPoints="1"/>
            </p:cNvSpPr>
            <p:nvPr/>
          </p:nvSpPr>
          <p:spPr bwMode="auto">
            <a:xfrm>
              <a:off x="3444762" y="2566612"/>
              <a:ext cx="764381" cy="631186"/>
            </a:xfrm>
            <a:custGeom>
              <a:avLst/>
              <a:gdLst>
                <a:gd name="T0" fmla="*/ 728 w 769"/>
                <a:gd name="T1" fmla="*/ 110 h 635"/>
                <a:gd name="T2" fmla="*/ 711 w 769"/>
                <a:gd name="T3" fmla="*/ 135 h 635"/>
                <a:gd name="T4" fmla="*/ 742 w 769"/>
                <a:gd name="T5" fmla="*/ 213 h 635"/>
                <a:gd name="T6" fmla="*/ 273 w 769"/>
                <a:gd name="T7" fmla="*/ 337 h 635"/>
                <a:gd name="T8" fmla="*/ 165 w 769"/>
                <a:gd name="T9" fmla="*/ 410 h 635"/>
                <a:gd name="T10" fmla="*/ 41 w 769"/>
                <a:gd name="T11" fmla="*/ 565 h 635"/>
                <a:gd name="T12" fmla="*/ 562 w 769"/>
                <a:gd name="T13" fmla="*/ 635 h 635"/>
                <a:gd name="T14" fmla="*/ 635 w 769"/>
                <a:gd name="T15" fmla="*/ 565 h 635"/>
                <a:gd name="T16" fmla="*/ 763 w 769"/>
                <a:gd name="T17" fmla="*/ 480 h 635"/>
                <a:gd name="T18" fmla="*/ 463 w 769"/>
                <a:gd name="T19" fmla="*/ 249 h 635"/>
                <a:gd name="T20" fmla="*/ 525 w 769"/>
                <a:gd name="T21" fmla="*/ 284 h 635"/>
                <a:gd name="T22" fmla="*/ 504 w 769"/>
                <a:gd name="T23" fmla="*/ 288 h 635"/>
                <a:gd name="T24" fmla="*/ 471 w 769"/>
                <a:gd name="T25" fmla="*/ 292 h 635"/>
                <a:gd name="T26" fmla="*/ 436 w 769"/>
                <a:gd name="T27" fmla="*/ 290 h 635"/>
                <a:gd name="T28" fmla="*/ 401 w 769"/>
                <a:gd name="T29" fmla="*/ 284 h 635"/>
                <a:gd name="T30" fmla="*/ 362 w 769"/>
                <a:gd name="T31" fmla="*/ 306 h 635"/>
                <a:gd name="T32" fmla="*/ 463 w 769"/>
                <a:gd name="T33" fmla="*/ 302 h 635"/>
                <a:gd name="T34" fmla="*/ 558 w 769"/>
                <a:gd name="T35" fmla="*/ 296 h 635"/>
                <a:gd name="T36" fmla="*/ 544 w 769"/>
                <a:gd name="T37" fmla="*/ 302 h 635"/>
                <a:gd name="T38" fmla="*/ 506 w 769"/>
                <a:gd name="T39" fmla="*/ 329 h 635"/>
                <a:gd name="T40" fmla="*/ 424 w 769"/>
                <a:gd name="T41" fmla="*/ 315 h 635"/>
                <a:gd name="T42" fmla="*/ 382 w 769"/>
                <a:gd name="T43" fmla="*/ 302 h 635"/>
                <a:gd name="T44" fmla="*/ 115 w 769"/>
                <a:gd name="T45" fmla="*/ 590 h 635"/>
                <a:gd name="T46" fmla="*/ 115 w 769"/>
                <a:gd name="T47" fmla="*/ 567 h 635"/>
                <a:gd name="T48" fmla="*/ 341 w 769"/>
                <a:gd name="T49" fmla="*/ 586 h 635"/>
                <a:gd name="T50" fmla="*/ 105 w 769"/>
                <a:gd name="T51" fmla="*/ 538 h 635"/>
                <a:gd name="T52" fmla="*/ 564 w 769"/>
                <a:gd name="T53" fmla="*/ 524 h 635"/>
                <a:gd name="T54" fmla="*/ 560 w 769"/>
                <a:gd name="T55" fmla="*/ 544 h 635"/>
                <a:gd name="T56" fmla="*/ 105 w 769"/>
                <a:gd name="T57" fmla="*/ 484 h 635"/>
                <a:gd name="T58" fmla="*/ 571 w 769"/>
                <a:gd name="T59" fmla="*/ 489 h 635"/>
                <a:gd name="T60" fmla="*/ 422 w 769"/>
                <a:gd name="T61" fmla="*/ 408 h 635"/>
                <a:gd name="T62" fmla="*/ 455 w 769"/>
                <a:gd name="T63" fmla="*/ 404 h 635"/>
                <a:gd name="T64" fmla="*/ 490 w 769"/>
                <a:gd name="T65" fmla="*/ 406 h 635"/>
                <a:gd name="T66" fmla="*/ 523 w 769"/>
                <a:gd name="T67" fmla="*/ 412 h 635"/>
                <a:gd name="T68" fmla="*/ 504 w 769"/>
                <a:gd name="T69" fmla="*/ 439 h 635"/>
                <a:gd name="T70" fmla="*/ 386 w 769"/>
                <a:gd name="T71" fmla="*/ 416 h 635"/>
                <a:gd name="T72" fmla="*/ 422 w 769"/>
                <a:gd name="T73" fmla="*/ 410 h 635"/>
                <a:gd name="T74" fmla="*/ 548 w 769"/>
                <a:gd name="T75" fmla="*/ 410 h 635"/>
                <a:gd name="T76" fmla="*/ 397 w 769"/>
                <a:gd name="T77" fmla="*/ 404 h 635"/>
                <a:gd name="T78" fmla="*/ 355 w 769"/>
                <a:gd name="T79" fmla="*/ 364 h 635"/>
                <a:gd name="T80" fmla="*/ 409 w 769"/>
                <a:gd name="T81" fmla="*/ 385 h 635"/>
                <a:gd name="T82" fmla="*/ 455 w 769"/>
                <a:gd name="T83" fmla="*/ 364 h 635"/>
                <a:gd name="T84" fmla="*/ 521 w 769"/>
                <a:gd name="T85" fmla="*/ 366 h 635"/>
                <a:gd name="T86" fmla="*/ 556 w 769"/>
                <a:gd name="T87" fmla="*/ 364 h 635"/>
                <a:gd name="T88" fmla="*/ 635 w 769"/>
                <a:gd name="T89" fmla="*/ 495 h 635"/>
                <a:gd name="T90" fmla="*/ 711 w 769"/>
                <a:gd name="T91" fmla="*/ 383 h 635"/>
                <a:gd name="T92" fmla="*/ 709 w 769"/>
                <a:gd name="T93" fmla="*/ 348 h 635"/>
                <a:gd name="T94" fmla="*/ 635 w 769"/>
                <a:gd name="T95" fmla="*/ 296 h 635"/>
                <a:gd name="T96" fmla="*/ 717 w 769"/>
                <a:gd name="T97" fmla="*/ 491 h 635"/>
                <a:gd name="T98" fmla="*/ 31 w 769"/>
                <a:gd name="T99" fmla="*/ 66 h 635"/>
                <a:gd name="T100" fmla="*/ 153 w 769"/>
                <a:gd name="T101" fmla="*/ 2 h 635"/>
                <a:gd name="T102" fmla="*/ 240 w 769"/>
                <a:gd name="T103" fmla="*/ 143 h 635"/>
                <a:gd name="T104" fmla="*/ 157 w 769"/>
                <a:gd name="T105" fmla="*/ 48 h 635"/>
                <a:gd name="T106" fmla="*/ 68 w 769"/>
                <a:gd name="T107" fmla="*/ 83 h 635"/>
                <a:gd name="T108" fmla="*/ 260 w 769"/>
                <a:gd name="T109" fmla="*/ 267 h 635"/>
                <a:gd name="T110" fmla="*/ 6 w 769"/>
                <a:gd name="T111" fmla="*/ 280 h 635"/>
                <a:gd name="T112" fmla="*/ 91 w 769"/>
                <a:gd name="T113" fmla="*/ 366 h 635"/>
                <a:gd name="T114" fmla="*/ 194 w 769"/>
                <a:gd name="T115" fmla="*/ 356 h 635"/>
                <a:gd name="T116" fmla="*/ 124 w 769"/>
                <a:gd name="T117" fmla="*/ 215 h 635"/>
                <a:gd name="T118" fmla="*/ 147 w 769"/>
                <a:gd name="T119" fmla="*/ 277 h 635"/>
                <a:gd name="T120" fmla="*/ 111 w 769"/>
                <a:gd name="T121" fmla="*/ 271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69" h="635">
                  <a:moveTo>
                    <a:pt x="769" y="176"/>
                  </a:moveTo>
                  <a:lnTo>
                    <a:pt x="769" y="176"/>
                  </a:lnTo>
                  <a:lnTo>
                    <a:pt x="767" y="162"/>
                  </a:lnTo>
                  <a:lnTo>
                    <a:pt x="765" y="149"/>
                  </a:lnTo>
                  <a:lnTo>
                    <a:pt x="759" y="137"/>
                  </a:lnTo>
                  <a:lnTo>
                    <a:pt x="750" y="124"/>
                  </a:lnTo>
                  <a:lnTo>
                    <a:pt x="750" y="124"/>
                  </a:lnTo>
                  <a:lnTo>
                    <a:pt x="740" y="116"/>
                  </a:lnTo>
                  <a:lnTo>
                    <a:pt x="728" y="110"/>
                  </a:lnTo>
                  <a:lnTo>
                    <a:pt x="715" y="106"/>
                  </a:lnTo>
                  <a:lnTo>
                    <a:pt x="703" y="104"/>
                  </a:lnTo>
                  <a:lnTo>
                    <a:pt x="302" y="104"/>
                  </a:lnTo>
                  <a:lnTo>
                    <a:pt x="302" y="104"/>
                  </a:lnTo>
                  <a:lnTo>
                    <a:pt x="302" y="110"/>
                  </a:lnTo>
                  <a:lnTo>
                    <a:pt x="302" y="135"/>
                  </a:lnTo>
                  <a:lnTo>
                    <a:pt x="703" y="135"/>
                  </a:lnTo>
                  <a:lnTo>
                    <a:pt x="703" y="135"/>
                  </a:lnTo>
                  <a:lnTo>
                    <a:pt x="711" y="135"/>
                  </a:lnTo>
                  <a:lnTo>
                    <a:pt x="717" y="137"/>
                  </a:lnTo>
                  <a:lnTo>
                    <a:pt x="724" y="141"/>
                  </a:lnTo>
                  <a:lnTo>
                    <a:pt x="730" y="145"/>
                  </a:lnTo>
                  <a:lnTo>
                    <a:pt x="730" y="145"/>
                  </a:lnTo>
                  <a:lnTo>
                    <a:pt x="736" y="153"/>
                  </a:lnTo>
                  <a:lnTo>
                    <a:pt x="738" y="160"/>
                  </a:lnTo>
                  <a:lnTo>
                    <a:pt x="740" y="168"/>
                  </a:lnTo>
                  <a:lnTo>
                    <a:pt x="742" y="176"/>
                  </a:lnTo>
                  <a:lnTo>
                    <a:pt x="742" y="213"/>
                  </a:lnTo>
                  <a:lnTo>
                    <a:pt x="302" y="213"/>
                  </a:lnTo>
                  <a:lnTo>
                    <a:pt x="302" y="240"/>
                  </a:lnTo>
                  <a:lnTo>
                    <a:pt x="302" y="240"/>
                  </a:lnTo>
                  <a:lnTo>
                    <a:pt x="302" y="259"/>
                  </a:lnTo>
                  <a:lnTo>
                    <a:pt x="300" y="275"/>
                  </a:lnTo>
                  <a:lnTo>
                    <a:pt x="295" y="292"/>
                  </a:lnTo>
                  <a:lnTo>
                    <a:pt x="289" y="306"/>
                  </a:lnTo>
                  <a:lnTo>
                    <a:pt x="283" y="323"/>
                  </a:lnTo>
                  <a:lnTo>
                    <a:pt x="273" y="337"/>
                  </a:lnTo>
                  <a:lnTo>
                    <a:pt x="264" y="350"/>
                  </a:lnTo>
                  <a:lnTo>
                    <a:pt x="252" y="362"/>
                  </a:lnTo>
                  <a:lnTo>
                    <a:pt x="252" y="362"/>
                  </a:lnTo>
                  <a:lnTo>
                    <a:pt x="240" y="375"/>
                  </a:lnTo>
                  <a:lnTo>
                    <a:pt x="225" y="385"/>
                  </a:lnTo>
                  <a:lnTo>
                    <a:pt x="211" y="393"/>
                  </a:lnTo>
                  <a:lnTo>
                    <a:pt x="196" y="400"/>
                  </a:lnTo>
                  <a:lnTo>
                    <a:pt x="180" y="406"/>
                  </a:lnTo>
                  <a:lnTo>
                    <a:pt x="165" y="410"/>
                  </a:lnTo>
                  <a:lnTo>
                    <a:pt x="149" y="412"/>
                  </a:lnTo>
                  <a:lnTo>
                    <a:pt x="130" y="414"/>
                  </a:lnTo>
                  <a:lnTo>
                    <a:pt x="130" y="414"/>
                  </a:lnTo>
                  <a:lnTo>
                    <a:pt x="107" y="412"/>
                  </a:lnTo>
                  <a:lnTo>
                    <a:pt x="84" y="406"/>
                  </a:lnTo>
                  <a:lnTo>
                    <a:pt x="62" y="400"/>
                  </a:lnTo>
                  <a:lnTo>
                    <a:pt x="41" y="387"/>
                  </a:lnTo>
                  <a:lnTo>
                    <a:pt x="41" y="565"/>
                  </a:lnTo>
                  <a:lnTo>
                    <a:pt x="41" y="565"/>
                  </a:lnTo>
                  <a:lnTo>
                    <a:pt x="43" y="580"/>
                  </a:lnTo>
                  <a:lnTo>
                    <a:pt x="47" y="592"/>
                  </a:lnTo>
                  <a:lnTo>
                    <a:pt x="53" y="604"/>
                  </a:lnTo>
                  <a:lnTo>
                    <a:pt x="62" y="615"/>
                  </a:lnTo>
                  <a:lnTo>
                    <a:pt x="72" y="623"/>
                  </a:lnTo>
                  <a:lnTo>
                    <a:pt x="84" y="631"/>
                  </a:lnTo>
                  <a:lnTo>
                    <a:pt x="99" y="635"/>
                  </a:lnTo>
                  <a:lnTo>
                    <a:pt x="111" y="635"/>
                  </a:lnTo>
                  <a:lnTo>
                    <a:pt x="562" y="635"/>
                  </a:lnTo>
                  <a:lnTo>
                    <a:pt x="562" y="635"/>
                  </a:lnTo>
                  <a:lnTo>
                    <a:pt x="577" y="635"/>
                  </a:lnTo>
                  <a:lnTo>
                    <a:pt x="591" y="631"/>
                  </a:lnTo>
                  <a:lnTo>
                    <a:pt x="602" y="623"/>
                  </a:lnTo>
                  <a:lnTo>
                    <a:pt x="614" y="615"/>
                  </a:lnTo>
                  <a:lnTo>
                    <a:pt x="622" y="604"/>
                  </a:lnTo>
                  <a:lnTo>
                    <a:pt x="628" y="592"/>
                  </a:lnTo>
                  <a:lnTo>
                    <a:pt x="633" y="580"/>
                  </a:lnTo>
                  <a:lnTo>
                    <a:pt x="635" y="565"/>
                  </a:lnTo>
                  <a:lnTo>
                    <a:pt x="635" y="524"/>
                  </a:lnTo>
                  <a:lnTo>
                    <a:pt x="703" y="524"/>
                  </a:lnTo>
                  <a:lnTo>
                    <a:pt x="703" y="524"/>
                  </a:lnTo>
                  <a:lnTo>
                    <a:pt x="717" y="522"/>
                  </a:lnTo>
                  <a:lnTo>
                    <a:pt x="728" y="517"/>
                  </a:lnTo>
                  <a:lnTo>
                    <a:pt x="740" y="511"/>
                  </a:lnTo>
                  <a:lnTo>
                    <a:pt x="750" y="503"/>
                  </a:lnTo>
                  <a:lnTo>
                    <a:pt x="759" y="493"/>
                  </a:lnTo>
                  <a:lnTo>
                    <a:pt x="763" y="480"/>
                  </a:lnTo>
                  <a:lnTo>
                    <a:pt x="767" y="466"/>
                  </a:lnTo>
                  <a:lnTo>
                    <a:pt x="769" y="451"/>
                  </a:lnTo>
                  <a:lnTo>
                    <a:pt x="769" y="176"/>
                  </a:lnTo>
                  <a:close/>
                  <a:moveTo>
                    <a:pt x="386" y="275"/>
                  </a:moveTo>
                  <a:lnTo>
                    <a:pt x="386" y="275"/>
                  </a:lnTo>
                  <a:lnTo>
                    <a:pt x="403" y="265"/>
                  </a:lnTo>
                  <a:lnTo>
                    <a:pt x="422" y="257"/>
                  </a:lnTo>
                  <a:lnTo>
                    <a:pt x="442" y="251"/>
                  </a:lnTo>
                  <a:lnTo>
                    <a:pt x="463" y="249"/>
                  </a:lnTo>
                  <a:lnTo>
                    <a:pt x="463" y="249"/>
                  </a:lnTo>
                  <a:lnTo>
                    <a:pt x="484" y="251"/>
                  </a:lnTo>
                  <a:lnTo>
                    <a:pt x="504" y="257"/>
                  </a:lnTo>
                  <a:lnTo>
                    <a:pt x="523" y="265"/>
                  </a:lnTo>
                  <a:lnTo>
                    <a:pt x="540" y="275"/>
                  </a:lnTo>
                  <a:lnTo>
                    <a:pt x="542" y="277"/>
                  </a:lnTo>
                  <a:lnTo>
                    <a:pt x="540" y="280"/>
                  </a:lnTo>
                  <a:lnTo>
                    <a:pt x="540" y="280"/>
                  </a:lnTo>
                  <a:lnTo>
                    <a:pt x="525" y="284"/>
                  </a:lnTo>
                  <a:lnTo>
                    <a:pt x="525" y="284"/>
                  </a:lnTo>
                  <a:lnTo>
                    <a:pt x="523" y="284"/>
                  </a:lnTo>
                  <a:lnTo>
                    <a:pt x="523" y="284"/>
                  </a:lnTo>
                  <a:lnTo>
                    <a:pt x="508" y="275"/>
                  </a:lnTo>
                  <a:lnTo>
                    <a:pt x="490" y="269"/>
                  </a:lnTo>
                  <a:lnTo>
                    <a:pt x="490" y="269"/>
                  </a:lnTo>
                  <a:lnTo>
                    <a:pt x="504" y="286"/>
                  </a:lnTo>
                  <a:lnTo>
                    <a:pt x="506" y="288"/>
                  </a:lnTo>
                  <a:lnTo>
                    <a:pt x="504" y="288"/>
                  </a:lnTo>
                  <a:lnTo>
                    <a:pt x="504" y="288"/>
                  </a:lnTo>
                  <a:lnTo>
                    <a:pt x="490" y="290"/>
                  </a:lnTo>
                  <a:lnTo>
                    <a:pt x="490" y="290"/>
                  </a:lnTo>
                  <a:lnTo>
                    <a:pt x="488" y="290"/>
                  </a:lnTo>
                  <a:lnTo>
                    <a:pt x="488" y="290"/>
                  </a:lnTo>
                  <a:lnTo>
                    <a:pt x="480" y="282"/>
                  </a:lnTo>
                  <a:lnTo>
                    <a:pt x="471" y="273"/>
                  </a:lnTo>
                  <a:lnTo>
                    <a:pt x="471" y="292"/>
                  </a:lnTo>
                  <a:lnTo>
                    <a:pt x="471" y="292"/>
                  </a:lnTo>
                  <a:lnTo>
                    <a:pt x="463" y="292"/>
                  </a:lnTo>
                  <a:lnTo>
                    <a:pt x="455" y="292"/>
                  </a:lnTo>
                  <a:lnTo>
                    <a:pt x="455" y="273"/>
                  </a:lnTo>
                  <a:lnTo>
                    <a:pt x="455" y="273"/>
                  </a:lnTo>
                  <a:lnTo>
                    <a:pt x="446" y="282"/>
                  </a:lnTo>
                  <a:lnTo>
                    <a:pt x="438" y="290"/>
                  </a:lnTo>
                  <a:lnTo>
                    <a:pt x="438" y="290"/>
                  </a:lnTo>
                  <a:lnTo>
                    <a:pt x="436" y="290"/>
                  </a:lnTo>
                  <a:lnTo>
                    <a:pt x="436" y="290"/>
                  </a:lnTo>
                  <a:lnTo>
                    <a:pt x="422" y="288"/>
                  </a:lnTo>
                  <a:lnTo>
                    <a:pt x="420" y="288"/>
                  </a:lnTo>
                  <a:lnTo>
                    <a:pt x="422" y="286"/>
                  </a:lnTo>
                  <a:lnTo>
                    <a:pt x="422" y="286"/>
                  </a:lnTo>
                  <a:lnTo>
                    <a:pt x="436" y="269"/>
                  </a:lnTo>
                  <a:lnTo>
                    <a:pt x="436" y="269"/>
                  </a:lnTo>
                  <a:lnTo>
                    <a:pt x="420" y="275"/>
                  </a:lnTo>
                  <a:lnTo>
                    <a:pt x="403" y="284"/>
                  </a:lnTo>
                  <a:lnTo>
                    <a:pt x="401" y="284"/>
                  </a:lnTo>
                  <a:lnTo>
                    <a:pt x="401" y="284"/>
                  </a:lnTo>
                  <a:lnTo>
                    <a:pt x="401" y="284"/>
                  </a:lnTo>
                  <a:lnTo>
                    <a:pt x="386" y="280"/>
                  </a:lnTo>
                  <a:lnTo>
                    <a:pt x="384" y="277"/>
                  </a:lnTo>
                  <a:lnTo>
                    <a:pt x="386" y="275"/>
                  </a:lnTo>
                  <a:close/>
                  <a:moveTo>
                    <a:pt x="355" y="329"/>
                  </a:moveTo>
                  <a:lnTo>
                    <a:pt x="355" y="329"/>
                  </a:lnTo>
                  <a:lnTo>
                    <a:pt x="357" y="317"/>
                  </a:lnTo>
                  <a:lnTo>
                    <a:pt x="362" y="306"/>
                  </a:lnTo>
                  <a:lnTo>
                    <a:pt x="370" y="296"/>
                  </a:lnTo>
                  <a:lnTo>
                    <a:pt x="376" y="286"/>
                  </a:lnTo>
                  <a:lnTo>
                    <a:pt x="378" y="284"/>
                  </a:lnTo>
                  <a:lnTo>
                    <a:pt x="378" y="286"/>
                  </a:lnTo>
                  <a:lnTo>
                    <a:pt x="378" y="286"/>
                  </a:lnTo>
                  <a:lnTo>
                    <a:pt x="397" y="292"/>
                  </a:lnTo>
                  <a:lnTo>
                    <a:pt x="417" y="298"/>
                  </a:lnTo>
                  <a:lnTo>
                    <a:pt x="440" y="300"/>
                  </a:lnTo>
                  <a:lnTo>
                    <a:pt x="463" y="302"/>
                  </a:lnTo>
                  <a:lnTo>
                    <a:pt x="463" y="302"/>
                  </a:lnTo>
                  <a:lnTo>
                    <a:pt x="488" y="300"/>
                  </a:lnTo>
                  <a:lnTo>
                    <a:pt x="511" y="298"/>
                  </a:lnTo>
                  <a:lnTo>
                    <a:pt x="529" y="292"/>
                  </a:lnTo>
                  <a:lnTo>
                    <a:pt x="548" y="286"/>
                  </a:lnTo>
                  <a:lnTo>
                    <a:pt x="548" y="284"/>
                  </a:lnTo>
                  <a:lnTo>
                    <a:pt x="550" y="286"/>
                  </a:lnTo>
                  <a:lnTo>
                    <a:pt x="550" y="286"/>
                  </a:lnTo>
                  <a:lnTo>
                    <a:pt x="558" y="296"/>
                  </a:lnTo>
                  <a:lnTo>
                    <a:pt x="564" y="306"/>
                  </a:lnTo>
                  <a:lnTo>
                    <a:pt x="568" y="317"/>
                  </a:lnTo>
                  <a:lnTo>
                    <a:pt x="571" y="329"/>
                  </a:lnTo>
                  <a:lnTo>
                    <a:pt x="573" y="331"/>
                  </a:lnTo>
                  <a:lnTo>
                    <a:pt x="556" y="331"/>
                  </a:lnTo>
                  <a:lnTo>
                    <a:pt x="556" y="329"/>
                  </a:lnTo>
                  <a:lnTo>
                    <a:pt x="556" y="329"/>
                  </a:lnTo>
                  <a:lnTo>
                    <a:pt x="552" y="315"/>
                  </a:lnTo>
                  <a:lnTo>
                    <a:pt x="544" y="302"/>
                  </a:lnTo>
                  <a:lnTo>
                    <a:pt x="544" y="302"/>
                  </a:lnTo>
                  <a:lnTo>
                    <a:pt x="531" y="309"/>
                  </a:lnTo>
                  <a:lnTo>
                    <a:pt x="517" y="311"/>
                  </a:lnTo>
                  <a:lnTo>
                    <a:pt x="517" y="311"/>
                  </a:lnTo>
                  <a:lnTo>
                    <a:pt x="521" y="329"/>
                  </a:lnTo>
                  <a:lnTo>
                    <a:pt x="521" y="331"/>
                  </a:lnTo>
                  <a:lnTo>
                    <a:pt x="506" y="331"/>
                  </a:lnTo>
                  <a:lnTo>
                    <a:pt x="506" y="329"/>
                  </a:lnTo>
                  <a:lnTo>
                    <a:pt x="506" y="329"/>
                  </a:lnTo>
                  <a:lnTo>
                    <a:pt x="502" y="315"/>
                  </a:lnTo>
                  <a:lnTo>
                    <a:pt x="502" y="315"/>
                  </a:lnTo>
                  <a:lnTo>
                    <a:pt x="471" y="317"/>
                  </a:lnTo>
                  <a:lnTo>
                    <a:pt x="471" y="331"/>
                  </a:lnTo>
                  <a:lnTo>
                    <a:pt x="455" y="331"/>
                  </a:lnTo>
                  <a:lnTo>
                    <a:pt x="455" y="317"/>
                  </a:lnTo>
                  <a:lnTo>
                    <a:pt x="455" y="317"/>
                  </a:lnTo>
                  <a:lnTo>
                    <a:pt x="424" y="315"/>
                  </a:lnTo>
                  <a:lnTo>
                    <a:pt x="424" y="315"/>
                  </a:lnTo>
                  <a:lnTo>
                    <a:pt x="422" y="329"/>
                  </a:lnTo>
                  <a:lnTo>
                    <a:pt x="420" y="331"/>
                  </a:lnTo>
                  <a:lnTo>
                    <a:pt x="405" y="331"/>
                  </a:lnTo>
                  <a:lnTo>
                    <a:pt x="405" y="329"/>
                  </a:lnTo>
                  <a:lnTo>
                    <a:pt x="405" y="329"/>
                  </a:lnTo>
                  <a:lnTo>
                    <a:pt x="409" y="311"/>
                  </a:lnTo>
                  <a:lnTo>
                    <a:pt x="409" y="311"/>
                  </a:lnTo>
                  <a:lnTo>
                    <a:pt x="395" y="309"/>
                  </a:lnTo>
                  <a:lnTo>
                    <a:pt x="382" y="302"/>
                  </a:lnTo>
                  <a:lnTo>
                    <a:pt x="382" y="302"/>
                  </a:lnTo>
                  <a:lnTo>
                    <a:pt x="376" y="315"/>
                  </a:lnTo>
                  <a:lnTo>
                    <a:pt x="370" y="329"/>
                  </a:lnTo>
                  <a:lnTo>
                    <a:pt x="370" y="331"/>
                  </a:lnTo>
                  <a:lnTo>
                    <a:pt x="355" y="331"/>
                  </a:lnTo>
                  <a:lnTo>
                    <a:pt x="355" y="329"/>
                  </a:lnTo>
                  <a:close/>
                  <a:moveTo>
                    <a:pt x="333" y="590"/>
                  </a:moveTo>
                  <a:lnTo>
                    <a:pt x="115" y="590"/>
                  </a:lnTo>
                  <a:lnTo>
                    <a:pt x="115" y="590"/>
                  </a:lnTo>
                  <a:lnTo>
                    <a:pt x="111" y="588"/>
                  </a:lnTo>
                  <a:lnTo>
                    <a:pt x="107" y="586"/>
                  </a:lnTo>
                  <a:lnTo>
                    <a:pt x="105" y="584"/>
                  </a:lnTo>
                  <a:lnTo>
                    <a:pt x="103" y="580"/>
                  </a:lnTo>
                  <a:lnTo>
                    <a:pt x="103" y="580"/>
                  </a:lnTo>
                  <a:lnTo>
                    <a:pt x="105" y="575"/>
                  </a:lnTo>
                  <a:lnTo>
                    <a:pt x="107" y="571"/>
                  </a:lnTo>
                  <a:lnTo>
                    <a:pt x="111" y="569"/>
                  </a:lnTo>
                  <a:lnTo>
                    <a:pt x="115" y="567"/>
                  </a:lnTo>
                  <a:lnTo>
                    <a:pt x="333" y="567"/>
                  </a:lnTo>
                  <a:lnTo>
                    <a:pt x="333" y="567"/>
                  </a:lnTo>
                  <a:lnTo>
                    <a:pt x="337" y="569"/>
                  </a:lnTo>
                  <a:lnTo>
                    <a:pt x="341" y="571"/>
                  </a:lnTo>
                  <a:lnTo>
                    <a:pt x="343" y="575"/>
                  </a:lnTo>
                  <a:lnTo>
                    <a:pt x="345" y="580"/>
                  </a:lnTo>
                  <a:lnTo>
                    <a:pt x="345" y="580"/>
                  </a:lnTo>
                  <a:lnTo>
                    <a:pt x="343" y="584"/>
                  </a:lnTo>
                  <a:lnTo>
                    <a:pt x="341" y="586"/>
                  </a:lnTo>
                  <a:lnTo>
                    <a:pt x="337" y="588"/>
                  </a:lnTo>
                  <a:lnTo>
                    <a:pt x="333" y="590"/>
                  </a:lnTo>
                  <a:lnTo>
                    <a:pt x="333" y="590"/>
                  </a:lnTo>
                  <a:close/>
                  <a:moveTo>
                    <a:pt x="560" y="544"/>
                  </a:moveTo>
                  <a:lnTo>
                    <a:pt x="115" y="544"/>
                  </a:lnTo>
                  <a:lnTo>
                    <a:pt x="115" y="544"/>
                  </a:lnTo>
                  <a:lnTo>
                    <a:pt x="111" y="544"/>
                  </a:lnTo>
                  <a:lnTo>
                    <a:pt x="107" y="542"/>
                  </a:lnTo>
                  <a:lnTo>
                    <a:pt x="105" y="538"/>
                  </a:lnTo>
                  <a:lnTo>
                    <a:pt x="103" y="534"/>
                  </a:lnTo>
                  <a:lnTo>
                    <a:pt x="103" y="534"/>
                  </a:lnTo>
                  <a:lnTo>
                    <a:pt x="105" y="530"/>
                  </a:lnTo>
                  <a:lnTo>
                    <a:pt x="107" y="526"/>
                  </a:lnTo>
                  <a:lnTo>
                    <a:pt x="111" y="524"/>
                  </a:lnTo>
                  <a:lnTo>
                    <a:pt x="115" y="524"/>
                  </a:lnTo>
                  <a:lnTo>
                    <a:pt x="560" y="524"/>
                  </a:lnTo>
                  <a:lnTo>
                    <a:pt x="560" y="524"/>
                  </a:lnTo>
                  <a:lnTo>
                    <a:pt x="564" y="524"/>
                  </a:lnTo>
                  <a:lnTo>
                    <a:pt x="568" y="526"/>
                  </a:lnTo>
                  <a:lnTo>
                    <a:pt x="571" y="530"/>
                  </a:lnTo>
                  <a:lnTo>
                    <a:pt x="571" y="534"/>
                  </a:lnTo>
                  <a:lnTo>
                    <a:pt x="571" y="534"/>
                  </a:lnTo>
                  <a:lnTo>
                    <a:pt x="571" y="538"/>
                  </a:lnTo>
                  <a:lnTo>
                    <a:pt x="568" y="542"/>
                  </a:lnTo>
                  <a:lnTo>
                    <a:pt x="564" y="544"/>
                  </a:lnTo>
                  <a:lnTo>
                    <a:pt x="560" y="544"/>
                  </a:lnTo>
                  <a:lnTo>
                    <a:pt x="560" y="544"/>
                  </a:lnTo>
                  <a:close/>
                  <a:moveTo>
                    <a:pt x="560" y="501"/>
                  </a:moveTo>
                  <a:lnTo>
                    <a:pt x="115" y="501"/>
                  </a:lnTo>
                  <a:lnTo>
                    <a:pt x="115" y="501"/>
                  </a:lnTo>
                  <a:lnTo>
                    <a:pt x="111" y="499"/>
                  </a:lnTo>
                  <a:lnTo>
                    <a:pt x="107" y="497"/>
                  </a:lnTo>
                  <a:lnTo>
                    <a:pt x="105" y="493"/>
                  </a:lnTo>
                  <a:lnTo>
                    <a:pt x="103" y="489"/>
                  </a:lnTo>
                  <a:lnTo>
                    <a:pt x="103" y="489"/>
                  </a:lnTo>
                  <a:lnTo>
                    <a:pt x="105" y="484"/>
                  </a:lnTo>
                  <a:lnTo>
                    <a:pt x="107" y="482"/>
                  </a:lnTo>
                  <a:lnTo>
                    <a:pt x="111" y="480"/>
                  </a:lnTo>
                  <a:lnTo>
                    <a:pt x="115" y="478"/>
                  </a:lnTo>
                  <a:lnTo>
                    <a:pt x="560" y="478"/>
                  </a:lnTo>
                  <a:lnTo>
                    <a:pt x="560" y="478"/>
                  </a:lnTo>
                  <a:lnTo>
                    <a:pt x="564" y="480"/>
                  </a:lnTo>
                  <a:lnTo>
                    <a:pt x="568" y="482"/>
                  </a:lnTo>
                  <a:lnTo>
                    <a:pt x="571" y="484"/>
                  </a:lnTo>
                  <a:lnTo>
                    <a:pt x="571" y="489"/>
                  </a:lnTo>
                  <a:lnTo>
                    <a:pt x="571" y="489"/>
                  </a:lnTo>
                  <a:lnTo>
                    <a:pt x="571" y="493"/>
                  </a:lnTo>
                  <a:lnTo>
                    <a:pt x="568" y="497"/>
                  </a:lnTo>
                  <a:lnTo>
                    <a:pt x="564" y="499"/>
                  </a:lnTo>
                  <a:lnTo>
                    <a:pt x="560" y="501"/>
                  </a:lnTo>
                  <a:lnTo>
                    <a:pt x="560" y="501"/>
                  </a:lnTo>
                  <a:close/>
                  <a:moveTo>
                    <a:pt x="422" y="410"/>
                  </a:moveTo>
                  <a:lnTo>
                    <a:pt x="420" y="408"/>
                  </a:lnTo>
                  <a:lnTo>
                    <a:pt x="422" y="408"/>
                  </a:lnTo>
                  <a:lnTo>
                    <a:pt x="422" y="408"/>
                  </a:lnTo>
                  <a:lnTo>
                    <a:pt x="436" y="406"/>
                  </a:lnTo>
                  <a:lnTo>
                    <a:pt x="438" y="406"/>
                  </a:lnTo>
                  <a:lnTo>
                    <a:pt x="438" y="406"/>
                  </a:lnTo>
                  <a:lnTo>
                    <a:pt x="438" y="406"/>
                  </a:lnTo>
                  <a:lnTo>
                    <a:pt x="446" y="414"/>
                  </a:lnTo>
                  <a:lnTo>
                    <a:pt x="455" y="422"/>
                  </a:lnTo>
                  <a:lnTo>
                    <a:pt x="455" y="404"/>
                  </a:lnTo>
                  <a:lnTo>
                    <a:pt x="455" y="404"/>
                  </a:lnTo>
                  <a:lnTo>
                    <a:pt x="463" y="404"/>
                  </a:lnTo>
                  <a:lnTo>
                    <a:pt x="463" y="404"/>
                  </a:lnTo>
                  <a:lnTo>
                    <a:pt x="471" y="404"/>
                  </a:lnTo>
                  <a:lnTo>
                    <a:pt x="471" y="422"/>
                  </a:lnTo>
                  <a:lnTo>
                    <a:pt x="471" y="422"/>
                  </a:lnTo>
                  <a:lnTo>
                    <a:pt x="480" y="414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0" y="406"/>
                  </a:lnTo>
                  <a:lnTo>
                    <a:pt x="490" y="406"/>
                  </a:lnTo>
                  <a:lnTo>
                    <a:pt x="504" y="408"/>
                  </a:lnTo>
                  <a:lnTo>
                    <a:pt x="506" y="408"/>
                  </a:lnTo>
                  <a:lnTo>
                    <a:pt x="504" y="410"/>
                  </a:lnTo>
                  <a:lnTo>
                    <a:pt x="504" y="410"/>
                  </a:lnTo>
                  <a:lnTo>
                    <a:pt x="490" y="426"/>
                  </a:lnTo>
                  <a:lnTo>
                    <a:pt x="490" y="426"/>
                  </a:lnTo>
                  <a:lnTo>
                    <a:pt x="508" y="420"/>
                  </a:lnTo>
                  <a:lnTo>
                    <a:pt x="523" y="412"/>
                  </a:lnTo>
                  <a:lnTo>
                    <a:pt x="525" y="412"/>
                  </a:lnTo>
                  <a:lnTo>
                    <a:pt x="525" y="412"/>
                  </a:lnTo>
                  <a:lnTo>
                    <a:pt x="525" y="412"/>
                  </a:lnTo>
                  <a:lnTo>
                    <a:pt x="540" y="416"/>
                  </a:lnTo>
                  <a:lnTo>
                    <a:pt x="542" y="418"/>
                  </a:lnTo>
                  <a:lnTo>
                    <a:pt x="540" y="420"/>
                  </a:lnTo>
                  <a:lnTo>
                    <a:pt x="540" y="420"/>
                  </a:lnTo>
                  <a:lnTo>
                    <a:pt x="523" y="431"/>
                  </a:lnTo>
                  <a:lnTo>
                    <a:pt x="504" y="439"/>
                  </a:lnTo>
                  <a:lnTo>
                    <a:pt x="484" y="445"/>
                  </a:lnTo>
                  <a:lnTo>
                    <a:pt x="463" y="447"/>
                  </a:lnTo>
                  <a:lnTo>
                    <a:pt x="463" y="447"/>
                  </a:lnTo>
                  <a:lnTo>
                    <a:pt x="442" y="445"/>
                  </a:lnTo>
                  <a:lnTo>
                    <a:pt x="422" y="439"/>
                  </a:lnTo>
                  <a:lnTo>
                    <a:pt x="403" y="431"/>
                  </a:lnTo>
                  <a:lnTo>
                    <a:pt x="386" y="420"/>
                  </a:lnTo>
                  <a:lnTo>
                    <a:pt x="384" y="418"/>
                  </a:lnTo>
                  <a:lnTo>
                    <a:pt x="386" y="416"/>
                  </a:lnTo>
                  <a:lnTo>
                    <a:pt x="386" y="416"/>
                  </a:lnTo>
                  <a:lnTo>
                    <a:pt x="401" y="412"/>
                  </a:lnTo>
                  <a:lnTo>
                    <a:pt x="401" y="412"/>
                  </a:lnTo>
                  <a:lnTo>
                    <a:pt x="403" y="412"/>
                  </a:lnTo>
                  <a:lnTo>
                    <a:pt x="403" y="412"/>
                  </a:lnTo>
                  <a:lnTo>
                    <a:pt x="420" y="420"/>
                  </a:lnTo>
                  <a:lnTo>
                    <a:pt x="436" y="426"/>
                  </a:lnTo>
                  <a:lnTo>
                    <a:pt x="436" y="426"/>
                  </a:lnTo>
                  <a:lnTo>
                    <a:pt x="422" y="410"/>
                  </a:lnTo>
                  <a:lnTo>
                    <a:pt x="422" y="410"/>
                  </a:lnTo>
                  <a:close/>
                  <a:moveTo>
                    <a:pt x="571" y="366"/>
                  </a:moveTo>
                  <a:lnTo>
                    <a:pt x="571" y="366"/>
                  </a:lnTo>
                  <a:lnTo>
                    <a:pt x="568" y="379"/>
                  </a:lnTo>
                  <a:lnTo>
                    <a:pt x="564" y="389"/>
                  </a:lnTo>
                  <a:lnTo>
                    <a:pt x="558" y="400"/>
                  </a:lnTo>
                  <a:lnTo>
                    <a:pt x="550" y="410"/>
                  </a:lnTo>
                  <a:lnTo>
                    <a:pt x="548" y="412"/>
                  </a:lnTo>
                  <a:lnTo>
                    <a:pt x="548" y="410"/>
                  </a:lnTo>
                  <a:lnTo>
                    <a:pt x="548" y="410"/>
                  </a:lnTo>
                  <a:lnTo>
                    <a:pt x="529" y="404"/>
                  </a:lnTo>
                  <a:lnTo>
                    <a:pt x="508" y="397"/>
                  </a:lnTo>
                  <a:lnTo>
                    <a:pt x="488" y="395"/>
                  </a:lnTo>
                  <a:lnTo>
                    <a:pt x="463" y="393"/>
                  </a:lnTo>
                  <a:lnTo>
                    <a:pt x="463" y="393"/>
                  </a:lnTo>
                  <a:lnTo>
                    <a:pt x="440" y="395"/>
                  </a:lnTo>
                  <a:lnTo>
                    <a:pt x="417" y="397"/>
                  </a:lnTo>
                  <a:lnTo>
                    <a:pt x="397" y="404"/>
                  </a:lnTo>
                  <a:lnTo>
                    <a:pt x="378" y="410"/>
                  </a:lnTo>
                  <a:lnTo>
                    <a:pt x="378" y="412"/>
                  </a:lnTo>
                  <a:lnTo>
                    <a:pt x="376" y="410"/>
                  </a:lnTo>
                  <a:lnTo>
                    <a:pt x="376" y="410"/>
                  </a:lnTo>
                  <a:lnTo>
                    <a:pt x="370" y="400"/>
                  </a:lnTo>
                  <a:lnTo>
                    <a:pt x="362" y="389"/>
                  </a:lnTo>
                  <a:lnTo>
                    <a:pt x="357" y="379"/>
                  </a:lnTo>
                  <a:lnTo>
                    <a:pt x="355" y="366"/>
                  </a:lnTo>
                  <a:lnTo>
                    <a:pt x="355" y="364"/>
                  </a:lnTo>
                  <a:lnTo>
                    <a:pt x="370" y="364"/>
                  </a:lnTo>
                  <a:lnTo>
                    <a:pt x="370" y="366"/>
                  </a:lnTo>
                  <a:lnTo>
                    <a:pt x="370" y="366"/>
                  </a:lnTo>
                  <a:lnTo>
                    <a:pt x="376" y="379"/>
                  </a:lnTo>
                  <a:lnTo>
                    <a:pt x="382" y="393"/>
                  </a:lnTo>
                  <a:lnTo>
                    <a:pt x="382" y="393"/>
                  </a:lnTo>
                  <a:lnTo>
                    <a:pt x="395" y="387"/>
                  </a:lnTo>
                  <a:lnTo>
                    <a:pt x="409" y="385"/>
                  </a:lnTo>
                  <a:lnTo>
                    <a:pt x="409" y="385"/>
                  </a:lnTo>
                  <a:lnTo>
                    <a:pt x="405" y="366"/>
                  </a:lnTo>
                  <a:lnTo>
                    <a:pt x="405" y="364"/>
                  </a:lnTo>
                  <a:lnTo>
                    <a:pt x="420" y="364"/>
                  </a:lnTo>
                  <a:lnTo>
                    <a:pt x="422" y="366"/>
                  </a:lnTo>
                  <a:lnTo>
                    <a:pt x="422" y="366"/>
                  </a:lnTo>
                  <a:lnTo>
                    <a:pt x="424" y="381"/>
                  </a:lnTo>
                  <a:lnTo>
                    <a:pt x="424" y="381"/>
                  </a:lnTo>
                  <a:lnTo>
                    <a:pt x="455" y="379"/>
                  </a:lnTo>
                  <a:lnTo>
                    <a:pt x="455" y="364"/>
                  </a:lnTo>
                  <a:lnTo>
                    <a:pt x="471" y="364"/>
                  </a:lnTo>
                  <a:lnTo>
                    <a:pt x="471" y="379"/>
                  </a:lnTo>
                  <a:lnTo>
                    <a:pt x="471" y="379"/>
                  </a:lnTo>
                  <a:lnTo>
                    <a:pt x="502" y="381"/>
                  </a:lnTo>
                  <a:lnTo>
                    <a:pt x="502" y="381"/>
                  </a:lnTo>
                  <a:lnTo>
                    <a:pt x="506" y="366"/>
                  </a:lnTo>
                  <a:lnTo>
                    <a:pt x="506" y="364"/>
                  </a:lnTo>
                  <a:lnTo>
                    <a:pt x="521" y="364"/>
                  </a:lnTo>
                  <a:lnTo>
                    <a:pt x="521" y="366"/>
                  </a:lnTo>
                  <a:lnTo>
                    <a:pt x="521" y="366"/>
                  </a:lnTo>
                  <a:lnTo>
                    <a:pt x="517" y="385"/>
                  </a:lnTo>
                  <a:lnTo>
                    <a:pt x="517" y="385"/>
                  </a:lnTo>
                  <a:lnTo>
                    <a:pt x="531" y="387"/>
                  </a:lnTo>
                  <a:lnTo>
                    <a:pt x="544" y="393"/>
                  </a:lnTo>
                  <a:lnTo>
                    <a:pt x="544" y="393"/>
                  </a:lnTo>
                  <a:lnTo>
                    <a:pt x="552" y="379"/>
                  </a:lnTo>
                  <a:lnTo>
                    <a:pt x="556" y="366"/>
                  </a:lnTo>
                  <a:lnTo>
                    <a:pt x="556" y="364"/>
                  </a:lnTo>
                  <a:lnTo>
                    <a:pt x="573" y="364"/>
                  </a:lnTo>
                  <a:lnTo>
                    <a:pt x="571" y="366"/>
                  </a:lnTo>
                  <a:close/>
                  <a:moveTo>
                    <a:pt x="573" y="356"/>
                  </a:moveTo>
                  <a:lnTo>
                    <a:pt x="353" y="356"/>
                  </a:lnTo>
                  <a:lnTo>
                    <a:pt x="353" y="340"/>
                  </a:lnTo>
                  <a:lnTo>
                    <a:pt x="573" y="340"/>
                  </a:lnTo>
                  <a:lnTo>
                    <a:pt x="573" y="356"/>
                  </a:lnTo>
                  <a:close/>
                  <a:moveTo>
                    <a:pt x="703" y="495"/>
                  </a:moveTo>
                  <a:lnTo>
                    <a:pt x="635" y="495"/>
                  </a:lnTo>
                  <a:lnTo>
                    <a:pt x="635" y="395"/>
                  </a:lnTo>
                  <a:lnTo>
                    <a:pt x="703" y="395"/>
                  </a:lnTo>
                  <a:lnTo>
                    <a:pt x="703" y="395"/>
                  </a:lnTo>
                  <a:lnTo>
                    <a:pt x="707" y="395"/>
                  </a:lnTo>
                  <a:lnTo>
                    <a:pt x="709" y="393"/>
                  </a:lnTo>
                  <a:lnTo>
                    <a:pt x="711" y="391"/>
                  </a:lnTo>
                  <a:lnTo>
                    <a:pt x="713" y="387"/>
                  </a:lnTo>
                  <a:lnTo>
                    <a:pt x="713" y="387"/>
                  </a:lnTo>
                  <a:lnTo>
                    <a:pt x="711" y="383"/>
                  </a:lnTo>
                  <a:lnTo>
                    <a:pt x="709" y="381"/>
                  </a:lnTo>
                  <a:lnTo>
                    <a:pt x="707" y="379"/>
                  </a:lnTo>
                  <a:lnTo>
                    <a:pt x="703" y="377"/>
                  </a:lnTo>
                  <a:lnTo>
                    <a:pt x="635" y="377"/>
                  </a:lnTo>
                  <a:lnTo>
                    <a:pt x="635" y="352"/>
                  </a:lnTo>
                  <a:lnTo>
                    <a:pt x="703" y="352"/>
                  </a:lnTo>
                  <a:lnTo>
                    <a:pt x="703" y="352"/>
                  </a:lnTo>
                  <a:lnTo>
                    <a:pt x="707" y="350"/>
                  </a:lnTo>
                  <a:lnTo>
                    <a:pt x="709" y="348"/>
                  </a:lnTo>
                  <a:lnTo>
                    <a:pt x="711" y="346"/>
                  </a:lnTo>
                  <a:lnTo>
                    <a:pt x="713" y="342"/>
                  </a:lnTo>
                  <a:lnTo>
                    <a:pt x="713" y="342"/>
                  </a:lnTo>
                  <a:lnTo>
                    <a:pt x="711" y="337"/>
                  </a:lnTo>
                  <a:lnTo>
                    <a:pt x="709" y="335"/>
                  </a:lnTo>
                  <a:lnTo>
                    <a:pt x="707" y="333"/>
                  </a:lnTo>
                  <a:lnTo>
                    <a:pt x="703" y="333"/>
                  </a:lnTo>
                  <a:lnTo>
                    <a:pt x="635" y="333"/>
                  </a:lnTo>
                  <a:lnTo>
                    <a:pt x="635" y="296"/>
                  </a:lnTo>
                  <a:lnTo>
                    <a:pt x="742" y="296"/>
                  </a:lnTo>
                  <a:lnTo>
                    <a:pt x="742" y="451"/>
                  </a:lnTo>
                  <a:lnTo>
                    <a:pt x="742" y="451"/>
                  </a:lnTo>
                  <a:lnTo>
                    <a:pt x="740" y="462"/>
                  </a:lnTo>
                  <a:lnTo>
                    <a:pt x="738" y="468"/>
                  </a:lnTo>
                  <a:lnTo>
                    <a:pt x="736" y="476"/>
                  </a:lnTo>
                  <a:lnTo>
                    <a:pt x="730" y="482"/>
                  </a:lnTo>
                  <a:lnTo>
                    <a:pt x="724" y="486"/>
                  </a:lnTo>
                  <a:lnTo>
                    <a:pt x="717" y="491"/>
                  </a:lnTo>
                  <a:lnTo>
                    <a:pt x="711" y="493"/>
                  </a:lnTo>
                  <a:lnTo>
                    <a:pt x="703" y="495"/>
                  </a:lnTo>
                  <a:lnTo>
                    <a:pt x="703" y="495"/>
                  </a:lnTo>
                  <a:close/>
                  <a:moveTo>
                    <a:pt x="64" y="143"/>
                  </a:moveTo>
                  <a:lnTo>
                    <a:pt x="22" y="143"/>
                  </a:lnTo>
                  <a:lnTo>
                    <a:pt x="22" y="110"/>
                  </a:lnTo>
                  <a:lnTo>
                    <a:pt x="22" y="110"/>
                  </a:lnTo>
                  <a:lnTo>
                    <a:pt x="24" y="87"/>
                  </a:lnTo>
                  <a:lnTo>
                    <a:pt x="31" y="66"/>
                  </a:lnTo>
                  <a:lnTo>
                    <a:pt x="41" y="48"/>
                  </a:lnTo>
                  <a:lnTo>
                    <a:pt x="53" y="33"/>
                  </a:lnTo>
                  <a:lnTo>
                    <a:pt x="53" y="33"/>
                  </a:lnTo>
                  <a:lnTo>
                    <a:pt x="70" y="19"/>
                  </a:lnTo>
                  <a:lnTo>
                    <a:pt x="89" y="9"/>
                  </a:lnTo>
                  <a:lnTo>
                    <a:pt x="109" y="2"/>
                  </a:lnTo>
                  <a:lnTo>
                    <a:pt x="130" y="0"/>
                  </a:lnTo>
                  <a:lnTo>
                    <a:pt x="130" y="0"/>
                  </a:lnTo>
                  <a:lnTo>
                    <a:pt x="153" y="2"/>
                  </a:lnTo>
                  <a:lnTo>
                    <a:pt x="173" y="9"/>
                  </a:lnTo>
                  <a:lnTo>
                    <a:pt x="192" y="19"/>
                  </a:lnTo>
                  <a:lnTo>
                    <a:pt x="206" y="33"/>
                  </a:lnTo>
                  <a:lnTo>
                    <a:pt x="206" y="33"/>
                  </a:lnTo>
                  <a:lnTo>
                    <a:pt x="221" y="48"/>
                  </a:lnTo>
                  <a:lnTo>
                    <a:pt x="231" y="66"/>
                  </a:lnTo>
                  <a:lnTo>
                    <a:pt x="238" y="87"/>
                  </a:lnTo>
                  <a:lnTo>
                    <a:pt x="240" y="110"/>
                  </a:lnTo>
                  <a:lnTo>
                    <a:pt x="240" y="143"/>
                  </a:lnTo>
                  <a:lnTo>
                    <a:pt x="198" y="143"/>
                  </a:lnTo>
                  <a:lnTo>
                    <a:pt x="198" y="110"/>
                  </a:lnTo>
                  <a:lnTo>
                    <a:pt x="198" y="110"/>
                  </a:lnTo>
                  <a:lnTo>
                    <a:pt x="196" y="95"/>
                  </a:lnTo>
                  <a:lnTo>
                    <a:pt x="192" y="83"/>
                  </a:lnTo>
                  <a:lnTo>
                    <a:pt x="186" y="71"/>
                  </a:lnTo>
                  <a:lnTo>
                    <a:pt x="178" y="62"/>
                  </a:lnTo>
                  <a:lnTo>
                    <a:pt x="167" y="54"/>
                  </a:lnTo>
                  <a:lnTo>
                    <a:pt x="157" y="48"/>
                  </a:lnTo>
                  <a:lnTo>
                    <a:pt x="144" y="44"/>
                  </a:lnTo>
                  <a:lnTo>
                    <a:pt x="130" y="42"/>
                  </a:lnTo>
                  <a:lnTo>
                    <a:pt x="130" y="42"/>
                  </a:lnTo>
                  <a:lnTo>
                    <a:pt x="118" y="44"/>
                  </a:lnTo>
                  <a:lnTo>
                    <a:pt x="105" y="48"/>
                  </a:lnTo>
                  <a:lnTo>
                    <a:pt x="93" y="54"/>
                  </a:lnTo>
                  <a:lnTo>
                    <a:pt x="82" y="62"/>
                  </a:lnTo>
                  <a:lnTo>
                    <a:pt x="74" y="71"/>
                  </a:lnTo>
                  <a:lnTo>
                    <a:pt x="68" y="83"/>
                  </a:lnTo>
                  <a:lnTo>
                    <a:pt x="64" y="95"/>
                  </a:lnTo>
                  <a:lnTo>
                    <a:pt x="64" y="110"/>
                  </a:lnTo>
                  <a:lnTo>
                    <a:pt x="64" y="143"/>
                  </a:lnTo>
                  <a:close/>
                  <a:moveTo>
                    <a:pt x="223" y="335"/>
                  </a:moveTo>
                  <a:lnTo>
                    <a:pt x="223" y="335"/>
                  </a:lnTo>
                  <a:lnTo>
                    <a:pt x="240" y="315"/>
                  </a:lnTo>
                  <a:lnTo>
                    <a:pt x="252" y="292"/>
                  </a:lnTo>
                  <a:lnTo>
                    <a:pt x="256" y="280"/>
                  </a:lnTo>
                  <a:lnTo>
                    <a:pt x="260" y="267"/>
                  </a:lnTo>
                  <a:lnTo>
                    <a:pt x="260" y="255"/>
                  </a:lnTo>
                  <a:lnTo>
                    <a:pt x="262" y="242"/>
                  </a:lnTo>
                  <a:lnTo>
                    <a:pt x="262" y="180"/>
                  </a:lnTo>
                  <a:lnTo>
                    <a:pt x="0" y="180"/>
                  </a:lnTo>
                  <a:lnTo>
                    <a:pt x="0" y="242"/>
                  </a:lnTo>
                  <a:lnTo>
                    <a:pt x="0" y="242"/>
                  </a:lnTo>
                  <a:lnTo>
                    <a:pt x="0" y="255"/>
                  </a:lnTo>
                  <a:lnTo>
                    <a:pt x="2" y="267"/>
                  </a:lnTo>
                  <a:lnTo>
                    <a:pt x="6" y="280"/>
                  </a:lnTo>
                  <a:lnTo>
                    <a:pt x="10" y="292"/>
                  </a:lnTo>
                  <a:lnTo>
                    <a:pt x="14" y="304"/>
                  </a:lnTo>
                  <a:lnTo>
                    <a:pt x="22" y="315"/>
                  </a:lnTo>
                  <a:lnTo>
                    <a:pt x="37" y="335"/>
                  </a:lnTo>
                  <a:lnTo>
                    <a:pt x="37" y="335"/>
                  </a:lnTo>
                  <a:lnTo>
                    <a:pt x="58" y="350"/>
                  </a:lnTo>
                  <a:lnTo>
                    <a:pt x="68" y="356"/>
                  </a:lnTo>
                  <a:lnTo>
                    <a:pt x="80" y="362"/>
                  </a:lnTo>
                  <a:lnTo>
                    <a:pt x="91" y="366"/>
                  </a:lnTo>
                  <a:lnTo>
                    <a:pt x="103" y="371"/>
                  </a:lnTo>
                  <a:lnTo>
                    <a:pt x="118" y="373"/>
                  </a:lnTo>
                  <a:lnTo>
                    <a:pt x="130" y="373"/>
                  </a:lnTo>
                  <a:lnTo>
                    <a:pt x="130" y="373"/>
                  </a:lnTo>
                  <a:lnTo>
                    <a:pt x="144" y="373"/>
                  </a:lnTo>
                  <a:lnTo>
                    <a:pt x="157" y="371"/>
                  </a:lnTo>
                  <a:lnTo>
                    <a:pt x="169" y="366"/>
                  </a:lnTo>
                  <a:lnTo>
                    <a:pt x="182" y="362"/>
                  </a:lnTo>
                  <a:lnTo>
                    <a:pt x="194" y="356"/>
                  </a:lnTo>
                  <a:lnTo>
                    <a:pt x="204" y="350"/>
                  </a:lnTo>
                  <a:lnTo>
                    <a:pt x="223" y="335"/>
                  </a:lnTo>
                  <a:lnTo>
                    <a:pt x="223" y="335"/>
                  </a:lnTo>
                  <a:close/>
                  <a:moveTo>
                    <a:pt x="111" y="271"/>
                  </a:moveTo>
                  <a:lnTo>
                    <a:pt x="111" y="232"/>
                  </a:lnTo>
                  <a:lnTo>
                    <a:pt x="111" y="232"/>
                  </a:lnTo>
                  <a:lnTo>
                    <a:pt x="113" y="226"/>
                  </a:lnTo>
                  <a:lnTo>
                    <a:pt x="118" y="220"/>
                  </a:lnTo>
                  <a:lnTo>
                    <a:pt x="124" y="215"/>
                  </a:lnTo>
                  <a:lnTo>
                    <a:pt x="130" y="215"/>
                  </a:lnTo>
                  <a:lnTo>
                    <a:pt x="130" y="215"/>
                  </a:lnTo>
                  <a:lnTo>
                    <a:pt x="138" y="215"/>
                  </a:lnTo>
                  <a:lnTo>
                    <a:pt x="142" y="220"/>
                  </a:lnTo>
                  <a:lnTo>
                    <a:pt x="147" y="226"/>
                  </a:lnTo>
                  <a:lnTo>
                    <a:pt x="149" y="232"/>
                  </a:lnTo>
                  <a:lnTo>
                    <a:pt x="149" y="271"/>
                  </a:lnTo>
                  <a:lnTo>
                    <a:pt x="149" y="271"/>
                  </a:lnTo>
                  <a:lnTo>
                    <a:pt x="147" y="277"/>
                  </a:lnTo>
                  <a:lnTo>
                    <a:pt x="142" y="284"/>
                  </a:lnTo>
                  <a:lnTo>
                    <a:pt x="138" y="288"/>
                  </a:lnTo>
                  <a:lnTo>
                    <a:pt x="130" y="290"/>
                  </a:lnTo>
                  <a:lnTo>
                    <a:pt x="130" y="290"/>
                  </a:lnTo>
                  <a:lnTo>
                    <a:pt x="124" y="288"/>
                  </a:lnTo>
                  <a:lnTo>
                    <a:pt x="118" y="284"/>
                  </a:lnTo>
                  <a:lnTo>
                    <a:pt x="113" y="277"/>
                  </a:lnTo>
                  <a:lnTo>
                    <a:pt x="111" y="271"/>
                  </a:lnTo>
                  <a:lnTo>
                    <a:pt x="111" y="27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六边形 11"/>
            <p:cNvSpPr/>
            <p:nvPr/>
          </p:nvSpPr>
          <p:spPr>
            <a:xfrm>
              <a:off x="4767524" y="3821628"/>
              <a:ext cx="1456080" cy="1255241"/>
            </a:xfrm>
            <a:prstGeom prst="hexagon">
              <a:avLst/>
            </a:prstGeom>
            <a:noFill/>
            <a:ln w="14287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/>
            <p:cNvCxnSpPr>
              <a:stCxn id="10" idx="0"/>
              <a:endCxn id="12" idx="4"/>
            </p:cNvCxnSpPr>
            <p:nvPr/>
          </p:nvCxnSpPr>
          <p:spPr>
            <a:xfrm>
              <a:off x="4453713" y="3278093"/>
              <a:ext cx="627621" cy="543535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组合 13"/>
            <p:cNvGrpSpPr/>
            <p:nvPr/>
          </p:nvGrpSpPr>
          <p:grpSpPr>
            <a:xfrm>
              <a:off x="5154233" y="4093847"/>
              <a:ext cx="682662" cy="710801"/>
              <a:chOff x="5748768" y="4958700"/>
              <a:chExt cx="280339" cy="291894"/>
            </a:xfrm>
          </p:grpSpPr>
          <p:sp>
            <p:nvSpPr>
              <p:cNvPr id="48" name="Freeform 77"/>
              <p:cNvSpPr>
                <a:spLocks noEditPoints="1"/>
              </p:cNvSpPr>
              <p:nvPr/>
            </p:nvSpPr>
            <p:spPr bwMode="auto">
              <a:xfrm>
                <a:off x="5748768" y="4987282"/>
                <a:ext cx="179393" cy="258447"/>
              </a:xfrm>
              <a:custGeom>
                <a:avLst/>
                <a:gdLst>
                  <a:gd name="T0" fmla="*/ 62 w 125"/>
                  <a:gd name="T1" fmla="*/ 81 h 180"/>
                  <a:gd name="T2" fmla="*/ 103 w 125"/>
                  <a:gd name="T3" fmla="*/ 41 h 180"/>
                  <a:gd name="T4" fmla="*/ 62 w 125"/>
                  <a:gd name="T5" fmla="*/ 0 h 180"/>
                  <a:gd name="T6" fmla="*/ 22 w 125"/>
                  <a:gd name="T7" fmla="*/ 41 h 180"/>
                  <a:gd name="T8" fmla="*/ 62 w 125"/>
                  <a:gd name="T9" fmla="*/ 81 h 180"/>
                  <a:gd name="T10" fmla="*/ 123 w 125"/>
                  <a:gd name="T11" fmla="*/ 170 h 180"/>
                  <a:gd name="T12" fmla="*/ 123 w 125"/>
                  <a:gd name="T13" fmla="*/ 168 h 180"/>
                  <a:gd name="T14" fmla="*/ 103 w 125"/>
                  <a:gd name="T15" fmla="*/ 112 h 180"/>
                  <a:gd name="T16" fmla="*/ 70 w 125"/>
                  <a:gd name="T17" fmla="*/ 96 h 180"/>
                  <a:gd name="T18" fmla="*/ 50 w 125"/>
                  <a:gd name="T19" fmla="*/ 96 h 180"/>
                  <a:gd name="T20" fmla="*/ 21 w 125"/>
                  <a:gd name="T21" fmla="*/ 111 h 180"/>
                  <a:gd name="T22" fmla="*/ 3 w 125"/>
                  <a:gd name="T23" fmla="*/ 166 h 180"/>
                  <a:gd name="T24" fmla="*/ 2 w 125"/>
                  <a:gd name="T25" fmla="*/ 170 h 180"/>
                  <a:gd name="T26" fmla="*/ 10 w 125"/>
                  <a:gd name="T27" fmla="*/ 180 h 180"/>
                  <a:gd name="T28" fmla="*/ 115 w 125"/>
                  <a:gd name="T29" fmla="*/ 180 h 180"/>
                  <a:gd name="T30" fmla="*/ 123 w 125"/>
                  <a:gd name="T31" fmla="*/ 17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5" h="180">
                    <a:moveTo>
                      <a:pt x="62" y="81"/>
                    </a:moveTo>
                    <a:cubicBezTo>
                      <a:pt x="85" y="81"/>
                      <a:pt x="103" y="63"/>
                      <a:pt x="103" y="41"/>
                    </a:cubicBezTo>
                    <a:cubicBezTo>
                      <a:pt x="103" y="18"/>
                      <a:pt x="85" y="0"/>
                      <a:pt x="62" y="0"/>
                    </a:cubicBezTo>
                    <a:cubicBezTo>
                      <a:pt x="40" y="0"/>
                      <a:pt x="22" y="18"/>
                      <a:pt x="22" y="41"/>
                    </a:cubicBezTo>
                    <a:cubicBezTo>
                      <a:pt x="22" y="63"/>
                      <a:pt x="40" y="81"/>
                      <a:pt x="62" y="81"/>
                    </a:cubicBezTo>
                    <a:close/>
                    <a:moveTo>
                      <a:pt x="123" y="170"/>
                    </a:moveTo>
                    <a:cubicBezTo>
                      <a:pt x="123" y="168"/>
                      <a:pt x="123" y="168"/>
                      <a:pt x="123" y="168"/>
                    </a:cubicBezTo>
                    <a:cubicBezTo>
                      <a:pt x="120" y="154"/>
                      <a:pt x="110" y="120"/>
                      <a:pt x="103" y="112"/>
                    </a:cubicBezTo>
                    <a:cubicBezTo>
                      <a:pt x="94" y="96"/>
                      <a:pt x="70" y="96"/>
                      <a:pt x="70" y="96"/>
                    </a:cubicBezTo>
                    <a:cubicBezTo>
                      <a:pt x="50" y="96"/>
                      <a:pt x="50" y="96"/>
                      <a:pt x="50" y="96"/>
                    </a:cubicBezTo>
                    <a:cubicBezTo>
                      <a:pt x="50" y="96"/>
                      <a:pt x="31" y="96"/>
                      <a:pt x="21" y="111"/>
                    </a:cubicBezTo>
                    <a:cubicBezTo>
                      <a:pt x="15" y="119"/>
                      <a:pt x="6" y="150"/>
                      <a:pt x="3" y="166"/>
                    </a:cubicBezTo>
                    <a:cubicBezTo>
                      <a:pt x="2" y="168"/>
                      <a:pt x="2" y="170"/>
                      <a:pt x="2" y="170"/>
                    </a:cubicBezTo>
                    <a:cubicBezTo>
                      <a:pt x="0" y="176"/>
                      <a:pt x="4" y="180"/>
                      <a:pt x="10" y="180"/>
                    </a:cubicBezTo>
                    <a:cubicBezTo>
                      <a:pt x="115" y="180"/>
                      <a:pt x="115" y="180"/>
                      <a:pt x="115" y="180"/>
                    </a:cubicBezTo>
                    <a:cubicBezTo>
                      <a:pt x="121" y="180"/>
                      <a:pt x="125" y="176"/>
                      <a:pt x="123" y="170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78"/>
              <p:cNvSpPr>
                <a:spLocks noEditPoints="1"/>
              </p:cNvSpPr>
              <p:nvPr/>
            </p:nvSpPr>
            <p:spPr bwMode="auto">
              <a:xfrm>
                <a:off x="5928161" y="5079107"/>
                <a:ext cx="100946" cy="171487"/>
              </a:xfrm>
              <a:custGeom>
                <a:avLst/>
                <a:gdLst>
                  <a:gd name="T0" fmla="*/ 28 w 70"/>
                  <a:gd name="T1" fmla="*/ 54 h 119"/>
                  <a:gd name="T2" fmla="*/ 55 w 70"/>
                  <a:gd name="T3" fmla="*/ 27 h 119"/>
                  <a:gd name="T4" fmla="*/ 28 w 70"/>
                  <a:gd name="T5" fmla="*/ 0 h 119"/>
                  <a:gd name="T6" fmla="*/ 2 w 70"/>
                  <a:gd name="T7" fmla="*/ 27 h 119"/>
                  <a:gd name="T8" fmla="*/ 28 w 70"/>
                  <a:gd name="T9" fmla="*/ 54 h 119"/>
                  <a:gd name="T10" fmla="*/ 69 w 70"/>
                  <a:gd name="T11" fmla="*/ 112 h 119"/>
                  <a:gd name="T12" fmla="*/ 68 w 70"/>
                  <a:gd name="T13" fmla="*/ 111 h 119"/>
                  <a:gd name="T14" fmla="*/ 55 w 70"/>
                  <a:gd name="T15" fmla="*/ 74 h 119"/>
                  <a:gd name="T16" fmla="*/ 33 w 70"/>
                  <a:gd name="T17" fmla="*/ 64 h 119"/>
                  <a:gd name="T18" fmla="*/ 20 w 70"/>
                  <a:gd name="T19" fmla="*/ 64 h 119"/>
                  <a:gd name="T20" fmla="*/ 1 w 70"/>
                  <a:gd name="T21" fmla="*/ 73 h 119"/>
                  <a:gd name="T22" fmla="*/ 0 w 70"/>
                  <a:gd name="T23" fmla="*/ 75 h 119"/>
                  <a:gd name="T24" fmla="*/ 8 w 70"/>
                  <a:gd name="T25" fmla="*/ 104 h 119"/>
                  <a:gd name="T26" fmla="*/ 9 w 70"/>
                  <a:gd name="T27" fmla="*/ 106 h 119"/>
                  <a:gd name="T28" fmla="*/ 7 w 70"/>
                  <a:gd name="T29" fmla="*/ 119 h 119"/>
                  <a:gd name="T30" fmla="*/ 63 w 70"/>
                  <a:gd name="T31" fmla="*/ 119 h 119"/>
                  <a:gd name="T32" fmla="*/ 69 w 70"/>
                  <a:gd name="T33" fmla="*/ 112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0" h="119">
                    <a:moveTo>
                      <a:pt x="28" y="54"/>
                    </a:moveTo>
                    <a:cubicBezTo>
                      <a:pt x="43" y="54"/>
                      <a:pt x="55" y="42"/>
                      <a:pt x="55" y="27"/>
                    </a:cubicBezTo>
                    <a:cubicBezTo>
                      <a:pt x="55" y="12"/>
                      <a:pt x="43" y="0"/>
                      <a:pt x="28" y="0"/>
                    </a:cubicBezTo>
                    <a:cubicBezTo>
                      <a:pt x="14" y="0"/>
                      <a:pt x="2" y="12"/>
                      <a:pt x="2" y="27"/>
                    </a:cubicBezTo>
                    <a:cubicBezTo>
                      <a:pt x="2" y="42"/>
                      <a:pt x="14" y="54"/>
                      <a:pt x="28" y="54"/>
                    </a:cubicBezTo>
                    <a:close/>
                    <a:moveTo>
                      <a:pt x="69" y="112"/>
                    </a:moveTo>
                    <a:cubicBezTo>
                      <a:pt x="68" y="111"/>
                      <a:pt x="68" y="111"/>
                      <a:pt x="68" y="111"/>
                    </a:cubicBezTo>
                    <a:cubicBezTo>
                      <a:pt x="66" y="101"/>
                      <a:pt x="60" y="79"/>
                      <a:pt x="55" y="74"/>
                    </a:cubicBezTo>
                    <a:cubicBezTo>
                      <a:pt x="50" y="63"/>
                      <a:pt x="33" y="64"/>
                      <a:pt x="3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64"/>
                      <a:pt x="8" y="63"/>
                      <a:pt x="1" y="73"/>
                    </a:cubicBezTo>
                    <a:cubicBezTo>
                      <a:pt x="1" y="74"/>
                      <a:pt x="0" y="74"/>
                      <a:pt x="0" y="75"/>
                    </a:cubicBezTo>
                    <a:cubicBezTo>
                      <a:pt x="4" y="88"/>
                      <a:pt x="8" y="100"/>
                      <a:pt x="8" y="104"/>
                    </a:cubicBezTo>
                    <a:cubicBezTo>
                      <a:pt x="9" y="106"/>
                      <a:pt x="9" y="106"/>
                      <a:pt x="9" y="106"/>
                    </a:cubicBezTo>
                    <a:cubicBezTo>
                      <a:pt x="10" y="111"/>
                      <a:pt x="9" y="115"/>
                      <a:pt x="7" y="119"/>
                    </a:cubicBezTo>
                    <a:cubicBezTo>
                      <a:pt x="63" y="119"/>
                      <a:pt x="63" y="119"/>
                      <a:pt x="63" y="119"/>
                    </a:cubicBezTo>
                    <a:cubicBezTo>
                      <a:pt x="67" y="119"/>
                      <a:pt x="70" y="116"/>
                      <a:pt x="69" y="112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79"/>
              <p:cNvSpPr>
                <a:spLocks/>
              </p:cNvSpPr>
              <p:nvPr/>
            </p:nvSpPr>
            <p:spPr bwMode="auto">
              <a:xfrm>
                <a:off x="5882553" y="4958700"/>
                <a:ext cx="126487" cy="127704"/>
              </a:xfrm>
              <a:custGeom>
                <a:avLst/>
                <a:gdLst>
                  <a:gd name="T0" fmla="*/ 42 w 88"/>
                  <a:gd name="T1" fmla="*/ 0 h 89"/>
                  <a:gd name="T2" fmla="*/ 0 w 88"/>
                  <a:gd name="T3" fmla="*/ 22 h 89"/>
                  <a:gd name="T4" fmla="*/ 20 w 88"/>
                  <a:gd name="T5" fmla="*/ 56 h 89"/>
                  <a:gd name="T6" fmla="*/ 18 w 88"/>
                  <a:gd name="T7" fmla="*/ 69 h 89"/>
                  <a:gd name="T8" fmla="*/ 33 w 88"/>
                  <a:gd name="T9" fmla="*/ 74 h 89"/>
                  <a:gd name="T10" fmla="*/ 20 w 88"/>
                  <a:gd name="T11" fmla="*/ 89 h 89"/>
                  <a:gd name="T12" fmla="*/ 45 w 88"/>
                  <a:gd name="T13" fmla="*/ 75 h 89"/>
                  <a:gd name="T14" fmla="*/ 88 w 88"/>
                  <a:gd name="T15" fmla="*/ 37 h 89"/>
                  <a:gd name="T16" fmla="*/ 42 w 88"/>
                  <a:gd name="T17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" h="89">
                    <a:moveTo>
                      <a:pt x="42" y="0"/>
                    </a:moveTo>
                    <a:cubicBezTo>
                      <a:pt x="23" y="0"/>
                      <a:pt x="7" y="9"/>
                      <a:pt x="0" y="22"/>
                    </a:cubicBezTo>
                    <a:cubicBezTo>
                      <a:pt x="12" y="28"/>
                      <a:pt x="20" y="41"/>
                      <a:pt x="20" y="56"/>
                    </a:cubicBezTo>
                    <a:cubicBezTo>
                      <a:pt x="20" y="61"/>
                      <a:pt x="19" y="65"/>
                      <a:pt x="18" y="69"/>
                    </a:cubicBezTo>
                    <a:cubicBezTo>
                      <a:pt x="22" y="72"/>
                      <a:pt x="27" y="73"/>
                      <a:pt x="33" y="74"/>
                    </a:cubicBezTo>
                    <a:cubicBezTo>
                      <a:pt x="20" y="89"/>
                      <a:pt x="20" y="89"/>
                      <a:pt x="20" y="89"/>
                    </a:cubicBezTo>
                    <a:cubicBezTo>
                      <a:pt x="45" y="75"/>
                      <a:pt x="45" y="75"/>
                      <a:pt x="45" y="75"/>
                    </a:cubicBezTo>
                    <a:cubicBezTo>
                      <a:pt x="69" y="73"/>
                      <a:pt x="88" y="57"/>
                      <a:pt x="88" y="37"/>
                    </a:cubicBezTo>
                    <a:cubicBezTo>
                      <a:pt x="88" y="17"/>
                      <a:pt x="67" y="0"/>
                      <a:pt x="42" y="0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5" name="椭圆 14"/>
            <p:cNvSpPr/>
            <p:nvPr/>
          </p:nvSpPr>
          <p:spPr>
            <a:xfrm>
              <a:off x="3483662" y="1252809"/>
              <a:ext cx="438974" cy="438974"/>
            </a:xfrm>
            <a:prstGeom prst="ellipse">
              <a:avLst/>
            </a:prstGeom>
            <a:noFill/>
            <a:ln w="9842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>
              <a:stCxn id="10" idx="4"/>
              <a:endCxn id="15" idx="4"/>
            </p:cNvCxnSpPr>
            <p:nvPr/>
          </p:nvCxnSpPr>
          <p:spPr>
            <a:xfrm flipH="1" flipV="1">
              <a:off x="3703149" y="1691783"/>
              <a:ext cx="75140" cy="471639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/>
            <p:cNvSpPr/>
            <p:nvPr/>
          </p:nvSpPr>
          <p:spPr>
            <a:xfrm>
              <a:off x="4469561" y="1227326"/>
              <a:ext cx="360000" cy="3600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984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/>
            <p:cNvCxnSpPr>
              <a:stCxn id="15" idx="7"/>
              <a:endCxn id="15" idx="7"/>
            </p:cNvCxnSpPr>
            <p:nvPr/>
          </p:nvCxnSpPr>
          <p:spPr>
            <a:xfrm>
              <a:off x="3858350" y="1317095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>
              <a:stCxn id="17" idx="2"/>
              <a:endCxn id="15" idx="6"/>
            </p:cNvCxnSpPr>
            <p:nvPr/>
          </p:nvCxnSpPr>
          <p:spPr>
            <a:xfrm flipH="1">
              <a:off x="3922636" y="1407326"/>
              <a:ext cx="546925" cy="64970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六边形 19"/>
            <p:cNvSpPr/>
            <p:nvPr/>
          </p:nvSpPr>
          <p:spPr>
            <a:xfrm rot="19977944">
              <a:off x="6222152" y="2704291"/>
              <a:ext cx="772015" cy="665530"/>
            </a:xfrm>
            <a:prstGeom prst="hexagon">
              <a:avLst/>
            </a:prstGeom>
            <a:noFill/>
            <a:ln w="635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6394108" y="2851315"/>
              <a:ext cx="428102" cy="346483"/>
              <a:chOff x="8119183" y="3102142"/>
              <a:chExt cx="325339" cy="263312"/>
            </a:xfrm>
          </p:grpSpPr>
          <p:sp>
            <p:nvSpPr>
              <p:cNvPr id="46" name="Freeform 253"/>
              <p:cNvSpPr>
                <a:spLocks noEditPoints="1"/>
              </p:cNvSpPr>
              <p:nvPr/>
            </p:nvSpPr>
            <p:spPr bwMode="auto">
              <a:xfrm>
                <a:off x="8313779" y="3102142"/>
                <a:ext cx="130743" cy="132568"/>
              </a:xfrm>
              <a:custGeom>
                <a:avLst/>
                <a:gdLst>
                  <a:gd name="T0" fmla="*/ 83 w 91"/>
                  <a:gd name="T1" fmla="*/ 40 h 92"/>
                  <a:gd name="T2" fmla="*/ 76 w 91"/>
                  <a:gd name="T3" fmla="*/ 29 h 92"/>
                  <a:gd name="T4" fmla="*/ 81 w 91"/>
                  <a:gd name="T5" fmla="*/ 20 h 92"/>
                  <a:gd name="T6" fmla="*/ 75 w 91"/>
                  <a:gd name="T7" fmla="*/ 11 h 92"/>
                  <a:gd name="T8" fmla="*/ 67 w 91"/>
                  <a:gd name="T9" fmla="*/ 16 h 92"/>
                  <a:gd name="T10" fmla="*/ 54 w 91"/>
                  <a:gd name="T11" fmla="*/ 13 h 92"/>
                  <a:gd name="T12" fmla="*/ 52 w 91"/>
                  <a:gd name="T13" fmla="*/ 3 h 92"/>
                  <a:gd name="T14" fmla="*/ 42 w 91"/>
                  <a:gd name="T15" fmla="*/ 0 h 92"/>
                  <a:gd name="T16" fmla="*/ 39 w 91"/>
                  <a:gd name="T17" fmla="*/ 9 h 92"/>
                  <a:gd name="T18" fmla="*/ 28 w 91"/>
                  <a:gd name="T19" fmla="*/ 16 h 92"/>
                  <a:gd name="T20" fmla="*/ 19 w 91"/>
                  <a:gd name="T21" fmla="*/ 11 h 92"/>
                  <a:gd name="T22" fmla="*/ 11 w 91"/>
                  <a:gd name="T23" fmla="*/ 16 h 92"/>
                  <a:gd name="T24" fmla="*/ 15 w 91"/>
                  <a:gd name="T25" fmla="*/ 25 h 92"/>
                  <a:gd name="T26" fmla="*/ 12 w 91"/>
                  <a:gd name="T27" fmla="*/ 37 h 92"/>
                  <a:gd name="T28" fmla="*/ 2 w 91"/>
                  <a:gd name="T29" fmla="*/ 40 h 92"/>
                  <a:gd name="T30" fmla="*/ 0 w 91"/>
                  <a:gd name="T31" fmla="*/ 50 h 92"/>
                  <a:gd name="T32" fmla="*/ 9 w 91"/>
                  <a:gd name="T33" fmla="*/ 52 h 92"/>
                  <a:gd name="T34" fmla="*/ 16 w 91"/>
                  <a:gd name="T35" fmla="*/ 64 h 92"/>
                  <a:gd name="T36" fmla="*/ 11 w 91"/>
                  <a:gd name="T37" fmla="*/ 72 h 92"/>
                  <a:gd name="T38" fmla="*/ 16 w 91"/>
                  <a:gd name="T39" fmla="*/ 81 h 92"/>
                  <a:gd name="T40" fmla="*/ 24 w 91"/>
                  <a:gd name="T41" fmla="*/ 77 h 92"/>
                  <a:gd name="T42" fmla="*/ 37 w 91"/>
                  <a:gd name="T43" fmla="*/ 80 h 92"/>
                  <a:gd name="T44" fmla="*/ 39 w 91"/>
                  <a:gd name="T45" fmla="*/ 89 h 92"/>
                  <a:gd name="T46" fmla="*/ 49 w 91"/>
                  <a:gd name="T47" fmla="*/ 92 h 92"/>
                  <a:gd name="T48" fmla="*/ 52 w 91"/>
                  <a:gd name="T49" fmla="*/ 83 h 92"/>
                  <a:gd name="T50" fmla="*/ 63 w 91"/>
                  <a:gd name="T51" fmla="*/ 76 h 92"/>
                  <a:gd name="T52" fmla="*/ 72 w 91"/>
                  <a:gd name="T53" fmla="*/ 81 h 92"/>
                  <a:gd name="T54" fmla="*/ 81 w 91"/>
                  <a:gd name="T55" fmla="*/ 76 h 92"/>
                  <a:gd name="T56" fmla="*/ 76 w 91"/>
                  <a:gd name="T57" fmla="*/ 68 h 92"/>
                  <a:gd name="T58" fmla="*/ 79 w 91"/>
                  <a:gd name="T59" fmla="*/ 55 h 92"/>
                  <a:gd name="T60" fmla="*/ 89 w 91"/>
                  <a:gd name="T61" fmla="*/ 52 h 92"/>
                  <a:gd name="T62" fmla="*/ 91 w 91"/>
                  <a:gd name="T63" fmla="*/ 43 h 92"/>
                  <a:gd name="T64" fmla="*/ 46 w 91"/>
                  <a:gd name="T65" fmla="*/ 58 h 92"/>
                  <a:gd name="T66" fmla="*/ 46 w 91"/>
                  <a:gd name="T67" fmla="*/ 35 h 92"/>
                  <a:gd name="T68" fmla="*/ 46 w 91"/>
                  <a:gd name="T69" fmla="*/ 5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1" h="92">
                    <a:moveTo>
                      <a:pt x="89" y="40"/>
                    </a:moveTo>
                    <a:cubicBezTo>
                      <a:pt x="83" y="40"/>
                      <a:pt x="83" y="40"/>
                      <a:pt x="83" y="40"/>
                    </a:cubicBezTo>
                    <a:cubicBezTo>
                      <a:pt x="81" y="40"/>
                      <a:pt x="80" y="39"/>
                      <a:pt x="79" y="37"/>
                    </a:cubicBezTo>
                    <a:cubicBezTo>
                      <a:pt x="76" y="29"/>
                      <a:pt x="76" y="29"/>
                      <a:pt x="76" y="29"/>
                    </a:cubicBezTo>
                    <a:cubicBezTo>
                      <a:pt x="75" y="27"/>
                      <a:pt x="75" y="26"/>
                      <a:pt x="76" y="25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2" y="19"/>
                      <a:pt x="82" y="17"/>
                      <a:pt x="81" y="16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4" y="10"/>
                      <a:pt x="73" y="10"/>
                      <a:pt x="72" y="11"/>
                    </a:cubicBezTo>
                    <a:cubicBezTo>
                      <a:pt x="67" y="16"/>
                      <a:pt x="67" y="16"/>
                      <a:pt x="67" y="16"/>
                    </a:cubicBezTo>
                    <a:cubicBezTo>
                      <a:pt x="66" y="17"/>
                      <a:pt x="64" y="17"/>
                      <a:pt x="63" y="16"/>
                    </a:cubicBezTo>
                    <a:cubicBezTo>
                      <a:pt x="54" y="13"/>
                      <a:pt x="54" y="13"/>
                      <a:pt x="54" y="13"/>
                    </a:cubicBezTo>
                    <a:cubicBezTo>
                      <a:pt x="53" y="12"/>
                      <a:pt x="52" y="11"/>
                      <a:pt x="52" y="9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52" y="2"/>
                      <a:pt x="51" y="0"/>
                      <a:pt x="49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39" y="2"/>
                      <a:pt x="39" y="3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39" y="11"/>
                      <a:pt x="38" y="12"/>
                      <a:pt x="37" y="13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7" y="17"/>
                      <a:pt x="25" y="17"/>
                      <a:pt x="24" y="16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8" y="10"/>
                      <a:pt x="17" y="10"/>
                      <a:pt x="16" y="11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0" y="17"/>
                      <a:pt x="10" y="19"/>
                      <a:pt x="11" y="20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6" y="26"/>
                      <a:pt x="16" y="27"/>
                      <a:pt x="16" y="29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9"/>
                      <a:pt x="10" y="40"/>
                      <a:pt x="9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1" y="40"/>
                      <a:pt x="0" y="41"/>
                      <a:pt x="0" y="43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1"/>
                      <a:pt x="1" y="52"/>
                      <a:pt x="2" y="52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10" y="52"/>
                      <a:pt x="12" y="54"/>
                      <a:pt x="12" y="55"/>
                    </a:cubicBezTo>
                    <a:cubicBezTo>
                      <a:pt x="16" y="64"/>
                      <a:pt x="16" y="64"/>
                      <a:pt x="16" y="64"/>
                    </a:cubicBezTo>
                    <a:cubicBezTo>
                      <a:pt x="16" y="65"/>
                      <a:pt x="16" y="67"/>
                      <a:pt x="15" y="68"/>
                    </a:cubicBezTo>
                    <a:cubicBezTo>
                      <a:pt x="11" y="72"/>
                      <a:pt x="11" y="72"/>
                      <a:pt x="11" y="72"/>
                    </a:cubicBezTo>
                    <a:cubicBezTo>
                      <a:pt x="10" y="73"/>
                      <a:pt x="10" y="75"/>
                      <a:pt x="11" y="76"/>
                    </a:cubicBezTo>
                    <a:cubicBezTo>
                      <a:pt x="16" y="81"/>
                      <a:pt x="16" y="81"/>
                      <a:pt x="16" y="81"/>
                    </a:cubicBezTo>
                    <a:cubicBezTo>
                      <a:pt x="17" y="82"/>
                      <a:pt x="18" y="82"/>
                      <a:pt x="19" y="81"/>
                    </a:cubicBezTo>
                    <a:cubicBezTo>
                      <a:pt x="24" y="77"/>
                      <a:pt x="24" y="77"/>
                      <a:pt x="24" y="77"/>
                    </a:cubicBezTo>
                    <a:cubicBezTo>
                      <a:pt x="25" y="76"/>
                      <a:pt x="27" y="75"/>
                      <a:pt x="28" y="76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8" y="80"/>
                      <a:pt x="39" y="82"/>
                      <a:pt x="39" y="83"/>
                    </a:cubicBezTo>
                    <a:cubicBezTo>
                      <a:pt x="39" y="89"/>
                      <a:pt x="39" y="89"/>
                      <a:pt x="39" y="89"/>
                    </a:cubicBezTo>
                    <a:cubicBezTo>
                      <a:pt x="39" y="91"/>
                      <a:pt x="41" y="92"/>
                      <a:pt x="42" y="92"/>
                    </a:cubicBezTo>
                    <a:cubicBezTo>
                      <a:pt x="49" y="92"/>
                      <a:pt x="49" y="92"/>
                      <a:pt x="49" y="92"/>
                    </a:cubicBezTo>
                    <a:cubicBezTo>
                      <a:pt x="51" y="92"/>
                      <a:pt x="52" y="91"/>
                      <a:pt x="52" y="89"/>
                    </a:cubicBezTo>
                    <a:cubicBezTo>
                      <a:pt x="52" y="83"/>
                      <a:pt x="52" y="83"/>
                      <a:pt x="52" y="83"/>
                    </a:cubicBezTo>
                    <a:cubicBezTo>
                      <a:pt x="52" y="82"/>
                      <a:pt x="53" y="80"/>
                      <a:pt x="54" y="80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4" y="75"/>
                      <a:pt x="66" y="76"/>
                      <a:pt x="67" y="77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73" y="82"/>
                      <a:pt x="74" y="82"/>
                      <a:pt x="75" y="8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82" y="75"/>
                      <a:pt x="82" y="73"/>
                      <a:pt x="81" y="72"/>
                    </a:cubicBezTo>
                    <a:cubicBezTo>
                      <a:pt x="76" y="68"/>
                      <a:pt x="76" y="68"/>
                      <a:pt x="76" y="68"/>
                    </a:cubicBezTo>
                    <a:cubicBezTo>
                      <a:pt x="75" y="67"/>
                      <a:pt x="75" y="65"/>
                      <a:pt x="76" y="64"/>
                    </a:cubicBezTo>
                    <a:cubicBezTo>
                      <a:pt x="79" y="55"/>
                      <a:pt x="79" y="55"/>
                      <a:pt x="79" y="55"/>
                    </a:cubicBezTo>
                    <a:cubicBezTo>
                      <a:pt x="80" y="54"/>
                      <a:pt x="81" y="52"/>
                      <a:pt x="83" y="52"/>
                    </a:cubicBezTo>
                    <a:cubicBezTo>
                      <a:pt x="89" y="52"/>
                      <a:pt x="89" y="52"/>
                      <a:pt x="89" y="52"/>
                    </a:cubicBezTo>
                    <a:cubicBezTo>
                      <a:pt x="90" y="52"/>
                      <a:pt x="91" y="51"/>
                      <a:pt x="91" y="50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91" y="41"/>
                      <a:pt x="90" y="40"/>
                      <a:pt x="89" y="40"/>
                    </a:cubicBezTo>
                    <a:close/>
                    <a:moveTo>
                      <a:pt x="46" y="58"/>
                    </a:moveTo>
                    <a:cubicBezTo>
                      <a:pt x="39" y="58"/>
                      <a:pt x="34" y="53"/>
                      <a:pt x="34" y="46"/>
                    </a:cubicBezTo>
                    <a:cubicBezTo>
                      <a:pt x="34" y="40"/>
                      <a:pt x="39" y="35"/>
                      <a:pt x="46" y="35"/>
                    </a:cubicBezTo>
                    <a:cubicBezTo>
                      <a:pt x="52" y="35"/>
                      <a:pt x="57" y="40"/>
                      <a:pt x="57" y="46"/>
                    </a:cubicBezTo>
                    <a:cubicBezTo>
                      <a:pt x="57" y="53"/>
                      <a:pt x="52" y="58"/>
                      <a:pt x="46" y="58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254"/>
              <p:cNvSpPr>
                <a:spLocks noEditPoints="1"/>
              </p:cNvSpPr>
              <p:nvPr/>
            </p:nvSpPr>
            <p:spPr bwMode="auto">
              <a:xfrm>
                <a:off x="8119183" y="3158088"/>
                <a:ext cx="205541" cy="207366"/>
              </a:xfrm>
              <a:custGeom>
                <a:avLst/>
                <a:gdLst>
                  <a:gd name="T0" fmla="*/ 129 w 143"/>
                  <a:gd name="T1" fmla="*/ 62 h 144"/>
                  <a:gd name="T2" fmla="*/ 118 w 143"/>
                  <a:gd name="T3" fmla="*/ 44 h 144"/>
                  <a:gd name="T4" fmla="*/ 126 w 143"/>
                  <a:gd name="T5" fmla="*/ 31 h 144"/>
                  <a:gd name="T6" fmla="*/ 118 w 143"/>
                  <a:gd name="T7" fmla="*/ 17 h 144"/>
                  <a:gd name="T8" fmla="*/ 106 w 143"/>
                  <a:gd name="T9" fmla="*/ 24 h 144"/>
                  <a:gd name="T10" fmla="*/ 85 w 143"/>
                  <a:gd name="T11" fmla="*/ 19 h 144"/>
                  <a:gd name="T12" fmla="*/ 81 w 143"/>
                  <a:gd name="T13" fmla="*/ 4 h 144"/>
                  <a:gd name="T14" fmla="*/ 66 w 143"/>
                  <a:gd name="T15" fmla="*/ 0 h 144"/>
                  <a:gd name="T16" fmla="*/ 62 w 143"/>
                  <a:gd name="T17" fmla="*/ 14 h 144"/>
                  <a:gd name="T18" fmla="*/ 44 w 143"/>
                  <a:gd name="T19" fmla="*/ 25 h 144"/>
                  <a:gd name="T20" fmla="*/ 31 w 143"/>
                  <a:gd name="T21" fmla="*/ 17 h 144"/>
                  <a:gd name="T22" fmla="*/ 17 w 143"/>
                  <a:gd name="T23" fmla="*/ 25 h 144"/>
                  <a:gd name="T24" fmla="*/ 24 w 143"/>
                  <a:gd name="T25" fmla="*/ 38 h 144"/>
                  <a:gd name="T26" fmla="*/ 19 w 143"/>
                  <a:gd name="T27" fmla="*/ 58 h 144"/>
                  <a:gd name="T28" fmla="*/ 4 w 143"/>
                  <a:gd name="T29" fmla="*/ 62 h 144"/>
                  <a:gd name="T30" fmla="*/ 0 w 143"/>
                  <a:gd name="T31" fmla="*/ 77 h 144"/>
                  <a:gd name="T32" fmla="*/ 14 w 143"/>
                  <a:gd name="T33" fmla="*/ 81 h 144"/>
                  <a:gd name="T34" fmla="*/ 25 w 143"/>
                  <a:gd name="T35" fmla="*/ 99 h 144"/>
                  <a:gd name="T36" fmla="*/ 17 w 143"/>
                  <a:gd name="T37" fmla="*/ 113 h 144"/>
                  <a:gd name="T38" fmla="*/ 25 w 143"/>
                  <a:gd name="T39" fmla="*/ 126 h 144"/>
                  <a:gd name="T40" fmla="*/ 37 w 143"/>
                  <a:gd name="T41" fmla="*/ 120 h 144"/>
                  <a:gd name="T42" fmla="*/ 58 w 143"/>
                  <a:gd name="T43" fmla="*/ 124 h 144"/>
                  <a:gd name="T44" fmla="*/ 62 w 143"/>
                  <a:gd name="T45" fmla="*/ 139 h 144"/>
                  <a:gd name="T46" fmla="*/ 77 w 143"/>
                  <a:gd name="T47" fmla="*/ 144 h 144"/>
                  <a:gd name="T48" fmla="*/ 81 w 143"/>
                  <a:gd name="T49" fmla="*/ 130 h 144"/>
                  <a:gd name="T50" fmla="*/ 99 w 143"/>
                  <a:gd name="T51" fmla="*/ 119 h 144"/>
                  <a:gd name="T52" fmla="*/ 113 w 143"/>
                  <a:gd name="T53" fmla="*/ 126 h 144"/>
                  <a:gd name="T54" fmla="*/ 126 w 143"/>
                  <a:gd name="T55" fmla="*/ 118 h 144"/>
                  <a:gd name="T56" fmla="*/ 119 w 143"/>
                  <a:gd name="T57" fmla="*/ 106 h 144"/>
                  <a:gd name="T58" fmla="*/ 124 w 143"/>
                  <a:gd name="T59" fmla="*/ 85 h 144"/>
                  <a:gd name="T60" fmla="*/ 139 w 143"/>
                  <a:gd name="T61" fmla="*/ 81 h 144"/>
                  <a:gd name="T62" fmla="*/ 143 w 143"/>
                  <a:gd name="T63" fmla="*/ 66 h 144"/>
                  <a:gd name="T64" fmla="*/ 72 w 143"/>
                  <a:gd name="T65" fmla="*/ 90 h 144"/>
                  <a:gd name="T66" fmla="*/ 72 w 143"/>
                  <a:gd name="T67" fmla="*/ 54 h 144"/>
                  <a:gd name="T68" fmla="*/ 72 w 143"/>
                  <a:gd name="T69" fmla="*/ 9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3" h="144">
                    <a:moveTo>
                      <a:pt x="139" y="62"/>
                    </a:moveTo>
                    <a:cubicBezTo>
                      <a:pt x="129" y="62"/>
                      <a:pt x="129" y="62"/>
                      <a:pt x="129" y="62"/>
                    </a:cubicBezTo>
                    <a:cubicBezTo>
                      <a:pt x="127" y="62"/>
                      <a:pt x="125" y="60"/>
                      <a:pt x="124" y="58"/>
                    </a:cubicBezTo>
                    <a:cubicBezTo>
                      <a:pt x="118" y="44"/>
                      <a:pt x="118" y="44"/>
                      <a:pt x="118" y="44"/>
                    </a:cubicBezTo>
                    <a:cubicBezTo>
                      <a:pt x="117" y="42"/>
                      <a:pt x="118" y="39"/>
                      <a:pt x="119" y="38"/>
                    </a:cubicBezTo>
                    <a:cubicBezTo>
                      <a:pt x="126" y="31"/>
                      <a:pt x="126" y="31"/>
                      <a:pt x="126" y="31"/>
                    </a:cubicBezTo>
                    <a:cubicBezTo>
                      <a:pt x="128" y="29"/>
                      <a:pt x="128" y="27"/>
                      <a:pt x="126" y="25"/>
                    </a:cubicBezTo>
                    <a:cubicBezTo>
                      <a:pt x="118" y="17"/>
                      <a:pt x="118" y="17"/>
                      <a:pt x="118" y="17"/>
                    </a:cubicBezTo>
                    <a:cubicBezTo>
                      <a:pt x="117" y="15"/>
                      <a:pt x="114" y="15"/>
                      <a:pt x="113" y="17"/>
                    </a:cubicBezTo>
                    <a:cubicBezTo>
                      <a:pt x="106" y="24"/>
                      <a:pt x="106" y="24"/>
                      <a:pt x="106" y="24"/>
                    </a:cubicBezTo>
                    <a:cubicBezTo>
                      <a:pt x="104" y="25"/>
                      <a:pt x="101" y="26"/>
                      <a:pt x="99" y="25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3" y="19"/>
                      <a:pt x="81" y="16"/>
                      <a:pt x="81" y="14"/>
                    </a:cubicBezTo>
                    <a:cubicBezTo>
                      <a:pt x="81" y="4"/>
                      <a:pt x="81" y="4"/>
                      <a:pt x="81" y="4"/>
                    </a:cubicBezTo>
                    <a:cubicBezTo>
                      <a:pt x="81" y="2"/>
                      <a:pt x="79" y="0"/>
                      <a:pt x="77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4" y="0"/>
                      <a:pt x="62" y="2"/>
                      <a:pt x="62" y="4"/>
                    </a:cubicBezTo>
                    <a:cubicBezTo>
                      <a:pt x="62" y="14"/>
                      <a:pt x="62" y="14"/>
                      <a:pt x="62" y="14"/>
                    </a:cubicBezTo>
                    <a:cubicBezTo>
                      <a:pt x="62" y="16"/>
                      <a:pt x="60" y="19"/>
                      <a:pt x="58" y="19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2" y="26"/>
                      <a:pt x="39" y="25"/>
                      <a:pt x="37" y="24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29" y="15"/>
                      <a:pt x="26" y="15"/>
                      <a:pt x="25" y="17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5" y="27"/>
                      <a:pt x="15" y="29"/>
                      <a:pt x="17" y="31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5" y="39"/>
                      <a:pt x="26" y="42"/>
                      <a:pt x="25" y="44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18" y="60"/>
                      <a:pt x="16" y="62"/>
                      <a:pt x="14" y="62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2" y="62"/>
                      <a:pt x="0" y="64"/>
                      <a:pt x="0" y="66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80"/>
                      <a:pt x="2" y="81"/>
                      <a:pt x="4" y="81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6" y="81"/>
                      <a:pt x="18" y="83"/>
                      <a:pt x="19" y="85"/>
                    </a:cubicBezTo>
                    <a:cubicBezTo>
                      <a:pt x="25" y="99"/>
                      <a:pt x="25" y="99"/>
                      <a:pt x="25" y="99"/>
                    </a:cubicBezTo>
                    <a:cubicBezTo>
                      <a:pt x="26" y="101"/>
                      <a:pt x="25" y="104"/>
                      <a:pt x="24" y="106"/>
                    </a:cubicBezTo>
                    <a:cubicBezTo>
                      <a:pt x="17" y="113"/>
                      <a:pt x="17" y="113"/>
                      <a:pt x="17" y="113"/>
                    </a:cubicBezTo>
                    <a:cubicBezTo>
                      <a:pt x="15" y="114"/>
                      <a:pt x="15" y="117"/>
                      <a:pt x="17" y="118"/>
                    </a:cubicBezTo>
                    <a:cubicBezTo>
                      <a:pt x="25" y="126"/>
                      <a:pt x="25" y="126"/>
                      <a:pt x="25" y="126"/>
                    </a:cubicBezTo>
                    <a:cubicBezTo>
                      <a:pt x="26" y="128"/>
                      <a:pt x="29" y="128"/>
                      <a:pt x="31" y="126"/>
                    </a:cubicBezTo>
                    <a:cubicBezTo>
                      <a:pt x="37" y="120"/>
                      <a:pt x="37" y="120"/>
                      <a:pt x="37" y="120"/>
                    </a:cubicBezTo>
                    <a:cubicBezTo>
                      <a:pt x="39" y="118"/>
                      <a:pt x="42" y="117"/>
                      <a:pt x="44" y="119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60" y="125"/>
                      <a:pt x="62" y="127"/>
                      <a:pt x="62" y="130"/>
                    </a:cubicBezTo>
                    <a:cubicBezTo>
                      <a:pt x="62" y="139"/>
                      <a:pt x="62" y="139"/>
                      <a:pt x="62" y="139"/>
                    </a:cubicBezTo>
                    <a:cubicBezTo>
                      <a:pt x="62" y="142"/>
                      <a:pt x="64" y="144"/>
                      <a:pt x="66" y="144"/>
                    </a:cubicBezTo>
                    <a:cubicBezTo>
                      <a:pt x="77" y="144"/>
                      <a:pt x="77" y="144"/>
                      <a:pt x="77" y="144"/>
                    </a:cubicBezTo>
                    <a:cubicBezTo>
                      <a:pt x="79" y="144"/>
                      <a:pt x="81" y="142"/>
                      <a:pt x="81" y="139"/>
                    </a:cubicBezTo>
                    <a:cubicBezTo>
                      <a:pt x="81" y="130"/>
                      <a:pt x="81" y="130"/>
                      <a:pt x="81" y="130"/>
                    </a:cubicBezTo>
                    <a:cubicBezTo>
                      <a:pt x="81" y="127"/>
                      <a:pt x="83" y="125"/>
                      <a:pt x="85" y="124"/>
                    </a:cubicBezTo>
                    <a:cubicBezTo>
                      <a:pt x="99" y="119"/>
                      <a:pt x="99" y="119"/>
                      <a:pt x="99" y="119"/>
                    </a:cubicBezTo>
                    <a:cubicBezTo>
                      <a:pt x="101" y="117"/>
                      <a:pt x="104" y="118"/>
                      <a:pt x="106" y="120"/>
                    </a:cubicBezTo>
                    <a:cubicBezTo>
                      <a:pt x="113" y="126"/>
                      <a:pt x="113" y="126"/>
                      <a:pt x="113" y="126"/>
                    </a:cubicBezTo>
                    <a:cubicBezTo>
                      <a:pt x="114" y="128"/>
                      <a:pt x="117" y="128"/>
                      <a:pt x="118" y="126"/>
                    </a:cubicBezTo>
                    <a:cubicBezTo>
                      <a:pt x="126" y="118"/>
                      <a:pt x="126" y="118"/>
                      <a:pt x="126" y="118"/>
                    </a:cubicBezTo>
                    <a:cubicBezTo>
                      <a:pt x="128" y="117"/>
                      <a:pt x="128" y="114"/>
                      <a:pt x="126" y="113"/>
                    </a:cubicBezTo>
                    <a:cubicBezTo>
                      <a:pt x="119" y="106"/>
                      <a:pt x="119" y="106"/>
                      <a:pt x="119" y="106"/>
                    </a:cubicBezTo>
                    <a:cubicBezTo>
                      <a:pt x="118" y="104"/>
                      <a:pt x="117" y="101"/>
                      <a:pt x="118" y="99"/>
                    </a:cubicBezTo>
                    <a:cubicBezTo>
                      <a:pt x="124" y="85"/>
                      <a:pt x="124" y="85"/>
                      <a:pt x="124" y="85"/>
                    </a:cubicBezTo>
                    <a:cubicBezTo>
                      <a:pt x="125" y="83"/>
                      <a:pt x="127" y="81"/>
                      <a:pt x="129" y="81"/>
                    </a:cubicBezTo>
                    <a:cubicBezTo>
                      <a:pt x="139" y="81"/>
                      <a:pt x="139" y="81"/>
                      <a:pt x="139" y="81"/>
                    </a:cubicBezTo>
                    <a:cubicBezTo>
                      <a:pt x="142" y="81"/>
                      <a:pt x="143" y="80"/>
                      <a:pt x="143" y="77"/>
                    </a:cubicBezTo>
                    <a:cubicBezTo>
                      <a:pt x="143" y="66"/>
                      <a:pt x="143" y="66"/>
                      <a:pt x="143" y="66"/>
                    </a:cubicBezTo>
                    <a:cubicBezTo>
                      <a:pt x="143" y="64"/>
                      <a:pt x="142" y="62"/>
                      <a:pt x="139" y="62"/>
                    </a:cubicBezTo>
                    <a:close/>
                    <a:moveTo>
                      <a:pt x="72" y="90"/>
                    </a:moveTo>
                    <a:cubicBezTo>
                      <a:pt x="62" y="90"/>
                      <a:pt x="54" y="82"/>
                      <a:pt x="54" y="72"/>
                    </a:cubicBezTo>
                    <a:cubicBezTo>
                      <a:pt x="54" y="62"/>
                      <a:pt x="62" y="54"/>
                      <a:pt x="72" y="54"/>
                    </a:cubicBezTo>
                    <a:cubicBezTo>
                      <a:pt x="81" y="54"/>
                      <a:pt x="90" y="62"/>
                      <a:pt x="90" y="72"/>
                    </a:cubicBezTo>
                    <a:cubicBezTo>
                      <a:pt x="90" y="82"/>
                      <a:pt x="81" y="90"/>
                      <a:pt x="72" y="90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2" name="椭圆 21"/>
            <p:cNvSpPr/>
            <p:nvPr/>
          </p:nvSpPr>
          <p:spPr>
            <a:xfrm>
              <a:off x="5240888" y="2377613"/>
              <a:ext cx="281189" cy="281189"/>
            </a:xfrm>
            <a:prstGeom prst="ellipse">
              <a:avLst/>
            </a:prstGeom>
            <a:noFill/>
            <a:ln w="6032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3" name="直接连接符 22"/>
            <p:cNvCxnSpPr>
              <a:stCxn id="10" idx="5"/>
              <a:endCxn id="22" idx="2"/>
            </p:cNvCxnSpPr>
            <p:nvPr/>
          </p:nvCxnSpPr>
          <p:spPr>
            <a:xfrm flipV="1">
              <a:off x="4495756" y="2518208"/>
              <a:ext cx="745132" cy="59444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>
              <a:stCxn id="22" idx="6"/>
              <a:endCxn id="20" idx="4"/>
            </p:cNvCxnSpPr>
            <p:nvPr/>
          </p:nvCxnSpPr>
          <p:spPr>
            <a:xfrm>
              <a:off x="5522077" y="2518208"/>
              <a:ext cx="739206" cy="322267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六边形 24"/>
            <p:cNvSpPr/>
            <p:nvPr/>
          </p:nvSpPr>
          <p:spPr>
            <a:xfrm rot="1800000">
              <a:off x="3277547" y="4409495"/>
              <a:ext cx="960592" cy="828096"/>
            </a:xfrm>
            <a:prstGeom prst="hexagon">
              <a:avLst/>
            </a:prstGeom>
            <a:noFill/>
            <a:ln w="8572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Freeform 32"/>
            <p:cNvSpPr>
              <a:spLocks noEditPoints="1"/>
            </p:cNvSpPr>
            <p:nvPr/>
          </p:nvSpPr>
          <p:spPr bwMode="auto">
            <a:xfrm>
              <a:off x="3504686" y="4595851"/>
              <a:ext cx="506313" cy="424543"/>
            </a:xfrm>
            <a:custGeom>
              <a:avLst/>
              <a:gdLst>
                <a:gd name="T0" fmla="*/ 407 w 613"/>
                <a:gd name="T1" fmla="*/ 57 h 514"/>
                <a:gd name="T2" fmla="*/ 386 w 613"/>
                <a:gd name="T3" fmla="*/ 19 h 514"/>
                <a:gd name="T4" fmla="*/ 350 w 613"/>
                <a:gd name="T5" fmla="*/ 2 h 514"/>
                <a:gd name="T6" fmla="*/ 276 w 613"/>
                <a:gd name="T7" fmla="*/ 0 h 514"/>
                <a:gd name="T8" fmla="*/ 236 w 613"/>
                <a:gd name="T9" fmla="*/ 11 h 514"/>
                <a:gd name="T10" fmla="*/ 211 w 613"/>
                <a:gd name="T11" fmla="*/ 42 h 514"/>
                <a:gd name="T12" fmla="*/ 154 w 613"/>
                <a:gd name="T13" fmla="*/ 72 h 514"/>
                <a:gd name="T14" fmla="*/ 457 w 613"/>
                <a:gd name="T15" fmla="*/ 72 h 514"/>
                <a:gd name="T16" fmla="*/ 335 w 613"/>
                <a:gd name="T17" fmla="*/ 32 h 514"/>
                <a:gd name="T18" fmla="*/ 350 w 613"/>
                <a:gd name="T19" fmla="*/ 36 h 514"/>
                <a:gd name="T20" fmla="*/ 365 w 613"/>
                <a:gd name="T21" fmla="*/ 49 h 514"/>
                <a:gd name="T22" fmla="*/ 240 w 613"/>
                <a:gd name="T23" fmla="*/ 72 h 514"/>
                <a:gd name="T24" fmla="*/ 247 w 613"/>
                <a:gd name="T25" fmla="*/ 49 h 514"/>
                <a:gd name="T26" fmla="*/ 263 w 613"/>
                <a:gd name="T27" fmla="*/ 34 h 514"/>
                <a:gd name="T28" fmla="*/ 276 w 613"/>
                <a:gd name="T29" fmla="*/ 32 h 514"/>
                <a:gd name="T30" fmla="*/ 55 w 613"/>
                <a:gd name="T31" fmla="*/ 72 h 514"/>
                <a:gd name="T32" fmla="*/ 23 w 613"/>
                <a:gd name="T33" fmla="*/ 82 h 514"/>
                <a:gd name="T34" fmla="*/ 4 w 613"/>
                <a:gd name="T35" fmla="*/ 105 h 514"/>
                <a:gd name="T36" fmla="*/ 0 w 613"/>
                <a:gd name="T37" fmla="*/ 457 h 514"/>
                <a:gd name="T38" fmla="*/ 4 w 613"/>
                <a:gd name="T39" fmla="*/ 480 h 514"/>
                <a:gd name="T40" fmla="*/ 23 w 613"/>
                <a:gd name="T41" fmla="*/ 503 h 514"/>
                <a:gd name="T42" fmla="*/ 55 w 613"/>
                <a:gd name="T43" fmla="*/ 514 h 514"/>
                <a:gd name="T44" fmla="*/ 613 w 613"/>
                <a:gd name="T45" fmla="*/ 457 h 514"/>
                <a:gd name="T46" fmla="*/ 609 w 613"/>
                <a:gd name="T47" fmla="*/ 480 h 514"/>
                <a:gd name="T48" fmla="*/ 588 w 613"/>
                <a:gd name="T49" fmla="*/ 503 h 514"/>
                <a:gd name="T50" fmla="*/ 556 w 613"/>
                <a:gd name="T51" fmla="*/ 514 h 514"/>
                <a:gd name="T52" fmla="*/ 556 w 613"/>
                <a:gd name="T53" fmla="*/ 72 h 514"/>
                <a:gd name="T54" fmla="*/ 579 w 613"/>
                <a:gd name="T55" fmla="*/ 76 h 514"/>
                <a:gd name="T56" fmla="*/ 603 w 613"/>
                <a:gd name="T57" fmla="*/ 97 h 514"/>
                <a:gd name="T58" fmla="*/ 613 w 613"/>
                <a:gd name="T59" fmla="*/ 129 h 514"/>
                <a:gd name="T60" fmla="*/ 329 w 613"/>
                <a:gd name="T61" fmla="*/ 337 h 514"/>
                <a:gd name="T62" fmla="*/ 310 w 613"/>
                <a:gd name="T63" fmla="*/ 316 h 514"/>
                <a:gd name="T64" fmla="*/ 270 w 613"/>
                <a:gd name="T65" fmla="*/ 299 h 514"/>
                <a:gd name="T66" fmla="*/ 245 w 613"/>
                <a:gd name="T67" fmla="*/ 278 h 514"/>
                <a:gd name="T68" fmla="*/ 234 w 613"/>
                <a:gd name="T69" fmla="*/ 249 h 514"/>
                <a:gd name="T70" fmla="*/ 238 w 613"/>
                <a:gd name="T71" fmla="*/ 228 h 514"/>
                <a:gd name="T72" fmla="*/ 257 w 613"/>
                <a:gd name="T73" fmla="*/ 204 h 514"/>
                <a:gd name="T74" fmla="*/ 291 w 613"/>
                <a:gd name="T75" fmla="*/ 190 h 514"/>
                <a:gd name="T76" fmla="*/ 322 w 613"/>
                <a:gd name="T77" fmla="*/ 188 h 514"/>
                <a:gd name="T78" fmla="*/ 350 w 613"/>
                <a:gd name="T79" fmla="*/ 192 h 514"/>
                <a:gd name="T80" fmla="*/ 360 w 613"/>
                <a:gd name="T81" fmla="*/ 236 h 514"/>
                <a:gd name="T82" fmla="*/ 314 w 613"/>
                <a:gd name="T83" fmla="*/ 223 h 514"/>
                <a:gd name="T84" fmla="*/ 291 w 613"/>
                <a:gd name="T85" fmla="*/ 230 h 514"/>
                <a:gd name="T86" fmla="*/ 285 w 613"/>
                <a:gd name="T87" fmla="*/ 242 h 514"/>
                <a:gd name="T88" fmla="*/ 306 w 613"/>
                <a:gd name="T89" fmla="*/ 263 h 514"/>
                <a:gd name="T90" fmla="*/ 339 w 613"/>
                <a:gd name="T91" fmla="*/ 276 h 514"/>
                <a:gd name="T92" fmla="*/ 367 w 613"/>
                <a:gd name="T93" fmla="*/ 295 h 514"/>
                <a:gd name="T94" fmla="*/ 379 w 613"/>
                <a:gd name="T95" fmla="*/ 322 h 514"/>
                <a:gd name="T96" fmla="*/ 379 w 613"/>
                <a:gd name="T97" fmla="*/ 343 h 514"/>
                <a:gd name="T98" fmla="*/ 365 w 613"/>
                <a:gd name="T99" fmla="*/ 373 h 514"/>
                <a:gd name="T100" fmla="*/ 335 w 613"/>
                <a:gd name="T101" fmla="*/ 390 h 514"/>
                <a:gd name="T102" fmla="*/ 289 w 613"/>
                <a:gd name="T103" fmla="*/ 428 h 514"/>
                <a:gd name="T104" fmla="*/ 272 w 613"/>
                <a:gd name="T105" fmla="*/ 394 h 514"/>
                <a:gd name="T106" fmla="*/ 232 w 613"/>
                <a:gd name="T107" fmla="*/ 381 h 514"/>
                <a:gd name="T108" fmla="*/ 253 w 613"/>
                <a:gd name="T109" fmla="*/ 350 h 514"/>
                <a:gd name="T110" fmla="*/ 297 w 613"/>
                <a:gd name="T111" fmla="*/ 358 h 514"/>
                <a:gd name="T112" fmla="*/ 320 w 613"/>
                <a:gd name="T113" fmla="*/ 352 h 514"/>
                <a:gd name="T114" fmla="*/ 329 w 613"/>
                <a:gd name="T115" fmla="*/ 337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13" h="514">
                  <a:moveTo>
                    <a:pt x="409" y="72"/>
                  </a:moveTo>
                  <a:lnTo>
                    <a:pt x="409" y="72"/>
                  </a:lnTo>
                  <a:lnTo>
                    <a:pt x="407" y="57"/>
                  </a:lnTo>
                  <a:lnTo>
                    <a:pt x="400" y="42"/>
                  </a:lnTo>
                  <a:lnTo>
                    <a:pt x="394" y="30"/>
                  </a:lnTo>
                  <a:lnTo>
                    <a:pt x="386" y="19"/>
                  </a:lnTo>
                  <a:lnTo>
                    <a:pt x="375" y="11"/>
                  </a:lnTo>
                  <a:lnTo>
                    <a:pt x="362" y="4"/>
                  </a:lnTo>
                  <a:lnTo>
                    <a:pt x="350" y="2"/>
                  </a:lnTo>
                  <a:lnTo>
                    <a:pt x="335" y="0"/>
                  </a:lnTo>
                  <a:lnTo>
                    <a:pt x="276" y="0"/>
                  </a:lnTo>
                  <a:lnTo>
                    <a:pt x="276" y="0"/>
                  </a:lnTo>
                  <a:lnTo>
                    <a:pt x="261" y="2"/>
                  </a:lnTo>
                  <a:lnTo>
                    <a:pt x="249" y="4"/>
                  </a:lnTo>
                  <a:lnTo>
                    <a:pt x="236" y="11"/>
                  </a:lnTo>
                  <a:lnTo>
                    <a:pt x="228" y="19"/>
                  </a:lnTo>
                  <a:lnTo>
                    <a:pt x="217" y="30"/>
                  </a:lnTo>
                  <a:lnTo>
                    <a:pt x="211" y="42"/>
                  </a:lnTo>
                  <a:lnTo>
                    <a:pt x="207" y="57"/>
                  </a:lnTo>
                  <a:lnTo>
                    <a:pt x="202" y="72"/>
                  </a:lnTo>
                  <a:lnTo>
                    <a:pt x="154" y="72"/>
                  </a:lnTo>
                  <a:lnTo>
                    <a:pt x="154" y="514"/>
                  </a:lnTo>
                  <a:lnTo>
                    <a:pt x="457" y="514"/>
                  </a:lnTo>
                  <a:lnTo>
                    <a:pt x="457" y="72"/>
                  </a:lnTo>
                  <a:lnTo>
                    <a:pt x="409" y="72"/>
                  </a:lnTo>
                  <a:close/>
                  <a:moveTo>
                    <a:pt x="276" y="32"/>
                  </a:moveTo>
                  <a:lnTo>
                    <a:pt x="335" y="32"/>
                  </a:lnTo>
                  <a:lnTo>
                    <a:pt x="335" y="32"/>
                  </a:lnTo>
                  <a:lnTo>
                    <a:pt x="344" y="34"/>
                  </a:lnTo>
                  <a:lnTo>
                    <a:pt x="350" y="36"/>
                  </a:lnTo>
                  <a:lnTo>
                    <a:pt x="354" y="38"/>
                  </a:lnTo>
                  <a:lnTo>
                    <a:pt x="360" y="42"/>
                  </a:lnTo>
                  <a:lnTo>
                    <a:pt x="365" y="49"/>
                  </a:lnTo>
                  <a:lnTo>
                    <a:pt x="367" y="55"/>
                  </a:lnTo>
                  <a:lnTo>
                    <a:pt x="371" y="72"/>
                  </a:lnTo>
                  <a:lnTo>
                    <a:pt x="240" y="72"/>
                  </a:lnTo>
                  <a:lnTo>
                    <a:pt x="240" y="72"/>
                  </a:lnTo>
                  <a:lnTo>
                    <a:pt x="242" y="59"/>
                  </a:lnTo>
                  <a:lnTo>
                    <a:pt x="247" y="49"/>
                  </a:lnTo>
                  <a:lnTo>
                    <a:pt x="251" y="42"/>
                  </a:lnTo>
                  <a:lnTo>
                    <a:pt x="257" y="38"/>
                  </a:lnTo>
                  <a:lnTo>
                    <a:pt x="263" y="34"/>
                  </a:lnTo>
                  <a:lnTo>
                    <a:pt x="268" y="34"/>
                  </a:lnTo>
                  <a:lnTo>
                    <a:pt x="276" y="32"/>
                  </a:lnTo>
                  <a:lnTo>
                    <a:pt x="276" y="32"/>
                  </a:lnTo>
                  <a:close/>
                  <a:moveTo>
                    <a:pt x="118" y="72"/>
                  </a:moveTo>
                  <a:lnTo>
                    <a:pt x="55" y="72"/>
                  </a:lnTo>
                  <a:lnTo>
                    <a:pt x="55" y="72"/>
                  </a:lnTo>
                  <a:lnTo>
                    <a:pt x="44" y="74"/>
                  </a:lnTo>
                  <a:lnTo>
                    <a:pt x="34" y="76"/>
                  </a:lnTo>
                  <a:lnTo>
                    <a:pt x="23" y="82"/>
                  </a:lnTo>
                  <a:lnTo>
                    <a:pt x="15" y="89"/>
                  </a:lnTo>
                  <a:lnTo>
                    <a:pt x="9" y="97"/>
                  </a:lnTo>
                  <a:lnTo>
                    <a:pt x="4" y="105"/>
                  </a:lnTo>
                  <a:lnTo>
                    <a:pt x="0" y="116"/>
                  </a:lnTo>
                  <a:lnTo>
                    <a:pt x="0" y="129"/>
                  </a:lnTo>
                  <a:lnTo>
                    <a:pt x="0" y="457"/>
                  </a:lnTo>
                  <a:lnTo>
                    <a:pt x="0" y="457"/>
                  </a:lnTo>
                  <a:lnTo>
                    <a:pt x="0" y="470"/>
                  </a:lnTo>
                  <a:lnTo>
                    <a:pt x="4" y="480"/>
                  </a:lnTo>
                  <a:lnTo>
                    <a:pt x="9" y="489"/>
                  </a:lnTo>
                  <a:lnTo>
                    <a:pt x="15" y="497"/>
                  </a:lnTo>
                  <a:lnTo>
                    <a:pt x="23" y="503"/>
                  </a:lnTo>
                  <a:lnTo>
                    <a:pt x="34" y="510"/>
                  </a:lnTo>
                  <a:lnTo>
                    <a:pt x="44" y="512"/>
                  </a:lnTo>
                  <a:lnTo>
                    <a:pt x="55" y="514"/>
                  </a:lnTo>
                  <a:lnTo>
                    <a:pt x="118" y="514"/>
                  </a:lnTo>
                  <a:lnTo>
                    <a:pt x="118" y="72"/>
                  </a:lnTo>
                  <a:close/>
                  <a:moveTo>
                    <a:pt x="613" y="457"/>
                  </a:moveTo>
                  <a:lnTo>
                    <a:pt x="613" y="457"/>
                  </a:lnTo>
                  <a:lnTo>
                    <a:pt x="611" y="470"/>
                  </a:lnTo>
                  <a:lnTo>
                    <a:pt x="609" y="480"/>
                  </a:lnTo>
                  <a:lnTo>
                    <a:pt x="603" y="489"/>
                  </a:lnTo>
                  <a:lnTo>
                    <a:pt x="596" y="497"/>
                  </a:lnTo>
                  <a:lnTo>
                    <a:pt x="588" y="503"/>
                  </a:lnTo>
                  <a:lnTo>
                    <a:pt x="579" y="510"/>
                  </a:lnTo>
                  <a:lnTo>
                    <a:pt x="569" y="512"/>
                  </a:lnTo>
                  <a:lnTo>
                    <a:pt x="556" y="514"/>
                  </a:lnTo>
                  <a:lnTo>
                    <a:pt x="493" y="514"/>
                  </a:lnTo>
                  <a:lnTo>
                    <a:pt x="493" y="72"/>
                  </a:lnTo>
                  <a:lnTo>
                    <a:pt x="556" y="72"/>
                  </a:lnTo>
                  <a:lnTo>
                    <a:pt x="556" y="72"/>
                  </a:lnTo>
                  <a:lnTo>
                    <a:pt x="569" y="74"/>
                  </a:lnTo>
                  <a:lnTo>
                    <a:pt x="579" y="76"/>
                  </a:lnTo>
                  <a:lnTo>
                    <a:pt x="588" y="82"/>
                  </a:lnTo>
                  <a:lnTo>
                    <a:pt x="596" y="89"/>
                  </a:lnTo>
                  <a:lnTo>
                    <a:pt x="603" y="97"/>
                  </a:lnTo>
                  <a:lnTo>
                    <a:pt x="609" y="105"/>
                  </a:lnTo>
                  <a:lnTo>
                    <a:pt x="611" y="116"/>
                  </a:lnTo>
                  <a:lnTo>
                    <a:pt x="613" y="129"/>
                  </a:lnTo>
                  <a:lnTo>
                    <a:pt x="613" y="457"/>
                  </a:lnTo>
                  <a:close/>
                  <a:moveTo>
                    <a:pt x="329" y="337"/>
                  </a:moveTo>
                  <a:lnTo>
                    <a:pt x="329" y="337"/>
                  </a:lnTo>
                  <a:lnTo>
                    <a:pt x="327" y="329"/>
                  </a:lnTo>
                  <a:lnTo>
                    <a:pt x="320" y="322"/>
                  </a:lnTo>
                  <a:lnTo>
                    <a:pt x="310" y="316"/>
                  </a:lnTo>
                  <a:lnTo>
                    <a:pt x="293" y="310"/>
                  </a:lnTo>
                  <a:lnTo>
                    <a:pt x="293" y="310"/>
                  </a:lnTo>
                  <a:lnTo>
                    <a:pt x="270" y="299"/>
                  </a:lnTo>
                  <a:lnTo>
                    <a:pt x="259" y="293"/>
                  </a:lnTo>
                  <a:lnTo>
                    <a:pt x="251" y="287"/>
                  </a:lnTo>
                  <a:lnTo>
                    <a:pt x="245" y="278"/>
                  </a:lnTo>
                  <a:lnTo>
                    <a:pt x="238" y="270"/>
                  </a:lnTo>
                  <a:lnTo>
                    <a:pt x="236" y="259"/>
                  </a:lnTo>
                  <a:lnTo>
                    <a:pt x="234" y="249"/>
                  </a:lnTo>
                  <a:lnTo>
                    <a:pt x="234" y="249"/>
                  </a:lnTo>
                  <a:lnTo>
                    <a:pt x="236" y="238"/>
                  </a:lnTo>
                  <a:lnTo>
                    <a:pt x="238" y="228"/>
                  </a:lnTo>
                  <a:lnTo>
                    <a:pt x="242" y="219"/>
                  </a:lnTo>
                  <a:lnTo>
                    <a:pt x="249" y="211"/>
                  </a:lnTo>
                  <a:lnTo>
                    <a:pt x="257" y="204"/>
                  </a:lnTo>
                  <a:lnTo>
                    <a:pt x="266" y="198"/>
                  </a:lnTo>
                  <a:lnTo>
                    <a:pt x="278" y="194"/>
                  </a:lnTo>
                  <a:lnTo>
                    <a:pt x="291" y="190"/>
                  </a:lnTo>
                  <a:lnTo>
                    <a:pt x="291" y="158"/>
                  </a:lnTo>
                  <a:lnTo>
                    <a:pt x="322" y="158"/>
                  </a:lnTo>
                  <a:lnTo>
                    <a:pt x="322" y="188"/>
                  </a:lnTo>
                  <a:lnTo>
                    <a:pt x="322" y="188"/>
                  </a:lnTo>
                  <a:lnTo>
                    <a:pt x="337" y="190"/>
                  </a:lnTo>
                  <a:lnTo>
                    <a:pt x="350" y="192"/>
                  </a:lnTo>
                  <a:lnTo>
                    <a:pt x="371" y="198"/>
                  </a:lnTo>
                  <a:lnTo>
                    <a:pt x="360" y="236"/>
                  </a:lnTo>
                  <a:lnTo>
                    <a:pt x="360" y="236"/>
                  </a:lnTo>
                  <a:lnTo>
                    <a:pt x="344" y="228"/>
                  </a:lnTo>
                  <a:lnTo>
                    <a:pt x="329" y="225"/>
                  </a:lnTo>
                  <a:lnTo>
                    <a:pt x="314" y="223"/>
                  </a:lnTo>
                  <a:lnTo>
                    <a:pt x="314" y="223"/>
                  </a:lnTo>
                  <a:lnTo>
                    <a:pt x="299" y="225"/>
                  </a:lnTo>
                  <a:lnTo>
                    <a:pt x="291" y="230"/>
                  </a:lnTo>
                  <a:lnTo>
                    <a:pt x="287" y="236"/>
                  </a:lnTo>
                  <a:lnTo>
                    <a:pt x="285" y="242"/>
                  </a:lnTo>
                  <a:lnTo>
                    <a:pt x="285" y="242"/>
                  </a:lnTo>
                  <a:lnTo>
                    <a:pt x="287" y="251"/>
                  </a:lnTo>
                  <a:lnTo>
                    <a:pt x="295" y="257"/>
                  </a:lnTo>
                  <a:lnTo>
                    <a:pt x="306" y="263"/>
                  </a:lnTo>
                  <a:lnTo>
                    <a:pt x="325" y="272"/>
                  </a:lnTo>
                  <a:lnTo>
                    <a:pt x="325" y="272"/>
                  </a:lnTo>
                  <a:lnTo>
                    <a:pt x="339" y="276"/>
                  </a:lnTo>
                  <a:lnTo>
                    <a:pt x="350" y="282"/>
                  </a:lnTo>
                  <a:lnTo>
                    <a:pt x="358" y="289"/>
                  </a:lnTo>
                  <a:lnTo>
                    <a:pt x="367" y="295"/>
                  </a:lnTo>
                  <a:lnTo>
                    <a:pt x="373" y="303"/>
                  </a:lnTo>
                  <a:lnTo>
                    <a:pt x="377" y="312"/>
                  </a:lnTo>
                  <a:lnTo>
                    <a:pt x="379" y="322"/>
                  </a:lnTo>
                  <a:lnTo>
                    <a:pt x="379" y="333"/>
                  </a:lnTo>
                  <a:lnTo>
                    <a:pt x="379" y="333"/>
                  </a:lnTo>
                  <a:lnTo>
                    <a:pt x="379" y="343"/>
                  </a:lnTo>
                  <a:lnTo>
                    <a:pt x="375" y="354"/>
                  </a:lnTo>
                  <a:lnTo>
                    <a:pt x="371" y="362"/>
                  </a:lnTo>
                  <a:lnTo>
                    <a:pt x="365" y="373"/>
                  </a:lnTo>
                  <a:lnTo>
                    <a:pt x="356" y="379"/>
                  </a:lnTo>
                  <a:lnTo>
                    <a:pt x="346" y="386"/>
                  </a:lnTo>
                  <a:lnTo>
                    <a:pt x="335" y="390"/>
                  </a:lnTo>
                  <a:lnTo>
                    <a:pt x="320" y="394"/>
                  </a:lnTo>
                  <a:lnTo>
                    <a:pt x="320" y="428"/>
                  </a:lnTo>
                  <a:lnTo>
                    <a:pt x="289" y="428"/>
                  </a:lnTo>
                  <a:lnTo>
                    <a:pt x="289" y="396"/>
                  </a:lnTo>
                  <a:lnTo>
                    <a:pt x="289" y="396"/>
                  </a:lnTo>
                  <a:lnTo>
                    <a:pt x="272" y="394"/>
                  </a:lnTo>
                  <a:lnTo>
                    <a:pt x="257" y="392"/>
                  </a:lnTo>
                  <a:lnTo>
                    <a:pt x="242" y="388"/>
                  </a:lnTo>
                  <a:lnTo>
                    <a:pt x="232" y="381"/>
                  </a:lnTo>
                  <a:lnTo>
                    <a:pt x="242" y="343"/>
                  </a:lnTo>
                  <a:lnTo>
                    <a:pt x="242" y="343"/>
                  </a:lnTo>
                  <a:lnTo>
                    <a:pt x="253" y="350"/>
                  </a:lnTo>
                  <a:lnTo>
                    <a:pt x="268" y="354"/>
                  </a:lnTo>
                  <a:lnTo>
                    <a:pt x="280" y="356"/>
                  </a:lnTo>
                  <a:lnTo>
                    <a:pt x="297" y="358"/>
                  </a:lnTo>
                  <a:lnTo>
                    <a:pt x="297" y="358"/>
                  </a:lnTo>
                  <a:lnTo>
                    <a:pt x="310" y="356"/>
                  </a:lnTo>
                  <a:lnTo>
                    <a:pt x="320" y="352"/>
                  </a:lnTo>
                  <a:lnTo>
                    <a:pt x="327" y="346"/>
                  </a:lnTo>
                  <a:lnTo>
                    <a:pt x="329" y="337"/>
                  </a:lnTo>
                  <a:lnTo>
                    <a:pt x="329" y="337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cxnSp>
          <p:nvCxnSpPr>
            <p:cNvPr id="27" name="直接连接符 26"/>
            <p:cNvCxnSpPr>
              <a:stCxn id="10" idx="1"/>
              <a:endCxn id="25" idx="4"/>
            </p:cNvCxnSpPr>
            <p:nvPr/>
          </p:nvCxnSpPr>
          <p:spPr>
            <a:xfrm flipH="1">
              <a:off x="3728207" y="3664723"/>
              <a:ext cx="139928" cy="663608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>
              <a:stCxn id="25" idx="5"/>
              <a:endCxn id="12" idx="3"/>
            </p:cNvCxnSpPr>
            <p:nvPr/>
          </p:nvCxnSpPr>
          <p:spPr>
            <a:xfrm flipV="1">
              <a:off x="4201527" y="4449249"/>
              <a:ext cx="565997" cy="152354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椭圆 28"/>
            <p:cNvSpPr/>
            <p:nvPr/>
          </p:nvSpPr>
          <p:spPr>
            <a:xfrm>
              <a:off x="2362683" y="4375512"/>
              <a:ext cx="281189" cy="281189"/>
            </a:xfrm>
            <a:prstGeom prst="ellipse">
              <a:avLst/>
            </a:prstGeom>
            <a:noFill/>
            <a:ln w="6032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0" name="直接连接符 29"/>
            <p:cNvCxnSpPr>
              <a:stCxn id="25" idx="3"/>
              <a:endCxn id="29" idx="6"/>
            </p:cNvCxnSpPr>
            <p:nvPr/>
          </p:nvCxnSpPr>
          <p:spPr>
            <a:xfrm flipH="1" flipV="1">
              <a:off x="2643872" y="4516107"/>
              <a:ext cx="698022" cy="67288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椭圆 30"/>
            <p:cNvSpPr/>
            <p:nvPr/>
          </p:nvSpPr>
          <p:spPr>
            <a:xfrm>
              <a:off x="1886168" y="4831711"/>
              <a:ext cx="236475" cy="23647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984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2" name="直接连接符 31"/>
            <p:cNvCxnSpPr>
              <a:stCxn id="29" idx="3"/>
              <a:endCxn id="31" idx="7"/>
            </p:cNvCxnSpPr>
            <p:nvPr/>
          </p:nvCxnSpPr>
          <p:spPr>
            <a:xfrm flipH="1">
              <a:off x="2088012" y="4615522"/>
              <a:ext cx="315850" cy="250820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六边形 32"/>
            <p:cNvSpPr/>
            <p:nvPr/>
          </p:nvSpPr>
          <p:spPr>
            <a:xfrm rot="1800000">
              <a:off x="2091781" y="1949210"/>
              <a:ext cx="616632" cy="531579"/>
            </a:xfrm>
            <a:prstGeom prst="hexagon">
              <a:avLst/>
            </a:prstGeom>
            <a:noFill/>
            <a:ln w="508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Freeform 24"/>
            <p:cNvSpPr>
              <a:spLocks noEditPoints="1"/>
            </p:cNvSpPr>
            <p:nvPr/>
          </p:nvSpPr>
          <p:spPr bwMode="auto">
            <a:xfrm>
              <a:off x="2209817" y="2029439"/>
              <a:ext cx="376244" cy="348174"/>
            </a:xfrm>
            <a:custGeom>
              <a:avLst/>
              <a:gdLst>
                <a:gd name="T0" fmla="*/ 512 w 697"/>
                <a:gd name="T1" fmla="*/ 393 h 645"/>
                <a:gd name="T2" fmla="*/ 432 w 697"/>
                <a:gd name="T3" fmla="*/ 438 h 645"/>
                <a:gd name="T4" fmla="*/ 617 w 697"/>
                <a:gd name="T5" fmla="*/ 115 h 645"/>
                <a:gd name="T6" fmla="*/ 500 w 697"/>
                <a:gd name="T7" fmla="*/ 33 h 645"/>
                <a:gd name="T8" fmla="*/ 440 w 697"/>
                <a:gd name="T9" fmla="*/ 33 h 645"/>
                <a:gd name="T10" fmla="*/ 469 w 697"/>
                <a:gd name="T11" fmla="*/ 127 h 645"/>
                <a:gd name="T12" fmla="*/ 364 w 697"/>
                <a:gd name="T13" fmla="*/ 0 h 645"/>
                <a:gd name="T14" fmla="*/ 333 w 697"/>
                <a:gd name="T15" fmla="*/ 138 h 645"/>
                <a:gd name="T16" fmla="*/ 247 w 697"/>
                <a:gd name="T17" fmla="*/ 93 h 645"/>
                <a:gd name="T18" fmla="*/ 212 w 697"/>
                <a:gd name="T19" fmla="*/ 90 h 645"/>
                <a:gd name="T20" fmla="*/ 251 w 697"/>
                <a:gd name="T21" fmla="*/ 12 h 645"/>
                <a:gd name="T22" fmla="*/ 121 w 697"/>
                <a:gd name="T23" fmla="*/ 78 h 645"/>
                <a:gd name="T24" fmla="*/ 134 w 697"/>
                <a:gd name="T25" fmla="*/ 140 h 645"/>
                <a:gd name="T26" fmla="*/ 310 w 697"/>
                <a:gd name="T27" fmla="*/ 167 h 645"/>
                <a:gd name="T28" fmla="*/ 495 w 697"/>
                <a:gd name="T29" fmla="*/ 154 h 645"/>
                <a:gd name="T30" fmla="*/ 617 w 697"/>
                <a:gd name="T31" fmla="*/ 115 h 645"/>
                <a:gd name="T32" fmla="*/ 514 w 697"/>
                <a:gd name="T33" fmla="*/ 275 h 645"/>
                <a:gd name="T34" fmla="*/ 463 w 697"/>
                <a:gd name="T35" fmla="*/ 191 h 645"/>
                <a:gd name="T36" fmla="*/ 697 w 697"/>
                <a:gd name="T37" fmla="*/ 308 h 645"/>
                <a:gd name="T38" fmla="*/ 678 w 697"/>
                <a:gd name="T39" fmla="*/ 218 h 645"/>
                <a:gd name="T40" fmla="*/ 635 w 697"/>
                <a:gd name="T41" fmla="*/ 140 h 645"/>
                <a:gd name="T42" fmla="*/ 555 w 697"/>
                <a:gd name="T43" fmla="*/ 173 h 645"/>
                <a:gd name="T44" fmla="*/ 545 w 697"/>
                <a:gd name="T45" fmla="*/ 275 h 645"/>
                <a:gd name="T46" fmla="*/ 547 w 697"/>
                <a:gd name="T47" fmla="*/ 339 h 645"/>
                <a:gd name="T48" fmla="*/ 528 w 697"/>
                <a:gd name="T49" fmla="*/ 452 h 645"/>
                <a:gd name="T50" fmla="*/ 633 w 697"/>
                <a:gd name="T51" fmla="*/ 489 h 645"/>
                <a:gd name="T52" fmla="*/ 672 w 697"/>
                <a:gd name="T53" fmla="*/ 442 h 645"/>
                <a:gd name="T54" fmla="*/ 697 w 697"/>
                <a:gd name="T55" fmla="*/ 339 h 645"/>
                <a:gd name="T56" fmla="*/ 333 w 697"/>
                <a:gd name="T57" fmla="*/ 199 h 645"/>
                <a:gd name="T58" fmla="*/ 202 w 697"/>
                <a:gd name="T59" fmla="*/ 187 h 645"/>
                <a:gd name="T60" fmla="*/ 333 w 697"/>
                <a:gd name="T61" fmla="*/ 308 h 645"/>
                <a:gd name="T62" fmla="*/ 154 w 697"/>
                <a:gd name="T63" fmla="*/ 243 h 645"/>
                <a:gd name="T64" fmla="*/ 113 w 697"/>
                <a:gd name="T65" fmla="*/ 164 h 645"/>
                <a:gd name="T66" fmla="*/ 60 w 697"/>
                <a:gd name="T67" fmla="*/ 140 h 645"/>
                <a:gd name="T68" fmla="*/ 10 w 697"/>
                <a:gd name="T69" fmla="*/ 240 h 645"/>
                <a:gd name="T70" fmla="*/ 115 w 697"/>
                <a:gd name="T71" fmla="*/ 339 h 645"/>
                <a:gd name="T72" fmla="*/ 8 w 697"/>
                <a:gd name="T73" fmla="*/ 401 h 645"/>
                <a:gd name="T74" fmla="*/ 54 w 697"/>
                <a:gd name="T75" fmla="*/ 495 h 645"/>
                <a:gd name="T76" fmla="*/ 111 w 697"/>
                <a:gd name="T77" fmla="*/ 469 h 645"/>
                <a:gd name="T78" fmla="*/ 152 w 697"/>
                <a:gd name="T79" fmla="*/ 397 h 645"/>
                <a:gd name="T80" fmla="*/ 148 w 697"/>
                <a:gd name="T81" fmla="*/ 308 h 645"/>
                <a:gd name="T82" fmla="*/ 530 w 697"/>
                <a:gd name="T83" fmla="*/ 485 h 645"/>
                <a:gd name="T84" fmla="*/ 347 w 697"/>
                <a:gd name="T85" fmla="*/ 465 h 645"/>
                <a:gd name="T86" fmla="*/ 165 w 697"/>
                <a:gd name="T87" fmla="*/ 485 h 645"/>
                <a:gd name="T88" fmla="*/ 72 w 697"/>
                <a:gd name="T89" fmla="*/ 520 h 645"/>
                <a:gd name="T90" fmla="*/ 162 w 697"/>
                <a:gd name="T91" fmla="*/ 598 h 645"/>
                <a:gd name="T92" fmla="*/ 280 w 697"/>
                <a:gd name="T93" fmla="*/ 641 h 645"/>
                <a:gd name="T94" fmla="*/ 189 w 697"/>
                <a:gd name="T95" fmla="*/ 512 h 645"/>
                <a:gd name="T96" fmla="*/ 298 w 697"/>
                <a:gd name="T97" fmla="*/ 615 h 645"/>
                <a:gd name="T98" fmla="*/ 347 w 697"/>
                <a:gd name="T99" fmla="*/ 495 h 645"/>
                <a:gd name="T100" fmla="*/ 428 w 697"/>
                <a:gd name="T101" fmla="*/ 582 h 645"/>
                <a:gd name="T102" fmla="*/ 506 w 697"/>
                <a:gd name="T103" fmla="*/ 512 h 645"/>
                <a:gd name="T104" fmla="*/ 415 w 697"/>
                <a:gd name="T105" fmla="*/ 641 h 645"/>
                <a:gd name="T106" fmla="*/ 557 w 697"/>
                <a:gd name="T107" fmla="*/ 582 h 645"/>
                <a:gd name="T108" fmla="*/ 617 w 697"/>
                <a:gd name="T109" fmla="*/ 518 h 645"/>
                <a:gd name="T110" fmla="*/ 263 w 697"/>
                <a:gd name="T111" fmla="*/ 438 h 645"/>
                <a:gd name="T112" fmla="*/ 179 w 697"/>
                <a:gd name="T113" fmla="*/ 339 h 645"/>
                <a:gd name="T114" fmla="*/ 197 w 697"/>
                <a:gd name="T115" fmla="*/ 446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97" h="645">
                  <a:moveTo>
                    <a:pt x="364" y="339"/>
                  </a:moveTo>
                  <a:lnTo>
                    <a:pt x="516" y="339"/>
                  </a:lnTo>
                  <a:lnTo>
                    <a:pt x="516" y="339"/>
                  </a:lnTo>
                  <a:lnTo>
                    <a:pt x="514" y="366"/>
                  </a:lnTo>
                  <a:lnTo>
                    <a:pt x="512" y="393"/>
                  </a:lnTo>
                  <a:lnTo>
                    <a:pt x="506" y="419"/>
                  </a:lnTo>
                  <a:lnTo>
                    <a:pt x="497" y="446"/>
                  </a:lnTo>
                  <a:lnTo>
                    <a:pt x="497" y="446"/>
                  </a:lnTo>
                  <a:lnTo>
                    <a:pt x="467" y="442"/>
                  </a:lnTo>
                  <a:lnTo>
                    <a:pt x="432" y="438"/>
                  </a:lnTo>
                  <a:lnTo>
                    <a:pt x="397" y="434"/>
                  </a:lnTo>
                  <a:lnTo>
                    <a:pt x="364" y="434"/>
                  </a:lnTo>
                  <a:lnTo>
                    <a:pt x="364" y="339"/>
                  </a:lnTo>
                  <a:close/>
                  <a:moveTo>
                    <a:pt x="617" y="115"/>
                  </a:moveTo>
                  <a:lnTo>
                    <a:pt x="617" y="115"/>
                  </a:lnTo>
                  <a:lnTo>
                    <a:pt x="596" y="97"/>
                  </a:lnTo>
                  <a:lnTo>
                    <a:pt x="574" y="78"/>
                  </a:lnTo>
                  <a:lnTo>
                    <a:pt x="551" y="60"/>
                  </a:lnTo>
                  <a:lnTo>
                    <a:pt x="526" y="45"/>
                  </a:lnTo>
                  <a:lnTo>
                    <a:pt x="500" y="33"/>
                  </a:lnTo>
                  <a:lnTo>
                    <a:pt x="473" y="21"/>
                  </a:lnTo>
                  <a:lnTo>
                    <a:pt x="444" y="12"/>
                  </a:lnTo>
                  <a:lnTo>
                    <a:pt x="415" y="6"/>
                  </a:lnTo>
                  <a:lnTo>
                    <a:pt x="415" y="6"/>
                  </a:lnTo>
                  <a:lnTo>
                    <a:pt x="440" y="33"/>
                  </a:lnTo>
                  <a:lnTo>
                    <a:pt x="463" y="62"/>
                  </a:lnTo>
                  <a:lnTo>
                    <a:pt x="483" y="90"/>
                  </a:lnTo>
                  <a:lnTo>
                    <a:pt x="502" y="123"/>
                  </a:lnTo>
                  <a:lnTo>
                    <a:pt x="502" y="123"/>
                  </a:lnTo>
                  <a:lnTo>
                    <a:pt x="469" y="127"/>
                  </a:lnTo>
                  <a:lnTo>
                    <a:pt x="469" y="127"/>
                  </a:lnTo>
                  <a:lnTo>
                    <a:pt x="448" y="93"/>
                  </a:lnTo>
                  <a:lnTo>
                    <a:pt x="423" y="60"/>
                  </a:lnTo>
                  <a:lnTo>
                    <a:pt x="395" y="29"/>
                  </a:lnTo>
                  <a:lnTo>
                    <a:pt x="364" y="0"/>
                  </a:lnTo>
                  <a:lnTo>
                    <a:pt x="364" y="138"/>
                  </a:lnTo>
                  <a:lnTo>
                    <a:pt x="364" y="138"/>
                  </a:lnTo>
                  <a:lnTo>
                    <a:pt x="347" y="138"/>
                  </a:lnTo>
                  <a:lnTo>
                    <a:pt x="347" y="138"/>
                  </a:lnTo>
                  <a:lnTo>
                    <a:pt x="333" y="138"/>
                  </a:lnTo>
                  <a:lnTo>
                    <a:pt x="333" y="0"/>
                  </a:lnTo>
                  <a:lnTo>
                    <a:pt x="333" y="0"/>
                  </a:lnTo>
                  <a:lnTo>
                    <a:pt x="300" y="29"/>
                  </a:lnTo>
                  <a:lnTo>
                    <a:pt x="271" y="60"/>
                  </a:lnTo>
                  <a:lnTo>
                    <a:pt x="247" y="93"/>
                  </a:lnTo>
                  <a:lnTo>
                    <a:pt x="226" y="127"/>
                  </a:lnTo>
                  <a:lnTo>
                    <a:pt x="226" y="127"/>
                  </a:lnTo>
                  <a:lnTo>
                    <a:pt x="195" y="123"/>
                  </a:lnTo>
                  <a:lnTo>
                    <a:pt x="195" y="123"/>
                  </a:lnTo>
                  <a:lnTo>
                    <a:pt x="212" y="90"/>
                  </a:lnTo>
                  <a:lnTo>
                    <a:pt x="232" y="62"/>
                  </a:lnTo>
                  <a:lnTo>
                    <a:pt x="255" y="33"/>
                  </a:lnTo>
                  <a:lnTo>
                    <a:pt x="280" y="6"/>
                  </a:lnTo>
                  <a:lnTo>
                    <a:pt x="280" y="6"/>
                  </a:lnTo>
                  <a:lnTo>
                    <a:pt x="251" y="12"/>
                  </a:lnTo>
                  <a:lnTo>
                    <a:pt x="222" y="21"/>
                  </a:lnTo>
                  <a:lnTo>
                    <a:pt x="195" y="33"/>
                  </a:lnTo>
                  <a:lnTo>
                    <a:pt x="169" y="45"/>
                  </a:lnTo>
                  <a:lnTo>
                    <a:pt x="144" y="60"/>
                  </a:lnTo>
                  <a:lnTo>
                    <a:pt x="121" y="78"/>
                  </a:lnTo>
                  <a:lnTo>
                    <a:pt x="99" y="97"/>
                  </a:lnTo>
                  <a:lnTo>
                    <a:pt x="78" y="115"/>
                  </a:lnTo>
                  <a:lnTo>
                    <a:pt x="78" y="115"/>
                  </a:lnTo>
                  <a:lnTo>
                    <a:pt x="105" y="127"/>
                  </a:lnTo>
                  <a:lnTo>
                    <a:pt x="134" y="140"/>
                  </a:lnTo>
                  <a:lnTo>
                    <a:pt x="167" y="148"/>
                  </a:lnTo>
                  <a:lnTo>
                    <a:pt x="199" y="154"/>
                  </a:lnTo>
                  <a:lnTo>
                    <a:pt x="234" y="160"/>
                  </a:lnTo>
                  <a:lnTo>
                    <a:pt x="271" y="164"/>
                  </a:lnTo>
                  <a:lnTo>
                    <a:pt x="310" y="167"/>
                  </a:lnTo>
                  <a:lnTo>
                    <a:pt x="347" y="169"/>
                  </a:lnTo>
                  <a:lnTo>
                    <a:pt x="384" y="167"/>
                  </a:lnTo>
                  <a:lnTo>
                    <a:pt x="423" y="164"/>
                  </a:lnTo>
                  <a:lnTo>
                    <a:pt x="460" y="160"/>
                  </a:lnTo>
                  <a:lnTo>
                    <a:pt x="495" y="154"/>
                  </a:lnTo>
                  <a:lnTo>
                    <a:pt x="528" y="148"/>
                  </a:lnTo>
                  <a:lnTo>
                    <a:pt x="561" y="140"/>
                  </a:lnTo>
                  <a:lnTo>
                    <a:pt x="590" y="127"/>
                  </a:lnTo>
                  <a:lnTo>
                    <a:pt x="617" y="115"/>
                  </a:lnTo>
                  <a:lnTo>
                    <a:pt x="617" y="115"/>
                  </a:lnTo>
                  <a:close/>
                  <a:moveTo>
                    <a:pt x="364" y="199"/>
                  </a:moveTo>
                  <a:lnTo>
                    <a:pt x="364" y="308"/>
                  </a:lnTo>
                  <a:lnTo>
                    <a:pt x="516" y="308"/>
                  </a:lnTo>
                  <a:lnTo>
                    <a:pt x="516" y="308"/>
                  </a:lnTo>
                  <a:lnTo>
                    <a:pt x="514" y="275"/>
                  </a:lnTo>
                  <a:lnTo>
                    <a:pt x="510" y="247"/>
                  </a:lnTo>
                  <a:lnTo>
                    <a:pt x="504" y="216"/>
                  </a:lnTo>
                  <a:lnTo>
                    <a:pt x="493" y="187"/>
                  </a:lnTo>
                  <a:lnTo>
                    <a:pt x="493" y="187"/>
                  </a:lnTo>
                  <a:lnTo>
                    <a:pt x="463" y="191"/>
                  </a:lnTo>
                  <a:lnTo>
                    <a:pt x="430" y="195"/>
                  </a:lnTo>
                  <a:lnTo>
                    <a:pt x="397" y="197"/>
                  </a:lnTo>
                  <a:lnTo>
                    <a:pt x="364" y="199"/>
                  </a:lnTo>
                  <a:lnTo>
                    <a:pt x="364" y="199"/>
                  </a:lnTo>
                  <a:close/>
                  <a:moveTo>
                    <a:pt x="697" y="308"/>
                  </a:moveTo>
                  <a:lnTo>
                    <a:pt x="697" y="308"/>
                  </a:lnTo>
                  <a:lnTo>
                    <a:pt x="695" y="284"/>
                  </a:lnTo>
                  <a:lnTo>
                    <a:pt x="691" y="261"/>
                  </a:lnTo>
                  <a:lnTo>
                    <a:pt x="684" y="240"/>
                  </a:lnTo>
                  <a:lnTo>
                    <a:pt x="678" y="218"/>
                  </a:lnTo>
                  <a:lnTo>
                    <a:pt x="670" y="197"/>
                  </a:lnTo>
                  <a:lnTo>
                    <a:pt x="660" y="179"/>
                  </a:lnTo>
                  <a:lnTo>
                    <a:pt x="647" y="158"/>
                  </a:lnTo>
                  <a:lnTo>
                    <a:pt x="635" y="140"/>
                  </a:lnTo>
                  <a:lnTo>
                    <a:pt x="635" y="140"/>
                  </a:lnTo>
                  <a:lnTo>
                    <a:pt x="633" y="142"/>
                  </a:lnTo>
                  <a:lnTo>
                    <a:pt x="633" y="142"/>
                  </a:lnTo>
                  <a:lnTo>
                    <a:pt x="608" y="154"/>
                  </a:lnTo>
                  <a:lnTo>
                    <a:pt x="582" y="164"/>
                  </a:lnTo>
                  <a:lnTo>
                    <a:pt x="555" y="173"/>
                  </a:lnTo>
                  <a:lnTo>
                    <a:pt x="524" y="181"/>
                  </a:lnTo>
                  <a:lnTo>
                    <a:pt x="524" y="181"/>
                  </a:lnTo>
                  <a:lnTo>
                    <a:pt x="534" y="212"/>
                  </a:lnTo>
                  <a:lnTo>
                    <a:pt x="541" y="243"/>
                  </a:lnTo>
                  <a:lnTo>
                    <a:pt x="545" y="275"/>
                  </a:lnTo>
                  <a:lnTo>
                    <a:pt x="547" y="308"/>
                  </a:lnTo>
                  <a:lnTo>
                    <a:pt x="549" y="308"/>
                  </a:lnTo>
                  <a:lnTo>
                    <a:pt x="549" y="339"/>
                  </a:lnTo>
                  <a:lnTo>
                    <a:pt x="547" y="339"/>
                  </a:lnTo>
                  <a:lnTo>
                    <a:pt x="547" y="339"/>
                  </a:lnTo>
                  <a:lnTo>
                    <a:pt x="545" y="368"/>
                  </a:lnTo>
                  <a:lnTo>
                    <a:pt x="543" y="397"/>
                  </a:lnTo>
                  <a:lnTo>
                    <a:pt x="537" y="425"/>
                  </a:lnTo>
                  <a:lnTo>
                    <a:pt x="528" y="452"/>
                  </a:lnTo>
                  <a:lnTo>
                    <a:pt x="528" y="452"/>
                  </a:lnTo>
                  <a:lnTo>
                    <a:pt x="557" y="460"/>
                  </a:lnTo>
                  <a:lnTo>
                    <a:pt x="584" y="469"/>
                  </a:lnTo>
                  <a:lnTo>
                    <a:pt x="608" y="479"/>
                  </a:lnTo>
                  <a:lnTo>
                    <a:pt x="633" y="489"/>
                  </a:lnTo>
                  <a:lnTo>
                    <a:pt x="633" y="489"/>
                  </a:lnTo>
                  <a:lnTo>
                    <a:pt x="641" y="495"/>
                  </a:lnTo>
                  <a:lnTo>
                    <a:pt x="641" y="495"/>
                  </a:lnTo>
                  <a:lnTo>
                    <a:pt x="654" y="479"/>
                  </a:lnTo>
                  <a:lnTo>
                    <a:pt x="664" y="460"/>
                  </a:lnTo>
                  <a:lnTo>
                    <a:pt x="672" y="442"/>
                  </a:lnTo>
                  <a:lnTo>
                    <a:pt x="680" y="421"/>
                  </a:lnTo>
                  <a:lnTo>
                    <a:pt x="687" y="401"/>
                  </a:lnTo>
                  <a:lnTo>
                    <a:pt x="691" y="380"/>
                  </a:lnTo>
                  <a:lnTo>
                    <a:pt x="695" y="360"/>
                  </a:lnTo>
                  <a:lnTo>
                    <a:pt x="697" y="339"/>
                  </a:lnTo>
                  <a:lnTo>
                    <a:pt x="580" y="339"/>
                  </a:lnTo>
                  <a:lnTo>
                    <a:pt x="580" y="308"/>
                  </a:lnTo>
                  <a:lnTo>
                    <a:pt x="697" y="308"/>
                  </a:lnTo>
                  <a:close/>
                  <a:moveTo>
                    <a:pt x="333" y="199"/>
                  </a:moveTo>
                  <a:lnTo>
                    <a:pt x="333" y="199"/>
                  </a:lnTo>
                  <a:lnTo>
                    <a:pt x="298" y="197"/>
                  </a:lnTo>
                  <a:lnTo>
                    <a:pt x="265" y="195"/>
                  </a:lnTo>
                  <a:lnTo>
                    <a:pt x="232" y="191"/>
                  </a:lnTo>
                  <a:lnTo>
                    <a:pt x="202" y="187"/>
                  </a:lnTo>
                  <a:lnTo>
                    <a:pt x="202" y="187"/>
                  </a:lnTo>
                  <a:lnTo>
                    <a:pt x="191" y="216"/>
                  </a:lnTo>
                  <a:lnTo>
                    <a:pt x="185" y="247"/>
                  </a:lnTo>
                  <a:lnTo>
                    <a:pt x="181" y="275"/>
                  </a:lnTo>
                  <a:lnTo>
                    <a:pt x="179" y="308"/>
                  </a:lnTo>
                  <a:lnTo>
                    <a:pt x="333" y="308"/>
                  </a:lnTo>
                  <a:lnTo>
                    <a:pt x="333" y="199"/>
                  </a:lnTo>
                  <a:close/>
                  <a:moveTo>
                    <a:pt x="148" y="308"/>
                  </a:moveTo>
                  <a:lnTo>
                    <a:pt x="148" y="308"/>
                  </a:lnTo>
                  <a:lnTo>
                    <a:pt x="150" y="275"/>
                  </a:lnTo>
                  <a:lnTo>
                    <a:pt x="154" y="243"/>
                  </a:lnTo>
                  <a:lnTo>
                    <a:pt x="160" y="212"/>
                  </a:lnTo>
                  <a:lnTo>
                    <a:pt x="171" y="181"/>
                  </a:lnTo>
                  <a:lnTo>
                    <a:pt x="171" y="181"/>
                  </a:lnTo>
                  <a:lnTo>
                    <a:pt x="140" y="173"/>
                  </a:lnTo>
                  <a:lnTo>
                    <a:pt x="113" y="164"/>
                  </a:lnTo>
                  <a:lnTo>
                    <a:pt x="86" y="154"/>
                  </a:lnTo>
                  <a:lnTo>
                    <a:pt x="64" y="142"/>
                  </a:lnTo>
                  <a:lnTo>
                    <a:pt x="64" y="142"/>
                  </a:lnTo>
                  <a:lnTo>
                    <a:pt x="60" y="140"/>
                  </a:lnTo>
                  <a:lnTo>
                    <a:pt x="60" y="140"/>
                  </a:lnTo>
                  <a:lnTo>
                    <a:pt x="47" y="158"/>
                  </a:lnTo>
                  <a:lnTo>
                    <a:pt x="35" y="179"/>
                  </a:lnTo>
                  <a:lnTo>
                    <a:pt x="25" y="197"/>
                  </a:lnTo>
                  <a:lnTo>
                    <a:pt x="17" y="218"/>
                  </a:lnTo>
                  <a:lnTo>
                    <a:pt x="10" y="240"/>
                  </a:lnTo>
                  <a:lnTo>
                    <a:pt x="4" y="261"/>
                  </a:lnTo>
                  <a:lnTo>
                    <a:pt x="2" y="284"/>
                  </a:lnTo>
                  <a:lnTo>
                    <a:pt x="0" y="308"/>
                  </a:lnTo>
                  <a:lnTo>
                    <a:pt x="115" y="308"/>
                  </a:lnTo>
                  <a:lnTo>
                    <a:pt x="115" y="339"/>
                  </a:lnTo>
                  <a:lnTo>
                    <a:pt x="0" y="339"/>
                  </a:lnTo>
                  <a:lnTo>
                    <a:pt x="0" y="339"/>
                  </a:lnTo>
                  <a:lnTo>
                    <a:pt x="0" y="360"/>
                  </a:lnTo>
                  <a:lnTo>
                    <a:pt x="4" y="380"/>
                  </a:lnTo>
                  <a:lnTo>
                    <a:pt x="8" y="401"/>
                  </a:lnTo>
                  <a:lnTo>
                    <a:pt x="15" y="421"/>
                  </a:lnTo>
                  <a:lnTo>
                    <a:pt x="23" y="440"/>
                  </a:lnTo>
                  <a:lnTo>
                    <a:pt x="31" y="460"/>
                  </a:lnTo>
                  <a:lnTo>
                    <a:pt x="41" y="479"/>
                  </a:lnTo>
                  <a:lnTo>
                    <a:pt x="54" y="495"/>
                  </a:lnTo>
                  <a:lnTo>
                    <a:pt x="54" y="495"/>
                  </a:lnTo>
                  <a:lnTo>
                    <a:pt x="64" y="489"/>
                  </a:lnTo>
                  <a:lnTo>
                    <a:pt x="64" y="489"/>
                  </a:lnTo>
                  <a:lnTo>
                    <a:pt x="86" y="479"/>
                  </a:lnTo>
                  <a:lnTo>
                    <a:pt x="111" y="469"/>
                  </a:lnTo>
                  <a:lnTo>
                    <a:pt x="138" y="460"/>
                  </a:lnTo>
                  <a:lnTo>
                    <a:pt x="167" y="452"/>
                  </a:lnTo>
                  <a:lnTo>
                    <a:pt x="167" y="452"/>
                  </a:lnTo>
                  <a:lnTo>
                    <a:pt x="158" y="425"/>
                  </a:lnTo>
                  <a:lnTo>
                    <a:pt x="152" y="397"/>
                  </a:lnTo>
                  <a:lnTo>
                    <a:pt x="150" y="368"/>
                  </a:lnTo>
                  <a:lnTo>
                    <a:pt x="148" y="339"/>
                  </a:lnTo>
                  <a:lnTo>
                    <a:pt x="148" y="339"/>
                  </a:lnTo>
                  <a:lnTo>
                    <a:pt x="148" y="308"/>
                  </a:lnTo>
                  <a:lnTo>
                    <a:pt x="148" y="308"/>
                  </a:lnTo>
                  <a:close/>
                  <a:moveTo>
                    <a:pt x="617" y="518"/>
                  </a:moveTo>
                  <a:lnTo>
                    <a:pt x="617" y="518"/>
                  </a:lnTo>
                  <a:lnTo>
                    <a:pt x="592" y="506"/>
                  </a:lnTo>
                  <a:lnTo>
                    <a:pt x="561" y="493"/>
                  </a:lnTo>
                  <a:lnTo>
                    <a:pt x="530" y="485"/>
                  </a:lnTo>
                  <a:lnTo>
                    <a:pt x="495" y="477"/>
                  </a:lnTo>
                  <a:lnTo>
                    <a:pt x="460" y="471"/>
                  </a:lnTo>
                  <a:lnTo>
                    <a:pt x="423" y="467"/>
                  </a:lnTo>
                  <a:lnTo>
                    <a:pt x="386" y="465"/>
                  </a:lnTo>
                  <a:lnTo>
                    <a:pt x="347" y="465"/>
                  </a:lnTo>
                  <a:lnTo>
                    <a:pt x="308" y="465"/>
                  </a:lnTo>
                  <a:lnTo>
                    <a:pt x="271" y="467"/>
                  </a:lnTo>
                  <a:lnTo>
                    <a:pt x="234" y="471"/>
                  </a:lnTo>
                  <a:lnTo>
                    <a:pt x="199" y="477"/>
                  </a:lnTo>
                  <a:lnTo>
                    <a:pt x="165" y="485"/>
                  </a:lnTo>
                  <a:lnTo>
                    <a:pt x="134" y="493"/>
                  </a:lnTo>
                  <a:lnTo>
                    <a:pt x="103" y="506"/>
                  </a:lnTo>
                  <a:lnTo>
                    <a:pt x="78" y="518"/>
                  </a:lnTo>
                  <a:lnTo>
                    <a:pt x="78" y="518"/>
                  </a:lnTo>
                  <a:lnTo>
                    <a:pt x="72" y="520"/>
                  </a:lnTo>
                  <a:lnTo>
                    <a:pt x="72" y="520"/>
                  </a:lnTo>
                  <a:lnTo>
                    <a:pt x="93" y="543"/>
                  </a:lnTo>
                  <a:lnTo>
                    <a:pt x="113" y="563"/>
                  </a:lnTo>
                  <a:lnTo>
                    <a:pt x="138" y="582"/>
                  </a:lnTo>
                  <a:lnTo>
                    <a:pt x="162" y="598"/>
                  </a:lnTo>
                  <a:lnTo>
                    <a:pt x="191" y="612"/>
                  </a:lnTo>
                  <a:lnTo>
                    <a:pt x="220" y="625"/>
                  </a:lnTo>
                  <a:lnTo>
                    <a:pt x="249" y="633"/>
                  </a:lnTo>
                  <a:lnTo>
                    <a:pt x="280" y="641"/>
                  </a:lnTo>
                  <a:lnTo>
                    <a:pt x="280" y="641"/>
                  </a:lnTo>
                  <a:lnTo>
                    <a:pt x="253" y="610"/>
                  </a:lnTo>
                  <a:lnTo>
                    <a:pt x="228" y="580"/>
                  </a:lnTo>
                  <a:lnTo>
                    <a:pt x="208" y="547"/>
                  </a:lnTo>
                  <a:lnTo>
                    <a:pt x="189" y="512"/>
                  </a:lnTo>
                  <a:lnTo>
                    <a:pt x="189" y="512"/>
                  </a:lnTo>
                  <a:lnTo>
                    <a:pt x="220" y="506"/>
                  </a:lnTo>
                  <a:lnTo>
                    <a:pt x="220" y="506"/>
                  </a:lnTo>
                  <a:lnTo>
                    <a:pt x="243" y="545"/>
                  </a:lnTo>
                  <a:lnTo>
                    <a:pt x="267" y="582"/>
                  </a:lnTo>
                  <a:lnTo>
                    <a:pt x="298" y="615"/>
                  </a:lnTo>
                  <a:lnTo>
                    <a:pt x="333" y="645"/>
                  </a:lnTo>
                  <a:lnTo>
                    <a:pt x="333" y="495"/>
                  </a:lnTo>
                  <a:lnTo>
                    <a:pt x="333" y="495"/>
                  </a:lnTo>
                  <a:lnTo>
                    <a:pt x="347" y="495"/>
                  </a:lnTo>
                  <a:lnTo>
                    <a:pt x="347" y="495"/>
                  </a:lnTo>
                  <a:lnTo>
                    <a:pt x="364" y="495"/>
                  </a:lnTo>
                  <a:lnTo>
                    <a:pt x="364" y="645"/>
                  </a:lnTo>
                  <a:lnTo>
                    <a:pt x="364" y="645"/>
                  </a:lnTo>
                  <a:lnTo>
                    <a:pt x="397" y="615"/>
                  </a:lnTo>
                  <a:lnTo>
                    <a:pt x="428" y="582"/>
                  </a:lnTo>
                  <a:lnTo>
                    <a:pt x="452" y="545"/>
                  </a:lnTo>
                  <a:lnTo>
                    <a:pt x="475" y="506"/>
                  </a:lnTo>
                  <a:lnTo>
                    <a:pt x="475" y="506"/>
                  </a:lnTo>
                  <a:lnTo>
                    <a:pt x="506" y="512"/>
                  </a:lnTo>
                  <a:lnTo>
                    <a:pt x="506" y="512"/>
                  </a:lnTo>
                  <a:lnTo>
                    <a:pt x="487" y="547"/>
                  </a:lnTo>
                  <a:lnTo>
                    <a:pt x="467" y="580"/>
                  </a:lnTo>
                  <a:lnTo>
                    <a:pt x="442" y="610"/>
                  </a:lnTo>
                  <a:lnTo>
                    <a:pt x="415" y="641"/>
                  </a:lnTo>
                  <a:lnTo>
                    <a:pt x="415" y="641"/>
                  </a:lnTo>
                  <a:lnTo>
                    <a:pt x="446" y="633"/>
                  </a:lnTo>
                  <a:lnTo>
                    <a:pt x="475" y="625"/>
                  </a:lnTo>
                  <a:lnTo>
                    <a:pt x="504" y="612"/>
                  </a:lnTo>
                  <a:lnTo>
                    <a:pt x="532" y="598"/>
                  </a:lnTo>
                  <a:lnTo>
                    <a:pt x="557" y="582"/>
                  </a:lnTo>
                  <a:lnTo>
                    <a:pt x="582" y="563"/>
                  </a:lnTo>
                  <a:lnTo>
                    <a:pt x="604" y="543"/>
                  </a:lnTo>
                  <a:lnTo>
                    <a:pt x="623" y="520"/>
                  </a:lnTo>
                  <a:lnTo>
                    <a:pt x="623" y="520"/>
                  </a:lnTo>
                  <a:lnTo>
                    <a:pt x="617" y="518"/>
                  </a:lnTo>
                  <a:lnTo>
                    <a:pt x="617" y="518"/>
                  </a:lnTo>
                  <a:close/>
                  <a:moveTo>
                    <a:pt x="197" y="446"/>
                  </a:moveTo>
                  <a:lnTo>
                    <a:pt x="197" y="446"/>
                  </a:lnTo>
                  <a:lnTo>
                    <a:pt x="230" y="442"/>
                  </a:lnTo>
                  <a:lnTo>
                    <a:pt x="263" y="438"/>
                  </a:lnTo>
                  <a:lnTo>
                    <a:pt x="298" y="434"/>
                  </a:lnTo>
                  <a:lnTo>
                    <a:pt x="333" y="434"/>
                  </a:lnTo>
                  <a:lnTo>
                    <a:pt x="333" y="339"/>
                  </a:lnTo>
                  <a:lnTo>
                    <a:pt x="179" y="339"/>
                  </a:lnTo>
                  <a:lnTo>
                    <a:pt x="179" y="339"/>
                  </a:lnTo>
                  <a:lnTo>
                    <a:pt x="181" y="366"/>
                  </a:lnTo>
                  <a:lnTo>
                    <a:pt x="183" y="393"/>
                  </a:lnTo>
                  <a:lnTo>
                    <a:pt x="189" y="419"/>
                  </a:lnTo>
                  <a:lnTo>
                    <a:pt x="197" y="446"/>
                  </a:lnTo>
                  <a:lnTo>
                    <a:pt x="197" y="446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2497449" y="1375180"/>
              <a:ext cx="262784" cy="2627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984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6" name="直接连接符 35"/>
            <p:cNvCxnSpPr>
              <a:stCxn id="33" idx="4"/>
              <a:endCxn id="35" idx="3"/>
            </p:cNvCxnSpPr>
            <p:nvPr/>
          </p:nvCxnSpPr>
          <p:spPr>
            <a:xfrm flipV="1">
              <a:off x="2381073" y="1599480"/>
              <a:ext cx="154860" cy="297629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椭圆 36"/>
            <p:cNvSpPr/>
            <p:nvPr/>
          </p:nvSpPr>
          <p:spPr>
            <a:xfrm>
              <a:off x="1170455" y="2344370"/>
              <a:ext cx="262784" cy="2627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984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3" idx="2"/>
              <a:endCxn id="37" idx="6"/>
            </p:cNvCxnSpPr>
            <p:nvPr/>
          </p:nvCxnSpPr>
          <p:spPr>
            <a:xfrm flipH="1">
              <a:off x="1433239" y="2357469"/>
              <a:ext cx="682044" cy="118293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椭圆 38"/>
            <p:cNvSpPr/>
            <p:nvPr/>
          </p:nvSpPr>
          <p:spPr>
            <a:xfrm>
              <a:off x="6936097" y="4077132"/>
              <a:ext cx="438974" cy="438974"/>
            </a:xfrm>
            <a:prstGeom prst="ellipse">
              <a:avLst/>
            </a:prstGeom>
            <a:noFill/>
            <a:ln w="9842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7014989" y="3498956"/>
              <a:ext cx="281189" cy="281189"/>
            </a:xfrm>
            <a:prstGeom prst="ellipse">
              <a:avLst/>
            </a:prstGeom>
            <a:noFill/>
            <a:ln w="6032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1" name="直接连接符 40"/>
            <p:cNvCxnSpPr>
              <a:stCxn id="40" idx="4"/>
              <a:endCxn id="39" idx="0"/>
            </p:cNvCxnSpPr>
            <p:nvPr/>
          </p:nvCxnSpPr>
          <p:spPr>
            <a:xfrm>
              <a:off x="7155584" y="3780145"/>
              <a:ext cx="0" cy="296987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椭圆 41"/>
            <p:cNvSpPr/>
            <p:nvPr/>
          </p:nvSpPr>
          <p:spPr>
            <a:xfrm>
              <a:off x="6453118" y="4748104"/>
              <a:ext cx="236475" cy="23647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984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3" name="直接连接符 42"/>
            <p:cNvCxnSpPr>
              <a:stCxn id="39" idx="3"/>
              <a:endCxn id="42" idx="7"/>
            </p:cNvCxnSpPr>
            <p:nvPr/>
          </p:nvCxnSpPr>
          <p:spPr>
            <a:xfrm flipH="1">
              <a:off x="6654962" y="4451820"/>
              <a:ext cx="345421" cy="330915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六边形 43"/>
            <p:cNvSpPr/>
            <p:nvPr/>
          </p:nvSpPr>
          <p:spPr>
            <a:xfrm rot="1800000">
              <a:off x="7490687" y="2989421"/>
              <a:ext cx="616632" cy="531579"/>
            </a:xfrm>
            <a:prstGeom prst="hexagon">
              <a:avLst/>
            </a:prstGeom>
            <a:noFill/>
            <a:ln w="508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Freeform 12"/>
            <p:cNvSpPr>
              <a:spLocks noEditPoints="1"/>
            </p:cNvSpPr>
            <p:nvPr/>
          </p:nvSpPr>
          <p:spPr bwMode="auto">
            <a:xfrm>
              <a:off x="7630472" y="3067095"/>
              <a:ext cx="363271" cy="290434"/>
            </a:xfrm>
            <a:custGeom>
              <a:avLst/>
              <a:gdLst>
                <a:gd name="T0" fmla="*/ 732 w 793"/>
                <a:gd name="T1" fmla="*/ 634 h 634"/>
                <a:gd name="T2" fmla="*/ 586 w 793"/>
                <a:gd name="T3" fmla="*/ 520 h 634"/>
                <a:gd name="T4" fmla="*/ 591 w 793"/>
                <a:gd name="T5" fmla="*/ 511 h 634"/>
                <a:gd name="T6" fmla="*/ 595 w 793"/>
                <a:gd name="T7" fmla="*/ 491 h 634"/>
                <a:gd name="T8" fmla="*/ 597 w 793"/>
                <a:gd name="T9" fmla="*/ 468 h 634"/>
                <a:gd name="T10" fmla="*/ 591 w 793"/>
                <a:gd name="T11" fmla="*/ 447 h 634"/>
                <a:gd name="T12" fmla="*/ 732 w 793"/>
                <a:gd name="T13" fmla="*/ 438 h 634"/>
                <a:gd name="T14" fmla="*/ 793 w 793"/>
                <a:gd name="T15" fmla="*/ 332 h 634"/>
                <a:gd name="T16" fmla="*/ 470 w 793"/>
                <a:gd name="T17" fmla="*/ 438 h 634"/>
                <a:gd name="T18" fmla="*/ 463 w 793"/>
                <a:gd name="T19" fmla="*/ 447 h 634"/>
                <a:gd name="T20" fmla="*/ 453 w 793"/>
                <a:gd name="T21" fmla="*/ 468 h 634"/>
                <a:gd name="T22" fmla="*/ 453 w 793"/>
                <a:gd name="T23" fmla="*/ 490 h 634"/>
                <a:gd name="T24" fmla="*/ 463 w 793"/>
                <a:gd name="T25" fmla="*/ 511 h 634"/>
                <a:gd name="T26" fmla="*/ 470 w 793"/>
                <a:gd name="T27" fmla="*/ 520 h 634"/>
                <a:gd name="T28" fmla="*/ 489 w 793"/>
                <a:gd name="T29" fmla="*/ 534 h 634"/>
                <a:gd name="T30" fmla="*/ 511 w 793"/>
                <a:gd name="T31" fmla="*/ 538 h 634"/>
                <a:gd name="T32" fmla="*/ 532 w 793"/>
                <a:gd name="T33" fmla="*/ 534 h 634"/>
                <a:gd name="T34" fmla="*/ 551 w 793"/>
                <a:gd name="T35" fmla="*/ 520 h 634"/>
                <a:gd name="T36" fmla="*/ 559 w 793"/>
                <a:gd name="T37" fmla="*/ 511 h 634"/>
                <a:gd name="T38" fmla="*/ 568 w 793"/>
                <a:gd name="T39" fmla="*/ 491 h 634"/>
                <a:gd name="T40" fmla="*/ 568 w 793"/>
                <a:gd name="T41" fmla="*/ 468 h 634"/>
                <a:gd name="T42" fmla="*/ 559 w 793"/>
                <a:gd name="T43" fmla="*/ 447 h 634"/>
                <a:gd name="T44" fmla="*/ 551 w 793"/>
                <a:gd name="T45" fmla="*/ 438 h 634"/>
                <a:gd name="T46" fmla="*/ 532 w 793"/>
                <a:gd name="T47" fmla="*/ 426 h 634"/>
                <a:gd name="T48" fmla="*/ 511 w 793"/>
                <a:gd name="T49" fmla="*/ 420 h 634"/>
                <a:gd name="T50" fmla="*/ 489 w 793"/>
                <a:gd name="T51" fmla="*/ 426 h 634"/>
                <a:gd name="T52" fmla="*/ 470 w 793"/>
                <a:gd name="T53" fmla="*/ 438 h 634"/>
                <a:gd name="T54" fmla="*/ 455 w 793"/>
                <a:gd name="T55" fmla="*/ 13 h 634"/>
                <a:gd name="T56" fmla="*/ 449 w 793"/>
                <a:gd name="T57" fmla="*/ 7 h 634"/>
                <a:gd name="T58" fmla="*/ 434 w 793"/>
                <a:gd name="T59" fmla="*/ 0 h 634"/>
                <a:gd name="T60" fmla="*/ 416 w 793"/>
                <a:gd name="T61" fmla="*/ 0 h 634"/>
                <a:gd name="T62" fmla="*/ 401 w 793"/>
                <a:gd name="T63" fmla="*/ 7 h 634"/>
                <a:gd name="T64" fmla="*/ 50 w 793"/>
                <a:gd name="T65" fmla="*/ 355 h 634"/>
                <a:gd name="T66" fmla="*/ 44 w 793"/>
                <a:gd name="T67" fmla="*/ 363 h 634"/>
                <a:gd name="T68" fmla="*/ 38 w 793"/>
                <a:gd name="T69" fmla="*/ 378 h 634"/>
                <a:gd name="T70" fmla="*/ 38 w 793"/>
                <a:gd name="T71" fmla="*/ 393 h 634"/>
                <a:gd name="T72" fmla="*/ 44 w 793"/>
                <a:gd name="T73" fmla="*/ 411 h 634"/>
                <a:gd name="T74" fmla="*/ 161 w 793"/>
                <a:gd name="T75" fmla="*/ 528 h 634"/>
                <a:gd name="T76" fmla="*/ 167 w 793"/>
                <a:gd name="T77" fmla="*/ 534 h 634"/>
                <a:gd name="T78" fmla="*/ 184 w 793"/>
                <a:gd name="T79" fmla="*/ 539 h 634"/>
                <a:gd name="T80" fmla="*/ 199 w 793"/>
                <a:gd name="T81" fmla="*/ 539 h 634"/>
                <a:gd name="T82" fmla="*/ 215 w 793"/>
                <a:gd name="T83" fmla="*/ 534 h 634"/>
                <a:gd name="T84" fmla="*/ 370 w 793"/>
                <a:gd name="T85" fmla="*/ 380 h 634"/>
                <a:gd name="T86" fmla="*/ 434 w 793"/>
                <a:gd name="T87" fmla="*/ 443 h 634"/>
                <a:gd name="T88" fmla="*/ 449 w 793"/>
                <a:gd name="T89" fmla="*/ 418 h 634"/>
                <a:gd name="T90" fmla="*/ 461 w 793"/>
                <a:gd name="T91" fmla="*/ 409 h 634"/>
                <a:gd name="T92" fmla="*/ 413 w 793"/>
                <a:gd name="T93" fmla="*/ 338 h 634"/>
                <a:gd name="T94" fmla="*/ 566 w 793"/>
                <a:gd name="T95" fmla="*/ 184 h 634"/>
                <a:gd name="T96" fmla="*/ 576 w 793"/>
                <a:gd name="T97" fmla="*/ 171 h 634"/>
                <a:gd name="T98" fmla="*/ 578 w 793"/>
                <a:gd name="T99" fmla="*/ 153 h 634"/>
                <a:gd name="T100" fmla="*/ 576 w 793"/>
                <a:gd name="T101" fmla="*/ 138 h 634"/>
                <a:gd name="T102" fmla="*/ 566 w 793"/>
                <a:gd name="T103" fmla="*/ 123 h 634"/>
                <a:gd name="T104" fmla="*/ 34 w 793"/>
                <a:gd name="T105" fmla="*/ 441 h 634"/>
                <a:gd name="T106" fmla="*/ 23 w 793"/>
                <a:gd name="T107" fmla="*/ 488 h 634"/>
                <a:gd name="T108" fmla="*/ 2 w 793"/>
                <a:gd name="T109" fmla="*/ 509 h 634"/>
                <a:gd name="T110" fmla="*/ 0 w 793"/>
                <a:gd name="T111" fmla="*/ 516 h 634"/>
                <a:gd name="T112" fmla="*/ 2 w 793"/>
                <a:gd name="T113" fmla="*/ 524 h 634"/>
                <a:gd name="T114" fmla="*/ 63 w 793"/>
                <a:gd name="T115" fmla="*/ 584 h 634"/>
                <a:gd name="T116" fmla="*/ 71 w 793"/>
                <a:gd name="T117" fmla="*/ 588 h 634"/>
                <a:gd name="T118" fmla="*/ 78 w 793"/>
                <a:gd name="T119" fmla="*/ 584 h 634"/>
                <a:gd name="T120" fmla="*/ 113 w 793"/>
                <a:gd name="T121" fmla="*/ 578 h 634"/>
                <a:gd name="T122" fmla="*/ 34 w 793"/>
                <a:gd name="T123" fmla="*/ 441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93" h="634">
                  <a:moveTo>
                    <a:pt x="793" y="634"/>
                  </a:moveTo>
                  <a:lnTo>
                    <a:pt x="732" y="634"/>
                  </a:lnTo>
                  <a:lnTo>
                    <a:pt x="732" y="520"/>
                  </a:lnTo>
                  <a:lnTo>
                    <a:pt x="586" y="520"/>
                  </a:lnTo>
                  <a:lnTo>
                    <a:pt x="586" y="520"/>
                  </a:lnTo>
                  <a:lnTo>
                    <a:pt x="591" y="511"/>
                  </a:lnTo>
                  <a:lnTo>
                    <a:pt x="593" y="501"/>
                  </a:lnTo>
                  <a:lnTo>
                    <a:pt x="595" y="491"/>
                  </a:lnTo>
                  <a:lnTo>
                    <a:pt x="597" y="480"/>
                  </a:lnTo>
                  <a:lnTo>
                    <a:pt x="597" y="468"/>
                  </a:lnTo>
                  <a:lnTo>
                    <a:pt x="595" y="459"/>
                  </a:lnTo>
                  <a:lnTo>
                    <a:pt x="591" y="447"/>
                  </a:lnTo>
                  <a:lnTo>
                    <a:pt x="586" y="438"/>
                  </a:lnTo>
                  <a:lnTo>
                    <a:pt x="732" y="438"/>
                  </a:lnTo>
                  <a:lnTo>
                    <a:pt x="732" y="332"/>
                  </a:lnTo>
                  <a:lnTo>
                    <a:pt x="793" y="332"/>
                  </a:lnTo>
                  <a:lnTo>
                    <a:pt x="793" y="634"/>
                  </a:lnTo>
                  <a:close/>
                  <a:moveTo>
                    <a:pt x="470" y="438"/>
                  </a:moveTo>
                  <a:lnTo>
                    <a:pt x="470" y="438"/>
                  </a:lnTo>
                  <a:lnTo>
                    <a:pt x="463" y="447"/>
                  </a:lnTo>
                  <a:lnTo>
                    <a:pt x="457" y="457"/>
                  </a:lnTo>
                  <a:lnTo>
                    <a:pt x="453" y="468"/>
                  </a:lnTo>
                  <a:lnTo>
                    <a:pt x="453" y="480"/>
                  </a:lnTo>
                  <a:lnTo>
                    <a:pt x="453" y="490"/>
                  </a:lnTo>
                  <a:lnTo>
                    <a:pt x="457" y="501"/>
                  </a:lnTo>
                  <a:lnTo>
                    <a:pt x="463" y="511"/>
                  </a:lnTo>
                  <a:lnTo>
                    <a:pt x="470" y="520"/>
                  </a:lnTo>
                  <a:lnTo>
                    <a:pt x="470" y="520"/>
                  </a:lnTo>
                  <a:lnTo>
                    <a:pt x="478" y="528"/>
                  </a:lnTo>
                  <a:lnTo>
                    <a:pt x="489" y="534"/>
                  </a:lnTo>
                  <a:lnTo>
                    <a:pt x="499" y="536"/>
                  </a:lnTo>
                  <a:lnTo>
                    <a:pt x="511" y="538"/>
                  </a:lnTo>
                  <a:lnTo>
                    <a:pt x="522" y="536"/>
                  </a:lnTo>
                  <a:lnTo>
                    <a:pt x="532" y="534"/>
                  </a:lnTo>
                  <a:lnTo>
                    <a:pt x="543" y="528"/>
                  </a:lnTo>
                  <a:lnTo>
                    <a:pt x="551" y="520"/>
                  </a:lnTo>
                  <a:lnTo>
                    <a:pt x="551" y="520"/>
                  </a:lnTo>
                  <a:lnTo>
                    <a:pt x="559" y="511"/>
                  </a:lnTo>
                  <a:lnTo>
                    <a:pt x="564" y="501"/>
                  </a:lnTo>
                  <a:lnTo>
                    <a:pt x="568" y="491"/>
                  </a:lnTo>
                  <a:lnTo>
                    <a:pt x="568" y="480"/>
                  </a:lnTo>
                  <a:lnTo>
                    <a:pt x="568" y="468"/>
                  </a:lnTo>
                  <a:lnTo>
                    <a:pt x="564" y="457"/>
                  </a:lnTo>
                  <a:lnTo>
                    <a:pt x="559" y="447"/>
                  </a:lnTo>
                  <a:lnTo>
                    <a:pt x="551" y="438"/>
                  </a:lnTo>
                  <a:lnTo>
                    <a:pt x="551" y="438"/>
                  </a:lnTo>
                  <a:lnTo>
                    <a:pt x="543" y="432"/>
                  </a:lnTo>
                  <a:lnTo>
                    <a:pt x="532" y="426"/>
                  </a:lnTo>
                  <a:lnTo>
                    <a:pt x="522" y="422"/>
                  </a:lnTo>
                  <a:lnTo>
                    <a:pt x="511" y="420"/>
                  </a:lnTo>
                  <a:lnTo>
                    <a:pt x="499" y="422"/>
                  </a:lnTo>
                  <a:lnTo>
                    <a:pt x="489" y="426"/>
                  </a:lnTo>
                  <a:lnTo>
                    <a:pt x="478" y="430"/>
                  </a:lnTo>
                  <a:lnTo>
                    <a:pt x="470" y="438"/>
                  </a:lnTo>
                  <a:lnTo>
                    <a:pt x="470" y="438"/>
                  </a:lnTo>
                  <a:close/>
                  <a:moveTo>
                    <a:pt x="455" y="13"/>
                  </a:moveTo>
                  <a:lnTo>
                    <a:pt x="455" y="13"/>
                  </a:lnTo>
                  <a:lnTo>
                    <a:pt x="449" y="7"/>
                  </a:lnTo>
                  <a:lnTo>
                    <a:pt x="441" y="3"/>
                  </a:lnTo>
                  <a:lnTo>
                    <a:pt x="434" y="0"/>
                  </a:lnTo>
                  <a:lnTo>
                    <a:pt x="424" y="0"/>
                  </a:lnTo>
                  <a:lnTo>
                    <a:pt x="416" y="0"/>
                  </a:lnTo>
                  <a:lnTo>
                    <a:pt x="409" y="3"/>
                  </a:lnTo>
                  <a:lnTo>
                    <a:pt x="401" y="7"/>
                  </a:lnTo>
                  <a:lnTo>
                    <a:pt x="393" y="11"/>
                  </a:lnTo>
                  <a:lnTo>
                    <a:pt x="50" y="355"/>
                  </a:lnTo>
                  <a:lnTo>
                    <a:pt x="50" y="355"/>
                  </a:lnTo>
                  <a:lnTo>
                    <a:pt x="44" y="363"/>
                  </a:lnTo>
                  <a:lnTo>
                    <a:pt x="40" y="370"/>
                  </a:lnTo>
                  <a:lnTo>
                    <a:pt x="38" y="378"/>
                  </a:lnTo>
                  <a:lnTo>
                    <a:pt x="38" y="386"/>
                  </a:lnTo>
                  <a:lnTo>
                    <a:pt x="38" y="393"/>
                  </a:lnTo>
                  <a:lnTo>
                    <a:pt x="40" y="403"/>
                  </a:lnTo>
                  <a:lnTo>
                    <a:pt x="44" y="411"/>
                  </a:lnTo>
                  <a:lnTo>
                    <a:pt x="50" y="417"/>
                  </a:lnTo>
                  <a:lnTo>
                    <a:pt x="161" y="528"/>
                  </a:lnTo>
                  <a:lnTo>
                    <a:pt x="161" y="528"/>
                  </a:lnTo>
                  <a:lnTo>
                    <a:pt x="167" y="534"/>
                  </a:lnTo>
                  <a:lnTo>
                    <a:pt x="174" y="538"/>
                  </a:lnTo>
                  <a:lnTo>
                    <a:pt x="184" y="539"/>
                  </a:lnTo>
                  <a:lnTo>
                    <a:pt x="192" y="539"/>
                  </a:lnTo>
                  <a:lnTo>
                    <a:pt x="199" y="539"/>
                  </a:lnTo>
                  <a:lnTo>
                    <a:pt x="207" y="538"/>
                  </a:lnTo>
                  <a:lnTo>
                    <a:pt x="215" y="534"/>
                  </a:lnTo>
                  <a:lnTo>
                    <a:pt x="222" y="528"/>
                  </a:lnTo>
                  <a:lnTo>
                    <a:pt x="370" y="380"/>
                  </a:lnTo>
                  <a:lnTo>
                    <a:pt x="434" y="443"/>
                  </a:lnTo>
                  <a:lnTo>
                    <a:pt x="434" y="443"/>
                  </a:lnTo>
                  <a:lnTo>
                    <a:pt x="440" y="430"/>
                  </a:lnTo>
                  <a:lnTo>
                    <a:pt x="449" y="418"/>
                  </a:lnTo>
                  <a:lnTo>
                    <a:pt x="449" y="418"/>
                  </a:lnTo>
                  <a:lnTo>
                    <a:pt x="461" y="409"/>
                  </a:lnTo>
                  <a:lnTo>
                    <a:pt x="474" y="401"/>
                  </a:lnTo>
                  <a:lnTo>
                    <a:pt x="413" y="338"/>
                  </a:lnTo>
                  <a:lnTo>
                    <a:pt x="566" y="184"/>
                  </a:lnTo>
                  <a:lnTo>
                    <a:pt x="566" y="184"/>
                  </a:lnTo>
                  <a:lnTo>
                    <a:pt x="572" y="178"/>
                  </a:lnTo>
                  <a:lnTo>
                    <a:pt x="576" y="171"/>
                  </a:lnTo>
                  <a:lnTo>
                    <a:pt x="578" y="161"/>
                  </a:lnTo>
                  <a:lnTo>
                    <a:pt x="578" y="153"/>
                  </a:lnTo>
                  <a:lnTo>
                    <a:pt x="578" y="146"/>
                  </a:lnTo>
                  <a:lnTo>
                    <a:pt x="576" y="138"/>
                  </a:lnTo>
                  <a:lnTo>
                    <a:pt x="572" y="130"/>
                  </a:lnTo>
                  <a:lnTo>
                    <a:pt x="566" y="123"/>
                  </a:lnTo>
                  <a:lnTo>
                    <a:pt x="455" y="13"/>
                  </a:lnTo>
                  <a:close/>
                  <a:moveTo>
                    <a:pt x="34" y="441"/>
                  </a:moveTo>
                  <a:lnTo>
                    <a:pt x="5" y="472"/>
                  </a:lnTo>
                  <a:lnTo>
                    <a:pt x="23" y="488"/>
                  </a:lnTo>
                  <a:lnTo>
                    <a:pt x="2" y="509"/>
                  </a:lnTo>
                  <a:lnTo>
                    <a:pt x="2" y="509"/>
                  </a:lnTo>
                  <a:lnTo>
                    <a:pt x="0" y="513"/>
                  </a:lnTo>
                  <a:lnTo>
                    <a:pt x="0" y="516"/>
                  </a:lnTo>
                  <a:lnTo>
                    <a:pt x="0" y="520"/>
                  </a:lnTo>
                  <a:lnTo>
                    <a:pt x="2" y="524"/>
                  </a:lnTo>
                  <a:lnTo>
                    <a:pt x="63" y="584"/>
                  </a:lnTo>
                  <a:lnTo>
                    <a:pt x="63" y="584"/>
                  </a:lnTo>
                  <a:lnTo>
                    <a:pt x="67" y="586"/>
                  </a:lnTo>
                  <a:lnTo>
                    <a:pt x="71" y="588"/>
                  </a:lnTo>
                  <a:lnTo>
                    <a:pt x="75" y="586"/>
                  </a:lnTo>
                  <a:lnTo>
                    <a:pt x="78" y="584"/>
                  </a:lnTo>
                  <a:lnTo>
                    <a:pt x="98" y="564"/>
                  </a:lnTo>
                  <a:lnTo>
                    <a:pt x="113" y="578"/>
                  </a:lnTo>
                  <a:lnTo>
                    <a:pt x="142" y="549"/>
                  </a:lnTo>
                  <a:lnTo>
                    <a:pt x="34" y="44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565535" y="3092484"/>
            <a:ext cx="9229279" cy="1487515"/>
            <a:chOff x="682432" y="3076246"/>
            <a:chExt cx="9229279" cy="1487515"/>
          </a:xfrm>
        </p:grpSpPr>
        <p:sp>
          <p:nvSpPr>
            <p:cNvPr id="5" name="矩形 4"/>
            <p:cNvSpPr/>
            <p:nvPr/>
          </p:nvSpPr>
          <p:spPr>
            <a:xfrm>
              <a:off x="4814160" y="3200487"/>
              <a:ext cx="509755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HDFS</a:t>
              </a:r>
              <a:endParaRPr lang="zh-CN" altLang="en-US" sz="32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653502" y="3978986"/>
              <a:ext cx="509755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b="1" dirty="0" err="1" smtClean="0">
                  <a:solidFill>
                    <a:schemeClr val="accent4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Hbase</a:t>
              </a:r>
              <a:endParaRPr lang="zh-CN" altLang="en-US" sz="32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682432" y="3076246"/>
              <a:ext cx="7269841" cy="1391613"/>
              <a:chOff x="682432" y="3076246"/>
              <a:chExt cx="7269841" cy="1391613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2854722" y="4006194"/>
                <a:ext cx="5097551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Pig</a:t>
                </a:r>
                <a:endParaRPr lang="zh-CN" altLang="en-US" sz="2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53" name="组合 52"/>
              <p:cNvGrpSpPr/>
              <p:nvPr/>
            </p:nvGrpSpPr>
            <p:grpSpPr>
              <a:xfrm>
                <a:off x="682432" y="3076246"/>
                <a:ext cx="6108698" cy="1374491"/>
                <a:chOff x="682432" y="3076246"/>
                <a:chExt cx="6108698" cy="1374491"/>
              </a:xfrm>
            </p:grpSpPr>
            <p:sp>
              <p:nvSpPr>
                <p:cNvPr id="4" name="矩形 3"/>
                <p:cNvSpPr/>
                <p:nvPr/>
              </p:nvSpPr>
              <p:spPr>
                <a:xfrm>
                  <a:off x="1693579" y="3406905"/>
                  <a:ext cx="5097551" cy="83099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4800" b="1" dirty="0" err="1">
                      <a:solidFill>
                        <a:srgbClr val="00B05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MapReduce</a:t>
                  </a:r>
                  <a:endParaRPr lang="zh-CN" altLang="en-US" sz="4800" b="1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" name="矩形 6"/>
                <p:cNvSpPr/>
                <p:nvPr/>
              </p:nvSpPr>
              <p:spPr>
                <a:xfrm>
                  <a:off x="1210978" y="3076246"/>
                  <a:ext cx="5097551" cy="58477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3200" b="1" dirty="0" smtClean="0">
                      <a:solidFill>
                        <a:schemeClr val="accent4">
                          <a:lumMod val="7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Hive</a:t>
                  </a:r>
                  <a:endParaRPr lang="zh-CN" altLang="en-US" sz="3200" b="1" dirty="0">
                    <a:solidFill>
                      <a:schemeClr val="accent4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1" name="矩形 50"/>
                <p:cNvSpPr/>
                <p:nvPr/>
              </p:nvSpPr>
              <p:spPr>
                <a:xfrm>
                  <a:off x="682432" y="3440130"/>
                  <a:ext cx="5097551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2400" b="1" dirty="0" err="1" smtClean="0">
                      <a:solidFill>
                        <a:srgbClr val="C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Sqoop</a:t>
                  </a:r>
                  <a:endParaRPr lang="zh-CN" altLang="en-US" sz="2400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2" name="矩形 51"/>
                <p:cNvSpPr/>
                <p:nvPr/>
              </p:nvSpPr>
              <p:spPr>
                <a:xfrm>
                  <a:off x="1043898" y="3989072"/>
                  <a:ext cx="5097551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2400" b="1" dirty="0" smtClean="0">
                      <a:solidFill>
                        <a:schemeClr val="accent4">
                          <a:lumMod val="7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Zookeeper</a:t>
                  </a:r>
                  <a:endParaRPr lang="zh-CN" altLang="en-US" sz="2400" b="1" dirty="0">
                    <a:solidFill>
                      <a:schemeClr val="accent4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728681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简单安装</a:t>
            </a:r>
            <a:r>
              <a:rPr lang="en-US" altLang="zh-CN" dirty="0" smtClean="0"/>
              <a:t>Hadoop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安装</a:t>
            </a:r>
            <a:r>
              <a:rPr lang="en-US" altLang="zh-CN" dirty="0" smtClean="0"/>
              <a:t>Hadoop</a:t>
            </a:r>
            <a:r>
              <a:rPr lang="zh-CN" altLang="en-US" dirty="0" smtClean="0"/>
              <a:t>步骤：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安装</a:t>
            </a:r>
            <a:r>
              <a:rPr lang="en-US" altLang="zh-CN" dirty="0" smtClean="0"/>
              <a:t>Linux</a:t>
            </a:r>
            <a:r>
              <a:rPr lang="zh-CN" altLang="en-US" dirty="0" smtClean="0"/>
              <a:t>系统（以</a:t>
            </a:r>
            <a:r>
              <a:rPr lang="en-US" altLang="zh-CN" dirty="0" smtClean="0"/>
              <a:t>Ubuntu</a:t>
            </a:r>
            <a:r>
              <a:rPr lang="zh-CN" altLang="en-US" dirty="0" smtClean="0"/>
              <a:t>为例）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安装配置</a:t>
            </a:r>
            <a:r>
              <a:rPr lang="en-US" altLang="zh-CN" dirty="0" smtClean="0"/>
              <a:t>JDK</a:t>
            </a:r>
          </a:p>
          <a:p>
            <a:pPr lvl="1"/>
            <a:r>
              <a:rPr lang="zh-CN" altLang="en-US" dirty="0" smtClean="0"/>
              <a:t>安装配置</a:t>
            </a:r>
            <a:r>
              <a:rPr lang="en-US" altLang="zh-CN" dirty="0" smtClean="0"/>
              <a:t>SSH</a:t>
            </a:r>
            <a:r>
              <a:rPr lang="zh-CN" altLang="en-US" dirty="0" smtClean="0"/>
              <a:t>（</a:t>
            </a:r>
            <a:r>
              <a:rPr lang="en-US" altLang="zh-CN" dirty="0"/>
              <a:t>Secure </a:t>
            </a:r>
            <a:r>
              <a:rPr lang="en-US" altLang="zh-CN" dirty="0" smtClean="0"/>
              <a:t>Shell</a:t>
            </a:r>
            <a:r>
              <a:rPr lang="zh-CN" altLang="en-US" dirty="0" smtClean="0"/>
              <a:t>，可以</a:t>
            </a:r>
            <a:r>
              <a:rPr lang="zh-CN" altLang="en-US" dirty="0"/>
              <a:t>用来进行远</a:t>
            </a:r>
            <a:r>
              <a:rPr lang="zh-CN" altLang="en-US" dirty="0" smtClean="0"/>
              <a:t>程控制或</a:t>
            </a:r>
            <a:r>
              <a:rPr lang="zh-CN" altLang="en-US" dirty="0"/>
              <a:t>在计算机之间传送</a:t>
            </a:r>
            <a:r>
              <a:rPr lang="zh-CN" altLang="en-US" dirty="0" smtClean="0"/>
              <a:t>文件）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安装</a:t>
            </a:r>
            <a:r>
              <a:rPr lang="en-US" altLang="zh-CN" dirty="0" smtClean="0"/>
              <a:t>Hadoop</a:t>
            </a:r>
          </a:p>
          <a:p>
            <a:pPr lvl="1"/>
            <a:r>
              <a:rPr lang="zh-CN" altLang="en-US" dirty="0" smtClean="0"/>
              <a:t>运行示例代码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配置</a:t>
            </a:r>
            <a:r>
              <a:rPr lang="en-US" altLang="zh-CN" dirty="0" smtClean="0"/>
              <a:t>Hadoop</a:t>
            </a:r>
            <a:r>
              <a:rPr lang="zh-CN" altLang="en-US" dirty="0" smtClean="0"/>
              <a:t>集群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980592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安装</a:t>
            </a:r>
            <a:r>
              <a:rPr lang="en-US" altLang="zh-CN" dirty="0" smtClean="0"/>
              <a:t>Ubuntu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利用</a:t>
            </a:r>
            <a:r>
              <a:rPr lang="en-US" altLang="zh-CN" dirty="0" smtClean="0"/>
              <a:t>Ubuntu</a:t>
            </a:r>
            <a:r>
              <a:rPr lang="zh-CN" altLang="en-US" dirty="0" smtClean="0"/>
              <a:t>安装盘、</a:t>
            </a:r>
            <a:r>
              <a:rPr lang="en-US" altLang="zh-CN" dirty="0" smtClean="0"/>
              <a:t>ISO</a:t>
            </a:r>
            <a:r>
              <a:rPr lang="zh-CN" altLang="en-US" dirty="0" smtClean="0"/>
              <a:t>或引导</a:t>
            </a:r>
            <a:r>
              <a:rPr lang="en-US" altLang="zh-CN" dirty="0" smtClean="0"/>
              <a:t>U</a:t>
            </a:r>
            <a:r>
              <a:rPr lang="zh-CN" altLang="en-US" dirty="0" smtClean="0"/>
              <a:t>盘引导系统后进入安装界面：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6449" r="3796"/>
          <a:stretch/>
        </p:blipFill>
        <p:spPr>
          <a:xfrm>
            <a:off x="406398" y="1556207"/>
            <a:ext cx="6397687" cy="400276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5" name="圆角矩形 4"/>
          <p:cNvSpPr/>
          <p:nvPr/>
        </p:nvSpPr>
        <p:spPr>
          <a:xfrm>
            <a:off x="4484914" y="3659186"/>
            <a:ext cx="1248229" cy="362858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538514" y="4601029"/>
            <a:ext cx="2220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选择安装后系统使用的语言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70400" y="4022044"/>
            <a:ext cx="19070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点击按钮开始安装过程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l="11035" t="6781" r="7416" b="2321"/>
          <a:stretch/>
        </p:blipFill>
        <p:spPr>
          <a:xfrm>
            <a:off x="6391985" y="1821656"/>
            <a:ext cx="3539558" cy="227715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9" name="右箭头 8"/>
          <p:cNvSpPr/>
          <p:nvPr/>
        </p:nvSpPr>
        <p:spPr>
          <a:xfrm>
            <a:off x="5820227" y="3628573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9233300" y="3449979"/>
            <a:ext cx="727271" cy="357188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9991528" y="3305407"/>
            <a:ext cx="19070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检测计算机安装条件后继续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487785" y="4267758"/>
            <a:ext cx="1248229" cy="362858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058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安装</a:t>
            </a:r>
            <a:r>
              <a:rPr lang="en-US" altLang="zh-CN" dirty="0" smtClean="0"/>
              <a:t>Ubuntu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1412" t="7287" r="8841" b="1565"/>
          <a:stretch/>
        </p:blipFill>
        <p:spPr>
          <a:xfrm>
            <a:off x="537029" y="1320799"/>
            <a:ext cx="5806518" cy="37592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5" name="文本框 4"/>
          <p:cNvSpPr txBox="1"/>
          <p:nvPr/>
        </p:nvSpPr>
        <p:spPr>
          <a:xfrm>
            <a:off x="1094014" y="2671188"/>
            <a:ext cx="22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选择安装类型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763557" y="2308330"/>
            <a:ext cx="3169814" cy="362858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/>
          <a:srcRect l="23967" t="36620" r="20324" b="22085"/>
          <a:stretch/>
        </p:blipFill>
        <p:spPr>
          <a:xfrm>
            <a:off x="4263828" y="1436916"/>
            <a:ext cx="4189763" cy="175600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8" name="圆角矩形 7"/>
          <p:cNvSpPr/>
          <p:nvPr/>
        </p:nvSpPr>
        <p:spPr>
          <a:xfrm>
            <a:off x="7605946" y="2797908"/>
            <a:ext cx="817322" cy="362858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526226" y="4441149"/>
            <a:ext cx="22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确认安装类型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右箭头 9"/>
          <p:cNvSpPr/>
          <p:nvPr/>
        </p:nvSpPr>
        <p:spPr>
          <a:xfrm rot="16200000">
            <a:off x="5605466" y="3478034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5591542" y="4129093"/>
            <a:ext cx="817322" cy="362858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563362" y="2464193"/>
            <a:ext cx="2220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确认自动分区格式化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/>
          <a:srcRect l="11770" t="8360" r="9465" b="2471"/>
          <a:stretch/>
        </p:blipFill>
        <p:spPr>
          <a:xfrm>
            <a:off x="7456787" y="3239968"/>
            <a:ext cx="4340576" cy="277169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14" name="右箭头 13"/>
          <p:cNvSpPr/>
          <p:nvPr/>
        </p:nvSpPr>
        <p:spPr>
          <a:xfrm rot="5400000">
            <a:off x="7685186" y="3184343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10548175" y="4150865"/>
            <a:ext cx="817322" cy="362858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9971314" y="3820830"/>
            <a:ext cx="22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选择时区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0939413" y="5203151"/>
            <a:ext cx="817322" cy="362858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0255154" y="4908768"/>
            <a:ext cx="22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确认时区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5711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安装</a:t>
            </a:r>
            <a:r>
              <a:rPr lang="en-US" altLang="zh-CN" dirty="0"/>
              <a:t>Ubuntu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11736" t="7705" r="10261" b="2306"/>
          <a:stretch/>
        </p:blipFill>
        <p:spPr>
          <a:xfrm>
            <a:off x="827315" y="1690026"/>
            <a:ext cx="5602514" cy="361608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5" name="圆角矩形 4"/>
          <p:cNvSpPr/>
          <p:nvPr/>
        </p:nvSpPr>
        <p:spPr>
          <a:xfrm>
            <a:off x="676470" y="2467429"/>
            <a:ext cx="5637243" cy="914959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359988" y="3382388"/>
            <a:ext cx="22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选择键盘布局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5702558" y="4379700"/>
            <a:ext cx="727271" cy="357188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19486" y="4010368"/>
            <a:ext cx="22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确认键盘布局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842000" y="355377"/>
            <a:ext cx="3396343" cy="3396343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540171" y="2706068"/>
            <a:ext cx="2349953" cy="2349953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>
            <a:off x="6655579" y="4336386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9238343" y="2472083"/>
            <a:ext cx="22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坐等安装结束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9178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703</TotalTime>
  <Words>1316</Words>
  <Application>Microsoft Office PowerPoint</Application>
  <PresentationFormat>宽屏</PresentationFormat>
  <Paragraphs>115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5" baseType="lpstr">
      <vt:lpstr>宋体</vt:lpstr>
      <vt:lpstr>微软雅黑</vt:lpstr>
      <vt:lpstr>Arial</vt:lpstr>
      <vt:lpstr>Arial</vt:lpstr>
      <vt:lpstr>Calibri</vt:lpstr>
      <vt:lpstr>自定义设计方案</vt:lpstr>
      <vt:lpstr>Hadoop简介与入门</vt:lpstr>
      <vt:lpstr>Hadoop来源</vt:lpstr>
      <vt:lpstr>Hadoop发展</vt:lpstr>
      <vt:lpstr>Hadoop地位</vt:lpstr>
      <vt:lpstr>Hadoop及其生态系统</vt:lpstr>
      <vt:lpstr>简单安装Hadoop</vt:lpstr>
      <vt:lpstr>安装Ubuntu</vt:lpstr>
      <vt:lpstr>安装Ubuntu</vt:lpstr>
      <vt:lpstr>安装Ubuntu</vt:lpstr>
      <vt:lpstr>安装JDK</vt:lpstr>
      <vt:lpstr>安装JDK</vt:lpstr>
      <vt:lpstr>安装JDK</vt:lpstr>
      <vt:lpstr>安装JDK</vt:lpstr>
      <vt:lpstr>安装JDK</vt:lpstr>
      <vt:lpstr>创建Hadoop用户</vt:lpstr>
      <vt:lpstr>修改权限</vt:lpstr>
      <vt:lpstr>安装SSH</vt:lpstr>
      <vt:lpstr>SSH保存密钥免验证连接</vt:lpstr>
      <vt:lpstr>安装Hadoop</vt:lpstr>
      <vt:lpstr>安装Hadoop</vt:lpstr>
      <vt:lpstr>测试安装结果</vt:lpstr>
      <vt:lpstr>Hadoop伪分布式部署配置</vt:lpstr>
      <vt:lpstr>Hadoop伪分布式部署配置</vt:lpstr>
      <vt:lpstr>Hadoop伪分布式部署配置</vt:lpstr>
      <vt:lpstr>Hadoop伪分布式部署配置</vt:lpstr>
      <vt:lpstr>Hadoop伪分布式部署配置</vt:lpstr>
      <vt:lpstr>Hadoop伪分布式部署配置</vt:lpstr>
      <vt:lpstr>利用正则表达式匹配示例（grep）测试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Eric</dc:creator>
  <cp:lastModifiedBy>Summer</cp:lastModifiedBy>
  <cp:revision>53</cp:revision>
  <dcterms:created xsi:type="dcterms:W3CDTF">2015-11-03T07:39:43Z</dcterms:created>
  <dcterms:modified xsi:type="dcterms:W3CDTF">2016-12-19T03:29:24Z</dcterms:modified>
</cp:coreProperties>
</file>