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3" r:id="rId1"/>
  </p:sldMasterIdLst>
  <p:sldIdLst>
    <p:sldId id="256" r:id="rId2"/>
    <p:sldId id="339" r:id="rId3"/>
    <p:sldId id="410" r:id="rId4"/>
    <p:sldId id="411" r:id="rId5"/>
    <p:sldId id="439" r:id="rId6"/>
    <p:sldId id="449" r:id="rId7"/>
    <p:sldId id="440" r:id="rId8"/>
    <p:sldId id="412" r:id="rId9"/>
    <p:sldId id="413" r:id="rId10"/>
    <p:sldId id="416" r:id="rId11"/>
    <p:sldId id="422" r:id="rId12"/>
    <p:sldId id="421" r:id="rId13"/>
    <p:sldId id="420" r:id="rId14"/>
    <p:sldId id="419" r:id="rId15"/>
    <p:sldId id="423" r:id="rId16"/>
    <p:sldId id="418" r:id="rId17"/>
    <p:sldId id="450" r:id="rId18"/>
    <p:sldId id="417" r:id="rId19"/>
    <p:sldId id="414" r:id="rId20"/>
    <p:sldId id="437" r:id="rId21"/>
    <p:sldId id="415" r:id="rId22"/>
    <p:sldId id="431" r:id="rId23"/>
    <p:sldId id="434" r:id="rId24"/>
    <p:sldId id="430" r:id="rId25"/>
    <p:sldId id="435" r:id="rId26"/>
    <p:sldId id="436" r:id="rId27"/>
    <p:sldId id="432" r:id="rId28"/>
    <p:sldId id="451" r:id="rId29"/>
    <p:sldId id="428" r:id="rId30"/>
    <p:sldId id="427" r:id="rId31"/>
    <p:sldId id="425" r:id="rId32"/>
    <p:sldId id="448" r:id="rId33"/>
    <p:sldId id="447" r:id="rId34"/>
    <p:sldId id="446" r:id="rId35"/>
    <p:sldId id="445" r:id="rId36"/>
    <p:sldId id="444" r:id="rId37"/>
    <p:sldId id="443" r:id="rId38"/>
    <p:sldId id="269" r:id="rId3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6701"/>
    <a:srgbClr val="E5E9F5"/>
    <a:srgbClr val="E7EDF8"/>
    <a:srgbClr val="E5EAF6"/>
    <a:srgbClr val="E2EBF4"/>
    <a:srgbClr val="E4EDF6"/>
    <a:srgbClr val="FFEEDC"/>
    <a:srgbClr val="E1F3FD"/>
    <a:srgbClr val="E9DEEE"/>
    <a:srgbClr val="26617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72" autoAdjust="0"/>
    <p:restoredTop sz="94660"/>
  </p:normalViewPr>
  <p:slideViewPr>
    <p:cSldViewPr snapToGrid="0">
      <p:cViewPr varScale="1">
        <p:scale>
          <a:sx n="74" d="100"/>
          <a:sy n="74" d="100"/>
        </p:scale>
        <p:origin x="450" y="66"/>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6912429" y="3947884"/>
            <a:ext cx="5279571" cy="795791"/>
          </a:xfrm>
        </p:spPr>
        <p:txBody>
          <a:bodyPr anchor="b">
            <a:normAutofit/>
          </a:bodyPr>
          <a:lstStyle>
            <a:lvl1pPr algn="ctr">
              <a:defRPr sz="4400"/>
            </a:lvl1pPr>
          </a:lstStyle>
          <a:p>
            <a:r>
              <a:rPr lang="zh-CN" altLang="en-US" dirty="0" smtClean="0"/>
              <a:t>课程标题</a:t>
            </a:r>
            <a:endParaRPr lang="zh-CN" altLang="en-US" dirty="0"/>
          </a:p>
        </p:txBody>
      </p:sp>
    </p:spTree>
    <p:extLst>
      <p:ext uri="{BB962C8B-B14F-4D97-AF65-F5344CB8AC3E}">
        <p14:creationId xmlns:p14="http://schemas.microsoft.com/office/powerpoint/2010/main" val="11560673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456" y="72570"/>
            <a:ext cx="7968343" cy="620144"/>
          </a:xfrm>
        </p:spPr>
        <p:txBody>
          <a:bodyPr>
            <a:normAutofit/>
          </a:bodyPr>
          <a:lstStyle>
            <a:lvl1pPr>
              <a:defRPr sz="3200">
                <a:solidFill>
                  <a:schemeClr val="tx1"/>
                </a:solidFill>
              </a:defRPr>
            </a:lvl1pPr>
          </a:lstStyle>
          <a:p>
            <a:r>
              <a:rPr lang="zh-CN" altLang="en-US" dirty="0" smtClean="0"/>
              <a:t>页面标题</a:t>
            </a:r>
            <a:endParaRPr lang="zh-CN" altLang="en-US" dirty="0"/>
          </a:p>
        </p:txBody>
      </p:sp>
      <p:sp>
        <p:nvSpPr>
          <p:cNvPr id="3" name="内容占位符 2"/>
          <p:cNvSpPr>
            <a:spLocks noGrp="1"/>
          </p:cNvSpPr>
          <p:nvPr>
            <p:ph idx="1"/>
          </p:nvPr>
        </p:nvSpPr>
        <p:spPr>
          <a:xfrm>
            <a:off x="83456" y="798286"/>
            <a:ext cx="11992430" cy="5175478"/>
          </a:xfrm>
          <a:prstGeom prst="rect">
            <a:avLst/>
          </a:prstGeom>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a:latin typeface="微软雅黑" panose="020B0503020204020204" pitchFamily="34" charset="-122"/>
                <a:ea typeface="微软雅黑" panose="020B0503020204020204" pitchFamily="34" charset="-122"/>
              </a:defRPr>
            </a:lvl4pPr>
            <a:lvl5pPr>
              <a:defRPr>
                <a:latin typeface="微软雅黑" panose="020B0503020204020204" pitchFamily="34" charset="-122"/>
                <a:ea typeface="微软雅黑" panose="020B0503020204020204" pitchFamily="34"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13041638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456" y="72570"/>
            <a:ext cx="7968343" cy="620144"/>
          </a:xfrm>
        </p:spPr>
        <p:txBody>
          <a:bodyPr>
            <a:normAutofit/>
          </a:bodyPr>
          <a:lstStyle>
            <a:lvl1pPr>
              <a:defRPr sz="3200">
                <a:solidFill>
                  <a:schemeClr val="tx1"/>
                </a:solidFill>
              </a:defRPr>
            </a:lvl1pPr>
          </a:lstStyle>
          <a:p>
            <a:r>
              <a:rPr lang="zh-CN" altLang="en-US" dirty="0" smtClean="0"/>
              <a:t>页面标题</a:t>
            </a:r>
            <a:endParaRPr lang="zh-CN" altLang="en-US" dirty="0"/>
          </a:p>
        </p:txBody>
      </p:sp>
      <p:sp>
        <p:nvSpPr>
          <p:cNvPr id="3" name="内容占位符 2"/>
          <p:cNvSpPr>
            <a:spLocks noGrp="1"/>
          </p:cNvSpPr>
          <p:nvPr>
            <p:ph idx="1"/>
          </p:nvPr>
        </p:nvSpPr>
        <p:spPr>
          <a:xfrm>
            <a:off x="83456" y="798286"/>
            <a:ext cx="11992430" cy="5175478"/>
          </a:xfrm>
          <a:prstGeom prst="rect">
            <a:avLst/>
          </a:prstGeom>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a:latin typeface="微软雅黑" panose="020B0503020204020204" pitchFamily="34" charset="-122"/>
                <a:ea typeface="微软雅黑" panose="020B0503020204020204" pitchFamily="34" charset="-122"/>
              </a:defRPr>
            </a:lvl4pPr>
            <a:lvl5pPr>
              <a:defRPr>
                <a:latin typeface="微软雅黑" panose="020B0503020204020204" pitchFamily="34" charset="-122"/>
                <a:ea typeface="微软雅黑" panose="020B0503020204020204" pitchFamily="34"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矩形 3"/>
          <p:cNvSpPr/>
          <p:nvPr userDrawn="1"/>
        </p:nvSpPr>
        <p:spPr>
          <a:xfrm>
            <a:off x="8679543" y="3381829"/>
            <a:ext cx="3251200" cy="24819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10305143" y="3582880"/>
            <a:ext cx="1248229" cy="24819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1832618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7649028" y="3645354"/>
            <a:ext cx="4542971" cy="1325563"/>
          </a:xfrm>
          <a:prstGeom prst="rect">
            <a:avLst/>
          </a:prstGeom>
        </p:spPr>
        <p:txBody>
          <a:bodyPr vert="horz" lIns="91440" tIns="45720" rIns="91440" bIns="45720" rtlCol="0" anchor="ctr">
            <a:normAutofit/>
          </a:bodyPr>
          <a:lstStyle/>
          <a:p>
            <a:r>
              <a:rPr lang="zh-CN" altLang="en-US" dirty="0" smtClean="0"/>
              <a:t>课程标题</a:t>
            </a:r>
            <a:endParaRPr lang="zh-CN" altLang="en-US" dirty="0"/>
          </a:p>
        </p:txBody>
      </p:sp>
    </p:spTree>
    <p:extLst>
      <p:ext uri="{BB962C8B-B14F-4D97-AF65-F5344CB8AC3E}">
        <p14:creationId xmlns:p14="http://schemas.microsoft.com/office/powerpoint/2010/main" val="1591732955"/>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Lst>
  <p:txStyles>
    <p:titleStyle>
      <a:lvl1pPr algn="l" defTabSz="914400" rtl="0" eaLnBrk="1" latinLnBrk="0" hangingPunct="1">
        <a:lnSpc>
          <a:spcPct val="90000"/>
        </a:lnSpc>
        <a:spcBef>
          <a:spcPct val="0"/>
        </a:spcBef>
        <a:buNone/>
        <a:defRPr sz="4400" b="1" kern="1200">
          <a:solidFill>
            <a:schemeClr val="bg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3.xml"/><Relationship Id="rId5" Type="http://schemas.openxmlformats.org/officeDocument/2006/relationships/image" Target="../media/image7.jp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6912429" y="3922126"/>
            <a:ext cx="5279571" cy="795791"/>
          </a:xfrm>
        </p:spPr>
        <p:txBody>
          <a:bodyPr>
            <a:normAutofit/>
          </a:bodyPr>
          <a:lstStyle/>
          <a:p>
            <a:r>
              <a:rPr lang="en-US" altLang="zh-CN" dirty="0" smtClean="0"/>
              <a:t>HDFS</a:t>
            </a:r>
            <a:endParaRPr lang="zh-CN" altLang="en-US" dirty="0"/>
          </a:p>
        </p:txBody>
      </p:sp>
    </p:spTree>
    <p:extLst>
      <p:ext uri="{BB962C8B-B14F-4D97-AF65-F5344CB8AC3E}">
        <p14:creationId xmlns:p14="http://schemas.microsoft.com/office/powerpoint/2010/main" val="287036442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HDFS</a:t>
            </a:r>
            <a:r>
              <a:rPr lang="zh-CN" altLang="en-US" dirty="0" smtClean="0"/>
              <a:t>的设计</a:t>
            </a:r>
            <a:endParaRPr lang="zh-CN" altLang="en-US" dirty="0"/>
          </a:p>
        </p:txBody>
      </p:sp>
      <p:sp>
        <p:nvSpPr>
          <p:cNvPr id="3" name="内容占位符 2"/>
          <p:cNvSpPr>
            <a:spLocks noGrp="1"/>
          </p:cNvSpPr>
          <p:nvPr>
            <p:ph idx="1"/>
          </p:nvPr>
        </p:nvSpPr>
        <p:spPr/>
        <p:txBody>
          <a:bodyPr/>
          <a:lstStyle/>
          <a:p>
            <a:r>
              <a:rPr lang="zh-CN" altLang="en-US" b="1" dirty="0"/>
              <a:t>大量的小</a:t>
            </a:r>
            <a:r>
              <a:rPr lang="zh-CN" altLang="en-US" b="1" dirty="0" smtClean="0"/>
              <a:t>文件</a:t>
            </a:r>
            <a:endParaRPr lang="en-US" altLang="zh-CN" b="1" dirty="0" smtClean="0"/>
          </a:p>
          <a:p>
            <a:pPr lvl="1"/>
            <a:r>
              <a:rPr lang="zh-CN" altLang="en-US" dirty="0" smtClean="0"/>
              <a:t>由于</a:t>
            </a:r>
            <a:r>
              <a:rPr lang="en-US" altLang="zh-CN" dirty="0" err="1"/>
              <a:t>namenode</a:t>
            </a:r>
            <a:r>
              <a:rPr lang="zh-CN" altLang="en-US" dirty="0"/>
              <a:t>将文件系统的元数据存储在内存中，因此该文件系统所能存储的文件总数受限于</a:t>
            </a:r>
            <a:r>
              <a:rPr lang="en-US" altLang="zh-CN" dirty="0" err="1"/>
              <a:t>namenode</a:t>
            </a:r>
            <a:r>
              <a:rPr lang="zh-CN" altLang="en-US" dirty="0"/>
              <a:t>的内存容量。根据经验，每个文件、目录和数据块的存储</a:t>
            </a:r>
            <a:r>
              <a:rPr lang="zh-CN" altLang="en-US" dirty="0" smtClean="0"/>
              <a:t>信息大约占</a:t>
            </a:r>
            <a:r>
              <a:rPr lang="en-US" altLang="zh-CN" b="1" dirty="0" smtClean="0"/>
              <a:t>150</a:t>
            </a:r>
            <a:r>
              <a:rPr lang="zh-CN" altLang="en-US" b="1" dirty="0"/>
              <a:t>字节</a:t>
            </a:r>
            <a:r>
              <a:rPr lang="zh-CN" altLang="en-US" dirty="0"/>
              <a:t>。因此，举例来说，如果有一百万个文件，且每个文件占一个数据块，那至少需要</a:t>
            </a:r>
            <a:r>
              <a:rPr lang="en-US" altLang="zh-CN" dirty="0"/>
              <a:t>300MB</a:t>
            </a:r>
            <a:r>
              <a:rPr lang="zh-CN" altLang="en-US" dirty="0"/>
              <a:t>的内存。尽管存储上百万个文件是可行的，但是存储数十亿个文件就</a:t>
            </a:r>
            <a:r>
              <a:rPr lang="zh-CN" altLang="en-US" dirty="0" smtClean="0"/>
              <a:t>超出当前</a:t>
            </a:r>
            <a:r>
              <a:rPr lang="zh-CN" altLang="en-US" dirty="0"/>
              <a:t>硬件的</a:t>
            </a:r>
            <a:r>
              <a:rPr lang="zh-CN" altLang="en-US" dirty="0" smtClean="0"/>
              <a:t>能力了。</a:t>
            </a:r>
            <a:endParaRPr lang="en-US" altLang="zh-CN" dirty="0" smtClean="0"/>
          </a:p>
          <a:p>
            <a:r>
              <a:rPr lang="zh-CN" altLang="en-US" b="1" dirty="0"/>
              <a:t>多用户写入，任意修改</a:t>
            </a:r>
            <a:r>
              <a:rPr lang="zh-CN" altLang="en-US" b="1" dirty="0" smtClean="0"/>
              <a:t>文件</a:t>
            </a:r>
            <a:endParaRPr lang="en-US" altLang="zh-CN" b="1" dirty="0" smtClean="0"/>
          </a:p>
          <a:p>
            <a:pPr lvl="1"/>
            <a:r>
              <a:rPr lang="en-US" altLang="zh-CN" dirty="0" smtClean="0"/>
              <a:t>HDFS</a:t>
            </a:r>
            <a:r>
              <a:rPr lang="zh-CN" altLang="en-US" dirty="0"/>
              <a:t>中的文件可能只有一</a:t>
            </a:r>
            <a:r>
              <a:rPr lang="zh-CN" altLang="en-US" dirty="0" smtClean="0"/>
              <a:t>个</a:t>
            </a:r>
            <a:r>
              <a:rPr lang="en-US" altLang="zh-CN" dirty="0" smtClean="0"/>
              <a:t>Writer</a:t>
            </a:r>
            <a:r>
              <a:rPr lang="en-US" altLang="zh-CN" dirty="0"/>
              <a:t>,</a:t>
            </a:r>
            <a:r>
              <a:rPr lang="zh-CN" altLang="en-US" dirty="0"/>
              <a:t>而且写操作总是将数据添加在文件的末尾。它不支持其有多个写入者的操作，也不支持在文件的任意位置进行修改。可能以后会支持这些操作，但它们相对比较低效。</a:t>
            </a:r>
            <a:endParaRPr lang="en-US" altLang="zh-CN" dirty="0"/>
          </a:p>
          <a:p>
            <a:endParaRPr lang="en-US" altLang="zh-CN" dirty="0" smtClean="0"/>
          </a:p>
          <a:p>
            <a:endParaRPr lang="en-US" altLang="zh-CN" dirty="0"/>
          </a:p>
          <a:p>
            <a:endParaRPr lang="en-US" altLang="zh-CN" dirty="0" smtClean="0"/>
          </a:p>
          <a:p>
            <a:endParaRPr lang="zh-CN" altLang="en-US" dirty="0"/>
          </a:p>
        </p:txBody>
      </p:sp>
    </p:spTree>
    <p:extLst>
      <p:ext uri="{BB962C8B-B14F-4D97-AF65-F5344CB8AC3E}">
        <p14:creationId xmlns:p14="http://schemas.microsoft.com/office/powerpoint/2010/main" val="369098732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HDFS</a:t>
            </a:r>
            <a:r>
              <a:rPr lang="zh-CN" altLang="en-US" dirty="0" smtClean="0"/>
              <a:t>的基本概念</a:t>
            </a:r>
            <a:endParaRPr lang="zh-CN" altLang="en-US" dirty="0"/>
          </a:p>
        </p:txBody>
      </p:sp>
      <p:sp>
        <p:nvSpPr>
          <p:cNvPr id="3" name="内容占位符 2"/>
          <p:cNvSpPr>
            <a:spLocks noGrp="1"/>
          </p:cNvSpPr>
          <p:nvPr>
            <p:ph idx="1"/>
          </p:nvPr>
        </p:nvSpPr>
        <p:spPr/>
        <p:txBody>
          <a:bodyPr/>
          <a:lstStyle/>
          <a:p>
            <a:r>
              <a:rPr lang="zh-CN" altLang="en-US" b="1" dirty="0" smtClean="0"/>
              <a:t>数据块</a:t>
            </a:r>
            <a:r>
              <a:rPr lang="en-US" altLang="zh-CN" b="1" dirty="0" smtClean="0"/>
              <a:t>Block</a:t>
            </a:r>
          </a:p>
          <a:p>
            <a:r>
              <a:rPr lang="zh-CN" altLang="en-US" dirty="0"/>
              <a:t>每个磁盘都有默认的数据块大小，这是磁盘进行数据读／写的最小单位。构建于单个磁盘之上的文件系统通过磁盘块来管理该文件系统中的块，该文件系统块的大小可以是磁盘块的整数倍。文件系统块一般为几千字节，而磁盘块一般为</a:t>
            </a:r>
            <a:r>
              <a:rPr lang="en-US" altLang="zh-CN" dirty="0"/>
              <a:t>512</a:t>
            </a:r>
            <a:r>
              <a:rPr lang="zh-CN" altLang="en-US" dirty="0"/>
              <a:t>字节</a:t>
            </a:r>
            <a:r>
              <a:rPr lang="zh-CN" altLang="en-US" dirty="0" smtClean="0"/>
              <a:t>。文件系统</a:t>
            </a:r>
            <a:r>
              <a:rPr lang="zh-CN" altLang="en-US" dirty="0"/>
              <a:t>块</a:t>
            </a:r>
            <a:r>
              <a:rPr lang="zh-CN" altLang="en-US" dirty="0" smtClean="0"/>
              <a:t>大小对于</a:t>
            </a:r>
            <a:r>
              <a:rPr lang="zh-CN" altLang="en-US" dirty="0"/>
              <a:t>需要读／写文件的文件系统用户来说是透明的</a:t>
            </a:r>
            <a:r>
              <a:rPr lang="zh-CN" altLang="en-US" dirty="0" smtClean="0"/>
              <a:t>。</a:t>
            </a:r>
            <a:r>
              <a:rPr lang="en-US" altLang="zh-CN" dirty="0" smtClean="0"/>
              <a:t>HDFS</a:t>
            </a:r>
            <a:r>
              <a:rPr lang="zh-CN" altLang="en-US" dirty="0"/>
              <a:t>同样也有块</a:t>
            </a:r>
            <a:r>
              <a:rPr lang="zh-CN" altLang="en-US" dirty="0" smtClean="0"/>
              <a:t>（</a:t>
            </a:r>
            <a:r>
              <a:rPr lang="en-US" altLang="zh-CN" dirty="0" smtClean="0"/>
              <a:t>Block</a:t>
            </a:r>
            <a:r>
              <a:rPr lang="zh-CN" altLang="en-US" dirty="0"/>
              <a:t>）的概念，但是大得多，默认为</a:t>
            </a:r>
            <a:r>
              <a:rPr lang="en-US" altLang="zh-CN" dirty="0" smtClean="0"/>
              <a:t>64MB</a:t>
            </a:r>
            <a:r>
              <a:rPr lang="zh-CN" altLang="en-US" dirty="0" smtClean="0"/>
              <a:t>（</a:t>
            </a:r>
            <a:r>
              <a:rPr lang="en-US" altLang="zh-CN" dirty="0" smtClean="0"/>
              <a:t>Hadoop2</a:t>
            </a:r>
            <a:r>
              <a:rPr lang="zh-CN" altLang="en-US" dirty="0" smtClean="0"/>
              <a:t>已经提高为默认</a:t>
            </a:r>
            <a:r>
              <a:rPr lang="en-US" altLang="zh-CN" dirty="0" smtClean="0"/>
              <a:t>128M</a:t>
            </a:r>
            <a:r>
              <a:rPr lang="zh-CN" altLang="en-US" dirty="0" smtClean="0"/>
              <a:t>）。</a:t>
            </a:r>
            <a:r>
              <a:rPr lang="zh-CN" altLang="en-US" dirty="0"/>
              <a:t>与单一磁盘上的文件系统相似，</a:t>
            </a:r>
            <a:r>
              <a:rPr lang="en-US" altLang="zh-CN" dirty="0"/>
              <a:t>HDFS</a:t>
            </a:r>
            <a:r>
              <a:rPr lang="zh-CN" altLang="en-US" dirty="0"/>
              <a:t>上的文件也被划分为块大小的多个分块</a:t>
            </a:r>
            <a:r>
              <a:rPr lang="en-US" altLang="zh-CN" dirty="0" smtClean="0"/>
              <a:t>(Chunk</a:t>
            </a:r>
            <a:r>
              <a:rPr lang="en-US" altLang="zh-CN" dirty="0"/>
              <a:t>)</a:t>
            </a:r>
            <a:r>
              <a:rPr lang="zh-CN" altLang="en-US" dirty="0"/>
              <a:t>，作为独立的存储单元。但与其他文件系统不同的是，</a:t>
            </a:r>
            <a:r>
              <a:rPr lang="en-US" altLang="zh-CN" dirty="0"/>
              <a:t>HDFS</a:t>
            </a:r>
            <a:r>
              <a:rPr lang="zh-CN" altLang="en-US" dirty="0"/>
              <a:t>中小于一个块大小的文件不会占据整个块的空间</a:t>
            </a:r>
            <a:r>
              <a:rPr lang="zh-CN" altLang="en-US" dirty="0" smtClean="0"/>
              <a:t>。</a:t>
            </a:r>
            <a:endParaRPr lang="en-US" altLang="zh-CN" dirty="0"/>
          </a:p>
          <a:p>
            <a:endParaRPr lang="zh-CN" altLang="en-US" dirty="0"/>
          </a:p>
        </p:txBody>
      </p:sp>
    </p:spTree>
    <p:extLst>
      <p:ext uri="{BB962C8B-B14F-4D97-AF65-F5344CB8AC3E}">
        <p14:creationId xmlns:p14="http://schemas.microsoft.com/office/powerpoint/2010/main" val="36801053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p:cNvPicPr>
            <a:picLocks noGrp="1" noChangeAspect="1"/>
          </p:cNvPicPr>
          <p:nvPr>
            <p:ph idx="1"/>
          </p:nvPr>
        </p:nvPicPr>
        <p:blipFill rotWithShape="1">
          <a:blip r:embed="rId2">
            <a:extLst>
              <a:ext uri="{28A0092B-C50C-407E-A947-70E740481C1C}">
                <a14:useLocalDpi xmlns:a14="http://schemas.microsoft.com/office/drawing/2010/main" val="0"/>
              </a:ext>
            </a:extLst>
          </a:blip>
          <a:srcRect t="29863"/>
          <a:stretch/>
        </p:blipFill>
        <p:spPr>
          <a:xfrm>
            <a:off x="0" y="-12032"/>
            <a:ext cx="12192000" cy="5985795"/>
          </a:xfrm>
        </p:spPr>
      </p:pic>
      <p:sp>
        <p:nvSpPr>
          <p:cNvPr id="6" name="矩形 5"/>
          <p:cNvSpPr/>
          <p:nvPr/>
        </p:nvSpPr>
        <p:spPr>
          <a:xfrm>
            <a:off x="0" y="-84222"/>
            <a:ext cx="12192000" cy="5280336"/>
          </a:xfrm>
          <a:prstGeom prst="rect">
            <a:avLst/>
          </a:prstGeom>
          <a:gradFill>
            <a:gsLst>
              <a:gs pos="0">
                <a:schemeClr val="bg1"/>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r>
              <a:rPr lang="en-US" altLang="zh-CN" dirty="0" smtClean="0"/>
              <a:t>HDFS</a:t>
            </a:r>
            <a:r>
              <a:rPr lang="zh-CN" altLang="en-US" dirty="0" smtClean="0"/>
              <a:t>的基本概念</a:t>
            </a:r>
            <a:endParaRPr lang="zh-CN" altLang="en-US" dirty="0"/>
          </a:p>
        </p:txBody>
      </p:sp>
      <p:sp>
        <p:nvSpPr>
          <p:cNvPr id="7" name="文本框 6"/>
          <p:cNvSpPr txBox="1"/>
          <p:nvPr/>
        </p:nvSpPr>
        <p:spPr>
          <a:xfrm>
            <a:off x="1190171" y="1364343"/>
            <a:ext cx="5109029" cy="1938992"/>
          </a:xfrm>
          <a:prstGeom prst="rect">
            <a:avLst/>
          </a:prstGeom>
          <a:noFill/>
        </p:spPr>
        <p:txBody>
          <a:bodyPr wrap="square" rtlCol="0">
            <a:spAutoFit/>
          </a:bodyPr>
          <a:lstStyle/>
          <a:p>
            <a:r>
              <a:rPr lang="zh-CN" altLang="en-US" sz="4800" dirty="0" smtClean="0">
                <a:latin typeface="微软雅黑" panose="020B0503020204020204" pitchFamily="34" charset="-122"/>
                <a:ea typeface="微软雅黑" panose="020B0503020204020204" pitchFamily="34" charset="-122"/>
              </a:rPr>
              <a:t>为何</a:t>
            </a:r>
            <a:r>
              <a:rPr lang="en-US" altLang="zh-CN" sz="4800" dirty="0" smtClean="0">
                <a:latin typeface="微软雅黑" panose="020B0503020204020204" pitchFamily="34" charset="-122"/>
                <a:ea typeface="微软雅黑" panose="020B0503020204020204" pitchFamily="34" charset="-122"/>
              </a:rPr>
              <a:t>HDFS</a:t>
            </a:r>
            <a:r>
              <a:rPr lang="zh-CN" altLang="en-US" sz="4800" dirty="0" smtClean="0">
                <a:latin typeface="微软雅黑" panose="020B0503020204020204" pitchFamily="34" charset="-122"/>
                <a:ea typeface="微软雅黑" panose="020B0503020204020204" pitchFamily="34" charset="-122"/>
              </a:rPr>
              <a:t>中的块</a:t>
            </a:r>
            <a:endParaRPr lang="en-US" altLang="zh-CN" sz="4800" dirty="0" smtClean="0">
              <a:latin typeface="微软雅黑" panose="020B0503020204020204" pitchFamily="34" charset="-122"/>
              <a:ea typeface="微软雅黑" panose="020B0503020204020204" pitchFamily="34" charset="-122"/>
            </a:endParaRPr>
          </a:p>
          <a:p>
            <a:r>
              <a:rPr lang="zh-CN" altLang="en-US" sz="7200" b="1" dirty="0" smtClean="0">
                <a:latin typeface="微软雅黑" panose="020B0503020204020204" pitchFamily="34" charset="-122"/>
                <a:ea typeface="微软雅黑" panose="020B0503020204020204" pitchFamily="34" charset="-122"/>
              </a:rPr>
              <a:t>如此之</a:t>
            </a:r>
            <a:r>
              <a:rPr lang="zh-CN" altLang="en-US" sz="7200" b="1" dirty="0" smtClean="0">
                <a:solidFill>
                  <a:srgbClr val="00B050"/>
                </a:solidFill>
                <a:latin typeface="微软雅黑" panose="020B0503020204020204" pitchFamily="34" charset="-122"/>
                <a:ea typeface="微软雅黑" panose="020B0503020204020204" pitchFamily="34" charset="-122"/>
              </a:rPr>
              <a:t>大</a:t>
            </a:r>
            <a:r>
              <a:rPr lang="zh-CN" altLang="en-US" sz="7200" b="1" dirty="0" smtClean="0">
                <a:latin typeface="微软雅黑" panose="020B0503020204020204" pitchFamily="34" charset="-122"/>
                <a:ea typeface="微软雅黑" panose="020B0503020204020204" pitchFamily="34" charset="-122"/>
              </a:rPr>
              <a:t>？</a:t>
            </a:r>
            <a:endParaRPr lang="zh-CN" altLang="en-US" sz="72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0817700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HDFS</a:t>
            </a:r>
            <a:r>
              <a:rPr lang="zh-CN" altLang="en-US" dirty="0" smtClean="0"/>
              <a:t>的基本概念</a:t>
            </a:r>
            <a:endParaRPr lang="zh-CN" altLang="en-US" dirty="0"/>
          </a:p>
        </p:txBody>
      </p:sp>
      <p:sp>
        <p:nvSpPr>
          <p:cNvPr id="3" name="内容占位符 2"/>
          <p:cNvSpPr>
            <a:spLocks noGrp="1"/>
          </p:cNvSpPr>
          <p:nvPr>
            <p:ph idx="1"/>
          </p:nvPr>
        </p:nvSpPr>
        <p:spPr/>
        <p:txBody>
          <a:bodyPr/>
          <a:lstStyle/>
          <a:p>
            <a:r>
              <a:rPr lang="zh-CN" altLang="en-US" b="1" dirty="0" smtClean="0"/>
              <a:t>为何</a:t>
            </a:r>
            <a:r>
              <a:rPr lang="en-US" altLang="zh-CN" b="1" dirty="0" smtClean="0"/>
              <a:t>HDFS</a:t>
            </a:r>
            <a:r>
              <a:rPr lang="zh-CN" altLang="en-US" b="1" dirty="0" smtClean="0"/>
              <a:t>中的块如此之大？</a:t>
            </a:r>
            <a:endParaRPr lang="en-US" altLang="zh-CN" b="1" dirty="0" smtClean="0"/>
          </a:p>
          <a:p>
            <a:pPr lvl="1"/>
            <a:r>
              <a:rPr lang="en-US" altLang="zh-CN" dirty="0"/>
              <a:t>HDFS</a:t>
            </a:r>
            <a:r>
              <a:rPr lang="zh-CN" altLang="en-US" dirty="0"/>
              <a:t>的块比磁盘的块大，其目的是为了最小化寻址</a:t>
            </a:r>
            <a:r>
              <a:rPr lang="zh-CN" altLang="en-US" dirty="0" smtClean="0"/>
              <a:t>开销。如果</a:t>
            </a:r>
            <a:r>
              <a:rPr lang="zh-CN" altLang="en-US" dirty="0"/>
              <a:t>块设里得足够大，从磁盘传输数据的时间会明显大于定位这个块</a:t>
            </a:r>
            <a:r>
              <a:rPr lang="zh-CN" altLang="en-US" dirty="0" smtClean="0"/>
              <a:t>开始位置所</a:t>
            </a:r>
            <a:r>
              <a:rPr lang="zh-CN" altLang="en-US" dirty="0"/>
              <a:t>需的时间。因而，传愉一个由多个块组成的文件的时间取决于磁盘传愉速率。我们来做一个速算，如果寻址时间约为</a:t>
            </a:r>
            <a:r>
              <a:rPr lang="en-US" altLang="zh-CN" dirty="0"/>
              <a:t>10ms</a:t>
            </a:r>
            <a:r>
              <a:rPr lang="zh-CN" altLang="en-US" dirty="0"/>
              <a:t>，而传输速率为</a:t>
            </a:r>
            <a:r>
              <a:rPr lang="en-US" altLang="zh-CN" dirty="0"/>
              <a:t>100MB/s</a:t>
            </a:r>
            <a:r>
              <a:rPr lang="zh-CN" altLang="en-US" dirty="0"/>
              <a:t>，为了使寻址时间仅占传输时间</a:t>
            </a:r>
            <a:r>
              <a:rPr lang="zh-CN" altLang="en-US" dirty="0" smtClean="0"/>
              <a:t>的</a:t>
            </a:r>
            <a:r>
              <a:rPr lang="en-US" altLang="zh-CN" dirty="0" smtClean="0"/>
              <a:t>1%</a:t>
            </a:r>
            <a:r>
              <a:rPr lang="zh-CN" altLang="en-US" dirty="0"/>
              <a:t>，我们要将块大小设置约为</a:t>
            </a:r>
            <a:r>
              <a:rPr lang="en-US" altLang="zh-CN" dirty="0"/>
              <a:t>100MB</a:t>
            </a:r>
            <a:r>
              <a:rPr lang="zh-CN" altLang="en-US" dirty="0"/>
              <a:t>．默认的块大小实际为</a:t>
            </a:r>
            <a:r>
              <a:rPr lang="en-US" altLang="zh-CN" dirty="0"/>
              <a:t>64MB</a:t>
            </a:r>
            <a:r>
              <a:rPr lang="zh-CN" altLang="en-US" dirty="0"/>
              <a:t>，但是很多</a:t>
            </a:r>
            <a:r>
              <a:rPr lang="zh-CN" altLang="en-US" dirty="0" smtClean="0"/>
              <a:t>情况下</a:t>
            </a:r>
            <a:r>
              <a:rPr lang="en-US" altLang="zh-CN" dirty="0" smtClean="0"/>
              <a:t>HDFS</a:t>
            </a:r>
            <a:r>
              <a:rPr lang="zh-CN" altLang="en-US" dirty="0"/>
              <a:t>使用</a:t>
            </a:r>
            <a:r>
              <a:rPr lang="en-US" altLang="zh-CN" dirty="0"/>
              <a:t>128MB</a:t>
            </a:r>
            <a:r>
              <a:rPr lang="zh-CN" altLang="en-US" dirty="0"/>
              <a:t>的</a:t>
            </a:r>
            <a:r>
              <a:rPr lang="zh-CN" altLang="en-US" dirty="0" smtClean="0"/>
              <a:t>块设置。以后</a:t>
            </a:r>
            <a:r>
              <a:rPr lang="zh-CN" altLang="en-US" dirty="0"/>
              <a:t>随着新一代磁盘驱动器传输速率的提升，块的大</a:t>
            </a:r>
            <a:r>
              <a:rPr lang="zh-CN" altLang="en-US"/>
              <a:t>小将</a:t>
            </a:r>
            <a:r>
              <a:rPr lang="zh-CN" altLang="en-US" smtClean="0"/>
              <a:t>被设定得</a:t>
            </a:r>
            <a:r>
              <a:rPr lang="zh-CN" altLang="en-US" dirty="0"/>
              <a:t>更</a:t>
            </a:r>
            <a:r>
              <a:rPr lang="zh-CN" altLang="en-US" dirty="0" smtClean="0"/>
              <a:t>大。但是</a:t>
            </a:r>
            <a:r>
              <a:rPr lang="zh-CN" altLang="en-US" dirty="0"/>
              <a:t>这个数也</a:t>
            </a:r>
            <a:r>
              <a:rPr lang="zh-CN" altLang="en-US" dirty="0" smtClean="0"/>
              <a:t>不会设置得</a:t>
            </a:r>
            <a:r>
              <a:rPr lang="zh-CN" altLang="en-US" dirty="0"/>
              <a:t>过</a:t>
            </a:r>
            <a:r>
              <a:rPr lang="zh-CN" altLang="en-US" dirty="0" smtClean="0"/>
              <a:t>大。</a:t>
            </a:r>
            <a:r>
              <a:rPr lang="en-US" altLang="zh-CN" dirty="0" err="1" smtClean="0"/>
              <a:t>MapReduce</a:t>
            </a:r>
            <a:r>
              <a:rPr lang="zh-CN" altLang="en-US" dirty="0"/>
              <a:t>中</a:t>
            </a:r>
            <a:r>
              <a:rPr lang="zh-CN" altLang="en-US" dirty="0" smtClean="0"/>
              <a:t>的</a:t>
            </a:r>
            <a:r>
              <a:rPr lang="en-US" altLang="zh-CN" dirty="0" smtClean="0"/>
              <a:t>Map</a:t>
            </a:r>
            <a:r>
              <a:rPr lang="zh-CN" altLang="en-US" dirty="0" smtClean="0"/>
              <a:t>任务</a:t>
            </a:r>
            <a:r>
              <a:rPr lang="zh-CN" altLang="en-US" dirty="0"/>
              <a:t>通常一次只处理一个块中的数据，因此如果任务数太少（少于集群中的节点数量），作业的运行速度就会比较慢。</a:t>
            </a:r>
            <a:endParaRPr lang="en-US" altLang="zh-CN" dirty="0"/>
          </a:p>
          <a:p>
            <a:endParaRPr lang="en-US" altLang="zh-CN" dirty="0" smtClean="0"/>
          </a:p>
          <a:p>
            <a:endParaRPr lang="en-US" altLang="zh-CN" dirty="0"/>
          </a:p>
          <a:p>
            <a:endParaRPr lang="zh-CN" altLang="en-US" dirty="0"/>
          </a:p>
        </p:txBody>
      </p:sp>
    </p:spTree>
    <p:extLst>
      <p:ext uri="{BB962C8B-B14F-4D97-AF65-F5344CB8AC3E}">
        <p14:creationId xmlns:p14="http://schemas.microsoft.com/office/powerpoint/2010/main" val="267562680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HDFS</a:t>
            </a:r>
            <a:r>
              <a:rPr lang="zh-CN" altLang="en-US" dirty="0" smtClean="0"/>
              <a:t>的基本概念</a:t>
            </a:r>
            <a:endParaRPr lang="zh-CN" altLang="en-US" dirty="0"/>
          </a:p>
        </p:txBody>
      </p:sp>
      <p:sp>
        <p:nvSpPr>
          <p:cNvPr id="3" name="内容占位符 2"/>
          <p:cNvSpPr>
            <a:spLocks noGrp="1"/>
          </p:cNvSpPr>
          <p:nvPr>
            <p:ph idx="1"/>
          </p:nvPr>
        </p:nvSpPr>
        <p:spPr/>
        <p:txBody>
          <a:bodyPr/>
          <a:lstStyle/>
          <a:p>
            <a:r>
              <a:rPr lang="zh-CN" altLang="en-US" b="1" dirty="0" smtClean="0"/>
              <a:t>分块的作用</a:t>
            </a:r>
            <a:endParaRPr lang="en-US" altLang="zh-CN" b="1" dirty="0" smtClean="0"/>
          </a:p>
          <a:p>
            <a:pPr lvl="1"/>
            <a:r>
              <a:rPr lang="zh-CN" altLang="en-US" dirty="0"/>
              <a:t>对分布式文件系统中的块进行抽象会带来很多好处</a:t>
            </a:r>
            <a:r>
              <a:rPr lang="zh-CN" altLang="en-US" dirty="0" smtClean="0"/>
              <a:t>。</a:t>
            </a:r>
            <a:endParaRPr lang="en-US" altLang="zh-CN" dirty="0" smtClean="0"/>
          </a:p>
          <a:p>
            <a:pPr lvl="1"/>
            <a:r>
              <a:rPr lang="zh-CN" altLang="en-US" dirty="0" smtClean="0"/>
              <a:t>第一</a:t>
            </a:r>
            <a:r>
              <a:rPr lang="zh-CN" altLang="en-US" dirty="0"/>
              <a:t>个最明显的好处是，一个文件的大小可以大于网络中任意一个磁盘的容量。文件的所有块并不需要存储在同一个磁盘上，因此它们可以利用集群上的任意一个磁盘进行存储。事实上，尽管不常见，但对于整个</a:t>
            </a:r>
            <a:r>
              <a:rPr lang="en-US" altLang="zh-CN" dirty="0"/>
              <a:t>HDFS</a:t>
            </a:r>
            <a:r>
              <a:rPr lang="zh-CN" altLang="en-US" dirty="0"/>
              <a:t>集群而言，也可以仅存储一个文件，该文件的块占满集群中所有的磁盘</a:t>
            </a:r>
            <a:r>
              <a:rPr lang="zh-CN" altLang="en-US" dirty="0" smtClean="0"/>
              <a:t>。</a:t>
            </a:r>
            <a:endParaRPr lang="en-US" altLang="zh-CN" dirty="0" smtClean="0"/>
          </a:p>
          <a:p>
            <a:endParaRPr lang="en-US" altLang="zh-CN" dirty="0" smtClean="0"/>
          </a:p>
          <a:p>
            <a:endParaRPr lang="zh-CN" altLang="en-US" dirty="0"/>
          </a:p>
        </p:txBody>
      </p:sp>
    </p:spTree>
    <p:extLst>
      <p:ext uri="{BB962C8B-B14F-4D97-AF65-F5344CB8AC3E}">
        <p14:creationId xmlns:p14="http://schemas.microsoft.com/office/powerpoint/2010/main" val="372756993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HDFS</a:t>
            </a:r>
            <a:r>
              <a:rPr lang="zh-CN" altLang="en-US" dirty="0" smtClean="0"/>
              <a:t>的基本概念</a:t>
            </a:r>
            <a:endParaRPr lang="zh-CN" altLang="en-US" dirty="0"/>
          </a:p>
        </p:txBody>
      </p:sp>
      <p:sp>
        <p:nvSpPr>
          <p:cNvPr id="3" name="内容占位符 2"/>
          <p:cNvSpPr>
            <a:spLocks noGrp="1"/>
          </p:cNvSpPr>
          <p:nvPr>
            <p:ph idx="1"/>
          </p:nvPr>
        </p:nvSpPr>
        <p:spPr/>
        <p:txBody>
          <a:bodyPr/>
          <a:lstStyle/>
          <a:p>
            <a:r>
              <a:rPr lang="zh-CN" altLang="en-US" b="1" dirty="0" smtClean="0"/>
              <a:t>分块的作用</a:t>
            </a:r>
            <a:endParaRPr lang="en-US" altLang="zh-CN" b="1" dirty="0" smtClean="0"/>
          </a:p>
          <a:p>
            <a:pPr lvl="1"/>
            <a:r>
              <a:rPr lang="zh-CN" altLang="en-US" dirty="0"/>
              <a:t>第二个好处是，使用抽象块而非整个文件作为存储单元，大大简化了存储子系统的设计。简化是所有系统的目标，但是这对于故障种类繁多的分布式系统来说尤为重要。将存储子系统控制单元设置为块，可简化存储管理（由于块的大小是固定的，因此计算单个磁盘能存储多少个块就相对容易）。同时也消除了对元数据的顾虑（块只是存储数据的一部分，而文件的元数据，如权限信息，并不需要与块一同存储，这样一来，其他系统就可以单独管理这些元数据）。不仅如此，块还非常适合用于数据备份进而提供数据容错能力和提高可用性。将每个块复制到少数几个独立的机器上（默认为</a:t>
            </a:r>
            <a:r>
              <a:rPr lang="en-US" altLang="zh-CN" dirty="0"/>
              <a:t>3</a:t>
            </a:r>
            <a:r>
              <a:rPr lang="zh-CN" altLang="en-US" dirty="0"/>
              <a:t>个），可以确保在块、磁盘或机器发生故障后数据不会丢失。如果发现一个块不可用，系统会从其他地方读取</a:t>
            </a:r>
            <a:r>
              <a:rPr lang="zh-CN" altLang="en-US" dirty="0" smtClean="0"/>
              <a:t>另一个</a:t>
            </a:r>
            <a:r>
              <a:rPr lang="zh-CN" altLang="en-US" dirty="0"/>
              <a:t>复本，而这个过程对用户是透明的</a:t>
            </a:r>
            <a:r>
              <a:rPr lang="zh-CN" altLang="en-US" dirty="0" smtClean="0"/>
              <a:t>。一个</a:t>
            </a:r>
            <a:r>
              <a:rPr lang="zh-CN" altLang="en-US" dirty="0"/>
              <a:t>因损坏或机器故障而丢失的块可以从其他候选地点复制到另一台可以正常运行的</a:t>
            </a:r>
            <a:r>
              <a:rPr lang="zh-CN" altLang="en-US" dirty="0" smtClean="0"/>
              <a:t>机器上，</a:t>
            </a:r>
            <a:r>
              <a:rPr lang="zh-CN" altLang="en-US" dirty="0"/>
              <a:t>以保证复本的数量回到正常水平</a:t>
            </a:r>
            <a:r>
              <a:rPr lang="zh-CN" altLang="en-US" dirty="0" smtClean="0"/>
              <a:t>。同样</a:t>
            </a:r>
            <a:r>
              <a:rPr lang="zh-CN" altLang="en-US" dirty="0"/>
              <a:t>，有些应用程序可能选择为一些常用的文件块设置更高的复本数量进而分散集群中的读取负载。</a:t>
            </a:r>
          </a:p>
          <a:p>
            <a:endParaRPr lang="zh-CN" altLang="en-US" dirty="0"/>
          </a:p>
        </p:txBody>
      </p:sp>
    </p:spTree>
    <p:extLst>
      <p:ext uri="{BB962C8B-B14F-4D97-AF65-F5344CB8AC3E}">
        <p14:creationId xmlns:p14="http://schemas.microsoft.com/office/powerpoint/2010/main" val="390507718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HDFS</a:t>
            </a:r>
            <a:r>
              <a:rPr lang="zh-CN" altLang="en-US" dirty="0" smtClean="0"/>
              <a:t>的基本概念</a:t>
            </a:r>
            <a:endParaRPr lang="zh-CN" altLang="en-US" dirty="0"/>
          </a:p>
        </p:txBody>
      </p:sp>
      <p:sp>
        <p:nvSpPr>
          <p:cNvPr id="3" name="内容占位符 2"/>
          <p:cNvSpPr>
            <a:spLocks noGrp="1"/>
          </p:cNvSpPr>
          <p:nvPr>
            <p:ph idx="1"/>
          </p:nvPr>
        </p:nvSpPr>
        <p:spPr/>
        <p:txBody>
          <a:bodyPr/>
          <a:lstStyle/>
          <a:p>
            <a:r>
              <a:rPr lang="en-US" altLang="zh-CN" b="1" dirty="0" err="1" smtClean="0"/>
              <a:t>namenode</a:t>
            </a:r>
            <a:r>
              <a:rPr lang="zh-CN" altLang="en-US" b="1" dirty="0" smtClean="0"/>
              <a:t>与</a:t>
            </a:r>
            <a:r>
              <a:rPr lang="en-US" altLang="zh-CN" b="1" dirty="0" err="1" smtClean="0"/>
              <a:t>datanode</a:t>
            </a:r>
            <a:endParaRPr lang="en-US" altLang="zh-CN" b="1" dirty="0" smtClean="0"/>
          </a:p>
          <a:p>
            <a:pPr lvl="1"/>
            <a:r>
              <a:rPr lang="en-US" altLang="zh-CN" dirty="0"/>
              <a:t>HDFS</a:t>
            </a:r>
            <a:r>
              <a:rPr lang="zh-CN" altLang="en-US" dirty="0"/>
              <a:t>集群有两类节点以管理者一工作者模式运行，即一个</a:t>
            </a:r>
            <a:r>
              <a:rPr lang="en-US" altLang="zh-CN" dirty="0" err="1"/>
              <a:t>namenode</a:t>
            </a:r>
            <a:r>
              <a:rPr lang="zh-CN" altLang="en-US" dirty="0"/>
              <a:t>（管理者）和多个</a:t>
            </a:r>
            <a:r>
              <a:rPr lang="en-US" altLang="zh-CN" dirty="0" err="1"/>
              <a:t>datanode</a:t>
            </a:r>
            <a:r>
              <a:rPr lang="zh-CN" altLang="en-US" dirty="0"/>
              <a:t>（工作者）。</a:t>
            </a:r>
            <a:r>
              <a:rPr lang="en-US" altLang="zh-CN" dirty="0" err="1"/>
              <a:t>namenode</a:t>
            </a:r>
            <a:r>
              <a:rPr lang="zh-CN" altLang="en-US" dirty="0"/>
              <a:t>管理文件系统的</a:t>
            </a:r>
            <a:r>
              <a:rPr lang="zh-CN" altLang="en-US" dirty="0" smtClean="0"/>
              <a:t>命名空间。</a:t>
            </a:r>
            <a:r>
              <a:rPr lang="zh-CN" altLang="en-US" dirty="0"/>
              <a:t>它维护着文件系统树及整棵树内所有的文件和目录。这些</a:t>
            </a:r>
            <a:r>
              <a:rPr lang="zh-CN" altLang="en-US" dirty="0" smtClean="0"/>
              <a:t>信息以</a:t>
            </a:r>
            <a:r>
              <a:rPr lang="zh-CN" altLang="en-US" dirty="0"/>
              <a:t>两个文件形式永久保存在本地</a:t>
            </a:r>
            <a:r>
              <a:rPr lang="zh-CN" altLang="en-US" dirty="0" smtClean="0"/>
              <a:t>磁盘上：命名</a:t>
            </a:r>
            <a:r>
              <a:rPr lang="zh-CN" altLang="en-US" dirty="0"/>
              <a:t>空间镜像文件和</a:t>
            </a:r>
            <a:r>
              <a:rPr lang="zh-CN" altLang="en-US" dirty="0" smtClean="0"/>
              <a:t>编辑日志文件</a:t>
            </a:r>
            <a:r>
              <a:rPr lang="zh-CN" altLang="en-US" dirty="0"/>
              <a:t>。</a:t>
            </a:r>
            <a:r>
              <a:rPr lang="en-US" altLang="zh-CN" dirty="0" err="1"/>
              <a:t>namenode</a:t>
            </a:r>
            <a:r>
              <a:rPr lang="zh-CN" altLang="en-US" dirty="0"/>
              <a:t>也记录着每个文件中各个</a:t>
            </a:r>
            <a:r>
              <a:rPr lang="zh-CN" altLang="en-US" dirty="0" smtClean="0"/>
              <a:t>块所在的数据节点信息，但它并不永久保存</a:t>
            </a:r>
            <a:r>
              <a:rPr lang="zh-CN" altLang="en-US" dirty="0"/>
              <a:t>块的位置信息，因为这些信息会在系统启动时由数据</a:t>
            </a:r>
            <a:r>
              <a:rPr lang="zh-CN" altLang="en-US" dirty="0" smtClean="0"/>
              <a:t>节点重建。</a:t>
            </a:r>
            <a:endParaRPr lang="en-US" altLang="zh-CN" dirty="0" smtClean="0"/>
          </a:p>
          <a:p>
            <a:pPr lvl="1"/>
            <a:r>
              <a:rPr lang="zh-CN" altLang="en-US" dirty="0"/>
              <a:t>客户端（</a:t>
            </a:r>
            <a:r>
              <a:rPr lang="en-US" altLang="zh-CN" dirty="0"/>
              <a:t>client</a:t>
            </a:r>
            <a:r>
              <a:rPr lang="zh-CN" altLang="en-US" dirty="0"/>
              <a:t>）代表用户通过与</a:t>
            </a:r>
            <a:r>
              <a:rPr lang="en-US" altLang="zh-CN" dirty="0" err="1"/>
              <a:t>namenode</a:t>
            </a:r>
            <a:r>
              <a:rPr lang="zh-CN" altLang="en-US" dirty="0"/>
              <a:t>和</a:t>
            </a:r>
            <a:r>
              <a:rPr lang="en-US" altLang="zh-CN" dirty="0" err="1"/>
              <a:t>datanode</a:t>
            </a:r>
            <a:r>
              <a:rPr lang="zh-CN" altLang="en-US" dirty="0" smtClean="0"/>
              <a:t>交互访问整个</a:t>
            </a:r>
            <a:r>
              <a:rPr lang="zh-CN" altLang="en-US" dirty="0"/>
              <a:t>文件系统。客户端提供一个类似于</a:t>
            </a:r>
            <a:r>
              <a:rPr lang="en-US" altLang="zh-CN" dirty="0" smtClean="0"/>
              <a:t>POSIX</a:t>
            </a:r>
            <a:r>
              <a:rPr lang="zh-CN" altLang="en-US" dirty="0"/>
              <a:t>（可移植操作系统界面）的文件系统接口，因此用户在编程时无需知道</a:t>
            </a:r>
            <a:r>
              <a:rPr lang="en-US" altLang="zh-CN" dirty="0" err="1"/>
              <a:t>namenode</a:t>
            </a:r>
            <a:r>
              <a:rPr lang="zh-CN" altLang="en-US" dirty="0"/>
              <a:t>和</a:t>
            </a:r>
            <a:r>
              <a:rPr lang="en-US" altLang="zh-CN" dirty="0" err="1"/>
              <a:t>datanode</a:t>
            </a:r>
            <a:r>
              <a:rPr lang="zh-CN" altLang="en-US" dirty="0"/>
              <a:t>也可实现其功能</a:t>
            </a:r>
            <a:r>
              <a:rPr lang="zh-CN" altLang="en-US" dirty="0" smtClean="0"/>
              <a:t>。</a:t>
            </a:r>
            <a:endParaRPr lang="en-US" altLang="zh-CN" dirty="0" smtClean="0"/>
          </a:p>
          <a:p>
            <a:pPr lvl="1"/>
            <a:r>
              <a:rPr lang="en-US" altLang="zh-CN" dirty="0" err="1"/>
              <a:t>datanode</a:t>
            </a:r>
            <a:r>
              <a:rPr lang="zh-CN" altLang="en-US" dirty="0"/>
              <a:t>是文件系统</a:t>
            </a:r>
            <a:r>
              <a:rPr lang="zh-CN" altLang="en-US" dirty="0" smtClean="0"/>
              <a:t>的工作节点</a:t>
            </a:r>
            <a:r>
              <a:rPr lang="zh-CN" altLang="en-US" dirty="0"/>
              <a:t>。它们根据需要存储并检索数据块（受客户端或</a:t>
            </a:r>
            <a:r>
              <a:rPr lang="en-US" altLang="zh-CN" dirty="0" err="1"/>
              <a:t>namenode</a:t>
            </a:r>
            <a:r>
              <a:rPr lang="zh-CN" altLang="en-US" dirty="0"/>
              <a:t>调度），并且定期向</a:t>
            </a:r>
            <a:r>
              <a:rPr lang="en-US" altLang="zh-CN" dirty="0" err="1"/>
              <a:t>namenode</a:t>
            </a:r>
            <a:r>
              <a:rPr lang="zh-CN" altLang="en-US" dirty="0"/>
              <a:t>发送它们所存储的块的列表。</a:t>
            </a:r>
            <a:endParaRPr lang="en-US" altLang="zh-CN" dirty="0"/>
          </a:p>
          <a:p>
            <a:endParaRPr lang="en-US" altLang="zh-CN" dirty="0" smtClean="0"/>
          </a:p>
          <a:p>
            <a:endParaRPr lang="en-US" altLang="zh-CN" dirty="0"/>
          </a:p>
          <a:p>
            <a:endParaRPr lang="zh-CN" altLang="en-US" dirty="0"/>
          </a:p>
        </p:txBody>
      </p:sp>
    </p:spTree>
    <p:extLst>
      <p:ext uri="{BB962C8B-B14F-4D97-AF65-F5344CB8AC3E}">
        <p14:creationId xmlns:p14="http://schemas.microsoft.com/office/powerpoint/2010/main" val="129284076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单节点结构</a:t>
            </a:r>
            <a:endParaRPr lang="zh-CN" altLang="en-US" dirty="0"/>
          </a:p>
        </p:txBody>
      </p:sp>
      <p:grpSp>
        <p:nvGrpSpPr>
          <p:cNvPr id="17" name="组合 16"/>
          <p:cNvGrpSpPr/>
          <p:nvPr/>
        </p:nvGrpSpPr>
        <p:grpSpPr>
          <a:xfrm>
            <a:off x="599101" y="897087"/>
            <a:ext cx="4544407" cy="4817098"/>
            <a:chOff x="1208701" y="810001"/>
            <a:chExt cx="4544407" cy="4817098"/>
          </a:xfrm>
        </p:grpSpPr>
        <p:sp>
          <p:nvSpPr>
            <p:cNvPr id="5" name="圆角矩形 4"/>
            <p:cNvSpPr/>
            <p:nvPr/>
          </p:nvSpPr>
          <p:spPr>
            <a:xfrm>
              <a:off x="1208701" y="810001"/>
              <a:ext cx="2554514" cy="1386114"/>
            </a:xfrm>
            <a:prstGeom prst="roundRect">
              <a:avLst>
                <a:gd name="adj" fmla="val 8975"/>
              </a:avLst>
            </a:prstGeom>
            <a:solidFill>
              <a:srgbClr val="92D05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324817" y="954407"/>
              <a:ext cx="3091542" cy="400110"/>
            </a:xfrm>
            <a:prstGeom prst="rect">
              <a:avLst/>
            </a:prstGeom>
            <a:noFill/>
          </p:spPr>
          <p:txBody>
            <a:bodyPr wrap="square" rtlCol="0">
              <a:spAutoFit/>
            </a:bodyPr>
            <a:lstStyle/>
            <a:p>
              <a:r>
                <a:rPr lang="en-US" altLang="zh-CN" sz="2000" dirty="0" smtClean="0">
                  <a:solidFill>
                    <a:schemeClr val="bg1"/>
                  </a:solidFill>
                  <a:latin typeface="Impact" panose="020B0806030902050204" pitchFamily="34" charset="0"/>
                </a:rPr>
                <a:t>Master node</a:t>
              </a:r>
              <a:endParaRPr lang="zh-CN" altLang="en-US" sz="2000" dirty="0">
                <a:solidFill>
                  <a:schemeClr val="bg1"/>
                </a:solidFill>
                <a:latin typeface="Impact" panose="020B0806030902050204" pitchFamily="34" charset="0"/>
              </a:endParaRPr>
            </a:p>
          </p:txBody>
        </p:sp>
        <p:sp>
          <p:nvSpPr>
            <p:cNvPr id="7" name="圆角矩形 6"/>
            <p:cNvSpPr/>
            <p:nvPr/>
          </p:nvSpPr>
          <p:spPr>
            <a:xfrm>
              <a:off x="1210135" y="1431350"/>
              <a:ext cx="4542973" cy="4195749"/>
            </a:xfrm>
            <a:prstGeom prst="roundRect">
              <a:avLst>
                <a:gd name="adj" fmla="val 3248"/>
              </a:avLst>
            </a:prstGeom>
            <a:solidFill>
              <a:schemeClr val="accent6">
                <a:lumMod val="40000"/>
                <a:lumOff val="60000"/>
              </a:schemeClr>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1332072" y="4852532"/>
              <a:ext cx="4255928" cy="540433"/>
            </a:xfrm>
            <a:prstGeom prst="roundRect">
              <a:avLst/>
            </a:prstGeom>
            <a:solidFill>
              <a:srgbClr val="E9DEEE"/>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rgbClr val="00B050"/>
                  </a:solidFill>
                  <a:latin typeface="微软雅黑" panose="020B0503020204020204" pitchFamily="34" charset="-122"/>
                  <a:ea typeface="微软雅黑" panose="020B0503020204020204" pitchFamily="34" charset="-122"/>
                </a:rPr>
                <a:t>服务器</a:t>
              </a:r>
              <a:endParaRPr lang="zh-CN" altLang="en-US" sz="2000" b="1" dirty="0">
                <a:solidFill>
                  <a:srgbClr val="00B050"/>
                </a:solidFill>
                <a:latin typeface="微软雅黑" panose="020B0503020204020204" pitchFamily="34" charset="-122"/>
                <a:ea typeface="微软雅黑" panose="020B0503020204020204" pitchFamily="34" charset="-122"/>
              </a:endParaRPr>
            </a:p>
          </p:txBody>
        </p:sp>
        <p:sp>
          <p:nvSpPr>
            <p:cNvPr id="10" name="圆角矩形 9"/>
            <p:cNvSpPr/>
            <p:nvPr/>
          </p:nvSpPr>
          <p:spPr>
            <a:xfrm>
              <a:off x="2745523" y="1555988"/>
              <a:ext cx="2842476" cy="540433"/>
            </a:xfrm>
            <a:prstGeom prst="roundRect">
              <a:avLst/>
            </a:prstGeom>
            <a:solidFill>
              <a:srgbClr val="E5E9F5"/>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err="1" smtClean="0">
                  <a:solidFill>
                    <a:srgbClr val="C00000"/>
                  </a:solidFill>
                </a:rPr>
                <a:t>NameNode</a:t>
              </a:r>
              <a:endParaRPr lang="zh-CN" altLang="en-US" sz="2000" b="1" dirty="0">
                <a:solidFill>
                  <a:srgbClr val="C00000"/>
                </a:solidFill>
              </a:endParaRPr>
            </a:p>
          </p:txBody>
        </p:sp>
        <p:sp>
          <p:nvSpPr>
            <p:cNvPr id="11" name="圆角矩形 10"/>
            <p:cNvSpPr/>
            <p:nvPr/>
          </p:nvSpPr>
          <p:spPr>
            <a:xfrm>
              <a:off x="1353657" y="4119706"/>
              <a:ext cx="4255928" cy="540433"/>
            </a:xfrm>
            <a:prstGeom prst="roundRect">
              <a:avLst/>
            </a:prstGeom>
            <a:solidFill>
              <a:srgbClr val="E1F3FD"/>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solidFill>
                    <a:srgbClr val="00B050"/>
                  </a:solidFill>
                  <a:latin typeface="微软雅黑" panose="020B0503020204020204" pitchFamily="34" charset="-122"/>
                  <a:ea typeface="微软雅黑" panose="020B0503020204020204" pitchFamily="34" charset="-122"/>
                </a:rPr>
                <a:t>Linux</a:t>
              </a:r>
              <a:r>
                <a:rPr lang="zh-CN" altLang="en-US" sz="2000" b="1" dirty="0" smtClean="0">
                  <a:solidFill>
                    <a:srgbClr val="00B050"/>
                  </a:solidFill>
                  <a:latin typeface="微软雅黑" panose="020B0503020204020204" pitchFamily="34" charset="-122"/>
                  <a:ea typeface="微软雅黑" panose="020B0503020204020204" pitchFamily="34" charset="-122"/>
                </a:rPr>
                <a:t>操作系统</a:t>
              </a:r>
              <a:endParaRPr lang="zh-CN" altLang="en-US" sz="2000" b="1" dirty="0">
                <a:solidFill>
                  <a:srgbClr val="00B050"/>
                </a:solidFill>
                <a:latin typeface="微软雅黑" panose="020B0503020204020204" pitchFamily="34" charset="-122"/>
                <a:ea typeface="微软雅黑" panose="020B0503020204020204" pitchFamily="34" charset="-122"/>
              </a:endParaRPr>
            </a:p>
          </p:txBody>
        </p:sp>
        <p:sp>
          <p:nvSpPr>
            <p:cNvPr id="12" name="圆角矩形 11"/>
            <p:cNvSpPr/>
            <p:nvPr/>
          </p:nvSpPr>
          <p:spPr>
            <a:xfrm>
              <a:off x="2857708" y="3152747"/>
              <a:ext cx="2730291" cy="736818"/>
            </a:xfrm>
            <a:prstGeom prst="roundRect">
              <a:avLst/>
            </a:prstGeom>
            <a:solidFill>
              <a:srgbClr val="E9DEEE"/>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solidFill>
                    <a:srgbClr val="00B050"/>
                  </a:solidFill>
                  <a:latin typeface="微软雅黑" panose="020B0503020204020204" pitchFamily="34" charset="-122"/>
                  <a:ea typeface="微软雅黑" panose="020B0503020204020204" pitchFamily="34" charset="-122"/>
                </a:rPr>
                <a:t>JVM</a:t>
              </a:r>
              <a:endParaRPr lang="zh-CN" altLang="en-US" sz="2000" b="1" dirty="0">
                <a:solidFill>
                  <a:srgbClr val="00B050"/>
                </a:solidFill>
                <a:latin typeface="微软雅黑" panose="020B0503020204020204" pitchFamily="34" charset="-122"/>
                <a:ea typeface="微软雅黑" panose="020B0503020204020204" pitchFamily="34" charset="-122"/>
              </a:endParaRPr>
            </a:p>
          </p:txBody>
        </p:sp>
        <p:sp>
          <p:nvSpPr>
            <p:cNvPr id="13" name="圆角矩形 12"/>
            <p:cNvSpPr/>
            <p:nvPr/>
          </p:nvSpPr>
          <p:spPr>
            <a:xfrm>
              <a:off x="1353657" y="3137967"/>
              <a:ext cx="1360529" cy="764500"/>
            </a:xfrm>
            <a:prstGeom prst="roundRect">
              <a:avLst/>
            </a:prstGeom>
            <a:solidFill>
              <a:srgbClr val="FFEEDC"/>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solidFill>
                    <a:srgbClr val="00B050"/>
                  </a:solidFill>
                  <a:latin typeface="微软雅黑" panose="020B0503020204020204" pitchFamily="34" charset="-122"/>
                  <a:ea typeface="微软雅黑" panose="020B0503020204020204" pitchFamily="34" charset="-122"/>
                </a:rPr>
                <a:t>Hadoop</a:t>
              </a:r>
            </a:p>
            <a:p>
              <a:pPr algn="ctr"/>
              <a:r>
                <a:rPr lang="zh-CN" altLang="en-US" sz="2000" b="1" dirty="0" smtClean="0">
                  <a:solidFill>
                    <a:srgbClr val="00B050"/>
                  </a:solidFill>
                  <a:latin typeface="微软雅黑" panose="020B0503020204020204" pitchFamily="34" charset="-122"/>
                  <a:ea typeface="微软雅黑" panose="020B0503020204020204" pitchFamily="34" charset="-122"/>
                </a:rPr>
                <a:t>工具</a:t>
              </a:r>
              <a:endParaRPr lang="zh-CN" altLang="en-US" sz="2000" b="1" dirty="0">
                <a:solidFill>
                  <a:srgbClr val="00B050"/>
                </a:solidFill>
                <a:latin typeface="微软雅黑" panose="020B0503020204020204" pitchFamily="34" charset="-122"/>
                <a:ea typeface="微软雅黑" panose="020B0503020204020204" pitchFamily="34" charset="-122"/>
              </a:endParaRPr>
            </a:p>
          </p:txBody>
        </p:sp>
        <p:sp>
          <p:nvSpPr>
            <p:cNvPr id="14" name="圆角矩形 13"/>
            <p:cNvSpPr/>
            <p:nvPr/>
          </p:nvSpPr>
          <p:spPr>
            <a:xfrm>
              <a:off x="1332072" y="2234055"/>
              <a:ext cx="1360529" cy="764500"/>
            </a:xfrm>
            <a:prstGeom prst="roundRect">
              <a:avLst/>
            </a:prstGeom>
            <a:solidFill>
              <a:srgbClr val="FFEEDC"/>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rgbClr val="00B050"/>
                  </a:solidFill>
                  <a:latin typeface="微软雅黑" panose="020B0503020204020204" pitchFamily="34" charset="-122"/>
                  <a:ea typeface="微软雅黑" panose="020B0503020204020204" pitchFamily="34" charset="-122"/>
                </a:rPr>
                <a:t>Browser</a:t>
              </a:r>
              <a:endParaRPr lang="zh-CN" altLang="en-US" sz="2000" b="1" dirty="0">
                <a:solidFill>
                  <a:srgbClr val="00B050"/>
                </a:solidFill>
                <a:latin typeface="微软雅黑" panose="020B0503020204020204" pitchFamily="34" charset="-122"/>
                <a:ea typeface="微软雅黑" panose="020B0503020204020204" pitchFamily="34" charset="-122"/>
              </a:endParaRPr>
            </a:p>
          </p:txBody>
        </p:sp>
        <p:sp>
          <p:nvSpPr>
            <p:cNvPr id="15" name="圆角矩形 14"/>
            <p:cNvSpPr/>
            <p:nvPr/>
          </p:nvSpPr>
          <p:spPr>
            <a:xfrm>
              <a:off x="2834517" y="2234055"/>
              <a:ext cx="1360529" cy="764500"/>
            </a:xfrm>
            <a:prstGeom prst="roundRect">
              <a:avLst/>
            </a:prstGeom>
            <a:solidFill>
              <a:srgbClr val="E7EDF8"/>
            </a:solidFill>
            <a:ln w="101600">
              <a:solidFill>
                <a:srgbClr val="339933">
                  <a:alpha val="96000"/>
                </a:srgb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smtClean="0">
                  <a:solidFill>
                    <a:srgbClr val="C00000"/>
                  </a:solidFill>
                  <a:latin typeface="微软雅黑" panose="020B0503020204020204" pitchFamily="34" charset="-122"/>
                  <a:ea typeface="微软雅黑" panose="020B0503020204020204" pitchFamily="34" charset="-122"/>
                </a:rPr>
                <a:t>Secondary </a:t>
              </a:r>
              <a:r>
                <a:rPr lang="en-US" altLang="zh-CN" sz="1400" b="1" dirty="0" err="1" smtClean="0">
                  <a:solidFill>
                    <a:srgbClr val="C00000"/>
                  </a:solidFill>
                  <a:latin typeface="微软雅黑" panose="020B0503020204020204" pitchFamily="34" charset="-122"/>
                  <a:ea typeface="微软雅黑" panose="020B0503020204020204" pitchFamily="34" charset="-122"/>
                </a:rPr>
                <a:t>namenode</a:t>
              </a:r>
              <a:endParaRPr lang="zh-CN" altLang="en-US" sz="1400" b="1" dirty="0">
                <a:solidFill>
                  <a:srgbClr val="C00000"/>
                </a:solidFill>
                <a:latin typeface="微软雅黑" panose="020B0503020204020204" pitchFamily="34" charset="-122"/>
                <a:ea typeface="微软雅黑" panose="020B0503020204020204" pitchFamily="34" charset="-122"/>
              </a:endParaRPr>
            </a:p>
          </p:txBody>
        </p:sp>
        <p:sp>
          <p:nvSpPr>
            <p:cNvPr id="16" name="圆角矩形 15"/>
            <p:cNvSpPr/>
            <p:nvPr/>
          </p:nvSpPr>
          <p:spPr>
            <a:xfrm>
              <a:off x="4256512" y="2242334"/>
              <a:ext cx="1360529" cy="764500"/>
            </a:xfrm>
            <a:prstGeom prst="roundRect">
              <a:avLst/>
            </a:prstGeom>
            <a:solidFill>
              <a:srgbClr val="E5EAF6"/>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err="1" smtClean="0">
                  <a:solidFill>
                    <a:srgbClr val="00B050"/>
                  </a:solidFill>
                  <a:latin typeface="微软雅黑" panose="020B0503020204020204" pitchFamily="34" charset="-122"/>
                  <a:ea typeface="微软雅黑" panose="020B0503020204020204" pitchFamily="34" charset="-122"/>
                </a:rPr>
                <a:t>JobTracker</a:t>
              </a:r>
              <a:endParaRPr lang="zh-CN" altLang="en-US" sz="2000" b="1" dirty="0">
                <a:solidFill>
                  <a:srgbClr val="00B050"/>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6085501" y="897087"/>
            <a:ext cx="4544407" cy="4817098"/>
            <a:chOff x="6085501" y="897087"/>
            <a:chExt cx="4544407" cy="4817098"/>
          </a:xfrm>
        </p:grpSpPr>
        <p:grpSp>
          <p:nvGrpSpPr>
            <p:cNvPr id="18" name="组合 17"/>
            <p:cNvGrpSpPr/>
            <p:nvPr/>
          </p:nvGrpSpPr>
          <p:grpSpPr>
            <a:xfrm>
              <a:off x="6085501" y="897087"/>
              <a:ext cx="4544407" cy="4817098"/>
              <a:chOff x="1208701" y="810001"/>
              <a:chExt cx="4544407" cy="4817098"/>
            </a:xfrm>
          </p:grpSpPr>
          <p:sp>
            <p:nvSpPr>
              <p:cNvPr id="19" name="圆角矩形 18"/>
              <p:cNvSpPr/>
              <p:nvPr/>
            </p:nvSpPr>
            <p:spPr>
              <a:xfrm>
                <a:off x="1208701" y="810001"/>
                <a:ext cx="2554514" cy="1386114"/>
              </a:xfrm>
              <a:prstGeom prst="roundRect">
                <a:avLst>
                  <a:gd name="adj" fmla="val 8975"/>
                </a:avLst>
              </a:prstGeom>
              <a:solidFill>
                <a:srgbClr val="92D05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324817" y="954407"/>
                <a:ext cx="3091542" cy="400110"/>
              </a:xfrm>
              <a:prstGeom prst="rect">
                <a:avLst/>
              </a:prstGeom>
              <a:noFill/>
            </p:spPr>
            <p:txBody>
              <a:bodyPr wrap="square" rtlCol="0">
                <a:spAutoFit/>
              </a:bodyPr>
              <a:lstStyle/>
              <a:p>
                <a:r>
                  <a:rPr lang="en-US" altLang="zh-CN" sz="2000" dirty="0" smtClean="0">
                    <a:solidFill>
                      <a:schemeClr val="bg1"/>
                    </a:solidFill>
                    <a:latin typeface="Impact" panose="020B0806030902050204" pitchFamily="34" charset="0"/>
                  </a:rPr>
                  <a:t>Slave node</a:t>
                </a:r>
                <a:endParaRPr lang="zh-CN" altLang="en-US" sz="2000" dirty="0">
                  <a:solidFill>
                    <a:schemeClr val="bg1"/>
                  </a:solidFill>
                  <a:latin typeface="Impact" panose="020B0806030902050204" pitchFamily="34" charset="0"/>
                </a:endParaRPr>
              </a:p>
            </p:txBody>
          </p:sp>
          <p:sp>
            <p:nvSpPr>
              <p:cNvPr id="21" name="圆角矩形 20"/>
              <p:cNvSpPr/>
              <p:nvPr/>
            </p:nvSpPr>
            <p:spPr>
              <a:xfrm>
                <a:off x="1210135" y="1431350"/>
                <a:ext cx="4542973" cy="4195749"/>
              </a:xfrm>
              <a:prstGeom prst="roundRect">
                <a:avLst>
                  <a:gd name="adj" fmla="val 3248"/>
                </a:avLst>
              </a:prstGeom>
              <a:solidFill>
                <a:schemeClr val="accent6">
                  <a:lumMod val="40000"/>
                  <a:lumOff val="60000"/>
                </a:schemeClr>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21"/>
              <p:cNvSpPr/>
              <p:nvPr/>
            </p:nvSpPr>
            <p:spPr>
              <a:xfrm>
                <a:off x="1332072" y="4852532"/>
                <a:ext cx="4255928" cy="540433"/>
              </a:xfrm>
              <a:prstGeom prst="roundRect">
                <a:avLst/>
              </a:prstGeom>
              <a:solidFill>
                <a:srgbClr val="E9DEEE"/>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rgbClr val="00B050"/>
                    </a:solidFill>
                    <a:latin typeface="微软雅黑" panose="020B0503020204020204" pitchFamily="34" charset="-122"/>
                    <a:ea typeface="微软雅黑" panose="020B0503020204020204" pitchFamily="34" charset="-122"/>
                  </a:rPr>
                  <a:t>服务器</a:t>
                </a:r>
                <a:endParaRPr lang="zh-CN" altLang="en-US" sz="2000" b="1" dirty="0">
                  <a:solidFill>
                    <a:srgbClr val="00B050"/>
                  </a:solidFill>
                  <a:latin typeface="微软雅黑" panose="020B0503020204020204" pitchFamily="34" charset="-122"/>
                  <a:ea typeface="微软雅黑" panose="020B0503020204020204" pitchFamily="34" charset="-122"/>
                </a:endParaRPr>
              </a:p>
            </p:txBody>
          </p:sp>
          <p:sp>
            <p:nvSpPr>
              <p:cNvPr id="24" name="圆角矩形 23"/>
              <p:cNvSpPr/>
              <p:nvPr/>
            </p:nvSpPr>
            <p:spPr>
              <a:xfrm>
                <a:off x="1353657" y="4119706"/>
                <a:ext cx="4255928" cy="540433"/>
              </a:xfrm>
              <a:prstGeom prst="roundRect">
                <a:avLst/>
              </a:prstGeom>
              <a:solidFill>
                <a:srgbClr val="E1F3FD"/>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solidFill>
                      <a:srgbClr val="00B050"/>
                    </a:solidFill>
                    <a:latin typeface="微软雅黑" panose="020B0503020204020204" pitchFamily="34" charset="-122"/>
                    <a:ea typeface="微软雅黑" panose="020B0503020204020204" pitchFamily="34" charset="-122"/>
                  </a:rPr>
                  <a:t>Linux</a:t>
                </a:r>
                <a:r>
                  <a:rPr lang="zh-CN" altLang="en-US" sz="2000" b="1" dirty="0" smtClean="0">
                    <a:solidFill>
                      <a:srgbClr val="00B050"/>
                    </a:solidFill>
                    <a:latin typeface="微软雅黑" panose="020B0503020204020204" pitchFamily="34" charset="-122"/>
                    <a:ea typeface="微软雅黑" panose="020B0503020204020204" pitchFamily="34" charset="-122"/>
                  </a:rPr>
                  <a:t>操作系统</a:t>
                </a:r>
                <a:endParaRPr lang="zh-CN" altLang="en-US" sz="2000" b="1" dirty="0">
                  <a:solidFill>
                    <a:srgbClr val="00B050"/>
                  </a:solidFill>
                  <a:latin typeface="微软雅黑" panose="020B0503020204020204" pitchFamily="34" charset="-122"/>
                  <a:ea typeface="微软雅黑" panose="020B0503020204020204" pitchFamily="34" charset="-122"/>
                </a:endParaRPr>
              </a:p>
            </p:txBody>
          </p:sp>
          <p:sp>
            <p:nvSpPr>
              <p:cNvPr id="25" name="圆角矩形 24"/>
              <p:cNvSpPr/>
              <p:nvPr/>
            </p:nvSpPr>
            <p:spPr>
              <a:xfrm>
                <a:off x="1353658" y="3152747"/>
                <a:ext cx="4234342" cy="736818"/>
              </a:xfrm>
              <a:prstGeom prst="roundRect">
                <a:avLst/>
              </a:prstGeom>
              <a:solidFill>
                <a:srgbClr val="E9DEEE"/>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solidFill>
                      <a:srgbClr val="00B050"/>
                    </a:solidFill>
                    <a:latin typeface="微软雅黑" panose="020B0503020204020204" pitchFamily="34" charset="-122"/>
                    <a:ea typeface="微软雅黑" panose="020B0503020204020204" pitchFamily="34" charset="-122"/>
                  </a:rPr>
                  <a:t>JVM</a:t>
                </a:r>
                <a:endParaRPr lang="zh-CN" altLang="en-US" sz="2000" b="1" dirty="0">
                  <a:solidFill>
                    <a:srgbClr val="00B050"/>
                  </a:solidFill>
                  <a:latin typeface="微软雅黑" panose="020B0503020204020204" pitchFamily="34" charset="-122"/>
                  <a:ea typeface="微软雅黑" panose="020B0503020204020204" pitchFamily="34" charset="-122"/>
                </a:endParaRPr>
              </a:p>
            </p:txBody>
          </p:sp>
          <p:sp>
            <p:nvSpPr>
              <p:cNvPr id="29" name="圆角矩形 28"/>
              <p:cNvSpPr/>
              <p:nvPr/>
            </p:nvSpPr>
            <p:spPr>
              <a:xfrm>
                <a:off x="3499224" y="2173254"/>
                <a:ext cx="2110361" cy="764500"/>
              </a:xfrm>
              <a:prstGeom prst="roundRect">
                <a:avLst/>
              </a:prstGeom>
              <a:solidFill>
                <a:srgbClr val="E5EAF6"/>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err="1" smtClean="0">
                    <a:solidFill>
                      <a:srgbClr val="C00000"/>
                    </a:solidFill>
                    <a:latin typeface="微软雅黑" panose="020B0503020204020204" pitchFamily="34" charset="-122"/>
                    <a:ea typeface="微软雅黑" panose="020B0503020204020204" pitchFamily="34" charset="-122"/>
                  </a:rPr>
                  <a:t>Datanode</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sp>
          <p:nvSpPr>
            <p:cNvPr id="30" name="圆角矩形 29"/>
            <p:cNvSpPr/>
            <p:nvPr/>
          </p:nvSpPr>
          <p:spPr>
            <a:xfrm>
              <a:off x="6230457" y="2260340"/>
              <a:ext cx="1931339" cy="764500"/>
            </a:xfrm>
            <a:prstGeom prst="roundRect">
              <a:avLst/>
            </a:prstGeom>
            <a:solidFill>
              <a:srgbClr val="E5EAF6"/>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err="1" smtClean="0">
                  <a:solidFill>
                    <a:srgbClr val="00B050"/>
                  </a:solidFill>
                  <a:latin typeface="微软雅黑" panose="020B0503020204020204" pitchFamily="34" charset="-122"/>
                  <a:ea typeface="微软雅黑" panose="020B0503020204020204" pitchFamily="34" charset="-122"/>
                </a:rPr>
                <a:t>TaskTracker</a:t>
              </a:r>
              <a:endParaRPr lang="zh-CN" altLang="en-US" sz="2000" b="1" dirty="0">
                <a:solidFill>
                  <a:srgbClr val="00B050"/>
                </a:solidFill>
                <a:latin typeface="微软雅黑" panose="020B0503020204020204" pitchFamily="34" charset="-122"/>
                <a:ea typeface="微软雅黑" panose="020B0503020204020204" pitchFamily="34" charset="-122"/>
              </a:endParaRPr>
            </a:p>
          </p:txBody>
        </p:sp>
      </p:grpSp>
      <p:sp>
        <p:nvSpPr>
          <p:cNvPr id="26" name="矩形 25"/>
          <p:cNvSpPr/>
          <p:nvPr/>
        </p:nvSpPr>
        <p:spPr>
          <a:xfrm>
            <a:off x="7512129" y="5356249"/>
            <a:ext cx="4679871" cy="707886"/>
          </a:xfrm>
          <a:prstGeom prst="rect">
            <a:avLst/>
          </a:prstGeom>
        </p:spPr>
        <p:txBody>
          <a:bodyPr wrap="none">
            <a:spAutoFit/>
          </a:bodyPr>
          <a:lstStyle/>
          <a:p>
            <a:pPr algn="ctr" defTabSz="-635"/>
            <a:r>
              <a:rPr lang="en-US" altLang="zh-CN" sz="4000" dirty="0" smtClean="0">
                <a:solidFill>
                  <a:srgbClr val="000000"/>
                </a:solidFill>
                <a:latin typeface="微软雅黑" panose="020B0503020204020204" pitchFamily="34" charset="-122"/>
                <a:ea typeface="微软雅黑" panose="020B0503020204020204" pitchFamily="34" charset="-122"/>
                <a:cs typeface="Times New Roman" pitchFamily="18" charset="0"/>
              </a:rPr>
              <a:t>HDFS</a:t>
            </a:r>
            <a:r>
              <a:rPr lang="zh-CN" altLang="en-US" sz="4000" dirty="0" smtClean="0">
                <a:solidFill>
                  <a:srgbClr val="000000"/>
                </a:solidFill>
                <a:latin typeface="微软雅黑" panose="020B0503020204020204" pitchFamily="34" charset="-122"/>
                <a:ea typeface="微软雅黑" panose="020B0503020204020204" pitchFamily="34" charset="-122"/>
                <a:cs typeface="Times New Roman" pitchFamily="18" charset="0"/>
              </a:rPr>
              <a:t>节</a:t>
            </a:r>
            <a:r>
              <a:rPr lang="zh-CN" altLang="en-US" sz="4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点基础结构</a:t>
            </a:r>
            <a:endParaRPr lang="en-US" altLang="zh-CN" sz="4800" b="1" dirty="0">
              <a:solidFill>
                <a:srgbClr val="000000"/>
              </a:solidFill>
              <a:latin typeface="微软雅黑" panose="020B0503020204020204" pitchFamily="34" charset="-122"/>
              <a:ea typeface="微软雅黑" panose="020B0503020204020204" pitchFamily="34" charset="-122"/>
              <a:cs typeface="Times New Roman" pitchFamily="18" charset="0"/>
            </a:endParaRPr>
          </a:p>
        </p:txBody>
      </p:sp>
      <p:sp>
        <p:nvSpPr>
          <p:cNvPr id="3" name="文本框 2"/>
          <p:cNvSpPr txBox="1"/>
          <p:nvPr/>
        </p:nvSpPr>
        <p:spPr>
          <a:xfrm>
            <a:off x="5007441" y="3315159"/>
            <a:ext cx="3555999" cy="400110"/>
          </a:xfrm>
          <a:prstGeom prst="rect">
            <a:avLst/>
          </a:prstGeom>
          <a:noFill/>
        </p:spPr>
        <p:txBody>
          <a:bodyPr wrap="square" rtlCol="0">
            <a:spAutoFit/>
          </a:bodyPr>
          <a:lstStyle/>
          <a:p>
            <a:r>
              <a:rPr lang="zh-CN" altLang="en-US" sz="2000" b="1" dirty="0" smtClean="0">
                <a:solidFill>
                  <a:srgbClr val="C00000"/>
                </a:solidFill>
                <a:latin typeface="微软雅黑" panose="020B0503020204020204" pitchFamily="34" charset="-122"/>
                <a:ea typeface="微软雅黑" panose="020B0503020204020204" pitchFamily="34" charset="-122"/>
              </a:rPr>
              <a:t>主从关系</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6916680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节点的核心功能</a:t>
            </a:r>
            <a:endParaRPr lang="zh-CN" altLang="en-US" dirty="0"/>
          </a:p>
        </p:txBody>
      </p:sp>
      <p:sp>
        <p:nvSpPr>
          <p:cNvPr id="3" name="内容占位符 2"/>
          <p:cNvSpPr>
            <a:spLocks noGrp="1"/>
          </p:cNvSpPr>
          <p:nvPr>
            <p:ph idx="1"/>
          </p:nvPr>
        </p:nvSpPr>
        <p:spPr/>
        <p:txBody>
          <a:bodyPr/>
          <a:lstStyle/>
          <a:p>
            <a:r>
              <a:rPr lang="en-US" altLang="zh-CN" b="1" dirty="0" err="1" smtClean="0"/>
              <a:t>namenode</a:t>
            </a:r>
            <a:r>
              <a:rPr lang="zh-CN" altLang="en-US" b="1" dirty="0" smtClean="0"/>
              <a:t>（元数据节点）</a:t>
            </a:r>
            <a:r>
              <a:rPr lang="en-US" altLang="zh-CN" b="1" dirty="0" smtClean="0"/>
              <a:t>-</a:t>
            </a:r>
            <a:r>
              <a:rPr lang="zh-CN" altLang="en-US" b="1" dirty="0" smtClean="0"/>
              <a:t>管理系统命名空间</a:t>
            </a:r>
            <a:endParaRPr lang="zh-CN" altLang="en-US" dirty="0"/>
          </a:p>
          <a:p>
            <a:pPr lvl="1"/>
            <a:r>
              <a:rPr lang="zh-CN" altLang="en-US" dirty="0" smtClean="0"/>
              <a:t>其</a:t>
            </a:r>
            <a:r>
              <a:rPr lang="zh-CN" altLang="en-US" dirty="0"/>
              <a:t>将所有的文件和文件夹的元数据保存在一个文件系统树</a:t>
            </a:r>
            <a:r>
              <a:rPr lang="zh-CN" altLang="en-US" dirty="0" smtClean="0"/>
              <a:t>中。</a:t>
            </a:r>
            <a:endParaRPr lang="zh-CN" altLang="en-US" dirty="0"/>
          </a:p>
          <a:p>
            <a:pPr lvl="1"/>
            <a:r>
              <a:rPr lang="zh-CN" altLang="en-US" dirty="0" smtClean="0"/>
              <a:t>这些</a:t>
            </a:r>
            <a:r>
              <a:rPr lang="zh-CN" altLang="en-US" dirty="0"/>
              <a:t>信息也会在硬盘上保存成以下文件：命名空间</a:t>
            </a:r>
            <a:r>
              <a:rPr lang="zh-CN" altLang="en-US" dirty="0" smtClean="0"/>
              <a:t>镜像及</a:t>
            </a:r>
            <a:r>
              <a:rPr lang="zh-CN" altLang="en-US" dirty="0"/>
              <a:t>修改</a:t>
            </a:r>
            <a:r>
              <a:rPr lang="zh-CN" altLang="en-US" dirty="0" smtClean="0"/>
              <a:t>日志</a:t>
            </a:r>
            <a:endParaRPr lang="en-US" altLang="zh-CN" dirty="0" smtClean="0"/>
          </a:p>
          <a:p>
            <a:pPr lvl="1"/>
            <a:r>
              <a:rPr lang="zh-CN" altLang="en-US" dirty="0" smtClean="0"/>
              <a:t>其</a:t>
            </a:r>
            <a:r>
              <a:rPr lang="zh-CN" altLang="en-US" dirty="0"/>
              <a:t>还保存了一个文件包括哪些数据块，分布在哪些数据节点上。然而这些信息并不存储在硬盘上，而是在系统启动的时候从数据节点收集而成</a:t>
            </a:r>
            <a:r>
              <a:rPr lang="zh-CN" altLang="en-US" dirty="0" smtClean="0"/>
              <a:t>的。</a:t>
            </a:r>
            <a:endParaRPr lang="en-US" altLang="zh-CN" dirty="0"/>
          </a:p>
          <a:p>
            <a:r>
              <a:rPr lang="en-US" altLang="zh-CN" b="1" dirty="0" err="1"/>
              <a:t>datanode</a:t>
            </a:r>
            <a:r>
              <a:rPr lang="zh-CN" altLang="en-US" b="1" dirty="0"/>
              <a:t>（数据节点）</a:t>
            </a:r>
            <a:r>
              <a:rPr lang="en-US" altLang="zh-CN" b="1" dirty="0"/>
              <a:t>-</a:t>
            </a:r>
            <a:r>
              <a:rPr lang="zh-CN" altLang="en-US" b="1" dirty="0"/>
              <a:t>文件系统中真正存储数据的地方</a:t>
            </a:r>
            <a:endParaRPr lang="en-US" altLang="zh-CN" b="1" dirty="0"/>
          </a:p>
          <a:p>
            <a:pPr lvl="1"/>
            <a:r>
              <a:rPr lang="zh-CN" altLang="en-US" dirty="0" smtClean="0"/>
              <a:t>客户端或者</a:t>
            </a:r>
            <a:r>
              <a:rPr lang="zh-CN" altLang="en-US" dirty="0"/>
              <a:t>元数据</a:t>
            </a:r>
            <a:r>
              <a:rPr lang="zh-CN" altLang="en-US" dirty="0" smtClean="0"/>
              <a:t>信息可以</a:t>
            </a:r>
            <a:r>
              <a:rPr lang="zh-CN" altLang="en-US" dirty="0"/>
              <a:t>向数据节点请求写入或者读出数据块。</a:t>
            </a:r>
          </a:p>
          <a:p>
            <a:pPr lvl="1"/>
            <a:r>
              <a:rPr lang="zh-CN" altLang="en-US" dirty="0"/>
              <a:t>其周期性的向元数据节点回报其存储的数据</a:t>
            </a:r>
            <a:r>
              <a:rPr lang="zh-CN" altLang="en-US" dirty="0" smtClean="0"/>
              <a:t>块元数据信息</a:t>
            </a:r>
            <a:r>
              <a:rPr lang="zh-CN" altLang="en-US" dirty="0"/>
              <a:t>。</a:t>
            </a:r>
          </a:p>
          <a:p>
            <a:r>
              <a:rPr lang="zh-CN" altLang="en-US" b="1" dirty="0"/>
              <a:t>从元数据节点（</a:t>
            </a:r>
            <a:r>
              <a:rPr lang="en-US" altLang="zh-CN" b="1" dirty="0"/>
              <a:t>secondary </a:t>
            </a:r>
            <a:r>
              <a:rPr lang="en-US" altLang="zh-CN" b="1" dirty="0" err="1"/>
              <a:t>namenode</a:t>
            </a:r>
            <a:r>
              <a:rPr lang="zh-CN" altLang="en-US" b="1" dirty="0"/>
              <a:t>） </a:t>
            </a:r>
            <a:r>
              <a:rPr lang="en-US" altLang="zh-CN" b="1" dirty="0" smtClean="0"/>
              <a:t>-</a:t>
            </a:r>
            <a:r>
              <a:rPr lang="en-US" altLang="zh-CN" b="1" dirty="0" err="1" smtClean="0"/>
              <a:t>namenode</a:t>
            </a:r>
            <a:r>
              <a:rPr lang="zh-CN" altLang="en-US" b="1" dirty="0" smtClean="0">
                <a:solidFill>
                  <a:srgbClr val="C00000"/>
                </a:solidFill>
              </a:rPr>
              <a:t>冷备份</a:t>
            </a:r>
            <a:endParaRPr lang="en-US" altLang="zh-CN" b="1" dirty="0">
              <a:solidFill>
                <a:srgbClr val="C00000"/>
              </a:solidFill>
            </a:endParaRPr>
          </a:p>
          <a:p>
            <a:pPr lvl="1"/>
            <a:r>
              <a:rPr lang="zh-CN" altLang="en-US" dirty="0" smtClean="0"/>
              <a:t>并不是</a:t>
            </a:r>
            <a:r>
              <a:rPr lang="zh-CN" altLang="en-US" dirty="0"/>
              <a:t>元数据节点出现问题时候的备用节点，它和元数据节点负责不同的事情。</a:t>
            </a:r>
          </a:p>
          <a:p>
            <a:pPr lvl="1"/>
            <a:r>
              <a:rPr lang="zh-CN" altLang="en-US" dirty="0"/>
              <a:t>其主要功能就是周期性将元数据节点的命名空间镜像文件和修改日志合并，以防日志文件过大</a:t>
            </a:r>
            <a:r>
              <a:rPr lang="zh-CN" altLang="en-US" dirty="0" smtClean="0"/>
              <a:t>。合并</a:t>
            </a:r>
            <a:r>
              <a:rPr lang="zh-CN" altLang="en-US" dirty="0"/>
              <a:t>过后的命名空间镜像文件也在从元数据节点保存了一份，以防元数据节点失败的时候，可以恢复。</a:t>
            </a:r>
          </a:p>
          <a:p>
            <a:endParaRPr lang="en-US" altLang="zh-CN" dirty="0" smtClean="0"/>
          </a:p>
          <a:p>
            <a:endParaRPr lang="en-US" altLang="zh-CN" dirty="0"/>
          </a:p>
          <a:p>
            <a:endParaRPr lang="zh-CN" altLang="en-US" dirty="0"/>
          </a:p>
          <a:p>
            <a:endParaRPr lang="en-US" altLang="zh-CN" dirty="0" smtClean="0"/>
          </a:p>
          <a:p>
            <a:endParaRPr lang="en-US" altLang="zh-CN" dirty="0"/>
          </a:p>
          <a:p>
            <a:endParaRPr lang="zh-CN" altLang="en-US" dirty="0"/>
          </a:p>
        </p:txBody>
      </p:sp>
    </p:spTree>
    <p:extLst>
      <p:ext uri="{BB962C8B-B14F-4D97-AF65-F5344CB8AC3E}">
        <p14:creationId xmlns:p14="http://schemas.microsoft.com/office/powerpoint/2010/main" val="328262660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节点关系</a:t>
            </a:r>
            <a:endParaRPr lang="zh-CN" altLang="en-US" dirty="0"/>
          </a:p>
        </p:txBody>
      </p:sp>
      <p:sp>
        <p:nvSpPr>
          <p:cNvPr id="5" name="圆角矩形 4"/>
          <p:cNvSpPr/>
          <p:nvPr/>
        </p:nvSpPr>
        <p:spPr>
          <a:xfrm>
            <a:off x="1045443" y="1862404"/>
            <a:ext cx="1262743" cy="540433"/>
          </a:xfrm>
          <a:prstGeom prst="roundRect">
            <a:avLst/>
          </a:prstGeom>
          <a:solidFill>
            <a:srgbClr val="FFC00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t>Client</a:t>
            </a:r>
            <a:endParaRPr lang="zh-CN" altLang="en-US" sz="2000" b="1" dirty="0"/>
          </a:p>
        </p:txBody>
      </p:sp>
      <p:sp>
        <p:nvSpPr>
          <p:cNvPr id="6" name="圆角矩形 5"/>
          <p:cNvSpPr/>
          <p:nvPr/>
        </p:nvSpPr>
        <p:spPr>
          <a:xfrm>
            <a:off x="2942385" y="1864712"/>
            <a:ext cx="3027951" cy="540433"/>
          </a:xfrm>
          <a:prstGeom prst="roundRect">
            <a:avLst/>
          </a:prstGeom>
          <a:solidFill>
            <a:schemeClr val="accent6">
              <a:lumMod val="75000"/>
            </a:schemeClr>
          </a:solidFill>
          <a:ln w="101600">
            <a:solidFill>
              <a:srgbClr val="00B0F0">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err="1" smtClean="0"/>
              <a:t>NameNode</a:t>
            </a:r>
            <a:endParaRPr lang="zh-CN" altLang="en-US" sz="2000" b="1" dirty="0"/>
          </a:p>
        </p:txBody>
      </p:sp>
      <p:sp>
        <p:nvSpPr>
          <p:cNvPr id="7" name="圆角矩形 6"/>
          <p:cNvSpPr/>
          <p:nvPr/>
        </p:nvSpPr>
        <p:spPr>
          <a:xfrm>
            <a:off x="97970" y="3551677"/>
            <a:ext cx="2740348" cy="1238036"/>
          </a:xfrm>
          <a:prstGeom prst="roundRect">
            <a:avLst/>
          </a:prstGeom>
          <a:solidFill>
            <a:schemeClr val="accent1">
              <a:lumMod val="75000"/>
            </a:schemeClr>
          </a:solidFill>
          <a:ln w="101600">
            <a:solidFill>
              <a:srgbClr val="92D050">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p>
        </p:txBody>
      </p:sp>
      <p:sp>
        <p:nvSpPr>
          <p:cNvPr id="8" name="右箭头 7"/>
          <p:cNvSpPr/>
          <p:nvPr/>
        </p:nvSpPr>
        <p:spPr>
          <a:xfrm rot="5400000">
            <a:off x="3982468" y="1512623"/>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769389" y="938782"/>
            <a:ext cx="6898691" cy="523220"/>
          </a:xfrm>
          <a:prstGeom prst="rect">
            <a:avLst/>
          </a:prstGeom>
          <a:noFill/>
        </p:spPr>
        <p:txBody>
          <a:bodyPr wrap="square" rtlCol="0">
            <a:spAutoFit/>
          </a:bodyPr>
          <a:lstStyle/>
          <a:p>
            <a:r>
              <a:rPr lang="en-US" altLang="zh-CN" sz="2800" b="1" dirty="0" err="1">
                <a:solidFill>
                  <a:srgbClr val="C00000"/>
                </a:solidFill>
                <a:latin typeface="微软雅黑" panose="020B0503020204020204" pitchFamily="34" charset="-122"/>
                <a:ea typeface="微软雅黑" panose="020B0503020204020204" pitchFamily="34" charset="-122"/>
              </a:rPr>
              <a:t>Filesystem</a:t>
            </a:r>
            <a:r>
              <a:rPr lang="en-US" altLang="zh-CN" sz="2800" b="1" dirty="0">
                <a:solidFill>
                  <a:srgbClr val="C00000"/>
                </a:solidFill>
                <a:latin typeface="微软雅黑" panose="020B0503020204020204" pitchFamily="34" charset="-122"/>
                <a:ea typeface="微软雅黑" panose="020B0503020204020204" pitchFamily="34" charset="-122"/>
              </a:rPr>
              <a:t>/Namespace/Metadata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0" name="圆角矩形 9"/>
          <p:cNvSpPr/>
          <p:nvPr/>
        </p:nvSpPr>
        <p:spPr>
          <a:xfrm>
            <a:off x="7692354" y="1862403"/>
            <a:ext cx="2733103" cy="540433"/>
          </a:xfrm>
          <a:prstGeom prst="roundRect">
            <a:avLst/>
          </a:prstGeom>
          <a:solidFill>
            <a:schemeClr val="accent2">
              <a:lumMod val="75000"/>
            </a:schemeClr>
          </a:solidFill>
          <a:ln w="101600">
            <a:solidFill>
              <a:schemeClr val="accent3">
                <a:lumMod val="75000"/>
                <a:alpha val="9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t>Secondary </a:t>
            </a:r>
            <a:r>
              <a:rPr lang="en-US" altLang="zh-CN" sz="2000" b="1" dirty="0" err="1" smtClean="0"/>
              <a:t>NameNode</a:t>
            </a:r>
            <a:endParaRPr lang="zh-CN" altLang="en-US" sz="2000" b="1" dirty="0"/>
          </a:p>
        </p:txBody>
      </p:sp>
      <p:sp>
        <p:nvSpPr>
          <p:cNvPr id="11" name="圆角矩形 10"/>
          <p:cNvSpPr/>
          <p:nvPr/>
        </p:nvSpPr>
        <p:spPr>
          <a:xfrm>
            <a:off x="3114302" y="3551677"/>
            <a:ext cx="2740348" cy="1238036"/>
          </a:xfrm>
          <a:prstGeom prst="roundRect">
            <a:avLst/>
          </a:prstGeom>
          <a:solidFill>
            <a:schemeClr val="accent1">
              <a:lumMod val="75000"/>
            </a:schemeClr>
          </a:solidFill>
          <a:ln w="101600">
            <a:solidFill>
              <a:srgbClr val="92D050">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p>
        </p:txBody>
      </p:sp>
      <p:sp>
        <p:nvSpPr>
          <p:cNvPr id="12" name="圆角矩形 11"/>
          <p:cNvSpPr/>
          <p:nvPr/>
        </p:nvSpPr>
        <p:spPr>
          <a:xfrm>
            <a:off x="6132415" y="3551677"/>
            <a:ext cx="2740348" cy="1238036"/>
          </a:xfrm>
          <a:prstGeom prst="roundRect">
            <a:avLst/>
          </a:prstGeom>
          <a:solidFill>
            <a:schemeClr val="accent1">
              <a:lumMod val="75000"/>
            </a:schemeClr>
          </a:solidFill>
          <a:ln w="101600">
            <a:solidFill>
              <a:srgbClr val="92D050">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p>
        </p:txBody>
      </p:sp>
      <p:sp>
        <p:nvSpPr>
          <p:cNvPr id="13" name="圆角矩形 12"/>
          <p:cNvSpPr/>
          <p:nvPr/>
        </p:nvSpPr>
        <p:spPr>
          <a:xfrm>
            <a:off x="9209797" y="3551677"/>
            <a:ext cx="2740348" cy="1238036"/>
          </a:xfrm>
          <a:prstGeom prst="roundRect">
            <a:avLst/>
          </a:prstGeom>
          <a:solidFill>
            <a:schemeClr val="accent1">
              <a:lumMod val="75000"/>
            </a:schemeClr>
          </a:solidFill>
          <a:ln w="101600">
            <a:solidFill>
              <a:srgbClr val="92D050">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p>
        </p:txBody>
      </p:sp>
      <p:sp>
        <p:nvSpPr>
          <p:cNvPr id="14" name="文本框 13"/>
          <p:cNvSpPr txBox="1"/>
          <p:nvPr/>
        </p:nvSpPr>
        <p:spPr>
          <a:xfrm>
            <a:off x="590029" y="3645542"/>
            <a:ext cx="1756229" cy="400110"/>
          </a:xfrm>
          <a:prstGeom prst="rect">
            <a:avLst/>
          </a:prstGeom>
          <a:noFill/>
        </p:spPr>
        <p:txBody>
          <a:bodyPr wrap="square" rtlCol="0">
            <a:spAutoFit/>
          </a:bodyPr>
          <a:lstStyle/>
          <a:p>
            <a:pPr algn="ctr"/>
            <a:r>
              <a:rPr lang="en-US" altLang="zh-CN" sz="2000" b="1" dirty="0" err="1">
                <a:solidFill>
                  <a:schemeClr val="lt1"/>
                </a:solidFill>
              </a:rPr>
              <a:t>DataNode</a:t>
            </a:r>
            <a:endParaRPr lang="zh-CN" altLang="en-US" sz="2000" b="1" dirty="0">
              <a:solidFill>
                <a:schemeClr val="lt1"/>
              </a:solidFill>
            </a:endParaRPr>
          </a:p>
        </p:txBody>
      </p:sp>
      <p:sp>
        <p:nvSpPr>
          <p:cNvPr id="15" name="文本框 14"/>
          <p:cNvSpPr txBox="1"/>
          <p:nvPr/>
        </p:nvSpPr>
        <p:spPr>
          <a:xfrm>
            <a:off x="3578245" y="3645542"/>
            <a:ext cx="1756229" cy="400110"/>
          </a:xfrm>
          <a:prstGeom prst="rect">
            <a:avLst/>
          </a:prstGeom>
          <a:noFill/>
        </p:spPr>
        <p:txBody>
          <a:bodyPr wrap="square" rtlCol="0">
            <a:spAutoFit/>
          </a:bodyPr>
          <a:lstStyle/>
          <a:p>
            <a:pPr algn="ctr"/>
            <a:r>
              <a:rPr lang="en-US" altLang="zh-CN" sz="2000" b="1" dirty="0" err="1">
                <a:solidFill>
                  <a:schemeClr val="lt1"/>
                </a:solidFill>
              </a:rPr>
              <a:t>DataNode</a:t>
            </a:r>
            <a:endParaRPr lang="zh-CN" altLang="en-US" sz="2000" b="1" dirty="0">
              <a:solidFill>
                <a:schemeClr val="lt1"/>
              </a:solidFill>
            </a:endParaRPr>
          </a:p>
        </p:txBody>
      </p:sp>
      <p:sp>
        <p:nvSpPr>
          <p:cNvPr id="16" name="文本框 15"/>
          <p:cNvSpPr txBox="1"/>
          <p:nvPr/>
        </p:nvSpPr>
        <p:spPr>
          <a:xfrm>
            <a:off x="6624474" y="3645542"/>
            <a:ext cx="1756229" cy="400110"/>
          </a:xfrm>
          <a:prstGeom prst="rect">
            <a:avLst/>
          </a:prstGeom>
          <a:noFill/>
        </p:spPr>
        <p:txBody>
          <a:bodyPr wrap="square" rtlCol="0">
            <a:spAutoFit/>
          </a:bodyPr>
          <a:lstStyle/>
          <a:p>
            <a:pPr algn="ctr"/>
            <a:r>
              <a:rPr lang="en-US" altLang="zh-CN" sz="2000" b="1" dirty="0" err="1">
                <a:solidFill>
                  <a:schemeClr val="lt1"/>
                </a:solidFill>
              </a:rPr>
              <a:t>DataNode</a:t>
            </a:r>
            <a:endParaRPr lang="zh-CN" altLang="en-US" sz="2000" b="1" dirty="0">
              <a:solidFill>
                <a:schemeClr val="lt1"/>
              </a:solidFill>
            </a:endParaRPr>
          </a:p>
        </p:txBody>
      </p:sp>
      <p:sp>
        <p:nvSpPr>
          <p:cNvPr id="18" name="文本框 17"/>
          <p:cNvSpPr txBox="1"/>
          <p:nvPr/>
        </p:nvSpPr>
        <p:spPr>
          <a:xfrm>
            <a:off x="9701856" y="3645542"/>
            <a:ext cx="1756229" cy="400110"/>
          </a:xfrm>
          <a:prstGeom prst="rect">
            <a:avLst/>
          </a:prstGeom>
          <a:noFill/>
        </p:spPr>
        <p:txBody>
          <a:bodyPr wrap="square" rtlCol="0">
            <a:spAutoFit/>
          </a:bodyPr>
          <a:lstStyle/>
          <a:p>
            <a:pPr algn="ctr"/>
            <a:r>
              <a:rPr lang="en-US" altLang="zh-CN" sz="2000" b="1" dirty="0" err="1">
                <a:solidFill>
                  <a:schemeClr val="lt1"/>
                </a:solidFill>
              </a:rPr>
              <a:t>DataNode</a:t>
            </a:r>
            <a:endParaRPr lang="zh-CN" altLang="en-US" sz="2000" b="1" dirty="0">
              <a:solidFill>
                <a:schemeClr val="lt1"/>
              </a:solidFill>
            </a:endParaRPr>
          </a:p>
        </p:txBody>
      </p:sp>
      <p:grpSp>
        <p:nvGrpSpPr>
          <p:cNvPr id="24" name="组合 23"/>
          <p:cNvGrpSpPr/>
          <p:nvPr/>
        </p:nvGrpSpPr>
        <p:grpSpPr>
          <a:xfrm>
            <a:off x="477582" y="4125003"/>
            <a:ext cx="1895863" cy="481152"/>
            <a:chOff x="477582" y="4037919"/>
            <a:chExt cx="1895863" cy="481152"/>
          </a:xfrm>
        </p:grpSpPr>
        <p:sp>
          <p:nvSpPr>
            <p:cNvPr id="20" name="椭圆 19"/>
            <p:cNvSpPr/>
            <p:nvPr/>
          </p:nvSpPr>
          <p:spPr>
            <a:xfrm>
              <a:off x="477582" y="4044698"/>
              <a:ext cx="474373" cy="474373"/>
            </a:xfrm>
            <a:prstGeom prst="ellipse">
              <a:avLst/>
            </a:prstGeom>
            <a:solidFill>
              <a:schemeClr val="bg1"/>
            </a:solidFill>
            <a:ln w="152400">
              <a:solidFill>
                <a:srgbClr val="A731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207967" y="4037919"/>
              <a:ext cx="474373" cy="474373"/>
            </a:xfrm>
            <a:prstGeom prst="ellipse">
              <a:avLst/>
            </a:prstGeom>
            <a:solidFill>
              <a:schemeClr val="bg1"/>
            </a:solidFill>
            <a:ln w="152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899072" y="4037919"/>
              <a:ext cx="474373" cy="474373"/>
            </a:xfrm>
            <a:prstGeom prst="ellipse">
              <a:avLst/>
            </a:prstGeom>
            <a:solidFill>
              <a:schemeClr val="bg1"/>
            </a:solidFill>
            <a:ln w="152400">
              <a:solidFill>
                <a:srgbClr val="B3B3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3560059" y="4111315"/>
            <a:ext cx="1895863" cy="481152"/>
            <a:chOff x="477582" y="4037919"/>
            <a:chExt cx="1895863" cy="481152"/>
          </a:xfrm>
        </p:grpSpPr>
        <p:sp>
          <p:nvSpPr>
            <p:cNvPr id="26" name="椭圆 25"/>
            <p:cNvSpPr/>
            <p:nvPr/>
          </p:nvSpPr>
          <p:spPr>
            <a:xfrm>
              <a:off x="477582" y="4044698"/>
              <a:ext cx="474373" cy="474373"/>
            </a:xfrm>
            <a:prstGeom prst="ellipse">
              <a:avLst/>
            </a:prstGeom>
            <a:solidFill>
              <a:schemeClr val="bg1"/>
            </a:solidFill>
            <a:ln w="152400">
              <a:solidFill>
                <a:srgbClr val="A731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1207967" y="4037919"/>
              <a:ext cx="474373" cy="474373"/>
            </a:xfrm>
            <a:prstGeom prst="ellipse">
              <a:avLst/>
            </a:prstGeom>
            <a:solidFill>
              <a:schemeClr val="bg1"/>
            </a:solidFill>
            <a:ln w="152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1899072" y="4037919"/>
              <a:ext cx="474373" cy="474373"/>
            </a:xfrm>
            <a:prstGeom prst="ellipse">
              <a:avLst/>
            </a:prstGeom>
            <a:solidFill>
              <a:schemeClr val="bg1"/>
            </a:solidFill>
            <a:ln w="152400">
              <a:solidFill>
                <a:srgbClr val="B3B3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6537299" y="4103235"/>
            <a:ext cx="1895863" cy="481152"/>
            <a:chOff x="477582" y="4037919"/>
            <a:chExt cx="1895863" cy="481152"/>
          </a:xfrm>
        </p:grpSpPr>
        <p:sp>
          <p:nvSpPr>
            <p:cNvPr id="30" name="椭圆 29"/>
            <p:cNvSpPr/>
            <p:nvPr/>
          </p:nvSpPr>
          <p:spPr>
            <a:xfrm>
              <a:off x="477582" y="4044698"/>
              <a:ext cx="474373" cy="474373"/>
            </a:xfrm>
            <a:prstGeom prst="ellipse">
              <a:avLst/>
            </a:prstGeom>
            <a:solidFill>
              <a:schemeClr val="bg1"/>
            </a:solidFill>
            <a:ln w="152400">
              <a:solidFill>
                <a:srgbClr val="A731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207967" y="4037919"/>
              <a:ext cx="474373" cy="474373"/>
            </a:xfrm>
            <a:prstGeom prst="ellipse">
              <a:avLst/>
            </a:prstGeom>
            <a:solidFill>
              <a:schemeClr val="bg1"/>
            </a:solidFill>
            <a:ln w="152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1899072" y="4037919"/>
              <a:ext cx="474373" cy="474373"/>
            </a:xfrm>
            <a:prstGeom prst="ellipse">
              <a:avLst/>
            </a:prstGeom>
            <a:solidFill>
              <a:schemeClr val="bg1"/>
            </a:solidFill>
            <a:ln w="152400">
              <a:solidFill>
                <a:srgbClr val="B3B3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9599814" y="4103235"/>
            <a:ext cx="1895863" cy="481152"/>
            <a:chOff x="477582" y="4037919"/>
            <a:chExt cx="1895863" cy="481152"/>
          </a:xfrm>
        </p:grpSpPr>
        <p:sp>
          <p:nvSpPr>
            <p:cNvPr id="34" name="椭圆 33"/>
            <p:cNvSpPr/>
            <p:nvPr/>
          </p:nvSpPr>
          <p:spPr>
            <a:xfrm>
              <a:off x="477582" y="4044698"/>
              <a:ext cx="474373" cy="474373"/>
            </a:xfrm>
            <a:prstGeom prst="ellipse">
              <a:avLst/>
            </a:prstGeom>
            <a:solidFill>
              <a:schemeClr val="bg1"/>
            </a:solidFill>
            <a:ln w="152400">
              <a:solidFill>
                <a:srgbClr val="A731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1207967" y="4037919"/>
              <a:ext cx="474373" cy="474373"/>
            </a:xfrm>
            <a:prstGeom prst="ellipse">
              <a:avLst/>
            </a:prstGeom>
            <a:solidFill>
              <a:schemeClr val="bg1"/>
            </a:solidFill>
            <a:ln w="152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1899072" y="4037919"/>
              <a:ext cx="474373" cy="474373"/>
            </a:xfrm>
            <a:prstGeom prst="ellipse">
              <a:avLst/>
            </a:prstGeom>
            <a:solidFill>
              <a:schemeClr val="bg1"/>
            </a:solidFill>
            <a:ln w="152400">
              <a:solidFill>
                <a:srgbClr val="B3B3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7" name="直接箭头连接符 36"/>
          <p:cNvCxnSpPr>
            <a:stCxn id="6" idx="1"/>
            <a:endCxn id="5" idx="3"/>
          </p:cNvCxnSpPr>
          <p:nvPr/>
        </p:nvCxnSpPr>
        <p:spPr>
          <a:xfrm flipH="1" flipV="1">
            <a:off x="2308186" y="2132621"/>
            <a:ext cx="634199" cy="2308"/>
          </a:xfrm>
          <a:prstGeom prst="straightConnector1">
            <a:avLst/>
          </a:prstGeom>
          <a:ln w="381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a:stCxn id="10" idx="1"/>
            <a:endCxn id="6" idx="3"/>
          </p:cNvCxnSpPr>
          <p:nvPr/>
        </p:nvCxnSpPr>
        <p:spPr>
          <a:xfrm flipH="1">
            <a:off x="5970336" y="2132620"/>
            <a:ext cx="1722018" cy="2309"/>
          </a:xfrm>
          <a:prstGeom prst="straightConnector1">
            <a:avLst/>
          </a:prstGeom>
          <a:ln w="38100">
            <a:solidFill>
              <a:srgbClr val="92D05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a:xfrm>
            <a:off x="6401501" y="1763287"/>
            <a:ext cx="1029788"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冷备份</a:t>
            </a:r>
            <a:endParaRPr lang="zh-CN" altLang="en-US" b="1" dirty="0">
              <a:solidFill>
                <a:srgbClr val="C00000"/>
              </a:solidFill>
              <a:latin typeface="微软雅黑" panose="020B0503020204020204" pitchFamily="34" charset="-122"/>
              <a:ea typeface="微软雅黑" panose="020B0503020204020204" pitchFamily="34" charset="-122"/>
            </a:endParaRPr>
          </a:p>
        </p:txBody>
      </p:sp>
      <p:cxnSp>
        <p:nvCxnSpPr>
          <p:cNvPr id="44" name="直接箭头连接符 43"/>
          <p:cNvCxnSpPr>
            <a:stCxn id="6" idx="2"/>
            <a:endCxn id="7" idx="0"/>
          </p:cNvCxnSpPr>
          <p:nvPr/>
        </p:nvCxnSpPr>
        <p:spPr>
          <a:xfrm flipH="1">
            <a:off x="1468144" y="2405145"/>
            <a:ext cx="2988217" cy="1146532"/>
          </a:xfrm>
          <a:prstGeom prst="straightConnector1">
            <a:avLst/>
          </a:prstGeom>
          <a:ln w="38100">
            <a:solidFill>
              <a:schemeClr val="tx1"/>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7" name="直接箭头连接符 46"/>
          <p:cNvCxnSpPr>
            <a:stCxn id="6" idx="2"/>
            <a:endCxn id="11" idx="0"/>
          </p:cNvCxnSpPr>
          <p:nvPr/>
        </p:nvCxnSpPr>
        <p:spPr>
          <a:xfrm>
            <a:off x="4456361" y="2405145"/>
            <a:ext cx="28115" cy="1146532"/>
          </a:xfrm>
          <a:prstGeom prst="straightConnector1">
            <a:avLst/>
          </a:prstGeom>
          <a:ln w="38100">
            <a:solidFill>
              <a:schemeClr val="tx1"/>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0" name="直接箭头连接符 49"/>
          <p:cNvCxnSpPr>
            <a:stCxn id="6" idx="2"/>
          </p:cNvCxnSpPr>
          <p:nvPr/>
        </p:nvCxnSpPr>
        <p:spPr>
          <a:xfrm>
            <a:off x="4456361" y="2405145"/>
            <a:ext cx="3120307" cy="1080871"/>
          </a:xfrm>
          <a:prstGeom prst="straightConnector1">
            <a:avLst/>
          </a:prstGeom>
          <a:ln w="38100">
            <a:solidFill>
              <a:schemeClr val="tx1"/>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3" name="直接箭头连接符 52"/>
          <p:cNvCxnSpPr>
            <a:stCxn id="6" idx="2"/>
            <a:endCxn id="13" idx="0"/>
          </p:cNvCxnSpPr>
          <p:nvPr/>
        </p:nvCxnSpPr>
        <p:spPr>
          <a:xfrm>
            <a:off x="4456361" y="2405145"/>
            <a:ext cx="6123610" cy="1146532"/>
          </a:xfrm>
          <a:prstGeom prst="straightConnector1">
            <a:avLst/>
          </a:prstGeom>
          <a:ln w="38100">
            <a:solidFill>
              <a:schemeClr val="tx1"/>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56" name="文本框 55"/>
          <p:cNvSpPr txBox="1"/>
          <p:nvPr/>
        </p:nvSpPr>
        <p:spPr>
          <a:xfrm>
            <a:off x="2806181" y="2729978"/>
            <a:ext cx="9423969" cy="523220"/>
          </a:xfrm>
          <a:prstGeom prst="rect">
            <a:avLst/>
          </a:prstGeom>
          <a:noFill/>
        </p:spPr>
        <p:txBody>
          <a:bodyPr wrap="square" rtlCol="0">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集群</a:t>
            </a:r>
            <a:r>
              <a:rPr lang="zh-CN" altLang="en-US" sz="2800" b="1" dirty="0" smtClean="0">
                <a:solidFill>
                  <a:srgbClr val="C00000"/>
                </a:solidFill>
                <a:latin typeface="微软雅黑" panose="020B0503020204020204" pitchFamily="34" charset="-122"/>
                <a:ea typeface="微软雅黑" panose="020B0503020204020204" pitchFamily="34" charset="-122"/>
              </a:rPr>
              <a:t>，心跳，负载</a:t>
            </a:r>
            <a:r>
              <a:rPr lang="zh-CN" altLang="en-US" sz="2800" b="1" dirty="0">
                <a:solidFill>
                  <a:srgbClr val="C00000"/>
                </a:solidFill>
                <a:latin typeface="微软雅黑" panose="020B0503020204020204" pitchFamily="34" charset="-122"/>
                <a:ea typeface="微软雅黑" panose="020B0503020204020204" pitchFamily="34" charset="-122"/>
              </a:rPr>
              <a:t>，冗余容错</a:t>
            </a:r>
            <a:r>
              <a:rPr lang="en-US" altLang="zh-CN" sz="2800" b="1" dirty="0">
                <a:solidFill>
                  <a:srgbClr val="C00000"/>
                </a:solidFill>
                <a:latin typeface="微软雅黑" panose="020B0503020204020204" pitchFamily="34" charset="-122"/>
                <a:ea typeface="微软雅黑" panose="020B0503020204020204" pitchFamily="34" charset="-122"/>
              </a:rPr>
              <a:t>…</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57" name="右箭头 56"/>
          <p:cNvSpPr/>
          <p:nvPr/>
        </p:nvSpPr>
        <p:spPr>
          <a:xfrm rot="16200000">
            <a:off x="4194062" y="4511654"/>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p:cNvSpPr txBox="1"/>
          <p:nvPr/>
        </p:nvSpPr>
        <p:spPr>
          <a:xfrm>
            <a:off x="3419233" y="5087741"/>
            <a:ext cx="2397818" cy="523220"/>
          </a:xfrm>
          <a:prstGeom prst="rect">
            <a:avLst/>
          </a:prstGeom>
          <a:noFill/>
        </p:spPr>
        <p:txBody>
          <a:bodyPr wrap="square" rtlCol="0">
            <a:spAutoFit/>
          </a:bodyPr>
          <a:lstStyle/>
          <a:p>
            <a:r>
              <a:rPr lang="zh-CN" altLang="en-US" sz="2800" b="1" dirty="0" smtClean="0">
                <a:solidFill>
                  <a:srgbClr val="C00000"/>
                </a:solidFill>
                <a:latin typeface="微软雅黑" panose="020B0503020204020204" pitchFamily="34" charset="-122"/>
                <a:ea typeface="微软雅黑" panose="020B0503020204020204" pitchFamily="34" charset="-122"/>
              </a:rPr>
              <a:t>本地磁盘操作</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60" name="矩形 59"/>
          <p:cNvSpPr/>
          <p:nvPr/>
        </p:nvSpPr>
        <p:spPr>
          <a:xfrm>
            <a:off x="6132415" y="4994107"/>
            <a:ext cx="5705793" cy="707886"/>
          </a:xfrm>
          <a:prstGeom prst="rect">
            <a:avLst/>
          </a:prstGeom>
        </p:spPr>
        <p:txBody>
          <a:bodyPr wrap="none">
            <a:spAutoFit/>
          </a:bodyPr>
          <a:lstStyle/>
          <a:p>
            <a:pPr algn="ctr" defTabSz="-635"/>
            <a:r>
              <a:rPr lang="en-US" altLang="zh-CN" sz="4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HDFS</a:t>
            </a:r>
            <a:r>
              <a:rPr lang="zh-CN" altLang="en-US" sz="4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节点间的基本关系</a:t>
            </a:r>
            <a:endParaRPr lang="en-US" altLang="zh-CN" sz="4800" b="1" dirty="0">
              <a:solidFill>
                <a:srgbClr val="000000"/>
              </a:solidFill>
              <a:latin typeface="微软雅黑" panose="020B0503020204020204" pitchFamily="34" charset="-122"/>
              <a:ea typeface="微软雅黑" panose="020B0503020204020204" pitchFamily="34" charset="-122"/>
              <a:cs typeface="Times New Roman" pitchFamily="18" charset="0"/>
            </a:endParaRPr>
          </a:p>
        </p:txBody>
      </p:sp>
    </p:spTree>
    <p:extLst>
      <p:ext uri="{BB962C8B-B14F-4D97-AF65-F5344CB8AC3E}">
        <p14:creationId xmlns:p14="http://schemas.microsoft.com/office/powerpoint/2010/main" val="114729157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大数据存储方式</a:t>
            </a:r>
            <a:endParaRPr lang="zh-CN" altLang="en-US" dirty="0"/>
          </a:p>
        </p:txBody>
      </p:sp>
      <p:sp>
        <p:nvSpPr>
          <p:cNvPr id="4" name="内容占位符 3"/>
          <p:cNvSpPr>
            <a:spLocks noGrp="1"/>
          </p:cNvSpPr>
          <p:nvPr>
            <p:ph idx="1"/>
          </p:nvPr>
        </p:nvSpPr>
        <p:spPr/>
        <p:txBody>
          <a:bodyPr/>
          <a:lstStyle/>
          <a:p>
            <a:r>
              <a:rPr lang="zh-CN" altLang="en-US" dirty="0"/>
              <a:t>当数据集的大小超过一台独立的物理计算机的存储能力时，就有必要对它进行分区（</a:t>
            </a:r>
            <a:r>
              <a:rPr lang="en-US" altLang="zh-CN" dirty="0"/>
              <a:t>partition</a:t>
            </a:r>
            <a:r>
              <a:rPr lang="zh-CN" altLang="en-US" dirty="0"/>
              <a:t>）并存储到若干台单独的计算机上。管理网络中跨多台计算机存储的文件系统称为分布式文件系统</a:t>
            </a:r>
            <a:r>
              <a:rPr lang="zh-CN" altLang="en-US" dirty="0" smtClean="0"/>
              <a:t>（</a:t>
            </a:r>
            <a:r>
              <a:rPr lang="en-US" altLang="zh-CN" dirty="0" smtClean="0"/>
              <a:t>Distributed </a:t>
            </a:r>
            <a:r>
              <a:rPr lang="en-US" altLang="zh-CN" dirty="0" err="1" smtClean="0"/>
              <a:t>Filesystem</a:t>
            </a:r>
            <a:r>
              <a:rPr lang="zh-CN" altLang="en-US" dirty="0"/>
              <a:t>）。该系统架构于网络之上，势必会引入网络编程的复杂性，因此分布式文件系统比普通磁盘文件系统更为复杂。例如，使文件系统能够容忍节点故障且不丢失任何数据，就是一个极大的挑战。</a:t>
            </a:r>
          </a:p>
        </p:txBody>
      </p:sp>
    </p:spTree>
    <p:extLst>
      <p:ext uri="{BB962C8B-B14F-4D97-AF65-F5344CB8AC3E}">
        <p14:creationId xmlns:p14="http://schemas.microsoft.com/office/powerpoint/2010/main" val="300669559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err="1" smtClean="0"/>
              <a:t>namenode</a:t>
            </a:r>
            <a:r>
              <a:rPr lang="zh-CN" altLang="en-US" dirty="0" smtClean="0"/>
              <a:t>的重要性</a:t>
            </a:r>
            <a:endParaRPr lang="zh-CN" altLang="en-US" dirty="0"/>
          </a:p>
        </p:txBody>
      </p:sp>
      <p:sp>
        <p:nvSpPr>
          <p:cNvPr id="3" name="内容占位符 2"/>
          <p:cNvSpPr>
            <a:spLocks noGrp="1"/>
          </p:cNvSpPr>
          <p:nvPr>
            <p:ph idx="1"/>
          </p:nvPr>
        </p:nvSpPr>
        <p:spPr/>
        <p:txBody>
          <a:bodyPr/>
          <a:lstStyle/>
          <a:p>
            <a:r>
              <a:rPr lang="zh-CN" altLang="en-US" dirty="0"/>
              <a:t>没有</a:t>
            </a:r>
            <a:r>
              <a:rPr lang="en-US" altLang="zh-CN" dirty="0" err="1"/>
              <a:t>namenode</a:t>
            </a:r>
            <a:r>
              <a:rPr lang="zh-CN" altLang="en-US" dirty="0"/>
              <a:t>，文件系统将无法使用。</a:t>
            </a:r>
            <a:r>
              <a:rPr lang="zh-CN" altLang="en-US" dirty="0" smtClean="0"/>
              <a:t>事实上，</a:t>
            </a:r>
            <a:r>
              <a:rPr lang="zh-CN" altLang="en-US" dirty="0"/>
              <a:t>如果运行</a:t>
            </a:r>
            <a:r>
              <a:rPr lang="en-US" altLang="zh-CN" dirty="0" err="1"/>
              <a:t>namenode</a:t>
            </a:r>
            <a:r>
              <a:rPr lang="zh-CN" altLang="en-US" dirty="0" smtClean="0"/>
              <a:t>服务的机器</a:t>
            </a:r>
            <a:r>
              <a:rPr lang="zh-CN" altLang="en-US" dirty="0"/>
              <a:t>毁坏，文件系统上所有的文件将会</a:t>
            </a:r>
            <a:r>
              <a:rPr lang="zh-CN" altLang="en-US" dirty="0" smtClean="0"/>
              <a:t>丢失，因为我们不知道如何根据</a:t>
            </a:r>
            <a:r>
              <a:rPr lang="en-US" altLang="zh-CN" dirty="0" err="1" smtClean="0"/>
              <a:t>datanode</a:t>
            </a:r>
            <a:r>
              <a:rPr lang="zh-CN" altLang="en-US" dirty="0"/>
              <a:t>的块重建文件。因此，对</a:t>
            </a:r>
            <a:r>
              <a:rPr lang="en-US" altLang="zh-CN" dirty="0" err="1" smtClean="0"/>
              <a:t>namenode</a:t>
            </a:r>
            <a:r>
              <a:rPr lang="zh-CN" altLang="en-US" dirty="0" smtClean="0"/>
              <a:t>实现</a:t>
            </a:r>
            <a:r>
              <a:rPr lang="zh-CN" altLang="en-US" dirty="0"/>
              <a:t>容错非常重要，</a:t>
            </a:r>
            <a:r>
              <a:rPr lang="en-US" altLang="zh-CN" dirty="0" smtClean="0"/>
              <a:t>Hadoop</a:t>
            </a:r>
            <a:r>
              <a:rPr lang="zh-CN" altLang="en-US" dirty="0" smtClean="0"/>
              <a:t>为此提供两种机制。</a:t>
            </a:r>
            <a:endParaRPr lang="en-US" altLang="zh-CN" dirty="0" smtClean="0"/>
          </a:p>
          <a:p>
            <a:r>
              <a:rPr lang="zh-CN" altLang="en-US" dirty="0" smtClean="0"/>
              <a:t>第一种</a:t>
            </a:r>
            <a:r>
              <a:rPr lang="zh-CN" altLang="en-US" dirty="0"/>
              <a:t>机制是备份那些组成文件系统元数据持久状态的文件。</a:t>
            </a:r>
            <a:r>
              <a:rPr lang="en-US" altLang="zh-CN" dirty="0" smtClean="0"/>
              <a:t>Hadoop</a:t>
            </a:r>
            <a:r>
              <a:rPr lang="zh-CN" altLang="en-US" dirty="0"/>
              <a:t>可以通过配置使</a:t>
            </a:r>
            <a:r>
              <a:rPr lang="en-US" altLang="zh-CN" dirty="0" err="1"/>
              <a:t>namenode</a:t>
            </a:r>
            <a:r>
              <a:rPr lang="zh-CN" altLang="en-US" dirty="0"/>
              <a:t>在多个文件系统上保存元数据的持久状态。这些写操作是实时同步的，是原子操作。一般的配置是，将持久状态写入本地磁盘的同时，写入一个远程挂载的网络文件系统（</a:t>
            </a:r>
            <a:r>
              <a:rPr lang="en-US" altLang="zh-CN" dirty="0" smtClean="0"/>
              <a:t>NFS</a:t>
            </a:r>
            <a:r>
              <a:rPr lang="zh-CN" altLang="en-US" dirty="0" smtClean="0"/>
              <a:t>）。</a:t>
            </a:r>
            <a:endParaRPr lang="en-US" altLang="zh-CN" dirty="0" smtClean="0"/>
          </a:p>
          <a:p>
            <a:r>
              <a:rPr lang="zh-CN" altLang="en-US" dirty="0" smtClean="0"/>
              <a:t>另一种更常用的就是之前提到的</a:t>
            </a:r>
            <a:r>
              <a:rPr lang="en-US" altLang="zh-CN" dirty="0" err="1" smtClean="0"/>
              <a:t>namenode</a:t>
            </a:r>
            <a:r>
              <a:rPr lang="zh-CN" altLang="en-US" dirty="0" smtClean="0"/>
              <a:t>冷备份。</a:t>
            </a:r>
            <a:endParaRPr lang="zh-CN" altLang="en-US" dirty="0"/>
          </a:p>
          <a:p>
            <a:endParaRPr lang="zh-CN" altLang="en-US" dirty="0"/>
          </a:p>
        </p:txBody>
      </p:sp>
    </p:spTree>
    <p:extLst>
      <p:ext uri="{BB962C8B-B14F-4D97-AF65-F5344CB8AC3E}">
        <p14:creationId xmlns:p14="http://schemas.microsoft.com/office/powerpoint/2010/main" val="142729192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节点关系</a:t>
            </a:r>
            <a:endParaRPr lang="zh-CN" altLang="en-US" dirty="0"/>
          </a:p>
        </p:txBody>
      </p:sp>
      <p:sp>
        <p:nvSpPr>
          <p:cNvPr id="3" name="内容占位符 2"/>
          <p:cNvSpPr>
            <a:spLocks noGrp="1"/>
          </p:cNvSpPr>
          <p:nvPr>
            <p:ph idx="1"/>
          </p:nvPr>
        </p:nvSpPr>
        <p:spPr/>
        <p:txBody>
          <a:bodyPr/>
          <a:lstStyle/>
          <a:p>
            <a:r>
              <a:rPr lang="zh-CN" altLang="en-US" b="1" dirty="0"/>
              <a:t>热</a:t>
            </a:r>
            <a:r>
              <a:rPr lang="zh-CN" altLang="en-US" b="1" dirty="0" smtClean="0"/>
              <a:t>备份</a:t>
            </a:r>
            <a:endParaRPr lang="en-US" altLang="zh-CN" b="1" dirty="0" smtClean="0"/>
          </a:p>
          <a:p>
            <a:pPr lvl="1"/>
            <a:r>
              <a:rPr lang="en-US" altLang="zh-CN" dirty="0" smtClean="0"/>
              <a:t>b</a:t>
            </a:r>
            <a:r>
              <a:rPr lang="zh-CN" altLang="en-US" dirty="0"/>
              <a:t>是</a:t>
            </a:r>
            <a:r>
              <a:rPr lang="en-US" altLang="zh-CN" dirty="0"/>
              <a:t>a</a:t>
            </a:r>
            <a:r>
              <a:rPr lang="zh-CN" altLang="en-US" dirty="0"/>
              <a:t>的热备份，如果</a:t>
            </a:r>
            <a:r>
              <a:rPr lang="en-US" altLang="zh-CN" dirty="0"/>
              <a:t>a</a:t>
            </a:r>
            <a:r>
              <a:rPr lang="zh-CN" altLang="en-US" dirty="0"/>
              <a:t>坏掉。那么</a:t>
            </a:r>
            <a:r>
              <a:rPr lang="en-US" altLang="zh-CN" dirty="0"/>
              <a:t>b</a:t>
            </a:r>
            <a:r>
              <a:rPr lang="zh-CN" altLang="en-US" dirty="0"/>
              <a:t>马上运行代替</a:t>
            </a:r>
            <a:r>
              <a:rPr lang="en-US" altLang="zh-CN" dirty="0"/>
              <a:t>a</a:t>
            </a:r>
            <a:r>
              <a:rPr lang="zh-CN" altLang="en-US" dirty="0"/>
              <a:t>的工作</a:t>
            </a:r>
            <a:r>
              <a:rPr lang="zh-CN" altLang="en-US" dirty="0" smtClean="0"/>
              <a:t>。</a:t>
            </a:r>
            <a:endParaRPr lang="en-US" altLang="zh-CN" dirty="0" smtClean="0"/>
          </a:p>
          <a:p>
            <a:r>
              <a:rPr lang="zh-CN" altLang="en-US" dirty="0"/>
              <a:t>冷</a:t>
            </a:r>
            <a:r>
              <a:rPr lang="zh-CN" altLang="en-US" dirty="0" smtClean="0"/>
              <a:t>备份</a:t>
            </a:r>
            <a:endParaRPr lang="en-US" altLang="zh-CN" dirty="0" smtClean="0"/>
          </a:p>
          <a:p>
            <a:pPr lvl="1"/>
            <a:r>
              <a:rPr lang="en-US" altLang="zh-CN" dirty="0" smtClean="0"/>
              <a:t>b</a:t>
            </a:r>
            <a:r>
              <a:rPr lang="zh-CN" altLang="en-US" dirty="0"/>
              <a:t>是</a:t>
            </a:r>
            <a:r>
              <a:rPr lang="en-US" altLang="zh-CN" dirty="0"/>
              <a:t>a</a:t>
            </a:r>
            <a:r>
              <a:rPr lang="zh-CN" altLang="en-US" dirty="0"/>
              <a:t>的冷备份，如果</a:t>
            </a:r>
            <a:r>
              <a:rPr lang="en-US" altLang="zh-CN" dirty="0"/>
              <a:t>a</a:t>
            </a:r>
            <a:r>
              <a:rPr lang="zh-CN" altLang="en-US" dirty="0"/>
              <a:t>坏掉。那么</a:t>
            </a:r>
            <a:r>
              <a:rPr lang="en-US" altLang="zh-CN" dirty="0"/>
              <a:t>b</a:t>
            </a:r>
            <a:r>
              <a:rPr lang="zh-CN" altLang="en-US" dirty="0"/>
              <a:t>不能马上代替</a:t>
            </a:r>
            <a:r>
              <a:rPr lang="en-US" altLang="zh-CN" dirty="0"/>
              <a:t>a</a:t>
            </a:r>
            <a:r>
              <a:rPr lang="zh-CN" altLang="en-US" dirty="0"/>
              <a:t>工作。但是</a:t>
            </a:r>
            <a:r>
              <a:rPr lang="en-US" altLang="zh-CN" dirty="0"/>
              <a:t>b</a:t>
            </a:r>
            <a:r>
              <a:rPr lang="zh-CN" altLang="en-US" dirty="0"/>
              <a:t>上存储</a:t>
            </a:r>
            <a:r>
              <a:rPr lang="en-US" altLang="zh-CN" dirty="0"/>
              <a:t>a</a:t>
            </a:r>
            <a:r>
              <a:rPr lang="zh-CN" altLang="en-US" dirty="0"/>
              <a:t>的一些信息，减少</a:t>
            </a:r>
            <a:r>
              <a:rPr lang="en-US" altLang="zh-CN" dirty="0"/>
              <a:t>a</a:t>
            </a:r>
            <a:r>
              <a:rPr lang="zh-CN" altLang="en-US" dirty="0"/>
              <a:t>坏掉之后的损失。</a:t>
            </a:r>
            <a:endParaRPr lang="en-US" altLang="zh-CN" dirty="0"/>
          </a:p>
          <a:p>
            <a:r>
              <a:rPr lang="en-US" altLang="zh-CN" b="1" dirty="0" err="1"/>
              <a:t>fsimage</a:t>
            </a:r>
            <a:r>
              <a:rPr lang="en-US" altLang="zh-CN" dirty="0"/>
              <a:t>:</a:t>
            </a:r>
            <a:r>
              <a:rPr lang="zh-CN" altLang="en-US" dirty="0"/>
              <a:t>元数据镜像文件（文件系统的目录</a:t>
            </a:r>
            <a:r>
              <a:rPr lang="zh-CN" altLang="en-US" dirty="0" smtClean="0"/>
              <a:t>树）</a:t>
            </a:r>
            <a:endParaRPr lang="zh-CN" altLang="en-US" dirty="0"/>
          </a:p>
          <a:p>
            <a:r>
              <a:rPr lang="en-US" altLang="zh-CN" b="1" dirty="0"/>
              <a:t>edits</a:t>
            </a:r>
            <a:r>
              <a:rPr lang="zh-CN" altLang="en-US" dirty="0"/>
              <a:t>：元数据的操作日志（针对文件系统做的修改操作记录</a:t>
            </a:r>
            <a:r>
              <a:rPr lang="zh-CN" altLang="en-US" dirty="0" smtClean="0"/>
              <a:t>）</a:t>
            </a:r>
            <a:endParaRPr lang="zh-CN" altLang="en-US" dirty="0"/>
          </a:p>
          <a:p>
            <a:r>
              <a:rPr lang="en-US" altLang="zh-CN" dirty="0" err="1"/>
              <a:t>namenode</a:t>
            </a:r>
            <a:r>
              <a:rPr lang="zh-CN" altLang="en-US" dirty="0"/>
              <a:t>内存中存储的是</a:t>
            </a:r>
            <a:r>
              <a:rPr lang="en-US" altLang="zh-CN" dirty="0"/>
              <a:t>=</a:t>
            </a:r>
            <a:r>
              <a:rPr lang="en-US" altLang="zh-CN" dirty="0" err="1"/>
              <a:t>fsimage+edits</a:t>
            </a:r>
            <a:r>
              <a:rPr lang="zh-CN" altLang="en-US" dirty="0"/>
              <a:t>。</a:t>
            </a:r>
          </a:p>
          <a:p>
            <a:r>
              <a:rPr lang="en-US" altLang="zh-CN" dirty="0" err="1"/>
              <a:t>SecondaryNameNode</a:t>
            </a:r>
            <a:r>
              <a:rPr lang="zh-CN" altLang="en-US" dirty="0"/>
              <a:t>负责定时默认</a:t>
            </a:r>
            <a:r>
              <a:rPr lang="en-US" altLang="zh-CN" dirty="0"/>
              <a:t>1</a:t>
            </a:r>
            <a:r>
              <a:rPr lang="zh-CN" altLang="en-US" dirty="0"/>
              <a:t>小时，从</a:t>
            </a:r>
            <a:r>
              <a:rPr lang="en-US" altLang="zh-CN" dirty="0" err="1"/>
              <a:t>namenode</a:t>
            </a:r>
            <a:r>
              <a:rPr lang="zh-CN" altLang="en-US" dirty="0"/>
              <a:t>上，获取</a:t>
            </a:r>
            <a:r>
              <a:rPr lang="en-US" altLang="zh-CN" dirty="0" err="1"/>
              <a:t>fsimage</a:t>
            </a:r>
            <a:r>
              <a:rPr lang="zh-CN" altLang="en-US" dirty="0"/>
              <a:t>和</a:t>
            </a:r>
            <a:r>
              <a:rPr lang="en-US" altLang="zh-CN" dirty="0"/>
              <a:t>edits</a:t>
            </a:r>
            <a:r>
              <a:rPr lang="zh-CN" altLang="en-US" dirty="0"/>
              <a:t>来进行合并，然后再发送给</a:t>
            </a:r>
            <a:r>
              <a:rPr lang="en-US" altLang="zh-CN" dirty="0" err="1"/>
              <a:t>namenode</a:t>
            </a:r>
            <a:r>
              <a:rPr lang="zh-CN" altLang="en-US" dirty="0"/>
              <a:t>。减少</a:t>
            </a:r>
            <a:r>
              <a:rPr lang="en-US" altLang="zh-CN" dirty="0" err="1"/>
              <a:t>namenode</a:t>
            </a:r>
            <a:r>
              <a:rPr lang="zh-CN" altLang="en-US" dirty="0"/>
              <a:t>的工作量</a:t>
            </a:r>
            <a:r>
              <a:rPr lang="zh-CN" altLang="en-US" dirty="0" smtClean="0"/>
              <a:t>。</a:t>
            </a:r>
            <a:r>
              <a:rPr lang="zh-CN" altLang="zh-CN" dirty="0" smtClean="0"/>
              <a:t>HA</a:t>
            </a:r>
            <a:r>
              <a:rPr lang="zh-CN" altLang="en-US" dirty="0" smtClean="0"/>
              <a:t>（高可用性）</a:t>
            </a:r>
            <a:r>
              <a:rPr lang="zh-CN" altLang="zh-CN" dirty="0" smtClean="0"/>
              <a:t>的</a:t>
            </a:r>
            <a:r>
              <a:rPr lang="zh-CN" altLang="zh-CN" dirty="0"/>
              <a:t>一个解决方案。但不支持热备。配置即可</a:t>
            </a:r>
            <a:r>
              <a:rPr lang="zh-CN" altLang="zh-CN" dirty="0" smtClean="0"/>
              <a:t>。</a:t>
            </a:r>
            <a:r>
              <a:rPr lang="zh-CN" altLang="en-US" dirty="0" smtClean="0"/>
              <a:t>默认在</a:t>
            </a:r>
            <a:r>
              <a:rPr lang="en-US" altLang="zh-CN" dirty="0" err="1" smtClean="0"/>
              <a:t>namenode</a:t>
            </a:r>
            <a:r>
              <a:rPr lang="zh-CN" altLang="en-US" dirty="0" smtClean="0"/>
              <a:t>，但这样不安全</a:t>
            </a:r>
            <a:endParaRPr lang="zh-CN"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zh-CN" altLang="en-US" dirty="0"/>
          </a:p>
        </p:txBody>
      </p:sp>
    </p:spTree>
    <p:extLst>
      <p:ext uri="{BB962C8B-B14F-4D97-AF65-F5344CB8AC3E}">
        <p14:creationId xmlns:p14="http://schemas.microsoft.com/office/powerpoint/2010/main" val="109258419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err="1" smtClean="0"/>
              <a:t>namenode</a:t>
            </a:r>
            <a:r>
              <a:rPr lang="zh-CN" altLang="en-US" dirty="0" smtClean="0"/>
              <a:t>节点主要目录结构</a:t>
            </a:r>
            <a:endParaRPr lang="zh-CN" altLang="en-US" dirty="0"/>
          </a:p>
        </p:txBody>
      </p:sp>
      <p:grpSp>
        <p:nvGrpSpPr>
          <p:cNvPr id="11" name="组合 10"/>
          <p:cNvGrpSpPr/>
          <p:nvPr/>
        </p:nvGrpSpPr>
        <p:grpSpPr>
          <a:xfrm>
            <a:off x="420915" y="1090216"/>
            <a:ext cx="7500256" cy="4265556"/>
            <a:chOff x="551543" y="1075701"/>
            <a:chExt cx="7500256" cy="4265556"/>
          </a:xfrm>
        </p:grpSpPr>
        <p:sp>
          <p:nvSpPr>
            <p:cNvPr id="5" name="圆角矩形 4"/>
            <p:cNvSpPr/>
            <p:nvPr/>
          </p:nvSpPr>
          <p:spPr>
            <a:xfrm>
              <a:off x="551543" y="1075701"/>
              <a:ext cx="3172069" cy="1386114"/>
            </a:xfrm>
            <a:prstGeom prst="roundRect">
              <a:avLst>
                <a:gd name="adj" fmla="val 8975"/>
              </a:avLst>
            </a:prstGeom>
            <a:solidFill>
              <a:srgbClr val="92D05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551543" y="1764622"/>
              <a:ext cx="7500256" cy="3576635"/>
            </a:xfrm>
            <a:prstGeom prst="roundRect">
              <a:avLst>
                <a:gd name="adj" fmla="val 6283"/>
              </a:avLst>
            </a:prstGeom>
            <a:solidFill>
              <a:schemeClr val="bg1"/>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769258" y="1220107"/>
              <a:ext cx="3091542" cy="400110"/>
            </a:xfrm>
            <a:prstGeom prst="rect">
              <a:avLst/>
            </a:prstGeom>
            <a:noFill/>
          </p:spPr>
          <p:txBody>
            <a:bodyPr wrap="square" rtlCol="0">
              <a:spAutoFit/>
            </a:bodyPr>
            <a:lstStyle/>
            <a:p>
              <a:r>
                <a:rPr lang="en-US" altLang="zh-CN" sz="2000" dirty="0" smtClean="0">
                  <a:solidFill>
                    <a:schemeClr val="bg1"/>
                  </a:solidFill>
                  <a:latin typeface="Impact" panose="020B0806030902050204" pitchFamily="34" charset="0"/>
                </a:rPr>
                <a:t>${</a:t>
              </a:r>
              <a:r>
                <a:rPr lang="en-US" altLang="zh-CN" sz="2000" dirty="0" err="1" smtClean="0">
                  <a:solidFill>
                    <a:schemeClr val="bg1"/>
                  </a:solidFill>
                  <a:latin typeface="Impact" panose="020B0806030902050204" pitchFamily="34" charset="0"/>
                </a:rPr>
                <a:t>dfs.name.dir</a:t>
              </a:r>
              <a:r>
                <a:rPr lang="en-US" altLang="zh-CN" sz="2000" dirty="0" smtClean="0">
                  <a:solidFill>
                    <a:schemeClr val="bg1"/>
                  </a:solidFill>
                  <a:latin typeface="Impact" panose="020B0806030902050204" pitchFamily="34" charset="0"/>
                </a:rPr>
                <a:t>}/current</a:t>
              </a:r>
              <a:endParaRPr lang="zh-CN" altLang="en-US" sz="2000" dirty="0">
                <a:solidFill>
                  <a:schemeClr val="bg1"/>
                </a:solidFill>
                <a:latin typeface="Impact" panose="020B0806030902050204" pitchFamily="34" charset="0"/>
              </a:endParaRPr>
            </a:p>
          </p:txBody>
        </p:sp>
      </p:grpSp>
      <p:grpSp>
        <p:nvGrpSpPr>
          <p:cNvPr id="35" name="组合 34"/>
          <p:cNvGrpSpPr/>
          <p:nvPr/>
        </p:nvGrpSpPr>
        <p:grpSpPr>
          <a:xfrm>
            <a:off x="4414459" y="1968882"/>
            <a:ext cx="3323771" cy="1441240"/>
            <a:chOff x="769258" y="1945645"/>
            <a:chExt cx="3323771" cy="1441240"/>
          </a:xfrm>
        </p:grpSpPr>
        <p:grpSp>
          <p:nvGrpSpPr>
            <p:cNvPr id="12" name="组合 11"/>
            <p:cNvGrpSpPr/>
            <p:nvPr/>
          </p:nvGrpSpPr>
          <p:grpSpPr>
            <a:xfrm>
              <a:off x="769258" y="1945645"/>
              <a:ext cx="3323771" cy="1441240"/>
              <a:chOff x="551543" y="1028961"/>
              <a:chExt cx="7295517" cy="3163452"/>
            </a:xfrm>
          </p:grpSpPr>
          <p:sp>
            <p:nvSpPr>
              <p:cNvPr id="13" name="圆角矩形 12"/>
              <p:cNvSpPr/>
              <p:nvPr/>
            </p:nvSpPr>
            <p:spPr>
              <a:xfrm>
                <a:off x="551543" y="1075701"/>
                <a:ext cx="3172069" cy="1386114"/>
              </a:xfrm>
              <a:prstGeom prst="roundRect">
                <a:avLst>
                  <a:gd name="adj" fmla="val 8975"/>
                </a:avLst>
              </a:prstGeom>
              <a:solidFill>
                <a:srgbClr val="92D05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551543" y="1764621"/>
                <a:ext cx="7295517" cy="2427792"/>
              </a:xfrm>
              <a:custGeom>
                <a:avLst/>
                <a:gdLst>
                  <a:gd name="connsiteX0" fmla="*/ 0 w 3323771"/>
                  <a:gd name="connsiteY0" fmla="*/ 69495 h 1106080"/>
                  <a:gd name="connsiteX1" fmla="*/ 69495 w 3323771"/>
                  <a:gd name="connsiteY1" fmla="*/ 0 h 1106080"/>
                  <a:gd name="connsiteX2" fmla="*/ 3254276 w 3323771"/>
                  <a:gd name="connsiteY2" fmla="*/ 0 h 1106080"/>
                  <a:gd name="connsiteX3" fmla="*/ 3323771 w 3323771"/>
                  <a:gd name="connsiteY3" fmla="*/ 69495 h 1106080"/>
                  <a:gd name="connsiteX4" fmla="*/ 3323771 w 3323771"/>
                  <a:gd name="connsiteY4" fmla="*/ 1036585 h 1106080"/>
                  <a:gd name="connsiteX5" fmla="*/ 3254276 w 3323771"/>
                  <a:gd name="connsiteY5" fmla="*/ 1106080 h 1106080"/>
                  <a:gd name="connsiteX6" fmla="*/ 69495 w 3323771"/>
                  <a:gd name="connsiteY6" fmla="*/ 1106080 h 1106080"/>
                  <a:gd name="connsiteX7" fmla="*/ 0 w 3323771"/>
                  <a:gd name="connsiteY7" fmla="*/ 1036585 h 1106080"/>
                  <a:gd name="connsiteX8" fmla="*/ 0 w 3323771"/>
                  <a:gd name="connsiteY8" fmla="*/ 69495 h 1106080"/>
                  <a:gd name="connsiteX0" fmla="*/ 0 w 3323771"/>
                  <a:gd name="connsiteY0" fmla="*/ 69495 h 1106080"/>
                  <a:gd name="connsiteX1" fmla="*/ 69495 w 3323771"/>
                  <a:gd name="connsiteY1" fmla="*/ 0 h 1106080"/>
                  <a:gd name="connsiteX2" fmla="*/ 3254276 w 3323771"/>
                  <a:gd name="connsiteY2" fmla="*/ 0 h 1106080"/>
                  <a:gd name="connsiteX3" fmla="*/ 3323771 w 3323771"/>
                  <a:gd name="connsiteY3" fmla="*/ 69495 h 1106080"/>
                  <a:gd name="connsiteX4" fmla="*/ 3323771 w 3323771"/>
                  <a:gd name="connsiteY4" fmla="*/ 1036585 h 1106080"/>
                  <a:gd name="connsiteX5" fmla="*/ 3254276 w 3323771"/>
                  <a:gd name="connsiteY5" fmla="*/ 1106080 h 1106080"/>
                  <a:gd name="connsiteX6" fmla="*/ 2293256 w 3323771"/>
                  <a:gd name="connsiteY6" fmla="*/ 1101024 h 1106080"/>
                  <a:gd name="connsiteX7" fmla="*/ 69495 w 3323771"/>
                  <a:gd name="connsiteY7" fmla="*/ 1106080 h 1106080"/>
                  <a:gd name="connsiteX8" fmla="*/ 0 w 3323771"/>
                  <a:gd name="connsiteY8" fmla="*/ 1036585 h 1106080"/>
                  <a:gd name="connsiteX9" fmla="*/ 0 w 3323771"/>
                  <a:gd name="connsiteY9" fmla="*/ 69495 h 1106080"/>
                  <a:gd name="connsiteX0" fmla="*/ 0 w 3323771"/>
                  <a:gd name="connsiteY0" fmla="*/ 69495 h 1106080"/>
                  <a:gd name="connsiteX1" fmla="*/ 69495 w 3323771"/>
                  <a:gd name="connsiteY1" fmla="*/ 0 h 1106080"/>
                  <a:gd name="connsiteX2" fmla="*/ 3254276 w 3323771"/>
                  <a:gd name="connsiteY2" fmla="*/ 0 h 1106080"/>
                  <a:gd name="connsiteX3" fmla="*/ 3323771 w 3323771"/>
                  <a:gd name="connsiteY3" fmla="*/ 69495 h 1106080"/>
                  <a:gd name="connsiteX4" fmla="*/ 3309256 w 3323771"/>
                  <a:gd name="connsiteY4" fmla="*/ 752681 h 1106080"/>
                  <a:gd name="connsiteX5" fmla="*/ 3323771 w 3323771"/>
                  <a:gd name="connsiteY5" fmla="*/ 1036585 h 1106080"/>
                  <a:gd name="connsiteX6" fmla="*/ 3254276 w 3323771"/>
                  <a:gd name="connsiteY6" fmla="*/ 1106080 h 1106080"/>
                  <a:gd name="connsiteX7" fmla="*/ 2293256 w 3323771"/>
                  <a:gd name="connsiteY7" fmla="*/ 1101024 h 1106080"/>
                  <a:gd name="connsiteX8" fmla="*/ 69495 w 3323771"/>
                  <a:gd name="connsiteY8" fmla="*/ 1106080 h 1106080"/>
                  <a:gd name="connsiteX9" fmla="*/ 0 w 3323771"/>
                  <a:gd name="connsiteY9" fmla="*/ 1036585 h 1106080"/>
                  <a:gd name="connsiteX10" fmla="*/ 0 w 3323771"/>
                  <a:gd name="connsiteY10" fmla="*/ 69495 h 1106080"/>
                  <a:gd name="connsiteX0" fmla="*/ 0 w 3323771"/>
                  <a:gd name="connsiteY0" fmla="*/ 69495 h 1106080"/>
                  <a:gd name="connsiteX1" fmla="*/ 69495 w 3323771"/>
                  <a:gd name="connsiteY1" fmla="*/ 0 h 1106080"/>
                  <a:gd name="connsiteX2" fmla="*/ 3254276 w 3323771"/>
                  <a:gd name="connsiteY2" fmla="*/ 0 h 1106080"/>
                  <a:gd name="connsiteX3" fmla="*/ 3323771 w 3323771"/>
                  <a:gd name="connsiteY3" fmla="*/ 69495 h 1106080"/>
                  <a:gd name="connsiteX4" fmla="*/ 3309256 w 3323771"/>
                  <a:gd name="connsiteY4" fmla="*/ 752681 h 1106080"/>
                  <a:gd name="connsiteX5" fmla="*/ 3323771 w 3323771"/>
                  <a:gd name="connsiteY5" fmla="*/ 1036585 h 1106080"/>
                  <a:gd name="connsiteX6" fmla="*/ 2293256 w 3323771"/>
                  <a:gd name="connsiteY6" fmla="*/ 1101024 h 1106080"/>
                  <a:gd name="connsiteX7" fmla="*/ 69495 w 3323771"/>
                  <a:gd name="connsiteY7" fmla="*/ 1106080 h 1106080"/>
                  <a:gd name="connsiteX8" fmla="*/ 0 w 3323771"/>
                  <a:gd name="connsiteY8" fmla="*/ 1036585 h 1106080"/>
                  <a:gd name="connsiteX9" fmla="*/ 0 w 3323771"/>
                  <a:gd name="connsiteY9" fmla="*/ 69495 h 1106080"/>
                  <a:gd name="connsiteX0" fmla="*/ 0 w 3323771"/>
                  <a:gd name="connsiteY0" fmla="*/ 69495 h 1106080"/>
                  <a:gd name="connsiteX1" fmla="*/ 69495 w 3323771"/>
                  <a:gd name="connsiteY1" fmla="*/ 0 h 1106080"/>
                  <a:gd name="connsiteX2" fmla="*/ 3254276 w 3323771"/>
                  <a:gd name="connsiteY2" fmla="*/ 0 h 1106080"/>
                  <a:gd name="connsiteX3" fmla="*/ 3323771 w 3323771"/>
                  <a:gd name="connsiteY3" fmla="*/ 69495 h 1106080"/>
                  <a:gd name="connsiteX4" fmla="*/ 3309256 w 3323771"/>
                  <a:gd name="connsiteY4" fmla="*/ 752681 h 1106080"/>
                  <a:gd name="connsiteX5" fmla="*/ 2293256 w 3323771"/>
                  <a:gd name="connsiteY5" fmla="*/ 1101024 h 1106080"/>
                  <a:gd name="connsiteX6" fmla="*/ 69495 w 3323771"/>
                  <a:gd name="connsiteY6" fmla="*/ 1106080 h 1106080"/>
                  <a:gd name="connsiteX7" fmla="*/ 0 w 3323771"/>
                  <a:gd name="connsiteY7" fmla="*/ 1036585 h 1106080"/>
                  <a:gd name="connsiteX8" fmla="*/ 0 w 3323771"/>
                  <a:gd name="connsiteY8" fmla="*/ 69495 h 1106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23771" h="1106080">
                    <a:moveTo>
                      <a:pt x="0" y="69495"/>
                    </a:moveTo>
                    <a:cubicBezTo>
                      <a:pt x="0" y="31114"/>
                      <a:pt x="31114" y="0"/>
                      <a:pt x="69495" y="0"/>
                    </a:cubicBezTo>
                    <a:lnTo>
                      <a:pt x="3254276" y="0"/>
                    </a:lnTo>
                    <a:cubicBezTo>
                      <a:pt x="3292657" y="0"/>
                      <a:pt x="3323771" y="31114"/>
                      <a:pt x="3323771" y="69495"/>
                    </a:cubicBezTo>
                    <a:lnTo>
                      <a:pt x="3309256" y="752681"/>
                    </a:lnTo>
                    <a:lnTo>
                      <a:pt x="2293256" y="1101024"/>
                    </a:lnTo>
                    <a:lnTo>
                      <a:pt x="69495" y="1106080"/>
                    </a:lnTo>
                    <a:cubicBezTo>
                      <a:pt x="31114" y="1106080"/>
                      <a:pt x="0" y="1074966"/>
                      <a:pt x="0" y="1036585"/>
                    </a:cubicBezTo>
                    <a:lnTo>
                      <a:pt x="0" y="69495"/>
                    </a:lnTo>
                    <a:close/>
                  </a:path>
                </a:pathLst>
              </a:custGeom>
              <a:solidFill>
                <a:schemeClr val="accent6">
                  <a:lumMod val="60000"/>
                  <a:lumOff val="40000"/>
                </a:schemeClr>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992261" y="1028961"/>
                <a:ext cx="3091541" cy="810666"/>
              </a:xfrm>
              <a:prstGeom prst="rect">
                <a:avLst/>
              </a:prstGeom>
              <a:noFill/>
            </p:spPr>
            <p:txBody>
              <a:bodyPr wrap="square" rtlCol="0">
                <a:spAutoFit/>
              </a:bodyPr>
              <a:lstStyle/>
              <a:p>
                <a:r>
                  <a:rPr lang="en-US" altLang="zh-CN" dirty="0" smtClean="0">
                    <a:solidFill>
                      <a:schemeClr val="bg1"/>
                    </a:solidFill>
                    <a:latin typeface="Impact" panose="020B0806030902050204" pitchFamily="34" charset="0"/>
                  </a:rPr>
                  <a:t>File</a:t>
                </a:r>
                <a:endParaRPr lang="zh-CN" altLang="en-US" dirty="0">
                  <a:solidFill>
                    <a:schemeClr val="bg1"/>
                  </a:solidFill>
                  <a:latin typeface="Impact" panose="020B0806030902050204" pitchFamily="34" charset="0"/>
                </a:endParaRPr>
              </a:p>
            </p:txBody>
          </p:sp>
          <p:sp>
            <p:nvSpPr>
              <p:cNvPr id="34" name="文本框 33"/>
              <p:cNvSpPr txBox="1"/>
              <p:nvPr/>
            </p:nvSpPr>
            <p:spPr>
              <a:xfrm>
                <a:off x="2505237" y="2373786"/>
                <a:ext cx="3828848" cy="1148443"/>
              </a:xfrm>
              <a:prstGeom prst="rect">
                <a:avLst/>
              </a:prstGeom>
              <a:noFill/>
            </p:spPr>
            <p:txBody>
              <a:bodyPr wrap="square" rtlCol="0">
                <a:spAutoFit/>
              </a:bodyPr>
              <a:lstStyle/>
              <a:p>
                <a:r>
                  <a:rPr lang="en-US" altLang="zh-CN" sz="2800" dirty="0" smtClean="0">
                    <a:solidFill>
                      <a:srgbClr val="00B0F0"/>
                    </a:solidFill>
                    <a:latin typeface="Impact" panose="020B0806030902050204" pitchFamily="34" charset="0"/>
                  </a:rPr>
                  <a:t>VERSION</a:t>
                </a:r>
                <a:endParaRPr lang="zh-CN" altLang="en-US" sz="2800" dirty="0">
                  <a:solidFill>
                    <a:srgbClr val="00B0F0"/>
                  </a:solidFill>
                  <a:latin typeface="Impact" panose="020B0806030902050204" pitchFamily="34" charset="0"/>
                </a:endParaRPr>
              </a:p>
            </p:txBody>
          </p:sp>
        </p:grpSp>
        <p:sp>
          <p:nvSpPr>
            <p:cNvPr id="33" name="等腰三角形 32"/>
            <p:cNvSpPr/>
            <p:nvPr/>
          </p:nvSpPr>
          <p:spPr>
            <a:xfrm rot="20525341">
              <a:off x="3140323" y="2671967"/>
              <a:ext cx="867694" cy="526986"/>
            </a:xfrm>
            <a:prstGeom prst="triangle">
              <a:avLst>
                <a:gd name="adj" fmla="val 80462"/>
              </a:avLst>
            </a:prstGeom>
            <a:solidFill>
              <a:srgbClr val="FFC00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组合 46"/>
          <p:cNvGrpSpPr/>
          <p:nvPr/>
        </p:nvGrpSpPr>
        <p:grpSpPr>
          <a:xfrm>
            <a:off x="638630" y="1947588"/>
            <a:ext cx="3323771" cy="1441240"/>
            <a:chOff x="769258" y="1945645"/>
            <a:chExt cx="3323771" cy="1441240"/>
          </a:xfrm>
        </p:grpSpPr>
        <p:grpSp>
          <p:nvGrpSpPr>
            <p:cNvPr id="48" name="组合 47"/>
            <p:cNvGrpSpPr/>
            <p:nvPr/>
          </p:nvGrpSpPr>
          <p:grpSpPr>
            <a:xfrm>
              <a:off x="769258" y="1945645"/>
              <a:ext cx="3323771" cy="1441240"/>
              <a:chOff x="551543" y="1028961"/>
              <a:chExt cx="7295517" cy="3163452"/>
            </a:xfrm>
          </p:grpSpPr>
          <p:sp>
            <p:nvSpPr>
              <p:cNvPr id="50" name="圆角矩形 49"/>
              <p:cNvSpPr/>
              <p:nvPr/>
            </p:nvSpPr>
            <p:spPr>
              <a:xfrm>
                <a:off x="551543" y="1075701"/>
                <a:ext cx="3172069" cy="1386114"/>
              </a:xfrm>
              <a:prstGeom prst="roundRect">
                <a:avLst>
                  <a:gd name="adj" fmla="val 8975"/>
                </a:avLst>
              </a:prstGeom>
              <a:solidFill>
                <a:srgbClr val="92D05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13"/>
              <p:cNvSpPr/>
              <p:nvPr/>
            </p:nvSpPr>
            <p:spPr>
              <a:xfrm>
                <a:off x="551543" y="1764621"/>
                <a:ext cx="7295517" cy="2427792"/>
              </a:xfrm>
              <a:custGeom>
                <a:avLst/>
                <a:gdLst>
                  <a:gd name="connsiteX0" fmla="*/ 0 w 3323771"/>
                  <a:gd name="connsiteY0" fmla="*/ 69495 h 1106080"/>
                  <a:gd name="connsiteX1" fmla="*/ 69495 w 3323771"/>
                  <a:gd name="connsiteY1" fmla="*/ 0 h 1106080"/>
                  <a:gd name="connsiteX2" fmla="*/ 3254276 w 3323771"/>
                  <a:gd name="connsiteY2" fmla="*/ 0 h 1106080"/>
                  <a:gd name="connsiteX3" fmla="*/ 3323771 w 3323771"/>
                  <a:gd name="connsiteY3" fmla="*/ 69495 h 1106080"/>
                  <a:gd name="connsiteX4" fmla="*/ 3323771 w 3323771"/>
                  <a:gd name="connsiteY4" fmla="*/ 1036585 h 1106080"/>
                  <a:gd name="connsiteX5" fmla="*/ 3254276 w 3323771"/>
                  <a:gd name="connsiteY5" fmla="*/ 1106080 h 1106080"/>
                  <a:gd name="connsiteX6" fmla="*/ 69495 w 3323771"/>
                  <a:gd name="connsiteY6" fmla="*/ 1106080 h 1106080"/>
                  <a:gd name="connsiteX7" fmla="*/ 0 w 3323771"/>
                  <a:gd name="connsiteY7" fmla="*/ 1036585 h 1106080"/>
                  <a:gd name="connsiteX8" fmla="*/ 0 w 3323771"/>
                  <a:gd name="connsiteY8" fmla="*/ 69495 h 1106080"/>
                  <a:gd name="connsiteX0" fmla="*/ 0 w 3323771"/>
                  <a:gd name="connsiteY0" fmla="*/ 69495 h 1106080"/>
                  <a:gd name="connsiteX1" fmla="*/ 69495 w 3323771"/>
                  <a:gd name="connsiteY1" fmla="*/ 0 h 1106080"/>
                  <a:gd name="connsiteX2" fmla="*/ 3254276 w 3323771"/>
                  <a:gd name="connsiteY2" fmla="*/ 0 h 1106080"/>
                  <a:gd name="connsiteX3" fmla="*/ 3323771 w 3323771"/>
                  <a:gd name="connsiteY3" fmla="*/ 69495 h 1106080"/>
                  <a:gd name="connsiteX4" fmla="*/ 3323771 w 3323771"/>
                  <a:gd name="connsiteY4" fmla="*/ 1036585 h 1106080"/>
                  <a:gd name="connsiteX5" fmla="*/ 3254276 w 3323771"/>
                  <a:gd name="connsiteY5" fmla="*/ 1106080 h 1106080"/>
                  <a:gd name="connsiteX6" fmla="*/ 2293256 w 3323771"/>
                  <a:gd name="connsiteY6" fmla="*/ 1101024 h 1106080"/>
                  <a:gd name="connsiteX7" fmla="*/ 69495 w 3323771"/>
                  <a:gd name="connsiteY7" fmla="*/ 1106080 h 1106080"/>
                  <a:gd name="connsiteX8" fmla="*/ 0 w 3323771"/>
                  <a:gd name="connsiteY8" fmla="*/ 1036585 h 1106080"/>
                  <a:gd name="connsiteX9" fmla="*/ 0 w 3323771"/>
                  <a:gd name="connsiteY9" fmla="*/ 69495 h 1106080"/>
                  <a:gd name="connsiteX0" fmla="*/ 0 w 3323771"/>
                  <a:gd name="connsiteY0" fmla="*/ 69495 h 1106080"/>
                  <a:gd name="connsiteX1" fmla="*/ 69495 w 3323771"/>
                  <a:gd name="connsiteY1" fmla="*/ 0 h 1106080"/>
                  <a:gd name="connsiteX2" fmla="*/ 3254276 w 3323771"/>
                  <a:gd name="connsiteY2" fmla="*/ 0 h 1106080"/>
                  <a:gd name="connsiteX3" fmla="*/ 3323771 w 3323771"/>
                  <a:gd name="connsiteY3" fmla="*/ 69495 h 1106080"/>
                  <a:gd name="connsiteX4" fmla="*/ 3309256 w 3323771"/>
                  <a:gd name="connsiteY4" fmla="*/ 752681 h 1106080"/>
                  <a:gd name="connsiteX5" fmla="*/ 3323771 w 3323771"/>
                  <a:gd name="connsiteY5" fmla="*/ 1036585 h 1106080"/>
                  <a:gd name="connsiteX6" fmla="*/ 3254276 w 3323771"/>
                  <a:gd name="connsiteY6" fmla="*/ 1106080 h 1106080"/>
                  <a:gd name="connsiteX7" fmla="*/ 2293256 w 3323771"/>
                  <a:gd name="connsiteY7" fmla="*/ 1101024 h 1106080"/>
                  <a:gd name="connsiteX8" fmla="*/ 69495 w 3323771"/>
                  <a:gd name="connsiteY8" fmla="*/ 1106080 h 1106080"/>
                  <a:gd name="connsiteX9" fmla="*/ 0 w 3323771"/>
                  <a:gd name="connsiteY9" fmla="*/ 1036585 h 1106080"/>
                  <a:gd name="connsiteX10" fmla="*/ 0 w 3323771"/>
                  <a:gd name="connsiteY10" fmla="*/ 69495 h 1106080"/>
                  <a:gd name="connsiteX0" fmla="*/ 0 w 3323771"/>
                  <a:gd name="connsiteY0" fmla="*/ 69495 h 1106080"/>
                  <a:gd name="connsiteX1" fmla="*/ 69495 w 3323771"/>
                  <a:gd name="connsiteY1" fmla="*/ 0 h 1106080"/>
                  <a:gd name="connsiteX2" fmla="*/ 3254276 w 3323771"/>
                  <a:gd name="connsiteY2" fmla="*/ 0 h 1106080"/>
                  <a:gd name="connsiteX3" fmla="*/ 3323771 w 3323771"/>
                  <a:gd name="connsiteY3" fmla="*/ 69495 h 1106080"/>
                  <a:gd name="connsiteX4" fmla="*/ 3309256 w 3323771"/>
                  <a:gd name="connsiteY4" fmla="*/ 752681 h 1106080"/>
                  <a:gd name="connsiteX5" fmla="*/ 3323771 w 3323771"/>
                  <a:gd name="connsiteY5" fmla="*/ 1036585 h 1106080"/>
                  <a:gd name="connsiteX6" fmla="*/ 2293256 w 3323771"/>
                  <a:gd name="connsiteY6" fmla="*/ 1101024 h 1106080"/>
                  <a:gd name="connsiteX7" fmla="*/ 69495 w 3323771"/>
                  <a:gd name="connsiteY7" fmla="*/ 1106080 h 1106080"/>
                  <a:gd name="connsiteX8" fmla="*/ 0 w 3323771"/>
                  <a:gd name="connsiteY8" fmla="*/ 1036585 h 1106080"/>
                  <a:gd name="connsiteX9" fmla="*/ 0 w 3323771"/>
                  <a:gd name="connsiteY9" fmla="*/ 69495 h 1106080"/>
                  <a:gd name="connsiteX0" fmla="*/ 0 w 3323771"/>
                  <a:gd name="connsiteY0" fmla="*/ 69495 h 1106080"/>
                  <a:gd name="connsiteX1" fmla="*/ 69495 w 3323771"/>
                  <a:gd name="connsiteY1" fmla="*/ 0 h 1106080"/>
                  <a:gd name="connsiteX2" fmla="*/ 3254276 w 3323771"/>
                  <a:gd name="connsiteY2" fmla="*/ 0 h 1106080"/>
                  <a:gd name="connsiteX3" fmla="*/ 3323771 w 3323771"/>
                  <a:gd name="connsiteY3" fmla="*/ 69495 h 1106080"/>
                  <a:gd name="connsiteX4" fmla="*/ 3309256 w 3323771"/>
                  <a:gd name="connsiteY4" fmla="*/ 752681 h 1106080"/>
                  <a:gd name="connsiteX5" fmla="*/ 2293256 w 3323771"/>
                  <a:gd name="connsiteY5" fmla="*/ 1101024 h 1106080"/>
                  <a:gd name="connsiteX6" fmla="*/ 69495 w 3323771"/>
                  <a:gd name="connsiteY6" fmla="*/ 1106080 h 1106080"/>
                  <a:gd name="connsiteX7" fmla="*/ 0 w 3323771"/>
                  <a:gd name="connsiteY7" fmla="*/ 1036585 h 1106080"/>
                  <a:gd name="connsiteX8" fmla="*/ 0 w 3323771"/>
                  <a:gd name="connsiteY8" fmla="*/ 69495 h 1106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23771" h="1106080">
                    <a:moveTo>
                      <a:pt x="0" y="69495"/>
                    </a:moveTo>
                    <a:cubicBezTo>
                      <a:pt x="0" y="31114"/>
                      <a:pt x="31114" y="0"/>
                      <a:pt x="69495" y="0"/>
                    </a:cubicBezTo>
                    <a:lnTo>
                      <a:pt x="3254276" y="0"/>
                    </a:lnTo>
                    <a:cubicBezTo>
                      <a:pt x="3292657" y="0"/>
                      <a:pt x="3323771" y="31114"/>
                      <a:pt x="3323771" y="69495"/>
                    </a:cubicBezTo>
                    <a:lnTo>
                      <a:pt x="3309256" y="752681"/>
                    </a:lnTo>
                    <a:lnTo>
                      <a:pt x="2293256" y="1101024"/>
                    </a:lnTo>
                    <a:lnTo>
                      <a:pt x="69495" y="1106080"/>
                    </a:lnTo>
                    <a:cubicBezTo>
                      <a:pt x="31114" y="1106080"/>
                      <a:pt x="0" y="1074966"/>
                      <a:pt x="0" y="1036585"/>
                    </a:cubicBezTo>
                    <a:lnTo>
                      <a:pt x="0" y="69495"/>
                    </a:lnTo>
                    <a:close/>
                  </a:path>
                </a:pathLst>
              </a:custGeom>
              <a:solidFill>
                <a:schemeClr val="accent6">
                  <a:lumMod val="60000"/>
                  <a:lumOff val="40000"/>
                </a:schemeClr>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p:cNvSpPr txBox="1"/>
              <p:nvPr/>
            </p:nvSpPr>
            <p:spPr>
              <a:xfrm>
                <a:off x="992261" y="1028961"/>
                <a:ext cx="3091541" cy="810666"/>
              </a:xfrm>
              <a:prstGeom prst="rect">
                <a:avLst/>
              </a:prstGeom>
              <a:noFill/>
            </p:spPr>
            <p:txBody>
              <a:bodyPr wrap="square" rtlCol="0">
                <a:spAutoFit/>
              </a:bodyPr>
              <a:lstStyle/>
              <a:p>
                <a:r>
                  <a:rPr lang="en-US" altLang="zh-CN" dirty="0" smtClean="0">
                    <a:solidFill>
                      <a:schemeClr val="bg1"/>
                    </a:solidFill>
                    <a:latin typeface="Impact" panose="020B0806030902050204" pitchFamily="34" charset="0"/>
                  </a:rPr>
                  <a:t>File</a:t>
                </a:r>
                <a:endParaRPr lang="zh-CN" altLang="en-US" dirty="0">
                  <a:solidFill>
                    <a:schemeClr val="bg1"/>
                  </a:solidFill>
                  <a:latin typeface="Impact" panose="020B0806030902050204" pitchFamily="34" charset="0"/>
                </a:endParaRPr>
              </a:p>
            </p:txBody>
          </p:sp>
          <p:sp>
            <p:nvSpPr>
              <p:cNvPr id="53" name="文本框 52"/>
              <p:cNvSpPr txBox="1"/>
              <p:nvPr/>
            </p:nvSpPr>
            <p:spPr>
              <a:xfrm>
                <a:off x="2505237" y="2373786"/>
                <a:ext cx="3828848" cy="1148443"/>
              </a:xfrm>
              <a:prstGeom prst="rect">
                <a:avLst/>
              </a:prstGeom>
              <a:noFill/>
            </p:spPr>
            <p:txBody>
              <a:bodyPr wrap="square" rtlCol="0">
                <a:spAutoFit/>
              </a:bodyPr>
              <a:lstStyle/>
              <a:p>
                <a:r>
                  <a:rPr lang="en-US" altLang="zh-CN" sz="2800" dirty="0" smtClean="0">
                    <a:solidFill>
                      <a:srgbClr val="00B0F0"/>
                    </a:solidFill>
                    <a:latin typeface="Impact" panose="020B0806030902050204" pitchFamily="34" charset="0"/>
                  </a:rPr>
                  <a:t>edits</a:t>
                </a:r>
                <a:endParaRPr lang="zh-CN" altLang="en-US" sz="2800" dirty="0">
                  <a:solidFill>
                    <a:srgbClr val="00B0F0"/>
                  </a:solidFill>
                  <a:latin typeface="Impact" panose="020B0806030902050204" pitchFamily="34" charset="0"/>
                </a:endParaRPr>
              </a:p>
            </p:txBody>
          </p:sp>
        </p:grpSp>
        <p:sp>
          <p:nvSpPr>
            <p:cNvPr id="49" name="等腰三角形 48"/>
            <p:cNvSpPr/>
            <p:nvPr/>
          </p:nvSpPr>
          <p:spPr>
            <a:xfrm rot="20525341">
              <a:off x="3140323" y="2671967"/>
              <a:ext cx="867694" cy="526986"/>
            </a:xfrm>
            <a:prstGeom prst="triangle">
              <a:avLst>
                <a:gd name="adj" fmla="val 80462"/>
              </a:avLst>
            </a:prstGeom>
            <a:solidFill>
              <a:srgbClr val="FFC00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 name="组合 53"/>
          <p:cNvGrpSpPr/>
          <p:nvPr/>
        </p:nvGrpSpPr>
        <p:grpSpPr>
          <a:xfrm>
            <a:off x="638630" y="3646797"/>
            <a:ext cx="3323771" cy="1441240"/>
            <a:chOff x="769258" y="1945645"/>
            <a:chExt cx="3323771" cy="1441240"/>
          </a:xfrm>
        </p:grpSpPr>
        <p:grpSp>
          <p:nvGrpSpPr>
            <p:cNvPr id="55" name="组合 54"/>
            <p:cNvGrpSpPr/>
            <p:nvPr/>
          </p:nvGrpSpPr>
          <p:grpSpPr>
            <a:xfrm>
              <a:off x="769258" y="1945645"/>
              <a:ext cx="3323771" cy="1441240"/>
              <a:chOff x="551543" y="1028961"/>
              <a:chExt cx="7295517" cy="3163452"/>
            </a:xfrm>
          </p:grpSpPr>
          <p:sp>
            <p:nvSpPr>
              <p:cNvPr id="57" name="圆角矩形 56"/>
              <p:cNvSpPr/>
              <p:nvPr/>
            </p:nvSpPr>
            <p:spPr>
              <a:xfrm>
                <a:off x="551543" y="1075701"/>
                <a:ext cx="3172069" cy="1386114"/>
              </a:xfrm>
              <a:prstGeom prst="roundRect">
                <a:avLst>
                  <a:gd name="adj" fmla="val 8975"/>
                </a:avLst>
              </a:prstGeom>
              <a:solidFill>
                <a:srgbClr val="92D05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13"/>
              <p:cNvSpPr/>
              <p:nvPr/>
            </p:nvSpPr>
            <p:spPr>
              <a:xfrm>
                <a:off x="551543" y="1764621"/>
                <a:ext cx="7295517" cy="2427792"/>
              </a:xfrm>
              <a:custGeom>
                <a:avLst/>
                <a:gdLst>
                  <a:gd name="connsiteX0" fmla="*/ 0 w 3323771"/>
                  <a:gd name="connsiteY0" fmla="*/ 69495 h 1106080"/>
                  <a:gd name="connsiteX1" fmla="*/ 69495 w 3323771"/>
                  <a:gd name="connsiteY1" fmla="*/ 0 h 1106080"/>
                  <a:gd name="connsiteX2" fmla="*/ 3254276 w 3323771"/>
                  <a:gd name="connsiteY2" fmla="*/ 0 h 1106080"/>
                  <a:gd name="connsiteX3" fmla="*/ 3323771 w 3323771"/>
                  <a:gd name="connsiteY3" fmla="*/ 69495 h 1106080"/>
                  <a:gd name="connsiteX4" fmla="*/ 3323771 w 3323771"/>
                  <a:gd name="connsiteY4" fmla="*/ 1036585 h 1106080"/>
                  <a:gd name="connsiteX5" fmla="*/ 3254276 w 3323771"/>
                  <a:gd name="connsiteY5" fmla="*/ 1106080 h 1106080"/>
                  <a:gd name="connsiteX6" fmla="*/ 69495 w 3323771"/>
                  <a:gd name="connsiteY6" fmla="*/ 1106080 h 1106080"/>
                  <a:gd name="connsiteX7" fmla="*/ 0 w 3323771"/>
                  <a:gd name="connsiteY7" fmla="*/ 1036585 h 1106080"/>
                  <a:gd name="connsiteX8" fmla="*/ 0 w 3323771"/>
                  <a:gd name="connsiteY8" fmla="*/ 69495 h 1106080"/>
                  <a:gd name="connsiteX0" fmla="*/ 0 w 3323771"/>
                  <a:gd name="connsiteY0" fmla="*/ 69495 h 1106080"/>
                  <a:gd name="connsiteX1" fmla="*/ 69495 w 3323771"/>
                  <a:gd name="connsiteY1" fmla="*/ 0 h 1106080"/>
                  <a:gd name="connsiteX2" fmla="*/ 3254276 w 3323771"/>
                  <a:gd name="connsiteY2" fmla="*/ 0 h 1106080"/>
                  <a:gd name="connsiteX3" fmla="*/ 3323771 w 3323771"/>
                  <a:gd name="connsiteY3" fmla="*/ 69495 h 1106080"/>
                  <a:gd name="connsiteX4" fmla="*/ 3323771 w 3323771"/>
                  <a:gd name="connsiteY4" fmla="*/ 1036585 h 1106080"/>
                  <a:gd name="connsiteX5" fmla="*/ 3254276 w 3323771"/>
                  <a:gd name="connsiteY5" fmla="*/ 1106080 h 1106080"/>
                  <a:gd name="connsiteX6" fmla="*/ 2293256 w 3323771"/>
                  <a:gd name="connsiteY6" fmla="*/ 1101024 h 1106080"/>
                  <a:gd name="connsiteX7" fmla="*/ 69495 w 3323771"/>
                  <a:gd name="connsiteY7" fmla="*/ 1106080 h 1106080"/>
                  <a:gd name="connsiteX8" fmla="*/ 0 w 3323771"/>
                  <a:gd name="connsiteY8" fmla="*/ 1036585 h 1106080"/>
                  <a:gd name="connsiteX9" fmla="*/ 0 w 3323771"/>
                  <a:gd name="connsiteY9" fmla="*/ 69495 h 1106080"/>
                  <a:gd name="connsiteX0" fmla="*/ 0 w 3323771"/>
                  <a:gd name="connsiteY0" fmla="*/ 69495 h 1106080"/>
                  <a:gd name="connsiteX1" fmla="*/ 69495 w 3323771"/>
                  <a:gd name="connsiteY1" fmla="*/ 0 h 1106080"/>
                  <a:gd name="connsiteX2" fmla="*/ 3254276 w 3323771"/>
                  <a:gd name="connsiteY2" fmla="*/ 0 h 1106080"/>
                  <a:gd name="connsiteX3" fmla="*/ 3323771 w 3323771"/>
                  <a:gd name="connsiteY3" fmla="*/ 69495 h 1106080"/>
                  <a:gd name="connsiteX4" fmla="*/ 3309256 w 3323771"/>
                  <a:gd name="connsiteY4" fmla="*/ 752681 h 1106080"/>
                  <a:gd name="connsiteX5" fmla="*/ 3323771 w 3323771"/>
                  <a:gd name="connsiteY5" fmla="*/ 1036585 h 1106080"/>
                  <a:gd name="connsiteX6" fmla="*/ 3254276 w 3323771"/>
                  <a:gd name="connsiteY6" fmla="*/ 1106080 h 1106080"/>
                  <a:gd name="connsiteX7" fmla="*/ 2293256 w 3323771"/>
                  <a:gd name="connsiteY7" fmla="*/ 1101024 h 1106080"/>
                  <a:gd name="connsiteX8" fmla="*/ 69495 w 3323771"/>
                  <a:gd name="connsiteY8" fmla="*/ 1106080 h 1106080"/>
                  <a:gd name="connsiteX9" fmla="*/ 0 w 3323771"/>
                  <a:gd name="connsiteY9" fmla="*/ 1036585 h 1106080"/>
                  <a:gd name="connsiteX10" fmla="*/ 0 w 3323771"/>
                  <a:gd name="connsiteY10" fmla="*/ 69495 h 1106080"/>
                  <a:gd name="connsiteX0" fmla="*/ 0 w 3323771"/>
                  <a:gd name="connsiteY0" fmla="*/ 69495 h 1106080"/>
                  <a:gd name="connsiteX1" fmla="*/ 69495 w 3323771"/>
                  <a:gd name="connsiteY1" fmla="*/ 0 h 1106080"/>
                  <a:gd name="connsiteX2" fmla="*/ 3254276 w 3323771"/>
                  <a:gd name="connsiteY2" fmla="*/ 0 h 1106080"/>
                  <a:gd name="connsiteX3" fmla="*/ 3323771 w 3323771"/>
                  <a:gd name="connsiteY3" fmla="*/ 69495 h 1106080"/>
                  <a:gd name="connsiteX4" fmla="*/ 3309256 w 3323771"/>
                  <a:gd name="connsiteY4" fmla="*/ 752681 h 1106080"/>
                  <a:gd name="connsiteX5" fmla="*/ 3323771 w 3323771"/>
                  <a:gd name="connsiteY5" fmla="*/ 1036585 h 1106080"/>
                  <a:gd name="connsiteX6" fmla="*/ 2293256 w 3323771"/>
                  <a:gd name="connsiteY6" fmla="*/ 1101024 h 1106080"/>
                  <a:gd name="connsiteX7" fmla="*/ 69495 w 3323771"/>
                  <a:gd name="connsiteY7" fmla="*/ 1106080 h 1106080"/>
                  <a:gd name="connsiteX8" fmla="*/ 0 w 3323771"/>
                  <a:gd name="connsiteY8" fmla="*/ 1036585 h 1106080"/>
                  <a:gd name="connsiteX9" fmla="*/ 0 w 3323771"/>
                  <a:gd name="connsiteY9" fmla="*/ 69495 h 1106080"/>
                  <a:gd name="connsiteX0" fmla="*/ 0 w 3323771"/>
                  <a:gd name="connsiteY0" fmla="*/ 69495 h 1106080"/>
                  <a:gd name="connsiteX1" fmla="*/ 69495 w 3323771"/>
                  <a:gd name="connsiteY1" fmla="*/ 0 h 1106080"/>
                  <a:gd name="connsiteX2" fmla="*/ 3254276 w 3323771"/>
                  <a:gd name="connsiteY2" fmla="*/ 0 h 1106080"/>
                  <a:gd name="connsiteX3" fmla="*/ 3323771 w 3323771"/>
                  <a:gd name="connsiteY3" fmla="*/ 69495 h 1106080"/>
                  <a:gd name="connsiteX4" fmla="*/ 3309256 w 3323771"/>
                  <a:gd name="connsiteY4" fmla="*/ 752681 h 1106080"/>
                  <a:gd name="connsiteX5" fmla="*/ 2293256 w 3323771"/>
                  <a:gd name="connsiteY5" fmla="*/ 1101024 h 1106080"/>
                  <a:gd name="connsiteX6" fmla="*/ 69495 w 3323771"/>
                  <a:gd name="connsiteY6" fmla="*/ 1106080 h 1106080"/>
                  <a:gd name="connsiteX7" fmla="*/ 0 w 3323771"/>
                  <a:gd name="connsiteY7" fmla="*/ 1036585 h 1106080"/>
                  <a:gd name="connsiteX8" fmla="*/ 0 w 3323771"/>
                  <a:gd name="connsiteY8" fmla="*/ 69495 h 1106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23771" h="1106080">
                    <a:moveTo>
                      <a:pt x="0" y="69495"/>
                    </a:moveTo>
                    <a:cubicBezTo>
                      <a:pt x="0" y="31114"/>
                      <a:pt x="31114" y="0"/>
                      <a:pt x="69495" y="0"/>
                    </a:cubicBezTo>
                    <a:lnTo>
                      <a:pt x="3254276" y="0"/>
                    </a:lnTo>
                    <a:cubicBezTo>
                      <a:pt x="3292657" y="0"/>
                      <a:pt x="3323771" y="31114"/>
                      <a:pt x="3323771" y="69495"/>
                    </a:cubicBezTo>
                    <a:lnTo>
                      <a:pt x="3309256" y="752681"/>
                    </a:lnTo>
                    <a:lnTo>
                      <a:pt x="2293256" y="1101024"/>
                    </a:lnTo>
                    <a:lnTo>
                      <a:pt x="69495" y="1106080"/>
                    </a:lnTo>
                    <a:cubicBezTo>
                      <a:pt x="31114" y="1106080"/>
                      <a:pt x="0" y="1074966"/>
                      <a:pt x="0" y="1036585"/>
                    </a:cubicBezTo>
                    <a:lnTo>
                      <a:pt x="0" y="69495"/>
                    </a:lnTo>
                    <a:close/>
                  </a:path>
                </a:pathLst>
              </a:custGeom>
              <a:solidFill>
                <a:schemeClr val="accent6">
                  <a:lumMod val="60000"/>
                  <a:lumOff val="40000"/>
                </a:schemeClr>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p:cNvSpPr txBox="1"/>
              <p:nvPr/>
            </p:nvSpPr>
            <p:spPr>
              <a:xfrm>
                <a:off x="992261" y="1028961"/>
                <a:ext cx="3091541" cy="810666"/>
              </a:xfrm>
              <a:prstGeom prst="rect">
                <a:avLst/>
              </a:prstGeom>
              <a:noFill/>
            </p:spPr>
            <p:txBody>
              <a:bodyPr wrap="square" rtlCol="0">
                <a:spAutoFit/>
              </a:bodyPr>
              <a:lstStyle/>
              <a:p>
                <a:r>
                  <a:rPr lang="en-US" altLang="zh-CN" dirty="0" smtClean="0">
                    <a:solidFill>
                      <a:schemeClr val="bg1"/>
                    </a:solidFill>
                    <a:latin typeface="Impact" panose="020B0806030902050204" pitchFamily="34" charset="0"/>
                  </a:rPr>
                  <a:t>File</a:t>
                </a:r>
                <a:endParaRPr lang="zh-CN" altLang="en-US" dirty="0">
                  <a:solidFill>
                    <a:schemeClr val="bg1"/>
                  </a:solidFill>
                  <a:latin typeface="Impact" panose="020B0806030902050204" pitchFamily="34" charset="0"/>
                </a:endParaRPr>
              </a:p>
            </p:txBody>
          </p:sp>
          <p:sp>
            <p:nvSpPr>
              <p:cNvPr id="60" name="文本框 59"/>
              <p:cNvSpPr txBox="1"/>
              <p:nvPr/>
            </p:nvSpPr>
            <p:spPr>
              <a:xfrm>
                <a:off x="2505237" y="2373786"/>
                <a:ext cx="3828848" cy="1148443"/>
              </a:xfrm>
              <a:prstGeom prst="rect">
                <a:avLst/>
              </a:prstGeom>
              <a:noFill/>
            </p:spPr>
            <p:txBody>
              <a:bodyPr wrap="square" rtlCol="0">
                <a:spAutoFit/>
              </a:bodyPr>
              <a:lstStyle/>
              <a:p>
                <a:r>
                  <a:rPr lang="en-US" altLang="zh-CN" sz="2800" dirty="0" err="1" smtClean="0">
                    <a:solidFill>
                      <a:srgbClr val="00B0F0"/>
                    </a:solidFill>
                    <a:latin typeface="Impact" panose="020B0806030902050204" pitchFamily="34" charset="0"/>
                  </a:rPr>
                  <a:t>fsimage</a:t>
                </a:r>
                <a:endParaRPr lang="zh-CN" altLang="en-US" sz="2800" dirty="0">
                  <a:solidFill>
                    <a:srgbClr val="00B0F0"/>
                  </a:solidFill>
                  <a:latin typeface="Impact" panose="020B0806030902050204" pitchFamily="34" charset="0"/>
                </a:endParaRPr>
              </a:p>
            </p:txBody>
          </p:sp>
        </p:grpSp>
        <p:sp>
          <p:nvSpPr>
            <p:cNvPr id="56" name="等腰三角形 55"/>
            <p:cNvSpPr/>
            <p:nvPr/>
          </p:nvSpPr>
          <p:spPr>
            <a:xfrm rot="20525341">
              <a:off x="3140323" y="2671967"/>
              <a:ext cx="867694" cy="526986"/>
            </a:xfrm>
            <a:prstGeom prst="triangle">
              <a:avLst>
                <a:gd name="adj" fmla="val 80462"/>
              </a:avLst>
            </a:prstGeom>
            <a:solidFill>
              <a:srgbClr val="FFC00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组合 64"/>
          <p:cNvGrpSpPr/>
          <p:nvPr/>
        </p:nvGrpSpPr>
        <p:grpSpPr>
          <a:xfrm>
            <a:off x="4380903" y="3646797"/>
            <a:ext cx="3323771" cy="1441240"/>
            <a:chOff x="769258" y="1945645"/>
            <a:chExt cx="3323771" cy="1441240"/>
          </a:xfrm>
        </p:grpSpPr>
        <p:grpSp>
          <p:nvGrpSpPr>
            <p:cNvPr id="66" name="组合 65"/>
            <p:cNvGrpSpPr/>
            <p:nvPr/>
          </p:nvGrpSpPr>
          <p:grpSpPr>
            <a:xfrm>
              <a:off x="769258" y="1945645"/>
              <a:ext cx="3323771" cy="1441240"/>
              <a:chOff x="551543" y="1028961"/>
              <a:chExt cx="7295517" cy="3163452"/>
            </a:xfrm>
          </p:grpSpPr>
          <p:sp>
            <p:nvSpPr>
              <p:cNvPr id="68" name="圆角矩形 67"/>
              <p:cNvSpPr/>
              <p:nvPr/>
            </p:nvSpPr>
            <p:spPr>
              <a:xfrm>
                <a:off x="551543" y="1075701"/>
                <a:ext cx="3172069" cy="1386114"/>
              </a:xfrm>
              <a:prstGeom prst="roundRect">
                <a:avLst>
                  <a:gd name="adj" fmla="val 8975"/>
                </a:avLst>
              </a:prstGeom>
              <a:solidFill>
                <a:srgbClr val="92D05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13"/>
              <p:cNvSpPr/>
              <p:nvPr/>
            </p:nvSpPr>
            <p:spPr>
              <a:xfrm>
                <a:off x="551543" y="1764621"/>
                <a:ext cx="7295517" cy="2427792"/>
              </a:xfrm>
              <a:custGeom>
                <a:avLst/>
                <a:gdLst>
                  <a:gd name="connsiteX0" fmla="*/ 0 w 3323771"/>
                  <a:gd name="connsiteY0" fmla="*/ 69495 h 1106080"/>
                  <a:gd name="connsiteX1" fmla="*/ 69495 w 3323771"/>
                  <a:gd name="connsiteY1" fmla="*/ 0 h 1106080"/>
                  <a:gd name="connsiteX2" fmla="*/ 3254276 w 3323771"/>
                  <a:gd name="connsiteY2" fmla="*/ 0 h 1106080"/>
                  <a:gd name="connsiteX3" fmla="*/ 3323771 w 3323771"/>
                  <a:gd name="connsiteY3" fmla="*/ 69495 h 1106080"/>
                  <a:gd name="connsiteX4" fmla="*/ 3323771 w 3323771"/>
                  <a:gd name="connsiteY4" fmla="*/ 1036585 h 1106080"/>
                  <a:gd name="connsiteX5" fmla="*/ 3254276 w 3323771"/>
                  <a:gd name="connsiteY5" fmla="*/ 1106080 h 1106080"/>
                  <a:gd name="connsiteX6" fmla="*/ 69495 w 3323771"/>
                  <a:gd name="connsiteY6" fmla="*/ 1106080 h 1106080"/>
                  <a:gd name="connsiteX7" fmla="*/ 0 w 3323771"/>
                  <a:gd name="connsiteY7" fmla="*/ 1036585 h 1106080"/>
                  <a:gd name="connsiteX8" fmla="*/ 0 w 3323771"/>
                  <a:gd name="connsiteY8" fmla="*/ 69495 h 1106080"/>
                  <a:gd name="connsiteX0" fmla="*/ 0 w 3323771"/>
                  <a:gd name="connsiteY0" fmla="*/ 69495 h 1106080"/>
                  <a:gd name="connsiteX1" fmla="*/ 69495 w 3323771"/>
                  <a:gd name="connsiteY1" fmla="*/ 0 h 1106080"/>
                  <a:gd name="connsiteX2" fmla="*/ 3254276 w 3323771"/>
                  <a:gd name="connsiteY2" fmla="*/ 0 h 1106080"/>
                  <a:gd name="connsiteX3" fmla="*/ 3323771 w 3323771"/>
                  <a:gd name="connsiteY3" fmla="*/ 69495 h 1106080"/>
                  <a:gd name="connsiteX4" fmla="*/ 3323771 w 3323771"/>
                  <a:gd name="connsiteY4" fmla="*/ 1036585 h 1106080"/>
                  <a:gd name="connsiteX5" fmla="*/ 3254276 w 3323771"/>
                  <a:gd name="connsiteY5" fmla="*/ 1106080 h 1106080"/>
                  <a:gd name="connsiteX6" fmla="*/ 2293256 w 3323771"/>
                  <a:gd name="connsiteY6" fmla="*/ 1101024 h 1106080"/>
                  <a:gd name="connsiteX7" fmla="*/ 69495 w 3323771"/>
                  <a:gd name="connsiteY7" fmla="*/ 1106080 h 1106080"/>
                  <a:gd name="connsiteX8" fmla="*/ 0 w 3323771"/>
                  <a:gd name="connsiteY8" fmla="*/ 1036585 h 1106080"/>
                  <a:gd name="connsiteX9" fmla="*/ 0 w 3323771"/>
                  <a:gd name="connsiteY9" fmla="*/ 69495 h 1106080"/>
                  <a:gd name="connsiteX0" fmla="*/ 0 w 3323771"/>
                  <a:gd name="connsiteY0" fmla="*/ 69495 h 1106080"/>
                  <a:gd name="connsiteX1" fmla="*/ 69495 w 3323771"/>
                  <a:gd name="connsiteY1" fmla="*/ 0 h 1106080"/>
                  <a:gd name="connsiteX2" fmla="*/ 3254276 w 3323771"/>
                  <a:gd name="connsiteY2" fmla="*/ 0 h 1106080"/>
                  <a:gd name="connsiteX3" fmla="*/ 3323771 w 3323771"/>
                  <a:gd name="connsiteY3" fmla="*/ 69495 h 1106080"/>
                  <a:gd name="connsiteX4" fmla="*/ 3309256 w 3323771"/>
                  <a:gd name="connsiteY4" fmla="*/ 752681 h 1106080"/>
                  <a:gd name="connsiteX5" fmla="*/ 3323771 w 3323771"/>
                  <a:gd name="connsiteY5" fmla="*/ 1036585 h 1106080"/>
                  <a:gd name="connsiteX6" fmla="*/ 3254276 w 3323771"/>
                  <a:gd name="connsiteY6" fmla="*/ 1106080 h 1106080"/>
                  <a:gd name="connsiteX7" fmla="*/ 2293256 w 3323771"/>
                  <a:gd name="connsiteY7" fmla="*/ 1101024 h 1106080"/>
                  <a:gd name="connsiteX8" fmla="*/ 69495 w 3323771"/>
                  <a:gd name="connsiteY8" fmla="*/ 1106080 h 1106080"/>
                  <a:gd name="connsiteX9" fmla="*/ 0 w 3323771"/>
                  <a:gd name="connsiteY9" fmla="*/ 1036585 h 1106080"/>
                  <a:gd name="connsiteX10" fmla="*/ 0 w 3323771"/>
                  <a:gd name="connsiteY10" fmla="*/ 69495 h 1106080"/>
                  <a:gd name="connsiteX0" fmla="*/ 0 w 3323771"/>
                  <a:gd name="connsiteY0" fmla="*/ 69495 h 1106080"/>
                  <a:gd name="connsiteX1" fmla="*/ 69495 w 3323771"/>
                  <a:gd name="connsiteY1" fmla="*/ 0 h 1106080"/>
                  <a:gd name="connsiteX2" fmla="*/ 3254276 w 3323771"/>
                  <a:gd name="connsiteY2" fmla="*/ 0 h 1106080"/>
                  <a:gd name="connsiteX3" fmla="*/ 3323771 w 3323771"/>
                  <a:gd name="connsiteY3" fmla="*/ 69495 h 1106080"/>
                  <a:gd name="connsiteX4" fmla="*/ 3309256 w 3323771"/>
                  <a:gd name="connsiteY4" fmla="*/ 752681 h 1106080"/>
                  <a:gd name="connsiteX5" fmla="*/ 3323771 w 3323771"/>
                  <a:gd name="connsiteY5" fmla="*/ 1036585 h 1106080"/>
                  <a:gd name="connsiteX6" fmla="*/ 2293256 w 3323771"/>
                  <a:gd name="connsiteY6" fmla="*/ 1101024 h 1106080"/>
                  <a:gd name="connsiteX7" fmla="*/ 69495 w 3323771"/>
                  <a:gd name="connsiteY7" fmla="*/ 1106080 h 1106080"/>
                  <a:gd name="connsiteX8" fmla="*/ 0 w 3323771"/>
                  <a:gd name="connsiteY8" fmla="*/ 1036585 h 1106080"/>
                  <a:gd name="connsiteX9" fmla="*/ 0 w 3323771"/>
                  <a:gd name="connsiteY9" fmla="*/ 69495 h 1106080"/>
                  <a:gd name="connsiteX0" fmla="*/ 0 w 3323771"/>
                  <a:gd name="connsiteY0" fmla="*/ 69495 h 1106080"/>
                  <a:gd name="connsiteX1" fmla="*/ 69495 w 3323771"/>
                  <a:gd name="connsiteY1" fmla="*/ 0 h 1106080"/>
                  <a:gd name="connsiteX2" fmla="*/ 3254276 w 3323771"/>
                  <a:gd name="connsiteY2" fmla="*/ 0 h 1106080"/>
                  <a:gd name="connsiteX3" fmla="*/ 3323771 w 3323771"/>
                  <a:gd name="connsiteY3" fmla="*/ 69495 h 1106080"/>
                  <a:gd name="connsiteX4" fmla="*/ 3309256 w 3323771"/>
                  <a:gd name="connsiteY4" fmla="*/ 752681 h 1106080"/>
                  <a:gd name="connsiteX5" fmla="*/ 2293256 w 3323771"/>
                  <a:gd name="connsiteY5" fmla="*/ 1101024 h 1106080"/>
                  <a:gd name="connsiteX6" fmla="*/ 69495 w 3323771"/>
                  <a:gd name="connsiteY6" fmla="*/ 1106080 h 1106080"/>
                  <a:gd name="connsiteX7" fmla="*/ 0 w 3323771"/>
                  <a:gd name="connsiteY7" fmla="*/ 1036585 h 1106080"/>
                  <a:gd name="connsiteX8" fmla="*/ 0 w 3323771"/>
                  <a:gd name="connsiteY8" fmla="*/ 69495 h 1106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23771" h="1106080">
                    <a:moveTo>
                      <a:pt x="0" y="69495"/>
                    </a:moveTo>
                    <a:cubicBezTo>
                      <a:pt x="0" y="31114"/>
                      <a:pt x="31114" y="0"/>
                      <a:pt x="69495" y="0"/>
                    </a:cubicBezTo>
                    <a:lnTo>
                      <a:pt x="3254276" y="0"/>
                    </a:lnTo>
                    <a:cubicBezTo>
                      <a:pt x="3292657" y="0"/>
                      <a:pt x="3323771" y="31114"/>
                      <a:pt x="3323771" y="69495"/>
                    </a:cubicBezTo>
                    <a:lnTo>
                      <a:pt x="3309256" y="752681"/>
                    </a:lnTo>
                    <a:lnTo>
                      <a:pt x="2293256" y="1101024"/>
                    </a:lnTo>
                    <a:lnTo>
                      <a:pt x="69495" y="1106080"/>
                    </a:lnTo>
                    <a:cubicBezTo>
                      <a:pt x="31114" y="1106080"/>
                      <a:pt x="0" y="1074966"/>
                      <a:pt x="0" y="1036585"/>
                    </a:cubicBezTo>
                    <a:lnTo>
                      <a:pt x="0" y="69495"/>
                    </a:lnTo>
                    <a:close/>
                  </a:path>
                </a:pathLst>
              </a:custGeom>
              <a:solidFill>
                <a:schemeClr val="accent6">
                  <a:lumMod val="60000"/>
                  <a:lumOff val="40000"/>
                </a:schemeClr>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文本框 69"/>
              <p:cNvSpPr txBox="1"/>
              <p:nvPr/>
            </p:nvSpPr>
            <p:spPr>
              <a:xfrm>
                <a:off x="992261" y="1028961"/>
                <a:ext cx="3091541" cy="810666"/>
              </a:xfrm>
              <a:prstGeom prst="rect">
                <a:avLst/>
              </a:prstGeom>
              <a:noFill/>
            </p:spPr>
            <p:txBody>
              <a:bodyPr wrap="square" rtlCol="0">
                <a:spAutoFit/>
              </a:bodyPr>
              <a:lstStyle/>
              <a:p>
                <a:r>
                  <a:rPr lang="en-US" altLang="zh-CN" dirty="0" smtClean="0">
                    <a:solidFill>
                      <a:schemeClr val="bg1"/>
                    </a:solidFill>
                    <a:latin typeface="Impact" panose="020B0806030902050204" pitchFamily="34" charset="0"/>
                  </a:rPr>
                  <a:t>File</a:t>
                </a:r>
                <a:endParaRPr lang="zh-CN" altLang="en-US" dirty="0">
                  <a:solidFill>
                    <a:schemeClr val="bg1"/>
                  </a:solidFill>
                  <a:latin typeface="Impact" panose="020B0806030902050204" pitchFamily="34" charset="0"/>
                </a:endParaRPr>
              </a:p>
            </p:txBody>
          </p:sp>
          <p:sp>
            <p:nvSpPr>
              <p:cNvPr id="71" name="文本框 70"/>
              <p:cNvSpPr txBox="1"/>
              <p:nvPr/>
            </p:nvSpPr>
            <p:spPr>
              <a:xfrm>
                <a:off x="2505237" y="2373786"/>
                <a:ext cx="3828848" cy="1148443"/>
              </a:xfrm>
              <a:prstGeom prst="rect">
                <a:avLst/>
              </a:prstGeom>
              <a:noFill/>
            </p:spPr>
            <p:txBody>
              <a:bodyPr wrap="square" rtlCol="0">
                <a:spAutoFit/>
              </a:bodyPr>
              <a:lstStyle/>
              <a:p>
                <a:r>
                  <a:rPr lang="en-US" altLang="zh-CN" sz="2800" dirty="0" err="1" smtClean="0">
                    <a:solidFill>
                      <a:srgbClr val="00B0F0"/>
                    </a:solidFill>
                    <a:latin typeface="Impact" panose="020B0806030902050204" pitchFamily="34" charset="0"/>
                  </a:rPr>
                  <a:t>fstime</a:t>
                </a:r>
                <a:endParaRPr lang="zh-CN" altLang="en-US" sz="2800" dirty="0">
                  <a:solidFill>
                    <a:srgbClr val="00B0F0"/>
                  </a:solidFill>
                  <a:latin typeface="Impact" panose="020B0806030902050204" pitchFamily="34" charset="0"/>
                </a:endParaRPr>
              </a:p>
            </p:txBody>
          </p:sp>
        </p:grpSp>
        <p:sp>
          <p:nvSpPr>
            <p:cNvPr id="67" name="等腰三角形 66"/>
            <p:cNvSpPr/>
            <p:nvPr/>
          </p:nvSpPr>
          <p:spPr>
            <a:xfrm rot="20525341">
              <a:off x="3140323" y="2671967"/>
              <a:ext cx="867694" cy="526986"/>
            </a:xfrm>
            <a:prstGeom prst="triangle">
              <a:avLst>
                <a:gd name="adj" fmla="val 80462"/>
              </a:avLst>
            </a:prstGeom>
            <a:solidFill>
              <a:srgbClr val="FFC00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3" name="右箭头 72"/>
          <p:cNvSpPr/>
          <p:nvPr/>
        </p:nvSpPr>
        <p:spPr>
          <a:xfrm rot="13500000">
            <a:off x="6313713" y="3319513"/>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文本框 73"/>
          <p:cNvSpPr txBox="1"/>
          <p:nvPr/>
        </p:nvSpPr>
        <p:spPr>
          <a:xfrm>
            <a:off x="6827771" y="3569441"/>
            <a:ext cx="2460088" cy="923330"/>
          </a:xfrm>
          <a:prstGeom prst="rect">
            <a:avLst/>
          </a:prstGeom>
          <a:noFill/>
        </p:spPr>
        <p:txBody>
          <a:bodyPr wrap="square" rtlCol="0">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rPr>
              <a:t>Java </a:t>
            </a:r>
            <a:r>
              <a:rPr lang="en-US" altLang="zh-CN" b="1" dirty="0">
                <a:solidFill>
                  <a:srgbClr val="C00000"/>
                </a:solidFill>
                <a:latin typeface="微软雅黑" panose="020B0503020204020204" pitchFamily="34" charset="-122"/>
                <a:ea typeface="微软雅黑" panose="020B0503020204020204" pitchFamily="34" charset="-122"/>
              </a:rPr>
              <a:t>properties</a:t>
            </a:r>
            <a:r>
              <a:rPr lang="zh-CN" altLang="en-US" b="1" dirty="0">
                <a:solidFill>
                  <a:srgbClr val="C00000"/>
                </a:solidFill>
                <a:latin typeface="微软雅黑" panose="020B0503020204020204" pitchFamily="34" charset="-122"/>
                <a:ea typeface="微软雅黑" panose="020B0503020204020204" pitchFamily="34" charset="-122"/>
              </a:rPr>
              <a:t>文件，保存了</a:t>
            </a:r>
            <a:r>
              <a:rPr lang="en-US" altLang="zh-CN" b="1" dirty="0">
                <a:solidFill>
                  <a:srgbClr val="C00000"/>
                </a:solidFill>
                <a:latin typeface="微软雅黑" panose="020B0503020204020204" pitchFamily="34" charset="-122"/>
                <a:ea typeface="微软雅黑" panose="020B0503020204020204" pitchFamily="34" charset="-122"/>
              </a:rPr>
              <a:t>HDFS</a:t>
            </a:r>
            <a:r>
              <a:rPr lang="zh-CN" altLang="en-US" b="1" dirty="0">
                <a:solidFill>
                  <a:srgbClr val="C00000"/>
                </a:solidFill>
                <a:latin typeface="微软雅黑" panose="020B0503020204020204" pitchFamily="34" charset="-122"/>
                <a:ea typeface="微软雅黑" panose="020B0503020204020204" pitchFamily="34" charset="-122"/>
              </a:rPr>
              <a:t>的</a:t>
            </a:r>
            <a:r>
              <a:rPr lang="zh-CN" altLang="en-US" b="1" dirty="0" smtClean="0">
                <a:solidFill>
                  <a:srgbClr val="C00000"/>
                </a:solidFill>
                <a:latin typeface="微软雅黑" panose="020B0503020204020204" pitchFamily="34" charset="-122"/>
                <a:ea typeface="微软雅黑" panose="020B0503020204020204" pitchFamily="34" charset="-122"/>
              </a:rPr>
              <a:t>版本号</a:t>
            </a:r>
            <a:endParaRPr lang="en-US" altLang="zh-CN" b="1" dirty="0" smtClean="0">
              <a:solidFill>
                <a:srgbClr val="C00000"/>
              </a:solidFill>
              <a:latin typeface="微软雅黑" panose="020B0503020204020204" pitchFamily="34" charset="-122"/>
              <a:ea typeface="微软雅黑" panose="020B0503020204020204" pitchFamily="34" charset="-122"/>
            </a:endParaRPr>
          </a:p>
          <a:p>
            <a:endParaRPr lang="zh-CN" altLang="en-US" b="1" dirty="0">
              <a:solidFill>
                <a:srgbClr val="C00000"/>
              </a:solidFill>
              <a:latin typeface="微软雅黑" panose="020B0503020204020204" pitchFamily="34" charset="-122"/>
              <a:ea typeface="微软雅黑" panose="020B0503020204020204" pitchFamily="34" charset="-122"/>
            </a:endParaRPr>
          </a:p>
        </p:txBody>
      </p:sp>
      <p:cxnSp>
        <p:nvCxnSpPr>
          <p:cNvPr id="79" name="直接连接符 78"/>
          <p:cNvCxnSpPr/>
          <p:nvPr/>
        </p:nvCxnSpPr>
        <p:spPr>
          <a:xfrm flipV="1">
            <a:off x="4458874" y="1663552"/>
            <a:ext cx="2846176" cy="702883"/>
          </a:xfrm>
          <a:prstGeom prst="line">
            <a:avLst/>
          </a:prstGeom>
          <a:ln w="254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V="1">
            <a:off x="4421288" y="3133135"/>
            <a:ext cx="2955644" cy="285823"/>
          </a:xfrm>
          <a:prstGeom prst="line">
            <a:avLst/>
          </a:prstGeom>
          <a:ln w="254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V="1">
            <a:off x="6732344" y="3181930"/>
            <a:ext cx="3858639" cy="260561"/>
          </a:xfrm>
          <a:prstGeom prst="line">
            <a:avLst/>
          </a:prstGeom>
          <a:ln w="254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77" name="圆角矩形 76"/>
          <p:cNvSpPr/>
          <p:nvPr/>
        </p:nvSpPr>
        <p:spPr>
          <a:xfrm>
            <a:off x="7272224" y="1583200"/>
            <a:ext cx="3318760" cy="1561382"/>
          </a:xfrm>
          <a:prstGeom prst="roundRect">
            <a:avLst>
              <a:gd name="adj" fmla="val 6283"/>
            </a:avLst>
          </a:prstGeom>
          <a:solidFill>
            <a:schemeClr val="bg1"/>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文本框 77"/>
          <p:cNvSpPr txBox="1"/>
          <p:nvPr/>
        </p:nvSpPr>
        <p:spPr>
          <a:xfrm>
            <a:off x="7376933" y="1650377"/>
            <a:ext cx="3214050" cy="1323439"/>
          </a:xfrm>
          <a:prstGeom prst="rect">
            <a:avLst/>
          </a:prstGeom>
          <a:noFill/>
        </p:spPr>
        <p:txBody>
          <a:bodyPr wrap="square" rtlCol="0">
            <a:spAutoFit/>
          </a:bodyPr>
          <a:lstStyle/>
          <a:p>
            <a:r>
              <a:rPr lang="en-US" altLang="zh-CN" sz="2000" dirty="0" err="1">
                <a:latin typeface="Impact" panose="020B0806030902050204" pitchFamily="34" charset="0"/>
              </a:rPr>
              <a:t>namespaceID</a:t>
            </a:r>
            <a:r>
              <a:rPr lang="en-US" altLang="zh-CN" sz="2000" dirty="0">
                <a:latin typeface="Impact" panose="020B0806030902050204" pitchFamily="34" charset="0"/>
              </a:rPr>
              <a:t>=1232737062</a:t>
            </a:r>
          </a:p>
          <a:p>
            <a:r>
              <a:rPr lang="en-US" altLang="zh-CN" sz="2000" dirty="0" err="1">
                <a:solidFill>
                  <a:srgbClr val="00B050"/>
                </a:solidFill>
                <a:latin typeface="Impact" panose="020B0806030902050204" pitchFamily="34" charset="0"/>
              </a:rPr>
              <a:t>cTime</a:t>
            </a:r>
            <a:r>
              <a:rPr lang="en-US" altLang="zh-CN" sz="2000" dirty="0">
                <a:solidFill>
                  <a:srgbClr val="00B050"/>
                </a:solidFill>
                <a:latin typeface="Impact" panose="020B0806030902050204" pitchFamily="34" charset="0"/>
              </a:rPr>
              <a:t>=1455091012961</a:t>
            </a:r>
          </a:p>
          <a:p>
            <a:r>
              <a:rPr lang="en-US" altLang="zh-CN" sz="2000" dirty="0" err="1">
                <a:latin typeface="Impact" panose="020B0806030902050204" pitchFamily="34" charset="0"/>
              </a:rPr>
              <a:t>storageType</a:t>
            </a:r>
            <a:r>
              <a:rPr lang="en-US" altLang="zh-CN" sz="2000" dirty="0">
                <a:latin typeface="Impact" panose="020B0806030902050204" pitchFamily="34" charset="0"/>
              </a:rPr>
              <a:t>=NAME_NODE</a:t>
            </a:r>
          </a:p>
          <a:p>
            <a:r>
              <a:rPr lang="en-US" altLang="zh-CN" sz="2000" dirty="0" err="1">
                <a:solidFill>
                  <a:srgbClr val="00B050"/>
                </a:solidFill>
                <a:latin typeface="Impact" panose="020B0806030902050204" pitchFamily="34" charset="0"/>
              </a:rPr>
              <a:t>layoutVersion</a:t>
            </a:r>
            <a:r>
              <a:rPr lang="en-US" altLang="zh-CN" sz="2000" dirty="0">
                <a:solidFill>
                  <a:srgbClr val="00B050"/>
                </a:solidFill>
                <a:latin typeface="Impact" panose="020B0806030902050204" pitchFamily="34" charset="0"/>
              </a:rPr>
              <a:t>=-</a:t>
            </a:r>
            <a:r>
              <a:rPr lang="en-US" altLang="zh-CN" sz="2000" dirty="0" smtClean="0">
                <a:solidFill>
                  <a:srgbClr val="00B050"/>
                </a:solidFill>
                <a:latin typeface="Impact" panose="020B0806030902050204" pitchFamily="34" charset="0"/>
              </a:rPr>
              <a:t>18</a:t>
            </a:r>
            <a:endParaRPr lang="en-US" altLang="zh-CN" sz="2000" dirty="0">
              <a:solidFill>
                <a:srgbClr val="00B050"/>
              </a:solidFill>
              <a:latin typeface="Impact" panose="020B0806030902050204" pitchFamily="34" charset="0"/>
            </a:endParaRPr>
          </a:p>
        </p:txBody>
      </p:sp>
      <p:sp>
        <p:nvSpPr>
          <p:cNvPr id="86" name="圆角矩形 85"/>
          <p:cNvSpPr/>
          <p:nvPr/>
        </p:nvSpPr>
        <p:spPr>
          <a:xfrm>
            <a:off x="7408285" y="1717965"/>
            <a:ext cx="3012972" cy="250917"/>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右箭头 86"/>
          <p:cNvSpPr/>
          <p:nvPr/>
        </p:nvSpPr>
        <p:spPr>
          <a:xfrm rot="13064990">
            <a:off x="10153094" y="2807409"/>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文本框 87"/>
          <p:cNvSpPr txBox="1"/>
          <p:nvPr/>
        </p:nvSpPr>
        <p:spPr>
          <a:xfrm>
            <a:off x="9894437" y="3340610"/>
            <a:ext cx="2049001" cy="1200329"/>
          </a:xfrm>
          <a:prstGeom prst="rect">
            <a:avLst/>
          </a:prstGeom>
          <a:noFill/>
        </p:spPr>
        <p:txBody>
          <a:bodyPr wrap="square" rtlCol="0">
            <a:spAutoFit/>
          </a:bodyPr>
          <a:lstStyle/>
          <a:p>
            <a:r>
              <a:rPr lang="zh-CN" altLang="en-US" b="1" dirty="0">
                <a:solidFill>
                  <a:srgbClr val="C00000"/>
                </a:solidFill>
                <a:latin typeface="微软雅黑" panose="020B0503020204020204" pitchFamily="34" charset="-122"/>
                <a:ea typeface="微软雅黑" panose="020B0503020204020204" pitchFamily="34" charset="-122"/>
              </a:rPr>
              <a:t>一个负整数，保存了</a:t>
            </a:r>
            <a:r>
              <a:rPr lang="en-US" altLang="zh-CN" b="1" dirty="0">
                <a:solidFill>
                  <a:srgbClr val="C00000"/>
                </a:solidFill>
                <a:latin typeface="微软雅黑" panose="020B0503020204020204" pitchFamily="34" charset="-122"/>
                <a:ea typeface="微软雅黑" panose="020B0503020204020204" pitchFamily="34" charset="-122"/>
              </a:rPr>
              <a:t>HDFS</a:t>
            </a:r>
            <a:r>
              <a:rPr lang="zh-CN" altLang="en-US" b="1" dirty="0">
                <a:solidFill>
                  <a:srgbClr val="C00000"/>
                </a:solidFill>
                <a:latin typeface="微软雅黑" panose="020B0503020204020204" pitchFamily="34" charset="-122"/>
                <a:ea typeface="微软雅黑" panose="020B0503020204020204" pitchFamily="34" charset="-122"/>
              </a:rPr>
              <a:t>的持续化在硬盘上的数据结构的格式版本号</a:t>
            </a:r>
          </a:p>
        </p:txBody>
      </p:sp>
      <p:sp>
        <p:nvSpPr>
          <p:cNvPr id="89" name="矩形 88"/>
          <p:cNvSpPr/>
          <p:nvPr/>
        </p:nvSpPr>
        <p:spPr>
          <a:xfrm>
            <a:off x="3947887" y="959428"/>
            <a:ext cx="3140097" cy="646331"/>
          </a:xfrm>
          <a:prstGeom prst="rect">
            <a:avLst/>
          </a:prstGeom>
        </p:spPr>
        <p:txBody>
          <a:bodyPr wrap="square">
            <a:spAutoFit/>
          </a:bodyPr>
          <a:lstStyle/>
          <a:p>
            <a:r>
              <a:rPr lang="zh-CN" altLang="en-US" b="1" dirty="0">
                <a:solidFill>
                  <a:srgbClr val="C00000"/>
                </a:solidFill>
                <a:latin typeface="微软雅黑" panose="020B0503020204020204" pitchFamily="34" charset="-122"/>
                <a:ea typeface="微软雅黑" panose="020B0503020204020204" pitchFamily="34" charset="-122"/>
              </a:rPr>
              <a:t>文件系统的唯一标识符，在文件系统初次格式化时生成</a:t>
            </a:r>
          </a:p>
        </p:txBody>
      </p:sp>
      <p:sp>
        <p:nvSpPr>
          <p:cNvPr id="90" name="右箭头 89"/>
          <p:cNvSpPr/>
          <p:nvPr/>
        </p:nvSpPr>
        <p:spPr>
          <a:xfrm rot="1800000">
            <a:off x="6777692" y="1487549"/>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圆角矩形 90"/>
          <p:cNvSpPr/>
          <p:nvPr/>
        </p:nvSpPr>
        <p:spPr>
          <a:xfrm>
            <a:off x="7422799" y="2335676"/>
            <a:ext cx="3012972" cy="250917"/>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右箭头 91"/>
          <p:cNvSpPr/>
          <p:nvPr/>
        </p:nvSpPr>
        <p:spPr>
          <a:xfrm rot="7200000">
            <a:off x="10198588" y="2001382"/>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p:nvSpPr>
        <p:spPr>
          <a:xfrm>
            <a:off x="10695692" y="567667"/>
            <a:ext cx="1314661" cy="1754326"/>
          </a:xfrm>
          <a:prstGeom prst="rect">
            <a:avLst/>
          </a:prstGeom>
        </p:spPr>
        <p:txBody>
          <a:bodyPr wrap="square">
            <a:spAutoFit/>
          </a:bodyPr>
          <a:lstStyle/>
          <a:p>
            <a:r>
              <a:rPr lang="zh-CN" altLang="en-US" b="1" dirty="0">
                <a:solidFill>
                  <a:srgbClr val="C00000"/>
                </a:solidFill>
                <a:latin typeface="微软雅黑" panose="020B0503020204020204" pitchFamily="34" charset="-122"/>
                <a:ea typeface="微软雅黑" panose="020B0503020204020204" pitchFamily="34" charset="-122"/>
              </a:rPr>
              <a:t>表示此文件夹中保存的是元数据节点的数据结构</a:t>
            </a:r>
          </a:p>
        </p:txBody>
      </p:sp>
      <p:sp>
        <p:nvSpPr>
          <p:cNvPr id="94" name="圆角矩形 93"/>
          <p:cNvSpPr/>
          <p:nvPr/>
        </p:nvSpPr>
        <p:spPr>
          <a:xfrm>
            <a:off x="7415545" y="2633218"/>
            <a:ext cx="3012972" cy="250917"/>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右箭头 94"/>
          <p:cNvSpPr/>
          <p:nvPr/>
        </p:nvSpPr>
        <p:spPr>
          <a:xfrm rot="13500000">
            <a:off x="2040348" y="3240705"/>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95"/>
          <p:cNvSpPr/>
          <p:nvPr/>
        </p:nvSpPr>
        <p:spPr>
          <a:xfrm>
            <a:off x="2574129" y="3452068"/>
            <a:ext cx="2047312" cy="923330"/>
          </a:xfrm>
          <a:prstGeom prst="rect">
            <a:avLst/>
          </a:prstGeom>
        </p:spPr>
        <p:txBody>
          <a:bodyPr wrap="square">
            <a:spAutoFit/>
          </a:bodyPr>
          <a:lstStyle/>
          <a:p>
            <a:r>
              <a:rPr lang="zh-CN" altLang="en-US" b="1" dirty="0">
                <a:solidFill>
                  <a:srgbClr val="C00000"/>
                </a:solidFill>
                <a:latin typeface="微软雅黑" panose="020B0503020204020204" pitchFamily="34" charset="-122"/>
                <a:ea typeface="微软雅黑" panose="020B0503020204020204" pitchFamily="34" charset="-122"/>
              </a:rPr>
              <a:t>所有对</a:t>
            </a:r>
            <a:r>
              <a:rPr lang="en-US" altLang="zh-CN" b="1" dirty="0">
                <a:solidFill>
                  <a:srgbClr val="C00000"/>
                </a:solidFill>
                <a:latin typeface="微软雅黑" panose="020B0503020204020204" pitchFamily="34" charset="-122"/>
                <a:ea typeface="微软雅黑" panose="020B0503020204020204" pitchFamily="34" charset="-122"/>
              </a:rPr>
              <a:t>HDFS</a:t>
            </a:r>
            <a:r>
              <a:rPr lang="zh-CN" altLang="en-US" b="1" dirty="0">
                <a:solidFill>
                  <a:srgbClr val="C00000"/>
                </a:solidFill>
                <a:latin typeface="微软雅黑" panose="020B0503020204020204" pitchFamily="34" charset="-122"/>
                <a:ea typeface="微软雅黑" panose="020B0503020204020204" pitchFamily="34" charset="-122"/>
              </a:rPr>
              <a:t>的写操作都会记录在此文件中</a:t>
            </a:r>
          </a:p>
        </p:txBody>
      </p:sp>
      <p:sp>
        <p:nvSpPr>
          <p:cNvPr id="97" name="右箭头 96"/>
          <p:cNvSpPr/>
          <p:nvPr/>
        </p:nvSpPr>
        <p:spPr>
          <a:xfrm rot="13500000">
            <a:off x="1832775" y="4856221"/>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矩形 97"/>
          <p:cNvSpPr/>
          <p:nvPr/>
        </p:nvSpPr>
        <p:spPr>
          <a:xfrm>
            <a:off x="2366555" y="5067584"/>
            <a:ext cx="3493069" cy="1200329"/>
          </a:xfrm>
          <a:prstGeom prst="rect">
            <a:avLst/>
          </a:prstGeom>
        </p:spPr>
        <p:txBody>
          <a:bodyPr wrap="square">
            <a:spAutoFit/>
          </a:bodyPr>
          <a:lstStyle/>
          <a:p>
            <a:r>
              <a:rPr lang="zh-CN" altLang="en-US" b="1" dirty="0">
                <a:solidFill>
                  <a:srgbClr val="C00000"/>
                </a:solidFill>
                <a:latin typeface="微软雅黑" panose="020B0503020204020204" pitchFamily="34" charset="-122"/>
                <a:ea typeface="微软雅黑" panose="020B0503020204020204" pitchFamily="34" charset="-122"/>
              </a:rPr>
              <a:t>记录某一永久性检查点时整个HDFS的元</a:t>
            </a:r>
            <a:r>
              <a:rPr lang="zh-CN" altLang="en-US" b="1" dirty="0" smtClean="0">
                <a:solidFill>
                  <a:srgbClr val="C00000"/>
                </a:solidFill>
                <a:latin typeface="微软雅黑" panose="020B0503020204020204" pitchFamily="34" charset="-122"/>
                <a:ea typeface="微软雅黑" panose="020B0503020204020204" pitchFamily="34" charset="-122"/>
              </a:rPr>
              <a:t>信息，</a:t>
            </a:r>
            <a:r>
              <a:rPr lang="zh-CN" altLang="zh-CN" b="1" dirty="0">
                <a:solidFill>
                  <a:srgbClr val="C00000"/>
                </a:solidFill>
                <a:latin typeface="微软雅黑" panose="020B0503020204020204" pitchFamily="34" charset="-122"/>
                <a:ea typeface="微软雅黑" panose="020B0503020204020204" pitchFamily="34" charset="-122"/>
              </a:rPr>
              <a:t>hdfs-site.xml的dfs.name.dir属性</a:t>
            </a:r>
          </a:p>
          <a:p>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99" name="圆角矩形 98"/>
          <p:cNvSpPr/>
          <p:nvPr/>
        </p:nvSpPr>
        <p:spPr>
          <a:xfrm>
            <a:off x="7430059" y="2030019"/>
            <a:ext cx="3012972" cy="250917"/>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右箭头 99"/>
          <p:cNvSpPr/>
          <p:nvPr/>
        </p:nvSpPr>
        <p:spPr>
          <a:xfrm>
            <a:off x="6820132" y="1986346"/>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矩形 100"/>
          <p:cNvSpPr/>
          <p:nvPr/>
        </p:nvSpPr>
        <p:spPr>
          <a:xfrm>
            <a:off x="2828492" y="1985455"/>
            <a:ext cx="4122154" cy="369332"/>
          </a:xfrm>
          <a:prstGeom prst="rect">
            <a:avLst/>
          </a:prstGeom>
        </p:spPr>
        <p:txBody>
          <a:bodyPr wrap="none">
            <a:spAutoFit/>
          </a:bodyPr>
          <a:lstStyle/>
          <a:p>
            <a:r>
              <a:rPr lang="zh-CN" altLang="en-US" b="1" dirty="0">
                <a:solidFill>
                  <a:srgbClr val="C00000"/>
                </a:solidFill>
                <a:latin typeface="微软雅黑" panose="020B0503020204020204" pitchFamily="34" charset="-122"/>
                <a:ea typeface="微软雅黑" panose="020B0503020204020204" pitchFamily="34" charset="-122"/>
              </a:rPr>
              <a:t>HDFS创建时间，在升级后会更新该值 </a:t>
            </a:r>
          </a:p>
        </p:txBody>
      </p:sp>
      <p:sp>
        <p:nvSpPr>
          <p:cNvPr id="61" name="矩形 60"/>
          <p:cNvSpPr/>
          <p:nvPr/>
        </p:nvSpPr>
        <p:spPr>
          <a:xfrm>
            <a:off x="5792562" y="5327020"/>
            <a:ext cx="6102954" cy="707886"/>
          </a:xfrm>
          <a:prstGeom prst="rect">
            <a:avLst/>
          </a:prstGeom>
        </p:spPr>
        <p:txBody>
          <a:bodyPr wrap="none">
            <a:spAutoFit/>
          </a:bodyPr>
          <a:lstStyle/>
          <a:p>
            <a:pPr algn="ctr" defTabSz="-635"/>
            <a:r>
              <a:rPr lang="en-US" altLang="zh-CN" sz="4000" b="1" dirty="0" err="1" smtClean="0">
                <a:solidFill>
                  <a:srgbClr val="000000"/>
                </a:solidFill>
                <a:latin typeface="微软雅黑" panose="020B0503020204020204" pitchFamily="34" charset="-122"/>
                <a:ea typeface="微软雅黑" panose="020B0503020204020204" pitchFamily="34" charset="-122"/>
                <a:cs typeface="Times New Roman" pitchFamily="18" charset="0"/>
              </a:rPr>
              <a:t>Namenode</a:t>
            </a:r>
            <a:r>
              <a:rPr lang="zh-CN" altLang="en-US" sz="4000" dirty="0" smtClean="0">
                <a:solidFill>
                  <a:srgbClr val="000000"/>
                </a:solidFill>
                <a:latin typeface="微软雅黑" panose="020B0503020204020204" pitchFamily="34" charset="-122"/>
                <a:ea typeface="微软雅黑" panose="020B0503020204020204" pitchFamily="34" charset="-122"/>
                <a:cs typeface="Times New Roman" pitchFamily="18" charset="0"/>
              </a:rPr>
              <a:t>主要目录结构</a:t>
            </a:r>
            <a:endParaRPr lang="en-US" altLang="zh-CN" sz="4800" b="1" dirty="0">
              <a:solidFill>
                <a:srgbClr val="000000"/>
              </a:solidFill>
              <a:latin typeface="微软雅黑" panose="020B0503020204020204" pitchFamily="34" charset="-122"/>
              <a:ea typeface="微软雅黑" panose="020B0503020204020204" pitchFamily="34" charset="-122"/>
              <a:cs typeface="Times New Roman" pitchFamily="18" charset="0"/>
            </a:endParaRPr>
          </a:p>
        </p:txBody>
      </p:sp>
    </p:spTree>
    <p:extLst>
      <p:ext uri="{BB962C8B-B14F-4D97-AF65-F5344CB8AC3E}">
        <p14:creationId xmlns:p14="http://schemas.microsoft.com/office/powerpoint/2010/main" val="152495879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文件系统命名空间映像文件及修改日志</a:t>
            </a:r>
          </a:p>
        </p:txBody>
      </p:sp>
      <p:sp>
        <p:nvSpPr>
          <p:cNvPr id="3" name="内容占位符 2"/>
          <p:cNvSpPr>
            <a:spLocks noGrp="1"/>
          </p:cNvSpPr>
          <p:nvPr>
            <p:ph idx="1"/>
          </p:nvPr>
        </p:nvSpPr>
        <p:spPr/>
        <p:txBody>
          <a:bodyPr/>
          <a:lstStyle/>
          <a:p>
            <a:r>
              <a:rPr lang="zh-CN" altLang="en-US" dirty="0" smtClean="0"/>
              <a:t>当</a:t>
            </a:r>
            <a:r>
              <a:rPr lang="zh-CN" altLang="en-US" dirty="0"/>
              <a:t>文件系统</a:t>
            </a:r>
            <a:r>
              <a:rPr lang="zh-CN" altLang="en-US" dirty="0" smtClean="0"/>
              <a:t>客户端进行</a:t>
            </a:r>
            <a:r>
              <a:rPr lang="zh-CN" altLang="en-US" dirty="0"/>
              <a:t>写操作时，首先把它记录在修改日志中</a:t>
            </a:r>
            <a:r>
              <a:rPr lang="en-US" altLang="zh-CN" dirty="0"/>
              <a:t>(edit log</a:t>
            </a:r>
            <a:r>
              <a:rPr lang="en-US" altLang="zh-CN" dirty="0" smtClean="0"/>
              <a:t>)</a:t>
            </a:r>
            <a:endParaRPr lang="en-US" altLang="zh-CN" dirty="0"/>
          </a:p>
          <a:p>
            <a:r>
              <a:rPr lang="zh-CN" altLang="en-US" dirty="0" smtClean="0"/>
              <a:t>元数据</a:t>
            </a:r>
            <a:r>
              <a:rPr lang="zh-CN" altLang="en-US" dirty="0"/>
              <a:t>节点在内存中保存了文件系统的元数据信息。在记录了修改日志后，元数据节点则修改内存中的数据结构</a:t>
            </a:r>
            <a:r>
              <a:rPr lang="zh-CN" altLang="en-US" dirty="0" smtClean="0"/>
              <a:t>。</a:t>
            </a:r>
            <a:endParaRPr lang="zh-CN" altLang="en-US" dirty="0"/>
          </a:p>
          <a:p>
            <a:r>
              <a:rPr lang="zh-CN" altLang="en-US" dirty="0" smtClean="0"/>
              <a:t>每次</a:t>
            </a:r>
            <a:r>
              <a:rPr lang="zh-CN" altLang="en-US" dirty="0"/>
              <a:t>的写操作成功之前，修改日志都会同步</a:t>
            </a:r>
            <a:r>
              <a:rPr lang="en-US" altLang="zh-CN" dirty="0"/>
              <a:t>(sync)</a:t>
            </a:r>
            <a:r>
              <a:rPr lang="zh-CN" altLang="en-US" dirty="0"/>
              <a:t>到文件系统</a:t>
            </a:r>
            <a:r>
              <a:rPr lang="zh-CN" altLang="en-US" dirty="0" smtClean="0"/>
              <a:t>。</a:t>
            </a:r>
            <a:endParaRPr lang="zh-CN" altLang="en-US" dirty="0"/>
          </a:p>
          <a:p>
            <a:r>
              <a:rPr lang="en-US" altLang="zh-CN" dirty="0"/>
              <a:t>•</a:t>
            </a:r>
            <a:r>
              <a:rPr lang="en-US" altLang="zh-CN" dirty="0" err="1"/>
              <a:t>fsimage</a:t>
            </a:r>
            <a:r>
              <a:rPr lang="zh-CN" altLang="en-US" dirty="0"/>
              <a:t>文件，也即命名空间映像文件，是内存中的元数据在硬盘上的</a:t>
            </a:r>
            <a:r>
              <a:rPr lang="en-US" altLang="zh-CN" dirty="0"/>
              <a:t>checkpoint</a:t>
            </a:r>
            <a:r>
              <a:rPr lang="zh-CN" altLang="en-US" dirty="0"/>
              <a:t>，它是一种序列化的格式，并不能够在硬盘上直接修改</a:t>
            </a:r>
            <a:r>
              <a:rPr lang="zh-CN" altLang="en-US" dirty="0" smtClean="0"/>
              <a:t>。</a:t>
            </a:r>
            <a:endParaRPr lang="zh-CN" altLang="en-US" dirty="0"/>
          </a:p>
          <a:p>
            <a:r>
              <a:rPr lang="zh-CN" altLang="en-US" dirty="0" smtClean="0"/>
              <a:t>同</a:t>
            </a:r>
            <a:r>
              <a:rPr lang="zh-CN" altLang="en-US" dirty="0"/>
              <a:t>数据的机制相似，当元数据节点失败时，则最新</a:t>
            </a:r>
            <a:r>
              <a:rPr lang="en-US" altLang="zh-CN" dirty="0"/>
              <a:t>checkpoint</a:t>
            </a:r>
            <a:r>
              <a:rPr lang="zh-CN" altLang="en-US" dirty="0"/>
              <a:t>的元数据信息从</a:t>
            </a:r>
            <a:r>
              <a:rPr lang="en-US" altLang="zh-CN" dirty="0" err="1"/>
              <a:t>fsimage</a:t>
            </a:r>
            <a:r>
              <a:rPr lang="zh-CN" altLang="en-US" dirty="0"/>
              <a:t>加载到内存中，然后逐一重新执行修改日志中的操作</a:t>
            </a:r>
            <a:r>
              <a:rPr lang="zh-CN" altLang="en-US" dirty="0" smtClean="0"/>
              <a:t>。</a:t>
            </a:r>
            <a:endParaRPr lang="zh-CN" altLang="en-US" dirty="0"/>
          </a:p>
          <a:p>
            <a:r>
              <a:rPr lang="zh-CN" altLang="en-US" dirty="0" smtClean="0"/>
              <a:t>从</a:t>
            </a:r>
            <a:r>
              <a:rPr lang="zh-CN" altLang="en-US" dirty="0"/>
              <a:t>元数据节点就是用来帮助元数据节点将内存中的元数据信息</a:t>
            </a:r>
            <a:r>
              <a:rPr lang="en-US" altLang="zh-CN" dirty="0"/>
              <a:t>checkpoint</a:t>
            </a:r>
            <a:r>
              <a:rPr lang="zh-CN" altLang="en-US" dirty="0"/>
              <a:t>到硬盘上的</a:t>
            </a:r>
          </a:p>
        </p:txBody>
      </p:sp>
    </p:spTree>
    <p:extLst>
      <p:ext uri="{BB962C8B-B14F-4D97-AF65-F5344CB8AC3E}">
        <p14:creationId xmlns:p14="http://schemas.microsoft.com/office/powerpoint/2010/main" val="405910313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Checkpoint</a:t>
            </a:r>
            <a:r>
              <a:rPr lang="zh-CN" altLang="en-US" dirty="0"/>
              <a:t>介绍</a:t>
            </a:r>
          </a:p>
        </p:txBody>
      </p:sp>
      <p:sp>
        <p:nvSpPr>
          <p:cNvPr id="3" name="内容占位符 2"/>
          <p:cNvSpPr>
            <a:spLocks noGrp="1"/>
          </p:cNvSpPr>
          <p:nvPr>
            <p:ph idx="1"/>
          </p:nvPr>
        </p:nvSpPr>
        <p:spPr/>
        <p:txBody>
          <a:bodyPr/>
          <a:lstStyle/>
          <a:p>
            <a:r>
              <a:rPr lang="en-US" altLang="zh-CN" dirty="0"/>
              <a:t>HDFS</a:t>
            </a:r>
            <a:r>
              <a:rPr lang="zh-CN" altLang="en-US" dirty="0"/>
              <a:t>会定期（</a:t>
            </a:r>
            <a:r>
              <a:rPr lang="en-US" altLang="zh-CN" dirty="0" err="1"/>
              <a:t>dfs.namenode.checkpoint.period</a:t>
            </a:r>
            <a:r>
              <a:rPr lang="zh-CN" altLang="en-US" dirty="0"/>
              <a:t>，默认</a:t>
            </a:r>
            <a:r>
              <a:rPr lang="en-US" altLang="zh-CN" dirty="0"/>
              <a:t>3600</a:t>
            </a:r>
            <a:r>
              <a:rPr lang="zh-CN" altLang="en-US" dirty="0"/>
              <a:t>秒）的对最近的</a:t>
            </a:r>
            <a:r>
              <a:rPr lang="en-US" altLang="zh-CN" dirty="0" err="1"/>
              <a:t>fsimage</a:t>
            </a:r>
            <a:r>
              <a:rPr lang="zh-CN" altLang="en-US" dirty="0"/>
              <a:t>和一批新</a:t>
            </a:r>
            <a:r>
              <a:rPr lang="en-US" altLang="zh-CN" dirty="0"/>
              <a:t>edits</a:t>
            </a:r>
            <a:r>
              <a:rPr lang="zh-CN" altLang="en-US" dirty="0"/>
              <a:t>文件进行</a:t>
            </a:r>
            <a:r>
              <a:rPr lang="en-US" altLang="zh-CN" dirty="0"/>
              <a:t>Checkpoint</a:t>
            </a:r>
            <a:r>
              <a:rPr lang="zh-CN" altLang="en-US" dirty="0"/>
              <a:t>（也可以手工命令方式），</a:t>
            </a:r>
            <a:r>
              <a:rPr lang="en-US" altLang="zh-CN" dirty="0"/>
              <a:t>Checkpoint</a:t>
            </a:r>
            <a:r>
              <a:rPr lang="zh-CN" altLang="en-US" dirty="0"/>
              <a:t>发生后会将前一次</a:t>
            </a:r>
            <a:r>
              <a:rPr lang="en-US" altLang="zh-CN" dirty="0"/>
              <a:t>Checkpoint</a:t>
            </a:r>
            <a:r>
              <a:rPr lang="zh-CN" altLang="en-US" dirty="0"/>
              <a:t>后的所有</a:t>
            </a:r>
            <a:r>
              <a:rPr lang="en-US" altLang="zh-CN" dirty="0"/>
              <a:t>edits</a:t>
            </a:r>
            <a:r>
              <a:rPr lang="zh-CN" altLang="en-US" dirty="0"/>
              <a:t>文件合并到新的</a:t>
            </a:r>
            <a:r>
              <a:rPr lang="en-US" altLang="zh-CN" dirty="0" err="1"/>
              <a:t>fsimage</a:t>
            </a:r>
            <a:r>
              <a:rPr lang="zh-CN" altLang="en-US" dirty="0"/>
              <a:t>中，</a:t>
            </a:r>
            <a:r>
              <a:rPr lang="en-US" altLang="zh-CN" dirty="0"/>
              <a:t>HDFS</a:t>
            </a:r>
            <a:r>
              <a:rPr lang="zh-CN" altLang="en-US" dirty="0"/>
              <a:t>会保存最近两次</a:t>
            </a:r>
            <a:r>
              <a:rPr lang="en-US" altLang="zh-CN" dirty="0"/>
              <a:t>checkpoint</a:t>
            </a:r>
            <a:r>
              <a:rPr lang="zh-CN" altLang="en-US" dirty="0"/>
              <a:t>的</a:t>
            </a:r>
            <a:r>
              <a:rPr lang="en-US" altLang="zh-CN" dirty="0" err="1"/>
              <a:t>fsimage</a:t>
            </a:r>
            <a:r>
              <a:rPr lang="zh-CN" altLang="en-US" dirty="0"/>
              <a:t>。</a:t>
            </a:r>
            <a:r>
              <a:rPr lang="en-US" altLang="zh-CN" dirty="0" err="1"/>
              <a:t>Namenode</a:t>
            </a:r>
            <a:r>
              <a:rPr lang="zh-CN" altLang="en-US" dirty="0"/>
              <a:t>启动时会把最新的</a:t>
            </a:r>
            <a:r>
              <a:rPr lang="en-US" altLang="zh-CN" dirty="0" err="1"/>
              <a:t>fsimage</a:t>
            </a:r>
            <a:r>
              <a:rPr lang="zh-CN" altLang="en-US" dirty="0"/>
              <a:t>加载到内存中。</a:t>
            </a:r>
          </a:p>
        </p:txBody>
      </p:sp>
      <p:grpSp>
        <p:nvGrpSpPr>
          <p:cNvPr id="32" name="组合 31"/>
          <p:cNvGrpSpPr/>
          <p:nvPr/>
        </p:nvGrpSpPr>
        <p:grpSpPr>
          <a:xfrm>
            <a:off x="1640841" y="2893839"/>
            <a:ext cx="9096101" cy="2480864"/>
            <a:chOff x="624841" y="2922867"/>
            <a:chExt cx="9096101" cy="2480864"/>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2113" y="2922867"/>
              <a:ext cx="1669143" cy="1669143"/>
            </a:xfrm>
            <a:prstGeom prst="rect">
              <a:avLst/>
            </a:prstGeom>
          </p:spPr>
        </p:pic>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51799" y="3491597"/>
              <a:ext cx="1669143" cy="1669143"/>
            </a:xfrm>
            <a:prstGeom prst="rect">
              <a:avLst/>
            </a:prstGeom>
          </p:spPr>
        </p:pic>
        <p:grpSp>
          <p:nvGrpSpPr>
            <p:cNvPr id="16" name="组合 15"/>
            <p:cNvGrpSpPr/>
            <p:nvPr/>
          </p:nvGrpSpPr>
          <p:grpSpPr>
            <a:xfrm>
              <a:off x="926744" y="4790502"/>
              <a:ext cx="2445653" cy="613229"/>
              <a:chOff x="1107159" y="4697582"/>
              <a:chExt cx="2445653" cy="613229"/>
            </a:xfrm>
          </p:grpSpPr>
          <p:grpSp>
            <p:nvGrpSpPr>
              <p:cNvPr id="14" name="组合 13"/>
              <p:cNvGrpSpPr/>
              <p:nvPr/>
            </p:nvGrpSpPr>
            <p:grpSpPr>
              <a:xfrm>
                <a:off x="1107159" y="4697582"/>
                <a:ext cx="2445653" cy="613229"/>
                <a:chOff x="4067627" y="4373280"/>
                <a:chExt cx="2445653" cy="613229"/>
              </a:xfrm>
            </p:grpSpPr>
            <p:sp>
              <p:nvSpPr>
                <p:cNvPr id="7" name="矩形 6"/>
                <p:cNvSpPr/>
                <p:nvPr/>
              </p:nvSpPr>
              <p:spPr>
                <a:xfrm>
                  <a:off x="4067627" y="4373280"/>
                  <a:ext cx="613229" cy="61322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680855" y="4373280"/>
                  <a:ext cx="613229" cy="61322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292713" y="4373280"/>
                  <a:ext cx="613229" cy="61322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900051" y="4373280"/>
                  <a:ext cx="613229" cy="61322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4"/>
              <p:cNvSpPr txBox="1"/>
              <p:nvPr/>
            </p:nvSpPr>
            <p:spPr>
              <a:xfrm>
                <a:off x="2422952" y="4790502"/>
                <a:ext cx="778768" cy="369332"/>
              </a:xfrm>
              <a:prstGeom prst="rect">
                <a:avLst/>
              </a:prstGeom>
              <a:noFill/>
            </p:spPr>
            <p:txBody>
              <a:bodyPr wrap="square" rtlCol="0">
                <a:spAutoFit/>
              </a:bodyPr>
              <a:lstStyle/>
              <a:p>
                <a:r>
                  <a:rPr lang="en-US" altLang="zh-CN" dirty="0" smtClean="0"/>
                  <a:t>……</a:t>
                </a:r>
                <a:endParaRPr lang="zh-CN" altLang="en-US" dirty="0"/>
              </a:p>
            </p:txBody>
          </p:sp>
        </p:grpSp>
        <p:sp>
          <p:nvSpPr>
            <p:cNvPr id="17" name="圆角矩形 16"/>
            <p:cNvSpPr/>
            <p:nvPr/>
          </p:nvSpPr>
          <p:spPr>
            <a:xfrm>
              <a:off x="4215685" y="3927813"/>
              <a:ext cx="3247571" cy="862689"/>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altLang="zh-CN" sz="2800" dirty="0" err="1" smtClean="0">
                  <a:solidFill>
                    <a:srgbClr val="00B050"/>
                  </a:solidFill>
                  <a:latin typeface="Impact" panose="020B0806030902050204" pitchFamily="34" charset="0"/>
                </a:rPr>
                <a:t>Checkpointing</a:t>
              </a:r>
              <a:endParaRPr lang="zh-CN" altLang="en-US" sz="2800" dirty="0">
                <a:solidFill>
                  <a:srgbClr val="00B050"/>
                </a:solidFill>
                <a:latin typeface="Impact" panose="020B0806030902050204" pitchFamily="34" charset="0"/>
              </a:endParaRPr>
            </a:p>
          </p:txBody>
        </p:sp>
        <p:cxnSp>
          <p:nvCxnSpPr>
            <p:cNvPr id="18" name="直接箭头连接符 17"/>
            <p:cNvCxnSpPr>
              <a:endCxn id="17" idx="1"/>
            </p:cNvCxnSpPr>
            <p:nvPr/>
          </p:nvCxnSpPr>
          <p:spPr>
            <a:xfrm>
              <a:off x="2458444" y="3584517"/>
              <a:ext cx="1757241" cy="774641"/>
            </a:xfrm>
            <a:prstGeom prst="straightConnector1">
              <a:avLst/>
            </a:prstGeom>
            <a:ln w="38100">
              <a:solidFill>
                <a:srgbClr val="C0000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a:stCxn id="13" idx="3"/>
              <a:endCxn id="17" idx="1"/>
            </p:cNvCxnSpPr>
            <p:nvPr/>
          </p:nvCxnSpPr>
          <p:spPr>
            <a:xfrm flipV="1">
              <a:off x="3372397" y="4359158"/>
              <a:ext cx="843288" cy="737959"/>
            </a:xfrm>
            <a:prstGeom prst="straightConnector1">
              <a:avLst/>
            </a:prstGeom>
            <a:ln w="38100">
              <a:solidFill>
                <a:srgbClr val="C0000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1268274" y="3317071"/>
              <a:ext cx="1103086" cy="369332"/>
            </a:xfrm>
            <a:prstGeom prst="rect">
              <a:avLst/>
            </a:prstGeom>
            <a:noFill/>
          </p:spPr>
          <p:txBody>
            <a:bodyPr wrap="square" rtlCol="0">
              <a:spAutoFit/>
            </a:bodyPr>
            <a:lstStyle/>
            <a:p>
              <a:r>
                <a:rPr lang="en-US" altLang="zh-CN" b="1" dirty="0" err="1" smtClean="0">
                  <a:solidFill>
                    <a:schemeClr val="bg2">
                      <a:lumMod val="25000"/>
                    </a:schemeClr>
                  </a:solidFill>
                  <a:latin typeface="微软雅黑" panose="020B0503020204020204" pitchFamily="34" charset="-122"/>
                  <a:ea typeface="微软雅黑" panose="020B0503020204020204" pitchFamily="34" charset="-122"/>
                </a:rPr>
                <a:t>fsimage</a:t>
              </a:r>
              <a:endParaRPr lang="zh-CN" altLang="en-US" b="1"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624841" y="4421170"/>
              <a:ext cx="1103086" cy="369332"/>
            </a:xfrm>
            <a:prstGeom prst="rect">
              <a:avLst/>
            </a:prstGeom>
            <a:noFill/>
          </p:spPr>
          <p:txBody>
            <a:bodyPr wrap="square" rtlCol="0">
              <a:spAutoFit/>
            </a:bodyPr>
            <a:lstStyle/>
            <a:p>
              <a:r>
                <a:rPr lang="en-US" altLang="zh-CN" b="1" dirty="0">
                  <a:solidFill>
                    <a:schemeClr val="bg2">
                      <a:lumMod val="25000"/>
                    </a:schemeClr>
                  </a:solidFill>
                  <a:latin typeface="微软雅黑" panose="020B0503020204020204" pitchFamily="34" charset="-122"/>
                  <a:ea typeface="微软雅黑" panose="020B0503020204020204" pitchFamily="34" charset="-122"/>
                </a:rPr>
                <a:t>e</a:t>
              </a:r>
              <a:r>
                <a:rPr lang="en-US" altLang="zh-CN" b="1" dirty="0" smtClean="0">
                  <a:solidFill>
                    <a:schemeClr val="bg2">
                      <a:lumMod val="25000"/>
                    </a:schemeClr>
                  </a:solidFill>
                  <a:latin typeface="微软雅黑" panose="020B0503020204020204" pitchFamily="34" charset="-122"/>
                  <a:ea typeface="微软雅黑" panose="020B0503020204020204" pitchFamily="34" charset="-122"/>
                </a:rPr>
                <a:t>dit log</a:t>
              </a:r>
              <a:endParaRPr lang="zh-CN" altLang="en-US" b="1" dirty="0">
                <a:solidFill>
                  <a:schemeClr val="bg2">
                    <a:lumMod val="25000"/>
                  </a:schemeClr>
                </a:solidFill>
                <a:latin typeface="微软雅黑" panose="020B0503020204020204" pitchFamily="34" charset="-122"/>
                <a:ea typeface="微软雅黑" panose="020B0503020204020204" pitchFamily="34" charset="-122"/>
              </a:endParaRPr>
            </a:p>
          </p:txBody>
        </p:sp>
        <p:cxnSp>
          <p:nvCxnSpPr>
            <p:cNvPr id="28" name="直接箭头连接符 27"/>
            <p:cNvCxnSpPr>
              <a:stCxn id="17" idx="3"/>
            </p:cNvCxnSpPr>
            <p:nvPr/>
          </p:nvCxnSpPr>
          <p:spPr>
            <a:xfrm flipV="1">
              <a:off x="7463256" y="4359157"/>
              <a:ext cx="808592" cy="1"/>
            </a:xfrm>
            <a:prstGeom prst="straightConnector1">
              <a:avLst/>
            </a:prstGeom>
            <a:ln w="38100">
              <a:solidFill>
                <a:srgbClr val="C0000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8213792" y="3674554"/>
              <a:ext cx="1103086" cy="646331"/>
            </a:xfrm>
            <a:prstGeom prst="rect">
              <a:avLst/>
            </a:prstGeom>
            <a:noFill/>
          </p:spPr>
          <p:txBody>
            <a:bodyPr wrap="square" rtlCol="0">
              <a:spAutoFit/>
            </a:bodyPr>
            <a:lstStyle/>
            <a:p>
              <a:r>
                <a:rPr lang="en-US" altLang="zh-CN" b="1" dirty="0" smtClean="0">
                  <a:solidFill>
                    <a:schemeClr val="bg2">
                      <a:lumMod val="25000"/>
                    </a:schemeClr>
                  </a:solidFill>
                  <a:latin typeface="微软雅黑" panose="020B0503020204020204" pitchFamily="34" charset="-122"/>
                  <a:ea typeface="微软雅黑" panose="020B0503020204020204" pitchFamily="34" charset="-122"/>
                </a:rPr>
                <a:t>New </a:t>
              </a:r>
              <a:r>
                <a:rPr lang="en-US" altLang="zh-CN" b="1" dirty="0" err="1" smtClean="0">
                  <a:solidFill>
                    <a:schemeClr val="bg2">
                      <a:lumMod val="25000"/>
                    </a:schemeClr>
                  </a:solidFill>
                  <a:latin typeface="微软雅黑" panose="020B0503020204020204" pitchFamily="34" charset="-122"/>
                  <a:ea typeface="微软雅黑" panose="020B0503020204020204" pitchFamily="34" charset="-122"/>
                </a:rPr>
                <a:t>fsimage</a:t>
              </a:r>
              <a:endParaRPr lang="zh-CN" altLang="en-US" b="1" dirty="0">
                <a:solidFill>
                  <a:schemeClr val="bg2">
                    <a:lumMod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22956966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Checkpoint</a:t>
            </a:r>
            <a:r>
              <a:rPr lang="zh-CN" altLang="en-US" dirty="0" smtClean="0"/>
              <a:t>具体过程</a:t>
            </a:r>
            <a:endParaRPr lang="zh-CN" altLang="en-US" dirty="0"/>
          </a:p>
        </p:txBody>
      </p:sp>
      <p:sp>
        <p:nvSpPr>
          <p:cNvPr id="3" name="内容占位符 2"/>
          <p:cNvSpPr>
            <a:spLocks noGrp="1"/>
          </p:cNvSpPr>
          <p:nvPr>
            <p:ph idx="1"/>
          </p:nvPr>
        </p:nvSpPr>
        <p:spPr/>
        <p:txBody>
          <a:bodyPr/>
          <a:lstStyle/>
          <a:p>
            <a:r>
              <a:rPr lang="en-US" altLang="zh-CN" b="1" dirty="0" smtClean="0"/>
              <a:t>checkpoint</a:t>
            </a:r>
            <a:r>
              <a:rPr lang="zh-CN" altLang="en-US" b="1" dirty="0"/>
              <a:t>的过程如下</a:t>
            </a:r>
            <a:r>
              <a:rPr lang="zh-CN" altLang="en-US" b="1" dirty="0" smtClean="0"/>
              <a:t>：</a:t>
            </a:r>
            <a:endParaRPr lang="zh-CN" altLang="en-US" dirty="0"/>
          </a:p>
          <a:p>
            <a:pPr lvl="1"/>
            <a:r>
              <a:rPr lang="zh-CN" altLang="en-US" dirty="0" smtClean="0"/>
              <a:t>通知</a:t>
            </a:r>
            <a:r>
              <a:rPr lang="zh-CN" altLang="en-US" dirty="0"/>
              <a:t>元数据节点生成新的日志文件，以后的日志都写到新的日志文件中</a:t>
            </a:r>
            <a:r>
              <a:rPr lang="zh-CN" altLang="en-US" dirty="0" smtClean="0"/>
              <a:t>。</a:t>
            </a:r>
            <a:endParaRPr lang="zh-CN" altLang="en-US" dirty="0"/>
          </a:p>
          <a:p>
            <a:pPr lvl="1"/>
            <a:r>
              <a:rPr lang="zh-CN" altLang="en-US" dirty="0" smtClean="0"/>
              <a:t>从</a:t>
            </a:r>
            <a:r>
              <a:rPr lang="zh-CN" altLang="en-US" dirty="0"/>
              <a:t>元数据节点用</a:t>
            </a:r>
            <a:r>
              <a:rPr lang="en-US" altLang="zh-CN" dirty="0"/>
              <a:t>http get</a:t>
            </a:r>
            <a:r>
              <a:rPr lang="zh-CN" altLang="en-US" dirty="0"/>
              <a:t>从元数据节点获得</a:t>
            </a:r>
            <a:r>
              <a:rPr lang="en-US" altLang="zh-CN" dirty="0" err="1"/>
              <a:t>fsimage</a:t>
            </a:r>
            <a:r>
              <a:rPr lang="zh-CN" altLang="en-US" dirty="0"/>
              <a:t>文件及旧的日志文件</a:t>
            </a:r>
            <a:r>
              <a:rPr lang="zh-CN" altLang="en-US" dirty="0" smtClean="0"/>
              <a:t>。</a:t>
            </a:r>
            <a:endParaRPr lang="zh-CN" altLang="en-US" dirty="0"/>
          </a:p>
          <a:p>
            <a:pPr lvl="1"/>
            <a:r>
              <a:rPr lang="zh-CN" altLang="en-US" dirty="0" smtClean="0"/>
              <a:t>从</a:t>
            </a:r>
            <a:r>
              <a:rPr lang="zh-CN" altLang="en-US" dirty="0"/>
              <a:t>元数据节点将</a:t>
            </a:r>
            <a:r>
              <a:rPr lang="en-US" altLang="zh-CN" dirty="0" err="1"/>
              <a:t>fsimage</a:t>
            </a:r>
            <a:r>
              <a:rPr lang="zh-CN" altLang="en-US" dirty="0"/>
              <a:t>文件加载到内存中，并执行日志文件中的操作，然后生成新的</a:t>
            </a:r>
            <a:r>
              <a:rPr lang="en-US" altLang="zh-CN" dirty="0" err="1"/>
              <a:t>fsimage</a:t>
            </a:r>
            <a:r>
              <a:rPr lang="zh-CN" altLang="en-US" dirty="0"/>
              <a:t>文件</a:t>
            </a:r>
            <a:r>
              <a:rPr lang="zh-CN" altLang="en-US" dirty="0" smtClean="0"/>
              <a:t>。</a:t>
            </a:r>
            <a:endParaRPr lang="zh-CN" altLang="en-US" dirty="0"/>
          </a:p>
          <a:p>
            <a:pPr lvl="1"/>
            <a:r>
              <a:rPr lang="zh-CN" altLang="en-US" dirty="0" smtClean="0"/>
              <a:t>从</a:t>
            </a:r>
            <a:r>
              <a:rPr lang="zh-CN" altLang="en-US" dirty="0"/>
              <a:t>元数据</a:t>
            </a:r>
            <a:r>
              <a:rPr lang="zh-CN" altLang="en-US" dirty="0" smtClean="0"/>
              <a:t>节点将新</a:t>
            </a:r>
            <a:r>
              <a:rPr lang="zh-CN" altLang="en-US" dirty="0"/>
              <a:t>的</a:t>
            </a:r>
            <a:r>
              <a:rPr lang="en-US" altLang="zh-CN" dirty="0" err="1"/>
              <a:t>fsimage</a:t>
            </a:r>
            <a:r>
              <a:rPr lang="zh-CN" altLang="en-US" dirty="0"/>
              <a:t>文件用</a:t>
            </a:r>
            <a:r>
              <a:rPr lang="en-US" altLang="zh-CN" dirty="0"/>
              <a:t>http post</a:t>
            </a:r>
            <a:r>
              <a:rPr lang="zh-CN" altLang="en-US" dirty="0"/>
              <a:t>传回元数据</a:t>
            </a:r>
            <a:r>
              <a:rPr lang="zh-CN" altLang="en-US" dirty="0" smtClean="0"/>
              <a:t>节点</a:t>
            </a:r>
            <a:endParaRPr lang="zh-CN" altLang="en-US" dirty="0"/>
          </a:p>
          <a:p>
            <a:pPr lvl="1"/>
            <a:r>
              <a:rPr lang="zh-CN" altLang="en-US" dirty="0" smtClean="0"/>
              <a:t>元数据</a:t>
            </a:r>
            <a:r>
              <a:rPr lang="zh-CN" altLang="en-US" dirty="0"/>
              <a:t>节点可以将旧的</a:t>
            </a:r>
            <a:r>
              <a:rPr lang="en-US" altLang="zh-CN" dirty="0" err="1"/>
              <a:t>fsimage</a:t>
            </a:r>
            <a:r>
              <a:rPr lang="zh-CN" altLang="en-US" dirty="0"/>
              <a:t>文件及旧的日志文件，换为新的</a:t>
            </a:r>
            <a:r>
              <a:rPr lang="en-US" altLang="zh-CN" dirty="0" err="1"/>
              <a:t>fsimage</a:t>
            </a:r>
            <a:r>
              <a:rPr lang="zh-CN" altLang="en-US" dirty="0"/>
              <a:t>文件和新的日志文件</a:t>
            </a:r>
            <a:r>
              <a:rPr lang="en-US" altLang="zh-CN" dirty="0"/>
              <a:t>(</a:t>
            </a:r>
            <a:r>
              <a:rPr lang="zh-CN" altLang="en-US" dirty="0"/>
              <a:t>第一步生成的</a:t>
            </a:r>
            <a:r>
              <a:rPr lang="en-US" altLang="zh-CN" dirty="0"/>
              <a:t>)</a:t>
            </a:r>
            <a:r>
              <a:rPr lang="zh-CN" altLang="en-US" dirty="0"/>
              <a:t>，然后更新</a:t>
            </a:r>
            <a:r>
              <a:rPr lang="en-US" altLang="zh-CN" dirty="0" err="1"/>
              <a:t>fstime</a:t>
            </a:r>
            <a:r>
              <a:rPr lang="zh-CN" altLang="en-US" dirty="0"/>
              <a:t>文件，写入此次</a:t>
            </a:r>
            <a:r>
              <a:rPr lang="en-US" altLang="zh-CN" dirty="0"/>
              <a:t>checkpoint</a:t>
            </a:r>
            <a:r>
              <a:rPr lang="zh-CN" altLang="en-US" dirty="0"/>
              <a:t>的时间</a:t>
            </a:r>
            <a:r>
              <a:rPr lang="zh-CN" altLang="en-US" dirty="0" smtClean="0"/>
              <a:t>。</a:t>
            </a:r>
            <a:endParaRPr lang="zh-CN" altLang="en-US" dirty="0"/>
          </a:p>
          <a:p>
            <a:pPr lvl="1"/>
            <a:r>
              <a:rPr lang="zh-CN" altLang="en-US" dirty="0" smtClean="0"/>
              <a:t>元数据</a:t>
            </a:r>
            <a:r>
              <a:rPr lang="zh-CN" altLang="en-US" dirty="0"/>
              <a:t>节点中的</a:t>
            </a:r>
            <a:r>
              <a:rPr lang="en-US" altLang="zh-CN" dirty="0" err="1"/>
              <a:t>fsimage</a:t>
            </a:r>
            <a:r>
              <a:rPr lang="zh-CN" altLang="en-US" dirty="0"/>
              <a:t>文件保存了最新的</a:t>
            </a:r>
            <a:r>
              <a:rPr lang="en-US" altLang="zh-CN" dirty="0"/>
              <a:t>checkpoint</a:t>
            </a:r>
            <a:r>
              <a:rPr lang="zh-CN" altLang="en-US" dirty="0"/>
              <a:t>的元数据信息，日志文件也重新开始，不会变的很大了。</a:t>
            </a:r>
          </a:p>
        </p:txBody>
      </p:sp>
    </p:spTree>
    <p:extLst>
      <p:ext uri="{BB962C8B-B14F-4D97-AF65-F5344CB8AC3E}">
        <p14:creationId xmlns:p14="http://schemas.microsoft.com/office/powerpoint/2010/main" val="245763444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Checkpoint</a:t>
            </a:r>
            <a:r>
              <a:rPr lang="zh-CN" altLang="en-US" dirty="0"/>
              <a:t>具体过程</a:t>
            </a:r>
          </a:p>
        </p:txBody>
      </p:sp>
      <p:grpSp>
        <p:nvGrpSpPr>
          <p:cNvPr id="67" name="组合 66"/>
          <p:cNvGrpSpPr/>
          <p:nvPr/>
        </p:nvGrpSpPr>
        <p:grpSpPr>
          <a:xfrm>
            <a:off x="589371" y="810001"/>
            <a:ext cx="11482488" cy="4865085"/>
            <a:chOff x="632913" y="839029"/>
            <a:chExt cx="11482488" cy="4865085"/>
          </a:xfrm>
        </p:grpSpPr>
        <p:grpSp>
          <p:nvGrpSpPr>
            <p:cNvPr id="12" name="组合 11"/>
            <p:cNvGrpSpPr/>
            <p:nvPr/>
          </p:nvGrpSpPr>
          <p:grpSpPr>
            <a:xfrm>
              <a:off x="1252243" y="839029"/>
              <a:ext cx="4544407" cy="4817098"/>
              <a:chOff x="420916" y="1090216"/>
              <a:chExt cx="4544407" cy="4817098"/>
            </a:xfrm>
          </p:grpSpPr>
          <p:grpSp>
            <p:nvGrpSpPr>
              <p:cNvPr id="11" name="组合 10"/>
              <p:cNvGrpSpPr/>
              <p:nvPr/>
            </p:nvGrpSpPr>
            <p:grpSpPr>
              <a:xfrm>
                <a:off x="420916" y="1090216"/>
                <a:ext cx="3207658" cy="1386114"/>
                <a:chOff x="420916" y="1090216"/>
                <a:chExt cx="3207658" cy="1386114"/>
              </a:xfrm>
            </p:grpSpPr>
            <p:sp>
              <p:nvSpPr>
                <p:cNvPr id="9" name="圆角矩形 8"/>
                <p:cNvSpPr/>
                <p:nvPr/>
              </p:nvSpPr>
              <p:spPr>
                <a:xfrm>
                  <a:off x="420916" y="1090216"/>
                  <a:ext cx="2554514" cy="1386114"/>
                </a:xfrm>
                <a:prstGeom prst="roundRect">
                  <a:avLst>
                    <a:gd name="adj" fmla="val 8975"/>
                  </a:avLst>
                </a:prstGeom>
                <a:solidFill>
                  <a:srgbClr val="92D05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37032" y="1234622"/>
                  <a:ext cx="3091542" cy="400110"/>
                </a:xfrm>
                <a:prstGeom prst="rect">
                  <a:avLst/>
                </a:prstGeom>
                <a:noFill/>
              </p:spPr>
              <p:txBody>
                <a:bodyPr wrap="square" rtlCol="0">
                  <a:spAutoFit/>
                </a:bodyPr>
                <a:lstStyle/>
                <a:p>
                  <a:r>
                    <a:rPr lang="en-US" altLang="zh-CN" sz="2000" dirty="0" err="1" smtClean="0">
                      <a:solidFill>
                        <a:schemeClr val="bg1"/>
                      </a:solidFill>
                      <a:latin typeface="Impact" panose="020B0806030902050204" pitchFamily="34" charset="0"/>
                    </a:rPr>
                    <a:t>namenode</a:t>
                  </a:r>
                  <a:endParaRPr lang="zh-CN" altLang="en-US" sz="2000" dirty="0">
                    <a:solidFill>
                      <a:schemeClr val="bg1"/>
                    </a:solidFill>
                    <a:latin typeface="Impact" panose="020B0806030902050204" pitchFamily="34" charset="0"/>
                  </a:endParaRPr>
                </a:p>
              </p:txBody>
            </p:sp>
          </p:grpSp>
          <p:sp>
            <p:nvSpPr>
              <p:cNvPr id="7" name="圆角矩形 6"/>
              <p:cNvSpPr/>
              <p:nvPr/>
            </p:nvSpPr>
            <p:spPr>
              <a:xfrm>
                <a:off x="422350" y="1711565"/>
                <a:ext cx="4542973" cy="4195749"/>
              </a:xfrm>
              <a:prstGeom prst="roundRect">
                <a:avLst>
                  <a:gd name="adj" fmla="val 3248"/>
                </a:avLst>
              </a:prstGeom>
              <a:solidFill>
                <a:schemeClr val="accent6">
                  <a:lumMod val="40000"/>
                  <a:lumOff val="60000"/>
                </a:schemeClr>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6683105" y="887016"/>
              <a:ext cx="4544407" cy="4817098"/>
              <a:chOff x="420916" y="1090216"/>
              <a:chExt cx="4544407" cy="4817098"/>
            </a:xfrm>
          </p:grpSpPr>
          <p:grpSp>
            <p:nvGrpSpPr>
              <p:cNvPr id="14" name="组合 13"/>
              <p:cNvGrpSpPr/>
              <p:nvPr/>
            </p:nvGrpSpPr>
            <p:grpSpPr>
              <a:xfrm>
                <a:off x="420916" y="1090216"/>
                <a:ext cx="3193144" cy="1386114"/>
                <a:chOff x="420916" y="1090216"/>
                <a:chExt cx="3193144" cy="1386114"/>
              </a:xfrm>
            </p:grpSpPr>
            <p:sp>
              <p:nvSpPr>
                <p:cNvPr id="16" name="圆角矩形 15"/>
                <p:cNvSpPr/>
                <p:nvPr/>
              </p:nvSpPr>
              <p:spPr>
                <a:xfrm>
                  <a:off x="420916" y="1090216"/>
                  <a:ext cx="2554514" cy="1386114"/>
                </a:xfrm>
                <a:prstGeom prst="roundRect">
                  <a:avLst>
                    <a:gd name="adj" fmla="val 8975"/>
                  </a:avLst>
                </a:prstGeom>
                <a:solidFill>
                  <a:srgbClr val="92D05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22518" y="1234622"/>
                  <a:ext cx="3091542" cy="400110"/>
                </a:xfrm>
                <a:prstGeom prst="rect">
                  <a:avLst/>
                </a:prstGeom>
                <a:noFill/>
              </p:spPr>
              <p:txBody>
                <a:bodyPr wrap="square" rtlCol="0">
                  <a:spAutoFit/>
                </a:bodyPr>
                <a:lstStyle/>
                <a:p>
                  <a:r>
                    <a:rPr lang="en-US" altLang="zh-CN" sz="2000" dirty="0" err="1">
                      <a:solidFill>
                        <a:schemeClr val="bg1"/>
                      </a:solidFill>
                      <a:latin typeface="Impact" panose="020B0806030902050204" pitchFamily="34" charset="0"/>
                    </a:rPr>
                    <a:t>SecondaryNameNode</a:t>
                  </a:r>
                  <a:endParaRPr lang="zh-CN" altLang="en-US" sz="2000" dirty="0">
                    <a:solidFill>
                      <a:schemeClr val="bg1"/>
                    </a:solidFill>
                    <a:latin typeface="Impact" panose="020B0806030902050204" pitchFamily="34" charset="0"/>
                  </a:endParaRPr>
                </a:p>
              </p:txBody>
            </p:sp>
          </p:grpSp>
          <p:sp>
            <p:nvSpPr>
              <p:cNvPr id="15" name="圆角矩形 14"/>
              <p:cNvSpPr/>
              <p:nvPr/>
            </p:nvSpPr>
            <p:spPr>
              <a:xfrm>
                <a:off x="422350" y="1711565"/>
                <a:ext cx="4542973" cy="4195749"/>
              </a:xfrm>
              <a:prstGeom prst="roundRect">
                <a:avLst>
                  <a:gd name="adj" fmla="val 3248"/>
                </a:avLst>
              </a:prstGeom>
              <a:solidFill>
                <a:schemeClr val="accent6">
                  <a:lumMod val="40000"/>
                  <a:lumOff val="60000"/>
                </a:schemeClr>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圆角矩形 18"/>
            <p:cNvSpPr/>
            <p:nvPr/>
          </p:nvSpPr>
          <p:spPr>
            <a:xfrm>
              <a:off x="1494964" y="2847781"/>
              <a:ext cx="1538516" cy="540433"/>
            </a:xfrm>
            <a:prstGeom prst="roundRect">
              <a:avLst/>
            </a:prstGeom>
            <a:solidFill>
              <a:srgbClr val="FFC00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err="1"/>
                <a:t>e</a:t>
              </a:r>
              <a:r>
                <a:rPr lang="en-US" altLang="zh-CN" sz="2000" b="1" dirty="0" err="1" smtClean="0"/>
                <a:t>dits.new</a:t>
              </a:r>
              <a:endParaRPr lang="zh-CN" altLang="en-US" sz="2000" b="1" dirty="0"/>
            </a:p>
          </p:txBody>
        </p:sp>
        <p:sp>
          <p:nvSpPr>
            <p:cNvPr id="20" name="圆角矩形 19"/>
            <p:cNvSpPr/>
            <p:nvPr/>
          </p:nvSpPr>
          <p:spPr>
            <a:xfrm>
              <a:off x="1494964" y="1877103"/>
              <a:ext cx="1538516" cy="540433"/>
            </a:xfrm>
            <a:prstGeom prst="roundRect">
              <a:avLst/>
            </a:prstGeom>
            <a:solidFill>
              <a:srgbClr val="FFC00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t>e</a:t>
              </a:r>
              <a:r>
                <a:rPr lang="en-US" altLang="zh-CN" sz="2000" b="1" dirty="0" smtClean="0"/>
                <a:t>dits</a:t>
              </a:r>
              <a:endParaRPr lang="zh-CN" altLang="en-US" sz="2000" b="1" dirty="0"/>
            </a:p>
          </p:txBody>
        </p:sp>
        <p:sp>
          <p:nvSpPr>
            <p:cNvPr id="21" name="圆角矩形 20"/>
            <p:cNvSpPr/>
            <p:nvPr/>
          </p:nvSpPr>
          <p:spPr>
            <a:xfrm>
              <a:off x="1494964" y="4823503"/>
              <a:ext cx="1538516" cy="540433"/>
            </a:xfrm>
            <a:prstGeom prst="roundRect">
              <a:avLst/>
            </a:prstGeom>
            <a:solidFill>
              <a:srgbClr val="FFC00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t>e</a:t>
              </a:r>
              <a:r>
                <a:rPr lang="en-US" altLang="zh-CN" sz="2000" b="1" dirty="0" smtClean="0"/>
                <a:t>dits</a:t>
              </a:r>
              <a:endParaRPr lang="zh-CN" altLang="en-US" sz="2000" b="1" dirty="0"/>
            </a:p>
          </p:txBody>
        </p:sp>
        <p:sp>
          <p:nvSpPr>
            <p:cNvPr id="22" name="圆角矩形 21"/>
            <p:cNvSpPr/>
            <p:nvPr/>
          </p:nvSpPr>
          <p:spPr>
            <a:xfrm>
              <a:off x="3855709" y="1877103"/>
              <a:ext cx="1659714" cy="540433"/>
            </a:xfrm>
            <a:prstGeom prst="roundRect">
              <a:avLst/>
            </a:prstGeom>
            <a:solidFill>
              <a:srgbClr val="FFC00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err="1" smtClean="0"/>
                <a:t>fsimage</a:t>
              </a:r>
              <a:endParaRPr lang="zh-CN" altLang="en-US" sz="2000" b="1" dirty="0"/>
            </a:p>
          </p:txBody>
        </p:sp>
        <p:sp>
          <p:nvSpPr>
            <p:cNvPr id="23" name="圆角矩形 22"/>
            <p:cNvSpPr/>
            <p:nvPr/>
          </p:nvSpPr>
          <p:spPr>
            <a:xfrm>
              <a:off x="3855709" y="3790608"/>
              <a:ext cx="1659714" cy="540433"/>
            </a:xfrm>
            <a:prstGeom prst="roundRect">
              <a:avLst/>
            </a:prstGeom>
            <a:solidFill>
              <a:srgbClr val="FFC00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err="1"/>
                <a:t>f</a:t>
              </a:r>
              <a:r>
                <a:rPr lang="en-US" altLang="zh-CN" sz="2000" b="1" dirty="0" err="1" smtClean="0"/>
                <a:t>simage.ckpt</a:t>
              </a:r>
              <a:endParaRPr lang="zh-CN" altLang="en-US" sz="2000" b="1" dirty="0"/>
            </a:p>
          </p:txBody>
        </p:sp>
        <p:sp>
          <p:nvSpPr>
            <p:cNvPr id="24" name="圆角矩形 23"/>
            <p:cNvSpPr/>
            <p:nvPr/>
          </p:nvSpPr>
          <p:spPr>
            <a:xfrm>
              <a:off x="3858601" y="4793912"/>
              <a:ext cx="1659714" cy="540433"/>
            </a:xfrm>
            <a:prstGeom prst="roundRect">
              <a:avLst/>
            </a:prstGeom>
            <a:solidFill>
              <a:srgbClr val="FFC00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err="1"/>
                <a:t>f</a:t>
              </a:r>
              <a:r>
                <a:rPr lang="en-US" altLang="zh-CN" sz="2000" b="1" dirty="0" err="1" smtClean="0"/>
                <a:t>simage</a:t>
              </a:r>
              <a:endParaRPr lang="zh-CN" altLang="en-US" sz="2000" b="1" dirty="0"/>
            </a:p>
          </p:txBody>
        </p:sp>
        <p:sp>
          <p:nvSpPr>
            <p:cNvPr id="25" name="圆角矩形 24"/>
            <p:cNvSpPr/>
            <p:nvPr/>
          </p:nvSpPr>
          <p:spPr>
            <a:xfrm>
              <a:off x="7020198" y="2515109"/>
              <a:ext cx="1538516" cy="540433"/>
            </a:xfrm>
            <a:prstGeom prst="roundRect">
              <a:avLst/>
            </a:prstGeom>
            <a:solidFill>
              <a:srgbClr val="FFC00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t>e</a:t>
              </a:r>
              <a:r>
                <a:rPr lang="en-US" altLang="zh-CN" sz="2000" b="1" dirty="0" smtClean="0"/>
                <a:t>dits</a:t>
              </a:r>
              <a:endParaRPr lang="zh-CN" altLang="en-US" sz="2000" b="1" dirty="0"/>
            </a:p>
          </p:txBody>
        </p:sp>
        <p:sp>
          <p:nvSpPr>
            <p:cNvPr id="26" name="圆角矩形 25"/>
            <p:cNvSpPr/>
            <p:nvPr/>
          </p:nvSpPr>
          <p:spPr>
            <a:xfrm>
              <a:off x="9237619" y="2515108"/>
              <a:ext cx="1659714" cy="540433"/>
            </a:xfrm>
            <a:prstGeom prst="roundRect">
              <a:avLst/>
            </a:prstGeom>
            <a:solidFill>
              <a:srgbClr val="FFC00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err="1" smtClean="0"/>
                <a:t>fsimage</a:t>
              </a:r>
              <a:endParaRPr lang="zh-CN" altLang="en-US" sz="2000" b="1" dirty="0"/>
            </a:p>
          </p:txBody>
        </p:sp>
        <p:sp>
          <p:nvSpPr>
            <p:cNvPr id="27" name="圆角矩形 26"/>
            <p:cNvSpPr/>
            <p:nvPr/>
          </p:nvSpPr>
          <p:spPr>
            <a:xfrm>
              <a:off x="8216535" y="4331041"/>
              <a:ext cx="1659714" cy="540433"/>
            </a:xfrm>
            <a:prstGeom prst="roundRect">
              <a:avLst/>
            </a:prstGeom>
            <a:solidFill>
              <a:srgbClr val="FFC00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err="1"/>
                <a:t>f</a:t>
              </a:r>
              <a:r>
                <a:rPr lang="en-US" altLang="zh-CN" sz="2000" b="1" dirty="0" err="1" smtClean="0"/>
                <a:t>simage.ckpt</a:t>
              </a:r>
              <a:endParaRPr lang="zh-CN" altLang="en-US" sz="2000" b="1" dirty="0"/>
            </a:p>
          </p:txBody>
        </p:sp>
        <p:cxnSp>
          <p:nvCxnSpPr>
            <p:cNvPr id="28" name="直接箭头连接符 27"/>
            <p:cNvCxnSpPr>
              <a:stCxn id="20" idx="2"/>
              <a:endCxn id="19" idx="0"/>
            </p:cNvCxnSpPr>
            <p:nvPr/>
          </p:nvCxnSpPr>
          <p:spPr>
            <a:xfrm>
              <a:off x="2264222" y="2417536"/>
              <a:ext cx="0" cy="430245"/>
            </a:xfrm>
            <a:prstGeom prst="straightConnector1">
              <a:avLst/>
            </a:prstGeom>
            <a:ln w="38100">
              <a:solidFill>
                <a:srgbClr val="C0000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a:stCxn id="19" idx="2"/>
              <a:endCxn id="21" idx="0"/>
            </p:cNvCxnSpPr>
            <p:nvPr/>
          </p:nvCxnSpPr>
          <p:spPr>
            <a:xfrm>
              <a:off x="2264222" y="3388214"/>
              <a:ext cx="0" cy="1435289"/>
            </a:xfrm>
            <a:prstGeom prst="straightConnector1">
              <a:avLst/>
            </a:prstGeom>
            <a:ln w="38100">
              <a:solidFill>
                <a:srgbClr val="C0000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632913" y="2442942"/>
              <a:ext cx="2460088"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生成新的</a:t>
              </a:r>
              <a:r>
                <a:rPr lang="en-US" altLang="zh-CN" b="1" dirty="0" smtClean="0">
                  <a:solidFill>
                    <a:srgbClr val="C00000"/>
                  </a:solidFill>
                  <a:latin typeface="微软雅黑" panose="020B0503020204020204" pitchFamily="34" charset="-122"/>
                  <a:ea typeface="微软雅黑" panose="020B0503020204020204" pitchFamily="34" charset="-122"/>
                </a:rPr>
                <a:t>edits</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1030513" y="3672554"/>
              <a:ext cx="1320634" cy="923330"/>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将</a:t>
              </a:r>
              <a:r>
                <a:rPr lang="en-US" altLang="zh-CN" b="1" dirty="0" smtClean="0">
                  <a:solidFill>
                    <a:srgbClr val="C00000"/>
                  </a:solidFill>
                  <a:latin typeface="微软雅黑" panose="020B0503020204020204" pitchFamily="34" charset="-122"/>
                  <a:ea typeface="微软雅黑" panose="020B0503020204020204" pitchFamily="34" charset="-122"/>
                </a:rPr>
                <a:t>edits</a:t>
              </a:r>
              <a:r>
                <a:rPr lang="zh-CN" altLang="en-US" b="1" dirty="0" smtClean="0">
                  <a:solidFill>
                    <a:srgbClr val="C00000"/>
                  </a:solidFill>
                  <a:latin typeface="微软雅黑" panose="020B0503020204020204" pitchFamily="34" charset="-122"/>
                  <a:ea typeface="微软雅黑" panose="020B0503020204020204" pitchFamily="34" charset="-122"/>
                </a:rPr>
                <a:t>替换为新的</a:t>
              </a:r>
              <a:r>
                <a:rPr lang="en-US" altLang="zh-CN" b="1" dirty="0" err="1" smtClean="0">
                  <a:solidFill>
                    <a:srgbClr val="C00000"/>
                  </a:solidFill>
                  <a:latin typeface="微软雅黑" panose="020B0503020204020204" pitchFamily="34" charset="-122"/>
                  <a:ea typeface="微软雅黑" panose="020B0503020204020204" pitchFamily="34" charset="-122"/>
                </a:rPr>
                <a:t>edits.new</a:t>
              </a:r>
              <a:endParaRPr lang="zh-CN" altLang="en-US" b="1" dirty="0">
                <a:solidFill>
                  <a:srgbClr val="C00000"/>
                </a:solidFill>
                <a:latin typeface="微软雅黑" panose="020B0503020204020204" pitchFamily="34" charset="-122"/>
                <a:ea typeface="微软雅黑" panose="020B0503020204020204" pitchFamily="34" charset="-122"/>
              </a:endParaRPr>
            </a:p>
          </p:txBody>
        </p:sp>
        <p:cxnSp>
          <p:nvCxnSpPr>
            <p:cNvPr id="42" name="直接箭头连接符 41"/>
            <p:cNvCxnSpPr>
              <a:stCxn id="20" idx="2"/>
              <a:endCxn id="25" idx="1"/>
            </p:cNvCxnSpPr>
            <p:nvPr/>
          </p:nvCxnSpPr>
          <p:spPr>
            <a:xfrm>
              <a:off x="2264222" y="2417536"/>
              <a:ext cx="4755976" cy="367790"/>
            </a:xfrm>
            <a:prstGeom prst="straightConnector1">
              <a:avLst/>
            </a:prstGeom>
            <a:ln w="38100">
              <a:solidFill>
                <a:srgbClr val="C0000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a:stCxn id="22" idx="3"/>
              <a:endCxn id="26" idx="0"/>
            </p:cNvCxnSpPr>
            <p:nvPr/>
          </p:nvCxnSpPr>
          <p:spPr>
            <a:xfrm>
              <a:off x="5515423" y="2147320"/>
              <a:ext cx="4552053" cy="367788"/>
            </a:xfrm>
            <a:prstGeom prst="straightConnector1">
              <a:avLst/>
            </a:prstGeom>
            <a:ln w="38100">
              <a:solidFill>
                <a:srgbClr val="C0000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49" name="文本框 48"/>
            <p:cNvSpPr txBox="1"/>
            <p:nvPr/>
          </p:nvSpPr>
          <p:spPr>
            <a:xfrm>
              <a:off x="5845602" y="1614594"/>
              <a:ext cx="2460088" cy="646331"/>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用</a:t>
              </a:r>
              <a:r>
                <a:rPr lang="en-US" altLang="zh-CN" b="1" dirty="0" smtClean="0">
                  <a:solidFill>
                    <a:srgbClr val="C00000"/>
                  </a:solidFill>
                  <a:latin typeface="微软雅黑" panose="020B0503020204020204" pitchFamily="34" charset="-122"/>
                  <a:ea typeface="微软雅黑" panose="020B0503020204020204" pitchFamily="34" charset="-122"/>
                </a:rPr>
                <a:t>http get</a:t>
              </a:r>
              <a:r>
                <a:rPr lang="zh-CN" altLang="en-US" b="1" dirty="0" smtClean="0">
                  <a:solidFill>
                    <a:srgbClr val="C00000"/>
                  </a:solidFill>
                  <a:latin typeface="微软雅黑" panose="020B0503020204020204" pitchFamily="34" charset="-122"/>
                  <a:ea typeface="微软雅黑" panose="020B0503020204020204" pitchFamily="34" charset="-122"/>
                </a:rPr>
                <a:t>复制</a:t>
              </a:r>
              <a:r>
                <a:rPr lang="en-US" altLang="zh-CN" b="1" dirty="0" smtClean="0">
                  <a:solidFill>
                    <a:srgbClr val="C00000"/>
                  </a:solidFill>
                  <a:latin typeface="微软雅黑" panose="020B0503020204020204" pitchFamily="34" charset="-122"/>
                  <a:ea typeface="微软雅黑" panose="020B0503020204020204" pitchFamily="34" charset="-122"/>
                </a:rPr>
                <a:t>edit</a:t>
              </a:r>
              <a:r>
                <a:rPr lang="zh-CN" altLang="en-US" b="1" dirty="0" smtClean="0">
                  <a:solidFill>
                    <a:srgbClr val="C00000"/>
                  </a:solidFill>
                  <a:latin typeface="微软雅黑" panose="020B0503020204020204" pitchFamily="34" charset="-122"/>
                  <a:ea typeface="微软雅黑" panose="020B0503020204020204" pitchFamily="34" charset="-122"/>
                </a:rPr>
                <a:t>和</a:t>
              </a:r>
              <a:r>
                <a:rPr lang="en-US" altLang="zh-CN" b="1" dirty="0" err="1" smtClean="0">
                  <a:solidFill>
                    <a:srgbClr val="C00000"/>
                  </a:solidFill>
                  <a:latin typeface="微软雅黑" panose="020B0503020204020204" pitchFamily="34" charset="-122"/>
                  <a:ea typeface="微软雅黑" panose="020B0503020204020204" pitchFamily="34" charset="-122"/>
                </a:rPr>
                <a:t>fsimage</a:t>
              </a:r>
              <a:r>
                <a:rPr lang="zh-CN" altLang="en-US" b="1" dirty="0" smtClean="0">
                  <a:solidFill>
                    <a:srgbClr val="C00000"/>
                  </a:solidFill>
                  <a:latin typeface="微软雅黑" panose="020B0503020204020204" pitchFamily="34" charset="-122"/>
                  <a:ea typeface="微软雅黑" panose="020B0503020204020204" pitchFamily="34" charset="-122"/>
                </a:rPr>
                <a:t>文件</a:t>
              </a:r>
              <a:endParaRPr lang="zh-CN" altLang="en-US" b="1" dirty="0">
                <a:solidFill>
                  <a:srgbClr val="C00000"/>
                </a:solidFill>
                <a:latin typeface="微软雅黑" panose="020B0503020204020204" pitchFamily="34" charset="-122"/>
                <a:ea typeface="微软雅黑" panose="020B0503020204020204" pitchFamily="34" charset="-122"/>
              </a:endParaRPr>
            </a:p>
          </p:txBody>
        </p:sp>
        <p:cxnSp>
          <p:nvCxnSpPr>
            <p:cNvPr id="50" name="直接箭头连接符 49"/>
            <p:cNvCxnSpPr>
              <a:stCxn id="25" idx="2"/>
              <a:endCxn id="27" idx="0"/>
            </p:cNvCxnSpPr>
            <p:nvPr/>
          </p:nvCxnSpPr>
          <p:spPr>
            <a:xfrm>
              <a:off x="7789456" y="3055542"/>
              <a:ext cx="1256936" cy="1275499"/>
            </a:xfrm>
            <a:prstGeom prst="straightConnector1">
              <a:avLst/>
            </a:prstGeom>
            <a:ln w="38100">
              <a:solidFill>
                <a:srgbClr val="C0000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4" name="直接箭头连接符 53"/>
            <p:cNvCxnSpPr>
              <a:stCxn id="26" idx="2"/>
              <a:endCxn id="27" idx="0"/>
            </p:cNvCxnSpPr>
            <p:nvPr/>
          </p:nvCxnSpPr>
          <p:spPr>
            <a:xfrm flipH="1">
              <a:off x="9046392" y="3055541"/>
              <a:ext cx="1021084" cy="1275500"/>
            </a:xfrm>
            <a:prstGeom prst="straightConnector1">
              <a:avLst/>
            </a:prstGeom>
            <a:ln w="38100">
              <a:solidFill>
                <a:srgbClr val="C0000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57" name="文本框 56"/>
            <p:cNvSpPr txBox="1"/>
            <p:nvPr/>
          </p:nvSpPr>
          <p:spPr>
            <a:xfrm>
              <a:off x="9655313" y="3400084"/>
              <a:ext cx="2460088" cy="923330"/>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将</a:t>
              </a:r>
              <a:r>
                <a:rPr lang="en-US" altLang="zh-CN" b="1" dirty="0" err="1" smtClean="0">
                  <a:solidFill>
                    <a:srgbClr val="C00000"/>
                  </a:solidFill>
                  <a:latin typeface="微软雅黑" panose="020B0503020204020204" pitchFamily="34" charset="-122"/>
                  <a:ea typeface="微软雅黑" panose="020B0503020204020204" pitchFamily="34" charset="-122"/>
                </a:rPr>
                <a:t>fsimage</a:t>
              </a:r>
              <a:r>
                <a:rPr lang="zh-CN" altLang="en-US" b="1" dirty="0" smtClean="0">
                  <a:solidFill>
                    <a:srgbClr val="C00000"/>
                  </a:solidFill>
                  <a:latin typeface="微软雅黑" panose="020B0503020204020204" pitchFamily="34" charset="-122"/>
                  <a:ea typeface="微软雅黑" panose="020B0503020204020204" pitchFamily="34" charset="-122"/>
                </a:rPr>
                <a:t>导入内存，应用</a:t>
              </a:r>
              <a:r>
                <a:rPr lang="en-US" altLang="zh-CN" b="1" dirty="0" smtClean="0">
                  <a:solidFill>
                    <a:srgbClr val="C00000"/>
                  </a:solidFill>
                  <a:latin typeface="微软雅黑" panose="020B0503020204020204" pitchFamily="34" charset="-122"/>
                  <a:ea typeface="微软雅黑" panose="020B0503020204020204" pitchFamily="34" charset="-122"/>
                </a:rPr>
                <a:t>edits</a:t>
              </a:r>
              <a:r>
                <a:rPr lang="zh-CN" altLang="en-US" b="1" dirty="0" smtClean="0">
                  <a:solidFill>
                    <a:srgbClr val="C00000"/>
                  </a:solidFill>
                  <a:latin typeface="微软雅黑" panose="020B0503020204020204" pitchFamily="34" charset="-122"/>
                  <a:ea typeface="微软雅黑" panose="020B0503020204020204" pitchFamily="34" charset="-122"/>
                </a:rPr>
                <a:t>中的操作生成新的</a:t>
              </a:r>
              <a:r>
                <a:rPr lang="en-US" altLang="zh-CN" b="1" dirty="0" err="1" smtClean="0">
                  <a:solidFill>
                    <a:srgbClr val="C00000"/>
                  </a:solidFill>
                  <a:latin typeface="微软雅黑" panose="020B0503020204020204" pitchFamily="34" charset="-122"/>
                  <a:ea typeface="微软雅黑" panose="020B0503020204020204" pitchFamily="34" charset="-122"/>
                </a:rPr>
                <a:t>fsimage.ckpt</a:t>
              </a:r>
              <a:endParaRPr lang="zh-CN" altLang="en-US" b="1" dirty="0">
                <a:solidFill>
                  <a:srgbClr val="C00000"/>
                </a:solidFill>
                <a:latin typeface="微软雅黑" panose="020B0503020204020204" pitchFamily="34" charset="-122"/>
                <a:ea typeface="微软雅黑" panose="020B0503020204020204" pitchFamily="34" charset="-122"/>
              </a:endParaRPr>
            </a:p>
          </p:txBody>
        </p:sp>
        <p:cxnSp>
          <p:nvCxnSpPr>
            <p:cNvPr id="58" name="直接箭头连接符 57"/>
            <p:cNvCxnSpPr>
              <a:stCxn id="27" idx="1"/>
              <a:endCxn id="23" idx="3"/>
            </p:cNvCxnSpPr>
            <p:nvPr/>
          </p:nvCxnSpPr>
          <p:spPr>
            <a:xfrm flipH="1" flipV="1">
              <a:off x="5515423" y="4060825"/>
              <a:ext cx="2701112" cy="540433"/>
            </a:xfrm>
            <a:prstGeom prst="straightConnector1">
              <a:avLst/>
            </a:prstGeom>
            <a:ln w="38100">
              <a:solidFill>
                <a:srgbClr val="C0000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61" name="文本框 60"/>
            <p:cNvSpPr txBox="1"/>
            <p:nvPr/>
          </p:nvSpPr>
          <p:spPr>
            <a:xfrm>
              <a:off x="6174783" y="3672554"/>
              <a:ext cx="2460088" cy="646331"/>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用</a:t>
              </a:r>
              <a:r>
                <a:rPr lang="en-US" altLang="zh-CN" b="1" dirty="0" smtClean="0">
                  <a:solidFill>
                    <a:srgbClr val="C00000"/>
                  </a:solidFill>
                  <a:latin typeface="微软雅黑" panose="020B0503020204020204" pitchFamily="34" charset="-122"/>
                  <a:ea typeface="微软雅黑" panose="020B0503020204020204" pitchFamily="34" charset="-122"/>
                </a:rPr>
                <a:t>http get</a:t>
              </a:r>
              <a:r>
                <a:rPr lang="zh-CN" altLang="en-US" b="1" dirty="0" smtClean="0">
                  <a:solidFill>
                    <a:srgbClr val="C00000"/>
                  </a:solidFill>
                  <a:latin typeface="微软雅黑" panose="020B0503020204020204" pitchFamily="34" charset="-122"/>
                  <a:ea typeface="微软雅黑" panose="020B0503020204020204" pitchFamily="34" charset="-122"/>
                </a:rPr>
                <a:t>复制</a:t>
              </a:r>
              <a:r>
                <a:rPr lang="en-US" altLang="zh-CN" b="1" dirty="0" err="1" smtClean="0">
                  <a:solidFill>
                    <a:srgbClr val="C00000"/>
                  </a:solidFill>
                  <a:latin typeface="微软雅黑" panose="020B0503020204020204" pitchFamily="34" charset="-122"/>
                  <a:ea typeface="微软雅黑" panose="020B0503020204020204" pitchFamily="34" charset="-122"/>
                </a:rPr>
                <a:t>fsimage.ckpt</a:t>
              </a:r>
              <a:endParaRPr lang="zh-CN" altLang="en-US" b="1" dirty="0">
                <a:solidFill>
                  <a:srgbClr val="C00000"/>
                </a:solidFill>
                <a:latin typeface="微软雅黑" panose="020B0503020204020204" pitchFamily="34" charset="-122"/>
                <a:ea typeface="微软雅黑" panose="020B0503020204020204" pitchFamily="34" charset="-122"/>
              </a:endParaRPr>
            </a:p>
          </p:txBody>
        </p:sp>
        <p:cxnSp>
          <p:nvCxnSpPr>
            <p:cNvPr id="62" name="直接箭头连接符 61"/>
            <p:cNvCxnSpPr>
              <a:stCxn id="23" idx="2"/>
              <a:endCxn id="24" idx="0"/>
            </p:cNvCxnSpPr>
            <p:nvPr/>
          </p:nvCxnSpPr>
          <p:spPr>
            <a:xfrm>
              <a:off x="4685566" y="4331041"/>
              <a:ext cx="2892" cy="462871"/>
            </a:xfrm>
            <a:prstGeom prst="straightConnector1">
              <a:avLst/>
            </a:prstGeom>
            <a:ln w="38100">
              <a:solidFill>
                <a:srgbClr val="C0000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65" name="文本框 64"/>
            <p:cNvSpPr txBox="1"/>
            <p:nvPr/>
          </p:nvSpPr>
          <p:spPr>
            <a:xfrm>
              <a:off x="5038701" y="4439507"/>
              <a:ext cx="1813386" cy="923330"/>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将</a:t>
              </a:r>
              <a:r>
                <a:rPr lang="en-US" altLang="zh-CN" b="1" dirty="0" err="1" smtClean="0">
                  <a:solidFill>
                    <a:srgbClr val="C00000"/>
                  </a:solidFill>
                  <a:latin typeface="微软雅黑" panose="020B0503020204020204" pitchFamily="34" charset="-122"/>
                  <a:ea typeface="微软雅黑" panose="020B0503020204020204" pitchFamily="34" charset="-122"/>
                </a:rPr>
                <a:t>fsimage</a:t>
              </a:r>
              <a:r>
                <a:rPr lang="zh-CN" altLang="en-US" b="1" dirty="0" smtClean="0">
                  <a:solidFill>
                    <a:srgbClr val="C00000"/>
                  </a:solidFill>
                  <a:latin typeface="微软雅黑" panose="020B0503020204020204" pitchFamily="34" charset="-122"/>
                  <a:ea typeface="微软雅黑" panose="020B0503020204020204" pitchFamily="34" charset="-122"/>
                </a:rPr>
                <a:t>替换为新的</a:t>
              </a:r>
              <a:r>
                <a:rPr lang="en-US" altLang="zh-CN" b="1" dirty="0" err="1" smtClean="0">
                  <a:solidFill>
                    <a:srgbClr val="C00000"/>
                  </a:solidFill>
                  <a:latin typeface="微软雅黑" panose="020B0503020204020204" pitchFamily="34" charset="-122"/>
                  <a:ea typeface="微软雅黑" panose="020B0503020204020204" pitchFamily="34" charset="-122"/>
                </a:rPr>
                <a:t>fsimage.ckpt</a:t>
              </a:r>
              <a:endParaRPr lang="zh-CN" altLang="en-US" b="1" dirty="0">
                <a:solidFill>
                  <a:srgbClr val="C00000"/>
                </a:solidFill>
                <a:latin typeface="微软雅黑" panose="020B0503020204020204" pitchFamily="34" charset="-122"/>
                <a:ea typeface="微软雅黑" panose="020B0503020204020204" pitchFamily="34" charset="-122"/>
              </a:endParaRPr>
            </a:p>
          </p:txBody>
        </p:sp>
      </p:grpSp>
      <p:sp>
        <p:nvSpPr>
          <p:cNvPr id="68" name="矩形 67"/>
          <p:cNvSpPr/>
          <p:nvPr/>
        </p:nvSpPr>
        <p:spPr>
          <a:xfrm>
            <a:off x="7052711" y="4883474"/>
            <a:ext cx="4131259" cy="707886"/>
          </a:xfrm>
          <a:prstGeom prst="rect">
            <a:avLst/>
          </a:prstGeom>
        </p:spPr>
        <p:txBody>
          <a:bodyPr wrap="none">
            <a:spAutoFit/>
          </a:bodyPr>
          <a:lstStyle/>
          <a:p>
            <a:pPr algn="ctr" defTabSz="-635"/>
            <a:r>
              <a:rPr lang="en-US" altLang="zh-CN" sz="4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Checkpoint</a:t>
            </a:r>
            <a:r>
              <a:rPr lang="zh-CN" altLang="en-US" sz="4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过程</a:t>
            </a:r>
            <a:endParaRPr lang="en-US" altLang="zh-CN" sz="4800" b="1" dirty="0">
              <a:solidFill>
                <a:srgbClr val="000000"/>
              </a:solidFill>
              <a:latin typeface="微软雅黑" panose="020B0503020204020204" pitchFamily="34" charset="-122"/>
              <a:ea typeface="微软雅黑" panose="020B0503020204020204" pitchFamily="34" charset="-122"/>
              <a:cs typeface="Times New Roman" pitchFamily="18" charset="0"/>
            </a:endParaRPr>
          </a:p>
        </p:txBody>
      </p:sp>
    </p:spTree>
    <p:extLst>
      <p:ext uri="{BB962C8B-B14F-4D97-AF65-F5344CB8AC3E}">
        <p14:creationId xmlns:p14="http://schemas.microsoft.com/office/powerpoint/2010/main" val="307630363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err="1" smtClean="0"/>
              <a:t>datanode</a:t>
            </a:r>
            <a:r>
              <a:rPr lang="zh-CN" altLang="en-US" dirty="0" smtClean="0"/>
              <a:t>节点主要目录结构</a:t>
            </a:r>
            <a:endParaRPr lang="zh-CN" altLang="en-US" dirty="0"/>
          </a:p>
        </p:txBody>
      </p:sp>
      <p:grpSp>
        <p:nvGrpSpPr>
          <p:cNvPr id="11" name="组合 10"/>
          <p:cNvGrpSpPr/>
          <p:nvPr/>
        </p:nvGrpSpPr>
        <p:grpSpPr>
          <a:xfrm>
            <a:off x="420915" y="1090216"/>
            <a:ext cx="7500256" cy="4265556"/>
            <a:chOff x="551543" y="1075701"/>
            <a:chExt cx="7500256" cy="4265556"/>
          </a:xfrm>
        </p:grpSpPr>
        <p:sp>
          <p:nvSpPr>
            <p:cNvPr id="5" name="圆角矩形 4"/>
            <p:cNvSpPr/>
            <p:nvPr/>
          </p:nvSpPr>
          <p:spPr>
            <a:xfrm>
              <a:off x="551543" y="1075701"/>
              <a:ext cx="3172069" cy="1386114"/>
            </a:xfrm>
            <a:prstGeom prst="roundRect">
              <a:avLst>
                <a:gd name="adj" fmla="val 8975"/>
              </a:avLst>
            </a:prstGeom>
            <a:solidFill>
              <a:srgbClr val="92D05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551543" y="1764622"/>
              <a:ext cx="7500256" cy="3576635"/>
            </a:xfrm>
            <a:prstGeom prst="roundRect">
              <a:avLst>
                <a:gd name="adj" fmla="val 6283"/>
              </a:avLst>
            </a:prstGeom>
            <a:solidFill>
              <a:schemeClr val="bg1"/>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769258" y="1220107"/>
              <a:ext cx="3091542" cy="400110"/>
            </a:xfrm>
            <a:prstGeom prst="rect">
              <a:avLst/>
            </a:prstGeom>
            <a:noFill/>
          </p:spPr>
          <p:txBody>
            <a:bodyPr wrap="square" rtlCol="0">
              <a:spAutoFit/>
            </a:bodyPr>
            <a:lstStyle/>
            <a:p>
              <a:r>
                <a:rPr lang="en-US" altLang="zh-CN" sz="2000" dirty="0" smtClean="0">
                  <a:solidFill>
                    <a:schemeClr val="bg1"/>
                  </a:solidFill>
                  <a:latin typeface="Impact" panose="020B0806030902050204" pitchFamily="34" charset="0"/>
                </a:rPr>
                <a:t>${</a:t>
              </a:r>
              <a:r>
                <a:rPr lang="en-US" altLang="zh-CN" sz="2000" dirty="0" err="1" smtClean="0">
                  <a:solidFill>
                    <a:schemeClr val="bg1"/>
                  </a:solidFill>
                  <a:latin typeface="Impact" panose="020B0806030902050204" pitchFamily="34" charset="0"/>
                </a:rPr>
                <a:t>dfs.data.dir</a:t>
              </a:r>
              <a:r>
                <a:rPr lang="en-US" altLang="zh-CN" sz="2000" dirty="0" smtClean="0">
                  <a:solidFill>
                    <a:schemeClr val="bg1"/>
                  </a:solidFill>
                  <a:latin typeface="Impact" panose="020B0806030902050204" pitchFamily="34" charset="0"/>
                </a:rPr>
                <a:t>}/current</a:t>
              </a:r>
              <a:endParaRPr lang="zh-CN" altLang="en-US" sz="2000" dirty="0">
                <a:solidFill>
                  <a:schemeClr val="bg1"/>
                </a:solidFill>
                <a:latin typeface="Impact" panose="020B0806030902050204" pitchFamily="34" charset="0"/>
              </a:endParaRPr>
            </a:p>
          </p:txBody>
        </p:sp>
      </p:grpSp>
      <p:grpSp>
        <p:nvGrpSpPr>
          <p:cNvPr id="35" name="组合 34"/>
          <p:cNvGrpSpPr/>
          <p:nvPr/>
        </p:nvGrpSpPr>
        <p:grpSpPr>
          <a:xfrm>
            <a:off x="4414459" y="1968882"/>
            <a:ext cx="3323771" cy="1441240"/>
            <a:chOff x="769258" y="1945645"/>
            <a:chExt cx="3323771" cy="1441240"/>
          </a:xfrm>
        </p:grpSpPr>
        <p:grpSp>
          <p:nvGrpSpPr>
            <p:cNvPr id="12" name="组合 11"/>
            <p:cNvGrpSpPr/>
            <p:nvPr/>
          </p:nvGrpSpPr>
          <p:grpSpPr>
            <a:xfrm>
              <a:off x="769258" y="1945645"/>
              <a:ext cx="3323771" cy="1441240"/>
              <a:chOff x="551543" y="1028961"/>
              <a:chExt cx="7295517" cy="3163452"/>
            </a:xfrm>
          </p:grpSpPr>
          <p:sp>
            <p:nvSpPr>
              <p:cNvPr id="13" name="圆角矩形 12"/>
              <p:cNvSpPr/>
              <p:nvPr/>
            </p:nvSpPr>
            <p:spPr>
              <a:xfrm>
                <a:off x="551543" y="1075701"/>
                <a:ext cx="3172069" cy="1386114"/>
              </a:xfrm>
              <a:prstGeom prst="roundRect">
                <a:avLst>
                  <a:gd name="adj" fmla="val 8975"/>
                </a:avLst>
              </a:prstGeom>
              <a:solidFill>
                <a:srgbClr val="92D05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551543" y="1764621"/>
                <a:ext cx="7295517" cy="2427792"/>
              </a:xfrm>
              <a:custGeom>
                <a:avLst/>
                <a:gdLst>
                  <a:gd name="connsiteX0" fmla="*/ 0 w 3323771"/>
                  <a:gd name="connsiteY0" fmla="*/ 69495 h 1106080"/>
                  <a:gd name="connsiteX1" fmla="*/ 69495 w 3323771"/>
                  <a:gd name="connsiteY1" fmla="*/ 0 h 1106080"/>
                  <a:gd name="connsiteX2" fmla="*/ 3254276 w 3323771"/>
                  <a:gd name="connsiteY2" fmla="*/ 0 h 1106080"/>
                  <a:gd name="connsiteX3" fmla="*/ 3323771 w 3323771"/>
                  <a:gd name="connsiteY3" fmla="*/ 69495 h 1106080"/>
                  <a:gd name="connsiteX4" fmla="*/ 3323771 w 3323771"/>
                  <a:gd name="connsiteY4" fmla="*/ 1036585 h 1106080"/>
                  <a:gd name="connsiteX5" fmla="*/ 3254276 w 3323771"/>
                  <a:gd name="connsiteY5" fmla="*/ 1106080 h 1106080"/>
                  <a:gd name="connsiteX6" fmla="*/ 69495 w 3323771"/>
                  <a:gd name="connsiteY6" fmla="*/ 1106080 h 1106080"/>
                  <a:gd name="connsiteX7" fmla="*/ 0 w 3323771"/>
                  <a:gd name="connsiteY7" fmla="*/ 1036585 h 1106080"/>
                  <a:gd name="connsiteX8" fmla="*/ 0 w 3323771"/>
                  <a:gd name="connsiteY8" fmla="*/ 69495 h 1106080"/>
                  <a:gd name="connsiteX0" fmla="*/ 0 w 3323771"/>
                  <a:gd name="connsiteY0" fmla="*/ 69495 h 1106080"/>
                  <a:gd name="connsiteX1" fmla="*/ 69495 w 3323771"/>
                  <a:gd name="connsiteY1" fmla="*/ 0 h 1106080"/>
                  <a:gd name="connsiteX2" fmla="*/ 3254276 w 3323771"/>
                  <a:gd name="connsiteY2" fmla="*/ 0 h 1106080"/>
                  <a:gd name="connsiteX3" fmla="*/ 3323771 w 3323771"/>
                  <a:gd name="connsiteY3" fmla="*/ 69495 h 1106080"/>
                  <a:gd name="connsiteX4" fmla="*/ 3323771 w 3323771"/>
                  <a:gd name="connsiteY4" fmla="*/ 1036585 h 1106080"/>
                  <a:gd name="connsiteX5" fmla="*/ 3254276 w 3323771"/>
                  <a:gd name="connsiteY5" fmla="*/ 1106080 h 1106080"/>
                  <a:gd name="connsiteX6" fmla="*/ 2293256 w 3323771"/>
                  <a:gd name="connsiteY6" fmla="*/ 1101024 h 1106080"/>
                  <a:gd name="connsiteX7" fmla="*/ 69495 w 3323771"/>
                  <a:gd name="connsiteY7" fmla="*/ 1106080 h 1106080"/>
                  <a:gd name="connsiteX8" fmla="*/ 0 w 3323771"/>
                  <a:gd name="connsiteY8" fmla="*/ 1036585 h 1106080"/>
                  <a:gd name="connsiteX9" fmla="*/ 0 w 3323771"/>
                  <a:gd name="connsiteY9" fmla="*/ 69495 h 1106080"/>
                  <a:gd name="connsiteX0" fmla="*/ 0 w 3323771"/>
                  <a:gd name="connsiteY0" fmla="*/ 69495 h 1106080"/>
                  <a:gd name="connsiteX1" fmla="*/ 69495 w 3323771"/>
                  <a:gd name="connsiteY1" fmla="*/ 0 h 1106080"/>
                  <a:gd name="connsiteX2" fmla="*/ 3254276 w 3323771"/>
                  <a:gd name="connsiteY2" fmla="*/ 0 h 1106080"/>
                  <a:gd name="connsiteX3" fmla="*/ 3323771 w 3323771"/>
                  <a:gd name="connsiteY3" fmla="*/ 69495 h 1106080"/>
                  <a:gd name="connsiteX4" fmla="*/ 3309256 w 3323771"/>
                  <a:gd name="connsiteY4" fmla="*/ 752681 h 1106080"/>
                  <a:gd name="connsiteX5" fmla="*/ 3323771 w 3323771"/>
                  <a:gd name="connsiteY5" fmla="*/ 1036585 h 1106080"/>
                  <a:gd name="connsiteX6" fmla="*/ 3254276 w 3323771"/>
                  <a:gd name="connsiteY6" fmla="*/ 1106080 h 1106080"/>
                  <a:gd name="connsiteX7" fmla="*/ 2293256 w 3323771"/>
                  <a:gd name="connsiteY7" fmla="*/ 1101024 h 1106080"/>
                  <a:gd name="connsiteX8" fmla="*/ 69495 w 3323771"/>
                  <a:gd name="connsiteY8" fmla="*/ 1106080 h 1106080"/>
                  <a:gd name="connsiteX9" fmla="*/ 0 w 3323771"/>
                  <a:gd name="connsiteY9" fmla="*/ 1036585 h 1106080"/>
                  <a:gd name="connsiteX10" fmla="*/ 0 w 3323771"/>
                  <a:gd name="connsiteY10" fmla="*/ 69495 h 1106080"/>
                  <a:gd name="connsiteX0" fmla="*/ 0 w 3323771"/>
                  <a:gd name="connsiteY0" fmla="*/ 69495 h 1106080"/>
                  <a:gd name="connsiteX1" fmla="*/ 69495 w 3323771"/>
                  <a:gd name="connsiteY1" fmla="*/ 0 h 1106080"/>
                  <a:gd name="connsiteX2" fmla="*/ 3254276 w 3323771"/>
                  <a:gd name="connsiteY2" fmla="*/ 0 h 1106080"/>
                  <a:gd name="connsiteX3" fmla="*/ 3323771 w 3323771"/>
                  <a:gd name="connsiteY3" fmla="*/ 69495 h 1106080"/>
                  <a:gd name="connsiteX4" fmla="*/ 3309256 w 3323771"/>
                  <a:gd name="connsiteY4" fmla="*/ 752681 h 1106080"/>
                  <a:gd name="connsiteX5" fmla="*/ 3323771 w 3323771"/>
                  <a:gd name="connsiteY5" fmla="*/ 1036585 h 1106080"/>
                  <a:gd name="connsiteX6" fmla="*/ 2293256 w 3323771"/>
                  <a:gd name="connsiteY6" fmla="*/ 1101024 h 1106080"/>
                  <a:gd name="connsiteX7" fmla="*/ 69495 w 3323771"/>
                  <a:gd name="connsiteY7" fmla="*/ 1106080 h 1106080"/>
                  <a:gd name="connsiteX8" fmla="*/ 0 w 3323771"/>
                  <a:gd name="connsiteY8" fmla="*/ 1036585 h 1106080"/>
                  <a:gd name="connsiteX9" fmla="*/ 0 w 3323771"/>
                  <a:gd name="connsiteY9" fmla="*/ 69495 h 1106080"/>
                  <a:gd name="connsiteX0" fmla="*/ 0 w 3323771"/>
                  <a:gd name="connsiteY0" fmla="*/ 69495 h 1106080"/>
                  <a:gd name="connsiteX1" fmla="*/ 69495 w 3323771"/>
                  <a:gd name="connsiteY1" fmla="*/ 0 h 1106080"/>
                  <a:gd name="connsiteX2" fmla="*/ 3254276 w 3323771"/>
                  <a:gd name="connsiteY2" fmla="*/ 0 h 1106080"/>
                  <a:gd name="connsiteX3" fmla="*/ 3323771 w 3323771"/>
                  <a:gd name="connsiteY3" fmla="*/ 69495 h 1106080"/>
                  <a:gd name="connsiteX4" fmla="*/ 3309256 w 3323771"/>
                  <a:gd name="connsiteY4" fmla="*/ 752681 h 1106080"/>
                  <a:gd name="connsiteX5" fmla="*/ 2293256 w 3323771"/>
                  <a:gd name="connsiteY5" fmla="*/ 1101024 h 1106080"/>
                  <a:gd name="connsiteX6" fmla="*/ 69495 w 3323771"/>
                  <a:gd name="connsiteY6" fmla="*/ 1106080 h 1106080"/>
                  <a:gd name="connsiteX7" fmla="*/ 0 w 3323771"/>
                  <a:gd name="connsiteY7" fmla="*/ 1036585 h 1106080"/>
                  <a:gd name="connsiteX8" fmla="*/ 0 w 3323771"/>
                  <a:gd name="connsiteY8" fmla="*/ 69495 h 1106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23771" h="1106080">
                    <a:moveTo>
                      <a:pt x="0" y="69495"/>
                    </a:moveTo>
                    <a:cubicBezTo>
                      <a:pt x="0" y="31114"/>
                      <a:pt x="31114" y="0"/>
                      <a:pt x="69495" y="0"/>
                    </a:cubicBezTo>
                    <a:lnTo>
                      <a:pt x="3254276" y="0"/>
                    </a:lnTo>
                    <a:cubicBezTo>
                      <a:pt x="3292657" y="0"/>
                      <a:pt x="3323771" y="31114"/>
                      <a:pt x="3323771" y="69495"/>
                    </a:cubicBezTo>
                    <a:lnTo>
                      <a:pt x="3309256" y="752681"/>
                    </a:lnTo>
                    <a:lnTo>
                      <a:pt x="2293256" y="1101024"/>
                    </a:lnTo>
                    <a:lnTo>
                      <a:pt x="69495" y="1106080"/>
                    </a:lnTo>
                    <a:cubicBezTo>
                      <a:pt x="31114" y="1106080"/>
                      <a:pt x="0" y="1074966"/>
                      <a:pt x="0" y="1036585"/>
                    </a:cubicBezTo>
                    <a:lnTo>
                      <a:pt x="0" y="69495"/>
                    </a:lnTo>
                    <a:close/>
                  </a:path>
                </a:pathLst>
              </a:custGeom>
              <a:solidFill>
                <a:schemeClr val="accent6">
                  <a:lumMod val="60000"/>
                  <a:lumOff val="40000"/>
                </a:schemeClr>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992261" y="1028961"/>
                <a:ext cx="3091541" cy="810666"/>
              </a:xfrm>
              <a:prstGeom prst="rect">
                <a:avLst/>
              </a:prstGeom>
              <a:noFill/>
            </p:spPr>
            <p:txBody>
              <a:bodyPr wrap="square" rtlCol="0">
                <a:spAutoFit/>
              </a:bodyPr>
              <a:lstStyle/>
              <a:p>
                <a:r>
                  <a:rPr lang="en-US" altLang="zh-CN" dirty="0" smtClean="0">
                    <a:solidFill>
                      <a:schemeClr val="bg1"/>
                    </a:solidFill>
                    <a:latin typeface="Impact" panose="020B0806030902050204" pitchFamily="34" charset="0"/>
                  </a:rPr>
                  <a:t>File</a:t>
                </a:r>
                <a:endParaRPr lang="zh-CN" altLang="en-US" dirty="0">
                  <a:solidFill>
                    <a:schemeClr val="bg1"/>
                  </a:solidFill>
                  <a:latin typeface="Impact" panose="020B0806030902050204" pitchFamily="34" charset="0"/>
                </a:endParaRPr>
              </a:p>
            </p:txBody>
          </p:sp>
          <p:sp>
            <p:nvSpPr>
              <p:cNvPr id="34" name="文本框 33"/>
              <p:cNvSpPr txBox="1"/>
              <p:nvPr/>
            </p:nvSpPr>
            <p:spPr>
              <a:xfrm>
                <a:off x="2505237" y="2373786"/>
                <a:ext cx="3828848" cy="1148443"/>
              </a:xfrm>
              <a:prstGeom prst="rect">
                <a:avLst/>
              </a:prstGeom>
              <a:noFill/>
            </p:spPr>
            <p:txBody>
              <a:bodyPr wrap="square" rtlCol="0">
                <a:spAutoFit/>
              </a:bodyPr>
              <a:lstStyle/>
              <a:p>
                <a:r>
                  <a:rPr lang="en-US" altLang="zh-CN" sz="2800" dirty="0" smtClean="0">
                    <a:solidFill>
                      <a:srgbClr val="00B0F0"/>
                    </a:solidFill>
                    <a:latin typeface="Impact" panose="020B0806030902050204" pitchFamily="34" charset="0"/>
                  </a:rPr>
                  <a:t>VERSION</a:t>
                </a:r>
                <a:endParaRPr lang="zh-CN" altLang="en-US" sz="2800" dirty="0">
                  <a:solidFill>
                    <a:srgbClr val="00B0F0"/>
                  </a:solidFill>
                  <a:latin typeface="Impact" panose="020B0806030902050204" pitchFamily="34" charset="0"/>
                </a:endParaRPr>
              </a:p>
            </p:txBody>
          </p:sp>
        </p:grpSp>
        <p:sp>
          <p:nvSpPr>
            <p:cNvPr id="33" name="等腰三角形 32"/>
            <p:cNvSpPr/>
            <p:nvPr/>
          </p:nvSpPr>
          <p:spPr>
            <a:xfrm rot="20525341">
              <a:off x="3140323" y="2671967"/>
              <a:ext cx="867694" cy="526986"/>
            </a:xfrm>
            <a:prstGeom prst="triangle">
              <a:avLst>
                <a:gd name="adj" fmla="val 80462"/>
              </a:avLst>
            </a:prstGeom>
            <a:solidFill>
              <a:srgbClr val="FFC00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组合 46"/>
          <p:cNvGrpSpPr/>
          <p:nvPr/>
        </p:nvGrpSpPr>
        <p:grpSpPr>
          <a:xfrm>
            <a:off x="638630" y="1947588"/>
            <a:ext cx="3323771" cy="1441240"/>
            <a:chOff x="769258" y="1945645"/>
            <a:chExt cx="3323771" cy="1441240"/>
          </a:xfrm>
        </p:grpSpPr>
        <p:grpSp>
          <p:nvGrpSpPr>
            <p:cNvPr id="48" name="组合 47"/>
            <p:cNvGrpSpPr/>
            <p:nvPr/>
          </p:nvGrpSpPr>
          <p:grpSpPr>
            <a:xfrm>
              <a:off x="769258" y="1945645"/>
              <a:ext cx="3323771" cy="1441240"/>
              <a:chOff x="551543" y="1028961"/>
              <a:chExt cx="7295517" cy="3163452"/>
            </a:xfrm>
          </p:grpSpPr>
          <p:sp>
            <p:nvSpPr>
              <p:cNvPr id="50" name="圆角矩形 49"/>
              <p:cNvSpPr/>
              <p:nvPr/>
            </p:nvSpPr>
            <p:spPr>
              <a:xfrm>
                <a:off x="551543" y="1075701"/>
                <a:ext cx="3172069" cy="1386114"/>
              </a:xfrm>
              <a:prstGeom prst="roundRect">
                <a:avLst>
                  <a:gd name="adj" fmla="val 8975"/>
                </a:avLst>
              </a:prstGeom>
              <a:solidFill>
                <a:srgbClr val="92D05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13"/>
              <p:cNvSpPr/>
              <p:nvPr/>
            </p:nvSpPr>
            <p:spPr>
              <a:xfrm>
                <a:off x="551543" y="1764621"/>
                <a:ext cx="7295517" cy="2427792"/>
              </a:xfrm>
              <a:custGeom>
                <a:avLst/>
                <a:gdLst>
                  <a:gd name="connsiteX0" fmla="*/ 0 w 3323771"/>
                  <a:gd name="connsiteY0" fmla="*/ 69495 h 1106080"/>
                  <a:gd name="connsiteX1" fmla="*/ 69495 w 3323771"/>
                  <a:gd name="connsiteY1" fmla="*/ 0 h 1106080"/>
                  <a:gd name="connsiteX2" fmla="*/ 3254276 w 3323771"/>
                  <a:gd name="connsiteY2" fmla="*/ 0 h 1106080"/>
                  <a:gd name="connsiteX3" fmla="*/ 3323771 w 3323771"/>
                  <a:gd name="connsiteY3" fmla="*/ 69495 h 1106080"/>
                  <a:gd name="connsiteX4" fmla="*/ 3323771 w 3323771"/>
                  <a:gd name="connsiteY4" fmla="*/ 1036585 h 1106080"/>
                  <a:gd name="connsiteX5" fmla="*/ 3254276 w 3323771"/>
                  <a:gd name="connsiteY5" fmla="*/ 1106080 h 1106080"/>
                  <a:gd name="connsiteX6" fmla="*/ 69495 w 3323771"/>
                  <a:gd name="connsiteY6" fmla="*/ 1106080 h 1106080"/>
                  <a:gd name="connsiteX7" fmla="*/ 0 w 3323771"/>
                  <a:gd name="connsiteY7" fmla="*/ 1036585 h 1106080"/>
                  <a:gd name="connsiteX8" fmla="*/ 0 w 3323771"/>
                  <a:gd name="connsiteY8" fmla="*/ 69495 h 1106080"/>
                  <a:gd name="connsiteX0" fmla="*/ 0 w 3323771"/>
                  <a:gd name="connsiteY0" fmla="*/ 69495 h 1106080"/>
                  <a:gd name="connsiteX1" fmla="*/ 69495 w 3323771"/>
                  <a:gd name="connsiteY1" fmla="*/ 0 h 1106080"/>
                  <a:gd name="connsiteX2" fmla="*/ 3254276 w 3323771"/>
                  <a:gd name="connsiteY2" fmla="*/ 0 h 1106080"/>
                  <a:gd name="connsiteX3" fmla="*/ 3323771 w 3323771"/>
                  <a:gd name="connsiteY3" fmla="*/ 69495 h 1106080"/>
                  <a:gd name="connsiteX4" fmla="*/ 3323771 w 3323771"/>
                  <a:gd name="connsiteY4" fmla="*/ 1036585 h 1106080"/>
                  <a:gd name="connsiteX5" fmla="*/ 3254276 w 3323771"/>
                  <a:gd name="connsiteY5" fmla="*/ 1106080 h 1106080"/>
                  <a:gd name="connsiteX6" fmla="*/ 2293256 w 3323771"/>
                  <a:gd name="connsiteY6" fmla="*/ 1101024 h 1106080"/>
                  <a:gd name="connsiteX7" fmla="*/ 69495 w 3323771"/>
                  <a:gd name="connsiteY7" fmla="*/ 1106080 h 1106080"/>
                  <a:gd name="connsiteX8" fmla="*/ 0 w 3323771"/>
                  <a:gd name="connsiteY8" fmla="*/ 1036585 h 1106080"/>
                  <a:gd name="connsiteX9" fmla="*/ 0 w 3323771"/>
                  <a:gd name="connsiteY9" fmla="*/ 69495 h 1106080"/>
                  <a:gd name="connsiteX0" fmla="*/ 0 w 3323771"/>
                  <a:gd name="connsiteY0" fmla="*/ 69495 h 1106080"/>
                  <a:gd name="connsiteX1" fmla="*/ 69495 w 3323771"/>
                  <a:gd name="connsiteY1" fmla="*/ 0 h 1106080"/>
                  <a:gd name="connsiteX2" fmla="*/ 3254276 w 3323771"/>
                  <a:gd name="connsiteY2" fmla="*/ 0 h 1106080"/>
                  <a:gd name="connsiteX3" fmla="*/ 3323771 w 3323771"/>
                  <a:gd name="connsiteY3" fmla="*/ 69495 h 1106080"/>
                  <a:gd name="connsiteX4" fmla="*/ 3309256 w 3323771"/>
                  <a:gd name="connsiteY4" fmla="*/ 752681 h 1106080"/>
                  <a:gd name="connsiteX5" fmla="*/ 3323771 w 3323771"/>
                  <a:gd name="connsiteY5" fmla="*/ 1036585 h 1106080"/>
                  <a:gd name="connsiteX6" fmla="*/ 3254276 w 3323771"/>
                  <a:gd name="connsiteY6" fmla="*/ 1106080 h 1106080"/>
                  <a:gd name="connsiteX7" fmla="*/ 2293256 w 3323771"/>
                  <a:gd name="connsiteY7" fmla="*/ 1101024 h 1106080"/>
                  <a:gd name="connsiteX8" fmla="*/ 69495 w 3323771"/>
                  <a:gd name="connsiteY8" fmla="*/ 1106080 h 1106080"/>
                  <a:gd name="connsiteX9" fmla="*/ 0 w 3323771"/>
                  <a:gd name="connsiteY9" fmla="*/ 1036585 h 1106080"/>
                  <a:gd name="connsiteX10" fmla="*/ 0 w 3323771"/>
                  <a:gd name="connsiteY10" fmla="*/ 69495 h 1106080"/>
                  <a:gd name="connsiteX0" fmla="*/ 0 w 3323771"/>
                  <a:gd name="connsiteY0" fmla="*/ 69495 h 1106080"/>
                  <a:gd name="connsiteX1" fmla="*/ 69495 w 3323771"/>
                  <a:gd name="connsiteY1" fmla="*/ 0 h 1106080"/>
                  <a:gd name="connsiteX2" fmla="*/ 3254276 w 3323771"/>
                  <a:gd name="connsiteY2" fmla="*/ 0 h 1106080"/>
                  <a:gd name="connsiteX3" fmla="*/ 3323771 w 3323771"/>
                  <a:gd name="connsiteY3" fmla="*/ 69495 h 1106080"/>
                  <a:gd name="connsiteX4" fmla="*/ 3309256 w 3323771"/>
                  <a:gd name="connsiteY4" fmla="*/ 752681 h 1106080"/>
                  <a:gd name="connsiteX5" fmla="*/ 3323771 w 3323771"/>
                  <a:gd name="connsiteY5" fmla="*/ 1036585 h 1106080"/>
                  <a:gd name="connsiteX6" fmla="*/ 2293256 w 3323771"/>
                  <a:gd name="connsiteY6" fmla="*/ 1101024 h 1106080"/>
                  <a:gd name="connsiteX7" fmla="*/ 69495 w 3323771"/>
                  <a:gd name="connsiteY7" fmla="*/ 1106080 h 1106080"/>
                  <a:gd name="connsiteX8" fmla="*/ 0 w 3323771"/>
                  <a:gd name="connsiteY8" fmla="*/ 1036585 h 1106080"/>
                  <a:gd name="connsiteX9" fmla="*/ 0 w 3323771"/>
                  <a:gd name="connsiteY9" fmla="*/ 69495 h 1106080"/>
                  <a:gd name="connsiteX0" fmla="*/ 0 w 3323771"/>
                  <a:gd name="connsiteY0" fmla="*/ 69495 h 1106080"/>
                  <a:gd name="connsiteX1" fmla="*/ 69495 w 3323771"/>
                  <a:gd name="connsiteY1" fmla="*/ 0 h 1106080"/>
                  <a:gd name="connsiteX2" fmla="*/ 3254276 w 3323771"/>
                  <a:gd name="connsiteY2" fmla="*/ 0 h 1106080"/>
                  <a:gd name="connsiteX3" fmla="*/ 3323771 w 3323771"/>
                  <a:gd name="connsiteY3" fmla="*/ 69495 h 1106080"/>
                  <a:gd name="connsiteX4" fmla="*/ 3309256 w 3323771"/>
                  <a:gd name="connsiteY4" fmla="*/ 752681 h 1106080"/>
                  <a:gd name="connsiteX5" fmla="*/ 2293256 w 3323771"/>
                  <a:gd name="connsiteY5" fmla="*/ 1101024 h 1106080"/>
                  <a:gd name="connsiteX6" fmla="*/ 69495 w 3323771"/>
                  <a:gd name="connsiteY6" fmla="*/ 1106080 h 1106080"/>
                  <a:gd name="connsiteX7" fmla="*/ 0 w 3323771"/>
                  <a:gd name="connsiteY7" fmla="*/ 1036585 h 1106080"/>
                  <a:gd name="connsiteX8" fmla="*/ 0 w 3323771"/>
                  <a:gd name="connsiteY8" fmla="*/ 69495 h 1106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23771" h="1106080">
                    <a:moveTo>
                      <a:pt x="0" y="69495"/>
                    </a:moveTo>
                    <a:cubicBezTo>
                      <a:pt x="0" y="31114"/>
                      <a:pt x="31114" y="0"/>
                      <a:pt x="69495" y="0"/>
                    </a:cubicBezTo>
                    <a:lnTo>
                      <a:pt x="3254276" y="0"/>
                    </a:lnTo>
                    <a:cubicBezTo>
                      <a:pt x="3292657" y="0"/>
                      <a:pt x="3323771" y="31114"/>
                      <a:pt x="3323771" y="69495"/>
                    </a:cubicBezTo>
                    <a:lnTo>
                      <a:pt x="3309256" y="752681"/>
                    </a:lnTo>
                    <a:lnTo>
                      <a:pt x="2293256" y="1101024"/>
                    </a:lnTo>
                    <a:lnTo>
                      <a:pt x="69495" y="1106080"/>
                    </a:lnTo>
                    <a:cubicBezTo>
                      <a:pt x="31114" y="1106080"/>
                      <a:pt x="0" y="1074966"/>
                      <a:pt x="0" y="1036585"/>
                    </a:cubicBezTo>
                    <a:lnTo>
                      <a:pt x="0" y="69495"/>
                    </a:lnTo>
                    <a:close/>
                  </a:path>
                </a:pathLst>
              </a:custGeom>
              <a:solidFill>
                <a:schemeClr val="accent6">
                  <a:lumMod val="60000"/>
                  <a:lumOff val="40000"/>
                </a:schemeClr>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p:cNvSpPr txBox="1"/>
              <p:nvPr/>
            </p:nvSpPr>
            <p:spPr>
              <a:xfrm>
                <a:off x="992261" y="1028961"/>
                <a:ext cx="3091541" cy="810666"/>
              </a:xfrm>
              <a:prstGeom prst="rect">
                <a:avLst/>
              </a:prstGeom>
              <a:noFill/>
            </p:spPr>
            <p:txBody>
              <a:bodyPr wrap="square" rtlCol="0">
                <a:spAutoFit/>
              </a:bodyPr>
              <a:lstStyle/>
              <a:p>
                <a:r>
                  <a:rPr lang="en-US" altLang="zh-CN" dirty="0" smtClean="0">
                    <a:solidFill>
                      <a:schemeClr val="bg1"/>
                    </a:solidFill>
                    <a:latin typeface="Impact" panose="020B0806030902050204" pitchFamily="34" charset="0"/>
                  </a:rPr>
                  <a:t>File</a:t>
                </a:r>
                <a:endParaRPr lang="zh-CN" altLang="en-US" dirty="0">
                  <a:solidFill>
                    <a:schemeClr val="bg1"/>
                  </a:solidFill>
                  <a:latin typeface="Impact" panose="020B0806030902050204" pitchFamily="34" charset="0"/>
                </a:endParaRPr>
              </a:p>
            </p:txBody>
          </p:sp>
          <p:sp>
            <p:nvSpPr>
              <p:cNvPr id="53" name="文本框 52"/>
              <p:cNvSpPr txBox="1"/>
              <p:nvPr/>
            </p:nvSpPr>
            <p:spPr>
              <a:xfrm>
                <a:off x="2505237" y="2373786"/>
                <a:ext cx="3828848" cy="1148443"/>
              </a:xfrm>
              <a:prstGeom prst="rect">
                <a:avLst/>
              </a:prstGeom>
              <a:noFill/>
            </p:spPr>
            <p:txBody>
              <a:bodyPr wrap="square" rtlCol="0">
                <a:spAutoFit/>
              </a:bodyPr>
              <a:lstStyle/>
              <a:p>
                <a:r>
                  <a:rPr lang="en-US" altLang="zh-CN" sz="2800" dirty="0" err="1" smtClean="0">
                    <a:solidFill>
                      <a:srgbClr val="00B0F0"/>
                    </a:solidFill>
                    <a:latin typeface="Impact" panose="020B0806030902050204" pitchFamily="34" charset="0"/>
                  </a:rPr>
                  <a:t>blk_id</a:t>
                </a:r>
                <a:endParaRPr lang="zh-CN" altLang="en-US" sz="2800" dirty="0">
                  <a:solidFill>
                    <a:srgbClr val="00B0F0"/>
                  </a:solidFill>
                  <a:latin typeface="Impact" panose="020B0806030902050204" pitchFamily="34" charset="0"/>
                </a:endParaRPr>
              </a:p>
            </p:txBody>
          </p:sp>
        </p:grpSp>
        <p:sp>
          <p:nvSpPr>
            <p:cNvPr id="49" name="等腰三角形 48"/>
            <p:cNvSpPr/>
            <p:nvPr/>
          </p:nvSpPr>
          <p:spPr>
            <a:xfrm rot="20525341">
              <a:off x="3140323" y="2671967"/>
              <a:ext cx="867694" cy="526986"/>
            </a:xfrm>
            <a:prstGeom prst="triangle">
              <a:avLst>
                <a:gd name="adj" fmla="val 80462"/>
              </a:avLst>
            </a:prstGeom>
            <a:solidFill>
              <a:srgbClr val="FFC00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 name="组合 53"/>
          <p:cNvGrpSpPr/>
          <p:nvPr/>
        </p:nvGrpSpPr>
        <p:grpSpPr>
          <a:xfrm>
            <a:off x="638630" y="3646797"/>
            <a:ext cx="3323771" cy="1441240"/>
            <a:chOff x="769258" y="1945645"/>
            <a:chExt cx="3323771" cy="1441240"/>
          </a:xfrm>
        </p:grpSpPr>
        <p:grpSp>
          <p:nvGrpSpPr>
            <p:cNvPr id="55" name="组合 54"/>
            <p:cNvGrpSpPr/>
            <p:nvPr/>
          </p:nvGrpSpPr>
          <p:grpSpPr>
            <a:xfrm>
              <a:off x="769258" y="1945645"/>
              <a:ext cx="3323771" cy="1441240"/>
              <a:chOff x="551543" y="1028961"/>
              <a:chExt cx="7295517" cy="3163452"/>
            </a:xfrm>
          </p:grpSpPr>
          <p:sp>
            <p:nvSpPr>
              <p:cNvPr id="57" name="圆角矩形 56"/>
              <p:cNvSpPr/>
              <p:nvPr/>
            </p:nvSpPr>
            <p:spPr>
              <a:xfrm>
                <a:off x="551543" y="1075701"/>
                <a:ext cx="3172069" cy="1386114"/>
              </a:xfrm>
              <a:prstGeom prst="roundRect">
                <a:avLst>
                  <a:gd name="adj" fmla="val 8975"/>
                </a:avLst>
              </a:prstGeom>
              <a:solidFill>
                <a:srgbClr val="92D05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13"/>
              <p:cNvSpPr/>
              <p:nvPr/>
            </p:nvSpPr>
            <p:spPr>
              <a:xfrm>
                <a:off x="551543" y="1764621"/>
                <a:ext cx="7295517" cy="2427792"/>
              </a:xfrm>
              <a:custGeom>
                <a:avLst/>
                <a:gdLst>
                  <a:gd name="connsiteX0" fmla="*/ 0 w 3323771"/>
                  <a:gd name="connsiteY0" fmla="*/ 69495 h 1106080"/>
                  <a:gd name="connsiteX1" fmla="*/ 69495 w 3323771"/>
                  <a:gd name="connsiteY1" fmla="*/ 0 h 1106080"/>
                  <a:gd name="connsiteX2" fmla="*/ 3254276 w 3323771"/>
                  <a:gd name="connsiteY2" fmla="*/ 0 h 1106080"/>
                  <a:gd name="connsiteX3" fmla="*/ 3323771 w 3323771"/>
                  <a:gd name="connsiteY3" fmla="*/ 69495 h 1106080"/>
                  <a:gd name="connsiteX4" fmla="*/ 3323771 w 3323771"/>
                  <a:gd name="connsiteY4" fmla="*/ 1036585 h 1106080"/>
                  <a:gd name="connsiteX5" fmla="*/ 3254276 w 3323771"/>
                  <a:gd name="connsiteY5" fmla="*/ 1106080 h 1106080"/>
                  <a:gd name="connsiteX6" fmla="*/ 69495 w 3323771"/>
                  <a:gd name="connsiteY6" fmla="*/ 1106080 h 1106080"/>
                  <a:gd name="connsiteX7" fmla="*/ 0 w 3323771"/>
                  <a:gd name="connsiteY7" fmla="*/ 1036585 h 1106080"/>
                  <a:gd name="connsiteX8" fmla="*/ 0 w 3323771"/>
                  <a:gd name="connsiteY8" fmla="*/ 69495 h 1106080"/>
                  <a:gd name="connsiteX0" fmla="*/ 0 w 3323771"/>
                  <a:gd name="connsiteY0" fmla="*/ 69495 h 1106080"/>
                  <a:gd name="connsiteX1" fmla="*/ 69495 w 3323771"/>
                  <a:gd name="connsiteY1" fmla="*/ 0 h 1106080"/>
                  <a:gd name="connsiteX2" fmla="*/ 3254276 w 3323771"/>
                  <a:gd name="connsiteY2" fmla="*/ 0 h 1106080"/>
                  <a:gd name="connsiteX3" fmla="*/ 3323771 w 3323771"/>
                  <a:gd name="connsiteY3" fmla="*/ 69495 h 1106080"/>
                  <a:gd name="connsiteX4" fmla="*/ 3323771 w 3323771"/>
                  <a:gd name="connsiteY4" fmla="*/ 1036585 h 1106080"/>
                  <a:gd name="connsiteX5" fmla="*/ 3254276 w 3323771"/>
                  <a:gd name="connsiteY5" fmla="*/ 1106080 h 1106080"/>
                  <a:gd name="connsiteX6" fmla="*/ 2293256 w 3323771"/>
                  <a:gd name="connsiteY6" fmla="*/ 1101024 h 1106080"/>
                  <a:gd name="connsiteX7" fmla="*/ 69495 w 3323771"/>
                  <a:gd name="connsiteY7" fmla="*/ 1106080 h 1106080"/>
                  <a:gd name="connsiteX8" fmla="*/ 0 w 3323771"/>
                  <a:gd name="connsiteY8" fmla="*/ 1036585 h 1106080"/>
                  <a:gd name="connsiteX9" fmla="*/ 0 w 3323771"/>
                  <a:gd name="connsiteY9" fmla="*/ 69495 h 1106080"/>
                  <a:gd name="connsiteX0" fmla="*/ 0 w 3323771"/>
                  <a:gd name="connsiteY0" fmla="*/ 69495 h 1106080"/>
                  <a:gd name="connsiteX1" fmla="*/ 69495 w 3323771"/>
                  <a:gd name="connsiteY1" fmla="*/ 0 h 1106080"/>
                  <a:gd name="connsiteX2" fmla="*/ 3254276 w 3323771"/>
                  <a:gd name="connsiteY2" fmla="*/ 0 h 1106080"/>
                  <a:gd name="connsiteX3" fmla="*/ 3323771 w 3323771"/>
                  <a:gd name="connsiteY3" fmla="*/ 69495 h 1106080"/>
                  <a:gd name="connsiteX4" fmla="*/ 3309256 w 3323771"/>
                  <a:gd name="connsiteY4" fmla="*/ 752681 h 1106080"/>
                  <a:gd name="connsiteX5" fmla="*/ 3323771 w 3323771"/>
                  <a:gd name="connsiteY5" fmla="*/ 1036585 h 1106080"/>
                  <a:gd name="connsiteX6" fmla="*/ 3254276 w 3323771"/>
                  <a:gd name="connsiteY6" fmla="*/ 1106080 h 1106080"/>
                  <a:gd name="connsiteX7" fmla="*/ 2293256 w 3323771"/>
                  <a:gd name="connsiteY7" fmla="*/ 1101024 h 1106080"/>
                  <a:gd name="connsiteX8" fmla="*/ 69495 w 3323771"/>
                  <a:gd name="connsiteY8" fmla="*/ 1106080 h 1106080"/>
                  <a:gd name="connsiteX9" fmla="*/ 0 w 3323771"/>
                  <a:gd name="connsiteY9" fmla="*/ 1036585 h 1106080"/>
                  <a:gd name="connsiteX10" fmla="*/ 0 w 3323771"/>
                  <a:gd name="connsiteY10" fmla="*/ 69495 h 1106080"/>
                  <a:gd name="connsiteX0" fmla="*/ 0 w 3323771"/>
                  <a:gd name="connsiteY0" fmla="*/ 69495 h 1106080"/>
                  <a:gd name="connsiteX1" fmla="*/ 69495 w 3323771"/>
                  <a:gd name="connsiteY1" fmla="*/ 0 h 1106080"/>
                  <a:gd name="connsiteX2" fmla="*/ 3254276 w 3323771"/>
                  <a:gd name="connsiteY2" fmla="*/ 0 h 1106080"/>
                  <a:gd name="connsiteX3" fmla="*/ 3323771 w 3323771"/>
                  <a:gd name="connsiteY3" fmla="*/ 69495 h 1106080"/>
                  <a:gd name="connsiteX4" fmla="*/ 3309256 w 3323771"/>
                  <a:gd name="connsiteY4" fmla="*/ 752681 h 1106080"/>
                  <a:gd name="connsiteX5" fmla="*/ 3323771 w 3323771"/>
                  <a:gd name="connsiteY5" fmla="*/ 1036585 h 1106080"/>
                  <a:gd name="connsiteX6" fmla="*/ 2293256 w 3323771"/>
                  <a:gd name="connsiteY6" fmla="*/ 1101024 h 1106080"/>
                  <a:gd name="connsiteX7" fmla="*/ 69495 w 3323771"/>
                  <a:gd name="connsiteY7" fmla="*/ 1106080 h 1106080"/>
                  <a:gd name="connsiteX8" fmla="*/ 0 w 3323771"/>
                  <a:gd name="connsiteY8" fmla="*/ 1036585 h 1106080"/>
                  <a:gd name="connsiteX9" fmla="*/ 0 w 3323771"/>
                  <a:gd name="connsiteY9" fmla="*/ 69495 h 1106080"/>
                  <a:gd name="connsiteX0" fmla="*/ 0 w 3323771"/>
                  <a:gd name="connsiteY0" fmla="*/ 69495 h 1106080"/>
                  <a:gd name="connsiteX1" fmla="*/ 69495 w 3323771"/>
                  <a:gd name="connsiteY1" fmla="*/ 0 h 1106080"/>
                  <a:gd name="connsiteX2" fmla="*/ 3254276 w 3323771"/>
                  <a:gd name="connsiteY2" fmla="*/ 0 h 1106080"/>
                  <a:gd name="connsiteX3" fmla="*/ 3323771 w 3323771"/>
                  <a:gd name="connsiteY3" fmla="*/ 69495 h 1106080"/>
                  <a:gd name="connsiteX4" fmla="*/ 3309256 w 3323771"/>
                  <a:gd name="connsiteY4" fmla="*/ 752681 h 1106080"/>
                  <a:gd name="connsiteX5" fmla="*/ 2293256 w 3323771"/>
                  <a:gd name="connsiteY5" fmla="*/ 1101024 h 1106080"/>
                  <a:gd name="connsiteX6" fmla="*/ 69495 w 3323771"/>
                  <a:gd name="connsiteY6" fmla="*/ 1106080 h 1106080"/>
                  <a:gd name="connsiteX7" fmla="*/ 0 w 3323771"/>
                  <a:gd name="connsiteY7" fmla="*/ 1036585 h 1106080"/>
                  <a:gd name="connsiteX8" fmla="*/ 0 w 3323771"/>
                  <a:gd name="connsiteY8" fmla="*/ 69495 h 1106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23771" h="1106080">
                    <a:moveTo>
                      <a:pt x="0" y="69495"/>
                    </a:moveTo>
                    <a:cubicBezTo>
                      <a:pt x="0" y="31114"/>
                      <a:pt x="31114" y="0"/>
                      <a:pt x="69495" y="0"/>
                    </a:cubicBezTo>
                    <a:lnTo>
                      <a:pt x="3254276" y="0"/>
                    </a:lnTo>
                    <a:cubicBezTo>
                      <a:pt x="3292657" y="0"/>
                      <a:pt x="3323771" y="31114"/>
                      <a:pt x="3323771" y="69495"/>
                    </a:cubicBezTo>
                    <a:lnTo>
                      <a:pt x="3309256" y="752681"/>
                    </a:lnTo>
                    <a:lnTo>
                      <a:pt x="2293256" y="1101024"/>
                    </a:lnTo>
                    <a:lnTo>
                      <a:pt x="69495" y="1106080"/>
                    </a:lnTo>
                    <a:cubicBezTo>
                      <a:pt x="31114" y="1106080"/>
                      <a:pt x="0" y="1074966"/>
                      <a:pt x="0" y="1036585"/>
                    </a:cubicBezTo>
                    <a:lnTo>
                      <a:pt x="0" y="69495"/>
                    </a:lnTo>
                    <a:close/>
                  </a:path>
                </a:pathLst>
              </a:custGeom>
              <a:solidFill>
                <a:schemeClr val="accent6">
                  <a:lumMod val="60000"/>
                  <a:lumOff val="40000"/>
                </a:schemeClr>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p:cNvSpPr txBox="1"/>
              <p:nvPr/>
            </p:nvSpPr>
            <p:spPr>
              <a:xfrm>
                <a:off x="992261" y="1028961"/>
                <a:ext cx="3091541" cy="810666"/>
              </a:xfrm>
              <a:prstGeom prst="rect">
                <a:avLst/>
              </a:prstGeom>
              <a:noFill/>
            </p:spPr>
            <p:txBody>
              <a:bodyPr wrap="square" rtlCol="0">
                <a:spAutoFit/>
              </a:bodyPr>
              <a:lstStyle/>
              <a:p>
                <a:r>
                  <a:rPr lang="en-US" altLang="zh-CN" dirty="0" smtClean="0">
                    <a:solidFill>
                      <a:schemeClr val="bg1"/>
                    </a:solidFill>
                    <a:latin typeface="Impact" panose="020B0806030902050204" pitchFamily="34" charset="0"/>
                  </a:rPr>
                  <a:t>File</a:t>
                </a:r>
                <a:endParaRPr lang="zh-CN" altLang="en-US" dirty="0">
                  <a:solidFill>
                    <a:schemeClr val="bg1"/>
                  </a:solidFill>
                  <a:latin typeface="Impact" panose="020B0806030902050204" pitchFamily="34" charset="0"/>
                </a:endParaRPr>
              </a:p>
            </p:txBody>
          </p:sp>
          <p:sp>
            <p:nvSpPr>
              <p:cNvPr id="60" name="文本框 59"/>
              <p:cNvSpPr txBox="1"/>
              <p:nvPr/>
            </p:nvSpPr>
            <p:spPr>
              <a:xfrm>
                <a:off x="1542491" y="2373786"/>
                <a:ext cx="4791593" cy="1148443"/>
              </a:xfrm>
              <a:prstGeom prst="rect">
                <a:avLst/>
              </a:prstGeom>
              <a:noFill/>
            </p:spPr>
            <p:txBody>
              <a:bodyPr wrap="square" rtlCol="0">
                <a:spAutoFit/>
              </a:bodyPr>
              <a:lstStyle/>
              <a:p>
                <a:r>
                  <a:rPr lang="en-US" altLang="zh-CN" sz="2800" dirty="0" err="1" smtClean="0">
                    <a:solidFill>
                      <a:srgbClr val="00B0F0"/>
                    </a:solidFill>
                    <a:latin typeface="Impact" panose="020B0806030902050204" pitchFamily="34" charset="0"/>
                  </a:rPr>
                  <a:t>Blk_id.meta</a:t>
                </a:r>
                <a:endParaRPr lang="zh-CN" altLang="en-US" sz="2800" dirty="0">
                  <a:solidFill>
                    <a:srgbClr val="00B0F0"/>
                  </a:solidFill>
                  <a:latin typeface="Impact" panose="020B0806030902050204" pitchFamily="34" charset="0"/>
                </a:endParaRPr>
              </a:p>
            </p:txBody>
          </p:sp>
        </p:grpSp>
        <p:sp>
          <p:nvSpPr>
            <p:cNvPr id="56" name="等腰三角形 55"/>
            <p:cNvSpPr/>
            <p:nvPr/>
          </p:nvSpPr>
          <p:spPr>
            <a:xfrm rot="20525341">
              <a:off x="3140323" y="2671967"/>
              <a:ext cx="867694" cy="526986"/>
            </a:xfrm>
            <a:prstGeom prst="triangle">
              <a:avLst>
                <a:gd name="adj" fmla="val 80462"/>
              </a:avLst>
            </a:prstGeom>
            <a:solidFill>
              <a:srgbClr val="FFC00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3" name="右箭头 72"/>
          <p:cNvSpPr/>
          <p:nvPr/>
        </p:nvSpPr>
        <p:spPr>
          <a:xfrm rot="13500000">
            <a:off x="6313713" y="3319513"/>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文本框 73"/>
          <p:cNvSpPr txBox="1"/>
          <p:nvPr/>
        </p:nvSpPr>
        <p:spPr>
          <a:xfrm>
            <a:off x="6827771" y="3569441"/>
            <a:ext cx="2460088" cy="923330"/>
          </a:xfrm>
          <a:prstGeom prst="rect">
            <a:avLst/>
          </a:prstGeom>
          <a:noFill/>
        </p:spPr>
        <p:txBody>
          <a:bodyPr wrap="square" rtlCol="0">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rPr>
              <a:t>Java </a:t>
            </a:r>
            <a:r>
              <a:rPr lang="en-US" altLang="zh-CN" b="1" dirty="0">
                <a:solidFill>
                  <a:srgbClr val="C00000"/>
                </a:solidFill>
                <a:latin typeface="微软雅黑" panose="020B0503020204020204" pitchFamily="34" charset="-122"/>
                <a:ea typeface="微软雅黑" panose="020B0503020204020204" pitchFamily="34" charset="-122"/>
              </a:rPr>
              <a:t>properties</a:t>
            </a:r>
            <a:r>
              <a:rPr lang="zh-CN" altLang="en-US" b="1" dirty="0">
                <a:solidFill>
                  <a:srgbClr val="C00000"/>
                </a:solidFill>
                <a:latin typeface="微软雅黑" panose="020B0503020204020204" pitchFamily="34" charset="-122"/>
                <a:ea typeface="微软雅黑" panose="020B0503020204020204" pitchFamily="34" charset="-122"/>
              </a:rPr>
              <a:t>文件，保存了</a:t>
            </a:r>
            <a:r>
              <a:rPr lang="en-US" altLang="zh-CN" b="1" dirty="0">
                <a:solidFill>
                  <a:srgbClr val="C00000"/>
                </a:solidFill>
                <a:latin typeface="微软雅黑" panose="020B0503020204020204" pitchFamily="34" charset="-122"/>
                <a:ea typeface="微软雅黑" panose="020B0503020204020204" pitchFamily="34" charset="-122"/>
              </a:rPr>
              <a:t>HDFS</a:t>
            </a:r>
            <a:r>
              <a:rPr lang="zh-CN" altLang="en-US" b="1" dirty="0">
                <a:solidFill>
                  <a:srgbClr val="C00000"/>
                </a:solidFill>
                <a:latin typeface="微软雅黑" panose="020B0503020204020204" pitchFamily="34" charset="-122"/>
                <a:ea typeface="微软雅黑" panose="020B0503020204020204" pitchFamily="34" charset="-122"/>
              </a:rPr>
              <a:t>的</a:t>
            </a:r>
            <a:r>
              <a:rPr lang="zh-CN" altLang="en-US" b="1" dirty="0" smtClean="0">
                <a:solidFill>
                  <a:srgbClr val="C00000"/>
                </a:solidFill>
                <a:latin typeface="微软雅黑" panose="020B0503020204020204" pitchFamily="34" charset="-122"/>
                <a:ea typeface="微软雅黑" panose="020B0503020204020204" pitchFamily="34" charset="-122"/>
              </a:rPr>
              <a:t>版本号</a:t>
            </a:r>
            <a:endParaRPr lang="en-US" altLang="zh-CN" b="1" dirty="0" smtClean="0">
              <a:solidFill>
                <a:srgbClr val="C00000"/>
              </a:solidFill>
              <a:latin typeface="微软雅黑" panose="020B0503020204020204" pitchFamily="34" charset="-122"/>
              <a:ea typeface="微软雅黑" panose="020B0503020204020204" pitchFamily="34" charset="-122"/>
            </a:endParaRPr>
          </a:p>
          <a:p>
            <a:endParaRPr lang="zh-CN" altLang="en-US" b="1" dirty="0">
              <a:solidFill>
                <a:srgbClr val="C00000"/>
              </a:solidFill>
              <a:latin typeface="微软雅黑" panose="020B0503020204020204" pitchFamily="34" charset="-122"/>
              <a:ea typeface="微软雅黑" panose="020B0503020204020204" pitchFamily="34" charset="-122"/>
            </a:endParaRPr>
          </a:p>
        </p:txBody>
      </p:sp>
      <p:cxnSp>
        <p:nvCxnSpPr>
          <p:cNvPr id="79" name="直接连接符 78"/>
          <p:cNvCxnSpPr/>
          <p:nvPr/>
        </p:nvCxnSpPr>
        <p:spPr>
          <a:xfrm flipV="1">
            <a:off x="4458874" y="1663552"/>
            <a:ext cx="2846176" cy="702883"/>
          </a:xfrm>
          <a:prstGeom prst="line">
            <a:avLst/>
          </a:prstGeom>
          <a:ln w="254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V="1">
            <a:off x="4421288" y="3133135"/>
            <a:ext cx="2955644" cy="285823"/>
          </a:xfrm>
          <a:prstGeom prst="line">
            <a:avLst/>
          </a:prstGeom>
          <a:ln w="254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V="1">
            <a:off x="6732344" y="3181930"/>
            <a:ext cx="3858639" cy="260561"/>
          </a:xfrm>
          <a:prstGeom prst="line">
            <a:avLst/>
          </a:prstGeom>
          <a:ln w="254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77" name="圆角矩形 76"/>
          <p:cNvSpPr/>
          <p:nvPr/>
        </p:nvSpPr>
        <p:spPr>
          <a:xfrm>
            <a:off x="7272224" y="1583200"/>
            <a:ext cx="3318760" cy="1561382"/>
          </a:xfrm>
          <a:prstGeom prst="roundRect">
            <a:avLst>
              <a:gd name="adj" fmla="val 6283"/>
            </a:avLst>
          </a:prstGeom>
          <a:solidFill>
            <a:schemeClr val="bg1"/>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文本框 77"/>
          <p:cNvSpPr txBox="1"/>
          <p:nvPr/>
        </p:nvSpPr>
        <p:spPr>
          <a:xfrm>
            <a:off x="7376933" y="1650377"/>
            <a:ext cx="3214050" cy="1323439"/>
          </a:xfrm>
          <a:prstGeom prst="rect">
            <a:avLst/>
          </a:prstGeom>
          <a:noFill/>
        </p:spPr>
        <p:txBody>
          <a:bodyPr wrap="square" rtlCol="0">
            <a:spAutoFit/>
          </a:bodyPr>
          <a:lstStyle/>
          <a:p>
            <a:r>
              <a:rPr lang="en-US" altLang="zh-CN" sz="2000" dirty="0" err="1">
                <a:latin typeface="Impact" panose="020B0806030902050204" pitchFamily="34" charset="0"/>
              </a:rPr>
              <a:t>namespaceID</a:t>
            </a:r>
            <a:r>
              <a:rPr lang="en-US" altLang="zh-CN" sz="2000" dirty="0">
                <a:latin typeface="Impact" panose="020B0806030902050204" pitchFamily="34" charset="0"/>
              </a:rPr>
              <a:t>=1232737062</a:t>
            </a:r>
          </a:p>
          <a:p>
            <a:r>
              <a:rPr lang="en-US" altLang="zh-CN" sz="2000" dirty="0" err="1">
                <a:solidFill>
                  <a:srgbClr val="00B050"/>
                </a:solidFill>
                <a:latin typeface="Impact" panose="020B0806030902050204" pitchFamily="34" charset="0"/>
              </a:rPr>
              <a:t>cTime</a:t>
            </a:r>
            <a:r>
              <a:rPr lang="en-US" altLang="zh-CN" sz="2000" dirty="0">
                <a:solidFill>
                  <a:srgbClr val="00B050"/>
                </a:solidFill>
                <a:latin typeface="Impact" panose="020B0806030902050204" pitchFamily="34" charset="0"/>
              </a:rPr>
              <a:t>=1455091012961</a:t>
            </a:r>
          </a:p>
          <a:p>
            <a:r>
              <a:rPr lang="en-US" altLang="zh-CN" sz="2000" dirty="0" err="1" smtClean="0">
                <a:latin typeface="Impact" panose="020B0806030902050204" pitchFamily="34" charset="0"/>
              </a:rPr>
              <a:t>storageType</a:t>
            </a:r>
            <a:r>
              <a:rPr lang="en-US" altLang="zh-CN" sz="2000" dirty="0" smtClean="0">
                <a:latin typeface="Impact" panose="020B0806030902050204" pitchFamily="34" charset="0"/>
              </a:rPr>
              <a:t>=DATA_NODE</a:t>
            </a:r>
            <a:endParaRPr lang="en-US" altLang="zh-CN" sz="2000" dirty="0">
              <a:latin typeface="Impact" panose="020B0806030902050204" pitchFamily="34" charset="0"/>
            </a:endParaRPr>
          </a:p>
          <a:p>
            <a:r>
              <a:rPr lang="en-US" altLang="zh-CN" sz="2000" dirty="0" err="1">
                <a:solidFill>
                  <a:srgbClr val="00B050"/>
                </a:solidFill>
                <a:latin typeface="Impact" panose="020B0806030902050204" pitchFamily="34" charset="0"/>
              </a:rPr>
              <a:t>layoutVersion</a:t>
            </a:r>
            <a:r>
              <a:rPr lang="en-US" altLang="zh-CN" sz="2000" dirty="0">
                <a:solidFill>
                  <a:srgbClr val="00B050"/>
                </a:solidFill>
                <a:latin typeface="Impact" panose="020B0806030902050204" pitchFamily="34" charset="0"/>
              </a:rPr>
              <a:t>=-</a:t>
            </a:r>
            <a:r>
              <a:rPr lang="en-US" altLang="zh-CN" sz="2000" dirty="0" smtClean="0">
                <a:solidFill>
                  <a:srgbClr val="00B050"/>
                </a:solidFill>
                <a:latin typeface="Impact" panose="020B0806030902050204" pitchFamily="34" charset="0"/>
              </a:rPr>
              <a:t>18</a:t>
            </a:r>
            <a:endParaRPr lang="en-US" altLang="zh-CN" sz="2000" dirty="0">
              <a:solidFill>
                <a:srgbClr val="00B050"/>
              </a:solidFill>
              <a:latin typeface="Impact" panose="020B0806030902050204" pitchFamily="34" charset="0"/>
            </a:endParaRPr>
          </a:p>
        </p:txBody>
      </p:sp>
      <p:sp>
        <p:nvSpPr>
          <p:cNvPr id="91" name="圆角矩形 90"/>
          <p:cNvSpPr/>
          <p:nvPr/>
        </p:nvSpPr>
        <p:spPr>
          <a:xfrm>
            <a:off x="7422799" y="2335676"/>
            <a:ext cx="3012972" cy="250917"/>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右箭头 94"/>
          <p:cNvSpPr/>
          <p:nvPr/>
        </p:nvSpPr>
        <p:spPr>
          <a:xfrm rot="13500000">
            <a:off x="2040348" y="3240705"/>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95"/>
          <p:cNvSpPr/>
          <p:nvPr/>
        </p:nvSpPr>
        <p:spPr>
          <a:xfrm>
            <a:off x="2574129" y="3452068"/>
            <a:ext cx="2047312" cy="923330"/>
          </a:xfrm>
          <a:prstGeom prst="rect">
            <a:avLst/>
          </a:prstGeom>
        </p:spPr>
        <p:txBody>
          <a:bodyPr wrap="square">
            <a:spAutoFit/>
          </a:bodyPr>
          <a:lstStyle/>
          <a:p>
            <a:r>
              <a:rPr lang="en-US" altLang="zh-CN" b="1" dirty="0">
                <a:solidFill>
                  <a:srgbClr val="C00000"/>
                </a:solidFill>
                <a:latin typeface="微软雅黑" panose="020B0503020204020204" pitchFamily="34" charset="-122"/>
                <a:ea typeface="微软雅黑" panose="020B0503020204020204" pitchFamily="34" charset="-122"/>
              </a:rPr>
              <a:t>HDFS</a:t>
            </a:r>
            <a:r>
              <a:rPr lang="zh-CN" altLang="en-US" b="1" dirty="0">
                <a:solidFill>
                  <a:srgbClr val="C00000"/>
                </a:solidFill>
                <a:latin typeface="微软雅黑" panose="020B0503020204020204" pitchFamily="34" charset="-122"/>
                <a:ea typeface="微软雅黑" panose="020B0503020204020204" pitchFamily="34" charset="-122"/>
              </a:rPr>
              <a:t>的数据块，其中保存了具体的二进制数据</a:t>
            </a:r>
          </a:p>
        </p:txBody>
      </p:sp>
      <p:sp>
        <p:nvSpPr>
          <p:cNvPr id="97" name="右箭头 96"/>
          <p:cNvSpPr/>
          <p:nvPr/>
        </p:nvSpPr>
        <p:spPr>
          <a:xfrm rot="13500000">
            <a:off x="1832775" y="4856221"/>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矩形 97"/>
          <p:cNvSpPr/>
          <p:nvPr/>
        </p:nvSpPr>
        <p:spPr>
          <a:xfrm>
            <a:off x="2366556" y="5067584"/>
            <a:ext cx="2047312" cy="923330"/>
          </a:xfrm>
          <a:prstGeom prst="rect">
            <a:avLst/>
          </a:prstGeom>
        </p:spPr>
        <p:txBody>
          <a:bodyPr wrap="square">
            <a:spAutoFit/>
          </a:bodyPr>
          <a:lstStyle/>
          <a:p>
            <a:r>
              <a:rPr lang="zh-CN" altLang="en-US" b="1" dirty="0">
                <a:solidFill>
                  <a:srgbClr val="C00000"/>
                </a:solidFill>
                <a:latin typeface="微软雅黑" panose="020B0503020204020204" pitchFamily="34" charset="-122"/>
                <a:ea typeface="微软雅黑" panose="020B0503020204020204" pitchFamily="34" charset="-122"/>
              </a:rPr>
              <a:t>数据块的属性信息：版本信息，类型信息，和</a:t>
            </a:r>
            <a:r>
              <a:rPr lang="en-US" altLang="zh-CN" b="1" dirty="0">
                <a:solidFill>
                  <a:srgbClr val="C00000"/>
                </a:solidFill>
                <a:latin typeface="微软雅黑" panose="020B0503020204020204" pitchFamily="34" charset="-122"/>
                <a:ea typeface="微软雅黑" panose="020B0503020204020204" pitchFamily="34" charset="-122"/>
              </a:rPr>
              <a:t>checksum</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00" name="右箭头 99"/>
          <p:cNvSpPr/>
          <p:nvPr/>
        </p:nvSpPr>
        <p:spPr>
          <a:xfrm rot="7200000">
            <a:off x="10202411" y="2025835"/>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矩形 100"/>
          <p:cNvSpPr/>
          <p:nvPr/>
        </p:nvSpPr>
        <p:spPr>
          <a:xfrm>
            <a:off x="10775224" y="1583200"/>
            <a:ext cx="1436831" cy="646331"/>
          </a:xfrm>
          <a:prstGeom prst="rect">
            <a:avLst/>
          </a:prstGeom>
        </p:spPr>
        <p:txBody>
          <a:bodyPr wrap="squar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当前节点为</a:t>
            </a:r>
            <a:r>
              <a:rPr lang="en-US" altLang="zh-CN" b="1" dirty="0" err="1" smtClean="0">
                <a:solidFill>
                  <a:srgbClr val="C00000"/>
                </a:solidFill>
                <a:latin typeface="微软雅黑" panose="020B0503020204020204" pitchFamily="34" charset="-122"/>
                <a:ea typeface="微软雅黑" panose="020B0503020204020204" pitchFamily="34" charset="-122"/>
              </a:rPr>
              <a:t>datanode</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42" name="矩形 41"/>
          <p:cNvSpPr/>
          <p:nvPr/>
        </p:nvSpPr>
        <p:spPr>
          <a:xfrm>
            <a:off x="5952863" y="5327020"/>
            <a:ext cx="5782352" cy="707886"/>
          </a:xfrm>
          <a:prstGeom prst="rect">
            <a:avLst/>
          </a:prstGeom>
        </p:spPr>
        <p:txBody>
          <a:bodyPr wrap="none">
            <a:spAutoFit/>
          </a:bodyPr>
          <a:lstStyle/>
          <a:p>
            <a:pPr algn="ctr" defTabSz="-635"/>
            <a:r>
              <a:rPr lang="en-US" altLang="zh-CN" sz="4000" b="1" dirty="0" err="1" smtClean="0">
                <a:solidFill>
                  <a:srgbClr val="000000"/>
                </a:solidFill>
                <a:latin typeface="微软雅黑" panose="020B0503020204020204" pitchFamily="34" charset="-122"/>
                <a:ea typeface="微软雅黑" panose="020B0503020204020204" pitchFamily="34" charset="-122"/>
                <a:cs typeface="Times New Roman" pitchFamily="18" charset="0"/>
              </a:rPr>
              <a:t>Datanode</a:t>
            </a:r>
            <a:r>
              <a:rPr lang="zh-CN" altLang="en-US" sz="4000" dirty="0" smtClean="0">
                <a:solidFill>
                  <a:srgbClr val="000000"/>
                </a:solidFill>
                <a:latin typeface="微软雅黑" panose="020B0503020204020204" pitchFamily="34" charset="-122"/>
                <a:ea typeface="微软雅黑" panose="020B0503020204020204" pitchFamily="34" charset="-122"/>
                <a:cs typeface="Times New Roman" pitchFamily="18" charset="0"/>
              </a:rPr>
              <a:t>主要目录结构</a:t>
            </a:r>
            <a:endParaRPr lang="en-US" altLang="zh-CN" sz="4800" b="1" dirty="0">
              <a:solidFill>
                <a:srgbClr val="000000"/>
              </a:solidFill>
              <a:latin typeface="微软雅黑" panose="020B0503020204020204" pitchFamily="34" charset="-122"/>
              <a:ea typeface="微软雅黑" panose="020B0503020204020204" pitchFamily="34" charset="-122"/>
              <a:cs typeface="Times New Roman" pitchFamily="18" charset="0"/>
            </a:endParaRPr>
          </a:p>
        </p:txBody>
      </p:sp>
    </p:spTree>
    <p:extLst>
      <p:ext uri="{BB962C8B-B14F-4D97-AF65-F5344CB8AC3E}">
        <p14:creationId xmlns:p14="http://schemas.microsoft.com/office/powerpoint/2010/main" val="270945573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err="1" smtClean="0"/>
              <a:t>datanode</a:t>
            </a:r>
            <a:r>
              <a:rPr lang="zh-CN" altLang="en-US" dirty="0" smtClean="0"/>
              <a:t>的容错</a:t>
            </a:r>
            <a:endParaRPr lang="zh-CN" altLang="en-US" dirty="0"/>
          </a:p>
        </p:txBody>
      </p:sp>
      <p:sp>
        <p:nvSpPr>
          <p:cNvPr id="3" name="内容占位符 2"/>
          <p:cNvSpPr>
            <a:spLocks noGrp="1"/>
          </p:cNvSpPr>
          <p:nvPr>
            <p:ph idx="1"/>
          </p:nvPr>
        </p:nvSpPr>
        <p:spPr/>
        <p:txBody>
          <a:bodyPr/>
          <a:lstStyle/>
          <a:p>
            <a:r>
              <a:rPr lang="zh-CN" altLang="en-US" dirty="0">
                <a:ea typeface="PMingLiU" pitchFamily="18" charset="-120"/>
              </a:rPr>
              <a:t>Replicat</a:t>
            </a:r>
            <a:r>
              <a:rPr lang="zh-CN" altLang="en-US" dirty="0"/>
              <a:t>ion。多复本。默认是三个</a:t>
            </a:r>
            <a:r>
              <a:rPr lang="zh-CN" altLang="en-US" dirty="0" smtClean="0"/>
              <a:t>。</a:t>
            </a:r>
            <a:endParaRPr lang="en-US" altLang="zh-CN" dirty="0" smtClean="0"/>
          </a:p>
          <a:p>
            <a:pPr lvl="1"/>
            <a:r>
              <a:rPr lang="zh-CN" altLang="zh-CN" dirty="0"/>
              <a:t>hdfs-site.xml的dfs.replication属性</a:t>
            </a:r>
          </a:p>
          <a:p>
            <a:pPr lvl="1"/>
            <a:endParaRPr lang="zh-CN" altLang="en-US" dirty="0"/>
          </a:p>
          <a:p>
            <a:endParaRPr lang="zh-CN" altLang="en-US" dirty="0"/>
          </a:p>
        </p:txBody>
      </p:sp>
    </p:spTree>
    <p:extLst>
      <p:ext uri="{BB962C8B-B14F-4D97-AF65-F5344CB8AC3E}">
        <p14:creationId xmlns:p14="http://schemas.microsoft.com/office/powerpoint/2010/main" val="33208088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文件写入</a:t>
            </a:r>
            <a:endParaRPr lang="zh-CN" altLang="en-US" dirty="0"/>
          </a:p>
        </p:txBody>
      </p:sp>
      <p:sp>
        <p:nvSpPr>
          <p:cNvPr id="3" name="内容占位符 2"/>
          <p:cNvSpPr>
            <a:spLocks noGrp="1"/>
          </p:cNvSpPr>
          <p:nvPr>
            <p:ph idx="1"/>
          </p:nvPr>
        </p:nvSpPr>
        <p:spPr/>
        <p:txBody>
          <a:bodyPr/>
          <a:lstStyle/>
          <a:p>
            <a:r>
              <a:rPr lang="en-US" altLang="zh-CN" dirty="0"/>
              <a:t>Client</a:t>
            </a:r>
            <a:r>
              <a:rPr lang="zh-CN" altLang="en-US" dirty="0"/>
              <a:t>向</a:t>
            </a:r>
            <a:r>
              <a:rPr lang="en-US" altLang="zh-CN" dirty="0" err="1"/>
              <a:t>NameNode</a:t>
            </a:r>
            <a:r>
              <a:rPr lang="zh-CN" altLang="en-US" dirty="0"/>
              <a:t>发起文件写入的请求。</a:t>
            </a:r>
          </a:p>
          <a:p>
            <a:r>
              <a:rPr lang="en-US" altLang="zh-CN" dirty="0" err="1"/>
              <a:t>NameNode</a:t>
            </a:r>
            <a:r>
              <a:rPr lang="zh-CN" altLang="en-US" dirty="0"/>
              <a:t>根据文件大小和文件块配置情况，返回给</a:t>
            </a:r>
            <a:r>
              <a:rPr lang="en-US" altLang="zh-CN" dirty="0"/>
              <a:t>Client</a:t>
            </a:r>
            <a:r>
              <a:rPr lang="zh-CN" altLang="en-US" dirty="0"/>
              <a:t>它所管理部分</a:t>
            </a:r>
            <a:r>
              <a:rPr lang="en-US" altLang="zh-CN" dirty="0" err="1"/>
              <a:t>DataNode</a:t>
            </a:r>
            <a:r>
              <a:rPr lang="zh-CN" altLang="en-US" dirty="0"/>
              <a:t>的信息。</a:t>
            </a:r>
          </a:p>
          <a:p>
            <a:r>
              <a:rPr lang="en-US" altLang="zh-CN" dirty="0"/>
              <a:t>Client</a:t>
            </a:r>
            <a:r>
              <a:rPr lang="zh-CN" altLang="en-US" dirty="0"/>
              <a:t>将文件划分为多个</a:t>
            </a:r>
            <a:r>
              <a:rPr lang="en-US" altLang="zh-CN" dirty="0"/>
              <a:t>Block</a:t>
            </a:r>
            <a:r>
              <a:rPr lang="zh-CN" altLang="en-US" dirty="0"/>
              <a:t>，根据</a:t>
            </a:r>
            <a:r>
              <a:rPr lang="en-US" altLang="zh-CN" dirty="0" err="1"/>
              <a:t>DataNode</a:t>
            </a:r>
            <a:r>
              <a:rPr lang="zh-CN" altLang="en-US" dirty="0"/>
              <a:t>的地址信息，按顺序写入到每一个</a:t>
            </a:r>
            <a:r>
              <a:rPr lang="en-US" altLang="zh-CN" dirty="0" err="1"/>
              <a:t>DataNode</a:t>
            </a:r>
            <a:r>
              <a:rPr lang="zh-CN" altLang="en-US" dirty="0"/>
              <a:t>块中。</a:t>
            </a:r>
          </a:p>
        </p:txBody>
      </p:sp>
    </p:spTree>
    <p:extLst>
      <p:ext uri="{BB962C8B-B14F-4D97-AF65-F5344CB8AC3E}">
        <p14:creationId xmlns:p14="http://schemas.microsoft.com/office/powerpoint/2010/main" val="15205441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HDFS</a:t>
            </a:r>
            <a:endParaRPr lang="zh-CN" altLang="en-US" dirty="0"/>
          </a:p>
        </p:txBody>
      </p:sp>
      <p:sp>
        <p:nvSpPr>
          <p:cNvPr id="3" name="内容占位符 2"/>
          <p:cNvSpPr>
            <a:spLocks noGrp="1"/>
          </p:cNvSpPr>
          <p:nvPr>
            <p:ph idx="1"/>
          </p:nvPr>
        </p:nvSpPr>
        <p:spPr/>
        <p:txBody>
          <a:bodyPr/>
          <a:lstStyle/>
          <a:p>
            <a:r>
              <a:rPr lang="en-US" altLang="zh-CN" dirty="0"/>
              <a:t>Hadoop</a:t>
            </a:r>
            <a:r>
              <a:rPr lang="zh-CN" altLang="en-US" dirty="0"/>
              <a:t>有一个称为</a:t>
            </a:r>
            <a:r>
              <a:rPr lang="en-US" altLang="zh-CN" dirty="0" smtClean="0"/>
              <a:t>HDFS</a:t>
            </a:r>
            <a:r>
              <a:rPr lang="zh-CN" altLang="en-US" dirty="0" smtClean="0"/>
              <a:t>分布式</a:t>
            </a:r>
            <a:r>
              <a:rPr lang="zh-CN" altLang="en-US" dirty="0"/>
              <a:t>系统，</a:t>
            </a:r>
            <a:r>
              <a:rPr lang="zh-CN" altLang="en-US" dirty="0" smtClean="0"/>
              <a:t>即</a:t>
            </a:r>
            <a:r>
              <a:rPr lang="en-US" altLang="zh-CN" dirty="0" smtClean="0"/>
              <a:t>Hadoop Distributed </a:t>
            </a:r>
            <a:r>
              <a:rPr lang="en-US" altLang="zh-CN" dirty="0" err="1" smtClean="0"/>
              <a:t>Filesystem</a:t>
            </a:r>
            <a:r>
              <a:rPr lang="zh-CN" altLang="en-US" dirty="0"/>
              <a:t>。在非正式文档或旧文档以及配置文件中，有时也简称为</a:t>
            </a:r>
            <a:r>
              <a:rPr lang="en-US" altLang="zh-CN" dirty="0"/>
              <a:t>DFS</a:t>
            </a:r>
            <a:r>
              <a:rPr lang="zh-CN" altLang="en-US" dirty="0"/>
              <a:t>，它们是一回事儿</a:t>
            </a:r>
            <a:r>
              <a:rPr lang="zh-CN" altLang="en-US" dirty="0" smtClean="0"/>
              <a:t>。</a:t>
            </a:r>
            <a:endParaRPr lang="en-US" altLang="zh-CN" dirty="0" smtClean="0"/>
          </a:p>
          <a:p>
            <a:r>
              <a:rPr lang="en-US" altLang="zh-CN" dirty="0" smtClean="0"/>
              <a:t>HDFS</a:t>
            </a:r>
            <a:r>
              <a:rPr lang="zh-CN" altLang="en-US" dirty="0"/>
              <a:t>是</a:t>
            </a:r>
            <a:r>
              <a:rPr lang="en-US" altLang="zh-CN" dirty="0"/>
              <a:t>Hadoop</a:t>
            </a:r>
            <a:r>
              <a:rPr lang="zh-CN" altLang="en-US" dirty="0"/>
              <a:t>的旗舰级文件系统</a:t>
            </a:r>
            <a:r>
              <a:rPr lang="zh-CN" altLang="en-US" dirty="0" smtClean="0"/>
              <a:t>，但</a:t>
            </a:r>
            <a:r>
              <a:rPr lang="zh-CN" altLang="en-US" dirty="0"/>
              <a:t>实际上</a:t>
            </a:r>
            <a:r>
              <a:rPr lang="en-US" altLang="zh-CN" dirty="0"/>
              <a:t>Hadoop</a:t>
            </a:r>
            <a:r>
              <a:rPr lang="zh-CN" altLang="en-US" dirty="0"/>
              <a:t>是一个综合性的文件系统抽象，</a:t>
            </a:r>
            <a:r>
              <a:rPr lang="zh-CN" altLang="en-US" dirty="0" smtClean="0"/>
              <a:t>因此也能将</a:t>
            </a:r>
            <a:r>
              <a:rPr lang="en-US" altLang="zh-CN" dirty="0" smtClean="0"/>
              <a:t>Hadoop</a:t>
            </a:r>
            <a:r>
              <a:rPr lang="zh-CN" altLang="en-US" dirty="0"/>
              <a:t>集成</a:t>
            </a:r>
            <a:r>
              <a:rPr lang="zh-CN" altLang="en-US"/>
              <a:t>其他</a:t>
            </a:r>
            <a:r>
              <a:rPr lang="zh-CN" altLang="en-US" smtClean="0"/>
              <a:t>文件系统（</a:t>
            </a:r>
            <a:r>
              <a:rPr lang="zh-CN" altLang="en-US" dirty="0"/>
              <a:t>如本地文件系统和</a:t>
            </a:r>
            <a:r>
              <a:rPr lang="en-US" altLang="zh-CN" dirty="0" smtClean="0"/>
              <a:t>AmazonS3</a:t>
            </a:r>
            <a:r>
              <a:rPr lang="zh-CN" altLang="en-US" dirty="0"/>
              <a:t>系统）。</a:t>
            </a:r>
          </a:p>
        </p:txBody>
      </p:sp>
    </p:spTree>
    <p:extLst>
      <p:ext uri="{BB962C8B-B14F-4D97-AF65-F5344CB8AC3E}">
        <p14:creationId xmlns:p14="http://schemas.microsoft.com/office/powerpoint/2010/main" val="400010596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文件读取</a:t>
            </a:r>
            <a:endParaRPr lang="zh-CN" altLang="en-US" dirty="0"/>
          </a:p>
        </p:txBody>
      </p:sp>
      <p:sp>
        <p:nvSpPr>
          <p:cNvPr id="3" name="内容占位符 2"/>
          <p:cNvSpPr>
            <a:spLocks noGrp="1"/>
          </p:cNvSpPr>
          <p:nvPr>
            <p:ph idx="1"/>
          </p:nvPr>
        </p:nvSpPr>
        <p:spPr/>
        <p:txBody>
          <a:bodyPr/>
          <a:lstStyle/>
          <a:p>
            <a:r>
              <a:rPr lang="en-US" altLang="zh-CN" dirty="0"/>
              <a:t>Client</a:t>
            </a:r>
            <a:r>
              <a:rPr lang="zh-CN" altLang="en-US" dirty="0"/>
              <a:t>向</a:t>
            </a:r>
            <a:r>
              <a:rPr lang="en-US" altLang="zh-CN" dirty="0" err="1"/>
              <a:t>NameNode</a:t>
            </a:r>
            <a:r>
              <a:rPr lang="zh-CN" altLang="en-US" dirty="0"/>
              <a:t>发起文件读取的请求。</a:t>
            </a:r>
          </a:p>
          <a:p>
            <a:r>
              <a:rPr lang="en-US" altLang="zh-CN" dirty="0" err="1"/>
              <a:t>NameNode</a:t>
            </a:r>
            <a:r>
              <a:rPr lang="zh-CN" altLang="en-US" dirty="0"/>
              <a:t>返回文件存储的</a:t>
            </a:r>
            <a:r>
              <a:rPr lang="en-US" altLang="zh-CN" dirty="0" err="1"/>
              <a:t>DataNode</a:t>
            </a:r>
            <a:r>
              <a:rPr lang="zh-CN" altLang="en-US" dirty="0"/>
              <a:t>的信息。</a:t>
            </a:r>
          </a:p>
          <a:p>
            <a:r>
              <a:rPr lang="en-US" altLang="zh-CN" dirty="0"/>
              <a:t>Client</a:t>
            </a:r>
            <a:r>
              <a:rPr lang="zh-CN" altLang="en-US" dirty="0"/>
              <a:t>读取文件信息。</a:t>
            </a:r>
          </a:p>
          <a:p>
            <a:endParaRPr lang="zh-CN" altLang="en-US" dirty="0"/>
          </a:p>
        </p:txBody>
      </p:sp>
    </p:spTree>
    <p:extLst>
      <p:ext uri="{BB962C8B-B14F-4D97-AF65-F5344CB8AC3E}">
        <p14:creationId xmlns:p14="http://schemas.microsoft.com/office/powerpoint/2010/main" val="86960959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HDFS</a:t>
            </a:r>
            <a:r>
              <a:rPr lang="zh-CN" altLang="en-US" dirty="0" smtClean="0"/>
              <a:t>的缺点</a:t>
            </a:r>
            <a:endParaRPr lang="zh-CN" altLang="en-US" dirty="0"/>
          </a:p>
        </p:txBody>
      </p:sp>
      <p:sp>
        <p:nvSpPr>
          <p:cNvPr id="3" name="内容占位符 2"/>
          <p:cNvSpPr>
            <a:spLocks noGrp="1"/>
          </p:cNvSpPr>
          <p:nvPr>
            <p:ph idx="1"/>
          </p:nvPr>
        </p:nvSpPr>
        <p:spPr/>
        <p:txBody>
          <a:bodyPr/>
          <a:lstStyle/>
          <a:p>
            <a:r>
              <a:rPr lang="zh-CN" altLang="en-US" b="1" dirty="0"/>
              <a:t>不适合低延迟数据</a:t>
            </a:r>
            <a:r>
              <a:rPr lang="zh-CN" altLang="en-US" b="1" dirty="0" smtClean="0"/>
              <a:t>访问</a:t>
            </a:r>
            <a:endParaRPr lang="en-US" altLang="zh-CN" b="1" dirty="0" smtClean="0"/>
          </a:p>
          <a:p>
            <a:pPr lvl="1"/>
            <a:r>
              <a:rPr lang="zh-CN" altLang="en-US" dirty="0"/>
              <a:t>如果要处理一些用户要求时间比较短的低延迟应用请求，则</a:t>
            </a:r>
            <a:r>
              <a:rPr lang="en-US" altLang="zh-CN" dirty="0"/>
              <a:t>HDFS</a:t>
            </a:r>
            <a:r>
              <a:rPr lang="zh-CN" altLang="en-US" dirty="0"/>
              <a:t>不适合。</a:t>
            </a:r>
            <a:r>
              <a:rPr lang="en-US" altLang="zh-CN" dirty="0"/>
              <a:t>HDFS</a:t>
            </a:r>
            <a:r>
              <a:rPr lang="zh-CN" altLang="en-US" dirty="0"/>
              <a:t>是为了处理大型数据集分析任务的，主要是为达到高的数据吞吐量而设计的，这就可能要求以高延迟作为代价。</a:t>
            </a:r>
          </a:p>
          <a:p>
            <a:r>
              <a:rPr lang="zh-CN" altLang="en-US" b="1" dirty="0" smtClean="0"/>
              <a:t>改进策略</a:t>
            </a:r>
            <a:endParaRPr lang="en-US" altLang="zh-CN" b="1" dirty="0"/>
          </a:p>
          <a:p>
            <a:pPr lvl="1"/>
            <a:r>
              <a:rPr lang="zh-CN" altLang="en-US" dirty="0"/>
              <a:t>对于那些有低延时要求的应用程序，</a:t>
            </a:r>
            <a:r>
              <a:rPr lang="en-US" altLang="zh-CN" dirty="0" err="1"/>
              <a:t>HBase</a:t>
            </a:r>
            <a:r>
              <a:rPr lang="zh-CN" altLang="en-US" dirty="0"/>
              <a:t>是一个更好的选择。通过上层数据管理项目来尽可能地弥补这个不足。在性能上有了很大的提升，它的口号就是</a:t>
            </a:r>
            <a:r>
              <a:rPr lang="en-US" altLang="zh-CN" dirty="0"/>
              <a:t>goes real time</a:t>
            </a:r>
            <a:r>
              <a:rPr lang="zh-CN" altLang="en-US" dirty="0"/>
              <a:t>。使用缓存或多</a:t>
            </a:r>
            <a:r>
              <a:rPr lang="en-US" altLang="zh-CN" dirty="0"/>
              <a:t>master</a:t>
            </a:r>
            <a:r>
              <a:rPr lang="zh-CN" altLang="en-US" dirty="0"/>
              <a:t>设计可以降低</a:t>
            </a:r>
            <a:r>
              <a:rPr lang="en-US" altLang="zh-CN" dirty="0"/>
              <a:t>client</a:t>
            </a:r>
            <a:r>
              <a:rPr lang="zh-CN" altLang="en-US" dirty="0"/>
              <a:t>的数据请求压力，以减少延时。还有就是对</a:t>
            </a:r>
            <a:r>
              <a:rPr lang="en-US" altLang="zh-CN" dirty="0"/>
              <a:t>HDFS</a:t>
            </a:r>
            <a:r>
              <a:rPr lang="zh-CN" altLang="en-US" dirty="0"/>
              <a:t>系统内部的修改，这就得权衡大吞吐量与低延时了，</a:t>
            </a:r>
            <a:r>
              <a:rPr lang="en-US" altLang="zh-CN" dirty="0"/>
              <a:t>HDFS</a:t>
            </a:r>
            <a:r>
              <a:rPr lang="zh-CN" altLang="en-US" dirty="0"/>
              <a:t>不是万能的银弹。</a:t>
            </a:r>
            <a:endParaRPr lang="en-US" altLang="zh-CN" dirty="0"/>
          </a:p>
          <a:p>
            <a:endParaRPr lang="en-US" altLang="zh-CN" b="1" dirty="0"/>
          </a:p>
          <a:p>
            <a:endParaRPr lang="en-US" altLang="zh-CN" b="1" dirty="0" smtClean="0"/>
          </a:p>
          <a:p>
            <a:endParaRPr lang="en-US" altLang="zh-CN" b="1" dirty="0"/>
          </a:p>
          <a:p>
            <a:endParaRPr lang="zh-CN" altLang="en-US" b="1" dirty="0"/>
          </a:p>
        </p:txBody>
      </p:sp>
    </p:spTree>
    <p:extLst>
      <p:ext uri="{BB962C8B-B14F-4D97-AF65-F5344CB8AC3E}">
        <p14:creationId xmlns:p14="http://schemas.microsoft.com/office/powerpoint/2010/main" val="8270054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HDFS</a:t>
            </a:r>
            <a:r>
              <a:rPr lang="zh-CN" altLang="en-US" dirty="0" smtClean="0"/>
              <a:t>的缺点</a:t>
            </a:r>
            <a:endParaRPr lang="zh-CN" altLang="en-US" dirty="0"/>
          </a:p>
        </p:txBody>
      </p:sp>
      <p:sp>
        <p:nvSpPr>
          <p:cNvPr id="3" name="内容占位符 2"/>
          <p:cNvSpPr>
            <a:spLocks noGrp="1"/>
          </p:cNvSpPr>
          <p:nvPr>
            <p:ph idx="1"/>
          </p:nvPr>
        </p:nvSpPr>
        <p:spPr/>
        <p:txBody>
          <a:bodyPr/>
          <a:lstStyle/>
          <a:p>
            <a:r>
              <a:rPr lang="zh-CN" altLang="en-US" b="1" dirty="0"/>
              <a:t>无法高效存储大量小文件</a:t>
            </a:r>
          </a:p>
          <a:p>
            <a:pPr lvl="1"/>
            <a:r>
              <a:rPr lang="zh-CN" altLang="en-US" dirty="0"/>
              <a:t>因为</a:t>
            </a:r>
            <a:r>
              <a:rPr lang="en-US" altLang="zh-CN" dirty="0" err="1"/>
              <a:t>Namenode</a:t>
            </a:r>
            <a:r>
              <a:rPr lang="zh-CN" altLang="en-US" dirty="0"/>
              <a:t>把文件系统的元数据放置在内存中，所以文件系统所能容纳的文件数目是由</a:t>
            </a:r>
            <a:r>
              <a:rPr lang="en-US" altLang="zh-CN" dirty="0" err="1"/>
              <a:t>Namenode</a:t>
            </a:r>
            <a:r>
              <a:rPr lang="zh-CN" altLang="en-US" dirty="0"/>
              <a:t>的内存大小来决定。一般来说，每一个文件、文件夹和</a:t>
            </a:r>
            <a:r>
              <a:rPr lang="en-US" altLang="zh-CN" dirty="0"/>
              <a:t>Block</a:t>
            </a:r>
            <a:r>
              <a:rPr lang="zh-CN" altLang="en-US" dirty="0"/>
              <a:t>需要占据</a:t>
            </a:r>
            <a:r>
              <a:rPr lang="en-US" altLang="zh-CN" dirty="0"/>
              <a:t>150</a:t>
            </a:r>
            <a:r>
              <a:rPr lang="zh-CN" altLang="en-US" dirty="0"/>
              <a:t>字节左右的空间，所以，如果你有</a:t>
            </a:r>
            <a:r>
              <a:rPr lang="en-US" altLang="zh-CN" dirty="0"/>
              <a:t>100</a:t>
            </a:r>
            <a:r>
              <a:rPr lang="zh-CN" altLang="en-US" dirty="0"/>
              <a:t>万个文件，每一个占据一个</a:t>
            </a:r>
            <a:r>
              <a:rPr lang="en-US" altLang="zh-CN" dirty="0"/>
              <a:t>Block</a:t>
            </a:r>
            <a:r>
              <a:rPr lang="zh-CN" altLang="en-US" dirty="0"/>
              <a:t>，你就至少需要</a:t>
            </a:r>
            <a:r>
              <a:rPr lang="en-US" altLang="zh-CN" dirty="0"/>
              <a:t>300MB</a:t>
            </a:r>
            <a:r>
              <a:rPr lang="zh-CN" altLang="en-US" dirty="0"/>
              <a:t>内存。当前来说，数百万的文件还是可行的，当扩展到数十亿时，对于当前的硬件水平来说就没法实现了。还有一个问题就是，因为</a:t>
            </a:r>
            <a:r>
              <a:rPr lang="en-US" altLang="zh-CN" dirty="0"/>
              <a:t>Map task</a:t>
            </a:r>
            <a:r>
              <a:rPr lang="zh-CN" altLang="en-US" dirty="0"/>
              <a:t>的数量是由</a:t>
            </a:r>
            <a:r>
              <a:rPr lang="en-US" altLang="zh-CN" dirty="0"/>
              <a:t>splits</a:t>
            </a:r>
            <a:r>
              <a:rPr lang="zh-CN" altLang="en-US" dirty="0"/>
              <a:t>来决定的，所以用</a:t>
            </a:r>
            <a:r>
              <a:rPr lang="en-US" altLang="zh-CN" dirty="0"/>
              <a:t>MR</a:t>
            </a:r>
            <a:r>
              <a:rPr lang="zh-CN" altLang="en-US" dirty="0"/>
              <a:t>处理大量的小文件时，就会产生过多的</a:t>
            </a:r>
            <a:r>
              <a:rPr lang="en-US" altLang="zh-CN" dirty="0" err="1"/>
              <a:t>Maptask</a:t>
            </a:r>
            <a:r>
              <a:rPr lang="zh-CN" altLang="en-US" dirty="0"/>
              <a:t>，线程管理开销将会增加作业时间。举个例子，处理</a:t>
            </a:r>
            <a:r>
              <a:rPr lang="en-US" altLang="zh-CN" dirty="0"/>
              <a:t>10000M</a:t>
            </a:r>
            <a:r>
              <a:rPr lang="zh-CN" altLang="en-US" dirty="0"/>
              <a:t>的文件，若每个</a:t>
            </a:r>
            <a:r>
              <a:rPr lang="en-US" altLang="zh-CN" dirty="0"/>
              <a:t>split</a:t>
            </a:r>
            <a:r>
              <a:rPr lang="zh-CN" altLang="en-US" dirty="0"/>
              <a:t>为</a:t>
            </a:r>
            <a:r>
              <a:rPr lang="en-US" altLang="zh-CN" dirty="0"/>
              <a:t>1M</a:t>
            </a:r>
            <a:r>
              <a:rPr lang="zh-CN" altLang="en-US" dirty="0"/>
              <a:t>，那就会有</a:t>
            </a:r>
            <a:r>
              <a:rPr lang="en-US" altLang="zh-CN" dirty="0"/>
              <a:t>10000</a:t>
            </a:r>
            <a:r>
              <a:rPr lang="zh-CN" altLang="en-US" dirty="0"/>
              <a:t>个</a:t>
            </a:r>
            <a:r>
              <a:rPr lang="en-US" altLang="zh-CN" dirty="0" err="1"/>
              <a:t>Maptasks</a:t>
            </a:r>
            <a:r>
              <a:rPr lang="zh-CN" altLang="en-US" dirty="0"/>
              <a:t>，会有很大的线程开销；若每个</a:t>
            </a:r>
            <a:r>
              <a:rPr lang="en-US" altLang="zh-CN" dirty="0"/>
              <a:t>split</a:t>
            </a:r>
            <a:r>
              <a:rPr lang="zh-CN" altLang="en-US" dirty="0"/>
              <a:t>为</a:t>
            </a:r>
            <a:r>
              <a:rPr lang="en-US" altLang="zh-CN" dirty="0"/>
              <a:t>100M</a:t>
            </a:r>
            <a:r>
              <a:rPr lang="zh-CN" altLang="en-US" dirty="0"/>
              <a:t>，则只有</a:t>
            </a:r>
            <a:r>
              <a:rPr lang="en-US" altLang="zh-CN" dirty="0"/>
              <a:t>100</a:t>
            </a:r>
            <a:r>
              <a:rPr lang="zh-CN" altLang="en-US" dirty="0"/>
              <a:t>个</a:t>
            </a:r>
            <a:r>
              <a:rPr lang="en-US" altLang="zh-CN" dirty="0" err="1"/>
              <a:t>Maptasks</a:t>
            </a:r>
            <a:r>
              <a:rPr lang="zh-CN" altLang="en-US" dirty="0"/>
              <a:t>，每个</a:t>
            </a:r>
            <a:r>
              <a:rPr lang="en-US" altLang="zh-CN" dirty="0" err="1"/>
              <a:t>Maptask</a:t>
            </a:r>
            <a:r>
              <a:rPr lang="zh-CN" altLang="en-US" dirty="0"/>
              <a:t>将会有更多的事情做，而线程的管理开销也将减小很多</a:t>
            </a:r>
            <a:r>
              <a:rPr lang="zh-CN" altLang="en-US" dirty="0" smtClean="0"/>
              <a:t>。</a:t>
            </a:r>
            <a:endParaRPr lang="en-US" altLang="zh-CN" dirty="0" smtClean="0"/>
          </a:p>
          <a:p>
            <a:endParaRPr lang="en-US" altLang="zh-CN" b="1" dirty="0"/>
          </a:p>
          <a:p>
            <a:endParaRPr lang="en-US" altLang="zh-CN" b="1" dirty="0" smtClean="0"/>
          </a:p>
          <a:p>
            <a:endParaRPr lang="en-US" altLang="zh-CN" b="1" dirty="0"/>
          </a:p>
          <a:p>
            <a:endParaRPr lang="zh-CN" altLang="en-US" b="1" dirty="0"/>
          </a:p>
        </p:txBody>
      </p:sp>
    </p:spTree>
    <p:extLst>
      <p:ext uri="{BB962C8B-B14F-4D97-AF65-F5344CB8AC3E}">
        <p14:creationId xmlns:p14="http://schemas.microsoft.com/office/powerpoint/2010/main" val="37601709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改进策略</a:t>
            </a:r>
            <a:endParaRPr lang="zh-CN" altLang="en-US" dirty="0"/>
          </a:p>
        </p:txBody>
      </p:sp>
      <p:sp>
        <p:nvSpPr>
          <p:cNvPr id="3" name="内容占位符 2"/>
          <p:cNvSpPr>
            <a:spLocks noGrp="1"/>
          </p:cNvSpPr>
          <p:nvPr>
            <p:ph idx="1"/>
          </p:nvPr>
        </p:nvSpPr>
        <p:spPr/>
        <p:txBody>
          <a:bodyPr/>
          <a:lstStyle/>
          <a:p>
            <a:r>
              <a:rPr lang="zh-CN" altLang="en-US" b="1" dirty="0"/>
              <a:t>改进策略</a:t>
            </a:r>
            <a:endParaRPr lang="en-US" altLang="zh-CN" b="1" dirty="0"/>
          </a:p>
          <a:p>
            <a:pPr lvl="1"/>
            <a:r>
              <a:rPr lang="zh-CN" altLang="en-US" dirty="0"/>
              <a:t>利用</a:t>
            </a:r>
            <a:r>
              <a:rPr lang="en-US" altLang="zh-CN" dirty="0" err="1"/>
              <a:t>SequenceFile</a:t>
            </a:r>
            <a:r>
              <a:rPr lang="zh-CN" altLang="en-US" dirty="0"/>
              <a:t>、</a:t>
            </a:r>
            <a:r>
              <a:rPr lang="en-US" altLang="zh-CN" dirty="0" err="1"/>
              <a:t>MapFile</a:t>
            </a:r>
            <a:r>
              <a:rPr lang="zh-CN" altLang="en-US" dirty="0"/>
              <a:t>、</a:t>
            </a:r>
            <a:r>
              <a:rPr lang="en-US" altLang="zh-CN" dirty="0" err="1"/>
              <a:t>Har</a:t>
            </a:r>
            <a:r>
              <a:rPr lang="zh-CN" altLang="en-US" dirty="0"/>
              <a:t>等方式归档小文件，这个方法的原理就是把小文件归档起来管理，</a:t>
            </a:r>
            <a:r>
              <a:rPr lang="en-US" altLang="zh-CN" dirty="0" err="1"/>
              <a:t>HBase</a:t>
            </a:r>
            <a:r>
              <a:rPr lang="zh-CN" altLang="en-US" dirty="0"/>
              <a:t>就是基于此的。对于这种方法，如果想找回原来的小文件内容，那就必须得知道与归档文件的映射关系</a:t>
            </a:r>
            <a:r>
              <a:rPr lang="zh-CN" altLang="en-US" dirty="0" smtClean="0"/>
              <a:t>。</a:t>
            </a:r>
            <a:endParaRPr lang="en-US" altLang="zh-CN" dirty="0" smtClean="0"/>
          </a:p>
          <a:p>
            <a:pPr lvl="1"/>
            <a:r>
              <a:rPr lang="zh-CN" altLang="en-US" dirty="0"/>
              <a:t>横向扩展，一个</a:t>
            </a:r>
            <a:r>
              <a:rPr lang="en-US" altLang="zh-CN" dirty="0"/>
              <a:t>Hadoop</a:t>
            </a:r>
            <a:r>
              <a:rPr lang="zh-CN" altLang="en-US" dirty="0"/>
              <a:t>集群能管理的小文件有限，那就把几个</a:t>
            </a:r>
            <a:r>
              <a:rPr lang="en-US" altLang="zh-CN" dirty="0"/>
              <a:t>Hadoop</a:t>
            </a:r>
            <a:r>
              <a:rPr lang="zh-CN" altLang="en-US" dirty="0"/>
              <a:t>集群拖在一个虚拟服务器后面，形成一个大的</a:t>
            </a:r>
            <a:r>
              <a:rPr lang="en-US" altLang="zh-CN" dirty="0"/>
              <a:t>Hadoop</a:t>
            </a:r>
            <a:r>
              <a:rPr lang="zh-CN" altLang="en-US" dirty="0"/>
              <a:t>集群。</a:t>
            </a:r>
            <a:r>
              <a:rPr lang="en-US" altLang="zh-CN" dirty="0"/>
              <a:t>google</a:t>
            </a:r>
            <a:r>
              <a:rPr lang="zh-CN" altLang="en-US" dirty="0"/>
              <a:t>也是这么干过的</a:t>
            </a:r>
            <a:r>
              <a:rPr lang="zh-CN" altLang="en-US" dirty="0" smtClean="0"/>
              <a:t>。</a:t>
            </a:r>
            <a:endParaRPr lang="en-US" altLang="zh-CN" dirty="0" smtClean="0"/>
          </a:p>
          <a:p>
            <a:pPr lvl="1"/>
            <a:r>
              <a:rPr lang="zh-CN" altLang="en-US" dirty="0"/>
              <a:t>多</a:t>
            </a:r>
            <a:r>
              <a:rPr lang="en-US" altLang="zh-CN" dirty="0"/>
              <a:t>Master</a:t>
            </a:r>
            <a:r>
              <a:rPr lang="zh-CN" altLang="en-US" dirty="0"/>
              <a:t>设计，这个作用显而易见了。正在研发中的</a:t>
            </a:r>
            <a:r>
              <a:rPr lang="en-US" altLang="zh-CN" dirty="0"/>
              <a:t>GFS II</a:t>
            </a:r>
            <a:r>
              <a:rPr lang="zh-CN" altLang="en-US" dirty="0"/>
              <a:t>也要改为分布式多</a:t>
            </a:r>
            <a:r>
              <a:rPr lang="en-US" altLang="zh-CN" dirty="0"/>
              <a:t>Master</a:t>
            </a:r>
            <a:r>
              <a:rPr lang="zh-CN" altLang="en-US" dirty="0"/>
              <a:t>设计，还支持</a:t>
            </a:r>
            <a:r>
              <a:rPr lang="en-US" altLang="zh-CN" dirty="0"/>
              <a:t>Master</a:t>
            </a:r>
            <a:r>
              <a:rPr lang="zh-CN" altLang="en-US" dirty="0"/>
              <a:t>的</a:t>
            </a:r>
            <a:r>
              <a:rPr lang="en-US" altLang="zh-CN" dirty="0"/>
              <a:t>Failover</a:t>
            </a:r>
            <a:r>
              <a:rPr lang="zh-CN" altLang="en-US" dirty="0"/>
              <a:t>，而且</a:t>
            </a:r>
            <a:r>
              <a:rPr lang="en-US" altLang="zh-CN" dirty="0"/>
              <a:t>Block</a:t>
            </a:r>
            <a:r>
              <a:rPr lang="zh-CN" altLang="en-US" dirty="0"/>
              <a:t>大小改为</a:t>
            </a:r>
            <a:r>
              <a:rPr lang="en-US" altLang="zh-CN" dirty="0"/>
              <a:t>1M</a:t>
            </a:r>
            <a:r>
              <a:rPr lang="zh-CN" altLang="en-US" dirty="0"/>
              <a:t>，有意要调优处理小文件啊</a:t>
            </a:r>
            <a:r>
              <a:rPr lang="zh-CN" altLang="en-US" dirty="0" smtClean="0"/>
              <a:t>。</a:t>
            </a:r>
            <a:endParaRPr lang="en-US" altLang="zh-CN" dirty="0" smtClean="0"/>
          </a:p>
          <a:p>
            <a:pPr lvl="1"/>
            <a:r>
              <a:rPr lang="en-US" altLang="zh-CN" dirty="0" err="1"/>
              <a:t>Alibaba</a:t>
            </a:r>
            <a:r>
              <a:rPr lang="en-US" altLang="zh-CN" dirty="0"/>
              <a:t> DFS</a:t>
            </a:r>
            <a:r>
              <a:rPr lang="zh-CN" altLang="en-US" dirty="0"/>
              <a:t>的设计，也是多</a:t>
            </a:r>
            <a:r>
              <a:rPr lang="en-US" altLang="zh-CN" dirty="0"/>
              <a:t>Master</a:t>
            </a:r>
            <a:r>
              <a:rPr lang="zh-CN" altLang="en-US" dirty="0"/>
              <a:t>设计，它把</a:t>
            </a:r>
            <a:r>
              <a:rPr lang="en-US" altLang="zh-CN" dirty="0"/>
              <a:t>Metadata</a:t>
            </a:r>
            <a:r>
              <a:rPr lang="zh-CN" altLang="en-US" dirty="0"/>
              <a:t>的映射存储和管理分开了，由多个</a:t>
            </a:r>
            <a:r>
              <a:rPr lang="en-US" altLang="zh-CN" dirty="0"/>
              <a:t>Metadata</a:t>
            </a:r>
            <a:r>
              <a:rPr lang="zh-CN" altLang="en-US" dirty="0"/>
              <a:t>存储节点和一个查询</a:t>
            </a:r>
            <a:r>
              <a:rPr lang="en-US" altLang="zh-CN" dirty="0"/>
              <a:t>Master</a:t>
            </a:r>
            <a:r>
              <a:rPr lang="zh-CN" altLang="en-US" dirty="0"/>
              <a:t>节点组成。</a:t>
            </a:r>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zh-CN" altLang="en-US" dirty="0"/>
          </a:p>
        </p:txBody>
      </p:sp>
    </p:spTree>
    <p:extLst>
      <p:ext uri="{BB962C8B-B14F-4D97-AF65-F5344CB8AC3E}">
        <p14:creationId xmlns:p14="http://schemas.microsoft.com/office/powerpoint/2010/main" val="5615955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HDFS</a:t>
            </a:r>
            <a:r>
              <a:rPr lang="zh-CN" altLang="en-US" dirty="0" smtClean="0"/>
              <a:t>的缺点</a:t>
            </a:r>
            <a:endParaRPr lang="zh-CN" altLang="en-US" dirty="0"/>
          </a:p>
        </p:txBody>
      </p:sp>
      <p:sp>
        <p:nvSpPr>
          <p:cNvPr id="3" name="内容占位符 2"/>
          <p:cNvSpPr>
            <a:spLocks noGrp="1"/>
          </p:cNvSpPr>
          <p:nvPr>
            <p:ph idx="1"/>
          </p:nvPr>
        </p:nvSpPr>
        <p:spPr/>
        <p:txBody>
          <a:bodyPr/>
          <a:lstStyle/>
          <a:p>
            <a:r>
              <a:rPr lang="zh-CN" altLang="en-US" b="1" dirty="0"/>
              <a:t>不支持多用户写入及任意修改文件 </a:t>
            </a:r>
            <a:endParaRPr lang="en-US" altLang="zh-CN" b="1" dirty="0" smtClean="0"/>
          </a:p>
          <a:p>
            <a:pPr lvl="1"/>
            <a:r>
              <a:rPr lang="zh-CN" altLang="en-US" dirty="0"/>
              <a:t>在</a:t>
            </a:r>
            <a:r>
              <a:rPr lang="en-US" altLang="zh-CN" dirty="0"/>
              <a:t>HDFS</a:t>
            </a:r>
            <a:r>
              <a:rPr lang="zh-CN" altLang="en-US" dirty="0"/>
              <a:t>的一个文件中只有一个写入者，而且写操作只能在文件末尾完成，即只能执行追加操作。目前</a:t>
            </a:r>
            <a:r>
              <a:rPr lang="en-US" altLang="zh-CN" dirty="0"/>
              <a:t>HDFS</a:t>
            </a:r>
            <a:r>
              <a:rPr lang="zh-CN" altLang="en-US" dirty="0"/>
              <a:t>还不支持多个用户对同一文件的写操作，以及在文件任意位置进行修改。</a:t>
            </a:r>
            <a:endParaRPr lang="en-US" altLang="zh-CN" dirty="0"/>
          </a:p>
          <a:p>
            <a:endParaRPr lang="zh-CN" altLang="en-US" dirty="0"/>
          </a:p>
        </p:txBody>
      </p:sp>
    </p:spTree>
    <p:extLst>
      <p:ext uri="{BB962C8B-B14F-4D97-AF65-F5344CB8AC3E}">
        <p14:creationId xmlns:p14="http://schemas.microsoft.com/office/powerpoint/2010/main" val="206512867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HDFS</a:t>
            </a:r>
            <a:r>
              <a:rPr lang="zh-CN" altLang="en-US" dirty="0" smtClean="0"/>
              <a:t>联邦</a:t>
            </a:r>
            <a:endParaRPr lang="zh-CN" altLang="en-US" dirty="0"/>
          </a:p>
        </p:txBody>
      </p:sp>
      <p:sp>
        <p:nvSpPr>
          <p:cNvPr id="3" name="内容占位符 2"/>
          <p:cNvSpPr>
            <a:spLocks noGrp="1"/>
          </p:cNvSpPr>
          <p:nvPr>
            <p:ph idx="1"/>
          </p:nvPr>
        </p:nvSpPr>
        <p:spPr/>
        <p:txBody>
          <a:bodyPr/>
          <a:lstStyle/>
          <a:p>
            <a:r>
              <a:rPr lang="zh-CN" altLang="en-US" dirty="0"/>
              <a:t>所谓的</a:t>
            </a:r>
            <a:r>
              <a:rPr lang="en-US" altLang="zh-CN" dirty="0"/>
              <a:t>HDFS Federation</a:t>
            </a:r>
            <a:r>
              <a:rPr lang="zh-CN" altLang="en-US" dirty="0"/>
              <a:t>就是有多个</a:t>
            </a:r>
            <a:r>
              <a:rPr lang="en-US" altLang="zh-CN" dirty="0" err="1"/>
              <a:t>namenode</a:t>
            </a:r>
            <a:r>
              <a:rPr lang="zh-CN" altLang="en-US" dirty="0"/>
              <a:t>（或者说</a:t>
            </a:r>
            <a:r>
              <a:rPr lang="en-US" altLang="zh-CN" dirty="0"/>
              <a:t>namespace</a:t>
            </a:r>
            <a:r>
              <a:rPr lang="zh-CN" altLang="en-US" dirty="0" smtClean="0"/>
              <a:t>）。</a:t>
            </a:r>
            <a:endParaRPr lang="en-US" altLang="zh-CN" dirty="0" smtClean="0"/>
          </a:p>
          <a:p>
            <a:r>
              <a:rPr lang="zh-CN" altLang="en-US" dirty="0" smtClean="0"/>
              <a:t>另一种</a:t>
            </a:r>
            <a:r>
              <a:rPr lang="en-US" altLang="zh-CN" dirty="0" smtClean="0"/>
              <a:t>HA</a:t>
            </a:r>
            <a:r>
              <a:rPr lang="zh-CN" altLang="en-US" dirty="0" smtClean="0"/>
              <a:t>（高可用性）的体现</a:t>
            </a:r>
            <a:endParaRPr lang="zh-CN" altLang="en-US" dirty="0"/>
          </a:p>
        </p:txBody>
      </p:sp>
      <p:grpSp>
        <p:nvGrpSpPr>
          <p:cNvPr id="64" name="组合 63"/>
          <p:cNvGrpSpPr/>
          <p:nvPr/>
        </p:nvGrpSpPr>
        <p:grpSpPr>
          <a:xfrm>
            <a:off x="1471957" y="1562291"/>
            <a:ext cx="7955961" cy="4411473"/>
            <a:chOff x="2023500" y="1413189"/>
            <a:chExt cx="7955961" cy="4411473"/>
          </a:xfrm>
        </p:grpSpPr>
        <p:grpSp>
          <p:nvGrpSpPr>
            <p:cNvPr id="63" name="组合 62"/>
            <p:cNvGrpSpPr/>
            <p:nvPr/>
          </p:nvGrpSpPr>
          <p:grpSpPr>
            <a:xfrm>
              <a:off x="2023500" y="1839162"/>
              <a:ext cx="7955961" cy="3985500"/>
              <a:chOff x="2023500" y="1839162"/>
              <a:chExt cx="7955961" cy="3985500"/>
            </a:xfrm>
          </p:grpSpPr>
          <p:sp>
            <p:nvSpPr>
              <p:cNvPr id="38" name="圆角矩形 37"/>
              <p:cNvSpPr/>
              <p:nvPr/>
            </p:nvSpPr>
            <p:spPr>
              <a:xfrm>
                <a:off x="3415440" y="3018971"/>
                <a:ext cx="5891766" cy="636903"/>
              </a:xfrm>
              <a:prstGeom prst="roundRect">
                <a:avLst/>
              </a:prstGeom>
              <a:solidFill>
                <a:schemeClr val="accent6">
                  <a:lumMod val="60000"/>
                  <a:lumOff val="4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2909225" y="4209143"/>
                <a:ext cx="7070236" cy="1596571"/>
                <a:chOff x="1629427" y="4107543"/>
                <a:chExt cx="7070236" cy="1596571"/>
              </a:xfrm>
            </p:grpSpPr>
            <p:sp>
              <p:nvSpPr>
                <p:cNvPr id="5" name="圆角矩形 4"/>
                <p:cNvSpPr/>
                <p:nvPr/>
              </p:nvSpPr>
              <p:spPr>
                <a:xfrm>
                  <a:off x="1629427" y="4107543"/>
                  <a:ext cx="6977543" cy="1596571"/>
                </a:xfrm>
                <a:prstGeom prst="roundRect">
                  <a:avLst/>
                </a:prstGeom>
                <a:solidFill>
                  <a:srgbClr val="E1F3FD"/>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solidFill>
                      <a:srgbClr val="00B050"/>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4123969" y="5304004"/>
                  <a:ext cx="1988457" cy="400110"/>
                </a:xfrm>
                <a:prstGeom prst="rect">
                  <a:avLst/>
                </a:prstGeom>
                <a:noFill/>
              </p:spPr>
              <p:txBody>
                <a:bodyPr wrap="square" rtlCol="0">
                  <a:spAutoFit/>
                </a:bodyPr>
                <a:lstStyle/>
                <a:p>
                  <a:r>
                    <a:rPr lang="en-US" altLang="zh-CN" sz="2000" dirty="0" smtClean="0">
                      <a:latin typeface="Impact" panose="020B0806030902050204" pitchFamily="34" charset="0"/>
                      <a:ea typeface="微软雅黑" panose="020B0503020204020204" pitchFamily="34" charset="-122"/>
                    </a:rPr>
                    <a:t>Common Storage</a:t>
                  </a:r>
                  <a:endParaRPr lang="zh-CN" altLang="en-US" sz="2000" dirty="0">
                    <a:latin typeface="Impact" panose="020B0806030902050204" pitchFamily="34" charset="0"/>
                    <a:ea typeface="微软雅黑" panose="020B0503020204020204" pitchFamily="34" charset="-122"/>
                  </a:endParaRPr>
                </a:p>
              </p:txBody>
            </p:sp>
            <p:sp>
              <p:nvSpPr>
                <p:cNvPr id="7" name="圆柱形 6"/>
                <p:cNvSpPr/>
                <p:nvPr/>
              </p:nvSpPr>
              <p:spPr>
                <a:xfrm>
                  <a:off x="1917584" y="4325257"/>
                  <a:ext cx="1433400" cy="978747"/>
                </a:xfrm>
                <a:prstGeom prst="can">
                  <a:avLst/>
                </a:prstGeom>
                <a:solidFill>
                  <a:schemeClr val="accent1">
                    <a:lumMod val="60000"/>
                    <a:lumOff val="40000"/>
                  </a:schemeClr>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rgbClr val="00B050"/>
                    </a:solidFill>
                    <a:latin typeface="微软雅黑" panose="020B0503020204020204" pitchFamily="34" charset="-122"/>
                    <a:ea typeface="微软雅黑" panose="020B0503020204020204" pitchFamily="34" charset="-122"/>
                  </a:endParaRPr>
                </a:p>
              </p:txBody>
            </p:sp>
            <p:sp>
              <p:nvSpPr>
                <p:cNvPr id="8" name="圆柱形 7"/>
                <p:cNvSpPr/>
                <p:nvPr/>
              </p:nvSpPr>
              <p:spPr>
                <a:xfrm>
                  <a:off x="4368742" y="4325257"/>
                  <a:ext cx="1433400" cy="978747"/>
                </a:xfrm>
                <a:prstGeom prst="can">
                  <a:avLst/>
                </a:prstGeom>
                <a:solidFill>
                  <a:schemeClr val="accent1">
                    <a:lumMod val="60000"/>
                    <a:lumOff val="40000"/>
                  </a:schemeClr>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rgbClr val="00B050"/>
                    </a:solidFill>
                    <a:latin typeface="微软雅黑" panose="020B0503020204020204" pitchFamily="34" charset="-122"/>
                    <a:ea typeface="微软雅黑" panose="020B0503020204020204" pitchFamily="34" charset="-122"/>
                  </a:endParaRPr>
                </a:p>
              </p:txBody>
            </p:sp>
            <p:sp>
              <p:nvSpPr>
                <p:cNvPr id="9" name="圆柱形 8"/>
                <p:cNvSpPr/>
                <p:nvPr/>
              </p:nvSpPr>
              <p:spPr>
                <a:xfrm>
                  <a:off x="6885411" y="4325257"/>
                  <a:ext cx="1433400" cy="978747"/>
                </a:xfrm>
                <a:prstGeom prst="can">
                  <a:avLst/>
                </a:prstGeom>
                <a:solidFill>
                  <a:schemeClr val="accent1">
                    <a:lumMod val="60000"/>
                    <a:lumOff val="40000"/>
                  </a:schemeClr>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rgbClr val="00B050"/>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2010277" y="4629964"/>
                  <a:ext cx="1727200" cy="369332"/>
                </a:xfrm>
                <a:prstGeom prst="rect">
                  <a:avLst/>
                </a:prstGeom>
                <a:noFill/>
              </p:spPr>
              <p:txBody>
                <a:bodyPr wrap="square" rtlCol="0">
                  <a:spAutoFit/>
                </a:bodyPr>
                <a:lstStyle/>
                <a:p>
                  <a:r>
                    <a:rPr lang="en-US" altLang="zh-CN" dirty="0" smtClean="0">
                      <a:latin typeface="Impact" panose="020B0806030902050204" pitchFamily="34" charset="0"/>
                      <a:ea typeface="微软雅黑" panose="020B0503020204020204" pitchFamily="34" charset="-122"/>
                    </a:rPr>
                    <a:t>Datanode1</a:t>
                  </a:r>
                  <a:endParaRPr lang="zh-CN" altLang="en-US" dirty="0">
                    <a:latin typeface="Impact" panose="020B0806030902050204" pitchFamily="34" charset="0"/>
                    <a:ea typeface="微软雅黑" panose="020B0503020204020204" pitchFamily="34" charset="-122"/>
                  </a:endParaRPr>
                </a:p>
              </p:txBody>
            </p:sp>
            <p:sp>
              <p:nvSpPr>
                <p:cNvPr id="11" name="文本框 10"/>
                <p:cNvSpPr txBox="1"/>
                <p:nvPr/>
              </p:nvSpPr>
              <p:spPr>
                <a:xfrm>
                  <a:off x="4523055" y="4629964"/>
                  <a:ext cx="1727200" cy="369332"/>
                </a:xfrm>
                <a:prstGeom prst="rect">
                  <a:avLst/>
                </a:prstGeom>
                <a:noFill/>
              </p:spPr>
              <p:txBody>
                <a:bodyPr wrap="square" rtlCol="0">
                  <a:spAutoFit/>
                </a:bodyPr>
                <a:lstStyle/>
                <a:p>
                  <a:r>
                    <a:rPr lang="en-US" altLang="zh-CN" dirty="0" smtClean="0">
                      <a:latin typeface="Impact" panose="020B0806030902050204" pitchFamily="34" charset="0"/>
                      <a:ea typeface="微软雅黑" panose="020B0503020204020204" pitchFamily="34" charset="-122"/>
                    </a:rPr>
                    <a:t>Datanode2</a:t>
                  </a:r>
                  <a:endParaRPr lang="zh-CN" altLang="en-US" dirty="0">
                    <a:latin typeface="Impact" panose="020B0806030902050204" pitchFamily="34" charset="0"/>
                    <a:ea typeface="微软雅黑" panose="020B0503020204020204" pitchFamily="34" charset="-122"/>
                  </a:endParaRPr>
                </a:p>
              </p:txBody>
            </p:sp>
            <p:sp>
              <p:nvSpPr>
                <p:cNvPr id="12" name="文本框 11"/>
                <p:cNvSpPr txBox="1"/>
                <p:nvPr/>
              </p:nvSpPr>
              <p:spPr>
                <a:xfrm>
                  <a:off x="6972463" y="4630048"/>
                  <a:ext cx="1727200" cy="369332"/>
                </a:xfrm>
                <a:prstGeom prst="rect">
                  <a:avLst/>
                </a:prstGeom>
                <a:noFill/>
              </p:spPr>
              <p:txBody>
                <a:bodyPr wrap="square" rtlCol="0">
                  <a:spAutoFit/>
                </a:bodyPr>
                <a:lstStyle/>
                <a:p>
                  <a:r>
                    <a:rPr lang="en-US" altLang="zh-CN" dirty="0" err="1" smtClean="0">
                      <a:latin typeface="Impact" panose="020B0806030902050204" pitchFamily="34" charset="0"/>
                      <a:ea typeface="微软雅黑" panose="020B0503020204020204" pitchFamily="34" charset="-122"/>
                    </a:rPr>
                    <a:t>Datanode</a:t>
                  </a:r>
                  <a:r>
                    <a:rPr lang="en-US" altLang="zh-CN" dirty="0" smtClean="0">
                      <a:latin typeface="Impact" panose="020B0806030902050204" pitchFamily="34" charset="0"/>
                      <a:ea typeface="微软雅黑" panose="020B0503020204020204" pitchFamily="34" charset="-122"/>
                    </a:rPr>
                    <a:t> m</a:t>
                  </a:r>
                  <a:endParaRPr lang="zh-CN" altLang="en-US" dirty="0">
                    <a:latin typeface="Impact" panose="020B0806030902050204" pitchFamily="34" charset="0"/>
                    <a:ea typeface="微软雅黑" panose="020B0503020204020204" pitchFamily="34" charset="-122"/>
                  </a:endParaRPr>
                </a:p>
              </p:txBody>
            </p:sp>
            <p:grpSp>
              <p:nvGrpSpPr>
                <p:cNvPr id="17" name="组合 16"/>
                <p:cNvGrpSpPr/>
                <p:nvPr/>
              </p:nvGrpSpPr>
              <p:grpSpPr>
                <a:xfrm>
                  <a:off x="2039306" y="4833164"/>
                  <a:ext cx="1096167" cy="369332"/>
                  <a:chOff x="2039306" y="4833164"/>
                  <a:chExt cx="1096167" cy="369332"/>
                </a:xfrm>
              </p:grpSpPr>
              <p:sp>
                <p:nvSpPr>
                  <p:cNvPr id="13" name="矩形 12"/>
                  <p:cNvSpPr/>
                  <p:nvPr/>
                </p:nvSpPr>
                <p:spPr>
                  <a:xfrm>
                    <a:off x="2039306" y="4983860"/>
                    <a:ext cx="224923" cy="167790"/>
                  </a:xfrm>
                  <a:prstGeom prst="rect">
                    <a:avLst/>
                  </a:prstGeom>
                  <a:solidFill>
                    <a:srgbClr val="FD67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321551" y="4991578"/>
                    <a:ext cx="224923" cy="167790"/>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910550" y="4983860"/>
                    <a:ext cx="224923" cy="167790"/>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2488804" y="4833164"/>
                    <a:ext cx="631265" cy="369332"/>
                  </a:xfrm>
                  <a:prstGeom prst="rect">
                    <a:avLst/>
                  </a:prstGeom>
                  <a:noFill/>
                </p:spPr>
                <p:txBody>
                  <a:bodyPr wrap="square" rtlCol="0">
                    <a:spAutoFit/>
                  </a:bodyPr>
                  <a:lstStyle/>
                  <a:p>
                    <a:r>
                      <a:rPr lang="en-US" altLang="zh-CN" dirty="0" smtClean="0"/>
                      <a:t>……</a:t>
                    </a:r>
                    <a:endParaRPr lang="zh-CN" altLang="en-US" dirty="0"/>
                  </a:p>
                </p:txBody>
              </p:sp>
            </p:grpSp>
            <p:grpSp>
              <p:nvGrpSpPr>
                <p:cNvPr id="18" name="组合 17"/>
                <p:cNvGrpSpPr/>
                <p:nvPr/>
              </p:nvGrpSpPr>
              <p:grpSpPr>
                <a:xfrm>
                  <a:off x="4561870" y="4825815"/>
                  <a:ext cx="1096167" cy="369332"/>
                  <a:chOff x="2039306" y="4833164"/>
                  <a:chExt cx="1096167" cy="369332"/>
                </a:xfrm>
              </p:grpSpPr>
              <p:sp>
                <p:nvSpPr>
                  <p:cNvPr id="19" name="矩形 18"/>
                  <p:cNvSpPr/>
                  <p:nvPr/>
                </p:nvSpPr>
                <p:spPr>
                  <a:xfrm>
                    <a:off x="2039306" y="4983860"/>
                    <a:ext cx="224923" cy="167790"/>
                  </a:xfrm>
                  <a:prstGeom prst="rect">
                    <a:avLst/>
                  </a:prstGeom>
                  <a:solidFill>
                    <a:srgbClr val="FD67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321551" y="4991578"/>
                    <a:ext cx="224923" cy="167790"/>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2910550" y="4983860"/>
                    <a:ext cx="224923" cy="167790"/>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2488804" y="4833164"/>
                    <a:ext cx="631265" cy="369332"/>
                  </a:xfrm>
                  <a:prstGeom prst="rect">
                    <a:avLst/>
                  </a:prstGeom>
                  <a:noFill/>
                </p:spPr>
                <p:txBody>
                  <a:bodyPr wrap="square" rtlCol="0">
                    <a:spAutoFit/>
                  </a:bodyPr>
                  <a:lstStyle/>
                  <a:p>
                    <a:r>
                      <a:rPr lang="en-US" altLang="zh-CN" dirty="0" smtClean="0"/>
                      <a:t>……</a:t>
                    </a:r>
                    <a:endParaRPr lang="zh-CN" altLang="en-US" dirty="0"/>
                  </a:p>
                </p:txBody>
              </p:sp>
            </p:grpSp>
            <p:grpSp>
              <p:nvGrpSpPr>
                <p:cNvPr id="23" name="组合 22"/>
                <p:cNvGrpSpPr/>
                <p:nvPr/>
              </p:nvGrpSpPr>
              <p:grpSpPr>
                <a:xfrm>
                  <a:off x="7043703" y="4796324"/>
                  <a:ext cx="1096167" cy="369332"/>
                  <a:chOff x="2039306" y="4833164"/>
                  <a:chExt cx="1096167" cy="369332"/>
                </a:xfrm>
              </p:grpSpPr>
              <p:sp>
                <p:nvSpPr>
                  <p:cNvPr id="24" name="矩形 23"/>
                  <p:cNvSpPr/>
                  <p:nvPr/>
                </p:nvSpPr>
                <p:spPr>
                  <a:xfrm>
                    <a:off x="2039306" y="4983860"/>
                    <a:ext cx="224923" cy="167790"/>
                  </a:xfrm>
                  <a:prstGeom prst="rect">
                    <a:avLst/>
                  </a:prstGeom>
                  <a:solidFill>
                    <a:srgbClr val="FD67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2321551" y="4991578"/>
                    <a:ext cx="224923" cy="167790"/>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910550" y="4983860"/>
                    <a:ext cx="224923" cy="167790"/>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2488804" y="4833164"/>
                    <a:ext cx="631265" cy="369332"/>
                  </a:xfrm>
                  <a:prstGeom prst="rect">
                    <a:avLst/>
                  </a:prstGeom>
                  <a:noFill/>
                </p:spPr>
                <p:txBody>
                  <a:bodyPr wrap="square" rtlCol="0">
                    <a:spAutoFit/>
                  </a:bodyPr>
                  <a:lstStyle/>
                  <a:p>
                    <a:r>
                      <a:rPr lang="en-US" altLang="zh-CN" dirty="0" smtClean="0"/>
                      <a:t>……</a:t>
                    </a:r>
                    <a:endParaRPr lang="zh-CN" altLang="en-US" dirty="0"/>
                  </a:p>
                </p:txBody>
              </p:sp>
            </p:grpSp>
          </p:grpSp>
          <p:sp>
            <p:nvSpPr>
              <p:cNvPr id="29" name="圆角矩形 28"/>
              <p:cNvSpPr/>
              <p:nvPr/>
            </p:nvSpPr>
            <p:spPr>
              <a:xfrm>
                <a:off x="3159450" y="1841018"/>
                <a:ext cx="1698171" cy="1968015"/>
              </a:xfrm>
              <a:prstGeom prst="roundRect">
                <a:avLst>
                  <a:gd name="adj" fmla="val 584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a:off x="3284814" y="2042499"/>
                <a:ext cx="1442181" cy="647882"/>
              </a:xfrm>
              <a:prstGeom prst="triangle">
                <a:avLst>
                  <a:gd name="adj" fmla="val 46246"/>
                </a:avLst>
              </a:prstGeom>
              <a:solidFill>
                <a:schemeClr val="accent1">
                  <a:lumMod val="60000"/>
                  <a:lumOff val="40000"/>
                </a:schemeClr>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solidFill>
                      <a:schemeClr val="tx1"/>
                    </a:solidFill>
                    <a:latin typeface="Impact" panose="020B0806030902050204" pitchFamily="34" charset="0"/>
                    <a:ea typeface="微软雅黑" panose="020B0503020204020204" pitchFamily="34" charset="-122"/>
                  </a:rPr>
                  <a:t>NS 1</a:t>
                </a:r>
                <a:endParaRPr lang="zh-CN" altLang="en-US" sz="2000" b="1" dirty="0">
                  <a:solidFill>
                    <a:schemeClr val="tx1"/>
                  </a:solidFill>
                  <a:latin typeface="Impact" panose="020B0806030902050204" pitchFamily="34" charset="0"/>
                  <a:ea typeface="微软雅黑" panose="020B0503020204020204" pitchFamily="34" charset="-122"/>
                </a:endParaRPr>
              </a:p>
            </p:txBody>
          </p:sp>
          <p:sp>
            <p:nvSpPr>
              <p:cNvPr id="31" name="圆角矩形 30"/>
              <p:cNvSpPr/>
              <p:nvPr/>
            </p:nvSpPr>
            <p:spPr>
              <a:xfrm>
                <a:off x="5499750" y="1839162"/>
                <a:ext cx="1698171" cy="1968015"/>
              </a:xfrm>
              <a:prstGeom prst="roundRect">
                <a:avLst>
                  <a:gd name="adj" fmla="val 584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圆角矩形 32"/>
              <p:cNvSpPr/>
              <p:nvPr/>
            </p:nvSpPr>
            <p:spPr>
              <a:xfrm>
                <a:off x="7840050" y="1859488"/>
                <a:ext cx="1698171" cy="1968015"/>
              </a:xfrm>
              <a:prstGeom prst="roundRect">
                <a:avLst>
                  <a:gd name="adj" fmla="val 584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a:off x="5627745" y="2016919"/>
                <a:ext cx="1442181" cy="647882"/>
              </a:xfrm>
              <a:prstGeom prst="triangle">
                <a:avLst>
                  <a:gd name="adj" fmla="val 46246"/>
                </a:avLst>
              </a:prstGeom>
              <a:solidFill>
                <a:schemeClr val="accent1">
                  <a:lumMod val="60000"/>
                  <a:lumOff val="40000"/>
                </a:schemeClr>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solidFill>
                      <a:schemeClr val="tx1"/>
                    </a:solidFill>
                    <a:latin typeface="Impact" panose="020B0806030902050204" pitchFamily="34" charset="0"/>
                    <a:ea typeface="微软雅黑" panose="020B0503020204020204" pitchFamily="34" charset="-122"/>
                  </a:rPr>
                  <a:t>NS k</a:t>
                </a:r>
                <a:endParaRPr lang="zh-CN" altLang="en-US" sz="2000" b="1" dirty="0">
                  <a:solidFill>
                    <a:schemeClr val="tx1"/>
                  </a:solidFill>
                  <a:latin typeface="Impact" panose="020B0806030902050204" pitchFamily="34" charset="0"/>
                  <a:ea typeface="微软雅黑" panose="020B0503020204020204" pitchFamily="34" charset="-122"/>
                </a:endParaRPr>
              </a:p>
            </p:txBody>
          </p:sp>
          <p:sp>
            <p:nvSpPr>
              <p:cNvPr id="37" name="等腰三角形 36"/>
              <p:cNvSpPr/>
              <p:nvPr/>
            </p:nvSpPr>
            <p:spPr>
              <a:xfrm>
                <a:off x="7965901" y="2016919"/>
                <a:ext cx="1442181" cy="647882"/>
              </a:xfrm>
              <a:prstGeom prst="triangle">
                <a:avLst>
                  <a:gd name="adj" fmla="val 46246"/>
                </a:avLst>
              </a:prstGeom>
              <a:solidFill>
                <a:schemeClr val="accent1">
                  <a:lumMod val="60000"/>
                  <a:lumOff val="40000"/>
                </a:schemeClr>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solidFill>
                      <a:schemeClr val="tx1"/>
                    </a:solidFill>
                    <a:latin typeface="Impact" panose="020B0806030902050204" pitchFamily="34" charset="0"/>
                    <a:ea typeface="微软雅黑" panose="020B0503020204020204" pitchFamily="34" charset="-122"/>
                  </a:rPr>
                  <a:t>NS n</a:t>
                </a:r>
                <a:endParaRPr lang="zh-CN" altLang="en-US" sz="2000" b="1" dirty="0">
                  <a:solidFill>
                    <a:schemeClr val="tx1"/>
                  </a:solidFill>
                  <a:latin typeface="Impact" panose="020B0806030902050204" pitchFamily="34" charset="0"/>
                  <a:ea typeface="微软雅黑" panose="020B0503020204020204" pitchFamily="34" charset="-122"/>
                </a:endParaRPr>
              </a:p>
            </p:txBody>
          </p:sp>
          <p:sp>
            <p:nvSpPr>
              <p:cNvPr id="39" name="圆角矩形 38"/>
              <p:cNvSpPr/>
              <p:nvPr/>
            </p:nvSpPr>
            <p:spPr>
              <a:xfrm>
                <a:off x="3580305" y="3151825"/>
                <a:ext cx="1121742" cy="343794"/>
              </a:xfrm>
              <a:prstGeom prst="roundRect">
                <a:avLst/>
              </a:prstGeom>
              <a:solidFill>
                <a:srgbClr val="00B0F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Impact" panose="020B0806030902050204" pitchFamily="34" charset="0"/>
                  </a:rPr>
                  <a:t>Pool 1</a:t>
                </a:r>
                <a:endParaRPr lang="zh-CN" altLang="en-US" sz="2000" dirty="0">
                  <a:latin typeface="Impact" panose="020B0806030902050204" pitchFamily="34" charset="0"/>
                </a:endParaRPr>
              </a:p>
            </p:txBody>
          </p:sp>
          <p:sp>
            <p:nvSpPr>
              <p:cNvPr id="42" name="圆角矩形 41"/>
              <p:cNvSpPr/>
              <p:nvPr/>
            </p:nvSpPr>
            <p:spPr>
              <a:xfrm>
                <a:off x="5872969" y="3151825"/>
                <a:ext cx="1121742" cy="343794"/>
              </a:xfrm>
              <a:prstGeom prst="roundRect">
                <a:avLst/>
              </a:prstGeom>
              <a:solidFill>
                <a:srgbClr val="00B0F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Impact" panose="020B0806030902050204" pitchFamily="34" charset="0"/>
                  </a:rPr>
                  <a:t>Pool k</a:t>
                </a:r>
                <a:endParaRPr lang="zh-CN" altLang="en-US" sz="2000" dirty="0">
                  <a:latin typeface="Impact" panose="020B0806030902050204" pitchFamily="34" charset="0"/>
                </a:endParaRPr>
              </a:p>
            </p:txBody>
          </p:sp>
          <p:sp>
            <p:nvSpPr>
              <p:cNvPr id="43" name="圆角矩形 42"/>
              <p:cNvSpPr/>
              <p:nvPr/>
            </p:nvSpPr>
            <p:spPr>
              <a:xfrm>
                <a:off x="8044875" y="3143693"/>
                <a:ext cx="1121742" cy="343794"/>
              </a:xfrm>
              <a:prstGeom prst="roundRect">
                <a:avLst/>
              </a:prstGeom>
              <a:solidFill>
                <a:srgbClr val="00B0F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Impact" panose="020B0806030902050204" pitchFamily="34" charset="0"/>
                  </a:rPr>
                  <a:t>Pool n</a:t>
                </a:r>
                <a:endParaRPr lang="zh-CN" altLang="en-US" sz="2000" dirty="0">
                  <a:latin typeface="Impact" panose="020B0806030902050204" pitchFamily="34" charset="0"/>
                </a:endParaRPr>
              </a:p>
            </p:txBody>
          </p:sp>
          <p:cxnSp>
            <p:nvCxnSpPr>
              <p:cNvPr id="44" name="直接箭头连接符 43"/>
              <p:cNvCxnSpPr>
                <a:stCxn id="30" idx="3"/>
                <a:endCxn id="39" idx="0"/>
              </p:cNvCxnSpPr>
              <p:nvPr/>
            </p:nvCxnSpPr>
            <p:spPr>
              <a:xfrm>
                <a:off x="3951765" y="2690381"/>
                <a:ext cx="189411" cy="461444"/>
              </a:xfrm>
              <a:prstGeom prst="straightConnector1">
                <a:avLst/>
              </a:prstGeom>
              <a:ln w="254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7" name="直接箭头连接符 46"/>
              <p:cNvCxnSpPr>
                <a:stCxn id="36" idx="3"/>
                <a:endCxn id="42" idx="0"/>
              </p:cNvCxnSpPr>
              <p:nvPr/>
            </p:nvCxnSpPr>
            <p:spPr>
              <a:xfrm>
                <a:off x="6294696" y="2664801"/>
                <a:ext cx="139144" cy="487024"/>
              </a:xfrm>
              <a:prstGeom prst="straightConnector1">
                <a:avLst/>
              </a:prstGeom>
              <a:ln w="254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0" name="直接箭头连接符 49"/>
              <p:cNvCxnSpPr>
                <a:stCxn id="37" idx="3"/>
                <a:endCxn id="43" idx="0"/>
              </p:cNvCxnSpPr>
              <p:nvPr/>
            </p:nvCxnSpPr>
            <p:spPr>
              <a:xfrm flipH="1">
                <a:off x="8605746" y="2664801"/>
                <a:ext cx="27106" cy="478892"/>
              </a:xfrm>
              <a:prstGeom prst="straightConnector1">
                <a:avLst/>
              </a:prstGeom>
              <a:ln w="254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6783095" y="3380238"/>
                <a:ext cx="2460088" cy="369332"/>
              </a:xfrm>
              <a:prstGeom prst="rect">
                <a:avLst/>
              </a:prstGeom>
              <a:noFill/>
            </p:spPr>
            <p:txBody>
              <a:bodyPr wrap="square" rtlCol="0">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rPr>
                  <a:t>Block Pools</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55" name="左大括号 54"/>
              <p:cNvSpPr/>
              <p:nvPr/>
            </p:nvSpPr>
            <p:spPr>
              <a:xfrm rot="5400000">
                <a:off x="6247595" y="1568012"/>
                <a:ext cx="287239" cy="4878903"/>
              </a:xfrm>
              <a:prstGeom prst="leftBrace">
                <a:avLst/>
              </a:prstGeom>
              <a:ln w="254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6" name="文本框 55"/>
              <p:cNvSpPr txBox="1"/>
              <p:nvPr/>
            </p:nvSpPr>
            <p:spPr>
              <a:xfrm>
                <a:off x="4895440" y="2387555"/>
                <a:ext cx="631265" cy="369332"/>
              </a:xfrm>
              <a:prstGeom prst="rect">
                <a:avLst/>
              </a:prstGeom>
              <a:noFill/>
            </p:spPr>
            <p:txBody>
              <a:bodyPr wrap="square" rtlCol="0">
                <a:spAutoFit/>
              </a:bodyPr>
              <a:lstStyle/>
              <a:p>
                <a:r>
                  <a:rPr lang="en-US" altLang="zh-CN" dirty="0" smtClean="0"/>
                  <a:t>……</a:t>
                </a:r>
                <a:endParaRPr lang="zh-CN" altLang="en-US" dirty="0"/>
              </a:p>
            </p:txBody>
          </p:sp>
          <p:sp>
            <p:nvSpPr>
              <p:cNvPr id="57" name="文本框 56"/>
              <p:cNvSpPr txBox="1"/>
              <p:nvPr/>
            </p:nvSpPr>
            <p:spPr>
              <a:xfrm>
                <a:off x="7238539" y="2334983"/>
                <a:ext cx="631265" cy="369332"/>
              </a:xfrm>
              <a:prstGeom prst="rect">
                <a:avLst/>
              </a:prstGeom>
              <a:noFill/>
            </p:spPr>
            <p:txBody>
              <a:bodyPr wrap="square" rtlCol="0">
                <a:spAutoFit/>
              </a:bodyPr>
              <a:lstStyle/>
              <a:p>
                <a:r>
                  <a:rPr lang="en-US" altLang="zh-CN" dirty="0" smtClean="0"/>
                  <a:t>……</a:t>
                </a:r>
                <a:endParaRPr lang="zh-CN" altLang="en-US" dirty="0"/>
              </a:p>
            </p:txBody>
          </p:sp>
          <p:sp>
            <p:nvSpPr>
              <p:cNvPr id="58" name="上下箭头 57"/>
              <p:cNvSpPr/>
              <p:nvPr/>
            </p:nvSpPr>
            <p:spPr>
              <a:xfrm>
                <a:off x="2348353" y="3151826"/>
                <a:ext cx="316715" cy="2672836"/>
              </a:xfrm>
              <a:prstGeom prst="up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上下箭头 59"/>
              <p:cNvSpPr/>
              <p:nvPr/>
            </p:nvSpPr>
            <p:spPr>
              <a:xfrm>
                <a:off x="2348352" y="1839162"/>
                <a:ext cx="331145" cy="1259878"/>
              </a:xfrm>
              <a:prstGeom prst="up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文本框 60"/>
              <p:cNvSpPr txBox="1"/>
              <p:nvPr/>
            </p:nvSpPr>
            <p:spPr>
              <a:xfrm rot="16200000">
                <a:off x="1348631" y="4279297"/>
                <a:ext cx="1749847" cy="400110"/>
              </a:xfrm>
              <a:prstGeom prst="rect">
                <a:avLst/>
              </a:prstGeom>
              <a:noFill/>
            </p:spPr>
            <p:txBody>
              <a:bodyPr wrap="square" rtlCol="0">
                <a:spAutoFit/>
              </a:bodyPr>
              <a:lstStyle/>
              <a:p>
                <a:r>
                  <a:rPr lang="en-US" altLang="zh-CN" sz="2000" dirty="0">
                    <a:latin typeface="Impact" panose="020B0806030902050204" pitchFamily="34" charset="0"/>
                    <a:ea typeface="微软雅黑" panose="020B0503020204020204" pitchFamily="34" charset="-122"/>
                  </a:rPr>
                  <a:t>Block Storage</a:t>
                </a:r>
                <a:endParaRPr lang="zh-CN" altLang="en-US" sz="2000" dirty="0">
                  <a:latin typeface="Impact" panose="020B0806030902050204" pitchFamily="34" charset="0"/>
                  <a:ea typeface="微软雅黑" panose="020B0503020204020204" pitchFamily="34" charset="-122"/>
                </a:endParaRPr>
              </a:p>
            </p:txBody>
          </p:sp>
        </p:grpSp>
        <p:sp>
          <p:nvSpPr>
            <p:cNvPr id="62" name="文本框 61"/>
            <p:cNvSpPr txBox="1"/>
            <p:nvPr/>
          </p:nvSpPr>
          <p:spPr>
            <a:xfrm rot="16200000">
              <a:off x="1365065" y="2088058"/>
              <a:ext cx="1749847" cy="400110"/>
            </a:xfrm>
            <a:prstGeom prst="rect">
              <a:avLst/>
            </a:prstGeom>
            <a:noFill/>
          </p:spPr>
          <p:txBody>
            <a:bodyPr wrap="square" rtlCol="0">
              <a:spAutoFit/>
            </a:bodyPr>
            <a:lstStyle/>
            <a:p>
              <a:r>
                <a:rPr lang="en-US" altLang="zh-CN" sz="2000" dirty="0" smtClean="0">
                  <a:latin typeface="Impact" panose="020B0806030902050204" pitchFamily="34" charset="0"/>
                  <a:ea typeface="微软雅黑" panose="020B0503020204020204" pitchFamily="34" charset="-122"/>
                </a:rPr>
                <a:t>Namespace</a:t>
              </a:r>
              <a:endParaRPr lang="zh-CN" altLang="en-US" sz="2000" dirty="0">
                <a:latin typeface="Impact" panose="020B0806030902050204" pitchFamily="34" charset="0"/>
                <a:ea typeface="微软雅黑" panose="020B0503020204020204" pitchFamily="34" charset="-122"/>
              </a:endParaRPr>
            </a:p>
          </p:txBody>
        </p:sp>
      </p:grpSp>
      <p:sp>
        <p:nvSpPr>
          <p:cNvPr id="65" name="矩形 64"/>
          <p:cNvSpPr/>
          <p:nvPr/>
        </p:nvSpPr>
        <p:spPr>
          <a:xfrm>
            <a:off x="8501529" y="3679799"/>
            <a:ext cx="3653949" cy="707886"/>
          </a:xfrm>
          <a:prstGeom prst="rect">
            <a:avLst/>
          </a:prstGeom>
        </p:spPr>
        <p:txBody>
          <a:bodyPr wrap="none">
            <a:spAutoFit/>
          </a:bodyPr>
          <a:lstStyle/>
          <a:p>
            <a:pPr algn="ctr" defTabSz="-635"/>
            <a:r>
              <a:rPr lang="en-US" altLang="zh-CN" sz="4000" dirty="0" smtClean="0">
                <a:solidFill>
                  <a:srgbClr val="000000"/>
                </a:solidFill>
                <a:latin typeface="微软雅黑" panose="020B0503020204020204" pitchFamily="34" charset="-122"/>
                <a:ea typeface="微软雅黑" panose="020B0503020204020204" pitchFamily="34" charset="-122"/>
                <a:cs typeface="Times New Roman" pitchFamily="18" charset="0"/>
              </a:rPr>
              <a:t>HDFS</a:t>
            </a:r>
            <a:r>
              <a:rPr lang="zh-CN" altLang="en-US" sz="4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联邦结构</a:t>
            </a:r>
            <a:endParaRPr lang="zh-CN" altLang="en-US" sz="4000" b="1" dirty="0">
              <a:solidFill>
                <a:srgbClr val="000000"/>
              </a:solidFill>
              <a:latin typeface="微软雅黑" panose="020B0503020204020204" pitchFamily="34" charset="-122"/>
              <a:ea typeface="微软雅黑" panose="020B0503020204020204" pitchFamily="34" charset="-122"/>
              <a:cs typeface="Times New Roman" pitchFamily="18" charset="0"/>
            </a:endParaRPr>
          </a:p>
        </p:txBody>
      </p:sp>
    </p:spTree>
    <p:extLst>
      <p:ext uri="{BB962C8B-B14F-4D97-AF65-F5344CB8AC3E}">
        <p14:creationId xmlns:p14="http://schemas.microsoft.com/office/powerpoint/2010/main" val="144417477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HDFS</a:t>
            </a:r>
            <a:r>
              <a:rPr lang="zh-CN" altLang="en-US" dirty="0" smtClean="0"/>
              <a:t>联邦</a:t>
            </a:r>
            <a:endParaRPr lang="zh-CN" altLang="en-US" dirty="0"/>
          </a:p>
        </p:txBody>
      </p:sp>
      <p:sp>
        <p:nvSpPr>
          <p:cNvPr id="3" name="内容占位符 2"/>
          <p:cNvSpPr>
            <a:spLocks noGrp="1"/>
          </p:cNvSpPr>
          <p:nvPr>
            <p:ph idx="1"/>
          </p:nvPr>
        </p:nvSpPr>
        <p:spPr/>
        <p:txBody>
          <a:bodyPr/>
          <a:lstStyle/>
          <a:p>
            <a:r>
              <a:rPr lang="en-US" altLang="zh-CN" dirty="0" smtClean="0"/>
              <a:t>HDFS</a:t>
            </a:r>
            <a:r>
              <a:rPr lang="zh-CN" altLang="en-US" dirty="0" smtClean="0"/>
              <a:t>联邦有</a:t>
            </a:r>
            <a:r>
              <a:rPr lang="en-US" altLang="zh-CN" dirty="0"/>
              <a:t>block pool</a:t>
            </a:r>
            <a:r>
              <a:rPr lang="zh-CN" altLang="en-US" dirty="0"/>
              <a:t>的概念，每一</a:t>
            </a:r>
            <a:r>
              <a:rPr lang="zh-CN" altLang="en-US" dirty="0" smtClean="0"/>
              <a:t>个</a:t>
            </a:r>
            <a:r>
              <a:rPr lang="en-US" altLang="zh-CN" dirty="0" smtClean="0"/>
              <a:t>namespace</a:t>
            </a:r>
            <a:r>
              <a:rPr lang="zh-CN" altLang="en-US" dirty="0" smtClean="0"/>
              <a:t>都有一个</a:t>
            </a:r>
            <a:r>
              <a:rPr lang="en-US" altLang="zh-CN" dirty="0" smtClean="0"/>
              <a:t>pool</a:t>
            </a:r>
            <a:r>
              <a:rPr lang="zh-CN" altLang="en-US" dirty="0" smtClean="0"/>
              <a:t>，</a:t>
            </a:r>
            <a:r>
              <a:rPr lang="en-US" altLang="zh-CN" dirty="0" err="1" smtClean="0"/>
              <a:t>datanodes</a:t>
            </a:r>
            <a:r>
              <a:rPr lang="zh-CN" altLang="en-US" dirty="0" smtClean="0"/>
              <a:t>会存储集群中所有的</a:t>
            </a:r>
            <a:r>
              <a:rPr lang="en-US" altLang="zh-CN" dirty="0" smtClean="0"/>
              <a:t>pool</a:t>
            </a:r>
            <a:r>
              <a:rPr lang="zh-CN" altLang="en-US" dirty="0" smtClean="0"/>
              <a:t>，</a:t>
            </a:r>
            <a:r>
              <a:rPr lang="en-US" altLang="zh-CN" dirty="0" smtClean="0"/>
              <a:t>block </a:t>
            </a:r>
            <a:r>
              <a:rPr lang="en-US" altLang="zh-CN" dirty="0"/>
              <a:t>pool</a:t>
            </a:r>
            <a:r>
              <a:rPr lang="zh-CN" altLang="en-US" dirty="0"/>
              <a:t>之间的管理是独立的，一个</a:t>
            </a:r>
            <a:r>
              <a:rPr lang="en-US" altLang="zh-CN" dirty="0" smtClean="0"/>
              <a:t>namespace</a:t>
            </a:r>
            <a:r>
              <a:rPr lang="zh-CN" altLang="en-US" dirty="0" smtClean="0"/>
              <a:t>生成</a:t>
            </a:r>
            <a:r>
              <a:rPr lang="zh-CN" altLang="en-US" dirty="0"/>
              <a:t>一个</a:t>
            </a:r>
            <a:r>
              <a:rPr lang="en-US" altLang="zh-CN" dirty="0"/>
              <a:t>block id</a:t>
            </a:r>
            <a:r>
              <a:rPr lang="zh-CN" altLang="en-US" dirty="0"/>
              <a:t>时不需要跟其它</a:t>
            </a:r>
            <a:r>
              <a:rPr lang="en-US" altLang="zh-CN" dirty="0"/>
              <a:t>namespace</a:t>
            </a:r>
            <a:r>
              <a:rPr lang="zh-CN" altLang="en-US" dirty="0"/>
              <a:t>协调，一个</a:t>
            </a:r>
            <a:r>
              <a:rPr lang="en-US" altLang="zh-CN" dirty="0" err="1"/>
              <a:t>namenode</a:t>
            </a:r>
            <a:r>
              <a:rPr lang="zh-CN" altLang="en-US" dirty="0"/>
              <a:t>的失败也不会影响到</a:t>
            </a:r>
            <a:r>
              <a:rPr lang="en-US" altLang="zh-CN" dirty="0" err="1"/>
              <a:t>datanode</a:t>
            </a:r>
            <a:r>
              <a:rPr lang="zh-CN" altLang="en-US" dirty="0"/>
              <a:t>对其它</a:t>
            </a:r>
            <a:r>
              <a:rPr lang="en-US" altLang="zh-CN" dirty="0" err="1"/>
              <a:t>namenodes</a:t>
            </a:r>
            <a:r>
              <a:rPr lang="zh-CN" altLang="en-US" dirty="0"/>
              <a:t>的服务</a:t>
            </a:r>
            <a:r>
              <a:rPr lang="zh-CN" altLang="en-US" dirty="0" smtClean="0"/>
              <a:t>。</a:t>
            </a:r>
            <a:endParaRPr lang="en-US" altLang="zh-CN" dirty="0" smtClean="0"/>
          </a:p>
          <a:p>
            <a:pPr latinLnBrk="1"/>
            <a:r>
              <a:rPr lang="zh-CN" altLang="en-US" dirty="0"/>
              <a:t>一个</a:t>
            </a:r>
            <a:r>
              <a:rPr lang="en-US" altLang="zh-CN" dirty="0"/>
              <a:t>namespace</a:t>
            </a:r>
            <a:r>
              <a:rPr lang="zh-CN" altLang="en-US" dirty="0"/>
              <a:t>和它的</a:t>
            </a:r>
            <a:r>
              <a:rPr lang="en-US" altLang="zh-CN" dirty="0" err="1"/>
              <a:t>blockpool</a:t>
            </a:r>
            <a:r>
              <a:rPr lang="zh-CN" altLang="en-US" dirty="0"/>
              <a:t>作为一个管理单元，删除后，对应于</a:t>
            </a:r>
            <a:r>
              <a:rPr lang="en-US" altLang="zh-CN" dirty="0" err="1"/>
              <a:t>datanodes</a:t>
            </a:r>
            <a:r>
              <a:rPr lang="zh-CN" altLang="en-US" dirty="0"/>
              <a:t>中的</a:t>
            </a:r>
            <a:r>
              <a:rPr lang="en-US" altLang="zh-CN" dirty="0"/>
              <a:t>pool</a:t>
            </a:r>
            <a:r>
              <a:rPr lang="zh-CN" altLang="en-US" dirty="0"/>
              <a:t>也会被删除。集群升级时，这个管理单元也独立升级。</a:t>
            </a:r>
          </a:p>
          <a:p>
            <a:pPr latinLnBrk="1"/>
            <a:r>
              <a:rPr lang="zh-CN" altLang="en-US" dirty="0"/>
              <a:t>这里引入</a:t>
            </a:r>
            <a:r>
              <a:rPr lang="en-US" altLang="zh-CN" dirty="0" err="1"/>
              <a:t>clusterID</a:t>
            </a:r>
            <a:r>
              <a:rPr lang="zh-CN" altLang="en-US" dirty="0"/>
              <a:t>来标示集群所有节点。当一个</a:t>
            </a:r>
            <a:r>
              <a:rPr lang="en-US" altLang="zh-CN" dirty="0" err="1"/>
              <a:t>namenode</a:t>
            </a:r>
            <a:r>
              <a:rPr lang="en-US" altLang="zh-CN" dirty="0"/>
              <a:t> format</a:t>
            </a:r>
            <a:r>
              <a:rPr lang="zh-CN" altLang="en-US" dirty="0"/>
              <a:t>之后，这个</a:t>
            </a:r>
            <a:r>
              <a:rPr lang="en-US" altLang="zh-CN" dirty="0"/>
              <a:t>id</a:t>
            </a:r>
            <a:r>
              <a:rPr lang="zh-CN" altLang="en-US" dirty="0"/>
              <a:t>生成，集群中其它</a:t>
            </a:r>
            <a:r>
              <a:rPr lang="en-US" altLang="zh-CN" dirty="0" err="1"/>
              <a:t>namenode</a:t>
            </a:r>
            <a:r>
              <a:rPr lang="zh-CN" altLang="en-US" dirty="0"/>
              <a:t>的</a:t>
            </a:r>
            <a:r>
              <a:rPr lang="en-US" altLang="zh-CN" dirty="0"/>
              <a:t>format</a:t>
            </a:r>
            <a:r>
              <a:rPr lang="zh-CN" altLang="en-US" dirty="0"/>
              <a:t>也用这个</a:t>
            </a:r>
            <a:r>
              <a:rPr lang="en-US" altLang="zh-CN" dirty="0"/>
              <a:t>id</a:t>
            </a:r>
            <a:r>
              <a:rPr lang="zh-CN" altLang="en-US" dirty="0"/>
              <a:t>。</a:t>
            </a:r>
          </a:p>
          <a:p>
            <a:endParaRPr lang="zh-CN" altLang="en-US" dirty="0"/>
          </a:p>
        </p:txBody>
      </p:sp>
    </p:spTree>
    <p:extLst>
      <p:ext uri="{BB962C8B-B14F-4D97-AF65-F5344CB8AC3E}">
        <p14:creationId xmlns:p14="http://schemas.microsoft.com/office/powerpoint/2010/main" val="84134785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多</a:t>
            </a:r>
            <a:r>
              <a:rPr lang="en-US" altLang="zh-CN" dirty="0" err="1"/>
              <a:t>namenode</a:t>
            </a:r>
            <a:r>
              <a:rPr lang="zh-CN" altLang="en-US" dirty="0"/>
              <a:t>的</a:t>
            </a:r>
            <a:r>
              <a:rPr lang="zh-CN" altLang="en-US" dirty="0" smtClean="0"/>
              <a:t>好处</a:t>
            </a:r>
            <a:endParaRPr lang="zh-CN" altLang="en-US" dirty="0"/>
          </a:p>
        </p:txBody>
      </p:sp>
      <p:sp>
        <p:nvSpPr>
          <p:cNvPr id="3" name="内容占位符 2"/>
          <p:cNvSpPr>
            <a:spLocks noGrp="1"/>
          </p:cNvSpPr>
          <p:nvPr>
            <p:ph idx="1"/>
          </p:nvPr>
        </p:nvSpPr>
        <p:spPr/>
        <p:txBody>
          <a:bodyPr/>
          <a:lstStyle/>
          <a:p>
            <a:r>
              <a:rPr lang="zh-CN" altLang="en-US" dirty="0"/>
              <a:t>多</a:t>
            </a:r>
            <a:r>
              <a:rPr lang="en-US" altLang="zh-CN" dirty="0" err="1"/>
              <a:t>namenode</a:t>
            </a:r>
            <a:r>
              <a:rPr lang="zh-CN" altLang="en-US" dirty="0"/>
              <a:t>的好处</a:t>
            </a:r>
            <a:r>
              <a:rPr lang="zh-CN" altLang="en-US" dirty="0" smtClean="0"/>
              <a:t>：</a:t>
            </a:r>
            <a:endParaRPr lang="en-US" altLang="zh-CN" dirty="0" smtClean="0"/>
          </a:p>
          <a:p>
            <a:pPr lvl="1"/>
            <a:r>
              <a:rPr lang="en-US" altLang="zh-CN" dirty="0"/>
              <a:t>namespace</a:t>
            </a:r>
            <a:r>
              <a:rPr lang="zh-CN" altLang="en-US" dirty="0"/>
              <a:t>可扩展性。原来只有</a:t>
            </a:r>
            <a:r>
              <a:rPr lang="en-US" altLang="zh-CN" dirty="0" err="1"/>
              <a:t>hdfs</a:t>
            </a:r>
            <a:r>
              <a:rPr lang="zh-CN" altLang="en-US" dirty="0"/>
              <a:t>存储可以水平扩展，现在</a:t>
            </a:r>
            <a:r>
              <a:rPr lang="en-US" altLang="zh-CN" dirty="0" err="1"/>
              <a:t>namenode</a:t>
            </a:r>
            <a:r>
              <a:rPr lang="zh-CN" altLang="en-US" dirty="0"/>
              <a:t>也可以做到了，减轻单</a:t>
            </a:r>
            <a:r>
              <a:rPr lang="en-US" altLang="zh-CN" dirty="0" err="1"/>
              <a:t>namenode</a:t>
            </a:r>
            <a:r>
              <a:rPr lang="zh-CN" altLang="en-US" dirty="0"/>
              <a:t>的内存和服务压力</a:t>
            </a:r>
            <a:r>
              <a:rPr lang="zh-CN" altLang="en-US" dirty="0" smtClean="0"/>
              <a:t>。</a:t>
            </a:r>
            <a:endParaRPr lang="en-US" altLang="zh-CN" dirty="0" smtClean="0"/>
          </a:p>
          <a:p>
            <a:pPr lvl="1"/>
            <a:r>
              <a:rPr lang="zh-CN" altLang="en-US" dirty="0"/>
              <a:t>性能方面。多个</a:t>
            </a:r>
            <a:r>
              <a:rPr lang="en-US" altLang="zh-CN" dirty="0" err="1"/>
              <a:t>namenode</a:t>
            </a:r>
            <a:r>
              <a:rPr lang="zh-CN" altLang="en-US" dirty="0"/>
              <a:t>可以提高读写时的吞吐量</a:t>
            </a:r>
            <a:r>
              <a:rPr lang="zh-CN" altLang="en-US" dirty="0" smtClean="0"/>
              <a:t>。</a:t>
            </a:r>
            <a:endParaRPr lang="en-US" altLang="zh-CN" dirty="0" smtClean="0"/>
          </a:p>
          <a:p>
            <a:pPr lvl="1"/>
            <a:r>
              <a:rPr lang="zh-CN" altLang="en-US" dirty="0"/>
              <a:t>隔离性。隔离不同类型的程序，一定程度上控制资源的分配。</a:t>
            </a:r>
          </a:p>
        </p:txBody>
      </p:sp>
    </p:spTree>
    <p:extLst>
      <p:ext uri="{BB962C8B-B14F-4D97-AF65-F5344CB8AC3E}">
        <p14:creationId xmlns:p14="http://schemas.microsoft.com/office/powerpoint/2010/main" val="44746315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32772" y="2296659"/>
            <a:ext cx="9159228" cy="1128713"/>
          </a:xfrm>
          <a:prstGeom prst="rect">
            <a:avLst/>
          </a:prstGeom>
        </p:spPr>
      </p:pic>
      <p:sp>
        <p:nvSpPr>
          <p:cNvPr id="6" name="文本框 5"/>
          <p:cNvSpPr txBox="1"/>
          <p:nvPr/>
        </p:nvSpPr>
        <p:spPr>
          <a:xfrm>
            <a:off x="5196112" y="2267631"/>
            <a:ext cx="6154058" cy="1200329"/>
          </a:xfrm>
          <a:prstGeom prst="rect">
            <a:avLst/>
          </a:prstGeom>
          <a:noFill/>
        </p:spPr>
        <p:txBody>
          <a:bodyPr wrap="square" rtlCol="0">
            <a:spAutoFit/>
          </a:bodyPr>
          <a:lstStyle/>
          <a:p>
            <a:r>
              <a:rPr lang="en-US" altLang="zh-CN" sz="7200" b="1" dirty="0" smtClean="0">
                <a:solidFill>
                  <a:schemeClr val="bg1"/>
                </a:solidFill>
                <a:latin typeface="微软雅黑" panose="020B0503020204020204" pitchFamily="34" charset="-122"/>
                <a:ea typeface="微软雅黑" panose="020B0503020204020204" pitchFamily="34" charset="-122"/>
              </a:rPr>
              <a:t>THANKS</a:t>
            </a:r>
            <a:r>
              <a:rPr lang="en-US" altLang="zh-CN" sz="7200" b="1" dirty="0">
                <a:solidFill>
                  <a:schemeClr val="bg1"/>
                </a:solidFill>
                <a:latin typeface="微软雅黑" panose="020B0503020204020204" pitchFamily="34" charset="-122"/>
                <a:ea typeface="微软雅黑" panose="020B0503020204020204" pitchFamily="34" charset="-122"/>
              </a:rPr>
              <a:t>!</a:t>
            </a:r>
            <a:endParaRPr lang="zh-CN" altLang="en-US" sz="72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8090731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HDFS</a:t>
            </a:r>
            <a:r>
              <a:rPr lang="zh-CN" altLang="en-US" dirty="0" smtClean="0"/>
              <a:t>特征</a:t>
            </a:r>
            <a:endParaRPr lang="zh-CN" altLang="en-US" dirty="0"/>
          </a:p>
        </p:txBody>
      </p:sp>
      <p:sp>
        <p:nvSpPr>
          <p:cNvPr id="3" name="内容占位符 2"/>
          <p:cNvSpPr>
            <a:spLocks noGrp="1"/>
          </p:cNvSpPr>
          <p:nvPr>
            <p:ph idx="1"/>
          </p:nvPr>
        </p:nvSpPr>
        <p:spPr/>
        <p:txBody>
          <a:bodyPr/>
          <a:lstStyle/>
          <a:p>
            <a:r>
              <a:rPr lang="zh-CN" altLang="en-US" dirty="0"/>
              <a:t>是一种允许文件通过网络在多台主机上分享的文件系统，可让多机器上的多用户分享文件和存储空间。</a:t>
            </a:r>
          </a:p>
          <a:p>
            <a:r>
              <a:rPr lang="zh-CN" altLang="en-US" dirty="0" smtClean="0"/>
              <a:t>具备通透性</a:t>
            </a:r>
            <a:r>
              <a:rPr lang="zh-CN" altLang="en-US" dirty="0"/>
              <a:t>。让实际上是通过网络来访问文件的动作，由程序与用户看来，就像是访问本地的磁盘一般。</a:t>
            </a:r>
          </a:p>
          <a:p>
            <a:r>
              <a:rPr lang="zh-CN" altLang="en-US" dirty="0" smtClean="0"/>
              <a:t>具备良好的容错机制保证可靠性。</a:t>
            </a:r>
            <a:r>
              <a:rPr lang="zh-CN" altLang="en-US" dirty="0"/>
              <a:t>即使系统中有某些节点脱机，整体来说系统仍然可以持续运作而不会有数据损失。</a:t>
            </a:r>
          </a:p>
          <a:p>
            <a:r>
              <a:rPr lang="zh-CN" altLang="en-US" dirty="0" smtClean="0"/>
              <a:t>适用于</a:t>
            </a:r>
            <a:r>
              <a:rPr lang="zh-CN" altLang="en-US" dirty="0"/>
              <a:t>一次写入多次查询的</a:t>
            </a:r>
            <a:r>
              <a:rPr lang="zh-CN" altLang="en-US" dirty="0" smtClean="0"/>
              <a:t>情况。</a:t>
            </a:r>
            <a:endParaRPr lang="zh-CN" altLang="en-US" dirty="0"/>
          </a:p>
          <a:p>
            <a:endParaRPr lang="zh-CN" altLang="en-US" dirty="0"/>
          </a:p>
        </p:txBody>
      </p:sp>
    </p:spTree>
    <p:extLst>
      <p:ext uri="{BB962C8B-B14F-4D97-AF65-F5344CB8AC3E}">
        <p14:creationId xmlns:p14="http://schemas.microsoft.com/office/powerpoint/2010/main" val="263839660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HDFS</a:t>
            </a:r>
            <a:r>
              <a:rPr lang="zh-CN" altLang="en-US" dirty="0"/>
              <a:t>特征</a:t>
            </a:r>
          </a:p>
        </p:txBody>
      </p:sp>
      <p:sp>
        <p:nvSpPr>
          <p:cNvPr id="4" name="矩形 3"/>
          <p:cNvSpPr/>
          <p:nvPr/>
        </p:nvSpPr>
        <p:spPr>
          <a:xfrm>
            <a:off x="0" y="1915886"/>
            <a:ext cx="12192000" cy="2462400"/>
          </a:xfrm>
          <a:prstGeom prst="rect">
            <a:avLst/>
          </a:prstGeom>
          <a:solidFill>
            <a:schemeClr val="tx1"/>
          </a:solidFill>
          <a:ln>
            <a:noFill/>
          </a:ln>
          <a:effectLst>
            <a:glow rad="698500">
              <a:srgbClr val="C00000">
                <a:alpha val="19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344715" y="1938397"/>
            <a:ext cx="5021939" cy="2429724"/>
            <a:chOff x="-344715" y="1938397"/>
            <a:chExt cx="5021939" cy="2429724"/>
          </a:xfrm>
        </p:grpSpPr>
        <p:sp>
          <p:nvSpPr>
            <p:cNvPr id="6" name="平行四边形 5"/>
            <p:cNvSpPr/>
            <p:nvPr/>
          </p:nvSpPr>
          <p:spPr>
            <a:xfrm>
              <a:off x="264885" y="1938397"/>
              <a:ext cx="986971" cy="2429724"/>
            </a:xfrm>
            <a:prstGeom prst="parallelogram">
              <a:avLst>
                <a:gd name="adj" fmla="val 56021"/>
              </a:avLst>
            </a:prstGeom>
            <a:pattFill prst="ltDnDiag">
              <a:fgClr>
                <a:srgbClr val="C00000"/>
              </a:fgClr>
              <a:bgClr>
                <a:schemeClr val="tx1"/>
              </a:bgClr>
            </a:patt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平行四边形 6"/>
            <p:cNvSpPr/>
            <p:nvPr/>
          </p:nvSpPr>
          <p:spPr>
            <a:xfrm>
              <a:off x="939799" y="1938397"/>
              <a:ext cx="986971" cy="2429724"/>
            </a:xfrm>
            <a:prstGeom prst="parallelogram">
              <a:avLst>
                <a:gd name="adj" fmla="val 56021"/>
              </a:avLst>
            </a:prstGeom>
            <a:pattFill prst="ltDnDiag">
              <a:fgClr>
                <a:srgbClr val="C00000"/>
              </a:fgClr>
              <a:bgClr>
                <a:schemeClr val="tx1"/>
              </a:bgClr>
            </a:patt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平行四边形 7"/>
            <p:cNvSpPr/>
            <p:nvPr/>
          </p:nvSpPr>
          <p:spPr>
            <a:xfrm>
              <a:off x="1614713" y="1938397"/>
              <a:ext cx="986971" cy="2429724"/>
            </a:xfrm>
            <a:prstGeom prst="parallelogram">
              <a:avLst>
                <a:gd name="adj" fmla="val 56021"/>
              </a:avLst>
            </a:prstGeom>
            <a:pattFill prst="ltDnDiag">
              <a:fgClr>
                <a:srgbClr val="C00000"/>
              </a:fgClr>
              <a:bgClr>
                <a:schemeClr val="tx1"/>
              </a:bgClr>
            </a:patt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p:nvSpPr>
          <p:spPr>
            <a:xfrm>
              <a:off x="2289627" y="1938397"/>
              <a:ext cx="986971" cy="2429724"/>
            </a:xfrm>
            <a:prstGeom prst="parallelogram">
              <a:avLst>
                <a:gd name="adj" fmla="val 56021"/>
              </a:avLst>
            </a:prstGeom>
            <a:pattFill prst="ltDnDiag">
              <a:fgClr>
                <a:srgbClr val="C00000"/>
              </a:fgClr>
              <a:bgClr>
                <a:schemeClr val="tx1"/>
              </a:bgClr>
            </a:patt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p:cNvSpPr/>
            <p:nvPr/>
          </p:nvSpPr>
          <p:spPr>
            <a:xfrm>
              <a:off x="2989940" y="1938397"/>
              <a:ext cx="986971" cy="2429724"/>
            </a:xfrm>
            <a:prstGeom prst="parallelogram">
              <a:avLst>
                <a:gd name="adj" fmla="val 56021"/>
              </a:avLst>
            </a:prstGeom>
            <a:pattFill prst="ltDnDiag">
              <a:fgClr>
                <a:srgbClr val="C00000"/>
              </a:fgClr>
              <a:bgClr>
                <a:schemeClr val="tx1"/>
              </a:bgClr>
            </a:patt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3690253" y="1938397"/>
              <a:ext cx="986971" cy="2429724"/>
            </a:xfrm>
            <a:prstGeom prst="parallelogram">
              <a:avLst>
                <a:gd name="adj" fmla="val 56021"/>
              </a:avLst>
            </a:prstGeom>
            <a:pattFill prst="ltDnDiag">
              <a:fgClr>
                <a:srgbClr val="C00000"/>
              </a:fgClr>
              <a:bgClr>
                <a:schemeClr val="tx1"/>
              </a:bgClr>
            </a:patt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344715" y="1938397"/>
              <a:ext cx="986971" cy="2429724"/>
            </a:xfrm>
            <a:prstGeom prst="parallelogram">
              <a:avLst>
                <a:gd name="adj" fmla="val 56021"/>
              </a:avLst>
            </a:prstGeom>
            <a:pattFill prst="ltDnDiag">
              <a:fgClr>
                <a:srgbClr val="C00000"/>
              </a:fgClr>
              <a:bgClr>
                <a:schemeClr val="tx1"/>
              </a:bgClr>
            </a:patt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4361538" y="1932119"/>
            <a:ext cx="5021939" cy="2429724"/>
            <a:chOff x="-344715" y="1938397"/>
            <a:chExt cx="5021939" cy="2429724"/>
          </a:xfrm>
        </p:grpSpPr>
        <p:sp>
          <p:nvSpPr>
            <p:cNvPr id="17" name="平行四边形 16"/>
            <p:cNvSpPr/>
            <p:nvPr/>
          </p:nvSpPr>
          <p:spPr>
            <a:xfrm>
              <a:off x="264885" y="1938397"/>
              <a:ext cx="986971" cy="2429724"/>
            </a:xfrm>
            <a:prstGeom prst="parallelogram">
              <a:avLst>
                <a:gd name="adj" fmla="val 56021"/>
              </a:avLst>
            </a:prstGeom>
            <a:pattFill prst="ltDnDiag">
              <a:fgClr>
                <a:srgbClr val="C00000"/>
              </a:fgClr>
              <a:bgClr>
                <a:schemeClr val="tx1"/>
              </a:bgClr>
            </a:patt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p:cNvSpPr/>
            <p:nvPr/>
          </p:nvSpPr>
          <p:spPr>
            <a:xfrm>
              <a:off x="939799" y="1938397"/>
              <a:ext cx="986971" cy="2429724"/>
            </a:xfrm>
            <a:prstGeom prst="parallelogram">
              <a:avLst>
                <a:gd name="adj" fmla="val 56021"/>
              </a:avLst>
            </a:prstGeom>
            <a:pattFill prst="ltDnDiag">
              <a:fgClr>
                <a:srgbClr val="C00000"/>
              </a:fgClr>
              <a:bgClr>
                <a:schemeClr val="tx1"/>
              </a:bgClr>
            </a:patt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平行四边形 18"/>
            <p:cNvSpPr/>
            <p:nvPr/>
          </p:nvSpPr>
          <p:spPr>
            <a:xfrm>
              <a:off x="1614713" y="1938397"/>
              <a:ext cx="986971" cy="2429724"/>
            </a:xfrm>
            <a:prstGeom prst="parallelogram">
              <a:avLst>
                <a:gd name="adj" fmla="val 56021"/>
              </a:avLst>
            </a:prstGeom>
            <a:pattFill prst="ltDnDiag">
              <a:fgClr>
                <a:srgbClr val="C00000"/>
              </a:fgClr>
              <a:bgClr>
                <a:schemeClr val="tx1"/>
              </a:bgClr>
            </a:patt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平行四边形 19"/>
            <p:cNvSpPr/>
            <p:nvPr/>
          </p:nvSpPr>
          <p:spPr>
            <a:xfrm>
              <a:off x="2289627" y="1938397"/>
              <a:ext cx="986971" cy="2429724"/>
            </a:xfrm>
            <a:prstGeom prst="parallelogram">
              <a:avLst>
                <a:gd name="adj" fmla="val 56021"/>
              </a:avLst>
            </a:prstGeom>
            <a:pattFill prst="ltDnDiag">
              <a:fgClr>
                <a:srgbClr val="C00000"/>
              </a:fgClr>
              <a:bgClr>
                <a:schemeClr val="tx1"/>
              </a:bgClr>
            </a:patt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平行四边形 20"/>
            <p:cNvSpPr/>
            <p:nvPr/>
          </p:nvSpPr>
          <p:spPr>
            <a:xfrm>
              <a:off x="2989940" y="1938397"/>
              <a:ext cx="986971" cy="2429724"/>
            </a:xfrm>
            <a:prstGeom prst="parallelogram">
              <a:avLst>
                <a:gd name="adj" fmla="val 56021"/>
              </a:avLst>
            </a:prstGeom>
            <a:pattFill prst="ltDnDiag">
              <a:fgClr>
                <a:srgbClr val="C00000"/>
              </a:fgClr>
              <a:bgClr>
                <a:schemeClr val="tx1"/>
              </a:bgClr>
            </a:patt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平行四边形 21"/>
            <p:cNvSpPr/>
            <p:nvPr/>
          </p:nvSpPr>
          <p:spPr>
            <a:xfrm>
              <a:off x="3690253" y="1938397"/>
              <a:ext cx="986971" cy="2429724"/>
            </a:xfrm>
            <a:prstGeom prst="parallelogram">
              <a:avLst>
                <a:gd name="adj" fmla="val 56021"/>
              </a:avLst>
            </a:prstGeom>
            <a:pattFill prst="ltDnDiag">
              <a:fgClr>
                <a:srgbClr val="C00000"/>
              </a:fgClr>
              <a:bgClr>
                <a:schemeClr val="tx1"/>
              </a:bgClr>
            </a:patt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平行四边形 22"/>
            <p:cNvSpPr/>
            <p:nvPr/>
          </p:nvSpPr>
          <p:spPr>
            <a:xfrm>
              <a:off x="-344715" y="1938397"/>
              <a:ext cx="986971" cy="2429724"/>
            </a:xfrm>
            <a:prstGeom prst="parallelogram">
              <a:avLst>
                <a:gd name="adj" fmla="val 56021"/>
              </a:avLst>
            </a:prstGeom>
            <a:pattFill prst="ltDnDiag">
              <a:fgClr>
                <a:srgbClr val="C00000"/>
              </a:fgClr>
              <a:bgClr>
                <a:schemeClr val="tx1"/>
              </a:bgClr>
            </a:patt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9067791" y="1949771"/>
            <a:ext cx="5021939" cy="2429724"/>
            <a:chOff x="-344715" y="1938397"/>
            <a:chExt cx="5021939" cy="2429724"/>
          </a:xfrm>
        </p:grpSpPr>
        <p:sp>
          <p:nvSpPr>
            <p:cNvPr id="25" name="平行四边形 24"/>
            <p:cNvSpPr/>
            <p:nvPr/>
          </p:nvSpPr>
          <p:spPr>
            <a:xfrm>
              <a:off x="264885" y="1938397"/>
              <a:ext cx="986971" cy="2429724"/>
            </a:xfrm>
            <a:prstGeom prst="parallelogram">
              <a:avLst>
                <a:gd name="adj" fmla="val 56021"/>
              </a:avLst>
            </a:prstGeom>
            <a:pattFill prst="ltDnDiag">
              <a:fgClr>
                <a:srgbClr val="C00000"/>
              </a:fgClr>
              <a:bgClr>
                <a:schemeClr val="tx1"/>
              </a:bgClr>
            </a:patt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平行四边形 25"/>
            <p:cNvSpPr/>
            <p:nvPr/>
          </p:nvSpPr>
          <p:spPr>
            <a:xfrm>
              <a:off x="939799" y="1938397"/>
              <a:ext cx="986971" cy="2429724"/>
            </a:xfrm>
            <a:prstGeom prst="parallelogram">
              <a:avLst>
                <a:gd name="adj" fmla="val 56021"/>
              </a:avLst>
            </a:prstGeom>
            <a:pattFill prst="ltDnDiag">
              <a:fgClr>
                <a:srgbClr val="C00000"/>
              </a:fgClr>
              <a:bgClr>
                <a:schemeClr val="tx1"/>
              </a:bgClr>
            </a:patt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p:nvSpPr>
          <p:spPr>
            <a:xfrm>
              <a:off x="1614713" y="1938397"/>
              <a:ext cx="986971" cy="2429724"/>
            </a:xfrm>
            <a:prstGeom prst="parallelogram">
              <a:avLst>
                <a:gd name="adj" fmla="val 56021"/>
              </a:avLst>
            </a:prstGeom>
            <a:pattFill prst="ltDnDiag">
              <a:fgClr>
                <a:srgbClr val="C00000"/>
              </a:fgClr>
              <a:bgClr>
                <a:schemeClr val="tx1"/>
              </a:bgClr>
            </a:patt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平行四边形 27"/>
            <p:cNvSpPr/>
            <p:nvPr/>
          </p:nvSpPr>
          <p:spPr>
            <a:xfrm>
              <a:off x="2289627" y="1938397"/>
              <a:ext cx="986971" cy="2429724"/>
            </a:xfrm>
            <a:prstGeom prst="parallelogram">
              <a:avLst>
                <a:gd name="adj" fmla="val 56021"/>
              </a:avLst>
            </a:prstGeom>
            <a:pattFill prst="ltDnDiag">
              <a:fgClr>
                <a:srgbClr val="C00000"/>
              </a:fgClr>
              <a:bgClr>
                <a:schemeClr val="tx1"/>
              </a:bgClr>
            </a:patt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平行四边形 28"/>
            <p:cNvSpPr/>
            <p:nvPr/>
          </p:nvSpPr>
          <p:spPr>
            <a:xfrm>
              <a:off x="2989940" y="1938397"/>
              <a:ext cx="986971" cy="2429724"/>
            </a:xfrm>
            <a:prstGeom prst="parallelogram">
              <a:avLst>
                <a:gd name="adj" fmla="val 56021"/>
              </a:avLst>
            </a:prstGeom>
            <a:pattFill prst="ltDnDiag">
              <a:fgClr>
                <a:srgbClr val="C00000"/>
              </a:fgClr>
              <a:bgClr>
                <a:schemeClr val="tx1"/>
              </a:bgClr>
            </a:patt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平行四边形 29"/>
            <p:cNvSpPr/>
            <p:nvPr/>
          </p:nvSpPr>
          <p:spPr>
            <a:xfrm>
              <a:off x="3690253" y="1938397"/>
              <a:ext cx="986971" cy="2429724"/>
            </a:xfrm>
            <a:prstGeom prst="parallelogram">
              <a:avLst>
                <a:gd name="adj" fmla="val 56021"/>
              </a:avLst>
            </a:prstGeom>
            <a:pattFill prst="ltDnDiag">
              <a:fgClr>
                <a:srgbClr val="C00000"/>
              </a:fgClr>
              <a:bgClr>
                <a:schemeClr val="tx1"/>
              </a:bgClr>
            </a:patt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平行四边形 30"/>
            <p:cNvSpPr/>
            <p:nvPr/>
          </p:nvSpPr>
          <p:spPr>
            <a:xfrm>
              <a:off x="-344715" y="1938397"/>
              <a:ext cx="986971" cy="2429724"/>
            </a:xfrm>
            <a:prstGeom prst="parallelogram">
              <a:avLst>
                <a:gd name="adj" fmla="val 56021"/>
              </a:avLst>
            </a:prstGeom>
            <a:pattFill prst="ltDnDiag">
              <a:fgClr>
                <a:srgbClr val="C00000"/>
              </a:fgClr>
              <a:bgClr>
                <a:schemeClr val="tx1"/>
              </a:bgClr>
            </a:patt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文本框 39"/>
          <p:cNvSpPr txBox="1"/>
          <p:nvPr/>
        </p:nvSpPr>
        <p:spPr>
          <a:xfrm>
            <a:off x="2380340" y="2233609"/>
            <a:ext cx="7155537" cy="1862048"/>
          </a:xfrm>
          <a:prstGeom prst="rect">
            <a:avLst/>
          </a:prstGeom>
          <a:noFill/>
          <a:ln>
            <a:noFill/>
          </a:ln>
        </p:spPr>
        <p:txBody>
          <a:bodyPr wrap="square" rtlCol="0">
            <a:spAutoFit/>
          </a:bodyPr>
          <a:lstStyle/>
          <a:p>
            <a:r>
              <a:rPr lang="en-US" altLang="zh-CN" sz="11500" b="1" i="1" dirty="0" smtClean="0">
                <a:ln w="28575">
                  <a:solidFill>
                    <a:srgbClr val="C00000"/>
                  </a:solidFill>
                </a:ln>
                <a:solidFill>
                  <a:schemeClr val="bg1"/>
                </a:solidFill>
                <a:effectLst>
                  <a:glow rad="228600">
                    <a:srgbClr val="C00000">
                      <a:alpha val="40000"/>
                    </a:srgbClr>
                  </a:glow>
                </a:effectLst>
                <a:latin typeface="Impact" panose="020B0806030902050204" pitchFamily="34" charset="0"/>
              </a:rPr>
              <a:t>WORNING!!!</a:t>
            </a:r>
            <a:endParaRPr lang="zh-CN" altLang="en-US" sz="11500" b="1" i="1" dirty="0">
              <a:ln w="28575">
                <a:solidFill>
                  <a:srgbClr val="C00000"/>
                </a:solidFill>
              </a:ln>
              <a:solidFill>
                <a:schemeClr val="bg1"/>
              </a:solidFill>
              <a:effectLst>
                <a:glow rad="228600">
                  <a:srgbClr val="C00000">
                    <a:alpha val="40000"/>
                  </a:srgbClr>
                </a:glow>
              </a:effectLst>
              <a:latin typeface="Impact" panose="020B0806030902050204" pitchFamily="34" charset="0"/>
            </a:endParaRPr>
          </a:p>
        </p:txBody>
      </p:sp>
      <p:pic>
        <p:nvPicPr>
          <p:cNvPr id="44" name="内容占位符 43"/>
          <p:cNvPicPr>
            <a:picLocks noGrp="1" noChangeAspect="1"/>
          </p:cNvPicPr>
          <p:nvPr>
            <p:ph idx="1"/>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t="1532" b="1820"/>
          <a:stretch/>
        </p:blipFill>
        <p:spPr bwMode="auto">
          <a:xfrm>
            <a:off x="679440" y="2382393"/>
            <a:ext cx="1739917" cy="1681608"/>
          </a:xfrm>
          <a:prstGeom prst="rect">
            <a:avLst/>
          </a:prstGeom>
          <a:noFill/>
          <a:effectLst>
            <a:glow rad="1028700">
              <a:srgbClr val="C00000">
                <a:alpha val="63000"/>
              </a:srgbClr>
            </a:glow>
          </a:effectLst>
          <a:extLst>
            <a:ext uri="{909E8E84-426E-40DD-AFC4-6F175D3DCCD1}">
              <a14:hiddenFill xmlns:a14="http://schemas.microsoft.com/office/drawing/2010/main">
                <a:solidFill>
                  <a:srgbClr val="FFFFFF"/>
                </a:solidFill>
              </a14:hiddenFill>
            </a:ext>
          </a:extLst>
        </p:spPr>
      </p:pic>
      <p:pic>
        <p:nvPicPr>
          <p:cNvPr id="45" name="内容占位符 43"/>
          <p:cNvPicPr>
            <a:picLocks noChangeAspect="1"/>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t="1532" b="1820"/>
          <a:stretch/>
        </p:blipFill>
        <p:spPr bwMode="auto">
          <a:xfrm>
            <a:off x="9958587" y="2414049"/>
            <a:ext cx="1739917" cy="1681608"/>
          </a:xfrm>
          <a:prstGeom prst="rect">
            <a:avLst/>
          </a:prstGeom>
          <a:noFill/>
          <a:effectLst>
            <a:glow rad="1028700">
              <a:srgbClr val="C00000">
                <a:alpha val="63000"/>
              </a:srgbClr>
            </a:glow>
          </a:effectLst>
          <a:extLst>
            <a:ext uri="{909E8E84-426E-40DD-AFC4-6F175D3DCCD1}">
              <a14:hiddenFill xmlns:a14="http://schemas.microsoft.com/office/drawing/2010/main">
                <a:solidFill>
                  <a:srgbClr val="FFFFFF"/>
                </a:solidFill>
              </a14:hiddenFill>
            </a:ext>
          </a:extLst>
        </p:spPr>
      </p:pic>
      <p:sp>
        <p:nvSpPr>
          <p:cNvPr id="3" name="文本框 2"/>
          <p:cNvSpPr txBox="1"/>
          <p:nvPr/>
        </p:nvSpPr>
        <p:spPr>
          <a:xfrm>
            <a:off x="5043705" y="3226716"/>
            <a:ext cx="3055258" cy="646331"/>
          </a:xfrm>
          <a:prstGeom prst="rect">
            <a:avLst/>
          </a:prstGeom>
          <a:noFill/>
        </p:spPr>
        <p:txBody>
          <a:bodyPr wrap="square" rtlCol="0">
            <a:spAutoFit/>
          </a:bodyPr>
          <a:lstStyle/>
          <a:p>
            <a:r>
              <a:rPr lang="zh-CN" altLang="en-US" sz="3600" b="1" i="1" dirty="0" smtClean="0">
                <a:ln w="28575">
                  <a:solidFill>
                    <a:srgbClr val="C00000"/>
                  </a:solidFill>
                </a:ln>
                <a:solidFill>
                  <a:srgbClr val="F3CE06"/>
                </a:solidFill>
                <a:effectLst>
                  <a:glow rad="228600">
                    <a:srgbClr val="C00000">
                      <a:alpha val="40000"/>
                    </a:srgbClr>
                  </a:glow>
                </a:effectLst>
                <a:latin typeface="微软雅黑" panose="020B0503020204020204" pitchFamily="34" charset="-122"/>
                <a:ea typeface="微软雅黑" panose="020B0503020204020204" pitchFamily="34" charset="-122"/>
              </a:rPr>
              <a:t>警告，警告</a:t>
            </a:r>
            <a:endParaRPr lang="zh-CN" altLang="en-US" sz="3600" b="1" i="1" dirty="0">
              <a:ln w="28575">
                <a:solidFill>
                  <a:srgbClr val="C00000"/>
                </a:solidFill>
              </a:ln>
              <a:solidFill>
                <a:srgbClr val="F3CE06"/>
              </a:solidFill>
              <a:effectLst>
                <a:glow rad="228600">
                  <a:srgbClr val="C00000">
                    <a:alpha val="40000"/>
                  </a:srgbClr>
                </a:glow>
              </a:effectLst>
              <a:latin typeface="微软雅黑" panose="020B0503020204020204" pitchFamily="34" charset="-122"/>
              <a:ea typeface="微软雅黑" panose="020B0503020204020204" pitchFamily="34" charset="-122"/>
            </a:endParaRPr>
          </a:p>
        </p:txBody>
      </p:sp>
      <p:sp>
        <p:nvSpPr>
          <p:cNvPr id="5" name="矩形 4"/>
          <p:cNvSpPr/>
          <p:nvPr/>
        </p:nvSpPr>
        <p:spPr>
          <a:xfrm>
            <a:off x="1584113" y="3630409"/>
            <a:ext cx="7757636" cy="707886"/>
          </a:xfrm>
          <a:prstGeom prst="rect">
            <a:avLst/>
          </a:prstGeom>
        </p:spPr>
        <p:txBody>
          <a:bodyPr wrap="none">
            <a:spAutoFit/>
          </a:bodyPr>
          <a:lstStyle/>
          <a:p>
            <a:r>
              <a:rPr lang="zh-CN" altLang="en-US" sz="4000" b="1" i="1" dirty="0" smtClean="0">
                <a:ln w="28575">
                  <a:solidFill>
                    <a:srgbClr val="C00000"/>
                  </a:solidFill>
                </a:ln>
                <a:solidFill>
                  <a:srgbClr val="EBC004"/>
                </a:solidFill>
                <a:effectLst>
                  <a:glow rad="228600">
                    <a:srgbClr val="C00000">
                      <a:alpha val="40000"/>
                    </a:srgbClr>
                  </a:glow>
                </a:effectLst>
                <a:latin typeface="微软雅黑" panose="020B0503020204020204" pitchFamily="34" charset="-122"/>
                <a:ea typeface="微软雅黑" panose="020B0503020204020204" pitchFamily="34" charset="-122"/>
              </a:rPr>
              <a:t>请不要</a:t>
            </a:r>
            <a:r>
              <a:rPr lang="zh-CN" altLang="en-US" sz="4000" b="1" i="1" dirty="0">
                <a:ln w="28575">
                  <a:solidFill>
                    <a:srgbClr val="C00000"/>
                  </a:solidFill>
                </a:ln>
                <a:solidFill>
                  <a:srgbClr val="EBC004"/>
                </a:solidFill>
                <a:effectLst>
                  <a:glow rad="228600">
                    <a:srgbClr val="C00000">
                      <a:alpha val="40000"/>
                    </a:srgbClr>
                  </a:glow>
                </a:effectLst>
                <a:latin typeface="微软雅黑" panose="020B0503020204020204" pitchFamily="34" charset="-122"/>
                <a:ea typeface="微软雅黑" panose="020B0503020204020204" pitchFamily="34" charset="-122"/>
              </a:rPr>
              <a:t>将</a:t>
            </a:r>
            <a:r>
              <a:rPr lang="en-US" altLang="zh-CN" sz="4000" b="1" i="1" dirty="0">
                <a:ln w="28575">
                  <a:solidFill>
                    <a:srgbClr val="C00000"/>
                  </a:solidFill>
                </a:ln>
                <a:solidFill>
                  <a:srgbClr val="EBC004"/>
                </a:solidFill>
                <a:effectLst>
                  <a:glow rad="228600">
                    <a:srgbClr val="C00000">
                      <a:alpha val="40000"/>
                    </a:srgbClr>
                  </a:glow>
                </a:effectLst>
                <a:latin typeface="微软雅黑" panose="020B0503020204020204" pitchFamily="34" charset="-122"/>
                <a:ea typeface="微软雅黑" panose="020B0503020204020204" pitchFamily="34" charset="-122"/>
              </a:rPr>
              <a:t>HDFS</a:t>
            </a:r>
            <a:r>
              <a:rPr lang="zh-CN" altLang="en-US" sz="4000" b="1" i="1" dirty="0">
                <a:ln w="28575">
                  <a:solidFill>
                    <a:srgbClr val="C00000"/>
                  </a:solidFill>
                </a:ln>
                <a:solidFill>
                  <a:srgbClr val="EBC004"/>
                </a:solidFill>
                <a:effectLst>
                  <a:glow rad="228600">
                    <a:srgbClr val="C00000">
                      <a:alpha val="40000"/>
                    </a:srgbClr>
                  </a:glow>
                </a:effectLst>
                <a:latin typeface="微软雅黑" panose="020B0503020204020204" pitchFamily="34" charset="-122"/>
                <a:ea typeface="微软雅黑" panose="020B0503020204020204" pitchFamily="34" charset="-122"/>
              </a:rPr>
              <a:t>用于以下场景！！</a:t>
            </a:r>
          </a:p>
        </p:txBody>
      </p:sp>
      <p:sp>
        <p:nvSpPr>
          <p:cNvPr id="12" name="矩形 11"/>
          <p:cNvSpPr/>
          <p:nvPr/>
        </p:nvSpPr>
        <p:spPr>
          <a:xfrm>
            <a:off x="7893778" y="1150374"/>
            <a:ext cx="4288353" cy="707886"/>
          </a:xfrm>
          <a:prstGeom prst="rect">
            <a:avLst/>
          </a:prstGeom>
        </p:spPr>
        <p:txBody>
          <a:bodyPr wrap="none">
            <a:spAutoFit/>
          </a:bodyPr>
          <a:lstStyle/>
          <a:p>
            <a:pPr algn="ctr" defTabSz="-635"/>
            <a:r>
              <a:rPr lang="zh-CN" altLang="en-US" sz="4000" b="1" dirty="0">
                <a:solidFill>
                  <a:srgbClr val="000000"/>
                </a:solidFill>
                <a:latin typeface="微软雅黑" panose="020B0503020204020204" pitchFamily="34" charset="-122"/>
                <a:ea typeface="微软雅黑" panose="020B0503020204020204" pitchFamily="34" charset="-122"/>
                <a:cs typeface="Times New Roman" pitchFamily="18" charset="0"/>
              </a:rPr>
              <a:t>海量小文件的环境</a:t>
            </a:r>
          </a:p>
        </p:txBody>
      </p:sp>
      <p:sp>
        <p:nvSpPr>
          <p:cNvPr id="13" name="矩形 12"/>
          <p:cNvSpPr/>
          <p:nvPr/>
        </p:nvSpPr>
        <p:spPr>
          <a:xfrm>
            <a:off x="3808" y="4346695"/>
            <a:ext cx="6340198" cy="707886"/>
          </a:xfrm>
          <a:prstGeom prst="rect">
            <a:avLst/>
          </a:prstGeom>
        </p:spPr>
        <p:txBody>
          <a:bodyPr wrap="none">
            <a:spAutoFit/>
          </a:bodyPr>
          <a:lstStyle/>
          <a:p>
            <a:pPr algn="ctr" defTabSz="-635"/>
            <a:r>
              <a:rPr lang="zh-CN" altLang="en-US" sz="4000" b="1" dirty="0">
                <a:solidFill>
                  <a:srgbClr val="000000"/>
                </a:solidFill>
                <a:latin typeface="微软雅黑" panose="020B0503020204020204" pitchFamily="34" charset="-122"/>
                <a:ea typeface="微软雅黑" panose="020B0503020204020204" pitchFamily="34" charset="-122"/>
                <a:cs typeface="Times New Roman" pitchFamily="18" charset="0"/>
              </a:rPr>
              <a:t>需要支持并发写情况的环境</a:t>
            </a:r>
          </a:p>
        </p:txBody>
      </p:sp>
    </p:spTree>
    <p:extLst>
      <p:ext uri="{BB962C8B-B14F-4D97-AF65-F5344CB8AC3E}">
        <p14:creationId xmlns:p14="http://schemas.microsoft.com/office/powerpoint/2010/main" val="192152027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 name="图片 1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42786" y="77969"/>
            <a:ext cx="3381375" cy="2095500"/>
          </a:xfrm>
          <a:prstGeom prst="rect">
            <a:avLst/>
          </a:prstGeom>
        </p:spPr>
      </p:pic>
      <p:sp>
        <p:nvSpPr>
          <p:cNvPr id="2" name="标题 1"/>
          <p:cNvSpPr>
            <a:spLocks noGrp="1"/>
          </p:cNvSpPr>
          <p:nvPr>
            <p:ph type="title"/>
          </p:nvPr>
        </p:nvSpPr>
        <p:spPr/>
        <p:txBody>
          <a:bodyPr/>
          <a:lstStyle/>
          <a:p>
            <a:r>
              <a:rPr lang="en-US" altLang="zh-CN" dirty="0" smtClean="0"/>
              <a:t>HDFS</a:t>
            </a:r>
            <a:r>
              <a:rPr lang="zh-CN" altLang="en-US" dirty="0" smtClean="0"/>
              <a:t>网络拓扑</a:t>
            </a:r>
            <a:endParaRPr lang="zh-CN" altLang="en-US" dirty="0"/>
          </a:p>
        </p:txBody>
      </p:sp>
      <p:pic>
        <p:nvPicPr>
          <p:cNvPr id="4" name="内容占位符 3"/>
          <p:cNvPicPr>
            <a:picLocks noGrp="1" noChangeAspect="1"/>
          </p:cNvPicPr>
          <p:nvPr>
            <p:ph idx="1"/>
          </p:nvPr>
        </p:nvPicPr>
        <p:blipFill rotWithShape="1">
          <a:blip r:embed="rId3">
            <a:extLst>
              <a:ext uri="{28A0092B-C50C-407E-A947-70E740481C1C}">
                <a14:useLocalDpi xmlns:a14="http://schemas.microsoft.com/office/drawing/2010/main" val="0"/>
              </a:ext>
            </a:extLst>
          </a:blip>
          <a:srcRect l="14209" r="26336"/>
          <a:stretch/>
        </p:blipFill>
        <p:spPr>
          <a:xfrm>
            <a:off x="1076473" y="3272810"/>
            <a:ext cx="2844801" cy="2168250"/>
          </a:xfrm>
        </p:spPr>
      </p:pic>
      <p:pic>
        <p:nvPicPr>
          <p:cNvPr id="12" name="图片 11"/>
          <p:cNvPicPr>
            <a:picLocks noChangeAspect="1"/>
          </p:cNvPicPr>
          <p:nvPr/>
        </p:nvPicPr>
        <p:blipFill rotWithShape="1">
          <a:blip r:embed="rId4"/>
          <a:srcRect l="6570" r="6575"/>
          <a:stretch/>
        </p:blipFill>
        <p:spPr>
          <a:xfrm>
            <a:off x="4821445" y="2143502"/>
            <a:ext cx="2656114" cy="1235677"/>
          </a:xfrm>
          <a:prstGeom prst="rect">
            <a:avLst/>
          </a:prstGeom>
        </p:spPr>
      </p:pic>
      <p:sp>
        <p:nvSpPr>
          <p:cNvPr id="15" name="流程图: 数据 14"/>
          <p:cNvSpPr/>
          <p:nvPr/>
        </p:nvSpPr>
        <p:spPr>
          <a:xfrm rot="953180">
            <a:off x="481387" y="3084024"/>
            <a:ext cx="3860801" cy="870857"/>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2443 w 10000"/>
              <a:gd name="connsiteY1" fmla="*/ 4466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2443 w 10000"/>
              <a:gd name="connsiteY1" fmla="*/ 4466 h 10000"/>
              <a:gd name="connsiteX2" fmla="*/ 10000 w 10000"/>
              <a:gd name="connsiteY2" fmla="*/ 0 h 10000"/>
              <a:gd name="connsiteX3" fmla="*/ 6632 w 10000"/>
              <a:gd name="connsiteY3" fmla="*/ 9994 h 10000"/>
              <a:gd name="connsiteX4" fmla="*/ 0 w 10000"/>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2443" y="4466"/>
                </a:lnTo>
                <a:lnTo>
                  <a:pt x="10000" y="0"/>
                </a:lnTo>
                <a:lnTo>
                  <a:pt x="6632" y="9994"/>
                </a:lnTo>
                <a:lnTo>
                  <a:pt x="0" y="10000"/>
                </a:lnTo>
                <a:close/>
              </a:path>
            </a:pathLst>
          </a:cu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数据 16"/>
          <p:cNvSpPr/>
          <p:nvPr/>
        </p:nvSpPr>
        <p:spPr>
          <a:xfrm rot="953180">
            <a:off x="157928" y="3788674"/>
            <a:ext cx="3121272" cy="1701291"/>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942 w 8000"/>
              <a:gd name="connsiteY0" fmla="*/ 15645 h 15645"/>
              <a:gd name="connsiteX1" fmla="*/ 0 w 8000"/>
              <a:gd name="connsiteY1" fmla="*/ 0 h 15645"/>
              <a:gd name="connsiteX2" fmla="*/ 8000 w 8000"/>
              <a:gd name="connsiteY2" fmla="*/ 0 h 15645"/>
              <a:gd name="connsiteX3" fmla="*/ 6000 w 8000"/>
              <a:gd name="connsiteY3" fmla="*/ 10000 h 15645"/>
              <a:gd name="connsiteX4" fmla="*/ 942 w 8000"/>
              <a:gd name="connsiteY4" fmla="*/ 15645 h 15645"/>
              <a:gd name="connsiteX0" fmla="*/ 1178 w 10000"/>
              <a:gd name="connsiteY0" fmla="*/ 10000 h 13396"/>
              <a:gd name="connsiteX1" fmla="*/ 0 w 10000"/>
              <a:gd name="connsiteY1" fmla="*/ 0 h 13396"/>
              <a:gd name="connsiteX2" fmla="*/ 10000 w 10000"/>
              <a:gd name="connsiteY2" fmla="*/ 0 h 13396"/>
              <a:gd name="connsiteX3" fmla="*/ 5399 w 10000"/>
              <a:gd name="connsiteY3" fmla="*/ 13396 h 13396"/>
              <a:gd name="connsiteX4" fmla="*/ 1178 w 10000"/>
              <a:gd name="connsiteY4" fmla="*/ 10000 h 13396"/>
              <a:gd name="connsiteX0" fmla="*/ 1178 w 8348"/>
              <a:gd name="connsiteY0" fmla="*/ 10000 h 13396"/>
              <a:gd name="connsiteX1" fmla="*/ 0 w 8348"/>
              <a:gd name="connsiteY1" fmla="*/ 0 h 13396"/>
              <a:gd name="connsiteX2" fmla="*/ 8348 w 8348"/>
              <a:gd name="connsiteY2" fmla="*/ 69 h 13396"/>
              <a:gd name="connsiteX3" fmla="*/ 5399 w 8348"/>
              <a:gd name="connsiteY3" fmla="*/ 13396 h 13396"/>
              <a:gd name="connsiteX4" fmla="*/ 1178 w 8348"/>
              <a:gd name="connsiteY4" fmla="*/ 10000 h 13396"/>
              <a:gd name="connsiteX0" fmla="*/ 1411 w 12267"/>
              <a:gd name="connsiteY0" fmla="*/ 7465 h 9156"/>
              <a:gd name="connsiteX1" fmla="*/ 0 w 12267"/>
              <a:gd name="connsiteY1" fmla="*/ 0 h 9156"/>
              <a:gd name="connsiteX2" fmla="*/ 10000 w 12267"/>
              <a:gd name="connsiteY2" fmla="*/ 52 h 9156"/>
              <a:gd name="connsiteX3" fmla="*/ 12267 w 12267"/>
              <a:gd name="connsiteY3" fmla="*/ 9156 h 9156"/>
              <a:gd name="connsiteX4" fmla="*/ 1411 w 12267"/>
              <a:gd name="connsiteY4" fmla="*/ 7465 h 9156"/>
              <a:gd name="connsiteX0" fmla="*/ 7863 w 9711"/>
              <a:gd name="connsiteY0" fmla="*/ 0 h 9943"/>
              <a:gd name="connsiteX1" fmla="*/ 9711 w 9711"/>
              <a:gd name="connsiteY1" fmla="*/ 9943 h 9943"/>
              <a:gd name="connsiteX2" fmla="*/ 861 w 9711"/>
              <a:gd name="connsiteY2" fmla="*/ 8096 h 9943"/>
              <a:gd name="connsiteX3" fmla="*/ 0 w 9711"/>
              <a:gd name="connsiteY3" fmla="*/ 490 h 9943"/>
              <a:gd name="connsiteX0" fmla="*/ 8259 w 10162"/>
              <a:gd name="connsiteY0" fmla="*/ 239 h 10239"/>
              <a:gd name="connsiteX1" fmla="*/ 10162 w 10162"/>
              <a:gd name="connsiteY1" fmla="*/ 10239 h 10239"/>
              <a:gd name="connsiteX2" fmla="*/ 1049 w 10162"/>
              <a:gd name="connsiteY2" fmla="*/ 8381 h 10239"/>
              <a:gd name="connsiteX3" fmla="*/ 0 w 10162"/>
              <a:gd name="connsiteY3" fmla="*/ 0 h 10239"/>
            </a:gdLst>
            <a:ahLst/>
            <a:cxnLst>
              <a:cxn ang="0">
                <a:pos x="connsiteX0" y="connsiteY0"/>
              </a:cxn>
              <a:cxn ang="0">
                <a:pos x="connsiteX1" y="connsiteY1"/>
              </a:cxn>
              <a:cxn ang="0">
                <a:pos x="connsiteX2" y="connsiteY2"/>
              </a:cxn>
              <a:cxn ang="0">
                <a:pos x="connsiteX3" y="connsiteY3"/>
              </a:cxn>
            </a:cxnLst>
            <a:rect l="l" t="t" r="r" b="b"/>
            <a:pathLst>
              <a:path w="10162" h="10239">
                <a:moveTo>
                  <a:pt x="8259" y="239"/>
                </a:moveTo>
                <a:lnTo>
                  <a:pt x="10162" y="10239"/>
                </a:lnTo>
                <a:lnTo>
                  <a:pt x="1049" y="8381"/>
                </a:lnTo>
                <a:cubicBezTo>
                  <a:pt x="654" y="5648"/>
                  <a:pt x="0" y="0"/>
                  <a:pt x="0" y="0"/>
                </a:cubicBezTo>
              </a:path>
            </a:pathLst>
          </a:cu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数据 17"/>
          <p:cNvSpPr/>
          <p:nvPr/>
        </p:nvSpPr>
        <p:spPr>
          <a:xfrm rot="953180">
            <a:off x="2757899" y="3465794"/>
            <a:ext cx="1799519" cy="2586271"/>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200 h 10200"/>
              <a:gd name="connsiteX1" fmla="*/ 3394 w 10000"/>
              <a:gd name="connsiteY1" fmla="*/ 0 h 10200"/>
              <a:gd name="connsiteX2" fmla="*/ 10000 w 10000"/>
              <a:gd name="connsiteY2" fmla="*/ 200 h 10200"/>
              <a:gd name="connsiteX3" fmla="*/ 8000 w 10000"/>
              <a:gd name="connsiteY3" fmla="*/ 10200 h 10200"/>
              <a:gd name="connsiteX4" fmla="*/ 0 w 10000"/>
              <a:gd name="connsiteY4" fmla="*/ 10200 h 10200"/>
              <a:gd name="connsiteX0" fmla="*/ 0 w 10000"/>
              <a:gd name="connsiteY0" fmla="*/ 10200 h 29698"/>
              <a:gd name="connsiteX1" fmla="*/ 3394 w 10000"/>
              <a:gd name="connsiteY1" fmla="*/ 0 h 29698"/>
              <a:gd name="connsiteX2" fmla="*/ 10000 w 10000"/>
              <a:gd name="connsiteY2" fmla="*/ 200 h 29698"/>
              <a:gd name="connsiteX3" fmla="*/ 1473 w 10000"/>
              <a:gd name="connsiteY3" fmla="*/ 29698 h 29698"/>
              <a:gd name="connsiteX4" fmla="*/ 0 w 10000"/>
              <a:gd name="connsiteY4" fmla="*/ 10200 h 29698"/>
              <a:gd name="connsiteX0" fmla="*/ 0 w 4661"/>
              <a:gd name="connsiteY0" fmla="*/ 10200 h 29698"/>
              <a:gd name="connsiteX1" fmla="*/ 3394 w 4661"/>
              <a:gd name="connsiteY1" fmla="*/ 0 h 29698"/>
              <a:gd name="connsiteX2" fmla="*/ 4661 w 4661"/>
              <a:gd name="connsiteY2" fmla="*/ 18719 h 29698"/>
              <a:gd name="connsiteX3" fmla="*/ 1473 w 4661"/>
              <a:gd name="connsiteY3" fmla="*/ 29698 h 29698"/>
              <a:gd name="connsiteX4" fmla="*/ 0 w 4661"/>
              <a:gd name="connsiteY4" fmla="*/ 10200 h 296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61" h="29698">
                <a:moveTo>
                  <a:pt x="0" y="10200"/>
                </a:moveTo>
                <a:lnTo>
                  <a:pt x="3394" y="0"/>
                </a:lnTo>
                <a:cubicBezTo>
                  <a:pt x="3816" y="6240"/>
                  <a:pt x="4239" y="12479"/>
                  <a:pt x="4661" y="18719"/>
                </a:cubicBezTo>
                <a:lnTo>
                  <a:pt x="1473" y="29698"/>
                </a:lnTo>
                <a:lnTo>
                  <a:pt x="0" y="10200"/>
                </a:lnTo>
                <a:close/>
              </a:path>
            </a:pathLst>
          </a:cu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p:nvCxnSpPr>
        <p:spPr>
          <a:xfrm flipH="1">
            <a:off x="1464733" y="3238907"/>
            <a:ext cx="4399" cy="280545"/>
          </a:xfrm>
          <a:prstGeom prst="line">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cxnSp>
      <p:pic>
        <p:nvPicPr>
          <p:cNvPr id="22" name="内容占位符 3"/>
          <p:cNvPicPr>
            <a:picLocks noChangeAspect="1"/>
          </p:cNvPicPr>
          <p:nvPr/>
        </p:nvPicPr>
        <p:blipFill rotWithShape="1">
          <a:blip r:embed="rId3">
            <a:extLst>
              <a:ext uri="{28A0092B-C50C-407E-A947-70E740481C1C}">
                <a14:useLocalDpi xmlns:a14="http://schemas.microsoft.com/office/drawing/2010/main" val="0"/>
              </a:ext>
            </a:extLst>
          </a:blip>
          <a:srcRect l="14209" r="26336"/>
          <a:stretch/>
        </p:blipFill>
        <p:spPr>
          <a:xfrm>
            <a:off x="8558588" y="2576163"/>
            <a:ext cx="2844801" cy="2168250"/>
          </a:xfrm>
          <a:prstGeom prst="rect">
            <a:avLst/>
          </a:prstGeom>
        </p:spPr>
      </p:pic>
      <p:sp>
        <p:nvSpPr>
          <p:cNvPr id="23" name="流程图: 数据 14"/>
          <p:cNvSpPr/>
          <p:nvPr/>
        </p:nvSpPr>
        <p:spPr>
          <a:xfrm rot="953180">
            <a:off x="7963502" y="2387377"/>
            <a:ext cx="3860801" cy="870857"/>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2443 w 10000"/>
              <a:gd name="connsiteY1" fmla="*/ 4466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2443 w 10000"/>
              <a:gd name="connsiteY1" fmla="*/ 4466 h 10000"/>
              <a:gd name="connsiteX2" fmla="*/ 10000 w 10000"/>
              <a:gd name="connsiteY2" fmla="*/ 0 h 10000"/>
              <a:gd name="connsiteX3" fmla="*/ 6632 w 10000"/>
              <a:gd name="connsiteY3" fmla="*/ 9994 h 10000"/>
              <a:gd name="connsiteX4" fmla="*/ 0 w 10000"/>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2443" y="4466"/>
                </a:lnTo>
                <a:lnTo>
                  <a:pt x="10000" y="0"/>
                </a:lnTo>
                <a:lnTo>
                  <a:pt x="6632" y="9994"/>
                </a:lnTo>
                <a:lnTo>
                  <a:pt x="0" y="10000"/>
                </a:lnTo>
                <a:close/>
              </a:path>
            </a:pathLst>
          </a:cu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流程图: 数据 16"/>
          <p:cNvSpPr/>
          <p:nvPr/>
        </p:nvSpPr>
        <p:spPr>
          <a:xfrm rot="953180">
            <a:off x="7640043" y="3092027"/>
            <a:ext cx="3121272" cy="1701291"/>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942 w 8000"/>
              <a:gd name="connsiteY0" fmla="*/ 15645 h 15645"/>
              <a:gd name="connsiteX1" fmla="*/ 0 w 8000"/>
              <a:gd name="connsiteY1" fmla="*/ 0 h 15645"/>
              <a:gd name="connsiteX2" fmla="*/ 8000 w 8000"/>
              <a:gd name="connsiteY2" fmla="*/ 0 h 15645"/>
              <a:gd name="connsiteX3" fmla="*/ 6000 w 8000"/>
              <a:gd name="connsiteY3" fmla="*/ 10000 h 15645"/>
              <a:gd name="connsiteX4" fmla="*/ 942 w 8000"/>
              <a:gd name="connsiteY4" fmla="*/ 15645 h 15645"/>
              <a:gd name="connsiteX0" fmla="*/ 1178 w 10000"/>
              <a:gd name="connsiteY0" fmla="*/ 10000 h 13396"/>
              <a:gd name="connsiteX1" fmla="*/ 0 w 10000"/>
              <a:gd name="connsiteY1" fmla="*/ 0 h 13396"/>
              <a:gd name="connsiteX2" fmla="*/ 10000 w 10000"/>
              <a:gd name="connsiteY2" fmla="*/ 0 h 13396"/>
              <a:gd name="connsiteX3" fmla="*/ 5399 w 10000"/>
              <a:gd name="connsiteY3" fmla="*/ 13396 h 13396"/>
              <a:gd name="connsiteX4" fmla="*/ 1178 w 10000"/>
              <a:gd name="connsiteY4" fmla="*/ 10000 h 13396"/>
              <a:gd name="connsiteX0" fmla="*/ 1178 w 8348"/>
              <a:gd name="connsiteY0" fmla="*/ 10000 h 13396"/>
              <a:gd name="connsiteX1" fmla="*/ 0 w 8348"/>
              <a:gd name="connsiteY1" fmla="*/ 0 h 13396"/>
              <a:gd name="connsiteX2" fmla="*/ 8348 w 8348"/>
              <a:gd name="connsiteY2" fmla="*/ 69 h 13396"/>
              <a:gd name="connsiteX3" fmla="*/ 5399 w 8348"/>
              <a:gd name="connsiteY3" fmla="*/ 13396 h 13396"/>
              <a:gd name="connsiteX4" fmla="*/ 1178 w 8348"/>
              <a:gd name="connsiteY4" fmla="*/ 10000 h 13396"/>
              <a:gd name="connsiteX0" fmla="*/ 1411 w 12267"/>
              <a:gd name="connsiteY0" fmla="*/ 7465 h 9156"/>
              <a:gd name="connsiteX1" fmla="*/ 0 w 12267"/>
              <a:gd name="connsiteY1" fmla="*/ 0 h 9156"/>
              <a:gd name="connsiteX2" fmla="*/ 10000 w 12267"/>
              <a:gd name="connsiteY2" fmla="*/ 52 h 9156"/>
              <a:gd name="connsiteX3" fmla="*/ 12267 w 12267"/>
              <a:gd name="connsiteY3" fmla="*/ 9156 h 9156"/>
              <a:gd name="connsiteX4" fmla="*/ 1411 w 12267"/>
              <a:gd name="connsiteY4" fmla="*/ 7465 h 9156"/>
              <a:gd name="connsiteX0" fmla="*/ 7863 w 9711"/>
              <a:gd name="connsiteY0" fmla="*/ 0 h 9943"/>
              <a:gd name="connsiteX1" fmla="*/ 9711 w 9711"/>
              <a:gd name="connsiteY1" fmla="*/ 9943 h 9943"/>
              <a:gd name="connsiteX2" fmla="*/ 861 w 9711"/>
              <a:gd name="connsiteY2" fmla="*/ 8096 h 9943"/>
              <a:gd name="connsiteX3" fmla="*/ 0 w 9711"/>
              <a:gd name="connsiteY3" fmla="*/ 490 h 9943"/>
              <a:gd name="connsiteX0" fmla="*/ 8259 w 10162"/>
              <a:gd name="connsiteY0" fmla="*/ 239 h 10239"/>
              <a:gd name="connsiteX1" fmla="*/ 10162 w 10162"/>
              <a:gd name="connsiteY1" fmla="*/ 10239 h 10239"/>
              <a:gd name="connsiteX2" fmla="*/ 1049 w 10162"/>
              <a:gd name="connsiteY2" fmla="*/ 8381 h 10239"/>
              <a:gd name="connsiteX3" fmla="*/ 0 w 10162"/>
              <a:gd name="connsiteY3" fmla="*/ 0 h 10239"/>
            </a:gdLst>
            <a:ahLst/>
            <a:cxnLst>
              <a:cxn ang="0">
                <a:pos x="connsiteX0" y="connsiteY0"/>
              </a:cxn>
              <a:cxn ang="0">
                <a:pos x="connsiteX1" y="connsiteY1"/>
              </a:cxn>
              <a:cxn ang="0">
                <a:pos x="connsiteX2" y="connsiteY2"/>
              </a:cxn>
              <a:cxn ang="0">
                <a:pos x="connsiteX3" y="connsiteY3"/>
              </a:cxn>
            </a:cxnLst>
            <a:rect l="l" t="t" r="r" b="b"/>
            <a:pathLst>
              <a:path w="10162" h="10239">
                <a:moveTo>
                  <a:pt x="8259" y="239"/>
                </a:moveTo>
                <a:lnTo>
                  <a:pt x="10162" y="10239"/>
                </a:lnTo>
                <a:lnTo>
                  <a:pt x="1049" y="8381"/>
                </a:lnTo>
                <a:cubicBezTo>
                  <a:pt x="654" y="5648"/>
                  <a:pt x="0" y="0"/>
                  <a:pt x="0" y="0"/>
                </a:cubicBezTo>
              </a:path>
            </a:pathLst>
          </a:cu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流程图: 数据 17"/>
          <p:cNvSpPr/>
          <p:nvPr/>
        </p:nvSpPr>
        <p:spPr>
          <a:xfrm rot="953180">
            <a:off x="10240014" y="2769147"/>
            <a:ext cx="1799519" cy="2586271"/>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200 h 10200"/>
              <a:gd name="connsiteX1" fmla="*/ 3394 w 10000"/>
              <a:gd name="connsiteY1" fmla="*/ 0 h 10200"/>
              <a:gd name="connsiteX2" fmla="*/ 10000 w 10000"/>
              <a:gd name="connsiteY2" fmla="*/ 200 h 10200"/>
              <a:gd name="connsiteX3" fmla="*/ 8000 w 10000"/>
              <a:gd name="connsiteY3" fmla="*/ 10200 h 10200"/>
              <a:gd name="connsiteX4" fmla="*/ 0 w 10000"/>
              <a:gd name="connsiteY4" fmla="*/ 10200 h 10200"/>
              <a:gd name="connsiteX0" fmla="*/ 0 w 10000"/>
              <a:gd name="connsiteY0" fmla="*/ 10200 h 29698"/>
              <a:gd name="connsiteX1" fmla="*/ 3394 w 10000"/>
              <a:gd name="connsiteY1" fmla="*/ 0 h 29698"/>
              <a:gd name="connsiteX2" fmla="*/ 10000 w 10000"/>
              <a:gd name="connsiteY2" fmla="*/ 200 h 29698"/>
              <a:gd name="connsiteX3" fmla="*/ 1473 w 10000"/>
              <a:gd name="connsiteY3" fmla="*/ 29698 h 29698"/>
              <a:gd name="connsiteX4" fmla="*/ 0 w 10000"/>
              <a:gd name="connsiteY4" fmla="*/ 10200 h 29698"/>
              <a:gd name="connsiteX0" fmla="*/ 0 w 4661"/>
              <a:gd name="connsiteY0" fmla="*/ 10200 h 29698"/>
              <a:gd name="connsiteX1" fmla="*/ 3394 w 4661"/>
              <a:gd name="connsiteY1" fmla="*/ 0 h 29698"/>
              <a:gd name="connsiteX2" fmla="*/ 4661 w 4661"/>
              <a:gd name="connsiteY2" fmla="*/ 18719 h 29698"/>
              <a:gd name="connsiteX3" fmla="*/ 1473 w 4661"/>
              <a:gd name="connsiteY3" fmla="*/ 29698 h 29698"/>
              <a:gd name="connsiteX4" fmla="*/ 0 w 4661"/>
              <a:gd name="connsiteY4" fmla="*/ 10200 h 296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61" h="29698">
                <a:moveTo>
                  <a:pt x="0" y="10200"/>
                </a:moveTo>
                <a:lnTo>
                  <a:pt x="3394" y="0"/>
                </a:lnTo>
                <a:cubicBezTo>
                  <a:pt x="3816" y="6240"/>
                  <a:pt x="4239" y="12479"/>
                  <a:pt x="4661" y="18719"/>
                </a:cubicBezTo>
                <a:lnTo>
                  <a:pt x="1473" y="29698"/>
                </a:lnTo>
                <a:lnTo>
                  <a:pt x="0" y="10200"/>
                </a:lnTo>
                <a:close/>
              </a:path>
            </a:pathLst>
          </a:cu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p:nvPr/>
        </p:nvCxnSpPr>
        <p:spPr>
          <a:xfrm flipH="1">
            <a:off x="8946848" y="2542260"/>
            <a:ext cx="4399" cy="280545"/>
          </a:xfrm>
          <a:prstGeom prst="line">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27" name="文本框 26"/>
          <p:cNvSpPr txBox="1"/>
          <p:nvPr/>
        </p:nvSpPr>
        <p:spPr>
          <a:xfrm>
            <a:off x="3307146" y="5606544"/>
            <a:ext cx="1029788"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机柜</a:t>
            </a:r>
            <a:r>
              <a:rPr lang="en-US" altLang="zh-CN" b="1" dirty="0">
                <a:solidFill>
                  <a:srgbClr val="C00000"/>
                </a:solidFill>
                <a:latin typeface="微软雅黑" panose="020B0503020204020204" pitchFamily="34" charset="-122"/>
                <a:ea typeface="微软雅黑" panose="020B0503020204020204" pitchFamily="34" charset="-122"/>
              </a:rPr>
              <a:t>1</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11260851" y="4838387"/>
            <a:ext cx="1029788"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机柜</a:t>
            </a:r>
            <a:r>
              <a:rPr lang="en-US" altLang="zh-CN" b="1" dirty="0" smtClean="0">
                <a:solidFill>
                  <a:srgbClr val="C00000"/>
                </a:solidFill>
                <a:latin typeface="微软雅黑" panose="020B0503020204020204" pitchFamily="34" charset="-122"/>
                <a:ea typeface="微软雅黑" panose="020B0503020204020204" pitchFamily="34" charset="-122"/>
              </a:rPr>
              <a:t>2</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30" name="圆角矩形 29"/>
          <p:cNvSpPr/>
          <p:nvPr/>
        </p:nvSpPr>
        <p:spPr>
          <a:xfrm>
            <a:off x="1887845" y="3691568"/>
            <a:ext cx="295802" cy="1703040"/>
          </a:xfrm>
          <a:prstGeom prst="roundRect">
            <a:avLst>
              <a:gd name="adj" fmla="val 5840"/>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221894" y="3695258"/>
            <a:ext cx="295802" cy="1703040"/>
          </a:xfrm>
          <a:prstGeom prst="roundRect">
            <a:avLst>
              <a:gd name="adj" fmla="val 5840"/>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945202" y="3691568"/>
            <a:ext cx="295802" cy="1703040"/>
          </a:xfrm>
          <a:prstGeom prst="roundRect">
            <a:avLst>
              <a:gd name="adj" fmla="val 5840"/>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圆角矩形 32"/>
          <p:cNvSpPr/>
          <p:nvPr/>
        </p:nvSpPr>
        <p:spPr>
          <a:xfrm>
            <a:off x="3610146" y="3665375"/>
            <a:ext cx="295802" cy="1703040"/>
          </a:xfrm>
          <a:prstGeom prst="roundRect">
            <a:avLst>
              <a:gd name="adj" fmla="val 5840"/>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5" name="肘形连接符 34"/>
          <p:cNvCxnSpPr>
            <a:stCxn id="30" idx="0"/>
          </p:cNvCxnSpPr>
          <p:nvPr/>
        </p:nvCxnSpPr>
        <p:spPr>
          <a:xfrm rot="5400000" flipH="1" flipV="1">
            <a:off x="3363990" y="1940648"/>
            <a:ext cx="422676" cy="3079164"/>
          </a:xfrm>
          <a:prstGeom prst="bentConnector2">
            <a:avLst/>
          </a:prstGeom>
          <a:ln w="254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194309" y="4965217"/>
            <a:ext cx="2460088" cy="646331"/>
          </a:xfrm>
          <a:prstGeom prst="rect">
            <a:avLst/>
          </a:prstGeom>
          <a:noFill/>
        </p:spPr>
        <p:txBody>
          <a:bodyPr wrap="square" rtlCol="0">
            <a:spAutoFit/>
          </a:bodyPr>
          <a:lstStyle/>
          <a:p>
            <a:r>
              <a:rPr lang="en-US" altLang="zh-CN" b="1" dirty="0" err="1" smtClean="0">
                <a:solidFill>
                  <a:srgbClr val="C00000"/>
                </a:solidFill>
                <a:latin typeface="微软雅黑" panose="020B0503020204020204" pitchFamily="34" charset="-122"/>
                <a:ea typeface="微软雅黑" panose="020B0503020204020204" pitchFamily="34" charset="-122"/>
              </a:rPr>
              <a:t>Namenode</a:t>
            </a:r>
            <a:endParaRPr lang="en-US" altLang="zh-CN" b="1" dirty="0" smtClean="0">
              <a:solidFill>
                <a:srgbClr val="C00000"/>
              </a:solidFill>
              <a:latin typeface="微软雅黑" panose="020B0503020204020204" pitchFamily="34" charset="-122"/>
              <a:ea typeface="微软雅黑" panose="020B0503020204020204" pitchFamily="34" charset="-122"/>
            </a:endParaRPr>
          </a:p>
          <a:p>
            <a:endParaRPr lang="zh-CN" altLang="en-US" b="1" dirty="0">
              <a:solidFill>
                <a:srgbClr val="C00000"/>
              </a:solidFill>
              <a:latin typeface="微软雅黑" panose="020B0503020204020204" pitchFamily="34" charset="-122"/>
              <a:ea typeface="微软雅黑" panose="020B0503020204020204" pitchFamily="34" charset="-122"/>
            </a:endParaRPr>
          </a:p>
        </p:txBody>
      </p:sp>
      <p:cxnSp>
        <p:nvCxnSpPr>
          <p:cNvPr id="41" name="直接连接符 40"/>
          <p:cNvCxnSpPr/>
          <p:nvPr/>
        </p:nvCxnSpPr>
        <p:spPr>
          <a:xfrm flipH="1" flipV="1">
            <a:off x="435925" y="5328864"/>
            <a:ext cx="1460711" cy="1"/>
          </a:xfrm>
          <a:prstGeom prst="line">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38" name="椭圆 37"/>
          <p:cNvSpPr/>
          <p:nvPr/>
        </p:nvSpPr>
        <p:spPr>
          <a:xfrm>
            <a:off x="1778005" y="5207718"/>
            <a:ext cx="237259" cy="237259"/>
          </a:xfrm>
          <a:prstGeom prst="ellipse">
            <a:avLst/>
          </a:prstGeom>
          <a:solidFill>
            <a:schemeClr val="bg1"/>
          </a:solidFill>
          <a:ln w="1016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432714" y="3906976"/>
            <a:ext cx="2460088" cy="923330"/>
          </a:xfrm>
          <a:prstGeom prst="rect">
            <a:avLst/>
          </a:prstGeom>
          <a:noFill/>
        </p:spPr>
        <p:txBody>
          <a:bodyPr wrap="square" rtlCol="0">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rPr>
              <a:t>Secondary </a:t>
            </a:r>
            <a:r>
              <a:rPr lang="en-US" altLang="zh-CN" b="1" dirty="0" err="1">
                <a:solidFill>
                  <a:srgbClr val="C00000"/>
                </a:solidFill>
                <a:latin typeface="微软雅黑" panose="020B0503020204020204" pitchFamily="34" charset="-122"/>
                <a:ea typeface="微软雅黑" panose="020B0503020204020204" pitchFamily="34" charset="-122"/>
              </a:rPr>
              <a:t>Namenode</a:t>
            </a:r>
            <a:endParaRPr lang="en-US" altLang="zh-CN" b="1" dirty="0" smtClean="0">
              <a:solidFill>
                <a:srgbClr val="C00000"/>
              </a:solidFill>
              <a:latin typeface="微软雅黑" panose="020B0503020204020204" pitchFamily="34" charset="-122"/>
              <a:ea typeface="微软雅黑" panose="020B0503020204020204" pitchFamily="34" charset="-122"/>
            </a:endParaRPr>
          </a:p>
          <a:p>
            <a:endParaRPr lang="zh-CN" altLang="en-US" b="1" dirty="0">
              <a:solidFill>
                <a:srgbClr val="C00000"/>
              </a:solidFill>
              <a:latin typeface="微软雅黑" panose="020B0503020204020204" pitchFamily="34" charset="-122"/>
              <a:ea typeface="微软雅黑" panose="020B0503020204020204" pitchFamily="34" charset="-122"/>
            </a:endParaRPr>
          </a:p>
        </p:txBody>
      </p:sp>
      <p:cxnSp>
        <p:nvCxnSpPr>
          <p:cNvPr id="44" name="直接连接符 43"/>
          <p:cNvCxnSpPr/>
          <p:nvPr/>
        </p:nvCxnSpPr>
        <p:spPr>
          <a:xfrm flipH="1">
            <a:off x="774641" y="4543151"/>
            <a:ext cx="1476857" cy="13856"/>
          </a:xfrm>
          <a:prstGeom prst="line">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45" name="椭圆 44"/>
          <p:cNvSpPr/>
          <p:nvPr/>
        </p:nvSpPr>
        <p:spPr>
          <a:xfrm>
            <a:off x="2264713" y="4431088"/>
            <a:ext cx="237259" cy="237259"/>
          </a:xfrm>
          <a:prstGeom prst="ellipse">
            <a:avLst/>
          </a:prstGeom>
          <a:solidFill>
            <a:schemeClr val="bg1"/>
          </a:solidFill>
          <a:ln w="1016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2981646" y="4337103"/>
            <a:ext cx="237259" cy="237259"/>
          </a:xfrm>
          <a:prstGeom prst="ellipse">
            <a:avLst/>
          </a:prstGeom>
          <a:solidFill>
            <a:schemeClr val="bg1"/>
          </a:solidFill>
          <a:ln w="1016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3628450" y="4617259"/>
            <a:ext cx="237259" cy="237259"/>
          </a:xfrm>
          <a:prstGeom prst="ellipse">
            <a:avLst/>
          </a:prstGeom>
          <a:solidFill>
            <a:schemeClr val="bg1"/>
          </a:solidFill>
          <a:ln w="1016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0" name="直接连接符 49"/>
          <p:cNvCxnSpPr/>
          <p:nvPr/>
        </p:nvCxnSpPr>
        <p:spPr>
          <a:xfrm flipH="1">
            <a:off x="3165465" y="4456843"/>
            <a:ext cx="2799906" cy="0"/>
          </a:xfrm>
          <a:prstGeom prst="line">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52" name="直接连接符 51"/>
          <p:cNvCxnSpPr/>
          <p:nvPr/>
        </p:nvCxnSpPr>
        <p:spPr>
          <a:xfrm flipH="1">
            <a:off x="3809701" y="4737975"/>
            <a:ext cx="2155670" cy="0"/>
          </a:xfrm>
          <a:prstGeom prst="line">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53" name="圆角矩形 52"/>
          <p:cNvSpPr/>
          <p:nvPr/>
        </p:nvSpPr>
        <p:spPr>
          <a:xfrm>
            <a:off x="9402008" y="2965479"/>
            <a:ext cx="295802" cy="1703040"/>
          </a:xfrm>
          <a:prstGeom prst="roundRect">
            <a:avLst>
              <a:gd name="adj" fmla="val 5840"/>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53"/>
          <p:cNvSpPr/>
          <p:nvPr/>
        </p:nvSpPr>
        <p:spPr>
          <a:xfrm>
            <a:off x="9685186" y="2968152"/>
            <a:ext cx="295802" cy="1703040"/>
          </a:xfrm>
          <a:prstGeom prst="roundRect">
            <a:avLst>
              <a:gd name="adj" fmla="val 5840"/>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a:off x="10393329" y="3032848"/>
            <a:ext cx="295802" cy="1703040"/>
          </a:xfrm>
          <a:prstGeom prst="roundRect">
            <a:avLst>
              <a:gd name="adj" fmla="val 5840"/>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a:off x="11112950" y="2967841"/>
            <a:ext cx="295802" cy="1703040"/>
          </a:xfrm>
          <a:prstGeom prst="roundRect">
            <a:avLst>
              <a:gd name="adj" fmla="val 5840"/>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9427245" y="4280967"/>
            <a:ext cx="237259" cy="237259"/>
          </a:xfrm>
          <a:prstGeom prst="ellipse">
            <a:avLst/>
          </a:prstGeom>
          <a:solidFill>
            <a:schemeClr val="bg1"/>
          </a:solidFill>
          <a:ln w="1016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9728806" y="3962218"/>
            <a:ext cx="237259" cy="237259"/>
          </a:xfrm>
          <a:prstGeom prst="ellipse">
            <a:avLst/>
          </a:prstGeom>
          <a:solidFill>
            <a:schemeClr val="bg1"/>
          </a:solidFill>
          <a:ln w="1016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10402673" y="3724959"/>
            <a:ext cx="237259" cy="237259"/>
          </a:xfrm>
          <a:prstGeom prst="ellipse">
            <a:avLst/>
          </a:prstGeom>
          <a:solidFill>
            <a:schemeClr val="bg1"/>
          </a:solidFill>
          <a:ln w="1016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1094837" y="3480230"/>
            <a:ext cx="237259" cy="237259"/>
          </a:xfrm>
          <a:prstGeom prst="ellipse">
            <a:avLst/>
          </a:prstGeom>
          <a:solidFill>
            <a:schemeClr val="bg1"/>
          </a:solidFill>
          <a:ln w="1016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1" name="直接连接符 60"/>
          <p:cNvCxnSpPr/>
          <p:nvPr/>
        </p:nvCxnSpPr>
        <p:spPr>
          <a:xfrm flipH="1">
            <a:off x="6154057" y="4454171"/>
            <a:ext cx="3435329" cy="41146"/>
          </a:xfrm>
          <a:prstGeom prst="line">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62" name="直接连接符 61"/>
          <p:cNvCxnSpPr/>
          <p:nvPr/>
        </p:nvCxnSpPr>
        <p:spPr>
          <a:xfrm flipH="1">
            <a:off x="6896909" y="4089871"/>
            <a:ext cx="2767281" cy="0"/>
          </a:xfrm>
          <a:prstGeom prst="line">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63" name="直接连接符 62"/>
          <p:cNvCxnSpPr/>
          <p:nvPr/>
        </p:nvCxnSpPr>
        <p:spPr>
          <a:xfrm flipH="1">
            <a:off x="6830919" y="3875521"/>
            <a:ext cx="3566391" cy="1"/>
          </a:xfrm>
          <a:prstGeom prst="line">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64" name="直接连接符 63"/>
          <p:cNvCxnSpPr/>
          <p:nvPr/>
        </p:nvCxnSpPr>
        <p:spPr>
          <a:xfrm flipH="1">
            <a:off x="6830919" y="3643891"/>
            <a:ext cx="4280406" cy="0"/>
          </a:xfrm>
          <a:prstGeom prst="line">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73" name="圆角矩形 72"/>
          <p:cNvSpPr/>
          <p:nvPr/>
        </p:nvSpPr>
        <p:spPr>
          <a:xfrm>
            <a:off x="5749471" y="3579568"/>
            <a:ext cx="1518083" cy="1274950"/>
          </a:xfrm>
          <a:prstGeom prst="roundRect">
            <a:avLst>
              <a:gd name="adj" fmla="val 5840"/>
            </a:avLst>
          </a:prstGeom>
          <a:solidFill>
            <a:schemeClr val="bg1"/>
          </a:solid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74"/>
          <p:cNvSpPr txBox="1"/>
          <p:nvPr/>
        </p:nvSpPr>
        <p:spPr>
          <a:xfrm>
            <a:off x="5812169" y="4010998"/>
            <a:ext cx="1427939" cy="369332"/>
          </a:xfrm>
          <a:prstGeom prst="rect">
            <a:avLst/>
          </a:prstGeom>
          <a:noFill/>
        </p:spPr>
        <p:txBody>
          <a:bodyPr wrap="square" rtlCol="0">
            <a:spAutoFit/>
          </a:bodyPr>
          <a:lstStyle/>
          <a:p>
            <a:r>
              <a:rPr lang="en-US" altLang="zh-CN" b="1" dirty="0" err="1" smtClean="0">
                <a:solidFill>
                  <a:srgbClr val="C00000"/>
                </a:solidFill>
                <a:latin typeface="微软雅黑" panose="020B0503020204020204" pitchFamily="34" charset="-122"/>
                <a:ea typeface="微软雅黑" panose="020B0503020204020204" pitchFamily="34" charset="-122"/>
              </a:rPr>
              <a:t>DataNode</a:t>
            </a:r>
            <a:endParaRPr lang="zh-CN" altLang="en-US" b="1" dirty="0">
              <a:solidFill>
                <a:srgbClr val="C00000"/>
              </a:solidFill>
              <a:latin typeface="微软雅黑" panose="020B0503020204020204" pitchFamily="34" charset="-122"/>
              <a:ea typeface="微软雅黑" panose="020B0503020204020204" pitchFamily="34" charset="-122"/>
            </a:endParaRPr>
          </a:p>
        </p:txBody>
      </p:sp>
      <p:cxnSp>
        <p:nvCxnSpPr>
          <p:cNvPr id="82" name="肘形连接符 81"/>
          <p:cNvCxnSpPr/>
          <p:nvPr/>
        </p:nvCxnSpPr>
        <p:spPr>
          <a:xfrm flipV="1">
            <a:off x="2346655" y="3324036"/>
            <a:ext cx="2803093" cy="377910"/>
          </a:xfrm>
          <a:prstGeom prst="bentConnector3">
            <a:avLst>
              <a:gd name="adj1" fmla="val -1262"/>
            </a:avLst>
          </a:prstGeom>
          <a:ln w="254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5" name="肘形连接符 84"/>
          <p:cNvCxnSpPr/>
          <p:nvPr/>
        </p:nvCxnSpPr>
        <p:spPr>
          <a:xfrm flipV="1">
            <a:off x="3240750" y="3367699"/>
            <a:ext cx="2125398" cy="446059"/>
          </a:xfrm>
          <a:prstGeom prst="bentConnector3">
            <a:avLst>
              <a:gd name="adj1" fmla="val 99852"/>
            </a:avLst>
          </a:prstGeom>
          <a:ln w="254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5" name="肘形连接符 94"/>
          <p:cNvCxnSpPr/>
          <p:nvPr/>
        </p:nvCxnSpPr>
        <p:spPr>
          <a:xfrm flipV="1">
            <a:off x="3901465" y="3309662"/>
            <a:ext cx="1567633" cy="656236"/>
          </a:xfrm>
          <a:prstGeom prst="bentConnector3">
            <a:avLst>
              <a:gd name="adj1" fmla="val 99071"/>
            </a:avLst>
          </a:prstGeom>
          <a:ln w="254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4" name="直接箭头连接符 103"/>
          <p:cNvCxnSpPr/>
          <p:nvPr/>
        </p:nvCxnSpPr>
        <p:spPr>
          <a:xfrm>
            <a:off x="6149502" y="2822805"/>
            <a:ext cx="0" cy="210043"/>
          </a:xfrm>
          <a:prstGeom prst="straightConnector1">
            <a:avLst/>
          </a:prstGeom>
          <a:ln w="254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5" name="直接箭头连接符 104"/>
          <p:cNvCxnSpPr/>
          <p:nvPr/>
        </p:nvCxnSpPr>
        <p:spPr>
          <a:xfrm>
            <a:off x="5858412" y="3058849"/>
            <a:ext cx="0" cy="210043"/>
          </a:xfrm>
          <a:prstGeom prst="straightConnector1">
            <a:avLst/>
          </a:prstGeom>
          <a:ln w="254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6" name="肘形连接符 105"/>
          <p:cNvCxnSpPr/>
          <p:nvPr/>
        </p:nvCxnSpPr>
        <p:spPr>
          <a:xfrm rot="10800000">
            <a:off x="6403117" y="3041595"/>
            <a:ext cx="3048460" cy="471397"/>
          </a:xfrm>
          <a:prstGeom prst="bentConnector3">
            <a:avLst>
              <a:gd name="adj1" fmla="val 98564"/>
            </a:avLst>
          </a:prstGeom>
          <a:ln w="254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2" name="肘形连接符 111"/>
          <p:cNvCxnSpPr/>
          <p:nvPr/>
        </p:nvCxnSpPr>
        <p:spPr>
          <a:xfrm rot="10800000">
            <a:off x="6598923" y="2960709"/>
            <a:ext cx="3048460" cy="471397"/>
          </a:xfrm>
          <a:prstGeom prst="bentConnector3">
            <a:avLst>
              <a:gd name="adj1" fmla="val 98564"/>
            </a:avLst>
          </a:prstGeom>
          <a:ln w="254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3" name="肘形连接符 112"/>
          <p:cNvCxnSpPr/>
          <p:nvPr/>
        </p:nvCxnSpPr>
        <p:spPr>
          <a:xfrm rot="10800000">
            <a:off x="6873405" y="3107853"/>
            <a:ext cx="3519924" cy="259130"/>
          </a:xfrm>
          <a:prstGeom prst="bentConnector3">
            <a:avLst>
              <a:gd name="adj1" fmla="val 98245"/>
            </a:avLst>
          </a:prstGeom>
          <a:ln w="254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9" name="肘形连接符 118"/>
          <p:cNvCxnSpPr/>
          <p:nvPr/>
        </p:nvCxnSpPr>
        <p:spPr>
          <a:xfrm rot="10800000">
            <a:off x="7306522" y="3031959"/>
            <a:ext cx="3791183" cy="122352"/>
          </a:xfrm>
          <a:prstGeom prst="bentConnector3">
            <a:avLst>
              <a:gd name="adj1" fmla="val 99770"/>
            </a:avLst>
          </a:prstGeom>
          <a:ln w="254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23" name="圆角矩形 122"/>
          <p:cNvSpPr/>
          <p:nvPr/>
        </p:nvSpPr>
        <p:spPr>
          <a:xfrm>
            <a:off x="7053943" y="217714"/>
            <a:ext cx="2927045" cy="1831813"/>
          </a:xfrm>
          <a:prstGeom prst="roundRect">
            <a:avLst>
              <a:gd name="adj" fmla="val 584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p:cNvSpPr/>
          <p:nvPr/>
        </p:nvSpPr>
        <p:spPr>
          <a:xfrm>
            <a:off x="9214318" y="928452"/>
            <a:ext cx="237259" cy="237259"/>
          </a:xfrm>
          <a:prstGeom prst="ellipse">
            <a:avLst/>
          </a:prstGeom>
          <a:solidFill>
            <a:schemeClr val="bg1"/>
          </a:solidFill>
          <a:ln w="1016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5" name="直接连接符 124"/>
          <p:cNvCxnSpPr/>
          <p:nvPr/>
        </p:nvCxnSpPr>
        <p:spPr>
          <a:xfrm flipH="1">
            <a:off x="9451577" y="1047081"/>
            <a:ext cx="1880519" cy="0"/>
          </a:xfrm>
          <a:prstGeom prst="line">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127" name="文本框 126"/>
          <p:cNvSpPr txBox="1"/>
          <p:nvPr/>
        </p:nvSpPr>
        <p:spPr>
          <a:xfrm>
            <a:off x="10192145" y="730992"/>
            <a:ext cx="2460088" cy="646331"/>
          </a:xfrm>
          <a:prstGeom prst="rect">
            <a:avLst/>
          </a:prstGeom>
          <a:noFill/>
        </p:spPr>
        <p:txBody>
          <a:bodyPr wrap="square" rtlCol="0">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rPr>
              <a:t>Client</a:t>
            </a:r>
          </a:p>
          <a:p>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28" name="文本框 127"/>
          <p:cNvSpPr txBox="1"/>
          <p:nvPr/>
        </p:nvSpPr>
        <p:spPr>
          <a:xfrm>
            <a:off x="3100275" y="2387579"/>
            <a:ext cx="1849250" cy="369332"/>
          </a:xfrm>
          <a:prstGeom prst="rect">
            <a:avLst/>
          </a:prstGeom>
          <a:noFill/>
        </p:spPr>
        <p:txBody>
          <a:bodyPr wrap="square" rtlCol="0">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rPr>
              <a:t>1000M</a:t>
            </a:r>
            <a:r>
              <a:rPr lang="zh-CN" altLang="en-US" b="1" dirty="0" smtClean="0">
                <a:solidFill>
                  <a:srgbClr val="C00000"/>
                </a:solidFill>
                <a:latin typeface="微软雅黑" panose="020B0503020204020204" pitchFamily="34" charset="-122"/>
                <a:ea typeface="微软雅黑" panose="020B0503020204020204" pitchFamily="34" charset="-122"/>
              </a:rPr>
              <a:t>交换机</a:t>
            </a:r>
            <a:endParaRPr lang="zh-CN" altLang="en-US" b="1" dirty="0">
              <a:solidFill>
                <a:srgbClr val="C00000"/>
              </a:solidFill>
              <a:latin typeface="微软雅黑" panose="020B0503020204020204" pitchFamily="34" charset="-122"/>
              <a:ea typeface="微软雅黑" panose="020B0503020204020204" pitchFamily="34" charset="-122"/>
            </a:endParaRPr>
          </a:p>
        </p:txBody>
      </p:sp>
      <p:pic>
        <p:nvPicPr>
          <p:cNvPr id="129" name="图片 128"/>
          <p:cNvPicPr>
            <a:picLocks noChangeAspect="1"/>
          </p:cNvPicPr>
          <p:nvPr/>
        </p:nvPicPr>
        <p:blipFill rotWithShape="1">
          <a:blip r:embed="rId5">
            <a:extLst>
              <a:ext uri="{28A0092B-C50C-407E-A947-70E740481C1C}">
                <a14:useLocalDpi xmlns:a14="http://schemas.microsoft.com/office/drawing/2010/main" val="0"/>
              </a:ext>
            </a:extLst>
          </a:blip>
          <a:srcRect t="34692" b="38988"/>
          <a:stretch/>
        </p:blipFill>
        <p:spPr>
          <a:xfrm>
            <a:off x="3667099" y="927965"/>
            <a:ext cx="2095500" cy="551542"/>
          </a:xfrm>
          <a:prstGeom prst="rect">
            <a:avLst/>
          </a:prstGeom>
        </p:spPr>
      </p:pic>
      <p:sp>
        <p:nvSpPr>
          <p:cNvPr id="132" name="圆角矩形 131"/>
          <p:cNvSpPr/>
          <p:nvPr/>
        </p:nvSpPr>
        <p:spPr>
          <a:xfrm>
            <a:off x="4695193" y="2130413"/>
            <a:ext cx="2894233" cy="1319082"/>
          </a:xfrm>
          <a:prstGeom prst="roundRect">
            <a:avLst>
              <a:gd name="adj" fmla="val 584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p:cNvSpPr/>
          <p:nvPr/>
        </p:nvSpPr>
        <p:spPr>
          <a:xfrm>
            <a:off x="4960857" y="2643516"/>
            <a:ext cx="237259" cy="237259"/>
          </a:xfrm>
          <a:prstGeom prst="ellipse">
            <a:avLst/>
          </a:prstGeom>
          <a:solidFill>
            <a:schemeClr val="bg1"/>
          </a:solidFill>
          <a:ln w="1016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4" name="直接连接符 133"/>
          <p:cNvCxnSpPr/>
          <p:nvPr/>
        </p:nvCxnSpPr>
        <p:spPr>
          <a:xfrm flipH="1">
            <a:off x="3628450" y="2763619"/>
            <a:ext cx="1226327" cy="0"/>
          </a:xfrm>
          <a:prstGeom prst="line">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136" name="圆角矩形 135"/>
          <p:cNvSpPr/>
          <p:nvPr/>
        </p:nvSpPr>
        <p:spPr>
          <a:xfrm>
            <a:off x="3500223" y="888317"/>
            <a:ext cx="2358189" cy="559294"/>
          </a:xfrm>
          <a:prstGeom prst="roundRect">
            <a:avLst>
              <a:gd name="adj" fmla="val 584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文本框 136"/>
          <p:cNvSpPr txBox="1"/>
          <p:nvPr/>
        </p:nvSpPr>
        <p:spPr>
          <a:xfrm>
            <a:off x="2067460" y="811007"/>
            <a:ext cx="1029788"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路由器</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38" name="椭圆 137"/>
          <p:cNvSpPr/>
          <p:nvPr/>
        </p:nvSpPr>
        <p:spPr>
          <a:xfrm>
            <a:off x="3516683" y="1054199"/>
            <a:ext cx="237259" cy="237259"/>
          </a:xfrm>
          <a:prstGeom prst="ellipse">
            <a:avLst/>
          </a:prstGeom>
          <a:solidFill>
            <a:schemeClr val="bg1"/>
          </a:solidFill>
          <a:ln w="1016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9" name="直接连接符 138"/>
          <p:cNvCxnSpPr/>
          <p:nvPr/>
        </p:nvCxnSpPr>
        <p:spPr>
          <a:xfrm flipH="1">
            <a:off x="2184276" y="1174302"/>
            <a:ext cx="1226327" cy="0"/>
          </a:xfrm>
          <a:prstGeom prst="line">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141" name="直接箭头连接符 140"/>
          <p:cNvCxnSpPr/>
          <p:nvPr/>
        </p:nvCxnSpPr>
        <p:spPr>
          <a:xfrm>
            <a:off x="5114910" y="1291458"/>
            <a:ext cx="2125198" cy="0"/>
          </a:xfrm>
          <a:prstGeom prst="straightConnector1">
            <a:avLst/>
          </a:prstGeom>
          <a:ln w="254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42" name="肘形连接符 141"/>
          <p:cNvCxnSpPr/>
          <p:nvPr/>
        </p:nvCxnSpPr>
        <p:spPr>
          <a:xfrm rot="16200000" flipV="1">
            <a:off x="4564724" y="1533848"/>
            <a:ext cx="1423777" cy="971974"/>
          </a:xfrm>
          <a:prstGeom prst="bentConnector3">
            <a:avLst>
              <a:gd name="adj1" fmla="val 50000"/>
            </a:avLst>
          </a:prstGeom>
          <a:ln w="254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45" name="矩形 144"/>
          <p:cNvSpPr/>
          <p:nvPr/>
        </p:nvSpPr>
        <p:spPr>
          <a:xfrm>
            <a:off x="5238572" y="4877103"/>
            <a:ext cx="4679871" cy="707886"/>
          </a:xfrm>
          <a:prstGeom prst="rect">
            <a:avLst/>
          </a:prstGeom>
        </p:spPr>
        <p:txBody>
          <a:bodyPr wrap="none">
            <a:spAutoFit/>
          </a:bodyPr>
          <a:lstStyle/>
          <a:p>
            <a:pPr algn="ctr" defTabSz="-635"/>
            <a:r>
              <a:rPr lang="en-US" altLang="zh-CN" sz="4000" dirty="0" smtClean="0">
                <a:solidFill>
                  <a:srgbClr val="000000"/>
                </a:solidFill>
                <a:latin typeface="微软雅黑" panose="020B0503020204020204" pitchFamily="34" charset="-122"/>
                <a:ea typeface="微软雅黑" panose="020B0503020204020204" pitchFamily="34" charset="-122"/>
                <a:cs typeface="Times New Roman" pitchFamily="18" charset="0"/>
              </a:rPr>
              <a:t>HDFS</a:t>
            </a:r>
            <a:r>
              <a:rPr lang="zh-CN" altLang="en-US" sz="4000" dirty="0" smtClean="0">
                <a:solidFill>
                  <a:srgbClr val="000000"/>
                </a:solidFill>
                <a:latin typeface="微软雅黑" panose="020B0503020204020204" pitchFamily="34" charset="-122"/>
                <a:ea typeface="微软雅黑" panose="020B0503020204020204" pitchFamily="34" charset="-122"/>
                <a:cs typeface="Times New Roman" pitchFamily="18" charset="0"/>
              </a:rPr>
              <a:t>部署</a:t>
            </a:r>
            <a:r>
              <a:rPr lang="zh-CN" altLang="en-US" sz="4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基础拓扑</a:t>
            </a:r>
            <a:endParaRPr lang="en-US" altLang="zh-CN" sz="4800" b="1" dirty="0">
              <a:solidFill>
                <a:srgbClr val="000000"/>
              </a:solidFill>
              <a:latin typeface="微软雅黑" panose="020B0503020204020204" pitchFamily="34" charset="-122"/>
              <a:ea typeface="微软雅黑" panose="020B0503020204020204" pitchFamily="34" charset="-122"/>
              <a:cs typeface="Times New Roman" pitchFamily="18" charset="0"/>
            </a:endParaRPr>
          </a:p>
        </p:txBody>
      </p:sp>
    </p:spTree>
    <p:extLst>
      <p:ext uri="{BB962C8B-B14F-4D97-AF65-F5344CB8AC3E}">
        <p14:creationId xmlns:p14="http://schemas.microsoft.com/office/powerpoint/2010/main" val="31828317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781986" y="2859354"/>
            <a:ext cx="1781129" cy="1781129"/>
          </a:xfrm>
          <a:prstGeom prst="rect">
            <a:avLst/>
          </a:prstGeom>
          <a:solidFill>
            <a:srgbClr val="FFFF9C"/>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Impact" panose="020B0806030902050204" pitchFamily="34" charset="0"/>
            </a:endParaRPr>
          </a:p>
        </p:txBody>
      </p:sp>
      <p:sp>
        <p:nvSpPr>
          <p:cNvPr id="2" name="标题 1"/>
          <p:cNvSpPr>
            <a:spLocks noGrp="1"/>
          </p:cNvSpPr>
          <p:nvPr>
            <p:ph type="title"/>
          </p:nvPr>
        </p:nvSpPr>
        <p:spPr/>
        <p:txBody>
          <a:bodyPr/>
          <a:lstStyle/>
          <a:p>
            <a:r>
              <a:rPr lang="en-US" altLang="zh-CN" dirty="0" smtClean="0"/>
              <a:t>HDFS</a:t>
            </a:r>
            <a:r>
              <a:rPr lang="zh-CN" altLang="en-US" dirty="0" smtClean="0"/>
              <a:t>体系结构</a:t>
            </a:r>
            <a:endParaRPr lang="zh-CN" altLang="en-US" dirty="0"/>
          </a:p>
        </p:txBody>
      </p:sp>
      <p:sp>
        <p:nvSpPr>
          <p:cNvPr id="5" name="椭圆 4"/>
          <p:cNvSpPr/>
          <p:nvPr/>
        </p:nvSpPr>
        <p:spPr>
          <a:xfrm>
            <a:off x="348342" y="1277492"/>
            <a:ext cx="1364343" cy="841828"/>
          </a:xfrm>
          <a:prstGeom prst="ellipse">
            <a:avLst/>
          </a:prstGeom>
          <a:solidFill>
            <a:srgbClr val="FD6701"/>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Impact" panose="020B0806030902050204" pitchFamily="34" charset="0"/>
              </a:rPr>
              <a:t>Client</a:t>
            </a:r>
            <a:endParaRPr lang="zh-CN" altLang="en-US" sz="2000" dirty="0">
              <a:latin typeface="Impact" panose="020B0806030902050204" pitchFamily="34" charset="0"/>
            </a:endParaRPr>
          </a:p>
        </p:txBody>
      </p:sp>
      <p:sp>
        <p:nvSpPr>
          <p:cNvPr id="6" name="圆角矩形 5"/>
          <p:cNvSpPr/>
          <p:nvPr/>
        </p:nvSpPr>
        <p:spPr>
          <a:xfrm>
            <a:off x="3692364" y="1042793"/>
            <a:ext cx="2365829" cy="754665"/>
          </a:xfrm>
          <a:prstGeom prst="roundRect">
            <a:avLst/>
          </a:prstGeom>
          <a:solidFill>
            <a:srgbClr val="BBE1E4"/>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err="1" smtClean="0">
                <a:latin typeface="Impact" panose="020B0806030902050204" pitchFamily="34" charset="0"/>
              </a:rPr>
              <a:t>Namenode</a:t>
            </a:r>
            <a:endParaRPr lang="zh-CN" altLang="en-US" sz="2000" dirty="0">
              <a:latin typeface="Impact" panose="020B0806030902050204" pitchFamily="34" charset="0"/>
            </a:endParaRPr>
          </a:p>
        </p:txBody>
      </p:sp>
      <p:sp>
        <p:nvSpPr>
          <p:cNvPr id="7" name="圆角矩形 6"/>
          <p:cNvSpPr/>
          <p:nvPr/>
        </p:nvSpPr>
        <p:spPr>
          <a:xfrm>
            <a:off x="7300685" y="794509"/>
            <a:ext cx="3323772" cy="903897"/>
          </a:xfrm>
          <a:prstGeom prst="roundRect">
            <a:avLst/>
          </a:prstGeom>
          <a:solidFill>
            <a:schemeClr val="bg1"/>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Impact" panose="020B0806030902050204" pitchFamily="34" charset="0"/>
            </a:endParaRPr>
          </a:p>
        </p:txBody>
      </p:sp>
      <p:sp>
        <p:nvSpPr>
          <p:cNvPr id="8" name="矩形 7"/>
          <p:cNvSpPr/>
          <p:nvPr/>
        </p:nvSpPr>
        <p:spPr>
          <a:xfrm>
            <a:off x="7707079" y="2892471"/>
            <a:ext cx="1781129" cy="1781129"/>
          </a:xfrm>
          <a:prstGeom prst="rect">
            <a:avLst/>
          </a:prstGeom>
          <a:solidFill>
            <a:srgbClr val="FFFF9C"/>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Impact" panose="020B0806030902050204" pitchFamily="34" charset="0"/>
            </a:endParaRPr>
          </a:p>
        </p:txBody>
      </p:sp>
      <p:sp>
        <p:nvSpPr>
          <p:cNvPr id="9" name="矩形 8"/>
          <p:cNvSpPr/>
          <p:nvPr/>
        </p:nvSpPr>
        <p:spPr>
          <a:xfrm>
            <a:off x="8738907" y="3078687"/>
            <a:ext cx="469398" cy="469398"/>
          </a:xfrm>
          <a:prstGeom prst="rect">
            <a:avLst/>
          </a:prstGeom>
          <a:solidFill>
            <a:srgbClr val="9ACD0C"/>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Impact" panose="020B0806030902050204" pitchFamily="34" charset="0"/>
            </a:endParaRPr>
          </a:p>
        </p:txBody>
      </p:sp>
      <p:sp>
        <p:nvSpPr>
          <p:cNvPr id="10" name="矩形 9"/>
          <p:cNvSpPr/>
          <p:nvPr/>
        </p:nvSpPr>
        <p:spPr>
          <a:xfrm>
            <a:off x="7919853" y="3078687"/>
            <a:ext cx="469398" cy="469398"/>
          </a:xfrm>
          <a:prstGeom prst="rect">
            <a:avLst/>
          </a:prstGeom>
          <a:solidFill>
            <a:srgbClr val="9ACD0C"/>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Impact" panose="020B0806030902050204" pitchFamily="34" charset="0"/>
            </a:endParaRPr>
          </a:p>
        </p:txBody>
      </p:sp>
      <p:sp>
        <p:nvSpPr>
          <p:cNvPr id="11" name="矩形 10"/>
          <p:cNvSpPr/>
          <p:nvPr/>
        </p:nvSpPr>
        <p:spPr>
          <a:xfrm>
            <a:off x="9979063" y="2892471"/>
            <a:ext cx="1781129" cy="1781129"/>
          </a:xfrm>
          <a:prstGeom prst="rect">
            <a:avLst/>
          </a:prstGeom>
          <a:solidFill>
            <a:srgbClr val="FFFF9C"/>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Impact" panose="020B0806030902050204" pitchFamily="34" charset="0"/>
            </a:endParaRPr>
          </a:p>
        </p:txBody>
      </p:sp>
      <p:sp>
        <p:nvSpPr>
          <p:cNvPr id="12" name="矩形 11"/>
          <p:cNvSpPr/>
          <p:nvPr/>
        </p:nvSpPr>
        <p:spPr>
          <a:xfrm>
            <a:off x="11010891" y="3078687"/>
            <a:ext cx="469398" cy="469398"/>
          </a:xfrm>
          <a:prstGeom prst="rect">
            <a:avLst/>
          </a:prstGeom>
          <a:solidFill>
            <a:srgbClr val="9ACD0C"/>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Impact" panose="020B0806030902050204" pitchFamily="34" charset="0"/>
            </a:endParaRPr>
          </a:p>
        </p:txBody>
      </p:sp>
      <p:sp>
        <p:nvSpPr>
          <p:cNvPr id="13" name="矩形 12"/>
          <p:cNvSpPr/>
          <p:nvPr/>
        </p:nvSpPr>
        <p:spPr>
          <a:xfrm>
            <a:off x="7922164" y="3898164"/>
            <a:ext cx="469398" cy="469398"/>
          </a:xfrm>
          <a:prstGeom prst="rect">
            <a:avLst/>
          </a:prstGeom>
          <a:solidFill>
            <a:srgbClr val="9ACD0C"/>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Impact" panose="020B0806030902050204" pitchFamily="34" charset="0"/>
            </a:endParaRPr>
          </a:p>
        </p:txBody>
      </p:sp>
      <p:sp>
        <p:nvSpPr>
          <p:cNvPr id="14" name="矩形 13"/>
          <p:cNvSpPr/>
          <p:nvPr/>
        </p:nvSpPr>
        <p:spPr>
          <a:xfrm>
            <a:off x="10260278" y="3078687"/>
            <a:ext cx="469398" cy="469398"/>
          </a:xfrm>
          <a:prstGeom prst="rect">
            <a:avLst/>
          </a:prstGeom>
          <a:solidFill>
            <a:srgbClr val="9ACD0C"/>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Impact" panose="020B0806030902050204" pitchFamily="34" charset="0"/>
            </a:endParaRPr>
          </a:p>
        </p:txBody>
      </p:sp>
      <p:sp>
        <p:nvSpPr>
          <p:cNvPr id="15" name="矩形 14"/>
          <p:cNvSpPr/>
          <p:nvPr/>
        </p:nvSpPr>
        <p:spPr>
          <a:xfrm>
            <a:off x="10260278" y="3898164"/>
            <a:ext cx="469398" cy="469398"/>
          </a:xfrm>
          <a:prstGeom prst="rect">
            <a:avLst/>
          </a:prstGeom>
          <a:solidFill>
            <a:srgbClr val="9ACD0C"/>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Impact" panose="020B0806030902050204" pitchFamily="34" charset="0"/>
            </a:endParaRPr>
          </a:p>
        </p:txBody>
      </p:sp>
      <p:sp>
        <p:nvSpPr>
          <p:cNvPr id="18" name="矩形 17"/>
          <p:cNvSpPr/>
          <p:nvPr/>
        </p:nvSpPr>
        <p:spPr>
          <a:xfrm>
            <a:off x="10494977" y="3461961"/>
            <a:ext cx="469398" cy="469398"/>
          </a:xfrm>
          <a:prstGeom prst="rect">
            <a:avLst/>
          </a:prstGeom>
          <a:solidFill>
            <a:srgbClr val="9ACD0C"/>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Impact" panose="020B0806030902050204" pitchFamily="34" charset="0"/>
            </a:endParaRPr>
          </a:p>
        </p:txBody>
      </p:sp>
      <p:sp>
        <p:nvSpPr>
          <p:cNvPr id="19" name="圆角矩形 18"/>
          <p:cNvSpPr/>
          <p:nvPr/>
        </p:nvSpPr>
        <p:spPr>
          <a:xfrm>
            <a:off x="7494804" y="2594009"/>
            <a:ext cx="4464962" cy="2311821"/>
          </a:xfrm>
          <a:prstGeom prst="roundRect">
            <a:avLst>
              <a:gd name="adj" fmla="val 3919"/>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917011" y="2892471"/>
            <a:ext cx="1781129" cy="1781129"/>
          </a:xfrm>
          <a:prstGeom prst="rect">
            <a:avLst/>
          </a:prstGeom>
          <a:solidFill>
            <a:srgbClr val="FFFF9C"/>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Impact" panose="020B0806030902050204" pitchFamily="34" charset="0"/>
            </a:endParaRPr>
          </a:p>
        </p:txBody>
      </p:sp>
      <p:sp>
        <p:nvSpPr>
          <p:cNvPr id="21" name="矩形 20"/>
          <p:cNvSpPr/>
          <p:nvPr/>
        </p:nvSpPr>
        <p:spPr>
          <a:xfrm>
            <a:off x="3832725" y="3078687"/>
            <a:ext cx="469398" cy="469398"/>
          </a:xfrm>
          <a:prstGeom prst="rect">
            <a:avLst/>
          </a:prstGeom>
          <a:solidFill>
            <a:srgbClr val="9ACD0C"/>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Impact" panose="020B0806030902050204" pitchFamily="34" charset="0"/>
            </a:endParaRPr>
          </a:p>
        </p:txBody>
      </p:sp>
      <p:sp>
        <p:nvSpPr>
          <p:cNvPr id="22" name="矩形 21"/>
          <p:cNvSpPr/>
          <p:nvPr/>
        </p:nvSpPr>
        <p:spPr>
          <a:xfrm>
            <a:off x="1872341" y="3056756"/>
            <a:ext cx="469398" cy="469398"/>
          </a:xfrm>
          <a:prstGeom prst="rect">
            <a:avLst/>
          </a:prstGeom>
          <a:solidFill>
            <a:srgbClr val="9ACD0C"/>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Impact" panose="020B0806030902050204" pitchFamily="34" charset="0"/>
            </a:endParaRPr>
          </a:p>
        </p:txBody>
      </p:sp>
      <p:sp>
        <p:nvSpPr>
          <p:cNvPr id="23" name="矩形 22"/>
          <p:cNvSpPr/>
          <p:nvPr/>
        </p:nvSpPr>
        <p:spPr>
          <a:xfrm>
            <a:off x="5072881" y="2892471"/>
            <a:ext cx="1781129" cy="1781129"/>
          </a:xfrm>
          <a:prstGeom prst="rect">
            <a:avLst/>
          </a:prstGeom>
          <a:solidFill>
            <a:srgbClr val="FFFF9C"/>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Impact" panose="020B0806030902050204" pitchFamily="34" charset="0"/>
            </a:endParaRPr>
          </a:p>
        </p:txBody>
      </p:sp>
      <p:sp>
        <p:nvSpPr>
          <p:cNvPr id="25" name="矩形 24"/>
          <p:cNvSpPr/>
          <p:nvPr/>
        </p:nvSpPr>
        <p:spPr>
          <a:xfrm>
            <a:off x="3124812" y="3931359"/>
            <a:ext cx="469398" cy="469398"/>
          </a:xfrm>
          <a:prstGeom prst="rect">
            <a:avLst/>
          </a:prstGeom>
          <a:solidFill>
            <a:srgbClr val="9ACD0C"/>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Impact" panose="020B0806030902050204" pitchFamily="34" charset="0"/>
            </a:endParaRPr>
          </a:p>
        </p:txBody>
      </p:sp>
      <p:sp>
        <p:nvSpPr>
          <p:cNvPr id="26" name="矩形 25"/>
          <p:cNvSpPr/>
          <p:nvPr/>
        </p:nvSpPr>
        <p:spPr>
          <a:xfrm>
            <a:off x="5354096" y="3078687"/>
            <a:ext cx="469398" cy="469398"/>
          </a:xfrm>
          <a:prstGeom prst="rect">
            <a:avLst/>
          </a:prstGeom>
          <a:solidFill>
            <a:srgbClr val="9ACD0C"/>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Impact" panose="020B0806030902050204" pitchFamily="34" charset="0"/>
            </a:endParaRPr>
          </a:p>
        </p:txBody>
      </p:sp>
      <p:sp>
        <p:nvSpPr>
          <p:cNvPr id="28" name="矩形 27"/>
          <p:cNvSpPr/>
          <p:nvPr/>
        </p:nvSpPr>
        <p:spPr>
          <a:xfrm>
            <a:off x="6116388" y="3898164"/>
            <a:ext cx="469398" cy="469398"/>
          </a:xfrm>
          <a:prstGeom prst="rect">
            <a:avLst/>
          </a:prstGeom>
          <a:solidFill>
            <a:srgbClr val="9ACD0C"/>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Impact" panose="020B0806030902050204" pitchFamily="34" charset="0"/>
            </a:endParaRPr>
          </a:p>
        </p:txBody>
      </p:sp>
      <p:sp>
        <p:nvSpPr>
          <p:cNvPr id="29" name="圆角矩形 28"/>
          <p:cNvSpPr/>
          <p:nvPr/>
        </p:nvSpPr>
        <p:spPr>
          <a:xfrm>
            <a:off x="595086" y="2594009"/>
            <a:ext cx="6458498" cy="2311821"/>
          </a:xfrm>
          <a:prstGeom prst="roundRect">
            <a:avLst>
              <a:gd name="adj" fmla="val 3919"/>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1837004" y="3898164"/>
            <a:ext cx="469398" cy="469398"/>
          </a:xfrm>
          <a:prstGeom prst="rect">
            <a:avLst/>
          </a:prstGeom>
          <a:solidFill>
            <a:srgbClr val="9ACD0C"/>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Impact" panose="020B0806030902050204" pitchFamily="34" charset="0"/>
            </a:endParaRPr>
          </a:p>
        </p:txBody>
      </p:sp>
      <p:sp>
        <p:nvSpPr>
          <p:cNvPr id="32" name="矩形 31"/>
          <p:cNvSpPr/>
          <p:nvPr/>
        </p:nvSpPr>
        <p:spPr>
          <a:xfrm>
            <a:off x="1109649" y="3931359"/>
            <a:ext cx="469398" cy="469398"/>
          </a:xfrm>
          <a:prstGeom prst="rect">
            <a:avLst/>
          </a:prstGeom>
          <a:solidFill>
            <a:srgbClr val="9ACD0C"/>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Impact" panose="020B0806030902050204" pitchFamily="34" charset="0"/>
            </a:endParaRPr>
          </a:p>
        </p:txBody>
      </p:sp>
      <p:sp>
        <p:nvSpPr>
          <p:cNvPr id="33" name="文本框 32"/>
          <p:cNvSpPr txBox="1"/>
          <p:nvPr/>
        </p:nvSpPr>
        <p:spPr>
          <a:xfrm>
            <a:off x="7460013" y="923549"/>
            <a:ext cx="3469571" cy="707886"/>
          </a:xfrm>
          <a:prstGeom prst="rect">
            <a:avLst/>
          </a:prstGeom>
          <a:noFill/>
        </p:spPr>
        <p:txBody>
          <a:bodyPr wrap="square" rtlCol="0">
            <a:spAutoFit/>
          </a:bodyPr>
          <a:lstStyle/>
          <a:p>
            <a:r>
              <a:rPr lang="en-US" altLang="zh-CN" sz="2000" dirty="0" smtClean="0">
                <a:latin typeface="Impact" panose="020B0806030902050204" pitchFamily="34" charset="0"/>
              </a:rPr>
              <a:t>Metadata(</a:t>
            </a:r>
            <a:r>
              <a:rPr lang="en-US" altLang="zh-CN" sz="2000" dirty="0" err="1" smtClean="0">
                <a:latin typeface="Impact" panose="020B0806030902050204" pitchFamily="34" charset="0"/>
              </a:rPr>
              <a:t>Name,replicas</a:t>
            </a:r>
            <a:r>
              <a:rPr lang="en-US" altLang="zh-CN" sz="2000" dirty="0" smtClean="0">
                <a:latin typeface="Impact" panose="020B0806030902050204" pitchFamily="34" charset="0"/>
              </a:rPr>
              <a:t>,…)</a:t>
            </a:r>
          </a:p>
          <a:p>
            <a:r>
              <a:rPr lang="en-US" altLang="zh-CN" sz="2000" dirty="0" smtClean="0">
                <a:latin typeface="Impact" panose="020B0806030902050204" pitchFamily="34" charset="0"/>
              </a:rPr>
              <a:t>     /</a:t>
            </a:r>
            <a:r>
              <a:rPr lang="en-US" altLang="zh-CN" sz="2000" dirty="0" err="1" smtClean="0">
                <a:latin typeface="Impact" panose="020B0806030902050204" pitchFamily="34" charset="0"/>
              </a:rPr>
              <a:t>usr</a:t>
            </a:r>
            <a:r>
              <a:rPr lang="en-US" altLang="zh-CN" sz="2000" dirty="0" smtClean="0">
                <a:latin typeface="Impact" panose="020B0806030902050204" pitchFamily="34" charset="0"/>
              </a:rPr>
              <a:t>/</a:t>
            </a:r>
            <a:r>
              <a:rPr lang="en-US" altLang="zh-CN" sz="2000" dirty="0" err="1" smtClean="0">
                <a:latin typeface="Impact" panose="020B0806030902050204" pitchFamily="34" charset="0"/>
              </a:rPr>
              <a:t>hadoop</a:t>
            </a:r>
            <a:r>
              <a:rPr lang="en-US" altLang="zh-CN" sz="2000" dirty="0" smtClean="0">
                <a:latin typeface="Impact" panose="020B0806030902050204" pitchFamily="34" charset="0"/>
              </a:rPr>
              <a:t>/data,3,….</a:t>
            </a:r>
            <a:endParaRPr lang="zh-CN" altLang="en-US" sz="2000" dirty="0">
              <a:latin typeface="Impact" panose="020B0806030902050204" pitchFamily="34" charset="0"/>
            </a:endParaRPr>
          </a:p>
        </p:txBody>
      </p:sp>
      <p:cxnSp>
        <p:nvCxnSpPr>
          <p:cNvPr id="34" name="直接箭头连接符 33"/>
          <p:cNvCxnSpPr>
            <a:stCxn id="5" idx="6"/>
            <a:endCxn id="6" idx="1"/>
          </p:cNvCxnSpPr>
          <p:nvPr/>
        </p:nvCxnSpPr>
        <p:spPr>
          <a:xfrm flipV="1">
            <a:off x="1712685" y="1420126"/>
            <a:ext cx="1979679" cy="278280"/>
          </a:xfrm>
          <a:prstGeom prst="straightConnector1">
            <a:avLst/>
          </a:prstGeom>
          <a:ln w="38100">
            <a:solidFill>
              <a:schemeClr val="tx1"/>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a:xfrm>
            <a:off x="1837004" y="1233989"/>
            <a:ext cx="3469571" cy="400110"/>
          </a:xfrm>
          <a:prstGeom prst="rect">
            <a:avLst/>
          </a:prstGeom>
          <a:noFill/>
        </p:spPr>
        <p:txBody>
          <a:bodyPr wrap="square" rtlCol="0">
            <a:spAutoFit/>
          </a:bodyPr>
          <a:lstStyle/>
          <a:p>
            <a:r>
              <a:rPr lang="en-US" altLang="zh-CN" sz="2000" dirty="0" smtClean="0">
                <a:latin typeface="Impact" panose="020B0806030902050204" pitchFamily="34" charset="0"/>
              </a:rPr>
              <a:t>Metadata</a:t>
            </a:r>
            <a:r>
              <a:rPr lang="zh-CN" altLang="en-US" sz="2000" b="1" dirty="0" smtClean="0">
                <a:latin typeface="微软雅黑" panose="020B0503020204020204" pitchFamily="34" charset="-122"/>
                <a:ea typeface="微软雅黑" panose="020B0503020204020204" pitchFamily="34" charset="-122"/>
              </a:rPr>
              <a:t>操作</a:t>
            </a:r>
            <a:endParaRPr lang="zh-CN" altLang="en-US" sz="2000" b="1" dirty="0">
              <a:latin typeface="微软雅黑" panose="020B0503020204020204" pitchFamily="34" charset="-122"/>
              <a:ea typeface="微软雅黑" panose="020B0503020204020204" pitchFamily="34" charset="-122"/>
            </a:endParaRPr>
          </a:p>
        </p:txBody>
      </p:sp>
      <p:cxnSp>
        <p:nvCxnSpPr>
          <p:cNvPr id="39" name="直接箭头连接符 38"/>
          <p:cNvCxnSpPr>
            <a:stCxn id="6" idx="3"/>
            <a:endCxn id="7" idx="1"/>
          </p:cNvCxnSpPr>
          <p:nvPr/>
        </p:nvCxnSpPr>
        <p:spPr>
          <a:xfrm flipV="1">
            <a:off x="6058193" y="1246458"/>
            <a:ext cx="1242492" cy="173668"/>
          </a:xfrm>
          <a:prstGeom prst="straightConnector1">
            <a:avLst/>
          </a:prstGeom>
          <a:ln w="38100">
            <a:solidFill>
              <a:schemeClr val="tx1"/>
            </a:solidFill>
            <a:prstDash val="solid"/>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3" name="直接箭头连接符 42"/>
          <p:cNvCxnSpPr>
            <a:stCxn id="6" idx="3"/>
          </p:cNvCxnSpPr>
          <p:nvPr/>
        </p:nvCxnSpPr>
        <p:spPr>
          <a:xfrm>
            <a:off x="6058193" y="1420126"/>
            <a:ext cx="1648886" cy="1472345"/>
          </a:xfrm>
          <a:prstGeom prst="straightConnector1">
            <a:avLst/>
          </a:prstGeom>
          <a:ln w="38100">
            <a:solidFill>
              <a:schemeClr val="tx1"/>
            </a:solidFill>
            <a:prstDash val="solid"/>
            <a:headEnd type="none"/>
            <a:tailEnd type="triangle"/>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a:xfrm>
            <a:off x="11093261" y="4889566"/>
            <a:ext cx="1029788"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机柜</a:t>
            </a:r>
            <a:r>
              <a:rPr lang="en-US" altLang="zh-CN" b="1" dirty="0" smtClean="0">
                <a:solidFill>
                  <a:srgbClr val="C00000"/>
                </a:solidFill>
                <a:latin typeface="微软雅黑" panose="020B0503020204020204" pitchFamily="34" charset="-122"/>
                <a:ea typeface="微软雅黑" panose="020B0503020204020204" pitchFamily="34" charset="-122"/>
              </a:rPr>
              <a:t>2</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48" name="文本框 47"/>
          <p:cNvSpPr txBox="1"/>
          <p:nvPr/>
        </p:nvSpPr>
        <p:spPr>
          <a:xfrm>
            <a:off x="538365" y="4905828"/>
            <a:ext cx="1029788"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机柜</a:t>
            </a:r>
            <a:r>
              <a:rPr lang="en-US" altLang="zh-CN" b="1" dirty="0">
                <a:solidFill>
                  <a:srgbClr val="C00000"/>
                </a:solidFill>
                <a:latin typeface="微软雅黑" panose="020B0503020204020204" pitchFamily="34" charset="-122"/>
                <a:ea typeface="微软雅黑" panose="020B0503020204020204" pitchFamily="34" charset="-122"/>
              </a:rPr>
              <a:t>1</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49" name="文本框 48"/>
          <p:cNvSpPr txBox="1"/>
          <p:nvPr/>
        </p:nvSpPr>
        <p:spPr>
          <a:xfrm>
            <a:off x="6185067" y="2071785"/>
            <a:ext cx="3469571" cy="400110"/>
          </a:xfrm>
          <a:prstGeom prst="rect">
            <a:avLst/>
          </a:prstGeom>
          <a:noFill/>
        </p:spPr>
        <p:txBody>
          <a:bodyPr wrap="square" rtlCol="0">
            <a:spAutoFit/>
          </a:bodyPr>
          <a:lstStyle/>
          <a:p>
            <a:r>
              <a:rPr lang="en-US" altLang="zh-CN" sz="2000" dirty="0" smtClean="0">
                <a:latin typeface="Impact" panose="020B0806030902050204" pitchFamily="34" charset="0"/>
              </a:rPr>
              <a:t>Block </a:t>
            </a:r>
            <a:r>
              <a:rPr lang="zh-CN" altLang="en-US" sz="2000" b="1" dirty="0">
                <a:latin typeface="微软雅黑" panose="020B0503020204020204" pitchFamily="34" charset="-122"/>
                <a:ea typeface="微软雅黑" panose="020B0503020204020204" pitchFamily="34" charset="-122"/>
              </a:rPr>
              <a:t>操作</a:t>
            </a:r>
          </a:p>
        </p:txBody>
      </p:sp>
      <p:sp>
        <p:nvSpPr>
          <p:cNvPr id="51" name="文本框 50"/>
          <p:cNvSpPr txBox="1"/>
          <p:nvPr/>
        </p:nvSpPr>
        <p:spPr>
          <a:xfrm>
            <a:off x="2177521" y="2552550"/>
            <a:ext cx="1520670" cy="369332"/>
          </a:xfrm>
          <a:prstGeom prst="rect">
            <a:avLst/>
          </a:prstGeom>
          <a:noFill/>
        </p:spPr>
        <p:txBody>
          <a:bodyPr wrap="square" rtlCol="0">
            <a:spAutoFit/>
          </a:bodyPr>
          <a:lstStyle/>
          <a:p>
            <a:r>
              <a:rPr lang="en-US" altLang="zh-CN" b="1" dirty="0" err="1" smtClean="0">
                <a:solidFill>
                  <a:srgbClr val="C00000"/>
                </a:solidFill>
                <a:latin typeface="微软雅黑" panose="020B0503020204020204" pitchFamily="34" charset="-122"/>
                <a:ea typeface="微软雅黑" panose="020B0503020204020204" pitchFamily="34" charset="-122"/>
              </a:rPr>
              <a:t>datanodes</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8973301" y="2552550"/>
            <a:ext cx="1520670" cy="369332"/>
          </a:xfrm>
          <a:prstGeom prst="rect">
            <a:avLst/>
          </a:prstGeom>
          <a:noFill/>
        </p:spPr>
        <p:txBody>
          <a:bodyPr wrap="square" rtlCol="0">
            <a:spAutoFit/>
          </a:bodyPr>
          <a:lstStyle/>
          <a:p>
            <a:r>
              <a:rPr lang="en-US" altLang="zh-CN" b="1" dirty="0" err="1" smtClean="0">
                <a:solidFill>
                  <a:srgbClr val="C00000"/>
                </a:solidFill>
                <a:latin typeface="微软雅黑" panose="020B0503020204020204" pitchFamily="34" charset="-122"/>
                <a:ea typeface="微软雅黑" panose="020B0503020204020204" pitchFamily="34" charset="-122"/>
              </a:rPr>
              <a:t>datanodes</a:t>
            </a:r>
            <a:endParaRPr lang="zh-CN" altLang="en-US" b="1" dirty="0">
              <a:solidFill>
                <a:srgbClr val="C00000"/>
              </a:solidFill>
              <a:latin typeface="微软雅黑" panose="020B0503020204020204" pitchFamily="34" charset="-122"/>
              <a:ea typeface="微软雅黑" panose="020B0503020204020204" pitchFamily="34" charset="-122"/>
            </a:endParaRPr>
          </a:p>
        </p:txBody>
      </p:sp>
      <p:cxnSp>
        <p:nvCxnSpPr>
          <p:cNvPr id="54" name="直接箭头连接符 53"/>
          <p:cNvCxnSpPr>
            <a:stCxn id="26" idx="3"/>
            <a:endCxn id="10" idx="1"/>
          </p:cNvCxnSpPr>
          <p:nvPr/>
        </p:nvCxnSpPr>
        <p:spPr>
          <a:xfrm>
            <a:off x="5823494" y="3313386"/>
            <a:ext cx="2096359" cy="0"/>
          </a:xfrm>
          <a:prstGeom prst="straightConnector1">
            <a:avLst/>
          </a:prstGeom>
          <a:ln w="38100">
            <a:solidFill>
              <a:schemeClr val="tx1"/>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sp>
        <p:nvSpPr>
          <p:cNvPr id="57" name="文本框 56"/>
          <p:cNvSpPr txBox="1"/>
          <p:nvPr/>
        </p:nvSpPr>
        <p:spPr>
          <a:xfrm>
            <a:off x="6104350" y="2944664"/>
            <a:ext cx="3469571" cy="400110"/>
          </a:xfrm>
          <a:prstGeom prst="rect">
            <a:avLst/>
          </a:prstGeom>
          <a:no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容错</a:t>
            </a:r>
            <a:endParaRPr lang="zh-CN" altLang="en-US" sz="2000" b="1" dirty="0">
              <a:latin typeface="微软雅黑" panose="020B0503020204020204" pitchFamily="34" charset="-122"/>
              <a:ea typeface="微软雅黑" panose="020B0503020204020204" pitchFamily="34" charset="-122"/>
            </a:endParaRPr>
          </a:p>
        </p:txBody>
      </p:sp>
      <p:sp>
        <p:nvSpPr>
          <p:cNvPr id="59" name="椭圆 58"/>
          <p:cNvSpPr/>
          <p:nvPr/>
        </p:nvSpPr>
        <p:spPr>
          <a:xfrm>
            <a:off x="4071297" y="5090494"/>
            <a:ext cx="1364343" cy="841828"/>
          </a:xfrm>
          <a:prstGeom prst="ellipse">
            <a:avLst/>
          </a:prstGeom>
          <a:solidFill>
            <a:srgbClr val="FD6701"/>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Impact" panose="020B0806030902050204" pitchFamily="34" charset="0"/>
              </a:rPr>
              <a:t>Client</a:t>
            </a:r>
            <a:endParaRPr lang="zh-CN" altLang="en-US" sz="2000" dirty="0">
              <a:latin typeface="Impact" panose="020B0806030902050204" pitchFamily="34" charset="0"/>
            </a:endParaRPr>
          </a:p>
        </p:txBody>
      </p:sp>
      <p:cxnSp>
        <p:nvCxnSpPr>
          <p:cNvPr id="60" name="直接箭头连接符 59"/>
          <p:cNvCxnSpPr>
            <a:stCxn id="22" idx="0"/>
            <a:endCxn id="5" idx="4"/>
          </p:cNvCxnSpPr>
          <p:nvPr/>
        </p:nvCxnSpPr>
        <p:spPr>
          <a:xfrm flipH="1" flipV="1">
            <a:off x="1030514" y="2119320"/>
            <a:ext cx="1076526" cy="937436"/>
          </a:xfrm>
          <a:prstGeom prst="straightConnector1">
            <a:avLst/>
          </a:prstGeom>
          <a:ln w="38100">
            <a:solidFill>
              <a:schemeClr val="tx1"/>
            </a:solidFill>
            <a:prstDash val="solid"/>
            <a:headEnd type="none"/>
            <a:tailEnd type="triangle"/>
          </a:ln>
        </p:spPr>
        <p:style>
          <a:lnRef idx="1">
            <a:schemeClr val="accent1"/>
          </a:lnRef>
          <a:fillRef idx="0">
            <a:schemeClr val="accent1"/>
          </a:fillRef>
          <a:effectRef idx="0">
            <a:schemeClr val="accent1"/>
          </a:effectRef>
          <a:fontRef idx="minor">
            <a:schemeClr val="tx1"/>
          </a:fontRef>
        </p:style>
      </p:cxnSp>
      <p:sp>
        <p:nvSpPr>
          <p:cNvPr id="63" name="文本框 62"/>
          <p:cNvSpPr txBox="1"/>
          <p:nvPr/>
        </p:nvSpPr>
        <p:spPr>
          <a:xfrm>
            <a:off x="1357566" y="2119231"/>
            <a:ext cx="3469571" cy="400110"/>
          </a:xfrm>
          <a:prstGeom prst="rect">
            <a:avLst/>
          </a:prstGeom>
          <a:noFill/>
        </p:spPr>
        <p:txBody>
          <a:bodyPr wrap="square" rtlCol="0">
            <a:spAutoFit/>
          </a:bodyPr>
          <a:lstStyle/>
          <a:p>
            <a:r>
              <a:rPr lang="en-US" altLang="zh-CN" sz="2000" dirty="0" smtClean="0">
                <a:latin typeface="Impact" panose="020B0806030902050204" pitchFamily="34" charset="0"/>
              </a:rPr>
              <a:t>Read</a:t>
            </a:r>
            <a:endParaRPr lang="zh-CN" altLang="en-US" sz="2000" b="1" dirty="0">
              <a:latin typeface="微软雅黑" panose="020B0503020204020204" pitchFamily="34" charset="-122"/>
              <a:ea typeface="微软雅黑" panose="020B0503020204020204" pitchFamily="34" charset="-122"/>
            </a:endParaRPr>
          </a:p>
        </p:txBody>
      </p:sp>
      <p:cxnSp>
        <p:nvCxnSpPr>
          <p:cNvPr id="64" name="直接箭头连接符 63"/>
          <p:cNvCxnSpPr>
            <a:stCxn id="59" idx="1"/>
            <a:endCxn id="25" idx="2"/>
          </p:cNvCxnSpPr>
          <p:nvPr/>
        </p:nvCxnSpPr>
        <p:spPr>
          <a:xfrm flipH="1" flipV="1">
            <a:off x="3359511" y="4400757"/>
            <a:ext cx="911589" cy="813020"/>
          </a:xfrm>
          <a:prstGeom prst="straightConnector1">
            <a:avLst/>
          </a:prstGeom>
          <a:ln w="38100">
            <a:solidFill>
              <a:schemeClr val="tx1"/>
            </a:solidFill>
            <a:prstDash val="solid"/>
            <a:headEnd type="none"/>
            <a:tailEnd type="triangle"/>
          </a:ln>
        </p:spPr>
        <p:style>
          <a:lnRef idx="1">
            <a:schemeClr val="accent1"/>
          </a:lnRef>
          <a:fillRef idx="0">
            <a:schemeClr val="accent1"/>
          </a:fillRef>
          <a:effectRef idx="0">
            <a:schemeClr val="accent1"/>
          </a:effectRef>
          <a:fontRef idx="minor">
            <a:schemeClr val="tx1"/>
          </a:fontRef>
        </p:style>
      </p:cxnSp>
      <p:cxnSp>
        <p:nvCxnSpPr>
          <p:cNvPr id="67" name="直接箭头连接符 66"/>
          <p:cNvCxnSpPr>
            <a:stCxn id="59" idx="7"/>
            <a:endCxn id="13" idx="1"/>
          </p:cNvCxnSpPr>
          <p:nvPr/>
        </p:nvCxnSpPr>
        <p:spPr>
          <a:xfrm flipV="1">
            <a:off x="5235837" y="4132863"/>
            <a:ext cx="2686327" cy="1080914"/>
          </a:xfrm>
          <a:prstGeom prst="straightConnector1">
            <a:avLst/>
          </a:prstGeom>
          <a:ln w="38100">
            <a:solidFill>
              <a:schemeClr val="tx1"/>
            </a:solidFill>
            <a:prstDash val="solid"/>
            <a:headEnd type="none"/>
            <a:tailEnd type="triangle"/>
          </a:ln>
        </p:spPr>
        <p:style>
          <a:lnRef idx="1">
            <a:schemeClr val="accent1"/>
          </a:lnRef>
          <a:fillRef idx="0">
            <a:schemeClr val="accent1"/>
          </a:fillRef>
          <a:effectRef idx="0">
            <a:schemeClr val="accent1"/>
          </a:effectRef>
          <a:fontRef idx="minor">
            <a:schemeClr val="tx1"/>
          </a:fontRef>
        </p:style>
      </p:cxnSp>
      <p:sp>
        <p:nvSpPr>
          <p:cNvPr id="70" name="文本框 69"/>
          <p:cNvSpPr txBox="1"/>
          <p:nvPr/>
        </p:nvSpPr>
        <p:spPr>
          <a:xfrm>
            <a:off x="5779444" y="4964066"/>
            <a:ext cx="3469571" cy="400110"/>
          </a:xfrm>
          <a:prstGeom prst="rect">
            <a:avLst/>
          </a:prstGeom>
          <a:noFill/>
        </p:spPr>
        <p:txBody>
          <a:bodyPr wrap="square" rtlCol="0">
            <a:spAutoFit/>
          </a:bodyPr>
          <a:lstStyle/>
          <a:p>
            <a:r>
              <a:rPr lang="en-US" altLang="zh-CN" sz="2000" dirty="0" smtClean="0">
                <a:latin typeface="Impact" panose="020B0806030902050204" pitchFamily="34" charset="0"/>
              </a:rPr>
              <a:t>Write</a:t>
            </a:r>
            <a:endParaRPr lang="zh-CN" altLang="en-US" sz="2000" b="1" dirty="0">
              <a:latin typeface="微软雅黑" panose="020B0503020204020204" pitchFamily="34" charset="-122"/>
              <a:ea typeface="微软雅黑" panose="020B0503020204020204" pitchFamily="34" charset="-122"/>
            </a:endParaRPr>
          </a:p>
        </p:txBody>
      </p:sp>
      <p:sp>
        <p:nvSpPr>
          <p:cNvPr id="71" name="文本框 70"/>
          <p:cNvSpPr txBox="1"/>
          <p:nvPr/>
        </p:nvSpPr>
        <p:spPr>
          <a:xfrm>
            <a:off x="3292547" y="4863308"/>
            <a:ext cx="3469571" cy="400110"/>
          </a:xfrm>
          <a:prstGeom prst="rect">
            <a:avLst/>
          </a:prstGeom>
          <a:noFill/>
        </p:spPr>
        <p:txBody>
          <a:bodyPr wrap="square" rtlCol="0">
            <a:spAutoFit/>
          </a:bodyPr>
          <a:lstStyle/>
          <a:p>
            <a:r>
              <a:rPr lang="en-US" altLang="zh-CN" sz="2000" dirty="0" smtClean="0">
                <a:latin typeface="Impact" panose="020B0806030902050204" pitchFamily="34" charset="0"/>
              </a:rPr>
              <a:t>Write</a:t>
            </a:r>
            <a:endParaRPr lang="zh-CN" altLang="en-US" sz="2000" b="1" dirty="0">
              <a:latin typeface="微软雅黑" panose="020B0503020204020204" pitchFamily="34" charset="-122"/>
              <a:ea typeface="微软雅黑" panose="020B0503020204020204" pitchFamily="34" charset="-122"/>
            </a:endParaRPr>
          </a:p>
        </p:txBody>
      </p:sp>
      <p:sp>
        <p:nvSpPr>
          <p:cNvPr id="73" name="矩形 72"/>
          <p:cNvSpPr/>
          <p:nvPr/>
        </p:nvSpPr>
        <p:spPr>
          <a:xfrm>
            <a:off x="7017313" y="4900068"/>
            <a:ext cx="3653949" cy="707886"/>
          </a:xfrm>
          <a:prstGeom prst="rect">
            <a:avLst/>
          </a:prstGeom>
        </p:spPr>
        <p:txBody>
          <a:bodyPr wrap="none">
            <a:spAutoFit/>
          </a:bodyPr>
          <a:lstStyle/>
          <a:p>
            <a:pPr algn="ctr" defTabSz="-635"/>
            <a:r>
              <a:rPr lang="en-US" altLang="zh-CN" sz="4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HDFS</a:t>
            </a:r>
            <a:r>
              <a:rPr lang="zh-CN" altLang="en-US" sz="4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体系结构</a:t>
            </a:r>
            <a:endParaRPr lang="zh-CN" altLang="en-US" sz="4000" b="1" dirty="0">
              <a:solidFill>
                <a:srgbClr val="000000"/>
              </a:solidFill>
              <a:latin typeface="微软雅黑" panose="020B0503020204020204" pitchFamily="34" charset="-122"/>
              <a:ea typeface="微软雅黑" panose="020B0503020204020204" pitchFamily="34" charset="-122"/>
              <a:cs typeface="Times New Roman" pitchFamily="18" charset="0"/>
            </a:endParaRPr>
          </a:p>
        </p:txBody>
      </p:sp>
    </p:spTree>
    <p:extLst>
      <p:ext uri="{BB962C8B-B14F-4D97-AF65-F5344CB8AC3E}">
        <p14:creationId xmlns:p14="http://schemas.microsoft.com/office/powerpoint/2010/main" val="191140282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HDFS</a:t>
            </a:r>
            <a:r>
              <a:rPr lang="zh-CN" altLang="en-US" dirty="0" smtClean="0"/>
              <a:t>的设计</a:t>
            </a:r>
            <a:endParaRPr lang="zh-CN" altLang="en-US" dirty="0"/>
          </a:p>
        </p:txBody>
      </p:sp>
      <p:sp>
        <p:nvSpPr>
          <p:cNvPr id="3" name="内容占位符 2"/>
          <p:cNvSpPr>
            <a:spLocks noGrp="1"/>
          </p:cNvSpPr>
          <p:nvPr>
            <p:ph idx="1"/>
          </p:nvPr>
        </p:nvSpPr>
        <p:spPr/>
        <p:txBody>
          <a:bodyPr/>
          <a:lstStyle/>
          <a:p>
            <a:r>
              <a:rPr lang="en-US" altLang="zh-CN" dirty="0"/>
              <a:t>HDFS</a:t>
            </a:r>
            <a:r>
              <a:rPr lang="zh-CN" altLang="en-US" dirty="0"/>
              <a:t>以流式数据访问模式来存储超大文件，运行于商用硬件集群上</a:t>
            </a:r>
            <a:r>
              <a:rPr lang="zh-CN" altLang="en-US" dirty="0" smtClean="0"/>
              <a:t>。</a:t>
            </a:r>
            <a:endParaRPr lang="en-US" altLang="zh-CN" dirty="0" smtClean="0"/>
          </a:p>
          <a:p>
            <a:r>
              <a:rPr lang="zh-CN" altLang="en-US" b="1" dirty="0"/>
              <a:t>超大</a:t>
            </a:r>
            <a:r>
              <a:rPr lang="zh-CN" altLang="en-US" b="1" dirty="0" smtClean="0"/>
              <a:t>文件</a:t>
            </a:r>
            <a:endParaRPr lang="en-US" altLang="zh-CN" b="1" dirty="0" smtClean="0"/>
          </a:p>
          <a:p>
            <a:pPr lvl="1"/>
            <a:r>
              <a:rPr lang="zh-CN" altLang="en-US" dirty="0" smtClean="0"/>
              <a:t>“超大文件”</a:t>
            </a:r>
            <a:r>
              <a:rPr lang="zh-CN" altLang="en-US" dirty="0"/>
              <a:t>在这里指有几百</a:t>
            </a:r>
            <a:r>
              <a:rPr lang="en-US" altLang="zh-CN" dirty="0"/>
              <a:t>MB</a:t>
            </a:r>
            <a:r>
              <a:rPr lang="zh-CN" altLang="en-US" dirty="0"/>
              <a:t>、几百</a:t>
            </a:r>
            <a:r>
              <a:rPr lang="en-US" altLang="zh-CN" dirty="0"/>
              <a:t>GB</a:t>
            </a:r>
            <a:r>
              <a:rPr lang="zh-CN" altLang="en-US" dirty="0"/>
              <a:t>甚至几百</a:t>
            </a:r>
            <a:r>
              <a:rPr lang="en-US" altLang="zh-CN" dirty="0"/>
              <a:t>TB</a:t>
            </a:r>
            <a:r>
              <a:rPr lang="zh-CN" altLang="en-US" dirty="0"/>
              <a:t>大小的文件。目前已经有存储</a:t>
            </a:r>
            <a:r>
              <a:rPr lang="en-US" altLang="zh-CN" dirty="0"/>
              <a:t>PB</a:t>
            </a:r>
            <a:r>
              <a:rPr lang="zh-CN" altLang="en-US" dirty="0"/>
              <a:t>级数据的</a:t>
            </a:r>
            <a:r>
              <a:rPr lang="en-US" altLang="zh-CN" dirty="0"/>
              <a:t>Hadoop</a:t>
            </a:r>
            <a:r>
              <a:rPr lang="zh-CN" altLang="en-US" dirty="0"/>
              <a:t>集群</a:t>
            </a:r>
            <a:r>
              <a:rPr lang="zh-CN" altLang="en-US" dirty="0" smtClean="0"/>
              <a:t>了</a:t>
            </a:r>
            <a:endParaRPr lang="en-US" altLang="zh-CN" dirty="0" smtClean="0"/>
          </a:p>
          <a:p>
            <a:r>
              <a:rPr lang="zh-CN" altLang="en-US" b="1" dirty="0"/>
              <a:t>流式数据</a:t>
            </a:r>
            <a:r>
              <a:rPr lang="zh-CN" altLang="en-US" b="1" dirty="0" smtClean="0"/>
              <a:t>访问</a:t>
            </a:r>
            <a:endParaRPr lang="en-US" altLang="zh-CN" b="1" dirty="0" smtClean="0"/>
          </a:p>
          <a:p>
            <a:pPr lvl="1"/>
            <a:r>
              <a:rPr lang="en-US" altLang="zh-CN" dirty="0" smtClean="0"/>
              <a:t>HDFS</a:t>
            </a:r>
            <a:r>
              <a:rPr lang="zh-CN" altLang="en-US" dirty="0"/>
              <a:t>的构建思路是这样的：一次写入、多次读取是最高效的访问模式。数据集通常由数据源生成或从数据源复制而来，接着长时间在此数据集上进行各种分析。每次分析都将涉及该数据集的大部分数据甚至全部，因此读取整个数据集的时间延迟比读取第一条记录的时间延迟更重要</a:t>
            </a:r>
            <a:r>
              <a:rPr lang="zh-CN" altLang="en-US" dirty="0" smtClean="0"/>
              <a:t>。</a:t>
            </a:r>
            <a:endParaRPr lang="en-US" altLang="zh-CN" dirty="0" smtClean="0"/>
          </a:p>
          <a:p>
            <a:endParaRPr lang="zh-CN" altLang="en-US" dirty="0"/>
          </a:p>
        </p:txBody>
      </p:sp>
    </p:spTree>
    <p:extLst>
      <p:ext uri="{BB962C8B-B14F-4D97-AF65-F5344CB8AC3E}">
        <p14:creationId xmlns:p14="http://schemas.microsoft.com/office/powerpoint/2010/main" val="372232550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HDFS</a:t>
            </a:r>
            <a:r>
              <a:rPr lang="zh-CN" altLang="en-US" dirty="0" smtClean="0"/>
              <a:t>的设计</a:t>
            </a:r>
            <a:endParaRPr lang="zh-CN" altLang="en-US" dirty="0"/>
          </a:p>
        </p:txBody>
      </p:sp>
      <p:sp>
        <p:nvSpPr>
          <p:cNvPr id="3" name="内容占位符 2"/>
          <p:cNvSpPr>
            <a:spLocks noGrp="1"/>
          </p:cNvSpPr>
          <p:nvPr>
            <p:ph idx="1"/>
          </p:nvPr>
        </p:nvSpPr>
        <p:spPr/>
        <p:txBody>
          <a:bodyPr/>
          <a:lstStyle/>
          <a:p>
            <a:r>
              <a:rPr lang="zh-CN" altLang="en-US" b="1" dirty="0"/>
              <a:t>商用</a:t>
            </a:r>
            <a:r>
              <a:rPr lang="zh-CN" altLang="en-US" b="1" dirty="0" smtClean="0"/>
              <a:t>硬件</a:t>
            </a:r>
            <a:endParaRPr lang="en-US" altLang="zh-CN" b="1" dirty="0" smtClean="0"/>
          </a:p>
          <a:p>
            <a:pPr lvl="1"/>
            <a:r>
              <a:rPr lang="en-US" altLang="zh-CN" dirty="0" smtClean="0"/>
              <a:t>Hadoop</a:t>
            </a:r>
            <a:r>
              <a:rPr lang="zh-CN" altLang="en-US" dirty="0"/>
              <a:t>并不需要运行在昂贵且高可靠的</a:t>
            </a:r>
            <a:r>
              <a:rPr lang="zh-CN" altLang="en-US" dirty="0" smtClean="0"/>
              <a:t>硬件上。</a:t>
            </a:r>
            <a:r>
              <a:rPr lang="zh-CN" altLang="en-US" dirty="0"/>
              <a:t>它是设计运行在商用硬件（在各种零售店都能买到的普通</a:t>
            </a:r>
            <a:r>
              <a:rPr lang="zh-CN" altLang="en-US" dirty="0" smtClean="0"/>
              <a:t>硬件）的</a:t>
            </a:r>
            <a:r>
              <a:rPr lang="zh-CN" altLang="en-US" dirty="0"/>
              <a:t>集群上的，因此至少对于庞大的集群来说，节点故障的几率还是非常高的。</a:t>
            </a:r>
            <a:r>
              <a:rPr lang="en-US" altLang="zh-CN" dirty="0"/>
              <a:t>HDFS</a:t>
            </a:r>
            <a:r>
              <a:rPr lang="zh-CN" altLang="en-US" dirty="0"/>
              <a:t>遇到上述故障时，被设计成能够继续运行且不让用户察觉到明显的中断</a:t>
            </a:r>
            <a:r>
              <a:rPr lang="zh-CN" altLang="en-US" dirty="0" smtClean="0"/>
              <a:t>。</a:t>
            </a:r>
            <a:endParaRPr lang="en-US" altLang="zh-CN" dirty="0" smtClean="0"/>
          </a:p>
          <a:p>
            <a:pPr lvl="1"/>
            <a:r>
              <a:rPr lang="zh-CN" altLang="en-US" dirty="0" smtClean="0"/>
              <a:t>同样</a:t>
            </a:r>
            <a:r>
              <a:rPr lang="zh-CN" altLang="en-US" dirty="0"/>
              <a:t>，那些不适合在</a:t>
            </a:r>
            <a:r>
              <a:rPr lang="en-US" altLang="zh-CN" dirty="0"/>
              <a:t>HDFS</a:t>
            </a:r>
            <a:r>
              <a:rPr lang="zh-CN" altLang="en-US" dirty="0"/>
              <a:t>上运行的应用也值得研究。目前某些应用领域并不适合在</a:t>
            </a:r>
            <a:r>
              <a:rPr lang="en-US" altLang="zh-CN" dirty="0"/>
              <a:t>HDFS</a:t>
            </a:r>
            <a:r>
              <a:rPr lang="zh-CN" altLang="en-US" dirty="0"/>
              <a:t>上运行，不过以后可能会有所改进</a:t>
            </a:r>
            <a:r>
              <a:rPr lang="zh-CN" altLang="en-US" dirty="0" smtClean="0"/>
              <a:t>。</a:t>
            </a:r>
            <a:endParaRPr lang="en-US" altLang="zh-CN" dirty="0" smtClean="0"/>
          </a:p>
          <a:p>
            <a:r>
              <a:rPr lang="zh-CN" altLang="en-US" b="1" dirty="0"/>
              <a:t>低时间延迟的数据</a:t>
            </a:r>
            <a:r>
              <a:rPr lang="zh-CN" altLang="en-US" b="1" dirty="0" smtClean="0"/>
              <a:t>访问</a:t>
            </a:r>
            <a:endParaRPr lang="en-US" altLang="zh-CN" b="1" dirty="0" smtClean="0"/>
          </a:p>
          <a:p>
            <a:pPr lvl="1"/>
            <a:r>
              <a:rPr lang="zh-CN" altLang="en-US" dirty="0" smtClean="0"/>
              <a:t>要求</a:t>
            </a:r>
            <a:r>
              <a:rPr lang="zh-CN" altLang="en-US" dirty="0"/>
              <a:t>低时间延迟数据访问的应用，例如几十毫秒范围，不适合</a:t>
            </a:r>
            <a:r>
              <a:rPr lang="zh-CN" altLang="en-US" dirty="0" smtClean="0"/>
              <a:t>在</a:t>
            </a:r>
            <a:r>
              <a:rPr lang="en-US" altLang="zh-CN" dirty="0" smtClean="0"/>
              <a:t>HDFS</a:t>
            </a:r>
            <a:r>
              <a:rPr lang="zh-CN" altLang="en-US" dirty="0" smtClean="0"/>
              <a:t>上</a:t>
            </a:r>
            <a:r>
              <a:rPr lang="zh-CN" altLang="en-US" dirty="0"/>
              <a:t>运行。记住，</a:t>
            </a:r>
            <a:r>
              <a:rPr lang="en-US" altLang="zh-CN" dirty="0"/>
              <a:t>HDFS</a:t>
            </a:r>
            <a:r>
              <a:rPr lang="zh-CN" altLang="en-US" dirty="0"/>
              <a:t>是为高数据吞吐量应用优化的，这可能会以提高时间延迟为代价。目前</a:t>
            </a:r>
            <a:r>
              <a:rPr lang="zh-CN" altLang="en-US" dirty="0" smtClean="0"/>
              <a:t>，对于低延迟的访问需求，</a:t>
            </a:r>
            <a:r>
              <a:rPr lang="en-US" altLang="zh-CN" dirty="0" err="1" smtClean="0"/>
              <a:t>HBase</a:t>
            </a:r>
            <a:r>
              <a:rPr lang="zh-CN" altLang="en-US" dirty="0" smtClean="0"/>
              <a:t>是</a:t>
            </a:r>
            <a:r>
              <a:rPr lang="zh-CN" altLang="en-US" dirty="0"/>
              <a:t>更好的选择。</a:t>
            </a:r>
            <a:endParaRPr lang="en-US" altLang="zh-CN" dirty="0"/>
          </a:p>
          <a:p>
            <a:endParaRPr lang="zh-CN" altLang="en-US" dirty="0"/>
          </a:p>
        </p:txBody>
      </p:sp>
    </p:spTree>
    <p:extLst>
      <p:ext uri="{BB962C8B-B14F-4D97-AF65-F5344CB8AC3E}">
        <p14:creationId xmlns:p14="http://schemas.microsoft.com/office/powerpoint/2010/main" val="2420547294"/>
      </p:ext>
    </p:extLst>
  </p:cSld>
  <p:clrMapOvr>
    <a:masterClrMapping/>
  </p:clrMapOvr>
  <p:timing>
    <p:tnLst>
      <p:par>
        <p:cTn id="1" dur="indefinite" restart="never" nodeType="tmRoot"/>
      </p:par>
    </p:tn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2537</TotalTime>
  <Words>3984</Words>
  <Application>Microsoft Office PowerPoint</Application>
  <PresentationFormat>宽屏</PresentationFormat>
  <Paragraphs>300</Paragraphs>
  <Slides>38</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38</vt:i4>
      </vt:variant>
    </vt:vector>
  </HeadingPairs>
  <TitlesOfParts>
    <vt:vector size="46" baseType="lpstr">
      <vt:lpstr>PMingLiU</vt:lpstr>
      <vt:lpstr>宋体</vt:lpstr>
      <vt:lpstr>微软雅黑</vt:lpstr>
      <vt:lpstr>Arial</vt:lpstr>
      <vt:lpstr>Calibri</vt:lpstr>
      <vt:lpstr>Impact</vt:lpstr>
      <vt:lpstr>Times New Roman</vt:lpstr>
      <vt:lpstr>自定义设计方案</vt:lpstr>
      <vt:lpstr>HDFS</vt:lpstr>
      <vt:lpstr>大数据存储方式</vt:lpstr>
      <vt:lpstr>HDFS</vt:lpstr>
      <vt:lpstr>HDFS特征</vt:lpstr>
      <vt:lpstr>HDFS特征</vt:lpstr>
      <vt:lpstr>HDFS网络拓扑</vt:lpstr>
      <vt:lpstr>HDFS体系结构</vt:lpstr>
      <vt:lpstr>HDFS的设计</vt:lpstr>
      <vt:lpstr>HDFS的设计</vt:lpstr>
      <vt:lpstr>HDFS的设计</vt:lpstr>
      <vt:lpstr>HDFS的基本概念</vt:lpstr>
      <vt:lpstr>HDFS的基本概念</vt:lpstr>
      <vt:lpstr>HDFS的基本概念</vt:lpstr>
      <vt:lpstr>HDFS的基本概念</vt:lpstr>
      <vt:lpstr>HDFS的基本概念</vt:lpstr>
      <vt:lpstr>HDFS的基本概念</vt:lpstr>
      <vt:lpstr>单节点结构</vt:lpstr>
      <vt:lpstr>节点的核心功能</vt:lpstr>
      <vt:lpstr>节点关系</vt:lpstr>
      <vt:lpstr>namenode的重要性</vt:lpstr>
      <vt:lpstr>节点关系</vt:lpstr>
      <vt:lpstr>namenode节点主要目录结构</vt:lpstr>
      <vt:lpstr>文件系统命名空间映像文件及修改日志</vt:lpstr>
      <vt:lpstr>Checkpoint介绍</vt:lpstr>
      <vt:lpstr>Checkpoint具体过程</vt:lpstr>
      <vt:lpstr>Checkpoint具体过程</vt:lpstr>
      <vt:lpstr>datanode节点主要目录结构</vt:lpstr>
      <vt:lpstr>datanode的容错</vt:lpstr>
      <vt:lpstr>文件写入</vt:lpstr>
      <vt:lpstr>文件读取</vt:lpstr>
      <vt:lpstr>HDFS的缺点</vt:lpstr>
      <vt:lpstr>HDFS的缺点</vt:lpstr>
      <vt:lpstr>改进策略</vt:lpstr>
      <vt:lpstr>HDFS的缺点</vt:lpstr>
      <vt:lpstr>HDFS联邦</vt:lpstr>
      <vt:lpstr>HDFS联邦</vt:lpstr>
      <vt:lpstr>多namenode的好处</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Eric</dc:creator>
  <cp:lastModifiedBy>Summer</cp:lastModifiedBy>
  <cp:revision>252</cp:revision>
  <dcterms:created xsi:type="dcterms:W3CDTF">2015-11-03T07:39:43Z</dcterms:created>
  <dcterms:modified xsi:type="dcterms:W3CDTF">2017-06-22T01:20:23Z</dcterms:modified>
</cp:coreProperties>
</file>