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43"/>
  </p:notesMasterIdLst>
  <p:sldIdLst>
    <p:sldId id="256" r:id="rId2"/>
    <p:sldId id="470" r:id="rId3"/>
    <p:sldId id="469" r:id="rId4"/>
    <p:sldId id="489" r:id="rId5"/>
    <p:sldId id="490" r:id="rId6"/>
    <p:sldId id="491" r:id="rId7"/>
    <p:sldId id="492" r:id="rId8"/>
    <p:sldId id="493" r:id="rId9"/>
    <p:sldId id="494" r:id="rId10"/>
    <p:sldId id="495" r:id="rId11"/>
    <p:sldId id="496" r:id="rId12"/>
    <p:sldId id="471" r:id="rId13"/>
    <p:sldId id="472" r:id="rId14"/>
    <p:sldId id="477" r:id="rId15"/>
    <p:sldId id="476" r:id="rId16"/>
    <p:sldId id="475" r:id="rId17"/>
    <p:sldId id="478" r:id="rId18"/>
    <p:sldId id="474" r:id="rId19"/>
    <p:sldId id="473" r:id="rId20"/>
    <p:sldId id="484" r:id="rId21"/>
    <p:sldId id="483" r:id="rId22"/>
    <p:sldId id="482" r:id="rId23"/>
    <p:sldId id="481" r:id="rId24"/>
    <p:sldId id="480" r:id="rId25"/>
    <p:sldId id="479" r:id="rId26"/>
    <p:sldId id="486" r:id="rId27"/>
    <p:sldId id="485" r:id="rId28"/>
    <p:sldId id="487" r:id="rId29"/>
    <p:sldId id="488" r:id="rId30"/>
    <p:sldId id="497" r:id="rId31"/>
    <p:sldId id="498" r:id="rId32"/>
    <p:sldId id="499" r:id="rId33"/>
    <p:sldId id="500" r:id="rId34"/>
    <p:sldId id="501" r:id="rId35"/>
    <p:sldId id="502" r:id="rId36"/>
    <p:sldId id="503" r:id="rId37"/>
    <p:sldId id="504" r:id="rId38"/>
    <p:sldId id="505" r:id="rId39"/>
    <p:sldId id="506" r:id="rId40"/>
    <p:sldId id="507" r:id="rId41"/>
    <p:sldId id="269"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AD47"/>
    <a:srgbClr val="FCBB63"/>
    <a:srgbClr val="5B9BD5"/>
    <a:srgbClr val="FD6701"/>
    <a:srgbClr val="E5E9F5"/>
    <a:srgbClr val="E7EDF8"/>
    <a:srgbClr val="E5EAF6"/>
    <a:srgbClr val="E2EBF4"/>
    <a:srgbClr val="E4EDF6"/>
    <a:srgbClr val="FFEE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72" autoAdjust="0"/>
    <p:restoredTop sz="82162" autoAdjust="0"/>
  </p:normalViewPr>
  <p:slideViewPr>
    <p:cSldViewPr snapToGrid="0">
      <p:cViewPr varScale="1">
        <p:scale>
          <a:sx n="61" d="100"/>
          <a:sy n="61" d="100"/>
        </p:scale>
        <p:origin x="972" y="6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14BFA0-3787-46D7-B0A5-0585D3DDF8FA}" type="datetimeFigureOut">
              <a:rPr lang="zh-CN" altLang="en-US" smtClean="0"/>
              <a:t>2017/1/7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99FAFD-2A89-4D69-A9F0-7B2475F8720D}" type="slidenum">
              <a:rPr lang="zh-CN" altLang="en-US" smtClean="0"/>
              <a:t>‹#›</a:t>
            </a:fld>
            <a:endParaRPr lang="zh-CN" altLang="en-US"/>
          </a:p>
        </p:txBody>
      </p:sp>
    </p:spTree>
    <p:extLst>
      <p:ext uri="{BB962C8B-B14F-4D97-AF65-F5344CB8AC3E}">
        <p14:creationId xmlns:p14="http://schemas.microsoft.com/office/powerpoint/2010/main" val="1504445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99FAFD-2A89-4D69-A9F0-7B2475F8720D}" type="slidenum">
              <a:rPr lang="zh-CN" altLang="en-US" smtClean="0"/>
              <a:t>7</a:t>
            </a:fld>
            <a:endParaRPr lang="zh-CN" altLang="en-US"/>
          </a:p>
        </p:txBody>
      </p:sp>
    </p:spTree>
    <p:extLst>
      <p:ext uri="{BB962C8B-B14F-4D97-AF65-F5344CB8AC3E}">
        <p14:creationId xmlns:p14="http://schemas.microsoft.com/office/powerpoint/2010/main" val="375658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99FAFD-2A89-4D69-A9F0-7B2475F8720D}" type="slidenum">
              <a:rPr lang="zh-CN" altLang="en-US" smtClean="0"/>
              <a:t>12</a:t>
            </a:fld>
            <a:endParaRPr lang="zh-CN" altLang="en-US"/>
          </a:p>
        </p:txBody>
      </p:sp>
    </p:spTree>
    <p:extLst>
      <p:ext uri="{BB962C8B-B14F-4D97-AF65-F5344CB8AC3E}">
        <p14:creationId xmlns:p14="http://schemas.microsoft.com/office/powerpoint/2010/main" val="287090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smtClean="0"/>
              <a:t>读文件的过程</a:t>
            </a:r>
          </a:p>
          <a:p>
            <a:endParaRPr lang="zh-CN" altLang="zh-CN" dirty="0" smtClean="0"/>
          </a:p>
          <a:p>
            <a:r>
              <a:rPr lang="zh-CN" altLang="zh-CN" dirty="0" smtClean="0"/>
              <a:t>客户端(client)用FileSystem的open()函数打开文件</a:t>
            </a:r>
          </a:p>
          <a:p>
            <a:r>
              <a:rPr lang="zh-CN" altLang="zh-CN" dirty="0" smtClean="0"/>
              <a:t>DistributedFileSystem用RPC调用名称节点，得到文件的数据块信息。</a:t>
            </a:r>
          </a:p>
          <a:p>
            <a:r>
              <a:rPr lang="zh-CN" altLang="zh-CN" dirty="0" smtClean="0"/>
              <a:t>对于每一个数据块，名称节点返回保存数据块的数据节点的地址。</a:t>
            </a:r>
          </a:p>
          <a:p>
            <a:r>
              <a:rPr lang="zh-CN" altLang="zh-CN" dirty="0" smtClean="0"/>
              <a:t>DistributedFileSystem返回FSDataInputStream给客户端，用来读取数据。</a:t>
            </a:r>
          </a:p>
          <a:p>
            <a:r>
              <a:rPr lang="zh-CN" altLang="zh-CN" dirty="0" smtClean="0"/>
              <a:t>客户端调用stream的read()函数开始读取数据。</a:t>
            </a:r>
          </a:p>
          <a:p>
            <a:r>
              <a:rPr lang="zh-CN" altLang="zh-CN" dirty="0" smtClean="0"/>
              <a:t>DFSInputStream连接保存此文件第一个数据块的最近的数据节点。</a:t>
            </a:r>
          </a:p>
          <a:p>
            <a:r>
              <a:rPr lang="zh-CN" altLang="zh-CN" dirty="0" smtClean="0"/>
              <a:t>Data从数据节点读到客户端(client)</a:t>
            </a:r>
          </a:p>
          <a:p>
            <a:r>
              <a:rPr lang="zh-CN" altLang="zh-CN" dirty="0" smtClean="0"/>
              <a:t>当此数据块读取完毕时，DFSInputStream关闭和此数据节点的连接，然后连接此文件下一个数据块的最近的数据节点。</a:t>
            </a:r>
          </a:p>
          <a:p>
            <a:r>
              <a:rPr lang="zh-CN" altLang="zh-CN" dirty="0" smtClean="0"/>
              <a:t>当客户端读取完毕数据的时候，调用FSDataInputStream的close函数。</a:t>
            </a:r>
          </a:p>
          <a:p>
            <a:r>
              <a:rPr lang="zh-CN" altLang="zh-CN" dirty="0" smtClean="0"/>
              <a:t>在读取数据的过程中，如果客户端在与数据节点通信出现错误，则尝试连接包含此数据块的下一个数据节点。</a:t>
            </a:r>
          </a:p>
          <a:p>
            <a:r>
              <a:rPr lang="zh-CN" altLang="zh-CN" dirty="0" smtClean="0"/>
              <a:t>失败的数据节点将被记录，以后不再连接。</a:t>
            </a:r>
          </a:p>
          <a:p>
            <a:endParaRPr lang="zh-CN" altLang="en-US" dirty="0"/>
          </a:p>
        </p:txBody>
      </p:sp>
      <p:sp>
        <p:nvSpPr>
          <p:cNvPr id="4" name="灯片编号占位符 3"/>
          <p:cNvSpPr>
            <a:spLocks noGrp="1"/>
          </p:cNvSpPr>
          <p:nvPr>
            <p:ph type="sldNum" sz="quarter" idx="10"/>
          </p:nvPr>
        </p:nvSpPr>
        <p:spPr/>
        <p:txBody>
          <a:bodyPr/>
          <a:lstStyle/>
          <a:p>
            <a:fld id="{4499FAFD-2A89-4D69-A9F0-7B2475F8720D}" type="slidenum">
              <a:rPr lang="zh-CN" altLang="en-US" smtClean="0"/>
              <a:t>13</a:t>
            </a:fld>
            <a:endParaRPr lang="zh-CN" altLang="en-US"/>
          </a:p>
        </p:txBody>
      </p:sp>
    </p:spTree>
    <p:extLst>
      <p:ext uri="{BB962C8B-B14F-4D97-AF65-F5344CB8AC3E}">
        <p14:creationId xmlns:p14="http://schemas.microsoft.com/office/powerpoint/2010/main" val="2551291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99FAFD-2A89-4D69-A9F0-7B2475F8720D}" type="slidenum">
              <a:rPr lang="zh-CN" altLang="en-US" smtClean="0"/>
              <a:t>14</a:t>
            </a:fld>
            <a:endParaRPr lang="zh-CN" altLang="en-US"/>
          </a:p>
        </p:txBody>
      </p:sp>
    </p:spTree>
    <p:extLst>
      <p:ext uri="{BB962C8B-B14F-4D97-AF65-F5344CB8AC3E}">
        <p14:creationId xmlns:p14="http://schemas.microsoft.com/office/powerpoint/2010/main" val="1697062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smtClean="0"/>
              <a:t>报AccessControlException: Permission denied:</a:t>
            </a:r>
          </a:p>
          <a:p>
            <a:r>
              <a:rPr lang="zh-CN" altLang="zh-CN" dirty="0" smtClean="0"/>
              <a:t>在conf/hdfs-site.xml增加</a:t>
            </a:r>
          </a:p>
          <a:p>
            <a:r>
              <a:rPr lang="zh-CN" altLang="zh-CN" dirty="0" smtClean="0"/>
              <a:t>&lt;property&gt;</a:t>
            </a:r>
          </a:p>
          <a:p>
            <a:r>
              <a:rPr lang="zh-CN" altLang="zh-CN" dirty="0" smtClean="0"/>
              <a:t>&lt;name&gt;dfs.permissions&lt;/name&gt;</a:t>
            </a:r>
          </a:p>
          <a:p>
            <a:r>
              <a:rPr lang="zh-CN" altLang="zh-CN" dirty="0" smtClean="0"/>
              <a:t>&lt;value&gt;false&lt;/value&gt;</a:t>
            </a:r>
          </a:p>
          <a:p>
            <a:r>
              <a:rPr lang="zh-CN" altLang="zh-CN" dirty="0" smtClean="0"/>
              <a:t>&lt;/property&gt;</a:t>
            </a:r>
          </a:p>
          <a:p>
            <a:r>
              <a:rPr lang="zh-CN" altLang="zh-CN" dirty="0" smtClean="0"/>
              <a:t>中文字符集：/etc/sysconfig/i18n</a:t>
            </a:r>
          </a:p>
          <a:p>
            <a:endParaRPr lang="zh-CN" altLang="en-US" dirty="0"/>
          </a:p>
        </p:txBody>
      </p:sp>
      <p:sp>
        <p:nvSpPr>
          <p:cNvPr id="4" name="灯片编号占位符 3"/>
          <p:cNvSpPr>
            <a:spLocks noGrp="1"/>
          </p:cNvSpPr>
          <p:nvPr>
            <p:ph type="sldNum" sz="quarter" idx="10"/>
          </p:nvPr>
        </p:nvSpPr>
        <p:spPr/>
        <p:txBody>
          <a:bodyPr/>
          <a:lstStyle/>
          <a:p>
            <a:fld id="{4499FAFD-2A89-4D69-A9F0-7B2475F8720D}" type="slidenum">
              <a:rPr lang="zh-CN" altLang="en-US" smtClean="0"/>
              <a:t>16</a:t>
            </a:fld>
            <a:endParaRPr lang="zh-CN" altLang="en-US"/>
          </a:p>
        </p:txBody>
      </p:sp>
    </p:spTree>
    <p:extLst>
      <p:ext uri="{BB962C8B-B14F-4D97-AF65-F5344CB8AC3E}">
        <p14:creationId xmlns:p14="http://schemas.microsoft.com/office/powerpoint/2010/main" val="1353537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912429" y="3947884"/>
            <a:ext cx="5279571" cy="795791"/>
          </a:xfrm>
        </p:spPr>
        <p:txBody>
          <a:bodyPr anchor="b">
            <a:normAutofit/>
          </a:bodyPr>
          <a:lstStyle>
            <a:lvl1pPr algn="ctr">
              <a:defRPr sz="4400"/>
            </a:lvl1pPr>
          </a:lstStyle>
          <a:p>
            <a:r>
              <a:rPr lang="zh-CN" altLang="en-US" dirty="0" smtClean="0"/>
              <a:t>课程标题</a:t>
            </a:r>
            <a:endParaRPr lang="zh-CN" altLang="en-US" dirty="0"/>
          </a:p>
        </p:txBody>
      </p:sp>
    </p:spTree>
    <p:extLst>
      <p:ext uri="{BB962C8B-B14F-4D97-AF65-F5344CB8AC3E}">
        <p14:creationId xmlns:p14="http://schemas.microsoft.com/office/powerpoint/2010/main" val="1156067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456" y="72570"/>
            <a:ext cx="7968343" cy="620144"/>
          </a:xfrm>
        </p:spPr>
        <p:txBody>
          <a:bodyPr>
            <a:normAutofit/>
          </a:bodyPr>
          <a:lstStyle>
            <a:lvl1pPr>
              <a:defRPr sz="3200">
                <a:solidFill>
                  <a:schemeClr val="tx1"/>
                </a:solidFill>
              </a:defRPr>
            </a:lvl1pPr>
          </a:lstStyle>
          <a:p>
            <a:r>
              <a:rPr lang="zh-CN" altLang="en-US" dirty="0" smtClean="0"/>
              <a:t>页面标题</a:t>
            </a:r>
            <a:endParaRPr lang="zh-CN" altLang="en-US" dirty="0"/>
          </a:p>
        </p:txBody>
      </p:sp>
      <p:sp>
        <p:nvSpPr>
          <p:cNvPr id="3" name="内容占位符 2"/>
          <p:cNvSpPr>
            <a:spLocks noGrp="1"/>
          </p:cNvSpPr>
          <p:nvPr>
            <p:ph idx="1"/>
          </p:nvPr>
        </p:nvSpPr>
        <p:spPr>
          <a:xfrm>
            <a:off x="83456" y="798286"/>
            <a:ext cx="11992430" cy="5175478"/>
          </a:xfrm>
          <a:prstGeom prst="rect">
            <a:avLst/>
          </a:prstGeo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304163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456" y="72570"/>
            <a:ext cx="7968343" cy="620144"/>
          </a:xfrm>
        </p:spPr>
        <p:txBody>
          <a:bodyPr>
            <a:normAutofit/>
          </a:bodyPr>
          <a:lstStyle>
            <a:lvl1pPr>
              <a:defRPr sz="3200">
                <a:solidFill>
                  <a:schemeClr val="tx1"/>
                </a:solidFill>
              </a:defRPr>
            </a:lvl1pPr>
          </a:lstStyle>
          <a:p>
            <a:r>
              <a:rPr lang="zh-CN" altLang="en-US" dirty="0" smtClean="0"/>
              <a:t>页面标题</a:t>
            </a:r>
            <a:endParaRPr lang="zh-CN" altLang="en-US" dirty="0"/>
          </a:p>
        </p:txBody>
      </p:sp>
      <p:sp>
        <p:nvSpPr>
          <p:cNvPr id="3" name="内容占位符 2"/>
          <p:cNvSpPr>
            <a:spLocks noGrp="1"/>
          </p:cNvSpPr>
          <p:nvPr>
            <p:ph idx="1"/>
          </p:nvPr>
        </p:nvSpPr>
        <p:spPr>
          <a:xfrm>
            <a:off x="83456" y="798286"/>
            <a:ext cx="11992430" cy="5175478"/>
          </a:xfrm>
          <a:prstGeom prst="rect">
            <a:avLst/>
          </a:prstGeo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矩形 3"/>
          <p:cNvSpPr/>
          <p:nvPr userDrawn="1"/>
        </p:nvSpPr>
        <p:spPr>
          <a:xfrm>
            <a:off x="8679543" y="3381829"/>
            <a:ext cx="3251200" cy="2481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10305143" y="3582880"/>
            <a:ext cx="1248229" cy="2481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83261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649028" y="3645354"/>
            <a:ext cx="4542971" cy="1325563"/>
          </a:xfrm>
          <a:prstGeom prst="rect">
            <a:avLst/>
          </a:prstGeom>
        </p:spPr>
        <p:txBody>
          <a:bodyPr vert="horz" lIns="91440" tIns="45720" rIns="91440" bIns="45720" rtlCol="0" anchor="ctr">
            <a:normAutofit/>
          </a:bodyPr>
          <a:lstStyle/>
          <a:p>
            <a:r>
              <a:rPr lang="zh-CN" altLang="en-US" dirty="0" smtClean="0"/>
              <a:t>课程标题</a:t>
            </a:r>
            <a:endParaRPr lang="zh-CN" altLang="en-US" dirty="0"/>
          </a:p>
        </p:txBody>
      </p:sp>
    </p:spTree>
    <p:extLst>
      <p:ext uri="{BB962C8B-B14F-4D97-AF65-F5344CB8AC3E}">
        <p14:creationId xmlns:p14="http://schemas.microsoft.com/office/powerpoint/2010/main" val="159173295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xStyles>
    <p:title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17.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image" Target="../media/image23.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9.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6.png"/><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6912429" y="3922126"/>
            <a:ext cx="5279571" cy="795791"/>
          </a:xfrm>
        </p:spPr>
        <p:txBody>
          <a:bodyPr>
            <a:normAutofit/>
          </a:bodyPr>
          <a:lstStyle/>
          <a:p>
            <a:r>
              <a:rPr lang="en-US" altLang="zh-CN" dirty="0" smtClean="0"/>
              <a:t>HDFS Shell</a:t>
            </a:r>
            <a:r>
              <a:rPr lang="zh-CN" altLang="en-US" dirty="0" smtClean="0"/>
              <a:t>命令</a:t>
            </a:r>
            <a:endParaRPr lang="zh-CN" altLang="en-US" dirty="0"/>
          </a:p>
        </p:txBody>
      </p:sp>
    </p:spTree>
    <p:extLst>
      <p:ext uri="{BB962C8B-B14F-4D97-AF65-F5344CB8AC3E}">
        <p14:creationId xmlns:p14="http://schemas.microsoft.com/office/powerpoint/2010/main" val="28703644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文件写入剖析</a:t>
            </a:r>
            <a:endParaRPr lang="zh-CN" altLang="en-US" dirty="0"/>
          </a:p>
        </p:txBody>
      </p:sp>
      <p:sp>
        <p:nvSpPr>
          <p:cNvPr id="3" name="内容占位符 2"/>
          <p:cNvSpPr>
            <a:spLocks noGrp="1"/>
          </p:cNvSpPr>
          <p:nvPr>
            <p:ph idx="1"/>
          </p:nvPr>
        </p:nvSpPr>
        <p:spPr/>
        <p:txBody>
          <a:bodyPr/>
          <a:lstStyle/>
          <a:p>
            <a:r>
              <a:rPr lang="zh-CN" altLang="en-US" dirty="0" smtClean="0"/>
              <a:t>解释二</a:t>
            </a:r>
            <a:r>
              <a:rPr lang="zh-CN" altLang="en-US" dirty="0"/>
              <a:t>（</a:t>
            </a:r>
            <a:r>
              <a:rPr lang="zh-CN" altLang="en-US" dirty="0" smtClean="0"/>
              <a:t>客户端写入机制</a:t>
            </a:r>
            <a:r>
              <a:rPr lang="zh-CN" altLang="en-US" dirty="0"/>
              <a:t>） </a:t>
            </a:r>
            <a:r>
              <a:rPr lang="zh-CN" altLang="en-US" dirty="0" smtClean="0"/>
              <a:t>：</a:t>
            </a:r>
            <a:endParaRPr lang="en-US" altLang="zh-CN" dirty="0" smtClean="0"/>
          </a:p>
          <a:p>
            <a:pPr lvl="1"/>
            <a:r>
              <a:rPr lang="zh-CN" altLang="en-US" dirty="0"/>
              <a:t>使用</a:t>
            </a:r>
            <a:r>
              <a:rPr lang="en-US" altLang="zh-CN" dirty="0"/>
              <a:t>HDFS</a:t>
            </a:r>
            <a:r>
              <a:rPr lang="zh-CN" altLang="en-US" dirty="0"/>
              <a:t>提供的客户端开发库，向远程的</a:t>
            </a:r>
            <a:r>
              <a:rPr lang="en-US" altLang="zh-CN" dirty="0" err="1"/>
              <a:t>Namenode</a:t>
            </a:r>
            <a:r>
              <a:rPr lang="zh-CN" altLang="en-US" dirty="0"/>
              <a:t>发起</a:t>
            </a:r>
            <a:r>
              <a:rPr lang="en-US" altLang="zh-CN" dirty="0"/>
              <a:t>RPC</a:t>
            </a:r>
            <a:r>
              <a:rPr lang="zh-CN" altLang="en-US" dirty="0"/>
              <a:t>请求；</a:t>
            </a:r>
          </a:p>
          <a:p>
            <a:pPr lvl="1"/>
            <a:r>
              <a:rPr lang="en-US" altLang="zh-CN" dirty="0" err="1"/>
              <a:t>Namenode</a:t>
            </a:r>
            <a:r>
              <a:rPr lang="zh-CN" altLang="en-US" dirty="0"/>
              <a:t>会检查要创建的文件是否已经存在，创建者是否有权限进行操作，成功则会为文件创建一个记录，否则会让客户端抛出异常；</a:t>
            </a:r>
          </a:p>
          <a:p>
            <a:pPr lvl="1"/>
            <a:r>
              <a:rPr lang="zh-CN" altLang="en-US" dirty="0"/>
              <a:t>当客户端开始写入文件的时候，开发库会将文件切分成多个</a:t>
            </a:r>
            <a:r>
              <a:rPr lang="en-US" altLang="zh-CN" dirty="0"/>
              <a:t>packets</a:t>
            </a:r>
            <a:r>
              <a:rPr lang="zh-CN" altLang="en-US" dirty="0"/>
              <a:t>，并在内部</a:t>
            </a:r>
            <a:r>
              <a:rPr lang="zh-CN" altLang="en-US" dirty="0" smtClean="0"/>
              <a:t>以</a:t>
            </a:r>
            <a:r>
              <a:rPr lang="en-US" altLang="zh-CN" dirty="0" smtClean="0"/>
              <a:t>“data queue”</a:t>
            </a:r>
            <a:r>
              <a:rPr lang="zh-CN" altLang="en-US" dirty="0" smtClean="0"/>
              <a:t>的</a:t>
            </a:r>
            <a:r>
              <a:rPr lang="zh-CN" altLang="en-US" dirty="0"/>
              <a:t>形式</a:t>
            </a:r>
            <a:r>
              <a:rPr lang="zh-CN" altLang="en-US" dirty="0" smtClean="0"/>
              <a:t>管理</a:t>
            </a:r>
            <a:r>
              <a:rPr lang="en-US" altLang="zh-CN" dirty="0" smtClean="0"/>
              <a:t>packets</a:t>
            </a:r>
            <a:r>
              <a:rPr lang="zh-CN" altLang="en-US" dirty="0"/>
              <a:t>，并向</a:t>
            </a:r>
            <a:r>
              <a:rPr lang="en-US" altLang="zh-CN" dirty="0" err="1"/>
              <a:t>Namenode</a:t>
            </a:r>
            <a:r>
              <a:rPr lang="zh-CN" altLang="en-US" dirty="0"/>
              <a:t>申请新的</a:t>
            </a:r>
            <a:r>
              <a:rPr lang="en-US" altLang="zh-CN" dirty="0"/>
              <a:t>blocks</a:t>
            </a:r>
            <a:r>
              <a:rPr lang="zh-CN" altLang="en-US" dirty="0"/>
              <a:t>，获取用来存储</a:t>
            </a:r>
            <a:r>
              <a:rPr lang="en-US" altLang="zh-CN" dirty="0"/>
              <a:t>replicas</a:t>
            </a:r>
            <a:r>
              <a:rPr lang="zh-CN" altLang="en-US" dirty="0"/>
              <a:t>的合适的</a:t>
            </a:r>
            <a:r>
              <a:rPr lang="en-US" altLang="zh-CN" dirty="0" err="1"/>
              <a:t>datanodes</a:t>
            </a:r>
            <a:r>
              <a:rPr lang="zh-CN" altLang="en-US" dirty="0"/>
              <a:t>列表</a:t>
            </a:r>
            <a:r>
              <a:rPr lang="zh-CN" altLang="en-US" dirty="0" smtClean="0"/>
              <a:t>，其大小</a:t>
            </a:r>
            <a:r>
              <a:rPr lang="zh-CN" altLang="en-US" dirty="0"/>
              <a:t>根据在</a:t>
            </a:r>
            <a:r>
              <a:rPr lang="en-US" altLang="zh-CN" dirty="0" err="1"/>
              <a:t>Namenode</a:t>
            </a:r>
            <a:r>
              <a:rPr lang="zh-CN" altLang="en-US" dirty="0"/>
              <a:t>中对</a:t>
            </a:r>
            <a:r>
              <a:rPr lang="en-US" altLang="zh-CN" dirty="0"/>
              <a:t>replication</a:t>
            </a:r>
            <a:r>
              <a:rPr lang="zh-CN" altLang="en-US" dirty="0"/>
              <a:t>的设置而定。</a:t>
            </a:r>
          </a:p>
          <a:p>
            <a:pPr lvl="1"/>
            <a:r>
              <a:rPr lang="zh-CN" altLang="en-US" dirty="0"/>
              <a:t>开始以</a:t>
            </a:r>
            <a:r>
              <a:rPr lang="en-US" altLang="zh-CN" dirty="0"/>
              <a:t>pipeline</a:t>
            </a:r>
            <a:r>
              <a:rPr lang="zh-CN" altLang="en-US" dirty="0"/>
              <a:t>（管道）的形式将</a:t>
            </a:r>
            <a:r>
              <a:rPr lang="en-US" altLang="zh-CN" dirty="0"/>
              <a:t>packet</a:t>
            </a:r>
            <a:r>
              <a:rPr lang="zh-CN" altLang="en-US" dirty="0"/>
              <a:t>写入所有的</a:t>
            </a:r>
            <a:r>
              <a:rPr lang="en-US" altLang="zh-CN" dirty="0"/>
              <a:t>replicas</a:t>
            </a:r>
            <a:r>
              <a:rPr lang="zh-CN" altLang="en-US" dirty="0"/>
              <a:t>中</a:t>
            </a:r>
            <a:r>
              <a:rPr lang="zh-CN" altLang="en-US" dirty="0" smtClean="0"/>
              <a:t>。以</a:t>
            </a:r>
            <a:r>
              <a:rPr lang="zh-CN" altLang="en-US" dirty="0"/>
              <a:t>流的方式写入第一个</a:t>
            </a:r>
            <a:r>
              <a:rPr lang="en-US" altLang="zh-CN" dirty="0" err="1"/>
              <a:t>datanode</a:t>
            </a:r>
            <a:r>
              <a:rPr lang="zh-CN" altLang="en-US" dirty="0"/>
              <a:t>，该</a:t>
            </a:r>
            <a:r>
              <a:rPr lang="en-US" altLang="zh-CN" dirty="0" err="1"/>
              <a:t>datanode</a:t>
            </a:r>
            <a:r>
              <a:rPr lang="zh-CN" altLang="en-US" dirty="0"/>
              <a:t>把该</a:t>
            </a:r>
            <a:r>
              <a:rPr lang="en-US" altLang="zh-CN" dirty="0"/>
              <a:t>packet</a:t>
            </a:r>
            <a:r>
              <a:rPr lang="zh-CN" altLang="en-US" dirty="0"/>
              <a:t>存储之后，再将其传递给在此</a:t>
            </a:r>
            <a:r>
              <a:rPr lang="en-US" altLang="zh-CN" dirty="0"/>
              <a:t>pipeline</a:t>
            </a:r>
            <a:r>
              <a:rPr lang="zh-CN" altLang="en-US" dirty="0"/>
              <a:t>中的下一个</a:t>
            </a:r>
            <a:r>
              <a:rPr lang="en-US" altLang="zh-CN" dirty="0" err="1"/>
              <a:t>datanode</a:t>
            </a:r>
            <a:r>
              <a:rPr lang="zh-CN" altLang="en-US" dirty="0"/>
              <a:t>，直到最后一个</a:t>
            </a:r>
            <a:r>
              <a:rPr lang="en-US" altLang="zh-CN" dirty="0" err="1"/>
              <a:t>datanode</a:t>
            </a:r>
            <a:r>
              <a:rPr lang="zh-CN" altLang="en-US" dirty="0" smtClean="0"/>
              <a:t>，写</a:t>
            </a:r>
            <a:r>
              <a:rPr lang="zh-CN" altLang="en-US" dirty="0"/>
              <a:t>数据的方式呈流水线的形式。</a:t>
            </a:r>
          </a:p>
          <a:p>
            <a:pPr lvl="1"/>
            <a:r>
              <a:rPr lang="zh-CN" altLang="en-US" dirty="0"/>
              <a:t>最后一个</a:t>
            </a:r>
            <a:r>
              <a:rPr lang="en-US" altLang="zh-CN" dirty="0" err="1"/>
              <a:t>datanode</a:t>
            </a:r>
            <a:r>
              <a:rPr lang="zh-CN" altLang="en-US" dirty="0"/>
              <a:t>成功存储之后会返回一个</a:t>
            </a:r>
            <a:r>
              <a:rPr lang="en-US" altLang="zh-CN" dirty="0" err="1"/>
              <a:t>ack</a:t>
            </a:r>
            <a:r>
              <a:rPr lang="en-US" altLang="zh-CN" dirty="0"/>
              <a:t> packet</a:t>
            </a:r>
            <a:r>
              <a:rPr lang="zh-CN" altLang="en-US" dirty="0"/>
              <a:t>，在</a:t>
            </a:r>
            <a:r>
              <a:rPr lang="en-US" altLang="zh-CN" dirty="0"/>
              <a:t>pipeline</a:t>
            </a:r>
            <a:r>
              <a:rPr lang="zh-CN" altLang="en-US" dirty="0"/>
              <a:t>里传递至客户端，在客户端的开发库内部维护着</a:t>
            </a:r>
            <a:r>
              <a:rPr lang="en-US" altLang="zh-CN" dirty="0"/>
              <a:t>"</a:t>
            </a:r>
            <a:r>
              <a:rPr lang="en-US" altLang="zh-CN" dirty="0" err="1"/>
              <a:t>ack</a:t>
            </a:r>
            <a:r>
              <a:rPr lang="en-US" altLang="zh-CN" dirty="0"/>
              <a:t> queue"</a:t>
            </a:r>
            <a:r>
              <a:rPr lang="zh-CN" altLang="en-US" dirty="0"/>
              <a:t>，成功收到</a:t>
            </a:r>
            <a:r>
              <a:rPr lang="en-US" altLang="zh-CN" dirty="0" err="1"/>
              <a:t>datanode</a:t>
            </a:r>
            <a:r>
              <a:rPr lang="zh-CN" altLang="en-US" dirty="0"/>
              <a:t>返回的</a:t>
            </a:r>
            <a:r>
              <a:rPr lang="en-US" altLang="zh-CN" dirty="0" err="1"/>
              <a:t>ack</a:t>
            </a:r>
            <a:r>
              <a:rPr lang="en-US" altLang="zh-CN" dirty="0"/>
              <a:t> packet</a:t>
            </a:r>
            <a:r>
              <a:rPr lang="zh-CN" altLang="en-US" dirty="0"/>
              <a:t>后会从</a:t>
            </a:r>
            <a:r>
              <a:rPr lang="en-US" altLang="zh-CN" dirty="0"/>
              <a:t>"</a:t>
            </a:r>
            <a:r>
              <a:rPr lang="en-US" altLang="zh-CN" dirty="0" err="1"/>
              <a:t>ack</a:t>
            </a:r>
            <a:r>
              <a:rPr lang="en-US" altLang="zh-CN" dirty="0"/>
              <a:t> queue"</a:t>
            </a:r>
            <a:r>
              <a:rPr lang="zh-CN" altLang="en-US" dirty="0"/>
              <a:t>移除相应的</a:t>
            </a:r>
            <a:r>
              <a:rPr lang="en-US" altLang="zh-CN" dirty="0"/>
              <a:t>packet</a:t>
            </a:r>
            <a:r>
              <a:rPr lang="zh-CN" altLang="en-US" dirty="0"/>
              <a:t>。</a:t>
            </a:r>
          </a:p>
          <a:p>
            <a:endParaRPr lang="zh-CN" altLang="en-US" dirty="0"/>
          </a:p>
        </p:txBody>
      </p:sp>
    </p:spTree>
    <p:extLst>
      <p:ext uri="{BB962C8B-B14F-4D97-AF65-F5344CB8AC3E}">
        <p14:creationId xmlns:p14="http://schemas.microsoft.com/office/powerpoint/2010/main" val="89168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文件写入剖析</a:t>
            </a:r>
            <a:endParaRPr lang="zh-CN" altLang="en-US" dirty="0"/>
          </a:p>
        </p:txBody>
      </p:sp>
      <p:sp>
        <p:nvSpPr>
          <p:cNvPr id="3" name="内容占位符 2"/>
          <p:cNvSpPr>
            <a:spLocks noGrp="1"/>
          </p:cNvSpPr>
          <p:nvPr>
            <p:ph idx="1"/>
          </p:nvPr>
        </p:nvSpPr>
        <p:spPr/>
        <p:txBody>
          <a:bodyPr/>
          <a:lstStyle/>
          <a:p>
            <a:r>
              <a:rPr lang="zh-CN" altLang="en-US" dirty="0" smtClean="0"/>
              <a:t>解释二</a:t>
            </a:r>
            <a:r>
              <a:rPr lang="zh-CN" altLang="en-US" dirty="0"/>
              <a:t>（客户端读取机制） </a:t>
            </a:r>
            <a:r>
              <a:rPr lang="zh-CN" altLang="en-US" dirty="0" smtClean="0"/>
              <a:t>：</a:t>
            </a:r>
            <a:endParaRPr lang="en-US" altLang="zh-CN" dirty="0" smtClean="0"/>
          </a:p>
          <a:p>
            <a:pPr marL="228600" lvl="1">
              <a:spcBef>
                <a:spcPts val="1000"/>
              </a:spcBef>
            </a:pPr>
            <a:r>
              <a:rPr lang="zh-CN" altLang="en-US" dirty="0"/>
              <a:t>如果传输过程中，有某个</a:t>
            </a:r>
            <a:r>
              <a:rPr lang="en-US" altLang="zh-CN" dirty="0" err="1"/>
              <a:t>datanode</a:t>
            </a:r>
            <a:r>
              <a:rPr lang="zh-CN" altLang="en-US" dirty="0"/>
              <a:t>出现了故障，那么当前的</a:t>
            </a:r>
            <a:r>
              <a:rPr lang="en-US" altLang="zh-CN" dirty="0"/>
              <a:t>pipeline</a:t>
            </a:r>
            <a:r>
              <a:rPr lang="zh-CN" altLang="en-US" dirty="0"/>
              <a:t>会被关闭，出现故障的</a:t>
            </a:r>
            <a:r>
              <a:rPr lang="en-US" altLang="zh-CN" dirty="0" err="1"/>
              <a:t>datanode</a:t>
            </a:r>
            <a:r>
              <a:rPr lang="zh-CN" altLang="en-US" dirty="0"/>
              <a:t>会从当前的</a:t>
            </a:r>
            <a:r>
              <a:rPr lang="en-US" altLang="zh-CN" dirty="0"/>
              <a:t>pipeline</a:t>
            </a:r>
            <a:r>
              <a:rPr lang="zh-CN" altLang="en-US" dirty="0"/>
              <a:t>中移除，剩余的</a:t>
            </a:r>
            <a:r>
              <a:rPr lang="en-US" altLang="zh-CN" dirty="0"/>
              <a:t>block</a:t>
            </a:r>
            <a:r>
              <a:rPr lang="zh-CN" altLang="en-US" dirty="0"/>
              <a:t>会继续剩下的</a:t>
            </a:r>
            <a:r>
              <a:rPr lang="en-US" altLang="zh-CN" dirty="0" err="1"/>
              <a:t>datanode</a:t>
            </a:r>
            <a:r>
              <a:rPr lang="zh-CN" altLang="en-US" dirty="0"/>
              <a:t>中继续以</a:t>
            </a:r>
            <a:r>
              <a:rPr lang="en-US" altLang="zh-CN" dirty="0"/>
              <a:t>pipeline</a:t>
            </a:r>
            <a:r>
              <a:rPr lang="zh-CN" altLang="en-US" dirty="0"/>
              <a:t>的形式传输，同时</a:t>
            </a:r>
            <a:r>
              <a:rPr lang="en-US" altLang="zh-CN" dirty="0" err="1"/>
              <a:t>Namenode</a:t>
            </a:r>
            <a:r>
              <a:rPr lang="zh-CN" altLang="en-US" dirty="0"/>
              <a:t>会分配一个新的</a:t>
            </a:r>
            <a:r>
              <a:rPr lang="en-US" altLang="zh-CN" dirty="0" err="1"/>
              <a:t>datanode</a:t>
            </a:r>
            <a:r>
              <a:rPr lang="zh-CN" altLang="en-US" dirty="0"/>
              <a:t>，保持</a:t>
            </a:r>
            <a:r>
              <a:rPr lang="en-US" altLang="zh-CN" dirty="0"/>
              <a:t>replicas</a:t>
            </a:r>
            <a:r>
              <a:rPr lang="zh-CN" altLang="en-US" dirty="0"/>
              <a:t>设定的数量。</a:t>
            </a:r>
          </a:p>
          <a:p>
            <a:endParaRPr lang="zh-CN" altLang="en-US" dirty="0"/>
          </a:p>
        </p:txBody>
      </p:sp>
    </p:spTree>
    <p:extLst>
      <p:ext uri="{BB962C8B-B14F-4D97-AF65-F5344CB8AC3E}">
        <p14:creationId xmlns:p14="http://schemas.microsoft.com/office/powerpoint/2010/main" val="22213673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425768" y="2478417"/>
            <a:ext cx="7278680" cy="486012"/>
          </a:xfrm>
          <a:prstGeom prst="roundRect">
            <a:avLst/>
          </a:prstGeom>
          <a:solidFill>
            <a:srgbClr val="92D050"/>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smtClean="0"/>
              <a:t>HDFS</a:t>
            </a:r>
            <a:r>
              <a:rPr lang="zh-CN" altLang="en-US" dirty="0" smtClean="0"/>
              <a:t>的</a:t>
            </a:r>
            <a:r>
              <a:rPr lang="en-US" altLang="zh-CN" dirty="0" smtClean="0"/>
              <a:t>Java</a:t>
            </a:r>
            <a:r>
              <a:rPr lang="zh-CN" altLang="en-US" dirty="0" smtClean="0"/>
              <a:t>接口</a:t>
            </a:r>
            <a:endParaRPr lang="zh-CN" altLang="en-US" dirty="0"/>
          </a:p>
        </p:txBody>
      </p:sp>
      <p:sp>
        <p:nvSpPr>
          <p:cNvPr id="3" name="内容占位符 2"/>
          <p:cNvSpPr>
            <a:spLocks noGrp="1"/>
          </p:cNvSpPr>
          <p:nvPr>
            <p:ph idx="1"/>
          </p:nvPr>
        </p:nvSpPr>
        <p:spPr/>
        <p:txBody>
          <a:bodyPr/>
          <a:lstStyle/>
          <a:p>
            <a:r>
              <a:rPr lang="en-US" altLang="zh-CN" dirty="0"/>
              <a:t>Hadoop</a:t>
            </a:r>
            <a:r>
              <a:rPr lang="zh-CN" altLang="en-US" dirty="0"/>
              <a:t>中关于文件操作类基本上全部是在</a:t>
            </a:r>
            <a:r>
              <a:rPr lang="en-US" altLang="zh-CN" dirty="0"/>
              <a:t>"</a:t>
            </a:r>
            <a:r>
              <a:rPr lang="en-US" altLang="zh-CN" dirty="0" err="1"/>
              <a:t>org.apache.hadoop.fs</a:t>
            </a:r>
            <a:r>
              <a:rPr lang="en-US" altLang="zh-CN" dirty="0"/>
              <a:t>"</a:t>
            </a:r>
            <a:r>
              <a:rPr lang="zh-CN" altLang="en-US" dirty="0"/>
              <a:t>包中，这些</a:t>
            </a:r>
            <a:r>
              <a:rPr lang="en-US" altLang="zh-CN" dirty="0"/>
              <a:t>API</a:t>
            </a:r>
            <a:r>
              <a:rPr lang="zh-CN" altLang="en-US" dirty="0"/>
              <a:t>能够支持的操作包含：打开文件，读写文件，删除文件等。</a:t>
            </a:r>
          </a:p>
          <a:p>
            <a:r>
              <a:rPr lang="en-US" altLang="zh-CN" dirty="0"/>
              <a:t>Hadoop</a:t>
            </a:r>
            <a:r>
              <a:rPr lang="zh-CN" altLang="en-US" dirty="0"/>
              <a:t>类库中最终面向用户提供的接口类是</a:t>
            </a:r>
            <a:r>
              <a:rPr lang="en-US" altLang="zh-CN" dirty="0" err="1"/>
              <a:t>FileSystem</a:t>
            </a:r>
            <a:r>
              <a:rPr lang="zh-CN" altLang="en-US" dirty="0"/>
              <a:t>，该类是个抽象类，只能通过来类的</a:t>
            </a:r>
            <a:r>
              <a:rPr lang="en-US" altLang="zh-CN" dirty="0"/>
              <a:t>get</a:t>
            </a:r>
            <a:r>
              <a:rPr lang="zh-CN" altLang="en-US" dirty="0"/>
              <a:t>方法得到具体类。</a:t>
            </a:r>
            <a:r>
              <a:rPr lang="en-US" altLang="zh-CN" dirty="0"/>
              <a:t>get</a:t>
            </a:r>
            <a:r>
              <a:rPr lang="zh-CN" altLang="en-US" dirty="0"/>
              <a:t>方法存在几个重载版本，常用的是这个</a:t>
            </a:r>
            <a:r>
              <a:rPr lang="zh-CN" altLang="en-US" dirty="0" smtClean="0"/>
              <a:t>：</a:t>
            </a:r>
            <a:r>
              <a:rPr lang="en-US" altLang="zh-CN" dirty="0" smtClean="0"/>
              <a:t>static </a:t>
            </a:r>
            <a:r>
              <a:rPr lang="en-US" altLang="zh-CN" dirty="0" err="1"/>
              <a:t>FileSystem</a:t>
            </a:r>
            <a:r>
              <a:rPr lang="en-US" altLang="zh-CN" dirty="0"/>
              <a:t> get(Configuration </a:t>
            </a:r>
            <a:r>
              <a:rPr lang="en-US" altLang="zh-CN" dirty="0" err="1"/>
              <a:t>conf</a:t>
            </a:r>
            <a:r>
              <a:rPr lang="en-US" altLang="zh-CN" dirty="0" smtClean="0"/>
              <a:t>);</a:t>
            </a:r>
          </a:p>
          <a:p>
            <a:endParaRPr lang="en-US" altLang="zh-CN" dirty="0"/>
          </a:p>
          <a:p>
            <a:endParaRPr lang="zh-CN" altLang="en-US" dirty="0"/>
          </a:p>
        </p:txBody>
      </p:sp>
    </p:spTree>
    <p:extLst>
      <p:ext uri="{BB962C8B-B14F-4D97-AF65-F5344CB8AC3E}">
        <p14:creationId xmlns:p14="http://schemas.microsoft.com/office/powerpoint/2010/main" val="15646076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的</a:t>
            </a:r>
            <a:r>
              <a:rPr lang="en-US" altLang="zh-CN" dirty="0" smtClean="0"/>
              <a:t>Java</a:t>
            </a:r>
            <a:r>
              <a:rPr lang="zh-CN" altLang="en-US" dirty="0" smtClean="0"/>
              <a:t>接口</a:t>
            </a:r>
            <a:endParaRPr lang="zh-CN" altLang="en-US" dirty="0"/>
          </a:p>
        </p:txBody>
      </p:sp>
      <p:sp>
        <p:nvSpPr>
          <p:cNvPr id="3" name="内容占位符 2"/>
          <p:cNvSpPr>
            <a:spLocks noGrp="1"/>
          </p:cNvSpPr>
          <p:nvPr>
            <p:ph idx="1"/>
          </p:nvPr>
        </p:nvSpPr>
        <p:spPr/>
        <p:txBody>
          <a:bodyPr/>
          <a:lstStyle/>
          <a:p>
            <a:r>
              <a:rPr lang="zh-CN" altLang="en-US" dirty="0"/>
              <a:t>该类封装了几乎所有的文件操作，例如</a:t>
            </a:r>
            <a:r>
              <a:rPr lang="en-US" altLang="zh-CN" dirty="0" err="1"/>
              <a:t>mkdir</a:t>
            </a:r>
            <a:r>
              <a:rPr lang="zh-CN" altLang="en-US" dirty="0"/>
              <a:t>，</a:t>
            </a:r>
            <a:r>
              <a:rPr lang="en-US" altLang="zh-CN" dirty="0"/>
              <a:t>delete</a:t>
            </a:r>
            <a:r>
              <a:rPr lang="zh-CN" altLang="en-US" dirty="0"/>
              <a:t>等</a:t>
            </a:r>
            <a:r>
              <a:rPr lang="zh-CN" altLang="en-US" dirty="0" smtClean="0"/>
              <a:t>。基本上</a:t>
            </a:r>
            <a:r>
              <a:rPr lang="zh-CN" altLang="en-US" dirty="0"/>
              <a:t>可以得出操作文件的程序库框架</a:t>
            </a:r>
            <a:r>
              <a:rPr lang="zh-CN" altLang="en-US" dirty="0" smtClean="0"/>
              <a:t>：</a:t>
            </a:r>
            <a:endParaRPr lang="en-US" altLang="zh-CN" dirty="0" smtClean="0"/>
          </a:p>
          <a:p>
            <a:endParaRPr lang="en-US" altLang="zh-CN" dirty="0" smtClean="0"/>
          </a:p>
          <a:p>
            <a:pPr marL="0" indent="0">
              <a:buNone/>
            </a:pPr>
            <a:r>
              <a:rPr lang="en-US" altLang="zh-CN" dirty="0" smtClean="0"/>
              <a:t>		operator</a:t>
            </a:r>
            <a:r>
              <a:rPr lang="en-US" altLang="zh-CN" dirty="0"/>
              <a:t>()</a:t>
            </a:r>
          </a:p>
          <a:p>
            <a:pPr marL="0" indent="0">
              <a:buNone/>
            </a:pPr>
            <a:r>
              <a:rPr lang="en-US" altLang="zh-CN" dirty="0" smtClean="0"/>
              <a:t>		{</a:t>
            </a:r>
            <a:endParaRPr lang="en-US" altLang="zh-CN" dirty="0"/>
          </a:p>
          <a:p>
            <a:pPr marL="0" indent="0">
              <a:buNone/>
            </a:pPr>
            <a:r>
              <a:rPr lang="en-US" altLang="zh-CN" dirty="0"/>
              <a:t>    </a:t>
            </a:r>
            <a:r>
              <a:rPr lang="en-US" altLang="zh-CN" dirty="0" smtClean="0"/>
              <a:t>			</a:t>
            </a:r>
            <a:r>
              <a:rPr lang="zh-CN" altLang="en-US" dirty="0" smtClean="0"/>
              <a:t>得到</a:t>
            </a:r>
            <a:r>
              <a:rPr lang="en-US" altLang="zh-CN" dirty="0"/>
              <a:t>Configuration</a:t>
            </a:r>
            <a:r>
              <a:rPr lang="zh-CN" altLang="en-US" dirty="0"/>
              <a:t>对象</a:t>
            </a:r>
          </a:p>
          <a:p>
            <a:pPr marL="0" indent="0">
              <a:buNone/>
            </a:pPr>
            <a:r>
              <a:rPr lang="zh-CN" altLang="en-US" dirty="0"/>
              <a:t>    </a:t>
            </a:r>
            <a:r>
              <a:rPr lang="en-US" altLang="zh-CN" dirty="0" smtClean="0"/>
              <a:t>			</a:t>
            </a:r>
            <a:r>
              <a:rPr lang="zh-CN" altLang="en-US" dirty="0" smtClean="0"/>
              <a:t>得到</a:t>
            </a:r>
            <a:r>
              <a:rPr lang="en-US" altLang="zh-CN" dirty="0" err="1"/>
              <a:t>FileSystem</a:t>
            </a:r>
            <a:r>
              <a:rPr lang="zh-CN" altLang="en-US" dirty="0"/>
              <a:t>对象</a:t>
            </a:r>
          </a:p>
          <a:p>
            <a:pPr marL="0" indent="0">
              <a:buNone/>
            </a:pPr>
            <a:r>
              <a:rPr lang="zh-CN" altLang="en-US" dirty="0"/>
              <a:t>    </a:t>
            </a:r>
            <a:r>
              <a:rPr lang="en-US" altLang="zh-CN" dirty="0" smtClean="0"/>
              <a:t>			</a:t>
            </a:r>
            <a:r>
              <a:rPr lang="zh-CN" altLang="en-US" dirty="0" smtClean="0"/>
              <a:t>进行</a:t>
            </a:r>
            <a:r>
              <a:rPr lang="zh-CN" altLang="en-US" dirty="0"/>
              <a:t>文件操作</a:t>
            </a:r>
          </a:p>
          <a:p>
            <a:pPr marL="0" indent="0">
              <a:buNone/>
            </a:pPr>
            <a:r>
              <a:rPr lang="en-US" altLang="zh-CN" dirty="0" smtClean="0"/>
              <a:t>		}</a:t>
            </a:r>
            <a:endParaRPr lang="en-US" altLang="zh-CN" dirty="0"/>
          </a:p>
          <a:p>
            <a:endParaRPr lang="zh-CN" altLang="en-US" dirty="0"/>
          </a:p>
        </p:txBody>
      </p:sp>
      <p:sp>
        <p:nvSpPr>
          <p:cNvPr id="4" name="圆角矩形 3"/>
          <p:cNvSpPr/>
          <p:nvPr/>
        </p:nvSpPr>
        <p:spPr>
          <a:xfrm>
            <a:off x="1504335" y="2094270"/>
            <a:ext cx="5574891" cy="3259394"/>
          </a:xfrm>
          <a:prstGeom prst="roundRect">
            <a:avLst>
              <a:gd name="adj" fmla="val 10785"/>
            </a:avLst>
          </a:prstGeom>
          <a:no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88500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获取</a:t>
            </a:r>
            <a:r>
              <a:rPr lang="en-US" altLang="zh-CN" dirty="0" err="1" smtClean="0"/>
              <a:t>FileSystem</a:t>
            </a:r>
            <a:endParaRPr lang="zh-CN" altLang="en-US" dirty="0"/>
          </a:p>
        </p:txBody>
      </p:sp>
      <p:sp>
        <p:nvSpPr>
          <p:cNvPr id="3" name="内容占位符 2"/>
          <p:cNvSpPr>
            <a:spLocks noGrp="1"/>
          </p:cNvSpPr>
          <p:nvPr>
            <p:ph idx="1"/>
          </p:nvPr>
        </p:nvSpPr>
        <p:spPr/>
        <p:txBody>
          <a:bodyPr/>
          <a:lstStyle/>
          <a:p>
            <a:r>
              <a:rPr lang="zh-CN" altLang="en-US" dirty="0" smtClean="0"/>
              <a:t>构建获取</a:t>
            </a:r>
            <a:r>
              <a:rPr lang="en-US" altLang="zh-CN" dirty="0" err="1" smtClean="0"/>
              <a:t>FileSystem</a:t>
            </a:r>
            <a:r>
              <a:rPr lang="zh-CN" altLang="en-US" dirty="0" smtClean="0"/>
              <a:t>接口</a:t>
            </a:r>
            <a:r>
              <a:rPr lang="en-US" altLang="zh-CN" dirty="0" smtClean="0"/>
              <a:t>API</a:t>
            </a:r>
            <a:r>
              <a:rPr lang="zh-CN" altLang="en-US" dirty="0" smtClean="0"/>
              <a:t>的方法供以后的文件操作使用：</a:t>
            </a:r>
            <a:endParaRPr lang="zh-CN" altLang="en-US" dirty="0"/>
          </a:p>
        </p:txBody>
      </p:sp>
      <p:pic>
        <p:nvPicPr>
          <p:cNvPr id="4" name="图片 3"/>
          <p:cNvPicPr>
            <a:picLocks noChangeAspect="1"/>
          </p:cNvPicPr>
          <p:nvPr/>
        </p:nvPicPr>
        <p:blipFill>
          <a:blip r:embed="rId3"/>
          <a:stretch>
            <a:fillRect/>
          </a:stretch>
        </p:blipFill>
        <p:spPr>
          <a:xfrm>
            <a:off x="567189" y="1580843"/>
            <a:ext cx="7000875" cy="1543050"/>
          </a:xfrm>
          <a:prstGeom prst="rect">
            <a:avLst/>
          </a:prstGeom>
          <a:blipFill>
            <a:blip r:embed="rId4"/>
            <a:stretch>
              <a:fillRect/>
            </a:stretch>
          </a:blipFill>
          <a:ln w="101600">
            <a:solidFill>
              <a:srgbClr val="339933">
                <a:alpha val="96000"/>
              </a:srgbClr>
            </a:solidFill>
          </a:ln>
        </p:spPr>
      </p:pic>
      <p:sp>
        <p:nvSpPr>
          <p:cNvPr id="5" name="右箭头 4"/>
          <p:cNvSpPr/>
          <p:nvPr/>
        </p:nvSpPr>
        <p:spPr>
          <a:xfrm rot="10800000">
            <a:off x="4599144" y="202524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244061" y="1794484"/>
            <a:ext cx="6336398"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使用</a:t>
            </a:r>
            <a:r>
              <a:rPr lang="en-US" altLang="zh-CN" b="1" dirty="0" smtClean="0">
                <a:solidFill>
                  <a:srgbClr val="C00000"/>
                </a:solidFill>
                <a:latin typeface="微软雅黑" panose="020B0503020204020204" pitchFamily="34" charset="-122"/>
                <a:ea typeface="微软雅黑" panose="020B0503020204020204" pitchFamily="34" charset="-122"/>
              </a:rPr>
              <a:t>HDFS</a:t>
            </a:r>
            <a:r>
              <a:rPr lang="zh-CN" altLang="en-US" b="1" dirty="0" smtClean="0">
                <a:solidFill>
                  <a:srgbClr val="C00000"/>
                </a:solidFill>
                <a:latin typeface="微软雅黑" panose="020B0503020204020204" pitchFamily="34" charset="-122"/>
                <a:ea typeface="微软雅黑" panose="020B0503020204020204" pitchFamily="34" charset="-122"/>
              </a:rPr>
              <a:t>文件系统并提供服务器路径，端口号在</a:t>
            </a:r>
            <a:r>
              <a:rPr lang="en-US" altLang="zh-CN" b="1" dirty="0" smtClean="0">
                <a:solidFill>
                  <a:srgbClr val="C00000"/>
                </a:solidFill>
                <a:latin typeface="微软雅黑" panose="020B0503020204020204" pitchFamily="34" charset="-122"/>
                <a:ea typeface="微软雅黑" panose="020B0503020204020204" pitchFamily="34" charset="-122"/>
              </a:rPr>
              <a:t>core-site.xml</a:t>
            </a:r>
            <a:r>
              <a:rPr lang="zh-CN" altLang="en-US" b="1" dirty="0" smtClean="0">
                <a:solidFill>
                  <a:srgbClr val="C00000"/>
                </a:solidFill>
                <a:latin typeface="微软雅黑" panose="020B0503020204020204" pitchFamily="34" charset="-122"/>
                <a:ea typeface="微软雅黑" panose="020B0503020204020204" pitchFamily="34" charset="-122"/>
              </a:rPr>
              <a:t>中配置</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7" name="圆角矩形 6"/>
          <p:cNvSpPr/>
          <p:nvPr/>
        </p:nvSpPr>
        <p:spPr>
          <a:xfrm>
            <a:off x="1062269" y="2169029"/>
            <a:ext cx="3686712" cy="17938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062268" y="2382389"/>
            <a:ext cx="5231851" cy="20221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rot="16200000">
            <a:off x="3348772" y="265620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019021" y="3212582"/>
            <a:ext cx="1729960"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获取</a:t>
            </a:r>
            <a:r>
              <a:rPr lang="en-US" altLang="zh-CN" b="1" dirty="0" smtClean="0">
                <a:solidFill>
                  <a:srgbClr val="C00000"/>
                </a:solidFill>
                <a:latin typeface="微软雅黑" panose="020B0503020204020204" pitchFamily="34" charset="-122"/>
                <a:ea typeface="微软雅黑" panose="020B0503020204020204" pitchFamily="34" charset="-122"/>
              </a:rPr>
              <a:t>API</a:t>
            </a:r>
            <a:r>
              <a:rPr lang="zh-CN" altLang="en-US" b="1" dirty="0" smtClean="0">
                <a:solidFill>
                  <a:srgbClr val="C00000"/>
                </a:solidFill>
                <a:latin typeface="微软雅黑" panose="020B0503020204020204" pitchFamily="34" charset="-122"/>
                <a:ea typeface="微软雅黑" panose="020B0503020204020204" pitchFamily="34" charset="-122"/>
              </a:rPr>
              <a:t>对象</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38446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将本地文件上传到</a:t>
            </a:r>
            <a:r>
              <a:rPr lang="en-US" altLang="zh-CN" dirty="0" smtClean="0"/>
              <a:t>HDFS</a:t>
            </a:r>
            <a:endParaRPr lang="zh-CN" altLang="en-US" dirty="0"/>
          </a:p>
        </p:txBody>
      </p:sp>
      <p:sp>
        <p:nvSpPr>
          <p:cNvPr id="3" name="内容占位符 2"/>
          <p:cNvSpPr>
            <a:spLocks noGrp="1"/>
          </p:cNvSpPr>
          <p:nvPr>
            <p:ph idx="1"/>
          </p:nvPr>
        </p:nvSpPr>
        <p:spPr/>
        <p:txBody>
          <a:bodyPr/>
          <a:lstStyle/>
          <a:p>
            <a:r>
              <a:rPr lang="zh-CN" altLang="en-US" dirty="0" smtClean="0"/>
              <a:t>使用</a:t>
            </a:r>
            <a:r>
              <a:rPr lang="en-US" altLang="zh-CN" dirty="0" err="1" smtClean="0"/>
              <a:t>FileSystem</a:t>
            </a:r>
            <a:r>
              <a:rPr lang="zh-CN" altLang="en-US" dirty="0" smtClean="0"/>
              <a:t>的</a:t>
            </a:r>
            <a:r>
              <a:rPr lang="en-US" altLang="zh-CN" dirty="0" err="1" smtClean="0"/>
              <a:t>copyFromLocalFile</a:t>
            </a:r>
            <a:r>
              <a:rPr lang="en-US" altLang="zh-CN" dirty="0" smtClean="0"/>
              <a:t>(</a:t>
            </a:r>
            <a:r>
              <a:rPr lang="zh-CN" altLang="en-US" dirty="0" smtClean="0"/>
              <a:t>本地文件</a:t>
            </a:r>
            <a:r>
              <a:rPr lang="en-US" altLang="zh-CN" dirty="0" smtClean="0"/>
              <a:t>, HDFS</a:t>
            </a:r>
            <a:r>
              <a:rPr lang="zh-CN" altLang="en-US" dirty="0" smtClean="0"/>
              <a:t>路径</a:t>
            </a:r>
            <a:r>
              <a:rPr lang="en-US" altLang="zh-CN" dirty="0" smtClean="0"/>
              <a:t>)</a:t>
            </a:r>
            <a:r>
              <a:rPr lang="zh-CN" altLang="en-US" dirty="0" smtClean="0"/>
              <a:t>方法可以将本地文件上传到</a:t>
            </a:r>
            <a:r>
              <a:rPr lang="en-US" altLang="zh-CN" dirty="0" smtClean="0"/>
              <a:t>HDFS</a:t>
            </a:r>
            <a:r>
              <a:rPr lang="zh-CN" altLang="en-US" dirty="0" smtClean="0"/>
              <a:t>中：</a:t>
            </a:r>
            <a:endParaRPr lang="en-US" altLang="zh-CN" dirty="0" smtClean="0"/>
          </a:p>
          <a:p>
            <a:endParaRPr lang="zh-CN" altLang="en-US" dirty="0"/>
          </a:p>
        </p:txBody>
      </p:sp>
      <p:pic>
        <p:nvPicPr>
          <p:cNvPr id="4" name="图片 3"/>
          <p:cNvPicPr>
            <a:picLocks noChangeAspect="1"/>
          </p:cNvPicPr>
          <p:nvPr/>
        </p:nvPicPr>
        <p:blipFill>
          <a:blip r:embed="rId2"/>
          <a:stretch>
            <a:fillRect/>
          </a:stretch>
        </p:blipFill>
        <p:spPr>
          <a:xfrm>
            <a:off x="429077" y="1785825"/>
            <a:ext cx="7277100" cy="3200400"/>
          </a:xfrm>
          <a:prstGeom prst="rect">
            <a:avLst/>
          </a:prstGeom>
          <a:blipFill>
            <a:blip r:embed="rId3"/>
            <a:stretch>
              <a:fillRect/>
            </a:stretch>
          </a:blipFill>
          <a:ln w="101600">
            <a:solidFill>
              <a:srgbClr val="339933">
                <a:alpha val="96000"/>
              </a:srgbClr>
            </a:solidFill>
          </a:ln>
        </p:spPr>
      </p:pic>
      <p:pic>
        <p:nvPicPr>
          <p:cNvPr id="5" name="图片 4"/>
          <p:cNvPicPr>
            <a:picLocks noChangeAspect="1"/>
          </p:cNvPicPr>
          <p:nvPr/>
        </p:nvPicPr>
        <p:blipFill>
          <a:blip r:embed="rId4"/>
          <a:stretch>
            <a:fillRect/>
          </a:stretch>
        </p:blipFill>
        <p:spPr>
          <a:xfrm>
            <a:off x="6274117" y="3386025"/>
            <a:ext cx="4581525" cy="2105025"/>
          </a:xfrm>
          <a:prstGeom prst="rect">
            <a:avLst/>
          </a:prstGeom>
          <a:blipFill>
            <a:blip r:embed="rId3"/>
            <a:stretch>
              <a:fillRect/>
            </a:stretch>
          </a:blipFill>
          <a:ln w="101600">
            <a:solidFill>
              <a:srgbClr val="339933">
                <a:alpha val="96000"/>
              </a:srgbClr>
            </a:solidFill>
          </a:ln>
        </p:spPr>
      </p:pic>
      <p:sp>
        <p:nvSpPr>
          <p:cNvPr id="6" name="右箭头 5"/>
          <p:cNvSpPr/>
          <p:nvPr/>
        </p:nvSpPr>
        <p:spPr>
          <a:xfrm rot="10800000">
            <a:off x="4403157" y="227325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061999" y="2300004"/>
            <a:ext cx="1628361"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待上传的文件</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798152" y="2381604"/>
            <a:ext cx="3686712" cy="17938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98152" y="2595527"/>
            <a:ext cx="3686712" cy="17938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rot="10800000">
            <a:off x="4403157" y="248717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824988" y="2899141"/>
            <a:ext cx="372465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上传前输出</a:t>
            </a:r>
            <a:r>
              <a:rPr lang="en-US" altLang="zh-CN" b="1" dirty="0" smtClean="0">
                <a:solidFill>
                  <a:srgbClr val="C00000"/>
                </a:solidFill>
                <a:latin typeface="微软雅黑" panose="020B0503020204020204" pitchFamily="34" charset="-122"/>
                <a:ea typeface="微软雅黑" panose="020B0503020204020204" pitchFamily="34" charset="-122"/>
              </a:rPr>
              <a:t>HDFS</a:t>
            </a:r>
            <a:r>
              <a:rPr lang="zh-CN" altLang="en-US" b="1" dirty="0" smtClean="0">
                <a:solidFill>
                  <a:srgbClr val="C00000"/>
                </a:solidFill>
                <a:latin typeface="微软雅黑" panose="020B0503020204020204" pitchFamily="34" charset="-122"/>
                <a:ea typeface="微软雅黑" panose="020B0503020204020204" pitchFamily="34" charset="-122"/>
              </a:rPr>
              <a:t>现有文件列表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772539" y="2806029"/>
            <a:ext cx="3686712" cy="742495"/>
          </a:xfrm>
          <a:prstGeom prst="roundRect">
            <a:avLst>
              <a:gd name="adj" fmla="val 6404"/>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rot="10800000">
            <a:off x="4237320" y="2899141"/>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798152" y="3781107"/>
            <a:ext cx="3686712" cy="17938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39191" y="3703558"/>
            <a:ext cx="372465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上传</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6" name="右箭头 15"/>
          <p:cNvSpPr/>
          <p:nvPr/>
        </p:nvSpPr>
        <p:spPr>
          <a:xfrm rot="10800000">
            <a:off x="4451523" y="3703558"/>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824988" y="4117142"/>
            <a:ext cx="1234926"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上传后输出</a:t>
            </a:r>
            <a:r>
              <a:rPr lang="en-US" altLang="zh-CN" b="1" dirty="0" smtClean="0">
                <a:solidFill>
                  <a:srgbClr val="C00000"/>
                </a:solidFill>
                <a:latin typeface="微软雅黑" panose="020B0503020204020204" pitchFamily="34" charset="-122"/>
                <a:ea typeface="微软雅黑" panose="020B0503020204020204" pitchFamily="34" charset="-122"/>
              </a:rPr>
              <a:t>HDFS</a:t>
            </a:r>
            <a:r>
              <a:rPr lang="zh-CN" altLang="en-US" b="1" dirty="0" smtClean="0">
                <a:solidFill>
                  <a:srgbClr val="C00000"/>
                </a:solidFill>
                <a:latin typeface="微软雅黑" panose="020B0503020204020204" pitchFamily="34" charset="-122"/>
                <a:ea typeface="微软雅黑" panose="020B0503020204020204" pitchFamily="34" charset="-122"/>
              </a:rPr>
              <a:t>文件列表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772539" y="4024030"/>
            <a:ext cx="3686712" cy="742495"/>
          </a:xfrm>
          <a:prstGeom prst="roundRect">
            <a:avLst>
              <a:gd name="adj" fmla="val 6404"/>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rot="10800000">
            <a:off x="4237320" y="4117142"/>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rot="2700000">
            <a:off x="5919347" y="3491881"/>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691411" y="5106242"/>
            <a:ext cx="1273571" cy="371634"/>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6354749" y="4806844"/>
            <a:ext cx="2194891" cy="17938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073948" y="4677933"/>
            <a:ext cx="123492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上传成功</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4" name="右箭头 23"/>
          <p:cNvSpPr/>
          <p:nvPr/>
        </p:nvSpPr>
        <p:spPr>
          <a:xfrm rot="10800000">
            <a:off x="8486280" y="467793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5"/>
          <a:stretch>
            <a:fillRect/>
          </a:stretch>
        </p:blipFill>
        <p:spPr>
          <a:xfrm>
            <a:off x="9122722" y="2166746"/>
            <a:ext cx="2552700" cy="1390650"/>
          </a:xfrm>
          <a:prstGeom prst="rect">
            <a:avLst/>
          </a:prstGeom>
          <a:blipFill>
            <a:blip r:embed="rId3"/>
            <a:stretch>
              <a:fillRect/>
            </a:stretch>
          </a:blipFill>
          <a:ln w="101600">
            <a:solidFill>
              <a:srgbClr val="339933">
                <a:alpha val="96000"/>
              </a:srgbClr>
            </a:solidFill>
          </a:ln>
        </p:spPr>
      </p:pic>
      <p:sp>
        <p:nvSpPr>
          <p:cNvPr id="26" name="文本框 25"/>
          <p:cNvSpPr txBox="1"/>
          <p:nvPr/>
        </p:nvSpPr>
        <p:spPr>
          <a:xfrm>
            <a:off x="9966185" y="3200208"/>
            <a:ext cx="1740445"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插件浏览文件</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9130613" y="2860079"/>
            <a:ext cx="2194891" cy="17938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0552653" y="2144182"/>
            <a:ext cx="123492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上传成功</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9" name="右箭头 28"/>
          <p:cNvSpPr/>
          <p:nvPr/>
        </p:nvSpPr>
        <p:spPr>
          <a:xfrm rot="7200000">
            <a:off x="10865242" y="256507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98591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在</a:t>
            </a:r>
            <a:r>
              <a:rPr lang="en-US" altLang="zh-CN" dirty="0" smtClean="0"/>
              <a:t>HDFS</a:t>
            </a:r>
            <a:r>
              <a:rPr lang="zh-CN" altLang="en-US" dirty="0" smtClean="0"/>
              <a:t>创建文件</a:t>
            </a:r>
            <a:endParaRPr lang="zh-CN" altLang="en-US" dirty="0"/>
          </a:p>
        </p:txBody>
      </p:sp>
      <p:sp>
        <p:nvSpPr>
          <p:cNvPr id="3" name="内容占位符 2"/>
          <p:cNvSpPr>
            <a:spLocks noGrp="1"/>
          </p:cNvSpPr>
          <p:nvPr>
            <p:ph idx="1"/>
          </p:nvPr>
        </p:nvSpPr>
        <p:spPr/>
        <p:txBody>
          <a:bodyPr/>
          <a:lstStyle/>
          <a:p>
            <a:r>
              <a:rPr lang="zh-CN" altLang="en-US" dirty="0"/>
              <a:t>通过</a:t>
            </a:r>
            <a:r>
              <a:rPr lang="en-US" altLang="zh-CN" dirty="0"/>
              <a:t>"</a:t>
            </a:r>
            <a:r>
              <a:rPr lang="en-US" altLang="zh-CN" dirty="0" err="1"/>
              <a:t>FileSystem.create</a:t>
            </a:r>
            <a:r>
              <a:rPr lang="zh-CN" altLang="en-US" dirty="0"/>
              <a:t>（</a:t>
            </a:r>
            <a:r>
              <a:rPr lang="en-US" altLang="zh-CN" dirty="0"/>
              <a:t>Path f</a:t>
            </a:r>
            <a:r>
              <a:rPr lang="zh-CN" altLang="en-US" dirty="0"/>
              <a:t>）</a:t>
            </a:r>
            <a:r>
              <a:rPr lang="en-US" altLang="zh-CN" dirty="0"/>
              <a:t>"</a:t>
            </a:r>
            <a:r>
              <a:rPr lang="zh-CN" altLang="en-US" dirty="0"/>
              <a:t>可在</a:t>
            </a:r>
            <a:r>
              <a:rPr lang="en-US" altLang="zh-CN" dirty="0"/>
              <a:t>HDFS</a:t>
            </a:r>
            <a:r>
              <a:rPr lang="zh-CN" altLang="en-US" dirty="0"/>
              <a:t>上创建文件，其中</a:t>
            </a:r>
            <a:r>
              <a:rPr lang="en-US" altLang="zh-CN" dirty="0"/>
              <a:t>f</a:t>
            </a:r>
            <a:r>
              <a:rPr lang="zh-CN" altLang="en-US" dirty="0"/>
              <a:t>为文件的完整路径。具体实现如下</a:t>
            </a:r>
            <a:r>
              <a:rPr lang="zh-CN" altLang="en-US" dirty="0" smtClean="0"/>
              <a:t>：</a:t>
            </a:r>
            <a:endParaRPr lang="en-US" altLang="zh-CN" dirty="0" smtClean="0"/>
          </a:p>
          <a:p>
            <a:endParaRPr lang="zh-CN" altLang="en-US" dirty="0"/>
          </a:p>
        </p:txBody>
      </p:sp>
      <p:pic>
        <p:nvPicPr>
          <p:cNvPr id="4" name="图片 3"/>
          <p:cNvPicPr>
            <a:picLocks noChangeAspect="1"/>
          </p:cNvPicPr>
          <p:nvPr/>
        </p:nvPicPr>
        <p:blipFill>
          <a:blip r:embed="rId3"/>
          <a:stretch>
            <a:fillRect/>
          </a:stretch>
        </p:blipFill>
        <p:spPr>
          <a:xfrm>
            <a:off x="343821" y="1717878"/>
            <a:ext cx="7905750" cy="1504950"/>
          </a:xfrm>
          <a:prstGeom prst="rect">
            <a:avLst/>
          </a:prstGeom>
          <a:blipFill>
            <a:blip r:embed="rId4"/>
            <a:stretch>
              <a:fillRect/>
            </a:stretch>
          </a:blipFill>
          <a:ln w="101600">
            <a:solidFill>
              <a:srgbClr val="339933">
                <a:alpha val="96000"/>
              </a:srgbClr>
            </a:solidFill>
          </a:ln>
        </p:spPr>
      </p:pic>
      <p:pic>
        <p:nvPicPr>
          <p:cNvPr id="7" name="图片 6"/>
          <p:cNvPicPr>
            <a:picLocks noChangeAspect="1"/>
          </p:cNvPicPr>
          <p:nvPr/>
        </p:nvPicPr>
        <p:blipFill>
          <a:blip r:embed="rId5"/>
          <a:stretch>
            <a:fillRect/>
          </a:stretch>
        </p:blipFill>
        <p:spPr>
          <a:xfrm>
            <a:off x="343821" y="4693045"/>
            <a:ext cx="7105650" cy="381000"/>
          </a:xfrm>
          <a:prstGeom prst="rect">
            <a:avLst/>
          </a:prstGeom>
          <a:blipFill>
            <a:blip r:embed="rId4"/>
            <a:stretch>
              <a:fillRect/>
            </a:stretch>
          </a:blipFill>
          <a:ln w="101600">
            <a:solidFill>
              <a:srgbClr val="339933">
                <a:alpha val="96000"/>
              </a:srgbClr>
            </a:solidFill>
          </a:ln>
        </p:spPr>
      </p:pic>
      <p:sp>
        <p:nvSpPr>
          <p:cNvPr id="8" name="右箭头 7"/>
          <p:cNvSpPr/>
          <p:nvPr/>
        </p:nvSpPr>
        <p:spPr>
          <a:xfrm rot="10800000">
            <a:off x="4929252" y="2376521"/>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51785" y="1991037"/>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要写入的文件内容</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716445" y="2044714"/>
            <a:ext cx="4345554" cy="219966"/>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rot="10800000">
            <a:off x="4992943" y="1977662"/>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81801" y="2448427"/>
            <a:ext cx="4345554" cy="219966"/>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594618" y="2374136"/>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创建目标文件</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4" name="右箭头 13"/>
          <p:cNvSpPr/>
          <p:nvPr/>
        </p:nvSpPr>
        <p:spPr>
          <a:xfrm rot="16200000">
            <a:off x="2070770" y="288302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686979" y="2659184"/>
            <a:ext cx="4345554" cy="219966"/>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067627" y="2751649"/>
            <a:ext cx="6286031" cy="1590675"/>
            <a:chOff x="4067627" y="2751649"/>
            <a:chExt cx="6286031" cy="1590675"/>
          </a:xfrm>
        </p:grpSpPr>
        <p:pic>
          <p:nvPicPr>
            <p:cNvPr id="5" name="图片 4"/>
            <p:cNvPicPr>
              <a:picLocks noChangeAspect="1"/>
            </p:cNvPicPr>
            <p:nvPr/>
          </p:nvPicPr>
          <p:blipFill>
            <a:blip r:embed="rId6"/>
            <a:stretch>
              <a:fillRect/>
            </a:stretch>
          </p:blipFill>
          <p:spPr>
            <a:xfrm>
              <a:off x="4067627" y="2751649"/>
              <a:ext cx="2562225" cy="1590675"/>
            </a:xfrm>
            <a:prstGeom prst="rect">
              <a:avLst/>
            </a:prstGeom>
            <a:blipFill>
              <a:blip r:embed="rId4"/>
              <a:stretch>
                <a:fillRect/>
              </a:stretch>
            </a:blipFill>
            <a:ln w="101600">
              <a:solidFill>
                <a:srgbClr val="339933">
                  <a:alpha val="96000"/>
                </a:srgbClr>
              </a:solidFill>
            </a:ln>
          </p:spPr>
        </p:pic>
        <p:pic>
          <p:nvPicPr>
            <p:cNvPr id="6" name="图片 5"/>
            <p:cNvPicPr>
              <a:picLocks noChangeAspect="1"/>
            </p:cNvPicPr>
            <p:nvPr/>
          </p:nvPicPr>
          <p:blipFill>
            <a:blip r:embed="rId7"/>
            <a:stretch>
              <a:fillRect/>
            </a:stretch>
          </p:blipFill>
          <p:spPr>
            <a:xfrm>
              <a:off x="6343633" y="3040037"/>
              <a:ext cx="4010025" cy="1019175"/>
            </a:xfrm>
            <a:prstGeom prst="rect">
              <a:avLst/>
            </a:prstGeom>
            <a:blipFill>
              <a:blip r:embed="rId4"/>
              <a:stretch>
                <a:fillRect/>
              </a:stretch>
            </a:blipFill>
            <a:ln w="101600">
              <a:solidFill>
                <a:srgbClr val="339933">
                  <a:alpha val="96000"/>
                </a:srgbClr>
              </a:solidFill>
            </a:ln>
          </p:spPr>
        </p:pic>
      </p:grpSp>
      <p:sp>
        <p:nvSpPr>
          <p:cNvPr id="17" name="文本框 16"/>
          <p:cNvSpPr txBox="1"/>
          <p:nvPr/>
        </p:nvSpPr>
        <p:spPr>
          <a:xfrm>
            <a:off x="1472484" y="3374593"/>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写入文件内容</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8" name="右箭头 17"/>
          <p:cNvSpPr/>
          <p:nvPr/>
        </p:nvSpPr>
        <p:spPr>
          <a:xfrm>
            <a:off x="3557818" y="303672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4296696" y="3612915"/>
            <a:ext cx="1956882" cy="216299"/>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a:off x="6126429" y="355503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rot="5400000">
            <a:off x="6999719" y="4218678"/>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982487" y="4052425"/>
            <a:ext cx="1737420"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远程文件管理</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099247" y="3696081"/>
            <a:ext cx="2506374"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打开刚才创建的文件</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307576" y="4662237"/>
            <a:ext cx="6745812" cy="411807"/>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右箭头 24"/>
          <p:cNvSpPr/>
          <p:nvPr/>
        </p:nvSpPr>
        <p:spPr>
          <a:xfrm rot="16200000">
            <a:off x="5797008" y="5018461"/>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275137" y="5466153"/>
            <a:ext cx="2506374"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利用</a:t>
            </a:r>
            <a:r>
              <a:rPr lang="en-US" altLang="zh-CN" b="1" dirty="0" smtClean="0">
                <a:solidFill>
                  <a:srgbClr val="C00000"/>
                </a:solidFill>
                <a:latin typeface="微软雅黑" panose="020B0503020204020204" pitchFamily="34" charset="-122"/>
                <a:ea typeface="微软雅黑" panose="020B0503020204020204" pitchFamily="34" charset="-122"/>
              </a:rPr>
              <a:t>HDFS Shell</a:t>
            </a:r>
            <a:r>
              <a:rPr lang="zh-CN" altLang="en-US" b="1" dirty="0" smtClean="0">
                <a:solidFill>
                  <a:srgbClr val="C00000"/>
                </a:solidFill>
                <a:latin typeface="微软雅黑" panose="020B0503020204020204" pitchFamily="34" charset="-122"/>
                <a:ea typeface="微软雅黑" panose="020B0503020204020204" pitchFamily="34" charset="-122"/>
              </a:rPr>
              <a:t>命令查看创建的文件内容</a:t>
            </a:r>
            <a:endParaRPr lang="en-US" altLang="zh-CN" b="1" dirty="0" smtClean="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92588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创建</a:t>
            </a:r>
            <a:r>
              <a:rPr lang="en-US" altLang="zh-CN" dirty="0" smtClean="0"/>
              <a:t>HDFS</a:t>
            </a:r>
            <a:r>
              <a:rPr lang="zh-CN" altLang="en-US" dirty="0" smtClean="0"/>
              <a:t>目录</a:t>
            </a:r>
            <a:endParaRPr lang="zh-CN" altLang="en-US" dirty="0"/>
          </a:p>
        </p:txBody>
      </p:sp>
      <p:sp>
        <p:nvSpPr>
          <p:cNvPr id="3" name="内容占位符 2"/>
          <p:cNvSpPr>
            <a:spLocks noGrp="1"/>
          </p:cNvSpPr>
          <p:nvPr>
            <p:ph idx="1"/>
          </p:nvPr>
        </p:nvSpPr>
        <p:spPr/>
        <p:txBody>
          <a:bodyPr/>
          <a:lstStyle/>
          <a:p>
            <a:r>
              <a:rPr lang="zh-CN" altLang="en-US" dirty="0"/>
              <a:t>通过</a:t>
            </a:r>
            <a:r>
              <a:rPr lang="en-US" altLang="zh-CN" dirty="0"/>
              <a:t>"</a:t>
            </a:r>
            <a:r>
              <a:rPr lang="en-US" altLang="zh-CN" dirty="0" err="1"/>
              <a:t>FileSystem.mkdirs</a:t>
            </a:r>
            <a:r>
              <a:rPr lang="zh-CN" altLang="en-US" dirty="0"/>
              <a:t>（</a:t>
            </a:r>
            <a:r>
              <a:rPr lang="en-US" altLang="zh-CN" dirty="0"/>
              <a:t>Path f</a:t>
            </a:r>
            <a:r>
              <a:rPr lang="zh-CN" altLang="en-US" dirty="0"/>
              <a:t>）</a:t>
            </a:r>
            <a:r>
              <a:rPr lang="en-US" altLang="zh-CN" dirty="0"/>
              <a:t>"</a:t>
            </a:r>
            <a:r>
              <a:rPr lang="zh-CN" altLang="en-US" dirty="0"/>
              <a:t>可在</a:t>
            </a:r>
            <a:r>
              <a:rPr lang="en-US" altLang="zh-CN" dirty="0"/>
              <a:t>HDFS</a:t>
            </a:r>
            <a:r>
              <a:rPr lang="zh-CN" altLang="en-US" dirty="0"/>
              <a:t>上创建文件夹，其中</a:t>
            </a:r>
            <a:r>
              <a:rPr lang="en-US" altLang="zh-CN" dirty="0"/>
              <a:t>f</a:t>
            </a:r>
            <a:r>
              <a:rPr lang="zh-CN" altLang="en-US" dirty="0"/>
              <a:t>为文件夹的完整路径。具体实现如下</a:t>
            </a:r>
            <a:r>
              <a:rPr lang="zh-CN" altLang="en-US" dirty="0" smtClean="0"/>
              <a:t>：</a:t>
            </a:r>
            <a:endParaRPr lang="en-US" altLang="zh-CN" dirty="0" smtClean="0"/>
          </a:p>
          <a:p>
            <a:endParaRPr lang="zh-CN" altLang="en-US" dirty="0"/>
          </a:p>
        </p:txBody>
      </p:sp>
      <p:pic>
        <p:nvPicPr>
          <p:cNvPr id="4" name="图片 3"/>
          <p:cNvPicPr>
            <a:picLocks noChangeAspect="1"/>
          </p:cNvPicPr>
          <p:nvPr/>
        </p:nvPicPr>
        <p:blipFill>
          <a:blip r:embed="rId2"/>
          <a:stretch>
            <a:fillRect/>
          </a:stretch>
        </p:blipFill>
        <p:spPr>
          <a:xfrm>
            <a:off x="567189" y="1786244"/>
            <a:ext cx="7000875" cy="866775"/>
          </a:xfrm>
          <a:prstGeom prst="rect">
            <a:avLst/>
          </a:prstGeom>
          <a:blipFill>
            <a:blip r:embed="rId3"/>
            <a:stretch>
              <a:fillRect/>
            </a:stretch>
          </a:blipFill>
          <a:ln w="101600">
            <a:solidFill>
              <a:srgbClr val="339933">
                <a:alpha val="96000"/>
              </a:srgbClr>
            </a:solidFill>
          </a:ln>
        </p:spPr>
      </p:pic>
      <p:pic>
        <p:nvPicPr>
          <p:cNvPr id="5" name="图片 4"/>
          <p:cNvPicPr>
            <a:picLocks noChangeAspect="1"/>
          </p:cNvPicPr>
          <p:nvPr/>
        </p:nvPicPr>
        <p:blipFill>
          <a:blip r:embed="rId4"/>
          <a:stretch>
            <a:fillRect/>
          </a:stretch>
        </p:blipFill>
        <p:spPr>
          <a:xfrm>
            <a:off x="7212125" y="2172647"/>
            <a:ext cx="2609850" cy="1762125"/>
          </a:xfrm>
          <a:prstGeom prst="rect">
            <a:avLst/>
          </a:prstGeom>
          <a:blipFill>
            <a:blip r:embed="rId3"/>
            <a:stretch>
              <a:fillRect/>
            </a:stretch>
          </a:blipFill>
          <a:ln w="101600">
            <a:solidFill>
              <a:srgbClr val="339933">
                <a:alpha val="96000"/>
              </a:srgbClr>
            </a:solidFill>
          </a:ln>
        </p:spPr>
      </p:pic>
      <p:pic>
        <p:nvPicPr>
          <p:cNvPr id="6" name="图片 5"/>
          <p:cNvPicPr>
            <a:picLocks noChangeAspect="1"/>
          </p:cNvPicPr>
          <p:nvPr/>
        </p:nvPicPr>
        <p:blipFill>
          <a:blip r:embed="rId5"/>
          <a:stretch>
            <a:fillRect/>
          </a:stretch>
        </p:blipFill>
        <p:spPr>
          <a:xfrm>
            <a:off x="582725" y="3184564"/>
            <a:ext cx="6629400" cy="1190625"/>
          </a:xfrm>
          <a:prstGeom prst="rect">
            <a:avLst/>
          </a:prstGeom>
          <a:blipFill>
            <a:blip r:embed="rId3"/>
            <a:stretch>
              <a:fillRect/>
            </a:stretch>
          </a:blipFill>
          <a:ln w="101600">
            <a:solidFill>
              <a:srgbClr val="339933">
                <a:alpha val="96000"/>
              </a:srgbClr>
            </a:solidFill>
          </a:ln>
        </p:spPr>
      </p:pic>
      <p:sp>
        <p:nvSpPr>
          <p:cNvPr id="7" name="文本框 6"/>
          <p:cNvSpPr txBox="1"/>
          <p:nvPr/>
        </p:nvSpPr>
        <p:spPr>
          <a:xfrm>
            <a:off x="3107464" y="2171275"/>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创建文件夹</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967168" y="2239699"/>
            <a:ext cx="1569555" cy="179036"/>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rot="10800000">
            <a:off x="2448622" y="214452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rot="2700000">
            <a:off x="6865671" y="196117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434242" y="3220987"/>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创建成功</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7316888" y="3264487"/>
            <a:ext cx="1683170" cy="24746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rot="10800000">
            <a:off x="8775400" y="318798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342800" y="3610812"/>
            <a:ext cx="1737420"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远程文件管理</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5" name="右箭头 14"/>
          <p:cNvSpPr/>
          <p:nvPr/>
        </p:nvSpPr>
        <p:spPr>
          <a:xfrm rot="9000000">
            <a:off x="6834413" y="2950161"/>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582725" y="3206989"/>
            <a:ext cx="5498725" cy="170392"/>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nvSpPr>
        <p:spPr>
          <a:xfrm rot="8176608">
            <a:off x="3705139" y="2827560"/>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211197" y="2707655"/>
            <a:ext cx="2864371"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利用</a:t>
            </a:r>
            <a:r>
              <a:rPr lang="en-US" altLang="zh-CN" b="1" dirty="0" smtClean="0">
                <a:solidFill>
                  <a:srgbClr val="C00000"/>
                </a:solidFill>
                <a:latin typeface="微软雅黑" panose="020B0503020204020204" pitchFamily="34" charset="-122"/>
                <a:ea typeface="微软雅黑" panose="020B0503020204020204" pitchFamily="34" charset="-122"/>
              </a:rPr>
              <a:t>HDFS Shell</a:t>
            </a:r>
            <a:r>
              <a:rPr lang="zh-CN" altLang="en-US" b="1" dirty="0" smtClean="0">
                <a:solidFill>
                  <a:srgbClr val="C00000"/>
                </a:solidFill>
                <a:latin typeface="微软雅黑" panose="020B0503020204020204" pitchFamily="34" charset="-122"/>
                <a:ea typeface="微软雅黑" panose="020B0503020204020204" pitchFamily="34" charset="-122"/>
              </a:rPr>
              <a:t>查看目录</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458850" y="4297739"/>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创建成功</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5351571" y="3527287"/>
            <a:ext cx="1569555" cy="179036"/>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rot="16200000">
            <a:off x="6382069" y="3738140"/>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58669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重命名</a:t>
            </a:r>
            <a:r>
              <a:rPr lang="en-US" altLang="zh-CN" dirty="0"/>
              <a:t>HDFS</a:t>
            </a:r>
            <a:r>
              <a:rPr lang="zh-CN" altLang="en-US" dirty="0"/>
              <a:t>文件</a:t>
            </a:r>
          </a:p>
        </p:txBody>
      </p:sp>
      <p:sp>
        <p:nvSpPr>
          <p:cNvPr id="3" name="内容占位符 2"/>
          <p:cNvSpPr>
            <a:spLocks noGrp="1"/>
          </p:cNvSpPr>
          <p:nvPr>
            <p:ph idx="1"/>
          </p:nvPr>
        </p:nvSpPr>
        <p:spPr/>
        <p:txBody>
          <a:bodyPr/>
          <a:lstStyle/>
          <a:p>
            <a:r>
              <a:rPr lang="zh-CN" altLang="en-US" dirty="0"/>
              <a:t>通过</a:t>
            </a:r>
            <a:r>
              <a:rPr lang="en-US" altLang="zh-CN" dirty="0"/>
              <a:t>"</a:t>
            </a:r>
            <a:r>
              <a:rPr lang="en-US" altLang="zh-CN" dirty="0" err="1"/>
              <a:t>FileSystem.rename</a:t>
            </a:r>
            <a:r>
              <a:rPr lang="zh-CN" altLang="en-US" dirty="0"/>
              <a:t>（</a:t>
            </a:r>
            <a:r>
              <a:rPr lang="en-US" altLang="zh-CN" dirty="0"/>
              <a:t>Path </a:t>
            </a:r>
            <a:r>
              <a:rPr lang="en-US" altLang="zh-CN" dirty="0" err="1"/>
              <a:t>src</a:t>
            </a:r>
            <a:r>
              <a:rPr lang="zh-CN" altLang="en-US" dirty="0"/>
              <a:t>，</a:t>
            </a:r>
            <a:r>
              <a:rPr lang="en-US" altLang="zh-CN" dirty="0"/>
              <a:t>Path </a:t>
            </a:r>
            <a:r>
              <a:rPr lang="en-US" altLang="zh-CN" dirty="0" err="1"/>
              <a:t>dst</a:t>
            </a:r>
            <a:r>
              <a:rPr lang="zh-CN" altLang="en-US" dirty="0"/>
              <a:t>）</a:t>
            </a:r>
            <a:r>
              <a:rPr lang="en-US" altLang="zh-CN" dirty="0"/>
              <a:t>"</a:t>
            </a:r>
            <a:r>
              <a:rPr lang="zh-CN" altLang="en-US" dirty="0"/>
              <a:t>可为指定的</a:t>
            </a:r>
            <a:r>
              <a:rPr lang="en-US" altLang="zh-CN" dirty="0"/>
              <a:t>HDFS</a:t>
            </a:r>
            <a:r>
              <a:rPr lang="zh-CN" altLang="en-US" dirty="0"/>
              <a:t>文件重命名，其中</a:t>
            </a:r>
            <a:r>
              <a:rPr lang="en-US" altLang="zh-CN" dirty="0" err="1"/>
              <a:t>src</a:t>
            </a:r>
            <a:r>
              <a:rPr lang="zh-CN" altLang="en-US" dirty="0"/>
              <a:t>和</a:t>
            </a:r>
            <a:r>
              <a:rPr lang="en-US" altLang="zh-CN" dirty="0" err="1"/>
              <a:t>dst</a:t>
            </a:r>
            <a:r>
              <a:rPr lang="zh-CN" altLang="en-US" dirty="0"/>
              <a:t>均为文件的完整路径。具体实现如下：</a:t>
            </a:r>
          </a:p>
        </p:txBody>
      </p:sp>
      <p:pic>
        <p:nvPicPr>
          <p:cNvPr id="8" name="图片 7"/>
          <p:cNvPicPr>
            <a:picLocks noChangeAspect="1"/>
          </p:cNvPicPr>
          <p:nvPr/>
        </p:nvPicPr>
        <p:blipFill>
          <a:blip r:embed="rId2"/>
          <a:stretch>
            <a:fillRect/>
          </a:stretch>
        </p:blipFill>
        <p:spPr>
          <a:xfrm>
            <a:off x="355355" y="1893049"/>
            <a:ext cx="8877300" cy="1838325"/>
          </a:xfrm>
          <a:prstGeom prst="rect">
            <a:avLst/>
          </a:prstGeom>
          <a:blipFill>
            <a:blip r:embed="rId3"/>
            <a:stretch>
              <a:fillRect/>
            </a:stretch>
          </a:blipFill>
          <a:ln w="101600">
            <a:solidFill>
              <a:srgbClr val="339933">
                <a:alpha val="96000"/>
              </a:srgbClr>
            </a:solidFill>
          </a:ln>
        </p:spPr>
      </p:pic>
      <p:pic>
        <p:nvPicPr>
          <p:cNvPr id="6" name="图片 5"/>
          <p:cNvPicPr>
            <a:picLocks noChangeAspect="1"/>
          </p:cNvPicPr>
          <p:nvPr/>
        </p:nvPicPr>
        <p:blipFill>
          <a:blip r:embed="rId4"/>
          <a:stretch>
            <a:fillRect/>
          </a:stretch>
        </p:blipFill>
        <p:spPr>
          <a:xfrm>
            <a:off x="4474887" y="2761858"/>
            <a:ext cx="3067050" cy="1476375"/>
          </a:xfrm>
          <a:prstGeom prst="rect">
            <a:avLst/>
          </a:prstGeom>
          <a:blipFill>
            <a:blip r:embed="rId3"/>
            <a:stretch>
              <a:fillRect/>
            </a:stretch>
          </a:blipFill>
          <a:ln w="101600">
            <a:solidFill>
              <a:srgbClr val="339933">
                <a:alpha val="96000"/>
              </a:srgbClr>
            </a:solidFill>
          </a:ln>
        </p:spPr>
      </p:pic>
      <p:pic>
        <p:nvPicPr>
          <p:cNvPr id="7" name="图片 6"/>
          <p:cNvPicPr>
            <a:picLocks noChangeAspect="1"/>
          </p:cNvPicPr>
          <p:nvPr/>
        </p:nvPicPr>
        <p:blipFill>
          <a:blip r:embed="rId5"/>
          <a:stretch>
            <a:fillRect/>
          </a:stretch>
        </p:blipFill>
        <p:spPr>
          <a:xfrm>
            <a:off x="9375449" y="1741642"/>
            <a:ext cx="2600325" cy="1733550"/>
          </a:xfrm>
          <a:prstGeom prst="rect">
            <a:avLst/>
          </a:prstGeom>
          <a:blipFill>
            <a:blip r:embed="rId3"/>
            <a:stretch>
              <a:fillRect/>
            </a:stretch>
          </a:blipFill>
          <a:ln w="101600">
            <a:solidFill>
              <a:srgbClr val="339933">
                <a:alpha val="96000"/>
              </a:srgbClr>
            </a:solidFill>
          </a:ln>
        </p:spPr>
      </p:pic>
      <p:pic>
        <p:nvPicPr>
          <p:cNvPr id="9" name="图片 8"/>
          <p:cNvPicPr>
            <a:picLocks noChangeAspect="1"/>
          </p:cNvPicPr>
          <p:nvPr/>
        </p:nvPicPr>
        <p:blipFill>
          <a:blip r:embed="rId6"/>
          <a:stretch>
            <a:fillRect/>
          </a:stretch>
        </p:blipFill>
        <p:spPr>
          <a:xfrm>
            <a:off x="4785730" y="4828990"/>
            <a:ext cx="6896100" cy="1171575"/>
          </a:xfrm>
          <a:prstGeom prst="rect">
            <a:avLst/>
          </a:prstGeom>
          <a:blipFill>
            <a:blip r:embed="rId3"/>
            <a:stretch>
              <a:fillRect/>
            </a:stretch>
          </a:blipFill>
          <a:ln w="101600">
            <a:solidFill>
              <a:srgbClr val="339933">
                <a:alpha val="96000"/>
              </a:srgbClr>
            </a:solidFill>
          </a:ln>
        </p:spPr>
      </p:pic>
      <p:pic>
        <p:nvPicPr>
          <p:cNvPr id="4" name="图片 3"/>
          <p:cNvPicPr>
            <a:picLocks noChangeAspect="1"/>
          </p:cNvPicPr>
          <p:nvPr/>
        </p:nvPicPr>
        <p:blipFill>
          <a:blip r:embed="rId7"/>
          <a:stretch>
            <a:fillRect/>
          </a:stretch>
        </p:blipFill>
        <p:spPr>
          <a:xfrm>
            <a:off x="6481630" y="1741642"/>
            <a:ext cx="2609850" cy="1762125"/>
          </a:xfrm>
          <a:prstGeom prst="rect">
            <a:avLst/>
          </a:prstGeom>
          <a:blipFill>
            <a:blip r:embed="rId3"/>
            <a:stretch>
              <a:fillRect/>
            </a:stretch>
          </a:blipFill>
          <a:ln w="101600">
            <a:solidFill>
              <a:srgbClr val="339933">
                <a:alpha val="96000"/>
              </a:srgbClr>
            </a:solidFill>
          </a:ln>
        </p:spPr>
      </p:pic>
      <p:pic>
        <p:nvPicPr>
          <p:cNvPr id="5" name="图片 4"/>
          <p:cNvPicPr>
            <a:picLocks noChangeAspect="1"/>
          </p:cNvPicPr>
          <p:nvPr/>
        </p:nvPicPr>
        <p:blipFill>
          <a:blip r:embed="rId8"/>
          <a:stretch>
            <a:fillRect/>
          </a:stretch>
        </p:blipFill>
        <p:spPr>
          <a:xfrm>
            <a:off x="355355" y="4138135"/>
            <a:ext cx="6629400" cy="1190625"/>
          </a:xfrm>
          <a:prstGeom prst="rect">
            <a:avLst/>
          </a:prstGeom>
          <a:blipFill>
            <a:blip r:embed="rId3"/>
            <a:stretch>
              <a:fillRect/>
            </a:stretch>
          </a:blipFill>
          <a:ln w="101600">
            <a:solidFill>
              <a:srgbClr val="339933">
                <a:alpha val="96000"/>
              </a:srgbClr>
            </a:solidFill>
          </a:ln>
        </p:spPr>
      </p:pic>
      <p:sp>
        <p:nvSpPr>
          <p:cNvPr id="10" name="文本框 9"/>
          <p:cNvSpPr txBox="1"/>
          <p:nvPr/>
        </p:nvSpPr>
        <p:spPr>
          <a:xfrm>
            <a:off x="4886119" y="2808761"/>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重命名</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604684" y="2862942"/>
            <a:ext cx="3727409" cy="234219"/>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rot="10800000">
            <a:off x="4293974" y="2782010"/>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rot="900000">
            <a:off x="4002672" y="338681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369601" y="3134544"/>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5" name="右箭头 14"/>
          <p:cNvSpPr/>
          <p:nvPr/>
        </p:nvSpPr>
        <p:spPr>
          <a:xfrm rot="20700000">
            <a:off x="5931429" y="3126120"/>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094604" y="3152763"/>
            <a:ext cx="2362461"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远程文件管理</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前</a:t>
            </a:r>
            <a:r>
              <a:rPr lang="en-US" altLang="zh-CN"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939016" y="3119261"/>
            <a:ext cx="2362461"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远程文件管理</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后</a:t>
            </a:r>
            <a:r>
              <a:rPr lang="en-US" altLang="zh-CN"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6867111" y="2411650"/>
            <a:ext cx="1450980" cy="234254"/>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9744902" y="2813353"/>
            <a:ext cx="1494495" cy="234254"/>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箭头连接符 20"/>
          <p:cNvCxnSpPr>
            <a:stCxn id="19" idx="3"/>
            <a:endCxn id="20" idx="1"/>
          </p:cNvCxnSpPr>
          <p:nvPr/>
        </p:nvCxnSpPr>
        <p:spPr>
          <a:xfrm>
            <a:off x="8318091" y="2528777"/>
            <a:ext cx="1426811" cy="401703"/>
          </a:xfrm>
          <a:prstGeom prst="straightConnector1">
            <a:avLst/>
          </a:prstGeom>
          <a:ln w="254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rot="5400000">
            <a:off x="6152209" y="395752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55354" y="4582235"/>
            <a:ext cx="6126275" cy="27533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4785730" y="5442165"/>
            <a:ext cx="6126275" cy="27533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箭头连接符 26"/>
          <p:cNvCxnSpPr>
            <a:stCxn id="25" idx="2"/>
            <a:endCxn id="26" idx="1"/>
          </p:cNvCxnSpPr>
          <p:nvPr/>
        </p:nvCxnSpPr>
        <p:spPr>
          <a:xfrm>
            <a:off x="3418492" y="4857565"/>
            <a:ext cx="1367238" cy="722265"/>
          </a:xfrm>
          <a:prstGeom prst="straightConnector1">
            <a:avLst/>
          </a:prstGeom>
          <a:ln w="254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355354" y="5401266"/>
            <a:ext cx="3063138"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HDFS Shell</a:t>
            </a:r>
            <a:r>
              <a:rPr lang="zh-CN" altLang="en-US" b="1" dirty="0" smtClean="0">
                <a:solidFill>
                  <a:srgbClr val="C00000"/>
                </a:solidFill>
                <a:latin typeface="微软雅黑" panose="020B0503020204020204" pitchFamily="34" charset="-122"/>
                <a:ea typeface="微软雅黑" panose="020B0503020204020204" pitchFamily="34" charset="-122"/>
              </a:rPr>
              <a:t>浏览目录</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前</a:t>
            </a:r>
            <a:r>
              <a:rPr lang="en-US" altLang="zh-CN"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960580" y="4337737"/>
            <a:ext cx="3063138"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HDFS Shell</a:t>
            </a:r>
            <a:r>
              <a:rPr lang="zh-CN" altLang="en-US" b="1" dirty="0" smtClean="0">
                <a:solidFill>
                  <a:srgbClr val="C00000"/>
                </a:solidFill>
                <a:latin typeface="微软雅黑" panose="020B0503020204020204" pitchFamily="34" charset="-122"/>
                <a:ea typeface="微软雅黑" panose="020B0503020204020204" pitchFamily="34" charset="-122"/>
              </a:rPr>
              <a:t>浏览目录</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后</a:t>
            </a:r>
            <a:r>
              <a:rPr lang="en-US" altLang="zh-CN"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71968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通过</a:t>
            </a:r>
            <a:r>
              <a:rPr lang="en-US" altLang="zh-CN" dirty="0"/>
              <a:t>"</a:t>
            </a:r>
            <a:r>
              <a:rPr lang="en-US" altLang="zh-CN" dirty="0" err="1"/>
              <a:t>FileSystem.delete</a:t>
            </a:r>
            <a:r>
              <a:rPr lang="zh-CN" altLang="en-US" dirty="0"/>
              <a:t>（</a:t>
            </a:r>
            <a:r>
              <a:rPr lang="en-US" altLang="zh-CN" dirty="0"/>
              <a:t>Path f</a:t>
            </a:r>
            <a:r>
              <a:rPr lang="zh-CN" altLang="en-US" dirty="0"/>
              <a:t>，</a:t>
            </a:r>
            <a:r>
              <a:rPr lang="en-US" altLang="zh-CN" dirty="0"/>
              <a:t>Boolean recursive</a:t>
            </a:r>
            <a:r>
              <a:rPr lang="zh-CN" altLang="en-US" dirty="0"/>
              <a:t>）</a:t>
            </a:r>
            <a:r>
              <a:rPr lang="en-US" altLang="zh-CN" dirty="0"/>
              <a:t>"</a:t>
            </a:r>
            <a:r>
              <a:rPr lang="zh-CN" altLang="en-US" dirty="0"/>
              <a:t>可删除指定的</a:t>
            </a:r>
            <a:r>
              <a:rPr lang="en-US" altLang="zh-CN" dirty="0"/>
              <a:t>HDFS</a:t>
            </a:r>
            <a:r>
              <a:rPr lang="zh-CN" altLang="en-US" dirty="0"/>
              <a:t>文件，其中</a:t>
            </a:r>
            <a:r>
              <a:rPr lang="en-US" altLang="zh-CN" dirty="0"/>
              <a:t>f</a:t>
            </a:r>
            <a:r>
              <a:rPr lang="zh-CN" altLang="en-US" dirty="0"/>
              <a:t>为需要删除文件的完整路径，</a:t>
            </a:r>
            <a:r>
              <a:rPr lang="en-US" altLang="zh-CN" dirty="0" err="1"/>
              <a:t>recuresive</a:t>
            </a:r>
            <a:r>
              <a:rPr lang="zh-CN" altLang="en-US" dirty="0"/>
              <a:t>用来确定是否进行递归删除。具体实现如下：</a:t>
            </a:r>
          </a:p>
        </p:txBody>
      </p:sp>
      <p:pic>
        <p:nvPicPr>
          <p:cNvPr id="14" name="图片 13"/>
          <p:cNvPicPr>
            <a:picLocks noChangeAspect="1"/>
          </p:cNvPicPr>
          <p:nvPr/>
        </p:nvPicPr>
        <p:blipFill>
          <a:blip r:embed="rId2"/>
          <a:stretch>
            <a:fillRect/>
          </a:stretch>
        </p:blipFill>
        <p:spPr>
          <a:xfrm>
            <a:off x="361472" y="2143437"/>
            <a:ext cx="9286875" cy="1771650"/>
          </a:xfrm>
          <a:prstGeom prst="rect">
            <a:avLst/>
          </a:prstGeom>
          <a:blipFill>
            <a:blip r:embed="rId3"/>
            <a:stretch>
              <a:fillRect/>
            </a:stretch>
          </a:blipFill>
          <a:ln w="101600">
            <a:solidFill>
              <a:srgbClr val="339933">
                <a:alpha val="96000"/>
              </a:srgbClr>
            </a:solidFill>
          </a:ln>
        </p:spPr>
      </p:pic>
      <p:sp>
        <p:nvSpPr>
          <p:cNvPr id="2" name="标题 1"/>
          <p:cNvSpPr>
            <a:spLocks noGrp="1"/>
          </p:cNvSpPr>
          <p:nvPr>
            <p:ph type="title"/>
          </p:nvPr>
        </p:nvSpPr>
        <p:spPr/>
        <p:txBody>
          <a:bodyPr/>
          <a:lstStyle/>
          <a:p>
            <a:r>
              <a:rPr lang="zh-CN" altLang="en-US" dirty="0"/>
              <a:t>删除</a:t>
            </a:r>
            <a:r>
              <a:rPr lang="en-US" altLang="zh-CN" dirty="0"/>
              <a:t>HDFS</a:t>
            </a:r>
            <a:r>
              <a:rPr lang="zh-CN" altLang="en-US" dirty="0"/>
              <a:t>上的文件</a:t>
            </a:r>
          </a:p>
        </p:txBody>
      </p:sp>
      <p:pic>
        <p:nvPicPr>
          <p:cNvPr id="5" name="图片 4"/>
          <p:cNvPicPr>
            <a:picLocks noChangeAspect="1"/>
          </p:cNvPicPr>
          <p:nvPr/>
        </p:nvPicPr>
        <p:blipFill>
          <a:blip r:embed="rId4"/>
          <a:stretch>
            <a:fillRect/>
          </a:stretch>
        </p:blipFill>
        <p:spPr>
          <a:xfrm>
            <a:off x="4344277" y="3047607"/>
            <a:ext cx="2276475" cy="1400175"/>
          </a:xfrm>
          <a:prstGeom prst="rect">
            <a:avLst/>
          </a:prstGeom>
          <a:blipFill>
            <a:blip r:embed="rId3"/>
            <a:stretch>
              <a:fillRect/>
            </a:stretch>
          </a:blipFill>
          <a:ln w="101600">
            <a:solidFill>
              <a:srgbClr val="339933">
                <a:alpha val="96000"/>
              </a:srgbClr>
            </a:solidFill>
          </a:ln>
        </p:spPr>
      </p:pic>
      <p:pic>
        <p:nvPicPr>
          <p:cNvPr id="6" name="图片 5"/>
          <p:cNvPicPr>
            <a:picLocks noChangeAspect="1"/>
          </p:cNvPicPr>
          <p:nvPr/>
        </p:nvPicPr>
        <p:blipFill>
          <a:blip r:embed="rId5"/>
          <a:stretch>
            <a:fillRect/>
          </a:stretch>
        </p:blipFill>
        <p:spPr>
          <a:xfrm>
            <a:off x="5967368" y="1707834"/>
            <a:ext cx="2600325" cy="1733550"/>
          </a:xfrm>
          <a:prstGeom prst="rect">
            <a:avLst/>
          </a:prstGeom>
          <a:blipFill>
            <a:blip r:embed="rId3"/>
            <a:stretch>
              <a:fillRect/>
            </a:stretch>
          </a:blipFill>
          <a:ln w="101600">
            <a:solidFill>
              <a:srgbClr val="339933">
                <a:alpha val="96000"/>
              </a:srgbClr>
            </a:solidFill>
          </a:ln>
        </p:spPr>
      </p:pic>
      <p:sp>
        <p:nvSpPr>
          <p:cNvPr id="7" name="文本框 6"/>
          <p:cNvSpPr txBox="1"/>
          <p:nvPr/>
        </p:nvSpPr>
        <p:spPr>
          <a:xfrm>
            <a:off x="6530935" y="3085453"/>
            <a:ext cx="2362461"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远程文件管理</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前</a:t>
            </a:r>
            <a:r>
              <a:rPr lang="en-US" altLang="zh-CN"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6336821" y="2779545"/>
            <a:ext cx="1494495" cy="234254"/>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6"/>
          <a:stretch>
            <a:fillRect/>
          </a:stretch>
        </p:blipFill>
        <p:spPr>
          <a:xfrm>
            <a:off x="8978289" y="1974682"/>
            <a:ext cx="2628900" cy="1609725"/>
          </a:xfrm>
          <a:prstGeom prst="rect">
            <a:avLst/>
          </a:prstGeom>
          <a:blipFill>
            <a:blip r:embed="rId3"/>
            <a:stretch>
              <a:fillRect/>
            </a:stretch>
          </a:blipFill>
          <a:ln w="101600">
            <a:solidFill>
              <a:srgbClr val="339933">
                <a:alpha val="96000"/>
              </a:srgbClr>
            </a:solidFill>
          </a:ln>
        </p:spPr>
      </p:pic>
      <p:sp>
        <p:nvSpPr>
          <p:cNvPr id="10" name="文本框 9"/>
          <p:cNvSpPr txBox="1"/>
          <p:nvPr/>
        </p:nvSpPr>
        <p:spPr>
          <a:xfrm>
            <a:off x="10190784" y="3256718"/>
            <a:ext cx="205795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远程文件管理</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后</a:t>
            </a:r>
            <a:r>
              <a:rPr lang="en-US" altLang="zh-CN"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989355" y="2690777"/>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删除</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707920" y="2744958"/>
            <a:ext cx="3727409" cy="234219"/>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rot="10800000">
            <a:off x="4397210" y="266402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rot="2700000">
            <a:off x="3990891" y="317115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328087" y="3592124"/>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7"/>
          <a:stretch>
            <a:fillRect/>
          </a:stretch>
        </p:blipFill>
        <p:spPr>
          <a:xfrm>
            <a:off x="361472" y="4428882"/>
            <a:ext cx="6896100" cy="1171575"/>
          </a:xfrm>
          <a:prstGeom prst="rect">
            <a:avLst/>
          </a:prstGeom>
          <a:blipFill>
            <a:blip r:embed="rId3"/>
            <a:stretch>
              <a:fillRect/>
            </a:stretch>
          </a:blipFill>
          <a:ln w="101600">
            <a:solidFill>
              <a:srgbClr val="339933">
                <a:alpha val="96000"/>
              </a:srgbClr>
            </a:solidFill>
          </a:ln>
        </p:spPr>
      </p:pic>
      <p:sp>
        <p:nvSpPr>
          <p:cNvPr id="18" name="右箭头 17"/>
          <p:cNvSpPr/>
          <p:nvPr/>
        </p:nvSpPr>
        <p:spPr>
          <a:xfrm rot="20700000">
            <a:off x="5517171" y="3131321"/>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rot="5400000">
            <a:off x="5624715" y="3946448"/>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61472" y="4006764"/>
            <a:ext cx="3063138"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HDFS Shell</a:t>
            </a:r>
            <a:r>
              <a:rPr lang="zh-CN" altLang="en-US" b="1" dirty="0" smtClean="0">
                <a:solidFill>
                  <a:srgbClr val="C00000"/>
                </a:solidFill>
                <a:latin typeface="微软雅黑" panose="020B0503020204020204" pitchFamily="34" charset="-122"/>
                <a:ea typeface="微软雅黑" panose="020B0503020204020204" pitchFamily="34" charset="-122"/>
              </a:rPr>
              <a:t>浏览目录</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前</a:t>
            </a:r>
            <a:r>
              <a:rPr lang="en-US" altLang="zh-CN"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340218" y="5073661"/>
            <a:ext cx="5996603" cy="20132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8"/>
          <a:srcRect r="9041"/>
          <a:stretch/>
        </p:blipFill>
        <p:spPr>
          <a:xfrm>
            <a:off x="6530935" y="5044572"/>
            <a:ext cx="5401115" cy="876089"/>
          </a:xfrm>
          <a:prstGeom prst="rect">
            <a:avLst/>
          </a:prstGeom>
          <a:blipFill>
            <a:blip r:embed="rId3"/>
            <a:stretch>
              <a:fillRect/>
            </a:stretch>
          </a:blipFill>
          <a:ln w="101600">
            <a:solidFill>
              <a:srgbClr val="339933">
                <a:alpha val="96000"/>
              </a:srgbClr>
            </a:solidFill>
          </a:ln>
        </p:spPr>
      </p:pic>
      <p:sp>
        <p:nvSpPr>
          <p:cNvPr id="23" name="文本框 22"/>
          <p:cNvSpPr txBox="1"/>
          <p:nvPr/>
        </p:nvSpPr>
        <p:spPr>
          <a:xfrm>
            <a:off x="9231492" y="4633597"/>
            <a:ext cx="3063138"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HDFS Shell</a:t>
            </a:r>
            <a:r>
              <a:rPr lang="zh-CN" altLang="en-US" b="1" dirty="0" smtClean="0">
                <a:solidFill>
                  <a:srgbClr val="C00000"/>
                </a:solidFill>
                <a:latin typeface="微软雅黑" panose="020B0503020204020204" pitchFamily="34" charset="-122"/>
                <a:ea typeface="微软雅黑" panose="020B0503020204020204" pitchFamily="34" charset="-122"/>
              </a:rPr>
              <a:t>浏览目录</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后</a:t>
            </a:r>
            <a:r>
              <a:rPr lang="en-US" altLang="zh-CN"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10769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文件系统抽象</a:t>
            </a:r>
            <a:endParaRPr lang="zh-CN" altLang="en-US" dirty="0"/>
          </a:p>
        </p:txBody>
      </p:sp>
      <p:sp>
        <p:nvSpPr>
          <p:cNvPr id="3" name="内容占位符 2"/>
          <p:cNvSpPr>
            <a:spLocks noGrp="1"/>
          </p:cNvSpPr>
          <p:nvPr>
            <p:ph idx="1"/>
          </p:nvPr>
        </p:nvSpPr>
        <p:spPr/>
        <p:txBody>
          <a:bodyPr/>
          <a:lstStyle/>
          <a:p>
            <a:r>
              <a:rPr lang="en-US" altLang="zh-CN" dirty="0"/>
              <a:t>Hadoop</a:t>
            </a:r>
            <a:r>
              <a:rPr lang="zh-CN" altLang="en-US" dirty="0"/>
              <a:t>整合了众多文件系统，在其中有一个综合性的文件系统抽象，它提供了文件系统实现的各类接口，</a:t>
            </a:r>
            <a:r>
              <a:rPr lang="en-US" altLang="zh-CN" dirty="0"/>
              <a:t>HDFS</a:t>
            </a:r>
            <a:r>
              <a:rPr lang="zh-CN" altLang="en-US" dirty="0"/>
              <a:t>只是这个抽象文件系统的一个实例。提供了一个高层的文件系统抽象类</a:t>
            </a:r>
            <a:r>
              <a:rPr lang="en-US" altLang="zh-CN" dirty="0" err="1"/>
              <a:t>org.apache.hadoop.fs.FileSystem</a:t>
            </a:r>
            <a:r>
              <a:rPr lang="zh-CN" altLang="en-US" dirty="0"/>
              <a:t>，这个抽象类展示了一个分布式文件系统，并有几个具体实现</a:t>
            </a:r>
          </a:p>
        </p:txBody>
      </p:sp>
    </p:spTree>
    <p:extLst>
      <p:ext uri="{BB962C8B-B14F-4D97-AF65-F5344CB8AC3E}">
        <p14:creationId xmlns:p14="http://schemas.microsoft.com/office/powerpoint/2010/main" val="2012325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删除文件夹</a:t>
            </a:r>
            <a:endParaRPr lang="zh-CN" altLang="en-US" dirty="0"/>
          </a:p>
        </p:txBody>
      </p:sp>
      <p:sp>
        <p:nvSpPr>
          <p:cNvPr id="3" name="内容占位符 2"/>
          <p:cNvSpPr>
            <a:spLocks noGrp="1"/>
          </p:cNvSpPr>
          <p:nvPr>
            <p:ph idx="1"/>
          </p:nvPr>
        </p:nvSpPr>
        <p:spPr/>
        <p:txBody>
          <a:bodyPr/>
          <a:lstStyle/>
          <a:p>
            <a:r>
              <a:rPr lang="zh-CN" altLang="en-US" dirty="0"/>
              <a:t>同删除文件代码一样，只是换成删除目录路径即可，如果目录下有文件，要进行递归删除。</a:t>
            </a:r>
          </a:p>
        </p:txBody>
      </p:sp>
    </p:spTree>
    <p:extLst>
      <p:ext uri="{BB962C8B-B14F-4D97-AF65-F5344CB8AC3E}">
        <p14:creationId xmlns:p14="http://schemas.microsoft.com/office/powerpoint/2010/main" val="17464152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读取</a:t>
            </a:r>
            <a:r>
              <a:rPr lang="en-US" altLang="zh-CN" dirty="0" smtClean="0"/>
              <a:t>HDFS</a:t>
            </a:r>
            <a:r>
              <a:rPr lang="zh-CN" altLang="en-US" dirty="0" smtClean="0"/>
              <a:t>文件内容</a:t>
            </a:r>
            <a:endParaRPr lang="zh-CN" altLang="en-US" dirty="0"/>
          </a:p>
        </p:txBody>
      </p:sp>
      <p:sp>
        <p:nvSpPr>
          <p:cNvPr id="3" name="内容占位符 2"/>
          <p:cNvSpPr>
            <a:spLocks noGrp="1"/>
          </p:cNvSpPr>
          <p:nvPr>
            <p:ph idx="1"/>
          </p:nvPr>
        </p:nvSpPr>
        <p:spPr/>
        <p:txBody>
          <a:bodyPr/>
          <a:lstStyle/>
          <a:p>
            <a:r>
              <a:rPr lang="zh-CN" altLang="en-US" dirty="0" smtClean="0"/>
              <a:t>通过</a:t>
            </a:r>
            <a:r>
              <a:rPr lang="en-US" altLang="zh-CN" dirty="0" smtClean="0"/>
              <a:t>“</a:t>
            </a:r>
            <a:r>
              <a:rPr lang="en-US" altLang="zh-CN" dirty="0" err="1" smtClean="0"/>
              <a:t>FileSystem.open</a:t>
            </a:r>
            <a:r>
              <a:rPr lang="zh-CN" altLang="en-US" dirty="0" smtClean="0"/>
              <a:t>（</a:t>
            </a:r>
            <a:r>
              <a:rPr lang="en-US" altLang="zh-CN" dirty="0"/>
              <a:t>Path </a:t>
            </a:r>
            <a:r>
              <a:rPr lang="en-US" altLang="zh-CN" dirty="0" smtClean="0"/>
              <a:t>f</a:t>
            </a:r>
            <a:r>
              <a:rPr lang="zh-CN" altLang="en-US" dirty="0" smtClean="0"/>
              <a:t>）</a:t>
            </a:r>
            <a:r>
              <a:rPr lang="en-US" altLang="zh-CN" dirty="0" smtClean="0"/>
              <a:t>”</a:t>
            </a:r>
            <a:r>
              <a:rPr lang="zh-CN" altLang="en-US" dirty="0" smtClean="0"/>
              <a:t>可读取指定</a:t>
            </a:r>
            <a:r>
              <a:rPr lang="zh-CN" altLang="en-US" dirty="0"/>
              <a:t>的</a:t>
            </a:r>
            <a:r>
              <a:rPr lang="en-US" altLang="zh-CN" dirty="0"/>
              <a:t>HDFS</a:t>
            </a:r>
            <a:r>
              <a:rPr lang="zh-CN" altLang="en-US" dirty="0" smtClean="0"/>
              <a:t>文件</a:t>
            </a:r>
            <a:r>
              <a:rPr lang="zh-CN" altLang="en-US" dirty="0"/>
              <a:t>。具体实现如下：</a:t>
            </a:r>
          </a:p>
          <a:p>
            <a:endParaRPr lang="zh-CN" altLang="en-US" dirty="0"/>
          </a:p>
        </p:txBody>
      </p:sp>
      <p:pic>
        <p:nvPicPr>
          <p:cNvPr id="4" name="图片 3"/>
          <p:cNvPicPr>
            <a:picLocks noChangeAspect="1"/>
          </p:cNvPicPr>
          <p:nvPr/>
        </p:nvPicPr>
        <p:blipFill>
          <a:blip r:embed="rId2"/>
          <a:stretch>
            <a:fillRect/>
          </a:stretch>
        </p:blipFill>
        <p:spPr>
          <a:xfrm>
            <a:off x="514349" y="1814400"/>
            <a:ext cx="7915275" cy="1571625"/>
          </a:xfrm>
          <a:prstGeom prst="rect">
            <a:avLst/>
          </a:prstGeom>
          <a:blipFill>
            <a:blip r:embed="rId3"/>
            <a:stretch>
              <a:fillRect/>
            </a:stretch>
          </a:blipFill>
          <a:ln w="101600">
            <a:solidFill>
              <a:srgbClr val="339933">
                <a:alpha val="96000"/>
              </a:srgbClr>
            </a:solidFill>
          </a:ln>
        </p:spPr>
      </p:pic>
      <p:pic>
        <p:nvPicPr>
          <p:cNvPr id="9" name="图片 8"/>
          <p:cNvPicPr>
            <a:picLocks noChangeAspect="1"/>
          </p:cNvPicPr>
          <p:nvPr/>
        </p:nvPicPr>
        <p:blipFill>
          <a:blip r:embed="rId4"/>
          <a:stretch>
            <a:fillRect/>
          </a:stretch>
        </p:blipFill>
        <p:spPr>
          <a:xfrm>
            <a:off x="6765924" y="1753795"/>
            <a:ext cx="2571750" cy="1590675"/>
          </a:xfrm>
          <a:prstGeom prst="rect">
            <a:avLst/>
          </a:prstGeom>
          <a:blipFill>
            <a:blip r:embed="rId3"/>
            <a:stretch>
              <a:fillRect/>
            </a:stretch>
          </a:blipFill>
          <a:ln w="101600">
            <a:solidFill>
              <a:srgbClr val="339933">
                <a:alpha val="96000"/>
              </a:srgbClr>
            </a:solidFill>
          </a:ln>
        </p:spPr>
      </p:pic>
      <p:pic>
        <p:nvPicPr>
          <p:cNvPr id="10" name="图片 9"/>
          <p:cNvPicPr>
            <a:picLocks noChangeAspect="1"/>
          </p:cNvPicPr>
          <p:nvPr/>
        </p:nvPicPr>
        <p:blipFill>
          <a:blip r:embed="rId5"/>
          <a:stretch>
            <a:fillRect/>
          </a:stretch>
        </p:blipFill>
        <p:spPr>
          <a:xfrm>
            <a:off x="514349" y="3792412"/>
            <a:ext cx="7105650" cy="381000"/>
          </a:xfrm>
          <a:prstGeom prst="rect">
            <a:avLst/>
          </a:prstGeom>
          <a:blipFill>
            <a:blip r:embed="rId3"/>
            <a:stretch>
              <a:fillRect/>
            </a:stretch>
          </a:blipFill>
          <a:ln w="101600">
            <a:solidFill>
              <a:srgbClr val="339933">
                <a:alpha val="96000"/>
              </a:srgbClr>
            </a:solidFill>
          </a:ln>
        </p:spPr>
      </p:pic>
      <p:pic>
        <p:nvPicPr>
          <p:cNvPr id="5" name="图片 4"/>
          <p:cNvPicPr>
            <a:picLocks noChangeAspect="1"/>
          </p:cNvPicPr>
          <p:nvPr/>
        </p:nvPicPr>
        <p:blipFill>
          <a:blip r:embed="rId6"/>
          <a:stretch>
            <a:fillRect/>
          </a:stretch>
        </p:blipFill>
        <p:spPr>
          <a:xfrm>
            <a:off x="6426879" y="4099720"/>
            <a:ext cx="3248025" cy="1419225"/>
          </a:xfrm>
          <a:prstGeom prst="rect">
            <a:avLst/>
          </a:prstGeom>
          <a:blipFill>
            <a:blip r:embed="rId3"/>
            <a:stretch>
              <a:fillRect/>
            </a:stretch>
          </a:blipFill>
          <a:ln w="101600">
            <a:solidFill>
              <a:srgbClr val="339933">
                <a:alpha val="96000"/>
              </a:srgbClr>
            </a:solidFill>
          </a:ln>
        </p:spPr>
      </p:pic>
      <p:pic>
        <p:nvPicPr>
          <p:cNvPr id="8" name="图片 7"/>
          <p:cNvPicPr>
            <a:picLocks noChangeAspect="1"/>
          </p:cNvPicPr>
          <p:nvPr/>
        </p:nvPicPr>
        <p:blipFill>
          <a:blip r:embed="rId7"/>
          <a:stretch>
            <a:fillRect/>
          </a:stretch>
        </p:blipFill>
        <p:spPr>
          <a:xfrm>
            <a:off x="7793718" y="2834882"/>
            <a:ext cx="4010025" cy="1019175"/>
          </a:xfrm>
          <a:prstGeom prst="rect">
            <a:avLst/>
          </a:prstGeom>
          <a:blipFill>
            <a:blip r:embed="rId3"/>
            <a:stretch>
              <a:fillRect/>
            </a:stretch>
          </a:blipFill>
          <a:ln w="101600">
            <a:solidFill>
              <a:srgbClr val="339933">
                <a:alpha val="96000"/>
              </a:srgbClr>
            </a:solidFill>
          </a:ln>
        </p:spPr>
      </p:pic>
      <p:sp>
        <p:nvSpPr>
          <p:cNvPr id="11" name="文本框 10"/>
          <p:cNvSpPr txBox="1"/>
          <p:nvPr/>
        </p:nvSpPr>
        <p:spPr>
          <a:xfrm>
            <a:off x="9337674" y="2442031"/>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删除</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744577" y="2293595"/>
            <a:ext cx="5862700" cy="234219"/>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rot="5400000">
            <a:off x="4659934" y="1840208"/>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576403" y="1361784"/>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读取文件</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5" name="右箭头 14"/>
          <p:cNvSpPr/>
          <p:nvPr/>
        </p:nvSpPr>
        <p:spPr>
          <a:xfrm rot="3600000">
            <a:off x="8904713" y="255393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047036" y="2417030"/>
            <a:ext cx="1850877" cy="209667"/>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706870" y="3306460"/>
            <a:ext cx="2505088" cy="646331"/>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Eclipse</a:t>
            </a:r>
            <a:r>
              <a:rPr lang="zh-CN" altLang="en-US" b="1" dirty="0" smtClean="0">
                <a:solidFill>
                  <a:srgbClr val="C00000"/>
                </a:solidFill>
                <a:latin typeface="微软雅黑" panose="020B0503020204020204" pitchFamily="34" charset="-122"/>
                <a:ea typeface="微软雅黑" panose="020B0503020204020204" pitchFamily="34" charset="-122"/>
              </a:rPr>
              <a:t>插件读取文件原始内容</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8" name="右箭头 17"/>
          <p:cNvSpPr/>
          <p:nvPr/>
        </p:nvSpPr>
        <p:spPr>
          <a:xfrm rot="5400000">
            <a:off x="8420873" y="384889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90396" y="5192356"/>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6435575" y="5167355"/>
            <a:ext cx="2116678" cy="245622"/>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132410" y="4301051"/>
            <a:ext cx="2505088" cy="646331"/>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HDFS Shell</a:t>
            </a:r>
            <a:r>
              <a:rPr lang="zh-CN" altLang="en-US" b="1" dirty="0" smtClean="0">
                <a:solidFill>
                  <a:srgbClr val="C00000"/>
                </a:solidFill>
                <a:latin typeface="微软雅黑" panose="020B0503020204020204" pitchFamily="34" charset="-122"/>
                <a:ea typeface="微软雅黑" panose="020B0503020204020204" pitchFamily="34" charset="-122"/>
              </a:rPr>
              <a:t>命令查看原始文件内容</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44580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查看某个</a:t>
            </a:r>
            <a:r>
              <a:rPr lang="en-US" altLang="zh-CN" dirty="0"/>
              <a:t>HDFS</a:t>
            </a:r>
            <a:r>
              <a:rPr lang="zh-CN" altLang="en-US" dirty="0"/>
              <a:t>文件是否存在</a:t>
            </a:r>
          </a:p>
        </p:txBody>
      </p:sp>
      <p:sp>
        <p:nvSpPr>
          <p:cNvPr id="3" name="内容占位符 2"/>
          <p:cNvSpPr>
            <a:spLocks noGrp="1"/>
          </p:cNvSpPr>
          <p:nvPr>
            <p:ph idx="1"/>
          </p:nvPr>
        </p:nvSpPr>
        <p:spPr/>
        <p:txBody>
          <a:bodyPr/>
          <a:lstStyle/>
          <a:p>
            <a:r>
              <a:rPr lang="zh-CN" altLang="en-US" dirty="0"/>
              <a:t>通过</a:t>
            </a:r>
            <a:r>
              <a:rPr lang="en-US" altLang="zh-CN" dirty="0"/>
              <a:t>"</a:t>
            </a:r>
            <a:r>
              <a:rPr lang="en-US" altLang="zh-CN" dirty="0" err="1"/>
              <a:t>FileSystem.exists</a:t>
            </a:r>
            <a:r>
              <a:rPr lang="zh-CN" altLang="en-US" dirty="0"/>
              <a:t>（</a:t>
            </a:r>
            <a:r>
              <a:rPr lang="en-US" altLang="zh-CN" dirty="0"/>
              <a:t>Path f</a:t>
            </a:r>
            <a:r>
              <a:rPr lang="zh-CN" altLang="en-US" dirty="0"/>
              <a:t>）</a:t>
            </a:r>
            <a:r>
              <a:rPr lang="en-US" altLang="zh-CN" dirty="0"/>
              <a:t>"</a:t>
            </a:r>
            <a:r>
              <a:rPr lang="zh-CN" altLang="en-US" dirty="0"/>
              <a:t>可查看指定</a:t>
            </a:r>
            <a:r>
              <a:rPr lang="en-US" altLang="zh-CN" dirty="0"/>
              <a:t>HDFS</a:t>
            </a:r>
            <a:r>
              <a:rPr lang="zh-CN" altLang="en-US" dirty="0"/>
              <a:t>文件是否存在，其中</a:t>
            </a:r>
            <a:r>
              <a:rPr lang="en-US" altLang="zh-CN" dirty="0"/>
              <a:t>f</a:t>
            </a:r>
            <a:r>
              <a:rPr lang="zh-CN" altLang="en-US" dirty="0"/>
              <a:t>为文件的完整路径。具体实现如下：</a:t>
            </a:r>
          </a:p>
        </p:txBody>
      </p:sp>
      <p:pic>
        <p:nvPicPr>
          <p:cNvPr id="4" name="图片 3"/>
          <p:cNvPicPr>
            <a:picLocks noChangeAspect="1"/>
          </p:cNvPicPr>
          <p:nvPr/>
        </p:nvPicPr>
        <p:blipFill>
          <a:blip r:embed="rId2"/>
          <a:stretch>
            <a:fillRect/>
          </a:stretch>
        </p:blipFill>
        <p:spPr>
          <a:xfrm>
            <a:off x="395287" y="1763077"/>
            <a:ext cx="8963025" cy="1381125"/>
          </a:xfrm>
          <a:prstGeom prst="rect">
            <a:avLst/>
          </a:prstGeom>
          <a:blipFill>
            <a:blip r:embed="rId3"/>
            <a:stretch>
              <a:fillRect/>
            </a:stretch>
          </a:blipFill>
          <a:ln w="101600">
            <a:solidFill>
              <a:srgbClr val="339933">
                <a:alpha val="96000"/>
              </a:srgbClr>
            </a:solidFill>
          </a:ln>
        </p:spPr>
      </p:pic>
      <p:pic>
        <p:nvPicPr>
          <p:cNvPr id="5" name="图片 4"/>
          <p:cNvPicPr>
            <a:picLocks noChangeAspect="1"/>
          </p:cNvPicPr>
          <p:nvPr/>
        </p:nvPicPr>
        <p:blipFill>
          <a:blip r:embed="rId4"/>
          <a:stretch>
            <a:fillRect/>
          </a:stretch>
        </p:blipFill>
        <p:spPr>
          <a:xfrm>
            <a:off x="7513320" y="2662125"/>
            <a:ext cx="3048000" cy="1447800"/>
          </a:xfrm>
          <a:prstGeom prst="rect">
            <a:avLst/>
          </a:prstGeom>
          <a:blipFill>
            <a:blip r:embed="rId3"/>
            <a:stretch>
              <a:fillRect/>
            </a:stretch>
          </a:blipFill>
          <a:ln w="101600">
            <a:solidFill>
              <a:srgbClr val="339933">
                <a:alpha val="96000"/>
              </a:srgbClr>
            </a:solidFill>
          </a:ln>
        </p:spPr>
      </p:pic>
      <p:sp>
        <p:nvSpPr>
          <p:cNvPr id="6" name="圆角矩形 5"/>
          <p:cNvSpPr/>
          <p:nvPr/>
        </p:nvSpPr>
        <p:spPr>
          <a:xfrm>
            <a:off x="531217" y="2336529"/>
            <a:ext cx="5862700" cy="234219"/>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rot="10800000">
            <a:off x="6336579" y="226604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152689" y="3724858"/>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919221" y="2314165"/>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判定文件是否存在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右箭头 9"/>
          <p:cNvSpPr/>
          <p:nvPr/>
        </p:nvSpPr>
        <p:spPr>
          <a:xfrm rot="2700000">
            <a:off x="7183900" y="299428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822964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查看</a:t>
            </a:r>
            <a:r>
              <a:rPr lang="en-US" altLang="zh-CN" dirty="0"/>
              <a:t>HDFS</a:t>
            </a:r>
            <a:r>
              <a:rPr lang="zh-CN" altLang="en-US" dirty="0"/>
              <a:t>文件的最后修改时间</a:t>
            </a:r>
          </a:p>
        </p:txBody>
      </p:sp>
      <p:sp>
        <p:nvSpPr>
          <p:cNvPr id="3" name="内容占位符 2"/>
          <p:cNvSpPr>
            <a:spLocks noGrp="1"/>
          </p:cNvSpPr>
          <p:nvPr>
            <p:ph idx="1"/>
          </p:nvPr>
        </p:nvSpPr>
        <p:spPr/>
        <p:txBody>
          <a:bodyPr/>
          <a:lstStyle/>
          <a:p>
            <a:r>
              <a:rPr lang="zh-CN" altLang="en-US" dirty="0"/>
              <a:t>通过</a:t>
            </a:r>
            <a:r>
              <a:rPr lang="en-US" altLang="zh-CN" dirty="0"/>
              <a:t>"</a:t>
            </a:r>
            <a:r>
              <a:rPr lang="en-US" altLang="zh-CN" dirty="0" err="1"/>
              <a:t>FileSystem.getModificationTime</a:t>
            </a:r>
            <a:r>
              <a:rPr lang="en-US" altLang="zh-CN" dirty="0"/>
              <a:t>()"</a:t>
            </a:r>
            <a:r>
              <a:rPr lang="zh-CN" altLang="en-US" dirty="0"/>
              <a:t>可查看指定</a:t>
            </a:r>
            <a:r>
              <a:rPr lang="en-US" altLang="zh-CN" dirty="0"/>
              <a:t>HDFS</a:t>
            </a:r>
            <a:r>
              <a:rPr lang="zh-CN" altLang="en-US" dirty="0"/>
              <a:t>文件的修改时间。具体实现如下：</a:t>
            </a:r>
          </a:p>
        </p:txBody>
      </p:sp>
      <p:pic>
        <p:nvPicPr>
          <p:cNvPr id="4" name="图片 3"/>
          <p:cNvPicPr>
            <a:picLocks noChangeAspect="1"/>
          </p:cNvPicPr>
          <p:nvPr/>
        </p:nvPicPr>
        <p:blipFill>
          <a:blip r:embed="rId2"/>
          <a:stretch>
            <a:fillRect/>
          </a:stretch>
        </p:blipFill>
        <p:spPr>
          <a:xfrm>
            <a:off x="634365" y="1785825"/>
            <a:ext cx="5162550" cy="1600200"/>
          </a:xfrm>
          <a:prstGeom prst="rect">
            <a:avLst/>
          </a:prstGeom>
          <a:blipFill>
            <a:blip r:embed="rId3"/>
            <a:stretch>
              <a:fillRect/>
            </a:stretch>
          </a:blipFill>
          <a:ln w="101600">
            <a:solidFill>
              <a:srgbClr val="339933">
                <a:alpha val="96000"/>
              </a:srgbClr>
            </a:solidFill>
          </a:ln>
        </p:spPr>
      </p:pic>
      <p:pic>
        <p:nvPicPr>
          <p:cNvPr id="5" name="图片 4"/>
          <p:cNvPicPr>
            <a:picLocks noChangeAspect="1"/>
          </p:cNvPicPr>
          <p:nvPr/>
        </p:nvPicPr>
        <p:blipFill>
          <a:blip r:embed="rId4"/>
          <a:stretch>
            <a:fillRect/>
          </a:stretch>
        </p:blipFill>
        <p:spPr>
          <a:xfrm>
            <a:off x="5274945" y="3251144"/>
            <a:ext cx="3105150" cy="1428750"/>
          </a:xfrm>
          <a:prstGeom prst="rect">
            <a:avLst/>
          </a:prstGeom>
          <a:blipFill>
            <a:blip r:embed="rId3"/>
            <a:stretch>
              <a:fillRect/>
            </a:stretch>
          </a:blipFill>
          <a:ln w="101600">
            <a:solidFill>
              <a:srgbClr val="339933">
                <a:alpha val="96000"/>
              </a:srgbClr>
            </a:solidFill>
          </a:ln>
        </p:spPr>
      </p:pic>
      <p:sp>
        <p:nvSpPr>
          <p:cNvPr id="6" name="圆角矩形 5"/>
          <p:cNvSpPr/>
          <p:nvPr/>
        </p:nvSpPr>
        <p:spPr>
          <a:xfrm>
            <a:off x="1034137" y="2610849"/>
            <a:ext cx="4040783" cy="23903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rot="10800000">
            <a:off x="4977231" y="249841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320161" y="3655831"/>
            <a:ext cx="2505088"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602779" y="2498415"/>
            <a:ext cx="277731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获取文件最后修改的时间</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右箭头 9"/>
          <p:cNvSpPr/>
          <p:nvPr/>
        </p:nvSpPr>
        <p:spPr>
          <a:xfrm rot="2700000">
            <a:off x="4900386" y="3155210"/>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91590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读取</a:t>
            </a:r>
            <a:r>
              <a:rPr lang="en-US" altLang="zh-CN" dirty="0"/>
              <a:t>HDFS</a:t>
            </a:r>
            <a:r>
              <a:rPr lang="zh-CN" altLang="en-US" dirty="0"/>
              <a:t>某个目录下的所有文件</a:t>
            </a:r>
          </a:p>
        </p:txBody>
      </p:sp>
      <p:sp>
        <p:nvSpPr>
          <p:cNvPr id="3" name="内容占位符 2"/>
          <p:cNvSpPr>
            <a:spLocks noGrp="1"/>
          </p:cNvSpPr>
          <p:nvPr>
            <p:ph idx="1"/>
          </p:nvPr>
        </p:nvSpPr>
        <p:spPr/>
        <p:txBody>
          <a:bodyPr/>
          <a:lstStyle/>
          <a:p>
            <a:r>
              <a:rPr lang="zh-CN" altLang="en-US" dirty="0" smtClean="0"/>
              <a:t>通过</a:t>
            </a:r>
            <a:r>
              <a:rPr lang="en-US" altLang="zh-CN" dirty="0" smtClean="0"/>
              <a:t>“</a:t>
            </a:r>
            <a:r>
              <a:rPr lang="en-US" altLang="zh-CN" dirty="0" err="1" smtClean="0"/>
              <a:t>FileStatus.getPath</a:t>
            </a:r>
            <a:r>
              <a:rPr lang="zh-CN" altLang="en-US" dirty="0" smtClean="0"/>
              <a:t>（）</a:t>
            </a:r>
            <a:r>
              <a:rPr lang="en-US" altLang="zh-CN" dirty="0" smtClean="0"/>
              <a:t>”</a:t>
            </a:r>
            <a:r>
              <a:rPr lang="zh-CN" altLang="en-US" dirty="0" smtClean="0"/>
              <a:t>可</a:t>
            </a:r>
            <a:r>
              <a:rPr lang="zh-CN" altLang="en-US" dirty="0"/>
              <a:t>查看指定</a:t>
            </a:r>
            <a:r>
              <a:rPr lang="en-US" altLang="zh-CN" dirty="0"/>
              <a:t>HDFS</a:t>
            </a:r>
            <a:r>
              <a:rPr lang="zh-CN" altLang="en-US" dirty="0"/>
              <a:t>中某个目录下所有文件</a:t>
            </a:r>
            <a:r>
              <a:rPr lang="zh-CN" altLang="en-US" dirty="0" smtClean="0"/>
              <a:t>。该功能在上传文件的案例中已经实现。</a:t>
            </a:r>
            <a:endParaRPr lang="zh-CN" altLang="en-US" dirty="0"/>
          </a:p>
        </p:txBody>
      </p:sp>
    </p:spTree>
    <p:extLst>
      <p:ext uri="{BB962C8B-B14F-4D97-AF65-F5344CB8AC3E}">
        <p14:creationId xmlns:p14="http://schemas.microsoft.com/office/powerpoint/2010/main" val="41532204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查找某个文件在</a:t>
            </a:r>
            <a:r>
              <a:rPr lang="en-US" altLang="zh-CN" dirty="0"/>
              <a:t>HDFS</a:t>
            </a:r>
            <a:r>
              <a:rPr lang="zh-CN" altLang="en-US" dirty="0"/>
              <a:t>集群的位置</a:t>
            </a:r>
          </a:p>
        </p:txBody>
      </p:sp>
      <p:sp>
        <p:nvSpPr>
          <p:cNvPr id="3" name="内容占位符 2"/>
          <p:cNvSpPr>
            <a:spLocks noGrp="1"/>
          </p:cNvSpPr>
          <p:nvPr>
            <p:ph idx="1"/>
          </p:nvPr>
        </p:nvSpPr>
        <p:spPr/>
        <p:txBody>
          <a:bodyPr/>
          <a:lstStyle/>
          <a:p>
            <a:r>
              <a:rPr lang="zh-CN" altLang="en-US" dirty="0"/>
              <a:t>通过</a:t>
            </a:r>
            <a:r>
              <a:rPr lang="en-US" altLang="zh-CN" dirty="0"/>
              <a:t>"</a:t>
            </a:r>
            <a:r>
              <a:rPr lang="en-US" altLang="zh-CN" dirty="0" err="1"/>
              <a:t>FileSystem.getFileBlockLocation</a:t>
            </a:r>
            <a:r>
              <a:rPr lang="zh-CN" altLang="en-US" dirty="0"/>
              <a:t>（</a:t>
            </a:r>
            <a:r>
              <a:rPr lang="en-US" altLang="zh-CN" dirty="0" err="1"/>
              <a:t>FileStatus</a:t>
            </a:r>
            <a:r>
              <a:rPr lang="en-US" altLang="zh-CN" dirty="0"/>
              <a:t> file</a:t>
            </a:r>
            <a:r>
              <a:rPr lang="zh-CN" altLang="en-US" dirty="0"/>
              <a:t>，</a:t>
            </a:r>
            <a:r>
              <a:rPr lang="en-US" altLang="zh-CN" dirty="0"/>
              <a:t>long start</a:t>
            </a:r>
            <a:r>
              <a:rPr lang="zh-CN" altLang="en-US" dirty="0"/>
              <a:t>，</a:t>
            </a:r>
            <a:r>
              <a:rPr lang="en-US" altLang="zh-CN" dirty="0"/>
              <a:t>long </a:t>
            </a:r>
            <a:r>
              <a:rPr lang="en-US" altLang="zh-CN" dirty="0" err="1"/>
              <a:t>len</a:t>
            </a:r>
            <a:r>
              <a:rPr lang="zh-CN" altLang="en-US" dirty="0"/>
              <a:t>）</a:t>
            </a:r>
            <a:r>
              <a:rPr lang="en-US" altLang="zh-CN" dirty="0"/>
              <a:t>"</a:t>
            </a:r>
            <a:r>
              <a:rPr lang="zh-CN" altLang="en-US" dirty="0"/>
              <a:t>可查找指定文件在</a:t>
            </a:r>
            <a:r>
              <a:rPr lang="en-US" altLang="zh-CN" dirty="0"/>
              <a:t>HDFS</a:t>
            </a:r>
            <a:r>
              <a:rPr lang="zh-CN" altLang="en-US" dirty="0"/>
              <a:t>集群上的位置，其中</a:t>
            </a:r>
            <a:r>
              <a:rPr lang="en-US" altLang="zh-CN" dirty="0"/>
              <a:t>file</a:t>
            </a:r>
            <a:r>
              <a:rPr lang="zh-CN" altLang="en-US" dirty="0"/>
              <a:t>为文件的完整路径，</a:t>
            </a:r>
            <a:r>
              <a:rPr lang="en-US" altLang="zh-CN" dirty="0"/>
              <a:t>start</a:t>
            </a:r>
            <a:r>
              <a:rPr lang="zh-CN" altLang="en-US" dirty="0"/>
              <a:t>和</a:t>
            </a:r>
            <a:r>
              <a:rPr lang="en-US" altLang="zh-CN" dirty="0" err="1"/>
              <a:t>len</a:t>
            </a:r>
            <a:r>
              <a:rPr lang="zh-CN" altLang="en-US" dirty="0"/>
              <a:t>来标识查找文件的路径。具体实现如下</a:t>
            </a:r>
            <a:r>
              <a:rPr lang="zh-CN" altLang="en-US" dirty="0" smtClean="0"/>
              <a:t>：</a:t>
            </a:r>
            <a:endParaRPr lang="en-US" altLang="zh-CN" dirty="0" smtClean="0"/>
          </a:p>
          <a:p>
            <a:endParaRPr lang="zh-CN" altLang="en-US" dirty="0"/>
          </a:p>
        </p:txBody>
      </p:sp>
      <p:pic>
        <p:nvPicPr>
          <p:cNvPr id="4" name="图片 3"/>
          <p:cNvPicPr>
            <a:picLocks noChangeAspect="1"/>
          </p:cNvPicPr>
          <p:nvPr/>
        </p:nvPicPr>
        <p:blipFill>
          <a:blip r:embed="rId2"/>
          <a:stretch>
            <a:fillRect/>
          </a:stretch>
        </p:blipFill>
        <p:spPr>
          <a:xfrm>
            <a:off x="362564" y="2014425"/>
            <a:ext cx="9372600" cy="2743200"/>
          </a:xfrm>
          <a:prstGeom prst="rect">
            <a:avLst/>
          </a:prstGeom>
          <a:blipFill>
            <a:blip r:embed="rId3"/>
            <a:stretch>
              <a:fillRect/>
            </a:stretch>
          </a:blipFill>
          <a:ln w="101600">
            <a:solidFill>
              <a:srgbClr val="339933">
                <a:alpha val="96000"/>
              </a:srgbClr>
            </a:solidFill>
          </a:ln>
        </p:spPr>
      </p:pic>
      <p:pic>
        <p:nvPicPr>
          <p:cNvPr id="5" name="图片 4"/>
          <p:cNvPicPr>
            <a:picLocks noChangeAspect="1"/>
          </p:cNvPicPr>
          <p:nvPr/>
        </p:nvPicPr>
        <p:blipFill>
          <a:blip r:embed="rId4"/>
          <a:stretch>
            <a:fillRect/>
          </a:stretch>
        </p:blipFill>
        <p:spPr>
          <a:xfrm>
            <a:off x="6826660" y="3775019"/>
            <a:ext cx="4762500" cy="1590675"/>
          </a:xfrm>
          <a:prstGeom prst="rect">
            <a:avLst/>
          </a:prstGeom>
          <a:blipFill>
            <a:blip r:embed="rId3"/>
            <a:stretch>
              <a:fillRect/>
            </a:stretch>
          </a:blipFill>
          <a:ln w="101600">
            <a:solidFill>
              <a:srgbClr val="339933">
                <a:alpha val="96000"/>
              </a:srgbClr>
            </a:solidFill>
          </a:ln>
        </p:spPr>
      </p:pic>
      <p:sp>
        <p:nvSpPr>
          <p:cNvPr id="6" name="文本框 5"/>
          <p:cNvSpPr txBox="1"/>
          <p:nvPr/>
        </p:nvSpPr>
        <p:spPr>
          <a:xfrm>
            <a:off x="10111634" y="4996362"/>
            <a:ext cx="159268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7" name="右箭头 6"/>
          <p:cNvSpPr/>
          <p:nvPr/>
        </p:nvSpPr>
        <p:spPr>
          <a:xfrm rot="2700000">
            <a:off x="6497239" y="399324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851257" y="2849393"/>
            <a:ext cx="5602431" cy="38922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rot="10800000">
            <a:off x="6308644" y="2859048"/>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942381" y="2865285"/>
            <a:ext cx="277731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获取文件的位置</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01157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获取</a:t>
            </a:r>
            <a:r>
              <a:rPr lang="en-US" altLang="zh-CN" dirty="0"/>
              <a:t>HDFS</a:t>
            </a:r>
            <a:r>
              <a:rPr lang="zh-CN" altLang="en-US" dirty="0"/>
              <a:t>集群上所有节点名称信息</a:t>
            </a:r>
          </a:p>
        </p:txBody>
      </p:sp>
      <p:sp>
        <p:nvSpPr>
          <p:cNvPr id="3" name="内容占位符 2"/>
          <p:cNvSpPr>
            <a:spLocks noGrp="1"/>
          </p:cNvSpPr>
          <p:nvPr>
            <p:ph idx="1"/>
          </p:nvPr>
        </p:nvSpPr>
        <p:spPr/>
        <p:txBody>
          <a:bodyPr/>
          <a:lstStyle/>
          <a:p>
            <a:r>
              <a:rPr lang="zh-CN" altLang="en-US" dirty="0"/>
              <a:t>通过</a:t>
            </a:r>
            <a:r>
              <a:rPr lang="en-US" altLang="zh-CN" dirty="0"/>
              <a:t>"</a:t>
            </a:r>
            <a:r>
              <a:rPr lang="en-US" altLang="zh-CN" dirty="0" err="1"/>
              <a:t>DatanodeInfo.getHostName</a:t>
            </a:r>
            <a:r>
              <a:rPr lang="zh-CN" altLang="en-US" dirty="0"/>
              <a:t>（）</a:t>
            </a:r>
            <a:r>
              <a:rPr lang="en-US" altLang="zh-CN" dirty="0"/>
              <a:t>"</a:t>
            </a:r>
            <a:r>
              <a:rPr lang="zh-CN" altLang="en-US" dirty="0"/>
              <a:t>可获取</a:t>
            </a:r>
            <a:r>
              <a:rPr lang="en-US" altLang="zh-CN" dirty="0"/>
              <a:t>HDFS</a:t>
            </a:r>
            <a:r>
              <a:rPr lang="zh-CN" altLang="en-US" dirty="0"/>
              <a:t>集群上的所有节点名称。具体实现如下：</a:t>
            </a:r>
          </a:p>
        </p:txBody>
      </p:sp>
      <p:pic>
        <p:nvPicPr>
          <p:cNvPr id="5" name="图片 4"/>
          <p:cNvPicPr>
            <a:picLocks noChangeAspect="1"/>
          </p:cNvPicPr>
          <p:nvPr/>
        </p:nvPicPr>
        <p:blipFill>
          <a:blip r:embed="rId2"/>
          <a:stretch>
            <a:fillRect/>
          </a:stretch>
        </p:blipFill>
        <p:spPr>
          <a:xfrm>
            <a:off x="431482" y="1773555"/>
            <a:ext cx="9134475" cy="2457450"/>
          </a:xfrm>
          <a:prstGeom prst="rect">
            <a:avLst/>
          </a:prstGeom>
          <a:blipFill>
            <a:blip r:embed="rId3"/>
            <a:stretch>
              <a:fillRect/>
            </a:stretch>
          </a:blipFill>
          <a:ln w="101600">
            <a:solidFill>
              <a:srgbClr val="339933">
                <a:alpha val="96000"/>
              </a:srgbClr>
            </a:solidFill>
          </a:ln>
        </p:spPr>
      </p:pic>
      <p:pic>
        <p:nvPicPr>
          <p:cNvPr id="4" name="图片 3"/>
          <p:cNvPicPr>
            <a:picLocks noChangeAspect="1"/>
          </p:cNvPicPr>
          <p:nvPr/>
        </p:nvPicPr>
        <p:blipFill>
          <a:blip r:embed="rId4"/>
          <a:stretch>
            <a:fillRect/>
          </a:stretch>
        </p:blipFill>
        <p:spPr>
          <a:xfrm>
            <a:off x="6544196" y="3574577"/>
            <a:ext cx="4276725" cy="1524000"/>
          </a:xfrm>
          <a:prstGeom prst="rect">
            <a:avLst/>
          </a:prstGeom>
          <a:blipFill>
            <a:blip r:embed="rId3"/>
            <a:stretch>
              <a:fillRect/>
            </a:stretch>
          </a:blipFill>
          <a:ln w="101600">
            <a:solidFill>
              <a:srgbClr val="339933">
                <a:alpha val="96000"/>
              </a:srgbClr>
            </a:solidFill>
          </a:ln>
        </p:spPr>
      </p:pic>
      <p:sp>
        <p:nvSpPr>
          <p:cNvPr id="6" name="文本框 5"/>
          <p:cNvSpPr txBox="1"/>
          <p:nvPr/>
        </p:nvSpPr>
        <p:spPr>
          <a:xfrm>
            <a:off x="9810802" y="4729245"/>
            <a:ext cx="159268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7" name="右箭头 6"/>
          <p:cNvSpPr/>
          <p:nvPr/>
        </p:nvSpPr>
        <p:spPr>
          <a:xfrm rot="2700000">
            <a:off x="6207603" y="3749507"/>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06213" y="2226168"/>
            <a:ext cx="5602431" cy="38922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rot="10800000">
            <a:off x="6079671" y="2226167"/>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667131" y="2226166"/>
            <a:ext cx="277731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获取节点列表</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43920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关于</a:t>
            </a:r>
            <a:r>
              <a:rPr lang="en-US" altLang="zh-CN" dirty="0" smtClean="0"/>
              <a:t>append</a:t>
            </a:r>
            <a:endParaRPr lang="zh-CN" altLang="en-US" dirty="0"/>
          </a:p>
        </p:txBody>
      </p:sp>
      <p:sp>
        <p:nvSpPr>
          <p:cNvPr id="3" name="内容占位符 2"/>
          <p:cNvSpPr>
            <a:spLocks noGrp="1"/>
          </p:cNvSpPr>
          <p:nvPr>
            <p:ph idx="1"/>
          </p:nvPr>
        </p:nvSpPr>
        <p:spPr/>
        <p:txBody>
          <a:bodyPr/>
          <a:lstStyle/>
          <a:p>
            <a:r>
              <a:rPr lang="en-US" altLang="zh-CN" dirty="0" err="1"/>
              <a:t>hadoop</a:t>
            </a:r>
            <a:r>
              <a:rPr lang="zh-CN" altLang="en-US" dirty="0"/>
              <a:t>的版本</a:t>
            </a:r>
            <a:r>
              <a:rPr lang="en-US" altLang="zh-CN" dirty="0"/>
              <a:t>1.0.4</a:t>
            </a:r>
            <a:r>
              <a:rPr lang="zh-CN" altLang="en-US" dirty="0"/>
              <a:t>以后，</a:t>
            </a:r>
            <a:r>
              <a:rPr lang="en-US" altLang="zh-CN" dirty="0"/>
              <a:t>API</a:t>
            </a:r>
            <a:r>
              <a:rPr lang="zh-CN" altLang="en-US" dirty="0"/>
              <a:t>中已经有了追加写入的功能，但不建议在生产环境中使用，原因如下：</a:t>
            </a:r>
            <a:r>
              <a:rPr lang="en-US" altLang="zh-CN" dirty="0"/>
              <a:t>Does HDFS allow appends to files? This is currently set to false because there are bugs in the "append code" and is not supported in any </a:t>
            </a:r>
            <a:r>
              <a:rPr lang="en-US" altLang="zh-CN" dirty="0" err="1"/>
              <a:t>prodction</a:t>
            </a:r>
            <a:r>
              <a:rPr lang="en-US" altLang="zh-CN" dirty="0"/>
              <a:t> cluster. </a:t>
            </a:r>
          </a:p>
          <a:p>
            <a:r>
              <a:rPr lang="zh-CN" altLang="en-US" dirty="0"/>
              <a:t>如果要测试的话，需要把</a:t>
            </a:r>
            <a:r>
              <a:rPr lang="en-US" altLang="zh-CN" dirty="0" err="1"/>
              <a:t>dfs.support.appen</a:t>
            </a:r>
            <a:r>
              <a:rPr lang="zh-CN" altLang="en-US" dirty="0"/>
              <a:t>的参数设置为</a:t>
            </a:r>
            <a:r>
              <a:rPr lang="en-US" altLang="zh-CN" dirty="0"/>
              <a:t>true</a:t>
            </a:r>
            <a:r>
              <a:rPr lang="zh-CN" altLang="en-US" dirty="0"/>
              <a:t>，不然客户端写入的时候会报</a:t>
            </a:r>
            <a:r>
              <a:rPr lang="zh-CN" altLang="en-US" dirty="0" smtClean="0"/>
              <a:t>错。</a:t>
            </a:r>
            <a:r>
              <a:rPr lang="en-US" altLang="zh-CN" dirty="0"/>
              <a:t>Exception in thread "main" </a:t>
            </a:r>
            <a:r>
              <a:rPr lang="en-US" altLang="zh-CN" dirty="0" err="1"/>
              <a:t>org.apache.hadoop.ipc.RemoteException</a:t>
            </a:r>
            <a:r>
              <a:rPr lang="en-US" altLang="zh-CN" dirty="0"/>
              <a:t>: </a:t>
            </a:r>
            <a:r>
              <a:rPr lang="en-US" altLang="zh-CN" dirty="0" err="1"/>
              <a:t>java.io.IOException</a:t>
            </a:r>
            <a:r>
              <a:rPr lang="en-US" altLang="zh-CN" dirty="0"/>
              <a:t>: Append to </a:t>
            </a:r>
            <a:r>
              <a:rPr lang="en-US" altLang="zh-CN" dirty="0" err="1"/>
              <a:t>hdfs</a:t>
            </a:r>
            <a:r>
              <a:rPr lang="en-US" altLang="zh-CN" dirty="0"/>
              <a:t> not supported. Please refer to </a:t>
            </a:r>
            <a:r>
              <a:rPr lang="en-US" altLang="zh-CN" dirty="0" err="1"/>
              <a:t>dfs.support.append</a:t>
            </a:r>
            <a:r>
              <a:rPr lang="en-US" altLang="zh-CN" dirty="0"/>
              <a:t> configuration parameter</a:t>
            </a:r>
            <a:r>
              <a:rPr lang="en-US" altLang="zh-CN" dirty="0" smtClean="0"/>
              <a:t>.</a:t>
            </a:r>
          </a:p>
          <a:p>
            <a:r>
              <a:rPr lang="zh-CN" altLang="en-US" dirty="0"/>
              <a:t>解决：修改</a:t>
            </a:r>
            <a:r>
              <a:rPr lang="en-US" altLang="zh-CN" dirty="0" err="1"/>
              <a:t>namenode</a:t>
            </a:r>
            <a:r>
              <a:rPr lang="zh-CN" altLang="en-US" dirty="0"/>
              <a:t>节点上的</a:t>
            </a:r>
            <a:r>
              <a:rPr lang="en-US" altLang="zh-CN" dirty="0"/>
              <a:t>hdfs-site.xml</a:t>
            </a:r>
            <a:r>
              <a:rPr lang="zh-CN" altLang="en-US" dirty="0"/>
              <a:t>。</a:t>
            </a:r>
          </a:p>
        </p:txBody>
      </p:sp>
    </p:spTree>
    <p:extLst>
      <p:ext uri="{BB962C8B-B14F-4D97-AF65-F5344CB8AC3E}">
        <p14:creationId xmlns:p14="http://schemas.microsoft.com/office/powerpoint/2010/main" val="31030565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关于</a:t>
            </a:r>
            <a:r>
              <a:rPr lang="en-US" altLang="zh-CN" dirty="0" smtClean="0"/>
              <a:t>append</a:t>
            </a:r>
            <a:endParaRPr lang="zh-CN" altLang="en-US" dirty="0"/>
          </a:p>
        </p:txBody>
      </p:sp>
      <p:sp>
        <p:nvSpPr>
          <p:cNvPr id="3" name="内容占位符 2"/>
          <p:cNvSpPr>
            <a:spLocks noGrp="1"/>
          </p:cNvSpPr>
          <p:nvPr>
            <p:ph idx="1"/>
          </p:nvPr>
        </p:nvSpPr>
        <p:spPr/>
        <p:txBody>
          <a:bodyPr/>
          <a:lstStyle/>
          <a:p>
            <a:pPr marL="0" indent="0">
              <a:buNone/>
            </a:pPr>
            <a:r>
              <a:rPr lang="en-US" altLang="zh-CN" dirty="0"/>
              <a:t>&lt;property&gt;</a:t>
            </a:r>
          </a:p>
          <a:p>
            <a:pPr marL="0" indent="0">
              <a:buNone/>
            </a:pPr>
            <a:r>
              <a:rPr lang="en-US" altLang="zh-CN" dirty="0"/>
              <a:t>    &lt;name&gt;</a:t>
            </a:r>
            <a:r>
              <a:rPr lang="en-US" altLang="zh-CN" dirty="0" err="1"/>
              <a:t>dfs.support.append</a:t>
            </a:r>
            <a:r>
              <a:rPr lang="en-US" altLang="zh-CN" dirty="0"/>
              <a:t>&lt;/name&gt;</a:t>
            </a:r>
          </a:p>
          <a:p>
            <a:pPr marL="0" indent="0">
              <a:buNone/>
            </a:pPr>
            <a:r>
              <a:rPr lang="en-US" altLang="zh-CN" dirty="0"/>
              <a:t>    &lt;value&gt;true&lt;/value&gt;</a:t>
            </a:r>
          </a:p>
          <a:p>
            <a:pPr marL="0" indent="0">
              <a:buNone/>
            </a:pPr>
            <a:r>
              <a:rPr lang="en-US" altLang="zh-CN" dirty="0"/>
              <a:t>  &lt;/property&gt;</a:t>
            </a:r>
            <a:endParaRPr lang="zh-CN" altLang="en-US" dirty="0"/>
          </a:p>
        </p:txBody>
      </p:sp>
    </p:spTree>
    <p:extLst>
      <p:ext uri="{BB962C8B-B14F-4D97-AF65-F5344CB8AC3E}">
        <p14:creationId xmlns:p14="http://schemas.microsoft.com/office/powerpoint/2010/main" val="18031421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关于</a:t>
            </a:r>
            <a:r>
              <a:rPr lang="en-US" altLang="zh-CN" dirty="0" smtClean="0"/>
              <a:t>append</a:t>
            </a:r>
            <a:endParaRPr lang="zh-CN" altLang="en-US" dirty="0"/>
          </a:p>
        </p:txBody>
      </p:sp>
      <p:sp>
        <p:nvSpPr>
          <p:cNvPr id="3" name="内容占位符 2"/>
          <p:cNvSpPr>
            <a:spLocks noGrp="1"/>
          </p:cNvSpPr>
          <p:nvPr>
            <p:ph idx="1"/>
          </p:nvPr>
        </p:nvSpPr>
        <p:spPr/>
        <p:txBody>
          <a:bodyPr/>
          <a:lstStyle/>
          <a:p>
            <a:r>
              <a:rPr lang="zh-CN" altLang="en-US" dirty="0"/>
              <a:t>追加写入文件，如果文件不存在，需求先</a:t>
            </a:r>
            <a:r>
              <a:rPr lang="zh-CN" altLang="en-US" dirty="0" smtClean="0"/>
              <a:t>创建</a:t>
            </a:r>
            <a:endParaRPr lang="en-US" altLang="zh-CN" dirty="0" smtClean="0"/>
          </a:p>
          <a:p>
            <a:r>
              <a:rPr lang="en-US" altLang="zh-CN" dirty="0" err="1"/>
              <a:t>FSDataOutputStream</a:t>
            </a:r>
            <a:r>
              <a:rPr lang="en-US" altLang="zh-CN" dirty="0"/>
              <a:t> create(Path f) </a:t>
            </a:r>
            <a:r>
              <a:rPr lang="zh-CN" altLang="en-US" dirty="0"/>
              <a:t>产生了一个输出流，创建完后需要关闭。</a:t>
            </a:r>
          </a:p>
        </p:txBody>
      </p:sp>
    </p:spTree>
    <p:extLst>
      <p:ext uri="{BB962C8B-B14F-4D97-AF65-F5344CB8AC3E}">
        <p14:creationId xmlns:p14="http://schemas.microsoft.com/office/powerpoint/2010/main" val="130399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文件系统及访问</a:t>
            </a:r>
            <a:r>
              <a:rPr lang="en-US" altLang="zh-CN" dirty="0" smtClean="0"/>
              <a:t>URI</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262330489"/>
              </p:ext>
            </p:extLst>
          </p:nvPr>
        </p:nvGraphicFramePr>
        <p:xfrm>
          <a:off x="83457" y="692714"/>
          <a:ext cx="11980724" cy="5146629"/>
        </p:xfrm>
        <a:graphic>
          <a:graphicData uri="http://schemas.openxmlformats.org/drawingml/2006/table">
            <a:tbl>
              <a:tblPr firstRow="1" firstCol="1" bandRow="1">
                <a:tableStyleId>{93296810-A885-4BE3-A3E7-6D5BEEA58F35}</a:tableStyleId>
              </a:tblPr>
              <a:tblGrid>
                <a:gridCol w="1597859"/>
                <a:gridCol w="811161"/>
                <a:gridCol w="3495368"/>
                <a:gridCol w="6076336"/>
              </a:tblGrid>
              <a:tr h="119579">
                <a:tc rowSpan="2">
                  <a:txBody>
                    <a:bodyPr/>
                    <a:lstStyle/>
                    <a:p>
                      <a:pPr algn="ctr" fontAlgn="ctr"/>
                      <a:r>
                        <a:rPr lang="zh-CN" altLang="en-US" sz="2000" u="none" strike="noStrike" dirty="0">
                          <a:effectLst/>
                          <a:latin typeface="微软雅黑" panose="020B0503020204020204" pitchFamily="34" charset="-122"/>
                          <a:ea typeface="微软雅黑" panose="020B0503020204020204" pitchFamily="34" charset="-122"/>
                        </a:rPr>
                        <a:t>文件系统</a:t>
                      </a:r>
                      <a:endParaRPr lang="zh-CN" altLang="en-US" sz="2000" b="1"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rowSpan="2">
                  <a:txBody>
                    <a:bodyPr/>
                    <a:lstStyle/>
                    <a:p>
                      <a:pPr algn="ctr" fontAlgn="ctr"/>
                      <a:r>
                        <a:rPr lang="en-US" sz="2000" u="none" strike="noStrike" dirty="0" smtClean="0">
                          <a:effectLst/>
                          <a:latin typeface="微软雅黑" panose="020B0503020204020204" pitchFamily="34" charset="-122"/>
                          <a:ea typeface="微软雅黑" panose="020B0503020204020204" pitchFamily="34" charset="-122"/>
                        </a:rPr>
                        <a:t>URI</a:t>
                      </a:r>
                    </a:p>
                    <a:p>
                      <a:pPr algn="ctr" fontAlgn="ctr"/>
                      <a:r>
                        <a:rPr lang="zh-CN" altLang="en-US" sz="2000" u="none" strike="noStrike" dirty="0" smtClean="0">
                          <a:effectLst/>
                          <a:latin typeface="微软雅黑" panose="020B0503020204020204" pitchFamily="34" charset="-122"/>
                          <a:ea typeface="微软雅黑" panose="020B0503020204020204" pitchFamily="34" charset="-122"/>
                        </a:rPr>
                        <a:t>方案</a:t>
                      </a:r>
                      <a:endParaRPr lang="zh-CN" altLang="en-US" sz="2000" b="1"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lnB w="28575" cap="flat" cmpd="sng" algn="ctr">
                      <a:solidFill>
                        <a:schemeClr val="bg1"/>
                      </a:solidFill>
                      <a:prstDash val="solid"/>
                      <a:round/>
                      <a:headEnd type="none" w="med" len="med"/>
                      <a:tailEnd type="none" w="med" len="med"/>
                    </a:lnB>
                  </a:tcPr>
                </a:tc>
                <a:tc>
                  <a:txBody>
                    <a:bodyPr/>
                    <a:lstStyle/>
                    <a:p>
                      <a:pPr marL="0" algn="ctr" defTabSz="914400" rtl="0" eaLnBrk="1" fontAlgn="ctr" latinLnBrk="0" hangingPunct="1"/>
                      <a:r>
                        <a:rPr lang="en-US" sz="2000" u="none" strike="noStrike" kern="1200" dirty="0">
                          <a:effectLst/>
                          <a:latin typeface="微软雅黑" panose="020B0503020204020204" pitchFamily="34" charset="-122"/>
                          <a:ea typeface="微软雅黑" panose="020B0503020204020204" pitchFamily="34" charset="-122"/>
                        </a:rPr>
                        <a:t>Java</a:t>
                      </a:r>
                      <a:r>
                        <a:rPr lang="zh-CN" altLang="en-US" sz="2000" u="none" strike="noStrike" kern="1200" dirty="0">
                          <a:effectLst/>
                          <a:latin typeface="微软雅黑" panose="020B0503020204020204" pitchFamily="34" charset="-122"/>
                          <a:ea typeface="微软雅黑" panose="020B0503020204020204" pitchFamily="34" charset="-122"/>
                        </a:rPr>
                        <a:t>实现</a:t>
                      </a:r>
                      <a:endParaRPr lang="zh-CN" altLang="en-US" sz="2000" b="1" u="none" strike="noStrike" kern="1200" dirty="0">
                        <a:solidFill>
                          <a:schemeClr val="bg1"/>
                        </a:solidFill>
                        <a:effectLst/>
                        <a:latin typeface="微软雅黑" panose="020B0503020204020204" pitchFamily="34" charset="-122"/>
                        <a:ea typeface="微软雅黑" panose="020B0503020204020204" pitchFamily="34" charset="-122"/>
                        <a:cs typeface="+mn-cs"/>
                      </a:endParaRPr>
                    </a:p>
                  </a:txBody>
                  <a:tcPr marL="6643" marR="6643" marT="6643" marB="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rowSpan="2">
                  <a:txBody>
                    <a:bodyPr/>
                    <a:lstStyle/>
                    <a:p>
                      <a:pPr algn="ctr" fontAlgn="ctr"/>
                      <a:r>
                        <a:rPr lang="zh-CN" altLang="en-US" sz="2000" u="none" strike="noStrike" dirty="0">
                          <a:effectLst/>
                          <a:latin typeface="微软雅黑" panose="020B0503020204020204" pitchFamily="34" charset="-122"/>
                          <a:ea typeface="微软雅黑" panose="020B0503020204020204" pitchFamily="34" charset="-122"/>
                        </a:rPr>
                        <a:t>定义</a:t>
                      </a:r>
                      <a:endParaRPr lang="zh-CN" altLang="en-US" sz="2000" b="1"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lnL w="12700"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tcPr>
                </a:tc>
              </a:tr>
              <a:tr h="441185">
                <a:tc vMerge="1">
                  <a:txBody>
                    <a:bodyPr/>
                    <a:lstStyle/>
                    <a:p>
                      <a:endParaRPr lang="zh-CN" altLang="en-US"/>
                    </a:p>
                  </a:txBody>
                  <a:tcPr/>
                </a:tc>
                <a:tc vMerge="1">
                  <a:txBody>
                    <a:bodyPr/>
                    <a:lstStyle/>
                    <a:p>
                      <a:endParaRPr lang="zh-CN" altLang="en-US"/>
                    </a:p>
                  </a:txBody>
                  <a:tcPr/>
                </a:tc>
                <a:tc>
                  <a:txBody>
                    <a:bodyPr/>
                    <a:lstStyle/>
                    <a:p>
                      <a:pPr marL="0" algn="ctr" defTabSz="914400" rtl="0" eaLnBrk="1" fontAlgn="ctr" latinLnBrk="0" hangingPunct="1"/>
                      <a:r>
                        <a:rPr lang="en-US" sz="2000" b="1" u="none" strike="noStrike" kern="1200" dirty="0">
                          <a:solidFill>
                            <a:schemeClr val="lt1"/>
                          </a:solidFill>
                          <a:effectLst/>
                          <a:latin typeface="微软雅黑" panose="020B0503020204020204" pitchFamily="34" charset="-122"/>
                          <a:ea typeface="微软雅黑" panose="020B0503020204020204" pitchFamily="34" charset="-122"/>
                          <a:cs typeface="+mn-cs"/>
                        </a:rPr>
                        <a:t>（</a:t>
                      </a:r>
                      <a:r>
                        <a:rPr lang="en-US" sz="2000" b="1" u="none" strike="noStrike" kern="1200" dirty="0" err="1">
                          <a:solidFill>
                            <a:schemeClr val="lt1"/>
                          </a:solidFill>
                          <a:effectLst/>
                          <a:latin typeface="微软雅黑" panose="020B0503020204020204" pitchFamily="34" charset="-122"/>
                          <a:ea typeface="微软雅黑" panose="020B0503020204020204" pitchFamily="34" charset="-122"/>
                          <a:cs typeface="+mn-cs"/>
                        </a:rPr>
                        <a:t>org.apache.hadoop</a:t>
                      </a:r>
                      <a:r>
                        <a:rPr lang="en-US" sz="2000" b="1" u="none" strike="noStrike" kern="1200" dirty="0">
                          <a:solidFill>
                            <a:schemeClr val="lt1"/>
                          </a:solidFill>
                          <a:effectLst/>
                          <a:latin typeface="微软雅黑" panose="020B0503020204020204" pitchFamily="34" charset="-122"/>
                          <a:ea typeface="微软雅黑" panose="020B0503020204020204" pitchFamily="34" charset="-122"/>
                          <a:cs typeface="+mn-cs"/>
                        </a:rPr>
                        <a:t>）</a:t>
                      </a:r>
                    </a:p>
                  </a:txBody>
                  <a:tcPr marL="6643" marR="6643" marT="664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70AD47"/>
                    </a:solidFill>
                  </a:tcPr>
                </a:tc>
                <a:tc vMerge="1">
                  <a:txBody>
                    <a:bodyPr/>
                    <a:lstStyle/>
                    <a:p>
                      <a:endParaRPr lang="zh-CN" altLang="en-US"/>
                    </a:p>
                  </a:txBody>
                  <a:tcPr/>
                </a:tc>
              </a:tr>
              <a:tr h="624467">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Local</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file</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lnT w="28575" cap="flat" cmpd="sng" algn="ctr">
                      <a:solidFill>
                        <a:schemeClr val="bg1"/>
                      </a:solidFill>
                      <a:prstDash val="solid"/>
                      <a:round/>
                      <a:headEnd type="none" w="med" len="med"/>
                      <a:tailEnd type="none" w="med" len="med"/>
                    </a:lnT>
                  </a:tcPr>
                </a:tc>
                <a:tc>
                  <a:txBody>
                    <a:bodyPr/>
                    <a:lstStyle/>
                    <a:p>
                      <a:pPr algn="ctr" fontAlgn="ctr"/>
                      <a:r>
                        <a:rPr lang="en-US" sz="1800" u="none" strike="noStrike" dirty="0" err="1">
                          <a:effectLst/>
                          <a:latin typeface="微软雅黑" panose="020B0503020204020204" pitchFamily="34" charset="-122"/>
                          <a:ea typeface="微软雅黑" panose="020B0503020204020204" pitchFamily="34" charset="-122"/>
                        </a:rPr>
                        <a:t>fs.LocalFileSystem</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lnT w="28575" cap="flat" cmpd="sng" algn="ctr">
                      <a:solidFill>
                        <a:schemeClr val="bg1"/>
                      </a:solidFill>
                      <a:prstDash val="solid"/>
                      <a:round/>
                      <a:headEnd type="none" w="med" len="med"/>
                      <a:tailEnd type="none" w="med" len="med"/>
                    </a:lnT>
                  </a:tcPr>
                </a:tc>
                <a:tc>
                  <a:txBody>
                    <a:bodyPr/>
                    <a:lstStyle/>
                    <a:p>
                      <a:pPr algn="just" fontAlgn="ctr"/>
                      <a:r>
                        <a:rPr lang="zh-CN" altLang="en-US" sz="1800" u="none" strike="noStrike" dirty="0">
                          <a:effectLst/>
                          <a:latin typeface="微软雅黑" panose="020B0503020204020204" pitchFamily="34" charset="-122"/>
                          <a:ea typeface="微软雅黑" panose="020B0503020204020204" pitchFamily="34" charset="-122"/>
                        </a:rPr>
                        <a:t>支持有客户端校验和本地文件系统。带有校验和的本地系统文件在</a:t>
                      </a:r>
                      <a:r>
                        <a:rPr lang="en-US" altLang="zh-CN" sz="1800" u="none" strike="noStrike" dirty="0" err="1">
                          <a:effectLst/>
                          <a:latin typeface="微软雅黑" panose="020B0503020204020204" pitchFamily="34" charset="-122"/>
                          <a:ea typeface="微软雅黑" panose="020B0503020204020204" pitchFamily="34" charset="-122"/>
                        </a:rPr>
                        <a:t>fs.RawLocalFileSystem</a:t>
                      </a:r>
                      <a:r>
                        <a:rPr lang="zh-CN" altLang="en-US" sz="1800" u="none" strike="noStrike" dirty="0">
                          <a:effectLst/>
                          <a:latin typeface="微软雅黑" panose="020B0503020204020204" pitchFamily="34" charset="-122"/>
                          <a:ea typeface="微软雅黑" panose="020B0503020204020204" pitchFamily="34" charset="-122"/>
                        </a:rPr>
                        <a:t>中实现。</a:t>
                      </a:r>
                      <a:endParaRPr lang="zh-CN" alt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lnT w="28575" cap="flat" cmpd="sng" algn="ctr">
                      <a:solidFill>
                        <a:schemeClr val="bg1"/>
                      </a:solidFill>
                      <a:prstDash val="solid"/>
                      <a:round/>
                      <a:headEnd type="none" w="med" len="med"/>
                      <a:tailEnd type="none" w="med" len="med"/>
                    </a:lnT>
                  </a:tcPr>
                </a:tc>
              </a:tr>
              <a:tr h="225871">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HDFS</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err="1">
                          <a:solidFill>
                            <a:srgbClr val="00B050"/>
                          </a:solidFill>
                          <a:effectLst/>
                          <a:latin typeface="微软雅黑" panose="020B0503020204020204" pitchFamily="34" charset="-122"/>
                          <a:ea typeface="微软雅黑" panose="020B0503020204020204" pitchFamily="34" charset="-122"/>
                        </a:rPr>
                        <a:t>hdfs</a:t>
                      </a:r>
                      <a:endParaRPr 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err="1">
                          <a:solidFill>
                            <a:srgbClr val="00B050"/>
                          </a:solidFill>
                          <a:effectLst/>
                          <a:latin typeface="微软雅黑" panose="020B0503020204020204" pitchFamily="34" charset="-122"/>
                          <a:ea typeface="微软雅黑" panose="020B0503020204020204" pitchFamily="34" charset="-122"/>
                        </a:rPr>
                        <a:t>hdfs.DistributionFileSystem</a:t>
                      </a:r>
                      <a:endParaRPr 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just" fontAlgn="ctr"/>
                      <a:r>
                        <a:rPr lang="en-US" sz="1800" u="none" strike="noStrike" dirty="0">
                          <a:solidFill>
                            <a:srgbClr val="00B050"/>
                          </a:solidFill>
                          <a:effectLst/>
                          <a:latin typeface="微软雅黑" panose="020B0503020204020204" pitchFamily="34" charset="-122"/>
                          <a:ea typeface="微软雅黑" panose="020B0503020204020204" pitchFamily="34" charset="-122"/>
                        </a:rPr>
                        <a:t>Hadoop</a:t>
                      </a: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的分布式文件系统。</a:t>
                      </a:r>
                      <a:endParaRPr lang="zh-CN" alt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r>
              <a:tr h="524818">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HFTP</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a:effectLst/>
                          <a:latin typeface="微软雅黑" panose="020B0503020204020204" pitchFamily="34" charset="-122"/>
                          <a:ea typeface="微软雅黑" panose="020B0503020204020204" pitchFamily="34" charset="-122"/>
                        </a:rPr>
                        <a:t>hftp</a:t>
                      </a:r>
                      <a:endParaRPr lang="en-US" sz="1800" b="0" i="0" u="none" strike="noStrike">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err="1">
                          <a:effectLst/>
                          <a:latin typeface="微软雅黑" panose="020B0503020204020204" pitchFamily="34" charset="-122"/>
                          <a:ea typeface="微软雅黑" panose="020B0503020204020204" pitchFamily="34" charset="-122"/>
                        </a:rPr>
                        <a:t>hdfs.HftpFileSystem</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just" fontAlgn="ctr"/>
                      <a:r>
                        <a:rPr lang="zh-CN" altLang="en-US" sz="1800" u="none" strike="noStrike" dirty="0">
                          <a:effectLst/>
                          <a:latin typeface="微软雅黑" panose="020B0503020204020204" pitchFamily="34" charset="-122"/>
                          <a:ea typeface="微软雅黑" panose="020B0503020204020204" pitchFamily="34" charset="-122"/>
                        </a:rPr>
                        <a:t>支持通过</a:t>
                      </a:r>
                      <a:r>
                        <a:rPr lang="en-US" altLang="zh-CN" sz="1800" u="none" strike="noStrike" dirty="0">
                          <a:effectLst/>
                          <a:latin typeface="微软雅黑" panose="020B0503020204020204" pitchFamily="34" charset="-122"/>
                          <a:ea typeface="微软雅黑" panose="020B0503020204020204" pitchFamily="34" charset="-122"/>
                        </a:rPr>
                        <a:t>HTTP</a:t>
                      </a:r>
                      <a:r>
                        <a:rPr lang="zh-CN" altLang="en-US" sz="1800" u="none" strike="noStrike" dirty="0">
                          <a:effectLst/>
                          <a:latin typeface="微软雅黑" panose="020B0503020204020204" pitchFamily="34" charset="-122"/>
                          <a:ea typeface="微软雅黑" panose="020B0503020204020204" pitchFamily="34" charset="-122"/>
                        </a:rPr>
                        <a:t>方式以只读的方式访问</a:t>
                      </a:r>
                      <a:r>
                        <a:rPr lang="en-US" altLang="zh-CN" sz="1800" u="none" strike="noStrike" dirty="0">
                          <a:effectLst/>
                          <a:latin typeface="微软雅黑" panose="020B0503020204020204" pitchFamily="34" charset="-122"/>
                          <a:ea typeface="微软雅黑" panose="020B0503020204020204" pitchFamily="34" charset="-122"/>
                        </a:rPr>
                        <a:t>HDFS</a:t>
                      </a:r>
                      <a:r>
                        <a:rPr lang="zh-CN" altLang="en-US" sz="1800" u="none" strike="noStrike" dirty="0">
                          <a:effectLst/>
                          <a:latin typeface="微软雅黑" panose="020B0503020204020204" pitchFamily="34" charset="-122"/>
                          <a:ea typeface="微软雅黑" panose="020B0503020204020204" pitchFamily="34" charset="-122"/>
                        </a:rPr>
                        <a:t>，</a:t>
                      </a:r>
                      <a:r>
                        <a:rPr lang="en-US" altLang="zh-CN" sz="1800" u="none" strike="noStrike" dirty="0" err="1">
                          <a:effectLst/>
                          <a:latin typeface="微软雅黑" panose="020B0503020204020204" pitchFamily="34" charset="-122"/>
                          <a:ea typeface="微软雅黑" panose="020B0503020204020204" pitchFamily="34" charset="-122"/>
                        </a:rPr>
                        <a:t>distcp</a:t>
                      </a:r>
                      <a:r>
                        <a:rPr lang="zh-CN" altLang="en-US" sz="1800" u="none" strike="noStrike" dirty="0">
                          <a:effectLst/>
                          <a:latin typeface="微软雅黑" panose="020B0503020204020204" pitchFamily="34" charset="-122"/>
                          <a:ea typeface="微软雅黑" panose="020B0503020204020204" pitchFamily="34" charset="-122"/>
                        </a:rPr>
                        <a:t>经常用在不同的</a:t>
                      </a:r>
                      <a:r>
                        <a:rPr lang="en-US" altLang="zh-CN" sz="1800" u="none" strike="noStrike" dirty="0">
                          <a:effectLst/>
                          <a:latin typeface="微软雅黑" panose="020B0503020204020204" pitchFamily="34" charset="-122"/>
                          <a:ea typeface="微软雅黑" panose="020B0503020204020204" pitchFamily="34" charset="-122"/>
                        </a:rPr>
                        <a:t>HDFS</a:t>
                      </a:r>
                      <a:r>
                        <a:rPr lang="zh-CN" altLang="en-US" sz="1800" u="none" strike="noStrike" dirty="0">
                          <a:effectLst/>
                          <a:latin typeface="微软雅黑" panose="020B0503020204020204" pitchFamily="34" charset="-122"/>
                          <a:ea typeface="微软雅黑" panose="020B0503020204020204" pitchFamily="34" charset="-122"/>
                        </a:rPr>
                        <a:t>集群间复制数据。</a:t>
                      </a:r>
                      <a:endParaRPr lang="zh-CN" alt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r>
              <a:tr h="279017">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HSFTP</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err="1">
                          <a:solidFill>
                            <a:srgbClr val="00B050"/>
                          </a:solidFill>
                          <a:effectLst/>
                          <a:latin typeface="微软雅黑" panose="020B0503020204020204" pitchFamily="34" charset="-122"/>
                          <a:ea typeface="微软雅黑" panose="020B0503020204020204" pitchFamily="34" charset="-122"/>
                        </a:rPr>
                        <a:t>hsftp</a:t>
                      </a:r>
                      <a:endParaRPr 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err="1">
                          <a:solidFill>
                            <a:srgbClr val="00B050"/>
                          </a:solidFill>
                          <a:effectLst/>
                          <a:latin typeface="微软雅黑" panose="020B0503020204020204" pitchFamily="34" charset="-122"/>
                          <a:ea typeface="微软雅黑" panose="020B0503020204020204" pitchFamily="34" charset="-122"/>
                        </a:rPr>
                        <a:t>hdfs.HsftpFileSystem</a:t>
                      </a:r>
                      <a:endParaRPr 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just" fontAlgn="ct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支持通过</a:t>
                      </a:r>
                      <a:r>
                        <a:rPr lang="en-US" altLang="zh-CN" sz="1800" u="none" strike="noStrike" dirty="0">
                          <a:solidFill>
                            <a:srgbClr val="00B050"/>
                          </a:solidFill>
                          <a:effectLst/>
                          <a:latin typeface="微软雅黑" panose="020B0503020204020204" pitchFamily="34" charset="-122"/>
                          <a:ea typeface="微软雅黑" panose="020B0503020204020204" pitchFamily="34" charset="-122"/>
                        </a:rPr>
                        <a:t>HTTPS</a:t>
                      </a: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方式以只读的方式访问</a:t>
                      </a:r>
                      <a:r>
                        <a:rPr lang="en-US" altLang="zh-CN" sz="1800" u="none" strike="noStrike" dirty="0">
                          <a:solidFill>
                            <a:srgbClr val="00B050"/>
                          </a:solidFill>
                          <a:effectLst/>
                          <a:latin typeface="微软雅黑" panose="020B0503020204020204" pitchFamily="34" charset="-122"/>
                          <a:ea typeface="微软雅黑" panose="020B0503020204020204" pitchFamily="34" charset="-122"/>
                        </a:rPr>
                        <a:t>HDFS</a:t>
                      </a: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a:t>
                      </a:r>
                      <a:endParaRPr lang="zh-CN" alt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r>
              <a:tr h="285660">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HAR</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a:effectLst/>
                          <a:latin typeface="微软雅黑" panose="020B0503020204020204" pitchFamily="34" charset="-122"/>
                          <a:ea typeface="微软雅黑" panose="020B0503020204020204" pitchFamily="34" charset="-122"/>
                        </a:rPr>
                        <a:t>har</a:t>
                      </a:r>
                      <a:endParaRPr lang="en-US" sz="1800" b="0" i="0" u="none" strike="noStrike">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a:effectLst/>
                          <a:latin typeface="微软雅黑" panose="020B0503020204020204" pitchFamily="34" charset="-122"/>
                          <a:ea typeface="微软雅黑" panose="020B0503020204020204" pitchFamily="34" charset="-122"/>
                        </a:rPr>
                        <a:t>fs.HarFileSystem</a:t>
                      </a:r>
                      <a:endParaRPr lang="en-US" sz="1800" b="0" i="0" u="none" strike="noStrike">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just" fontAlgn="ctr"/>
                      <a:r>
                        <a:rPr lang="zh-CN" altLang="en-US" sz="1800" u="none" strike="noStrike" dirty="0">
                          <a:effectLst/>
                          <a:latin typeface="微软雅黑" panose="020B0503020204020204" pitchFamily="34" charset="-122"/>
                          <a:ea typeface="微软雅黑" panose="020B0503020204020204" pitchFamily="34" charset="-122"/>
                        </a:rPr>
                        <a:t>构建在</a:t>
                      </a:r>
                      <a:r>
                        <a:rPr lang="en-US" altLang="zh-CN" sz="1800" u="none" strike="noStrike" dirty="0">
                          <a:effectLst/>
                          <a:latin typeface="微软雅黑" panose="020B0503020204020204" pitchFamily="34" charset="-122"/>
                          <a:ea typeface="微软雅黑" panose="020B0503020204020204" pitchFamily="34" charset="-122"/>
                        </a:rPr>
                        <a:t>Hadoop</a:t>
                      </a:r>
                      <a:r>
                        <a:rPr lang="zh-CN" altLang="en-US" sz="1800" u="none" strike="noStrike" dirty="0">
                          <a:effectLst/>
                          <a:latin typeface="微软雅黑" panose="020B0503020204020204" pitchFamily="34" charset="-122"/>
                          <a:ea typeface="微软雅黑" panose="020B0503020204020204" pitchFamily="34" charset="-122"/>
                        </a:rPr>
                        <a:t>文件系统之上，对文件进行归档。</a:t>
                      </a:r>
                      <a:r>
                        <a:rPr lang="en-US" altLang="zh-CN" sz="1800" u="none" strike="noStrike" dirty="0">
                          <a:effectLst/>
                          <a:latin typeface="微软雅黑" panose="020B0503020204020204" pitchFamily="34" charset="-122"/>
                          <a:ea typeface="微软雅黑" panose="020B0503020204020204" pitchFamily="34" charset="-122"/>
                        </a:rPr>
                        <a:t>Hadoop</a:t>
                      </a:r>
                      <a:r>
                        <a:rPr lang="zh-CN" altLang="en-US" sz="1800" u="none" strike="noStrike" dirty="0">
                          <a:effectLst/>
                          <a:latin typeface="微软雅黑" panose="020B0503020204020204" pitchFamily="34" charset="-122"/>
                          <a:ea typeface="微软雅黑" panose="020B0503020204020204" pitchFamily="34" charset="-122"/>
                        </a:rPr>
                        <a:t>归档文件主要用来减少</a:t>
                      </a:r>
                      <a:r>
                        <a:rPr lang="en-US" altLang="zh-CN" sz="1800" u="none" strike="noStrike" dirty="0" err="1">
                          <a:effectLst/>
                          <a:latin typeface="微软雅黑" panose="020B0503020204020204" pitchFamily="34" charset="-122"/>
                          <a:ea typeface="微软雅黑" panose="020B0503020204020204" pitchFamily="34" charset="-122"/>
                        </a:rPr>
                        <a:t>NameNode</a:t>
                      </a:r>
                      <a:r>
                        <a:rPr lang="zh-CN" altLang="en-US" sz="1800" u="none" strike="noStrike" dirty="0">
                          <a:effectLst/>
                          <a:latin typeface="微软雅黑" panose="020B0503020204020204" pitchFamily="34" charset="-122"/>
                          <a:ea typeface="微软雅黑" panose="020B0503020204020204" pitchFamily="34" charset="-122"/>
                        </a:rPr>
                        <a:t>的内存使用。</a:t>
                      </a:r>
                      <a:endParaRPr lang="zh-CN" alt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r>
              <a:tr h="784427">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KFS</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err="1">
                          <a:solidFill>
                            <a:srgbClr val="00B050"/>
                          </a:solidFill>
                          <a:effectLst/>
                          <a:latin typeface="微软雅黑" panose="020B0503020204020204" pitchFamily="34" charset="-122"/>
                          <a:ea typeface="微软雅黑" panose="020B0503020204020204" pitchFamily="34" charset="-122"/>
                        </a:rPr>
                        <a:t>kfs</a:t>
                      </a:r>
                      <a:endParaRPr 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err="1">
                          <a:solidFill>
                            <a:srgbClr val="00B050"/>
                          </a:solidFill>
                          <a:effectLst/>
                          <a:latin typeface="微软雅黑" panose="020B0503020204020204" pitchFamily="34" charset="-122"/>
                          <a:ea typeface="微软雅黑" panose="020B0503020204020204" pitchFamily="34" charset="-122"/>
                        </a:rPr>
                        <a:t>fs.kfs.KosmosFileSystem</a:t>
                      </a:r>
                      <a:endParaRPr 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just" fontAlgn="ctr"/>
                      <a:r>
                        <a:rPr lang="en-US" altLang="zh-CN" sz="1800" u="none" strike="noStrike" dirty="0" err="1">
                          <a:solidFill>
                            <a:srgbClr val="00B050"/>
                          </a:solidFill>
                          <a:effectLst/>
                          <a:latin typeface="微软雅黑" panose="020B0503020204020204" pitchFamily="34" charset="-122"/>
                          <a:ea typeface="微软雅黑" panose="020B0503020204020204" pitchFamily="34" charset="-122"/>
                        </a:rPr>
                        <a:t>Cloudstore</a:t>
                      </a: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（其前身是</a:t>
                      </a:r>
                      <a:r>
                        <a:rPr lang="en-US" altLang="zh-CN" sz="1800" u="none" strike="noStrike" dirty="0" err="1">
                          <a:solidFill>
                            <a:srgbClr val="00B050"/>
                          </a:solidFill>
                          <a:effectLst/>
                          <a:latin typeface="微软雅黑" panose="020B0503020204020204" pitchFamily="34" charset="-122"/>
                          <a:ea typeface="微软雅黑" panose="020B0503020204020204" pitchFamily="34" charset="-122"/>
                        </a:rPr>
                        <a:t>Kosmos</a:t>
                      </a: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文件系统）文件系统是类似于</a:t>
                      </a:r>
                      <a:r>
                        <a:rPr lang="en-US" altLang="zh-CN" sz="1800" u="none" strike="noStrike" dirty="0">
                          <a:solidFill>
                            <a:srgbClr val="00B050"/>
                          </a:solidFill>
                          <a:effectLst/>
                          <a:latin typeface="微软雅黑" panose="020B0503020204020204" pitchFamily="34" charset="-122"/>
                          <a:ea typeface="微软雅黑" panose="020B0503020204020204" pitchFamily="34" charset="-122"/>
                        </a:rPr>
                        <a:t>HDFS</a:t>
                      </a: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和</a:t>
                      </a:r>
                      <a:r>
                        <a:rPr lang="en-US" altLang="zh-CN" sz="1800" u="none" strike="noStrike" dirty="0">
                          <a:solidFill>
                            <a:srgbClr val="00B050"/>
                          </a:solidFill>
                          <a:effectLst/>
                          <a:latin typeface="微软雅黑" panose="020B0503020204020204" pitchFamily="34" charset="-122"/>
                          <a:ea typeface="微软雅黑" panose="020B0503020204020204" pitchFamily="34" charset="-122"/>
                        </a:rPr>
                        <a:t>Google</a:t>
                      </a: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的</a:t>
                      </a:r>
                      <a:r>
                        <a:rPr lang="en-US" altLang="zh-CN" sz="1800" u="none" strike="noStrike" dirty="0">
                          <a:solidFill>
                            <a:srgbClr val="00B050"/>
                          </a:solidFill>
                          <a:effectLst/>
                          <a:latin typeface="微软雅黑" panose="020B0503020204020204" pitchFamily="34" charset="-122"/>
                          <a:ea typeface="微软雅黑" panose="020B0503020204020204" pitchFamily="34" charset="-122"/>
                        </a:rPr>
                        <a:t>GFS</a:t>
                      </a: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文件系统，使用</a:t>
                      </a:r>
                      <a:r>
                        <a:rPr lang="en-US" altLang="zh-CN" sz="1800" u="none" strike="noStrike" dirty="0">
                          <a:solidFill>
                            <a:srgbClr val="00B050"/>
                          </a:solidFill>
                          <a:effectLst/>
                          <a:latin typeface="微软雅黑" panose="020B0503020204020204" pitchFamily="34" charset="-122"/>
                          <a:ea typeface="微软雅黑" panose="020B0503020204020204" pitchFamily="34" charset="-122"/>
                        </a:rPr>
                        <a:t>C++</a:t>
                      </a: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编写。</a:t>
                      </a:r>
                      <a:endParaRPr lang="zh-CN" alt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r>
              <a:tr h="325520">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FTP</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a:effectLst/>
                          <a:latin typeface="微软雅黑" panose="020B0503020204020204" pitchFamily="34" charset="-122"/>
                          <a:ea typeface="微软雅黑" panose="020B0503020204020204" pitchFamily="34" charset="-122"/>
                        </a:rPr>
                        <a:t>ftp</a:t>
                      </a:r>
                      <a:endParaRPr lang="en-US" sz="1800" b="0" i="0" u="none" strike="noStrike">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a:effectLst/>
                          <a:latin typeface="微软雅黑" panose="020B0503020204020204" pitchFamily="34" charset="-122"/>
                          <a:ea typeface="微软雅黑" panose="020B0503020204020204" pitchFamily="34" charset="-122"/>
                        </a:rPr>
                        <a:t>fs.ftp.FtpFileSystem</a:t>
                      </a:r>
                      <a:endParaRPr lang="en-US" sz="1800" b="0" i="0" u="none" strike="noStrike">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just" fontAlgn="ctr"/>
                      <a:r>
                        <a:rPr lang="zh-CN" altLang="en-US" sz="1800" u="none" strike="noStrike" dirty="0">
                          <a:effectLst/>
                          <a:latin typeface="微软雅黑" panose="020B0503020204020204" pitchFamily="34" charset="-122"/>
                          <a:ea typeface="微软雅黑" panose="020B0503020204020204" pitchFamily="34" charset="-122"/>
                        </a:rPr>
                        <a:t>由</a:t>
                      </a:r>
                      <a:r>
                        <a:rPr lang="en-US" altLang="zh-CN" sz="1800" u="none" strike="noStrike" dirty="0">
                          <a:effectLst/>
                          <a:latin typeface="微软雅黑" panose="020B0503020204020204" pitchFamily="34" charset="-122"/>
                          <a:ea typeface="微软雅黑" panose="020B0503020204020204" pitchFamily="34" charset="-122"/>
                        </a:rPr>
                        <a:t>FTP</a:t>
                      </a:r>
                      <a:r>
                        <a:rPr lang="zh-CN" altLang="en-US" sz="1800" u="none" strike="noStrike" dirty="0">
                          <a:effectLst/>
                          <a:latin typeface="微软雅黑" panose="020B0503020204020204" pitchFamily="34" charset="-122"/>
                          <a:ea typeface="微软雅黑" panose="020B0503020204020204" pitchFamily="34" charset="-122"/>
                        </a:rPr>
                        <a:t>服务器支持的文件系统。</a:t>
                      </a:r>
                      <a:endParaRPr lang="zh-CN" alt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r>
              <a:tr h="431812">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S3（</a:t>
                      </a:r>
                      <a:r>
                        <a:rPr lang="zh-CN" altLang="en-US" sz="1800" u="none" strike="noStrike" dirty="0">
                          <a:effectLst/>
                          <a:latin typeface="微软雅黑" panose="020B0503020204020204" pitchFamily="34" charset="-122"/>
                          <a:ea typeface="微软雅黑" panose="020B0503020204020204" pitchFamily="34" charset="-122"/>
                        </a:rPr>
                        <a:t>本地）</a:t>
                      </a:r>
                      <a:endParaRPr lang="zh-CN" alt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a:solidFill>
                            <a:srgbClr val="00B050"/>
                          </a:solidFill>
                          <a:effectLst/>
                          <a:latin typeface="微软雅黑" panose="020B0503020204020204" pitchFamily="34" charset="-122"/>
                          <a:ea typeface="微软雅黑" panose="020B0503020204020204" pitchFamily="34" charset="-122"/>
                        </a:rPr>
                        <a:t>s3n</a:t>
                      </a:r>
                      <a:endParaRPr 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a:solidFill>
                            <a:srgbClr val="00B050"/>
                          </a:solidFill>
                          <a:effectLst/>
                          <a:latin typeface="微软雅黑" panose="020B0503020204020204" pitchFamily="34" charset="-122"/>
                          <a:ea typeface="微软雅黑" panose="020B0503020204020204" pitchFamily="34" charset="-122"/>
                        </a:rPr>
                        <a:t>fs.s3native.NativeS3FileSystem</a:t>
                      </a:r>
                      <a:endParaRPr 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just" fontAlgn="ct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基于</a:t>
                      </a:r>
                      <a:r>
                        <a:rPr lang="en-US" sz="1800" u="none" strike="noStrike" dirty="0">
                          <a:solidFill>
                            <a:srgbClr val="00B050"/>
                          </a:solidFill>
                          <a:effectLst/>
                          <a:latin typeface="微软雅黑" panose="020B0503020204020204" pitchFamily="34" charset="-122"/>
                          <a:ea typeface="微软雅黑" panose="020B0503020204020204" pitchFamily="34" charset="-122"/>
                        </a:rPr>
                        <a:t>Amazon S3</a:t>
                      </a:r>
                      <a:r>
                        <a:rPr lang="zh-CN" altLang="en-US" sz="1800" u="none" strike="noStrike" dirty="0">
                          <a:solidFill>
                            <a:srgbClr val="00B050"/>
                          </a:solidFill>
                          <a:effectLst/>
                          <a:latin typeface="微软雅黑" panose="020B0503020204020204" pitchFamily="34" charset="-122"/>
                          <a:ea typeface="微软雅黑" panose="020B0503020204020204" pitchFamily="34" charset="-122"/>
                        </a:rPr>
                        <a:t>的文件系统。</a:t>
                      </a:r>
                      <a:endParaRPr lang="zh-CN" altLang="en-US" sz="1800" b="0" i="0" u="none" strike="noStrike" dirty="0">
                        <a:solidFill>
                          <a:srgbClr val="00B050"/>
                        </a:solidFill>
                        <a:effectLst/>
                        <a:latin typeface="微软雅黑" panose="020B0503020204020204" pitchFamily="34" charset="-122"/>
                        <a:ea typeface="微软雅黑" panose="020B0503020204020204" pitchFamily="34" charset="-122"/>
                      </a:endParaRPr>
                    </a:p>
                  </a:txBody>
                  <a:tcPr marL="6643" marR="6643" marT="6643" marB="0" anchor="ctr"/>
                </a:tc>
              </a:tr>
              <a:tr h="219228">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S3（</a:t>
                      </a:r>
                      <a:r>
                        <a:rPr lang="zh-CN" altLang="en-US" sz="1800" u="none" strike="noStrike" dirty="0">
                          <a:effectLst/>
                          <a:latin typeface="微软雅黑" panose="020B0503020204020204" pitchFamily="34" charset="-122"/>
                          <a:ea typeface="微软雅黑" panose="020B0503020204020204" pitchFamily="34" charset="-122"/>
                        </a:rPr>
                        <a:t>基于块）</a:t>
                      </a:r>
                      <a:endParaRPr lang="zh-CN" alt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s3 </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fs.s3.NativeS3FileSystem</a:t>
                      </a:r>
                      <a:endParaRPr 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c>
                  <a:txBody>
                    <a:bodyPr/>
                    <a:lstStyle/>
                    <a:p>
                      <a:pPr algn="just" fontAlgn="ctr"/>
                      <a:r>
                        <a:rPr lang="zh-CN" altLang="en-US" sz="1800" u="none" strike="noStrike" dirty="0">
                          <a:effectLst/>
                          <a:latin typeface="微软雅黑" panose="020B0503020204020204" pitchFamily="34" charset="-122"/>
                          <a:ea typeface="微软雅黑" panose="020B0503020204020204" pitchFamily="34" charset="-122"/>
                        </a:rPr>
                        <a:t>基于</a:t>
                      </a:r>
                      <a:r>
                        <a:rPr lang="en-US" sz="1800" u="none" strike="noStrike" dirty="0">
                          <a:effectLst/>
                          <a:latin typeface="微软雅黑" panose="020B0503020204020204" pitchFamily="34" charset="-122"/>
                          <a:ea typeface="微软雅黑" panose="020B0503020204020204" pitchFamily="34" charset="-122"/>
                        </a:rPr>
                        <a:t>Amazon S3</a:t>
                      </a:r>
                      <a:r>
                        <a:rPr lang="zh-CN" altLang="en-US" sz="1800" u="none" strike="noStrike" dirty="0">
                          <a:effectLst/>
                          <a:latin typeface="微软雅黑" panose="020B0503020204020204" pitchFamily="34" charset="-122"/>
                          <a:ea typeface="微软雅黑" panose="020B0503020204020204" pitchFamily="34" charset="-122"/>
                        </a:rPr>
                        <a:t>的文件系统，以块格式存储解决了</a:t>
                      </a:r>
                      <a:r>
                        <a:rPr lang="en-US" sz="1800" u="none" strike="noStrike" dirty="0">
                          <a:effectLst/>
                          <a:latin typeface="微软雅黑" panose="020B0503020204020204" pitchFamily="34" charset="-122"/>
                          <a:ea typeface="微软雅黑" panose="020B0503020204020204" pitchFamily="34" charset="-122"/>
                        </a:rPr>
                        <a:t>S3</a:t>
                      </a:r>
                      <a:r>
                        <a:rPr lang="zh-CN" altLang="en-US" sz="1800" u="none" strike="noStrike" dirty="0">
                          <a:effectLst/>
                          <a:latin typeface="微软雅黑" panose="020B0503020204020204" pitchFamily="34" charset="-122"/>
                          <a:ea typeface="微软雅黑" panose="020B0503020204020204" pitchFamily="34" charset="-122"/>
                        </a:rPr>
                        <a:t>的</a:t>
                      </a:r>
                      <a:r>
                        <a:rPr lang="en-US" altLang="zh-CN" sz="1800" u="none" strike="noStrike" dirty="0">
                          <a:effectLst/>
                          <a:latin typeface="微软雅黑" panose="020B0503020204020204" pitchFamily="34" charset="-122"/>
                          <a:ea typeface="微软雅黑" panose="020B0503020204020204" pitchFamily="34" charset="-122"/>
                        </a:rPr>
                        <a:t>5</a:t>
                      </a:r>
                      <a:r>
                        <a:rPr lang="en-US" sz="1800" u="none" strike="noStrike" dirty="0">
                          <a:effectLst/>
                          <a:latin typeface="微软雅黑" panose="020B0503020204020204" pitchFamily="34" charset="-122"/>
                          <a:ea typeface="微软雅黑" panose="020B0503020204020204" pitchFamily="34" charset="-122"/>
                        </a:rPr>
                        <a:t>GB</a:t>
                      </a:r>
                      <a:r>
                        <a:rPr lang="zh-CN" altLang="en-US" sz="1800" u="none" strike="noStrike" dirty="0">
                          <a:effectLst/>
                          <a:latin typeface="微软雅黑" panose="020B0503020204020204" pitchFamily="34" charset="-122"/>
                          <a:ea typeface="微软雅黑" panose="020B0503020204020204" pitchFamily="34" charset="-122"/>
                        </a:rPr>
                        <a:t>文件大小的限制。</a:t>
                      </a:r>
                      <a:endParaRPr lang="zh-CN" altLang="en-US" sz="1800" b="0" i="0" u="none" strike="noStrike" dirty="0">
                        <a:solidFill>
                          <a:srgbClr val="333333"/>
                        </a:solidFill>
                        <a:effectLst/>
                        <a:latin typeface="微软雅黑" panose="020B0503020204020204" pitchFamily="34" charset="-122"/>
                        <a:ea typeface="微软雅黑" panose="020B0503020204020204" pitchFamily="34" charset="-122"/>
                      </a:endParaRPr>
                    </a:p>
                  </a:txBody>
                  <a:tcPr marL="6643" marR="6643" marT="6643" marB="0" anchor="ctr"/>
                </a:tc>
              </a:tr>
            </a:tbl>
          </a:graphicData>
        </a:graphic>
      </p:graphicFrame>
      <p:sp>
        <p:nvSpPr>
          <p:cNvPr id="5" name="右箭头 4"/>
          <p:cNvSpPr/>
          <p:nvPr/>
        </p:nvSpPr>
        <p:spPr>
          <a:xfrm rot="10800000">
            <a:off x="9783647" y="2047857"/>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442489" y="1289777"/>
            <a:ext cx="1592195" cy="2031325"/>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之前在</a:t>
            </a:r>
            <a:r>
              <a:rPr lang="en-US" altLang="zh-CN" b="1" dirty="0" smtClean="0">
                <a:solidFill>
                  <a:srgbClr val="C00000"/>
                </a:solidFill>
                <a:latin typeface="微软雅黑" panose="020B0503020204020204" pitchFamily="34" charset="-122"/>
                <a:ea typeface="微软雅黑" panose="020B0503020204020204" pitchFamily="34" charset="-122"/>
              </a:rPr>
              <a:t>Eclipse</a:t>
            </a:r>
            <a:r>
              <a:rPr lang="zh-CN" altLang="en-US" b="1" dirty="0" smtClean="0">
                <a:solidFill>
                  <a:srgbClr val="C00000"/>
                </a:solidFill>
                <a:latin typeface="微软雅黑" panose="020B0503020204020204" pitchFamily="34" charset="-122"/>
                <a:ea typeface="微软雅黑" panose="020B0503020204020204" pitchFamily="34" charset="-122"/>
              </a:rPr>
              <a:t>中利用</a:t>
            </a:r>
            <a:r>
              <a:rPr lang="en-US" altLang="zh-CN" b="1" dirty="0" err="1" smtClean="0">
                <a:solidFill>
                  <a:srgbClr val="C00000"/>
                </a:solidFill>
                <a:latin typeface="微软雅黑" panose="020B0503020204020204" pitchFamily="34" charset="-122"/>
                <a:ea typeface="微软雅黑" panose="020B0503020204020204" pitchFamily="34" charset="-122"/>
              </a:rPr>
              <a:t>MapReduce</a:t>
            </a:r>
            <a:r>
              <a:rPr lang="zh-CN" altLang="en-US" b="1" dirty="0" smtClean="0">
                <a:solidFill>
                  <a:srgbClr val="C00000"/>
                </a:solidFill>
                <a:latin typeface="微软雅黑" panose="020B0503020204020204" pitchFamily="34" charset="-122"/>
                <a:ea typeface="微软雅黑" panose="020B0503020204020204" pitchFamily="34" charset="-122"/>
              </a:rPr>
              <a:t>应用程序远程访问</a:t>
            </a:r>
            <a:r>
              <a:rPr lang="en-US" altLang="zh-CN" b="1" dirty="0" smtClean="0">
                <a:solidFill>
                  <a:srgbClr val="C00000"/>
                </a:solidFill>
                <a:latin typeface="微软雅黑" panose="020B0503020204020204" pitchFamily="34" charset="-122"/>
                <a:ea typeface="微软雅黑" panose="020B0503020204020204" pitchFamily="34" charset="-122"/>
              </a:rPr>
              <a:t>HDFS</a:t>
            </a:r>
            <a:r>
              <a:rPr lang="zh-CN" altLang="en-US" b="1" dirty="0" smtClean="0">
                <a:solidFill>
                  <a:srgbClr val="C00000"/>
                </a:solidFill>
                <a:latin typeface="微软雅黑" panose="020B0503020204020204" pitchFamily="34" charset="-122"/>
                <a:ea typeface="微软雅黑" panose="020B0503020204020204" pitchFamily="34" charset="-122"/>
              </a:rPr>
              <a:t>时的文件系统</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7" name="圆角矩形 6"/>
          <p:cNvSpPr/>
          <p:nvPr/>
        </p:nvSpPr>
        <p:spPr>
          <a:xfrm>
            <a:off x="0" y="2047857"/>
            <a:ext cx="9940413" cy="34138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13360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数据一致性模型</a:t>
            </a:r>
            <a:endParaRPr lang="zh-CN" altLang="en-US" dirty="0"/>
          </a:p>
        </p:txBody>
      </p:sp>
      <p:sp>
        <p:nvSpPr>
          <p:cNvPr id="3" name="内容占位符 2"/>
          <p:cNvSpPr>
            <a:spLocks noGrp="1"/>
          </p:cNvSpPr>
          <p:nvPr>
            <p:ph idx="1"/>
          </p:nvPr>
        </p:nvSpPr>
        <p:spPr/>
        <p:txBody>
          <a:bodyPr/>
          <a:lstStyle/>
          <a:p>
            <a:r>
              <a:rPr lang="zh-CN" altLang="en-US" dirty="0"/>
              <a:t>文件系统</a:t>
            </a:r>
            <a:r>
              <a:rPr lang="zh-CN" altLang="en-US" dirty="0" smtClean="0"/>
              <a:t>的一致</a:t>
            </a:r>
            <a:r>
              <a:rPr lang="zh-CN" altLang="en-US" dirty="0"/>
              <a:t>模型（</a:t>
            </a:r>
            <a:r>
              <a:rPr lang="en-US" altLang="zh-CN" dirty="0" smtClean="0"/>
              <a:t>coherency model</a:t>
            </a:r>
            <a:r>
              <a:rPr lang="zh-CN" altLang="en-US" dirty="0"/>
              <a:t>）描述了文件读／写的数据可见性。</a:t>
            </a:r>
            <a:r>
              <a:rPr lang="en-US" altLang="zh-CN" dirty="0"/>
              <a:t>HDFS</a:t>
            </a:r>
            <a:r>
              <a:rPr lang="zh-CN" altLang="en-US" dirty="0"/>
              <a:t>为性能牺牲了一些</a:t>
            </a:r>
            <a:r>
              <a:rPr lang="en-US" altLang="zh-CN" dirty="0" smtClean="0"/>
              <a:t>POSIX</a:t>
            </a:r>
            <a:r>
              <a:rPr lang="zh-CN" altLang="en-US" dirty="0"/>
              <a:t>要求，因此一些操作与你期望的可能不同</a:t>
            </a:r>
            <a:r>
              <a:rPr lang="zh-CN" altLang="en-US" dirty="0" smtClean="0"/>
              <a:t>。</a:t>
            </a:r>
            <a:endParaRPr lang="en-US" altLang="zh-CN" dirty="0" smtClean="0"/>
          </a:p>
          <a:p>
            <a:r>
              <a:rPr lang="zh-CN" altLang="en-US" dirty="0"/>
              <a:t>新建一个文件之后，它能在文件系统的命名空间中立即可见，如下所示</a:t>
            </a:r>
            <a:r>
              <a:rPr lang="zh-CN" altLang="en-US" dirty="0" smtClean="0"/>
              <a:t>：</a:t>
            </a:r>
            <a:r>
              <a:rPr lang="en-US" altLang="zh-CN" dirty="0" smtClean="0"/>
              <a:t>	</a:t>
            </a:r>
            <a:r>
              <a:rPr lang="en-US" altLang="zh-CN" dirty="0" err="1" smtClean="0"/>
              <a:t>Pathp</a:t>
            </a:r>
            <a:r>
              <a:rPr lang="en-US" altLang="zh-CN" dirty="0" smtClean="0"/>
              <a:t>=</a:t>
            </a:r>
            <a:r>
              <a:rPr lang="en-US" altLang="zh-CN" dirty="0" err="1" smtClean="0"/>
              <a:t>newPath</a:t>
            </a:r>
            <a:r>
              <a:rPr lang="en-US" altLang="zh-CN" dirty="0"/>
              <a:t>(''p</a:t>
            </a:r>
            <a:r>
              <a:rPr lang="en-US" altLang="zh-CN" dirty="0" smtClean="0"/>
              <a:t>");</a:t>
            </a:r>
          </a:p>
          <a:p>
            <a:pPr marL="0" indent="0">
              <a:buNone/>
            </a:pPr>
            <a:r>
              <a:rPr lang="en-US" altLang="zh-CN" dirty="0" smtClean="0"/>
              <a:t>	</a:t>
            </a:r>
            <a:r>
              <a:rPr lang="en-US" altLang="zh-CN" dirty="0" err="1" smtClean="0"/>
              <a:t>hdfs.create</a:t>
            </a:r>
            <a:r>
              <a:rPr lang="en-US" altLang="zh-CN" dirty="0" smtClean="0"/>
              <a:t>(p);</a:t>
            </a:r>
          </a:p>
          <a:p>
            <a:endParaRPr lang="zh-CN" altLang="en-US" dirty="0"/>
          </a:p>
        </p:txBody>
      </p:sp>
    </p:spTree>
    <p:extLst>
      <p:ext uri="{BB962C8B-B14F-4D97-AF65-F5344CB8AC3E}">
        <p14:creationId xmlns:p14="http://schemas.microsoft.com/office/powerpoint/2010/main" val="15255862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数据一致性模型</a:t>
            </a:r>
            <a:endParaRPr lang="zh-CN" altLang="en-US" dirty="0"/>
          </a:p>
        </p:txBody>
      </p:sp>
      <p:sp>
        <p:nvSpPr>
          <p:cNvPr id="3" name="内容占位符 2"/>
          <p:cNvSpPr>
            <a:spLocks noGrp="1"/>
          </p:cNvSpPr>
          <p:nvPr>
            <p:ph idx="1"/>
          </p:nvPr>
        </p:nvSpPr>
        <p:spPr/>
        <p:txBody>
          <a:bodyPr/>
          <a:lstStyle/>
          <a:p>
            <a:r>
              <a:rPr lang="zh-CN" altLang="en-US" dirty="0"/>
              <a:t>但是，写入文件的内容并不保证能立即可见，即使数据流已经刷新并存储。所以文件长度显示为</a:t>
            </a:r>
            <a:r>
              <a:rPr lang="en-US" altLang="zh-CN" dirty="0"/>
              <a:t>0</a:t>
            </a:r>
            <a:r>
              <a:rPr lang="en-US" altLang="zh-CN" dirty="0" smtClean="0"/>
              <a:t>:</a:t>
            </a:r>
          </a:p>
          <a:p>
            <a:pPr marL="0" indent="0">
              <a:buNone/>
            </a:pPr>
            <a:r>
              <a:rPr lang="en-US" altLang="zh-CN" dirty="0" smtClean="0"/>
              <a:t>	Path p = new Path(“p”);</a:t>
            </a:r>
          </a:p>
          <a:p>
            <a:pPr marL="0" indent="0">
              <a:buNone/>
            </a:pPr>
            <a:r>
              <a:rPr lang="en-US" altLang="zh-CN" dirty="0"/>
              <a:t>	</a:t>
            </a:r>
            <a:r>
              <a:rPr lang="en-US" altLang="zh-CN" dirty="0" err="1" smtClean="0"/>
              <a:t>OutputStream</a:t>
            </a:r>
            <a:r>
              <a:rPr lang="en-US" altLang="zh-CN" dirty="0" smtClean="0"/>
              <a:t> out = </a:t>
            </a:r>
            <a:r>
              <a:rPr lang="en-US" altLang="zh-CN" dirty="0" err="1" smtClean="0"/>
              <a:t>hdfs.create</a:t>
            </a:r>
            <a:r>
              <a:rPr lang="en-US" altLang="zh-CN" dirty="0" smtClean="0"/>
              <a:t>(p);</a:t>
            </a:r>
          </a:p>
          <a:p>
            <a:pPr marL="0" indent="0">
              <a:buNone/>
            </a:pPr>
            <a:r>
              <a:rPr lang="en-US" altLang="zh-CN" dirty="0" smtClean="0"/>
              <a:t>	</a:t>
            </a:r>
            <a:r>
              <a:rPr lang="en-US" altLang="zh-CN" dirty="0" err="1" smtClean="0"/>
              <a:t>out.print</a:t>
            </a:r>
            <a:r>
              <a:rPr lang="en-US" altLang="zh-CN" dirty="0" smtClean="0"/>
              <a:t>(“Hello Hadoop!”.</a:t>
            </a:r>
            <a:r>
              <a:rPr lang="en-US" altLang="zh-CN" dirty="0" err="1" smtClean="0"/>
              <a:t>getBytes</a:t>
            </a:r>
            <a:r>
              <a:rPr lang="en-US" altLang="zh-CN" dirty="0" smtClean="0"/>
              <a:t>());</a:t>
            </a:r>
          </a:p>
          <a:p>
            <a:pPr marL="0" indent="0">
              <a:buNone/>
            </a:pPr>
            <a:r>
              <a:rPr lang="en-US" altLang="zh-CN" dirty="0"/>
              <a:t>	</a:t>
            </a:r>
            <a:r>
              <a:rPr lang="en-US" altLang="zh-CN" dirty="0" err="1" smtClean="0"/>
              <a:t>System.out.println</a:t>
            </a:r>
            <a:r>
              <a:rPr lang="en-US" altLang="zh-CN" dirty="0" smtClean="0"/>
              <a:t>(</a:t>
            </a:r>
            <a:r>
              <a:rPr lang="en-US" altLang="zh-CN" dirty="0" err="1" smtClean="0"/>
              <a:t>hdfs.getFileStatus</a:t>
            </a:r>
            <a:r>
              <a:rPr lang="en-US" altLang="zh-CN" dirty="0" smtClean="0"/>
              <a:t>(p).</a:t>
            </a:r>
            <a:r>
              <a:rPr lang="en-US" altLang="zh-CN" dirty="0" err="1" smtClean="0"/>
              <a:t>getLen</a:t>
            </a:r>
            <a:r>
              <a:rPr lang="en-US" altLang="zh-CN" dirty="0" smtClean="0"/>
              <a:t>());</a:t>
            </a:r>
            <a:endParaRPr lang="en-US" altLang="zh-CN" dirty="0"/>
          </a:p>
          <a:p>
            <a:r>
              <a:rPr lang="zh-CN" altLang="en-US" dirty="0"/>
              <a:t>写入的数据超过一个块后，第一个数据块对新的</a:t>
            </a:r>
            <a:r>
              <a:rPr lang="en-US" altLang="zh-CN" dirty="0"/>
              <a:t>reader</a:t>
            </a:r>
            <a:r>
              <a:rPr lang="zh-CN" altLang="en-US" dirty="0"/>
              <a:t>就是可见的。之后的块也不例外。总之，当前正在写入的块对其他</a:t>
            </a:r>
            <a:r>
              <a:rPr lang="en-US" altLang="zh-CN" dirty="0"/>
              <a:t>reader</a:t>
            </a:r>
            <a:r>
              <a:rPr lang="zh-CN" altLang="en-US" dirty="0"/>
              <a:t>不可见。</a:t>
            </a:r>
            <a:endParaRPr lang="en-US" altLang="zh-CN" dirty="0" smtClean="0"/>
          </a:p>
          <a:p>
            <a:endParaRPr lang="zh-CN" altLang="en-US" dirty="0"/>
          </a:p>
        </p:txBody>
      </p:sp>
    </p:spTree>
    <p:extLst>
      <p:ext uri="{BB962C8B-B14F-4D97-AF65-F5344CB8AC3E}">
        <p14:creationId xmlns:p14="http://schemas.microsoft.com/office/powerpoint/2010/main" val="2608041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数据一致性模型</a:t>
            </a:r>
            <a:endParaRPr lang="zh-CN" altLang="en-US" dirty="0"/>
          </a:p>
        </p:txBody>
      </p:sp>
      <p:sp>
        <p:nvSpPr>
          <p:cNvPr id="3" name="内容占位符 2"/>
          <p:cNvSpPr>
            <a:spLocks noGrp="1"/>
          </p:cNvSpPr>
          <p:nvPr>
            <p:ph idx="1"/>
          </p:nvPr>
        </p:nvSpPr>
        <p:spPr/>
        <p:txBody>
          <a:bodyPr/>
          <a:lstStyle/>
          <a:p>
            <a:r>
              <a:rPr lang="en-US" altLang="zh-CN" dirty="0" smtClean="0"/>
              <a:t>HDFS</a:t>
            </a:r>
            <a:r>
              <a:rPr lang="zh-CN" altLang="en-US" dirty="0"/>
              <a:t>提供一个方法来使所有缓存与数据节点强行同步，即对</a:t>
            </a:r>
            <a:r>
              <a:rPr lang="en-US" altLang="zh-CN" dirty="0" err="1" smtClean="0"/>
              <a:t>FSDataOutputStream</a:t>
            </a:r>
            <a:r>
              <a:rPr lang="zh-CN" altLang="en-US" dirty="0"/>
              <a:t>调用</a:t>
            </a:r>
            <a:r>
              <a:rPr lang="en-US" altLang="zh-CN" dirty="0"/>
              <a:t>sync(</a:t>
            </a:r>
            <a:r>
              <a:rPr lang="zh-CN" altLang="en-US" dirty="0"/>
              <a:t>）方法。当</a:t>
            </a:r>
            <a:r>
              <a:rPr lang="en-US" altLang="zh-CN" dirty="0"/>
              <a:t>sync(</a:t>
            </a:r>
            <a:r>
              <a:rPr lang="zh-CN" altLang="en-US" dirty="0"/>
              <a:t>）方法返回成功后，对所有新的</a:t>
            </a:r>
            <a:r>
              <a:rPr lang="en-US" altLang="zh-CN" dirty="0"/>
              <a:t>reader</a:t>
            </a:r>
            <a:r>
              <a:rPr lang="zh-CN" altLang="en-US" dirty="0"/>
              <a:t>而言，</a:t>
            </a:r>
            <a:r>
              <a:rPr lang="en-US" altLang="zh-CN" dirty="0"/>
              <a:t>HDFS</a:t>
            </a:r>
            <a:r>
              <a:rPr lang="zh-CN" altLang="en-US" dirty="0"/>
              <a:t>能保证文件中到目前为止写入的数据均到达所有</a:t>
            </a:r>
            <a:r>
              <a:rPr lang="en-US" altLang="zh-CN" dirty="0" err="1"/>
              <a:t>datanode</a:t>
            </a:r>
            <a:r>
              <a:rPr lang="zh-CN" altLang="en-US" dirty="0"/>
              <a:t>的写入管道并且对所有新的</a:t>
            </a:r>
            <a:r>
              <a:rPr lang="en-US" altLang="zh-CN" dirty="0"/>
              <a:t>reader</a:t>
            </a:r>
            <a:r>
              <a:rPr lang="zh-CN" altLang="en-US"/>
              <a:t>均</a:t>
            </a:r>
            <a:r>
              <a:rPr lang="zh-CN" altLang="en-US" smtClean="0"/>
              <a:t>可见。</a:t>
            </a:r>
            <a:endParaRPr lang="zh-CN" altLang="en-US" dirty="0"/>
          </a:p>
        </p:txBody>
      </p:sp>
    </p:spTree>
    <p:extLst>
      <p:ext uri="{BB962C8B-B14F-4D97-AF65-F5344CB8AC3E}">
        <p14:creationId xmlns:p14="http://schemas.microsoft.com/office/powerpoint/2010/main" val="26274792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存档文件</a:t>
            </a:r>
            <a:endParaRPr lang="zh-CN" altLang="en-US" dirty="0"/>
          </a:p>
        </p:txBody>
      </p:sp>
      <p:sp>
        <p:nvSpPr>
          <p:cNvPr id="3" name="内容占位符 2"/>
          <p:cNvSpPr>
            <a:spLocks noGrp="1"/>
          </p:cNvSpPr>
          <p:nvPr>
            <p:ph idx="1"/>
          </p:nvPr>
        </p:nvSpPr>
        <p:spPr/>
        <p:txBody>
          <a:bodyPr/>
          <a:lstStyle/>
          <a:p>
            <a:r>
              <a:rPr lang="zh-CN" altLang="en-US" dirty="0"/>
              <a:t>每个文件均按块方式存储，每个块的元数据存储在</a:t>
            </a:r>
            <a:r>
              <a:rPr lang="en-US" altLang="zh-CN" dirty="0" err="1"/>
              <a:t>namenode</a:t>
            </a:r>
            <a:r>
              <a:rPr lang="zh-CN" altLang="en-US" dirty="0"/>
              <a:t>的内存中，因此</a:t>
            </a:r>
            <a:r>
              <a:rPr lang="en-US" altLang="zh-CN" dirty="0"/>
              <a:t>Hadoop</a:t>
            </a:r>
            <a:r>
              <a:rPr lang="zh-CN" altLang="en-US" dirty="0"/>
              <a:t>存储小文件会非常低效。因为大量的小文件会耗尽</a:t>
            </a:r>
            <a:r>
              <a:rPr lang="en-US" altLang="zh-CN" dirty="0" err="1"/>
              <a:t>namenode</a:t>
            </a:r>
            <a:r>
              <a:rPr lang="zh-CN" altLang="en-US" dirty="0"/>
              <a:t>中的大部分内存。但注意，存储小文件所需的磁盘容量和存储这些文件原始内容所需要的磁盘空间相比也不会增多。例如，一个</a:t>
            </a:r>
            <a:r>
              <a:rPr lang="en-US" altLang="zh-CN" dirty="0"/>
              <a:t>1MB</a:t>
            </a:r>
            <a:r>
              <a:rPr lang="zh-CN" altLang="en-US" dirty="0"/>
              <a:t>的文件以大小为</a:t>
            </a:r>
            <a:r>
              <a:rPr lang="en-US" altLang="zh-CN" dirty="0"/>
              <a:t>128MB</a:t>
            </a:r>
            <a:r>
              <a:rPr lang="zh-CN" altLang="en-US" dirty="0"/>
              <a:t>的块存储，使用的是</a:t>
            </a:r>
            <a:r>
              <a:rPr lang="en-US" altLang="zh-CN" dirty="0"/>
              <a:t>1MB</a:t>
            </a:r>
            <a:r>
              <a:rPr lang="zh-CN" altLang="en-US" dirty="0"/>
              <a:t>的磁盘空间，而不是</a:t>
            </a:r>
            <a:r>
              <a:rPr lang="en-US" altLang="zh-CN" dirty="0"/>
              <a:t>128MB</a:t>
            </a:r>
            <a:r>
              <a:rPr lang="zh-CN" altLang="en-US" dirty="0"/>
              <a:t>。</a:t>
            </a:r>
          </a:p>
        </p:txBody>
      </p:sp>
    </p:spTree>
    <p:extLst>
      <p:ext uri="{BB962C8B-B14F-4D97-AF65-F5344CB8AC3E}">
        <p14:creationId xmlns:p14="http://schemas.microsoft.com/office/powerpoint/2010/main" val="15633696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存档文件</a:t>
            </a:r>
            <a:endParaRPr lang="zh-CN" altLang="en-US" dirty="0"/>
          </a:p>
        </p:txBody>
      </p:sp>
      <p:sp>
        <p:nvSpPr>
          <p:cNvPr id="3" name="内容占位符 2"/>
          <p:cNvSpPr>
            <a:spLocks noGrp="1"/>
          </p:cNvSpPr>
          <p:nvPr>
            <p:ph idx="1"/>
          </p:nvPr>
        </p:nvSpPr>
        <p:spPr/>
        <p:txBody>
          <a:bodyPr/>
          <a:lstStyle/>
          <a:p>
            <a:r>
              <a:rPr lang="en-US" altLang="zh-CN" dirty="0"/>
              <a:t>Hadoop</a:t>
            </a:r>
            <a:r>
              <a:rPr lang="zh-CN" altLang="en-US" dirty="0"/>
              <a:t>存档文件或</a:t>
            </a:r>
            <a:r>
              <a:rPr lang="en-US" altLang="zh-CN" dirty="0"/>
              <a:t>HAR</a:t>
            </a:r>
            <a:r>
              <a:rPr lang="zh-CN" altLang="en-US" dirty="0"/>
              <a:t>文件，是一个更高效的文件存档工具，它将文件存入</a:t>
            </a:r>
            <a:r>
              <a:rPr lang="en-US" altLang="zh-CN" dirty="0"/>
              <a:t>HDFS</a:t>
            </a:r>
            <a:r>
              <a:rPr lang="zh-CN" altLang="en-US" dirty="0"/>
              <a:t>块，在减少</a:t>
            </a:r>
            <a:r>
              <a:rPr lang="en-US" altLang="zh-CN" dirty="0" err="1"/>
              <a:t>namenode</a:t>
            </a:r>
            <a:r>
              <a:rPr lang="zh-CN" altLang="en-US" dirty="0"/>
              <a:t>内存使用的同时，允许对文件进行透明地</a:t>
            </a:r>
            <a:r>
              <a:rPr lang="zh-CN" altLang="en-US" dirty="0" smtClean="0"/>
              <a:t>访问。</a:t>
            </a:r>
            <a:r>
              <a:rPr lang="zh-CN" altLang="en-US" dirty="0"/>
              <a:t>具体说来，</a:t>
            </a:r>
            <a:r>
              <a:rPr lang="en-US" altLang="zh-CN" dirty="0"/>
              <a:t>Hadoop</a:t>
            </a:r>
            <a:r>
              <a:rPr lang="zh-CN" altLang="en-US" dirty="0"/>
              <a:t>存档文件可以用作</a:t>
            </a:r>
            <a:r>
              <a:rPr lang="en-US" altLang="zh-CN" dirty="0" err="1"/>
              <a:t>MapReduce</a:t>
            </a:r>
            <a:r>
              <a:rPr lang="zh-CN" altLang="en-US" dirty="0"/>
              <a:t>的输入。</a:t>
            </a:r>
          </a:p>
        </p:txBody>
      </p:sp>
    </p:spTree>
    <p:extLst>
      <p:ext uri="{BB962C8B-B14F-4D97-AF65-F5344CB8AC3E}">
        <p14:creationId xmlns:p14="http://schemas.microsoft.com/office/powerpoint/2010/main" val="10621399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存档文件</a:t>
            </a:r>
            <a:endParaRPr lang="zh-CN" altLang="en-US" dirty="0"/>
          </a:p>
        </p:txBody>
      </p:sp>
      <p:sp>
        <p:nvSpPr>
          <p:cNvPr id="3" name="内容占位符 2"/>
          <p:cNvSpPr>
            <a:spLocks noGrp="1"/>
          </p:cNvSpPr>
          <p:nvPr>
            <p:ph idx="1"/>
          </p:nvPr>
        </p:nvSpPr>
        <p:spPr/>
        <p:txBody>
          <a:bodyPr/>
          <a:lstStyle/>
          <a:p>
            <a:r>
              <a:rPr lang="en-US" altLang="zh-CN" dirty="0"/>
              <a:t>Hadoop</a:t>
            </a:r>
            <a:r>
              <a:rPr lang="zh-CN" altLang="en-US" dirty="0"/>
              <a:t>存档是</a:t>
            </a:r>
            <a:r>
              <a:rPr lang="zh-CN" altLang="en-US" dirty="0" smtClean="0"/>
              <a:t>通过</a:t>
            </a:r>
            <a:r>
              <a:rPr lang="en-US" altLang="zh-CN" dirty="0" smtClean="0"/>
              <a:t>archive</a:t>
            </a:r>
            <a:r>
              <a:rPr lang="zh-CN" altLang="en-US" dirty="0"/>
              <a:t>工具根据一组文件创建而来的。该存档工具运行</a:t>
            </a:r>
            <a:r>
              <a:rPr lang="en-US" altLang="zh-CN" dirty="0"/>
              <a:t>·</a:t>
            </a:r>
            <a:r>
              <a:rPr lang="zh-CN" altLang="en-US" dirty="0"/>
              <a:t>个</a:t>
            </a:r>
            <a:r>
              <a:rPr lang="en-US" altLang="zh-CN" dirty="0" err="1"/>
              <a:t>MapReduce</a:t>
            </a:r>
            <a:r>
              <a:rPr lang="zh-CN" altLang="en-US" dirty="0"/>
              <a:t>作业来并行处理所有的输入文件，因此你需要一个</a:t>
            </a:r>
            <a:r>
              <a:rPr lang="en-US" altLang="zh-CN" dirty="0" smtClean="0"/>
              <a:t>MapReduce</a:t>
            </a:r>
            <a:r>
              <a:rPr lang="zh-CN" altLang="en-US" dirty="0"/>
              <a:t>集群来运行和使用它</a:t>
            </a:r>
            <a:r>
              <a:rPr lang="zh-CN" altLang="en-US" dirty="0" smtClean="0"/>
              <a:t>。</a:t>
            </a:r>
            <a:endParaRPr lang="en-US" altLang="zh-CN" dirty="0" smtClean="0"/>
          </a:p>
          <a:p>
            <a:r>
              <a:rPr lang="zh-CN" altLang="en-US" dirty="0" smtClean="0"/>
              <a:t>这里</a:t>
            </a:r>
            <a:r>
              <a:rPr lang="zh-CN" altLang="en-US" dirty="0"/>
              <a:t>，</a:t>
            </a:r>
            <a:r>
              <a:rPr lang="en-US" altLang="zh-CN" dirty="0"/>
              <a:t>HDFS</a:t>
            </a:r>
            <a:r>
              <a:rPr lang="zh-CN" altLang="en-US" dirty="0"/>
              <a:t>中有一些文档我们希望对它们进行存档</a:t>
            </a:r>
            <a:r>
              <a:rPr lang="zh-CN" altLang="en-US" dirty="0" smtClean="0"/>
              <a:t>：</a:t>
            </a:r>
            <a:endParaRPr lang="en-US" altLang="zh-CN" dirty="0" smtClean="0"/>
          </a:p>
          <a:p>
            <a:endParaRPr lang="en-US" altLang="zh-CN" dirty="0"/>
          </a:p>
          <a:p>
            <a:endParaRPr lang="en-US" altLang="zh-CN" dirty="0" smtClean="0"/>
          </a:p>
          <a:p>
            <a:r>
              <a:rPr lang="zh-CN" altLang="en-US" dirty="0"/>
              <a:t>现在我们可以运行</a:t>
            </a:r>
            <a:r>
              <a:rPr lang="en-US" altLang="zh-CN" dirty="0"/>
              <a:t>archive</a:t>
            </a:r>
            <a:r>
              <a:rPr lang="zh-CN" altLang="en-US" dirty="0"/>
              <a:t>指令</a:t>
            </a:r>
            <a:r>
              <a:rPr lang="zh-CN" altLang="en-US" dirty="0" smtClean="0"/>
              <a:t>：</a:t>
            </a:r>
            <a:endParaRPr lang="en-US" altLang="zh-CN" dirty="0" smtClean="0"/>
          </a:p>
          <a:p>
            <a:pPr marL="0" indent="0">
              <a:buNone/>
            </a:pPr>
            <a:r>
              <a:rPr lang="en-US" altLang="zh-CN" dirty="0"/>
              <a:t>	 </a:t>
            </a:r>
            <a:r>
              <a:rPr lang="en-US" altLang="zh-CN" dirty="0" err="1"/>
              <a:t>hadoop</a:t>
            </a:r>
            <a:r>
              <a:rPr lang="en-US" altLang="zh-CN" dirty="0"/>
              <a:t> archive -</a:t>
            </a:r>
            <a:r>
              <a:rPr lang="en-US" altLang="zh-CN" dirty="0" err="1"/>
              <a:t>archiveName</a:t>
            </a:r>
            <a:r>
              <a:rPr lang="en-US" altLang="zh-CN" dirty="0"/>
              <a:t> </a:t>
            </a:r>
            <a:r>
              <a:rPr lang="en-US" altLang="zh-CN" dirty="0" err="1"/>
              <a:t>files.har</a:t>
            </a:r>
            <a:r>
              <a:rPr lang="en-US" altLang="zh-CN" dirty="0"/>
              <a:t> -p /  </a:t>
            </a:r>
            <a:r>
              <a:rPr lang="en-US" altLang="zh-CN" dirty="0" err="1"/>
              <a:t>TestDir</a:t>
            </a:r>
            <a:r>
              <a:rPr lang="en-US" altLang="zh-CN" dirty="0"/>
              <a:t> </a:t>
            </a:r>
            <a:r>
              <a:rPr lang="en-US" altLang="zh-CN" dirty="0" err="1"/>
              <a:t>tmp</a:t>
            </a:r>
            <a:endParaRPr lang="en-US" altLang="zh-CN" dirty="0" smtClean="0"/>
          </a:p>
          <a:p>
            <a:endParaRPr lang="en-US" altLang="zh-CN" dirty="0"/>
          </a:p>
          <a:p>
            <a:endParaRPr lang="en-US" altLang="zh-CN" dirty="0" smtClean="0"/>
          </a:p>
          <a:p>
            <a:endParaRPr lang="zh-CN" altLang="en-US" dirty="0"/>
          </a:p>
        </p:txBody>
      </p:sp>
      <p:pic>
        <p:nvPicPr>
          <p:cNvPr id="5" name="图片 4"/>
          <p:cNvPicPr>
            <a:picLocks noChangeAspect="1"/>
          </p:cNvPicPr>
          <p:nvPr/>
        </p:nvPicPr>
        <p:blipFill>
          <a:blip r:embed="rId2"/>
          <a:stretch>
            <a:fillRect/>
          </a:stretch>
        </p:blipFill>
        <p:spPr>
          <a:xfrm>
            <a:off x="362410" y="2637237"/>
            <a:ext cx="7839075" cy="866775"/>
          </a:xfrm>
          <a:prstGeom prst="rect">
            <a:avLst/>
          </a:prstGeom>
          <a:blipFill>
            <a:blip r:embed="rId3"/>
            <a:stretch>
              <a:fillRect/>
            </a:stretch>
          </a:blipFill>
          <a:ln w="101600">
            <a:solidFill>
              <a:srgbClr val="339933">
                <a:alpha val="96000"/>
              </a:srgbClr>
            </a:solidFill>
          </a:ln>
        </p:spPr>
      </p:pic>
      <p:sp>
        <p:nvSpPr>
          <p:cNvPr id="6" name="圆角矩形 5"/>
          <p:cNvSpPr/>
          <p:nvPr/>
        </p:nvSpPr>
        <p:spPr>
          <a:xfrm>
            <a:off x="6418193" y="4160038"/>
            <a:ext cx="1398452" cy="387666"/>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237404" y="4554222"/>
            <a:ext cx="1814395"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存档文件名称</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7816645" y="4160038"/>
            <a:ext cx="781665" cy="387666"/>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181786" y="3718898"/>
            <a:ext cx="1814395"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源文件父路径</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8605348" y="4126201"/>
            <a:ext cx="1217078" cy="421503"/>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9829464" y="4126201"/>
            <a:ext cx="1217078" cy="421503"/>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571653" y="4547704"/>
            <a:ext cx="1814395"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源文件路径</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628836" y="3737884"/>
            <a:ext cx="1814395"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目标路径</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17113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存档文件</a:t>
            </a:r>
            <a:endParaRPr lang="zh-CN" altLang="en-US" dirty="0"/>
          </a:p>
        </p:txBody>
      </p:sp>
      <p:sp>
        <p:nvSpPr>
          <p:cNvPr id="3" name="内容占位符 2"/>
          <p:cNvSpPr>
            <a:spLocks noGrp="1"/>
          </p:cNvSpPr>
          <p:nvPr>
            <p:ph idx="1"/>
          </p:nvPr>
        </p:nvSpPr>
        <p:spPr/>
        <p:txBody>
          <a:bodyPr/>
          <a:lstStyle/>
          <a:p>
            <a:r>
              <a:rPr lang="zh-CN" altLang="en-US" dirty="0" smtClean="0"/>
              <a:t>命令运行结果：</a:t>
            </a:r>
            <a:endParaRPr lang="zh-CN" altLang="en-US" dirty="0"/>
          </a:p>
        </p:txBody>
      </p:sp>
      <p:pic>
        <p:nvPicPr>
          <p:cNvPr id="4" name="图片 3"/>
          <p:cNvPicPr>
            <a:picLocks noChangeAspect="1"/>
          </p:cNvPicPr>
          <p:nvPr/>
        </p:nvPicPr>
        <p:blipFill rotWithShape="1">
          <a:blip r:embed="rId2"/>
          <a:srcRect r="9170"/>
          <a:stretch/>
        </p:blipFill>
        <p:spPr>
          <a:xfrm>
            <a:off x="292619" y="1553804"/>
            <a:ext cx="10753924" cy="1390650"/>
          </a:xfrm>
          <a:prstGeom prst="rect">
            <a:avLst/>
          </a:prstGeom>
          <a:blipFill>
            <a:blip r:embed="rId3"/>
            <a:stretch>
              <a:fillRect/>
            </a:stretch>
          </a:blipFill>
          <a:ln w="101600">
            <a:solidFill>
              <a:srgbClr val="339933">
                <a:alpha val="96000"/>
              </a:srgbClr>
            </a:solidFill>
          </a:ln>
        </p:spPr>
      </p:pic>
      <p:pic>
        <p:nvPicPr>
          <p:cNvPr id="5" name="图片 4"/>
          <p:cNvPicPr>
            <a:picLocks noChangeAspect="1"/>
          </p:cNvPicPr>
          <p:nvPr/>
        </p:nvPicPr>
        <p:blipFill>
          <a:blip r:embed="rId4"/>
          <a:stretch>
            <a:fillRect/>
          </a:stretch>
        </p:blipFill>
        <p:spPr>
          <a:xfrm>
            <a:off x="2189060" y="2824050"/>
            <a:ext cx="8315325" cy="561975"/>
          </a:xfrm>
          <a:prstGeom prst="rect">
            <a:avLst/>
          </a:prstGeom>
          <a:blipFill>
            <a:blip r:embed="rId3"/>
            <a:stretch>
              <a:fillRect/>
            </a:stretch>
          </a:blipFill>
          <a:ln w="101600">
            <a:solidFill>
              <a:srgbClr val="339933">
                <a:alpha val="96000"/>
              </a:srgbClr>
            </a:solidFill>
          </a:ln>
        </p:spPr>
      </p:pic>
      <p:sp>
        <p:nvSpPr>
          <p:cNvPr id="6" name="圆角矩形 5"/>
          <p:cNvSpPr/>
          <p:nvPr/>
        </p:nvSpPr>
        <p:spPr>
          <a:xfrm>
            <a:off x="292619" y="1553587"/>
            <a:ext cx="9151828" cy="23100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rot="10800000">
            <a:off x="9324189" y="1471050"/>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927177" y="1491429"/>
            <a:ext cx="1901029"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创建存档文件</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右箭头 8"/>
          <p:cNvSpPr/>
          <p:nvPr/>
        </p:nvSpPr>
        <p:spPr>
          <a:xfrm rot="5400000">
            <a:off x="8727540" y="2479367"/>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2189060" y="3150779"/>
            <a:ext cx="7793971" cy="23524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8480324" y="3507846"/>
            <a:ext cx="227962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存档文件创建成功</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86642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存档文件</a:t>
            </a:r>
            <a:endParaRPr lang="zh-CN" altLang="en-US" dirty="0"/>
          </a:p>
        </p:txBody>
      </p:sp>
      <p:sp>
        <p:nvSpPr>
          <p:cNvPr id="3" name="内容占位符 2"/>
          <p:cNvSpPr>
            <a:spLocks noGrp="1"/>
          </p:cNvSpPr>
          <p:nvPr>
            <p:ph idx="1"/>
          </p:nvPr>
        </p:nvSpPr>
        <p:spPr/>
        <p:txBody>
          <a:bodyPr/>
          <a:lstStyle/>
          <a:p>
            <a:r>
              <a:rPr lang="zh-CN" altLang="en-US" dirty="0" smtClean="0"/>
              <a:t>可以通过</a:t>
            </a:r>
            <a:r>
              <a:rPr lang="en-US" altLang="zh-CN" dirty="0" smtClean="0"/>
              <a:t>Shell</a:t>
            </a:r>
            <a:r>
              <a:rPr lang="zh-CN" altLang="en-US" dirty="0" smtClean="0"/>
              <a:t>命令查看</a:t>
            </a:r>
            <a:r>
              <a:rPr lang="en-US" altLang="zh-CN" dirty="0" smtClean="0"/>
              <a:t>HAR</a:t>
            </a:r>
            <a:r>
              <a:rPr lang="zh-CN" altLang="en-US" dirty="0" smtClean="0"/>
              <a:t>文件的构造：</a:t>
            </a:r>
            <a:endParaRPr lang="en-US" altLang="zh-CN" dirty="0" smtClean="0"/>
          </a:p>
          <a:p>
            <a:endParaRPr lang="en-US" altLang="zh-CN" dirty="0"/>
          </a:p>
          <a:p>
            <a:endParaRPr lang="en-US" altLang="zh-CN" dirty="0" smtClean="0"/>
          </a:p>
          <a:p>
            <a:endParaRPr lang="en-US" altLang="zh-CN" dirty="0"/>
          </a:p>
          <a:p>
            <a:r>
              <a:rPr lang="zh-CN" altLang="en-US" dirty="0"/>
              <a:t>这个目录列表显示了</a:t>
            </a:r>
            <a:r>
              <a:rPr lang="en-US" altLang="zh-CN" dirty="0"/>
              <a:t>HAR</a:t>
            </a:r>
            <a:r>
              <a:rPr lang="zh-CN" altLang="en-US" dirty="0"/>
              <a:t>文件的组成部分：两个索引文件以及部分文件的</a:t>
            </a:r>
            <a:r>
              <a:rPr lang="zh-CN" altLang="en-US" dirty="0" smtClean="0"/>
              <a:t>集合，本</a:t>
            </a:r>
            <a:r>
              <a:rPr lang="zh-CN" altLang="en-US" dirty="0"/>
              <a:t>例中只有一个。这些部分文件中包含已经链接在一起的大量原始文件的内容，并且我们通过索引可以找到包含在存档文件中的部分文件，它的起始点和长度。但所有这些细节对于</a:t>
            </a:r>
            <a:r>
              <a:rPr lang="zh-CN" altLang="en-US" dirty="0" smtClean="0"/>
              <a:t>使用</a:t>
            </a:r>
            <a:r>
              <a:rPr lang="en-US" altLang="zh-CN" dirty="0" err="1" smtClean="0"/>
              <a:t>har</a:t>
            </a:r>
            <a:r>
              <a:rPr lang="en-US" altLang="zh-CN" dirty="0" smtClean="0"/>
              <a:t> URI</a:t>
            </a:r>
            <a:r>
              <a:rPr lang="zh-CN" altLang="en-US" dirty="0"/>
              <a:t>方案与</a:t>
            </a:r>
            <a:r>
              <a:rPr lang="en-US" altLang="zh-CN" dirty="0"/>
              <a:t>HAR</a:t>
            </a:r>
            <a:r>
              <a:rPr lang="zh-CN" altLang="en-US" dirty="0"/>
              <a:t>文件交互的应用都是隐式的，并且</a:t>
            </a:r>
            <a:r>
              <a:rPr lang="en-US" altLang="zh-CN" dirty="0"/>
              <a:t>HAR</a:t>
            </a:r>
            <a:r>
              <a:rPr lang="zh-CN" altLang="en-US" dirty="0"/>
              <a:t>文件系统是建立在基础文件系统上</a:t>
            </a:r>
            <a:r>
              <a:rPr lang="zh-CN" altLang="en-US" dirty="0" smtClean="0"/>
              <a:t>的。</a:t>
            </a:r>
            <a:endParaRPr lang="zh-CN" altLang="en-US" dirty="0"/>
          </a:p>
        </p:txBody>
      </p:sp>
      <p:pic>
        <p:nvPicPr>
          <p:cNvPr id="4" name="图片 3"/>
          <p:cNvPicPr>
            <a:picLocks noChangeAspect="1"/>
          </p:cNvPicPr>
          <p:nvPr/>
        </p:nvPicPr>
        <p:blipFill>
          <a:blip r:embed="rId2"/>
          <a:stretch>
            <a:fillRect/>
          </a:stretch>
        </p:blipFill>
        <p:spPr>
          <a:xfrm>
            <a:off x="294660" y="1386499"/>
            <a:ext cx="9124950" cy="1076325"/>
          </a:xfrm>
          <a:prstGeom prst="rect">
            <a:avLst/>
          </a:prstGeom>
          <a:blipFill>
            <a:blip r:embed="rId3"/>
            <a:stretch>
              <a:fillRect/>
            </a:stretch>
          </a:blipFill>
          <a:ln w="101600">
            <a:solidFill>
              <a:srgbClr val="339933">
                <a:alpha val="96000"/>
              </a:srgbClr>
            </a:solidFill>
          </a:ln>
        </p:spPr>
      </p:pic>
    </p:spTree>
    <p:extLst>
      <p:ext uri="{BB962C8B-B14F-4D97-AF65-F5344CB8AC3E}">
        <p14:creationId xmlns:p14="http://schemas.microsoft.com/office/powerpoint/2010/main" val="3470405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存档文件</a:t>
            </a:r>
            <a:endParaRPr lang="zh-CN" altLang="en-US" dirty="0"/>
          </a:p>
        </p:txBody>
      </p:sp>
      <p:sp>
        <p:nvSpPr>
          <p:cNvPr id="3" name="内容占位符 2"/>
          <p:cNvSpPr>
            <a:spLocks noGrp="1"/>
          </p:cNvSpPr>
          <p:nvPr>
            <p:ph idx="1"/>
          </p:nvPr>
        </p:nvSpPr>
        <p:spPr/>
        <p:txBody>
          <a:bodyPr/>
          <a:lstStyle/>
          <a:p>
            <a:r>
              <a:rPr lang="zh-CN" altLang="en-US" dirty="0"/>
              <a:t>以下命令以递归方式列出了存档文件中的部分文件</a:t>
            </a:r>
            <a:r>
              <a:rPr lang="zh-CN" altLang="en-US" dirty="0" smtClean="0"/>
              <a:t>：</a:t>
            </a:r>
            <a:endParaRPr lang="en-US" altLang="zh-CN" dirty="0" smtClean="0"/>
          </a:p>
          <a:p>
            <a:endParaRPr lang="en-US" altLang="zh-CN" dirty="0"/>
          </a:p>
          <a:p>
            <a:endParaRPr lang="en-US" altLang="zh-CN" dirty="0" smtClean="0"/>
          </a:p>
          <a:p>
            <a:endParaRPr lang="en-US" altLang="zh-CN" dirty="0"/>
          </a:p>
          <a:p>
            <a:r>
              <a:rPr lang="zh-CN" altLang="en-US" dirty="0"/>
              <a:t>如果</a:t>
            </a:r>
            <a:r>
              <a:rPr lang="en-US" altLang="zh-CN" dirty="0"/>
              <a:t>HAR</a:t>
            </a:r>
            <a:r>
              <a:rPr lang="zh-CN" altLang="en-US" dirty="0"/>
              <a:t>文件所在的文件系统是默认的文件系统，这就非常直观易懂。另一方面，如果想在其他文件系统中引用</a:t>
            </a:r>
            <a:r>
              <a:rPr lang="en-US" altLang="zh-CN" dirty="0"/>
              <a:t>HAR</a:t>
            </a:r>
            <a:r>
              <a:rPr lang="zh-CN" altLang="en-US" dirty="0"/>
              <a:t>文件，则需要使用一个不同于正常情况的</a:t>
            </a:r>
            <a:r>
              <a:rPr lang="en-US" altLang="zh-CN" dirty="0"/>
              <a:t>URI</a:t>
            </a:r>
            <a:r>
              <a:rPr lang="zh-CN" altLang="en-US" dirty="0"/>
              <a:t>路径格式。以下两个指令作用相同，示例</a:t>
            </a:r>
            <a:r>
              <a:rPr lang="zh-CN" altLang="en-US" dirty="0" smtClean="0"/>
              <a:t>如下：</a:t>
            </a:r>
            <a:endParaRPr lang="en-US" altLang="zh-CN" dirty="0" smtClean="0"/>
          </a:p>
          <a:p>
            <a:pPr lvl="1"/>
            <a:r>
              <a:rPr lang="en-US" altLang="zh-CN" dirty="0" smtClean="0"/>
              <a:t>Hadoop fs -</a:t>
            </a:r>
            <a:r>
              <a:rPr lang="en-US" altLang="zh-CN" dirty="0" err="1" smtClean="0"/>
              <a:t>ls</a:t>
            </a:r>
            <a:r>
              <a:rPr lang="en-US" altLang="zh-CN" dirty="0" smtClean="0"/>
              <a:t> -R </a:t>
            </a:r>
            <a:r>
              <a:rPr lang="en-US" altLang="zh-CN" dirty="0" err="1" smtClean="0"/>
              <a:t>har</a:t>
            </a:r>
            <a:r>
              <a:rPr lang="zh-CN" altLang="en-US" dirty="0" smtClean="0"/>
              <a:t>：</a:t>
            </a:r>
            <a:r>
              <a:rPr lang="en-US" altLang="zh-CN" dirty="0" smtClean="0"/>
              <a:t>///user/Hadoop/</a:t>
            </a:r>
            <a:r>
              <a:rPr lang="en-US" altLang="zh-CN" dirty="0" err="1" smtClean="0"/>
              <a:t>tmp</a:t>
            </a:r>
            <a:r>
              <a:rPr lang="en-US" altLang="zh-CN" dirty="0" smtClean="0"/>
              <a:t>/</a:t>
            </a:r>
            <a:r>
              <a:rPr lang="en-US" altLang="zh-CN" dirty="0" err="1" smtClean="0"/>
              <a:t>files.har</a:t>
            </a:r>
            <a:endParaRPr lang="en-US" altLang="zh-CN" dirty="0" smtClean="0"/>
          </a:p>
          <a:p>
            <a:pPr lvl="1"/>
            <a:r>
              <a:rPr lang="en-US" altLang="zh-CN" dirty="0"/>
              <a:t>Hadoop fs -</a:t>
            </a:r>
            <a:r>
              <a:rPr lang="en-US" altLang="zh-CN" dirty="0" err="1"/>
              <a:t>ls</a:t>
            </a:r>
            <a:r>
              <a:rPr lang="en-US" altLang="zh-CN" dirty="0"/>
              <a:t> -R </a:t>
            </a:r>
            <a:r>
              <a:rPr lang="en-US" altLang="zh-CN" dirty="0" err="1"/>
              <a:t>har</a:t>
            </a:r>
            <a:r>
              <a:rPr lang="zh-CN" altLang="en-US" dirty="0"/>
              <a:t>：</a:t>
            </a:r>
            <a:r>
              <a:rPr lang="en-US" altLang="zh-CN" dirty="0" smtClean="0"/>
              <a:t>//127.0.0.1:9000/user/Hadoop/</a:t>
            </a:r>
            <a:r>
              <a:rPr lang="en-US" altLang="zh-CN" dirty="0" err="1" smtClean="0"/>
              <a:t>tmp</a:t>
            </a:r>
            <a:r>
              <a:rPr lang="en-US" altLang="zh-CN" dirty="0" smtClean="0"/>
              <a:t>/</a:t>
            </a:r>
            <a:r>
              <a:rPr lang="en-US" altLang="zh-CN" dirty="0" err="1" smtClean="0"/>
              <a:t>files.har</a:t>
            </a:r>
            <a:endParaRPr lang="en-US" altLang="zh-CN" dirty="0" smtClean="0"/>
          </a:p>
          <a:p>
            <a:pPr marL="457200" lvl="1" indent="0">
              <a:buNone/>
            </a:pPr>
            <a:endParaRPr lang="en-US" altLang="zh-CN" dirty="0"/>
          </a:p>
        </p:txBody>
      </p:sp>
      <p:pic>
        <p:nvPicPr>
          <p:cNvPr id="5" name="图片 4"/>
          <p:cNvPicPr>
            <a:picLocks noChangeAspect="1"/>
          </p:cNvPicPr>
          <p:nvPr/>
        </p:nvPicPr>
        <p:blipFill>
          <a:blip r:embed="rId2"/>
          <a:stretch>
            <a:fillRect/>
          </a:stretch>
        </p:blipFill>
        <p:spPr>
          <a:xfrm>
            <a:off x="325539" y="1421837"/>
            <a:ext cx="10125075" cy="828675"/>
          </a:xfrm>
          <a:prstGeom prst="rect">
            <a:avLst/>
          </a:prstGeom>
          <a:blipFill>
            <a:blip r:embed="rId3"/>
            <a:stretch>
              <a:fillRect/>
            </a:stretch>
          </a:blipFill>
          <a:ln w="101600">
            <a:solidFill>
              <a:srgbClr val="339933">
                <a:alpha val="96000"/>
              </a:srgbClr>
            </a:solidFill>
          </a:ln>
        </p:spPr>
      </p:pic>
    </p:spTree>
    <p:extLst>
      <p:ext uri="{BB962C8B-B14F-4D97-AF65-F5344CB8AC3E}">
        <p14:creationId xmlns:p14="http://schemas.microsoft.com/office/powerpoint/2010/main" val="10350817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删除存档文件</a:t>
            </a:r>
            <a:endParaRPr lang="zh-CN" altLang="en-US" dirty="0"/>
          </a:p>
        </p:txBody>
      </p:sp>
      <p:sp>
        <p:nvSpPr>
          <p:cNvPr id="3" name="内容占位符 2"/>
          <p:cNvSpPr>
            <a:spLocks noGrp="1"/>
          </p:cNvSpPr>
          <p:nvPr>
            <p:ph idx="1"/>
          </p:nvPr>
        </p:nvSpPr>
        <p:spPr/>
        <p:txBody>
          <a:bodyPr/>
          <a:lstStyle/>
          <a:p>
            <a:r>
              <a:rPr lang="zh-CN" altLang="en-US" dirty="0"/>
              <a:t>要想删除</a:t>
            </a:r>
            <a:r>
              <a:rPr lang="en-US" altLang="zh-CN" dirty="0"/>
              <a:t>HAR</a:t>
            </a:r>
            <a:r>
              <a:rPr lang="zh-CN" altLang="en-US" dirty="0"/>
              <a:t>文件，需要使用递归格式进行删除，因为对于基础文件系统来说，</a:t>
            </a:r>
            <a:r>
              <a:rPr lang="en-US" altLang="zh-CN" dirty="0"/>
              <a:t>HAR</a:t>
            </a:r>
            <a:r>
              <a:rPr lang="zh-CN" altLang="en-US" dirty="0"/>
              <a:t>文件是一个目录</a:t>
            </a:r>
            <a:r>
              <a:rPr lang="zh-CN" altLang="en-US" dirty="0" smtClean="0"/>
              <a:t>：</a:t>
            </a:r>
            <a:endParaRPr lang="en-US" altLang="zh-CN" dirty="0" smtClean="0"/>
          </a:p>
          <a:p>
            <a:endParaRPr lang="zh-CN" altLang="en-US" dirty="0"/>
          </a:p>
        </p:txBody>
      </p:sp>
      <p:pic>
        <p:nvPicPr>
          <p:cNvPr id="4" name="图片 3"/>
          <p:cNvPicPr>
            <a:picLocks noChangeAspect="1"/>
          </p:cNvPicPr>
          <p:nvPr/>
        </p:nvPicPr>
        <p:blipFill>
          <a:blip r:embed="rId2"/>
          <a:stretch>
            <a:fillRect/>
          </a:stretch>
        </p:blipFill>
        <p:spPr>
          <a:xfrm>
            <a:off x="274411" y="1761202"/>
            <a:ext cx="11801475" cy="533400"/>
          </a:xfrm>
          <a:prstGeom prst="rect">
            <a:avLst/>
          </a:prstGeom>
          <a:blipFill>
            <a:blip r:embed="rId3"/>
            <a:stretch>
              <a:fillRect/>
            </a:stretch>
          </a:blipFill>
          <a:ln w="101600">
            <a:solidFill>
              <a:srgbClr val="339933">
                <a:alpha val="96000"/>
              </a:srgbClr>
            </a:solidFill>
          </a:ln>
        </p:spPr>
      </p:pic>
    </p:spTree>
    <p:extLst>
      <p:ext uri="{BB962C8B-B14F-4D97-AF65-F5344CB8AC3E}">
        <p14:creationId xmlns:p14="http://schemas.microsoft.com/office/powerpoint/2010/main" val="2267886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文件的读取</a:t>
            </a:r>
            <a:endParaRPr lang="zh-CN" altLang="en-US" dirty="0"/>
          </a:p>
        </p:txBody>
      </p:sp>
      <p:grpSp>
        <p:nvGrpSpPr>
          <p:cNvPr id="17" name="组合 16"/>
          <p:cNvGrpSpPr/>
          <p:nvPr/>
        </p:nvGrpSpPr>
        <p:grpSpPr>
          <a:xfrm>
            <a:off x="599101" y="897087"/>
            <a:ext cx="11486219" cy="4817098"/>
            <a:chOff x="1208701" y="810001"/>
            <a:chExt cx="11486219" cy="4817098"/>
          </a:xfrm>
        </p:grpSpPr>
        <p:sp>
          <p:nvSpPr>
            <p:cNvPr id="18" name="圆角矩形 17"/>
            <p:cNvSpPr/>
            <p:nvPr/>
          </p:nvSpPr>
          <p:spPr>
            <a:xfrm>
              <a:off x="1208701" y="810001"/>
              <a:ext cx="2554514"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324817" y="954407"/>
              <a:ext cx="3091542" cy="400110"/>
            </a:xfrm>
            <a:prstGeom prst="rect">
              <a:avLst/>
            </a:prstGeom>
            <a:noFill/>
          </p:spPr>
          <p:txBody>
            <a:bodyPr wrap="square" rtlCol="0">
              <a:spAutoFit/>
            </a:bodyPr>
            <a:lstStyle/>
            <a:p>
              <a:r>
                <a:rPr lang="en-US" altLang="zh-CN" sz="2000" dirty="0" err="1" smtClean="0">
                  <a:solidFill>
                    <a:schemeClr val="bg1"/>
                  </a:solidFill>
                  <a:latin typeface="Impact" panose="020B0806030902050204" pitchFamily="34" charset="0"/>
                </a:rPr>
                <a:t>ClientNode</a:t>
              </a:r>
              <a:endParaRPr lang="zh-CN" altLang="en-US" sz="2000" dirty="0">
                <a:solidFill>
                  <a:schemeClr val="bg1"/>
                </a:solidFill>
                <a:latin typeface="Impact" panose="020B0806030902050204" pitchFamily="34" charset="0"/>
              </a:endParaRPr>
            </a:p>
          </p:txBody>
        </p:sp>
        <p:sp>
          <p:nvSpPr>
            <p:cNvPr id="20" name="圆角矩形 19"/>
            <p:cNvSpPr/>
            <p:nvPr/>
          </p:nvSpPr>
          <p:spPr>
            <a:xfrm>
              <a:off x="1210135" y="1431350"/>
              <a:ext cx="4542973" cy="4195749"/>
            </a:xfrm>
            <a:prstGeom prst="roundRect">
              <a:avLst>
                <a:gd name="adj" fmla="val 3248"/>
              </a:avLst>
            </a:prstGeom>
            <a:solidFill>
              <a:schemeClr val="accent6">
                <a:lumMod val="40000"/>
                <a:lumOff val="6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98662" y="2249224"/>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00B050"/>
                  </a:solidFill>
                  <a:latin typeface="微软雅黑" panose="020B0503020204020204" pitchFamily="34" charset="-122"/>
                  <a:ea typeface="微软雅黑" panose="020B0503020204020204" pitchFamily="34" charset="-122"/>
                </a:rPr>
                <a:t>Distributed</a:t>
              </a:r>
            </a:p>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FileSystem</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26" name="圆角矩形 25"/>
            <p:cNvSpPr/>
            <p:nvPr/>
          </p:nvSpPr>
          <p:spPr>
            <a:xfrm>
              <a:off x="1332072" y="2234055"/>
              <a:ext cx="1360529" cy="764500"/>
            </a:xfrm>
            <a:prstGeom prst="roundRect">
              <a:avLst/>
            </a:prstGeom>
            <a:solidFill>
              <a:srgbClr val="FCBB6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00B050"/>
                  </a:solidFill>
                  <a:latin typeface="微软雅黑" panose="020B0503020204020204" pitchFamily="34" charset="-122"/>
                  <a:ea typeface="微软雅黑" panose="020B0503020204020204" pitchFamily="34" charset="-122"/>
                </a:rPr>
                <a:t>HDFS</a:t>
              </a:r>
            </a:p>
            <a:p>
              <a:pPr algn="ctr"/>
              <a:r>
                <a:rPr lang="en-US" altLang="zh-CN" sz="2000" b="1" dirty="0" smtClean="0">
                  <a:solidFill>
                    <a:srgbClr val="00B050"/>
                  </a:solidFill>
                  <a:latin typeface="微软雅黑" panose="020B0503020204020204" pitchFamily="34" charset="-122"/>
                  <a:ea typeface="微软雅黑" panose="020B0503020204020204" pitchFamily="34" charset="-122"/>
                </a:rPr>
                <a:t>Client</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3613902" y="3297980"/>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FSData</a:t>
              </a:r>
              <a:endParaRPr lang="en-US" altLang="zh-CN" sz="2000" b="1" dirty="0" smtClean="0">
                <a:solidFill>
                  <a:srgbClr val="00B050"/>
                </a:solidFill>
                <a:latin typeface="微软雅黑" panose="020B0503020204020204" pitchFamily="34" charset="-122"/>
                <a:ea typeface="微软雅黑" panose="020B0503020204020204" pitchFamily="34" charset="-122"/>
              </a:endParaRPr>
            </a:p>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InputStream</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8270367" y="2249224"/>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NameNode</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43" name="圆角矩形 42"/>
            <p:cNvSpPr/>
            <p:nvPr/>
          </p:nvSpPr>
          <p:spPr>
            <a:xfrm>
              <a:off x="6085993" y="4855771"/>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DataNode</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8337604" y="4824476"/>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DataNode</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45" name="圆角矩形 44"/>
            <p:cNvSpPr/>
            <p:nvPr/>
          </p:nvSpPr>
          <p:spPr>
            <a:xfrm>
              <a:off x="10680947" y="4850926"/>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DataNode</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744057" y="5049656"/>
            <a:ext cx="2382438" cy="523220"/>
          </a:xfrm>
          <a:prstGeom prst="rect">
            <a:avLst/>
          </a:prstGeom>
          <a:noFill/>
        </p:spPr>
        <p:txBody>
          <a:bodyPr wrap="square" rtlCol="0">
            <a:spAutoFit/>
          </a:bodyPr>
          <a:lstStyle/>
          <a:p>
            <a:r>
              <a:rPr lang="en-US" altLang="zh-CN" sz="2800" dirty="0" smtClean="0">
                <a:solidFill>
                  <a:srgbClr val="C00000"/>
                </a:solidFill>
                <a:latin typeface="Impact" panose="020B0806030902050204" pitchFamily="34" charset="0"/>
              </a:rPr>
              <a:t>Client JVM</a:t>
            </a:r>
            <a:endParaRPr lang="zh-CN" altLang="en-US" sz="2800" dirty="0">
              <a:solidFill>
                <a:srgbClr val="C00000"/>
              </a:solidFill>
              <a:latin typeface="Impact" panose="020B0806030902050204" pitchFamily="34" charset="0"/>
            </a:endParaRPr>
          </a:p>
        </p:txBody>
      </p:sp>
      <p:cxnSp>
        <p:nvCxnSpPr>
          <p:cNvPr id="32" name="直接箭头连接符 31"/>
          <p:cNvCxnSpPr>
            <a:stCxn id="26" idx="3"/>
            <a:endCxn id="24" idx="1"/>
          </p:cNvCxnSpPr>
          <p:nvPr/>
        </p:nvCxnSpPr>
        <p:spPr>
          <a:xfrm>
            <a:off x="2083001" y="2703391"/>
            <a:ext cx="906061" cy="1328"/>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2027853" y="2334059"/>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1.open</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37" name="直接箭头连接符 36"/>
          <p:cNvCxnSpPr>
            <a:stCxn id="24" idx="3"/>
            <a:endCxn id="36" idx="1"/>
          </p:cNvCxnSpPr>
          <p:nvPr/>
        </p:nvCxnSpPr>
        <p:spPr>
          <a:xfrm>
            <a:off x="5003035" y="2704719"/>
            <a:ext cx="2657732" cy="0"/>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5739553" y="2364771"/>
            <a:ext cx="1729960" cy="646331"/>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2.Get block locations</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46" name="直接箭头连接符 45"/>
          <p:cNvCxnSpPr/>
          <p:nvPr/>
        </p:nvCxnSpPr>
        <p:spPr>
          <a:xfrm>
            <a:off x="2083001" y="3009773"/>
            <a:ext cx="921301" cy="519340"/>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a:endCxn id="31" idx="1"/>
          </p:cNvCxnSpPr>
          <p:nvPr/>
        </p:nvCxnSpPr>
        <p:spPr>
          <a:xfrm>
            <a:off x="1922487" y="3162474"/>
            <a:ext cx="1081815" cy="591001"/>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2388631" y="3026307"/>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3.read</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1848386" y="3528652"/>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6.close</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53" name="直接箭头连接符 52"/>
          <p:cNvCxnSpPr>
            <a:endCxn id="43" idx="0"/>
          </p:cNvCxnSpPr>
          <p:nvPr/>
        </p:nvCxnSpPr>
        <p:spPr>
          <a:xfrm>
            <a:off x="5018275" y="4121884"/>
            <a:ext cx="1465105" cy="820973"/>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stCxn id="31" idx="3"/>
            <a:endCxn id="45" idx="0"/>
          </p:cNvCxnSpPr>
          <p:nvPr/>
        </p:nvCxnSpPr>
        <p:spPr>
          <a:xfrm>
            <a:off x="5018275" y="3753475"/>
            <a:ext cx="6060059" cy="1184537"/>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5858696" y="4347704"/>
            <a:ext cx="1729960" cy="369332"/>
          </a:xfrm>
          <a:prstGeom prst="rect">
            <a:avLst/>
          </a:prstGeom>
          <a:noFill/>
        </p:spPr>
        <p:txBody>
          <a:bodyPr wrap="square" rtlCol="0">
            <a:spAutoFit/>
          </a:bodyPr>
          <a:lstStyle/>
          <a:p>
            <a:r>
              <a:rPr lang="en-US" altLang="zh-CN" b="1" dirty="0">
                <a:solidFill>
                  <a:srgbClr val="C00000"/>
                </a:solidFill>
                <a:latin typeface="微软雅黑" panose="020B0503020204020204" pitchFamily="34" charset="-122"/>
                <a:ea typeface="微软雅黑" panose="020B0503020204020204" pitchFamily="34" charset="-122"/>
              </a:rPr>
              <a:t>4</a:t>
            </a:r>
            <a:r>
              <a:rPr lang="en-US" altLang="zh-CN" b="1" dirty="0" smtClean="0">
                <a:solidFill>
                  <a:srgbClr val="C00000"/>
                </a:solidFill>
                <a:latin typeface="微软雅黑" panose="020B0503020204020204" pitchFamily="34" charset="-122"/>
                <a:ea typeface="微软雅黑" panose="020B0503020204020204" pitchFamily="34" charset="-122"/>
              </a:rPr>
              <a:t>.read</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8516554" y="4072999"/>
            <a:ext cx="1729960" cy="369332"/>
          </a:xfrm>
          <a:prstGeom prst="rect">
            <a:avLst/>
          </a:prstGeom>
          <a:noFill/>
        </p:spPr>
        <p:txBody>
          <a:bodyPr wrap="square" rtlCol="0">
            <a:spAutoFit/>
          </a:bodyPr>
          <a:lstStyle/>
          <a:p>
            <a:r>
              <a:rPr lang="en-US" altLang="zh-CN" b="1" dirty="0">
                <a:solidFill>
                  <a:srgbClr val="C00000"/>
                </a:solidFill>
                <a:latin typeface="微软雅黑" panose="020B0503020204020204" pitchFamily="34" charset="-122"/>
                <a:ea typeface="微软雅黑" panose="020B0503020204020204" pitchFamily="34" charset="-122"/>
              </a:rPr>
              <a:t>5</a:t>
            </a:r>
            <a:r>
              <a:rPr lang="en-US" altLang="zh-CN" b="1" dirty="0" smtClean="0">
                <a:solidFill>
                  <a:srgbClr val="C00000"/>
                </a:solidFill>
                <a:latin typeface="微软雅黑" panose="020B0503020204020204" pitchFamily="34" charset="-122"/>
                <a:ea typeface="微软雅黑" panose="020B0503020204020204" pitchFamily="34" charset="-122"/>
              </a:rPr>
              <a:t>.read</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63" name="矩形 62"/>
          <p:cNvSpPr/>
          <p:nvPr/>
        </p:nvSpPr>
        <p:spPr>
          <a:xfrm>
            <a:off x="6332897" y="3351971"/>
            <a:ext cx="4612929" cy="707886"/>
          </a:xfrm>
          <a:prstGeom prst="rect">
            <a:avLst/>
          </a:prstGeom>
        </p:spPr>
        <p:txBody>
          <a:bodyPr wrap="none">
            <a:spAutoFit/>
          </a:bodyPr>
          <a:lstStyle/>
          <a:p>
            <a:pPr algn="ctr" defTabSz="-635"/>
            <a:r>
              <a:rPr lang="en-US" altLang="zh-CN"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HDFS</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文件读取剖析</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23107148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存档文件的不足</a:t>
            </a:r>
            <a:endParaRPr lang="zh-CN" altLang="en-US" dirty="0"/>
          </a:p>
        </p:txBody>
      </p:sp>
      <p:sp>
        <p:nvSpPr>
          <p:cNvPr id="3" name="内容占位符 2"/>
          <p:cNvSpPr>
            <a:spLocks noGrp="1"/>
          </p:cNvSpPr>
          <p:nvPr>
            <p:ph idx="1"/>
          </p:nvPr>
        </p:nvSpPr>
        <p:spPr/>
        <p:txBody>
          <a:bodyPr/>
          <a:lstStyle/>
          <a:p>
            <a:r>
              <a:rPr lang="zh-CN" altLang="en-US" b="1" dirty="0" smtClean="0"/>
              <a:t>存储容量</a:t>
            </a:r>
            <a:endParaRPr lang="en-US" altLang="zh-CN" b="1" dirty="0" smtClean="0"/>
          </a:p>
          <a:p>
            <a:pPr lvl="1"/>
            <a:r>
              <a:rPr lang="zh-CN" altLang="en-US" dirty="0" smtClean="0"/>
              <a:t>新建</a:t>
            </a:r>
            <a:r>
              <a:rPr lang="zh-CN" altLang="en-US" dirty="0"/>
              <a:t>一个存档文件会创建原始文件的一个副本，因此至少需要与要存档（尽管创建了存档文件后可以删除原始文件）的文件容量相同大小的磁盘空间。虽然存档文件中源文件能被压缩（</a:t>
            </a:r>
            <a:r>
              <a:rPr lang="en-US" altLang="zh-CN" dirty="0"/>
              <a:t>HAR</a:t>
            </a:r>
            <a:r>
              <a:rPr lang="zh-CN" altLang="en-US" dirty="0"/>
              <a:t>文件在这方面更接近于</a:t>
            </a:r>
            <a:r>
              <a:rPr lang="en-US" altLang="zh-CN" dirty="0"/>
              <a:t>tar</a:t>
            </a:r>
            <a:r>
              <a:rPr lang="zh-CN" altLang="en-US" dirty="0"/>
              <a:t>文件），但目前还不支持存档文件的压缩。</a:t>
            </a:r>
            <a:endParaRPr lang="en-US" altLang="zh-CN" dirty="0"/>
          </a:p>
          <a:p>
            <a:r>
              <a:rPr lang="zh-CN" altLang="en-US" b="1" dirty="0" smtClean="0"/>
              <a:t>更新</a:t>
            </a:r>
            <a:endParaRPr lang="en-US" altLang="zh-CN" b="1" dirty="0" smtClean="0"/>
          </a:p>
          <a:p>
            <a:pPr lvl="1"/>
            <a:r>
              <a:rPr lang="zh-CN" altLang="en-US" dirty="0"/>
              <a:t>一旦创建，存档文件便不能再修改。要想从中增加或删除文件，必须重新创建存档文件。事实上，一般不会再对存档后的文件进行修改，因为它们是定期成批存档的，比如每日或每周。</a:t>
            </a:r>
            <a:endParaRPr lang="en-US" altLang="zh-CN" dirty="0" smtClean="0"/>
          </a:p>
          <a:p>
            <a:r>
              <a:rPr lang="en-US" altLang="zh-CN" b="1" dirty="0" err="1" smtClean="0"/>
              <a:t>InputFormat</a:t>
            </a:r>
            <a:r>
              <a:rPr lang="zh-CN" altLang="en-US" b="1" dirty="0" smtClean="0"/>
              <a:t>局限</a:t>
            </a:r>
            <a:endParaRPr lang="en-US" altLang="zh-CN" b="1" dirty="0" smtClean="0"/>
          </a:p>
          <a:p>
            <a:pPr lvl="1"/>
            <a:r>
              <a:rPr lang="zh-CN" altLang="en-US" dirty="0"/>
              <a:t>如前所述，</a:t>
            </a:r>
            <a:r>
              <a:rPr lang="en-US" altLang="zh-CN" dirty="0"/>
              <a:t>HAR</a:t>
            </a:r>
            <a:r>
              <a:rPr lang="zh-CN" altLang="en-US" dirty="0"/>
              <a:t>文件可以作为</a:t>
            </a:r>
            <a:r>
              <a:rPr lang="en-US" altLang="zh-CN" dirty="0" err="1"/>
              <a:t>MapReduce</a:t>
            </a:r>
            <a:r>
              <a:rPr lang="zh-CN" altLang="en-US" dirty="0"/>
              <a:t>的输入。然而</a:t>
            </a:r>
            <a:r>
              <a:rPr lang="zh-CN" altLang="en-US" dirty="0" smtClean="0"/>
              <a:t>，</a:t>
            </a:r>
            <a:r>
              <a:rPr lang="en-US" altLang="zh-CN" dirty="0" err="1" smtClean="0"/>
              <a:t>InputFormat</a:t>
            </a:r>
            <a:r>
              <a:rPr lang="zh-CN" altLang="en-US" dirty="0"/>
              <a:t>类并不知道文件已经存档，尽管该类可以将多个文件打包</a:t>
            </a:r>
            <a:r>
              <a:rPr lang="zh-CN" altLang="en-US" dirty="0" smtClean="0"/>
              <a:t>成一个</a:t>
            </a:r>
            <a:r>
              <a:rPr lang="en-US" altLang="zh-CN" smtClean="0"/>
              <a:t>MapReduce</a:t>
            </a:r>
            <a:r>
              <a:rPr lang="zh-CN" altLang="en-US" dirty="0"/>
              <a:t>分片，所以即使在</a:t>
            </a:r>
            <a:r>
              <a:rPr lang="en-US" altLang="zh-CN" dirty="0"/>
              <a:t>HAR</a:t>
            </a:r>
            <a:r>
              <a:rPr lang="zh-CN" altLang="en-US" dirty="0"/>
              <a:t>文件中处理许多小文件，也仍然低效的</a:t>
            </a:r>
            <a:r>
              <a:rPr lang="zh-CN" altLang="en-US" dirty="0" smtClean="0"/>
              <a:t>。</a:t>
            </a:r>
            <a:endParaRPr lang="en-US" altLang="zh-CN" dirty="0"/>
          </a:p>
          <a:p>
            <a:endParaRPr lang="zh-CN" altLang="en-US" dirty="0"/>
          </a:p>
        </p:txBody>
      </p:sp>
    </p:spTree>
    <p:extLst>
      <p:ext uri="{BB962C8B-B14F-4D97-AF65-F5344CB8AC3E}">
        <p14:creationId xmlns:p14="http://schemas.microsoft.com/office/powerpoint/2010/main" val="26448860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2772" y="2296659"/>
            <a:ext cx="9159228" cy="1128713"/>
          </a:xfrm>
          <a:prstGeom prst="rect">
            <a:avLst/>
          </a:prstGeom>
        </p:spPr>
      </p:pic>
      <p:sp>
        <p:nvSpPr>
          <p:cNvPr id="6" name="文本框 5"/>
          <p:cNvSpPr txBox="1"/>
          <p:nvPr/>
        </p:nvSpPr>
        <p:spPr>
          <a:xfrm>
            <a:off x="5196112" y="2267631"/>
            <a:ext cx="6154058" cy="1200329"/>
          </a:xfrm>
          <a:prstGeom prst="rect">
            <a:avLst/>
          </a:prstGeom>
          <a:noFill/>
        </p:spPr>
        <p:txBody>
          <a:bodyPr wrap="squar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THANKS</a:t>
            </a:r>
            <a:r>
              <a:rPr lang="en-US" altLang="zh-CN" sz="7200" b="1" dirty="0">
                <a:solidFill>
                  <a:schemeClr val="bg1"/>
                </a:solidFill>
                <a:latin typeface="微软雅黑" panose="020B0503020204020204" pitchFamily="34" charset="-122"/>
                <a:ea typeface="微软雅黑" panose="020B0503020204020204" pitchFamily="34" charset="-122"/>
              </a:rPr>
              <a:t>!</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09073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文件读取剖析</a:t>
            </a:r>
            <a:endParaRPr lang="zh-CN" altLang="en-US" dirty="0"/>
          </a:p>
        </p:txBody>
      </p:sp>
      <p:sp>
        <p:nvSpPr>
          <p:cNvPr id="3" name="内容占位符 2"/>
          <p:cNvSpPr>
            <a:spLocks noGrp="1"/>
          </p:cNvSpPr>
          <p:nvPr>
            <p:ph idx="1"/>
          </p:nvPr>
        </p:nvSpPr>
        <p:spPr/>
        <p:txBody>
          <a:bodyPr/>
          <a:lstStyle/>
          <a:p>
            <a:r>
              <a:rPr lang="zh-CN" altLang="en-US" dirty="0" smtClean="0"/>
              <a:t>解释一（</a:t>
            </a:r>
            <a:r>
              <a:rPr lang="en-US" altLang="zh-CN" dirty="0" smtClean="0"/>
              <a:t>HDFS</a:t>
            </a:r>
            <a:r>
              <a:rPr lang="zh-CN" altLang="en-US" dirty="0" smtClean="0"/>
              <a:t>内部机制）：</a:t>
            </a:r>
            <a:endParaRPr lang="en-US" altLang="zh-CN" dirty="0" smtClean="0"/>
          </a:p>
          <a:p>
            <a:pPr lvl="1"/>
            <a:r>
              <a:rPr lang="zh-CN" altLang="en-US" dirty="0"/>
              <a:t>客户端</a:t>
            </a:r>
            <a:r>
              <a:rPr lang="en-US" altLang="zh-CN" dirty="0"/>
              <a:t>(client)</a:t>
            </a:r>
            <a:r>
              <a:rPr lang="zh-CN" altLang="en-US" dirty="0"/>
              <a:t>用</a:t>
            </a:r>
            <a:r>
              <a:rPr lang="en-US" altLang="zh-CN" dirty="0" err="1"/>
              <a:t>FileSystem</a:t>
            </a:r>
            <a:r>
              <a:rPr lang="zh-CN" altLang="en-US" dirty="0"/>
              <a:t>的</a:t>
            </a:r>
            <a:r>
              <a:rPr lang="en-US" altLang="zh-CN" dirty="0"/>
              <a:t>open()</a:t>
            </a:r>
            <a:r>
              <a:rPr lang="zh-CN" altLang="en-US" dirty="0"/>
              <a:t>函数打开文件。</a:t>
            </a:r>
          </a:p>
          <a:p>
            <a:pPr lvl="1"/>
            <a:r>
              <a:rPr lang="en-US" altLang="zh-CN" dirty="0" err="1"/>
              <a:t>DistributedFileSystem</a:t>
            </a:r>
            <a:r>
              <a:rPr lang="zh-CN" altLang="en-US" dirty="0"/>
              <a:t>用</a:t>
            </a:r>
            <a:r>
              <a:rPr lang="en-US" altLang="zh-CN" dirty="0"/>
              <a:t>RPC</a:t>
            </a:r>
            <a:r>
              <a:rPr lang="zh-CN" altLang="en-US" dirty="0"/>
              <a:t>调用元数据节点，得到文件的数据块信息。</a:t>
            </a:r>
          </a:p>
          <a:p>
            <a:pPr lvl="1"/>
            <a:r>
              <a:rPr lang="zh-CN" altLang="en-US" dirty="0"/>
              <a:t>对于每一个数据块，元数据节点返回保存数据块的数据节点的地址。</a:t>
            </a:r>
          </a:p>
          <a:p>
            <a:pPr lvl="1"/>
            <a:r>
              <a:rPr lang="en-US" altLang="zh-CN" dirty="0" err="1"/>
              <a:t>DistributedFileSystem</a:t>
            </a:r>
            <a:r>
              <a:rPr lang="zh-CN" altLang="en-US" dirty="0"/>
              <a:t>返回</a:t>
            </a:r>
            <a:r>
              <a:rPr lang="en-US" altLang="zh-CN" dirty="0" err="1"/>
              <a:t>FSDataInputStream</a:t>
            </a:r>
            <a:r>
              <a:rPr lang="zh-CN" altLang="en-US" dirty="0"/>
              <a:t>给客户端，用来读取数据。</a:t>
            </a:r>
          </a:p>
          <a:p>
            <a:pPr lvl="1"/>
            <a:r>
              <a:rPr lang="zh-CN" altLang="en-US" dirty="0"/>
              <a:t>客户端调用</a:t>
            </a:r>
            <a:r>
              <a:rPr lang="en-US" altLang="zh-CN" dirty="0"/>
              <a:t>stream</a:t>
            </a:r>
            <a:r>
              <a:rPr lang="zh-CN" altLang="en-US" dirty="0"/>
              <a:t>的</a:t>
            </a:r>
            <a:r>
              <a:rPr lang="en-US" altLang="zh-CN" dirty="0"/>
              <a:t>read()</a:t>
            </a:r>
            <a:r>
              <a:rPr lang="zh-CN" altLang="en-US" dirty="0"/>
              <a:t>函数开始读取数据。</a:t>
            </a:r>
          </a:p>
          <a:p>
            <a:pPr lvl="1"/>
            <a:r>
              <a:rPr lang="en-US" altLang="zh-CN" dirty="0" err="1"/>
              <a:t>DFSInputStream</a:t>
            </a:r>
            <a:r>
              <a:rPr lang="zh-CN" altLang="en-US" dirty="0"/>
              <a:t>连接保存此文件第一个数据块的最近的数据节点。</a:t>
            </a:r>
          </a:p>
          <a:p>
            <a:pPr lvl="1"/>
            <a:r>
              <a:rPr lang="en-US" altLang="zh-CN" dirty="0"/>
              <a:t>Data</a:t>
            </a:r>
            <a:r>
              <a:rPr lang="zh-CN" altLang="en-US" dirty="0"/>
              <a:t>从数据节点读到客户端</a:t>
            </a:r>
            <a:r>
              <a:rPr lang="en-US" altLang="zh-CN" dirty="0"/>
              <a:t>(client)</a:t>
            </a:r>
            <a:r>
              <a:rPr lang="zh-CN" altLang="en-US" dirty="0"/>
              <a:t>。</a:t>
            </a:r>
          </a:p>
          <a:p>
            <a:pPr lvl="1"/>
            <a:r>
              <a:rPr lang="zh-CN" altLang="en-US" dirty="0"/>
              <a:t>当此数据块读取完毕时，</a:t>
            </a:r>
            <a:r>
              <a:rPr lang="en-US" altLang="zh-CN" dirty="0" err="1"/>
              <a:t>DFSInputStream</a:t>
            </a:r>
            <a:r>
              <a:rPr lang="zh-CN" altLang="en-US" dirty="0"/>
              <a:t>关闭和此数据节点的连接，然后连接此文件下一个数据块的最近的数据节点。</a:t>
            </a:r>
          </a:p>
          <a:p>
            <a:pPr lvl="1"/>
            <a:r>
              <a:rPr lang="zh-CN" altLang="en-US" dirty="0"/>
              <a:t>当客户端读取完毕数据的时候，调用</a:t>
            </a:r>
            <a:r>
              <a:rPr lang="en-US" altLang="zh-CN" dirty="0" err="1"/>
              <a:t>FSDataInputStream</a:t>
            </a:r>
            <a:r>
              <a:rPr lang="zh-CN" altLang="en-US" dirty="0"/>
              <a:t>的</a:t>
            </a:r>
            <a:r>
              <a:rPr lang="en-US" altLang="zh-CN" dirty="0"/>
              <a:t>close</a:t>
            </a:r>
            <a:r>
              <a:rPr lang="zh-CN" altLang="en-US" dirty="0"/>
              <a:t>函数。</a:t>
            </a:r>
          </a:p>
          <a:p>
            <a:pPr lvl="1"/>
            <a:r>
              <a:rPr lang="zh-CN" altLang="en-US" dirty="0" smtClean="0"/>
              <a:t>如果</a:t>
            </a:r>
            <a:r>
              <a:rPr lang="zh-CN" altLang="en-US" dirty="0"/>
              <a:t>客户端在与数据节点通信出现错误</a:t>
            </a:r>
            <a:r>
              <a:rPr lang="zh-CN" altLang="en-US" dirty="0" smtClean="0"/>
              <a:t>，尝试</a:t>
            </a:r>
            <a:r>
              <a:rPr lang="zh-CN" altLang="en-US" dirty="0"/>
              <a:t>连接包含此数据块的下一个数据节点。</a:t>
            </a:r>
          </a:p>
          <a:p>
            <a:pPr lvl="1"/>
            <a:r>
              <a:rPr lang="zh-CN" altLang="en-US" dirty="0"/>
              <a:t>失败的数据节点将被记录，以后不再连接。</a:t>
            </a:r>
          </a:p>
          <a:p>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val="3425157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文件读取解析</a:t>
            </a:r>
            <a:endParaRPr lang="zh-CN" altLang="en-US" dirty="0"/>
          </a:p>
        </p:txBody>
      </p:sp>
      <p:sp>
        <p:nvSpPr>
          <p:cNvPr id="3" name="内容占位符 2"/>
          <p:cNvSpPr>
            <a:spLocks noGrp="1"/>
          </p:cNvSpPr>
          <p:nvPr>
            <p:ph idx="1"/>
          </p:nvPr>
        </p:nvSpPr>
        <p:spPr/>
        <p:txBody>
          <a:bodyPr/>
          <a:lstStyle/>
          <a:p>
            <a:r>
              <a:rPr lang="zh-CN" altLang="en-US" dirty="0" smtClean="0"/>
              <a:t>解释二（客户端读取机制）：</a:t>
            </a:r>
            <a:endParaRPr lang="en-US" altLang="zh-CN" dirty="0" smtClean="0"/>
          </a:p>
          <a:p>
            <a:pPr lvl="1"/>
            <a:r>
              <a:rPr lang="zh-CN" altLang="en-US" dirty="0"/>
              <a:t>使用</a:t>
            </a:r>
            <a:r>
              <a:rPr lang="en-US" altLang="zh-CN" dirty="0"/>
              <a:t>HDFS</a:t>
            </a:r>
            <a:r>
              <a:rPr lang="zh-CN" altLang="en-US" dirty="0"/>
              <a:t>提供的客户端开发库，向远程的</a:t>
            </a:r>
            <a:r>
              <a:rPr lang="en-US" altLang="zh-CN" dirty="0" err="1"/>
              <a:t>Namenode</a:t>
            </a:r>
            <a:r>
              <a:rPr lang="zh-CN" altLang="en-US" dirty="0"/>
              <a:t>发起</a:t>
            </a:r>
            <a:r>
              <a:rPr lang="en-US" altLang="zh-CN" dirty="0"/>
              <a:t>RPC</a:t>
            </a:r>
            <a:r>
              <a:rPr lang="zh-CN" altLang="en-US" dirty="0"/>
              <a:t>请求；</a:t>
            </a:r>
          </a:p>
          <a:p>
            <a:pPr lvl="1"/>
            <a:r>
              <a:rPr lang="en-US" altLang="zh-CN" dirty="0" err="1"/>
              <a:t>Namenode</a:t>
            </a:r>
            <a:r>
              <a:rPr lang="zh-CN" altLang="en-US" dirty="0"/>
              <a:t>会视情况返回文件的部分或者全部</a:t>
            </a:r>
            <a:r>
              <a:rPr lang="en-US" altLang="zh-CN" dirty="0"/>
              <a:t>block</a:t>
            </a:r>
            <a:r>
              <a:rPr lang="zh-CN" altLang="en-US" dirty="0"/>
              <a:t>列表，对于每个</a:t>
            </a:r>
            <a:r>
              <a:rPr lang="en-US" altLang="zh-CN" dirty="0"/>
              <a:t>block</a:t>
            </a:r>
            <a:r>
              <a:rPr lang="zh-CN" altLang="en-US" dirty="0"/>
              <a:t>，</a:t>
            </a:r>
            <a:r>
              <a:rPr lang="en-US" altLang="zh-CN" dirty="0" err="1"/>
              <a:t>Namenode</a:t>
            </a:r>
            <a:r>
              <a:rPr lang="zh-CN" altLang="en-US" dirty="0"/>
              <a:t>都会返回有该</a:t>
            </a:r>
            <a:r>
              <a:rPr lang="en-US" altLang="zh-CN" dirty="0"/>
              <a:t>block</a:t>
            </a:r>
            <a:r>
              <a:rPr lang="zh-CN" altLang="en-US" dirty="0"/>
              <a:t>拷贝的</a:t>
            </a:r>
            <a:r>
              <a:rPr lang="en-US" altLang="zh-CN" dirty="0" err="1"/>
              <a:t>datanode</a:t>
            </a:r>
            <a:r>
              <a:rPr lang="zh-CN" altLang="en-US" dirty="0"/>
              <a:t>地址；</a:t>
            </a:r>
          </a:p>
          <a:p>
            <a:pPr lvl="1"/>
            <a:r>
              <a:rPr lang="zh-CN" altLang="en-US" dirty="0"/>
              <a:t>客户端开发库会选取离客户端最接近的</a:t>
            </a:r>
            <a:r>
              <a:rPr lang="en-US" altLang="zh-CN" dirty="0" err="1"/>
              <a:t>datanode</a:t>
            </a:r>
            <a:r>
              <a:rPr lang="zh-CN" altLang="en-US" dirty="0"/>
              <a:t>来读取</a:t>
            </a:r>
            <a:r>
              <a:rPr lang="en-US" altLang="zh-CN" dirty="0"/>
              <a:t>block</a:t>
            </a:r>
            <a:r>
              <a:rPr lang="zh-CN" altLang="en-US" dirty="0"/>
              <a:t>；</a:t>
            </a:r>
          </a:p>
          <a:p>
            <a:pPr lvl="1"/>
            <a:r>
              <a:rPr lang="zh-CN" altLang="en-US" dirty="0"/>
              <a:t>读取完当前</a:t>
            </a:r>
            <a:r>
              <a:rPr lang="en-US" altLang="zh-CN" dirty="0"/>
              <a:t>block</a:t>
            </a:r>
            <a:r>
              <a:rPr lang="zh-CN" altLang="en-US" dirty="0"/>
              <a:t>的数据后，关闭与当前的</a:t>
            </a:r>
            <a:r>
              <a:rPr lang="en-US" altLang="zh-CN" dirty="0" err="1"/>
              <a:t>datanode</a:t>
            </a:r>
            <a:r>
              <a:rPr lang="zh-CN" altLang="en-US" dirty="0"/>
              <a:t>连接，并为读取下一个</a:t>
            </a:r>
            <a:r>
              <a:rPr lang="en-US" altLang="zh-CN" dirty="0"/>
              <a:t>block</a:t>
            </a:r>
            <a:r>
              <a:rPr lang="zh-CN" altLang="en-US" dirty="0"/>
              <a:t>寻找最佳的</a:t>
            </a:r>
            <a:r>
              <a:rPr lang="en-US" altLang="zh-CN" dirty="0" err="1"/>
              <a:t>datanode</a:t>
            </a:r>
            <a:r>
              <a:rPr lang="zh-CN" altLang="en-US" dirty="0"/>
              <a:t>；</a:t>
            </a:r>
          </a:p>
          <a:p>
            <a:pPr lvl="1"/>
            <a:r>
              <a:rPr lang="zh-CN" altLang="en-US" dirty="0"/>
              <a:t>当读完列表的</a:t>
            </a:r>
            <a:r>
              <a:rPr lang="en-US" altLang="zh-CN" dirty="0"/>
              <a:t>block</a:t>
            </a:r>
            <a:r>
              <a:rPr lang="zh-CN" altLang="en-US" dirty="0"/>
              <a:t>后，且文件读取还没有结束，客户端开发库会继续向</a:t>
            </a:r>
            <a:r>
              <a:rPr lang="en-US" altLang="zh-CN" dirty="0" err="1"/>
              <a:t>Namenode</a:t>
            </a:r>
            <a:r>
              <a:rPr lang="zh-CN" altLang="en-US" dirty="0"/>
              <a:t>获取下一批的</a:t>
            </a:r>
            <a:r>
              <a:rPr lang="en-US" altLang="zh-CN" dirty="0"/>
              <a:t>block</a:t>
            </a:r>
            <a:r>
              <a:rPr lang="zh-CN" altLang="en-US" dirty="0"/>
              <a:t>列表。</a:t>
            </a:r>
          </a:p>
          <a:p>
            <a:pPr lvl="1"/>
            <a:r>
              <a:rPr lang="zh-CN" altLang="en-US" dirty="0"/>
              <a:t>读取完一个</a:t>
            </a:r>
            <a:r>
              <a:rPr lang="en-US" altLang="zh-CN" dirty="0"/>
              <a:t>block</a:t>
            </a:r>
            <a:r>
              <a:rPr lang="zh-CN" altLang="en-US" dirty="0"/>
              <a:t>都会进行</a:t>
            </a:r>
            <a:r>
              <a:rPr lang="en-US" altLang="zh-CN" dirty="0"/>
              <a:t>checksum</a:t>
            </a:r>
            <a:r>
              <a:rPr lang="zh-CN" altLang="en-US" dirty="0"/>
              <a:t>验证，如果读取</a:t>
            </a:r>
            <a:r>
              <a:rPr lang="en-US" altLang="zh-CN" dirty="0" err="1"/>
              <a:t>datanode</a:t>
            </a:r>
            <a:r>
              <a:rPr lang="zh-CN" altLang="en-US" dirty="0"/>
              <a:t>时出现错误，客户端会通知</a:t>
            </a:r>
            <a:r>
              <a:rPr lang="en-US" altLang="zh-CN" dirty="0" err="1"/>
              <a:t>Namenode</a:t>
            </a:r>
            <a:r>
              <a:rPr lang="zh-CN" altLang="en-US" dirty="0"/>
              <a:t>，然后再从下一个拥有该</a:t>
            </a:r>
            <a:r>
              <a:rPr lang="en-US" altLang="zh-CN" dirty="0"/>
              <a:t>block</a:t>
            </a:r>
            <a:r>
              <a:rPr lang="zh-CN" altLang="en-US" dirty="0"/>
              <a:t>拷贝的</a:t>
            </a:r>
            <a:r>
              <a:rPr lang="en-US" altLang="zh-CN" dirty="0" err="1"/>
              <a:t>datanode</a:t>
            </a:r>
            <a:r>
              <a:rPr lang="zh-CN" altLang="en-US" dirty="0"/>
              <a:t>继续读。</a:t>
            </a:r>
          </a:p>
          <a:p>
            <a:endParaRPr lang="zh-CN" altLang="en-US" dirty="0"/>
          </a:p>
        </p:txBody>
      </p:sp>
    </p:spTree>
    <p:extLst>
      <p:ext uri="{BB962C8B-B14F-4D97-AF65-F5344CB8AC3E}">
        <p14:creationId xmlns:p14="http://schemas.microsoft.com/office/powerpoint/2010/main" val="7010090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文件的写入</a:t>
            </a:r>
            <a:endParaRPr lang="zh-CN" altLang="en-US" dirty="0"/>
          </a:p>
        </p:txBody>
      </p:sp>
      <p:grpSp>
        <p:nvGrpSpPr>
          <p:cNvPr id="15" name="组合 14"/>
          <p:cNvGrpSpPr/>
          <p:nvPr/>
        </p:nvGrpSpPr>
        <p:grpSpPr>
          <a:xfrm>
            <a:off x="599101" y="897087"/>
            <a:ext cx="11089612" cy="4901256"/>
            <a:chOff x="1208701" y="810001"/>
            <a:chExt cx="11089612" cy="4901256"/>
          </a:xfrm>
        </p:grpSpPr>
        <p:sp>
          <p:nvSpPr>
            <p:cNvPr id="16" name="圆角矩形 15"/>
            <p:cNvSpPr/>
            <p:nvPr/>
          </p:nvSpPr>
          <p:spPr>
            <a:xfrm>
              <a:off x="1208701" y="810001"/>
              <a:ext cx="2554514" cy="1386114"/>
            </a:xfrm>
            <a:prstGeom prst="roundRect">
              <a:avLst>
                <a:gd name="adj" fmla="val 8975"/>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324817" y="954407"/>
              <a:ext cx="3091542" cy="400110"/>
            </a:xfrm>
            <a:prstGeom prst="rect">
              <a:avLst/>
            </a:prstGeom>
            <a:noFill/>
          </p:spPr>
          <p:txBody>
            <a:bodyPr wrap="square" rtlCol="0">
              <a:spAutoFit/>
            </a:bodyPr>
            <a:lstStyle/>
            <a:p>
              <a:r>
                <a:rPr lang="en-US" altLang="zh-CN" sz="2000" dirty="0" err="1" smtClean="0">
                  <a:solidFill>
                    <a:schemeClr val="bg1"/>
                  </a:solidFill>
                  <a:latin typeface="Impact" panose="020B0806030902050204" pitchFamily="34" charset="0"/>
                </a:rPr>
                <a:t>ClientNode</a:t>
              </a:r>
              <a:endParaRPr lang="zh-CN" altLang="en-US" sz="2000" dirty="0">
                <a:solidFill>
                  <a:schemeClr val="bg1"/>
                </a:solidFill>
                <a:latin typeface="Impact" panose="020B0806030902050204" pitchFamily="34" charset="0"/>
              </a:endParaRPr>
            </a:p>
          </p:txBody>
        </p:sp>
        <p:sp>
          <p:nvSpPr>
            <p:cNvPr id="18" name="圆角矩形 17"/>
            <p:cNvSpPr/>
            <p:nvPr/>
          </p:nvSpPr>
          <p:spPr>
            <a:xfrm>
              <a:off x="1210135" y="1431351"/>
              <a:ext cx="4542973" cy="3198600"/>
            </a:xfrm>
            <a:prstGeom prst="roundRect">
              <a:avLst>
                <a:gd name="adj" fmla="val 3248"/>
              </a:avLst>
            </a:prstGeom>
            <a:solidFill>
              <a:schemeClr val="accent6">
                <a:lumMod val="40000"/>
                <a:lumOff val="60000"/>
              </a:schemeClr>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3598662" y="2249224"/>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00B050"/>
                  </a:solidFill>
                  <a:latin typeface="微软雅黑" panose="020B0503020204020204" pitchFamily="34" charset="-122"/>
                  <a:ea typeface="微软雅黑" panose="020B0503020204020204" pitchFamily="34" charset="-122"/>
                </a:rPr>
                <a:t>Distributed</a:t>
              </a:r>
            </a:p>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FileSystem</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1332072" y="2234055"/>
              <a:ext cx="1360529" cy="764500"/>
            </a:xfrm>
            <a:prstGeom prst="roundRect">
              <a:avLst/>
            </a:prstGeom>
            <a:solidFill>
              <a:srgbClr val="FCBB6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00B050"/>
                  </a:solidFill>
                  <a:latin typeface="微软雅黑" panose="020B0503020204020204" pitchFamily="34" charset="-122"/>
                  <a:ea typeface="微软雅黑" panose="020B0503020204020204" pitchFamily="34" charset="-122"/>
                </a:rPr>
                <a:t>HDFS</a:t>
              </a:r>
            </a:p>
            <a:p>
              <a:pPr algn="ctr"/>
              <a:r>
                <a:rPr lang="en-US" altLang="zh-CN" sz="2000" b="1" dirty="0" smtClean="0">
                  <a:solidFill>
                    <a:srgbClr val="00B050"/>
                  </a:solidFill>
                  <a:latin typeface="微软雅黑" panose="020B0503020204020204" pitchFamily="34" charset="-122"/>
                  <a:ea typeface="微软雅黑" panose="020B0503020204020204" pitchFamily="34" charset="-122"/>
                </a:rPr>
                <a:t>Client</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3613902" y="3297980"/>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FSData</a:t>
              </a:r>
              <a:endParaRPr lang="en-US" altLang="zh-CN" sz="2000" b="1" dirty="0" smtClean="0">
                <a:solidFill>
                  <a:srgbClr val="00B050"/>
                </a:solidFill>
                <a:latin typeface="微软雅黑" panose="020B0503020204020204" pitchFamily="34" charset="-122"/>
                <a:ea typeface="微软雅黑" panose="020B0503020204020204" pitchFamily="34" charset="-122"/>
              </a:endParaRPr>
            </a:p>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InputStream</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8270367" y="2249224"/>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NameNode</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23" name="圆角矩形 22"/>
            <p:cNvSpPr/>
            <p:nvPr/>
          </p:nvSpPr>
          <p:spPr>
            <a:xfrm>
              <a:off x="3286922" y="4974439"/>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DataNode</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6903610" y="4974439"/>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DataNode</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0284340" y="4974439"/>
              <a:ext cx="2013973" cy="736818"/>
            </a:xfrm>
            <a:prstGeom prst="roundRect">
              <a:avLst/>
            </a:prstGeom>
            <a:solidFill>
              <a:srgbClr val="E9DEEE"/>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solidFill>
                    <a:srgbClr val="00B050"/>
                  </a:solidFill>
                  <a:latin typeface="微软雅黑" panose="020B0503020204020204" pitchFamily="34" charset="-122"/>
                  <a:ea typeface="微软雅黑" panose="020B0503020204020204" pitchFamily="34" charset="-122"/>
                </a:rPr>
                <a:t>DataNode</a:t>
              </a:r>
              <a:endParaRPr lang="zh-CN" altLang="en-US" sz="2000" b="1" dirty="0">
                <a:solidFill>
                  <a:srgbClr val="00B050"/>
                </a:solidFill>
                <a:latin typeface="微软雅黑" panose="020B0503020204020204" pitchFamily="34" charset="-122"/>
                <a:ea typeface="微软雅黑" panose="020B0503020204020204" pitchFamily="34" charset="-122"/>
              </a:endParaRPr>
            </a:p>
          </p:txBody>
        </p:sp>
      </p:grpSp>
      <p:sp>
        <p:nvSpPr>
          <p:cNvPr id="26" name="文本框 25"/>
          <p:cNvSpPr txBox="1"/>
          <p:nvPr/>
        </p:nvSpPr>
        <p:spPr>
          <a:xfrm>
            <a:off x="715217" y="4193816"/>
            <a:ext cx="2382438" cy="523220"/>
          </a:xfrm>
          <a:prstGeom prst="rect">
            <a:avLst/>
          </a:prstGeom>
          <a:noFill/>
        </p:spPr>
        <p:txBody>
          <a:bodyPr wrap="square" rtlCol="0">
            <a:spAutoFit/>
          </a:bodyPr>
          <a:lstStyle/>
          <a:p>
            <a:r>
              <a:rPr lang="en-US" altLang="zh-CN" sz="2800" dirty="0" smtClean="0">
                <a:solidFill>
                  <a:srgbClr val="C00000"/>
                </a:solidFill>
                <a:latin typeface="Impact" panose="020B0806030902050204" pitchFamily="34" charset="0"/>
              </a:rPr>
              <a:t>Client JVM</a:t>
            </a:r>
            <a:endParaRPr lang="zh-CN" altLang="en-US" sz="2800" dirty="0">
              <a:solidFill>
                <a:srgbClr val="C00000"/>
              </a:solidFill>
              <a:latin typeface="Impact" panose="020B0806030902050204" pitchFamily="34" charset="0"/>
            </a:endParaRPr>
          </a:p>
        </p:txBody>
      </p:sp>
      <p:cxnSp>
        <p:nvCxnSpPr>
          <p:cNvPr id="27" name="直接箭头连接符 26"/>
          <p:cNvCxnSpPr>
            <a:stCxn id="20" idx="3"/>
            <a:endCxn id="19" idx="1"/>
          </p:cNvCxnSpPr>
          <p:nvPr/>
        </p:nvCxnSpPr>
        <p:spPr>
          <a:xfrm>
            <a:off x="2083001" y="2703391"/>
            <a:ext cx="906061" cy="1328"/>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2027853" y="2334059"/>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1.create</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29" name="直接箭头连接符 28"/>
          <p:cNvCxnSpPr/>
          <p:nvPr/>
        </p:nvCxnSpPr>
        <p:spPr>
          <a:xfrm>
            <a:off x="5003035" y="2537079"/>
            <a:ext cx="2657732" cy="0"/>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739553" y="2166651"/>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2.create</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31" name="直接箭头连接符 30"/>
          <p:cNvCxnSpPr/>
          <p:nvPr/>
        </p:nvCxnSpPr>
        <p:spPr>
          <a:xfrm>
            <a:off x="2083001" y="3009773"/>
            <a:ext cx="921301" cy="519340"/>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endCxn id="21" idx="1"/>
          </p:cNvCxnSpPr>
          <p:nvPr/>
        </p:nvCxnSpPr>
        <p:spPr>
          <a:xfrm>
            <a:off x="1922487" y="3162474"/>
            <a:ext cx="1081815" cy="591001"/>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388631" y="3026307"/>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3.write</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848386" y="3528652"/>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6.close</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35" name="直接箭头连接符 34"/>
          <p:cNvCxnSpPr/>
          <p:nvPr/>
        </p:nvCxnSpPr>
        <p:spPr>
          <a:xfrm flipH="1">
            <a:off x="3409989" y="4121884"/>
            <a:ext cx="326980" cy="939641"/>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596643" y="4273787"/>
            <a:ext cx="1729960" cy="646331"/>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4.Write packet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9" name="矩形 38"/>
          <p:cNvSpPr/>
          <p:nvPr/>
        </p:nvSpPr>
        <p:spPr>
          <a:xfrm>
            <a:off x="6039633" y="3749660"/>
            <a:ext cx="4612929" cy="707886"/>
          </a:xfrm>
          <a:prstGeom prst="rect">
            <a:avLst/>
          </a:prstGeom>
        </p:spPr>
        <p:txBody>
          <a:bodyPr wrap="none">
            <a:spAutoFit/>
          </a:bodyPr>
          <a:lstStyle/>
          <a:p>
            <a:pPr algn="ctr" defTabSz="-635"/>
            <a:r>
              <a:rPr lang="en-US" altLang="zh-CN"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HDFS</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文件写入剖析</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41" name="圆角矩形 40"/>
          <p:cNvSpPr/>
          <p:nvPr/>
        </p:nvSpPr>
        <p:spPr>
          <a:xfrm>
            <a:off x="2388631" y="4921716"/>
            <a:ext cx="9616556" cy="1048755"/>
          </a:xfrm>
          <a:prstGeom prst="roundRect">
            <a:avLst>
              <a:gd name="adj" fmla="val 584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943272" y="5012868"/>
            <a:ext cx="2382438" cy="954107"/>
          </a:xfrm>
          <a:prstGeom prst="rect">
            <a:avLst/>
          </a:prstGeom>
          <a:noFill/>
        </p:spPr>
        <p:txBody>
          <a:bodyPr wrap="square" rtlCol="0">
            <a:spAutoFit/>
          </a:bodyPr>
          <a:lstStyle/>
          <a:p>
            <a:r>
              <a:rPr lang="en-US" altLang="zh-CN" sz="2800" dirty="0" smtClean="0">
                <a:solidFill>
                  <a:srgbClr val="C00000"/>
                </a:solidFill>
                <a:latin typeface="Impact" panose="020B0806030902050204" pitchFamily="34" charset="0"/>
              </a:rPr>
              <a:t>Pipeline of</a:t>
            </a:r>
          </a:p>
          <a:p>
            <a:r>
              <a:rPr lang="en-US" altLang="zh-CN" sz="2800" dirty="0" err="1" smtClean="0">
                <a:solidFill>
                  <a:srgbClr val="C00000"/>
                </a:solidFill>
                <a:latin typeface="Impact" panose="020B0806030902050204" pitchFamily="34" charset="0"/>
              </a:rPr>
              <a:t>DataNodes</a:t>
            </a:r>
            <a:endParaRPr lang="zh-CN" altLang="en-US" sz="2800" dirty="0">
              <a:solidFill>
                <a:srgbClr val="C00000"/>
              </a:solidFill>
              <a:latin typeface="Impact" panose="020B0806030902050204" pitchFamily="34" charset="0"/>
            </a:endParaRPr>
          </a:p>
        </p:txBody>
      </p:sp>
      <p:cxnSp>
        <p:nvCxnSpPr>
          <p:cNvPr id="44" name="直接箭头连接符 43"/>
          <p:cNvCxnSpPr/>
          <p:nvPr/>
        </p:nvCxnSpPr>
        <p:spPr>
          <a:xfrm>
            <a:off x="5018275" y="2872359"/>
            <a:ext cx="2657732" cy="0"/>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5835180" y="2806349"/>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7.complete</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47" name="直接箭头连接符 46"/>
          <p:cNvCxnSpPr/>
          <p:nvPr/>
        </p:nvCxnSpPr>
        <p:spPr>
          <a:xfrm flipH="1">
            <a:off x="3821469" y="4137124"/>
            <a:ext cx="326980" cy="939641"/>
          </a:xfrm>
          <a:prstGeom prst="straightConnector1">
            <a:avLst/>
          </a:prstGeom>
          <a:ln w="25400">
            <a:solidFill>
              <a:srgbClr val="C00000"/>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011288" y="4333912"/>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5.ack packet</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49" name="直接箭头连接符 48"/>
          <p:cNvCxnSpPr/>
          <p:nvPr/>
        </p:nvCxnSpPr>
        <p:spPr>
          <a:xfrm>
            <a:off x="4811781" y="5265039"/>
            <a:ext cx="1431759" cy="0"/>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4811781" y="5615559"/>
            <a:ext cx="1431759" cy="0"/>
          </a:xfrm>
          <a:prstGeom prst="straightConnector1">
            <a:avLst/>
          </a:prstGeom>
          <a:ln w="25400">
            <a:solidFill>
              <a:srgbClr val="C00000"/>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a:off x="8286501" y="5249799"/>
            <a:ext cx="1295551" cy="0"/>
          </a:xfrm>
          <a:prstGeom prst="straightConnector1">
            <a:avLst/>
          </a:prstGeom>
          <a:ln w="25400">
            <a:solidFill>
              <a:srgbClr val="C0000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8307983" y="5600319"/>
            <a:ext cx="1410277" cy="0"/>
          </a:xfrm>
          <a:prstGeom prst="straightConnector1">
            <a:avLst/>
          </a:prstGeom>
          <a:ln w="25400">
            <a:solidFill>
              <a:srgbClr val="C00000"/>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5360890" y="4959222"/>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4</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5360890" y="5557333"/>
            <a:ext cx="1729960" cy="369332"/>
          </a:xfrm>
          <a:prstGeom prst="rect">
            <a:avLst/>
          </a:prstGeom>
          <a:noFill/>
        </p:spPr>
        <p:txBody>
          <a:bodyPr wrap="square" rtlCol="0">
            <a:spAutoFit/>
          </a:bodyPr>
          <a:lstStyle/>
          <a:p>
            <a:r>
              <a:rPr lang="en-US" altLang="zh-CN" b="1" dirty="0">
                <a:solidFill>
                  <a:srgbClr val="C00000"/>
                </a:solidFill>
                <a:latin typeface="微软雅黑" panose="020B0503020204020204" pitchFamily="34" charset="-122"/>
                <a:ea typeface="微软雅黑" panose="020B0503020204020204" pitchFamily="34" charset="-122"/>
              </a:rPr>
              <a:t>5</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8713690" y="4959222"/>
            <a:ext cx="1729960" cy="369332"/>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4</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8713690" y="5557333"/>
            <a:ext cx="1729960" cy="369332"/>
          </a:xfrm>
          <a:prstGeom prst="rect">
            <a:avLst/>
          </a:prstGeom>
          <a:noFill/>
        </p:spPr>
        <p:txBody>
          <a:bodyPr wrap="square" rtlCol="0">
            <a:spAutoFit/>
          </a:bodyPr>
          <a:lstStyle/>
          <a:p>
            <a:r>
              <a:rPr lang="en-US" altLang="zh-CN" b="1" dirty="0">
                <a:solidFill>
                  <a:srgbClr val="C00000"/>
                </a:solidFill>
                <a:latin typeface="微软雅黑" panose="020B0503020204020204" pitchFamily="34" charset="-122"/>
                <a:ea typeface="微软雅黑" panose="020B0503020204020204" pitchFamily="34" charset="-122"/>
              </a:rPr>
              <a:t>5</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81838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文件写入剖析</a:t>
            </a:r>
            <a:endParaRPr lang="zh-CN" altLang="en-US" dirty="0"/>
          </a:p>
        </p:txBody>
      </p:sp>
      <p:sp>
        <p:nvSpPr>
          <p:cNvPr id="3" name="内容占位符 2"/>
          <p:cNvSpPr>
            <a:spLocks noGrp="1"/>
          </p:cNvSpPr>
          <p:nvPr>
            <p:ph idx="1"/>
          </p:nvPr>
        </p:nvSpPr>
        <p:spPr/>
        <p:txBody>
          <a:bodyPr/>
          <a:lstStyle/>
          <a:p>
            <a:r>
              <a:rPr lang="zh-CN" altLang="en-US" dirty="0" smtClean="0"/>
              <a:t>解释一（</a:t>
            </a:r>
            <a:r>
              <a:rPr lang="en-US" altLang="zh-CN" dirty="0" smtClean="0"/>
              <a:t>HDFS</a:t>
            </a:r>
            <a:r>
              <a:rPr lang="zh-CN" altLang="en-US" dirty="0" smtClean="0"/>
              <a:t>内部机制）：</a:t>
            </a:r>
            <a:endParaRPr lang="zh-CN" altLang="en-US" dirty="0"/>
          </a:p>
          <a:p>
            <a:pPr lvl="1"/>
            <a:r>
              <a:rPr lang="zh-CN" altLang="en-US" dirty="0" smtClean="0"/>
              <a:t>客户端</a:t>
            </a:r>
            <a:r>
              <a:rPr lang="zh-CN" altLang="en-US" dirty="0"/>
              <a:t>调用</a:t>
            </a:r>
            <a:r>
              <a:rPr lang="en-US" altLang="zh-CN" dirty="0"/>
              <a:t>create()</a:t>
            </a:r>
            <a:r>
              <a:rPr lang="zh-CN" altLang="en-US" dirty="0"/>
              <a:t>来创建</a:t>
            </a:r>
            <a:r>
              <a:rPr lang="zh-CN" altLang="en-US" dirty="0" smtClean="0"/>
              <a:t>文件</a:t>
            </a:r>
            <a:endParaRPr lang="en-US" altLang="zh-CN" dirty="0" smtClean="0"/>
          </a:p>
          <a:p>
            <a:pPr lvl="1"/>
            <a:r>
              <a:rPr lang="en-US" altLang="zh-CN" dirty="0" err="1" smtClean="0"/>
              <a:t>DistributedFileSystem</a:t>
            </a:r>
            <a:r>
              <a:rPr lang="zh-CN" altLang="en-US" dirty="0"/>
              <a:t>用</a:t>
            </a:r>
            <a:r>
              <a:rPr lang="en-US" altLang="zh-CN" dirty="0"/>
              <a:t>RPC</a:t>
            </a:r>
            <a:r>
              <a:rPr lang="zh-CN" altLang="en-US" dirty="0"/>
              <a:t>调用元数据节点，在文件系统的命名空间中创建一个新的文件</a:t>
            </a:r>
            <a:r>
              <a:rPr lang="zh-CN" altLang="en-US" dirty="0" smtClean="0"/>
              <a:t>。</a:t>
            </a:r>
            <a:endParaRPr lang="en-US" altLang="zh-CN" dirty="0" smtClean="0"/>
          </a:p>
          <a:p>
            <a:pPr lvl="1"/>
            <a:r>
              <a:rPr lang="zh-CN" altLang="en-US" dirty="0" smtClean="0"/>
              <a:t>元数据节点确定</a:t>
            </a:r>
            <a:r>
              <a:rPr lang="zh-CN" altLang="en-US" dirty="0"/>
              <a:t>文件原来不存在，并且客户端有创建文件的</a:t>
            </a:r>
            <a:r>
              <a:rPr lang="zh-CN" altLang="en-US" dirty="0" smtClean="0"/>
              <a:t>权限后创建</a:t>
            </a:r>
            <a:r>
              <a:rPr lang="zh-CN" altLang="en-US" dirty="0"/>
              <a:t>新</a:t>
            </a:r>
            <a:r>
              <a:rPr lang="zh-CN" altLang="en-US" dirty="0" smtClean="0"/>
              <a:t>文件</a:t>
            </a:r>
            <a:endParaRPr lang="en-US" altLang="zh-CN" dirty="0" smtClean="0"/>
          </a:p>
          <a:p>
            <a:pPr lvl="1"/>
            <a:r>
              <a:rPr lang="en-US" altLang="zh-CN" dirty="0" err="1" smtClean="0"/>
              <a:t>DistributedFileSystem</a:t>
            </a:r>
            <a:r>
              <a:rPr lang="zh-CN" altLang="en-US" dirty="0"/>
              <a:t>返回</a:t>
            </a:r>
            <a:r>
              <a:rPr lang="en-US" altLang="zh-CN" dirty="0" err="1"/>
              <a:t>DFSOutputStream</a:t>
            </a:r>
            <a:r>
              <a:rPr lang="zh-CN" altLang="en-US" dirty="0"/>
              <a:t>，客户端用于写数据</a:t>
            </a:r>
            <a:r>
              <a:rPr lang="zh-CN" altLang="en-US" dirty="0" smtClean="0"/>
              <a:t>。</a:t>
            </a:r>
            <a:endParaRPr lang="en-US" altLang="zh-CN" dirty="0" smtClean="0"/>
          </a:p>
          <a:p>
            <a:pPr lvl="1"/>
            <a:r>
              <a:rPr lang="zh-CN" altLang="en-US" dirty="0" smtClean="0"/>
              <a:t>客户端</a:t>
            </a:r>
            <a:r>
              <a:rPr lang="zh-CN" altLang="en-US" dirty="0"/>
              <a:t>开始写入数据，</a:t>
            </a:r>
            <a:r>
              <a:rPr lang="en-US" altLang="zh-CN" dirty="0" err="1"/>
              <a:t>DFSOutputStream</a:t>
            </a:r>
            <a:r>
              <a:rPr lang="zh-CN" altLang="en-US" dirty="0"/>
              <a:t>将数据分成块，写入</a:t>
            </a:r>
            <a:r>
              <a:rPr lang="en-US" altLang="zh-CN" dirty="0"/>
              <a:t>data queue</a:t>
            </a:r>
            <a:r>
              <a:rPr lang="zh-CN" altLang="en-US" dirty="0" smtClean="0"/>
              <a:t>。</a:t>
            </a:r>
            <a:r>
              <a:rPr lang="en-US" altLang="zh-CN" dirty="0" smtClean="0"/>
              <a:t>D</a:t>
            </a:r>
          </a:p>
          <a:p>
            <a:pPr lvl="1"/>
            <a:r>
              <a:rPr lang="en-US" altLang="zh-CN" dirty="0" err="1" smtClean="0"/>
              <a:t>ata</a:t>
            </a:r>
            <a:r>
              <a:rPr lang="en-US" altLang="zh-CN" dirty="0" smtClean="0"/>
              <a:t> </a:t>
            </a:r>
            <a:r>
              <a:rPr lang="en-US" altLang="zh-CN" dirty="0"/>
              <a:t>queue</a:t>
            </a:r>
            <a:r>
              <a:rPr lang="zh-CN" altLang="en-US" dirty="0"/>
              <a:t>由</a:t>
            </a:r>
            <a:r>
              <a:rPr lang="en-US" altLang="zh-CN" dirty="0"/>
              <a:t>Data Streamer</a:t>
            </a:r>
            <a:r>
              <a:rPr lang="zh-CN" altLang="en-US" dirty="0"/>
              <a:t>读取，并通知元数据节点分配数据节点，用来存储数据块</a:t>
            </a:r>
            <a:r>
              <a:rPr lang="en-US" altLang="zh-CN" dirty="0"/>
              <a:t>(</a:t>
            </a:r>
            <a:r>
              <a:rPr lang="zh-CN" altLang="en-US" dirty="0"/>
              <a:t>每块默认复制</a:t>
            </a:r>
            <a:r>
              <a:rPr lang="en-US" altLang="zh-CN" dirty="0"/>
              <a:t>3</a:t>
            </a:r>
            <a:r>
              <a:rPr lang="zh-CN" altLang="en-US" dirty="0"/>
              <a:t>块</a:t>
            </a:r>
            <a:r>
              <a:rPr lang="en-US" altLang="zh-CN" dirty="0"/>
              <a:t>)</a:t>
            </a:r>
            <a:r>
              <a:rPr lang="zh-CN" altLang="en-US" dirty="0"/>
              <a:t>。分配的数据节点放在一个</a:t>
            </a:r>
            <a:r>
              <a:rPr lang="en-US" altLang="zh-CN" dirty="0"/>
              <a:t>pipeline</a:t>
            </a:r>
            <a:r>
              <a:rPr lang="zh-CN" altLang="en-US" dirty="0"/>
              <a:t>里</a:t>
            </a:r>
            <a:r>
              <a:rPr lang="zh-CN" altLang="en-US" dirty="0" smtClean="0"/>
              <a:t>。</a:t>
            </a:r>
            <a:endParaRPr lang="en-US" altLang="zh-CN" dirty="0" smtClean="0"/>
          </a:p>
          <a:p>
            <a:pPr lvl="1"/>
            <a:r>
              <a:rPr lang="en-US" altLang="zh-CN" dirty="0" smtClean="0"/>
              <a:t>Data </a:t>
            </a:r>
            <a:r>
              <a:rPr lang="en-US" altLang="zh-CN" dirty="0"/>
              <a:t>Streamer</a:t>
            </a:r>
            <a:r>
              <a:rPr lang="zh-CN" altLang="en-US" dirty="0"/>
              <a:t>将数据块写入</a:t>
            </a:r>
            <a:r>
              <a:rPr lang="en-US" altLang="zh-CN" dirty="0"/>
              <a:t>pipeline</a:t>
            </a:r>
            <a:r>
              <a:rPr lang="zh-CN" altLang="en-US" dirty="0"/>
              <a:t>中的第一个数据节点。第一个数据节点将数据块发送给第二个数据节点。第二个数据节点将数据发送给第三个数据节点</a:t>
            </a:r>
            <a:r>
              <a:rPr lang="zh-CN" altLang="en-US" dirty="0" smtClean="0"/>
              <a:t>。</a:t>
            </a:r>
            <a:endParaRPr lang="en-US" altLang="zh-CN" dirty="0" smtClean="0"/>
          </a:p>
          <a:p>
            <a:pPr lvl="1"/>
            <a:r>
              <a:rPr lang="en-US" altLang="zh-CN" dirty="0" err="1" smtClean="0"/>
              <a:t>DFSOutputStream</a:t>
            </a:r>
            <a:r>
              <a:rPr lang="zh-CN" altLang="en-US" dirty="0"/>
              <a:t>为发出去的数据块保存了</a:t>
            </a:r>
            <a:r>
              <a:rPr lang="en-US" altLang="zh-CN" dirty="0" err="1"/>
              <a:t>ack</a:t>
            </a:r>
            <a:r>
              <a:rPr lang="en-US" altLang="zh-CN" dirty="0"/>
              <a:t> queue</a:t>
            </a:r>
            <a:r>
              <a:rPr lang="zh-CN" altLang="en-US" dirty="0"/>
              <a:t>，等待</a:t>
            </a:r>
            <a:r>
              <a:rPr lang="en-US" altLang="zh-CN" dirty="0"/>
              <a:t>pipeline</a:t>
            </a:r>
            <a:r>
              <a:rPr lang="zh-CN" altLang="en-US" dirty="0"/>
              <a:t>中的数据节点告知数据已经写入成功</a:t>
            </a:r>
            <a:r>
              <a:rPr lang="zh-CN" altLang="en-US" dirty="0" smtClean="0"/>
              <a:t>。</a:t>
            </a:r>
            <a:endParaRPr lang="zh-CN" altLang="en-US" dirty="0"/>
          </a:p>
        </p:txBody>
      </p:sp>
    </p:spTree>
    <p:extLst>
      <p:ext uri="{BB962C8B-B14F-4D97-AF65-F5344CB8AC3E}">
        <p14:creationId xmlns:p14="http://schemas.microsoft.com/office/powerpoint/2010/main" val="3908533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HDFS</a:t>
            </a:r>
            <a:r>
              <a:rPr lang="zh-CN" altLang="en-US" dirty="0" smtClean="0"/>
              <a:t>文件写入剖析</a:t>
            </a:r>
            <a:endParaRPr lang="zh-CN" altLang="en-US" dirty="0"/>
          </a:p>
        </p:txBody>
      </p:sp>
      <p:sp>
        <p:nvSpPr>
          <p:cNvPr id="3" name="内容占位符 2"/>
          <p:cNvSpPr>
            <a:spLocks noGrp="1"/>
          </p:cNvSpPr>
          <p:nvPr>
            <p:ph idx="1"/>
          </p:nvPr>
        </p:nvSpPr>
        <p:spPr/>
        <p:txBody>
          <a:bodyPr/>
          <a:lstStyle/>
          <a:p>
            <a:r>
              <a:rPr lang="zh-CN" altLang="en-US" dirty="0" smtClean="0"/>
              <a:t>解释一</a:t>
            </a:r>
            <a:r>
              <a:rPr lang="zh-CN" altLang="en-US" dirty="0"/>
              <a:t>（</a:t>
            </a:r>
            <a:r>
              <a:rPr lang="en-US" altLang="zh-CN" dirty="0"/>
              <a:t>HDFS</a:t>
            </a:r>
            <a:r>
              <a:rPr lang="zh-CN" altLang="en-US" dirty="0"/>
              <a:t>内部机制） </a:t>
            </a:r>
            <a:r>
              <a:rPr lang="zh-CN" altLang="en-US" dirty="0" smtClean="0"/>
              <a:t>：</a:t>
            </a:r>
            <a:endParaRPr lang="en-US" altLang="zh-CN" dirty="0" smtClean="0"/>
          </a:p>
          <a:p>
            <a:pPr lvl="1"/>
            <a:r>
              <a:rPr lang="zh-CN" altLang="en-US" dirty="0"/>
              <a:t>如果数据节点在写入的过程中失败</a:t>
            </a:r>
            <a:r>
              <a:rPr lang="zh-CN" altLang="en-US" dirty="0" smtClean="0"/>
              <a:t>：</a:t>
            </a:r>
            <a:endParaRPr lang="zh-CN" altLang="en-US" dirty="0"/>
          </a:p>
          <a:p>
            <a:pPr lvl="2"/>
            <a:r>
              <a:rPr lang="zh-CN" altLang="en-US" dirty="0" smtClean="0"/>
              <a:t>关闭</a:t>
            </a:r>
            <a:r>
              <a:rPr lang="en-US" altLang="zh-CN" dirty="0"/>
              <a:t>pipeline</a:t>
            </a:r>
            <a:r>
              <a:rPr lang="zh-CN" altLang="en-US" dirty="0"/>
              <a:t>，将</a:t>
            </a:r>
            <a:r>
              <a:rPr lang="en-US" altLang="zh-CN" dirty="0" err="1"/>
              <a:t>ack</a:t>
            </a:r>
            <a:r>
              <a:rPr lang="en-US" altLang="zh-CN" dirty="0"/>
              <a:t> queue</a:t>
            </a:r>
            <a:r>
              <a:rPr lang="zh-CN" altLang="en-US" dirty="0"/>
              <a:t>中的数据块放入</a:t>
            </a:r>
            <a:r>
              <a:rPr lang="en-US" altLang="zh-CN" dirty="0"/>
              <a:t>data queue</a:t>
            </a:r>
            <a:r>
              <a:rPr lang="zh-CN" altLang="en-US" dirty="0"/>
              <a:t>的开始</a:t>
            </a:r>
            <a:r>
              <a:rPr lang="zh-CN" altLang="en-US" dirty="0" smtClean="0"/>
              <a:t>。</a:t>
            </a:r>
            <a:endParaRPr lang="en-US" altLang="zh-CN" dirty="0" smtClean="0"/>
          </a:p>
          <a:p>
            <a:pPr lvl="2"/>
            <a:r>
              <a:rPr lang="zh-CN" altLang="en-US" dirty="0" smtClean="0"/>
              <a:t>当前</a:t>
            </a:r>
            <a:r>
              <a:rPr lang="zh-CN" altLang="en-US" dirty="0"/>
              <a:t>的数据块在已经写入的数据节点中被元数据节点赋予新的标示，则错误节点重启后能够察觉其数据块是过时的，会被删除</a:t>
            </a:r>
            <a:r>
              <a:rPr lang="zh-CN" altLang="en-US" dirty="0" smtClean="0"/>
              <a:t>。</a:t>
            </a:r>
            <a:endParaRPr lang="en-US" altLang="zh-CN" dirty="0" smtClean="0"/>
          </a:p>
          <a:p>
            <a:pPr lvl="2"/>
            <a:r>
              <a:rPr lang="zh-CN" altLang="en-US" dirty="0" smtClean="0"/>
              <a:t>失败</a:t>
            </a:r>
            <a:r>
              <a:rPr lang="zh-CN" altLang="en-US" dirty="0"/>
              <a:t>的数据节点从</a:t>
            </a:r>
            <a:r>
              <a:rPr lang="en-US" altLang="zh-CN" dirty="0"/>
              <a:t>pipeline</a:t>
            </a:r>
            <a:r>
              <a:rPr lang="zh-CN" altLang="en-US" dirty="0"/>
              <a:t>中移除，另外的数据块则写入</a:t>
            </a:r>
            <a:r>
              <a:rPr lang="en-US" altLang="zh-CN" dirty="0"/>
              <a:t>pipeline</a:t>
            </a:r>
            <a:r>
              <a:rPr lang="zh-CN" altLang="en-US" dirty="0"/>
              <a:t>中的另外两个数据节点</a:t>
            </a:r>
            <a:r>
              <a:rPr lang="zh-CN" altLang="en-US" dirty="0" smtClean="0"/>
              <a:t>。</a:t>
            </a:r>
            <a:endParaRPr lang="en-US" altLang="zh-CN" dirty="0" smtClean="0"/>
          </a:p>
          <a:p>
            <a:pPr lvl="2"/>
            <a:r>
              <a:rPr lang="zh-CN" altLang="en-US" dirty="0" smtClean="0"/>
              <a:t>元数据</a:t>
            </a:r>
            <a:r>
              <a:rPr lang="zh-CN" altLang="en-US" dirty="0"/>
              <a:t>节点则被通知此数据块是复制块数不足，将来会再创建第三份备份</a:t>
            </a:r>
            <a:r>
              <a:rPr lang="zh-CN" altLang="en-US" dirty="0" smtClean="0"/>
              <a:t>。</a:t>
            </a:r>
            <a:endParaRPr lang="zh-CN" altLang="en-US" dirty="0"/>
          </a:p>
          <a:p>
            <a:pPr lvl="1"/>
            <a:r>
              <a:rPr lang="zh-CN" altLang="en-US" dirty="0" smtClean="0"/>
              <a:t>当</a:t>
            </a:r>
            <a:r>
              <a:rPr lang="zh-CN" altLang="en-US" dirty="0"/>
              <a:t>客户端结束写入数据，则调用</a:t>
            </a:r>
            <a:r>
              <a:rPr lang="en-US" altLang="zh-CN" dirty="0"/>
              <a:t>stream</a:t>
            </a:r>
            <a:r>
              <a:rPr lang="zh-CN" altLang="en-US" dirty="0"/>
              <a:t>的</a:t>
            </a:r>
            <a:r>
              <a:rPr lang="en-US" altLang="zh-CN" dirty="0"/>
              <a:t>close</a:t>
            </a:r>
            <a:r>
              <a:rPr lang="zh-CN" altLang="en-US" dirty="0"/>
              <a:t>函数。此操作将所有的数据块写入</a:t>
            </a:r>
            <a:r>
              <a:rPr lang="en-US" altLang="zh-CN" dirty="0"/>
              <a:t>pipeline</a:t>
            </a:r>
            <a:r>
              <a:rPr lang="zh-CN" altLang="en-US" dirty="0"/>
              <a:t>中的数据节点，并等待</a:t>
            </a:r>
            <a:r>
              <a:rPr lang="en-US" altLang="zh-CN" dirty="0" err="1"/>
              <a:t>ack</a:t>
            </a:r>
            <a:r>
              <a:rPr lang="en-US" altLang="zh-CN" dirty="0"/>
              <a:t> queue</a:t>
            </a:r>
            <a:r>
              <a:rPr lang="zh-CN" altLang="en-US" dirty="0"/>
              <a:t>返回成功。最后通知元数据节点写入完毕。</a:t>
            </a:r>
          </a:p>
          <a:p>
            <a:endParaRPr lang="zh-CN" altLang="en-US" dirty="0"/>
          </a:p>
          <a:p>
            <a:endParaRPr lang="zh-CN" altLang="en-US" dirty="0"/>
          </a:p>
        </p:txBody>
      </p:sp>
    </p:spTree>
    <p:extLst>
      <p:ext uri="{BB962C8B-B14F-4D97-AF65-F5344CB8AC3E}">
        <p14:creationId xmlns:p14="http://schemas.microsoft.com/office/powerpoint/2010/main" val="1290595605"/>
      </p:ext>
    </p:extLst>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2788</TotalTime>
  <Words>3284</Words>
  <Application>Microsoft Office PowerPoint</Application>
  <PresentationFormat>宽屏</PresentationFormat>
  <Paragraphs>322</Paragraphs>
  <Slides>41</Slides>
  <Notes>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41</vt:i4>
      </vt:variant>
    </vt:vector>
  </HeadingPairs>
  <TitlesOfParts>
    <vt:vector size="48" baseType="lpstr">
      <vt:lpstr>宋体</vt:lpstr>
      <vt:lpstr>微软雅黑</vt:lpstr>
      <vt:lpstr>Arial</vt:lpstr>
      <vt:lpstr>Calibri</vt:lpstr>
      <vt:lpstr>Impact</vt:lpstr>
      <vt:lpstr>Times New Roman</vt:lpstr>
      <vt:lpstr>自定义设计方案</vt:lpstr>
      <vt:lpstr>HDFS Shell命令</vt:lpstr>
      <vt:lpstr>文件系统抽象</vt:lpstr>
      <vt:lpstr>HDFS文件系统及访问URI</vt:lpstr>
      <vt:lpstr>HDFS文件的读取</vt:lpstr>
      <vt:lpstr>HDFS文件读取剖析</vt:lpstr>
      <vt:lpstr>HDFS文件读取解析</vt:lpstr>
      <vt:lpstr>HDFS文件的写入</vt:lpstr>
      <vt:lpstr>HDFS文件写入剖析</vt:lpstr>
      <vt:lpstr>HDFS文件写入剖析</vt:lpstr>
      <vt:lpstr>HDFS文件写入剖析</vt:lpstr>
      <vt:lpstr>HDFS文件写入剖析</vt:lpstr>
      <vt:lpstr>HDFS的Java接口</vt:lpstr>
      <vt:lpstr>HDFS的Java接口</vt:lpstr>
      <vt:lpstr>获取FileSystem</vt:lpstr>
      <vt:lpstr>将本地文件上传到HDFS</vt:lpstr>
      <vt:lpstr>在HDFS创建文件</vt:lpstr>
      <vt:lpstr>创建HDFS目录</vt:lpstr>
      <vt:lpstr>重命名HDFS文件</vt:lpstr>
      <vt:lpstr>删除HDFS上的文件</vt:lpstr>
      <vt:lpstr>删除文件夹</vt:lpstr>
      <vt:lpstr>读取HDFS文件内容</vt:lpstr>
      <vt:lpstr>查看某个HDFS文件是否存在</vt:lpstr>
      <vt:lpstr>查看HDFS文件的最后修改时间</vt:lpstr>
      <vt:lpstr>读取HDFS某个目录下的所有文件</vt:lpstr>
      <vt:lpstr>查找某个文件在HDFS集群的位置</vt:lpstr>
      <vt:lpstr>获取HDFS集群上所有节点名称信息</vt:lpstr>
      <vt:lpstr>关于append</vt:lpstr>
      <vt:lpstr>关于append</vt:lpstr>
      <vt:lpstr>关于append</vt:lpstr>
      <vt:lpstr>HDFS数据一致性模型</vt:lpstr>
      <vt:lpstr>HDFS数据一致性模型</vt:lpstr>
      <vt:lpstr>HDFS数据一致性模型</vt:lpstr>
      <vt:lpstr>HDFS存档文件</vt:lpstr>
      <vt:lpstr>HDFS存档文件</vt:lpstr>
      <vt:lpstr>HDFS存档文件</vt:lpstr>
      <vt:lpstr>HDFS存档文件</vt:lpstr>
      <vt:lpstr>HDFS存档文件</vt:lpstr>
      <vt:lpstr>HDFS存档文件</vt:lpstr>
      <vt:lpstr>删除存档文件</vt:lpstr>
      <vt:lpstr>存档文件的不足</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Eric</dc:creator>
  <cp:lastModifiedBy>Summer</cp:lastModifiedBy>
  <cp:revision>324</cp:revision>
  <dcterms:created xsi:type="dcterms:W3CDTF">2015-11-03T07:39:43Z</dcterms:created>
  <dcterms:modified xsi:type="dcterms:W3CDTF">2017-01-07T01:03:38Z</dcterms:modified>
</cp:coreProperties>
</file>