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71" r:id="rId3"/>
    <p:sldId id="316" r:id="rId4"/>
    <p:sldId id="317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11" r:id="rId16"/>
    <p:sldId id="307" r:id="rId17"/>
    <p:sldId id="310" r:id="rId18"/>
    <p:sldId id="309" r:id="rId19"/>
    <p:sldId id="308" r:id="rId20"/>
    <p:sldId id="315" r:id="rId21"/>
    <p:sldId id="314" r:id="rId22"/>
    <p:sldId id="313" r:id="rId23"/>
    <p:sldId id="26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12429" y="3947884"/>
            <a:ext cx="5279571" cy="795791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dirty="0" smtClean="0"/>
              <a:t>课程标题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067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456" y="72570"/>
            <a:ext cx="7968343" cy="620144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4163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456" y="72570"/>
            <a:ext cx="7968343" cy="620144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页面标题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456" y="798286"/>
            <a:ext cx="11992430" cy="5175478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8679543" y="3381829"/>
            <a:ext cx="3251200" cy="2481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0305143" y="3582880"/>
            <a:ext cx="1248229" cy="2481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32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649028" y="3645354"/>
            <a:ext cx="45429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课程标题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1732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912429" y="3922126"/>
            <a:ext cx="5279571" cy="795791"/>
          </a:xfrm>
        </p:spPr>
        <p:txBody>
          <a:bodyPr>
            <a:normAutofit/>
          </a:bodyPr>
          <a:lstStyle/>
          <a:p>
            <a:r>
              <a:rPr lang="en-US" altLang="zh-CN" dirty="0" err="1" smtClean="0"/>
              <a:t>MapReduce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036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MapReduce</a:t>
            </a:r>
            <a:r>
              <a:rPr lang="zh-CN" altLang="en-US" dirty="0"/>
              <a:t>流程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第二阶段是对输入片中的记录按照一定的规则解析成键值对。有个默认规则是把每一行文本内容解析成键值对。“键”是每一行的起始位置</a:t>
            </a:r>
            <a:r>
              <a:rPr lang="en-US" altLang="zh-CN" dirty="0"/>
              <a:t>(</a:t>
            </a:r>
            <a:r>
              <a:rPr lang="zh-CN" altLang="en-US" dirty="0"/>
              <a:t>单位是字节</a:t>
            </a:r>
            <a:r>
              <a:rPr lang="en-US" altLang="zh-CN" dirty="0"/>
              <a:t>)</a:t>
            </a:r>
            <a:r>
              <a:rPr lang="zh-CN" altLang="en-US" dirty="0"/>
              <a:t>，“值”是本行的文本内容。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131674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MapReduce</a:t>
            </a:r>
            <a:r>
              <a:rPr lang="zh-CN" altLang="en-US" dirty="0"/>
              <a:t>流程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第三阶段是调用</a:t>
            </a:r>
            <a:r>
              <a:rPr lang="en-US" altLang="zh-CN" dirty="0"/>
              <a:t>Mapper</a:t>
            </a:r>
            <a:r>
              <a:rPr lang="zh-CN" altLang="en-US" dirty="0"/>
              <a:t>类中的</a:t>
            </a:r>
            <a:r>
              <a:rPr lang="en-US" altLang="zh-CN" dirty="0"/>
              <a:t>map</a:t>
            </a:r>
            <a:r>
              <a:rPr lang="zh-CN" altLang="en-US" dirty="0"/>
              <a:t>方法。第二阶段中解析出来的每一个键值对，调用一次</a:t>
            </a:r>
            <a:r>
              <a:rPr lang="en-US" altLang="zh-CN" dirty="0"/>
              <a:t>map</a:t>
            </a:r>
            <a:r>
              <a:rPr lang="zh-CN" altLang="en-US" dirty="0"/>
              <a:t>方法。如果有</a:t>
            </a:r>
            <a:r>
              <a:rPr lang="en-US" altLang="zh-CN" dirty="0"/>
              <a:t>1000</a:t>
            </a:r>
            <a:r>
              <a:rPr lang="zh-CN" altLang="en-US" dirty="0"/>
              <a:t>个键值对，就会调用</a:t>
            </a:r>
            <a:r>
              <a:rPr lang="en-US" altLang="zh-CN" dirty="0"/>
              <a:t>1000</a:t>
            </a:r>
            <a:r>
              <a:rPr lang="zh-CN" altLang="en-US" dirty="0"/>
              <a:t>次</a:t>
            </a:r>
            <a:r>
              <a:rPr lang="en-US" altLang="zh-CN" dirty="0"/>
              <a:t>map</a:t>
            </a:r>
            <a:r>
              <a:rPr lang="zh-CN" altLang="en-US" dirty="0"/>
              <a:t>方法。每一次调用</a:t>
            </a:r>
            <a:r>
              <a:rPr lang="en-US" altLang="zh-CN" dirty="0"/>
              <a:t>map</a:t>
            </a:r>
            <a:r>
              <a:rPr lang="zh-CN" altLang="en-US" dirty="0"/>
              <a:t>方法会输出零个或者多个键值对。</a:t>
            </a:r>
          </a:p>
        </p:txBody>
      </p:sp>
    </p:spTree>
    <p:extLst>
      <p:ext uri="{BB962C8B-B14F-4D97-AF65-F5344CB8AC3E}">
        <p14:creationId xmlns:p14="http://schemas.microsoft.com/office/powerpoint/2010/main" val="1747729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MapReduce</a:t>
            </a:r>
            <a:r>
              <a:rPr lang="zh-CN" altLang="en-US" dirty="0"/>
              <a:t>流程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第四阶段是按照一定的规则对第三阶段输出的键值对进行分区。比较是基于键进行的。比如我们的键表示省份</a:t>
            </a:r>
            <a:r>
              <a:rPr lang="en-US" altLang="zh-CN" dirty="0"/>
              <a:t>(</a:t>
            </a:r>
            <a:r>
              <a:rPr lang="zh-CN" altLang="en-US" dirty="0"/>
              <a:t>如北京、上海、山东等</a:t>
            </a:r>
            <a:r>
              <a:rPr lang="en-US" altLang="zh-CN" dirty="0"/>
              <a:t>)</a:t>
            </a:r>
            <a:r>
              <a:rPr lang="zh-CN" altLang="en-US" dirty="0"/>
              <a:t>，那么就可以按照不同省份进行分区，同一个省份的键值对划分到一个区中。默认是只有一个区。分区的数量就是</a:t>
            </a:r>
            <a:r>
              <a:rPr lang="en-US" altLang="zh-CN" dirty="0"/>
              <a:t>Reducer</a:t>
            </a:r>
            <a:r>
              <a:rPr lang="zh-CN" altLang="en-US" dirty="0"/>
              <a:t>任务运行的数量。默认只有一个</a:t>
            </a:r>
            <a:r>
              <a:rPr lang="en-US" altLang="zh-CN" dirty="0"/>
              <a:t>Reducer</a:t>
            </a:r>
            <a:r>
              <a:rPr lang="zh-CN" altLang="en-US" dirty="0"/>
              <a:t>任务。</a:t>
            </a:r>
          </a:p>
        </p:txBody>
      </p:sp>
    </p:spTree>
    <p:extLst>
      <p:ext uri="{BB962C8B-B14F-4D97-AF65-F5344CB8AC3E}">
        <p14:creationId xmlns:p14="http://schemas.microsoft.com/office/powerpoint/2010/main" val="3509922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MapReduce</a:t>
            </a:r>
            <a:r>
              <a:rPr lang="zh-CN" altLang="en-US" dirty="0"/>
              <a:t>流程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第五阶段是对每个分区中的键值对进行排序。首先，按照键进行排序，对于键相同的键值对，按照值进行排序。比如三个键值对</a:t>
            </a:r>
            <a:r>
              <a:rPr lang="en-US" altLang="zh-CN" dirty="0"/>
              <a:t>&lt;2,2&gt;</a:t>
            </a:r>
            <a:r>
              <a:rPr lang="zh-CN" altLang="en-US" dirty="0"/>
              <a:t>、</a:t>
            </a:r>
            <a:r>
              <a:rPr lang="en-US" altLang="zh-CN" dirty="0"/>
              <a:t>&lt;1,3&gt;</a:t>
            </a:r>
            <a:r>
              <a:rPr lang="zh-CN" altLang="en-US" dirty="0"/>
              <a:t>、</a:t>
            </a:r>
            <a:r>
              <a:rPr lang="en-US" altLang="zh-CN" dirty="0"/>
              <a:t>&lt;2,1&gt;</a:t>
            </a:r>
            <a:r>
              <a:rPr lang="zh-CN" altLang="en-US" dirty="0"/>
              <a:t>，键和值分别是整数。那么排序后的结果是</a:t>
            </a:r>
            <a:r>
              <a:rPr lang="en-US" altLang="zh-CN" dirty="0"/>
              <a:t>&lt;1,3&gt;</a:t>
            </a:r>
            <a:r>
              <a:rPr lang="zh-CN" altLang="en-US" dirty="0"/>
              <a:t>、</a:t>
            </a:r>
            <a:r>
              <a:rPr lang="en-US" altLang="zh-CN" dirty="0"/>
              <a:t>&lt;2,1&gt;</a:t>
            </a:r>
            <a:r>
              <a:rPr lang="zh-CN" altLang="en-US" dirty="0"/>
              <a:t>、</a:t>
            </a:r>
            <a:r>
              <a:rPr lang="en-US" altLang="zh-CN" dirty="0"/>
              <a:t>&lt;2,2&gt;</a:t>
            </a:r>
            <a:r>
              <a:rPr lang="zh-CN" altLang="en-US" dirty="0"/>
              <a:t>。如果有第六阶段，那么进入第六阶段；如果没有，直接输出到本地的</a:t>
            </a:r>
            <a:r>
              <a:rPr lang="en-US" altLang="zh-CN" dirty="0" err="1"/>
              <a:t>linux</a:t>
            </a:r>
            <a:r>
              <a:rPr lang="zh-CN" altLang="en-US" dirty="0"/>
              <a:t>文件中。</a:t>
            </a:r>
          </a:p>
        </p:txBody>
      </p:sp>
    </p:spTree>
    <p:extLst>
      <p:ext uri="{BB962C8B-B14F-4D97-AF65-F5344CB8AC3E}">
        <p14:creationId xmlns:p14="http://schemas.microsoft.com/office/powerpoint/2010/main" val="474933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MapReduce</a:t>
            </a:r>
            <a:r>
              <a:rPr lang="zh-CN" altLang="en-US" dirty="0"/>
              <a:t>流程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第六阶段是对数据进行归约处理，也就是</a:t>
            </a:r>
            <a:r>
              <a:rPr lang="en-US" altLang="zh-CN" dirty="0"/>
              <a:t>reduce</a:t>
            </a:r>
            <a:r>
              <a:rPr lang="zh-CN" altLang="en-US" dirty="0"/>
              <a:t>处理。键相等的键值对会调用一次</a:t>
            </a:r>
            <a:r>
              <a:rPr lang="en-US" altLang="zh-CN" dirty="0"/>
              <a:t>reduce</a:t>
            </a:r>
            <a:r>
              <a:rPr lang="zh-CN" altLang="en-US" dirty="0"/>
              <a:t>方法。经过这一阶段，数据量会减少。归约后的数据输出到本地的</a:t>
            </a:r>
            <a:r>
              <a:rPr lang="en-US" altLang="zh-CN" dirty="0" err="1"/>
              <a:t>linxu</a:t>
            </a:r>
            <a:r>
              <a:rPr lang="zh-CN" altLang="en-US" dirty="0"/>
              <a:t>文件中。本阶段默认是没有的，需要用户自己增加这一阶段的代码。</a:t>
            </a:r>
          </a:p>
        </p:txBody>
      </p:sp>
    </p:spTree>
    <p:extLst>
      <p:ext uri="{BB962C8B-B14F-4D97-AF65-F5344CB8AC3E}">
        <p14:creationId xmlns:p14="http://schemas.microsoft.com/office/powerpoint/2010/main" val="33032674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MapReduce</a:t>
            </a:r>
            <a:r>
              <a:rPr lang="zh-CN" altLang="en-US" dirty="0" smtClean="0"/>
              <a:t>流程总结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828676"/>
            <a:ext cx="7484143" cy="4775596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739495" y="2021304"/>
            <a:ext cx="8055590" cy="56548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10800000">
            <a:off x="8465664" y="210600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191627" y="1842381"/>
            <a:ext cx="22206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处理函数，输入为键值对，输出也为键值对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419905" y="1419723"/>
            <a:ext cx="1406137" cy="56548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5400000">
            <a:off x="2288525" y="1146372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50996" y="623846"/>
            <a:ext cx="83237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键为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对应的文本在源文件中的偏移量，默认情况下以换行为分隔，即每一个值对应一行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827073" y="3554109"/>
            <a:ext cx="1285821" cy="56548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10800000">
            <a:off x="4958378" y="3638810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17220" y="3554109"/>
            <a:ext cx="11031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排序过程有默认实现，可以自定义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538315" y="4154273"/>
            <a:ext cx="1863864" cy="565485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2993853" y="4214433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64063" y="3796428"/>
            <a:ext cx="27089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函数，输入为键值对，值为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输出后汇总的列表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35201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MapReduce</a:t>
            </a:r>
            <a:r>
              <a:rPr lang="zh-CN" altLang="en-US" dirty="0" smtClean="0"/>
              <a:t>的</a:t>
            </a:r>
            <a:r>
              <a:rPr lang="en-US" altLang="zh-CN" dirty="0" err="1" smtClean="0"/>
              <a:t>HelloWorld</a:t>
            </a:r>
            <a:r>
              <a:rPr lang="zh-CN" altLang="en-US" dirty="0" smtClean="0"/>
              <a:t>：单词计数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42" r="2397"/>
          <a:stretch/>
        </p:blipFill>
        <p:spPr>
          <a:xfrm>
            <a:off x="1985210" y="1494971"/>
            <a:ext cx="7347786" cy="428667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39077" y="4724651"/>
            <a:ext cx="7640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案例功能：统计输入文件中每个单词出现的次数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731168" y="2406315"/>
            <a:ext cx="1973180" cy="300790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2072326" y="240631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8287" y="2185417"/>
            <a:ext cx="22206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默认情况下，输入文件每一行被分割读取一次作为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的输入（ 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TextInputFormat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595785" y="2262063"/>
            <a:ext cx="1470528" cy="1366509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0800000">
            <a:off x="7910123" y="2614968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68965" y="2185417"/>
            <a:ext cx="22206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结果数据：每个单词及对应的出现次数（案例针对英文，且没有符号，所以是自然分词（空格分隔））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3390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WordCount</a:t>
            </a:r>
            <a:r>
              <a:rPr lang="zh-CN" altLang="en-US" dirty="0" smtClean="0"/>
              <a:t>的</a:t>
            </a:r>
            <a:r>
              <a:rPr lang="en-US" altLang="zh-CN" dirty="0" smtClean="0"/>
              <a:t>Map</a:t>
            </a:r>
            <a:r>
              <a:rPr lang="zh-CN" altLang="en-US" dirty="0" smtClean="0"/>
              <a:t>处理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2"/>
          <a:stretch/>
        </p:blipFill>
        <p:spPr>
          <a:xfrm>
            <a:off x="937757" y="1248229"/>
            <a:ext cx="7920461" cy="4493936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578299" y="1681492"/>
            <a:ext cx="1470528" cy="1366509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10800000">
            <a:off x="5719406" y="216670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94498" y="1895132"/>
            <a:ext cx="53620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遇到一个单词，则将其本身作为键，而数值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作为值（汇总后，该单词所有对应的数值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的值都将统一放置在一个列表中，即可计算出总数）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915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WordCount</a:t>
            </a:r>
            <a:r>
              <a:rPr lang="zh-CN" altLang="en-US" dirty="0" smtClean="0"/>
              <a:t>的</a:t>
            </a:r>
            <a:r>
              <a:rPr lang="en-US" altLang="zh-CN" dirty="0" smtClean="0"/>
              <a:t>Reduce</a:t>
            </a:r>
            <a:r>
              <a:rPr lang="zh-CN" altLang="en-US" dirty="0" smtClean="0"/>
              <a:t>处理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8"/>
          <a:stretch/>
        </p:blipFill>
        <p:spPr>
          <a:xfrm>
            <a:off x="682171" y="1465939"/>
            <a:ext cx="7877175" cy="4445866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597099" y="3265711"/>
            <a:ext cx="1470528" cy="449943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10800000">
            <a:off x="3961916" y="3280225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620758" y="3240879"/>
            <a:ext cx="6439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汇总结果，在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过程中累加即可获得单词出现的次数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68773" y="2387600"/>
            <a:ext cx="1470528" cy="1066800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9026" y="617662"/>
            <a:ext cx="102906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注意：如果通过任务的</a:t>
            </a:r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setCombinerClass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方法设定了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Combiner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处理函数（处理函数和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函数一样，可以直接使用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类，那么在数据提交给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之前会进行自定义的汇总，如使用本例中的累加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，那么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的最终输出结果将不会出现两次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&lt;World,1&gt;,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而是一次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&lt;World,2&gt;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右箭头 10"/>
          <p:cNvSpPr/>
          <p:nvPr/>
        </p:nvSpPr>
        <p:spPr>
          <a:xfrm rot="5400000">
            <a:off x="1174616" y="1637827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52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既然</a:t>
            </a:r>
            <a:r>
              <a:rPr lang="en-US" altLang="zh-CN" dirty="0" smtClean="0"/>
              <a:t>Combiner</a:t>
            </a:r>
            <a:r>
              <a:rPr lang="zh-CN" altLang="en-US" dirty="0" smtClean="0"/>
              <a:t>和</a:t>
            </a:r>
            <a:r>
              <a:rPr lang="en-US" altLang="zh-CN" dirty="0" smtClean="0"/>
              <a:t>Reduce</a:t>
            </a:r>
            <a:r>
              <a:rPr lang="zh-CN" altLang="en-US" dirty="0" smtClean="0"/>
              <a:t>执行一样的内容，并且可以由同一个类的同一个方法指定，那么</a:t>
            </a:r>
            <a:r>
              <a:rPr lang="en-US" altLang="zh-CN" dirty="0" smtClean="0"/>
              <a:t>Combiner</a:t>
            </a:r>
            <a:r>
              <a:rPr lang="zh-CN" altLang="en-US" dirty="0" smtClean="0"/>
              <a:t>可不可以替代</a:t>
            </a:r>
            <a:r>
              <a:rPr lang="en-US" altLang="zh-CN" dirty="0" smtClean="0"/>
              <a:t>Reduce</a:t>
            </a:r>
            <a:r>
              <a:rPr lang="zh-CN" altLang="en-US" dirty="0" smtClean="0"/>
              <a:t>过程呢？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984220" y="2508862"/>
            <a:ext cx="76400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不能！因为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Combiner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是在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Map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节点中执行的，而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Reduce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是在汇总后的统一节点中执行的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16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0" y="3386025"/>
            <a:ext cx="12192000" cy="0"/>
          </a:xfrm>
          <a:prstGeom prst="line">
            <a:avLst/>
          </a:prstGeom>
          <a:ln w="2540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Map</a:t>
            </a:r>
            <a:r>
              <a:rPr lang="zh-CN" altLang="en-US" dirty="0" smtClean="0"/>
              <a:t>和</a:t>
            </a:r>
            <a:r>
              <a:rPr lang="en-US" altLang="zh-CN" dirty="0" smtClean="0"/>
              <a:t>Reduce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err="1"/>
              <a:t>MapReduce</a:t>
            </a:r>
            <a:r>
              <a:rPr lang="zh-CN" altLang="en-US" b="1" dirty="0"/>
              <a:t>任务过程分为两个处理阶段：</a:t>
            </a:r>
            <a:r>
              <a:rPr lang="en-US" altLang="zh-CN" b="1" dirty="0"/>
              <a:t>map</a:t>
            </a:r>
            <a:r>
              <a:rPr lang="zh-CN" altLang="en-US" b="1" dirty="0"/>
              <a:t>阶段和</a:t>
            </a:r>
            <a:r>
              <a:rPr lang="en-US" altLang="zh-CN" b="1" dirty="0"/>
              <a:t>reduce</a:t>
            </a:r>
            <a:r>
              <a:rPr lang="zh-CN" altLang="en-US" b="1" dirty="0"/>
              <a:t>阶段。每个阶段都以键值对作为输入和输出，其类型由程序员来选择。程序员还需要写两个函数：</a:t>
            </a:r>
            <a:r>
              <a:rPr lang="en-US" altLang="zh-CN" b="1" dirty="0"/>
              <a:t>map</a:t>
            </a:r>
            <a:r>
              <a:rPr lang="zh-CN" altLang="en-US" b="1" dirty="0"/>
              <a:t>函数和</a:t>
            </a:r>
            <a:r>
              <a:rPr lang="en-US" altLang="zh-CN" b="1" dirty="0"/>
              <a:t>reduce</a:t>
            </a:r>
            <a:r>
              <a:rPr lang="zh-CN" altLang="en-US" b="1" dirty="0"/>
              <a:t>函数。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8" t="30024" r="16288" b="27690"/>
          <a:stretch/>
        </p:blipFill>
        <p:spPr>
          <a:xfrm>
            <a:off x="3445996" y="2784446"/>
            <a:ext cx="3404937" cy="12031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934389" y="3510550"/>
            <a:ext cx="467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提出并首先在自己的产品中运用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M-R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09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Map</a:t>
            </a:r>
            <a:r>
              <a:rPr lang="zh-CN" altLang="en-US" dirty="0" smtClean="0"/>
              <a:t>代码解析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508" y="854075"/>
            <a:ext cx="8101920" cy="482336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884888" y="3897085"/>
            <a:ext cx="5806198" cy="1647372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10800000">
            <a:off x="6361665" y="4522730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114466" y="4522730"/>
            <a:ext cx="4772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把输入文本自然分词后创建键值映射对输出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72111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Reduce</a:t>
            </a:r>
            <a:r>
              <a:rPr lang="zh-CN" altLang="en-US" dirty="0" smtClean="0"/>
              <a:t>代码解析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894" y="1322387"/>
            <a:ext cx="8143649" cy="381774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841345" y="2837542"/>
            <a:ext cx="5806198" cy="2126344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10800000">
            <a:off x="6318122" y="3463187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976964" y="3476562"/>
            <a:ext cx="4772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将每个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对应的集合中的数据累加获得结果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11833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执行代码解析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54" y="881970"/>
            <a:ext cx="7810275" cy="505001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</p:pic>
      <p:sp>
        <p:nvSpPr>
          <p:cNvPr id="5" name="圆角矩形 4"/>
          <p:cNvSpPr/>
          <p:nvPr/>
        </p:nvSpPr>
        <p:spPr>
          <a:xfrm>
            <a:off x="623631" y="3135086"/>
            <a:ext cx="5806198" cy="228349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10800000">
            <a:off x="6458857" y="3038784"/>
            <a:ext cx="658842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117699" y="3052159"/>
            <a:ext cx="47727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为任务提供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Combiner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</a:t>
            </a:r>
            <a:endParaRPr lang="en-US" altLang="zh-CN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优化方式：对单个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任务的执行结果进行汇总，这里和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处理保持一致，及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的结果会在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节点直接累加后再传递给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Reduce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节点，能够减少节点间的数据传递内容，提高计算效率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97268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72" y="2296659"/>
            <a:ext cx="9159228" cy="11287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96112" y="2267631"/>
            <a:ext cx="6154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090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离线计算框架</a:t>
            </a:r>
            <a:r>
              <a:rPr lang="en-US" altLang="zh-CN" dirty="0" err="1" smtClean="0"/>
              <a:t>MapReduce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将计算过程拆分为两个步骤：</a:t>
            </a:r>
            <a:r>
              <a:rPr lang="en-US" altLang="zh-CN" dirty="0" smtClean="0"/>
              <a:t>Map</a:t>
            </a:r>
            <a:r>
              <a:rPr lang="zh-CN" altLang="en-US" dirty="0" smtClean="0"/>
              <a:t>和</a:t>
            </a:r>
            <a:r>
              <a:rPr lang="en-US" altLang="zh-CN" dirty="0" smtClean="0"/>
              <a:t>Reduce</a:t>
            </a:r>
          </a:p>
          <a:p>
            <a:pPr lvl="1"/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Map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阶段并行处理输入数据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Reduce阶段对Map</a:t>
            </a:r>
            <a:r>
              <a:rPr lang="en-US" altLang="zh-CN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结果进行</a:t>
            </a:r>
            <a:r>
              <a:rPr lang="zh-CN" alt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分析处理</a:t>
            </a:r>
            <a:endParaRPr lang="en-US" altLang="zh-CN" dirty="0" smtClean="0"/>
          </a:p>
          <a:p>
            <a:r>
              <a:rPr lang="en-US" altLang="zh-CN" dirty="0"/>
              <a:t>Shuffle</a:t>
            </a:r>
            <a:r>
              <a:rPr lang="zh-CN" altLang="en-US" dirty="0"/>
              <a:t>连接</a:t>
            </a:r>
            <a:r>
              <a:rPr lang="en-US" altLang="zh-CN" dirty="0"/>
              <a:t>Map</a:t>
            </a:r>
            <a:r>
              <a:rPr lang="zh-CN" altLang="en-US" dirty="0"/>
              <a:t>和</a:t>
            </a:r>
            <a:r>
              <a:rPr lang="en-US" altLang="zh-CN" dirty="0"/>
              <a:t>Reduce</a:t>
            </a:r>
            <a:r>
              <a:rPr lang="zh-CN" altLang="en-US" dirty="0"/>
              <a:t>两个</a:t>
            </a:r>
            <a:r>
              <a:rPr lang="zh-CN" altLang="en-US" dirty="0" smtClean="0"/>
              <a:t>阶段</a:t>
            </a:r>
            <a:endParaRPr lang="en-US" altLang="zh-CN" dirty="0" smtClean="0"/>
          </a:p>
          <a:p>
            <a:pPr lvl="1"/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Map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Task</a:t>
            </a:r>
            <a:r>
              <a:rPr lang="en-US" altLang="zh-CN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将数据写到本地磁盘</a:t>
            </a:r>
            <a:endParaRPr lang="en-US" altLang="zh-CN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Reduce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Task从每个Map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Task</a:t>
            </a:r>
            <a:r>
              <a:rPr lang="en-US" altLang="zh-CN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上读取一份数据</a:t>
            </a:r>
            <a:endParaRPr lang="en-US" altLang="zh-CN" dirty="0" smtClean="0"/>
          </a:p>
          <a:p>
            <a:r>
              <a:rPr lang="en-US" altLang="zh-CN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仅适合离线批处理</a:t>
            </a:r>
            <a:endParaRPr lang="en-US" altLang="zh-CN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具有很好的容错性和扩展性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适合简单的批处理任务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局限性</a:t>
            </a:r>
            <a:endParaRPr lang="en-US" altLang="zh-CN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启动开销大、过多使用磁盘导致效率低下等</a:t>
            </a:r>
            <a:endParaRPr lang="en-US" altLang="zh-CN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51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MapReduce</a:t>
            </a:r>
            <a:r>
              <a:rPr lang="zh-CN" altLang="en-US" dirty="0" smtClean="0"/>
              <a:t>架构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主从结构</a:t>
            </a:r>
          </a:p>
          <a:p>
            <a:pPr lvl="1"/>
            <a:r>
              <a:rPr lang="zh-CN" altLang="en-US" dirty="0"/>
              <a:t>主节点，只有一个</a:t>
            </a:r>
            <a:r>
              <a:rPr lang="en-US" altLang="zh-CN" dirty="0"/>
              <a:t>: </a:t>
            </a:r>
            <a:r>
              <a:rPr lang="en-US" altLang="zh-CN" dirty="0" err="1"/>
              <a:t>JobTracker</a:t>
            </a:r>
            <a:endParaRPr lang="en-US" altLang="zh-CN" dirty="0"/>
          </a:p>
          <a:p>
            <a:pPr lvl="1"/>
            <a:r>
              <a:rPr lang="zh-CN" altLang="en-US" dirty="0"/>
              <a:t>从节点，有很多个</a:t>
            </a:r>
            <a:r>
              <a:rPr lang="en-US" altLang="zh-CN" dirty="0"/>
              <a:t>: </a:t>
            </a:r>
            <a:r>
              <a:rPr lang="en-US" altLang="zh-CN" dirty="0" err="1"/>
              <a:t>TaskTrackers</a:t>
            </a:r>
            <a:endParaRPr lang="en-US" altLang="zh-CN" dirty="0"/>
          </a:p>
          <a:p>
            <a:r>
              <a:rPr lang="en-US" altLang="zh-CN" dirty="0" err="1"/>
              <a:t>JobTracker</a:t>
            </a:r>
            <a:r>
              <a:rPr lang="zh-CN" altLang="en-US" dirty="0"/>
              <a:t>负责：</a:t>
            </a:r>
          </a:p>
          <a:p>
            <a:pPr lvl="1"/>
            <a:r>
              <a:rPr lang="zh-CN" altLang="en-US" dirty="0"/>
              <a:t>接收客户提交的计算任务</a:t>
            </a:r>
          </a:p>
          <a:p>
            <a:pPr lvl="1"/>
            <a:r>
              <a:rPr lang="zh-CN" altLang="en-US" dirty="0"/>
              <a:t>把计算任务分给</a:t>
            </a:r>
            <a:r>
              <a:rPr lang="en-US" altLang="zh-CN" dirty="0" err="1"/>
              <a:t>TaskTrackers</a:t>
            </a:r>
            <a:r>
              <a:rPr lang="zh-CN" altLang="en-US" dirty="0"/>
              <a:t>执行</a:t>
            </a:r>
          </a:p>
          <a:p>
            <a:pPr lvl="1"/>
            <a:r>
              <a:rPr lang="zh-CN" altLang="en-US" dirty="0"/>
              <a:t>监控</a:t>
            </a:r>
            <a:r>
              <a:rPr lang="en-US" altLang="zh-CN" dirty="0" err="1"/>
              <a:t>TaskTracker</a:t>
            </a:r>
            <a:r>
              <a:rPr lang="zh-CN" altLang="en-US" dirty="0"/>
              <a:t>的执行情况 </a:t>
            </a:r>
          </a:p>
          <a:p>
            <a:r>
              <a:rPr lang="en-US" altLang="zh-CN" dirty="0" err="1"/>
              <a:t>TaskTrackers</a:t>
            </a:r>
            <a:r>
              <a:rPr lang="zh-CN" altLang="en-US" dirty="0"/>
              <a:t>负责：</a:t>
            </a:r>
          </a:p>
          <a:p>
            <a:pPr lvl="1"/>
            <a:r>
              <a:rPr lang="zh-CN" altLang="en-US" dirty="0"/>
              <a:t>执行</a:t>
            </a:r>
            <a:r>
              <a:rPr lang="en-US" altLang="zh-CN" dirty="0" err="1"/>
              <a:t>JobTracker</a:t>
            </a:r>
            <a:r>
              <a:rPr lang="zh-CN" altLang="en-US" dirty="0"/>
              <a:t>分配的计算任务</a:t>
            </a:r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343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右箭头 45"/>
          <p:cNvSpPr/>
          <p:nvPr/>
        </p:nvSpPr>
        <p:spPr>
          <a:xfrm>
            <a:off x="299460" y="5670328"/>
            <a:ext cx="11689339" cy="39608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MapReduce</a:t>
            </a:r>
            <a:r>
              <a:rPr lang="en-US" altLang="zh-CN" dirty="0" smtClean="0"/>
              <a:t>-</a:t>
            </a:r>
            <a:r>
              <a:rPr lang="zh-CN" altLang="en-US" dirty="0" smtClean="0"/>
              <a:t>混合果汁诞生记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2547578" y="2286030"/>
            <a:ext cx="1603615" cy="160361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80677" y="4255846"/>
            <a:ext cx="1422400" cy="14224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885035" y="3471485"/>
            <a:ext cx="1603615" cy="160361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813735" y="4307805"/>
            <a:ext cx="1603615" cy="160361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>
            <a:stCxn id="12" idx="7"/>
            <a:endCxn id="6" idx="3"/>
          </p:cNvCxnSpPr>
          <p:nvPr/>
        </p:nvCxnSpPr>
        <p:spPr>
          <a:xfrm flipV="1">
            <a:off x="1894771" y="3654801"/>
            <a:ext cx="887651" cy="809351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2" idx="6"/>
            <a:endCxn id="13" idx="3"/>
          </p:cNvCxnSpPr>
          <p:nvPr/>
        </p:nvCxnSpPr>
        <p:spPr>
          <a:xfrm flipV="1">
            <a:off x="2103077" y="4840256"/>
            <a:ext cx="1016802" cy="12679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2" idx="5"/>
            <a:endCxn id="14" idx="3"/>
          </p:cNvCxnSpPr>
          <p:nvPr/>
        </p:nvCxnSpPr>
        <p:spPr>
          <a:xfrm>
            <a:off x="1894771" y="5469940"/>
            <a:ext cx="2153808" cy="206636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991080" y="3755059"/>
            <a:ext cx="595258" cy="595258"/>
          </a:xfrm>
          <a:prstGeom prst="ellipse">
            <a:avLst/>
          </a:prstGeom>
          <a:solidFill>
            <a:schemeClr val="bg1"/>
          </a:solidFill>
          <a:ln w="152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泪滴形 23"/>
          <p:cNvSpPr/>
          <p:nvPr/>
        </p:nvSpPr>
        <p:spPr>
          <a:xfrm rot="8100000">
            <a:off x="414897" y="1571622"/>
            <a:ext cx="1722432" cy="1722432"/>
          </a:xfrm>
          <a:prstGeom prst="teardrop">
            <a:avLst>
              <a:gd name="adj" fmla="val 128040"/>
            </a:avLst>
          </a:prstGeom>
          <a:solidFill>
            <a:srgbClr val="C00000"/>
          </a:solidFill>
          <a:ln w="41275" cap="flat" cmpd="sng" algn="ctr">
            <a:solidFill>
              <a:schemeClr val="bg1"/>
            </a:solidFill>
            <a:prstDash val="solid"/>
            <a:miter lim="800000"/>
          </a:ln>
          <a:effectLst>
            <a:outerShdw blurRad="431800" dist="2159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300264" y="1693259"/>
            <a:ext cx="18976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好多水果</a:t>
            </a:r>
            <a:endParaRPr lang="en-US" altLang="zh-CN" sz="2000" dirty="0" smtClean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需要</a:t>
            </a:r>
            <a:endParaRPr lang="en-US" altLang="zh-CN" sz="2000" dirty="0" smtClean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分堆</a:t>
            </a:r>
            <a:endParaRPr lang="zh-CN" altLang="en-US" sz="48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5417350" y="2920045"/>
            <a:ext cx="3205735" cy="1309350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弧形 31"/>
          <p:cNvSpPr/>
          <p:nvPr/>
        </p:nvSpPr>
        <p:spPr>
          <a:xfrm rot="11298552">
            <a:off x="3314916" y="1745039"/>
            <a:ext cx="3785198" cy="3518728"/>
          </a:xfrm>
          <a:prstGeom prst="arc">
            <a:avLst>
              <a:gd name="adj1" fmla="val 16733658"/>
              <a:gd name="adj2" fmla="val 0"/>
            </a:avLst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235315" y="3053325"/>
            <a:ext cx="228732" cy="228732"/>
          </a:xfrm>
          <a:prstGeom prst="ellipse">
            <a:avLst/>
          </a:prstGeom>
          <a:solidFill>
            <a:schemeClr val="bg1"/>
          </a:solidFill>
          <a:ln w="152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82390" y="4214843"/>
            <a:ext cx="228732" cy="228732"/>
          </a:xfrm>
          <a:prstGeom prst="ellipse">
            <a:avLst/>
          </a:prstGeom>
          <a:solidFill>
            <a:schemeClr val="bg1"/>
          </a:solidFill>
          <a:ln w="152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476897" y="5015999"/>
            <a:ext cx="228732" cy="228732"/>
          </a:xfrm>
          <a:prstGeom prst="ellipse">
            <a:avLst/>
          </a:prstGeom>
          <a:solidFill>
            <a:schemeClr val="bg1"/>
          </a:solidFill>
          <a:ln w="152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泪滴形 33"/>
          <p:cNvSpPr/>
          <p:nvPr/>
        </p:nvSpPr>
        <p:spPr>
          <a:xfrm rot="8100000">
            <a:off x="2542219" y="764507"/>
            <a:ext cx="1692797" cy="1692797"/>
          </a:xfrm>
          <a:prstGeom prst="teardrop">
            <a:avLst>
              <a:gd name="adj" fmla="val 128040"/>
            </a:avLst>
          </a:prstGeom>
          <a:solidFill>
            <a:srgbClr val="00B0F0"/>
          </a:solidFill>
          <a:ln w="41275" cap="flat" cmpd="sng" algn="ctr">
            <a:solidFill>
              <a:schemeClr val="bg1"/>
            </a:solidFill>
            <a:prstDash val="solid"/>
            <a:miter lim="800000"/>
          </a:ln>
          <a:effectLst>
            <a:outerShdw blurRad="431800" dist="2159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2448458" y="1034486"/>
            <a:ext cx="189762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研磨规格厂商</a:t>
            </a:r>
            <a:endParaRPr lang="en-US" altLang="zh-CN" sz="1600" dirty="0" smtClean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不知道</a:t>
            </a:r>
            <a:endParaRPr lang="en-US" altLang="zh-CN" sz="1600" dirty="0" smtClean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你需要自己定义</a:t>
            </a:r>
            <a:endParaRPr lang="en-US" altLang="zh-CN" sz="1600" dirty="0" smtClean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MAP</a:t>
            </a:r>
            <a:r>
              <a:rPr lang="zh-CN" altLang="en-US" sz="28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8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6" name="直接连接符 35"/>
          <p:cNvCxnSpPr>
            <a:stCxn id="6" idx="6"/>
            <a:endCxn id="28" idx="1"/>
          </p:cNvCxnSpPr>
          <p:nvPr/>
        </p:nvCxnSpPr>
        <p:spPr>
          <a:xfrm>
            <a:off x="4151193" y="3087838"/>
            <a:ext cx="1266157" cy="486882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13" idx="7"/>
            <a:endCxn id="28" idx="1"/>
          </p:cNvCxnSpPr>
          <p:nvPr/>
        </p:nvCxnSpPr>
        <p:spPr>
          <a:xfrm flipV="1">
            <a:off x="4253806" y="3574720"/>
            <a:ext cx="1163544" cy="131609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14" idx="7"/>
            <a:endCxn id="28" idx="1"/>
          </p:cNvCxnSpPr>
          <p:nvPr/>
        </p:nvCxnSpPr>
        <p:spPr>
          <a:xfrm flipV="1">
            <a:off x="5182506" y="3574720"/>
            <a:ext cx="234844" cy="967929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776826" y="5339302"/>
            <a:ext cx="49058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定义数据处理流程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045160" y="2208411"/>
            <a:ext cx="2735591" cy="273559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>
            <a:stCxn id="28" idx="3"/>
            <a:endCxn id="51" idx="2"/>
          </p:cNvCxnSpPr>
          <p:nvPr/>
        </p:nvCxnSpPr>
        <p:spPr>
          <a:xfrm>
            <a:off x="8623085" y="3574720"/>
            <a:ext cx="422075" cy="1487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8956527" y="2596698"/>
            <a:ext cx="595258" cy="595258"/>
          </a:xfrm>
          <a:prstGeom prst="ellipse">
            <a:avLst/>
          </a:prstGeom>
          <a:solidFill>
            <a:schemeClr val="bg1"/>
          </a:solidFill>
          <a:ln w="152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泪滴形 55"/>
          <p:cNvSpPr/>
          <p:nvPr/>
        </p:nvSpPr>
        <p:spPr>
          <a:xfrm rot="8100000">
            <a:off x="8408526" y="553955"/>
            <a:ext cx="1722432" cy="1722432"/>
          </a:xfrm>
          <a:prstGeom prst="teardrop">
            <a:avLst>
              <a:gd name="adj" fmla="val 128040"/>
            </a:avLst>
          </a:prstGeom>
          <a:solidFill>
            <a:srgbClr val="C00000"/>
          </a:solidFill>
          <a:ln w="41275" cap="flat" cmpd="sng" algn="ctr">
            <a:solidFill>
              <a:schemeClr val="bg1"/>
            </a:solidFill>
            <a:prstDash val="solid"/>
            <a:miter lim="800000"/>
          </a:ln>
          <a:effectLst>
            <a:outerShdw blurRad="431800" dist="2159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7" name="TextBox 76"/>
          <p:cNvSpPr txBox="1"/>
          <p:nvPr/>
        </p:nvSpPr>
        <p:spPr>
          <a:xfrm>
            <a:off x="8290829" y="620416"/>
            <a:ext cx="18976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混合</a:t>
            </a:r>
            <a:endParaRPr lang="en-US" altLang="zh-CN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处理</a:t>
            </a:r>
            <a:endParaRPr lang="en-US" altLang="zh-CN" sz="4800" b="1" dirty="0" smtClean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Reduce</a:t>
            </a:r>
            <a:r>
              <a:rPr lang="zh-CN" altLang="en-US" sz="2000" b="1" dirty="0" smtClean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0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9" name="直接箭头连接符 58"/>
          <p:cNvCxnSpPr>
            <a:stCxn id="35" idx="3"/>
            <a:endCxn id="57" idx="1"/>
          </p:cNvCxnSpPr>
          <p:nvPr/>
        </p:nvCxnSpPr>
        <p:spPr>
          <a:xfrm flipV="1">
            <a:off x="4346084" y="1343691"/>
            <a:ext cx="3944745" cy="321737"/>
          </a:xfrm>
          <a:prstGeom prst="straightConnector1">
            <a:avLst/>
          </a:prstGeom>
          <a:ln w="25400">
            <a:solidFill>
              <a:srgbClr val="C0000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 rot="21317189">
            <a:off x="4439705" y="1024891"/>
            <a:ext cx="3598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自定义数据处理函数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74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Map</a:t>
            </a:r>
            <a:r>
              <a:rPr lang="zh-CN" altLang="en-US" dirty="0" smtClean="0"/>
              <a:t>和</a:t>
            </a:r>
            <a:r>
              <a:rPr lang="en-US" altLang="zh-CN" dirty="0" smtClean="0"/>
              <a:t>Reduce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Map </a:t>
            </a:r>
            <a:r>
              <a:rPr lang="zh-CN" altLang="en-US" dirty="0"/>
              <a:t>函数和 </a:t>
            </a:r>
            <a:r>
              <a:rPr lang="en-US" altLang="zh-CN" dirty="0" smtClean="0"/>
              <a:t>Reduce </a:t>
            </a:r>
            <a:r>
              <a:rPr lang="zh-CN" altLang="en-US" dirty="0"/>
              <a:t>函数是交给用户实现的，这两个函数定义了任务本身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pPr lvl="1"/>
            <a:r>
              <a:rPr lang="en-US" altLang="zh-CN" dirty="0" smtClean="0"/>
              <a:t>map </a:t>
            </a:r>
            <a:r>
              <a:rPr lang="zh-CN" altLang="en-US" dirty="0"/>
              <a:t>函数：接受一个键值对（ </a:t>
            </a:r>
            <a:r>
              <a:rPr lang="en-US" altLang="zh-CN" dirty="0"/>
              <a:t>key-value pair </a:t>
            </a:r>
            <a:r>
              <a:rPr lang="zh-CN" altLang="en-US" dirty="0"/>
              <a:t>），产生一组中间键值对。 </a:t>
            </a:r>
            <a:r>
              <a:rPr lang="en-US" altLang="zh-CN" dirty="0" err="1"/>
              <a:t>MapReduce</a:t>
            </a:r>
            <a:r>
              <a:rPr lang="en-US" altLang="zh-CN" dirty="0"/>
              <a:t> </a:t>
            </a:r>
            <a:r>
              <a:rPr lang="zh-CN" altLang="en-US" dirty="0"/>
              <a:t>框架会将 </a:t>
            </a:r>
            <a:r>
              <a:rPr lang="en-US" altLang="zh-CN" dirty="0"/>
              <a:t>map </a:t>
            </a:r>
            <a:r>
              <a:rPr lang="zh-CN" altLang="en-US" dirty="0"/>
              <a:t>函数产生的中间键值对里键相同的值传递给一个 </a:t>
            </a:r>
            <a:r>
              <a:rPr lang="en-US" altLang="zh-CN" dirty="0"/>
              <a:t>reduce </a:t>
            </a:r>
            <a:r>
              <a:rPr lang="zh-CN" altLang="en-US" dirty="0"/>
              <a:t>函数</a:t>
            </a:r>
            <a:r>
              <a:rPr lang="zh-CN" altLang="en-US" dirty="0" smtClean="0"/>
              <a:t>。</a:t>
            </a:r>
            <a:endParaRPr lang="zh-CN" altLang="en-US" sz="2400" dirty="0"/>
          </a:p>
          <a:p>
            <a:pPr lvl="1"/>
            <a:r>
              <a:rPr lang="zh-CN" altLang="en-US" sz="2400" dirty="0"/>
              <a:t> </a:t>
            </a:r>
            <a:r>
              <a:rPr lang="en-US" altLang="zh-CN" dirty="0"/>
              <a:t>reduce </a:t>
            </a:r>
            <a:r>
              <a:rPr lang="zh-CN" altLang="en-US" dirty="0"/>
              <a:t>函数：接受一个键，以及相关的一组值，将这组值进行合并产生一组规模 更小的值（通常只有一个或零个值）。</a:t>
            </a:r>
          </a:p>
        </p:txBody>
      </p:sp>
    </p:spTree>
    <p:extLst>
      <p:ext uri="{BB962C8B-B14F-4D97-AF65-F5344CB8AC3E}">
        <p14:creationId xmlns:p14="http://schemas.microsoft.com/office/powerpoint/2010/main" val="1644705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Map</a:t>
            </a:r>
            <a:r>
              <a:rPr lang="zh-CN" altLang="en-US" dirty="0" smtClean="0"/>
              <a:t>和</a:t>
            </a:r>
            <a:r>
              <a:rPr lang="en-US" altLang="zh-CN" dirty="0" smtClean="0"/>
              <a:t>Reduce</a:t>
            </a:r>
            <a:r>
              <a:rPr lang="zh-CN" altLang="en-US" dirty="0" smtClean="0"/>
              <a:t>函数的业务角色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Map</a:t>
            </a:r>
            <a:r>
              <a:rPr lang="zh-CN" altLang="en-US" dirty="0"/>
              <a:t>负责清洗数据，</a:t>
            </a:r>
            <a:r>
              <a:rPr lang="en-US" altLang="zh-CN" dirty="0"/>
              <a:t>Reduce</a:t>
            </a:r>
            <a:r>
              <a:rPr lang="zh-CN" altLang="en-US" dirty="0"/>
              <a:t>负责数据分析并输出最终结果，而且这两个功能之间并非一对一的关系，可以根据具体业务选择匹配关系。</a:t>
            </a:r>
          </a:p>
        </p:txBody>
      </p:sp>
    </p:spTree>
    <p:extLst>
      <p:ext uri="{BB962C8B-B14F-4D97-AF65-F5344CB8AC3E}">
        <p14:creationId xmlns:p14="http://schemas.microsoft.com/office/powerpoint/2010/main" val="2005477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MapReduce</a:t>
            </a:r>
            <a:r>
              <a:rPr lang="zh-CN" altLang="en-US" dirty="0" smtClean="0"/>
              <a:t>流程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899885" y="1393371"/>
            <a:ext cx="2061029" cy="885372"/>
          </a:xfrm>
          <a:prstGeom prst="round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468913" y="1393371"/>
            <a:ext cx="2061029" cy="885372"/>
          </a:xfrm>
          <a:prstGeom prst="round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把输入的文件划分为很多的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InputSplit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037941" y="1393371"/>
            <a:ext cx="2061029" cy="885372"/>
          </a:xfrm>
          <a:prstGeom prst="round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把记录解析为键值对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606969" y="1393371"/>
            <a:ext cx="2061029" cy="885372"/>
          </a:xfrm>
          <a:prstGeom prst="round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每一个键值对调用一次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map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606968" y="2612571"/>
            <a:ext cx="2061029" cy="885372"/>
          </a:xfrm>
          <a:prstGeom prst="round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对输出按照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Key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进行分区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037941" y="2612571"/>
            <a:ext cx="2061029" cy="885372"/>
          </a:xfrm>
          <a:prstGeom prst="round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对每个分区中的数据进行排序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468913" y="2656114"/>
            <a:ext cx="2061029" cy="885372"/>
          </a:xfrm>
          <a:prstGeom prst="round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对分区中的数据进行规约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99884" y="2656114"/>
            <a:ext cx="2061029" cy="885372"/>
          </a:xfrm>
          <a:prstGeom prst="roundRect">
            <a:avLst/>
          </a:prstGeom>
          <a:solidFill>
            <a:srgbClr val="92D050"/>
          </a:solidFill>
          <a:ln w="101600">
            <a:solidFill>
              <a:srgbClr val="339933">
                <a:alpha val="9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结果文件</a:t>
            </a:r>
          </a:p>
        </p:txBody>
      </p:sp>
      <p:cxnSp>
        <p:nvCxnSpPr>
          <p:cNvPr id="14" name="直接箭头连接符 13"/>
          <p:cNvCxnSpPr>
            <a:stCxn id="5" idx="3"/>
            <a:endCxn id="6" idx="1"/>
          </p:cNvCxnSpPr>
          <p:nvPr/>
        </p:nvCxnSpPr>
        <p:spPr>
          <a:xfrm>
            <a:off x="2960914" y="1836057"/>
            <a:ext cx="5079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stCxn id="6" idx="3"/>
            <a:endCxn id="7" idx="1"/>
          </p:cNvCxnSpPr>
          <p:nvPr/>
        </p:nvCxnSpPr>
        <p:spPr>
          <a:xfrm>
            <a:off x="5529942" y="1836057"/>
            <a:ext cx="5079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7" idx="3"/>
            <a:endCxn id="8" idx="1"/>
          </p:cNvCxnSpPr>
          <p:nvPr/>
        </p:nvCxnSpPr>
        <p:spPr>
          <a:xfrm>
            <a:off x="8098970" y="1836057"/>
            <a:ext cx="5079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stCxn id="8" idx="2"/>
            <a:endCxn id="9" idx="0"/>
          </p:cNvCxnSpPr>
          <p:nvPr/>
        </p:nvCxnSpPr>
        <p:spPr>
          <a:xfrm flipH="1">
            <a:off x="9637483" y="2278743"/>
            <a:ext cx="1" cy="3338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9" idx="1"/>
            <a:endCxn id="10" idx="3"/>
          </p:cNvCxnSpPr>
          <p:nvPr/>
        </p:nvCxnSpPr>
        <p:spPr>
          <a:xfrm flipH="1">
            <a:off x="8098970" y="3055257"/>
            <a:ext cx="50799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0" idx="1"/>
          </p:cNvCxnSpPr>
          <p:nvPr/>
        </p:nvCxnSpPr>
        <p:spPr>
          <a:xfrm flipH="1">
            <a:off x="5529942" y="3055257"/>
            <a:ext cx="5079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1" idx="1"/>
            <a:endCxn id="12" idx="3"/>
          </p:cNvCxnSpPr>
          <p:nvPr/>
        </p:nvCxnSpPr>
        <p:spPr>
          <a:xfrm flipH="1">
            <a:off x="2960913" y="3098800"/>
            <a:ext cx="508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103689" y="3717835"/>
            <a:ext cx="7640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利用分块和分区进行分布式并发操作以提高对海量数据操作的效率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194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MapReduce</a:t>
            </a:r>
            <a:r>
              <a:rPr lang="zh-CN" altLang="en-US" dirty="0"/>
              <a:t>流程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第一阶段是把输入文件按照一定的标准分片</a:t>
            </a:r>
            <a:r>
              <a:rPr lang="en-US" altLang="zh-CN" dirty="0"/>
              <a:t>(</a:t>
            </a:r>
            <a:r>
              <a:rPr lang="en-US" altLang="zh-CN" dirty="0" err="1"/>
              <a:t>InputSplit</a:t>
            </a:r>
            <a:r>
              <a:rPr lang="en-US" altLang="zh-CN" dirty="0"/>
              <a:t>)</a:t>
            </a:r>
            <a:r>
              <a:rPr lang="zh-CN" altLang="en-US" dirty="0"/>
              <a:t>，每个输入片的大小是固定的。默认情况下，输入片</a:t>
            </a:r>
            <a:r>
              <a:rPr lang="en-US" altLang="zh-CN" dirty="0"/>
              <a:t>(</a:t>
            </a:r>
            <a:r>
              <a:rPr lang="en-US" altLang="zh-CN" dirty="0" err="1"/>
              <a:t>InputSplit</a:t>
            </a:r>
            <a:r>
              <a:rPr lang="en-US" altLang="zh-CN" dirty="0"/>
              <a:t>)</a:t>
            </a:r>
            <a:r>
              <a:rPr lang="zh-CN" altLang="en-US" dirty="0"/>
              <a:t>的大小与数据块</a:t>
            </a:r>
            <a:r>
              <a:rPr lang="en-US" altLang="zh-CN" dirty="0"/>
              <a:t>(Block)</a:t>
            </a:r>
            <a:r>
              <a:rPr lang="zh-CN" altLang="en-US" dirty="0"/>
              <a:t>的大小是相同的。如果数据块</a:t>
            </a:r>
            <a:r>
              <a:rPr lang="en-US" altLang="zh-CN" dirty="0"/>
              <a:t>(Block)</a:t>
            </a:r>
            <a:r>
              <a:rPr lang="zh-CN" altLang="en-US" dirty="0"/>
              <a:t>的大小是默认值</a:t>
            </a:r>
            <a:r>
              <a:rPr lang="en-US" altLang="zh-CN" dirty="0"/>
              <a:t>64MB</a:t>
            </a:r>
            <a:r>
              <a:rPr lang="zh-CN" altLang="en-US" dirty="0"/>
              <a:t>，输入文件有两个，一个是</a:t>
            </a:r>
            <a:r>
              <a:rPr lang="en-US" altLang="zh-CN" dirty="0"/>
              <a:t>32MB</a:t>
            </a:r>
            <a:r>
              <a:rPr lang="zh-CN" altLang="en-US" dirty="0"/>
              <a:t>，一个是</a:t>
            </a:r>
            <a:r>
              <a:rPr lang="en-US" altLang="zh-CN" dirty="0"/>
              <a:t>72MB</a:t>
            </a:r>
            <a:r>
              <a:rPr lang="zh-CN" altLang="en-US" dirty="0"/>
              <a:t>。那么小的文件是一个输入片，大文件会分为两个数据块，那么是两个输入片。一共产生三个输入片。每一个输入片由一个</a:t>
            </a:r>
            <a:r>
              <a:rPr lang="en-US" altLang="zh-CN" dirty="0"/>
              <a:t>Mapper</a:t>
            </a:r>
            <a:r>
              <a:rPr lang="zh-CN" altLang="en-US" dirty="0"/>
              <a:t>进程处理。这里的三个输入片，会有三个</a:t>
            </a:r>
            <a:r>
              <a:rPr lang="en-US" altLang="zh-CN" dirty="0"/>
              <a:t>Mapper</a:t>
            </a:r>
            <a:r>
              <a:rPr lang="zh-CN" altLang="en-US" dirty="0"/>
              <a:t>进程处理。</a:t>
            </a:r>
          </a:p>
        </p:txBody>
      </p:sp>
    </p:spTree>
    <p:extLst>
      <p:ext uri="{BB962C8B-B14F-4D97-AF65-F5344CB8AC3E}">
        <p14:creationId xmlns:p14="http://schemas.microsoft.com/office/powerpoint/2010/main" val="4206167649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1352</Words>
  <Application>Microsoft Office PowerPoint</Application>
  <PresentationFormat>宽屏</PresentationFormat>
  <Paragraphs>97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宋体</vt:lpstr>
      <vt:lpstr>微软雅黑</vt:lpstr>
      <vt:lpstr>Arial</vt:lpstr>
      <vt:lpstr>Calibri</vt:lpstr>
      <vt:lpstr>Times New Roman</vt:lpstr>
      <vt:lpstr>自定义设计方案</vt:lpstr>
      <vt:lpstr>MapReduce</vt:lpstr>
      <vt:lpstr>Map和Reduce</vt:lpstr>
      <vt:lpstr>离线计算框架MapReduce</vt:lpstr>
      <vt:lpstr>MapReduce架构</vt:lpstr>
      <vt:lpstr>MapReduce-混合果汁诞生记</vt:lpstr>
      <vt:lpstr>Map和Reduce函数</vt:lpstr>
      <vt:lpstr>Map和Reduce函数的业务角色</vt:lpstr>
      <vt:lpstr>MapReduce流程</vt:lpstr>
      <vt:lpstr>MapReduce流程</vt:lpstr>
      <vt:lpstr>MapReduce流程</vt:lpstr>
      <vt:lpstr>MapReduce流程</vt:lpstr>
      <vt:lpstr>MapReduce流程</vt:lpstr>
      <vt:lpstr>MapReduce流程</vt:lpstr>
      <vt:lpstr>MapReduce流程</vt:lpstr>
      <vt:lpstr>MapReduce流程总结</vt:lpstr>
      <vt:lpstr>MapReduce的HelloWorld：单词计数</vt:lpstr>
      <vt:lpstr>WordCount的Map处理</vt:lpstr>
      <vt:lpstr>WordCount的Reduce处理</vt:lpstr>
      <vt:lpstr>思考</vt:lpstr>
      <vt:lpstr>Map代码解析</vt:lpstr>
      <vt:lpstr>Reduce代码解析</vt:lpstr>
      <vt:lpstr>执行代码解析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Eric</dc:creator>
  <cp:lastModifiedBy>Eric</cp:lastModifiedBy>
  <cp:revision>73</cp:revision>
  <dcterms:created xsi:type="dcterms:W3CDTF">2015-11-03T07:39:43Z</dcterms:created>
  <dcterms:modified xsi:type="dcterms:W3CDTF">2016-06-25T04:51:36Z</dcterms:modified>
</cp:coreProperties>
</file>