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sldIdLst>
    <p:sldId id="256" r:id="rId2"/>
    <p:sldId id="410" r:id="rId3"/>
    <p:sldId id="339" r:id="rId4"/>
    <p:sldId id="357" r:id="rId5"/>
    <p:sldId id="358" r:id="rId6"/>
    <p:sldId id="359" r:id="rId7"/>
    <p:sldId id="360" r:id="rId8"/>
    <p:sldId id="361" r:id="rId9"/>
    <p:sldId id="362" r:id="rId10"/>
    <p:sldId id="363" r:id="rId11"/>
    <p:sldId id="371" r:id="rId12"/>
    <p:sldId id="370" r:id="rId13"/>
    <p:sldId id="369" r:id="rId14"/>
    <p:sldId id="368" r:id="rId15"/>
    <p:sldId id="367" r:id="rId16"/>
    <p:sldId id="366" r:id="rId17"/>
    <p:sldId id="365" r:id="rId18"/>
    <p:sldId id="364" r:id="rId19"/>
    <p:sldId id="372" r:id="rId20"/>
    <p:sldId id="373" r:id="rId21"/>
    <p:sldId id="374" r:id="rId22"/>
    <p:sldId id="379" r:id="rId23"/>
    <p:sldId id="375" r:id="rId24"/>
    <p:sldId id="376" r:id="rId25"/>
    <p:sldId id="377" r:id="rId26"/>
    <p:sldId id="384" r:id="rId27"/>
    <p:sldId id="383" r:id="rId28"/>
    <p:sldId id="382" r:id="rId29"/>
    <p:sldId id="381" r:id="rId30"/>
    <p:sldId id="380" r:id="rId31"/>
    <p:sldId id="378" r:id="rId32"/>
    <p:sldId id="385" r:id="rId33"/>
    <p:sldId id="386" r:id="rId34"/>
    <p:sldId id="387" r:id="rId35"/>
    <p:sldId id="388" r:id="rId36"/>
    <p:sldId id="397" r:id="rId37"/>
    <p:sldId id="396" r:id="rId38"/>
    <p:sldId id="395" r:id="rId39"/>
    <p:sldId id="394" r:id="rId40"/>
    <p:sldId id="393" r:id="rId41"/>
    <p:sldId id="392" r:id="rId42"/>
    <p:sldId id="391" r:id="rId43"/>
    <p:sldId id="390" r:id="rId44"/>
    <p:sldId id="389" r:id="rId45"/>
    <p:sldId id="403" r:id="rId46"/>
    <p:sldId id="402" r:id="rId47"/>
    <p:sldId id="401" r:id="rId48"/>
    <p:sldId id="400" r:id="rId49"/>
    <p:sldId id="399" r:id="rId50"/>
    <p:sldId id="398" r:id="rId51"/>
    <p:sldId id="407" r:id="rId52"/>
    <p:sldId id="406" r:id="rId53"/>
    <p:sldId id="405" r:id="rId54"/>
    <p:sldId id="404" r:id="rId55"/>
    <p:sldId id="408" r:id="rId56"/>
    <p:sldId id="409" r:id="rId57"/>
    <p:sldId id="269" r:id="rId5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6171"/>
    <a:srgbClr val="FF6600"/>
    <a:srgbClr val="FCBE00"/>
    <a:srgbClr val="800000"/>
    <a:srgbClr val="D9E021"/>
    <a:srgbClr val="8CC63E"/>
    <a:srgbClr val="B3B3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72" autoAdjust="0"/>
    <p:restoredTop sz="94660"/>
  </p:normalViewPr>
  <p:slideViewPr>
    <p:cSldViewPr snapToGrid="0">
      <p:cViewPr varScale="1">
        <p:scale>
          <a:sx n="79" d="100"/>
          <a:sy n="79" d="100"/>
        </p:scale>
        <p:origin x="252"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912429" y="3947884"/>
            <a:ext cx="5279571" cy="795791"/>
          </a:xfrm>
        </p:spPr>
        <p:txBody>
          <a:bodyPr anchor="b">
            <a:normAutofit/>
          </a:bodyPr>
          <a:lstStyle>
            <a:lvl1pPr algn="ctr">
              <a:defRPr sz="4400"/>
            </a:lvl1pPr>
          </a:lstStyle>
          <a:p>
            <a:r>
              <a:rPr lang="zh-CN" altLang="en-US" dirty="0" smtClean="0"/>
              <a:t>课程标题</a:t>
            </a:r>
            <a:endParaRPr lang="zh-CN" altLang="en-US" dirty="0"/>
          </a:p>
        </p:txBody>
      </p:sp>
    </p:spTree>
    <p:extLst>
      <p:ext uri="{BB962C8B-B14F-4D97-AF65-F5344CB8AC3E}">
        <p14:creationId xmlns:p14="http://schemas.microsoft.com/office/powerpoint/2010/main" val="1156067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456" y="72570"/>
            <a:ext cx="7968343" cy="620144"/>
          </a:xfrm>
        </p:spPr>
        <p:txBody>
          <a:bodyPr>
            <a:normAutofit/>
          </a:bodyPr>
          <a:lstStyle>
            <a:lvl1pPr>
              <a:defRPr sz="3200">
                <a:solidFill>
                  <a:schemeClr val="tx1"/>
                </a:solidFill>
              </a:defRPr>
            </a:lvl1pPr>
          </a:lstStyle>
          <a:p>
            <a:r>
              <a:rPr lang="zh-CN" altLang="en-US" dirty="0" smtClean="0"/>
              <a:t>页面标题</a:t>
            </a:r>
            <a:endParaRPr lang="zh-CN" altLang="en-US" dirty="0"/>
          </a:p>
        </p:txBody>
      </p:sp>
      <p:sp>
        <p:nvSpPr>
          <p:cNvPr id="3" name="内容占位符 2"/>
          <p:cNvSpPr>
            <a:spLocks noGrp="1"/>
          </p:cNvSpPr>
          <p:nvPr>
            <p:ph idx="1"/>
          </p:nvPr>
        </p:nvSpPr>
        <p:spPr>
          <a:xfrm>
            <a:off x="83456" y="798286"/>
            <a:ext cx="11992430" cy="5175478"/>
          </a:xfrm>
          <a:prstGeom prst="rect">
            <a:avLst/>
          </a:prstGeo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304163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456" y="72570"/>
            <a:ext cx="7968343" cy="620144"/>
          </a:xfrm>
        </p:spPr>
        <p:txBody>
          <a:bodyPr>
            <a:normAutofit/>
          </a:bodyPr>
          <a:lstStyle>
            <a:lvl1pPr>
              <a:defRPr sz="3200">
                <a:solidFill>
                  <a:schemeClr val="tx1"/>
                </a:solidFill>
              </a:defRPr>
            </a:lvl1pPr>
          </a:lstStyle>
          <a:p>
            <a:r>
              <a:rPr lang="zh-CN" altLang="en-US" dirty="0" smtClean="0"/>
              <a:t>页面标题</a:t>
            </a:r>
            <a:endParaRPr lang="zh-CN" altLang="en-US" dirty="0"/>
          </a:p>
        </p:txBody>
      </p:sp>
      <p:sp>
        <p:nvSpPr>
          <p:cNvPr id="3" name="内容占位符 2"/>
          <p:cNvSpPr>
            <a:spLocks noGrp="1"/>
          </p:cNvSpPr>
          <p:nvPr>
            <p:ph idx="1"/>
          </p:nvPr>
        </p:nvSpPr>
        <p:spPr>
          <a:xfrm>
            <a:off x="83456" y="798286"/>
            <a:ext cx="11992430" cy="5175478"/>
          </a:xfrm>
          <a:prstGeom prst="rect">
            <a:avLst/>
          </a:prstGeom>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矩形 3"/>
          <p:cNvSpPr/>
          <p:nvPr userDrawn="1"/>
        </p:nvSpPr>
        <p:spPr>
          <a:xfrm>
            <a:off x="8679543" y="3381829"/>
            <a:ext cx="3251200" cy="2481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10305143" y="3582880"/>
            <a:ext cx="1248229" cy="24819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83261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649028" y="3645354"/>
            <a:ext cx="4542971" cy="1325563"/>
          </a:xfrm>
          <a:prstGeom prst="rect">
            <a:avLst/>
          </a:prstGeom>
        </p:spPr>
        <p:txBody>
          <a:bodyPr vert="horz" lIns="91440" tIns="45720" rIns="91440" bIns="45720" rtlCol="0" anchor="ctr">
            <a:normAutofit/>
          </a:bodyPr>
          <a:lstStyle/>
          <a:p>
            <a:r>
              <a:rPr lang="zh-CN" altLang="en-US" dirty="0" smtClean="0"/>
              <a:t>课程标题</a:t>
            </a:r>
            <a:endParaRPr lang="zh-CN" altLang="en-US" dirty="0"/>
          </a:p>
        </p:txBody>
      </p:sp>
    </p:spTree>
    <p:extLst>
      <p:ext uri="{BB962C8B-B14F-4D97-AF65-F5344CB8AC3E}">
        <p14:creationId xmlns:p14="http://schemas.microsoft.com/office/powerpoint/2010/main" val="159173295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Lst>
  <p:txStyles>
    <p:title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6912429" y="3922126"/>
            <a:ext cx="5279571" cy="795791"/>
          </a:xfrm>
        </p:spPr>
        <p:txBody>
          <a:bodyPr>
            <a:normAutofit fontScale="90000"/>
          </a:bodyPr>
          <a:lstStyle/>
          <a:p>
            <a:r>
              <a:rPr lang="en-US" altLang="zh-CN" dirty="0" err="1" smtClean="0"/>
              <a:t>MapReduce</a:t>
            </a:r>
            <a:r>
              <a:rPr lang="zh-CN" altLang="en-US" dirty="0" smtClean="0"/>
              <a:t>入门实战</a:t>
            </a:r>
            <a:endParaRPr lang="zh-CN" altLang="en-US" dirty="0"/>
          </a:p>
        </p:txBody>
      </p:sp>
    </p:spTree>
    <p:extLst>
      <p:ext uri="{BB962C8B-B14F-4D97-AF65-F5344CB8AC3E}">
        <p14:creationId xmlns:p14="http://schemas.microsoft.com/office/powerpoint/2010/main" val="28703644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数据去重</a:t>
            </a:r>
            <a:r>
              <a:rPr lang="en-US" altLang="zh-CN" dirty="0" smtClean="0"/>
              <a:t>-Reduce</a:t>
            </a:r>
            <a:endParaRPr lang="zh-CN" altLang="en-US" dirty="0"/>
          </a:p>
        </p:txBody>
      </p:sp>
      <p:pic>
        <p:nvPicPr>
          <p:cNvPr id="4" name="图片 3"/>
          <p:cNvPicPr>
            <a:picLocks noChangeAspect="1"/>
          </p:cNvPicPr>
          <p:nvPr/>
        </p:nvPicPr>
        <p:blipFill>
          <a:blip r:embed="rId2"/>
          <a:stretch>
            <a:fillRect/>
          </a:stretch>
        </p:blipFill>
        <p:spPr>
          <a:xfrm>
            <a:off x="1755321" y="2031546"/>
            <a:ext cx="9029700" cy="1924050"/>
          </a:xfrm>
          <a:prstGeom prst="rect">
            <a:avLst/>
          </a:prstGeom>
          <a:blipFill>
            <a:blip r:embed="rId3"/>
            <a:stretch>
              <a:fillRect/>
            </a:stretch>
          </a:blipFill>
          <a:ln w="101600">
            <a:solidFill>
              <a:srgbClr val="339933">
                <a:alpha val="96000"/>
              </a:srgbClr>
            </a:solidFill>
          </a:ln>
        </p:spPr>
      </p:pic>
      <p:sp>
        <p:nvSpPr>
          <p:cNvPr id="5" name="矩形 4"/>
          <p:cNvSpPr/>
          <p:nvPr/>
        </p:nvSpPr>
        <p:spPr>
          <a:xfrm>
            <a:off x="6270171" y="4173847"/>
            <a:ext cx="5139933"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Reduce</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
        <p:nvSpPr>
          <p:cNvPr id="6" name="圆角矩形 5"/>
          <p:cNvSpPr/>
          <p:nvPr/>
        </p:nvSpPr>
        <p:spPr>
          <a:xfrm>
            <a:off x="2364872" y="3246458"/>
            <a:ext cx="3144252" cy="236972"/>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rot="10800000">
            <a:off x="5509124" y="3121331"/>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167966" y="3134705"/>
            <a:ext cx="4904603"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由于合并阶段自动完成了去重，因此可以直接将数据输出</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2749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数据排序</a:t>
            </a:r>
          </a:p>
        </p:txBody>
      </p:sp>
      <p:sp>
        <p:nvSpPr>
          <p:cNvPr id="3" name="内容占位符 2"/>
          <p:cNvSpPr>
            <a:spLocks noGrp="1"/>
          </p:cNvSpPr>
          <p:nvPr>
            <p:ph idx="1"/>
          </p:nvPr>
        </p:nvSpPr>
        <p:spPr/>
        <p:txBody>
          <a:bodyPr/>
          <a:lstStyle/>
          <a:p>
            <a:r>
              <a:rPr lang="en-US" altLang="zh-CN" dirty="0"/>
              <a:t>"</a:t>
            </a:r>
            <a:r>
              <a:rPr lang="zh-CN" altLang="en-US" dirty="0"/>
              <a:t>数据排序</a:t>
            </a:r>
            <a:r>
              <a:rPr lang="en-US" altLang="zh-CN" dirty="0"/>
              <a:t>"</a:t>
            </a:r>
            <a:r>
              <a:rPr lang="zh-CN" altLang="en-US" dirty="0"/>
              <a:t>是许多实际任务执行时要完成的第一项工作，比如学生成绩评比、数据建立索引等。这个实例和数据去重类似，都是先对原始数据进行初步处理，为进一步的数据操作打好基础。</a:t>
            </a:r>
          </a:p>
        </p:txBody>
      </p:sp>
    </p:spTree>
    <p:extLst>
      <p:ext uri="{BB962C8B-B14F-4D97-AF65-F5344CB8AC3E}">
        <p14:creationId xmlns:p14="http://schemas.microsoft.com/office/powerpoint/2010/main" val="2235867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输入和输出</a:t>
            </a:r>
            <a:endParaRPr lang="zh-CN" altLang="en-US" dirty="0"/>
          </a:p>
        </p:txBody>
      </p:sp>
      <p:grpSp>
        <p:nvGrpSpPr>
          <p:cNvPr id="8" name="组合 7"/>
          <p:cNvGrpSpPr/>
          <p:nvPr/>
        </p:nvGrpSpPr>
        <p:grpSpPr>
          <a:xfrm>
            <a:off x="1248229" y="1005110"/>
            <a:ext cx="1669143" cy="1669143"/>
            <a:chOff x="1465943" y="1556656"/>
            <a:chExt cx="1669143" cy="1669143"/>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7" name="文本框 6"/>
            <p:cNvSpPr txBox="1"/>
            <p:nvPr/>
          </p:nvSpPr>
          <p:spPr>
            <a:xfrm>
              <a:off x="1698170" y="1835479"/>
              <a:ext cx="1103086" cy="523220"/>
            </a:xfrm>
            <a:prstGeom prst="rect">
              <a:avLst/>
            </a:prstGeom>
            <a:noFill/>
          </p:spPr>
          <p:txBody>
            <a:bodyPr wrap="square" rtlCol="0">
              <a:spAutoFit/>
            </a:bodyPr>
            <a:lstStyle/>
            <a:p>
              <a:r>
                <a:rPr lang="en-US" altLang="zh-CN" sz="2800" dirty="0" smtClean="0">
                  <a:solidFill>
                    <a:srgbClr val="00B050"/>
                  </a:solidFill>
                  <a:latin typeface="Impact" panose="020B0806030902050204" pitchFamily="34" charset="0"/>
                </a:rPr>
                <a:t>File1</a:t>
              </a:r>
              <a:endParaRPr lang="zh-CN" altLang="en-US" sz="2800" dirty="0">
                <a:solidFill>
                  <a:srgbClr val="00B050"/>
                </a:solidFill>
                <a:latin typeface="Impact" panose="020B0806030902050204" pitchFamily="34" charset="0"/>
              </a:endParaRPr>
            </a:p>
          </p:txBody>
        </p:sp>
      </p:grpSp>
      <p:sp>
        <p:nvSpPr>
          <p:cNvPr id="9" name="矩形 8"/>
          <p:cNvSpPr/>
          <p:nvPr/>
        </p:nvSpPr>
        <p:spPr>
          <a:xfrm>
            <a:off x="1480456" y="2674253"/>
            <a:ext cx="841829" cy="2246769"/>
          </a:xfrm>
          <a:prstGeom prst="rect">
            <a:avLst/>
          </a:prstGeom>
        </p:spPr>
        <p:txBody>
          <a:bodyPr wrap="square">
            <a:spAutoFit/>
          </a:bodyPr>
          <a:lstStyle/>
          <a:p>
            <a:r>
              <a:rPr lang="en-US" altLang="zh-CN" sz="2000" dirty="0">
                <a:latin typeface="Impact" panose="020B0806030902050204" pitchFamily="34" charset="0"/>
              </a:rPr>
              <a:t>2</a:t>
            </a:r>
          </a:p>
          <a:p>
            <a:r>
              <a:rPr lang="en-US" altLang="zh-CN" sz="2000" dirty="0">
                <a:latin typeface="Impact" panose="020B0806030902050204" pitchFamily="34" charset="0"/>
              </a:rPr>
              <a:t>32</a:t>
            </a:r>
          </a:p>
          <a:p>
            <a:r>
              <a:rPr lang="en-US" altLang="zh-CN" sz="2000" dirty="0">
                <a:latin typeface="Impact" panose="020B0806030902050204" pitchFamily="34" charset="0"/>
              </a:rPr>
              <a:t>654</a:t>
            </a:r>
          </a:p>
          <a:p>
            <a:r>
              <a:rPr lang="en-US" altLang="zh-CN" sz="2000" dirty="0">
                <a:latin typeface="Impact" panose="020B0806030902050204" pitchFamily="34" charset="0"/>
              </a:rPr>
              <a:t>32</a:t>
            </a:r>
          </a:p>
          <a:p>
            <a:r>
              <a:rPr lang="en-US" altLang="zh-CN" sz="2000" dirty="0">
                <a:latin typeface="Impact" panose="020B0806030902050204" pitchFamily="34" charset="0"/>
              </a:rPr>
              <a:t>15</a:t>
            </a:r>
          </a:p>
          <a:p>
            <a:r>
              <a:rPr lang="en-US" altLang="zh-CN" sz="2000" dirty="0">
                <a:latin typeface="Impact" panose="020B0806030902050204" pitchFamily="34" charset="0"/>
              </a:rPr>
              <a:t>756</a:t>
            </a:r>
          </a:p>
          <a:p>
            <a:r>
              <a:rPr lang="en-US" altLang="zh-CN" sz="2000" dirty="0">
                <a:latin typeface="Impact" panose="020B0806030902050204" pitchFamily="34" charset="0"/>
              </a:rPr>
              <a:t>65223</a:t>
            </a:r>
            <a:endParaRPr lang="en-US" altLang="zh-CN" sz="2000" dirty="0">
              <a:effectLst/>
              <a:latin typeface="Impact" panose="020B0806030902050204" pitchFamily="34" charset="0"/>
            </a:endParaRPr>
          </a:p>
        </p:txBody>
      </p:sp>
      <p:grpSp>
        <p:nvGrpSpPr>
          <p:cNvPr id="10" name="组合 9"/>
          <p:cNvGrpSpPr/>
          <p:nvPr/>
        </p:nvGrpSpPr>
        <p:grpSpPr>
          <a:xfrm>
            <a:off x="2815769" y="1005110"/>
            <a:ext cx="1669143" cy="1669143"/>
            <a:chOff x="1465943" y="1556656"/>
            <a:chExt cx="1669143" cy="1669143"/>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12" name="文本框 11"/>
            <p:cNvSpPr txBox="1"/>
            <p:nvPr/>
          </p:nvSpPr>
          <p:spPr>
            <a:xfrm>
              <a:off x="1698170" y="1835479"/>
              <a:ext cx="1103086" cy="523220"/>
            </a:xfrm>
            <a:prstGeom prst="rect">
              <a:avLst/>
            </a:prstGeom>
            <a:noFill/>
          </p:spPr>
          <p:txBody>
            <a:bodyPr wrap="square" rtlCol="0">
              <a:spAutoFit/>
            </a:bodyPr>
            <a:lstStyle/>
            <a:p>
              <a:r>
                <a:rPr lang="en-US" altLang="zh-CN" sz="2800" dirty="0" smtClean="0">
                  <a:solidFill>
                    <a:srgbClr val="00B050"/>
                  </a:solidFill>
                  <a:latin typeface="Impact" panose="020B0806030902050204" pitchFamily="34" charset="0"/>
                </a:rPr>
                <a:t>File2</a:t>
              </a:r>
              <a:endParaRPr lang="zh-CN" altLang="en-US" sz="2800" dirty="0">
                <a:solidFill>
                  <a:srgbClr val="00B050"/>
                </a:solidFill>
                <a:latin typeface="Impact" panose="020B0806030902050204" pitchFamily="34" charset="0"/>
              </a:endParaRPr>
            </a:p>
          </p:txBody>
        </p:sp>
      </p:grpSp>
      <p:sp>
        <p:nvSpPr>
          <p:cNvPr id="13" name="矩形 12"/>
          <p:cNvSpPr/>
          <p:nvPr/>
        </p:nvSpPr>
        <p:spPr>
          <a:xfrm>
            <a:off x="2917372" y="2674253"/>
            <a:ext cx="6096000" cy="1323439"/>
          </a:xfrm>
          <a:prstGeom prst="rect">
            <a:avLst/>
          </a:prstGeom>
        </p:spPr>
        <p:txBody>
          <a:bodyPr>
            <a:spAutoFit/>
          </a:bodyPr>
          <a:lstStyle/>
          <a:p>
            <a:r>
              <a:rPr lang="en-US" altLang="zh-CN" sz="2000" dirty="0">
                <a:latin typeface="Impact" panose="020B0806030902050204" pitchFamily="34" charset="0"/>
              </a:rPr>
              <a:t>5956</a:t>
            </a:r>
          </a:p>
          <a:p>
            <a:r>
              <a:rPr lang="en-US" altLang="zh-CN" sz="2000" dirty="0">
                <a:latin typeface="Impact" panose="020B0806030902050204" pitchFamily="34" charset="0"/>
              </a:rPr>
              <a:t>22</a:t>
            </a:r>
          </a:p>
          <a:p>
            <a:r>
              <a:rPr lang="en-US" altLang="zh-CN" sz="2000" dirty="0">
                <a:latin typeface="Impact" panose="020B0806030902050204" pitchFamily="34" charset="0"/>
              </a:rPr>
              <a:t>650</a:t>
            </a:r>
          </a:p>
          <a:p>
            <a:r>
              <a:rPr lang="en-US" altLang="zh-CN" sz="2000" dirty="0">
                <a:latin typeface="Impact" panose="020B0806030902050204" pitchFamily="34" charset="0"/>
              </a:rPr>
              <a:t>92</a:t>
            </a:r>
          </a:p>
        </p:txBody>
      </p:sp>
      <p:grpSp>
        <p:nvGrpSpPr>
          <p:cNvPr id="14" name="组合 13"/>
          <p:cNvGrpSpPr/>
          <p:nvPr/>
        </p:nvGrpSpPr>
        <p:grpSpPr>
          <a:xfrm>
            <a:off x="4383309" y="1005110"/>
            <a:ext cx="1669143" cy="1669143"/>
            <a:chOff x="1465943" y="1556656"/>
            <a:chExt cx="1669143" cy="1669143"/>
          </a:xfrm>
        </p:grpSpPr>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16" name="文本框 15"/>
            <p:cNvSpPr txBox="1"/>
            <p:nvPr/>
          </p:nvSpPr>
          <p:spPr>
            <a:xfrm>
              <a:off x="1698170" y="1835479"/>
              <a:ext cx="1103086" cy="523220"/>
            </a:xfrm>
            <a:prstGeom prst="rect">
              <a:avLst/>
            </a:prstGeom>
            <a:noFill/>
          </p:spPr>
          <p:txBody>
            <a:bodyPr wrap="square" rtlCol="0">
              <a:spAutoFit/>
            </a:bodyPr>
            <a:lstStyle/>
            <a:p>
              <a:r>
                <a:rPr lang="en-US" altLang="zh-CN" sz="2800" dirty="0" smtClean="0">
                  <a:solidFill>
                    <a:srgbClr val="00B050"/>
                  </a:solidFill>
                  <a:latin typeface="Impact" panose="020B0806030902050204" pitchFamily="34" charset="0"/>
                </a:rPr>
                <a:t>File3</a:t>
              </a:r>
              <a:endParaRPr lang="zh-CN" altLang="en-US" sz="2800" dirty="0">
                <a:solidFill>
                  <a:srgbClr val="00B050"/>
                </a:solidFill>
                <a:latin typeface="Impact" panose="020B0806030902050204" pitchFamily="34" charset="0"/>
              </a:endParaRPr>
            </a:p>
          </p:txBody>
        </p:sp>
      </p:grpSp>
      <p:sp>
        <p:nvSpPr>
          <p:cNvPr id="17" name="矩形 16"/>
          <p:cNvSpPr/>
          <p:nvPr/>
        </p:nvSpPr>
        <p:spPr>
          <a:xfrm>
            <a:off x="4397832" y="2646138"/>
            <a:ext cx="6096000" cy="1015663"/>
          </a:xfrm>
          <a:prstGeom prst="rect">
            <a:avLst/>
          </a:prstGeom>
        </p:spPr>
        <p:txBody>
          <a:bodyPr>
            <a:spAutoFit/>
          </a:bodyPr>
          <a:lstStyle/>
          <a:p>
            <a:r>
              <a:rPr lang="en-US" altLang="zh-CN" sz="2000" dirty="0">
                <a:latin typeface="Impact" panose="020B0806030902050204" pitchFamily="34" charset="0"/>
              </a:rPr>
              <a:t>26</a:t>
            </a:r>
          </a:p>
          <a:p>
            <a:r>
              <a:rPr lang="en-US" altLang="zh-CN" sz="2000" dirty="0">
                <a:latin typeface="Impact" panose="020B0806030902050204" pitchFamily="34" charset="0"/>
              </a:rPr>
              <a:t>54</a:t>
            </a:r>
          </a:p>
          <a:p>
            <a:r>
              <a:rPr lang="en-US" altLang="zh-CN" sz="2000" dirty="0">
                <a:latin typeface="Impact" panose="020B0806030902050204" pitchFamily="34" charset="0"/>
              </a:rPr>
              <a:t>6</a:t>
            </a:r>
          </a:p>
        </p:txBody>
      </p:sp>
      <p:sp>
        <p:nvSpPr>
          <p:cNvPr id="18" name="圆角矩形 17"/>
          <p:cNvSpPr/>
          <p:nvPr/>
        </p:nvSpPr>
        <p:spPr>
          <a:xfrm>
            <a:off x="1248228" y="895911"/>
            <a:ext cx="4804223" cy="4533326"/>
          </a:xfrm>
          <a:prstGeom prst="roundRect">
            <a:avLst>
              <a:gd name="adj" fmla="val 3919"/>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737710" y="4961612"/>
            <a:ext cx="13147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输入数据</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7895766" y="991052"/>
            <a:ext cx="1669143" cy="1669143"/>
            <a:chOff x="1465943" y="1556656"/>
            <a:chExt cx="1669143" cy="1669143"/>
          </a:xfrm>
        </p:grpSpPr>
        <p:pic>
          <p:nvPicPr>
            <p:cNvPr id="21" name="图片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22" name="文本框 21"/>
            <p:cNvSpPr txBox="1"/>
            <p:nvPr/>
          </p:nvSpPr>
          <p:spPr>
            <a:xfrm>
              <a:off x="1698170" y="1835479"/>
              <a:ext cx="1103086" cy="523220"/>
            </a:xfrm>
            <a:prstGeom prst="rect">
              <a:avLst/>
            </a:prstGeom>
            <a:noFill/>
          </p:spPr>
          <p:txBody>
            <a:bodyPr wrap="square" rtlCol="0">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rPr>
                <a:t>结果</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sp>
        <p:nvSpPr>
          <p:cNvPr id="23" name="矩形 22"/>
          <p:cNvSpPr/>
          <p:nvPr/>
        </p:nvSpPr>
        <p:spPr>
          <a:xfrm>
            <a:off x="9463306" y="1135369"/>
            <a:ext cx="1669151" cy="4401205"/>
          </a:xfrm>
          <a:prstGeom prst="rect">
            <a:avLst/>
          </a:prstGeom>
        </p:spPr>
        <p:txBody>
          <a:bodyPr wrap="square">
            <a:spAutoFit/>
          </a:bodyPr>
          <a:lstStyle/>
          <a:p>
            <a:r>
              <a:rPr lang="en-US" altLang="zh-CN" sz="2000" dirty="0">
                <a:latin typeface="Impact" panose="020B0806030902050204" pitchFamily="34" charset="0"/>
              </a:rPr>
              <a:t>1    2</a:t>
            </a:r>
          </a:p>
          <a:p>
            <a:r>
              <a:rPr lang="en-US" altLang="zh-CN" sz="2000" dirty="0">
                <a:latin typeface="Impact" panose="020B0806030902050204" pitchFamily="34" charset="0"/>
              </a:rPr>
              <a:t>2    6</a:t>
            </a:r>
          </a:p>
          <a:p>
            <a:r>
              <a:rPr lang="en-US" altLang="zh-CN" sz="2000" dirty="0">
                <a:latin typeface="Impact" panose="020B0806030902050204" pitchFamily="34" charset="0"/>
              </a:rPr>
              <a:t>3    15</a:t>
            </a:r>
          </a:p>
          <a:p>
            <a:r>
              <a:rPr lang="en-US" altLang="zh-CN" sz="2000" dirty="0">
                <a:latin typeface="Impact" panose="020B0806030902050204" pitchFamily="34" charset="0"/>
              </a:rPr>
              <a:t>4    22</a:t>
            </a:r>
          </a:p>
          <a:p>
            <a:r>
              <a:rPr lang="en-US" altLang="zh-CN" sz="2000" dirty="0">
                <a:latin typeface="Impact" panose="020B0806030902050204" pitchFamily="34" charset="0"/>
              </a:rPr>
              <a:t>5    26</a:t>
            </a:r>
          </a:p>
          <a:p>
            <a:r>
              <a:rPr lang="en-US" altLang="zh-CN" sz="2000" dirty="0">
                <a:latin typeface="Impact" panose="020B0806030902050204" pitchFamily="34" charset="0"/>
              </a:rPr>
              <a:t>6    32</a:t>
            </a:r>
          </a:p>
          <a:p>
            <a:r>
              <a:rPr lang="en-US" altLang="zh-CN" sz="2000" dirty="0">
                <a:latin typeface="Impact" panose="020B0806030902050204" pitchFamily="34" charset="0"/>
              </a:rPr>
              <a:t>7    32</a:t>
            </a:r>
          </a:p>
          <a:p>
            <a:r>
              <a:rPr lang="en-US" altLang="zh-CN" sz="2000" dirty="0">
                <a:latin typeface="Impact" panose="020B0806030902050204" pitchFamily="34" charset="0"/>
              </a:rPr>
              <a:t>8    54</a:t>
            </a:r>
          </a:p>
          <a:p>
            <a:r>
              <a:rPr lang="en-US" altLang="zh-CN" sz="2000" dirty="0">
                <a:latin typeface="Impact" panose="020B0806030902050204" pitchFamily="34" charset="0"/>
              </a:rPr>
              <a:t>9    92</a:t>
            </a:r>
          </a:p>
          <a:p>
            <a:r>
              <a:rPr lang="en-US" altLang="zh-CN" sz="2000" dirty="0">
                <a:latin typeface="Impact" panose="020B0806030902050204" pitchFamily="34" charset="0"/>
              </a:rPr>
              <a:t>10    650</a:t>
            </a:r>
          </a:p>
          <a:p>
            <a:r>
              <a:rPr lang="en-US" altLang="zh-CN" sz="2000" dirty="0">
                <a:latin typeface="Impact" panose="020B0806030902050204" pitchFamily="34" charset="0"/>
              </a:rPr>
              <a:t>11    654</a:t>
            </a:r>
          </a:p>
          <a:p>
            <a:r>
              <a:rPr lang="en-US" altLang="zh-CN" sz="2000" dirty="0">
                <a:latin typeface="Impact" panose="020B0806030902050204" pitchFamily="34" charset="0"/>
              </a:rPr>
              <a:t>12    756</a:t>
            </a:r>
          </a:p>
          <a:p>
            <a:r>
              <a:rPr lang="en-US" altLang="zh-CN" sz="2000" dirty="0">
                <a:latin typeface="Impact" panose="020B0806030902050204" pitchFamily="34" charset="0"/>
              </a:rPr>
              <a:t>13    5956</a:t>
            </a:r>
          </a:p>
          <a:p>
            <a:r>
              <a:rPr lang="en-US" altLang="zh-CN" sz="2000" dirty="0">
                <a:latin typeface="Impact" panose="020B0806030902050204" pitchFamily="34" charset="0"/>
              </a:rPr>
              <a:t>14    65223</a:t>
            </a:r>
          </a:p>
        </p:txBody>
      </p:sp>
      <p:sp>
        <p:nvSpPr>
          <p:cNvPr id="24" name="右箭头 23"/>
          <p:cNvSpPr/>
          <p:nvPr/>
        </p:nvSpPr>
        <p:spPr>
          <a:xfrm>
            <a:off x="6052451" y="1484177"/>
            <a:ext cx="1959434"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362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设计思路</a:t>
            </a:r>
            <a:endParaRPr lang="zh-CN" altLang="en-US" dirty="0"/>
          </a:p>
        </p:txBody>
      </p:sp>
      <p:sp>
        <p:nvSpPr>
          <p:cNvPr id="3" name="内容占位符 2"/>
          <p:cNvSpPr>
            <a:spLocks noGrp="1"/>
          </p:cNvSpPr>
          <p:nvPr>
            <p:ph idx="1"/>
          </p:nvPr>
        </p:nvSpPr>
        <p:spPr/>
        <p:txBody>
          <a:bodyPr/>
          <a:lstStyle/>
          <a:p>
            <a:r>
              <a:rPr lang="zh-CN" altLang="en-US" dirty="0"/>
              <a:t>这个实例仅仅要求对输入数据进行排序</a:t>
            </a:r>
            <a:r>
              <a:rPr lang="zh-CN" altLang="en-US" dirty="0" smtClean="0"/>
              <a:t>，可以利用</a:t>
            </a:r>
            <a:r>
              <a:rPr lang="en-US" altLang="zh-CN" dirty="0" err="1" smtClean="0"/>
              <a:t>MapReduce</a:t>
            </a:r>
            <a:r>
              <a:rPr lang="zh-CN" altLang="en-US" dirty="0" smtClean="0"/>
              <a:t>默认</a:t>
            </a:r>
            <a:r>
              <a:rPr lang="zh-CN" altLang="en-US" dirty="0"/>
              <a:t>的排序，而不需要自己再实现具体的排序</a:t>
            </a:r>
            <a:r>
              <a:rPr lang="zh-CN" altLang="en-US" dirty="0" smtClean="0"/>
              <a:t>呢。</a:t>
            </a:r>
            <a:endParaRPr lang="zh-CN" altLang="en-US" dirty="0"/>
          </a:p>
          <a:p>
            <a:r>
              <a:rPr lang="en-US" altLang="zh-CN" dirty="0" err="1" smtClean="0"/>
              <a:t>MapReduce</a:t>
            </a:r>
            <a:r>
              <a:rPr lang="zh-CN" altLang="en-US" dirty="0" smtClean="0"/>
              <a:t>排序过程是</a:t>
            </a:r>
            <a:r>
              <a:rPr lang="zh-CN" altLang="en-US" dirty="0"/>
              <a:t>按照</a:t>
            </a:r>
            <a:r>
              <a:rPr lang="en-US" altLang="zh-CN" dirty="0"/>
              <a:t>key</a:t>
            </a:r>
            <a:r>
              <a:rPr lang="zh-CN" altLang="en-US" dirty="0"/>
              <a:t>值进行排序的，如果</a:t>
            </a:r>
            <a:r>
              <a:rPr lang="en-US" altLang="zh-CN" dirty="0"/>
              <a:t>key</a:t>
            </a:r>
            <a:r>
              <a:rPr lang="zh-CN" altLang="en-US" dirty="0"/>
              <a:t>为封装</a:t>
            </a:r>
            <a:r>
              <a:rPr lang="en-US" altLang="zh-CN" dirty="0" err="1"/>
              <a:t>int</a:t>
            </a:r>
            <a:r>
              <a:rPr lang="zh-CN" altLang="en-US" dirty="0"/>
              <a:t>的</a:t>
            </a:r>
            <a:r>
              <a:rPr lang="en-US" altLang="zh-CN" dirty="0" err="1"/>
              <a:t>IntWritable</a:t>
            </a:r>
            <a:r>
              <a:rPr lang="zh-CN" altLang="en-US" dirty="0"/>
              <a:t>类型，那么</a:t>
            </a:r>
            <a:r>
              <a:rPr lang="en-US" altLang="zh-CN" dirty="0" err="1"/>
              <a:t>MapReduce</a:t>
            </a:r>
            <a:r>
              <a:rPr lang="zh-CN" altLang="en-US" dirty="0"/>
              <a:t>按照数字大小对</a:t>
            </a:r>
            <a:r>
              <a:rPr lang="en-US" altLang="zh-CN" dirty="0"/>
              <a:t>key</a:t>
            </a:r>
            <a:r>
              <a:rPr lang="zh-CN" altLang="en-US" dirty="0"/>
              <a:t>排序，如果</a:t>
            </a:r>
            <a:r>
              <a:rPr lang="en-US" altLang="zh-CN" dirty="0"/>
              <a:t>key</a:t>
            </a:r>
            <a:r>
              <a:rPr lang="zh-CN" altLang="en-US" dirty="0"/>
              <a:t>为封装为</a:t>
            </a:r>
            <a:r>
              <a:rPr lang="en-US" altLang="zh-CN" dirty="0"/>
              <a:t>String</a:t>
            </a:r>
            <a:r>
              <a:rPr lang="zh-CN" altLang="en-US" dirty="0"/>
              <a:t>的</a:t>
            </a:r>
            <a:r>
              <a:rPr lang="en-US" altLang="zh-CN" dirty="0"/>
              <a:t>Text</a:t>
            </a:r>
            <a:r>
              <a:rPr lang="zh-CN" altLang="en-US" dirty="0"/>
              <a:t>类型，那么</a:t>
            </a:r>
            <a:r>
              <a:rPr lang="en-US" altLang="zh-CN" dirty="0" err="1"/>
              <a:t>MapReduce</a:t>
            </a:r>
            <a:r>
              <a:rPr lang="zh-CN" altLang="en-US" dirty="0"/>
              <a:t>按照字典顺序对字符串排序</a:t>
            </a:r>
            <a:r>
              <a:rPr lang="zh-CN" altLang="en-US" dirty="0" smtClean="0"/>
              <a:t>。</a:t>
            </a:r>
            <a:endParaRPr lang="zh-CN" altLang="en-US" dirty="0"/>
          </a:p>
          <a:p>
            <a:r>
              <a:rPr lang="zh-CN" altLang="en-US" dirty="0" smtClean="0"/>
              <a:t>应该</a:t>
            </a:r>
            <a:r>
              <a:rPr lang="zh-CN" altLang="en-US" dirty="0"/>
              <a:t>使用封装</a:t>
            </a:r>
            <a:r>
              <a:rPr lang="en-US" altLang="zh-CN" dirty="0" err="1"/>
              <a:t>int</a:t>
            </a:r>
            <a:r>
              <a:rPr lang="zh-CN" altLang="en-US" dirty="0"/>
              <a:t>的</a:t>
            </a:r>
            <a:r>
              <a:rPr lang="en-US" altLang="zh-CN" dirty="0" err="1"/>
              <a:t>IntWritable</a:t>
            </a:r>
            <a:r>
              <a:rPr lang="zh-CN" altLang="en-US" dirty="0"/>
              <a:t>型</a:t>
            </a:r>
            <a:r>
              <a:rPr lang="zh-CN" altLang="en-US" dirty="0" smtClean="0"/>
              <a:t>数据结构。</a:t>
            </a:r>
            <a:r>
              <a:rPr lang="zh-CN" altLang="en-US" dirty="0"/>
              <a:t>也就是在</a:t>
            </a:r>
            <a:r>
              <a:rPr lang="en-US" altLang="zh-CN" dirty="0"/>
              <a:t>map</a:t>
            </a:r>
            <a:r>
              <a:rPr lang="zh-CN" altLang="en-US" dirty="0"/>
              <a:t>中将读入的数据转化成 </a:t>
            </a:r>
            <a:r>
              <a:rPr lang="en-US" altLang="zh-CN" dirty="0" err="1"/>
              <a:t>IntWritable</a:t>
            </a:r>
            <a:r>
              <a:rPr lang="zh-CN" altLang="en-US" dirty="0"/>
              <a:t>型，然后作为</a:t>
            </a:r>
            <a:r>
              <a:rPr lang="en-US" altLang="zh-CN" dirty="0"/>
              <a:t>key</a:t>
            </a:r>
            <a:r>
              <a:rPr lang="zh-CN" altLang="en-US" dirty="0"/>
              <a:t>值输出（</a:t>
            </a:r>
            <a:r>
              <a:rPr lang="en-US" altLang="zh-CN" dirty="0"/>
              <a:t>value</a:t>
            </a:r>
            <a:r>
              <a:rPr lang="zh-CN" altLang="en-US" dirty="0"/>
              <a:t>任意）。</a:t>
            </a:r>
            <a:r>
              <a:rPr lang="en-US" altLang="zh-CN" dirty="0"/>
              <a:t>reduce</a:t>
            </a:r>
            <a:r>
              <a:rPr lang="zh-CN" altLang="en-US" dirty="0"/>
              <a:t>拿到</a:t>
            </a:r>
            <a:r>
              <a:rPr lang="en-US" altLang="zh-CN" dirty="0"/>
              <a:t>&lt;key</a:t>
            </a:r>
            <a:r>
              <a:rPr lang="zh-CN" altLang="en-US" dirty="0"/>
              <a:t>，</a:t>
            </a:r>
            <a:r>
              <a:rPr lang="en-US" altLang="zh-CN" dirty="0"/>
              <a:t>value-list&gt;</a:t>
            </a:r>
            <a:r>
              <a:rPr lang="zh-CN" altLang="en-US" dirty="0"/>
              <a:t>之后，将输入的 </a:t>
            </a:r>
            <a:r>
              <a:rPr lang="en-US" altLang="zh-CN" dirty="0"/>
              <a:t>key</a:t>
            </a:r>
            <a:r>
              <a:rPr lang="zh-CN" altLang="en-US" dirty="0"/>
              <a:t>作为</a:t>
            </a:r>
            <a:r>
              <a:rPr lang="en-US" altLang="zh-CN" dirty="0"/>
              <a:t>value</a:t>
            </a:r>
            <a:r>
              <a:rPr lang="zh-CN" altLang="en-US" dirty="0"/>
              <a:t>输出，并根据</a:t>
            </a:r>
            <a:r>
              <a:rPr lang="en-US" altLang="zh-CN" dirty="0"/>
              <a:t>value-list</a:t>
            </a:r>
            <a:r>
              <a:rPr lang="zh-CN" altLang="en-US" dirty="0"/>
              <a:t>中元素的个数决定输出的次数。输出的</a:t>
            </a:r>
            <a:r>
              <a:rPr lang="en-US" altLang="zh-CN" dirty="0"/>
              <a:t>key</a:t>
            </a:r>
            <a:r>
              <a:rPr lang="zh-CN" altLang="en-US" dirty="0"/>
              <a:t>（即代码中的</a:t>
            </a:r>
            <a:r>
              <a:rPr lang="en-US" altLang="zh-CN" dirty="0" err="1"/>
              <a:t>linenum</a:t>
            </a:r>
            <a:r>
              <a:rPr lang="zh-CN" altLang="en-US" dirty="0"/>
              <a:t>）是一个全局变量，它统计当前</a:t>
            </a:r>
            <a:r>
              <a:rPr lang="en-US" altLang="zh-CN" dirty="0"/>
              <a:t>key</a:t>
            </a:r>
            <a:r>
              <a:rPr lang="zh-CN" altLang="en-US" dirty="0"/>
              <a:t>的位次。需要注意的是这个</a:t>
            </a:r>
            <a:r>
              <a:rPr lang="zh-CN" altLang="en-US" dirty="0" smtClean="0"/>
              <a:t>程序</a:t>
            </a:r>
            <a:r>
              <a:rPr lang="en-US" altLang="zh-CN" dirty="0" err="1" smtClean="0"/>
              <a:t>MapReduce</a:t>
            </a:r>
            <a:r>
              <a:rPr lang="zh-CN" altLang="en-US" dirty="0"/>
              <a:t>过程中不使用</a:t>
            </a:r>
            <a:r>
              <a:rPr lang="en-US" altLang="zh-CN" dirty="0" smtClean="0"/>
              <a:t>Combiner</a:t>
            </a:r>
            <a:r>
              <a:rPr lang="zh-CN" altLang="en-US" dirty="0" smtClean="0"/>
              <a:t>，使用</a:t>
            </a:r>
            <a:r>
              <a:rPr lang="en-US" altLang="zh-CN" dirty="0"/>
              <a:t>map</a:t>
            </a:r>
            <a:r>
              <a:rPr lang="zh-CN" altLang="en-US" dirty="0"/>
              <a:t>和</a:t>
            </a:r>
            <a:r>
              <a:rPr lang="en-US" altLang="zh-CN" dirty="0"/>
              <a:t>reduce</a:t>
            </a:r>
            <a:r>
              <a:rPr lang="zh-CN" altLang="en-US" dirty="0"/>
              <a:t>就已经能够完成任务了。</a:t>
            </a:r>
          </a:p>
          <a:p>
            <a:endParaRPr lang="zh-CN" altLang="en-US" dirty="0"/>
          </a:p>
        </p:txBody>
      </p:sp>
    </p:spTree>
    <p:extLst>
      <p:ext uri="{BB962C8B-B14F-4D97-AF65-F5344CB8AC3E}">
        <p14:creationId xmlns:p14="http://schemas.microsoft.com/office/powerpoint/2010/main" val="11008084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947055" y="1491566"/>
            <a:ext cx="7467600" cy="2771775"/>
          </a:xfrm>
          <a:prstGeom prst="rect">
            <a:avLst/>
          </a:prstGeom>
          <a:blipFill>
            <a:blip r:embed="rId3"/>
            <a:stretch>
              <a:fillRect/>
            </a:stretch>
          </a:blipFill>
          <a:ln w="101600">
            <a:solidFill>
              <a:srgbClr val="339933">
                <a:alpha val="96000"/>
              </a:srgbClr>
            </a:solidFill>
          </a:ln>
        </p:spPr>
      </p:pic>
      <p:sp>
        <p:nvSpPr>
          <p:cNvPr id="2" name="标题 1"/>
          <p:cNvSpPr>
            <a:spLocks noGrp="1"/>
          </p:cNvSpPr>
          <p:nvPr>
            <p:ph type="title"/>
          </p:nvPr>
        </p:nvSpPr>
        <p:spPr/>
        <p:txBody>
          <a:bodyPr/>
          <a:lstStyle/>
          <a:p>
            <a:r>
              <a:rPr lang="en-US" altLang="zh-CN" dirty="0" smtClean="0"/>
              <a:t>Map</a:t>
            </a:r>
            <a:r>
              <a:rPr lang="zh-CN" altLang="en-US" dirty="0" smtClean="0"/>
              <a:t>过程</a:t>
            </a:r>
            <a:endParaRPr lang="zh-CN" altLang="en-US" dirty="0"/>
          </a:p>
        </p:txBody>
      </p:sp>
      <p:sp>
        <p:nvSpPr>
          <p:cNvPr id="5" name="矩形 4"/>
          <p:cNvSpPr/>
          <p:nvPr/>
        </p:nvSpPr>
        <p:spPr>
          <a:xfrm>
            <a:off x="6555109" y="5143433"/>
            <a:ext cx="4427815"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Map</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
        <p:nvSpPr>
          <p:cNvPr id="7" name="右箭头 6"/>
          <p:cNvSpPr/>
          <p:nvPr/>
        </p:nvSpPr>
        <p:spPr>
          <a:xfrm rot="10800000">
            <a:off x="6105753" y="3195770"/>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787384" y="3222520"/>
            <a:ext cx="4904603" cy="923330"/>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为了利用</a:t>
            </a:r>
            <a:r>
              <a:rPr lang="en-US" altLang="zh-CN" b="1" dirty="0" err="1" smtClean="0">
                <a:solidFill>
                  <a:srgbClr val="C00000"/>
                </a:solidFill>
                <a:latin typeface="微软雅黑" panose="020B0503020204020204" pitchFamily="34" charset="-122"/>
                <a:ea typeface="微软雅黑" panose="020B0503020204020204" pitchFamily="34" charset="-122"/>
              </a:rPr>
              <a:t>MapReduce</a:t>
            </a:r>
            <a:r>
              <a:rPr lang="zh-CN" altLang="en-US" b="1" dirty="0" smtClean="0">
                <a:solidFill>
                  <a:srgbClr val="C00000"/>
                </a:solidFill>
                <a:latin typeface="微软雅黑" panose="020B0503020204020204" pitchFamily="34" charset="-122"/>
                <a:ea typeface="微软雅黑" panose="020B0503020204020204" pitchFamily="34" charset="-122"/>
              </a:rPr>
              <a:t>的内置排序功能，因此将读取的数据转换为</a:t>
            </a:r>
            <a:r>
              <a:rPr lang="en-US" altLang="zh-CN" b="1" dirty="0" err="1" smtClean="0">
                <a:solidFill>
                  <a:srgbClr val="C00000"/>
                </a:solidFill>
                <a:latin typeface="微软雅黑" panose="020B0503020204020204" pitchFamily="34" charset="-122"/>
                <a:ea typeface="微软雅黑" panose="020B0503020204020204" pitchFamily="34" charset="-122"/>
              </a:rPr>
              <a:t>int</a:t>
            </a:r>
            <a:r>
              <a:rPr lang="zh-CN" altLang="en-US" b="1" dirty="0" smtClean="0">
                <a:solidFill>
                  <a:srgbClr val="C00000"/>
                </a:solidFill>
                <a:latin typeface="微软雅黑" panose="020B0503020204020204" pitchFamily="34" charset="-122"/>
                <a:ea typeface="微软雅黑" panose="020B0503020204020204" pitchFamily="34" charset="-122"/>
              </a:rPr>
              <a:t>的包装类型，作为</a:t>
            </a:r>
            <a:r>
              <a:rPr lang="en-US" altLang="zh-CN" b="1" dirty="0" smtClean="0">
                <a:solidFill>
                  <a:srgbClr val="C00000"/>
                </a:solidFill>
                <a:latin typeface="微软雅黑" panose="020B0503020204020204" pitchFamily="34" charset="-122"/>
                <a:ea typeface="微软雅黑" panose="020B0503020204020204" pitchFamily="34" charset="-122"/>
              </a:rPr>
              <a:t>Key</a:t>
            </a:r>
            <a:r>
              <a:rPr lang="zh-CN" altLang="en-US" b="1" dirty="0" smtClean="0">
                <a:solidFill>
                  <a:srgbClr val="C00000"/>
                </a:solidFill>
                <a:latin typeface="微软雅黑" panose="020B0503020204020204" pitchFamily="34" charset="-122"/>
                <a:ea typeface="微软雅黑" panose="020B0503020204020204" pitchFamily="34" charset="-122"/>
              </a:rPr>
              <a:t>输出</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1485023" y="3162497"/>
            <a:ext cx="4741604" cy="611214"/>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85232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a:stretch>
            <a:fillRect/>
          </a:stretch>
        </p:blipFill>
        <p:spPr>
          <a:xfrm>
            <a:off x="1132695" y="1531298"/>
            <a:ext cx="9163050" cy="2638425"/>
          </a:xfrm>
          <a:prstGeom prst="rect">
            <a:avLst/>
          </a:prstGeom>
          <a:blipFill>
            <a:blip r:embed="rId3"/>
            <a:stretch>
              <a:fillRect/>
            </a:stretch>
          </a:blipFill>
          <a:ln w="101600">
            <a:solidFill>
              <a:srgbClr val="339933">
                <a:alpha val="96000"/>
              </a:srgbClr>
            </a:solidFill>
          </a:ln>
        </p:spPr>
      </p:pic>
      <p:sp>
        <p:nvSpPr>
          <p:cNvPr id="2" name="标题 1"/>
          <p:cNvSpPr>
            <a:spLocks noGrp="1"/>
          </p:cNvSpPr>
          <p:nvPr>
            <p:ph type="title"/>
          </p:nvPr>
        </p:nvSpPr>
        <p:spPr/>
        <p:txBody>
          <a:bodyPr/>
          <a:lstStyle/>
          <a:p>
            <a:r>
              <a:rPr lang="en-US" altLang="zh-CN" dirty="0" smtClean="0"/>
              <a:t>Reduce</a:t>
            </a:r>
            <a:r>
              <a:rPr lang="zh-CN" altLang="en-US" dirty="0" smtClean="0"/>
              <a:t>过程</a:t>
            </a:r>
            <a:endParaRPr lang="zh-CN" altLang="en-US" dirty="0"/>
          </a:p>
        </p:txBody>
      </p:sp>
      <p:sp>
        <p:nvSpPr>
          <p:cNvPr id="5" name="矩形 4"/>
          <p:cNvSpPr/>
          <p:nvPr/>
        </p:nvSpPr>
        <p:spPr>
          <a:xfrm>
            <a:off x="6342743" y="4493161"/>
            <a:ext cx="5139933"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Reduce</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
        <p:nvSpPr>
          <p:cNvPr id="6" name="右箭头 5"/>
          <p:cNvSpPr/>
          <p:nvPr/>
        </p:nvSpPr>
        <p:spPr>
          <a:xfrm rot="10800000">
            <a:off x="6481766" y="3259369"/>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140608" y="3155620"/>
            <a:ext cx="4904603"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重复出现的数据出现过多少次就输出多少次，因此还是需要遍历值集合</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1601139" y="3126591"/>
            <a:ext cx="4741604" cy="66163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660135" y="2148057"/>
            <a:ext cx="1823294" cy="217779"/>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rot="10800000">
            <a:off x="3512458" y="205890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200328" y="2085656"/>
            <a:ext cx="3463215"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保存当前数据位次的变量</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684287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平均成绩</a:t>
            </a:r>
            <a:endParaRPr lang="zh-CN" altLang="en-US" dirty="0"/>
          </a:p>
        </p:txBody>
      </p:sp>
      <p:sp>
        <p:nvSpPr>
          <p:cNvPr id="3" name="内容占位符 2"/>
          <p:cNvSpPr>
            <a:spLocks noGrp="1"/>
          </p:cNvSpPr>
          <p:nvPr>
            <p:ph idx="1"/>
          </p:nvPr>
        </p:nvSpPr>
        <p:spPr/>
        <p:txBody>
          <a:bodyPr/>
          <a:lstStyle/>
          <a:p>
            <a:r>
              <a:rPr lang="zh-CN" altLang="en-US" dirty="0"/>
              <a:t> </a:t>
            </a:r>
            <a:r>
              <a:rPr lang="en-US" altLang="zh-CN" dirty="0"/>
              <a:t>"</a:t>
            </a:r>
            <a:r>
              <a:rPr lang="zh-CN" altLang="en-US" dirty="0"/>
              <a:t>平均成绩</a:t>
            </a:r>
            <a:r>
              <a:rPr lang="en-US" altLang="zh-CN" dirty="0"/>
              <a:t>"</a:t>
            </a:r>
            <a:r>
              <a:rPr lang="zh-CN" altLang="en-US" dirty="0"/>
              <a:t>主要目的还是在重温经典</a:t>
            </a:r>
            <a:r>
              <a:rPr lang="en-US" altLang="zh-CN" dirty="0"/>
              <a:t>"</a:t>
            </a:r>
            <a:r>
              <a:rPr lang="en-US" altLang="zh-CN" dirty="0" err="1"/>
              <a:t>WordCount</a:t>
            </a:r>
            <a:r>
              <a:rPr lang="en-US" altLang="zh-CN" dirty="0"/>
              <a:t>"</a:t>
            </a:r>
            <a:r>
              <a:rPr lang="zh-CN" altLang="en-US" dirty="0"/>
              <a:t>例子，可以说是在基础上的微变化版，该实例主要就是实现一个计算学生平均成绩的例子</a:t>
            </a:r>
            <a:r>
              <a:rPr lang="zh-CN" altLang="en-US" dirty="0" smtClean="0"/>
              <a:t>。</a:t>
            </a:r>
            <a:endParaRPr lang="en-US" altLang="zh-CN" dirty="0" smtClean="0"/>
          </a:p>
          <a:p>
            <a:r>
              <a:rPr lang="zh-CN" altLang="en-US" dirty="0"/>
              <a:t>对输入文件中数据进行就算学生平均成绩。输入文件中的每行内容均为一个学生的姓名和他相应的成绩，如果有多门学科，则每门学科为一个文件。要求在输出中每行有两个间隔的数据，其中，第一个代表学生的姓名，第二个代表其平均成绩。</a:t>
            </a:r>
            <a:endParaRPr lang="en-US" altLang="zh-CN" dirty="0" smtClean="0"/>
          </a:p>
          <a:p>
            <a:endParaRPr lang="zh-CN" altLang="en-US" dirty="0"/>
          </a:p>
        </p:txBody>
      </p:sp>
    </p:spTree>
    <p:extLst>
      <p:ext uri="{BB962C8B-B14F-4D97-AF65-F5344CB8AC3E}">
        <p14:creationId xmlns:p14="http://schemas.microsoft.com/office/powerpoint/2010/main" val="6430330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输入与输出</a:t>
            </a:r>
            <a:endParaRPr lang="zh-CN" altLang="en-US" dirty="0"/>
          </a:p>
        </p:txBody>
      </p:sp>
      <p:grpSp>
        <p:nvGrpSpPr>
          <p:cNvPr id="23" name="组合 22"/>
          <p:cNvGrpSpPr/>
          <p:nvPr/>
        </p:nvGrpSpPr>
        <p:grpSpPr>
          <a:xfrm>
            <a:off x="2061034" y="1005110"/>
            <a:ext cx="1669143" cy="1669143"/>
            <a:chOff x="1465943" y="1556656"/>
            <a:chExt cx="1669143" cy="1669143"/>
          </a:xfrm>
        </p:grpSpPr>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25" name="文本框 24"/>
            <p:cNvSpPr txBox="1"/>
            <p:nvPr/>
          </p:nvSpPr>
          <p:spPr>
            <a:xfrm>
              <a:off x="1698170" y="1835479"/>
              <a:ext cx="1103086" cy="523220"/>
            </a:xfrm>
            <a:prstGeom prst="rect">
              <a:avLst/>
            </a:prstGeom>
            <a:noFill/>
          </p:spPr>
          <p:txBody>
            <a:bodyPr wrap="square" rtlCol="0">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rPr>
                <a:t>数学</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2191663" y="2674253"/>
            <a:ext cx="1335312" cy="1323439"/>
          </a:xfrm>
          <a:prstGeom prst="rect">
            <a:avLst/>
          </a:prstGeom>
        </p:spPr>
        <p:txBody>
          <a:bodyPr wrap="square">
            <a:spAutoFit/>
          </a:bodyPr>
          <a:lstStyle/>
          <a:p>
            <a:r>
              <a:rPr lang="zh-CN" altLang="en-US" sz="2000" b="1" dirty="0">
                <a:latin typeface="微软雅黑" panose="020B0503020204020204" pitchFamily="34" charset="-122"/>
                <a:ea typeface="微软雅黑" panose="020B0503020204020204" pitchFamily="34" charset="-122"/>
              </a:rPr>
              <a:t>张三    </a:t>
            </a:r>
            <a:r>
              <a:rPr lang="en-US" altLang="zh-CN" sz="2000" b="1" dirty="0">
                <a:latin typeface="微软雅黑" panose="020B0503020204020204" pitchFamily="34" charset="-122"/>
                <a:ea typeface="微软雅黑" panose="020B0503020204020204" pitchFamily="34" charset="-122"/>
              </a:rPr>
              <a:t>88</a:t>
            </a:r>
          </a:p>
          <a:p>
            <a:r>
              <a:rPr lang="zh-CN" altLang="en-US" sz="2000" b="1" dirty="0">
                <a:latin typeface="微软雅黑" panose="020B0503020204020204" pitchFamily="34" charset="-122"/>
                <a:ea typeface="微软雅黑" panose="020B0503020204020204" pitchFamily="34" charset="-122"/>
              </a:rPr>
              <a:t>李四    </a:t>
            </a:r>
            <a:r>
              <a:rPr lang="en-US" altLang="zh-CN" sz="2000" b="1" dirty="0">
                <a:latin typeface="微软雅黑" panose="020B0503020204020204" pitchFamily="34" charset="-122"/>
                <a:ea typeface="微软雅黑" panose="020B0503020204020204" pitchFamily="34" charset="-122"/>
              </a:rPr>
              <a:t>99</a:t>
            </a:r>
          </a:p>
          <a:p>
            <a:r>
              <a:rPr lang="zh-CN" altLang="en-US" sz="2000" b="1" dirty="0">
                <a:latin typeface="微软雅黑" panose="020B0503020204020204" pitchFamily="34" charset="-122"/>
                <a:ea typeface="微软雅黑" panose="020B0503020204020204" pitchFamily="34" charset="-122"/>
              </a:rPr>
              <a:t>王五    </a:t>
            </a:r>
            <a:r>
              <a:rPr lang="en-US" altLang="zh-CN" sz="2000" b="1" dirty="0">
                <a:latin typeface="微软雅黑" panose="020B0503020204020204" pitchFamily="34" charset="-122"/>
                <a:ea typeface="微软雅黑" panose="020B0503020204020204" pitchFamily="34" charset="-122"/>
              </a:rPr>
              <a:t>66</a:t>
            </a:r>
          </a:p>
          <a:p>
            <a:r>
              <a:rPr lang="zh-CN" altLang="en-US" sz="2000" b="1" dirty="0">
                <a:latin typeface="微软雅黑" panose="020B0503020204020204" pitchFamily="34" charset="-122"/>
                <a:ea typeface="微软雅黑" panose="020B0503020204020204" pitchFamily="34" charset="-122"/>
              </a:rPr>
              <a:t>赵六    </a:t>
            </a:r>
            <a:r>
              <a:rPr lang="en-US" altLang="zh-CN" sz="2000" b="1" dirty="0">
                <a:latin typeface="微软雅黑" panose="020B0503020204020204" pitchFamily="34" charset="-122"/>
                <a:ea typeface="微软雅黑" panose="020B0503020204020204" pitchFamily="34" charset="-122"/>
              </a:rPr>
              <a:t>77</a:t>
            </a:r>
            <a:endParaRPr lang="en-US" altLang="zh-CN" sz="2000" b="1" dirty="0">
              <a:effectLst/>
              <a:latin typeface="微软雅黑" panose="020B0503020204020204" pitchFamily="34" charset="-122"/>
              <a:ea typeface="微软雅黑" panose="020B0503020204020204" pitchFamily="34" charset="-122"/>
            </a:endParaRPr>
          </a:p>
        </p:txBody>
      </p:sp>
      <p:grpSp>
        <p:nvGrpSpPr>
          <p:cNvPr id="27" name="组合 26"/>
          <p:cNvGrpSpPr/>
          <p:nvPr/>
        </p:nvGrpSpPr>
        <p:grpSpPr>
          <a:xfrm>
            <a:off x="3628574" y="1005110"/>
            <a:ext cx="1669143" cy="1669143"/>
            <a:chOff x="1465943" y="1556656"/>
            <a:chExt cx="1669143" cy="1669143"/>
          </a:xfrm>
        </p:grpSpPr>
        <p:pic>
          <p:nvPicPr>
            <p:cNvPr id="28" name="图片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29" name="文本框 28"/>
            <p:cNvSpPr txBox="1"/>
            <p:nvPr/>
          </p:nvSpPr>
          <p:spPr>
            <a:xfrm>
              <a:off x="1698170" y="1835479"/>
              <a:ext cx="1103086" cy="523220"/>
            </a:xfrm>
            <a:prstGeom prst="rect">
              <a:avLst/>
            </a:prstGeom>
            <a:noFill/>
          </p:spPr>
          <p:txBody>
            <a:bodyPr wrap="square" rtlCol="0">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rPr>
                <a:t>语文</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sp>
        <p:nvSpPr>
          <p:cNvPr id="30" name="矩形 29"/>
          <p:cNvSpPr/>
          <p:nvPr/>
        </p:nvSpPr>
        <p:spPr>
          <a:xfrm>
            <a:off x="3730177" y="2674253"/>
            <a:ext cx="1378861" cy="1323439"/>
          </a:xfrm>
          <a:prstGeom prst="rect">
            <a:avLst/>
          </a:prstGeom>
        </p:spPr>
        <p:txBody>
          <a:bodyPr wrap="square">
            <a:spAutoFit/>
          </a:bodyPr>
          <a:lstStyle/>
          <a:p>
            <a:r>
              <a:rPr lang="zh-CN" altLang="en-US" sz="2000" b="1" dirty="0">
                <a:latin typeface="微软雅黑" panose="020B0503020204020204" pitchFamily="34" charset="-122"/>
                <a:ea typeface="微软雅黑" panose="020B0503020204020204" pitchFamily="34" charset="-122"/>
              </a:rPr>
              <a:t>张三    </a:t>
            </a:r>
            <a:r>
              <a:rPr lang="en-US" altLang="zh-CN" sz="2000" b="1" dirty="0">
                <a:latin typeface="微软雅黑" panose="020B0503020204020204" pitchFamily="34" charset="-122"/>
                <a:ea typeface="微软雅黑" panose="020B0503020204020204" pitchFamily="34" charset="-122"/>
              </a:rPr>
              <a:t>78</a:t>
            </a:r>
          </a:p>
          <a:p>
            <a:r>
              <a:rPr lang="zh-CN" altLang="en-US" sz="2000" b="1" dirty="0">
                <a:latin typeface="微软雅黑" panose="020B0503020204020204" pitchFamily="34" charset="-122"/>
                <a:ea typeface="微软雅黑" panose="020B0503020204020204" pitchFamily="34" charset="-122"/>
              </a:rPr>
              <a:t>李四    </a:t>
            </a:r>
            <a:r>
              <a:rPr lang="en-US" altLang="zh-CN" sz="2000" b="1" dirty="0">
                <a:latin typeface="微软雅黑" panose="020B0503020204020204" pitchFamily="34" charset="-122"/>
                <a:ea typeface="微软雅黑" panose="020B0503020204020204" pitchFamily="34" charset="-122"/>
              </a:rPr>
              <a:t>89</a:t>
            </a:r>
          </a:p>
          <a:p>
            <a:r>
              <a:rPr lang="zh-CN" altLang="en-US" sz="2000" b="1" dirty="0">
                <a:latin typeface="微软雅黑" panose="020B0503020204020204" pitchFamily="34" charset="-122"/>
                <a:ea typeface="微软雅黑" panose="020B0503020204020204" pitchFamily="34" charset="-122"/>
              </a:rPr>
              <a:t>王五    </a:t>
            </a:r>
            <a:r>
              <a:rPr lang="en-US" altLang="zh-CN" sz="2000" b="1" dirty="0">
                <a:latin typeface="微软雅黑" panose="020B0503020204020204" pitchFamily="34" charset="-122"/>
                <a:ea typeface="微软雅黑" panose="020B0503020204020204" pitchFamily="34" charset="-122"/>
              </a:rPr>
              <a:t>96</a:t>
            </a:r>
          </a:p>
          <a:p>
            <a:r>
              <a:rPr lang="zh-CN" altLang="en-US" sz="2000" b="1" dirty="0">
                <a:latin typeface="微软雅黑" panose="020B0503020204020204" pitchFamily="34" charset="-122"/>
                <a:ea typeface="微软雅黑" panose="020B0503020204020204" pitchFamily="34" charset="-122"/>
              </a:rPr>
              <a:t>赵六    </a:t>
            </a:r>
            <a:r>
              <a:rPr lang="en-US" altLang="zh-CN" sz="2000" b="1" dirty="0">
                <a:latin typeface="微软雅黑" panose="020B0503020204020204" pitchFamily="34" charset="-122"/>
                <a:ea typeface="微软雅黑" panose="020B0503020204020204" pitchFamily="34" charset="-122"/>
              </a:rPr>
              <a:t>67</a:t>
            </a:r>
          </a:p>
        </p:txBody>
      </p:sp>
      <p:grpSp>
        <p:nvGrpSpPr>
          <p:cNvPr id="31" name="组合 30"/>
          <p:cNvGrpSpPr/>
          <p:nvPr/>
        </p:nvGrpSpPr>
        <p:grpSpPr>
          <a:xfrm>
            <a:off x="5196114" y="1005110"/>
            <a:ext cx="1669143" cy="1669143"/>
            <a:chOff x="1465943" y="1556656"/>
            <a:chExt cx="1669143" cy="1669143"/>
          </a:xfrm>
        </p:grpSpPr>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33" name="文本框 32"/>
            <p:cNvSpPr txBox="1"/>
            <p:nvPr/>
          </p:nvSpPr>
          <p:spPr>
            <a:xfrm>
              <a:off x="1698170" y="1835479"/>
              <a:ext cx="1103086" cy="523220"/>
            </a:xfrm>
            <a:prstGeom prst="rect">
              <a:avLst/>
            </a:prstGeom>
            <a:noFill/>
          </p:spPr>
          <p:txBody>
            <a:bodyPr wrap="square" rtlCol="0">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rPr>
                <a:t>英语</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5210637" y="2675166"/>
            <a:ext cx="1465941" cy="1323439"/>
          </a:xfrm>
          <a:prstGeom prst="rect">
            <a:avLst/>
          </a:prstGeom>
        </p:spPr>
        <p:txBody>
          <a:bodyPr wrap="square">
            <a:spAutoFit/>
          </a:bodyPr>
          <a:lstStyle/>
          <a:p>
            <a:r>
              <a:rPr lang="zh-CN" altLang="en-US" sz="2000" b="1" dirty="0">
                <a:latin typeface="微软雅黑" panose="020B0503020204020204" pitchFamily="34" charset="-122"/>
                <a:ea typeface="微软雅黑" panose="020B0503020204020204" pitchFamily="34" charset="-122"/>
              </a:rPr>
              <a:t>张三    </a:t>
            </a:r>
            <a:r>
              <a:rPr lang="en-US" altLang="zh-CN" sz="2000" b="1" dirty="0">
                <a:latin typeface="微软雅黑" panose="020B0503020204020204" pitchFamily="34" charset="-122"/>
                <a:ea typeface="微软雅黑" panose="020B0503020204020204" pitchFamily="34" charset="-122"/>
              </a:rPr>
              <a:t>80</a:t>
            </a:r>
          </a:p>
          <a:p>
            <a:r>
              <a:rPr lang="zh-CN" altLang="en-US" sz="2000" b="1" dirty="0">
                <a:latin typeface="微软雅黑" panose="020B0503020204020204" pitchFamily="34" charset="-122"/>
                <a:ea typeface="微软雅黑" panose="020B0503020204020204" pitchFamily="34" charset="-122"/>
              </a:rPr>
              <a:t>李四    </a:t>
            </a:r>
            <a:r>
              <a:rPr lang="en-US" altLang="zh-CN" sz="2000" b="1" dirty="0">
                <a:latin typeface="微软雅黑" panose="020B0503020204020204" pitchFamily="34" charset="-122"/>
                <a:ea typeface="微软雅黑" panose="020B0503020204020204" pitchFamily="34" charset="-122"/>
              </a:rPr>
              <a:t>82</a:t>
            </a:r>
          </a:p>
          <a:p>
            <a:r>
              <a:rPr lang="zh-CN" altLang="en-US" sz="2000" b="1" dirty="0">
                <a:latin typeface="微软雅黑" panose="020B0503020204020204" pitchFamily="34" charset="-122"/>
                <a:ea typeface="微软雅黑" panose="020B0503020204020204" pitchFamily="34" charset="-122"/>
              </a:rPr>
              <a:t>王五    </a:t>
            </a:r>
            <a:r>
              <a:rPr lang="en-US" altLang="zh-CN" sz="2000" b="1" dirty="0">
                <a:latin typeface="微软雅黑" panose="020B0503020204020204" pitchFamily="34" charset="-122"/>
                <a:ea typeface="微软雅黑" panose="020B0503020204020204" pitchFamily="34" charset="-122"/>
              </a:rPr>
              <a:t>84</a:t>
            </a:r>
          </a:p>
          <a:p>
            <a:r>
              <a:rPr lang="zh-CN" altLang="en-US" sz="2000" b="1" dirty="0">
                <a:latin typeface="微软雅黑" panose="020B0503020204020204" pitchFamily="34" charset="-122"/>
                <a:ea typeface="微软雅黑" panose="020B0503020204020204" pitchFamily="34" charset="-122"/>
              </a:rPr>
              <a:t>赵六    </a:t>
            </a:r>
            <a:r>
              <a:rPr lang="en-US" altLang="zh-CN" sz="2000" b="1" dirty="0">
                <a:latin typeface="微软雅黑" panose="020B0503020204020204" pitchFamily="34" charset="-122"/>
                <a:ea typeface="微软雅黑" panose="020B0503020204020204" pitchFamily="34" charset="-122"/>
              </a:rPr>
              <a:t>86</a:t>
            </a:r>
          </a:p>
        </p:txBody>
      </p:sp>
      <p:sp>
        <p:nvSpPr>
          <p:cNvPr id="35" name="圆角矩形 34"/>
          <p:cNvSpPr/>
          <p:nvPr/>
        </p:nvSpPr>
        <p:spPr>
          <a:xfrm>
            <a:off x="2061033" y="895911"/>
            <a:ext cx="4804223" cy="4533326"/>
          </a:xfrm>
          <a:prstGeom prst="roundRect">
            <a:avLst>
              <a:gd name="adj" fmla="val 3919"/>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5550515" y="4961612"/>
            <a:ext cx="13147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输入数据</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8708571" y="991052"/>
            <a:ext cx="1669143" cy="1669143"/>
            <a:chOff x="1465943" y="1556656"/>
            <a:chExt cx="1669143" cy="1669143"/>
          </a:xfrm>
        </p:grpSpPr>
        <p:pic>
          <p:nvPicPr>
            <p:cNvPr id="38" name="图片 3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39" name="文本框 38"/>
            <p:cNvSpPr txBox="1"/>
            <p:nvPr/>
          </p:nvSpPr>
          <p:spPr>
            <a:xfrm>
              <a:off x="1698170" y="1835479"/>
              <a:ext cx="1103086" cy="523220"/>
            </a:xfrm>
            <a:prstGeom prst="rect">
              <a:avLst/>
            </a:prstGeom>
            <a:noFill/>
          </p:spPr>
          <p:txBody>
            <a:bodyPr wrap="square" rtlCol="0">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rPr>
                <a:t>结果</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sp>
        <p:nvSpPr>
          <p:cNvPr id="40" name="矩形 39"/>
          <p:cNvSpPr/>
          <p:nvPr/>
        </p:nvSpPr>
        <p:spPr>
          <a:xfrm>
            <a:off x="8824690" y="2584558"/>
            <a:ext cx="1669151" cy="1323439"/>
          </a:xfrm>
          <a:prstGeom prst="rect">
            <a:avLst/>
          </a:prstGeom>
        </p:spPr>
        <p:txBody>
          <a:bodyPr wrap="square">
            <a:spAutoFit/>
          </a:bodyPr>
          <a:lstStyle/>
          <a:p>
            <a:r>
              <a:rPr lang="zh-CN" altLang="en-US" sz="2000" b="1" dirty="0">
                <a:latin typeface="微软雅黑" panose="020B0503020204020204" pitchFamily="34" charset="-122"/>
                <a:ea typeface="微软雅黑" panose="020B0503020204020204" pitchFamily="34" charset="-122"/>
              </a:rPr>
              <a:t>张三    </a:t>
            </a:r>
            <a:r>
              <a:rPr lang="en-US" altLang="zh-CN" sz="2000" b="1" dirty="0">
                <a:latin typeface="微软雅黑" panose="020B0503020204020204" pitchFamily="34" charset="-122"/>
                <a:ea typeface="微软雅黑" panose="020B0503020204020204" pitchFamily="34" charset="-122"/>
              </a:rPr>
              <a:t>82</a:t>
            </a:r>
          </a:p>
          <a:p>
            <a:r>
              <a:rPr lang="zh-CN" altLang="en-US" sz="2000" b="1" dirty="0">
                <a:latin typeface="微软雅黑" panose="020B0503020204020204" pitchFamily="34" charset="-122"/>
                <a:ea typeface="微软雅黑" panose="020B0503020204020204" pitchFamily="34" charset="-122"/>
              </a:rPr>
              <a:t>李四    </a:t>
            </a:r>
            <a:r>
              <a:rPr lang="en-US" altLang="zh-CN" sz="2000" b="1" dirty="0">
                <a:latin typeface="微软雅黑" panose="020B0503020204020204" pitchFamily="34" charset="-122"/>
                <a:ea typeface="微软雅黑" panose="020B0503020204020204" pitchFamily="34" charset="-122"/>
              </a:rPr>
              <a:t>90</a:t>
            </a:r>
          </a:p>
          <a:p>
            <a:r>
              <a:rPr lang="zh-CN" altLang="en-US" sz="2000" b="1" dirty="0">
                <a:latin typeface="微软雅黑" panose="020B0503020204020204" pitchFamily="34" charset="-122"/>
                <a:ea typeface="微软雅黑" panose="020B0503020204020204" pitchFamily="34" charset="-122"/>
              </a:rPr>
              <a:t>王五    </a:t>
            </a:r>
            <a:r>
              <a:rPr lang="en-US" altLang="zh-CN" sz="2000" b="1" dirty="0">
                <a:latin typeface="微软雅黑" panose="020B0503020204020204" pitchFamily="34" charset="-122"/>
                <a:ea typeface="微软雅黑" panose="020B0503020204020204" pitchFamily="34" charset="-122"/>
              </a:rPr>
              <a:t>82</a:t>
            </a:r>
          </a:p>
          <a:p>
            <a:r>
              <a:rPr lang="zh-CN" altLang="en-US" sz="2000" b="1" dirty="0">
                <a:latin typeface="微软雅黑" panose="020B0503020204020204" pitchFamily="34" charset="-122"/>
                <a:ea typeface="微软雅黑" panose="020B0503020204020204" pitchFamily="34" charset="-122"/>
              </a:rPr>
              <a:t>赵六    </a:t>
            </a:r>
            <a:r>
              <a:rPr lang="en-US" altLang="zh-CN" sz="2000" b="1" dirty="0">
                <a:latin typeface="微软雅黑" panose="020B0503020204020204" pitchFamily="34" charset="-122"/>
                <a:ea typeface="微软雅黑" panose="020B0503020204020204" pitchFamily="34" charset="-122"/>
              </a:rPr>
              <a:t>76</a:t>
            </a:r>
          </a:p>
        </p:txBody>
      </p:sp>
      <p:sp>
        <p:nvSpPr>
          <p:cNvPr id="41" name="右箭头 40"/>
          <p:cNvSpPr/>
          <p:nvPr/>
        </p:nvSpPr>
        <p:spPr>
          <a:xfrm>
            <a:off x="6865256" y="1484177"/>
            <a:ext cx="1959434"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72445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Map</a:t>
            </a:r>
            <a:r>
              <a:rPr lang="zh-CN" altLang="en-US" dirty="0" smtClean="0"/>
              <a:t>过程</a:t>
            </a:r>
            <a:endParaRPr lang="zh-CN" altLang="en-US" dirty="0"/>
          </a:p>
        </p:txBody>
      </p:sp>
      <p:pic>
        <p:nvPicPr>
          <p:cNvPr id="4" name="图片 3"/>
          <p:cNvPicPr>
            <a:picLocks noChangeAspect="1"/>
          </p:cNvPicPr>
          <p:nvPr/>
        </p:nvPicPr>
        <p:blipFill>
          <a:blip r:embed="rId2"/>
          <a:stretch>
            <a:fillRect/>
          </a:stretch>
        </p:blipFill>
        <p:spPr>
          <a:xfrm>
            <a:off x="1352096" y="1749425"/>
            <a:ext cx="8210550" cy="2952750"/>
          </a:xfrm>
          <a:prstGeom prst="rect">
            <a:avLst/>
          </a:prstGeom>
          <a:blipFill>
            <a:blip r:embed="rId3"/>
            <a:stretch>
              <a:fillRect/>
            </a:stretch>
          </a:blipFill>
          <a:ln w="101600">
            <a:solidFill>
              <a:srgbClr val="339933">
                <a:alpha val="96000"/>
              </a:srgbClr>
            </a:solidFill>
          </a:ln>
        </p:spPr>
      </p:pic>
      <p:sp>
        <p:nvSpPr>
          <p:cNvPr id="5" name="圆角矩形 4"/>
          <p:cNvSpPr/>
          <p:nvPr/>
        </p:nvSpPr>
        <p:spPr>
          <a:xfrm>
            <a:off x="2148590" y="3115281"/>
            <a:ext cx="2699182" cy="252033"/>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rot="10800000">
            <a:off x="4847772" y="304325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06614" y="3056631"/>
            <a:ext cx="35996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利用空格分割，取出姓名和成绩</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2148589" y="3385347"/>
            <a:ext cx="4121581" cy="43191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rot="10800000">
            <a:off x="6165456" y="3371972"/>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824298" y="3412343"/>
            <a:ext cx="35996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将姓名作为键，成绩作为值输出</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6824298" y="5017516"/>
            <a:ext cx="4427815"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Map</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24352387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Reduce</a:t>
            </a:r>
            <a:r>
              <a:rPr lang="zh-CN" altLang="en-US" dirty="0" smtClean="0"/>
              <a:t>过程</a:t>
            </a:r>
            <a:endParaRPr lang="zh-CN" altLang="en-US" dirty="0"/>
          </a:p>
        </p:txBody>
      </p:sp>
      <p:pic>
        <p:nvPicPr>
          <p:cNvPr id="4" name="图片 3"/>
          <p:cNvPicPr>
            <a:picLocks noChangeAspect="1"/>
          </p:cNvPicPr>
          <p:nvPr/>
        </p:nvPicPr>
        <p:blipFill>
          <a:blip r:embed="rId2"/>
          <a:stretch>
            <a:fillRect/>
          </a:stretch>
        </p:blipFill>
        <p:spPr>
          <a:xfrm>
            <a:off x="968601" y="1315129"/>
            <a:ext cx="9267825" cy="3705225"/>
          </a:xfrm>
          <a:prstGeom prst="rect">
            <a:avLst/>
          </a:prstGeom>
          <a:blipFill>
            <a:blip r:embed="rId3"/>
            <a:stretch>
              <a:fillRect/>
            </a:stretch>
          </a:blipFill>
          <a:ln w="101600">
            <a:solidFill>
              <a:srgbClr val="339933">
                <a:alpha val="96000"/>
              </a:srgbClr>
            </a:solidFill>
          </a:ln>
        </p:spPr>
      </p:pic>
      <p:sp>
        <p:nvSpPr>
          <p:cNvPr id="5" name="矩形 4"/>
          <p:cNvSpPr/>
          <p:nvPr/>
        </p:nvSpPr>
        <p:spPr>
          <a:xfrm>
            <a:off x="6299200" y="5160818"/>
            <a:ext cx="5139933"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Reduce</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
        <p:nvSpPr>
          <p:cNvPr id="6" name="圆角矩形 5"/>
          <p:cNvSpPr/>
          <p:nvPr/>
        </p:nvSpPr>
        <p:spPr>
          <a:xfrm>
            <a:off x="1611563" y="2520969"/>
            <a:ext cx="1160666" cy="20771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rot="10800000">
            <a:off x="2772229" y="245371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415191" y="2520969"/>
            <a:ext cx="35996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单一学生的总成绩</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604309" y="2745939"/>
            <a:ext cx="1160666" cy="20771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a:off x="938214" y="2651757"/>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18106" y="2214993"/>
            <a:ext cx="783287" cy="1477328"/>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学生参加考试的科目数</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1940982" y="3368355"/>
            <a:ext cx="3255131" cy="43438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rot="10800000">
            <a:off x="5010067" y="336835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5602513" y="3414259"/>
            <a:ext cx="35996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累加成绩和科目数</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1611563" y="3950079"/>
            <a:ext cx="3584550" cy="43438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箭头 15"/>
          <p:cNvSpPr/>
          <p:nvPr/>
        </p:nvSpPr>
        <p:spPr>
          <a:xfrm rot="10800000">
            <a:off x="5180233" y="393616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808102" y="3950079"/>
            <a:ext cx="35996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计算平均成绩并输出</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70541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在</a:t>
            </a:r>
            <a:r>
              <a:rPr lang="en-US" altLang="zh-CN" dirty="0" err="1" smtClean="0"/>
              <a:t>MapReduce</a:t>
            </a:r>
            <a:r>
              <a:rPr lang="zh-CN" altLang="en-US" dirty="0" smtClean="0"/>
              <a:t>中调试程序的简单办法</a:t>
            </a:r>
            <a:endParaRPr lang="zh-CN" altLang="en-US" dirty="0"/>
          </a:p>
        </p:txBody>
      </p:sp>
      <p:sp>
        <p:nvSpPr>
          <p:cNvPr id="3" name="内容占位符 2"/>
          <p:cNvSpPr>
            <a:spLocks noGrp="1"/>
          </p:cNvSpPr>
          <p:nvPr>
            <p:ph idx="1"/>
          </p:nvPr>
        </p:nvSpPr>
        <p:spPr/>
        <p:txBody>
          <a:bodyPr/>
          <a:lstStyle/>
          <a:p>
            <a:r>
              <a:rPr lang="zh-CN" altLang="en-US" dirty="0" smtClean="0"/>
              <a:t>在</a:t>
            </a:r>
            <a:r>
              <a:rPr lang="en-US" altLang="zh-CN" dirty="0" smtClean="0"/>
              <a:t>Map</a:t>
            </a:r>
            <a:r>
              <a:rPr lang="zh-CN" altLang="en-US" dirty="0" smtClean="0"/>
              <a:t>中以结果的形式输出调试信息，在</a:t>
            </a:r>
            <a:r>
              <a:rPr lang="en-US" altLang="zh-CN" dirty="0" smtClean="0"/>
              <a:t>Reduce</a:t>
            </a:r>
            <a:r>
              <a:rPr lang="zh-CN" altLang="en-US" dirty="0" smtClean="0"/>
              <a:t>中判断，如键或值以“</a:t>
            </a:r>
            <a:r>
              <a:rPr lang="en-US" altLang="zh-CN" dirty="0" smtClean="0"/>
              <a:t>debug</a:t>
            </a:r>
            <a:r>
              <a:rPr lang="zh-CN" altLang="en-US" dirty="0" smtClean="0"/>
              <a:t>”开头</a:t>
            </a:r>
            <a:endParaRPr lang="en-US" altLang="zh-CN" dirty="0" smtClean="0"/>
          </a:p>
          <a:p>
            <a:r>
              <a:rPr lang="zh-CN" altLang="en-US" dirty="0" smtClean="0"/>
              <a:t>使用</a:t>
            </a:r>
            <a:r>
              <a:rPr lang="en-US" altLang="zh-CN" dirty="0" smtClean="0"/>
              <a:t>Counter</a:t>
            </a:r>
          </a:p>
          <a:p>
            <a:pPr lvl="1"/>
            <a:r>
              <a:rPr lang="en-US" altLang="zh-CN" dirty="0" smtClean="0"/>
              <a:t>Counter </a:t>
            </a:r>
            <a:r>
              <a:rPr lang="en-US" altLang="zh-CN" dirty="0" err="1" smtClean="0"/>
              <a:t>counter</a:t>
            </a:r>
            <a:r>
              <a:rPr lang="en-US" altLang="zh-CN" dirty="0" smtClean="0"/>
              <a:t> </a:t>
            </a:r>
            <a:r>
              <a:rPr lang="en-US" altLang="zh-CN" dirty="0"/>
              <a:t>= </a:t>
            </a:r>
            <a:r>
              <a:rPr lang="en-US" altLang="zh-CN" dirty="0" err="1"/>
              <a:t>context.getCounter</a:t>
            </a:r>
            <a:r>
              <a:rPr lang="en-US" altLang="zh-CN" dirty="0"/>
              <a:t>("Map</a:t>
            </a:r>
            <a:r>
              <a:rPr lang="zh-CN" altLang="en-US" dirty="0"/>
              <a:t>中循环</a:t>
            </a:r>
            <a:r>
              <a:rPr lang="en-US" altLang="zh-CN" dirty="0" err="1"/>
              <a:t>strScore</a:t>
            </a:r>
            <a:r>
              <a:rPr lang="en-US" altLang="zh-CN" dirty="0"/>
              <a:t>", “</a:t>
            </a:r>
            <a:r>
              <a:rPr lang="zh-CN" altLang="en-US" dirty="0"/>
              <a:t>输出信息”</a:t>
            </a:r>
            <a:r>
              <a:rPr lang="en-US" altLang="zh-CN" dirty="0"/>
              <a:t>);</a:t>
            </a:r>
            <a:r>
              <a:rPr lang="zh-CN" altLang="en-US" dirty="0"/>
              <a:t/>
            </a:r>
            <a:br>
              <a:rPr lang="zh-CN" altLang="en-US" dirty="0"/>
            </a:br>
            <a:r>
              <a:rPr lang="en-US" altLang="zh-CN" dirty="0" err="1" smtClean="0"/>
              <a:t>counter.increment</a:t>
            </a:r>
            <a:r>
              <a:rPr lang="en-US" altLang="zh-CN" dirty="0" smtClean="0"/>
              <a:t>(1l);</a:t>
            </a:r>
            <a:endParaRPr lang="zh-CN" altLang="en-US" dirty="0"/>
          </a:p>
        </p:txBody>
      </p:sp>
    </p:spTree>
    <p:extLst>
      <p:ext uri="{BB962C8B-B14F-4D97-AF65-F5344CB8AC3E}">
        <p14:creationId xmlns:p14="http://schemas.microsoft.com/office/powerpoint/2010/main" val="350672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单表关联</a:t>
            </a:r>
            <a:endParaRPr lang="zh-CN" altLang="en-US" dirty="0"/>
          </a:p>
        </p:txBody>
      </p:sp>
      <p:sp>
        <p:nvSpPr>
          <p:cNvPr id="3" name="内容占位符 2"/>
          <p:cNvSpPr>
            <a:spLocks noGrp="1"/>
          </p:cNvSpPr>
          <p:nvPr>
            <p:ph idx="1"/>
          </p:nvPr>
        </p:nvSpPr>
        <p:spPr/>
        <p:txBody>
          <a:bodyPr/>
          <a:lstStyle/>
          <a:p>
            <a:r>
              <a:rPr lang="en-US" altLang="zh-CN" dirty="0"/>
              <a:t>"</a:t>
            </a:r>
            <a:r>
              <a:rPr lang="zh-CN" altLang="en-US" dirty="0"/>
              <a:t>单表关联</a:t>
            </a:r>
            <a:r>
              <a:rPr lang="en-US" altLang="zh-CN" dirty="0"/>
              <a:t>"</a:t>
            </a:r>
            <a:r>
              <a:rPr lang="zh-CN" altLang="en-US" dirty="0"/>
              <a:t>这个实例要求从给出的数据中寻找所关心的数据，它是对原始数据所包含信息的挖掘</a:t>
            </a:r>
            <a:r>
              <a:rPr lang="zh-CN" altLang="en-US" dirty="0" smtClean="0"/>
              <a:t>。</a:t>
            </a:r>
            <a:endParaRPr lang="en-US" altLang="zh-CN" dirty="0" smtClean="0"/>
          </a:p>
          <a:p>
            <a:r>
              <a:rPr lang="zh-CN" altLang="en-US" dirty="0"/>
              <a:t>实例中给出</a:t>
            </a:r>
            <a:r>
              <a:rPr lang="en-US" altLang="zh-CN" dirty="0"/>
              <a:t>child-parent</a:t>
            </a:r>
            <a:r>
              <a:rPr lang="zh-CN" altLang="en-US" dirty="0"/>
              <a:t>（孩子</a:t>
            </a:r>
            <a:r>
              <a:rPr lang="en-US" altLang="zh-CN" dirty="0"/>
              <a:t>——</a:t>
            </a:r>
            <a:r>
              <a:rPr lang="zh-CN" altLang="en-US" dirty="0"/>
              <a:t>父母</a:t>
            </a:r>
            <a:r>
              <a:rPr lang="zh-CN" altLang="en-US" dirty="0" smtClean="0"/>
              <a:t>）映射表</a:t>
            </a:r>
            <a:r>
              <a:rPr lang="zh-CN" altLang="en-US" dirty="0"/>
              <a:t>，要求输出</a:t>
            </a:r>
            <a:r>
              <a:rPr lang="en-US" altLang="zh-CN" dirty="0"/>
              <a:t>grandchild-grandparent</a:t>
            </a:r>
            <a:r>
              <a:rPr lang="zh-CN" altLang="en-US" dirty="0"/>
              <a:t>（孙子</a:t>
            </a:r>
            <a:r>
              <a:rPr lang="en-US" altLang="zh-CN" dirty="0"/>
              <a:t>——</a:t>
            </a:r>
            <a:r>
              <a:rPr lang="zh-CN" altLang="en-US" dirty="0"/>
              <a:t>爷奶</a:t>
            </a:r>
            <a:r>
              <a:rPr lang="zh-CN" altLang="en-US" dirty="0" smtClean="0"/>
              <a:t>）映射表</a:t>
            </a:r>
            <a:endParaRPr lang="zh-CN" altLang="en-US" dirty="0"/>
          </a:p>
        </p:txBody>
      </p:sp>
    </p:spTree>
    <p:extLst>
      <p:ext uri="{BB962C8B-B14F-4D97-AF65-F5344CB8AC3E}">
        <p14:creationId xmlns:p14="http://schemas.microsoft.com/office/powerpoint/2010/main" val="2829474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数据分析</a:t>
            </a:r>
            <a:endParaRPr lang="zh-CN" altLang="en-US" dirty="0"/>
          </a:p>
        </p:txBody>
      </p:sp>
      <p:sp>
        <p:nvSpPr>
          <p:cNvPr id="4" name="矩形 3"/>
          <p:cNvSpPr/>
          <p:nvPr/>
        </p:nvSpPr>
        <p:spPr>
          <a:xfrm>
            <a:off x="1886862" y="918024"/>
            <a:ext cx="1828795" cy="4678204"/>
          </a:xfrm>
          <a:prstGeom prst="rect">
            <a:avLst/>
          </a:prstGeom>
        </p:spPr>
        <p:txBody>
          <a:bodyPr wrap="square">
            <a:spAutoFit/>
          </a:bodyPr>
          <a:lstStyle/>
          <a:p>
            <a:r>
              <a:rPr lang="en-US" altLang="zh-CN" sz="2000" dirty="0">
                <a:solidFill>
                  <a:srgbClr val="0000FF"/>
                </a:solidFill>
                <a:latin typeface="Impact" panose="020B0806030902050204" pitchFamily="34" charset="0"/>
              </a:rPr>
              <a:t>child        parent </a:t>
            </a:r>
            <a:endParaRPr lang="en-US" altLang="zh-CN" sz="2000" dirty="0">
              <a:latin typeface="Impact" panose="020B0806030902050204" pitchFamily="34" charset="0"/>
            </a:endParaRPr>
          </a:p>
          <a:p>
            <a:r>
              <a:rPr lang="en-US" altLang="zh-CN" sz="2000" dirty="0" smtClean="0">
                <a:latin typeface="Impact" panose="020B0806030902050204" pitchFamily="34" charset="0"/>
              </a:rPr>
              <a:t>Tom	Lucy</a:t>
            </a:r>
            <a:endParaRPr lang="en-US" altLang="zh-CN" sz="2000" dirty="0">
              <a:latin typeface="Impact" panose="020B0806030902050204" pitchFamily="34" charset="0"/>
            </a:endParaRPr>
          </a:p>
          <a:p>
            <a:r>
              <a:rPr lang="en-US" altLang="zh-CN" sz="2000" dirty="0" smtClean="0">
                <a:latin typeface="Impact" panose="020B0806030902050204" pitchFamily="34" charset="0"/>
              </a:rPr>
              <a:t>Tom	Jack</a:t>
            </a:r>
            <a:endParaRPr lang="en-US" altLang="zh-CN" sz="2000" dirty="0">
              <a:latin typeface="Impact" panose="020B0806030902050204" pitchFamily="34" charset="0"/>
            </a:endParaRPr>
          </a:p>
          <a:p>
            <a:r>
              <a:rPr lang="en-US" altLang="zh-CN" sz="2000" dirty="0" err="1" smtClean="0">
                <a:latin typeface="Impact" panose="020B0806030902050204" pitchFamily="34" charset="0"/>
              </a:rPr>
              <a:t>Jone</a:t>
            </a:r>
            <a:r>
              <a:rPr lang="en-US" altLang="zh-CN" sz="2000" dirty="0" smtClean="0">
                <a:latin typeface="Impact" panose="020B0806030902050204" pitchFamily="34" charset="0"/>
              </a:rPr>
              <a:t>	Lucy</a:t>
            </a:r>
            <a:endParaRPr lang="en-US" altLang="zh-CN" sz="2000" dirty="0">
              <a:latin typeface="Impact" panose="020B0806030902050204" pitchFamily="34" charset="0"/>
            </a:endParaRPr>
          </a:p>
          <a:p>
            <a:r>
              <a:rPr lang="en-US" altLang="zh-CN" sz="2000" dirty="0" err="1" smtClean="0">
                <a:latin typeface="Impact" panose="020B0806030902050204" pitchFamily="34" charset="0"/>
              </a:rPr>
              <a:t>Jone</a:t>
            </a:r>
            <a:r>
              <a:rPr lang="en-US" altLang="zh-CN" sz="2000" dirty="0" smtClean="0">
                <a:latin typeface="Impact" panose="020B0806030902050204" pitchFamily="34" charset="0"/>
              </a:rPr>
              <a:t>	 </a:t>
            </a:r>
            <a:r>
              <a:rPr lang="en-US" altLang="zh-CN" sz="2000" dirty="0">
                <a:latin typeface="Impact" panose="020B0806030902050204" pitchFamily="34" charset="0"/>
              </a:rPr>
              <a:t>Jack</a:t>
            </a:r>
          </a:p>
          <a:p>
            <a:r>
              <a:rPr lang="en-US" altLang="zh-CN" sz="2000" dirty="0" smtClean="0">
                <a:latin typeface="Impact" panose="020B0806030902050204" pitchFamily="34" charset="0"/>
              </a:rPr>
              <a:t>Lucy	Mary</a:t>
            </a:r>
            <a:endParaRPr lang="en-US" altLang="zh-CN" sz="2000" dirty="0">
              <a:latin typeface="Impact" panose="020B0806030902050204" pitchFamily="34" charset="0"/>
            </a:endParaRPr>
          </a:p>
          <a:p>
            <a:r>
              <a:rPr lang="en-US" altLang="zh-CN" sz="2000" dirty="0" smtClean="0">
                <a:latin typeface="Impact" panose="020B0806030902050204" pitchFamily="34" charset="0"/>
              </a:rPr>
              <a:t>Lucy	Ben</a:t>
            </a:r>
            <a:endParaRPr lang="en-US" altLang="zh-CN" sz="2000" dirty="0">
              <a:latin typeface="Impact" panose="020B0806030902050204" pitchFamily="34" charset="0"/>
            </a:endParaRPr>
          </a:p>
          <a:p>
            <a:r>
              <a:rPr lang="en-US" altLang="zh-CN" sz="2000" dirty="0" smtClean="0">
                <a:latin typeface="Impact" panose="020B0806030902050204" pitchFamily="34" charset="0"/>
              </a:rPr>
              <a:t>Jack	Alice</a:t>
            </a:r>
            <a:endParaRPr lang="en-US" altLang="zh-CN" sz="2000" dirty="0">
              <a:latin typeface="Impact" panose="020B0806030902050204" pitchFamily="34" charset="0"/>
            </a:endParaRPr>
          </a:p>
          <a:p>
            <a:r>
              <a:rPr lang="en-US" altLang="zh-CN" sz="2000" dirty="0" smtClean="0">
                <a:latin typeface="Impact" panose="020B0806030902050204" pitchFamily="34" charset="0"/>
              </a:rPr>
              <a:t>Jack	Jesse</a:t>
            </a:r>
            <a:endParaRPr lang="en-US" altLang="zh-CN" sz="2000" dirty="0">
              <a:latin typeface="Impact" panose="020B0806030902050204" pitchFamily="34" charset="0"/>
            </a:endParaRPr>
          </a:p>
          <a:p>
            <a:r>
              <a:rPr lang="en-US" altLang="zh-CN" sz="2000" dirty="0" smtClean="0">
                <a:latin typeface="Impact" panose="020B0806030902050204" pitchFamily="34" charset="0"/>
              </a:rPr>
              <a:t>Terry	Alice</a:t>
            </a:r>
            <a:endParaRPr lang="en-US" altLang="zh-CN" sz="2000" dirty="0">
              <a:latin typeface="Impact" panose="020B0806030902050204" pitchFamily="34" charset="0"/>
            </a:endParaRPr>
          </a:p>
          <a:p>
            <a:r>
              <a:rPr lang="en-US" altLang="zh-CN" sz="2000" dirty="0">
                <a:latin typeface="Impact" panose="020B0806030902050204" pitchFamily="34" charset="0"/>
              </a:rPr>
              <a:t>Terry        Jesse</a:t>
            </a:r>
          </a:p>
          <a:p>
            <a:r>
              <a:rPr lang="en-US" altLang="zh-CN" sz="2000" dirty="0" smtClean="0">
                <a:latin typeface="Impact" panose="020B0806030902050204" pitchFamily="34" charset="0"/>
              </a:rPr>
              <a:t>Philip	Terry</a:t>
            </a:r>
            <a:endParaRPr lang="en-US" altLang="zh-CN" sz="2000" dirty="0">
              <a:latin typeface="Impact" panose="020B0806030902050204" pitchFamily="34" charset="0"/>
            </a:endParaRPr>
          </a:p>
          <a:p>
            <a:r>
              <a:rPr lang="en-US" altLang="zh-CN" sz="2000" dirty="0" smtClean="0">
                <a:latin typeface="Impact" panose="020B0806030902050204" pitchFamily="34" charset="0"/>
              </a:rPr>
              <a:t>Philip	Alma</a:t>
            </a:r>
            <a:endParaRPr lang="en-US" altLang="zh-CN" sz="2000" dirty="0">
              <a:latin typeface="Impact" panose="020B0806030902050204" pitchFamily="34" charset="0"/>
            </a:endParaRPr>
          </a:p>
          <a:p>
            <a:r>
              <a:rPr lang="en-US" altLang="zh-CN" sz="2000" dirty="0" smtClean="0">
                <a:latin typeface="Impact" panose="020B0806030902050204" pitchFamily="34" charset="0"/>
              </a:rPr>
              <a:t>Mark	Terry</a:t>
            </a:r>
            <a:endParaRPr lang="en-US" altLang="zh-CN" sz="2000" dirty="0">
              <a:latin typeface="Impact" panose="020B0806030902050204" pitchFamily="34" charset="0"/>
            </a:endParaRPr>
          </a:p>
          <a:p>
            <a:r>
              <a:rPr lang="en-US" altLang="zh-CN" sz="2000" dirty="0">
                <a:latin typeface="Impact" panose="020B0806030902050204" pitchFamily="34" charset="0"/>
              </a:rPr>
              <a:t>Mark </a:t>
            </a:r>
            <a:r>
              <a:rPr lang="en-US" altLang="zh-CN" sz="2000" dirty="0" smtClean="0">
                <a:latin typeface="Impact" panose="020B0806030902050204" pitchFamily="34" charset="0"/>
              </a:rPr>
              <a:t>	Alma</a:t>
            </a:r>
            <a:endParaRPr lang="en-US" altLang="zh-CN" sz="2000" dirty="0">
              <a:latin typeface="Impact" panose="020B0806030902050204" pitchFamily="34" charset="0"/>
            </a:endParaRPr>
          </a:p>
        </p:txBody>
      </p:sp>
      <p:grpSp>
        <p:nvGrpSpPr>
          <p:cNvPr id="5" name="组合 4"/>
          <p:cNvGrpSpPr/>
          <p:nvPr/>
        </p:nvGrpSpPr>
        <p:grpSpPr>
          <a:xfrm>
            <a:off x="217719" y="918024"/>
            <a:ext cx="1669143" cy="1669143"/>
            <a:chOff x="1465943" y="1556656"/>
            <a:chExt cx="1669143" cy="1669143"/>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7" name="文本框 6"/>
            <p:cNvSpPr txBox="1"/>
            <p:nvPr/>
          </p:nvSpPr>
          <p:spPr>
            <a:xfrm>
              <a:off x="1698170" y="1835479"/>
              <a:ext cx="1103086" cy="523220"/>
            </a:xfrm>
            <a:prstGeom prst="rect">
              <a:avLst/>
            </a:prstGeom>
            <a:noFill/>
          </p:spPr>
          <p:txBody>
            <a:bodyPr wrap="square" rtlCol="0">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rPr>
                <a:t>输入</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4430484" y="1661654"/>
            <a:ext cx="6978541" cy="3153118"/>
            <a:chOff x="4067627" y="845452"/>
            <a:chExt cx="6978541" cy="3153118"/>
          </a:xfrm>
        </p:grpSpPr>
        <p:sp>
          <p:nvSpPr>
            <p:cNvPr id="11" name="圆角矩形 10"/>
            <p:cNvSpPr/>
            <p:nvPr/>
          </p:nvSpPr>
          <p:spPr>
            <a:xfrm>
              <a:off x="5036457" y="845454"/>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Mary</a:t>
              </a:r>
              <a:endParaRPr lang="zh-CN" altLang="en-US" sz="2000" b="1" dirty="0"/>
            </a:p>
          </p:txBody>
        </p:sp>
        <p:sp>
          <p:nvSpPr>
            <p:cNvPr id="12" name="圆角矩形 11"/>
            <p:cNvSpPr/>
            <p:nvPr/>
          </p:nvSpPr>
          <p:spPr>
            <a:xfrm>
              <a:off x="6455627" y="845453"/>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Ben</a:t>
              </a:r>
              <a:endParaRPr lang="zh-CN" altLang="en-US" sz="2000" b="1" dirty="0"/>
            </a:p>
          </p:txBody>
        </p:sp>
        <p:sp>
          <p:nvSpPr>
            <p:cNvPr id="13" name="圆角矩形 12"/>
            <p:cNvSpPr/>
            <p:nvPr/>
          </p:nvSpPr>
          <p:spPr>
            <a:xfrm>
              <a:off x="7874797" y="854060"/>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Alice</a:t>
              </a:r>
              <a:endParaRPr lang="zh-CN" altLang="en-US" sz="2000" b="1" dirty="0"/>
            </a:p>
          </p:txBody>
        </p:sp>
        <p:sp>
          <p:nvSpPr>
            <p:cNvPr id="14" name="圆角矩形 13"/>
            <p:cNvSpPr/>
            <p:nvPr/>
          </p:nvSpPr>
          <p:spPr>
            <a:xfrm>
              <a:off x="9293967" y="845452"/>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Jesse</a:t>
              </a:r>
              <a:endParaRPr lang="zh-CN" altLang="en-US" sz="2000" b="1" dirty="0"/>
            </a:p>
          </p:txBody>
        </p:sp>
        <p:cxnSp>
          <p:nvCxnSpPr>
            <p:cNvPr id="16" name="直接连接符 15"/>
            <p:cNvCxnSpPr/>
            <p:nvPr/>
          </p:nvCxnSpPr>
          <p:spPr>
            <a:xfrm>
              <a:off x="4659086" y="1734583"/>
              <a:ext cx="6342743"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7" name="圆角矩形 16"/>
            <p:cNvSpPr/>
            <p:nvPr/>
          </p:nvSpPr>
          <p:spPr>
            <a:xfrm>
              <a:off x="5279970" y="2075704"/>
              <a:ext cx="1262743" cy="540433"/>
            </a:xfrm>
            <a:prstGeom prst="roundRect">
              <a:avLst/>
            </a:prstGeom>
            <a:solidFill>
              <a:schemeClr val="accent6">
                <a:lumMod val="75000"/>
              </a:schemeClr>
            </a:solidFill>
            <a:ln w="101600">
              <a:solidFill>
                <a:srgbClr val="00B0F0">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Lucy</a:t>
              </a:r>
              <a:endParaRPr lang="zh-CN" altLang="en-US" sz="2000" b="1" dirty="0"/>
            </a:p>
          </p:txBody>
        </p:sp>
        <p:sp>
          <p:nvSpPr>
            <p:cNvPr id="18" name="圆角矩形 17"/>
            <p:cNvSpPr/>
            <p:nvPr/>
          </p:nvSpPr>
          <p:spPr>
            <a:xfrm>
              <a:off x="6738255" y="2075704"/>
              <a:ext cx="1262743" cy="540433"/>
            </a:xfrm>
            <a:prstGeom prst="roundRect">
              <a:avLst/>
            </a:prstGeom>
            <a:solidFill>
              <a:schemeClr val="accent6">
                <a:lumMod val="75000"/>
              </a:schemeClr>
            </a:solidFill>
            <a:ln w="101600">
              <a:solidFill>
                <a:srgbClr val="00B0F0">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Jack</a:t>
              </a:r>
              <a:endParaRPr lang="zh-CN" altLang="en-US" sz="2000" b="1" dirty="0"/>
            </a:p>
          </p:txBody>
        </p:sp>
        <p:sp>
          <p:nvSpPr>
            <p:cNvPr id="19" name="圆角矩形 18"/>
            <p:cNvSpPr/>
            <p:nvPr/>
          </p:nvSpPr>
          <p:spPr>
            <a:xfrm>
              <a:off x="8222339" y="2075704"/>
              <a:ext cx="1262743" cy="540433"/>
            </a:xfrm>
            <a:prstGeom prst="roundRect">
              <a:avLst/>
            </a:prstGeom>
            <a:solidFill>
              <a:schemeClr val="accent6">
                <a:lumMod val="75000"/>
              </a:schemeClr>
            </a:solidFill>
            <a:ln w="101600">
              <a:solidFill>
                <a:srgbClr val="00B0F0">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Terry</a:t>
              </a:r>
              <a:endParaRPr lang="zh-CN" altLang="en-US" sz="2000" b="1" dirty="0"/>
            </a:p>
          </p:txBody>
        </p:sp>
        <p:sp>
          <p:nvSpPr>
            <p:cNvPr id="20" name="圆角矩形 19"/>
            <p:cNvSpPr/>
            <p:nvPr/>
          </p:nvSpPr>
          <p:spPr>
            <a:xfrm>
              <a:off x="9656420" y="2075704"/>
              <a:ext cx="1262743" cy="540433"/>
            </a:xfrm>
            <a:prstGeom prst="roundRect">
              <a:avLst/>
            </a:prstGeom>
            <a:solidFill>
              <a:schemeClr val="accent6">
                <a:lumMod val="75000"/>
              </a:schemeClr>
            </a:solidFill>
            <a:ln w="101600">
              <a:solidFill>
                <a:srgbClr val="00B0F0">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Alma</a:t>
              </a:r>
              <a:endParaRPr lang="zh-CN" altLang="en-US" sz="2000" b="1" dirty="0"/>
            </a:p>
          </p:txBody>
        </p:sp>
        <p:cxnSp>
          <p:nvCxnSpPr>
            <p:cNvPr id="21" name="直接连接符 20"/>
            <p:cNvCxnSpPr/>
            <p:nvPr/>
          </p:nvCxnSpPr>
          <p:spPr>
            <a:xfrm>
              <a:off x="4703425" y="3062640"/>
              <a:ext cx="6342743" cy="0"/>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22" name="圆角矩形 21"/>
            <p:cNvSpPr/>
            <p:nvPr/>
          </p:nvSpPr>
          <p:spPr>
            <a:xfrm>
              <a:off x="4997753" y="3458137"/>
              <a:ext cx="1262743" cy="540433"/>
            </a:xfrm>
            <a:prstGeom prst="roundRect">
              <a:avLst/>
            </a:prstGeom>
            <a:solidFill>
              <a:schemeClr val="accent2">
                <a:lumMod val="75000"/>
              </a:schemeClr>
            </a:solidFill>
            <a:ln w="101600">
              <a:solidFill>
                <a:schemeClr val="accent3">
                  <a:lumMod val="75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Tom</a:t>
              </a:r>
              <a:endParaRPr lang="zh-CN" altLang="en-US" sz="2000" b="1" dirty="0"/>
            </a:p>
          </p:txBody>
        </p:sp>
        <p:sp>
          <p:nvSpPr>
            <p:cNvPr id="23" name="圆角矩形 22"/>
            <p:cNvSpPr/>
            <p:nvPr/>
          </p:nvSpPr>
          <p:spPr>
            <a:xfrm>
              <a:off x="6488484" y="3458136"/>
              <a:ext cx="1262743" cy="540433"/>
            </a:xfrm>
            <a:prstGeom prst="roundRect">
              <a:avLst/>
            </a:prstGeom>
            <a:solidFill>
              <a:schemeClr val="accent2">
                <a:lumMod val="75000"/>
              </a:schemeClr>
            </a:solidFill>
            <a:ln w="101600">
              <a:solidFill>
                <a:schemeClr val="accent3">
                  <a:lumMod val="75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smtClean="0"/>
                <a:t>Jone</a:t>
              </a:r>
              <a:endParaRPr lang="zh-CN" altLang="en-US" sz="2000" b="1" dirty="0"/>
            </a:p>
          </p:txBody>
        </p:sp>
        <p:sp>
          <p:nvSpPr>
            <p:cNvPr id="24" name="圆角矩形 23"/>
            <p:cNvSpPr/>
            <p:nvPr/>
          </p:nvSpPr>
          <p:spPr>
            <a:xfrm>
              <a:off x="7953816" y="3458135"/>
              <a:ext cx="1262743" cy="540433"/>
            </a:xfrm>
            <a:prstGeom prst="roundRect">
              <a:avLst/>
            </a:prstGeom>
            <a:solidFill>
              <a:schemeClr val="accent2">
                <a:lumMod val="75000"/>
              </a:schemeClr>
            </a:solidFill>
            <a:ln w="101600">
              <a:solidFill>
                <a:schemeClr val="accent3">
                  <a:lumMod val="75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Philip</a:t>
              </a:r>
              <a:endParaRPr lang="zh-CN" altLang="en-US" sz="2000" b="1" dirty="0"/>
            </a:p>
          </p:txBody>
        </p:sp>
        <p:sp>
          <p:nvSpPr>
            <p:cNvPr id="25" name="圆角矩形 24"/>
            <p:cNvSpPr/>
            <p:nvPr/>
          </p:nvSpPr>
          <p:spPr>
            <a:xfrm>
              <a:off x="9401000" y="3458135"/>
              <a:ext cx="1262743" cy="540433"/>
            </a:xfrm>
            <a:prstGeom prst="roundRect">
              <a:avLst/>
            </a:prstGeom>
            <a:solidFill>
              <a:schemeClr val="accent2">
                <a:lumMod val="75000"/>
              </a:schemeClr>
            </a:solidFill>
            <a:ln w="101600">
              <a:solidFill>
                <a:schemeClr val="accent3">
                  <a:lumMod val="75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Mark</a:t>
              </a:r>
              <a:endParaRPr lang="zh-CN" altLang="en-US" sz="2000" b="1" dirty="0"/>
            </a:p>
          </p:txBody>
        </p:sp>
        <p:sp>
          <p:nvSpPr>
            <p:cNvPr id="26" name="文本框 25"/>
            <p:cNvSpPr txBox="1"/>
            <p:nvPr/>
          </p:nvSpPr>
          <p:spPr>
            <a:xfrm>
              <a:off x="4067627" y="954551"/>
              <a:ext cx="35996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爷</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奶</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4082142" y="2233546"/>
              <a:ext cx="35996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父</a:t>
              </a:r>
              <a:r>
                <a:rPr lang="en-US" altLang="zh-CN" b="1" dirty="0" smtClean="0">
                  <a:solidFill>
                    <a:srgbClr val="C00000"/>
                  </a:solidFill>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母</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4067627" y="3509144"/>
              <a:ext cx="35996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孩子</a:t>
              </a:r>
              <a:endParaRPr lang="zh-CN" altLang="en-US" b="1" dirty="0">
                <a:solidFill>
                  <a:srgbClr val="C00000"/>
                </a:solidFill>
                <a:latin typeface="微软雅黑" panose="020B0503020204020204" pitchFamily="34" charset="-122"/>
                <a:ea typeface="微软雅黑" panose="020B0503020204020204" pitchFamily="34" charset="-122"/>
              </a:endParaRPr>
            </a:p>
          </p:txBody>
        </p:sp>
        <p:cxnSp>
          <p:nvCxnSpPr>
            <p:cNvPr id="30" name="直接箭头连接符 29"/>
            <p:cNvCxnSpPr>
              <a:stCxn id="11" idx="2"/>
              <a:endCxn id="17" idx="0"/>
            </p:cNvCxnSpPr>
            <p:nvPr/>
          </p:nvCxnSpPr>
          <p:spPr>
            <a:xfrm>
              <a:off x="5667829" y="1385887"/>
              <a:ext cx="243513" cy="68981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12" idx="2"/>
              <a:endCxn id="17" idx="0"/>
            </p:cNvCxnSpPr>
            <p:nvPr/>
          </p:nvCxnSpPr>
          <p:spPr>
            <a:xfrm flipH="1">
              <a:off x="5911342" y="1385886"/>
              <a:ext cx="1175657" cy="68981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stCxn id="13" idx="2"/>
              <a:endCxn id="18" idx="0"/>
            </p:cNvCxnSpPr>
            <p:nvPr/>
          </p:nvCxnSpPr>
          <p:spPr>
            <a:xfrm flipH="1">
              <a:off x="7369627" y="1394493"/>
              <a:ext cx="1136542" cy="68121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stCxn id="14" idx="2"/>
              <a:endCxn id="18" idx="0"/>
            </p:cNvCxnSpPr>
            <p:nvPr/>
          </p:nvCxnSpPr>
          <p:spPr>
            <a:xfrm flipH="1">
              <a:off x="7369627" y="1385885"/>
              <a:ext cx="2555712" cy="689819"/>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13" idx="2"/>
              <a:endCxn id="19" idx="0"/>
            </p:cNvCxnSpPr>
            <p:nvPr/>
          </p:nvCxnSpPr>
          <p:spPr>
            <a:xfrm>
              <a:off x="8506169" y="1394493"/>
              <a:ext cx="347542" cy="68121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14" idx="2"/>
              <a:endCxn id="19" idx="0"/>
            </p:cNvCxnSpPr>
            <p:nvPr/>
          </p:nvCxnSpPr>
          <p:spPr>
            <a:xfrm flipH="1">
              <a:off x="8853711" y="1385885"/>
              <a:ext cx="1071628" cy="689819"/>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stCxn id="17" idx="2"/>
              <a:endCxn id="22" idx="0"/>
            </p:cNvCxnSpPr>
            <p:nvPr/>
          </p:nvCxnSpPr>
          <p:spPr>
            <a:xfrm flipH="1">
              <a:off x="5629125" y="2616137"/>
              <a:ext cx="282217" cy="84200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a:stCxn id="17" idx="2"/>
              <a:endCxn id="23" idx="0"/>
            </p:cNvCxnSpPr>
            <p:nvPr/>
          </p:nvCxnSpPr>
          <p:spPr>
            <a:xfrm>
              <a:off x="5911342" y="2616137"/>
              <a:ext cx="1208514" cy="841999"/>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stCxn id="18" idx="2"/>
              <a:endCxn id="22" idx="0"/>
            </p:cNvCxnSpPr>
            <p:nvPr/>
          </p:nvCxnSpPr>
          <p:spPr>
            <a:xfrm flipH="1">
              <a:off x="5629125" y="2616137"/>
              <a:ext cx="1740502" cy="84200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a:stCxn id="18" idx="2"/>
              <a:endCxn id="23" idx="0"/>
            </p:cNvCxnSpPr>
            <p:nvPr/>
          </p:nvCxnSpPr>
          <p:spPr>
            <a:xfrm flipH="1">
              <a:off x="7119856" y="2616137"/>
              <a:ext cx="249771" cy="841999"/>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a:stCxn id="19" idx="2"/>
              <a:endCxn id="24" idx="0"/>
            </p:cNvCxnSpPr>
            <p:nvPr/>
          </p:nvCxnSpPr>
          <p:spPr>
            <a:xfrm flipH="1">
              <a:off x="8585188" y="2616137"/>
              <a:ext cx="268523" cy="84199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a:stCxn id="20" idx="2"/>
              <a:endCxn id="24" idx="0"/>
            </p:cNvCxnSpPr>
            <p:nvPr/>
          </p:nvCxnSpPr>
          <p:spPr>
            <a:xfrm flipH="1">
              <a:off x="8585188" y="2616137"/>
              <a:ext cx="1702604" cy="84199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a:stCxn id="20" idx="2"/>
              <a:endCxn id="25" idx="0"/>
            </p:cNvCxnSpPr>
            <p:nvPr/>
          </p:nvCxnSpPr>
          <p:spPr>
            <a:xfrm flipH="1">
              <a:off x="10032372" y="2616137"/>
              <a:ext cx="255420" cy="84199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a:stCxn id="19" idx="2"/>
              <a:endCxn id="25" idx="0"/>
            </p:cNvCxnSpPr>
            <p:nvPr/>
          </p:nvCxnSpPr>
          <p:spPr>
            <a:xfrm>
              <a:off x="8853711" y="2616137"/>
              <a:ext cx="1178661" cy="841998"/>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sp>
        <p:nvSpPr>
          <p:cNvPr id="74" name="圆角矩形 73"/>
          <p:cNvSpPr/>
          <p:nvPr/>
        </p:nvSpPr>
        <p:spPr>
          <a:xfrm>
            <a:off x="4008241" y="967750"/>
            <a:ext cx="7835416" cy="4576703"/>
          </a:xfrm>
          <a:prstGeom prst="roundRect">
            <a:avLst>
              <a:gd name="adj" fmla="val 3919"/>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右箭头 74"/>
          <p:cNvSpPr/>
          <p:nvPr/>
        </p:nvSpPr>
        <p:spPr>
          <a:xfrm>
            <a:off x="3595357" y="3221039"/>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8198839" y="5022233"/>
            <a:ext cx="3214117"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由数据文件分析获得的族谱图</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133194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输出数据</a:t>
            </a:r>
            <a:endParaRPr lang="zh-CN" altLang="en-US" dirty="0"/>
          </a:p>
        </p:txBody>
      </p:sp>
      <p:grpSp>
        <p:nvGrpSpPr>
          <p:cNvPr id="4" name="组合 3"/>
          <p:cNvGrpSpPr/>
          <p:nvPr/>
        </p:nvGrpSpPr>
        <p:grpSpPr>
          <a:xfrm>
            <a:off x="3508827" y="1462081"/>
            <a:ext cx="1669143" cy="1669143"/>
            <a:chOff x="1465943" y="1556656"/>
            <a:chExt cx="1669143" cy="1669143"/>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6" name="文本框 5"/>
            <p:cNvSpPr txBox="1"/>
            <p:nvPr/>
          </p:nvSpPr>
          <p:spPr>
            <a:xfrm>
              <a:off x="1698170" y="1835479"/>
              <a:ext cx="1103086" cy="523220"/>
            </a:xfrm>
            <a:prstGeom prst="rect">
              <a:avLst/>
            </a:prstGeom>
            <a:noFill/>
          </p:spPr>
          <p:txBody>
            <a:bodyPr wrap="square" rtlCol="0">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rPr>
                <a:t>输出</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5177970" y="1462081"/>
            <a:ext cx="6096000" cy="4062651"/>
          </a:xfrm>
          <a:prstGeom prst="rect">
            <a:avLst/>
          </a:prstGeom>
        </p:spPr>
        <p:txBody>
          <a:bodyPr>
            <a:spAutoFit/>
          </a:bodyPr>
          <a:lstStyle/>
          <a:p>
            <a:r>
              <a:rPr lang="en-US" altLang="zh-CN" sz="2000" dirty="0">
                <a:solidFill>
                  <a:srgbClr val="FF0000"/>
                </a:solidFill>
                <a:latin typeface="Impact" panose="020B0806030902050204" pitchFamily="34" charset="0"/>
              </a:rPr>
              <a:t>grandchild        grandparent </a:t>
            </a:r>
            <a:endParaRPr lang="en-US" altLang="zh-CN" sz="2000" dirty="0">
              <a:latin typeface="Impact" panose="020B0806030902050204" pitchFamily="34" charset="0"/>
            </a:endParaRPr>
          </a:p>
          <a:p>
            <a:r>
              <a:rPr lang="en-US" altLang="zh-CN" sz="2000" dirty="0" smtClean="0">
                <a:latin typeface="Impact" panose="020B0806030902050204" pitchFamily="34" charset="0"/>
              </a:rPr>
              <a:t>Tom		Alice</a:t>
            </a:r>
            <a:endParaRPr lang="en-US" altLang="zh-CN" sz="2000" dirty="0">
              <a:latin typeface="Impact" panose="020B0806030902050204" pitchFamily="34" charset="0"/>
            </a:endParaRPr>
          </a:p>
          <a:p>
            <a:r>
              <a:rPr lang="en-US" altLang="zh-CN" sz="2000" dirty="0" smtClean="0">
                <a:latin typeface="Impact" panose="020B0806030902050204" pitchFamily="34" charset="0"/>
              </a:rPr>
              <a:t>Tom		Jesse</a:t>
            </a:r>
            <a:endParaRPr lang="en-US" altLang="zh-CN" sz="2000" dirty="0">
              <a:latin typeface="Impact" panose="020B0806030902050204" pitchFamily="34" charset="0"/>
            </a:endParaRPr>
          </a:p>
          <a:p>
            <a:r>
              <a:rPr lang="en-US" altLang="zh-CN" sz="2000" dirty="0" err="1" smtClean="0">
                <a:latin typeface="Impact" panose="020B0806030902050204" pitchFamily="34" charset="0"/>
              </a:rPr>
              <a:t>Jone</a:t>
            </a:r>
            <a:r>
              <a:rPr lang="en-US" altLang="zh-CN" sz="2000" dirty="0" smtClean="0">
                <a:latin typeface="Impact" panose="020B0806030902050204" pitchFamily="34" charset="0"/>
              </a:rPr>
              <a:t>		Alice</a:t>
            </a:r>
            <a:endParaRPr lang="en-US" altLang="zh-CN" sz="2000" dirty="0">
              <a:latin typeface="Impact" panose="020B0806030902050204" pitchFamily="34" charset="0"/>
            </a:endParaRPr>
          </a:p>
          <a:p>
            <a:r>
              <a:rPr lang="en-US" altLang="zh-CN" sz="2000" dirty="0" err="1">
                <a:latin typeface="Impact" panose="020B0806030902050204" pitchFamily="34" charset="0"/>
              </a:rPr>
              <a:t>Jone</a:t>
            </a:r>
            <a:r>
              <a:rPr lang="en-US" altLang="zh-CN" sz="2000" dirty="0">
                <a:latin typeface="Impact" panose="020B0806030902050204" pitchFamily="34" charset="0"/>
              </a:rPr>
              <a:t> </a:t>
            </a:r>
            <a:r>
              <a:rPr lang="en-US" altLang="zh-CN" sz="2000" dirty="0" smtClean="0">
                <a:latin typeface="Impact" panose="020B0806030902050204" pitchFamily="34" charset="0"/>
              </a:rPr>
              <a:t>		</a:t>
            </a:r>
            <a:r>
              <a:rPr lang="zh-CN" altLang="en-US" sz="2000" dirty="0" smtClean="0">
                <a:latin typeface="Impact" panose="020B0806030902050204" pitchFamily="34" charset="0"/>
              </a:rPr>
              <a:t> </a:t>
            </a:r>
            <a:r>
              <a:rPr lang="en-US" altLang="zh-CN" sz="2000" dirty="0">
                <a:latin typeface="Impact" panose="020B0806030902050204" pitchFamily="34" charset="0"/>
              </a:rPr>
              <a:t>Jesse</a:t>
            </a:r>
          </a:p>
          <a:p>
            <a:r>
              <a:rPr lang="en-US" altLang="zh-CN" sz="2000" dirty="0" smtClean="0">
                <a:latin typeface="Impact" panose="020B0806030902050204" pitchFamily="34" charset="0"/>
              </a:rPr>
              <a:t>Tom		Mary</a:t>
            </a:r>
            <a:endParaRPr lang="en-US" altLang="zh-CN" sz="2000" dirty="0">
              <a:latin typeface="Impact" panose="020B0806030902050204" pitchFamily="34" charset="0"/>
            </a:endParaRPr>
          </a:p>
          <a:p>
            <a:r>
              <a:rPr lang="en-US" altLang="zh-CN" sz="2000" dirty="0" smtClean="0">
                <a:latin typeface="Impact" panose="020B0806030902050204" pitchFamily="34" charset="0"/>
              </a:rPr>
              <a:t>Tom		Ben</a:t>
            </a:r>
            <a:endParaRPr lang="en-US" altLang="zh-CN" sz="2000" dirty="0">
              <a:latin typeface="Impact" panose="020B0806030902050204" pitchFamily="34" charset="0"/>
            </a:endParaRPr>
          </a:p>
          <a:p>
            <a:r>
              <a:rPr lang="en-US" altLang="zh-CN" sz="2000" dirty="0" err="1" smtClean="0">
                <a:latin typeface="Impact" panose="020B0806030902050204" pitchFamily="34" charset="0"/>
              </a:rPr>
              <a:t>Jone</a:t>
            </a:r>
            <a:r>
              <a:rPr lang="en-US" altLang="zh-CN" sz="2000" dirty="0" smtClean="0">
                <a:latin typeface="Impact" panose="020B0806030902050204" pitchFamily="34" charset="0"/>
              </a:rPr>
              <a:t>		Mary</a:t>
            </a:r>
            <a:endParaRPr lang="en-US" altLang="zh-CN" sz="2000" dirty="0">
              <a:latin typeface="Impact" panose="020B0806030902050204" pitchFamily="34" charset="0"/>
            </a:endParaRPr>
          </a:p>
          <a:p>
            <a:r>
              <a:rPr lang="en-US" altLang="zh-CN" sz="2000" dirty="0" err="1" smtClean="0">
                <a:latin typeface="Impact" panose="020B0806030902050204" pitchFamily="34" charset="0"/>
              </a:rPr>
              <a:t>Jone</a:t>
            </a:r>
            <a:r>
              <a:rPr lang="en-US" altLang="zh-CN" sz="2000" dirty="0" smtClean="0">
                <a:latin typeface="Impact" panose="020B0806030902050204" pitchFamily="34" charset="0"/>
              </a:rPr>
              <a:t>		</a:t>
            </a:r>
            <a:r>
              <a:rPr lang="zh-CN" altLang="en-US" sz="2000" dirty="0" smtClean="0">
                <a:latin typeface="Impact" panose="020B0806030902050204" pitchFamily="34" charset="0"/>
              </a:rPr>
              <a:t> </a:t>
            </a:r>
            <a:r>
              <a:rPr lang="en-US" altLang="zh-CN" sz="2000" dirty="0">
                <a:latin typeface="Impact" panose="020B0806030902050204" pitchFamily="34" charset="0"/>
              </a:rPr>
              <a:t>Ben</a:t>
            </a:r>
          </a:p>
          <a:p>
            <a:r>
              <a:rPr lang="en-US" altLang="zh-CN" sz="2000" dirty="0" smtClean="0">
                <a:latin typeface="Impact" panose="020B0806030902050204" pitchFamily="34" charset="0"/>
              </a:rPr>
              <a:t>Philip		</a:t>
            </a:r>
            <a:r>
              <a:rPr lang="zh-CN" altLang="en-US" sz="2000" dirty="0" smtClean="0">
                <a:latin typeface="Impact" panose="020B0806030902050204" pitchFamily="34" charset="0"/>
              </a:rPr>
              <a:t> </a:t>
            </a:r>
            <a:r>
              <a:rPr lang="en-US" altLang="zh-CN" sz="2000" dirty="0">
                <a:latin typeface="Impact" panose="020B0806030902050204" pitchFamily="34" charset="0"/>
              </a:rPr>
              <a:t>Alice</a:t>
            </a:r>
          </a:p>
          <a:p>
            <a:r>
              <a:rPr lang="en-US" altLang="zh-CN" sz="2000" dirty="0" smtClean="0">
                <a:latin typeface="Impact" panose="020B0806030902050204" pitchFamily="34" charset="0"/>
              </a:rPr>
              <a:t>Philip		Jesse</a:t>
            </a:r>
            <a:endParaRPr lang="en-US" altLang="zh-CN" sz="2000" dirty="0">
              <a:latin typeface="Impact" panose="020B0806030902050204" pitchFamily="34" charset="0"/>
            </a:endParaRPr>
          </a:p>
          <a:p>
            <a:r>
              <a:rPr lang="en-US" altLang="zh-CN" sz="2000" dirty="0" smtClean="0">
                <a:latin typeface="Impact" panose="020B0806030902050204" pitchFamily="34" charset="0"/>
              </a:rPr>
              <a:t>Mark		Alice</a:t>
            </a:r>
            <a:endParaRPr lang="en-US" altLang="zh-CN" sz="2000" dirty="0">
              <a:latin typeface="Impact" panose="020B0806030902050204" pitchFamily="34" charset="0"/>
            </a:endParaRPr>
          </a:p>
          <a:p>
            <a:r>
              <a:rPr lang="en-US" altLang="zh-CN" sz="2000" dirty="0" smtClean="0">
                <a:latin typeface="Impact" panose="020B0806030902050204" pitchFamily="34" charset="0"/>
              </a:rPr>
              <a:t>Mark		Jesse</a:t>
            </a:r>
            <a:endParaRPr lang="en-US" altLang="zh-CN" sz="2000" dirty="0">
              <a:latin typeface="Impact" panose="020B0806030902050204" pitchFamily="34" charset="0"/>
            </a:endParaRPr>
          </a:p>
        </p:txBody>
      </p:sp>
      <p:sp>
        <p:nvSpPr>
          <p:cNvPr id="8" name="圆角矩形 7"/>
          <p:cNvSpPr/>
          <p:nvPr/>
        </p:nvSpPr>
        <p:spPr>
          <a:xfrm>
            <a:off x="5076367" y="1335314"/>
            <a:ext cx="3167747" cy="4209139"/>
          </a:xfrm>
          <a:prstGeom prst="roundRect">
            <a:avLst>
              <a:gd name="adj" fmla="val 3919"/>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6574971" y="740230"/>
            <a:ext cx="0" cy="5123543"/>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1" name="右箭头 10"/>
          <p:cNvSpPr/>
          <p:nvPr/>
        </p:nvSpPr>
        <p:spPr>
          <a:xfrm>
            <a:off x="4559041" y="377382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2541925" y="3807159"/>
            <a:ext cx="2189163"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第三代孩子的列表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3" name="右箭头 12"/>
          <p:cNvSpPr/>
          <p:nvPr/>
        </p:nvSpPr>
        <p:spPr>
          <a:xfrm rot="10800000">
            <a:off x="8146920" y="3807159"/>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806084" y="3807159"/>
            <a:ext cx="2569489"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孩子对应的祖父辈成员</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5" name="矩形 14"/>
          <p:cNvSpPr/>
          <p:nvPr/>
        </p:nvSpPr>
        <p:spPr>
          <a:xfrm>
            <a:off x="224252" y="4521942"/>
            <a:ext cx="4801314" cy="707886"/>
          </a:xfrm>
          <a:prstGeom prst="rect">
            <a:avLst/>
          </a:prstGeom>
        </p:spPr>
        <p:txBody>
          <a:bodyPr wrap="none">
            <a:spAutoFit/>
          </a:bodyPr>
          <a:lstStyle/>
          <a:p>
            <a:pPr algn="ctr" defTabSz="-635"/>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应用要求的输出结果</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47592268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实现分析</a:t>
            </a:r>
            <a:endParaRPr lang="zh-CN" altLang="en-US" dirty="0"/>
          </a:p>
        </p:txBody>
      </p:sp>
      <p:sp>
        <p:nvSpPr>
          <p:cNvPr id="3" name="内容占位符 2"/>
          <p:cNvSpPr>
            <a:spLocks noGrp="1"/>
          </p:cNvSpPr>
          <p:nvPr>
            <p:ph idx="1"/>
          </p:nvPr>
        </p:nvSpPr>
        <p:spPr/>
        <p:txBody>
          <a:bodyPr/>
          <a:lstStyle/>
          <a:p>
            <a:r>
              <a:rPr lang="zh-CN" altLang="en-US" dirty="0"/>
              <a:t>分析这个实例，显然需要</a:t>
            </a:r>
            <a:r>
              <a:rPr lang="zh-CN" altLang="en-US" dirty="0" smtClean="0"/>
              <a:t>进行类似</a:t>
            </a:r>
            <a:r>
              <a:rPr lang="en-US" altLang="zh-CN" dirty="0" smtClean="0"/>
              <a:t>RDBMS</a:t>
            </a:r>
            <a:r>
              <a:rPr lang="zh-CN" altLang="en-US" dirty="0" smtClean="0"/>
              <a:t>中的单表自连接操作，</a:t>
            </a:r>
            <a:r>
              <a:rPr lang="zh-CN" altLang="en-US" dirty="0"/>
              <a:t>连接的</a:t>
            </a:r>
            <a:r>
              <a:rPr lang="zh-CN" altLang="en-US" dirty="0" smtClean="0"/>
              <a:t>是同一个表中左表（逻辑）的</a:t>
            </a:r>
            <a:r>
              <a:rPr lang="en-US" altLang="zh-CN" dirty="0"/>
              <a:t>parent</a:t>
            </a:r>
            <a:r>
              <a:rPr lang="zh-CN" altLang="en-US" dirty="0"/>
              <a:t>列和右</a:t>
            </a:r>
            <a:r>
              <a:rPr lang="zh-CN" altLang="en-US" dirty="0" smtClean="0"/>
              <a:t>表（逻辑）的</a:t>
            </a:r>
            <a:r>
              <a:rPr lang="en-US" altLang="zh-CN" dirty="0"/>
              <a:t>child</a:t>
            </a:r>
            <a:r>
              <a:rPr lang="zh-CN" altLang="en-US" dirty="0" smtClean="0"/>
              <a:t>列。</a:t>
            </a:r>
            <a:endParaRPr lang="en-US" altLang="zh-CN" dirty="0" smtClean="0"/>
          </a:p>
          <a:p>
            <a:r>
              <a:rPr lang="zh-CN" altLang="en-US" dirty="0"/>
              <a:t>连接结果中除去连接的两列就是所需要的结果</a:t>
            </a:r>
            <a:r>
              <a:rPr lang="en-US" altLang="zh-CN" dirty="0"/>
              <a:t>——"grandchild--grandparent"</a:t>
            </a:r>
            <a:r>
              <a:rPr lang="zh-CN" altLang="en-US" dirty="0"/>
              <a:t>表</a:t>
            </a:r>
            <a:r>
              <a:rPr lang="zh-CN" altLang="en-US" dirty="0" smtClean="0"/>
              <a:t>。</a:t>
            </a:r>
            <a:endParaRPr lang="en-US" altLang="zh-CN" dirty="0" smtClean="0"/>
          </a:p>
          <a:p>
            <a:r>
              <a:rPr lang="zh-CN" altLang="en-US" dirty="0" smtClean="0"/>
              <a:t>要</a:t>
            </a:r>
            <a:r>
              <a:rPr lang="zh-CN" altLang="en-US" dirty="0"/>
              <a:t>用</a:t>
            </a:r>
            <a:r>
              <a:rPr lang="en-US" altLang="zh-CN" dirty="0" err="1"/>
              <a:t>MapReduce</a:t>
            </a:r>
            <a:r>
              <a:rPr lang="zh-CN" altLang="en-US" dirty="0"/>
              <a:t>解决这个实例，首先应该考虑</a:t>
            </a:r>
            <a:r>
              <a:rPr lang="zh-CN" altLang="en-US" dirty="0" smtClean="0"/>
              <a:t>如何将数据看作表，并实现</a:t>
            </a:r>
            <a:r>
              <a:rPr lang="zh-CN" altLang="en-US" dirty="0"/>
              <a:t>表的自连接；其次就是连接列的设置；最后是结果的整理。</a:t>
            </a:r>
          </a:p>
        </p:txBody>
      </p:sp>
    </p:spTree>
    <p:extLst>
      <p:ext uri="{BB962C8B-B14F-4D97-AF65-F5344CB8AC3E}">
        <p14:creationId xmlns:p14="http://schemas.microsoft.com/office/powerpoint/2010/main" val="12180544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实现分析</a:t>
            </a:r>
            <a:endParaRPr lang="zh-CN" altLang="en-US" dirty="0"/>
          </a:p>
        </p:txBody>
      </p:sp>
      <p:sp>
        <p:nvSpPr>
          <p:cNvPr id="3" name="内容占位符 2"/>
          <p:cNvSpPr>
            <a:spLocks noGrp="1"/>
          </p:cNvSpPr>
          <p:nvPr>
            <p:ph idx="1"/>
          </p:nvPr>
        </p:nvSpPr>
        <p:spPr/>
        <p:txBody>
          <a:bodyPr/>
          <a:lstStyle/>
          <a:p>
            <a:r>
              <a:rPr lang="zh-CN" altLang="en-US" dirty="0"/>
              <a:t>考虑到</a:t>
            </a:r>
            <a:r>
              <a:rPr lang="en-US" altLang="zh-CN" dirty="0" err="1"/>
              <a:t>MapReduce</a:t>
            </a:r>
            <a:r>
              <a:rPr lang="zh-CN" altLang="en-US" dirty="0"/>
              <a:t>的</a:t>
            </a:r>
            <a:r>
              <a:rPr lang="en-US" altLang="zh-CN" dirty="0"/>
              <a:t>shuffle</a:t>
            </a:r>
            <a:r>
              <a:rPr lang="zh-CN" altLang="en-US" dirty="0"/>
              <a:t>过程会将相同的</a:t>
            </a:r>
            <a:r>
              <a:rPr lang="en-US" altLang="zh-CN" dirty="0"/>
              <a:t>key</a:t>
            </a:r>
            <a:r>
              <a:rPr lang="zh-CN" altLang="en-US" dirty="0"/>
              <a:t>会连接在一起，所以可以将</a:t>
            </a:r>
            <a:r>
              <a:rPr lang="en-US" altLang="zh-CN" dirty="0"/>
              <a:t>map</a:t>
            </a:r>
            <a:r>
              <a:rPr lang="zh-CN" altLang="en-US" dirty="0"/>
              <a:t>结果的</a:t>
            </a:r>
            <a:r>
              <a:rPr lang="en-US" altLang="zh-CN" dirty="0"/>
              <a:t>key</a:t>
            </a:r>
            <a:r>
              <a:rPr lang="zh-CN" altLang="en-US" dirty="0"/>
              <a:t>设置成待连接的列，然后列中相同的值就自然会连接在一起了</a:t>
            </a:r>
            <a:r>
              <a:rPr lang="zh-CN" altLang="en-US" dirty="0" smtClean="0"/>
              <a:t>。</a:t>
            </a:r>
            <a:endParaRPr lang="zh-CN" altLang="en-US" dirty="0"/>
          </a:p>
          <a:p>
            <a:r>
              <a:rPr lang="zh-CN" altLang="en-US" dirty="0" smtClean="0"/>
              <a:t>要</a:t>
            </a:r>
            <a:r>
              <a:rPr lang="zh-CN" altLang="en-US" dirty="0"/>
              <a:t>连接的是左表的</a:t>
            </a:r>
            <a:r>
              <a:rPr lang="en-US" altLang="zh-CN" dirty="0"/>
              <a:t>parent</a:t>
            </a:r>
            <a:r>
              <a:rPr lang="zh-CN" altLang="en-US" dirty="0"/>
              <a:t>列和右表的</a:t>
            </a:r>
            <a:r>
              <a:rPr lang="en-US" altLang="zh-CN" dirty="0"/>
              <a:t>child</a:t>
            </a:r>
            <a:r>
              <a:rPr lang="zh-CN" altLang="en-US" dirty="0"/>
              <a:t>列，且左表和右表是同一个表，所以在</a:t>
            </a:r>
            <a:r>
              <a:rPr lang="en-US" altLang="zh-CN" dirty="0"/>
              <a:t>map</a:t>
            </a:r>
            <a:r>
              <a:rPr lang="zh-CN" altLang="en-US" dirty="0"/>
              <a:t>阶段将读入数据分割成</a:t>
            </a:r>
            <a:r>
              <a:rPr lang="en-US" altLang="zh-CN" dirty="0"/>
              <a:t>child</a:t>
            </a:r>
            <a:r>
              <a:rPr lang="zh-CN" altLang="en-US" dirty="0"/>
              <a:t>和</a:t>
            </a:r>
            <a:r>
              <a:rPr lang="en-US" altLang="zh-CN" dirty="0"/>
              <a:t>parent</a:t>
            </a:r>
            <a:r>
              <a:rPr lang="zh-CN" altLang="en-US" dirty="0"/>
              <a:t>之后，会将</a:t>
            </a:r>
            <a:r>
              <a:rPr lang="en-US" altLang="zh-CN" dirty="0"/>
              <a:t>parent</a:t>
            </a:r>
            <a:r>
              <a:rPr lang="zh-CN" altLang="en-US" dirty="0"/>
              <a:t>设置成</a:t>
            </a:r>
            <a:r>
              <a:rPr lang="en-US" altLang="zh-CN" dirty="0"/>
              <a:t>key</a:t>
            </a:r>
            <a:r>
              <a:rPr lang="zh-CN" altLang="en-US" dirty="0"/>
              <a:t>，</a:t>
            </a:r>
            <a:r>
              <a:rPr lang="en-US" altLang="zh-CN" dirty="0"/>
              <a:t>child</a:t>
            </a:r>
            <a:r>
              <a:rPr lang="zh-CN" altLang="en-US" dirty="0"/>
              <a:t>设置成</a:t>
            </a:r>
            <a:r>
              <a:rPr lang="en-US" altLang="zh-CN" dirty="0"/>
              <a:t>value</a:t>
            </a:r>
            <a:r>
              <a:rPr lang="zh-CN" altLang="en-US" dirty="0"/>
              <a:t>进行输出，并作为左表；再将同一对</a:t>
            </a:r>
            <a:r>
              <a:rPr lang="en-US" altLang="zh-CN" dirty="0"/>
              <a:t>child</a:t>
            </a:r>
            <a:r>
              <a:rPr lang="zh-CN" altLang="en-US" dirty="0"/>
              <a:t>和</a:t>
            </a:r>
            <a:r>
              <a:rPr lang="en-US" altLang="zh-CN" dirty="0"/>
              <a:t>parent</a:t>
            </a:r>
            <a:r>
              <a:rPr lang="zh-CN" altLang="en-US" dirty="0"/>
              <a:t>中的</a:t>
            </a:r>
            <a:r>
              <a:rPr lang="en-US" altLang="zh-CN" dirty="0"/>
              <a:t>child</a:t>
            </a:r>
            <a:r>
              <a:rPr lang="zh-CN" altLang="en-US" dirty="0"/>
              <a:t>设置成</a:t>
            </a:r>
            <a:r>
              <a:rPr lang="en-US" altLang="zh-CN" dirty="0"/>
              <a:t>key</a:t>
            </a:r>
            <a:r>
              <a:rPr lang="zh-CN" altLang="en-US" dirty="0"/>
              <a:t>，</a:t>
            </a:r>
            <a:r>
              <a:rPr lang="en-US" altLang="zh-CN" dirty="0"/>
              <a:t>parent</a:t>
            </a:r>
            <a:r>
              <a:rPr lang="zh-CN" altLang="en-US" dirty="0"/>
              <a:t>设置成</a:t>
            </a:r>
            <a:r>
              <a:rPr lang="en-US" altLang="zh-CN" dirty="0"/>
              <a:t>value</a:t>
            </a:r>
            <a:r>
              <a:rPr lang="zh-CN" altLang="en-US" dirty="0"/>
              <a:t>进行输出，作为右表</a:t>
            </a:r>
            <a:r>
              <a:rPr lang="zh-CN" altLang="en-US" dirty="0" smtClean="0"/>
              <a:t>。为此需要</a:t>
            </a:r>
            <a:r>
              <a:rPr lang="zh-CN" altLang="en-US" dirty="0"/>
              <a:t>在输出的</a:t>
            </a:r>
            <a:r>
              <a:rPr lang="en-US" altLang="zh-CN" dirty="0"/>
              <a:t>value</a:t>
            </a:r>
            <a:r>
              <a:rPr lang="zh-CN" altLang="en-US" dirty="0"/>
              <a:t>中再加上左右表的信息，比如在</a:t>
            </a:r>
            <a:r>
              <a:rPr lang="en-US" altLang="zh-CN" dirty="0"/>
              <a:t>value</a:t>
            </a:r>
            <a:r>
              <a:rPr lang="zh-CN" altLang="en-US" dirty="0"/>
              <a:t>的</a:t>
            </a:r>
            <a:r>
              <a:rPr lang="en-US" altLang="zh-CN" dirty="0"/>
              <a:t>String</a:t>
            </a:r>
            <a:r>
              <a:rPr lang="zh-CN" altLang="en-US" dirty="0"/>
              <a:t>最开始处加上字符</a:t>
            </a:r>
            <a:r>
              <a:rPr lang="en-US" altLang="zh-CN" dirty="0"/>
              <a:t>1</a:t>
            </a:r>
            <a:r>
              <a:rPr lang="zh-CN" altLang="en-US" dirty="0"/>
              <a:t>表示左</a:t>
            </a:r>
            <a:r>
              <a:rPr lang="zh-CN" altLang="en-US" dirty="0" smtClean="0"/>
              <a:t>表，字符</a:t>
            </a:r>
            <a:r>
              <a:rPr lang="en-US" altLang="zh-CN" dirty="0"/>
              <a:t>2</a:t>
            </a:r>
            <a:r>
              <a:rPr lang="zh-CN" altLang="en-US" dirty="0"/>
              <a:t>表示右表。这样在</a:t>
            </a:r>
            <a:r>
              <a:rPr lang="en-US" altLang="zh-CN" dirty="0"/>
              <a:t>map</a:t>
            </a:r>
            <a:r>
              <a:rPr lang="zh-CN" altLang="en-US" dirty="0"/>
              <a:t>的结果中就形成了左表和右表，然后在</a:t>
            </a:r>
            <a:r>
              <a:rPr lang="en-US" altLang="zh-CN" dirty="0"/>
              <a:t>shuffle</a:t>
            </a:r>
            <a:r>
              <a:rPr lang="zh-CN" altLang="en-US" dirty="0"/>
              <a:t>过程中完成连接。</a:t>
            </a:r>
            <a:r>
              <a:rPr lang="en-US" altLang="zh-CN" dirty="0"/>
              <a:t>reduce</a:t>
            </a:r>
            <a:r>
              <a:rPr lang="zh-CN" altLang="en-US" dirty="0"/>
              <a:t>接收到连接的结果，其中每个</a:t>
            </a:r>
            <a:r>
              <a:rPr lang="en-US" altLang="zh-CN" dirty="0"/>
              <a:t>key</a:t>
            </a:r>
            <a:r>
              <a:rPr lang="zh-CN" altLang="en-US" dirty="0"/>
              <a:t>的</a:t>
            </a:r>
            <a:r>
              <a:rPr lang="en-US" altLang="zh-CN" dirty="0"/>
              <a:t>value-list</a:t>
            </a:r>
            <a:r>
              <a:rPr lang="zh-CN" altLang="en-US" dirty="0"/>
              <a:t>就包含了</a:t>
            </a:r>
            <a:r>
              <a:rPr lang="en-US" altLang="zh-CN" dirty="0"/>
              <a:t>"grandchild--grandparent"</a:t>
            </a:r>
            <a:r>
              <a:rPr lang="zh-CN" altLang="en-US" dirty="0"/>
              <a:t>关系。取出每个</a:t>
            </a:r>
            <a:r>
              <a:rPr lang="en-US" altLang="zh-CN" dirty="0"/>
              <a:t>key</a:t>
            </a:r>
            <a:r>
              <a:rPr lang="zh-CN" altLang="en-US" dirty="0"/>
              <a:t>的</a:t>
            </a:r>
            <a:r>
              <a:rPr lang="en-US" altLang="zh-CN" dirty="0"/>
              <a:t>value-list</a:t>
            </a:r>
            <a:r>
              <a:rPr lang="zh-CN" altLang="en-US" dirty="0"/>
              <a:t>进行解析，将左表中的</a:t>
            </a:r>
            <a:r>
              <a:rPr lang="en-US" altLang="zh-CN" dirty="0"/>
              <a:t>child</a:t>
            </a:r>
            <a:r>
              <a:rPr lang="zh-CN" altLang="en-US" dirty="0"/>
              <a:t>放入一个数组，右表中的</a:t>
            </a:r>
            <a:r>
              <a:rPr lang="en-US" altLang="zh-CN" dirty="0"/>
              <a:t>parent</a:t>
            </a:r>
            <a:r>
              <a:rPr lang="zh-CN" altLang="en-US" dirty="0"/>
              <a:t>放入一个数组，然后对两个数组求笛卡尔积就是最后的结果了。</a:t>
            </a:r>
          </a:p>
          <a:p>
            <a:endParaRPr lang="zh-CN" altLang="en-US" dirty="0"/>
          </a:p>
        </p:txBody>
      </p:sp>
    </p:spTree>
    <p:extLst>
      <p:ext uri="{BB962C8B-B14F-4D97-AF65-F5344CB8AC3E}">
        <p14:creationId xmlns:p14="http://schemas.microsoft.com/office/powerpoint/2010/main" val="39327428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914400" y="1281112"/>
            <a:ext cx="10363200" cy="4295775"/>
          </a:xfrm>
          <a:prstGeom prst="rect">
            <a:avLst/>
          </a:prstGeom>
          <a:blipFill>
            <a:blip r:embed="rId3"/>
            <a:stretch>
              <a:fillRect/>
            </a:stretch>
          </a:blipFill>
          <a:ln w="101600">
            <a:solidFill>
              <a:srgbClr val="339933">
                <a:alpha val="96000"/>
              </a:srgbClr>
            </a:solidFill>
          </a:ln>
        </p:spPr>
      </p:pic>
      <p:sp>
        <p:nvSpPr>
          <p:cNvPr id="2" name="标题 1"/>
          <p:cNvSpPr>
            <a:spLocks noGrp="1"/>
          </p:cNvSpPr>
          <p:nvPr>
            <p:ph type="title"/>
          </p:nvPr>
        </p:nvSpPr>
        <p:spPr/>
        <p:txBody>
          <a:bodyPr/>
          <a:lstStyle/>
          <a:p>
            <a:r>
              <a:rPr lang="en-US" altLang="zh-CN" dirty="0" smtClean="0"/>
              <a:t>Map</a:t>
            </a:r>
            <a:r>
              <a:rPr lang="zh-CN" altLang="en-US" dirty="0" smtClean="0"/>
              <a:t>过程</a:t>
            </a:r>
            <a:endParaRPr lang="zh-CN" altLang="en-US" dirty="0"/>
          </a:p>
        </p:txBody>
      </p:sp>
      <p:sp>
        <p:nvSpPr>
          <p:cNvPr id="5" name="圆角矩形 4"/>
          <p:cNvSpPr/>
          <p:nvPr/>
        </p:nvSpPr>
        <p:spPr>
          <a:xfrm>
            <a:off x="1652141" y="2852939"/>
            <a:ext cx="3558488" cy="19506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rot="10800000">
            <a:off x="5210629" y="2774200"/>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907216" y="2649075"/>
            <a:ext cx="3599642"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对输入的数据进行分割，分割成为孩子和父母的名字两部分</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nvSpPr>
        <p:spPr>
          <a:xfrm>
            <a:off x="7764185" y="4811171"/>
            <a:ext cx="4427815"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Map</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
        <p:nvSpPr>
          <p:cNvPr id="11" name="圆角矩形 10"/>
          <p:cNvSpPr/>
          <p:nvPr/>
        </p:nvSpPr>
        <p:spPr>
          <a:xfrm>
            <a:off x="1644883" y="3092423"/>
            <a:ext cx="3558488" cy="19506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a:off x="917099" y="2951038"/>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16707" y="2649075"/>
            <a:ext cx="697693" cy="1200329"/>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忽略首行无用数据</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1652141" y="3317393"/>
            <a:ext cx="2281230" cy="31900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箭头 14"/>
          <p:cNvSpPr/>
          <p:nvPr/>
        </p:nvSpPr>
        <p:spPr>
          <a:xfrm rot="10800000">
            <a:off x="3972222" y="328748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617920" y="3317393"/>
            <a:ext cx="35996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分别获取孩子和父母的名字</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1980349" y="3905791"/>
            <a:ext cx="7424907" cy="38893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1980348" y="4471979"/>
            <a:ext cx="7424907" cy="38893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右箭头 18"/>
          <p:cNvSpPr/>
          <p:nvPr/>
        </p:nvSpPr>
        <p:spPr>
          <a:xfrm rot="10800000">
            <a:off x="9211879" y="3909449"/>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857577" y="3939358"/>
            <a:ext cx="1782880"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逻辑左表输出</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21" name="右箭头 20"/>
          <p:cNvSpPr/>
          <p:nvPr/>
        </p:nvSpPr>
        <p:spPr>
          <a:xfrm>
            <a:off x="1290753" y="4471979"/>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20987" y="4213558"/>
            <a:ext cx="697693" cy="923330"/>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逻辑右表输出</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015461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Reduce</a:t>
            </a:r>
            <a:r>
              <a:rPr lang="zh-CN" altLang="en-US" dirty="0" smtClean="0"/>
              <a:t>过程</a:t>
            </a:r>
            <a:r>
              <a:rPr lang="en-US" altLang="zh-CN" dirty="0" smtClean="0"/>
              <a:t>1</a:t>
            </a:r>
            <a:endParaRPr lang="zh-CN" altLang="en-US" dirty="0"/>
          </a:p>
        </p:txBody>
      </p:sp>
      <p:sp>
        <p:nvSpPr>
          <p:cNvPr id="3" name="内容占位符 2"/>
          <p:cNvSpPr>
            <a:spLocks noGrp="1"/>
          </p:cNvSpPr>
          <p:nvPr>
            <p:ph idx="1"/>
          </p:nvPr>
        </p:nvSpPr>
        <p:spPr/>
        <p:txBody>
          <a:bodyPr/>
          <a:lstStyle/>
          <a:p>
            <a:r>
              <a:rPr lang="zh-CN" altLang="en-US" dirty="0" smtClean="0"/>
              <a:t>定义全局变量用于输出结果文件的表头</a:t>
            </a:r>
            <a:endParaRPr lang="en-US" altLang="zh-CN" dirty="0" smtClean="0"/>
          </a:p>
          <a:p>
            <a:endParaRPr lang="en-US" altLang="zh-CN" dirty="0"/>
          </a:p>
          <a:p>
            <a:endParaRPr lang="en-US" altLang="zh-CN" dirty="0" smtClean="0"/>
          </a:p>
          <a:p>
            <a:r>
              <a:rPr lang="zh-CN" altLang="en-US" dirty="0" smtClean="0"/>
              <a:t>在</a:t>
            </a:r>
            <a:r>
              <a:rPr lang="en-US" altLang="zh-CN" dirty="0" smtClean="0"/>
              <a:t>Reduce</a:t>
            </a:r>
            <a:r>
              <a:rPr lang="zh-CN" altLang="en-US" dirty="0" smtClean="0"/>
              <a:t>中输出表头：</a:t>
            </a:r>
            <a:endParaRPr lang="en-US" altLang="zh-CN" dirty="0" smtClean="0"/>
          </a:p>
          <a:p>
            <a:endParaRPr lang="zh-CN" altLang="en-US" dirty="0"/>
          </a:p>
        </p:txBody>
      </p:sp>
      <p:pic>
        <p:nvPicPr>
          <p:cNvPr id="4" name="图片 3"/>
          <p:cNvPicPr>
            <a:picLocks noChangeAspect="1"/>
          </p:cNvPicPr>
          <p:nvPr/>
        </p:nvPicPr>
        <p:blipFill>
          <a:blip r:embed="rId2"/>
          <a:stretch>
            <a:fillRect/>
          </a:stretch>
        </p:blipFill>
        <p:spPr>
          <a:xfrm>
            <a:off x="480332" y="1428522"/>
            <a:ext cx="2609850" cy="314325"/>
          </a:xfrm>
          <a:prstGeom prst="rect">
            <a:avLst/>
          </a:prstGeom>
          <a:blipFill>
            <a:blip r:embed="rId3"/>
            <a:stretch>
              <a:fillRect/>
            </a:stretch>
          </a:blipFill>
          <a:ln w="101600">
            <a:solidFill>
              <a:srgbClr val="339933">
                <a:alpha val="96000"/>
              </a:srgbClr>
            </a:solidFill>
          </a:ln>
        </p:spPr>
      </p:pic>
      <p:pic>
        <p:nvPicPr>
          <p:cNvPr id="5" name="图片 4"/>
          <p:cNvPicPr>
            <a:picLocks noChangeAspect="1"/>
          </p:cNvPicPr>
          <p:nvPr/>
        </p:nvPicPr>
        <p:blipFill>
          <a:blip r:embed="rId4"/>
          <a:stretch>
            <a:fillRect/>
          </a:stretch>
        </p:blipFill>
        <p:spPr>
          <a:xfrm>
            <a:off x="480332" y="2976450"/>
            <a:ext cx="5543550" cy="819150"/>
          </a:xfrm>
          <a:prstGeom prst="rect">
            <a:avLst/>
          </a:prstGeom>
          <a:blipFill>
            <a:blip r:embed="rId3"/>
            <a:stretch>
              <a:fillRect/>
            </a:stretch>
          </a:blipFill>
          <a:ln w="101600">
            <a:solidFill>
              <a:srgbClr val="339933">
                <a:alpha val="96000"/>
              </a:srgbClr>
            </a:solidFill>
          </a:ln>
        </p:spPr>
      </p:pic>
      <p:sp>
        <p:nvSpPr>
          <p:cNvPr id="6" name="圆角矩形 5"/>
          <p:cNvSpPr/>
          <p:nvPr/>
        </p:nvSpPr>
        <p:spPr>
          <a:xfrm>
            <a:off x="509138" y="2976450"/>
            <a:ext cx="5514743" cy="81915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rot="10800000">
            <a:off x="5834743" y="310157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531330" y="2976450"/>
            <a:ext cx="3599642" cy="1200329"/>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如果是第一次进行</a:t>
            </a:r>
            <a:r>
              <a:rPr lang="en-US" altLang="zh-CN" b="1" dirty="0" smtClean="0">
                <a:solidFill>
                  <a:srgbClr val="C00000"/>
                </a:solidFill>
                <a:latin typeface="微软雅黑" panose="020B0503020204020204" pitchFamily="34" charset="-122"/>
                <a:ea typeface="微软雅黑" panose="020B0503020204020204" pitchFamily="34" charset="-122"/>
              </a:rPr>
              <a:t>Reduce</a:t>
            </a:r>
            <a:r>
              <a:rPr lang="zh-CN" altLang="en-US" b="1" dirty="0" smtClean="0">
                <a:solidFill>
                  <a:srgbClr val="C00000"/>
                </a:solidFill>
                <a:latin typeface="微软雅黑" panose="020B0503020204020204" pitchFamily="34" charset="-122"/>
                <a:ea typeface="微软雅黑" panose="020B0503020204020204" pitchFamily="34" charset="-122"/>
              </a:rPr>
              <a:t>操作，则输出表头，并改变全局变量的值，下次执行时不再输出表头信息</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9" name="矩形 8"/>
          <p:cNvSpPr/>
          <p:nvPr/>
        </p:nvSpPr>
        <p:spPr>
          <a:xfrm>
            <a:off x="4339771" y="4282351"/>
            <a:ext cx="5139933"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Reduce</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7642183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4194629" y="150409"/>
            <a:ext cx="7358510" cy="5773412"/>
          </a:xfrm>
          <a:prstGeom prst="rect">
            <a:avLst/>
          </a:prstGeom>
          <a:blipFill>
            <a:blip r:embed="rId3"/>
            <a:stretch>
              <a:fillRect/>
            </a:stretch>
          </a:blipFill>
          <a:ln w="101600">
            <a:solidFill>
              <a:srgbClr val="339933">
                <a:alpha val="96000"/>
              </a:srgbClr>
            </a:solidFill>
          </a:ln>
        </p:spPr>
      </p:pic>
      <p:sp>
        <p:nvSpPr>
          <p:cNvPr id="2" name="标题 1"/>
          <p:cNvSpPr>
            <a:spLocks noGrp="1"/>
          </p:cNvSpPr>
          <p:nvPr>
            <p:ph type="title"/>
          </p:nvPr>
        </p:nvSpPr>
        <p:spPr/>
        <p:txBody>
          <a:bodyPr/>
          <a:lstStyle/>
          <a:p>
            <a:r>
              <a:rPr lang="en-US" altLang="zh-CN" dirty="0" smtClean="0"/>
              <a:t>Reduce</a:t>
            </a:r>
            <a:r>
              <a:rPr lang="zh-CN" altLang="en-US" dirty="0" smtClean="0"/>
              <a:t>过程</a:t>
            </a:r>
            <a:r>
              <a:rPr lang="en-US" altLang="zh-CN" dirty="0" smtClean="0"/>
              <a:t>2</a:t>
            </a:r>
            <a:endParaRPr lang="zh-CN" altLang="en-US" dirty="0"/>
          </a:p>
        </p:txBody>
      </p:sp>
      <p:sp>
        <p:nvSpPr>
          <p:cNvPr id="4" name="矩形 3"/>
          <p:cNvSpPr/>
          <p:nvPr/>
        </p:nvSpPr>
        <p:spPr>
          <a:xfrm>
            <a:off x="203200" y="5390701"/>
            <a:ext cx="5139933"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Reduce</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
        <p:nvSpPr>
          <p:cNvPr id="10" name="圆角矩形 9"/>
          <p:cNvSpPr/>
          <p:nvPr/>
        </p:nvSpPr>
        <p:spPr>
          <a:xfrm>
            <a:off x="4450704" y="1691796"/>
            <a:ext cx="5607695" cy="100786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3993246" y="199768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94987" y="1997685"/>
            <a:ext cx="3599642"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获取每个值中的父辈名称和孩子名称</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4450703" y="2734089"/>
            <a:ext cx="5607695" cy="114122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3993245" y="3158729"/>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66057" y="3187241"/>
            <a:ext cx="3599642"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通过标识判定是逻辑左表还是逻辑右表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4224795" y="4074830"/>
            <a:ext cx="5607695" cy="1490636"/>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右箭头 16"/>
          <p:cNvSpPr/>
          <p:nvPr/>
        </p:nvSpPr>
        <p:spPr>
          <a:xfrm rot="10800000">
            <a:off x="9503069" y="430544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161911" y="4180319"/>
            <a:ext cx="1362481"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通过笛卡尔积获取结果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865493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6974112" y="3384890"/>
            <a:ext cx="2423884" cy="420914"/>
          </a:xfrm>
          <a:prstGeom prst="roundRect">
            <a:avLst/>
          </a:prstGeom>
          <a:solidFill>
            <a:schemeClr val="accent4">
              <a:lumMod val="60000"/>
              <a:lumOff val="40000"/>
            </a:schemeClr>
          </a:solid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4223656" y="3384890"/>
            <a:ext cx="2423884" cy="420914"/>
          </a:xfrm>
          <a:prstGeom prst="roundRect">
            <a:avLst/>
          </a:prstGeom>
          <a:solidFill>
            <a:schemeClr val="accent4">
              <a:lumMod val="60000"/>
              <a:lumOff val="40000"/>
            </a:schemeClr>
          </a:solid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393371" y="3381828"/>
            <a:ext cx="1661884" cy="420914"/>
          </a:xfrm>
          <a:prstGeom prst="roundRect">
            <a:avLst/>
          </a:prstGeom>
          <a:solidFill>
            <a:schemeClr val="accent4">
              <a:lumMod val="60000"/>
              <a:lumOff val="40000"/>
            </a:schemeClr>
          </a:solid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smtClean="0"/>
              <a:t>执行解析</a:t>
            </a:r>
            <a:endParaRPr lang="zh-CN" altLang="en-US" dirty="0"/>
          </a:p>
        </p:txBody>
      </p:sp>
      <p:sp>
        <p:nvSpPr>
          <p:cNvPr id="3" name="内容占位符 2"/>
          <p:cNvSpPr>
            <a:spLocks noGrp="1"/>
          </p:cNvSpPr>
          <p:nvPr>
            <p:ph idx="1"/>
          </p:nvPr>
        </p:nvSpPr>
        <p:spPr/>
        <p:txBody>
          <a:bodyPr/>
          <a:lstStyle/>
          <a:p>
            <a:r>
              <a:rPr lang="en-US" altLang="zh-CN" dirty="0"/>
              <a:t>map</a:t>
            </a:r>
            <a:r>
              <a:rPr lang="zh-CN" altLang="en-US" dirty="0"/>
              <a:t>函数输出结果如下所</a:t>
            </a:r>
            <a:r>
              <a:rPr lang="zh-CN" altLang="en-US" dirty="0" smtClean="0"/>
              <a:t>示</a:t>
            </a:r>
            <a:r>
              <a:rPr lang="en-US" altLang="zh-CN" dirty="0" smtClean="0"/>
              <a:t>:</a:t>
            </a:r>
            <a:endParaRPr lang="zh-CN" altLang="en-US" dirty="0"/>
          </a:p>
        </p:txBody>
      </p:sp>
      <p:sp>
        <p:nvSpPr>
          <p:cNvPr id="4" name="矩形 3"/>
          <p:cNvSpPr/>
          <p:nvPr/>
        </p:nvSpPr>
        <p:spPr>
          <a:xfrm>
            <a:off x="1407885" y="1264783"/>
            <a:ext cx="10319657" cy="4708981"/>
          </a:xfrm>
          <a:prstGeom prst="rect">
            <a:avLst/>
          </a:prstGeom>
        </p:spPr>
        <p:txBody>
          <a:bodyPr wrap="square">
            <a:spAutoFit/>
          </a:bodyPr>
          <a:lstStyle/>
          <a:p>
            <a:r>
              <a:rPr lang="zh-CN" altLang="en-US" sz="2000" dirty="0">
                <a:latin typeface="Impact" panose="020B0806030902050204" pitchFamily="34" charset="0"/>
              </a:rPr>
              <a:t>child	parent	</a:t>
            </a:r>
            <a:r>
              <a:rPr lang="zh-CN" altLang="en-US" sz="2000" dirty="0" smtClean="0">
                <a:latin typeface="Impact" panose="020B0806030902050204" pitchFamily="34" charset="0"/>
              </a:rPr>
              <a:t>&gt;&gt;</a:t>
            </a:r>
            <a:r>
              <a:rPr lang="zh-CN" altLang="en-US" sz="2000" dirty="0">
                <a:latin typeface="Impact" panose="020B0806030902050204" pitchFamily="34" charset="0"/>
              </a:rPr>
              <a:t>	</a:t>
            </a:r>
            <a:r>
              <a:rPr lang="zh-CN" altLang="en-US" sz="2000" b="1" dirty="0">
                <a:latin typeface="微软雅黑" panose="020B0503020204020204" pitchFamily="34" charset="-122"/>
                <a:ea typeface="微软雅黑" panose="020B0503020204020204" pitchFamily="34" charset="-122"/>
              </a:rPr>
              <a:t>表头，忽略此行</a:t>
            </a:r>
          </a:p>
          <a:p>
            <a:r>
              <a:rPr lang="zh-CN" altLang="en-US" sz="2000" dirty="0">
                <a:solidFill>
                  <a:srgbClr val="00B050"/>
                </a:solidFill>
                <a:latin typeface="Impact" panose="020B0806030902050204" pitchFamily="34" charset="0"/>
              </a:rPr>
              <a:t>Tom	Lucy	</a:t>
            </a:r>
            <a:r>
              <a:rPr lang="zh-CN" altLang="en-US" sz="2000" dirty="0" smtClean="0">
                <a:solidFill>
                  <a:srgbClr val="00B050"/>
                </a:solidFill>
                <a:latin typeface="Impact" panose="020B0806030902050204" pitchFamily="34" charset="0"/>
              </a:rPr>
              <a:t>&gt;&gt;</a:t>
            </a:r>
            <a:r>
              <a:rPr lang="zh-CN" altLang="en-US" sz="2000" dirty="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Lucy，1+Tom+Lucy</a:t>
            </a:r>
            <a:r>
              <a:rPr lang="zh-CN" altLang="en-US" sz="2000" dirty="0" smtClean="0">
                <a:solidFill>
                  <a:srgbClr val="00B050"/>
                </a:solidFill>
                <a:latin typeface="Impact" panose="020B0806030902050204" pitchFamily="34" charset="0"/>
              </a:rPr>
              <a:t>&gt;</a:t>
            </a:r>
            <a:r>
              <a:rPr lang="en-US" altLang="zh-CN" sz="2000" dirty="0" smtClean="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Tom，2+Tom+Lucy &gt;</a:t>
            </a:r>
          </a:p>
          <a:p>
            <a:r>
              <a:rPr lang="zh-CN" altLang="en-US" sz="2000" dirty="0">
                <a:latin typeface="Impact" panose="020B0806030902050204" pitchFamily="34" charset="0"/>
              </a:rPr>
              <a:t>Tom	Jack	</a:t>
            </a:r>
            <a:r>
              <a:rPr lang="zh-CN" altLang="en-US" sz="2000" dirty="0" smtClean="0">
                <a:latin typeface="Impact" panose="020B0806030902050204" pitchFamily="34" charset="0"/>
              </a:rPr>
              <a:t>&gt;&gt;</a:t>
            </a:r>
            <a:r>
              <a:rPr lang="zh-CN" altLang="en-US" sz="2000" dirty="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Jack，1+Tom+Jack</a:t>
            </a:r>
            <a:r>
              <a:rPr lang="zh-CN" altLang="en-US" sz="2000" dirty="0" smtClean="0">
                <a:latin typeface="Impact" panose="020B0806030902050204" pitchFamily="34" charset="0"/>
              </a:rPr>
              <a:t>&gt;</a:t>
            </a:r>
            <a:r>
              <a:rPr lang="en-US" altLang="zh-CN" sz="2000" dirty="0" smtClean="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Tom，2+Tom+Jack&gt;</a:t>
            </a:r>
          </a:p>
          <a:p>
            <a:r>
              <a:rPr lang="zh-CN" altLang="en-US" sz="2000" dirty="0">
                <a:solidFill>
                  <a:srgbClr val="00B050"/>
                </a:solidFill>
                <a:latin typeface="Impact" panose="020B0806030902050204" pitchFamily="34" charset="0"/>
              </a:rPr>
              <a:t>Jone	Lucy	</a:t>
            </a:r>
            <a:r>
              <a:rPr lang="zh-CN" altLang="en-US" sz="2000" dirty="0" smtClean="0">
                <a:solidFill>
                  <a:srgbClr val="00B050"/>
                </a:solidFill>
                <a:latin typeface="Impact" panose="020B0806030902050204" pitchFamily="34" charset="0"/>
              </a:rPr>
              <a:t>&gt;&gt;</a:t>
            </a:r>
            <a:r>
              <a:rPr lang="zh-CN" altLang="en-US" sz="2000" dirty="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Lucy，1+Jone+Lucy</a:t>
            </a:r>
            <a:r>
              <a:rPr lang="zh-CN" altLang="en-US" sz="2000" dirty="0" smtClean="0">
                <a:solidFill>
                  <a:srgbClr val="00B050"/>
                </a:solidFill>
                <a:latin typeface="Impact" panose="020B0806030902050204" pitchFamily="34" charset="0"/>
              </a:rPr>
              <a:t>&gt;</a:t>
            </a:r>
            <a:r>
              <a:rPr lang="en-US" altLang="zh-CN" sz="2000" dirty="0" smtClean="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Jone，2+Jone+Lucy&gt;</a:t>
            </a:r>
          </a:p>
          <a:p>
            <a:r>
              <a:rPr lang="zh-CN" altLang="en-US" sz="2000" dirty="0">
                <a:latin typeface="Impact" panose="020B0806030902050204" pitchFamily="34" charset="0"/>
              </a:rPr>
              <a:t>Jone	Jack	</a:t>
            </a:r>
            <a:r>
              <a:rPr lang="zh-CN" altLang="en-US" sz="2000" dirty="0" smtClean="0">
                <a:latin typeface="Impact" panose="020B0806030902050204" pitchFamily="34" charset="0"/>
              </a:rPr>
              <a:t>&gt;&gt;</a:t>
            </a:r>
            <a:r>
              <a:rPr lang="zh-CN" altLang="en-US" sz="2000" dirty="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Jack，1+Jone+Jack</a:t>
            </a:r>
            <a:r>
              <a:rPr lang="zh-CN" altLang="en-US" sz="2000" dirty="0" smtClean="0">
                <a:latin typeface="Impact" panose="020B0806030902050204" pitchFamily="34" charset="0"/>
              </a:rPr>
              <a:t>&gt;</a:t>
            </a:r>
            <a:r>
              <a:rPr lang="en-US" altLang="zh-CN" sz="2000" dirty="0" smtClean="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Jone，2+Jone+Jack&gt;</a:t>
            </a:r>
          </a:p>
          <a:p>
            <a:r>
              <a:rPr lang="zh-CN" altLang="en-US" sz="2000" dirty="0">
                <a:solidFill>
                  <a:srgbClr val="00B050"/>
                </a:solidFill>
                <a:latin typeface="Impact" panose="020B0806030902050204" pitchFamily="34" charset="0"/>
              </a:rPr>
              <a:t>Lucy	Mary	</a:t>
            </a:r>
            <a:r>
              <a:rPr lang="zh-CN" altLang="en-US" sz="2000" dirty="0" smtClean="0">
                <a:solidFill>
                  <a:srgbClr val="00B050"/>
                </a:solidFill>
                <a:latin typeface="Impact" panose="020B0806030902050204" pitchFamily="34" charset="0"/>
              </a:rPr>
              <a:t>&gt;&gt;</a:t>
            </a:r>
            <a:r>
              <a:rPr lang="zh-CN" altLang="en-US" sz="2000" dirty="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Mary，1+Lucy+Mary</a:t>
            </a:r>
            <a:r>
              <a:rPr lang="zh-CN" altLang="en-US" sz="2000" dirty="0" smtClean="0">
                <a:solidFill>
                  <a:srgbClr val="00B050"/>
                </a:solidFill>
                <a:latin typeface="Impact" panose="020B0806030902050204" pitchFamily="34" charset="0"/>
              </a:rPr>
              <a:t>&gt;</a:t>
            </a:r>
            <a:r>
              <a:rPr lang="en-US" altLang="zh-CN" sz="2000" dirty="0" smtClean="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Lucy，2+Lucy+Mary&gt;</a:t>
            </a:r>
          </a:p>
          <a:p>
            <a:r>
              <a:rPr lang="zh-CN" altLang="en-US" sz="2000" dirty="0">
                <a:latin typeface="Impact" panose="020B0806030902050204" pitchFamily="34" charset="0"/>
              </a:rPr>
              <a:t>Lucy	Ben	</a:t>
            </a:r>
            <a:r>
              <a:rPr lang="zh-CN" altLang="en-US" sz="2000" dirty="0" smtClean="0">
                <a:latin typeface="Impact" panose="020B0806030902050204" pitchFamily="34" charset="0"/>
              </a:rPr>
              <a:t>&gt;&gt;</a:t>
            </a:r>
            <a:r>
              <a:rPr lang="zh-CN" altLang="en-US" sz="2000" dirty="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Ben，1+Lucy+Ben</a:t>
            </a:r>
            <a:r>
              <a:rPr lang="zh-CN" altLang="en-US" sz="2000" dirty="0" smtClean="0">
                <a:latin typeface="Impact" panose="020B0806030902050204" pitchFamily="34" charset="0"/>
              </a:rPr>
              <a:t>&gt;</a:t>
            </a:r>
            <a:r>
              <a:rPr lang="en-US" altLang="zh-CN" sz="2000" dirty="0" smtClean="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Lucy，2+Lucy+Ben&gt;</a:t>
            </a:r>
          </a:p>
          <a:p>
            <a:r>
              <a:rPr lang="zh-CN" altLang="en-US" sz="2000" dirty="0">
                <a:solidFill>
                  <a:srgbClr val="00B050"/>
                </a:solidFill>
                <a:latin typeface="Impact" panose="020B0806030902050204" pitchFamily="34" charset="0"/>
              </a:rPr>
              <a:t>Jack	Alice	</a:t>
            </a:r>
            <a:r>
              <a:rPr lang="zh-CN" altLang="en-US" sz="2000" dirty="0" smtClean="0">
                <a:solidFill>
                  <a:srgbClr val="00B050"/>
                </a:solidFill>
                <a:latin typeface="Impact" panose="020B0806030902050204" pitchFamily="34" charset="0"/>
              </a:rPr>
              <a:t>&gt;&gt;</a:t>
            </a:r>
            <a:r>
              <a:rPr lang="zh-CN" altLang="en-US" sz="2000" dirty="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Alice，1+Jack+Alice</a:t>
            </a:r>
            <a:r>
              <a:rPr lang="zh-CN" altLang="en-US" sz="2000" dirty="0" smtClean="0">
                <a:solidFill>
                  <a:srgbClr val="00B050"/>
                </a:solidFill>
                <a:latin typeface="Impact" panose="020B0806030902050204" pitchFamily="34" charset="0"/>
              </a:rPr>
              <a:t>&gt;</a:t>
            </a:r>
            <a:r>
              <a:rPr lang="en-US" altLang="zh-CN" sz="2000" dirty="0" smtClean="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Jack，2+Jack+Alice&gt;</a:t>
            </a:r>
          </a:p>
          <a:p>
            <a:r>
              <a:rPr lang="zh-CN" altLang="en-US" sz="2000" dirty="0">
                <a:latin typeface="Impact" panose="020B0806030902050204" pitchFamily="34" charset="0"/>
              </a:rPr>
              <a:t>Jack	Jesse	</a:t>
            </a:r>
            <a:r>
              <a:rPr lang="zh-CN" altLang="en-US" sz="2000" dirty="0" smtClean="0">
                <a:latin typeface="Impact" panose="020B0806030902050204" pitchFamily="34" charset="0"/>
              </a:rPr>
              <a:t>&gt;&gt;</a:t>
            </a:r>
            <a:r>
              <a:rPr lang="zh-CN" altLang="en-US" sz="2000" dirty="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Jesse，1+Jack+Jesse</a:t>
            </a:r>
            <a:r>
              <a:rPr lang="zh-CN" altLang="en-US" sz="2000" dirty="0" smtClean="0">
                <a:latin typeface="Impact" panose="020B0806030902050204" pitchFamily="34" charset="0"/>
              </a:rPr>
              <a:t>&gt;</a:t>
            </a:r>
            <a:r>
              <a:rPr lang="en-US" altLang="zh-CN" sz="2000" dirty="0" smtClean="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Jack，2+Jack+Jesse&gt;</a:t>
            </a:r>
          </a:p>
          <a:p>
            <a:r>
              <a:rPr lang="zh-CN" altLang="en-US" sz="2000" dirty="0">
                <a:solidFill>
                  <a:srgbClr val="00B050"/>
                </a:solidFill>
                <a:latin typeface="Impact" panose="020B0806030902050204" pitchFamily="34" charset="0"/>
              </a:rPr>
              <a:t>Terry	Alice	</a:t>
            </a:r>
            <a:r>
              <a:rPr lang="zh-CN" altLang="en-US" sz="2000" dirty="0" smtClean="0">
                <a:solidFill>
                  <a:srgbClr val="00B050"/>
                </a:solidFill>
                <a:latin typeface="Impact" panose="020B0806030902050204" pitchFamily="34" charset="0"/>
              </a:rPr>
              <a:t>&gt;&gt;</a:t>
            </a:r>
            <a:r>
              <a:rPr lang="zh-CN" altLang="en-US" sz="2000" dirty="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Alice，1+Terry+Alice</a:t>
            </a:r>
            <a:r>
              <a:rPr lang="zh-CN" altLang="en-US" sz="2000" dirty="0" smtClean="0">
                <a:solidFill>
                  <a:srgbClr val="00B050"/>
                </a:solidFill>
                <a:latin typeface="Impact" panose="020B0806030902050204" pitchFamily="34" charset="0"/>
              </a:rPr>
              <a:t>&gt;</a:t>
            </a:r>
            <a:r>
              <a:rPr lang="en-US" altLang="zh-CN" sz="2000" dirty="0" smtClean="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Terry，2+Terry+Alice&gt;</a:t>
            </a:r>
          </a:p>
          <a:p>
            <a:r>
              <a:rPr lang="zh-CN" altLang="en-US" sz="2000" dirty="0">
                <a:latin typeface="Impact" panose="020B0806030902050204" pitchFamily="34" charset="0"/>
              </a:rPr>
              <a:t>Terry	Jesse	</a:t>
            </a:r>
            <a:r>
              <a:rPr lang="zh-CN" altLang="en-US" sz="2000" dirty="0" smtClean="0">
                <a:latin typeface="Impact" panose="020B0806030902050204" pitchFamily="34" charset="0"/>
              </a:rPr>
              <a:t>&gt;&gt;</a:t>
            </a:r>
            <a:r>
              <a:rPr lang="zh-CN" altLang="en-US" sz="2000" dirty="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Jesse，1+Terry+Jesse</a:t>
            </a:r>
            <a:r>
              <a:rPr lang="zh-CN" altLang="en-US" sz="2000" dirty="0" smtClean="0">
                <a:latin typeface="Impact" panose="020B0806030902050204" pitchFamily="34" charset="0"/>
              </a:rPr>
              <a:t>&gt;</a:t>
            </a:r>
            <a:r>
              <a:rPr lang="en-US" altLang="zh-CN" sz="2000" dirty="0" smtClean="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Terry，2+Terry+Jesse&gt;</a:t>
            </a:r>
          </a:p>
          <a:p>
            <a:r>
              <a:rPr lang="zh-CN" altLang="en-US" sz="2000" dirty="0">
                <a:solidFill>
                  <a:srgbClr val="00B050"/>
                </a:solidFill>
                <a:latin typeface="Impact" panose="020B0806030902050204" pitchFamily="34" charset="0"/>
              </a:rPr>
              <a:t>Philip	Terry	</a:t>
            </a:r>
            <a:r>
              <a:rPr lang="zh-CN" altLang="en-US" sz="2000" dirty="0" smtClean="0">
                <a:solidFill>
                  <a:srgbClr val="00B050"/>
                </a:solidFill>
                <a:latin typeface="Impact" panose="020B0806030902050204" pitchFamily="34" charset="0"/>
              </a:rPr>
              <a:t>&gt;&gt;</a:t>
            </a:r>
            <a:r>
              <a:rPr lang="zh-CN" altLang="en-US" sz="2000" dirty="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Terry，1+Philip+Terry</a:t>
            </a:r>
            <a:r>
              <a:rPr lang="zh-CN" altLang="en-US" sz="2000" dirty="0" smtClean="0">
                <a:solidFill>
                  <a:srgbClr val="00B050"/>
                </a:solidFill>
                <a:latin typeface="Impact" panose="020B0806030902050204" pitchFamily="34" charset="0"/>
              </a:rPr>
              <a:t>&gt;</a:t>
            </a:r>
            <a:r>
              <a:rPr lang="en-US" altLang="zh-CN" sz="2000" dirty="0" smtClean="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Philip，2+Philip+Terry&gt;</a:t>
            </a:r>
          </a:p>
          <a:p>
            <a:r>
              <a:rPr lang="zh-CN" altLang="en-US" sz="2000" dirty="0">
                <a:latin typeface="Impact" panose="020B0806030902050204" pitchFamily="34" charset="0"/>
              </a:rPr>
              <a:t>Philip	Alma	</a:t>
            </a:r>
            <a:r>
              <a:rPr lang="zh-CN" altLang="en-US" sz="2000" dirty="0" smtClean="0">
                <a:latin typeface="Impact" panose="020B0806030902050204" pitchFamily="34" charset="0"/>
              </a:rPr>
              <a:t>&gt;&gt;</a:t>
            </a:r>
            <a:r>
              <a:rPr lang="zh-CN" altLang="en-US" sz="2000" dirty="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Alma，1+Philip+Alma</a:t>
            </a:r>
            <a:r>
              <a:rPr lang="zh-CN" altLang="en-US" sz="2000" dirty="0" smtClean="0">
                <a:latin typeface="Impact" panose="020B0806030902050204" pitchFamily="34" charset="0"/>
              </a:rPr>
              <a:t>&gt;</a:t>
            </a:r>
            <a:r>
              <a:rPr lang="en-US" altLang="zh-CN" sz="2000" dirty="0" smtClean="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Philip，2+Philip+Alma&gt;</a:t>
            </a:r>
          </a:p>
          <a:p>
            <a:r>
              <a:rPr lang="zh-CN" altLang="en-US" sz="2000" dirty="0">
                <a:solidFill>
                  <a:srgbClr val="00B050"/>
                </a:solidFill>
                <a:latin typeface="Impact" panose="020B0806030902050204" pitchFamily="34" charset="0"/>
              </a:rPr>
              <a:t>Mark	Terry	</a:t>
            </a:r>
            <a:r>
              <a:rPr lang="zh-CN" altLang="en-US" sz="2000" dirty="0" smtClean="0">
                <a:solidFill>
                  <a:srgbClr val="00B050"/>
                </a:solidFill>
                <a:latin typeface="Impact" panose="020B0806030902050204" pitchFamily="34" charset="0"/>
              </a:rPr>
              <a:t>&gt;&gt;</a:t>
            </a:r>
            <a:r>
              <a:rPr lang="zh-CN" altLang="en-US" sz="2000" dirty="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Terry，1+Mark+Terry</a:t>
            </a:r>
            <a:r>
              <a:rPr lang="zh-CN" altLang="en-US" sz="2000" dirty="0" smtClean="0">
                <a:solidFill>
                  <a:srgbClr val="00B050"/>
                </a:solidFill>
                <a:latin typeface="Impact" panose="020B0806030902050204" pitchFamily="34" charset="0"/>
              </a:rPr>
              <a:t>&gt;</a:t>
            </a:r>
            <a:r>
              <a:rPr lang="en-US" altLang="zh-CN" sz="2000" dirty="0" smtClean="0">
                <a:solidFill>
                  <a:srgbClr val="00B050"/>
                </a:solidFill>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Mark，2+Mark+Terry&gt;</a:t>
            </a:r>
          </a:p>
          <a:p>
            <a:r>
              <a:rPr lang="zh-CN" altLang="en-US" sz="2000" dirty="0">
                <a:latin typeface="Impact" panose="020B0806030902050204" pitchFamily="34" charset="0"/>
              </a:rPr>
              <a:t>Mark	Alma	</a:t>
            </a:r>
            <a:r>
              <a:rPr lang="zh-CN" altLang="en-US" sz="2000" dirty="0" smtClean="0">
                <a:latin typeface="Impact" panose="020B0806030902050204" pitchFamily="34" charset="0"/>
              </a:rPr>
              <a:t>&gt;&gt;</a:t>
            </a:r>
            <a:r>
              <a:rPr lang="zh-CN" altLang="en-US" sz="2000" dirty="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Alma，1+Mark+Alma</a:t>
            </a:r>
            <a:r>
              <a:rPr lang="zh-CN" altLang="en-US" sz="2000" dirty="0" smtClean="0">
                <a:latin typeface="Impact" panose="020B0806030902050204" pitchFamily="34" charset="0"/>
              </a:rPr>
              <a:t>&gt;</a:t>
            </a:r>
            <a:r>
              <a:rPr lang="en-US" altLang="zh-CN" sz="2000" dirty="0" smtClean="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Mark，2+Mark+Alma&gt;</a:t>
            </a:r>
          </a:p>
        </p:txBody>
      </p:sp>
      <p:cxnSp>
        <p:nvCxnSpPr>
          <p:cNvPr id="5" name="直接连接符 4"/>
          <p:cNvCxnSpPr/>
          <p:nvPr/>
        </p:nvCxnSpPr>
        <p:spPr>
          <a:xfrm>
            <a:off x="3178629" y="1264783"/>
            <a:ext cx="0" cy="4708981"/>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027712" y="1272043"/>
            <a:ext cx="0" cy="4708981"/>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857998" y="1243011"/>
            <a:ext cx="0" cy="4708981"/>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1407885" y="1611086"/>
            <a:ext cx="9238344" cy="9297"/>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2" name="右箭头 11"/>
          <p:cNvSpPr/>
          <p:nvPr/>
        </p:nvSpPr>
        <p:spPr>
          <a:xfrm>
            <a:off x="847013" y="344294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39482" y="2887869"/>
            <a:ext cx="860071" cy="1477328"/>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数据文件中的原始数据</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5" name="右箭头 14"/>
          <p:cNvSpPr/>
          <p:nvPr/>
        </p:nvSpPr>
        <p:spPr>
          <a:xfrm rot="10800000">
            <a:off x="9242747" y="351529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954494" y="3324522"/>
            <a:ext cx="860071" cy="923330"/>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逻辑右表数据</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8" name="右箭头 17"/>
          <p:cNvSpPr/>
          <p:nvPr/>
        </p:nvSpPr>
        <p:spPr>
          <a:xfrm rot="5400000">
            <a:off x="6272480" y="2987831"/>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369906" y="2016003"/>
            <a:ext cx="860071" cy="923330"/>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逻辑左表数据</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7758167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7393474" y="3295388"/>
            <a:ext cx="3472542" cy="1206781"/>
          </a:xfrm>
          <a:prstGeom prst="roundRect">
            <a:avLst/>
          </a:prstGeom>
          <a:solidFill>
            <a:schemeClr val="accent4">
              <a:lumMod val="60000"/>
              <a:lumOff val="40000"/>
            </a:schemeClr>
          </a:solid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712029" y="3306927"/>
            <a:ext cx="3472542" cy="1206781"/>
          </a:xfrm>
          <a:prstGeom prst="roundRect">
            <a:avLst/>
          </a:prstGeom>
          <a:solidFill>
            <a:schemeClr val="accent4">
              <a:lumMod val="60000"/>
              <a:lumOff val="40000"/>
            </a:schemeClr>
          </a:solid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smtClean="0"/>
              <a:t>Shuffle</a:t>
            </a:r>
            <a:r>
              <a:rPr lang="zh-CN" altLang="en-US" dirty="0" smtClean="0"/>
              <a:t>过程处理</a:t>
            </a:r>
            <a:endParaRPr lang="zh-CN" altLang="en-US" dirty="0"/>
          </a:p>
        </p:txBody>
      </p:sp>
      <p:sp>
        <p:nvSpPr>
          <p:cNvPr id="3" name="内容占位符 2"/>
          <p:cNvSpPr>
            <a:spLocks noGrp="1"/>
          </p:cNvSpPr>
          <p:nvPr>
            <p:ph idx="1"/>
          </p:nvPr>
        </p:nvSpPr>
        <p:spPr/>
        <p:txBody>
          <a:bodyPr/>
          <a:lstStyle/>
          <a:p>
            <a:r>
              <a:rPr lang="zh-CN" altLang="en-US" dirty="0"/>
              <a:t>在</a:t>
            </a:r>
            <a:r>
              <a:rPr lang="en-US" altLang="zh-CN" dirty="0"/>
              <a:t>shuffle</a:t>
            </a:r>
            <a:r>
              <a:rPr lang="zh-CN" altLang="en-US" dirty="0"/>
              <a:t>过程中</a:t>
            </a:r>
            <a:r>
              <a:rPr lang="zh-CN" altLang="en-US" dirty="0" smtClean="0"/>
              <a:t>完成汇总，部分汇总结果如下：</a:t>
            </a:r>
            <a:endParaRPr lang="zh-CN" altLang="en-US" dirty="0"/>
          </a:p>
        </p:txBody>
      </p:sp>
      <p:sp>
        <p:nvSpPr>
          <p:cNvPr id="5" name="矩形 4"/>
          <p:cNvSpPr/>
          <p:nvPr/>
        </p:nvSpPr>
        <p:spPr>
          <a:xfrm>
            <a:off x="1001486" y="1400866"/>
            <a:ext cx="12090399" cy="4401205"/>
          </a:xfrm>
          <a:prstGeom prst="rect">
            <a:avLst/>
          </a:prstGeom>
        </p:spPr>
        <p:txBody>
          <a:bodyPr wrap="square">
            <a:spAutoFit/>
          </a:bodyPr>
          <a:lstStyle/>
          <a:p>
            <a:r>
              <a:rPr lang="zh-CN" altLang="en-US" sz="2000" dirty="0">
                <a:latin typeface="Impact" panose="020B0806030902050204" pitchFamily="34" charset="0"/>
              </a:rPr>
              <a:t>map</a:t>
            </a:r>
            <a:r>
              <a:rPr lang="zh-CN" altLang="en-US" sz="2000" b="1" dirty="0">
                <a:latin typeface="微软雅黑" panose="020B0503020204020204" pitchFamily="34" charset="-122"/>
                <a:ea typeface="微软雅黑" panose="020B0503020204020204" pitchFamily="34" charset="-122"/>
              </a:rPr>
              <a:t>函数输出</a:t>
            </a:r>
            <a:r>
              <a:rPr lang="zh-CN" altLang="en-US" sz="2000" dirty="0">
                <a:latin typeface="Impact" panose="020B0806030902050204" pitchFamily="34" charset="0"/>
              </a:rPr>
              <a:t>		</a:t>
            </a:r>
            <a:r>
              <a:rPr lang="zh-CN" altLang="en-US" sz="2000" b="1" dirty="0" smtClean="0">
                <a:latin typeface="微软雅黑" panose="020B0503020204020204" pitchFamily="34" charset="-122"/>
                <a:ea typeface="微软雅黑" panose="020B0503020204020204" pitchFamily="34" charset="-122"/>
              </a:rPr>
              <a:t>排序</a:t>
            </a:r>
            <a:r>
              <a:rPr lang="zh-CN" altLang="en-US" sz="2000" b="1" dirty="0">
                <a:latin typeface="微软雅黑" panose="020B0503020204020204" pitchFamily="34" charset="-122"/>
                <a:ea typeface="微软雅黑" panose="020B0503020204020204" pitchFamily="34" charset="-122"/>
              </a:rPr>
              <a:t>结果</a:t>
            </a:r>
            <a:r>
              <a:rPr lang="zh-CN" altLang="en-US" sz="2000" dirty="0">
                <a:latin typeface="Impact" panose="020B0806030902050204" pitchFamily="34" charset="0"/>
              </a:rPr>
              <a:t>			shuffle</a:t>
            </a:r>
            <a:r>
              <a:rPr lang="zh-CN" altLang="en-US" sz="2000" b="1" dirty="0">
                <a:latin typeface="微软雅黑" panose="020B0503020204020204" pitchFamily="34" charset="-122"/>
                <a:ea typeface="微软雅黑" panose="020B0503020204020204" pitchFamily="34" charset="-122"/>
              </a:rPr>
              <a:t>连接</a:t>
            </a:r>
          </a:p>
          <a:p>
            <a:r>
              <a:rPr lang="zh-CN" altLang="en-US" sz="2000" dirty="0">
                <a:latin typeface="Impact" panose="020B0806030902050204" pitchFamily="34" charset="0"/>
              </a:rPr>
              <a:t>&lt;Lucy，1+Tom+Lucy&gt;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Alice，1+Jack+Alice&gt; </a:t>
            </a:r>
            <a:r>
              <a:rPr lang="zh-CN" altLang="en-US" sz="2000" dirty="0">
                <a:latin typeface="Impact" panose="020B0806030902050204" pitchFamily="34" charset="0"/>
              </a:rPr>
              <a:t>		</a:t>
            </a:r>
            <a:r>
              <a:rPr lang="zh-CN" altLang="en-US" sz="2000" dirty="0">
                <a:solidFill>
                  <a:srgbClr val="00B050"/>
                </a:solidFill>
                <a:latin typeface="Impact" panose="020B0806030902050204" pitchFamily="34" charset="0"/>
              </a:rPr>
              <a:t>&lt;Alice，1+Jack+Alice，</a:t>
            </a:r>
          </a:p>
          <a:p>
            <a:r>
              <a:rPr lang="zh-CN" altLang="en-US" sz="2000" dirty="0">
                <a:latin typeface="Impact" panose="020B0806030902050204" pitchFamily="34" charset="0"/>
              </a:rPr>
              <a:t>&lt;Tom，2+Tom+Lucy&gt;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Alice，1+Terry+Alice&gt; </a:t>
            </a:r>
            <a:r>
              <a:rPr lang="zh-CN" altLang="en-US" sz="2000" dirty="0">
                <a:latin typeface="Impact" panose="020B0806030902050204" pitchFamily="34" charset="0"/>
              </a:rPr>
              <a:t>	      </a:t>
            </a:r>
            <a:r>
              <a:rPr lang="en-US" altLang="zh-CN" sz="2000" dirty="0">
                <a:latin typeface="Impact" panose="020B0806030902050204" pitchFamily="34" charset="0"/>
              </a:rPr>
              <a:t>		</a:t>
            </a:r>
            <a:r>
              <a:rPr lang="zh-CN" altLang="en-US" sz="2000" dirty="0" smtClean="0">
                <a:solidFill>
                  <a:srgbClr val="00B050"/>
                </a:solidFill>
                <a:latin typeface="Impact" panose="020B0806030902050204" pitchFamily="34" charset="0"/>
              </a:rPr>
              <a:t>1</a:t>
            </a:r>
            <a:r>
              <a:rPr lang="zh-CN" altLang="en-US" sz="2000" dirty="0">
                <a:solidFill>
                  <a:srgbClr val="00B050"/>
                </a:solidFill>
                <a:latin typeface="Impact" panose="020B0806030902050204" pitchFamily="34" charset="0"/>
              </a:rPr>
              <a:t>+Terry+Alice </a:t>
            </a:r>
            <a:r>
              <a:rPr lang="en-US" altLang="zh-CN" sz="2000" dirty="0">
                <a:solidFill>
                  <a:srgbClr val="00B050"/>
                </a:solidFill>
                <a:latin typeface="Impact" panose="020B0806030902050204" pitchFamily="34" charset="0"/>
              </a:rPr>
              <a:t>&gt;</a:t>
            </a:r>
            <a:endParaRPr lang="zh-CN" altLang="en-US" sz="2000" dirty="0">
              <a:solidFill>
                <a:srgbClr val="00B050"/>
              </a:solidFill>
              <a:latin typeface="Impact" panose="020B0806030902050204" pitchFamily="34" charset="0"/>
            </a:endParaRPr>
          </a:p>
          <a:p>
            <a:r>
              <a:rPr lang="zh-CN" altLang="en-US" sz="2000" dirty="0">
                <a:latin typeface="Impact" panose="020B0806030902050204" pitchFamily="34" charset="0"/>
              </a:rPr>
              <a:t>&lt;Jack，1+Tom+Jack&gt; 	</a:t>
            </a:r>
            <a:r>
              <a:rPr lang="zh-CN" altLang="en-US" sz="2000" dirty="0" smtClean="0">
                <a:latin typeface="Impact" panose="020B0806030902050204" pitchFamily="34" charset="0"/>
              </a:rPr>
              <a:t>&lt;</a:t>
            </a:r>
            <a:r>
              <a:rPr lang="zh-CN" altLang="en-US" sz="2000" dirty="0">
                <a:latin typeface="Impact" panose="020B0806030902050204" pitchFamily="34" charset="0"/>
              </a:rPr>
              <a:t>Alma，1+Philip+Alma&gt; 	     </a:t>
            </a:r>
            <a:r>
              <a:rPr lang="en-US" altLang="zh-CN" sz="2000" dirty="0" smtClean="0">
                <a:latin typeface="Impact" panose="020B0806030902050204" pitchFamily="34" charset="0"/>
              </a:rPr>
              <a:t>	&lt;Alma</a:t>
            </a:r>
            <a:r>
              <a:rPr lang="zh-CN" altLang="en-US" sz="2000" dirty="0" smtClean="0">
                <a:latin typeface="Impact" panose="020B0806030902050204" pitchFamily="34" charset="0"/>
              </a:rPr>
              <a:t>，1</a:t>
            </a:r>
            <a:r>
              <a:rPr lang="zh-CN" altLang="en-US" sz="2000" dirty="0">
                <a:latin typeface="Impact" panose="020B0806030902050204" pitchFamily="34" charset="0"/>
              </a:rPr>
              <a:t>+Philip+Alma，</a:t>
            </a:r>
          </a:p>
          <a:p>
            <a:r>
              <a:rPr lang="zh-CN" altLang="en-US" sz="2000" dirty="0">
                <a:latin typeface="Impact" panose="020B0806030902050204" pitchFamily="34" charset="0"/>
              </a:rPr>
              <a:t>&lt;Tom，2+Tom+Jack&gt; 	</a:t>
            </a:r>
            <a:r>
              <a:rPr lang="zh-CN" altLang="en-US" sz="2000" dirty="0" smtClean="0">
                <a:latin typeface="Impact" panose="020B0806030902050204" pitchFamily="34" charset="0"/>
              </a:rPr>
              <a:t>&lt;</a:t>
            </a:r>
            <a:r>
              <a:rPr lang="zh-CN" altLang="en-US" sz="2000" dirty="0">
                <a:latin typeface="Impact" panose="020B0806030902050204" pitchFamily="34" charset="0"/>
              </a:rPr>
              <a:t>Alma，1+Mark+Alma&gt; 	      </a:t>
            </a:r>
            <a:r>
              <a:rPr lang="en-US" altLang="zh-CN" sz="2000" dirty="0">
                <a:latin typeface="Impact" panose="020B0806030902050204" pitchFamily="34" charset="0"/>
              </a:rPr>
              <a:t>		</a:t>
            </a:r>
            <a:r>
              <a:rPr lang="zh-CN" altLang="en-US" sz="2000" dirty="0" smtClean="0">
                <a:latin typeface="Impact" panose="020B0806030902050204" pitchFamily="34" charset="0"/>
              </a:rPr>
              <a:t>1</a:t>
            </a:r>
            <a:r>
              <a:rPr lang="zh-CN" altLang="en-US" sz="2000" dirty="0">
                <a:latin typeface="Impact" panose="020B0806030902050204" pitchFamily="34" charset="0"/>
              </a:rPr>
              <a:t>+Mark+Alma &gt; </a:t>
            </a:r>
          </a:p>
          <a:p>
            <a:r>
              <a:rPr lang="zh-CN" altLang="en-US" sz="2000" dirty="0">
                <a:latin typeface="Impact" panose="020B0806030902050204" pitchFamily="34" charset="0"/>
              </a:rPr>
              <a:t>&lt;Lucy，1+Jone+Lucy&gt;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Ben，1+Lucy+Ben&gt; </a:t>
            </a:r>
            <a:r>
              <a:rPr lang="zh-CN" altLang="en-US" sz="2000" dirty="0">
                <a:latin typeface="Impact" panose="020B0806030902050204" pitchFamily="34" charset="0"/>
              </a:rPr>
              <a:t>		</a:t>
            </a:r>
            <a:r>
              <a:rPr lang="zh-CN" altLang="en-US" sz="2000" dirty="0">
                <a:solidFill>
                  <a:srgbClr val="00B050"/>
                </a:solidFill>
                <a:latin typeface="Impact" panose="020B0806030902050204" pitchFamily="34" charset="0"/>
              </a:rPr>
              <a:t>&lt;Ben，1+Lucy+Ben&gt; </a:t>
            </a:r>
          </a:p>
          <a:p>
            <a:r>
              <a:rPr lang="zh-CN" altLang="en-US" sz="2000" dirty="0">
                <a:latin typeface="Impact" panose="020B0806030902050204" pitchFamily="34" charset="0"/>
              </a:rPr>
              <a:t>&lt;Jone，2+Jone+Lucy&gt; 	</a:t>
            </a:r>
            <a:r>
              <a:rPr lang="zh-CN" altLang="en-US" sz="2000" dirty="0" smtClean="0">
                <a:latin typeface="Impact" panose="020B0806030902050204" pitchFamily="34" charset="0"/>
              </a:rPr>
              <a:t>&lt;</a:t>
            </a:r>
            <a:r>
              <a:rPr lang="zh-CN" altLang="en-US" sz="2000" dirty="0">
                <a:latin typeface="Impact" panose="020B0806030902050204" pitchFamily="34" charset="0"/>
              </a:rPr>
              <a:t>Jack，1+Tom+Jack&gt; 		&lt;Jack，1+Tom+Jack，</a:t>
            </a:r>
          </a:p>
          <a:p>
            <a:r>
              <a:rPr lang="zh-CN" altLang="en-US" sz="2000" dirty="0">
                <a:latin typeface="Impact" panose="020B0806030902050204" pitchFamily="34" charset="0"/>
              </a:rPr>
              <a:t>&lt;Jack，1+Jone+Jack&gt; 	</a:t>
            </a:r>
            <a:r>
              <a:rPr lang="zh-CN" altLang="en-US" sz="2000" dirty="0" smtClean="0">
                <a:latin typeface="Impact" panose="020B0806030902050204" pitchFamily="34" charset="0"/>
              </a:rPr>
              <a:t>&lt;</a:t>
            </a:r>
            <a:r>
              <a:rPr lang="zh-CN" altLang="en-US" sz="2000" dirty="0">
                <a:latin typeface="Impact" panose="020B0806030902050204" pitchFamily="34" charset="0"/>
              </a:rPr>
              <a:t>Jack，1+Jone+Jack&gt; 	     </a:t>
            </a:r>
            <a:r>
              <a:rPr lang="en-US" altLang="zh-CN" sz="2000" dirty="0">
                <a:latin typeface="Impact" panose="020B0806030902050204" pitchFamily="34" charset="0"/>
              </a:rPr>
              <a:t>		</a:t>
            </a:r>
            <a:r>
              <a:rPr lang="zh-CN" altLang="en-US" sz="2000" dirty="0" smtClean="0">
                <a:latin typeface="Impact" panose="020B0806030902050204" pitchFamily="34" charset="0"/>
              </a:rPr>
              <a:t>1</a:t>
            </a:r>
            <a:r>
              <a:rPr lang="zh-CN" altLang="en-US" sz="2000" dirty="0">
                <a:latin typeface="Impact" panose="020B0806030902050204" pitchFamily="34" charset="0"/>
              </a:rPr>
              <a:t>+Jone+Jack，</a:t>
            </a:r>
          </a:p>
          <a:p>
            <a:r>
              <a:rPr lang="zh-CN" altLang="en-US" sz="2000" dirty="0">
                <a:latin typeface="Impact" panose="020B0806030902050204" pitchFamily="34" charset="0"/>
              </a:rPr>
              <a:t>&lt;Jone，2+Jone+Jack&gt; 	</a:t>
            </a:r>
            <a:r>
              <a:rPr lang="zh-CN" altLang="en-US" sz="2000" dirty="0" smtClean="0">
                <a:latin typeface="Impact" panose="020B0806030902050204" pitchFamily="34" charset="0"/>
              </a:rPr>
              <a:t>&lt;</a:t>
            </a:r>
            <a:r>
              <a:rPr lang="zh-CN" altLang="en-US" sz="2000" dirty="0">
                <a:latin typeface="Impact" panose="020B0806030902050204" pitchFamily="34" charset="0"/>
              </a:rPr>
              <a:t>Jack，2+Jack+Alice&gt; 	       </a:t>
            </a:r>
            <a:r>
              <a:rPr lang="en-US" altLang="zh-CN" sz="2000" dirty="0">
                <a:latin typeface="Impact" panose="020B0806030902050204" pitchFamily="34" charset="0"/>
              </a:rPr>
              <a:t>		</a:t>
            </a:r>
            <a:r>
              <a:rPr lang="zh-CN" altLang="en-US" sz="2000" dirty="0" smtClean="0">
                <a:latin typeface="Impact" panose="020B0806030902050204" pitchFamily="34" charset="0"/>
              </a:rPr>
              <a:t>2</a:t>
            </a:r>
            <a:r>
              <a:rPr lang="zh-CN" altLang="en-US" sz="2000" dirty="0">
                <a:latin typeface="Impact" panose="020B0806030902050204" pitchFamily="34" charset="0"/>
              </a:rPr>
              <a:t>+Jack+Alice，</a:t>
            </a:r>
          </a:p>
          <a:p>
            <a:r>
              <a:rPr lang="zh-CN" altLang="en-US" sz="2000" dirty="0">
                <a:latin typeface="Impact" panose="020B0806030902050204" pitchFamily="34" charset="0"/>
              </a:rPr>
              <a:t>&lt;Mary，1+Lucy+Mary&gt; 	</a:t>
            </a:r>
            <a:r>
              <a:rPr lang="zh-CN" altLang="en-US" sz="2000" dirty="0" smtClean="0">
                <a:latin typeface="Impact" panose="020B0806030902050204" pitchFamily="34" charset="0"/>
              </a:rPr>
              <a:t>&lt;</a:t>
            </a:r>
            <a:r>
              <a:rPr lang="zh-CN" altLang="en-US" sz="2000" dirty="0">
                <a:latin typeface="Impact" panose="020B0806030902050204" pitchFamily="34" charset="0"/>
              </a:rPr>
              <a:t>Jack，2+Jack+Jesse&gt; 	       </a:t>
            </a:r>
            <a:r>
              <a:rPr lang="en-US" altLang="zh-CN" sz="2000" dirty="0">
                <a:latin typeface="Impact" panose="020B0806030902050204" pitchFamily="34" charset="0"/>
              </a:rPr>
              <a:t>		</a:t>
            </a:r>
            <a:r>
              <a:rPr lang="zh-CN" altLang="en-US" sz="2000" dirty="0" smtClean="0">
                <a:latin typeface="Impact" panose="020B0806030902050204" pitchFamily="34" charset="0"/>
              </a:rPr>
              <a:t>2</a:t>
            </a:r>
            <a:r>
              <a:rPr lang="zh-CN" altLang="en-US" sz="2000" dirty="0">
                <a:latin typeface="Impact" panose="020B0806030902050204" pitchFamily="34" charset="0"/>
              </a:rPr>
              <a:t>+Jack+Jesse &gt; </a:t>
            </a:r>
          </a:p>
          <a:p>
            <a:r>
              <a:rPr lang="zh-CN" altLang="en-US" sz="2000" dirty="0">
                <a:latin typeface="Impact" panose="020B0806030902050204" pitchFamily="34" charset="0"/>
              </a:rPr>
              <a:t>&lt;Lucy，2+Lucy+Mary&gt;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Jesse，1+Jack+Jesse&gt; </a:t>
            </a:r>
            <a:r>
              <a:rPr lang="zh-CN" altLang="en-US" sz="2000" dirty="0">
                <a:latin typeface="Impact" panose="020B0806030902050204" pitchFamily="34" charset="0"/>
              </a:rPr>
              <a:t>		</a:t>
            </a:r>
            <a:r>
              <a:rPr lang="zh-CN" altLang="en-US" sz="2000" dirty="0">
                <a:solidFill>
                  <a:srgbClr val="00B050"/>
                </a:solidFill>
                <a:latin typeface="Impact" panose="020B0806030902050204" pitchFamily="34" charset="0"/>
              </a:rPr>
              <a:t>&lt;Jesse，1+Jack+Jesse，</a:t>
            </a:r>
          </a:p>
          <a:p>
            <a:r>
              <a:rPr lang="zh-CN" altLang="en-US" sz="2000" dirty="0">
                <a:latin typeface="Impact" panose="020B0806030902050204" pitchFamily="34" charset="0"/>
              </a:rPr>
              <a:t>&lt;Ben，1+Lucy+Ben&gt;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Jesse，1+Terry+Jesse&gt; </a:t>
            </a:r>
            <a:r>
              <a:rPr lang="zh-CN" altLang="en-US" sz="2000" dirty="0">
                <a:latin typeface="Impact" panose="020B0806030902050204" pitchFamily="34" charset="0"/>
              </a:rPr>
              <a:t>	        	</a:t>
            </a:r>
            <a:r>
              <a:rPr lang="en-US" altLang="zh-CN" sz="2000" dirty="0">
                <a:latin typeface="Impact" panose="020B0806030902050204" pitchFamily="34" charset="0"/>
              </a:rPr>
              <a:t>	</a:t>
            </a:r>
            <a:r>
              <a:rPr lang="zh-CN" altLang="en-US" sz="2000" dirty="0">
                <a:solidFill>
                  <a:srgbClr val="00B050"/>
                </a:solidFill>
                <a:latin typeface="Impact" panose="020B0806030902050204" pitchFamily="34" charset="0"/>
              </a:rPr>
              <a:t>1+Terry+Jesse &gt; </a:t>
            </a:r>
          </a:p>
          <a:p>
            <a:r>
              <a:rPr lang="zh-CN" altLang="en-US" sz="2000" dirty="0">
                <a:latin typeface="Impact" panose="020B0806030902050204" pitchFamily="34" charset="0"/>
              </a:rPr>
              <a:t>&lt;Lucy，2+Lucy+Ben&gt; 	</a:t>
            </a:r>
            <a:r>
              <a:rPr lang="zh-CN" altLang="en-US" sz="2000" dirty="0" smtClean="0">
                <a:latin typeface="Impact" panose="020B0806030902050204" pitchFamily="34" charset="0"/>
              </a:rPr>
              <a:t>&lt;</a:t>
            </a:r>
            <a:r>
              <a:rPr lang="zh-CN" altLang="en-US" sz="2000" dirty="0">
                <a:latin typeface="Impact" panose="020B0806030902050204" pitchFamily="34" charset="0"/>
              </a:rPr>
              <a:t>Jone，2+Jone+Lucy&gt; 		&lt;Jone，	2+Jone+Lucy，</a:t>
            </a:r>
          </a:p>
          <a:p>
            <a:r>
              <a:rPr lang="zh-CN" altLang="en-US" sz="2000" dirty="0">
                <a:latin typeface="Impact" panose="020B0806030902050204" pitchFamily="34" charset="0"/>
              </a:rPr>
              <a:t>&lt;Alice，1+Jack+Alice&gt; 	</a:t>
            </a:r>
            <a:r>
              <a:rPr lang="zh-CN" altLang="en-US" sz="2000" dirty="0" smtClean="0">
                <a:latin typeface="Impact" panose="020B0806030902050204" pitchFamily="34" charset="0"/>
              </a:rPr>
              <a:t>&lt;</a:t>
            </a:r>
            <a:r>
              <a:rPr lang="zh-CN" altLang="en-US" sz="2000" dirty="0">
                <a:latin typeface="Impact" panose="020B0806030902050204" pitchFamily="34" charset="0"/>
              </a:rPr>
              <a:t>Jone，2+Jone+Jack&gt; 	        	</a:t>
            </a:r>
            <a:r>
              <a:rPr lang="en-US" altLang="zh-CN" sz="2000" dirty="0">
                <a:latin typeface="Impact" panose="020B0806030902050204" pitchFamily="34" charset="0"/>
              </a:rPr>
              <a:t>	</a:t>
            </a:r>
            <a:r>
              <a:rPr lang="zh-CN" altLang="en-US" sz="2000" dirty="0">
                <a:latin typeface="Impact" panose="020B0806030902050204" pitchFamily="34" charset="0"/>
              </a:rPr>
              <a:t>2+Jone+Jack&gt; </a:t>
            </a:r>
          </a:p>
        </p:txBody>
      </p:sp>
      <p:cxnSp>
        <p:nvCxnSpPr>
          <p:cNvPr id="6" name="直接连接符 5"/>
          <p:cNvCxnSpPr/>
          <p:nvPr/>
        </p:nvCxnSpPr>
        <p:spPr>
          <a:xfrm flipV="1">
            <a:off x="769257" y="1756228"/>
            <a:ext cx="9238344" cy="9297"/>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69257" y="3243942"/>
            <a:ext cx="9238344" cy="9297"/>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769257" y="4513709"/>
            <a:ext cx="9238344" cy="9297"/>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693884" y="1400866"/>
            <a:ext cx="0" cy="4401205"/>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351483" y="1400866"/>
            <a:ext cx="0" cy="4401205"/>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4" name="右箭头 13"/>
          <p:cNvSpPr/>
          <p:nvPr/>
        </p:nvSpPr>
        <p:spPr>
          <a:xfrm rot="5400000">
            <a:off x="9991476" y="310888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77696" y="1829599"/>
            <a:ext cx="860071" cy="1477328"/>
          </a:xfrm>
          <a:prstGeom prst="rect">
            <a:avLst/>
          </a:prstGeom>
          <a:noFill/>
        </p:spPr>
        <p:txBody>
          <a:bodyPr wrap="square" rtlCol="0">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rPr>
              <a:t>Map</a:t>
            </a:r>
            <a:r>
              <a:rPr lang="zh-CN" altLang="en-US" b="1" dirty="0" smtClean="0">
                <a:solidFill>
                  <a:srgbClr val="C00000"/>
                </a:solidFill>
                <a:latin typeface="微软雅黑" panose="020B0503020204020204" pitchFamily="34" charset="-122"/>
                <a:ea typeface="微软雅黑" panose="020B0503020204020204" pitchFamily="34" charset="-122"/>
              </a:rPr>
              <a:t>的原始输出数据</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7" name="右箭头 16"/>
          <p:cNvSpPr/>
          <p:nvPr/>
        </p:nvSpPr>
        <p:spPr>
          <a:xfrm rot="5400000">
            <a:off x="6333878" y="318798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386960" y="2171131"/>
            <a:ext cx="860071" cy="923330"/>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排序后的数据</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0007601" y="1653063"/>
            <a:ext cx="1614742" cy="1200329"/>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汇总后的数据，列表中包括逻辑左表数据和逻辑右表数据</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42094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气象统计</a:t>
            </a:r>
            <a:r>
              <a:rPr lang="en-US" altLang="zh-CN" dirty="0" smtClean="0"/>
              <a:t>-</a:t>
            </a:r>
            <a:r>
              <a:rPr lang="zh-CN" altLang="en-US" dirty="0" smtClean="0"/>
              <a:t>最高气温</a:t>
            </a:r>
            <a:endParaRPr lang="zh-CN" altLang="en-US" dirty="0"/>
          </a:p>
        </p:txBody>
      </p:sp>
      <p:sp>
        <p:nvSpPr>
          <p:cNvPr id="4" name="内容占位符 3"/>
          <p:cNvSpPr>
            <a:spLocks noGrp="1"/>
          </p:cNvSpPr>
          <p:nvPr>
            <p:ph idx="1"/>
          </p:nvPr>
        </p:nvSpPr>
        <p:spPr/>
        <p:txBody>
          <a:bodyPr/>
          <a:lstStyle/>
          <a:p>
            <a:r>
              <a:rPr lang="zh-CN" altLang="en-US" dirty="0" smtClean="0"/>
              <a:t>在</a:t>
            </a:r>
            <a:r>
              <a:rPr lang="en-US" altLang="zh-CN" dirty="0" smtClean="0"/>
              <a:t>HDFS</a:t>
            </a:r>
            <a:r>
              <a:rPr lang="zh-CN" altLang="en-US" dirty="0" smtClean="0"/>
              <a:t>中有保存气温的数据，格式如下：</a:t>
            </a:r>
            <a:endParaRPr lang="en-US" altLang="zh-CN" dirty="0" smtClean="0"/>
          </a:p>
          <a:p>
            <a:r>
              <a:rPr lang="zh-CN" altLang="en-US" dirty="0"/>
              <a:t>现在要求使用</a:t>
            </a:r>
            <a:r>
              <a:rPr lang="en-US" altLang="zh-CN" dirty="0" err="1"/>
              <a:t>MapReduce</a:t>
            </a:r>
            <a:r>
              <a:rPr lang="zh-CN" altLang="en-US" dirty="0"/>
              <a:t>，计算每一年出现过的最大气温。</a:t>
            </a:r>
            <a:br>
              <a:rPr lang="zh-CN" altLang="en-US" dirty="0"/>
            </a:br>
            <a:endParaRPr lang="zh-CN" altLang="en-US" dirty="0"/>
          </a:p>
        </p:txBody>
      </p:sp>
      <p:pic>
        <p:nvPicPr>
          <p:cNvPr id="3" name="图片 2"/>
          <p:cNvPicPr>
            <a:picLocks noChangeAspect="1"/>
          </p:cNvPicPr>
          <p:nvPr/>
        </p:nvPicPr>
        <p:blipFill>
          <a:blip r:embed="rId2"/>
          <a:stretch>
            <a:fillRect/>
          </a:stretch>
        </p:blipFill>
        <p:spPr>
          <a:xfrm>
            <a:off x="2760927" y="2138481"/>
            <a:ext cx="1190625" cy="2066925"/>
          </a:xfrm>
          <a:prstGeom prst="rect">
            <a:avLst/>
          </a:prstGeom>
          <a:blipFill>
            <a:blip r:embed="rId3"/>
            <a:stretch>
              <a:fillRect/>
            </a:stretch>
          </a:blipFill>
          <a:ln w="101600">
            <a:solidFill>
              <a:srgbClr val="339933">
                <a:alpha val="96000"/>
              </a:srgbClr>
            </a:solidFill>
          </a:ln>
        </p:spPr>
      </p:pic>
      <p:sp>
        <p:nvSpPr>
          <p:cNvPr id="11" name="圆角矩形 10"/>
          <p:cNvSpPr/>
          <p:nvPr/>
        </p:nvSpPr>
        <p:spPr>
          <a:xfrm>
            <a:off x="2760927" y="2621093"/>
            <a:ext cx="921487" cy="201936"/>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2760927" y="2641599"/>
            <a:ext cx="2050944" cy="1059543"/>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760927" y="2843535"/>
            <a:ext cx="2050944" cy="1864989"/>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21246" y="2641599"/>
            <a:ext cx="5479214" cy="937007"/>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667864" y="2851484"/>
            <a:ext cx="5432596" cy="1891495"/>
          </a:xfrm>
          <a:prstGeom prst="line">
            <a:avLst/>
          </a:prstGeom>
          <a:ln w="254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4811871" y="3599112"/>
            <a:ext cx="4427621" cy="1212588"/>
          </a:xfrm>
          <a:prstGeom prst="roundRect">
            <a:avLst/>
          </a:prstGeom>
          <a:no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4978405" y="3713206"/>
            <a:ext cx="4408713" cy="1015663"/>
          </a:xfrm>
          <a:prstGeom prst="rect">
            <a:avLst/>
          </a:prstGeom>
          <a:noFill/>
        </p:spPr>
        <p:txBody>
          <a:bodyPr wrap="square" rtlCol="0">
            <a:spAutoFit/>
          </a:bodyPr>
          <a:lstStyle/>
          <a:p>
            <a:r>
              <a:rPr lang="en-US" altLang="zh-CN" sz="6000" b="1" dirty="0" smtClean="0">
                <a:latin typeface="Impact" panose="020B0806030902050204" pitchFamily="34" charset="0"/>
              </a:rPr>
              <a:t>2014 </a:t>
            </a:r>
            <a:r>
              <a:rPr lang="en-US" altLang="zh-CN" sz="6000" b="1" dirty="0" smtClean="0">
                <a:solidFill>
                  <a:srgbClr val="C00000"/>
                </a:solidFill>
                <a:latin typeface="Impact" panose="020B0806030902050204" pitchFamily="34" charset="0"/>
              </a:rPr>
              <a:t>01 </a:t>
            </a:r>
            <a:r>
              <a:rPr lang="en-US" altLang="zh-CN" sz="6000" b="1" dirty="0" smtClean="0">
                <a:solidFill>
                  <a:srgbClr val="00B050"/>
                </a:solidFill>
                <a:latin typeface="Impact" panose="020B0806030902050204" pitchFamily="34" charset="0"/>
              </a:rPr>
              <a:t>03 </a:t>
            </a:r>
            <a:r>
              <a:rPr lang="en-US" altLang="zh-CN" sz="6000" b="1" dirty="0" smtClean="0">
                <a:solidFill>
                  <a:srgbClr val="7030A0"/>
                </a:solidFill>
                <a:latin typeface="Impact" panose="020B0806030902050204" pitchFamily="34" charset="0"/>
              </a:rPr>
              <a:t>17</a:t>
            </a:r>
            <a:endParaRPr lang="zh-CN" altLang="en-US" sz="6000" b="1" dirty="0">
              <a:solidFill>
                <a:srgbClr val="7030A0"/>
              </a:solidFill>
              <a:latin typeface="Impact" panose="020B0806030902050204" pitchFamily="34" charset="0"/>
            </a:endParaRPr>
          </a:p>
        </p:txBody>
      </p:sp>
      <p:sp>
        <p:nvSpPr>
          <p:cNvPr id="24" name="圆角矩形 23"/>
          <p:cNvSpPr/>
          <p:nvPr/>
        </p:nvSpPr>
        <p:spPr>
          <a:xfrm>
            <a:off x="4927988" y="3776029"/>
            <a:ext cx="1690530" cy="78465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6677724" y="3779873"/>
            <a:ext cx="801113" cy="78465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7526808" y="3772617"/>
            <a:ext cx="801113" cy="78465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8375893" y="3779877"/>
            <a:ext cx="801113" cy="784655"/>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右箭头 27"/>
          <p:cNvSpPr/>
          <p:nvPr/>
        </p:nvSpPr>
        <p:spPr>
          <a:xfrm rot="16200000">
            <a:off x="5377723" y="4613659"/>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5419246" y="5121275"/>
            <a:ext cx="676757"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年份</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30" name="右箭头 29"/>
          <p:cNvSpPr/>
          <p:nvPr/>
        </p:nvSpPr>
        <p:spPr>
          <a:xfrm rot="16200000">
            <a:off x="6734809" y="4620919"/>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6834388" y="5128535"/>
            <a:ext cx="676757"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月</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32" name="右箭头 31"/>
          <p:cNvSpPr/>
          <p:nvPr/>
        </p:nvSpPr>
        <p:spPr>
          <a:xfrm rot="16200000">
            <a:off x="7598407" y="461366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7697986" y="5121280"/>
            <a:ext cx="676757"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日</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34" name="右箭头 33"/>
          <p:cNvSpPr/>
          <p:nvPr/>
        </p:nvSpPr>
        <p:spPr>
          <a:xfrm rot="16200000">
            <a:off x="8491037" y="462092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329359" y="5128540"/>
            <a:ext cx="1273631"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当天气温</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66955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Reduce</a:t>
            </a:r>
            <a:r>
              <a:rPr lang="zh-CN" altLang="en-US" dirty="0" smtClean="0"/>
              <a:t>处理解析</a:t>
            </a:r>
            <a:endParaRPr lang="zh-CN" altLang="en-US" dirty="0"/>
          </a:p>
        </p:txBody>
      </p:sp>
      <p:sp>
        <p:nvSpPr>
          <p:cNvPr id="3" name="内容占位符 2"/>
          <p:cNvSpPr>
            <a:spLocks noGrp="1"/>
          </p:cNvSpPr>
          <p:nvPr>
            <p:ph idx="1"/>
          </p:nvPr>
        </p:nvSpPr>
        <p:spPr/>
        <p:txBody>
          <a:bodyPr/>
          <a:lstStyle/>
          <a:p>
            <a:r>
              <a:rPr lang="zh-CN" altLang="en-US" dirty="0"/>
              <a:t>由语句</a:t>
            </a:r>
            <a:r>
              <a:rPr lang="en-US" altLang="zh-CN" dirty="0"/>
              <a:t>"0 != </a:t>
            </a:r>
            <a:r>
              <a:rPr lang="en-US" altLang="zh-CN" dirty="0" err="1"/>
              <a:t>grandchildnum</a:t>
            </a:r>
            <a:r>
              <a:rPr lang="en-US" altLang="zh-CN" dirty="0"/>
              <a:t> &amp;&amp; 0 != </a:t>
            </a:r>
            <a:r>
              <a:rPr lang="en-US" altLang="zh-CN" dirty="0" err="1"/>
              <a:t>grandparentnum</a:t>
            </a:r>
            <a:r>
              <a:rPr lang="en-US" altLang="zh-CN" dirty="0"/>
              <a:t>"</a:t>
            </a:r>
            <a:r>
              <a:rPr lang="zh-CN" altLang="en-US" dirty="0"/>
              <a:t>得知，只要在</a:t>
            </a:r>
            <a:r>
              <a:rPr lang="en-US" altLang="zh-CN" dirty="0"/>
              <a:t>"value-list"</a:t>
            </a:r>
            <a:r>
              <a:rPr lang="zh-CN" altLang="en-US" dirty="0"/>
              <a:t>中没有左表或者右表，则不会做</a:t>
            </a:r>
            <a:r>
              <a:rPr lang="zh-CN" altLang="en-US" dirty="0" smtClean="0"/>
              <a:t>处理</a:t>
            </a:r>
            <a:endParaRPr lang="en-US" altLang="zh-CN" dirty="0" smtClean="0"/>
          </a:p>
          <a:p>
            <a:r>
              <a:rPr lang="zh-CN" altLang="en-US" dirty="0" smtClean="0"/>
              <a:t>可以</a:t>
            </a:r>
            <a:r>
              <a:rPr lang="zh-CN" altLang="en-US" dirty="0"/>
              <a:t>根据这条规则去除无效的</a:t>
            </a:r>
            <a:r>
              <a:rPr lang="en-US" altLang="zh-CN" dirty="0"/>
              <a:t>shuffle</a:t>
            </a:r>
            <a:r>
              <a:rPr lang="zh-CN" altLang="en-US" dirty="0"/>
              <a:t>连接。</a:t>
            </a:r>
          </a:p>
        </p:txBody>
      </p:sp>
    </p:spTree>
    <p:extLst>
      <p:ext uri="{BB962C8B-B14F-4D97-AF65-F5344CB8AC3E}">
        <p14:creationId xmlns:p14="http://schemas.microsoft.com/office/powerpoint/2010/main" val="4316697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2322285" y="3377850"/>
            <a:ext cx="2842726" cy="584549"/>
          </a:xfrm>
          <a:prstGeom prst="roundRect">
            <a:avLst/>
          </a:prstGeom>
          <a:solidFill>
            <a:schemeClr val="accent4">
              <a:lumMod val="60000"/>
              <a:lumOff val="40000"/>
            </a:schemeClr>
          </a:solid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869474" y="3672761"/>
            <a:ext cx="3472542" cy="1189526"/>
          </a:xfrm>
          <a:prstGeom prst="roundRect">
            <a:avLst/>
          </a:prstGeom>
          <a:solidFill>
            <a:schemeClr val="accent4">
              <a:lumMod val="60000"/>
              <a:lumOff val="40000"/>
            </a:schemeClr>
          </a:solid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Reduce</a:t>
            </a:r>
            <a:r>
              <a:rPr lang="zh-CN" altLang="en-US" dirty="0"/>
              <a:t>处理解析</a:t>
            </a:r>
          </a:p>
        </p:txBody>
      </p:sp>
      <p:sp>
        <p:nvSpPr>
          <p:cNvPr id="4" name="矩形 3"/>
          <p:cNvSpPr/>
          <p:nvPr/>
        </p:nvSpPr>
        <p:spPr>
          <a:xfrm>
            <a:off x="2322285" y="576602"/>
            <a:ext cx="11045370" cy="5940088"/>
          </a:xfrm>
          <a:prstGeom prst="rect">
            <a:avLst/>
          </a:prstGeom>
        </p:spPr>
        <p:txBody>
          <a:bodyPr wrap="square">
            <a:spAutoFit/>
          </a:bodyPr>
          <a:lstStyle/>
          <a:p>
            <a:r>
              <a:rPr lang="zh-CN" altLang="en-US" sz="2000" b="1" dirty="0">
                <a:latin typeface="微软雅黑" panose="020B0503020204020204" pitchFamily="34" charset="-122"/>
                <a:ea typeface="微软雅黑" panose="020B0503020204020204" pitchFamily="34" charset="-122"/>
              </a:rPr>
              <a:t>无效的</a:t>
            </a:r>
            <a:r>
              <a:rPr lang="zh-CN" altLang="en-US" sz="2000" dirty="0">
                <a:latin typeface="Impact" panose="020B0806030902050204" pitchFamily="34" charset="0"/>
              </a:rPr>
              <a:t>shuffle</a:t>
            </a:r>
            <a:r>
              <a:rPr lang="zh-CN" altLang="en-US" sz="2000" b="1" dirty="0">
                <a:latin typeface="微软雅黑" panose="020B0503020204020204" pitchFamily="34" charset="-122"/>
                <a:ea typeface="微软雅黑" panose="020B0503020204020204" pitchFamily="34" charset="-122"/>
              </a:rPr>
              <a:t>连接</a:t>
            </a:r>
            <a:r>
              <a:rPr lang="zh-CN" altLang="en-US" sz="2000" dirty="0">
                <a:latin typeface="Impact" panose="020B0806030902050204" pitchFamily="34" charset="0"/>
              </a:rPr>
              <a:t>		</a:t>
            </a:r>
            <a:r>
              <a:rPr lang="zh-CN" altLang="en-US" sz="2000" b="1" dirty="0" smtClean="0">
                <a:latin typeface="微软雅黑" panose="020B0503020204020204" pitchFamily="34" charset="-122"/>
                <a:ea typeface="微软雅黑" panose="020B0503020204020204" pitchFamily="34" charset="-122"/>
              </a:rPr>
              <a:t>有效</a:t>
            </a:r>
            <a:r>
              <a:rPr lang="zh-CN" altLang="en-US" sz="2000" b="1" dirty="0">
                <a:latin typeface="微软雅黑" panose="020B0503020204020204" pitchFamily="34" charset="-122"/>
                <a:ea typeface="微软雅黑" panose="020B0503020204020204" pitchFamily="34" charset="-122"/>
              </a:rPr>
              <a:t>的</a:t>
            </a:r>
            <a:r>
              <a:rPr lang="zh-CN" altLang="en-US" sz="2000" dirty="0">
                <a:latin typeface="Impact" panose="020B0806030902050204" pitchFamily="34" charset="0"/>
              </a:rPr>
              <a:t>shuffle</a:t>
            </a:r>
            <a:r>
              <a:rPr lang="zh-CN" altLang="en-US" sz="2000" b="1" dirty="0" smtClean="0">
                <a:latin typeface="微软雅黑" panose="020B0503020204020204" pitchFamily="34" charset="-122"/>
                <a:ea typeface="微软雅黑" panose="020B0503020204020204" pitchFamily="34" charset="-122"/>
              </a:rPr>
              <a:t>连接</a:t>
            </a:r>
            <a:endParaRPr lang="en-US" altLang="zh-CN" sz="2000" b="1" dirty="0" smtClean="0">
              <a:latin typeface="微软雅黑" panose="020B0503020204020204" pitchFamily="34" charset="-122"/>
              <a:ea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endParaRPr>
          </a:p>
          <a:p>
            <a:r>
              <a:rPr lang="zh-CN" altLang="en-US" sz="2000" dirty="0">
                <a:latin typeface="Impact" panose="020B0806030902050204" pitchFamily="34" charset="0"/>
              </a:rPr>
              <a:t>&lt;Alice，1+Jack+Alice，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Jack，1+Tom+Jack，</a:t>
            </a:r>
          </a:p>
          <a:p>
            <a:pPr lvl="1"/>
            <a:r>
              <a:rPr lang="zh-CN" altLang="en-US" sz="2000" dirty="0">
                <a:latin typeface="Impact" panose="020B0806030902050204" pitchFamily="34" charset="0"/>
              </a:rPr>
              <a:t>     1+Terry+Alice ，	        		</a:t>
            </a:r>
            <a:r>
              <a:rPr lang="zh-CN" altLang="en-US" sz="2000" dirty="0" smtClean="0">
                <a:solidFill>
                  <a:srgbClr val="00B050"/>
                </a:solidFill>
                <a:latin typeface="Impact" panose="020B0806030902050204" pitchFamily="34" charset="0"/>
              </a:rPr>
              <a:t>1</a:t>
            </a:r>
            <a:r>
              <a:rPr lang="zh-CN" altLang="en-US" sz="2000" dirty="0">
                <a:solidFill>
                  <a:srgbClr val="00B050"/>
                </a:solidFill>
                <a:latin typeface="Impact" panose="020B0806030902050204" pitchFamily="34" charset="0"/>
              </a:rPr>
              <a:t>+Jone+Jack，</a:t>
            </a:r>
          </a:p>
          <a:p>
            <a:pPr lvl="1"/>
            <a:r>
              <a:rPr lang="zh-CN" altLang="en-US" sz="2000" dirty="0">
                <a:latin typeface="Impact" panose="020B0806030902050204" pitchFamily="34" charset="0"/>
              </a:rPr>
              <a:t>     1+Philip+Alma，	       		</a:t>
            </a:r>
            <a:r>
              <a:rPr lang="zh-CN" altLang="en-US" sz="2000" dirty="0" smtClean="0">
                <a:solidFill>
                  <a:srgbClr val="00B050"/>
                </a:solidFill>
                <a:latin typeface="Impact" panose="020B0806030902050204" pitchFamily="34" charset="0"/>
              </a:rPr>
              <a:t>2</a:t>
            </a:r>
            <a:r>
              <a:rPr lang="zh-CN" altLang="en-US" sz="2000" dirty="0">
                <a:solidFill>
                  <a:srgbClr val="00B050"/>
                </a:solidFill>
                <a:latin typeface="Impact" panose="020B0806030902050204" pitchFamily="34" charset="0"/>
              </a:rPr>
              <a:t>+Jack+Alice，</a:t>
            </a:r>
          </a:p>
          <a:p>
            <a:pPr lvl="1"/>
            <a:r>
              <a:rPr lang="zh-CN" altLang="en-US" sz="2000" dirty="0">
                <a:latin typeface="Impact" panose="020B0806030902050204" pitchFamily="34" charset="0"/>
              </a:rPr>
              <a:t>     1+Mark+Alma &gt; 	       		</a:t>
            </a:r>
            <a:r>
              <a:rPr lang="zh-CN" altLang="en-US" sz="2000" dirty="0" smtClean="0">
                <a:solidFill>
                  <a:srgbClr val="00B050"/>
                </a:solidFill>
                <a:latin typeface="Impact" panose="020B0806030902050204" pitchFamily="34" charset="0"/>
              </a:rPr>
              <a:t>2</a:t>
            </a:r>
            <a:r>
              <a:rPr lang="zh-CN" altLang="en-US" sz="2000" dirty="0">
                <a:solidFill>
                  <a:srgbClr val="00B050"/>
                </a:solidFill>
                <a:latin typeface="Impact" panose="020B0806030902050204" pitchFamily="34" charset="0"/>
              </a:rPr>
              <a:t>+Jack+Jesse &gt; </a:t>
            </a:r>
          </a:p>
          <a:p>
            <a:r>
              <a:rPr lang="zh-CN" altLang="en-US" sz="2000" dirty="0">
                <a:solidFill>
                  <a:srgbClr val="00B050"/>
                </a:solidFill>
                <a:latin typeface="Impact" panose="020B0806030902050204" pitchFamily="34" charset="0"/>
              </a:rPr>
              <a:t>&lt;Ben，1+Lucy+Ben&gt; 	</a:t>
            </a:r>
            <a:r>
              <a:rPr lang="zh-CN" altLang="en-US" sz="2000" dirty="0">
                <a:latin typeface="Impact" panose="020B0806030902050204" pitchFamily="34" charset="0"/>
              </a:rPr>
              <a:t>	</a:t>
            </a:r>
            <a:r>
              <a:rPr lang="zh-CN" altLang="en-US" sz="2000" dirty="0" smtClean="0">
                <a:latin typeface="Impact" panose="020B0806030902050204" pitchFamily="34" charset="0"/>
              </a:rPr>
              <a:t>&lt;</a:t>
            </a:r>
            <a:r>
              <a:rPr lang="zh-CN" altLang="en-US" sz="2000" dirty="0">
                <a:latin typeface="Impact" panose="020B0806030902050204" pitchFamily="34" charset="0"/>
              </a:rPr>
              <a:t>Lucy，1+Tom+Lucy，</a:t>
            </a:r>
          </a:p>
          <a:p>
            <a:r>
              <a:rPr lang="zh-CN" altLang="en-US" sz="2000" dirty="0">
                <a:latin typeface="Impact" panose="020B0806030902050204" pitchFamily="34" charset="0"/>
              </a:rPr>
              <a:t>&lt;Jesse，1+Jack+Jesse，	       		</a:t>
            </a:r>
            <a:r>
              <a:rPr lang="zh-CN" altLang="en-US" sz="2000" dirty="0" smtClean="0">
                <a:latin typeface="Impact" panose="020B0806030902050204" pitchFamily="34" charset="0"/>
              </a:rPr>
              <a:t>1</a:t>
            </a:r>
            <a:r>
              <a:rPr lang="zh-CN" altLang="en-US" sz="2000" dirty="0">
                <a:latin typeface="Impact" panose="020B0806030902050204" pitchFamily="34" charset="0"/>
              </a:rPr>
              <a:t>+Jone+Lucy，</a:t>
            </a:r>
          </a:p>
          <a:p>
            <a:pPr lvl="1"/>
            <a:r>
              <a:rPr lang="zh-CN" altLang="en-US" sz="2000" dirty="0">
                <a:latin typeface="Impact" panose="020B0806030902050204" pitchFamily="34" charset="0"/>
              </a:rPr>
              <a:t>     1+Terry+Jesse &gt; 	        		</a:t>
            </a:r>
            <a:r>
              <a:rPr lang="zh-CN" altLang="en-US" sz="2000" dirty="0" smtClean="0">
                <a:latin typeface="Impact" panose="020B0806030902050204" pitchFamily="34" charset="0"/>
              </a:rPr>
              <a:t>2</a:t>
            </a:r>
            <a:r>
              <a:rPr lang="zh-CN" altLang="en-US" sz="2000" dirty="0">
                <a:latin typeface="Impact" panose="020B0806030902050204" pitchFamily="34" charset="0"/>
              </a:rPr>
              <a:t>+Lucy+Mary，</a:t>
            </a:r>
          </a:p>
          <a:p>
            <a:r>
              <a:rPr lang="zh-CN" altLang="en-US" sz="2000" dirty="0">
                <a:solidFill>
                  <a:srgbClr val="00B050"/>
                </a:solidFill>
                <a:latin typeface="Impact" panose="020B0806030902050204" pitchFamily="34" charset="0"/>
              </a:rPr>
              <a:t>&lt;Jone，2+Jone+Lucy，</a:t>
            </a:r>
            <a:r>
              <a:rPr lang="zh-CN" altLang="en-US" sz="2000" dirty="0">
                <a:latin typeface="Impact" panose="020B0806030902050204" pitchFamily="34" charset="0"/>
              </a:rPr>
              <a:t>	        		</a:t>
            </a:r>
            <a:r>
              <a:rPr lang="zh-CN" altLang="en-US" sz="2000" dirty="0" smtClean="0">
                <a:latin typeface="Impact" panose="020B0806030902050204" pitchFamily="34" charset="0"/>
              </a:rPr>
              <a:t>2</a:t>
            </a:r>
            <a:r>
              <a:rPr lang="zh-CN" altLang="en-US" sz="2000" dirty="0">
                <a:latin typeface="Impact" panose="020B0806030902050204" pitchFamily="34" charset="0"/>
              </a:rPr>
              <a:t>+Lucy+Ben&gt; </a:t>
            </a:r>
          </a:p>
          <a:p>
            <a:pPr lvl="1"/>
            <a:r>
              <a:rPr lang="zh-CN" altLang="en-US" sz="2000" dirty="0">
                <a:latin typeface="Impact" panose="020B0806030902050204" pitchFamily="34" charset="0"/>
              </a:rPr>
              <a:t>    </a:t>
            </a:r>
            <a:r>
              <a:rPr lang="zh-CN" altLang="en-US" sz="2000" dirty="0">
                <a:solidFill>
                  <a:srgbClr val="00B050"/>
                </a:solidFill>
                <a:latin typeface="Impact" panose="020B0806030902050204" pitchFamily="34" charset="0"/>
              </a:rPr>
              <a:t> 2+Jone+Jack&gt; 	</a:t>
            </a:r>
            <a:r>
              <a:rPr lang="zh-CN" altLang="en-US" sz="2000" dirty="0">
                <a:latin typeface="Impact" panose="020B0806030902050204" pitchFamily="34" charset="0"/>
              </a:rPr>
              <a:t>	</a:t>
            </a:r>
            <a:r>
              <a:rPr lang="zh-CN" altLang="en-US" sz="2000" dirty="0" smtClean="0">
                <a:solidFill>
                  <a:srgbClr val="00B050"/>
                </a:solidFill>
                <a:latin typeface="Impact" panose="020B0806030902050204" pitchFamily="34" charset="0"/>
              </a:rPr>
              <a:t>&lt;</a:t>
            </a:r>
            <a:r>
              <a:rPr lang="zh-CN" altLang="en-US" sz="2000" dirty="0">
                <a:solidFill>
                  <a:srgbClr val="00B050"/>
                </a:solidFill>
                <a:latin typeface="Impact" panose="020B0806030902050204" pitchFamily="34" charset="0"/>
              </a:rPr>
              <a:t>Terry，2+Terry+Alice，</a:t>
            </a:r>
          </a:p>
          <a:p>
            <a:r>
              <a:rPr lang="zh-CN" altLang="en-US" sz="2000" dirty="0">
                <a:latin typeface="Impact" panose="020B0806030902050204" pitchFamily="34" charset="0"/>
              </a:rPr>
              <a:t>&lt;Mary，1+Lucy+Mary，	        		</a:t>
            </a:r>
            <a:r>
              <a:rPr lang="zh-CN" altLang="en-US" sz="2000" dirty="0" smtClean="0">
                <a:solidFill>
                  <a:srgbClr val="00B050"/>
                </a:solidFill>
                <a:latin typeface="Impact" panose="020B0806030902050204" pitchFamily="34" charset="0"/>
              </a:rPr>
              <a:t>2</a:t>
            </a:r>
            <a:r>
              <a:rPr lang="zh-CN" altLang="en-US" sz="2000" dirty="0">
                <a:solidFill>
                  <a:srgbClr val="00B050"/>
                </a:solidFill>
                <a:latin typeface="Impact" panose="020B0806030902050204" pitchFamily="34" charset="0"/>
              </a:rPr>
              <a:t>+Terry+Jesse，</a:t>
            </a:r>
          </a:p>
          <a:p>
            <a:pPr lvl="1"/>
            <a:r>
              <a:rPr lang="zh-CN" altLang="en-US" sz="2000" dirty="0">
                <a:latin typeface="Impact" panose="020B0806030902050204" pitchFamily="34" charset="0"/>
              </a:rPr>
              <a:t>     2+Mark+Terry，	        		</a:t>
            </a:r>
            <a:r>
              <a:rPr lang="zh-CN" altLang="en-US" sz="2000" dirty="0" smtClean="0">
                <a:solidFill>
                  <a:srgbClr val="00B050"/>
                </a:solidFill>
                <a:latin typeface="Impact" panose="020B0806030902050204" pitchFamily="34" charset="0"/>
              </a:rPr>
              <a:t>1</a:t>
            </a:r>
            <a:r>
              <a:rPr lang="zh-CN" altLang="en-US" sz="2000" dirty="0">
                <a:solidFill>
                  <a:srgbClr val="00B050"/>
                </a:solidFill>
                <a:latin typeface="Impact" panose="020B0806030902050204" pitchFamily="34" charset="0"/>
              </a:rPr>
              <a:t>+Philip+Terry，</a:t>
            </a:r>
          </a:p>
          <a:p>
            <a:pPr lvl="1"/>
            <a:r>
              <a:rPr lang="zh-CN" altLang="en-US" sz="2000" dirty="0">
                <a:latin typeface="Impact" panose="020B0806030902050204" pitchFamily="34" charset="0"/>
              </a:rPr>
              <a:t>     2+Mark+Alma&gt; 	        		</a:t>
            </a:r>
            <a:r>
              <a:rPr lang="zh-CN" altLang="en-US" sz="2000" dirty="0" smtClean="0">
                <a:solidFill>
                  <a:srgbClr val="00B050"/>
                </a:solidFill>
                <a:latin typeface="Impact" panose="020B0806030902050204" pitchFamily="34" charset="0"/>
              </a:rPr>
              <a:t>1</a:t>
            </a:r>
            <a:r>
              <a:rPr lang="zh-CN" altLang="en-US" sz="2000" dirty="0">
                <a:solidFill>
                  <a:srgbClr val="00B050"/>
                </a:solidFill>
                <a:latin typeface="Impact" panose="020B0806030902050204" pitchFamily="34" charset="0"/>
              </a:rPr>
              <a:t>+Mark+Terry&gt;</a:t>
            </a:r>
          </a:p>
          <a:p>
            <a:r>
              <a:rPr lang="zh-CN" altLang="en-US" sz="2000" dirty="0">
                <a:solidFill>
                  <a:srgbClr val="00B050"/>
                </a:solidFill>
                <a:latin typeface="Impact" panose="020B0806030902050204" pitchFamily="34" charset="0"/>
              </a:rPr>
              <a:t>&lt;Philip，2+Philip+Terry，	</a:t>
            </a:r>
          </a:p>
          <a:p>
            <a:pPr lvl="1"/>
            <a:r>
              <a:rPr lang="zh-CN" altLang="en-US" sz="2000" dirty="0">
                <a:solidFill>
                  <a:srgbClr val="00B050"/>
                </a:solidFill>
                <a:latin typeface="Impact" panose="020B0806030902050204" pitchFamily="34" charset="0"/>
              </a:rPr>
              <a:t>     2+Philip+Alma&gt; 	</a:t>
            </a:r>
          </a:p>
          <a:p>
            <a:r>
              <a:rPr lang="zh-CN" altLang="en-US" sz="2000" dirty="0">
                <a:latin typeface="Impact" panose="020B0806030902050204" pitchFamily="34" charset="0"/>
              </a:rPr>
              <a:t>&lt;Tom，2+Tom+Lucy，	</a:t>
            </a:r>
          </a:p>
          <a:p>
            <a:pPr lvl="1"/>
            <a:r>
              <a:rPr lang="zh-CN" altLang="en-US" sz="2000" dirty="0">
                <a:latin typeface="Impact" panose="020B0806030902050204" pitchFamily="34" charset="0"/>
              </a:rPr>
              <a:t>     2+Tom+Jack&gt;	</a:t>
            </a:r>
          </a:p>
          <a:p>
            <a:endParaRPr lang="zh-CN" altLang="en-US" sz="2000" dirty="0">
              <a:latin typeface="Impact" panose="020B0806030902050204" pitchFamily="34" charset="0"/>
            </a:endParaRPr>
          </a:p>
        </p:txBody>
      </p:sp>
      <p:cxnSp>
        <p:nvCxnSpPr>
          <p:cNvPr id="5" name="直接连接符 4"/>
          <p:cNvCxnSpPr/>
          <p:nvPr/>
        </p:nvCxnSpPr>
        <p:spPr>
          <a:xfrm>
            <a:off x="5653312" y="692714"/>
            <a:ext cx="0" cy="5287172"/>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322285" y="1059597"/>
            <a:ext cx="6168572" cy="1"/>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2" name="右箭头 11"/>
          <p:cNvSpPr/>
          <p:nvPr/>
        </p:nvSpPr>
        <p:spPr>
          <a:xfrm rot="10800000">
            <a:off x="9181063" y="406948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39905" y="3546646"/>
            <a:ext cx="1614742" cy="2031325"/>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有效数据，包括逻辑左表数据和逻辑右表数据，即代表数据性质的字符包含</a:t>
            </a:r>
            <a:r>
              <a:rPr lang="en-US" altLang="zh-CN" b="1" dirty="0" smtClean="0">
                <a:solidFill>
                  <a:srgbClr val="C00000"/>
                </a:solidFill>
                <a:latin typeface="微软雅黑" panose="020B0503020204020204" pitchFamily="34" charset="-122"/>
                <a:ea typeface="微软雅黑" panose="020B0503020204020204" pitchFamily="34" charset="-122"/>
              </a:rPr>
              <a:t>1</a:t>
            </a:r>
            <a:r>
              <a:rPr lang="zh-CN" altLang="en-US" b="1" dirty="0" smtClean="0">
                <a:solidFill>
                  <a:srgbClr val="C00000"/>
                </a:solidFill>
                <a:latin typeface="微软雅黑" panose="020B0503020204020204" pitchFamily="34" charset="-122"/>
                <a:ea typeface="微软雅黑" panose="020B0503020204020204" pitchFamily="34" charset="-122"/>
              </a:rPr>
              <a:t>，也包含</a:t>
            </a:r>
            <a:r>
              <a:rPr lang="en-US" altLang="zh-CN" b="1" dirty="0" smtClean="0">
                <a:solidFill>
                  <a:srgbClr val="C00000"/>
                </a:solidFill>
                <a:latin typeface="微软雅黑" panose="020B0503020204020204" pitchFamily="34" charset="-122"/>
                <a:ea typeface="微软雅黑" panose="020B0503020204020204" pitchFamily="34" charset="-122"/>
              </a:rPr>
              <a:t>2</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5" name="右箭头 14"/>
          <p:cNvSpPr/>
          <p:nvPr/>
        </p:nvSpPr>
        <p:spPr>
          <a:xfrm>
            <a:off x="1824396" y="353790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311641" y="2946736"/>
            <a:ext cx="1614742" cy="2031325"/>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无效数据，只包括逻辑左表数据或逻辑右表数据，即代表数据性质的字符只包含</a:t>
            </a:r>
            <a:r>
              <a:rPr lang="en-US" altLang="zh-CN" b="1" dirty="0" smtClean="0">
                <a:solidFill>
                  <a:srgbClr val="C00000"/>
                </a:solidFill>
                <a:latin typeface="微软雅黑" panose="020B0503020204020204" pitchFamily="34" charset="-122"/>
                <a:ea typeface="微软雅黑" panose="020B0503020204020204" pitchFamily="34" charset="-122"/>
              </a:rPr>
              <a:t>1</a:t>
            </a:r>
            <a:r>
              <a:rPr lang="zh-CN" altLang="en-US" b="1" dirty="0" smtClean="0">
                <a:solidFill>
                  <a:srgbClr val="C00000"/>
                </a:solidFill>
                <a:latin typeface="微软雅黑" panose="020B0503020204020204" pitchFamily="34" charset="-122"/>
                <a:ea typeface="微软雅黑" panose="020B0503020204020204" pitchFamily="34" charset="-122"/>
              </a:rPr>
              <a:t>，或只包含</a:t>
            </a:r>
            <a:r>
              <a:rPr lang="en-US" altLang="zh-CN" b="1" dirty="0" smtClean="0">
                <a:solidFill>
                  <a:srgbClr val="C00000"/>
                </a:solidFill>
                <a:latin typeface="微软雅黑" panose="020B0503020204020204" pitchFamily="34" charset="-122"/>
                <a:ea typeface="微软雅黑" panose="020B0503020204020204" pitchFamily="34" charset="-122"/>
              </a:rPr>
              <a:t>2</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574729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处理有效数据</a:t>
            </a:r>
            <a:endParaRPr lang="zh-CN" altLang="en-US" dirty="0"/>
          </a:p>
        </p:txBody>
      </p:sp>
      <p:sp>
        <p:nvSpPr>
          <p:cNvPr id="3" name="内容占位符 2"/>
          <p:cNvSpPr>
            <a:spLocks noGrp="1"/>
          </p:cNvSpPr>
          <p:nvPr>
            <p:ph idx="1"/>
          </p:nvPr>
        </p:nvSpPr>
        <p:spPr/>
        <p:txBody>
          <a:bodyPr/>
          <a:lstStyle/>
          <a:p>
            <a:r>
              <a:rPr lang="zh-CN" altLang="en-US" dirty="0" smtClean="0"/>
              <a:t>根据以下代码处理有效</a:t>
            </a:r>
            <a:r>
              <a:rPr lang="en-US" altLang="zh-CN" dirty="0"/>
              <a:t>shuffle</a:t>
            </a:r>
            <a:endParaRPr lang="zh-CN" altLang="en-US" dirty="0"/>
          </a:p>
        </p:txBody>
      </p:sp>
      <p:pic>
        <p:nvPicPr>
          <p:cNvPr id="5" name="图片 4"/>
          <p:cNvPicPr>
            <a:picLocks noChangeAspect="1"/>
          </p:cNvPicPr>
          <p:nvPr/>
        </p:nvPicPr>
        <p:blipFill>
          <a:blip r:embed="rId2"/>
          <a:stretch>
            <a:fillRect/>
          </a:stretch>
        </p:blipFill>
        <p:spPr>
          <a:xfrm>
            <a:off x="3033485" y="1469572"/>
            <a:ext cx="5486400" cy="1219200"/>
          </a:xfrm>
          <a:prstGeom prst="rect">
            <a:avLst/>
          </a:prstGeom>
          <a:blipFill>
            <a:blip r:embed="rId3"/>
            <a:stretch>
              <a:fillRect/>
            </a:stretch>
          </a:blipFill>
          <a:ln w="101600">
            <a:solidFill>
              <a:srgbClr val="339933">
                <a:alpha val="96000"/>
              </a:srgbClr>
            </a:solidFill>
          </a:ln>
        </p:spPr>
      </p:pic>
      <p:sp>
        <p:nvSpPr>
          <p:cNvPr id="6" name="矩形 5"/>
          <p:cNvSpPr/>
          <p:nvPr/>
        </p:nvSpPr>
        <p:spPr>
          <a:xfrm>
            <a:off x="1580664" y="3032082"/>
            <a:ext cx="8392041" cy="707886"/>
          </a:xfrm>
          <a:prstGeom prst="rect">
            <a:avLst/>
          </a:prstGeom>
        </p:spPr>
        <p:txBody>
          <a:bodyPr wrap="none">
            <a:spAutoFit/>
          </a:bodyPr>
          <a:lstStyle/>
          <a:p>
            <a:pPr algn="ctr" defTabSz="-635"/>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分别获取父母辈的姓名和孩子的姓名</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20054159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4093029"/>
            <a:ext cx="12192000" cy="10160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smtClean="0"/>
              <a:t>数据分析</a:t>
            </a:r>
            <a:endParaRPr lang="zh-CN" altLang="en-US" dirty="0"/>
          </a:p>
        </p:txBody>
      </p:sp>
      <p:sp>
        <p:nvSpPr>
          <p:cNvPr id="3" name="内容占位符 2"/>
          <p:cNvSpPr>
            <a:spLocks noGrp="1"/>
          </p:cNvSpPr>
          <p:nvPr>
            <p:ph idx="1"/>
          </p:nvPr>
        </p:nvSpPr>
        <p:spPr/>
        <p:txBody>
          <a:bodyPr/>
          <a:lstStyle/>
          <a:p>
            <a:r>
              <a:rPr lang="zh-CN" altLang="en-US" dirty="0" smtClean="0"/>
              <a:t>针对一条数据进行分析：</a:t>
            </a:r>
            <a:endParaRPr lang="en-US" altLang="zh-CN" dirty="0" smtClean="0"/>
          </a:p>
          <a:p>
            <a:endParaRPr lang="en-US" altLang="zh-CN" dirty="0"/>
          </a:p>
          <a:p>
            <a:endParaRPr lang="en-US" altLang="zh-CN" dirty="0" smtClean="0"/>
          </a:p>
          <a:p>
            <a:r>
              <a:rPr lang="zh-CN" altLang="en-US" dirty="0"/>
              <a:t>分析结果：左表用</a:t>
            </a:r>
            <a:r>
              <a:rPr lang="en-US" altLang="zh-CN" dirty="0"/>
              <a:t>"</a:t>
            </a:r>
            <a:r>
              <a:rPr lang="zh-CN" altLang="en-US" dirty="0"/>
              <a:t>字符</a:t>
            </a:r>
            <a:r>
              <a:rPr lang="en-US" altLang="zh-CN" dirty="0"/>
              <a:t>1"</a:t>
            </a:r>
            <a:r>
              <a:rPr lang="zh-CN" altLang="en-US" dirty="0"/>
              <a:t>表示，右表用</a:t>
            </a:r>
            <a:r>
              <a:rPr lang="en-US" altLang="zh-CN" dirty="0"/>
              <a:t>"</a:t>
            </a:r>
            <a:r>
              <a:rPr lang="zh-CN" altLang="en-US" dirty="0"/>
              <a:t>字符</a:t>
            </a:r>
            <a:r>
              <a:rPr lang="en-US" altLang="zh-CN" dirty="0"/>
              <a:t>2"</a:t>
            </a:r>
            <a:r>
              <a:rPr lang="zh-CN" altLang="en-US" dirty="0"/>
              <a:t>表示，上面的</a:t>
            </a:r>
            <a:r>
              <a:rPr lang="en-US" altLang="zh-CN" dirty="0"/>
              <a:t>&lt;key</a:t>
            </a:r>
            <a:r>
              <a:rPr lang="zh-CN" altLang="en-US" dirty="0"/>
              <a:t>，</a:t>
            </a:r>
            <a:r>
              <a:rPr lang="en-US" altLang="zh-CN" dirty="0"/>
              <a:t>value-list&gt;</a:t>
            </a:r>
            <a:r>
              <a:rPr lang="zh-CN" altLang="en-US" dirty="0"/>
              <a:t>中的</a:t>
            </a:r>
            <a:r>
              <a:rPr lang="en-US" altLang="zh-CN" dirty="0"/>
              <a:t>"key"</a:t>
            </a:r>
            <a:r>
              <a:rPr lang="zh-CN" altLang="en-US" dirty="0"/>
              <a:t>表示左表与右表的连接键。而</a:t>
            </a:r>
            <a:r>
              <a:rPr lang="en-US" altLang="zh-CN" dirty="0"/>
              <a:t>"value-list"</a:t>
            </a:r>
            <a:r>
              <a:rPr lang="zh-CN" altLang="en-US" dirty="0"/>
              <a:t>表示以</a:t>
            </a:r>
            <a:r>
              <a:rPr lang="en-US" altLang="zh-CN" dirty="0"/>
              <a:t>"key"</a:t>
            </a:r>
            <a:r>
              <a:rPr lang="zh-CN" altLang="en-US" dirty="0"/>
              <a:t>连接的左表与右表的相关数据</a:t>
            </a:r>
            <a:r>
              <a:rPr lang="zh-CN" altLang="en-US" dirty="0" smtClean="0"/>
              <a:t>。</a:t>
            </a:r>
            <a:endParaRPr lang="zh-CN" altLang="en-US" dirty="0"/>
          </a:p>
          <a:p>
            <a:r>
              <a:rPr lang="zh-CN" altLang="en-US" dirty="0" smtClean="0"/>
              <a:t>根据</a:t>
            </a:r>
            <a:r>
              <a:rPr lang="zh-CN" altLang="en-US" dirty="0"/>
              <a:t>上面针对左表与右表不同的处理规则，取得两个数组的数据如下所示：</a:t>
            </a:r>
          </a:p>
        </p:txBody>
      </p:sp>
      <p:sp>
        <p:nvSpPr>
          <p:cNvPr id="4" name="矩形 3"/>
          <p:cNvSpPr/>
          <p:nvPr/>
        </p:nvSpPr>
        <p:spPr>
          <a:xfrm>
            <a:off x="4570184" y="941979"/>
            <a:ext cx="6096000" cy="1323439"/>
          </a:xfrm>
          <a:prstGeom prst="rect">
            <a:avLst/>
          </a:prstGeom>
        </p:spPr>
        <p:txBody>
          <a:bodyPr>
            <a:spAutoFit/>
          </a:bodyPr>
          <a:lstStyle/>
          <a:p>
            <a:r>
              <a:rPr lang="en-US" altLang="zh-CN" sz="2000" dirty="0">
                <a:latin typeface="Impact" panose="020B0806030902050204" pitchFamily="34" charset="0"/>
              </a:rPr>
              <a:t>&lt;Jack</a:t>
            </a:r>
            <a:r>
              <a:rPr lang="zh-CN" altLang="en-US" sz="2000" dirty="0">
                <a:latin typeface="Impact" panose="020B0806030902050204" pitchFamily="34" charset="0"/>
              </a:rPr>
              <a:t>，</a:t>
            </a:r>
            <a:r>
              <a:rPr lang="en-US" altLang="zh-CN" sz="2000" dirty="0">
                <a:solidFill>
                  <a:srgbClr val="00B050"/>
                </a:solidFill>
                <a:latin typeface="Impact" panose="020B0806030902050204" pitchFamily="34" charset="0"/>
              </a:rPr>
              <a:t>1+Tom+Jack</a:t>
            </a:r>
            <a:r>
              <a:rPr lang="zh-CN" altLang="en-US" sz="2000" dirty="0">
                <a:latin typeface="Impact" panose="020B0806030902050204" pitchFamily="34" charset="0"/>
              </a:rPr>
              <a:t>，</a:t>
            </a:r>
          </a:p>
          <a:p>
            <a:r>
              <a:rPr lang="zh-CN" altLang="en-US" sz="2000" dirty="0">
                <a:latin typeface="Impact" panose="020B0806030902050204" pitchFamily="34" charset="0"/>
              </a:rPr>
              <a:t>        </a:t>
            </a:r>
            <a:r>
              <a:rPr lang="en-US" altLang="zh-CN" sz="2000" dirty="0">
                <a:solidFill>
                  <a:srgbClr val="00B050"/>
                </a:solidFill>
                <a:latin typeface="Impact" panose="020B0806030902050204" pitchFamily="34" charset="0"/>
              </a:rPr>
              <a:t>1+Jone+Jack</a:t>
            </a:r>
            <a:r>
              <a:rPr lang="zh-CN" altLang="en-US" sz="2000" dirty="0">
                <a:latin typeface="Impact" panose="020B0806030902050204" pitchFamily="34" charset="0"/>
              </a:rPr>
              <a:t>，</a:t>
            </a:r>
          </a:p>
          <a:p>
            <a:r>
              <a:rPr lang="zh-CN" altLang="en-US" sz="2000" dirty="0">
                <a:latin typeface="Impact" panose="020B0806030902050204" pitchFamily="34" charset="0"/>
              </a:rPr>
              <a:t>        </a:t>
            </a:r>
            <a:r>
              <a:rPr lang="en-US" altLang="zh-CN" sz="2000" dirty="0">
                <a:solidFill>
                  <a:srgbClr val="00B0F0"/>
                </a:solidFill>
                <a:latin typeface="Impact" panose="020B0806030902050204" pitchFamily="34" charset="0"/>
              </a:rPr>
              <a:t>2+Jack+Alice</a:t>
            </a:r>
            <a:r>
              <a:rPr lang="zh-CN" altLang="en-US" sz="2000" dirty="0">
                <a:latin typeface="Impact" panose="020B0806030902050204" pitchFamily="34" charset="0"/>
              </a:rPr>
              <a:t>，</a:t>
            </a:r>
          </a:p>
          <a:p>
            <a:r>
              <a:rPr lang="zh-CN" altLang="en-US" sz="2000" dirty="0">
                <a:latin typeface="Impact" panose="020B0806030902050204" pitchFamily="34" charset="0"/>
              </a:rPr>
              <a:t>        </a:t>
            </a:r>
            <a:r>
              <a:rPr lang="en-US" altLang="zh-CN" sz="2000" dirty="0">
                <a:solidFill>
                  <a:srgbClr val="00B0F0"/>
                </a:solidFill>
                <a:latin typeface="Impact" panose="020B0806030902050204" pitchFamily="34" charset="0"/>
              </a:rPr>
              <a:t>2+Jack+Jesse</a:t>
            </a:r>
            <a:r>
              <a:rPr lang="en-US" altLang="zh-CN" sz="2000" dirty="0">
                <a:latin typeface="Impact" panose="020B0806030902050204" pitchFamily="34" charset="0"/>
              </a:rPr>
              <a:t> &gt;</a:t>
            </a:r>
          </a:p>
        </p:txBody>
      </p:sp>
      <p:sp>
        <p:nvSpPr>
          <p:cNvPr id="6" name="矩形 5"/>
          <p:cNvSpPr/>
          <p:nvPr/>
        </p:nvSpPr>
        <p:spPr>
          <a:xfrm>
            <a:off x="2231569" y="4222207"/>
            <a:ext cx="9612087" cy="707886"/>
          </a:xfrm>
          <a:prstGeom prst="rect">
            <a:avLst/>
          </a:prstGeom>
        </p:spPr>
        <p:txBody>
          <a:bodyPr wrap="square">
            <a:spAutoFit/>
          </a:bodyPr>
          <a:lstStyle/>
          <a:p>
            <a:r>
              <a:rPr lang="zh-CN" altLang="en-US" sz="2000" dirty="0">
                <a:solidFill>
                  <a:schemeClr val="bg1"/>
                </a:solidFill>
                <a:latin typeface="Impact" panose="020B0806030902050204" pitchFamily="34" charset="0"/>
              </a:rPr>
              <a:t>grandchild	Tom、Jone（grandchild[grandchildnum] = childname;）</a:t>
            </a:r>
          </a:p>
          <a:p>
            <a:r>
              <a:rPr lang="zh-CN" altLang="en-US" sz="2000" dirty="0">
                <a:solidFill>
                  <a:schemeClr val="bg1"/>
                </a:solidFill>
                <a:latin typeface="Impact" panose="020B0806030902050204" pitchFamily="34" charset="0"/>
              </a:rPr>
              <a:t>grandparent	Alice、Jesse（grandparent[grandparentnum] = parentname;）</a:t>
            </a:r>
          </a:p>
        </p:txBody>
      </p:sp>
      <p:cxnSp>
        <p:nvCxnSpPr>
          <p:cNvPr id="8" name="直接连接符 7"/>
          <p:cNvCxnSpPr>
            <a:endCxn id="7" idx="3"/>
          </p:cNvCxnSpPr>
          <p:nvPr/>
        </p:nvCxnSpPr>
        <p:spPr>
          <a:xfrm>
            <a:off x="0" y="4576149"/>
            <a:ext cx="12192000" cy="24880"/>
          </a:xfrm>
          <a:prstGeom prst="line">
            <a:avLst/>
          </a:prstGeom>
          <a:ln w="12700">
            <a:solidFill>
              <a:schemeClr val="bg1">
                <a:alpha val="93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831771" y="4093029"/>
            <a:ext cx="14515" cy="1016000"/>
          </a:xfrm>
          <a:prstGeom prst="line">
            <a:avLst/>
          </a:prstGeom>
          <a:ln w="12700">
            <a:solidFill>
              <a:schemeClr val="bg1">
                <a:alpha val="93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92780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获取结果（笛卡尔积）</a:t>
            </a:r>
            <a:endParaRPr lang="zh-CN" altLang="en-US" dirty="0"/>
          </a:p>
        </p:txBody>
      </p:sp>
      <p:sp>
        <p:nvSpPr>
          <p:cNvPr id="3" name="内容占位符 2"/>
          <p:cNvSpPr>
            <a:spLocks noGrp="1"/>
          </p:cNvSpPr>
          <p:nvPr>
            <p:ph idx="1"/>
          </p:nvPr>
        </p:nvSpPr>
        <p:spPr/>
        <p:txBody>
          <a:bodyPr/>
          <a:lstStyle/>
          <a:p>
            <a:r>
              <a:rPr lang="zh-CN" altLang="en-US" dirty="0" smtClean="0"/>
              <a:t>处理代码：</a:t>
            </a:r>
            <a:endParaRPr lang="zh-CN" altLang="en-US" dirty="0"/>
          </a:p>
        </p:txBody>
      </p:sp>
      <p:pic>
        <p:nvPicPr>
          <p:cNvPr id="4" name="图片 3"/>
          <p:cNvPicPr>
            <a:picLocks noChangeAspect="1"/>
          </p:cNvPicPr>
          <p:nvPr/>
        </p:nvPicPr>
        <p:blipFill>
          <a:blip r:embed="rId2"/>
          <a:stretch>
            <a:fillRect/>
          </a:stretch>
        </p:blipFill>
        <p:spPr>
          <a:xfrm>
            <a:off x="569233" y="1416050"/>
            <a:ext cx="8324850" cy="1790700"/>
          </a:xfrm>
          <a:prstGeom prst="rect">
            <a:avLst/>
          </a:prstGeom>
          <a:blipFill>
            <a:blip r:embed="rId3"/>
            <a:stretch>
              <a:fillRect/>
            </a:stretch>
          </a:blipFill>
          <a:ln w="101600">
            <a:solidFill>
              <a:srgbClr val="339933">
                <a:alpha val="96000"/>
              </a:srgbClr>
            </a:solidFill>
          </a:ln>
        </p:spPr>
      </p:pic>
      <p:grpSp>
        <p:nvGrpSpPr>
          <p:cNvPr id="27" name="组合 26"/>
          <p:cNvGrpSpPr/>
          <p:nvPr/>
        </p:nvGrpSpPr>
        <p:grpSpPr>
          <a:xfrm>
            <a:off x="5659518" y="2297587"/>
            <a:ext cx="4544025" cy="2176876"/>
            <a:chOff x="5340204" y="2511239"/>
            <a:chExt cx="4544025" cy="2176876"/>
          </a:xfrm>
        </p:grpSpPr>
        <p:sp>
          <p:nvSpPr>
            <p:cNvPr id="24" name="圆角矩形 23"/>
            <p:cNvSpPr/>
            <p:nvPr/>
          </p:nvSpPr>
          <p:spPr>
            <a:xfrm>
              <a:off x="5340204" y="2511239"/>
              <a:ext cx="4544025" cy="2176876"/>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6168572" y="2851340"/>
              <a:ext cx="3207657" cy="1496673"/>
              <a:chOff x="6426598" y="3884100"/>
              <a:chExt cx="3207657" cy="1496673"/>
            </a:xfrm>
          </p:grpSpPr>
          <p:sp>
            <p:nvSpPr>
              <p:cNvPr id="6" name="圆角矩形 5"/>
              <p:cNvSpPr/>
              <p:nvPr/>
            </p:nvSpPr>
            <p:spPr>
              <a:xfrm>
                <a:off x="6426598" y="3888437"/>
                <a:ext cx="1262743" cy="540433"/>
              </a:xfrm>
              <a:prstGeom prst="roundRect">
                <a:avLst/>
              </a:prstGeom>
              <a:solidFill>
                <a:schemeClr val="accent2">
                  <a:lumMod val="75000"/>
                </a:schemeClr>
              </a:solidFill>
              <a:ln w="101600">
                <a:solidFill>
                  <a:schemeClr val="accent3">
                    <a:lumMod val="75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Tom</a:t>
                </a:r>
                <a:endParaRPr lang="zh-CN" altLang="en-US" sz="2000" b="1" dirty="0"/>
              </a:p>
            </p:txBody>
          </p:sp>
          <p:sp>
            <p:nvSpPr>
              <p:cNvPr id="7" name="圆角矩形 6"/>
              <p:cNvSpPr/>
              <p:nvPr/>
            </p:nvSpPr>
            <p:spPr>
              <a:xfrm>
                <a:off x="8371512" y="3884100"/>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Jesse</a:t>
                </a:r>
                <a:endParaRPr lang="zh-CN" altLang="en-US" sz="2000" b="1" dirty="0"/>
              </a:p>
            </p:txBody>
          </p:sp>
          <p:sp>
            <p:nvSpPr>
              <p:cNvPr id="8" name="圆角矩形 7"/>
              <p:cNvSpPr/>
              <p:nvPr/>
            </p:nvSpPr>
            <p:spPr>
              <a:xfrm>
                <a:off x="6426598" y="4840340"/>
                <a:ext cx="1262743" cy="540433"/>
              </a:xfrm>
              <a:prstGeom prst="roundRect">
                <a:avLst/>
              </a:prstGeom>
              <a:solidFill>
                <a:schemeClr val="accent2">
                  <a:lumMod val="75000"/>
                </a:schemeClr>
              </a:solidFill>
              <a:ln w="101600">
                <a:solidFill>
                  <a:schemeClr val="accent3">
                    <a:lumMod val="75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err="1"/>
                  <a:t>Jone</a:t>
                </a:r>
                <a:endParaRPr lang="zh-CN" altLang="en-US" sz="2000" b="1" dirty="0"/>
              </a:p>
            </p:txBody>
          </p:sp>
          <p:sp>
            <p:nvSpPr>
              <p:cNvPr id="9" name="圆角矩形 8"/>
              <p:cNvSpPr/>
              <p:nvPr/>
            </p:nvSpPr>
            <p:spPr>
              <a:xfrm>
                <a:off x="8371512" y="4831666"/>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t>Alice</a:t>
                </a:r>
                <a:endParaRPr lang="zh-CN" altLang="en-US" sz="2000" b="1" dirty="0"/>
              </a:p>
            </p:txBody>
          </p:sp>
          <p:cxnSp>
            <p:nvCxnSpPr>
              <p:cNvPr id="10" name="直接箭头连接符 9"/>
              <p:cNvCxnSpPr>
                <a:stCxn id="6" idx="3"/>
                <a:endCxn id="7" idx="1"/>
              </p:cNvCxnSpPr>
              <p:nvPr/>
            </p:nvCxnSpPr>
            <p:spPr>
              <a:xfrm flipV="1">
                <a:off x="7689341" y="4154317"/>
                <a:ext cx="682171" cy="433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6" idx="3"/>
                <a:endCxn id="9" idx="1"/>
              </p:cNvCxnSpPr>
              <p:nvPr/>
            </p:nvCxnSpPr>
            <p:spPr>
              <a:xfrm>
                <a:off x="7689341" y="4158654"/>
                <a:ext cx="682171" cy="943229"/>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8" idx="3"/>
                <a:endCxn id="7" idx="1"/>
              </p:cNvCxnSpPr>
              <p:nvPr/>
            </p:nvCxnSpPr>
            <p:spPr>
              <a:xfrm flipV="1">
                <a:off x="7689341" y="4154317"/>
                <a:ext cx="682171" cy="95624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8" idx="3"/>
                <a:endCxn id="9" idx="1"/>
              </p:cNvCxnSpPr>
              <p:nvPr/>
            </p:nvCxnSpPr>
            <p:spPr>
              <a:xfrm flipV="1">
                <a:off x="7689341" y="5101883"/>
                <a:ext cx="682171" cy="8674"/>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28" name="右箭头 27"/>
          <p:cNvSpPr/>
          <p:nvPr/>
        </p:nvSpPr>
        <p:spPr>
          <a:xfrm rot="1800000">
            <a:off x="5531268" y="226715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2882971" y="3544249"/>
            <a:ext cx="3373445" cy="1864950"/>
          </a:xfrm>
          <a:prstGeom prst="roundRect">
            <a:avLst>
              <a:gd name="adj" fmla="val 11219"/>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2929858" y="3740056"/>
            <a:ext cx="3175762" cy="1669143"/>
            <a:chOff x="1604589" y="3659302"/>
            <a:chExt cx="3175762" cy="1669143"/>
          </a:xfrm>
        </p:grpSpPr>
        <p:sp>
          <p:nvSpPr>
            <p:cNvPr id="29" name="矩形 28"/>
            <p:cNvSpPr/>
            <p:nvPr/>
          </p:nvSpPr>
          <p:spPr>
            <a:xfrm>
              <a:off x="3171372" y="3831231"/>
              <a:ext cx="1608979" cy="1323439"/>
            </a:xfrm>
            <a:prstGeom prst="rect">
              <a:avLst/>
            </a:prstGeom>
          </p:spPr>
          <p:txBody>
            <a:bodyPr wrap="square">
              <a:spAutoFit/>
            </a:bodyPr>
            <a:lstStyle/>
            <a:p>
              <a:r>
                <a:rPr lang="en-US" altLang="zh-CN" sz="2000" dirty="0">
                  <a:latin typeface="Impact" panose="020B0806030902050204" pitchFamily="34" charset="0"/>
                </a:rPr>
                <a:t>Tom        Jesse </a:t>
              </a:r>
            </a:p>
            <a:p>
              <a:r>
                <a:rPr lang="en-US" altLang="zh-CN" sz="2000" dirty="0">
                  <a:solidFill>
                    <a:srgbClr val="00B050"/>
                  </a:solidFill>
                  <a:latin typeface="Impact" panose="020B0806030902050204" pitchFamily="34" charset="0"/>
                </a:rPr>
                <a:t>Tom        Alice </a:t>
              </a:r>
            </a:p>
            <a:p>
              <a:r>
                <a:rPr lang="en-US" altLang="zh-CN" sz="2000" dirty="0" err="1">
                  <a:latin typeface="Impact" panose="020B0806030902050204" pitchFamily="34" charset="0"/>
                </a:rPr>
                <a:t>Jone</a:t>
              </a:r>
              <a:r>
                <a:rPr lang="en-US" altLang="zh-CN" sz="2000" dirty="0">
                  <a:latin typeface="Impact" panose="020B0806030902050204" pitchFamily="34" charset="0"/>
                </a:rPr>
                <a:t>        Jesse </a:t>
              </a:r>
            </a:p>
            <a:p>
              <a:r>
                <a:rPr lang="en-US" altLang="zh-CN" sz="2000" dirty="0" err="1">
                  <a:solidFill>
                    <a:srgbClr val="00B050"/>
                  </a:solidFill>
                  <a:latin typeface="Impact" panose="020B0806030902050204" pitchFamily="34" charset="0"/>
                </a:rPr>
                <a:t>Jone</a:t>
              </a:r>
              <a:r>
                <a:rPr lang="en-US" altLang="zh-CN" sz="2000" dirty="0">
                  <a:solidFill>
                    <a:srgbClr val="00B050"/>
                  </a:solidFill>
                  <a:latin typeface="Impact" panose="020B0806030902050204" pitchFamily="34" charset="0"/>
                </a:rPr>
                <a:t>        Alice </a:t>
              </a:r>
            </a:p>
          </p:txBody>
        </p:sp>
        <p:grpSp>
          <p:nvGrpSpPr>
            <p:cNvPr id="30" name="组合 29"/>
            <p:cNvGrpSpPr/>
            <p:nvPr/>
          </p:nvGrpSpPr>
          <p:grpSpPr>
            <a:xfrm>
              <a:off x="1604589" y="3659302"/>
              <a:ext cx="1669143" cy="1669143"/>
              <a:chOff x="1465943" y="1556656"/>
              <a:chExt cx="1669143" cy="1669143"/>
            </a:xfrm>
          </p:grpSpPr>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32" name="文本框 31"/>
              <p:cNvSpPr txBox="1"/>
              <p:nvPr/>
            </p:nvSpPr>
            <p:spPr>
              <a:xfrm>
                <a:off x="1698170" y="1835479"/>
                <a:ext cx="1103086" cy="523220"/>
              </a:xfrm>
              <a:prstGeom prst="rect">
                <a:avLst/>
              </a:prstGeom>
              <a:noFill/>
            </p:spPr>
            <p:txBody>
              <a:bodyPr wrap="square" rtlCol="0">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rPr>
                  <a:t>输出</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grpSp>
      <p:sp>
        <p:nvSpPr>
          <p:cNvPr id="45" name="右箭头 44"/>
          <p:cNvSpPr/>
          <p:nvPr/>
        </p:nvSpPr>
        <p:spPr>
          <a:xfrm rot="8100000">
            <a:off x="5862166" y="3395887"/>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162085" y="5413794"/>
            <a:ext cx="8639545" cy="707886"/>
          </a:xfrm>
          <a:prstGeom prst="rect">
            <a:avLst/>
          </a:prstGeom>
        </p:spPr>
        <p:txBody>
          <a:bodyPr wrap="none">
            <a:spAutoFit/>
          </a:bodyPr>
          <a:lstStyle/>
          <a:p>
            <a:pPr algn="ctr" defTabSz="-635"/>
            <a:r>
              <a:rPr lang="zh-CN" altLang="en-US" sz="4000" b="1" dirty="0">
                <a:solidFill>
                  <a:srgbClr val="000000"/>
                </a:solidFill>
                <a:latin typeface="微软雅黑" panose="020B0503020204020204" pitchFamily="34" charset="-122"/>
                <a:ea typeface="微软雅黑" panose="020B0503020204020204" pitchFamily="34" charset="-122"/>
                <a:cs typeface="Times New Roman" pitchFamily="18" charset="0"/>
              </a:rPr>
              <a:t>其他的有效</a:t>
            </a:r>
            <a:r>
              <a:rPr lang="en-US" altLang="zh-CN" sz="4000" b="1" dirty="0">
                <a:solidFill>
                  <a:srgbClr val="000000"/>
                </a:solidFill>
                <a:latin typeface="微软雅黑" panose="020B0503020204020204" pitchFamily="34" charset="-122"/>
                <a:ea typeface="微软雅黑" panose="020B0503020204020204" pitchFamily="34" charset="-122"/>
                <a:cs typeface="Times New Roman" pitchFamily="18" charset="0"/>
              </a:rPr>
              <a:t>shuffle</a:t>
            </a:r>
            <a:r>
              <a:rPr lang="zh-CN" altLang="en-US" sz="4000" b="1" dirty="0">
                <a:solidFill>
                  <a:srgbClr val="000000"/>
                </a:solidFill>
                <a:latin typeface="微软雅黑" panose="020B0503020204020204" pitchFamily="34" charset="-122"/>
                <a:ea typeface="微软雅黑" panose="020B0503020204020204" pitchFamily="34" charset="-122"/>
                <a:cs typeface="Times New Roman" pitchFamily="18" charset="0"/>
              </a:rPr>
              <a:t>连接处理都是如此</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139949293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多表关联</a:t>
            </a:r>
            <a:endParaRPr lang="zh-CN" altLang="en-US" dirty="0"/>
          </a:p>
        </p:txBody>
      </p:sp>
      <p:sp>
        <p:nvSpPr>
          <p:cNvPr id="3" name="内容占位符 2"/>
          <p:cNvSpPr>
            <a:spLocks noGrp="1"/>
          </p:cNvSpPr>
          <p:nvPr>
            <p:ph idx="1"/>
          </p:nvPr>
        </p:nvSpPr>
        <p:spPr/>
        <p:txBody>
          <a:bodyPr/>
          <a:lstStyle/>
          <a:p>
            <a:r>
              <a:rPr lang="zh-CN" altLang="en-US" dirty="0"/>
              <a:t>多</a:t>
            </a:r>
            <a:r>
              <a:rPr lang="zh-CN" altLang="en-US" dirty="0" smtClean="0"/>
              <a:t>表（逻辑）关联</a:t>
            </a:r>
            <a:r>
              <a:rPr lang="zh-CN" altLang="en-US" dirty="0"/>
              <a:t>和单表关联类似，它也是通过对原始数据进行一定的处理，从其中挖掘出关心的信息</a:t>
            </a:r>
            <a:r>
              <a:rPr lang="zh-CN" altLang="en-US" dirty="0" smtClean="0"/>
              <a:t>。</a:t>
            </a:r>
            <a:endParaRPr lang="en-US" altLang="zh-CN" dirty="0" smtClean="0"/>
          </a:p>
          <a:p>
            <a:r>
              <a:rPr lang="zh-CN" altLang="en-US" dirty="0"/>
              <a:t>案例要求：输入是两个文件，一个代表工厂表，包含工厂名列和地址编号列；另一个代表地址表，包含地址名列和地址编号列。要求从输入数据中找出工厂名和地址名的对应关系，</a:t>
            </a:r>
            <a:r>
              <a:rPr lang="zh-CN" altLang="en-US" dirty="0" smtClean="0"/>
              <a:t>输出</a:t>
            </a:r>
            <a:r>
              <a:rPr lang="en-US" altLang="zh-CN" dirty="0" smtClean="0"/>
              <a:t>“</a:t>
            </a:r>
            <a:r>
              <a:rPr lang="zh-CN" altLang="en-US" dirty="0" smtClean="0"/>
              <a:t>工厂</a:t>
            </a:r>
            <a:r>
              <a:rPr lang="zh-CN" altLang="en-US" dirty="0"/>
              <a:t>名</a:t>
            </a:r>
            <a:r>
              <a:rPr lang="en-US" altLang="zh-CN" dirty="0"/>
              <a:t>——</a:t>
            </a:r>
            <a:r>
              <a:rPr lang="zh-CN" altLang="en-US" dirty="0"/>
              <a:t>地址</a:t>
            </a:r>
            <a:r>
              <a:rPr lang="zh-CN" altLang="en-US" dirty="0" smtClean="0"/>
              <a:t>名</a:t>
            </a:r>
            <a:r>
              <a:rPr lang="en-US" altLang="zh-CN" dirty="0" smtClean="0"/>
              <a:t>”</a:t>
            </a:r>
            <a:r>
              <a:rPr lang="zh-CN" altLang="en-US" dirty="0" smtClean="0"/>
              <a:t>映射表</a:t>
            </a:r>
            <a:endParaRPr lang="en-US" altLang="zh-CN" dirty="0" smtClean="0"/>
          </a:p>
          <a:p>
            <a:endParaRPr lang="zh-CN" altLang="en-US" dirty="0"/>
          </a:p>
        </p:txBody>
      </p:sp>
    </p:spTree>
    <p:extLst>
      <p:ext uri="{BB962C8B-B14F-4D97-AF65-F5344CB8AC3E}">
        <p14:creationId xmlns:p14="http://schemas.microsoft.com/office/powerpoint/2010/main" val="40041368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输入及预期结果</a:t>
            </a:r>
            <a:endParaRPr lang="zh-CN" altLang="en-US" dirty="0"/>
          </a:p>
        </p:txBody>
      </p:sp>
      <p:grpSp>
        <p:nvGrpSpPr>
          <p:cNvPr id="4" name="组合 3"/>
          <p:cNvGrpSpPr/>
          <p:nvPr/>
        </p:nvGrpSpPr>
        <p:grpSpPr>
          <a:xfrm>
            <a:off x="486231" y="972581"/>
            <a:ext cx="1669143" cy="1669143"/>
            <a:chOff x="1465943" y="1556656"/>
            <a:chExt cx="1669143" cy="1669143"/>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6" name="文本框 5"/>
            <p:cNvSpPr txBox="1"/>
            <p:nvPr/>
          </p:nvSpPr>
          <p:spPr>
            <a:xfrm>
              <a:off x="1698170" y="1835479"/>
              <a:ext cx="1103086" cy="523220"/>
            </a:xfrm>
            <a:prstGeom prst="rect">
              <a:avLst/>
            </a:prstGeom>
            <a:noFill/>
          </p:spPr>
          <p:txBody>
            <a:bodyPr wrap="square" rtlCol="0">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rPr>
                <a:t>工厂</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165120" y="2591733"/>
            <a:ext cx="5007423" cy="2554545"/>
          </a:xfrm>
          <a:prstGeom prst="rect">
            <a:avLst/>
          </a:prstGeom>
        </p:spPr>
        <p:txBody>
          <a:bodyPr wrap="square">
            <a:spAutoFit/>
          </a:bodyPr>
          <a:lstStyle/>
          <a:p>
            <a:r>
              <a:rPr lang="en-US" altLang="zh-CN" sz="2000" dirty="0" err="1">
                <a:solidFill>
                  <a:srgbClr val="00B050"/>
                </a:solidFill>
                <a:latin typeface="Impact" panose="020B0806030902050204" pitchFamily="34" charset="0"/>
              </a:rPr>
              <a:t>factoryname</a:t>
            </a:r>
            <a:r>
              <a:rPr lang="en-US" altLang="zh-CN" sz="2000" dirty="0">
                <a:solidFill>
                  <a:srgbClr val="00B050"/>
                </a:solidFill>
                <a:latin typeface="Impact" panose="020B0806030902050204" pitchFamily="34" charset="0"/>
              </a:rPr>
              <a:t> 	</a:t>
            </a:r>
            <a:r>
              <a:rPr lang="en-US" altLang="zh-CN" sz="2000" dirty="0" smtClean="0">
                <a:solidFill>
                  <a:srgbClr val="00B050"/>
                </a:solidFill>
                <a:latin typeface="Impact" panose="020B0806030902050204" pitchFamily="34" charset="0"/>
              </a:rPr>
              <a:t>addressed </a:t>
            </a:r>
            <a:endParaRPr lang="en-US" altLang="zh-CN" sz="2000" dirty="0">
              <a:solidFill>
                <a:srgbClr val="00B050"/>
              </a:solidFill>
              <a:latin typeface="Impact" panose="020B0806030902050204" pitchFamily="34" charset="0"/>
            </a:endParaRPr>
          </a:p>
          <a:p>
            <a:r>
              <a:rPr lang="en-US" altLang="zh-CN" sz="2000" dirty="0">
                <a:latin typeface="Impact" panose="020B0806030902050204" pitchFamily="34" charset="0"/>
              </a:rPr>
              <a:t>Beijing Red Star </a:t>
            </a:r>
            <a:r>
              <a:rPr lang="en-US" altLang="zh-CN" sz="2000" dirty="0" smtClean="0">
                <a:latin typeface="Impact" panose="020B0806030902050204" pitchFamily="34" charset="0"/>
              </a:rPr>
              <a:t>		1</a:t>
            </a:r>
            <a:endParaRPr lang="en-US" altLang="zh-CN" sz="2000" dirty="0">
              <a:latin typeface="Impact" panose="020B0806030902050204" pitchFamily="34" charset="0"/>
            </a:endParaRPr>
          </a:p>
          <a:p>
            <a:r>
              <a:rPr lang="en-US" altLang="zh-CN" sz="2000" dirty="0">
                <a:latin typeface="Impact" panose="020B0806030902050204" pitchFamily="34" charset="0"/>
              </a:rPr>
              <a:t>Shenzhen </a:t>
            </a:r>
            <a:r>
              <a:rPr lang="en-US" altLang="zh-CN" sz="2000" dirty="0" smtClean="0">
                <a:latin typeface="Impact" panose="020B0806030902050204" pitchFamily="34" charset="0"/>
              </a:rPr>
              <a:t>Thunder	3</a:t>
            </a:r>
            <a:endParaRPr lang="en-US" altLang="zh-CN" sz="2000" dirty="0">
              <a:latin typeface="Impact" panose="020B0806030902050204" pitchFamily="34" charset="0"/>
            </a:endParaRPr>
          </a:p>
          <a:p>
            <a:r>
              <a:rPr lang="en-US" altLang="zh-CN" sz="2000" dirty="0">
                <a:latin typeface="Impact" panose="020B0806030902050204" pitchFamily="34" charset="0"/>
              </a:rPr>
              <a:t>Guangzhou </a:t>
            </a:r>
            <a:r>
              <a:rPr lang="en-US" altLang="zh-CN" sz="2000" dirty="0" smtClean="0">
                <a:latin typeface="Impact" panose="020B0806030902050204" pitchFamily="34" charset="0"/>
              </a:rPr>
              <a:t>Honda	2</a:t>
            </a:r>
            <a:endParaRPr lang="en-US" altLang="zh-CN" sz="2000" dirty="0">
              <a:latin typeface="Impact" panose="020B0806030902050204" pitchFamily="34" charset="0"/>
            </a:endParaRPr>
          </a:p>
          <a:p>
            <a:r>
              <a:rPr lang="en-US" altLang="zh-CN" sz="2000" dirty="0">
                <a:latin typeface="Impact" panose="020B0806030902050204" pitchFamily="34" charset="0"/>
              </a:rPr>
              <a:t>Beijing </a:t>
            </a:r>
            <a:r>
              <a:rPr lang="en-US" altLang="zh-CN" sz="2000" dirty="0" smtClean="0">
                <a:latin typeface="Impact" panose="020B0806030902050204" pitchFamily="34" charset="0"/>
              </a:rPr>
              <a:t>Rising		1</a:t>
            </a:r>
            <a:endParaRPr lang="en-US" altLang="zh-CN" sz="2000" dirty="0">
              <a:latin typeface="Impact" panose="020B0806030902050204" pitchFamily="34" charset="0"/>
            </a:endParaRPr>
          </a:p>
          <a:p>
            <a:r>
              <a:rPr lang="en-US" altLang="zh-CN" sz="2000" dirty="0" err="1" smtClean="0">
                <a:latin typeface="Impact" panose="020B0806030902050204" pitchFamily="34" charset="0"/>
              </a:rPr>
              <a:t>GDBank</a:t>
            </a:r>
            <a:r>
              <a:rPr lang="en-US" altLang="zh-CN" sz="2000" dirty="0" smtClean="0">
                <a:latin typeface="Impact" panose="020B0806030902050204" pitchFamily="34" charset="0"/>
              </a:rPr>
              <a:t>			2</a:t>
            </a:r>
            <a:endParaRPr lang="en-US" altLang="zh-CN" sz="2000" dirty="0">
              <a:latin typeface="Impact" panose="020B0806030902050204" pitchFamily="34" charset="0"/>
            </a:endParaRPr>
          </a:p>
          <a:p>
            <a:r>
              <a:rPr lang="en-US" altLang="zh-CN" sz="2000" dirty="0" err="1" smtClean="0">
                <a:latin typeface="Impact" panose="020B0806030902050204" pitchFamily="34" charset="0"/>
              </a:rPr>
              <a:t>Tencent</a:t>
            </a:r>
            <a:r>
              <a:rPr lang="en-US" altLang="zh-CN" sz="2000" dirty="0" smtClean="0">
                <a:latin typeface="Impact" panose="020B0806030902050204" pitchFamily="34" charset="0"/>
              </a:rPr>
              <a:t>			3</a:t>
            </a:r>
            <a:endParaRPr lang="en-US" altLang="zh-CN" sz="2000" dirty="0">
              <a:latin typeface="Impact" panose="020B0806030902050204" pitchFamily="34" charset="0"/>
            </a:endParaRPr>
          </a:p>
          <a:p>
            <a:r>
              <a:rPr lang="en-US" altLang="zh-CN" sz="2000" dirty="0">
                <a:latin typeface="Impact" panose="020B0806030902050204" pitchFamily="34" charset="0"/>
              </a:rPr>
              <a:t>Back of Beijing </a:t>
            </a:r>
            <a:r>
              <a:rPr lang="en-US" altLang="zh-CN" sz="2000" dirty="0" smtClean="0">
                <a:latin typeface="Impact" panose="020B0806030902050204" pitchFamily="34" charset="0"/>
              </a:rPr>
              <a:t>		1</a:t>
            </a:r>
            <a:endParaRPr lang="en-US" altLang="zh-CN" sz="2000" dirty="0">
              <a:latin typeface="Impact" panose="020B0806030902050204" pitchFamily="34" charset="0"/>
            </a:endParaRPr>
          </a:p>
        </p:txBody>
      </p:sp>
      <p:grpSp>
        <p:nvGrpSpPr>
          <p:cNvPr id="8" name="组合 7"/>
          <p:cNvGrpSpPr/>
          <p:nvPr/>
        </p:nvGrpSpPr>
        <p:grpSpPr>
          <a:xfrm>
            <a:off x="4418358" y="972581"/>
            <a:ext cx="1669143" cy="1669143"/>
            <a:chOff x="1465943" y="1556656"/>
            <a:chExt cx="1669143" cy="1669143"/>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10" name="文本框 9"/>
            <p:cNvSpPr txBox="1"/>
            <p:nvPr/>
          </p:nvSpPr>
          <p:spPr>
            <a:xfrm>
              <a:off x="1698170" y="1835479"/>
              <a:ext cx="1103086" cy="523220"/>
            </a:xfrm>
            <a:prstGeom prst="rect">
              <a:avLst/>
            </a:prstGeom>
            <a:noFill/>
          </p:spPr>
          <p:txBody>
            <a:bodyPr wrap="square" rtlCol="0">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rPr>
                <a:t>地址</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3428418" y="2583294"/>
            <a:ext cx="3410852" cy="1631216"/>
          </a:xfrm>
          <a:prstGeom prst="rect">
            <a:avLst/>
          </a:prstGeom>
        </p:spPr>
        <p:txBody>
          <a:bodyPr wrap="square">
            <a:spAutoFit/>
          </a:bodyPr>
          <a:lstStyle/>
          <a:p>
            <a:r>
              <a:rPr lang="en-US" altLang="zh-CN" sz="2000" dirty="0" err="1">
                <a:solidFill>
                  <a:srgbClr val="00B050"/>
                </a:solidFill>
                <a:latin typeface="Impact" panose="020B0806030902050204" pitchFamily="34" charset="0"/>
              </a:rPr>
              <a:t>addressID</a:t>
            </a:r>
            <a:r>
              <a:rPr lang="en-US" altLang="zh-CN" sz="2000" dirty="0">
                <a:solidFill>
                  <a:srgbClr val="00B050"/>
                </a:solidFill>
                <a:latin typeface="Impact" panose="020B0806030902050204" pitchFamily="34" charset="0"/>
              </a:rPr>
              <a:t>    </a:t>
            </a:r>
            <a:r>
              <a:rPr lang="en-US" altLang="zh-CN" sz="2000" dirty="0" err="1">
                <a:solidFill>
                  <a:srgbClr val="00B050"/>
                </a:solidFill>
                <a:latin typeface="Impact" panose="020B0806030902050204" pitchFamily="34" charset="0"/>
              </a:rPr>
              <a:t>addressname</a:t>
            </a:r>
            <a:r>
              <a:rPr lang="en-US" altLang="zh-CN" sz="2000" dirty="0">
                <a:solidFill>
                  <a:srgbClr val="00B050"/>
                </a:solidFill>
                <a:latin typeface="Impact" panose="020B0806030902050204" pitchFamily="34" charset="0"/>
              </a:rPr>
              <a:t> </a:t>
            </a:r>
          </a:p>
          <a:p>
            <a:r>
              <a:rPr lang="en-US" altLang="zh-CN" sz="2000" dirty="0">
                <a:latin typeface="Impact" panose="020B0806030902050204" pitchFamily="34" charset="0"/>
              </a:rPr>
              <a:t>1        </a:t>
            </a:r>
            <a:r>
              <a:rPr lang="zh-CN" altLang="en-US" sz="2000" dirty="0">
                <a:latin typeface="Impact" panose="020B0806030902050204" pitchFamily="34" charset="0"/>
              </a:rPr>
              <a:t>　　　　</a:t>
            </a:r>
            <a:r>
              <a:rPr lang="en-US" altLang="zh-CN" sz="2000" dirty="0">
                <a:latin typeface="Impact" panose="020B0806030902050204" pitchFamily="34" charset="0"/>
              </a:rPr>
              <a:t>Beijing</a:t>
            </a:r>
          </a:p>
          <a:p>
            <a:r>
              <a:rPr lang="en-US" altLang="zh-CN" sz="2000" dirty="0">
                <a:latin typeface="Impact" panose="020B0806030902050204" pitchFamily="34" charset="0"/>
              </a:rPr>
              <a:t>2        </a:t>
            </a:r>
            <a:r>
              <a:rPr lang="zh-CN" altLang="en-US" sz="2000" dirty="0">
                <a:latin typeface="Impact" panose="020B0806030902050204" pitchFamily="34" charset="0"/>
              </a:rPr>
              <a:t>　　　　</a:t>
            </a:r>
            <a:r>
              <a:rPr lang="en-US" altLang="zh-CN" sz="2000" dirty="0">
                <a:latin typeface="Impact" panose="020B0806030902050204" pitchFamily="34" charset="0"/>
              </a:rPr>
              <a:t>Guangzhou</a:t>
            </a:r>
          </a:p>
          <a:p>
            <a:r>
              <a:rPr lang="en-US" altLang="zh-CN" sz="2000" dirty="0">
                <a:latin typeface="Impact" panose="020B0806030902050204" pitchFamily="34" charset="0"/>
              </a:rPr>
              <a:t>3        </a:t>
            </a:r>
            <a:r>
              <a:rPr lang="zh-CN" altLang="en-US" sz="2000" dirty="0">
                <a:latin typeface="Impact" panose="020B0806030902050204" pitchFamily="34" charset="0"/>
              </a:rPr>
              <a:t>　　　　</a:t>
            </a:r>
            <a:r>
              <a:rPr lang="en-US" altLang="zh-CN" sz="2000" dirty="0">
                <a:latin typeface="Impact" panose="020B0806030902050204" pitchFamily="34" charset="0"/>
              </a:rPr>
              <a:t>Shenzhen</a:t>
            </a:r>
          </a:p>
          <a:p>
            <a:r>
              <a:rPr lang="en-US" altLang="zh-CN" sz="2000" dirty="0">
                <a:latin typeface="Impact" panose="020B0806030902050204" pitchFamily="34" charset="0"/>
              </a:rPr>
              <a:t>4        </a:t>
            </a:r>
            <a:r>
              <a:rPr lang="zh-CN" altLang="en-US" sz="2000" dirty="0">
                <a:latin typeface="Impact" panose="020B0806030902050204" pitchFamily="34" charset="0"/>
              </a:rPr>
              <a:t>　　　　</a:t>
            </a:r>
            <a:r>
              <a:rPr lang="en-US" altLang="zh-CN" sz="2000" dirty="0">
                <a:latin typeface="Impact" panose="020B0806030902050204" pitchFamily="34" charset="0"/>
              </a:rPr>
              <a:t>Xian</a:t>
            </a:r>
          </a:p>
        </p:txBody>
      </p:sp>
      <p:sp>
        <p:nvSpPr>
          <p:cNvPr id="16" name="圆角矩形 15"/>
          <p:cNvSpPr/>
          <p:nvPr/>
        </p:nvSpPr>
        <p:spPr>
          <a:xfrm>
            <a:off x="215012" y="797618"/>
            <a:ext cx="6230575" cy="4533326"/>
          </a:xfrm>
          <a:prstGeom prst="roundRect">
            <a:avLst>
              <a:gd name="adj" fmla="val 3919"/>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380192" y="4970051"/>
            <a:ext cx="13147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输入数据</a:t>
            </a:r>
            <a:endParaRPr lang="zh-CN" altLang="en-US" b="1" dirty="0">
              <a:solidFill>
                <a:srgbClr val="C00000"/>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8850413" y="972581"/>
            <a:ext cx="1669143" cy="1669143"/>
            <a:chOff x="1465943" y="1556656"/>
            <a:chExt cx="1669143" cy="1669143"/>
          </a:xfrm>
        </p:grpSpPr>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20" name="文本框 19"/>
            <p:cNvSpPr txBox="1"/>
            <p:nvPr/>
          </p:nvSpPr>
          <p:spPr>
            <a:xfrm>
              <a:off x="1698170" y="1835479"/>
              <a:ext cx="1103086" cy="523220"/>
            </a:xfrm>
            <a:prstGeom prst="rect">
              <a:avLst/>
            </a:prstGeom>
            <a:noFill/>
          </p:spPr>
          <p:txBody>
            <a:bodyPr wrap="square" rtlCol="0">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rPr>
                <a:t>结果</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sp>
        <p:nvSpPr>
          <p:cNvPr id="21" name="矩形 20"/>
          <p:cNvSpPr/>
          <p:nvPr/>
        </p:nvSpPr>
        <p:spPr>
          <a:xfrm>
            <a:off x="7450150" y="2641724"/>
            <a:ext cx="4469668" cy="2554545"/>
          </a:xfrm>
          <a:prstGeom prst="rect">
            <a:avLst/>
          </a:prstGeom>
        </p:spPr>
        <p:txBody>
          <a:bodyPr wrap="square">
            <a:spAutoFit/>
          </a:bodyPr>
          <a:lstStyle/>
          <a:p>
            <a:r>
              <a:rPr lang="en-US" altLang="zh-CN" sz="2000" dirty="0" err="1">
                <a:solidFill>
                  <a:srgbClr val="00B050"/>
                </a:solidFill>
                <a:latin typeface="Impact" panose="020B0806030902050204" pitchFamily="34" charset="0"/>
              </a:rPr>
              <a:t>Factoryname</a:t>
            </a:r>
            <a:r>
              <a:rPr lang="en-US" altLang="zh-CN" sz="2000" dirty="0">
                <a:solidFill>
                  <a:srgbClr val="00B050"/>
                </a:solidFill>
                <a:latin typeface="Impact" panose="020B0806030902050204" pitchFamily="34" charset="0"/>
              </a:rPr>
              <a:t>		</a:t>
            </a:r>
            <a:r>
              <a:rPr lang="en-US" altLang="zh-CN" sz="2000" dirty="0" err="1">
                <a:solidFill>
                  <a:srgbClr val="00B050"/>
                </a:solidFill>
                <a:latin typeface="Impact" panose="020B0806030902050204" pitchFamily="34" charset="0"/>
              </a:rPr>
              <a:t>addressname</a:t>
            </a:r>
            <a:r>
              <a:rPr lang="en-US" altLang="zh-CN" sz="2000" dirty="0">
                <a:solidFill>
                  <a:srgbClr val="00B050"/>
                </a:solidFill>
                <a:latin typeface="Impact" panose="020B0806030902050204" pitchFamily="34" charset="0"/>
              </a:rPr>
              <a:t> </a:t>
            </a:r>
          </a:p>
          <a:p>
            <a:r>
              <a:rPr lang="en-US" altLang="zh-CN" sz="2000" dirty="0">
                <a:latin typeface="Impact" panose="020B0806030902050204" pitchFamily="34" charset="0"/>
              </a:rPr>
              <a:t>Back of Beijing		Beijing</a:t>
            </a:r>
          </a:p>
          <a:p>
            <a:r>
              <a:rPr lang="en-US" altLang="zh-CN" sz="2000" dirty="0">
                <a:latin typeface="Impact" panose="020B0806030902050204" pitchFamily="34" charset="0"/>
              </a:rPr>
              <a:t>Beijing Red Star		Beijing</a:t>
            </a:r>
          </a:p>
          <a:p>
            <a:r>
              <a:rPr lang="en-US" altLang="zh-CN" sz="2000" dirty="0">
                <a:latin typeface="Impact" panose="020B0806030902050204" pitchFamily="34" charset="0"/>
              </a:rPr>
              <a:t>Beijing Rising		Beijing</a:t>
            </a:r>
          </a:p>
          <a:p>
            <a:r>
              <a:rPr lang="en-US" altLang="zh-CN" sz="2000" dirty="0" err="1">
                <a:latin typeface="Impact" panose="020B0806030902050204" pitchFamily="34" charset="0"/>
              </a:rPr>
              <a:t>GDBank</a:t>
            </a:r>
            <a:r>
              <a:rPr lang="en-US" altLang="zh-CN" sz="2000" dirty="0">
                <a:latin typeface="Impact" panose="020B0806030902050204" pitchFamily="34" charset="0"/>
              </a:rPr>
              <a:t>			Guangzhou</a:t>
            </a:r>
          </a:p>
          <a:p>
            <a:r>
              <a:rPr lang="en-US" altLang="zh-CN" sz="2000" dirty="0">
                <a:latin typeface="Impact" panose="020B0806030902050204" pitchFamily="34" charset="0"/>
              </a:rPr>
              <a:t>Guangzhou Honda	Guangzhou</a:t>
            </a:r>
          </a:p>
          <a:p>
            <a:r>
              <a:rPr lang="en-US" altLang="zh-CN" sz="2000" dirty="0">
                <a:latin typeface="Impact" panose="020B0806030902050204" pitchFamily="34" charset="0"/>
              </a:rPr>
              <a:t>Shenzhen Thunder	Shenzhen</a:t>
            </a:r>
          </a:p>
          <a:p>
            <a:r>
              <a:rPr lang="en-US" altLang="zh-CN" sz="2000" dirty="0" err="1">
                <a:latin typeface="Impact" panose="020B0806030902050204" pitchFamily="34" charset="0"/>
              </a:rPr>
              <a:t>Tencent</a:t>
            </a:r>
            <a:r>
              <a:rPr lang="en-US" altLang="zh-CN" sz="2000" dirty="0">
                <a:latin typeface="Impact" panose="020B0806030902050204" pitchFamily="34" charset="0"/>
              </a:rPr>
              <a:t>			Shenzhen</a:t>
            </a:r>
          </a:p>
        </p:txBody>
      </p:sp>
      <p:sp>
        <p:nvSpPr>
          <p:cNvPr id="22" name="右箭头 21"/>
          <p:cNvSpPr/>
          <p:nvPr/>
        </p:nvSpPr>
        <p:spPr>
          <a:xfrm>
            <a:off x="6445587" y="1484177"/>
            <a:ext cx="2379103"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endCxn id="16" idx="2"/>
          </p:cNvCxnSpPr>
          <p:nvPr/>
        </p:nvCxnSpPr>
        <p:spPr>
          <a:xfrm>
            <a:off x="3316511" y="797618"/>
            <a:ext cx="13789" cy="4533326"/>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62436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案例分析</a:t>
            </a:r>
            <a:endParaRPr lang="zh-CN" altLang="en-US" dirty="0"/>
          </a:p>
        </p:txBody>
      </p:sp>
      <p:sp>
        <p:nvSpPr>
          <p:cNvPr id="3" name="内容占位符 2"/>
          <p:cNvSpPr>
            <a:spLocks noGrp="1"/>
          </p:cNvSpPr>
          <p:nvPr>
            <p:ph idx="1"/>
          </p:nvPr>
        </p:nvSpPr>
        <p:spPr/>
        <p:txBody>
          <a:bodyPr/>
          <a:lstStyle/>
          <a:p>
            <a:r>
              <a:rPr lang="zh-CN" altLang="en-US" dirty="0"/>
              <a:t>多表关联和单表关联相似</a:t>
            </a:r>
            <a:r>
              <a:rPr lang="zh-CN" altLang="en-US" dirty="0" smtClean="0"/>
              <a:t>，都类似于数据库中的自然连接。相比单表关联，多表关联的左右表和连接列更加清楚。所以可以采用和单表关联的相同的处理方式，</a:t>
            </a:r>
            <a:r>
              <a:rPr lang="en-US" altLang="zh-CN" dirty="0" smtClean="0"/>
              <a:t>map</a:t>
            </a:r>
            <a:r>
              <a:rPr lang="zh-CN" altLang="en-US" dirty="0" smtClean="0"/>
              <a:t>识别出输入的行属于哪个表之后，对其进行</a:t>
            </a:r>
            <a:r>
              <a:rPr lang="zh-CN" altLang="en-US" dirty="0"/>
              <a:t>分割，将连接的列值保存在</a:t>
            </a:r>
            <a:r>
              <a:rPr lang="en-US" altLang="zh-CN" dirty="0"/>
              <a:t>key</a:t>
            </a:r>
            <a:r>
              <a:rPr lang="zh-CN" altLang="en-US" dirty="0"/>
              <a:t>中，另一列和左右表</a:t>
            </a:r>
            <a:r>
              <a:rPr lang="zh-CN" altLang="en-US" dirty="0" smtClean="0"/>
              <a:t>标识保存</a:t>
            </a:r>
            <a:r>
              <a:rPr lang="zh-CN" altLang="en-US" dirty="0"/>
              <a:t>在</a:t>
            </a:r>
            <a:r>
              <a:rPr lang="en-US" altLang="zh-CN" dirty="0"/>
              <a:t>value</a:t>
            </a:r>
            <a:r>
              <a:rPr lang="zh-CN" altLang="en-US" dirty="0"/>
              <a:t>中，然后输出。</a:t>
            </a:r>
            <a:r>
              <a:rPr lang="en-US" altLang="zh-CN" dirty="0"/>
              <a:t>reduce</a:t>
            </a:r>
            <a:r>
              <a:rPr lang="zh-CN" altLang="en-US" dirty="0"/>
              <a:t>拿到连接结果之后，解析</a:t>
            </a:r>
            <a:r>
              <a:rPr lang="en-US" altLang="zh-CN" dirty="0"/>
              <a:t>value</a:t>
            </a:r>
            <a:r>
              <a:rPr lang="zh-CN" altLang="en-US" dirty="0"/>
              <a:t>内容，根据标志将左右表内容分开存放，然后求笛卡尔积，最后直接输出</a:t>
            </a:r>
          </a:p>
          <a:p>
            <a:endParaRPr lang="zh-CN" altLang="en-US" dirty="0"/>
          </a:p>
        </p:txBody>
      </p:sp>
    </p:spTree>
    <p:extLst>
      <p:ext uri="{BB962C8B-B14F-4D97-AF65-F5344CB8AC3E}">
        <p14:creationId xmlns:p14="http://schemas.microsoft.com/office/powerpoint/2010/main" val="231693686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Map</a:t>
            </a:r>
            <a:r>
              <a:rPr lang="zh-CN" altLang="en-US" dirty="0" smtClean="0"/>
              <a:t>过程</a:t>
            </a:r>
            <a:endParaRPr lang="zh-CN" altLang="en-US" dirty="0"/>
          </a:p>
        </p:txBody>
      </p:sp>
      <p:pic>
        <p:nvPicPr>
          <p:cNvPr id="4" name="图片 3"/>
          <p:cNvPicPr>
            <a:picLocks noChangeAspect="1"/>
          </p:cNvPicPr>
          <p:nvPr/>
        </p:nvPicPr>
        <p:blipFill>
          <a:blip r:embed="rId2"/>
          <a:stretch>
            <a:fillRect/>
          </a:stretch>
        </p:blipFill>
        <p:spPr>
          <a:xfrm>
            <a:off x="1633537" y="1162957"/>
            <a:ext cx="8924925" cy="4038600"/>
          </a:xfrm>
          <a:prstGeom prst="rect">
            <a:avLst/>
          </a:prstGeom>
          <a:blipFill>
            <a:blip r:embed="rId3"/>
            <a:stretch>
              <a:fillRect/>
            </a:stretch>
          </a:blipFill>
          <a:ln w="101600">
            <a:solidFill>
              <a:srgbClr val="339933">
                <a:alpha val="96000"/>
              </a:srgbClr>
            </a:solidFill>
          </a:ln>
        </p:spPr>
      </p:pic>
      <p:sp>
        <p:nvSpPr>
          <p:cNvPr id="5" name="矩形 4"/>
          <p:cNvSpPr/>
          <p:nvPr/>
        </p:nvSpPr>
        <p:spPr>
          <a:xfrm>
            <a:off x="6635612" y="5201557"/>
            <a:ext cx="4427815"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Map</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
        <p:nvSpPr>
          <p:cNvPr id="6" name="圆角矩形 5"/>
          <p:cNvSpPr/>
          <p:nvPr/>
        </p:nvSpPr>
        <p:spPr>
          <a:xfrm>
            <a:off x="2113903" y="3497943"/>
            <a:ext cx="7625183" cy="79477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rot="5400000">
            <a:off x="8322057" y="298421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211303" y="2144950"/>
            <a:ext cx="3599642" cy="923330"/>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根据第一个数据是否是数字判定当前数据是左表（逻辑）还是右表（逻辑）</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938318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Reduce</a:t>
            </a:r>
            <a:r>
              <a:rPr lang="zh-CN" altLang="en-US" dirty="0" smtClean="0"/>
              <a:t>过程</a:t>
            </a:r>
            <a:endParaRPr lang="zh-CN" altLang="en-US" dirty="0"/>
          </a:p>
        </p:txBody>
      </p:sp>
      <p:grpSp>
        <p:nvGrpSpPr>
          <p:cNvPr id="11" name="组合 10"/>
          <p:cNvGrpSpPr/>
          <p:nvPr/>
        </p:nvGrpSpPr>
        <p:grpSpPr>
          <a:xfrm>
            <a:off x="156030" y="914400"/>
            <a:ext cx="11861801" cy="4499429"/>
            <a:chOff x="83456" y="928914"/>
            <a:chExt cx="11861801" cy="4499429"/>
          </a:xfrm>
        </p:grpSpPr>
        <p:grpSp>
          <p:nvGrpSpPr>
            <p:cNvPr id="9" name="组合 8"/>
            <p:cNvGrpSpPr/>
            <p:nvPr/>
          </p:nvGrpSpPr>
          <p:grpSpPr>
            <a:xfrm>
              <a:off x="83456" y="1081450"/>
              <a:ext cx="11733439" cy="4200908"/>
              <a:chOff x="0" y="1124993"/>
              <a:chExt cx="11733439" cy="4200908"/>
            </a:xfrm>
          </p:grpSpPr>
          <p:pic>
            <p:nvPicPr>
              <p:cNvPr id="6" name="图片 5"/>
              <p:cNvPicPr>
                <a:picLocks noChangeAspect="1"/>
              </p:cNvPicPr>
              <p:nvPr/>
            </p:nvPicPr>
            <p:blipFill>
              <a:blip r:embed="rId2"/>
              <a:stretch>
                <a:fillRect/>
              </a:stretch>
            </p:blipFill>
            <p:spPr>
              <a:xfrm>
                <a:off x="0" y="1267533"/>
                <a:ext cx="5341257" cy="3216700"/>
              </a:xfrm>
              <a:prstGeom prst="rect">
                <a:avLst/>
              </a:prstGeom>
            </p:spPr>
          </p:pic>
          <p:pic>
            <p:nvPicPr>
              <p:cNvPr id="7" name="图片 6"/>
              <p:cNvPicPr>
                <a:picLocks noChangeAspect="1"/>
              </p:cNvPicPr>
              <p:nvPr/>
            </p:nvPicPr>
            <p:blipFill>
              <a:blip r:embed="rId3"/>
              <a:stretch>
                <a:fillRect/>
              </a:stretch>
            </p:blipFill>
            <p:spPr>
              <a:xfrm>
                <a:off x="5962650" y="1124993"/>
                <a:ext cx="5518150" cy="2368640"/>
              </a:xfrm>
              <a:prstGeom prst="rect">
                <a:avLst/>
              </a:prstGeom>
            </p:spPr>
          </p:pic>
          <p:pic>
            <p:nvPicPr>
              <p:cNvPr id="8" name="图片 7"/>
              <p:cNvPicPr>
                <a:picLocks noChangeAspect="1"/>
              </p:cNvPicPr>
              <p:nvPr/>
            </p:nvPicPr>
            <p:blipFill>
              <a:blip r:embed="rId4"/>
              <a:stretch>
                <a:fillRect/>
              </a:stretch>
            </p:blipFill>
            <p:spPr>
              <a:xfrm>
                <a:off x="5962650" y="3493633"/>
                <a:ext cx="5770789" cy="1832268"/>
              </a:xfrm>
              <a:prstGeom prst="rect">
                <a:avLst/>
              </a:prstGeom>
            </p:spPr>
          </p:pic>
        </p:grpSp>
        <p:sp>
          <p:nvSpPr>
            <p:cNvPr id="10" name="矩形 9"/>
            <p:cNvSpPr/>
            <p:nvPr/>
          </p:nvSpPr>
          <p:spPr>
            <a:xfrm>
              <a:off x="83456" y="928914"/>
              <a:ext cx="11861801" cy="4499429"/>
            </a:xfrm>
            <a:prstGeom prst="rect">
              <a:avLst/>
            </a:prstGeom>
            <a:no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连接符 11"/>
          <p:cNvCxnSpPr/>
          <p:nvPr/>
        </p:nvCxnSpPr>
        <p:spPr>
          <a:xfrm>
            <a:off x="5866041" y="914400"/>
            <a:ext cx="0" cy="4499429"/>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4694293" y="4439849"/>
            <a:ext cx="657852" cy="657852"/>
            <a:chOff x="4694293" y="4439849"/>
            <a:chExt cx="657852" cy="657852"/>
          </a:xfrm>
        </p:grpSpPr>
        <p:sp>
          <p:nvSpPr>
            <p:cNvPr id="15" name="椭圆 14"/>
            <p:cNvSpPr/>
            <p:nvPr/>
          </p:nvSpPr>
          <p:spPr>
            <a:xfrm>
              <a:off x="4694293" y="4439849"/>
              <a:ext cx="657852" cy="657852"/>
            </a:xfrm>
            <a:prstGeom prst="ellipse">
              <a:avLst/>
            </a:prstGeom>
            <a:solidFill>
              <a:schemeClr val="bg1"/>
            </a:solidFill>
            <a:ln w="152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4862285" y="4532568"/>
              <a:ext cx="373744" cy="523220"/>
            </a:xfrm>
            <a:prstGeom prst="rect">
              <a:avLst/>
            </a:prstGeom>
            <a:noFill/>
          </p:spPr>
          <p:txBody>
            <a:bodyPr wrap="square" rtlCol="0">
              <a:spAutoFit/>
            </a:bodyPr>
            <a:lstStyle/>
            <a:p>
              <a:r>
                <a:rPr lang="en-US" altLang="zh-CN" sz="2800" dirty="0" smtClean="0">
                  <a:solidFill>
                    <a:srgbClr val="C00000"/>
                  </a:solidFill>
                  <a:latin typeface="Impact" panose="020B0806030902050204" pitchFamily="34" charset="0"/>
                </a:rPr>
                <a:t>1</a:t>
              </a:r>
              <a:endParaRPr lang="zh-CN" altLang="en-US" sz="2800" dirty="0">
                <a:solidFill>
                  <a:srgbClr val="C00000"/>
                </a:solidFill>
                <a:latin typeface="Impact" panose="020B0806030902050204" pitchFamily="34" charset="0"/>
              </a:endParaRPr>
            </a:p>
          </p:txBody>
        </p:sp>
      </p:grpSp>
      <p:grpSp>
        <p:nvGrpSpPr>
          <p:cNvPr id="23" name="组合 22"/>
          <p:cNvGrpSpPr/>
          <p:nvPr/>
        </p:nvGrpSpPr>
        <p:grpSpPr>
          <a:xfrm>
            <a:off x="5389507" y="4474156"/>
            <a:ext cx="355659" cy="523220"/>
            <a:chOff x="5389507" y="4474156"/>
            <a:chExt cx="355659" cy="523220"/>
          </a:xfrm>
        </p:grpSpPr>
        <p:sp>
          <p:nvSpPr>
            <p:cNvPr id="17" name="文本框 16"/>
            <p:cNvSpPr txBox="1"/>
            <p:nvPr/>
          </p:nvSpPr>
          <p:spPr>
            <a:xfrm>
              <a:off x="5404080" y="4474156"/>
              <a:ext cx="341086" cy="523220"/>
            </a:xfrm>
            <a:prstGeom prst="rect">
              <a:avLst/>
            </a:prstGeom>
            <a:noFill/>
          </p:spPr>
          <p:txBody>
            <a:bodyPr wrap="square" rtlCol="0">
              <a:spAutoFit/>
            </a:bodyPr>
            <a:lstStyle/>
            <a:p>
              <a:r>
                <a:rPr lang="en-US" altLang="zh-CN" sz="2800" b="1" dirty="0">
                  <a:solidFill>
                    <a:srgbClr val="C00000"/>
                  </a:solidFill>
                  <a:latin typeface="MS UI Gothic" panose="020B0600070205080204" pitchFamily="34" charset="-128"/>
                  <a:ea typeface="MS UI Gothic" panose="020B0600070205080204" pitchFamily="34" charset="-128"/>
                </a:rPr>
                <a:t>&gt;</a:t>
              </a:r>
              <a:endParaRPr lang="zh-CN" altLang="en-US" sz="2800" b="1" dirty="0">
                <a:solidFill>
                  <a:srgbClr val="C00000"/>
                </a:solidFill>
                <a:latin typeface="MS UI Gothic" panose="020B0600070205080204" pitchFamily="34" charset="-128"/>
                <a:ea typeface="MS UI Gothic" panose="020B0600070205080204" pitchFamily="34" charset="-128"/>
              </a:endParaRPr>
            </a:p>
          </p:txBody>
        </p:sp>
        <p:sp>
          <p:nvSpPr>
            <p:cNvPr id="18" name="文本框 17"/>
            <p:cNvSpPr txBox="1"/>
            <p:nvPr/>
          </p:nvSpPr>
          <p:spPr>
            <a:xfrm>
              <a:off x="5389507" y="4590624"/>
              <a:ext cx="341086" cy="307777"/>
            </a:xfrm>
            <a:prstGeom prst="rect">
              <a:avLst/>
            </a:prstGeom>
            <a:noFill/>
          </p:spPr>
          <p:txBody>
            <a:bodyPr wrap="square" rtlCol="0">
              <a:spAutoFit/>
            </a:bodyPr>
            <a:lstStyle/>
            <a:p>
              <a:r>
                <a:rPr lang="en-US" altLang="zh-CN" sz="1400" b="1" dirty="0">
                  <a:solidFill>
                    <a:srgbClr val="C00000"/>
                  </a:solidFill>
                  <a:latin typeface="MS UI Gothic" panose="020B0600070205080204" pitchFamily="34" charset="-128"/>
                  <a:ea typeface="MS UI Gothic" panose="020B0600070205080204" pitchFamily="34" charset="-128"/>
                </a:rPr>
                <a:t>&gt;</a:t>
              </a:r>
              <a:endParaRPr lang="zh-CN" altLang="en-US" sz="1400" b="1" dirty="0">
                <a:solidFill>
                  <a:srgbClr val="C00000"/>
                </a:solidFill>
                <a:latin typeface="MS UI Gothic" panose="020B0600070205080204" pitchFamily="34" charset="-128"/>
                <a:ea typeface="MS UI Gothic" panose="020B0600070205080204" pitchFamily="34" charset="-128"/>
              </a:endParaRPr>
            </a:p>
          </p:txBody>
        </p:sp>
      </p:grpSp>
      <p:grpSp>
        <p:nvGrpSpPr>
          <p:cNvPr id="20" name="组合 19"/>
          <p:cNvGrpSpPr/>
          <p:nvPr/>
        </p:nvGrpSpPr>
        <p:grpSpPr>
          <a:xfrm>
            <a:off x="11157372" y="1184544"/>
            <a:ext cx="657852" cy="657852"/>
            <a:chOff x="4694293" y="4439849"/>
            <a:chExt cx="657852" cy="657852"/>
          </a:xfrm>
        </p:grpSpPr>
        <p:sp>
          <p:nvSpPr>
            <p:cNvPr id="21" name="椭圆 20"/>
            <p:cNvSpPr/>
            <p:nvPr/>
          </p:nvSpPr>
          <p:spPr>
            <a:xfrm>
              <a:off x="4694293" y="4439849"/>
              <a:ext cx="657852" cy="657852"/>
            </a:xfrm>
            <a:prstGeom prst="ellipse">
              <a:avLst/>
            </a:prstGeom>
            <a:solidFill>
              <a:schemeClr val="bg1"/>
            </a:solidFill>
            <a:ln w="152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862285" y="4532568"/>
              <a:ext cx="373744" cy="523220"/>
            </a:xfrm>
            <a:prstGeom prst="rect">
              <a:avLst/>
            </a:prstGeom>
            <a:noFill/>
          </p:spPr>
          <p:txBody>
            <a:bodyPr wrap="square" rtlCol="0">
              <a:spAutoFit/>
            </a:bodyPr>
            <a:lstStyle/>
            <a:p>
              <a:r>
                <a:rPr lang="en-US" altLang="zh-CN" sz="2800" dirty="0" smtClean="0">
                  <a:solidFill>
                    <a:srgbClr val="C00000"/>
                  </a:solidFill>
                  <a:latin typeface="Impact" panose="020B0806030902050204" pitchFamily="34" charset="0"/>
                </a:rPr>
                <a:t>2</a:t>
              </a:r>
              <a:endParaRPr lang="zh-CN" altLang="en-US" sz="2800" dirty="0">
                <a:solidFill>
                  <a:srgbClr val="C00000"/>
                </a:solidFill>
                <a:latin typeface="Impact" panose="020B0806030902050204" pitchFamily="34" charset="0"/>
              </a:endParaRPr>
            </a:p>
          </p:txBody>
        </p:sp>
      </p:grpSp>
      <p:grpSp>
        <p:nvGrpSpPr>
          <p:cNvPr id="27" name="组合 26"/>
          <p:cNvGrpSpPr/>
          <p:nvPr/>
        </p:nvGrpSpPr>
        <p:grpSpPr>
          <a:xfrm rot="10800000">
            <a:off x="10801713" y="1277263"/>
            <a:ext cx="355659" cy="523220"/>
            <a:chOff x="5389507" y="4474156"/>
            <a:chExt cx="355659" cy="523220"/>
          </a:xfrm>
        </p:grpSpPr>
        <p:sp>
          <p:nvSpPr>
            <p:cNvPr id="28" name="文本框 27"/>
            <p:cNvSpPr txBox="1"/>
            <p:nvPr/>
          </p:nvSpPr>
          <p:spPr>
            <a:xfrm>
              <a:off x="5404080" y="4474156"/>
              <a:ext cx="341086" cy="523220"/>
            </a:xfrm>
            <a:prstGeom prst="rect">
              <a:avLst/>
            </a:prstGeom>
            <a:noFill/>
          </p:spPr>
          <p:txBody>
            <a:bodyPr wrap="square" rtlCol="0">
              <a:spAutoFit/>
            </a:bodyPr>
            <a:lstStyle/>
            <a:p>
              <a:r>
                <a:rPr lang="en-US" altLang="zh-CN" sz="2800" b="1" dirty="0">
                  <a:solidFill>
                    <a:srgbClr val="C00000"/>
                  </a:solidFill>
                  <a:latin typeface="MS UI Gothic" panose="020B0600070205080204" pitchFamily="34" charset="-128"/>
                  <a:ea typeface="MS UI Gothic" panose="020B0600070205080204" pitchFamily="34" charset="-128"/>
                </a:rPr>
                <a:t>&gt;</a:t>
              </a:r>
              <a:endParaRPr lang="zh-CN" altLang="en-US" sz="2800" b="1" dirty="0">
                <a:solidFill>
                  <a:srgbClr val="C00000"/>
                </a:solidFill>
                <a:latin typeface="MS UI Gothic" panose="020B0600070205080204" pitchFamily="34" charset="-128"/>
                <a:ea typeface="MS UI Gothic" panose="020B0600070205080204" pitchFamily="34" charset="-128"/>
              </a:endParaRPr>
            </a:p>
          </p:txBody>
        </p:sp>
        <p:sp>
          <p:nvSpPr>
            <p:cNvPr id="29" name="文本框 28"/>
            <p:cNvSpPr txBox="1"/>
            <p:nvPr/>
          </p:nvSpPr>
          <p:spPr>
            <a:xfrm>
              <a:off x="5389507" y="4590624"/>
              <a:ext cx="341086" cy="307777"/>
            </a:xfrm>
            <a:prstGeom prst="rect">
              <a:avLst/>
            </a:prstGeom>
            <a:noFill/>
          </p:spPr>
          <p:txBody>
            <a:bodyPr wrap="square" rtlCol="0">
              <a:spAutoFit/>
            </a:bodyPr>
            <a:lstStyle/>
            <a:p>
              <a:r>
                <a:rPr lang="en-US" altLang="zh-CN" sz="1400" b="1" dirty="0">
                  <a:solidFill>
                    <a:srgbClr val="C00000"/>
                  </a:solidFill>
                  <a:latin typeface="MS UI Gothic" panose="020B0600070205080204" pitchFamily="34" charset="-128"/>
                  <a:ea typeface="MS UI Gothic" panose="020B0600070205080204" pitchFamily="34" charset="-128"/>
                </a:rPr>
                <a:t>&gt;</a:t>
              </a:r>
              <a:endParaRPr lang="zh-CN" altLang="en-US" sz="1400" b="1" dirty="0">
                <a:solidFill>
                  <a:srgbClr val="C00000"/>
                </a:solidFill>
                <a:latin typeface="MS UI Gothic" panose="020B0600070205080204" pitchFamily="34" charset="-128"/>
                <a:ea typeface="MS UI Gothic" panose="020B0600070205080204" pitchFamily="34" charset="-128"/>
              </a:endParaRPr>
            </a:p>
          </p:txBody>
        </p:sp>
      </p:grpSp>
      <p:sp>
        <p:nvSpPr>
          <p:cNvPr id="31" name="圆角矩形 30"/>
          <p:cNvSpPr/>
          <p:nvPr/>
        </p:nvSpPr>
        <p:spPr>
          <a:xfrm>
            <a:off x="6234796" y="3515561"/>
            <a:ext cx="5277440" cy="1159252"/>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813717" y="4674813"/>
            <a:ext cx="5139933"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Reduce</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
        <p:nvSpPr>
          <p:cNvPr id="32" name="右箭头 31"/>
          <p:cNvSpPr/>
          <p:nvPr/>
        </p:nvSpPr>
        <p:spPr>
          <a:xfrm rot="5400000">
            <a:off x="8322057" y="2984216"/>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7912594" y="2157743"/>
            <a:ext cx="3599642"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通过笛卡尔积获取结果，具体解析参考上一个实例</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20838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a:stretch>
            <a:fillRect/>
          </a:stretch>
        </p:blipFill>
        <p:spPr>
          <a:xfrm>
            <a:off x="1231846" y="1049036"/>
            <a:ext cx="7505700" cy="3933825"/>
          </a:xfrm>
          <a:prstGeom prst="rect">
            <a:avLst/>
          </a:prstGeom>
          <a:blipFill>
            <a:blip r:embed="rId3"/>
            <a:stretch>
              <a:fillRect/>
            </a:stretch>
          </a:blipFill>
          <a:ln w="101600">
            <a:solidFill>
              <a:srgbClr val="339933">
                <a:alpha val="96000"/>
              </a:srgbClr>
            </a:solidFill>
          </a:ln>
        </p:spPr>
      </p:pic>
      <p:sp>
        <p:nvSpPr>
          <p:cNvPr id="2" name="标题 1"/>
          <p:cNvSpPr>
            <a:spLocks noGrp="1"/>
          </p:cNvSpPr>
          <p:nvPr>
            <p:ph type="title"/>
          </p:nvPr>
        </p:nvSpPr>
        <p:spPr/>
        <p:txBody>
          <a:bodyPr/>
          <a:lstStyle/>
          <a:p>
            <a:r>
              <a:rPr lang="zh-CN" altLang="en-US" dirty="0"/>
              <a:t>气象统计</a:t>
            </a:r>
            <a:r>
              <a:rPr lang="en-US" altLang="zh-CN" dirty="0"/>
              <a:t>-</a:t>
            </a:r>
            <a:r>
              <a:rPr lang="zh-CN" altLang="en-US" dirty="0"/>
              <a:t>最高</a:t>
            </a:r>
            <a:r>
              <a:rPr lang="zh-CN" altLang="en-US" dirty="0" smtClean="0"/>
              <a:t>气温</a:t>
            </a:r>
            <a:r>
              <a:rPr lang="en-US" altLang="zh-CN" dirty="0" smtClean="0"/>
              <a:t>-Mapper</a:t>
            </a:r>
            <a:endParaRPr lang="zh-CN" altLang="en-US" dirty="0"/>
          </a:p>
        </p:txBody>
      </p:sp>
      <p:sp>
        <p:nvSpPr>
          <p:cNvPr id="5" name="圆角矩形 4"/>
          <p:cNvSpPr/>
          <p:nvPr/>
        </p:nvSpPr>
        <p:spPr>
          <a:xfrm>
            <a:off x="2118302" y="3207658"/>
            <a:ext cx="2889127" cy="223710"/>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2118301" y="3454401"/>
            <a:ext cx="4195412" cy="190944"/>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右箭头 6"/>
          <p:cNvSpPr/>
          <p:nvPr/>
        </p:nvSpPr>
        <p:spPr>
          <a:xfrm rot="5400000">
            <a:off x="4199036" y="265825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218129" y="4600898"/>
            <a:ext cx="3599642"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输出以当前数据对应的年份为键，温度值为值的键值映射对</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9" name="圆角矩形 8"/>
          <p:cNvSpPr/>
          <p:nvPr/>
        </p:nvSpPr>
        <p:spPr>
          <a:xfrm>
            <a:off x="2112920" y="3657414"/>
            <a:ext cx="4694280" cy="20146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566685" y="2144446"/>
            <a:ext cx="3599642"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按照格式截取字符串数据获取年份值</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1" name="右箭头 10"/>
          <p:cNvSpPr/>
          <p:nvPr/>
        </p:nvSpPr>
        <p:spPr>
          <a:xfrm rot="10800000">
            <a:off x="6313713" y="331951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897996" y="3276264"/>
            <a:ext cx="3599642"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按照格式截取字符串数据获取当前数据对应的温度值</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3" name="右箭头 12"/>
          <p:cNvSpPr/>
          <p:nvPr/>
        </p:nvSpPr>
        <p:spPr>
          <a:xfrm rot="16200000">
            <a:off x="4479967" y="405397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972555" y="5114405"/>
            <a:ext cx="4427815"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Map</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39184272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搜索引擎及全文检索中的倒排索引</a:t>
            </a:r>
            <a:endParaRPr lang="zh-CN" altLang="en-US" dirty="0"/>
          </a:p>
        </p:txBody>
      </p:sp>
      <p:sp>
        <p:nvSpPr>
          <p:cNvPr id="3" name="内容占位符 2"/>
          <p:cNvSpPr>
            <a:spLocks noGrp="1"/>
          </p:cNvSpPr>
          <p:nvPr>
            <p:ph idx="1"/>
          </p:nvPr>
        </p:nvSpPr>
        <p:spPr/>
        <p:txBody>
          <a:bodyPr/>
          <a:lstStyle/>
          <a:p>
            <a:r>
              <a:rPr lang="zh-CN" altLang="en-US" dirty="0"/>
              <a:t> </a:t>
            </a:r>
            <a:r>
              <a:rPr lang="en-US" altLang="zh-CN" dirty="0"/>
              <a:t>"</a:t>
            </a:r>
            <a:r>
              <a:rPr lang="zh-CN" altLang="en-US" dirty="0"/>
              <a:t>倒排索引</a:t>
            </a:r>
            <a:r>
              <a:rPr lang="en-US" altLang="zh-CN" dirty="0"/>
              <a:t>"</a:t>
            </a:r>
            <a:r>
              <a:rPr lang="zh-CN" altLang="en-US" dirty="0"/>
              <a:t>是文档检索系统中最常用的数据结构，被广泛地应用于全文搜索引擎。它主要是用来存储某个单词（或词组）在一个文档或一组文档中的存储位置的映射，即提供了一种根据内容来查找文档的方式。由于不是根据文档来确定文档所包含的内容，而是进行相反的操作，因而称为倒排索引（</a:t>
            </a:r>
            <a:r>
              <a:rPr lang="en-US" altLang="zh-CN" dirty="0"/>
              <a:t>Inverted Index</a:t>
            </a:r>
            <a:r>
              <a:rPr lang="zh-CN" altLang="en-US" dirty="0"/>
              <a:t>）。</a:t>
            </a:r>
          </a:p>
        </p:txBody>
      </p:sp>
    </p:spTree>
    <p:extLst>
      <p:ext uri="{BB962C8B-B14F-4D97-AF65-F5344CB8AC3E}">
        <p14:creationId xmlns:p14="http://schemas.microsoft.com/office/powerpoint/2010/main" val="41457606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倒排索引</a:t>
            </a:r>
            <a:endParaRPr lang="zh-CN" altLang="en-US" dirty="0"/>
          </a:p>
        </p:txBody>
      </p:sp>
      <p:sp>
        <p:nvSpPr>
          <p:cNvPr id="3" name="内容占位符 2"/>
          <p:cNvSpPr>
            <a:spLocks noGrp="1"/>
          </p:cNvSpPr>
          <p:nvPr>
            <p:ph idx="1"/>
          </p:nvPr>
        </p:nvSpPr>
        <p:spPr/>
        <p:txBody>
          <a:bodyPr/>
          <a:lstStyle/>
          <a:p>
            <a:r>
              <a:rPr lang="zh-CN" altLang="en-US" dirty="0" smtClean="0"/>
              <a:t>通常</a:t>
            </a:r>
            <a:r>
              <a:rPr lang="zh-CN" altLang="en-US" dirty="0"/>
              <a:t>情况下，倒排索引由一个单词（或词组）以及相关的文档列表组成，文档列表中的文档或者是标识文档的</a:t>
            </a:r>
            <a:r>
              <a:rPr lang="en-US" altLang="zh-CN" dirty="0"/>
              <a:t>ID</a:t>
            </a:r>
            <a:r>
              <a:rPr lang="zh-CN" altLang="en-US" dirty="0"/>
              <a:t>号，或者是指文档所在位置的</a:t>
            </a:r>
            <a:r>
              <a:rPr lang="en-US" altLang="zh-CN" dirty="0"/>
              <a:t>URL</a:t>
            </a:r>
            <a:r>
              <a:rPr lang="zh-CN" altLang="en-US" dirty="0"/>
              <a:t>，如</a:t>
            </a:r>
            <a:r>
              <a:rPr lang="zh-CN" altLang="en-US" dirty="0" smtClean="0"/>
              <a:t>图：</a:t>
            </a:r>
            <a:endParaRPr lang="zh-CN" altLang="en-US" dirty="0"/>
          </a:p>
        </p:txBody>
      </p:sp>
      <p:grpSp>
        <p:nvGrpSpPr>
          <p:cNvPr id="47" name="组合 46"/>
          <p:cNvGrpSpPr/>
          <p:nvPr/>
        </p:nvGrpSpPr>
        <p:grpSpPr>
          <a:xfrm>
            <a:off x="1317928" y="1802774"/>
            <a:ext cx="10718868" cy="3843282"/>
            <a:chOff x="1317928" y="1802774"/>
            <a:chExt cx="10718868" cy="3843282"/>
          </a:xfrm>
        </p:grpSpPr>
        <p:sp>
          <p:nvSpPr>
            <p:cNvPr id="4" name="圆角矩形 3"/>
            <p:cNvSpPr/>
            <p:nvPr/>
          </p:nvSpPr>
          <p:spPr>
            <a:xfrm>
              <a:off x="1317929" y="2535580"/>
              <a:ext cx="1262743" cy="540433"/>
            </a:xfrm>
            <a:prstGeom prst="roundRect">
              <a:avLst/>
            </a:prstGeom>
            <a:solidFill>
              <a:schemeClr val="accent2">
                <a:lumMod val="75000"/>
              </a:schemeClr>
            </a:solidFill>
            <a:ln w="101600">
              <a:solidFill>
                <a:schemeClr val="accent3">
                  <a:lumMod val="75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单词</a:t>
              </a: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sp>
          <p:nvSpPr>
            <p:cNvPr id="5" name="圆角矩形 4"/>
            <p:cNvSpPr/>
            <p:nvPr/>
          </p:nvSpPr>
          <p:spPr>
            <a:xfrm>
              <a:off x="3516951" y="2535580"/>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a:latin typeface="微软雅黑" panose="020B0503020204020204" pitchFamily="34" charset="-122"/>
                  <a:ea typeface="微软雅黑" panose="020B0503020204020204" pitchFamily="34" charset="-122"/>
                </a:rPr>
                <a:t>4</a:t>
              </a:r>
              <a:endParaRPr lang="zh-CN" altLang="en-US" sz="2000" b="1"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3018349" y="2147589"/>
              <a:ext cx="10641" cy="3498467"/>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492209" y="1818424"/>
              <a:ext cx="2656114" cy="646331"/>
            </a:xfrm>
            <a:prstGeom prst="rect">
              <a:avLst/>
            </a:prstGeom>
            <a:noFill/>
          </p:spPr>
          <p:txBody>
            <a:bodyPr wrap="square" rtlCol="0">
              <a:spAutoFit/>
            </a:bodyPr>
            <a:lstStyle/>
            <a:p>
              <a:r>
                <a:rPr lang="zh-CN" altLang="en-US" sz="3600" b="1" dirty="0" smtClean="0">
                  <a:solidFill>
                    <a:srgbClr val="00B050"/>
                  </a:solidFill>
                  <a:latin typeface="微软雅黑" panose="020B0503020204020204" pitchFamily="34" charset="-122"/>
                  <a:ea typeface="微软雅黑" panose="020B0503020204020204" pitchFamily="34" charset="-122"/>
                </a:rPr>
                <a:t>单词</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072881" y="1802774"/>
              <a:ext cx="2656114" cy="646331"/>
            </a:xfrm>
            <a:prstGeom prst="rect">
              <a:avLst/>
            </a:prstGeom>
            <a:noFill/>
          </p:spPr>
          <p:txBody>
            <a:bodyPr wrap="square" rtlCol="0">
              <a:spAutoFit/>
            </a:bodyPr>
            <a:lstStyle/>
            <a:p>
              <a:r>
                <a:rPr lang="zh-CN" altLang="en-US" sz="3600" b="1" dirty="0" smtClean="0">
                  <a:solidFill>
                    <a:srgbClr val="00B050"/>
                  </a:solidFill>
                  <a:latin typeface="微软雅黑" panose="020B0503020204020204" pitchFamily="34" charset="-122"/>
                  <a:ea typeface="微软雅黑" panose="020B0503020204020204" pitchFamily="34" charset="-122"/>
                </a:rPr>
                <a:t>文档列表</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1317928" y="3408610"/>
              <a:ext cx="1262743" cy="540433"/>
            </a:xfrm>
            <a:prstGeom prst="roundRect">
              <a:avLst/>
            </a:prstGeom>
            <a:solidFill>
              <a:schemeClr val="accent2">
                <a:lumMod val="75000"/>
              </a:schemeClr>
            </a:solidFill>
            <a:ln w="101600">
              <a:solidFill>
                <a:schemeClr val="accent3">
                  <a:lumMod val="75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单词</a:t>
              </a:r>
              <a:r>
                <a:rPr lang="en-US" altLang="zh-CN" sz="2000" b="1" dirty="0" smtClean="0">
                  <a:latin typeface="微软雅黑" panose="020B0503020204020204" pitchFamily="34" charset="-122"/>
                  <a:ea typeface="微软雅黑" panose="020B0503020204020204" pitchFamily="34" charset="-122"/>
                </a:rPr>
                <a:t>2</a:t>
              </a:r>
              <a:endParaRPr lang="zh-CN" altLang="en-US" sz="2000" b="1" dirty="0">
                <a:latin typeface="微软雅黑" panose="020B0503020204020204" pitchFamily="34" charset="-122"/>
                <a:ea typeface="微软雅黑" panose="020B0503020204020204" pitchFamily="34" charset="-122"/>
              </a:endParaRPr>
            </a:p>
          </p:txBody>
        </p:sp>
        <p:sp>
          <p:nvSpPr>
            <p:cNvPr id="13" name="圆角矩形 12"/>
            <p:cNvSpPr/>
            <p:nvPr/>
          </p:nvSpPr>
          <p:spPr>
            <a:xfrm>
              <a:off x="1317928" y="4281640"/>
              <a:ext cx="1262743" cy="540433"/>
            </a:xfrm>
            <a:prstGeom prst="roundRect">
              <a:avLst/>
            </a:prstGeom>
            <a:solidFill>
              <a:schemeClr val="accent2">
                <a:lumMod val="75000"/>
              </a:schemeClr>
            </a:solidFill>
            <a:ln w="101600">
              <a:solidFill>
                <a:schemeClr val="accent3">
                  <a:lumMod val="75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单词</a:t>
              </a: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1408641" y="4751587"/>
              <a:ext cx="2656114" cy="646331"/>
            </a:xfrm>
            <a:prstGeom prst="rect">
              <a:avLst/>
            </a:prstGeom>
            <a:noFill/>
          </p:spPr>
          <p:txBody>
            <a:bodyPr wrap="square" rtlCol="0">
              <a:spAutoFit/>
            </a:bodyPr>
            <a:lstStyle/>
            <a:p>
              <a:r>
                <a:rPr lang="en-US" altLang="zh-CN" sz="3600" b="1" dirty="0" smtClean="0">
                  <a:solidFill>
                    <a:srgbClr val="00B050"/>
                  </a:solidFill>
                  <a:latin typeface="微软雅黑" panose="020B0503020204020204" pitchFamily="34" charset="-122"/>
                  <a:ea typeface="微软雅黑" panose="020B0503020204020204" pitchFamily="34" charset="-122"/>
                </a:rPr>
                <a:t>……</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5466252" y="2535580"/>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a:latin typeface="微软雅黑" panose="020B0503020204020204" pitchFamily="34" charset="-122"/>
                  <a:ea typeface="微软雅黑" panose="020B0503020204020204" pitchFamily="34" charset="-122"/>
                </a:rPr>
                <a:t>7</a:t>
              </a:r>
              <a:endParaRPr lang="zh-CN" altLang="en-US" sz="20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7415553" y="2535579"/>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smtClean="0">
                  <a:latin typeface="微软雅黑" panose="020B0503020204020204" pitchFamily="34" charset="-122"/>
                  <a:ea typeface="微软雅黑" panose="020B0503020204020204" pitchFamily="34" charset="-122"/>
                </a:rPr>
                <a:t>12</a:t>
              </a:r>
              <a:endParaRPr lang="zh-CN" altLang="en-US" sz="2000" b="1" dirty="0">
                <a:latin typeface="微软雅黑" panose="020B0503020204020204" pitchFamily="34" charset="-122"/>
                <a:ea typeface="微软雅黑" panose="020B0503020204020204" pitchFamily="34" charset="-122"/>
              </a:endParaRPr>
            </a:p>
          </p:txBody>
        </p:sp>
        <p:cxnSp>
          <p:nvCxnSpPr>
            <p:cNvPr id="17" name="直接箭头连接符 16"/>
            <p:cNvCxnSpPr>
              <a:stCxn id="5" idx="3"/>
              <a:endCxn id="15" idx="1"/>
            </p:cNvCxnSpPr>
            <p:nvPr/>
          </p:nvCxnSpPr>
          <p:spPr>
            <a:xfrm>
              <a:off x="4779694" y="2805797"/>
              <a:ext cx="686558"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15" idx="3"/>
              <a:endCxn id="16" idx="1"/>
            </p:cNvCxnSpPr>
            <p:nvPr/>
          </p:nvCxnSpPr>
          <p:spPr>
            <a:xfrm flipV="1">
              <a:off x="6728995" y="2805796"/>
              <a:ext cx="686558"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8678296" y="2805795"/>
              <a:ext cx="686558"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9375808" y="2352811"/>
              <a:ext cx="2656114" cy="646331"/>
            </a:xfrm>
            <a:prstGeom prst="rect">
              <a:avLst/>
            </a:prstGeom>
            <a:noFill/>
          </p:spPr>
          <p:txBody>
            <a:bodyPr wrap="square" rtlCol="0">
              <a:spAutoFit/>
            </a:bodyPr>
            <a:lstStyle/>
            <a:p>
              <a:r>
                <a:rPr lang="en-US" altLang="zh-CN" sz="3600" b="1" dirty="0" smtClean="0">
                  <a:solidFill>
                    <a:srgbClr val="00B050"/>
                  </a:solidFill>
                  <a:latin typeface="微软雅黑" panose="020B0503020204020204" pitchFamily="34" charset="-122"/>
                  <a:ea typeface="微软雅黑" panose="020B0503020204020204" pitchFamily="34" charset="-122"/>
                </a:rPr>
                <a:t>……</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29" name="圆角矩形 28"/>
            <p:cNvSpPr/>
            <p:nvPr/>
          </p:nvSpPr>
          <p:spPr>
            <a:xfrm>
              <a:off x="3521825" y="3453594"/>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sp>
          <p:nvSpPr>
            <p:cNvPr id="30" name="圆角矩形 29"/>
            <p:cNvSpPr/>
            <p:nvPr/>
          </p:nvSpPr>
          <p:spPr>
            <a:xfrm>
              <a:off x="5471126" y="3453594"/>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31" name="圆角矩形 30"/>
            <p:cNvSpPr/>
            <p:nvPr/>
          </p:nvSpPr>
          <p:spPr>
            <a:xfrm>
              <a:off x="7420427" y="3453593"/>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smtClean="0">
                  <a:latin typeface="微软雅黑" panose="020B0503020204020204" pitchFamily="34" charset="-122"/>
                  <a:ea typeface="微软雅黑" panose="020B0503020204020204" pitchFamily="34" charset="-122"/>
                </a:rPr>
                <a:t>15</a:t>
              </a:r>
              <a:endParaRPr lang="zh-CN" altLang="en-US" sz="2000" b="1" dirty="0">
                <a:latin typeface="微软雅黑" panose="020B0503020204020204" pitchFamily="34" charset="-122"/>
                <a:ea typeface="微软雅黑" panose="020B0503020204020204" pitchFamily="34" charset="-122"/>
              </a:endParaRPr>
            </a:p>
          </p:txBody>
        </p:sp>
        <p:cxnSp>
          <p:nvCxnSpPr>
            <p:cNvPr id="32" name="直接箭头连接符 31"/>
            <p:cNvCxnSpPr>
              <a:stCxn id="29" idx="3"/>
              <a:endCxn id="30" idx="1"/>
            </p:cNvCxnSpPr>
            <p:nvPr/>
          </p:nvCxnSpPr>
          <p:spPr>
            <a:xfrm>
              <a:off x="4784568" y="3723811"/>
              <a:ext cx="686558"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3"/>
              <a:endCxn id="31" idx="1"/>
            </p:cNvCxnSpPr>
            <p:nvPr/>
          </p:nvCxnSpPr>
          <p:spPr>
            <a:xfrm flipV="1">
              <a:off x="6733869" y="3723810"/>
              <a:ext cx="686558"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flipV="1">
              <a:off x="8683170" y="3723809"/>
              <a:ext cx="686558"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9380682" y="3270825"/>
              <a:ext cx="2656114" cy="646331"/>
            </a:xfrm>
            <a:prstGeom prst="rect">
              <a:avLst/>
            </a:prstGeom>
            <a:noFill/>
          </p:spPr>
          <p:txBody>
            <a:bodyPr wrap="square" rtlCol="0">
              <a:spAutoFit/>
            </a:bodyPr>
            <a:lstStyle/>
            <a:p>
              <a:r>
                <a:rPr lang="en-US" altLang="zh-CN" sz="3600" b="1" dirty="0" smtClean="0">
                  <a:solidFill>
                    <a:srgbClr val="00B050"/>
                  </a:solidFill>
                  <a:latin typeface="微软雅黑" panose="020B0503020204020204" pitchFamily="34" charset="-122"/>
                  <a:ea typeface="微软雅黑" panose="020B0503020204020204" pitchFamily="34" charset="-122"/>
                </a:rPr>
                <a:t>……</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3521825" y="4283451"/>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smtClean="0">
                  <a:latin typeface="微软雅黑" panose="020B0503020204020204" pitchFamily="34" charset="-122"/>
                  <a:ea typeface="微软雅黑" panose="020B0503020204020204" pitchFamily="34" charset="-122"/>
                </a:rPr>
                <a:t>6</a:t>
              </a:r>
              <a:endParaRPr lang="zh-CN" altLang="en-US" sz="2000" b="1" dirty="0">
                <a:latin typeface="微软雅黑" panose="020B0503020204020204" pitchFamily="34" charset="-122"/>
                <a:ea typeface="微软雅黑" panose="020B0503020204020204" pitchFamily="34" charset="-122"/>
              </a:endParaRPr>
            </a:p>
          </p:txBody>
        </p:sp>
        <p:sp>
          <p:nvSpPr>
            <p:cNvPr id="37" name="圆角矩形 36"/>
            <p:cNvSpPr/>
            <p:nvPr/>
          </p:nvSpPr>
          <p:spPr>
            <a:xfrm>
              <a:off x="5471126" y="4283451"/>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smtClean="0">
                  <a:latin typeface="微软雅黑" panose="020B0503020204020204" pitchFamily="34" charset="-122"/>
                  <a:ea typeface="微软雅黑" panose="020B0503020204020204" pitchFamily="34" charset="-122"/>
                </a:rPr>
                <a:t>21</a:t>
              </a:r>
              <a:endParaRPr lang="zh-CN" altLang="en-US" sz="2000" b="1" dirty="0">
                <a:latin typeface="微软雅黑" panose="020B0503020204020204" pitchFamily="34" charset="-122"/>
                <a:ea typeface="微软雅黑" panose="020B0503020204020204" pitchFamily="34" charset="-122"/>
              </a:endParaRPr>
            </a:p>
          </p:txBody>
        </p:sp>
        <p:sp>
          <p:nvSpPr>
            <p:cNvPr id="38" name="圆角矩形 37"/>
            <p:cNvSpPr/>
            <p:nvPr/>
          </p:nvSpPr>
          <p:spPr>
            <a:xfrm>
              <a:off x="7420427" y="4283450"/>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cxnSp>
          <p:nvCxnSpPr>
            <p:cNvPr id="39" name="直接箭头连接符 38"/>
            <p:cNvCxnSpPr>
              <a:stCxn id="36" idx="3"/>
              <a:endCxn id="37" idx="1"/>
            </p:cNvCxnSpPr>
            <p:nvPr/>
          </p:nvCxnSpPr>
          <p:spPr>
            <a:xfrm>
              <a:off x="4784568" y="4553668"/>
              <a:ext cx="686558"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37" idx="3"/>
              <a:endCxn id="38" idx="1"/>
            </p:cNvCxnSpPr>
            <p:nvPr/>
          </p:nvCxnSpPr>
          <p:spPr>
            <a:xfrm flipV="1">
              <a:off x="6733869" y="4553667"/>
              <a:ext cx="686558"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V="1">
              <a:off x="8683170" y="4553666"/>
              <a:ext cx="686558"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9380682" y="4100682"/>
              <a:ext cx="2656114" cy="646331"/>
            </a:xfrm>
            <a:prstGeom prst="rect">
              <a:avLst/>
            </a:prstGeom>
            <a:noFill/>
          </p:spPr>
          <p:txBody>
            <a:bodyPr wrap="square" rtlCol="0">
              <a:spAutoFit/>
            </a:bodyPr>
            <a:lstStyle/>
            <a:p>
              <a:r>
                <a:rPr lang="en-US" altLang="zh-CN" sz="3600" b="1" dirty="0" smtClean="0">
                  <a:solidFill>
                    <a:srgbClr val="00B050"/>
                  </a:solidFill>
                  <a:latin typeface="微软雅黑" panose="020B0503020204020204" pitchFamily="34" charset="-122"/>
                  <a:ea typeface="微软雅黑" panose="020B0503020204020204" pitchFamily="34" charset="-122"/>
                </a:rPr>
                <a:t>……</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3549498" y="4758847"/>
              <a:ext cx="2656114" cy="646331"/>
            </a:xfrm>
            <a:prstGeom prst="rect">
              <a:avLst/>
            </a:prstGeom>
            <a:noFill/>
          </p:spPr>
          <p:txBody>
            <a:bodyPr wrap="square" rtlCol="0">
              <a:spAutoFit/>
            </a:bodyPr>
            <a:lstStyle/>
            <a:p>
              <a:r>
                <a:rPr lang="en-US" altLang="zh-CN" sz="3600" b="1" dirty="0" smtClean="0">
                  <a:solidFill>
                    <a:srgbClr val="00B050"/>
                  </a:solidFill>
                  <a:latin typeface="微软雅黑" panose="020B0503020204020204" pitchFamily="34" charset="-122"/>
                  <a:ea typeface="微软雅黑" panose="020B0503020204020204" pitchFamily="34" charset="-122"/>
                </a:rPr>
                <a:t>……</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44" name="右箭头 43"/>
            <p:cNvSpPr/>
            <p:nvPr/>
          </p:nvSpPr>
          <p:spPr>
            <a:xfrm>
              <a:off x="2699569" y="2632118"/>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右箭头 44"/>
            <p:cNvSpPr/>
            <p:nvPr/>
          </p:nvSpPr>
          <p:spPr>
            <a:xfrm>
              <a:off x="2701085" y="348078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右箭头 45"/>
            <p:cNvSpPr/>
            <p:nvPr/>
          </p:nvSpPr>
          <p:spPr>
            <a:xfrm>
              <a:off x="2700819" y="438896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307238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倒排索引</a:t>
            </a:r>
            <a:endParaRPr lang="zh-CN" altLang="en-US" dirty="0"/>
          </a:p>
        </p:txBody>
      </p:sp>
      <p:sp>
        <p:nvSpPr>
          <p:cNvPr id="3" name="内容占位符 2"/>
          <p:cNvSpPr>
            <a:spLocks noGrp="1"/>
          </p:cNvSpPr>
          <p:nvPr>
            <p:ph idx="1"/>
          </p:nvPr>
        </p:nvSpPr>
        <p:spPr/>
        <p:txBody>
          <a:bodyPr/>
          <a:lstStyle/>
          <a:p>
            <a:r>
              <a:rPr lang="zh-CN" altLang="en-US" dirty="0"/>
              <a:t>单词</a:t>
            </a:r>
            <a:r>
              <a:rPr lang="en-US" altLang="zh-CN" dirty="0"/>
              <a:t>1</a:t>
            </a:r>
            <a:r>
              <a:rPr lang="zh-CN" altLang="en-US" dirty="0"/>
              <a:t>出现在</a:t>
            </a:r>
            <a:r>
              <a:rPr lang="en-US" altLang="zh-CN" dirty="0"/>
              <a:t>{</a:t>
            </a:r>
            <a:r>
              <a:rPr lang="zh-CN" altLang="en-US" dirty="0" smtClean="0"/>
              <a:t>文档</a:t>
            </a:r>
            <a:r>
              <a:rPr lang="en-US" altLang="zh-CN" dirty="0" smtClean="0"/>
              <a:t>4</a:t>
            </a:r>
            <a:r>
              <a:rPr lang="zh-CN" altLang="en-US" dirty="0" smtClean="0"/>
              <a:t>，文档</a:t>
            </a:r>
            <a:r>
              <a:rPr lang="en-US" altLang="zh-CN" dirty="0" smtClean="0"/>
              <a:t>7</a:t>
            </a:r>
            <a:r>
              <a:rPr lang="zh-CN" altLang="en-US" dirty="0" smtClean="0"/>
              <a:t>，文档</a:t>
            </a:r>
            <a:r>
              <a:rPr lang="en-US" altLang="zh-CN" dirty="0" smtClean="0"/>
              <a:t>12</a:t>
            </a:r>
            <a:r>
              <a:rPr lang="zh-CN" altLang="en-US" dirty="0" smtClean="0"/>
              <a:t>，</a:t>
            </a:r>
            <a:r>
              <a:rPr lang="en-US" altLang="zh-CN" dirty="0"/>
              <a:t>……}</a:t>
            </a:r>
            <a:r>
              <a:rPr lang="zh-CN" altLang="en-US" dirty="0"/>
              <a:t>中，单词</a:t>
            </a:r>
            <a:r>
              <a:rPr lang="en-US" altLang="zh-CN" dirty="0"/>
              <a:t>2</a:t>
            </a:r>
            <a:r>
              <a:rPr lang="zh-CN" altLang="en-US" dirty="0"/>
              <a:t>出现在</a:t>
            </a:r>
            <a:r>
              <a:rPr lang="en-US" altLang="zh-CN" dirty="0"/>
              <a:t>{</a:t>
            </a:r>
            <a:r>
              <a:rPr lang="zh-CN" altLang="en-US" dirty="0" smtClean="0"/>
              <a:t>文档</a:t>
            </a:r>
            <a:r>
              <a:rPr lang="en-US" altLang="zh-CN" dirty="0" smtClean="0"/>
              <a:t>1</a:t>
            </a:r>
            <a:r>
              <a:rPr lang="zh-CN" altLang="en-US" dirty="0" smtClean="0"/>
              <a:t>，文档</a:t>
            </a:r>
            <a:r>
              <a:rPr lang="en-US" altLang="zh-CN" dirty="0" smtClean="0"/>
              <a:t>3</a:t>
            </a:r>
            <a:r>
              <a:rPr lang="zh-CN" altLang="en-US" dirty="0" smtClean="0"/>
              <a:t>，</a:t>
            </a:r>
            <a:r>
              <a:rPr lang="zh-CN" altLang="en-US" dirty="0"/>
              <a:t>文档</a:t>
            </a:r>
            <a:r>
              <a:rPr lang="en-US" altLang="zh-CN" dirty="0"/>
              <a:t>15</a:t>
            </a:r>
            <a:r>
              <a:rPr lang="zh-CN" altLang="en-US" dirty="0"/>
              <a:t>，</a:t>
            </a:r>
            <a:r>
              <a:rPr lang="en-US" altLang="zh-CN" dirty="0"/>
              <a:t>……}</a:t>
            </a:r>
            <a:r>
              <a:rPr lang="zh-CN" altLang="en-US" dirty="0"/>
              <a:t>中，而单词</a:t>
            </a:r>
            <a:r>
              <a:rPr lang="en-US" altLang="zh-CN" dirty="0"/>
              <a:t>3</a:t>
            </a:r>
            <a:r>
              <a:rPr lang="zh-CN" altLang="en-US" dirty="0"/>
              <a:t>出现在</a:t>
            </a:r>
            <a:r>
              <a:rPr lang="en-US" altLang="zh-CN" dirty="0"/>
              <a:t>{</a:t>
            </a:r>
            <a:r>
              <a:rPr lang="zh-CN" altLang="en-US" dirty="0" smtClean="0"/>
              <a:t>文档</a:t>
            </a:r>
            <a:r>
              <a:rPr lang="en-US" altLang="zh-CN" dirty="0" smtClean="0"/>
              <a:t>6</a:t>
            </a:r>
            <a:r>
              <a:rPr lang="zh-CN" altLang="en-US" dirty="0" smtClean="0"/>
              <a:t>，文档</a:t>
            </a:r>
            <a:r>
              <a:rPr lang="en-US" altLang="zh-CN" dirty="0" smtClean="0"/>
              <a:t>21</a:t>
            </a:r>
            <a:r>
              <a:rPr lang="zh-CN" altLang="en-US" dirty="0" smtClean="0"/>
              <a:t>，文档</a:t>
            </a:r>
            <a:r>
              <a:rPr lang="en-US" altLang="zh-CN" dirty="0"/>
              <a:t>3</a:t>
            </a:r>
            <a:r>
              <a:rPr lang="zh-CN" altLang="en-US" dirty="0" smtClean="0"/>
              <a:t>，</a:t>
            </a:r>
            <a:r>
              <a:rPr lang="en-US" altLang="zh-CN" dirty="0"/>
              <a:t>……}</a:t>
            </a:r>
            <a:r>
              <a:rPr lang="zh-CN" altLang="en-US" dirty="0"/>
              <a:t>中。在实际应用中，还需要给每个文档添加一个权值，用来指出每个文档与搜索内容的相关度</a:t>
            </a:r>
          </a:p>
          <a:p>
            <a:endParaRPr lang="zh-CN" altLang="en-US" dirty="0"/>
          </a:p>
          <a:p>
            <a:endParaRPr lang="zh-CN" altLang="en-US" dirty="0"/>
          </a:p>
        </p:txBody>
      </p:sp>
      <p:grpSp>
        <p:nvGrpSpPr>
          <p:cNvPr id="5" name="组合 4"/>
          <p:cNvGrpSpPr/>
          <p:nvPr/>
        </p:nvGrpSpPr>
        <p:grpSpPr>
          <a:xfrm>
            <a:off x="1357018" y="2366682"/>
            <a:ext cx="10718868" cy="3602404"/>
            <a:chOff x="1317928" y="1802774"/>
            <a:chExt cx="10718868" cy="3602404"/>
          </a:xfrm>
        </p:grpSpPr>
        <p:sp>
          <p:nvSpPr>
            <p:cNvPr id="6" name="圆角矩形 5"/>
            <p:cNvSpPr/>
            <p:nvPr/>
          </p:nvSpPr>
          <p:spPr>
            <a:xfrm>
              <a:off x="1317929" y="2535580"/>
              <a:ext cx="1262743" cy="540433"/>
            </a:xfrm>
            <a:prstGeom prst="roundRect">
              <a:avLst/>
            </a:prstGeom>
            <a:solidFill>
              <a:schemeClr val="accent2">
                <a:lumMod val="75000"/>
              </a:schemeClr>
            </a:solidFill>
            <a:ln w="101600">
              <a:solidFill>
                <a:schemeClr val="accent3">
                  <a:lumMod val="75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单词</a:t>
              </a: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sp>
          <p:nvSpPr>
            <p:cNvPr id="7" name="圆角矩形 6"/>
            <p:cNvSpPr/>
            <p:nvPr/>
          </p:nvSpPr>
          <p:spPr>
            <a:xfrm>
              <a:off x="3516951" y="2535580"/>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a:latin typeface="微软雅黑" panose="020B0503020204020204" pitchFamily="34" charset="-122"/>
                  <a:ea typeface="微软雅黑" panose="020B0503020204020204" pitchFamily="34" charset="-122"/>
                </a:rPr>
                <a:t>4</a:t>
              </a:r>
              <a:endParaRPr lang="zh-CN" altLang="en-US" sz="2000" b="1" dirty="0">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3018349" y="2147589"/>
              <a:ext cx="27578" cy="3250329"/>
            </a:xfrm>
            <a:prstGeom prst="line">
              <a:avLst/>
            </a:prstGeom>
            <a:ln w="3810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492209" y="1818424"/>
              <a:ext cx="2656114" cy="646331"/>
            </a:xfrm>
            <a:prstGeom prst="rect">
              <a:avLst/>
            </a:prstGeom>
            <a:noFill/>
          </p:spPr>
          <p:txBody>
            <a:bodyPr wrap="square" rtlCol="0">
              <a:spAutoFit/>
            </a:bodyPr>
            <a:lstStyle/>
            <a:p>
              <a:r>
                <a:rPr lang="zh-CN" altLang="en-US" sz="3600" b="1" dirty="0" smtClean="0">
                  <a:solidFill>
                    <a:srgbClr val="00B050"/>
                  </a:solidFill>
                  <a:latin typeface="微软雅黑" panose="020B0503020204020204" pitchFamily="34" charset="-122"/>
                  <a:ea typeface="微软雅黑" panose="020B0503020204020204" pitchFamily="34" charset="-122"/>
                </a:rPr>
                <a:t>单词</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072881" y="1802774"/>
              <a:ext cx="2656114" cy="646331"/>
            </a:xfrm>
            <a:prstGeom prst="rect">
              <a:avLst/>
            </a:prstGeom>
            <a:noFill/>
          </p:spPr>
          <p:txBody>
            <a:bodyPr wrap="square" rtlCol="0">
              <a:spAutoFit/>
            </a:bodyPr>
            <a:lstStyle/>
            <a:p>
              <a:r>
                <a:rPr lang="zh-CN" altLang="en-US" sz="3600" b="1" dirty="0" smtClean="0">
                  <a:solidFill>
                    <a:srgbClr val="00B050"/>
                  </a:solidFill>
                  <a:latin typeface="微软雅黑" panose="020B0503020204020204" pitchFamily="34" charset="-122"/>
                  <a:ea typeface="微软雅黑" panose="020B0503020204020204" pitchFamily="34" charset="-122"/>
                </a:rPr>
                <a:t>文档列表</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317928" y="3408610"/>
              <a:ext cx="1262743" cy="540433"/>
            </a:xfrm>
            <a:prstGeom prst="roundRect">
              <a:avLst/>
            </a:prstGeom>
            <a:solidFill>
              <a:schemeClr val="accent2">
                <a:lumMod val="75000"/>
              </a:schemeClr>
            </a:solidFill>
            <a:ln w="101600">
              <a:solidFill>
                <a:schemeClr val="accent3">
                  <a:lumMod val="75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单词</a:t>
              </a:r>
              <a:r>
                <a:rPr lang="en-US" altLang="zh-CN" sz="2000" b="1" dirty="0" smtClean="0">
                  <a:latin typeface="微软雅黑" panose="020B0503020204020204" pitchFamily="34" charset="-122"/>
                  <a:ea typeface="微软雅黑" panose="020B0503020204020204" pitchFamily="34" charset="-122"/>
                </a:rPr>
                <a:t>2</a:t>
              </a:r>
              <a:endParaRPr lang="zh-CN" altLang="en-US" sz="2000" b="1" dirty="0">
                <a:latin typeface="微软雅黑" panose="020B0503020204020204" pitchFamily="34" charset="-122"/>
                <a:ea typeface="微软雅黑" panose="020B0503020204020204" pitchFamily="34" charset="-122"/>
              </a:endParaRPr>
            </a:p>
          </p:txBody>
        </p:sp>
        <p:sp>
          <p:nvSpPr>
            <p:cNvPr id="12" name="圆角矩形 11"/>
            <p:cNvSpPr/>
            <p:nvPr/>
          </p:nvSpPr>
          <p:spPr>
            <a:xfrm>
              <a:off x="1317928" y="4281640"/>
              <a:ext cx="1262743" cy="540433"/>
            </a:xfrm>
            <a:prstGeom prst="roundRect">
              <a:avLst/>
            </a:prstGeom>
            <a:solidFill>
              <a:schemeClr val="accent2">
                <a:lumMod val="75000"/>
              </a:schemeClr>
            </a:solidFill>
            <a:ln w="101600">
              <a:solidFill>
                <a:schemeClr val="accent3">
                  <a:lumMod val="75000"/>
                  <a:alpha val="9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单词</a:t>
              </a: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1408641" y="4751587"/>
              <a:ext cx="2656114" cy="646331"/>
            </a:xfrm>
            <a:prstGeom prst="rect">
              <a:avLst/>
            </a:prstGeom>
            <a:noFill/>
          </p:spPr>
          <p:txBody>
            <a:bodyPr wrap="square" rtlCol="0">
              <a:spAutoFit/>
            </a:bodyPr>
            <a:lstStyle/>
            <a:p>
              <a:r>
                <a:rPr lang="en-US" altLang="zh-CN" sz="3600" b="1" dirty="0" smtClean="0">
                  <a:solidFill>
                    <a:srgbClr val="00B050"/>
                  </a:solidFill>
                  <a:latin typeface="微软雅黑" panose="020B0503020204020204" pitchFamily="34" charset="-122"/>
                  <a:ea typeface="微软雅黑" panose="020B0503020204020204" pitchFamily="34" charset="-122"/>
                </a:rPr>
                <a:t>……</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5466252" y="2535580"/>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a:latin typeface="微软雅黑" panose="020B0503020204020204" pitchFamily="34" charset="-122"/>
                  <a:ea typeface="微软雅黑" panose="020B0503020204020204" pitchFamily="34" charset="-122"/>
                </a:rPr>
                <a:t>7</a:t>
              </a:r>
              <a:endParaRPr lang="zh-CN" altLang="en-US" sz="2000" b="1" dirty="0">
                <a:latin typeface="微软雅黑" panose="020B0503020204020204" pitchFamily="34" charset="-122"/>
                <a:ea typeface="微软雅黑" panose="020B0503020204020204" pitchFamily="34" charset="-122"/>
              </a:endParaRPr>
            </a:p>
          </p:txBody>
        </p:sp>
        <p:sp>
          <p:nvSpPr>
            <p:cNvPr id="15" name="圆角矩形 14"/>
            <p:cNvSpPr/>
            <p:nvPr/>
          </p:nvSpPr>
          <p:spPr>
            <a:xfrm>
              <a:off x="7415553" y="2535579"/>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smtClean="0">
                  <a:latin typeface="微软雅黑" panose="020B0503020204020204" pitchFamily="34" charset="-122"/>
                  <a:ea typeface="微软雅黑" panose="020B0503020204020204" pitchFamily="34" charset="-122"/>
                </a:rPr>
                <a:t>12</a:t>
              </a:r>
              <a:endParaRPr lang="zh-CN" altLang="en-US" sz="2000" b="1" dirty="0">
                <a:latin typeface="微软雅黑" panose="020B0503020204020204" pitchFamily="34" charset="-122"/>
                <a:ea typeface="微软雅黑" panose="020B0503020204020204" pitchFamily="34" charset="-122"/>
              </a:endParaRPr>
            </a:p>
          </p:txBody>
        </p:sp>
        <p:cxnSp>
          <p:nvCxnSpPr>
            <p:cNvPr id="16" name="直接箭头连接符 15"/>
            <p:cNvCxnSpPr>
              <a:stCxn id="7" idx="3"/>
              <a:endCxn id="14" idx="1"/>
            </p:cNvCxnSpPr>
            <p:nvPr/>
          </p:nvCxnSpPr>
          <p:spPr>
            <a:xfrm>
              <a:off x="4779694" y="2805797"/>
              <a:ext cx="686558"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14" idx="3"/>
              <a:endCxn id="15" idx="1"/>
            </p:cNvCxnSpPr>
            <p:nvPr/>
          </p:nvCxnSpPr>
          <p:spPr>
            <a:xfrm flipV="1">
              <a:off x="6728995" y="2805796"/>
              <a:ext cx="686558"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8678296" y="2805795"/>
              <a:ext cx="686558"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9375808" y="2352811"/>
              <a:ext cx="2656114" cy="646331"/>
            </a:xfrm>
            <a:prstGeom prst="rect">
              <a:avLst/>
            </a:prstGeom>
            <a:noFill/>
          </p:spPr>
          <p:txBody>
            <a:bodyPr wrap="square" rtlCol="0">
              <a:spAutoFit/>
            </a:bodyPr>
            <a:lstStyle/>
            <a:p>
              <a:r>
                <a:rPr lang="en-US" altLang="zh-CN" sz="3600" b="1" dirty="0" smtClean="0">
                  <a:solidFill>
                    <a:srgbClr val="00B050"/>
                  </a:solidFill>
                  <a:latin typeface="微软雅黑" panose="020B0503020204020204" pitchFamily="34" charset="-122"/>
                  <a:ea typeface="微软雅黑" panose="020B0503020204020204" pitchFamily="34" charset="-122"/>
                </a:rPr>
                <a:t>……</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3521825" y="3453594"/>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sp>
          <p:nvSpPr>
            <p:cNvPr id="21" name="圆角矩形 20"/>
            <p:cNvSpPr/>
            <p:nvPr/>
          </p:nvSpPr>
          <p:spPr>
            <a:xfrm>
              <a:off x="5471126" y="3453594"/>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7420427" y="3453593"/>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smtClean="0">
                  <a:latin typeface="微软雅黑" panose="020B0503020204020204" pitchFamily="34" charset="-122"/>
                  <a:ea typeface="微软雅黑" panose="020B0503020204020204" pitchFamily="34" charset="-122"/>
                </a:rPr>
                <a:t>15</a:t>
              </a:r>
              <a:endParaRPr lang="zh-CN" altLang="en-US" sz="2000" b="1" dirty="0">
                <a:latin typeface="微软雅黑" panose="020B0503020204020204" pitchFamily="34" charset="-122"/>
                <a:ea typeface="微软雅黑" panose="020B0503020204020204" pitchFamily="34" charset="-122"/>
              </a:endParaRPr>
            </a:p>
          </p:txBody>
        </p:sp>
        <p:cxnSp>
          <p:nvCxnSpPr>
            <p:cNvPr id="23" name="直接箭头连接符 22"/>
            <p:cNvCxnSpPr>
              <a:stCxn id="20" idx="3"/>
              <a:endCxn id="21" idx="1"/>
            </p:cNvCxnSpPr>
            <p:nvPr/>
          </p:nvCxnSpPr>
          <p:spPr>
            <a:xfrm>
              <a:off x="4784568" y="3723811"/>
              <a:ext cx="686558"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21" idx="3"/>
              <a:endCxn id="22" idx="1"/>
            </p:cNvCxnSpPr>
            <p:nvPr/>
          </p:nvCxnSpPr>
          <p:spPr>
            <a:xfrm flipV="1">
              <a:off x="6733869" y="3723810"/>
              <a:ext cx="686558"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V="1">
              <a:off x="8683170" y="3723809"/>
              <a:ext cx="686558"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9380682" y="3270825"/>
              <a:ext cx="2656114" cy="646331"/>
            </a:xfrm>
            <a:prstGeom prst="rect">
              <a:avLst/>
            </a:prstGeom>
            <a:noFill/>
          </p:spPr>
          <p:txBody>
            <a:bodyPr wrap="square" rtlCol="0">
              <a:spAutoFit/>
            </a:bodyPr>
            <a:lstStyle/>
            <a:p>
              <a:r>
                <a:rPr lang="en-US" altLang="zh-CN" sz="3600" b="1" dirty="0" smtClean="0">
                  <a:solidFill>
                    <a:srgbClr val="00B050"/>
                  </a:solidFill>
                  <a:latin typeface="微软雅黑" panose="020B0503020204020204" pitchFamily="34" charset="-122"/>
                  <a:ea typeface="微软雅黑" panose="020B0503020204020204" pitchFamily="34" charset="-122"/>
                </a:rPr>
                <a:t>……</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3521825" y="4283451"/>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smtClean="0">
                  <a:latin typeface="微软雅黑" panose="020B0503020204020204" pitchFamily="34" charset="-122"/>
                  <a:ea typeface="微软雅黑" panose="020B0503020204020204" pitchFamily="34" charset="-122"/>
                </a:rPr>
                <a:t>6</a:t>
              </a:r>
              <a:endParaRPr lang="zh-CN" altLang="en-US" sz="2000" b="1" dirty="0">
                <a:latin typeface="微软雅黑" panose="020B0503020204020204" pitchFamily="34" charset="-122"/>
                <a:ea typeface="微软雅黑" panose="020B0503020204020204" pitchFamily="34" charset="-122"/>
              </a:endParaRPr>
            </a:p>
          </p:txBody>
        </p:sp>
        <p:sp>
          <p:nvSpPr>
            <p:cNvPr id="28" name="圆角矩形 27"/>
            <p:cNvSpPr/>
            <p:nvPr/>
          </p:nvSpPr>
          <p:spPr>
            <a:xfrm>
              <a:off x="5471126" y="4283451"/>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smtClean="0">
                  <a:latin typeface="微软雅黑" panose="020B0503020204020204" pitchFamily="34" charset="-122"/>
                  <a:ea typeface="微软雅黑" panose="020B0503020204020204" pitchFamily="34" charset="-122"/>
                </a:rPr>
                <a:t>21</a:t>
              </a:r>
              <a:endParaRPr lang="zh-CN" altLang="en-US" sz="2000" b="1" dirty="0">
                <a:latin typeface="微软雅黑" panose="020B0503020204020204" pitchFamily="34" charset="-122"/>
                <a:ea typeface="微软雅黑" panose="020B0503020204020204" pitchFamily="34" charset="-122"/>
              </a:endParaRPr>
            </a:p>
          </p:txBody>
        </p:sp>
        <p:sp>
          <p:nvSpPr>
            <p:cNvPr id="29" name="圆角矩形 28"/>
            <p:cNvSpPr/>
            <p:nvPr/>
          </p:nvSpPr>
          <p:spPr>
            <a:xfrm>
              <a:off x="7420427" y="4283450"/>
              <a:ext cx="1262743" cy="540433"/>
            </a:xfrm>
            <a:prstGeom prst="roundRect">
              <a:avLst/>
            </a:prstGeom>
            <a:solidFill>
              <a:srgbClr val="FFC000"/>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latin typeface="微软雅黑" panose="020B0503020204020204" pitchFamily="34" charset="-122"/>
                  <a:ea typeface="微软雅黑" panose="020B0503020204020204" pitchFamily="34" charset="-122"/>
                </a:rPr>
                <a:t>文档</a:t>
              </a:r>
              <a:r>
                <a:rPr lang="en-US" altLang="zh-CN" sz="2000" b="1" dirty="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cxnSp>
          <p:nvCxnSpPr>
            <p:cNvPr id="30" name="直接箭头连接符 29"/>
            <p:cNvCxnSpPr>
              <a:stCxn id="27" idx="3"/>
              <a:endCxn id="28" idx="1"/>
            </p:cNvCxnSpPr>
            <p:nvPr/>
          </p:nvCxnSpPr>
          <p:spPr>
            <a:xfrm>
              <a:off x="4784568" y="4553668"/>
              <a:ext cx="686558"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8" idx="3"/>
              <a:endCxn id="29" idx="1"/>
            </p:cNvCxnSpPr>
            <p:nvPr/>
          </p:nvCxnSpPr>
          <p:spPr>
            <a:xfrm flipV="1">
              <a:off x="6733869" y="4553667"/>
              <a:ext cx="686558"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flipV="1">
              <a:off x="8683170" y="4553666"/>
              <a:ext cx="686558" cy="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9380682" y="4100682"/>
              <a:ext cx="2656114" cy="646331"/>
            </a:xfrm>
            <a:prstGeom prst="rect">
              <a:avLst/>
            </a:prstGeom>
            <a:noFill/>
          </p:spPr>
          <p:txBody>
            <a:bodyPr wrap="square" rtlCol="0">
              <a:spAutoFit/>
            </a:bodyPr>
            <a:lstStyle/>
            <a:p>
              <a:r>
                <a:rPr lang="en-US" altLang="zh-CN" sz="3600" b="1" dirty="0" smtClean="0">
                  <a:solidFill>
                    <a:srgbClr val="00B050"/>
                  </a:solidFill>
                  <a:latin typeface="微软雅黑" panose="020B0503020204020204" pitchFamily="34" charset="-122"/>
                  <a:ea typeface="微软雅黑" panose="020B0503020204020204" pitchFamily="34" charset="-122"/>
                </a:rPr>
                <a:t>……</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3549498" y="4758847"/>
              <a:ext cx="2656114" cy="646331"/>
            </a:xfrm>
            <a:prstGeom prst="rect">
              <a:avLst/>
            </a:prstGeom>
            <a:noFill/>
          </p:spPr>
          <p:txBody>
            <a:bodyPr wrap="square" rtlCol="0">
              <a:spAutoFit/>
            </a:bodyPr>
            <a:lstStyle/>
            <a:p>
              <a:r>
                <a:rPr lang="en-US" altLang="zh-CN" sz="3600" b="1" dirty="0" smtClean="0">
                  <a:solidFill>
                    <a:srgbClr val="00B050"/>
                  </a:solidFill>
                  <a:latin typeface="微软雅黑" panose="020B0503020204020204" pitchFamily="34" charset="-122"/>
                  <a:ea typeface="微软雅黑" panose="020B0503020204020204" pitchFamily="34" charset="-122"/>
                </a:rPr>
                <a:t>……</a:t>
              </a:r>
              <a:endParaRPr lang="zh-CN" altLang="en-US" sz="3600" b="1" dirty="0">
                <a:solidFill>
                  <a:srgbClr val="00B050"/>
                </a:solidFill>
                <a:latin typeface="微软雅黑" panose="020B0503020204020204" pitchFamily="34" charset="-122"/>
                <a:ea typeface="微软雅黑" panose="020B0503020204020204" pitchFamily="34" charset="-122"/>
              </a:endParaRPr>
            </a:p>
          </p:txBody>
        </p:sp>
        <p:sp>
          <p:nvSpPr>
            <p:cNvPr id="35" name="右箭头 34"/>
            <p:cNvSpPr/>
            <p:nvPr/>
          </p:nvSpPr>
          <p:spPr>
            <a:xfrm>
              <a:off x="2699569" y="2632118"/>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右箭头 35"/>
            <p:cNvSpPr/>
            <p:nvPr/>
          </p:nvSpPr>
          <p:spPr>
            <a:xfrm>
              <a:off x="2701085" y="3480785"/>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右箭头 36"/>
            <p:cNvSpPr/>
            <p:nvPr/>
          </p:nvSpPr>
          <p:spPr>
            <a:xfrm>
              <a:off x="2700819" y="438896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4712753" y="4843816"/>
            <a:ext cx="515257" cy="515257"/>
            <a:chOff x="4694293" y="4469879"/>
            <a:chExt cx="627821" cy="627821"/>
          </a:xfrm>
        </p:grpSpPr>
        <p:sp>
          <p:nvSpPr>
            <p:cNvPr id="40" name="椭圆 39"/>
            <p:cNvSpPr/>
            <p:nvPr/>
          </p:nvSpPr>
          <p:spPr>
            <a:xfrm>
              <a:off x="4694293" y="4469879"/>
              <a:ext cx="627821" cy="627821"/>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4756173" y="4532568"/>
              <a:ext cx="373742" cy="487518"/>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权</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4682037" y="3101333"/>
            <a:ext cx="515257" cy="515257"/>
            <a:chOff x="4694293" y="4469879"/>
            <a:chExt cx="627821" cy="627821"/>
          </a:xfrm>
        </p:grpSpPr>
        <p:sp>
          <p:nvSpPr>
            <p:cNvPr id="43" name="椭圆 42"/>
            <p:cNvSpPr/>
            <p:nvPr/>
          </p:nvSpPr>
          <p:spPr>
            <a:xfrm>
              <a:off x="4694293" y="4469879"/>
              <a:ext cx="627821" cy="627821"/>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4756173" y="4532568"/>
              <a:ext cx="373742" cy="487518"/>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权</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6591039" y="3093107"/>
            <a:ext cx="515257" cy="515257"/>
            <a:chOff x="4694293" y="4469879"/>
            <a:chExt cx="627821" cy="627821"/>
          </a:xfrm>
        </p:grpSpPr>
        <p:sp>
          <p:nvSpPr>
            <p:cNvPr id="46" name="椭圆 45"/>
            <p:cNvSpPr/>
            <p:nvPr/>
          </p:nvSpPr>
          <p:spPr>
            <a:xfrm>
              <a:off x="4694293" y="4469879"/>
              <a:ext cx="627821" cy="627821"/>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4756173" y="4532568"/>
              <a:ext cx="373742" cy="487518"/>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权</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8573277" y="3075744"/>
            <a:ext cx="515257" cy="515257"/>
            <a:chOff x="4694293" y="4469879"/>
            <a:chExt cx="627821" cy="627821"/>
          </a:xfrm>
        </p:grpSpPr>
        <p:sp>
          <p:nvSpPr>
            <p:cNvPr id="49" name="椭圆 48"/>
            <p:cNvSpPr/>
            <p:nvPr/>
          </p:nvSpPr>
          <p:spPr>
            <a:xfrm>
              <a:off x="4694293" y="4469879"/>
              <a:ext cx="627821" cy="627821"/>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756173" y="4532568"/>
              <a:ext cx="373742" cy="487518"/>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权</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4677112" y="3996607"/>
            <a:ext cx="515257" cy="515257"/>
            <a:chOff x="4694293" y="4469879"/>
            <a:chExt cx="627821" cy="627821"/>
          </a:xfrm>
        </p:grpSpPr>
        <p:sp>
          <p:nvSpPr>
            <p:cNvPr id="52" name="椭圆 51"/>
            <p:cNvSpPr/>
            <p:nvPr/>
          </p:nvSpPr>
          <p:spPr>
            <a:xfrm>
              <a:off x="4694293" y="4469879"/>
              <a:ext cx="627821" cy="627821"/>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4756173" y="4532568"/>
              <a:ext cx="373742" cy="487518"/>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权</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6591038" y="3990481"/>
            <a:ext cx="515257" cy="515257"/>
            <a:chOff x="4694293" y="4469879"/>
            <a:chExt cx="627821" cy="627821"/>
          </a:xfrm>
        </p:grpSpPr>
        <p:sp>
          <p:nvSpPr>
            <p:cNvPr id="55" name="椭圆 54"/>
            <p:cNvSpPr/>
            <p:nvPr/>
          </p:nvSpPr>
          <p:spPr>
            <a:xfrm>
              <a:off x="4694293" y="4469879"/>
              <a:ext cx="627821" cy="627821"/>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4756173" y="4532568"/>
              <a:ext cx="373742" cy="487518"/>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权</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8576970" y="4010454"/>
            <a:ext cx="515257" cy="515257"/>
            <a:chOff x="4694293" y="4469879"/>
            <a:chExt cx="627821" cy="627821"/>
          </a:xfrm>
        </p:grpSpPr>
        <p:sp>
          <p:nvSpPr>
            <p:cNvPr id="58" name="椭圆 57"/>
            <p:cNvSpPr/>
            <p:nvPr/>
          </p:nvSpPr>
          <p:spPr>
            <a:xfrm>
              <a:off x="4694293" y="4469879"/>
              <a:ext cx="627821" cy="627821"/>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4756173" y="4532568"/>
              <a:ext cx="373742" cy="487518"/>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权</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6590354" y="4833984"/>
            <a:ext cx="515257" cy="515257"/>
            <a:chOff x="4694293" y="4469879"/>
            <a:chExt cx="627821" cy="627821"/>
          </a:xfrm>
        </p:grpSpPr>
        <p:sp>
          <p:nvSpPr>
            <p:cNvPr id="61" name="椭圆 60"/>
            <p:cNvSpPr/>
            <p:nvPr/>
          </p:nvSpPr>
          <p:spPr>
            <a:xfrm>
              <a:off x="4694293" y="4469879"/>
              <a:ext cx="627821" cy="627821"/>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4756173" y="4532568"/>
              <a:ext cx="373742" cy="487518"/>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权</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8570363" y="4853018"/>
            <a:ext cx="515257" cy="515257"/>
            <a:chOff x="4694293" y="4469879"/>
            <a:chExt cx="627821" cy="627821"/>
          </a:xfrm>
        </p:grpSpPr>
        <p:sp>
          <p:nvSpPr>
            <p:cNvPr id="64" name="椭圆 63"/>
            <p:cNvSpPr/>
            <p:nvPr/>
          </p:nvSpPr>
          <p:spPr>
            <a:xfrm>
              <a:off x="4694293" y="4469879"/>
              <a:ext cx="627821" cy="627821"/>
            </a:xfrm>
            <a:prstGeom prst="ellipse">
              <a:avLst/>
            </a:prstGeom>
            <a:solidFill>
              <a:schemeClr val="bg1"/>
            </a:solidFill>
            <a:ln w="1016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4756173" y="4532568"/>
              <a:ext cx="373742" cy="487518"/>
            </a:xfrm>
            <a:prstGeom prst="rect">
              <a:avLst/>
            </a:prstGeom>
            <a:noFill/>
          </p:spPr>
          <p:txBody>
            <a:bodyPr wrap="square" rtlCol="0">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rPr>
                <a:t>权</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719906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6773637" y="3149738"/>
            <a:ext cx="4646386" cy="2626948"/>
          </a:xfrm>
          <a:prstGeom prst="roundRect">
            <a:avLst>
              <a:gd name="adj" fmla="val 11929"/>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420914" y="3647109"/>
            <a:ext cx="5399315" cy="1672835"/>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smtClean="0"/>
              <a:t>权重</a:t>
            </a:r>
            <a:endParaRPr lang="zh-CN" altLang="en-US" dirty="0"/>
          </a:p>
        </p:txBody>
      </p:sp>
      <p:sp>
        <p:nvSpPr>
          <p:cNvPr id="3" name="内容占位符 2"/>
          <p:cNvSpPr>
            <a:spLocks noGrp="1"/>
          </p:cNvSpPr>
          <p:nvPr>
            <p:ph idx="1"/>
          </p:nvPr>
        </p:nvSpPr>
        <p:spPr/>
        <p:txBody>
          <a:bodyPr/>
          <a:lstStyle/>
          <a:p>
            <a:r>
              <a:rPr lang="zh-CN" altLang="en-US" dirty="0"/>
              <a:t>最常用的是使用词频作为权重，即记录单词在文档中出现的次数。以英文为例</a:t>
            </a:r>
            <a:r>
              <a:rPr lang="zh-CN" altLang="en-US" dirty="0" smtClean="0"/>
              <a:t>，如下所示，</a:t>
            </a:r>
            <a:r>
              <a:rPr lang="zh-CN" altLang="en-US" dirty="0"/>
              <a:t>索引文件中的</a:t>
            </a:r>
            <a:r>
              <a:rPr lang="en-US" altLang="zh-CN" dirty="0"/>
              <a:t>"</a:t>
            </a:r>
            <a:r>
              <a:rPr lang="en-US" altLang="zh-CN" dirty="0" err="1"/>
              <a:t>MapReduce</a:t>
            </a:r>
            <a:r>
              <a:rPr lang="en-US" altLang="zh-CN" dirty="0"/>
              <a:t>"</a:t>
            </a:r>
            <a:r>
              <a:rPr lang="zh-CN" altLang="en-US" dirty="0"/>
              <a:t>一行表示：</a:t>
            </a:r>
            <a:r>
              <a:rPr lang="en-US" altLang="zh-CN" dirty="0"/>
              <a:t>"</a:t>
            </a:r>
            <a:r>
              <a:rPr lang="en-US" altLang="zh-CN" dirty="0" err="1"/>
              <a:t>MapReduce</a:t>
            </a:r>
            <a:r>
              <a:rPr lang="en-US" altLang="zh-CN" dirty="0"/>
              <a:t>"</a:t>
            </a:r>
            <a:r>
              <a:rPr lang="zh-CN" altLang="en-US" dirty="0"/>
              <a:t>这个单词在文本</a:t>
            </a:r>
            <a:r>
              <a:rPr lang="en-US" altLang="zh-CN" dirty="0"/>
              <a:t>T0</a:t>
            </a:r>
            <a:r>
              <a:rPr lang="zh-CN" altLang="en-US" dirty="0"/>
              <a:t>中出现过</a:t>
            </a:r>
            <a:r>
              <a:rPr lang="en-US" altLang="zh-CN" dirty="0"/>
              <a:t>1</a:t>
            </a:r>
            <a:r>
              <a:rPr lang="zh-CN" altLang="en-US" dirty="0"/>
              <a:t>次，</a:t>
            </a:r>
            <a:r>
              <a:rPr lang="en-US" altLang="zh-CN" dirty="0"/>
              <a:t>T1</a:t>
            </a:r>
            <a:r>
              <a:rPr lang="zh-CN" altLang="en-US" dirty="0"/>
              <a:t>中出现过</a:t>
            </a:r>
            <a:r>
              <a:rPr lang="en-US" altLang="zh-CN" dirty="0"/>
              <a:t>1</a:t>
            </a:r>
            <a:r>
              <a:rPr lang="zh-CN" altLang="en-US" dirty="0"/>
              <a:t>次，</a:t>
            </a:r>
            <a:r>
              <a:rPr lang="en-US" altLang="zh-CN" dirty="0"/>
              <a:t>T2</a:t>
            </a:r>
            <a:r>
              <a:rPr lang="zh-CN" altLang="en-US" dirty="0"/>
              <a:t>中出现过</a:t>
            </a:r>
            <a:r>
              <a:rPr lang="en-US" altLang="zh-CN" dirty="0"/>
              <a:t>2</a:t>
            </a:r>
            <a:r>
              <a:rPr lang="zh-CN" altLang="en-US" dirty="0"/>
              <a:t>次。当搜索条件为</a:t>
            </a:r>
            <a:r>
              <a:rPr lang="en-US" altLang="zh-CN" dirty="0"/>
              <a:t>"</a:t>
            </a:r>
            <a:r>
              <a:rPr lang="en-US" altLang="zh-CN" dirty="0" err="1"/>
              <a:t>MapReduce</a:t>
            </a:r>
            <a:r>
              <a:rPr lang="en-US" altLang="zh-CN" dirty="0"/>
              <a:t>"</a:t>
            </a:r>
            <a:r>
              <a:rPr lang="zh-CN" altLang="en-US" dirty="0"/>
              <a:t>、</a:t>
            </a:r>
            <a:r>
              <a:rPr lang="en-US" altLang="zh-CN" dirty="0"/>
              <a:t>"is"</a:t>
            </a:r>
            <a:r>
              <a:rPr lang="zh-CN" altLang="en-US" dirty="0"/>
              <a:t>、</a:t>
            </a:r>
            <a:r>
              <a:rPr lang="en-US" altLang="zh-CN" dirty="0"/>
              <a:t>"Simple"</a:t>
            </a:r>
            <a:r>
              <a:rPr lang="zh-CN" altLang="en-US" dirty="0"/>
              <a:t>时，对应的集合为：</a:t>
            </a:r>
            <a:r>
              <a:rPr lang="en-US" altLang="zh-CN" dirty="0"/>
              <a:t>{T0</a:t>
            </a:r>
            <a:r>
              <a:rPr lang="zh-CN" altLang="en-US" dirty="0"/>
              <a:t>，</a:t>
            </a:r>
            <a:r>
              <a:rPr lang="en-US" altLang="zh-CN" dirty="0"/>
              <a:t>T1</a:t>
            </a:r>
            <a:r>
              <a:rPr lang="zh-CN" altLang="en-US" dirty="0"/>
              <a:t>，</a:t>
            </a:r>
            <a:r>
              <a:rPr lang="en-US" altLang="zh-CN" dirty="0"/>
              <a:t>T2}∩{T0</a:t>
            </a:r>
            <a:r>
              <a:rPr lang="zh-CN" altLang="en-US" dirty="0"/>
              <a:t>，</a:t>
            </a:r>
            <a:r>
              <a:rPr lang="en-US" altLang="zh-CN" dirty="0"/>
              <a:t>T1}∩{T0</a:t>
            </a:r>
            <a:r>
              <a:rPr lang="zh-CN" altLang="en-US" dirty="0"/>
              <a:t>，</a:t>
            </a:r>
            <a:r>
              <a:rPr lang="en-US" altLang="zh-CN" dirty="0"/>
              <a:t>T1}={T0</a:t>
            </a:r>
            <a:r>
              <a:rPr lang="zh-CN" altLang="en-US" dirty="0"/>
              <a:t>，</a:t>
            </a:r>
            <a:r>
              <a:rPr lang="en-US" altLang="zh-CN" dirty="0"/>
              <a:t>T1}</a:t>
            </a:r>
            <a:r>
              <a:rPr lang="zh-CN" altLang="en-US" dirty="0"/>
              <a:t>，即文档</a:t>
            </a:r>
            <a:r>
              <a:rPr lang="en-US" altLang="zh-CN" dirty="0"/>
              <a:t>T0</a:t>
            </a:r>
            <a:r>
              <a:rPr lang="zh-CN" altLang="en-US" dirty="0"/>
              <a:t>和</a:t>
            </a:r>
            <a:r>
              <a:rPr lang="en-US" altLang="zh-CN" dirty="0"/>
              <a:t>T1</a:t>
            </a:r>
            <a:r>
              <a:rPr lang="zh-CN" altLang="en-US" dirty="0"/>
              <a:t>包含了所要索引的单词，而且只有</a:t>
            </a:r>
            <a:r>
              <a:rPr lang="en-US" altLang="zh-CN" dirty="0"/>
              <a:t>T0</a:t>
            </a:r>
            <a:r>
              <a:rPr lang="zh-CN" altLang="en-US" dirty="0"/>
              <a:t>是连续的。</a:t>
            </a:r>
          </a:p>
        </p:txBody>
      </p:sp>
      <p:sp>
        <p:nvSpPr>
          <p:cNvPr id="5" name="文本框 4"/>
          <p:cNvSpPr txBox="1"/>
          <p:nvPr/>
        </p:nvSpPr>
        <p:spPr>
          <a:xfrm>
            <a:off x="580572" y="3883363"/>
            <a:ext cx="5065486" cy="1200329"/>
          </a:xfrm>
          <a:prstGeom prst="rect">
            <a:avLst/>
          </a:prstGeom>
          <a:noFill/>
        </p:spPr>
        <p:txBody>
          <a:bodyPr wrap="square" rtlCol="0">
            <a:spAutoFit/>
          </a:bodyPr>
          <a:lstStyle/>
          <a:p>
            <a:r>
              <a:rPr lang="en-US" altLang="zh-CN" sz="2400" dirty="0" smtClean="0">
                <a:latin typeface="Impact" panose="020B0806030902050204" pitchFamily="34" charset="0"/>
              </a:rPr>
              <a:t>T0 = “</a:t>
            </a:r>
            <a:r>
              <a:rPr lang="en-US" altLang="zh-CN" sz="2400" dirty="0" err="1" smtClean="0">
                <a:latin typeface="Impact" panose="020B0806030902050204" pitchFamily="34" charset="0"/>
              </a:rPr>
              <a:t>MapReduce</a:t>
            </a:r>
            <a:r>
              <a:rPr lang="en-US" altLang="zh-CN" sz="2400" dirty="0" smtClean="0">
                <a:latin typeface="Impact" panose="020B0806030902050204" pitchFamily="34" charset="0"/>
              </a:rPr>
              <a:t> is simple”</a:t>
            </a:r>
          </a:p>
          <a:p>
            <a:r>
              <a:rPr lang="en-US" altLang="zh-CN" sz="2400" dirty="0" smtClean="0">
                <a:latin typeface="Impact" panose="020B0806030902050204" pitchFamily="34" charset="0"/>
              </a:rPr>
              <a:t>T1 = “</a:t>
            </a:r>
            <a:r>
              <a:rPr lang="en-US" altLang="zh-CN" sz="2400" dirty="0" err="1" smtClean="0">
                <a:latin typeface="Impact" panose="020B0806030902050204" pitchFamily="34" charset="0"/>
              </a:rPr>
              <a:t>MapReduce</a:t>
            </a:r>
            <a:r>
              <a:rPr lang="en-US" altLang="zh-CN" sz="2400" dirty="0" smtClean="0">
                <a:latin typeface="Impact" panose="020B0806030902050204" pitchFamily="34" charset="0"/>
              </a:rPr>
              <a:t> is powerful is simple”</a:t>
            </a:r>
          </a:p>
          <a:p>
            <a:r>
              <a:rPr lang="en-US" altLang="zh-CN" sz="2400" dirty="0" smtClean="0">
                <a:latin typeface="Impact" panose="020B0806030902050204" pitchFamily="34" charset="0"/>
              </a:rPr>
              <a:t>T3= “Hello </a:t>
            </a:r>
            <a:r>
              <a:rPr lang="en-US" altLang="zh-CN" sz="2400" dirty="0" err="1" smtClean="0">
                <a:latin typeface="Impact" panose="020B0806030902050204" pitchFamily="34" charset="0"/>
              </a:rPr>
              <a:t>MapReduce</a:t>
            </a:r>
            <a:r>
              <a:rPr lang="en-US" altLang="zh-CN" sz="2400" dirty="0" smtClean="0">
                <a:latin typeface="Impact" panose="020B0806030902050204" pitchFamily="34" charset="0"/>
              </a:rPr>
              <a:t> bye </a:t>
            </a:r>
            <a:r>
              <a:rPr lang="en-US" altLang="zh-CN" sz="2400" dirty="0" err="1" smtClean="0">
                <a:latin typeface="Impact" panose="020B0806030902050204" pitchFamily="34" charset="0"/>
              </a:rPr>
              <a:t>MapReduce</a:t>
            </a:r>
            <a:r>
              <a:rPr lang="en-US" altLang="zh-CN" sz="2400" dirty="0" smtClean="0">
                <a:latin typeface="Impact" panose="020B0806030902050204" pitchFamily="34" charset="0"/>
              </a:rPr>
              <a:t>”</a:t>
            </a:r>
            <a:endParaRPr lang="zh-CN" altLang="en-US" sz="2400" dirty="0">
              <a:latin typeface="Impact" panose="020B0806030902050204" pitchFamily="34" charset="0"/>
            </a:endParaRPr>
          </a:p>
        </p:txBody>
      </p:sp>
      <p:sp>
        <p:nvSpPr>
          <p:cNvPr id="7" name="文本框 6"/>
          <p:cNvSpPr txBox="1"/>
          <p:nvPr/>
        </p:nvSpPr>
        <p:spPr>
          <a:xfrm>
            <a:off x="6866167" y="3356997"/>
            <a:ext cx="4553856" cy="2308324"/>
          </a:xfrm>
          <a:prstGeom prst="rect">
            <a:avLst/>
          </a:prstGeom>
          <a:noFill/>
        </p:spPr>
        <p:txBody>
          <a:bodyPr wrap="square" rtlCol="0">
            <a:spAutoFit/>
          </a:bodyPr>
          <a:lstStyle/>
          <a:p>
            <a:r>
              <a:rPr lang="en-US" altLang="zh-CN" sz="2400" dirty="0" smtClean="0">
                <a:latin typeface="Impact" panose="020B0806030902050204" pitchFamily="34" charset="0"/>
              </a:rPr>
              <a:t>“</a:t>
            </a:r>
            <a:r>
              <a:rPr lang="en-US" altLang="zh-CN" sz="2400" dirty="0" err="1" smtClean="0">
                <a:latin typeface="Impact" panose="020B0806030902050204" pitchFamily="34" charset="0"/>
              </a:rPr>
              <a:t>MapReduce</a:t>
            </a:r>
            <a:r>
              <a:rPr lang="en-US" altLang="zh-CN" sz="2400" dirty="0" smtClean="0">
                <a:latin typeface="Impact" panose="020B0806030902050204" pitchFamily="34" charset="0"/>
              </a:rPr>
              <a:t>”	: </a:t>
            </a:r>
            <a:r>
              <a:rPr lang="en-US" altLang="zh-CN" sz="2400" dirty="0" smtClean="0">
                <a:solidFill>
                  <a:srgbClr val="00B050"/>
                </a:solidFill>
                <a:latin typeface="Impact" panose="020B0806030902050204" pitchFamily="34" charset="0"/>
              </a:rPr>
              <a:t>{(T0,1);(T1,1);(T2,2)}</a:t>
            </a:r>
          </a:p>
          <a:p>
            <a:r>
              <a:rPr lang="en-US" altLang="zh-CN" sz="2400" dirty="0" smtClean="0">
                <a:latin typeface="Impact" panose="020B0806030902050204" pitchFamily="34" charset="0"/>
              </a:rPr>
              <a:t>“is”		</a:t>
            </a:r>
            <a:r>
              <a:rPr lang="en-US" altLang="zh-CN" sz="2400" dirty="0" smtClean="0">
                <a:latin typeface="Impact" panose="020B0806030902050204" pitchFamily="34" charset="0"/>
                <a:sym typeface="Wingdings" panose="05000000000000000000" pitchFamily="2" charset="2"/>
              </a:rPr>
              <a:t>: </a:t>
            </a:r>
            <a:r>
              <a:rPr lang="en-US" altLang="zh-CN" sz="2400" dirty="0" smtClean="0">
                <a:solidFill>
                  <a:srgbClr val="00B050"/>
                </a:solidFill>
                <a:latin typeface="Impact" panose="020B0806030902050204" pitchFamily="34" charset="0"/>
                <a:sym typeface="Wingdings" panose="05000000000000000000" pitchFamily="2" charset="2"/>
              </a:rPr>
              <a:t>{(T0,1);(T1,2)}</a:t>
            </a:r>
          </a:p>
          <a:p>
            <a:r>
              <a:rPr lang="en-US" altLang="zh-CN" sz="2400" dirty="0" smtClean="0">
                <a:latin typeface="Impact" panose="020B0806030902050204" pitchFamily="34" charset="0"/>
                <a:sym typeface="Wingdings" panose="05000000000000000000" pitchFamily="2" charset="2"/>
              </a:rPr>
              <a:t>“simple”	</a:t>
            </a:r>
            <a:r>
              <a:rPr lang="en-US" altLang="zh-CN" sz="2400" dirty="0">
                <a:latin typeface="Impact" panose="020B0806030902050204" pitchFamily="34" charset="0"/>
                <a:sym typeface="Wingdings" panose="05000000000000000000" pitchFamily="2" charset="2"/>
              </a:rPr>
              <a:t>: </a:t>
            </a:r>
            <a:r>
              <a:rPr lang="en-US" altLang="zh-CN" sz="2400" dirty="0">
                <a:solidFill>
                  <a:srgbClr val="00B050"/>
                </a:solidFill>
                <a:latin typeface="Impact" panose="020B0806030902050204" pitchFamily="34" charset="0"/>
                <a:sym typeface="Wingdings" panose="05000000000000000000" pitchFamily="2" charset="2"/>
              </a:rPr>
              <a:t>{(T0,1);(</a:t>
            </a:r>
            <a:r>
              <a:rPr lang="en-US" altLang="zh-CN" sz="2400" dirty="0" smtClean="0">
                <a:solidFill>
                  <a:srgbClr val="00B050"/>
                </a:solidFill>
                <a:latin typeface="Impact" panose="020B0806030902050204" pitchFamily="34" charset="0"/>
                <a:sym typeface="Wingdings" panose="05000000000000000000" pitchFamily="2" charset="2"/>
              </a:rPr>
              <a:t>T1,1)}</a:t>
            </a:r>
            <a:endParaRPr lang="en-US" altLang="zh-CN" sz="2400" dirty="0">
              <a:solidFill>
                <a:srgbClr val="00B050"/>
              </a:solidFill>
              <a:latin typeface="Impact" panose="020B0806030902050204" pitchFamily="34" charset="0"/>
              <a:sym typeface="Wingdings" panose="05000000000000000000" pitchFamily="2" charset="2"/>
            </a:endParaRPr>
          </a:p>
          <a:p>
            <a:r>
              <a:rPr lang="en-US" altLang="zh-CN" sz="2400" dirty="0" smtClean="0">
                <a:latin typeface="Impact" panose="020B0806030902050204" pitchFamily="34" charset="0"/>
              </a:rPr>
              <a:t>“powerful”	:</a:t>
            </a:r>
            <a:r>
              <a:rPr lang="en-US" altLang="zh-CN" sz="2400" dirty="0" smtClean="0">
                <a:solidFill>
                  <a:srgbClr val="00B050"/>
                </a:solidFill>
                <a:latin typeface="Impact" panose="020B0806030902050204" pitchFamily="34" charset="0"/>
              </a:rPr>
              <a:t>{</a:t>
            </a:r>
            <a:r>
              <a:rPr lang="en-US" altLang="zh-CN" sz="2400" dirty="0" smtClean="0">
                <a:solidFill>
                  <a:srgbClr val="00B050"/>
                </a:solidFill>
                <a:latin typeface="Impact" panose="020B0806030902050204" pitchFamily="34" charset="0"/>
                <a:sym typeface="Wingdings" panose="05000000000000000000" pitchFamily="2" charset="2"/>
              </a:rPr>
              <a:t>(</a:t>
            </a:r>
            <a:r>
              <a:rPr lang="en-US" altLang="zh-CN" sz="2400" dirty="0">
                <a:solidFill>
                  <a:srgbClr val="00B050"/>
                </a:solidFill>
                <a:latin typeface="Impact" panose="020B0806030902050204" pitchFamily="34" charset="0"/>
                <a:sym typeface="Wingdings" panose="05000000000000000000" pitchFamily="2" charset="2"/>
              </a:rPr>
              <a:t>T1,1</a:t>
            </a:r>
            <a:r>
              <a:rPr lang="en-US" altLang="zh-CN" sz="2400" dirty="0" smtClean="0">
                <a:solidFill>
                  <a:srgbClr val="00B050"/>
                </a:solidFill>
                <a:latin typeface="Impact" panose="020B0806030902050204" pitchFamily="34" charset="0"/>
                <a:sym typeface="Wingdings" panose="05000000000000000000" pitchFamily="2" charset="2"/>
              </a:rPr>
              <a:t>)</a:t>
            </a:r>
            <a:r>
              <a:rPr lang="en-US" altLang="zh-CN" sz="2400" dirty="0" smtClean="0">
                <a:solidFill>
                  <a:srgbClr val="00B050"/>
                </a:solidFill>
                <a:latin typeface="Impact" panose="020B0806030902050204" pitchFamily="34" charset="0"/>
              </a:rPr>
              <a:t>}</a:t>
            </a:r>
          </a:p>
          <a:p>
            <a:r>
              <a:rPr lang="en-US" altLang="zh-CN" sz="2400" dirty="0" smtClean="0">
                <a:latin typeface="Impact" panose="020B0806030902050204" pitchFamily="34" charset="0"/>
              </a:rPr>
              <a:t>“Hello”		:</a:t>
            </a:r>
            <a:r>
              <a:rPr lang="en-US" altLang="zh-CN" sz="2400" dirty="0" smtClean="0">
                <a:solidFill>
                  <a:srgbClr val="00B050"/>
                </a:solidFill>
                <a:latin typeface="Impact" panose="020B0806030902050204" pitchFamily="34" charset="0"/>
              </a:rPr>
              <a:t>{(T2,1)}</a:t>
            </a:r>
          </a:p>
          <a:p>
            <a:r>
              <a:rPr lang="en-US" altLang="zh-CN" sz="2400" dirty="0" smtClean="0">
                <a:latin typeface="Impact" panose="020B0806030902050204" pitchFamily="34" charset="0"/>
              </a:rPr>
              <a:t>“bye”		:</a:t>
            </a:r>
            <a:r>
              <a:rPr lang="en-US" altLang="zh-CN" sz="2400" dirty="0" smtClean="0">
                <a:solidFill>
                  <a:srgbClr val="00B050"/>
                </a:solidFill>
                <a:latin typeface="Impact" panose="020B0806030902050204" pitchFamily="34" charset="0"/>
              </a:rPr>
              <a:t>{(T2,1)}</a:t>
            </a:r>
          </a:p>
        </p:txBody>
      </p:sp>
      <p:sp>
        <p:nvSpPr>
          <p:cNvPr id="9" name="右箭头 8"/>
          <p:cNvSpPr/>
          <p:nvPr/>
        </p:nvSpPr>
        <p:spPr>
          <a:xfrm>
            <a:off x="5650465" y="4265171"/>
            <a:ext cx="1215701"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427221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权重</a:t>
            </a:r>
            <a:endParaRPr lang="zh-CN" altLang="en-US" dirty="0"/>
          </a:p>
        </p:txBody>
      </p:sp>
      <p:sp>
        <p:nvSpPr>
          <p:cNvPr id="3" name="内容占位符 2"/>
          <p:cNvSpPr>
            <a:spLocks noGrp="1"/>
          </p:cNvSpPr>
          <p:nvPr>
            <p:ph idx="1"/>
          </p:nvPr>
        </p:nvSpPr>
        <p:spPr/>
        <p:txBody>
          <a:bodyPr/>
          <a:lstStyle/>
          <a:p>
            <a:r>
              <a:rPr lang="zh-CN" altLang="en-US" dirty="0"/>
              <a:t>更复杂的权重还可能要记录单词在多少个文档中出现过，以实现</a:t>
            </a:r>
            <a:r>
              <a:rPr lang="en-US" altLang="zh-CN" dirty="0"/>
              <a:t>TF-IDF</a:t>
            </a:r>
            <a:r>
              <a:rPr lang="zh-CN" altLang="en-US" dirty="0"/>
              <a:t>（</a:t>
            </a:r>
            <a:r>
              <a:rPr lang="en-US" altLang="zh-CN" dirty="0"/>
              <a:t>Term Frequency-Inverse Document Frequency</a:t>
            </a:r>
            <a:r>
              <a:rPr lang="zh-CN" altLang="en-US" dirty="0"/>
              <a:t>）算法，或者考虑单词在文档中的位置信息（单词是否出现在标题中，反映了单词在文档中的重要性）等。</a:t>
            </a:r>
          </a:p>
        </p:txBody>
      </p:sp>
    </p:spTree>
    <p:extLst>
      <p:ext uri="{BB962C8B-B14F-4D97-AF65-F5344CB8AC3E}">
        <p14:creationId xmlns:p14="http://schemas.microsoft.com/office/powerpoint/2010/main" val="823730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输入及预期输出</a:t>
            </a:r>
            <a:endParaRPr lang="zh-CN" altLang="en-US" dirty="0"/>
          </a:p>
        </p:txBody>
      </p:sp>
      <p:grpSp>
        <p:nvGrpSpPr>
          <p:cNvPr id="4" name="组合 3"/>
          <p:cNvGrpSpPr/>
          <p:nvPr/>
        </p:nvGrpSpPr>
        <p:grpSpPr>
          <a:xfrm>
            <a:off x="486230" y="972581"/>
            <a:ext cx="1669143" cy="1669143"/>
            <a:chOff x="1465943" y="1556656"/>
            <a:chExt cx="1669143" cy="1669143"/>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6" name="文本框 5"/>
            <p:cNvSpPr txBox="1"/>
            <p:nvPr/>
          </p:nvSpPr>
          <p:spPr>
            <a:xfrm>
              <a:off x="1698170" y="1835479"/>
              <a:ext cx="1103086" cy="523220"/>
            </a:xfrm>
            <a:prstGeom prst="rect">
              <a:avLst/>
            </a:prstGeom>
            <a:noFill/>
          </p:spPr>
          <p:txBody>
            <a:bodyPr wrap="square" rtlCol="0">
              <a:spAutoFit/>
            </a:bodyPr>
            <a:lstStyle/>
            <a:p>
              <a:r>
                <a:rPr lang="en-US" altLang="zh-CN" sz="2800" b="1" dirty="0" smtClean="0">
                  <a:solidFill>
                    <a:srgbClr val="00B050"/>
                  </a:solidFill>
                  <a:latin typeface="微软雅黑" panose="020B0503020204020204" pitchFamily="34" charset="-122"/>
                  <a:ea typeface="微软雅黑" panose="020B0503020204020204" pitchFamily="34" charset="-122"/>
                </a:rPr>
                <a:t>file1</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2155374" y="1774624"/>
            <a:ext cx="2430474" cy="400110"/>
          </a:xfrm>
          <a:prstGeom prst="rect">
            <a:avLst/>
          </a:prstGeom>
        </p:spPr>
        <p:txBody>
          <a:bodyPr wrap="none">
            <a:spAutoFit/>
          </a:bodyPr>
          <a:lstStyle/>
          <a:p>
            <a:r>
              <a:rPr lang="en-US" altLang="zh-CN" sz="2000" dirty="0" err="1">
                <a:latin typeface="Impact" panose="020B0806030902050204" pitchFamily="34" charset="0"/>
              </a:rPr>
              <a:t>MapReduce</a:t>
            </a:r>
            <a:r>
              <a:rPr lang="en-US" altLang="zh-CN" sz="2000" dirty="0">
                <a:latin typeface="Impact" panose="020B0806030902050204" pitchFamily="34" charset="0"/>
              </a:rPr>
              <a:t> is simple</a:t>
            </a:r>
            <a:endParaRPr lang="zh-CN" altLang="en-US" sz="2000" dirty="0">
              <a:latin typeface="Impact" panose="020B0806030902050204" pitchFamily="34" charset="0"/>
            </a:endParaRPr>
          </a:p>
        </p:txBody>
      </p:sp>
      <p:grpSp>
        <p:nvGrpSpPr>
          <p:cNvPr id="8" name="组合 7"/>
          <p:cNvGrpSpPr/>
          <p:nvPr/>
        </p:nvGrpSpPr>
        <p:grpSpPr>
          <a:xfrm>
            <a:off x="486230" y="2528063"/>
            <a:ext cx="1669143" cy="1669143"/>
            <a:chOff x="1465943" y="1556656"/>
            <a:chExt cx="1669143" cy="1669143"/>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10" name="文本框 9"/>
            <p:cNvSpPr txBox="1"/>
            <p:nvPr/>
          </p:nvSpPr>
          <p:spPr>
            <a:xfrm>
              <a:off x="1698170" y="1835479"/>
              <a:ext cx="1103086" cy="523220"/>
            </a:xfrm>
            <a:prstGeom prst="rect">
              <a:avLst/>
            </a:prstGeom>
            <a:noFill/>
          </p:spPr>
          <p:txBody>
            <a:bodyPr wrap="square" rtlCol="0">
              <a:spAutoFit/>
            </a:bodyPr>
            <a:lstStyle/>
            <a:p>
              <a:r>
                <a:rPr lang="en-US" altLang="zh-CN" sz="2800" b="1" dirty="0" smtClean="0">
                  <a:solidFill>
                    <a:srgbClr val="00B050"/>
                  </a:solidFill>
                  <a:latin typeface="微软雅黑" panose="020B0503020204020204" pitchFamily="34" charset="-122"/>
                  <a:ea typeface="微软雅黑" panose="020B0503020204020204" pitchFamily="34" charset="-122"/>
                </a:rPr>
                <a:t>file2</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2155373" y="3377684"/>
            <a:ext cx="3653372" cy="400110"/>
          </a:xfrm>
          <a:prstGeom prst="rect">
            <a:avLst/>
          </a:prstGeom>
        </p:spPr>
        <p:txBody>
          <a:bodyPr wrap="none">
            <a:spAutoFit/>
          </a:bodyPr>
          <a:lstStyle/>
          <a:p>
            <a:r>
              <a:rPr lang="en-US" altLang="zh-CN" sz="2000" dirty="0" err="1">
                <a:latin typeface="Impact" panose="020B0806030902050204" pitchFamily="34" charset="0"/>
              </a:rPr>
              <a:t>MapReduce</a:t>
            </a:r>
            <a:r>
              <a:rPr lang="en-US" altLang="zh-CN" sz="2000" dirty="0">
                <a:latin typeface="Impact" panose="020B0806030902050204" pitchFamily="34" charset="0"/>
              </a:rPr>
              <a:t> is powerful is simple</a:t>
            </a:r>
            <a:endParaRPr lang="zh-CN" altLang="en-US" sz="2000" dirty="0">
              <a:latin typeface="Impact" panose="020B0806030902050204" pitchFamily="34" charset="0"/>
            </a:endParaRPr>
          </a:p>
        </p:txBody>
      </p:sp>
      <p:sp>
        <p:nvSpPr>
          <p:cNvPr id="12" name="矩形 11"/>
          <p:cNvSpPr/>
          <p:nvPr/>
        </p:nvSpPr>
        <p:spPr>
          <a:xfrm>
            <a:off x="2155373" y="4846985"/>
            <a:ext cx="3730508" cy="400110"/>
          </a:xfrm>
          <a:prstGeom prst="rect">
            <a:avLst/>
          </a:prstGeom>
        </p:spPr>
        <p:txBody>
          <a:bodyPr wrap="none">
            <a:spAutoFit/>
          </a:bodyPr>
          <a:lstStyle/>
          <a:p>
            <a:r>
              <a:rPr lang="en-US" altLang="zh-CN" sz="2000" dirty="0">
                <a:latin typeface="Impact" panose="020B0806030902050204" pitchFamily="34" charset="0"/>
              </a:rPr>
              <a:t>Hello </a:t>
            </a:r>
            <a:r>
              <a:rPr lang="en-US" altLang="zh-CN" sz="2000" dirty="0" err="1">
                <a:latin typeface="Impact" panose="020B0806030902050204" pitchFamily="34" charset="0"/>
              </a:rPr>
              <a:t>MapReduce</a:t>
            </a:r>
            <a:r>
              <a:rPr lang="en-US" altLang="zh-CN" sz="2000" dirty="0">
                <a:latin typeface="Impact" panose="020B0806030902050204" pitchFamily="34" charset="0"/>
              </a:rPr>
              <a:t> bye </a:t>
            </a:r>
            <a:r>
              <a:rPr lang="en-US" altLang="zh-CN" sz="2000" dirty="0" err="1">
                <a:latin typeface="Impact" panose="020B0806030902050204" pitchFamily="34" charset="0"/>
              </a:rPr>
              <a:t>MapReduce</a:t>
            </a:r>
            <a:endParaRPr lang="zh-CN" altLang="en-US" sz="2000" dirty="0">
              <a:latin typeface="Impact" panose="020B0806030902050204" pitchFamily="34" charset="0"/>
            </a:endParaRPr>
          </a:p>
        </p:txBody>
      </p:sp>
      <p:grpSp>
        <p:nvGrpSpPr>
          <p:cNvPr id="13" name="组合 12"/>
          <p:cNvGrpSpPr/>
          <p:nvPr/>
        </p:nvGrpSpPr>
        <p:grpSpPr>
          <a:xfrm>
            <a:off x="486230" y="4122583"/>
            <a:ext cx="1669143" cy="1669143"/>
            <a:chOff x="1465943" y="1556656"/>
            <a:chExt cx="1669143" cy="1669143"/>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15" name="文本框 14"/>
            <p:cNvSpPr txBox="1"/>
            <p:nvPr/>
          </p:nvSpPr>
          <p:spPr>
            <a:xfrm>
              <a:off x="1698170" y="1835479"/>
              <a:ext cx="1103086" cy="523220"/>
            </a:xfrm>
            <a:prstGeom prst="rect">
              <a:avLst/>
            </a:prstGeom>
            <a:noFill/>
          </p:spPr>
          <p:txBody>
            <a:bodyPr wrap="square" rtlCol="0">
              <a:spAutoFit/>
            </a:bodyPr>
            <a:lstStyle/>
            <a:p>
              <a:r>
                <a:rPr lang="en-US" altLang="zh-CN" sz="2800" b="1" dirty="0" smtClean="0">
                  <a:solidFill>
                    <a:srgbClr val="00B050"/>
                  </a:solidFill>
                  <a:latin typeface="微软雅黑" panose="020B0503020204020204" pitchFamily="34" charset="-122"/>
                  <a:ea typeface="微软雅黑" panose="020B0503020204020204" pitchFamily="34" charset="-122"/>
                </a:rPr>
                <a:t>file2</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sp>
        <p:nvSpPr>
          <p:cNvPr id="16" name="圆角矩形 15"/>
          <p:cNvSpPr/>
          <p:nvPr/>
        </p:nvSpPr>
        <p:spPr>
          <a:xfrm>
            <a:off x="215012" y="841829"/>
            <a:ext cx="5939045" cy="5094513"/>
          </a:xfrm>
          <a:prstGeom prst="roundRect">
            <a:avLst>
              <a:gd name="adj" fmla="val 3919"/>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585848" y="5396210"/>
            <a:ext cx="13147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输入数据</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8" name="矩形 17"/>
          <p:cNvSpPr/>
          <p:nvPr/>
        </p:nvSpPr>
        <p:spPr>
          <a:xfrm>
            <a:off x="6722088" y="3068496"/>
            <a:ext cx="5098476" cy="1938992"/>
          </a:xfrm>
          <a:prstGeom prst="rect">
            <a:avLst/>
          </a:prstGeom>
        </p:spPr>
        <p:txBody>
          <a:bodyPr wrap="square">
            <a:spAutoFit/>
          </a:bodyPr>
          <a:lstStyle/>
          <a:p>
            <a:r>
              <a:rPr lang="en-US" altLang="zh-CN" sz="2000" dirty="0" err="1" smtClean="0">
                <a:latin typeface="Impact" panose="020B0806030902050204" pitchFamily="34" charset="0"/>
              </a:rPr>
              <a:t>MapReduce</a:t>
            </a:r>
            <a:r>
              <a:rPr lang="en-US" altLang="zh-CN" sz="2000" dirty="0" smtClean="0">
                <a:latin typeface="Impact" panose="020B0806030902050204" pitchFamily="34" charset="0"/>
              </a:rPr>
              <a:t>	 </a:t>
            </a:r>
            <a:r>
              <a:rPr lang="en-US" altLang="zh-CN" sz="2000" dirty="0">
                <a:latin typeface="Impact" panose="020B0806030902050204" pitchFamily="34" charset="0"/>
              </a:rPr>
              <a:t>file1.txt:1;file2.txt:1;file3.txt:2;</a:t>
            </a:r>
          </a:p>
          <a:p>
            <a:r>
              <a:rPr lang="en-US" altLang="zh-CN" sz="2000" dirty="0" smtClean="0">
                <a:solidFill>
                  <a:srgbClr val="00B050"/>
                </a:solidFill>
                <a:latin typeface="Impact" panose="020B0806030902050204" pitchFamily="34" charset="0"/>
              </a:rPr>
              <a:t>is		file1.txt:1;file2.txt:2</a:t>
            </a:r>
            <a:r>
              <a:rPr lang="en-US" altLang="zh-CN" sz="2000" dirty="0">
                <a:solidFill>
                  <a:srgbClr val="00B050"/>
                </a:solidFill>
                <a:latin typeface="Impact" panose="020B0806030902050204" pitchFamily="34" charset="0"/>
              </a:rPr>
              <a:t>;</a:t>
            </a:r>
          </a:p>
          <a:p>
            <a:r>
              <a:rPr lang="en-US" altLang="zh-CN" sz="2000" dirty="0" smtClean="0">
                <a:latin typeface="Impact" panose="020B0806030902050204" pitchFamily="34" charset="0"/>
              </a:rPr>
              <a:t>simple		</a:t>
            </a:r>
            <a:r>
              <a:rPr lang="zh-CN" altLang="en-US" sz="2000" dirty="0" smtClean="0">
                <a:latin typeface="Impact" panose="020B0806030902050204" pitchFamily="34" charset="0"/>
              </a:rPr>
              <a:t> </a:t>
            </a:r>
            <a:r>
              <a:rPr lang="en-US" altLang="zh-CN" sz="2000" dirty="0">
                <a:latin typeface="Impact" panose="020B0806030902050204" pitchFamily="34" charset="0"/>
              </a:rPr>
              <a:t>file1.txt:1;file2.txt:1;</a:t>
            </a:r>
          </a:p>
          <a:p>
            <a:r>
              <a:rPr lang="en-US" altLang="zh-CN" sz="2000" dirty="0" smtClean="0">
                <a:solidFill>
                  <a:srgbClr val="00B050"/>
                </a:solidFill>
                <a:latin typeface="Impact" panose="020B0806030902050204" pitchFamily="34" charset="0"/>
              </a:rPr>
              <a:t>powerful	</a:t>
            </a:r>
            <a:r>
              <a:rPr lang="zh-CN" altLang="en-US" sz="2000" dirty="0" smtClean="0">
                <a:solidFill>
                  <a:srgbClr val="00B050"/>
                </a:solidFill>
                <a:latin typeface="Impact" panose="020B0806030902050204" pitchFamily="34" charset="0"/>
              </a:rPr>
              <a:t> </a:t>
            </a:r>
            <a:r>
              <a:rPr lang="en-US" altLang="zh-CN" sz="2000" dirty="0">
                <a:solidFill>
                  <a:srgbClr val="00B050"/>
                </a:solidFill>
                <a:latin typeface="Impact" panose="020B0806030902050204" pitchFamily="34" charset="0"/>
              </a:rPr>
              <a:t>file2.txt:1;</a:t>
            </a:r>
          </a:p>
          <a:p>
            <a:r>
              <a:rPr lang="en-US" altLang="zh-CN" sz="2000" dirty="0" smtClean="0">
                <a:latin typeface="Impact" panose="020B0806030902050204" pitchFamily="34" charset="0"/>
              </a:rPr>
              <a:t>Hello		</a:t>
            </a:r>
            <a:r>
              <a:rPr lang="zh-CN" altLang="en-US" sz="2000" dirty="0" smtClean="0">
                <a:latin typeface="Impact" panose="020B0806030902050204" pitchFamily="34" charset="0"/>
              </a:rPr>
              <a:t> </a:t>
            </a:r>
            <a:r>
              <a:rPr lang="en-US" altLang="zh-CN" sz="2000" dirty="0">
                <a:latin typeface="Impact" panose="020B0806030902050204" pitchFamily="34" charset="0"/>
              </a:rPr>
              <a:t>file3.txt:1;</a:t>
            </a:r>
          </a:p>
          <a:p>
            <a:r>
              <a:rPr lang="en-US" altLang="zh-CN" sz="2000" dirty="0" smtClean="0">
                <a:solidFill>
                  <a:srgbClr val="00B050"/>
                </a:solidFill>
                <a:latin typeface="Impact" panose="020B0806030902050204" pitchFamily="34" charset="0"/>
              </a:rPr>
              <a:t>bye		</a:t>
            </a:r>
            <a:r>
              <a:rPr lang="zh-CN" altLang="en-US" sz="2000" dirty="0" smtClean="0">
                <a:solidFill>
                  <a:srgbClr val="00B050"/>
                </a:solidFill>
                <a:latin typeface="Impact" panose="020B0806030902050204" pitchFamily="34" charset="0"/>
              </a:rPr>
              <a:t> </a:t>
            </a:r>
            <a:r>
              <a:rPr lang="en-US" altLang="zh-CN" sz="2000" dirty="0">
                <a:solidFill>
                  <a:srgbClr val="00B050"/>
                </a:solidFill>
                <a:latin typeface="Impact" panose="020B0806030902050204" pitchFamily="34" charset="0"/>
              </a:rPr>
              <a:t>file3.txt:1;</a:t>
            </a:r>
          </a:p>
        </p:txBody>
      </p:sp>
      <p:grpSp>
        <p:nvGrpSpPr>
          <p:cNvPr id="19" name="组合 18"/>
          <p:cNvGrpSpPr/>
          <p:nvPr/>
        </p:nvGrpSpPr>
        <p:grpSpPr>
          <a:xfrm>
            <a:off x="7936013" y="1251528"/>
            <a:ext cx="1669143" cy="1669143"/>
            <a:chOff x="1465943" y="1556656"/>
            <a:chExt cx="1669143" cy="1669143"/>
          </a:xfrm>
        </p:grpSpPr>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5943" y="1556656"/>
              <a:ext cx="1669143" cy="1669143"/>
            </a:xfrm>
            <a:prstGeom prst="rect">
              <a:avLst/>
            </a:prstGeom>
          </p:spPr>
        </p:pic>
        <p:sp>
          <p:nvSpPr>
            <p:cNvPr id="21" name="文本框 20"/>
            <p:cNvSpPr txBox="1"/>
            <p:nvPr/>
          </p:nvSpPr>
          <p:spPr>
            <a:xfrm>
              <a:off x="1698170" y="1835479"/>
              <a:ext cx="1103086" cy="523220"/>
            </a:xfrm>
            <a:prstGeom prst="rect">
              <a:avLst/>
            </a:prstGeom>
            <a:noFill/>
          </p:spPr>
          <p:txBody>
            <a:bodyPr wrap="square" rtlCol="0">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rPr>
                <a:t>结果</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grpSp>
      <p:sp>
        <p:nvSpPr>
          <p:cNvPr id="22" name="右箭头 21"/>
          <p:cNvSpPr/>
          <p:nvPr/>
        </p:nvSpPr>
        <p:spPr>
          <a:xfrm>
            <a:off x="6154058" y="1690017"/>
            <a:ext cx="18977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38157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实现思路</a:t>
            </a:r>
            <a:endParaRPr lang="zh-CN" altLang="en-US" dirty="0"/>
          </a:p>
        </p:txBody>
      </p:sp>
      <p:sp>
        <p:nvSpPr>
          <p:cNvPr id="3" name="内容占位符 2"/>
          <p:cNvSpPr>
            <a:spLocks noGrp="1"/>
          </p:cNvSpPr>
          <p:nvPr>
            <p:ph idx="1"/>
          </p:nvPr>
        </p:nvSpPr>
        <p:spPr/>
        <p:txBody>
          <a:bodyPr/>
          <a:lstStyle/>
          <a:p>
            <a:r>
              <a:rPr lang="zh-CN" altLang="en-US" dirty="0"/>
              <a:t> </a:t>
            </a:r>
            <a:r>
              <a:rPr lang="zh-CN" altLang="en-US" dirty="0" smtClean="0"/>
              <a:t>实现</a:t>
            </a:r>
            <a:r>
              <a:rPr lang="en-US" altLang="zh-CN" dirty="0" smtClean="0"/>
              <a:t>“</a:t>
            </a:r>
            <a:r>
              <a:rPr lang="zh-CN" altLang="en-US" dirty="0" smtClean="0"/>
              <a:t>倒排索引</a:t>
            </a:r>
            <a:r>
              <a:rPr lang="en-US" altLang="zh-CN" dirty="0" smtClean="0"/>
              <a:t>”</a:t>
            </a:r>
            <a:r>
              <a:rPr lang="zh-CN" altLang="en-US" dirty="0" smtClean="0"/>
              <a:t>只要</a:t>
            </a:r>
            <a:r>
              <a:rPr lang="zh-CN" altLang="en-US" dirty="0"/>
              <a:t>关注的信息为：单词、文档</a:t>
            </a:r>
            <a:r>
              <a:rPr lang="en-US" altLang="zh-CN" dirty="0"/>
              <a:t>URL</a:t>
            </a:r>
            <a:r>
              <a:rPr lang="zh-CN" altLang="en-US" dirty="0"/>
              <a:t>及词频</a:t>
            </a:r>
            <a:r>
              <a:rPr lang="zh-CN" altLang="en-US" dirty="0" smtClean="0"/>
              <a:t>，但是</a:t>
            </a:r>
            <a:r>
              <a:rPr lang="zh-CN" altLang="en-US" dirty="0"/>
              <a:t>在实现过程中，索引文件的格式</a:t>
            </a:r>
            <a:r>
              <a:rPr lang="zh-CN" altLang="en-US" dirty="0" smtClean="0"/>
              <a:t>与之前的格式会</a:t>
            </a:r>
            <a:r>
              <a:rPr lang="zh-CN" altLang="en-US" dirty="0"/>
              <a:t>略有所不同，以避免重写</a:t>
            </a:r>
            <a:r>
              <a:rPr lang="en-US" altLang="zh-CN" dirty="0" err="1"/>
              <a:t>OutPutFormat</a:t>
            </a:r>
            <a:r>
              <a:rPr lang="zh-CN" altLang="en-US" dirty="0"/>
              <a:t>类。下面根据</a:t>
            </a:r>
            <a:r>
              <a:rPr lang="en-US" altLang="zh-CN" dirty="0" err="1"/>
              <a:t>MapReduce</a:t>
            </a:r>
            <a:r>
              <a:rPr lang="zh-CN" altLang="en-US" dirty="0"/>
              <a:t>的处理过程给出倒排索引的设计思路。</a:t>
            </a:r>
          </a:p>
        </p:txBody>
      </p:sp>
    </p:spTree>
    <p:extLst>
      <p:ext uri="{BB962C8B-B14F-4D97-AF65-F5344CB8AC3E}">
        <p14:creationId xmlns:p14="http://schemas.microsoft.com/office/powerpoint/2010/main" val="147466241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Map</a:t>
            </a:r>
            <a:r>
              <a:rPr lang="zh-CN" altLang="en-US" dirty="0" smtClean="0"/>
              <a:t>过程思路</a:t>
            </a:r>
            <a:endParaRPr lang="zh-CN" altLang="en-US" dirty="0"/>
          </a:p>
        </p:txBody>
      </p:sp>
      <p:sp>
        <p:nvSpPr>
          <p:cNvPr id="3" name="内容占位符 2"/>
          <p:cNvSpPr>
            <a:spLocks noGrp="1"/>
          </p:cNvSpPr>
          <p:nvPr>
            <p:ph idx="1"/>
          </p:nvPr>
        </p:nvSpPr>
        <p:spPr/>
        <p:txBody>
          <a:bodyPr/>
          <a:lstStyle/>
          <a:p>
            <a:r>
              <a:rPr lang="zh-CN" altLang="en-US" dirty="0" smtClean="0"/>
              <a:t>首先</a:t>
            </a:r>
            <a:r>
              <a:rPr lang="zh-CN" altLang="en-US" dirty="0"/>
              <a:t>使用默认的</a:t>
            </a:r>
            <a:r>
              <a:rPr lang="en-US" altLang="zh-CN" dirty="0" err="1"/>
              <a:t>TextInputFormat</a:t>
            </a:r>
            <a:r>
              <a:rPr lang="zh-CN" altLang="en-US" dirty="0"/>
              <a:t>类对输入文件进行处理，得到文本中每行的偏移量及其内容。显然，</a:t>
            </a:r>
            <a:r>
              <a:rPr lang="en-US" altLang="zh-CN" dirty="0"/>
              <a:t>Map</a:t>
            </a:r>
            <a:r>
              <a:rPr lang="zh-CN" altLang="en-US" dirty="0"/>
              <a:t>过程首先必须分析输入的</a:t>
            </a:r>
            <a:r>
              <a:rPr lang="en-US" altLang="zh-CN" dirty="0"/>
              <a:t>&lt;</a:t>
            </a:r>
            <a:r>
              <a:rPr lang="en-US" altLang="zh-CN" dirty="0" err="1"/>
              <a:t>key,value</a:t>
            </a:r>
            <a:r>
              <a:rPr lang="en-US" altLang="zh-CN" dirty="0"/>
              <a:t>&gt;</a:t>
            </a:r>
            <a:r>
              <a:rPr lang="zh-CN" altLang="en-US" dirty="0"/>
              <a:t>对，得到倒排索引中需要的三个信息：单词、文档</a:t>
            </a:r>
            <a:r>
              <a:rPr lang="en-US" altLang="zh-CN" dirty="0"/>
              <a:t>URL</a:t>
            </a:r>
            <a:r>
              <a:rPr lang="zh-CN" altLang="en-US" dirty="0"/>
              <a:t>和词频</a:t>
            </a:r>
            <a:r>
              <a:rPr lang="zh-CN" altLang="en-US" dirty="0" smtClean="0"/>
              <a:t>，如下：。</a:t>
            </a:r>
            <a:endParaRPr lang="zh-CN" altLang="en-US" dirty="0"/>
          </a:p>
        </p:txBody>
      </p:sp>
      <p:sp>
        <p:nvSpPr>
          <p:cNvPr id="5" name="圆角矩形 4"/>
          <p:cNvSpPr/>
          <p:nvPr/>
        </p:nvSpPr>
        <p:spPr>
          <a:xfrm>
            <a:off x="362858" y="3475860"/>
            <a:ext cx="5399315" cy="461665"/>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22516" y="3475860"/>
            <a:ext cx="5065486" cy="461665"/>
          </a:xfrm>
          <a:prstGeom prst="rect">
            <a:avLst/>
          </a:prstGeom>
          <a:noFill/>
        </p:spPr>
        <p:txBody>
          <a:bodyPr wrap="square" rtlCol="0">
            <a:spAutoFit/>
          </a:bodyPr>
          <a:lstStyle/>
          <a:p>
            <a:r>
              <a:rPr lang="en-US" altLang="zh-CN" sz="2400" dirty="0" smtClean="0">
                <a:latin typeface="Impact" panose="020B0806030902050204" pitchFamily="34" charset="0"/>
              </a:rPr>
              <a:t>&lt;0,”MapReduce is simple”&gt;</a:t>
            </a:r>
            <a:endParaRPr lang="zh-CN" altLang="en-US" sz="2400" dirty="0">
              <a:latin typeface="Impact" panose="020B0806030902050204" pitchFamily="34" charset="0"/>
            </a:endParaRPr>
          </a:p>
        </p:txBody>
      </p:sp>
      <p:sp>
        <p:nvSpPr>
          <p:cNvPr id="7" name="圆角矩形 6"/>
          <p:cNvSpPr/>
          <p:nvPr/>
        </p:nvSpPr>
        <p:spPr>
          <a:xfrm>
            <a:off x="6515819" y="3034569"/>
            <a:ext cx="5399315" cy="1305901"/>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689990" y="3087354"/>
            <a:ext cx="5065486" cy="1200329"/>
          </a:xfrm>
          <a:prstGeom prst="rect">
            <a:avLst/>
          </a:prstGeom>
          <a:noFill/>
        </p:spPr>
        <p:txBody>
          <a:bodyPr wrap="square" rtlCol="0">
            <a:spAutoFit/>
          </a:bodyPr>
          <a:lstStyle/>
          <a:p>
            <a:r>
              <a:rPr lang="en-US" altLang="zh-CN" sz="2400" dirty="0" smtClean="0">
                <a:latin typeface="Impact" panose="020B0806030902050204" pitchFamily="34" charset="0"/>
              </a:rPr>
              <a:t>“</a:t>
            </a:r>
            <a:r>
              <a:rPr lang="en-US" altLang="zh-CN" sz="2400" dirty="0" err="1" smtClean="0">
                <a:latin typeface="Impact" panose="020B0806030902050204" pitchFamily="34" charset="0"/>
              </a:rPr>
              <a:t>MapReduce</a:t>
            </a:r>
            <a:r>
              <a:rPr lang="en-US" altLang="zh-CN" sz="2400" dirty="0" smtClean="0">
                <a:latin typeface="Impact" panose="020B0806030902050204" pitchFamily="34" charset="0"/>
              </a:rPr>
              <a:t>”	file1.txt 1</a:t>
            </a:r>
          </a:p>
          <a:p>
            <a:r>
              <a:rPr lang="en-US" altLang="zh-CN" sz="2400" dirty="0" smtClean="0">
                <a:latin typeface="Impact" panose="020B0806030902050204" pitchFamily="34" charset="0"/>
              </a:rPr>
              <a:t>“is”		file1.txt 1</a:t>
            </a:r>
          </a:p>
          <a:p>
            <a:r>
              <a:rPr lang="en-US" altLang="zh-CN" sz="2400" dirty="0" smtClean="0">
                <a:latin typeface="Impact" panose="020B0806030902050204" pitchFamily="34" charset="0"/>
              </a:rPr>
              <a:t>“simple”	file1.txt 1</a:t>
            </a:r>
            <a:endParaRPr lang="zh-CN" altLang="en-US" sz="2400" dirty="0">
              <a:latin typeface="Impact" panose="020B0806030902050204" pitchFamily="34" charset="0"/>
            </a:endParaRPr>
          </a:p>
        </p:txBody>
      </p:sp>
      <p:sp>
        <p:nvSpPr>
          <p:cNvPr id="9" name="右箭头 8"/>
          <p:cNvSpPr/>
          <p:nvPr/>
        </p:nvSpPr>
        <p:spPr>
          <a:xfrm>
            <a:off x="5433724" y="3519741"/>
            <a:ext cx="1215701"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709782" y="3465474"/>
            <a:ext cx="1638911" cy="461665"/>
          </a:xfrm>
          <a:prstGeom prst="rect">
            <a:avLst/>
          </a:prstGeom>
          <a:noFill/>
        </p:spPr>
        <p:txBody>
          <a:bodyPr wrap="square" rtlCol="0">
            <a:spAutoFit/>
          </a:bodyPr>
          <a:lstStyle/>
          <a:p>
            <a:r>
              <a:rPr lang="en-US" altLang="zh-CN" sz="2400" dirty="0" smtClean="0">
                <a:latin typeface="Impact" panose="020B0806030902050204" pitchFamily="34" charset="0"/>
              </a:rPr>
              <a:t>Map</a:t>
            </a:r>
            <a:endParaRPr lang="zh-CN" altLang="en-US" sz="2400" dirty="0">
              <a:latin typeface="Impact" panose="020B0806030902050204" pitchFamily="34" charset="0"/>
            </a:endParaRPr>
          </a:p>
        </p:txBody>
      </p:sp>
    </p:spTree>
    <p:extLst>
      <p:ext uri="{BB962C8B-B14F-4D97-AF65-F5344CB8AC3E}">
        <p14:creationId xmlns:p14="http://schemas.microsoft.com/office/powerpoint/2010/main" val="318940148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Map</a:t>
            </a:r>
            <a:r>
              <a:rPr lang="zh-CN" altLang="en-US" dirty="0" smtClean="0"/>
              <a:t>过程思路</a:t>
            </a:r>
            <a:endParaRPr lang="zh-CN" altLang="en-US" dirty="0"/>
          </a:p>
        </p:txBody>
      </p:sp>
      <p:sp>
        <p:nvSpPr>
          <p:cNvPr id="3" name="内容占位符 2"/>
          <p:cNvSpPr>
            <a:spLocks noGrp="1"/>
          </p:cNvSpPr>
          <p:nvPr>
            <p:ph idx="1"/>
          </p:nvPr>
        </p:nvSpPr>
        <p:spPr/>
        <p:txBody>
          <a:bodyPr/>
          <a:lstStyle/>
          <a:p>
            <a:r>
              <a:rPr lang="zh-CN" altLang="en-US" dirty="0"/>
              <a:t>这里存在两个问题</a:t>
            </a:r>
            <a:r>
              <a:rPr lang="zh-CN" altLang="en-US" dirty="0" smtClean="0"/>
              <a:t>：</a:t>
            </a:r>
            <a:endParaRPr lang="en-US" altLang="zh-CN" dirty="0" smtClean="0"/>
          </a:p>
          <a:p>
            <a:pPr lvl="1"/>
            <a:r>
              <a:rPr lang="zh-CN" altLang="en-US" dirty="0" smtClean="0"/>
              <a:t>第一</a:t>
            </a:r>
            <a:r>
              <a:rPr lang="zh-CN" altLang="en-US" dirty="0"/>
              <a:t>，</a:t>
            </a:r>
            <a:r>
              <a:rPr lang="en-US" altLang="zh-CN" dirty="0"/>
              <a:t>&lt;</a:t>
            </a:r>
            <a:r>
              <a:rPr lang="en-US" altLang="zh-CN" dirty="0" err="1"/>
              <a:t>key,value</a:t>
            </a:r>
            <a:r>
              <a:rPr lang="en-US" altLang="zh-CN" dirty="0"/>
              <a:t>&gt;</a:t>
            </a:r>
            <a:r>
              <a:rPr lang="zh-CN" altLang="en-US" dirty="0"/>
              <a:t>对只能有两个值，在不使用</a:t>
            </a:r>
            <a:r>
              <a:rPr lang="en-US" altLang="zh-CN" dirty="0"/>
              <a:t>Hadoop</a:t>
            </a:r>
            <a:r>
              <a:rPr lang="zh-CN" altLang="en-US" dirty="0"/>
              <a:t>自定义数据类型的情况下，需要根据情况将其中两个值合并成一个值，作为</a:t>
            </a:r>
            <a:r>
              <a:rPr lang="en-US" altLang="zh-CN" dirty="0"/>
              <a:t>key</a:t>
            </a:r>
            <a:r>
              <a:rPr lang="zh-CN" altLang="en-US" dirty="0"/>
              <a:t>或</a:t>
            </a:r>
            <a:r>
              <a:rPr lang="en-US" altLang="zh-CN" dirty="0"/>
              <a:t>value</a:t>
            </a:r>
            <a:r>
              <a:rPr lang="zh-CN" altLang="en-US" dirty="0"/>
              <a:t>值</a:t>
            </a:r>
            <a:r>
              <a:rPr lang="zh-CN" altLang="en-US" dirty="0" smtClean="0"/>
              <a:t>；</a:t>
            </a:r>
            <a:endParaRPr lang="en-US" altLang="zh-CN" dirty="0" smtClean="0"/>
          </a:p>
          <a:p>
            <a:pPr lvl="1"/>
            <a:r>
              <a:rPr lang="zh-CN" altLang="en-US" dirty="0" smtClean="0"/>
              <a:t>第二</a:t>
            </a:r>
            <a:r>
              <a:rPr lang="zh-CN" altLang="en-US" dirty="0"/>
              <a:t>，通过一个</a:t>
            </a:r>
            <a:r>
              <a:rPr lang="en-US" altLang="zh-CN" dirty="0"/>
              <a:t>Reduce</a:t>
            </a:r>
            <a:r>
              <a:rPr lang="zh-CN" altLang="en-US" dirty="0"/>
              <a:t>过程无法同时完成词频统计和生成文档列表，所以必须增加一个</a:t>
            </a:r>
            <a:r>
              <a:rPr lang="en-US" altLang="zh-CN" dirty="0"/>
              <a:t>Combine</a:t>
            </a:r>
            <a:r>
              <a:rPr lang="zh-CN" altLang="en-US" dirty="0"/>
              <a:t>过程完成词频统计。 </a:t>
            </a:r>
          </a:p>
          <a:p>
            <a:r>
              <a:rPr lang="zh-CN" altLang="en-US" dirty="0" smtClean="0"/>
              <a:t>这里将单词</a:t>
            </a:r>
            <a:r>
              <a:rPr lang="zh-CN" altLang="en-US" dirty="0"/>
              <a:t>和</a:t>
            </a:r>
            <a:r>
              <a:rPr lang="en-US" altLang="zh-CN" dirty="0"/>
              <a:t>URL</a:t>
            </a:r>
            <a:r>
              <a:rPr lang="zh-CN" altLang="en-US" dirty="0"/>
              <a:t>组成</a:t>
            </a:r>
            <a:r>
              <a:rPr lang="en-US" altLang="zh-CN" dirty="0"/>
              <a:t>key</a:t>
            </a:r>
            <a:r>
              <a:rPr lang="zh-CN" altLang="en-US" dirty="0"/>
              <a:t>值（如</a:t>
            </a:r>
            <a:r>
              <a:rPr lang="en-US" altLang="zh-CN" dirty="0"/>
              <a:t>"</a:t>
            </a:r>
            <a:r>
              <a:rPr lang="en-US" altLang="zh-CN" dirty="0" err="1"/>
              <a:t>MapReduce</a:t>
            </a:r>
            <a:r>
              <a:rPr lang="zh-CN" altLang="en-US" dirty="0"/>
              <a:t>：</a:t>
            </a:r>
            <a:r>
              <a:rPr lang="en-US" altLang="zh-CN" dirty="0"/>
              <a:t>file1.txt"</a:t>
            </a:r>
            <a:r>
              <a:rPr lang="zh-CN" altLang="en-US" dirty="0"/>
              <a:t>），将词频作为</a:t>
            </a:r>
            <a:r>
              <a:rPr lang="en-US" altLang="zh-CN" dirty="0"/>
              <a:t>value</a:t>
            </a:r>
            <a:r>
              <a:rPr lang="zh-CN" altLang="en-US" dirty="0"/>
              <a:t>，这样做的好处是可以利用</a:t>
            </a:r>
            <a:r>
              <a:rPr lang="en-US" altLang="zh-CN" dirty="0" err="1"/>
              <a:t>MapReduce</a:t>
            </a:r>
            <a:r>
              <a:rPr lang="zh-CN" altLang="en-US" dirty="0"/>
              <a:t>框架自带的</a:t>
            </a:r>
            <a:r>
              <a:rPr lang="en-US" altLang="zh-CN" dirty="0"/>
              <a:t>Map</a:t>
            </a:r>
            <a:r>
              <a:rPr lang="zh-CN" altLang="en-US" dirty="0"/>
              <a:t>端排序，将同一文档的相同单词的词频组成列表，传递给</a:t>
            </a:r>
            <a:r>
              <a:rPr lang="en-US" altLang="zh-CN" dirty="0"/>
              <a:t>Combine</a:t>
            </a:r>
            <a:r>
              <a:rPr lang="zh-CN" altLang="en-US" dirty="0"/>
              <a:t>过程，实现类似于</a:t>
            </a:r>
            <a:r>
              <a:rPr lang="en-US" altLang="zh-CN" dirty="0" err="1"/>
              <a:t>WordCount</a:t>
            </a:r>
            <a:r>
              <a:rPr lang="zh-CN" altLang="en-US" dirty="0"/>
              <a:t>的功能。</a:t>
            </a:r>
          </a:p>
          <a:p>
            <a:endParaRPr lang="zh-CN" altLang="en-US" dirty="0"/>
          </a:p>
        </p:txBody>
      </p:sp>
    </p:spTree>
    <p:extLst>
      <p:ext uri="{BB962C8B-B14F-4D97-AF65-F5344CB8AC3E}">
        <p14:creationId xmlns:p14="http://schemas.microsoft.com/office/powerpoint/2010/main" val="327799067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Map</a:t>
            </a:r>
            <a:r>
              <a:rPr lang="zh-CN" altLang="en-US" dirty="0" smtClean="0"/>
              <a:t>过程思路</a:t>
            </a:r>
            <a:endParaRPr lang="zh-CN" altLang="en-US" dirty="0"/>
          </a:p>
        </p:txBody>
      </p:sp>
      <p:sp>
        <p:nvSpPr>
          <p:cNvPr id="3" name="内容占位符 2"/>
          <p:cNvSpPr>
            <a:spLocks noGrp="1"/>
          </p:cNvSpPr>
          <p:nvPr>
            <p:ph idx="1"/>
          </p:nvPr>
        </p:nvSpPr>
        <p:spPr/>
        <p:txBody>
          <a:bodyPr/>
          <a:lstStyle/>
          <a:p>
            <a:r>
              <a:rPr lang="zh-CN" altLang="en-US" dirty="0"/>
              <a:t>经过</a:t>
            </a:r>
            <a:r>
              <a:rPr lang="en-US" altLang="zh-CN" dirty="0"/>
              <a:t>map</a:t>
            </a:r>
            <a:r>
              <a:rPr lang="zh-CN" altLang="en-US" dirty="0"/>
              <a:t>方法处理后，</a:t>
            </a:r>
            <a:r>
              <a:rPr lang="en-US" altLang="zh-CN" dirty="0"/>
              <a:t>Combine</a:t>
            </a:r>
            <a:r>
              <a:rPr lang="zh-CN" altLang="en-US" dirty="0"/>
              <a:t>过程将</a:t>
            </a:r>
            <a:r>
              <a:rPr lang="en-US" altLang="zh-CN" dirty="0"/>
              <a:t>key</a:t>
            </a:r>
            <a:r>
              <a:rPr lang="zh-CN" altLang="en-US" dirty="0"/>
              <a:t>值相同的</a:t>
            </a:r>
            <a:r>
              <a:rPr lang="en-US" altLang="zh-CN" dirty="0"/>
              <a:t>value</a:t>
            </a:r>
            <a:r>
              <a:rPr lang="zh-CN" altLang="en-US" dirty="0"/>
              <a:t>值累加，得到一个单词在文档在文档中的</a:t>
            </a:r>
            <a:r>
              <a:rPr lang="zh-CN" altLang="en-US" dirty="0" smtClean="0"/>
              <a:t>词频。</a:t>
            </a:r>
            <a:r>
              <a:rPr lang="zh-CN" altLang="en-US" dirty="0"/>
              <a:t>如果</a:t>
            </a:r>
            <a:r>
              <a:rPr lang="zh-CN" altLang="en-US" dirty="0" smtClean="0"/>
              <a:t>直接作为</a:t>
            </a:r>
            <a:r>
              <a:rPr lang="en-US" altLang="zh-CN" dirty="0"/>
              <a:t>Reduce</a:t>
            </a:r>
            <a:r>
              <a:rPr lang="zh-CN" altLang="en-US" dirty="0"/>
              <a:t>过程的输入，在</a:t>
            </a:r>
            <a:r>
              <a:rPr lang="en-US" altLang="zh-CN" dirty="0"/>
              <a:t>Shuffle</a:t>
            </a:r>
            <a:r>
              <a:rPr lang="zh-CN" altLang="en-US" dirty="0"/>
              <a:t>过程时将面临一个问题：所有具有相同单词的记录（由单词、</a:t>
            </a:r>
            <a:r>
              <a:rPr lang="en-US" altLang="zh-CN" dirty="0"/>
              <a:t>URL</a:t>
            </a:r>
            <a:r>
              <a:rPr lang="zh-CN" altLang="en-US" dirty="0"/>
              <a:t>和词频组成）应该交由同一个</a:t>
            </a:r>
            <a:r>
              <a:rPr lang="en-US" altLang="zh-CN" dirty="0"/>
              <a:t>Reducer</a:t>
            </a:r>
            <a:r>
              <a:rPr lang="zh-CN" altLang="en-US" dirty="0"/>
              <a:t>处理，但当前的</a:t>
            </a:r>
            <a:r>
              <a:rPr lang="en-US" altLang="zh-CN" dirty="0"/>
              <a:t>key</a:t>
            </a:r>
            <a:r>
              <a:rPr lang="zh-CN" altLang="en-US" dirty="0"/>
              <a:t>值无法保证这一点，所以必须修改</a:t>
            </a:r>
            <a:r>
              <a:rPr lang="en-US" altLang="zh-CN" dirty="0"/>
              <a:t>key</a:t>
            </a:r>
            <a:r>
              <a:rPr lang="zh-CN" altLang="en-US" dirty="0"/>
              <a:t>值和</a:t>
            </a:r>
            <a:r>
              <a:rPr lang="en-US" altLang="zh-CN" dirty="0"/>
              <a:t>value</a:t>
            </a:r>
            <a:r>
              <a:rPr lang="zh-CN" altLang="en-US" dirty="0"/>
              <a:t>值。这次将单词作为</a:t>
            </a:r>
            <a:r>
              <a:rPr lang="en-US" altLang="zh-CN" dirty="0"/>
              <a:t>key</a:t>
            </a:r>
            <a:r>
              <a:rPr lang="zh-CN" altLang="en-US" dirty="0"/>
              <a:t>值，</a:t>
            </a:r>
            <a:r>
              <a:rPr lang="en-US" altLang="zh-CN" dirty="0"/>
              <a:t>URL</a:t>
            </a:r>
            <a:r>
              <a:rPr lang="zh-CN" altLang="en-US" dirty="0"/>
              <a:t>和词频组成</a:t>
            </a:r>
            <a:r>
              <a:rPr lang="en-US" altLang="zh-CN" dirty="0"/>
              <a:t>value</a:t>
            </a:r>
            <a:r>
              <a:rPr lang="zh-CN" altLang="en-US" dirty="0"/>
              <a:t>值（如</a:t>
            </a:r>
            <a:r>
              <a:rPr lang="en-US" altLang="zh-CN" dirty="0"/>
              <a:t>"file1.txt</a:t>
            </a:r>
            <a:r>
              <a:rPr lang="zh-CN" altLang="en-US" dirty="0"/>
              <a:t>：</a:t>
            </a:r>
            <a:r>
              <a:rPr lang="en-US" altLang="zh-CN" dirty="0"/>
              <a:t>1"</a:t>
            </a:r>
            <a:r>
              <a:rPr lang="zh-CN" altLang="en-US" dirty="0"/>
              <a:t>）。这样做的好处是可以利用</a:t>
            </a:r>
            <a:r>
              <a:rPr lang="en-US" altLang="zh-CN" dirty="0" err="1"/>
              <a:t>MapReduce</a:t>
            </a:r>
            <a:r>
              <a:rPr lang="zh-CN" altLang="en-US" dirty="0"/>
              <a:t>框架默认的</a:t>
            </a:r>
            <a:r>
              <a:rPr lang="en-US" altLang="zh-CN" dirty="0" err="1"/>
              <a:t>HashPartitioner</a:t>
            </a:r>
            <a:r>
              <a:rPr lang="zh-CN" altLang="en-US" dirty="0"/>
              <a:t>类完成</a:t>
            </a:r>
            <a:r>
              <a:rPr lang="en-US" altLang="zh-CN" dirty="0"/>
              <a:t>Shuffle</a:t>
            </a:r>
            <a:r>
              <a:rPr lang="zh-CN" altLang="en-US" dirty="0"/>
              <a:t>过程，将相同单词的所有记录发送给同一个</a:t>
            </a:r>
            <a:r>
              <a:rPr lang="en-US" altLang="zh-CN" dirty="0"/>
              <a:t>Reducer</a:t>
            </a:r>
            <a:r>
              <a:rPr lang="zh-CN" altLang="en-US" dirty="0"/>
              <a:t>进行处理。</a:t>
            </a:r>
          </a:p>
        </p:txBody>
      </p:sp>
    </p:spTree>
    <p:extLst>
      <p:ext uri="{BB962C8B-B14F-4D97-AF65-F5344CB8AC3E}">
        <p14:creationId xmlns:p14="http://schemas.microsoft.com/office/powerpoint/2010/main" val="31374948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2956728" y="1225776"/>
            <a:ext cx="6886575" cy="4029075"/>
          </a:xfrm>
          <a:prstGeom prst="rect">
            <a:avLst/>
          </a:prstGeom>
          <a:blipFill>
            <a:blip r:embed="rId3"/>
            <a:stretch>
              <a:fillRect/>
            </a:stretch>
          </a:blipFill>
          <a:ln w="101600">
            <a:solidFill>
              <a:srgbClr val="339933">
                <a:alpha val="96000"/>
              </a:srgbClr>
            </a:solidFill>
          </a:ln>
        </p:spPr>
      </p:pic>
      <p:sp>
        <p:nvSpPr>
          <p:cNvPr id="2" name="标题 1"/>
          <p:cNvSpPr>
            <a:spLocks noGrp="1"/>
          </p:cNvSpPr>
          <p:nvPr>
            <p:ph type="title"/>
          </p:nvPr>
        </p:nvSpPr>
        <p:spPr/>
        <p:txBody>
          <a:bodyPr/>
          <a:lstStyle/>
          <a:p>
            <a:r>
              <a:rPr lang="zh-CN" altLang="en-US" dirty="0"/>
              <a:t>气象统计</a:t>
            </a:r>
            <a:r>
              <a:rPr lang="en-US" altLang="zh-CN" dirty="0"/>
              <a:t>-</a:t>
            </a:r>
            <a:r>
              <a:rPr lang="zh-CN" altLang="en-US" dirty="0"/>
              <a:t>最高气温</a:t>
            </a:r>
            <a:r>
              <a:rPr lang="en-US" altLang="zh-CN" dirty="0" smtClean="0"/>
              <a:t>-Reduce</a:t>
            </a:r>
            <a:endParaRPr lang="zh-CN" altLang="en-US" dirty="0"/>
          </a:p>
        </p:txBody>
      </p:sp>
      <p:sp>
        <p:nvSpPr>
          <p:cNvPr id="5" name="圆角矩形 4"/>
          <p:cNvSpPr/>
          <p:nvPr/>
        </p:nvSpPr>
        <p:spPr>
          <a:xfrm>
            <a:off x="3958220" y="3001613"/>
            <a:ext cx="3516637" cy="24958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a:off x="2809269" y="2957238"/>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11618" y="2479147"/>
            <a:ext cx="2756311" cy="1477328"/>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对</a:t>
            </a:r>
            <a:r>
              <a:rPr lang="en-US" altLang="zh-CN" b="1" dirty="0" smtClean="0">
                <a:solidFill>
                  <a:srgbClr val="C00000"/>
                </a:solidFill>
                <a:latin typeface="微软雅黑" panose="020B0503020204020204" pitchFamily="34" charset="-122"/>
                <a:ea typeface="微软雅黑" panose="020B0503020204020204" pitchFamily="34" charset="-122"/>
              </a:rPr>
              <a:t>Map</a:t>
            </a:r>
            <a:r>
              <a:rPr lang="zh-CN" altLang="en-US" b="1" dirty="0" smtClean="0">
                <a:solidFill>
                  <a:srgbClr val="C00000"/>
                </a:solidFill>
                <a:latin typeface="微软雅黑" panose="020B0503020204020204" pitchFamily="34" charset="-122"/>
                <a:ea typeface="微软雅黑" panose="020B0503020204020204" pitchFamily="34" charset="-122"/>
              </a:rPr>
              <a:t>输出的值（一个列表）进行遍历，查找到一个</a:t>
            </a:r>
            <a:r>
              <a:rPr lang="en-US" altLang="zh-CN" b="1" dirty="0" smtClean="0">
                <a:solidFill>
                  <a:srgbClr val="C00000"/>
                </a:solidFill>
                <a:latin typeface="微软雅黑" panose="020B0503020204020204" pitchFamily="34" charset="-122"/>
                <a:ea typeface="微软雅黑" panose="020B0503020204020204" pitchFamily="34" charset="-122"/>
              </a:rPr>
              <a:t>Key</a:t>
            </a:r>
            <a:r>
              <a:rPr lang="zh-CN" altLang="en-US" b="1" dirty="0" smtClean="0">
                <a:solidFill>
                  <a:srgbClr val="C00000"/>
                </a:solidFill>
                <a:latin typeface="微软雅黑" panose="020B0503020204020204" pitchFamily="34" charset="-122"/>
                <a:ea typeface="微软雅黑" panose="020B0503020204020204" pitchFamily="34" charset="-122"/>
              </a:rPr>
              <a:t>（年份）对应的值中的最大值，即为当年的最高温度</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圆角矩形 7"/>
          <p:cNvSpPr/>
          <p:nvPr/>
        </p:nvSpPr>
        <p:spPr>
          <a:xfrm>
            <a:off x="3721443" y="4000046"/>
            <a:ext cx="3753414" cy="28166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rot="10800000">
            <a:off x="7547428" y="3973850"/>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190941" y="3987225"/>
            <a:ext cx="35996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向结果文件中输出计算结果</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6177740" y="5320475"/>
            <a:ext cx="5139933"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Reduce</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367029824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6428733" y="1123619"/>
            <a:ext cx="5399315" cy="1159252"/>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smtClean="0"/>
              <a:t>Map</a:t>
            </a:r>
            <a:r>
              <a:rPr lang="zh-CN" altLang="en-US" dirty="0" smtClean="0"/>
              <a:t>过程思路</a:t>
            </a:r>
            <a:endParaRPr lang="zh-CN" altLang="en-US" dirty="0"/>
          </a:p>
        </p:txBody>
      </p:sp>
      <p:sp>
        <p:nvSpPr>
          <p:cNvPr id="5" name="圆角矩形 4"/>
          <p:cNvSpPr/>
          <p:nvPr/>
        </p:nvSpPr>
        <p:spPr>
          <a:xfrm>
            <a:off x="246744" y="1134005"/>
            <a:ext cx="5399315" cy="1159252"/>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49946" y="1134005"/>
            <a:ext cx="5065486" cy="1569660"/>
          </a:xfrm>
          <a:prstGeom prst="rect">
            <a:avLst/>
          </a:prstGeom>
          <a:noFill/>
        </p:spPr>
        <p:txBody>
          <a:bodyPr wrap="square" rtlCol="0">
            <a:spAutoFit/>
          </a:bodyPr>
          <a:lstStyle/>
          <a:p>
            <a:r>
              <a:rPr lang="en-US" altLang="zh-CN" sz="2400" dirty="0" smtClean="0">
                <a:latin typeface="Impact" panose="020B0806030902050204" pitchFamily="34" charset="0"/>
              </a:rPr>
              <a:t>“MapReduce:file1.txt” 	list(1)</a:t>
            </a:r>
          </a:p>
          <a:p>
            <a:r>
              <a:rPr lang="en-US" altLang="zh-CN" sz="2400" dirty="0" smtClean="0">
                <a:latin typeface="Impact" panose="020B0806030902050204" pitchFamily="34" charset="0"/>
              </a:rPr>
              <a:t>“is:file1.txt”		list(1)</a:t>
            </a:r>
          </a:p>
          <a:p>
            <a:r>
              <a:rPr lang="en-US" altLang="zh-CN" sz="2400" dirty="0" smtClean="0">
                <a:latin typeface="Impact" panose="020B0806030902050204" pitchFamily="34" charset="0"/>
              </a:rPr>
              <a:t>“simple:file1.txt”	list(1)</a:t>
            </a:r>
          </a:p>
          <a:p>
            <a:endParaRPr lang="zh-CN" altLang="en-US" sz="2400" dirty="0">
              <a:latin typeface="Impact" panose="020B0806030902050204" pitchFamily="34" charset="0"/>
            </a:endParaRPr>
          </a:p>
        </p:txBody>
      </p:sp>
      <p:sp>
        <p:nvSpPr>
          <p:cNvPr id="8" name="文本框 7"/>
          <p:cNvSpPr txBox="1"/>
          <p:nvPr/>
        </p:nvSpPr>
        <p:spPr>
          <a:xfrm>
            <a:off x="6858292" y="1082542"/>
            <a:ext cx="5065486" cy="1200329"/>
          </a:xfrm>
          <a:prstGeom prst="rect">
            <a:avLst/>
          </a:prstGeom>
          <a:noFill/>
        </p:spPr>
        <p:txBody>
          <a:bodyPr wrap="square" rtlCol="0">
            <a:spAutoFit/>
          </a:bodyPr>
          <a:lstStyle/>
          <a:p>
            <a:r>
              <a:rPr lang="en-US" altLang="zh-CN" sz="2400" dirty="0" smtClean="0">
                <a:latin typeface="Impact" panose="020B0806030902050204" pitchFamily="34" charset="0"/>
              </a:rPr>
              <a:t>“MapReduce:file1.txt”	1</a:t>
            </a:r>
          </a:p>
          <a:p>
            <a:r>
              <a:rPr lang="en-US" altLang="zh-CN" sz="2400" dirty="0" smtClean="0">
                <a:latin typeface="Impact" panose="020B0806030902050204" pitchFamily="34" charset="0"/>
              </a:rPr>
              <a:t>“is:file1.txt”		1</a:t>
            </a:r>
          </a:p>
          <a:p>
            <a:r>
              <a:rPr lang="en-US" altLang="zh-CN" sz="2400" dirty="0" smtClean="0">
                <a:latin typeface="Impact" panose="020B0806030902050204" pitchFamily="34" charset="0"/>
              </a:rPr>
              <a:t>“simple:file1.txt”	1</a:t>
            </a:r>
            <a:endParaRPr lang="zh-CN" altLang="en-US" sz="2400" dirty="0">
              <a:latin typeface="Impact" panose="020B0806030902050204" pitchFamily="34" charset="0"/>
            </a:endParaRPr>
          </a:p>
        </p:txBody>
      </p:sp>
      <p:sp>
        <p:nvSpPr>
          <p:cNvPr id="9" name="右箭头 8"/>
          <p:cNvSpPr/>
          <p:nvPr/>
        </p:nvSpPr>
        <p:spPr>
          <a:xfrm>
            <a:off x="5506296" y="1468167"/>
            <a:ext cx="1215701"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404983" y="1428415"/>
            <a:ext cx="1638911" cy="461665"/>
          </a:xfrm>
          <a:prstGeom prst="rect">
            <a:avLst/>
          </a:prstGeom>
          <a:noFill/>
        </p:spPr>
        <p:txBody>
          <a:bodyPr wrap="square" rtlCol="0">
            <a:spAutoFit/>
          </a:bodyPr>
          <a:lstStyle/>
          <a:p>
            <a:r>
              <a:rPr lang="en-US" altLang="zh-CN" sz="2400" dirty="0" smtClean="0">
                <a:latin typeface="Impact" panose="020B0806030902050204" pitchFamily="34" charset="0"/>
              </a:rPr>
              <a:t>Combine</a:t>
            </a:r>
            <a:endParaRPr lang="zh-CN" altLang="en-US" sz="2400" dirty="0">
              <a:latin typeface="Impact" panose="020B0806030902050204" pitchFamily="34" charset="0"/>
            </a:endParaRPr>
          </a:p>
        </p:txBody>
      </p:sp>
      <p:sp>
        <p:nvSpPr>
          <p:cNvPr id="12" name="圆角矩形 11"/>
          <p:cNvSpPr/>
          <p:nvPr/>
        </p:nvSpPr>
        <p:spPr>
          <a:xfrm>
            <a:off x="6435990" y="2480714"/>
            <a:ext cx="5399315" cy="1580046"/>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254001" y="2491100"/>
            <a:ext cx="5399315" cy="1569660"/>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57203" y="2491100"/>
            <a:ext cx="5065486" cy="1569660"/>
          </a:xfrm>
          <a:prstGeom prst="rect">
            <a:avLst/>
          </a:prstGeom>
          <a:noFill/>
        </p:spPr>
        <p:txBody>
          <a:bodyPr wrap="square" rtlCol="0">
            <a:spAutoFit/>
          </a:bodyPr>
          <a:lstStyle/>
          <a:p>
            <a:r>
              <a:rPr lang="en-US" altLang="zh-CN" sz="2400" dirty="0" smtClean="0">
                <a:latin typeface="Impact" panose="020B0806030902050204" pitchFamily="34" charset="0"/>
              </a:rPr>
              <a:t>“MapReduce:file2.txt” 	list(1)</a:t>
            </a:r>
          </a:p>
          <a:p>
            <a:r>
              <a:rPr lang="en-US" altLang="zh-CN" sz="2400" dirty="0" smtClean="0">
                <a:latin typeface="Impact" panose="020B0806030902050204" pitchFamily="34" charset="0"/>
              </a:rPr>
              <a:t>“is:file2.txt”		list(1,1)</a:t>
            </a:r>
          </a:p>
          <a:p>
            <a:r>
              <a:rPr lang="en-US" altLang="zh-CN" sz="2400" dirty="0" smtClean="0">
                <a:latin typeface="Impact" panose="020B0806030902050204" pitchFamily="34" charset="0"/>
              </a:rPr>
              <a:t>“powerful:file2.txt”	list(1)</a:t>
            </a:r>
          </a:p>
          <a:p>
            <a:r>
              <a:rPr lang="en-US" altLang="zh-CN" sz="2400" dirty="0" smtClean="0">
                <a:latin typeface="Impact" panose="020B0806030902050204" pitchFamily="34" charset="0"/>
              </a:rPr>
              <a:t>“simple:file2.txt”	list(1)</a:t>
            </a:r>
            <a:endParaRPr lang="zh-CN" altLang="en-US" sz="2400" dirty="0">
              <a:latin typeface="Impact" panose="020B0806030902050204" pitchFamily="34" charset="0"/>
            </a:endParaRPr>
          </a:p>
        </p:txBody>
      </p:sp>
      <p:sp>
        <p:nvSpPr>
          <p:cNvPr id="15" name="文本框 14"/>
          <p:cNvSpPr txBox="1"/>
          <p:nvPr/>
        </p:nvSpPr>
        <p:spPr>
          <a:xfrm>
            <a:off x="6865549" y="2439637"/>
            <a:ext cx="5065486" cy="1569660"/>
          </a:xfrm>
          <a:prstGeom prst="rect">
            <a:avLst/>
          </a:prstGeom>
          <a:noFill/>
        </p:spPr>
        <p:txBody>
          <a:bodyPr wrap="square" rtlCol="0">
            <a:spAutoFit/>
          </a:bodyPr>
          <a:lstStyle/>
          <a:p>
            <a:r>
              <a:rPr lang="en-US" altLang="zh-CN" sz="2400" dirty="0" smtClean="0">
                <a:latin typeface="Impact" panose="020B0806030902050204" pitchFamily="34" charset="0"/>
              </a:rPr>
              <a:t>“MapReduce:file2.txt”	1</a:t>
            </a:r>
          </a:p>
          <a:p>
            <a:r>
              <a:rPr lang="en-US" altLang="zh-CN" sz="2400" dirty="0" smtClean="0">
                <a:latin typeface="Impact" panose="020B0806030902050204" pitchFamily="34" charset="0"/>
              </a:rPr>
              <a:t>“is:file2.txt”		2</a:t>
            </a:r>
          </a:p>
          <a:p>
            <a:r>
              <a:rPr lang="en-US" altLang="zh-CN" sz="2400" dirty="0" smtClean="0">
                <a:latin typeface="Impact" panose="020B0806030902050204" pitchFamily="34" charset="0"/>
              </a:rPr>
              <a:t>“powerful:file2.txt”	1</a:t>
            </a:r>
          </a:p>
          <a:p>
            <a:r>
              <a:rPr lang="en-US" altLang="zh-CN" sz="2400" dirty="0" smtClean="0">
                <a:latin typeface="Impact" panose="020B0806030902050204" pitchFamily="34" charset="0"/>
              </a:rPr>
              <a:t>“simple:file2.txt”	1</a:t>
            </a:r>
            <a:endParaRPr lang="zh-CN" altLang="en-US" sz="2400" dirty="0">
              <a:latin typeface="Impact" panose="020B0806030902050204" pitchFamily="34" charset="0"/>
            </a:endParaRPr>
          </a:p>
        </p:txBody>
      </p:sp>
      <p:sp>
        <p:nvSpPr>
          <p:cNvPr id="16" name="右箭头 15"/>
          <p:cNvSpPr/>
          <p:nvPr/>
        </p:nvSpPr>
        <p:spPr>
          <a:xfrm>
            <a:off x="5513553" y="3115548"/>
            <a:ext cx="1215701"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412240" y="3104826"/>
            <a:ext cx="1638911" cy="461665"/>
          </a:xfrm>
          <a:prstGeom prst="rect">
            <a:avLst/>
          </a:prstGeom>
          <a:noFill/>
        </p:spPr>
        <p:txBody>
          <a:bodyPr wrap="square" rtlCol="0">
            <a:spAutoFit/>
          </a:bodyPr>
          <a:lstStyle/>
          <a:p>
            <a:r>
              <a:rPr lang="en-US" altLang="zh-CN" sz="2400" dirty="0" smtClean="0">
                <a:latin typeface="Impact" panose="020B0806030902050204" pitchFamily="34" charset="0"/>
              </a:rPr>
              <a:t>Combine</a:t>
            </a:r>
            <a:endParaRPr lang="zh-CN" altLang="en-US" sz="2400" dirty="0">
              <a:latin typeface="Impact" panose="020B0806030902050204" pitchFamily="34" charset="0"/>
            </a:endParaRPr>
          </a:p>
        </p:txBody>
      </p:sp>
      <p:sp>
        <p:nvSpPr>
          <p:cNvPr id="18" name="圆角矩形 17"/>
          <p:cNvSpPr/>
          <p:nvPr/>
        </p:nvSpPr>
        <p:spPr>
          <a:xfrm>
            <a:off x="6450506" y="4265960"/>
            <a:ext cx="5399315" cy="1159252"/>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268517" y="4276346"/>
            <a:ext cx="5399315" cy="1159252"/>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71719" y="4276346"/>
            <a:ext cx="5065486" cy="1569660"/>
          </a:xfrm>
          <a:prstGeom prst="rect">
            <a:avLst/>
          </a:prstGeom>
          <a:noFill/>
        </p:spPr>
        <p:txBody>
          <a:bodyPr wrap="square" rtlCol="0">
            <a:spAutoFit/>
          </a:bodyPr>
          <a:lstStyle/>
          <a:p>
            <a:r>
              <a:rPr lang="en-US" altLang="zh-CN" sz="2400" dirty="0" smtClean="0">
                <a:latin typeface="Impact" panose="020B0806030902050204" pitchFamily="34" charset="0"/>
              </a:rPr>
              <a:t>“MapReduce:file3.txt” list(1,1)</a:t>
            </a:r>
          </a:p>
          <a:p>
            <a:r>
              <a:rPr lang="en-US" altLang="zh-CN" sz="2400" dirty="0" smtClean="0">
                <a:latin typeface="Impact" panose="020B0806030902050204" pitchFamily="34" charset="0"/>
              </a:rPr>
              <a:t>“Hello:file3.txt”	list(1)</a:t>
            </a:r>
          </a:p>
          <a:p>
            <a:r>
              <a:rPr lang="en-US" altLang="zh-CN" sz="2400" dirty="0" smtClean="0">
                <a:latin typeface="Impact" panose="020B0806030902050204" pitchFamily="34" charset="0"/>
              </a:rPr>
              <a:t>“bye:file3.txt”		list(1)</a:t>
            </a:r>
          </a:p>
          <a:p>
            <a:endParaRPr lang="zh-CN" altLang="en-US" sz="2400" dirty="0">
              <a:latin typeface="Impact" panose="020B0806030902050204" pitchFamily="34" charset="0"/>
            </a:endParaRPr>
          </a:p>
        </p:txBody>
      </p:sp>
      <p:sp>
        <p:nvSpPr>
          <p:cNvPr id="21" name="文本框 20"/>
          <p:cNvSpPr txBox="1"/>
          <p:nvPr/>
        </p:nvSpPr>
        <p:spPr>
          <a:xfrm>
            <a:off x="6880065" y="4224883"/>
            <a:ext cx="5065486" cy="1200329"/>
          </a:xfrm>
          <a:prstGeom prst="rect">
            <a:avLst/>
          </a:prstGeom>
          <a:noFill/>
        </p:spPr>
        <p:txBody>
          <a:bodyPr wrap="square" rtlCol="0">
            <a:spAutoFit/>
          </a:bodyPr>
          <a:lstStyle/>
          <a:p>
            <a:r>
              <a:rPr lang="en-US" altLang="zh-CN" sz="2400" dirty="0" smtClean="0">
                <a:latin typeface="Impact" panose="020B0806030902050204" pitchFamily="34" charset="0"/>
              </a:rPr>
              <a:t>“MapReduce:file3.txt”	2</a:t>
            </a:r>
          </a:p>
          <a:p>
            <a:r>
              <a:rPr lang="en-US" altLang="zh-CN" sz="2400" dirty="0" smtClean="0">
                <a:latin typeface="Impact" panose="020B0806030902050204" pitchFamily="34" charset="0"/>
              </a:rPr>
              <a:t>“Hello:file3.txt”	1</a:t>
            </a:r>
          </a:p>
          <a:p>
            <a:r>
              <a:rPr lang="en-US" altLang="zh-CN" sz="2400" dirty="0" smtClean="0">
                <a:latin typeface="Impact" panose="020B0806030902050204" pitchFamily="34" charset="0"/>
              </a:rPr>
              <a:t>“bye:file3.txt”		1</a:t>
            </a:r>
            <a:endParaRPr lang="zh-CN" altLang="en-US" sz="2400" dirty="0">
              <a:latin typeface="Impact" panose="020B0806030902050204" pitchFamily="34" charset="0"/>
            </a:endParaRPr>
          </a:p>
        </p:txBody>
      </p:sp>
      <p:sp>
        <p:nvSpPr>
          <p:cNvPr id="22" name="右箭头 21"/>
          <p:cNvSpPr/>
          <p:nvPr/>
        </p:nvSpPr>
        <p:spPr>
          <a:xfrm>
            <a:off x="5528069" y="4610508"/>
            <a:ext cx="1215701"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426756" y="4570756"/>
            <a:ext cx="1638911" cy="461665"/>
          </a:xfrm>
          <a:prstGeom prst="rect">
            <a:avLst/>
          </a:prstGeom>
          <a:noFill/>
        </p:spPr>
        <p:txBody>
          <a:bodyPr wrap="square" rtlCol="0">
            <a:spAutoFit/>
          </a:bodyPr>
          <a:lstStyle/>
          <a:p>
            <a:r>
              <a:rPr lang="en-US" altLang="zh-CN" sz="2400" dirty="0" smtClean="0">
                <a:latin typeface="Impact" panose="020B0806030902050204" pitchFamily="34" charset="0"/>
              </a:rPr>
              <a:t>Combine</a:t>
            </a:r>
            <a:endParaRPr lang="zh-CN" altLang="en-US" sz="2400" dirty="0">
              <a:latin typeface="Impact" panose="020B0806030902050204" pitchFamily="34" charset="0"/>
            </a:endParaRPr>
          </a:p>
        </p:txBody>
      </p:sp>
    </p:spTree>
    <p:extLst>
      <p:ext uri="{BB962C8B-B14F-4D97-AF65-F5344CB8AC3E}">
        <p14:creationId xmlns:p14="http://schemas.microsoft.com/office/powerpoint/2010/main" val="99952080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Reduce</a:t>
            </a:r>
            <a:r>
              <a:rPr lang="zh-CN" altLang="en-US" dirty="0" smtClean="0"/>
              <a:t>过程思路</a:t>
            </a:r>
            <a:endParaRPr lang="zh-CN" altLang="en-US" dirty="0"/>
          </a:p>
        </p:txBody>
      </p:sp>
      <p:sp>
        <p:nvSpPr>
          <p:cNvPr id="3" name="内容占位符 2"/>
          <p:cNvSpPr>
            <a:spLocks noGrp="1"/>
          </p:cNvSpPr>
          <p:nvPr>
            <p:ph idx="1"/>
          </p:nvPr>
        </p:nvSpPr>
        <p:spPr/>
        <p:txBody>
          <a:bodyPr/>
          <a:lstStyle/>
          <a:p>
            <a:r>
              <a:rPr lang="en-US" altLang="zh-CN" dirty="0"/>
              <a:t>Reduce</a:t>
            </a:r>
            <a:r>
              <a:rPr lang="zh-CN" altLang="en-US" dirty="0"/>
              <a:t>过程只需将相同</a:t>
            </a:r>
            <a:r>
              <a:rPr lang="en-US" altLang="zh-CN" dirty="0"/>
              <a:t>key</a:t>
            </a:r>
            <a:r>
              <a:rPr lang="zh-CN" altLang="en-US" dirty="0"/>
              <a:t>值的</a:t>
            </a:r>
            <a:r>
              <a:rPr lang="en-US" altLang="zh-CN" dirty="0"/>
              <a:t>value</a:t>
            </a:r>
            <a:r>
              <a:rPr lang="zh-CN" altLang="en-US" dirty="0"/>
              <a:t>值组合成倒排索引文件所需的格式即可，剩下的事情就可以直接交给</a:t>
            </a:r>
            <a:r>
              <a:rPr lang="en-US" altLang="zh-CN" dirty="0" err="1"/>
              <a:t>MapReduce</a:t>
            </a:r>
            <a:r>
              <a:rPr lang="zh-CN" altLang="en-US" dirty="0"/>
              <a:t>框架进行处理了。</a:t>
            </a:r>
          </a:p>
        </p:txBody>
      </p:sp>
    </p:spTree>
    <p:extLst>
      <p:ext uri="{BB962C8B-B14F-4D97-AF65-F5344CB8AC3E}">
        <p14:creationId xmlns:p14="http://schemas.microsoft.com/office/powerpoint/2010/main" val="33940300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需解决的问题</a:t>
            </a:r>
            <a:endParaRPr lang="zh-CN" altLang="en-US" dirty="0"/>
          </a:p>
        </p:txBody>
      </p:sp>
      <p:sp>
        <p:nvSpPr>
          <p:cNvPr id="3" name="内容占位符 2"/>
          <p:cNvSpPr>
            <a:spLocks noGrp="1"/>
          </p:cNvSpPr>
          <p:nvPr>
            <p:ph idx="1"/>
          </p:nvPr>
        </p:nvSpPr>
        <p:spPr/>
        <p:txBody>
          <a:bodyPr/>
          <a:lstStyle/>
          <a:p>
            <a:r>
              <a:rPr lang="zh-CN" altLang="en-US" dirty="0"/>
              <a:t>本实例设计的倒排索引在文件数目上没有限制，但是单词文件不宜过大（具体值与默认</a:t>
            </a:r>
            <a:r>
              <a:rPr lang="en-US" altLang="zh-CN" dirty="0"/>
              <a:t>HDFS</a:t>
            </a:r>
            <a:r>
              <a:rPr lang="zh-CN" altLang="en-US" dirty="0"/>
              <a:t>块大小及相关配置有关），要保证每个文件对应一个</a:t>
            </a:r>
            <a:r>
              <a:rPr lang="en-US" altLang="zh-CN" dirty="0"/>
              <a:t>split</a:t>
            </a:r>
            <a:r>
              <a:rPr lang="zh-CN" altLang="en-US" dirty="0"/>
              <a:t>。否则，由于</a:t>
            </a:r>
            <a:r>
              <a:rPr lang="en-US" altLang="zh-CN" dirty="0"/>
              <a:t>Reduce</a:t>
            </a:r>
            <a:r>
              <a:rPr lang="zh-CN" altLang="en-US" dirty="0"/>
              <a:t>过程没有进一步统计词频，最终结果可能会出现词频未统计完全的单词。可以通过重写</a:t>
            </a:r>
            <a:r>
              <a:rPr lang="en-US" altLang="zh-CN" dirty="0" err="1"/>
              <a:t>InputFormat</a:t>
            </a:r>
            <a:r>
              <a:rPr lang="zh-CN" altLang="en-US" dirty="0"/>
              <a:t>类将每个文件为一个</a:t>
            </a:r>
            <a:r>
              <a:rPr lang="en-US" altLang="zh-CN" dirty="0"/>
              <a:t>split</a:t>
            </a:r>
            <a:r>
              <a:rPr lang="zh-CN" altLang="en-US" dirty="0"/>
              <a:t>，避免上述情况。或者执行两次</a:t>
            </a:r>
            <a:r>
              <a:rPr lang="en-US" altLang="zh-CN" dirty="0" err="1"/>
              <a:t>MapReduce</a:t>
            </a:r>
            <a:r>
              <a:rPr lang="zh-CN" altLang="en-US" dirty="0"/>
              <a:t>，第一次</a:t>
            </a:r>
            <a:r>
              <a:rPr lang="en-US" altLang="zh-CN" dirty="0" err="1"/>
              <a:t>MapReduce</a:t>
            </a:r>
            <a:r>
              <a:rPr lang="zh-CN" altLang="en-US" dirty="0"/>
              <a:t>用于统计词频，第二次</a:t>
            </a:r>
            <a:r>
              <a:rPr lang="en-US" altLang="zh-CN" dirty="0" err="1"/>
              <a:t>MapReduce</a:t>
            </a:r>
            <a:r>
              <a:rPr lang="zh-CN" altLang="en-US" dirty="0"/>
              <a:t>用于生成倒排索引。除此之外，还可以利用复合键值对等实现包含更多信息的倒排索引。</a:t>
            </a:r>
          </a:p>
        </p:txBody>
      </p:sp>
    </p:spTree>
    <p:extLst>
      <p:ext uri="{BB962C8B-B14F-4D97-AF65-F5344CB8AC3E}">
        <p14:creationId xmlns:p14="http://schemas.microsoft.com/office/powerpoint/2010/main" val="41784403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Reduce</a:t>
            </a:r>
            <a:r>
              <a:rPr lang="zh-CN" altLang="en-US" dirty="0" smtClean="0"/>
              <a:t>过程的输入与输出</a:t>
            </a:r>
            <a:endParaRPr lang="zh-CN" altLang="en-US" dirty="0"/>
          </a:p>
        </p:txBody>
      </p:sp>
      <p:sp>
        <p:nvSpPr>
          <p:cNvPr id="5" name="圆角矩形 4"/>
          <p:cNvSpPr/>
          <p:nvPr/>
        </p:nvSpPr>
        <p:spPr>
          <a:xfrm>
            <a:off x="768161" y="1131039"/>
            <a:ext cx="3934467" cy="1159252"/>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97720" y="1089962"/>
            <a:ext cx="5065486" cy="1200329"/>
          </a:xfrm>
          <a:prstGeom prst="rect">
            <a:avLst/>
          </a:prstGeom>
          <a:noFill/>
        </p:spPr>
        <p:txBody>
          <a:bodyPr wrap="square" rtlCol="0">
            <a:spAutoFit/>
          </a:bodyPr>
          <a:lstStyle/>
          <a:p>
            <a:r>
              <a:rPr lang="en-US" altLang="zh-CN" sz="2400" dirty="0" smtClean="0">
                <a:latin typeface="Impact" panose="020B0806030902050204" pitchFamily="34" charset="0"/>
              </a:rPr>
              <a:t>“</a:t>
            </a:r>
            <a:r>
              <a:rPr lang="en-US" altLang="zh-CN" sz="2400" dirty="0" err="1" smtClean="0">
                <a:latin typeface="Impact" panose="020B0806030902050204" pitchFamily="34" charset="0"/>
              </a:rPr>
              <a:t>MapReduce</a:t>
            </a:r>
            <a:r>
              <a:rPr lang="en-US" altLang="zh-CN" sz="2400" dirty="0" smtClean="0">
                <a:latin typeface="Impact" panose="020B0806030902050204" pitchFamily="34" charset="0"/>
              </a:rPr>
              <a:t>”	”file1.txt:1”</a:t>
            </a:r>
          </a:p>
          <a:p>
            <a:r>
              <a:rPr lang="en-US" altLang="zh-CN" sz="2400" dirty="0" smtClean="0">
                <a:latin typeface="Impact" panose="020B0806030902050204" pitchFamily="34" charset="0"/>
              </a:rPr>
              <a:t>“is”		“file1.txt:1”</a:t>
            </a:r>
          </a:p>
          <a:p>
            <a:r>
              <a:rPr lang="en-US" altLang="zh-CN" sz="2400" dirty="0" smtClean="0">
                <a:latin typeface="Impact" panose="020B0806030902050204" pitchFamily="34" charset="0"/>
              </a:rPr>
              <a:t>“simple”	”file1.txt:1”</a:t>
            </a:r>
            <a:endParaRPr lang="zh-CN" altLang="en-US" sz="2400" dirty="0">
              <a:latin typeface="Impact" panose="020B0806030902050204" pitchFamily="34" charset="0"/>
            </a:endParaRPr>
          </a:p>
        </p:txBody>
      </p:sp>
      <p:sp>
        <p:nvSpPr>
          <p:cNvPr id="7" name="圆角矩形 6"/>
          <p:cNvSpPr/>
          <p:nvPr/>
        </p:nvSpPr>
        <p:spPr>
          <a:xfrm>
            <a:off x="775419" y="2488134"/>
            <a:ext cx="3927210" cy="1580046"/>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204977" y="2447057"/>
            <a:ext cx="5065486" cy="1569660"/>
          </a:xfrm>
          <a:prstGeom prst="rect">
            <a:avLst/>
          </a:prstGeom>
          <a:noFill/>
        </p:spPr>
        <p:txBody>
          <a:bodyPr wrap="square" rtlCol="0">
            <a:spAutoFit/>
          </a:bodyPr>
          <a:lstStyle/>
          <a:p>
            <a:r>
              <a:rPr lang="en-US" altLang="zh-CN" sz="2400" dirty="0" smtClean="0">
                <a:latin typeface="Impact" panose="020B0806030902050204" pitchFamily="34" charset="0"/>
              </a:rPr>
              <a:t>“</a:t>
            </a:r>
            <a:r>
              <a:rPr lang="en-US" altLang="zh-CN" sz="2400" dirty="0" err="1" smtClean="0">
                <a:latin typeface="Impact" panose="020B0806030902050204" pitchFamily="34" charset="0"/>
              </a:rPr>
              <a:t>MapReduce</a:t>
            </a:r>
            <a:r>
              <a:rPr lang="en-US" altLang="zh-CN" sz="2400" dirty="0" smtClean="0">
                <a:latin typeface="Impact" panose="020B0806030902050204" pitchFamily="34" charset="0"/>
              </a:rPr>
              <a:t>”	”file2.txt:1”</a:t>
            </a:r>
          </a:p>
          <a:p>
            <a:r>
              <a:rPr lang="en-US" altLang="zh-CN" sz="2400" dirty="0" smtClean="0">
                <a:latin typeface="Impact" panose="020B0806030902050204" pitchFamily="34" charset="0"/>
              </a:rPr>
              <a:t>“is”		”file2.txt:2”</a:t>
            </a:r>
          </a:p>
          <a:p>
            <a:r>
              <a:rPr lang="en-US" altLang="zh-CN" sz="2400" dirty="0" smtClean="0">
                <a:latin typeface="Impact" panose="020B0806030902050204" pitchFamily="34" charset="0"/>
              </a:rPr>
              <a:t>“powerful”	”file2.txt:1”</a:t>
            </a:r>
          </a:p>
          <a:p>
            <a:r>
              <a:rPr lang="en-US" altLang="zh-CN" sz="2400" dirty="0" smtClean="0">
                <a:latin typeface="Impact" panose="020B0806030902050204" pitchFamily="34" charset="0"/>
              </a:rPr>
              <a:t>“simple””	“file2.txt:1”</a:t>
            </a:r>
            <a:endParaRPr lang="zh-CN" altLang="en-US" sz="2400" dirty="0">
              <a:latin typeface="Impact" panose="020B0806030902050204" pitchFamily="34" charset="0"/>
            </a:endParaRPr>
          </a:p>
        </p:txBody>
      </p:sp>
      <p:sp>
        <p:nvSpPr>
          <p:cNvPr id="9" name="圆角矩形 8"/>
          <p:cNvSpPr/>
          <p:nvPr/>
        </p:nvSpPr>
        <p:spPr>
          <a:xfrm>
            <a:off x="789935" y="4273380"/>
            <a:ext cx="3912694" cy="1159252"/>
          </a:xfrm>
          <a:prstGeom prst="roundRect">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219493" y="4232303"/>
            <a:ext cx="5065486" cy="1200329"/>
          </a:xfrm>
          <a:prstGeom prst="rect">
            <a:avLst/>
          </a:prstGeom>
          <a:noFill/>
        </p:spPr>
        <p:txBody>
          <a:bodyPr wrap="square" rtlCol="0">
            <a:spAutoFit/>
          </a:bodyPr>
          <a:lstStyle/>
          <a:p>
            <a:r>
              <a:rPr lang="en-US" altLang="zh-CN" sz="2400" dirty="0" smtClean="0">
                <a:latin typeface="Impact" panose="020B0806030902050204" pitchFamily="34" charset="0"/>
              </a:rPr>
              <a:t>“</a:t>
            </a:r>
            <a:r>
              <a:rPr lang="en-US" altLang="zh-CN" sz="2400" dirty="0" err="1" smtClean="0">
                <a:latin typeface="Impact" panose="020B0806030902050204" pitchFamily="34" charset="0"/>
              </a:rPr>
              <a:t>MapReduce</a:t>
            </a:r>
            <a:r>
              <a:rPr lang="en-US" altLang="zh-CN" sz="2400" dirty="0" smtClean="0">
                <a:latin typeface="Impact" panose="020B0806030902050204" pitchFamily="34" charset="0"/>
              </a:rPr>
              <a:t>”	“file3.txt:2”</a:t>
            </a:r>
          </a:p>
          <a:p>
            <a:r>
              <a:rPr lang="en-US" altLang="zh-CN" sz="2400" dirty="0" smtClean="0">
                <a:latin typeface="Impact" panose="020B0806030902050204" pitchFamily="34" charset="0"/>
              </a:rPr>
              <a:t>“Hello”		”file3.txt:1”</a:t>
            </a:r>
          </a:p>
          <a:p>
            <a:r>
              <a:rPr lang="en-US" altLang="zh-CN" sz="2400" dirty="0" smtClean="0">
                <a:latin typeface="Impact" panose="020B0806030902050204" pitchFamily="34" charset="0"/>
              </a:rPr>
              <a:t>“bye”		”file3.txt:1”</a:t>
            </a:r>
            <a:endParaRPr lang="zh-CN" altLang="en-US" sz="2400" dirty="0">
              <a:latin typeface="Impact" panose="020B0806030902050204" pitchFamily="34" charset="0"/>
            </a:endParaRPr>
          </a:p>
        </p:txBody>
      </p:sp>
      <p:sp>
        <p:nvSpPr>
          <p:cNvPr id="12" name="圆角矩形 11"/>
          <p:cNvSpPr/>
          <p:nvPr/>
        </p:nvSpPr>
        <p:spPr>
          <a:xfrm>
            <a:off x="5654700" y="2008590"/>
            <a:ext cx="6320501" cy="2432778"/>
          </a:xfrm>
          <a:prstGeom prst="roundRect">
            <a:avLst>
              <a:gd name="adj" fmla="val 9987"/>
            </a:avLst>
          </a:prstGeom>
          <a:solidFill>
            <a:schemeClr val="bg1"/>
          </a:solidFill>
          <a:ln w="101600">
            <a:solidFill>
              <a:srgbClr val="339933">
                <a:alpha val="9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793058" y="2084531"/>
            <a:ext cx="5818370" cy="2308324"/>
          </a:xfrm>
          <a:prstGeom prst="rect">
            <a:avLst/>
          </a:prstGeom>
          <a:noFill/>
        </p:spPr>
        <p:txBody>
          <a:bodyPr wrap="square" rtlCol="0">
            <a:spAutoFit/>
          </a:bodyPr>
          <a:lstStyle/>
          <a:p>
            <a:r>
              <a:rPr lang="en-US" altLang="zh-CN" sz="2400" dirty="0" smtClean="0">
                <a:latin typeface="Impact" panose="020B0806030902050204" pitchFamily="34" charset="0"/>
              </a:rPr>
              <a:t>“</a:t>
            </a:r>
            <a:r>
              <a:rPr lang="en-US" altLang="zh-CN" sz="2400" dirty="0" err="1" smtClean="0">
                <a:latin typeface="Impact" panose="020B0806030902050204" pitchFamily="34" charset="0"/>
              </a:rPr>
              <a:t>MapReduce</a:t>
            </a:r>
            <a:r>
              <a:rPr lang="en-US" altLang="zh-CN" sz="2400" dirty="0" smtClean="0">
                <a:latin typeface="Impact" panose="020B0806030902050204" pitchFamily="34" charset="0"/>
              </a:rPr>
              <a:t>”	”file1.txt:1;file2.txt:1;file3.txt:2”</a:t>
            </a:r>
          </a:p>
          <a:p>
            <a:r>
              <a:rPr lang="en-US" altLang="zh-CN" sz="2400" dirty="0" smtClean="0">
                <a:latin typeface="Impact" panose="020B0806030902050204" pitchFamily="34" charset="0"/>
              </a:rPr>
              <a:t>“is”		”file1.txt:1;file2.txt:2”</a:t>
            </a:r>
          </a:p>
          <a:p>
            <a:r>
              <a:rPr lang="en-US" altLang="zh-CN" sz="2400" dirty="0" smtClean="0">
                <a:latin typeface="Impact" panose="020B0806030902050204" pitchFamily="34" charset="0"/>
              </a:rPr>
              <a:t>“simple”	”file1.txt:1;file2.txt:2”</a:t>
            </a:r>
          </a:p>
          <a:p>
            <a:r>
              <a:rPr lang="en-US" altLang="zh-CN" sz="2400" dirty="0" smtClean="0">
                <a:latin typeface="Impact" panose="020B0806030902050204" pitchFamily="34" charset="0"/>
              </a:rPr>
              <a:t>“powerful””	“file2.txt:1”</a:t>
            </a:r>
          </a:p>
          <a:p>
            <a:r>
              <a:rPr lang="en-US" altLang="zh-CN" sz="2400" dirty="0" smtClean="0">
                <a:latin typeface="Impact" panose="020B0806030902050204" pitchFamily="34" charset="0"/>
              </a:rPr>
              <a:t>“Hello”		“file3.txt:1”</a:t>
            </a:r>
          </a:p>
          <a:p>
            <a:r>
              <a:rPr lang="en-US" altLang="zh-CN" sz="2400" dirty="0" smtClean="0">
                <a:latin typeface="Impact" panose="020B0806030902050204" pitchFamily="34" charset="0"/>
              </a:rPr>
              <a:t>“bye”		“file3.txt:1”</a:t>
            </a:r>
            <a:endParaRPr lang="zh-CN" altLang="en-US" sz="2400" dirty="0">
              <a:latin typeface="Impact" panose="020B0806030902050204" pitchFamily="34" charset="0"/>
            </a:endParaRPr>
          </a:p>
        </p:txBody>
      </p:sp>
      <p:sp>
        <p:nvSpPr>
          <p:cNvPr id="13" name="右箭头 12"/>
          <p:cNvSpPr/>
          <p:nvPr/>
        </p:nvSpPr>
        <p:spPr>
          <a:xfrm>
            <a:off x="5102241" y="3026939"/>
            <a:ext cx="954447"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466609" y="1001484"/>
            <a:ext cx="4635632" cy="4659085"/>
          </a:xfrm>
          <a:prstGeom prst="roundRect">
            <a:avLst>
              <a:gd name="adj" fmla="val 3919"/>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905150" y="2978086"/>
            <a:ext cx="1638911" cy="461665"/>
          </a:xfrm>
          <a:prstGeom prst="rect">
            <a:avLst/>
          </a:prstGeom>
          <a:noFill/>
        </p:spPr>
        <p:txBody>
          <a:bodyPr wrap="square" rtlCol="0">
            <a:spAutoFit/>
          </a:bodyPr>
          <a:lstStyle/>
          <a:p>
            <a:r>
              <a:rPr lang="en-US" altLang="zh-CN" sz="2400" dirty="0" smtClean="0">
                <a:latin typeface="Impact" panose="020B0806030902050204" pitchFamily="34" charset="0"/>
              </a:rPr>
              <a:t>Reduce</a:t>
            </a:r>
            <a:endParaRPr lang="zh-CN" altLang="en-US" sz="2400" dirty="0">
              <a:latin typeface="Impact" panose="020B0806030902050204" pitchFamily="34" charset="0"/>
            </a:endParaRPr>
          </a:p>
        </p:txBody>
      </p:sp>
    </p:spTree>
    <p:extLst>
      <p:ext uri="{BB962C8B-B14F-4D97-AF65-F5344CB8AC3E}">
        <p14:creationId xmlns:p14="http://schemas.microsoft.com/office/powerpoint/2010/main" val="311802688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Map</a:t>
            </a:r>
            <a:r>
              <a:rPr lang="zh-CN" altLang="en-US" dirty="0" smtClean="0"/>
              <a:t>过程</a:t>
            </a:r>
            <a:endParaRPr lang="zh-CN" altLang="en-US" dirty="0"/>
          </a:p>
        </p:txBody>
      </p:sp>
      <p:pic>
        <p:nvPicPr>
          <p:cNvPr id="4" name="图片 3"/>
          <p:cNvPicPr>
            <a:picLocks noChangeAspect="1"/>
          </p:cNvPicPr>
          <p:nvPr/>
        </p:nvPicPr>
        <p:blipFill>
          <a:blip r:embed="rId2"/>
          <a:stretch>
            <a:fillRect/>
          </a:stretch>
        </p:blipFill>
        <p:spPr>
          <a:xfrm>
            <a:off x="1237646" y="1129942"/>
            <a:ext cx="8943975" cy="3876675"/>
          </a:xfrm>
          <a:prstGeom prst="rect">
            <a:avLst/>
          </a:prstGeom>
          <a:blipFill>
            <a:blip r:embed="rId3"/>
            <a:stretch>
              <a:fillRect/>
            </a:stretch>
          </a:blipFill>
          <a:ln w="101600">
            <a:solidFill>
              <a:srgbClr val="339933">
                <a:alpha val="96000"/>
              </a:srgbClr>
            </a:solidFill>
          </a:ln>
        </p:spPr>
      </p:pic>
      <p:sp>
        <p:nvSpPr>
          <p:cNvPr id="5" name="圆角矩形 4"/>
          <p:cNvSpPr/>
          <p:nvPr/>
        </p:nvSpPr>
        <p:spPr>
          <a:xfrm>
            <a:off x="2215166" y="3511678"/>
            <a:ext cx="4906169" cy="437228"/>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rot="10800000">
            <a:off x="7121335" y="3552824"/>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100807" y="2529232"/>
            <a:ext cx="3599642"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获取输入的分割环境，用以获取输入文件的文件名</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nvSpPr>
        <p:spPr>
          <a:xfrm>
            <a:off x="6635612" y="5201557"/>
            <a:ext cx="4427815"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Map</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
        <p:nvSpPr>
          <p:cNvPr id="9" name="圆角矩形 8"/>
          <p:cNvSpPr/>
          <p:nvPr/>
        </p:nvSpPr>
        <p:spPr>
          <a:xfrm>
            <a:off x="1686753" y="2729779"/>
            <a:ext cx="3864041" cy="245241"/>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rot="10800000">
            <a:off x="5447616" y="2654358"/>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780177" y="3511678"/>
            <a:ext cx="4027226" cy="646331"/>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输出类似</a:t>
            </a:r>
            <a:r>
              <a:rPr lang="en-US" altLang="zh-CN" b="1" dirty="0" err="1" smtClean="0">
                <a:solidFill>
                  <a:srgbClr val="C00000"/>
                </a:solidFill>
                <a:latin typeface="微软雅黑" panose="020B0503020204020204" pitchFamily="34" charset="-122"/>
                <a:ea typeface="微软雅黑" panose="020B0503020204020204" pitchFamily="34" charset="-122"/>
              </a:rPr>
              <a:t>MapReduce</a:t>
            </a:r>
            <a:r>
              <a:rPr lang="en-US" altLang="zh-CN" b="1" dirty="0" smtClean="0">
                <a:solidFill>
                  <a:srgbClr val="C00000"/>
                </a:solidFill>
                <a:latin typeface="微软雅黑" panose="020B0503020204020204" pitchFamily="34" charset="-122"/>
                <a:ea typeface="微软雅黑" panose="020B0503020204020204" pitchFamily="34" charset="-122"/>
              </a:rPr>
              <a:t> file1.txt</a:t>
            </a:r>
            <a:r>
              <a:rPr lang="zh-CN" altLang="en-US" b="1" dirty="0">
                <a:solidFill>
                  <a:srgbClr val="C00000"/>
                </a:solidFill>
                <a:latin typeface="微软雅黑" panose="020B0503020204020204" pitchFamily="34" charset="-122"/>
                <a:ea typeface="微软雅黑" panose="020B0503020204020204" pitchFamily="34" charset="-122"/>
              </a:rPr>
              <a:t>：</a:t>
            </a:r>
            <a:r>
              <a:rPr lang="en-US" altLang="zh-CN" b="1" dirty="0" smtClean="0">
                <a:solidFill>
                  <a:srgbClr val="C00000"/>
                </a:solidFill>
                <a:latin typeface="微软雅黑" panose="020B0503020204020204" pitchFamily="34" charset="-122"/>
                <a:ea typeface="微软雅黑" panose="020B0503020204020204" pitchFamily="34" charset="-122"/>
              </a:rPr>
              <a:t>1</a:t>
            </a:r>
            <a:r>
              <a:rPr lang="zh-CN" altLang="en-US" b="1" dirty="0" smtClean="0">
                <a:solidFill>
                  <a:srgbClr val="C00000"/>
                </a:solidFill>
                <a:latin typeface="微软雅黑" panose="020B0503020204020204" pitchFamily="34" charset="-122"/>
                <a:ea typeface="微软雅黑" panose="020B0503020204020204" pitchFamily="34" charset="-122"/>
              </a:rPr>
              <a:t>的格式</a:t>
            </a:r>
            <a:endParaRPr lang="zh-CN" altLang="en-US"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1164795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Combine</a:t>
            </a:r>
            <a:r>
              <a:rPr lang="zh-CN" altLang="en-US" dirty="0" smtClean="0"/>
              <a:t>过程</a:t>
            </a:r>
            <a:endParaRPr lang="zh-CN" altLang="en-US" dirty="0"/>
          </a:p>
        </p:txBody>
      </p:sp>
      <p:pic>
        <p:nvPicPr>
          <p:cNvPr id="4" name="图片 3"/>
          <p:cNvPicPr>
            <a:picLocks noChangeAspect="1"/>
          </p:cNvPicPr>
          <p:nvPr/>
        </p:nvPicPr>
        <p:blipFill>
          <a:blip r:embed="rId2"/>
          <a:stretch>
            <a:fillRect/>
          </a:stretch>
        </p:blipFill>
        <p:spPr>
          <a:xfrm>
            <a:off x="2309746" y="1188612"/>
            <a:ext cx="6877050" cy="3733800"/>
          </a:xfrm>
          <a:prstGeom prst="rect">
            <a:avLst/>
          </a:prstGeom>
          <a:blipFill>
            <a:blip r:embed="rId3"/>
            <a:stretch>
              <a:fillRect/>
            </a:stretch>
          </a:blipFill>
          <a:ln w="101600">
            <a:solidFill>
              <a:srgbClr val="339933">
                <a:alpha val="96000"/>
              </a:srgbClr>
            </a:solidFill>
          </a:ln>
        </p:spPr>
      </p:pic>
      <p:sp>
        <p:nvSpPr>
          <p:cNvPr id="5" name="矩形 4"/>
          <p:cNvSpPr/>
          <p:nvPr/>
        </p:nvSpPr>
        <p:spPr>
          <a:xfrm>
            <a:off x="3140639" y="5064367"/>
            <a:ext cx="5570757"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Combine</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10347720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Reduce</a:t>
            </a:r>
            <a:r>
              <a:rPr lang="zh-CN" altLang="en-US" dirty="0" smtClean="0"/>
              <a:t>过程</a:t>
            </a:r>
            <a:endParaRPr lang="zh-CN" altLang="en-US" dirty="0"/>
          </a:p>
        </p:txBody>
      </p:sp>
      <p:pic>
        <p:nvPicPr>
          <p:cNvPr id="4" name="图片 3"/>
          <p:cNvPicPr>
            <a:picLocks noChangeAspect="1"/>
          </p:cNvPicPr>
          <p:nvPr/>
        </p:nvPicPr>
        <p:blipFill>
          <a:blip r:embed="rId2"/>
          <a:stretch>
            <a:fillRect/>
          </a:stretch>
        </p:blipFill>
        <p:spPr>
          <a:xfrm>
            <a:off x="2577049" y="1480533"/>
            <a:ext cx="7115175" cy="3124200"/>
          </a:xfrm>
          <a:prstGeom prst="rect">
            <a:avLst/>
          </a:prstGeom>
          <a:blipFill>
            <a:blip r:embed="rId3"/>
            <a:stretch>
              <a:fillRect/>
            </a:stretch>
          </a:blipFill>
          <a:ln w="101600">
            <a:solidFill>
              <a:srgbClr val="339933">
                <a:alpha val="96000"/>
              </a:srgbClr>
            </a:solidFill>
          </a:ln>
        </p:spPr>
      </p:pic>
      <p:sp>
        <p:nvSpPr>
          <p:cNvPr id="5" name="矩形 4"/>
          <p:cNvSpPr/>
          <p:nvPr/>
        </p:nvSpPr>
        <p:spPr>
          <a:xfrm>
            <a:off x="3564669" y="4884063"/>
            <a:ext cx="5139933"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Reduce</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20899085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2772" y="2296659"/>
            <a:ext cx="9159228" cy="1128713"/>
          </a:xfrm>
          <a:prstGeom prst="rect">
            <a:avLst/>
          </a:prstGeom>
        </p:spPr>
      </p:pic>
      <p:sp>
        <p:nvSpPr>
          <p:cNvPr id="6" name="文本框 5"/>
          <p:cNvSpPr txBox="1"/>
          <p:nvPr/>
        </p:nvSpPr>
        <p:spPr>
          <a:xfrm>
            <a:off x="5196112" y="2267631"/>
            <a:ext cx="6154058" cy="1200329"/>
          </a:xfrm>
          <a:prstGeom prst="rect">
            <a:avLst/>
          </a:prstGeom>
          <a:noFill/>
        </p:spPr>
        <p:txBody>
          <a:bodyPr wrap="squar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THANKS</a:t>
            </a:r>
            <a:r>
              <a:rPr lang="en-US" altLang="zh-CN" sz="7200" b="1" dirty="0">
                <a:solidFill>
                  <a:schemeClr val="bg1"/>
                </a:solidFill>
                <a:latin typeface="微软雅黑" panose="020B0503020204020204" pitchFamily="34" charset="-122"/>
                <a:ea typeface="微软雅黑" panose="020B0503020204020204" pitchFamily="34" charset="-122"/>
              </a:rPr>
              <a:t>!</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09073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数据去重</a:t>
            </a:r>
            <a:endParaRPr lang="zh-CN" altLang="en-US" dirty="0"/>
          </a:p>
        </p:txBody>
      </p:sp>
      <p:sp>
        <p:nvSpPr>
          <p:cNvPr id="3" name="内容占位符 2"/>
          <p:cNvSpPr>
            <a:spLocks noGrp="1"/>
          </p:cNvSpPr>
          <p:nvPr>
            <p:ph idx="1"/>
          </p:nvPr>
        </p:nvSpPr>
        <p:spPr/>
        <p:txBody>
          <a:bodyPr/>
          <a:lstStyle/>
          <a:p>
            <a:r>
              <a:rPr lang="zh-CN" altLang="en-US" dirty="0" smtClean="0"/>
              <a:t>对数据文件中的数据进行去重。数据文件中的每行都是一个数据。</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1713" y="1585684"/>
            <a:ext cx="1669143" cy="1669143"/>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5782" y="1568409"/>
            <a:ext cx="1669143" cy="1669143"/>
          </a:xfrm>
          <a:prstGeom prst="rect">
            <a:avLst/>
          </a:prstGeom>
        </p:spPr>
      </p:pic>
      <p:sp>
        <p:nvSpPr>
          <p:cNvPr id="6" name="矩形 5"/>
          <p:cNvSpPr/>
          <p:nvPr/>
        </p:nvSpPr>
        <p:spPr>
          <a:xfrm>
            <a:off x="1930398" y="3351537"/>
            <a:ext cx="1518558" cy="2554545"/>
          </a:xfrm>
          <a:prstGeom prst="rect">
            <a:avLst/>
          </a:prstGeom>
        </p:spPr>
        <p:txBody>
          <a:bodyPr wrap="square">
            <a:spAutoFit/>
          </a:bodyPr>
          <a:lstStyle/>
          <a:p>
            <a:r>
              <a:rPr lang="pt-BR" altLang="zh-CN" sz="2000" dirty="0">
                <a:latin typeface="Impact" panose="020B0806030902050204" pitchFamily="34" charset="0"/>
              </a:rPr>
              <a:t>2012-3-1 a</a:t>
            </a:r>
          </a:p>
          <a:p>
            <a:r>
              <a:rPr lang="pt-BR" altLang="zh-CN" sz="2000" dirty="0">
                <a:latin typeface="Impact" panose="020B0806030902050204" pitchFamily="34" charset="0"/>
              </a:rPr>
              <a:t>2012-3-2 b</a:t>
            </a:r>
          </a:p>
          <a:p>
            <a:r>
              <a:rPr lang="pt-BR" altLang="zh-CN" sz="2000" b="1" dirty="0">
                <a:solidFill>
                  <a:srgbClr val="FF00FF"/>
                </a:solidFill>
                <a:latin typeface="Impact" panose="020B0806030902050204" pitchFamily="34" charset="0"/>
              </a:rPr>
              <a:t>2012-3-3 c </a:t>
            </a:r>
            <a:endParaRPr lang="pt-BR" altLang="zh-CN" sz="2000" dirty="0">
              <a:latin typeface="Impact" panose="020B0806030902050204" pitchFamily="34" charset="0"/>
            </a:endParaRPr>
          </a:p>
          <a:p>
            <a:r>
              <a:rPr lang="pt-BR" altLang="zh-CN" sz="2000" b="1" dirty="0">
                <a:solidFill>
                  <a:srgbClr val="0000FF"/>
                </a:solidFill>
                <a:latin typeface="Impact" panose="020B0806030902050204" pitchFamily="34" charset="0"/>
              </a:rPr>
              <a:t>2012-3-4 d </a:t>
            </a:r>
            <a:endParaRPr lang="pt-BR" altLang="zh-CN" sz="2000" dirty="0">
              <a:latin typeface="Impact" panose="020B0806030902050204" pitchFamily="34" charset="0"/>
            </a:endParaRPr>
          </a:p>
          <a:p>
            <a:r>
              <a:rPr lang="pt-BR" altLang="zh-CN" sz="2000" b="1" dirty="0">
                <a:solidFill>
                  <a:srgbClr val="FF6600"/>
                </a:solidFill>
                <a:latin typeface="Impact" panose="020B0806030902050204" pitchFamily="34" charset="0"/>
              </a:rPr>
              <a:t>2012-3-5 a </a:t>
            </a:r>
            <a:endParaRPr lang="pt-BR" altLang="zh-CN" sz="2000" dirty="0">
              <a:latin typeface="Impact" panose="020B0806030902050204" pitchFamily="34" charset="0"/>
            </a:endParaRPr>
          </a:p>
          <a:p>
            <a:r>
              <a:rPr lang="pt-BR" altLang="zh-CN" sz="2000" dirty="0">
                <a:latin typeface="Impact" panose="020B0806030902050204" pitchFamily="34" charset="0"/>
              </a:rPr>
              <a:t>2012-3-6 b</a:t>
            </a:r>
          </a:p>
          <a:p>
            <a:r>
              <a:rPr lang="pt-BR" altLang="zh-CN" sz="2000" dirty="0">
                <a:latin typeface="Impact" panose="020B0806030902050204" pitchFamily="34" charset="0"/>
              </a:rPr>
              <a:t>2012-3-7 c</a:t>
            </a:r>
          </a:p>
          <a:p>
            <a:r>
              <a:rPr lang="pt-BR" altLang="zh-CN" sz="2000" b="1" dirty="0">
                <a:solidFill>
                  <a:srgbClr val="FF00FF"/>
                </a:solidFill>
                <a:latin typeface="Impact" panose="020B0806030902050204" pitchFamily="34" charset="0"/>
              </a:rPr>
              <a:t>2012-3-3 c </a:t>
            </a:r>
            <a:endParaRPr lang="pt-BR" altLang="zh-CN" sz="2000" dirty="0">
              <a:effectLst/>
              <a:latin typeface="Impact" panose="020B0806030902050204" pitchFamily="34" charset="0"/>
            </a:endParaRPr>
          </a:p>
        </p:txBody>
      </p:sp>
      <p:sp>
        <p:nvSpPr>
          <p:cNvPr id="7" name="文本框 6"/>
          <p:cNvSpPr txBox="1"/>
          <p:nvPr/>
        </p:nvSpPr>
        <p:spPr>
          <a:xfrm>
            <a:off x="1973940" y="1864507"/>
            <a:ext cx="1103086" cy="523220"/>
          </a:xfrm>
          <a:prstGeom prst="rect">
            <a:avLst/>
          </a:prstGeom>
          <a:noFill/>
        </p:spPr>
        <p:txBody>
          <a:bodyPr wrap="square" rtlCol="0">
            <a:spAutoFit/>
          </a:bodyPr>
          <a:lstStyle/>
          <a:p>
            <a:r>
              <a:rPr lang="en-US" altLang="zh-CN" sz="2800" dirty="0" smtClean="0">
                <a:solidFill>
                  <a:srgbClr val="00B050"/>
                </a:solidFill>
                <a:latin typeface="Impact" panose="020B0806030902050204" pitchFamily="34" charset="0"/>
              </a:rPr>
              <a:t>File1</a:t>
            </a:r>
            <a:endParaRPr lang="zh-CN" altLang="en-US" sz="2800" dirty="0">
              <a:solidFill>
                <a:srgbClr val="00B050"/>
              </a:solidFill>
              <a:latin typeface="Impact" panose="020B0806030902050204" pitchFamily="34" charset="0"/>
            </a:endParaRPr>
          </a:p>
        </p:txBody>
      </p:sp>
      <p:sp>
        <p:nvSpPr>
          <p:cNvPr id="8" name="文本框 7"/>
          <p:cNvSpPr txBox="1"/>
          <p:nvPr/>
        </p:nvSpPr>
        <p:spPr>
          <a:xfrm>
            <a:off x="3880754" y="1813296"/>
            <a:ext cx="1103086" cy="523220"/>
          </a:xfrm>
          <a:prstGeom prst="rect">
            <a:avLst/>
          </a:prstGeom>
          <a:noFill/>
        </p:spPr>
        <p:txBody>
          <a:bodyPr wrap="square" rtlCol="0">
            <a:spAutoFit/>
          </a:bodyPr>
          <a:lstStyle/>
          <a:p>
            <a:r>
              <a:rPr lang="en-US" altLang="zh-CN" sz="2800" dirty="0" smtClean="0">
                <a:solidFill>
                  <a:srgbClr val="00B050"/>
                </a:solidFill>
                <a:latin typeface="Impact" panose="020B0806030902050204" pitchFamily="34" charset="0"/>
              </a:rPr>
              <a:t>File2</a:t>
            </a:r>
            <a:endParaRPr lang="zh-CN" altLang="en-US" sz="2800" dirty="0">
              <a:solidFill>
                <a:srgbClr val="00B050"/>
              </a:solidFill>
              <a:latin typeface="Impact" panose="020B0806030902050204" pitchFamily="34" charset="0"/>
            </a:endParaRPr>
          </a:p>
        </p:txBody>
      </p:sp>
      <p:sp>
        <p:nvSpPr>
          <p:cNvPr id="9" name="矩形 8"/>
          <p:cNvSpPr/>
          <p:nvPr/>
        </p:nvSpPr>
        <p:spPr>
          <a:xfrm>
            <a:off x="3800922" y="3343124"/>
            <a:ext cx="1451430" cy="2554545"/>
          </a:xfrm>
          <a:prstGeom prst="rect">
            <a:avLst/>
          </a:prstGeom>
        </p:spPr>
        <p:txBody>
          <a:bodyPr wrap="square">
            <a:spAutoFit/>
          </a:bodyPr>
          <a:lstStyle/>
          <a:p>
            <a:r>
              <a:rPr lang="pt-BR" altLang="zh-CN" sz="2000" dirty="0">
                <a:latin typeface="Impact" panose="020B0806030902050204" pitchFamily="34" charset="0"/>
              </a:rPr>
              <a:t>2012-3-1 b</a:t>
            </a:r>
          </a:p>
          <a:p>
            <a:r>
              <a:rPr lang="pt-BR" altLang="zh-CN" sz="2000" dirty="0">
                <a:latin typeface="Impact" panose="020B0806030902050204" pitchFamily="34" charset="0"/>
              </a:rPr>
              <a:t>2012-3-2 a</a:t>
            </a:r>
          </a:p>
          <a:p>
            <a:r>
              <a:rPr lang="pt-BR" altLang="zh-CN" sz="2000" dirty="0">
                <a:latin typeface="Impact" panose="020B0806030902050204" pitchFamily="34" charset="0"/>
              </a:rPr>
              <a:t>2012-3-3 b</a:t>
            </a:r>
          </a:p>
          <a:p>
            <a:r>
              <a:rPr lang="pt-BR" altLang="zh-CN" sz="2000" b="1" dirty="0">
                <a:solidFill>
                  <a:srgbClr val="0000FF"/>
                </a:solidFill>
                <a:latin typeface="Impact" panose="020B0806030902050204" pitchFamily="34" charset="0"/>
              </a:rPr>
              <a:t>2012-3-4 d </a:t>
            </a:r>
            <a:endParaRPr lang="pt-BR" altLang="zh-CN" sz="2000" dirty="0">
              <a:latin typeface="Impact" panose="020B0806030902050204" pitchFamily="34" charset="0"/>
            </a:endParaRPr>
          </a:p>
          <a:p>
            <a:r>
              <a:rPr lang="pt-BR" altLang="zh-CN" sz="2000" b="1" dirty="0">
                <a:solidFill>
                  <a:srgbClr val="FF6600"/>
                </a:solidFill>
                <a:latin typeface="Impact" panose="020B0806030902050204" pitchFamily="34" charset="0"/>
              </a:rPr>
              <a:t>2012-3-5 a </a:t>
            </a:r>
            <a:endParaRPr lang="pt-BR" altLang="zh-CN" sz="2000" dirty="0">
              <a:latin typeface="Impact" panose="020B0806030902050204" pitchFamily="34" charset="0"/>
            </a:endParaRPr>
          </a:p>
          <a:p>
            <a:r>
              <a:rPr lang="pt-BR" altLang="zh-CN" sz="2000" dirty="0">
                <a:latin typeface="Impact" panose="020B0806030902050204" pitchFamily="34" charset="0"/>
              </a:rPr>
              <a:t>2012-3-6 c</a:t>
            </a:r>
          </a:p>
          <a:p>
            <a:r>
              <a:rPr lang="pt-BR" altLang="zh-CN" sz="2000" dirty="0">
                <a:latin typeface="Impact" panose="020B0806030902050204" pitchFamily="34" charset="0"/>
              </a:rPr>
              <a:t>2012-3-7 d</a:t>
            </a:r>
          </a:p>
          <a:p>
            <a:r>
              <a:rPr lang="pt-BR" altLang="zh-CN" sz="2000" b="1" dirty="0">
                <a:solidFill>
                  <a:srgbClr val="FF00FF"/>
                </a:solidFill>
                <a:latin typeface="Impact" panose="020B0806030902050204" pitchFamily="34" charset="0"/>
              </a:rPr>
              <a:t>2012-3-3 c </a:t>
            </a:r>
            <a:endParaRPr lang="pt-BR" altLang="zh-CN" sz="2000" dirty="0">
              <a:effectLst/>
              <a:latin typeface="Impact" panose="020B0806030902050204" pitchFamily="34" charset="0"/>
            </a:endParaRPr>
          </a:p>
        </p:txBody>
      </p:sp>
      <p:sp>
        <p:nvSpPr>
          <p:cNvPr id="10" name="圆角矩形 9"/>
          <p:cNvSpPr/>
          <p:nvPr/>
        </p:nvSpPr>
        <p:spPr>
          <a:xfrm>
            <a:off x="1586763" y="1393371"/>
            <a:ext cx="3753414" cy="4533326"/>
          </a:xfrm>
          <a:prstGeom prst="roundRect">
            <a:avLst>
              <a:gd name="adj" fmla="val 5840"/>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2202" y="1501944"/>
            <a:ext cx="1669143" cy="1669143"/>
          </a:xfrm>
          <a:prstGeom prst="rect">
            <a:avLst/>
          </a:prstGeom>
        </p:spPr>
      </p:pic>
      <p:sp>
        <p:nvSpPr>
          <p:cNvPr id="12" name="文本框 11"/>
          <p:cNvSpPr txBox="1"/>
          <p:nvPr/>
        </p:nvSpPr>
        <p:spPr>
          <a:xfrm>
            <a:off x="6567174" y="1746831"/>
            <a:ext cx="1103086" cy="523220"/>
          </a:xfrm>
          <a:prstGeom prst="rect">
            <a:avLst/>
          </a:prstGeom>
          <a:noFill/>
        </p:spPr>
        <p:txBody>
          <a:bodyPr wrap="square" rtlCol="0">
            <a:spAutoFit/>
          </a:bodyPr>
          <a:lstStyle/>
          <a:p>
            <a:r>
              <a:rPr lang="zh-CN" altLang="en-US" sz="2800" b="1" dirty="0" smtClean="0">
                <a:solidFill>
                  <a:srgbClr val="00B050"/>
                </a:solidFill>
                <a:latin typeface="微软雅黑" panose="020B0503020204020204" pitchFamily="34" charset="-122"/>
                <a:ea typeface="微软雅黑" panose="020B0503020204020204" pitchFamily="34" charset="-122"/>
              </a:rPr>
              <a:t>结果</a:t>
            </a:r>
            <a:endParaRPr lang="zh-CN" altLang="en-US" sz="2800" b="1" dirty="0">
              <a:solidFill>
                <a:srgbClr val="00B050"/>
              </a:solidFill>
              <a:latin typeface="微软雅黑" panose="020B0503020204020204" pitchFamily="34" charset="-122"/>
              <a:ea typeface="微软雅黑" panose="020B0503020204020204" pitchFamily="34" charset="-122"/>
            </a:endParaRPr>
          </a:p>
        </p:txBody>
      </p:sp>
      <p:sp>
        <p:nvSpPr>
          <p:cNvPr id="13" name="矩形 12"/>
          <p:cNvSpPr/>
          <p:nvPr/>
        </p:nvSpPr>
        <p:spPr>
          <a:xfrm>
            <a:off x="8011345" y="1790090"/>
            <a:ext cx="1640654" cy="3785652"/>
          </a:xfrm>
          <a:prstGeom prst="rect">
            <a:avLst/>
          </a:prstGeom>
        </p:spPr>
        <p:txBody>
          <a:bodyPr wrap="square">
            <a:spAutoFit/>
          </a:bodyPr>
          <a:lstStyle/>
          <a:p>
            <a:r>
              <a:rPr lang="pt-BR" altLang="zh-CN" sz="2000" dirty="0">
                <a:latin typeface="Impact" panose="020B0806030902050204" pitchFamily="34" charset="0"/>
              </a:rPr>
              <a:t>2012-3-1 a</a:t>
            </a:r>
          </a:p>
          <a:p>
            <a:r>
              <a:rPr lang="pt-BR" altLang="zh-CN" sz="2000" dirty="0">
                <a:latin typeface="Impact" panose="020B0806030902050204" pitchFamily="34" charset="0"/>
              </a:rPr>
              <a:t>2012-3-1 b</a:t>
            </a:r>
          </a:p>
          <a:p>
            <a:r>
              <a:rPr lang="pt-BR" altLang="zh-CN" sz="2000" dirty="0">
                <a:latin typeface="Impact" panose="020B0806030902050204" pitchFamily="34" charset="0"/>
              </a:rPr>
              <a:t>2012-3-2 a</a:t>
            </a:r>
          </a:p>
          <a:p>
            <a:r>
              <a:rPr lang="pt-BR" altLang="zh-CN" sz="2000" dirty="0">
                <a:latin typeface="Impact" panose="020B0806030902050204" pitchFamily="34" charset="0"/>
              </a:rPr>
              <a:t>2012-3-2 b</a:t>
            </a:r>
          </a:p>
          <a:p>
            <a:r>
              <a:rPr lang="pt-BR" altLang="zh-CN" sz="2000" dirty="0">
                <a:latin typeface="Impact" panose="020B0806030902050204" pitchFamily="34" charset="0"/>
              </a:rPr>
              <a:t>2012-3-3 b</a:t>
            </a:r>
          </a:p>
          <a:p>
            <a:r>
              <a:rPr lang="pt-BR" altLang="zh-CN" sz="2000" b="1" dirty="0">
                <a:solidFill>
                  <a:srgbClr val="FF00FF"/>
                </a:solidFill>
                <a:latin typeface="Impact" panose="020B0806030902050204" pitchFamily="34" charset="0"/>
              </a:rPr>
              <a:t>2012-3-3 c </a:t>
            </a:r>
            <a:endParaRPr lang="pt-BR" altLang="zh-CN" sz="2000" dirty="0">
              <a:latin typeface="Impact" panose="020B0806030902050204" pitchFamily="34" charset="0"/>
            </a:endParaRPr>
          </a:p>
          <a:p>
            <a:r>
              <a:rPr lang="pt-BR" altLang="zh-CN" sz="2000" b="1" dirty="0">
                <a:solidFill>
                  <a:srgbClr val="0000FF"/>
                </a:solidFill>
                <a:latin typeface="Impact" panose="020B0806030902050204" pitchFamily="34" charset="0"/>
              </a:rPr>
              <a:t>2012-3-4 d </a:t>
            </a:r>
            <a:endParaRPr lang="pt-BR" altLang="zh-CN" sz="2000" dirty="0">
              <a:latin typeface="Impact" panose="020B0806030902050204" pitchFamily="34" charset="0"/>
            </a:endParaRPr>
          </a:p>
          <a:p>
            <a:r>
              <a:rPr lang="pt-BR" altLang="zh-CN" sz="2000" b="1" dirty="0">
                <a:solidFill>
                  <a:srgbClr val="FF6600"/>
                </a:solidFill>
                <a:latin typeface="Impact" panose="020B0806030902050204" pitchFamily="34" charset="0"/>
              </a:rPr>
              <a:t>2012-3-5 a </a:t>
            </a:r>
            <a:endParaRPr lang="pt-BR" altLang="zh-CN" sz="2000" dirty="0">
              <a:latin typeface="Impact" panose="020B0806030902050204" pitchFamily="34" charset="0"/>
            </a:endParaRPr>
          </a:p>
          <a:p>
            <a:r>
              <a:rPr lang="pt-BR" altLang="zh-CN" sz="2000" dirty="0">
                <a:latin typeface="Impact" panose="020B0806030902050204" pitchFamily="34" charset="0"/>
              </a:rPr>
              <a:t>2012-3-6 b</a:t>
            </a:r>
          </a:p>
          <a:p>
            <a:r>
              <a:rPr lang="pt-BR" altLang="zh-CN" sz="2000" dirty="0">
                <a:latin typeface="Impact" panose="020B0806030902050204" pitchFamily="34" charset="0"/>
              </a:rPr>
              <a:t>2012-3-6 c</a:t>
            </a:r>
          </a:p>
          <a:p>
            <a:r>
              <a:rPr lang="pt-BR" altLang="zh-CN" sz="2000" dirty="0">
                <a:latin typeface="Impact" panose="020B0806030902050204" pitchFamily="34" charset="0"/>
              </a:rPr>
              <a:t>2012-3-7 c</a:t>
            </a:r>
          </a:p>
          <a:p>
            <a:r>
              <a:rPr lang="pt-BR" altLang="zh-CN" sz="2000" dirty="0">
                <a:latin typeface="Impact" panose="020B0806030902050204" pitchFamily="34" charset="0"/>
              </a:rPr>
              <a:t>2012-3-7 d</a:t>
            </a:r>
            <a:endParaRPr lang="pt-BR" altLang="zh-CN" sz="2000" dirty="0">
              <a:effectLst/>
              <a:latin typeface="Impact" panose="020B0806030902050204" pitchFamily="34" charset="0"/>
            </a:endParaRPr>
          </a:p>
        </p:txBody>
      </p:sp>
      <p:sp>
        <p:nvSpPr>
          <p:cNvPr id="14" name="右箭头 13"/>
          <p:cNvSpPr/>
          <p:nvPr/>
        </p:nvSpPr>
        <p:spPr>
          <a:xfrm>
            <a:off x="5311149" y="2008441"/>
            <a:ext cx="1256026"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78863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数据去</a:t>
            </a:r>
            <a:r>
              <a:rPr lang="zh-CN" altLang="en-US" dirty="0" smtClean="0"/>
              <a:t>重</a:t>
            </a:r>
            <a:endParaRPr lang="zh-CN" altLang="en-US" dirty="0"/>
          </a:p>
        </p:txBody>
      </p:sp>
      <p:sp>
        <p:nvSpPr>
          <p:cNvPr id="3" name="内容占位符 2"/>
          <p:cNvSpPr>
            <a:spLocks noGrp="1"/>
          </p:cNvSpPr>
          <p:nvPr>
            <p:ph idx="1"/>
          </p:nvPr>
        </p:nvSpPr>
        <p:spPr/>
        <p:txBody>
          <a:bodyPr/>
          <a:lstStyle/>
          <a:p>
            <a:r>
              <a:rPr lang="zh-CN" altLang="en-US" dirty="0"/>
              <a:t>数据去重的最终目标是让原始数据中出现次数超过一次的数据在输出文件中只出现一次。我们自然而然会想到将同一个数据的所有记录都交给一台</a:t>
            </a:r>
            <a:r>
              <a:rPr lang="en-US" altLang="zh-CN" dirty="0"/>
              <a:t>reduce</a:t>
            </a:r>
            <a:r>
              <a:rPr lang="zh-CN" altLang="en-US" dirty="0"/>
              <a:t>机器，无论这个数据出现多少次，只要在最终结果中输出一次就可以了</a:t>
            </a:r>
            <a:r>
              <a:rPr lang="zh-CN" altLang="en-US" dirty="0" smtClean="0"/>
              <a:t>。</a:t>
            </a:r>
            <a:endParaRPr lang="en-US" altLang="zh-CN" dirty="0" smtClean="0"/>
          </a:p>
          <a:p>
            <a:r>
              <a:rPr lang="zh-CN" altLang="en-US" dirty="0" smtClean="0"/>
              <a:t>具体</a:t>
            </a:r>
            <a:r>
              <a:rPr lang="zh-CN" altLang="en-US" dirty="0"/>
              <a:t>就是</a:t>
            </a:r>
            <a:r>
              <a:rPr lang="en-US" altLang="zh-CN" dirty="0"/>
              <a:t>reduce</a:t>
            </a:r>
            <a:r>
              <a:rPr lang="zh-CN" altLang="en-US" dirty="0"/>
              <a:t>的输入应该以数据作为</a:t>
            </a:r>
            <a:r>
              <a:rPr lang="en-US" altLang="zh-CN" dirty="0"/>
              <a:t>key</a:t>
            </a:r>
            <a:r>
              <a:rPr lang="zh-CN" altLang="en-US" dirty="0"/>
              <a:t>，而对</a:t>
            </a:r>
            <a:r>
              <a:rPr lang="en-US" altLang="zh-CN" dirty="0"/>
              <a:t>value-list</a:t>
            </a:r>
            <a:r>
              <a:rPr lang="zh-CN" altLang="en-US" dirty="0"/>
              <a:t>则没有要求。当</a:t>
            </a:r>
            <a:r>
              <a:rPr lang="en-US" altLang="zh-CN" dirty="0"/>
              <a:t>reduce</a:t>
            </a:r>
            <a:r>
              <a:rPr lang="zh-CN" altLang="en-US" dirty="0"/>
              <a:t>接收到一个</a:t>
            </a:r>
            <a:r>
              <a:rPr lang="en-US" altLang="zh-CN" dirty="0"/>
              <a:t>&lt;key</a:t>
            </a:r>
            <a:r>
              <a:rPr lang="zh-CN" altLang="en-US" dirty="0"/>
              <a:t>，</a:t>
            </a:r>
            <a:r>
              <a:rPr lang="en-US" altLang="zh-CN" dirty="0"/>
              <a:t>value-list&gt;</a:t>
            </a:r>
            <a:r>
              <a:rPr lang="zh-CN" altLang="en-US" dirty="0"/>
              <a:t>时就直接将</a:t>
            </a:r>
            <a:r>
              <a:rPr lang="en-US" altLang="zh-CN" dirty="0"/>
              <a:t>key</a:t>
            </a:r>
            <a:r>
              <a:rPr lang="zh-CN" altLang="en-US" dirty="0"/>
              <a:t>复制到输出的</a:t>
            </a:r>
            <a:r>
              <a:rPr lang="en-US" altLang="zh-CN" dirty="0"/>
              <a:t>key</a:t>
            </a:r>
            <a:r>
              <a:rPr lang="zh-CN" altLang="en-US" dirty="0"/>
              <a:t>中，并将</a:t>
            </a:r>
            <a:r>
              <a:rPr lang="en-US" altLang="zh-CN" dirty="0"/>
              <a:t>value</a:t>
            </a:r>
            <a:r>
              <a:rPr lang="zh-CN" altLang="en-US" dirty="0"/>
              <a:t>设置成空值。</a:t>
            </a:r>
          </a:p>
        </p:txBody>
      </p:sp>
    </p:spTree>
    <p:extLst>
      <p:ext uri="{BB962C8B-B14F-4D97-AF65-F5344CB8AC3E}">
        <p14:creationId xmlns:p14="http://schemas.microsoft.com/office/powerpoint/2010/main" val="25845883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数据去重</a:t>
            </a:r>
            <a:endParaRPr lang="zh-CN" altLang="en-US" dirty="0"/>
          </a:p>
        </p:txBody>
      </p:sp>
      <p:sp>
        <p:nvSpPr>
          <p:cNvPr id="3" name="内容占位符 2"/>
          <p:cNvSpPr>
            <a:spLocks noGrp="1"/>
          </p:cNvSpPr>
          <p:nvPr>
            <p:ph idx="1"/>
          </p:nvPr>
        </p:nvSpPr>
        <p:spPr/>
        <p:txBody>
          <a:bodyPr/>
          <a:lstStyle/>
          <a:p>
            <a:r>
              <a:rPr lang="zh-CN" altLang="en-US" dirty="0"/>
              <a:t>在</a:t>
            </a:r>
            <a:r>
              <a:rPr lang="en-US" altLang="zh-CN" dirty="0" err="1"/>
              <a:t>MapReduce</a:t>
            </a:r>
            <a:r>
              <a:rPr lang="zh-CN" altLang="en-US" dirty="0"/>
              <a:t>流程中，</a:t>
            </a:r>
            <a:r>
              <a:rPr lang="en-US" altLang="zh-CN" dirty="0"/>
              <a:t>map</a:t>
            </a:r>
            <a:r>
              <a:rPr lang="zh-CN" altLang="en-US" dirty="0"/>
              <a:t>的输出</a:t>
            </a:r>
            <a:r>
              <a:rPr lang="en-US" altLang="zh-CN" dirty="0"/>
              <a:t>&lt;key</a:t>
            </a:r>
            <a:r>
              <a:rPr lang="zh-CN" altLang="en-US" dirty="0"/>
              <a:t>，</a:t>
            </a:r>
            <a:r>
              <a:rPr lang="en-US" altLang="zh-CN" dirty="0"/>
              <a:t>value&gt;</a:t>
            </a:r>
            <a:r>
              <a:rPr lang="zh-CN" altLang="en-US" dirty="0"/>
              <a:t>经过</a:t>
            </a:r>
            <a:r>
              <a:rPr lang="en-US" altLang="zh-CN" dirty="0"/>
              <a:t>shuffle</a:t>
            </a:r>
            <a:r>
              <a:rPr lang="zh-CN" altLang="en-US" dirty="0"/>
              <a:t>过程聚集成</a:t>
            </a:r>
            <a:r>
              <a:rPr lang="en-US" altLang="zh-CN" dirty="0"/>
              <a:t>&lt;key</a:t>
            </a:r>
            <a:r>
              <a:rPr lang="zh-CN" altLang="en-US" dirty="0"/>
              <a:t>，</a:t>
            </a:r>
            <a:r>
              <a:rPr lang="en-US" altLang="zh-CN" dirty="0"/>
              <a:t>value- list&gt;</a:t>
            </a:r>
            <a:r>
              <a:rPr lang="zh-CN" altLang="en-US" dirty="0"/>
              <a:t>后会交给</a:t>
            </a:r>
            <a:r>
              <a:rPr lang="en-US" altLang="zh-CN" dirty="0"/>
              <a:t>reduce</a:t>
            </a:r>
            <a:r>
              <a:rPr lang="zh-CN" altLang="en-US" dirty="0"/>
              <a:t>。所以从设计好的</a:t>
            </a:r>
            <a:r>
              <a:rPr lang="en-US" altLang="zh-CN" dirty="0"/>
              <a:t>reduce</a:t>
            </a:r>
            <a:r>
              <a:rPr lang="zh-CN" altLang="en-US" dirty="0"/>
              <a:t>输入可以反推出</a:t>
            </a:r>
            <a:r>
              <a:rPr lang="en-US" altLang="zh-CN" dirty="0"/>
              <a:t>map</a:t>
            </a:r>
            <a:r>
              <a:rPr lang="zh-CN" altLang="en-US" dirty="0"/>
              <a:t>的输出</a:t>
            </a:r>
            <a:r>
              <a:rPr lang="en-US" altLang="zh-CN" dirty="0"/>
              <a:t>key</a:t>
            </a:r>
            <a:r>
              <a:rPr lang="zh-CN" altLang="en-US" dirty="0"/>
              <a:t>应为数据，</a:t>
            </a:r>
            <a:r>
              <a:rPr lang="en-US" altLang="zh-CN" dirty="0"/>
              <a:t>value</a:t>
            </a:r>
            <a:r>
              <a:rPr lang="zh-CN" altLang="en-US" dirty="0"/>
              <a:t>任意。继续反推，</a:t>
            </a:r>
            <a:r>
              <a:rPr lang="en-US" altLang="zh-CN" dirty="0"/>
              <a:t>map</a:t>
            </a:r>
            <a:r>
              <a:rPr lang="zh-CN" altLang="en-US" dirty="0"/>
              <a:t>输出数 据的</a:t>
            </a:r>
            <a:r>
              <a:rPr lang="en-US" altLang="zh-CN" dirty="0"/>
              <a:t>key</a:t>
            </a:r>
            <a:r>
              <a:rPr lang="zh-CN" altLang="en-US" dirty="0"/>
              <a:t>为数据，而在这个实例中每个数据代表输入文件中的一行内容，所以</a:t>
            </a:r>
            <a:r>
              <a:rPr lang="en-US" altLang="zh-CN" dirty="0"/>
              <a:t>map</a:t>
            </a:r>
            <a:r>
              <a:rPr lang="zh-CN" altLang="en-US" dirty="0"/>
              <a:t>阶段要完成的任务就是在采用</a:t>
            </a:r>
            <a:r>
              <a:rPr lang="en-US" altLang="zh-CN" dirty="0"/>
              <a:t>Hadoop</a:t>
            </a:r>
            <a:r>
              <a:rPr lang="zh-CN" altLang="en-US" dirty="0"/>
              <a:t>默认的作业输入方式之后，将 </a:t>
            </a:r>
            <a:r>
              <a:rPr lang="en-US" altLang="zh-CN" dirty="0"/>
              <a:t>value</a:t>
            </a:r>
            <a:r>
              <a:rPr lang="zh-CN" altLang="en-US" dirty="0"/>
              <a:t>设置为</a:t>
            </a:r>
            <a:r>
              <a:rPr lang="en-US" altLang="zh-CN" dirty="0"/>
              <a:t>key</a:t>
            </a:r>
            <a:r>
              <a:rPr lang="zh-CN" altLang="en-US" dirty="0"/>
              <a:t>，并直接输出（输出中的</a:t>
            </a:r>
            <a:r>
              <a:rPr lang="en-US" altLang="zh-CN" dirty="0"/>
              <a:t>value</a:t>
            </a:r>
            <a:r>
              <a:rPr lang="zh-CN" altLang="en-US" dirty="0"/>
              <a:t>任意）。</a:t>
            </a:r>
            <a:r>
              <a:rPr lang="en-US" altLang="zh-CN" dirty="0"/>
              <a:t>map</a:t>
            </a:r>
            <a:r>
              <a:rPr lang="zh-CN" altLang="en-US" dirty="0"/>
              <a:t>中的结果经过</a:t>
            </a:r>
            <a:r>
              <a:rPr lang="en-US" altLang="zh-CN" dirty="0"/>
              <a:t>shuffle</a:t>
            </a:r>
            <a:r>
              <a:rPr lang="zh-CN" altLang="en-US" dirty="0"/>
              <a:t>过程之后交给</a:t>
            </a:r>
            <a:r>
              <a:rPr lang="en-US" altLang="zh-CN" dirty="0"/>
              <a:t>reduce</a:t>
            </a:r>
            <a:r>
              <a:rPr lang="zh-CN" altLang="en-US" dirty="0"/>
              <a:t>。</a:t>
            </a:r>
            <a:r>
              <a:rPr lang="en-US" altLang="zh-CN" dirty="0"/>
              <a:t>reduce</a:t>
            </a:r>
            <a:r>
              <a:rPr lang="zh-CN" altLang="en-US" dirty="0"/>
              <a:t>阶段不会管每 个</a:t>
            </a:r>
            <a:r>
              <a:rPr lang="en-US" altLang="zh-CN" dirty="0"/>
              <a:t>key</a:t>
            </a:r>
            <a:r>
              <a:rPr lang="zh-CN" altLang="en-US" dirty="0"/>
              <a:t>有多少个</a:t>
            </a:r>
            <a:r>
              <a:rPr lang="en-US" altLang="zh-CN" dirty="0"/>
              <a:t>value</a:t>
            </a:r>
            <a:r>
              <a:rPr lang="zh-CN" altLang="en-US" dirty="0"/>
              <a:t>，它直接将输入的</a:t>
            </a:r>
            <a:r>
              <a:rPr lang="en-US" altLang="zh-CN" dirty="0"/>
              <a:t>key</a:t>
            </a:r>
            <a:r>
              <a:rPr lang="zh-CN" altLang="en-US" dirty="0"/>
              <a:t>复制为输出的</a:t>
            </a:r>
            <a:r>
              <a:rPr lang="en-US" altLang="zh-CN" dirty="0"/>
              <a:t>key</a:t>
            </a:r>
            <a:r>
              <a:rPr lang="zh-CN" altLang="en-US" dirty="0"/>
              <a:t>，并输出就可以了（输出中的</a:t>
            </a:r>
            <a:r>
              <a:rPr lang="en-US" altLang="zh-CN" dirty="0"/>
              <a:t>value</a:t>
            </a:r>
            <a:r>
              <a:rPr lang="zh-CN" altLang="en-US" dirty="0"/>
              <a:t>被设置成空了）。</a:t>
            </a:r>
          </a:p>
        </p:txBody>
      </p:sp>
    </p:spTree>
    <p:extLst>
      <p:ext uri="{BB962C8B-B14F-4D97-AF65-F5344CB8AC3E}">
        <p14:creationId xmlns:p14="http://schemas.microsoft.com/office/powerpoint/2010/main" val="4108126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数据去重</a:t>
            </a:r>
            <a:r>
              <a:rPr lang="en-US" altLang="zh-CN" dirty="0" smtClean="0"/>
              <a:t>-Map</a:t>
            </a:r>
            <a:endParaRPr lang="zh-CN" altLang="en-US" dirty="0"/>
          </a:p>
        </p:txBody>
      </p:sp>
      <p:pic>
        <p:nvPicPr>
          <p:cNvPr id="4" name="图片 3"/>
          <p:cNvPicPr>
            <a:picLocks noChangeAspect="1"/>
          </p:cNvPicPr>
          <p:nvPr/>
        </p:nvPicPr>
        <p:blipFill>
          <a:blip r:embed="rId2"/>
          <a:stretch>
            <a:fillRect/>
          </a:stretch>
        </p:blipFill>
        <p:spPr>
          <a:xfrm>
            <a:off x="1918380" y="1733549"/>
            <a:ext cx="7019925" cy="2781300"/>
          </a:xfrm>
          <a:prstGeom prst="rect">
            <a:avLst/>
          </a:prstGeom>
          <a:blipFill>
            <a:blip r:embed="rId3"/>
            <a:stretch>
              <a:fillRect/>
            </a:stretch>
          </a:blipFill>
          <a:ln w="101600">
            <a:solidFill>
              <a:srgbClr val="339933">
                <a:alpha val="96000"/>
              </a:srgbClr>
            </a:solidFill>
          </a:ln>
        </p:spPr>
      </p:pic>
      <p:sp>
        <p:nvSpPr>
          <p:cNvPr id="5" name="圆角矩形 4"/>
          <p:cNvSpPr/>
          <p:nvPr/>
        </p:nvSpPr>
        <p:spPr>
          <a:xfrm>
            <a:off x="2495501" y="3754458"/>
            <a:ext cx="3144252" cy="236972"/>
          </a:xfrm>
          <a:prstGeom prst="round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p:nvSpPr>
        <p:spPr>
          <a:xfrm rot="10800000">
            <a:off x="5558032" y="3674903"/>
            <a:ext cx="658842" cy="396082"/>
          </a:xfrm>
          <a:prstGeom prst="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216874" y="3688277"/>
            <a:ext cx="4904603" cy="923330"/>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以读取到的数据本身为键，空字符串为值</a:t>
            </a:r>
            <a:endParaRPr lang="en-US" altLang="zh-CN" b="1" dirty="0" smtClean="0">
              <a:solidFill>
                <a:srgbClr val="C00000"/>
              </a:solidFill>
              <a:latin typeface="微软雅黑" panose="020B0503020204020204" pitchFamily="34" charset="-122"/>
              <a:ea typeface="微软雅黑" panose="020B0503020204020204" pitchFamily="34" charset="-122"/>
            </a:endParaRPr>
          </a:p>
          <a:p>
            <a:r>
              <a:rPr lang="zh-CN" altLang="en-US" b="1" dirty="0" smtClean="0">
                <a:solidFill>
                  <a:srgbClr val="C00000"/>
                </a:solidFill>
                <a:latin typeface="微软雅黑" panose="020B0503020204020204" pitchFamily="34" charset="-122"/>
                <a:ea typeface="微软雅黑" panose="020B0503020204020204" pitchFamily="34" charset="-122"/>
              </a:rPr>
              <a:t>在合并阶段，将会把所有键相同的数据合并在一起，直接就实现了去除重复数据的功能</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矩形 7"/>
          <p:cNvSpPr/>
          <p:nvPr/>
        </p:nvSpPr>
        <p:spPr>
          <a:xfrm>
            <a:off x="5887452" y="4635433"/>
            <a:ext cx="4427815" cy="707886"/>
          </a:xfrm>
          <a:prstGeom prst="rect">
            <a:avLst/>
          </a:prstGeom>
        </p:spPr>
        <p:txBody>
          <a:bodyPr wrap="none">
            <a:spAutoFit/>
          </a:bodyPr>
          <a:lstStyle/>
          <a:p>
            <a:pPr algn="ctr" defTabSz="-635"/>
            <a:r>
              <a:rPr lang="en-US" altLang="zh-CN"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Map</a:t>
            </a:r>
            <a:r>
              <a:rPr lang="zh-CN" altLang="en-US" sz="4000" b="1" dirty="0" smtClean="0">
                <a:solidFill>
                  <a:srgbClr val="000000"/>
                </a:solidFill>
                <a:latin typeface="微软雅黑" panose="020B0503020204020204" pitchFamily="34" charset="-122"/>
                <a:ea typeface="微软雅黑" panose="020B0503020204020204" pitchFamily="34" charset="-122"/>
                <a:cs typeface="Times New Roman" pitchFamily="18" charset="0"/>
              </a:rPr>
              <a:t>过程</a:t>
            </a:r>
            <a:r>
              <a:rPr lang="zh-CN" altLang="en-US" sz="4000" dirty="0" smtClean="0">
                <a:solidFill>
                  <a:srgbClr val="000000"/>
                </a:solidFill>
                <a:latin typeface="微软雅黑" panose="020B0503020204020204" pitchFamily="34" charset="-122"/>
                <a:ea typeface="微软雅黑" panose="020B0503020204020204" pitchFamily="34" charset="-122"/>
                <a:cs typeface="Times New Roman" pitchFamily="18" charset="0"/>
              </a:rPr>
              <a:t>处理代码</a:t>
            </a:r>
            <a:endParaRPr lang="en-US" altLang="zh-CN" sz="4800" b="1" dirty="0">
              <a:solidFill>
                <a:srgbClr val="000000"/>
              </a:solidFill>
              <a:latin typeface="微软雅黑" panose="020B0503020204020204" pitchFamily="34" charset="-122"/>
              <a:ea typeface="微软雅黑" panose="020B0503020204020204" pitchFamily="34" charset="-122"/>
              <a:cs typeface="Times New Roman" pitchFamily="18" charset="0"/>
            </a:endParaRPr>
          </a:p>
        </p:txBody>
      </p:sp>
    </p:spTree>
    <p:extLst>
      <p:ext uri="{BB962C8B-B14F-4D97-AF65-F5344CB8AC3E}">
        <p14:creationId xmlns:p14="http://schemas.microsoft.com/office/powerpoint/2010/main" val="1555433793"/>
      </p:ext>
    </p:extLst>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1808</TotalTime>
  <Words>3496</Words>
  <Application>Microsoft Office PowerPoint</Application>
  <PresentationFormat>宽屏</PresentationFormat>
  <Paragraphs>514</Paragraphs>
  <Slides>57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57</vt:i4>
      </vt:variant>
    </vt:vector>
  </HeadingPairs>
  <TitlesOfParts>
    <vt:vector size="66" baseType="lpstr">
      <vt:lpstr>MS UI Gothic</vt:lpstr>
      <vt:lpstr>宋体</vt:lpstr>
      <vt:lpstr>微软雅黑</vt:lpstr>
      <vt:lpstr>Arial</vt:lpstr>
      <vt:lpstr>Calibri</vt:lpstr>
      <vt:lpstr>Impact</vt:lpstr>
      <vt:lpstr>Times New Roman</vt:lpstr>
      <vt:lpstr>Wingdings</vt:lpstr>
      <vt:lpstr>自定义设计方案</vt:lpstr>
      <vt:lpstr>MapReduce入门实战</vt:lpstr>
      <vt:lpstr>在MapReduce中调试程序的简单办法</vt:lpstr>
      <vt:lpstr>气象统计-最高气温</vt:lpstr>
      <vt:lpstr>气象统计-最高气温-Mapper</vt:lpstr>
      <vt:lpstr>气象统计-最高气温-Reduce</vt:lpstr>
      <vt:lpstr>数据去重</vt:lpstr>
      <vt:lpstr>数据去重</vt:lpstr>
      <vt:lpstr>数据去重</vt:lpstr>
      <vt:lpstr>数据去重-Map</vt:lpstr>
      <vt:lpstr>数据去重-Reduce</vt:lpstr>
      <vt:lpstr>数据排序</vt:lpstr>
      <vt:lpstr>输入和输出</vt:lpstr>
      <vt:lpstr>设计思路</vt:lpstr>
      <vt:lpstr>Map过程</vt:lpstr>
      <vt:lpstr>Reduce过程</vt:lpstr>
      <vt:lpstr>平均成绩</vt:lpstr>
      <vt:lpstr>输入与输出</vt:lpstr>
      <vt:lpstr>Map过程</vt:lpstr>
      <vt:lpstr>Reduce过程</vt:lpstr>
      <vt:lpstr>单表关联</vt:lpstr>
      <vt:lpstr>数据分析</vt:lpstr>
      <vt:lpstr>输出数据</vt:lpstr>
      <vt:lpstr>实现分析</vt:lpstr>
      <vt:lpstr>实现分析</vt:lpstr>
      <vt:lpstr>Map过程</vt:lpstr>
      <vt:lpstr>Reduce过程1</vt:lpstr>
      <vt:lpstr>Reduce过程2</vt:lpstr>
      <vt:lpstr>执行解析</vt:lpstr>
      <vt:lpstr>Shuffle过程处理</vt:lpstr>
      <vt:lpstr>Reduce处理解析</vt:lpstr>
      <vt:lpstr>Reduce处理解析</vt:lpstr>
      <vt:lpstr>处理有效数据</vt:lpstr>
      <vt:lpstr>数据分析</vt:lpstr>
      <vt:lpstr>获取结果（笛卡尔积）</vt:lpstr>
      <vt:lpstr>多表关联</vt:lpstr>
      <vt:lpstr>输入及预期结果</vt:lpstr>
      <vt:lpstr>案例分析</vt:lpstr>
      <vt:lpstr>Map过程</vt:lpstr>
      <vt:lpstr>Reduce过程</vt:lpstr>
      <vt:lpstr>搜索引擎及全文检索中的倒排索引</vt:lpstr>
      <vt:lpstr>倒排索引</vt:lpstr>
      <vt:lpstr>倒排索引</vt:lpstr>
      <vt:lpstr>权重</vt:lpstr>
      <vt:lpstr>权重</vt:lpstr>
      <vt:lpstr>输入及预期输出</vt:lpstr>
      <vt:lpstr>实现思路</vt:lpstr>
      <vt:lpstr>Map过程思路</vt:lpstr>
      <vt:lpstr>Map过程思路</vt:lpstr>
      <vt:lpstr>Map过程思路</vt:lpstr>
      <vt:lpstr>Map过程思路</vt:lpstr>
      <vt:lpstr>Reduce过程思路</vt:lpstr>
      <vt:lpstr>需解决的问题</vt:lpstr>
      <vt:lpstr>Reduce过程的输入与输出</vt:lpstr>
      <vt:lpstr>Map过程</vt:lpstr>
      <vt:lpstr>Combine过程</vt:lpstr>
      <vt:lpstr>Reduce过程</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Eric</dc:creator>
  <cp:lastModifiedBy>Eric</cp:lastModifiedBy>
  <cp:revision>192</cp:revision>
  <dcterms:created xsi:type="dcterms:W3CDTF">2015-11-03T07:39:43Z</dcterms:created>
  <dcterms:modified xsi:type="dcterms:W3CDTF">2016-06-29T07:09:18Z</dcterms:modified>
</cp:coreProperties>
</file>