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7" r:id="rId4"/>
    <p:sldId id="286" r:id="rId5"/>
    <p:sldId id="258" r:id="rId6"/>
    <p:sldId id="259" r:id="rId7"/>
    <p:sldId id="288" r:id="rId8"/>
    <p:sldId id="260" r:id="rId9"/>
    <p:sldId id="289" r:id="rId10"/>
    <p:sldId id="262" r:id="rId11"/>
    <p:sldId id="261" r:id="rId12"/>
    <p:sldId id="263" r:id="rId13"/>
    <p:sldId id="264" r:id="rId14"/>
    <p:sldId id="268" r:id="rId15"/>
    <p:sldId id="269" r:id="rId16"/>
    <p:sldId id="266" r:id="rId17"/>
    <p:sldId id="265" r:id="rId18"/>
    <p:sldId id="267" r:id="rId19"/>
    <p:sldId id="270" r:id="rId20"/>
    <p:sldId id="271" r:id="rId21"/>
    <p:sldId id="272" r:id="rId22"/>
    <p:sldId id="273" r:id="rId23"/>
    <p:sldId id="276" r:id="rId24"/>
    <p:sldId id="275" r:id="rId25"/>
    <p:sldId id="290" r:id="rId26"/>
    <p:sldId id="291" r:id="rId27"/>
    <p:sldId id="278" r:id="rId28"/>
    <p:sldId id="277" r:id="rId29"/>
    <p:sldId id="282" r:id="rId30"/>
    <p:sldId id="279" r:id="rId31"/>
    <p:sldId id="281" r:id="rId32"/>
    <p:sldId id="280" r:id="rId33"/>
    <p:sldId id="283" r:id="rId34"/>
    <p:sldId id="284" r:id="rId35"/>
    <p:sldId id="292" r:id="rId36"/>
    <p:sldId id="285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994CD-4EF1-4E67-98B7-4134B798CCBD}" type="datetimeFigureOut">
              <a:rPr lang="zh-CN" altLang="en-US" smtClean="0"/>
              <a:t>2023/12/29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018D7-212F-412C-BEA9-53B59967B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379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994CD-4EF1-4E67-98B7-4134B798CCBD}" type="datetimeFigureOut">
              <a:rPr lang="zh-CN" altLang="en-US" smtClean="0"/>
              <a:t>2023/12/29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018D7-212F-412C-BEA9-53B59967B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510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994CD-4EF1-4E67-98B7-4134B798CCBD}" type="datetimeFigureOut">
              <a:rPr lang="zh-CN" altLang="en-US" smtClean="0"/>
              <a:t>2023/12/29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018D7-212F-412C-BEA9-53B59967B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329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994CD-4EF1-4E67-98B7-4134B798CCBD}" type="datetimeFigureOut">
              <a:rPr lang="zh-CN" altLang="en-US" smtClean="0"/>
              <a:t>2023/12/29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018D7-212F-412C-BEA9-53B59967B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795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994CD-4EF1-4E67-98B7-4134B798CCBD}" type="datetimeFigureOut">
              <a:rPr lang="zh-CN" altLang="en-US" smtClean="0"/>
              <a:t>2023/12/29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018D7-212F-412C-BEA9-53B59967B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936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994CD-4EF1-4E67-98B7-4134B798CCBD}" type="datetimeFigureOut">
              <a:rPr lang="zh-CN" altLang="en-US" smtClean="0"/>
              <a:t>2023/12/29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018D7-212F-412C-BEA9-53B59967B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71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994CD-4EF1-4E67-98B7-4134B798CCBD}" type="datetimeFigureOut">
              <a:rPr lang="zh-CN" altLang="en-US" smtClean="0"/>
              <a:t>2023/12/29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018D7-212F-412C-BEA9-53B59967B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935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994CD-4EF1-4E67-98B7-4134B798CCBD}" type="datetimeFigureOut">
              <a:rPr lang="zh-CN" altLang="en-US" smtClean="0"/>
              <a:t>2023/12/29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018D7-212F-412C-BEA9-53B59967B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442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994CD-4EF1-4E67-98B7-4134B798CCBD}" type="datetimeFigureOut">
              <a:rPr lang="zh-CN" altLang="en-US" smtClean="0"/>
              <a:t>2023/12/29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018D7-212F-412C-BEA9-53B59967B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105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994CD-4EF1-4E67-98B7-4134B798CCBD}" type="datetimeFigureOut">
              <a:rPr lang="zh-CN" altLang="en-US" smtClean="0"/>
              <a:t>2023/12/29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018D7-212F-412C-BEA9-53B59967B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050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994CD-4EF1-4E67-98B7-4134B798CCBD}" type="datetimeFigureOut">
              <a:rPr lang="zh-CN" altLang="en-US" smtClean="0"/>
              <a:t>2023/12/29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018D7-212F-412C-BEA9-53B59967B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942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1994CD-4EF1-4E67-98B7-4134B798CCBD}" type="datetimeFigureOut">
              <a:rPr lang="zh-CN" altLang="en-US" smtClean="0"/>
              <a:t>2023/12/29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018D7-212F-412C-BEA9-53B59967B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243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 err="1"/>
              <a:t>Matplotlib</a:t>
            </a:r>
            <a:r>
              <a:rPr lang="en-US" altLang="zh-CN" b="1" dirty="0"/>
              <a:t> 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1926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plot()</a:t>
            </a:r>
            <a:r>
              <a:rPr lang="zh-CN" altLang="en-US" dirty="0" smtClean="0"/>
              <a:t>设置标记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34095" y="2001294"/>
            <a:ext cx="5323809" cy="4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0085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plot()</a:t>
            </a:r>
            <a:r>
              <a:rPr lang="zh-CN" altLang="en-US" dirty="0" smtClean="0"/>
              <a:t>设置标记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err="1" smtClean="0"/>
              <a:t>plt.plot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hours,temps,</a:t>
            </a:r>
            <a:r>
              <a:rPr lang="en-US" altLang="zh-CN" b="1" dirty="0" err="1" smtClean="0">
                <a:solidFill>
                  <a:srgbClr val="FF0000"/>
                </a:solidFill>
              </a:rPr>
              <a:t>marker</a:t>
            </a:r>
            <a:r>
              <a:rPr lang="en-US" altLang="zh-CN" b="1" dirty="0" smtClean="0">
                <a:solidFill>
                  <a:srgbClr val="FF0000"/>
                </a:solidFill>
              </a:rPr>
              <a:t>='o'</a:t>
            </a:r>
            <a:r>
              <a:rPr lang="en-US" altLang="zh-CN" dirty="0" smtClean="0"/>
              <a:t>)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网址：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https://www.runoob.com/matplotlib/matplotlib-marker.html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0067" y="1921424"/>
            <a:ext cx="4428571" cy="4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8493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plot()</a:t>
            </a:r>
            <a:r>
              <a:rPr lang="zh-CN" altLang="en-US" dirty="0"/>
              <a:t>线的类型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67428" y="2010818"/>
            <a:ext cx="5457143" cy="3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2464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plot()</a:t>
            </a:r>
            <a:r>
              <a:rPr lang="zh-CN" altLang="en-US" dirty="0" smtClean="0"/>
              <a:t>线的类型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err="1" smtClean="0"/>
              <a:t>plt.plot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hours,temps,</a:t>
            </a:r>
            <a:r>
              <a:rPr lang="en-US" altLang="zh-CN" b="1" dirty="0" err="1" smtClean="0">
                <a:solidFill>
                  <a:srgbClr val="FF0000"/>
                </a:solidFill>
              </a:rPr>
              <a:t>ls</a:t>
            </a:r>
            <a:r>
              <a:rPr lang="en-US" altLang="zh-CN" b="1" dirty="0" smtClean="0">
                <a:solidFill>
                  <a:srgbClr val="FF0000"/>
                </a:solidFill>
              </a:rPr>
              <a:t>=":"</a:t>
            </a:r>
            <a:r>
              <a:rPr lang="en-US" altLang="zh-CN" dirty="0" smtClean="0"/>
              <a:t>)</a:t>
            </a:r>
          </a:p>
          <a:p>
            <a:pPr marL="0" indent="0">
              <a:buNone/>
            </a:pPr>
            <a:r>
              <a:rPr lang="en-US" altLang="zh-CN" dirty="0" err="1" smtClean="0"/>
              <a:t>Linestyle</a:t>
            </a:r>
            <a:r>
              <a:rPr lang="zh-CN" altLang="en-US" dirty="0" smtClean="0"/>
              <a:t>，简写 </a:t>
            </a:r>
            <a:r>
              <a:rPr lang="en-US" altLang="zh-CN" dirty="0" smtClean="0"/>
              <a:t>ls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https://www.runoob.com/matplotlib/matplotlib-line.html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3027" y="2777484"/>
            <a:ext cx="6638095" cy="24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8280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plot()</a:t>
            </a:r>
            <a:r>
              <a:rPr lang="zh-CN" altLang="en-US" dirty="0"/>
              <a:t>线</a:t>
            </a:r>
            <a:r>
              <a:rPr lang="zh-CN" altLang="en-US" dirty="0" smtClean="0"/>
              <a:t>的</a:t>
            </a:r>
            <a:r>
              <a:rPr lang="zh-CN" altLang="en-US" dirty="0"/>
              <a:t>宽度</a:t>
            </a:r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00262" y="1825625"/>
            <a:ext cx="699147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5796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plot()</a:t>
            </a:r>
            <a:r>
              <a:rPr lang="zh-CN" altLang="en-US" dirty="0" smtClean="0"/>
              <a:t>线的</a:t>
            </a:r>
            <a:r>
              <a:rPr lang="zh-CN" altLang="en-US" dirty="0"/>
              <a:t>宽度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err="1" smtClean="0"/>
              <a:t>plt.plot</a:t>
            </a:r>
            <a:r>
              <a:rPr lang="en-US" altLang="zh-CN" dirty="0"/>
              <a:t>(hours, </a:t>
            </a:r>
            <a:r>
              <a:rPr lang="en-US" altLang="zh-CN" b="1" dirty="0">
                <a:solidFill>
                  <a:srgbClr val="FF0000"/>
                </a:solidFill>
              </a:rPr>
              <a:t>linewidth='3'</a:t>
            </a:r>
            <a:r>
              <a:rPr lang="en-US" altLang="zh-CN" dirty="0" smtClean="0"/>
              <a:t>)</a:t>
            </a:r>
          </a:p>
          <a:p>
            <a:pPr marL="0" indent="0">
              <a:buNone/>
            </a:pPr>
            <a:r>
              <a:rPr lang="en-US" altLang="zh-CN" dirty="0" smtClean="0"/>
              <a:t>linewidth</a:t>
            </a:r>
            <a:r>
              <a:rPr lang="zh-CN" altLang="en-US" dirty="0" smtClean="0"/>
              <a:t>，简写 </a:t>
            </a:r>
            <a:r>
              <a:rPr lang="en-US" altLang="zh-CN" dirty="0" err="1" smtClean="0"/>
              <a:t>lw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https://www.runoob.com/matplotlib/matplotlib-line.html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9415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设置标题、</a:t>
            </a:r>
            <a:r>
              <a:rPr lang="en-US" altLang="zh-CN" dirty="0" smtClean="0"/>
              <a:t>x</a:t>
            </a:r>
            <a:r>
              <a:rPr lang="zh-CN" altLang="en-US" dirty="0" smtClean="0"/>
              <a:t>轴标签、</a:t>
            </a:r>
            <a:r>
              <a:rPr lang="en-US" altLang="zh-CN" dirty="0" smtClean="0"/>
              <a:t>y</a:t>
            </a:r>
            <a:r>
              <a:rPr lang="zh-CN" altLang="en-US" dirty="0" smtClean="0"/>
              <a:t>轴标签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01494" y="1825625"/>
            <a:ext cx="878901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5247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解决中文乱码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通过</a:t>
            </a:r>
            <a:r>
              <a:rPr lang="zh-CN" altLang="en-US" dirty="0" smtClean="0">
                <a:solidFill>
                  <a:srgbClr val="C00000"/>
                </a:solidFill>
              </a:rPr>
              <a:t>设置字体</a:t>
            </a:r>
            <a:r>
              <a:rPr lang="zh-CN" altLang="en-US" dirty="0" smtClean="0"/>
              <a:t>解决中文乱码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# </a:t>
            </a:r>
            <a:r>
              <a:rPr lang="zh-CN" altLang="en-US" dirty="0" smtClean="0"/>
              <a:t>在最上面执行下面代码，设置 微软雅黑 字体</a:t>
            </a:r>
          </a:p>
          <a:p>
            <a:pPr marL="0" indent="0">
              <a:buNone/>
            </a:pPr>
            <a:r>
              <a:rPr lang="en-US" altLang="zh-CN" dirty="0" err="1" smtClean="0"/>
              <a:t>plt.rcParams</a:t>
            </a:r>
            <a:r>
              <a:rPr lang="en-US" altLang="zh-CN" dirty="0" smtClean="0"/>
              <a:t>['</a:t>
            </a:r>
            <a:r>
              <a:rPr lang="en-US" altLang="zh-CN" dirty="0" err="1" smtClean="0"/>
              <a:t>font.sans</a:t>
            </a:r>
            <a:r>
              <a:rPr lang="en-US" altLang="zh-CN" dirty="0" smtClean="0"/>
              <a:t>-serif'] = ['Microsoft </a:t>
            </a:r>
            <a:r>
              <a:rPr lang="en-US" altLang="zh-CN" dirty="0" err="1" smtClean="0"/>
              <a:t>YaHei</a:t>
            </a:r>
            <a:r>
              <a:rPr lang="en-US" altLang="zh-CN" dirty="0" smtClean="0"/>
              <a:t>']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7608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设置标题、</a:t>
            </a:r>
            <a:r>
              <a:rPr lang="en-US" altLang="zh-CN" dirty="0" smtClean="0"/>
              <a:t>x</a:t>
            </a:r>
            <a:r>
              <a:rPr lang="zh-CN" altLang="en-US" dirty="0" smtClean="0"/>
              <a:t>轴标签、</a:t>
            </a:r>
            <a:r>
              <a:rPr lang="en-US" altLang="zh-CN" dirty="0" smtClean="0"/>
              <a:t>y</a:t>
            </a:r>
            <a:r>
              <a:rPr lang="zh-CN" altLang="en-US" dirty="0" smtClean="0"/>
              <a:t>轴标签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err="1" smtClean="0"/>
              <a:t>plt.xlabel</a:t>
            </a:r>
            <a:r>
              <a:rPr lang="en-US" altLang="zh-CN" dirty="0" smtClean="0"/>
              <a:t>("</a:t>
            </a:r>
            <a:r>
              <a:rPr lang="zh-CN" altLang="en-US" dirty="0" smtClean="0"/>
              <a:t>小时</a:t>
            </a:r>
            <a:r>
              <a:rPr lang="en-US" altLang="zh-CN" dirty="0" smtClean="0"/>
              <a:t>")</a:t>
            </a:r>
          </a:p>
          <a:p>
            <a:pPr marL="0" indent="0">
              <a:buNone/>
            </a:pPr>
            <a:r>
              <a:rPr lang="en-US" altLang="zh-CN" dirty="0" err="1" smtClean="0"/>
              <a:t>plt.ylabel</a:t>
            </a:r>
            <a:r>
              <a:rPr lang="en-US" altLang="zh-CN" dirty="0" smtClean="0"/>
              <a:t>("</a:t>
            </a:r>
            <a:r>
              <a:rPr lang="zh-CN" altLang="en-US" dirty="0" smtClean="0"/>
              <a:t>气温</a:t>
            </a:r>
            <a:r>
              <a:rPr lang="en-US" altLang="zh-CN" dirty="0" smtClean="0"/>
              <a:t>")</a:t>
            </a:r>
          </a:p>
          <a:p>
            <a:pPr marL="0" indent="0">
              <a:buNone/>
            </a:pPr>
            <a:r>
              <a:rPr lang="en-US" altLang="zh-CN" dirty="0" err="1" smtClean="0"/>
              <a:t>plt.title</a:t>
            </a:r>
            <a:r>
              <a:rPr lang="en-US" altLang="zh-CN" dirty="0" smtClean="0"/>
              <a:t>("2023</a:t>
            </a:r>
            <a:r>
              <a:rPr lang="zh-CN" altLang="en-US" dirty="0" smtClean="0"/>
              <a:t>年</a:t>
            </a:r>
            <a:r>
              <a:rPr lang="en-US" altLang="zh-CN" dirty="0" smtClean="0"/>
              <a:t>6</a:t>
            </a:r>
            <a:r>
              <a:rPr lang="zh-CN" altLang="en-US" dirty="0" smtClean="0"/>
              <a:t>月</a:t>
            </a:r>
            <a:r>
              <a:rPr lang="en-US" altLang="zh-CN" dirty="0" smtClean="0"/>
              <a:t>5</a:t>
            </a:r>
            <a:r>
              <a:rPr lang="zh-CN" altLang="en-US" dirty="0" smtClean="0"/>
              <a:t>日气温</a:t>
            </a:r>
            <a:r>
              <a:rPr lang="en-US" altLang="zh-CN" dirty="0" smtClean="0"/>
              <a:t>")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18435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画多个线图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hours=list(range(2,26,3))</a:t>
            </a:r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 smtClean="0"/>
              <a:t>将</a:t>
            </a:r>
            <a:r>
              <a:rPr lang="en-US" altLang="zh-CN" dirty="0" smtClean="0"/>
              <a:t>6</a:t>
            </a:r>
            <a:r>
              <a:rPr lang="zh-CN" altLang="en-US" dirty="0" smtClean="0"/>
              <a:t>月</a:t>
            </a:r>
            <a:r>
              <a:rPr lang="en-US" altLang="zh-CN" dirty="0"/>
              <a:t>1</a:t>
            </a:r>
            <a:r>
              <a:rPr lang="zh-CN" altLang="en-US" dirty="0"/>
              <a:t>日的气温显示成线</a:t>
            </a:r>
            <a:r>
              <a:rPr lang="zh-CN" altLang="en-US" dirty="0" smtClean="0"/>
              <a:t>图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err="1" smtClean="0">
                <a:solidFill>
                  <a:srgbClr val="C00000"/>
                </a:solidFill>
              </a:rPr>
              <a:t>plt.plot</a:t>
            </a:r>
            <a:r>
              <a:rPr lang="en-US" altLang="zh-CN" dirty="0" smtClean="0">
                <a:solidFill>
                  <a:srgbClr val="C00000"/>
                </a:solidFill>
              </a:rPr>
              <a:t>(</a:t>
            </a:r>
            <a:r>
              <a:rPr lang="en-US" altLang="zh-CN" dirty="0" err="1" smtClean="0">
                <a:solidFill>
                  <a:srgbClr val="C00000"/>
                </a:solidFill>
              </a:rPr>
              <a:t>hours,temps,color</a:t>
            </a:r>
            <a:r>
              <a:rPr lang="en-US" altLang="zh-CN" dirty="0">
                <a:solidFill>
                  <a:srgbClr val="C00000"/>
                </a:solidFill>
              </a:rPr>
              <a:t>="r") # r:red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定义</a:t>
            </a:r>
            <a:r>
              <a:rPr lang="en-US" altLang="zh-CN" dirty="0"/>
              <a:t>1</a:t>
            </a:r>
            <a:r>
              <a:rPr lang="zh-CN" altLang="en-US" dirty="0"/>
              <a:t>月</a:t>
            </a:r>
            <a:r>
              <a:rPr lang="en-US" altLang="zh-CN" dirty="0"/>
              <a:t>1</a:t>
            </a:r>
            <a:r>
              <a:rPr lang="zh-CN" altLang="en-US" dirty="0"/>
              <a:t>日的气温</a:t>
            </a:r>
          </a:p>
          <a:p>
            <a:pPr marL="0" indent="0">
              <a:buNone/>
            </a:pPr>
            <a:r>
              <a:rPr lang="en-US" altLang="zh-CN" dirty="0"/>
              <a:t>temps2=[-13,-22,-23,-24,-27,-28,-25,-23]</a:t>
            </a:r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将</a:t>
            </a:r>
            <a:r>
              <a:rPr lang="en-US" altLang="zh-CN" dirty="0"/>
              <a:t>1</a:t>
            </a:r>
            <a:r>
              <a:rPr lang="zh-CN" altLang="en-US" dirty="0"/>
              <a:t>月</a:t>
            </a:r>
            <a:r>
              <a:rPr lang="en-US" altLang="zh-CN" dirty="0"/>
              <a:t>1</a:t>
            </a:r>
            <a:r>
              <a:rPr lang="zh-CN" altLang="en-US" dirty="0"/>
              <a:t>日的气温显示成线图</a:t>
            </a:r>
          </a:p>
          <a:p>
            <a:pPr marL="0" indent="0">
              <a:buNone/>
            </a:pPr>
            <a:r>
              <a:rPr lang="en-US" altLang="zh-CN" dirty="0" err="1">
                <a:solidFill>
                  <a:srgbClr val="C00000"/>
                </a:solidFill>
              </a:rPr>
              <a:t>plt.plot</a:t>
            </a:r>
            <a:r>
              <a:rPr lang="en-US" altLang="zh-CN" dirty="0">
                <a:solidFill>
                  <a:srgbClr val="C00000"/>
                </a:solidFill>
              </a:rPr>
              <a:t>(hours,temps2,color="b") # b:blue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714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Matplotlib</a:t>
            </a:r>
            <a:r>
              <a:rPr lang="en-US" altLang="zh-CN" dirty="0" smtClean="0"/>
              <a:t> </a:t>
            </a:r>
            <a:r>
              <a:rPr lang="zh-CN" altLang="en-US" dirty="0" smtClean="0"/>
              <a:t>是 </a:t>
            </a:r>
            <a:r>
              <a:rPr lang="en-US" altLang="zh-CN" dirty="0" smtClean="0"/>
              <a:t>Python </a:t>
            </a:r>
            <a:r>
              <a:rPr lang="zh-CN" altLang="en-US" dirty="0" smtClean="0"/>
              <a:t>的绘图库，它能让使用者很轻松地将数据图形化，并且提供多样化的输出格式。</a:t>
            </a:r>
          </a:p>
          <a:p>
            <a:r>
              <a:rPr lang="en-US" altLang="zh-CN" dirty="0" err="1" smtClean="0"/>
              <a:t>Matplotlib</a:t>
            </a:r>
            <a:r>
              <a:rPr lang="en-US" altLang="zh-CN" dirty="0" smtClean="0"/>
              <a:t> </a:t>
            </a:r>
            <a:r>
              <a:rPr lang="zh-CN" altLang="en-US" dirty="0" smtClean="0"/>
              <a:t>可以用来绘制各种静态，动态，交互式的图表。</a:t>
            </a:r>
          </a:p>
          <a:p>
            <a:r>
              <a:rPr lang="en-US" altLang="zh-CN" dirty="0" err="1" smtClean="0"/>
              <a:t>Matplotlib</a:t>
            </a:r>
            <a:r>
              <a:rPr lang="en-US" altLang="zh-CN" dirty="0" smtClean="0"/>
              <a:t> </a:t>
            </a:r>
            <a:r>
              <a:rPr lang="zh-CN" altLang="en-US" dirty="0" smtClean="0"/>
              <a:t>是一个非常强大的 </a:t>
            </a:r>
            <a:r>
              <a:rPr lang="en-US" altLang="zh-CN" dirty="0" smtClean="0"/>
              <a:t>Python </a:t>
            </a:r>
            <a:r>
              <a:rPr lang="zh-CN" altLang="en-US" dirty="0" smtClean="0"/>
              <a:t>画图工具，我们可以使用该工具将很多数据通过图表的形式更直观的呈现出来。</a:t>
            </a:r>
          </a:p>
          <a:p>
            <a:r>
              <a:rPr lang="en-US" altLang="zh-CN" dirty="0" err="1" smtClean="0"/>
              <a:t>Matplotlib</a:t>
            </a:r>
            <a:r>
              <a:rPr lang="en-US" altLang="zh-CN" dirty="0" smtClean="0"/>
              <a:t> </a:t>
            </a:r>
            <a:r>
              <a:rPr lang="zh-CN" altLang="en-US" dirty="0" smtClean="0"/>
              <a:t>可以绘制线图、散点图、等高线图、条形图、柱状图、</a:t>
            </a:r>
            <a:r>
              <a:rPr lang="en-US" altLang="zh-CN" dirty="0" smtClean="0"/>
              <a:t>3D </a:t>
            </a:r>
            <a:r>
              <a:rPr lang="zh-CN" altLang="en-US" dirty="0" smtClean="0"/>
              <a:t>图形、甚至是图形动画等等。</a:t>
            </a:r>
            <a:endParaRPr lang="en-US" altLang="zh-CN" dirty="0" smtClean="0"/>
          </a:p>
          <a:p>
            <a:r>
              <a:rPr lang="en-US" altLang="zh-CN" dirty="0" err="1" smtClean="0"/>
              <a:t>Matplotlib</a:t>
            </a:r>
            <a:r>
              <a:rPr lang="en-US" altLang="zh-CN" dirty="0" smtClean="0"/>
              <a:t> </a:t>
            </a:r>
            <a:r>
              <a:rPr lang="zh-CN" altLang="en-US" dirty="0" smtClean="0"/>
              <a:t>官网：</a:t>
            </a:r>
            <a:r>
              <a:rPr lang="en-US" altLang="zh-CN" dirty="0" smtClean="0"/>
              <a:t>https://matplotlib.org/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12692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plot() </a:t>
            </a:r>
            <a:r>
              <a:rPr lang="zh-CN" altLang="en-US" dirty="0" smtClean="0"/>
              <a:t>网格线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作用：作为参考线，方便更好的理解数据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5229" y="2345153"/>
            <a:ext cx="5628571" cy="4161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682" y="2466841"/>
            <a:ext cx="5590476" cy="41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5400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plot() </a:t>
            </a:r>
            <a:r>
              <a:rPr lang="zh-CN" altLang="en-US" dirty="0"/>
              <a:t>网格线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plt.grid</a:t>
            </a:r>
            <a:r>
              <a:rPr lang="en-US" altLang="zh-CN" dirty="0"/>
              <a:t>(</a:t>
            </a:r>
            <a:r>
              <a:rPr lang="en-US" altLang="zh-CN" dirty="0" err="1"/>
              <a:t>True,axis</a:t>
            </a:r>
            <a:r>
              <a:rPr lang="en-US" altLang="zh-CN" dirty="0"/>
              <a:t>="both</a:t>
            </a:r>
            <a:r>
              <a:rPr lang="en-US" altLang="zh-CN" dirty="0" smtClean="0"/>
              <a:t>")</a:t>
            </a:r>
          </a:p>
          <a:p>
            <a:r>
              <a:rPr lang="en-US" altLang="zh-CN" dirty="0" smtClean="0"/>
              <a:t>True</a:t>
            </a:r>
            <a:r>
              <a:rPr lang="zh-CN" altLang="en-US" dirty="0" smtClean="0"/>
              <a:t>：显示网格线</a:t>
            </a:r>
            <a:endParaRPr lang="en-US" altLang="zh-CN" dirty="0" smtClean="0"/>
          </a:p>
          <a:p>
            <a:r>
              <a:rPr lang="en-US" altLang="zh-CN" dirty="0" smtClean="0"/>
              <a:t>axis</a:t>
            </a:r>
            <a:r>
              <a:rPr lang="zh-CN" altLang="en-US" dirty="0" smtClean="0"/>
              <a:t>：</a:t>
            </a:r>
            <a:r>
              <a:rPr lang="en-US" altLang="zh-CN" dirty="0" smtClean="0"/>
              <a:t>x</a:t>
            </a:r>
            <a:r>
              <a:rPr lang="zh-CN" altLang="en-US" dirty="0" smtClean="0"/>
              <a:t>，表示</a:t>
            </a:r>
            <a:r>
              <a:rPr lang="en-US" altLang="zh-CN" dirty="0" smtClean="0"/>
              <a:t>x</a:t>
            </a:r>
            <a:r>
              <a:rPr lang="zh-CN" altLang="en-US" dirty="0" smtClean="0"/>
              <a:t>轴上显示网格线，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y</a:t>
            </a:r>
            <a:r>
              <a:rPr lang="zh-CN" altLang="en-US" dirty="0" smtClean="0"/>
              <a:t>：表示</a:t>
            </a:r>
            <a:r>
              <a:rPr lang="en-US" altLang="zh-CN" dirty="0" smtClean="0"/>
              <a:t>y</a:t>
            </a:r>
            <a:r>
              <a:rPr lang="zh-CN" altLang="en-US" dirty="0" smtClean="0"/>
              <a:t>轴</a:t>
            </a:r>
            <a:r>
              <a:rPr lang="zh-CN" altLang="en-US" dirty="0"/>
              <a:t>上显示</a:t>
            </a:r>
            <a:r>
              <a:rPr lang="zh-CN" altLang="en-US" dirty="0" smtClean="0"/>
              <a:t>网格线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both</a:t>
            </a:r>
            <a:r>
              <a:rPr lang="zh-CN" altLang="en-US" dirty="0" smtClean="0"/>
              <a:t>：</a:t>
            </a:r>
            <a:r>
              <a:rPr lang="en-US" altLang="zh-CN" dirty="0" smtClean="0"/>
              <a:t>x</a:t>
            </a:r>
            <a:r>
              <a:rPr lang="zh-CN" altLang="en-US" dirty="0" smtClean="0"/>
              <a:t>、</a:t>
            </a:r>
            <a:r>
              <a:rPr lang="en-US" altLang="zh-CN" dirty="0" smtClean="0"/>
              <a:t>y</a:t>
            </a:r>
            <a:r>
              <a:rPr lang="zh-CN" altLang="en-US" dirty="0" smtClean="0"/>
              <a:t>轴都显示网格线</a:t>
            </a:r>
            <a:endParaRPr lang="en-US" altLang="zh-CN" dirty="0" smtClean="0"/>
          </a:p>
          <a:p>
            <a:r>
              <a:rPr lang="en-US" altLang="zh-CN" dirty="0"/>
              <a:t>color='r</a:t>
            </a:r>
            <a:r>
              <a:rPr lang="en-US" altLang="zh-CN" dirty="0" smtClean="0"/>
              <a:t>'</a:t>
            </a:r>
          </a:p>
          <a:p>
            <a:r>
              <a:rPr lang="en-US" altLang="zh-CN" dirty="0" err="1" smtClean="0"/>
              <a:t>linestyle</a:t>
            </a:r>
            <a:r>
              <a:rPr lang="en-US" altLang="zh-CN" dirty="0"/>
              <a:t>='-' </a:t>
            </a:r>
            <a:endParaRPr lang="en-US" altLang="zh-CN" dirty="0" smtClean="0"/>
          </a:p>
          <a:p>
            <a:r>
              <a:rPr lang="en-US" altLang="zh-CN" dirty="0" smtClean="0"/>
              <a:t>linewidth=2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16843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plot() </a:t>
            </a:r>
            <a:r>
              <a:rPr lang="zh-CN" altLang="en-US" dirty="0"/>
              <a:t>网格线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err="1"/>
              <a:t>plt.grid</a:t>
            </a:r>
            <a:r>
              <a:rPr lang="en-US" altLang="zh-CN" dirty="0"/>
              <a:t>(</a:t>
            </a:r>
            <a:r>
              <a:rPr lang="en-US" altLang="zh-CN" dirty="0" err="1"/>
              <a:t>True,axis</a:t>
            </a:r>
            <a:r>
              <a:rPr lang="en-US" altLang="zh-CN" dirty="0"/>
              <a:t>="</a:t>
            </a:r>
            <a:r>
              <a:rPr lang="en-US" altLang="zh-CN" dirty="0" err="1"/>
              <a:t>both",color</a:t>
            </a:r>
            <a:r>
              <a:rPr lang="en-US" altLang="zh-CN" dirty="0"/>
              <a:t>='r',</a:t>
            </a:r>
            <a:r>
              <a:rPr lang="en-US" altLang="zh-CN" dirty="0" err="1"/>
              <a:t>linestyle</a:t>
            </a:r>
            <a:r>
              <a:rPr lang="en-US" altLang="zh-CN" dirty="0"/>
              <a:t>=":",linewidth="2")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246" y="2469137"/>
            <a:ext cx="5485714" cy="41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2758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subplot()</a:t>
            </a:r>
            <a:r>
              <a:rPr lang="zh-CN" altLang="en-US" dirty="0" smtClean="0"/>
              <a:t>绘制</a:t>
            </a:r>
            <a:r>
              <a:rPr lang="zh-CN" altLang="en-US" dirty="0"/>
              <a:t>多个子图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subplot(</a:t>
            </a:r>
            <a:r>
              <a:rPr lang="en-US" altLang="zh-CN" dirty="0" err="1" smtClean="0"/>
              <a:t>row,col,x</a:t>
            </a:r>
            <a:r>
              <a:rPr lang="en-US" altLang="zh-CN" dirty="0" smtClean="0"/>
              <a:t>) </a:t>
            </a:r>
            <a:r>
              <a:rPr lang="zh-CN" altLang="en-US" dirty="0"/>
              <a:t>方法在绘图时需要指定</a:t>
            </a:r>
            <a:r>
              <a:rPr lang="zh-CN" altLang="en-US" dirty="0" smtClean="0"/>
              <a:t>位置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row</a:t>
            </a:r>
            <a:r>
              <a:rPr lang="zh-CN" altLang="en-US" dirty="0" smtClean="0"/>
              <a:t>：表示</a:t>
            </a:r>
            <a:r>
              <a:rPr lang="en-US" altLang="zh-CN" dirty="0" smtClean="0"/>
              <a:t>n</a:t>
            </a:r>
            <a:r>
              <a:rPr lang="zh-CN" altLang="en-US" dirty="0" smtClean="0"/>
              <a:t>行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col</a:t>
            </a:r>
            <a:r>
              <a:rPr lang="zh-CN" altLang="en-US" dirty="0" smtClean="0"/>
              <a:t>：表示</a:t>
            </a:r>
            <a:r>
              <a:rPr lang="en-US" altLang="zh-CN" dirty="0" smtClean="0"/>
              <a:t>n</a:t>
            </a:r>
            <a:r>
              <a:rPr lang="zh-CN" altLang="en-US" dirty="0" smtClean="0"/>
              <a:t>列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x</a:t>
            </a:r>
            <a:r>
              <a:rPr lang="zh-CN" altLang="en-US" dirty="0" smtClean="0"/>
              <a:t>：表示占据哪个单元格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12881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subplot()</a:t>
            </a:r>
            <a:r>
              <a:rPr lang="zh-CN" altLang="en-US" dirty="0" smtClean="0"/>
              <a:t>绘制</a:t>
            </a:r>
            <a:r>
              <a:rPr lang="zh-CN" altLang="en-US" dirty="0"/>
              <a:t>多个</a:t>
            </a:r>
            <a:r>
              <a:rPr lang="zh-CN" altLang="en-US" dirty="0" smtClean="0"/>
              <a:t>子图</a:t>
            </a:r>
            <a:r>
              <a:rPr lang="en-US" altLang="zh-CN" dirty="0" smtClean="0"/>
              <a:t>-</a:t>
            </a:r>
            <a:r>
              <a:rPr lang="zh-CN" altLang="en-US" dirty="0" smtClean="0"/>
              <a:t>案例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绘制第一个子图</a:t>
            </a:r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分成一行两列，占据第一列</a:t>
            </a:r>
          </a:p>
          <a:p>
            <a:pPr marL="0" indent="0">
              <a:buNone/>
            </a:pPr>
            <a:r>
              <a:rPr lang="en-US" altLang="zh-CN" dirty="0" err="1"/>
              <a:t>plt.subplot</a:t>
            </a:r>
            <a:r>
              <a:rPr lang="en-US" altLang="zh-CN" dirty="0"/>
              <a:t>(1, 2, 1)</a:t>
            </a:r>
          </a:p>
          <a:p>
            <a:pPr marL="0" indent="0">
              <a:buNone/>
            </a:pPr>
            <a:r>
              <a:rPr lang="en-US" altLang="zh-CN" dirty="0" err="1"/>
              <a:t>plt.plot</a:t>
            </a:r>
            <a:r>
              <a:rPr lang="en-US" altLang="zh-CN" dirty="0"/>
              <a:t>(hours,temps2)</a:t>
            </a:r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设置子图的标题</a:t>
            </a:r>
          </a:p>
          <a:p>
            <a:pPr marL="0" indent="0">
              <a:buNone/>
            </a:pPr>
            <a:r>
              <a:rPr lang="en-US" altLang="zh-CN" dirty="0" err="1"/>
              <a:t>plt.title</a:t>
            </a:r>
            <a:r>
              <a:rPr lang="en-US" altLang="zh-CN" dirty="0"/>
              <a:t>("1</a:t>
            </a:r>
            <a:r>
              <a:rPr lang="zh-CN" altLang="en-US" dirty="0"/>
              <a:t>月</a:t>
            </a:r>
            <a:r>
              <a:rPr lang="en-US" altLang="zh-CN" dirty="0"/>
              <a:t>1</a:t>
            </a:r>
            <a:r>
              <a:rPr lang="zh-CN" altLang="en-US" dirty="0"/>
              <a:t>日的气温</a:t>
            </a:r>
            <a:r>
              <a:rPr lang="en-US" altLang="zh-CN" dirty="0"/>
              <a:t>")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绘制第二个子图</a:t>
            </a:r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分成一行两列，占据第二列</a:t>
            </a:r>
          </a:p>
          <a:p>
            <a:pPr marL="0" indent="0">
              <a:buNone/>
            </a:pPr>
            <a:r>
              <a:rPr lang="en-US" altLang="zh-CN" dirty="0" err="1"/>
              <a:t>plt.subplot</a:t>
            </a:r>
            <a:r>
              <a:rPr lang="en-US" altLang="zh-CN" dirty="0"/>
              <a:t>(1, 2, 2)</a:t>
            </a:r>
          </a:p>
          <a:p>
            <a:pPr marL="0" indent="0">
              <a:buNone/>
            </a:pPr>
            <a:r>
              <a:rPr lang="en-US" altLang="zh-CN" dirty="0" err="1"/>
              <a:t>plt.plot</a:t>
            </a:r>
            <a:r>
              <a:rPr lang="en-US" altLang="zh-CN" dirty="0"/>
              <a:t>(</a:t>
            </a:r>
            <a:r>
              <a:rPr lang="en-US" altLang="zh-CN" dirty="0" err="1"/>
              <a:t>hours,temps</a:t>
            </a:r>
            <a:r>
              <a:rPr lang="en-US" altLang="zh-CN" dirty="0"/>
              <a:t>)</a:t>
            </a:r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设置子图的标题</a:t>
            </a:r>
          </a:p>
          <a:p>
            <a:pPr marL="0" indent="0">
              <a:buNone/>
            </a:pPr>
            <a:r>
              <a:rPr lang="en-US" altLang="zh-CN" dirty="0" err="1"/>
              <a:t>plt.title</a:t>
            </a:r>
            <a:r>
              <a:rPr lang="en-US" altLang="zh-CN" dirty="0"/>
              <a:t>("6</a:t>
            </a:r>
            <a:r>
              <a:rPr lang="zh-CN" altLang="en-US" dirty="0"/>
              <a:t>月</a:t>
            </a:r>
            <a:r>
              <a:rPr lang="en-US" altLang="zh-CN" dirty="0"/>
              <a:t>1</a:t>
            </a:r>
            <a:r>
              <a:rPr lang="zh-CN" altLang="en-US" dirty="0"/>
              <a:t>日的气温</a:t>
            </a:r>
            <a:r>
              <a:rPr lang="en-US" altLang="zh-CN" dirty="0"/>
              <a:t>")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设置总标题</a:t>
            </a:r>
          </a:p>
          <a:p>
            <a:pPr marL="0" indent="0">
              <a:buNone/>
            </a:pPr>
            <a:r>
              <a:rPr lang="en-US" altLang="zh-CN" dirty="0" err="1"/>
              <a:t>plt.suptitle</a:t>
            </a:r>
            <a:r>
              <a:rPr lang="en-US" altLang="zh-CN" dirty="0"/>
              <a:t>("1</a:t>
            </a:r>
            <a:r>
              <a:rPr lang="zh-CN" altLang="en-US" dirty="0"/>
              <a:t>月</a:t>
            </a:r>
            <a:r>
              <a:rPr lang="en-US" altLang="zh-CN" dirty="0"/>
              <a:t>1</a:t>
            </a:r>
            <a:r>
              <a:rPr lang="zh-CN" altLang="en-US" dirty="0"/>
              <a:t>日与</a:t>
            </a:r>
            <a:r>
              <a:rPr lang="en-US" altLang="zh-CN" dirty="0"/>
              <a:t>6</a:t>
            </a:r>
            <a:r>
              <a:rPr lang="zh-CN" altLang="en-US" dirty="0"/>
              <a:t>月</a:t>
            </a:r>
            <a:r>
              <a:rPr lang="en-US" altLang="zh-CN" dirty="0"/>
              <a:t>1</a:t>
            </a:r>
            <a:r>
              <a:rPr lang="zh-CN" altLang="en-US" dirty="0"/>
              <a:t>日的气温</a:t>
            </a:r>
            <a:r>
              <a:rPr lang="en-US" altLang="zh-CN" dirty="0"/>
              <a:t>")</a:t>
            </a:r>
          </a:p>
          <a:p>
            <a:pPr marL="0" indent="0">
              <a:buNone/>
            </a:pPr>
            <a:r>
              <a:rPr lang="en-US" altLang="zh-CN" dirty="0" err="1"/>
              <a:t>plt.show</a:t>
            </a:r>
            <a:r>
              <a:rPr lang="en-US" altLang="zh-CN" dirty="0"/>
              <a:t>()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4800" y="1825625"/>
            <a:ext cx="5600000" cy="4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3431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subplot()</a:t>
            </a:r>
            <a:r>
              <a:rPr lang="zh-CN" altLang="en-US" dirty="0"/>
              <a:t>绘制多个</a:t>
            </a:r>
            <a:r>
              <a:rPr lang="zh-CN" altLang="en-US" dirty="0" smtClean="0"/>
              <a:t>子图</a:t>
            </a:r>
            <a:r>
              <a:rPr lang="en-US" altLang="zh-CN" dirty="0" smtClean="0"/>
              <a:t>-</a:t>
            </a:r>
            <a:r>
              <a:rPr lang="zh-CN" altLang="en-US" dirty="0" smtClean="0"/>
              <a:t>标题解释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7987" y="1825625"/>
            <a:ext cx="925602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019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subplot()</a:t>
            </a:r>
            <a:r>
              <a:rPr lang="zh-CN" altLang="en-US" dirty="0"/>
              <a:t>绘制多个子图</a:t>
            </a:r>
            <a:r>
              <a:rPr lang="en-US" altLang="zh-CN" dirty="0"/>
              <a:t>-</a:t>
            </a:r>
            <a:r>
              <a:rPr lang="zh-CN" altLang="en-US" dirty="0"/>
              <a:t>代码解释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5977" y="1825625"/>
            <a:ext cx="822004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5337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subplots()</a:t>
            </a:r>
            <a:r>
              <a:rPr lang="zh-CN" altLang="en-US" dirty="0" smtClean="0"/>
              <a:t>绘制多个图表</a:t>
            </a:r>
            <a:r>
              <a:rPr lang="en-US" altLang="zh-CN" dirty="0" smtClean="0"/>
              <a:t>-</a:t>
            </a:r>
            <a:r>
              <a:rPr lang="zh-CN" altLang="en-US" dirty="0" smtClean="0"/>
              <a:t>案例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subplots(</a:t>
            </a:r>
            <a:r>
              <a:rPr lang="en-US" altLang="zh-CN" dirty="0" err="1"/>
              <a:t>nrows</a:t>
            </a:r>
            <a:r>
              <a:rPr lang="en-US" altLang="zh-CN" dirty="0"/>
              <a:t>=1, </a:t>
            </a:r>
            <a:r>
              <a:rPr lang="en-US" altLang="zh-CN" dirty="0" err="1"/>
              <a:t>ncols</a:t>
            </a:r>
            <a:r>
              <a:rPr lang="en-US" altLang="zh-CN" dirty="0"/>
              <a:t>=1, </a:t>
            </a:r>
            <a:r>
              <a:rPr lang="en-US" altLang="zh-CN" dirty="0" smtClean="0"/>
              <a:t>)</a:t>
            </a:r>
          </a:p>
          <a:p>
            <a:r>
              <a:rPr lang="en-US" altLang="zh-CN" dirty="0" err="1"/>
              <a:t>nrows</a:t>
            </a:r>
            <a:r>
              <a:rPr lang="zh-CN" altLang="en-US" dirty="0"/>
              <a:t>：默认为 </a:t>
            </a:r>
            <a:r>
              <a:rPr lang="en-US" altLang="zh-CN" dirty="0"/>
              <a:t>1</a:t>
            </a:r>
            <a:r>
              <a:rPr lang="zh-CN" altLang="en-US" dirty="0"/>
              <a:t>，设置图表的行数。</a:t>
            </a:r>
          </a:p>
          <a:p>
            <a:r>
              <a:rPr lang="en-US" altLang="zh-CN" dirty="0" err="1"/>
              <a:t>ncols</a:t>
            </a:r>
            <a:r>
              <a:rPr lang="zh-CN" altLang="en-US" dirty="0"/>
              <a:t>：默认为 </a:t>
            </a:r>
            <a:r>
              <a:rPr lang="en-US" altLang="zh-CN" dirty="0"/>
              <a:t>1</a:t>
            </a:r>
            <a:r>
              <a:rPr lang="zh-CN" altLang="en-US" dirty="0"/>
              <a:t>，设置图表的列数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返回</a:t>
            </a:r>
            <a:r>
              <a:rPr lang="zh-CN" altLang="en-US" dirty="0" smtClean="0"/>
              <a:t>值：返回子图表对象，通过该对象可以绘图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03345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subplots()</a:t>
            </a:r>
            <a:r>
              <a:rPr lang="zh-CN" altLang="en-US" dirty="0" smtClean="0"/>
              <a:t>绘制多个图表</a:t>
            </a:r>
            <a:r>
              <a:rPr lang="en-US" altLang="zh-CN" dirty="0" smtClean="0"/>
              <a:t>-</a:t>
            </a:r>
            <a:r>
              <a:rPr lang="zh-CN" altLang="en-US" dirty="0" smtClean="0"/>
              <a:t>案例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altLang="zh-CN" dirty="0"/>
              <a:t># subplots() </a:t>
            </a:r>
            <a:r>
              <a:rPr lang="zh-CN" altLang="en-US" dirty="0"/>
              <a:t>有返回值，其返回值包含两个图表对象，通过这两个对象分别设置各个子图的数据</a:t>
            </a:r>
          </a:p>
          <a:p>
            <a:pPr marL="0" indent="0">
              <a:buNone/>
            </a:pPr>
            <a:r>
              <a:rPr lang="en-US" altLang="zh-CN" dirty="0"/>
              <a:t>f, (ax1, ax2) = </a:t>
            </a:r>
            <a:r>
              <a:rPr lang="en-US" altLang="zh-CN" dirty="0" err="1"/>
              <a:t>plt.subplots</a:t>
            </a:r>
            <a:r>
              <a:rPr lang="en-US" altLang="zh-CN" dirty="0"/>
              <a:t>(1, 2, </a:t>
            </a:r>
            <a:r>
              <a:rPr lang="en-US" altLang="zh-CN" dirty="0" err="1"/>
              <a:t>sharex</a:t>
            </a:r>
            <a:r>
              <a:rPr lang="en-US" altLang="zh-CN" dirty="0"/>
              <a:t>=True)</a:t>
            </a:r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设置第一个子图的数据</a:t>
            </a:r>
          </a:p>
          <a:p>
            <a:pPr marL="0" indent="0">
              <a:buNone/>
            </a:pPr>
            <a:r>
              <a:rPr lang="en-US" altLang="zh-CN" dirty="0"/>
              <a:t>ax1.plot(hours, temps2)</a:t>
            </a:r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给第一个子图设置标题</a:t>
            </a:r>
          </a:p>
          <a:p>
            <a:pPr marL="0" indent="0">
              <a:buNone/>
            </a:pPr>
            <a:r>
              <a:rPr lang="en-US" altLang="zh-CN" dirty="0"/>
              <a:t>ax1.set_title('1</a:t>
            </a:r>
            <a:r>
              <a:rPr lang="zh-CN" altLang="en-US" dirty="0"/>
              <a:t>月</a:t>
            </a:r>
            <a:r>
              <a:rPr lang="en-US" altLang="zh-CN" dirty="0"/>
              <a:t>1</a:t>
            </a:r>
            <a:r>
              <a:rPr lang="zh-CN" altLang="en-US" dirty="0"/>
              <a:t>日的气温</a:t>
            </a:r>
            <a:r>
              <a:rPr lang="en-US" altLang="zh-CN" dirty="0"/>
              <a:t>')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设置第二个子图的数据</a:t>
            </a:r>
          </a:p>
          <a:p>
            <a:pPr marL="0" indent="0">
              <a:buNone/>
            </a:pPr>
            <a:r>
              <a:rPr lang="en-US" altLang="zh-CN" dirty="0"/>
              <a:t>ax2.plot(hours, temps)</a:t>
            </a:r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给第一个子图设置标题</a:t>
            </a:r>
          </a:p>
          <a:p>
            <a:pPr marL="0" indent="0">
              <a:buNone/>
            </a:pPr>
            <a:r>
              <a:rPr lang="en-US" altLang="zh-CN" dirty="0"/>
              <a:t>ax2.set_title('6</a:t>
            </a:r>
            <a:r>
              <a:rPr lang="zh-CN" altLang="en-US" dirty="0"/>
              <a:t>月</a:t>
            </a:r>
            <a:r>
              <a:rPr lang="en-US" altLang="zh-CN" dirty="0"/>
              <a:t>1</a:t>
            </a:r>
            <a:r>
              <a:rPr lang="zh-CN" altLang="en-US" dirty="0"/>
              <a:t>日的气温</a:t>
            </a:r>
            <a:r>
              <a:rPr lang="en-US" altLang="zh-CN" dirty="0"/>
              <a:t>')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设置总标题</a:t>
            </a:r>
          </a:p>
          <a:p>
            <a:pPr marL="0" indent="0">
              <a:buNone/>
            </a:pPr>
            <a:r>
              <a:rPr lang="en-US" altLang="zh-CN" dirty="0" err="1"/>
              <a:t>plt.suptitle</a:t>
            </a:r>
            <a:r>
              <a:rPr lang="en-US" altLang="zh-CN" dirty="0"/>
              <a:t>("1</a:t>
            </a:r>
            <a:r>
              <a:rPr lang="zh-CN" altLang="en-US" dirty="0"/>
              <a:t>月</a:t>
            </a:r>
            <a:r>
              <a:rPr lang="en-US" altLang="zh-CN" dirty="0"/>
              <a:t>1</a:t>
            </a:r>
            <a:r>
              <a:rPr lang="zh-CN" altLang="en-US" dirty="0"/>
              <a:t>日与</a:t>
            </a:r>
            <a:r>
              <a:rPr lang="en-US" altLang="zh-CN" dirty="0"/>
              <a:t>6</a:t>
            </a:r>
            <a:r>
              <a:rPr lang="zh-CN" altLang="en-US" dirty="0"/>
              <a:t>月</a:t>
            </a:r>
            <a:r>
              <a:rPr lang="en-US" altLang="zh-CN" dirty="0"/>
              <a:t>1</a:t>
            </a:r>
            <a:r>
              <a:rPr lang="zh-CN" altLang="en-US" dirty="0"/>
              <a:t>日的气温（</a:t>
            </a:r>
            <a:r>
              <a:rPr lang="en-US" altLang="zh-CN" dirty="0"/>
              <a:t>subplots</a:t>
            </a:r>
            <a:r>
              <a:rPr lang="zh-CN" altLang="en-US" dirty="0"/>
              <a:t>）</a:t>
            </a:r>
            <a:r>
              <a:rPr lang="en-US" altLang="zh-CN" dirty="0"/>
              <a:t>")</a:t>
            </a:r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显示图表</a:t>
            </a:r>
          </a:p>
          <a:p>
            <a:pPr marL="0" indent="0">
              <a:buNone/>
            </a:pPr>
            <a:r>
              <a:rPr lang="en-US" altLang="zh-CN" dirty="0" err="1"/>
              <a:t>plt.show</a:t>
            </a:r>
            <a:r>
              <a:rPr lang="en-US" altLang="zh-CN" dirty="0"/>
              <a:t>()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7487" y="2066863"/>
            <a:ext cx="5695238" cy="4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9567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scatter() </a:t>
            </a:r>
            <a:r>
              <a:rPr lang="zh-CN" altLang="en-US" dirty="0" smtClean="0"/>
              <a:t>散点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zh-CN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333" y="2391770"/>
            <a:ext cx="4333333" cy="3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848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导入模块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import </a:t>
            </a:r>
            <a:r>
              <a:rPr lang="en-US" altLang="zh-CN" dirty="0" err="1"/>
              <a:t>matplotlib.pyplot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70488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scatter() </a:t>
            </a:r>
            <a:r>
              <a:rPr lang="zh-CN" altLang="en-US" dirty="0" smtClean="0"/>
              <a:t>散点</a:t>
            </a:r>
            <a:r>
              <a:rPr lang="en-US" altLang="zh-CN" dirty="0" smtClean="0"/>
              <a:t>-</a:t>
            </a:r>
            <a:r>
              <a:rPr lang="zh-CN" altLang="en-US" dirty="0" smtClean="0"/>
              <a:t>解释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/>
              <a:t>scatter(x</a:t>
            </a:r>
            <a:r>
              <a:rPr lang="en-US" altLang="zh-CN" dirty="0"/>
              <a:t>, </a:t>
            </a:r>
            <a:r>
              <a:rPr lang="en-US" altLang="zh-CN" dirty="0" smtClean="0"/>
              <a:t>y</a:t>
            </a:r>
            <a:r>
              <a:rPr lang="en-US" altLang="zh-CN" dirty="0"/>
              <a:t>, </a:t>
            </a:r>
            <a:r>
              <a:rPr lang="en-US" altLang="zh-CN" dirty="0" smtClean="0"/>
              <a:t>s=None, </a:t>
            </a:r>
            <a:r>
              <a:rPr lang="en-US" altLang="zh-CN" dirty="0"/>
              <a:t>c=None, marker=None, </a:t>
            </a:r>
            <a:r>
              <a:rPr lang="en-US" altLang="zh-CN" dirty="0" err="1"/>
              <a:t>cmap</a:t>
            </a:r>
            <a:r>
              <a:rPr lang="en-US" altLang="zh-CN" dirty="0"/>
              <a:t>=None, norm=None, </a:t>
            </a:r>
            <a:r>
              <a:rPr lang="en-US" altLang="zh-CN" dirty="0" err="1"/>
              <a:t>vmin</a:t>
            </a:r>
            <a:r>
              <a:rPr lang="en-US" altLang="zh-CN" dirty="0"/>
              <a:t>=None, </a:t>
            </a:r>
            <a:r>
              <a:rPr lang="en-US" altLang="zh-CN" dirty="0" err="1"/>
              <a:t>vmax</a:t>
            </a:r>
            <a:r>
              <a:rPr lang="en-US" altLang="zh-CN" dirty="0"/>
              <a:t>=None, alpha=None, linewidths=None, *, </a:t>
            </a:r>
            <a:r>
              <a:rPr lang="en-US" altLang="zh-CN" dirty="0" err="1"/>
              <a:t>edgecolors</a:t>
            </a:r>
            <a:r>
              <a:rPr lang="en-US" altLang="zh-CN" dirty="0"/>
              <a:t>=None, </a:t>
            </a:r>
            <a:r>
              <a:rPr lang="en-US" altLang="zh-CN" dirty="0" err="1"/>
              <a:t>plotnonfinite</a:t>
            </a:r>
            <a:r>
              <a:rPr lang="en-US" altLang="zh-CN" dirty="0"/>
              <a:t>=False, data=None, **</a:t>
            </a:r>
            <a:r>
              <a:rPr lang="en-US" altLang="zh-CN" dirty="0" err="1"/>
              <a:t>kwargs</a:t>
            </a:r>
            <a:r>
              <a:rPr lang="en-US" altLang="zh-CN" dirty="0" smtClean="0"/>
              <a:t>)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s</a:t>
            </a:r>
            <a:r>
              <a:rPr lang="zh-CN" altLang="en-US" dirty="0" smtClean="0"/>
              <a:t>：给标记设置大小。</a:t>
            </a:r>
            <a:r>
              <a:rPr lang="zh-CN" altLang="en-US" dirty="0"/>
              <a:t>一个数字时，表示给所有点设置大小；也可以列表，表示给各个标记设置大小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c</a:t>
            </a:r>
            <a:r>
              <a:rPr lang="zh-CN" altLang="en-US" dirty="0" smtClean="0"/>
              <a:t>：</a:t>
            </a:r>
            <a:r>
              <a:rPr lang="zh-CN" altLang="en-US" dirty="0"/>
              <a:t>给</a:t>
            </a:r>
            <a:r>
              <a:rPr lang="zh-CN" altLang="en-US" dirty="0" smtClean="0"/>
              <a:t>标记设置颜色。</a:t>
            </a:r>
            <a:r>
              <a:rPr lang="zh-CN" altLang="en-US" dirty="0"/>
              <a:t>一</a:t>
            </a:r>
            <a:r>
              <a:rPr lang="zh-CN" altLang="en-US" dirty="0" smtClean="0"/>
              <a:t>个颜色时</a:t>
            </a:r>
            <a:r>
              <a:rPr lang="zh-CN" altLang="en-US" dirty="0"/>
              <a:t>，表示给所有点</a:t>
            </a:r>
            <a:r>
              <a:rPr lang="zh-CN" altLang="en-US" dirty="0" smtClean="0"/>
              <a:t>设置该颜色；</a:t>
            </a:r>
            <a:r>
              <a:rPr lang="zh-CN" altLang="en-US" dirty="0"/>
              <a:t>也可以列表，表示给各个标记</a:t>
            </a:r>
            <a:r>
              <a:rPr lang="zh-CN" altLang="en-US" dirty="0" smtClean="0"/>
              <a:t>设置颜色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940164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scatter() </a:t>
            </a:r>
            <a:r>
              <a:rPr lang="zh-CN" altLang="en-US" dirty="0" smtClean="0"/>
              <a:t>散点图</a:t>
            </a:r>
            <a:r>
              <a:rPr lang="en-US" altLang="zh-CN" dirty="0" smtClean="0"/>
              <a:t>-</a:t>
            </a:r>
            <a:r>
              <a:rPr lang="zh-CN" altLang="en-US" dirty="0"/>
              <a:t>案例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altLang="zh-CN" dirty="0"/>
              <a:t>import </a:t>
            </a:r>
            <a:r>
              <a:rPr lang="en-US" altLang="zh-CN" dirty="0" err="1"/>
              <a:t>matplotlib.pyplot</a:t>
            </a:r>
            <a:r>
              <a:rPr lang="en-US" altLang="zh-CN" dirty="0"/>
              <a:t> as </a:t>
            </a:r>
            <a:r>
              <a:rPr lang="en-US" altLang="zh-CN" dirty="0" err="1"/>
              <a:t>plt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各个点的</a:t>
            </a:r>
            <a:r>
              <a:rPr lang="en-US" altLang="zh-CN" dirty="0"/>
              <a:t>x</a:t>
            </a:r>
            <a:r>
              <a:rPr lang="zh-CN" altLang="en-US" dirty="0"/>
              <a:t>坐标，放到一个列表中</a:t>
            </a:r>
          </a:p>
          <a:p>
            <a:pPr marL="0" indent="0">
              <a:buNone/>
            </a:pPr>
            <a:r>
              <a:rPr lang="en-US" altLang="zh-CN" dirty="0"/>
              <a:t>x = [1,2,3,4,5]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各个点的</a:t>
            </a:r>
            <a:r>
              <a:rPr lang="en-US" altLang="zh-CN" dirty="0"/>
              <a:t>y</a:t>
            </a:r>
            <a:r>
              <a:rPr lang="zh-CN" altLang="en-US" dirty="0"/>
              <a:t>坐标，放到另一个列表中</a:t>
            </a:r>
          </a:p>
          <a:p>
            <a:pPr marL="0" indent="0">
              <a:buNone/>
            </a:pPr>
            <a:r>
              <a:rPr lang="en-US" altLang="zh-CN" dirty="0"/>
              <a:t>y = [1,2,3,4,5]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给散点图设置坐标</a:t>
            </a:r>
          </a:p>
          <a:p>
            <a:pPr marL="0" indent="0">
              <a:buNone/>
            </a:pPr>
            <a:r>
              <a:rPr lang="en-US" altLang="zh-CN" dirty="0" err="1"/>
              <a:t>plt.scatter</a:t>
            </a:r>
            <a:r>
              <a:rPr lang="en-US" altLang="zh-CN" dirty="0"/>
              <a:t>(</a:t>
            </a:r>
            <a:r>
              <a:rPr lang="en-US" altLang="zh-CN" dirty="0" err="1"/>
              <a:t>x,y</a:t>
            </a:r>
            <a:r>
              <a:rPr lang="en-US" altLang="zh-CN" dirty="0"/>
              <a:t>)</a:t>
            </a:r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显示图表</a:t>
            </a:r>
          </a:p>
          <a:p>
            <a:pPr marL="0" indent="0">
              <a:buNone/>
            </a:pPr>
            <a:r>
              <a:rPr lang="en-US" altLang="zh-CN" dirty="0" err="1"/>
              <a:t>plt.show</a:t>
            </a:r>
            <a:r>
              <a:rPr lang="en-US" altLang="zh-CN" dirty="0"/>
              <a:t>()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79519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scatter() </a:t>
            </a:r>
            <a:r>
              <a:rPr lang="zh-CN" altLang="en-US" dirty="0" smtClean="0"/>
              <a:t>散点图</a:t>
            </a:r>
            <a:r>
              <a:rPr lang="en-US" altLang="zh-CN" dirty="0" smtClean="0"/>
              <a:t>-</a:t>
            </a:r>
            <a:r>
              <a:rPr lang="zh-CN" altLang="en-US" dirty="0" smtClean="0"/>
              <a:t>代码解释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5524" y="1558521"/>
            <a:ext cx="8980952" cy="5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3659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柱状图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.</a:t>
            </a:r>
            <a:r>
              <a:rPr lang="en-US" altLang="zh-CN" dirty="0" smtClean="0"/>
              <a:t>bar(names, heights, </a:t>
            </a:r>
            <a:r>
              <a:rPr lang="en-US" altLang="zh-CN" dirty="0"/>
              <a:t>width=0.8, bottom=None, *, align='center', data=None, **</a:t>
            </a:r>
            <a:r>
              <a:rPr lang="en-US" altLang="zh-CN" dirty="0" err="1"/>
              <a:t>kwargs</a:t>
            </a:r>
            <a:r>
              <a:rPr lang="en-US" altLang="zh-CN" dirty="0" smtClean="0"/>
              <a:t>)</a:t>
            </a: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names</a:t>
            </a:r>
            <a:r>
              <a:rPr lang="zh-CN" altLang="en-US" dirty="0" smtClean="0"/>
              <a:t>：各个柱子在</a:t>
            </a:r>
            <a:r>
              <a:rPr lang="en-US" altLang="zh-CN" dirty="0" smtClean="0"/>
              <a:t>x</a:t>
            </a:r>
            <a:r>
              <a:rPr lang="zh-CN" altLang="en-US" dirty="0" smtClean="0"/>
              <a:t>轴上的标签（名字）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heights</a:t>
            </a:r>
            <a:r>
              <a:rPr lang="zh-CN" altLang="en-US" dirty="0" smtClean="0"/>
              <a:t>：各个柱子的高度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width</a:t>
            </a:r>
            <a:r>
              <a:rPr lang="zh-CN" altLang="en-US" dirty="0" smtClean="0"/>
              <a:t>：给柱子设置宽度，默认值是</a:t>
            </a:r>
            <a:r>
              <a:rPr lang="en-US" altLang="zh-CN" dirty="0" smtClean="0"/>
              <a:t>0.8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zh-CN" altLang="en-US" dirty="0" smtClean="0"/>
              <a:t>一个值，就给所有柱子设置相同的宽度；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zh-CN" altLang="en-US" dirty="0" smtClean="0"/>
              <a:t>列表，就给每个柱子分别设置宽度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59448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饼状图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285" y="1957011"/>
            <a:ext cx="4371429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5550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pie()</a:t>
            </a:r>
            <a:r>
              <a:rPr lang="zh-CN" altLang="en-US" dirty="0" smtClean="0"/>
              <a:t>饼状图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dirty="0"/>
              <a:t>pie(x, explode=None, labels=None, colors=None, </a:t>
            </a:r>
            <a:r>
              <a:rPr lang="en-US" altLang="zh-CN" dirty="0" err="1" smtClean="0"/>
              <a:t>autopct</a:t>
            </a:r>
            <a:r>
              <a:rPr lang="en-US" altLang="zh-CN" dirty="0" smtClean="0"/>
              <a:t>=None)</a:t>
            </a:r>
          </a:p>
          <a:p>
            <a:pPr marL="0" indent="0">
              <a:buNone/>
            </a:pPr>
            <a:r>
              <a:rPr lang="en-US" altLang="zh-CN" dirty="0"/>
              <a:t>x</a:t>
            </a:r>
            <a:r>
              <a:rPr lang="zh-CN" altLang="en-US" dirty="0"/>
              <a:t>：浮点</a:t>
            </a:r>
            <a:r>
              <a:rPr lang="zh-CN" altLang="en-US" dirty="0" smtClean="0"/>
              <a:t>型列表</a:t>
            </a:r>
            <a:r>
              <a:rPr lang="zh-CN" altLang="en-US" dirty="0"/>
              <a:t>，用于绘制饼图的数据，表示每个扇形的</a:t>
            </a:r>
            <a:r>
              <a:rPr lang="zh-CN" altLang="en-US" dirty="0" smtClean="0"/>
              <a:t>面积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 smtClean="0"/>
              <a:t>参数解释：</a:t>
            </a:r>
            <a:endParaRPr lang="en-US" altLang="zh-CN" b="1" dirty="0" smtClean="0"/>
          </a:p>
          <a:p>
            <a:r>
              <a:rPr lang="en-US" altLang="zh-CN" dirty="0"/>
              <a:t>explode</a:t>
            </a:r>
            <a:r>
              <a:rPr lang="zh-CN" altLang="en-US" dirty="0"/>
              <a:t>：数组，表示各个扇形之间的</a:t>
            </a:r>
            <a:r>
              <a:rPr lang="zh-CN" altLang="en-US" dirty="0" smtClean="0"/>
              <a:t>间隔</a:t>
            </a:r>
            <a:r>
              <a:rPr lang="en-US" altLang="zh-CN" dirty="0" smtClean="0"/>
              <a:t>,0-1</a:t>
            </a:r>
            <a:r>
              <a:rPr lang="zh-CN" altLang="en-US" dirty="0" smtClean="0"/>
              <a:t>之间，一般不要超过</a:t>
            </a:r>
            <a:r>
              <a:rPr lang="en-US" altLang="zh-CN" dirty="0" smtClean="0"/>
              <a:t>0.8</a:t>
            </a:r>
            <a:r>
              <a:rPr lang="zh-CN" altLang="en-US" dirty="0" smtClean="0"/>
              <a:t>，</a:t>
            </a:r>
            <a:r>
              <a:rPr lang="zh-CN" altLang="en-US" dirty="0"/>
              <a:t>默认值为</a:t>
            </a:r>
            <a:r>
              <a:rPr lang="en-US" altLang="zh-CN" dirty="0" smtClean="0"/>
              <a:t>0</a:t>
            </a:r>
          </a:p>
          <a:p>
            <a:r>
              <a:rPr lang="en-US" altLang="zh-CN" dirty="0"/>
              <a:t>labels</a:t>
            </a:r>
            <a:r>
              <a:rPr lang="zh-CN" altLang="en-US" dirty="0"/>
              <a:t>：列表，各个扇形的标签，默认值为 </a:t>
            </a:r>
            <a:r>
              <a:rPr lang="en-US" altLang="zh-CN" dirty="0"/>
              <a:t>None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colors</a:t>
            </a:r>
            <a:r>
              <a:rPr lang="zh-CN" altLang="en-US" dirty="0"/>
              <a:t>：数组，表示各个扇形的颜色，默认值为 </a:t>
            </a:r>
            <a:r>
              <a:rPr lang="en-US" altLang="zh-CN" dirty="0" smtClean="0"/>
              <a:t>None</a:t>
            </a:r>
          </a:p>
          <a:p>
            <a:r>
              <a:rPr lang="en-US" altLang="zh-CN" dirty="0" err="1"/>
              <a:t>autopct</a:t>
            </a:r>
            <a:r>
              <a:rPr lang="zh-CN" altLang="en-US" dirty="0"/>
              <a:t>：</a:t>
            </a:r>
            <a:r>
              <a:rPr lang="zh-CN" altLang="en-US" dirty="0" smtClean="0"/>
              <a:t>设置各个</a:t>
            </a:r>
            <a:r>
              <a:rPr lang="zh-CN" altLang="en-US" dirty="0"/>
              <a:t>扇形百分比显示格式，</a:t>
            </a:r>
            <a:r>
              <a:rPr lang="en-US" altLang="zh-CN" dirty="0"/>
              <a:t>%d%% </a:t>
            </a:r>
            <a:r>
              <a:rPr lang="zh-CN" altLang="en-US" dirty="0"/>
              <a:t>整数百分比，</a:t>
            </a:r>
            <a:r>
              <a:rPr lang="en-US" altLang="zh-CN" dirty="0"/>
              <a:t>%0.1f </a:t>
            </a:r>
            <a:r>
              <a:rPr lang="zh-CN" altLang="en-US" dirty="0"/>
              <a:t>一位小数， </a:t>
            </a:r>
            <a:r>
              <a:rPr lang="en-US" altLang="zh-CN" dirty="0"/>
              <a:t>%0.1f%% </a:t>
            </a:r>
            <a:r>
              <a:rPr lang="zh-CN" altLang="en-US" dirty="0"/>
              <a:t>一位小数百分比， </a:t>
            </a:r>
            <a:r>
              <a:rPr lang="en-US" altLang="zh-CN" dirty="0"/>
              <a:t>%0.2f%% </a:t>
            </a:r>
            <a:r>
              <a:rPr lang="zh-CN" altLang="en-US" dirty="0"/>
              <a:t>两位小数百分比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74549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饼状</a:t>
            </a:r>
            <a:r>
              <a:rPr lang="zh-CN" altLang="en-US" dirty="0" smtClean="0"/>
              <a:t>图 </a:t>
            </a:r>
            <a:r>
              <a:rPr lang="en-US" altLang="zh-CN" dirty="0" smtClean="0"/>
              <a:t>– </a:t>
            </a:r>
            <a:r>
              <a:rPr lang="zh-CN" altLang="en-US" smtClean="0"/>
              <a:t>案例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altLang="zh-CN" dirty="0"/>
              <a:t>import </a:t>
            </a:r>
            <a:r>
              <a:rPr lang="en-US" altLang="zh-CN" dirty="0" err="1"/>
              <a:t>matplotlib.pyplot</a:t>
            </a:r>
            <a:r>
              <a:rPr lang="en-US" altLang="zh-CN" dirty="0"/>
              <a:t> as </a:t>
            </a:r>
            <a:r>
              <a:rPr lang="en-US" altLang="zh-CN" dirty="0" err="1"/>
              <a:t>plt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设置 微软雅黑 字体，解决中文乱码</a:t>
            </a:r>
          </a:p>
          <a:p>
            <a:pPr marL="0" indent="0">
              <a:buNone/>
            </a:pPr>
            <a:r>
              <a:rPr lang="en-US" altLang="zh-CN" dirty="0" err="1"/>
              <a:t>plt.rcParams</a:t>
            </a:r>
            <a:r>
              <a:rPr lang="en-US" altLang="zh-CN" dirty="0"/>
              <a:t>['</a:t>
            </a:r>
            <a:r>
              <a:rPr lang="en-US" altLang="zh-CN" dirty="0" err="1"/>
              <a:t>font.sans</a:t>
            </a:r>
            <a:r>
              <a:rPr lang="en-US" altLang="zh-CN" dirty="0"/>
              <a:t>-serif'] = ['Microsoft </a:t>
            </a:r>
            <a:r>
              <a:rPr lang="en-US" altLang="zh-CN" dirty="0" err="1"/>
              <a:t>YaHei</a:t>
            </a:r>
            <a:r>
              <a:rPr lang="en-US" altLang="zh-CN" dirty="0"/>
              <a:t>']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'''</a:t>
            </a:r>
          </a:p>
          <a:p>
            <a:pPr marL="0" indent="0">
              <a:buNone/>
            </a:pPr>
            <a:r>
              <a:rPr lang="en-US" altLang="zh-CN" dirty="0"/>
              <a:t>18-30,31-40,41-50,51-60,65</a:t>
            </a:r>
            <a:r>
              <a:rPr lang="zh-CN" altLang="en-US" dirty="0"/>
              <a:t>岁以上</a:t>
            </a:r>
            <a:r>
              <a:rPr lang="en-US" altLang="zh-CN" dirty="0"/>
              <a:t>,</a:t>
            </a:r>
            <a:r>
              <a:rPr lang="zh-CN" altLang="en-US" dirty="0"/>
              <a:t>未标明</a:t>
            </a:r>
          </a:p>
          <a:p>
            <a:pPr marL="0" indent="0">
              <a:buNone/>
            </a:pPr>
            <a:r>
              <a:rPr lang="en-US" altLang="zh-CN" dirty="0"/>
              <a:t>'''</a:t>
            </a:r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数据</a:t>
            </a:r>
          </a:p>
          <a:p>
            <a:pPr marL="0" indent="0">
              <a:buNone/>
            </a:pPr>
            <a:r>
              <a:rPr lang="en-US" altLang="zh-CN" dirty="0" err="1"/>
              <a:t>datas</a:t>
            </a:r>
            <a:r>
              <a:rPr lang="en-US" altLang="zh-CN" dirty="0"/>
              <a:t> = [335,310,234,135,135,1548]</a:t>
            </a:r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扇区之间的间隔</a:t>
            </a:r>
          </a:p>
          <a:p>
            <a:pPr marL="0" indent="0">
              <a:buNone/>
            </a:pPr>
            <a:r>
              <a:rPr lang="en-US" altLang="zh-CN" dirty="0"/>
              <a:t>explode = [0.01,0.05,0.1,0.15,0.2,0]</a:t>
            </a:r>
          </a:p>
          <a:p>
            <a:pPr marL="0" indent="0">
              <a:buNone/>
            </a:pPr>
            <a:r>
              <a:rPr lang="en-US" altLang="zh-CN" dirty="0"/>
              <a:t># </a:t>
            </a:r>
            <a:r>
              <a:rPr lang="zh-CN" altLang="en-US" dirty="0"/>
              <a:t>扇区标签</a:t>
            </a:r>
          </a:p>
          <a:p>
            <a:pPr marL="0" indent="0">
              <a:buNone/>
            </a:pPr>
            <a:r>
              <a:rPr lang="en-US" altLang="zh-CN" dirty="0"/>
              <a:t>labels = ["18-30","31-40","41-50","51-60","65</a:t>
            </a:r>
            <a:r>
              <a:rPr lang="zh-CN" altLang="en-US" dirty="0"/>
              <a:t>岁以上</a:t>
            </a:r>
            <a:r>
              <a:rPr lang="en-US" altLang="zh-CN" dirty="0"/>
              <a:t>","</a:t>
            </a:r>
            <a:r>
              <a:rPr lang="zh-CN" altLang="en-US" dirty="0"/>
              <a:t>未标明</a:t>
            </a:r>
            <a:r>
              <a:rPr lang="en-US" altLang="zh-CN" dirty="0"/>
              <a:t>"]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colors = ['</a:t>
            </a:r>
            <a:r>
              <a:rPr lang="en-US" altLang="zh-CN" dirty="0" err="1"/>
              <a:t>r','g','b','y','gray','pink</a:t>
            </a:r>
            <a:r>
              <a:rPr lang="en-US" altLang="zh-CN" dirty="0"/>
              <a:t>']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err="1"/>
              <a:t>plt.pie</a:t>
            </a:r>
            <a:r>
              <a:rPr lang="en-US" altLang="zh-CN" dirty="0"/>
              <a:t>(</a:t>
            </a:r>
            <a:r>
              <a:rPr lang="en-US" altLang="zh-CN" dirty="0" err="1"/>
              <a:t>datas,explode</a:t>
            </a:r>
            <a:r>
              <a:rPr lang="en-US" altLang="zh-CN" dirty="0"/>
              <a:t> = </a:t>
            </a:r>
            <a:r>
              <a:rPr lang="en-US" altLang="zh-CN" dirty="0" err="1"/>
              <a:t>explode,labels</a:t>
            </a:r>
            <a:r>
              <a:rPr lang="en-US" altLang="zh-CN" dirty="0"/>
              <a:t> = </a:t>
            </a:r>
            <a:r>
              <a:rPr lang="en-US" altLang="zh-CN" dirty="0" err="1"/>
              <a:t>labels,colors</a:t>
            </a:r>
            <a:r>
              <a:rPr lang="en-US" altLang="zh-CN" dirty="0"/>
              <a:t> = </a:t>
            </a:r>
            <a:r>
              <a:rPr lang="en-US" altLang="zh-CN" dirty="0" err="1"/>
              <a:t>colors,autopct</a:t>
            </a:r>
            <a:r>
              <a:rPr lang="en-US" altLang="zh-CN" dirty="0"/>
              <a:t>="%d%%")</a:t>
            </a:r>
          </a:p>
          <a:p>
            <a:pPr marL="0" indent="0">
              <a:buNone/>
            </a:pPr>
            <a:r>
              <a:rPr lang="en-US" altLang="zh-CN" dirty="0" err="1"/>
              <a:t>plt.title</a:t>
            </a:r>
            <a:r>
              <a:rPr lang="en-US" altLang="zh-CN" dirty="0"/>
              <a:t>("</a:t>
            </a:r>
            <a:r>
              <a:rPr lang="zh-CN" altLang="en-US" dirty="0"/>
              <a:t>各年龄段分布</a:t>
            </a:r>
            <a:r>
              <a:rPr lang="en-US" altLang="zh-CN" dirty="0"/>
              <a:t>")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err="1"/>
              <a:t>plt.show</a:t>
            </a:r>
            <a:r>
              <a:rPr lang="en-US" altLang="zh-CN" dirty="0"/>
              <a:t>()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4473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主要函数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plot()</a:t>
            </a:r>
            <a:r>
              <a:rPr lang="zh-CN" altLang="en-US" dirty="0"/>
              <a:t>：用于绘制线</a:t>
            </a:r>
            <a:r>
              <a:rPr lang="zh-CN" altLang="en-US" dirty="0" smtClean="0"/>
              <a:t>图（折线图、曲线图）</a:t>
            </a:r>
            <a:endParaRPr lang="zh-CN" altLang="en-US" dirty="0"/>
          </a:p>
          <a:p>
            <a:r>
              <a:rPr lang="en-US" altLang="zh-CN" dirty="0" smtClean="0"/>
              <a:t>bar</a:t>
            </a:r>
            <a:r>
              <a:rPr lang="en-US" altLang="zh-CN" dirty="0"/>
              <a:t>()</a:t>
            </a:r>
            <a:r>
              <a:rPr lang="zh-CN" altLang="en-US" dirty="0"/>
              <a:t>：用于绘制</a:t>
            </a:r>
            <a:r>
              <a:rPr lang="zh-CN" altLang="en-US" dirty="0" smtClean="0"/>
              <a:t>垂直柱状图（条形图</a:t>
            </a:r>
            <a:r>
              <a:rPr lang="zh-CN" altLang="en-US" dirty="0"/>
              <a:t>）</a:t>
            </a:r>
            <a:r>
              <a:rPr lang="zh-CN" altLang="en-US" dirty="0" smtClean="0"/>
              <a:t>和水平柱状图（条形图）</a:t>
            </a:r>
            <a:endParaRPr lang="en-US" altLang="zh-CN" dirty="0" smtClean="0"/>
          </a:p>
          <a:p>
            <a:r>
              <a:rPr lang="en-US" altLang="zh-CN" dirty="0" smtClean="0"/>
              <a:t>pie()</a:t>
            </a:r>
            <a:r>
              <a:rPr lang="zh-CN" altLang="en-US" dirty="0" smtClean="0"/>
              <a:t>：用于绘制饼图</a:t>
            </a:r>
            <a:endParaRPr lang="en-US" altLang="zh-CN" dirty="0" smtClean="0"/>
          </a:p>
          <a:p>
            <a:r>
              <a:rPr lang="en-US" altLang="zh-CN" dirty="0"/>
              <a:t>scatter()</a:t>
            </a:r>
            <a:r>
              <a:rPr lang="zh-CN" altLang="en-US" dirty="0"/>
              <a:t>：用于绘制</a:t>
            </a:r>
            <a:r>
              <a:rPr lang="zh-CN" altLang="en-US" dirty="0" smtClean="0"/>
              <a:t>散点图</a:t>
            </a:r>
            <a:endParaRPr lang="en-US" altLang="zh-CN" dirty="0" smtClean="0"/>
          </a:p>
          <a:p>
            <a:r>
              <a:rPr lang="en-US" altLang="zh-CN" dirty="0" smtClean="0"/>
              <a:t>subplots()</a:t>
            </a:r>
            <a:r>
              <a:rPr lang="zh-CN" altLang="en-US" dirty="0" smtClean="0"/>
              <a:t>：用于创建子图</a:t>
            </a:r>
          </a:p>
          <a:p>
            <a:r>
              <a:rPr lang="en-US" altLang="zh-CN" dirty="0" err="1" smtClean="0"/>
              <a:t>hist</a:t>
            </a:r>
            <a:r>
              <a:rPr lang="en-US" altLang="zh-CN" dirty="0"/>
              <a:t>()</a:t>
            </a:r>
            <a:r>
              <a:rPr lang="zh-CN" altLang="en-US" dirty="0"/>
              <a:t>：用于绘制</a:t>
            </a:r>
            <a:r>
              <a:rPr lang="zh-CN" altLang="en-US" dirty="0" smtClean="0"/>
              <a:t>直方图</a:t>
            </a:r>
            <a:endParaRPr lang="zh-CN" altLang="en-US" dirty="0"/>
          </a:p>
          <a:p>
            <a:r>
              <a:rPr lang="en-US" altLang="zh-CN" dirty="0" err="1"/>
              <a:t>imshow</a:t>
            </a:r>
            <a:r>
              <a:rPr lang="en-US" altLang="zh-CN" dirty="0"/>
              <a:t>()</a:t>
            </a:r>
            <a:r>
              <a:rPr lang="zh-CN" altLang="en-US" dirty="0"/>
              <a:t>：用于绘制图像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064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plot() </a:t>
            </a:r>
            <a:r>
              <a:rPr lang="zh-CN" altLang="en-US" dirty="0" smtClean="0"/>
              <a:t>线图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#</a:t>
            </a:r>
            <a:r>
              <a:rPr lang="zh-CN" altLang="en-US" dirty="0" smtClean="0"/>
              <a:t>画单条线</a:t>
            </a:r>
          </a:p>
          <a:p>
            <a:r>
              <a:rPr lang="en-US" altLang="zh-CN" dirty="0" smtClean="0"/>
              <a:t>plot([x], y, [</a:t>
            </a:r>
            <a:r>
              <a:rPr lang="en-US" altLang="zh-CN" dirty="0" err="1" smtClean="0"/>
              <a:t>fmt</a:t>
            </a:r>
            <a:r>
              <a:rPr lang="en-US" altLang="zh-CN" dirty="0" smtClean="0"/>
              <a:t>], *, data=None, **</a:t>
            </a:r>
            <a:r>
              <a:rPr lang="en-US" altLang="zh-CN" dirty="0" err="1" smtClean="0"/>
              <a:t>kwargs</a:t>
            </a:r>
            <a:r>
              <a:rPr lang="en-US" altLang="zh-CN" dirty="0" smtClean="0"/>
              <a:t>)</a:t>
            </a:r>
          </a:p>
          <a:p>
            <a:r>
              <a:rPr lang="en-US" altLang="zh-CN" dirty="0" smtClean="0"/>
              <a:t># </a:t>
            </a:r>
            <a:r>
              <a:rPr lang="zh-CN" altLang="en-US" dirty="0" smtClean="0"/>
              <a:t>画多条线</a:t>
            </a:r>
          </a:p>
          <a:p>
            <a:r>
              <a:rPr lang="en-US" altLang="zh-CN" dirty="0" smtClean="0"/>
              <a:t>plot([x], y, [</a:t>
            </a:r>
            <a:r>
              <a:rPr lang="en-US" altLang="zh-CN" dirty="0" err="1" smtClean="0"/>
              <a:t>fmt</a:t>
            </a:r>
            <a:r>
              <a:rPr lang="en-US" altLang="zh-CN" dirty="0" smtClean="0"/>
              <a:t>], [x2], y2, [fmt2], ..., **</a:t>
            </a:r>
            <a:r>
              <a:rPr lang="en-US" altLang="zh-CN" dirty="0" err="1" smtClean="0"/>
              <a:t>kwargs</a:t>
            </a:r>
            <a:r>
              <a:rPr lang="en-US" altLang="zh-CN" dirty="0" smtClean="0"/>
              <a:t>)</a:t>
            </a:r>
          </a:p>
          <a:p>
            <a:pPr marL="0" indent="0">
              <a:buNone/>
            </a:pPr>
            <a:r>
              <a:rPr lang="zh-CN" altLang="en-US" dirty="0" smtClean="0"/>
              <a:t>参数说明：</a:t>
            </a:r>
          </a:p>
          <a:p>
            <a:r>
              <a:rPr lang="en-US" altLang="zh-CN" dirty="0" smtClean="0"/>
              <a:t>x, y</a:t>
            </a:r>
            <a:r>
              <a:rPr lang="zh-CN" altLang="en-US" dirty="0" smtClean="0"/>
              <a:t>：点或线的节点，</a:t>
            </a:r>
            <a:r>
              <a:rPr lang="en-US" altLang="zh-CN" dirty="0" smtClean="0"/>
              <a:t>x </a:t>
            </a:r>
            <a:r>
              <a:rPr lang="zh-CN" altLang="en-US" dirty="0" smtClean="0"/>
              <a:t>为 </a:t>
            </a:r>
            <a:r>
              <a:rPr lang="en-US" altLang="zh-CN" dirty="0" smtClean="0"/>
              <a:t>x </a:t>
            </a:r>
            <a:r>
              <a:rPr lang="zh-CN" altLang="en-US" dirty="0" smtClean="0"/>
              <a:t>轴数据，</a:t>
            </a:r>
            <a:r>
              <a:rPr lang="en-US" altLang="zh-CN" dirty="0" smtClean="0"/>
              <a:t>y </a:t>
            </a:r>
            <a:r>
              <a:rPr lang="zh-CN" altLang="en-US" dirty="0" smtClean="0"/>
              <a:t>为 </a:t>
            </a:r>
            <a:r>
              <a:rPr lang="en-US" altLang="zh-CN" dirty="0" smtClean="0"/>
              <a:t>y </a:t>
            </a:r>
            <a:r>
              <a:rPr lang="zh-CN" altLang="en-US" dirty="0" smtClean="0"/>
              <a:t>轴数据，数据可以列表或数组。</a:t>
            </a:r>
          </a:p>
          <a:p>
            <a:r>
              <a:rPr lang="en-US" altLang="zh-CN" dirty="0" err="1" smtClean="0"/>
              <a:t>fmt</a:t>
            </a:r>
            <a:r>
              <a:rPr lang="zh-CN" altLang="en-US" dirty="0" smtClean="0"/>
              <a:t>：可选，定义基本格式（如颜色、标记和线条样式）。</a:t>
            </a:r>
          </a:p>
          <a:p>
            <a:r>
              <a:rPr lang="zh-CN" altLang="en-US" dirty="0" smtClean="0"/>
              <a:t>**</a:t>
            </a:r>
            <a:r>
              <a:rPr lang="en-US" altLang="zh-CN" dirty="0" err="1" smtClean="0"/>
              <a:t>kwargs</a:t>
            </a:r>
            <a:r>
              <a:rPr lang="zh-CN" altLang="en-US" dirty="0" smtClean="0"/>
              <a:t>：可选，用在二维平面图上，设置指定属性，如标签，线的宽度等。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4972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plot() </a:t>
            </a:r>
            <a:r>
              <a:rPr lang="zh-CN" altLang="en-US" dirty="0" smtClean="0"/>
              <a:t>线图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0153" y="1825625"/>
            <a:ext cx="885169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plot() </a:t>
            </a:r>
            <a:r>
              <a:rPr lang="zh-CN" altLang="en-US" dirty="0"/>
              <a:t>线图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8985" y="1825625"/>
            <a:ext cx="841403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310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plot() </a:t>
            </a:r>
            <a:r>
              <a:rPr lang="zh-CN" altLang="en-US" dirty="0" smtClean="0"/>
              <a:t>设置颜色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err="1" smtClean="0"/>
              <a:t>plt.plot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hours,temps,</a:t>
            </a:r>
            <a:r>
              <a:rPr lang="en-US" altLang="zh-CN" b="1" dirty="0" err="1" smtClean="0">
                <a:solidFill>
                  <a:srgbClr val="FF0000"/>
                </a:solidFill>
              </a:rPr>
              <a:t>color</a:t>
            </a:r>
            <a:r>
              <a:rPr lang="en-US" altLang="zh-CN" b="1" dirty="0" smtClean="0">
                <a:solidFill>
                  <a:srgbClr val="FF0000"/>
                </a:solidFill>
              </a:rPr>
              <a:t>=‘g‘</a:t>
            </a:r>
            <a:r>
              <a:rPr lang="en-US" altLang="zh-CN" dirty="0" smtClean="0"/>
              <a:t>)</a:t>
            </a: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color</a:t>
            </a:r>
            <a:r>
              <a:rPr lang="zh-CN" altLang="en-US" dirty="0" smtClean="0"/>
              <a:t>：设置一个值，表示给所有线设置同一颜色；设置列表，表示给每个线设置颜色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b="1" dirty="0" smtClean="0"/>
              <a:t>颜色字符：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dirty="0"/>
              <a:t>'b' </a:t>
            </a:r>
            <a:r>
              <a:rPr lang="zh-CN" altLang="en-US" dirty="0" smtClean="0"/>
              <a:t>蓝色，</a:t>
            </a:r>
            <a:r>
              <a:rPr lang="en-US" altLang="zh-CN" dirty="0" smtClean="0"/>
              <a:t>'m</a:t>
            </a:r>
            <a:r>
              <a:rPr lang="en-US" altLang="zh-CN" dirty="0"/>
              <a:t>' </a:t>
            </a:r>
            <a:r>
              <a:rPr lang="zh-CN" altLang="en-US" dirty="0"/>
              <a:t>洋红色，</a:t>
            </a:r>
            <a:r>
              <a:rPr lang="en-US" altLang="zh-CN" dirty="0"/>
              <a:t>'g' </a:t>
            </a:r>
            <a:r>
              <a:rPr lang="zh-CN" altLang="en-US" dirty="0"/>
              <a:t>绿色，</a:t>
            </a:r>
            <a:r>
              <a:rPr lang="en-US" altLang="zh-CN" dirty="0"/>
              <a:t>'y' </a:t>
            </a:r>
            <a:r>
              <a:rPr lang="zh-CN" altLang="en-US" dirty="0"/>
              <a:t>黄色，</a:t>
            </a:r>
            <a:r>
              <a:rPr lang="en-US" altLang="zh-CN" dirty="0"/>
              <a:t>'r' </a:t>
            </a:r>
            <a:r>
              <a:rPr lang="zh-CN" altLang="en-US" dirty="0"/>
              <a:t>红色，</a:t>
            </a:r>
            <a:r>
              <a:rPr lang="en-US" altLang="zh-CN" dirty="0"/>
              <a:t>'k' </a:t>
            </a:r>
            <a:r>
              <a:rPr lang="zh-CN" altLang="en-US" dirty="0"/>
              <a:t>黑色，</a:t>
            </a:r>
            <a:r>
              <a:rPr lang="en-US" altLang="zh-CN" dirty="0"/>
              <a:t>'w' </a:t>
            </a:r>
            <a:r>
              <a:rPr lang="zh-CN" altLang="en-US" dirty="0"/>
              <a:t>白色，</a:t>
            </a:r>
            <a:r>
              <a:rPr lang="en-US" altLang="zh-CN" dirty="0"/>
              <a:t>'c' </a:t>
            </a:r>
            <a:r>
              <a:rPr lang="zh-CN" altLang="en-US" dirty="0"/>
              <a:t>青绿色，</a:t>
            </a:r>
            <a:r>
              <a:rPr lang="en-US" altLang="zh-CN" dirty="0"/>
              <a:t>'#008000' RGB </a:t>
            </a:r>
            <a:r>
              <a:rPr lang="zh-CN" altLang="en-US" dirty="0"/>
              <a:t>颜色符串。多条曲线不指定颜色时，会自动选择不同颜色</a:t>
            </a:r>
          </a:p>
        </p:txBody>
      </p:sp>
    </p:spTree>
    <p:extLst>
      <p:ext uri="{BB962C8B-B14F-4D97-AF65-F5344CB8AC3E}">
        <p14:creationId xmlns:p14="http://schemas.microsoft.com/office/powerpoint/2010/main" val="2711522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颜色简写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3619" y="2210818"/>
            <a:ext cx="8104762" cy="3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6868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1476</Words>
  <Application>Microsoft Office PowerPoint</Application>
  <PresentationFormat>宽屏</PresentationFormat>
  <Paragraphs>192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等线</vt:lpstr>
      <vt:lpstr>等线 Light</vt:lpstr>
      <vt:lpstr>Arial</vt:lpstr>
      <vt:lpstr>Office 主题​​</vt:lpstr>
      <vt:lpstr>Matplotlib </vt:lpstr>
      <vt:lpstr>介绍</vt:lpstr>
      <vt:lpstr>导入模块</vt:lpstr>
      <vt:lpstr>主要函数</vt:lpstr>
      <vt:lpstr>plot() 线图</vt:lpstr>
      <vt:lpstr>plot() 线图</vt:lpstr>
      <vt:lpstr>plot() 线图</vt:lpstr>
      <vt:lpstr>plot() 设置颜色</vt:lpstr>
      <vt:lpstr>颜色简写</vt:lpstr>
      <vt:lpstr>plot()设置标记</vt:lpstr>
      <vt:lpstr>plot()设置标记</vt:lpstr>
      <vt:lpstr>plot()线的类型</vt:lpstr>
      <vt:lpstr>plot()线的类型</vt:lpstr>
      <vt:lpstr>plot()线的宽度</vt:lpstr>
      <vt:lpstr>plot()线的宽度</vt:lpstr>
      <vt:lpstr>设置标题、x轴标签、y轴标签</vt:lpstr>
      <vt:lpstr>解决中文乱码</vt:lpstr>
      <vt:lpstr>设置标题、x轴标签、y轴标签</vt:lpstr>
      <vt:lpstr>画多个线图</vt:lpstr>
      <vt:lpstr>plot() 网格线</vt:lpstr>
      <vt:lpstr>plot() 网格线</vt:lpstr>
      <vt:lpstr>plot() 网格线</vt:lpstr>
      <vt:lpstr>subplot()绘制多个子图</vt:lpstr>
      <vt:lpstr>subplot()绘制多个子图-案例</vt:lpstr>
      <vt:lpstr>subplot()绘制多个子图-标题解释</vt:lpstr>
      <vt:lpstr>subplot()绘制多个子图-代码解释</vt:lpstr>
      <vt:lpstr>subplots()绘制多个图表-案例</vt:lpstr>
      <vt:lpstr>subplots()绘制多个图表-案例</vt:lpstr>
      <vt:lpstr>scatter() 散点</vt:lpstr>
      <vt:lpstr>scatter() 散点-解释</vt:lpstr>
      <vt:lpstr>scatter() 散点图-案例</vt:lpstr>
      <vt:lpstr>scatter() 散点图-代码解释</vt:lpstr>
      <vt:lpstr>柱状图</vt:lpstr>
      <vt:lpstr>饼状图</vt:lpstr>
      <vt:lpstr>pie()饼状图</vt:lpstr>
      <vt:lpstr>饼状图 – 案例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Matplotlib </dc:title>
  <dc:creator>2c401-teacher</dc:creator>
  <cp:lastModifiedBy>2c401-teacher</cp:lastModifiedBy>
  <cp:revision>90</cp:revision>
  <dcterms:created xsi:type="dcterms:W3CDTF">2023-12-27T07:27:30Z</dcterms:created>
  <dcterms:modified xsi:type="dcterms:W3CDTF">2023-12-29T00:38:31Z</dcterms:modified>
</cp:coreProperties>
</file>