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79" r:id="rId26"/>
    <p:sldId id="294" r:id="rId27"/>
    <p:sldId id="295" r:id="rId28"/>
    <p:sldId id="281" r:id="rId29"/>
    <p:sldId id="282" r:id="rId30"/>
    <p:sldId id="283" r:id="rId31"/>
    <p:sldId id="285" r:id="rId32"/>
    <p:sldId id="284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581F0-5309-40E9-8C66-525CD524FAB4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705F-88B2-40A2-B5CD-62CC22D3F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149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581F0-5309-40E9-8C66-525CD524FAB4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705F-88B2-40A2-B5CD-62CC22D3F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993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581F0-5309-40E9-8C66-525CD524FAB4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705F-88B2-40A2-B5CD-62CC22D3F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266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581F0-5309-40E9-8C66-525CD524FAB4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705F-88B2-40A2-B5CD-62CC22D3F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88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581F0-5309-40E9-8C66-525CD524FAB4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705F-88B2-40A2-B5CD-62CC22D3F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10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581F0-5309-40E9-8C66-525CD524FAB4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705F-88B2-40A2-B5CD-62CC22D3F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39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581F0-5309-40E9-8C66-525CD524FAB4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705F-88B2-40A2-B5CD-62CC22D3F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262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581F0-5309-40E9-8C66-525CD524FAB4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705F-88B2-40A2-B5CD-62CC22D3F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91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581F0-5309-40E9-8C66-525CD524FAB4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705F-88B2-40A2-B5CD-62CC22D3F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132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581F0-5309-40E9-8C66-525CD524FAB4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705F-88B2-40A2-B5CD-62CC22D3F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481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581F0-5309-40E9-8C66-525CD524FAB4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705F-88B2-40A2-B5CD-62CC22D3F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132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581F0-5309-40E9-8C66-525CD524FAB4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3705F-88B2-40A2-B5CD-62CC22D3F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635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echarts.apache.org/zh/index.htm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echarts.apache.org/zh/download.html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数据</a:t>
            </a:r>
            <a:r>
              <a:rPr lang="zh-CN" altLang="en-US" dirty="0" smtClean="0"/>
              <a:t>可视化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84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antV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718" y="1833768"/>
            <a:ext cx="6559568" cy="4343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5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ECharts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796" y="1690688"/>
            <a:ext cx="9550408" cy="455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8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 </a:t>
            </a:r>
            <a:r>
              <a:rPr lang="en-US" altLang="zh-CN" dirty="0" err="1" smtClean="0"/>
              <a:t>Matplotlib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5327" y="1912283"/>
            <a:ext cx="6005433" cy="4178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17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ECharts</a:t>
            </a:r>
            <a:r>
              <a:rPr lang="zh-CN" altLang="en-US" dirty="0"/>
              <a:t>介绍、</a:t>
            </a:r>
            <a:r>
              <a:rPr lang="zh-CN" altLang="en-US" dirty="0" smtClean="0"/>
              <a:t>特性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ECharts</a:t>
            </a:r>
            <a:r>
              <a:rPr lang="zh-CN" altLang="en-US" dirty="0"/>
              <a:t>，缩写来自</a:t>
            </a:r>
            <a:r>
              <a:rPr lang="en-US" altLang="zh-CN" dirty="0"/>
              <a:t>Enterprise Charts</a:t>
            </a:r>
            <a:r>
              <a:rPr lang="zh-CN" altLang="en-US" dirty="0"/>
              <a:t>，商业级数据图表，一个纯</a:t>
            </a:r>
            <a:r>
              <a:rPr lang="en-US" altLang="zh-CN" dirty="0" err="1"/>
              <a:t>Javascript</a:t>
            </a:r>
            <a:r>
              <a:rPr lang="zh-CN" altLang="en-US" dirty="0"/>
              <a:t>的图表库，可以流畅的运行在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dirty="0"/>
              <a:t>PC</a:t>
            </a:r>
            <a:r>
              <a:rPr lang="zh-CN" altLang="en-US" dirty="0"/>
              <a:t>和移动设备上，兼容当前绝大部分浏览器（</a:t>
            </a:r>
            <a:r>
              <a:rPr lang="en-US" altLang="zh-CN" dirty="0"/>
              <a:t>IE6/7/8/9/10/11</a:t>
            </a:r>
            <a:r>
              <a:rPr lang="zh-CN" altLang="en-US" dirty="0"/>
              <a:t>，</a:t>
            </a:r>
            <a:r>
              <a:rPr lang="en-US" altLang="zh-CN" dirty="0"/>
              <a:t>chrome</a:t>
            </a:r>
            <a:r>
              <a:rPr lang="zh-CN" altLang="en-US" dirty="0"/>
              <a:t>，</a:t>
            </a:r>
            <a:r>
              <a:rPr lang="en-US" altLang="zh-CN" dirty="0" err="1"/>
              <a:t>firefox</a:t>
            </a:r>
            <a:r>
              <a:rPr lang="zh-CN" altLang="en-US" dirty="0"/>
              <a:t>，</a:t>
            </a:r>
            <a:r>
              <a:rPr lang="en-US" altLang="zh-CN" dirty="0"/>
              <a:t>Safari</a:t>
            </a:r>
            <a:r>
              <a:rPr lang="zh-CN" altLang="en-US" dirty="0"/>
              <a:t>、</a:t>
            </a:r>
            <a:r>
              <a:rPr lang="en-US" altLang="zh-CN" dirty="0"/>
              <a:t>edge</a:t>
            </a:r>
            <a:r>
              <a:rPr lang="zh-CN" altLang="en-US" dirty="0"/>
              <a:t>等），提供直观，生动，可交互，可高度个性化定制的数据可视化图表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官方网址：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dirty="0">
                <a:hlinkClick r:id="rId2"/>
              </a:rPr>
              <a:t>https://echarts.apache.org/zh/index.html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236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特性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丰富的可视化类型</a:t>
            </a:r>
          </a:p>
          <a:p>
            <a:pPr marL="0" indent="0">
              <a:buNone/>
            </a:pPr>
            <a:r>
              <a:rPr lang="zh-CN" altLang="en-US" dirty="0" smtClean="0"/>
              <a:t>支持</a:t>
            </a:r>
            <a:r>
              <a:rPr lang="zh-CN" altLang="en-US" dirty="0"/>
              <a:t>折线图（区域图）、柱状图（条状图）、散点图（气泡图）、</a:t>
            </a:r>
            <a:r>
              <a:rPr lang="en-US" altLang="zh-CN" dirty="0"/>
              <a:t>K</a:t>
            </a:r>
            <a:r>
              <a:rPr lang="zh-CN" altLang="en-US" dirty="0"/>
              <a:t>线图、饼图（环形图）、雷达图（填充雷达图）、和弦图、力导向布局图、地图、仪表盘、漏斗图、事件河流图等</a:t>
            </a:r>
            <a:r>
              <a:rPr lang="en-US" altLang="zh-CN" dirty="0"/>
              <a:t>12</a:t>
            </a:r>
            <a:r>
              <a:rPr lang="zh-CN" altLang="en-US" dirty="0"/>
              <a:t>类图表，同时提供标题，详情气泡、图例、值域、数据区域、时间轴、工具箱等</a:t>
            </a:r>
            <a:r>
              <a:rPr lang="en-US" altLang="zh-CN" dirty="0"/>
              <a:t>7</a:t>
            </a:r>
            <a:r>
              <a:rPr lang="zh-CN" altLang="en-US" dirty="0"/>
              <a:t>个可交互组件，支持多图表、组件的联动和混搭展现。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0725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散点图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8479" y="834106"/>
            <a:ext cx="7371428" cy="5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2610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饼状图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742" y="2206056"/>
            <a:ext cx="5266667" cy="35904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8410" y="2206056"/>
            <a:ext cx="4114163" cy="391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682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地理图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3468" y="2006229"/>
            <a:ext cx="6104762" cy="4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5223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人体图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61287" y="1836382"/>
            <a:ext cx="606942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433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人口密度图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4658" y="1825625"/>
            <a:ext cx="590268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74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数据可视化这一概念自</a:t>
            </a:r>
            <a:r>
              <a:rPr lang="en-US" altLang="zh-CN" dirty="0"/>
              <a:t>1987</a:t>
            </a:r>
            <a:r>
              <a:rPr lang="zh-CN" altLang="en-US" dirty="0"/>
              <a:t>年正式提出，经过</a:t>
            </a:r>
            <a:r>
              <a:rPr lang="en-US" altLang="zh-CN" dirty="0"/>
              <a:t>30</a:t>
            </a:r>
            <a:r>
              <a:rPr lang="zh-CN" altLang="en-US" dirty="0"/>
              <a:t>余年的发展，逐渐形成</a:t>
            </a:r>
            <a:r>
              <a:rPr lang="en-US" altLang="zh-CN" dirty="0"/>
              <a:t>3</a:t>
            </a:r>
            <a:r>
              <a:rPr lang="zh-CN" altLang="en-US" dirty="0"/>
              <a:t>个分支：</a:t>
            </a:r>
          </a:p>
          <a:p>
            <a:r>
              <a:rPr lang="zh-CN" altLang="en-US" dirty="0"/>
              <a:t>科学计算可视化</a:t>
            </a:r>
            <a:r>
              <a:rPr lang="en-US" altLang="zh-CN" dirty="0"/>
              <a:t>(scientific visualization)</a:t>
            </a:r>
          </a:p>
          <a:p>
            <a:r>
              <a:rPr lang="zh-CN" altLang="en-US" dirty="0"/>
              <a:t>信息可视化</a:t>
            </a:r>
            <a:r>
              <a:rPr lang="en-US" altLang="zh-CN" dirty="0"/>
              <a:t>(information visualization)</a:t>
            </a:r>
          </a:p>
          <a:p>
            <a:r>
              <a:rPr lang="zh-CN" altLang="en-US" dirty="0"/>
              <a:t>可视分析</a:t>
            </a:r>
            <a:r>
              <a:rPr lang="en-US" altLang="zh-CN" dirty="0"/>
              <a:t>(visual analytics)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036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千万数据的前端</a:t>
            </a:r>
            <a:r>
              <a:rPr lang="zh-CN" altLang="en-US" b="1" dirty="0" smtClean="0"/>
              <a:t>展现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ECharts</a:t>
            </a:r>
            <a:r>
              <a:rPr lang="en-US" altLang="zh-CN" dirty="0"/>
              <a:t> </a:t>
            </a:r>
            <a:r>
              <a:rPr lang="zh-CN" altLang="en-US" dirty="0"/>
              <a:t>能够展现千万级的数据量，并且在这个数据量级依然能够进行流畅的缩放平移等交互</a:t>
            </a:r>
          </a:p>
          <a:p>
            <a:r>
              <a:rPr lang="zh-CN" altLang="en-US" dirty="0"/>
              <a:t>几千万的地理坐标数据就算使用二进制存储也要占上百 </a:t>
            </a:r>
            <a:r>
              <a:rPr lang="en-US" altLang="zh-CN" dirty="0"/>
              <a:t>MB </a:t>
            </a:r>
            <a:r>
              <a:rPr lang="zh-CN" altLang="en-US" dirty="0"/>
              <a:t>的空间。因此 </a:t>
            </a:r>
            <a:r>
              <a:rPr lang="en-US" altLang="zh-CN" dirty="0" err="1"/>
              <a:t>ECharts</a:t>
            </a:r>
            <a:r>
              <a:rPr lang="en-US" altLang="zh-CN" dirty="0"/>
              <a:t> </a:t>
            </a:r>
            <a:r>
              <a:rPr lang="zh-CN" altLang="en-US" dirty="0"/>
              <a:t>同时提供了对流加载（</a:t>
            </a:r>
            <a:r>
              <a:rPr lang="en-US" altLang="zh-CN" dirty="0"/>
              <a:t>4.0+</a:t>
            </a:r>
            <a:r>
              <a:rPr lang="zh-CN" altLang="en-US" dirty="0"/>
              <a:t>）的支持，你可以使用 </a:t>
            </a:r>
            <a:r>
              <a:rPr lang="en-US" altLang="zh-CN" dirty="0" err="1"/>
              <a:t>WebSocket</a:t>
            </a:r>
            <a:r>
              <a:rPr lang="en-US" altLang="zh-CN" dirty="0"/>
              <a:t> </a:t>
            </a:r>
            <a:r>
              <a:rPr lang="zh-CN" altLang="en-US" dirty="0"/>
              <a:t>或者对数据分块后加载，加载多少渲染多少！不需要漫长地等待所有数据加载完再进行绘制。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04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千万数据的前端展现</a:t>
            </a:r>
            <a:endParaRPr lang="zh-CN" altLang="en-US" dirty="0"/>
          </a:p>
        </p:txBody>
      </p:sp>
      <p:pic>
        <p:nvPicPr>
          <p:cNvPr id="2050" name="Picture 2" descr="https://www.malaoshi.top/upload/0/0/1IX6ie7BVPu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618" y="1825625"/>
            <a:ext cx="783076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9073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移动端</a:t>
            </a:r>
            <a:r>
              <a:rPr lang="zh-CN" altLang="en-US" b="1" dirty="0" smtClean="0"/>
              <a:t>优化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ECharts</a:t>
            </a:r>
            <a:r>
              <a:rPr lang="en-US" altLang="zh-CN" dirty="0"/>
              <a:t> </a:t>
            </a:r>
            <a:r>
              <a:rPr lang="zh-CN" altLang="en-US" dirty="0"/>
              <a:t>针对移动端交互做了细致的优化，例如移动端小屏上适于用手指在坐标系中进行缩放、平移。 </a:t>
            </a:r>
            <a:r>
              <a:rPr lang="en-US" altLang="zh-CN" dirty="0"/>
              <a:t>PC </a:t>
            </a:r>
            <a:r>
              <a:rPr lang="zh-CN" altLang="en-US" dirty="0"/>
              <a:t>端也可以用鼠标在图中进行缩放（用鼠标滚轮）、平移等。</a:t>
            </a:r>
          </a:p>
        </p:txBody>
      </p:sp>
    </p:spTree>
    <p:extLst>
      <p:ext uri="{BB962C8B-B14F-4D97-AF65-F5344CB8AC3E}">
        <p14:creationId xmlns:p14="http://schemas.microsoft.com/office/powerpoint/2010/main" val="21993465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多渲染方案，跨平台</a:t>
            </a:r>
            <a:r>
              <a:rPr lang="zh-CN" altLang="en-US" b="1" dirty="0" smtClean="0"/>
              <a:t>使用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ECharts</a:t>
            </a:r>
            <a:r>
              <a:rPr lang="en-US" altLang="zh-CN" dirty="0"/>
              <a:t> </a:t>
            </a:r>
            <a:r>
              <a:rPr lang="zh-CN" altLang="en-US" dirty="0"/>
              <a:t>支持以 </a:t>
            </a:r>
            <a:r>
              <a:rPr lang="en-US" altLang="zh-CN" dirty="0"/>
              <a:t>Canvas</a:t>
            </a:r>
            <a:r>
              <a:rPr lang="zh-CN" altLang="en-US" dirty="0"/>
              <a:t>、</a:t>
            </a:r>
            <a:r>
              <a:rPr lang="en-US" altLang="zh-CN" dirty="0"/>
              <a:t>SVG</a:t>
            </a:r>
            <a:r>
              <a:rPr lang="zh-CN" altLang="en-US" dirty="0"/>
              <a:t>（</a:t>
            </a:r>
            <a:r>
              <a:rPr lang="en-US" altLang="zh-CN" dirty="0"/>
              <a:t>4.0+</a:t>
            </a:r>
            <a:r>
              <a:rPr lang="zh-CN" altLang="en-US" dirty="0"/>
              <a:t>）、</a:t>
            </a:r>
            <a:r>
              <a:rPr lang="en-US" altLang="zh-CN" dirty="0"/>
              <a:t>VML </a:t>
            </a:r>
            <a:r>
              <a:rPr lang="zh-CN" altLang="en-US" dirty="0"/>
              <a:t>的形式渲染图表。</a:t>
            </a:r>
            <a:r>
              <a:rPr lang="en-US" altLang="zh-CN" dirty="0"/>
              <a:t>VML </a:t>
            </a:r>
            <a:r>
              <a:rPr lang="zh-CN" altLang="en-US" dirty="0"/>
              <a:t>可以兼容低版本 </a:t>
            </a:r>
            <a:r>
              <a:rPr lang="en-US" altLang="zh-CN" dirty="0"/>
              <a:t>IE</a:t>
            </a:r>
            <a:r>
              <a:rPr lang="zh-CN" altLang="en-US" dirty="0"/>
              <a:t>，</a:t>
            </a:r>
            <a:r>
              <a:rPr lang="en-US" altLang="zh-CN" dirty="0"/>
              <a:t>SVG </a:t>
            </a:r>
            <a:r>
              <a:rPr lang="zh-CN" altLang="en-US" dirty="0"/>
              <a:t>使得移动端不再为内存担忧，</a:t>
            </a:r>
            <a:r>
              <a:rPr lang="en-US" altLang="zh-CN" dirty="0"/>
              <a:t>Canvas </a:t>
            </a:r>
            <a:r>
              <a:rPr lang="zh-CN" altLang="en-US" dirty="0"/>
              <a:t>可以轻松应对大数据量和特效的展现。不同的渲染方式提供了更多选择，使得 </a:t>
            </a:r>
            <a:r>
              <a:rPr lang="en-US" altLang="zh-CN" dirty="0" err="1"/>
              <a:t>ECharts</a:t>
            </a:r>
            <a:r>
              <a:rPr lang="en-US" altLang="zh-CN" dirty="0"/>
              <a:t> </a:t>
            </a:r>
            <a:r>
              <a:rPr lang="zh-CN" altLang="en-US" dirty="0"/>
              <a:t>在各种场景下都有更好的表现。</a:t>
            </a:r>
          </a:p>
        </p:txBody>
      </p:sp>
    </p:spTree>
    <p:extLst>
      <p:ext uri="{BB962C8B-B14F-4D97-AF65-F5344CB8AC3E}">
        <p14:creationId xmlns:p14="http://schemas.microsoft.com/office/powerpoint/2010/main" val="19029573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下载</a:t>
            </a:r>
            <a:r>
              <a:rPr lang="en-US" altLang="zh-CN" dirty="0" err="1" smtClean="0"/>
              <a:t>ECharts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普通的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工程</a:t>
            </a:r>
            <a:endParaRPr lang="en-US" altLang="zh-CN" dirty="0" smtClean="0"/>
          </a:p>
          <a:p>
            <a:r>
              <a:rPr lang="en-US" altLang="zh-CN" dirty="0" smtClean="0">
                <a:hlinkClick r:id="rId2"/>
              </a:rPr>
              <a:t>https://echarts.apache.org/zh/download.html</a:t>
            </a:r>
            <a:endParaRPr lang="en-US" altLang="zh-CN" dirty="0" smtClean="0"/>
          </a:p>
          <a:p>
            <a:r>
              <a:rPr lang="en-US" altLang="zh-CN" dirty="0" smtClean="0"/>
              <a:t>https://echarts.apache.org/handbook/zh/basics/download/</a:t>
            </a:r>
          </a:p>
          <a:p>
            <a:r>
              <a:rPr lang="en-US" altLang="zh-CN" dirty="0" smtClean="0"/>
              <a:t>https://unpkg.com/browse/echarts@5.4.3/dist/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1479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npm</a:t>
            </a:r>
            <a:r>
              <a:rPr lang="zh-CN" altLang="en-US" dirty="0" smtClean="0"/>
              <a:t>安装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与</a:t>
            </a:r>
            <a:r>
              <a:rPr lang="en-US" altLang="zh-CN" dirty="0" err="1" smtClean="0"/>
              <a:t>vue</a:t>
            </a:r>
            <a:r>
              <a:rPr lang="zh-CN" altLang="en-US" dirty="0" smtClean="0"/>
              <a:t>等框架整合时，使用</a:t>
            </a:r>
            <a:endParaRPr lang="en-US" altLang="zh-CN" dirty="0" smtClean="0"/>
          </a:p>
          <a:p>
            <a:r>
              <a:rPr lang="en-US" altLang="zh-CN" dirty="0" err="1" smtClean="0"/>
              <a:t>npm</a:t>
            </a:r>
            <a:r>
              <a:rPr lang="en-US" altLang="zh-CN" dirty="0" smtClean="0"/>
              <a:t> </a:t>
            </a:r>
            <a:r>
              <a:rPr lang="en-US" altLang="zh-CN" dirty="0"/>
              <a:t>install </a:t>
            </a:r>
            <a:r>
              <a:rPr lang="en-US" altLang="zh-CN" dirty="0" err="1"/>
              <a:t>echarts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41199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入门</a:t>
            </a:r>
            <a:r>
              <a:rPr lang="zh-CN" altLang="en-US" dirty="0" smtClean="0"/>
              <a:t>程序</a:t>
            </a:r>
            <a:r>
              <a:rPr lang="en-US" altLang="zh-CN" dirty="0" smtClean="0"/>
              <a:t>-</a:t>
            </a:r>
            <a:r>
              <a:rPr lang="zh-CN" altLang="en-US" dirty="0"/>
              <a:t>创建</a:t>
            </a:r>
            <a:r>
              <a:rPr lang="zh-CN" altLang="en-US" dirty="0" smtClean="0"/>
              <a:t>工程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476" y="2490905"/>
            <a:ext cx="4219048" cy="1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79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入门程序</a:t>
            </a:r>
            <a:r>
              <a:rPr lang="en-US" altLang="zh-CN" dirty="0" smtClean="0"/>
              <a:t>-</a:t>
            </a:r>
            <a:r>
              <a:rPr lang="zh-CN" altLang="en-US" dirty="0"/>
              <a:t>创建</a:t>
            </a:r>
            <a:r>
              <a:rPr lang="zh-CN" altLang="en-US" dirty="0" smtClean="0"/>
              <a:t>项目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7083" y="1825625"/>
            <a:ext cx="5619048" cy="4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4863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入门程序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引入</a:t>
            </a:r>
            <a:r>
              <a:rPr lang="en-US" altLang="zh-CN" dirty="0" err="1" smtClean="0"/>
              <a:t>Echarts</a:t>
            </a:r>
            <a:endParaRPr lang="en-US" altLang="zh-CN" dirty="0" smtClean="0"/>
          </a:p>
          <a:p>
            <a:r>
              <a:rPr lang="en-US" altLang="zh-CN" dirty="0"/>
              <a:t>&lt;script </a:t>
            </a:r>
            <a:r>
              <a:rPr lang="en-US" altLang="zh-CN" dirty="0" err="1"/>
              <a:t>src</a:t>
            </a:r>
            <a:r>
              <a:rPr lang="en-US" altLang="zh-CN" dirty="0"/>
              <a:t>="</a:t>
            </a:r>
            <a:r>
              <a:rPr lang="en-US" altLang="zh-CN" dirty="0" err="1"/>
              <a:t>js</a:t>
            </a:r>
            <a:r>
              <a:rPr lang="en-US" altLang="zh-CN" dirty="0"/>
              <a:t>/echarts.js" type="text/</a:t>
            </a:r>
            <a:r>
              <a:rPr lang="en-US" altLang="zh-CN" dirty="0" err="1"/>
              <a:t>javascript</a:t>
            </a:r>
            <a:r>
              <a:rPr lang="en-US" altLang="zh-CN" dirty="0"/>
              <a:t>" charset="utf-8"&gt;&lt;/script&gt;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13097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入门程序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定义容器，图表生成在该容器中</a:t>
            </a:r>
          </a:p>
          <a:p>
            <a:r>
              <a:rPr lang="en-US" altLang="zh-CN" dirty="0"/>
              <a:t>&lt;div id="main"&gt;</a:t>
            </a:r>
          </a:p>
          <a:p>
            <a:endParaRPr lang="zh-CN" altLang="en-US" dirty="0"/>
          </a:p>
          <a:p>
            <a:r>
              <a:rPr lang="en-US" altLang="zh-CN" dirty="0"/>
              <a:t>&lt;/div&gt;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3595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0825" y="3914513"/>
            <a:ext cx="10515600" cy="132556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685" y="648130"/>
            <a:ext cx="10515600" cy="4351338"/>
          </a:xfrm>
        </p:spPr>
        <p:txBody>
          <a:bodyPr/>
          <a:lstStyle/>
          <a:p>
            <a:r>
              <a:rPr lang="zh-CN" altLang="en-US" dirty="0" smtClean="0"/>
              <a:t>有多组数据，由于数据太多，不容易理解</a:t>
            </a:r>
            <a:endParaRPr lang="en-US" altLang="zh-CN" dirty="0" smtClean="0"/>
          </a:p>
          <a:p>
            <a:r>
              <a:rPr lang="zh-CN" altLang="en-US" dirty="0" smtClean="0"/>
              <a:t>虽然</a:t>
            </a:r>
            <a:r>
              <a:rPr lang="en-US" altLang="zh-CN" dirty="0" smtClean="0"/>
              <a:t>B</a:t>
            </a:r>
            <a:r>
              <a:rPr lang="zh-CN" altLang="en-US" dirty="0" smtClean="0"/>
              <a:t>公司收益最高，但是支出也多</a:t>
            </a:r>
            <a:endParaRPr lang="en-US" altLang="zh-CN" dirty="0" smtClean="0"/>
          </a:p>
          <a:p>
            <a:r>
              <a:rPr lang="zh-CN" altLang="en-US" dirty="0" smtClean="0"/>
              <a:t>虽然</a:t>
            </a:r>
            <a:r>
              <a:rPr lang="en-US" altLang="zh-CN" dirty="0" smtClean="0"/>
              <a:t>E</a:t>
            </a:r>
            <a:r>
              <a:rPr lang="zh-CN" altLang="en-US" dirty="0" smtClean="0"/>
              <a:t>公司手机一般，但支出较少，最终结余是最多的</a:t>
            </a:r>
            <a:endParaRPr lang="zh-CN" altLang="en-US" dirty="0"/>
          </a:p>
        </p:txBody>
      </p:sp>
      <p:pic>
        <p:nvPicPr>
          <p:cNvPr id="1026" name="Picture 2" descr="https://www.malaoshi.top/upload/0/0/1IX6icMeG8g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756" y="2272565"/>
            <a:ext cx="7283824" cy="405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60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入门程序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基于</a:t>
            </a:r>
            <a:r>
              <a:rPr lang="zh-CN" altLang="en-US" dirty="0"/>
              <a:t>准备好的</a:t>
            </a:r>
            <a:r>
              <a:rPr lang="en-US" altLang="zh-CN" dirty="0" err="1"/>
              <a:t>dom</a:t>
            </a:r>
            <a:r>
              <a:rPr lang="zh-CN" altLang="en-US" dirty="0"/>
              <a:t>，初始化</a:t>
            </a:r>
            <a:r>
              <a:rPr lang="en-US" altLang="zh-CN" dirty="0" err="1"/>
              <a:t>echarts</a:t>
            </a:r>
            <a:r>
              <a:rPr lang="zh-CN" altLang="en-US" dirty="0"/>
              <a:t>实例</a:t>
            </a:r>
          </a:p>
          <a:p>
            <a:r>
              <a:rPr lang="en-US" altLang="zh-CN" dirty="0" err="1"/>
              <a:t>var</a:t>
            </a:r>
            <a:r>
              <a:rPr lang="en-US" altLang="zh-CN" dirty="0"/>
              <a:t> </a:t>
            </a:r>
            <a:r>
              <a:rPr lang="en-US" altLang="zh-CN" dirty="0" err="1"/>
              <a:t>myChart</a:t>
            </a:r>
            <a:r>
              <a:rPr lang="en-US" altLang="zh-CN" dirty="0"/>
              <a:t> = </a:t>
            </a:r>
            <a:r>
              <a:rPr lang="en-US" altLang="zh-CN" dirty="0" err="1"/>
              <a:t>echarts.init</a:t>
            </a:r>
            <a:r>
              <a:rPr lang="en-US" altLang="zh-CN" dirty="0"/>
              <a:t>(</a:t>
            </a:r>
            <a:r>
              <a:rPr lang="en-US" altLang="zh-CN" dirty="0" err="1"/>
              <a:t>document.getElementById</a:t>
            </a:r>
            <a:r>
              <a:rPr lang="en-US" altLang="zh-CN" dirty="0"/>
              <a:t>('main'));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95053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入门程序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altLang="zh-CN" dirty="0"/>
              <a:t>// </a:t>
            </a:r>
            <a:r>
              <a:rPr lang="zh-CN" altLang="en-US" dirty="0"/>
              <a:t>指定图表的配置项和数据</a:t>
            </a:r>
          </a:p>
          <a:p>
            <a:r>
              <a:rPr lang="en-US" altLang="zh-CN" dirty="0" err="1"/>
              <a:t>var</a:t>
            </a:r>
            <a:r>
              <a:rPr lang="en-US" altLang="zh-CN" dirty="0"/>
              <a:t> option = {</a:t>
            </a:r>
          </a:p>
          <a:p>
            <a:r>
              <a:rPr lang="en-US" altLang="zh-CN" dirty="0"/>
              <a:t>    title: {</a:t>
            </a:r>
          </a:p>
          <a:p>
            <a:r>
              <a:rPr lang="en-US" altLang="zh-CN" dirty="0"/>
              <a:t>      text: '</a:t>
            </a:r>
            <a:r>
              <a:rPr lang="en-US" altLang="zh-CN" dirty="0" err="1"/>
              <a:t>ECharts</a:t>
            </a:r>
            <a:r>
              <a:rPr lang="en-US" altLang="zh-CN" dirty="0"/>
              <a:t> </a:t>
            </a:r>
            <a:r>
              <a:rPr lang="zh-CN" altLang="en-US" dirty="0"/>
              <a:t>入门示例</a:t>
            </a:r>
            <a:r>
              <a:rPr lang="en-US" altLang="zh-CN" dirty="0"/>
              <a:t>'</a:t>
            </a:r>
          </a:p>
          <a:p>
            <a:r>
              <a:rPr lang="en-US" altLang="zh-CN" dirty="0"/>
              <a:t>},</a:t>
            </a:r>
          </a:p>
          <a:p>
            <a:r>
              <a:rPr lang="en-US" altLang="zh-CN" dirty="0"/>
              <a:t>tooltip: {},</a:t>
            </a:r>
          </a:p>
          <a:p>
            <a:r>
              <a:rPr lang="en-US" altLang="zh-CN" dirty="0"/>
              <a:t>legend: {</a:t>
            </a:r>
          </a:p>
          <a:p>
            <a:r>
              <a:rPr lang="en-US" altLang="zh-CN" dirty="0"/>
              <a:t>  data: ['</a:t>
            </a:r>
            <a:r>
              <a:rPr lang="zh-CN" altLang="en-US" dirty="0"/>
              <a:t>销量</a:t>
            </a:r>
            <a:r>
              <a:rPr lang="en-US" altLang="zh-CN" dirty="0"/>
              <a:t>']</a:t>
            </a:r>
          </a:p>
          <a:p>
            <a:r>
              <a:rPr lang="en-US" altLang="zh-CN" dirty="0"/>
              <a:t>},</a:t>
            </a:r>
          </a:p>
          <a:p>
            <a:r>
              <a:rPr lang="en-US" altLang="zh-CN" dirty="0" err="1"/>
              <a:t>xAxis</a:t>
            </a:r>
            <a:r>
              <a:rPr lang="en-US" altLang="zh-CN" dirty="0"/>
              <a:t>: {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data: ['</a:t>
            </a:r>
            <a:r>
              <a:rPr lang="zh-CN" altLang="en-US" dirty="0"/>
              <a:t>衬衫</a:t>
            </a:r>
            <a:r>
              <a:rPr lang="en-US" altLang="zh-CN" dirty="0"/>
              <a:t>', '</a:t>
            </a:r>
            <a:r>
              <a:rPr lang="zh-CN" altLang="en-US" dirty="0"/>
              <a:t>羊毛衫</a:t>
            </a:r>
            <a:r>
              <a:rPr lang="en-US" altLang="zh-CN" dirty="0"/>
              <a:t>', '</a:t>
            </a:r>
            <a:r>
              <a:rPr lang="zh-CN" altLang="en-US" dirty="0"/>
              <a:t>雪纺衫</a:t>
            </a:r>
            <a:r>
              <a:rPr lang="en-US" altLang="zh-CN" dirty="0"/>
              <a:t>', '</a:t>
            </a:r>
            <a:r>
              <a:rPr lang="zh-CN" altLang="en-US" dirty="0"/>
              <a:t>裤子</a:t>
            </a:r>
            <a:r>
              <a:rPr lang="en-US" altLang="zh-CN" dirty="0"/>
              <a:t>', '</a:t>
            </a:r>
            <a:r>
              <a:rPr lang="zh-CN" altLang="en-US" dirty="0"/>
              <a:t>高跟鞋</a:t>
            </a:r>
            <a:r>
              <a:rPr lang="en-US" altLang="zh-CN" dirty="0"/>
              <a:t>', '</a:t>
            </a:r>
            <a:r>
              <a:rPr lang="zh-CN" altLang="en-US" dirty="0"/>
              <a:t>袜子</a:t>
            </a:r>
            <a:r>
              <a:rPr lang="en-US" altLang="zh-CN" dirty="0"/>
              <a:t>']</a:t>
            </a:r>
          </a:p>
          <a:p>
            <a:r>
              <a:rPr lang="en-US" altLang="zh-CN" dirty="0"/>
              <a:t>},</a:t>
            </a:r>
          </a:p>
          <a:p>
            <a:r>
              <a:rPr lang="en-US" altLang="zh-CN" dirty="0" err="1"/>
              <a:t>yAxis</a:t>
            </a:r>
            <a:r>
              <a:rPr lang="en-US" altLang="zh-CN" dirty="0"/>
              <a:t>: {},</a:t>
            </a:r>
          </a:p>
          <a:p>
            <a:r>
              <a:rPr lang="en-US" altLang="zh-CN" dirty="0"/>
              <a:t>series: [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{</a:t>
            </a:r>
          </a:p>
          <a:p>
            <a:r>
              <a:rPr lang="en-US" altLang="zh-CN" dirty="0"/>
              <a:t>    name: '</a:t>
            </a:r>
            <a:r>
              <a:rPr lang="zh-CN" altLang="en-US" dirty="0"/>
              <a:t>销量</a:t>
            </a:r>
            <a:r>
              <a:rPr lang="en-US" altLang="zh-CN" dirty="0"/>
              <a:t>',</a:t>
            </a:r>
          </a:p>
          <a:p>
            <a:r>
              <a:rPr lang="en-US" altLang="zh-CN" dirty="0"/>
              <a:t>    type: 'bar',</a:t>
            </a:r>
          </a:p>
          <a:p>
            <a:r>
              <a:rPr lang="en-US" altLang="zh-CN" dirty="0"/>
              <a:t>        data: [5, 20, 36, 10, 10, 20]</a:t>
            </a:r>
          </a:p>
          <a:p>
            <a:r>
              <a:rPr lang="zh-CN" altLang="en-US" dirty="0"/>
              <a:t>      </a:t>
            </a:r>
            <a:r>
              <a:rPr lang="en-US" altLang="zh-CN" dirty="0"/>
              <a:t>}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]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};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34202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入门程序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// </a:t>
            </a:r>
            <a:r>
              <a:rPr lang="zh-CN" altLang="en-US" dirty="0"/>
              <a:t>使用刚指定的配置项和数据显示图表。</a:t>
            </a:r>
          </a:p>
          <a:p>
            <a:r>
              <a:rPr lang="en-US" altLang="zh-CN" dirty="0" err="1"/>
              <a:t>myChart.setOption</a:t>
            </a:r>
            <a:r>
              <a:rPr lang="en-US" altLang="zh-CN" dirty="0"/>
              <a:t>(option);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69240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Option</a:t>
            </a:r>
            <a:r>
              <a:rPr lang="zh-CN" altLang="en-US" dirty="0" smtClean="0"/>
              <a:t>详细解释</a:t>
            </a:r>
            <a:r>
              <a:rPr lang="en-US" altLang="zh-CN" dirty="0" smtClean="0"/>
              <a:t>- title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</a:t>
            </a:r>
            <a:r>
              <a:rPr lang="en-US" altLang="zh-CN" dirty="0" smtClean="0"/>
              <a:t>itle</a:t>
            </a:r>
            <a:r>
              <a:rPr lang="zh-CN" altLang="en-US" dirty="0" smtClean="0"/>
              <a:t>控制图表的标题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414" y="2732816"/>
            <a:ext cx="9619048" cy="3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8749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Option</a:t>
            </a:r>
            <a:r>
              <a:rPr lang="zh-CN" altLang="en-US" dirty="0" smtClean="0"/>
              <a:t>详细解释</a:t>
            </a:r>
            <a:r>
              <a:rPr lang="en-US" altLang="zh-CN" dirty="0" smtClean="0"/>
              <a:t>- tooltip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tooltip</a:t>
            </a:r>
            <a:r>
              <a:rPr lang="zh-CN" altLang="en-US" dirty="0" smtClean="0"/>
              <a:t>控制显示提示框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148" y="2807138"/>
            <a:ext cx="10142857" cy="3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9287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Option</a:t>
            </a:r>
            <a:r>
              <a:rPr lang="zh-CN" altLang="en-US" dirty="0" smtClean="0"/>
              <a:t>详细解释</a:t>
            </a:r>
            <a:r>
              <a:rPr lang="en-US" altLang="zh-CN" dirty="0" smtClean="0"/>
              <a:t>- legend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控制是否显示图例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19" y="2749722"/>
            <a:ext cx="10904762" cy="3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901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Option</a:t>
            </a:r>
            <a:r>
              <a:rPr lang="zh-CN" altLang="en-US" dirty="0" smtClean="0"/>
              <a:t>详细解释</a:t>
            </a:r>
            <a:r>
              <a:rPr lang="en-US" altLang="zh-CN" dirty="0" smtClean="0"/>
              <a:t>- </a:t>
            </a:r>
            <a:r>
              <a:rPr lang="zh-CN" altLang="en-US" dirty="0" smtClean="0"/>
              <a:t>缩放、保存图片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toolbox</a:t>
            </a:r>
            <a:r>
              <a:rPr lang="en-US" altLang="zh-CN" dirty="0"/>
              <a:t>: {</a:t>
            </a:r>
          </a:p>
          <a:p>
            <a:r>
              <a:rPr lang="en-US" altLang="zh-CN" dirty="0"/>
              <a:t>//    show: true, // </a:t>
            </a:r>
            <a:r>
              <a:rPr lang="zh-CN" altLang="en-US" dirty="0"/>
              <a:t>是否显示工具栏</a:t>
            </a:r>
          </a:p>
          <a:p>
            <a:r>
              <a:rPr lang="en-US" altLang="zh-CN" dirty="0"/>
              <a:t>    feature: {</a:t>
            </a:r>
          </a:p>
          <a:p>
            <a:r>
              <a:rPr lang="en-US" altLang="zh-CN" dirty="0"/>
              <a:t>      </a:t>
            </a:r>
            <a:r>
              <a:rPr lang="en-US" altLang="zh-CN" dirty="0" err="1"/>
              <a:t>saveAsImage</a:t>
            </a:r>
            <a:r>
              <a:rPr lang="en-US" altLang="zh-CN" dirty="0"/>
              <a:t>: { </a:t>
            </a:r>
            <a:r>
              <a:rPr lang="en-US" altLang="zh-CN" dirty="0" smtClean="0"/>
              <a:t> // </a:t>
            </a:r>
            <a:r>
              <a:rPr lang="zh-CN" altLang="en-US" dirty="0" smtClean="0"/>
              <a:t>保存图片</a:t>
            </a:r>
            <a:endParaRPr lang="en-US" altLang="zh-CN" dirty="0"/>
          </a:p>
          <a:p>
            <a:r>
              <a:rPr lang="en-US" altLang="zh-CN" dirty="0"/>
              <a:t>      </a:t>
            </a:r>
            <a:r>
              <a:rPr lang="en-US" altLang="zh-CN" dirty="0" smtClean="0"/>
              <a:t>   show</a:t>
            </a:r>
            <a:r>
              <a:rPr lang="en-US" altLang="zh-CN" dirty="0"/>
              <a:t>: </a:t>
            </a:r>
            <a:r>
              <a:rPr lang="en-US" altLang="zh-CN" dirty="0" smtClean="0"/>
              <a:t>true </a:t>
            </a:r>
            <a:r>
              <a:rPr lang="en-US" altLang="zh-CN" dirty="0"/>
              <a:t>// </a:t>
            </a:r>
            <a:r>
              <a:rPr lang="zh-CN" altLang="en-US" dirty="0"/>
              <a:t>可略</a:t>
            </a:r>
            <a:endParaRPr lang="en-US" altLang="zh-CN" dirty="0"/>
          </a:p>
          <a:p>
            <a:r>
              <a:rPr lang="zh-CN" altLang="en-US" dirty="0"/>
              <a:t>      </a:t>
            </a:r>
            <a:r>
              <a:rPr lang="en-US" altLang="zh-CN" dirty="0"/>
              <a:t>},</a:t>
            </a:r>
          </a:p>
          <a:p>
            <a:r>
              <a:rPr lang="en-US" altLang="zh-CN" dirty="0"/>
              <a:t>      </a:t>
            </a:r>
            <a:r>
              <a:rPr lang="en-US" altLang="zh-CN" dirty="0" err="1"/>
              <a:t>dataZoom</a:t>
            </a:r>
            <a:r>
              <a:rPr lang="en-US" altLang="zh-CN" dirty="0" smtClean="0"/>
              <a:t>:{ // </a:t>
            </a:r>
            <a:r>
              <a:rPr lang="zh-CN" altLang="en-US" dirty="0" smtClean="0"/>
              <a:t>放大</a:t>
            </a:r>
            <a:endParaRPr lang="en-US" altLang="zh-CN" dirty="0"/>
          </a:p>
          <a:p>
            <a:r>
              <a:rPr lang="en-US" altLang="zh-CN" dirty="0"/>
              <a:t>      </a:t>
            </a:r>
            <a:r>
              <a:rPr lang="en-US" altLang="zh-CN" dirty="0" err="1" smtClean="0"/>
              <a:t>show:true</a:t>
            </a:r>
            <a:r>
              <a:rPr lang="en-US" altLang="zh-CN" dirty="0" smtClean="0"/>
              <a:t> </a:t>
            </a:r>
            <a:r>
              <a:rPr lang="en-US" altLang="zh-CN" dirty="0"/>
              <a:t>// </a:t>
            </a:r>
            <a:r>
              <a:rPr lang="zh-CN" altLang="en-US" dirty="0"/>
              <a:t>可略</a:t>
            </a:r>
            <a:endParaRPr lang="en-US" altLang="zh-CN" dirty="0"/>
          </a:p>
          <a:p>
            <a:r>
              <a:rPr lang="zh-CN" altLang="en-US" dirty="0"/>
              <a:t>      </a:t>
            </a:r>
            <a:r>
              <a:rPr lang="en-US" altLang="zh-CN" dirty="0"/>
              <a:t>}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}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}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971939"/>
            <a:ext cx="5914286" cy="4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2373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Option</a:t>
            </a:r>
            <a:r>
              <a:rPr lang="zh-CN" altLang="en-US" dirty="0" smtClean="0"/>
              <a:t>详细解释</a:t>
            </a:r>
            <a:r>
              <a:rPr lang="en-US" altLang="zh-CN" dirty="0" smtClean="0"/>
              <a:t>- color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控制颜色</a:t>
            </a:r>
            <a:endParaRPr lang="en-US" altLang="zh-CN" dirty="0" smtClean="0"/>
          </a:p>
          <a:p>
            <a:r>
              <a:rPr lang="en-US" altLang="zh-CN" dirty="0"/>
              <a:t>color:["green"] </a:t>
            </a:r>
            <a:endParaRPr lang="en-US" altLang="zh-CN" dirty="0" smtClean="0"/>
          </a:p>
          <a:p>
            <a:r>
              <a:rPr lang="zh-CN" altLang="en-US" dirty="0" smtClean="0"/>
              <a:t>柱</a:t>
            </a:r>
            <a:r>
              <a:rPr lang="zh-CN" altLang="en-US" dirty="0"/>
              <a:t>状图，数组的第一个元素生效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6696" y="3339805"/>
            <a:ext cx="6965911" cy="325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0021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Option</a:t>
            </a:r>
            <a:r>
              <a:rPr lang="zh-CN" altLang="en-US" dirty="0" smtClean="0"/>
              <a:t>详细解释</a:t>
            </a:r>
            <a:r>
              <a:rPr lang="en-US" altLang="zh-CN" dirty="0" smtClean="0"/>
              <a:t>- x</a:t>
            </a:r>
            <a:r>
              <a:rPr lang="zh-CN" altLang="en-US" dirty="0" smtClean="0"/>
              <a:t>轴、</a:t>
            </a:r>
            <a:r>
              <a:rPr lang="en-US" altLang="zh-CN" dirty="0" smtClean="0"/>
              <a:t>y</a:t>
            </a:r>
            <a:r>
              <a:rPr lang="zh-CN" altLang="en-US" dirty="0" smtClean="0"/>
              <a:t>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xAxis</a:t>
            </a:r>
            <a:r>
              <a:rPr lang="en-US" altLang="zh-CN" dirty="0"/>
              <a:t>: {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data: ['</a:t>
            </a:r>
            <a:r>
              <a:rPr lang="zh-CN" altLang="en-US" dirty="0"/>
              <a:t>衬衫</a:t>
            </a:r>
            <a:r>
              <a:rPr lang="en-US" altLang="zh-CN" dirty="0"/>
              <a:t>', '</a:t>
            </a:r>
            <a:r>
              <a:rPr lang="zh-CN" altLang="en-US" dirty="0"/>
              <a:t>羊毛衫</a:t>
            </a:r>
            <a:r>
              <a:rPr lang="en-US" altLang="zh-CN" dirty="0"/>
              <a:t>', '</a:t>
            </a:r>
            <a:r>
              <a:rPr lang="zh-CN" altLang="en-US" dirty="0"/>
              <a:t>雪纺衫</a:t>
            </a:r>
            <a:r>
              <a:rPr lang="en-US" altLang="zh-CN" dirty="0"/>
              <a:t>', '</a:t>
            </a:r>
            <a:r>
              <a:rPr lang="zh-CN" altLang="en-US" dirty="0"/>
              <a:t>裤子</a:t>
            </a:r>
            <a:r>
              <a:rPr lang="en-US" altLang="zh-CN" dirty="0"/>
              <a:t>', '</a:t>
            </a:r>
            <a:r>
              <a:rPr lang="zh-CN" altLang="en-US" dirty="0"/>
              <a:t>高跟鞋</a:t>
            </a:r>
            <a:r>
              <a:rPr lang="en-US" altLang="zh-CN" dirty="0"/>
              <a:t>', '</a:t>
            </a:r>
            <a:r>
              <a:rPr lang="zh-CN" altLang="en-US" dirty="0"/>
              <a:t>袜子</a:t>
            </a:r>
            <a:r>
              <a:rPr lang="en-US" altLang="zh-CN" dirty="0"/>
              <a:t>']</a:t>
            </a:r>
          </a:p>
          <a:p>
            <a:r>
              <a:rPr lang="en-US" altLang="zh-CN" dirty="0"/>
              <a:t>},</a:t>
            </a:r>
          </a:p>
          <a:p>
            <a:r>
              <a:rPr lang="en-US" altLang="zh-CN" dirty="0" err="1"/>
              <a:t>yAxis</a:t>
            </a:r>
            <a:r>
              <a:rPr lang="en-US" altLang="zh-CN" dirty="0"/>
              <a:t>: {},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8522" y="3353316"/>
            <a:ext cx="5695278" cy="315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9176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Option</a:t>
            </a:r>
            <a:r>
              <a:rPr lang="zh-CN" altLang="en-US" dirty="0" smtClean="0"/>
              <a:t>详细解释</a:t>
            </a:r>
            <a:r>
              <a:rPr lang="en-US" altLang="zh-CN" dirty="0" smtClean="0"/>
              <a:t>- x</a:t>
            </a:r>
            <a:r>
              <a:rPr lang="zh-CN" altLang="en-US" dirty="0" smtClean="0"/>
              <a:t>轴、</a:t>
            </a:r>
            <a:r>
              <a:rPr lang="en-US" altLang="zh-CN" dirty="0" smtClean="0"/>
              <a:t>y</a:t>
            </a:r>
            <a:r>
              <a:rPr lang="zh-CN" altLang="en-US" dirty="0" smtClean="0"/>
              <a:t>轴互换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商品类别太多，屏幕再宽也显示不下，此时</a:t>
            </a:r>
            <a:r>
              <a:rPr lang="en-US" altLang="zh-CN" dirty="0" smtClean="0"/>
              <a:t>x</a:t>
            </a:r>
            <a:r>
              <a:rPr lang="zh-CN" altLang="en-US" dirty="0" smtClean="0"/>
              <a:t>轴、</a:t>
            </a:r>
            <a:r>
              <a:rPr lang="en-US" altLang="zh-CN" dirty="0" smtClean="0"/>
              <a:t>y</a:t>
            </a:r>
            <a:r>
              <a:rPr lang="zh-CN" altLang="en-US" dirty="0" smtClean="0"/>
              <a:t>轴互换</a:t>
            </a:r>
            <a:endParaRPr lang="en-US" altLang="zh-CN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119" y="2419802"/>
            <a:ext cx="10209524" cy="3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33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4095" y="1224238"/>
            <a:ext cx="7923809" cy="4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31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Option</a:t>
            </a:r>
            <a:r>
              <a:rPr lang="zh-CN" altLang="en-US" dirty="0" smtClean="0"/>
              <a:t>详细解释</a:t>
            </a:r>
            <a:r>
              <a:rPr lang="en-US" altLang="zh-CN" dirty="0" smtClean="0"/>
              <a:t>- x</a:t>
            </a:r>
            <a:r>
              <a:rPr lang="zh-CN" altLang="en-US" dirty="0" smtClean="0"/>
              <a:t>轴、</a:t>
            </a:r>
            <a:r>
              <a:rPr lang="en-US" altLang="zh-CN" dirty="0" smtClean="0"/>
              <a:t>y</a:t>
            </a:r>
            <a:r>
              <a:rPr lang="zh-CN" altLang="en-US" dirty="0" smtClean="0"/>
              <a:t>轴互换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xAxis</a:t>
            </a:r>
            <a:r>
              <a:rPr lang="en-US" altLang="zh-CN" dirty="0"/>
              <a:t>: {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type:"value</a:t>
            </a:r>
            <a:r>
              <a:rPr lang="en-US" altLang="zh-CN" dirty="0"/>
              <a:t>" // </a:t>
            </a:r>
            <a:r>
              <a:rPr lang="zh-CN" altLang="en-US" dirty="0"/>
              <a:t>可略</a:t>
            </a:r>
          </a:p>
          <a:p>
            <a:r>
              <a:rPr lang="en-US" altLang="zh-CN" dirty="0"/>
              <a:t>},</a:t>
            </a:r>
          </a:p>
          <a:p>
            <a:r>
              <a:rPr lang="en-US" altLang="zh-CN" dirty="0" err="1"/>
              <a:t>yAxis</a:t>
            </a:r>
            <a:r>
              <a:rPr lang="en-US" altLang="zh-CN" dirty="0"/>
              <a:t>: {</a:t>
            </a:r>
          </a:p>
          <a:p>
            <a:r>
              <a:rPr lang="en-US" altLang="zh-CN" dirty="0" err="1"/>
              <a:t>type:"category</a:t>
            </a:r>
            <a:r>
              <a:rPr lang="en-US" altLang="zh-CN" dirty="0"/>
              <a:t>", // </a:t>
            </a:r>
            <a:r>
              <a:rPr lang="zh-CN" altLang="en-US" dirty="0"/>
              <a:t>可略</a:t>
            </a:r>
          </a:p>
          <a:p>
            <a:r>
              <a:rPr lang="en-US" altLang="zh-CN" dirty="0"/>
              <a:t>data: ['</a:t>
            </a:r>
            <a:r>
              <a:rPr lang="zh-CN" altLang="en-US" dirty="0"/>
              <a:t>衬衫</a:t>
            </a:r>
            <a:r>
              <a:rPr lang="en-US" altLang="zh-CN" dirty="0"/>
              <a:t>', '</a:t>
            </a:r>
            <a:r>
              <a:rPr lang="zh-CN" altLang="en-US" dirty="0"/>
              <a:t>羊毛衫</a:t>
            </a:r>
            <a:r>
              <a:rPr lang="en-US" altLang="zh-CN" dirty="0"/>
              <a:t>', '</a:t>
            </a:r>
            <a:r>
              <a:rPr lang="zh-CN" altLang="en-US" dirty="0"/>
              <a:t>雪纺衫</a:t>
            </a:r>
            <a:r>
              <a:rPr lang="en-US" altLang="zh-CN" dirty="0"/>
              <a:t>', '</a:t>
            </a:r>
            <a:r>
              <a:rPr lang="zh-CN" altLang="en-US" dirty="0"/>
              <a:t>裤子</a:t>
            </a:r>
            <a:r>
              <a:rPr lang="en-US" altLang="zh-CN" dirty="0"/>
              <a:t>', '</a:t>
            </a:r>
            <a:r>
              <a:rPr lang="zh-CN" altLang="en-US" dirty="0"/>
              <a:t>高跟鞋</a:t>
            </a:r>
            <a:r>
              <a:rPr lang="en-US" altLang="zh-CN" dirty="0"/>
              <a:t>', '</a:t>
            </a:r>
            <a:r>
              <a:rPr lang="zh-CN" altLang="en-US" dirty="0"/>
              <a:t>袜子</a:t>
            </a:r>
            <a:r>
              <a:rPr lang="en-US" altLang="zh-CN" dirty="0"/>
              <a:t>']</a:t>
            </a:r>
          </a:p>
          <a:p>
            <a:r>
              <a:rPr lang="en-US" altLang="zh-CN" dirty="0"/>
              <a:t>},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185704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作用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在有一堆有价值的数据中，不容易理解数据的价值、意义</a:t>
            </a:r>
            <a:endParaRPr lang="en-US" altLang="zh-CN" dirty="0" smtClean="0"/>
          </a:p>
          <a:p>
            <a:r>
              <a:rPr lang="zh-CN" altLang="en-US" dirty="0" smtClean="0"/>
              <a:t>可视化后，即：生成图表，能够更好的理解数据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123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借助于图形化手段，清晰有效地传达与沟通</a:t>
            </a:r>
            <a:r>
              <a:rPr lang="zh-CN" altLang="en-US" dirty="0" smtClean="0"/>
              <a:t>信息</a:t>
            </a:r>
            <a:r>
              <a:rPr lang="en-US" altLang="zh-CN" dirty="0"/>
              <a:t>——</a:t>
            </a:r>
            <a:r>
              <a:rPr lang="zh-CN" altLang="en-US" dirty="0" smtClean="0"/>
              <a:t>一图胜前言</a:t>
            </a:r>
            <a:endParaRPr lang="zh-CN" altLang="en-US" dirty="0"/>
          </a:p>
          <a:p>
            <a:r>
              <a:rPr lang="zh-CN" altLang="en-US" dirty="0"/>
              <a:t>数据可视化可以把数据从冰冷的数字转换成图形，揭示蕴含在数据中的规律和道理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341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应用场景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1488" y="1825625"/>
            <a:ext cx="810902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7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952" y="300428"/>
            <a:ext cx="9838095" cy="6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5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数据可视化</a:t>
            </a:r>
            <a:r>
              <a:rPr lang="zh-CN" altLang="en-US" b="1" dirty="0" smtClean="0"/>
              <a:t>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D3.js </a:t>
            </a:r>
            <a:r>
              <a:rPr lang="zh-CN" altLang="en-US" dirty="0" smtClean="0"/>
              <a:t>目前 </a:t>
            </a:r>
            <a:r>
              <a:rPr lang="en-US" altLang="zh-CN" dirty="0" smtClean="0"/>
              <a:t>Web </a:t>
            </a:r>
            <a:r>
              <a:rPr lang="zh-CN" altLang="en-US" dirty="0" smtClean="0"/>
              <a:t>端评价最高的 </a:t>
            </a:r>
            <a:r>
              <a:rPr lang="en-US" altLang="zh-CN" dirty="0" err="1" smtClean="0"/>
              <a:t>Javascript</a:t>
            </a:r>
            <a:r>
              <a:rPr lang="en-US" altLang="zh-CN" dirty="0" smtClean="0"/>
              <a:t> </a:t>
            </a:r>
            <a:r>
              <a:rPr lang="zh-CN" altLang="en-US" dirty="0" smtClean="0"/>
              <a:t>可视化工具库</a:t>
            </a:r>
            <a:r>
              <a:rPr lang="en-US" altLang="zh-CN" dirty="0" smtClean="0"/>
              <a:t>(</a:t>
            </a:r>
            <a:r>
              <a:rPr lang="zh-CN" altLang="en-US" dirty="0" smtClean="0"/>
              <a:t>入手难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ECharts.js</a:t>
            </a:r>
            <a:r>
              <a:rPr lang="en-US" altLang="zh-CN" dirty="0" smtClean="0"/>
              <a:t> </a:t>
            </a:r>
            <a:r>
              <a:rPr lang="zh-CN" altLang="en-US" dirty="0" smtClean="0"/>
              <a:t>百度出品的一个开源 </a:t>
            </a:r>
            <a:r>
              <a:rPr lang="en-US" altLang="zh-CN" dirty="0" err="1" smtClean="0"/>
              <a:t>Javascript</a:t>
            </a:r>
            <a:r>
              <a:rPr lang="en-US" altLang="zh-CN" dirty="0" smtClean="0"/>
              <a:t> </a:t>
            </a:r>
            <a:r>
              <a:rPr lang="zh-CN" altLang="en-US" dirty="0" smtClean="0"/>
              <a:t>数据可视化库</a:t>
            </a:r>
          </a:p>
          <a:p>
            <a:r>
              <a:rPr lang="en-US" altLang="zh-CN" dirty="0" smtClean="0"/>
              <a:t>Highcharts.js </a:t>
            </a:r>
            <a:r>
              <a:rPr lang="zh-CN" altLang="en-US" dirty="0" smtClean="0"/>
              <a:t>国外的前端数据可视化库，非商用免费，被许多国外大公司所使用</a:t>
            </a:r>
          </a:p>
          <a:p>
            <a:r>
              <a:rPr lang="en-US" altLang="zh-CN" dirty="0" err="1" smtClean="0"/>
              <a:t>AntV</a:t>
            </a:r>
            <a:r>
              <a:rPr lang="en-US" altLang="zh-CN" dirty="0" smtClean="0"/>
              <a:t> </a:t>
            </a:r>
            <a:r>
              <a:rPr lang="zh-CN" altLang="en-US" dirty="0" smtClean="0"/>
              <a:t>蚂蚁金服全新一代数据可视化解决方案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Python </a:t>
            </a:r>
            <a:r>
              <a:rPr lang="en-US" altLang="zh-CN" dirty="0" err="1" smtClean="0">
                <a:solidFill>
                  <a:srgbClr val="FF0000"/>
                </a:solidFill>
              </a:rPr>
              <a:t>matplotlib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53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1021</Words>
  <Application>Microsoft Office PowerPoint</Application>
  <PresentationFormat>宽屏</PresentationFormat>
  <Paragraphs>127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等线</vt:lpstr>
      <vt:lpstr>等线 Light</vt:lpstr>
      <vt:lpstr>Arial</vt:lpstr>
      <vt:lpstr>Office 主题​​</vt:lpstr>
      <vt:lpstr>数据可视化</vt:lpstr>
      <vt:lpstr>介绍</vt:lpstr>
      <vt:lpstr>PowerPoint 演示文稿</vt:lpstr>
      <vt:lpstr>PowerPoint 演示文稿</vt:lpstr>
      <vt:lpstr>作用</vt:lpstr>
      <vt:lpstr>小结</vt:lpstr>
      <vt:lpstr>应用场景</vt:lpstr>
      <vt:lpstr>PowerPoint 演示文稿</vt:lpstr>
      <vt:lpstr>数据可视化库</vt:lpstr>
      <vt:lpstr>antV</vt:lpstr>
      <vt:lpstr>ECharts</vt:lpstr>
      <vt:lpstr>Python Matplotlib</vt:lpstr>
      <vt:lpstr>ECharts介绍、特性</vt:lpstr>
      <vt:lpstr>特性</vt:lpstr>
      <vt:lpstr>散点图</vt:lpstr>
      <vt:lpstr>饼状图</vt:lpstr>
      <vt:lpstr>地理图</vt:lpstr>
      <vt:lpstr>人体图</vt:lpstr>
      <vt:lpstr>人口密度图</vt:lpstr>
      <vt:lpstr>千万数据的前端展现</vt:lpstr>
      <vt:lpstr>千万数据的前端展现</vt:lpstr>
      <vt:lpstr>移动端优化</vt:lpstr>
      <vt:lpstr>多渲染方案，跨平台使用</vt:lpstr>
      <vt:lpstr>下载ECharts</vt:lpstr>
      <vt:lpstr>npm安装</vt:lpstr>
      <vt:lpstr>入门程序-创建工程</vt:lpstr>
      <vt:lpstr>入门程序-创建项目</vt:lpstr>
      <vt:lpstr>入门程序</vt:lpstr>
      <vt:lpstr>入门程序</vt:lpstr>
      <vt:lpstr>入门程序</vt:lpstr>
      <vt:lpstr>入门程序</vt:lpstr>
      <vt:lpstr>入门程序</vt:lpstr>
      <vt:lpstr>Option详细解释- title</vt:lpstr>
      <vt:lpstr>Option详细解释- tooltip</vt:lpstr>
      <vt:lpstr>Option详细解释- legend</vt:lpstr>
      <vt:lpstr>Option详细解释- 缩放、保存图片</vt:lpstr>
      <vt:lpstr>Option详细解释- color</vt:lpstr>
      <vt:lpstr>Option详细解释- x轴、y轴</vt:lpstr>
      <vt:lpstr>Option详细解释- x轴、y轴互换</vt:lpstr>
      <vt:lpstr>Option详细解释- x轴、y轴互换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数据可视化</dc:title>
  <dc:creator>2c401-teacher</dc:creator>
  <cp:lastModifiedBy>2c401-teacher</cp:lastModifiedBy>
  <cp:revision>61</cp:revision>
  <dcterms:created xsi:type="dcterms:W3CDTF">2023-12-05T00:23:39Z</dcterms:created>
  <dcterms:modified xsi:type="dcterms:W3CDTF">2023-12-05T08:26:51Z</dcterms:modified>
</cp:coreProperties>
</file>