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6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0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1.jpe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2.jpe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3.jpeg" Type="http://schemas.openxmlformats.org/officeDocument/2006/relationships/image"/><Relationship Id="rId4" Target="../media/image14.jpeg" Type="http://schemas.openxmlformats.org/officeDocument/2006/relationships/image"/><Relationship Id="rId5" Target="../media/image15.jpe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6.jpe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7.jpe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8.jpeg" Type="http://schemas.openxmlformats.org/officeDocument/2006/relationships/image"/></Relationships>
</file>

<file path=ppt/slides/_rels/slide2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2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9.jpeg" Type="http://schemas.openxmlformats.org/officeDocument/2006/relationships/image"/></Relationships>
</file>

<file path=ppt/slides/_rels/slide2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0.png" Type="http://schemas.openxmlformats.org/officeDocument/2006/relationships/image"/><Relationship Id="rId4" Target="../media/image21.jpeg" Type="http://schemas.openxmlformats.org/officeDocument/2006/relationships/image"/><Relationship Id="rId5" Target="../media/image22.jpeg" Type="http://schemas.openxmlformats.org/officeDocument/2006/relationships/image"/></Relationships>
</file>

<file path=ppt/slides/_rels/slide2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3.png" Type="http://schemas.openxmlformats.org/officeDocument/2006/relationships/image"/></Relationships>
</file>

<file path=ppt/slides/_rels/slide2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2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4.jpeg" Type="http://schemas.openxmlformats.org/officeDocument/2006/relationships/image"/></Relationships>
</file>

<file path=ppt/slides/_rels/slide2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5.jpeg" Type="http://schemas.openxmlformats.org/officeDocument/2006/relationships/image"/></Relationships>
</file>

<file path=ppt/slides/_rels/slide2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6.png" Type="http://schemas.openxmlformats.org/officeDocument/2006/relationships/image"/><Relationship Id="rId4" Target="../media/image27.jpeg" Type="http://schemas.openxmlformats.org/officeDocument/2006/relationships/image"/><Relationship Id="rId5" Target="../media/image28.jpeg" Type="http://schemas.openxmlformats.org/officeDocument/2006/relationships/image"/></Relationships>
</file>

<file path=ppt/slides/_rels/slide2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2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29.jpeg" Type="http://schemas.openxmlformats.org/officeDocument/2006/relationships/image"/></Relationships>
</file>

<file path=ppt/slides/_rels/slide3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0.jpeg" Type="http://schemas.openxmlformats.org/officeDocument/2006/relationships/image"/></Relationships>
</file>

<file path=ppt/slides/_rels/slide3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3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1.jpeg" Type="http://schemas.openxmlformats.org/officeDocument/2006/relationships/image"/></Relationships>
</file>

<file path=ppt/slides/_rels/slide3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2.png" Type="http://schemas.openxmlformats.org/officeDocument/2006/relationships/image"/></Relationships>
</file>

<file path=ppt/slides/_rels/slide3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54151" y="1667820"/>
            <a:ext cx="6431037" cy="208597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14999"/>
              </a:lnSpc>
            </a:pPr>
            <a:r>
              <a:rPr lang="en-US" b="true" sz="5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融媒体职业成长规划
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73201" y="4682453"/>
            <a:ext cx="2800350" cy="50482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25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汇报人：文小库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73201" y="5213768"/>
            <a:ext cx="3371850" cy="50482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25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2024-10-12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0" y="0"/>
            <a:ext cx="12192000" cy="6858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9371491" y="4805"/>
            <a:ext cx="2795135" cy="117729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b="true" sz="57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目 录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747211" y="1134470"/>
            <a:ext cx="2127531" cy="356454"/>
          </a:xfrm>
          <a:prstGeom prst="rect">
            <a:avLst/>
          </a:prstGeom>
          <a:ln/>
        </p:spPr>
        <p:txBody>
          <a:bodyPr anchor="t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77000"/>
              </a:lnSpc>
              <a:spcBef>
                <a:spcPts val="375"/>
              </a:spcBef>
            </a:pPr>
            <a:r>
              <a:rPr lang="en-US" b="true" sz="1350">
                <a:solidFill>
                  <a:srgbClr val="232323">
                    <a:alpha val="60000"/>
                  </a:srgbClr>
                </a:solidFill>
                <a:latin typeface="Microsoft Yahei"/>
                <a:ea typeface="Microsoft Yahei"/>
                <a:cs typeface="Microsoft Yahei"/>
              </a:rPr>
              <a:t>CATALOGUE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213841" y="1490924"/>
            <a:ext cx="6733634" cy="5121354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Autofit/>
          </a:bodyPr>
          <a:lstStyle/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自我评估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职业目标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制定计划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发掘自己的潜能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掌握行业信息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增强自己的竞争力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实现职业规划</a:t>
            </a:r>
          </a:p>
          <a:p>
            <a:pPr lvl="0" indent="-203200" marL="203200" algn="l">
              <a:lnSpc>
                <a:spcPct val="14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持续自我评估和调整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自我评估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62187" y="4881292"/>
            <a:ext cx="6000750" cy="711336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实践经验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267801" y="5523753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评估自己是否有实践经验，是否参与过融媒体项目，是否能够独立承担项目任务并解决问题。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6" id="6"/>
          <p:cNvSpPr txBox="true"/>
          <p:nvPr/>
        </p:nvSpPr>
        <p:spPr>
          <a:xfrm rot="0">
            <a:off x="5562187" y="1621998"/>
            <a:ext cx="6000750" cy="666079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技能水平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267801" y="2234038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评估自己在融媒体技术方面的技能水平，如新媒体内容创作、数据分析、社交媒体运营等，是否达到行业基本要求。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562187" y="3262274"/>
            <a:ext cx="6000750" cy="697555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操作能力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67801" y="3896612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评估自己在融媒体技术操作方面的能力，如视频剪辑、直播技术、数据分析工具等，是否能够熟练掌握并应用于实际工作中。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技术能力评估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2" id="12"/>
          <p:cNvSpPr/>
          <p:nvPr/>
        </p:nvSpPr>
        <p:spPr>
          <a:xfrm rot="0"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4963" y="203417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评估自己对传媒行业的热情程度，是否对媒体融合和新技术发展感兴趣，是否有持续学习的动力。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4963" y="157583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对传媒行业的热情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54963" y="353004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评估自己对融媒体技术的兴趣程度，是否喜欢学习和尝试新的技术工具和平台，是否能够快速掌握新技术。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54963" y="307170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对融媒体技术的兴趣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54963" y="5118981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评估自己对新闻传播事业的责任感，是否关注信息传播和社会责任，是否愿意为新闻传播事业贡献力量。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54963" y="4660638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对新闻传播事业的责任感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传媒热情与兴趣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8282340" y="2341090"/>
            <a:ext cx="3487460" cy="3588254"/>
          </a:xfrm>
          <a:prstGeom prst="roundRect">
            <a:avLst>
              <a:gd fmla="val 684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4377090" y="2341090"/>
            <a:ext cx="3487460" cy="3588254"/>
          </a:xfrm>
          <a:prstGeom prst="roundRect">
            <a:avLst>
              <a:gd fmla="val 684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AutoShape 4" id="4"/>
          <p:cNvSpPr/>
          <p:nvPr/>
        </p:nvSpPr>
        <p:spPr>
          <a:xfrm rot="0">
            <a:off x="471840" y="2341090"/>
            <a:ext cx="3487460" cy="3588254"/>
          </a:xfrm>
          <a:prstGeom prst="roundRect">
            <a:avLst>
              <a:gd fmla="val 684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5" id="5"/>
          <p:cNvSpPr txBox="true"/>
          <p:nvPr/>
        </p:nvSpPr>
        <p:spPr>
          <a:xfrm rot="0">
            <a:off x="882070" y="3930616"/>
            <a:ext cx="2667000" cy="145277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评估自己在快速变化的技术环境中适应能力，是否能够快速掌握新技术和应对行业变化。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82070" y="3181752"/>
            <a:ext cx="2667000" cy="527118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适应能力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适应能力与持续学习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2414694" y="1693793"/>
            <a:ext cx="1294595" cy="1294595"/>
          </a:xfrm>
          <a:prstGeom prst="round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787321" y="3945231"/>
            <a:ext cx="2667000" cy="145277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评估自己是否具有持续学习能力，是否能够不断更新自己的知识和技能，适应行业发展的需要。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87321" y="3196367"/>
            <a:ext cx="2667000" cy="527118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持续学习能力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0">
            <a:off x="6319944" y="1708408"/>
            <a:ext cx="1294595" cy="1294595"/>
          </a:xfrm>
          <a:prstGeom prst="round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8692571" y="3939687"/>
            <a:ext cx="2667000" cy="145277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评估自己在团队中的协作能力，是否能够与团队成员有效合作，完成任务并解决问题。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692571" y="3190824"/>
            <a:ext cx="2667000" cy="527118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团队协作能力</a:t>
            </a:r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5"/>
          <a:srcRect l="12964" r="12964"/>
          <a:stretch>
            <a:fillRect/>
          </a:stretch>
        </p:blipFill>
        <p:spPr>
          <a:xfrm rot="0">
            <a:off x="10225194" y="1702864"/>
            <a:ext cx="1294595" cy="1294595"/>
          </a:xfrm>
          <a:prstGeom prst="round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职业目标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name="TextBox 3" id="3"/>
          <p:cNvSpPr txBox="true"/>
          <p:nvPr/>
        </p:nvSpPr>
        <p:spPr>
          <a:xfrm rot="0">
            <a:off x="539110" y="2972036"/>
            <a:ext cx="3314231" cy="64799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掌握融媒体技术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059848" y="1716027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积极寻找机会参与实际项目，积累实践经验，了解融媒体技术与运营的实际情况和应用场景。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059848" y="1097369"/>
            <a:ext cx="3314231" cy="62295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96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参与实际项目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059848" y="4019931"/>
            <a:ext cx="3314231" cy="547835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提升沟通能力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59848" y="4565142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通过学习和实践，提升自己的沟通能力，包括与同事、上级、下级以及公众媒体的沟通等。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9110" y="3620031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通过学习和实践，掌握融媒体技术的基本操作和技能，包括新媒体内容创作、数据分析、社交媒体运营等。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短期目标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 l="29042" r="29042"/>
          <a:stretch>
            <a:fillRect/>
          </a:stretch>
        </p:blipFill>
        <p:spPr>
          <a:xfrm rot="0">
            <a:off x="552651" y="1629738"/>
            <a:ext cx="4219249" cy="4219249"/>
          </a:xfrm>
          <a:prstGeom prst="ellipse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316538" y="1567945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成为融媒体专家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316538" y="2054291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通过学习和实践，成为融媒体领域的专家或领导者，具备扎实的理论知识和实战经验。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344099" y="3218179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负责媒体项目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344099" y="3704525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负责策划并执行有影响力的媒体项目，展示自己的专业素养和综合能力。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371661" y="4868412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建立人脉网络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71661" y="5354759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通过加入行业社群、参加相关会议和研讨会等方式，建立广泛的人脉网络，获取行业最新动态和就业机会。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中期目标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 l="16344" r="16344"/>
          <a:stretch>
            <a:fillRect/>
          </a:stretch>
        </p:blipFill>
        <p:spPr>
          <a:xfrm rot="0">
            <a:off x="6279191" y="1523331"/>
            <a:ext cx="5083851" cy="4877691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657248" y="1468705"/>
            <a:ext cx="5034045" cy="598924"/>
          </a:xfrm>
          <a:prstGeom prst="rect">
            <a:avLst/>
          </a:prstGeom>
          <a:ln/>
        </p:spPr>
        <p:txBody>
          <a:bodyPr anchor="b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引领技术创新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57248" y="2091428"/>
            <a:ext cx="5034045" cy="819445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通过学习和实践，成为引领技术创新与媒体融合发展的专家或领导者。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57248" y="3322817"/>
            <a:ext cx="5034045" cy="558203"/>
          </a:xfrm>
          <a:prstGeom prst="rect">
            <a:avLst/>
          </a:prstGeom>
          <a:ln/>
        </p:spPr>
        <p:txBody>
          <a:bodyPr anchor="b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提升国际影响力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57248" y="3899110"/>
            <a:ext cx="5034045" cy="796566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通过提升自己的专业水平和影响力，成为在国际上具有竞争力的融媒体技术与运营专家。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57248" y="5048950"/>
            <a:ext cx="5034045" cy="598924"/>
          </a:xfrm>
          <a:prstGeom prst="rect">
            <a:avLst/>
          </a:prstGeom>
          <a:ln/>
        </p:spPr>
        <p:txBody>
          <a:bodyPr anchor="b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持续学习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57248" y="5665964"/>
            <a:ext cx="5034045" cy="819445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始终保持学习的热情和动力，不断更新自己的知识体系和技能结构，适应快速变化的技术环境。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长期目标</a:t>
            </a:r>
          </a:p>
        </p:txBody>
      </p:sp>
      <p:sp>
        <p:nvSpPr>
          <p:cNvPr name="AutoShape 10" id="10"/>
          <p:cNvSpPr/>
          <p:nvPr/>
        </p:nvSpPr>
        <p:spPr>
          <a:xfrm rot="0">
            <a:off x="9144095" y="2311241"/>
            <a:ext cx="41815" cy="41148"/>
          </a:xfrm>
          <a:prstGeom prst="ellipse">
            <a:avLst/>
          </a:prstGeom>
          <a:solidFill>
            <a:srgbClr val="E9E9E9">
              <a:alpha val="100000"/>
            </a:srgbClr>
          </a:solidFill>
          <a:ln/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制定计划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技能提升</a:t>
            </a:r>
          </a:p>
        </p:txBody>
      </p:sp>
      <p:sp>
        <p:nvSpPr>
          <p:cNvPr name="AutoShape 3" id="3"/>
          <p:cNvSpPr/>
          <p:nvPr/>
        </p:nvSpPr>
        <p:spPr>
          <a:xfrm rot="0">
            <a:off x="614667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4" id="4"/>
          <p:cNvSpPr txBox="true"/>
          <p:nvPr/>
        </p:nvSpPr>
        <p:spPr>
          <a:xfrm rot="0">
            <a:off x="831204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可以通过观看在线课程、阅读专业书籍、参加培训课程等方式，提升自己在融媒体技术方面的能力。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31204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学习融媒体技术</a:t>
            </a:r>
          </a:p>
        </p:txBody>
      </p:sp>
      <p:sp>
        <p:nvSpPr>
          <p:cNvPr name="AutoShape 6" id="6"/>
          <p:cNvSpPr/>
          <p:nvPr/>
        </p:nvSpPr>
        <p:spPr>
          <a:xfrm rot="0">
            <a:off x="4359469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7" id="7"/>
          <p:cNvSpPr txBox="true"/>
          <p:nvPr/>
        </p:nvSpPr>
        <p:spPr>
          <a:xfrm rot="0">
            <a:off x="4576006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可以通过参与实际项目、完成实践任务、参与社团组织等方式，积累实践经验，提升实践能力。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576006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提升实践能力</a:t>
            </a:r>
          </a:p>
        </p:txBody>
      </p:sp>
      <p:sp>
        <p:nvSpPr>
          <p:cNvPr name="AutoShape 9" id="9"/>
          <p:cNvSpPr/>
          <p:nvPr/>
        </p:nvSpPr>
        <p:spPr>
          <a:xfrm rot="0">
            <a:off x="8104272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name="TextBox 10" id="10"/>
          <p:cNvSpPr txBox="true"/>
          <p:nvPr/>
        </p:nvSpPr>
        <p:spPr>
          <a:xfrm rot="0">
            <a:off x="8320808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通过学习和实践，建立自己的知识体系，不断更新和完善自己在融媒体技术与运营方面的知识和能力。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320808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建立知识体系</a:t>
            </a: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3"/>
          <a:srcRect l="16792" r="16792" t="0" b="0"/>
          <a:stretch>
            <a:fillRect/>
          </a:stretch>
        </p:blipFill>
        <p:spPr>
          <a:xfrm rot="0">
            <a:off x="8834133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4"/>
          <a:srcRect l="16667" r="16667"/>
          <a:stretch>
            <a:fillRect/>
          </a:stretch>
        </p:blipFill>
        <p:spPr>
          <a:xfrm rot="0">
            <a:off x="5123204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5"/>
          <a:srcRect l="16667" r="16667"/>
          <a:stretch>
            <a:fillRect/>
          </a:stretch>
        </p:blipFill>
        <p:spPr>
          <a:xfrm rot="0">
            <a:off x="1412275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602741" y="1342506"/>
            <a:ext cx="6612160" cy="1685627"/>
          </a:xfrm>
          <a:prstGeom prst="roundRect">
            <a:avLst>
              <a:gd fmla="val 908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3" id="3"/>
          <p:cNvSpPr txBox="true"/>
          <p:nvPr/>
        </p:nvSpPr>
        <p:spPr>
          <a:xfrm rot="0">
            <a:off x="749955" y="1680495"/>
            <a:ext cx="1143000" cy="11049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b="true" sz="5175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892955" y="1485066"/>
            <a:ext cx="3493916" cy="579431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参与项目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892955" y="2045448"/>
            <a:ext cx="4995999" cy="818289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积极参与校内外的融媒体项目，与团队合作，解决实际问题，提升项目管理和执行能力。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实践经验</a:t>
            </a:r>
          </a:p>
        </p:txBody>
      </p:sp>
      <p:sp>
        <p:nvSpPr>
          <p:cNvPr name="AutoShape 7" id="7"/>
          <p:cNvSpPr/>
          <p:nvPr/>
        </p:nvSpPr>
        <p:spPr>
          <a:xfrm rot="0">
            <a:off x="2531819" y="3172991"/>
            <a:ext cx="6612160" cy="1685627"/>
          </a:xfrm>
          <a:prstGeom prst="roundRect">
            <a:avLst>
              <a:gd fmla="val 908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8" id="8"/>
          <p:cNvSpPr txBox="true"/>
          <p:nvPr/>
        </p:nvSpPr>
        <p:spPr>
          <a:xfrm rot="0">
            <a:off x="2679034" y="3510980"/>
            <a:ext cx="1143000" cy="11049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b="true" sz="5175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822034" y="3315552"/>
            <a:ext cx="3493916" cy="579431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担任负责人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822034" y="3875933"/>
            <a:ext cx="4995999" cy="818289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负责策划并执行有影响力的媒体项目，提升自己的项目管理和执行能力。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4914425" y="4983758"/>
            <a:ext cx="6612160" cy="1685627"/>
          </a:xfrm>
          <a:prstGeom prst="roundRect">
            <a:avLst>
              <a:gd fmla="val 9080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12" id="12"/>
          <p:cNvSpPr txBox="true"/>
          <p:nvPr/>
        </p:nvSpPr>
        <p:spPr>
          <a:xfrm rot="0">
            <a:off x="5061639" y="5321747"/>
            <a:ext cx="1143000" cy="11049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b="true" sz="5175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204639" y="5126318"/>
            <a:ext cx="3493916" cy="579431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建立人脉网络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204639" y="5686700"/>
            <a:ext cx="4995999" cy="818289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加入行业社群，参加相关会议和研讨会，建立广泛的人脉网络，获取行业最新动态和就业机会。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751642" y="4006380"/>
            <a:ext cx="7813795" cy="1827334"/>
          </a:xfrm>
          <a:prstGeom prst="roundRect">
            <a:avLst>
              <a:gd fmla="val 16667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751642" y="1920540"/>
            <a:ext cx="7813795" cy="1827334"/>
          </a:xfrm>
          <a:prstGeom prst="roundRect">
            <a:avLst>
              <a:gd fmla="val 16667" name="adj"/>
            </a:avLst>
          </a:prstGeom>
          <a:solidFill>
            <a:schemeClr val="lt2">
              <a:alpha val="80000"/>
            </a:schemeClr>
          </a:solidFill>
          <a:ln/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7804006" y="1329783"/>
            <a:ext cx="3831201" cy="5108268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30579" y="2089154"/>
            <a:ext cx="6238875" cy="637972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合作与交流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30579" y="2610429"/>
            <a:ext cx="6238875" cy="950067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与同行合作与交流，分享经验和技术，共同推动融媒体技术的发展和创新。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30579" y="4183053"/>
            <a:ext cx="6238875" cy="637972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了解行业趋势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30579" y="4712439"/>
            <a:ext cx="6238875" cy="936429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通过与人脉网络中的同行交流，了解行业趋势和最新技术动态，为自己的职业规划提供有力支持。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网络构建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62187" y="4881292"/>
            <a:ext cx="6000750" cy="711336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与他人分享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267801" y="5523753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与他人分享自己的学习成果和经验，促进团队成员之间的合作和交流，共同提高融媒体技术与运营的能力。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6" id="6"/>
          <p:cNvSpPr txBox="true"/>
          <p:nvPr/>
        </p:nvSpPr>
        <p:spPr>
          <a:xfrm rot="0">
            <a:off x="5562187" y="1621998"/>
            <a:ext cx="6000750" cy="666079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保持学习热情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267801" y="2234038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持续关注行业动态和技术趋势，保持学习的热情和动力，不断更新知识体系。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562187" y="3262274"/>
            <a:ext cx="6000750" cy="697555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灵活学习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67801" y="3896612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采用多种学习方式（如在线课程、工作坊、实习等），灵活学习，适应实际需求的变化。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持续学习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2" id="12"/>
          <p:cNvSpPr/>
          <p:nvPr/>
        </p:nvSpPr>
        <p:spPr>
          <a:xfrm rot="0"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发掘自己的潜能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85901" y="1362476"/>
            <a:ext cx="8946338" cy="555784"/>
          </a:xfrm>
          <a:prstGeom prst="rect">
            <a:avLst/>
          </a:prstGeom>
          <a:ln/>
        </p:spPr>
        <p:txBody>
          <a:bodyPr anchor="b" rtlCol="false" lIns="0" rIns="0" tIns="0" bIns="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勇于挑战自我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685901" y="2024509"/>
            <a:ext cx="8972550" cy="76378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在融媒体技术与运营领域，要勇于挑战自己的极限，不断尝试新的领域和技术。通过挑战自我，可以发掘自己在融媒体技术与运营方面的潜能。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挑战自我与尝试新领域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name="AutoShape 6" id="6"/>
            <p:cNvSpPr/>
            <p:nvPr/>
          </p:nvSpPr>
          <p:spPr>
            <a:xfrm rot="0"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name="AutoShape 7" id="7"/>
            <p:cNvSpPr/>
            <p:nvPr/>
          </p:nvSpPr>
          <p:spPr>
            <a:xfrm rot="0"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name="TextBox 8" id="8"/>
          <p:cNvSpPr txBox="true"/>
          <p:nvPr/>
        </p:nvSpPr>
        <p:spPr>
          <a:xfrm rot="0">
            <a:off x="1685901" y="3189254"/>
            <a:ext cx="8946338" cy="555784"/>
          </a:xfrm>
          <a:prstGeom prst="rect">
            <a:avLst/>
          </a:prstGeom>
          <a:ln/>
        </p:spPr>
        <p:txBody>
          <a:bodyPr anchor="b" rtlCol="false" lIns="0" rIns="0" tIns="0" bIns="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尝试新领域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85901" y="3851288"/>
            <a:ext cx="8972550" cy="76378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尝试新的领域和技术是发掘自己潜能的重要途径。通过尝试不同的领域和技术，可以发现自己擅长的方向和能力。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name="AutoShape 11" id="11"/>
            <p:cNvSpPr/>
            <p:nvPr/>
          </p:nvSpPr>
          <p:spPr>
            <a:xfrm rot="0"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name="AutoShape 12" id="12"/>
            <p:cNvSpPr/>
            <p:nvPr/>
          </p:nvSpPr>
          <p:spPr>
            <a:xfrm rot="0"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name="TextBox 13" id="13"/>
          <p:cNvSpPr txBox="true"/>
          <p:nvPr/>
        </p:nvSpPr>
        <p:spPr>
          <a:xfrm rot="0">
            <a:off x="1685901" y="4975292"/>
            <a:ext cx="8946338" cy="555784"/>
          </a:xfrm>
          <a:prstGeom prst="rect">
            <a:avLst/>
          </a:prstGeom>
          <a:ln/>
        </p:spPr>
        <p:txBody>
          <a:bodyPr anchor="b" rtlCol="false" lIns="0" rIns="0" tIns="0" bIns="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培养创新思维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685901" y="5637325"/>
            <a:ext cx="8972550" cy="76378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在挑战自我和尝试新领域的过程中，要注重培养自己的创新思维。通过创新思维，可以提出新的想法和解决方案，发掘自己在融媒体技术与运营方面的潜能。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name="AutoShape 16" id="16"/>
            <p:cNvSpPr/>
            <p:nvPr/>
          </p:nvSpPr>
          <p:spPr>
            <a:xfrm rot="0"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name="AutoShape 17" id="17"/>
            <p:cNvSpPr/>
            <p:nvPr/>
          </p:nvSpPr>
          <p:spPr>
            <a:xfrm rot="0"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name="Connector 18" id="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374316" y="3045252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3" id="3"/>
          <p:cNvSpPr/>
          <p:nvPr/>
        </p:nvSpPr>
        <p:spPr>
          <a:xfrm rot="0">
            <a:off x="1374316" y="4823279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4" id="4"/>
          <p:cNvSpPr/>
          <p:nvPr/>
        </p:nvSpPr>
        <p:spPr>
          <a:xfrm rot="0">
            <a:off x="1374316" y="1267225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5" id="5"/>
          <p:cNvSpPr/>
          <p:nvPr/>
        </p:nvSpPr>
        <p:spPr>
          <a:xfrm rot="0"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6" id="6"/>
          <p:cNvSpPr/>
          <p:nvPr/>
        </p:nvSpPr>
        <p:spPr>
          <a:xfrm rot="0">
            <a:off x="1115389" y="5374489"/>
            <a:ext cx="553940" cy="553940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AutoShape 7" id="7"/>
          <p:cNvSpPr/>
          <p:nvPr/>
        </p:nvSpPr>
        <p:spPr>
          <a:xfrm rot="0"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8" id="8"/>
          <p:cNvSpPr/>
          <p:nvPr/>
        </p:nvSpPr>
        <p:spPr>
          <a:xfrm rot="0"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9" id="9"/>
          <p:cNvSpPr/>
          <p:nvPr/>
        </p:nvSpPr>
        <p:spPr>
          <a:xfrm rot="0">
            <a:off x="1171659" y="1892749"/>
            <a:ext cx="405314" cy="405314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Freeform 10" id="10"/>
          <p:cNvSpPr/>
          <p:nvPr/>
        </p:nvSpPr>
        <p:spPr>
          <a:xfrm rot="0">
            <a:off x="10569897" y="3661311"/>
            <a:ext cx="424244" cy="424244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TextBox 11" id="11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培养创新解决问题能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86545" y="1423391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培养创新思维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86545" y="1881734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要注重培养自己的创新思维，通过创新思维来解决问题。可以通过阅读创新思维的书籍、参加相关课程等方式来培养自己的创新思维。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931680" y="3229780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提升解决问题的能力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31680" y="3688123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要通过实践来提升自己解决问题的能力。通过解决实际问题，可以锻炼自己的实践能力，提升自己在融媒体技术与运营方面的能力。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31680" y="4882435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建立创新解决问题的思维方法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931680" y="5340777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要建立起创新解决问题的思维方法，通过科学的方法论来解决问题。可以通过学习相关课程、阅读相关书籍等方式来建立自己的创新思维方法。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6203747" y="1487175"/>
            <a:ext cx="5238701" cy="463705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482606" y="1947878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要注重建立个人品牌形象，通过优质的作品和贡献来提升自己在行业内的知名度和影响力。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82606" y="1370655"/>
            <a:ext cx="4219575" cy="738707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建立个人品牌形象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82606" y="371297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要打造个人品牌特色，通过独特的风格和视角来吸引更多的关注和认可。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82606" y="3116450"/>
            <a:ext cx="4219575" cy="73687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打造个人品牌特色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82606" y="537710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要维护个人品牌信誉，保持诚实、守信和负责任的态度，以确保个人品牌的长期发展。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82606" y="4799881"/>
            <a:ext cx="4219575" cy="749453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维护个人品牌信誉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注重个人品牌的建设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42238" y="1676264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42238" y="3414840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2238" y="5136121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647738" y="1597932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4" id="14"/>
          <p:cNvSpPr/>
          <p:nvPr/>
        </p:nvSpPr>
        <p:spPr>
          <a:xfrm rot="0">
            <a:off x="647738" y="3327861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5" id="15"/>
          <p:cNvSpPr/>
          <p:nvPr/>
        </p:nvSpPr>
        <p:spPr>
          <a:xfrm rot="0">
            <a:off x="647738" y="5057789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掌握行业信息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 l="23000" r="23000"/>
          <a:stretch>
            <a:fillRect/>
          </a:stretch>
        </p:blipFill>
        <p:spPr>
          <a:xfrm rot="0">
            <a:off x="640619" y="1239230"/>
            <a:ext cx="3783578" cy="5044771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关注融媒体技术与运营动态</a:t>
            </a:r>
          </a:p>
        </p:txBody>
      </p:sp>
      <p:sp>
        <p:nvSpPr>
          <p:cNvPr name="AutoShape 4" id="4"/>
          <p:cNvSpPr/>
          <p:nvPr/>
        </p:nvSpPr>
        <p:spPr>
          <a:xfrm rot="0"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5" id="5"/>
          <p:cNvSpPr/>
          <p:nvPr/>
        </p:nvSpPr>
        <p:spPr>
          <a:xfrm rot="0"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6" id="6"/>
          <p:cNvSpPr/>
          <p:nvPr/>
        </p:nvSpPr>
        <p:spPr>
          <a:xfrm rot="0"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7" id="7"/>
          <p:cNvSpPr txBox="true"/>
          <p:nvPr/>
        </p:nvSpPr>
        <p:spPr>
          <a:xfrm rot="0">
            <a:off x="5259845" y="2945478"/>
            <a:ext cx="6286500" cy="695325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关注社交媒体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259845" y="3472246"/>
            <a:ext cx="6124575" cy="124777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社交媒体是获取信息的重要渠道，关注与融媒体技术与运营相关的社交媒体账号，如“新媒体运营”、“短视频制作”等，可以及时了解行业最新的消息和趋势。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72199" y="4714408"/>
            <a:ext cx="6286500" cy="695325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阅读行业报告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272199" y="5252378"/>
            <a:ext cx="6124575" cy="124777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阅读融媒体技术与运营相关的行业报告，如“中国新媒体发展报告”、“全球新媒体发展报告”等，可以了解行业发展的趋势和市场规模。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272221" y="1165346"/>
            <a:ext cx="6286500" cy="695325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定期浏览专业网站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272221" y="1692114"/>
            <a:ext cx="6124575" cy="124777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定期浏览融媒体技术与运营相关的专业网站，如“中国新媒体信息网”、“全球新媒体资讯网”等，可以了解行业最新的技术动态和运营策略。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4" id="14"/>
          <p:cNvSpPr/>
          <p:nvPr/>
        </p:nvSpPr>
        <p:spPr>
          <a:xfrm rot="0"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5" id="15"/>
          <p:cNvSpPr/>
          <p:nvPr/>
        </p:nvSpPr>
        <p:spPr>
          <a:xfrm rot="0"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6" id="16"/>
          <p:cNvSpPr/>
          <p:nvPr/>
        </p:nvSpPr>
        <p:spPr>
          <a:xfrm rot="0"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7" id="17"/>
          <p:cNvSpPr/>
          <p:nvPr/>
        </p:nvSpPr>
        <p:spPr>
          <a:xfrm rot="0"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8" id="18"/>
          <p:cNvSpPr/>
          <p:nvPr/>
        </p:nvSpPr>
        <p:spPr>
          <a:xfrm rot="0"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19" id="19"/>
          <p:cNvSpPr txBox="true"/>
          <p:nvPr/>
        </p:nvSpPr>
        <p:spPr>
          <a:xfrm rot="0">
            <a:off x="4162763" y="4825850"/>
            <a:ext cx="765990" cy="47244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2325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162763" y="3056920"/>
            <a:ext cx="765990" cy="47244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2325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162763" y="1276789"/>
            <a:ext cx="765990" cy="47244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2325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623312" y="1743101"/>
            <a:ext cx="3394942" cy="1865457"/>
          </a:xfrm>
          <a:prstGeom prst="rect">
            <a:avLst/>
          </a:prstGeom>
        </p:spPr>
      </p:pic>
      <p:sp>
        <p:nvSpPr>
          <p:cNvPr name="AutoShape 3" id="3"/>
          <p:cNvSpPr/>
          <p:nvPr/>
        </p:nvSpPr>
        <p:spPr>
          <a:xfrm rot="0">
            <a:off x="623312" y="3209213"/>
            <a:ext cx="3394942" cy="2857500"/>
          </a:xfrm>
          <a:prstGeom prst="roundRect">
            <a:avLst>
              <a:gd fmla="val 7195" name="adj"/>
            </a:avLst>
          </a:prstGeom>
          <a:solidFill>
            <a:srgbClr val="FFFFFF">
              <a:alpha val="100000"/>
            </a:srgbClr>
          </a:solidFill>
          <a:ln/>
          <a:effectLst>
            <a:outerShdw dir="0" blurRad="342900" dist="0">
              <a:srgbClr val="000000">
                <a:alpha val="5000"/>
              </a:srgbClr>
            </a:outerShdw>
          </a:effectLst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r="0" t="8840" b="8840"/>
          <a:stretch>
            <a:fillRect/>
          </a:stretch>
        </p:blipFill>
        <p:spPr>
          <a:xfrm rot="0">
            <a:off x="8189230" y="1775853"/>
            <a:ext cx="3394942" cy="1865457"/>
          </a:xfrm>
          <a:prstGeom prst="rect">
            <a:avLst/>
          </a:prstGeom>
        </p:spPr>
      </p:pic>
      <p:sp>
        <p:nvSpPr>
          <p:cNvPr name="AutoShape 5" id="5"/>
          <p:cNvSpPr/>
          <p:nvPr/>
        </p:nvSpPr>
        <p:spPr>
          <a:xfrm rot="0">
            <a:off x="8189230" y="3209213"/>
            <a:ext cx="3394942" cy="2857500"/>
          </a:xfrm>
          <a:prstGeom prst="roundRect">
            <a:avLst>
              <a:gd fmla="val 7195" name="adj"/>
            </a:avLst>
          </a:prstGeom>
          <a:solidFill>
            <a:srgbClr val="FFFFFF">
              <a:alpha val="100000"/>
            </a:srgbClr>
          </a:solidFill>
          <a:ln/>
          <a:effectLst>
            <a:outerShdw dir="0" blurRad="342900" dist="0">
              <a:srgbClr val="000000">
                <a:alpha val="5000"/>
              </a:srgbClr>
            </a:outerShdw>
          </a:effectLst>
        </p:spPr>
      </p:sp>
      <p:sp>
        <p:nvSpPr>
          <p:cNvPr name="TextBox 6" id="6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阅读行业报告与参与论坛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29057" y="3453550"/>
            <a:ext cx="3183452" cy="559238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true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阅读行业报告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11743" y="4164695"/>
            <a:ext cx="3018080" cy="1613061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阅读融媒体技术与运营相关的行业报告，了解行业发展的趋势和市场规模，可以为自己的职业规划提供有力支持。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rcRect l="0" r="0" t="8789" b="8789"/>
          <a:stretch>
            <a:fillRect/>
          </a:stretch>
        </p:blipFill>
        <p:spPr>
          <a:xfrm rot="0">
            <a:off x="4405937" y="1779196"/>
            <a:ext cx="3394942" cy="1865457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>
            <a:off x="4405937" y="3209213"/>
            <a:ext cx="3394942" cy="2857500"/>
          </a:xfrm>
          <a:prstGeom prst="roundRect">
            <a:avLst>
              <a:gd fmla="val 7195" name="adj"/>
            </a:avLst>
          </a:prstGeom>
          <a:solidFill>
            <a:srgbClr val="FFFFFF">
              <a:alpha val="100000"/>
            </a:srgbClr>
          </a:solidFill>
          <a:ln/>
          <a:effectLst>
            <a:outerShdw dir="0" blurRad="342900" dist="0">
              <a:srgbClr val="000000">
                <a:alpha val="5000"/>
              </a:srgbClr>
            </a:outerShdw>
          </a:effectLst>
        </p:spPr>
      </p:sp>
      <p:sp>
        <p:nvSpPr>
          <p:cNvPr name="TextBox 11" id="11"/>
          <p:cNvSpPr txBox="true"/>
          <p:nvPr/>
        </p:nvSpPr>
        <p:spPr>
          <a:xfrm rot="0">
            <a:off x="4511682" y="3453550"/>
            <a:ext cx="3183452" cy="559238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true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参与论坛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294976" y="3453550"/>
            <a:ext cx="3183452" cy="559238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true" sz="24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关注政策变化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594368" y="4164695"/>
            <a:ext cx="3018080" cy="1613061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参与融媒体技术与运营相关的论坛和社群，与同行交流和分享经验，可以获取更多行业信息和机会。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377661" y="4164695"/>
            <a:ext cx="3018080" cy="1613061"/>
          </a:xfrm>
          <a:prstGeom prst="rect">
            <a:avLst/>
          </a:prstGeom>
          <a:ln/>
        </p:spPr>
        <p:txBody>
          <a:bodyPr anchor="t" rtlCol="false" lIns="66008" rIns="66008" tIns="33052" bIns="33052" anchorCtr="false" vert="horz" wrap="square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密切关注政策变化对融媒体技术与运营的影响，以便及时调整自己的职业规划。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name="TextBox 3" id="3"/>
          <p:cNvSpPr txBox="true"/>
          <p:nvPr/>
        </p:nvSpPr>
        <p:spPr>
          <a:xfrm rot="0">
            <a:off x="539110" y="2972036"/>
            <a:ext cx="3314231" cy="64799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多种渠道获取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059848" y="1716027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对获取的信息进行筛选和核实，以确保其准确性和可靠性。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059848" y="1097369"/>
            <a:ext cx="3314231" cy="62295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96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筛选和核实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059848" y="4019931"/>
            <a:ext cx="3314231" cy="547835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保持学习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59848" y="4565142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不断更新自己的知识和技能，以保持对融媒体技术与运营的最新理解和认知。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9110" y="3620031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通过多种渠道获取融媒体技术与运营相关的信息，如专业网站、社交媒体、行业报告等，可以确保信息的全面性和准确性。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获取全面准确的信息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增强自己的竞争力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4963" y="203417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通过参与团队项目、与同事交流、向上司汇报等方式，锻炼自己的沟通能力，提高与他人的协作效率。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4963" y="157583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培养沟通能力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54963" y="353004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通过参与团队活动、承担团队任务、协调团队成员关系等方式，提升自己的团队协作能力，提高工作效率。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54963" y="307170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提升团队协作能力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54963" y="5118981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通过参加创新课程、与创意人士交流、阅读创新类书籍等方式，培养自己的创新思维，提高自己的创新能力。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54963" y="4660638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培养创新思维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rcRect l="16667" r="16667"/>
          <a:stretch>
            <a:fillRect/>
          </a:stretch>
        </p:blipFill>
        <p:spPr>
          <a:xfrm rot="0"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提升软技能与硬实力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 l="10000" r="10000"/>
          <a:stretch>
            <a:fillRect/>
          </a:stretch>
        </p:blipFill>
        <p:spPr>
          <a:xfrm rot="0">
            <a:off x="476023" y="1726817"/>
            <a:ext cx="4434840" cy="4434841"/>
          </a:xfrm>
          <a:prstGeom prst="round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62187" y="4881292"/>
            <a:ext cx="6000750" cy="711336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建立创新思维模式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267801" y="5523753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通过不断学习和实践，建立自己的创新思维模式，将创新思维融入到工作和生活中。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6" id="6"/>
          <p:cNvSpPr txBox="true"/>
          <p:nvPr/>
        </p:nvSpPr>
        <p:spPr>
          <a:xfrm rot="0">
            <a:off x="5562187" y="1621998"/>
            <a:ext cx="6000750" cy="666079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鼓励创新思维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267801" y="2234038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鼓励自己在工作中尝试新的思路和方法，不断挑战自己的思维极限，培养创新思维。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562187" y="3262274"/>
            <a:ext cx="6000750" cy="697555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培养解决问题的能力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67801" y="3896612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通过解决实际问题的过程，培养自己的问题解决能力，提高应对复杂环境的能力。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培养创新思维与解决问题的能力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2" id="12"/>
          <p:cNvSpPr/>
          <p:nvPr/>
        </p:nvSpPr>
        <p:spPr>
          <a:xfrm rot="0"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积极参与到社会实践中去</a:t>
            </a:r>
          </a:p>
        </p:txBody>
      </p:sp>
      <p:sp>
        <p:nvSpPr>
          <p:cNvPr name="AutoShape 3" id="3"/>
          <p:cNvSpPr/>
          <p:nvPr/>
        </p:nvSpPr>
        <p:spPr>
          <a:xfrm rot="0">
            <a:off x="614667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4" id="4"/>
          <p:cNvSpPr txBox="true"/>
          <p:nvPr/>
        </p:nvSpPr>
        <p:spPr>
          <a:xfrm rot="0">
            <a:off x="831204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通过参加社会实践活动、志愿服务、社会实践调查等方式，积极投入到实践中去，提高自己的实践能力。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31204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参加实践活动</a:t>
            </a:r>
          </a:p>
        </p:txBody>
      </p:sp>
      <p:sp>
        <p:nvSpPr>
          <p:cNvPr name="AutoShape 6" id="6"/>
          <p:cNvSpPr/>
          <p:nvPr/>
        </p:nvSpPr>
        <p:spPr>
          <a:xfrm rot="0">
            <a:off x="4359469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TextBox 7" id="7"/>
          <p:cNvSpPr txBox="true"/>
          <p:nvPr/>
        </p:nvSpPr>
        <p:spPr>
          <a:xfrm rot="0">
            <a:off x="4576006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通过拓展实践领域，了解不同行业、不同地区的工作和生活，丰富自己的实践经验。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576006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拓展实践领域</a:t>
            </a:r>
          </a:p>
        </p:txBody>
      </p:sp>
      <p:sp>
        <p:nvSpPr>
          <p:cNvPr name="AutoShape 9" id="9"/>
          <p:cNvSpPr/>
          <p:nvPr/>
        </p:nvSpPr>
        <p:spPr>
          <a:xfrm rot="0">
            <a:off x="8104272" y="2788924"/>
            <a:ext cx="3473061" cy="3524898"/>
          </a:xfrm>
          <a:prstGeom prst="roundRect">
            <a:avLst>
              <a:gd fmla="val 7214" name="adj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name="TextBox 10" id="10"/>
          <p:cNvSpPr txBox="true"/>
          <p:nvPr/>
        </p:nvSpPr>
        <p:spPr>
          <a:xfrm rot="0">
            <a:off x="8320808" y="4473654"/>
            <a:ext cx="3039989" cy="148337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通过总结实践成果，分析实践经验，将其应用到学习和工作中，提高自己的综合素质。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320808" y="3757533"/>
            <a:ext cx="3039989" cy="612447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实践成果总结</a:t>
            </a: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8834133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0">
            <a:off x="5123204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5"/>
          <a:srcRect l="6333" r="6333"/>
          <a:stretch>
            <a:fillRect/>
          </a:stretch>
        </p:blipFill>
        <p:spPr>
          <a:xfrm rot="0">
            <a:off x="1412275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实现职业规划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rot="0">
            <a:off x="4819333" y="3720618"/>
            <a:ext cx="2167467" cy="212034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952500" y="1647825"/>
                </a:lnTo>
                <a:lnTo>
                  <a:pt x="1905000" y="0"/>
                </a:lnTo>
                <a:close/>
              </a:path>
            </a:pathLst>
          </a:custGeom>
          <a:solidFill>
            <a:schemeClr val="accent1">
              <a:alpha val="24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6056764" y="386501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4" id="4"/>
          <p:cNvSpPr/>
          <p:nvPr/>
        </p:nvSpPr>
        <p:spPr>
          <a:xfrm rot="0">
            <a:off x="3583984" y="386501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5" id="5"/>
          <p:cNvSpPr/>
          <p:nvPr/>
        </p:nvSpPr>
        <p:spPr>
          <a:xfrm rot="0">
            <a:off x="4819333" y="171109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6" id="6"/>
          <p:cNvSpPr/>
          <p:nvPr/>
        </p:nvSpPr>
        <p:spPr>
          <a:xfrm rot="0">
            <a:off x="5550854" y="3017181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Freeform 7" id="7"/>
          <p:cNvSpPr/>
          <p:nvPr/>
        </p:nvSpPr>
        <p:spPr>
          <a:xfrm rot="7259206">
            <a:off x="6451177" y="4674355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Freeform 8" id="8"/>
          <p:cNvSpPr/>
          <p:nvPr/>
        </p:nvSpPr>
        <p:spPr>
          <a:xfrm rot="-7221168">
            <a:off x="4654295" y="4664343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TextBox 9" id="9"/>
          <p:cNvSpPr txBox="true"/>
          <p:nvPr/>
        </p:nvSpPr>
        <p:spPr>
          <a:xfrm rot="0">
            <a:off x="7051447" y="1512420"/>
            <a:ext cx="39052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积累经验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051447" y="2015490"/>
            <a:ext cx="3486150" cy="121190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通过不断参与实际项目，积累经验，了解行业最新动态和市场需求，提升自己的综合素质和适应能力。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367663" y="3984485"/>
            <a:ext cx="34861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拓展人脉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67663" y="4482277"/>
            <a:ext cx="3486150" cy="1198124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积极拓展人脉，与同行交流，了解行业发展趋势，获取最新的技术和市场信息。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76073" y="2606043"/>
            <a:ext cx="34861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参与实际项目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76073" y="3214235"/>
            <a:ext cx="3486150" cy="120967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积极寻找参与融媒体项目的机会，与团队合作，解决实际问题，提升项目管理和执行能力。</a:t>
            </a:r>
          </a:p>
        </p:txBody>
      </p:sp>
      <p:sp>
        <p:nvSpPr>
          <p:cNvPr name="Freeform 15" id="15"/>
          <p:cNvSpPr/>
          <p:nvPr/>
        </p:nvSpPr>
        <p:spPr>
          <a:xfrm rot="0">
            <a:off x="5593478" y="3999944"/>
            <a:ext cx="661803" cy="661803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0" y="209550"/>
                </a:moveTo>
                <a:lnTo>
                  <a:pt x="152410" y="247650"/>
                </a:lnTo>
                <a:lnTo>
                  <a:pt x="304800" y="209550"/>
                </a:lnTo>
                <a:lnTo>
                  <a:pt x="304800" y="247650"/>
                </a:lnTo>
                <a:lnTo>
                  <a:pt x="152410" y="285750"/>
                </a:lnTo>
                <a:lnTo>
                  <a:pt x="0" y="247650"/>
                </a:lnTo>
                <a:close/>
                <a:moveTo>
                  <a:pt x="0" y="133350"/>
                </a:moveTo>
                <a:lnTo>
                  <a:pt x="152410" y="171450"/>
                </a:lnTo>
                <a:lnTo>
                  <a:pt x="304800" y="133350"/>
                </a:lnTo>
                <a:lnTo>
                  <a:pt x="304800" y="171450"/>
                </a:lnTo>
                <a:lnTo>
                  <a:pt x="152410" y="209550"/>
                </a:lnTo>
                <a:lnTo>
                  <a:pt x="0" y="171450"/>
                </a:lnTo>
                <a:close/>
                <a:moveTo>
                  <a:pt x="0" y="57150"/>
                </a:moveTo>
                <a:lnTo>
                  <a:pt x="152410" y="19050"/>
                </a:lnTo>
                <a:lnTo>
                  <a:pt x="304800" y="57150"/>
                </a:lnTo>
                <a:lnTo>
                  <a:pt x="304800" y="95250"/>
                </a:lnTo>
                <a:lnTo>
                  <a:pt x="152410" y="133350"/>
                </a:lnTo>
                <a:lnTo>
                  <a:pt x="0" y="9525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TextBox 16" id="16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不断实践积累经验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 l="12436" r="12436"/>
          <a:stretch>
            <a:fillRect/>
          </a:stretch>
        </p:blipFill>
        <p:spPr>
          <a:xfrm rot="0">
            <a:off x="6203747" y="1487175"/>
            <a:ext cx="5238701" cy="463705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482606" y="1947878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在遇到困难时，保持积极的心态和信念，勇于迎难而上，不断挑战自我。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82606" y="1370655"/>
            <a:ext cx="4219575" cy="738707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积极面对挑战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82606" y="371297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在工作中勇于承担责任，积极参与团队合作，不断提升自己的能力和素质。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82606" y="3116450"/>
            <a:ext cx="4219575" cy="73687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勇于承担责任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82606" y="537710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保持学习的热情和动力，不断更新自己的知识和技能，提升自己的竞争力。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82606" y="4799881"/>
            <a:ext cx="4219575" cy="749453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不断学习进步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保持积极心态迎难而上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42238" y="1676264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42238" y="3414840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2238" y="5136121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647738" y="1597932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4" id="14"/>
          <p:cNvSpPr/>
          <p:nvPr/>
        </p:nvSpPr>
        <p:spPr>
          <a:xfrm rot="0">
            <a:off x="647738" y="3327861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5" id="15"/>
          <p:cNvSpPr/>
          <p:nvPr/>
        </p:nvSpPr>
        <p:spPr>
          <a:xfrm rot="0">
            <a:off x="647738" y="5057789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 l="16667" r="16667" t="0"/>
          <a:stretch>
            <a:fillRect/>
          </a:stretch>
        </p:blipFill>
        <p:spPr>
          <a:xfrm rot="0">
            <a:off x="552651" y="1629738"/>
            <a:ext cx="4219249" cy="4219249"/>
          </a:xfrm>
          <a:prstGeom prst="ellipse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316538" y="1567945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回顾职业规划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316538" y="2054291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定期回顾自己的职业规划实现情况，分析存在的问题和不足并制定相应的改进措施。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344099" y="3218179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总结经验教训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344099" y="3704525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总结自己在融媒体技术与运营领域的经验和教训，不断完善自己的职业规划。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371661" y="4868412"/>
            <a:ext cx="6096000" cy="400050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  <a:spcBef>
                <a:spcPts val="45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调整规划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71661" y="5354759"/>
            <a:ext cx="6096000" cy="852311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根据实际情况的变化及时调整自己的职业规划，以适应行业发展的最新动态和市场需求。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总结经验完善规划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4328" y="2562857"/>
            <a:ext cx="7405389" cy="1138956"/>
          </a:xfrm>
          <a:prstGeom prst="rect">
            <a:avLst/>
          </a:prstGeom>
          <a:ln/>
        </p:spPr>
        <p:txBody>
          <a:bodyPr anchor="ctr" rtlCol="false" lIns="66008" rIns="66008" tIns="33052" bIns="33052" anchorCtr="false" vert="horz" wrap="square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b="true" sz="84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64328" y="3931317"/>
            <a:ext cx="10663343" cy="218394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l">
              <a:lnSpc>
                <a:spcPct val="120000"/>
              </a:lnSpc>
            </a:pPr>
            <a:r>
              <a:rPr lang="en-US" b="true" sz="4500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持续自我评估和调整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374316" y="3045252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3" id="3"/>
          <p:cNvSpPr/>
          <p:nvPr/>
        </p:nvSpPr>
        <p:spPr>
          <a:xfrm rot="0">
            <a:off x="1374316" y="4823279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4" id="4"/>
          <p:cNvSpPr/>
          <p:nvPr/>
        </p:nvSpPr>
        <p:spPr>
          <a:xfrm rot="0">
            <a:off x="1374316" y="1267225"/>
            <a:ext cx="9429750" cy="1656361"/>
          </a:xfrm>
          <a:prstGeom prst="roundRect">
            <a:avLst>
              <a:gd fmla="val 16667" name="adj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name="AutoShape 5" id="5"/>
          <p:cNvSpPr/>
          <p:nvPr/>
        </p:nvSpPr>
        <p:spPr>
          <a:xfrm rot="0"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6" id="6"/>
          <p:cNvSpPr/>
          <p:nvPr/>
        </p:nvSpPr>
        <p:spPr>
          <a:xfrm rot="0">
            <a:off x="1115389" y="5374489"/>
            <a:ext cx="553940" cy="553940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AutoShape 7" id="7"/>
          <p:cNvSpPr/>
          <p:nvPr/>
        </p:nvSpPr>
        <p:spPr>
          <a:xfrm rot="0"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8" id="8"/>
          <p:cNvSpPr/>
          <p:nvPr/>
        </p:nvSpPr>
        <p:spPr>
          <a:xfrm rot="0"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9" id="9"/>
          <p:cNvSpPr/>
          <p:nvPr/>
        </p:nvSpPr>
        <p:spPr>
          <a:xfrm rot="0">
            <a:off x="1171659" y="1892749"/>
            <a:ext cx="405314" cy="405314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Freeform 10" id="10"/>
          <p:cNvSpPr/>
          <p:nvPr/>
        </p:nvSpPr>
        <p:spPr>
          <a:xfrm rot="0">
            <a:off x="10569897" y="3661311"/>
            <a:ext cx="424244" cy="424244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name="TextBox 11" id="11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动态职业规划需要定期回顾调整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86545" y="1423391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定期回顾职业规划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86545" y="1881734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在规划好的时间节点，如每个季度或半年，回顾自己的职业规划实现情况，了解实际进度与计划之间的差距，以及分析原因和制定相应的改进措施。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931680" y="3229780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调整职业规划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31680" y="3688123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在回顾过程中，如果发现实际进度与计划不符，或市场需求和个人能力发生变化，需要及时调整职业规划，以确保其与实际需求保持一致。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31680" y="4882435"/>
            <a:ext cx="8201025" cy="5715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制定改进措施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931680" y="5340777"/>
            <a:ext cx="8201025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在分析问题时，制定相应的改进措施，并明确时间表和责任人，以确保问题得到及时解决和纠正。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 l="16667" r="16667"/>
          <a:stretch>
            <a:fillRect/>
          </a:stretch>
        </p:blipFill>
        <p:spPr>
          <a:xfrm rot="0"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name="TextBox 3" id="3"/>
          <p:cNvSpPr txBox="true"/>
          <p:nvPr/>
        </p:nvSpPr>
        <p:spPr>
          <a:xfrm rot="0">
            <a:off x="539110" y="2972036"/>
            <a:ext cx="3314231" cy="64799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分析问题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059848" y="1716027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针对发现的问题，制定相应的改进措施，并明确时间表和责任人，以确保问题得到及时解决和纠正。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059848" y="1097369"/>
            <a:ext cx="3314231" cy="62295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96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制定改进措施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059848" y="4019931"/>
            <a:ext cx="3314231" cy="547835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持续学习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59848" y="4565142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持续关注行业动态和技术趋势，通过在线课程、工作坊、实习等方式不断更新知识体系，提高自己的学习能力和竞争力。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9110" y="3620031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通过定期回顾和调整，发现自己存在的问题和不足，如技术能力、沟通能力、团队协作能力等，并深入分析这些问题的原因和影响。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分析问题制定改进措施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4963" y="203417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持续关注个人发展动态，了解自己的长处和短处，以便及时调整职业规划。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4963" y="157583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关注个人发展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54963" y="353004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根据市场需求和个人能力变化，及时调整职业规划，以确保其与实际需求保持一致。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54963" y="307170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调整职业规划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54963" y="5118981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积极与他人合作，了解行业最新动态和就业机会，以便及时调整自己的职业规划。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54963" y="4660638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与他人合作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关注发展调整规划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40561" y="2085132"/>
            <a:ext cx="7924800" cy="187642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b="true" sz="9225">
                <a:solidFill>
                  <a:srgbClr val="07122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THANKS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973571" y="3793879"/>
            <a:ext cx="4943475" cy="49530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>
                <a:solidFill>
                  <a:srgbClr val="17B9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感谢观看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7122F"/>
      </a:dk1>
      <a:lt1>
        <a:srgbClr val="FEFFFF"/>
      </a:lt1>
      <a:dk2>
        <a:srgbClr val="07122F"/>
      </a:dk2>
      <a:lt2>
        <a:srgbClr val="E3ECEE"/>
      </a:lt2>
      <a:accent1>
        <a:srgbClr val="17B9FF"/>
      </a:accent1>
      <a:accent2>
        <a:srgbClr val="17B9FF"/>
      </a:accent2>
      <a:accent3>
        <a:srgbClr val="0D93DC"/>
      </a:accent3>
      <a:accent4>
        <a:srgbClr val="2A7DB2"/>
      </a:accent4>
      <a:accent5>
        <a:srgbClr val="002037"/>
      </a:accent5>
      <a:accent6>
        <a:srgbClr val="F7A34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