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1" r:id="rId4"/>
    <p:sldId id="311" r:id="rId5"/>
    <p:sldId id="338" r:id="rId6"/>
    <p:sldId id="327" r:id="rId7"/>
    <p:sldId id="339" r:id="rId8"/>
    <p:sldId id="328" r:id="rId9"/>
    <p:sldId id="340" r:id="rId10"/>
    <p:sldId id="329" r:id="rId11"/>
    <p:sldId id="341" r:id="rId12"/>
    <p:sldId id="302" r:id="rId13"/>
    <p:sldId id="330" r:id="rId14"/>
    <p:sldId id="331" r:id="rId15"/>
    <p:sldId id="342" r:id="rId16"/>
    <p:sldId id="333" r:id="rId17"/>
    <p:sldId id="332" r:id="rId18"/>
    <p:sldId id="303" r:id="rId19"/>
    <p:sldId id="334" r:id="rId20"/>
    <p:sldId id="304" r:id="rId21"/>
    <p:sldId id="335" r:id="rId22"/>
    <p:sldId id="336" r:id="rId23"/>
    <p:sldId id="33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131"/>
    <a:srgbClr val="2D2833"/>
    <a:srgbClr val="EB8D1B"/>
    <a:srgbClr val="01A89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435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32" y="-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BE4BA-322E-40A3-894C-67D4443D98EC}" type="datetimeFigureOut">
              <a:rPr lang="zh-CN" altLang="en-US" smtClean="0"/>
              <a:pPr/>
              <a:t>2018/7/26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D4E78A-1D74-4887-851C-02286220547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5086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4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8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9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10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13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14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15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16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17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19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22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23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0907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23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772119"/>
            <a:ext cx="12192000" cy="6085881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457361" y="195942"/>
            <a:ext cx="10515600" cy="576177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457361" cy="80082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325330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98989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26466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385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8" r:id="rId3"/>
    <p:sldLayoutId id="2147483657" r:id="rId4"/>
    <p:sldLayoutId id="2147483659" r:id="rId5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_文本框 15"/>
          <p:cNvSpPr txBox="1"/>
          <p:nvPr>
            <p:custDataLst>
              <p:tags r:id="rId1"/>
            </p:custDataLst>
          </p:nvPr>
        </p:nvSpPr>
        <p:spPr>
          <a:xfrm>
            <a:off x="2257398" y="2175931"/>
            <a:ext cx="9439898" cy="1046428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rgbClr val="2D2833"/>
                </a:solidFill>
                <a:cs typeface="+mn-ea"/>
                <a:sym typeface="+mn-lt"/>
              </a:rPr>
              <a:t>无人机航拍技巧</a:t>
            </a:r>
            <a:endParaRPr lang="zh-CN" altLang="en-US" sz="6000" b="1" dirty="0">
              <a:ln w="12700">
                <a:noFill/>
                <a:prstDash val="solid"/>
              </a:ln>
              <a:solidFill>
                <a:srgbClr val="2D2833"/>
              </a:solidFill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223" y="2452198"/>
            <a:ext cx="2215722" cy="387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84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733232" y="2462928"/>
            <a:ext cx="2441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D2833"/>
                </a:solidFill>
                <a:cs typeface="+mn-ea"/>
                <a:sym typeface="+mn-lt"/>
              </a:rPr>
              <a:t>目录</a:t>
            </a:r>
            <a:endParaRPr lang="en-US" altLang="zh-CN" sz="4000" b="1" dirty="0">
              <a:solidFill>
                <a:srgbClr val="2D2833"/>
              </a:solidFill>
              <a:cs typeface="+mn-ea"/>
              <a:sym typeface="+mn-lt"/>
            </a:endParaRPr>
          </a:p>
          <a:p>
            <a:r>
              <a:rPr lang="en-US" altLang="zh-CN" sz="3200" dirty="0">
                <a:solidFill>
                  <a:srgbClr val="2D2833"/>
                </a:solidFill>
                <a:cs typeface="+mn-ea"/>
                <a:sym typeface="+mn-lt"/>
              </a:rPr>
              <a:t>CONTENTS</a:t>
            </a:r>
            <a:endParaRPr lang="zh-CN" altLang="en-US" sz="3200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0" name="PA_文本框 8"/>
          <p:cNvSpPr txBox="1"/>
          <p:nvPr>
            <p:custDataLst>
              <p:tags r:id="rId1"/>
            </p:custDataLst>
          </p:nvPr>
        </p:nvSpPr>
        <p:spPr>
          <a:xfrm>
            <a:off x="5621380" y="838281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1. </a:t>
            </a:r>
            <a:r>
              <a:rPr lang="zh-CN" altLang="en-US" sz="2400" b="1" dirty="0" smtClean="0">
                <a:solidFill>
                  <a:srgbClr val="2D2833"/>
                </a:solidFill>
                <a:cs typeface="+mn-ea"/>
                <a:sym typeface="+mn-lt"/>
              </a:rPr>
              <a:t>前期准备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1" name="PA_文本框 9"/>
          <p:cNvSpPr txBox="1"/>
          <p:nvPr>
            <p:custDataLst>
              <p:tags r:id="rId2"/>
            </p:custDataLst>
          </p:nvPr>
        </p:nvSpPr>
        <p:spPr>
          <a:xfrm>
            <a:off x="5621380" y="1947796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2. </a:t>
            </a:r>
            <a:r>
              <a:rPr lang="zh-CN" altLang="en-US" sz="2400" b="1" dirty="0" smtClean="0">
                <a:solidFill>
                  <a:srgbClr val="2D2833"/>
                </a:solidFill>
                <a:cs typeface="+mn-ea"/>
                <a:sym typeface="+mn-lt"/>
              </a:rPr>
              <a:t>航拍构图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2" name="PA_文本框 10"/>
          <p:cNvSpPr txBox="1"/>
          <p:nvPr>
            <p:custDataLst>
              <p:tags r:id="rId3"/>
            </p:custDataLst>
          </p:nvPr>
        </p:nvSpPr>
        <p:spPr>
          <a:xfrm>
            <a:off x="5641485" y="3057311"/>
            <a:ext cx="3296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3. </a:t>
            </a:r>
            <a:r>
              <a:rPr lang="zh-CN" altLang="en-US" sz="2400" b="1" dirty="0" smtClean="0">
                <a:solidFill>
                  <a:srgbClr val="2D2833"/>
                </a:solidFill>
                <a:cs typeface="+mn-ea"/>
                <a:sym typeface="+mn-lt"/>
              </a:rPr>
              <a:t>常用航拍手法和技巧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  <p:sp>
        <p:nvSpPr>
          <p:cNvPr id="43" name="PA_文本框 11"/>
          <p:cNvSpPr txBox="1"/>
          <p:nvPr>
            <p:custDataLst>
              <p:tags r:id="rId4"/>
            </p:custDataLst>
          </p:nvPr>
        </p:nvSpPr>
        <p:spPr>
          <a:xfrm>
            <a:off x="5621380" y="4166824"/>
            <a:ext cx="2372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2D2833"/>
                </a:solidFill>
                <a:cs typeface="+mn-ea"/>
                <a:sym typeface="+mn-lt"/>
              </a:rPr>
              <a:t>4. </a:t>
            </a:r>
            <a:r>
              <a:rPr lang="zh-CN" altLang="en-US" sz="2400" b="1" dirty="0" smtClean="0">
                <a:solidFill>
                  <a:srgbClr val="2D2833"/>
                </a:solidFill>
                <a:cs typeface="+mn-ea"/>
                <a:sym typeface="+mn-lt"/>
              </a:rPr>
              <a:t>特殊环境航拍</a:t>
            </a:r>
            <a:endParaRPr lang="zh-CN" altLang="en-US" sz="2400" b="1" dirty="0">
              <a:solidFill>
                <a:srgbClr val="2D2833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043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前期准备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17667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03386" y="1141410"/>
            <a:ext cx="9961648" cy="4387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航拍时机的选择  </a:t>
            </a:r>
            <a:endParaRPr lang="en-US" altLang="zh-CN" sz="2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所谓时机，就是航拍的时间选择。航拍给我们展示的是最物不常见的另面 ，它除了给我们以新奇的感觉之外，更能让人体会到一种胸襟宏大包容字内、气吞万里的气势。然而，这种宏大的气势因时间、季节的不同有很大的差別，般来说，一天片中早中晚的景色是不同的，因而落实到摄像机的色温也不一样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: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同样的录别，因一华四季温度的不同会 呈现出不同的景色，这是我们在航拍时首先必须把握的。耍根据不同的航拍任务和拍摄类型，选择不同的拍摄时问。例如，除拍摄冰天雪地的雪景以外，般选择以九、 「月份为最住。这是因为秋高气爽，天高云淡，视野开阔，景物清晰，此时是电视航拍的最佳时机。  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258732" y="1141410"/>
            <a:ext cx="9406301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如果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次航拍需要两三天店至更长的时间，其问天气的变化，拍摄时间的早晚都会对拍摄效果产生影响。要保证画面符合技术标准，达到企片色调一致、信号指标准确统，这就需要关注天气预报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选择一段气候条件相对较好的时问进行拍摄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.</a:t>
            </a:r>
            <a:endParaRPr lang="zh-CN" altLang="en-US" sz="2400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258732" y="1141410"/>
            <a:ext cx="9406301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航拍路线的规划  </a:t>
            </a:r>
            <a:endParaRPr lang="en-US" altLang="zh-CN" sz="2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拍摄之前，根据脚本制定周密的拍摄计划方案。安对地面拍摄范围内的所有景物进行整体观察和综合分析，找出最能代表某地形象、气质和品格的景物米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并对要表现的景物通过感官的提炼，使它更形象化。同时，根据电视拍摄连续性的特点，确定航拍线路、方位、高度和频次等，形成连贯的结构方案，做到全局在胸。空中拍摄时，要选好航拍切人点，从什么地方起飞，到什么位置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用什么角度拍摄最具代表性的最物，都要事先计划好。 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 </a:t>
            </a:r>
            <a:endParaRPr lang="zh-CN" altLang="en-US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258732" y="1141410"/>
            <a:ext cx="9406301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为了更加全面、具体地学握以上内容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正式拍摄前的“彩排”很重要。拍摄过程中，要以地平线作为参照物，尽量保持画面视觉元素的均衡完整统一和平稳。 同时拍摄时应根据光线的不同变化，借助于景物线条透视原理，使画面产生纵深感和空间感。从空中拍摄一般采用侧道光，在线条的运用上竖线条较多，给人一种气势大 坚实、庄严、高耸的感觉，并会使被摄体产生强烈的冲击力。航拍中，采用斜线也较为广泛，使最物在光影中形成斜坡形线条，也会产生纵深感，</a:t>
            </a:r>
            <a:endParaRPr lang="zh-CN" altLang="en-US" sz="2400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74638" y="1001561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航拍器材的选择  </a:t>
            </a:r>
            <a:endParaRPr lang="en-US" altLang="zh-CN" sz="20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1.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飞行平台的选择  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根据不同的拍摄任务，选择合适的飞行器。 一般记录性拍摄任务如婚礼、庆典、小型活动等特别是在既有室外也有室内的拍摄环境下，可以选择消费级航拍无人机。竞技比赛类航拍宜选用准专业四旋翼无人机。大型活动和影视剧航拍，最好选用专业的六旋翼或者人旋翼无人机，可以携带专业航拍器材，拍摄满足影视剧图像质量的素材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。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74638" y="1001561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2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航拍器材的准备  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(1)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根据电视片对画面要求的特点，选用合适的相机和镜头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;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(2)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根据镜头口径，准备好常用的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ND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镜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;  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(3)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给相机电池充电并准备好备用电池存储卡等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;  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(4)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确定视频拍摄制式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一般选用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PAI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制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) .ISO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感光度、光圈值等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;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(5)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所有系统软件升级到最新版本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;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(6)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图传和各项操作功能测试。</a:t>
            </a:r>
            <a:endParaRPr lang="zh-CN" altLang="en-US" sz="2000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74638" y="1001561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航拍节奏的把握  </a:t>
            </a:r>
            <a:endParaRPr lang="en-US" altLang="zh-CN" sz="20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众所周知，电视片节奏的产生主要来源于三个方面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: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是画面内人物或物体的运动，二是镜头的移动，三是由解说、音乐、效果声的烘托形成的节奏。在平地拍摄中电视画面构图有静态构图和动态构图之分，而在多旋翼无人机航拍中，也同样可以做到。航拍的节奏安根据具体拍摄的主题并结合航拍的特点来把握，也就是说，针对不同的主题，采用不同的节奏来拍摄，摄像的节奏要与主体节奏相一致，这样才能更好地表现主题。摄影师要根据电视片的结构安排，深人了解文字稿本的内容是什么，重点是什么，前后内容是怎样衔接和过渡的，根据这此内容，什么地方要懂，什么地方要快，事先应与飞手沟通好，做到繁简得当，快慢结合，使人感到内容广泛，层次清晰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结构合理，节奏明快。  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74638" y="1001561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在航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拍过程中要充分考虑到无人机本身的特点，把握住拍摄的节奏。一般来说， 在表现名山大川的绮丽风光时大多采用比较舒缓的节奏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,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反映建设成就高速发展时就多采用明快的节奏。</a:t>
            </a:r>
            <a:endParaRPr lang="zh-CN" altLang="en-US" sz="2400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前期准备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航拍构图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76310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74638" y="1001561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摄影构图与航拍构图  </a:t>
            </a:r>
            <a:endParaRPr lang="en-US" altLang="zh-CN" sz="2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从本质上看，航拍构图和地面拍摄构图其实没有区别，只是完成操作的方式有些不一样。摄影是一种交流和表达，构图是它的表达方式，能够更好地表达想法，就是好的构图，它能够消除随机性，有计划地安排观看者的视线。构图技巧即是不同的表达方式，在航拍中，构图的本质不变，地面拍摄的构图技巧也是依然有效的。</a:t>
            </a:r>
            <a:endParaRPr lang="zh-CN" altLang="en-US" sz="2400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航拍构图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20850" y="872469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影视构图的特点  </a:t>
            </a:r>
            <a:endParaRPr lang="en-US" altLang="zh-CN" sz="28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1.</a:t>
            </a:r>
            <a:r>
              <a:rPr lang="zh-CN" altLang="en-US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运动性  </a:t>
            </a:r>
            <a:endParaRPr lang="en-US" altLang="zh-CN" sz="20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在影视构图中运动性主要存在两种形式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:  (1)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静态 </a:t>
            </a: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(2)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运动状态。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2. </a:t>
            </a:r>
            <a:r>
              <a:rPr lang="zh-CN" altLang="en-US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完整性  </a:t>
            </a:r>
            <a:endParaRPr lang="en-US" altLang="zh-CN" sz="20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追求视觉风格的完整性一也就是一 种构图风格贯穿全片 ，完整体现。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3.</a:t>
            </a:r>
            <a:r>
              <a:rPr lang="zh-CN" altLang="en-US" sz="20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场景空间的限制性 </a:t>
            </a:r>
            <a:endParaRPr lang="en-US" altLang="zh-CN" sz="20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(1)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所有的构图都是在场景中实现的。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(2)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所有的场景都决定了构图的风格</a:t>
            </a:r>
            <a:r>
              <a:rPr lang="zh-CN" altLang="en-US" sz="20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。</a:t>
            </a:r>
            <a:endParaRPr lang="en-US" altLang="zh-CN" sz="20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航拍构图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720850" y="872469"/>
            <a:ext cx="10639226" cy="515181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4</a:t>
            </a:r>
            <a:r>
              <a:rPr lang="en-US" altLang="zh-CN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.</a:t>
            </a: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多视点和多角度  </a:t>
            </a:r>
            <a:endParaRPr lang="en-US" altLang="zh-CN" sz="2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在所有表现视觉的艺术中，只有影视构图具有多视点、多角度的特点。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(1)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多视点是构图的核心。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(2)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多角度是构图的关键。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5.</a:t>
            </a: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画面比例的固定性 </a:t>
            </a:r>
            <a:endParaRPr lang="en-US" altLang="zh-CN" sz="2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(1)1 : 1. 33(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通常说的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4: 3)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。  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(2)1 ; 1. 85(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通常说的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16↑9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，高清电视采用的格式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)</a:t>
            </a:r>
          </a:p>
          <a:p>
            <a:pPr indent="457200" algn="just"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(3)1 : 2.35 (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通常说的宽银幕</a:t>
            </a:r>
            <a:r>
              <a:rPr lang="en-US" altLang="zh-CN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)</a:t>
            </a:r>
            <a:r>
              <a:rPr lang="zh-CN" altLang="en-US" sz="2400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。  </a:t>
            </a:r>
            <a:endParaRPr lang="en-US" altLang="zh-CN" sz="2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6.</a:t>
            </a:r>
            <a:r>
              <a:rPr lang="zh-CN" altLang="en-US" sz="2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现场拍摄的不可修改性</a:t>
            </a:r>
            <a:endParaRPr lang="zh-CN" altLang="en-US" sz="2400" b="1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航拍构图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322819" y="893984"/>
            <a:ext cx="2172956" cy="6336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常用构图技巧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1.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九宫格构图 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 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航拍构图</a:t>
            </a:r>
            <a:endParaRPr lang="zh-CN" altLang="en-US" dirty="0">
              <a:cs typeface="+mn-ea"/>
              <a:sym typeface="+mn-lt"/>
            </a:endParaRPr>
          </a:p>
        </p:txBody>
      </p:sp>
      <p:pic>
        <p:nvPicPr>
          <p:cNvPr id="4" name="图片 3" descr="u=2693373527,1939782087&amp;fm=27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365" y="1520360"/>
            <a:ext cx="3160612" cy="21049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1064" y="1131345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rgbClr val="2D2833">
                    <a:lumMod val="90000"/>
                    <a:lumOff val="10000"/>
                  </a:srgbClr>
                </a:solidFill>
                <a:cs typeface="+mn-ea"/>
                <a:sym typeface="+mn-lt"/>
              </a:rPr>
              <a:t>2. </a:t>
            </a:r>
            <a:r>
              <a:rPr lang="zh-CN" altLang="en-US" sz="1400" b="1" dirty="0" smtClean="0">
                <a:solidFill>
                  <a:srgbClr val="2D2833">
                    <a:lumMod val="90000"/>
                    <a:lumOff val="10000"/>
                  </a:srgbClr>
                </a:solidFill>
                <a:cs typeface="+mn-ea"/>
                <a:sym typeface="+mn-lt"/>
              </a:rPr>
              <a:t>三分法构图  </a:t>
            </a:r>
            <a:endParaRPr lang="en-US" altLang="zh-CN" sz="1400" dirty="0" smtClean="0">
              <a:solidFill>
                <a:srgbClr val="2D2833">
                  <a:lumMod val="90000"/>
                  <a:lumOff val="1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40763" y="3704215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6.S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形构图</a:t>
            </a:r>
            <a:endParaRPr lang="zh-CN" altLang="en-US" sz="1400" b="1" dirty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65407" y="3792070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5.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对称式构图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4145" y="3783106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4.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向心式构图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152504" y="1213821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3.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二分法构图</a:t>
            </a:r>
            <a:endParaRPr lang="en-US" altLang="zh-CN" sz="1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 descr="untitl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1360" y="1473125"/>
            <a:ext cx="3426871" cy="2284581"/>
          </a:xfrm>
          <a:prstGeom prst="rect">
            <a:avLst/>
          </a:prstGeom>
        </p:spPr>
      </p:pic>
      <p:pic>
        <p:nvPicPr>
          <p:cNvPr id="13" name="图片 12" descr="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0069" y="1559186"/>
            <a:ext cx="2924398" cy="2139803"/>
          </a:xfrm>
          <a:prstGeom prst="rect">
            <a:avLst/>
          </a:prstGeom>
        </p:spPr>
      </p:pic>
      <p:pic>
        <p:nvPicPr>
          <p:cNvPr id="15" name="图片 14" descr="u=2242303363,3784324939&amp;fm=27&amp;gp=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1215" y="4302386"/>
            <a:ext cx="3292051" cy="2066141"/>
          </a:xfrm>
          <a:prstGeom prst="rect">
            <a:avLst/>
          </a:prstGeom>
        </p:spPr>
      </p:pic>
      <p:pic>
        <p:nvPicPr>
          <p:cNvPr id="16" name="图片 15" descr="u=3611793777,1152591406&amp;fm=27&amp;gp=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13231" y="4231893"/>
            <a:ext cx="3284419" cy="2174285"/>
          </a:xfrm>
          <a:prstGeom prst="rect">
            <a:avLst/>
          </a:prstGeom>
        </p:spPr>
      </p:pic>
      <p:pic>
        <p:nvPicPr>
          <p:cNvPr id="17" name="图片 16" descr="u=4050575768,811297547&amp;fm=27&amp;gp=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9145" y="4256498"/>
            <a:ext cx="3448289" cy="233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AutoShape 5"/>
          <p:cNvSpPr>
            <a:spLocks/>
          </p:cNvSpPr>
          <p:nvPr/>
        </p:nvSpPr>
        <p:spPr bwMode="auto">
          <a:xfrm>
            <a:off x="1420099" y="926257"/>
            <a:ext cx="2172956" cy="6336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indent="457200" algn="just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常用构图技巧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7.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平行线构图 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  <a:p>
            <a:pPr indent="457200" algn="just"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 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航拍构图</a:t>
            </a:r>
            <a:endParaRPr lang="zh-CN" altLang="en-US" dirty="0">
              <a:cs typeface="+mn-ea"/>
              <a:sym typeface="+mn-lt"/>
            </a:endParaRPr>
          </a:p>
        </p:txBody>
      </p:sp>
      <p:pic>
        <p:nvPicPr>
          <p:cNvPr id="4" name="图片 3" descr="u=2693373527,1939782087&amp;fm=27&amp;gp=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067" y="1660210"/>
            <a:ext cx="3147931" cy="234110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63206" y="1314225"/>
            <a:ext cx="18180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rgbClr val="2D2833">
                    <a:lumMod val="90000"/>
                    <a:lumOff val="10000"/>
                  </a:srgbClr>
                </a:solidFill>
                <a:cs typeface="+mn-ea"/>
                <a:sym typeface="+mn-lt"/>
              </a:rPr>
              <a:t>8. </a:t>
            </a:r>
            <a:r>
              <a:rPr lang="zh-CN" altLang="en-US" sz="1400" b="1" dirty="0" smtClean="0">
                <a:solidFill>
                  <a:srgbClr val="2D2833">
                    <a:lumMod val="90000"/>
                    <a:lumOff val="10000"/>
                  </a:srgbClr>
                </a:solidFill>
                <a:cs typeface="+mn-ea"/>
                <a:sym typeface="+mn-lt"/>
              </a:rPr>
              <a:t>星罗式构图  </a:t>
            </a:r>
            <a:endParaRPr lang="en-US" altLang="zh-CN" sz="1400" dirty="0" smtClean="0">
              <a:solidFill>
                <a:srgbClr val="2D2833">
                  <a:lumMod val="90000"/>
                  <a:lumOff val="1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16008" y="3933713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10.V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形构图</a:t>
            </a:r>
            <a:endParaRPr lang="en-US" altLang="zh-CN" sz="1400" b="1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4128" y="4053840"/>
            <a:ext cx="1818042" cy="3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9.</a:t>
            </a:r>
            <a:r>
              <a:rPr lang="zh-CN" altLang="en-US" sz="1400" b="1" dirty="0" smtClean="0">
                <a:solidFill>
                  <a:schemeClr val="bg2">
                    <a:lumMod val="90000"/>
                    <a:lumOff val="10000"/>
                  </a:schemeClr>
                </a:solidFill>
                <a:cs typeface="+mn-ea"/>
                <a:sym typeface="+mn-lt"/>
              </a:rPr>
              <a:t>消失点构图</a:t>
            </a:r>
            <a:endParaRPr lang="en-US" altLang="zh-CN" sz="1400" dirty="0" smtClean="0">
              <a:solidFill>
                <a:schemeClr val="bg2">
                  <a:lumMod val="90000"/>
                  <a:lumOff val="1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2" name="图片 11" descr="untitl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9255" y="1689419"/>
            <a:ext cx="3426871" cy="2282296"/>
          </a:xfrm>
          <a:prstGeom prst="rect">
            <a:avLst/>
          </a:prstGeom>
        </p:spPr>
      </p:pic>
      <p:pic>
        <p:nvPicPr>
          <p:cNvPr id="13" name="图片 12" descr="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101" y="4463752"/>
            <a:ext cx="3156473" cy="2139803"/>
          </a:xfrm>
          <a:prstGeom prst="rect">
            <a:avLst/>
          </a:prstGeom>
        </p:spPr>
      </p:pic>
      <p:pic>
        <p:nvPicPr>
          <p:cNvPr id="15" name="图片 14" descr="u=2242303363,3784324939&amp;fm=27&amp;gp=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0864" y="4420720"/>
            <a:ext cx="3458143" cy="206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79" y="2445052"/>
            <a:ext cx="41038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常用航拍手法和技巧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62084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常用航拍手法和技巧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24405" y="1398494"/>
            <a:ext cx="43353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1.</a:t>
            </a:r>
            <a:r>
              <a:rPr lang="zh-CN" altLang="en-US" sz="2000" dirty="0" smtClean="0"/>
              <a:t>远角平飞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2.</a:t>
            </a:r>
            <a:r>
              <a:rPr lang="zh-CN" altLang="en-US" sz="2000" dirty="0" smtClean="0"/>
              <a:t>俯首向前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3.</a:t>
            </a:r>
            <a:r>
              <a:rPr lang="zh-CN" altLang="en-US" sz="2000" dirty="0" smtClean="0"/>
              <a:t>镜头垂直向前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4.</a:t>
            </a:r>
            <a:r>
              <a:rPr lang="zh-CN" altLang="en-US" sz="2000" dirty="0" smtClean="0"/>
              <a:t>向前拉高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5.</a:t>
            </a:r>
            <a:r>
              <a:rPr lang="zh-CN" altLang="en-US" sz="2000" dirty="0" smtClean="0"/>
              <a:t>拉高低头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6.</a:t>
            </a:r>
            <a:r>
              <a:rPr lang="zh-CN" altLang="en-US" sz="2000" dirty="0" smtClean="0"/>
              <a:t>直线横移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7.</a:t>
            </a:r>
            <a:r>
              <a:rPr lang="zh-CN" altLang="en-US" sz="2000" dirty="0" smtClean="0"/>
              <a:t>横移拉高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8.</a:t>
            </a:r>
            <a:r>
              <a:rPr lang="zh-CN" altLang="en-US" sz="2000" dirty="0" smtClean="0"/>
              <a:t>横移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拉高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向前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9.</a:t>
            </a:r>
            <a:r>
              <a:rPr lang="zh-CN" altLang="en-US" sz="2000" dirty="0" smtClean="0"/>
              <a:t>横移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拉高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后退</a:t>
            </a:r>
            <a:endParaRPr lang="en-US" altLang="zh-CN" sz="20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5628043" y="1411045"/>
            <a:ext cx="43353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10.</a:t>
            </a:r>
            <a:r>
              <a:rPr lang="zh-CN" altLang="en-US" sz="2000" dirty="0" smtClean="0"/>
              <a:t>向前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拉高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转身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横移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11.</a:t>
            </a:r>
            <a:r>
              <a:rPr lang="zh-CN" altLang="en-US" sz="2000" dirty="0" smtClean="0"/>
              <a:t>目标环绕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12.</a:t>
            </a:r>
            <a:r>
              <a:rPr lang="zh-CN" altLang="en-US" sz="2000" dirty="0" smtClean="0"/>
              <a:t>向前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环绕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13.</a:t>
            </a:r>
            <a:r>
              <a:rPr lang="zh-CN" altLang="en-US" sz="2000" dirty="0" smtClean="0"/>
              <a:t>飞越回头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14.</a:t>
            </a:r>
            <a:r>
              <a:rPr lang="zh-CN" altLang="en-US" sz="2000" dirty="0" smtClean="0"/>
              <a:t>侧身向前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15.</a:t>
            </a:r>
            <a:r>
              <a:rPr lang="zh-CN" altLang="en-US" sz="2000" dirty="0" smtClean="0"/>
              <a:t>侧身向前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转身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侧身后退 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16.</a:t>
            </a:r>
            <a:r>
              <a:rPr lang="zh-CN" altLang="en-US" sz="2000" dirty="0" smtClean="0"/>
              <a:t>俯首向后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17.</a:t>
            </a:r>
            <a:r>
              <a:rPr lang="zh-CN" altLang="en-US" sz="2000" dirty="0" smtClean="0"/>
              <a:t>由近及远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altLang="zh-CN" sz="2000" dirty="0" smtClean="0"/>
              <a:t>18.</a:t>
            </a:r>
            <a:r>
              <a:rPr lang="zh-CN" altLang="en-US" sz="2000" dirty="0" smtClean="0"/>
              <a:t>盘旋拉升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2465341" y="2027196"/>
            <a:ext cx="2592288" cy="2467891"/>
          </a:xfrm>
          <a:prstGeom prst="ellips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流程图: 库存数据 5"/>
          <p:cNvSpPr/>
          <p:nvPr/>
        </p:nvSpPr>
        <p:spPr>
          <a:xfrm flipH="1">
            <a:off x="4470422" y="2027197"/>
            <a:ext cx="5833823" cy="2467889"/>
          </a:xfrm>
          <a:prstGeom prst="flowChartOnlineStorage">
            <a:avLst/>
          </a:prstGeom>
          <a:solidFill>
            <a:srgbClr val="2D2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2806952" y="2176374"/>
            <a:ext cx="20120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8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1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5765054" y="3166589"/>
            <a:ext cx="4017573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1"/>
          <p:cNvSpPr txBox="1"/>
          <p:nvPr/>
        </p:nvSpPr>
        <p:spPr>
          <a:xfrm>
            <a:off x="5750180" y="2445052"/>
            <a:ext cx="2688632" cy="650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cs typeface="+mn-ea"/>
                <a:sym typeface="+mn-lt"/>
              </a:rPr>
              <a:t>特殊环境航拍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5862" y="859160"/>
            <a:ext cx="2215722" cy="387966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1082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特殊环境航拍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2128" y="1183341"/>
            <a:ext cx="10488706" cy="5012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 smtClean="0"/>
              <a:t>夜景航拍  </a:t>
            </a:r>
            <a:endParaRPr lang="en-US" altLang="zh-CN" sz="2400" b="1" dirty="0" smtClean="0"/>
          </a:p>
          <a:p>
            <a:pPr algn="just">
              <a:lnSpc>
                <a:spcPct val="150000"/>
              </a:lnSpc>
            </a:pPr>
            <a:r>
              <a:rPr lang="zh-CN" altLang="en-US" sz="2400" dirty="0" smtClean="0"/>
              <a:t>夜景航拍的注意事项</a:t>
            </a:r>
            <a:r>
              <a:rPr lang="en-US" altLang="zh-CN" sz="2400" dirty="0" smtClean="0"/>
              <a:t>: </a:t>
            </a:r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 (1)</a:t>
            </a:r>
            <a:r>
              <a:rPr lang="zh-CN" altLang="en-US" sz="2400" dirty="0" smtClean="0"/>
              <a:t>夜景拍摄主要是拍摄城市灯光建筑，因此飞行高度和飞行距离要尽量缩短避免干扰。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(2)</a:t>
            </a:r>
            <a:r>
              <a:rPr lang="zh-CN" altLang="en-US" sz="2400" dirty="0" smtClean="0"/>
              <a:t>白天提前观察好地形，做到心中有数大体行走路线上别出现晚上看不到的障碍。特别是留意空中如果有电线，绝对不能飞。 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(3)</a:t>
            </a:r>
            <a:r>
              <a:rPr lang="zh-CN" altLang="en-US" sz="2400" dirty="0" smtClean="0"/>
              <a:t>选择站在稍微空旷一点的广场起飞，避免飞到高楼后面。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(4)</a:t>
            </a:r>
            <a:r>
              <a:rPr lang="zh-CN" altLang="en-US" sz="2400" dirty="0" smtClean="0"/>
              <a:t>尽量在离开人群的地方起飞。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(5)</a:t>
            </a:r>
            <a:r>
              <a:rPr lang="zh-CN" altLang="en-US" sz="2400" dirty="0" smtClean="0"/>
              <a:t>起飞前定要做指南针校准。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cs typeface="+mn-ea"/>
                <a:sym typeface="+mn-lt"/>
              </a:rPr>
              <a:t>特殊环境航拍</a:t>
            </a: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2128" y="1183341"/>
            <a:ext cx="10488706" cy="5566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dirty="0" smtClean="0"/>
              <a:t>雪景航拍 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1.</a:t>
            </a:r>
            <a:r>
              <a:rPr lang="zh-CN" altLang="en-US" sz="2400" dirty="0" smtClean="0"/>
              <a:t>参照物和背景的选择 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2.</a:t>
            </a:r>
            <a:r>
              <a:rPr lang="zh-CN" altLang="en-US" sz="2400" dirty="0" smtClean="0"/>
              <a:t>白平衡的调整 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zh-CN" altLang="en-US" sz="2400" dirty="0" smtClean="0"/>
              <a:t>冬季飞行要注意的问题</a:t>
            </a:r>
            <a:r>
              <a:rPr lang="en-US" altLang="zh-CN" sz="2400" dirty="0" smtClean="0"/>
              <a:t>:  </a:t>
            </a:r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(1)</a:t>
            </a:r>
            <a:r>
              <a:rPr lang="zh-CN" altLang="en-US" sz="2400" dirty="0" smtClean="0"/>
              <a:t>飞行前，务必将电池充满电，保证电池处于满电状态，将电池充分预热至</a:t>
            </a:r>
            <a:r>
              <a:rPr lang="en-US" altLang="zh-CN" sz="2400" dirty="0" smtClean="0"/>
              <a:t>25C</a:t>
            </a:r>
            <a:r>
              <a:rPr lang="zh-CN" altLang="en-US" sz="2400" dirty="0" smtClean="0"/>
              <a:t>以上，以降低电池内阻。建议使用电池预热器，对电池进行预热。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(2)</a:t>
            </a:r>
            <a:r>
              <a:rPr lang="zh-CN" altLang="en-US" sz="2400" dirty="0" smtClean="0"/>
              <a:t>起飞后保持飞机悬停</a:t>
            </a:r>
            <a:r>
              <a:rPr lang="en-US" altLang="zh-CN" sz="2400" dirty="0" smtClean="0"/>
              <a:t>1 min</a:t>
            </a:r>
            <a:r>
              <a:rPr lang="zh-CN" altLang="en-US" sz="2400" dirty="0" smtClean="0"/>
              <a:t>左右，让电池利用内部发热，使自身充分预热，降低电池内阻。对飞机电池进行保温措施，如给</a:t>
            </a:r>
            <a:r>
              <a:rPr lang="en-US" altLang="zh-CN" sz="2400" dirty="0" smtClean="0"/>
              <a:t>inspire</a:t>
            </a:r>
            <a:r>
              <a:rPr lang="zh-CN" altLang="en-US" sz="2400" dirty="0" smtClean="0"/>
              <a:t>贴电池海绵垫，给</a:t>
            </a:r>
            <a:r>
              <a:rPr lang="en-US" altLang="zh-CN" sz="2400" dirty="0" smtClean="0"/>
              <a:t>phantom</a:t>
            </a:r>
            <a:r>
              <a:rPr lang="zh-CN" altLang="en-US" sz="2400" dirty="0" smtClean="0"/>
              <a:t>的机身散热格册贴胶条阻隔空气流通。  </a:t>
            </a:r>
            <a:endParaRPr lang="en-US" altLang="zh-CN" sz="2400" dirty="0" smtClean="0"/>
          </a:p>
          <a:p>
            <a:pPr algn="just">
              <a:lnSpc>
                <a:spcPct val="150000"/>
              </a:lnSpc>
            </a:pPr>
            <a:r>
              <a:rPr lang="en-US" altLang="zh-CN" sz="2400" dirty="0" smtClean="0"/>
              <a:t>(3)</a:t>
            </a:r>
            <a:r>
              <a:rPr lang="zh-CN" altLang="en-US" sz="2400" dirty="0" smtClean="0"/>
              <a:t>把报警电压提高。</a:t>
            </a:r>
            <a:endParaRPr lang="en-US" altLang="zh-CN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2506532" y="1925619"/>
            <a:ext cx="733671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思考与练习题  </a:t>
            </a:r>
            <a:endParaRPr lang="en-US" altLang="zh-CN" sz="2800" dirty="0" smtClean="0">
              <a:solidFill>
                <a:schemeClr val="bg2">
                  <a:lumMod val="90000"/>
                  <a:lumOff val="10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1.</a:t>
            </a:r>
            <a:r>
              <a:rPr lang="zh-CN" altLang="en-US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航拍前要做哪些准备</a:t>
            </a: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?  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2.</a:t>
            </a:r>
            <a:r>
              <a:rPr lang="zh-CN" altLang="en-US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航柏构图与地面拍摄构图有哪些不同</a:t>
            </a: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?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3.</a:t>
            </a:r>
            <a:r>
              <a:rPr lang="zh-CN" altLang="en-US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常用航拍技巧有哪些</a:t>
            </a: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?  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4.</a:t>
            </a:r>
            <a:r>
              <a:rPr lang="zh-CN" altLang="en-US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冬季航拍需要注意哪些事项</a:t>
            </a:r>
            <a:r>
              <a:rPr lang="en-US" altLang="zh-CN" sz="2800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313360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5d4330573af9e2c619448244bb26baa7dda9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自定义 1646">
      <a:dk1>
        <a:srgbClr val="000000"/>
      </a:dk1>
      <a:lt1>
        <a:srgbClr val="FFFFFF"/>
      </a:lt1>
      <a:dk2>
        <a:srgbClr val="F5C131"/>
      </a:dk2>
      <a:lt2>
        <a:srgbClr val="2D2833"/>
      </a:lt2>
      <a:accent1>
        <a:srgbClr val="2D2833"/>
      </a:accent1>
      <a:accent2>
        <a:srgbClr val="F5C131"/>
      </a:accent2>
      <a:accent3>
        <a:srgbClr val="2D2833"/>
      </a:accent3>
      <a:accent4>
        <a:srgbClr val="F5C131"/>
      </a:accent4>
      <a:accent5>
        <a:srgbClr val="2D2833"/>
      </a:accent5>
      <a:accent6>
        <a:srgbClr val="F5C131"/>
      </a:accent6>
      <a:hlink>
        <a:srgbClr val="0070C0"/>
      </a:hlink>
      <a:folHlink>
        <a:srgbClr val="0089D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1806</Words>
  <Application>Microsoft Office PowerPoint</Application>
  <PresentationFormat>自定义</PresentationFormat>
  <Paragraphs>150</Paragraphs>
  <Slides>23</Slides>
  <Notes>17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幻灯片 3</vt:lpstr>
      <vt:lpstr>前期准备</vt:lpstr>
      <vt:lpstr>前期准备</vt:lpstr>
      <vt:lpstr>前期准备</vt:lpstr>
      <vt:lpstr>前期准备</vt:lpstr>
      <vt:lpstr>前期准备</vt:lpstr>
      <vt:lpstr>前期准备</vt:lpstr>
      <vt:lpstr>前期准备</vt:lpstr>
      <vt:lpstr>前期准备</vt:lpstr>
      <vt:lpstr>幻灯片 12</vt:lpstr>
      <vt:lpstr>航拍构图</vt:lpstr>
      <vt:lpstr>航拍构图</vt:lpstr>
      <vt:lpstr>航拍构图</vt:lpstr>
      <vt:lpstr>航拍构图</vt:lpstr>
      <vt:lpstr>航拍构图</vt:lpstr>
      <vt:lpstr>幻灯片 18</vt:lpstr>
      <vt:lpstr>常用航拍手法和技巧</vt:lpstr>
      <vt:lpstr>幻灯片 20</vt:lpstr>
      <vt:lpstr>特殊环境航拍</vt:lpstr>
      <vt:lpstr>特殊环境航拍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admin</cp:lastModifiedBy>
  <cp:revision>50</cp:revision>
  <dcterms:created xsi:type="dcterms:W3CDTF">2015-05-05T08:02:14Z</dcterms:created>
  <dcterms:modified xsi:type="dcterms:W3CDTF">2018-07-26T03:37:21Z</dcterms:modified>
</cp:coreProperties>
</file>