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</p:sldIdLst>
  <p:sldSz cx="12192000" cy="6858000"/>
  <p:notesSz cx="6858000" cy="9144000"/>
  <p:defaultTextStyle>
    <a:defPPr>
      <a:defRPr lang="en-U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rgbClr val="000000"/>
        </a:solidFill>
        <a:latin typeface="Calibri" panose="020F0502020204030204"/>
        <a:ea typeface="Calibri" panose="020F0502020204030204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rgbClr val="000000"/>
        </a:solidFill>
        <a:latin typeface="Calibri" panose="020F0502020204030204"/>
        <a:ea typeface="Calibri" panose="020F0502020204030204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rgbClr val="000000"/>
        </a:solidFill>
        <a:latin typeface="Calibri" panose="020F0502020204030204"/>
        <a:ea typeface="Calibri" panose="020F0502020204030204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rgbClr val="000000"/>
        </a:solidFill>
        <a:latin typeface="Calibri" panose="020F0502020204030204"/>
        <a:ea typeface="Calibri" panose="020F0502020204030204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rgbClr val="000000"/>
        </a:solidFill>
        <a:latin typeface="Calibri" panose="020F0502020204030204"/>
        <a:ea typeface="Calibri" panose="020F0502020204030204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rgbClr val="000000"/>
        </a:solidFill>
        <a:latin typeface="Calibri" panose="020F0502020204030204"/>
        <a:ea typeface="Calibri" panose="020F0502020204030204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rgbClr val="000000"/>
        </a:solidFill>
        <a:latin typeface="Calibri" panose="020F0502020204030204"/>
        <a:ea typeface="Calibri" panose="020F0502020204030204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rgbClr val="000000"/>
        </a:solidFill>
        <a:latin typeface="Calibri" panose="020F0502020204030204"/>
        <a:ea typeface="Calibri" panose="020F0502020204030204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rgbClr val="000000"/>
        </a:solidFill>
        <a:latin typeface="Calibri" panose="020F0502020204030204"/>
        <a:ea typeface="Calibri" panose="020F0502020204030204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22"/>
  </p:normalViewPr>
  <p:slideViewPr>
    <p:cSldViewPr showGuides="1">
      <p:cViewPr varScale="1">
        <p:scale>
          <a:sx n="74" d="100"/>
          <a:sy n="74" d="100"/>
        </p:scale>
        <p:origin x="-102" y="-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8" Type="http://schemas.openxmlformats.org/officeDocument/2006/relationships/tableStyles" Target="tableStyles.xml"/><Relationship Id="rId47" Type="http://schemas.openxmlformats.org/officeDocument/2006/relationships/viewProps" Target="viewProps.xml"/><Relationship Id="rId46" Type="http://schemas.openxmlformats.org/officeDocument/2006/relationships/presProps" Target="presProps.xml"/><Relationship Id="rId45" Type="http://schemas.openxmlformats.org/officeDocument/2006/relationships/slide" Target="slides/slide43.xml"/><Relationship Id="rId44" Type="http://schemas.openxmlformats.org/officeDocument/2006/relationships/slide" Target="slides/slide42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auto"/>
            <a:r>
              <a:rPr kumimoji="0" lang="en-US" sz="4400" b="0" i="0" u="none" strike="noStrike" kern="1200" cap="none" spc="0" normalizeH="0" baseline="0" noProof="0">
                <a:uLnTx/>
                <a:uFillTx/>
              </a:rPr>
              <a:t>Click to edit Master title style</a:t>
            </a:r>
            <a:endParaRPr kumimoji="0" lang="en-US" sz="44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auto"/>
            <a:r>
              <a:rPr kumimoji="0" lang="en-US" sz="3200" b="0" i="0" u="none" strike="noStrike" kern="1200" cap="none" spc="0" normalizeH="0" baseline="0" noProof="0">
                <a:uLnTx/>
                <a:uFillTx/>
              </a:rPr>
              <a:t>Click to edit Master subtitle style</a:t>
            </a:r>
            <a:endParaRPr kumimoji="0" lang="en-US" sz="32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auto" latinLnBrk="0"/>
            <a:fld id="{BB962C8B-B14F-4D97-AF65-F5344CB8AC3E}" type="datetime1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auto" latinLnBrk="0"/>
            <a:endParaRPr 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auto" latinLnBrk="0"/>
            <a:fld id="{9A0DB2DC-4C9A-4742-B13C-FB6460FD3503}" type="slidenum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/>
            <a:r>
              <a:rPr kumimoji="0" lang="en-US" sz="4400" b="0" i="0" u="none" strike="noStrike" kern="1200" cap="none" spc="0" normalizeH="0" baseline="0" noProof="0">
                <a:uLnTx/>
                <a:uFillTx/>
              </a:rPr>
              <a:t>Click to edit Master title style</a:t>
            </a:r>
            <a:endParaRPr kumimoji="0" lang="en-US" sz="44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 fontAlgn="auto"/>
            <a:r>
              <a:rPr kumimoji="0" lang="en-US" sz="3200" b="0" i="0" u="none" strike="noStrike" kern="1200" cap="none" spc="0" normalizeH="0" baseline="0" noProof="0">
                <a:uLnTx/>
                <a:uFillTx/>
              </a:rPr>
              <a:t>Click to edit Master text styles</a:t>
            </a:r>
            <a:endParaRPr kumimoji="0" lang="en-US" sz="3200" b="0" i="0" u="none" strike="noStrike" kern="1200" cap="none" spc="0" normalizeH="0" baseline="0" noProof="0">
              <a:uLnTx/>
              <a:uFillTx/>
            </a:endParaRPr>
          </a:p>
          <a:p>
            <a:pPr lvl="1" fontAlgn="auto"/>
            <a:r>
              <a:rPr kumimoji="0" lang="en-US" sz="2800" b="0" i="0" u="none" strike="noStrike" kern="1200" cap="none" spc="0" normalizeH="0" baseline="0" noProof="0">
                <a:uLnTx/>
                <a:uFillTx/>
              </a:rPr>
              <a:t>Second level</a:t>
            </a:r>
            <a:endParaRPr kumimoji="0" lang="en-US" sz="2800" b="0" i="0" u="none" strike="noStrike" kern="1200" cap="none" spc="0" normalizeH="0" baseline="0" noProof="0">
              <a:uLnTx/>
              <a:uFillTx/>
            </a:endParaRPr>
          </a:p>
          <a:p>
            <a:pPr lvl="2" fontAlgn="auto"/>
            <a:r>
              <a:rPr kumimoji="0" lang="en-US" sz="2400" b="0" i="0" u="none" strike="noStrike" kern="1200" cap="none" spc="0" normalizeH="0" baseline="0" noProof="0">
                <a:uLnTx/>
                <a:uFillTx/>
              </a:rPr>
              <a:t>Third level</a:t>
            </a:r>
            <a:endParaRPr kumimoji="0" lang="en-US" sz="2400" b="0" i="0" u="none" strike="noStrike" kern="1200" cap="none" spc="0" normalizeH="0" baseline="0" noProof="0">
              <a:uLnTx/>
              <a:uFillTx/>
            </a:endParaRPr>
          </a:p>
          <a:p>
            <a:pPr lvl="3" fontAlgn="auto"/>
            <a:r>
              <a:rPr kumimoji="0" lang="en-US" sz="2000" b="0" i="0" u="none" strike="noStrike" kern="1200" cap="none" spc="0" normalizeH="0" baseline="0" noProof="0">
                <a:uLnTx/>
                <a:uFillTx/>
              </a:rPr>
              <a:t>Fourth level</a:t>
            </a:r>
            <a:endParaRPr kumimoji="0" lang="en-US" sz="2000" b="0" i="0" u="none" strike="noStrike" kern="1200" cap="none" spc="0" normalizeH="0" baseline="0" noProof="0">
              <a:uLnTx/>
              <a:uFillTx/>
            </a:endParaRPr>
          </a:p>
          <a:p>
            <a:pPr lvl="4" fontAlgn="auto"/>
            <a:r>
              <a:rPr kumimoji="0" lang="en-US" sz="2000" b="0" i="0" u="none" strike="noStrike" kern="1200" cap="none" spc="0" normalizeH="0" baseline="0" noProof="0">
                <a:uLnTx/>
                <a:uFillTx/>
              </a:rPr>
              <a:t>Fifth level</a:t>
            </a:r>
            <a:endParaRPr kumimoji="0" lang="en-US" sz="20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auto" latinLnBrk="0"/>
            <a:fld id="{BB962C8B-B14F-4D97-AF65-F5344CB8AC3E}" type="datetime1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auto" latinLnBrk="0"/>
            <a:endParaRPr 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auto" latinLnBrk="0"/>
            <a:fld id="{9A0DB2DC-4C9A-4742-B13C-FB6460FD3503}" type="slidenum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auto"/>
            <a:r>
              <a:rPr kumimoji="0" lang="en-US" sz="4000" b="1" i="0" u="none" strike="noStrike" kern="1200" cap="all" spc="0" normalizeH="0" baseline="0" noProof="0">
                <a:uLnTx/>
                <a:uFillTx/>
              </a:rPr>
              <a:t>Click to edit Master title style</a:t>
            </a:r>
            <a:endParaRPr kumimoji="0" lang="en-US" sz="4000" b="1" i="0" u="none" strike="noStrike" kern="1200" cap="all" spc="0" normalizeH="0" baseline="0" noProof="0">
              <a:uLnTx/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kumimoji="0" lang="en-US" sz="2000" b="0" i="0" u="none" strike="noStrike" kern="1200" cap="none" spc="0" normalizeH="0" baseline="0" noProof="0">
                <a:uLnTx/>
                <a:uFillTx/>
              </a:rPr>
              <a:t>Click to edit Master text styles</a:t>
            </a:r>
            <a:endParaRPr kumimoji="0" lang="en-US" sz="20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auto" latinLnBrk="0"/>
            <a:fld id="{BB962C8B-B14F-4D97-AF65-F5344CB8AC3E}" type="datetime1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auto" latinLnBrk="0"/>
            <a:endParaRPr 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auto" latinLnBrk="0"/>
            <a:fld id="{9A0DB2DC-4C9A-4742-B13C-FB6460FD3503}" type="slidenum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/>
            <a:r>
              <a:rPr kumimoji="0" lang="en-US" sz="4400" b="0" i="0" u="none" strike="noStrike" kern="1200" cap="none" spc="0" normalizeH="0" baseline="0" noProof="0">
                <a:uLnTx/>
                <a:uFillTx/>
              </a:rPr>
              <a:t>Click to edit Master title style</a:t>
            </a:r>
            <a:endParaRPr kumimoji="0" lang="en-US" sz="44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auto"/>
            <a:r>
              <a:rPr kumimoji="0" lang="en-US" sz="2800" b="0" i="0" u="none" strike="noStrike" kern="1200" cap="none" spc="0" normalizeH="0" baseline="0" noProof="0">
                <a:uLnTx/>
                <a:uFillTx/>
              </a:rPr>
              <a:t>Click to edit Master text styles</a:t>
            </a:r>
            <a:endParaRPr kumimoji="0" lang="en-US" sz="2800" b="0" i="0" u="none" strike="noStrike" kern="1200" cap="none" spc="0" normalizeH="0" baseline="0" noProof="0">
              <a:uLnTx/>
              <a:uFillTx/>
            </a:endParaRPr>
          </a:p>
          <a:p>
            <a:pPr lvl="1" fontAlgn="auto"/>
            <a:r>
              <a:rPr kumimoji="0" lang="en-US" sz="2400" b="0" i="0" u="none" strike="noStrike" kern="1200" cap="none" spc="0" normalizeH="0" baseline="0" noProof="0">
                <a:uLnTx/>
                <a:uFillTx/>
              </a:rPr>
              <a:t>Second level</a:t>
            </a:r>
            <a:endParaRPr kumimoji="0" lang="en-US" sz="2400" b="0" i="0" u="none" strike="noStrike" kern="1200" cap="none" spc="0" normalizeH="0" baseline="0" noProof="0">
              <a:uLnTx/>
              <a:uFillTx/>
            </a:endParaRPr>
          </a:p>
          <a:p>
            <a:pPr lvl="2" fontAlgn="auto"/>
            <a:r>
              <a:rPr kumimoji="0" lang="en-US" sz="2000" b="0" i="0" u="none" strike="noStrike" kern="1200" cap="none" spc="0" normalizeH="0" baseline="0" noProof="0">
                <a:uLnTx/>
                <a:uFillTx/>
              </a:rPr>
              <a:t>Third level</a:t>
            </a:r>
            <a:endParaRPr kumimoji="0" lang="en-US" sz="2000" b="0" i="0" u="none" strike="noStrike" kern="1200" cap="none" spc="0" normalizeH="0" baseline="0" noProof="0">
              <a:uLnTx/>
              <a:uFillTx/>
            </a:endParaRPr>
          </a:p>
          <a:p>
            <a:pPr lvl="3" fontAlgn="auto"/>
            <a:r>
              <a:rPr kumimoji="0" lang="en-US" sz="1800" b="0" i="0" u="none" strike="noStrike" kern="1200" cap="none" spc="0" normalizeH="0" baseline="0" noProof="0">
                <a:uLnTx/>
                <a:uFillTx/>
              </a:rPr>
              <a:t>Fourth level</a:t>
            </a:r>
            <a:endParaRPr kumimoji="0" lang="en-US" sz="1800" b="0" i="0" u="none" strike="noStrike" kern="1200" cap="none" spc="0" normalizeH="0" baseline="0" noProof="0">
              <a:uLnTx/>
              <a:uFillTx/>
            </a:endParaRPr>
          </a:p>
          <a:p>
            <a:pPr lvl="4" fontAlgn="auto"/>
            <a:r>
              <a:rPr kumimoji="0" lang="en-US" sz="1800" b="0" i="0" u="none" strike="noStrike" kern="1200" cap="none" spc="0" normalizeH="0" baseline="0" noProof="0">
                <a:uLnTx/>
                <a:uFillTx/>
              </a:rPr>
              <a:t>Fifth level</a:t>
            </a:r>
            <a:endParaRPr kumimoji="0" lang="en-US" sz="18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auto"/>
            <a:r>
              <a:rPr kumimoji="0" lang="en-US" sz="2800" b="0" i="0" u="none" strike="noStrike" kern="1200" cap="none" spc="0" normalizeH="0" baseline="0" noProof="0">
                <a:uLnTx/>
                <a:uFillTx/>
              </a:rPr>
              <a:t>Click to edit Master text styles</a:t>
            </a:r>
            <a:endParaRPr kumimoji="0" lang="en-US" sz="2800" b="0" i="0" u="none" strike="noStrike" kern="1200" cap="none" spc="0" normalizeH="0" baseline="0" noProof="0">
              <a:uLnTx/>
              <a:uFillTx/>
            </a:endParaRPr>
          </a:p>
          <a:p>
            <a:pPr lvl="1" fontAlgn="auto"/>
            <a:r>
              <a:rPr kumimoji="0" lang="en-US" sz="2400" b="0" i="0" u="none" strike="noStrike" kern="1200" cap="none" spc="0" normalizeH="0" baseline="0" noProof="0">
                <a:uLnTx/>
                <a:uFillTx/>
              </a:rPr>
              <a:t>Second level</a:t>
            </a:r>
            <a:endParaRPr kumimoji="0" lang="en-US" sz="2400" b="0" i="0" u="none" strike="noStrike" kern="1200" cap="none" spc="0" normalizeH="0" baseline="0" noProof="0">
              <a:uLnTx/>
              <a:uFillTx/>
            </a:endParaRPr>
          </a:p>
          <a:p>
            <a:pPr lvl="2" fontAlgn="auto"/>
            <a:r>
              <a:rPr kumimoji="0" lang="en-US" sz="2000" b="0" i="0" u="none" strike="noStrike" kern="1200" cap="none" spc="0" normalizeH="0" baseline="0" noProof="0">
                <a:uLnTx/>
                <a:uFillTx/>
              </a:rPr>
              <a:t>Third level</a:t>
            </a:r>
            <a:endParaRPr kumimoji="0" lang="en-US" sz="2000" b="0" i="0" u="none" strike="noStrike" kern="1200" cap="none" spc="0" normalizeH="0" baseline="0" noProof="0">
              <a:uLnTx/>
              <a:uFillTx/>
            </a:endParaRPr>
          </a:p>
          <a:p>
            <a:pPr lvl="3" fontAlgn="auto"/>
            <a:r>
              <a:rPr kumimoji="0" lang="en-US" sz="1800" b="0" i="0" u="none" strike="noStrike" kern="1200" cap="none" spc="0" normalizeH="0" baseline="0" noProof="0">
                <a:uLnTx/>
                <a:uFillTx/>
              </a:rPr>
              <a:t>Fourth level</a:t>
            </a:r>
            <a:endParaRPr kumimoji="0" lang="en-US" sz="1800" b="0" i="0" u="none" strike="noStrike" kern="1200" cap="none" spc="0" normalizeH="0" baseline="0" noProof="0">
              <a:uLnTx/>
              <a:uFillTx/>
            </a:endParaRPr>
          </a:p>
          <a:p>
            <a:pPr lvl="4" fontAlgn="auto"/>
            <a:r>
              <a:rPr kumimoji="0" lang="en-US" sz="1800" b="0" i="0" u="none" strike="noStrike" kern="1200" cap="none" spc="0" normalizeH="0" baseline="0" noProof="0">
                <a:uLnTx/>
                <a:uFillTx/>
              </a:rPr>
              <a:t>Fifth level</a:t>
            </a:r>
            <a:endParaRPr kumimoji="0" lang="en-US" sz="18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auto" latinLnBrk="0"/>
            <a:fld id="{BB962C8B-B14F-4D97-AF65-F5344CB8AC3E}" type="datetime1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auto" latinLnBrk="0"/>
            <a:endParaRPr 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auto" latinLnBrk="0"/>
            <a:fld id="{9A0DB2DC-4C9A-4742-B13C-FB6460FD3503}" type="slidenum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auto"/>
            <a:r>
              <a:rPr kumimoji="0" lang="en-US" sz="4400" b="0" i="0" u="none" strike="noStrike" kern="1200" cap="none" spc="0" normalizeH="0" baseline="0" noProof="0">
                <a:uLnTx/>
                <a:uFillTx/>
              </a:rPr>
              <a:t>Click to edit Master title style</a:t>
            </a:r>
            <a:endParaRPr kumimoji="0" lang="en-US" sz="44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kumimoji="0" lang="en-US" sz="2400" b="1" i="0" u="none" strike="noStrike" kern="1200" cap="none" spc="0" normalizeH="0" baseline="0" noProof="0">
                <a:uLnTx/>
                <a:uFillTx/>
              </a:rPr>
              <a:t>Click to edit Master text styles</a:t>
            </a:r>
            <a:endParaRPr kumimoji="0" lang="en-US" sz="2400" b="1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auto"/>
            <a:r>
              <a:rPr kumimoji="0" lang="en-US" sz="2400" b="0" i="0" u="none" strike="noStrike" kern="1200" cap="none" spc="0" normalizeH="0" baseline="0" noProof="0">
                <a:uLnTx/>
                <a:uFillTx/>
              </a:rPr>
              <a:t>Click to edit Master text styles</a:t>
            </a:r>
            <a:endParaRPr kumimoji="0" lang="en-US" sz="2400" b="0" i="0" u="none" strike="noStrike" kern="1200" cap="none" spc="0" normalizeH="0" baseline="0" noProof="0">
              <a:uLnTx/>
              <a:uFillTx/>
            </a:endParaRPr>
          </a:p>
          <a:p>
            <a:pPr lvl="1" fontAlgn="auto"/>
            <a:r>
              <a:rPr kumimoji="0" lang="en-US" sz="2000" b="0" i="0" u="none" strike="noStrike" kern="1200" cap="none" spc="0" normalizeH="0" baseline="0" noProof="0">
                <a:uLnTx/>
                <a:uFillTx/>
              </a:rPr>
              <a:t>Second level</a:t>
            </a:r>
            <a:endParaRPr kumimoji="0" lang="en-US" sz="2000" b="0" i="0" u="none" strike="noStrike" kern="1200" cap="none" spc="0" normalizeH="0" baseline="0" noProof="0">
              <a:uLnTx/>
              <a:uFillTx/>
            </a:endParaRPr>
          </a:p>
          <a:p>
            <a:pPr lvl="2" fontAlgn="auto"/>
            <a:r>
              <a:rPr kumimoji="0" lang="en-US" sz="1800" b="0" i="0" u="none" strike="noStrike" kern="1200" cap="none" spc="0" normalizeH="0" baseline="0" noProof="0">
                <a:uLnTx/>
                <a:uFillTx/>
              </a:rPr>
              <a:t>Third level</a:t>
            </a:r>
            <a:endParaRPr kumimoji="0" lang="en-US" sz="1800" b="0" i="0" u="none" strike="noStrike" kern="1200" cap="none" spc="0" normalizeH="0" baseline="0" noProof="0">
              <a:uLnTx/>
              <a:uFillTx/>
            </a:endParaRPr>
          </a:p>
          <a:p>
            <a:pPr lvl="3" fontAlgn="auto"/>
            <a:r>
              <a:rPr kumimoji="0" lang="en-US" sz="1600" b="0" i="0" u="none" strike="noStrike" kern="1200" cap="none" spc="0" normalizeH="0" baseline="0" noProof="0">
                <a:uLnTx/>
                <a:uFillTx/>
              </a:rPr>
              <a:t>Fourth level</a:t>
            </a:r>
            <a:endParaRPr kumimoji="0" lang="en-US" sz="1600" b="0" i="0" u="none" strike="noStrike" kern="1200" cap="none" spc="0" normalizeH="0" baseline="0" noProof="0">
              <a:uLnTx/>
              <a:uFillTx/>
            </a:endParaRPr>
          </a:p>
          <a:p>
            <a:pPr lvl="4" fontAlgn="auto"/>
            <a:r>
              <a:rPr kumimoji="0" lang="en-US" sz="1600" b="0" i="0" u="none" strike="noStrike" kern="1200" cap="none" spc="0" normalizeH="0" baseline="0" noProof="0">
                <a:uLnTx/>
                <a:uFillTx/>
              </a:rPr>
              <a:t>Fifth level</a:t>
            </a:r>
            <a:endParaRPr kumimoji="0" lang="en-US" sz="16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kumimoji="0" lang="en-US" sz="2400" b="1" i="0" u="none" strike="noStrike" kern="1200" cap="none" spc="0" normalizeH="0" baseline="0" noProof="0">
                <a:uLnTx/>
                <a:uFillTx/>
              </a:rPr>
              <a:t>Click to edit Master text styles</a:t>
            </a:r>
            <a:endParaRPr kumimoji="0" lang="en-US" sz="2400" b="1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auto"/>
            <a:r>
              <a:rPr kumimoji="0" lang="en-US" sz="2400" b="0" i="0" u="none" strike="noStrike" kern="1200" cap="none" spc="0" normalizeH="0" baseline="0" noProof="0">
                <a:uLnTx/>
                <a:uFillTx/>
              </a:rPr>
              <a:t>Click to edit Master text styles</a:t>
            </a:r>
            <a:endParaRPr kumimoji="0" lang="en-US" sz="2400" b="0" i="0" u="none" strike="noStrike" kern="1200" cap="none" spc="0" normalizeH="0" baseline="0" noProof="0">
              <a:uLnTx/>
              <a:uFillTx/>
            </a:endParaRPr>
          </a:p>
          <a:p>
            <a:pPr lvl="1" fontAlgn="auto"/>
            <a:r>
              <a:rPr kumimoji="0" lang="en-US" sz="2000" b="0" i="0" u="none" strike="noStrike" kern="1200" cap="none" spc="0" normalizeH="0" baseline="0" noProof="0">
                <a:uLnTx/>
                <a:uFillTx/>
              </a:rPr>
              <a:t>Second level</a:t>
            </a:r>
            <a:endParaRPr kumimoji="0" lang="en-US" sz="2000" b="0" i="0" u="none" strike="noStrike" kern="1200" cap="none" spc="0" normalizeH="0" baseline="0" noProof="0">
              <a:uLnTx/>
              <a:uFillTx/>
            </a:endParaRPr>
          </a:p>
          <a:p>
            <a:pPr lvl="2" fontAlgn="auto"/>
            <a:r>
              <a:rPr kumimoji="0" lang="en-US" sz="1800" b="0" i="0" u="none" strike="noStrike" kern="1200" cap="none" spc="0" normalizeH="0" baseline="0" noProof="0">
                <a:uLnTx/>
                <a:uFillTx/>
              </a:rPr>
              <a:t>Third level</a:t>
            </a:r>
            <a:endParaRPr kumimoji="0" lang="en-US" sz="1800" b="0" i="0" u="none" strike="noStrike" kern="1200" cap="none" spc="0" normalizeH="0" baseline="0" noProof="0">
              <a:uLnTx/>
              <a:uFillTx/>
            </a:endParaRPr>
          </a:p>
          <a:p>
            <a:pPr lvl="3" fontAlgn="auto"/>
            <a:r>
              <a:rPr kumimoji="0" lang="en-US" sz="1600" b="0" i="0" u="none" strike="noStrike" kern="1200" cap="none" spc="0" normalizeH="0" baseline="0" noProof="0">
                <a:uLnTx/>
                <a:uFillTx/>
              </a:rPr>
              <a:t>Fourth level</a:t>
            </a:r>
            <a:endParaRPr kumimoji="0" lang="en-US" sz="1600" b="0" i="0" u="none" strike="noStrike" kern="1200" cap="none" spc="0" normalizeH="0" baseline="0" noProof="0">
              <a:uLnTx/>
              <a:uFillTx/>
            </a:endParaRPr>
          </a:p>
          <a:p>
            <a:pPr lvl="4" fontAlgn="auto"/>
            <a:r>
              <a:rPr kumimoji="0" lang="en-US" sz="1600" b="0" i="0" u="none" strike="noStrike" kern="1200" cap="none" spc="0" normalizeH="0" baseline="0" noProof="0">
                <a:uLnTx/>
                <a:uFillTx/>
              </a:rPr>
              <a:t>Fifth level</a:t>
            </a:r>
            <a:endParaRPr kumimoji="0" lang="en-US" sz="16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auto" latinLnBrk="0"/>
            <a:fld id="{BB962C8B-B14F-4D97-AF65-F5344CB8AC3E}" type="datetime1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auto" latinLnBrk="0"/>
            <a:endParaRPr 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auto" latinLnBrk="0"/>
            <a:fld id="{9A0DB2DC-4C9A-4742-B13C-FB6460FD3503}" type="slidenum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/>
            <a:r>
              <a:rPr kumimoji="0" lang="en-US" sz="4400" b="0" i="0" u="none" strike="noStrike" kern="1200" cap="none" spc="0" normalizeH="0" baseline="0" noProof="0">
                <a:uLnTx/>
                <a:uFillTx/>
              </a:rPr>
              <a:t>Click to edit Master title style</a:t>
            </a:r>
            <a:endParaRPr kumimoji="0" lang="en-US" sz="44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auto" latinLnBrk="0"/>
            <a:fld id="{BB962C8B-B14F-4D97-AF65-F5344CB8AC3E}" type="datetime1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auto" latinLnBrk="0"/>
            <a:endParaRPr 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auto" latinLnBrk="0"/>
            <a:fld id="{9A0DB2DC-4C9A-4742-B13C-FB6460FD3503}" type="slidenum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auto" latinLnBrk="0"/>
            <a:fld id="{BB962C8B-B14F-4D97-AF65-F5344CB8AC3E}" type="datetime1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auto" latinLnBrk="0"/>
            <a:endParaRPr 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auto" latinLnBrk="0"/>
            <a:fld id="{9A0DB2DC-4C9A-4742-B13C-FB6460FD3503}" type="slidenum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auto"/>
            <a:r>
              <a:rPr kumimoji="0" lang="en-US" sz="2000" b="1" i="0" u="none" strike="noStrike" kern="1200" cap="none" spc="0" normalizeH="0" baseline="0" noProof="0">
                <a:uLnTx/>
                <a:uFillTx/>
              </a:rPr>
              <a:t>Click to edit Master title style</a:t>
            </a:r>
            <a:endParaRPr kumimoji="0" lang="en-US" sz="2000" b="1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auto"/>
            <a:r>
              <a:rPr kumimoji="0" lang="en-US" sz="3200" b="0" i="0" u="none" strike="noStrike" kern="1200" cap="none" spc="0" normalizeH="0" baseline="0" noProof="0">
                <a:uLnTx/>
                <a:uFillTx/>
              </a:rPr>
              <a:t>Click to edit Master text styles</a:t>
            </a:r>
            <a:endParaRPr kumimoji="0" lang="en-US" sz="3200" b="0" i="0" u="none" strike="noStrike" kern="1200" cap="none" spc="0" normalizeH="0" baseline="0" noProof="0">
              <a:uLnTx/>
              <a:uFillTx/>
            </a:endParaRPr>
          </a:p>
          <a:p>
            <a:pPr lvl="1" fontAlgn="auto"/>
            <a:r>
              <a:rPr kumimoji="0" lang="en-US" sz="2800" b="0" i="0" u="none" strike="noStrike" kern="1200" cap="none" spc="0" normalizeH="0" baseline="0" noProof="0">
                <a:uLnTx/>
                <a:uFillTx/>
              </a:rPr>
              <a:t>Second level</a:t>
            </a:r>
            <a:endParaRPr kumimoji="0" lang="en-US" sz="2800" b="0" i="0" u="none" strike="noStrike" kern="1200" cap="none" spc="0" normalizeH="0" baseline="0" noProof="0">
              <a:uLnTx/>
              <a:uFillTx/>
            </a:endParaRPr>
          </a:p>
          <a:p>
            <a:pPr lvl="2" fontAlgn="auto"/>
            <a:r>
              <a:rPr kumimoji="0" lang="en-US" sz="2400" b="0" i="0" u="none" strike="noStrike" kern="1200" cap="none" spc="0" normalizeH="0" baseline="0" noProof="0">
                <a:uLnTx/>
                <a:uFillTx/>
              </a:rPr>
              <a:t>Third level</a:t>
            </a:r>
            <a:endParaRPr kumimoji="0" lang="en-US" sz="2400" b="0" i="0" u="none" strike="noStrike" kern="1200" cap="none" spc="0" normalizeH="0" baseline="0" noProof="0">
              <a:uLnTx/>
              <a:uFillTx/>
            </a:endParaRPr>
          </a:p>
          <a:p>
            <a:pPr lvl="3" fontAlgn="auto"/>
            <a:r>
              <a:rPr kumimoji="0" lang="en-US" sz="2000" b="0" i="0" u="none" strike="noStrike" kern="1200" cap="none" spc="0" normalizeH="0" baseline="0" noProof="0">
                <a:uLnTx/>
                <a:uFillTx/>
              </a:rPr>
              <a:t>Fourth level</a:t>
            </a:r>
            <a:endParaRPr kumimoji="0" lang="en-US" sz="2000" b="0" i="0" u="none" strike="noStrike" kern="1200" cap="none" spc="0" normalizeH="0" baseline="0" noProof="0">
              <a:uLnTx/>
              <a:uFillTx/>
            </a:endParaRPr>
          </a:p>
          <a:p>
            <a:pPr lvl="4" fontAlgn="auto"/>
            <a:r>
              <a:rPr kumimoji="0" lang="en-US" sz="2000" b="0" i="0" u="none" strike="noStrike" kern="1200" cap="none" spc="0" normalizeH="0" baseline="0" noProof="0">
                <a:uLnTx/>
                <a:uFillTx/>
              </a:rPr>
              <a:t>Fifth level</a:t>
            </a:r>
            <a:endParaRPr kumimoji="0" lang="en-US" sz="20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auto"/>
            <a:r>
              <a:rPr kumimoji="0" lang="en-US" sz="1400" b="0" i="0" u="none" strike="noStrike" kern="1200" cap="none" spc="0" normalizeH="0" baseline="0" noProof="0">
                <a:uLnTx/>
                <a:uFillTx/>
              </a:rPr>
              <a:t>Click to edit Master text styles</a:t>
            </a:r>
            <a:endParaRPr kumimoji="0" lang="en-US" sz="14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auto" latinLnBrk="0"/>
            <a:fld id="{BB962C8B-B14F-4D97-AF65-F5344CB8AC3E}" type="datetime1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auto" latinLnBrk="0"/>
            <a:endParaRPr 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auto" latinLnBrk="0"/>
            <a:fld id="{9A0DB2DC-4C9A-4742-B13C-FB6460FD3503}" type="slidenum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auto"/>
            <a:r>
              <a:rPr kumimoji="0" lang="en-US" sz="2000" b="1" i="0" u="none" strike="noStrike" kern="1200" cap="none" spc="0" normalizeH="0" baseline="0" noProof="0">
                <a:uLnTx/>
                <a:uFillTx/>
              </a:rPr>
              <a:t>Click to edit Master title style</a:t>
            </a:r>
            <a:endParaRPr kumimoji="0" lang="en-US" sz="2000" b="1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kumimoji="0" lang="en-US" sz="32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auto"/>
            <a:r>
              <a:rPr kumimoji="0" lang="en-US" sz="1400" b="0" i="0" u="none" strike="noStrike" kern="1200" cap="none" spc="0" normalizeH="0" baseline="0" noProof="0">
                <a:uLnTx/>
                <a:uFillTx/>
              </a:rPr>
              <a:t>Click to edit Master text styles</a:t>
            </a:r>
            <a:endParaRPr kumimoji="0" lang="en-US" sz="14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auto" latinLnBrk="0"/>
            <a:fld id="{BB962C8B-B14F-4D97-AF65-F5344CB8AC3E}" type="datetime1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auto" latinLnBrk="0"/>
            <a:endParaRPr 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auto" latinLnBrk="0"/>
            <a:fld id="{9A0DB2DC-4C9A-4742-B13C-FB6460FD3503}" type="slidenum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/>
            <a:r>
              <a:rPr kumimoji="0" lang="en-US" sz="4400" b="0" i="0" u="none" strike="noStrike" kern="1200" cap="none" spc="0" normalizeH="0" baseline="0" noProof="0">
                <a:uLnTx/>
                <a:uFillTx/>
              </a:rPr>
              <a:t>Click to edit Master title style</a:t>
            </a:r>
            <a:endParaRPr kumimoji="0" lang="en-US" sz="44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</p:spPr>
        <p:txBody>
          <a:bodyPr vert="eaVert"/>
          <a:lstStyle/>
          <a:p>
            <a:pPr lvl="0" fontAlgn="auto"/>
            <a:r>
              <a:rPr kumimoji="0" lang="en-US" sz="3200" b="0" i="0" u="none" strike="noStrike" kern="1200" cap="none" spc="0" normalizeH="0" baseline="0" noProof="0">
                <a:uLnTx/>
                <a:uFillTx/>
              </a:rPr>
              <a:t>Click to edit Master text styles</a:t>
            </a:r>
            <a:endParaRPr kumimoji="0" lang="en-US" sz="3200" b="0" i="0" u="none" strike="noStrike" kern="1200" cap="none" spc="0" normalizeH="0" baseline="0" noProof="0">
              <a:uLnTx/>
              <a:uFillTx/>
            </a:endParaRPr>
          </a:p>
          <a:p>
            <a:pPr lvl="1" fontAlgn="auto"/>
            <a:r>
              <a:rPr kumimoji="0" lang="en-US" sz="2800" b="0" i="0" u="none" strike="noStrike" kern="1200" cap="none" spc="0" normalizeH="0" baseline="0" noProof="0">
                <a:uLnTx/>
                <a:uFillTx/>
              </a:rPr>
              <a:t>Second level</a:t>
            </a:r>
            <a:endParaRPr kumimoji="0" lang="en-US" sz="2800" b="0" i="0" u="none" strike="noStrike" kern="1200" cap="none" spc="0" normalizeH="0" baseline="0" noProof="0">
              <a:uLnTx/>
              <a:uFillTx/>
            </a:endParaRPr>
          </a:p>
          <a:p>
            <a:pPr lvl="2" fontAlgn="auto"/>
            <a:r>
              <a:rPr kumimoji="0" lang="en-US" sz="2400" b="0" i="0" u="none" strike="noStrike" kern="1200" cap="none" spc="0" normalizeH="0" baseline="0" noProof="0">
                <a:uLnTx/>
                <a:uFillTx/>
              </a:rPr>
              <a:t>Third level</a:t>
            </a:r>
            <a:endParaRPr kumimoji="0" lang="en-US" sz="2400" b="0" i="0" u="none" strike="noStrike" kern="1200" cap="none" spc="0" normalizeH="0" baseline="0" noProof="0">
              <a:uLnTx/>
              <a:uFillTx/>
            </a:endParaRPr>
          </a:p>
          <a:p>
            <a:pPr lvl="3" fontAlgn="auto"/>
            <a:r>
              <a:rPr kumimoji="0" lang="en-US" sz="2000" b="0" i="0" u="none" strike="noStrike" kern="1200" cap="none" spc="0" normalizeH="0" baseline="0" noProof="0">
                <a:uLnTx/>
                <a:uFillTx/>
              </a:rPr>
              <a:t>Fourth level</a:t>
            </a:r>
            <a:endParaRPr kumimoji="0" lang="en-US" sz="2000" b="0" i="0" u="none" strike="noStrike" kern="1200" cap="none" spc="0" normalizeH="0" baseline="0" noProof="0">
              <a:uLnTx/>
              <a:uFillTx/>
            </a:endParaRPr>
          </a:p>
          <a:p>
            <a:pPr lvl="4" fontAlgn="auto"/>
            <a:r>
              <a:rPr kumimoji="0" lang="en-US" sz="2000" b="0" i="0" u="none" strike="noStrike" kern="1200" cap="none" spc="0" normalizeH="0" baseline="0" noProof="0">
                <a:uLnTx/>
                <a:uFillTx/>
              </a:rPr>
              <a:t>Fifth level</a:t>
            </a:r>
            <a:endParaRPr kumimoji="0" lang="en-US" sz="20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auto" latinLnBrk="0"/>
            <a:fld id="{BB962C8B-B14F-4D97-AF65-F5344CB8AC3E}" type="datetime1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auto" latinLnBrk="0"/>
            <a:endParaRPr 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auto" latinLnBrk="0"/>
            <a:fld id="{9A0DB2DC-4C9A-4742-B13C-FB6460FD3503}" type="slidenum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auto"/>
            <a:r>
              <a:rPr kumimoji="0" lang="en-US" sz="4400" b="0" i="0" u="none" strike="noStrike" kern="1200" cap="none" spc="0" normalizeH="0" baseline="0" noProof="0">
                <a:uLnTx/>
                <a:uFillTx/>
              </a:rPr>
              <a:t>Click to edit Master title style</a:t>
            </a:r>
            <a:endParaRPr kumimoji="0" lang="en-US" sz="44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auto"/>
            <a:r>
              <a:rPr kumimoji="0" lang="en-US" sz="3200" b="0" i="0" u="none" strike="noStrike" kern="1200" cap="none" spc="0" normalizeH="0" baseline="0" noProof="0">
                <a:uLnTx/>
                <a:uFillTx/>
              </a:rPr>
              <a:t>Click to edit Master text styles</a:t>
            </a:r>
            <a:endParaRPr kumimoji="0" lang="en-US" sz="3200" b="0" i="0" u="none" strike="noStrike" kern="1200" cap="none" spc="0" normalizeH="0" baseline="0" noProof="0">
              <a:uLnTx/>
              <a:uFillTx/>
            </a:endParaRPr>
          </a:p>
          <a:p>
            <a:pPr lvl="1" fontAlgn="auto"/>
            <a:r>
              <a:rPr kumimoji="0" lang="en-US" sz="2800" b="0" i="0" u="none" strike="noStrike" kern="1200" cap="none" spc="0" normalizeH="0" baseline="0" noProof="0">
                <a:uLnTx/>
                <a:uFillTx/>
              </a:rPr>
              <a:t>Second level</a:t>
            </a:r>
            <a:endParaRPr kumimoji="0" lang="en-US" sz="2800" b="0" i="0" u="none" strike="noStrike" kern="1200" cap="none" spc="0" normalizeH="0" baseline="0" noProof="0">
              <a:uLnTx/>
              <a:uFillTx/>
            </a:endParaRPr>
          </a:p>
          <a:p>
            <a:pPr lvl="2" fontAlgn="auto"/>
            <a:r>
              <a:rPr kumimoji="0" lang="en-US" sz="2400" b="0" i="0" u="none" strike="noStrike" kern="1200" cap="none" spc="0" normalizeH="0" baseline="0" noProof="0">
                <a:uLnTx/>
                <a:uFillTx/>
              </a:rPr>
              <a:t>Third level</a:t>
            </a:r>
            <a:endParaRPr kumimoji="0" lang="en-US" sz="2400" b="0" i="0" u="none" strike="noStrike" kern="1200" cap="none" spc="0" normalizeH="0" baseline="0" noProof="0">
              <a:uLnTx/>
              <a:uFillTx/>
            </a:endParaRPr>
          </a:p>
          <a:p>
            <a:pPr lvl="3" fontAlgn="auto"/>
            <a:r>
              <a:rPr kumimoji="0" lang="en-US" sz="2000" b="0" i="0" u="none" strike="noStrike" kern="1200" cap="none" spc="0" normalizeH="0" baseline="0" noProof="0">
                <a:uLnTx/>
                <a:uFillTx/>
              </a:rPr>
              <a:t>Fourth level</a:t>
            </a:r>
            <a:endParaRPr kumimoji="0" lang="en-US" sz="2000" b="0" i="0" u="none" strike="noStrike" kern="1200" cap="none" spc="0" normalizeH="0" baseline="0" noProof="0">
              <a:uLnTx/>
              <a:uFillTx/>
            </a:endParaRPr>
          </a:p>
          <a:p>
            <a:pPr lvl="4" fontAlgn="auto"/>
            <a:r>
              <a:rPr kumimoji="0" lang="en-US" sz="2000" b="0" i="0" u="none" strike="noStrike" kern="1200" cap="none" spc="0" normalizeH="0" baseline="0" noProof="0">
                <a:uLnTx/>
                <a:uFillTx/>
              </a:rPr>
              <a:t>Fifth level</a:t>
            </a:r>
            <a:endParaRPr kumimoji="0" lang="en-US" sz="2000" b="0" i="0" u="none" strike="noStrike" kern="1200" cap="none" spc="0" normalizeH="0" baseline="0" noProof="0">
              <a:uLnTx/>
              <a:uFillTx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auto" latinLnBrk="0"/>
            <a:fld id="{BB962C8B-B14F-4D97-AF65-F5344CB8AC3E}" type="datetime1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auto" latinLnBrk="0"/>
            <a:endParaRPr 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auto" latinLnBrk="0"/>
            <a:fld id="{9A0DB2DC-4C9A-4742-B13C-FB6460FD3503}" type="slidenum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 anchorCtr="0"/>
          <a:p>
            <a:pPr lvl="0"/>
            <a:r>
              <a:rPr lang="en-US" altLang="zh-CN"/>
              <a:t>Click to edit Master title style</a:t>
            </a:r>
            <a:endParaRPr lang="en-US" altLang="zh-CN"/>
          </a:p>
        </p:txBody>
      </p:sp>
      <p:sp>
        <p:nvSpPr>
          <p:cNvPr id="1027" name="Text 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 anchorCtr="0"/>
          <a:p>
            <a:pPr lvl="0"/>
            <a:r>
              <a:rPr lang="en-US" altLang="zh-CN"/>
              <a:t>Click to edit Master text styles</a:t>
            </a:r>
            <a:endParaRPr lang="en-US" altLang="zh-CN"/>
          </a:p>
          <a:p>
            <a:pPr lvl="1"/>
            <a:r>
              <a:rPr lang="en-US" altLang="zh-CN"/>
              <a:t>Second level</a:t>
            </a:r>
            <a:endParaRPr lang="en-US" altLang="zh-CN"/>
          </a:p>
          <a:p>
            <a:pPr lvl="2"/>
            <a:r>
              <a:rPr lang="en-US" altLang="zh-CN"/>
              <a:t>Third level</a:t>
            </a:r>
            <a:endParaRPr lang="en-US" altLang="zh-CN"/>
          </a:p>
          <a:p>
            <a:pPr lvl="3"/>
            <a:r>
              <a:rPr lang="en-US" altLang="zh-CN"/>
              <a:t>Fourth level</a:t>
            </a:r>
            <a:endParaRPr lang="en-US" altLang="zh-CN"/>
          </a:p>
          <a:p>
            <a:pPr lvl="4"/>
            <a:r>
              <a:rPr lang="en-US" altLang="zh-CN"/>
              <a:t>Fifth level</a:t>
            </a:r>
            <a:endParaRPr lang="en-US" altLang="zh-CN"/>
          </a:p>
        </p:txBody>
      </p:sp>
      <p:sp>
        <p:nvSpPr>
          <p:cNvPr id="1028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 anchorCtr="0"/>
          <a:lstStyle>
            <a:lvl1pPr>
              <a:defRPr sz="1200">
                <a:solidFill>
                  <a:srgbClr val="FFFFFF"/>
                </a:solidFill>
              </a:defRPr>
            </a:lvl1pPr>
          </a:lstStyle>
          <a:p>
            <a:pPr lvl="0" fontAlgn="auto" latinLnBrk="0"/>
            <a:fld id="{BB962C8B-B14F-4D97-AF65-F5344CB8AC3E}" type="datetime1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  <p:sp>
        <p:nvSpPr>
          <p:cNvPr id="102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 anchorCtr="0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lvl="0" fontAlgn="auto" latinLnBrk="0"/>
            <a:endParaRPr lang="en-US" strike="noStrike" noProof="1"/>
          </a:p>
        </p:txBody>
      </p:sp>
      <p:sp>
        <p:nvSpPr>
          <p:cNvPr id="103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 anchorCtr="0"/>
          <a:lstStyle>
            <a:lvl1pPr algn="r">
              <a:defRPr sz="1200">
                <a:solidFill>
                  <a:srgbClr val="FFFFFF"/>
                </a:solidFill>
              </a:defRPr>
            </a:lvl1pPr>
          </a:lstStyle>
          <a:p>
            <a:pPr lvl="0" fontAlgn="auto" latinLnBrk="0"/>
            <a:fld id="{9A0DB2DC-4C9A-4742-B13C-FB6460FD3503}" type="slidenum">
              <a:rPr lang="en-US" strike="noStrike" noProof="1">
                <a:latin typeface="Calibri" panose="020F0502020204030204"/>
                <a:ea typeface="Calibri" panose="020F0502020204030204"/>
                <a:cs typeface="+mn-cs"/>
              </a:rPr>
            </a:fld>
            <a:endParaRPr 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jpeg"/><Relationship Id="rId1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9.jpeg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1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1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jpeg"/><Relationship Id="rId1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jpeg"/><Relationship Id="rId1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1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jpeg"/><Relationship Id="rId1" Type="http://schemas.openxmlformats.org/officeDocument/2006/relationships/image" Target="../media/image1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TextBox 3"/>
          <p:cNvSpPr txBox="1"/>
          <p:nvPr/>
        </p:nvSpPr>
        <p:spPr>
          <a:xfrm>
            <a:off x="1041400" y="3516313"/>
            <a:ext cx="10110788" cy="1055687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ctr">
              <a:lnSpc>
                <a:spcPct val="120000"/>
              </a:lnSpc>
            </a:pPr>
            <a:r>
              <a:rPr lang="zh-CN" altLang="en-US" sz="51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三维资产制作（</a:t>
            </a:r>
            <a:r>
              <a:rPr lang="en-US" altLang="zh-CN" sz="51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C4D</a:t>
            </a:r>
            <a:r>
              <a:rPr lang="zh-CN" altLang="en-US" sz="51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）</a:t>
            </a:r>
            <a:endParaRPr lang="zh-CN" altLang="en-US" sz="51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51" name="AutoShape 5"/>
          <p:cNvSpPr/>
          <p:nvPr/>
        </p:nvSpPr>
        <p:spPr>
          <a:xfrm>
            <a:off x="5059363" y="1162050"/>
            <a:ext cx="2073275" cy="2073275"/>
          </a:xfrm>
          <a:prstGeom prst="roundRect">
            <a:avLst>
              <a:gd name="adj" fmla="val 8843"/>
            </a:avLst>
          </a:prstGeom>
          <a:gradFill rotWithShape="0">
            <a:gsLst>
              <a:gs pos="0">
                <a:srgbClr val="00A28F"/>
              </a:gs>
              <a:gs pos="100000">
                <a:schemeClr val="accent1"/>
              </a:gs>
            </a:gsLst>
            <a:lin ang="2700000"/>
            <a:tileRect/>
          </a:gradFill>
          <a:ln w="9525">
            <a:noFill/>
          </a:ln>
          <a:effectLst>
            <a:outerShdw dist="101599" dir="2699999" rotWithShape="0">
              <a:srgbClr val="000000">
                <a:alpha val="29999"/>
              </a:srgbClr>
            </a:outerShdw>
          </a:effectLst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grpSp>
        <p:nvGrpSpPr>
          <p:cNvPr id="2052" name="Group 6"/>
          <p:cNvGrpSpPr/>
          <p:nvPr/>
        </p:nvGrpSpPr>
        <p:grpSpPr>
          <a:xfrm>
            <a:off x="5116513" y="1219200"/>
            <a:ext cx="1958975" cy="1958975"/>
            <a:chOff x="5116739" y="1218945"/>
            <a:chExt cx="1958523" cy="1958523"/>
          </a:xfrm>
        </p:grpSpPr>
        <p:sp>
          <p:nvSpPr>
            <p:cNvPr id="2053" name="Freeform 7"/>
            <p:cNvSpPr/>
            <p:nvPr/>
          </p:nvSpPr>
          <p:spPr>
            <a:xfrm>
              <a:off x="5116739" y="1218945"/>
              <a:ext cx="1958523" cy="1958523"/>
            </a:xfrm>
            <a:prstGeom prst="rect">
              <a:avLst/>
            </a:prstGeom>
            <a:solidFill>
              <a:srgbClr val="00B4A0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  <p:sp>
          <p:nvSpPr>
            <p:cNvPr id="2054" name="AutoShape 8"/>
            <p:cNvSpPr/>
            <p:nvPr/>
          </p:nvSpPr>
          <p:spPr>
            <a:xfrm>
              <a:off x="5116739" y="1218945"/>
              <a:ext cx="1958523" cy="1958523"/>
            </a:xfrm>
            <a:prstGeom prst="roundRect">
              <a:avLst>
                <a:gd name="adj" fmla="val 8843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055" name="AutoShape 9"/>
            <p:cNvSpPr/>
            <p:nvPr/>
          </p:nvSpPr>
          <p:spPr>
            <a:xfrm>
              <a:off x="5253411" y="1355617"/>
              <a:ext cx="1685300" cy="1685300"/>
            </a:xfrm>
            <a:prstGeom prst="roundRect">
              <a:avLst>
                <a:gd name="adj" fmla="val 9565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</p:grpSp>
      <p:sp>
        <p:nvSpPr>
          <p:cNvPr id="2056" name="Freeform 10"/>
          <p:cNvSpPr/>
          <p:nvPr/>
        </p:nvSpPr>
        <p:spPr>
          <a:xfrm>
            <a:off x="5441950" y="1901825"/>
            <a:ext cx="1309688" cy="896938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057" name="AutoShape 11"/>
          <p:cNvSpPr/>
          <p:nvPr/>
        </p:nvSpPr>
        <p:spPr>
          <a:xfrm rot="-5400000">
            <a:off x="10067925" y="3497263"/>
            <a:ext cx="585788" cy="36576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058" name="AutoShape 12"/>
          <p:cNvSpPr/>
          <p:nvPr/>
        </p:nvSpPr>
        <p:spPr>
          <a:xfrm rot="-5400000" flipV="1">
            <a:off x="1533525" y="3497263"/>
            <a:ext cx="585788" cy="36576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AutoShape 2"/>
          <p:cNvSpPr/>
          <p:nvPr/>
        </p:nvSpPr>
        <p:spPr>
          <a:xfrm>
            <a:off x="550863" y="495300"/>
            <a:ext cx="757237" cy="757238"/>
          </a:xfrm>
          <a:prstGeom prst="roundRect">
            <a:avLst>
              <a:gd name="adj" fmla="val 8843"/>
            </a:avLst>
          </a:prstGeom>
          <a:gradFill rotWithShape="0">
            <a:gsLst>
              <a:gs pos="0">
                <a:srgbClr val="00A28F"/>
              </a:gs>
              <a:gs pos="100000">
                <a:schemeClr val="accent1"/>
              </a:gs>
            </a:gsLst>
            <a:lin ang="2700000"/>
            <a:tileRect/>
          </a:gradFill>
          <a:ln w="9525">
            <a:noFill/>
          </a:ln>
          <a:effectLst>
            <a:outerShdw dist="101599" dir="2699999" rotWithShape="0">
              <a:srgbClr val="000000">
                <a:alpha val="29999"/>
              </a:srgbClr>
            </a:outerShdw>
          </a:effectLst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grpSp>
        <p:nvGrpSpPr>
          <p:cNvPr id="3075" name="Group 3"/>
          <p:cNvGrpSpPr/>
          <p:nvPr/>
        </p:nvGrpSpPr>
        <p:grpSpPr>
          <a:xfrm>
            <a:off x="571500" y="515938"/>
            <a:ext cx="715963" cy="715962"/>
            <a:chOff x="572171" y="516087"/>
            <a:chExt cx="715670" cy="715670"/>
          </a:xfrm>
        </p:grpSpPr>
        <p:sp>
          <p:nvSpPr>
            <p:cNvPr id="3076" name="Freeform 4"/>
            <p:cNvSpPr/>
            <p:nvPr/>
          </p:nvSpPr>
          <p:spPr>
            <a:xfrm>
              <a:off x="572171" y="516087"/>
              <a:ext cx="715670" cy="715670"/>
            </a:xfrm>
            <a:prstGeom prst="rect">
              <a:avLst/>
            </a:prstGeom>
            <a:solidFill>
              <a:srgbClr val="00B4A0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  <p:sp>
          <p:nvSpPr>
            <p:cNvPr id="3077" name="AutoShape 5"/>
            <p:cNvSpPr/>
            <p:nvPr/>
          </p:nvSpPr>
          <p:spPr>
            <a:xfrm>
              <a:off x="572171" y="516087"/>
              <a:ext cx="715670" cy="715670"/>
            </a:xfrm>
            <a:prstGeom prst="roundRect">
              <a:avLst>
                <a:gd name="adj" fmla="val 8843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078" name="AutoShape 6"/>
            <p:cNvSpPr/>
            <p:nvPr/>
          </p:nvSpPr>
          <p:spPr>
            <a:xfrm>
              <a:off x="622036" y="565953"/>
              <a:ext cx="615696" cy="615696"/>
            </a:xfrm>
            <a:prstGeom prst="roundRect">
              <a:avLst>
                <a:gd name="adj" fmla="val 9565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</p:grpSp>
      <p:sp>
        <p:nvSpPr>
          <p:cNvPr id="3079" name="AutoShape 7"/>
          <p:cNvSpPr/>
          <p:nvPr/>
        </p:nvSpPr>
        <p:spPr>
          <a:xfrm>
            <a:off x="1490663" y="1247775"/>
            <a:ext cx="1681162" cy="766763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 anchorCtr="0"/>
          <a:p>
            <a:pPr algn="ctr"/>
            <a:r>
              <a:rPr lang="en-US" altLang="zh-CN" sz="4400" b="1">
                <a:solidFill>
                  <a:srgbClr val="FFFFFF"/>
                </a:solidFill>
                <a:latin typeface="黑体" panose="02010609060101010101" charset="-122"/>
                <a:ea typeface="黑体" panose="02010609060101010101" charset="-122"/>
              </a:rPr>
              <a:t>目录</a:t>
            </a:r>
            <a:endParaRPr lang="en-US" altLang="zh-CN" sz="1100">
              <a:latin typeface="Calibri" panose="020F0502020204030204"/>
            </a:endParaRPr>
          </a:p>
        </p:txBody>
      </p:sp>
      <p:cxnSp>
        <p:nvCxnSpPr>
          <p:cNvPr id="3080" name="Connector 8"/>
          <p:cNvCxnSpPr/>
          <p:nvPr/>
        </p:nvCxnSpPr>
        <p:spPr>
          <a:xfrm>
            <a:off x="4573588" y="1614488"/>
            <a:ext cx="5237162" cy="0"/>
          </a:xfrm>
          <a:prstGeom prst="line">
            <a:avLst/>
          </a:prstGeom>
          <a:ln w="9525" cap="flat" cmpd="sng">
            <a:solidFill>
              <a:srgbClr val="FFFFFF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3081" name="TextBox 9"/>
          <p:cNvSpPr txBox="1"/>
          <p:nvPr/>
        </p:nvSpPr>
        <p:spPr>
          <a:xfrm>
            <a:off x="4595813" y="1789113"/>
            <a:ext cx="6562725" cy="4819650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 marL="203200" indent="-203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4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课程介绍与概述</a:t>
            </a:r>
            <a:endParaRPr lang="en-US" altLang="zh-CN" sz="24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203200" indent="-203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4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基础操作与界面熟悉</a:t>
            </a:r>
            <a:endParaRPr lang="en-US" altLang="zh-CN" sz="24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203200" indent="-203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4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模型创建与编辑技巧</a:t>
            </a:r>
            <a:endParaRPr lang="en-US" altLang="zh-CN" sz="24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203200" indent="-203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4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动画设计与运动规律掌握</a:t>
            </a:r>
            <a:endParaRPr lang="en-US" altLang="zh-CN" sz="24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203200" indent="-203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4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材质贴图与渲染技术提升</a:t>
            </a:r>
            <a:endParaRPr lang="en-US" altLang="zh-CN" sz="24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203200" indent="-203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4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动力学模拟与粒子系统应用</a:t>
            </a:r>
            <a:endParaRPr lang="en-US" altLang="zh-CN" sz="24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203200" indent="-203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4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插件扩展功能挖掘</a:t>
            </a:r>
            <a:endParaRPr lang="en-US" altLang="zh-CN" sz="24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203200" indent="-203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4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课程总结与展望</a:t>
            </a:r>
            <a:endParaRPr lang="en-US" altLang="zh-CN" sz="24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98" name="TextBox 2"/>
          <p:cNvSpPr txBox="1"/>
          <p:nvPr/>
        </p:nvSpPr>
        <p:spPr>
          <a:xfrm>
            <a:off x="2571750" y="1030288"/>
            <a:ext cx="8683625" cy="114935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84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  <a:endParaRPr lang="en-US" altLang="zh-CN" sz="84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99" name="TextBox 3"/>
          <p:cNvSpPr txBox="1"/>
          <p:nvPr/>
        </p:nvSpPr>
        <p:spPr>
          <a:xfrm>
            <a:off x="1096963" y="2763838"/>
            <a:ext cx="8024812" cy="187325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45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课程介绍与概述</a:t>
            </a:r>
            <a:endParaRPr lang="en-US" altLang="zh-CN" sz="45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00" name="Freeform 4"/>
          <p:cNvSpPr/>
          <p:nvPr/>
        </p:nvSpPr>
        <p:spPr>
          <a:xfrm>
            <a:off x="303371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4101" name="TextBox 5"/>
          <p:cNvSpPr txBox="1"/>
          <p:nvPr/>
        </p:nvSpPr>
        <p:spPr>
          <a:xfrm>
            <a:off x="1096963" y="5602288"/>
            <a:ext cx="3105150" cy="4095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2400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Chapter</a:t>
            </a:r>
            <a:endParaRPr lang="en-US" altLang="zh-CN" sz="2400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4102" name="Connector 6"/>
          <p:cNvCxnSpPr/>
          <p:nvPr/>
        </p:nvCxnSpPr>
        <p:spPr>
          <a:xfrm>
            <a:off x="3376613" y="5849938"/>
            <a:ext cx="8820150" cy="0"/>
          </a:xfrm>
          <a:prstGeom prst="line">
            <a:avLst/>
          </a:prstGeom>
          <a:ln w="9525" cap="flat" cmpd="sng">
            <a:solidFill>
              <a:srgbClr val="00BEA8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103" name="Freeform 7"/>
          <p:cNvSpPr/>
          <p:nvPr/>
        </p:nvSpPr>
        <p:spPr>
          <a:xfrm>
            <a:off x="286226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4104" name="Freeform 8"/>
          <p:cNvSpPr/>
          <p:nvPr/>
        </p:nvSpPr>
        <p:spPr>
          <a:xfrm>
            <a:off x="269081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4105" name="AutoShape 9"/>
          <p:cNvSpPr/>
          <p:nvPr/>
        </p:nvSpPr>
        <p:spPr>
          <a:xfrm>
            <a:off x="1096963" y="1098550"/>
            <a:ext cx="1335087" cy="1335088"/>
          </a:xfrm>
          <a:prstGeom prst="roundRect">
            <a:avLst>
              <a:gd name="adj" fmla="val 8843"/>
            </a:avLst>
          </a:prstGeom>
          <a:gradFill rotWithShape="0">
            <a:gsLst>
              <a:gs pos="0">
                <a:srgbClr val="00A28F"/>
              </a:gs>
              <a:gs pos="100000">
                <a:schemeClr val="accent1"/>
              </a:gs>
            </a:gsLst>
            <a:lin ang="2700000"/>
            <a:tileRect/>
          </a:gradFill>
          <a:ln w="9525">
            <a:noFill/>
          </a:ln>
          <a:effectLst>
            <a:outerShdw dist="101599" dir="2699999" rotWithShape="0">
              <a:srgbClr val="000000">
                <a:alpha val="29999"/>
              </a:srgbClr>
            </a:outerShdw>
          </a:effectLst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grpSp>
        <p:nvGrpSpPr>
          <p:cNvPr id="4106" name="Group 10"/>
          <p:cNvGrpSpPr/>
          <p:nvPr/>
        </p:nvGrpSpPr>
        <p:grpSpPr>
          <a:xfrm>
            <a:off x="1133475" y="1135063"/>
            <a:ext cx="1262063" cy="1262062"/>
            <a:chOff x="1133886" y="1135811"/>
            <a:chExt cx="1261638" cy="1261638"/>
          </a:xfrm>
        </p:grpSpPr>
        <p:sp>
          <p:nvSpPr>
            <p:cNvPr id="4107" name="Freeform 11"/>
            <p:cNvSpPr/>
            <p:nvPr/>
          </p:nvSpPr>
          <p:spPr>
            <a:xfrm>
              <a:off x="1133886" y="1135811"/>
              <a:ext cx="1261638" cy="1261638"/>
            </a:xfrm>
            <a:prstGeom prst="rect">
              <a:avLst/>
            </a:prstGeom>
            <a:solidFill>
              <a:srgbClr val="00B4A0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  <p:sp>
          <p:nvSpPr>
            <p:cNvPr id="4108" name="AutoShape 12"/>
            <p:cNvSpPr/>
            <p:nvPr/>
          </p:nvSpPr>
          <p:spPr>
            <a:xfrm>
              <a:off x="1133886" y="1135811"/>
              <a:ext cx="1261638" cy="1261638"/>
            </a:xfrm>
            <a:prstGeom prst="roundRect">
              <a:avLst>
                <a:gd name="adj" fmla="val 8843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109" name="AutoShape 13"/>
            <p:cNvSpPr/>
            <p:nvPr/>
          </p:nvSpPr>
          <p:spPr>
            <a:xfrm>
              <a:off x="1221928" y="1223852"/>
              <a:ext cx="1085633" cy="1085633"/>
            </a:xfrm>
            <a:prstGeom prst="roundRect">
              <a:avLst>
                <a:gd name="adj" fmla="val 9565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</p:grpSp>
      <p:sp>
        <p:nvSpPr>
          <p:cNvPr id="4110" name="Freeform 14"/>
          <p:cNvSpPr/>
          <p:nvPr/>
        </p:nvSpPr>
        <p:spPr>
          <a:xfrm>
            <a:off x="1343025" y="1576388"/>
            <a:ext cx="842963" cy="57785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5122" name="Picture 2"/>
          <p:cNvPicPr>
            <a:picLocks noChangeAspect="1"/>
          </p:cNvPicPr>
          <p:nvPr/>
        </p:nvPicPr>
        <p:blipFill>
          <a:blip r:embed="rId2"/>
          <a:srcRect l="23038" r="23038"/>
          <a:stretch>
            <a:fillRect/>
          </a:stretch>
        </p:blipFill>
        <p:spPr>
          <a:xfrm>
            <a:off x="6511925" y="1535113"/>
            <a:ext cx="4371975" cy="45608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3" name="AutoShape 3"/>
          <p:cNvSpPr/>
          <p:nvPr/>
        </p:nvSpPr>
        <p:spPr>
          <a:xfrm>
            <a:off x="623888" y="1939925"/>
            <a:ext cx="4876800" cy="1341438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>
              <a:lnSpc>
                <a:spcPct val="150000"/>
              </a:lnSpc>
              <a:spcBef>
                <a:spcPts val="375"/>
              </a:spcBef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C4DAE是一款专业的三维动画和视觉效果软件，广泛应用于电影、游戏、建筑等领域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5124" name="AutoShape 4"/>
          <p:cNvSpPr/>
          <p:nvPr/>
        </p:nvSpPr>
        <p:spPr>
          <a:xfrm>
            <a:off x="623888" y="3270250"/>
            <a:ext cx="4876800" cy="1341438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>
              <a:lnSpc>
                <a:spcPct val="150000"/>
              </a:lnSpc>
              <a:spcBef>
                <a:spcPts val="375"/>
              </a:spcBef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它拥有强大的建模、动画、渲染和特效功能，能够满足用户的不同需求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5125" name="AutoShape 5"/>
          <p:cNvSpPr/>
          <p:nvPr/>
        </p:nvSpPr>
        <p:spPr>
          <a:xfrm>
            <a:off x="623888" y="4651375"/>
            <a:ext cx="4876800" cy="1341438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>
              <a:lnSpc>
                <a:spcPct val="150000"/>
              </a:lnSpc>
              <a:spcBef>
                <a:spcPts val="375"/>
              </a:spcBef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C4DAE界面友好，操作便捷，易于上手，深受设计师和动画师的喜爱</a:t>
            </a:r>
            <a:endParaRPr lang="en-US" altLang="zh-CN" sz="1100">
              <a:latin typeface="Calibri" panose="020F0502020204030204"/>
            </a:endParaRPr>
          </a:p>
        </p:txBody>
      </p:sp>
      <p:grpSp>
        <p:nvGrpSpPr>
          <p:cNvPr id="5126" name="Group 6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5127" name="AutoShape 7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5128" name="AutoShape 8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5129" name="AutoShape 9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5130" name="AutoShape 10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5131" name="AutoShape 11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5132" name="AutoShape 12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5133" name="AutoShape 13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5134" name="AutoShape 14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5135" name="AutoShape 15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5136" name="AutoShape 16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5137" name="AutoShape 17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5138" name="AutoShape 18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5139" name="AutoShape 19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5140" name="AutoShape 20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5141" name="AutoShape 21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5142" name="AutoShape 22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5143" name="AutoShape 23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5144" name="AutoShape 24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5145" name="AutoShape 25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5146" name="AutoShape 26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5147" name="TextBox 27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C4DAE软件简介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6146" name="Picture 2"/>
          <p:cNvPicPr>
            <a:picLocks noChangeAspect="1"/>
          </p:cNvPicPr>
          <p:nvPr/>
        </p:nvPicPr>
        <p:blipFill>
          <a:blip r:embed="rId2"/>
          <a:srcRect l="6291" r="6291"/>
          <a:stretch>
            <a:fillRect/>
          </a:stretch>
        </p:blipFill>
        <p:spPr>
          <a:xfrm>
            <a:off x="7092950" y="1558925"/>
            <a:ext cx="4492625" cy="4492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7" name="Freeform 3"/>
          <p:cNvSpPr/>
          <p:nvPr/>
        </p:nvSpPr>
        <p:spPr>
          <a:xfrm>
            <a:off x="539750" y="1489075"/>
            <a:ext cx="1511300" cy="1373188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6148" name="TextBox 4"/>
          <p:cNvSpPr txBox="1"/>
          <p:nvPr/>
        </p:nvSpPr>
        <p:spPr>
          <a:xfrm>
            <a:off x="739775" y="1370013"/>
            <a:ext cx="1111250" cy="161607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 algn="ctr">
              <a:lnSpc>
                <a:spcPct val="150000"/>
              </a:lnSpc>
            </a:pPr>
            <a:r>
              <a:rPr lang="en-US" altLang="zh-CN" sz="57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lang="en-US" altLang="zh-CN" sz="57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49" name="Freeform 5"/>
          <p:cNvSpPr/>
          <p:nvPr/>
        </p:nvSpPr>
        <p:spPr>
          <a:xfrm>
            <a:off x="539750" y="3205163"/>
            <a:ext cx="1511300" cy="1373187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6150" name="TextBox 6"/>
          <p:cNvSpPr txBox="1"/>
          <p:nvPr/>
        </p:nvSpPr>
        <p:spPr>
          <a:xfrm>
            <a:off x="739775" y="3087688"/>
            <a:ext cx="1111250" cy="161607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 algn="ctr">
              <a:lnSpc>
                <a:spcPct val="150000"/>
              </a:lnSpc>
            </a:pPr>
            <a:r>
              <a:rPr lang="en-US" altLang="zh-CN" sz="57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lang="en-US" altLang="zh-CN" sz="57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51" name="Freeform 7"/>
          <p:cNvSpPr/>
          <p:nvPr/>
        </p:nvSpPr>
        <p:spPr>
          <a:xfrm>
            <a:off x="539750" y="4984750"/>
            <a:ext cx="1511300" cy="1373188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6152" name="TextBox 8"/>
          <p:cNvSpPr txBox="1"/>
          <p:nvPr/>
        </p:nvSpPr>
        <p:spPr>
          <a:xfrm>
            <a:off x="739775" y="4867275"/>
            <a:ext cx="1111250" cy="161607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 algn="ctr">
              <a:lnSpc>
                <a:spcPct val="150000"/>
              </a:lnSpc>
            </a:pPr>
            <a:r>
              <a:rPr lang="en-US" altLang="zh-CN" sz="57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endParaRPr lang="en-US" altLang="zh-CN" sz="57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53" name="TextBox 9"/>
          <p:cNvSpPr txBox="1"/>
          <p:nvPr/>
        </p:nvSpPr>
        <p:spPr>
          <a:xfrm>
            <a:off x="2247900" y="1714500"/>
            <a:ext cx="4235450" cy="1341438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掌握C4DAE软件的基础知识和核心技能，能够独立完成三维动画和视觉效果的设计与制作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54" name="TextBox 10"/>
          <p:cNvSpPr txBox="1"/>
          <p:nvPr/>
        </p:nvSpPr>
        <p:spPr>
          <a:xfrm>
            <a:off x="2247900" y="1250950"/>
            <a:ext cx="4219575" cy="628650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6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课程目标</a:t>
            </a:r>
            <a:endParaRPr lang="en-US" altLang="zh-CN" sz="16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55" name="TextBox 11"/>
          <p:cNvSpPr txBox="1"/>
          <p:nvPr/>
        </p:nvSpPr>
        <p:spPr>
          <a:xfrm>
            <a:off x="2247900" y="3368675"/>
            <a:ext cx="4235450" cy="1341438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包括C4DAE软件界面与基础操作、建模技术、材质与贴图、灯光与渲染、动画设计、特效制作等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56" name="TextBox 12"/>
          <p:cNvSpPr txBox="1"/>
          <p:nvPr/>
        </p:nvSpPr>
        <p:spPr>
          <a:xfrm>
            <a:off x="2247900" y="2928938"/>
            <a:ext cx="4219575" cy="628650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6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学习内容</a:t>
            </a:r>
            <a:endParaRPr lang="en-US" altLang="zh-CN" sz="16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57" name="TextBox 13"/>
          <p:cNvSpPr txBox="1"/>
          <p:nvPr/>
        </p:nvSpPr>
        <p:spPr>
          <a:xfrm>
            <a:off x="2247900" y="5133975"/>
            <a:ext cx="4235450" cy="1341438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重点在于掌握C4DAE的核心技术和工作流程，难点在于对复杂模型和特效的制作与优化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58" name="TextBox 14"/>
          <p:cNvSpPr txBox="1"/>
          <p:nvPr/>
        </p:nvSpPr>
        <p:spPr>
          <a:xfrm>
            <a:off x="2247900" y="4694238"/>
            <a:ext cx="4219575" cy="628650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6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重点难点</a:t>
            </a:r>
            <a:endParaRPr lang="en-US" altLang="zh-CN" sz="16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6159" name="Group 15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6160" name="AutoShape 16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6161" name="AutoShape 17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6162" name="AutoShape 18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6163" name="AutoShape 19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6164" name="AutoShape 20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6165" name="AutoShape 21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6166" name="AutoShape 22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6167" name="AutoShape 23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6168" name="AutoShape 24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6169" name="AutoShape 25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6170" name="AutoShape 26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6171" name="AutoShape 27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6172" name="AutoShape 28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6173" name="AutoShape 29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6174" name="AutoShape 30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6175" name="AutoShape 31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6176" name="AutoShape 32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6177" name="AutoShape 33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6178" name="AutoShape 34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6179" name="AutoShape 35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6180" name="TextBox 36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课程目标与学习内容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7170" name="Picture 2"/>
          <p:cNvPicPr>
            <a:picLocks noChangeAspect="1"/>
          </p:cNvPicPr>
          <p:nvPr/>
        </p:nvPicPr>
        <p:blipFill>
          <a:blip r:embed="rId2"/>
          <a:srcRect l="3905" r="3905"/>
          <a:stretch>
            <a:fillRect/>
          </a:stretch>
        </p:blipFill>
        <p:spPr>
          <a:xfrm>
            <a:off x="704850" y="1258888"/>
            <a:ext cx="5140325" cy="5140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TextBox 3"/>
          <p:cNvSpPr txBox="1"/>
          <p:nvPr/>
        </p:nvSpPr>
        <p:spPr>
          <a:xfrm>
            <a:off x="6423025" y="1925638"/>
            <a:ext cx="5064125" cy="995362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对三维动画和视觉效果感兴趣的设计师、动画师、影视从业人员等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72" name="TextBox 4"/>
          <p:cNvSpPr txBox="1"/>
          <p:nvPr/>
        </p:nvSpPr>
        <p:spPr>
          <a:xfrm>
            <a:off x="6423025" y="1539875"/>
            <a:ext cx="4168775" cy="366713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16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适用人群</a:t>
            </a:r>
            <a:endParaRPr lang="en-US" altLang="zh-CN" sz="16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73" name="TextBox 5"/>
          <p:cNvSpPr txBox="1"/>
          <p:nvPr/>
        </p:nvSpPr>
        <p:spPr>
          <a:xfrm>
            <a:off x="6423025" y="3540125"/>
            <a:ext cx="5064125" cy="995363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随着影视、游戏等行业的不断发展，对三维动画和视觉效果人才的需求越来越大，C4DAE技能将成为求职者的重要竞争力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74" name="TextBox 6"/>
          <p:cNvSpPr txBox="1"/>
          <p:nvPr/>
        </p:nvSpPr>
        <p:spPr>
          <a:xfrm>
            <a:off x="6423025" y="3190875"/>
            <a:ext cx="4168775" cy="366713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16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就业前景</a:t>
            </a:r>
            <a:endParaRPr lang="en-US" altLang="zh-CN" sz="16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75" name="TextBox 7"/>
          <p:cNvSpPr txBox="1"/>
          <p:nvPr/>
        </p:nvSpPr>
        <p:spPr>
          <a:xfrm>
            <a:off x="6423025" y="5213350"/>
            <a:ext cx="5064125" cy="995363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学员可以通过不断学习和实践，逐步提升自己的技能水平，从初级设计师晋升为高级设计师、动画师、视觉特效师等职位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176" name="TextBox 8"/>
          <p:cNvSpPr txBox="1"/>
          <p:nvPr/>
        </p:nvSpPr>
        <p:spPr>
          <a:xfrm>
            <a:off x="6423025" y="4822825"/>
            <a:ext cx="4168775" cy="366713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16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职业发展</a:t>
            </a:r>
            <a:endParaRPr lang="en-US" altLang="zh-CN" sz="16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7177" name="Group 9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7178" name="AutoShape 10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7179" name="AutoShape 11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7180" name="AutoShape 12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7181" name="AutoShape 13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7182" name="AutoShape 14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7183" name="AutoShape 15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7184" name="AutoShape 16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7185" name="AutoShape 17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7186" name="AutoShape 18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7187" name="AutoShape 19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7188" name="AutoShape 20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7189" name="AutoShape 21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7190" name="AutoShape 22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7191" name="AutoShape 23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7192" name="AutoShape 24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7193" name="AutoShape 25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7194" name="AutoShape 26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7195" name="AutoShape 27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7196" name="AutoShape 28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7197" name="AutoShape 29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7198" name="TextBox 30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适用人群及就业前景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194" name="AutoShape 2"/>
          <p:cNvSpPr/>
          <p:nvPr/>
        </p:nvSpPr>
        <p:spPr>
          <a:xfrm>
            <a:off x="6510338" y="1543050"/>
            <a:ext cx="479425" cy="382588"/>
          </a:xfrm>
          <a:prstGeom prst="rect">
            <a:avLst/>
          </a:prstGeom>
          <a:solidFill>
            <a:srgbClr val="008E7E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8195" name="AutoShape 3"/>
          <p:cNvSpPr/>
          <p:nvPr/>
        </p:nvSpPr>
        <p:spPr>
          <a:xfrm>
            <a:off x="6511925" y="3224213"/>
            <a:ext cx="477838" cy="40005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8196" name="AutoShape 4"/>
          <p:cNvSpPr/>
          <p:nvPr/>
        </p:nvSpPr>
        <p:spPr>
          <a:xfrm>
            <a:off x="6511925" y="4805363"/>
            <a:ext cx="477838" cy="414337"/>
          </a:xfrm>
          <a:prstGeom prst="rect">
            <a:avLst/>
          </a:prstGeom>
          <a:solidFill>
            <a:srgbClr val="3FFFE9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grpSp>
        <p:nvGrpSpPr>
          <p:cNvPr id="8197" name="Group 5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8198" name="AutoShape 6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8199" name="AutoShape 7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8200" name="AutoShape 8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8201" name="AutoShape 9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8202" name="AutoShape 10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8203" name="AutoShape 11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8204" name="AutoShape 12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8205" name="AutoShape 13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8206" name="AutoShape 14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8207" name="AutoShape 15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8208" name="AutoShape 16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8209" name="AutoShape 17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8210" name="AutoShape 18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8211" name="AutoShape 19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8212" name="AutoShape 20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8213" name="AutoShape 21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8214" name="AutoShape 22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8215" name="AutoShape 23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8216" name="AutoShape 24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8217" name="AutoShape 25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8218" name="TextBox 26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教学方法与课程安排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8219" name="TextBox 27"/>
          <p:cNvSpPr txBox="1"/>
          <p:nvPr/>
        </p:nvSpPr>
        <p:spPr>
          <a:xfrm>
            <a:off x="6384925" y="2014538"/>
            <a:ext cx="5081588" cy="1071562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t" anchorCtr="0"/>
          <a:p>
            <a:pPr>
              <a:lnSpc>
                <a:spcPct val="186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采用线上授课形式，结合案例分析、实战演练等多种教学手段，帮助学员快速掌握C4DAE技能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220" name="TextBox 28"/>
          <p:cNvSpPr txBox="1"/>
          <p:nvPr/>
        </p:nvSpPr>
        <p:spPr>
          <a:xfrm>
            <a:off x="7116763" y="3155950"/>
            <a:ext cx="4476750" cy="490538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ctr" anchorCtr="0"/>
          <a:p>
            <a:pPr>
              <a:lnSpc>
                <a:spcPct val="150000"/>
              </a:lnSpc>
            </a:pPr>
            <a:r>
              <a:rPr lang="en-US" altLang="zh-CN" sz="17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课程安排</a:t>
            </a:r>
            <a:endParaRPr lang="en-US" altLang="zh-CN" sz="17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221" name="TextBox 29"/>
          <p:cNvSpPr txBox="1"/>
          <p:nvPr/>
        </p:nvSpPr>
        <p:spPr>
          <a:xfrm>
            <a:off x="6510338" y="3652838"/>
            <a:ext cx="5081587" cy="1071562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t" anchorCtr="0"/>
          <a:p>
            <a:pPr>
              <a:lnSpc>
                <a:spcPct val="186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课程周期为3个月，每周安排3次直播课，每次2小时，共计90课时；同时提供录播视频和在线答疑服务，方便学员随时回顾和解决问题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222" name="TextBox 30"/>
          <p:cNvSpPr txBox="1"/>
          <p:nvPr/>
        </p:nvSpPr>
        <p:spPr>
          <a:xfrm>
            <a:off x="7116763" y="4743450"/>
            <a:ext cx="4476750" cy="490538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ctr" anchorCtr="0"/>
          <a:p>
            <a:pPr>
              <a:lnSpc>
                <a:spcPct val="150000"/>
              </a:lnSpc>
            </a:pPr>
            <a:r>
              <a:rPr lang="en-US" altLang="zh-CN" sz="17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考核与反馈</a:t>
            </a:r>
            <a:endParaRPr lang="en-US" altLang="zh-CN" sz="17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223" name="TextBox 31"/>
          <p:cNvSpPr txBox="1"/>
          <p:nvPr/>
        </p:nvSpPr>
        <p:spPr>
          <a:xfrm>
            <a:off x="6510338" y="5240338"/>
            <a:ext cx="5081587" cy="1071562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t" anchorCtr="0"/>
          <a:p>
            <a:pPr>
              <a:lnSpc>
                <a:spcPct val="186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每个阶段结束后会进行相应的考核测试，检验学员的学习成果；同时收集学员的反馈意见，及时调整教学计划和内容安排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224" name="TextBox 32"/>
          <p:cNvSpPr txBox="1"/>
          <p:nvPr/>
        </p:nvSpPr>
        <p:spPr>
          <a:xfrm>
            <a:off x="7116763" y="1473200"/>
            <a:ext cx="4476750" cy="490538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ctr" anchorCtr="0"/>
          <a:p>
            <a:pPr>
              <a:lnSpc>
                <a:spcPct val="150000"/>
              </a:lnSpc>
            </a:pPr>
            <a:r>
              <a:rPr lang="en-US" altLang="zh-CN" sz="17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教学方法</a:t>
            </a:r>
            <a:endParaRPr lang="en-US" altLang="zh-CN" sz="17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225" name="AutoShape 33"/>
          <p:cNvSpPr/>
          <p:nvPr/>
        </p:nvSpPr>
        <p:spPr>
          <a:xfrm>
            <a:off x="617538" y="1350963"/>
            <a:ext cx="4929187" cy="4929187"/>
          </a:xfrm>
          <a:prstGeom prst="ellipse">
            <a:avLst/>
          </a:prstGeom>
          <a:solidFill>
            <a:schemeClr val="accent1">
              <a:alpha val="29999"/>
            </a:schemeClr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8226" name="AutoShape 34"/>
          <p:cNvSpPr/>
          <p:nvPr/>
        </p:nvSpPr>
        <p:spPr>
          <a:xfrm>
            <a:off x="1223963" y="1957388"/>
            <a:ext cx="3714750" cy="3714750"/>
          </a:xfrm>
          <a:prstGeom prst="ellipse">
            <a:avLst/>
          </a:prstGeom>
          <a:solidFill>
            <a:schemeClr val="accent1">
              <a:alpha val="29999"/>
            </a:schemeClr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8227" name="AutoShape 35"/>
          <p:cNvSpPr/>
          <p:nvPr/>
        </p:nvSpPr>
        <p:spPr>
          <a:xfrm>
            <a:off x="1795463" y="2528888"/>
            <a:ext cx="2571750" cy="2571750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8228" name="Freeform 36"/>
          <p:cNvSpPr/>
          <p:nvPr/>
        </p:nvSpPr>
        <p:spPr>
          <a:xfrm>
            <a:off x="2533650" y="3267075"/>
            <a:ext cx="1096963" cy="1096963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9218" name="TextBox 2"/>
          <p:cNvSpPr txBox="1"/>
          <p:nvPr/>
        </p:nvSpPr>
        <p:spPr>
          <a:xfrm>
            <a:off x="2571750" y="1030288"/>
            <a:ext cx="8683625" cy="114935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84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  <a:endParaRPr lang="en-US" altLang="zh-CN" sz="84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219" name="TextBox 3"/>
          <p:cNvSpPr txBox="1"/>
          <p:nvPr/>
        </p:nvSpPr>
        <p:spPr>
          <a:xfrm>
            <a:off x="1096963" y="2763838"/>
            <a:ext cx="8024812" cy="187325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45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基础操作与界面熟悉</a:t>
            </a:r>
            <a:endParaRPr lang="en-US" altLang="zh-CN" sz="45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220" name="Freeform 4"/>
          <p:cNvSpPr/>
          <p:nvPr/>
        </p:nvSpPr>
        <p:spPr>
          <a:xfrm>
            <a:off x="303371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9221" name="TextBox 5"/>
          <p:cNvSpPr txBox="1"/>
          <p:nvPr/>
        </p:nvSpPr>
        <p:spPr>
          <a:xfrm>
            <a:off x="1096963" y="5602288"/>
            <a:ext cx="3105150" cy="4095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2400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Chapter</a:t>
            </a:r>
            <a:endParaRPr lang="en-US" altLang="zh-CN" sz="2400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9222" name="Connector 6"/>
          <p:cNvCxnSpPr/>
          <p:nvPr/>
        </p:nvCxnSpPr>
        <p:spPr>
          <a:xfrm>
            <a:off x="3376613" y="5849938"/>
            <a:ext cx="8820150" cy="0"/>
          </a:xfrm>
          <a:prstGeom prst="line">
            <a:avLst/>
          </a:prstGeom>
          <a:ln w="9525" cap="flat" cmpd="sng">
            <a:solidFill>
              <a:srgbClr val="00BEA8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223" name="Freeform 7"/>
          <p:cNvSpPr/>
          <p:nvPr/>
        </p:nvSpPr>
        <p:spPr>
          <a:xfrm>
            <a:off x="286226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9224" name="Freeform 8"/>
          <p:cNvSpPr/>
          <p:nvPr/>
        </p:nvSpPr>
        <p:spPr>
          <a:xfrm>
            <a:off x="269081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9225" name="AutoShape 9"/>
          <p:cNvSpPr/>
          <p:nvPr/>
        </p:nvSpPr>
        <p:spPr>
          <a:xfrm>
            <a:off x="1096963" y="1098550"/>
            <a:ext cx="1335087" cy="1335088"/>
          </a:xfrm>
          <a:prstGeom prst="roundRect">
            <a:avLst>
              <a:gd name="adj" fmla="val 8843"/>
            </a:avLst>
          </a:prstGeom>
          <a:gradFill rotWithShape="0">
            <a:gsLst>
              <a:gs pos="0">
                <a:srgbClr val="00A28F"/>
              </a:gs>
              <a:gs pos="100000">
                <a:schemeClr val="accent1"/>
              </a:gs>
            </a:gsLst>
            <a:lin ang="2700000"/>
            <a:tileRect/>
          </a:gradFill>
          <a:ln w="9525">
            <a:noFill/>
          </a:ln>
          <a:effectLst>
            <a:outerShdw dist="101599" dir="2699999" rotWithShape="0">
              <a:srgbClr val="000000">
                <a:alpha val="29999"/>
              </a:srgbClr>
            </a:outerShdw>
          </a:effectLst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grpSp>
        <p:nvGrpSpPr>
          <p:cNvPr id="9226" name="Group 10"/>
          <p:cNvGrpSpPr/>
          <p:nvPr/>
        </p:nvGrpSpPr>
        <p:grpSpPr>
          <a:xfrm>
            <a:off x="1133475" y="1135063"/>
            <a:ext cx="1262063" cy="1262062"/>
            <a:chOff x="1133886" y="1135811"/>
            <a:chExt cx="1261638" cy="1261638"/>
          </a:xfrm>
        </p:grpSpPr>
        <p:sp>
          <p:nvSpPr>
            <p:cNvPr id="9227" name="Freeform 11"/>
            <p:cNvSpPr/>
            <p:nvPr/>
          </p:nvSpPr>
          <p:spPr>
            <a:xfrm>
              <a:off x="1133886" y="1135811"/>
              <a:ext cx="1261638" cy="1261638"/>
            </a:xfrm>
            <a:prstGeom prst="rect">
              <a:avLst/>
            </a:prstGeom>
            <a:solidFill>
              <a:srgbClr val="00B4A0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  <p:sp>
          <p:nvSpPr>
            <p:cNvPr id="9228" name="AutoShape 12"/>
            <p:cNvSpPr/>
            <p:nvPr/>
          </p:nvSpPr>
          <p:spPr>
            <a:xfrm>
              <a:off x="1133886" y="1135811"/>
              <a:ext cx="1261638" cy="1261638"/>
            </a:xfrm>
            <a:prstGeom prst="roundRect">
              <a:avLst>
                <a:gd name="adj" fmla="val 8843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9229" name="AutoShape 13"/>
            <p:cNvSpPr/>
            <p:nvPr/>
          </p:nvSpPr>
          <p:spPr>
            <a:xfrm>
              <a:off x="1221928" y="1223852"/>
              <a:ext cx="1085633" cy="1085633"/>
            </a:xfrm>
            <a:prstGeom prst="roundRect">
              <a:avLst>
                <a:gd name="adj" fmla="val 9565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</p:grpSp>
      <p:sp>
        <p:nvSpPr>
          <p:cNvPr id="9230" name="Freeform 14"/>
          <p:cNvSpPr/>
          <p:nvPr/>
        </p:nvSpPr>
        <p:spPr>
          <a:xfrm>
            <a:off x="1343025" y="1576388"/>
            <a:ext cx="842963" cy="57785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1024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613" y="1570038"/>
            <a:ext cx="4219575" cy="42195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0243" name="Group 3"/>
          <p:cNvGrpSpPr/>
          <p:nvPr/>
        </p:nvGrpSpPr>
        <p:grpSpPr>
          <a:xfrm>
            <a:off x="5162550" y="1295400"/>
            <a:ext cx="6264275" cy="1468438"/>
            <a:chOff x="5163133" y="1294832"/>
            <a:chExt cx="6264882" cy="1468186"/>
          </a:xfrm>
        </p:grpSpPr>
        <p:sp>
          <p:nvSpPr>
            <p:cNvPr id="10244" name="AutoShape 4"/>
            <p:cNvSpPr/>
            <p:nvPr/>
          </p:nvSpPr>
          <p:spPr>
            <a:xfrm>
              <a:off x="5328795" y="1294832"/>
              <a:ext cx="6099220" cy="1468186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45" name="TextBox 5"/>
            <p:cNvSpPr txBox="1"/>
            <p:nvPr/>
          </p:nvSpPr>
          <p:spPr>
            <a:xfrm>
              <a:off x="5632910" y="1424361"/>
              <a:ext cx="3055242" cy="3985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77000"/>
                </a:lnSpc>
                <a:spcBef>
                  <a:spcPts val="450"/>
                </a:spcBef>
              </a:pPr>
              <a:r>
                <a:rPr lang="en-US" altLang="zh-CN" sz="2300" b="1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rPr>
                <a:t>系统要求</a:t>
              </a:r>
              <a:endParaRPr lang="en-US" altLang="zh-CN" sz="23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246" name="TextBox 6"/>
            <p:cNvSpPr txBox="1"/>
            <p:nvPr/>
          </p:nvSpPr>
          <p:spPr>
            <a:xfrm>
              <a:off x="5632910" y="1910708"/>
              <a:ext cx="5568066" cy="70218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120000"/>
                </a:lnSpc>
              </a:pPr>
              <a:r>
                <a:rPr lang="en-US" altLang="zh-CN" sz="15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rPr>
                <a:t>了解C4D对操作系统的要求，确保计算机配置满足软件运行需求。</a:t>
              </a:r>
              <a:endPara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247" name="AutoShape 7"/>
            <p:cNvSpPr/>
            <p:nvPr/>
          </p:nvSpPr>
          <p:spPr>
            <a:xfrm>
              <a:off x="5163133" y="1294832"/>
              <a:ext cx="165663" cy="1468186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</p:grpSp>
      <p:grpSp>
        <p:nvGrpSpPr>
          <p:cNvPr id="10248" name="Group 8"/>
          <p:cNvGrpSpPr/>
          <p:nvPr/>
        </p:nvGrpSpPr>
        <p:grpSpPr>
          <a:xfrm>
            <a:off x="5162550" y="2944813"/>
            <a:ext cx="6264275" cy="1468437"/>
            <a:chOff x="5163133" y="2945066"/>
            <a:chExt cx="6264882" cy="1468186"/>
          </a:xfrm>
        </p:grpSpPr>
        <p:sp>
          <p:nvSpPr>
            <p:cNvPr id="10249" name="AutoShape 9"/>
            <p:cNvSpPr/>
            <p:nvPr/>
          </p:nvSpPr>
          <p:spPr>
            <a:xfrm>
              <a:off x="5328795" y="2945066"/>
              <a:ext cx="6099220" cy="1468186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50" name="TextBox 10"/>
            <p:cNvSpPr txBox="1"/>
            <p:nvPr/>
          </p:nvSpPr>
          <p:spPr>
            <a:xfrm>
              <a:off x="5632910" y="3074595"/>
              <a:ext cx="3055242" cy="3985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77000"/>
                </a:lnSpc>
                <a:spcBef>
                  <a:spcPts val="450"/>
                </a:spcBef>
              </a:pPr>
              <a:r>
                <a:rPr lang="en-US" altLang="zh-CN" sz="2300" b="1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rPr>
                <a:t>安装步骤</a:t>
              </a:r>
              <a:endParaRPr lang="en-US" altLang="zh-CN" sz="23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251" name="TextBox 11"/>
            <p:cNvSpPr txBox="1"/>
            <p:nvPr/>
          </p:nvSpPr>
          <p:spPr>
            <a:xfrm>
              <a:off x="5632910" y="3560941"/>
              <a:ext cx="5568066" cy="70218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120000"/>
                </a:lnSpc>
              </a:pPr>
              <a:r>
                <a:rPr lang="en-US" altLang="zh-CN" sz="15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rPr>
                <a:t>详细讲解C4D软件的安装过程，包括下载、解压、安装等步骤。</a:t>
              </a:r>
              <a:endPara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252" name="AutoShape 12"/>
            <p:cNvSpPr/>
            <p:nvPr/>
          </p:nvSpPr>
          <p:spPr>
            <a:xfrm>
              <a:off x="5163133" y="2945066"/>
              <a:ext cx="165663" cy="1468186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</p:grpSp>
      <p:grpSp>
        <p:nvGrpSpPr>
          <p:cNvPr id="10253" name="Group 13"/>
          <p:cNvGrpSpPr/>
          <p:nvPr/>
        </p:nvGrpSpPr>
        <p:grpSpPr>
          <a:xfrm>
            <a:off x="5162550" y="4595813"/>
            <a:ext cx="6264275" cy="1468437"/>
            <a:chOff x="5163133" y="4595300"/>
            <a:chExt cx="6264882" cy="1468186"/>
          </a:xfrm>
        </p:grpSpPr>
        <p:sp>
          <p:nvSpPr>
            <p:cNvPr id="10254" name="AutoShape 14"/>
            <p:cNvSpPr/>
            <p:nvPr/>
          </p:nvSpPr>
          <p:spPr>
            <a:xfrm>
              <a:off x="5328795" y="4595300"/>
              <a:ext cx="6099220" cy="1468186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55" name="TextBox 15"/>
            <p:cNvSpPr txBox="1"/>
            <p:nvPr/>
          </p:nvSpPr>
          <p:spPr>
            <a:xfrm>
              <a:off x="5632910" y="4724828"/>
              <a:ext cx="3055242" cy="3985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77000"/>
                </a:lnSpc>
                <a:spcBef>
                  <a:spcPts val="450"/>
                </a:spcBef>
              </a:pPr>
              <a:r>
                <a:rPr lang="en-US" altLang="zh-CN" sz="2300" b="1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rPr>
                <a:t>启动流程</a:t>
              </a:r>
              <a:endParaRPr lang="en-US" altLang="zh-CN" sz="23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256" name="TextBox 16"/>
            <p:cNvSpPr txBox="1"/>
            <p:nvPr/>
          </p:nvSpPr>
          <p:spPr>
            <a:xfrm>
              <a:off x="5632910" y="5211175"/>
              <a:ext cx="5568066" cy="70218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120000"/>
                </a:lnSpc>
              </a:pPr>
              <a:r>
                <a:rPr lang="en-US" altLang="zh-CN" sz="15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rPr>
                <a:t>介绍软件启动后的界面加载过程，以及如何进行初始设置。</a:t>
              </a:r>
              <a:endPara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257" name="AutoShape 17"/>
            <p:cNvSpPr/>
            <p:nvPr/>
          </p:nvSpPr>
          <p:spPr>
            <a:xfrm>
              <a:off x="5163133" y="4595300"/>
              <a:ext cx="165663" cy="1468186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</p:grpSp>
      <p:grpSp>
        <p:nvGrpSpPr>
          <p:cNvPr id="10258" name="Group 18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10259" name="AutoShape 19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60" name="AutoShape 20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61" name="AutoShape 21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62" name="AutoShape 22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63" name="AutoShape 23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64" name="AutoShape 24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65" name="AutoShape 25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66" name="AutoShape 26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67" name="AutoShape 27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68" name="AutoShape 28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69" name="AutoShape 29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70" name="AutoShape 30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71" name="AutoShape 31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72" name="AutoShape 32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73" name="AutoShape 33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74" name="AutoShape 34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75" name="AutoShape 35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76" name="AutoShape 36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77" name="AutoShape 37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78" name="AutoShape 38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0279" name="TextBox 39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软件安装与启动流程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1266" name="AutoShape 2"/>
          <p:cNvSpPr/>
          <p:nvPr/>
        </p:nvSpPr>
        <p:spPr>
          <a:xfrm>
            <a:off x="763588" y="1628775"/>
            <a:ext cx="230187" cy="230188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11267" name="TextBox 3"/>
          <p:cNvSpPr txBox="1"/>
          <p:nvPr/>
        </p:nvSpPr>
        <p:spPr>
          <a:xfrm>
            <a:off x="993775" y="2028825"/>
            <a:ext cx="4394200" cy="7016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just"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整体介绍C4D软件的界面布局，包括菜单栏、工具栏、视图窗口等部分。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268" name="TextBox 4"/>
          <p:cNvSpPr txBox="1"/>
          <p:nvPr/>
        </p:nvSpPr>
        <p:spPr>
          <a:xfrm>
            <a:off x="993775" y="1509713"/>
            <a:ext cx="4152900" cy="49530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96000"/>
              </a:lnSpc>
            </a:pPr>
            <a:r>
              <a: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界面概述</a:t>
            </a:r>
            <a:endParaRPr lang="en-US" altLang="zh-CN" sz="23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1269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154113"/>
            <a:ext cx="5194300" cy="5194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0" name="TextBox 6"/>
          <p:cNvSpPr txBox="1"/>
          <p:nvPr/>
        </p:nvSpPr>
        <p:spPr>
          <a:xfrm>
            <a:off x="993775" y="3638550"/>
            <a:ext cx="4394200" cy="7016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just"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详细讲解各个功能区域的作用和常用工具，如建模区、动画区、材质区等。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271" name="TextBox 7"/>
          <p:cNvSpPr txBox="1"/>
          <p:nvPr/>
        </p:nvSpPr>
        <p:spPr>
          <a:xfrm>
            <a:off x="993775" y="3119438"/>
            <a:ext cx="4152900" cy="49530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96000"/>
              </a:lnSpc>
            </a:pPr>
            <a:r>
              <a: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功能区域划分</a:t>
            </a:r>
            <a:endParaRPr lang="en-US" altLang="zh-CN" sz="23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272" name="TextBox 8"/>
          <p:cNvSpPr txBox="1"/>
          <p:nvPr/>
        </p:nvSpPr>
        <p:spPr>
          <a:xfrm>
            <a:off x="993775" y="5273675"/>
            <a:ext cx="4394200" cy="7016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just"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介绍如何根据个人习惯自定义界面布局和工具设置。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273" name="TextBox 9"/>
          <p:cNvSpPr txBox="1"/>
          <p:nvPr/>
        </p:nvSpPr>
        <p:spPr>
          <a:xfrm>
            <a:off x="993775" y="4754563"/>
            <a:ext cx="4152900" cy="49530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96000"/>
              </a:lnSpc>
            </a:pPr>
            <a:r>
              <a: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自定义界面</a:t>
            </a:r>
            <a:endParaRPr lang="en-US" altLang="zh-CN" sz="23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274" name="AutoShape 10"/>
          <p:cNvSpPr/>
          <p:nvPr/>
        </p:nvSpPr>
        <p:spPr>
          <a:xfrm>
            <a:off x="763588" y="3236913"/>
            <a:ext cx="230187" cy="230187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11275" name="AutoShape 11"/>
          <p:cNvSpPr/>
          <p:nvPr/>
        </p:nvSpPr>
        <p:spPr>
          <a:xfrm>
            <a:off x="763588" y="4873625"/>
            <a:ext cx="230187" cy="230188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grpSp>
        <p:nvGrpSpPr>
          <p:cNvPr id="11276" name="Group 12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11277" name="AutoShape 13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1278" name="AutoShape 14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1279" name="AutoShape 15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1280" name="AutoShape 16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1281" name="AutoShape 17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1282" name="AutoShape 18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1283" name="AutoShape 19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1284" name="AutoShape 20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1285" name="AutoShape 21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1286" name="AutoShape 22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1287" name="AutoShape 23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1288" name="AutoShape 24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1289" name="AutoShape 25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1290" name="AutoShape 26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1291" name="AutoShape 27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1292" name="AutoShape 28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1293" name="AutoShape 29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1294" name="AutoShape 30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1295" name="AutoShape 31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1296" name="AutoShape 32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1297" name="TextBox 33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界面布局及功能区域划分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2290" name="AutoShape 2"/>
          <p:cNvSpPr/>
          <p:nvPr/>
        </p:nvSpPr>
        <p:spPr>
          <a:xfrm>
            <a:off x="4138613" y="1976438"/>
            <a:ext cx="73025" cy="73025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12291" name="AutoShape 3"/>
          <p:cNvSpPr/>
          <p:nvPr/>
        </p:nvSpPr>
        <p:spPr>
          <a:xfrm>
            <a:off x="7816850" y="1970088"/>
            <a:ext cx="73025" cy="73025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12292" name="AutoShape 4"/>
          <p:cNvSpPr/>
          <p:nvPr/>
        </p:nvSpPr>
        <p:spPr>
          <a:xfrm>
            <a:off x="4138613" y="4303713"/>
            <a:ext cx="73025" cy="73025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12293" name="AutoShape 5"/>
          <p:cNvSpPr/>
          <p:nvPr/>
        </p:nvSpPr>
        <p:spPr>
          <a:xfrm>
            <a:off x="7816850" y="4303713"/>
            <a:ext cx="73025" cy="73025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12294" name="Freeform 6"/>
          <p:cNvSpPr/>
          <p:nvPr/>
        </p:nvSpPr>
        <p:spPr>
          <a:xfrm>
            <a:off x="6229350" y="4370388"/>
            <a:ext cx="1624013" cy="976312"/>
          </a:xfrm>
          <a:prstGeom prst="rect">
            <a:avLst/>
          </a:prstGeom>
          <a:noFill/>
          <a:ln w="9525" cap="flat" cmpd="sng">
            <a:solidFill>
              <a:srgbClr val="00BEA8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2295" name="Freeform 7"/>
          <p:cNvSpPr/>
          <p:nvPr/>
        </p:nvSpPr>
        <p:spPr>
          <a:xfrm>
            <a:off x="4173538" y="4337050"/>
            <a:ext cx="865187" cy="168275"/>
          </a:xfrm>
          <a:prstGeom prst="rect">
            <a:avLst/>
          </a:prstGeom>
          <a:noFill/>
          <a:ln w="9525" cap="flat" cmpd="sng">
            <a:solidFill>
              <a:srgbClr val="00BEA8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2296" name="Freeform 8"/>
          <p:cNvSpPr/>
          <p:nvPr/>
        </p:nvSpPr>
        <p:spPr>
          <a:xfrm>
            <a:off x="4189413" y="2014538"/>
            <a:ext cx="1666875" cy="415925"/>
          </a:xfrm>
          <a:custGeom>
            <a:avLst/>
            <a:gdLst/>
            <a:ahLst/>
            <a:cxnLst/>
            <a:pathLst>
              <a:path w="1803400" h="673100">
                <a:moveTo>
                  <a:pt x="1803400" y="673100"/>
                </a:moveTo>
                <a:lnTo>
                  <a:pt x="1803400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rgbClr val="00BEA8"/>
            </a:solidFill>
            <a:prstDash val="dash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297" name="Freeform 9"/>
          <p:cNvSpPr/>
          <p:nvPr/>
        </p:nvSpPr>
        <p:spPr>
          <a:xfrm>
            <a:off x="6680200" y="2014538"/>
            <a:ext cx="1173163" cy="1487487"/>
          </a:xfrm>
          <a:prstGeom prst="rect">
            <a:avLst/>
          </a:prstGeom>
          <a:noFill/>
          <a:ln w="9525" cap="flat" cmpd="sng">
            <a:solidFill>
              <a:srgbClr val="00BEA8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2298" name="Freeform 10"/>
          <p:cNvSpPr/>
          <p:nvPr/>
        </p:nvSpPr>
        <p:spPr>
          <a:xfrm>
            <a:off x="5629275" y="1949450"/>
            <a:ext cx="839788" cy="1073150"/>
          </a:xfrm>
          <a:prstGeom prst="rect">
            <a:avLst/>
          </a:prstGeom>
          <a:solidFill>
            <a:schemeClr val="accent1">
              <a:alpha val="39999"/>
            </a:schemeClr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2299" name="Freeform 11"/>
          <p:cNvSpPr/>
          <p:nvPr/>
        </p:nvSpPr>
        <p:spPr>
          <a:xfrm>
            <a:off x="5281613" y="3155950"/>
            <a:ext cx="1536700" cy="757238"/>
          </a:xfrm>
          <a:prstGeom prst="rect">
            <a:avLst/>
          </a:prstGeom>
          <a:solidFill>
            <a:schemeClr val="accent1">
              <a:alpha val="59999"/>
            </a:schemeClr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2300" name="Freeform 12"/>
          <p:cNvSpPr/>
          <p:nvPr/>
        </p:nvSpPr>
        <p:spPr>
          <a:xfrm>
            <a:off x="4932363" y="4044950"/>
            <a:ext cx="2233612" cy="757238"/>
          </a:xfrm>
          <a:prstGeom prst="rect">
            <a:avLst/>
          </a:prstGeom>
          <a:solidFill>
            <a:schemeClr val="accent1">
              <a:alpha val="79999"/>
            </a:schemeClr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2301" name="Freeform 13"/>
          <p:cNvSpPr/>
          <p:nvPr/>
        </p:nvSpPr>
        <p:spPr>
          <a:xfrm>
            <a:off x="4537075" y="4935538"/>
            <a:ext cx="3022600" cy="8763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2302" name="AutoShape 14"/>
          <p:cNvSpPr/>
          <p:nvPr/>
        </p:nvSpPr>
        <p:spPr>
          <a:xfrm>
            <a:off x="5629275" y="2449513"/>
            <a:ext cx="839788" cy="477837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ctr" anchorCtr="0"/>
          <a:p>
            <a:pPr algn="ctr">
              <a:lnSpc>
                <a:spcPct val="90000"/>
              </a:lnSpc>
            </a:pPr>
            <a:r>
              <a:rPr lang="en-US" altLang="zh-CN" sz="27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12303" name="AutoShape 15"/>
          <p:cNvSpPr/>
          <p:nvPr/>
        </p:nvSpPr>
        <p:spPr>
          <a:xfrm>
            <a:off x="5445125" y="3298825"/>
            <a:ext cx="1208088" cy="477838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ctr" anchorCtr="0"/>
          <a:p>
            <a:pPr algn="ctr">
              <a:lnSpc>
                <a:spcPct val="90000"/>
              </a:lnSpc>
            </a:pPr>
            <a:r>
              <a:rPr lang="en-US" altLang="zh-CN" sz="27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12304" name="AutoShape 16"/>
          <p:cNvSpPr/>
          <p:nvPr/>
        </p:nvSpPr>
        <p:spPr>
          <a:xfrm>
            <a:off x="5445125" y="4181475"/>
            <a:ext cx="1208088" cy="477838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ctr" anchorCtr="0"/>
          <a:p>
            <a:pPr algn="ctr">
              <a:lnSpc>
                <a:spcPct val="90000"/>
              </a:lnSpc>
            </a:pPr>
            <a:r>
              <a:rPr lang="en-US" altLang="zh-CN" sz="27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03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12305" name="AutoShape 17"/>
          <p:cNvSpPr/>
          <p:nvPr/>
        </p:nvSpPr>
        <p:spPr>
          <a:xfrm>
            <a:off x="5445125" y="5130800"/>
            <a:ext cx="1208088" cy="477838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ctr" anchorCtr="0"/>
          <a:p>
            <a:pPr algn="ctr">
              <a:lnSpc>
                <a:spcPct val="90000"/>
              </a:lnSpc>
            </a:pPr>
            <a:r>
              <a:rPr lang="en-US" altLang="zh-CN" sz="2700" b="1">
                <a:solidFill>
                  <a:srgbClr val="FDFDFD"/>
                </a:solidFill>
                <a:latin typeface="微软雅黑" panose="020B0503020204020204" charset="-122"/>
                <a:ea typeface="微软雅黑" panose="020B0503020204020204" charset="-122"/>
              </a:rPr>
              <a:t>04</a:t>
            </a:r>
            <a:endParaRPr lang="en-US" altLang="zh-CN" sz="1100">
              <a:latin typeface="Calibri" panose="020F0502020204030204"/>
            </a:endParaRPr>
          </a:p>
        </p:txBody>
      </p:sp>
      <p:cxnSp>
        <p:nvCxnSpPr>
          <p:cNvPr id="12306" name="Connector 18"/>
          <p:cNvCxnSpPr/>
          <p:nvPr/>
        </p:nvCxnSpPr>
        <p:spPr>
          <a:xfrm flipH="1">
            <a:off x="1171575" y="3659188"/>
            <a:ext cx="2693988" cy="0"/>
          </a:xfrm>
          <a:prstGeom prst="line">
            <a:avLst/>
          </a:prstGeom>
          <a:ln w="12700" cap="flat" cmpd="sng">
            <a:solidFill>
              <a:srgbClr val="002420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12307" name="AutoShape 19"/>
          <p:cNvSpPr/>
          <p:nvPr/>
        </p:nvSpPr>
        <p:spPr>
          <a:xfrm>
            <a:off x="1109663" y="1497013"/>
            <a:ext cx="2876550" cy="439737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>
              <a:spcBef>
                <a:spcPts val="375"/>
              </a:spcBef>
            </a:pPr>
            <a:r>
              <a:rPr lang="en-US" altLang="zh-CN" sz="2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选择工具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12308" name="AutoShape 20"/>
          <p:cNvSpPr/>
          <p:nvPr/>
        </p:nvSpPr>
        <p:spPr>
          <a:xfrm>
            <a:off x="1109663" y="1890713"/>
            <a:ext cx="2876550" cy="1463675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>
              <a:lnSpc>
                <a:spcPct val="150000"/>
              </a:lnSpc>
              <a:spcBef>
                <a:spcPts val="375"/>
              </a:spcBef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讲解选择工具的使用方法和技巧，包括点选、框选、加选、减选等操作。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12309" name="AutoShape 21"/>
          <p:cNvSpPr/>
          <p:nvPr/>
        </p:nvSpPr>
        <p:spPr>
          <a:xfrm>
            <a:off x="1109663" y="4162425"/>
            <a:ext cx="2876550" cy="439738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>
              <a:spcBef>
                <a:spcPts val="375"/>
              </a:spcBef>
            </a:pPr>
            <a:r>
              <a:rPr lang="en-US" altLang="zh-CN" sz="2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建模工具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12310" name="AutoShape 22"/>
          <p:cNvSpPr/>
          <p:nvPr/>
        </p:nvSpPr>
        <p:spPr>
          <a:xfrm>
            <a:off x="1109663" y="4556125"/>
            <a:ext cx="2876550" cy="1463675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>
              <a:lnSpc>
                <a:spcPct val="150000"/>
              </a:lnSpc>
              <a:spcBef>
                <a:spcPts val="375"/>
              </a:spcBef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详细介绍C4D中的建模工具，如切割、挤压、倒角等，以及如何使用它们创建基础模型。</a:t>
            </a:r>
            <a:endParaRPr lang="en-US" altLang="zh-CN" sz="1100">
              <a:latin typeface="Calibri" panose="020F0502020204030204"/>
            </a:endParaRPr>
          </a:p>
        </p:txBody>
      </p:sp>
      <p:cxnSp>
        <p:nvCxnSpPr>
          <p:cNvPr id="12311" name="Connector 23"/>
          <p:cNvCxnSpPr/>
          <p:nvPr/>
        </p:nvCxnSpPr>
        <p:spPr>
          <a:xfrm flipH="1">
            <a:off x="8267700" y="3659188"/>
            <a:ext cx="2693988" cy="0"/>
          </a:xfrm>
          <a:prstGeom prst="line">
            <a:avLst/>
          </a:prstGeom>
          <a:ln w="12700" cap="flat" cmpd="sng">
            <a:solidFill>
              <a:srgbClr val="002420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12312" name="AutoShape 24"/>
          <p:cNvSpPr/>
          <p:nvPr/>
        </p:nvSpPr>
        <p:spPr>
          <a:xfrm>
            <a:off x="8205788" y="1497013"/>
            <a:ext cx="2876550" cy="439737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>
              <a:spcBef>
                <a:spcPts val="375"/>
              </a:spcBef>
            </a:pPr>
            <a:r>
              <a:rPr lang="en-US" altLang="zh-CN" sz="2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移动、旋转、缩放工具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12313" name="AutoShape 25"/>
          <p:cNvSpPr/>
          <p:nvPr/>
        </p:nvSpPr>
        <p:spPr>
          <a:xfrm>
            <a:off x="8205788" y="1890713"/>
            <a:ext cx="2876550" cy="1463675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>
              <a:lnSpc>
                <a:spcPct val="150000"/>
              </a:lnSpc>
              <a:spcBef>
                <a:spcPts val="375"/>
              </a:spcBef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介绍如何使用移动、旋转、缩放工具对物体进行基本操作。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12314" name="AutoShape 26"/>
          <p:cNvSpPr/>
          <p:nvPr/>
        </p:nvSpPr>
        <p:spPr>
          <a:xfrm>
            <a:off x="8205788" y="4162425"/>
            <a:ext cx="2876550" cy="439738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>
              <a:spcBef>
                <a:spcPts val="375"/>
              </a:spcBef>
            </a:pPr>
            <a:r>
              <a:rPr lang="en-US" altLang="zh-CN" sz="2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材质与贴图工具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12315" name="AutoShape 27"/>
          <p:cNvSpPr/>
          <p:nvPr/>
        </p:nvSpPr>
        <p:spPr>
          <a:xfrm>
            <a:off x="8205788" y="4556125"/>
            <a:ext cx="2876550" cy="1463675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>
              <a:lnSpc>
                <a:spcPct val="150000"/>
              </a:lnSpc>
              <a:spcBef>
                <a:spcPts val="375"/>
              </a:spcBef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讲解如何为模型添加材质和贴图，以及调整材质属性和贴图坐标的方法。</a:t>
            </a:r>
            <a:endParaRPr lang="en-US" altLang="zh-CN" sz="1100">
              <a:latin typeface="Calibri" panose="020F0502020204030204"/>
            </a:endParaRPr>
          </a:p>
        </p:txBody>
      </p:sp>
      <p:grpSp>
        <p:nvGrpSpPr>
          <p:cNvPr id="12316" name="Group 28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12317" name="AutoShape 29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2318" name="AutoShape 30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2319" name="AutoShape 31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2320" name="AutoShape 32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2321" name="AutoShape 33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2322" name="AutoShape 34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2323" name="AutoShape 35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2324" name="AutoShape 36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2325" name="AutoShape 37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2326" name="AutoShape 38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2327" name="AutoShape 39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2328" name="AutoShape 40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2329" name="AutoShape 41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2330" name="AutoShape 42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2331" name="AutoShape 43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2332" name="AutoShape 44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2333" name="AutoShape 45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2334" name="AutoShape 46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2335" name="AutoShape 47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2336" name="AutoShape 48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2337" name="TextBox 49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基本工具使用方法介绍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3314" name="AutoShape 2"/>
          <p:cNvSpPr/>
          <p:nvPr/>
        </p:nvSpPr>
        <p:spPr>
          <a:xfrm>
            <a:off x="4711700" y="2341563"/>
            <a:ext cx="2776538" cy="509587"/>
          </a:xfrm>
          <a:prstGeom prst="parallelogram">
            <a:avLst>
              <a:gd name="adj" fmla="val 173548"/>
            </a:avLst>
          </a:prstGeom>
          <a:solidFill>
            <a:srgbClr val="007C86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13315" name="AutoShape 3"/>
          <p:cNvSpPr/>
          <p:nvPr/>
        </p:nvSpPr>
        <p:spPr>
          <a:xfrm>
            <a:off x="4711700" y="3322638"/>
            <a:ext cx="2776538" cy="508000"/>
          </a:xfrm>
          <a:prstGeom prst="parallelogram">
            <a:avLst>
              <a:gd name="adj" fmla="val 175129"/>
            </a:avLst>
          </a:prstGeom>
          <a:solidFill>
            <a:srgbClr val="007C86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13316" name="AutoShape 4"/>
          <p:cNvSpPr/>
          <p:nvPr/>
        </p:nvSpPr>
        <p:spPr>
          <a:xfrm>
            <a:off x="4711700" y="4305300"/>
            <a:ext cx="2776538" cy="512763"/>
          </a:xfrm>
          <a:prstGeom prst="parallelogram">
            <a:avLst>
              <a:gd name="adj" fmla="val 173351"/>
            </a:avLst>
          </a:prstGeom>
          <a:solidFill>
            <a:srgbClr val="007C86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13317" name="Freeform 5"/>
          <p:cNvSpPr/>
          <p:nvPr/>
        </p:nvSpPr>
        <p:spPr>
          <a:xfrm flipH="1">
            <a:off x="4503738" y="1873250"/>
            <a:ext cx="2984500" cy="469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3318" name="Freeform 6"/>
          <p:cNvSpPr/>
          <p:nvPr/>
        </p:nvSpPr>
        <p:spPr>
          <a:xfrm>
            <a:off x="4711700" y="2854325"/>
            <a:ext cx="2776538" cy="468313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3319" name="Freeform 7"/>
          <p:cNvSpPr/>
          <p:nvPr/>
        </p:nvSpPr>
        <p:spPr>
          <a:xfrm>
            <a:off x="4711700" y="3835400"/>
            <a:ext cx="2776538" cy="468313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3320" name="Freeform 8"/>
          <p:cNvSpPr/>
          <p:nvPr/>
        </p:nvSpPr>
        <p:spPr>
          <a:xfrm>
            <a:off x="4711700" y="4816475"/>
            <a:ext cx="2776538" cy="468313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3321" name="AutoShape 9"/>
          <p:cNvSpPr/>
          <p:nvPr/>
        </p:nvSpPr>
        <p:spPr>
          <a:xfrm>
            <a:off x="1411288" y="4511675"/>
            <a:ext cx="2925762" cy="1584325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>
              <a:lnSpc>
                <a:spcPct val="150000"/>
              </a:lnSpc>
              <a:spcBef>
                <a:spcPts val="375"/>
              </a:spcBef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讲解渲染设置的方法和技巧，包括调整渲染器参数、设置输出尺寸和格式等。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13322" name="AutoShape 10"/>
          <p:cNvSpPr/>
          <p:nvPr/>
        </p:nvSpPr>
        <p:spPr>
          <a:xfrm>
            <a:off x="1411288" y="2644775"/>
            <a:ext cx="2925762" cy="1584325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>
              <a:lnSpc>
                <a:spcPct val="150000"/>
              </a:lnSpc>
              <a:spcBef>
                <a:spcPts val="375"/>
              </a:spcBef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详细讲解如何导入外部文件和导出C4D文件，包括支持的格式和注意事项。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13323" name="AutoShape 11"/>
          <p:cNvSpPr/>
          <p:nvPr/>
        </p:nvSpPr>
        <p:spPr>
          <a:xfrm>
            <a:off x="7966075" y="1476375"/>
            <a:ext cx="2925763" cy="1584325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>
              <a:lnSpc>
                <a:spcPct val="150000"/>
              </a:lnSpc>
              <a:spcBef>
                <a:spcPts val="375"/>
              </a:spcBef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介绍如何新建项目和保存文件，以及设置文件保存路径和格式。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13324" name="AutoShape 12"/>
          <p:cNvSpPr/>
          <p:nvPr/>
        </p:nvSpPr>
        <p:spPr>
          <a:xfrm>
            <a:off x="8078788" y="3641725"/>
            <a:ext cx="2925762" cy="1584325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>
              <a:lnSpc>
                <a:spcPct val="150000"/>
              </a:lnSpc>
              <a:spcBef>
                <a:spcPts val="375"/>
              </a:spcBef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介绍如何管理场景中的物体和层级关系，以及如何进行批量操作和优化场景。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13325" name="AutoShape 13"/>
          <p:cNvSpPr/>
          <p:nvPr/>
        </p:nvSpPr>
        <p:spPr>
          <a:xfrm>
            <a:off x="5078413" y="2851150"/>
            <a:ext cx="2047875" cy="438150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 algn="ctr">
              <a:spcBef>
                <a:spcPts val="375"/>
              </a:spcBef>
            </a:pPr>
            <a:r>
              <a:rPr lang="en-US" altLang="zh-CN" sz="20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导入与导出文件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13326" name="AutoShape 14"/>
          <p:cNvSpPr/>
          <p:nvPr/>
        </p:nvSpPr>
        <p:spPr>
          <a:xfrm>
            <a:off x="4800600" y="1873250"/>
            <a:ext cx="2254250" cy="438150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 algn="ctr">
              <a:spcBef>
                <a:spcPts val="375"/>
              </a:spcBef>
            </a:pPr>
            <a:r>
              <a:rPr lang="en-US" altLang="zh-CN" sz="20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新建与保存文件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13327" name="AutoShape 15"/>
          <p:cNvSpPr/>
          <p:nvPr/>
        </p:nvSpPr>
        <p:spPr>
          <a:xfrm>
            <a:off x="5070475" y="3832225"/>
            <a:ext cx="2049463" cy="439738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 algn="ctr">
              <a:spcBef>
                <a:spcPts val="375"/>
              </a:spcBef>
            </a:pPr>
            <a:r>
              <a:rPr lang="en-US" altLang="zh-CN" sz="20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场景管理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13328" name="AutoShape 16"/>
          <p:cNvSpPr/>
          <p:nvPr/>
        </p:nvSpPr>
        <p:spPr>
          <a:xfrm>
            <a:off x="5070475" y="4816475"/>
            <a:ext cx="2049463" cy="439738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 algn="ctr">
              <a:spcBef>
                <a:spcPts val="375"/>
              </a:spcBef>
            </a:pPr>
            <a:r>
              <a:rPr lang="en-US" altLang="zh-CN" sz="20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渲染设置与输出</a:t>
            </a:r>
            <a:endParaRPr lang="en-US" altLang="zh-CN" sz="1100">
              <a:latin typeface="Calibri" panose="020F0502020204030204"/>
            </a:endParaRPr>
          </a:p>
        </p:txBody>
      </p:sp>
      <p:grpSp>
        <p:nvGrpSpPr>
          <p:cNvPr id="13329" name="Group 17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13330" name="AutoShape 18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3331" name="AutoShape 19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3332" name="AutoShape 20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3333" name="AutoShape 21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3334" name="AutoShape 22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3335" name="AutoShape 23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3336" name="AutoShape 24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3337" name="AutoShape 25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3338" name="AutoShape 26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3339" name="AutoShape 27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3340" name="AutoShape 28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3341" name="AutoShape 29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3342" name="AutoShape 30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3343" name="AutoShape 31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3344" name="AutoShape 32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3345" name="AutoShape 33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3346" name="AutoShape 34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3347" name="AutoShape 35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3348" name="AutoShape 36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3349" name="AutoShape 37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3350" name="TextBox 38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文件管理与导出设置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4338" name="TextBox 2"/>
          <p:cNvSpPr txBox="1"/>
          <p:nvPr/>
        </p:nvSpPr>
        <p:spPr>
          <a:xfrm>
            <a:off x="2571750" y="1030288"/>
            <a:ext cx="8683625" cy="114935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84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03</a:t>
            </a:r>
            <a:endParaRPr lang="en-US" altLang="zh-CN" sz="84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339" name="TextBox 3"/>
          <p:cNvSpPr txBox="1"/>
          <p:nvPr/>
        </p:nvSpPr>
        <p:spPr>
          <a:xfrm>
            <a:off x="1096963" y="2763838"/>
            <a:ext cx="8024812" cy="187325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45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模型创建与编辑技巧</a:t>
            </a:r>
            <a:endParaRPr lang="en-US" altLang="zh-CN" sz="45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340" name="Freeform 4"/>
          <p:cNvSpPr/>
          <p:nvPr/>
        </p:nvSpPr>
        <p:spPr>
          <a:xfrm>
            <a:off x="303371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4341" name="TextBox 5"/>
          <p:cNvSpPr txBox="1"/>
          <p:nvPr/>
        </p:nvSpPr>
        <p:spPr>
          <a:xfrm>
            <a:off x="1096963" y="5602288"/>
            <a:ext cx="3105150" cy="4095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2400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Chapter</a:t>
            </a:r>
            <a:endParaRPr lang="en-US" altLang="zh-CN" sz="2400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14342" name="Connector 6"/>
          <p:cNvCxnSpPr/>
          <p:nvPr/>
        </p:nvCxnSpPr>
        <p:spPr>
          <a:xfrm>
            <a:off x="3376613" y="5849938"/>
            <a:ext cx="8820150" cy="0"/>
          </a:xfrm>
          <a:prstGeom prst="line">
            <a:avLst/>
          </a:prstGeom>
          <a:ln w="9525" cap="flat" cmpd="sng">
            <a:solidFill>
              <a:srgbClr val="00BEA8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343" name="Freeform 7"/>
          <p:cNvSpPr/>
          <p:nvPr/>
        </p:nvSpPr>
        <p:spPr>
          <a:xfrm>
            <a:off x="286226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4344" name="Freeform 8"/>
          <p:cNvSpPr/>
          <p:nvPr/>
        </p:nvSpPr>
        <p:spPr>
          <a:xfrm>
            <a:off x="269081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4345" name="AutoShape 9"/>
          <p:cNvSpPr/>
          <p:nvPr/>
        </p:nvSpPr>
        <p:spPr>
          <a:xfrm>
            <a:off x="1096963" y="1098550"/>
            <a:ext cx="1335087" cy="1335088"/>
          </a:xfrm>
          <a:prstGeom prst="roundRect">
            <a:avLst>
              <a:gd name="adj" fmla="val 8843"/>
            </a:avLst>
          </a:prstGeom>
          <a:gradFill rotWithShape="0">
            <a:gsLst>
              <a:gs pos="0">
                <a:srgbClr val="00A28F"/>
              </a:gs>
              <a:gs pos="100000">
                <a:schemeClr val="accent1"/>
              </a:gs>
            </a:gsLst>
            <a:lin ang="2700000"/>
            <a:tileRect/>
          </a:gradFill>
          <a:ln w="9525">
            <a:noFill/>
          </a:ln>
          <a:effectLst>
            <a:outerShdw dist="101599" dir="2699999" rotWithShape="0">
              <a:srgbClr val="000000">
                <a:alpha val="29999"/>
              </a:srgbClr>
            </a:outerShdw>
          </a:effectLst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grpSp>
        <p:nvGrpSpPr>
          <p:cNvPr id="14346" name="Group 10"/>
          <p:cNvGrpSpPr/>
          <p:nvPr/>
        </p:nvGrpSpPr>
        <p:grpSpPr>
          <a:xfrm>
            <a:off x="1133475" y="1135063"/>
            <a:ext cx="1262063" cy="1262062"/>
            <a:chOff x="1133886" y="1135811"/>
            <a:chExt cx="1261638" cy="1261638"/>
          </a:xfrm>
        </p:grpSpPr>
        <p:sp>
          <p:nvSpPr>
            <p:cNvPr id="14347" name="Freeform 11"/>
            <p:cNvSpPr/>
            <p:nvPr/>
          </p:nvSpPr>
          <p:spPr>
            <a:xfrm>
              <a:off x="1133886" y="1135811"/>
              <a:ext cx="1261638" cy="1261638"/>
            </a:xfrm>
            <a:prstGeom prst="rect">
              <a:avLst/>
            </a:prstGeom>
            <a:solidFill>
              <a:srgbClr val="00B4A0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  <p:sp>
          <p:nvSpPr>
            <p:cNvPr id="14348" name="AutoShape 12"/>
            <p:cNvSpPr/>
            <p:nvPr/>
          </p:nvSpPr>
          <p:spPr>
            <a:xfrm>
              <a:off x="1133886" y="1135811"/>
              <a:ext cx="1261638" cy="1261638"/>
            </a:xfrm>
            <a:prstGeom prst="roundRect">
              <a:avLst>
                <a:gd name="adj" fmla="val 8843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4349" name="AutoShape 13"/>
            <p:cNvSpPr/>
            <p:nvPr/>
          </p:nvSpPr>
          <p:spPr>
            <a:xfrm>
              <a:off x="1221928" y="1223852"/>
              <a:ext cx="1085633" cy="1085633"/>
            </a:xfrm>
            <a:prstGeom prst="roundRect">
              <a:avLst>
                <a:gd name="adj" fmla="val 9565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</p:grpSp>
      <p:sp>
        <p:nvSpPr>
          <p:cNvPr id="14350" name="Freeform 14"/>
          <p:cNvSpPr/>
          <p:nvPr/>
        </p:nvSpPr>
        <p:spPr>
          <a:xfrm>
            <a:off x="1343025" y="1576388"/>
            <a:ext cx="842963" cy="57785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15362" name="Group 2"/>
          <p:cNvGrpSpPr/>
          <p:nvPr/>
        </p:nvGrpSpPr>
        <p:grpSpPr>
          <a:xfrm>
            <a:off x="7177088" y="2255838"/>
            <a:ext cx="3902075" cy="3182937"/>
            <a:chOff x="7177564" y="2255615"/>
            <a:chExt cx="3902678" cy="3182683"/>
          </a:xfrm>
        </p:grpSpPr>
        <p:sp>
          <p:nvSpPr>
            <p:cNvPr id="15363" name="Freeform 3"/>
            <p:cNvSpPr/>
            <p:nvPr/>
          </p:nvSpPr>
          <p:spPr>
            <a:xfrm>
              <a:off x="7177564" y="2255615"/>
              <a:ext cx="3902678" cy="2368105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  <p:sp>
          <p:nvSpPr>
            <p:cNvPr id="15364" name="Freeform 4"/>
            <p:cNvSpPr/>
            <p:nvPr/>
          </p:nvSpPr>
          <p:spPr>
            <a:xfrm>
              <a:off x="7177564" y="4623721"/>
              <a:ext cx="3902678" cy="355282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  <p:sp>
          <p:nvSpPr>
            <p:cNvPr id="15365" name="Freeform 5"/>
            <p:cNvSpPr/>
            <p:nvPr/>
          </p:nvSpPr>
          <p:spPr>
            <a:xfrm>
              <a:off x="8505349" y="4965287"/>
              <a:ext cx="1307592" cy="473011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  <p:sp>
          <p:nvSpPr>
            <p:cNvPr id="15366" name="AutoShape 6"/>
            <p:cNvSpPr/>
            <p:nvPr/>
          </p:nvSpPr>
          <p:spPr>
            <a:xfrm>
              <a:off x="9144095" y="2311241"/>
              <a:ext cx="41815" cy="41148"/>
            </a:xfrm>
            <a:prstGeom prst="ellipse">
              <a:avLst/>
            </a:prstGeom>
            <a:solidFill>
              <a:srgbClr val="E9E9E9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67" name="AutoShape 7"/>
            <p:cNvSpPr/>
            <p:nvPr/>
          </p:nvSpPr>
          <p:spPr>
            <a:xfrm>
              <a:off x="7296626" y="2410111"/>
              <a:ext cx="3660267" cy="2059686"/>
            </a:xfrm>
            <a:prstGeom prst="rect">
              <a:avLst/>
            </a:prstGeom>
            <a:solidFill>
              <a:srgbClr val="89C9E5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68" name="Freeform 8"/>
            <p:cNvSpPr/>
            <p:nvPr/>
          </p:nvSpPr>
          <p:spPr>
            <a:xfrm>
              <a:off x="8752904" y="4965287"/>
              <a:ext cx="815435" cy="75152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</p:grpSp>
      <p:pic>
        <p:nvPicPr>
          <p:cNvPr id="15369" name="Picture 9"/>
          <p:cNvPicPr>
            <a:picLocks noChangeAspect="1"/>
          </p:cNvPicPr>
          <p:nvPr/>
        </p:nvPicPr>
        <p:blipFill>
          <a:blip r:embed="rId2"/>
          <a:srcRect l="299" t="28654" r="23759" b="-1788"/>
          <a:stretch>
            <a:fillRect/>
          </a:stretch>
        </p:blipFill>
        <p:spPr>
          <a:xfrm>
            <a:off x="7299325" y="2336800"/>
            <a:ext cx="3689350" cy="2211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70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6150" y="2336800"/>
            <a:ext cx="3692525" cy="2155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71" name="Picture 11"/>
          <p:cNvPicPr>
            <a:picLocks noChangeAspect="1"/>
          </p:cNvPicPr>
          <p:nvPr/>
        </p:nvPicPr>
        <p:blipFill>
          <a:blip r:embed="rId4"/>
          <a:srcRect t="23701" b="23701"/>
          <a:stretch>
            <a:fillRect/>
          </a:stretch>
        </p:blipFill>
        <p:spPr>
          <a:xfrm>
            <a:off x="7291388" y="2336800"/>
            <a:ext cx="3716337" cy="21558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5372" name="Group 12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15373" name="AutoShape 13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74" name="AutoShape 14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75" name="AutoShape 15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76" name="AutoShape 16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77" name="AutoShape 17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78" name="AutoShape 18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79" name="AutoShape 19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80" name="AutoShape 20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81" name="AutoShape 21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82" name="AutoShape 22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83" name="AutoShape 23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84" name="AutoShape 24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85" name="AutoShape 25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86" name="AutoShape 26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87" name="AutoShape 27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88" name="AutoShape 28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89" name="AutoShape 29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90" name="AutoShape 30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91" name="AutoShape 31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92" name="AutoShape 32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5393" name="TextBox 33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几何体建模方法讲解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5394" name="Freeform 34"/>
          <p:cNvSpPr/>
          <p:nvPr/>
        </p:nvSpPr>
        <p:spPr>
          <a:xfrm rot="5400000">
            <a:off x="800100" y="1651000"/>
            <a:ext cx="398463" cy="398463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5395" name="Freeform 35"/>
          <p:cNvSpPr/>
          <p:nvPr/>
        </p:nvSpPr>
        <p:spPr>
          <a:xfrm rot="5400000">
            <a:off x="800100" y="3221038"/>
            <a:ext cx="398463" cy="398462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5396" name="Freeform 36"/>
          <p:cNvSpPr/>
          <p:nvPr/>
        </p:nvSpPr>
        <p:spPr>
          <a:xfrm rot="5400000">
            <a:off x="800100" y="4830763"/>
            <a:ext cx="398463" cy="398462"/>
          </a:xfrm>
          <a:prstGeom prst="rect">
            <a:avLst/>
          </a:prstGeom>
          <a:solidFill>
            <a:srgbClr val="00657D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5397" name="TextBox 37"/>
          <p:cNvSpPr txBox="1"/>
          <p:nvPr/>
        </p:nvSpPr>
        <p:spPr>
          <a:xfrm>
            <a:off x="1347788" y="1527175"/>
            <a:ext cx="2427287" cy="598488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ctr" anchorCtr="0"/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基本几何体创建</a:t>
            </a:r>
            <a:endParaRPr lang="en-US" altLang="zh-CN" sz="20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398" name="TextBox 38"/>
          <p:cNvSpPr txBox="1"/>
          <p:nvPr/>
        </p:nvSpPr>
        <p:spPr>
          <a:xfrm>
            <a:off x="1347788" y="2055813"/>
            <a:ext cx="5033962" cy="819150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t" anchorCtr="0"/>
          <a:p>
            <a:pPr>
              <a:lnSpc>
                <a:spcPct val="15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包括立方体、球体、圆柱体等标准几何体的快速创建方法。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399" name="TextBox 39"/>
          <p:cNvSpPr txBox="1"/>
          <p:nvPr/>
        </p:nvSpPr>
        <p:spPr>
          <a:xfrm>
            <a:off x="1347788" y="3125788"/>
            <a:ext cx="2427287" cy="558800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ctr" anchorCtr="0"/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00A5B2"/>
                </a:solidFill>
                <a:latin typeface="微软雅黑" panose="020B0503020204020204" charset="-122"/>
                <a:ea typeface="微软雅黑" panose="020B0503020204020204" charset="-122"/>
              </a:rPr>
              <a:t>扩展几何体应用</a:t>
            </a:r>
            <a:endParaRPr lang="en-US" altLang="zh-CN" sz="2000" b="1">
              <a:solidFill>
                <a:srgbClr val="00A5B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400" name="TextBox 40"/>
          <p:cNvSpPr txBox="1"/>
          <p:nvPr/>
        </p:nvSpPr>
        <p:spPr>
          <a:xfrm>
            <a:off x="1347788" y="3606800"/>
            <a:ext cx="4970462" cy="796925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t" anchorCtr="0"/>
          <a:p>
            <a:pPr>
              <a:lnSpc>
                <a:spcPct val="15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学习使用C4D内置的扩展几何体，如地形、管道等，进行复杂模型构建。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401" name="TextBox 41"/>
          <p:cNvSpPr txBox="1"/>
          <p:nvPr/>
        </p:nvSpPr>
        <p:spPr>
          <a:xfrm>
            <a:off x="1347788" y="4694238"/>
            <a:ext cx="2427287" cy="598487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ctr" anchorCtr="0"/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00657D"/>
                </a:solidFill>
                <a:latin typeface="微软雅黑" panose="020B0503020204020204" charset="-122"/>
                <a:ea typeface="微软雅黑" panose="020B0503020204020204" charset="-122"/>
              </a:rPr>
              <a:t>几何体变形技巧</a:t>
            </a:r>
            <a:endParaRPr lang="en-US" altLang="zh-CN" sz="2000" b="1">
              <a:solidFill>
                <a:srgbClr val="00657D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402" name="TextBox 42"/>
          <p:cNvSpPr txBox="1"/>
          <p:nvPr/>
        </p:nvSpPr>
        <p:spPr>
          <a:xfrm>
            <a:off x="1347788" y="5216525"/>
            <a:ext cx="5033962" cy="819150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t" anchorCtr="0"/>
          <a:p>
            <a:pPr>
              <a:lnSpc>
                <a:spcPct val="15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掌握移动、旋转、缩放等基本变形操作，以及弯曲、扭曲等高级变形方法。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6386" name="AutoShape 2"/>
          <p:cNvSpPr/>
          <p:nvPr/>
        </p:nvSpPr>
        <p:spPr>
          <a:xfrm>
            <a:off x="-749300" y="1319213"/>
            <a:ext cx="5106988" cy="5106987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pic>
        <p:nvPicPr>
          <p:cNvPr id="16387" name="Picture 3"/>
          <p:cNvPicPr>
            <a:picLocks noChangeAspect="1"/>
          </p:cNvPicPr>
          <p:nvPr/>
        </p:nvPicPr>
        <p:blipFill>
          <a:blip r:embed="rId2"/>
          <a:srcRect l="12500" r="12500"/>
          <a:stretch>
            <a:fillRect/>
          </a:stretch>
        </p:blipFill>
        <p:spPr>
          <a:xfrm>
            <a:off x="-484187" y="1584325"/>
            <a:ext cx="4575175" cy="4575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8" name="AutoShape 4"/>
          <p:cNvSpPr/>
          <p:nvPr/>
        </p:nvSpPr>
        <p:spPr>
          <a:xfrm>
            <a:off x="4935538" y="5095875"/>
            <a:ext cx="993775" cy="993775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16389" name="TextBox 5"/>
          <p:cNvSpPr txBox="1"/>
          <p:nvPr/>
        </p:nvSpPr>
        <p:spPr>
          <a:xfrm>
            <a:off x="4935538" y="5251450"/>
            <a:ext cx="965200" cy="68262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 algn="ctr">
              <a:lnSpc>
                <a:spcPct val="120000"/>
              </a:lnSpc>
            </a:pPr>
            <a:r>
              <a:rPr lang="en-US" altLang="zh-CN" sz="23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03</a:t>
            </a:r>
            <a:endParaRPr lang="en-US" altLang="zh-CN" sz="23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390" name="TextBox 6"/>
          <p:cNvSpPr txBox="1"/>
          <p:nvPr/>
        </p:nvSpPr>
        <p:spPr>
          <a:xfrm>
            <a:off x="6075363" y="4851400"/>
            <a:ext cx="5683250" cy="731838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6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曲面建模实例</a:t>
            </a:r>
            <a:endParaRPr lang="en-US" altLang="zh-CN" sz="16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391" name="TextBox 7"/>
          <p:cNvSpPr txBox="1"/>
          <p:nvPr/>
        </p:nvSpPr>
        <p:spPr>
          <a:xfrm>
            <a:off x="6075363" y="5340350"/>
            <a:ext cx="5486400" cy="97472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掌握将曲线转换为曲面，构建复杂有机形态的技巧和方法。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392" name="AutoShape 8"/>
          <p:cNvSpPr/>
          <p:nvPr/>
        </p:nvSpPr>
        <p:spPr>
          <a:xfrm>
            <a:off x="4935538" y="1819275"/>
            <a:ext cx="993775" cy="993775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16393" name="TextBox 9"/>
          <p:cNvSpPr txBox="1"/>
          <p:nvPr/>
        </p:nvSpPr>
        <p:spPr>
          <a:xfrm>
            <a:off x="4935538" y="1974850"/>
            <a:ext cx="965200" cy="68262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ctr" anchorCtr="0">
            <a:spAutoFit/>
          </a:bodyPr>
          <a:p>
            <a:pPr algn="ctr">
              <a:lnSpc>
                <a:spcPct val="120000"/>
              </a:lnSpc>
            </a:pPr>
            <a:r>
              <a:rPr lang="en-US" altLang="zh-CN" sz="23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  <a:endParaRPr lang="en-US" altLang="zh-CN" sz="23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394" name="TextBox 10"/>
          <p:cNvSpPr txBox="1"/>
          <p:nvPr/>
        </p:nvSpPr>
        <p:spPr>
          <a:xfrm>
            <a:off x="6075363" y="1538288"/>
            <a:ext cx="5683250" cy="731837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6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NURBS曲线和曲面基础</a:t>
            </a:r>
            <a:endParaRPr lang="en-US" altLang="zh-CN" sz="16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395" name="TextBox 11"/>
          <p:cNvSpPr txBox="1"/>
          <p:nvPr/>
        </p:nvSpPr>
        <p:spPr>
          <a:xfrm>
            <a:off x="6075363" y="2003425"/>
            <a:ext cx="5486400" cy="97472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学习NURBS建模的基本原理和操作方法。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396" name="AutoShape 12"/>
          <p:cNvSpPr/>
          <p:nvPr/>
        </p:nvSpPr>
        <p:spPr>
          <a:xfrm>
            <a:off x="4935538" y="3457575"/>
            <a:ext cx="993775" cy="993775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16397" name="TextBox 13"/>
          <p:cNvSpPr txBox="1"/>
          <p:nvPr/>
        </p:nvSpPr>
        <p:spPr>
          <a:xfrm>
            <a:off x="4935538" y="3613150"/>
            <a:ext cx="965200" cy="68262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 algn="ctr">
              <a:lnSpc>
                <a:spcPct val="120000"/>
              </a:lnSpc>
            </a:pPr>
            <a:r>
              <a:rPr lang="en-US" altLang="zh-CN" sz="23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  <a:endParaRPr lang="en-US" altLang="zh-CN" sz="23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398" name="TextBox 14"/>
          <p:cNvSpPr txBox="1"/>
          <p:nvPr/>
        </p:nvSpPr>
        <p:spPr>
          <a:xfrm>
            <a:off x="6075363" y="3189288"/>
            <a:ext cx="5683250" cy="731837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6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曲线建模实例</a:t>
            </a:r>
            <a:endParaRPr lang="en-US" altLang="zh-CN" sz="16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399" name="TextBox 15"/>
          <p:cNvSpPr txBox="1"/>
          <p:nvPr/>
        </p:nvSpPr>
        <p:spPr>
          <a:xfrm>
            <a:off x="6075363" y="3665538"/>
            <a:ext cx="5486400" cy="97472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通过创建和编辑曲线，完成如文字、标志等实际案例的建模。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6400" name="Group 16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16401" name="AutoShape 17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6402" name="AutoShape 18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6403" name="AutoShape 19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6404" name="AutoShape 20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6405" name="AutoShape 21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6406" name="AutoShape 22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6407" name="AutoShape 23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6408" name="AutoShape 24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6409" name="AutoShape 25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6410" name="AutoShape 26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6411" name="AutoShape 27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6412" name="AutoShape 28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6413" name="AutoShape 29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6414" name="AutoShape 30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6415" name="AutoShape 31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6416" name="AutoShape 32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6417" name="AutoShape 33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6418" name="AutoShape 34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6419" name="AutoShape 35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6420" name="AutoShape 36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6421" name="TextBox 37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曲线和曲面建模应用实例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17410" name="Group 2"/>
          <p:cNvGrpSpPr/>
          <p:nvPr/>
        </p:nvGrpSpPr>
        <p:grpSpPr>
          <a:xfrm>
            <a:off x="5983288" y="3170238"/>
            <a:ext cx="5783262" cy="1173162"/>
            <a:chOff x="5982796" y="3170591"/>
            <a:chExt cx="5783287" cy="1172718"/>
          </a:xfrm>
        </p:grpSpPr>
        <p:sp>
          <p:nvSpPr>
            <p:cNvPr id="17411" name="TextBox 3"/>
            <p:cNvSpPr txBox="1"/>
            <p:nvPr/>
          </p:nvSpPr>
          <p:spPr>
            <a:xfrm>
              <a:off x="5982796" y="3170591"/>
              <a:ext cx="4521094" cy="3985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77000"/>
                </a:lnSpc>
              </a:pPr>
              <a:r>
                <a:rPr lang="en-US" altLang="zh-CN" sz="23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布尔运算操作技巧</a:t>
              </a:r>
              <a:endPara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412" name="TextBox 4"/>
            <p:cNvSpPr txBox="1"/>
            <p:nvPr/>
          </p:nvSpPr>
          <p:spPr>
            <a:xfrm>
              <a:off x="5982796" y="3641126"/>
              <a:ext cx="5783287" cy="70218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120000"/>
                </a:lnSpc>
              </a:pPr>
              <a:r>
                <a:rPr lang="en-US" altLang="zh-CN" sz="15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rPr>
                <a:t>学习使用C4D中的布尔运算工具，进行并集、交集、差集等操作。</a:t>
              </a:r>
              <a:endPara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7413" name="Group 5"/>
          <p:cNvGrpSpPr/>
          <p:nvPr/>
        </p:nvGrpSpPr>
        <p:grpSpPr>
          <a:xfrm>
            <a:off x="5983288" y="4822825"/>
            <a:ext cx="5783262" cy="1173163"/>
            <a:chOff x="5982796" y="4823246"/>
            <a:chExt cx="5783287" cy="1172718"/>
          </a:xfrm>
        </p:grpSpPr>
        <p:sp>
          <p:nvSpPr>
            <p:cNvPr id="17414" name="TextBox 6"/>
            <p:cNvSpPr txBox="1"/>
            <p:nvPr/>
          </p:nvSpPr>
          <p:spPr>
            <a:xfrm>
              <a:off x="5982796" y="4823246"/>
              <a:ext cx="4521094" cy="3985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77000"/>
                </a:lnSpc>
              </a:pPr>
              <a:r>
                <a:rPr lang="en-US" altLang="zh-CN" sz="23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布尔运算实例</a:t>
              </a:r>
              <a:endPara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415" name="TextBox 7"/>
            <p:cNvSpPr txBox="1"/>
            <p:nvPr/>
          </p:nvSpPr>
          <p:spPr>
            <a:xfrm>
              <a:off x="5982796" y="5293781"/>
              <a:ext cx="5783287" cy="70218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120000"/>
                </a:lnSpc>
              </a:pPr>
              <a:r>
                <a:rPr lang="en-US" altLang="zh-CN" sz="15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rPr>
                <a:t>通过实际案例，掌握运用布尔运算进行模型创建和编辑的方法。</a:t>
              </a:r>
              <a:endPara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7416" name="AutoShape 8"/>
          <p:cNvSpPr/>
          <p:nvPr/>
        </p:nvSpPr>
        <p:spPr>
          <a:xfrm>
            <a:off x="4805363" y="4913313"/>
            <a:ext cx="809625" cy="809625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grpSp>
        <p:nvGrpSpPr>
          <p:cNvPr id="17417" name="Group 9"/>
          <p:cNvGrpSpPr/>
          <p:nvPr/>
        </p:nvGrpSpPr>
        <p:grpSpPr>
          <a:xfrm>
            <a:off x="5983288" y="1522413"/>
            <a:ext cx="5686425" cy="1173162"/>
            <a:chOff x="5982796" y="1521950"/>
            <a:chExt cx="5687135" cy="1172718"/>
          </a:xfrm>
        </p:grpSpPr>
        <p:sp>
          <p:nvSpPr>
            <p:cNvPr id="17418" name="TextBox 10"/>
            <p:cNvSpPr txBox="1"/>
            <p:nvPr/>
          </p:nvSpPr>
          <p:spPr>
            <a:xfrm>
              <a:off x="5982796" y="1521950"/>
              <a:ext cx="4521094" cy="3985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77000"/>
                </a:lnSpc>
              </a:pPr>
              <a:r>
                <a:rPr lang="en-US" altLang="zh-CN" sz="23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布尔运算原理</a:t>
              </a:r>
              <a:endPara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419" name="TextBox 11"/>
            <p:cNvSpPr txBox="1"/>
            <p:nvPr/>
          </p:nvSpPr>
          <p:spPr>
            <a:xfrm>
              <a:off x="5982796" y="1992485"/>
              <a:ext cx="5687135" cy="70218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120000"/>
                </a:lnSpc>
              </a:pPr>
              <a:r>
                <a:rPr lang="en-US" altLang="zh-CN" sz="15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rPr>
                <a:t>了解布尔运算的基本原理和在三维建模中的应用场景。</a:t>
              </a:r>
              <a:endPara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7420" name="AutoShape 12"/>
          <p:cNvSpPr/>
          <p:nvPr/>
        </p:nvSpPr>
        <p:spPr>
          <a:xfrm>
            <a:off x="4805363" y="3271838"/>
            <a:ext cx="809625" cy="809625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17421" name="AutoShape 13"/>
          <p:cNvSpPr/>
          <p:nvPr/>
        </p:nvSpPr>
        <p:spPr>
          <a:xfrm>
            <a:off x="4805363" y="1611313"/>
            <a:ext cx="809625" cy="809625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17422" name="AutoShape 14"/>
          <p:cNvSpPr/>
          <p:nvPr/>
        </p:nvSpPr>
        <p:spPr>
          <a:xfrm>
            <a:off x="641350" y="1735138"/>
            <a:ext cx="3722688" cy="3981450"/>
          </a:xfrm>
          <a:prstGeom prst="rect">
            <a:avLst/>
          </a:prstGeom>
          <a:solidFill>
            <a:schemeClr val="accent1">
              <a:alpha val="93999"/>
            </a:schemeClr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17423" name="Freeform 15"/>
          <p:cNvSpPr/>
          <p:nvPr/>
        </p:nvSpPr>
        <p:spPr>
          <a:xfrm>
            <a:off x="5014913" y="3486150"/>
            <a:ext cx="392112" cy="392113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7424" name="Freeform 16"/>
          <p:cNvSpPr/>
          <p:nvPr/>
        </p:nvSpPr>
        <p:spPr>
          <a:xfrm>
            <a:off x="5014913" y="1795463"/>
            <a:ext cx="392112" cy="392112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7425" name="Freeform 17"/>
          <p:cNvSpPr/>
          <p:nvPr/>
        </p:nvSpPr>
        <p:spPr>
          <a:xfrm>
            <a:off x="5026025" y="5129213"/>
            <a:ext cx="377825" cy="37782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pic>
        <p:nvPicPr>
          <p:cNvPr id="17426" name="Picture 18"/>
          <p:cNvPicPr>
            <a:picLocks noChangeAspect="1"/>
          </p:cNvPicPr>
          <p:nvPr/>
        </p:nvPicPr>
        <p:blipFill>
          <a:blip r:embed="rId2"/>
          <a:srcRect l="12309" r="12309"/>
          <a:stretch>
            <a:fillRect/>
          </a:stretch>
        </p:blipFill>
        <p:spPr>
          <a:xfrm>
            <a:off x="641350" y="1884363"/>
            <a:ext cx="3722688" cy="36703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7427" name="Group 19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17428" name="AutoShape 20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7429" name="AutoShape 21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7430" name="AutoShape 22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7431" name="AutoShape 23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7432" name="AutoShape 24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7433" name="AutoShape 25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7434" name="AutoShape 26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7435" name="AutoShape 27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7436" name="AutoShape 28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7437" name="AutoShape 29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7438" name="AutoShape 30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7439" name="AutoShape 31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7440" name="AutoShape 32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7441" name="AutoShape 33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7442" name="AutoShape 34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7443" name="AutoShape 35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7444" name="AutoShape 36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7445" name="AutoShape 37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7446" name="AutoShape 38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7447" name="AutoShape 39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7448" name="TextBox 40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布尔运算在建模中运用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18434" name="Group 2"/>
          <p:cNvGrpSpPr/>
          <p:nvPr/>
        </p:nvGrpSpPr>
        <p:grpSpPr>
          <a:xfrm>
            <a:off x="5983288" y="3116263"/>
            <a:ext cx="5783262" cy="1160462"/>
            <a:chOff x="5982796" y="3116804"/>
            <a:chExt cx="5783287" cy="1160526"/>
          </a:xfrm>
        </p:grpSpPr>
        <p:sp>
          <p:nvSpPr>
            <p:cNvPr id="18435" name="TextBox 3"/>
            <p:cNvSpPr txBox="1"/>
            <p:nvPr/>
          </p:nvSpPr>
          <p:spPr>
            <a:xfrm>
              <a:off x="5982796" y="3116804"/>
              <a:ext cx="4521094" cy="3985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77000"/>
                </a:lnSpc>
              </a:pPr>
              <a:r>
                <a:rPr lang="en-US" altLang="zh-CN" sz="23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细节调整技巧</a:t>
              </a:r>
              <a:endPara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436" name="TextBox 4"/>
            <p:cNvSpPr txBox="1"/>
            <p:nvPr/>
          </p:nvSpPr>
          <p:spPr>
            <a:xfrm>
              <a:off x="5982796" y="3575147"/>
              <a:ext cx="5783287" cy="70218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120000"/>
                </a:lnSpc>
              </a:pPr>
              <a:r>
                <a:rPr lang="en-US" altLang="zh-CN" sz="15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rPr>
                <a:t>掌握使用雕刻工具、细分曲面等工具进行模型细节调整的方法。</a:t>
              </a:r>
              <a:endPara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8437" name="Group 5"/>
          <p:cNvGrpSpPr/>
          <p:nvPr/>
        </p:nvGrpSpPr>
        <p:grpSpPr>
          <a:xfrm>
            <a:off x="5983288" y="4768850"/>
            <a:ext cx="5783262" cy="1160463"/>
            <a:chOff x="5982796" y="4769459"/>
            <a:chExt cx="5783287" cy="1160526"/>
          </a:xfrm>
        </p:grpSpPr>
        <p:sp>
          <p:nvSpPr>
            <p:cNvPr id="18438" name="TextBox 6"/>
            <p:cNvSpPr txBox="1"/>
            <p:nvPr/>
          </p:nvSpPr>
          <p:spPr>
            <a:xfrm>
              <a:off x="5982796" y="4769459"/>
              <a:ext cx="4521094" cy="3985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77000"/>
                </a:lnSpc>
              </a:pPr>
              <a:r>
                <a:rPr lang="en-US" altLang="zh-CN" sz="23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模型修复和检查</a:t>
              </a:r>
              <a:endPara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439" name="TextBox 7"/>
            <p:cNvSpPr txBox="1"/>
            <p:nvPr/>
          </p:nvSpPr>
          <p:spPr>
            <a:xfrm>
              <a:off x="5982796" y="5227802"/>
              <a:ext cx="5783287" cy="70218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120000"/>
                </a:lnSpc>
              </a:pPr>
              <a:r>
                <a:rPr lang="en-US" altLang="zh-CN" sz="15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rPr>
                <a:t>学习检查模型完整性、修复模型漏洞等常见问题解决方法。</a:t>
              </a:r>
              <a:endPara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8440" name="TextBox 8"/>
          <p:cNvSpPr txBox="1"/>
          <p:nvPr/>
        </p:nvSpPr>
        <p:spPr>
          <a:xfrm>
            <a:off x="5983288" y="1468438"/>
            <a:ext cx="4521200" cy="398462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模型优化方法</a:t>
            </a:r>
            <a:endParaRPr lang="en-US" altLang="zh-CN" sz="23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441" name="TextBox 9"/>
          <p:cNvSpPr txBox="1"/>
          <p:nvPr/>
        </p:nvSpPr>
        <p:spPr>
          <a:xfrm>
            <a:off x="5983288" y="1927225"/>
            <a:ext cx="5700712" cy="7016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学习减少模型面数、优化模型结构、提高渲染效率等优化技巧。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8442" name="Picture 10"/>
          <p:cNvPicPr>
            <a:picLocks noChangeAspect="1"/>
          </p:cNvPicPr>
          <p:nvPr/>
        </p:nvPicPr>
        <p:blipFill>
          <a:blip r:embed="rId2"/>
          <a:srcRect l="18750" r="18750"/>
          <a:stretch>
            <a:fillRect/>
          </a:stretch>
        </p:blipFill>
        <p:spPr>
          <a:xfrm>
            <a:off x="868363" y="1293813"/>
            <a:ext cx="4562475" cy="45624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8443" name="Group 11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18444" name="AutoShape 12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8445" name="AutoShape 13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8446" name="AutoShape 14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8447" name="AutoShape 15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8448" name="AutoShape 16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8449" name="AutoShape 17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8450" name="AutoShape 18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8451" name="AutoShape 19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8452" name="AutoShape 20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8453" name="AutoShape 21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8454" name="AutoShape 22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8455" name="AutoShape 23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8456" name="AutoShape 24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8457" name="AutoShape 25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8458" name="AutoShape 26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8459" name="AutoShape 27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8460" name="AutoShape 28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8461" name="AutoShape 29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8462" name="AutoShape 30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8463" name="AutoShape 31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8464" name="TextBox 32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模型优化和细节调整策略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9458" name="TextBox 2"/>
          <p:cNvSpPr txBox="1"/>
          <p:nvPr/>
        </p:nvSpPr>
        <p:spPr>
          <a:xfrm>
            <a:off x="2571750" y="1030288"/>
            <a:ext cx="8683625" cy="114935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84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04</a:t>
            </a:r>
            <a:endParaRPr lang="en-US" altLang="zh-CN" sz="84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459" name="TextBox 3"/>
          <p:cNvSpPr txBox="1"/>
          <p:nvPr/>
        </p:nvSpPr>
        <p:spPr>
          <a:xfrm>
            <a:off x="1096963" y="2763838"/>
            <a:ext cx="8024812" cy="187325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45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动画设计与运动规律掌握</a:t>
            </a:r>
            <a:endParaRPr lang="en-US" altLang="zh-CN" sz="45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460" name="Freeform 4"/>
          <p:cNvSpPr/>
          <p:nvPr/>
        </p:nvSpPr>
        <p:spPr>
          <a:xfrm>
            <a:off x="303371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9461" name="TextBox 5"/>
          <p:cNvSpPr txBox="1"/>
          <p:nvPr/>
        </p:nvSpPr>
        <p:spPr>
          <a:xfrm>
            <a:off x="1096963" y="5602288"/>
            <a:ext cx="3105150" cy="4095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2400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Chapter</a:t>
            </a:r>
            <a:endParaRPr lang="en-US" altLang="zh-CN" sz="2400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19462" name="Connector 6"/>
          <p:cNvCxnSpPr/>
          <p:nvPr/>
        </p:nvCxnSpPr>
        <p:spPr>
          <a:xfrm>
            <a:off x="3376613" y="5849938"/>
            <a:ext cx="8820150" cy="0"/>
          </a:xfrm>
          <a:prstGeom prst="line">
            <a:avLst/>
          </a:prstGeom>
          <a:ln w="9525" cap="flat" cmpd="sng">
            <a:solidFill>
              <a:srgbClr val="00BEA8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9463" name="Freeform 7"/>
          <p:cNvSpPr/>
          <p:nvPr/>
        </p:nvSpPr>
        <p:spPr>
          <a:xfrm>
            <a:off x="286226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9464" name="Freeform 8"/>
          <p:cNvSpPr/>
          <p:nvPr/>
        </p:nvSpPr>
        <p:spPr>
          <a:xfrm>
            <a:off x="269081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19465" name="AutoShape 9"/>
          <p:cNvSpPr/>
          <p:nvPr/>
        </p:nvSpPr>
        <p:spPr>
          <a:xfrm>
            <a:off x="1096963" y="1098550"/>
            <a:ext cx="1335087" cy="1335088"/>
          </a:xfrm>
          <a:prstGeom prst="roundRect">
            <a:avLst>
              <a:gd name="adj" fmla="val 8843"/>
            </a:avLst>
          </a:prstGeom>
          <a:gradFill rotWithShape="0">
            <a:gsLst>
              <a:gs pos="0">
                <a:srgbClr val="00A28F"/>
              </a:gs>
              <a:gs pos="100000">
                <a:schemeClr val="accent1"/>
              </a:gs>
            </a:gsLst>
            <a:lin ang="2700000"/>
            <a:tileRect/>
          </a:gradFill>
          <a:ln w="9525">
            <a:noFill/>
          </a:ln>
          <a:effectLst>
            <a:outerShdw dist="101599" dir="2699999" rotWithShape="0">
              <a:srgbClr val="000000">
                <a:alpha val="29999"/>
              </a:srgbClr>
            </a:outerShdw>
          </a:effectLst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grpSp>
        <p:nvGrpSpPr>
          <p:cNvPr id="19466" name="Group 10"/>
          <p:cNvGrpSpPr/>
          <p:nvPr/>
        </p:nvGrpSpPr>
        <p:grpSpPr>
          <a:xfrm>
            <a:off x="1133475" y="1135063"/>
            <a:ext cx="1262063" cy="1262062"/>
            <a:chOff x="1133886" y="1135811"/>
            <a:chExt cx="1261638" cy="1261638"/>
          </a:xfrm>
        </p:grpSpPr>
        <p:sp>
          <p:nvSpPr>
            <p:cNvPr id="19467" name="Freeform 11"/>
            <p:cNvSpPr/>
            <p:nvPr/>
          </p:nvSpPr>
          <p:spPr>
            <a:xfrm>
              <a:off x="1133886" y="1135811"/>
              <a:ext cx="1261638" cy="1261638"/>
            </a:xfrm>
            <a:prstGeom prst="rect">
              <a:avLst/>
            </a:prstGeom>
            <a:solidFill>
              <a:srgbClr val="00B4A0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  <p:sp>
          <p:nvSpPr>
            <p:cNvPr id="19468" name="AutoShape 12"/>
            <p:cNvSpPr/>
            <p:nvPr/>
          </p:nvSpPr>
          <p:spPr>
            <a:xfrm>
              <a:off x="1133886" y="1135811"/>
              <a:ext cx="1261638" cy="1261638"/>
            </a:xfrm>
            <a:prstGeom prst="roundRect">
              <a:avLst>
                <a:gd name="adj" fmla="val 8843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19469" name="AutoShape 13"/>
            <p:cNvSpPr/>
            <p:nvPr/>
          </p:nvSpPr>
          <p:spPr>
            <a:xfrm>
              <a:off x="1221928" y="1223852"/>
              <a:ext cx="1085633" cy="1085633"/>
            </a:xfrm>
            <a:prstGeom prst="roundRect">
              <a:avLst>
                <a:gd name="adj" fmla="val 9565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</p:grpSp>
      <p:sp>
        <p:nvSpPr>
          <p:cNvPr id="19470" name="Freeform 14"/>
          <p:cNvSpPr/>
          <p:nvPr/>
        </p:nvSpPr>
        <p:spPr>
          <a:xfrm>
            <a:off x="1343025" y="1576388"/>
            <a:ext cx="842963" cy="57785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482" name="AutoShape 2"/>
          <p:cNvSpPr/>
          <p:nvPr/>
        </p:nvSpPr>
        <p:spPr>
          <a:xfrm>
            <a:off x="7150100" y="2022475"/>
            <a:ext cx="3940175" cy="3940175"/>
          </a:xfrm>
          <a:prstGeom prst="ellipse">
            <a:avLst/>
          </a:prstGeom>
          <a:solidFill>
            <a:srgbClr val="38F0FF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0483" name="TextBox 3"/>
          <p:cNvSpPr txBox="1"/>
          <p:nvPr/>
        </p:nvSpPr>
        <p:spPr>
          <a:xfrm>
            <a:off x="455613" y="2033588"/>
            <a:ext cx="5826125" cy="7016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关键帧是动画中的核心帧，用于定义动画中物体在不同时间点的状态。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484" name="TextBox 4"/>
          <p:cNvSpPr txBox="1"/>
          <p:nvPr/>
        </p:nvSpPr>
        <p:spPr>
          <a:xfrm>
            <a:off x="455613" y="1576388"/>
            <a:ext cx="2703512" cy="363537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2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理解关键帧概念</a:t>
            </a:r>
            <a:endParaRPr lang="en-US" altLang="zh-CN" sz="20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485" name="TextBox 5"/>
          <p:cNvSpPr txBox="1"/>
          <p:nvPr/>
        </p:nvSpPr>
        <p:spPr>
          <a:xfrm>
            <a:off x="455613" y="3530600"/>
            <a:ext cx="5826125" cy="7016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学习在C4D中设置关键帧的方法，包括自动关键帧和手动关键帧两种。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486" name="TextBox 6"/>
          <p:cNvSpPr txBox="1"/>
          <p:nvPr/>
        </p:nvSpPr>
        <p:spPr>
          <a:xfrm>
            <a:off x="455613" y="3071813"/>
            <a:ext cx="2703512" cy="363537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2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掌握关键帧设置方法</a:t>
            </a:r>
            <a:endParaRPr lang="en-US" altLang="zh-CN" sz="20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487" name="TextBox 7"/>
          <p:cNvSpPr txBox="1"/>
          <p:nvPr/>
        </p:nvSpPr>
        <p:spPr>
          <a:xfrm>
            <a:off x="455613" y="5119688"/>
            <a:ext cx="6018212" cy="7016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了解从设置关键帧到生成动画的整个流程，包括时间线控制、动画预览和渲染等步骤。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488" name="TextBox 8"/>
          <p:cNvSpPr txBox="1"/>
          <p:nvPr/>
        </p:nvSpPr>
        <p:spPr>
          <a:xfrm>
            <a:off x="455613" y="4660900"/>
            <a:ext cx="2703512" cy="363538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2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关键帧动画制作流程</a:t>
            </a:r>
            <a:endParaRPr lang="en-US" altLang="zh-CN" sz="20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0489" name="Picture 9"/>
          <p:cNvPicPr>
            <a:picLocks noChangeAspect="1"/>
          </p:cNvPicPr>
          <p:nvPr/>
        </p:nvPicPr>
        <p:blipFill>
          <a:blip r:embed="rId2"/>
          <a:srcRect l="38573" r="38573"/>
          <a:stretch>
            <a:fillRect/>
          </a:stretch>
        </p:blipFill>
        <p:spPr>
          <a:xfrm>
            <a:off x="7675563" y="2525713"/>
            <a:ext cx="2887662" cy="28876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90" name="AutoShape 10"/>
          <p:cNvSpPr/>
          <p:nvPr/>
        </p:nvSpPr>
        <p:spPr>
          <a:xfrm>
            <a:off x="8662988" y="1482725"/>
            <a:ext cx="912812" cy="912813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0491" name="AutoShape 11"/>
          <p:cNvSpPr/>
          <p:nvPr/>
        </p:nvSpPr>
        <p:spPr>
          <a:xfrm>
            <a:off x="6921500" y="4618038"/>
            <a:ext cx="912813" cy="912812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0492" name="AutoShape 12"/>
          <p:cNvSpPr/>
          <p:nvPr/>
        </p:nvSpPr>
        <p:spPr>
          <a:xfrm>
            <a:off x="10387013" y="4618038"/>
            <a:ext cx="912812" cy="912812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0493" name="Freeform 13"/>
          <p:cNvSpPr/>
          <p:nvPr/>
        </p:nvSpPr>
        <p:spPr>
          <a:xfrm>
            <a:off x="8905875" y="1692275"/>
            <a:ext cx="427038" cy="427038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0494" name="Freeform 14"/>
          <p:cNvSpPr/>
          <p:nvPr/>
        </p:nvSpPr>
        <p:spPr>
          <a:xfrm>
            <a:off x="10639425" y="4837113"/>
            <a:ext cx="425450" cy="42545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0495" name="Freeform 15"/>
          <p:cNvSpPr/>
          <p:nvPr/>
        </p:nvSpPr>
        <p:spPr>
          <a:xfrm>
            <a:off x="7137400" y="4833938"/>
            <a:ext cx="482600" cy="48260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grpSp>
        <p:nvGrpSpPr>
          <p:cNvPr id="20496" name="Group 16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20497" name="AutoShape 17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0498" name="AutoShape 18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0499" name="AutoShape 19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0500" name="AutoShape 20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0501" name="AutoShape 21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0502" name="AutoShape 22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0503" name="AutoShape 23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0504" name="AutoShape 24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0505" name="AutoShape 25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0506" name="AutoShape 26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0507" name="AutoShape 27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0508" name="AutoShape 28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0509" name="AutoShape 29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0510" name="AutoShape 30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0511" name="AutoShape 31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0512" name="AutoShape 32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0513" name="AutoShape 33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0514" name="AutoShape 34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0515" name="AutoShape 35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0516" name="AutoShape 36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0517" name="TextBox 37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关键帧动画制作原理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1506" name="AutoShape 2"/>
          <p:cNvSpPr/>
          <p:nvPr/>
        </p:nvSpPr>
        <p:spPr>
          <a:xfrm>
            <a:off x="-3575050" y="1165225"/>
            <a:ext cx="5016500" cy="5734050"/>
          </a:xfrm>
          <a:prstGeom prst="parallelogram">
            <a:avLst>
              <a:gd name="adj" fmla="val 25000"/>
            </a:avLst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pic>
        <p:nvPicPr>
          <p:cNvPr id="21507" name="Picture 3"/>
          <p:cNvPicPr>
            <a:picLocks noChangeAspect="1"/>
          </p:cNvPicPr>
          <p:nvPr/>
        </p:nvPicPr>
        <p:blipFill>
          <a:blip r:embed="rId2"/>
          <a:srcRect l="25156" r="25156"/>
          <a:stretch>
            <a:fillRect/>
          </a:stretch>
        </p:blipFill>
        <p:spPr>
          <a:xfrm>
            <a:off x="161925" y="1165225"/>
            <a:ext cx="4300538" cy="5734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8" name="TextBox 4"/>
          <p:cNvSpPr txBox="1"/>
          <p:nvPr/>
        </p:nvSpPr>
        <p:spPr>
          <a:xfrm>
            <a:off x="5272088" y="1165225"/>
            <a:ext cx="6288087" cy="755650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40000"/>
              </a:lnSpc>
            </a:pPr>
            <a:r>
              <a: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运动曲线编辑器简介</a:t>
            </a:r>
            <a:endParaRPr lang="en-US" altLang="zh-CN" sz="23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509" name="AutoShape 5"/>
          <p:cNvSpPr/>
          <p:nvPr/>
        </p:nvSpPr>
        <p:spPr>
          <a:xfrm>
            <a:off x="3908425" y="1360488"/>
            <a:ext cx="701675" cy="550862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1510" name="AutoShape 6"/>
          <p:cNvSpPr/>
          <p:nvPr/>
        </p:nvSpPr>
        <p:spPr>
          <a:xfrm>
            <a:off x="4351338" y="1360488"/>
            <a:ext cx="550862" cy="550862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1511" name="AutoShape 7"/>
          <p:cNvSpPr/>
          <p:nvPr/>
        </p:nvSpPr>
        <p:spPr>
          <a:xfrm>
            <a:off x="3633788" y="1360488"/>
            <a:ext cx="550862" cy="550862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1512" name="TextBox 8"/>
          <p:cNvSpPr txBox="1"/>
          <p:nvPr/>
        </p:nvSpPr>
        <p:spPr>
          <a:xfrm>
            <a:off x="3810000" y="1233488"/>
            <a:ext cx="800100" cy="792162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 algn="ctr">
              <a:lnSpc>
                <a:spcPct val="150000"/>
              </a:lnSpc>
            </a:pPr>
            <a:r>
              <a:rPr lang="en-US" altLang="zh-CN" sz="23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  <a:endParaRPr lang="en-US" altLang="zh-CN" sz="23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513" name="TextBox 9"/>
          <p:cNvSpPr txBox="1"/>
          <p:nvPr/>
        </p:nvSpPr>
        <p:spPr>
          <a:xfrm>
            <a:off x="5272088" y="1692275"/>
            <a:ext cx="6124575" cy="1341438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介绍C4D中的运动曲线编辑器，了解其作用和界面布局。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514" name="TextBox 10"/>
          <p:cNvSpPr txBox="1"/>
          <p:nvPr/>
        </p:nvSpPr>
        <p:spPr>
          <a:xfrm>
            <a:off x="4832350" y="2903538"/>
            <a:ext cx="6288088" cy="755650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40000"/>
              </a:lnSpc>
            </a:pPr>
            <a:r>
              <a: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学习编辑运动曲线</a:t>
            </a:r>
            <a:endParaRPr lang="en-US" altLang="zh-CN" sz="23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515" name="AutoShape 11"/>
          <p:cNvSpPr/>
          <p:nvPr/>
        </p:nvSpPr>
        <p:spPr>
          <a:xfrm>
            <a:off x="3468688" y="3098800"/>
            <a:ext cx="701675" cy="550863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1516" name="AutoShape 12"/>
          <p:cNvSpPr/>
          <p:nvPr/>
        </p:nvSpPr>
        <p:spPr>
          <a:xfrm>
            <a:off x="3911600" y="3098800"/>
            <a:ext cx="550863" cy="550863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1517" name="AutoShape 13"/>
          <p:cNvSpPr/>
          <p:nvPr/>
        </p:nvSpPr>
        <p:spPr>
          <a:xfrm>
            <a:off x="3194050" y="3098800"/>
            <a:ext cx="550863" cy="550863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1518" name="TextBox 14"/>
          <p:cNvSpPr txBox="1"/>
          <p:nvPr/>
        </p:nvSpPr>
        <p:spPr>
          <a:xfrm>
            <a:off x="3249613" y="2971800"/>
            <a:ext cx="1103312" cy="792163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 algn="ctr">
              <a:lnSpc>
                <a:spcPct val="150000"/>
              </a:lnSpc>
            </a:pPr>
            <a:r>
              <a:rPr lang="en-US" altLang="zh-CN" sz="23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  <a:endParaRPr lang="en-US" altLang="zh-CN" sz="23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519" name="TextBox 15"/>
          <p:cNvSpPr txBox="1"/>
          <p:nvPr/>
        </p:nvSpPr>
        <p:spPr>
          <a:xfrm>
            <a:off x="4832350" y="3430588"/>
            <a:ext cx="6124575" cy="1341437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学习如何编辑物体的运动曲线，包括调整速度、加速度和减速度等参数。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520" name="TextBox 16"/>
          <p:cNvSpPr txBox="1"/>
          <p:nvPr/>
        </p:nvSpPr>
        <p:spPr>
          <a:xfrm>
            <a:off x="4432300" y="4643438"/>
            <a:ext cx="6288088" cy="755650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40000"/>
              </a:lnSpc>
            </a:pPr>
            <a:r>
              <a: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应用运动曲线到动画</a:t>
            </a:r>
            <a:endParaRPr lang="en-US" altLang="zh-CN" sz="23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521" name="AutoShape 17"/>
          <p:cNvSpPr/>
          <p:nvPr/>
        </p:nvSpPr>
        <p:spPr>
          <a:xfrm>
            <a:off x="3068638" y="4838700"/>
            <a:ext cx="701675" cy="550863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1522" name="AutoShape 18"/>
          <p:cNvSpPr/>
          <p:nvPr/>
        </p:nvSpPr>
        <p:spPr>
          <a:xfrm>
            <a:off x="3511550" y="4838700"/>
            <a:ext cx="550863" cy="550863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1523" name="AutoShape 19"/>
          <p:cNvSpPr/>
          <p:nvPr/>
        </p:nvSpPr>
        <p:spPr>
          <a:xfrm>
            <a:off x="2792413" y="4838700"/>
            <a:ext cx="550862" cy="550863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1524" name="TextBox 20"/>
          <p:cNvSpPr txBox="1"/>
          <p:nvPr/>
        </p:nvSpPr>
        <p:spPr>
          <a:xfrm>
            <a:off x="2878138" y="4710113"/>
            <a:ext cx="1116012" cy="792162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 algn="ctr">
              <a:lnSpc>
                <a:spcPct val="150000"/>
              </a:lnSpc>
            </a:pPr>
            <a:r>
              <a:rPr lang="en-US" altLang="zh-CN" sz="23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03</a:t>
            </a:r>
            <a:endParaRPr lang="en-US" altLang="zh-CN" sz="23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525" name="TextBox 21"/>
          <p:cNvSpPr txBox="1"/>
          <p:nvPr/>
        </p:nvSpPr>
        <p:spPr>
          <a:xfrm>
            <a:off x="4432300" y="5168900"/>
            <a:ext cx="6124575" cy="1341438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掌握将编辑好的运动曲线应用到动画中的方法，使动画更加自然和流畅。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1526" name="Group 22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21527" name="AutoShape 23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1528" name="AutoShape 24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1529" name="AutoShape 25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1530" name="AutoShape 26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1531" name="AutoShape 27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1532" name="AutoShape 28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1533" name="AutoShape 29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1534" name="AutoShape 30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1535" name="AutoShape 31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1536" name="AutoShape 32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1537" name="AutoShape 33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1538" name="AutoShape 34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1539" name="AutoShape 35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1540" name="AutoShape 36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1541" name="AutoShape 37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1542" name="AutoShape 38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1543" name="AutoShape 39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1544" name="AutoShape 40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1545" name="AutoShape 41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1546" name="AutoShape 42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1547" name="TextBox 43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运动曲线编辑器使用方法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2530" name="AutoShape 2"/>
          <p:cNvSpPr/>
          <p:nvPr/>
        </p:nvSpPr>
        <p:spPr>
          <a:xfrm>
            <a:off x="3470275" y="1095375"/>
            <a:ext cx="5251450" cy="5251450"/>
          </a:xfrm>
          <a:prstGeom prst="ellipse">
            <a:avLst/>
          </a:prstGeom>
          <a:gradFill rotWithShape="0">
            <a:gsLst>
              <a:gs pos="0">
                <a:srgbClr val="38F0FF">
                  <a:alpha val="39999"/>
                </a:srgbClr>
              </a:gs>
              <a:gs pos="100000">
                <a:schemeClr val="accent2">
                  <a:alpha val="39999"/>
                </a:schemeClr>
              </a:gs>
            </a:gsLst>
            <a:lin ang="0"/>
            <a:tileRect/>
          </a:gra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2531" name="AutoShape 3"/>
          <p:cNvSpPr/>
          <p:nvPr/>
        </p:nvSpPr>
        <p:spPr>
          <a:xfrm>
            <a:off x="3638550" y="1263650"/>
            <a:ext cx="4916488" cy="4916488"/>
          </a:xfrm>
          <a:prstGeom prst="ellipse">
            <a:avLst/>
          </a:prstGeom>
          <a:solidFill>
            <a:srgbClr val="002A26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2532" name="AutoShape 4"/>
          <p:cNvSpPr/>
          <p:nvPr/>
        </p:nvSpPr>
        <p:spPr>
          <a:xfrm>
            <a:off x="4283075" y="1908175"/>
            <a:ext cx="3625850" cy="3625850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pic>
        <p:nvPicPr>
          <p:cNvPr id="22533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838" y="2420938"/>
            <a:ext cx="2600325" cy="2600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4" name="AutoShape 6"/>
          <p:cNvSpPr/>
          <p:nvPr/>
        </p:nvSpPr>
        <p:spPr>
          <a:xfrm>
            <a:off x="7569200" y="1485900"/>
            <a:ext cx="844550" cy="844550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2535" name="AutoShape 7"/>
          <p:cNvSpPr/>
          <p:nvPr/>
        </p:nvSpPr>
        <p:spPr>
          <a:xfrm>
            <a:off x="3149600" y="3006725"/>
            <a:ext cx="844550" cy="844550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2536" name="AutoShape 8"/>
          <p:cNvSpPr/>
          <p:nvPr/>
        </p:nvSpPr>
        <p:spPr>
          <a:xfrm>
            <a:off x="7642225" y="4903788"/>
            <a:ext cx="844550" cy="844550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2537" name="Freeform 9"/>
          <p:cNvSpPr/>
          <p:nvPr/>
        </p:nvSpPr>
        <p:spPr>
          <a:xfrm>
            <a:off x="7724775" y="1690688"/>
            <a:ext cx="533400" cy="43497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2538" name="Freeform 10"/>
          <p:cNvSpPr/>
          <p:nvPr/>
        </p:nvSpPr>
        <p:spPr>
          <a:xfrm>
            <a:off x="3381375" y="3262313"/>
            <a:ext cx="381000" cy="38100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2539" name="Freeform 11"/>
          <p:cNvSpPr/>
          <p:nvPr/>
        </p:nvSpPr>
        <p:spPr>
          <a:xfrm>
            <a:off x="7866063" y="5133975"/>
            <a:ext cx="396875" cy="38417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2540" name="TextBox 12"/>
          <p:cNvSpPr txBox="1"/>
          <p:nvPr/>
        </p:nvSpPr>
        <p:spPr>
          <a:xfrm>
            <a:off x="539750" y="3171825"/>
            <a:ext cx="2409825" cy="4476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96000"/>
              </a:lnSpc>
            </a:pPr>
            <a:r>
              <a:rPr lang="en-US" altLang="zh-CN" sz="2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角色动画设计原则</a:t>
            </a:r>
            <a:endParaRPr lang="en-US" altLang="zh-CN" sz="20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541" name="TextBox 13"/>
          <p:cNvSpPr txBox="1"/>
          <p:nvPr/>
        </p:nvSpPr>
        <p:spPr>
          <a:xfrm>
            <a:off x="9147175" y="1612900"/>
            <a:ext cx="2227263" cy="1579563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just"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学习角色骨骼绑定的方法和技巧，确保角色能够正确地跟随骨骼运动。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542" name="TextBox 14"/>
          <p:cNvSpPr txBox="1"/>
          <p:nvPr/>
        </p:nvSpPr>
        <p:spPr>
          <a:xfrm>
            <a:off x="9147175" y="1063625"/>
            <a:ext cx="2409825" cy="4476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96000"/>
              </a:lnSpc>
            </a:pPr>
            <a:r>
              <a:rPr lang="en-US" altLang="zh-CN" sz="2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角色骨骼绑定技巧</a:t>
            </a:r>
            <a:endParaRPr lang="en-US" altLang="zh-CN" sz="20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543" name="TextBox 15"/>
          <p:cNvSpPr txBox="1"/>
          <p:nvPr/>
        </p:nvSpPr>
        <p:spPr>
          <a:xfrm>
            <a:off x="9147175" y="3976688"/>
            <a:ext cx="2409825" cy="4476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96000"/>
              </a:lnSpc>
            </a:pPr>
            <a:r>
              <a:rPr lang="en-US" altLang="zh-CN" sz="2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面部表情动画制作</a:t>
            </a:r>
            <a:endParaRPr lang="en-US" altLang="zh-CN" sz="20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544" name="TextBox 16"/>
          <p:cNvSpPr txBox="1"/>
          <p:nvPr/>
        </p:nvSpPr>
        <p:spPr>
          <a:xfrm>
            <a:off x="9147175" y="4535488"/>
            <a:ext cx="2227263" cy="1579562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just"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掌握面部表情动画的制作方法和技巧，使角色更加生动和具有感染力。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545" name="TextBox 17"/>
          <p:cNvSpPr txBox="1"/>
          <p:nvPr/>
        </p:nvSpPr>
        <p:spPr>
          <a:xfrm>
            <a:off x="539750" y="3797300"/>
            <a:ext cx="2227263" cy="1579563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just"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介绍角色动画设计的原则，包括动作的真实性、夸张性和表现力等。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2546" name="Group 18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22547" name="AutoShape 19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2548" name="AutoShape 20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2549" name="AutoShape 21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2550" name="AutoShape 22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2551" name="AutoShape 23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2552" name="AutoShape 24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2553" name="AutoShape 25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2554" name="AutoShape 26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2555" name="AutoShape 27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2556" name="AutoShape 28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2557" name="AutoShape 29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2558" name="AutoShape 30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2559" name="AutoShape 31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2560" name="AutoShape 32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2561" name="AutoShape 33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2562" name="AutoShape 34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2563" name="AutoShape 35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2564" name="AutoShape 36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2565" name="AutoShape 37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2566" name="AutoShape 38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2567" name="TextBox 39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角色动画设计原则和技巧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3554" name="AutoShape 2"/>
          <p:cNvSpPr/>
          <p:nvPr/>
        </p:nvSpPr>
        <p:spPr>
          <a:xfrm>
            <a:off x="3629025" y="1435100"/>
            <a:ext cx="638175" cy="638175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3555" name="AutoShape 3"/>
          <p:cNvSpPr/>
          <p:nvPr/>
        </p:nvSpPr>
        <p:spPr>
          <a:xfrm>
            <a:off x="3763963" y="1570038"/>
            <a:ext cx="368300" cy="368300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cxnSp>
        <p:nvCxnSpPr>
          <p:cNvPr id="23556" name="Connector 4"/>
          <p:cNvCxnSpPr/>
          <p:nvPr/>
        </p:nvCxnSpPr>
        <p:spPr>
          <a:xfrm>
            <a:off x="3948113" y="2073275"/>
            <a:ext cx="0" cy="873125"/>
          </a:xfrm>
          <a:prstGeom prst="line">
            <a:avLst/>
          </a:prstGeom>
          <a:ln w="9525" cap="flat" cmpd="sng">
            <a:solidFill>
              <a:srgbClr val="00BEA8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23557" name="TextBox 5"/>
          <p:cNvSpPr txBox="1"/>
          <p:nvPr/>
        </p:nvSpPr>
        <p:spPr>
          <a:xfrm>
            <a:off x="4406900" y="1220788"/>
            <a:ext cx="6891338" cy="731837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6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场景灯光和材质设置</a:t>
            </a:r>
            <a:endParaRPr lang="en-US" altLang="zh-CN" sz="16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558" name="TextBox 6"/>
          <p:cNvSpPr txBox="1"/>
          <p:nvPr/>
        </p:nvSpPr>
        <p:spPr>
          <a:xfrm>
            <a:off x="4406900" y="1768475"/>
            <a:ext cx="6891338" cy="120332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3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学习如何设置场景中的灯光和材质，以营造出逼真的氛围和效果。</a:t>
            </a:r>
            <a:endParaRPr lang="en-US" altLang="zh-CN" sz="13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559" name="AutoShape 7"/>
          <p:cNvSpPr/>
          <p:nvPr/>
        </p:nvSpPr>
        <p:spPr>
          <a:xfrm>
            <a:off x="-546100" y="2454275"/>
            <a:ext cx="3870325" cy="3870325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pic>
        <p:nvPicPr>
          <p:cNvPr id="23560" name="Picture 8"/>
          <p:cNvPicPr>
            <a:picLocks noChangeAspect="1"/>
          </p:cNvPicPr>
          <p:nvPr/>
        </p:nvPicPr>
        <p:blipFill>
          <a:blip r:embed="rId2"/>
          <a:srcRect l="21875" r="21875"/>
          <a:stretch>
            <a:fillRect/>
          </a:stretch>
        </p:blipFill>
        <p:spPr>
          <a:xfrm>
            <a:off x="-344487" y="2654300"/>
            <a:ext cx="3468687" cy="3468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61" name="AutoShape 9"/>
          <p:cNvSpPr/>
          <p:nvPr/>
        </p:nvSpPr>
        <p:spPr>
          <a:xfrm>
            <a:off x="3629025" y="3155950"/>
            <a:ext cx="638175" cy="638175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3562" name="AutoShape 10"/>
          <p:cNvSpPr/>
          <p:nvPr/>
        </p:nvSpPr>
        <p:spPr>
          <a:xfrm>
            <a:off x="3763963" y="3289300"/>
            <a:ext cx="368300" cy="368300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cxnSp>
        <p:nvCxnSpPr>
          <p:cNvPr id="23563" name="Connector 11"/>
          <p:cNvCxnSpPr/>
          <p:nvPr/>
        </p:nvCxnSpPr>
        <p:spPr>
          <a:xfrm>
            <a:off x="3948113" y="3792538"/>
            <a:ext cx="0" cy="873125"/>
          </a:xfrm>
          <a:prstGeom prst="line">
            <a:avLst/>
          </a:prstGeom>
          <a:ln w="9525" cap="flat" cmpd="sng">
            <a:solidFill>
              <a:srgbClr val="00BEA8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23564" name="TextBox 12"/>
          <p:cNvSpPr txBox="1"/>
          <p:nvPr/>
        </p:nvSpPr>
        <p:spPr>
          <a:xfrm>
            <a:off x="4406900" y="2940050"/>
            <a:ext cx="6891338" cy="731838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6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动画渲染设置</a:t>
            </a:r>
            <a:endParaRPr lang="en-US" altLang="zh-CN" sz="16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565" name="TextBox 13"/>
          <p:cNvSpPr txBox="1"/>
          <p:nvPr/>
        </p:nvSpPr>
        <p:spPr>
          <a:xfrm>
            <a:off x="4406900" y="3489325"/>
            <a:ext cx="6891338" cy="120332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3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掌握C4D中的动画渲染设置，包括渲染器选择、抗锯齿设置和色彩管理等。</a:t>
            </a:r>
            <a:endParaRPr lang="en-US" altLang="zh-CN" sz="13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566" name="AutoShape 14"/>
          <p:cNvSpPr/>
          <p:nvPr/>
        </p:nvSpPr>
        <p:spPr>
          <a:xfrm>
            <a:off x="3629025" y="4875213"/>
            <a:ext cx="638175" cy="638175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3567" name="AutoShape 15"/>
          <p:cNvSpPr/>
          <p:nvPr/>
        </p:nvSpPr>
        <p:spPr>
          <a:xfrm>
            <a:off x="3763963" y="5010150"/>
            <a:ext cx="368300" cy="368300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cxnSp>
        <p:nvCxnSpPr>
          <p:cNvPr id="23568" name="Connector 16"/>
          <p:cNvCxnSpPr/>
          <p:nvPr/>
        </p:nvCxnSpPr>
        <p:spPr>
          <a:xfrm>
            <a:off x="3948113" y="5513388"/>
            <a:ext cx="0" cy="873125"/>
          </a:xfrm>
          <a:prstGeom prst="line">
            <a:avLst/>
          </a:prstGeom>
          <a:ln w="9525" cap="flat" cmpd="sng">
            <a:solidFill>
              <a:srgbClr val="00BEA8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23569" name="TextBox 17"/>
          <p:cNvSpPr txBox="1"/>
          <p:nvPr/>
        </p:nvSpPr>
        <p:spPr>
          <a:xfrm>
            <a:off x="4406900" y="4660900"/>
            <a:ext cx="6891338" cy="731838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6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输出格式和压缩技巧</a:t>
            </a:r>
            <a:endParaRPr lang="en-US" altLang="zh-CN" sz="16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570" name="TextBox 18"/>
          <p:cNvSpPr txBox="1"/>
          <p:nvPr/>
        </p:nvSpPr>
        <p:spPr>
          <a:xfrm>
            <a:off x="4406900" y="5210175"/>
            <a:ext cx="6891338" cy="120332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3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了解不同输出格式的特点和压缩技巧，以确保输出的动画质量和文件大小符合要求。</a:t>
            </a:r>
            <a:endParaRPr lang="en-US" altLang="zh-CN" sz="13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3571" name="Group 19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23572" name="AutoShape 20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3573" name="AutoShape 21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3574" name="AutoShape 22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3575" name="AutoShape 23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3576" name="AutoShape 24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3577" name="AutoShape 25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3578" name="AutoShape 26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3579" name="AutoShape 27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3580" name="AutoShape 28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3581" name="AutoShape 29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3582" name="AutoShape 30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3583" name="AutoShape 31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3584" name="AutoShape 32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3585" name="AutoShape 33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3586" name="AutoShape 34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3587" name="AutoShape 35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3588" name="AutoShape 36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3589" name="AutoShape 37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3590" name="AutoShape 38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3591" name="AutoShape 39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3592" name="TextBox 40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场景动画渲染和输出设置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578" name="TextBox 2"/>
          <p:cNvSpPr txBox="1"/>
          <p:nvPr/>
        </p:nvSpPr>
        <p:spPr>
          <a:xfrm>
            <a:off x="2571750" y="1030288"/>
            <a:ext cx="8683625" cy="114935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84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05</a:t>
            </a:r>
            <a:endParaRPr lang="en-US" altLang="zh-CN" sz="84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579" name="TextBox 3"/>
          <p:cNvSpPr txBox="1"/>
          <p:nvPr/>
        </p:nvSpPr>
        <p:spPr>
          <a:xfrm>
            <a:off x="1096963" y="2763838"/>
            <a:ext cx="8024812" cy="187325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45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材质贴图与渲染技术提升</a:t>
            </a:r>
            <a:endParaRPr lang="en-US" altLang="zh-CN" sz="45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580" name="Freeform 4"/>
          <p:cNvSpPr/>
          <p:nvPr/>
        </p:nvSpPr>
        <p:spPr>
          <a:xfrm>
            <a:off x="303371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4581" name="TextBox 5"/>
          <p:cNvSpPr txBox="1"/>
          <p:nvPr/>
        </p:nvSpPr>
        <p:spPr>
          <a:xfrm>
            <a:off x="1096963" y="5602288"/>
            <a:ext cx="3105150" cy="4095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2400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Chapter</a:t>
            </a:r>
            <a:endParaRPr lang="en-US" altLang="zh-CN" sz="2400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24582" name="Connector 6"/>
          <p:cNvCxnSpPr/>
          <p:nvPr/>
        </p:nvCxnSpPr>
        <p:spPr>
          <a:xfrm>
            <a:off x="3376613" y="5849938"/>
            <a:ext cx="8820150" cy="0"/>
          </a:xfrm>
          <a:prstGeom prst="line">
            <a:avLst/>
          </a:prstGeom>
          <a:ln w="9525" cap="flat" cmpd="sng">
            <a:solidFill>
              <a:srgbClr val="00BEA8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4583" name="Freeform 7"/>
          <p:cNvSpPr/>
          <p:nvPr/>
        </p:nvSpPr>
        <p:spPr>
          <a:xfrm>
            <a:off x="286226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4584" name="Freeform 8"/>
          <p:cNvSpPr/>
          <p:nvPr/>
        </p:nvSpPr>
        <p:spPr>
          <a:xfrm>
            <a:off x="269081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4585" name="AutoShape 9"/>
          <p:cNvSpPr/>
          <p:nvPr/>
        </p:nvSpPr>
        <p:spPr>
          <a:xfrm>
            <a:off x="1096963" y="1098550"/>
            <a:ext cx="1335087" cy="1335088"/>
          </a:xfrm>
          <a:prstGeom prst="roundRect">
            <a:avLst>
              <a:gd name="adj" fmla="val 8843"/>
            </a:avLst>
          </a:prstGeom>
          <a:gradFill rotWithShape="0">
            <a:gsLst>
              <a:gs pos="0">
                <a:srgbClr val="00A28F"/>
              </a:gs>
              <a:gs pos="100000">
                <a:schemeClr val="accent1"/>
              </a:gs>
            </a:gsLst>
            <a:lin ang="2700000"/>
            <a:tileRect/>
          </a:gradFill>
          <a:ln w="9525">
            <a:noFill/>
          </a:ln>
          <a:effectLst>
            <a:outerShdw dist="101599" dir="2699999" rotWithShape="0">
              <a:srgbClr val="000000">
                <a:alpha val="29999"/>
              </a:srgbClr>
            </a:outerShdw>
          </a:effectLst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grpSp>
        <p:nvGrpSpPr>
          <p:cNvPr id="24586" name="Group 10"/>
          <p:cNvGrpSpPr/>
          <p:nvPr/>
        </p:nvGrpSpPr>
        <p:grpSpPr>
          <a:xfrm>
            <a:off x="1133475" y="1135063"/>
            <a:ext cx="1262063" cy="1262062"/>
            <a:chOff x="1133886" y="1135811"/>
            <a:chExt cx="1261638" cy="1261638"/>
          </a:xfrm>
        </p:grpSpPr>
        <p:sp>
          <p:nvSpPr>
            <p:cNvPr id="24587" name="Freeform 11"/>
            <p:cNvSpPr/>
            <p:nvPr/>
          </p:nvSpPr>
          <p:spPr>
            <a:xfrm>
              <a:off x="1133886" y="1135811"/>
              <a:ext cx="1261638" cy="1261638"/>
            </a:xfrm>
            <a:prstGeom prst="rect">
              <a:avLst/>
            </a:prstGeom>
            <a:solidFill>
              <a:srgbClr val="00B4A0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  <p:sp>
          <p:nvSpPr>
            <p:cNvPr id="24588" name="AutoShape 12"/>
            <p:cNvSpPr/>
            <p:nvPr/>
          </p:nvSpPr>
          <p:spPr>
            <a:xfrm>
              <a:off x="1133886" y="1135811"/>
              <a:ext cx="1261638" cy="1261638"/>
            </a:xfrm>
            <a:prstGeom prst="roundRect">
              <a:avLst>
                <a:gd name="adj" fmla="val 8843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4589" name="AutoShape 13"/>
            <p:cNvSpPr/>
            <p:nvPr/>
          </p:nvSpPr>
          <p:spPr>
            <a:xfrm>
              <a:off x="1221928" y="1223852"/>
              <a:ext cx="1085633" cy="1085633"/>
            </a:xfrm>
            <a:prstGeom prst="roundRect">
              <a:avLst>
                <a:gd name="adj" fmla="val 9565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</p:grpSp>
      <p:sp>
        <p:nvSpPr>
          <p:cNvPr id="24590" name="Freeform 14"/>
          <p:cNvSpPr/>
          <p:nvPr/>
        </p:nvSpPr>
        <p:spPr>
          <a:xfrm>
            <a:off x="1343025" y="1576388"/>
            <a:ext cx="842963" cy="57785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5602" name="AutoShape 2"/>
          <p:cNvSpPr/>
          <p:nvPr/>
        </p:nvSpPr>
        <p:spPr>
          <a:xfrm>
            <a:off x="731838" y="1743075"/>
            <a:ext cx="3798887" cy="3798888"/>
          </a:xfrm>
          <a:prstGeom prst="ellipse">
            <a:avLst/>
          </a:prstGeom>
          <a:solidFill>
            <a:srgbClr val="00657D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5603" name="AutoShape 3"/>
          <p:cNvSpPr/>
          <p:nvPr/>
        </p:nvSpPr>
        <p:spPr>
          <a:xfrm>
            <a:off x="3060700" y="1384300"/>
            <a:ext cx="1133475" cy="1133475"/>
          </a:xfrm>
          <a:prstGeom prst="ellipse">
            <a:avLst/>
          </a:prstGeom>
          <a:solidFill>
            <a:srgbClr val="002A26">
              <a:alpha val="79999"/>
            </a:srgbClr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5604" name="AutoShape 4"/>
          <p:cNvSpPr/>
          <p:nvPr/>
        </p:nvSpPr>
        <p:spPr>
          <a:xfrm>
            <a:off x="7662863" y="1743075"/>
            <a:ext cx="3798887" cy="3798888"/>
          </a:xfrm>
          <a:prstGeom prst="ellipse">
            <a:avLst/>
          </a:prstGeom>
          <a:solidFill>
            <a:srgbClr val="00657D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5605" name="AutoShape 5"/>
          <p:cNvSpPr/>
          <p:nvPr/>
        </p:nvSpPr>
        <p:spPr>
          <a:xfrm>
            <a:off x="4197350" y="1743075"/>
            <a:ext cx="3798888" cy="3798888"/>
          </a:xfrm>
          <a:prstGeom prst="ellipse">
            <a:avLst/>
          </a:prstGeom>
          <a:solidFill>
            <a:srgbClr val="BDFAFF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5606" name="TextBox 6"/>
          <p:cNvSpPr txBox="1"/>
          <p:nvPr/>
        </p:nvSpPr>
        <p:spPr>
          <a:xfrm>
            <a:off x="1169988" y="2509838"/>
            <a:ext cx="2803525" cy="106362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12000"/>
              </a:lnSpc>
            </a:pPr>
            <a:r>
              <a:rPr lang="en-US" altLang="zh-CN" sz="23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材质编辑器界面及工具详解</a:t>
            </a:r>
            <a:endParaRPr lang="en-US" altLang="zh-CN" sz="23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607" name="TextBox 7"/>
          <p:cNvSpPr txBox="1"/>
          <p:nvPr/>
        </p:nvSpPr>
        <p:spPr>
          <a:xfrm>
            <a:off x="1169988" y="3541713"/>
            <a:ext cx="2928937" cy="1268412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4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了解材质编辑器的基本界面布局，掌握各工具的功能和使用方法。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608" name="TextBox 8"/>
          <p:cNvSpPr txBox="1"/>
          <p:nvPr/>
        </p:nvSpPr>
        <p:spPr>
          <a:xfrm>
            <a:off x="4706938" y="2509838"/>
            <a:ext cx="280035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12000"/>
              </a:lnSpc>
            </a:pPr>
            <a:r>
              <a:rPr lang="en-US" altLang="zh-CN" sz="2300" b="1">
                <a:solidFill>
                  <a:srgbClr val="005F54"/>
                </a:solidFill>
                <a:latin typeface="微软雅黑" panose="020B0503020204020204" charset="-122"/>
                <a:ea typeface="微软雅黑" panose="020B0503020204020204" charset="-122"/>
              </a:rPr>
              <a:t>材质类型与属性设置</a:t>
            </a:r>
            <a:endParaRPr lang="en-US" altLang="zh-CN" sz="2300" b="1">
              <a:solidFill>
                <a:srgbClr val="005F54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609" name="TextBox 9"/>
          <p:cNvSpPr txBox="1"/>
          <p:nvPr/>
        </p:nvSpPr>
        <p:spPr>
          <a:xfrm>
            <a:off x="4706938" y="3541713"/>
            <a:ext cx="2924175" cy="124777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40000"/>
              </a:lnSpc>
            </a:pPr>
            <a:r>
              <a:rPr lang="en-US" altLang="zh-CN" sz="1500">
                <a:solidFill>
                  <a:srgbClr val="005F54"/>
                </a:solidFill>
                <a:latin typeface="微软雅黑" panose="020B0503020204020204" charset="-122"/>
                <a:ea typeface="微软雅黑" panose="020B0503020204020204" charset="-122"/>
              </a:rPr>
              <a:t>学习不同材质类型的特点和适用场景，掌握材质属性的设置和调整技巧。</a:t>
            </a:r>
            <a:endParaRPr lang="en-US" altLang="zh-CN" sz="1500">
              <a:solidFill>
                <a:srgbClr val="005F54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610" name="TextBox 10"/>
          <p:cNvSpPr txBox="1"/>
          <p:nvPr/>
        </p:nvSpPr>
        <p:spPr>
          <a:xfrm>
            <a:off x="8226425" y="2509838"/>
            <a:ext cx="2803525" cy="106362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12000"/>
              </a:lnSpc>
            </a:pPr>
            <a:r>
              <a:rPr lang="en-US" altLang="zh-CN" sz="23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贴图纹理与材质表现</a:t>
            </a:r>
            <a:endParaRPr lang="en-US" altLang="zh-CN" sz="23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611" name="TextBox 11"/>
          <p:cNvSpPr txBox="1"/>
          <p:nvPr/>
        </p:nvSpPr>
        <p:spPr>
          <a:xfrm>
            <a:off x="8226425" y="3541713"/>
            <a:ext cx="2928938" cy="1268412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4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了解贴图纹理对材质表现的影响，学习如何为材质添加合适的贴图纹理。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612" name="AutoShape 12"/>
          <p:cNvSpPr/>
          <p:nvPr/>
        </p:nvSpPr>
        <p:spPr>
          <a:xfrm>
            <a:off x="3127375" y="1450975"/>
            <a:ext cx="1000125" cy="1000125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5613" name="AutoShape 13"/>
          <p:cNvSpPr/>
          <p:nvPr/>
        </p:nvSpPr>
        <p:spPr>
          <a:xfrm>
            <a:off x="508000" y="6318250"/>
            <a:ext cx="701675" cy="122238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5614" name="AutoShape 14"/>
          <p:cNvSpPr/>
          <p:nvPr/>
        </p:nvSpPr>
        <p:spPr>
          <a:xfrm>
            <a:off x="455613" y="6318250"/>
            <a:ext cx="122237" cy="122238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5615" name="AutoShape 15"/>
          <p:cNvSpPr/>
          <p:nvPr/>
        </p:nvSpPr>
        <p:spPr>
          <a:xfrm>
            <a:off x="1138238" y="6318250"/>
            <a:ext cx="122237" cy="122238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cxnSp>
        <p:nvCxnSpPr>
          <p:cNvPr id="25616" name="Connector 16"/>
          <p:cNvCxnSpPr/>
          <p:nvPr/>
        </p:nvCxnSpPr>
        <p:spPr>
          <a:xfrm>
            <a:off x="1209675" y="6392863"/>
            <a:ext cx="10991850" cy="0"/>
          </a:xfrm>
          <a:prstGeom prst="line">
            <a:avLst/>
          </a:prstGeom>
          <a:ln w="14288" cap="flat" cmpd="sng">
            <a:solidFill>
              <a:srgbClr val="00A5B2"/>
            </a:solidFill>
            <a:prstDash val="dash"/>
            <a:round/>
            <a:headEnd type="none" w="med" len="med"/>
            <a:tailEnd type="none" w="med" len="med"/>
          </a:ln>
        </p:spPr>
      </p:cxnSp>
      <p:grpSp>
        <p:nvGrpSpPr>
          <p:cNvPr id="25617" name="Group 17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25618" name="AutoShape 18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5619" name="AutoShape 19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5620" name="AutoShape 20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5621" name="AutoShape 21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5622" name="AutoShape 22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5623" name="AutoShape 23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5624" name="AutoShape 24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5625" name="AutoShape 25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5626" name="AutoShape 26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5627" name="AutoShape 27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5628" name="AutoShape 28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5629" name="AutoShape 29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5630" name="AutoShape 30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5631" name="AutoShape 31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5632" name="AutoShape 32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5633" name="AutoShape 33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5634" name="AutoShape 34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5635" name="AutoShape 35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5636" name="AutoShape 36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5637" name="AutoShape 37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5638" name="TextBox 38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材质编辑器功能介绍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5639" name="AutoShape 39"/>
          <p:cNvSpPr/>
          <p:nvPr/>
        </p:nvSpPr>
        <p:spPr>
          <a:xfrm>
            <a:off x="6800850" y="1384300"/>
            <a:ext cx="1133475" cy="1133475"/>
          </a:xfrm>
          <a:prstGeom prst="ellipse">
            <a:avLst/>
          </a:prstGeom>
          <a:solidFill>
            <a:srgbClr val="002A26">
              <a:alpha val="79999"/>
            </a:srgbClr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5640" name="AutoShape 40"/>
          <p:cNvSpPr/>
          <p:nvPr/>
        </p:nvSpPr>
        <p:spPr>
          <a:xfrm>
            <a:off x="6867525" y="1450975"/>
            <a:ext cx="1000125" cy="1000125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5641" name="AutoShape 41"/>
          <p:cNvSpPr/>
          <p:nvPr/>
        </p:nvSpPr>
        <p:spPr>
          <a:xfrm>
            <a:off x="10237788" y="1384300"/>
            <a:ext cx="1133475" cy="1133475"/>
          </a:xfrm>
          <a:prstGeom prst="ellipse">
            <a:avLst/>
          </a:prstGeom>
          <a:solidFill>
            <a:srgbClr val="002A26">
              <a:alpha val="79999"/>
            </a:srgbClr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5642" name="AutoShape 42"/>
          <p:cNvSpPr/>
          <p:nvPr/>
        </p:nvSpPr>
        <p:spPr>
          <a:xfrm>
            <a:off x="10304463" y="1450975"/>
            <a:ext cx="1000125" cy="1000125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5643" name="TextBox 43"/>
          <p:cNvSpPr txBox="1"/>
          <p:nvPr/>
        </p:nvSpPr>
        <p:spPr>
          <a:xfrm>
            <a:off x="10207625" y="1549400"/>
            <a:ext cx="1163638" cy="800100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ctr" anchorCtr="1"/>
          <a:p>
            <a:r>
              <a:rPr lang="en-US" altLang="zh-CN" sz="3400" b="1">
                <a:solidFill>
                  <a:srgbClr val="BDFAFF"/>
                </a:solidFill>
                <a:latin typeface="微软雅黑" panose="020B0503020204020204" charset="-122"/>
                <a:ea typeface="微软雅黑" panose="020B0503020204020204" charset="-122"/>
              </a:rPr>
              <a:t>03</a:t>
            </a:r>
            <a:endParaRPr lang="en-US" altLang="zh-CN" sz="3400" b="1">
              <a:solidFill>
                <a:srgbClr val="BDFA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644" name="TextBox 44"/>
          <p:cNvSpPr txBox="1"/>
          <p:nvPr/>
        </p:nvSpPr>
        <p:spPr>
          <a:xfrm>
            <a:off x="6761163" y="1549400"/>
            <a:ext cx="1163637" cy="800100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ctr" anchorCtr="1"/>
          <a:p>
            <a:r>
              <a:rPr lang="en-US" altLang="zh-CN" sz="3400" b="1">
                <a:solidFill>
                  <a:srgbClr val="BDFAFF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  <a:endParaRPr lang="en-US" altLang="zh-CN" sz="3400" b="1">
              <a:solidFill>
                <a:srgbClr val="BDFA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645" name="TextBox 45"/>
          <p:cNvSpPr txBox="1"/>
          <p:nvPr/>
        </p:nvSpPr>
        <p:spPr>
          <a:xfrm>
            <a:off x="3030538" y="1549400"/>
            <a:ext cx="1163637" cy="800100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ctr" anchorCtr="1"/>
          <a:p>
            <a:r>
              <a:rPr lang="en-US" altLang="zh-CN" sz="3400" b="1">
                <a:solidFill>
                  <a:srgbClr val="BDFAFF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  <a:endParaRPr lang="en-US" altLang="zh-CN" sz="3400" b="1">
              <a:solidFill>
                <a:srgbClr val="BDFA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6626" name="AutoShape 2"/>
          <p:cNvSpPr/>
          <p:nvPr/>
        </p:nvSpPr>
        <p:spPr>
          <a:xfrm>
            <a:off x="8607425" y="2686050"/>
            <a:ext cx="2747963" cy="2355850"/>
          </a:xfrm>
          <a:prstGeom prst="hexagon">
            <a:avLst>
              <a:gd name="adj" fmla="val 24998"/>
              <a:gd name="vf" fmla="val 115470"/>
            </a:avLst>
          </a:prstGeom>
          <a:solidFill>
            <a:srgbClr val="008E7E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6627" name="AutoShape 3"/>
          <p:cNvSpPr/>
          <p:nvPr/>
        </p:nvSpPr>
        <p:spPr>
          <a:xfrm>
            <a:off x="7013575" y="1447800"/>
            <a:ext cx="3186113" cy="4832350"/>
          </a:xfrm>
          <a:prstGeom prst="homePlate">
            <a:avLst>
              <a:gd name="adj" fmla="val 50000"/>
            </a:avLst>
          </a:prstGeom>
          <a:solidFill>
            <a:srgbClr val="008E7E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6628" name="AutoShape 4"/>
          <p:cNvSpPr/>
          <p:nvPr/>
        </p:nvSpPr>
        <p:spPr>
          <a:xfrm>
            <a:off x="6084888" y="1447800"/>
            <a:ext cx="1857375" cy="2432050"/>
          </a:xfrm>
          <a:prstGeom prst="diamond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6629" name="AutoShape 5"/>
          <p:cNvSpPr/>
          <p:nvPr/>
        </p:nvSpPr>
        <p:spPr>
          <a:xfrm>
            <a:off x="6084888" y="3849688"/>
            <a:ext cx="1857375" cy="2432050"/>
          </a:xfrm>
          <a:prstGeom prst="diamond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6630" name="AutoShape 6"/>
          <p:cNvSpPr/>
          <p:nvPr/>
        </p:nvSpPr>
        <p:spPr>
          <a:xfrm>
            <a:off x="8537575" y="2686050"/>
            <a:ext cx="1797050" cy="2355850"/>
          </a:xfrm>
          <a:prstGeom prst="diamond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6631" name="Freeform 7"/>
          <p:cNvSpPr/>
          <p:nvPr/>
        </p:nvSpPr>
        <p:spPr>
          <a:xfrm>
            <a:off x="6727825" y="2290763"/>
            <a:ext cx="574675" cy="57467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6632" name="Freeform 8"/>
          <p:cNvSpPr/>
          <p:nvPr/>
        </p:nvSpPr>
        <p:spPr>
          <a:xfrm>
            <a:off x="6681788" y="4710113"/>
            <a:ext cx="663575" cy="66357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6633" name="Freeform 9"/>
          <p:cNvSpPr/>
          <p:nvPr/>
        </p:nvSpPr>
        <p:spPr>
          <a:xfrm>
            <a:off x="9136063" y="3563938"/>
            <a:ext cx="600075" cy="60007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6634" name="AutoShape 10"/>
          <p:cNvSpPr/>
          <p:nvPr/>
        </p:nvSpPr>
        <p:spPr>
          <a:xfrm>
            <a:off x="904875" y="1701800"/>
            <a:ext cx="166688" cy="166688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6635" name="TextBox 11"/>
          <p:cNvSpPr txBox="1"/>
          <p:nvPr/>
        </p:nvSpPr>
        <p:spPr>
          <a:xfrm>
            <a:off x="1071563" y="1541463"/>
            <a:ext cx="2478087" cy="465137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贴图映射方式介绍</a:t>
            </a:r>
            <a:endParaRPr lang="en-US" altLang="zh-CN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636" name="TextBox 12"/>
          <p:cNvSpPr txBox="1"/>
          <p:nvPr/>
        </p:nvSpPr>
        <p:spPr>
          <a:xfrm>
            <a:off x="1071563" y="2035175"/>
            <a:ext cx="4665662" cy="7016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了解不同的贴图映射方式，如平面映射、柱面映射、球面映射等。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637" name="TextBox 13"/>
          <p:cNvSpPr txBox="1"/>
          <p:nvPr/>
        </p:nvSpPr>
        <p:spPr>
          <a:xfrm>
            <a:off x="1071563" y="3086100"/>
            <a:ext cx="2478087" cy="465138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贴图坐标与调整技巧</a:t>
            </a:r>
            <a:endParaRPr lang="en-US" altLang="zh-CN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638" name="TextBox 14"/>
          <p:cNvSpPr txBox="1"/>
          <p:nvPr/>
        </p:nvSpPr>
        <p:spPr>
          <a:xfrm>
            <a:off x="1071563" y="3579813"/>
            <a:ext cx="4665662" cy="7016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学习如何调整贴图坐标，使贴图能够正确地映射到模型表面。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639" name="TextBox 15"/>
          <p:cNvSpPr txBox="1"/>
          <p:nvPr/>
        </p:nvSpPr>
        <p:spPr>
          <a:xfrm>
            <a:off x="1071563" y="4649788"/>
            <a:ext cx="2478087" cy="465137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UV展开与优化</a:t>
            </a:r>
            <a:endParaRPr lang="en-US" altLang="zh-CN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640" name="TextBox 16"/>
          <p:cNvSpPr txBox="1"/>
          <p:nvPr/>
        </p:nvSpPr>
        <p:spPr>
          <a:xfrm>
            <a:off x="1071563" y="5143500"/>
            <a:ext cx="4665662" cy="7016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掌握UV展开技术，学习如何优化UV布局，提高贴图映射质量。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641" name="AutoShape 17"/>
          <p:cNvSpPr/>
          <p:nvPr/>
        </p:nvSpPr>
        <p:spPr>
          <a:xfrm>
            <a:off x="904875" y="3246438"/>
            <a:ext cx="166688" cy="166687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6642" name="AutoShape 18"/>
          <p:cNvSpPr/>
          <p:nvPr/>
        </p:nvSpPr>
        <p:spPr>
          <a:xfrm>
            <a:off x="904875" y="4808538"/>
            <a:ext cx="166688" cy="166687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grpSp>
        <p:nvGrpSpPr>
          <p:cNvPr id="26643" name="Group 19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26644" name="AutoShape 20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6645" name="AutoShape 21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6646" name="AutoShape 22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6647" name="AutoShape 23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6648" name="AutoShape 24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6649" name="AutoShape 25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6650" name="AutoShape 26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6651" name="AutoShape 27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6652" name="AutoShape 28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6653" name="AutoShape 29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6654" name="AutoShape 30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6655" name="AutoShape 31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6656" name="AutoShape 32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6657" name="AutoShape 33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6658" name="AutoShape 34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6659" name="AutoShape 35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6660" name="AutoShape 36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6661" name="AutoShape 37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6662" name="AutoShape 38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6663" name="AutoShape 39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6664" name="TextBox 40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贴图映射方式选择及调整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cxnSp>
        <p:nvCxnSpPr>
          <p:cNvPr id="27650" name="Connector 2"/>
          <p:cNvCxnSpPr/>
          <p:nvPr/>
        </p:nvCxnSpPr>
        <p:spPr>
          <a:xfrm flipH="1" flipV="1">
            <a:off x="5227638" y="2711450"/>
            <a:ext cx="868362" cy="557213"/>
          </a:xfrm>
          <a:prstGeom prst="line">
            <a:avLst/>
          </a:prstGeom>
          <a:ln w="19050" cap="flat" cmpd="sng">
            <a:solidFill>
              <a:srgbClr val="00A5B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7651" name="Connector 3"/>
          <p:cNvCxnSpPr/>
          <p:nvPr/>
        </p:nvCxnSpPr>
        <p:spPr>
          <a:xfrm flipH="1">
            <a:off x="6086475" y="2787650"/>
            <a:ext cx="787400" cy="457200"/>
          </a:xfrm>
          <a:prstGeom prst="line">
            <a:avLst/>
          </a:prstGeom>
          <a:ln w="19050" cap="flat" cmpd="sng">
            <a:solidFill>
              <a:srgbClr val="00A5B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7652" name="Connector 4"/>
          <p:cNvCxnSpPr/>
          <p:nvPr/>
        </p:nvCxnSpPr>
        <p:spPr>
          <a:xfrm flipV="1">
            <a:off x="6096000" y="3252788"/>
            <a:ext cx="0" cy="1146175"/>
          </a:xfrm>
          <a:prstGeom prst="line">
            <a:avLst/>
          </a:prstGeom>
          <a:ln w="19050" cap="flat" cmpd="sng">
            <a:solidFill>
              <a:srgbClr val="00A5B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7653" name="AutoShape 5"/>
          <p:cNvSpPr/>
          <p:nvPr/>
        </p:nvSpPr>
        <p:spPr>
          <a:xfrm>
            <a:off x="655638" y="1746250"/>
            <a:ext cx="4692650" cy="1778000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7654" name="TextBox 6"/>
          <p:cNvSpPr txBox="1"/>
          <p:nvPr/>
        </p:nvSpPr>
        <p:spPr>
          <a:xfrm>
            <a:off x="898525" y="2525713"/>
            <a:ext cx="4200525" cy="7016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just"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了解不同灯光类型的特点和适用场景，掌握灯光属性的设置和调整技巧。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655" name="TextBox 7"/>
          <p:cNvSpPr txBox="1"/>
          <p:nvPr/>
        </p:nvSpPr>
        <p:spPr>
          <a:xfrm>
            <a:off x="898525" y="1951038"/>
            <a:ext cx="3851275" cy="519112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21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灯光类型与属性设置</a:t>
            </a:r>
            <a:endParaRPr lang="en-US" altLang="zh-CN" sz="21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656" name="AutoShape 8"/>
          <p:cNvSpPr/>
          <p:nvPr/>
        </p:nvSpPr>
        <p:spPr>
          <a:xfrm>
            <a:off x="5575300" y="2695575"/>
            <a:ext cx="1041400" cy="1065213"/>
          </a:xfrm>
          <a:prstGeom prst="ellipse">
            <a:avLst/>
          </a:prstGeom>
          <a:solidFill>
            <a:srgbClr val="BDFAFF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7657" name="AutoShape 9"/>
          <p:cNvSpPr/>
          <p:nvPr/>
        </p:nvSpPr>
        <p:spPr>
          <a:xfrm>
            <a:off x="5692775" y="2816225"/>
            <a:ext cx="806450" cy="823913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7658" name="AutoShape 10"/>
          <p:cNvSpPr/>
          <p:nvPr/>
        </p:nvSpPr>
        <p:spPr>
          <a:xfrm rot="10800000">
            <a:off x="5065713" y="1746250"/>
            <a:ext cx="280987" cy="280988"/>
          </a:xfrm>
          <a:prstGeom prst="rtTriangl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7659" name="AutoShape 11"/>
          <p:cNvSpPr/>
          <p:nvPr/>
        </p:nvSpPr>
        <p:spPr>
          <a:xfrm>
            <a:off x="6862763" y="1746250"/>
            <a:ext cx="4692650" cy="17780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7660" name="AutoShape 12"/>
          <p:cNvSpPr/>
          <p:nvPr/>
        </p:nvSpPr>
        <p:spPr>
          <a:xfrm rot="10800000">
            <a:off x="11272838" y="1746250"/>
            <a:ext cx="280987" cy="280988"/>
          </a:xfrm>
          <a:prstGeom prst="rtTriangl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7661" name="AutoShape 13"/>
          <p:cNvSpPr/>
          <p:nvPr/>
        </p:nvSpPr>
        <p:spPr>
          <a:xfrm>
            <a:off x="2305050" y="4202113"/>
            <a:ext cx="7583488" cy="1744662"/>
          </a:xfrm>
          <a:prstGeom prst="rect">
            <a:avLst/>
          </a:prstGeom>
          <a:solidFill>
            <a:srgbClr val="007C86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7662" name="AutoShape 14"/>
          <p:cNvSpPr/>
          <p:nvPr/>
        </p:nvSpPr>
        <p:spPr>
          <a:xfrm rot="10800000">
            <a:off x="9605963" y="4202113"/>
            <a:ext cx="280987" cy="280987"/>
          </a:xfrm>
          <a:prstGeom prst="rtTriangle">
            <a:avLst/>
          </a:prstGeom>
          <a:solidFill>
            <a:srgbClr val="007C86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7663" name="TextBox 15"/>
          <p:cNvSpPr txBox="1"/>
          <p:nvPr/>
        </p:nvSpPr>
        <p:spPr>
          <a:xfrm>
            <a:off x="7096125" y="2525713"/>
            <a:ext cx="4200525" cy="7016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just"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学习如何利用灯光设置产生逼真的阴影和光照效果，增强渲染真实感。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664" name="TextBox 16"/>
          <p:cNvSpPr txBox="1"/>
          <p:nvPr/>
        </p:nvSpPr>
        <p:spPr>
          <a:xfrm>
            <a:off x="7096125" y="1966913"/>
            <a:ext cx="3948113" cy="519112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21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阴影与光照效果表现</a:t>
            </a:r>
            <a:endParaRPr lang="en-US" altLang="zh-CN" sz="21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665" name="TextBox 17"/>
          <p:cNvSpPr txBox="1"/>
          <p:nvPr/>
        </p:nvSpPr>
        <p:spPr>
          <a:xfrm>
            <a:off x="2571750" y="4965700"/>
            <a:ext cx="6877050" cy="7016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just"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掌握灯光布局的原则和技巧，学习如何优化灯光设置，提高渲染效率和质量。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666" name="TextBox 18"/>
          <p:cNvSpPr txBox="1"/>
          <p:nvPr/>
        </p:nvSpPr>
        <p:spPr>
          <a:xfrm>
            <a:off x="2571750" y="4416425"/>
            <a:ext cx="4371975" cy="519113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21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灯光布局与优化</a:t>
            </a:r>
            <a:endParaRPr lang="en-US" altLang="zh-CN" sz="21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667" name="Freeform 19"/>
          <p:cNvSpPr/>
          <p:nvPr/>
        </p:nvSpPr>
        <p:spPr>
          <a:xfrm>
            <a:off x="5884863" y="3028950"/>
            <a:ext cx="396875" cy="420688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grpSp>
        <p:nvGrpSpPr>
          <p:cNvPr id="27668" name="Group 20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27669" name="AutoShape 21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7670" name="AutoShape 22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7671" name="AutoShape 23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7672" name="AutoShape 24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7673" name="AutoShape 25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7674" name="AutoShape 26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7675" name="AutoShape 27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7676" name="AutoShape 28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7677" name="AutoShape 29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7678" name="AutoShape 30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7679" name="AutoShape 31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7680" name="AutoShape 32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7681" name="AutoShape 33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7682" name="AutoShape 34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7683" name="AutoShape 35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7684" name="AutoShape 36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7685" name="AutoShape 37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7686" name="AutoShape 38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7687" name="AutoShape 39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7688" name="AutoShape 40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7689" name="TextBox 41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灯光设置对渲染效果影响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8674" name="AutoShape 2"/>
          <p:cNvSpPr/>
          <p:nvPr/>
        </p:nvSpPr>
        <p:spPr>
          <a:xfrm>
            <a:off x="4778375" y="3346450"/>
            <a:ext cx="2701925" cy="2701925"/>
          </a:xfrm>
          <a:prstGeom prst="rect">
            <a:avLst/>
          </a:prstGeom>
          <a:solidFill>
            <a:srgbClr val="008E7E">
              <a:alpha val="23921"/>
            </a:srgbClr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8675" name="AutoShape 3"/>
          <p:cNvSpPr/>
          <p:nvPr/>
        </p:nvSpPr>
        <p:spPr>
          <a:xfrm>
            <a:off x="5511800" y="2789238"/>
            <a:ext cx="1219200" cy="1219200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8676" name="Freeform 4"/>
          <p:cNvSpPr/>
          <p:nvPr/>
        </p:nvSpPr>
        <p:spPr>
          <a:xfrm>
            <a:off x="5740400" y="3074988"/>
            <a:ext cx="779463" cy="779462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8677" name="TextBox 5"/>
          <p:cNvSpPr txBox="1"/>
          <p:nvPr/>
        </p:nvSpPr>
        <p:spPr>
          <a:xfrm>
            <a:off x="3868738" y="1257300"/>
            <a:ext cx="4524375" cy="5619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ctr">
              <a:lnSpc>
                <a:spcPct val="120000"/>
              </a:lnSpc>
            </a:pPr>
            <a:r>
              <a: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全局光照与渲染质量提升</a:t>
            </a:r>
            <a:endParaRPr lang="en-US" altLang="zh-CN" sz="23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678" name="TextBox 6"/>
          <p:cNvSpPr txBox="1"/>
          <p:nvPr/>
        </p:nvSpPr>
        <p:spPr>
          <a:xfrm>
            <a:off x="4176713" y="1812925"/>
            <a:ext cx="3905250" cy="68580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ctr"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了解全局光照技术的原理和应用，学习如何利用全局光照提高渲染质量。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679" name="TextBox 7"/>
          <p:cNvSpPr txBox="1"/>
          <p:nvPr/>
        </p:nvSpPr>
        <p:spPr>
          <a:xfrm>
            <a:off x="8064500" y="4532313"/>
            <a:ext cx="4524375" cy="5619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渲染器选择与参数设置</a:t>
            </a:r>
            <a:endParaRPr lang="en-US" altLang="zh-CN" sz="23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680" name="TextBox 8"/>
          <p:cNvSpPr txBox="1"/>
          <p:nvPr/>
        </p:nvSpPr>
        <p:spPr>
          <a:xfrm>
            <a:off x="8064500" y="5087938"/>
            <a:ext cx="3905250" cy="68580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了解不同渲染器的特点和适用场景，学习如何选择合适的渲染器并进行参数设置。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681" name="TextBox 9"/>
          <p:cNvSpPr txBox="1"/>
          <p:nvPr/>
        </p:nvSpPr>
        <p:spPr>
          <a:xfrm>
            <a:off x="-279400" y="4532313"/>
            <a:ext cx="4524375" cy="5619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r">
              <a:lnSpc>
                <a:spcPct val="120000"/>
              </a:lnSpc>
            </a:pPr>
            <a:r>
              <a: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景深与运动模糊效果表现</a:t>
            </a:r>
            <a:endParaRPr lang="en-US" altLang="zh-CN" sz="23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682" name="TextBox 10"/>
          <p:cNvSpPr txBox="1"/>
          <p:nvPr/>
        </p:nvSpPr>
        <p:spPr>
          <a:xfrm>
            <a:off x="336550" y="5087938"/>
            <a:ext cx="3905250" cy="68580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r"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掌握景深和运动模糊技术的实现方法，学习如何为渲染添加这些高级效果。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683" name="AutoShape 11"/>
          <p:cNvSpPr/>
          <p:nvPr/>
        </p:nvSpPr>
        <p:spPr>
          <a:xfrm>
            <a:off x="4521200" y="4625975"/>
            <a:ext cx="1219200" cy="1219200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8684" name="AutoShape 12"/>
          <p:cNvSpPr/>
          <p:nvPr/>
        </p:nvSpPr>
        <p:spPr>
          <a:xfrm>
            <a:off x="6599238" y="4625975"/>
            <a:ext cx="1219200" cy="1219200"/>
          </a:xfrm>
          <a:prstGeom prst="ellipse">
            <a:avLst/>
          </a:prstGeom>
          <a:solidFill>
            <a:srgbClr val="00657D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28685" name="Freeform 13"/>
          <p:cNvSpPr/>
          <p:nvPr/>
        </p:nvSpPr>
        <p:spPr>
          <a:xfrm rot="-2700000">
            <a:off x="4826000" y="4929188"/>
            <a:ext cx="611188" cy="611187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8686" name="Freeform 14"/>
          <p:cNvSpPr/>
          <p:nvPr/>
        </p:nvSpPr>
        <p:spPr>
          <a:xfrm>
            <a:off x="6934200" y="4922838"/>
            <a:ext cx="550863" cy="550862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grpSp>
        <p:nvGrpSpPr>
          <p:cNvPr id="28687" name="Group 15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28688" name="AutoShape 16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8689" name="AutoShape 17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8690" name="AutoShape 18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8691" name="AutoShape 19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8692" name="AutoShape 20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8693" name="AutoShape 21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8694" name="AutoShape 22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8695" name="AutoShape 23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8696" name="AutoShape 24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8697" name="AutoShape 25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8698" name="AutoShape 26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8699" name="AutoShape 27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8700" name="AutoShape 28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8701" name="AutoShape 29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8702" name="AutoShape 30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8703" name="AutoShape 31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8704" name="AutoShape 32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8705" name="AutoShape 33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8706" name="AutoShape 34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8707" name="AutoShape 35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8708" name="TextBox 36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高级渲染技术探讨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9698" name="TextBox 2"/>
          <p:cNvSpPr txBox="1"/>
          <p:nvPr/>
        </p:nvSpPr>
        <p:spPr>
          <a:xfrm>
            <a:off x="2571750" y="1030288"/>
            <a:ext cx="8683625" cy="114935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84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06</a:t>
            </a:r>
            <a:endParaRPr lang="en-US" altLang="zh-CN" sz="84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699" name="TextBox 3"/>
          <p:cNvSpPr txBox="1"/>
          <p:nvPr/>
        </p:nvSpPr>
        <p:spPr>
          <a:xfrm>
            <a:off x="1096963" y="2763838"/>
            <a:ext cx="8024812" cy="187325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45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动力学模拟与粒子系统应用</a:t>
            </a:r>
            <a:endParaRPr lang="en-US" altLang="zh-CN" sz="45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700" name="Freeform 4"/>
          <p:cNvSpPr/>
          <p:nvPr/>
        </p:nvSpPr>
        <p:spPr>
          <a:xfrm>
            <a:off x="303371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9701" name="TextBox 5"/>
          <p:cNvSpPr txBox="1"/>
          <p:nvPr/>
        </p:nvSpPr>
        <p:spPr>
          <a:xfrm>
            <a:off x="1096963" y="5602288"/>
            <a:ext cx="3105150" cy="4095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2400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Chapter</a:t>
            </a:r>
            <a:endParaRPr lang="en-US" altLang="zh-CN" sz="2400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29702" name="Connector 6"/>
          <p:cNvCxnSpPr/>
          <p:nvPr/>
        </p:nvCxnSpPr>
        <p:spPr>
          <a:xfrm>
            <a:off x="3376613" y="5849938"/>
            <a:ext cx="8820150" cy="0"/>
          </a:xfrm>
          <a:prstGeom prst="line">
            <a:avLst/>
          </a:prstGeom>
          <a:ln w="9525" cap="flat" cmpd="sng">
            <a:solidFill>
              <a:srgbClr val="00BEA8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703" name="Freeform 7"/>
          <p:cNvSpPr/>
          <p:nvPr/>
        </p:nvSpPr>
        <p:spPr>
          <a:xfrm>
            <a:off x="286226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9704" name="Freeform 8"/>
          <p:cNvSpPr/>
          <p:nvPr/>
        </p:nvSpPr>
        <p:spPr>
          <a:xfrm>
            <a:off x="269081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29705" name="AutoShape 9"/>
          <p:cNvSpPr/>
          <p:nvPr/>
        </p:nvSpPr>
        <p:spPr>
          <a:xfrm>
            <a:off x="1096963" y="1098550"/>
            <a:ext cx="1335087" cy="1335088"/>
          </a:xfrm>
          <a:prstGeom prst="roundRect">
            <a:avLst>
              <a:gd name="adj" fmla="val 8843"/>
            </a:avLst>
          </a:prstGeom>
          <a:gradFill rotWithShape="0">
            <a:gsLst>
              <a:gs pos="0">
                <a:srgbClr val="00A28F"/>
              </a:gs>
              <a:gs pos="100000">
                <a:schemeClr val="accent1"/>
              </a:gs>
            </a:gsLst>
            <a:lin ang="2700000"/>
            <a:tileRect/>
          </a:gradFill>
          <a:ln w="9525">
            <a:noFill/>
          </a:ln>
          <a:effectLst>
            <a:outerShdw dist="101599" dir="2699999" rotWithShape="0">
              <a:srgbClr val="000000">
                <a:alpha val="29999"/>
              </a:srgbClr>
            </a:outerShdw>
          </a:effectLst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grpSp>
        <p:nvGrpSpPr>
          <p:cNvPr id="29706" name="Group 10"/>
          <p:cNvGrpSpPr/>
          <p:nvPr/>
        </p:nvGrpSpPr>
        <p:grpSpPr>
          <a:xfrm>
            <a:off x="1133475" y="1135063"/>
            <a:ext cx="1262063" cy="1262062"/>
            <a:chOff x="1133886" y="1135811"/>
            <a:chExt cx="1261638" cy="1261638"/>
          </a:xfrm>
        </p:grpSpPr>
        <p:sp>
          <p:nvSpPr>
            <p:cNvPr id="29707" name="Freeform 11"/>
            <p:cNvSpPr/>
            <p:nvPr/>
          </p:nvSpPr>
          <p:spPr>
            <a:xfrm>
              <a:off x="1133886" y="1135811"/>
              <a:ext cx="1261638" cy="1261638"/>
            </a:xfrm>
            <a:prstGeom prst="rect">
              <a:avLst/>
            </a:prstGeom>
            <a:solidFill>
              <a:srgbClr val="00B4A0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  <p:sp>
          <p:nvSpPr>
            <p:cNvPr id="29708" name="AutoShape 12"/>
            <p:cNvSpPr/>
            <p:nvPr/>
          </p:nvSpPr>
          <p:spPr>
            <a:xfrm>
              <a:off x="1133886" y="1135811"/>
              <a:ext cx="1261638" cy="1261638"/>
            </a:xfrm>
            <a:prstGeom prst="roundRect">
              <a:avLst>
                <a:gd name="adj" fmla="val 8843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29709" name="AutoShape 13"/>
            <p:cNvSpPr/>
            <p:nvPr/>
          </p:nvSpPr>
          <p:spPr>
            <a:xfrm>
              <a:off x="1221928" y="1223852"/>
              <a:ext cx="1085633" cy="1085633"/>
            </a:xfrm>
            <a:prstGeom prst="roundRect">
              <a:avLst>
                <a:gd name="adj" fmla="val 9565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</p:grpSp>
      <p:sp>
        <p:nvSpPr>
          <p:cNvPr id="29710" name="Freeform 14"/>
          <p:cNvSpPr/>
          <p:nvPr/>
        </p:nvSpPr>
        <p:spPr>
          <a:xfrm>
            <a:off x="1343025" y="1576388"/>
            <a:ext cx="842963" cy="57785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30722" name="Group 2"/>
          <p:cNvGrpSpPr/>
          <p:nvPr/>
        </p:nvGrpSpPr>
        <p:grpSpPr>
          <a:xfrm>
            <a:off x="5659438" y="3119438"/>
            <a:ext cx="5783262" cy="1160462"/>
            <a:chOff x="5659243" y="3119345"/>
            <a:chExt cx="5783287" cy="1160526"/>
          </a:xfrm>
        </p:grpSpPr>
        <p:sp>
          <p:nvSpPr>
            <p:cNvPr id="30723" name="TextBox 3"/>
            <p:cNvSpPr txBox="1"/>
            <p:nvPr/>
          </p:nvSpPr>
          <p:spPr>
            <a:xfrm>
              <a:off x="5659243" y="3119345"/>
              <a:ext cx="4521094" cy="3985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77000"/>
                </a:lnSpc>
              </a:pPr>
              <a:r>
                <a:rPr lang="en-US" altLang="zh-CN" sz="23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刚体碰撞与约束</a:t>
              </a:r>
              <a:endPara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0724" name="TextBox 4"/>
            <p:cNvSpPr txBox="1"/>
            <p:nvPr/>
          </p:nvSpPr>
          <p:spPr>
            <a:xfrm>
              <a:off x="5659243" y="3577688"/>
              <a:ext cx="5783287" cy="70218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120000"/>
                </a:lnSpc>
              </a:pPr>
              <a:r>
                <a:rPr lang="en-US" altLang="zh-CN" sz="15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rPr>
                <a:t>介绍刚体之间的碰撞检测与响应，以及约束条件的设置和实现方法。</a:t>
              </a:r>
              <a:endPara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0725" name="Group 5"/>
          <p:cNvGrpSpPr/>
          <p:nvPr/>
        </p:nvGrpSpPr>
        <p:grpSpPr>
          <a:xfrm>
            <a:off x="5659438" y="4772025"/>
            <a:ext cx="5783262" cy="1160463"/>
            <a:chOff x="5659243" y="4772000"/>
            <a:chExt cx="5783287" cy="1160526"/>
          </a:xfrm>
        </p:grpSpPr>
        <p:sp>
          <p:nvSpPr>
            <p:cNvPr id="30726" name="TextBox 6"/>
            <p:cNvSpPr txBox="1"/>
            <p:nvPr/>
          </p:nvSpPr>
          <p:spPr>
            <a:xfrm>
              <a:off x="5659243" y="4772000"/>
              <a:ext cx="4521094" cy="3985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77000"/>
                </a:lnSpc>
              </a:pPr>
              <a:r>
                <a:rPr lang="en-US" altLang="zh-CN" sz="23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刚体运动学仿真</a:t>
              </a:r>
              <a:endPara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0727" name="TextBox 7"/>
            <p:cNvSpPr txBox="1"/>
            <p:nvPr/>
          </p:nvSpPr>
          <p:spPr>
            <a:xfrm>
              <a:off x="5659243" y="5230343"/>
              <a:ext cx="5783287" cy="70218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120000"/>
                </a:lnSpc>
              </a:pPr>
              <a:r>
                <a:rPr lang="en-US" altLang="zh-CN" sz="15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rPr>
                <a:t>通过案例演示刚体运动学仿真的实现过程，包括机械臂、车辆等运动模拟。</a:t>
              </a:r>
              <a:endPara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0728" name="AutoShape 8"/>
          <p:cNvSpPr/>
          <p:nvPr/>
        </p:nvSpPr>
        <p:spPr>
          <a:xfrm>
            <a:off x="4481513" y="4860925"/>
            <a:ext cx="809625" cy="809625"/>
          </a:xfrm>
          <a:prstGeom prst="ellipse">
            <a:avLst/>
          </a:prstGeom>
          <a:solidFill>
            <a:srgbClr val="18D3FF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grpSp>
        <p:nvGrpSpPr>
          <p:cNvPr id="30729" name="Group 9"/>
          <p:cNvGrpSpPr/>
          <p:nvPr/>
        </p:nvGrpSpPr>
        <p:grpSpPr>
          <a:xfrm>
            <a:off x="5659438" y="1470025"/>
            <a:ext cx="5783262" cy="1160463"/>
            <a:chOff x="5659243" y="1470704"/>
            <a:chExt cx="5783287" cy="1160526"/>
          </a:xfrm>
        </p:grpSpPr>
        <p:sp>
          <p:nvSpPr>
            <p:cNvPr id="30730" name="TextBox 10"/>
            <p:cNvSpPr txBox="1"/>
            <p:nvPr/>
          </p:nvSpPr>
          <p:spPr>
            <a:xfrm>
              <a:off x="5659243" y="1470704"/>
              <a:ext cx="4521094" cy="3985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77000"/>
                </a:lnSpc>
              </a:pPr>
              <a:r>
                <a:rPr lang="en-US" altLang="zh-CN" sz="23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刚体动力学基本原理</a:t>
              </a:r>
              <a:endPara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0731" name="TextBox 11"/>
            <p:cNvSpPr txBox="1"/>
            <p:nvPr/>
          </p:nvSpPr>
          <p:spPr>
            <a:xfrm>
              <a:off x="5659243" y="1929047"/>
              <a:ext cx="5783287" cy="70218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120000"/>
                </a:lnSpc>
              </a:pPr>
              <a:r>
                <a:rPr lang="en-US" altLang="zh-CN" sz="15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rPr>
                <a:t>阐述刚体在力的作用下的运动规律，包括牛顿运动定律、动量定理等。</a:t>
              </a:r>
              <a:endPara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0732" name="Freeform 12"/>
          <p:cNvSpPr/>
          <p:nvPr/>
        </p:nvSpPr>
        <p:spPr>
          <a:xfrm>
            <a:off x="4610100" y="4989513"/>
            <a:ext cx="554038" cy="554037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0733" name="AutoShape 13"/>
          <p:cNvSpPr/>
          <p:nvPr/>
        </p:nvSpPr>
        <p:spPr>
          <a:xfrm>
            <a:off x="4481513" y="3221038"/>
            <a:ext cx="809625" cy="809625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30734" name="AutoShape 14"/>
          <p:cNvSpPr/>
          <p:nvPr/>
        </p:nvSpPr>
        <p:spPr>
          <a:xfrm>
            <a:off x="4481513" y="1560513"/>
            <a:ext cx="809625" cy="809625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30735" name="Freeform 15"/>
          <p:cNvSpPr/>
          <p:nvPr/>
        </p:nvSpPr>
        <p:spPr>
          <a:xfrm>
            <a:off x="4667250" y="1763713"/>
            <a:ext cx="404813" cy="404812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0736" name="Freeform 16"/>
          <p:cNvSpPr/>
          <p:nvPr/>
        </p:nvSpPr>
        <p:spPr>
          <a:xfrm>
            <a:off x="4678363" y="3406775"/>
            <a:ext cx="423862" cy="423863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0737" name="Freeform 17"/>
          <p:cNvSpPr/>
          <p:nvPr/>
        </p:nvSpPr>
        <p:spPr>
          <a:xfrm>
            <a:off x="969963" y="2236788"/>
            <a:ext cx="2647950" cy="2933700"/>
          </a:xfrm>
          <a:prstGeom prst="rect">
            <a:avLst/>
          </a:prstGeom>
          <a:solidFill>
            <a:srgbClr val="002A26"/>
          </a:solidFill>
          <a:ln w="76200" cap="flat" cmpd="sng">
            <a:solidFill>
              <a:srgbClr val="00BEA8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0738" name="Freeform 18"/>
          <p:cNvSpPr/>
          <p:nvPr/>
        </p:nvSpPr>
        <p:spPr>
          <a:xfrm>
            <a:off x="1655763" y="3001963"/>
            <a:ext cx="1277937" cy="1195387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grpSp>
        <p:nvGrpSpPr>
          <p:cNvPr id="30739" name="Group 19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30740" name="AutoShape 20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0741" name="AutoShape 21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0742" name="AutoShape 22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0743" name="AutoShape 23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0744" name="AutoShape 24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0745" name="AutoShape 25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0746" name="AutoShape 26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0747" name="AutoShape 27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0748" name="AutoShape 28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0749" name="AutoShape 29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0750" name="AutoShape 30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0751" name="AutoShape 31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0752" name="AutoShape 32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0753" name="AutoShape 33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0754" name="AutoShape 34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0755" name="AutoShape 35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0756" name="AutoShape 36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0757" name="AutoShape 37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0758" name="AutoShape 38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0759" name="AutoShape 39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0760" name="TextBox 40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刚体动力学模拟实现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1746" name="AutoShape 2"/>
          <p:cNvSpPr/>
          <p:nvPr/>
        </p:nvSpPr>
        <p:spPr>
          <a:xfrm>
            <a:off x="5527675" y="1849438"/>
            <a:ext cx="4495800" cy="56515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grpSp>
        <p:nvGrpSpPr>
          <p:cNvPr id="31747" name="Group 3"/>
          <p:cNvGrpSpPr/>
          <p:nvPr/>
        </p:nvGrpSpPr>
        <p:grpSpPr>
          <a:xfrm>
            <a:off x="1435100" y="1849438"/>
            <a:ext cx="3294063" cy="3432175"/>
            <a:chOff x="1435703" y="1849088"/>
            <a:chExt cx="3294412" cy="3432906"/>
          </a:xfrm>
        </p:grpSpPr>
        <p:sp>
          <p:nvSpPr>
            <p:cNvPr id="31748" name="AutoShape 4"/>
            <p:cNvSpPr/>
            <p:nvPr/>
          </p:nvSpPr>
          <p:spPr>
            <a:xfrm>
              <a:off x="1435703" y="1849088"/>
              <a:ext cx="3294412" cy="3294412"/>
            </a:xfrm>
            <a:prstGeom prst="rect">
              <a:avLst/>
            </a:prstGeom>
            <a:solidFill>
              <a:srgbClr val="008E7E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  <p:sp>
          <p:nvSpPr>
            <p:cNvPr id="31749" name="AutoShape 5"/>
            <p:cNvSpPr/>
            <p:nvPr/>
          </p:nvSpPr>
          <p:spPr>
            <a:xfrm rot="10800000">
              <a:off x="1435703" y="1987582"/>
              <a:ext cx="3294412" cy="3294412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</p:grpSp>
      <p:sp>
        <p:nvSpPr>
          <p:cNvPr id="31750" name="Freeform 6"/>
          <p:cNvSpPr/>
          <p:nvPr/>
        </p:nvSpPr>
        <p:spPr>
          <a:xfrm>
            <a:off x="2698750" y="3282950"/>
            <a:ext cx="766763" cy="703263"/>
          </a:xfrm>
          <a:prstGeom prst="rect">
            <a:avLst/>
          </a:prstGeom>
          <a:solidFill>
            <a:srgbClr val="008E7E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1751" name="TextBox 7"/>
          <p:cNvSpPr txBox="1"/>
          <p:nvPr/>
        </p:nvSpPr>
        <p:spPr>
          <a:xfrm>
            <a:off x="5670550" y="1849438"/>
            <a:ext cx="4173538" cy="56197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ctr" anchorCtr="1"/>
          <a:p>
            <a:pPr algn="ctr">
              <a:spcBef>
                <a:spcPts val="375"/>
              </a:spcBef>
            </a:pPr>
            <a:r>
              <a:rPr lang="en-US" altLang="zh-CN" sz="20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柔体动力学基本原理</a:t>
            </a:r>
            <a:endParaRPr lang="en-US" altLang="zh-CN" sz="20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1752" name="Group 8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31753" name="AutoShape 9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1754" name="AutoShape 10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1755" name="AutoShape 11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1756" name="AutoShape 12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1757" name="AutoShape 13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1758" name="AutoShape 14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1759" name="AutoShape 15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1760" name="AutoShape 16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1761" name="AutoShape 17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1762" name="AutoShape 18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1763" name="AutoShape 19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1764" name="AutoShape 20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1765" name="AutoShape 21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1766" name="AutoShape 22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1767" name="AutoShape 23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1768" name="AutoShape 24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1769" name="AutoShape 25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1770" name="AutoShape 26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1771" name="AutoShape 27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1772" name="AutoShape 28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1773" name="TextBox 29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柔体动力学特性分析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1774" name="TextBox 30"/>
          <p:cNvSpPr txBox="1"/>
          <p:nvPr/>
        </p:nvSpPr>
        <p:spPr>
          <a:xfrm>
            <a:off x="5527675" y="2424113"/>
            <a:ext cx="4495800" cy="820737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ctr" anchorCtr="1"/>
          <a:p>
            <a:pPr algn="ctr">
              <a:lnSpc>
                <a:spcPct val="187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介绍柔体在力的作用下的变形和运动规律，包括弹性力学、塑性力学等。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775" name="AutoShape 31"/>
          <p:cNvSpPr/>
          <p:nvPr/>
        </p:nvSpPr>
        <p:spPr>
          <a:xfrm>
            <a:off x="5527675" y="3282950"/>
            <a:ext cx="4495800" cy="565150"/>
          </a:xfrm>
          <a:prstGeom prst="rect">
            <a:avLst/>
          </a:prstGeom>
          <a:solidFill>
            <a:srgbClr val="005F54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31776" name="TextBox 32"/>
          <p:cNvSpPr txBox="1"/>
          <p:nvPr/>
        </p:nvSpPr>
        <p:spPr>
          <a:xfrm>
            <a:off x="5670550" y="3282950"/>
            <a:ext cx="4173538" cy="56197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ctr" anchorCtr="1"/>
          <a:p>
            <a:pPr algn="ctr">
              <a:spcBef>
                <a:spcPts val="375"/>
              </a:spcBef>
            </a:pPr>
            <a:r>
              <a:rPr lang="en-US" altLang="zh-CN" sz="20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柔体材料特性分析</a:t>
            </a:r>
            <a:endParaRPr lang="en-US" altLang="zh-CN" sz="20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777" name="TextBox 33"/>
          <p:cNvSpPr txBox="1"/>
          <p:nvPr/>
        </p:nvSpPr>
        <p:spPr>
          <a:xfrm>
            <a:off x="5527675" y="3876675"/>
            <a:ext cx="4495800" cy="820738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ctr" anchorCtr="1"/>
          <a:p>
            <a:pPr algn="ctr">
              <a:lnSpc>
                <a:spcPct val="187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分析不同材料的柔体特性，如布料、橡胶、液体等，以及它们在动力学模拟中的表现。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778" name="AutoShape 34"/>
          <p:cNvSpPr/>
          <p:nvPr/>
        </p:nvSpPr>
        <p:spPr>
          <a:xfrm>
            <a:off x="5527675" y="4772025"/>
            <a:ext cx="4495800" cy="56515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31779" name="TextBox 35"/>
          <p:cNvSpPr txBox="1"/>
          <p:nvPr/>
        </p:nvSpPr>
        <p:spPr>
          <a:xfrm>
            <a:off x="5527675" y="5365750"/>
            <a:ext cx="4495800" cy="820738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ctr" anchorCtr="1"/>
          <a:p>
            <a:pPr algn="ctr">
              <a:lnSpc>
                <a:spcPct val="187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介绍柔体之间的碰撞检测与响应，以及约束条件的设置和实现方法。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780" name="TextBox 36"/>
          <p:cNvSpPr txBox="1"/>
          <p:nvPr/>
        </p:nvSpPr>
        <p:spPr>
          <a:xfrm>
            <a:off x="5688013" y="4772025"/>
            <a:ext cx="4173537" cy="56197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ctr" anchorCtr="1"/>
          <a:p>
            <a:pPr algn="ctr">
              <a:spcBef>
                <a:spcPts val="375"/>
              </a:spcBef>
            </a:pPr>
            <a:r>
              <a:rPr lang="en-US" altLang="zh-CN" sz="20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柔体碰撞与约束</a:t>
            </a:r>
            <a:endParaRPr lang="en-US" altLang="zh-CN" sz="20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2770" name="Freeform 2"/>
          <p:cNvSpPr/>
          <p:nvPr/>
        </p:nvSpPr>
        <p:spPr>
          <a:xfrm>
            <a:off x="5011738" y="3721100"/>
            <a:ext cx="2166937" cy="2120900"/>
          </a:xfrm>
          <a:prstGeom prst="rect">
            <a:avLst/>
          </a:prstGeom>
          <a:solidFill>
            <a:srgbClr val="005F54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2771" name="AutoShape 3"/>
          <p:cNvSpPr/>
          <p:nvPr/>
        </p:nvSpPr>
        <p:spPr>
          <a:xfrm>
            <a:off x="6249988" y="3865563"/>
            <a:ext cx="2166937" cy="182562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32772" name="AutoShape 4"/>
          <p:cNvSpPr/>
          <p:nvPr/>
        </p:nvSpPr>
        <p:spPr>
          <a:xfrm>
            <a:off x="3776663" y="3865563"/>
            <a:ext cx="2166937" cy="182562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32773" name="AutoShape 5"/>
          <p:cNvSpPr/>
          <p:nvPr/>
        </p:nvSpPr>
        <p:spPr>
          <a:xfrm>
            <a:off x="5011738" y="1711325"/>
            <a:ext cx="2166937" cy="182562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32774" name="Freeform 6"/>
          <p:cNvSpPr/>
          <p:nvPr/>
        </p:nvSpPr>
        <p:spPr>
          <a:xfrm>
            <a:off x="5743575" y="3022600"/>
            <a:ext cx="704850" cy="520700"/>
          </a:xfrm>
          <a:prstGeom prst="rect">
            <a:avLst/>
          </a:prstGeom>
          <a:solidFill>
            <a:srgbClr val="002A26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2775" name="Freeform 7"/>
          <p:cNvSpPr/>
          <p:nvPr/>
        </p:nvSpPr>
        <p:spPr>
          <a:xfrm rot="7200000">
            <a:off x="6589713" y="4673600"/>
            <a:ext cx="704850" cy="520700"/>
          </a:xfrm>
          <a:prstGeom prst="rect">
            <a:avLst/>
          </a:prstGeom>
          <a:solidFill>
            <a:srgbClr val="002A26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2776" name="Freeform 8"/>
          <p:cNvSpPr/>
          <p:nvPr/>
        </p:nvSpPr>
        <p:spPr>
          <a:xfrm rot="-7260000">
            <a:off x="4910138" y="4657725"/>
            <a:ext cx="704850" cy="520700"/>
          </a:xfrm>
          <a:prstGeom prst="rect">
            <a:avLst/>
          </a:prstGeom>
          <a:solidFill>
            <a:srgbClr val="002A26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cxnSp>
        <p:nvCxnSpPr>
          <p:cNvPr id="32777" name="Connector 9"/>
          <p:cNvCxnSpPr/>
          <p:nvPr/>
        </p:nvCxnSpPr>
        <p:spPr>
          <a:xfrm>
            <a:off x="6818313" y="3284538"/>
            <a:ext cx="4106862" cy="0"/>
          </a:xfrm>
          <a:prstGeom prst="line">
            <a:avLst/>
          </a:prstGeom>
          <a:ln w="9525" cap="flat" cmpd="sng">
            <a:solidFill>
              <a:srgbClr val="00BEA8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2778" name="AutoShape 10"/>
          <p:cNvSpPr/>
          <p:nvPr/>
        </p:nvSpPr>
        <p:spPr>
          <a:xfrm>
            <a:off x="10896600" y="3216275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32779" name="TextBox 11"/>
          <p:cNvSpPr txBox="1"/>
          <p:nvPr/>
        </p:nvSpPr>
        <p:spPr>
          <a:xfrm>
            <a:off x="6996113" y="1208088"/>
            <a:ext cx="3900487" cy="1122362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粒子属性与分类</a:t>
            </a:r>
            <a:endParaRPr lang="en-US" altLang="zh-CN" sz="23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780" name="TextBox 12"/>
          <p:cNvSpPr txBox="1"/>
          <p:nvPr/>
        </p:nvSpPr>
        <p:spPr>
          <a:xfrm>
            <a:off x="6996113" y="2047875"/>
            <a:ext cx="4052887" cy="120332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3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介绍粒子的基本属性，如位置、速度、颜色等，以及不同类型的粒子，如点粒子、线粒子、面粒子等。</a:t>
            </a:r>
            <a:endParaRPr lang="en-US" altLang="zh-CN" sz="13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781" name="TextBox 13"/>
          <p:cNvSpPr txBox="1"/>
          <p:nvPr/>
        </p:nvSpPr>
        <p:spPr>
          <a:xfrm>
            <a:off x="8129588" y="3502025"/>
            <a:ext cx="3482975" cy="1122363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粒子生成与控制</a:t>
            </a:r>
            <a:endParaRPr lang="en-US" altLang="zh-CN" sz="23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782" name="TextBox 14"/>
          <p:cNvSpPr txBox="1"/>
          <p:nvPr/>
        </p:nvSpPr>
        <p:spPr>
          <a:xfrm>
            <a:off x="8142288" y="4429125"/>
            <a:ext cx="3482975" cy="120332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3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阐述粒子的生成方法、运动规律和消亡条件，以及如何通过控制器对粒子进行操作和修改。</a:t>
            </a:r>
            <a:endParaRPr lang="en-US" altLang="zh-CN" sz="13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32783" name="Connector 15"/>
          <p:cNvCxnSpPr/>
          <p:nvPr/>
        </p:nvCxnSpPr>
        <p:spPr>
          <a:xfrm>
            <a:off x="7345363" y="5627688"/>
            <a:ext cx="4106862" cy="0"/>
          </a:xfrm>
          <a:prstGeom prst="line">
            <a:avLst/>
          </a:prstGeom>
          <a:ln w="9525" cap="flat" cmpd="sng">
            <a:solidFill>
              <a:srgbClr val="00BEA8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2784" name="AutoShape 16"/>
          <p:cNvSpPr/>
          <p:nvPr/>
        </p:nvSpPr>
        <p:spPr>
          <a:xfrm>
            <a:off x="11425238" y="5559425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cxnSp>
        <p:nvCxnSpPr>
          <p:cNvPr id="32785" name="Connector 17"/>
          <p:cNvCxnSpPr/>
          <p:nvPr/>
        </p:nvCxnSpPr>
        <p:spPr>
          <a:xfrm>
            <a:off x="904875" y="4589463"/>
            <a:ext cx="3792538" cy="0"/>
          </a:xfrm>
          <a:prstGeom prst="line">
            <a:avLst/>
          </a:prstGeom>
          <a:ln w="9525" cap="flat" cmpd="sng">
            <a:solidFill>
              <a:srgbClr val="00BEA8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2786" name="AutoShape 18"/>
          <p:cNvSpPr/>
          <p:nvPr/>
        </p:nvSpPr>
        <p:spPr>
          <a:xfrm>
            <a:off x="904875" y="4510088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32787" name="TextBox 19"/>
          <p:cNvSpPr txBox="1"/>
          <p:nvPr/>
        </p:nvSpPr>
        <p:spPr>
          <a:xfrm>
            <a:off x="868363" y="2297113"/>
            <a:ext cx="3482975" cy="1122362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粒子系统定义与组成</a:t>
            </a:r>
            <a:endParaRPr lang="en-US" altLang="zh-CN" sz="23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788" name="TextBox 20"/>
          <p:cNvSpPr txBox="1"/>
          <p:nvPr/>
        </p:nvSpPr>
        <p:spPr>
          <a:xfrm>
            <a:off x="868363" y="3224213"/>
            <a:ext cx="3482975" cy="120332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3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阐述粒子系统的基本概念、组成要素和实现原理。</a:t>
            </a:r>
            <a:endParaRPr lang="en-US" altLang="zh-CN" sz="13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789" name="Freeform 21"/>
          <p:cNvSpPr/>
          <p:nvPr/>
        </p:nvSpPr>
        <p:spPr>
          <a:xfrm>
            <a:off x="5786438" y="4000500"/>
            <a:ext cx="661987" cy="661988"/>
          </a:xfrm>
          <a:prstGeom prst="rect">
            <a:avLst/>
          </a:prstGeom>
          <a:solidFill>
            <a:srgbClr val="BFFFF8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grpSp>
        <p:nvGrpSpPr>
          <p:cNvPr id="32790" name="Group 22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32791" name="AutoShape 23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2792" name="AutoShape 24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2793" name="AutoShape 25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2794" name="AutoShape 26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2795" name="AutoShape 27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2796" name="AutoShape 28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2797" name="AutoShape 29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2798" name="AutoShape 30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2799" name="AutoShape 31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2800" name="AutoShape 32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2801" name="AutoShape 33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2802" name="AutoShape 34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2803" name="AutoShape 35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2804" name="AutoShape 36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2805" name="AutoShape 37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2806" name="AutoShape 38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2807" name="AutoShape 39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2808" name="AutoShape 40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2809" name="AutoShape 41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2810" name="AutoShape 42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2811" name="TextBox 43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粒子系统基本概念及分类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3794" name="AutoShape 2"/>
          <p:cNvSpPr/>
          <p:nvPr/>
        </p:nvSpPr>
        <p:spPr>
          <a:xfrm>
            <a:off x="5338763" y="1736725"/>
            <a:ext cx="1219200" cy="1219200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33795" name="TextBox 3"/>
          <p:cNvSpPr txBox="1"/>
          <p:nvPr/>
        </p:nvSpPr>
        <p:spPr>
          <a:xfrm>
            <a:off x="6950075" y="1528763"/>
            <a:ext cx="4524375" cy="5619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ctr">
              <a:lnSpc>
                <a:spcPct val="120000"/>
              </a:lnSpc>
            </a:pPr>
            <a:r>
              <a: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粒子特效类型与实现</a:t>
            </a:r>
            <a:endParaRPr lang="en-US" altLang="zh-CN" sz="23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796" name="TextBox 4"/>
          <p:cNvSpPr txBox="1"/>
          <p:nvPr/>
        </p:nvSpPr>
        <p:spPr>
          <a:xfrm>
            <a:off x="7258050" y="2084388"/>
            <a:ext cx="3905250" cy="7016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介绍常见的粒子特效类型，如火焰、烟雾、水流等，以及它们的实现方法和技巧。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797" name="TextBox 5"/>
          <p:cNvSpPr txBox="1"/>
          <p:nvPr/>
        </p:nvSpPr>
        <p:spPr>
          <a:xfrm>
            <a:off x="7851775" y="3843338"/>
            <a:ext cx="4524375" cy="5619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粒子优化与性能提升</a:t>
            </a:r>
            <a:endParaRPr lang="en-US" altLang="zh-CN" sz="23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798" name="TextBox 6"/>
          <p:cNvSpPr txBox="1"/>
          <p:nvPr/>
        </p:nvSpPr>
        <p:spPr>
          <a:xfrm>
            <a:off x="7851775" y="4398963"/>
            <a:ext cx="3905250" cy="7016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介绍粒子系统的优化方法，如减少粒子数量、提高渲染效率等，以提升整体性能。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799" name="TextBox 7"/>
          <p:cNvSpPr txBox="1"/>
          <p:nvPr/>
        </p:nvSpPr>
        <p:spPr>
          <a:xfrm>
            <a:off x="-390525" y="3843338"/>
            <a:ext cx="4524375" cy="5619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r">
              <a:lnSpc>
                <a:spcPct val="120000"/>
              </a:lnSpc>
            </a:pPr>
            <a:r>
              <a: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粒子特效与场景融合</a:t>
            </a:r>
            <a:endParaRPr lang="en-US" altLang="zh-CN" sz="23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800" name="TextBox 8"/>
          <p:cNvSpPr txBox="1"/>
          <p:nvPr/>
        </p:nvSpPr>
        <p:spPr>
          <a:xfrm>
            <a:off x="225425" y="4398963"/>
            <a:ext cx="3905250" cy="7016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r"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阐述如何将粒子特效与场景进行融合，以达到更加逼真的效果。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801" name="AutoShape 9"/>
          <p:cNvSpPr/>
          <p:nvPr/>
        </p:nvSpPr>
        <p:spPr>
          <a:xfrm>
            <a:off x="4348163" y="3573463"/>
            <a:ext cx="1219200" cy="1219200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33802" name="AutoShape 10"/>
          <p:cNvSpPr/>
          <p:nvPr/>
        </p:nvSpPr>
        <p:spPr>
          <a:xfrm>
            <a:off x="6426200" y="3573463"/>
            <a:ext cx="1219200" cy="1219200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33803" name="Freeform 11"/>
          <p:cNvSpPr/>
          <p:nvPr/>
        </p:nvSpPr>
        <p:spPr>
          <a:xfrm rot="-2160000">
            <a:off x="4313238" y="2628900"/>
            <a:ext cx="920750" cy="655638"/>
          </a:xfrm>
          <a:prstGeom prst="rect">
            <a:avLst/>
          </a:prstGeom>
          <a:solidFill>
            <a:schemeClr val="accent1">
              <a:alpha val="39999"/>
            </a:schemeClr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3804" name="Freeform 12"/>
          <p:cNvSpPr/>
          <p:nvPr/>
        </p:nvSpPr>
        <p:spPr>
          <a:xfrm rot="-9420000">
            <a:off x="5543550" y="4516438"/>
            <a:ext cx="920750" cy="655637"/>
          </a:xfrm>
          <a:prstGeom prst="rect">
            <a:avLst/>
          </a:prstGeom>
          <a:solidFill>
            <a:schemeClr val="accent1">
              <a:alpha val="39999"/>
            </a:schemeClr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3805" name="Freeform 13"/>
          <p:cNvSpPr/>
          <p:nvPr/>
        </p:nvSpPr>
        <p:spPr>
          <a:xfrm rot="2700000" flipH="1">
            <a:off x="6688138" y="2628900"/>
            <a:ext cx="920750" cy="655638"/>
          </a:xfrm>
          <a:prstGeom prst="rect">
            <a:avLst/>
          </a:prstGeom>
          <a:solidFill>
            <a:schemeClr val="accent1">
              <a:alpha val="39999"/>
            </a:schemeClr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3806" name="Freeform 14"/>
          <p:cNvSpPr/>
          <p:nvPr/>
        </p:nvSpPr>
        <p:spPr>
          <a:xfrm>
            <a:off x="5622925" y="2009775"/>
            <a:ext cx="647700" cy="64770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3807" name="Freeform 15"/>
          <p:cNvSpPr/>
          <p:nvPr/>
        </p:nvSpPr>
        <p:spPr>
          <a:xfrm>
            <a:off x="4660900" y="3886200"/>
            <a:ext cx="569913" cy="569913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3808" name="Freeform 16"/>
          <p:cNvSpPr/>
          <p:nvPr/>
        </p:nvSpPr>
        <p:spPr>
          <a:xfrm>
            <a:off x="6769100" y="3903663"/>
            <a:ext cx="582613" cy="582612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grpSp>
        <p:nvGrpSpPr>
          <p:cNvPr id="33809" name="Group 17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33810" name="AutoShape 18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3811" name="AutoShape 19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3812" name="AutoShape 20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3813" name="AutoShape 21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3814" name="AutoShape 22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3815" name="AutoShape 23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3816" name="AutoShape 24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3817" name="AutoShape 25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3818" name="AutoShape 26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3819" name="AutoShape 27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3820" name="AutoShape 28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3821" name="AutoShape 29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3822" name="AutoShape 30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3823" name="AutoShape 31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3824" name="AutoShape 32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3825" name="AutoShape 33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3826" name="AutoShape 34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3827" name="AutoShape 35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3828" name="AutoShape 36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3829" name="AutoShape 37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3830" name="TextBox 38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粒子特效在场景中应用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4818" name="TextBox 2"/>
          <p:cNvSpPr txBox="1"/>
          <p:nvPr/>
        </p:nvSpPr>
        <p:spPr>
          <a:xfrm>
            <a:off x="2571750" y="1030288"/>
            <a:ext cx="8683625" cy="114935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84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07</a:t>
            </a:r>
            <a:endParaRPr lang="en-US" altLang="zh-CN" sz="84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819" name="TextBox 3"/>
          <p:cNvSpPr txBox="1"/>
          <p:nvPr/>
        </p:nvSpPr>
        <p:spPr>
          <a:xfrm>
            <a:off x="1096963" y="2763838"/>
            <a:ext cx="8024812" cy="187325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45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插件扩展功能挖掘</a:t>
            </a:r>
            <a:endParaRPr lang="en-US" altLang="zh-CN" sz="45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820" name="Freeform 4"/>
          <p:cNvSpPr/>
          <p:nvPr/>
        </p:nvSpPr>
        <p:spPr>
          <a:xfrm>
            <a:off x="303371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4821" name="TextBox 5"/>
          <p:cNvSpPr txBox="1"/>
          <p:nvPr/>
        </p:nvSpPr>
        <p:spPr>
          <a:xfrm>
            <a:off x="1096963" y="5602288"/>
            <a:ext cx="3105150" cy="4095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2400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Chapter</a:t>
            </a:r>
            <a:endParaRPr lang="en-US" altLang="zh-CN" sz="2400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34822" name="Connector 6"/>
          <p:cNvCxnSpPr/>
          <p:nvPr/>
        </p:nvCxnSpPr>
        <p:spPr>
          <a:xfrm>
            <a:off x="3376613" y="5849938"/>
            <a:ext cx="8820150" cy="0"/>
          </a:xfrm>
          <a:prstGeom prst="line">
            <a:avLst/>
          </a:prstGeom>
          <a:ln w="9525" cap="flat" cmpd="sng">
            <a:solidFill>
              <a:srgbClr val="00BEA8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4823" name="Freeform 7"/>
          <p:cNvSpPr/>
          <p:nvPr/>
        </p:nvSpPr>
        <p:spPr>
          <a:xfrm>
            <a:off x="286226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4824" name="Freeform 8"/>
          <p:cNvSpPr/>
          <p:nvPr/>
        </p:nvSpPr>
        <p:spPr>
          <a:xfrm>
            <a:off x="269081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4825" name="AutoShape 9"/>
          <p:cNvSpPr/>
          <p:nvPr/>
        </p:nvSpPr>
        <p:spPr>
          <a:xfrm>
            <a:off x="1096963" y="1098550"/>
            <a:ext cx="1335087" cy="1335088"/>
          </a:xfrm>
          <a:prstGeom prst="roundRect">
            <a:avLst>
              <a:gd name="adj" fmla="val 8843"/>
            </a:avLst>
          </a:prstGeom>
          <a:gradFill rotWithShape="0">
            <a:gsLst>
              <a:gs pos="0">
                <a:srgbClr val="00A28F"/>
              </a:gs>
              <a:gs pos="100000">
                <a:schemeClr val="accent1"/>
              </a:gs>
            </a:gsLst>
            <a:lin ang="2700000"/>
            <a:tileRect/>
          </a:gradFill>
          <a:ln w="9525">
            <a:noFill/>
          </a:ln>
          <a:effectLst>
            <a:outerShdw dist="101599" dir="2699999" rotWithShape="0">
              <a:srgbClr val="000000">
                <a:alpha val="29999"/>
              </a:srgbClr>
            </a:outerShdw>
          </a:effectLst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grpSp>
        <p:nvGrpSpPr>
          <p:cNvPr id="34826" name="Group 10"/>
          <p:cNvGrpSpPr/>
          <p:nvPr/>
        </p:nvGrpSpPr>
        <p:grpSpPr>
          <a:xfrm>
            <a:off x="1133475" y="1135063"/>
            <a:ext cx="1262063" cy="1262062"/>
            <a:chOff x="1133886" y="1135811"/>
            <a:chExt cx="1261638" cy="1261638"/>
          </a:xfrm>
        </p:grpSpPr>
        <p:sp>
          <p:nvSpPr>
            <p:cNvPr id="34827" name="Freeform 11"/>
            <p:cNvSpPr/>
            <p:nvPr/>
          </p:nvSpPr>
          <p:spPr>
            <a:xfrm>
              <a:off x="1133886" y="1135811"/>
              <a:ext cx="1261638" cy="1261638"/>
            </a:xfrm>
            <a:prstGeom prst="rect">
              <a:avLst/>
            </a:prstGeom>
            <a:solidFill>
              <a:srgbClr val="00B4A0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  <p:sp>
          <p:nvSpPr>
            <p:cNvPr id="34828" name="AutoShape 12"/>
            <p:cNvSpPr/>
            <p:nvPr/>
          </p:nvSpPr>
          <p:spPr>
            <a:xfrm>
              <a:off x="1133886" y="1135811"/>
              <a:ext cx="1261638" cy="1261638"/>
            </a:xfrm>
            <a:prstGeom prst="roundRect">
              <a:avLst>
                <a:gd name="adj" fmla="val 8843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4829" name="AutoShape 13"/>
            <p:cNvSpPr/>
            <p:nvPr/>
          </p:nvSpPr>
          <p:spPr>
            <a:xfrm>
              <a:off x="1221928" y="1223852"/>
              <a:ext cx="1085633" cy="1085633"/>
            </a:xfrm>
            <a:prstGeom prst="roundRect">
              <a:avLst>
                <a:gd name="adj" fmla="val 9565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</p:grpSp>
      <p:sp>
        <p:nvSpPr>
          <p:cNvPr id="34830" name="Freeform 14"/>
          <p:cNvSpPr/>
          <p:nvPr/>
        </p:nvSpPr>
        <p:spPr>
          <a:xfrm>
            <a:off x="1343025" y="1576388"/>
            <a:ext cx="842963" cy="57785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5842" name="AutoShape 2"/>
          <p:cNvSpPr/>
          <p:nvPr/>
        </p:nvSpPr>
        <p:spPr>
          <a:xfrm>
            <a:off x="1128713" y="1711325"/>
            <a:ext cx="4241800" cy="1454150"/>
          </a:xfrm>
          <a:prstGeom prst="roundRect">
            <a:avLst>
              <a:gd name="adj" fmla="val 2051"/>
            </a:avLst>
          </a:prstGeom>
          <a:solidFill>
            <a:schemeClr val="accent1"/>
          </a:solidFill>
          <a:ln w="25432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35843" name="AutoShape 3"/>
          <p:cNvSpPr/>
          <p:nvPr/>
        </p:nvSpPr>
        <p:spPr>
          <a:xfrm>
            <a:off x="6996113" y="1711325"/>
            <a:ext cx="4092575" cy="1454150"/>
          </a:xfrm>
          <a:prstGeom prst="roundRect">
            <a:avLst>
              <a:gd name="adj" fmla="val 2051"/>
            </a:avLst>
          </a:prstGeom>
          <a:solidFill>
            <a:schemeClr val="accent2"/>
          </a:solidFill>
          <a:ln w="25432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cxnSp>
        <p:nvCxnSpPr>
          <p:cNvPr id="35844" name="Connector 4"/>
          <p:cNvCxnSpPr/>
          <p:nvPr/>
        </p:nvCxnSpPr>
        <p:spPr>
          <a:xfrm>
            <a:off x="6096000" y="3660775"/>
            <a:ext cx="0" cy="2439988"/>
          </a:xfrm>
          <a:prstGeom prst="line">
            <a:avLst/>
          </a:prstGeom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5845" name="AutoShape 5"/>
          <p:cNvSpPr/>
          <p:nvPr/>
        </p:nvSpPr>
        <p:spPr>
          <a:xfrm>
            <a:off x="1128713" y="3468688"/>
            <a:ext cx="4383087" cy="2755900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>
              <a:lnSpc>
                <a:spcPct val="150000"/>
              </a:lnSpc>
              <a:spcBef>
                <a:spcPts val="375"/>
              </a:spcBef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根据C4D软件特性和行业需求，推荐常用的插件，如RealFlow、TurbulenceFD、Forest Pack等。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35846" name="AutoShape 6"/>
          <p:cNvSpPr/>
          <p:nvPr/>
        </p:nvSpPr>
        <p:spPr>
          <a:xfrm>
            <a:off x="6851650" y="3468688"/>
            <a:ext cx="4383088" cy="2755900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>
              <a:lnSpc>
                <a:spcPct val="150000"/>
              </a:lnSpc>
              <a:spcBef>
                <a:spcPts val="375"/>
              </a:spcBef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详细讲解插件的安装步骤，包括下载、解压、安装、设置等，确保学生能够顺利安装并使用插件。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35847" name="AutoShape 7"/>
          <p:cNvSpPr/>
          <p:nvPr/>
        </p:nvSpPr>
        <p:spPr>
          <a:xfrm>
            <a:off x="1128713" y="2489200"/>
            <a:ext cx="4241800" cy="439738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 algn="ctr">
              <a:spcBef>
                <a:spcPts val="375"/>
              </a:spcBef>
            </a:pPr>
            <a:r>
              <a:rPr lang="en-US" altLang="zh-CN" sz="20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推荐插件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35848" name="AutoShape 8"/>
          <p:cNvSpPr/>
          <p:nvPr/>
        </p:nvSpPr>
        <p:spPr>
          <a:xfrm>
            <a:off x="6996113" y="2489200"/>
            <a:ext cx="4092575" cy="439738"/>
          </a:xfrm>
          <a:prstGeom prst="rect">
            <a:avLst/>
          </a:prstGeom>
          <a:noFill/>
          <a:ln w="9525">
            <a:noFill/>
          </a:ln>
        </p:spPr>
        <p:txBody>
          <a:bodyPr wrap="square" lIns="95250" tIns="95250" rIns="47625" bIns="95250" anchor="t" anchorCtr="0"/>
          <a:p>
            <a:pPr algn="ctr">
              <a:spcBef>
                <a:spcPts val="375"/>
              </a:spcBef>
            </a:pPr>
            <a:r>
              <a:rPr lang="en-US" altLang="zh-CN" sz="20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安装方法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35849" name="Freeform 9"/>
          <p:cNvSpPr/>
          <p:nvPr/>
        </p:nvSpPr>
        <p:spPr>
          <a:xfrm>
            <a:off x="3032125" y="2003425"/>
            <a:ext cx="434975" cy="43497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5850" name="Freeform 10"/>
          <p:cNvSpPr/>
          <p:nvPr/>
        </p:nvSpPr>
        <p:spPr>
          <a:xfrm>
            <a:off x="8832850" y="2019300"/>
            <a:ext cx="419100" cy="41910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grpSp>
        <p:nvGrpSpPr>
          <p:cNvPr id="35851" name="Group 11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35852" name="AutoShape 12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5853" name="AutoShape 13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5854" name="AutoShape 14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5855" name="AutoShape 15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5856" name="AutoShape 16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5857" name="AutoShape 17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5858" name="AutoShape 18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5859" name="AutoShape 19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5860" name="AutoShape 20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5861" name="AutoShape 21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5862" name="AutoShape 22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5863" name="AutoShape 23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5864" name="AutoShape 24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5865" name="AutoShape 25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5866" name="AutoShape 26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5867" name="AutoShape 27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5868" name="AutoShape 28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5869" name="AutoShape 29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5870" name="AutoShape 30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5871" name="AutoShape 31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5872" name="TextBox 32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常用插件推荐及安装方法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6866" name="AutoShape 2"/>
          <p:cNvSpPr/>
          <p:nvPr/>
        </p:nvSpPr>
        <p:spPr>
          <a:xfrm>
            <a:off x="636588" y="1751013"/>
            <a:ext cx="3519487" cy="4233862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cxnSp>
        <p:nvCxnSpPr>
          <p:cNvPr id="36867" name="Connector 3"/>
          <p:cNvCxnSpPr/>
          <p:nvPr/>
        </p:nvCxnSpPr>
        <p:spPr>
          <a:xfrm>
            <a:off x="1068388" y="2719388"/>
            <a:ext cx="2654300" cy="0"/>
          </a:xfrm>
          <a:prstGeom prst="line">
            <a:avLst/>
          </a:prstGeom>
          <a:ln w="9525" cap="flat" cmpd="sng">
            <a:solidFill>
              <a:srgbClr val="FFFFFF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36868" name="TextBox 4"/>
          <p:cNvSpPr txBox="1"/>
          <p:nvPr/>
        </p:nvSpPr>
        <p:spPr>
          <a:xfrm>
            <a:off x="695325" y="1776413"/>
            <a:ext cx="3354388" cy="933450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/>
          <a:p>
            <a:pPr algn="ctr">
              <a:lnSpc>
                <a:spcPct val="186000"/>
              </a:lnSpc>
            </a:pPr>
            <a:r>
              <a:rPr lang="en-US" altLang="zh-CN" sz="23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快速建模</a:t>
            </a:r>
            <a:endParaRPr lang="en-US" altLang="zh-CN" sz="23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869" name="TextBox 5"/>
          <p:cNvSpPr txBox="1"/>
          <p:nvPr/>
        </p:nvSpPr>
        <p:spPr>
          <a:xfrm>
            <a:off x="893763" y="2924175"/>
            <a:ext cx="3000375" cy="275272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 algn="just">
              <a:lnSpc>
                <a:spcPct val="15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利用插件可以快速生成复杂的模型，如使用Spline工具结合插件快速创建管道、绳索等模型。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870" name="AutoShape 6"/>
          <p:cNvSpPr/>
          <p:nvPr/>
        </p:nvSpPr>
        <p:spPr>
          <a:xfrm>
            <a:off x="4403725" y="1751013"/>
            <a:ext cx="3519488" cy="4233862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cxnSp>
        <p:nvCxnSpPr>
          <p:cNvPr id="36871" name="Connector 7"/>
          <p:cNvCxnSpPr/>
          <p:nvPr/>
        </p:nvCxnSpPr>
        <p:spPr>
          <a:xfrm>
            <a:off x="4835525" y="2719388"/>
            <a:ext cx="2654300" cy="0"/>
          </a:xfrm>
          <a:prstGeom prst="line">
            <a:avLst/>
          </a:prstGeom>
          <a:ln w="9525" cap="flat" cmpd="sng">
            <a:solidFill>
              <a:srgbClr val="FFFFFF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36872" name="TextBox 8"/>
          <p:cNvSpPr txBox="1"/>
          <p:nvPr/>
        </p:nvSpPr>
        <p:spPr>
          <a:xfrm>
            <a:off x="4489450" y="1900238"/>
            <a:ext cx="3368675" cy="685800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ctr" anchorCtr="1"/>
          <a:p>
            <a:pPr algn="ctr">
              <a:lnSpc>
                <a:spcPct val="186000"/>
              </a:lnSpc>
            </a:pPr>
            <a:r>
              <a:rPr lang="en-US" altLang="zh-CN" sz="23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模型修复</a:t>
            </a:r>
            <a:endParaRPr lang="en-US" altLang="zh-CN" sz="23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873" name="TextBox 9"/>
          <p:cNvSpPr txBox="1"/>
          <p:nvPr/>
        </p:nvSpPr>
        <p:spPr>
          <a:xfrm>
            <a:off x="4662488" y="2924175"/>
            <a:ext cx="3000375" cy="275272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 algn="just">
              <a:lnSpc>
                <a:spcPct val="15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部分插件具有模型修复功能，可以对导入的模型进行修复，确保模型在C4D中的完整性。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874" name="AutoShape 10"/>
          <p:cNvSpPr/>
          <p:nvPr/>
        </p:nvSpPr>
        <p:spPr>
          <a:xfrm>
            <a:off x="8170863" y="1751013"/>
            <a:ext cx="3519487" cy="4233862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cxnSp>
        <p:nvCxnSpPr>
          <p:cNvPr id="36875" name="Connector 11"/>
          <p:cNvCxnSpPr/>
          <p:nvPr/>
        </p:nvCxnSpPr>
        <p:spPr>
          <a:xfrm>
            <a:off x="8604250" y="2719388"/>
            <a:ext cx="2654300" cy="0"/>
          </a:xfrm>
          <a:prstGeom prst="line">
            <a:avLst/>
          </a:prstGeom>
          <a:ln w="9525" cap="flat" cmpd="sng">
            <a:solidFill>
              <a:srgbClr val="FFFFFF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36876" name="TextBox 12"/>
          <p:cNvSpPr txBox="1"/>
          <p:nvPr/>
        </p:nvSpPr>
        <p:spPr>
          <a:xfrm>
            <a:off x="8245475" y="1751013"/>
            <a:ext cx="3354388" cy="933450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ctr" anchorCtr="1"/>
          <a:p>
            <a:pPr algn="ctr">
              <a:lnSpc>
                <a:spcPct val="186000"/>
              </a:lnSpc>
            </a:pPr>
            <a:r>
              <a:rPr lang="en-US" altLang="zh-CN" sz="23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特殊效果</a:t>
            </a:r>
            <a:endParaRPr lang="en-US" altLang="zh-CN" sz="23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877" name="TextBox 13"/>
          <p:cNvSpPr txBox="1"/>
          <p:nvPr/>
        </p:nvSpPr>
        <p:spPr>
          <a:xfrm>
            <a:off x="8429625" y="2924175"/>
            <a:ext cx="3000375" cy="275272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 algn="just">
              <a:lnSpc>
                <a:spcPct val="15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部分插件可以制作特殊效果，如使用X-Particles插件制作粒子效果，增强模型的视觉效果。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6878" name="Group 14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36879" name="AutoShape 15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6880" name="AutoShape 16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6881" name="AutoShape 17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6882" name="AutoShape 18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6883" name="AutoShape 19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6884" name="AutoShape 20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6885" name="AutoShape 21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6886" name="AutoShape 22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6887" name="AutoShape 23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6888" name="AutoShape 24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6889" name="AutoShape 25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6890" name="AutoShape 26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6891" name="AutoShape 27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6892" name="AutoShape 28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6893" name="AutoShape 29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6894" name="AutoShape 30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6895" name="AutoShape 31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6896" name="AutoShape 32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6897" name="AutoShape 33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6898" name="AutoShape 34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6899" name="TextBox 35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插件在建模中辅助作用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7890" name="AutoShape 2"/>
          <p:cNvSpPr/>
          <p:nvPr/>
        </p:nvSpPr>
        <p:spPr>
          <a:xfrm>
            <a:off x="3443288" y="1600200"/>
            <a:ext cx="6918325" cy="1211263"/>
          </a:xfrm>
          <a:prstGeom prst="rect">
            <a:avLst/>
          </a:prstGeom>
          <a:solidFill>
            <a:srgbClr val="BFFFF8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37891" name="AutoShape 3"/>
          <p:cNvSpPr/>
          <p:nvPr/>
        </p:nvSpPr>
        <p:spPr>
          <a:xfrm>
            <a:off x="2079625" y="1600200"/>
            <a:ext cx="1922463" cy="161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37892" name="AutoShape 4"/>
          <p:cNvSpPr/>
          <p:nvPr/>
        </p:nvSpPr>
        <p:spPr>
          <a:xfrm>
            <a:off x="2079625" y="3213100"/>
            <a:ext cx="6918325" cy="1211263"/>
          </a:xfrm>
          <a:prstGeom prst="rect">
            <a:avLst/>
          </a:prstGeom>
          <a:solidFill>
            <a:srgbClr val="BFFFF8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37893" name="AutoShape 5"/>
          <p:cNvSpPr/>
          <p:nvPr/>
        </p:nvSpPr>
        <p:spPr>
          <a:xfrm>
            <a:off x="8439150" y="3011488"/>
            <a:ext cx="1922463" cy="161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37894" name="AutoShape 6"/>
          <p:cNvSpPr/>
          <p:nvPr/>
        </p:nvSpPr>
        <p:spPr>
          <a:xfrm>
            <a:off x="3443288" y="4826000"/>
            <a:ext cx="6918325" cy="1211263"/>
          </a:xfrm>
          <a:prstGeom prst="rect">
            <a:avLst/>
          </a:prstGeom>
          <a:solidFill>
            <a:srgbClr val="BFFFF8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37895" name="AutoShape 7"/>
          <p:cNvSpPr/>
          <p:nvPr/>
        </p:nvSpPr>
        <p:spPr>
          <a:xfrm>
            <a:off x="2079625" y="4424363"/>
            <a:ext cx="1922463" cy="161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grpSp>
        <p:nvGrpSpPr>
          <p:cNvPr id="37896" name="Group 8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37897" name="AutoShape 9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7898" name="AutoShape 10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7899" name="AutoShape 11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7900" name="AutoShape 12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7901" name="AutoShape 13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7902" name="AutoShape 14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7903" name="AutoShape 15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7904" name="AutoShape 16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7905" name="AutoShape 17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7906" name="AutoShape 18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7907" name="AutoShape 19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7908" name="AutoShape 20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7909" name="AutoShape 21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7910" name="AutoShape 22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7911" name="AutoShape 23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7912" name="AutoShape 24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7913" name="AutoShape 25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7914" name="AutoShape 26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7915" name="AutoShape 27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7916" name="AutoShape 28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7917" name="TextBox 29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插件在动画制作中创新应用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7918" name="Freeform 30"/>
          <p:cNvSpPr/>
          <p:nvPr/>
        </p:nvSpPr>
        <p:spPr>
          <a:xfrm>
            <a:off x="2600325" y="1951038"/>
            <a:ext cx="844550" cy="86042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7919" name="Freeform 31"/>
          <p:cNvSpPr/>
          <p:nvPr/>
        </p:nvSpPr>
        <p:spPr>
          <a:xfrm>
            <a:off x="8997950" y="3305175"/>
            <a:ext cx="857250" cy="85725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7920" name="Freeform 32"/>
          <p:cNvSpPr/>
          <p:nvPr/>
        </p:nvSpPr>
        <p:spPr>
          <a:xfrm>
            <a:off x="2647950" y="4816475"/>
            <a:ext cx="857250" cy="85725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7921" name="TextBox 33"/>
          <p:cNvSpPr txBox="1"/>
          <p:nvPr/>
        </p:nvSpPr>
        <p:spPr>
          <a:xfrm>
            <a:off x="4044950" y="1657350"/>
            <a:ext cx="2987675" cy="490538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ctr" anchorCtr="0"/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骨骼绑定</a:t>
            </a:r>
            <a:endParaRPr lang="en-US" altLang="zh-CN" sz="20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922" name="TextBox 34"/>
          <p:cNvSpPr txBox="1"/>
          <p:nvPr/>
        </p:nvSpPr>
        <p:spPr>
          <a:xfrm>
            <a:off x="4044950" y="2008188"/>
            <a:ext cx="6294438" cy="803275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ctr" anchorCtr="0"/>
          <a:p>
            <a:pPr>
              <a:lnSpc>
                <a:spcPct val="150000"/>
              </a:lnSpc>
            </a:pPr>
            <a:r>
              <a:rPr lang="en-US" altLang="zh-CN" sz="1500">
                <a:solidFill>
                  <a:srgbClr val="060001"/>
                </a:solidFill>
                <a:latin typeface="微软雅黑" panose="020B0503020204020204" charset="-122"/>
                <a:ea typeface="微软雅黑" panose="020B0503020204020204" charset="-122"/>
              </a:rPr>
              <a:t>部分插件可以实现更高效的骨骼绑定，使动画制作更加流畅。</a:t>
            </a:r>
            <a:endParaRPr lang="en-US" altLang="zh-CN" sz="1500">
              <a:solidFill>
                <a:srgbClr val="06000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923" name="TextBox 35"/>
          <p:cNvSpPr txBox="1"/>
          <p:nvPr/>
        </p:nvSpPr>
        <p:spPr>
          <a:xfrm>
            <a:off x="2079625" y="3279775"/>
            <a:ext cx="2987675" cy="490538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ctr" anchorCtr="0"/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动力学模拟</a:t>
            </a:r>
            <a:endParaRPr lang="en-US" altLang="zh-CN" sz="20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924" name="TextBox 36"/>
          <p:cNvSpPr txBox="1"/>
          <p:nvPr/>
        </p:nvSpPr>
        <p:spPr>
          <a:xfrm>
            <a:off x="2079625" y="3621088"/>
            <a:ext cx="6294438" cy="803275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ctr" anchorCtr="0"/>
          <a:p>
            <a:pPr>
              <a:lnSpc>
                <a:spcPct val="150000"/>
              </a:lnSpc>
            </a:pPr>
            <a:r>
              <a:rPr lang="en-US" altLang="zh-CN" sz="1500">
                <a:solidFill>
                  <a:srgbClr val="060001"/>
                </a:solidFill>
                <a:latin typeface="微软雅黑" panose="020B0503020204020204" charset="-122"/>
                <a:ea typeface="微软雅黑" panose="020B0503020204020204" charset="-122"/>
              </a:rPr>
              <a:t>利用插件可以实现更真实的动力学模拟，如使用RealFlow插件制作流体动画。</a:t>
            </a:r>
            <a:endParaRPr lang="en-US" altLang="zh-CN" sz="1500">
              <a:solidFill>
                <a:srgbClr val="06000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925" name="TextBox 37"/>
          <p:cNvSpPr txBox="1"/>
          <p:nvPr/>
        </p:nvSpPr>
        <p:spPr>
          <a:xfrm>
            <a:off x="4002088" y="4873625"/>
            <a:ext cx="2987675" cy="490538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ctr" anchorCtr="0"/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角色动画</a:t>
            </a:r>
            <a:endParaRPr lang="en-US" altLang="zh-CN" sz="20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926" name="TextBox 38"/>
          <p:cNvSpPr txBox="1"/>
          <p:nvPr/>
        </p:nvSpPr>
        <p:spPr>
          <a:xfrm>
            <a:off x="4002088" y="5233988"/>
            <a:ext cx="6294437" cy="803275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ctr" anchorCtr="0"/>
          <a:p>
            <a:pPr>
              <a:lnSpc>
                <a:spcPct val="150000"/>
              </a:lnSpc>
            </a:pPr>
            <a:r>
              <a:rPr lang="en-US" altLang="zh-CN" sz="1500">
                <a:solidFill>
                  <a:srgbClr val="060001"/>
                </a:solidFill>
                <a:latin typeface="微软雅黑" panose="020B0503020204020204" charset="-122"/>
                <a:ea typeface="微软雅黑" panose="020B0503020204020204" charset="-122"/>
              </a:rPr>
              <a:t>部分插件专门用于角色动画制作，提供丰富的动作库和表情库，使角色动画更加生动。</a:t>
            </a:r>
            <a:endParaRPr lang="en-US" altLang="zh-CN" sz="1500">
              <a:solidFill>
                <a:srgbClr val="06000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3891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9425" y="1498600"/>
            <a:ext cx="3860800" cy="38608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8915" name="Group 3"/>
          <p:cNvGrpSpPr/>
          <p:nvPr/>
        </p:nvGrpSpPr>
        <p:grpSpPr>
          <a:xfrm>
            <a:off x="44450" y="1608138"/>
            <a:ext cx="5067300" cy="1223962"/>
            <a:chOff x="44972" y="1608799"/>
            <a:chExt cx="5067193" cy="1224567"/>
          </a:xfrm>
        </p:grpSpPr>
        <p:sp>
          <p:nvSpPr>
            <p:cNvPr id="38916" name="AutoShape 4"/>
            <p:cNvSpPr/>
            <p:nvPr/>
          </p:nvSpPr>
          <p:spPr>
            <a:xfrm>
              <a:off x="4429413" y="1744054"/>
              <a:ext cx="682752" cy="682752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17" name="TextBox 5"/>
            <p:cNvSpPr txBox="1"/>
            <p:nvPr/>
          </p:nvSpPr>
          <p:spPr>
            <a:xfrm>
              <a:off x="216800" y="2131183"/>
              <a:ext cx="3905833" cy="70218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 algn="r">
                <a:lnSpc>
                  <a:spcPct val="120000"/>
                </a:lnSpc>
              </a:pPr>
              <a:r>
                <a:rPr lang="en-US" altLang="zh-CN" sz="15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rPr>
                <a:t>部分插件可以优化渲染设置，提高渲染速度，减少渲染时间。</a:t>
              </a:r>
              <a:endPara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918" name="TextBox 6"/>
            <p:cNvSpPr txBox="1"/>
            <p:nvPr/>
          </p:nvSpPr>
          <p:spPr>
            <a:xfrm>
              <a:off x="44972" y="1608799"/>
              <a:ext cx="4521094" cy="3985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 algn="ctr">
                <a:lnSpc>
                  <a:spcPct val="77000"/>
                </a:lnSpc>
              </a:pPr>
              <a:r>
                <a:rPr lang="en-US" altLang="zh-CN" sz="23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渲染加速</a:t>
              </a:r>
              <a:endPara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919" name="Freeform 7"/>
            <p:cNvSpPr/>
            <p:nvPr/>
          </p:nvSpPr>
          <p:spPr>
            <a:xfrm>
              <a:off x="4566065" y="1914535"/>
              <a:ext cx="418083" cy="363887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</p:grpSp>
      <p:grpSp>
        <p:nvGrpSpPr>
          <p:cNvPr id="38920" name="Group 8"/>
          <p:cNvGrpSpPr/>
          <p:nvPr/>
        </p:nvGrpSpPr>
        <p:grpSpPr>
          <a:xfrm>
            <a:off x="7180263" y="1608138"/>
            <a:ext cx="4946650" cy="1223962"/>
            <a:chOff x="7180959" y="1608799"/>
            <a:chExt cx="4946836" cy="1224567"/>
          </a:xfrm>
        </p:grpSpPr>
        <p:sp>
          <p:nvSpPr>
            <p:cNvPr id="38921" name="AutoShape 9"/>
            <p:cNvSpPr/>
            <p:nvPr/>
          </p:nvSpPr>
          <p:spPr>
            <a:xfrm>
              <a:off x="7180959" y="1688047"/>
              <a:ext cx="682752" cy="682752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22" name="TextBox 10"/>
            <p:cNvSpPr txBox="1"/>
            <p:nvPr/>
          </p:nvSpPr>
          <p:spPr>
            <a:xfrm>
              <a:off x="8027972" y="2131183"/>
              <a:ext cx="3905833" cy="70218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120000"/>
                </a:lnSpc>
              </a:pPr>
              <a:r>
                <a:rPr lang="en-US" altLang="zh-CN" sz="15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rPr>
                <a:t>利用插件可以制作更加真实的材质效果，同时优化材质设置，减少渲染负担。</a:t>
              </a:r>
              <a:endPara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923" name="TextBox 11"/>
            <p:cNvSpPr txBox="1"/>
            <p:nvPr/>
          </p:nvSpPr>
          <p:spPr>
            <a:xfrm>
              <a:off x="7606701" y="1608799"/>
              <a:ext cx="4521094" cy="3985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 algn="ctr">
                <a:lnSpc>
                  <a:spcPct val="77000"/>
                </a:lnSpc>
              </a:pPr>
              <a:r>
                <a:rPr lang="en-US" altLang="zh-CN" sz="23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材质优化</a:t>
              </a:r>
              <a:endPara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924" name="Freeform 12"/>
            <p:cNvSpPr/>
            <p:nvPr/>
          </p:nvSpPr>
          <p:spPr>
            <a:xfrm>
              <a:off x="7356302" y="1863389"/>
              <a:ext cx="332068" cy="332068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</p:grpSp>
      <p:grpSp>
        <p:nvGrpSpPr>
          <p:cNvPr id="38925" name="Group 13"/>
          <p:cNvGrpSpPr/>
          <p:nvPr/>
        </p:nvGrpSpPr>
        <p:grpSpPr>
          <a:xfrm>
            <a:off x="23813" y="4381500"/>
            <a:ext cx="5067300" cy="1223963"/>
            <a:chOff x="24384" y="4380910"/>
            <a:chExt cx="5067193" cy="1224566"/>
          </a:xfrm>
        </p:grpSpPr>
        <p:sp>
          <p:nvSpPr>
            <p:cNvPr id="38926" name="AutoShape 14"/>
            <p:cNvSpPr/>
            <p:nvPr/>
          </p:nvSpPr>
          <p:spPr>
            <a:xfrm>
              <a:off x="4408825" y="4436917"/>
              <a:ext cx="682752" cy="682752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27" name="TextBox 15"/>
            <p:cNvSpPr txBox="1"/>
            <p:nvPr/>
          </p:nvSpPr>
          <p:spPr>
            <a:xfrm>
              <a:off x="196211" y="4903293"/>
              <a:ext cx="3905833" cy="70218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 algn="r">
                <a:lnSpc>
                  <a:spcPct val="120000"/>
                </a:lnSpc>
              </a:pPr>
              <a:r>
                <a:rPr lang="en-US" altLang="zh-CN" sz="15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rPr>
                <a:t>部分插件提供灯光优化功能，可以更加合理地布置灯光，提高渲染质量。</a:t>
              </a:r>
              <a:endPara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928" name="TextBox 16"/>
            <p:cNvSpPr txBox="1"/>
            <p:nvPr/>
          </p:nvSpPr>
          <p:spPr>
            <a:xfrm>
              <a:off x="24384" y="4380910"/>
              <a:ext cx="4521094" cy="3985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 algn="ctr">
                <a:lnSpc>
                  <a:spcPct val="77000"/>
                </a:lnSpc>
              </a:pPr>
              <a:r>
                <a:rPr lang="en-US" altLang="zh-CN" sz="23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灯光优化</a:t>
              </a:r>
              <a:endPara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929" name="Freeform 17"/>
            <p:cNvSpPr/>
            <p:nvPr/>
          </p:nvSpPr>
          <p:spPr>
            <a:xfrm>
              <a:off x="4584167" y="4590972"/>
              <a:ext cx="332068" cy="374641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</p:grpSp>
      <p:grpSp>
        <p:nvGrpSpPr>
          <p:cNvPr id="38930" name="Group 18"/>
          <p:cNvGrpSpPr/>
          <p:nvPr/>
        </p:nvGrpSpPr>
        <p:grpSpPr>
          <a:xfrm>
            <a:off x="7180263" y="4381500"/>
            <a:ext cx="4946650" cy="1223963"/>
            <a:chOff x="7180959" y="4380910"/>
            <a:chExt cx="4946836" cy="1224566"/>
          </a:xfrm>
        </p:grpSpPr>
        <p:sp>
          <p:nvSpPr>
            <p:cNvPr id="38931" name="AutoShape 19"/>
            <p:cNvSpPr/>
            <p:nvPr/>
          </p:nvSpPr>
          <p:spPr>
            <a:xfrm>
              <a:off x="7180959" y="4436917"/>
              <a:ext cx="682752" cy="682752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32" name="TextBox 20"/>
            <p:cNvSpPr txBox="1"/>
            <p:nvPr/>
          </p:nvSpPr>
          <p:spPr>
            <a:xfrm>
              <a:off x="8027972" y="4903293"/>
              <a:ext cx="3905833" cy="70218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>
                <a:lnSpc>
                  <a:spcPct val="120000"/>
                </a:lnSpc>
              </a:pPr>
              <a:r>
                <a:rPr lang="en-US" altLang="zh-CN" sz="15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</a:rPr>
                <a:t>利用插件进行后期处理，如添加景深、光斑等效果，提高渲染成品的视觉效果。</a:t>
              </a:r>
              <a:endPara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933" name="TextBox 21"/>
            <p:cNvSpPr txBox="1"/>
            <p:nvPr/>
          </p:nvSpPr>
          <p:spPr>
            <a:xfrm>
              <a:off x="7606701" y="4380910"/>
              <a:ext cx="4521094" cy="3985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14300" tIns="57150" rIns="114300" bIns="57150" anchor="t" anchorCtr="0">
              <a:spAutoFit/>
            </a:bodyPr>
            <a:p>
              <a:pPr algn="ctr">
                <a:lnSpc>
                  <a:spcPct val="77000"/>
                </a:lnSpc>
              </a:pPr>
              <a:r>
                <a:rPr lang="en-US" altLang="zh-CN" sz="23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后期处理</a:t>
              </a:r>
              <a:endPara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934" name="Freeform 22"/>
            <p:cNvSpPr/>
            <p:nvPr/>
          </p:nvSpPr>
          <p:spPr>
            <a:xfrm>
              <a:off x="7339272" y="4595230"/>
              <a:ext cx="366126" cy="366126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</p:grpSp>
      <p:grpSp>
        <p:nvGrpSpPr>
          <p:cNvPr id="38935" name="Group 23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38936" name="AutoShape 24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37" name="AutoShape 25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38" name="AutoShape 26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39" name="AutoShape 27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40" name="AutoShape 28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41" name="AutoShape 29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42" name="AutoShape 30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43" name="AutoShape 31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44" name="AutoShape 32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45" name="AutoShape 33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46" name="AutoShape 34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47" name="AutoShape 35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48" name="AutoShape 36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49" name="AutoShape 37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50" name="AutoShape 38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51" name="AutoShape 39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52" name="AutoShape 40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53" name="AutoShape 41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54" name="AutoShape 42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55" name="AutoShape 43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8956" name="TextBox 44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插件在渲染优化中价值体现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9938" name="TextBox 2"/>
          <p:cNvSpPr txBox="1"/>
          <p:nvPr/>
        </p:nvSpPr>
        <p:spPr>
          <a:xfrm>
            <a:off x="2571750" y="1030288"/>
            <a:ext cx="8683625" cy="114935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84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08</a:t>
            </a:r>
            <a:endParaRPr lang="en-US" altLang="zh-CN" sz="84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939" name="TextBox 3"/>
          <p:cNvSpPr txBox="1"/>
          <p:nvPr/>
        </p:nvSpPr>
        <p:spPr>
          <a:xfrm>
            <a:off x="1096963" y="2763838"/>
            <a:ext cx="8024812" cy="187325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45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课程总结与展望</a:t>
            </a:r>
            <a:endParaRPr lang="en-US" altLang="zh-CN" sz="45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940" name="Freeform 4"/>
          <p:cNvSpPr/>
          <p:nvPr/>
        </p:nvSpPr>
        <p:spPr>
          <a:xfrm>
            <a:off x="303371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9941" name="TextBox 5"/>
          <p:cNvSpPr txBox="1"/>
          <p:nvPr/>
        </p:nvSpPr>
        <p:spPr>
          <a:xfrm>
            <a:off x="1096963" y="5602288"/>
            <a:ext cx="3105150" cy="40957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77000"/>
              </a:lnSpc>
            </a:pPr>
            <a:r>
              <a:rPr lang="en-US" altLang="zh-CN" sz="2400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Chapter</a:t>
            </a:r>
            <a:endParaRPr lang="en-US" altLang="zh-CN" sz="2400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39942" name="Connector 6"/>
          <p:cNvCxnSpPr/>
          <p:nvPr/>
        </p:nvCxnSpPr>
        <p:spPr>
          <a:xfrm>
            <a:off x="3376613" y="5849938"/>
            <a:ext cx="8820150" cy="0"/>
          </a:xfrm>
          <a:prstGeom prst="line">
            <a:avLst/>
          </a:prstGeom>
          <a:ln w="9525" cap="flat" cmpd="sng">
            <a:solidFill>
              <a:srgbClr val="00BEA8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9943" name="Freeform 7"/>
          <p:cNvSpPr/>
          <p:nvPr/>
        </p:nvSpPr>
        <p:spPr>
          <a:xfrm>
            <a:off x="286226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9944" name="Freeform 8"/>
          <p:cNvSpPr/>
          <p:nvPr/>
        </p:nvSpPr>
        <p:spPr>
          <a:xfrm>
            <a:off x="2690813" y="5678488"/>
            <a:ext cx="342900" cy="3429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39945" name="AutoShape 9"/>
          <p:cNvSpPr/>
          <p:nvPr/>
        </p:nvSpPr>
        <p:spPr>
          <a:xfrm>
            <a:off x="1096963" y="1098550"/>
            <a:ext cx="1335087" cy="1335088"/>
          </a:xfrm>
          <a:prstGeom prst="roundRect">
            <a:avLst>
              <a:gd name="adj" fmla="val 8843"/>
            </a:avLst>
          </a:prstGeom>
          <a:gradFill rotWithShape="0">
            <a:gsLst>
              <a:gs pos="0">
                <a:srgbClr val="00A28F"/>
              </a:gs>
              <a:gs pos="100000">
                <a:schemeClr val="accent1"/>
              </a:gs>
            </a:gsLst>
            <a:lin ang="2700000"/>
            <a:tileRect/>
          </a:gradFill>
          <a:ln w="9525">
            <a:noFill/>
          </a:ln>
          <a:effectLst>
            <a:outerShdw dist="101599" dir="2699999" rotWithShape="0">
              <a:srgbClr val="000000">
                <a:alpha val="29999"/>
              </a:srgbClr>
            </a:outerShdw>
          </a:effectLst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grpSp>
        <p:nvGrpSpPr>
          <p:cNvPr id="39946" name="Group 10"/>
          <p:cNvGrpSpPr/>
          <p:nvPr/>
        </p:nvGrpSpPr>
        <p:grpSpPr>
          <a:xfrm>
            <a:off x="1133475" y="1135063"/>
            <a:ext cx="1262063" cy="1262062"/>
            <a:chOff x="1133886" y="1135811"/>
            <a:chExt cx="1261638" cy="1261638"/>
          </a:xfrm>
        </p:grpSpPr>
        <p:sp>
          <p:nvSpPr>
            <p:cNvPr id="39947" name="Freeform 11"/>
            <p:cNvSpPr/>
            <p:nvPr/>
          </p:nvSpPr>
          <p:spPr>
            <a:xfrm>
              <a:off x="1133886" y="1135811"/>
              <a:ext cx="1261638" cy="1261638"/>
            </a:xfrm>
            <a:prstGeom prst="rect">
              <a:avLst/>
            </a:prstGeom>
            <a:solidFill>
              <a:srgbClr val="00B4A0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  <p:sp>
          <p:nvSpPr>
            <p:cNvPr id="39948" name="AutoShape 12"/>
            <p:cNvSpPr/>
            <p:nvPr/>
          </p:nvSpPr>
          <p:spPr>
            <a:xfrm>
              <a:off x="1133886" y="1135811"/>
              <a:ext cx="1261638" cy="1261638"/>
            </a:xfrm>
            <a:prstGeom prst="roundRect">
              <a:avLst>
                <a:gd name="adj" fmla="val 8843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39949" name="AutoShape 13"/>
            <p:cNvSpPr/>
            <p:nvPr/>
          </p:nvSpPr>
          <p:spPr>
            <a:xfrm>
              <a:off x="1221928" y="1223852"/>
              <a:ext cx="1085633" cy="1085633"/>
            </a:xfrm>
            <a:prstGeom prst="roundRect">
              <a:avLst>
                <a:gd name="adj" fmla="val 9565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</p:grpSp>
      <p:sp>
        <p:nvSpPr>
          <p:cNvPr id="39950" name="Freeform 14"/>
          <p:cNvSpPr/>
          <p:nvPr/>
        </p:nvSpPr>
        <p:spPr>
          <a:xfrm>
            <a:off x="1343025" y="1576388"/>
            <a:ext cx="842963" cy="57785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40962" name="Picture 2"/>
          <p:cNvPicPr>
            <a:picLocks noChangeAspect="1"/>
          </p:cNvPicPr>
          <p:nvPr/>
        </p:nvPicPr>
        <p:blipFill>
          <a:blip r:embed="rId2"/>
          <a:srcRect l="25536" r="25536"/>
          <a:stretch>
            <a:fillRect/>
          </a:stretch>
        </p:blipFill>
        <p:spPr>
          <a:xfrm>
            <a:off x="3352800" y="2055813"/>
            <a:ext cx="2476500" cy="2476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63" name="Picture 3"/>
          <p:cNvPicPr>
            <a:picLocks noChangeAspect="1"/>
          </p:cNvPicPr>
          <p:nvPr/>
        </p:nvPicPr>
        <p:blipFill>
          <a:blip r:embed="rId3"/>
          <a:srcRect l="16666" r="16666"/>
          <a:stretch>
            <a:fillRect/>
          </a:stretch>
        </p:blipFill>
        <p:spPr>
          <a:xfrm>
            <a:off x="6375400" y="2055813"/>
            <a:ext cx="2476500" cy="24765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0964" name="Group 4"/>
          <p:cNvGrpSpPr/>
          <p:nvPr/>
        </p:nvGrpSpPr>
        <p:grpSpPr>
          <a:xfrm>
            <a:off x="3352800" y="2108200"/>
            <a:ext cx="665163" cy="665163"/>
            <a:chOff x="3352886" y="2107432"/>
            <a:chExt cx="665795" cy="665791"/>
          </a:xfrm>
        </p:grpSpPr>
        <p:sp>
          <p:nvSpPr>
            <p:cNvPr id="40965" name="AutoShape 5"/>
            <p:cNvSpPr/>
            <p:nvPr/>
          </p:nvSpPr>
          <p:spPr>
            <a:xfrm>
              <a:off x="3352886" y="2107432"/>
              <a:ext cx="665795" cy="665791"/>
            </a:xfrm>
            <a:prstGeom prst="ellipse">
              <a:avLst/>
            </a:prstGeom>
            <a:solidFill>
              <a:srgbClr val="00BEA8"/>
            </a:solidFill>
            <a:ln w="28575" cap="flat" cmpd="sng">
              <a:solidFill>
                <a:srgbClr val="002E28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66" name="Freeform 6"/>
            <p:cNvSpPr/>
            <p:nvPr/>
          </p:nvSpPr>
          <p:spPr>
            <a:xfrm>
              <a:off x="3532726" y="2292906"/>
              <a:ext cx="306115" cy="294843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</p:grpSp>
      <p:grpSp>
        <p:nvGrpSpPr>
          <p:cNvPr id="40967" name="Group 7"/>
          <p:cNvGrpSpPr/>
          <p:nvPr/>
        </p:nvGrpSpPr>
        <p:grpSpPr>
          <a:xfrm>
            <a:off x="8174038" y="2108200"/>
            <a:ext cx="665162" cy="665163"/>
            <a:chOff x="8174522" y="2107432"/>
            <a:chExt cx="665795" cy="665791"/>
          </a:xfrm>
        </p:grpSpPr>
        <p:sp>
          <p:nvSpPr>
            <p:cNvPr id="40968" name="AutoShape 8"/>
            <p:cNvSpPr/>
            <p:nvPr/>
          </p:nvSpPr>
          <p:spPr>
            <a:xfrm>
              <a:off x="8174522" y="2107432"/>
              <a:ext cx="665795" cy="665791"/>
            </a:xfrm>
            <a:prstGeom prst="ellipse">
              <a:avLst/>
            </a:prstGeom>
            <a:solidFill>
              <a:srgbClr val="00BEA8"/>
            </a:solidFill>
            <a:ln w="28575" cap="flat" cmpd="sng">
              <a:solidFill>
                <a:srgbClr val="002E28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69" name="Freeform 9"/>
            <p:cNvSpPr/>
            <p:nvPr/>
          </p:nvSpPr>
          <p:spPr>
            <a:xfrm>
              <a:off x="8354362" y="2273856"/>
              <a:ext cx="306115" cy="294843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</p:grpSp>
      <p:grpSp>
        <p:nvGrpSpPr>
          <p:cNvPr id="40970" name="Group 10"/>
          <p:cNvGrpSpPr/>
          <p:nvPr/>
        </p:nvGrpSpPr>
        <p:grpSpPr>
          <a:xfrm>
            <a:off x="4252913" y="4178300"/>
            <a:ext cx="665162" cy="665163"/>
            <a:chOff x="4252748" y="4178300"/>
            <a:chExt cx="665795" cy="665791"/>
          </a:xfrm>
        </p:grpSpPr>
        <p:sp>
          <p:nvSpPr>
            <p:cNvPr id="40971" name="AutoShape 11"/>
            <p:cNvSpPr/>
            <p:nvPr/>
          </p:nvSpPr>
          <p:spPr>
            <a:xfrm>
              <a:off x="4252748" y="4178300"/>
              <a:ext cx="665795" cy="665791"/>
            </a:xfrm>
            <a:prstGeom prst="ellipse">
              <a:avLst/>
            </a:prstGeom>
            <a:solidFill>
              <a:srgbClr val="00BEA8"/>
            </a:solidFill>
            <a:ln w="28575" cap="flat" cmpd="sng">
              <a:solidFill>
                <a:srgbClr val="002E28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72" name="Freeform 12"/>
            <p:cNvSpPr/>
            <p:nvPr/>
          </p:nvSpPr>
          <p:spPr>
            <a:xfrm>
              <a:off x="4432588" y="4363773"/>
              <a:ext cx="306115" cy="294843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</p:grpSp>
      <p:grpSp>
        <p:nvGrpSpPr>
          <p:cNvPr id="40973" name="Group 13"/>
          <p:cNvGrpSpPr/>
          <p:nvPr/>
        </p:nvGrpSpPr>
        <p:grpSpPr>
          <a:xfrm>
            <a:off x="7273925" y="4178300"/>
            <a:ext cx="665163" cy="665163"/>
            <a:chOff x="7274660" y="4178300"/>
            <a:chExt cx="665795" cy="665791"/>
          </a:xfrm>
        </p:grpSpPr>
        <p:sp>
          <p:nvSpPr>
            <p:cNvPr id="40974" name="AutoShape 14"/>
            <p:cNvSpPr/>
            <p:nvPr/>
          </p:nvSpPr>
          <p:spPr>
            <a:xfrm>
              <a:off x="7274660" y="4178300"/>
              <a:ext cx="665795" cy="665791"/>
            </a:xfrm>
            <a:prstGeom prst="ellipse">
              <a:avLst/>
            </a:prstGeom>
            <a:solidFill>
              <a:srgbClr val="00BEA8"/>
            </a:solidFill>
            <a:ln w="28575" cap="flat" cmpd="sng">
              <a:solidFill>
                <a:srgbClr val="002E28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75" name="Freeform 15"/>
            <p:cNvSpPr/>
            <p:nvPr/>
          </p:nvSpPr>
          <p:spPr>
            <a:xfrm>
              <a:off x="7469003" y="4363774"/>
              <a:ext cx="306115" cy="294843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</p:grpSp>
      <p:sp>
        <p:nvSpPr>
          <p:cNvPr id="40976" name="AutoShape 16"/>
          <p:cNvSpPr/>
          <p:nvPr/>
        </p:nvSpPr>
        <p:spPr>
          <a:xfrm>
            <a:off x="633413" y="2038350"/>
            <a:ext cx="2554287" cy="42227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 anchorCtr="0"/>
          <a:p>
            <a:pPr algn="r">
              <a:spcBef>
                <a:spcPts val="265"/>
              </a:spcBef>
            </a:pPr>
            <a:r>
              <a:rPr lang="en-US" altLang="zh-CN" sz="15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三维建模基础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40977" name="AutoShape 17"/>
          <p:cNvSpPr/>
          <p:nvPr/>
        </p:nvSpPr>
        <p:spPr>
          <a:xfrm>
            <a:off x="1939925" y="4662488"/>
            <a:ext cx="2084388" cy="40322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 anchorCtr="0"/>
          <a:p>
            <a:pPr>
              <a:lnSpc>
                <a:spcPct val="120000"/>
              </a:lnSpc>
            </a:pPr>
            <a:r>
              <a:rPr lang="en-US" altLang="zh-CN" sz="15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材质与贴图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40978" name="AutoShape 18"/>
          <p:cNvSpPr/>
          <p:nvPr/>
        </p:nvSpPr>
        <p:spPr>
          <a:xfrm>
            <a:off x="9015413" y="2038350"/>
            <a:ext cx="2570162" cy="44132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 anchorCtr="0"/>
          <a:p>
            <a:pPr>
              <a:lnSpc>
                <a:spcPct val="120000"/>
              </a:lnSpc>
            </a:pPr>
            <a:r>
              <a:rPr lang="en-US" altLang="zh-CN" sz="15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动画与动力学</a:t>
            </a:r>
            <a:endParaRPr lang="en-US" altLang="zh-CN" sz="1100">
              <a:latin typeface="Calibri" panose="020F0502020204030204"/>
            </a:endParaRPr>
          </a:p>
        </p:txBody>
      </p:sp>
      <p:sp>
        <p:nvSpPr>
          <p:cNvPr id="40979" name="AutoShape 19"/>
          <p:cNvSpPr/>
          <p:nvPr/>
        </p:nvSpPr>
        <p:spPr>
          <a:xfrm>
            <a:off x="8315325" y="4662488"/>
            <a:ext cx="2084388" cy="42227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 anchorCtr="0"/>
          <a:p>
            <a:pPr algn="r">
              <a:lnSpc>
                <a:spcPct val="120000"/>
              </a:lnSpc>
            </a:pPr>
            <a:r>
              <a:rPr lang="en-US" altLang="zh-CN" sz="15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渲染与输出</a:t>
            </a:r>
            <a:endParaRPr lang="en-US" altLang="zh-CN" sz="1100">
              <a:latin typeface="Calibri" panose="020F0502020204030204"/>
            </a:endParaRPr>
          </a:p>
        </p:txBody>
      </p:sp>
      <p:grpSp>
        <p:nvGrpSpPr>
          <p:cNvPr id="40980" name="Group 20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40981" name="AutoShape 21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82" name="AutoShape 22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83" name="AutoShape 23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84" name="AutoShape 24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85" name="AutoShape 25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86" name="AutoShape 26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87" name="AutoShape 27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88" name="AutoShape 28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89" name="AutoShape 29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90" name="AutoShape 30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91" name="AutoShape 31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92" name="AutoShape 32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93" name="AutoShape 33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94" name="AutoShape 34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95" name="AutoShape 35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96" name="AutoShape 36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97" name="AutoShape 37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98" name="AutoShape 38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0999" name="AutoShape 39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1000" name="AutoShape 40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1001" name="TextBox 41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知识点回顾与总结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41002" name="TextBox 42"/>
          <p:cNvSpPr txBox="1"/>
          <p:nvPr/>
        </p:nvSpPr>
        <p:spPr>
          <a:xfrm>
            <a:off x="633413" y="2401888"/>
            <a:ext cx="2554287" cy="108267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 anchorCtr="0"/>
          <a:p>
            <a:pPr algn="r">
              <a:lnSpc>
                <a:spcPct val="150000"/>
              </a:lnSpc>
              <a:spcBef>
                <a:spcPts val="375"/>
              </a:spcBef>
            </a:pPr>
            <a:r>
              <a:rPr lang="en-US" altLang="zh-CN" sz="13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掌握C4D软件中的基本建模技巧，包括多边形建模、NURBS建模等。</a:t>
            </a:r>
            <a:endParaRPr lang="en-US" altLang="zh-CN" sz="13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003" name="TextBox 43"/>
          <p:cNvSpPr txBox="1"/>
          <p:nvPr/>
        </p:nvSpPr>
        <p:spPr>
          <a:xfrm>
            <a:off x="9015413" y="2401888"/>
            <a:ext cx="2554287" cy="108267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 anchorCtr="0"/>
          <a:p>
            <a:pPr>
              <a:lnSpc>
                <a:spcPct val="150000"/>
              </a:lnSpc>
              <a:spcBef>
                <a:spcPts val="375"/>
              </a:spcBef>
            </a:pPr>
            <a:r>
              <a:rPr lang="en-US" altLang="zh-CN" sz="13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了解C4D中的动画制作流程，学习关键帧动画、运动图形等技巧，掌握动力学模拟方法。</a:t>
            </a:r>
            <a:endParaRPr lang="en-US" altLang="zh-CN" sz="13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004" name="TextBox 44"/>
          <p:cNvSpPr txBox="1"/>
          <p:nvPr/>
        </p:nvSpPr>
        <p:spPr>
          <a:xfrm>
            <a:off x="1939925" y="5113338"/>
            <a:ext cx="2554288" cy="108267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 anchorCtr="0"/>
          <a:p>
            <a:pPr>
              <a:lnSpc>
                <a:spcPct val="150000"/>
              </a:lnSpc>
              <a:spcBef>
                <a:spcPts val="375"/>
              </a:spcBef>
            </a:pPr>
            <a:r>
              <a:rPr lang="en-US" altLang="zh-CN" sz="13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学习材质编辑器的使用，掌握各种材质类型及贴图方法，实现真实感渲染。</a:t>
            </a:r>
            <a:endParaRPr lang="en-US" altLang="zh-CN" sz="13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005" name="TextBox 45"/>
          <p:cNvSpPr txBox="1"/>
          <p:nvPr/>
        </p:nvSpPr>
        <p:spPr>
          <a:xfrm>
            <a:off x="7845425" y="5065713"/>
            <a:ext cx="2554288" cy="108267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 anchorCtr="0"/>
          <a:p>
            <a:pPr algn="r">
              <a:lnSpc>
                <a:spcPct val="150000"/>
              </a:lnSpc>
              <a:spcBef>
                <a:spcPts val="375"/>
              </a:spcBef>
            </a:pPr>
            <a:r>
              <a:rPr lang="en-US" altLang="zh-CN" sz="13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熟悉C4D的渲染设置，掌握全局光照、环境吸收等渲染技术，了解输出设置及渲染优化。</a:t>
            </a:r>
            <a:endParaRPr lang="en-US" altLang="zh-CN" sz="13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1986" name="TextBox 2"/>
          <p:cNvSpPr txBox="1"/>
          <p:nvPr/>
        </p:nvSpPr>
        <p:spPr>
          <a:xfrm>
            <a:off x="763588" y="1414463"/>
            <a:ext cx="6734175" cy="88582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74000"/>
              </a:lnSpc>
            </a:pPr>
            <a:r>
              <a: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优秀学员作品展示</a:t>
            </a:r>
            <a:endParaRPr lang="en-US" altLang="zh-CN" sz="23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987" name="TextBox 3"/>
          <p:cNvSpPr txBox="1"/>
          <p:nvPr/>
        </p:nvSpPr>
        <p:spPr>
          <a:xfrm>
            <a:off x="763588" y="2093913"/>
            <a:ext cx="6734175" cy="132397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挑选出具有代表性的学员作品进行展示，包括静帧渲染、动画短片等形式。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988" name="TextBox 4"/>
          <p:cNvSpPr txBox="1"/>
          <p:nvPr/>
        </p:nvSpPr>
        <p:spPr>
          <a:xfrm>
            <a:off x="688975" y="3949700"/>
            <a:ext cx="6524625" cy="88582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74000"/>
              </a:lnSpc>
            </a:pPr>
            <a:r>
              <a:rPr lang="en-US" altLang="zh-CN" sz="23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作品评价与建议</a:t>
            </a:r>
            <a:endParaRPr lang="en-US" altLang="zh-CN" sz="23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989" name="TextBox 5"/>
          <p:cNvSpPr txBox="1"/>
          <p:nvPr/>
        </p:nvSpPr>
        <p:spPr>
          <a:xfrm>
            <a:off x="688975" y="4646613"/>
            <a:ext cx="6810375" cy="1323975"/>
          </a:xfrm>
          <a:prstGeom prst="rect">
            <a:avLst/>
          </a:prstGeom>
          <a:noFill/>
          <a:ln w="9525">
            <a:noFill/>
          </a:ln>
        </p:spPr>
        <p:txBody>
          <a:bodyPr wrap="square" lIns="123825" tIns="123825" rIns="57150" bIns="123825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针对学员作品进行评价，提出改进意见和建议，帮助学员提升制作水平。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990" name="AutoShape 6"/>
          <p:cNvSpPr/>
          <p:nvPr/>
        </p:nvSpPr>
        <p:spPr>
          <a:xfrm>
            <a:off x="884238" y="5954713"/>
            <a:ext cx="701675" cy="122237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41991" name="AutoShape 7"/>
          <p:cNvSpPr/>
          <p:nvPr/>
        </p:nvSpPr>
        <p:spPr>
          <a:xfrm>
            <a:off x="831850" y="5954713"/>
            <a:ext cx="122238" cy="122237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41992" name="AutoShape 8"/>
          <p:cNvSpPr/>
          <p:nvPr/>
        </p:nvSpPr>
        <p:spPr>
          <a:xfrm>
            <a:off x="1514475" y="5954713"/>
            <a:ext cx="122238" cy="122237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cxnSp>
        <p:nvCxnSpPr>
          <p:cNvPr id="41993" name="Connector 9"/>
          <p:cNvCxnSpPr/>
          <p:nvPr/>
        </p:nvCxnSpPr>
        <p:spPr>
          <a:xfrm>
            <a:off x="1585913" y="6029325"/>
            <a:ext cx="6181725" cy="0"/>
          </a:xfrm>
          <a:prstGeom prst="line">
            <a:avLst/>
          </a:prstGeom>
          <a:ln w="14288" cap="flat" cmpd="sng">
            <a:solidFill>
              <a:srgbClr val="00BEA8"/>
            </a:solidFill>
            <a:prstDash val="dash"/>
            <a:round/>
            <a:headEnd type="none" w="med" len="med"/>
            <a:tailEnd type="none" w="med" len="med"/>
          </a:ln>
        </p:spPr>
      </p:cxnSp>
      <p:pic>
        <p:nvPicPr>
          <p:cNvPr id="41994" name="Picture 10"/>
          <p:cNvPicPr>
            <a:picLocks noChangeAspect="1"/>
          </p:cNvPicPr>
          <p:nvPr/>
        </p:nvPicPr>
        <p:blipFill>
          <a:blip r:embed="rId2"/>
          <a:srcRect l="12500" r="12500"/>
          <a:stretch>
            <a:fillRect/>
          </a:stretch>
        </p:blipFill>
        <p:spPr>
          <a:xfrm>
            <a:off x="7802563" y="1298575"/>
            <a:ext cx="3679825" cy="4906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95" name="AutoShape 11"/>
          <p:cNvSpPr/>
          <p:nvPr/>
        </p:nvSpPr>
        <p:spPr>
          <a:xfrm>
            <a:off x="852488" y="3629025"/>
            <a:ext cx="701675" cy="122238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41996" name="AutoShape 12"/>
          <p:cNvSpPr/>
          <p:nvPr/>
        </p:nvSpPr>
        <p:spPr>
          <a:xfrm>
            <a:off x="800100" y="3629025"/>
            <a:ext cx="122238" cy="122238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41997" name="AutoShape 13"/>
          <p:cNvSpPr/>
          <p:nvPr/>
        </p:nvSpPr>
        <p:spPr>
          <a:xfrm>
            <a:off x="1482725" y="3629025"/>
            <a:ext cx="122238" cy="122238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cxnSp>
        <p:nvCxnSpPr>
          <p:cNvPr id="41998" name="Connector 14"/>
          <p:cNvCxnSpPr/>
          <p:nvPr/>
        </p:nvCxnSpPr>
        <p:spPr>
          <a:xfrm>
            <a:off x="1554163" y="3703638"/>
            <a:ext cx="6181725" cy="0"/>
          </a:xfrm>
          <a:prstGeom prst="line">
            <a:avLst/>
          </a:prstGeom>
          <a:ln w="14288" cap="flat" cmpd="sng">
            <a:solidFill>
              <a:srgbClr val="00BEA8"/>
            </a:solidFill>
            <a:prstDash val="dash"/>
            <a:round/>
            <a:headEnd type="none" w="med" len="med"/>
            <a:tailEnd type="none" w="med" len="med"/>
          </a:ln>
        </p:spPr>
      </p:cxnSp>
      <p:grpSp>
        <p:nvGrpSpPr>
          <p:cNvPr id="41999" name="Group 15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42000" name="AutoShape 16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2001" name="AutoShape 17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2002" name="AutoShape 18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2003" name="AutoShape 19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2004" name="AutoShape 20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2005" name="AutoShape 21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2006" name="AutoShape 22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2007" name="AutoShape 23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2008" name="AutoShape 24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2009" name="AutoShape 25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2010" name="AutoShape 26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2011" name="AutoShape 27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2012" name="AutoShape 28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2013" name="AutoShape 29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2014" name="AutoShape 30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2015" name="AutoShape 31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2016" name="AutoShape 32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2017" name="AutoShape 33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2018" name="AutoShape 34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2019" name="AutoShape 35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2020" name="TextBox 36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学员作品展示及评价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3010" name="TextBox 2"/>
          <p:cNvSpPr txBox="1"/>
          <p:nvPr/>
        </p:nvSpPr>
        <p:spPr>
          <a:xfrm>
            <a:off x="1304925" y="1855788"/>
            <a:ext cx="5000625" cy="68580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just"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随着实时渲染技术的发展，C4D在虚拟现实、游戏设计等领域的应用将越来越广泛。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011" name="TextBox 3"/>
          <p:cNvSpPr txBox="1"/>
          <p:nvPr/>
        </p:nvSpPr>
        <p:spPr>
          <a:xfrm>
            <a:off x="1304925" y="1281113"/>
            <a:ext cx="2695575" cy="51435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21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实时渲染技术</a:t>
            </a:r>
            <a:endParaRPr lang="en-US" altLang="zh-CN" sz="21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012" name="TextBox 4"/>
          <p:cNvSpPr txBox="1"/>
          <p:nvPr/>
        </p:nvSpPr>
        <p:spPr>
          <a:xfrm>
            <a:off x="617538" y="4933950"/>
            <a:ext cx="3543300" cy="97155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just"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动态图形设计在广告、UI设计等领域的需求不断增加，C4D的动画制作功能将得到更广泛的应用。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013" name="TextBox 5"/>
          <p:cNvSpPr txBox="1"/>
          <p:nvPr/>
        </p:nvSpPr>
        <p:spPr>
          <a:xfrm>
            <a:off x="617538" y="4335463"/>
            <a:ext cx="2924175" cy="51435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21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动态图形设计</a:t>
            </a:r>
            <a:endParaRPr lang="en-US" altLang="zh-CN" sz="21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014" name="TextBox 6"/>
          <p:cNvSpPr txBox="1"/>
          <p:nvPr/>
        </p:nvSpPr>
        <p:spPr>
          <a:xfrm>
            <a:off x="8051800" y="4933950"/>
            <a:ext cx="3448050" cy="97155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just">
              <a:lnSpc>
                <a:spcPct val="120000"/>
              </a:lnSpc>
            </a:pPr>
            <a:r>
              <a:rPr lang="en-US" altLang="zh-CN" sz="15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C4D软件与其他设计软件的协作能力越来越强，跨平台协作将成为未来设计行业的重要趋势。</a:t>
            </a:r>
            <a:endParaRPr lang="en-US" altLang="zh-CN" sz="15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015" name="TextBox 7"/>
          <p:cNvSpPr txBox="1"/>
          <p:nvPr/>
        </p:nvSpPr>
        <p:spPr>
          <a:xfrm>
            <a:off x="8051800" y="4335463"/>
            <a:ext cx="2409825" cy="504825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</a:pPr>
            <a:r>
              <a:rPr lang="en-US" altLang="zh-CN" sz="2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跨平台协作</a:t>
            </a:r>
            <a:endParaRPr lang="en-US" altLang="zh-CN" sz="20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016" name="AutoShape 8"/>
          <p:cNvSpPr/>
          <p:nvPr/>
        </p:nvSpPr>
        <p:spPr>
          <a:xfrm>
            <a:off x="7142163" y="1573213"/>
            <a:ext cx="1539875" cy="1573212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43017" name="AutoShape 9"/>
          <p:cNvSpPr/>
          <p:nvPr/>
        </p:nvSpPr>
        <p:spPr>
          <a:xfrm>
            <a:off x="7315200" y="1749425"/>
            <a:ext cx="1192213" cy="1219200"/>
          </a:xfrm>
          <a:prstGeom prst="ellipse">
            <a:avLst/>
          </a:prstGeom>
          <a:solidFill>
            <a:srgbClr val="008E7E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43018" name="AutoShape 10"/>
          <p:cNvSpPr/>
          <p:nvPr/>
        </p:nvSpPr>
        <p:spPr>
          <a:xfrm>
            <a:off x="0" y="3001963"/>
            <a:ext cx="7893050" cy="144462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43019" name="AutoShape 11"/>
          <p:cNvSpPr/>
          <p:nvPr/>
        </p:nvSpPr>
        <p:spPr>
          <a:xfrm>
            <a:off x="4333875" y="3587750"/>
            <a:ext cx="1539875" cy="1573213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43020" name="AutoShape 12"/>
          <p:cNvSpPr/>
          <p:nvPr/>
        </p:nvSpPr>
        <p:spPr>
          <a:xfrm>
            <a:off x="4506913" y="3765550"/>
            <a:ext cx="1192212" cy="1219200"/>
          </a:xfrm>
          <a:prstGeom prst="ellipse">
            <a:avLst/>
          </a:prstGeom>
          <a:solidFill>
            <a:srgbClr val="008E7E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43021" name="AutoShape 13"/>
          <p:cNvSpPr/>
          <p:nvPr/>
        </p:nvSpPr>
        <p:spPr>
          <a:xfrm>
            <a:off x="0" y="3587750"/>
            <a:ext cx="5124450" cy="144463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43022" name="AutoShape 14"/>
          <p:cNvSpPr/>
          <p:nvPr/>
        </p:nvSpPr>
        <p:spPr>
          <a:xfrm>
            <a:off x="6297613" y="3587750"/>
            <a:ext cx="1539875" cy="1573213"/>
          </a:xfrm>
          <a:prstGeom prst="ellipse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43023" name="AutoShape 15"/>
          <p:cNvSpPr/>
          <p:nvPr/>
        </p:nvSpPr>
        <p:spPr>
          <a:xfrm>
            <a:off x="6472238" y="3765550"/>
            <a:ext cx="1192212" cy="1219200"/>
          </a:xfrm>
          <a:prstGeom prst="ellipse">
            <a:avLst/>
          </a:prstGeom>
          <a:solidFill>
            <a:srgbClr val="008E7E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43024" name="AutoShape 16"/>
          <p:cNvSpPr/>
          <p:nvPr/>
        </p:nvSpPr>
        <p:spPr>
          <a:xfrm>
            <a:off x="7067550" y="3587750"/>
            <a:ext cx="5124450" cy="144463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43025" name="TextBox 17"/>
          <p:cNvSpPr txBox="1"/>
          <p:nvPr/>
        </p:nvSpPr>
        <p:spPr>
          <a:xfrm>
            <a:off x="7415213" y="1793875"/>
            <a:ext cx="1141412" cy="110490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  <a:spcBef>
                <a:spcPts val="450"/>
              </a:spcBef>
            </a:pPr>
            <a:r>
              <a:rPr lang="en-US" altLang="zh-CN" sz="51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  <a:endParaRPr lang="en-US" altLang="zh-CN" sz="51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026" name="TextBox 18"/>
          <p:cNvSpPr txBox="1"/>
          <p:nvPr/>
        </p:nvSpPr>
        <p:spPr>
          <a:xfrm>
            <a:off x="4579938" y="3829050"/>
            <a:ext cx="1233487" cy="110490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  <a:spcBef>
                <a:spcPts val="450"/>
              </a:spcBef>
            </a:pPr>
            <a:r>
              <a:rPr lang="en-US" altLang="zh-CN" sz="51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  <a:endParaRPr lang="en-US" altLang="zh-CN" sz="51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027" name="TextBox 19"/>
          <p:cNvSpPr txBox="1"/>
          <p:nvPr/>
        </p:nvSpPr>
        <p:spPr>
          <a:xfrm>
            <a:off x="6561138" y="3833813"/>
            <a:ext cx="1233487" cy="110490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>
              <a:lnSpc>
                <a:spcPct val="120000"/>
              </a:lnSpc>
              <a:spcBef>
                <a:spcPts val="450"/>
              </a:spcBef>
            </a:pPr>
            <a:r>
              <a:rPr lang="en-US" altLang="zh-CN" sz="5100" b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03</a:t>
            </a:r>
            <a:endParaRPr lang="en-US" altLang="zh-CN" sz="5100" b="1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3028" name="Group 20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43029" name="AutoShape 21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3030" name="AutoShape 22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3031" name="AutoShape 23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3032" name="AutoShape 24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3033" name="AutoShape 25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3034" name="AutoShape 26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3035" name="AutoShape 27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3036" name="AutoShape 28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3037" name="AutoShape 29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3038" name="AutoShape 30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3039" name="AutoShape 31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3040" name="AutoShape 32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3041" name="AutoShape 33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3042" name="AutoShape 34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3043" name="AutoShape 35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3044" name="AutoShape 36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3045" name="AutoShape 37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3046" name="AutoShape 38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3047" name="AutoShape 39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3048" name="AutoShape 40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3049" name="TextBox 41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行业发展趋势分析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4034" name="Freeform 2"/>
          <p:cNvSpPr/>
          <p:nvPr/>
        </p:nvSpPr>
        <p:spPr>
          <a:xfrm>
            <a:off x="2216150" y="2976563"/>
            <a:ext cx="2043113" cy="2667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sp>
        <p:nvSpPr>
          <p:cNvPr id="44035" name="Freeform 3"/>
          <p:cNvSpPr/>
          <p:nvPr/>
        </p:nvSpPr>
        <p:spPr>
          <a:xfrm>
            <a:off x="2216150" y="4343400"/>
            <a:ext cx="2043113" cy="268288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  <p:grpSp>
        <p:nvGrpSpPr>
          <p:cNvPr id="44036" name="Group 4"/>
          <p:cNvGrpSpPr/>
          <p:nvPr/>
        </p:nvGrpSpPr>
        <p:grpSpPr>
          <a:xfrm>
            <a:off x="2216150" y="1566863"/>
            <a:ext cx="2043113" cy="4456112"/>
            <a:chOff x="2215756" y="1566343"/>
            <a:chExt cx="2043574" cy="4455417"/>
          </a:xfrm>
        </p:grpSpPr>
        <p:sp>
          <p:nvSpPr>
            <p:cNvPr id="44037" name="Freeform 5"/>
            <p:cNvSpPr/>
            <p:nvPr/>
          </p:nvSpPr>
          <p:spPr>
            <a:xfrm>
              <a:off x="2215756" y="1789944"/>
              <a:ext cx="178886" cy="1425253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  <p:sp>
          <p:nvSpPr>
            <p:cNvPr id="44038" name="Freeform 6"/>
            <p:cNvSpPr/>
            <p:nvPr/>
          </p:nvSpPr>
          <p:spPr>
            <a:xfrm>
              <a:off x="2346029" y="1566343"/>
              <a:ext cx="1913301" cy="272217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  <p:sp>
          <p:nvSpPr>
            <p:cNvPr id="44039" name="Freeform 7"/>
            <p:cNvSpPr/>
            <p:nvPr/>
          </p:nvSpPr>
          <p:spPr>
            <a:xfrm>
              <a:off x="2215756" y="4372893"/>
              <a:ext cx="178886" cy="1425253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  <p:sp>
          <p:nvSpPr>
            <p:cNvPr id="44040" name="Freeform 8"/>
            <p:cNvSpPr/>
            <p:nvPr/>
          </p:nvSpPr>
          <p:spPr>
            <a:xfrm>
              <a:off x="2346029" y="5747599"/>
              <a:ext cx="1913301" cy="274161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</p:grpSp>
      <p:sp>
        <p:nvSpPr>
          <p:cNvPr id="44041" name="AutoShape 9"/>
          <p:cNvSpPr/>
          <p:nvPr/>
        </p:nvSpPr>
        <p:spPr>
          <a:xfrm>
            <a:off x="1171575" y="2749550"/>
            <a:ext cx="2089150" cy="2089150"/>
          </a:xfrm>
          <a:prstGeom prst="ellipse">
            <a:avLst/>
          </a:prstGeom>
          <a:solidFill>
            <a:srgbClr val="7FFFF0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grpSp>
        <p:nvGrpSpPr>
          <p:cNvPr id="44042" name="Group 10"/>
          <p:cNvGrpSpPr/>
          <p:nvPr/>
        </p:nvGrpSpPr>
        <p:grpSpPr>
          <a:xfrm>
            <a:off x="1797050" y="3303588"/>
            <a:ext cx="931863" cy="923925"/>
            <a:chOff x="1797656" y="3303419"/>
            <a:chExt cx="931450" cy="924116"/>
          </a:xfrm>
        </p:grpSpPr>
        <p:sp>
          <p:nvSpPr>
            <p:cNvPr id="44043" name="Freeform 11"/>
            <p:cNvSpPr/>
            <p:nvPr/>
          </p:nvSpPr>
          <p:spPr>
            <a:xfrm>
              <a:off x="1978060" y="3564785"/>
              <a:ext cx="482346" cy="478631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  <p:sp>
          <p:nvSpPr>
            <p:cNvPr id="44044" name="Freeform 12"/>
            <p:cNvSpPr/>
            <p:nvPr/>
          </p:nvSpPr>
          <p:spPr>
            <a:xfrm>
              <a:off x="2147414" y="3730520"/>
              <a:ext cx="154591" cy="147257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  <p:sp>
          <p:nvSpPr>
            <p:cNvPr id="44045" name="Freeform 13"/>
            <p:cNvSpPr/>
            <p:nvPr/>
          </p:nvSpPr>
          <p:spPr>
            <a:xfrm>
              <a:off x="1797656" y="3380762"/>
              <a:ext cx="854202" cy="846773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  <p:sp>
          <p:nvSpPr>
            <p:cNvPr id="44046" name="Freeform 14"/>
            <p:cNvSpPr/>
            <p:nvPr/>
          </p:nvSpPr>
          <p:spPr>
            <a:xfrm>
              <a:off x="2224757" y="3303419"/>
              <a:ext cx="504349" cy="497015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</p:grpSp>
      <p:grpSp>
        <p:nvGrpSpPr>
          <p:cNvPr id="44047" name="Group 15"/>
          <p:cNvGrpSpPr/>
          <p:nvPr/>
        </p:nvGrpSpPr>
        <p:grpSpPr>
          <a:xfrm>
            <a:off x="455613" y="93663"/>
            <a:ext cx="10641012" cy="914400"/>
            <a:chOff x="454963" y="93878"/>
            <a:chExt cx="10641129" cy="914400"/>
          </a:xfrm>
        </p:grpSpPr>
        <p:sp>
          <p:nvSpPr>
            <p:cNvPr id="44048" name="AutoShape 16"/>
            <p:cNvSpPr/>
            <p:nvPr/>
          </p:nvSpPr>
          <p:spPr>
            <a:xfrm>
              <a:off x="454963" y="331168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4049" name="AutoShape 17"/>
            <p:cNvSpPr/>
            <p:nvPr/>
          </p:nvSpPr>
          <p:spPr>
            <a:xfrm>
              <a:off x="575049" y="337743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4050" name="AutoShape 18"/>
            <p:cNvSpPr/>
            <p:nvPr/>
          </p:nvSpPr>
          <p:spPr>
            <a:xfrm>
              <a:off x="689125" y="339460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4051" name="AutoShape 19"/>
            <p:cNvSpPr/>
            <p:nvPr/>
          </p:nvSpPr>
          <p:spPr>
            <a:xfrm>
              <a:off x="799768" y="348430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4052" name="AutoShape 20"/>
            <p:cNvSpPr/>
            <p:nvPr/>
          </p:nvSpPr>
          <p:spPr>
            <a:xfrm>
              <a:off x="904945" y="344297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4053" name="AutoShape 21"/>
            <p:cNvSpPr/>
            <p:nvPr/>
          </p:nvSpPr>
          <p:spPr>
            <a:xfrm>
              <a:off x="454963" y="448942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4054" name="AutoShape 22"/>
            <p:cNvSpPr/>
            <p:nvPr/>
          </p:nvSpPr>
          <p:spPr>
            <a:xfrm>
              <a:off x="575049" y="455517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4055" name="AutoShape 23"/>
            <p:cNvSpPr/>
            <p:nvPr/>
          </p:nvSpPr>
          <p:spPr>
            <a:xfrm>
              <a:off x="689125" y="457233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4056" name="AutoShape 24"/>
            <p:cNvSpPr/>
            <p:nvPr/>
          </p:nvSpPr>
          <p:spPr>
            <a:xfrm>
              <a:off x="799768" y="466203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4057" name="AutoShape 25"/>
            <p:cNvSpPr/>
            <p:nvPr/>
          </p:nvSpPr>
          <p:spPr>
            <a:xfrm>
              <a:off x="904945" y="462070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4058" name="AutoShape 26"/>
            <p:cNvSpPr/>
            <p:nvPr/>
          </p:nvSpPr>
          <p:spPr>
            <a:xfrm>
              <a:off x="454963" y="566715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4059" name="AutoShape 27"/>
            <p:cNvSpPr/>
            <p:nvPr/>
          </p:nvSpPr>
          <p:spPr>
            <a:xfrm>
              <a:off x="575049" y="573291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4060" name="AutoShape 28"/>
            <p:cNvSpPr/>
            <p:nvPr/>
          </p:nvSpPr>
          <p:spPr>
            <a:xfrm>
              <a:off x="689125" y="575007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4061" name="AutoShape 29"/>
            <p:cNvSpPr/>
            <p:nvPr/>
          </p:nvSpPr>
          <p:spPr>
            <a:xfrm>
              <a:off x="799768" y="583977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4062" name="AutoShape 30"/>
            <p:cNvSpPr/>
            <p:nvPr/>
          </p:nvSpPr>
          <p:spPr>
            <a:xfrm>
              <a:off x="904945" y="579844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4063" name="AutoShape 31"/>
            <p:cNvSpPr/>
            <p:nvPr/>
          </p:nvSpPr>
          <p:spPr>
            <a:xfrm>
              <a:off x="454963" y="684489"/>
              <a:ext cx="84147" cy="8414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4064" name="AutoShape 32"/>
            <p:cNvSpPr/>
            <p:nvPr/>
          </p:nvSpPr>
          <p:spPr>
            <a:xfrm>
              <a:off x="575049" y="691064"/>
              <a:ext cx="78137" cy="78137"/>
            </a:xfrm>
            <a:prstGeom prst="ellipse">
              <a:avLst/>
            </a:prstGeom>
            <a:solidFill>
              <a:schemeClr val="accent1">
                <a:alpha val="7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4065" name="AutoShape 33"/>
            <p:cNvSpPr/>
            <p:nvPr/>
          </p:nvSpPr>
          <p:spPr>
            <a:xfrm>
              <a:off x="689125" y="692781"/>
              <a:ext cx="74704" cy="74704"/>
            </a:xfrm>
            <a:prstGeom prst="ellipse">
              <a:avLst/>
            </a:prstGeom>
            <a:solidFill>
              <a:schemeClr val="accent1">
                <a:alpha val="5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4066" name="AutoShape 34"/>
            <p:cNvSpPr/>
            <p:nvPr/>
          </p:nvSpPr>
          <p:spPr>
            <a:xfrm>
              <a:off x="799768" y="701751"/>
              <a:ext cx="69238" cy="69238"/>
            </a:xfrm>
            <a:prstGeom prst="ellipse">
              <a:avLst/>
            </a:prstGeom>
            <a:solidFill>
              <a:schemeClr val="accent1">
                <a:alpha val="39999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4067" name="AutoShape 35"/>
            <p:cNvSpPr/>
            <p:nvPr/>
          </p:nvSpPr>
          <p:spPr>
            <a:xfrm>
              <a:off x="904945" y="697618"/>
              <a:ext cx="65594" cy="65594"/>
            </a:xfrm>
            <a:prstGeom prst="ellipse">
              <a:avLst/>
            </a:prstGeom>
            <a:solidFill>
              <a:schemeClr val="accent1">
                <a:alpha val="20000"/>
              </a:schemeClr>
            </a:solidFill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4068" name="TextBox 36"/>
            <p:cNvSpPr txBox="1"/>
            <p:nvPr/>
          </p:nvSpPr>
          <p:spPr>
            <a:xfrm>
              <a:off x="1094842" y="93878"/>
              <a:ext cx="10001250" cy="91440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123825" tIns="123825" rIns="57150" bIns="123825" anchor="t" anchorCtr="0">
              <a:spAutoFit/>
            </a:bodyPr>
            <a:p>
              <a:pPr>
                <a:lnSpc>
                  <a:spcPct val="140000"/>
                </a:lnSpc>
              </a:pPr>
              <a:r>
                <a:rPr lang="en-US" altLang="zh-CN" sz="3000" b="1">
                  <a:solidFill>
                    <a:srgbClr val="00BEA8"/>
                  </a:solidFill>
                  <a:latin typeface="微软雅黑" panose="020B0503020204020204" charset="-122"/>
                  <a:ea typeface="微软雅黑" panose="020B0503020204020204" charset="-122"/>
                </a:rPr>
                <a:t>学员未来发展建议</a:t>
              </a:r>
              <a:endParaRPr lang="en-US" altLang="zh-CN" sz="30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44069" name="AutoShape 37"/>
          <p:cNvSpPr/>
          <p:nvPr/>
        </p:nvSpPr>
        <p:spPr>
          <a:xfrm>
            <a:off x="4435475" y="1547813"/>
            <a:ext cx="6292850" cy="827087"/>
          </a:xfrm>
          <a:prstGeom prst="rect">
            <a:avLst/>
          </a:prstGeom>
          <a:solidFill>
            <a:srgbClr val="BFFFF8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44070" name="AutoShape 38"/>
          <p:cNvSpPr/>
          <p:nvPr/>
        </p:nvSpPr>
        <p:spPr>
          <a:xfrm>
            <a:off x="4435475" y="1111250"/>
            <a:ext cx="6292850" cy="488950"/>
          </a:xfrm>
          <a:prstGeom prst="rect">
            <a:avLst/>
          </a:prstGeom>
          <a:solidFill>
            <a:srgbClr val="7FFFF0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44071" name="TextBox 39"/>
          <p:cNvSpPr txBox="1"/>
          <p:nvPr/>
        </p:nvSpPr>
        <p:spPr>
          <a:xfrm>
            <a:off x="4594225" y="1108075"/>
            <a:ext cx="5819775" cy="490538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t" anchorCtr="0"/>
          <a:p>
            <a:pPr>
              <a:lnSpc>
                <a:spcPct val="120000"/>
              </a:lnSpc>
            </a:pPr>
            <a:r>
              <a:rPr lang="en-US" altLang="zh-CN" sz="2000" b="1">
                <a:solidFill>
                  <a:srgbClr val="00657D"/>
                </a:solidFill>
                <a:latin typeface="微软雅黑" panose="020B0503020204020204" charset="-122"/>
                <a:ea typeface="微软雅黑" panose="020B0503020204020204" charset="-122"/>
              </a:rPr>
              <a:t>深入学习C4D软件</a:t>
            </a:r>
            <a:endParaRPr lang="en-US" altLang="zh-CN" sz="2000" b="1">
              <a:solidFill>
                <a:srgbClr val="00657D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072" name="TextBox 40"/>
          <p:cNvSpPr txBox="1"/>
          <p:nvPr/>
        </p:nvSpPr>
        <p:spPr>
          <a:xfrm>
            <a:off x="4594225" y="1547813"/>
            <a:ext cx="5910263" cy="803275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ctr" anchorCtr="1"/>
          <a:p>
            <a:pPr>
              <a:lnSpc>
                <a:spcPct val="120000"/>
              </a:lnSpc>
            </a:pPr>
            <a:r>
              <a:rPr lang="en-US" altLang="zh-CN" sz="1500">
                <a:solidFill>
                  <a:srgbClr val="060001"/>
                </a:solidFill>
                <a:latin typeface="微软雅黑" panose="020B0503020204020204" charset="-122"/>
                <a:ea typeface="微软雅黑" panose="020B0503020204020204" charset="-122"/>
              </a:rPr>
              <a:t>建议学员继续深入学习C4D软件的高级功能和技巧，提高制作水平。</a:t>
            </a:r>
            <a:endParaRPr lang="en-US" altLang="zh-CN" sz="1500">
              <a:solidFill>
                <a:srgbClr val="06000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073" name="AutoShape 41"/>
          <p:cNvSpPr/>
          <p:nvPr/>
        </p:nvSpPr>
        <p:spPr>
          <a:xfrm>
            <a:off x="4435475" y="2916238"/>
            <a:ext cx="6292850" cy="827087"/>
          </a:xfrm>
          <a:prstGeom prst="rect">
            <a:avLst/>
          </a:prstGeom>
          <a:solidFill>
            <a:srgbClr val="BFFFF8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44074" name="AutoShape 42"/>
          <p:cNvSpPr/>
          <p:nvPr/>
        </p:nvSpPr>
        <p:spPr>
          <a:xfrm>
            <a:off x="4435475" y="2478088"/>
            <a:ext cx="6292850" cy="488950"/>
          </a:xfrm>
          <a:prstGeom prst="rect">
            <a:avLst/>
          </a:prstGeom>
          <a:solidFill>
            <a:srgbClr val="7FFFF0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44075" name="TextBox 43"/>
          <p:cNvSpPr txBox="1"/>
          <p:nvPr/>
        </p:nvSpPr>
        <p:spPr>
          <a:xfrm>
            <a:off x="4594225" y="2476500"/>
            <a:ext cx="5819775" cy="490538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t" anchorCtr="0"/>
          <a:p>
            <a:pPr>
              <a:lnSpc>
                <a:spcPct val="120000"/>
              </a:lnSpc>
            </a:pPr>
            <a:r>
              <a:rPr lang="en-US" altLang="zh-CN" sz="2000" b="1">
                <a:solidFill>
                  <a:srgbClr val="00657D"/>
                </a:solidFill>
                <a:latin typeface="微软雅黑" panose="020B0503020204020204" charset="-122"/>
                <a:ea typeface="微软雅黑" panose="020B0503020204020204" charset="-122"/>
              </a:rPr>
              <a:t>拓展相关领域知识</a:t>
            </a:r>
            <a:endParaRPr lang="en-US" altLang="zh-CN" sz="2000" b="1">
              <a:solidFill>
                <a:srgbClr val="00657D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076" name="TextBox 44"/>
          <p:cNvSpPr txBox="1"/>
          <p:nvPr/>
        </p:nvSpPr>
        <p:spPr>
          <a:xfrm>
            <a:off x="4594225" y="2916238"/>
            <a:ext cx="5910263" cy="803275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ctr" anchorCtr="1"/>
          <a:p>
            <a:pPr>
              <a:lnSpc>
                <a:spcPct val="120000"/>
              </a:lnSpc>
            </a:pPr>
            <a:r>
              <a:rPr lang="en-US" altLang="zh-CN" sz="1500">
                <a:solidFill>
                  <a:srgbClr val="060001"/>
                </a:solidFill>
                <a:latin typeface="微软雅黑" panose="020B0503020204020204" charset="-122"/>
                <a:ea typeface="微软雅黑" panose="020B0503020204020204" charset="-122"/>
              </a:rPr>
              <a:t>鼓励学员拓展与C4D相关的领域知识，如摄影、绘画等，提升艺术素养和审美能力。</a:t>
            </a:r>
            <a:endParaRPr lang="en-US" altLang="zh-CN" sz="1500">
              <a:solidFill>
                <a:srgbClr val="06000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077" name="AutoShape 45"/>
          <p:cNvSpPr/>
          <p:nvPr/>
        </p:nvSpPr>
        <p:spPr>
          <a:xfrm>
            <a:off x="4435475" y="4284663"/>
            <a:ext cx="6292850" cy="827087"/>
          </a:xfrm>
          <a:prstGeom prst="rect">
            <a:avLst/>
          </a:prstGeom>
          <a:solidFill>
            <a:srgbClr val="BFFFF8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44078" name="AutoShape 46"/>
          <p:cNvSpPr/>
          <p:nvPr/>
        </p:nvSpPr>
        <p:spPr>
          <a:xfrm>
            <a:off x="4435475" y="3846513"/>
            <a:ext cx="6292850" cy="488950"/>
          </a:xfrm>
          <a:prstGeom prst="rect">
            <a:avLst/>
          </a:prstGeom>
          <a:solidFill>
            <a:srgbClr val="7FFFF0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44079" name="TextBox 47"/>
          <p:cNvSpPr txBox="1"/>
          <p:nvPr/>
        </p:nvSpPr>
        <p:spPr>
          <a:xfrm>
            <a:off x="4594225" y="3844925"/>
            <a:ext cx="5819775" cy="490538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t" anchorCtr="0"/>
          <a:p>
            <a:pPr>
              <a:lnSpc>
                <a:spcPct val="120000"/>
              </a:lnSpc>
            </a:pPr>
            <a:r>
              <a:rPr lang="en-US" altLang="zh-CN" sz="2000" b="1">
                <a:solidFill>
                  <a:srgbClr val="00657D"/>
                </a:solidFill>
                <a:latin typeface="微软雅黑" panose="020B0503020204020204" charset="-122"/>
                <a:ea typeface="微软雅黑" panose="020B0503020204020204" charset="-122"/>
              </a:rPr>
              <a:t>关注行业动态与技术发展</a:t>
            </a:r>
            <a:endParaRPr lang="en-US" altLang="zh-CN" sz="2000" b="1">
              <a:solidFill>
                <a:srgbClr val="00657D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080" name="TextBox 48"/>
          <p:cNvSpPr txBox="1"/>
          <p:nvPr/>
        </p:nvSpPr>
        <p:spPr>
          <a:xfrm>
            <a:off x="4594225" y="4284663"/>
            <a:ext cx="5910263" cy="803275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ctr" anchorCtr="1"/>
          <a:p>
            <a:pPr>
              <a:lnSpc>
                <a:spcPct val="120000"/>
              </a:lnSpc>
            </a:pPr>
            <a:r>
              <a:rPr lang="en-US" altLang="zh-CN" sz="1500">
                <a:solidFill>
                  <a:srgbClr val="060001"/>
                </a:solidFill>
                <a:latin typeface="微软雅黑" panose="020B0503020204020204" charset="-122"/>
                <a:ea typeface="微软雅黑" panose="020B0503020204020204" charset="-122"/>
              </a:rPr>
              <a:t>建议学员关注设计行业的最新动态和技术发展趋势，保持与时俱进。</a:t>
            </a:r>
            <a:endParaRPr lang="en-US" altLang="zh-CN" sz="1500">
              <a:solidFill>
                <a:srgbClr val="06000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081" name="AutoShape 49"/>
          <p:cNvSpPr/>
          <p:nvPr/>
        </p:nvSpPr>
        <p:spPr>
          <a:xfrm>
            <a:off x="4435475" y="5653088"/>
            <a:ext cx="6292850" cy="827087"/>
          </a:xfrm>
          <a:prstGeom prst="rect">
            <a:avLst/>
          </a:prstGeom>
          <a:solidFill>
            <a:srgbClr val="BFFFF8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44082" name="AutoShape 50"/>
          <p:cNvSpPr/>
          <p:nvPr/>
        </p:nvSpPr>
        <p:spPr>
          <a:xfrm>
            <a:off x="4435475" y="5214938"/>
            <a:ext cx="6292850" cy="488950"/>
          </a:xfrm>
          <a:prstGeom prst="rect">
            <a:avLst/>
          </a:prstGeom>
          <a:solidFill>
            <a:srgbClr val="7FFFF0"/>
          </a:solidFill>
          <a:ln w="9525">
            <a:noFill/>
          </a:ln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sp>
        <p:nvSpPr>
          <p:cNvPr id="44083" name="TextBox 51"/>
          <p:cNvSpPr txBox="1"/>
          <p:nvPr/>
        </p:nvSpPr>
        <p:spPr>
          <a:xfrm>
            <a:off x="4594225" y="5213350"/>
            <a:ext cx="5819775" cy="490538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t" anchorCtr="0"/>
          <a:p>
            <a:pPr>
              <a:lnSpc>
                <a:spcPct val="120000"/>
              </a:lnSpc>
            </a:pPr>
            <a:r>
              <a:rPr lang="en-US" altLang="zh-CN" sz="2000" b="1">
                <a:solidFill>
                  <a:srgbClr val="00657D"/>
                </a:solidFill>
                <a:latin typeface="微软雅黑" panose="020B0503020204020204" charset="-122"/>
                <a:ea typeface="微软雅黑" panose="020B0503020204020204" charset="-122"/>
              </a:rPr>
              <a:t>实践与创新</a:t>
            </a:r>
            <a:endParaRPr lang="en-US" altLang="zh-CN" sz="2000" b="1">
              <a:solidFill>
                <a:srgbClr val="00657D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084" name="TextBox 52"/>
          <p:cNvSpPr txBox="1"/>
          <p:nvPr/>
        </p:nvSpPr>
        <p:spPr>
          <a:xfrm>
            <a:off x="4594225" y="5653088"/>
            <a:ext cx="5910263" cy="803275"/>
          </a:xfrm>
          <a:prstGeom prst="rect">
            <a:avLst/>
          </a:prstGeom>
          <a:noFill/>
          <a:ln w="9525">
            <a:noFill/>
          </a:ln>
        </p:spPr>
        <p:txBody>
          <a:bodyPr wrap="square" lIns="66008" tIns="33052" rIns="66008" bIns="33052" anchor="ctr" anchorCtr="1"/>
          <a:p>
            <a:pPr>
              <a:lnSpc>
                <a:spcPct val="120000"/>
              </a:lnSpc>
            </a:pPr>
            <a:r>
              <a:rPr lang="en-US" altLang="zh-CN" sz="1500">
                <a:solidFill>
                  <a:srgbClr val="060001"/>
                </a:solidFill>
                <a:latin typeface="微软雅黑" panose="020B0503020204020204" charset="-122"/>
                <a:ea typeface="微软雅黑" panose="020B0503020204020204" charset="-122"/>
              </a:rPr>
              <a:t>鼓励学员多进行实践和创新尝试，将所学知识应用于实际项目中，不断提升自己的综合能力。</a:t>
            </a:r>
            <a:endParaRPr lang="en-US" altLang="zh-CN" sz="1500">
              <a:solidFill>
                <a:srgbClr val="06000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5058" name="TextBox 2"/>
          <p:cNvSpPr txBox="1"/>
          <p:nvPr/>
        </p:nvSpPr>
        <p:spPr>
          <a:xfrm>
            <a:off x="3825875" y="4457700"/>
            <a:ext cx="4540250" cy="363538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ctr">
              <a:lnSpc>
                <a:spcPct val="77000"/>
              </a:lnSpc>
            </a:pPr>
            <a:r>
              <a:rPr lang="en-US" altLang="zh-CN" sz="20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感谢观看</a:t>
            </a:r>
            <a:endParaRPr lang="en-US" altLang="zh-CN" sz="20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059" name="TextBox 3"/>
          <p:cNvSpPr txBox="1"/>
          <p:nvPr/>
        </p:nvSpPr>
        <p:spPr>
          <a:xfrm>
            <a:off x="1971675" y="3000375"/>
            <a:ext cx="8248650" cy="1619250"/>
          </a:xfrm>
          <a:prstGeom prst="rect">
            <a:avLst/>
          </a:prstGeom>
          <a:noFill/>
          <a:ln w="9525">
            <a:noFill/>
          </a:ln>
        </p:spPr>
        <p:txBody>
          <a:bodyPr wrap="square" lIns="114300" tIns="57150" rIns="114300" bIns="57150" anchor="t" anchorCtr="0">
            <a:spAutoFit/>
          </a:bodyPr>
          <a:p>
            <a:pPr algn="ctr">
              <a:lnSpc>
                <a:spcPct val="56000"/>
              </a:lnSpc>
            </a:pPr>
            <a:r>
              <a:rPr lang="en-US" altLang="zh-CN" sz="11200" b="1">
                <a:solidFill>
                  <a:srgbClr val="00BEA8"/>
                </a:solidFill>
                <a:latin typeface="微软雅黑" panose="020B0503020204020204" charset="-122"/>
                <a:ea typeface="微软雅黑" panose="020B0503020204020204" charset="-122"/>
              </a:rPr>
              <a:t>THANKS</a:t>
            </a:r>
            <a:endParaRPr lang="en-US" altLang="zh-CN" sz="11200" b="1">
              <a:solidFill>
                <a:srgbClr val="00BE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060" name="AutoShape 4"/>
          <p:cNvSpPr/>
          <p:nvPr/>
        </p:nvSpPr>
        <p:spPr>
          <a:xfrm>
            <a:off x="5349875" y="1255713"/>
            <a:ext cx="1492250" cy="1492250"/>
          </a:xfrm>
          <a:prstGeom prst="roundRect">
            <a:avLst>
              <a:gd name="adj" fmla="val 8843"/>
            </a:avLst>
          </a:prstGeom>
          <a:gradFill rotWithShape="0">
            <a:gsLst>
              <a:gs pos="0">
                <a:srgbClr val="00A28F"/>
              </a:gs>
              <a:gs pos="100000">
                <a:schemeClr val="accent1"/>
              </a:gs>
            </a:gsLst>
            <a:lin ang="2700000"/>
            <a:tileRect/>
          </a:gradFill>
          <a:ln w="9525">
            <a:noFill/>
          </a:ln>
          <a:effectLst>
            <a:outerShdw dist="101599" dir="2699999" rotWithShape="0">
              <a:srgbClr val="000000">
                <a:alpha val="29999"/>
              </a:srgbClr>
            </a:outerShdw>
          </a:effectLst>
        </p:spPr>
        <p:txBody>
          <a:bodyPr anchor="t" anchorCtr="0"/>
          <a:p>
            <a:endParaRPr lang="en-US">
              <a:latin typeface="Calibri" panose="020F0502020204030204"/>
            </a:endParaRPr>
          </a:p>
        </p:txBody>
      </p:sp>
      <p:grpSp>
        <p:nvGrpSpPr>
          <p:cNvPr id="45061" name="Group 5"/>
          <p:cNvGrpSpPr/>
          <p:nvPr/>
        </p:nvGrpSpPr>
        <p:grpSpPr>
          <a:xfrm>
            <a:off x="5391150" y="1296988"/>
            <a:ext cx="1409700" cy="1409700"/>
            <a:chOff x="5391045" y="1297087"/>
            <a:chExt cx="1409911" cy="1409911"/>
          </a:xfrm>
        </p:grpSpPr>
        <p:sp>
          <p:nvSpPr>
            <p:cNvPr id="45062" name="Freeform 6"/>
            <p:cNvSpPr/>
            <p:nvPr/>
          </p:nvSpPr>
          <p:spPr>
            <a:xfrm>
              <a:off x="5391045" y="1297087"/>
              <a:ext cx="1409911" cy="1409911"/>
            </a:xfrm>
            <a:prstGeom prst="rect">
              <a:avLst/>
            </a:prstGeom>
            <a:solidFill>
              <a:srgbClr val="00B4A0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Calibri" panose="020F0502020204030204"/>
              </a:endParaRPr>
            </a:p>
          </p:txBody>
        </p:sp>
        <p:sp>
          <p:nvSpPr>
            <p:cNvPr id="45063" name="AutoShape 7"/>
            <p:cNvSpPr/>
            <p:nvPr/>
          </p:nvSpPr>
          <p:spPr>
            <a:xfrm>
              <a:off x="5391045" y="1297087"/>
              <a:ext cx="1409911" cy="1409911"/>
            </a:xfrm>
            <a:prstGeom prst="roundRect">
              <a:avLst>
                <a:gd name="adj" fmla="val 8843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  <p:sp>
          <p:nvSpPr>
            <p:cNvPr id="45064" name="AutoShape 8"/>
            <p:cNvSpPr/>
            <p:nvPr/>
          </p:nvSpPr>
          <p:spPr>
            <a:xfrm>
              <a:off x="5489433" y="1395475"/>
              <a:ext cx="1213222" cy="1213222"/>
            </a:xfrm>
            <a:prstGeom prst="roundRect">
              <a:avLst>
                <a:gd name="adj" fmla="val 9565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en-US">
                <a:latin typeface="Calibri" panose="020F0502020204030204"/>
              </a:endParaRPr>
            </a:p>
          </p:txBody>
        </p:sp>
      </p:grpSp>
      <p:sp>
        <p:nvSpPr>
          <p:cNvPr id="45065" name="Freeform 9"/>
          <p:cNvSpPr/>
          <p:nvPr/>
        </p:nvSpPr>
        <p:spPr>
          <a:xfrm>
            <a:off x="5624513" y="1789113"/>
            <a:ext cx="942975" cy="646112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 anchorCtr="0"/>
          <a:p>
            <a:endParaRPr lang="zh-CN" altLang="en-US">
              <a:latin typeface="Calibri" panose="020F0502020204030204"/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Office">
      <a:dk1>
        <a:srgbClr val="FFFFFF"/>
      </a:dk1>
      <a:lt1>
        <a:srgbClr val="002A26"/>
      </a:lt1>
      <a:dk2>
        <a:srgbClr val="D9FFFA"/>
      </a:dk2>
      <a:lt2>
        <a:srgbClr val="000000"/>
      </a:lt2>
      <a:accent1>
        <a:srgbClr val="00BEA8"/>
      </a:accent1>
      <a:accent2>
        <a:srgbClr val="00A5B2"/>
      </a:accent2>
      <a:accent3>
        <a:srgbClr val="00657D"/>
      </a:accent3>
      <a:accent4>
        <a:srgbClr val="05DD68"/>
      </a:accent4>
      <a:accent5>
        <a:srgbClr val="5DE88C"/>
      </a:accent5>
      <a:accent6>
        <a:srgbClr val="6BAFFF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4616</Words>
  <Application>WPS 演示</Application>
  <PresentationFormat>On-screen Show (4:3)</PresentationFormat>
  <Paragraphs>557</Paragraphs>
  <Slides>43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43</vt:i4>
      </vt:variant>
    </vt:vector>
  </HeadingPairs>
  <TitlesOfParts>
    <vt:vector size="51" baseType="lpstr">
      <vt:lpstr>Arial</vt:lpstr>
      <vt:lpstr>宋体</vt:lpstr>
      <vt:lpstr>Wingdings</vt:lpstr>
      <vt:lpstr>Calibri</vt:lpstr>
      <vt:lpstr>微软雅黑</vt:lpstr>
      <vt:lpstr>黑体</vt:lpstr>
      <vt:lpstr>Arial Unicode MS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蒙宝.</cp:lastModifiedBy>
  <cp:revision>3</cp:revision>
  <dcterms:created xsi:type="dcterms:W3CDTF">2006-08-16T00:00:00Z</dcterms:created>
  <dcterms:modified xsi:type="dcterms:W3CDTF">2024-09-17T23:57:57Z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2A860626D6444F65962FFE87F243D7EB_13</vt:lpwstr>
  </property>
  <property fmtid="{D5CDD505-2E9C-101B-9397-08002B2CF9AE}" pid="3" name="KSOProductBuildVer">
    <vt:lpwstr>2052-12.1.0.17857</vt:lpwstr>
  </property>
</Properties>
</file>