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</p:sldIdLst>
  <p:sldSz cx="12192000" cy="6858000"/>
  <p:notesSz cx="6858000" cy="9144000"/>
  <p:custDataLst>
    <p:tags r:id="rId8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1" Type="http://schemas.openxmlformats.org/officeDocument/2006/relationships/tags" Target="tags/tag1.xml"/><Relationship Id="rId80" Type="http://schemas.openxmlformats.org/officeDocument/2006/relationships/tableStyles" Target="tableStyles.xml"/><Relationship Id="rId8" Type="http://schemas.openxmlformats.org/officeDocument/2006/relationships/slide" Target="slides/slide6.xml"/><Relationship Id="rId79" Type="http://schemas.openxmlformats.org/officeDocument/2006/relationships/viewProps" Target="viewProps.xml"/><Relationship Id="rId78" Type="http://schemas.openxmlformats.org/officeDocument/2006/relationships/presProps" Target="presProps.xml"/><Relationship Id="rId77" Type="http://schemas.openxmlformats.org/officeDocument/2006/relationships/slide" Target="slides/slide75.xml"/><Relationship Id="rId76" Type="http://schemas.openxmlformats.org/officeDocument/2006/relationships/slide" Target="slides/slide74.xml"/><Relationship Id="rId75" Type="http://schemas.openxmlformats.org/officeDocument/2006/relationships/slide" Target="slides/slide73.xml"/><Relationship Id="rId74" Type="http://schemas.openxmlformats.org/officeDocument/2006/relationships/slide" Target="slides/slide72.xml"/><Relationship Id="rId73" Type="http://schemas.openxmlformats.org/officeDocument/2006/relationships/slide" Target="slides/slide71.xml"/><Relationship Id="rId72" Type="http://schemas.openxmlformats.org/officeDocument/2006/relationships/slide" Target="slides/slide70.xml"/><Relationship Id="rId71" Type="http://schemas.openxmlformats.org/officeDocument/2006/relationships/slide" Target="slides/slide69.xml"/><Relationship Id="rId70" Type="http://schemas.openxmlformats.org/officeDocument/2006/relationships/slide" Target="slides/slide68.xml"/><Relationship Id="rId7" Type="http://schemas.openxmlformats.org/officeDocument/2006/relationships/slide" Target="slides/slide5.xml"/><Relationship Id="rId69" Type="http://schemas.openxmlformats.org/officeDocument/2006/relationships/slide" Target="slides/slide67.xml"/><Relationship Id="rId68" Type="http://schemas.openxmlformats.org/officeDocument/2006/relationships/slide" Target="slides/slide66.xml"/><Relationship Id="rId67" Type="http://schemas.openxmlformats.org/officeDocument/2006/relationships/slide" Target="slides/slide65.xml"/><Relationship Id="rId66" Type="http://schemas.openxmlformats.org/officeDocument/2006/relationships/slide" Target="slides/slide64.xml"/><Relationship Id="rId65" Type="http://schemas.openxmlformats.org/officeDocument/2006/relationships/slide" Target="slides/slide63.xml"/><Relationship Id="rId64" Type="http://schemas.openxmlformats.org/officeDocument/2006/relationships/slide" Target="slides/slide62.xml"/><Relationship Id="rId63" Type="http://schemas.openxmlformats.org/officeDocument/2006/relationships/slide" Target="slides/slide61.xml"/><Relationship Id="rId62" Type="http://schemas.openxmlformats.org/officeDocument/2006/relationships/slide" Target="slides/slide60.xml"/><Relationship Id="rId61" Type="http://schemas.openxmlformats.org/officeDocument/2006/relationships/slide" Target="slides/slide59.xml"/><Relationship Id="rId60" Type="http://schemas.openxmlformats.org/officeDocument/2006/relationships/slide" Target="slides/slide58.xml"/><Relationship Id="rId6" Type="http://schemas.openxmlformats.org/officeDocument/2006/relationships/slide" Target="slides/slide4.xml"/><Relationship Id="rId59" Type="http://schemas.openxmlformats.org/officeDocument/2006/relationships/slide" Target="slides/slide57.xml"/><Relationship Id="rId58" Type="http://schemas.openxmlformats.org/officeDocument/2006/relationships/slide" Target="slides/slide56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2" Type="http://schemas.openxmlformats.org/officeDocument/2006/relationships/theme" Target="../theme/theme1.xml"/><Relationship Id="rId21" Type="http://schemas.openxmlformats.org/officeDocument/2006/relationships/image" Target="../media/image4.png"/><Relationship Id="rId20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2.png"/><Relationship Id="rId18" Type="http://schemas.openxmlformats.org/officeDocument/2006/relationships/image" Target="../media/image1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571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3.pn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8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4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5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6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7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8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9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0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1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2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3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4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5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6.jpe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4954" y="1447800"/>
            <a:ext cx="9151639" cy="3329581"/>
          </a:xfrm>
        </p:spPr>
        <p:txBody>
          <a:bodyPr/>
          <a:lstStyle/>
          <a:p>
            <a:r>
              <a:rPr lang="zh-CN" altLang="en-US" sz="6000" dirty="0"/>
              <a:t>第</a:t>
            </a:r>
            <a:r>
              <a:rPr lang="en-US" altLang="zh-CN" sz="6000" dirty="0"/>
              <a:t>1</a:t>
            </a:r>
            <a:r>
              <a:rPr lang="zh-CN" altLang="en-US" sz="6000" dirty="0"/>
              <a:t>章  三维</a:t>
            </a:r>
            <a:r>
              <a:rPr lang="zh-CN" altLang="en-US" sz="6000" dirty="0">
                <a:sym typeface="+mn-ea"/>
              </a:rPr>
              <a:t>动画</a:t>
            </a:r>
            <a:r>
              <a:rPr lang="zh-CN" altLang="en-US" sz="6000" dirty="0"/>
              <a:t>基础</a:t>
            </a:r>
            <a:endParaRPr lang="zh-CN" altLang="en-US" sz="6000" dirty="0">
              <a:sym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影视三维动画</a:t>
            </a:r>
            <a:endParaRPr lang="zh-CN" altLang="en-US" dirty="0"/>
          </a:p>
        </p:txBody>
      </p:sp>
      <p:pic>
        <p:nvPicPr>
          <p:cNvPr id="105" name="image 10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-109855" y="-536575"/>
            <a:ext cx="2894330" cy="20624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了解</a:t>
            </a:r>
            <a:r>
              <a:rPr lang="en-US" altLang="zh-CN" dirty="0"/>
              <a:t>CG</a:t>
            </a:r>
            <a:r>
              <a:rPr lang="zh-CN" altLang="en-US" dirty="0"/>
              <a:t>行业的定义及行业标准。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三维动画的发展历程。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三维动画制作软件的分类。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CG</a:t>
            </a:r>
            <a:r>
              <a:rPr lang="zh-CN" altLang="en-US" dirty="0"/>
              <a:t>行业</a:t>
            </a:r>
            <a:r>
              <a:rPr lang="zh-CN" altLang="en-US" dirty="0" smtClean="0"/>
              <a:t>概述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138" y="1703614"/>
            <a:ext cx="8848953" cy="46057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CG</a:t>
            </a:r>
            <a:r>
              <a:rPr lang="zh-CN" altLang="en-US" dirty="0"/>
              <a:t>行业</a:t>
            </a:r>
            <a:r>
              <a:rPr lang="zh-CN" altLang="en-US" dirty="0" smtClean="0"/>
              <a:t>概述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影视特效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235" y="2181452"/>
            <a:ext cx="9805941" cy="35270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CG</a:t>
            </a:r>
            <a:r>
              <a:rPr lang="zh-CN" altLang="en-US" dirty="0"/>
              <a:t>行业</a:t>
            </a:r>
            <a:r>
              <a:rPr lang="zh-CN" altLang="en-US" dirty="0" smtClean="0"/>
              <a:t>概述 </a:t>
            </a:r>
            <a:r>
              <a:rPr lang="en-US" altLang="zh-CN" dirty="0" smtClean="0"/>
              <a:t>– </a:t>
            </a:r>
            <a:r>
              <a:rPr lang="zh-CN" altLang="en-US" dirty="0"/>
              <a:t>栏目包装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5"/>
          <a:stretch>
            <a:fillRect/>
          </a:stretch>
        </p:blipFill>
        <p:spPr bwMode="auto">
          <a:xfrm>
            <a:off x="2045923" y="1683431"/>
            <a:ext cx="7476899" cy="466511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三维动画制作软件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48" y="2503601"/>
            <a:ext cx="2664822" cy="266482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091" y="2523194"/>
            <a:ext cx="2645229" cy="2645229"/>
          </a:xfrm>
          <a:prstGeom prst="rect">
            <a:avLst/>
          </a:prstGeom>
        </p:spPr>
      </p:pic>
      <p:pic>
        <p:nvPicPr>
          <p:cNvPr id="1026" name="Picture 2" descr="https://timgsa.baidu.com/timg?image&amp;quality=80&amp;size=b9999_10000&amp;sec=1585109424313&amp;di=0e142073917eaf85d866983854a9eaac&amp;imgtype=0&amp;src=http%3A%2F%2Fhbimg.b0.upaiyun.com%2F88e58c061e5c1db0102fd0b00bc1a14fb5e787cab6fb-AHWday_fw65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80"/>
          <a:stretch>
            <a:fillRect/>
          </a:stretch>
        </p:blipFill>
        <p:spPr bwMode="auto">
          <a:xfrm>
            <a:off x="6477641" y="2528999"/>
            <a:ext cx="2582553" cy="266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818" y="2670934"/>
            <a:ext cx="2380952" cy="238095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9256142" cy="3329581"/>
          </a:xfrm>
        </p:spPr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操作基础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 了解</a:t>
            </a:r>
            <a:r>
              <a:rPr lang="en-US" altLang="zh-CN" dirty="0"/>
              <a:t>Cinema 4D</a:t>
            </a:r>
            <a:r>
              <a:rPr lang="zh-CN" altLang="en-US" dirty="0"/>
              <a:t>的发展史。</a:t>
            </a:r>
            <a:endParaRPr lang="zh-CN" altLang="en-US" dirty="0"/>
          </a:p>
          <a:p>
            <a:r>
              <a:rPr lang="zh-CN" altLang="en-US" dirty="0" smtClean="0"/>
              <a:t> </a:t>
            </a:r>
            <a:r>
              <a:rPr lang="zh-CN" altLang="en-US" dirty="0"/>
              <a:t>了解</a:t>
            </a:r>
            <a:r>
              <a:rPr lang="en-US" altLang="zh-CN" dirty="0"/>
              <a:t>Cinema 4D</a:t>
            </a:r>
            <a:r>
              <a:rPr lang="zh-CN" altLang="en-US" dirty="0"/>
              <a:t>软件的优势。</a:t>
            </a:r>
            <a:endParaRPr lang="zh-CN" altLang="en-US" dirty="0"/>
          </a:p>
          <a:p>
            <a:r>
              <a:rPr lang="zh-CN" altLang="en-US" dirty="0" smtClean="0"/>
              <a:t> </a:t>
            </a:r>
            <a:r>
              <a:rPr lang="zh-CN" altLang="en-US" dirty="0"/>
              <a:t>了解</a:t>
            </a:r>
            <a:r>
              <a:rPr lang="en-US" altLang="zh-CN" dirty="0"/>
              <a:t>Cinema 4D</a:t>
            </a:r>
            <a:r>
              <a:rPr lang="zh-CN" altLang="en-US" dirty="0"/>
              <a:t>软件界面布局。</a:t>
            </a:r>
            <a:endParaRPr lang="zh-CN" altLang="en-US" dirty="0"/>
          </a:p>
          <a:p>
            <a:r>
              <a:rPr lang="zh-CN" altLang="en-US" dirty="0" smtClean="0"/>
              <a:t> </a:t>
            </a:r>
            <a:r>
              <a:rPr lang="zh-CN" altLang="en-US" dirty="0"/>
              <a:t>熟练</a:t>
            </a:r>
            <a:r>
              <a:rPr lang="en-US" altLang="zh-CN" dirty="0"/>
              <a:t>Cinema 4D</a:t>
            </a:r>
            <a:r>
              <a:rPr lang="zh-CN" altLang="en-US" dirty="0"/>
              <a:t>软件的基本操作和视图控制。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概述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由德国</a:t>
            </a:r>
            <a:r>
              <a:rPr lang="en-US" altLang="zh-CN" dirty="0" err="1"/>
              <a:t>Maxon</a:t>
            </a:r>
            <a:r>
              <a:rPr lang="en-US" altLang="zh-CN" dirty="0"/>
              <a:t> Computer</a:t>
            </a:r>
            <a:r>
              <a:rPr lang="zh-CN" altLang="en-US" dirty="0"/>
              <a:t>开发，国内一般简称为</a:t>
            </a:r>
            <a:r>
              <a:rPr lang="en-US" altLang="zh-CN" dirty="0"/>
              <a:t>C4D</a:t>
            </a:r>
            <a:r>
              <a:rPr lang="zh-CN" altLang="en-US" dirty="0"/>
              <a:t>，它以极高的运算速度和强大的渲染能力著称；拥有完善的动力学和粒子模块、毛发系统、先进的多边形建模和曲面建模等功能。在影视领域，其渲染器能在资源占用不高的情况下渲染出高品质的图像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Cinema 4D</a:t>
            </a:r>
            <a:r>
              <a:rPr lang="zh-CN" altLang="en-US" dirty="0"/>
              <a:t>具备高端</a:t>
            </a:r>
            <a:r>
              <a:rPr lang="en-US" altLang="zh-CN" dirty="0"/>
              <a:t>3D</a:t>
            </a:r>
            <a:r>
              <a:rPr lang="zh-CN" altLang="en-US" dirty="0"/>
              <a:t>软件的所有功能，更加注重工作流程的流畅性、舒适性、合理性和高效性。在电影、电视包装、游戏开发、工业、建筑设计等领域，</a:t>
            </a:r>
            <a:r>
              <a:rPr lang="en-US" altLang="zh-CN" dirty="0"/>
              <a:t>Cinema 4D</a:t>
            </a:r>
            <a:r>
              <a:rPr lang="zh-CN" altLang="en-US" dirty="0"/>
              <a:t>以丰富的功能为用户提供了完善的解决方案，即便是新用户，也能在较短的时间内即可入门。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zh-CN" dirty="0"/>
              <a:t>的优势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友好的用户</a:t>
            </a:r>
            <a:r>
              <a:rPr lang="zh-CN" altLang="en-US" dirty="0" smtClean="0"/>
              <a:t>界面</a:t>
            </a:r>
            <a:endParaRPr lang="en-US" altLang="zh-CN" dirty="0" smtClean="0"/>
          </a:p>
          <a:p>
            <a:r>
              <a:rPr lang="en-US" altLang="zh-CN" dirty="0"/>
              <a:t>2.</a:t>
            </a:r>
            <a:r>
              <a:rPr lang="zh-CN" altLang="en-US" dirty="0"/>
              <a:t>与</a:t>
            </a:r>
            <a:r>
              <a:rPr lang="en-US" altLang="zh-CN" dirty="0"/>
              <a:t>After effects</a:t>
            </a:r>
            <a:r>
              <a:rPr lang="zh-CN" altLang="en-US" dirty="0"/>
              <a:t>数据互</a:t>
            </a:r>
            <a:r>
              <a:rPr lang="zh-CN" altLang="en-US" dirty="0" smtClean="0"/>
              <a:t>导</a:t>
            </a:r>
            <a:endParaRPr lang="en-US" altLang="zh-CN" dirty="0" smtClean="0"/>
          </a:p>
          <a:p>
            <a:r>
              <a:rPr lang="en-US" altLang="zh-CN" dirty="0"/>
              <a:t>3.</a:t>
            </a:r>
            <a:r>
              <a:rPr lang="zh-CN" altLang="en-US" dirty="0"/>
              <a:t>丰富的预设和</a:t>
            </a:r>
            <a:r>
              <a:rPr lang="zh-CN" altLang="en-US" dirty="0" smtClean="0"/>
              <a:t>插件</a:t>
            </a:r>
            <a:endParaRPr lang="en-US" altLang="zh-CN" dirty="0" smtClean="0"/>
          </a:p>
          <a:p>
            <a:r>
              <a:rPr lang="en-US" altLang="zh-CN" dirty="0"/>
              <a:t>4.</a:t>
            </a:r>
            <a:r>
              <a:rPr lang="zh-CN" altLang="en-US" dirty="0"/>
              <a:t>快速的渲染</a:t>
            </a:r>
            <a:r>
              <a:rPr lang="zh-CN" altLang="en-US" dirty="0" smtClean="0"/>
              <a:t>引擎</a:t>
            </a:r>
            <a:endParaRPr lang="en-US" altLang="zh-CN" dirty="0" smtClean="0"/>
          </a:p>
          <a:p>
            <a:r>
              <a:rPr lang="en-US" altLang="zh-CN" dirty="0"/>
              <a:t>5. </a:t>
            </a:r>
            <a:r>
              <a:rPr lang="en-US" altLang="zh-CN" dirty="0" err="1"/>
              <a:t>MoGraph</a:t>
            </a:r>
            <a:r>
              <a:rPr lang="zh-CN" altLang="en-US" dirty="0"/>
              <a:t>模块（运动图形模块）</a:t>
            </a:r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的应用</a:t>
            </a:r>
            <a:r>
              <a:rPr lang="zh-CN" altLang="en-US" dirty="0" smtClean="0"/>
              <a:t>领域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电商海报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57" y="2096861"/>
            <a:ext cx="9643972" cy="391205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的应用</a:t>
            </a:r>
            <a:r>
              <a:rPr lang="zh-CN" altLang="en-US" dirty="0" smtClean="0"/>
              <a:t>领域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栏目包装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260" y="1631179"/>
            <a:ext cx="9073152" cy="484799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的应用</a:t>
            </a:r>
            <a:r>
              <a:rPr lang="zh-CN" altLang="en-US" dirty="0" smtClean="0"/>
              <a:t>领域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产品设计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090" y="1604962"/>
            <a:ext cx="8221617" cy="47827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Cinema 4D</a:t>
            </a:r>
            <a:r>
              <a:rPr lang="zh-CN" altLang="en-US" dirty="0" smtClean="0"/>
              <a:t>界面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9530" y="1357437"/>
            <a:ext cx="9912941" cy="530244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参数化对象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掌握</a:t>
            </a:r>
            <a:r>
              <a:rPr lang="zh-CN" altLang="en-US" dirty="0"/>
              <a:t>对象的创建及参数调节技巧。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样条的创建及样条点插值类型。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将参数化对象转换为可编辑对象。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掌握利用参数化对象搭建场景。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对象类型</a:t>
            </a:r>
            <a:endParaRPr lang="zh-CN" altLang="en-US" dirty="0"/>
          </a:p>
        </p:txBody>
      </p:sp>
      <p:pic>
        <p:nvPicPr>
          <p:cNvPr id="4" name="图片 3" descr="微信截图_20181012110228"/>
          <p:cNvPicPr/>
          <p:nvPr/>
        </p:nvPicPr>
        <p:blipFill>
          <a:blip r:embed="rId1"/>
          <a:stretch>
            <a:fillRect/>
          </a:stretch>
        </p:blipFill>
        <p:spPr>
          <a:xfrm>
            <a:off x="2142308" y="1698172"/>
            <a:ext cx="7628709" cy="42976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对象属性面板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93" y="2637021"/>
            <a:ext cx="5506495" cy="3946661"/>
          </a:xfrm>
          <a:prstGeom prst="rect">
            <a:avLst/>
          </a:prstGeom>
        </p:spPr>
      </p:pic>
      <p:pic>
        <p:nvPicPr>
          <p:cNvPr id="6" name="图片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358" y="2637020"/>
            <a:ext cx="5678215" cy="394666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71793" y="1526956"/>
            <a:ext cx="1095684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800" dirty="0"/>
              <a:t>参数化对象所有参数的调节，都需要在属性面板中进行调节，不同</a:t>
            </a:r>
            <a:r>
              <a:rPr lang="zh-CN" altLang="zh-CN" sz="2800" dirty="0" smtClean="0"/>
              <a:t>的</a:t>
            </a:r>
            <a:endParaRPr lang="en-US" altLang="zh-CN" sz="2800" dirty="0" smtClean="0"/>
          </a:p>
          <a:p>
            <a:r>
              <a:rPr lang="zh-CN" altLang="zh-CN" sz="2800" dirty="0" smtClean="0"/>
              <a:t>参数</a:t>
            </a:r>
            <a:r>
              <a:rPr lang="zh-CN" altLang="zh-CN" sz="2800" dirty="0"/>
              <a:t>化对象其属性面板有相应的选项卡和参数。</a:t>
            </a:r>
            <a:endParaRPr lang="zh-CN" altLang="zh-CN" sz="2800" dirty="0"/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样条曲线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3312" y="1687158"/>
            <a:ext cx="8946541" cy="4195481"/>
          </a:xfrm>
        </p:spPr>
        <p:txBody>
          <a:bodyPr/>
          <a:lstStyle/>
          <a:p>
            <a:r>
              <a:rPr lang="zh-CN" altLang="en-US" dirty="0"/>
              <a:t>样条曲线是指通过绘制的点生成曲线，然后通过这些点来控制曲线。这些曲线结合其他命令可以生成三维模型，是一种基本的建模</a:t>
            </a:r>
            <a:r>
              <a:rPr lang="zh-CN" altLang="en-US" dirty="0" smtClean="0"/>
              <a:t>方法。</a:t>
            </a:r>
            <a:endParaRPr lang="zh-CN" altLang="en-US" dirty="0"/>
          </a:p>
        </p:txBody>
      </p:sp>
      <p:pic>
        <p:nvPicPr>
          <p:cNvPr id="4" name="图片 3" descr="3-20"/>
          <p:cNvPicPr/>
          <p:nvPr/>
        </p:nvPicPr>
        <p:blipFill>
          <a:blip r:embed="rId1"/>
          <a:stretch>
            <a:fillRect/>
          </a:stretch>
        </p:blipFill>
        <p:spPr>
          <a:xfrm>
            <a:off x="1389826" y="3079023"/>
            <a:ext cx="8660027" cy="305180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案例制作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86" y="1543594"/>
            <a:ext cx="8642397" cy="484414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建模工具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掌握</a:t>
            </a:r>
            <a:r>
              <a:rPr lang="zh-CN" altLang="en-US" dirty="0"/>
              <a:t>生成器参数调节技巧。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造型工具参数调节技巧。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变形器参数调节技巧。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多边形建模布线原理。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多边形建模技术。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NURBS</a:t>
            </a:r>
            <a:r>
              <a:rPr lang="zh-CN" altLang="en-US" dirty="0"/>
              <a:t>建模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9805" y="1853248"/>
            <a:ext cx="4226334" cy="4195481"/>
          </a:xfrm>
        </p:spPr>
        <p:txBody>
          <a:bodyPr/>
          <a:lstStyle/>
          <a:p>
            <a:r>
              <a:rPr lang="en-US" altLang="zh-CN" dirty="0"/>
              <a:t>NURBS</a:t>
            </a:r>
            <a:r>
              <a:rPr lang="zh-CN" altLang="en-US" dirty="0"/>
              <a:t>是非均匀有理</a:t>
            </a:r>
            <a:r>
              <a:rPr lang="en-US" altLang="zh-CN" dirty="0"/>
              <a:t>B</a:t>
            </a:r>
            <a:r>
              <a:rPr lang="zh-CN" altLang="en-US" dirty="0"/>
              <a:t>样条（</a:t>
            </a:r>
            <a:r>
              <a:rPr lang="en-US" altLang="zh-CN" dirty="0"/>
              <a:t>Non-Uniform Rational B-Splines</a:t>
            </a:r>
            <a:r>
              <a:rPr lang="zh-CN" altLang="en-US" dirty="0"/>
              <a:t>）的缩写，它是由数学公式计算构建的，</a:t>
            </a:r>
            <a:r>
              <a:rPr lang="en-US" altLang="zh-CN" dirty="0"/>
              <a:t>NURBS</a:t>
            </a:r>
            <a:r>
              <a:rPr lang="zh-CN" altLang="en-US" dirty="0"/>
              <a:t>建模是一种非常优秀的建模方式，它能很好地控制物体表面的曲率，从而创建出更逼真、更生动的造型。</a:t>
            </a:r>
            <a:endParaRPr lang="zh-CN" altLang="en-US" dirty="0"/>
          </a:p>
          <a:p>
            <a:r>
              <a:rPr lang="en-US" altLang="zh-CN" dirty="0"/>
              <a:t>Cinema 4D</a:t>
            </a:r>
            <a:r>
              <a:rPr lang="zh-CN" altLang="en-US" dirty="0"/>
              <a:t>的</a:t>
            </a:r>
            <a:r>
              <a:rPr lang="en-US" altLang="zh-CN" dirty="0"/>
              <a:t>NURBS</a:t>
            </a:r>
            <a:r>
              <a:rPr lang="zh-CN" altLang="en-US" dirty="0"/>
              <a:t>建模工具主要有细分曲面、挤压、旋转、放样和</a:t>
            </a:r>
            <a:r>
              <a:rPr lang="zh-CN" altLang="en-US" dirty="0" smtClean="0"/>
              <a:t>贝塞尔。</a:t>
            </a:r>
            <a:endParaRPr lang="zh-CN" altLang="en-US" dirty="0"/>
          </a:p>
          <a:p>
            <a:endParaRPr lang="zh-CN" altLang="en-US" dirty="0"/>
          </a:p>
        </p:txBody>
      </p:sp>
      <p:pic>
        <p:nvPicPr>
          <p:cNvPr id="4" name="图片 3" descr="4-1"/>
          <p:cNvPicPr/>
          <p:nvPr/>
        </p:nvPicPr>
        <p:blipFill>
          <a:blip r:embed="rId1"/>
          <a:stretch>
            <a:fillRect/>
          </a:stretch>
        </p:blipFill>
        <p:spPr>
          <a:xfrm>
            <a:off x="5747658" y="1853248"/>
            <a:ext cx="5612810" cy="346723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生成器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/>
              <a:t>细分曲面是强大的雕刻工具，通过为对象的点、线、面添加权重，以及对表面进行细分来制作出精细的</a:t>
            </a:r>
            <a:r>
              <a:rPr lang="zh-CN" altLang="zh-CN" dirty="0" smtClean="0"/>
              <a:t>模型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挤压工具是作用于样条曲线，挤压出具有厚度的模型</a:t>
            </a:r>
            <a:r>
              <a:rPr lang="zh-CN" altLang="zh-CN" dirty="0" smtClean="0"/>
              <a:t>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 smtClean="0"/>
              <a:t>旋转生成器</a:t>
            </a:r>
            <a:r>
              <a:rPr lang="zh-CN" altLang="zh-CN" dirty="0"/>
              <a:t>可以围绕对象</a:t>
            </a:r>
            <a:r>
              <a:rPr lang="en-US" altLang="zh-CN" dirty="0"/>
              <a:t>Y</a:t>
            </a:r>
            <a:r>
              <a:rPr lang="zh-CN" altLang="zh-CN" dirty="0"/>
              <a:t>轴旋转生成</a:t>
            </a:r>
            <a:r>
              <a:rPr lang="zh-CN" altLang="zh-CN" dirty="0" smtClean="0"/>
              <a:t>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放样对象在两个或多个样条上拉伸生成模型对象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扫描对象需要两个或三个样条</a:t>
            </a:r>
            <a:r>
              <a:rPr lang="zh-CN" altLang="zh-CN" dirty="0" smtClean="0"/>
              <a:t>，第一</a:t>
            </a:r>
            <a:r>
              <a:rPr lang="zh-CN" altLang="zh-CN" dirty="0"/>
              <a:t>条样条，轮廓样条，定义了横截面，并沿着第二条</a:t>
            </a:r>
            <a:r>
              <a:rPr lang="zh-CN" altLang="zh-CN" dirty="0" smtClean="0"/>
              <a:t>样条</a:t>
            </a:r>
            <a:r>
              <a:rPr lang="zh-CN" altLang="en-US" dirty="0" smtClean="0"/>
              <a:t>（</a:t>
            </a:r>
            <a:r>
              <a:rPr lang="zh-CN" altLang="zh-CN" dirty="0" smtClean="0"/>
              <a:t>即路径</a:t>
            </a:r>
            <a:r>
              <a:rPr lang="zh-CN" altLang="en-US" dirty="0" smtClean="0"/>
              <a:t>）</a:t>
            </a:r>
            <a:r>
              <a:rPr lang="zh-CN" altLang="zh-CN" dirty="0" smtClean="0"/>
              <a:t>进行</a:t>
            </a:r>
            <a:r>
              <a:rPr lang="zh-CN" altLang="zh-CN" dirty="0"/>
              <a:t>扫描以创建</a:t>
            </a:r>
            <a:r>
              <a:rPr lang="zh-CN" altLang="zh-CN" dirty="0" smtClean="0"/>
              <a:t>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贝塞尔</a:t>
            </a:r>
            <a:r>
              <a:rPr lang="zh-CN" altLang="zh-CN" dirty="0" smtClean="0"/>
              <a:t>生成器不</a:t>
            </a:r>
            <a:r>
              <a:rPr lang="zh-CN" altLang="zh-CN" dirty="0"/>
              <a:t>需要任何子对象就能创建出三维</a:t>
            </a:r>
            <a:r>
              <a:rPr lang="zh-CN" altLang="zh-CN" dirty="0" smtClean="0"/>
              <a:t>模型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NURBS</a:t>
            </a:r>
            <a:r>
              <a:rPr lang="zh-CN" altLang="en-US" dirty="0" smtClean="0"/>
              <a:t>建模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电商</a:t>
            </a:r>
            <a:r>
              <a:rPr lang="zh-CN" altLang="en-US" dirty="0"/>
              <a:t>海</a:t>
            </a:r>
            <a:r>
              <a:rPr lang="zh-CN" altLang="en-US" dirty="0" smtClean="0"/>
              <a:t>报场景搭建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310" y="1658983"/>
            <a:ext cx="7751762" cy="453394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多边形建模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35887" y="1421853"/>
            <a:ext cx="9998276" cy="4195481"/>
          </a:xfrm>
        </p:spPr>
        <p:txBody>
          <a:bodyPr/>
          <a:lstStyle/>
          <a:p>
            <a:r>
              <a:rPr lang="zh-CN" altLang="en-US" dirty="0"/>
              <a:t>多边形建模（</a:t>
            </a:r>
            <a:r>
              <a:rPr lang="en-US" altLang="zh-CN" dirty="0"/>
              <a:t>Polygon Modeling</a:t>
            </a:r>
            <a:r>
              <a:rPr lang="zh-CN" altLang="en-US" dirty="0"/>
              <a:t>）是目前比较流行的建模方法之一，通常一个完整的模型是由很多四边面构成，与</a:t>
            </a:r>
            <a:r>
              <a:rPr lang="en-US" altLang="zh-CN" dirty="0"/>
              <a:t>NURBS</a:t>
            </a:r>
            <a:r>
              <a:rPr lang="zh-CN" altLang="en-US" dirty="0"/>
              <a:t>建模不同，多边形建模更像做雕塑，通过对点、线、面的编辑，得到简模，再通过细分曲面得到一个有细节的光滑</a:t>
            </a:r>
            <a:r>
              <a:rPr lang="zh-CN" altLang="en-US" dirty="0" smtClean="0"/>
              <a:t>模型。</a:t>
            </a:r>
            <a:endParaRPr lang="en-US" altLang="zh-CN" dirty="0" smtClean="0"/>
          </a:p>
          <a:p>
            <a:r>
              <a:rPr lang="zh-CN" altLang="zh-CN" dirty="0"/>
              <a:t>多边形建模对象由</a:t>
            </a:r>
            <a:r>
              <a:rPr lang="en-US" altLang="zh-CN" dirty="0"/>
              <a:t>Vertex</a:t>
            </a:r>
            <a:r>
              <a:rPr lang="zh-CN" altLang="zh-CN" dirty="0"/>
              <a:t>（点）、</a:t>
            </a:r>
            <a:r>
              <a:rPr lang="en-US" altLang="zh-CN" dirty="0"/>
              <a:t>Edge</a:t>
            </a:r>
            <a:r>
              <a:rPr lang="zh-CN" altLang="zh-CN" dirty="0"/>
              <a:t>（边）、</a:t>
            </a:r>
            <a:r>
              <a:rPr lang="en-US" altLang="zh-CN" dirty="0"/>
              <a:t> Face</a:t>
            </a:r>
            <a:r>
              <a:rPr lang="zh-CN" altLang="zh-CN" dirty="0"/>
              <a:t>（面）、</a:t>
            </a:r>
            <a:r>
              <a:rPr lang="en-US" altLang="zh-CN" dirty="0"/>
              <a:t> Element</a:t>
            </a:r>
            <a:r>
              <a:rPr lang="zh-CN" altLang="zh-CN" dirty="0"/>
              <a:t>（ 整体元素</a:t>
            </a:r>
            <a:r>
              <a:rPr lang="en-US" altLang="zh-CN" dirty="0"/>
              <a:t>-</a:t>
            </a:r>
            <a:r>
              <a:rPr lang="zh-CN" altLang="zh-CN" dirty="0"/>
              <a:t>体）构成，两点构成一条边，四条边又能构成一个面，多个面构成一个完整的模型，这就是多边形建模的原理。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251" y="3625237"/>
            <a:ext cx="9730338" cy="282283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课题案例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城市场景搭建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2930" y="1687132"/>
            <a:ext cx="9887481" cy="471620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造型工具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35887" y="1421853"/>
            <a:ext cx="9998276" cy="4195481"/>
          </a:xfrm>
        </p:spPr>
        <p:txBody>
          <a:bodyPr/>
          <a:lstStyle/>
          <a:p>
            <a:r>
              <a:rPr lang="en-US" altLang="zh-CN" dirty="0"/>
              <a:t>Cinema 4D</a:t>
            </a:r>
            <a:r>
              <a:rPr lang="zh-CN" altLang="zh-CN" dirty="0"/>
              <a:t>的造型工具非常强大，可以自由组合出各种不同的效果，它的可操作性和灵活性是其他三维软件无法比拟的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91" y="2822383"/>
            <a:ext cx="9844772" cy="285747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卡通</a:t>
            </a:r>
            <a:r>
              <a:rPr lang="zh-CN" altLang="en-US" dirty="0"/>
              <a:t>闹钟模型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65160"/>
            <a:ext cx="10122427" cy="528772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变形工具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7402" y="1460489"/>
            <a:ext cx="8946541" cy="4195481"/>
          </a:xfrm>
        </p:spPr>
        <p:txBody>
          <a:bodyPr/>
          <a:lstStyle/>
          <a:p>
            <a:r>
              <a:rPr lang="zh-CN" altLang="zh-CN" dirty="0"/>
              <a:t>变形工具是通过给几何体添加各种变形效果，从而生成用户需要的模型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Cinema 4D</a:t>
            </a:r>
            <a:r>
              <a:rPr lang="zh-CN" altLang="zh-CN" dirty="0"/>
              <a:t>的变形器有扭曲、膨胀、斜切、锥化、螺旋、</a:t>
            </a:r>
            <a:r>
              <a:rPr lang="en-US" altLang="zh-CN" dirty="0"/>
              <a:t>FFD</a:t>
            </a:r>
            <a:r>
              <a:rPr lang="zh-CN" altLang="zh-CN" dirty="0"/>
              <a:t>、网格、挤压</a:t>
            </a:r>
            <a:r>
              <a:rPr lang="en-US" altLang="zh-CN" dirty="0"/>
              <a:t>&amp;</a:t>
            </a:r>
            <a:r>
              <a:rPr lang="zh-CN" altLang="zh-CN" dirty="0"/>
              <a:t>伸展、融解、爆炸、爆炸</a:t>
            </a:r>
            <a:r>
              <a:rPr lang="en-US" altLang="zh-CN" dirty="0"/>
              <a:t>FX</a:t>
            </a:r>
            <a:r>
              <a:rPr lang="zh-CN" altLang="zh-CN" dirty="0"/>
              <a:t>、破碎、修正、颤动、变形、收缩包裹、球化、表面、包裹、样条、导轨、样条约束、摄像机、碰撞、置换、公式、风力、减面、平滑、倒角等共</a:t>
            </a:r>
            <a:r>
              <a:rPr lang="en-US" altLang="zh-CN" dirty="0" smtClean="0"/>
              <a:t>30</a:t>
            </a:r>
            <a:r>
              <a:rPr lang="zh-CN" altLang="en-US" dirty="0" smtClean="0"/>
              <a:t>多</a:t>
            </a:r>
            <a:r>
              <a:rPr lang="zh-CN" altLang="zh-CN" dirty="0" smtClean="0"/>
              <a:t>个</a:t>
            </a:r>
            <a:r>
              <a:rPr lang="zh-CN" altLang="zh-CN" dirty="0"/>
              <a:t>。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105" y="3397602"/>
            <a:ext cx="9036129" cy="3131987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/>
              <a:t>科幻仪器模型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/>
          </p:cNvPicPr>
          <p:nvPr>
            <p:ph idx="1"/>
          </p:nvPr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2" b="11284"/>
          <a:stretch>
            <a:fillRect/>
          </a:stretch>
        </p:blipFill>
        <p:spPr bwMode="auto">
          <a:xfrm>
            <a:off x="1300766" y="1957589"/>
            <a:ext cx="9737408" cy="4523013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灯光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了解三维软件灯光照明原理。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三点布光照明技巧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灯光参数调节技巧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区域光参数调节技巧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灯光原理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6111" y="1853248"/>
            <a:ext cx="4292936" cy="4195481"/>
          </a:xfrm>
        </p:spPr>
        <p:txBody>
          <a:bodyPr/>
          <a:lstStyle/>
          <a:p>
            <a:r>
              <a:rPr lang="zh-CN" altLang="en-US" dirty="0"/>
              <a:t>自然界中看到的光来自太阳或产生光的设备，如白炽灯、手电筒等，光是人类生存所不可或缺的。在三维软件中，灯光是表现三维效果非常重要的一部分，没有光，任何漂亮的材质都成为空谈。光的功能一方面是照亮场景，另一方面也是最重要的功能是烘托气氛，</a:t>
            </a:r>
            <a:r>
              <a:rPr lang="en-US" altLang="zh-CN" dirty="0"/>
              <a:t>Cinema 4D</a:t>
            </a:r>
            <a:r>
              <a:rPr lang="zh-CN" altLang="en-US" dirty="0"/>
              <a:t>提供了很多用于制作光影的工具，组合使用它们</a:t>
            </a:r>
            <a:r>
              <a:rPr lang="zh-CN" altLang="en-US" dirty="0" smtClean="0"/>
              <a:t>，可以</a:t>
            </a:r>
            <a:r>
              <a:rPr lang="zh-CN" altLang="en-US" dirty="0"/>
              <a:t>制作出各种各样的</a:t>
            </a:r>
            <a:r>
              <a:rPr lang="zh-CN" altLang="en-US" dirty="0" smtClean="0"/>
              <a:t>效果。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957" y="1621427"/>
            <a:ext cx="6742091" cy="4195481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三点布光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921" y="1595671"/>
            <a:ext cx="8384147" cy="4727856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课堂案例</a:t>
            </a:r>
            <a:r>
              <a:rPr lang="en-US" altLang="zh-CN" dirty="0"/>
              <a:t>——</a:t>
            </a:r>
            <a:r>
              <a:rPr lang="zh-CN" altLang="en-US" dirty="0"/>
              <a:t>使用三点布光照亮场景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133" y="1493950"/>
            <a:ext cx="8265304" cy="507109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灯光类型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6111" y="1698076"/>
            <a:ext cx="3693877" cy="4195481"/>
          </a:xfrm>
        </p:spPr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提供了多种灯光类型，可</a:t>
            </a:r>
            <a:r>
              <a:rPr lang="zh-CN" altLang="en-US" dirty="0" smtClean="0"/>
              <a:t>分为泛</a:t>
            </a:r>
            <a:r>
              <a:rPr lang="zh-CN" altLang="en-US" dirty="0"/>
              <a:t>光</a:t>
            </a:r>
            <a:r>
              <a:rPr lang="zh-CN" altLang="en-US" dirty="0" smtClean="0"/>
              <a:t>灯、聚光灯、远光灯和区域光，聚光灯和远光灯分别</a:t>
            </a:r>
            <a:r>
              <a:rPr lang="zh-CN" altLang="en-US" dirty="0"/>
              <a:t>又包含了不同的类型，另外</a:t>
            </a:r>
            <a:r>
              <a:rPr lang="en-US" altLang="zh-CN" dirty="0"/>
              <a:t>Cinema 4D</a:t>
            </a:r>
            <a:r>
              <a:rPr lang="zh-CN" altLang="en-US" dirty="0"/>
              <a:t>还提供了日光类型的灯光系统。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1" t="12500" r="4693" b="3804"/>
          <a:stretch>
            <a:fillRect/>
          </a:stretch>
        </p:blipFill>
        <p:spPr bwMode="auto">
          <a:xfrm>
            <a:off x="5669530" y="1698076"/>
            <a:ext cx="4747147" cy="355979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常用灯光参数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颜色：设置灯光的颜色。</a:t>
            </a:r>
            <a:endParaRPr lang="zh-CN" altLang="en-US" dirty="0"/>
          </a:p>
          <a:p>
            <a:r>
              <a:rPr lang="en-US" altLang="zh-CN" dirty="0"/>
              <a:t>2.</a:t>
            </a:r>
            <a:r>
              <a:rPr lang="zh-CN" altLang="en-US" dirty="0"/>
              <a:t>强度：设置灯光照射强度，也就是灯光的亮度，如果强度为</a:t>
            </a:r>
            <a:r>
              <a:rPr lang="en-US" altLang="zh-CN" dirty="0"/>
              <a:t>0%</a:t>
            </a:r>
            <a:r>
              <a:rPr lang="zh-CN" altLang="en-US" dirty="0"/>
              <a:t>时则代表灯光不发射</a:t>
            </a:r>
            <a:r>
              <a:rPr lang="zh-CN" altLang="en-US" dirty="0" smtClean="0"/>
              <a:t>光线。</a:t>
            </a:r>
            <a:endParaRPr lang="en-US" altLang="zh-CN" dirty="0" smtClean="0"/>
          </a:p>
          <a:p>
            <a:r>
              <a:rPr lang="en-US" altLang="zh-CN" dirty="0"/>
              <a:t>3.</a:t>
            </a:r>
            <a:r>
              <a:rPr lang="zh-CN" altLang="zh-CN" dirty="0"/>
              <a:t>类型：更改灯光的</a:t>
            </a:r>
            <a:r>
              <a:rPr lang="zh-CN" altLang="zh-CN" dirty="0" smtClean="0"/>
              <a:t>类型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4.</a:t>
            </a:r>
            <a:r>
              <a:rPr lang="zh-CN" altLang="zh-CN" dirty="0"/>
              <a:t>投影：设置灯光照射模型时产生的阴影</a:t>
            </a:r>
            <a:r>
              <a:rPr lang="zh-CN" altLang="zh-CN" dirty="0" smtClean="0"/>
              <a:t>类型</a:t>
            </a:r>
            <a:r>
              <a:rPr lang="zh-CN" altLang="en-US" dirty="0" smtClean="0"/>
              <a:t>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动画设计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了解</a:t>
            </a:r>
            <a:r>
              <a:rPr lang="zh-CN" altLang="en-US" dirty="0"/>
              <a:t>帧速率的概念。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关键帧动画。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</a:t>
            </a:r>
            <a:r>
              <a:rPr lang="en-US" altLang="zh-CN" dirty="0"/>
              <a:t>Cinema 4D</a:t>
            </a:r>
            <a:r>
              <a:rPr lang="zh-CN" altLang="en-US" dirty="0"/>
              <a:t>关键帧动画。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en-US" altLang="zh-CN" dirty="0"/>
              <a:t>Cinema 4D</a:t>
            </a:r>
            <a:r>
              <a:rPr lang="zh-CN" altLang="en-US" dirty="0"/>
              <a:t>摄像机的使用技巧。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掌握动画曲线编辑器的调节技巧。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动画的概念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</a:rPr>
              <a:t>帧</a:t>
            </a:r>
            <a:r>
              <a:rPr lang="zh-CN" altLang="en-US" dirty="0"/>
              <a:t>是动画中最小单位的单幅影像画面。 一帧就是一副静止的画面，相当于电影胶片上的每一格镜头，连续的帧就形成动画，如电视图像等。 我们通常说的帧速率，简单地说，就是在</a:t>
            </a:r>
            <a:r>
              <a:rPr lang="en-US" altLang="zh-CN" dirty="0"/>
              <a:t>1</a:t>
            </a:r>
            <a:r>
              <a:rPr lang="zh-CN" altLang="en-US" dirty="0"/>
              <a:t>秒钟时间里传输的图片的帧数，也可以理解为图形处理器每秒钟能够刷新几次，通常用</a:t>
            </a:r>
            <a:r>
              <a:rPr lang="en-US" altLang="zh-CN" dirty="0"/>
              <a:t>FPS</a:t>
            </a:r>
            <a:r>
              <a:rPr lang="zh-CN" altLang="en-US" dirty="0"/>
              <a:t>（</a:t>
            </a:r>
            <a:r>
              <a:rPr lang="en-US" altLang="zh-CN" dirty="0"/>
              <a:t>Frames Per Second</a:t>
            </a:r>
            <a:r>
              <a:rPr lang="zh-CN" altLang="en-US" dirty="0"/>
              <a:t>）表示。每一帧都是静止的图像，快速连续地显示帧便形成了运动的假象。高的帧率可以得到更流畅、更逼真的动画。</a:t>
            </a:r>
            <a:endParaRPr lang="zh-CN" altLang="en-US" dirty="0"/>
          </a:p>
          <a:p>
            <a:r>
              <a:rPr lang="zh-CN" altLang="en-US" dirty="0"/>
              <a:t>常见的帧速率有电影为</a:t>
            </a:r>
            <a:r>
              <a:rPr lang="en-US" altLang="zh-CN" dirty="0"/>
              <a:t>24/fps</a:t>
            </a:r>
            <a:r>
              <a:rPr lang="zh-CN" altLang="en-US" dirty="0"/>
              <a:t>，</a:t>
            </a:r>
            <a:r>
              <a:rPr lang="en-US" altLang="zh-CN" dirty="0"/>
              <a:t>PAL</a:t>
            </a:r>
            <a:r>
              <a:rPr lang="zh-CN" altLang="en-US" dirty="0"/>
              <a:t>制为</a:t>
            </a:r>
            <a:r>
              <a:rPr lang="en-US" altLang="zh-CN" dirty="0"/>
              <a:t>25/fps</a:t>
            </a:r>
            <a:r>
              <a:rPr lang="zh-CN" altLang="en-US" dirty="0"/>
              <a:t>，</a:t>
            </a:r>
            <a:r>
              <a:rPr lang="en-US" altLang="zh-CN" dirty="0"/>
              <a:t>NTSC</a:t>
            </a:r>
            <a:r>
              <a:rPr lang="zh-CN" altLang="en-US" dirty="0"/>
              <a:t>制式为</a:t>
            </a:r>
            <a:r>
              <a:rPr lang="en-US" altLang="zh-CN" dirty="0"/>
              <a:t>30/fps</a:t>
            </a:r>
            <a:r>
              <a:rPr lang="zh-CN" altLang="en-US" dirty="0"/>
              <a:t>，我们国家采用的是</a:t>
            </a:r>
            <a:r>
              <a:rPr lang="en-US" altLang="zh-CN" dirty="0"/>
              <a:t>PAL</a:t>
            </a:r>
            <a:r>
              <a:rPr lang="zh-CN" altLang="en-US" dirty="0"/>
              <a:t>制式。</a:t>
            </a:r>
            <a:endParaRPr lang="zh-CN" altLang="en-US" dirty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关键</a:t>
            </a:r>
            <a:r>
              <a:rPr lang="zh-CN" altLang="en-US" b="1" dirty="0">
                <a:solidFill>
                  <a:srgbClr val="FF0000"/>
                </a:solidFill>
              </a:rPr>
              <a:t>帧</a:t>
            </a:r>
            <a:r>
              <a:rPr lang="zh-CN" altLang="en-US" dirty="0"/>
              <a:t>的概念来源于传统的卡通片制作，熟练的动画师设计卡通片中的关键画面，也即所谓的关键帧，然后由一般的动画师设计出中间帧。在三维计算机动画中，中间帧的生成由计算机来完成，插值代替了设计中间帧的动画师。所有影响画面图像的参数都可成为关键帧的参数，如位置、旋转角、纹理的参数等。关键帧技术是计算机动画中最基本并且运用最广泛的技术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积木动画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50" y="1965831"/>
            <a:ext cx="7496433" cy="37429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摄像机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摄像机</a:t>
            </a:r>
            <a:r>
              <a:rPr lang="zh-CN" altLang="en-US" dirty="0" smtClean="0"/>
              <a:t>是三维软件</a:t>
            </a:r>
            <a:r>
              <a:rPr lang="zh-CN" altLang="en-US" dirty="0"/>
              <a:t>的基本元素之一</a:t>
            </a:r>
            <a:r>
              <a:rPr lang="zh-CN" altLang="en-US" dirty="0" smtClean="0"/>
              <a:t>，</a:t>
            </a:r>
            <a:r>
              <a:rPr lang="en-US" altLang="zh-CN" dirty="0" smtClean="0"/>
              <a:t>Cinema </a:t>
            </a:r>
            <a:r>
              <a:rPr lang="en-US" altLang="zh-CN" dirty="0"/>
              <a:t>4D</a:t>
            </a:r>
            <a:r>
              <a:rPr lang="zh-CN" altLang="en-US" dirty="0"/>
              <a:t>有</a:t>
            </a:r>
            <a:r>
              <a:rPr lang="en-US" altLang="zh-CN" dirty="0"/>
              <a:t>6</a:t>
            </a:r>
            <a:r>
              <a:rPr lang="zh-CN" altLang="en-US" dirty="0"/>
              <a:t>种摄像机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r>
              <a:rPr lang="zh-CN" altLang="en-US" dirty="0" smtClean="0"/>
              <a:t>摄像机</a:t>
            </a:r>
            <a:endParaRPr lang="en-US" altLang="zh-CN" dirty="0" smtClean="0"/>
          </a:p>
          <a:p>
            <a:r>
              <a:rPr lang="zh-CN" altLang="en-US" dirty="0" smtClean="0"/>
              <a:t>目标摄像机</a:t>
            </a:r>
            <a:endParaRPr lang="en-US" altLang="zh-CN" dirty="0" smtClean="0"/>
          </a:p>
          <a:p>
            <a:r>
              <a:rPr lang="zh-CN" altLang="en-US" dirty="0" smtClean="0"/>
              <a:t>立体摄像机</a:t>
            </a:r>
            <a:endParaRPr lang="en-US" altLang="zh-CN" dirty="0" smtClean="0"/>
          </a:p>
          <a:p>
            <a:r>
              <a:rPr lang="zh-CN" altLang="en-US" dirty="0" smtClean="0"/>
              <a:t>运动摄像机</a:t>
            </a:r>
            <a:endParaRPr lang="en-US" altLang="zh-CN" dirty="0" smtClean="0"/>
          </a:p>
          <a:p>
            <a:r>
              <a:rPr lang="zh-CN" altLang="en-US" dirty="0" smtClean="0"/>
              <a:t>摄像机变换</a:t>
            </a:r>
            <a:endParaRPr lang="en-US" altLang="zh-CN" dirty="0" smtClean="0"/>
          </a:p>
          <a:p>
            <a:r>
              <a:rPr lang="zh-CN" altLang="en-US" dirty="0" smtClean="0"/>
              <a:t>摇臂</a:t>
            </a:r>
            <a:r>
              <a:rPr lang="zh-CN" altLang="en-US" dirty="0"/>
              <a:t>摄像机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836" y="1991171"/>
            <a:ext cx="1768887" cy="38247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摄像机动画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287" y="1853248"/>
            <a:ext cx="7811547" cy="4367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函数曲线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在三维</a:t>
            </a:r>
            <a:r>
              <a:rPr lang="zh-CN" altLang="en-US" dirty="0" smtClean="0"/>
              <a:t>软件中制作</a:t>
            </a:r>
            <a:r>
              <a:rPr lang="zh-CN" altLang="en-US" dirty="0"/>
              <a:t>动画</a:t>
            </a:r>
            <a:r>
              <a:rPr lang="zh-CN" altLang="en-US" dirty="0" smtClean="0"/>
              <a:t>，通过调节动画曲线可以使</a:t>
            </a:r>
            <a:r>
              <a:rPr lang="zh-CN" altLang="en-US" dirty="0"/>
              <a:t>动画更流畅，更具有节奏美感，三维动画</a:t>
            </a:r>
            <a:r>
              <a:rPr lang="zh-CN" altLang="en-US" dirty="0" smtClean="0"/>
              <a:t>是否显得“生硬”</a:t>
            </a:r>
            <a:r>
              <a:rPr lang="zh-CN" altLang="en-US" dirty="0"/>
              <a:t>，</a:t>
            </a:r>
            <a:r>
              <a:rPr lang="zh-CN" altLang="en-US" dirty="0" smtClean="0"/>
              <a:t>除了与场景中模型</a:t>
            </a:r>
            <a:r>
              <a:rPr lang="zh-CN" altLang="en-US" dirty="0"/>
              <a:t>的位置、旋转等</a:t>
            </a:r>
            <a:r>
              <a:rPr lang="zh-CN" altLang="en-US" dirty="0" smtClean="0"/>
              <a:t>参数调节的是否合理有关外，另外一个很</a:t>
            </a:r>
            <a:r>
              <a:rPr lang="zh-CN" altLang="en-US" dirty="0"/>
              <a:t>重要</a:t>
            </a:r>
            <a:r>
              <a:rPr lang="zh-CN" altLang="en-US" dirty="0" smtClean="0"/>
              <a:t>的操作就是关键</a:t>
            </a:r>
            <a:r>
              <a:rPr lang="zh-CN" altLang="en-US" dirty="0"/>
              <a:t>帧的函数</a:t>
            </a:r>
            <a:r>
              <a:rPr lang="zh-CN" altLang="en-US" dirty="0"/>
              <a:t>曲线调节</a:t>
            </a:r>
            <a:r>
              <a:rPr lang="zh-CN" altLang="en-US" dirty="0" smtClean="0"/>
              <a:t>的</a:t>
            </a:r>
            <a:r>
              <a:rPr lang="zh-CN" altLang="en-US" dirty="0" smtClean="0"/>
              <a:t>是否合理。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278" y="3498830"/>
            <a:ext cx="7459769" cy="27495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课堂案例</a:t>
            </a:r>
            <a:r>
              <a:rPr lang="en-US" altLang="zh-CN" dirty="0" smtClean="0"/>
              <a:t>——</a:t>
            </a:r>
            <a:r>
              <a:rPr lang="zh-CN" altLang="en-US"/>
              <a:t>小球</a:t>
            </a:r>
            <a:r>
              <a:rPr lang="zh-CN" altLang="en-US" smtClean="0"/>
              <a:t>弹跳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09" y="2578444"/>
            <a:ext cx="9407612" cy="3159905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综合案例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86" y="2522013"/>
            <a:ext cx="7714169" cy="3598699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综合实战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/>
            <a:r>
              <a:rPr lang="zh-CN" altLang="zh-CN" dirty="0"/>
              <a:t>掌握建模和变形器的综合使用技巧。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关键帧动画和运动图形的综合使用技巧。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灯光、材质的综合使用技巧。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渲染输出设置。</a:t>
            </a:r>
            <a:endParaRPr lang="zh-CN" altLang="zh-CN" dirty="0"/>
          </a:p>
          <a:p>
            <a:pPr fontAlgn="ctr"/>
            <a:r>
              <a:rPr lang="zh-CN" altLang="zh-CN" dirty="0" smtClean="0"/>
              <a:t>熟练</a:t>
            </a:r>
            <a:r>
              <a:rPr lang="zh-CN" altLang="zh-CN" dirty="0"/>
              <a:t>掌握动画曲线编辑器的调节技巧。</a:t>
            </a: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片头落版动画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77" y="2388973"/>
            <a:ext cx="11549448" cy="2603157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地球城市动画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01" y="2542497"/>
            <a:ext cx="10821866" cy="2371249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MTV</a:t>
            </a:r>
            <a:r>
              <a:rPr lang="zh-CN" altLang="zh-CN" dirty="0"/>
              <a:t>片头动画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28" y="2428471"/>
            <a:ext cx="11222149" cy="2374437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渲染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 熟练掌握</a:t>
            </a:r>
            <a:r>
              <a:rPr lang="en-US" altLang="zh-CN" dirty="0"/>
              <a:t>Cinema 4D</a:t>
            </a:r>
            <a:r>
              <a:rPr lang="zh-CN" altLang="en-US" dirty="0"/>
              <a:t>渲染工具。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图片查看器的使用。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掌握渲染到图片查看器命令。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掌握输出图像尺寸、格式、帧范围以及输出路径。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掌握全局光照和环境吸收效果。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掌握物理渲染器参数设置。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渲染</a:t>
            </a:r>
            <a:r>
              <a:rPr lang="zh-CN" altLang="en-US" dirty="0"/>
              <a:t>设置</a:t>
            </a:r>
            <a:endParaRPr lang="zh-CN" altLang="en-US" dirty="0"/>
          </a:p>
        </p:txBody>
      </p:sp>
      <p:pic>
        <p:nvPicPr>
          <p:cNvPr id="4" name="图片 3" descr="9-67"/>
          <p:cNvPicPr/>
          <p:nvPr/>
        </p:nvPicPr>
        <p:blipFill>
          <a:blip r:embed="rId1"/>
          <a:stretch>
            <a:fillRect/>
          </a:stretch>
        </p:blipFill>
        <p:spPr>
          <a:xfrm>
            <a:off x="2099257" y="1152983"/>
            <a:ext cx="8796269" cy="5658365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课堂案例——积木场景全局光渲染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316" y="2047741"/>
            <a:ext cx="7768966" cy="4367010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物理渲染器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/>
              <a:t>物理渲染器是一个特殊的渲染器，它可以模拟真实摄像机的景深、运动模糊等效果，物理渲染器与标准渲染器有着各自的优点，标准渲染器能快速完成渲染效果，但当场景中有景深、运动模糊、区域阴影、虚光等效果时，使用物理渲染器将会得到更好的渲染效果。</a:t>
            </a: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/>
              <a:t>饮料广告渲染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986" y="2047740"/>
            <a:ext cx="6591309" cy="4556644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运动图形学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克隆的使用技巧。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效果器的使用技巧。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分裂的使用技巧。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文本工具的使用技巧。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熟练</a:t>
            </a:r>
            <a:r>
              <a:rPr lang="zh-CN" altLang="zh-CN" dirty="0"/>
              <a:t>掌握动画曲线编辑器的调节技巧。</a:t>
            </a:r>
            <a:endParaRPr lang="zh-CN" altLang="zh-CN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MoGraph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 err="1"/>
              <a:t>MoGraph</a:t>
            </a:r>
            <a:r>
              <a:rPr lang="zh-CN" altLang="zh-CN" dirty="0"/>
              <a:t>运动图形模块是在</a:t>
            </a:r>
            <a:r>
              <a:rPr lang="en-US" altLang="zh-CN" dirty="0"/>
              <a:t>Cinema 4D 9.6</a:t>
            </a:r>
            <a:r>
              <a:rPr lang="zh-CN" altLang="zh-CN" dirty="0"/>
              <a:t>版本中首次出现，它提供了一个全新的维度和方法，使类似矩阵的制图模式变的极为简单有效，一个单一的物体，经过奇妙的排列组合，并配合各种效果器，可以做出很多具有创意的效果，也正是因为</a:t>
            </a:r>
            <a:r>
              <a:rPr lang="en-US" altLang="zh-CN" dirty="0"/>
              <a:t>Cinema </a:t>
            </a:r>
            <a:r>
              <a:rPr lang="en-US" altLang="zh-CN" dirty="0" smtClean="0"/>
              <a:t>4D</a:t>
            </a:r>
            <a:r>
              <a:rPr lang="zh-CN" altLang="zh-CN" dirty="0" smtClean="0"/>
              <a:t>运动</a:t>
            </a:r>
            <a:r>
              <a:rPr lang="zh-CN" altLang="zh-CN" dirty="0"/>
              <a:t>图形模块的存在</a:t>
            </a:r>
            <a:r>
              <a:rPr lang="zh-CN" altLang="zh-CN" dirty="0" smtClean="0"/>
              <a:t>，目前</a:t>
            </a:r>
            <a:r>
              <a:rPr lang="zh-CN" altLang="zh-CN" dirty="0"/>
              <a:t>在栏目包装</a:t>
            </a:r>
            <a:r>
              <a:rPr lang="zh-CN" altLang="zh-CN" dirty="0" smtClean="0"/>
              <a:t>行业应用</a:t>
            </a:r>
            <a:r>
              <a:rPr lang="zh-CN" altLang="zh-CN" dirty="0"/>
              <a:t>非常</a:t>
            </a:r>
            <a:r>
              <a:rPr lang="zh-CN" altLang="zh-CN" dirty="0" smtClean="0"/>
              <a:t>广泛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13" y="3959379"/>
            <a:ext cx="9070418" cy="1840059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克隆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886" y="1771264"/>
            <a:ext cx="9663444" cy="4481255"/>
          </a:xfrm>
          <a:prstGeom prst="rect">
            <a:avLst/>
          </a:prstGeo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效果器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20934" y="1369178"/>
            <a:ext cx="8946541" cy="4195481"/>
          </a:xfrm>
        </p:spPr>
        <p:txBody>
          <a:bodyPr/>
          <a:lstStyle/>
          <a:p>
            <a:pPr marL="0" indent="0">
              <a:buNone/>
            </a:pPr>
            <a:r>
              <a:rPr lang="zh-CN" altLang="zh-CN" dirty="0"/>
              <a:t>效果器可以按照自身的操作特性对克隆物体产生不同效果的影响，同时效果器对物体也可以直接变形。效果器的使用非常灵活，可单独使用，也可以配合使用多个效果器来达到所需的效果。</a:t>
            </a:r>
            <a:endParaRPr lang="zh-CN" altLang="zh-CN" dirty="0"/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908" y="2611395"/>
            <a:ext cx="6623806" cy="3439890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课堂案例</a:t>
            </a:r>
            <a:r>
              <a:rPr lang="en-US" altLang="zh-CN" dirty="0"/>
              <a:t>——DNA</a:t>
            </a:r>
            <a:r>
              <a:rPr lang="zh-CN" altLang="zh-CN" dirty="0"/>
              <a:t>链条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683" y="2621639"/>
            <a:ext cx="9302690" cy="2675289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分裂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4293" y="1476269"/>
            <a:ext cx="8946541" cy="4195481"/>
          </a:xfrm>
        </p:spPr>
        <p:txBody>
          <a:bodyPr/>
          <a:lstStyle/>
          <a:p>
            <a:pPr marL="0" indent="0">
              <a:buNone/>
            </a:pPr>
            <a:r>
              <a:rPr lang="zh-CN" altLang="zh-CN" dirty="0"/>
              <a:t>分裂可以将场景中的模型对象分成不相连的若干部分，同时可以配合使用效果器来实现很多动画效果，在场景中将模型对象设为分裂的子级对象，</a:t>
            </a:r>
            <a:r>
              <a:rPr lang="zh-CN" altLang="zh-CN" dirty="0" smtClean="0"/>
              <a:t>分裂视</a:t>
            </a:r>
            <a:r>
              <a:rPr lang="zh-CN" altLang="zh-CN" dirty="0"/>
              <a:t>对象模型为可受效果器影响的克隆</a:t>
            </a:r>
            <a:r>
              <a:rPr lang="zh-CN" altLang="zh-CN" dirty="0" smtClean="0"/>
              <a:t>物体。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524" y="2629664"/>
            <a:ext cx="7285708" cy="3818502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课堂案例</a:t>
            </a:r>
            <a:r>
              <a:rPr lang="en-US" altLang="zh-CN" dirty="0"/>
              <a:t>——</a:t>
            </a:r>
            <a:r>
              <a:rPr lang="zh-CN" altLang="zh-CN" dirty="0"/>
              <a:t>卡通文字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470" y="2158313"/>
            <a:ext cx="8602473" cy="3055277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文本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4293" y="1451556"/>
            <a:ext cx="8946541" cy="4195481"/>
          </a:xfrm>
        </p:spPr>
        <p:txBody>
          <a:bodyPr/>
          <a:lstStyle/>
          <a:p>
            <a:pPr marL="0" indent="0">
              <a:buNone/>
            </a:pPr>
            <a:r>
              <a:rPr lang="zh-CN" altLang="zh-CN" dirty="0"/>
              <a:t>文本工具是</a:t>
            </a:r>
            <a:r>
              <a:rPr lang="en-US" altLang="zh-CN" dirty="0"/>
              <a:t>Cinema 4D</a:t>
            </a:r>
            <a:r>
              <a:rPr lang="zh-CN" altLang="zh-CN" dirty="0"/>
              <a:t>运动图形中非常重要的一个工具，使用文本工具结合效果器可以实现很多动画效果，所有效果器都可以用来控制</a:t>
            </a:r>
            <a:r>
              <a:rPr lang="zh-CN" altLang="zh-CN" dirty="0" smtClean="0"/>
              <a:t>文本的</a:t>
            </a:r>
            <a:r>
              <a:rPr lang="zh-CN" altLang="zh-CN" dirty="0"/>
              <a:t>字母和</a:t>
            </a:r>
            <a:r>
              <a:rPr lang="zh-CN" altLang="zh-CN" dirty="0" smtClean="0"/>
              <a:t>单词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817" y="2446575"/>
            <a:ext cx="7520900" cy="4028365"/>
          </a:xfrm>
          <a:prstGeom prst="rect">
            <a:avLst/>
          </a:prstGeom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文字动画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81" y="2761993"/>
            <a:ext cx="10107827" cy="3515240"/>
          </a:xfrm>
          <a:prstGeom prst="rect">
            <a:avLst/>
          </a:prstGeom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综合</a:t>
            </a:r>
            <a:r>
              <a:rPr lang="zh-CN" altLang="zh-CN" dirty="0" smtClean="0"/>
              <a:t>实例</a:t>
            </a:r>
            <a:r>
              <a:rPr lang="en-US" altLang="zh-CN" dirty="0" smtClean="0"/>
              <a:t>——</a:t>
            </a:r>
            <a:r>
              <a:rPr lang="zh-CN" altLang="zh-CN" dirty="0"/>
              <a:t>水晶簇动画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2" y="2306594"/>
            <a:ext cx="10783330" cy="3080952"/>
          </a:xfrm>
          <a:prstGeom prst="rect">
            <a:avLst/>
          </a:prstGeom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综合实例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片头</a:t>
            </a:r>
            <a:r>
              <a:rPr lang="zh-CN" altLang="zh-CN" dirty="0" smtClean="0"/>
              <a:t>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2529017"/>
            <a:ext cx="11071655" cy="2817339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综合实战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/>
            <a:r>
              <a:rPr lang="zh-CN" altLang="zh-CN" dirty="0"/>
              <a:t>掌握建模和变形器的综合使用技巧。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关键帧动画和运动图形的综合使用技巧。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灯光、材质的综合使用技巧。</a:t>
            </a:r>
            <a:endParaRPr lang="zh-CN" altLang="zh-CN" dirty="0"/>
          </a:p>
          <a:p>
            <a:pPr fontAlgn="ctr"/>
            <a:r>
              <a:rPr lang="zh-CN" altLang="zh-CN" dirty="0" smtClean="0"/>
              <a:t>掌握</a:t>
            </a:r>
            <a:r>
              <a:rPr lang="zh-CN" altLang="zh-CN" dirty="0"/>
              <a:t>渲染输出设置。</a:t>
            </a:r>
            <a:endParaRPr lang="zh-CN" altLang="zh-CN" dirty="0"/>
          </a:p>
          <a:p>
            <a:pPr fontAlgn="ctr"/>
            <a:r>
              <a:rPr lang="zh-CN" altLang="zh-CN" dirty="0" smtClean="0"/>
              <a:t>熟练</a:t>
            </a:r>
            <a:r>
              <a:rPr lang="zh-CN" altLang="zh-CN" dirty="0"/>
              <a:t>掌握动画曲线编辑器的调节技巧。</a:t>
            </a:r>
            <a:endParaRPr lang="zh-CN" altLang="zh-CN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片头落版动画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77" y="2388973"/>
            <a:ext cx="11549448" cy="2603157"/>
          </a:xfrm>
          <a:prstGeom prst="rect">
            <a:avLst/>
          </a:prstGeom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地球城市动画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01" y="2542497"/>
            <a:ext cx="10821866" cy="2371249"/>
          </a:xfrm>
          <a:prstGeom prst="rect">
            <a:avLst/>
          </a:prstGeom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MTV</a:t>
            </a:r>
            <a:r>
              <a:rPr lang="zh-CN" altLang="zh-CN" dirty="0"/>
              <a:t>片头动画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28" y="2428471"/>
            <a:ext cx="11222149" cy="2374437"/>
          </a:xfrm>
          <a:prstGeom prst="rect">
            <a:avLst/>
          </a:prstGeom>
        </p:spPr>
      </p:pic>
      <p:pic>
        <p:nvPicPr>
          <p:cNvPr id="105" name="image 10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36455" y="5504815"/>
            <a:ext cx="2894330" cy="206248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ODIzZmNkMzgyMWFjNmY1N2VmZTY3YjRkMDU0ZjZiNjUifQ==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离子">
  <a:themeElements>
    <a:clrScheme name="离子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离子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离子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3862</Words>
  <Application>WPS 演示</Application>
  <PresentationFormat>宽屏</PresentationFormat>
  <Paragraphs>290</Paragraphs>
  <Slides>75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75</vt:i4>
      </vt:variant>
    </vt:vector>
  </HeadingPairs>
  <TitlesOfParts>
    <vt:vector size="85" baseType="lpstr">
      <vt:lpstr>Arial</vt:lpstr>
      <vt:lpstr>宋体</vt:lpstr>
      <vt:lpstr>Wingdings</vt:lpstr>
      <vt:lpstr>Wingdings 3</vt:lpstr>
      <vt:lpstr>Arial</vt:lpstr>
      <vt:lpstr>Century Gothic</vt:lpstr>
      <vt:lpstr>微软雅黑</vt:lpstr>
      <vt:lpstr>Arial Unicode MS</vt:lpstr>
      <vt:lpstr>Calibri</vt:lpstr>
      <vt:lpstr>离子</vt:lpstr>
      <vt:lpstr>第1章  三维动画基础</vt:lpstr>
      <vt:lpstr>学习目标</vt:lpstr>
      <vt:lpstr>CG行业概述 – 动画</vt:lpstr>
      <vt:lpstr>CG行业概述 – 影视特效</vt:lpstr>
      <vt:lpstr>CG行业概述 – 栏目包装</vt:lpstr>
      <vt:lpstr>三维动画制作软件</vt:lpstr>
      <vt:lpstr>Cinema 4D操作基础</vt:lpstr>
      <vt:lpstr>学习目标</vt:lpstr>
      <vt:lpstr>Cinema 4D概述</vt:lpstr>
      <vt:lpstr>Cinema 4D的优势</vt:lpstr>
      <vt:lpstr>Cinema 4D的应用领域 – 电商海报</vt:lpstr>
      <vt:lpstr>Cinema 4D的应用领域 – 栏目包装</vt:lpstr>
      <vt:lpstr>Cinema 4D的应用领域 – 产品设计</vt:lpstr>
      <vt:lpstr>Cinema 4D界面</vt:lpstr>
      <vt:lpstr>参数化对象</vt:lpstr>
      <vt:lpstr>学习目标</vt:lpstr>
      <vt:lpstr>对象类型</vt:lpstr>
      <vt:lpstr>对象属性面板</vt:lpstr>
      <vt:lpstr>样条曲线</vt:lpstr>
      <vt:lpstr>案例制作</vt:lpstr>
      <vt:lpstr>建模工具</vt:lpstr>
      <vt:lpstr>学习目标</vt:lpstr>
      <vt:lpstr>NURBS建模</vt:lpstr>
      <vt:lpstr>生成器</vt:lpstr>
      <vt:lpstr>NURBS建模——电商海报场景搭建</vt:lpstr>
      <vt:lpstr>多边形建模</vt:lpstr>
      <vt:lpstr>课题案例——城市场景搭建</vt:lpstr>
      <vt:lpstr>造型工具</vt:lpstr>
      <vt:lpstr>课堂案例——卡通闹钟模型</vt:lpstr>
      <vt:lpstr>变形工具</vt:lpstr>
      <vt:lpstr>课堂案例——科幻仪器模型</vt:lpstr>
      <vt:lpstr>灯光</vt:lpstr>
      <vt:lpstr>学习目标</vt:lpstr>
      <vt:lpstr>灯光原理</vt:lpstr>
      <vt:lpstr>三点布光</vt:lpstr>
      <vt:lpstr>课堂案例——使用三点布光照亮场景</vt:lpstr>
      <vt:lpstr>灯光类型</vt:lpstr>
      <vt:lpstr>常用灯光参数</vt:lpstr>
      <vt:lpstr>动画设计</vt:lpstr>
      <vt:lpstr>学习目标</vt:lpstr>
      <vt:lpstr>动画的概念</vt:lpstr>
      <vt:lpstr>课堂案例——积木动画</vt:lpstr>
      <vt:lpstr>摄像机</vt:lpstr>
      <vt:lpstr>课堂案例——摄像机动画</vt:lpstr>
      <vt:lpstr>函数曲线</vt:lpstr>
      <vt:lpstr>课堂案例——小球弹跳</vt:lpstr>
      <vt:lpstr>综合案例</vt:lpstr>
      <vt:lpstr>综合实战</vt:lpstr>
      <vt:lpstr>学习目标</vt:lpstr>
      <vt:lpstr>片头落版动画</vt:lpstr>
      <vt:lpstr>地球城市动画</vt:lpstr>
      <vt:lpstr>MTV片头动画</vt:lpstr>
      <vt:lpstr>渲染</vt:lpstr>
      <vt:lpstr>学习目标</vt:lpstr>
      <vt:lpstr>渲染设置</vt:lpstr>
      <vt:lpstr>课堂案例——积木场景全局光渲染</vt:lpstr>
      <vt:lpstr>物理渲染器</vt:lpstr>
      <vt:lpstr>课堂案例——饮料广告渲染</vt:lpstr>
      <vt:lpstr>运动图形学</vt:lpstr>
      <vt:lpstr>学习目标</vt:lpstr>
      <vt:lpstr>MoGraph</vt:lpstr>
      <vt:lpstr>克隆</vt:lpstr>
      <vt:lpstr>效果器</vt:lpstr>
      <vt:lpstr>课堂案例——DNA链条</vt:lpstr>
      <vt:lpstr>分裂</vt:lpstr>
      <vt:lpstr>课堂案例——卡通文字</vt:lpstr>
      <vt:lpstr>文本</vt:lpstr>
      <vt:lpstr>课堂案例——文字动画</vt:lpstr>
      <vt:lpstr>综合实例——水晶簇动画</vt:lpstr>
      <vt:lpstr>综合实例——片头动画</vt:lpstr>
      <vt:lpstr>综合实战</vt:lpstr>
      <vt:lpstr>学习目标</vt:lpstr>
      <vt:lpstr>片头落版动画</vt:lpstr>
      <vt:lpstr>地球城市动画</vt:lpstr>
      <vt:lpstr>MTV片头动画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  三维动画基础</dc:title>
  <dc:creator>Windows 用户</dc:creator>
  <cp:lastModifiedBy>辉辉</cp:lastModifiedBy>
  <cp:revision>8</cp:revision>
  <dcterms:created xsi:type="dcterms:W3CDTF">2020-03-25T01:10:00Z</dcterms:created>
  <dcterms:modified xsi:type="dcterms:W3CDTF">2024-09-09T16:13:39Z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EE2DA9F4926441949BD7FC62F31E061E_13</vt:lpwstr>
  </property>
  <property fmtid="{D5CDD505-2E9C-101B-9397-08002B2CF9AE}" pid="3" name="KSOProductBuildVer">
    <vt:lpwstr>2052-12.1.0.16399</vt:lpwstr>
  </property>
</Properties>
</file>