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80" d="100"/>
          <a:sy n="80" d="100"/>
        </p:scale>
        <p:origin x="871" y="6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33841" y="1525651"/>
            <a:ext cx="5943600" cy="208597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rmAutofit/>
          </a:bodyPr>
          <a:lstStyle/>
          <a:p>
            <a:pPr>
              <a:lnSpc>
                <a:spcPct val="114999"/>
              </a:lnSpc>
            </a:pPr>
            <a:r>
              <a:rPr lang="en-US" sz="4500" b="1">
                <a:solidFill>
                  <a:srgbClr val="1338FD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《三维影视包装与片头设计》详细授课计划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9776770" y="663596"/>
            <a:ext cx="2197085" cy="766889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en-US" sz="1200">
                <a:solidFill>
                  <a:srgbClr val="232323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CATALOGUE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7492225" y="198162"/>
            <a:ext cx="4405428" cy="977265"/>
          </a:xfrm>
          <a:prstGeom prst="rect">
            <a:avLst/>
          </a:prstGeom>
          <a:ln/>
        </p:spPr>
        <p:txBody>
          <a:bodyPr vert="horz" wrap="square" lIns="91440" tIns="45720" rIns="91440" bIns="45720" rtlCol="0" anchor="b" anchorCtr="0">
            <a:normAutofit/>
          </a:bodyPr>
          <a:lstStyle/>
          <a:p>
            <a:pPr algn="r">
              <a:lnSpc>
                <a:spcPct val="100000"/>
              </a:lnSpc>
              <a:spcBef>
                <a:spcPts val="375"/>
              </a:spcBef>
            </a:pPr>
            <a:r>
              <a:rPr lang="en-US" sz="5400" b="1">
                <a:solidFill>
                  <a:srgbClr val="1338FD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目 录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929543" y="1484275"/>
            <a:ext cx="6612681" cy="4969951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marL="203200" lvl="0" indent="-203200" algn="l">
              <a:lnSpc>
                <a:spcPct val="150000"/>
              </a:lnSpc>
              <a:spcBef>
                <a:spcPts val="375"/>
              </a:spcBef>
              <a:buFont typeface="Arial"/>
              <a:buChar char="•"/>
            </a:pPr>
            <a:r>
              <a:rPr lang="en-US" sz="2400">
                <a:solidFill>
                  <a:srgbClr val="020A49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引言</a:t>
            </a:r>
          </a:p>
          <a:p>
            <a:pPr marL="203200" lvl="0" indent="-203200" algn="l">
              <a:lnSpc>
                <a:spcPct val="150000"/>
              </a:lnSpc>
              <a:spcBef>
                <a:spcPts val="375"/>
              </a:spcBef>
              <a:buFont typeface="Arial"/>
              <a:buChar char="•"/>
            </a:pPr>
            <a:r>
              <a:rPr lang="en-US" sz="2400">
                <a:solidFill>
                  <a:srgbClr val="020A49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OCTANE RENDER 渲染器</a:t>
            </a:r>
          </a:p>
          <a:p>
            <a:pPr marL="203200" lvl="0" indent="-203200" algn="l">
              <a:lnSpc>
                <a:spcPct val="150000"/>
              </a:lnSpc>
              <a:spcBef>
                <a:spcPts val="375"/>
              </a:spcBef>
              <a:buFont typeface="Arial"/>
              <a:buChar char="•"/>
            </a:pPr>
            <a:r>
              <a:rPr lang="en-US" sz="2400">
                <a:solidFill>
                  <a:srgbClr val="020A49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OCTANE RENDER灯光与摄像机</a:t>
            </a:r>
          </a:p>
          <a:p>
            <a:pPr marL="203200" lvl="0" indent="-203200" algn="l">
              <a:lnSpc>
                <a:spcPct val="150000"/>
              </a:lnSpc>
              <a:spcBef>
                <a:spcPts val="375"/>
              </a:spcBef>
              <a:buFont typeface="Arial"/>
              <a:buChar char="•"/>
            </a:pPr>
            <a:r>
              <a:rPr lang="en-US" sz="2400">
                <a:solidFill>
                  <a:srgbClr val="020A49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OCTANE RENDER材质及预设</a:t>
            </a:r>
          </a:p>
          <a:p>
            <a:pPr marL="203200" lvl="0" indent="-203200" algn="l">
              <a:lnSpc>
                <a:spcPct val="150000"/>
              </a:lnSpc>
              <a:spcBef>
                <a:spcPts val="375"/>
              </a:spcBef>
              <a:buFont typeface="Arial"/>
              <a:buChar char="•"/>
            </a:pPr>
            <a:r>
              <a:rPr lang="en-US" sz="2400">
                <a:solidFill>
                  <a:srgbClr val="020A49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OC案例-化妆品建模与渲染</a:t>
            </a:r>
          </a:p>
          <a:p>
            <a:pPr marL="203200" lvl="0" indent="-203200" algn="l">
              <a:lnSpc>
                <a:spcPct val="150000"/>
              </a:lnSpc>
              <a:spcBef>
                <a:spcPts val="375"/>
              </a:spcBef>
              <a:buFont typeface="Arial"/>
              <a:buChar char="•"/>
            </a:pPr>
            <a:r>
              <a:rPr lang="en-US" sz="2400">
                <a:solidFill>
                  <a:srgbClr val="020A49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阿诺德（Arnold）渲染器</a:t>
            </a:r>
          </a:p>
          <a:p>
            <a:pPr marL="203200" lvl="0" indent="-203200" algn="l">
              <a:lnSpc>
                <a:spcPct val="150000"/>
              </a:lnSpc>
              <a:spcBef>
                <a:spcPts val="375"/>
              </a:spcBef>
              <a:buFont typeface="Arial"/>
              <a:buChar char="•"/>
            </a:pPr>
            <a:r>
              <a:rPr lang="en-US" sz="2400">
                <a:solidFill>
                  <a:srgbClr val="020A49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总结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356704" y="2388266"/>
            <a:ext cx="5981700" cy="137160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sz="6600" b="1">
                <a:solidFill>
                  <a:srgbClr val="1338FD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53596" y="4258462"/>
            <a:ext cx="10484808" cy="179805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4050" b="1">
                <a:solidFill>
                  <a:srgbClr val="020A49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引言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课程信息与介绍阐述</a:t>
            </a:r>
          </a:p>
        </p:txBody>
      </p:sp>
      <p:sp>
        <p:nvSpPr>
          <p:cNvPr id="3" name="AutoShape 3"/>
          <p:cNvSpPr/>
          <p:nvPr/>
        </p:nvSpPr>
        <p:spPr>
          <a:xfrm>
            <a:off x="4240000" y="2115892"/>
            <a:ext cx="3712000" cy="1428750"/>
          </a:xfrm>
          <a:prstGeom prst="roundRect">
            <a:avLst>
              <a:gd name="adj" fmla="val 13277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4" name="TextBox 4"/>
          <p:cNvSpPr txBox="1"/>
          <p:nvPr/>
        </p:nvSpPr>
        <p:spPr>
          <a:xfrm>
            <a:off x="4438650" y="2499502"/>
            <a:ext cx="3314700" cy="929498"/>
          </a:xfrm>
          <a:prstGeom prst="rect">
            <a:avLst/>
          </a:prstGeom>
          <a:ln/>
        </p:spPr>
        <p:txBody>
          <a:bodyPr vert="horz" wrap="square" lIns="0" tIns="0" rIns="0" bIns="0" rtlCol="0" anchor="ctr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专业技能课</a:t>
            </a:r>
          </a:p>
        </p:txBody>
      </p:sp>
      <p:sp>
        <p:nvSpPr>
          <p:cNvPr id="5" name="AutoShape 5"/>
          <p:cNvSpPr/>
          <p:nvPr/>
        </p:nvSpPr>
        <p:spPr>
          <a:xfrm>
            <a:off x="4749992" y="1850953"/>
            <a:ext cx="2686050" cy="533400"/>
          </a:xfrm>
          <a:prstGeom prst="roundRect">
            <a:avLst>
              <a:gd name="adj" fmla="val 16667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6" name="TextBox 6"/>
          <p:cNvSpPr txBox="1"/>
          <p:nvPr/>
        </p:nvSpPr>
        <p:spPr>
          <a:xfrm>
            <a:off x="4894333" y="1908103"/>
            <a:ext cx="2397367" cy="419100"/>
          </a:xfrm>
          <a:prstGeom prst="rect">
            <a:avLst/>
          </a:prstGeom>
          <a:ln/>
        </p:spPr>
        <p:txBody>
          <a:bodyPr vert="horz" wrap="square" lIns="0" tIns="0" rIns="0" bIns="0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课程性质</a:t>
            </a:r>
          </a:p>
        </p:txBody>
      </p:sp>
      <p:sp>
        <p:nvSpPr>
          <p:cNvPr id="7" name="AutoShape 7"/>
          <p:cNvSpPr/>
          <p:nvPr/>
        </p:nvSpPr>
        <p:spPr>
          <a:xfrm>
            <a:off x="8116959" y="2115892"/>
            <a:ext cx="3712000" cy="1428750"/>
          </a:xfrm>
          <a:prstGeom prst="roundRect">
            <a:avLst>
              <a:gd name="adj" fmla="val 13277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8" name="TextBox 8"/>
          <p:cNvSpPr txBox="1"/>
          <p:nvPr/>
        </p:nvSpPr>
        <p:spPr>
          <a:xfrm>
            <a:off x="8315608" y="2499502"/>
            <a:ext cx="3314700" cy="929498"/>
          </a:xfrm>
          <a:prstGeom prst="rect">
            <a:avLst/>
          </a:prstGeom>
          <a:ln/>
        </p:spPr>
        <p:txBody>
          <a:bodyPr vert="horz" wrap="square" lIns="0" tIns="0" rIns="0" bIns="0" rtlCol="0" anchor="ctr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融媒体技术运营</a:t>
            </a:r>
          </a:p>
        </p:txBody>
      </p:sp>
      <p:sp>
        <p:nvSpPr>
          <p:cNvPr id="9" name="AutoShape 9"/>
          <p:cNvSpPr/>
          <p:nvPr/>
        </p:nvSpPr>
        <p:spPr>
          <a:xfrm>
            <a:off x="8626950" y="1850953"/>
            <a:ext cx="2686050" cy="533400"/>
          </a:xfrm>
          <a:prstGeom prst="roundRect">
            <a:avLst>
              <a:gd name="adj" fmla="val 16667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0" name="TextBox 10"/>
          <p:cNvSpPr txBox="1"/>
          <p:nvPr/>
        </p:nvSpPr>
        <p:spPr>
          <a:xfrm>
            <a:off x="8771292" y="1908103"/>
            <a:ext cx="2397367" cy="419100"/>
          </a:xfrm>
          <a:prstGeom prst="rect">
            <a:avLst/>
          </a:prstGeom>
          <a:ln/>
        </p:spPr>
        <p:txBody>
          <a:bodyPr vert="horz" wrap="square" lIns="0" tIns="0" rIns="0" bIns="0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所属专业</a:t>
            </a:r>
          </a:p>
        </p:txBody>
      </p:sp>
      <p:sp>
        <p:nvSpPr>
          <p:cNvPr id="11" name="AutoShape 11"/>
          <p:cNvSpPr/>
          <p:nvPr/>
        </p:nvSpPr>
        <p:spPr>
          <a:xfrm>
            <a:off x="363042" y="2115892"/>
            <a:ext cx="3712000" cy="1428750"/>
          </a:xfrm>
          <a:prstGeom prst="roundRect">
            <a:avLst>
              <a:gd name="adj" fmla="val 13277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12" name="TextBox 12"/>
          <p:cNvSpPr txBox="1"/>
          <p:nvPr/>
        </p:nvSpPr>
        <p:spPr>
          <a:xfrm>
            <a:off x="561692" y="2499502"/>
            <a:ext cx="3314700" cy="929498"/>
          </a:xfrm>
          <a:prstGeom prst="rect">
            <a:avLst/>
          </a:prstGeom>
          <a:ln/>
        </p:spPr>
        <p:txBody>
          <a:bodyPr vert="horz" wrap="square" lIns="0" tIns="0" rIns="0" bIns="0" rtlCol="0" anchor="ctr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三维影视包装与片头设计</a:t>
            </a:r>
          </a:p>
        </p:txBody>
      </p:sp>
      <p:sp>
        <p:nvSpPr>
          <p:cNvPr id="13" name="AutoShape 13"/>
          <p:cNvSpPr/>
          <p:nvPr/>
        </p:nvSpPr>
        <p:spPr>
          <a:xfrm>
            <a:off x="873033" y="1850953"/>
            <a:ext cx="2686050" cy="533400"/>
          </a:xfrm>
          <a:prstGeom prst="roundRect">
            <a:avLst>
              <a:gd name="adj" fmla="val 16667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4" name="TextBox 14"/>
          <p:cNvSpPr txBox="1"/>
          <p:nvPr/>
        </p:nvSpPr>
        <p:spPr>
          <a:xfrm>
            <a:off x="1017375" y="1908103"/>
            <a:ext cx="2397367" cy="419100"/>
          </a:xfrm>
          <a:prstGeom prst="rect">
            <a:avLst/>
          </a:prstGeom>
          <a:ln/>
        </p:spPr>
        <p:txBody>
          <a:bodyPr vert="horz" wrap="square" lIns="0" tIns="0" rIns="0" bIns="0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课程名称</a:t>
            </a:r>
          </a:p>
        </p:txBody>
      </p:sp>
      <p:sp>
        <p:nvSpPr>
          <p:cNvPr id="15" name="AutoShape 15"/>
          <p:cNvSpPr/>
          <p:nvPr/>
        </p:nvSpPr>
        <p:spPr>
          <a:xfrm>
            <a:off x="2301521" y="4206883"/>
            <a:ext cx="3712000" cy="1428750"/>
          </a:xfrm>
          <a:prstGeom prst="roundRect">
            <a:avLst>
              <a:gd name="adj" fmla="val 13277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16" name="TextBox 16"/>
          <p:cNvSpPr txBox="1"/>
          <p:nvPr/>
        </p:nvSpPr>
        <p:spPr>
          <a:xfrm>
            <a:off x="2500171" y="4590493"/>
            <a:ext cx="3314700" cy="924247"/>
          </a:xfrm>
          <a:prstGeom prst="rect">
            <a:avLst/>
          </a:prstGeom>
          <a:ln/>
        </p:spPr>
        <p:txBody>
          <a:bodyPr vert="horz" wrap="square" lIns="0" tIns="0" rIns="0" bIns="0" rtlCol="0" anchor="ctr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张海涛</a:t>
            </a:r>
          </a:p>
        </p:txBody>
      </p:sp>
      <p:sp>
        <p:nvSpPr>
          <p:cNvPr id="17" name="AutoShape 17"/>
          <p:cNvSpPr/>
          <p:nvPr/>
        </p:nvSpPr>
        <p:spPr>
          <a:xfrm>
            <a:off x="2811512" y="3941945"/>
            <a:ext cx="2686050" cy="533400"/>
          </a:xfrm>
          <a:prstGeom prst="roundRect">
            <a:avLst>
              <a:gd name="adj" fmla="val 16667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8" name="TextBox 18"/>
          <p:cNvSpPr txBox="1"/>
          <p:nvPr/>
        </p:nvSpPr>
        <p:spPr>
          <a:xfrm>
            <a:off x="2955854" y="3999095"/>
            <a:ext cx="2397367" cy="419100"/>
          </a:xfrm>
          <a:prstGeom prst="rect">
            <a:avLst/>
          </a:prstGeom>
          <a:ln/>
        </p:spPr>
        <p:txBody>
          <a:bodyPr vert="horz" wrap="square" lIns="0" tIns="0" rIns="0" bIns="0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授课教师</a:t>
            </a:r>
          </a:p>
        </p:txBody>
      </p:sp>
      <p:sp>
        <p:nvSpPr>
          <p:cNvPr id="19" name="AutoShape 19"/>
          <p:cNvSpPr/>
          <p:nvPr/>
        </p:nvSpPr>
        <p:spPr>
          <a:xfrm>
            <a:off x="6178479" y="4206883"/>
            <a:ext cx="3712000" cy="1428750"/>
          </a:xfrm>
          <a:prstGeom prst="roundRect">
            <a:avLst>
              <a:gd name="adj" fmla="val 13277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20" name="TextBox 20"/>
          <p:cNvSpPr txBox="1"/>
          <p:nvPr/>
        </p:nvSpPr>
        <p:spPr>
          <a:xfrm>
            <a:off x="6377129" y="4590493"/>
            <a:ext cx="3314700" cy="924247"/>
          </a:xfrm>
          <a:prstGeom prst="rect">
            <a:avLst/>
          </a:prstGeom>
          <a:ln/>
        </p:spPr>
        <p:txBody>
          <a:bodyPr vert="horz" wrap="square" lIns="0" tIns="0" rIns="0" bIns="0" rtlCol="0" anchor="ctr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2023-2024学年度第二学期</a:t>
            </a:r>
          </a:p>
        </p:txBody>
      </p:sp>
      <p:sp>
        <p:nvSpPr>
          <p:cNvPr id="21" name="AutoShape 21"/>
          <p:cNvSpPr/>
          <p:nvPr/>
        </p:nvSpPr>
        <p:spPr>
          <a:xfrm>
            <a:off x="6688471" y="3941945"/>
            <a:ext cx="2686050" cy="533400"/>
          </a:xfrm>
          <a:prstGeom prst="roundRect">
            <a:avLst>
              <a:gd name="adj" fmla="val 16667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22" name="TextBox 22"/>
          <p:cNvSpPr txBox="1"/>
          <p:nvPr/>
        </p:nvSpPr>
        <p:spPr>
          <a:xfrm>
            <a:off x="6832813" y="3999095"/>
            <a:ext cx="2397367" cy="419100"/>
          </a:xfrm>
          <a:prstGeom prst="rect">
            <a:avLst/>
          </a:prstGeom>
          <a:ln/>
        </p:spPr>
        <p:txBody>
          <a:bodyPr vert="horz" wrap="square" lIns="0" tIns="0" rIns="0" bIns="0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教学时间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51642" y="4006380"/>
            <a:ext cx="7813795" cy="1827334"/>
          </a:xfrm>
          <a:prstGeom prst="roundRect">
            <a:avLst>
              <a:gd name="adj" fmla="val 16667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3" name="AutoShape 3"/>
          <p:cNvSpPr/>
          <p:nvPr/>
        </p:nvSpPr>
        <p:spPr>
          <a:xfrm>
            <a:off x="751642" y="1920540"/>
            <a:ext cx="7813795" cy="1827334"/>
          </a:xfrm>
          <a:prstGeom prst="roundRect">
            <a:avLst>
              <a:gd name="adj" fmla="val 16667"/>
            </a:avLst>
          </a:prstGeom>
          <a:solidFill>
            <a:schemeClr val="lt2">
              <a:alpha val="80000"/>
            </a:schemeClr>
          </a:solidFill>
          <a:ln/>
        </p:spPr>
      </p:sp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/>
          </a:blip>
          <a:srcRect l="28906" r="28906"/>
          <a:stretch>
            <a:fillRect/>
          </a:stretch>
        </p:blipFill>
        <p:spPr>
          <a:xfrm>
            <a:off x="7804006" y="1329783"/>
            <a:ext cx="3831202" cy="5108268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030579" y="2089154"/>
            <a:ext cx="6238875" cy="637972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授课目的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30579" y="2610429"/>
            <a:ext cx="6238875" cy="950067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通过本课程的教学，学生将掌握三维影视包装与片头设计的基本知识和技能，能够独立完成影视包装与片头设计项目。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30579" y="4183053"/>
            <a:ext cx="6238875" cy="637972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学习意义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30579" y="4712439"/>
            <a:ext cx="6238875" cy="936429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本课程的教学有助于培养学生的影视包装设计技能，提高他们的艺术素养和审美能力，为未来的影视行业工作打下坚实的基础。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授课目的与学习意义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007707" y="1744635"/>
            <a:ext cx="4750584" cy="4285329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学习方法与建议指南</a:t>
            </a:r>
          </a:p>
        </p:txBody>
      </p:sp>
      <p:sp>
        <p:nvSpPr>
          <p:cNvPr id="4" name="AutoShape 4"/>
          <p:cNvSpPr/>
          <p:nvPr/>
        </p:nvSpPr>
        <p:spPr>
          <a:xfrm>
            <a:off x="3729746" y="1769675"/>
            <a:ext cx="3031629" cy="4285329"/>
          </a:xfrm>
          <a:prstGeom prst="roundRect">
            <a:avLst>
              <a:gd name="adj" fmla="val 0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5" name="TextBox 5"/>
          <p:cNvSpPr txBox="1"/>
          <p:nvPr/>
        </p:nvSpPr>
        <p:spPr>
          <a:xfrm>
            <a:off x="3923235" y="2035795"/>
            <a:ext cx="2644651" cy="649939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建议指南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923235" y="2757859"/>
            <a:ext cx="2644651" cy="2924764"/>
          </a:xfrm>
          <a:prstGeom prst="rect">
            <a:avLst/>
          </a:prstGeom>
          <a:ln/>
        </p:spPr>
        <p:txBody>
          <a:bodyPr vert="horz" wrap="square" lIns="66008" tIns="33052" rIns="66008" bIns="33052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75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学生应该积极参与课堂讨论和实践活动，及时复习所学知识，并尝试将其应用到实际项目中。同时，学生还可以参考一些优秀的影视包装与片头设计作品，以提高自己的设计能力和审美能力。</a:t>
            </a:r>
          </a:p>
        </p:txBody>
      </p:sp>
      <p:sp>
        <p:nvSpPr>
          <p:cNvPr id="7" name="AutoShape 7"/>
          <p:cNvSpPr/>
          <p:nvPr/>
        </p:nvSpPr>
        <p:spPr>
          <a:xfrm>
            <a:off x="556553" y="1764765"/>
            <a:ext cx="3031629" cy="4285329"/>
          </a:xfrm>
          <a:prstGeom prst="roundRect">
            <a:avLst>
              <a:gd name="adj" fmla="val 0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8" name="TextBox 8"/>
          <p:cNvSpPr txBox="1"/>
          <p:nvPr/>
        </p:nvSpPr>
        <p:spPr>
          <a:xfrm>
            <a:off x="750042" y="2035795"/>
            <a:ext cx="2644651" cy="649939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学习方法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50042" y="2752949"/>
            <a:ext cx="2644651" cy="2924764"/>
          </a:xfrm>
          <a:prstGeom prst="rect">
            <a:avLst/>
          </a:prstGeom>
          <a:ln/>
        </p:spPr>
        <p:txBody>
          <a:bodyPr vert="horz" wrap="square" lIns="66008" tIns="33052" rIns="66008" bIns="33052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75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学生可以通过课堂教学、实践练习和小组讨论等多种方式来进行学习。教师将结合实例和项目经验，帮助学生掌握知识和技能。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356704" y="2388266"/>
            <a:ext cx="5981700" cy="137160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sz="6600" b="1">
                <a:solidFill>
                  <a:srgbClr val="1338FD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53596" y="4258462"/>
            <a:ext cx="10484808" cy="179805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4050" b="1">
                <a:solidFill>
                  <a:srgbClr val="020A49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OCTANE RENDER 渲染器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/>
          </a:blip>
          <a:srcRect l="21875" r="21875"/>
          <a:stretch>
            <a:fillRect/>
          </a:stretch>
        </p:blipFill>
        <p:spPr>
          <a:xfrm>
            <a:off x="640619" y="1239230"/>
            <a:ext cx="3783578" cy="5044771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OCTANE预设的安装</a:t>
            </a:r>
          </a:p>
        </p:txBody>
      </p:sp>
      <p:sp>
        <p:nvSpPr>
          <p:cNvPr id="4" name="AutoShape 4"/>
          <p:cNvSpPr/>
          <p:nvPr/>
        </p:nvSpPr>
        <p:spPr>
          <a:xfrm>
            <a:off x="4195024" y="4787018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5" name="AutoShape 5"/>
          <p:cNvSpPr/>
          <p:nvPr/>
        </p:nvSpPr>
        <p:spPr>
          <a:xfrm>
            <a:off x="4195024" y="3018088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6" name="AutoShape 6"/>
          <p:cNvSpPr/>
          <p:nvPr/>
        </p:nvSpPr>
        <p:spPr>
          <a:xfrm>
            <a:off x="4195024" y="1237957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7" name="TextBox 7"/>
          <p:cNvSpPr txBox="1"/>
          <p:nvPr/>
        </p:nvSpPr>
        <p:spPr>
          <a:xfrm>
            <a:off x="5259845" y="2945478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安装OCTANE渲染器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259845" y="3472246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下载完成后，双击安装包进行安装，按照提示完成安装过程。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272199" y="4714408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配置OCTANE预设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272199" y="5252378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安装完成后，需要在C4D软件中配置OCTANE预设。在C4D中，选择“编辑”菜单下的“配置用户模板”选项，在弹出的窗口中选择“OCTANE”选项卡，然后设置相应的参数即可。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272221" y="1165346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下载OCTANE渲染器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272221" y="1692114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首先需要下载OCTANE渲染器，可以在官方网站或者其它可信的下载站点下载到相应的安装包。</a:t>
            </a:r>
          </a:p>
        </p:txBody>
      </p:sp>
      <p:sp>
        <p:nvSpPr>
          <p:cNvPr id="13" name="AutoShape 13"/>
          <p:cNvSpPr/>
          <p:nvPr/>
        </p:nvSpPr>
        <p:spPr>
          <a:xfrm>
            <a:off x="4629608" y="478701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4" name="AutoShape 14"/>
          <p:cNvSpPr/>
          <p:nvPr/>
        </p:nvSpPr>
        <p:spPr>
          <a:xfrm>
            <a:off x="3911804" y="478701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5" name="AutoShape 15"/>
          <p:cNvSpPr/>
          <p:nvPr/>
        </p:nvSpPr>
        <p:spPr>
          <a:xfrm>
            <a:off x="4629608" y="301808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6" name="AutoShape 16"/>
          <p:cNvSpPr/>
          <p:nvPr/>
        </p:nvSpPr>
        <p:spPr>
          <a:xfrm>
            <a:off x="3911804" y="301808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7" name="AutoShape 17"/>
          <p:cNvSpPr/>
          <p:nvPr/>
        </p:nvSpPr>
        <p:spPr>
          <a:xfrm>
            <a:off x="4629608" y="1237957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8" name="AutoShape 18"/>
          <p:cNvSpPr/>
          <p:nvPr/>
        </p:nvSpPr>
        <p:spPr>
          <a:xfrm>
            <a:off x="3911804" y="1237957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9" name="TextBox 19"/>
          <p:cNvSpPr txBox="1"/>
          <p:nvPr/>
        </p:nvSpPr>
        <p:spPr>
          <a:xfrm>
            <a:off x="4162763" y="4825850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162763" y="3056920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4162763" y="1276789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OCTANE预设的设置</a:t>
            </a:r>
          </a:p>
        </p:txBody>
      </p:sp>
      <p:sp>
        <p:nvSpPr>
          <p:cNvPr id="3" name="AutoShape 3"/>
          <p:cNvSpPr/>
          <p:nvPr/>
        </p:nvSpPr>
        <p:spPr>
          <a:xfrm>
            <a:off x="614667" y="2788924"/>
            <a:ext cx="3473061" cy="3524898"/>
          </a:xfrm>
          <a:prstGeom prst="roundRect">
            <a:avLst>
              <a:gd name="adj" fmla="val 7214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4" name="TextBox 4"/>
          <p:cNvSpPr txBox="1"/>
          <p:nvPr/>
        </p:nvSpPr>
        <p:spPr>
          <a:xfrm>
            <a:off x="831204" y="4473654"/>
            <a:ext cx="3039989" cy="1483371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在C4D软件中，选择“文件”菜单下的“工作目录”选项，设置工作目录为OCTANE的安装目录。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31204" y="3757533"/>
            <a:ext cx="3039989" cy="61244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设置工作目录</a:t>
            </a:r>
          </a:p>
        </p:txBody>
      </p:sp>
      <p:sp>
        <p:nvSpPr>
          <p:cNvPr id="6" name="AutoShape 6"/>
          <p:cNvSpPr/>
          <p:nvPr/>
        </p:nvSpPr>
        <p:spPr>
          <a:xfrm>
            <a:off x="4359469" y="2788924"/>
            <a:ext cx="3473061" cy="3524898"/>
          </a:xfrm>
          <a:prstGeom prst="roundRect">
            <a:avLst>
              <a:gd name="adj" fmla="val 7214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7" name="TextBox 7"/>
          <p:cNvSpPr txBox="1"/>
          <p:nvPr/>
        </p:nvSpPr>
        <p:spPr>
          <a:xfrm>
            <a:off x="4576006" y="4473654"/>
            <a:ext cx="3039989" cy="1483371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在C4D软件中，选择“窗口”菜单下的“材质球”选项，配置材质球的相关参数，如颜色、亮度等。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576006" y="3757533"/>
            <a:ext cx="3039989" cy="61244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配置材质球</a:t>
            </a:r>
          </a:p>
        </p:txBody>
      </p:sp>
      <p:sp>
        <p:nvSpPr>
          <p:cNvPr id="9" name="AutoShape 9"/>
          <p:cNvSpPr/>
          <p:nvPr/>
        </p:nvSpPr>
        <p:spPr>
          <a:xfrm>
            <a:off x="8104272" y="2788924"/>
            <a:ext cx="3473061" cy="3524898"/>
          </a:xfrm>
          <a:prstGeom prst="roundRect">
            <a:avLst>
              <a:gd name="adj" fmla="val 7214"/>
            </a:avLst>
          </a:prstGeom>
          <a:solidFill>
            <a:schemeClr val="lt2">
              <a:alpha val="79000"/>
            </a:schemeClr>
          </a:solidFill>
          <a:ln/>
        </p:spPr>
      </p:sp>
      <p:sp>
        <p:nvSpPr>
          <p:cNvPr id="10" name="TextBox 10"/>
          <p:cNvSpPr txBox="1"/>
          <p:nvPr/>
        </p:nvSpPr>
        <p:spPr>
          <a:xfrm>
            <a:off x="8320808" y="4473654"/>
            <a:ext cx="3039989" cy="1483371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在C4D软件中，选择“灯光”工具，配置灯光的类型、强度等参数，如添加区域光、日光等。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320808" y="3757533"/>
            <a:ext cx="3039989" cy="61244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配置灯光</a:t>
            </a: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3"/>
          <a:srcRect l="12500" r="12500"/>
          <a:stretch>
            <a:fillRect/>
          </a:stretch>
        </p:blipFill>
        <p:spPr>
          <a:xfrm>
            <a:off x="8834133" y="1691999"/>
            <a:ext cx="1905000" cy="1905000"/>
          </a:xfrm>
          <a:prstGeom prst="ellipse">
            <a:avLst/>
          </a:prstGeom>
          <a:ln w="38100">
            <a:solidFill>
              <a:schemeClr val="accent1"/>
            </a:solidFill>
            <a:prstDash val="solid"/>
          </a:ln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5123204" y="1691999"/>
            <a:ext cx="1905000" cy="1905000"/>
          </a:xfrm>
          <a:prstGeom prst="ellipse">
            <a:avLst/>
          </a:prstGeom>
          <a:ln w="38100">
            <a:solidFill>
              <a:schemeClr val="accent1"/>
            </a:solidFill>
            <a:prstDash val="solid"/>
          </a:ln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412275" y="1691999"/>
            <a:ext cx="1905000" cy="1905000"/>
          </a:xfrm>
          <a:prstGeom prst="ellipse">
            <a:avLst/>
          </a:prstGeom>
          <a:ln w="38100">
            <a:solidFill>
              <a:schemeClr val="accent1"/>
            </a:solidFill>
            <a:prstDash val="solid"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462463" y="2088071"/>
            <a:ext cx="3267075" cy="3267075"/>
          </a:xfrm>
          <a:prstGeom prst="ellipse">
            <a:avLst/>
          </a:prstGeom>
          <a:ln w="57150">
            <a:solidFill>
              <a:schemeClr val="accent1"/>
            </a:solidFill>
            <a:prstDash val="solid"/>
          </a:ln>
        </p:spPr>
      </p:pic>
      <p:sp>
        <p:nvSpPr>
          <p:cNvPr id="3" name="TextBox 3"/>
          <p:cNvSpPr txBox="1"/>
          <p:nvPr/>
        </p:nvSpPr>
        <p:spPr>
          <a:xfrm>
            <a:off x="539110" y="2972036"/>
            <a:ext cx="3314231" cy="64799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设置输出格式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8059848" y="1716027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在C4D软件中，选择“渲染设置”菜单下的“保存”选项，设置输出路径为保存渲染图像的文件夹。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059848" y="1097369"/>
            <a:ext cx="3314231" cy="62295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96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设置输出路径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059848" y="4019931"/>
            <a:ext cx="3314231" cy="54783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开始渲染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059848" y="4565142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在C4D软件中，选择“渲染”菜单下的“开始渲染”选项，开始渲染图像。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39110" y="3620031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在C4D软件中，选择“渲染设置”菜单下的“输出”选项，设置输出格式为OCTANE支持的格式，如EXR格式。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OCTANE渲染输出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54963" y="2034175"/>
            <a:ext cx="5829300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在C4D软件中，选择“渲染设置”菜单下的“尺寸”选项，设置渲染尺寸为需要的尺寸大小。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454963" y="1575832"/>
            <a:ext cx="5829300" cy="400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77000"/>
              </a:lnSpc>
            </a:pPr>
            <a:r>
              <a:rPr lang="en-US" sz="20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设置渲染尺寸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54963" y="3530045"/>
            <a:ext cx="5829300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在C4D软件中，选择“渲染设置”菜单下的“质量”选项，设置渲染质量为需要的质量大小。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54963" y="3071702"/>
            <a:ext cx="5829300" cy="400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77000"/>
              </a:lnSpc>
            </a:pPr>
            <a:r>
              <a:rPr lang="en-US" sz="20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设置渲染质量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54963" y="5118981"/>
            <a:ext cx="5829300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在C4D软件中，可以根据需要设置其他参数，如抗锯齿、色彩空间等。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54963" y="4660638"/>
            <a:ext cx="5829300" cy="400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77000"/>
              </a:lnSpc>
            </a:pPr>
            <a:r>
              <a:rPr lang="en-US" sz="20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设置其他参数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738931" y="1450035"/>
            <a:ext cx="4792980" cy="4792980"/>
          </a:xfrm>
          <a:prstGeom prst="ellipse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OCTANE渲染设置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356704" y="2388266"/>
            <a:ext cx="5981700" cy="137160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sz="6600" b="1">
                <a:solidFill>
                  <a:srgbClr val="1338FD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53596" y="4258462"/>
            <a:ext cx="10484808" cy="179805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4050" b="1">
                <a:solidFill>
                  <a:srgbClr val="020A49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OCTANE RENDER灯光与摄像机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807927" y="2358377"/>
            <a:ext cx="5907405" cy="1510312"/>
          </a:xfrm>
          <a:prstGeom prst="rect">
            <a:avLst/>
          </a:prstGeom>
          <a:noFill/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微软雅黑"/>
                <a:ea typeface="微软雅黑"/>
                <a:cs typeface="微软雅黑"/>
              </a:rPr>
              <a:t>在灯光后的Octane灯光标签调节。纹理，相当于灯光透过一个图片照射过来。分配，相当于图片的亮度投影。表面亮度，区域光的强度会随着大小变化变化。双面，两面都发光。采样率，一般不动。可见性的影响。使用灯光颜色。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5807927" y="1857281"/>
            <a:ext cx="4673593" cy="501096"/>
          </a:xfrm>
          <a:prstGeom prst="rect">
            <a:avLst/>
          </a:prstGeom>
          <a:noFill/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l">
              <a:lnSpc>
                <a:spcPct val="8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微软雅黑"/>
                <a:ea typeface="微软雅黑"/>
                <a:cs typeface="微软雅黑"/>
              </a:rPr>
              <a:t>区域光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807927" y="4837221"/>
            <a:ext cx="5907596" cy="1490999"/>
          </a:xfrm>
          <a:prstGeom prst="rect">
            <a:avLst/>
          </a:prstGeom>
          <a:noFill/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微软雅黑"/>
                <a:ea typeface="微软雅黑"/>
                <a:cs typeface="微软雅黑"/>
              </a:rPr>
              <a:t>通过修改灯光的旋转，修改日光。在标签中修改。浑浊，越大，雾气越大，光照强度越小。功率，光照强度。向北偏移，光源的横向位置。太阳大小，越大影子越虚。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5807927" y="4336125"/>
            <a:ext cx="4673593" cy="501096"/>
          </a:xfrm>
          <a:prstGeom prst="rect">
            <a:avLst/>
          </a:prstGeom>
          <a:noFill/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l">
              <a:lnSpc>
                <a:spcPct val="8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微软雅黑"/>
                <a:ea typeface="微软雅黑"/>
                <a:cs typeface="微软雅黑"/>
              </a:rPr>
              <a:t>日光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区域光与日光参数调整</a:t>
            </a: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rcRect t="18648" b="18648"/>
          <a:stretch>
            <a:fillRect/>
          </a:stretch>
        </p:blipFill>
        <p:spPr>
          <a:xfrm>
            <a:off x="590913" y="1812694"/>
            <a:ext cx="4953101" cy="207152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4"/>
          <a:srcRect t="36063" b="36063"/>
          <a:stretch>
            <a:fillRect/>
          </a:stretch>
        </p:blipFill>
        <p:spPr>
          <a:xfrm>
            <a:off x="590913" y="4315856"/>
            <a:ext cx="4953101" cy="2071521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89593" y="1595455"/>
            <a:ext cx="6734175" cy="771853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IES灯光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689593" y="2246047"/>
            <a:ext cx="6810375" cy="13239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通过导入IES灯光文件，可以制作出非常真实的光线效果。在C4D中，可以选择“插件-C4DtoA-Arnold-IES”来添加IES灯光。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689593" y="4139505"/>
            <a:ext cx="6734175" cy="7590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渲染效果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689593" y="4798345"/>
            <a:ext cx="6810375" cy="13239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使用IES灯光进行渲染，可以得到非常真实的光线效果，包括光的方向、强度和颜色等。同时，也可以制作出各种特殊的光照效果，如聚光灯、裸眼3D等。</a:t>
            </a:r>
          </a:p>
        </p:txBody>
      </p:sp>
      <p:cxnSp>
        <p:nvCxnSpPr>
          <p:cNvPr id="6" name="Connector 6"/>
          <p:cNvCxnSpPr/>
          <p:nvPr/>
        </p:nvCxnSpPr>
        <p:spPr>
          <a:xfrm>
            <a:off x="756268" y="6181746"/>
            <a:ext cx="7784538" cy="0"/>
          </a:xfrm>
          <a:prstGeom prst="line">
            <a:avLst/>
          </a:prstGeom>
          <a:ln w="14288">
            <a:solidFill>
              <a:schemeClr val="accent1"/>
            </a:solidFill>
            <a:prstDash val="dash"/>
            <a:headEnd type="none"/>
            <a:tailEnd type="non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7" name="Picture 7"/>
          <p:cNvPicPr>
            <a:picLocks noChangeAspect="1"/>
          </p:cNvPicPr>
          <p:nvPr/>
        </p:nvPicPr>
        <p:blipFill>
          <a:blip r:embed="rId3">
            <a:alphaModFix/>
          </a:blip>
          <a:srcRect/>
          <a:stretch>
            <a:fillRect/>
          </a:stretch>
        </p:blipFill>
        <p:spPr>
          <a:xfrm>
            <a:off x="7803289" y="1299241"/>
            <a:ext cx="3679824" cy="4906431"/>
          </a:xfrm>
          <a:prstGeom prst="rect">
            <a:avLst/>
          </a:prstGeom>
        </p:spPr>
      </p:pic>
      <p:cxnSp>
        <p:nvCxnSpPr>
          <p:cNvPr id="8" name="Connector 8"/>
          <p:cNvCxnSpPr/>
          <p:nvPr/>
        </p:nvCxnSpPr>
        <p:spPr>
          <a:xfrm>
            <a:off x="756268" y="3856089"/>
            <a:ext cx="7083417" cy="0"/>
          </a:xfrm>
          <a:prstGeom prst="line">
            <a:avLst/>
          </a:prstGeom>
          <a:ln w="14288">
            <a:solidFill>
              <a:schemeClr val="accent1"/>
            </a:solidFill>
            <a:prstDash val="dash"/>
            <a:headEnd type="none"/>
            <a:tailEnd type="non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IES灯光与渲染效果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007707" y="1744635"/>
            <a:ext cx="4750584" cy="4285329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常规镜头与摄像机成像</a:t>
            </a:r>
          </a:p>
        </p:txBody>
      </p:sp>
      <p:sp>
        <p:nvSpPr>
          <p:cNvPr id="4" name="AutoShape 4"/>
          <p:cNvSpPr/>
          <p:nvPr/>
        </p:nvSpPr>
        <p:spPr>
          <a:xfrm>
            <a:off x="3729746" y="1769675"/>
            <a:ext cx="3031629" cy="4285329"/>
          </a:xfrm>
          <a:prstGeom prst="roundRect">
            <a:avLst>
              <a:gd name="adj" fmla="val 0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5" name="TextBox 5"/>
          <p:cNvSpPr txBox="1"/>
          <p:nvPr/>
        </p:nvSpPr>
        <p:spPr>
          <a:xfrm>
            <a:off x="3923235" y="2035795"/>
            <a:ext cx="2644651" cy="649939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摄像机成像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923235" y="2757859"/>
            <a:ext cx="2644651" cy="2924764"/>
          </a:xfrm>
          <a:prstGeom prst="rect">
            <a:avLst/>
          </a:prstGeom>
          <a:ln/>
        </p:spPr>
        <p:txBody>
          <a:bodyPr vert="horz" wrap="square" lIns="66008" tIns="33052" rIns="66008" bIns="33052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75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在C4D中，可以选择“摄像机”菜单下的“摄像机成像”功能，来调整摄像机的各项参数，如曝光、伽马值、快门速度等。这些参数会影响画面的亮度和色彩表现。</a:t>
            </a:r>
          </a:p>
        </p:txBody>
      </p:sp>
      <p:sp>
        <p:nvSpPr>
          <p:cNvPr id="7" name="AutoShape 7"/>
          <p:cNvSpPr/>
          <p:nvPr/>
        </p:nvSpPr>
        <p:spPr>
          <a:xfrm>
            <a:off x="556553" y="1764765"/>
            <a:ext cx="3031629" cy="4285329"/>
          </a:xfrm>
          <a:prstGeom prst="roundRect">
            <a:avLst>
              <a:gd name="adj" fmla="val 0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8" name="TextBox 8"/>
          <p:cNvSpPr txBox="1"/>
          <p:nvPr/>
        </p:nvSpPr>
        <p:spPr>
          <a:xfrm>
            <a:off x="750042" y="2035795"/>
            <a:ext cx="2644651" cy="649939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常规镜头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50042" y="2752949"/>
            <a:ext cx="2644651" cy="2924764"/>
          </a:xfrm>
          <a:prstGeom prst="rect">
            <a:avLst/>
          </a:prstGeom>
          <a:ln/>
        </p:spPr>
        <p:txBody>
          <a:bodyPr vert="horz" wrap="square" lIns="66008" tIns="33052" rIns="66008" bIns="33052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75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在C4D中，可以选择“镜头”菜单下的各种镜头效果，如标准镜头、广角镜头、长焦镜头等。这些镜头可以改变画面的视角和焦点，从而制作出不同的视觉效果。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560913" y="1312852"/>
            <a:ext cx="7804501" cy="7620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后期处理</a:t>
            </a:r>
          </a:p>
        </p:txBody>
      </p:sp>
      <p:cxnSp>
        <p:nvCxnSpPr>
          <p:cNvPr id="3" name="Connector 3"/>
          <p:cNvCxnSpPr/>
          <p:nvPr/>
        </p:nvCxnSpPr>
        <p:spPr>
          <a:xfrm>
            <a:off x="1197254" y="5988003"/>
            <a:ext cx="10998321" cy="0"/>
          </a:xfrm>
          <a:prstGeom prst="line">
            <a:avLst/>
          </a:prstGeom>
          <a:ln w="14288">
            <a:solidFill>
              <a:schemeClr val="accent1"/>
            </a:solidFill>
            <a:prstDash val="dash"/>
            <a:headEnd type="none"/>
            <a:tailEnd type="non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4" name="TextBox 4"/>
          <p:cNvSpPr txBox="1"/>
          <p:nvPr/>
        </p:nvSpPr>
        <p:spPr>
          <a:xfrm>
            <a:off x="3560913" y="1927072"/>
            <a:ext cx="7804501" cy="120396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在C4D中，可以选择“后期处理”菜单下的各种效果，如色彩校正、图像稳定、音频处理等。这些功能可以对渲染出的画面进行进一步的加工和调整，从而得到更加完美的视觉效果。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183473" y="3943665"/>
            <a:ext cx="7806355" cy="7620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常用功能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183473" y="4571667"/>
            <a:ext cx="7806355" cy="120396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在C4D中，还有一些常用的功能，如动画录制、粒子系统、克隆等。这些功能可以用来制作更加复杂和逼真的特效和动画效果。</a:t>
            </a:r>
          </a:p>
        </p:txBody>
      </p:sp>
      <p:cxnSp>
        <p:nvCxnSpPr>
          <p:cNvPr id="7" name="Connector 7"/>
          <p:cNvCxnSpPr/>
          <p:nvPr/>
        </p:nvCxnSpPr>
        <p:spPr>
          <a:xfrm>
            <a:off x="3574694" y="3297546"/>
            <a:ext cx="8614217" cy="0"/>
          </a:xfrm>
          <a:prstGeom prst="line">
            <a:avLst/>
          </a:prstGeom>
          <a:ln w="14288">
            <a:solidFill>
              <a:schemeClr val="accent1"/>
            </a:solidFill>
            <a:prstDash val="dash"/>
            <a:headEnd type="none"/>
            <a:tailEnd type="non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" name="TextBox 8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后期处理与常用功能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356704" y="2388266"/>
            <a:ext cx="5981700" cy="137160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sz="6600" b="1">
                <a:solidFill>
                  <a:srgbClr val="1338FD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04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53596" y="4258462"/>
            <a:ext cx="10484808" cy="179805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4050" b="1">
                <a:solidFill>
                  <a:srgbClr val="020A49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OCTANE RENDER材质及预设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/>
          </a:blip>
          <a:srcRect/>
          <a:stretch>
            <a:fillRect/>
          </a:stretch>
        </p:blipFill>
        <p:spPr>
          <a:xfrm>
            <a:off x="476023" y="1726817"/>
            <a:ext cx="4434841" cy="4434841"/>
          </a:xfrm>
          <a:prstGeom prst="round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5562187" y="4881292"/>
            <a:ext cx="6000750" cy="711336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混合材质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267801" y="5523753"/>
            <a:ext cx="6477000" cy="91440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这种材质可以将两种或多种材质混合在一起。通过调整混合方式和混合强度，可以制作出不同的混合效果。</a:t>
            </a:r>
          </a:p>
        </p:txBody>
      </p:sp>
      <p:sp>
        <p:nvSpPr>
          <p:cNvPr id="5" name="AutoShape 5"/>
          <p:cNvSpPr/>
          <p:nvPr/>
        </p:nvSpPr>
        <p:spPr>
          <a:xfrm>
            <a:off x="5267801" y="1835975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6" name="TextBox 6"/>
          <p:cNvSpPr txBox="1"/>
          <p:nvPr/>
        </p:nvSpPr>
        <p:spPr>
          <a:xfrm>
            <a:off x="5562187" y="1621998"/>
            <a:ext cx="6000750" cy="666079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光泽材质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267801" y="2234038"/>
            <a:ext cx="6477000" cy="91440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这种材质主要用于制作塑料、金属等材质。它具有漫射和镜面两种属性，通过调整这些属性可以制作出不同的材质效果。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62187" y="3262274"/>
            <a:ext cx="6000750" cy="69755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透明材质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267801" y="3896612"/>
            <a:ext cx="6477000" cy="91440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这种材质主要用于制作玻璃、水晶等透明材质。它具有折射率、传输、色散等属性，通过调整这些属性可以制作出不同的透明效果。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OCTANE常用材质与透明材质</a:t>
            </a:r>
          </a:p>
        </p:txBody>
      </p:sp>
      <p:sp>
        <p:nvSpPr>
          <p:cNvPr id="11" name="AutoShape 11"/>
          <p:cNvSpPr/>
          <p:nvPr/>
        </p:nvSpPr>
        <p:spPr>
          <a:xfrm>
            <a:off x="5267801" y="3491989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2" name="AutoShape 12"/>
          <p:cNvSpPr/>
          <p:nvPr/>
        </p:nvSpPr>
        <p:spPr>
          <a:xfrm>
            <a:off x="5267801" y="5117897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685901" y="1362476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混合材质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685901" y="2024509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通过混合两种或多种材质，可以制作出更加真实和丰富的材质效果。例如，可以将金属和塑料混合在一起，制作出具有金属质感的塑料材质。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混合材质与置换效果阐述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838598" y="1564792"/>
            <a:ext cx="353467" cy="353467"/>
            <a:chOff x="838598" y="1564792"/>
            <a:chExt cx="353467" cy="353467"/>
          </a:xfrm>
        </p:grpSpPr>
        <p:sp>
          <p:nvSpPr>
            <p:cNvPr id="6" name="AutoShape 6"/>
            <p:cNvSpPr/>
            <p:nvPr/>
          </p:nvSpPr>
          <p:spPr>
            <a:xfrm>
              <a:off x="920082" y="1646276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7" name="AutoShape 7"/>
            <p:cNvSpPr/>
            <p:nvPr/>
          </p:nvSpPr>
          <p:spPr>
            <a:xfrm>
              <a:off x="838598" y="1564792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sp>
        <p:nvSpPr>
          <p:cNvPr id="8" name="TextBox 8"/>
          <p:cNvSpPr txBox="1"/>
          <p:nvPr/>
        </p:nvSpPr>
        <p:spPr>
          <a:xfrm>
            <a:off x="1685901" y="3189254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置换效果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685901" y="3851288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置换效果是一种将一种材质替换为另一种材质的效果。通过调整置换强度和置换精度等参数，可以制作出更加真实和细腻的置换效果。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838598" y="3391571"/>
            <a:ext cx="353467" cy="353467"/>
            <a:chOff x="838598" y="3391571"/>
            <a:chExt cx="353467" cy="353467"/>
          </a:xfrm>
        </p:grpSpPr>
        <p:sp>
          <p:nvSpPr>
            <p:cNvPr id="11" name="AutoShape 11"/>
            <p:cNvSpPr/>
            <p:nvPr/>
          </p:nvSpPr>
          <p:spPr>
            <a:xfrm>
              <a:off x="920082" y="3473055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12" name="AutoShape 12"/>
            <p:cNvSpPr/>
            <p:nvPr/>
          </p:nvSpPr>
          <p:spPr>
            <a:xfrm>
              <a:off x="838598" y="3391571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sp>
        <p:nvSpPr>
          <p:cNvPr id="13" name="TextBox 13"/>
          <p:cNvSpPr txBox="1"/>
          <p:nvPr/>
        </p:nvSpPr>
        <p:spPr>
          <a:xfrm>
            <a:off x="1685901" y="4975292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节点编辑器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685901" y="5637325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节点编辑器是用于编辑材质节点和连接节点的工具。通过节点编辑器，可以更加方便地编辑和修改材质节点，制作出更加复杂的材质效果。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838598" y="5177608"/>
            <a:ext cx="353467" cy="353467"/>
            <a:chOff x="838598" y="5177608"/>
            <a:chExt cx="353467" cy="353467"/>
          </a:xfrm>
        </p:grpSpPr>
        <p:sp>
          <p:nvSpPr>
            <p:cNvPr id="16" name="AutoShape 16"/>
            <p:cNvSpPr/>
            <p:nvPr/>
          </p:nvSpPr>
          <p:spPr>
            <a:xfrm>
              <a:off x="920082" y="5259092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17" name="AutoShape 17"/>
            <p:cNvSpPr/>
            <p:nvPr/>
          </p:nvSpPr>
          <p:spPr>
            <a:xfrm>
              <a:off x="838598" y="5177608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cxnSp>
        <p:nvCxnSpPr>
          <p:cNvPr id="18" name="Connector 18"/>
          <p:cNvCxnSpPr/>
          <p:nvPr/>
        </p:nvCxnSpPr>
        <p:spPr>
          <a:xfrm>
            <a:off x="1015332" y="1728028"/>
            <a:ext cx="0" cy="5214957"/>
          </a:xfrm>
          <a:prstGeom prst="line">
            <a:avLst/>
          </a:prstGeom>
          <a:ln w="19050">
            <a:solidFill>
              <a:schemeClr val="accent1"/>
            </a:solidFill>
            <a:prstDash val="dash"/>
            <a:headEnd type="none"/>
            <a:tailEnd type="triangl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 l="35426" r="35426"/>
          <a:stretch>
            <a:fillRect/>
          </a:stretch>
        </p:blipFill>
        <p:spPr>
          <a:xfrm>
            <a:off x="875314" y="2169726"/>
            <a:ext cx="2050689" cy="391643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/>
          <a:srcRect l="32550" r="32550"/>
          <a:stretch>
            <a:fillRect/>
          </a:stretch>
        </p:blipFill>
        <p:spPr>
          <a:xfrm>
            <a:off x="5430979" y="2169726"/>
            <a:ext cx="2050689" cy="3916435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rcRect l="32561" r="32561"/>
          <a:stretch>
            <a:fillRect/>
          </a:stretch>
        </p:blipFill>
        <p:spPr>
          <a:xfrm>
            <a:off x="3153146" y="1697364"/>
            <a:ext cx="2050689" cy="3916435"/>
          </a:xfrm>
          <a:prstGeom prst="rect">
            <a:avLst/>
          </a:prstGeom>
        </p:spPr>
      </p:pic>
      <p:sp>
        <p:nvSpPr>
          <p:cNvPr id="5" name="AutoShape 5"/>
          <p:cNvSpPr/>
          <p:nvPr/>
        </p:nvSpPr>
        <p:spPr>
          <a:xfrm>
            <a:off x="7851998" y="2723144"/>
            <a:ext cx="3834950" cy="1465716"/>
          </a:xfrm>
          <a:prstGeom prst="rect">
            <a:avLst/>
          </a:prstGeom>
          <a:noFill/>
          <a:ln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>
              <a:lnSpc>
                <a:spcPct val="140000"/>
              </a:lnSpc>
              <a:defRPr/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图像纹理是一种将图像作为材质的纹理的方式。通过导入不同的图像并调整图像参数，可以制作出不同的纹理效果。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7851998" y="2087040"/>
            <a:ext cx="3606165" cy="575781"/>
          </a:xfrm>
          <a:prstGeom prst="rect">
            <a:avLst/>
          </a:prstGeom>
          <a:noFill/>
          <a:ln/>
        </p:spPr>
        <p:txBody>
          <a:bodyPr vert="horz" wrap="square" lIns="91440" tIns="45720" rIns="91440" bIns="45720" rtlCol="0" anchor="b" anchorCtr="0">
            <a:normAutofit/>
          </a:bodyPr>
          <a:lstStyle/>
          <a:p>
            <a:pPr algn="l">
              <a:lnSpc>
                <a:spcPct val="120000"/>
              </a:lnSpc>
              <a:defRPr/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图像纹理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7851998" y="4826443"/>
            <a:ext cx="3834950" cy="1451935"/>
          </a:xfrm>
          <a:prstGeom prst="rect">
            <a:avLst/>
          </a:prstGeom>
          <a:noFill/>
          <a:ln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>
              <a:lnSpc>
                <a:spcPct val="140000"/>
              </a:lnSpc>
              <a:defRPr/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RGB颜色模式是一种常用的颜色模式，它基于红、绿、蓝三种颜色的不同组合来表示不同的颜色。在OCTANE中，可以通过调整RGB颜色来制作不同的颜色效果。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7851998" y="4125420"/>
            <a:ext cx="3606329" cy="640699"/>
          </a:xfrm>
          <a:prstGeom prst="rect">
            <a:avLst/>
          </a:prstGeom>
          <a:noFill/>
          <a:ln/>
        </p:spPr>
        <p:txBody>
          <a:bodyPr vert="horz" wrap="square" lIns="91440" tIns="45720" rIns="91440" bIns="45720" rtlCol="0" anchor="b" anchorCtr="0">
            <a:noAutofit/>
          </a:bodyPr>
          <a:lstStyle/>
          <a:p>
            <a:pPr algn="l">
              <a:lnSpc>
                <a:spcPct val="120000"/>
              </a:lnSpc>
              <a:defRPr/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RGB颜色</a:t>
            </a:r>
            <a:endParaRPr lang="en-US" sz="1100"/>
          </a:p>
        </p:txBody>
      </p:sp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节点编辑器与图像纹理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89593" y="1595455"/>
            <a:ext cx="6734175" cy="771853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棋盘格污垢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689593" y="2246047"/>
            <a:ext cx="6810375" cy="13239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棋盘格污垢是一种将不同种类的污渍组合在一起形成的特殊纹理。通过调整棋盘格的大小、形状和颜色等参数，可以制作出不同的棋盘格污垢效果。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689593" y="4139505"/>
            <a:ext cx="6734175" cy="7590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其他纹理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689593" y="4798345"/>
            <a:ext cx="6810375" cy="13239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除了棋盘格污垢之外，OCTANE还提供了其他多种纹理效果，例如噪声、模糊、高光等。通过调整这些纹理的参数和组合方式，可以制作出更加真实和丰富的纹理效果。</a:t>
            </a:r>
          </a:p>
        </p:txBody>
      </p:sp>
      <p:cxnSp>
        <p:nvCxnSpPr>
          <p:cNvPr id="6" name="Connector 6"/>
          <p:cNvCxnSpPr/>
          <p:nvPr/>
        </p:nvCxnSpPr>
        <p:spPr>
          <a:xfrm>
            <a:off x="756268" y="6181746"/>
            <a:ext cx="7784538" cy="0"/>
          </a:xfrm>
          <a:prstGeom prst="line">
            <a:avLst/>
          </a:prstGeom>
          <a:ln w="14288">
            <a:solidFill>
              <a:schemeClr val="accent1"/>
            </a:solidFill>
            <a:prstDash val="dash"/>
            <a:headEnd type="none"/>
            <a:tailEnd type="non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7" name="Picture 7"/>
          <p:cNvPicPr>
            <a:picLocks noChangeAspect="1"/>
          </p:cNvPicPr>
          <p:nvPr/>
        </p:nvPicPr>
        <p:blipFill>
          <a:blip r:embed="rId3">
            <a:alphaModFix/>
          </a:blip>
          <a:srcRect/>
          <a:stretch>
            <a:fillRect/>
          </a:stretch>
        </p:blipFill>
        <p:spPr>
          <a:xfrm>
            <a:off x="7803289" y="1299241"/>
            <a:ext cx="3679824" cy="4906431"/>
          </a:xfrm>
          <a:prstGeom prst="rect">
            <a:avLst/>
          </a:prstGeom>
        </p:spPr>
      </p:pic>
      <p:cxnSp>
        <p:nvCxnSpPr>
          <p:cNvPr id="8" name="Connector 8"/>
          <p:cNvCxnSpPr/>
          <p:nvPr/>
        </p:nvCxnSpPr>
        <p:spPr>
          <a:xfrm>
            <a:off x="756268" y="3856089"/>
            <a:ext cx="7083417" cy="0"/>
          </a:xfrm>
          <a:prstGeom prst="line">
            <a:avLst/>
          </a:prstGeom>
          <a:ln w="14288">
            <a:solidFill>
              <a:schemeClr val="accent1"/>
            </a:solidFill>
            <a:prstDash val="dash"/>
            <a:headEnd type="none"/>
            <a:tailEnd type="non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RGB颜色与棋盘格污垢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356704" y="2388266"/>
            <a:ext cx="5981700" cy="137160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sz="6600" b="1">
                <a:solidFill>
                  <a:srgbClr val="1338FD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05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53596" y="4258462"/>
            <a:ext cx="10484808" cy="179805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4050" b="1">
                <a:solidFill>
                  <a:srgbClr val="020A49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OC案例-化妆品建模与渲染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3873355" y="1664304"/>
            <a:ext cx="638131" cy="638131"/>
          </a:xfrm>
          <a:prstGeom prst="ellipse">
            <a:avLst/>
          </a:prstGeom>
          <a:solidFill>
            <a:schemeClr val="accent1">
              <a:alpha val="20000"/>
            </a:schemeClr>
          </a:solidFill>
          <a:ln/>
        </p:spPr>
      </p:sp>
      <p:sp>
        <p:nvSpPr>
          <p:cNvPr id="3" name="AutoShape 3"/>
          <p:cNvSpPr/>
          <p:nvPr/>
        </p:nvSpPr>
        <p:spPr>
          <a:xfrm>
            <a:off x="4008100" y="1799048"/>
            <a:ext cx="368642" cy="368642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4" name="TextBox 4"/>
          <p:cNvSpPr txBox="1"/>
          <p:nvPr/>
        </p:nvSpPr>
        <p:spPr>
          <a:xfrm>
            <a:off x="4636726" y="1463721"/>
            <a:ext cx="6886575" cy="765904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化妆品的基本形状和结构设计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636726" y="2046214"/>
            <a:ext cx="6891292" cy="982033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化妆品的模型构建主要包括瓶身、瓶盖、膏体等部分的形状和结构设计。需要考虑化妆品的实际使用情况和外观要求。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alphaModFix/>
          </a:blip>
          <a:srcRect/>
          <a:stretch>
            <a:fillRect/>
          </a:stretch>
        </p:blipFill>
        <p:spPr>
          <a:xfrm>
            <a:off x="-1061158" y="1741145"/>
            <a:ext cx="4421505" cy="4421505"/>
          </a:xfrm>
          <a:prstGeom prst="ellipse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3873355" y="3384629"/>
            <a:ext cx="638131" cy="638131"/>
          </a:xfrm>
          <a:prstGeom prst="ellipse">
            <a:avLst/>
          </a:prstGeom>
          <a:solidFill>
            <a:schemeClr val="accent1">
              <a:alpha val="20000"/>
            </a:schemeClr>
          </a:solidFill>
          <a:ln/>
        </p:spPr>
      </p:sp>
      <p:sp>
        <p:nvSpPr>
          <p:cNvPr id="8" name="AutoShape 8"/>
          <p:cNvSpPr/>
          <p:nvPr/>
        </p:nvSpPr>
        <p:spPr>
          <a:xfrm>
            <a:off x="4008100" y="3519373"/>
            <a:ext cx="368642" cy="368642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9" name="TextBox 9"/>
          <p:cNvSpPr txBox="1"/>
          <p:nvPr/>
        </p:nvSpPr>
        <p:spPr>
          <a:xfrm>
            <a:off x="4636726" y="3182098"/>
            <a:ext cx="6886575" cy="7698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可编辑对象的转换</a:t>
            </a:r>
          </a:p>
        </p:txBody>
      </p:sp>
      <p:sp>
        <p:nvSpPr>
          <p:cNvPr id="10" name="AutoShape 10"/>
          <p:cNvSpPr/>
          <p:nvPr/>
        </p:nvSpPr>
        <p:spPr>
          <a:xfrm>
            <a:off x="3873355" y="5104954"/>
            <a:ext cx="638131" cy="638131"/>
          </a:xfrm>
          <a:prstGeom prst="ellipse">
            <a:avLst/>
          </a:prstGeom>
          <a:solidFill>
            <a:schemeClr val="accent1">
              <a:alpha val="20000"/>
            </a:schemeClr>
          </a:solidFill>
          <a:ln/>
        </p:spPr>
      </p:sp>
      <p:sp>
        <p:nvSpPr>
          <p:cNvPr id="11" name="AutoShape 11"/>
          <p:cNvSpPr/>
          <p:nvPr/>
        </p:nvSpPr>
        <p:spPr>
          <a:xfrm>
            <a:off x="4008100" y="5239698"/>
            <a:ext cx="368642" cy="368642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2" name="TextBox 12"/>
          <p:cNvSpPr txBox="1"/>
          <p:nvPr/>
        </p:nvSpPr>
        <p:spPr>
          <a:xfrm>
            <a:off x="4636726" y="4920230"/>
            <a:ext cx="6886575" cy="734184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优化点和线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化妆品模型构建概述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636726" y="3789081"/>
            <a:ext cx="6891292" cy="982033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在C4D中，可以使用“C”键将选中的对象转换为可编辑对象，方便对其进行编辑和修改。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636726" y="5471644"/>
            <a:ext cx="6891292" cy="982033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在构建化妆品模型时，需要对点和线进行优化，以确保模型的平滑度和连续性。可以使用“优化”命令对点进行优化，使用“连接”命令对线进行连接。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54963" y="2034175"/>
            <a:ext cx="5829300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在化妆品模型中，不同部分需要赋予不同的材质。例如，瓶身可以赋予玻璃材质，膏体可以赋予塑料材质等。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454963" y="1575832"/>
            <a:ext cx="5829300" cy="400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77000"/>
              </a:lnSpc>
            </a:pPr>
            <a:r>
              <a:rPr lang="en-US" sz="20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材质的分配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54963" y="3530045"/>
            <a:ext cx="5829300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为了增加化妆品模型的细节和真实感，可以添加一些小的细节元素，例如金属装饰、贴纸等。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54963" y="3071702"/>
            <a:ext cx="5829300" cy="400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77000"/>
              </a:lnSpc>
            </a:pPr>
            <a:r>
              <a:rPr lang="en-US" sz="20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细节的添加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54963" y="5118981"/>
            <a:ext cx="5829300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根据需要，可以对化妆品的颜色进行调整，例如改变瓶身的颜色、添加渐变色等。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54963" y="4660638"/>
            <a:ext cx="5829300" cy="400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77000"/>
              </a:lnSpc>
            </a:pPr>
            <a:r>
              <a:rPr lang="en-US" sz="20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颜色的调整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3"/>
          <a:srcRect l="12500" r="12500"/>
          <a:stretch>
            <a:fillRect/>
          </a:stretch>
        </p:blipFill>
        <p:spPr>
          <a:xfrm>
            <a:off x="6738931" y="1450035"/>
            <a:ext cx="4792980" cy="4792980"/>
          </a:xfrm>
          <a:prstGeom prst="ellipse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材质分配与细节添加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23312" y="1743101"/>
            <a:ext cx="3394942" cy="1865457"/>
          </a:xfrm>
          <a:prstGeom prst="rect">
            <a:avLst/>
          </a:prstGeom>
        </p:spPr>
      </p:pic>
      <p:sp>
        <p:nvSpPr>
          <p:cNvPr id="3" name="AutoShape 3"/>
          <p:cNvSpPr/>
          <p:nvPr/>
        </p:nvSpPr>
        <p:spPr>
          <a:xfrm>
            <a:off x="623312" y="3209213"/>
            <a:ext cx="3394942" cy="2857500"/>
          </a:xfrm>
          <a:prstGeom prst="roundRect">
            <a:avLst>
              <a:gd name="adj" fmla="val 7195"/>
            </a:avLst>
          </a:prstGeom>
          <a:solidFill>
            <a:srgbClr val="FFFFFF">
              <a:alpha val="100000"/>
            </a:srgbClr>
          </a:solidFill>
          <a:ln/>
          <a:effectLst>
            <a:outerShdw blurRad="342900">
              <a:srgbClr val="000000">
                <a:alpha val="5000"/>
              </a:srgbClr>
            </a:outerShdw>
          </a:effectLst>
        </p:spPr>
      </p:sp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189230" y="1775853"/>
            <a:ext cx="3394942" cy="1865457"/>
          </a:xfrm>
          <a:prstGeom prst="rect">
            <a:avLst/>
          </a:prstGeom>
        </p:spPr>
      </p:pic>
      <p:sp>
        <p:nvSpPr>
          <p:cNvPr id="5" name="AutoShape 5"/>
          <p:cNvSpPr/>
          <p:nvPr/>
        </p:nvSpPr>
        <p:spPr>
          <a:xfrm>
            <a:off x="8189230" y="3209213"/>
            <a:ext cx="3394942" cy="2857500"/>
          </a:xfrm>
          <a:prstGeom prst="roundRect">
            <a:avLst>
              <a:gd name="adj" fmla="val 7195"/>
            </a:avLst>
          </a:prstGeom>
          <a:solidFill>
            <a:srgbClr val="FFFFFF">
              <a:alpha val="100000"/>
            </a:srgbClr>
          </a:solidFill>
          <a:ln/>
          <a:effectLst>
            <a:outerShdw blurRad="342900">
              <a:srgbClr val="000000">
                <a:alpha val="5000"/>
              </a:srgbClr>
            </a:outerShdw>
          </a:effectLst>
        </p:spPr>
      </p:sp>
      <p:sp>
        <p:nvSpPr>
          <p:cNvPr id="6" name="TextBox 6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场景布置与灯光设置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29057" y="3453550"/>
            <a:ext cx="3183452" cy="559238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场景的布置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11743" y="4164695"/>
            <a:ext cx="3018080" cy="1613061"/>
          </a:xfrm>
          <a:prstGeom prst="rect">
            <a:avLst/>
          </a:prstGeom>
          <a:ln/>
        </p:spPr>
        <p:txBody>
          <a:bodyPr vert="horz" wrap="square" lIns="66008" tIns="33052" rIns="66008" bIns="33052" rtlCol="0" anchor="t" anchorCtr="0">
            <a:normAutofit/>
          </a:bodyPr>
          <a:lstStyle/>
          <a:p>
            <a:pPr algn="l">
              <a:lnSpc>
                <a:spcPct val="150000"/>
              </a:lnSpc>
            </a:pPr>
            <a:r>
              <a:rPr lang="en-US" sz="1500">
                <a:solidFill>
                  <a:srgbClr val="000000">
                    <a:alpha val="69804"/>
                    <a:alpha val="70000"/>
                  </a:srgbClr>
                </a:solidFill>
                <a:latin typeface="Microsoft Yahei"/>
                <a:ea typeface="Microsoft Yahei"/>
                <a:cs typeface="Microsoft Yahei"/>
              </a:rPr>
              <a:t>在布置场景时，需要考虑化妆品的展示方式和背景等因素。可以使用C4D中的“环境”功能来添加背景和环境光。</a:t>
            </a: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405937" y="1779196"/>
            <a:ext cx="3394942" cy="1865457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4405937" y="3209213"/>
            <a:ext cx="3394942" cy="2857500"/>
          </a:xfrm>
          <a:prstGeom prst="roundRect">
            <a:avLst>
              <a:gd name="adj" fmla="val 7195"/>
            </a:avLst>
          </a:prstGeom>
          <a:solidFill>
            <a:srgbClr val="FFFFFF">
              <a:alpha val="100000"/>
            </a:srgbClr>
          </a:solidFill>
          <a:ln/>
          <a:effectLst>
            <a:outerShdw blurRad="342900">
              <a:srgbClr val="000000">
                <a:alpha val="5000"/>
              </a:srgbClr>
            </a:outerShdw>
          </a:effectLst>
        </p:spPr>
      </p:sp>
      <p:sp>
        <p:nvSpPr>
          <p:cNvPr id="11" name="TextBox 11"/>
          <p:cNvSpPr txBox="1"/>
          <p:nvPr/>
        </p:nvSpPr>
        <p:spPr>
          <a:xfrm>
            <a:off x="4511682" y="3453550"/>
            <a:ext cx="3183452" cy="559238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灯光的设置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294976" y="3453550"/>
            <a:ext cx="3183452" cy="559238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阴影的调整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594368" y="4164695"/>
            <a:ext cx="3018080" cy="1613061"/>
          </a:xfrm>
          <a:prstGeom prst="rect">
            <a:avLst/>
          </a:prstGeom>
          <a:ln/>
        </p:spPr>
        <p:txBody>
          <a:bodyPr vert="horz" wrap="square" lIns="66008" tIns="33052" rIns="66008" bIns="33052" rtlCol="0" anchor="t" anchorCtr="0">
            <a:normAutofit/>
          </a:bodyPr>
          <a:lstStyle/>
          <a:p>
            <a:pPr algn="l">
              <a:lnSpc>
                <a:spcPct val="150000"/>
              </a:lnSpc>
            </a:pPr>
            <a:r>
              <a:rPr lang="en-US" sz="1500">
                <a:solidFill>
                  <a:srgbClr val="000000">
                    <a:alpha val="69804"/>
                    <a:alpha val="70000"/>
                  </a:srgbClr>
                </a:solidFill>
                <a:latin typeface="Microsoft Yahei"/>
                <a:ea typeface="Microsoft Yahei"/>
                <a:cs typeface="Microsoft Yahei"/>
              </a:rPr>
              <a:t>在设置灯光时，需要考虑化妆品的照明效果和亮度等因素。可以使用C4D中的“灯光”功能来设置灯光效果和强度。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377661" y="4164695"/>
            <a:ext cx="3018080" cy="1613061"/>
          </a:xfrm>
          <a:prstGeom prst="rect">
            <a:avLst/>
          </a:prstGeom>
          <a:ln/>
        </p:spPr>
        <p:txBody>
          <a:bodyPr vert="horz" wrap="square" lIns="66008" tIns="33052" rIns="66008" bIns="33052" rtlCol="0" anchor="t" anchorCtr="0">
            <a:normAutofit/>
          </a:bodyPr>
          <a:lstStyle/>
          <a:p>
            <a:pPr algn="l">
              <a:lnSpc>
                <a:spcPct val="150000"/>
              </a:lnSpc>
            </a:pPr>
            <a:r>
              <a:rPr lang="en-US" sz="1500">
                <a:solidFill>
                  <a:srgbClr val="000000">
                    <a:alpha val="69804"/>
                    <a:alpha val="70000"/>
                  </a:srgbClr>
                </a:solidFill>
                <a:latin typeface="Microsoft Yahei"/>
                <a:ea typeface="Microsoft Yahei"/>
                <a:cs typeface="Microsoft Yahei"/>
              </a:rPr>
              <a:t>根据需要，可以对化妆品的阴影进行调整，以增加其立体感和真实感。可以使用C4D中的“阴影”功能来设置阴影强度和方向。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462463" y="2088071"/>
            <a:ext cx="3267075" cy="3267075"/>
          </a:xfrm>
          <a:prstGeom prst="ellipse">
            <a:avLst/>
          </a:prstGeom>
          <a:ln w="57150">
            <a:solidFill>
              <a:schemeClr val="accent1"/>
            </a:solidFill>
            <a:prstDash val="solid"/>
          </a:ln>
        </p:spPr>
      </p:pic>
      <p:sp>
        <p:nvSpPr>
          <p:cNvPr id="3" name="TextBox 3"/>
          <p:cNvSpPr txBox="1"/>
          <p:nvPr/>
        </p:nvSpPr>
        <p:spPr>
          <a:xfrm>
            <a:off x="539110" y="2972036"/>
            <a:ext cx="3314231" cy="64799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渲染输出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8059848" y="1716027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在后期处理时，可以使用一些图像处理软件来对渲染结果进行加工和处理，例如调整色彩、添加文字等。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059848" y="1097369"/>
            <a:ext cx="3314231" cy="62295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96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后期处理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059848" y="4019931"/>
            <a:ext cx="3314231" cy="54783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缓存的设置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059848" y="4565142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为了提高渲染效率，可以使用缓存技术来存储和加载渲染结果。可以设置缓存大小、位置等参数来满足不同的需求。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39110" y="3620031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在渲染输出时，需要使用Arnold渲染器来进行渲染输出。可以设置输出格式、分辨率等参数来满足不同的需求。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渲染输出与后期处理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356704" y="2388266"/>
            <a:ext cx="5981700" cy="137160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sz="6600" b="1">
                <a:solidFill>
                  <a:srgbClr val="1338FD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06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53596" y="4258462"/>
            <a:ext cx="10484808" cy="179805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4050" b="1">
                <a:solidFill>
                  <a:srgbClr val="020A49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阿诺德（Arnold）渲染器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/>
          </a:blip>
          <a:srcRect/>
          <a:stretch>
            <a:fillRect/>
          </a:stretch>
        </p:blipFill>
        <p:spPr>
          <a:xfrm>
            <a:off x="640619" y="1239230"/>
            <a:ext cx="3783578" cy="5044771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阿诺德选择与安装</a:t>
            </a:r>
          </a:p>
        </p:txBody>
      </p:sp>
      <p:sp>
        <p:nvSpPr>
          <p:cNvPr id="4" name="AutoShape 4"/>
          <p:cNvSpPr/>
          <p:nvPr/>
        </p:nvSpPr>
        <p:spPr>
          <a:xfrm>
            <a:off x="4195024" y="4787018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5" name="AutoShape 5"/>
          <p:cNvSpPr/>
          <p:nvPr/>
        </p:nvSpPr>
        <p:spPr>
          <a:xfrm>
            <a:off x="4195024" y="3018088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6" name="AutoShape 6"/>
          <p:cNvSpPr/>
          <p:nvPr/>
        </p:nvSpPr>
        <p:spPr>
          <a:xfrm>
            <a:off x="4195024" y="1237957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7" name="TextBox 7"/>
          <p:cNvSpPr txBox="1"/>
          <p:nvPr/>
        </p:nvSpPr>
        <p:spPr>
          <a:xfrm>
            <a:off x="5259845" y="2945478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安装阿诺德渲染器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259845" y="3472246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在下载完成后，用户需要解压文件并找到“win-R18.exe”文件。然后，以管理员身份运行该文件，并按照提示进行安装。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272199" y="4714408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配置阿诺德渲染器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272199" y="5252378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在安装完成后，用户需要进入“aspirin”文件夹，并复制其中的两个文件。然后，用户需要找到C4D安装目录，并将这两个文件粘贴到相应的文件夹中。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272221" y="1165346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下载阿诺德渲染器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272221" y="1692114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首先需要下载阿诺德渲染器，它支持MAC和WIN平台。用户可以根据自己的需要选择合适的一个。</a:t>
            </a:r>
          </a:p>
        </p:txBody>
      </p:sp>
      <p:sp>
        <p:nvSpPr>
          <p:cNvPr id="13" name="AutoShape 13"/>
          <p:cNvSpPr/>
          <p:nvPr/>
        </p:nvSpPr>
        <p:spPr>
          <a:xfrm>
            <a:off x="4629608" y="478701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4" name="AutoShape 14"/>
          <p:cNvSpPr/>
          <p:nvPr/>
        </p:nvSpPr>
        <p:spPr>
          <a:xfrm>
            <a:off x="3911804" y="478701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5" name="AutoShape 15"/>
          <p:cNvSpPr/>
          <p:nvPr/>
        </p:nvSpPr>
        <p:spPr>
          <a:xfrm>
            <a:off x="4629608" y="301808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6" name="AutoShape 16"/>
          <p:cNvSpPr/>
          <p:nvPr/>
        </p:nvSpPr>
        <p:spPr>
          <a:xfrm>
            <a:off x="3911804" y="301808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7" name="AutoShape 17"/>
          <p:cNvSpPr/>
          <p:nvPr/>
        </p:nvSpPr>
        <p:spPr>
          <a:xfrm>
            <a:off x="4629608" y="1237957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8" name="AutoShape 18"/>
          <p:cNvSpPr/>
          <p:nvPr/>
        </p:nvSpPr>
        <p:spPr>
          <a:xfrm>
            <a:off x="3911804" y="1237957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9" name="TextBox 19"/>
          <p:cNvSpPr txBox="1"/>
          <p:nvPr/>
        </p:nvSpPr>
        <p:spPr>
          <a:xfrm>
            <a:off x="4162763" y="4825850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162763" y="3056920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4162763" y="1276789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/>
          </a:blip>
          <a:srcRect l="12500" r="12500"/>
          <a:stretch>
            <a:fillRect/>
          </a:stretch>
        </p:blipFill>
        <p:spPr>
          <a:xfrm>
            <a:off x="615557" y="1293101"/>
            <a:ext cx="3938035" cy="5250714"/>
          </a:xfrm>
          <a:prstGeom prst="rect">
            <a:avLst/>
          </a:prstGeom>
        </p:spPr>
      </p:pic>
      <p:sp>
        <p:nvSpPr>
          <p:cNvPr id="3" name="AutoShape 3"/>
          <p:cNvSpPr/>
          <p:nvPr/>
        </p:nvSpPr>
        <p:spPr>
          <a:xfrm>
            <a:off x="4232060" y="1718638"/>
            <a:ext cx="7211308" cy="4522346"/>
          </a:xfrm>
          <a:prstGeom prst="roundRect">
            <a:avLst>
              <a:gd name="adj" fmla="val 4504"/>
            </a:avLst>
          </a:prstGeom>
          <a:solidFill>
            <a:srgbClr val="FFFFFF">
              <a:alpha val="100000"/>
            </a:srgbClr>
          </a:solidFill>
          <a:ln/>
          <a:effectLst>
            <a:outerShdw blurRad="381000">
              <a:srgbClr val="000000">
                <a:alpha val="7000"/>
              </a:srgbClr>
            </a:outerShdw>
          </a:effectLst>
        </p:spPr>
      </p:sp>
      <p:sp>
        <p:nvSpPr>
          <p:cNvPr id="4" name="TextBox 4"/>
          <p:cNvSpPr txBox="1"/>
          <p:nvPr/>
        </p:nvSpPr>
        <p:spPr>
          <a:xfrm>
            <a:off x="4599214" y="2711090"/>
            <a:ext cx="6477000" cy="1257743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阿诺德渲染器的优势在于其渲染质量超级写实，特别是对于人物皮肤的表现和雾气、烟雾渲染等方面，其它渲染器无法与之匹敌。此外，阿诺德渲染器的和谐版本发布速度也非常快。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599214" y="2143575"/>
            <a:ext cx="6477000" cy="645267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优势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599214" y="4589063"/>
            <a:ext cx="6477000" cy="1271524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阿诺德渲染器的缺点在于其学习难度大，参数多，需要一定的时间进行学习和掌握。此外，它的渲染速度相对较慢，需要靠CPU进行渲染。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599214" y="4153214"/>
            <a:ext cx="6477000" cy="645267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缺点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阿诺德优势与缺点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685901" y="1362476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布局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685901" y="2024509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阿诺德渲染器的布局包括命令栏、摄像机、灯光、天空、材质等参数和工具。用户可以通过拖动的方式将它们放置在合适的位置，方便在渲染时进行调整。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阿诺德布局与工作流程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838598" y="1564792"/>
            <a:ext cx="353467" cy="353467"/>
            <a:chOff x="838598" y="1564792"/>
            <a:chExt cx="353467" cy="353467"/>
          </a:xfrm>
        </p:grpSpPr>
        <p:sp>
          <p:nvSpPr>
            <p:cNvPr id="6" name="AutoShape 6"/>
            <p:cNvSpPr/>
            <p:nvPr/>
          </p:nvSpPr>
          <p:spPr>
            <a:xfrm>
              <a:off x="920082" y="1646276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7" name="AutoShape 7"/>
            <p:cNvSpPr/>
            <p:nvPr/>
          </p:nvSpPr>
          <p:spPr>
            <a:xfrm>
              <a:off x="838598" y="1564792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sp>
        <p:nvSpPr>
          <p:cNvPr id="8" name="TextBox 8"/>
          <p:cNvSpPr txBox="1"/>
          <p:nvPr/>
        </p:nvSpPr>
        <p:spPr>
          <a:xfrm>
            <a:off x="1685901" y="3189254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工作流程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685901" y="3851288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阿诺德渲染器的工作流程包括打开场景、切换渲染器、调整灯光和材质等参数、渲染图像等步骤。用户需要按照正确的顺序进行操作，才能得到正确的渲染结果。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838598" y="3391571"/>
            <a:ext cx="353467" cy="353467"/>
            <a:chOff x="838598" y="3391571"/>
            <a:chExt cx="353467" cy="353467"/>
          </a:xfrm>
        </p:grpSpPr>
        <p:sp>
          <p:nvSpPr>
            <p:cNvPr id="11" name="AutoShape 11"/>
            <p:cNvSpPr/>
            <p:nvPr/>
          </p:nvSpPr>
          <p:spPr>
            <a:xfrm>
              <a:off x="920082" y="3473055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12" name="AutoShape 12"/>
            <p:cNvSpPr/>
            <p:nvPr/>
          </p:nvSpPr>
          <p:spPr>
            <a:xfrm>
              <a:off x="838598" y="3391571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sp>
        <p:nvSpPr>
          <p:cNvPr id="13" name="TextBox 13"/>
          <p:cNvSpPr txBox="1"/>
          <p:nvPr/>
        </p:nvSpPr>
        <p:spPr>
          <a:xfrm>
            <a:off x="1685901" y="4975292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节点编辑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685901" y="5637325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在阿诺德渲染器中，用户可以编辑节点来控制材质和灯光等参数。例如，用户可以编辑标准材质节点来控制对象的颜色、纹理等属性，或者编辑灯光节点来控制灯光的位置、强度等属性。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838598" y="5177608"/>
            <a:ext cx="353467" cy="353467"/>
            <a:chOff x="838598" y="5177608"/>
            <a:chExt cx="353467" cy="353467"/>
          </a:xfrm>
        </p:grpSpPr>
        <p:sp>
          <p:nvSpPr>
            <p:cNvPr id="16" name="AutoShape 16"/>
            <p:cNvSpPr/>
            <p:nvPr/>
          </p:nvSpPr>
          <p:spPr>
            <a:xfrm>
              <a:off x="920082" y="5259092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17" name="AutoShape 17"/>
            <p:cNvSpPr/>
            <p:nvPr/>
          </p:nvSpPr>
          <p:spPr>
            <a:xfrm>
              <a:off x="838598" y="5177608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cxnSp>
        <p:nvCxnSpPr>
          <p:cNvPr id="18" name="Connector 18"/>
          <p:cNvCxnSpPr/>
          <p:nvPr/>
        </p:nvCxnSpPr>
        <p:spPr>
          <a:xfrm>
            <a:off x="1015332" y="1728028"/>
            <a:ext cx="0" cy="5214957"/>
          </a:xfrm>
          <a:prstGeom prst="line">
            <a:avLst/>
          </a:prstGeom>
          <a:ln w="19050">
            <a:solidFill>
              <a:schemeClr val="accent1"/>
            </a:solidFill>
            <a:prstDash val="dash"/>
            <a:headEnd type="none"/>
            <a:tailEnd type="triangl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356704" y="2388266"/>
            <a:ext cx="5981700" cy="137160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sz="6600" b="1">
                <a:solidFill>
                  <a:srgbClr val="1338FD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07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53596" y="4258462"/>
            <a:ext cx="10484808" cy="179805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sz="4050" b="1">
                <a:solidFill>
                  <a:srgbClr val="020A49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总结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571808" y="1493008"/>
            <a:ext cx="3584000" cy="4864000"/>
          </a:xfrm>
          <a:prstGeom prst="roundRect">
            <a:avLst>
              <a:gd name="adj" fmla="val 8025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3" name="TextBox 3"/>
          <p:cNvSpPr txBox="1"/>
          <p:nvPr/>
        </p:nvSpPr>
        <p:spPr>
          <a:xfrm>
            <a:off x="839808" y="3200400"/>
            <a:ext cx="3048000" cy="550233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阿诺德渲染器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839808" y="3984313"/>
            <a:ext cx="3048000" cy="1835382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阿诺德渲染器是一款高质量的渲染器，它支持多种平台，包括Mac和Windows。该渲染器具有许多功能和参数，可以制作出非常逼真的效果。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39808" y="1654597"/>
            <a:ext cx="1990725" cy="1285875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spAutoFit/>
          </a:bodyPr>
          <a:lstStyle/>
          <a:p>
            <a:pPr algn="l">
              <a:lnSpc>
                <a:spcPct val="140000"/>
              </a:lnSpc>
            </a:pPr>
            <a:r>
              <a:rPr lang="en-US" sz="5775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01.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课程重点内容回顾总结</a:t>
            </a:r>
          </a:p>
        </p:txBody>
      </p:sp>
      <p:sp>
        <p:nvSpPr>
          <p:cNvPr id="7" name="AutoShape 7"/>
          <p:cNvSpPr/>
          <p:nvPr/>
        </p:nvSpPr>
        <p:spPr>
          <a:xfrm>
            <a:off x="4345917" y="1502925"/>
            <a:ext cx="3584000" cy="4864000"/>
          </a:xfrm>
          <a:prstGeom prst="roundRect">
            <a:avLst>
              <a:gd name="adj" fmla="val 8025"/>
            </a:avLst>
          </a:prstGeom>
          <a:solidFill>
            <a:schemeClr val="lt2">
              <a:alpha val="79000"/>
            </a:schemeClr>
          </a:solidFill>
          <a:ln/>
        </p:spPr>
      </p:sp>
      <p:sp>
        <p:nvSpPr>
          <p:cNvPr id="8" name="TextBox 8"/>
          <p:cNvSpPr txBox="1"/>
          <p:nvPr/>
        </p:nvSpPr>
        <p:spPr>
          <a:xfrm>
            <a:off x="4613917" y="3200400"/>
            <a:ext cx="3048000" cy="550233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材质制作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613917" y="3994229"/>
            <a:ext cx="3048000" cy="1835382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在课程中，学生们学习了如何制作各种材质，包括光泽材质、透明材质和混合材质等。这些材质的制作需要调整各种参数和设置，以产生所需的效果。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613917" y="1664514"/>
            <a:ext cx="1990725" cy="1285875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spAutoFit/>
          </a:bodyPr>
          <a:lstStyle/>
          <a:p>
            <a:pPr algn="l">
              <a:lnSpc>
                <a:spcPct val="140000"/>
              </a:lnSpc>
            </a:pPr>
            <a:r>
              <a:rPr lang="en-US" sz="5775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02.</a:t>
            </a:r>
          </a:p>
        </p:txBody>
      </p:sp>
      <p:sp>
        <p:nvSpPr>
          <p:cNvPr id="11" name="AutoShape 11"/>
          <p:cNvSpPr/>
          <p:nvPr/>
        </p:nvSpPr>
        <p:spPr>
          <a:xfrm>
            <a:off x="8131833" y="1512842"/>
            <a:ext cx="3584000" cy="4864000"/>
          </a:xfrm>
          <a:prstGeom prst="roundRect">
            <a:avLst>
              <a:gd name="adj" fmla="val 8025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12" name="TextBox 12"/>
          <p:cNvSpPr txBox="1"/>
          <p:nvPr/>
        </p:nvSpPr>
        <p:spPr>
          <a:xfrm>
            <a:off x="8399833" y="3200400"/>
            <a:ext cx="3048000" cy="560150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灯光设置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8399833" y="4004146"/>
            <a:ext cx="3048000" cy="1835382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灯光设置是制作场景中重要组成部分。在课程中，学生们学习了如何设置灯光，包括区域光、日光等。灯光的设置对场景的渲染效果有很大的影响。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399833" y="1674431"/>
            <a:ext cx="3048000" cy="1285875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spAutoFit/>
          </a:bodyPr>
          <a:lstStyle/>
          <a:p>
            <a:pPr algn="l">
              <a:lnSpc>
                <a:spcPct val="140000"/>
              </a:lnSpc>
            </a:pPr>
            <a:r>
              <a:rPr lang="en-US" sz="5775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03.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学生掌握情况与反馈应对</a:t>
            </a:r>
          </a:p>
        </p:txBody>
      </p:sp>
      <p:sp>
        <p:nvSpPr>
          <p:cNvPr id="3" name="AutoShape 3"/>
          <p:cNvSpPr/>
          <p:nvPr/>
        </p:nvSpPr>
        <p:spPr>
          <a:xfrm>
            <a:off x="583022" y="2078944"/>
            <a:ext cx="3279719" cy="3992702"/>
          </a:xfrm>
          <a:prstGeom prst="roundRect">
            <a:avLst>
              <a:gd name="adj" fmla="val 9080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4" name="TextBox 4"/>
          <p:cNvSpPr txBox="1"/>
          <p:nvPr/>
        </p:nvSpPr>
        <p:spPr>
          <a:xfrm>
            <a:off x="794132" y="2686240"/>
            <a:ext cx="2857500" cy="6191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学生掌握情况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94132" y="3193658"/>
            <a:ext cx="2857500" cy="2641842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4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通过课程的学习和实践操作，学生们对阿诺德渲染器和C4D软件的操作有了更深入的了解和掌握。他们能够制作出各种特效和场景，并且学会了如何调整参数和设置以获得最佳效果。</a:t>
            </a:r>
          </a:p>
        </p:txBody>
      </p:sp>
      <p:sp>
        <p:nvSpPr>
          <p:cNvPr id="6" name="AutoShape 6"/>
          <p:cNvSpPr/>
          <p:nvPr/>
        </p:nvSpPr>
        <p:spPr>
          <a:xfrm>
            <a:off x="890239" y="1711710"/>
            <a:ext cx="734467" cy="734467"/>
          </a:xfrm>
          <a:prstGeom prst="round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7" name="TextBox 7"/>
          <p:cNvSpPr txBox="1"/>
          <p:nvPr/>
        </p:nvSpPr>
        <p:spPr>
          <a:xfrm>
            <a:off x="583022" y="1683380"/>
            <a:ext cx="1348901" cy="791128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3000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  <p:sp>
        <p:nvSpPr>
          <p:cNvPr id="8" name="AutoShape 8"/>
          <p:cNvSpPr/>
          <p:nvPr/>
        </p:nvSpPr>
        <p:spPr>
          <a:xfrm>
            <a:off x="4375596" y="2078944"/>
            <a:ext cx="3279719" cy="3992702"/>
          </a:xfrm>
          <a:prstGeom prst="roundRect">
            <a:avLst>
              <a:gd name="adj" fmla="val 9080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9" name="TextBox 9"/>
          <p:cNvSpPr txBox="1"/>
          <p:nvPr/>
        </p:nvSpPr>
        <p:spPr>
          <a:xfrm>
            <a:off x="4586705" y="2686240"/>
            <a:ext cx="2857500" cy="6191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学生反馈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586705" y="3193658"/>
            <a:ext cx="2857500" cy="2641842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4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在教学过程中，学生们对阿诺德渲染器的功能和效果表示了极大的兴趣和认可。他们普遍认为阿诺德渲染器的学习难度较大，但一旦掌握，就能够制作出非常出色的效果。</a:t>
            </a:r>
          </a:p>
        </p:txBody>
      </p:sp>
      <p:sp>
        <p:nvSpPr>
          <p:cNvPr id="11" name="AutoShape 11"/>
          <p:cNvSpPr/>
          <p:nvPr/>
        </p:nvSpPr>
        <p:spPr>
          <a:xfrm>
            <a:off x="4682812" y="1711710"/>
            <a:ext cx="734467" cy="734467"/>
          </a:xfrm>
          <a:prstGeom prst="round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2" name="TextBox 12"/>
          <p:cNvSpPr txBox="1"/>
          <p:nvPr/>
        </p:nvSpPr>
        <p:spPr>
          <a:xfrm>
            <a:off x="4375596" y="1683380"/>
            <a:ext cx="1348901" cy="791128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3000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id="13" name="AutoShape 13"/>
          <p:cNvSpPr/>
          <p:nvPr/>
        </p:nvSpPr>
        <p:spPr>
          <a:xfrm>
            <a:off x="8168169" y="2078944"/>
            <a:ext cx="3279719" cy="3992702"/>
          </a:xfrm>
          <a:prstGeom prst="roundRect">
            <a:avLst>
              <a:gd name="adj" fmla="val 9080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14" name="TextBox 14"/>
          <p:cNvSpPr txBox="1"/>
          <p:nvPr/>
        </p:nvSpPr>
        <p:spPr>
          <a:xfrm>
            <a:off x="8379279" y="2686240"/>
            <a:ext cx="2857500" cy="6191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应对措施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8379279" y="3193658"/>
            <a:ext cx="2857500" cy="2641842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4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针对学生们的问题和反馈，教师及时进行了指导和解答，并且提供了大量的示例和案例以供学生们学习和参考。同时，教师还鼓励学生们多加练习和实践，以便更好地掌握阿诺德渲染器的功能和操作。</a:t>
            </a:r>
          </a:p>
        </p:txBody>
      </p:sp>
      <p:sp>
        <p:nvSpPr>
          <p:cNvPr id="16" name="AutoShape 16"/>
          <p:cNvSpPr/>
          <p:nvPr/>
        </p:nvSpPr>
        <p:spPr>
          <a:xfrm>
            <a:off x="8475386" y="1711710"/>
            <a:ext cx="734467" cy="734467"/>
          </a:xfrm>
          <a:prstGeom prst="round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7" name="TextBox 17"/>
          <p:cNvSpPr txBox="1"/>
          <p:nvPr/>
        </p:nvSpPr>
        <p:spPr>
          <a:xfrm>
            <a:off x="8168169" y="1683380"/>
            <a:ext cx="1348901" cy="791128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3000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89593" y="1595455"/>
            <a:ext cx="6734175" cy="771853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学习方向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689593" y="2246047"/>
            <a:ext cx="6810375" cy="13239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未来学生们可以进一步学习阿诺德渲染器的其他功能和参数，例如体积雾、皮肤纹理等。同时，他们也可以探索其他类型的特效制作和场景设计，以拓展自己的视野和技能范围。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689593" y="4139505"/>
            <a:ext cx="6734175" cy="7590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建议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689593" y="4798345"/>
            <a:ext cx="6810375" cy="13239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建议学生们多参加实践活动和案例学习，以便更好地掌握阿诺德渲染器的功能和操作。此外，他们还可以寻求外部资源和帮助，例如参加培训课程、阅读专业书籍等，以不断提升自己的专业能力。</a:t>
            </a:r>
          </a:p>
        </p:txBody>
      </p:sp>
      <p:cxnSp>
        <p:nvCxnSpPr>
          <p:cNvPr id="6" name="Connector 6"/>
          <p:cNvCxnSpPr/>
          <p:nvPr/>
        </p:nvCxnSpPr>
        <p:spPr>
          <a:xfrm>
            <a:off x="756268" y="6181746"/>
            <a:ext cx="7784538" cy="0"/>
          </a:xfrm>
          <a:prstGeom prst="line">
            <a:avLst/>
          </a:prstGeom>
          <a:ln w="14288">
            <a:solidFill>
              <a:schemeClr val="accent1"/>
            </a:solidFill>
            <a:prstDash val="dash"/>
            <a:headEnd type="none"/>
            <a:tailEnd type="non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7" name="Picture 7"/>
          <p:cNvPicPr>
            <a:picLocks noChangeAspect="1"/>
          </p:cNvPicPr>
          <p:nvPr/>
        </p:nvPicPr>
        <p:blipFill>
          <a:blip r:embed="rId3">
            <a:alphaModFix/>
          </a:blip>
          <a:srcRect t="5556" b="5556"/>
          <a:stretch>
            <a:fillRect/>
          </a:stretch>
        </p:blipFill>
        <p:spPr>
          <a:xfrm>
            <a:off x="7803289" y="1299241"/>
            <a:ext cx="3679824" cy="4906432"/>
          </a:xfrm>
          <a:prstGeom prst="rect">
            <a:avLst/>
          </a:prstGeom>
        </p:spPr>
      </p:pic>
      <p:cxnSp>
        <p:nvCxnSpPr>
          <p:cNvPr id="8" name="Connector 8"/>
          <p:cNvCxnSpPr/>
          <p:nvPr/>
        </p:nvCxnSpPr>
        <p:spPr>
          <a:xfrm>
            <a:off x="756268" y="3856089"/>
            <a:ext cx="7083417" cy="0"/>
          </a:xfrm>
          <a:prstGeom prst="line">
            <a:avLst/>
          </a:prstGeom>
          <a:ln w="14288">
            <a:solidFill>
              <a:schemeClr val="accent1"/>
            </a:solidFill>
            <a:prstDash val="dash"/>
            <a:headEnd type="none"/>
            <a:tailEnd type="non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未来学习方向与建议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98539" y="1671764"/>
            <a:ext cx="7924800" cy="216217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0725" b="1">
                <a:solidFill>
                  <a:srgbClr val="1338FD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THANKS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598539" y="3724145"/>
            <a:ext cx="4943475" cy="6286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sz="2700">
                <a:solidFill>
                  <a:srgbClr val="020A49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感谢观看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4976385" y="2094092"/>
            <a:ext cx="2239230" cy="1208784"/>
          </a:xfrm>
          <a:prstGeom prst="rect">
            <a:avLst/>
          </a:prstGeom>
          <a:noFill/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defRPr/>
            </a:pPr>
            <a:r>
              <a:rPr lang="en-US" sz="495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01</a:t>
            </a:r>
            <a:endParaRPr lang="en-US" sz="1100"/>
          </a:p>
        </p:txBody>
      </p:sp>
      <p:sp>
        <p:nvSpPr>
          <p:cNvPr id="3" name="TextBox 3"/>
          <p:cNvSpPr txBox="1"/>
          <p:nvPr/>
        </p:nvSpPr>
        <p:spPr>
          <a:xfrm>
            <a:off x="3234036" y="3433643"/>
            <a:ext cx="5723930" cy="1991693"/>
          </a:xfrm>
          <a:prstGeom prst="rect">
            <a:avLst/>
          </a:prstGeom>
          <a:ln/>
        </p:spPr>
        <p:txBody>
          <a:bodyPr vert="horz" wrap="square" lIns="91440" tIns="45720" rIns="91440" bIns="45720" rtlCol="0" anchor="t" anchorCtr="0">
            <a:normAutofit/>
          </a:bodyPr>
          <a:lstStyle/>
          <a:p>
            <a:pPr algn="ctr">
              <a:lnSpc>
                <a:spcPct val="120000"/>
              </a:lnSpc>
              <a:spcBef>
                <a:spcPts val="375"/>
              </a:spcBef>
            </a:pPr>
            <a:r>
              <a:rPr lang="en-US" sz="36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引言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/>
          </a:blip>
          <a:srcRect l="25000" r="25000"/>
          <a:stretch>
            <a:fillRect/>
          </a:stretch>
        </p:blipFill>
        <p:spPr>
          <a:xfrm>
            <a:off x="640619" y="1239230"/>
            <a:ext cx="3783578" cy="5044771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课程目标与意义</a:t>
            </a:r>
          </a:p>
        </p:txBody>
      </p:sp>
      <p:sp>
        <p:nvSpPr>
          <p:cNvPr id="4" name="AutoShape 4"/>
          <p:cNvSpPr/>
          <p:nvPr/>
        </p:nvSpPr>
        <p:spPr>
          <a:xfrm>
            <a:off x="4195024" y="4787018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5" name="AutoShape 5"/>
          <p:cNvSpPr/>
          <p:nvPr/>
        </p:nvSpPr>
        <p:spPr>
          <a:xfrm>
            <a:off x="4195024" y="3018088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6" name="AutoShape 6"/>
          <p:cNvSpPr/>
          <p:nvPr/>
        </p:nvSpPr>
        <p:spPr>
          <a:xfrm>
            <a:off x="4195024" y="1237957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7" name="TextBox 7"/>
          <p:cNvSpPr txBox="1"/>
          <p:nvPr/>
        </p:nvSpPr>
        <p:spPr>
          <a:xfrm>
            <a:off x="5259845" y="2945478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理解材质与灯光对渲染的影响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259845" y="3472246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材质与灯光是3D渲染中最重要的因素之一。通过本节课的学习，学员将理解材质与灯光对渲染结果的影响，并能够根据需求准确调整材质与灯光参数。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272199" y="4714408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提高渲染效率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272199" y="5252378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通过优化材质与灯光设置，可以提高3D渲染的效率和质量。学员将通过实践学会如何优化设置，以提高渲染效率。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272221" y="1165346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掌握阿诺德材质与灯光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272221" y="1692114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通过本节课的学习，学员将掌握阿诺德材质与灯光的基本知识和使用方法，能够在3D渲染中准确理解和应用材质与灯光的关系。</a:t>
            </a:r>
          </a:p>
        </p:txBody>
      </p:sp>
      <p:sp>
        <p:nvSpPr>
          <p:cNvPr id="13" name="AutoShape 13"/>
          <p:cNvSpPr/>
          <p:nvPr/>
        </p:nvSpPr>
        <p:spPr>
          <a:xfrm>
            <a:off x="4629608" y="478701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4" name="AutoShape 14"/>
          <p:cNvSpPr/>
          <p:nvPr/>
        </p:nvSpPr>
        <p:spPr>
          <a:xfrm>
            <a:off x="3911804" y="478701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5" name="AutoShape 15"/>
          <p:cNvSpPr/>
          <p:nvPr/>
        </p:nvSpPr>
        <p:spPr>
          <a:xfrm>
            <a:off x="4629608" y="301808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6" name="AutoShape 16"/>
          <p:cNvSpPr/>
          <p:nvPr/>
        </p:nvSpPr>
        <p:spPr>
          <a:xfrm>
            <a:off x="3911804" y="301808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7" name="AutoShape 17"/>
          <p:cNvSpPr/>
          <p:nvPr/>
        </p:nvSpPr>
        <p:spPr>
          <a:xfrm>
            <a:off x="4629608" y="1237957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8" name="AutoShape 18"/>
          <p:cNvSpPr/>
          <p:nvPr/>
        </p:nvSpPr>
        <p:spPr>
          <a:xfrm>
            <a:off x="3911804" y="1237957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9" name="TextBox 19"/>
          <p:cNvSpPr txBox="1"/>
          <p:nvPr/>
        </p:nvSpPr>
        <p:spPr>
          <a:xfrm>
            <a:off x="4162763" y="4825850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162763" y="3056920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4162763" y="1276789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授课内容概览</a:t>
            </a:r>
          </a:p>
        </p:txBody>
      </p:sp>
      <p:sp>
        <p:nvSpPr>
          <p:cNvPr id="3" name="AutoShape 3"/>
          <p:cNvSpPr/>
          <p:nvPr/>
        </p:nvSpPr>
        <p:spPr>
          <a:xfrm>
            <a:off x="614667" y="2788924"/>
            <a:ext cx="3473061" cy="3524898"/>
          </a:xfrm>
          <a:prstGeom prst="roundRect">
            <a:avLst>
              <a:gd name="adj" fmla="val 7214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4" name="TextBox 4"/>
          <p:cNvSpPr txBox="1"/>
          <p:nvPr/>
        </p:nvSpPr>
        <p:spPr>
          <a:xfrm>
            <a:off x="831204" y="4473654"/>
            <a:ext cx="3039989" cy="1483371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介绍阿诺德材质网络的基本结构和节点，包括标准表面、bump2d、noise等节点的功能和作用。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31204" y="3757533"/>
            <a:ext cx="3039989" cy="61244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阿诺德材质网络</a:t>
            </a:r>
          </a:p>
        </p:txBody>
      </p:sp>
      <p:sp>
        <p:nvSpPr>
          <p:cNvPr id="6" name="AutoShape 6"/>
          <p:cNvSpPr/>
          <p:nvPr/>
        </p:nvSpPr>
        <p:spPr>
          <a:xfrm>
            <a:off x="4359469" y="2788924"/>
            <a:ext cx="3473061" cy="3524898"/>
          </a:xfrm>
          <a:prstGeom prst="roundRect">
            <a:avLst>
              <a:gd name="adj" fmla="val 7214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7" name="TextBox 7"/>
          <p:cNvSpPr txBox="1"/>
          <p:nvPr/>
        </p:nvSpPr>
        <p:spPr>
          <a:xfrm>
            <a:off x="4576006" y="4473654"/>
            <a:ext cx="3039989" cy="1483371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详细讲解阿诺德材质的各种属性，包括颜色、纹理、透明度、折射率等，以及这些属性对材质外观的影响。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576006" y="3757533"/>
            <a:ext cx="3039989" cy="61244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材质属性</a:t>
            </a:r>
          </a:p>
        </p:txBody>
      </p:sp>
      <p:sp>
        <p:nvSpPr>
          <p:cNvPr id="9" name="AutoShape 9"/>
          <p:cNvSpPr/>
          <p:nvPr/>
        </p:nvSpPr>
        <p:spPr>
          <a:xfrm>
            <a:off x="8104272" y="2788924"/>
            <a:ext cx="3473061" cy="3524898"/>
          </a:xfrm>
          <a:prstGeom prst="roundRect">
            <a:avLst>
              <a:gd name="adj" fmla="val 7214"/>
            </a:avLst>
          </a:prstGeom>
          <a:solidFill>
            <a:schemeClr val="lt2">
              <a:alpha val="79000"/>
            </a:schemeClr>
          </a:solidFill>
          <a:ln/>
        </p:spPr>
      </p:sp>
      <p:sp>
        <p:nvSpPr>
          <p:cNvPr id="10" name="TextBox 10"/>
          <p:cNvSpPr txBox="1"/>
          <p:nvPr/>
        </p:nvSpPr>
        <p:spPr>
          <a:xfrm>
            <a:off x="8320808" y="4473654"/>
            <a:ext cx="3039989" cy="1483371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介绍阿诺德灯光的基本类型和属性，包括方形区域光、圆柱灯光、圆盘灯光等，以及这些灯光类型对场景照明的影响。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320808" y="3757533"/>
            <a:ext cx="3039989" cy="61244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灯光类型</a:t>
            </a: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2"/>
          <a:srcRect l="12500" r="12500"/>
          <a:stretch>
            <a:fillRect/>
          </a:stretch>
        </p:blipFill>
        <p:spPr>
          <a:xfrm>
            <a:off x="8834133" y="1691999"/>
            <a:ext cx="1905000" cy="1905000"/>
          </a:xfrm>
          <a:prstGeom prst="ellipse">
            <a:avLst/>
          </a:prstGeom>
          <a:ln w="38100">
            <a:solidFill>
              <a:schemeClr val="accent1"/>
            </a:solidFill>
            <a:prstDash val="solid"/>
          </a:ln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3"/>
          <a:srcRect l="12500" r="12500"/>
          <a:stretch>
            <a:fillRect/>
          </a:stretch>
        </p:blipFill>
        <p:spPr>
          <a:xfrm>
            <a:off x="5123204" y="1691999"/>
            <a:ext cx="1905000" cy="1905000"/>
          </a:xfrm>
          <a:prstGeom prst="ellipse">
            <a:avLst/>
          </a:prstGeom>
          <a:ln w="38100">
            <a:solidFill>
              <a:schemeClr val="accent1"/>
            </a:solidFill>
            <a:prstDash val="solid"/>
          </a:ln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4"/>
          <a:srcRect l="16650" r="16650"/>
          <a:stretch>
            <a:fillRect/>
          </a:stretch>
        </p:blipFill>
        <p:spPr>
          <a:xfrm>
            <a:off x="1412275" y="1691999"/>
            <a:ext cx="1905000" cy="1905000"/>
          </a:xfrm>
          <a:prstGeom prst="ellipse">
            <a:avLst/>
          </a:prstGeom>
          <a:ln w="38100">
            <a:solidFill>
              <a:schemeClr val="accent1"/>
            </a:solidFill>
            <a:prstDash val="solid"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/>
          </a:blip>
          <a:srcRect l="18226" r="18226"/>
          <a:stretch>
            <a:fillRect/>
          </a:stretch>
        </p:blipFill>
        <p:spPr>
          <a:xfrm>
            <a:off x="6203747" y="1487175"/>
            <a:ext cx="5238701" cy="4637054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482606" y="1947878"/>
            <a:ext cx="4238625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学员在学习过程中应结合理论学习和实践操作，通过实践应用所学知识。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482606" y="1370655"/>
            <a:ext cx="4219575" cy="738707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理论结合实践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482606" y="3712973"/>
            <a:ext cx="4238625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学员应独立思考、积极探索，尝试不同的材质与灯光设置，比较效果并总结经验。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482606" y="3116450"/>
            <a:ext cx="4219575" cy="736876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独立思考与探索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482606" y="5377103"/>
            <a:ext cx="4238625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学员在学习过程中应互相交流、分享经验，共同提高学习效果。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482606" y="4799881"/>
            <a:ext cx="4219575" cy="749453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交流与分享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学习方法与建议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42238" y="1676264"/>
            <a:ext cx="849630" cy="481965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sp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42238" y="3414840"/>
            <a:ext cx="849630" cy="481965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sp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42238" y="5136121"/>
            <a:ext cx="849630" cy="481965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sp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id="13" name="AutoShape 13"/>
          <p:cNvSpPr/>
          <p:nvPr/>
        </p:nvSpPr>
        <p:spPr>
          <a:xfrm>
            <a:off x="647738" y="1597932"/>
            <a:ext cx="638629" cy="638629"/>
          </a:xfrm>
          <a:prstGeom prst="rect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id="14" name="AutoShape 14"/>
          <p:cNvSpPr/>
          <p:nvPr/>
        </p:nvSpPr>
        <p:spPr>
          <a:xfrm>
            <a:off x="647738" y="3327861"/>
            <a:ext cx="638629" cy="638629"/>
          </a:xfrm>
          <a:prstGeom prst="rect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id="15" name="AutoShape 15"/>
          <p:cNvSpPr/>
          <p:nvPr/>
        </p:nvSpPr>
        <p:spPr>
          <a:xfrm>
            <a:off x="647738" y="5057789"/>
            <a:ext cx="638629" cy="638629"/>
          </a:xfrm>
          <a:prstGeom prst="rect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4976385" y="2094092"/>
            <a:ext cx="2239230" cy="1208784"/>
          </a:xfrm>
          <a:prstGeom prst="rect">
            <a:avLst/>
          </a:prstGeom>
          <a:noFill/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defRPr/>
            </a:pPr>
            <a:r>
              <a:rPr lang="en-US" sz="495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02</a:t>
            </a:r>
            <a:endParaRPr lang="en-US" sz="1100"/>
          </a:p>
        </p:txBody>
      </p:sp>
      <p:sp>
        <p:nvSpPr>
          <p:cNvPr id="3" name="TextBox 3"/>
          <p:cNvSpPr txBox="1"/>
          <p:nvPr/>
        </p:nvSpPr>
        <p:spPr>
          <a:xfrm>
            <a:off x="3234036" y="3433643"/>
            <a:ext cx="5723930" cy="1991693"/>
          </a:xfrm>
          <a:prstGeom prst="rect">
            <a:avLst/>
          </a:prstGeom>
          <a:ln/>
        </p:spPr>
        <p:txBody>
          <a:bodyPr vert="horz" wrap="square" lIns="91440" tIns="45720" rIns="91440" bIns="45720" rtlCol="0" anchor="t" anchorCtr="0">
            <a:normAutofit/>
          </a:bodyPr>
          <a:lstStyle/>
          <a:p>
            <a:pPr algn="ctr">
              <a:lnSpc>
                <a:spcPct val="120000"/>
              </a:lnSpc>
              <a:spcBef>
                <a:spcPts val="375"/>
              </a:spcBef>
            </a:pPr>
            <a:r>
              <a:rPr lang="en-US" sz="36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Mip映射与透明材质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21875" r="21875"/>
          <a:stretch>
            <a:fillRect/>
          </a:stretch>
        </p:blipFill>
        <p:spPr>
          <a:xfrm>
            <a:off x="4462463" y="2088071"/>
            <a:ext cx="3267075" cy="3267075"/>
          </a:xfrm>
          <a:prstGeom prst="ellipse">
            <a:avLst/>
          </a:prstGeom>
          <a:ln w="57150">
            <a:solidFill>
              <a:schemeClr val="accent1"/>
            </a:solidFill>
            <a:prstDash val="solid"/>
          </a:ln>
        </p:spPr>
      </p:pic>
      <p:sp>
        <p:nvSpPr>
          <p:cNvPr id="3" name="TextBox 3"/>
          <p:cNvSpPr txBox="1"/>
          <p:nvPr/>
        </p:nvSpPr>
        <p:spPr>
          <a:xfrm>
            <a:off x="539110" y="2972036"/>
            <a:ext cx="3314231" cy="64799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核心特征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8059848" y="1716027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Mip映射可以应用于所有需要处理不同距离物体呈现不同细节的场景，例如游戏、电影等。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059848" y="1097369"/>
            <a:ext cx="3314231" cy="62295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96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应用场景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059848" y="4019931"/>
            <a:ext cx="3314231" cy="54783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优点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059848" y="4565142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Mip映射可以节省系统资源，提高渲染速度，同时产生更好的视觉效果。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39110" y="3620031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当物体的景深方向位置发生变化时，Mip映射根据不同的远近来贴上不同大小的材质贴图。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Mip映射原理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/>
          </a:blip>
          <a:srcRect/>
          <a:stretch>
            <a:fillRect/>
          </a:stretch>
        </p:blipFill>
        <p:spPr>
          <a:xfrm>
            <a:off x="476023" y="1726817"/>
            <a:ext cx="4434841" cy="4434841"/>
          </a:xfrm>
          <a:prstGeom prst="round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5562187" y="4881292"/>
            <a:ext cx="6000750" cy="711336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透射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267801" y="5523753"/>
            <a:ext cx="6477000" cy="91440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透射是光线穿过物体时发生的传输现象。在透明材质制作中，透射可以用来模拟光线在物体内部的传输过程。</a:t>
            </a:r>
          </a:p>
        </p:txBody>
      </p:sp>
      <p:sp>
        <p:nvSpPr>
          <p:cNvPr id="5" name="AutoShape 5"/>
          <p:cNvSpPr/>
          <p:nvPr/>
        </p:nvSpPr>
        <p:spPr>
          <a:xfrm>
            <a:off x="5267801" y="1835975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6" name="TextBox 6"/>
          <p:cNvSpPr txBox="1"/>
          <p:nvPr/>
        </p:nvSpPr>
        <p:spPr>
          <a:xfrm>
            <a:off x="5562187" y="1621998"/>
            <a:ext cx="6000750" cy="666079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透明材质属性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267801" y="2234038"/>
            <a:ext cx="6477000" cy="91440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透明材质具有折射、透射、反射等属性，其中折射和透射是影响透明材质外观的两个重要属性。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62187" y="3262274"/>
            <a:ext cx="6000750" cy="69755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折射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267801" y="3896612"/>
            <a:ext cx="6477000" cy="91440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折射是光线在穿过不同介质时发生的偏移现象。在透明材质制作中，折射可以用来模拟光线在物体内部的传播路径。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透明材质制作</a:t>
            </a:r>
          </a:p>
        </p:txBody>
      </p:sp>
      <p:sp>
        <p:nvSpPr>
          <p:cNvPr id="11" name="AutoShape 11"/>
          <p:cNvSpPr/>
          <p:nvPr/>
        </p:nvSpPr>
        <p:spPr>
          <a:xfrm>
            <a:off x="5267801" y="3491989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2" name="AutoShape 12"/>
          <p:cNvSpPr/>
          <p:nvPr/>
        </p:nvSpPr>
        <p:spPr>
          <a:xfrm>
            <a:off x="5267801" y="5117897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2050898" y="1700108"/>
            <a:ext cx="906737" cy="906737"/>
          </a:xfrm>
          <a:prstGeom prst="ellipse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id="3" name="TextBox 3"/>
          <p:cNvSpPr txBox="1"/>
          <p:nvPr/>
        </p:nvSpPr>
        <p:spPr>
          <a:xfrm>
            <a:off x="1008841" y="2806248"/>
            <a:ext cx="2990850" cy="6858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玻璃材质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008841" y="3502453"/>
            <a:ext cx="2990850" cy="27527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透明材质可以很好地模拟玻璃材质的外观和质感。例如，可以提高Transmission（透射）数值，并给物体加一个Arnold标签，关闭Opaque（不透明度），以得到正确的玻璃材质效果。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657799" y="2806248"/>
            <a:ext cx="2990850" cy="6858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水材质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630237" y="3502453"/>
            <a:ext cx="2990850" cy="27527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透明材质也可以用来制作水材质。通过调整折射和透射属性，可以模拟出不同深度的水的效果。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294808" y="2806248"/>
            <a:ext cx="2990850" cy="6858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其他应用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267246" y="3502453"/>
            <a:ext cx="2990850" cy="27527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透明材质还可以应用于其他各种场景，例如制作宝石、制作特殊效果等。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透明材质应用</a:t>
            </a:r>
          </a:p>
        </p:txBody>
      </p:sp>
      <p:sp>
        <p:nvSpPr>
          <p:cNvPr id="10" name="Freeform 10"/>
          <p:cNvSpPr/>
          <p:nvPr/>
        </p:nvSpPr>
        <p:spPr>
          <a:xfrm>
            <a:off x="2279744" y="1900379"/>
            <a:ext cx="468095" cy="468095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0" y="91440"/>
                </a:moveTo>
                <a:lnTo>
                  <a:pt x="152400" y="0"/>
                </a:lnTo>
                <a:lnTo>
                  <a:pt x="304800" y="91440"/>
                </a:lnTo>
                <a:lnTo>
                  <a:pt x="304800" y="121920"/>
                </a:lnTo>
                <a:lnTo>
                  <a:pt x="0" y="121920"/>
                </a:lnTo>
                <a:lnTo>
                  <a:pt x="0" y="91440"/>
                </a:lnTo>
                <a:close/>
                <a:moveTo>
                  <a:pt x="0" y="274320"/>
                </a:moveTo>
                <a:lnTo>
                  <a:pt x="304800" y="274320"/>
                </a:lnTo>
                <a:lnTo>
                  <a:pt x="304800" y="304800"/>
                </a:lnTo>
                <a:lnTo>
                  <a:pt x="0" y="304800"/>
                </a:lnTo>
                <a:lnTo>
                  <a:pt x="0" y="274320"/>
                </a:lnTo>
                <a:close/>
                <a:moveTo>
                  <a:pt x="30480" y="243840"/>
                </a:moveTo>
                <a:lnTo>
                  <a:pt x="274320" y="243840"/>
                </a:lnTo>
                <a:lnTo>
                  <a:pt x="274320" y="274320"/>
                </a:lnTo>
                <a:lnTo>
                  <a:pt x="30480" y="274320"/>
                </a:lnTo>
                <a:lnTo>
                  <a:pt x="30480" y="243840"/>
                </a:lnTo>
                <a:close/>
                <a:moveTo>
                  <a:pt x="30480" y="121920"/>
                </a:moveTo>
                <a:lnTo>
                  <a:pt x="91440" y="121920"/>
                </a:lnTo>
                <a:lnTo>
                  <a:pt x="91440" y="243840"/>
                </a:lnTo>
                <a:lnTo>
                  <a:pt x="30480" y="243840"/>
                </a:lnTo>
                <a:lnTo>
                  <a:pt x="30480" y="121920"/>
                </a:lnTo>
                <a:close/>
                <a:moveTo>
                  <a:pt x="121920" y="121920"/>
                </a:moveTo>
                <a:lnTo>
                  <a:pt x="182880" y="121920"/>
                </a:lnTo>
                <a:lnTo>
                  <a:pt x="182880" y="243840"/>
                </a:lnTo>
                <a:lnTo>
                  <a:pt x="121920" y="243840"/>
                </a:lnTo>
                <a:lnTo>
                  <a:pt x="121920" y="121920"/>
                </a:lnTo>
                <a:close/>
                <a:moveTo>
                  <a:pt x="213360" y="121920"/>
                </a:moveTo>
                <a:lnTo>
                  <a:pt x="274320" y="121920"/>
                </a:lnTo>
                <a:lnTo>
                  <a:pt x="274320" y="243840"/>
                </a:lnTo>
                <a:lnTo>
                  <a:pt x="213360" y="243840"/>
                </a:lnTo>
                <a:lnTo>
                  <a:pt x="213360" y="121920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/>
        </p:spPr>
      </p:sp>
      <p:sp>
        <p:nvSpPr>
          <p:cNvPr id="11" name="AutoShape 11"/>
          <p:cNvSpPr/>
          <p:nvPr/>
        </p:nvSpPr>
        <p:spPr>
          <a:xfrm>
            <a:off x="5687481" y="1700108"/>
            <a:ext cx="906737" cy="906737"/>
          </a:xfrm>
          <a:prstGeom prst="ellipse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id="12" name="AutoShape 12"/>
          <p:cNvSpPr/>
          <p:nvPr/>
        </p:nvSpPr>
        <p:spPr>
          <a:xfrm>
            <a:off x="9324065" y="1700108"/>
            <a:ext cx="906737" cy="906737"/>
          </a:xfrm>
          <a:prstGeom prst="ellipse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id="13" name="Freeform 13"/>
          <p:cNvSpPr/>
          <p:nvPr/>
        </p:nvSpPr>
        <p:spPr>
          <a:xfrm>
            <a:off x="5890183" y="1902809"/>
            <a:ext cx="501333" cy="501333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257299" y="240773"/>
                </a:moveTo>
                <a:lnTo>
                  <a:pt x="257299" y="258156"/>
                </a:lnTo>
                <a:lnTo>
                  <a:pt x="47501" y="258156"/>
                </a:lnTo>
                <a:lnTo>
                  <a:pt x="47501" y="240773"/>
                </a:lnTo>
                <a:cubicBezTo>
                  <a:pt x="47501" y="240773"/>
                  <a:pt x="43015" y="231162"/>
                  <a:pt x="67361" y="208112"/>
                </a:cubicBezTo>
                <a:cubicBezTo>
                  <a:pt x="91688" y="185071"/>
                  <a:pt x="88487" y="125511"/>
                  <a:pt x="88487" y="85173"/>
                </a:cubicBezTo>
                <a:cubicBezTo>
                  <a:pt x="88487" y="44834"/>
                  <a:pt x="145142" y="43977"/>
                  <a:pt x="145142" y="43977"/>
                </a:cubicBezTo>
                <a:lnTo>
                  <a:pt x="147085" y="43977"/>
                </a:lnTo>
                <a:cubicBezTo>
                  <a:pt x="147085" y="43996"/>
                  <a:pt x="147085" y="43701"/>
                  <a:pt x="147085" y="37424"/>
                </a:cubicBezTo>
                <a:cubicBezTo>
                  <a:pt x="147085" y="33395"/>
                  <a:pt x="133560" y="18802"/>
                  <a:pt x="133560" y="18802"/>
                </a:cubicBezTo>
                <a:lnTo>
                  <a:pt x="133360" y="9973"/>
                </a:lnTo>
                <a:lnTo>
                  <a:pt x="171555" y="9973"/>
                </a:lnTo>
                <a:lnTo>
                  <a:pt x="171298" y="19136"/>
                </a:lnTo>
                <a:cubicBezTo>
                  <a:pt x="171298" y="19136"/>
                  <a:pt x="156639" y="33719"/>
                  <a:pt x="156639" y="38014"/>
                </a:cubicBezTo>
                <a:cubicBezTo>
                  <a:pt x="156639" y="42167"/>
                  <a:pt x="156639" y="43558"/>
                  <a:pt x="156639" y="43967"/>
                </a:cubicBezTo>
                <a:lnTo>
                  <a:pt x="159658" y="43967"/>
                </a:lnTo>
                <a:cubicBezTo>
                  <a:pt x="159658" y="43967"/>
                  <a:pt x="216313" y="44825"/>
                  <a:pt x="216313" y="85163"/>
                </a:cubicBezTo>
                <a:cubicBezTo>
                  <a:pt x="216313" y="125501"/>
                  <a:pt x="213112" y="185071"/>
                  <a:pt x="237449" y="208121"/>
                </a:cubicBezTo>
                <a:cubicBezTo>
                  <a:pt x="261785" y="231172"/>
                  <a:pt x="257299" y="240773"/>
                  <a:pt x="257299" y="240773"/>
                </a:cubicBezTo>
                <a:close/>
                <a:moveTo>
                  <a:pt x="176327" y="267367"/>
                </a:moveTo>
                <a:cubicBezTo>
                  <a:pt x="176327" y="280559"/>
                  <a:pt x="165640" y="294827"/>
                  <a:pt x="152457" y="294827"/>
                </a:cubicBezTo>
                <a:cubicBezTo>
                  <a:pt x="139275" y="294827"/>
                  <a:pt x="128588" y="280559"/>
                  <a:pt x="128588" y="267367"/>
                </a:cubicBezTo>
                <a:cubicBezTo>
                  <a:pt x="128588" y="267662"/>
                  <a:pt x="176327" y="267062"/>
                  <a:pt x="176327" y="267367"/>
                </a:cubicBezTo>
                <a:close/>
              </a:path>
            </a:pathLst>
          </a:custGeom>
          <a:solidFill>
            <a:schemeClr val="accent1">
              <a:alpha val="100000"/>
            </a:schemeClr>
          </a:solidFill>
          <a:ln/>
        </p:spPr>
      </p:sp>
      <p:sp>
        <p:nvSpPr>
          <p:cNvPr id="14" name="Freeform 14"/>
          <p:cNvSpPr/>
          <p:nvPr/>
        </p:nvSpPr>
        <p:spPr>
          <a:xfrm>
            <a:off x="9531194" y="1907238"/>
            <a:ext cx="492477" cy="492477"/>
          </a:xfrm>
          <a:custGeom>
            <a:avLst/>
            <a:gdLst/>
            <a:ahLst/>
            <a:cxnLst/>
            <a:rect l="l" t="t" r="r" b="b"/>
            <a:pathLst>
              <a:path w="323850" h="304800">
                <a:moveTo>
                  <a:pt x="265490" y="266700"/>
                </a:moveTo>
                <a:cubicBezTo>
                  <a:pt x="265490" y="266700"/>
                  <a:pt x="318068" y="266757"/>
                  <a:pt x="325450" y="215313"/>
                </a:cubicBezTo>
                <a:cubicBezTo>
                  <a:pt x="328965" y="159058"/>
                  <a:pt x="274625" y="147971"/>
                  <a:pt x="274625" y="147971"/>
                </a:cubicBezTo>
                <a:cubicBezTo>
                  <a:pt x="274625" y="147971"/>
                  <a:pt x="280807" y="64694"/>
                  <a:pt x="204511" y="55197"/>
                </a:cubicBezTo>
                <a:cubicBezTo>
                  <a:pt x="139122" y="48520"/>
                  <a:pt x="119224" y="109290"/>
                  <a:pt x="119224" y="109290"/>
                </a:cubicBezTo>
                <a:cubicBezTo>
                  <a:pt x="119224" y="109290"/>
                  <a:pt x="99527" y="90354"/>
                  <a:pt x="72809" y="105823"/>
                </a:cubicBezTo>
                <a:cubicBezTo>
                  <a:pt x="48892" y="120587"/>
                  <a:pt x="53121" y="147618"/>
                  <a:pt x="53121" y="147618"/>
                </a:cubicBezTo>
                <a:cubicBezTo>
                  <a:pt x="53121" y="147618"/>
                  <a:pt x="0" y="157944"/>
                  <a:pt x="0" y="212084"/>
                </a:cubicBezTo>
                <a:cubicBezTo>
                  <a:pt x="1191" y="266157"/>
                  <a:pt x="57693" y="266700"/>
                  <a:pt x="57693" y="266700"/>
                </a:cubicBezTo>
              </a:path>
            </a:pathLst>
          </a:custGeom>
          <a:solidFill>
            <a:schemeClr val="accent1">
              <a:alpha val="100000"/>
            </a:schemeClr>
          </a:solidFill>
          <a:ln/>
        </p:spPr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4976385" y="2094092"/>
            <a:ext cx="2239230" cy="1208784"/>
          </a:xfrm>
          <a:prstGeom prst="rect">
            <a:avLst/>
          </a:prstGeom>
          <a:noFill/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defRPr/>
            </a:pPr>
            <a:r>
              <a:rPr lang="en-US" sz="495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03</a:t>
            </a:r>
            <a:endParaRPr lang="en-US" sz="1100"/>
          </a:p>
        </p:txBody>
      </p:sp>
      <p:sp>
        <p:nvSpPr>
          <p:cNvPr id="3" name="TextBox 3"/>
          <p:cNvSpPr txBox="1"/>
          <p:nvPr/>
        </p:nvSpPr>
        <p:spPr>
          <a:xfrm>
            <a:off x="3234036" y="3433643"/>
            <a:ext cx="5723930" cy="1991693"/>
          </a:xfrm>
          <a:prstGeom prst="rect">
            <a:avLst/>
          </a:prstGeom>
          <a:ln/>
        </p:spPr>
        <p:txBody>
          <a:bodyPr vert="horz" wrap="square" lIns="91440" tIns="45720" rIns="91440" bIns="45720" rtlCol="0" anchor="t" anchorCtr="0">
            <a:normAutofit/>
          </a:bodyPr>
          <a:lstStyle/>
          <a:p>
            <a:pPr algn="ctr">
              <a:lnSpc>
                <a:spcPct val="120000"/>
              </a:lnSpc>
              <a:spcBef>
                <a:spcPts val="375"/>
              </a:spcBef>
            </a:pPr>
            <a:r>
              <a:rPr lang="en-US" sz="36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次表面与自发光属性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685901" y="1362476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光线在物体内部发生散射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685901" y="2024509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当光线进入物体时，它会在物体内部发生散射。这意味着光线会向各个方向传播，而不仅仅是在表面反射。这种散射现象使得物体呈现出一种朦胧的视觉效果。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次表面散射原理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838598" y="1564792"/>
            <a:ext cx="353467" cy="353467"/>
            <a:chOff x="838598" y="1564792"/>
            <a:chExt cx="353467" cy="353467"/>
          </a:xfrm>
        </p:grpSpPr>
        <p:sp>
          <p:nvSpPr>
            <p:cNvPr id="6" name="AutoShape 6"/>
            <p:cNvSpPr/>
            <p:nvPr/>
          </p:nvSpPr>
          <p:spPr>
            <a:xfrm>
              <a:off x="920082" y="1646276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7" name="AutoShape 7"/>
            <p:cNvSpPr/>
            <p:nvPr/>
          </p:nvSpPr>
          <p:spPr>
            <a:xfrm>
              <a:off x="838598" y="1564792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sp>
        <p:nvSpPr>
          <p:cNvPr id="8" name="TextBox 8"/>
          <p:cNvSpPr txBox="1"/>
          <p:nvPr/>
        </p:nvSpPr>
        <p:spPr>
          <a:xfrm>
            <a:off x="1685901" y="3189254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多次散射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685901" y="3851288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在物体内部发生的光线散射可能会经过多次反射和折射，每次反射和折射都会使得光线向各个方向传播。这种多次散射会使得物体的颜色变得更加复杂和真实。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838598" y="3391571"/>
            <a:ext cx="353467" cy="353467"/>
            <a:chOff x="838598" y="3391571"/>
            <a:chExt cx="353467" cy="353467"/>
          </a:xfrm>
        </p:grpSpPr>
        <p:sp>
          <p:nvSpPr>
            <p:cNvPr id="11" name="AutoShape 11"/>
            <p:cNvSpPr/>
            <p:nvPr/>
          </p:nvSpPr>
          <p:spPr>
            <a:xfrm>
              <a:off x="920082" y="3473055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12" name="AutoShape 12"/>
            <p:cNvSpPr/>
            <p:nvPr/>
          </p:nvSpPr>
          <p:spPr>
            <a:xfrm>
              <a:off x="838598" y="3391571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sp>
        <p:nvSpPr>
          <p:cNvPr id="13" name="TextBox 13"/>
          <p:cNvSpPr txBox="1"/>
          <p:nvPr/>
        </p:nvSpPr>
        <p:spPr>
          <a:xfrm>
            <a:off x="1685901" y="4975292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光线路径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685901" y="5637325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光线路径是指光线在物体内部的传播路径。当光线从一个地方移动到另一个地方时，它会经过许多不同的路径。这些路径的长短和颜色都会影响物体的视觉效果。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838598" y="5177608"/>
            <a:ext cx="353467" cy="353467"/>
            <a:chOff x="838598" y="5177608"/>
            <a:chExt cx="353467" cy="353467"/>
          </a:xfrm>
        </p:grpSpPr>
        <p:sp>
          <p:nvSpPr>
            <p:cNvPr id="16" name="AutoShape 16"/>
            <p:cNvSpPr/>
            <p:nvPr/>
          </p:nvSpPr>
          <p:spPr>
            <a:xfrm>
              <a:off x="920082" y="5259092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17" name="AutoShape 17"/>
            <p:cNvSpPr/>
            <p:nvPr/>
          </p:nvSpPr>
          <p:spPr>
            <a:xfrm>
              <a:off x="838598" y="5177608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cxnSp>
        <p:nvCxnSpPr>
          <p:cNvPr id="18" name="Connector 18"/>
          <p:cNvCxnSpPr/>
          <p:nvPr/>
        </p:nvCxnSpPr>
        <p:spPr>
          <a:xfrm>
            <a:off x="1015332" y="1728028"/>
            <a:ext cx="0" cy="5214957"/>
          </a:xfrm>
          <a:prstGeom prst="line">
            <a:avLst/>
          </a:prstGeom>
          <a:ln w="19050">
            <a:solidFill>
              <a:schemeClr val="accent1"/>
            </a:solidFill>
            <a:prstDash val="dash"/>
            <a:headEnd type="none"/>
            <a:tailEnd type="triangl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374316" y="3045252"/>
            <a:ext cx="9429750" cy="1656361"/>
          </a:xfrm>
          <a:prstGeom prst="roundRect">
            <a:avLst>
              <a:gd name="adj" fmla="val 16667"/>
            </a:avLst>
          </a:prstGeom>
          <a:gradFill>
            <a:gsLst>
              <a:gs pos="100000">
                <a:schemeClr val="lt2">
                  <a:alpha val="100000"/>
                </a:schemeClr>
              </a:gs>
              <a:gs pos="0">
                <a:schemeClr val="lt1">
                  <a:alpha val="100000"/>
                </a:schemeClr>
              </a:gs>
            </a:gsLst>
            <a:lin ang="0"/>
          </a:gradFill>
          <a:ln/>
        </p:spPr>
      </p:sp>
      <p:sp>
        <p:nvSpPr>
          <p:cNvPr id="3" name="AutoShape 3"/>
          <p:cNvSpPr/>
          <p:nvPr/>
        </p:nvSpPr>
        <p:spPr>
          <a:xfrm>
            <a:off x="1374316" y="4823279"/>
            <a:ext cx="9429750" cy="1656361"/>
          </a:xfrm>
          <a:prstGeom prst="roundRect">
            <a:avLst>
              <a:gd name="adj" fmla="val 16667"/>
            </a:avLst>
          </a:prstGeom>
          <a:gradFill>
            <a:gsLst>
              <a:gs pos="0">
                <a:schemeClr val="lt2">
                  <a:alpha val="100000"/>
                </a:schemeClr>
              </a:gs>
              <a:gs pos="100000">
                <a:schemeClr val="lt1">
                  <a:alpha val="100000"/>
                </a:schemeClr>
              </a:gs>
            </a:gsLst>
            <a:lin ang="0"/>
          </a:gradFill>
          <a:ln/>
        </p:spPr>
      </p:sp>
      <p:sp>
        <p:nvSpPr>
          <p:cNvPr id="4" name="AutoShape 4"/>
          <p:cNvSpPr/>
          <p:nvPr/>
        </p:nvSpPr>
        <p:spPr>
          <a:xfrm>
            <a:off x="1374316" y="1267225"/>
            <a:ext cx="9429750" cy="1656361"/>
          </a:xfrm>
          <a:prstGeom prst="roundRect">
            <a:avLst>
              <a:gd name="adj" fmla="val 16667"/>
            </a:avLst>
          </a:prstGeom>
          <a:gradFill>
            <a:gsLst>
              <a:gs pos="0">
                <a:schemeClr val="lt2">
                  <a:alpha val="100000"/>
                </a:schemeClr>
              </a:gs>
              <a:gs pos="100000">
                <a:schemeClr val="lt1">
                  <a:alpha val="100000"/>
                </a:schemeClr>
              </a:gs>
            </a:gsLst>
            <a:lin ang="0"/>
          </a:gradFill>
          <a:ln/>
        </p:spPr>
      </p:sp>
      <p:sp>
        <p:nvSpPr>
          <p:cNvPr id="5" name="AutoShape 5"/>
          <p:cNvSpPr/>
          <p:nvPr/>
        </p:nvSpPr>
        <p:spPr>
          <a:xfrm>
            <a:off x="987242" y="5246342"/>
            <a:ext cx="810236" cy="810236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6" name="Freeform 6"/>
          <p:cNvSpPr/>
          <p:nvPr/>
        </p:nvSpPr>
        <p:spPr>
          <a:xfrm>
            <a:off x="1115389" y="5374489"/>
            <a:ext cx="553940" cy="55394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90033" y="152400"/>
                </a:moveTo>
                <a:cubicBezTo>
                  <a:pt x="190033" y="90992"/>
                  <a:pt x="221771" y="56493"/>
                  <a:pt x="221771" y="56493"/>
                </a:cubicBezTo>
                <a:cubicBezTo>
                  <a:pt x="221771" y="56493"/>
                  <a:pt x="193758" y="33766"/>
                  <a:pt x="151924" y="33766"/>
                </a:cubicBezTo>
                <a:cubicBezTo>
                  <a:pt x="110090" y="33766"/>
                  <a:pt x="82067" y="56512"/>
                  <a:pt x="82067" y="56512"/>
                </a:cubicBezTo>
                <a:cubicBezTo>
                  <a:pt x="82067" y="56512"/>
                  <a:pt x="114376" y="82753"/>
                  <a:pt x="114376" y="152400"/>
                </a:cubicBezTo>
                <a:cubicBezTo>
                  <a:pt x="114376" y="219608"/>
                  <a:pt x="81858" y="248145"/>
                  <a:pt x="81858" y="248145"/>
                </a:cubicBezTo>
                <a:cubicBezTo>
                  <a:pt x="81858" y="248145"/>
                  <a:pt x="115662" y="271034"/>
                  <a:pt x="151924" y="271034"/>
                </a:cubicBezTo>
                <a:cubicBezTo>
                  <a:pt x="189043" y="271034"/>
                  <a:pt x="221799" y="248269"/>
                  <a:pt x="221799" y="248269"/>
                </a:cubicBezTo>
                <a:cubicBezTo>
                  <a:pt x="221799" y="248269"/>
                  <a:pt x="190033" y="218503"/>
                  <a:pt x="190033" y="152400"/>
                </a:cubicBezTo>
                <a:close/>
                <a:moveTo>
                  <a:pt x="74095" y="62789"/>
                </a:moveTo>
                <a:cubicBezTo>
                  <a:pt x="74095" y="62789"/>
                  <a:pt x="34633" y="86839"/>
                  <a:pt x="34633" y="152800"/>
                </a:cubicBezTo>
                <a:cubicBezTo>
                  <a:pt x="34633" y="218751"/>
                  <a:pt x="74533" y="240335"/>
                  <a:pt x="74533" y="240335"/>
                </a:cubicBezTo>
                <a:cubicBezTo>
                  <a:pt x="74533" y="240335"/>
                  <a:pt x="103613" y="218742"/>
                  <a:pt x="103613" y="152800"/>
                </a:cubicBezTo>
                <a:cubicBezTo>
                  <a:pt x="103613" y="86839"/>
                  <a:pt x="74095" y="62789"/>
                  <a:pt x="74095" y="62789"/>
                </a:cubicBezTo>
                <a:close/>
                <a:moveTo>
                  <a:pt x="229753" y="64570"/>
                </a:moveTo>
                <a:cubicBezTo>
                  <a:pt x="229753" y="64570"/>
                  <a:pt x="200244" y="86839"/>
                  <a:pt x="200244" y="152800"/>
                </a:cubicBezTo>
                <a:cubicBezTo>
                  <a:pt x="200244" y="218751"/>
                  <a:pt x="229305" y="240335"/>
                  <a:pt x="229305" y="240335"/>
                </a:cubicBezTo>
                <a:cubicBezTo>
                  <a:pt x="229305" y="240335"/>
                  <a:pt x="270158" y="218742"/>
                  <a:pt x="270158" y="152800"/>
                </a:cubicBezTo>
                <a:cubicBezTo>
                  <a:pt x="270158" y="86839"/>
                  <a:pt x="229753" y="64570"/>
                  <a:pt x="229753" y="6457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  <p:sp>
        <p:nvSpPr>
          <p:cNvPr id="7" name="AutoShape 7"/>
          <p:cNvSpPr/>
          <p:nvPr/>
        </p:nvSpPr>
        <p:spPr>
          <a:xfrm>
            <a:off x="10373288" y="3468315"/>
            <a:ext cx="810236" cy="810236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8" name="AutoShape 8"/>
          <p:cNvSpPr/>
          <p:nvPr/>
        </p:nvSpPr>
        <p:spPr>
          <a:xfrm>
            <a:off x="987242" y="1690288"/>
            <a:ext cx="810236" cy="810236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9" name="Freeform 9"/>
          <p:cNvSpPr/>
          <p:nvPr/>
        </p:nvSpPr>
        <p:spPr>
          <a:xfrm>
            <a:off x="1171659" y="1892749"/>
            <a:ext cx="405314" cy="405314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73841" y="122930"/>
                </a:moveTo>
                <a:cubicBezTo>
                  <a:pt x="179718" y="102937"/>
                  <a:pt x="177232" y="81020"/>
                  <a:pt x="166392" y="62665"/>
                </a:cubicBezTo>
                <a:cubicBezTo>
                  <a:pt x="166630" y="62998"/>
                  <a:pt x="62770" y="167697"/>
                  <a:pt x="62027" y="167040"/>
                </a:cubicBezTo>
                <a:cubicBezTo>
                  <a:pt x="80077" y="177698"/>
                  <a:pt x="101994" y="180699"/>
                  <a:pt x="121720" y="175193"/>
                </a:cubicBezTo>
                <a:cubicBezTo>
                  <a:pt x="121577" y="174689"/>
                  <a:pt x="173422" y="122853"/>
                  <a:pt x="173841" y="122930"/>
                </a:cubicBezTo>
                <a:close/>
                <a:moveTo>
                  <a:pt x="155315" y="45968"/>
                </a:moveTo>
                <a:cubicBezTo>
                  <a:pt x="141322" y="32175"/>
                  <a:pt x="121301" y="22822"/>
                  <a:pt x="100127" y="22822"/>
                </a:cubicBezTo>
                <a:cubicBezTo>
                  <a:pt x="57331" y="22822"/>
                  <a:pt x="22631" y="57607"/>
                  <a:pt x="22631" y="100508"/>
                </a:cubicBezTo>
                <a:cubicBezTo>
                  <a:pt x="22631" y="121444"/>
                  <a:pt x="32156" y="141713"/>
                  <a:pt x="45587" y="155686"/>
                </a:cubicBezTo>
                <a:cubicBezTo>
                  <a:pt x="45615" y="155686"/>
                  <a:pt x="154657" y="46863"/>
                  <a:pt x="155315" y="45968"/>
                </a:cubicBezTo>
                <a:close/>
                <a:moveTo>
                  <a:pt x="264909" y="252089"/>
                </a:moveTo>
                <a:cubicBezTo>
                  <a:pt x="264909" y="252089"/>
                  <a:pt x="267443" y="230200"/>
                  <a:pt x="261128" y="223885"/>
                </a:cubicBezTo>
                <a:cubicBezTo>
                  <a:pt x="260709" y="223466"/>
                  <a:pt x="188300" y="135065"/>
                  <a:pt x="188300" y="135065"/>
                </a:cubicBezTo>
                <a:lnTo>
                  <a:pt x="134417" y="188947"/>
                </a:lnTo>
                <a:lnTo>
                  <a:pt x="222818" y="262185"/>
                </a:lnTo>
                <a:cubicBezTo>
                  <a:pt x="228714" y="268919"/>
                  <a:pt x="251441" y="265557"/>
                  <a:pt x="251441" y="265557"/>
                </a:cubicBezTo>
                <a:lnTo>
                  <a:pt x="269538" y="281978"/>
                </a:lnTo>
                <a:lnTo>
                  <a:pt x="282169" y="269348"/>
                </a:lnTo>
                <a:lnTo>
                  <a:pt x="264909" y="252089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  <p:sp>
        <p:nvSpPr>
          <p:cNvPr id="10" name="Freeform 10"/>
          <p:cNvSpPr/>
          <p:nvPr/>
        </p:nvSpPr>
        <p:spPr>
          <a:xfrm>
            <a:off x="10569897" y="3661311"/>
            <a:ext cx="424244" cy="424244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67640" y="106680"/>
                </a:moveTo>
                <a:lnTo>
                  <a:pt x="189586" y="139598"/>
                </a:lnTo>
                <a:cubicBezTo>
                  <a:pt x="194310" y="146761"/>
                  <a:pt x="204978" y="152400"/>
                  <a:pt x="213512" y="152400"/>
                </a:cubicBezTo>
                <a:lnTo>
                  <a:pt x="259080" y="152400"/>
                </a:lnTo>
                <a:lnTo>
                  <a:pt x="259080" y="121920"/>
                </a:lnTo>
                <a:lnTo>
                  <a:pt x="213360" y="121920"/>
                </a:lnTo>
                <a:lnTo>
                  <a:pt x="191414" y="89002"/>
                </a:lnTo>
                <a:cubicBezTo>
                  <a:pt x="185452" y="80686"/>
                  <a:pt x="178394" y="73628"/>
                  <a:pt x="170345" y="67847"/>
                </a:cubicBezTo>
                <a:lnTo>
                  <a:pt x="170069" y="67666"/>
                </a:lnTo>
                <a:lnTo>
                  <a:pt x="149952" y="54254"/>
                </a:lnTo>
                <a:cubicBezTo>
                  <a:pt x="146104" y="51911"/>
                  <a:pt x="141446" y="50521"/>
                  <a:pt x="136465" y="50521"/>
                </a:cubicBezTo>
                <a:cubicBezTo>
                  <a:pt x="131912" y="50521"/>
                  <a:pt x="127635" y="51683"/>
                  <a:pt x="123911" y="53721"/>
                </a:cubicBezTo>
                <a:lnTo>
                  <a:pt x="124044" y="53654"/>
                </a:lnTo>
                <a:lnTo>
                  <a:pt x="60950" y="91450"/>
                </a:lnTo>
                <a:lnTo>
                  <a:pt x="60950" y="167650"/>
                </a:lnTo>
                <a:lnTo>
                  <a:pt x="91430" y="167650"/>
                </a:lnTo>
                <a:lnTo>
                  <a:pt x="91430" y="106690"/>
                </a:lnTo>
                <a:lnTo>
                  <a:pt x="121910" y="91450"/>
                </a:lnTo>
                <a:lnTo>
                  <a:pt x="76190" y="304810"/>
                </a:lnTo>
                <a:lnTo>
                  <a:pt x="106670" y="304810"/>
                </a:lnTo>
                <a:lnTo>
                  <a:pt x="142484" y="188224"/>
                </a:lnTo>
                <a:lnTo>
                  <a:pt x="167630" y="213370"/>
                </a:lnTo>
                <a:lnTo>
                  <a:pt x="167630" y="304810"/>
                </a:lnTo>
                <a:lnTo>
                  <a:pt x="198110" y="304810"/>
                </a:lnTo>
                <a:lnTo>
                  <a:pt x="198110" y="182890"/>
                </a:lnTo>
                <a:lnTo>
                  <a:pt x="156962" y="141742"/>
                </a:lnTo>
                <a:lnTo>
                  <a:pt x="167630" y="106690"/>
                </a:lnTo>
                <a:close/>
                <a:moveTo>
                  <a:pt x="182880" y="60960"/>
                </a:moveTo>
                <a:cubicBezTo>
                  <a:pt x="199711" y="60960"/>
                  <a:pt x="213360" y="47311"/>
                  <a:pt x="213360" y="30480"/>
                </a:cubicBezTo>
                <a:cubicBezTo>
                  <a:pt x="213360" y="13649"/>
                  <a:pt x="199711" y="0"/>
                  <a:pt x="182880" y="0"/>
                </a:cubicBezTo>
                <a:lnTo>
                  <a:pt x="182880" y="0"/>
                </a:lnTo>
                <a:cubicBezTo>
                  <a:pt x="166049" y="0"/>
                  <a:pt x="152400" y="13649"/>
                  <a:pt x="152400" y="30480"/>
                </a:cubicBezTo>
                <a:cubicBezTo>
                  <a:pt x="152400" y="47311"/>
                  <a:pt x="166049" y="60960"/>
                  <a:pt x="182880" y="60960"/>
                </a:cubicBezTo>
                <a:lnTo>
                  <a:pt x="182880" y="6096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  <p:sp>
        <p:nvSpPr>
          <p:cNvPr id="11" name="TextBox 11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次表面属性调整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986545" y="1423391"/>
            <a:ext cx="8201025" cy="57150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调整次表面权重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986545" y="1881734"/>
            <a:ext cx="8201025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次表面权重控制次表面效果的强度。增加权重值会使颜色变得更深，减少权重值会使颜色变浅。可以通过调整次表面权重来控制物体的颜色强度。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931680" y="3229780"/>
            <a:ext cx="8201025" cy="57150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调整半径值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931680" y="3688123"/>
            <a:ext cx="8201025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半径值控制每个采样影响的范围。增加半径值可以使光线“钻”得更深，得到更强烈的效果。可以通过调整半径值来控制光线的传播范围和强度。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931680" y="4882435"/>
            <a:ext cx="8201025" cy="57150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选择合适的材质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931680" y="5340777"/>
            <a:ext cx="8201025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在次表面属性中，选择合适的材质也很重要。不同的材质会对光线的传播产生不同的影响，从而呈现出不同的视觉效果。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3873355" y="1664304"/>
            <a:ext cx="638131" cy="638131"/>
          </a:xfrm>
          <a:prstGeom prst="ellipse">
            <a:avLst/>
          </a:prstGeom>
          <a:solidFill>
            <a:schemeClr val="accent1">
              <a:alpha val="20000"/>
            </a:schemeClr>
          </a:solidFill>
          <a:ln/>
        </p:spPr>
      </p:sp>
      <p:sp>
        <p:nvSpPr>
          <p:cNvPr id="3" name="AutoShape 3"/>
          <p:cNvSpPr/>
          <p:nvPr/>
        </p:nvSpPr>
        <p:spPr>
          <a:xfrm>
            <a:off x="4008100" y="1799048"/>
            <a:ext cx="368642" cy="368642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4" name="TextBox 4"/>
          <p:cNvSpPr txBox="1"/>
          <p:nvPr/>
        </p:nvSpPr>
        <p:spPr>
          <a:xfrm>
            <a:off x="4636726" y="1463721"/>
            <a:ext cx="6886575" cy="765904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自发光材质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636726" y="2046214"/>
            <a:ext cx="6891292" cy="982033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自发光材质是指能够自行发光的材质。这种材质在黑暗中能够发出微弱的光线，从而照亮周围的物体。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alphaModFix/>
          </a:blip>
          <a:srcRect/>
          <a:stretch>
            <a:fillRect/>
          </a:stretch>
        </p:blipFill>
        <p:spPr>
          <a:xfrm>
            <a:off x="-1061158" y="1741145"/>
            <a:ext cx="4421505" cy="4421505"/>
          </a:xfrm>
          <a:prstGeom prst="ellipse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3873355" y="3384629"/>
            <a:ext cx="638131" cy="638131"/>
          </a:xfrm>
          <a:prstGeom prst="ellipse">
            <a:avLst/>
          </a:prstGeom>
          <a:solidFill>
            <a:schemeClr val="accent1">
              <a:alpha val="20000"/>
            </a:schemeClr>
          </a:solidFill>
          <a:ln/>
        </p:spPr>
      </p:sp>
      <p:sp>
        <p:nvSpPr>
          <p:cNvPr id="8" name="AutoShape 8"/>
          <p:cNvSpPr/>
          <p:nvPr/>
        </p:nvSpPr>
        <p:spPr>
          <a:xfrm>
            <a:off x="4008100" y="3519373"/>
            <a:ext cx="368642" cy="368642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9" name="TextBox 9"/>
          <p:cNvSpPr txBox="1"/>
          <p:nvPr/>
        </p:nvSpPr>
        <p:spPr>
          <a:xfrm>
            <a:off x="4636726" y="3182098"/>
            <a:ext cx="6886575" cy="7698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发光颜色</a:t>
            </a:r>
          </a:p>
        </p:txBody>
      </p:sp>
      <p:sp>
        <p:nvSpPr>
          <p:cNvPr id="10" name="AutoShape 10"/>
          <p:cNvSpPr/>
          <p:nvPr/>
        </p:nvSpPr>
        <p:spPr>
          <a:xfrm>
            <a:off x="3873355" y="5104954"/>
            <a:ext cx="638131" cy="638131"/>
          </a:xfrm>
          <a:prstGeom prst="ellipse">
            <a:avLst/>
          </a:prstGeom>
          <a:solidFill>
            <a:schemeClr val="accent1">
              <a:alpha val="20000"/>
            </a:schemeClr>
          </a:solidFill>
          <a:ln/>
        </p:spPr>
      </p:sp>
      <p:sp>
        <p:nvSpPr>
          <p:cNvPr id="11" name="AutoShape 11"/>
          <p:cNvSpPr/>
          <p:nvPr/>
        </p:nvSpPr>
        <p:spPr>
          <a:xfrm>
            <a:off x="4008100" y="5239698"/>
            <a:ext cx="368642" cy="368642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2" name="TextBox 12"/>
          <p:cNvSpPr txBox="1"/>
          <p:nvPr/>
        </p:nvSpPr>
        <p:spPr>
          <a:xfrm>
            <a:off x="4636726" y="4920230"/>
            <a:ext cx="6886575" cy="734184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发光强度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自发光属性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636726" y="3789081"/>
            <a:ext cx="6891292" cy="982033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自发光材质可以发出不同颜色的光线。可以通过调整发光颜色来控制光线的颜色效果。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636726" y="5471644"/>
            <a:ext cx="6891292" cy="982033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自发光材质的发光强度可以控制光线的亮度。可以通过调整发光强度来控制光线的亮度大小。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462463" y="2088071"/>
            <a:ext cx="3267075" cy="3267075"/>
          </a:xfrm>
          <a:prstGeom prst="ellipse">
            <a:avLst/>
          </a:prstGeom>
          <a:ln w="57150">
            <a:solidFill>
              <a:schemeClr val="accent1"/>
            </a:solidFill>
            <a:prstDash val="solid"/>
          </a:ln>
        </p:spPr>
      </p:pic>
      <p:sp>
        <p:nvSpPr>
          <p:cNvPr id="3" name="TextBox 3"/>
          <p:cNvSpPr txBox="1"/>
          <p:nvPr/>
        </p:nvSpPr>
        <p:spPr>
          <a:xfrm>
            <a:off x="539110" y="2972036"/>
            <a:ext cx="3314231" cy="64799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凹凸贴图原理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8059848" y="1716027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凹凸贴图有一些重要的参数可以设置，如深度、强度和颜色等。这些参数可以控制凹凸贴图的强度和表现形式。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059848" y="1097369"/>
            <a:ext cx="3314231" cy="62295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96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凹凸贴图参数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059848" y="4019931"/>
            <a:ext cx="3314231" cy="54783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凹凸贴图应用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059848" y="4565142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凹凸贴图可以应用于各种场景和物体上，如建筑、自然风景和人物等。它可以增加物体的细节和真实感，使其更加生动和具有立体感。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39110" y="3620031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凹凸贴图是一种用于模拟不完美表面的纹理贴图。它可以通过扰乱光线路径和颜色来模拟出凹凸不平的表面效果。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凹凸贴图应用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4976385" y="2094092"/>
            <a:ext cx="2239230" cy="1208784"/>
          </a:xfrm>
          <a:prstGeom prst="rect">
            <a:avLst/>
          </a:prstGeom>
          <a:noFill/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defRPr/>
            </a:pPr>
            <a:r>
              <a:rPr lang="en-US" sz="495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04</a:t>
            </a:r>
            <a:endParaRPr lang="en-US" sz="1100"/>
          </a:p>
        </p:txBody>
      </p:sp>
      <p:sp>
        <p:nvSpPr>
          <p:cNvPr id="3" name="TextBox 3"/>
          <p:cNvSpPr txBox="1"/>
          <p:nvPr/>
        </p:nvSpPr>
        <p:spPr>
          <a:xfrm>
            <a:off x="3234036" y="3433643"/>
            <a:ext cx="5723930" cy="1991693"/>
          </a:xfrm>
          <a:prstGeom prst="rect">
            <a:avLst/>
          </a:prstGeom>
          <a:ln/>
        </p:spPr>
        <p:txBody>
          <a:bodyPr vert="horz" wrap="square" lIns="91440" tIns="45720" rIns="91440" bIns="45720" rtlCol="0" anchor="t" anchorCtr="0">
            <a:normAutofit/>
          </a:bodyPr>
          <a:lstStyle/>
          <a:p>
            <a:pPr algn="ctr">
              <a:lnSpc>
                <a:spcPct val="120000"/>
              </a:lnSpc>
              <a:spcBef>
                <a:spcPts val="375"/>
              </a:spcBef>
            </a:pPr>
            <a:r>
              <a:rPr lang="en-US" sz="36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法线贴图与网格灯光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法线贴图基础</a:t>
            </a:r>
          </a:p>
        </p:txBody>
      </p:sp>
      <p:sp>
        <p:nvSpPr>
          <p:cNvPr id="3" name="AutoShape 3"/>
          <p:cNvSpPr/>
          <p:nvPr/>
        </p:nvSpPr>
        <p:spPr>
          <a:xfrm>
            <a:off x="651754" y="1716288"/>
            <a:ext cx="3429000" cy="4591050"/>
          </a:xfrm>
          <a:prstGeom prst="round2DiagRect">
            <a:avLst/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4" name="TextBox 4"/>
          <p:cNvSpPr txBox="1"/>
          <p:nvPr/>
        </p:nvSpPr>
        <p:spPr>
          <a:xfrm>
            <a:off x="937504" y="2040223"/>
            <a:ext cx="2857500" cy="978725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  <a:spcBef>
                <a:spcPts val="375"/>
              </a:spcBef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法线贴图的概念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937504" y="3268967"/>
            <a:ext cx="2857500" cy="2722154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  <a:spcBef>
                <a:spcPct val="0"/>
              </a:spcBef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法线贴图是一种基于RGB通道的贴图，它定义了物体表面的凹凸程度和细节。在渲染时，法线贴图可以与灯光和材质产生交互，产生更加真实的效果。</a:t>
            </a:r>
          </a:p>
        </p:txBody>
      </p:sp>
      <p:sp>
        <p:nvSpPr>
          <p:cNvPr id="6" name="AutoShape 6"/>
          <p:cNvSpPr/>
          <p:nvPr/>
        </p:nvSpPr>
        <p:spPr>
          <a:xfrm>
            <a:off x="4345585" y="1704871"/>
            <a:ext cx="3429000" cy="4591050"/>
          </a:xfrm>
          <a:prstGeom prst="round2DiagRect">
            <a:avLst/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7" name="TextBox 7"/>
          <p:cNvSpPr txBox="1"/>
          <p:nvPr/>
        </p:nvSpPr>
        <p:spPr>
          <a:xfrm>
            <a:off x="4631335" y="2028807"/>
            <a:ext cx="2857500" cy="978725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  <a:spcBef>
                <a:spcPts val="375"/>
              </a:spcBef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法线贴图的制作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631335" y="3257550"/>
            <a:ext cx="2857500" cy="2733571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  <a:spcBef>
                <a:spcPct val="0"/>
              </a:spcBef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制作法线贴图需要使用到3D设计软件，如Maya、3ds Max等。制作好的法线贴图需要保存为相应的格式，如.jpg、.png等，才能在Arnold中加载使用。</a:t>
            </a:r>
          </a:p>
        </p:txBody>
      </p:sp>
      <p:sp>
        <p:nvSpPr>
          <p:cNvPr id="9" name="AutoShape 9"/>
          <p:cNvSpPr/>
          <p:nvPr/>
        </p:nvSpPr>
        <p:spPr>
          <a:xfrm>
            <a:off x="8039417" y="1693454"/>
            <a:ext cx="3429000" cy="4591050"/>
          </a:xfrm>
          <a:prstGeom prst="round2DiagRect">
            <a:avLst/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10" name="TextBox 10"/>
          <p:cNvSpPr txBox="1"/>
          <p:nvPr/>
        </p:nvSpPr>
        <p:spPr>
          <a:xfrm>
            <a:off x="8325167" y="2017390"/>
            <a:ext cx="2857500" cy="978725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  <a:spcBef>
                <a:spcPts val="375"/>
              </a:spcBef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法线贴图在Arnold中的作用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325167" y="3246134"/>
            <a:ext cx="2857500" cy="2744987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  <a:spcBef>
                <a:spcPct val="0"/>
              </a:spcBef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在Arnold中，法线贴图可以被用于控制物体的表面细节和光影效果。通过加载不同的法线贴图，可以改变物体的外观和质感。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法线贴图应用实例</a:t>
            </a:r>
          </a:p>
        </p:txBody>
      </p:sp>
      <p:sp>
        <p:nvSpPr>
          <p:cNvPr id="3" name="AutoShape 3"/>
          <p:cNvSpPr/>
          <p:nvPr/>
        </p:nvSpPr>
        <p:spPr>
          <a:xfrm>
            <a:off x="1043632" y="1558004"/>
            <a:ext cx="8572780" cy="1513522"/>
          </a:xfrm>
          <a:prstGeom prst="roundRect">
            <a:avLst>
              <a:gd name="adj" fmla="val 16667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4" name="AutoShape 4"/>
          <p:cNvSpPr/>
          <p:nvPr/>
        </p:nvSpPr>
        <p:spPr>
          <a:xfrm rot="1800000">
            <a:off x="644958" y="1963388"/>
            <a:ext cx="808893" cy="701803"/>
          </a:xfrm>
          <a:prstGeom prst="hexagon">
            <a:avLst>
              <a:gd name="adj" fmla="val 28663"/>
              <a:gd name="vf" fmla="val 115470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5" name="AutoShape 5"/>
          <p:cNvSpPr/>
          <p:nvPr/>
        </p:nvSpPr>
        <p:spPr>
          <a:xfrm>
            <a:off x="519875" y="1983537"/>
            <a:ext cx="1059059" cy="661505"/>
          </a:xfrm>
          <a:prstGeom prst="rect">
            <a:avLst/>
          </a:prstGeom>
          <a:noFill/>
          <a:ln/>
        </p:spPr>
        <p:txBody>
          <a:bodyPr vert="horz" wrap="square" lIns="95250" tIns="47625" rIns="95250" bIns="47625" rtlCol="0" anchor="ctr" anchorCtr="1">
            <a:noAutofit/>
          </a:bodyPr>
          <a:lstStyle/>
          <a:p>
            <a:pPr algn="ctr">
              <a:spcBef>
                <a:spcPts val="375"/>
              </a:spcBef>
              <a:defRPr/>
            </a:pPr>
            <a:r>
              <a:rPr lang="en-US" sz="2700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01</a:t>
            </a:r>
            <a:endParaRPr lang="en-US" sz="1100"/>
          </a:p>
        </p:txBody>
      </p:sp>
      <p:sp>
        <p:nvSpPr>
          <p:cNvPr id="6" name="TextBox 6"/>
          <p:cNvSpPr txBox="1"/>
          <p:nvPr/>
        </p:nvSpPr>
        <p:spPr>
          <a:xfrm>
            <a:off x="1839654" y="2145030"/>
            <a:ext cx="7409867" cy="868915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在场景中添加一个使用法线贴图的球体，可以看到球体表面呈现出许多细节和凹凸效果。通过调整法线贴图的强度和方向，可以改变球体的外观和质感。</a:t>
            </a:r>
          </a:p>
        </p:txBody>
      </p:sp>
      <p:sp>
        <p:nvSpPr>
          <p:cNvPr id="7" name="AutoShape 7"/>
          <p:cNvSpPr/>
          <p:nvPr/>
        </p:nvSpPr>
        <p:spPr>
          <a:xfrm>
            <a:off x="2159565" y="3291252"/>
            <a:ext cx="8572780" cy="1513522"/>
          </a:xfrm>
          <a:prstGeom prst="roundRect">
            <a:avLst>
              <a:gd name="adj" fmla="val 16667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8" name="TextBox 8"/>
          <p:cNvSpPr txBox="1"/>
          <p:nvPr/>
        </p:nvSpPr>
        <p:spPr>
          <a:xfrm>
            <a:off x="3011101" y="3888105"/>
            <a:ext cx="7409867" cy="868915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在一个房间内添加多个使用不同法线贴图的物体，可以看到房间内的光影效果变得更加真实。通过调整每个物体的法线贴图参数，可以营造出不同的氛围和效果。</a:t>
            </a:r>
          </a:p>
        </p:txBody>
      </p:sp>
      <p:sp>
        <p:nvSpPr>
          <p:cNvPr id="9" name="AutoShape 9"/>
          <p:cNvSpPr/>
          <p:nvPr/>
        </p:nvSpPr>
        <p:spPr>
          <a:xfrm>
            <a:off x="3275499" y="4988243"/>
            <a:ext cx="8572780" cy="1513522"/>
          </a:xfrm>
          <a:prstGeom prst="roundRect">
            <a:avLst>
              <a:gd name="adj" fmla="val 16667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10" name="TextBox 10"/>
          <p:cNvSpPr txBox="1"/>
          <p:nvPr/>
        </p:nvSpPr>
        <p:spPr>
          <a:xfrm>
            <a:off x="4071520" y="5572125"/>
            <a:ext cx="7409867" cy="868915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制作一个使用法线贴图的场景动画，通过改变法线贴图的强度和方向，可以让场景中的物体呈现出不同的变化和效果。</a:t>
            </a:r>
          </a:p>
        </p:txBody>
      </p:sp>
      <p:sp>
        <p:nvSpPr>
          <p:cNvPr id="11" name="AutoShape 11"/>
          <p:cNvSpPr/>
          <p:nvPr/>
        </p:nvSpPr>
        <p:spPr>
          <a:xfrm rot="1800000">
            <a:off x="1730824" y="3697112"/>
            <a:ext cx="808893" cy="701803"/>
          </a:xfrm>
          <a:prstGeom prst="hexagon">
            <a:avLst>
              <a:gd name="adj" fmla="val 28663"/>
              <a:gd name="vf" fmla="val 115470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2" name="AutoShape 12"/>
          <p:cNvSpPr/>
          <p:nvPr/>
        </p:nvSpPr>
        <p:spPr>
          <a:xfrm>
            <a:off x="1605741" y="3717260"/>
            <a:ext cx="1059059" cy="661505"/>
          </a:xfrm>
          <a:prstGeom prst="rect">
            <a:avLst/>
          </a:prstGeom>
          <a:noFill/>
          <a:ln/>
        </p:spPr>
        <p:txBody>
          <a:bodyPr vert="horz" wrap="square" lIns="95250" tIns="47625" rIns="95250" bIns="47625" rtlCol="0" anchor="ctr" anchorCtr="1">
            <a:noAutofit/>
          </a:bodyPr>
          <a:lstStyle/>
          <a:p>
            <a:pPr algn="ctr">
              <a:spcBef>
                <a:spcPts val="375"/>
              </a:spcBef>
              <a:defRPr/>
            </a:pPr>
            <a:r>
              <a:rPr lang="en-US" sz="2700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02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 rot="1800000">
            <a:off x="2866220" y="5394102"/>
            <a:ext cx="808893" cy="701803"/>
          </a:xfrm>
          <a:prstGeom prst="hexagon">
            <a:avLst>
              <a:gd name="adj" fmla="val 28663"/>
              <a:gd name="vf" fmla="val 115470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4" name="AutoShape 14"/>
          <p:cNvSpPr/>
          <p:nvPr/>
        </p:nvSpPr>
        <p:spPr>
          <a:xfrm>
            <a:off x="2741137" y="5414251"/>
            <a:ext cx="1059059" cy="661505"/>
          </a:xfrm>
          <a:prstGeom prst="rect">
            <a:avLst/>
          </a:prstGeom>
          <a:noFill/>
          <a:ln/>
        </p:spPr>
        <p:txBody>
          <a:bodyPr vert="horz" wrap="square" lIns="95250" tIns="47625" rIns="95250" bIns="47625" rtlCol="0" anchor="ctr" anchorCtr="1">
            <a:noAutofit/>
          </a:bodyPr>
          <a:lstStyle/>
          <a:p>
            <a:pPr algn="ctr">
              <a:spcBef>
                <a:spcPts val="375"/>
              </a:spcBef>
              <a:defRPr/>
            </a:pPr>
            <a:r>
              <a:rPr lang="en-US" sz="2700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03</a:t>
            </a:r>
            <a:endParaRPr lang="en-US" sz="1100"/>
          </a:p>
        </p:txBody>
      </p:sp>
      <p:sp>
        <p:nvSpPr>
          <p:cNvPr id="15" name="TextBox 15"/>
          <p:cNvSpPr txBox="1"/>
          <p:nvPr/>
        </p:nvSpPr>
        <p:spPr>
          <a:xfrm>
            <a:off x="1835843" y="1723773"/>
            <a:ext cx="3143250" cy="342900"/>
          </a:xfrm>
          <a:prstGeom prst="rect">
            <a:avLst/>
          </a:prstGeom>
          <a:ln/>
        </p:spPr>
        <p:txBody>
          <a:bodyPr vert="horz" wrap="square" lIns="0" tIns="0" rIns="0" bIns="0" rtlCol="0" anchor="ctr" anchorCtr="0">
            <a:noAutofit/>
          </a:bodyPr>
          <a:lstStyle/>
          <a:p>
            <a:pPr>
              <a:lnSpc>
                <a:spcPct val="100000"/>
              </a:lnSpc>
              <a:spcBef>
                <a:spcPts val="375"/>
              </a:spcBef>
            </a:pPr>
            <a:r>
              <a:rPr lang="en-US" sz="21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实例一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011101" y="3465700"/>
            <a:ext cx="3143250" cy="342900"/>
          </a:xfrm>
          <a:prstGeom prst="rect">
            <a:avLst/>
          </a:prstGeom>
          <a:ln/>
        </p:spPr>
        <p:txBody>
          <a:bodyPr vert="horz" wrap="square" lIns="0" tIns="0" rIns="0" bIns="0" rtlCol="0" anchor="ctr" anchorCtr="0">
            <a:noAutofit/>
          </a:bodyPr>
          <a:lstStyle/>
          <a:p>
            <a:pPr>
              <a:lnSpc>
                <a:spcPct val="100000"/>
              </a:lnSpc>
              <a:spcBef>
                <a:spcPts val="375"/>
              </a:spcBef>
            </a:pPr>
            <a:r>
              <a:rPr lang="en-US" sz="21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实例二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4071520" y="5174021"/>
            <a:ext cx="3143250" cy="342900"/>
          </a:xfrm>
          <a:prstGeom prst="rect">
            <a:avLst/>
          </a:prstGeom>
          <a:ln/>
        </p:spPr>
        <p:txBody>
          <a:bodyPr vert="horz" wrap="square" lIns="0" tIns="0" rIns="0" bIns="0" rtlCol="0" anchor="ctr" anchorCtr="0">
            <a:noAutofit/>
          </a:bodyPr>
          <a:lstStyle/>
          <a:p>
            <a:pPr>
              <a:lnSpc>
                <a:spcPct val="100000"/>
              </a:lnSpc>
              <a:spcBef>
                <a:spcPts val="375"/>
              </a:spcBef>
            </a:pPr>
            <a:r>
              <a:rPr lang="en-US" sz="21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实例三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/>
          </a:blip>
          <a:srcRect/>
          <a:stretch>
            <a:fillRect/>
          </a:stretch>
        </p:blipFill>
        <p:spPr>
          <a:xfrm>
            <a:off x="640619" y="1239230"/>
            <a:ext cx="3783578" cy="5044771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网格灯光基础</a:t>
            </a:r>
          </a:p>
        </p:txBody>
      </p:sp>
      <p:sp>
        <p:nvSpPr>
          <p:cNvPr id="4" name="AutoShape 4"/>
          <p:cNvSpPr/>
          <p:nvPr/>
        </p:nvSpPr>
        <p:spPr>
          <a:xfrm>
            <a:off x="4195024" y="4787018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5" name="AutoShape 5"/>
          <p:cNvSpPr/>
          <p:nvPr/>
        </p:nvSpPr>
        <p:spPr>
          <a:xfrm>
            <a:off x="4195024" y="3018088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6" name="AutoShape 6"/>
          <p:cNvSpPr/>
          <p:nvPr/>
        </p:nvSpPr>
        <p:spPr>
          <a:xfrm>
            <a:off x="4195024" y="1237957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7" name="TextBox 7"/>
          <p:cNvSpPr txBox="1"/>
          <p:nvPr/>
        </p:nvSpPr>
        <p:spPr>
          <a:xfrm>
            <a:off x="5259845" y="2945478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网格灯光的制作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259845" y="3472246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制作网格灯光需要使用到3D设计软件，如Maya、3ds Max等。制作好的网格灯光需要保存为相应的格式，如.obj、.fbx等，才能在Arnold中加载使用。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272199" y="4714408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网格灯光在Arnold中的作用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272199" y="5252378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在Arnold中，网格灯光可以被用于控制场景的照明效果。通过加载不同的网格灯光文件，可以改变场景的照明条件和氛围。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272221" y="1165346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网格灯光的概念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272221" y="1692114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网格灯光是一种可以模拟任意形状光源的灯光类型。它可以通过将网格对象作为光源来创建复杂的照明效果。</a:t>
            </a:r>
          </a:p>
        </p:txBody>
      </p:sp>
      <p:sp>
        <p:nvSpPr>
          <p:cNvPr id="13" name="AutoShape 13"/>
          <p:cNvSpPr/>
          <p:nvPr/>
        </p:nvSpPr>
        <p:spPr>
          <a:xfrm>
            <a:off x="4629608" y="478701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4" name="AutoShape 14"/>
          <p:cNvSpPr/>
          <p:nvPr/>
        </p:nvSpPr>
        <p:spPr>
          <a:xfrm>
            <a:off x="3911804" y="478701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5" name="AutoShape 15"/>
          <p:cNvSpPr/>
          <p:nvPr/>
        </p:nvSpPr>
        <p:spPr>
          <a:xfrm>
            <a:off x="4629608" y="301808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6" name="AutoShape 16"/>
          <p:cNvSpPr/>
          <p:nvPr/>
        </p:nvSpPr>
        <p:spPr>
          <a:xfrm>
            <a:off x="3911804" y="301808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7" name="AutoShape 17"/>
          <p:cNvSpPr/>
          <p:nvPr/>
        </p:nvSpPr>
        <p:spPr>
          <a:xfrm>
            <a:off x="4629608" y="1237957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8" name="AutoShape 18"/>
          <p:cNvSpPr/>
          <p:nvPr/>
        </p:nvSpPr>
        <p:spPr>
          <a:xfrm>
            <a:off x="3911804" y="1237957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9" name="TextBox 19"/>
          <p:cNvSpPr txBox="1"/>
          <p:nvPr/>
        </p:nvSpPr>
        <p:spPr>
          <a:xfrm>
            <a:off x="4162763" y="4825850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162763" y="3056920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4162763" y="1276789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685901" y="1362476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实例一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685901" y="2024509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在场景中添加一个使用网格灯光的吊灯对象，可以看到吊灯周围产生了正确的照明效果。通过调整网格灯光的亮度和颜色等参数，可以改变场景的照明条件和氛围。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网格灯光应用实例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838598" y="1564792"/>
            <a:ext cx="353467" cy="353467"/>
            <a:chOff x="838598" y="1564792"/>
            <a:chExt cx="353467" cy="353467"/>
          </a:xfrm>
        </p:grpSpPr>
        <p:sp>
          <p:nvSpPr>
            <p:cNvPr id="6" name="AutoShape 6"/>
            <p:cNvSpPr/>
            <p:nvPr/>
          </p:nvSpPr>
          <p:spPr>
            <a:xfrm>
              <a:off x="920082" y="1646276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7" name="AutoShape 7"/>
            <p:cNvSpPr/>
            <p:nvPr/>
          </p:nvSpPr>
          <p:spPr>
            <a:xfrm>
              <a:off x="838598" y="1564792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sp>
        <p:nvSpPr>
          <p:cNvPr id="8" name="TextBox 8"/>
          <p:cNvSpPr txBox="1"/>
          <p:nvPr/>
        </p:nvSpPr>
        <p:spPr>
          <a:xfrm>
            <a:off x="1685901" y="3189254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实例二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685901" y="3851288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在一个房间内添加多个使用不同网格灯光的物体对象，可以看到房间内的照明效果变得更加真实和复杂。通过调整每个物体的网格灯光参数，可以营造出不同的氛围和效果。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838598" y="3391571"/>
            <a:ext cx="353467" cy="353467"/>
            <a:chOff x="838598" y="3391571"/>
            <a:chExt cx="353467" cy="353467"/>
          </a:xfrm>
        </p:grpSpPr>
        <p:sp>
          <p:nvSpPr>
            <p:cNvPr id="11" name="AutoShape 11"/>
            <p:cNvSpPr/>
            <p:nvPr/>
          </p:nvSpPr>
          <p:spPr>
            <a:xfrm>
              <a:off x="920082" y="3473055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12" name="AutoShape 12"/>
            <p:cNvSpPr/>
            <p:nvPr/>
          </p:nvSpPr>
          <p:spPr>
            <a:xfrm>
              <a:off x="838598" y="3391571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sp>
        <p:nvSpPr>
          <p:cNvPr id="13" name="TextBox 13"/>
          <p:cNvSpPr txBox="1"/>
          <p:nvPr/>
        </p:nvSpPr>
        <p:spPr>
          <a:xfrm>
            <a:off x="1685901" y="4975292"/>
            <a:ext cx="8946338" cy="555784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实例三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685901" y="5637325"/>
            <a:ext cx="8972550" cy="76378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制作一个使用网格灯光的场景动画，通过改变网格灯光的亮度和颜色等参数，可以让场景中的物体呈现出不同的变化和效果。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838598" y="5177608"/>
            <a:ext cx="353467" cy="353467"/>
            <a:chOff x="838598" y="5177608"/>
            <a:chExt cx="353467" cy="353467"/>
          </a:xfrm>
        </p:grpSpPr>
        <p:sp>
          <p:nvSpPr>
            <p:cNvPr id="16" name="AutoShape 16"/>
            <p:cNvSpPr/>
            <p:nvPr/>
          </p:nvSpPr>
          <p:spPr>
            <a:xfrm>
              <a:off x="920082" y="5259092"/>
              <a:ext cx="190500" cy="190500"/>
            </a:xfrm>
            <a:prstGeom prst="ellipse">
              <a:avLst/>
            </a:prstGeom>
            <a:solidFill>
              <a:schemeClr val="accent1">
                <a:alpha val="100000"/>
              </a:schemeClr>
            </a:solidFill>
            <a:ln/>
          </p:spPr>
        </p:sp>
        <p:sp>
          <p:nvSpPr>
            <p:cNvPr id="17" name="AutoShape 17"/>
            <p:cNvSpPr/>
            <p:nvPr/>
          </p:nvSpPr>
          <p:spPr>
            <a:xfrm>
              <a:off x="838598" y="5177608"/>
              <a:ext cx="353467" cy="353467"/>
            </a:xfrm>
            <a:prstGeom prst="ellipse">
              <a:avLst/>
            </a:prstGeom>
            <a:solidFill>
              <a:schemeClr val="accent1">
                <a:alpha val="16000"/>
              </a:schemeClr>
            </a:solidFill>
            <a:ln/>
          </p:spPr>
        </p:sp>
      </p:grpSp>
      <p:cxnSp>
        <p:nvCxnSpPr>
          <p:cNvPr id="18" name="Connector 18"/>
          <p:cNvCxnSpPr/>
          <p:nvPr/>
        </p:nvCxnSpPr>
        <p:spPr>
          <a:xfrm>
            <a:off x="1015332" y="1728028"/>
            <a:ext cx="0" cy="5214957"/>
          </a:xfrm>
          <a:prstGeom prst="line">
            <a:avLst/>
          </a:prstGeom>
          <a:ln w="19050">
            <a:solidFill>
              <a:schemeClr val="accent1"/>
            </a:solidFill>
            <a:prstDash val="dash"/>
            <a:headEnd type="none"/>
            <a:tailEnd type="triangl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4976385" y="2094092"/>
            <a:ext cx="2239230" cy="1208784"/>
          </a:xfrm>
          <a:prstGeom prst="rect">
            <a:avLst/>
          </a:prstGeom>
          <a:noFill/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defRPr/>
            </a:pPr>
            <a:r>
              <a:rPr lang="en-US" sz="495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05</a:t>
            </a:r>
            <a:endParaRPr lang="en-US" sz="1100"/>
          </a:p>
        </p:txBody>
      </p:sp>
      <p:sp>
        <p:nvSpPr>
          <p:cNvPr id="3" name="TextBox 3"/>
          <p:cNvSpPr txBox="1"/>
          <p:nvPr/>
        </p:nvSpPr>
        <p:spPr>
          <a:xfrm>
            <a:off x="3234036" y="3433643"/>
            <a:ext cx="5723930" cy="1991693"/>
          </a:xfrm>
          <a:prstGeom prst="rect">
            <a:avLst/>
          </a:prstGeom>
          <a:ln/>
        </p:spPr>
        <p:txBody>
          <a:bodyPr vert="horz" wrap="square" lIns="91440" tIns="45720" rIns="91440" bIns="45720" rtlCol="0" anchor="t" anchorCtr="0">
            <a:normAutofit/>
          </a:bodyPr>
          <a:lstStyle/>
          <a:p>
            <a:pPr algn="ctr">
              <a:lnSpc>
                <a:spcPct val="120000"/>
              </a:lnSpc>
              <a:spcBef>
                <a:spcPts val="375"/>
              </a:spcBef>
            </a:pPr>
            <a:r>
              <a:rPr lang="en-US" sz="36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聚光灯与平行光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571808" y="1493008"/>
            <a:ext cx="3584000" cy="4864000"/>
          </a:xfrm>
          <a:prstGeom prst="roundRect">
            <a:avLst>
              <a:gd name="adj" fmla="val 8025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3" name="TextBox 3"/>
          <p:cNvSpPr txBox="1"/>
          <p:nvPr/>
        </p:nvSpPr>
        <p:spPr>
          <a:xfrm>
            <a:off x="839808" y="3200400"/>
            <a:ext cx="3048000" cy="550233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聚光灯的创建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839808" y="3984313"/>
            <a:ext cx="3048000" cy="1835382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在C4D中，可以选择“插件”菜单下的“C4DtoA”选项，然后选择“Arnold light”下的“spot_light”来创建聚光灯。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39808" y="1654597"/>
            <a:ext cx="1990725" cy="1285875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spAutoFit/>
          </a:bodyPr>
          <a:lstStyle/>
          <a:p>
            <a:pPr algn="l">
              <a:lnSpc>
                <a:spcPct val="140000"/>
              </a:lnSpc>
            </a:pPr>
            <a:r>
              <a:rPr lang="en-US" sz="5775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01.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聚光灯基础</a:t>
            </a:r>
          </a:p>
        </p:txBody>
      </p:sp>
      <p:sp>
        <p:nvSpPr>
          <p:cNvPr id="7" name="AutoShape 7"/>
          <p:cNvSpPr/>
          <p:nvPr/>
        </p:nvSpPr>
        <p:spPr>
          <a:xfrm>
            <a:off x="4345917" y="1502925"/>
            <a:ext cx="3584000" cy="4864000"/>
          </a:xfrm>
          <a:prstGeom prst="roundRect">
            <a:avLst>
              <a:gd name="adj" fmla="val 8025"/>
            </a:avLst>
          </a:prstGeom>
          <a:solidFill>
            <a:schemeClr val="lt2">
              <a:alpha val="79000"/>
            </a:schemeClr>
          </a:solidFill>
          <a:ln/>
        </p:spPr>
      </p:sp>
      <p:sp>
        <p:nvSpPr>
          <p:cNvPr id="8" name="TextBox 8"/>
          <p:cNvSpPr txBox="1"/>
          <p:nvPr/>
        </p:nvSpPr>
        <p:spPr>
          <a:xfrm>
            <a:off x="4613917" y="3200400"/>
            <a:ext cx="3048000" cy="550233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聚光灯的参数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613917" y="3994229"/>
            <a:ext cx="3048000" cy="1835382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聚光灯有“Cone angle（锥角）”、“Penumbra angle（暗角）”、“Aspect radio（纵横比）”、“Drop off（衰减）”、“Radio（半径）”等参数，这些参数会影响聚光灯的强度和范围。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613917" y="1664514"/>
            <a:ext cx="1990725" cy="1285875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spAutoFit/>
          </a:bodyPr>
          <a:lstStyle/>
          <a:p>
            <a:pPr algn="l">
              <a:lnSpc>
                <a:spcPct val="140000"/>
              </a:lnSpc>
            </a:pPr>
            <a:r>
              <a:rPr lang="en-US" sz="5775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02.</a:t>
            </a:r>
          </a:p>
        </p:txBody>
      </p:sp>
      <p:sp>
        <p:nvSpPr>
          <p:cNvPr id="11" name="AutoShape 11"/>
          <p:cNvSpPr/>
          <p:nvPr/>
        </p:nvSpPr>
        <p:spPr>
          <a:xfrm>
            <a:off x="8131833" y="1512842"/>
            <a:ext cx="3584000" cy="4864000"/>
          </a:xfrm>
          <a:prstGeom prst="roundRect">
            <a:avLst>
              <a:gd name="adj" fmla="val 8025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12" name="TextBox 12"/>
          <p:cNvSpPr txBox="1"/>
          <p:nvPr/>
        </p:nvSpPr>
        <p:spPr>
          <a:xfrm>
            <a:off x="8399833" y="3200400"/>
            <a:ext cx="3048000" cy="560150"/>
          </a:xfrm>
          <a:prstGeom prst="rect">
            <a:avLst/>
          </a:prstGeom>
          <a:ln/>
        </p:spPr>
        <p:txBody>
          <a:bodyPr vert="horz" wrap="square" lIns="0" tIns="0" rIns="0" bIns="0" rtlCol="0" anchor="b" anchorCtr="0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聚光灯的视觉效果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8399833" y="4004146"/>
            <a:ext cx="3048000" cy="1835382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聚光灯可以产生明显的阴影效果，并且可以通过调整参数来模拟不同的光源效果，如模拟太阳光等。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399833" y="1674431"/>
            <a:ext cx="3048000" cy="1285875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spAutoFit/>
          </a:bodyPr>
          <a:lstStyle/>
          <a:p>
            <a:pPr algn="l">
              <a:lnSpc>
                <a:spcPct val="140000"/>
              </a:lnSpc>
            </a:pPr>
            <a:r>
              <a:rPr lang="en-US" sz="5775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03.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54963" y="2034175"/>
            <a:ext cx="5829300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聚光灯的亮度可以通过调整“Intensity（强度）”参数来控制，值越高则灯光越亮。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454963" y="1575832"/>
            <a:ext cx="5829300" cy="400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77000"/>
              </a:lnSpc>
            </a:pPr>
            <a:r>
              <a:rPr lang="en-US" sz="20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亮度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54963" y="3530045"/>
            <a:ext cx="5829300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聚光灯的色彩可以通过调整“Color（颜色）”参数来控制，可以使用常量颜色或纹理来定义灯光颜色。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54963" y="3071702"/>
            <a:ext cx="5829300" cy="400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77000"/>
              </a:lnSpc>
            </a:pPr>
            <a:r>
              <a:rPr lang="en-US" sz="20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色彩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54963" y="5118981"/>
            <a:ext cx="5829300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聚光灯的光线分布可以通过调整“Angle（角度）”参数来控制，值越大则光线分布越广，阴影边缘越柔和。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54963" y="4660638"/>
            <a:ext cx="5829300" cy="400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77000"/>
              </a:lnSpc>
            </a:pPr>
            <a:r>
              <a:rPr lang="en-US" sz="20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光线分布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2"/>
          <a:srcRect l="16667" r="16667"/>
          <a:stretch>
            <a:fillRect/>
          </a:stretch>
        </p:blipFill>
        <p:spPr>
          <a:xfrm>
            <a:off x="6738931" y="1450035"/>
            <a:ext cx="4792980" cy="4792980"/>
          </a:xfrm>
          <a:prstGeom prst="ellipse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聚光灯特殊参数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01455" y="1456971"/>
            <a:ext cx="5140490" cy="465535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6007772" y="1924848"/>
            <a:ext cx="5064406" cy="898324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在C4D中，可以选择“创建”菜单下的“Arnold sky”选项来创建平行光。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6007772" y="1456971"/>
            <a:ext cx="5064406" cy="44997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Autofit/>
          </a:bodyPr>
          <a:lstStyle/>
          <a:p>
            <a:pPr>
              <a:lnSpc>
                <a:spcPct val="77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平行光的创建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6007772" y="3539953"/>
            <a:ext cx="5064406" cy="884543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平行光有“Angle（角度）”参数，该参数会影响灯光的尺寸和强度分布。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6007772" y="3122433"/>
            <a:ext cx="5064406" cy="436189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Autofit/>
          </a:bodyPr>
          <a:lstStyle/>
          <a:p>
            <a:pPr>
              <a:lnSpc>
                <a:spcPct val="77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平行光的参数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07772" y="5213997"/>
            <a:ext cx="5064406" cy="898324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平行光可以模拟无限远处的光源效果，常用于模拟太阳光等。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6007772" y="4768434"/>
            <a:ext cx="5064406" cy="42240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Autofit/>
          </a:bodyPr>
          <a:lstStyle/>
          <a:p>
            <a:pPr>
              <a:lnSpc>
                <a:spcPct val="77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平行光的视觉效果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平行光基础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平行光应用案例</a:t>
            </a:r>
          </a:p>
        </p:txBody>
      </p:sp>
      <p:sp>
        <p:nvSpPr>
          <p:cNvPr id="3" name="AutoShape 3"/>
          <p:cNvSpPr/>
          <p:nvPr/>
        </p:nvSpPr>
        <p:spPr>
          <a:xfrm>
            <a:off x="614667" y="2788924"/>
            <a:ext cx="3473061" cy="3524898"/>
          </a:xfrm>
          <a:prstGeom prst="roundRect">
            <a:avLst>
              <a:gd name="adj" fmla="val 7214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4" name="TextBox 4"/>
          <p:cNvSpPr txBox="1"/>
          <p:nvPr/>
        </p:nvSpPr>
        <p:spPr>
          <a:xfrm>
            <a:off x="831204" y="4473654"/>
            <a:ext cx="3039989" cy="1483371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使用平行光可以模拟太阳光的效果，通过调整灯光强度和颜色等参数来模拟真实太阳光的效果。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31204" y="3757533"/>
            <a:ext cx="3039989" cy="61244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太阳光模拟</a:t>
            </a:r>
          </a:p>
        </p:txBody>
      </p:sp>
      <p:sp>
        <p:nvSpPr>
          <p:cNvPr id="6" name="AutoShape 6"/>
          <p:cNvSpPr/>
          <p:nvPr/>
        </p:nvSpPr>
        <p:spPr>
          <a:xfrm>
            <a:off x="4359469" y="2788924"/>
            <a:ext cx="3473061" cy="3524898"/>
          </a:xfrm>
          <a:prstGeom prst="roundRect">
            <a:avLst>
              <a:gd name="adj" fmla="val 7214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7" name="TextBox 7"/>
          <p:cNvSpPr txBox="1"/>
          <p:nvPr/>
        </p:nvSpPr>
        <p:spPr>
          <a:xfrm>
            <a:off x="4576006" y="4473654"/>
            <a:ext cx="3039989" cy="1483371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使用平行光可以模拟室内照明的效果，通过调整灯光强度和颜色等参数来模拟不同的室内光源效果。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576006" y="3757533"/>
            <a:ext cx="3039989" cy="61244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室内照明模拟</a:t>
            </a:r>
          </a:p>
        </p:txBody>
      </p:sp>
      <p:sp>
        <p:nvSpPr>
          <p:cNvPr id="9" name="AutoShape 9"/>
          <p:cNvSpPr/>
          <p:nvPr/>
        </p:nvSpPr>
        <p:spPr>
          <a:xfrm>
            <a:off x="8104272" y="2788924"/>
            <a:ext cx="3473061" cy="3524898"/>
          </a:xfrm>
          <a:prstGeom prst="roundRect">
            <a:avLst>
              <a:gd name="adj" fmla="val 7214"/>
            </a:avLst>
          </a:prstGeom>
          <a:solidFill>
            <a:schemeClr val="lt2">
              <a:alpha val="79000"/>
            </a:schemeClr>
          </a:solidFill>
          <a:ln/>
        </p:spPr>
      </p:sp>
      <p:sp>
        <p:nvSpPr>
          <p:cNvPr id="10" name="TextBox 10"/>
          <p:cNvSpPr txBox="1"/>
          <p:nvPr/>
        </p:nvSpPr>
        <p:spPr>
          <a:xfrm>
            <a:off x="8320808" y="4473654"/>
            <a:ext cx="3039989" cy="1483371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使用平行光还可以制作一些特殊效果，如制作光影交错的效果等。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320808" y="3757533"/>
            <a:ext cx="3039989" cy="61244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特殊效果制作</a:t>
            </a: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834133" y="1691999"/>
            <a:ext cx="1905000" cy="1905000"/>
          </a:xfrm>
          <a:prstGeom prst="ellipse">
            <a:avLst/>
          </a:prstGeom>
          <a:ln w="38100">
            <a:solidFill>
              <a:schemeClr val="accent1"/>
            </a:solidFill>
            <a:prstDash val="solid"/>
          </a:ln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123204" y="1691999"/>
            <a:ext cx="1905000" cy="1905000"/>
          </a:xfrm>
          <a:prstGeom prst="ellipse">
            <a:avLst/>
          </a:prstGeom>
          <a:ln w="38100">
            <a:solidFill>
              <a:schemeClr val="accent1"/>
            </a:solidFill>
            <a:prstDash val="solid"/>
          </a:ln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412275" y="1691999"/>
            <a:ext cx="1905000" cy="1905000"/>
          </a:xfrm>
          <a:prstGeom prst="ellipse">
            <a:avLst/>
          </a:prstGeom>
          <a:ln w="38100">
            <a:solidFill>
              <a:schemeClr val="accent1"/>
            </a:solidFill>
            <a:prstDash val="solid"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4976385" y="2094092"/>
            <a:ext cx="2239230" cy="1208784"/>
          </a:xfrm>
          <a:prstGeom prst="rect">
            <a:avLst/>
          </a:prstGeom>
          <a:noFill/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defRPr/>
            </a:pPr>
            <a:r>
              <a:rPr lang="en-US" sz="495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06</a:t>
            </a:r>
            <a:endParaRPr lang="en-US" sz="1100"/>
          </a:p>
        </p:txBody>
      </p:sp>
      <p:sp>
        <p:nvSpPr>
          <p:cNvPr id="3" name="TextBox 3"/>
          <p:cNvSpPr txBox="1"/>
          <p:nvPr/>
        </p:nvSpPr>
        <p:spPr>
          <a:xfrm>
            <a:off x="3234036" y="3433643"/>
            <a:ext cx="5723930" cy="1991693"/>
          </a:xfrm>
          <a:prstGeom prst="rect">
            <a:avLst/>
          </a:prstGeom>
          <a:ln/>
        </p:spPr>
        <p:txBody>
          <a:bodyPr vert="horz" wrap="square" lIns="91440" tIns="45720" rIns="91440" bIns="45720" rtlCol="0" anchor="t" anchorCtr="0">
            <a:normAutofit/>
          </a:bodyPr>
          <a:lstStyle/>
          <a:p>
            <a:pPr algn="ctr">
              <a:lnSpc>
                <a:spcPct val="120000"/>
              </a:lnSpc>
              <a:spcBef>
                <a:spcPts val="375"/>
              </a:spcBef>
            </a:pPr>
            <a:r>
              <a:rPr lang="en-US" sz="36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点光与IES灯光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374316" y="3045252"/>
            <a:ext cx="9429750" cy="1656361"/>
          </a:xfrm>
          <a:prstGeom prst="roundRect">
            <a:avLst>
              <a:gd name="adj" fmla="val 16667"/>
            </a:avLst>
          </a:prstGeom>
          <a:gradFill>
            <a:gsLst>
              <a:gs pos="100000">
                <a:schemeClr val="lt2">
                  <a:alpha val="100000"/>
                </a:schemeClr>
              </a:gs>
              <a:gs pos="0">
                <a:schemeClr val="lt1">
                  <a:alpha val="100000"/>
                </a:schemeClr>
              </a:gs>
            </a:gsLst>
            <a:lin ang="0"/>
          </a:gradFill>
          <a:ln/>
        </p:spPr>
      </p:sp>
      <p:sp>
        <p:nvSpPr>
          <p:cNvPr id="3" name="AutoShape 3"/>
          <p:cNvSpPr/>
          <p:nvPr/>
        </p:nvSpPr>
        <p:spPr>
          <a:xfrm>
            <a:off x="1374316" y="4823279"/>
            <a:ext cx="9429750" cy="1656361"/>
          </a:xfrm>
          <a:prstGeom prst="roundRect">
            <a:avLst>
              <a:gd name="adj" fmla="val 16667"/>
            </a:avLst>
          </a:prstGeom>
          <a:gradFill>
            <a:gsLst>
              <a:gs pos="0">
                <a:schemeClr val="lt2">
                  <a:alpha val="100000"/>
                </a:schemeClr>
              </a:gs>
              <a:gs pos="100000">
                <a:schemeClr val="lt1">
                  <a:alpha val="100000"/>
                </a:schemeClr>
              </a:gs>
            </a:gsLst>
            <a:lin ang="0"/>
          </a:gradFill>
          <a:ln/>
        </p:spPr>
      </p:sp>
      <p:sp>
        <p:nvSpPr>
          <p:cNvPr id="4" name="AutoShape 4"/>
          <p:cNvSpPr/>
          <p:nvPr/>
        </p:nvSpPr>
        <p:spPr>
          <a:xfrm>
            <a:off x="1374316" y="1267225"/>
            <a:ext cx="9429750" cy="1656361"/>
          </a:xfrm>
          <a:prstGeom prst="roundRect">
            <a:avLst>
              <a:gd name="adj" fmla="val 16667"/>
            </a:avLst>
          </a:prstGeom>
          <a:gradFill>
            <a:gsLst>
              <a:gs pos="0">
                <a:schemeClr val="lt2">
                  <a:alpha val="100000"/>
                </a:schemeClr>
              </a:gs>
              <a:gs pos="100000">
                <a:schemeClr val="lt1">
                  <a:alpha val="100000"/>
                </a:schemeClr>
              </a:gs>
            </a:gsLst>
            <a:lin ang="0"/>
          </a:gradFill>
          <a:ln/>
        </p:spPr>
      </p:sp>
      <p:sp>
        <p:nvSpPr>
          <p:cNvPr id="5" name="AutoShape 5"/>
          <p:cNvSpPr/>
          <p:nvPr/>
        </p:nvSpPr>
        <p:spPr>
          <a:xfrm>
            <a:off x="987242" y="5246342"/>
            <a:ext cx="810236" cy="810236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6" name="Freeform 6"/>
          <p:cNvSpPr/>
          <p:nvPr/>
        </p:nvSpPr>
        <p:spPr>
          <a:xfrm>
            <a:off x="1115389" y="5374489"/>
            <a:ext cx="553940" cy="55394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90033" y="152400"/>
                </a:moveTo>
                <a:cubicBezTo>
                  <a:pt x="190033" y="90992"/>
                  <a:pt x="221771" y="56493"/>
                  <a:pt x="221771" y="56493"/>
                </a:cubicBezTo>
                <a:cubicBezTo>
                  <a:pt x="221771" y="56493"/>
                  <a:pt x="193758" y="33766"/>
                  <a:pt x="151924" y="33766"/>
                </a:cubicBezTo>
                <a:cubicBezTo>
                  <a:pt x="110090" y="33766"/>
                  <a:pt x="82067" y="56512"/>
                  <a:pt x="82067" y="56512"/>
                </a:cubicBezTo>
                <a:cubicBezTo>
                  <a:pt x="82067" y="56512"/>
                  <a:pt x="114376" y="82753"/>
                  <a:pt x="114376" y="152400"/>
                </a:cubicBezTo>
                <a:cubicBezTo>
                  <a:pt x="114376" y="219608"/>
                  <a:pt x="81858" y="248145"/>
                  <a:pt x="81858" y="248145"/>
                </a:cubicBezTo>
                <a:cubicBezTo>
                  <a:pt x="81858" y="248145"/>
                  <a:pt x="115662" y="271034"/>
                  <a:pt x="151924" y="271034"/>
                </a:cubicBezTo>
                <a:cubicBezTo>
                  <a:pt x="189043" y="271034"/>
                  <a:pt x="221799" y="248269"/>
                  <a:pt x="221799" y="248269"/>
                </a:cubicBezTo>
                <a:cubicBezTo>
                  <a:pt x="221799" y="248269"/>
                  <a:pt x="190033" y="218503"/>
                  <a:pt x="190033" y="152400"/>
                </a:cubicBezTo>
                <a:close/>
                <a:moveTo>
                  <a:pt x="74095" y="62789"/>
                </a:moveTo>
                <a:cubicBezTo>
                  <a:pt x="74095" y="62789"/>
                  <a:pt x="34633" y="86839"/>
                  <a:pt x="34633" y="152800"/>
                </a:cubicBezTo>
                <a:cubicBezTo>
                  <a:pt x="34633" y="218751"/>
                  <a:pt x="74533" y="240335"/>
                  <a:pt x="74533" y="240335"/>
                </a:cubicBezTo>
                <a:cubicBezTo>
                  <a:pt x="74533" y="240335"/>
                  <a:pt x="103613" y="218742"/>
                  <a:pt x="103613" y="152800"/>
                </a:cubicBezTo>
                <a:cubicBezTo>
                  <a:pt x="103613" y="86839"/>
                  <a:pt x="74095" y="62789"/>
                  <a:pt x="74095" y="62789"/>
                </a:cubicBezTo>
                <a:close/>
                <a:moveTo>
                  <a:pt x="229753" y="64570"/>
                </a:moveTo>
                <a:cubicBezTo>
                  <a:pt x="229753" y="64570"/>
                  <a:pt x="200244" y="86839"/>
                  <a:pt x="200244" y="152800"/>
                </a:cubicBezTo>
                <a:cubicBezTo>
                  <a:pt x="200244" y="218751"/>
                  <a:pt x="229305" y="240335"/>
                  <a:pt x="229305" y="240335"/>
                </a:cubicBezTo>
                <a:cubicBezTo>
                  <a:pt x="229305" y="240335"/>
                  <a:pt x="270158" y="218742"/>
                  <a:pt x="270158" y="152800"/>
                </a:cubicBezTo>
                <a:cubicBezTo>
                  <a:pt x="270158" y="86839"/>
                  <a:pt x="229753" y="64570"/>
                  <a:pt x="229753" y="6457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  <p:sp>
        <p:nvSpPr>
          <p:cNvPr id="7" name="AutoShape 7"/>
          <p:cNvSpPr/>
          <p:nvPr/>
        </p:nvSpPr>
        <p:spPr>
          <a:xfrm>
            <a:off x="10373288" y="3468315"/>
            <a:ext cx="810236" cy="810236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8" name="AutoShape 8"/>
          <p:cNvSpPr/>
          <p:nvPr/>
        </p:nvSpPr>
        <p:spPr>
          <a:xfrm>
            <a:off x="987242" y="1690288"/>
            <a:ext cx="810236" cy="810236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9" name="Freeform 9"/>
          <p:cNvSpPr/>
          <p:nvPr/>
        </p:nvSpPr>
        <p:spPr>
          <a:xfrm>
            <a:off x="1171659" y="1892749"/>
            <a:ext cx="405314" cy="405314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73841" y="122930"/>
                </a:moveTo>
                <a:cubicBezTo>
                  <a:pt x="179718" y="102937"/>
                  <a:pt x="177232" y="81020"/>
                  <a:pt x="166392" y="62665"/>
                </a:cubicBezTo>
                <a:cubicBezTo>
                  <a:pt x="166630" y="62998"/>
                  <a:pt x="62770" y="167697"/>
                  <a:pt x="62027" y="167040"/>
                </a:cubicBezTo>
                <a:cubicBezTo>
                  <a:pt x="80077" y="177698"/>
                  <a:pt x="101994" y="180699"/>
                  <a:pt x="121720" y="175193"/>
                </a:cubicBezTo>
                <a:cubicBezTo>
                  <a:pt x="121577" y="174689"/>
                  <a:pt x="173422" y="122853"/>
                  <a:pt x="173841" y="122930"/>
                </a:cubicBezTo>
                <a:close/>
                <a:moveTo>
                  <a:pt x="155315" y="45968"/>
                </a:moveTo>
                <a:cubicBezTo>
                  <a:pt x="141322" y="32175"/>
                  <a:pt x="121301" y="22822"/>
                  <a:pt x="100127" y="22822"/>
                </a:cubicBezTo>
                <a:cubicBezTo>
                  <a:pt x="57331" y="22822"/>
                  <a:pt x="22631" y="57607"/>
                  <a:pt x="22631" y="100508"/>
                </a:cubicBezTo>
                <a:cubicBezTo>
                  <a:pt x="22631" y="121444"/>
                  <a:pt x="32156" y="141713"/>
                  <a:pt x="45587" y="155686"/>
                </a:cubicBezTo>
                <a:cubicBezTo>
                  <a:pt x="45615" y="155686"/>
                  <a:pt x="154657" y="46863"/>
                  <a:pt x="155315" y="45968"/>
                </a:cubicBezTo>
                <a:close/>
                <a:moveTo>
                  <a:pt x="264909" y="252089"/>
                </a:moveTo>
                <a:cubicBezTo>
                  <a:pt x="264909" y="252089"/>
                  <a:pt x="267443" y="230200"/>
                  <a:pt x="261128" y="223885"/>
                </a:cubicBezTo>
                <a:cubicBezTo>
                  <a:pt x="260709" y="223466"/>
                  <a:pt x="188300" y="135065"/>
                  <a:pt x="188300" y="135065"/>
                </a:cubicBezTo>
                <a:lnTo>
                  <a:pt x="134417" y="188947"/>
                </a:lnTo>
                <a:lnTo>
                  <a:pt x="222818" y="262185"/>
                </a:lnTo>
                <a:cubicBezTo>
                  <a:pt x="228714" y="268919"/>
                  <a:pt x="251441" y="265557"/>
                  <a:pt x="251441" y="265557"/>
                </a:cubicBezTo>
                <a:lnTo>
                  <a:pt x="269538" y="281978"/>
                </a:lnTo>
                <a:lnTo>
                  <a:pt x="282169" y="269348"/>
                </a:lnTo>
                <a:lnTo>
                  <a:pt x="264909" y="252089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  <p:sp>
        <p:nvSpPr>
          <p:cNvPr id="10" name="Freeform 10"/>
          <p:cNvSpPr/>
          <p:nvPr/>
        </p:nvSpPr>
        <p:spPr>
          <a:xfrm>
            <a:off x="10569897" y="3661311"/>
            <a:ext cx="424244" cy="424244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67640" y="106680"/>
                </a:moveTo>
                <a:lnTo>
                  <a:pt x="189586" y="139598"/>
                </a:lnTo>
                <a:cubicBezTo>
                  <a:pt x="194310" y="146761"/>
                  <a:pt x="204978" y="152400"/>
                  <a:pt x="213512" y="152400"/>
                </a:cubicBezTo>
                <a:lnTo>
                  <a:pt x="259080" y="152400"/>
                </a:lnTo>
                <a:lnTo>
                  <a:pt x="259080" y="121920"/>
                </a:lnTo>
                <a:lnTo>
                  <a:pt x="213360" y="121920"/>
                </a:lnTo>
                <a:lnTo>
                  <a:pt x="191414" y="89002"/>
                </a:lnTo>
                <a:cubicBezTo>
                  <a:pt x="185452" y="80686"/>
                  <a:pt x="178394" y="73628"/>
                  <a:pt x="170345" y="67847"/>
                </a:cubicBezTo>
                <a:lnTo>
                  <a:pt x="170069" y="67666"/>
                </a:lnTo>
                <a:lnTo>
                  <a:pt x="149952" y="54254"/>
                </a:lnTo>
                <a:cubicBezTo>
                  <a:pt x="146104" y="51911"/>
                  <a:pt x="141446" y="50521"/>
                  <a:pt x="136465" y="50521"/>
                </a:cubicBezTo>
                <a:cubicBezTo>
                  <a:pt x="131912" y="50521"/>
                  <a:pt x="127635" y="51683"/>
                  <a:pt x="123911" y="53721"/>
                </a:cubicBezTo>
                <a:lnTo>
                  <a:pt x="124044" y="53654"/>
                </a:lnTo>
                <a:lnTo>
                  <a:pt x="60950" y="91450"/>
                </a:lnTo>
                <a:lnTo>
                  <a:pt x="60950" y="167650"/>
                </a:lnTo>
                <a:lnTo>
                  <a:pt x="91430" y="167650"/>
                </a:lnTo>
                <a:lnTo>
                  <a:pt x="91430" y="106690"/>
                </a:lnTo>
                <a:lnTo>
                  <a:pt x="121910" y="91450"/>
                </a:lnTo>
                <a:lnTo>
                  <a:pt x="76190" y="304810"/>
                </a:lnTo>
                <a:lnTo>
                  <a:pt x="106670" y="304810"/>
                </a:lnTo>
                <a:lnTo>
                  <a:pt x="142484" y="188224"/>
                </a:lnTo>
                <a:lnTo>
                  <a:pt x="167630" y="213370"/>
                </a:lnTo>
                <a:lnTo>
                  <a:pt x="167630" y="304810"/>
                </a:lnTo>
                <a:lnTo>
                  <a:pt x="198110" y="304810"/>
                </a:lnTo>
                <a:lnTo>
                  <a:pt x="198110" y="182890"/>
                </a:lnTo>
                <a:lnTo>
                  <a:pt x="156962" y="141742"/>
                </a:lnTo>
                <a:lnTo>
                  <a:pt x="167630" y="106690"/>
                </a:lnTo>
                <a:close/>
                <a:moveTo>
                  <a:pt x="182880" y="60960"/>
                </a:moveTo>
                <a:cubicBezTo>
                  <a:pt x="199711" y="60960"/>
                  <a:pt x="213360" y="47311"/>
                  <a:pt x="213360" y="30480"/>
                </a:cubicBezTo>
                <a:cubicBezTo>
                  <a:pt x="213360" y="13649"/>
                  <a:pt x="199711" y="0"/>
                  <a:pt x="182880" y="0"/>
                </a:cubicBezTo>
                <a:lnTo>
                  <a:pt x="182880" y="0"/>
                </a:lnTo>
                <a:cubicBezTo>
                  <a:pt x="166049" y="0"/>
                  <a:pt x="152400" y="13649"/>
                  <a:pt x="152400" y="30480"/>
                </a:cubicBezTo>
                <a:cubicBezTo>
                  <a:pt x="152400" y="47311"/>
                  <a:pt x="166049" y="60960"/>
                  <a:pt x="182880" y="60960"/>
                </a:cubicBezTo>
                <a:lnTo>
                  <a:pt x="182880" y="6096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/>
        </p:spPr>
      </p:sp>
      <p:sp>
        <p:nvSpPr>
          <p:cNvPr id="11" name="TextBox 11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点光基础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986545" y="1423391"/>
            <a:ext cx="8201025" cy="57150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点光概念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986545" y="1881734"/>
            <a:ext cx="8201025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点光是一种类似于泛光灯的灯光类型，它的光线从一个小而明亮的点发出，向四面八方传播。在场景中，点光通常用于模拟灯泡、烛光等光源。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931680" y="3229780"/>
            <a:ext cx="8201025" cy="57150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点光属性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931680" y="3688123"/>
            <a:ext cx="8201025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点光具有一些特殊的属性，如亮度、颜色、大小等。这些属性可以通过在点光编辑器中调整相关参数来控制。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931680" y="4882435"/>
            <a:ext cx="8201025" cy="57150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点光应用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931680" y="5340777"/>
            <a:ext cx="8201025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点光在场景中有着广泛的应用，它可以用于照明物体、创造氛围等。例如，可以用点光来模拟灯泡的发光效果，或者用来照亮场景中的某个局部。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2050898" y="1700108"/>
            <a:ext cx="906737" cy="906737"/>
          </a:xfrm>
          <a:prstGeom prst="ellipse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id="3" name="TextBox 3"/>
          <p:cNvSpPr txBox="1"/>
          <p:nvPr/>
        </p:nvSpPr>
        <p:spPr>
          <a:xfrm>
            <a:off x="1008841" y="2806248"/>
            <a:ext cx="2990850" cy="6858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IES灯光概念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008841" y="3502453"/>
            <a:ext cx="2990850" cy="27527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IES灯光是一种具有真实感的灯光类型，它可以根据现实中的IES灯光配置文件来改变灯光的分布及传播方式。通过IES灯光，可以模拟现实中各类灯具的复杂照明效果。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657799" y="2806248"/>
            <a:ext cx="2990850" cy="6858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IES灯光属性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630237" y="3502453"/>
            <a:ext cx="2990850" cy="27527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IES灯光具有一些特殊的属性，如亮度、颜色、传播方式等。这些属性可以通过在IES灯光编辑器中调整相关参数来控制。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294808" y="2806248"/>
            <a:ext cx="2990850" cy="6858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IES灯光应用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267246" y="3502453"/>
            <a:ext cx="2990850" cy="27527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IES灯光在场景中有着广泛的应用，它可以用于模拟各种灯具的发光效果、创造真实的照明氛围等。例如，可以用IES灯光来模拟房间中的台灯发光效果，或者用来照亮场景中的某个局部。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IES灯光基础</a:t>
            </a:r>
          </a:p>
        </p:txBody>
      </p:sp>
      <p:sp>
        <p:nvSpPr>
          <p:cNvPr id="10" name="Freeform 10"/>
          <p:cNvSpPr/>
          <p:nvPr/>
        </p:nvSpPr>
        <p:spPr>
          <a:xfrm>
            <a:off x="2279744" y="1900379"/>
            <a:ext cx="468095" cy="468095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0" y="91440"/>
                </a:moveTo>
                <a:lnTo>
                  <a:pt x="152400" y="0"/>
                </a:lnTo>
                <a:lnTo>
                  <a:pt x="304800" y="91440"/>
                </a:lnTo>
                <a:lnTo>
                  <a:pt x="304800" y="121920"/>
                </a:lnTo>
                <a:lnTo>
                  <a:pt x="0" y="121920"/>
                </a:lnTo>
                <a:lnTo>
                  <a:pt x="0" y="91440"/>
                </a:lnTo>
                <a:close/>
                <a:moveTo>
                  <a:pt x="0" y="274320"/>
                </a:moveTo>
                <a:lnTo>
                  <a:pt x="304800" y="274320"/>
                </a:lnTo>
                <a:lnTo>
                  <a:pt x="304800" y="304800"/>
                </a:lnTo>
                <a:lnTo>
                  <a:pt x="0" y="304800"/>
                </a:lnTo>
                <a:lnTo>
                  <a:pt x="0" y="274320"/>
                </a:lnTo>
                <a:close/>
                <a:moveTo>
                  <a:pt x="30480" y="243840"/>
                </a:moveTo>
                <a:lnTo>
                  <a:pt x="274320" y="243840"/>
                </a:lnTo>
                <a:lnTo>
                  <a:pt x="274320" y="274320"/>
                </a:lnTo>
                <a:lnTo>
                  <a:pt x="30480" y="274320"/>
                </a:lnTo>
                <a:lnTo>
                  <a:pt x="30480" y="243840"/>
                </a:lnTo>
                <a:close/>
                <a:moveTo>
                  <a:pt x="30480" y="121920"/>
                </a:moveTo>
                <a:lnTo>
                  <a:pt x="91440" y="121920"/>
                </a:lnTo>
                <a:lnTo>
                  <a:pt x="91440" y="243840"/>
                </a:lnTo>
                <a:lnTo>
                  <a:pt x="30480" y="243840"/>
                </a:lnTo>
                <a:lnTo>
                  <a:pt x="30480" y="121920"/>
                </a:lnTo>
                <a:close/>
                <a:moveTo>
                  <a:pt x="121920" y="121920"/>
                </a:moveTo>
                <a:lnTo>
                  <a:pt x="182880" y="121920"/>
                </a:lnTo>
                <a:lnTo>
                  <a:pt x="182880" y="243840"/>
                </a:lnTo>
                <a:lnTo>
                  <a:pt x="121920" y="243840"/>
                </a:lnTo>
                <a:lnTo>
                  <a:pt x="121920" y="121920"/>
                </a:lnTo>
                <a:close/>
                <a:moveTo>
                  <a:pt x="213360" y="121920"/>
                </a:moveTo>
                <a:lnTo>
                  <a:pt x="274320" y="121920"/>
                </a:lnTo>
                <a:lnTo>
                  <a:pt x="274320" y="243840"/>
                </a:lnTo>
                <a:lnTo>
                  <a:pt x="213360" y="243840"/>
                </a:lnTo>
                <a:lnTo>
                  <a:pt x="213360" y="121920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/>
        </p:spPr>
      </p:sp>
      <p:sp>
        <p:nvSpPr>
          <p:cNvPr id="11" name="AutoShape 11"/>
          <p:cNvSpPr/>
          <p:nvPr/>
        </p:nvSpPr>
        <p:spPr>
          <a:xfrm>
            <a:off x="5687481" y="1700108"/>
            <a:ext cx="906737" cy="906737"/>
          </a:xfrm>
          <a:prstGeom prst="ellipse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id="12" name="AutoShape 12"/>
          <p:cNvSpPr/>
          <p:nvPr/>
        </p:nvSpPr>
        <p:spPr>
          <a:xfrm>
            <a:off x="9324065" y="1700108"/>
            <a:ext cx="906737" cy="906737"/>
          </a:xfrm>
          <a:prstGeom prst="ellipse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id="13" name="Freeform 13"/>
          <p:cNvSpPr/>
          <p:nvPr/>
        </p:nvSpPr>
        <p:spPr>
          <a:xfrm>
            <a:off x="5890183" y="1902809"/>
            <a:ext cx="501333" cy="501333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257299" y="240773"/>
                </a:moveTo>
                <a:lnTo>
                  <a:pt x="257299" y="258156"/>
                </a:lnTo>
                <a:lnTo>
                  <a:pt x="47501" y="258156"/>
                </a:lnTo>
                <a:lnTo>
                  <a:pt x="47501" y="240773"/>
                </a:lnTo>
                <a:cubicBezTo>
                  <a:pt x="47501" y="240773"/>
                  <a:pt x="43015" y="231162"/>
                  <a:pt x="67361" y="208112"/>
                </a:cubicBezTo>
                <a:cubicBezTo>
                  <a:pt x="91688" y="185071"/>
                  <a:pt x="88487" y="125511"/>
                  <a:pt x="88487" y="85173"/>
                </a:cubicBezTo>
                <a:cubicBezTo>
                  <a:pt x="88487" y="44834"/>
                  <a:pt x="145142" y="43977"/>
                  <a:pt x="145142" y="43977"/>
                </a:cubicBezTo>
                <a:lnTo>
                  <a:pt x="147085" y="43977"/>
                </a:lnTo>
                <a:cubicBezTo>
                  <a:pt x="147085" y="43996"/>
                  <a:pt x="147085" y="43701"/>
                  <a:pt x="147085" y="37424"/>
                </a:cubicBezTo>
                <a:cubicBezTo>
                  <a:pt x="147085" y="33395"/>
                  <a:pt x="133560" y="18802"/>
                  <a:pt x="133560" y="18802"/>
                </a:cubicBezTo>
                <a:lnTo>
                  <a:pt x="133360" y="9973"/>
                </a:lnTo>
                <a:lnTo>
                  <a:pt x="171555" y="9973"/>
                </a:lnTo>
                <a:lnTo>
                  <a:pt x="171298" y="19136"/>
                </a:lnTo>
                <a:cubicBezTo>
                  <a:pt x="171298" y="19136"/>
                  <a:pt x="156639" y="33719"/>
                  <a:pt x="156639" y="38014"/>
                </a:cubicBezTo>
                <a:cubicBezTo>
                  <a:pt x="156639" y="42167"/>
                  <a:pt x="156639" y="43558"/>
                  <a:pt x="156639" y="43967"/>
                </a:cubicBezTo>
                <a:lnTo>
                  <a:pt x="159658" y="43967"/>
                </a:lnTo>
                <a:cubicBezTo>
                  <a:pt x="159658" y="43967"/>
                  <a:pt x="216313" y="44825"/>
                  <a:pt x="216313" y="85163"/>
                </a:cubicBezTo>
                <a:cubicBezTo>
                  <a:pt x="216313" y="125501"/>
                  <a:pt x="213112" y="185071"/>
                  <a:pt x="237449" y="208121"/>
                </a:cubicBezTo>
                <a:cubicBezTo>
                  <a:pt x="261785" y="231172"/>
                  <a:pt x="257299" y="240773"/>
                  <a:pt x="257299" y="240773"/>
                </a:cubicBezTo>
                <a:close/>
                <a:moveTo>
                  <a:pt x="176327" y="267367"/>
                </a:moveTo>
                <a:cubicBezTo>
                  <a:pt x="176327" y="280559"/>
                  <a:pt x="165640" y="294827"/>
                  <a:pt x="152457" y="294827"/>
                </a:cubicBezTo>
                <a:cubicBezTo>
                  <a:pt x="139275" y="294827"/>
                  <a:pt x="128588" y="280559"/>
                  <a:pt x="128588" y="267367"/>
                </a:cubicBezTo>
                <a:cubicBezTo>
                  <a:pt x="128588" y="267662"/>
                  <a:pt x="176327" y="267062"/>
                  <a:pt x="176327" y="267367"/>
                </a:cubicBezTo>
                <a:close/>
              </a:path>
            </a:pathLst>
          </a:custGeom>
          <a:solidFill>
            <a:schemeClr val="accent1">
              <a:alpha val="100000"/>
            </a:schemeClr>
          </a:solidFill>
          <a:ln/>
        </p:spPr>
      </p:sp>
      <p:sp>
        <p:nvSpPr>
          <p:cNvPr id="14" name="Freeform 14"/>
          <p:cNvSpPr/>
          <p:nvPr/>
        </p:nvSpPr>
        <p:spPr>
          <a:xfrm>
            <a:off x="9531194" y="1907238"/>
            <a:ext cx="492477" cy="492477"/>
          </a:xfrm>
          <a:custGeom>
            <a:avLst/>
            <a:gdLst/>
            <a:ahLst/>
            <a:cxnLst/>
            <a:rect l="l" t="t" r="r" b="b"/>
            <a:pathLst>
              <a:path w="323850" h="304800">
                <a:moveTo>
                  <a:pt x="265490" y="266700"/>
                </a:moveTo>
                <a:cubicBezTo>
                  <a:pt x="265490" y="266700"/>
                  <a:pt x="318068" y="266757"/>
                  <a:pt x="325450" y="215313"/>
                </a:cubicBezTo>
                <a:cubicBezTo>
                  <a:pt x="328965" y="159058"/>
                  <a:pt x="274625" y="147971"/>
                  <a:pt x="274625" y="147971"/>
                </a:cubicBezTo>
                <a:cubicBezTo>
                  <a:pt x="274625" y="147971"/>
                  <a:pt x="280807" y="64694"/>
                  <a:pt x="204511" y="55197"/>
                </a:cubicBezTo>
                <a:cubicBezTo>
                  <a:pt x="139122" y="48520"/>
                  <a:pt x="119224" y="109290"/>
                  <a:pt x="119224" y="109290"/>
                </a:cubicBezTo>
                <a:cubicBezTo>
                  <a:pt x="119224" y="109290"/>
                  <a:pt x="99527" y="90354"/>
                  <a:pt x="72809" y="105823"/>
                </a:cubicBezTo>
                <a:cubicBezTo>
                  <a:pt x="48892" y="120587"/>
                  <a:pt x="53121" y="147618"/>
                  <a:pt x="53121" y="147618"/>
                </a:cubicBezTo>
                <a:cubicBezTo>
                  <a:pt x="53121" y="147618"/>
                  <a:pt x="0" y="157944"/>
                  <a:pt x="0" y="212084"/>
                </a:cubicBezTo>
                <a:cubicBezTo>
                  <a:pt x="1191" y="266157"/>
                  <a:pt x="57693" y="266700"/>
                  <a:pt x="57693" y="266700"/>
                </a:cubicBezTo>
              </a:path>
            </a:pathLst>
          </a:custGeom>
          <a:solidFill>
            <a:schemeClr val="accent1">
              <a:alpha val="100000"/>
            </a:schemeClr>
          </a:solidFill>
          <a:ln/>
        </p:spPr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/>
          </a:blip>
          <a:srcRect/>
          <a:stretch>
            <a:fillRect/>
          </a:stretch>
        </p:blipFill>
        <p:spPr>
          <a:xfrm>
            <a:off x="640619" y="1239230"/>
            <a:ext cx="3783578" cy="5044771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萤火虫现象与解决方案</a:t>
            </a:r>
          </a:p>
        </p:txBody>
      </p:sp>
      <p:sp>
        <p:nvSpPr>
          <p:cNvPr id="4" name="AutoShape 4"/>
          <p:cNvSpPr/>
          <p:nvPr/>
        </p:nvSpPr>
        <p:spPr>
          <a:xfrm>
            <a:off x="4195024" y="4787018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5" name="AutoShape 5"/>
          <p:cNvSpPr/>
          <p:nvPr/>
        </p:nvSpPr>
        <p:spPr>
          <a:xfrm>
            <a:off x="4195024" y="3018088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6" name="AutoShape 6"/>
          <p:cNvSpPr/>
          <p:nvPr/>
        </p:nvSpPr>
        <p:spPr>
          <a:xfrm>
            <a:off x="4195024" y="1237957"/>
            <a:ext cx="701468" cy="550104"/>
          </a:xfrm>
          <a:prstGeom prst="rect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7" name="TextBox 7"/>
          <p:cNvSpPr txBox="1"/>
          <p:nvPr/>
        </p:nvSpPr>
        <p:spPr>
          <a:xfrm>
            <a:off x="5259845" y="2945478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解决方案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259845" y="3472246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针对萤火虫现象，可以采取一些解决方案。一种常见的解决方案是调整灯光的采样设置，通过增加采样数量来提高渲染质量。另外，也可以通过优化场景中的物体布局来减少萤火虫现象的发生。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272199" y="4714408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注意事项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272199" y="5252378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在处理萤火虫现象时，需要注意不要过度增加采样数量，以免导致渲染时间过长或者占用过多资源。同时，也需要根据实际情况选择合适的解决方案来解决萤火虫问题。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272221" y="1165346"/>
            <a:ext cx="6286500" cy="69532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萤火虫现象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272221" y="1692114"/>
            <a:ext cx="6124575" cy="124777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在灯光渲染中，可能会出现一种类似于萤火虫发光的现象。这种现象通常是由于灯光设置不当或者场景中的物体过多导致的。</a:t>
            </a:r>
          </a:p>
        </p:txBody>
      </p:sp>
      <p:sp>
        <p:nvSpPr>
          <p:cNvPr id="13" name="AutoShape 13"/>
          <p:cNvSpPr/>
          <p:nvPr/>
        </p:nvSpPr>
        <p:spPr>
          <a:xfrm>
            <a:off x="4629608" y="478701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4" name="AutoShape 14"/>
          <p:cNvSpPr/>
          <p:nvPr/>
        </p:nvSpPr>
        <p:spPr>
          <a:xfrm>
            <a:off x="3911804" y="478701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5" name="AutoShape 15"/>
          <p:cNvSpPr/>
          <p:nvPr/>
        </p:nvSpPr>
        <p:spPr>
          <a:xfrm>
            <a:off x="4629608" y="301808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6" name="AutoShape 16"/>
          <p:cNvSpPr/>
          <p:nvPr/>
        </p:nvSpPr>
        <p:spPr>
          <a:xfrm>
            <a:off x="3911804" y="3018088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7" name="AutoShape 17"/>
          <p:cNvSpPr/>
          <p:nvPr/>
        </p:nvSpPr>
        <p:spPr>
          <a:xfrm>
            <a:off x="4629608" y="1237957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8" name="AutoShape 18"/>
          <p:cNvSpPr/>
          <p:nvPr/>
        </p:nvSpPr>
        <p:spPr>
          <a:xfrm>
            <a:off x="3911804" y="1237957"/>
            <a:ext cx="550104" cy="550104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9" name="TextBox 19"/>
          <p:cNvSpPr txBox="1"/>
          <p:nvPr/>
        </p:nvSpPr>
        <p:spPr>
          <a:xfrm>
            <a:off x="4162763" y="4825850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162763" y="3056920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4162763" y="1276789"/>
            <a:ext cx="765990" cy="472440"/>
          </a:xfrm>
          <a:prstGeom prst="rect">
            <a:avLst/>
          </a:prstGeom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325" b="1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灯光滤镜应用</a:t>
            </a:r>
          </a:p>
        </p:txBody>
      </p:sp>
      <p:sp>
        <p:nvSpPr>
          <p:cNvPr id="3" name="AutoShape 3"/>
          <p:cNvSpPr/>
          <p:nvPr/>
        </p:nvSpPr>
        <p:spPr>
          <a:xfrm>
            <a:off x="1043632" y="1558004"/>
            <a:ext cx="8572780" cy="1513522"/>
          </a:xfrm>
          <a:prstGeom prst="roundRect">
            <a:avLst>
              <a:gd name="adj" fmla="val 16667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4" name="AutoShape 4"/>
          <p:cNvSpPr/>
          <p:nvPr/>
        </p:nvSpPr>
        <p:spPr>
          <a:xfrm rot="1800000">
            <a:off x="644958" y="1963388"/>
            <a:ext cx="808893" cy="701803"/>
          </a:xfrm>
          <a:prstGeom prst="hexagon">
            <a:avLst>
              <a:gd name="adj" fmla="val 28663"/>
              <a:gd name="vf" fmla="val 115470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5" name="AutoShape 5"/>
          <p:cNvSpPr/>
          <p:nvPr/>
        </p:nvSpPr>
        <p:spPr>
          <a:xfrm>
            <a:off x="519875" y="1983537"/>
            <a:ext cx="1059059" cy="661505"/>
          </a:xfrm>
          <a:prstGeom prst="rect">
            <a:avLst/>
          </a:prstGeom>
          <a:noFill/>
          <a:ln/>
        </p:spPr>
        <p:txBody>
          <a:bodyPr vert="horz" wrap="square" lIns="95250" tIns="47625" rIns="95250" bIns="47625" rtlCol="0" anchor="ctr" anchorCtr="1">
            <a:noAutofit/>
          </a:bodyPr>
          <a:lstStyle/>
          <a:p>
            <a:pPr algn="ctr">
              <a:spcBef>
                <a:spcPts val="375"/>
              </a:spcBef>
              <a:defRPr/>
            </a:pPr>
            <a:r>
              <a:rPr lang="en-US" sz="2700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01</a:t>
            </a:r>
            <a:endParaRPr lang="en-US" sz="1100"/>
          </a:p>
        </p:txBody>
      </p:sp>
      <p:sp>
        <p:nvSpPr>
          <p:cNvPr id="6" name="TextBox 6"/>
          <p:cNvSpPr txBox="1"/>
          <p:nvPr/>
        </p:nvSpPr>
        <p:spPr>
          <a:xfrm>
            <a:off x="1839654" y="2145030"/>
            <a:ext cx="7409867" cy="868915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灯光滤镜是一种可以改变灯光某些属性的着色器，它可以在灯光渲染过程中添加一些特殊的效果。</a:t>
            </a:r>
          </a:p>
        </p:txBody>
      </p:sp>
      <p:sp>
        <p:nvSpPr>
          <p:cNvPr id="7" name="AutoShape 7"/>
          <p:cNvSpPr/>
          <p:nvPr/>
        </p:nvSpPr>
        <p:spPr>
          <a:xfrm>
            <a:off x="2159565" y="3291252"/>
            <a:ext cx="8572780" cy="1513522"/>
          </a:xfrm>
          <a:prstGeom prst="roundRect">
            <a:avLst>
              <a:gd name="adj" fmla="val 16667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8" name="TextBox 8"/>
          <p:cNvSpPr txBox="1"/>
          <p:nvPr/>
        </p:nvSpPr>
        <p:spPr>
          <a:xfrm>
            <a:off x="3011101" y="3888105"/>
            <a:ext cx="7409867" cy="868915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灯光滤镜在场景中有着广泛的应用，它可以用于改变灯光的颜色、强度等属性，或者添加一些特殊的光照效果。</a:t>
            </a:r>
          </a:p>
        </p:txBody>
      </p:sp>
      <p:sp>
        <p:nvSpPr>
          <p:cNvPr id="9" name="AutoShape 9"/>
          <p:cNvSpPr/>
          <p:nvPr/>
        </p:nvSpPr>
        <p:spPr>
          <a:xfrm>
            <a:off x="3275499" y="4988243"/>
            <a:ext cx="8572780" cy="1513522"/>
          </a:xfrm>
          <a:prstGeom prst="roundRect">
            <a:avLst>
              <a:gd name="adj" fmla="val 16667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10" name="TextBox 10"/>
          <p:cNvSpPr txBox="1"/>
          <p:nvPr/>
        </p:nvSpPr>
        <p:spPr>
          <a:xfrm>
            <a:off x="4071520" y="5572125"/>
            <a:ext cx="7409867" cy="868915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在使用灯光滤镜时，需要注意不要过度使用滤镜效果，以免导致场景过于夸张或者失真。同时，也需要根据实际情况选择合适的灯光滤镜来达到预期的效果。</a:t>
            </a:r>
          </a:p>
        </p:txBody>
      </p:sp>
      <p:sp>
        <p:nvSpPr>
          <p:cNvPr id="11" name="AutoShape 11"/>
          <p:cNvSpPr/>
          <p:nvPr/>
        </p:nvSpPr>
        <p:spPr>
          <a:xfrm rot="1800000">
            <a:off x="1730824" y="3697112"/>
            <a:ext cx="808893" cy="701803"/>
          </a:xfrm>
          <a:prstGeom prst="hexagon">
            <a:avLst>
              <a:gd name="adj" fmla="val 28663"/>
              <a:gd name="vf" fmla="val 115470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2" name="AutoShape 12"/>
          <p:cNvSpPr/>
          <p:nvPr/>
        </p:nvSpPr>
        <p:spPr>
          <a:xfrm>
            <a:off x="1605741" y="3717260"/>
            <a:ext cx="1059059" cy="661505"/>
          </a:xfrm>
          <a:prstGeom prst="rect">
            <a:avLst/>
          </a:prstGeom>
          <a:noFill/>
          <a:ln/>
        </p:spPr>
        <p:txBody>
          <a:bodyPr vert="horz" wrap="square" lIns="95250" tIns="47625" rIns="95250" bIns="47625" rtlCol="0" anchor="ctr" anchorCtr="1">
            <a:noAutofit/>
          </a:bodyPr>
          <a:lstStyle/>
          <a:p>
            <a:pPr algn="ctr">
              <a:spcBef>
                <a:spcPts val="375"/>
              </a:spcBef>
              <a:defRPr/>
            </a:pPr>
            <a:r>
              <a:rPr lang="en-US" sz="2700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02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 rot="1800000">
            <a:off x="2866220" y="5394102"/>
            <a:ext cx="808893" cy="701803"/>
          </a:xfrm>
          <a:prstGeom prst="hexagon">
            <a:avLst>
              <a:gd name="adj" fmla="val 28663"/>
              <a:gd name="vf" fmla="val 115470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4" name="AutoShape 14"/>
          <p:cNvSpPr/>
          <p:nvPr/>
        </p:nvSpPr>
        <p:spPr>
          <a:xfrm>
            <a:off x="2741137" y="5414251"/>
            <a:ext cx="1059059" cy="661505"/>
          </a:xfrm>
          <a:prstGeom prst="rect">
            <a:avLst/>
          </a:prstGeom>
          <a:noFill/>
          <a:ln/>
        </p:spPr>
        <p:txBody>
          <a:bodyPr vert="horz" wrap="square" lIns="95250" tIns="47625" rIns="95250" bIns="47625" rtlCol="0" anchor="ctr" anchorCtr="1">
            <a:noAutofit/>
          </a:bodyPr>
          <a:lstStyle/>
          <a:p>
            <a:pPr algn="ctr">
              <a:spcBef>
                <a:spcPts val="375"/>
              </a:spcBef>
              <a:defRPr/>
            </a:pPr>
            <a:r>
              <a:rPr lang="en-US" sz="2700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03</a:t>
            </a:r>
            <a:endParaRPr lang="en-US" sz="1100"/>
          </a:p>
        </p:txBody>
      </p:sp>
      <p:sp>
        <p:nvSpPr>
          <p:cNvPr id="15" name="TextBox 15"/>
          <p:cNvSpPr txBox="1"/>
          <p:nvPr/>
        </p:nvSpPr>
        <p:spPr>
          <a:xfrm>
            <a:off x="1835843" y="1723773"/>
            <a:ext cx="3143250" cy="342900"/>
          </a:xfrm>
          <a:prstGeom prst="rect">
            <a:avLst/>
          </a:prstGeom>
          <a:ln/>
        </p:spPr>
        <p:txBody>
          <a:bodyPr vert="horz" wrap="square" lIns="0" tIns="0" rIns="0" bIns="0" rtlCol="0" anchor="ctr" anchorCtr="0">
            <a:noAutofit/>
          </a:bodyPr>
          <a:lstStyle/>
          <a:p>
            <a:pPr>
              <a:lnSpc>
                <a:spcPct val="100000"/>
              </a:lnSpc>
              <a:spcBef>
                <a:spcPts val="375"/>
              </a:spcBef>
            </a:pPr>
            <a:r>
              <a:rPr lang="en-US" sz="21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灯光滤镜概念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011101" y="3465700"/>
            <a:ext cx="3143250" cy="342900"/>
          </a:xfrm>
          <a:prstGeom prst="rect">
            <a:avLst/>
          </a:prstGeom>
          <a:ln/>
        </p:spPr>
        <p:txBody>
          <a:bodyPr vert="horz" wrap="square" lIns="0" tIns="0" rIns="0" bIns="0" rtlCol="0" anchor="ctr" anchorCtr="0">
            <a:noAutofit/>
          </a:bodyPr>
          <a:lstStyle/>
          <a:p>
            <a:pPr>
              <a:lnSpc>
                <a:spcPct val="100000"/>
              </a:lnSpc>
              <a:spcBef>
                <a:spcPts val="375"/>
              </a:spcBef>
            </a:pPr>
            <a:r>
              <a:rPr lang="en-US" sz="21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灯光滤镜应用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4071520" y="5174021"/>
            <a:ext cx="3143250" cy="342900"/>
          </a:xfrm>
          <a:prstGeom prst="rect">
            <a:avLst/>
          </a:prstGeom>
          <a:ln/>
        </p:spPr>
        <p:txBody>
          <a:bodyPr vert="horz" wrap="square" lIns="0" tIns="0" rIns="0" bIns="0" rtlCol="0" anchor="ctr" anchorCtr="0">
            <a:noAutofit/>
          </a:bodyPr>
          <a:lstStyle/>
          <a:p>
            <a:pPr>
              <a:lnSpc>
                <a:spcPct val="100000"/>
              </a:lnSpc>
              <a:spcBef>
                <a:spcPts val="375"/>
              </a:spcBef>
            </a:pPr>
            <a:r>
              <a:rPr lang="en-US" sz="21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注意事项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4976385" y="2094092"/>
            <a:ext cx="2239230" cy="1208784"/>
          </a:xfrm>
          <a:prstGeom prst="rect">
            <a:avLst/>
          </a:prstGeom>
          <a:noFill/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defRPr/>
            </a:pPr>
            <a:r>
              <a:rPr lang="en-US" sz="495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07</a:t>
            </a:r>
            <a:endParaRPr lang="en-US" sz="1100"/>
          </a:p>
        </p:txBody>
      </p:sp>
      <p:sp>
        <p:nvSpPr>
          <p:cNvPr id="3" name="TextBox 3"/>
          <p:cNvSpPr txBox="1"/>
          <p:nvPr/>
        </p:nvSpPr>
        <p:spPr>
          <a:xfrm>
            <a:off x="3234036" y="3433643"/>
            <a:ext cx="5723930" cy="1991693"/>
          </a:xfrm>
          <a:prstGeom prst="rect">
            <a:avLst/>
          </a:prstGeom>
          <a:ln/>
        </p:spPr>
        <p:txBody>
          <a:bodyPr vert="horz" wrap="square" lIns="91440" tIns="45720" rIns="91440" bIns="45720" rtlCol="0" anchor="t" anchorCtr="0">
            <a:normAutofit/>
          </a:bodyPr>
          <a:lstStyle/>
          <a:p>
            <a:pPr algn="ctr">
              <a:lnSpc>
                <a:spcPct val="120000"/>
              </a:lnSpc>
              <a:spcBef>
                <a:spcPts val="375"/>
              </a:spcBef>
            </a:pPr>
            <a:r>
              <a:rPr lang="en-US" sz="36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阿诺德天空与体积散射</a:t>
            </a: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8779" b="8779"/>
          <a:stretch>
            <a:fillRect/>
          </a:stretch>
        </p:blipFill>
        <p:spPr>
          <a:xfrm>
            <a:off x="623312" y="1743101"/>
            <a:ext cx="3394942" cy="1865457"/>
          </a:xfrm>
          <a:prstGeom prst="rect">
            <a:avLst/>
          </a:prstGeom>
        </p:spPr>
      </p:pic>
      <p:sp>
        <p:nvSpPr>
          <p:cNvPr id="3" name="AutoShape 3"/>
          <p:cNvSpPr/>
          <p:nvPr/>
        </p:nvSpPr>
        <p:spPr>
          <a:xfrm>
            <a:off x="623312" y="3209213"/>
            <a:ext cx="3394942" cy="2857500"/>
          </a:xfrm>
          <a:prstGeom prst="roundRect">
            <a:avLst>
              <a:gd name="adj" fmla="val 7195"/>
            </a:avLst>
          </a:prstGeom>
          <a:solidFill>
            <a:srgbClr val="FFFFFF">
              <a:alpha val="100000"/>
            </a:srgbClr>
          </a:solidFill>
          <a:ln/>
          <a:effectLst>
            <a:outerShdw blurRad="342900">
              <a:srgbClr val="000000">
                <a:alpha val="5000"/>
              </a:srgbClr>
            </a:outerShdw>
          </a:effectLst>
        </p:spPr>
      </p:sp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 t="8779" b="8779"/>
          <a:stretch>
            <a:fillRect/>
          </a:stretch>
        </p:blipFill>
        <p:spPr>
          <a:xfrm>
            <a:off x="8189230" y="1775853"/>
            <a:ext cx="3394942" cy="1865457"/>
          </a:xfrm>
          <a:prstGeom prst="rect">
            <a:avLst/>
          </a:prstGeom>
        </p:spPr>
      </p:pic>
      <p:sp>
        <p:nvSpPr>
          <p:cNvPr id="5" name="AutoShape 5"/>
          <p:cNvSpPr/>
          <p:nvPr/>
        </p:nvSpPr>
        <p:spPr>
          <a:xfrm>
            <a:off x="8189230" y="3209213"/>
            <a:ext cx="3394942" cy="2857500"/>
          </a:xfrm>
          <a:prstGeom prst="roundRect">
            <a:avLst>
              <a:gd name="adj" fmla="val 7195"/>
            </a:avLst>
          </a:prstGeom>
          <a:solidFill>
            <a:srgbClr val="FFFFFF">
              <a:alpha val="100000"/>
            </a:srgbClr>
          </a:solidFill>
          <a:ln/>
          <a:effectLst>
            <a:outerShdw blurRad="342900">
              <a:srgbClr val="000000">
                <a:alpha val="5000"/>
              </a:srgbClr>
            </a:outerShdw>
          </a:effectLst>
        </p:spPr>
      </p:sp>
      <p:sp>
        <p:nvSpPr>
          <p:cNvPr id="6" name="TextBox 6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阿诺德天空基础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29057" y="3453550"/>
            <a:ext cx="3183452" cy="559238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天空材质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11743" y="4164695"/>
            <a:ext cx="3018080" cy="1613061"/>
          </a:xfrm>
          <a:prstGeom prst="rect">
            <a:avLst/>
          </a:prstGeom>
          <a:ln/>
        </p:spPr>
        <p:txBody>
          <a:bodyPr vert="horz" wrap="square" lIns="66008" tIns="33052" rIns="66008" bIns="33052" rtlCol="0" anchor="t" anchorCtr="0">
            <a:normAutofit/>
          </a:bodyPr>
          <a:lstStyle/>
          <a:p>
            <a:pPr algn="l">
              <a:lnSpc>
                <a:spcPct val="150000"/>
              </a:lnSpc>
            </a:pPr>
            <a:r>
              <a:rPr lang="en-US" sz="1500">
                <a:solidFill>
                  <a:srgbClr val="000000">
                    <a:alpha val="69804"/>
                    <a:alpha val="70000"/>
                  </a:srgbClr>
                </a:solidFill>
                <a:latin typeface="Microsoft Yahei"/>
                <a:ea typeface="Microsoft Yahei"/>
                <a:cs typeface="Microsoft Yahei"/>
              </a:rPr>
              <a:t>创建一个新的Arnold天空材质，并将其应用于场景中的天空对象。该材质将用于模拟天空中的颜色、亮度等效果。</a:t>
            </a: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4405937" y="1779196"/>
            <a:ext cx="3394942" cy="1865457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4405937" y="3209213"/>
            <a:ext cx="3394942" cy="2857500"/>
          </a:xfrm>
          <a:prstGeom prst="roundRect">
            <a:avLst>
              <a:gd name="adj" fmla="val 7195"/>
            </a:avLst>
          </a:prstGeom>
          <a:solidFill>
            <a:srgbClr val="FFFFFF">
              <a:alpha val="100000"/>
            </a:srgbClr>
          </a:solidFill>
          <a:ln/>
          <a:effectLst>
            <a:outerShdw blurRad="342900">
              <a:srgbClr val="000000">
                <a:alpha val="5000"/>
              </a:srgbClr>
            </a:outerShdw>
          </a:effectLst>
        </p:spPr>
      </p:sp>
      <p:sp>
        <p:nvSpPr>
          <p:cNvPr id="11" name="TextBox 11"/>
          <p:cNvSpPr txBox="1"/>
          <p:nvPr/>
        </p:nvSpPr>
        <p:spPr>
          <a:xfrm>
            <a:off x="4511682" y="3453550"/>
            <a:ext cx="3183452" cy="559238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天空灯光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294976" y="3453550"/>
            <a:ext cx="3183452" cy="559238"/>
          </a:xfrm>
          <a:prstGeom prst="rect">
            <a:avLst/>
          </a:prstGeom>
          <a:ln/>
        </p:spPr>
        <p:txBody>
          <a:bodyPr vert="horz" wrap="square" lIns="66008" tIns="33052" rIns="66008" bIns="33052" rtlCol="0" anchor="ctr" anchorCtr="0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>
                <a:solidFill>
                  <a:srgbClr val="000000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氛围体积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594368" y="4164695"/>
            <a:ext cx="3018080" cy="1613061"/>
          </a:xfrm>
          <a:prstGeom prst="rect">
            <a:avLst/>
          </a:prstGeom>
          <a:ln/>
        </p:spPr>
        <p:txBody>
          <a:bodyPr vert="horz" wrap="square" lIns="66008" tIns="33052" rIns="66008" bIns="33052" rtlCol="0" anchor="t" anchorCtr="0">
            <a:normAutofit/>
          </a:bodyPr>
          <a:lstStyle/>
          <a:p>
            <a:pPr algn="l">
              <a:lnSpc>
                <a:spcPct val="150000"/>
              </a:lnSpc>
            </a:pPr>
            <a:r>
              <a:rPr lang="en-US" sz="1500">
                <a:solidFill>
                  <a:srgbClr val="000000">
                    <a:alpha val="69804"/>
                    <a:alpha val="70000"/>
                  </a:srgbClr>
                </a:solidFill>
                <a:latin typeface="Microsoft Yahei"/>
                <a:ea typeface="Microsoft Yahei"/>
                <a:cs typeface="Microsoft Yahei"/>
              </a:rPr>
              <a:t>创建一个新的Arnold灯光，模拟太阳光等光源对场景的影响。该灯光将用于照亮场景中的物体，并产生阴影和反射等效果。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377661" y="4164695"/>
            <a:ext cx="3018080" cy="1613061"/>
          </a:xfrm>
          <a:prstGeom prst="rect">
            <a:avLst/>
          </a:prstGeom>
          <a:ln/>
        </p:spPr>
        <p:txBody>
          <a:bodyPr vert="horz" wrap="square" lIns="66008" tIns="33052" rIns="66008" bIns="33052" rtlCol="0" anchor="t" anchorCtr="0">
            <a:normAutofit/>
          </a:bodyPr>
          <a:lstStyle/>
          <a:p>
            <a:pPr algn="l">
              <a:lnSpc>
                <a:spcPct val="150000"/>
              </a:lnSpc>
            </a:pPr>
            <a:r>
              <a:rPr lang="en-US" sz="1500">
                <a:solidFill>
                  <a:srgbClr val="000000">
                    <a:alpha val="69804"/>
                    <a:alpha val="70000"/>
                  </a:srgbClr>
                </a:solidFill>
                <a:latin typeface="Microsoft Yahei"/>
                <a:ea typeface="Microsoft Yahei"/>
                <a:cs typeface="Microsoft Yahei"/>
              </a:rPr>
              <a:t>创建一个新的氛围体积，用于模拟整个场景的氛围效果。该体积将应用于整个场景，并影响其中的所有物体。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16675" b="16675"/>
          <a:stretch>
            <a:fillRect/>
          </a:stretch>
        </p:blipFill>
        <p:spPr>
          <a:xfrm>
            <a:off x="4462463" y="2088071"/>
            <a:ext cx="3267075" cy="3267075"/>
          </a:xfrm>
          <a:prstGeom prst="ellipse">
            <a:avLst/>
          </a:prstGeom>
          <a:ln w="57150">
            <a:solidFill>
              <a:schemeClr val="accent1"/>
            </a:solidFill>
            <a:prstDash val="solid"/>
          </a:ln>
        </p:spPr>
      </p:pic>
      <p:sp>
        <p:nvSpPr>
          <p:cNvPr id="3" name="TextBox 3"/>
          <p:cNvSpPr txBox="1"/>
          <p:nvPr/>
        </p:nvSpPr>
        <p:spPr>
          <a:xfrm>
            <a:off x="539110" y="2972036"/>
            <a:ext cx="3314231" cy="64799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HDRI贴图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8059848" y="1716027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通过调整HDRI贴图的曝光和强度等参数，可以控制场景中的亮度和颜色等效果。这些参数可以根据具体场景的需求进行调整。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059848" y="1097369"/>
            <a:ext cx="3314231" cy="62295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96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曝光与强度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059848" y="4019931"/>
            <a:ext cx="3314231" cy="54783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动态范围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059848" y="4565142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HDRI贴图具有较宽的动态范围，可以表现场景中亮部和暗部的细节。通过调整动态范围等参数，可以控制场景中的明暗对比效果。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39110" y="3620031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使用HDRI贴图作为光源，可以模拟真实环境中的光照效果。将HDRI贴图应用于场景中的物体或天空对象，可以得到更加真实的效果。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HDRI照明应用</a:t>
            </a: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/>
          </a:blip>
          <a:srcRect/>
          <a:stretch>
            <a:fillRect/>
          </a:stretch>
        </p:blipFill>
        <p:spPr>
          <a:xfrm>
            <a:off x="476023" y="1726817"/>
            <a:ext cx="4434841" cy="4434841"/>
          </a:xfrm>
          <a:prstGeom prst="round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5562187" y="4881292"/>
            <a:ext cx="6000750" cy="711336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散射系数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267801" y="5523753"/>
            <a:ext cx="6477000" cy="91440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通过调整体积材质的散射系数等参数，可以控制场景中的体积散射效果。这些参数可以根据具体场景的需求进行调整。</a:t>
            </a:r>
          </a:p>
        </p:txBody>
      </p:sp>
      <p:sp>
        <p:nvSpPr>
          <p:cNvPr id="5" name="AutoShape 5"/>
          <p:cNvSpPr/>
          <p:nvPr/>
        </p:nvSpPr>
        <p:spPr>
          <a:xfrm>
            <a:off x="5267801" y="1835975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6" name="TextBox 6"/>
          <p:cNvSpPr txBox="1"/>
          <p:nvPr/>
        </p:nvSpPr>
        <p:spPr>
          <a:xfrm>
            <a:off x="5562187" y="1621998"/>
            <a:ext cx="6000750" cy="666079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体积材质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267801" y="2234038"/>
            <a:ext cx="6477000" cy="91440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创建一个新的体积材质，用于模拟场景中的体积散射效果。该材质将应用于整个场景或特定物体上，并影响其中的所有物体。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62187" y="3262274"/>
            <a:ext cx="6000750" cy="697555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体积灯光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267801" y="3896612"/>
            <a:ext cx="6477000" cy="914400"/>
          </a:xfrm>
          <a:prstGeom prst="rect">
            <a:avLst/>
          </a:prstGeom>
          <a:ln/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创建一个新的体积灯光，用于模拟场景中的体积光源。该灯光将应用于整个场景或特定物体上，并产生体积散射效果。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体积散射基础</a:t>
            </a:r>
          </a:p>
        </p:txBody>
      </p:sp>
      <p:sp>
        <p:nvSpPr>
          <p:cNvPr id="11" name="AutoShape 11"/>
          <p:cNvSpPr/>
          <p:nvPr/>
        </p:nvSpPr>
        <p:spPr>
          <a:xfrm>
            <a:off x="5267801" y="3491989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2" name="AutoShape 12"/>
          <p:cNvSpPr/>
          <p:nvPr/>
        </p:nvSpPr>
        <p:spPr>
          <a:xfrm>
            <a:off x="5267801" y="5117897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54963" y="2034175"/>
            <a:ext cx="5829300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创建一个新的雾效材质，用于模拟场景中的雾效效果。该材质将应用于整个场景或特定物体上，并影响其中的所有物体。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454963" y="1575832"/>
            <a:ext cx="5829300" cy="400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77000"/>
              </a:lnSpc>
            </a:pPr>
            <a:r>
              <a:rPr lang="en-US" sz="20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雾效材质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54963" y="3530045"/>
            <a:ext cx="5829300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创建一个新的雾效灯光，用于模拟场景中的雾效光源。该灯光将应用于整个场景或特定物体上，并产生雾效效果。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54963" y="3071702"/>
            <a:ext cx="5829300" cy="400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77000"/>
              </a:lnSpc>
            </a:pPr>
            <a:r>
              <a:rPr lang="en-US" sz="20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雾效灯光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54963" y="5118981"/>
            <a:ext cx="5829300" cy="781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通过调整雾效材质的浓度等参数，可以控制场景中的雾效效果。这些参数可以根据具体场景的需求进行调整。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54963" y="4660638"/>
            <a:ext cx="5829300" cy="40005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77000"/>
              </a:lnSpc>
            </a:pPr>
            <a:r>
              <a:rPr lang="en-US" sz="20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雾的浓度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738931" y="1450035"/>
            <a:ext cx="4792980" cy="4792980"/>
          </a:xfrm>
          <a:prstGeom prst="ellipse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雾效模拟应用</a:t>
            </a: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4976385" y="2094092"/>
            <a:ext cx="2239230" cy="1208784"/>
          </a:xfrm>
          <a:prstGeom prst="rect">
            <a:avLst/>
          </a:prstGeom>
          <a:noFill/>
          <a:ln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>
              <a:defRPr/>
            </a:pPr>
            <a:r>
              <a:rPr lang="en-US" sz="495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08</a:t>
            </a:r>
            <a:endParaRPr lang="en-US" sz="1100"/>
          </a:p>
        </p:txBody>
      </p:sp>
      <p:sp>
        <p:nvSpPr>
          <p:cNvPr id="3" name="TextBox 3"/>
          <p:cNvSpPr txBox="1"/>
          <p:nvPr/>
        </p:nvSpPr>
        <p:spPr>
          <a:xfrm>
            <a:off x="3234036" y="3433643"/>
            <a:ext cx="5723930" cy="1991693"/>
          </a:xfrm>
          <a:prstGeom prst="rect">
            <a:avLst/>
          </a:prstGeom>
          <a:ln/>
        </p:spPr>
        <p:txBody>
          <a:bodyPr vert="horz" wrap="square" lIns="91440" tIns="45720" rIns="91440" bIns="45720" rtlCol="0" anchor="t" anchorCtr="0">
            <a:normAutofit/>
          </a:bodyPr>
          <a:lstStyle/>
          <a:p>
            <a:pPr algn="ctr">
              <a:lnSpc>
                <a:spcPct val="120000"/>
              </a:lnSpc>
              <a:spcBef>
                <a:spcPts val="375"/>
              </a:spcBef>
            </a:pPr>
            <a:r>
              <a:rPr lang="en-US" sz="36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机器人渲染案例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90290" y="4933294"/>
            <a:ext cx="2809472" cy="114036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负责场景的主光源，调整其颜色、强度和位置，以模拟真实环境中的灯光效果。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990089" y="4085631"/>
            <a:ext cx="2809875" cy="507055"/>
          </a:xfrm>
          <a:prstGeom prst="rect">
            <a:avLst/>
          </a:prstGeom>
          <a:ln>
            <a:solidFill>
              <a:schemeClr val="accent1">
                <a:alpha val="100000"/>
              </a:schemeClr>
            </a:solidFill>
          </a:ln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方形区域光</a:t>
            </a:r>
          </a:p>
        </p:txBody>
      </p:sp>
      <p:cxnSp>
        <p:nvCxnSpPr>
          <p:cNvPr id="4" name="Connector 4"/>
          <p:cNvCxnSpPr/>
          <p:nvPr/>
        </p:nvCxnSpPr>
        <p:spPr>
          <a:xfrm>
            <a:off x="1056616" y="4732887"/>
            <a:ext cx="2676821" cy="0"/>
          </a:xfrm>
          <a:prstGeom prst="line">
            <a:avLst/>
          </a:prstGeom>
          <a:ln w="9525">
            <a:solidFill>
              <a:schemeClr val="accent1"/>
            </a:solidFill>
            <a:prstDash val="dash"/>
            <a:headEnd type="none"/>
            <a:tailEnd type="non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 l="16750" r="16750"/>
          <a:stretch>
            <a:fillRect/>
          </a:stretch>
        </p:blipFill>
        <p:spPr>
          <a:xfrm>
            <a:off x="4980951" y="1649322"/>
            <a:ext cx="2231507" cy="2231507"/>
          </a:xfrm>
          <a:prstGeom prst="ellipse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4725104" y="4085631"/>
            <a:ext cx="2743200" cy="507055"/>
          </a:xfrm>
          <a:prstGeom prst="rect">
            <a:avLst/>
          </a:prstGeom>
          <a:ln>
            <a:solidFill>
              <a:schemeClr val="accent1">
                <a:alpha val="100000"/>
              </a:schemeClr>
            </a:solidFill>
          </a:ln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聚光灯</a:t>
            </a:r>
          </a:p>
        </p:txBody>
      </p:sp>
      <p:cxnSp>
        <p:nvCxnSpPr>
          <p:cNvPr id="7" name="Connector 7"/>
          <p:cNvCxnSpPr/>
          <p:nvPr/>
        </p:nvCxnSpPr>
        <p:spPr>
          <a:xfrm>
            <a:off x="4758293" y="4732887"/>
            <a:ext cx="2676821" cy="0"/>
          </a:xfrm>
          <a:prstGeom prst="line">
            <a:avLst/>
          </a:prstGeom>
          <a:ln w="9525">
            <a:solidFill>
              <a:schemeClr val="accent1"/>
            </a:solidFill>
            <a:prstDash val="dash"/>
            <a:headEnd type="none"/>
            <a:tailEnd type="non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8" name="Picture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682668" y="1649322"/>
            <a:ext cx="2231507" cy="2231507"/>
          </a:xfrm>
          <a:prstGeom prst="ellipse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8374434" y="4085631"/>
            <a:ext cx="2847975" cy="507055"/>
          </a:xfrm>
          <a:prstGeom prst="rect">
            <a:avLst/>
          </a:prstGeom>
          <a:ln>
            <a:solidFill>
              <a:schemeClr val="accent1">
                <a:alpha val="100000"/>
              </a:schemeClr>
            </a:solidFill>
          </a:ln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点光</a:t>
            </a:r>
          </a:p>
        </p:txBody>
      </p:sp>
      <p:cxnSp>
        <p:nvCxnSpPr>
          <p:cNvPr id="10" name="Connector 10"/>
          <p:cNvCxnSpPr/>
          <p:nvPr/>
        </p:nvCxnSpPr>
        <p:spPr>
          <a:xfrm>
            <a:off x="8460012" y="4732887"/>
            <a:ext cx="2676821" cy="0"/>
          </a:xfrm>
          <a:prstGeom prst="line">
            <a:avLst/>
          </a:prstGeom>
          <a:ln w="9525">
            <a:solidFill>
              <a:schemeClr val="accent1"/>
            </a:solidFill>
            <a:prstDash val="dash"/>
            <a:headEnd type="none"/>
            <a:tailEnd type="non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11" name="Picture 1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279273" y="1649322"/>
            <a:ext cx="2231507" cy="2231507"/>
          </a:xfrm>
          <a:prstGeom prst="ellipse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4712639" y="4933294"/>
            <a:ext cx="2768130" cy="114036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用于突出机器人，调整其位置和强度，使机器人成为场景中的焦点。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8373015" y="4933294"/>
            <a:ext cx="2850815" cy="1140368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用于补充场景中的灯光，使整体画面更加明亮。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灯光设置与调整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602741" y="1342506"/>
            <a:ext cx="6612160" cy="1685627"/>
          </a:xfrm>
          <a:prstGeom prst="roundRect">
            <a:avLst>
              <a:gd name="adj" fmla="val 9080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3" name="TextBox 3"/>
          <p:cNvSpPr txBox="1"/>
          <p:nvPr/>
        </p:nvSpPr>
        <p:spPr>
          <a:xfrm>
            <a:off x="749955" y="1680495"/>
            <a:ext cx="1143000" cy="110490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ctr">
              <a:lnSpc>
                <a:spcPct val="120000"/>
              </a:lnSpc>
              <a:spcBef>
                <a:spcPts val="450"/>
              </a:spcBef>
            </a:pPr>
            <a:r>
              <a:rPr lang="en-US" sz="5175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892955" y="1485066"/>
            <a:ext cx="3493916" cy="579431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sz="2400" b="1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机器人材质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892955" y="2045448"/>
            <a:ext cx="4995999" cy="818289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使用Arnold的standard_surface节点，调整其颜色、反射和折射等参数，以模拟机器人的外观。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材质创建与分配</a:t>
            </a:r>
          </a:p>
        </p:txBody>
      </p:sp>
      <p:sp>
        <p:nvSpPr>
          <p:cNvPr id="7" name="AutoShape 7"/>
          <p:cNvSpPr/>
          <p:nvPr/>
        </p:nvSpPr>
        <p:spPr>
          <a:xfrm>
            <a:off x="2531819" y="3172991"/>
            <a:ext cx="6612160" cy="1685627"/>
          </a:xfrm>
          <a:prstGeom prst="roundRect">
            <a:avLst>
              <a:gd name="adj" fmla="val 9080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8" name="TextBox 8"/>
          <p:cNvSpPr txBox="1"/>
          <p:nvPr/>
        </p:nvSpPr>
        <p:spPr>
          <a:xfrm>
            <a:off x="2679034" y="3510980"/>
            <a:ext cx="1143000" cy="110490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ctr">
              <a:lnSpc>
                <a:spcPct val="120000"/>
              </a:lnSpc>
              <a:spcBef>
                <a:spcPts val="450"/>
              </a:spcBef>
            </a:pPr>
            <a:r>
              <a:rPr lang="en-US" sz="5175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822034" y="3315552"/>
            <a:ext cx="3493916" cy="579431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sz="2400" b="1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背景材质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822034" y="3875933"/>
            <a:ext cx="4995999" cy="818289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使用Arnold的sky_dome节点，调整其颜色、亮度等参数，以模拟背景环境。</a:t>
            </a:r>
          </a:p>
        </p:txBody>
      </p:sp>
      <p:sp>
        <p:nvSpPr>
          <p:cNvPr id="11" name="AutoShape 11"/>
          <p:cNvSpPr/>
          <p:nvPr/>
        </p:nvSpPr>
        <p:spPr>
          <a:xfrm>
            <a:off x="4914425" y="4983758"/>
            <a:ext cx="6612160" cy="1685627"/>
          </a:xfrm>
          <a:prstGeom prst="roundRect">
            <a:avLst>
              <a:gd name="adj" fmla="val 9080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id="12" name="TextBox 12"/>
          <p:cNvSpPr txBox="1"/>
          <p:nvPr/>
        </p:nvSpPr>
        <p:spPr>
          <a:xfrm>
            <a:off x="5061639" y="5321747"/>
            <a:ext cx="1143000" cy="1104900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ctr">
              <a:lnSpc>
                <a:spcPct val="120000"/>
              </a:lnSpc>
              <a:spcBef>
                <a:spcPts val="450"/>
              </a:spcBef>
            </a:pPr>
            <a:r>
              <a:rPr lang="en-US" sz="5175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204639" y="5126318"/>
            <a:ext cx="3493916" cy="579431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sz="2400" b="1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其他材质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6204639" y="5686700"/>
            <a:ext cx="4995999" cy="818289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根据需要，为场景中的其他物体分配不同的材质，如玻璃、金属等。</a:t>
            </a: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3873355" y="1664304"/>
            <a:ext cx="638131" cy="638131"/>
          </a:xfrm>
          <a:prstGeom prst="ellipse">
            <a:avLst/>
          </a:prstGeom>
          <a:solidFill>
            <a:schemeClr val="accent1">
              <a:alpha val="20000"/>
            </a:schemeClr>
          </a:solidFill>
          <a:ln/>
        </p:spPr>
      </p:sp>
      <p:sp>
        <p:nvSpPr>
          <p:cNvPr id="3" name="AutoShape 3"/>
          <p:cNvSpPr/>
          <p:nvPr/>
        </p:nvSpPr>
        <p:spPr>
          <a:xfrm>
            <a:off x="4008100" y="1799048"/>
            <a:ext cx="368642" cy="368642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4" name="TextBox 4"/>
          <p:cNvSpPr txBox="1"/>
          <p:nvPr/>
        </p:nvSpPr>
        <p:spPr>
          <a:xfrm>
            <a:off x="4636726" y="1463721"/>
            <a:ext cx="6886575" cy="765904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采样质量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636726" y="2046214"/>
            <a:ext cx="6891292" cy="982033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调整渲染的采样质量，以控制画面的噪点和细节。一般来说，采样质量越高，画面质量越好，但渲染时间也会相应增加。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alphaModFix/>
          </a:blip>
          <a:srcRect l="16625" r="16625"/>
          <a:stretch>
            <a:fillRect/>
          </a:stretch>
        </p:blipFill>
        <p:spPr>
          <a:xfrm>
            <a:off x="-1061158" y="1741145"/>
            <a:ext cx="4421505" cy="4421505"/>
          </a:xfrm>
          <a:prstGeom prst="ellipse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3873355" y="3384629"/>
            <a:ext cx="638131" cy="638131"/>
          </a:xfrm>
          <a:prstGeom prst="ellipse">
            <a:avLst/>
          </a:prstGeom>
          <a:solidFill>
            <a:schemeClr val="accent1">
              <a:alpha val="20000"/>
            </a:schemeClr>
          </a:solidFill>
          <a:ln/>
        </p:spPr>
      </p:sp>
      <p:sp>
        <p:nvSpPr>
          <p:cNvPr id="8" name="AutoShape 8"/>
          <p:cNvSpPr/>
          <p:nvPr/>
        </p:nvSpPr>
        <p:spPr>
          <a:xfrm>
            <a:off x="4008100" y="3519373"/>
            <a:ext cx="368642" cy="368642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9" name="TextBox 9"/>
          <p:cNvSpPr txBox="1"/>
          <p:nvPr/>
        </p:nvSpPr>
        <p:spPr>
          <a:xfrm>
            <a:off x="4636726" y="3182098"/>
            <a:ext cx="6886575" cy="7698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灯光缓存</a:t>
            </a:r>
          </a:p>
        </p:txBody>
      </p:sp>
      <p:sp>
        <p:nvSpPr>
          <p:cNvPr id="10" name="AutoShape 10"/>
          <p:cNvSpPr/>
          <p:nvPr/>
        </p:nvSpPr>
        <p:spPr>
          <a:xfrm>
            <a:off x="3873355" y="5104954"/>
            <a:ext cx="638131" cy="638131"/>
          </a:xfrm>
          <a:prstGeom prst="ellipse">
            <a:avLst/>
          </a:prstGeom>
          <a:solidFill>
            <a:schemeClr val="accent1">
              <a:alpha val="20000"/>
            </a:schemeClr>
          </a:solidFill>
          <a:ln/>
        </p:spPr>
      </p:sp>
      <p:sp>
        <p:nvSpPr>
          <p:cNvPr id="11" name="AutoShape 11"/>
          <p:cNvSpPr/>
          <p:nvPr/>
        </p:nvSpPr>
        <p:spPr>
          <a:xfrm>
            <a:off x="4008100" y="5239698"/>
            <a:ext cx="368642" cy="368642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id="12" name="TextBox 12"/>
          <p:cNvSpPr txBox="1"/>
          <p:nvPr/>
        </p:nvSpPr>
        <p:spPr>
          <a:xfrm>
            <a:off x="4636726" y="4920230"/>
            <a:ext cx="6886575" cy="734184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b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材质缓存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渲染参数优化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636726" y="3789081"/>
            <a:ext cx="6891292" cy="982033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使用灯光缓存技术，可以加速灯光的计算过程，提高渲染速度。可以根据需要选择不同的缓存大小。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636726" y="5471644"/>
            <a:ext cx="6891292" cy="982033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t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使用材质缓存技术，可以加速材质的渲染过程，提高渲染速度。可以根据需要选择不同的缓存大小。</a:t>
            </a: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16667" b="16667"/>
          <a:stretch>
            <a:fillRect/>
          </a:stretch>
        </p:blipFill>
        <p:spPr>
          <a:xfrm>
            <a:off x="4462463" y="2088071"/>
            <a:ext cx="3267075" cy="3267075"/>
          </a:xfrm>
          <a:prstGeom prst="ellipse">
            <a:avLst/>
          </a:prstGeom>
          <a:ln w="57150">
            <a:solidFill>
              <a:schemeClr val="accent1"/>
            </a:solidFill>
            <a:prstDash val="solid"/>
          </a:ln>
        </p:spPr>
      </p:pic>
      <p:sp>
        <p:nvSpPr>
          <p:cNvPr id="3" name="TextBox 3"/>
          <p:cNvSpPr txBox="1"/>
          <p:nvPr/>
        </p:nvSpPr>
        <p:spPr>
          <a:xfrm>
            <a:off x="539110" y="2972036"/>
            <a:ext cx="3314231" cy="64799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 algn="r"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画面质量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8059848" y="1716027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灯光效果应该与机器人的材质和场景的设置相协调，呈现出真实且引人入胜的效果。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059848" y="1097369"/>
            <a:ext cx="3314231" cy="62295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ctr" anchorCtr="0">
            <a:noAutofit/>
          </a:bodyPr>
          <a:lstStyle/>
          <a:p>
            <a:pPr>
              <a:lnSpc>
                <a:spcPct val="96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灯光效果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059848" y="4019931"/>
            <a:ext cx="3314231" cy="547835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b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渲染时间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059848" y="4565142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根据场景的大小和复杂程度以及计算机的性能不同，渲染时间可能会有所不同。在实际操作中，可以根据需要进行优化和调整。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39110" y="3620031"/>
            <a:ext cx="3314231" cy="1580007"/>
          </a:xfrm>
          <a:prstGeom prst="rect">
            <a:avLst/>
          </a:prstGeom>
          <a:ln/>
        </p:spPr>
        <p:txBody>
          <a:bodyPr vert="horz" wrap="square" lIns="114300" tIns="57150" rIns="114300" bIns="57150" rtlCol="0" anchor="t" anchorCtr="0">
            <a:no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经过优化后，最终呈现的机器人画面应该具有真实感和细节，同时应该尽可能地减少噪点和其他渲染瑕疵。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6023" y="265328"/>
            <a:ext cx="11239500" cy="914400"/>
          </a:xfrm>
          <a:prstGeom prst="rect">
            <a:avLst/>
          </a:prstGeom>
          <a:ln/>
        </p:spPr>
        <p:txBody>
          <a:bodyPr vert="horz" wrap="square" lIns="123825" tIns="123825" rIns="57150" bIns="123825" rtlCol="0" anchor="ctr" anchorCtr="0">
            <a:noAutofit/>
          </a:bodyPr>
          <a:lstStyle/>
          <a:p>
            <a:pPr>
              <a:lnSpc>
                <a:spcPct val="140000"/>
              </a:lnSpc>
            </a:pPr>
            <a:r>
              <a:rPr lang="en-US" sz="3000" b="1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最终效果呈现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20A49"/>
      </a:dk1>
      <a:lt1>
        <a:srgbClr val="FBFEFF"/>
      </a:lt1>
      <a:dk2>
        <a:srgbClr val="020A49"/>
      </a:dk2>
      <a:lt2>
        <a:srgbClr val="CADDF0"/>
      </a:lt2>
      <a:accent1>
        <a:srgbClr val="1338FD"/>
      </a:accent1>
      <a:accent2>
        <a:srgbClr val="1338FD"/>
      </a:accent2>
      <a:accent3>
        <a:srgbClr val="1B96DB"/>
      </a:accent3>
      <a:accent4>
        <a:srgbClr val="32C5DA"/>
      </a:accent4>
      <a:accent5>
        <a:srgbClr val="1CCDF0"/>
      </a:accent5>
      <a:accent6>
        <a:srgbClr val="338DE7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2016</Words>
  <Application>Microsoft Office PowerPoint</Application>
  <PresentationFormat>宽屏</PresentationFormat>
  <Paragraphs>447</Paragraphs>
  <Slides>73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73</vt:i4>
      </vt:variant>
    </vt:vector>
  </HeadingPairs>
  <TitlesOfParts>
    <vt:vector size="78" baseType="lpstr">
      <vt:lpstr>Microsoft Yahei</vt:lpstr>
      <vt:lpstr>Microsoft Yahei</vt:lpstr>
      <vt:lpstr>Arial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Administrator</cp:lastModifiedBy>
  <cp:revision>2</cp:revision>
  <dcterms:created xsi:type="dcterms:W3CDTF">2006-08-16T00:00:00Z</dcterms:created>
  <dcterms:modified xsi:type="dcterms:W3CDTF">2024-09-08T09:46:32Z</dcterms:modified>
</cp:coreProperties>
</file>