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6" r:id="rId3"/>
    <p:sldId id="257" r:id="rId4"/>
    <p:sldId id="258" r:id="rId5"/>
    <p:sldId id="259" r:id="rId6"/>
    <p:sldId id="332" r:id="rId7"/>
    <p:sldId id="333" r:id="rId8"/>
    <p:sldId id="334" r:id="rId9"/>
    <p:sldId id="335" r:id="rId10"/>
    <p:sldId id="336" r:id="rId11"/>
    <p:sldId id="337" r:id="rId12"/>
    <p:sldId id="338" r:id="rId13"/>
    <p:sldId id="330" r:id="rId14"/>
  </p:sldIdLst>
  <p:sldSz cx="9144000" cy="6858000" type="screen4x3"/>
  <p:notesSz cx="6858000" cy="9144000"/>
  <p:custDataLst>
    <p:tags r:id="rId19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128"/>
    <p:restoredTop sz="94756"/>
  </p:normalViewPr>
  <p:slideViewPr>
    <p:cSldViewPr showGuides="1">
      <p:cViewPr>
        <p:scale>
          <a:sx n="65" d="100"/>
          <a:sy n="65" d="100"/>
        </p:scale>
        <p:origin x="-468" y="-5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gs" Target="tags/tag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spcBef>
                <a:spcPct val="0"/>
              </a:spcBef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spcBef>
                <a:spcPct val="0"/>
              </a:spcBef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40" name="Rectangle 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第二级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第三级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第四级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第五级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spcBef>
                <a:spcPct val="0"/>
              </a:spcBef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buNone/>
            </a:pPr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spcBef>
                <a:spcPct val="0"/>
              </a:spcBef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spcBef>
                <a:spcPct val="0"/>
              </a:spcBef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1380173" y="2967335"/>
            <a:ext cx="6383655" cy="191897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5400" b="1" i="0" u="none" strike="noStrike" kern="1200" cap="all" spc="0" normalizeH="0" baseline="0" noProof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CINEMA 4D</a:t>
            </a:r>
            <a:endParaRPr kumimoji="1" lang="en-US" altLang="zh-CN" sz="5400" b="1" i="0" u="none" strike="noStrike" kern="1200" cap="all" spc="0" normalizeH="0" baseline="0" noProof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5400" b="1" i="0" u="none" strike="noStrike" kern="1200" cap="all" spc="0" normalizeH="0" baseline="0" noProof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光影与质感表现</a:t>
            </a:r>
            <a:r>
              <a:rPr kumimoji="1" lang="zh-CN" altLang="en-US" sz="5400" b="1" i="0" u="none" strike="noStrike" kern="1200" cap="all" spc="0" normalizeH="0" baseline="0" noProof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技术</a:t>
            </a:r>
            <a:endParaRPr kumimoji="1" lang="zh-CN" altLang="en-US" sz="5400" b="1" i="0" u="none" strike="noStrike" kern="1200" cap="all" spc="0" normalizeH="0" baseline="0" noProof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4" name="Picture 7" descr="内页（改1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1587"/>
            <a:ext cx="9144000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2060575"/>
            <a:ext cx="4819650" cy="365442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 </a:t>
            </a:r>
            <a:r>
              <a:rPr kumimoji="1" lang="en-US" altLang="zh-CN" sz="3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1" lang="zh-CN" altLang="en-US" sz="3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本章简介</a:t>
            </a:r>
            <a:r>
              <a:rPr kumimoji="1" lang="zh-CN" altLang="en-US" sz="3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：</a:t>
            </a:r>
            <a:r>
              <a:rPr kumimoji="1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      </a:t>
            </a:r>
            <a:endParaRPr kumimoji="1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zh-CN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材质是三维图像制作中的三大要素之一，好的材质可以使作品事半功倍。</a:t>
            </a:r>
            <a:r>
              <a:rPr kumimoji="1" lang="en-US" altLang="zh-CN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Cinema 4D</a:t>
            </a:r>
            <a:r>
              <a:rPr kumimoji="1" lang="zh-CN" altLang="zh-CN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材质是</a:t>
            </a:r>
            <a:r>
              <a:rPr kumimoji="1" lang="en-US" altLang="zh-CN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Cinema 4D</a:t>
            </a:r>
            <a:r>
              <a:rPr kumimoji="1" lang="zh-CN" altLang="zh-CN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软件的一个主要特色，它有着神奇的魅力且在作品的制作过程中起着举足轻重的作用。</a:t>
            </a:r>
            <a:endParaRPr kumimoji="1" lang="zh-CN" altLang="zh-CN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6" name="Text Box 8"/>
          <p:cNvSpPr txBox="1"/>
          <p:nvPr/>
        </p:nvSpPr>
        <p:spPr>
          <a:xfrm>
            <a:off x="3143250" y="188913"/>
            <a:ext cx="54610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zh-CN" altLang="zh-CN" sz="3200" dirty="0">
                <a:latin typeface="Times New Roman" panose="02020603050405020304" pitchFamily="18" charset="0"/>
              </a:rPr>
              <a:t>第</a:t>
            </a:r>
            <a:r>
              <a:rPr lang="en-US" altLang="zh-CN" sz="3200" dirty="0">
                <a:latin typeface="Times New Roman" panose="02020603050405020304" pitchFamily="18" charset="0"/>
              </a:rPr>
              <a:t>2</a:t>
            </a:r>
            <a:r>
              <a:rPr lang="zh-CN" altLang="zh-CN" sz="3200" dirty="0">
                <a:latin typeface="Times New Roman" panose="02020603050405020304" pitchFamily="18" charset="0"/>
              </a:rPr>
              <a:t>章</a:t>
            </a:r>
            <a:r>
              <a:rPr lang="en-US" altLang="zh-CN" sz="3200" dirty="0">
                <a:latin typeface="Times New Roman" panose="02020603050405020304" pitchFamily="18" charset="0"/>
              </a:rPr>
              <a:t> Cinema 4D</a:t>
            </a:r>
            <a:r>
              <a:rPr lang="zh-CN" altLang="zh-CN" sz="3200" dirty="0">
                <a:latin typeface="Times New Roman" panose="02020603050405020304" pitchFamily="18" charset="0"/>
              </a:rPr>
              <a:t>的材质</a:t>
            </a:r>
            <a:endParaRPr lang="en-US" altLang="zh-CN" sz="3200" dirty="0">
              <a:latin typeface="汉仪大宋简"/>
              <a:ea typeface="汉仪大宋简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Text Box 10"/>
          <p:cNvSpPr txBox="1"/>
          <p:nvPr/>
        </p:nvSpPr>
        <p:spPr>
          <a:xfrm>
            <a:off x="2627313" y="144463"/>
            <a:ext cx="42497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dirty="0">
                <a:latin typeface="Times New Roman" panose="02020603050405020304" pitchFamily="18" charset="0"/>
                <a:ea typeface="汉仪大宋简"/>
              </a:rPr>
              <a:t>课堂学习目标</a:t>
            </a:r>
            <a:endParaRPr lang="zh-CN" altLang="en-US" sz="3600" dirty="0">
              <a:latin typeface="Times New Roman" panose="02020603050405020304" pitchFamily="18" charset="0"/>
              <a:ea typeface="汉仪大宋简"/>
            </a:endParaRPr>
          </a:p>
        </p:txBody>
      </p:sp>
      <p:sp>
        <p:nvSpPr>
          <p:cNvPr id="4099" name="Text Box 8"/>
          <p:cNvSpPr txBox="1"/>
          <p:nvPr/>
        </p:nvSpPr>
        <p:spPr>
          <a:xfrm>
            <a:off x="2843213" y="2143125"/>
            <a:ext cx="4872037" cy="1138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Blip>
                <a:blip r:embed="rId1"/>
              </a:buBlip>
            </a:pPr>
            <a:r>
              <a:rPr lang="zh-CN" altLang="en-US" sz="2000" dirty="0">
                <a:latin typeface="Times New Roman" panose="02020603050405020304" pitchFamily="18" charset="0"/>
              </a:rPr>
              <a:t>了解材质的艺术</a:t>
            </a:r>
            <a:endParaRPr lang="en-US" altLang="zh-CN" sz="20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Blip>
                <a:blip r:embed="rId1"/>
              </a:buBlip>
            </a:pPr>
            <a:r>
              <a:rPr lang="zh-CN" altLang="en-US" sz="2000" dirty="0">
                <a:latin typeface="Times New Roman" panose="02020603050405020304" pitchFamily="18" charset="0"/>
              </a:rPr>
              <a:t>认识</a:t>
            </a:r>
            <a:r>
              <a:rPr lang="en-US" altLang="zh-CN" sz="2000" dirty="0">
                <a:latin typeface="Times New Roman" panose="02020603050405020304" pitchFamily="18" charset="0"/>
              </a:rPr>
              <a:t>C4D</a:t>
            </a:r>
            <a:r>
              <a:rPr lang="zh-CN" altLang="en-US" sz="2000" dirty="0">
                <a:latin typeface="Times New Roman" panose="02020603050405020304" pitchFamily="18" charset="0"/>
              </a:rPr>
              <a:t>的材质系统</a:t>
            </a:r>
            <a:endParaRPr lang="en-US" altLang="zh-CN" sz="20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Blip>
                <a:blip r:embed="rId1"/>
              </a:buBlip>
            </a:pPr>
            <a:r>
              <a:rPr lang="zh-CN" altLang="en-US" sz="2000" dirty="0">
                <a:latin typeface="Times New Roman" panose="02020603050405020304" pitchFamily="18" charset="0"/>
              </a:rPr>
              <a:t>初步掌握</a:t>
            </a:r>
            <a:r>
              <a:rPr lang="en-US" altLang="zh-CN" sz="2000" dirty="0">
                <a:latin typeface="Times New Roman" panose="02020603050405020304" pitchFamily="18" charset="0"/>
              </a:rPr>
              <a:t>C4D</a:t>
            </a:r>
            <a:r>
              <a:rPr lang="zh-CN" altLang="en-US" sz="2000" dirty="0">
                <a:latin typeface="Times New Roman" panose="02020603050405020304" pitchFamily="18" charset="0"/>
              </a:rPr>
              <a:t>材质的设置技巧</a:t>
            </a:r>
            <a:endParaRPr lang="zh-CN" altLang="en-US" sz="20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Rectangle 5"/>
          <p:cNvSpPr>
            <a:spLocks noGrp="1"/>
          </p:cNvSpPr>
          <p:nvPr>
            <p:ph idx="1"/>
          </p:nvPr>
        </p:nvSpPr>
        <p:spPr>
          <a:xfrm>
            <a:off x="1116013" y="1773238"/>
            <a:ext cx="7056437" cy="1000125"/>
          </a:xfrm>
          <a:ln/>
        </p:spPr>
        <p:txBody>
          <a:bodyPr vert="horz" wrap="square" lIns="91440" tIns="45720" rIns="91440" bIns="45720" anchor="t" anchorCtr="0"/>
          <a:p>
            <a:pPr marL="0" indent="0" algn="just" eaLnBrk="1" hangingPunct="1">
              <a:buNone/>
            </a:pPr>
            <a:r>
              <a:rPr lang="zh-CN" altLang="zh-CN" sz="2000" dirty="0"/>
              <a:t>在生活中，材质的表现处处可见，例如玻璃、塑料、金属、布料、木材、烤漆等材质，这些不同的材质在高光、透明度、反射和颜色的表现上都有着不同的特征，这些不同的特性使得它们相互之间有着明显的区别。</a:t>
            </a:r>
            <a:endParaRPr lang="en-US" altLang="zh-CN" sz="2000" b="1" dirty="0">
              <a:latin typeface="宋体" panose="02010600030101010101" pitchFamily="2" charset="-122"/>
            </a:endParaRPr>
          </a:p>
          <a:p>
            <a:pPr marL="0" indent="0" algn="just" eaLnBrk="1" hangingPunct="1">
              <a:buNone/>
            </a:pPr>
            <a:endParaRPr lang="en-US" altLang="zh-CN" sz="2000" b="1" dirty="0">
              <a:latin typeface="宋体" panose="02010600030101010101" pitchFamily="2" charset="-122"/>
            </a:endParaRPr>
          </a:p>
        </p:txBody>
      </p:sp>
      <p:sp>
        <p:nvSpPr>
          <p:cNvPr id="5123" name="Text Box 10"/>
          <p:cNvSpPr txBox="1"/>
          <p:nvPr/>
        </p:nvSpPr>
        <p:spPr>
          <a:xfrm>
            <a:off x="2643188" y="217488"/>
            <a:ext cx="4376737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2.1  </a:t>
            </a:r>
            <a:r>
              <a:rPr lang="zh-CN" altLang="zh-CN" sz="3200" dirty="0">
                <a:latin typeface="Times New Roman" panose="02020603050405020304" pitchFamily="18" charset="0"/>
              </a:rPr>
              <a:t>材质的艺术</a:t>
            </a:r>
            <a:endParaRPr lang="zh-CN" altLang="en-US" sz="3200" dirty="0">
              <a:latin typeface="汉仪大宋简"/>
              <a:ea typeface="汉仪大宋简"/>
            </a:endParaRPr>
          </a:p>
        </p:txBody>
      </p:sp>
      <p:sp>
        <p:nvSpPr>
          <p:cNvPr id="5124" name="矩形 1"/>
          <p:cNvSpPr/>
          <p:nvPr/>
        </p:nvSpPr>
        <p:spPr>
          <a:xfrm>
            <a:off x="3097213" y="3167063"/>
            <a:ext cx="2232025" cy="9540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Blip>
                <a:blip r:embed="rId1"/>
              </a:buBlip>
            </a:pPr>
            <a:r>
              <a:rPr lang="zh-CN" altLang="en-US" dirty="0">
                <a:latin typeface="Times New Roman" panose="02020603050405020304" pitchFamily="18" charset="0"/>
              </a:rPr>
              <a:t>质感的构成</a:t>
            </a:r>
            <a:endParaRPr lang="en-US" altLang="zh-CN" dirty="0">
              <a:latin typeface="Times New Roman" panose="02020603050405020304" pitchFamily="18" charset="0"/>
            </a:endParaRPr>
          </a:p>
          <a:p>
            <a:pPr>
              <a:buBlip>
                <a:blip r:embed="rId1"/>
              </a:buBlip>
            </a:pPr>
            <a:r>
              <a:rPr lang="zh-CN" altLang="en-US" dirty="0">
                <a:latin typeface="Times New Roman" panose="02020603050405020304" pitchFamily="18" charset="0"/>
              </a:rPr>
              <a:t>质感的表现</a:t>
            </a:r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Rectangle 5"/>
          <p:cNvSpPr>
            <a:spLocks noGrp="1"/>
          </p:cNvSpPr>
          <p:nvPr>
            <p:ph idx="1"/>
          </p:nvPr>
        </p:nvSpPr>
        <p:spPr>
          <a:xfrm>
            <a:off x="1116013" y="1773238"/>
            <a:ext cx="7056437" cy="1000125"/>
          </a:xfrm>
          <a:ln/>
        </p:spPr>
        <p:txBody>
          <a:bodyPr vert="horz" wrap="square" lIns="91440" tIns="45720" rIns="91440" bIns="45720" anchor="t" anchorCtr="0"/>
          <a:p>
            <a:pPr marL="0" indent="0" algn="just" eaLnBrk="1" hangingPunct="1">
              <a:buNone/>
            </a:pPr>
            <a:r>
              <a:rPr lang="zh-CN" altLang="zh-CN" sz="2000" dirty="0"/>
              <a:t>在三维软件中对材质的质感进行调节之前，需要先对调节的材质做些了解，主要了解的内容是该材质的颜色、高光，反射、透明度及凹凸等特性。这些特性也是材质质感的构成，不同的材质在质感表现上有着很大的不同，布料、纸张和木材等材质在质感的表现上不明显</a:t>
            </a:r>
            <a:r>
              <a:rPr lang="zh-CN" altLang="en-US" sz="2000" dirty="0"/>
              <a:t>。</a:t>
            </a:r>
            <a:endParaRPr lang="en-US" altLang="zh-CN" sz="2000" b="1" dirty="0">
              <a:latin typeface="宋体" panose="02010600030101010101" pitchFamily="2" charset="-122"/>
            </a:endParaRPr>
          </a:p>
        </p:txBody>
      </p:sp>
      <p:sp>
        <p:nvSpPr>
          <p:cNvPr id="6147" name="Text Box 10"/>
          <p:cNvSpPr txBox="1"/>
          <p:nvPr/>
        </p:nvSpPr>
        <p:spPr>
          <a:xfrm>
            <a:off x="2643188" y="217488"/>
            <a:ext cx="4376737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2.1.1  </a:t>
            </a:r>
            <a:r>
              <a:rPr lang="zh-CN" altLang="zh-CN" sz="3200" dirty="0">
                <a:latin typeface="Times New Roman" panose="02020603050405020304" pitchFamily="18" charset="0"/>
              </a:rPr>
              <a:t>质感的构成</a:t>
            </a:r>
            <a:endParaRPr lang="zh-CN" altLang="en-US" sz="3200" dirty="0">
              <a:latin typeface="汉仪大宋简"/>
              <a:ea typeface="汉仪大宋简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5"/>
          <p:cNvSpPr>
            <a:spLocks noGrp="1"/>
          </p:cNvSpPr>
          <p:nvPr>
            <p:ph idx="1"/>
          </p:nvPr>
        </p:nvSpPr>
        <p:spPr>
          <a:xfrm>
            <a:off x="1116013" y="1773238"/>
            <a:ext cx="7056437" cy="1000125"/>
          </a:xfrm>
          <a:ln/>
        </p:spPr>
        <p:txBody>
          <a:bodyPr vert="horz" wrap="square" lIns="91440" tIns="45720" rIns="91440" bIns="45720" anchor="t" anchorCtr="0"/>
          <a:p>
            <a:pPr marL="0" indent="0" algn="just" eaLnBrk="1" hangingPunct="1">
              <a:buNone/>
            </a:pPr>
            <a:r>
              <a:rPr lang="zh-CN" altLang="zh-CN" sz="2000" dirty="0"/>
              <a:t>质感的构成需要考虑到材质的高光、反射及透明度的折射率等主要因素</a:t>
            </a:r>
            <a:r>
              <a:rPr lang="zh-CN" altLang="en-US" sz="2000" dirty="0"/>
              <a:t>。</a:t>
            </a:r>
            <a:endParaRPr lang="en-US" altLang="zh-CN" sz="2000" b="1" dirty="0">
              <a:latin typeface="宋体" panose="02010600030101010101" pitchFamily="2" charset="-122"/>
            </a:endParaRPr>
          </a:p>
        </p:txBody>
      </p:sp>
      <p:sp>
        <p:nvSpPr>
          <p:cNvPr id="7171" name="Text Box 10"/>
          <p:cNvSpPr txBox="1"/>
          <p:nvPr/>
        </p:nvSpPr>
        <p:spPr>
          <a:xfrm>
            <a:off x="2643188" y="217488"/>
            <a:ext cx="4376737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2.1.2  </a:t>
            </a:r>
            <a:r>
              <a:rPr lang="zh-CN" altLang="zh-CN" sz="3200" dirty="0">
                <a:latin typeface="Times New Roman" panose="02020603050405020304" pitchFamily="18" charset="0"/>
              </a:rPr>
              <a:t>质感的表现</a:t>
            </a:r>
            <a:endParaRPr lang="zh-CN" altLang="en-US" sz="3200" dirty="0">
              <a:latin typeface="汉仪大宋简"/>
              <a:ea typeface="汉仪大宋简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Rectangle 5"/>
          <p:cNvSpPr>
            <a:spLocks noGrp="1"/>
          </p:cNvSpPr>
          <p:nvPr>
            <p:ph idx="1"/>
          </p:nvPr>
        </p:nvSpPr>
        <p:spPr>
          <a:xfrm>
            <a:off x="1042988" y="1700213"/>
            <a:ext cx="7056437" cy="1000125"/>
          </a:xfrm>
          <a:ln/>
        </p:spPr>
        <p:txBody>
          <a:bodyPr vert="horz" wrap="square" lIns="91440" tIns="45720" rIns="91440" bIns="45720" anchor="t" anchorCtr="0"/>
          <a:p>
            <a:pPr marL="0" indent="0" algn="just" eaLnBrk="1" hangingPunct="1">
              <a:buNone/>
            </a:pPr>
            <a:r>
              <a:rPr lang="en-US" altLang="zh-CN" sz="2000" dirty="0"/>
              <a:t>Cinema 4D</a:t>
            </a:r>
            <a:r>
              <a:rPr lang="zh-CN" altLang="zh-CN" sz="2000" dirty="0"/>
              <a:t>的材质系统是非常强大的，它能给予用户广阔的创作空间，而且在材质编辑器中可以很方便地管理多种材质，通过对材质的颜色、纹理、高光、反射等一系列的属性进行设置可以实现令人惊叹的材质纹理效果</a:t>
            </a:r>
            <a:r>
              <a:rPr lang="zh-CN" altLang="en-US" sz="2000" dirty="0"/>
              <a:t>。</a:t>
            </a:r>
            <a:endParaRPr lang="en-US" altLang="zh-CN" sz="2000" b="1" dirty="0">
              <a:latin typeface="宋体" panose="02010600030101010101" pitchFamily="2" charset="-122"/>
            </a:endParaRPr>
          </a:p>
        </p:txBody>
      </p:sp>
      <p:sp>
        <p:nvSpPr>
          <p:cNvPr id="8195" name="Text Box 10"/>
          <p:cNvSpPr txBox="1"/>
          <p:nvPr/>
        </p:nvSpPr>
        <p:spPr>
          <a:xfrm>
            <a:off x="2124075" y="217488"/>
            <a:ext cx="489585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2.2  Cinema 4D</a:t>
            </a:r>
            <a:r>
              <a:rPr lang="zh-CN" altLang="zh-CN" sz="3200" dirty="0">
                <a:latin typeface="Times New Roman" panose="02020603050405020304" pitchFamily="18" charset="0"/>
              </a:rPr>
              <a:t>的材质系统</a:t>
            </a:r>
            <a:endParaRPr lang="zh-CN" altLang="en-US" sz="3200" dirty="0">
              <a:latin typeface="汉仪大宋简"/>
              <a:ea typeface="汉仪大宋简"/>
            </a:endParaRPr>
          </a:p>
        </p:txBody>
      </p:sp>
      <p:sp>
        <p:nvSpPr>
          <p:cNvPr id="8196" name="矩形 1"/>
          <p:cNvSpPr/>
          <p:nvPr/>
        </p:nvSpPr>
        <p:spPr>
          <a:xfrm>
            <a:off x="3097213" y="3167063"/>
            <a:ext cx="4233862" cy="18161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Blip>
                <a:blip r:embed="rId1"/>
              </a:buBlip>
            </a:pPr>
            <a:r>
              <a:rPr lang="en-US" altLang="zh-CN" dirty="0">
                <a:latin typeface="Times New Roman" panose="02020603050405020304" pitchFamily="18" charset="0"/>
              </a:rPr>
              <a:t>Cinema 4D</a:t>
            </a:r>
            <a:r>
              <a:rPr lang="zh-CN" altLang="zh-CN" dirty="0">
                <a:latin typeface="Times New Roman" panose="02020603050405020304" pitchFamily="18" charset="0"/>
              </a:rPr>
              <a:t>的材质类型</a:t>
            </a:r>
            <a:endParaRPr lang="en-US" altLang="zh-CN" dirty="0">
              <a:latin typeface="Times New Roman" panose="02020603050405020304" pitchFamily="18" charset="0"/>
            </a:endParaRPr>
          </a:p>
          <a:p>
            <a:pPr>
              <a:buBlip>
                <a:blip r:embed="rId1"/>
              </a:buBlip>
            </a:pPr>
            <a:r>
              <a:rPr lang="en-US" altLang="zh-CN" dirty="0">
                <a:latin typeface="Times New Roman" panose="02020603050405020304" pitchFamily="18" charset="0"/>
              </a:rPr>
              <a:t>Cinema 4D</a:t>
            </a:r>
            <a:r>
              <a:rPr lang="zh-CN" altLang="zh-CN" dirty="0">
                <a:latin typeface="Times New Roman" panose="02020603050405020304" pitchFamily="18" charset="0"/>
              </a:rPr>
              <a:t>的材质编辑</a:t>
            </a:r>
            <a:endParaRPr lang="en-US" altLang="zh-CN" dirty="0">
              <a:latin typeface="Times New Roman" panose="02020603050405020304" pitchFamily="18" charset="0"/>
            </a:endParaRPr>
          </a:p>
          <a:p>
            <a:pPr>
              <a:buBlip>
                <a:blip r:embed="rId1"/>
              </a:buBlip>
            </a:pPr>
            <a:r>
              <a:rPr lang="en-US" altLang="zh-CN" dirty="0">
                <a:latin typeface="Times New Roman" panose="02020603050405020304" pitchFamily="18" charset="0"/>
              </a:rPr>
              <a:t>Cinema 4D</a:t>
            </a:r>
            <a:r>
              <a:rPr lang="zh-CN" altLang="zh-CN" dirty="0">
                <a:latin typeface="Times New Roman" panose="02020603050405020304" pitchFamily="18" charset="0"/>
              </a:rPr>
              <a:t>材质通道</a:t>
            </a:r>
            <a:endParaRPr lang="en-US" altLang="zh-CN" dirty="0">
              <a:latin typeface="Times New Roman" panose="02020603050405020304" pitchFamily="18" charset="0"/>
            </a:endParaRPr>
          </a:p>
          <a:p>
            <a:pPr>
              <a:buBlip>
                <a:blip r:embed="rId1"/>
              </a:buBlip>
            </a:pPr>
            <a:r>
              <a:rPr lang="en-US" altLang="zh-CN" dirty="0">
                <a:latin typeface="Times New Roman" panose="02020603050405020304" pitchFamily="18" charset="0"/>
              </a:rPr>
              <a:t>Cinema 4D</a:t>
            </a:r>
            <a:r>
              <a:rPr lang="zh-CN" altLang="zh-CN" dirty="0">
                <a:latin typeface="Times New Roman" panose="02020603050405020304" pitchFamily="18" charset="0"/>
              </a:rPr>
              <a:t>的着色器材质</a:t>
            </a:r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Rectangle 5"/>
          <p:cNvSpPr>
            <a:spLocks noGrp="1"/>
          </p:cNvSpPr>
          <p:nvPr>
            <p:ph idx="1"/>
          </p:nvPr>
        </p:nvSpPr>
        <p:spPr>
          <a:xfrm>
            <a:off x="1116013" y="1773238"/>
            <a:ext cx="7056437" cy="1000125"/>
          </a:xfrm>
          <a:ln/>
        </p:spPr>
        <p:txBody>
          <a:bodyPr vert="horz" wrap="square" lIns="91440" tIns="45720" rIns="91440" bIns="45720" anchor="t" anchorCtr="0"/>
          <a:p>
            <a:pPr marL="0" indent="0">
              <a:buNone/>
            </a:pPr>
            <a:r>
              <a:rPr lang="en-US" altLang="zh-CN" sz="2000" dirty="0"/>
              <a:t>Cinema 4D</a:t>
            </a:r>
            <a:r>
              <a:rPr lang="zh-CN" altLang="zh-CN" sz="2000" dirty="0"/>
              <a:t>的材质类型主要可分为两大类：分别是标准材质和</a:t>
            </a:r>
            <a:r>
              <a:rPr lang="en-US" altLang="zh-CN" sz="2000" dirty="0"/>
              <a:t>Shader</a:t>
            </a:r>
            <a:r>
              <a:rPr lang="zh-CN" altLang="zh-CN" sz="2000" dirty="0"/>
              <a:t>材质。</a:t>
            </a:r>
            <a:endParaRPr lang="zh-CN" altLang="zh-CN" sz="2000" dirty="0"/>
          </a:p>
          <a:p>
            <a:pPr marL="0" indent="0">
              <a:buNone/>
            </a:pPr>
            <a:r>
              <a:rPr lang="zh-CN" altLang="zh-CN" sz="2000" dirty="0"/>
              <a:t>标准材质就是默认创建出来的新材质，它是</a:t>
            </a:r>
            <a:r>
              <a:rPr lang="en-US" altLang="zh-CN" sz="2000" dirty="0"/>
              <a:t>Cinema 4D</a:t>
            </a:r>
            <a:r>
              <a:rPr lang="zh-CN" altLang="zh-CN" sz="2000" dirty="0"/>
              <a:t>最基本的材质类型，也是最常用的材质。</a:t>
            </a:r>
            <a:endParaRPr lang="en-US" altLang="zh-CN" sz="2000" dirty="0"/>
          </a:p>
          <a:p>
            <a:pPr marL="0" indent="0">
              <a:buNone/>
            </a:pPr>
            <a:r>
              <a:rPr lang="en-US" altLang="zh-CN" sz="2000" dirty="0"/>
              <a:t>Shader</a:t>
            </a:r>
            <a:r>
              <a:rPr lang="zh-CN" altLang="zh-CN" sz="2000" dirty="0"/>
              <a:t>材质是在材质的调节和设置的过程中经常会使用到的材质，它通常是从光源处收集信息，并对物体的色彩、漫射、高光、模糊、碰撞等要素进行计算，</a:t>
            </a:r>
            <a:endParaRPr lang="en-US" altLang="zh-CN" sz="2000" b="1" dirty="0">
              <a:latin typeface="宋体" panose="02010600030101010101" pitchFamily="2" charset="-122"/>
            </a:endParaRPr>
          </a:p>
        </p:txBody>
      </p:sp>
      <p:sp>
        <p:nvSpPr>
          <p:cNvPr id="9219" name="Text Box 10"/>
          <p:cNvSpPr txBox="1"/>
          <p:nvPr/>
        </p:nvSpPr>
        <p:spPr>
          <a:xfrm>
            <a:off x="1908175" y="217488"/>
            <a:ext cx="511175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2.2.1  Cinema 4D</a:t>
            </a:r>
            <a:r>
              <a:rPr lang="zh-CN" altLang="zh-CN" sz="3200" dirty="0">
                <a:latin typeface="Times New Roman" panose="02020603050405020304" pitchFamily="18" charset="0"/>
              </a:rPr>
              <a:t>的材质类型</a:t>
            </a:r>
            <a:endParaRPr lang="zh-CN" altLang="en-US" sz="3200" dirty="0">
              <a:latin typeface="汉仪大宋简"/>
              <a:ea typeface="汉仪大宋简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Rectangle 5"/>
          <p:cNvSpPr>
            <a:spLocks noGrp="1"/>
          </p:cNvSpPr>
          <p:nvPr>
            <p:ph idx="1"/>
          </p:nvPr>
        </p:nvSpPr>
        <p:spPr>
          <a:xfrm>
            <a:off x="1116013" y="1268413"/>
            <a:ext cx="7056437" cy="1000125"/>
          </a:xfrm>
          <a:ln/>
        </p:spPr>
        <p:txBody>
          <a:bodyPr vert="horz" wrap="square" lIns="91440" tIns="45720" rIns="91440" bIns="45720" anchor="t" anchorCtr="0"/>
          <a:p>
            <a:pPr marL="0" indent="0" algn="just" eaLnBrk="1" hangingPunct="1">
              <a:buNone/>
            </a:pPr>
            <a:r>
              <a:rPr lang="zh-CN" altLang="zh-CN" sz="2000" dirty="0"/>
              <a:t>新建好材质后，双击材质球即可打开材质编辑器窗口，在材质编辑器窗口中可以有针对性地调节材质的各个属性</a:t>
            </a:r>
            <a:r>
              <a:rPr lang="zh-CN" altLang="en-US" sz="2000" dirty="0"/>
              <a:t>。</a:t>
            </a:r>
            <a:endParaRPr lang="en-US" altLang="zh-CN" sz="2000" b="1" dirty="0">
              <a:latin typeface="宋体" panose="02010600030101010101" pitchFamily="2" charset="-122"/>
            </a:endParaRPr>
          </a:p>
        </p:txBody>
      </p:sp>
      <p:sp>
        <p:nvSpPr>
          <p:cNvPr id="10243" name="Text Box 10"/>
          <p:cNvSpPr txBox="1"/>
          <p:nvPr/>
        </p:nvSpPr>
        <p:spPr>
          <a:xfrm>
            <a:off x="1692275" y="217488"/>
            <a:ext cx="532765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2.2.2  Cinema 4D</a:t>
            </a:r>
            <a:r>
              <a:rPr lang="zh-CN" altLang="zh-CN" sz="3200" dirty="0">
                <a:latin typeface="Times New Roman" panose="02020603050405020304" pitchFamily="18" charset="0"/>
              </a:rPr>
              <a:t>的材质编辑</a:t>
            </a:r>
            <a:endParaRPr lang="zh-CN" altLang="en-US" sz="3200" dirty="0">
              <a:latin typeface="汉仪大宋简"/>
              <a:ea typeface="汉仪大宋简"/>
            </a:endParaRPr>
          </a:p>
        </p:txBody>
      </p:sp>
      <p:pic>
        <p:nvPicPr>
          <p:cNvPr id="10244" name="Picture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24075" y="2205038"/>
            <a:ext cx="4751388" cy="43068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Rectangle 5"/>
          <p:cNvSpPr>
            <a:spLocks noGrp="1"/>
          </p:cNvSpPr>
          <p:nvPr>
            <p:ph idx="1"/>
          </p:nvPr>
        </p:nvSpPr>
        <p:spPr>
          <a:xfrm>
            <a:off x="1116013" y="1773238"/>
            <a:ext cx="7056437" cy="1000125"/>
          </a:xfrm>
          <a:ln/>
        </p:spPr>
        <p:txBody>
          <a:bodyPr vert="horz" wrap="square" lIns="91440" tIns="45720" rIns="91440" bIns="45720" anchor="t" anchorCtr="0"/>
          <a:p>
            <a:pPr marL="0" indent="0" algn="just" eaLnBrk="1" hangingPunct="1">
              <a:buNone/>
            </a:pPr>
            <a:r>
              <a:rPr lang="zh-CN" altLang="zh-CN" sz="2000" dirty="0"/>
              <a:t>在项目的制作过程中，三维渲染出来的东西还要到后期软件中进行合成，所以就需要将三维中材质的各个通道提取出来。在</a:t>
            </a:r>
            <a:r>
              <a:rPr lang="en-US" altLang="zh-CN" sz="2000" dirty="0"/>
              <a:t>Cinema 4D</a:t>
            </a:r>
            <a:r>
              <a:rPr lang="zh-CN" altLang="zh-CN" sz="2000" dirty="0"/>
              <a:t>中，材质通道的提取是很方便的，只需到渲染设置窗口中勾选需要提取出来的通道选项，并设置好保存路径即可。</a:t>
            </a:r>
            <a:endParaRPr lang="en-US" altLang="zh-CN" sz="2000" b="1" dirty="0">
              <a:latin typeface="宋体" panose="02010600030101010101" pitchFamily="2" charset="-122"/>
            </a:endParaRPr>
          </a:p>
        </p:txBody>
      </p:sp>
      <p:sp>
        <p:nvSpPr>
          <p:cNvPr id="11267" name="Text Box 10"/>
          <p:cNvSpPr txBox="1"/>
          <p:nvPr/>
        </p:nvSpPr>
        <p:spPr>
          <a:xfrm>
            <a:off x="2195513" y="217488"/>
            <a:ext cx="4824412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2.2.3  Cinema 4D</a:t>
            </a:r>
            <a:r>
              <a:rPr lang="zh-CN" altLang="zh-CN" sz="3200" dirty="0">
                <a:latin typeface="Times New Roman" panose="02020603050405020304" pitchFamily="18" charset="0"/>
              </a:rPr>
              <a:t>材质通道</a:t>
            </a:r>
            <a:endParaRPr lang="zh-CN" altLang="en-US" sz="3200" dirty="0">
              <a:latin typeface="汉仪大宋简"/>
              <a:ea typeface="汉仪大宋简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Rectangle 5"/>
          <p:cNvSpPr>
            <a:spLocks noGrp="1"/>
          </p:cNvSpPr>
          <p:nvPr>
            <p:ph idx="1"/>
          </p:nvPr>
        </p:nvSpPr>
        <p:spPr>
          <a:xfrm>
            <a:off x="1116013" y="1773238"/>
            <a:ext cx="7056437" cy="1000125"/>
          </a:xfrm>
          <a:ln/>
        </p:spPr>
        <p:txBody>
          <a:bodyPr vert="horz" wrap="square" lIns="91440" tIns="45720" rIns="91440" bIns="45720" anchor="t" anchorCtr="0"/>
          <a:p>
            <a:pPr marL="0" indent="0" algn="just" eaLnBrk="1" hangingPunct="1">
              <a:buNone/>
            </a:pPr>
            <a:r>
              <a:rPr lang="en-US" altLang="zh-CN" sz="2000" dirty="0"/>
              <a:t>Cinema 4D</a:t>
            </a:r>
            <a:r>
              <a:rPr lang="zh-CN" altLang="zh-CN" sz="2000" dirty="0"/>
              <a:t>的着色器材质是对基本材质的补充和扩展，通过着色器可以创建出一些更独特的材质效果。到材质管理器的创建菜单下选择着色器即可打开着色器里面的材质。</a:t>
            </a:r>
            <a:endParaRPr lang="en-US" altLang="zh-CN" sz="2000" b="1" dirty="0">
              <a:latin typeface="宋体" panose="02010600030101010101" pitchFamily="2" charset="-122"/>
            </a:endParaRPr>
          </a:p>
        </p:txBody>
      </p:sp>
      <p:sp>
        <p:nvSpPr>
          <p:cNvPr id="12291" name="Text Box 10"/>
          <p:cNvSpPr txBox="1"/>
          <p:nvPr/>
        </p:nvSpPr>
        <p:spPr>
          <a:xfrm>
            <a:off x="1547813" y="217488"/>
            <a:ext cx="5976937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2.2.4  Cinema 4D</a:t>
            </a:r>
            <a:r>
              <a:rPr lang="zh-CN" altLang="zh-CN" sz="3200" dirty="0">
                <a:latin typeface="Times New Roman" panose="02020603050405020304" pitchFamily="18" charset="0"/>
              </a:rPr>
              <a:t>的着色器材质</a:t>
            </a:r>
            <a:endParaRPr lang="zh-CN" altLang="en-US" sz="3200" dirty="0">
              <a:latin typeface="汉仪大宋简"/>
              <a:ea typeface="汉仪大宋简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Text Box 10"/>
          <p:cNvSpPr txBox="1"/>
          <p:nvPr/>
        </p:nvSpPr>
        <p:spPr>
          <a:xfrm>
            <a:off x="1835150" y="217488"/>
            <a:ext cx="59055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2.3  Cinema 4D</a:t>
            </a:r>
            <a:r>
              <a:rPr lang="zh-CN" altLang="zh-CN" sz="3200" dirty="0">
                <a:latin typeface="Times New Roman" panose="02020603050405020304" pitchFamily="18" charset="0"/>
              </a:rPr>
              <a:t>材质的设置技巧</a:t>
            </a:r>
            <a:endParaRPr lang="zh-CN" altLang="en-US" sz="3200" dirty="0">
              <a:latin typeface="汉仪大宋简"/>
              <a:ea typeface="汉仪大宋简"/>
            </a:endParaRPr>
          </a:p>
        </p:txBody>
      </p:sp>
      <p:sp>
        <p:nvSpPr>
          <p:cNvPr id="13315" name="矩形 1"/>
          <p:cNvSpPr/>
          <p:nvPr/>
        </p:nvSpPr>
        <p:spPr>
          <a:xfrm>
            <a:off x="3348038" y="2420938"/>
            <a:ext cx="1871662" cy="9540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Blip>
                <a:blip r:embed="rId1"/>
              </a:buBlip>
            </a:pPr>
            <a:r>
              <a:rPr lang="zh-CN" altLang="en-US" dirty="0">
                <a:latin typeface="Times New Roman" panose="02020603050405020304" pitchFamily="18" charset="0"/>
              </a:rPr>
              <a:t>赋予材质</a:t>
            </a:r>
            <a:endParaRPr lang="en-US" altLang="zh-CN" dirty="0">
              <a:latin typeface="Times New Roman" panose="02020603050405020304" pitchFamily="18" charset="0"/>
            </a:endParaRPr>
          </a:p>
          <a:p>
            <a:pPr>
              <a:buBlip>
                <a:blip r:embed="rId1"/>
              </a:buBlip>
            </a:pPr>
            <a:r>
              <a:rPr lang="zh-CN" altLang="en-US" dirty="0">
                <a:latin typeface="Times New Roman" panose="02020603050405020304" pitchFamily="18" charset="0"/>
              </a:rPr>
              <a:t>纹理标签</a:t>
            </a:r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PP_MARK_KEY" val="b7eb573e-87c6-4792-86d5-fd9c56ca83c8"/>
  <p:tag name="COMMONDATA" val="eyJoZGlkIjoiYWFlNzczNDNjMTQ3YTZlNDRkZGY1ODc3NzE2ZWFhNzMifQ=="/>
</p:tagLst>
</file>

<file path=ppt/theme/theme1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defRPr kumimoji="1" lang="zh-CN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defRPr kumimoji="1" lang="zh-CN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1153</Words>
  <Application>WPS 演示</Application>
  <PresentationFormat>全屏显示(4:3)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1" baseType="lpstr">
      <vt:lpstr>Arial</vt:lpstr>
      <vt:lpstr>宋体</vt:lpstr>
      <vt:lpstr>Wingdings</vt:lpstr>
      <vt:lpstr>Times New Roman</vt:lpstr>
      <vt:lpstr>黑体</vt:lpstr>
      <vt:lpstr>汉仪大宋简</vt:lpstr>
      <vt:lpstr>微软雅黑</vt:lpstr>
      <vt:lpstr>Arial Unicode MS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305</cp:revision>
  <dcterms:created xsi:type="dcterms:W3CDTF">2006-06-08T08:50:02Z</dcterms:created>
  <dcterms:modified xsi:type="dcterms:W3CDTF">2024-09-09T11:03:35Z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DCE38800D7BC496190DB58B3AD7CE8D6</vt:lpwstr>
  </property>
  <property fmtid="{D5CDD505-2E9C-101B-9397-08002B2CF9AE}" pid="3" name="KSOProductBuildVer">
    <vt:lpwstr>2052-11.1.0.12763</vt:lpwstr>
  </property>
</Properties>
</file>