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5.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6.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7.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8.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9.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notesSlides/notesSlide10.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11.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12.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13.xml" ContentType="application/vnd.openxmlformats-officedocument.presentationml.notesSlid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notesSlides/notesSlide14.xml" ContentType="application/vnd.openxmlformats-officedocument.presentationml.notesSlide+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15.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16.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17.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18.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notesSlides/notesSlide19.xml" ContentType="application/vnd.openxmlformats-officedocument.presentationml.notesSlide+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9"/>
  </p:notesMasterIdLst>
  <p:sldIdLst>
    <p:sldId id="284" r:id="rId2"/>
    <p:sldId id="326" r:id="rId3"/>
    <p:sldId id="325" r:id="rId4"/>
    <p:sldId id="328" r:id="rId5"/>
    <p:sldId id="329" r:id="rId6"/>
    <p:sldId id="330" r:id="rId7"/>
    <p:sldId id="331" r:id="rId8"/>
    <p:sldId id="332" r:id="rId9"/>
    <p:sldId id="333" r:id="rId10"/>
    <p:sldId id="334" r:id="rId11"/>
    <p:sldId id="336" r:id="rId12"/>
    <p:sldId id="335" r:id="rId13"/>
    <p:sldId id="337" r:id="rId14"/>
    <p:sldId id="338" r:id="rId15"/>
    <p:sldId id="339" r:id="rId16"/>
    <p:sldId id="340" r:id="rId17"/>
    <p:sldId id="341" r:id="rId18"/>
    <p:sldId id="342" r:id="rId19"/>
    <p:sldId id="343" r:id="rId20"/>
    <p:sldId id="345" r:id="rId21"/>
    <p:sldId id="344" r:id="rId22"/>
    <p:sldId id="346" r:id="rId23"/>
    <p:sldId id="347" r:id="rId24"/>
    <p:sldId id="348" r:id="rId25"/>
    <p:sldId id="349" r:id="rId26"/>
    <p:sldId id="350" r:id="rId27"/>
    <p:sldId id="352" r:id="rId28"/>
    <p:sldId id="351" r:id="rId29"/>
    <p:sldId id="353" r:id="rId30"/>
    <p:sldId id="354" r:id="rId31"/>
    <p:sldId id="358" r:id="rId32"/>
    <p:sldId id="355" r:id="rId33"/>
    <p:sldId id="356" r:id="rId34"/>
    <p:sldId id="357" r:id="rId35"/>
    <p:sldId id="359" r:id="rId36"/>
    <p:sldId id="363" r:id="rId37"/>
    <p:sldId id="360" r:id="rId38"/>
    <p:sldId id="361" r:id="rId39"/>
    <p:sldId id="365" r:id="rId40"/>
    <p:sldId id="364" r:id="rId41"/>
    <p:sldId id="362" r:id="rId42"/>
    <p:sldId id="366" r:id="rId43"/>
    <p:sldId id="367" r:id="rId44"/>
    <p:sldId id="368" r:id="rId45"/>
    <p:sldId id="369" r:id="rId46"/>
    <p:sldId id="370" r:id="rId47"/>
    <p:sldId id="371" r:id="rId48"/>
    <p:sldId id="372" r:id="rId49"/>
    <p:sldId id="373" r:id="rId50"/>
    <p:sldId id="374" r:id="rId51"/>
    <p:sldId id="375" r:id="rId52"/>
    <p:sldId id="376" r:id="rId53"/>
    <p:sldId id="377" r:id="rId54"/>
    <p:sldId id="378" r:id="rId55"/>
    <p:sldId id="385" r:id="rId56"/>
    <p:sldId id="386" r:id="rId57"/>
    <p:sldId id="387" r:id="rId58"/>
    <p:sldId id="388" r:id="rId59"/>
    <p:sldId id="389" r:id="rId60"/>
    <p:sldId id="390" r:id="rId61"/>
    <p:sldId id="379" r:id="rId62"/>
    <p:sldId id="391" r:id="rId63"/>
    <p:sldId id="392" r:id="rId64"/>
    <p:sldId id="393" r:id="rId65"/>
    <p:sldId id="394" r:id="rId66"/>
    <p:sldId id="395" r:id="rId67"/>
    <p:sldId id="396" r:id="rId68"/>
    <p:sldId id="397" r:id="rId69"/>
    <p:sldId id="398" r:id="rId70"/>
    <p:sldId id="380" r:id="rId71"/>
    <p:sldId id="399" r:id="rId72"/>
    <p:sldId id="400" r:id="rId73"/>
    <p:sldId id="401" r:id="rId74"/>
    <p:sldId id="402" r:id="rId75"/>
    <p:sldId id="381" r:id="rId76"/>
    <p:sldId id="403" r:id="rId77"/>
    <p:sldId id="404" r:id="rId78"/>
    <p:sldId id="405" r:id="rId79"/>
    <p:sldId id="406" r:id="rId80"/>
    <p:sldId id="407" r:id="rId81"/>
    <p:sldId id="408" r:id="rId82"/>
    <p:sldId id="382" r:id="rId83"/>
    <p:sldId id="409" r:id="rId84"/>
    <p:sldId id="410" r:id="rId85"/>
    <p:sldId id="411" r:id="rId86"/>
    <p:sldId id="412" r:id="rId87"/>
    <p:sldId id="413" r:id="rId88"/>
    <p:sldId id="414" r:id="rId89"/>
    <p:sldId id="415" r:id="rId90"/>
    <p:sldId id="416" r:id="rId91"/>
    <p:sldId id="417" r:id="rId92"/>
    <p:sldId id="383" r:id="rId93"/>
    <p:sldId id="418" r:id="rId94"/>
    <p:sldId id="419" r:id="rId95"/>
    <p:sldId id="420" r:id="rId96"/>
    <p:sldId id="421" r:id="rId97"/>
    <p:sldId id="422" r:id="rId98"/>
    <p:sldId id="423" r:id="rId99"/>
    <p:sldId id="384" r:id="rId100"/>
    <p:sldId id="424" r:id="rId101"/>
    <p:sldId id="425" r:id="rId102"/>
    <p:sldId id="426" r:id="rId103"/>
    <p:sldId id="427" r:id="rId104"/>
    <p:sldId id="428" r:id="rId105"/>
    <p:sldId id="429" r:id="rId106"/>
    <p:sldId id="430" r:id="rId107"/>
    <p:sldId id="431" r:id="rId108"/>
    <p:sldId id="432" r:id="rId109"/>
    <p:sldId id="433" r:id="rId110"/>
    <p:sldId id="434" r:id="rId111"/>
    <p:sldId id="435" r:id="rId112"/>
    <p:sldId id="436" r:id="rId113"/>
    <p:sldId id="437" r:id="rId114"/>
    <p:sldId id="438" r:id="rId115"/>
    <p:sldId id="440" r:id="rId116"/>
    <p:sldId id="441" r:id="rId117"/>
    <p:sldId id="439" r:id="rId1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45" autoAdjust="0"/>
  </p:normalViewPr>
  <p:slideViewPr>
    <p:cSldViewPr snapToGrid="0">
      <p:cViewPr>
        <p:scale>
          <a:sx n="75" d="100"/>
          <a:sy n="75" d="100"/>
        </p:scale>
        <p:origin x="1098" y="266"/>
      </p:cViewPr>
      <p:guideLst/>
    </p:cSldViewPr>
  </p:slideViewPr>
  <p:outlineViewPr>
    <p:cViewPr>
      <p:scale>
        <a:sx n="100" d="100"/>
        <a:sy n="100" d="100"/>
      </p:scale>
      <p:origin x="0" y="-846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B54736-B9F0-4F4D-8246-49EF59727940}" type="datetimeFigureOut">
              <a:rPr lang="zh-CN" altLang="en-US" smtClean="0"/>
              <a:t>2024/9/8 Sunday</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C3570-51B9-44D9-9172-413B5C6CBA47}" type="slidenum">
              <a:rPr lang="zh-CN" altLang="en-US" smtClean="0"/>
              <a:t>‹#›</a:t>
            </a:fld>
            <a:endParaRPr lang="zh-CN" altLang="en-US"/>
          </a:p>
        </p:txBody>
      </p:sp>
    </p:spTree>
    <p:extLst>
      <p:ext uri="{BB962C8B-B14F-4D97-AF65-F5344CB8AC3E}">
        <p14:creationId xmlns:p14="http://schemas.microsoft.com/office/powerpoint/2010/main" val="134244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7</a:t>
            </a:fld>
            <a:endParaRPr lang="zh-CN" altLang="en-US"/>
          </a:p>
        </p:txBody>
      </p:sp>
    </p:spTree>
    <p:extLst>
      <p:ext uri="{BB962C8B-B14F-4D97-AF65-F5344CB8AC3E}">
        <p14:creationId xmlns:p14="http://schemas.microsoft.com/office/powerpoint/2010/main" val="39304841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14</a:t>
            </a:fld>
            <a:endParaRPr lang="zh-CN" altLang="en-US"/>
          </a:p>
        </p:txBody>
      </p:sp>
    </p:spTree>
    <p:extLst>
      <p:ext uri="{BB962C8B-B14F-4D97-AF65-F5344CB8AC3E}">
        <p14:creationId xmlns:p14="http://schemas.microsoft.com/office/powerpoint/2010/main" val="2668369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20</a:t>
            </a:fld>
            <a:endParaRPr lang="zh-CN" altLang="en-US"/>
          </a:p>
        </p:txBody>
      </p:sp>
    </p:spTree>
    <p:extLst>
      <p:ext uri="{BB962C8B-B14F-4D97-AF65-F5344CB8AC3E}">
        <p14:creationId xmlns:p14="http://schemas.microsoft.com/office/powerpoint/2010/main" val="2275623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27</a:t>
            </a:fld>
            <a:endParaRPr lang="zh-CN" altLang="en-US"/>
          </a:p>
        </p:txBody>
      </p:sp>
    </p:spTree>
    <p:extLst>
      <p:ext uri="{BB962C8B-B14F-4D97-AF65-F5344CB8AC3E}">
        <p14:creationId xmlns:p14="http://schemas.microsoft.com/office/powerpoint/2010/main" val="13199417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31</a:t>
            </a:fld>
            <a:endParaRPr lang="zh-CN" altLang="en-US"/>
          </a:p>
        </p:txBody>
      </p:sp>
    </p:spTree>
    <p:extLst>
      <p:ext uri="{BB962C8B-B14F-4D97-AF65-F5344CB8AC3E}">
        <p14:creationId xmlns:p14="http://schemas.microsoft.com/office/powerpoint/2010/main" val="2647680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36</a:t>
            </a:fld>
            <a:endParaRPr lang="zh-CN" altLang="en-US"/>
          </a:p>
        </p:txBody>
      </p:sp>
    </p:spTree>
    <p:extLst>
      <p:ext uri="{BB962C8B-B14F-4D97-AF65-F5344CB8AC3E}">
        <p14:creationId xmlns:p14="http://schemas.microsoft.com/office/powerpoint/2010/main" val="42891218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42</a:t>
            </a:fld>
            <a:endParaRPr lang="zh-CN" altLang="en-US"/>
          </a:p>
        </p:txBody>
      </p:sp>
    </p:spTree>
    <p:extLst>
      <p:ext uri="{BB962C8B-B14F-4D97-AF65-F5344CB8AC3E}">
        <p14:creationId xmlns:p14="http://schemas.microsoft.com/office/powerpoint/2010/main" val="3374886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54</a:t>
            </a:fld>
            <a:endParaRPr lang="zh-CN" altLang="en-US"/>
          </a:p>
        </p:txBody>
      </p:sp>
    </p:spTree>
    <p:extLst>
      <p:ext uri="{BB962C8B-B14F-4D97-AF65-F5344CB8AC3E}">
        <p14:creationId xmlns:p14="http://schemas.microsoft.com/office/powerpoint/2010/main" val="18111735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61</a:t>
            </a:fld>
            <a:endParaRPr lang="zh-CN" altLang="en-US"/>
          </a:p>
        </p:txBody>
      </p:sp>
    </p:spTree>
    <p:extLst>
      <p:ext uri="{BB962C8B-B14F-4D97-AF65-F5344CB8AC3E}">
        <p14:creationId xmlns:p14="http://schemas.microsoft.com/office/powerpoint/2010/main" val="231280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70</a:t>
            </a:fld>
            <a:endParaRPr lang="zh-CN" altLang="en-US"/>
          </a:p>
        </p:txBody>
      </p:sp>
    </p:spTree>
    <p:extLst>
      <p:ext uri="{BB962C8B-B14F-4D97-AF65-F5344CB8AC3E}">
        <p14:creationId xmlns:p14="http://schemas.microsoft.com/office/powerpoint/2010/main" val="1166982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75</a:t>
            </a:fld>
            <a:endParaRPr lang="zh-CN" altLang="en-US"/>
          </a:p>
        </p:txBody>
      </p:sp>
    </p:spTree>
    <p:extLst>
      <p:ext uri="{BB962C8B-B14F-4D97-AF65-F5344CB8AC3E}">
        <p14:creationId xmlns:p14="http://schemas.microsoft.com/office/powerpoint/2010/main" val="33507773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82</a:t>
            </a:fld>
            <a:endParaRPr lang="zh-CN" altLang="en-US"/>
          </a:p>
        </p:txBody>
      </p:sp>
    </p:spTree>
    <p:extLst>
      <p:ext uri="{BB962C8B-B14F-4D97-AF65-F5344CB8AC3E}">
        <p14:creationId xmlns:p14="http://schemas.microsoft.com/office/powerpoint/2010/main" val="6177741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92</a:t>
            </a:fld>
            <a:endParaRPr lang="zh-CN" altLang="en-US"/>
          </a:p>
        </p:txBody>
      </p:sp>
    </p:spTree>
    <p:extLst>
      <p:ext uri="{BB962C8B-B14F-4D97-AF65-F5344CB8AC3E}">
        <p14:creationId xmlns:p14="http://schemas.microsoft.com/office/powerpoint/2010/main" val="514379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99</a:t>
            </a:fld>
            <a:endParaRPr lang="zh-CN" altLang="en-US"/>
          </a:p>
        </p:txBody>
      </p:sp>
    </p:spTree>
    <p:extLst>
      <p:ext uri="{BB962C8B-B14F-4D97-AF65-F5344CB8AC3E}">
        <p14:creationId xmlns:p14="http://schemas.microsoft.com/office/powerpoint/2010/main" val="18068377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105</a:t>
            </a:fld>
            <a:endParaRPr lang="zh-CN" altLang="en-US"/>
          </a:p>
        </p:txBody>
      </p:sp>
    </p:spTree>
    <p:extLst>
      <p:ext uri="{BB962C8B-B14F-4D97-AF65-F5344CB8AC3E}">
        <p14:creationId xmlns:p14="http://schemas.microsoft.com/office/powerpoint/2010/main" val="684979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111</a:t>
            </a:fld>
            <a:endParaRPr lang="zh-CN" altLang="en-US"/>
          </a:p>
        </p:txBody>
      </p:sp>
    </p:spTree>
    <p:extLst>
      <p:ext uri="{BB962C8B-B14F-4D97-AF65-F5344CB8AC3E}">
        <p14:creationId xmlns:p14="http://schemas.microsoft.com/office/powerpoint/2010/main" val="2904233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t>115</a:t>
            </a:fld>
            <a:endParaRPr lang="zh-CN" altLang="en-US"/>
          </a:p>
        </p:txBody>
      </p:sp>
    </p:spTree>
    <p:extLst>
      <p:ext uri="{BB962C8B-B14F-4D97-AF65-F5344CB8AC3E}">
        <p14:creationId xmlns:p14="http://schemas.microsoft.com/office/powerpoint/2010/main" val="1589693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zh-CN" altLang="en-US"/>
              <a:t>单击此处编辑母版标题样式</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5" name="Footer Placeholder 4"/>
          <p:cNvSpPr>
            <a:spLocks noGrp="1"/>
          </p:cNvSpPr>
          <p:nvPr>
            <p:ph type="ftr" sz="quarter" idx="11"/>
          </p:nvPr>
        </p:nvSpPr>
        <p:spPr>
          <a:xfrm>
            <a:off x="2416500" y="329307"/>
            <a:ext cx="4973915" cy="309201"/>
          </a:xfrm>
        </p:spPr>
        <p:txBody>
          <a:bodyPr/>
          <a:lstStyle/>
          <a:p>
            <a:endParaRPr lang="zh-CN" altLang="en-US"/>
          </a:p>
        </p:txBody>
      </p:sp>
      <p:sp>
        <p:nvSpPr>
          <p:cNvPr id="6" name="Slide Number Placeholder 5"/>
          <p:cNvSpPr>
            <a:spLocks noGrp="1"/>
          </p:cNvSpPr>
          <p:nvPr>
            <p:ph type="sldNum" sz="quarter" idx="12"/>
          </p:nvPr>
        </p:nvSpPr>
        <p:spPr>
          <a:xfrm>
            <a:off x="1437664" y="798973"/>
            <a:ext cx="811019" cy="503578"/>
          </a:xfrm>
        </p:spPr>
        <p:txBody>
          <a:bodyPr/>
          <a:lstStyle/>
          <a:p>
            <a:fld id="{CD976E9E-D006-40EB-BCF3-04D08EC2F854}" type="slidenum">
              <a:rPr lang="zh-CN" altLang="en-US" smtClean="0"/>
              <a:t>‹#›</a:t>
            </a:fld>
            <a:endParaRPr lang="zh-CN" alt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2936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ncho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99130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zh-CN" altLang="en-US"/>
              <a:t>单击此处编辑母版标题样式</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36933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79656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447191" y="2824269"/>
            <a:ext cx="4645152" cy="264445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412362" y="2821491"/>
            <a:ext cx="4645152" cy="2637371"/>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31089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09821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D976E9E-D006-40EB-BCF3-04D08EC2F854}" type="slidenum">
              <a:rPr lang="zh-CN" altLang="en-US" smtClean="0"/>
              <a:t>‹#›</a:t>
            </a:fld>
            <a:endParaRPr lang="zh-CN" altLang="en-US"/>
          </a:p>
        </p:txBody>
      </p:sp>
    </p:spTree>
    <p:extLst>
      <p:ext uri="{BB962C8B-B14F-4D97-AF65-F5344CB8AC3E}">
        <p14:creationId xmlns:p14="http://schemas.microsoft.com/office/powerpoint/2010/main" val="3671389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14036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E9ED65D-59B1-43A7-97C9-0F660654A6B1}" type="datetimeFigureOut">
              <a:rPr lang="zh-CN" altLang="en-US" smtClean="0"/>
              <a:t>2024/9/8 Sunday</a:t>
            </a:fld>
            <a:endParaRPr lang="zh-CN" altLang="en-US"/>
          </a:p>
        </p:txBody>
      </p:sp>
      <p:sp>
        <p:nvSpPr>
          <p:cNvPr id="6" name="Footer Placeholder 5"/>
          <p:cNvSpPr>
            <a:spLocks noGrp="1"/>
          </p:cNvSpPr>
          <p:nvPr>
            <p:ph type="ftr" sz="quarter" idx="11"/>
          </p:nvPr>
        </p:nvSpPr>
        <p:spPr>
          <a:xfrm>
            <a:off x="1447382" y="318640"/>
            <a:ext cx="5541004" cy="320931"/>
          </a:xfrm>
        </p:spPr>
        <p:txBody>
          <a:bodyPr/>
          <a:lstStyle/>
          <a:p>
            <a:endParaRPr lang="zh-CN" altLang="en-US"/>
          </a:p>
        </p:txBody>
      </p:sp>
      <p:sp>
        <p:nvSpPr>
          <p:cNvPr id="7" name="Slide Number Placeholder 6"/>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38633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45136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BE9ED65D-59B1-43A7-97C9-0F660654A6B1}" type="datetimeFigureOut">
              <a:rPr lang="zh-CN" altLang="en-US" smtClean="0"/>
              <a:t>2024/9/8 Sunday</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D976E9E-D006-40EB-BCF3-04D08EC2F854}" type="slidenum">
              <a:rPr lang="zh-CN" altLang="en-US" smtClean="0"/>
              <a:t>‹#›</a:t>
            </a:fld>
            <a:endParaRPr lang="zh-CN" alt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10967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E9ED65D-59B1-43A7-97C9-0F660654A6B1}" type="datetimeFigureOut">
              <a:rPr lang="zh-CN" altLang="en-US" smtClean="0"/>
              <a:t>2024/9/8 Sunday</a:t>
            </a:fld>
            <a:endParaRPr lang="zh-CN" alt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CD976E9E-D006-40EB-BCF3-04D08EC2F854}" type="slidenum">
              <a:rPr lang="zh-CN" altLang="en-US" smtClean="0"/>
              <a:t>‹#›</a:t>
            </a:fld>
            <a:endParaRPr lang="zh-CN" alt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19522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3.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tags" Target="../tags/tag7.xml"/><Relationship Id="rId7" Type="http://schemas.openxmlformats.org/officeDocument/2006/relationships/image" Target="../media/image3.jpe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notesSlide" Target="../notesSlides/notesSlide4.xml"/><Relationship Id="rId5" Type="http://schemas.openxmlformats.org/officeDocument/2006/relationships/slideLayout" Target="../slideLayouts/slideLayout7.xml"/><Relationship Id="rId4" Type="http://schemas.openxmlformats.org/officeDocument/2006/relationships/tags" Target="../tags/tag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tags" Target="../tags/tag11.xml"/><Relationship Id="rId7" Type="http://schemas.openxmlformats.org/officeDocument/2006/relationships/image" Target="../media/image3.jpeg"/><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tags" Target="../tags/tag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3.jpeg"/><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tags" Target="../tags/tag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3.jpe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ags" Target="../tags/tag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tags" Target="../tags/tag23.xml"/><Relationship Id="rId7" Type="http://schemas.openxmlformats.org/officeDocument/2006/relationships/image" Target="../media/image3.jpeg"/><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tags" Target="../tags/tag27.xml"/><Relationship Id="rId7" Type="http://schemas.openxmlformats.org/officeDocument/2006/relationships/image" Target="../media/image3.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9.xml"/><Relationship Id="rId5" Type="http://schemas.openxmlformats.org/officeDocument/2006/relationships/slideLayout" Target="../slideLayouts/slideLayout7.xml"/><Relationship Id="rId4" Type="http://schemas.openxmlformats.org/officeDocument/2006/relationships/tags" Target="../tags/tag28.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tags" Target="../tags/tag31.xml"/><Relationship Id="rId7" Type="http://schemas.openxmlformats.org/officeDocument/2006/relationships/image" Target="../media/image3.jpeg"/><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notesSlide" Target="../notesSlides/notesSlide10.xml"/><Relationship Id="rId5" Type="http://schemas.openxmlformats.org/officeDocument/2006/relationships/slideLayout" Target="../slideLayouts/slideLayout7.xml"/><Relationship Id="rId4" Type="http://schemas.openxmlformats.org/officeDocument/2006/relationships/tags" Target="../tags/tag32.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tags" Target="../tags/tag35.xml"/><Relationship Id="rId7" Type="http://schemas.openxmlformats.org/officeDocument/2006/relationships/image" Target="../media/image3.jpe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notesSlide" Target="../notesSlides/notesSlide11.xml"/><Relationship Id="rId5" Type="http://schemas.openxmlformats.org/officeDocument/2006/relationships/slideLayout" Target="../slideLayouts/slideLayout7.xml"/><Relationship Id="rId4" Type="http://schemas.openxmlformats.org/officeDocument/2006/relationships/tags" Target="../tags/tag3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tags" Target="../tags/tag39.xml"/><Relationship Id="rId7" Type="http://schemas.openxmlformats.org/officeDocument/2006/relationships/image" Target="../media/image3.jpeg"/><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notesSlide" Target="../notesSlides/notesSlide12.xml"/><Relationship Id="rId5" Type="http://schemas.openxmlformats.org/officeDocument/2006/relationships/slideLayout" Target="../slideLayouts/slideLayout7.xml"/><Relationship Id="rId4" Type="http://schemas.openxmlformats.org/officeDocument/2006/relationships/tags" Target="../tags/tag40.xml"/></Relationships>
</file>

<file path=ppt/slides/_rels/slide6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tags" Target="../tags/tag43.xml"/><Relationship Id="rId7" Type="http://schemas.openxmlformats.org/officeDocument/2006/relationships/image" Target="../media/image3.jpe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notesSlide" Target="../notesSlides/notesSlide13.xml"/><Relationship Id="rId5" Type="http://schemas.openxmlformats.org/officeDocument/2006/relationships/slideLayout" Target="../slideLayouts/slideLayout7.xml"/><Relationship Id="rId4" Type="http://schemas.openxmlformats.org/officeDocument/2006/relationships/tags" Target="../tags/tag44.xml"/></Relationships>
</file>

<file path=ppt/slides/_rels/slide7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tags" Target="../tags/tag47.xml"/><Relationship Id="rId7" Type="http://schemas.openxmlformats.org/officeDocument/2006/relationships/image" Target="../media/image3.jpeg"/><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tags" Target="../tags/tag4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tags" Target="../tags/tag51.xml"/><Relationship Id="rId7" Type="http://schemas.openxmlformats.org/officeDocument/2006/relationships/image" Target="../media/image3.jpeg"/><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notesSlide" Target="../notesSlides/notesSlide15.xml"/><Relationship Id="rId5" Type="http://schemas.openxmlformats.org/officeDocument/2006/relationships/slideLayout" Target="../slideLayouts/slideLayout7.xml"/><Relationship Id="rId4" Type="http://schemas.openxmlformats.org/officeDocument/2006/relationships/tags" Target="../tags/tag5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tags" Target="../tags/tag55.xml"/><Relationship Id="rId7" Type="http://schemas.openxmlformats.org/officeDocument/2006/relationships/image" Target="../media/image3.jpeg"/><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notesSlide" Target="../notesSlides/notesSlide16.xml"/><Relationship Id="rId5" Type="http://schemas.openxmlformats.org/officeDocument/2006/relationships/slideLayout" Target="../slideLayouts/slideLayout7.xml"/><Relationship Id="rId4" Type="http://schemas.openxmlformats.org/officeDocument/2006/relationships/tags" Target="../tags/tag56.xml"/></Relationships>
</file>

<file path=ppt/slides/_rels/slide9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tags" Target="../tags/tag59.xml"/><Relationship Id="rId7" Type="http://schemas.openxmlformats.org/officeDocument/2006/relationships/image" Target="../media/image3.jpeg"/><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notesSlide" Target="../notesSlides/notesSlide17.xml"/><Relationship Id="rId5" Type="http://schemas.openxmlformats.org/officeDocument/2006/relationships/slideLayout" Target="../slideLayouts/slideLayout7.xml"/><Relationship Id="rId4" Type="http://schemas.openxmlformats.org/officeDocument/2006/relationships/tags" Target="../tags/tag60.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openxmlformats.org/officeDocument/2006/relationships/tags" Target="../tags/tag63.xml"/><Relationship Id="rId7" Type="http://schemas.openxmlformats.org/officeDocument/2006/relationships/image" Target="../media/image3.jpeg"/><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64.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3" Type="http://schemas.openxmlformats.org/officeDocument/2006/relationships/tags" Target="../tags/tag67.xml"/><Relationship Id="rId7" Type="http://schemas.openxmlformats.org/officeDocument/2006/relationships/image" Target="../media/image3.jpeg"/><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notesSlide" Target="../notesSlides/notesSlide19.xml"/><Relationship Id="rId5" Type="http://schemas.openxmlformats.org/officeDocument/2006/relationships/slideLayout" Target="../slideLayouts/slideLayout7.xml"/><Relationship Id="rId4" Type="http://schemas.openxmlformats.org/officeDocument/2006/relationships/tags" Target="../tags/tag6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tags" Target="../tags/tag71.xml"/><Relationship Id="rId7" Type="http://schemas.openxmlformats.org/officeDocument/2006/relationships/image" Target="../media/image3.jpeg"/><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notesSlide" Target="../notesSlides/notesSlide20.xml"/><Relationship Id="rId5" Type="http://schemas.openxmlformats.org/officeDocument/2006/relationships/slideLayout" Target="../slideLayouts/slideLayout7.xml"/><Relationship Id="rId4" Type="http://schemas.openxmlformats.org/officeDocument/2006/relationships/tags" Target="../tags/tag7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725810" y="-11878"/>
            <a:ext cx="5230367" cy="4431779"/>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3"/>
          <p:cNvSpPr txBox="1"/>
          <p:nvPr/>
        </p:nvSpPr>
        <p:spPr>
          <a:xfrm>
            <a:off x="8860911" y="4621762"/>
            <a:ext cx="2160240" cy="461665"/>
          </a:xfrm>
          <a:prstGeom prst="rect">
            <a:avLst/>
          </a:prstGeom>
          <a:noFill/>
          <a:effectLst/>
        </p:spPr>
        <p:txBody>
          <a:bodyPr wrap="square" rtlCol="0">
            <a:spAutoFit/>
          </a:bodyPr>
          <a:lstStyle/>
          <a:p>
            <a:pPr marL="457200" indent="-457200">
              <a:buFont typeface="Wingdings" panose="05000000000000000000" pitchFamily="2" charset="2"/>
              <a:buChar char="l"/>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字幕</a:t>
            </a:r>
          </a:p>
        </p:txBody>
      </p:sp>
      <p:sp>
        <p:nvSpPr>
          <p:cNvPr id="9" name="矩形 8"/>
          <p:cNvSpPr/>
          <p:nvPr/>
        </p:nvSpPr>
        <p:spPr>
          <a:xfrm>
            <a:off x="6873383" y="3592067"/>
            <a:ext cx="1261884" cy="461665"/>
          </a:xfrm>
          <a:prstGeom prst="rect">
            <a:avLst/>
          </a:prstGeom>
        </p:spPr>
        <p:txBody>
          <a:bodyPr wrap="none">
            <a:spAutoFit/>
          </a:bodyPr>
          <a:lstStyle/>
          <a:p>
            <a:pPr marL="457200" indent="-457200">
              <a:buFont typeface="Wingdings" panose="05000000000000000000" pitchFamily="2" charset="2"/>
              <a:buChar char="l"/>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剪辑</a:t>
            </a: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8854911" y="3573017"/>
            <a:ext cx="1261884" cy="461665"/>
          </a:xfrm>
          <a:prstGeom prst="rect">
            <a:avLst/>
          </a:prstGeom>
        </p:spPr>
        <p:txBody>
          <a:bodyPr wrap="none">
            <a:spAutoFit/>
          </a:bodyPr>
          <a:lstStyle/>
          <a:p>
            <a:pPr marL="457200" indent="-457200">
              <a:buFont typeface="Wingdings" panose="05000000000000000000" pitchFamily="2" charset="2"/>
              <a:buChar char="l"/>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后期</a:t>
            </a: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8854910" y="4099810"/>
            <a:ext cx="1305165" cy="461665"/>
          </a:xfrm>
          <a:prstGeom prst="rect">
            <a:avLst/>
          </a:prstGeom>
        </p:spPr>
        <p:txBody>
          <a:bodyPr wrap="none">
            <a:spAutoFit/>
          </a:bodyPr>
          <a:lstStyle/>
          <a:p>
            <a:pPr marL="457200" indent="-457200">
              <a:buFont typeface="Wingdings" panose="05000000000000000000" pitchFamily="2" charset="2"/>
              <a:buChar char="l"/>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调色</a:t>
            </a:r>
          </a:p>
        </p:txBody>
      </p:sp>
      <p:sp>
        <p:nvSpPr>
          <p:cNvPr id="12" name="矩形 11"/>
          <p:cNvSpPr/>
          <p:nvPr/>
        </p:nvSpPr>
        <p:spPr>
          <a:xfrm>
            <a:off x="6873383" y="4629101"/>
            <a:ext cx="1261884" cy="461665"/>
          </a:xfrm>
          <a:prstGeom prst="rect">
            <a:avLst/>
          </a:prstGeom>
        </p:spPr>
        <p:txBody>
          <a:bodyPr wrap="none">
            <a:spAutoFit/>
          </a:bodyPr>
          <a:lstStyle/>
          <a:p>
            <a:pPr marL="457200" indent="-457200">
              <a:buFont typeface="Wingdings" panose="05000000000000000000" pitchFamily="2" charset="2"/>
              <a:buChar char="l"/>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分镜</a:t>
            </a: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6960096" y="2870486"/>
            <a:ext cx="2411238" cy="369332"/>
          </a:xfrm>
          <a:prstGeom prst="rect">
            <a:avLst/>
          </a:prstGeom>
        </p:spPr>
        <p:txBody>
          <a:bodyPr wrap="none">
            <a:spAutoFit/>
          </a:bodyPr>
          <a:lstStyle/>
          <a:p>
            <a:r>
              <a:rPr lang="en-US" altLang="zh-CN" dirty="0">
                <a:solidFill>
                  <a:schemeClr val="accent5">
                    <a:lumMod val="50000"/>
                  </a:schemeClr>
                </a:solidFill>
              </a:rPr>
              <a:t>Company introduction</a:t>
            </a:r>
            <a:endParaRPr lang="zh-CN" altLang="en-US" dirty="0">
              <a:solidFill>
                <a:schemeClr val="accent5">
                  <a:lumMod val="50000"/>
                </a:schemeClr>
              </a:solidFill>
            </a:endParaRPr>
          </a:p>
        </p:txBody>
      </p:sp>
      <p:grpSp>
        <p:nvGrpSpPr>
          <p:cNvPr id="34" name="组合 33"/>
          <p:cNvGrpSpPr/>
          <p:nvPr/>
        </p:nvGrpSpPr>
        <p:grpSpPr>
          <a:xfrm>
            <a:off x="9307716" y="3016003"/>
            <a:ext cx="1252780" cy="113577"/>
            <a:chOff x="9306922" y="3016002"/>
            <a:chExt cx="1252780" cy="113577"/>
          </a:xfrm>
        </p:grpSpPr>
        <p:sp>
          <p:nvSpPr>
            <p:cNvPr id="25" name="矩形 24"/>
            <p:cNvSpPr/>
            <p:nvPr/>
          </p:nvSpPr>
          <p:spPr>
            <a:xfrm flipV="1">
              <a:off x="9306922" y="3016002"/>
              <a:ext cx="638991" cy="11357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flipV="1">
              <a:off x="9920711" y="3016002"/>
              <a:ext cx="638991" cy="1135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725810" y="3649216"/>
            <a:ext cx="5230367" cy="1565126"/>
            <a:chOff x="725015" y="3649216"/>
            <a:chExt cx="5230367" cy="1565126"/>
          </a:xfrm>
        </p:grpSpPr>
        <p:sp>
          <p:nvSpPr>
            <p:cNvPr id="4" name="流程图: 决策 3"/>
            <p:cNvSpPr/>
            <p:nvPr/>
          </p:nvSpPr>
          <p:spPr>
            <a:xfrm flipV="1">
              <a:off x="725015" y="3649216"/>
              <a:ext cx="5230367" cy="1565126"/>
            </a:xfrm>
            <a:prstGeom prst="flowChartDecision">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flipV="1">
              <a:off x="3161496" y="4793905"/>
              <a:ext cx="306359" cy="132405"/>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3"/>
            <p:cNvSpPr txBox="1"/>
            <p:nvPr/>
          </p:nvSpPr>
          <p:spPr>
            <a:xfrm>
              <a:off x="2278782" y="4387416"/>
              <a:ext cx="2021717" cy="307777"/>
            </a:xfrm>
            <a:prstGeom prst="rect">
              <a:avLst/>
            </a:prstGeom>
            <a:noFill/>
            <a:effectLst/>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——CONTENTS——</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35" name="文本框 3"/>
          <p:cNvSpPr txBox="1"/>
          <p:nvPr/>
        </p:nvSpPr>
        <p:spPr>
          <a:xfrm>
            <a:off x="6673236" y="1700808"/>
            <a:ext cx="4186594" cy="1200329"/>
          </a:xfrm>
          <a:prstGeom prst="rect">
            <a:avLst/>
          </a:prstGeom>
          <a:noFill/>
          <a:effectLst/>
        </p:spPr>
        <p:txBody>
          <a:bodyPr wrap="square" rtlCol="0">
            <a:spAutoFit/>
          </a:bodyPr>
          <a:lstStyle/>
          <a:p>
            <a:pPr algn="ctr"/>
            <a:r>
              <a:rPr lang="zh-CN" altLang="en-US" sz="7200" b="1" dirty="0">
                <a:solidFill>
                  <a:srgbClr val="002060"/>
                </a:solidFill>
                <a:latin typeface="微软雅黑" panose="020B0503020204020204" pitchFamily="34" charset="-122"/>
                <a:ea typeface="微软雅黑" panose="020B0503020204020204" pitchFamily="34" charset="-122"/>
              </a:rPr>
              <a:t>视频剪辑</a:t>
            </a:r>
          </a:p>
        </p:txBody>
      </p:sp>
      <p:sp>
        <p:nvSpPr>
          <p:cNvPr id="18" name="矩形 17"/>
          <p:cNvSpPr/>
          <p:nvPr/>
        </p:nvSpPr>
        <p:spPr>
          <a:xfrm>
            <a:off x="6873383" y="4110584"/>
            <a:ext cx="1261884" cy="461665"/>
          </a:xfrm>
          <a:prstGeom prst="rect">
            <a:avLst/>
          </a:prstGeom>
        </p:spPr>
        <p:txBody>
          <a:bodyPr wrap="none">
            <a:spAutoFit/>
          </a:bodyPr>
          <a:lstStyle/>
          <a:p>
            <a:pPr marL="457200" indent="-457200">
              <a:buFont typeface="Wingdings" panose="05000000000000000000" pitchFamily="2" charset="2"/>
              <a:buChar char="l"/>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转场</a:t>
            </a: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文本框 3"/>
          <p:cNvSpPr txBox="1"/>
          <p:nvPr/>
        </p:nvSpPr>
        <p:spPr>
          <a:xfrm>
            <a:off x="6873382" y="5147617"/>
            <a:ext cx="2160240" cy="461665"/>
          </a:xfrm>
          <a:prstGeom prst="rect">
            <a:avLst/>
          </a:prstGeom>
          <a:noFill/>
          <a:effectLst/>
        </p:spPr>
        <p:txBody>
          <a:bodyPr wrap="square" rtlCol="0">
            <a:spAutoFit/>
          </a:bodyPr>
          <a:lstStyle/>
          <a:p>
            <a:pPr marL="457200" indent="-457200">
              <a:buFont typeface="Wingdings" panose="05000000000000000000" pitchFamily="2" charset="2"/>
              <a:buChar char="l"/>
            </a:pPr>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动画</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outVertical)">
                                      <p:cBhvr>
                                        <p:cTn id="7" dur="500"/>
                                        <p:tgtEl>
                                          <p:spTgt spid="36"/>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400" tmFilter="0, 0; .2, .5; .8, .5; 1, 0"/>
                                        <p:tgtEl>
                                          <p:spTgt spid="36"/>
                                        </p:tgtEl>
                                      </p:cBhvr>
                                    </p:animEffect>
                                    <p:animScale>
                                      <p:cBhvr>
                                        <p:cTn id="11" dur="200" autoRev="1" fill="hold"/>
                                        <p:tgtEl>
                                          <p:spTgt spid="36"/>
                                        </p:tgtEl>
                                      </p:cBhvr>
                                      <p:by x="105000" y="105000"/>
                                    </p:animScale>
                                  </p:childTnLst>
                                </p:cTn>
                              </p:par>
                            </p:childTnLst>
                          </p:cTn>
                        </p:par>
                        <p:par>
                          <p:cTn id="12" fill="hold">
                            <p:stCondLst>
                              <p:cond delay="1000"/>
                            </p:stCondLst>
                            <p:childTnLst>
                              <p:par>
                                <p:cTn id="13" presetID="47"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anim calcmode="lin" valueType="num">
                                      <p:cBhvr>
                                        <p:cTn id="16" dur="500" fill="hold"/>
                                        <p:tgtEl>
                                          <p:spTgt spid="33"/>
                                        </p:tgtEl>
                                        <p:attrNameLst>
                                          <p:attrName>ppt_x</p:attrName>
                                        </p:attrNameLst>
                                      </p:cBhvr>
                                      <p:tavLst>
                                        <p:tav tm="0">
                                          <p:val>
                                            <p:strVal val="#ppt_x"/>
                                          </p:val>
                                        </p:tav>
                                        <p:tav tm="100000">
                                          <p:val>
                                            <p:strVal val="#ppt_x"/>
                                          </p:val>
                                        </p:tav>
                                      </p:tavLst>
                                    </p:anim>
                                    <p:anim calcmode="lin" valueType="num">
                                      <p:cBhvr>
                                        <p:cTn id="17" dur="500" fill="hold"/>
                                        <p:tgtEl>
                                          <p:spTgt spid="33"/>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500" fill="hold"/>
                                        <p:tgtEl>
                                          <p:spTgt spid="35"/>
                                        </p:tgtEl>
                                        <p:attrNameLst>
                                          <p:attrName>ppt_x</p:attrName>
                                        </p:attrNameLst>
                                      </p:cBhvr>
                                      <p:tavLst>
                                        <p:tav tm="0">
                                          <p:val>
                                            <p:strVal val="1+#ppt_w/2"/>
                                          </p:val>
                                        </p:tav>
                                        <p:tav tm="100000">
                                          <p:val>
                                            <p:strVal val="#ppt_x"/>
                                          </p:val>
                                        </p:tav>
                                      </p:tavLst>
                                    </p:anim>
                                    <p:anim calcmode="lin" valueType="num">
                                      <p:cBhvr additive="base">
                                        <p:cTn id="22" dur="500" fill="hold"/>
                                        <p:tgtEl>
                                          <p:spTgt spid="35"/>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10000"/>
                                  </p:iterate>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ppt_y"/>
                                          </p:val>
                                        </p:tav>
                                        <p:tav tm="100000">
                                          <p:val>
                                            <p:strVal val="#ppt_y"/>
                                          </p:val>
                                        </p:tav>
                                      </p:tavLst>
                                    </p:anim>
                                  </p:childTnLst>
                                </p:cTn>
                              </p:par>
                            </p:childTnLst>
                          </p:cTn>
                        </p:par>
                        <p:par>
                          <p:cTn id="27" fill="hold">
                            <p:stCondLst>
                              <p:cond delay="2900"/>
                            </p:stCondLst>
                            <p:childTnLst>
                              <p:par>
                                <p:cTn id="28" presetID="49" presetClass="entr" presetSubtype="0" decel="100000" fill="hold" nodeType="after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p:cTn id="30" dur="250" fill="hold"/>
                                        <p:tgtEl>
                                          <p:spTgt spid="34"/>
                                        </p:tgtEl>
                                        <p:attrNameLst>
                                          <p:attrName>ppt_w</p:attrName>
                                        </p:attrNameLst>
                                      </p:cBhvr>
                                      <p:tavLst>
                                        <p:tav tm="0">
                                          <p:val>
                                            <p:fltVal val="0"/>
                                          </p:val>
                                        </p:tav>
                                        <p:tav tm="100000">
                                          <p:val>
                                            <p:strVal val="#ppt_w"/>
                                          </p:val>
                                        </p:tav>
                                      </p:tavLst>
                                    </p:anim>
                                    <p:anim calcmode="lin" valueType="num">
                                      <p:cBhvr>
                                        <p:cTn id="31" dur="250" fill="hold"/>
                                        <p:tgtEl>
                                          <p:spTgt spid="34"/>
                                        </p:tgtEl>
                                        <p:attrNameLst>
                                          <p:attrName>ppt_h</p:attrName>
                                        </p:attrNameLst>
                                      </p:cBhvr>
                                      <p:tavLst>
                                        <p:tav tm="0">
                                          <p:val>
                                            <p:fltVal val="0"/>
                                          </p:val>
                                        </p:tav>
                                        <p:tav tm="100000">
                                          <p:val>
                                            <p:strVal val="#ppt_h"/>
                                          </p:val>
                                        </p:tav>
                                      </p:tavLst>
                                    </p:anim>
                                    <p:anim calcmode="lin" valueType="num">
                                      <p:cBhvr>
                                        <p:cTn id="32" dur="250" fill="hold"/>
                                        <p:tgtEl>
                                          <p:spTgt spid="34"/>
                                        </p:tgtEl>
                                        <p:attrNameLst>
                                          <p:attrName>style.rotation</p:attrName>
                                        </p:attrNameLst>
                                      </p:cBhvr>
                                      <p:tavLst>
                                        <p:tav tm="0">
                                          <p:val>
                                            <p:fltVal val="360"/>
                                          </p:val>
                                        </p:tav>
                                        <p:tav tm="100000">
                                          <p:val>
                                            <p:fltVal val="0"/>
                                          </p:val>
                                        </p:tav>
                                      </p:tavLst>
                                    </p:anim>
                                    <p:animEffect transition="in" filter="fade">
                                      <p:cBhvr>
                                        <p:cTn id="33" dur="250"/>
                                        <p:tgtEl>
                                          <p:spTgt spid="34"/>
                                        </p:tgtEl>
                                      </p:cBhvr>
                                    </p:animEffect>
                                  </p:childTnLst>
                                </p:cTn>
                              </p:par>
                            </p:childTnLst>
                          </p:cTn>
                        </p:par>
                        <p:par>
                          <p:cTn id="34" fill="hold">
                            <p:stCondLst>
                              <p:cond delay="3150"/>
                            </p:stCondLst>
                            <p:childTnLst>
                              <p:par>
                                <p:cTn id="35" presetID="47"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250"/>
                                        <p:tgtEl>
                                          <p:spTgt spid="9"/>
                                        </p:tgtEl>
                                      </p:cBhvr>
                                    </p:animEffect>
                                    <p:anim calcmode="lin" valueType="num">
                                      <p:cBhvr>
                                        <p:cTn id="38" dur="1250" fill="hold"/>
                                        <p:tgtEl>
                                          <p:spTgt spid="9"/>
                                        </p:tgtEl>
                                        <p:attrNameLst>
                                          <p:attrName>ppt_x</p:attrName>
                                        </p:attrNameLst>
                                      </p:cBhvr>
                                      <p:tavLst>
                                        <p:tav tm="0">
                                          <p:val>
                                            <p:strVal val="#ppt_x"/>
                                          </p:val>
                                        </p:tav>
                                        <p:tav tm="100000">
                                          <p:val>
                                            <p:strVal val="#ppt_x"/>
                                          </p:val>
                                        </p:tav>
                                      </p:tavLst>
                                    </p:anim>
                                    <p:anim calcmode="lin" valueType="num">
                                      <p:cBhvr>
                                        <p:cTn id="39" dur="1250" fill="hold"/>
                                        <p:tgtEl>
                                          <p:spTgt spid="9"/>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250"/>
                                        <p:tgtEl>
                                          <p:spTgt spid="10"/>
                                        </p:tgtEl>
                                      </p:cBhvr>
                                    </p:animEffect>
                                    <p:anim calcmode="lin" valueType="num">
                                      <p:cBhvr>
                                        <p:cTn id="43" dur="1250" fill="hold"/>
                                        <p:tgtEl>
                                          <p:spTgt spid="10"/>
                                        </p:tgtEl>
                                        <p:attrNameLst>
                                          <p:attrName>ppt_x</p:attrName>
                                        </p:attrNameLst>
                                      </p:cBhvr>
                                      <p:tavLst>
                                        <p:tav tm="0">
                                          <p:val>
                                            <p:strVal val="#ppt_x"/>
                                          </p:val>
                                        </p:tav>
                                        <p:tav tm="100000">
                                          <p:val>
                                            <p:strVal val="#ppt_x"/>
                                          </p:val>
                                        </p:tav>
                                      </p:tavLst>
                                    </p:anim>
                                    <p:anim calcmode="lin" valueType="num">
                                      <p:cBhvr>
                                        <p:cTn id="44" dur="1250" fill="hold"/>
                                        <p:tgtEl>
                                          <p:spTgt spid="10"/>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iterate type="lt">
                                    <p:tmPct val="10000"/>
                                  </p:iterate>
                                  <p:childTnLst>
                                    <p:set>
                                      <p:cBhvr>
                                        <p:cTn id="46" dur="1" fill="hold">
                                          <p:stCondLst>
                                            <p:cond delay="0"/>
                                          </p:stCondLst>
                                        </p:cTn>
                                        <p:tgtEl>
                                          <p:spTgt spid="18"/>
                                        </p:tgtEl>
                                        <p:attrNameLst>
                                          <p:attrName>style.visibility</p:attrName>
                                        </p:attrNameLst>
                                      </p:cBhvr>
                                      <p:to>
                                        <p:strVal val="visible"/>
                                      </p:to>
                                    </p:set>
                                    <p:animEffect transition="in" filter="fade">
                                      <p:cBhvr>
                                        <p:cTn id="47" dur="1250"/>
                                        <p:tgtEl>
                                          <p:spTgt spid="18"/>
                                        </p:tgtEl>
                                      </p:cBhvr>
                                    </p:animEffect>
                                    <p:anim calcmode="lin" valueType="num">
                                      <p:cBhvr>
                                        <p:cTn id="48" dur="1250" fill="hold"/>
                                        <p:tgtEl>
                                          <p:spTgt spid="18"/>
                                        </p:tgtEl>
                                        <p:attrNameLst>
                                          <p:attrName>ppt_x</p:attrName>
                                        </p:attrNameLst>
                                      </p:cBhvr>
                                      <p:tavLst>
                                        <p:tav tm="0">
                                          <p:val>
                                            <p:strVal val="#ppt_x"/>
                                          </p:val>
                                        </p:tav>
                                        <p:tav tm="100000">
                                          <p:val>
                                            <p:strVal val="#ppt_x"/>
                                          </p:val>
                                        </p:tav>
                                      </p:tavLst>
                                    </p:anim>
                                    <p:anim calcmode="lin" valueType="num">
                                      <p:cBhvr>
                                        <p:cTn id="49" dur="125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iterate type="lt">
                                    <p:tmPct val="10000"/>
                                  </p:iterate>
                                  <p:childTnLst>
                                    <p:set>
                                      <p:cBhvr>
                                        <p:cTn id="51" dur="1" fill="hold">
                                          <p:stCondLst>
                                            <p:cond delay="0"/>
                                          </p:stCondLst>
                                        </p:cTn>
                                        <p:tgtEl>
                                          <p:spTgt spid="11"/>
                                        </p:tgtEl>
                                        <p:attrNameLst>
                                          <p:attrName>style.visibility</p:attrName>
                                        </p:attrNameLst>
                                      </p:cBhvr>
                                      <p:to>
                                        <p:strVal val="visible"/>
                                      </p:to>
                                    </p:set>
                                    <p:animEffect transition="in" filter="fade">
                                      <p:cBhvr>
                                        <p:cTn id="52" dur="1250"/>
                                        <p:tgtEl>
                                          <p:spTgt spid="11"/>
                                        </p:tgtEl>
                                      </p:cBhvr>
                                    </p:animEffect>
                                    <p:anim calcmode="lin" valueType="num">
                                      <p:cBhvr>
                                        <p:cTn id="53" dur="1250" fill="hold"/>
                                        <p:tgtEl>
                                          <p:spTgt spid="11"/>
                                        </p:tgtEl>
                                        <p:attrNameLst>
                                          <p:attrName>ppt_x</p:attrName>
                                        </p:attrNameLst>
                                      </p:cBhvr>
                                      <p:tavLst>
                                        <p:tav tm="0">
                                          <p:val>
                                            <p:strVal val="#ppt_x"/>
                                          </p:val>
                                        </p:tav>
                                        <p:tav tm="100000">
                                          <p:val>
                                            <p:strVal val="#ppt_x"/>
                                          </p:val>
                                        </p:tav>
                                      </p:tavLst>
                                    </p:anim>
                                    <p:anim calcmode="lin" valueType="num">
                                      <p:cBhvr>
                                        <p:cTn id="54" dur="1250" fill="hold"/>
                                        <p:tgtEl>
                                          <p:spTgt spid="11"/>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iterate type="lt">
                                    <p:tmPct val="10000"/>
                                  </p:iterate>
                                  <p:childTnLst>
                                    <p:set>
                                      <p:cBhvr>
                                        <p:cTn id="56" dur="1" fill="hold">
                                          <p:stCondLst>
                                            <p:cond delay="0"/>
                                          </p:stCondLst>
                                        </p:cTn>
                                        <p:tgtEl>
                                          <p:spTgt spid="12"/>
                                        </p:tgtEl>
                                        <p:attrNameLst>
                                          <p:attrName>style.visibility</p:attrName>
                                        </p:attrNameLst>
                                      </p:cBhvr>
                                      <p:to>
                                        <p:strVal val="visible"/>
                                      </p:to>
                                    </p:set>
                                    <p:animEffect transition="in" filter="fade">
                                      <p:cBhvr>
                                        <p:cTn id="57" dur="1250"/>
                                        <p:tgtEl>
                                          <p:spTgt spid="12"/>
                                        </p:tgtEl>
                                      </p:cBhvr>
                                    </p:animEffect>
                                    <p:anim calcmode="lin" valueType="num">
                                      <p:cBhvr>
                                        <p:cTn id="58" dur="1250" fill="hold"/>
                                        <p:tgtEl>
                                          <p:spTgt spid="12"/>
                                        </p:tgtEl>
                                        <p:attrNameLst>
                                          <p:attrName>ppt_x</p:attrName>
                                        </p:attrNameLst>
                                      </p:cBhvr>
                                      <p:tavLst>
                                        <p:tav tm="0">
                                          <p:val>
                                            <p:strVal val="#ppt_x"/>
                                          </p:val>
                                        </p:tav>
                                        <p:tav tm="100000">
                                          <p:val>
                                            <p:strVal val="#ppt_x"/>
                                          </p:val>
                                        </p:tav>
                                      </p:tavLst>
                                    </p:anim>
                                    <p:anim calcmode="lin" valueType="num">
                                      <p:cBhvr>
                                        <p:cTn id="59" dur="1250" fill="hold"/>
                                        <p:tgtEl>
                                          <p:spTgt spid="12"/>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iterate type="lt">
                                    <p:tmPct val="10000"/>
                                  </p:iterate>
                                  <p:childTnLst>
                                    <p:set>
                                      <p:cBhvr>
                                        <p:cTn id="61" dur="1" fill="hold">
                                          <p:stCondLst>
                                            <p:cond delay="0"/>
                                          </p:stCondLst>
                                        </p:cTn>
                                        <p:tgtEl>
                                          <p:spTgt spid="8"/>
                                        </p:tgtEl>
                                        <p:attrNameLst>
                                          <p:attrName>style.visibility</p:attrName>
                                        </p:attrNameLst>
                                      </p:cBhvr>
                                      <p:to>
                                        <p:strVal val="visible"/>
                                      </p:to>
                                    </p:set>
                                    <p:animEffect transition="in" filter="fade">
                                      <p:cBhvr>
                                        <p:cTn id="62" dur="1250"/>
                                        <p:tgtEl>
                                          <p:spTgt spid="8"/>
                                        </p:tgtEl>
                                      </p:cBhvr>
                                    </p:animEffect>
                                    <p:anim calcmode="lin" valueType="num">
                                      <p:cBhvr>
                                        <p:cTn id="63" dur="1250" fill="hold"/>
                                        <p:tgtEl>
                                          <p:spTgt spid="8"/>
                                        </p:tgtEl>
                                        <p:attrNameLst>
                                          <p:attrName>ppt_x</p:attrName>
                                        </p:attrNameLst>
                                      </p:cBhvr>
                                      <p:tavLst>
                                        <p:tav tm="0">
                                          <p:val>
                                            <p:strVal val="#ppt_x"/>
                                          </p:val>
                                        </p:tav>
                                        <p:tav tm="100000">
                                          <p:val>
                                            <p:strVal val="#ppt_x"/>
                                          </p:val>
                                        </p:tav>
                                      </p:tavLst>
                                    </p:anim>
                                    <p:anim calcmode="lin" valueType="num">
                                      <p:cBhvr>
                                        <p:cTn id="64" dur="1250" fill="hold"/>
                                        <p:tgtEl>
                                          <p:spTgt spid="8"/>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iterate type="lt">
                                    <p:tmPct val="10000"/>
                                  </p:iterate>
                                  <p:childTnLst>
                                    <p:set>
                                      <p:cBhvr>
                                        <p:cTn id="66" dur="1" fill="hold">
                                          <p:stCondLst>
                                            <p:cond delay="0"/>
                                          </p:stCondLst>
                                        </p:cTn>
                                        <p:tgtEl>
                                          <p:spTgt spid="19"/>
                                        </p:tgtEl>
                                        <p:attrNameLst>
                                          <p:attrName>style.visibility</p:attrName>
                                        </p:attrNameLst>
                                      </p:cBhvr>
                                      <p:to>
                                        <p:strVal val="visible"/>
                                      </p:to>
                                    </p:set>
                                    <p:animEffect transition="in" filter="fade">
                                      <p:cBhvr>
                                        <p:cTn id="67" dur="1250"/>
                                        <p:tgtEl>
                                          <p:spTgt spid="19"/>
                                        </p:tgtEl>
                                      </p:cBhvr>
                                    </p:animEffect>
                                    <p:anim calcmode="lin" valueType="num">
                                      <p:cBhvr>
                                        <p:cTn id="68" dur="1250" fill="hold"/>
                                        <p:tgtEl>
                                          <p:spTgt spid="19"/>
                                        </p:tgtEl>
                                        <p:attrNameLst>
                                          <p:attrName>ppt_x</p:attrName>
                                        </p:attrNameLst>
                                      </p:cBhvr>
                                      <p:tavLst>
                                        <p:tav tm="0">
                                          <p:val>
                                            <p:strVal val="#ppt_x"/>
                                          </p:val>
                                        </p:tav>
                                        <p:tav tm="100000">
                                          <p:val>
                                            <p:strVal val="#ppt_x"/>
                                          </p:val>
                                        </p:tav>
                                      </p:tavLst>
                                    </p:anim>
                                    <p:anim calcmode="lin" valueType="num">
                                      <p:cBhvr>
                                        <p:cTn id="69" dur="1250" fill="hold"/>
                                        <p:tgtEl>
                                          <p:spTgt spid="19"/>
                                        </p:tgtEl>
                                        <p:attrNameLst>
                                          <p:attrName>ppt_y</p:attrName>
                                        </p:attrNameLst>
                                      </p:cBhvr>
                                      <p:tavLst>
                                        <p:tav tm="0">
                                          <p:val>
                                            <p:strVal val="#ppt_y-.1"/>
                                          </p:val>
                                        </p:tav>
                                        <p:tav tm="100000">
                                          <p:val>
                                            <p:strVal val="#ppt_y"/>
                                          </p:val>
                                        </p:tav>
                                      </p:tavLst>
                                    </p:anim>
                                  </p:childTnLst>
                                </p:cTn>
                              </p:par>
                            </p:childTnLst>
                          </p:cTn>
                        </p:par>
                        <p:par>
                          <p:cTn id="70" fill="hold">
                            <p:stCondLst>
                              <p:cond delay="4525"/>
                            </p:stCondLst>
                            <p:childTnLst>
                              <p:par>
                                <p:cTn id="71" presetID="26" presetClass="emph" presetSubtype="0" fill="hold" grpId="1" nodeType="afterEffect">
                                  <p:stCondLst>
                                    <p:cond delay="0"/>
                                  </p:stCondLst>
                                  <p:iterate type="lt">
                                    <p:tmPct val="0"/>
                                  </p:iterate>
                                  <p:childTnLst>
                                    <p:animEffect transition="out" filter="fade">
                                      <p:cBhvr>
                                        <p:cTn id="72" dur="500" tmFilter="0, 0; .2, .5; .8, .5; 1, 0"/>
                                        <p:tgtEl>
                                          <p:spTgt spid="35"/>
                                        </p:tgtEl>
                                      </p:cBhvr>
                                    </p:animEffect>
                                    <p:animScale>
                                      <p:cBhvr>
                                        <p:cTn id="73" dur="250" autoRev="1" fill="hold"/>
                                        <p:tgtEl>
                                          <p:spTgt spid="3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8" grpId="0"/>
      <p:bldP spid="9" grpId="0"/>
      <p:bldP spid="10" grpId="0"/>
      <p:bldP spid="11" grpId="0"/>
      <p:bldP spid="12" grpId="0"/>
      <p:bldP spid="23" grpId="0"/>
      <p:bldP spid="35" grpId="0" bldLvl="0"/>
      <p:bldP spid="35" grpId="1" bldLvl="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第一节：</a:t>
            </a:r>
            <a:r>
              <a:rPr lang="en-US" altLang="zh-CN" sz="2400" b="1" dirty="0">
                <a:solidFill>
                  <a:schemeClr val="accent5">
                    <a:lumMod val="50000"/>
                  </a:schemeClr>
                </a:solidFill>
                <a:latin typeface="微软雅黑" panose="020B0503020204020204" pitchFamily="34" charset="-122"/>
                <a:ea typeface="微软雅黑" panose="020B0503020204020204" pitchFamily="34" charset="-122"/>
              </a:rPr>
              <a:t>Premiere Pro</a:t>
            </a:r>
            <a:r>
              <a:rPr lang="zh-CN" altLang="zh-CN" sz="2400" b="1" dirty="0">
                <a:solidFill>
                  <a:schemeClr val="accent5">
                    <a:lumMod val="50000"/>
                  </a:schemeClr>
                </a:solidFill>
                <a:latin typeface="微软雅黑" panose="020B0503020204020204" pitchFamily="34" charset="-122"/>
                <a:ea typeface="微软雅黑" panose="020B0503020204020204" pitchFamily="34" charset="-122"/>
              </a:rPr>
              <a:t>界面认知</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2" name="表格 1">
            <a:extLst>
              <a:ext uri="{FF2B5EF4-FFF2-40B4-BE49-F238E27FC236}">
                <a16:creationId xmlns:a16="http://schemas.microsoft.com/office/drawing/2014/main" id="{577CD883-816B-DEA3-BF5C-6ED9584D5EA2}"/>
              </a:ext>
            </a:extLst>
          </p:cNvPr>
          <p:cNvGraphicFramePr>
            <a:graphicFrameLocks noGrp="1"/>
          </p:cNvGraphicFramePr>
          <p:nvPr/>
        </p:nvGraphicFramePr>
        <p:xfrm>
          <a:off x="3224847" y="3816826"/>
          <a:ext cx="5742305" cy="368935"/>
        </p:xfrm>
        <a:graphic>
          <a:graphicData uri="http://schemas.openxmlformats.org/drawingml/2006/table">
            <a:tbl>
              <a:tblPr>
                <a:tableStyleId>{5C22544A-7EE6-4342-B048-85BDC9FD1C3A}</a:tableStyleId>
              </a:tblPr>
              <a:tblGrid>
                <a:gridCol w="5742305">
                  <a:extLst>
                    <a:ext uri="{9D8B030D-6E8A-4147-A177-3AD203B41FA5}">
                      <a16:colId xmlns:a16="http://schemas.microsoft.com/office/drawing/2014/main" val="2052868886"/>
                    </a:ext>
                  </a:extLst>
                </a:gridCol>
              </a:tblGrid>
              <a:tr h="368935">
                <a:tc>
                  <a:txBody>
                    <a:bodyPr/>
                    <a:lstStyle/>
                    <a:p>
                      <a:pPr algn="l"/>
                      <a:r>
                        <a:rPr lang="en-US" sz="1050" kern="100" dirty="0">
                          <a:effectLst/>
                        </a:rPr>
                        <a:t>Premiere Pro</a:t>
                      </a:r>
                      <a:r>
                        <a:rPr lang="zh-CN" sz="1050" kern="100" dirty="0">
                          <a:effectLst/>
                        </a:rPr>
                        <a:t>界面认知</a:t>
                      </a:r>
                      <a:endParaRPr lang="zh-CN" sz="105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383952697"/>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4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9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4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3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695399" y="1340768"/>
            <a:ext cx="11061171" cy="1277273"/>
          </a:xfrm>
          <a:prstGeom prst="rect">
            <a:avLst/>
          </a:prstGeom>
        </p:spPr>
        <p:txBody>
          <a:bodyPr wrap="square">
            <a:spAutoFit/>
          </a:bodyPr>
          <a:lstStyle/>
          <a:p>
            <a:pPr eaLnBrk="0" hangingPunct="0"/>
            <a:r>
              <a:rPr lang="en-US" altLang="zh-CN" dirty="0"/>
              <a:t>Premiere</a:t>
            </a:r>
            <a:r>
              <a:rPr lang="zh-CN" altLang="zh-CN" dirty="0"/>
              <a:t>是一款功能强大的视频编辑软件，下面是</a:t>
            </a:r>
            <a:r>
              <a:rPr lang="en-US" altLang="zh-CN" dirty="0"/>
              <a:t>premiere Pro</a:t>
            </a:r>
            <a:r>
              <a:rPr lang="zh-CN" altLang="zh-CN" dirty="0"/>
              <a:t>入门教程。我们介绍了</a:t>
            </a:r>
            <a:r>
              <a:rPr lang="en-US" altLang="zh-CN" dirty="0"/>
              <a:t>premiere</a:t>
            </a:r>
            <a:r>
              <a:rPr lang="zh-CN" altLang="zh-CN" dirty="0"/>
              <a:t>的工作界面和基本用法。通过对</a:t>
            </a:r>
            <a:r>
              <a:rPr lang="en-US" altLang="zh-CN" dirty="0"/>
              <a:t>premiere Pro</a:t>
            </a:r>
            <a:r>
              <a:rPr lang="zh-CN" altLang="zh-CN" dirty="0"/>
              <a:t>入门教程的学习，你可以快速美化视频，满足你创建高质量作品的要求。</a:t>
            </a:r>
          </a:p>
          <a:p>
            <a:pPr eaLnBrk="0" hangingPunct="0"/>
            <a:r>
              <a:rPr lang="zh-CN" altLang="zh-CN" dirty="0"/>
              <a:t>在</a:t>
            </a:r>
            <a:r>
              <a:rPr lang="en-US" altLang="zh-CN" dirty="0"/>
              <a:t>premiere</a:t>
            </a:r>
            <a:r>
              <a:rPr lang="zh-CN" altLang="zh-CN" dirty="0"/>
              <a:t>入门教程的第一部分，我们主要介绍软件工作界面的组成部分。</a:t>
            </a:r>
          </a:p>
          <a:p>
            <a:pPr>
              <a:lnSpc>
                <a:spcPct val="120000"/>
              </a:lnSpc>
            </a:pPr>
            <a:endParaRPr lang="zh-CN" altLang="en-US" sz="2000" dirty="0">
              <a:latin typeface="方正正中黑简体" panose="02000000000000000000" pitchFamily="2" charset="-122"/>
              <a:ea typeface="方正正中黑简体" panose="02000000000000000000" pitchFamily="2" charset="-122"/>
              <a:cs typeface="+mn-ea"/>
              <a:sym typeface="Arial" panose="020B0604020202020204" pitchFamily="34" charset="0"/>
            </a:endParaRPr>
          </a:p>
        </p:txBody>
      </p:sp>
      <p:sp>
        <p:nvSpPr>
          <p:cNvPr id="10" name="TextBox 9"/>
          <p:cNvSpPr txBox="1"/>
          <p:nvPr/>
        </p:nvSpPr>
        <p:spPr>
          <a:xfrm>
            <a:off x="1124000" y="169476"/>
            <a:ext cx="5901951" cy="523220"/>
          </a:xfrm>
          <a:prstGeom prst="rect">
            <a:avLst/>
          </a:prstGeom>
          <a:noFill/>
        </p:spPr>
        <p:txBody>
          <a:bodyPr wrap="square" rtlCol="0">
            <a:spAutoFit/>
          </a:bodyPr>
          <a:lstStyle/>
          <a:p>
            <a:r>
              <a:rPr lang="zh-CN" altLang="en-US" sz="2800" b="1" dirty="0">
                <a:latin typeface="微软雅黑" panose="020B0503020204020204" pitchFamily="34" charset="-122"/>
                <a:ea typeface="微软雅黑" panose="020B0503020204020204" pitchFamily="34" charset="-122"/>
              </a:rPr>
              <a:t>一：</a:t>
            </a:r>
            <a:r>
              <a:rPr lang="en-US" altLang="zh-CN" sz="2800" b="1" dirty="0">
                <a:solidFill>
                  <a:schemeClr val="accent5">
                    <a:lumMod val="50000"/>
                  </a:schemeClr>
                </a:solidFill>
                <a:latin typeface="微软雅黑" panose="020B0503020204020204" pitchFamily="34" charset="-122"/>
                <a:ea typeface="微软雅黑" panose="020B0503020204020204" pitchFamily="34" charset="-122"/>
              </a:rPr>
              <a:t> Premiere Pro</a:t>
            </a:r>
            <a:r>
              <a:rPr lang="zh-CN" altLang="zh-CN" sz="2800" b="1" dirty="0">
                <a:solidFill>
                  <a:schemeClr val="accent5">
                    <a:lumMod val="50000"/>
                  </a:schemeClr>
                </a:solidFill>
                <a:latin typeface="微软雅黑" panose="020B0503020204020204" pitchFamily="34" charset="-122"/>
                <a:ea typeface="微软雅黑" panose="020B0503020204020204" pitchFamily="34" charset="-122"/>
              </a:rPr>
              <a:t>界面认知</a:t>
            </a:r>
            <a:endParaRPr lang="en-US" altLang="zh-CN" sz="2800" b="1"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par>
                          <p:cTn id="9" fill="hold">
                            <p:stCondLst>
                              <p:cond delay="1300"/>
                            </p:stCondLst>
                            <p:childTnLst>
                              <p:par>
                                <p:cTn id="10" presetID="14" presetClass="entr" presetSubtype="1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3" descr="src=http___nimg.ws.126.net__url=http___dingyue.ws.126.net_2021_0604_5e0f620cj00qu6a5v000qc000hs008tm.jpg&amp;thumbnail=650x2147483647&amp;quality=80&amp;type=jpg&amp;refer=http___nimg.ws.126">
            <a:extLst>
              <a:ext uri="{FF2B5EF4-FFF2-40B4-BE49-F238E27FC236}">
                <a16:creationId xmlns:a16="http://schemas.microsoft.com/office/drawing/2014/main" id="{B19D9D19-8B3D-0E1D-66CD-138D2F4E70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1727" y="992220"/>
            <a:ext cx="8845233" cy="438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9525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D09C9564-0089-627F-B51F-3E4CCCAF12E7}"/>
              </a:ext>
            </a:extLst>
          </p:cNvPr>
          <p:cNvSpPr txBox="1"/>
          <p:nvPr/>
        </p:nvSpPr>
        <p:spPr>
          <a:xfrm>
            <a:off x="447868" y="232035"/>
            <a:ext cx="11346025" cy="3416320"/>
          </a:xfrm>
          <a:prstGeom prst="rect">
            <a:avLst/>
          </a:prstGeom>
          <a:noFill/>
        </p:spPr>
        <p:txBody>
          <a:bodyPr wrap="square">
            <a:spAutoFit/>
          </a:bodyPr>
          <a:lstStyle/>
          <a:p>
            <a:pPr marL="68580" indent="305435"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一 项目窗口 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305435"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项目窗口主要用于导入、存放和管理素材。编辑影片所用的全部素材应事先存放于项目窗口内，再进行编辑使用。项目窗口的素材可用列表和图标两种视图方式显示，包括素材的缩略图、名称、格式、出入点等信息。在素材较多时，也可为素材分类、重命名，使之更清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305435"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二 时间线窗口 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305435"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时间线窗口是以轨道的方式实施视频音频组接、编辑素材的阵地，用户的编辑工作都需要在时间线窗口中完成。素材片段按照播放时间的先后顺序及合成的先后层顺序在时间线上从左至右、由上至下排列在各自的轨道上，可以使用各种编辑工具对这些素材进行编辑操作。时间线窗口分为上下两个区域，上方为时间显示区，下方为轨道区。</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305435"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三 监视器窗口 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黑体" panose="02010609060101010101" pitchFamily="49" charset="-122"/>
              </a:rPr>
              <a:t>左侧是“素材源”监视器，主要用于预览或剪裁项目窗口中选中的某一原始素材。右侧是“节目”监视器，主要用于预览时间线窗口序列中已经编辑的素材（影片），也是最终输出视频效果的预览窗口。</a:t>
            </a:r>
            <a:endParaRPr lang="zh-CN" altLang="en-US" dirty="0"/>
          </a:p>
        </p:txBody>
      </p:sp>
    </p:spTree>
    <p:extLst>
      <p:ext uri="{BB962C8B-B14F-4D97-AF65-F5344CB8AC3E}">
        <p14:creationId xmlns:p14="http://schemas.microsoft.com/office/powerpoint/2010/main" val="33519764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F87B064-782D-24DD-505B-0ED70AA2D7D1}"/>
              </a:ext>
            </a:extLst>
          </p:cNvPr>
          <p:cNvSpPr txBox="1"/>
          <p:nvPr/>
        </p:nvSpPr>
        <p:spPr>
          <a:xfrm>
            <a:off x="559835" y="324943"/>
            <a:ext cx="11038115" cy="3139321"/>
          </a:xfrm>
          <a:prstGeom prst="rect">
            <a:avLst/>
          </a:prstGeom>
          <a:noFill/>
        </p:spPr>
        <p:txBody>
          <a:bodyPr wrap="square">
            <a:spAutoFit/>
          </a:bodyPr>
          <a:lstStyle/>
          <a:p>
            <a:pPr marL="68580" indent="305435" eaLnBrk="0" hangingPunct="0">
              <a:spcBef>
                <a:spcPts val="10"/>
              </a:spcBef>
              <a:spcAft>
                <a:spcPts val="0"/>
              </a:spcAft>
            </a:pPr>
            <a:r>
              <a:rPr lang="zh-CN" altLang="zh-CN" sz="1800" dirty="0">
                <a:effectLst/>
                <a:latin typeface="仿宋" panose="02010609060101010101" pitchFamily="49" charset="-122"/>
                <a:ea typeface="仿宋" panose="02010609060101010101" pitchFamily="49" charset="-122"/>
                <a:cs typeface="黑体" panose="02010609060101010101" pitchFamily="49" charset="-122"/>
              </a:rPr>
              <a:t>四 面板 </a:t>
            </a:r>
            <a:endParaRPr lang="zh-CN" altLang="zh-CN" sz="2400" dirty="0">
              <a:effectLst/>
              <a:latin typeface="仿宋" panose="02010609060101010101" pitchFamily="49" charset="-122"/>
              <a:ea typeface="仿宋" panose="02010609060101010101" pitchFamily="49" charset="-122"/>
              <a:cs typeface="宋体" panose="02010600030101010101" pitchFamily="2" charset="-122"/>
            </a:endParaRPr>
          </a:p>
          <a:p>
            <a:pPr marL="68580" indent="305435" eaLnBrk="0" hangingPunct="0">
              <a:spcBef>
                <a:spcPts val="10"/>
              </a:spcBef>
              <a:spcAft>
                <a:spcPts val="0"/>
              </a:spcAft>
            </a:pPr>
            <a:r>
              <a:rPr lang="zh-CN" altLang="zh-CN" sz="1800" dirty="0">
                <a:effectLst/>
                <a:latin typeface="仿宋" panose="02010609060101010101" pitchFamily="49" charset="-122"/>
                <a:ea typeface="仿宋" panose="02010609060101010101" pitchFamily="49" charset="-122"/>
                <a:cs typeface="黑体" panose="02010609060101010101" pitchFamily="49" charset="-122"/>
              </a:rPr>
              <a:t>媒体浏览器面板（查找或浏览用户电脑中各磁盘的文件。）</a:t>
            </a:r>
            <a:endParaRPr lang="zh-CN" altLang="zh-CN" sz="2400" dirty="0">
              <a:effectLst/>
              <a:latin typeface="仿宋" panose="02010609060101010101" pitchFamily="49" charset="-122"/>
              <a:ea typeface="仿宋" panose="02010609060101010101" pitchFamily="49" charset="-122"/>
              <a:cs typeface="宋体" panose="02010600030101010101" pitchFamily="2" charset="-122"/>
            </a:endParaRPr>
          </a:p>
          <a:p>
            <a:pPr marL="68580" indent="305435" eaLnBrk="0" hangingPunct="0">
              <a:spcBef>
                <a:spcPts val="10"/>
              </a:spcBef>
              <a:spcAft>
                <a:spcPts val="0"/>
              </a:spcAft>
            </a:pPr>
            <a:r>
              <a:rPr lang="zh-CN" altLang="zh-CN" sz="1800" dirty="0">
                <a:effectLst/>
                <a:latin typeface="仿宋" panose="02010609060101010101" pitchFamily="49" charset="-122"/>
                <a:ea typeface="仿宋" panose="02010609060101010101" pitchFamily="49" charset="-122"/>
                <a:cs typeface="黑体" panose="02010609060101010101" pitchFamily="49" charset="-122"/>
              </a:rPr>
              <a:t>效果面板（效果面板里存放了</a:t>
            </a:r>
            <a:r>
              <a:rPr lang="en-US" altLang="zh-CN" sz="1800" dirty="0">
                <a:effectLst/>
                <a:latin typeface="仿宋" panose="02010609060101010101" pitchFamily="49" charset="-122"/>
                <a:ea typeface="仿宋" panose="02010609060101010101" pitchFamily="49" charset="-122"/>
                <a:cs typeface="黑体" panose="02010609060101010101" pitchFamily="49" charset="-122"/>
              </a:rPr>
              <a:t>Premiere</a:t>
            </a:r>
            <a:r>
              <a:rPr lang="zh-CN" altLang="zh-CN" sz="1800" dirty="0">
                <a:effectLst/>
                <a:latin typeface="仿宋" panose="02010609060101010101" pitchFamily="49" charset="-122"/>
                <a:ea typeface="仿宋" panose="02010609060101010101" pitchFamily="49" charset="-122"/>
                <a:cs typeface="黑体" panose="02010609060101010101" pitchFamily="49" charset="-122"/>
              </a:rPr>
              <a:t> </a:t>
            </a:r>
            <a:r>
              <a:rPr lang="en-US" altLang="zh-CN" sz="1800" dirty="0">
                <a:effectLst/>
                <a:latin typeface="仿宋" panose="02010609060101010101" pitchFamily="49" charset="-122"/>
                <a:ea typeface="仿宋" panose="02010609060101010101" pitchFamily="49" charset="-122"/>
                <a:cs typeface="黑体" panose="02010609060101010101" pitchFamily="49" charset="-122"/>
              </a:rPr>
              <a:t>Pro</a:t>
            </a:r>
            <a:r>
              <a:rPr lang="zh-CN" altLang="zh-CN" sz="1800" dirty="0">
                <a:effectLst/>
                <a:latin typeface="仿宋" panose="02010609060101010101" pitchFamily="49" charset="-122"/>
                <a:ea typeface="仿宋" panose="02010609060101010101" pitchFamily="49" charset="-122"/>
                <a:cs typeface="黑体" panose="02010609060101010101" pitchFamily="49" charset="-122"/>
              </a:rPr>
              <a:t>自带的各种音频、视频特效，切换效果和预设效果，你可以方便地为时间线窗口中的各种素材片段添加特效。）</a:t>
            </a:r>
            <a:endParaRPr lang="zh-CN" altLang="zh-CN" sz="2400" dirty="0">
              <a:effectLst/>
              <a:latin typeface="仿宋" panose="02010609060101010101" pitchFamily="49" charset="-122"/>
              <a:ea typeface="仿宋" panose="02010609060101010101" pitchFamily="49" charset="-122"/>
              <a:cs typeface="宋体" panose="02010600030101010101" pitchFamily="2" charset="-122"/>
            </a:endParaRPr>
          </a:p>
          <a:p>
            <a:pPr indent="266700" eaLnBrk="0" hangingPunct="0">
              <a:spcBef>
                <a:spcPts val="10"/>
              </a:spcBef>
            </a:pPr>
            <a:r>
              <a:rPr lang="zh-CN" altLang="zh-CN" sz="1800" dirty="0">
                <a:effectLst/>
                <a:latin typeface="仿宋" panose="02010609060101010101" pitchFamily="49" charset="-122"/>
                <a:ea typeface="仿宋" panose="02010609060101010101" pitchFamily="49" charset="-122"/>
                <a:cs typeface="黑体" panose="02010609060101010101" pitchFamily="49" charset="-122"/>
              </a:rPr>
              <a:t>特效控制台面板（当为某一段素材添加了音频、视频特效之后，还需要在特效控制台面板中进行相应的操作，制作画面的运动或透明度效果也需要在这里进行设置。）</a:t>
            </a:r>
            <a:endParaRPr lang="zh-CN" altLang="zh-CN" sz="2400" dirty="0">
              <a:effectLst/>
              <a:latin typeface="仿宋" panose="02010609060101010101" pitchFamily="49" charset="-122"/>
              <a:ea typeface="仿宋" panose="02010609060101010101" pitchFamily="49" charset="-122"/>
              <a:cs typeface="宋体" panose="02010600030101010101" pitchFamily="2" charset="-122"/>
            </a:endParaRPr>
          </a:p>
          <a:p>
            <a:pPr indent="266700" eaLnBrk="0" hangingPunct="0">
              <a:spcBef>
                <a:spcPts val="10"/>
              </a:spcBef>
            </a:pPr>
            <a:r>
              <a:rPr lang="zh-CN" altLang="zh-CN" sz="1800" dirty="0">
                <a:effectLst/>
                <a:latin typeface="仿宋" panose="02010609060101010101" pitchFamily="49" charset="-122"/>
                <a:ea typeface="仿宋" panose="02010609060101010101" pitchFamily="49" charset="-122"/>
                <a:cs typeface="黑体" panose="02010609060101010101" pitchFamily="49" charset="-122"/>
              </a:rPr>
              <a:t>调音台面板（调音台面板主要用于完成对音频素材的各种加工和处理工作）</a:t>
            </a:r>
            <a:endParaRPr lang="zh-CN" altLang="zh-CN" sz="2400" dirty="0">
              <a:effectLst/>
              <a:latin typeface="仿宋" panose="02010609060101010101" pitchFamily="49" charset="-122"/>
              <a:ea typeface="仿宋" panose="02010609060101010101" pitchFamily="49" charset="-122"/>
              <a:cs typeface="宋体" panose="02010600030101010101" pitchFamily="2" charset="-122"/>
            </a:endParaRPr>
          </a:p>
          <a:p>
            <a:pPr indent="266700" eaLnBrk="0" hangingPunct="0">
              <a:tabLst>
                <a:tab pos="601980" algn="l"/>
              </a:tabLst>
            </a:pPr>
            <a:r>
              <a:rPr lang="zh-CN" altLang="zh-CN" sz="1800" dirty="0">
                <a:effectLst/>
                <a:latin typeface="仿宋" panose="02010609060101010101" pitchFamily="49" charset="-122"/>
                <a:ea typeface="仿宋" panose="02010609060101010101" pitchFamily="49" charset="-122"/>
                <a:cs typeface="黑体" panose="02010609060101010101" pitchFamily="49" charset="-122"/>
              </a:rPr>
              <a:t>主声道电平面板 （主声道面板是显示混合声道输出音量大小的面板。当音量超出安全范围时，在柱状顶端会显示红色警告，用户可以及时调整音频的增益，以免损伤音频设备。）</a:t>
            </a:r>
            <a:endParaRPr lang="zh-CN" altLang="zh-CN" sz="2400" dirty="0">
              <a:effectLst/>
              <a:latin typeface="仿宋" panose="02010609060101010101" pitchFamily="49" charset="-122"/>
              <a:ea typeface="仿宋" panose="02010609060101010101" pitchFamily="49" charset="-122"/>
              <a:cs typeface="宋体" panose="02010600030101010101" pitchFamily="2" charset="-122"/>
            </a:endParaRPr>
          </a:p>
          <a:p>
            <a:pPr indent="266700" eaLnBrk="0" hangingPunct="0">
              <a:tabLst>
                <a:tab pos="601980" algn="l"/>
              </a:tabLst>
            </a:pPr>
            <a:r>
              <a:rPr lang="zh-CN" altLang="zh-CN" sz="1800" dirty="0">
                <a:effectLst/>
                <a:latin typeface="仿宋" panose="02010609060101010101" pitchFamily="49" charset="-122"/>
                <a:ea typeface="仿宋" panose="02010609060101010101" pitchFamily="49" charset="-122"/>
                <a:cs typeface="黑体" panose="02010609060101010101" pitchFamily="49" charset="-122"/>
              </a:rPr>
              <a:t>五 菜单栏 </a:t>
            </a:r>
            <a:endParaRPr lang="zh-CN" altLang="zh-CN" sz="2400" dirty="0">
              <a:effectLst/>
              <a:latin typeface="仿宋" panose="02010609060101010101" pitchFamily="49" charset="-122"/>
              <a:ea typeface="仿宋" panose="02010609060101010101" pitchFamily="49" charset="-122"/>
              <a:cs typeface="宋体" panose="02010600030101010101" pitchFamily="2" charset="-122"/>
            </a:endParaRPr>
          </a:p>
          <a:p>
            <a:r>
              <a:rPr lang="zh-CN" altLang="zh-CN" sz="1800" kern="100" dirty="0">
                <a:effectLst/>
                <a:latin typeface="仿宋" panose="02010609060101010101" pitchFamily="49" charset="-122"/>
                <a:ea typeface="仿宋" panose="02010609060101010101" pitchFamily="49" charset="-122"/>
                <a:cs typeface="黑体" panose="02010609060101010101" pitchFamily="49" charset="-122"/>
              </a:rPr>
              <a:t>所有操作命令都包含在这些菜单及其子菜单中。</a:t>
            </a:r>
            <a:endParaRPr lang="zh-CN" altLang="en-US" dirty="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275435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第二节：</a:t>
            </a:r>
            <a:r>
              <a:rPr lang="zh-CN" altLang="zh-CN" sz="2400" b="1" dirty="0">
                <a:solidFill>
                  <a:schemeClr val="accent5">
                    <a:lumMod val="50000"/>
                  </a:schemeClr>
                </a:solidFill>
                <a:latin typeface="微软雅黑" panose="020B0503020204020204" pitchFamily="34" charset="-122"/>
                <a:ea typeface="微软雅黑" panose="020B0503020204020204" pitchFamily="34" charset="-122"/>
              </a:rPr>
              <a:t>素材导入与项目设置</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2" name="表格 1">
            <a:extLst>
              <a:ext uri="{FF2B5EF4-FFF2-40B4-BE49-F238E27FC236}">
                <a16:creationId xmlns:a16="http://schemas.microsoft.com/office/drawing/2014/main" id="{577CD883-816B-DEA3-BF5C-6ED9584D5EA2}"/>
              </a:ext>
            </a:extLst>
          </p:cNvPr>
          <p:cNvGraphicFramePr>
            <a:graphicFrameLocks noGrp="1"/>
          </p:cNvGraphicFramePr>
          <p:nvPr/>
        </p:nvGraphicFramePr>
        <p:xfrm>
          <a:off x="3224847" y="3816826"/>
          <a:ext cx="5742305" cy="368935"/>
        </p:xfrm>
        <a:graphic>
          <a:graphicData uri="http://schemas.openxmlformats.org/drawingml/2006/table">
            <a:tbl>
              <a:tblPr>
                <a:tableStyleId>{5C22544A-7EE6-4342-B048-85BDC9FD1C3A}</a:tableStyleId>
              </a:tblPr>
              <a:tblGrid>
                <a:gridCol w="5742305">
                  <a:extLst>
                    <a:ext uri="{9D8B030D-6E8A-4147-A177-3AD203B41FA5}">
                      <a16:colId xmlns:a16="http://schemas.microsoft.com/office/drawing/2014/main" val="2052868886"/>
                    </a:ext>
                  </a:extLst>
                </a:gridCol>
              </a:tblGrid>
              <a:tr h="368935">
                <a:tc>
                  <a:txBody>
                    <a:bodyPr/>
                    <a:lstStyle/>
                    <a:p>
                      <a:pPr algn="l"/>
                      <a:r>
                        <a:rPr lang="en-US" sz="1050" kern="100" dirty="0">
                          <a:effectLst/>
                        </a:rPr>
                        <a:t>Premiere Pro</a:t>
                      </a:r>
                      <a:r>
                        <a:rPr lang="zh-CN" sz="1050" kern="100" dirty="0">
                          <a:effectLst/>
                        </a:rPr>
                        <a:t>界面认知</a:t>
                      </a:r>
                      <a:endParaRPr lang="zh-CN" sz="105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383952697"/>
                  </a:ext>
                </a:extLst>
              </a:tr>
            </a:tbl>
          </a:graphicData>
        </a:graphic>
      </p:graphicFrame>
    </p:spTree>
    <p:extLst>
      <p:ext uri="{BB962C8B-B14F-4D97-AF65-F5344CB8AC3E}">
        <p14:creationId xmlns:p14="http://schemas.microsoft.com/office/powerpoint/2010/main" val="74028025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1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6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1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0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A1D9118-375C-4C67-7A46-7A0A06A62008}"/>
              </a:ext>
            </a:extLst>
          </p:cNvPr>
          <p:cNvSpPr txBox="1"/>
          <p:nvPr/>
        </p:nvSpPr>
        <p:spPr>
          <a:xfrm>
            <a:off x="606490" y="217968"/>
            <a:ext cx="9358604" cy="3329758"/>
          </a:xfrm>
          <a:prstGeom prst="rect">
            <a:avLst/>
          </a:prstGeom>
          <a:noFill/>
        </p:spPr>
        <p:txBody>
          <a:bodyPr wrap="square">
            <a:spAutoFit/>
          </a:bodyPr>
          <a:lstStyle/>
          <a:p>
            <a:pPr indent="266700"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入门教程的最后一节是讲在软件中创建作品的具体过程。</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启动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adobe premiere</a:t>
            </a: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二</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新建一个项目（项目是一个包含了序列和相关素材的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Premiere Pro</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文件，与其包含的素材之间存在着链接关系。其中储存了序列和素材的一些相关信息和编辑操作的数据）。新建项目后，</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会跳出新建项目对话框，你需要在其中为项目的一般属性进行设置（其实都不需要大家手动去设置，选择软件默认就</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ok</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），并在对话框下方的位置和名称中设置该项目在磁盘的存储位置。（介意大家选择一个比较大的空间作为媒体暂存盘，新建文件夹且命名相应的名称，之后缓存的时候比较方便，而且干净。笔者就在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盘新建了一个专门来储存缓存的文件夹）。设置好以后，点击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确定</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。进入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工作界面，</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851955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100A0C1-E517-8FD5-E287-B87FCA551392}"/>
              </a:ext>
            </a:extLst>
          </p:cNvPr>
          <p:cNvSpPr txBox="1"/>
          <p:nvPr/>
        </p:nvSpPr>
        <p:spPr>
          <a:xfrm>
            <a:off x="625151" y="276215"/>
            <a:ext cx="6102220" cy="2918556"/>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导入素材：</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可以通过双击项目窗口导入，或者在媒体浏览器中浏览，也可以通过</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文件</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导入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。在此解释一下序列。首先你要理解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帧</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的概念，一帧就是一幅完整的图像一段视频，是由多个帧构成。比如帧率为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，长度为一秒的视频，就是由</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幅完整的图像连续播放构成。序列则是将这些帧独立出来，一张序列图像就是一帧，这样的好处是便于精确编辑每一帧。我们可以通过</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文件</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序列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首先来创建一个序列。</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对项目序列的参数进行设置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1084056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037AB01-3C1E-9200-3475-87A941813487}"/>
              </a:ext>
            </a:extLst>
          </p:cNvPr>
          <p:cNvSpPr txBox="1"/>
          <p:nvPr/>
        </p:nvSpPr>
        <p:spPr>
          <a:xfrm>
            <a:off x="513183" y="268847"/>
            <a:ext cx="6102220" cy="1962910"/>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在跳出的新建序列对话框中，根据视频素材的拍摄机器不同，选择不同的有效预设。如，</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分类中有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DV-24p</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DV-NTSC</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和</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DV-PAL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三种。不同的分类代表不同的制式。世界上主要使用的电视广播制式有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PAL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NTSC</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SECAM</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三种，德国、中国使用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PAL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制式，日本、韩国及东南亚地区与美国使用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NTSC</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制式，俄罗斯则使用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SECAM</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制式。</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138475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0A155DB-DE00-EB90-2AEA-E546C5CF1887}"/>
              </a:ext>
            </a:extLst>
          </p:cNvPr>
          <p:cNvSpPr txBox="1"/>
          <p:nvPr/>
        </p:nvSpPr>
        <p:spPr>
          <a:xfrm>
            <a:off x="233264" y="280850"/>
            <a:ext cx="11290041" cy="1118255"/>
          </a:xfrm>
          <a:prstGeom prst="rect">
            <a:avLst/>
          </a:prstGeom>
          <a:noFill/>
        </p:spPr>
        <p:txBody>
          <a:bodyPr wrap="square">
            <a:spAutoFit/>
          </a:bodyPr>
          <a:lstStyle/>
          <a:p>
            <a:pPr marL="228600" algn="l">
              <a:lnSpc>
                <a:spcPts val="2000"/>
              </a:lnSpc>
            </a:pP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标准和宽银幕分别对应</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“4:3”</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和</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“16:9”</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两种屏幕的屏幕比例（又称纵横比）。</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16:9</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主要用于电脑的液晶显示器和宽屏幕电视播出，</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4:3</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主要用于早期的显像管电视机播出。随着高清晰电视越来越多采用宽屏幕，</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16:9</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的纵横比也在剪辑中更多被选择。从视觉感受分析，</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16:9</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的比例更接近黄金分割比，也更利于提升视觉愉悦度。若素材是</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4:3</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的比例，而剪辑时选择</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“16:9”</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的预设，则画面上的物体会被拉宽，造成图像失真。</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85799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9D61F31-C9DD-D84E-00B5-BD7949B96183}"/>
              </a:ext>
            </a:extLst>
          </p:cNvPr>
          <p:cNvSpPr txBox="1"/>
          <p:nvPr/>
        </p:nvSpPr>
        <p:spPr>
          <a:xfrm>
            <a:off x="877076" y="392424"/>
            <a:ext cx="9218645" cy="3237105"/>
          </a:xfrm>
          <a:prstGeom prst="rect">
            <a:avLst/>
          </a:prstGeom>
          <a:noFill/>
        </p:spPr>
        <p:txBody>
          <a:bodyPr wrap="square">
            <a:spAutoFit/>
          </a:bodyPr>
          <a:lstStyle/>
          <a:p>
            <a:pPr indent="266700" eaLnBrk="0" hangingPunct="0">
              <a:lnSpc>
                <a:spcPct val="115000"/>
              </a:lnSpc>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常用实用快捷键一览 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Timeline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时间线上的操作快捷键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ctrl+a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：全选   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ctrl+c</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：拷贝   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：粘贴 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ctrl+shift+v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：将拷贝的剪辑适合粘贴到其它剪辑中   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ctrl+alt+v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将拷贝的剪辑中的某一属性粘贴到其它剪辑中</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：时间单位缩放   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：全部素材显示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：移动剪辑工具   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c</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：剪切、多层剪切</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：剪切掉出入点</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工具   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z</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：时间单位放大镜工具按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alt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缩小 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h</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：平移观看时间线</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空格键：播放或停止   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j</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：倒放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：持续时间   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ctrl+shift+r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：速度</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060830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037C4E4-9411-406D-D425-9235F1E7D5C9}"/>
              </a:ext>
            </a:extLst>
          </p:cNvPr>
          <p:cNvSpPr txBox="1"/>
          <p:nvPr/>
        </p:nvSpPr>
        <p:spPr>
          <a:xfrm>
            <a:off x="121297" y="242514"/>
            <a:ext cx="11299371" cy="4829848"/>
          </a:xfrm>
          <a:prstGeom prst="rect">
            <a:avLst/>
          </a:prstGeom>
          <a:noFill/>
        </p:spPr>
        <p:txBody>
          <a:bodyPr wrap="square">
            <a:spAutoFit/>
          </a:bodyPr>
          <a:lstStyle/>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按住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shift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在导航器中移动：鼠标可实时找到某一剪辑。   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m</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：选择并移动、虚拟剪接、单层全部位移、多层位移   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homeend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：到全部剪接的开头与结尾？ 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pageuppagedown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或是</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ctrl+shift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左右键：时间线到每一个剪接的开头与结尾  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：修整模式可在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monitor(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监视器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中实时修整剪辑的出入点并带涟漪模式（随着剪辑的缩放这个剪辑后面的文件跟着后移或前移）。 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左右键：向前向后一帧   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shift+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左右键：向前向后五帧  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ctrl+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点击片断：多重选择</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按住</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ctrl+shift+alt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：带标示百分量的视、音频减弱工具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按住</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ctrl+alt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移动：视、音频锁定变为暂时解锁 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按住</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shift+alt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移动：解锁的视、音频剪辑后出现链式图标，点击鼠标重新编组锁定视、音频。</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ctrl+shift+alt</a:t>
            </a:r>
            <a:r>
              <a:rPr lang="en-US" altLang="zh-CN" sz="1800" dirty="0">
                <a:effectLst/>
                <a:latin typeface="仿宋" panose="02010609060101010101" pitchFamily="49" charset="-122"/>
                <a:ea typeface="宋体" panose="02010600030101010101" pitchFamily="2"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左右键：以五帧的变量改变剪辑的出入点但剪辑长度不变。</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alt+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退格键：涟漪模式删除剪辑</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剪辑全部标记点 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轨中将时间线拖到两层之间</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ctrl+d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键出现默认转场（淡出淡入） 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双击转场击入设置按住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shift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移动鼠标客将转场出入点定格为同一转场画面方式</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289470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第三</a:t>
            </a:r>
            <a:r>
              <a:rPr lang="en-US" altLang="zh-CN" sz="2400" b="1" dirty="0">
                <a:solidFill>
                  <a:schemeClr val="accent5">
                    <a:lumMod val="50000"/>
                  </a:schemeClr>
                </a:solidFill>
                <a:latin typeface="微软雅黑" panose="020B0503020204020204" pitchFamily="34" charset="-122"/>
                <a:ea typeface="微软雅黑" panose="020B0503020204020204" pitchFamily="34" charset="-122"/>
              </a:rPr>
              <a:t>s</a:t>
            </a: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节：剪辑项目的建立</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2" name="表格 1">
            <a:extLst>
              <a:ext uri="{FF2B5EF4-FFF2-40B4-BE49-F238E27FC236}">
                <a16:creationId xmlns:a16="http://schemas.microsoft.com/office/drawing/2014/main" id="{577CD883-816B-DEA3-BF5C-6ED9584D5EA2}"/>
              </a:ext>
            </a:extLst>
          </p:cNvPr>
          <p:cNvGraphicFramePr>
            <a:graphicFrameLocks noGrp="1"/>
          </p:cNvGraphicFramePr>
          <p:nvPr/>
        </p:nvGraphicFramePr>
        <p:xfrm>
          <a:off x="3224847" y="3816826"/>
          <a:ext cx="5742305" cy="368935"/>
        </p:xfrm>
        <a:graphic>
          <a:graphicData uri="http://schemas.openxmlformats.org/drawingml/2006/table">
            <a:tbl>
              <a:tblPr>
                <a:tableStyleId>{5C22544A-7EE6-4342-B048-85BDC9FD1C3A}</a:tableStyleId>
              </a:tblPr>
              <a:tblGrid>
                <a:gridCol w="5742305">
                  <a:extLst>
                    <a:ext uri="{9D8B030D-6E8A-4147-A177-3AD203B41FA5}">
                      <a16:colId xmlns:a16="http://schemas.microsoft.com/office/drawing/2014/main" val="2052868886"/>
                    </a:ext>
                  </a:extLst>
                </a:gridCol>
              </a:tblGrid>
              <a:tr h="368935">
                <a:tc>
                  <a:txBody>
                    <a:bodyPr/>
                    <a:lstStyle/>
                    <a:p>
                      <a:pPr algn="l"/>
                      <a:r>
                        <a:rPr lang="en-US" sz="1050" kern="100" dirty="0">
                          <a:effectLst/>
                        </a:rPr>
                        <a:t>Premiere Pro</a:t>
                      </a:r>
                      <a:r>
                        <a:rPr lang="zh-CN" sz="1050" kern="100" dirty="0">
                          <a:effectLst/>
                        </a:rPr>
                        <a:t>界面认知</a:t>
                      </a:r>
                      <a:endParaRPr lang="zh-CN" sz="105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383952697"/>
                  </a:ext>
                </a:extLst>
              </a:tr>
            </a:tbl>
          </a:graphicData>
        </a:graphic>
      </p:graphicFrame>
    </p:spTree>
    <p:extLst>
      <p:ext uri="{BB962C8B-B14F-4D97-AF65-F5344CB8AC3E}">
        <p14:creationId xmlns:p14="http://schemas.microsoft.com/office/powerpoint/2010/main" val="25694221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05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5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0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00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BCE5C130-D126-59A4-7963-A55E78A7BECE}"/>
              </a:ext>
            </a:extLst>
          </p:cNvPr>
          <p:cNvSpPr txBox="1"/>
          <p:nvPr/>
        </p:nvSpPr>
        <p:spPr>
          <a:xfrm>
            <a:off x="438538" y="380160"/>
            <a:ext cx="11392677" cy="1644361"/>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新建项目 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双击打开</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程序，使其开始运行，弹出开始画面。在开始界面中，如果最近有使用并创建了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项目工程，会在“最近使用的项目”下，现实出来，只要单击即可进入。要打开之前已经存在的项目工程，单击“打开项目”，然后选择相应的工程即可打开。要新建一个项目，则点击“新建项目”，进入下面的配置项目的画面。</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344242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82FAFA67-A463-D105-0AD3-AD88042A0D32}"/>
              </a:ext>
            </a:extLst>
          </p:cNvPr>
          <p:cNvSpPr txBox="1"/>
          <p:nvPr/>
        </p:nvSpPr>
        <p:spPr>
          <a:xfrm>
            <a:off x="382554" y="285761"/>
            <a:ext cx="11084767" cy="1949252"/>
          </a:xfrm>
          <a:prstGeom prst="rect">
            <a:avLst/>
          </a:prstGeom>
          <a:noFill/>
        </p:spPr>
        <p:txBody>
          <a:bodyPr wrap="square">
            <a:spAutoFit/>
          </a:bodyPr>
          <a:lstStyle/>
          <a:p>
            <a:pPr algn="l">
              <a:lnSpc>
                <a:spcPts val="2000"/>
              </a:lnSpc>
            </a:pP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在界面下，我们可以配置项目的各项设置，使其符合我们的需要，一般来说，我们大都选择的是“</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DV-PAL</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 标准 </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48kHz</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”的预置模式来创建项目工程。在这个界面下，我们可以修改项目文件的保存位置，选择好自己的保存地点之后，在名称栏里打上工程的名字，为了方便理解和教学，我们新建一个“新闻周报—</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JTV</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”的项目，单击“确定”，就完成了项目的创建。</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a:p>
            <a:r>
              <a:rPr lang="zh-CN" altLang="zh-CN" sz="1800" kern="100" dirty="0">
                <a:effectLst/>
                <a:ea typeface="仿宋" panose="02010609060101010101" pitchFamily="49" charset="-122"/>
                <a:cs typeface="Times New Roman" panose="02020603050405020304" pitchFamily="18" charset="0"/>
              </a:rPr>
              <a:t>在进入</a:t>
            </a:r>
            <a:r>
              <a:rPr lang="en-US" altLang="zh-CN" sz="1800" kern="100" dirty="0">
                <a:effectLst/>
                <a:ea typeface="仿宋" panose="02010609060101010101" pitchFamily="49" charset="-122"/>
                <a:cs typeface="Times New Roman" panose="02020603050405020304" pitchFamily="18" charset="0"/>
              </a:rPr>
              <a:t>Premiere</a:t>
            </a:r>
            <a:r>
              <a:rPr lang="zh-CN" altLang="zh-CN" sz="1800" kern="100" dirty="0">
                <a:effectLst/>
                <a:ea typeface="仿宋" panose="02010609060101010101" pitchFamily="49" charset="-122"/>
                <a:cs typeface="Times New Roman" panose="02020603050405020304" pitchFamily="18" charset="0"/>
              </a:rPr>
              <a:t>的编辑界面之后，我们发现，</a:t>
            </a:r>
            <a:r>
              <a:rPr lang="en-US" altLang="zh-CN" sz="1800" kern="100" dirty="0">
                <a:effectLst/>
                <a:ea typeface="仿宋" panose="02010609060101010101" pitchFamily="49" charset="-122"/>
                <a:cs typeface="Times New Roman" panose="02020603050405020304" pitchFamily="18" charset="0"/>
              </a:rPr>
              <a:t>Premiere</a:t>
            </a:r>
            <a:r>
              <a:rPr lang="zh-CN" altLang="zh-CN" sz="1800" kern="100" dirty="0">
                <a:effectLst/>
                <a:ea typeface="仿宋" panose="02010609060101010101" pitchFamily="49" charset="-122"/>
                <a:cs typeface="Times New Roman" panose="02020603050405020304" pitchFamily="18" charset="0"/>
              </a:rPr>
              <a:t>自动生成了“序列</a:t>
            </a:r>
            <a:r>
              <a:rPr lang="en-US" altLang="zh-CN" sz="1800" kern="100" dirty="0">
                <a:effectLst/>
                <a:ea typeface="仿宋" panose="02010609060101010101" pitchFamily="49" charset="-122"/>
                <a:cs typeface="Times New Roman" panose="02020603050405020304" pitchFamily="18" charset="0"/>
              </a:rPr>
              <a:t>01</a:t>
            </a:r>
            <a:r>
              <a:rPr lang="zh-CN" altLang="zh-CN" sz="1800" kern="100" dirty="0">
                <a:effectLst/>
                <a:ea typeface="仿宋" panose="02010609060101010101" pitchFamily="49" charset="-122"/>
                <a:cs typeface="Times New Roman" panose="02020603050405020304" pitchFamily="18" charset="0"/>
              </a:rPr>
              <a:t>”的时间线。我们可以直接向这个时间线里导入素材进行编辑，也可以通过选择“文件 新建序列”来新建一个时间线。我们可以设置新建的时间线的视频轨道的数量，各种类型音频轨道的数量</a:t>
            </a:r>
            <a:endParaRPr lang="zh-CN" altLang="en-US" dirty="0"/>
          </a:p>
        </p:txBody>
      </p:sp>
    </p:spTree>
    <p:extLst>
      <p:ext uri="{BB962C8B-B14F-4D97-AF65-F5344CB8AC3E}">
        <p14:creationId xmlns:p14="http://schemas.microsoft.com/office/powerpoint/2010/main" val="1458134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0F67FC87-8E53-5EBE-A44F-8D165DBECA66}"/>
              </a:ext>
            </a:extLst>
          </p:cNvPr>
          <p:cNvSpPr>
            <a:spLocks noGrp="1"/>
          </p:cNvSpPr>
          <p:nvPr>
            <p:ph type="title" idx="4294967295"/>
          </p:nvPr>
        </p:nvSpPr>
        <p:spPr/>
        <p:txBody>
          <a:bodyPr>
            <a:noAutofit/>
          </a:bodyPr>
          <a:lstStyle/>
          <a:p>
            <a:pPr eaLnBrk="0" hangingPunct="0"/>
            <a:r>
              <a:rPr lang="zh-CN" altLang="zh-CN" sz="2400" dirty="0">
                <a:effectLst/>
                <a:latin typeface="宋体" panose="02010600030101010101" pitchFamily="2" charset="-122"/>
                <a:ea typeface="仿宋" panose="02010609060101010101" pitchFamily="49" charset="-122"/>
                <a:cs typeface="宋体" panose="02010600030101010101" pitchFamily="2" charset="-122"/>
              </a:rPr>
              <a:t>导入素材 </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r>
              <a:rPr lang="zh-CN" altLang="zh-CN" sz="2400" dirty="0">
                <a:effectLst/>
                <a:latin typeface="宋体" panose="02010600030101010101" pitchFamily="2" charset="-122"/>
                <a:ea typeface="仿宋" panose="02010609060101010101" pitchFamily="49" charset="-122"/>
                <a:cs typeface="宋体" panose="02010600030101010101" pitchFamily="2" charset="-122"/>
              </a:rPr>
              <a:t>在编辑界面下，选择“文件</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-&gt;</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导入”会自动弹出窗口，在弹出的界面中，选择需要导入的文件（可以是支持的视频文件，图片，音频文件等等，可以点开文件类型一栏查看支持的文件类型）。</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r>
              <a:rPr lang="zh-CN" altLang="zh-CN" sz="2400" dirty="0">
                <a:effectLst/>
                <a:latin typeface="宋体" panose="02010600030101010101" pitchFamily="2" charset="-122"/>
                <a:ea typeface="仿宋" panose="02010609060101010101" pitchFamily="49" charset="-122"/>
                <a:cs typeface="宋体" panose="02010600030101010101" pitchFamily="2" charset="-122"/>
              </a:rPr>
              <a:t>具体操作</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r>
              <a:rPr lang="zh-CN" altLang="zh-CN" sz="2400" dirty="0">
                <a:effectLst/>
                <a:latin typeface="宋体" panose="02010600030101010101" pitchFamily="2" charset="-122"/>
                <a:ea typeface="仿宋" panose="02010609060101010101" pitchFamily="49" charset="-122"/>
                <a:cs typeface="宋体" panose="02010600030101010101" pitchFamily="2" charset="-122"/>
              </a:rPr>
              <a:t>导入素材的多种方式</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r>
              <a:rPr lang="zh-CN" altLang="zh-CN" sz="2400" dirty="0">
                <a:effectLst/>
                <a:latin typeface="宋体" panose="02010600030101010101" pitchFamily="2" charset="-122"/>
                <a:ea typeface="仿宋" panose="02010609060101010101" pitchFamily="49" charset="-122"/>
                <a:cs typeface="宋体" panose="02010600030101010101" pitchFamily="2" charset="-122"/>
              </a:rPr>
              <a:t>规范、正确地导入素材是</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2400" dirty="0" err="1">
                <a:effectLst/>
                <a:latin typeface="宋体" panose="02010600030101010101" pitchFamily="2" charset="-122"/>
                <a:ea typeface="仿宋" panose="02010609060101010101" pitchFamily="49" charset="-122"/>
                <a:cs typeface="宋体" panose="02010600030101010101" pitchFamily="2" charset="-122"/>
              </a:rPr>
              <a:t>Pr</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工作流程的重要一步。</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r>
              <a:rPr lang="zh-CN" altLang="zh-CN" sz="2400" dirty="0">
                <a:effectLst/>
                <a:latin typeface="宋体" panose="02010600030101010101" pitchFamily="2" charset="-122"/>
                <a:ea typeface="仿宋" panose="02010609060101010101" pitchFamily="49" charset="-122"/>
                <a:cs typeface="宋体" panose="02010600030101010101" pitchFamily="2" charset="-122"/>
              </a:rPr>
              <a:t>直接在项目面板的空白处双击。</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r>
              <a:rPr lang="zh-CN" altLang="zh-CN" sz="2400" dirty="0">
                <a:effectLst/>
                <a:latin typeface="宋体" panose="02010600030101010101" pitchFamily="2" charset="-122"/>
                <a:ea typeface="仿宋" panose="02010609060101010101" pitchFamily="49" charset="-122"/>
                <a:cs typeface="宋体" panose="02010600030101010101" pitchFamily="2" charset="-122"/>
              </a:rPr>
              <a:t>直接将素材或者素材文件夹拖入到项目面板中。</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pPr eaLnBrk="0" hangingPunct="0"/>
            <a:r>
              <a:rPr lang="en-US" altLang="zh-CN" sz="2400" dirty="0" err="1">
                <a:effectLst/>
                <a:latin typeface="仿宋" panose="02010609060101010101" pitchFamily="49" charset="-122"/>
                <a:ea typeface="宋体" panose="02010600030101010101" pitchFamily="2" charset="-122"/>
                <a:cs typeface="宋体" panose="02010600030101010101" pitchFamily="2" charset="-122"/>
              </a:rPr>
              <a:t>Pr</a:t>
            </a:r>
            <a:r>
              <a:rPr lang="en-US" altLang="zh-CN" sz="2400" dirty="0">
                <a:effectLst/>
                <a:latin typeface="仿宋" panose="02010609060101010101" pitchFamily="49" charset="-122"/>
                <a:ea typeface="宋体" panose="02010600030101010101" pitchFamily="2" charset="-122"/>
                <a:cs typeface="宋体" panose="02010600030101010101" pitchFamily="2" charset="-122"/>
              </a:rPr>
              <a:t> </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原生支持编辑</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 P2</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XDCAM</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R3D</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ARRIRAW </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以及</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 AVCHD </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等多种格式文件。</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Raw </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文件必定包含一个解释层，借以查看</a:t>
            </a:r>
            <a:r>
              <a:rPr lang="en-US" altLang="zh-CN" sz="2400" dirty="0">
                <a:effectLst/>
                <a:latin typeface="宋体" panose="02010600030101010101" pitchFamily="2" charset="-122"/>
                <a:ea typeface="仿宋" panose="02010609060101010101" pitchFamily="49" charset="-122"/>
                <a:cs typeface="宋体" panose="02010600030101010101" pitchFamily="2" charset="-122"/>
              </a:rPr>
              <a:t> Raw </a:t>
            </a:r>
            <a:r>
              <a:rPr lang="zh-CN" altLang="zh-CN" sz="2400" dirty="0">
                <a:effectLst/>
                <a:latin typeface="宋体" panose="02010600030101010101" pitchFamily="2" charset="-122"/>
                <a:ea typeface="仿宋" panose="02010609060101010101" pitchFamily="49" charset="-122"/>
                <a:cs typeface="宋体" panose="02010600030101010101" pitchFamily="2" charset="-122"/>
              </a:rPr>
              <a:t>文件本身。只要在源面板打开素材，就可在效果控件面板中查看到各个解释控件。</a:t>
            </a:r>
            <a:endParaRPr lang="zh-CN" altLang="zh-CN" sz="3600" dirty="0">
              <a:effectLst/>
              <a:latin typeface="宋体" panose="02010600030101010101" pitchFamily="2" charset="-122"/>
              <a:ea typeface="宋体" panose="02010600030101010101" pitchFamily="2" charset="-122"/>
              <a:cs typeface="宋体" panose="02010600030101010101" pitchFamily="2" charset="-122"/>
            </a:endParaRPr>
          </a:p>
          <a:p>
            <a:endParaRPr lang="zh-CN" altLang="en-US" sz="7200" dirty="0"/>
          </a:p>
        </p:txBody>
      </p:sp>
    </p:spTree>
    <p:extLst>
      <p:ext uri="{BB962C8B-B14F-4D97-AF65-F5344CB8AC3E}">
        <p14:creationId xmlns:p14="http://schemas.microsoft.com/office/powerpoint/2010/main" val="3862333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9" descr="01">
            <a:extLst>
              <a:ext uri="{FF2B5EF4-FFF2-40B4-BE49-F238E27FC236}">
                <a16:creationId xmlns:a16="http://schemas.microsoft.com/office/drawing/2014/main" id="{D67F0227-E2C1-1D87-D3B3-9376B0E328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1967"/>
          <a:stretch>
            <a:fillRect/>
          </a:stretch>
        </p:blipFill>
        <p:spPr bwMode="auto">
          <a:xfrm>
            <a:off x="469706" y="332921"/>
            <a:ext cx="9439404" cy="529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63379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01CBB6E8-034F-451F-6E1E-F9B02DDCA83C}"/>
              </a:ext>
            </a:extLst>
          </p:cNvPr>
          <p:cNvSpPr txBox="1"/>
          <p:nvPr/>
        </p:nvSpPr>
        <p:spPr>
          <a:xfrm>
            <a:off x="587829" y="389529"/>
            <a:ext cx="6102220" cy="2897203"/>
          </a:xfrm>
          <a:prstGeom prst="rect">
            <a:avLst/>
          </a:prstGeom>
          <a:noFill/>
        </p:spPr>
        <p:txBody>
          <a:bodyPr wrap="square">
            <a:spAutoFit/>
          </a:bodyPr>
          <a:lstStyle/>
          <a:p>
            <a:pPr indent="266700" algn="just" eaLnBrk="0" hangingPunct="0">
              <a:lnSpc>
                <a:spcPct val="115000"/>
              </a:lnSpc>
              <a:spcBef>
                <a:spcPts val="15"/>
              </a:spcBef>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Pr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菜单：文件</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导入。快捷键：</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Ctrl/</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Cmd</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 I</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。使用媒体浏览器。</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在媒体浏览器面板中，找到素材或素材文件夹后，右键选择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导入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。适用于特殊格式视频（一般播放器无法播放的视频）的预览、导入，如</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R3D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使用媒体浏览器面板的好处有：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、可以启用过滤功能，以显示自己需要的文件类型。</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、自动检测摄像机数据，以便正确显示原始素材。</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l">
              <a:lnSpc>
                <a:spcPts val="2000"/>
              </a:lnSpc>
            </a:pPr>
            <a:r>
              <a:rPr lang="en-US" altLang="zh-CN" sz="1800" kern="100" dirty="0">
                <a:effectLst/>
                <a:latin typeface="仿宋" panose="02010609060101010101" pitchFamily="49" charset="-122"/>
                <a:ea typeface="宋体" panose="02010600030101010101" pitchFamily="2" charset="-122"/>
                <a:cs typeface="Times New Roman" panose="02020603050405020304" pitchFamily="18" charset="0"/>
              </a:rPr>
              <a:t>3</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、查看和自定义要显示的元数据种类</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32553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第四节：视频素材编辑</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2" name="表格 1">
            <a:extLst>
              <a:ext uri="{FF2B5EF4-FFF2-40B4-BE49-F238E27FC236}">
                <a16:creationId xmlns:a16="http://schemas.microsoft.com/office/drawing/2014/main" id="{577CD883-816B-DEA3-BF5C-6ED9584D5EA2}"/>
              </a:ext>
            </a:extLst>
          </p:cNvPr>
          <p:cNvGraphicFramePr>
            <a:graphicFrameLocks noGrp="1"/>
          </p:cNvGraphicFramePr>
          <p:nvPr/>
        </p:nvGraphicFramePr>
        <p:xfrm>
          <a:off x="3224847" y="3816826"/>
          <a:ext cx="5742305" cy="368935"/>
        </p:xfrm>
        <a:graphic>
          <a:graphicData uri="http://schemas.openxmlformats.org/drawingml/2006/table">
            <a:tbl>
              <a:tblPr>
                <a:tableStyleId>{5C22544A-7EE6-4342-B048-85BDC9FD1C3A}</a:tableStyleId>
              </a:tblPr>
              <a:tblGrid>
                <a:gridCol w="5742305">
                  <a:extLst>
                    <a:ext uri="{9D8B030D-6E8A-4147-A177-3AD203B41FA5}">
                      <a16:colId xmlns:a16="http://schemas.microsoft.com/office/drawing/2014/main" val="2052868886"/>
                    </a:ext>
                  </a:extLst>
                </a:gridCol>
              </a:tblGrid>
              <a:tr h="368935">
                <a:tc>
                  <a:txBody>
                    <a:bodyPr/>
                    <a:lstStyle/>
                    <a:p>
                      <a:pPr algn="l"/>
                      <a:r>
                        <a:rPr lang="en-US" sz="1050" kern="100" dirty="0">
                          <a:effectLst/>
                        </a:rPr>
                        <a:t>Premiere Pro</a:t>
                      </a:r>
                      <a:r>
                        <a:rPr lang="zh-CN" sz="1050" kern="100" dirty="0">
                          <a:effectLst/>
                        </a:rPr>
                        <a:t>界面认知</a:t>
                      </a:r>
                      <a:endParaRPr lang="zh-CN" sz="105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383952697"/>
                  </a:ext>
                </a:extLst>
              </a:tr>
            </a:tbl>
          </a:graphicData>
        </a:graphic>
      </p:graphicFrame>
    </p:spTree>
    <p:extLst>
      <p:ext uri="{BB962C8B-B14F-4D97-AF65-F5344CB8AC3E}">
        <p14:creationId xmlns:p14="http://schemas.microsoft.com/office/powerpoint/2010/main" val="427768156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95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45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9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90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115AA7C1-A796-3CC0-9E9F-182678A0877E}"/>
              </a:ext>
            </a:extLst>
          </p:cNvPr>
          <p:cNvSpPr txBox="1"/>
          <p:nvPr/>
        </p:nvSpPr>
        <p:spPr>
          <a:xfrm>
            <a:off x="373224" y="212125"/>
            <a:ext cx="10356980" cy="2280624"/>
          </a:xfrm>
          <a:prstGeom prst="rect">
            <a:avLst/>
          </a:prstGeom>
          <a:noFill/>
        </p:spPr>
        <p:txBody>
          <a:bodyPr wrap="square">
            <a:spAutoFit/>
          </a:bodyPr>
          <a:lstStyle/>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使用素材箱管理素材。</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在项目面板内建立素材箱</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Bin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，以归类管理不同类型的媒体。</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Pr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菜单：文件</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素材箱</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快捷键：</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Ctrl/</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Cmd</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 B</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或者，选择多个素材后直接拖放到</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新建素材箱</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图标上。</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还可以按层级建立，然后将相关的素材拖入到此文件夹。</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按住</a:t>
            </a:r>
            <a:r>
              <a:rPr lang="en-US" altLang="zh-CN" sz="1800" kern="100" dirty="0">
                <a:effectLst/>
                <a:ea typeface="仿宋" panose="02010609060101010101" pitchFamily="49" charset="-122"/>
                <a:cs typeface="Times New Roman" panose="02020603050405020304" pitchFamily="18" charset="0"/>
              </a:rPr>
              <a:t> Ctrl/</a:t>
            </a:r>
            <a:r>
              <a:rPr lang="en-US" altLang="zh-CN" sz="1800" kern="100" dirty="0" err="1">
                <a:effectLst/>
                <a:ea typeface="仿宋" panose="02010609060101010101" pitchFamily="49" charset="-122"/>
                <a:cs typeface="Times New Roman" panose="02020603050405020304" pitchFamily="18" charset="0"/>
              </a:rPr>
              <a:t>Cmd</a:t>
            </a:r>
            <a:r>
              <a:rPr lang="en-US" altLang="zh-CN" sz="1800" kern="100" dirty="0">
                <a:effectLst/>
                <a:ea typeface="仿宋" panose="02010609060101010101" pitchFamily="49" charset="-122"/>
                <a:cs typeface="Times New Roman" panose="02020603050405020304" pitchFamily="18" charset="0"/>
              </a:rPr>
              <a:t> </a:t>
            </a:r>
            <a:r>
              <a:rPr lang="zh-CN" altLang="zh-CN" sz="1800" kern="100" dirty="0">
                <a:effectLst/>
                <a:ea typeface="仿宋" panose="02010609060101010101" pitchFamily="49" charset="-122"/>
                <a:cs typeface="Times New Roman" panose="02020603050405020304" pitchFamily="18" charset="0"/>
              </a:rPr>
              <a:t>键双击素材箱名称，可将其在现有面板中打开</a:t>
            </a:r>
            <a:endParaRPr lang="zh-CN" altLang="en-US" dirty="0"/>
          </a:p>
        </p:txBody>
      </p:sp>
    </p:spTree>
    <p:extLst>
      <p:ext uri="{BB962C8B-B14F-4D97-AF65-F5344CB8AC3E}">
        <p14:creationId xmlns:p14="http://schemas.microsoft.com/office/powerpoint/2010/main" val="2660020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59D4636-E19C-B883-5B01-C832A5C4F4F1}"/>
              </a:ext>
            </a:extLst>
          </p:cNvPr>
          <p:cNvSpPr txBox="1"/>
          <p:nvPr/>
        </p:nvSpPr>
        <p:spPr>
          <a:xfrm>
            <a:off x="606489" y="443437"/>
            <a:ext cx="10384972" cy="2298963"/>
          </a:xfrm>
          <a:prstGeom prst="rect">
            <a:avLst/>
          </a:prstGeom>
          <a:noFill/>
        </p:spPr>
        <p:txBody>
          <a:bodyPr wrap="square">
            <a:spAutoFit/>
          </a:bodyPr>
          <a:lstStyle/>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还可以创建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搜索素材箱</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，它会根据查询结果创建一个临时的、可动态变化的素材箱。</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解释素材。</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项目面板还提供了用于解释素材的重要选项，右键选择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修改</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解释素材</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可以将素材解释为不同的帧速率，比如将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120 fps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转换为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25 fps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，从而得到高质量的慢镜头。</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还可以用来解释像素长宽比、场序、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Alpha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通道以用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VR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属性等等。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59342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3C50289-51F2-1821-44C1-CA854D06C244}"/>
              </a:ext>
            </a:extLst>
          </p:cNvPr>
          <p:cNvSpPr txBox="1"/>
          <p:nvPr/>
        </p:nvSpPr>
        <p:spPr>
          <a:xfrm>
            <a:off x="494522" y="353476"/>
            <a:ext cx="11336694" cy="1007263"/>
          </a:xfrm>
          <a:prstGeom prst="rect">
            <a:avLst/>
          </a:prstGeom>
          <a:noFill/>
        </p:spPr>
        <p:txBody>
          <a:bodyPr wrap="square">
            <a:spAutoFit/>
          </a:bodyPr>
          <a:lstStyle/>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更改标签颜色。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algn="just"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项目面板还提供了更改标签颜色的选项。右键选择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标签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，通过颜色来快速识别不同的媒体。尤其是当以后拖入素材到时间轴面板后，也以此颜色来显示剪辑，便于分类、区分。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7991713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AD86670-88B0-9723-3A10-7DB44FC3F485}"/>
              </a:ext>
            </a:extLst>
          </p:cNvPr>
          <p:cNvSpPr>
            <a:spLocks noChangeArrowheads="1"/>
          </p:cNvSpPr>
          <p:nvPr/>
        </p:nvSpPr>
        <p:spPr bwMode="auto">
          <a:xfrm>
            <a:off x="191814" y="255517"/>
            <a:ext cx="11808372"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脱机媒体文件的链接</a:t>
            </a:r>
            <a:endParaRPr kumimoji="0" lang="zh-CN" altLang="zh-CN"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由于某种原因，原先导入的素材找不到了，比如，变换了文件夹的名字、被删除了或换了电脑等等，失链素材的图标将变成 ？号。</a:t>
            </a:r>
            <a:endParaRPr kumimoji="0" lang="zh-CN" altLang="zh-CN"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在项目面板的选项标题栏上右击，进入</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元数据显示</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，在</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Premiere Pro </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项目元数据</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找到并勾选</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文件路径</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，即可在项目面板中显示最近正常打开的媒体文件路径在哪里。</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pic>
        <p:nvPicPr>
          <p:cNvPr id="4097" name="图片 7" descr="05">
            <a:extLst>
              <a:ext uri="{FF2B5EF4-FFF2-40B4-BE49-F238E27FC236}">
                <a16:creationId xmlns:a16="http://schemas.microsoft.com/office/drawing/2014/main" id="{93E5BF22-0776-2690-52AD-7412EB4E56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255" t="51578" r="7957" b="11646"/>
          <a:stretch>
            <a:fillRect/>
          </a:stretch>
        </p:blipFill>
        <p:spPr bwMode="auto">
          <a:xfrm>
            <a:off x="1879957" y="1958647"/>
            <a:ext cx="7862441" cy="1938990"/>
          </a:xfrm>
          <a:prstGeom prst="rect">
            <a:avLst/>
          </a:prstGeom>
          <a:noFill/>
          <a:extLst>
            <a:ext uri="{909E8E84-426E-40DD-AFC4-6F175D3DCCD1}">
              <a14:hiddenFill xmlns:a14="http://schemas.microsoft.com/office/drawing/2010/main">
                <a:solidFill>
                  <a:srgbClr val="FFFFFF"/>
                </a:solidFill>
              </a14:hiddenFill>
            </a:ext>
          </a:extLst>
        </p:spPr>
      </p:pic>
      <p:pic>
        <p:nvPicPr>
          <p:cNvPr id="4100" name="图片 8" descr="06">
            <a:extLst>
              <a:ext uri="{FF2B5EF4-FFF2-40B4-BE49-F238E27FC236}">
                <a16:creationId xmlns:a16="http://schemas.microsoft.com/office/drawing/2014/main" id="{C54B9538-7EA6-1B61-0662-4A66F58185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61877" r="26942"/>
          <a:stretch>
            <a:fillRect/>
          </a:stretch>
        </p:blipFill>
        <p:spPr bwMode="auto">
          <a:xfrm>
            <a:off x="1879957" y="3897637"/>
            <a:ext cx="7862441" cy="2174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45368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14" descr="07">
            <a:extLst>
              <a:ext uri="{FF2B5EF4-FFF2-40B4-BE49-F238E27FC236}">
                <a16:creationId xmlns:a16="http://schemas.microsoft.com/office/drawing/2014/main" id="{5987B4E2-51C0-3EF5-31B3-73F30A9615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0271" b="23373"/>
          <a:stretch>
            <a:fillRect/>
          </a:stretch>
        </p:blipFill>
        <p:spPr bwMode="auto">
          <a:xfrm>
            <a:off x="1864824" y="82917"/>
            <a:ext cx="10069268" cy="3775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6553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58848EB-D70F-07EC-6B35-9DCAF50200E4}"/>
              </a:ext>
            </a:extLst>
          </p:cNvPr>
          <p:cNvSpPr>
            <a:spLocks noChangeArrowheads="1"/>
          </p:cNvSpPr>
          <p:nvPr/>
        </p:nvSpPr>
        <p:spPr bwMode="auto">
          <a:xfrm>
            <a:off x="257908" y="288316"/>
            <a:ext cx="11581995"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在项目面板里，也可在失链的媒体上按右键，选择</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链接媒体</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提示：将素材放在同一文件夹（包括子文件夹）下进行管理，更利于自动重新链接其它失链的素材。所以，需要养成整理素材的好习惯。</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也可将项目里的素材设为脱机。选中素材，按右键选择</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设为脱机</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pic>
        <p:nvPicPr>
          <p:cNvPr id="9217" name="图片 15" descr="08">
            <a:extLst>
              <a:ext uri="{FF2B5EF4-FFF2-40B4-BE49-F238E27FC236}">
                <a16:creationId xmlns:a16="http://schemas.microsoft.com/office/drawing/2014/main" id="{8693FCE8-3809-6CF5-B519-72C0E7CE54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9118"/>
          <a:stretch>
            <a:fillRect/>
          </a:stretch>
        </p:blipFill>
        <p:spPr bwMode="auto">
          <a:xfrm>
            <a:off x="1375508" y="1824892"/>
            <a:ext cx="2962275" cy="10477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8C923ECF-6526-10AB-366F-8978A565CA4C}"/>
              </a:ext>
            </a:extLst>
          </p:cNvPr>
          <p:cNvSpPr>
            <a:spLocks noChangeArrowheads="1"/>
          </p:cNvSpPr>
          <p:nvPr/>
        </p:nvSpPr>
        <p:spPr bwMode="auto">
          <a:xfrm>
            <a:off x="367862" y="3020319"/>
            <a:ext cx="11472041"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注：如果选择</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媒体文件已删除</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，则会从磁盘上删除媒体，请谨慎。</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说明：</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Calibri" panose="020F0502020204030204" pitchFamily="34" charset="0"/>
              </a:rPr>
              <a:t>将媒体设为脱机的用途是，如果电脑处理大的高清原始视频时有些费劲，可先将其转换为同帧率、低分辨率的同名小文件。对小文件进行剪辑后，将其设为脱机，然后再通过“链接媒体”链接到大文件（原始高清视频素材）进行最后的导出，这样可保证剪辑的效率，尤其方便低配置的电脑剪辑视频</a:t>
            </a: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59128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第五节：多机位剪辑</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2" name="表格 1">
            <a:extLst>
              <a:ext uri="{FF2B5EF4-FFF2-40B4-BE49-F238E27FC236}">
                <a16:creationId xmlns:a16="http://schemas.microsoft.com/office/drawing/2014/main" id="{577CD883-816B-DEA3-BF5C-6ED9584D5EA2}"/>
              </a:ext>
            </a:extLst>
          </p:cNvPr>
          <p:cNvGraphicFramePr>
            <a:graphicFrameLocks noGrp="1"/>
          </p:cNvGraphicFramePr>
          <p:nvPr/>
        </p:nvGraphicFramePr>
        <p:xfrm>
          <a:off x="3224847" y="3816826"/>
          <a:ext cx="5742305" cy="368935"/>
        </p:xfrm>
        <a:graphic>
          <a:graphicData uri="http://schemas.openxmlformats.org/drawingml/2006/table">
            <a:tbl>
              <a:tblPr>
                <a:tableStyleId>{5C22544A-7EE6-4342-B048-85BDC9FD1C3A}</a:tableStyleId>
              </a:tblPr>
              <a:tblGrid>
                <a:gridCol w="5742305">
                  <a:extLst>
                    <a:ext uri="{9D8B030D-6E8A-4147-A177-3AD203B41FA5}">
                      <a16:colId xmlns:a16="http://schemas.microsoft.com/office/drawing/2014/main" val="2052868886"/>
                    </a:ext>
                  </a:extLst>
                </a:gridCol>
              </a:tblGrid>
              <a:tr h="368935">
                <a:tc>
                  <a:txBody>
                    <a:bodyPr/>
                    <a:lstStyle/>
                    <a:p>
                      <a:pPr algn="l"/>
                      <a:r>
                        <a:rPr lang="en-US" sz="1050" kern="100" dirty="0">
                          <a:effectLst/>
                        </a:rPr>
                        <a:t>Premiere Pro</a:t>
                      </a:r>
                      <a:r>
                        <a:rPr lang="zh-CN" sz="1050" kern="100" dirty="0">
                          <a:effectLst/>
                        </a:rPr>
                        <a:t>界面认知</a:t>
                      </a:r>
                      <a:endParaRPr lang="zh-CN" sz="105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383952697"/>
                  </a:ext>
                </a:extLst>
              </a:tr>
            </a:tbl>
          </a:graphicData>
        </a:graphic>
      </p:graphicFrame>
    </p:spTree>
    <p:extLst>
      <p:ext uri="{BB962C8B-B14F-4D97-AF65-F5344CB8AC3E}">
        <p14:creationId xmlns:p14="http://schemas.microsoft.com/office/powerpoint/2010/main" val="206367185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9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9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8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E26BEC1-A8B7-2008-0E99-F29D339B84CB}"/>
              </a:ext>
            </a:extLst>
          </p:cNvPr>
          <p:cNvSpPr txBox="1"/>
          <p:nvPr/>
        </p:nvSpPr>
        <p:spPr>
          <a:xfrm>
            <a:off x="433552" y="347111"/>
            <a:ext cx="11390586" cy="3477875"/>
          </a:xfrm>
          <a:prstGeom prst="rect">
            <a:avLst/>
          </a:prstGeom>
          <a:noFill/>
        </p:spPr>
        <p:txBody>
          <a:bodyPr wrap="square">
            <a:spAutoFit/>
          </a:bodyPr>
          <a:lstStyle/>
          <a:p>
            <a:pPr indent="266700" eaLnBrk="0" hangingPunct="0">
              <a:spcBef>
                <a:spcPts val="15"/>
              </a:spcBef>
            </a:pPr>
            <a:r>
              <a:rPr lang="zh-CN" altLang="zh-CN" sz="2000" dirty="0">
                <a:effectLst/>
                <a:latin typeface="宋体" panose="02010600030101010101" pitchFamily="2" charset="-122"/>
                <a:ea typeface="仿宋" panose="02010609060101010101" pitchFamily="49" charset="-122"/>
                <a:cs typeface="宋体" panose="02010600030101010101" pitchFamily="2" charset="-122"/>
              </a:rPr>
              <a:t>粗剪 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spcBef>
                <a:spcPts val="15"/>
              </a:spcBef>
            </a:pPr>
            <a:r>
              <a:rPr lang="en-US" altLang="zh-CN" sz="20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、设置轨道和导入素材。 </a:t>
            </a:r>
            <a:r>
              <a:rPr lang="zh-CN" altLang="zh-CN" sz="2000" dirty="0">
                <a:effectLst/>
                <a:latin typeface="宋体" panose="02010600030101010101" pitchFamily="2" charset="-122"/>
                <a:ea typeface="仿宋" panose="02010609060101010101" pitchFamily="49" charset="-122"/>
                <a:cs typeface="黑体" panose="02010609060101010101" pitchFamily="49" charset="-122"/>
              </a:rPr>
              <a:t>在一个序列里设置数量与机位数相同的视频音频轨道，每个轨道导入一个机位的素材。</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spcBef>
                <a:spcPts val="15"/>
              </a:spcBef>
            </a:pPr>
            <a:r>
              <a:rPr lang="en-US" altLang="zh-CN" sz="20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、不同机位素材对齐。 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spcBef>
                <a:spcPts val="15"/>
              </a:spcBef>
            </a:pPr>
            <a:r>
              <a:rPr lang="zh-CN" altLang="zh-CN" sz="2000" dirty="0">
                <a:effectLst/>
                <a:latin typeface="宋体" panose="02010600030101010101" pitchFamily="2" charset="-122"/>
                <a:ea typeface="仿宋" panose="02010609060101010101" pitchFamily="49" charset="-122"/>
                <a:cs typeface="宋体" panose="02010600030101010101" pitchFamily="2" charset="-122"/>
              </a:rPr>
              <a:t>①自动对齐素材。点击鼠标左键，框选全部素材，再点击鼠标右键，在对话框里点击“同步”，在“同步剪辑”对话框里根据素材情况选择一项，点击“确定”。 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spcBef>
                <a:spcPts val="15"/>
              </a:spcBef>
            </a:pPr>
            <a:r>
              <a:rPr lang="zh-CN" altLang="zh-CN" sz="2000" dirty="0">
                <a:effectLst/>
                <a:latin typeface="宋体" panose="02010600030101010101" pitchFamily="2" charset="-122"/>
                <a:ea typeface="仿宋" panose="02010609060101010101" pitchFamily="49" charset="-122"/>
                <a:cs typeface="宋体" panose="02010600030101010101" pitchFamily="2" charset="-122"/>
              </a:rPr>
              <a:t>②手动对齐素材。素材不能自动对齐，只能手动了。展开每条素材的音轨，通过波形找到音频的相同点，移动素材，对齐相同点，不同机位的素材就对齐了。 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2000" kern="100" dirty="0">
                <a:effectLst/>
                <a:ea typeface="仿宋" panose="02010609060101010101" pitchFamily="49" charset="-122"/>
                <a:cs typeface="Times New Roman" panose="02020603050405020304" pitchFamily="18" charset="0"/>
              </a:rPr>
              <a:t>设置嵌套序列。点击鼠标左键，框选全部素材，再点击鼠标右键，在对话框里点击“嵌套”，在“嵌套序列名称”对话框输入自己喜欢的名称，也可以保留原名称，点击“确定”，几个轨道的素材自动整合在一个轨道里，素材名称是“嵌套序列”（或自命名称）</a:t>
            </a:r>
            <a:endParaRPr lang="zh-CN" altLang="en-US" sz="2000" dirty="0"/>
          </a:p>
        </p:txBody>
      </p:sp>
    </p:spTree>
    <p:extLst>
      <p:ext uri="{BB962C8B-B14F-4D97-AF65-F5344CB8AC3E}">
        <p14:creationId xmlns:p14="http://schemas.microsoft.com/office/powerpoint/2010/main" val="1072041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CD7C02DB-6885-95A1-64C3-7AB06C9AA90C}"/>
              </a:ext>
            </a:extLst>
          </p:cNvPr>
          <p:cNvSpPr txBox="1"/>
          <p:nvPr/>
        </p:nvSpPr>
        <p:spPr>
          <a:xfrm>
            <a:off x="504497" y="697223"/>
            <a:ext cx="11046372" cy="3600281"/>
          </a:xfrm>
          <a:prstGeom prst="rect">
            <a:avLst/>
          </a:prstGeom>
          <a:noFill/>
        </p:spPr>
        <p:txBody>
          <a:bodyPr wrap="square">
            <a:spAutoFit/>
          </a:bodyPr>
          <a:lstStyle/>
          <a:p>
            <a:pPr marL="342900" lvl="0" indent="-342900" eaLnBrk="0" hangingPunct="0">
              <a:lnSpc>
                <a:spcPct val="115000"/>
              </a:lnSpc>
              <a:spcBef>
                <a:spcPts val="15"/>
              </a:spcBef>
              <a:spcAft>
                <a:spcPts val="0"/>
              </a:spcAft>
              <a:buFont typeface="+mj-lt"/>
              <a:buAutoNum type="arabicPeriod" startAt="3"/>
            </a:pPr>
            <a:r>
              <a:rPr lang="zh-CN" altLang="zh-CN" sz="2000" dirty="0">
                <a:effectLst/>
                <a:latin typeface="宋体" panose="02010600030101010101" pitchFamily="2" charset="-122"/>
                <a:ea typeface="仿宋" panose="02010609060101010101" pitchFamily="49" charset="-122"/>
                <a:cs typeface="宋体" panose="02010600030101010101" pitchFamily="2" charset="-122"/>
              </a:rPr>
              <a:t>激活多机位。鼠标右击“嵌套序列”（或自命名称）所在轨道，在对话框里选择“多机位”，再选择“启用”。“嵌套序列”前面出现“</a:t>
            </a:r>
            <a:r>
              <a:rPr lang="en-US" altLang="zh-CN" sz="2000" dirty="0">
                <a:effectLst/>
                <a:latin typeface="宋体" panose="02010600030101010101" pitchFamily="2" charset="-122"/>
                <a:ea typeface="仿宋" panose="02010609060101010101" pitchFamily="49" charset="-122"/>
                <a:cs typeface="宋体" panose="02010600030101010101" pitchFamily="2" charset="-122"/>
              </a:rPr>
              <a:t>MC1</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”字样，说明多机位被激活了。 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a:p>
            <a:pPr marL="342900" lvl="0" indent="-342900" eaLnBrk="0" hangingPunct="0">
              <a:lnSpc>
                <a:spcPct val="115000"/>
              </a:lnSpc>
              <a:spcBef>
                <a:spcPts val="15"/>
              </a:spcBef>
              <a:spcAft>
                <a:spcPts val="0"/>
              </a:spcAft>
              <a:buFont typeface="+mj-lt"/>
              <a:buAutoNum type="arabicPeriod" startAt="3"/>
            </a:pPr>
            <a:r>
              <a:rPr lang="zh-CN" altLang="zh-CN" sz="2000" dirty="0">
                <a:effectLst/>
                <a:latin typeface="宋体" panose="02010600030101010101" pitchFamily="2" charset="-122"/>
                <a:ea typeface="仿宋" panose="02010609060101010101" pitchFamily="49" charset="-122"/>
                <a:cs typeface="宋体" panose="02010600030101010101" pitchFamily="2" charset="-122"/>
              </a:rPr>
              <a:t>开启多机位剪辑窗口。左击“节目”面板右下角的“</a:t>
            </a:r>
            <a:r>
              <a:rPr lang="en-US" altLang="zh-CN" sz="2000" dirty="0">
                <a:effectLst/>
                <a:latin typeface="宋体" panose="02010600030101010101" pitchFamily="2" charset="-122"/>
                <a:ea typeface="仿宋" panose="02010609060101010101" pitchFamily="49" charset="-122"/>
                <a:cs typeface="宋体" panose="02010600030101010101" pitchFamily="2" charset="-122"/>
              </a:rPr>
              <a:t>+</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在对话框里，选择“切换多机位视图”按钮，按住鼠标左键，拖到按钮栏里，点击“确定”。以后在按钮栏里随时开关多机位剪辑窗。也可以点击“节目”面板右上角的小三角，展开对话框，选择“多机位”。 </a:t>
            </a:r>
            <a:r>
              <a:rPr lang="zh-CN" altLang="zh-CN" sz="2000" dirty="0">
                <a:effectLst/>
                <a:latin typeface="宋体" panose="02010600030101010101" pitchFamily="2" charset="-122"/>
                <a:ea typeface="仿宋" panose="02010609060101010101" pitchFamily="49" charset="-122"/>
                <a:cs typeface="黑体" panose="02010609060101010101" pitchFamily="49" charset="-122"/>
              </a:rPr>
              <a:t>“节目”面板变成多机位剪辑框，其分为两个部分，左边是多机位窗口，右边是录制窗口。</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a:p>
            <a:pPr marL="342900" lvl="0" indent="-342900" eaLnBrk="0" hangingPunct="0">
              <a:lnSpc>
                <a:spcPct val="115000"/>
              </a:lnSpc>
              <a:spcBef>
                <a:spcPts val="15"/>
              </a:spcBef>
              <a:spcAft>
                <a:spcPts val="0"/>
              </a:spcAft>
              <a:buFont typeface="+mj-lt"/>
              <a:buAutoNum type="arabicPeriod" startAt="3"/>
            </a:pPr>
            <a:r>
              <a:rPr lang="zh-CN" altLang="zh-CN" sz="2000" dirty="0">
                <a:effectLst/>
                <a:latin typeface="宋体" panose="02010600030101010101" pitchFamily="2" charset="-122"/>
                <a:ea typeface="仿宋" panose="02010609060101010101" pitchFamily="49" charset="-122"/>
                <a:cs typeface="宋体" panose="02010600030101010101" pitchFamily="2" charset="-122"/>
              </a:rPr>
              <a:t>剪辑多机位素材。先点击“播放</a:t>
            </a:r>
            <a:r>
              <a:rPr lang="en-US" altLang="zh-CN" sz="2000" dirty="0">
                <a:effectLst/>
                <a:latin typeface="宋体" panose="02010600030101010101" pitchFamily="2" charset="-122"/>
                <a:ea typeface="仿宋" panose="02010609060101010101" pitchFamily="49" charset="-122"/>
                <a:cs typeface="宋体" panose="02010600030101010101" pitchFamily="2" charset="-122"/>
              </a:rPr>
              <a:t>-</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停止切换”按钮，再点击多机位窗口的某机位图像，选中的机位图像边框呈红色，说明正在录制此机位图像，录制窗口呈现此机位的图像。在多机位窗口里不断地点击你需要的机位的图像，直到录制完毕；或点击“播放</a:t>
            </a:r>
            <a:r>
              <a:rPr lang="en-US" altLang="zh-CN" sz="2000" dirty="0">
                <a:effectLst/>
                <a:latin typeface="宋体" panose="02010600030101010101" pitchFamily="2" charset="-122"/>
                <a:ea typeface="仿宋" panose="02010609060101010101" pitchFamily="49" charset="-122"/>
                <a:cs typeface="宋体" panose="02010600030101010101" pitchFamily="2" charset="-122"/>
              </a:rPr>
              <a:t>-</a:t>
            </a:r>
            <a:r>
              <a:rPr lang="zh-CN" altLang="zh-CN" sz="2000" dirty="0">
                <a:effectLst/>
                <a:latin typeface="宋体" panose="02010600030101010101" pitchFamily="2" charset="-122"/>
                <a:ea typeface="仿宋" panose="02010609060101010101" pitchFamily="49" charset="-122"/>
                <a:cs typeface="宋体" panose="02010600030101010101" pitchFamily="2" charset="-122"/>
              </a:rPr>
              <a:t>停止切换”按钮，停止录制。 </a:t>
            </a:r>
            <a:endParaRPr lang="zh-CN" altLang="zh-CN" sz="20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131358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F78A0E25-0722-C302-C019-44457A749D24}"/>
              </a:ext>
            </a:extLst>
          </p:cNvPr>
          <p:cNvSpPr txBox="1"/>
          <p:nvPr/>
        </p:nvSpPr>
        <p:spPr>
          <a:xfrm>
            <a:off x="549165" y="261250"/>
            <a:ext cx="10696903" cy="1795876"/>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调整 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en-US" altLang="zh-CN" kern="100" dirty="0">
                <a:ea typeface="仿宋" panose="02010609060101010101" pitchFamily="49" charset="-122"/>
                <a:cs typeface="Times New Roman" panose="02020603050405020304" pitchFamily="18" charset="0"/>
              </a:rPr>
              <a:t>1</a:t>
            </a:r>
            <a:r>
              <a:rPr lang="zh-CN" altLang="en-US" kern="100" dirty="0">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不同机位素材替换。点击多机位剪辑窗口下的“播放</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停止切换”按钮，播放录制窗口的图像，要替换此时录制窗口的图像，点击“播放</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停止切换”按钮，录制窗口的图像处于暂停状态，点击多机位窗口需要替换的机位的图像，这个机位的图像边框呈黄色，录制窗口呈现替换的图像，不同机位的素材替换成功。或者，右击“嵌套序列”（或自命名称）里的需要替换的图像，在对话框里选择“多机位”，再根据需要选择“相机</a:t>
            </a:r>
            <a:r>
              <a:rPr lang="en-US" altLang="zh-CN" sz="1800" kern="100" dirty="0">
                <a:effectLst/>
                <a:ea typeface="仿宋" panose="02010609060101010101" pitchFamily="49" charset="-122"/>
                <a:cs typeface="Times New Roman" panose="02020603050405020304" pitchFamily="18" charset="0"/>
              </a:rPr>
              <a:t>1</a:t>
            </a:r>
            <a:r>
              <a:rPr lang="zh-CN" altLang="zh-CN" sz="1800" kern="100" dirty="0">
                <a:effectLst/>
                <a:ea typeface="仿宋" panose="02010609060101010101" pitchFamily="49" charset="-122"/>
                <a:cs typeface="Times New Roman" panose="02020603050405020304" pitchFamily="18" charset="0"/>
              </a:rPr>
              <a:t>、</a:t>
            </a:r>
            <a:r>
              <a:rPr lang="en-US" altLang="zh-CN" sz="1800" kern="100" dirty="0">
                <a:effectLst/>
                <a:ea typeface="仿宋" panose="02010609060101010101" pitchFamily="49" charset="-122"/>
                <a:cs typeface="Times New Roman" panose="02020603050405020304" pitchFamily="18" charset="0"/>
              </a:rPr>
              <a:t>2</a:t>
            </a:r>
            <a:r>
              <a:rPr lang="zh-CN" altLang="zh-CN" sz="1800" kern="100" dirty="0">
                <a:effectLst/>
                <a:ea typeface="仿宋" panose="02010609060101010101" pitchFamily="49" charset="-122"/>
                <a:cs typeface="Times New Roman" panose="02020603050405020304" pitchFamily="18" charset="0"/>
              </a:rPr>
              <a:t>、</a:t>
            </a:r>
            <a:r>
              <a:rPr lang="en-US" altLang="zh-CN" sz="1800" kern="100" dirty="0">
                <a:effectLst/>
                <a:ea typeface="仿宋" panose="02010609060101010101" pitchFamily="49" charset="-122"/>
                <a:cs typeface="Times New Roman" panose="02020603050405020304" pitchFamily="18" charset="0"/>
              </a:rPr>
              <a:t>3</a:t>
            </a:r>
            <a:r>
              <a:rPr lang="en-US" altLang="zh-CN" sz="1800" kern="100" dirty="0">
                <a:effectLst/>
                <a:latin typeface="Courier New" panose="02070309020205020404" pitchFamily="49" charset="0"/>
                <a:ea typeface="仿宋" panose="02010609060101010101" pitchFamily="49" charset="-122"/>
              </a:rPr>
              <a:t>•••</a:t>
            </a:r>
            <a:r>
              <a:rPr lang="zh-CN" altLang="zh-CN" sz="1800" kern="100" dirty="0">
                <a:effectLst/>
                <a:ea typeface="仿宋" panose="02010609060101010101" pitchFamily="49" charset="-122"/>
                <a:cs typeface="黑体" panose="02010609060101010101" pitchFamily="49" charset="-122"/>
              </a:rPr>
              <a:t>”，素材替换成功。</a:t>
            </a:r>
            <a:endParaRPr lang="zh-CN" altLang="en-US" dirty="0"/>
          </a:p>
        </p:txBody>
      </p:sp>
      <p:sp>
        <p:nvSpPr>
          <p:cNvPr id="6" name="文本框 5">
            <a:extLst>
              <a:ext uri="{FF2B5EF4-FFF2-40B4-BE49-F238E27FC236}">
                <a16:creationId xmlns:a16="http://schemas.microsoft.com/office/drawing/2014/main" id="{75FB8DA4-76E2-B2F5-B20D-9CD98E577AA1}"/>
              </a:ext>
            </a:extLst>
          </p:cNvPr>
          <p:cNvSpPr txBox="1"/>
          <p:nvPr/>
        </p:nvSpPr>
        <p:spPr>
          <a:xfrm>
            <a:off x="664780" y="2057126"/>
            <a:ext cx="10318530" cy="1118255"/>
          </a:xfrm>
          <a:prstGeom prst="rect">
            <a:avLst/>
          </a:prstGeom>
          <a:noFill/>
        </p:spPr>
        <p:txBody>
          <a:bodyPr wrap="square">
            <a:spAutoFit/>
          </a:bodyPr>
          <a:lstStyle/>
          <a:p>
            <a:pPr algn="l">
              <a:lnSpc>
                <a:spcPts val="2000"/>
              </a:lnSpc>
            </a:pPr>
            <a:r>
              <a:rPr lang="en-US" altLang="zh-CN" sz="2000" kern="100" dirty="0">
                <a:effectLst/>
                <a:latin typeface="仿宋" panose="02010609060101010101" pitchFamily="49" charset="-122"/>
                <a:ea typeface="宋体" panose="02010600030101010101" pitchFamily="2" charset="-122"/>
                <a:cs typeface="Times New Roman" panose="02020603050405020304" pitchFamily="18" charset="0"/>
              </a:rPr>
              <a:t>2</a:t>
            </a:r>
            <a:r>
              <a:rPr lang="zh-CN" altLang="zh-CN" sz="2000" kern="100" dirty="0">
                <a:effectLst/>
                <a:latin typeface="Calibri" panose="020F0502020204030204" pitchFamily="34" charset="0"/>
                <a:ea typeface="仿宋" panose="02010609060101010101" pitchFamily="49" charset="-122"/>
                <a:cs typeface="Times New Roman" panose="02020603050405020304" pitchFamily="18" charset="0"/>
              </a:rPr>
              <a:t>、相邻素材的时间长度的调整。选择“工具栏”的“滚动编辑工具”，放在“嵌套序列”（或自命名称）的两个素材间，左右移动鼠标，调整相邻素材的时间长度，直到满意为止。 </a:t>
            </a:r>
            <a:r>
              <a:rPr lang="zh-CN" altLang="zh-CN" sz="2000" kern="100" dirty="0">
                <a:effectLst/>
                <a:latin typeface="Calibri" panose="020F0502020204030204" pitchFamily="34" charset="0"/>
                <a:ea typeface="仿宋" panose="02010609060101010101" pitchFamily="49" charset="-122"/>
                <a:cs typeface="黑体" panose="02010609060101010101" pitchFamily="49" charset="-122"/>
              </a:rPr>
              <a:t>（说明：用“工具栏”的不同工具可以对“嵌套序列”（或自命名称）的素材进行各种的调整。</a:t>
            </a:r>
            <a:r>
              <a:rPr lang="zh-CN" altLang="zh-CN" sz="2000" kern="100" dirty="0">
                <a:effectLst/>
                <a:latin typeface="Calibri" panose="020F0502020204030204" pitchFamily="34" charset="0"/>
                <a:ea typeface="仿宋" panose="02010609060101010101" pitchFamily="49"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4992098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第六节：视频导出</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2" name="表格 1">
            <a:extLst>
              <a:ext uri="{FF2B5EF4-FFF2-40B4-BE49-F238E27FC236}">
                <a16:creationId xmlns:a16="http://schemas.microsoft.com/office/drawing/2014/main" id="{577CD883-816B-DEA3-BF5C-6ED9584D5EA2}"/>
              </a:ext>
            </a:extLst>
          </p:cNvPr>
          <p:cNvGraphicFramePr>
            <a:graphicFrameLocks noGrp="1"/>
          </p:cNvGraphicFramePr>
          <p:nvPr/>
        </p:nvGraphicFramePr>
        <p:xfrm>
          <a:off x="3224847" y="3816826"/>
          <a:ext cx="5742305" cy="368935"/>
        </p:xfrm>
        <a:graphic>
          <a:graphicData uri="http://schemas.openxmlformats.org/drawingml/2006/table">
            <a:tbl>
              <a:tblPr>
                <a:tableStyleId>{5C22544A-7EE6-4342-B048-85BDC9FD1C3A}</a:tableStyleId>
              </a:tblPr>
              <a:tblGrid>
                <a:gridCol w="5742305">
                  <a:extLst>
                    <a:ext uri="{9D8B030D-6E8A-4147-A177-3AD203B41FA5}">
                      <a16:colId xmlns:a16="http://schemas.microsoft.com/office/drawing/2014/main" val="2052868886"/>
                    </a:ext>
                  </a:extLst>
                </a:gridCol>
              </a:tblGrid>
              <a:tr h="368935">
                <a:tc>
                  <a:txBody>
                    <a:bodyPr/>
                    <a:lstStyle/>
                    <a:p>
                      <a:pPr algn="l"/>
                      <a:r>
                        <a:rPr lang="en-US" sz="1050" kern="100" dirty="0">
                          <a:effectLst/>
                        </a:rPr>
                        <a:t>Premiere Pro</a:t>
                      </a:r>
                      <a:r>
                        <a:rPr lang="zh-CN" sz="1050" kern="100" dirty="0">
                          <a:effectLst/>
                        </a:rPr>
                        <a:t>界面认知</a:t>
                      </a:r>
                      <a:endParaRPr lang="zh-CN" sz="105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383952697"/>
                  </a:ext>
                </a:extLst>
              </a:tr>
            </a:tbl>
          </a:graphicData>
        </a:graphic>
      </p:graphicFrame>
    </p:spTree>
    <p:extLst>
      <p:ext uri="{BB962C8B-B14F-4D97-AF65-F5344CB8AC3E}">
        <p14:creationId xmlns:p14="http://schemas.microsoft.com/office/powerpoint/2010/main" val="167180029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85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35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8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80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5A528A1-5E31-E04D-3809-565C0431C5AB}"/>
              </a:ext>
            </a:extLst>
          </p:cNvPr>
          <p:cNvSpPr txBox="1"/>
          <p:nvPr/>
        </p:nvSpPr>
        <p:spPr>
          <a:xfrm>
            <a:off x="254876" y="423983"/>
            <a:ext cx="10476185" cy="4842223"/>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操作过程 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：新建项目，输入项目名，系统自动进入工作区</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：在项目窗口中导入素材。</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：剪辑素材 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项目</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窗口中导入的素材一般是不能直接使用的，用户可能只需要一段素材的一部分，需要进行编辑处理；所以，编辑节目之前有必要使用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素材源监视器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对素材进行剪辑。 </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将所有的图片进行剪辑处理。</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4</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：将处理好的素材拖放到时间线中的视频轨道</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中，依次进行排列。 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5</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：添加视频切换特效 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切换到</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效果</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面板，依次展开</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视频切换效果</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叠化</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将其拖到时间线中对应的图片上。一幅图片上依照这个方法</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将每一幅图片先设置一个自己喜欢的切换效果即可</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主要是简单先让学生理解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6:</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添加字幕</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执行</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新建字幕</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默认静态字幕</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命令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弹出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新建字幕</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对话框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输入字幕名称“字幕”，单击“确定”按钮，弹出字幕编辑窗口，如上图，在该窗口中心的编辑区输入字幕文本“美丽的校园”，之后，可以适当调整它的属性。 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2164177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954197B-B243-DC6C-C045-C205069583CB}"/>
              </a:ext>
            </a:extLst>
          </p:cNvPr>
          <p:cNvSpPr>
            <a:spLocks noChangeArrowheads="1"/>
          </p:cNvSpPr>
          <p:nvPr/>
        </p:nvSpPr>
        <p:spPr bwMode="auto">
          <a:xfrm>
            <a:off x="0" y="457200"/>
            <a:ext cx="1219200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输出节目 </a:t>
            </a:r>
            <a:endParaRPr kumimoji="0" lang="zh-CN" altLang="zh-CN"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序列选择：在将项目文件保存在</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Premiere Pro</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中的第一步很重要之后，选择要导出的序列。为此，如果它不是要导出的 </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Premiere Pro</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上的整个项目，则必须单击</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时间轴</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面板并选择范围规格。</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导出：要初始化</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导出设置</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窗口，请单击</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 文件</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，然后选择</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 导出</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，然后转到</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 媒体</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。为了节省您的时间，要将</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Premiere Pro</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导出到</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mp4 </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，请在使用</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Windows</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的情况下使用快捷键</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CTRL + M</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。如果使用</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Mac</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，则导出功能的快捷方式是</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CMD + M</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pic>
        <p:nvPicPr>
          <p:cNvPr id="13313" name="图片 16" descr="u=2386774413,3487413549&amp;fm=253&amp;fmt=auto&amp;app=138&amp;f=JPG.webp">
            <a:extLst>
              <a:ext uri="{FF2B5EF4-FFF2-40B4-BE49-F238E27FC236}">
                <a16:creationId xmlns:a16="http://schemas.microsoft.com/office/drawing/2014/main" id="{DF195B9C-B63D-7F34-0885-DDCEDC08ED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2906" y="2705556"/>
            <a:ext cx="3798888" cy="19065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691756AD-2E66-8807-D070-F7C6FF9B6384}"/>
              </a:ext>
            </a:extLst>
          </p:cNvPr>
          <p:cNvSpPr>
            <a:spLocks noChangeArrowheads="1"/>
          </p:cNvSpPr>
          <p:nvPr/>
        </p:nvSpPr>
        <p:spPr bwMode="auto">
          <a:xfrm>
            <a:off x="0" y="2365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2428886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E2ADB2E-0C83-8A29-4FF2-33118882D137}"/>
              </a:ext>
            </a:extLst>
          </p:cNvPr>
          <p:cNvSpPr>
            <a:spLocks noChangeArrowheads="1"/>
          </p:cNvSpPr>
          <p:nvPr/>
        </p:nvSpPr>
        <p:spPr bwMode="auto">
          <a:xfrm>
            <a:off x="447869" y="293834"/>
            <a:ext cx="11084768"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格式选择：要选择格式并在首映中导出</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mp4</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，请在</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导出设置</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窗口上选择</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H.264</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值。该值为您提供了一个选项，可以将</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Premiere Pro</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保存为</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mp4</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媒体文件，该文件将与您的设备兼容并在您上载它的各种平台上播放。</a:t>
            </a:r>
            <a:endParaRPr kumimoji="0" lang="zh-CN" altLang="en-US" sz="2000" b="0" i="0" u="none" strike="noStrike" cap="none" normalizeH="0" baseline="0" dirty="0">
              <a:ln>
                <a:noFill/>
              </a:ln>
              <a:solidFill>
                <a:schemeClr val="tx1"/>
              </a:solidFill>
              <a:effectLst/>
            </a:endParaRPr>
          </a:p>
          <a:p>
            <a:pPr marL="0" marR="0" lvl="0" indent="266700" algn="l" defTabSz="914400" rtl="0" eaLnBrk="0" fontAlgn="base" latinLnBrk="0" hangingPunct="0">
              <a:lnSpc>
                <a:spcPct val="100000"/>
              </a:lnSpc>
              <a:spcBef>
                <a:spcPct val="0"/>
              </a:spcBef>
              <a:spcAft>
                <a:spcPct val="0"/>
              </a:spcAft>
              <a:buClrTx/>
              <a:buSzTx/>
              <a:buFontTx/>
              <a:buNone/>
              <a:tabLst/>
            </a:pP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pic>
        <p:nvPicPr>
          <p:cNvPr id="15361" name="图片 17" descr="src=http___www.vnnznn.cn_medias_featureimages_MyPicture_pr2.png&amp;refer=http___www.vnnznn">
            <a:extLst>
              <a:ext uri="{FF2B5EF4-FFF2-40B4-BE49-F238E27FC236}">
                <a16:creationId xmlns:a16="http://schemas.microsoft.com/office/drawing/2014/main" id="{B6DFE694-4E3E-D644-5FF2-631996EA1D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167" y="1810139"/>
            <a:ext cx="5048250" cy="34305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E360431B-2B2B-303D-6616-53DC81FA1D74}"/>
              </a:ext>
            </a:extLst>
          </p:cNvPr>
          <p:cNvSpPr>
            <a:spLocks noChangeArrowheads="1"/>
          </p:cNvSpPr>
          <p:nvPr/>
        </p:nvSpPr>
        <p:spPr bwMode="auto">
          <a:xfrm>
            <a:off x="0" y="3889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23156577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159E6355-D8C9-6E15-ED94-1377F19DEF71}"/>
              </a:ext>
            </a:extLst>
          </p:cNvPr>
          <p:cNvSpPr txBox="1"/>
          <p:nvPr/>
        </p:nvSpPr>
        <p:spPr>
          <a:xfrm>
            <a:off x="494522" y="243929"/>
            <a:ext cx="10450286" cy="2862322"/>
          </a:xfrm>
          <a:prstGeom prst="rect">
            <a:avLst/>
          </a:prstGeom>
          <a:noFill/>
        </p:spPr>
        <p:txBody>
          <a:bodyPr wrap="square">
            <a:spAutoFit/>
          </a:bodyPr>
          <a:lstStyle/>
          <a:p>
            <a:pPr indent="266700" eaLnBrk="0" hangingPunct="0">
              <a:spcBef>
                <a:spcPts val="15"/>
              </a:spcBef>
            </a:pPr>
            <a:r>
              <a:rPr lang="en-US" altLang="zh-CN" sz="1800" dirty="0">
                <a:effectLst/>
                <a:latin typeface="宋体" panose="02010600030101010101" pitchFamily="2" charset="-122"/>
                <a:ea typeface="仿宋" panose="02010609060101010101" pitchFamily="49" charset="-122"/>
                <a:cs typeface="宋体" panose="02010600030101010101" pitchFamily="2" charset="-122"/>
              </a:rPr>
              <a:t>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选择预设：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adobe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首映可以为您选择一个预设，但是您可以自己完成。某些输入文件具有各种属性，您可能必须为其选择预设而不是程序。您可能还需要限制视频的最终分辨率。点击预设菜单，您将打开一个包含选项的长长列表，在底部进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Vimeo</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和</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YouTube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选项。您可以选择标准分辨率或高级专业出口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mp4 1080p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高清晰度分辨率。</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命名文件：您在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adobe Premiere Pro</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中的项目文件需要一个名称，以便将来搜索时更轻松。您可以通过单击输出名称为文件提供自定义名称，并单击硬盘驱动器上的位置。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l"/>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导出或排队播放视频：在计算机上完成所有任务后，将视频导出到高级</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mp4 </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的操作就很好了。在开始视频导出过程之前，您需要关闭所有正在运行的程序，因为它需要计算机的大部分内存。要开始导出，请在“ 导出”底部单击。您可能希望在以后导出文件时继续执行任务。为此，请单击队列并将文件发送到</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Premiere Pro</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中的</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Adobe Media Encoder</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程序。该程序可以让您以后导出多个视频。</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5394845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第七节：视频特效</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aphicFrame>
        <p:nvGraphicFramePr>
          <p:cNvPr id="2" name="表格 1">
            <a:extLst>
              <a:ext uri="{FF2B5EF4-FFF2-40B4-BE49-F238E27FC236}">
                <a16:creationId xmlns:a16="http://schemas.microsoft.com/office/drawing/2014/main" id="{577CD883-816B-DEA3-BF5C-6ED9584D5EA2}"/>
              </a:ext>
            </a:extLst>
          </p:cNvPr>
          <p:cNvGraphicFramePr>
            <a:graphicFrameLocks noGrp="1"/>
          </p:cNvGraphicFramePr>
          <p:nvPr/>
        </p:nvGraphicFramePr>
        <p:xfrm>
          <a:off x="3224847" y="3816826"/>
          <a:ext cx="5742305" cy="368935"/>
        </p:xfrm>
        <a:graphic>
          <a:graphicData uri="http://schemas.openxmlformats.org/drawingml/2006/table">
            <a:tbl>
              <a:tblPr>
                <a:tableStyleId>{5C22544A-7EE6-4342-B048-85BDC9FD1C3A}</a:tableStyleId>
              </a:tblPr>
              <a:tblGrid>
                <a:gridCol w="5742305">
                  <a:extLst>
                    <a:ext uri="{9D8B030D-6E8A-4147-A177-3AD203B41FA5}">
                      <a16:colId xmlns:a16="http://schemas.microsoft.com/office/drawing/2014/main" val="2052868886"/>
                    </a:ext>
                  </a:extLst>
                </a:gridCol>
              </a:tblGrid>
              <a:tr h="368935">
                <a:tc>
                  <a:txBody>
                    <a:bodyPr/>
                    <a:lstStyle/>
                    <a:p>
                      <a:pPr algn="l"/>
                      <a:r>
                        <a:rPr lang="en-US" sz="1050" kern="100" dirty="0">
                          <a:effectLst/>
                        </a:rPr>
                        <a:t>Premiere Pro</a:t>
                      </a:r>
                      <a:r>
                        <a:rPr lang="zh-CN" sz="1050" kern="100" dirty="0">
                          <a:effectLst/>
                        </a:rPr>
                        <a:t>界面认知</a:t>
                      </a:r>
                      <a:endParaRPr lang="zh-CN" sz="105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383952697"/>
                  </a:ext>
                </a:extLst>
              </a:tr>
            </a:tbl>
          </a:graphicData>
        </a:graphic>
      </p:graphicFrame>
    </p:spTree>
    <p:extLst>
      <p:ext uri="{BB962C8B-B14F-4D97-AF65-F5344CB8AC3E}">
        <p14:creationId xmlns:p14="http://schemas.microsoft.com/office/powerpoint/2010/main" val="317170539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85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35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8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80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70E1A34-6ABE-F64E-1A2A-B3AAC1B83D11}"/>
              </a:ext>
            </a:extLst>
          </p:cNvPr>
          <p:cNvSpPr>
            <a:spLocks noChangeArrowheads="1"/>
          </p:cNvSpPr>
          <p:nvPr/>
        </p:nvSpPr>
        <p:spPr bwMode="auto">
          <a:xfrm>
            <a:off x="0" y="1311925"/>
            <a:ext cx="11772863"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333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3335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添加特效</a:t>
            </a:r>
            <a:endParaRPr kumimoji="0" lang="zh-CN" altLang="zh-CN" sz="2000" b="0" i="0" u="none" strike="noStrike" cap="none" normalizeH="0" baseline="0" dirty="0">
              <a:ln>
                <a:noFill/>
              </a:ln>
              <a:solidFill>
                <a:schemeClr val="tx1"/>
              </a:solidFill>
              <a:effectLst/>
            </a:endParaRPr>
          </a:p>
          <a:p>
            <a:pPr marL="0" marR="0" lvl="0" indent="13335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添加</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PR</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默认的转场效果</a:t>
            </a:r>
            <a:endParaRPr kumimoji="0" lang="zh-CN" altLang="en-US" sz="2000" b="0" i="0" u="none" strike="noStrike" cap="none" normalizeH="0" baseline="0" dirty="0">
              <a:ln>
                <a:noFill/>
              </a:ln>
              <a:solidFill>
                <a:schemeClr val="tx1"/>
              </a:solidFill>
              <a:effectLst/>
            </a:endParaRPr>
          </a:p>
          <a:p>
            <a:pPr marL="0" marR="0" lvl="0" indent="13335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将图片拖动到新建的序列上，按住 </a:t>
            </a:r>
            <a:r>
              <a:rPr kumimoji="0" lang="en-US" altLang="zh-CN" sz="2000" b="0" i="0" u="none" strike="noStrike" cap="none" normalizeH="0" baseline="0" dirty="0" err="1">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command+D</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 </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组合键。在第</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1</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和第</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2</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个文件的开始位置添加一个默认的专场效果，在</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节目</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监视器窗口中预览效果。</a:t>
            </a:r>
            <a:endParaRPr kumimoji="0" lang="zh-CN" altLang="en-US" sz="2000" b="0" i="0" u="none" strike="noStrike" cap="none" normalizeH="0" baseline="0" dirty="0">
              <a:ln>
                <a:noFill/>
              </a:ln>
              <a:solidFill>
                <a:schemeClr val="tx1"/>
              </a:solidFill>
              <a:effectLst/>
            </a:endParaRPr>
          </a:p>
          <a:p>
            <a:pPr marL="0" marR="0" lvl="0" indent="133350" algn="l" defTabSz="914400" rtl="0" eaLnBrk="0" fontAlgn="base" latinLnBrk="0" hangingPunct="0">
              <a:lnSpc>
                <a:spcPct val="100000"/>
              </a:lnSpc>
              <a:spcBef>
                <a:spcPct val="0"/>
              </a:spcBef>
              <a:spcAft>
                <a:spcPct val="0"/>
              </a:spcAft>
              <a:buClrTx/>
              <a:buSzTx/>
              <a:buFontTx/>
              <a:buNone/>
              <a:tabLst/>
            </a:pP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pic>
        <p:nvPicPr>
          <p:cNvPr id="16385" name="图片 18" descr="01">
            <a:extLst>
              <a:ext uri="{FF2B5EF4-FFF2-40B4-BE49-F238E27FC236}">
                <a16:creationId xmlns:a16="http://schemas.microsoft.com/office/drawing/2014/main" id="{A1AC39F1-DA05-3348-29D5-55C1B22C8D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1639"/>
          <a:stretch>
            <a:fillRect/>
          </a:stretch>
        </p:blipFill>
        <p:spPr bwMode="auto">
          <a:xfrm>
            <a:off x="657419" y="2798828"/>
            <a:ext cx="9663127" cy="1829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8147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8554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20" descr="03">
            <a:extLst>
              <a:ext uri="{FF2B5EF4-FFF2-40B4-BE49-F238E27FC236}">
                <a16:creationId xmlns:a16="http://schemas.microsoft.com/office/drawing/2014/main" id="{FB6EC6AC-04E0-7395-1467-E601CA0940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3699" r="6020"/>
          <a:stretch>
            <a:fillRect/>
          </a:stretch>
        </p:blipFill>
        <p:spPr bwMode="auto">
          <a:xfrm>
            <a:off x="1135354" y="266020"/>
            <a:ext cx="7791474" cy="2159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a:extLst>
              <a:ext uri="{FF2B5EF4-FFF2-40B4-BE49-F238E27FC236}">
                <a16:creationId xmlns:a16="http://schemas.microsoft.com/office/drawing/2014/main" id="{FEAC3FED-56C0-D96C-96B4-CB7610C2DDDF}"/>
              </a:ext>
            </a:extLst>
          </p:cNvPr>
          <p:cNvSpPr txBox="1"/>
          <p:nvPr/>
        </p:nvSpPr>
        <p:spPr>
          <a:xfrm>
            <a:off x="1035698" y="2638169"/>
            <a:ext cx="6102220" cy="228145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添加音频效果</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单击右键，点击导入选择需要加入的音频或者直接将音频拖动素材箱将音频拖动到序列上，将不要的剪掉，点击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delete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，删掉不需要的部分。保留需要处理的音频。</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找到效果，点开音频过渡，选择交叉淡化，里面有三种音频过渡效果，随意拖拽一个至音频结尾或者节点处（使用剃刀工具切割过的位置）。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6625774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809D832-1CE5-00DD-064F-5C198D85EFE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pic>
        <p:nvPicPr>
          <p:cNvPr id="19457" name="图片 21" descr="001">
            <a:extLst>
              <a:ext uri="{FF2B5EF4-FFF2-40B4-BE49-F238E27FC236}">
                <a16:creationId xmlns:a16="http://schemas.microsoft.com/office/drawing/2014/main" id="{9EED2B32-5C6E-A7CA-97BB-F03883ABC5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3714"/>
          <a:stretch>
            <a:fillRect/>
          </a:stretch>
        </p:blipFill>
        <p:spPr bwMode="auto">
          <a:xfrm>
            <a:off x="541177" y="460375"/>
            <a:ext cx="2165350" cy="254793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C4742F5C-D35D-0B07-D326-DE5F7E504D37}"/>
              </a:ext>
            </a:extLst>
          </p:cNvPr>
          <p:cNvSpPr>
            <a:spLocks noChangeArrowheads="1"/>
          </p:cNvSpPr>
          <p:nvPr/>
        </p:nvSpPr>
        <p:spPr bwMode="auto">
          <a:xfrm>
            <a:off x="68263" y="30083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pic>
        <p:nvPicPr>
          <p:cNvPr id="19460" name="图片 22" descr="002">
            <a:extLst>
              <a:ext uri="{FF2B5EF4-FFF2-40B4-BE49-F238E27FC236}">
                <a16:creationId xmlns:a16="http://schemas.microsoft.com/office/drawing/2014/main" id="{12671097-1B00-C1DD-99BF-654B5C83C6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1814"/>
          <a:stretch>
            <a:fillRect/>
          </a:stretch>
        </p:blipFill>
        <p:spPr bwMode="auto">
          <a:xfrm>
            <a:off x="2963862" y="457199"/>
            <a:ext cx="6688335" cy="254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D9438B65-3679-875F-BFAC-FD844ECC9B05}"/>
              </a:ext>
            </a:extLst>
          </p:cNvPr>
          <p:cNvSpPr txBox="1"/>
          <p:nvPr/>
        </p:nvSpPr>
        <p:spPr>
          <a:xfrm>
            <a:off x="541177" y="3162627"/>
            <a:ext cx="6102220" cy="646331"/>
          </a:xfrm>
          <a:prstGeom prst="rect">
            <a:avLst/>
          </a:prstGeom>
          <a:noFill/>
        </p:spPr>
        <p:txBody>
          <a:bodyPr wrap="square">
            <a:spAutoFit/>
          </a:bodyPr>
          <a:lstStyle/>
          <a:p>
            <a:r>
              <a:rPr lang="zh-CN" altLang="zh-CN" sz="1800" kern="100" dirty="0">
                <a:effectLst/>
                <a:ea typeface="仿宋" panose="02010609060101010101" pitchFamily="49" charset="-122"/>
                <a:cs typeface="Times New Roman" panose="02020603050405020304" pitchFamily="18" charset="0"/>
              </a:rPr>
              <a:t>这样音频特效就完成，如果需要调节音频特效的时间，双击所添加的音频特效位置，修改音频持续时间即可</a:t>
            </a:r>
            <a:endParaRPr lang="zh-CN" altLang="en-US" dirty="0"/>
          </a:p>
        </p:txBody>
      </p:sp>
    </p:spTree>
    <p:extLst>
      <p:ext uri="{BB962C8B-B14F-4D97-AF65-F5344CB8AC3E}">
        <p14:creationId xmlns:p14="http://schemas.microsoft.com/office/powerpoint/2010/main" val="13265346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23" descr="003">
            <a:extLst>
              <a:ext uri="{FF2B5EF4-FFF2-40B4-BE49-F238E27FC236}">
                <a16:creationId xmlns:a16="http://schemas.microsoft.com/office/drawing/2014/main" id="{0BE430E6-6184-09C1-269D-3367DF87F5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5089"/>
          <a:stretch>
            <a:fillRect/>
          </a:stretch>
        </p:blipFill>
        <p:spPr bwMode="auto">
          <a:xfrm>
            <a:off x="1393436" y="220954"/>
            <a:ext cx="2413000"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a:extLst>
              <a:ext uri="{FF2B5EF4-FFF2-40B4-BE49-F238E27FC236}">
                <a16:creationId xmlns:a16="http://schemas.microsoft.com/office/drawing/2014/main" id="{F414FD91-034B-6ABA-2051-0A7B2CBECAB5}"/>
              </a:ext>
            </a:extLst>
          </p:cNvPr>
          <p:cNvSpPr txBox="1"/>
          <p:nvPr/>
        </p:nvSpPr>
        <p:spPr>
          <a:xfrm>
            <a:off x="1147666" y="2669561"/>
            <a:ext cx="6102220" cy="1518877"/>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添加字体</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宋体" panose="02010600030101010101" pitchFamily="2" charset="-122"/>
              </a:rPr>
              <a:t>先选中字体添加按钮，输入需要加入的字体，在点击选择工具，即可调整大小和位置。在左上角选择“效果控件”，点击文本，可以选择自己想要的效果。然后可以调整文本属性。然后点击“播放”按钮，可以查看字幕设计效果。</a:t>
            </a:r>
            <a:endParaRPr lang="zh-CN" altLang="en-US" dirty="0"/>
          </a:p>
        </p:txBody>
      </p:sp>
    </p:spTree>
    <p:extLst>
      <p:ext uri="{BB962C8B-B14F-4D97-AF65-F5344CB8AC3E}">
        <p14:creationId xmlns:p14="http://schemas.microsoft.com/office/powerpoint/2010/main" val="4300579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第八节：视频特效</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130375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85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35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8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80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0B1A0D3A-5ACE-94AF-5427-1032D1230CFB}"/>
              </a:ext>
            </a:extLst>
          </p:cNvPr>
          <p:cNvSpPr txBox="1"/>
          <p:nvPr/>
        </p:nvSpPr>
        <p:spPr>
          <a:xfrm>
            <a:off x="354563" y="175540"/>
            <a:ext cx="6102220" cy="1962910"/>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常用特效</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音频增益</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点击视频增益，这里会出现一个小框 ，我们只需要根据峰值振幅去调整就行。比如现在这个为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那么我们就在调整增益值改为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，峰值振幅为正，就写负，为负就写正。</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21506" name="图片 24" descr="02">
            <a:extLst>
              <a:ext uri="{FF2B5EF4-FFF2-40B4-BE49-F238E27FC236}">
                <a16:creationId xmlns:a16="http://schemas.microsoft.com/office/drawing/2014/main" id="{CD8927E5-D399-40BB-73AF-0D9325A2D2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3685" y="2272101"/>
            <a:ext cx="28956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21317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10DD49E-E345-0105-4E51-42A3AAE00E97}"/>
              </a:ext>
            </a:extLst>
          </p:cNvPr>
          <p:cNvSpPr txBox="1"/>
          <p:nvPr/>
        </p:nvSpPr>
        <p:spPr>
          <a:xfrm>
            <a:off x="373225" y="336124"/>
            <a:ext cx="6102220" cy="1007263"/>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降噪</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选择音频，然后左下侧选择效果，搜索降噪，上边会有几个参数给你去调整，一般情况下使用默认即可。</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22530" name="图片 25" descr="03">
            <a:extLst>
              <a:ext uri="{FF2B5EF4-FFF2-40B4-BE49-F238E27FC236}">
                <a16:creationId xmlns:a16="http://schemas.microsoft.com/office/drawing/2014/main" id="{66112C3B-3609-20B5-7B82-367722E8C9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5147" b="5365"/>
          <a:stretch>
            <a:fillRect/>
          </a:stretch>
        </p:blipFill>
        <p:spPr bwMode="auto">
          <a:xfrm>
            <a:off x="525689" y="1469669"/>
            <a:ext cx="7730055" cy="3783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02958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D94A3D7D-729C-F038-6B42-BE730A14DAF1}"/>
              </a:ext>
            </a:extLst>
          </p:cNvPr>
          <p:cNvSpPr txBox="1"/>
          <p:nvPr/>
        </p:nvSpPr>
        <p:spPr>
          <a:xfrm>
            <a:off x="485192" y="202879"/>
            <a:ext cx="6102220" cy="228145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Premiere Pro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用于视频过渡效果的预设可分为四大类：</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Pr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自带的八组视频过渡效果：效果面板</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视频过渡。</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Pr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自带的几个视频效果也可用于过渡：效果面板</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视频效果</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过渡。</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、第三方转场预设，一般可带来更炫酷的转场效果。网络上有大量第三方预设，比较有名的是</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FilmImpact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的转场插件。</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23554" name="图片 26" descr="01">
            <a:extLst>
              <a:ext uri="{FF2B5EF4-FFF2-40B4-BE49-F238E27FC236}">
                <a16:creationId xmlns:a16="http://schemas.microsoft.com/office/drawing/2014/main" id="{2B593433-DB72-713E-9937-E15BA80AF7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882" y="2628900"/>
            <a:ext cx="5029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58634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BB277DDA-8B3B-000E-8B9C-6504BEDB9B28}"/>
              </a:ext>
            </a:extLst>
          </p:cNvPr>
          <p:cNvSpPr txBox="1"/>
          <p:nvPr/>
        </p:nvSpPr>
        <p:spPr>
          <a:xfrm>
            <a:off x="419877" y="353477"/>
            <a:ext cx="10114383" cy="364830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Pr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滤镜预设文件扩展名为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prfpset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3D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运动（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3D Motion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）：包括：立方体旋转（</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Cube Spin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）、翻转（</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Flip Over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立方体旋转（</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Cube Spin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旋转以显示剪辑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，两幅图像映射到立方体的两个面。</a:t>
            </a:r>
            <a:endParaRPr lang="en-US" altLang="zh-CN" sz="1800" dirty="0">
              <a:effectLst/>
              <a:latin typeface="宋体" panose="02010600030101010101" pitchFamily="2" charset="-122"/>
              <a:ea typeface="仿宋" panose="02010609060101010101" pitchFamily="49"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翻转（</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Flip Over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翻转到所选颜色后，显示剪辑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内滑（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Slide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）：包括：中心拆分（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Center Split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）、内滑（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Slide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）、带状内滑（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Band Slide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）、拆分（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Split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Push</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中心拆分（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Center Split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分成四部分，并内滑到角落以显示剪辑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内滑（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Slide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内滑到剪辑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上面。</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带状内滑（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Band Slide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在水平、垂直或对角线方向上以条形滑入，逐渐覆盖剪辑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拆分（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Split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拆分并内滑到两边，以显示剪辑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8222615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3B058B7-2A2E-E06C-827F-A61CB943BC19}"/>
              </a:ext>
            </a:extLst>
          </p:cNvPr>
          <p:cNvSpPr txBox="1"/>
          <p:nvPr/>
        </p:nvSpPr>
        <p:spPr>
          <a:xfrm>
            <a:off x="317240" y="208376"/>
            <a:ext cx="11196736" cy="5784660"/>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Push</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推到一边。</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）：包括：交叉划像（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Cross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）圆划像（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Round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）、盒形划像（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Box</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）、菱形划像（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Diamond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交叉划像（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Cross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）：打开交叉形状擦除，以显示剪辑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圆划像（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Round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）：打开圆圈擦除，以显示剪辑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盒形划像（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Box</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）：打开矩形擦除，以显示剪辑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菱形划像（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Iris Diamond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）：打开菱形擦除，以显示剪辑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）：包括：划出（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）、双侧平推门（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Barn Doors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）、带状擦除（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Band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）、径向擦除（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Radial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）、插入（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Inset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）、时钟式擦除（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Clock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）、棋盘（</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CheckerBoard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）、棋盘擦除（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Checker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）、楔形擦除（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Wedge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）、水波块（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Zig-Zag Blocks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）、油漆飞溅（</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Paint Splatter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）、渐变擦除（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Gradient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）、百叶窗（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Venetian Blinds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）、螺旋框（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Spiral Boxes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）、随机块（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Random Blocks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）、随机擦除（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Random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）、风车（</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Pinwheel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划出（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）：移动擦除以显示剪辑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双侧平推门（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Barn Doors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由中央向外打开的方式从剪辑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下面显示出来。</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带状擦除（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Band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在水平、垂直或对角线方向上呈条形扫除剪辑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径向擦除（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Radial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）：扫掠擦除剪辑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插入（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Inset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）：角擦除以显示剪辑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时钟式擦除（</a:t>
            </a:r>
            <a:r>
              <a:rPr lang="en-US" altLang="zh-CN" sz="1800" kern="100" dirty="0">
                <a:effectLst/>
                <a:ea typeface="仿宋" panose="02010609060101010101" pitchFamily="49" charset="-122"/>
                <a:cs typeface="Times New Roman" panose="02020603050405020304" pitchFamily="18" charset="0"/>
              </a:rPr>
              <a:t>Clock Wipe</a:t>
            </a:r>
            <a:r>
              <a:rPr lang="zh-CN" altLang="zh-CN" sz="1800" kern="100" dirty="0">
                <a:effectLst/>
                <a:ea typeface="仿宋" panose="02010609060101010101" pitchFamily="49" charset="-122"/>
                <a:cs typeface="Times New Roman" panose="02020603050405020304" pitchFamily="18" charset="0"/>
              </a:rPr>
              <a:t>）：从剪辑</a:t>
            </a:r>
            <a:r>
              <a:rPr lang="en-US" altLang="zh-CN" sz="1800" kern="100" dirty="0">
                <a:effectLst/>
                <a:ea typeface="仿宋" panose="02010609060101010101" pitchFamily="49" charset="-122"/>
                <a:cs typeface="Times New Roman" panose="02020603050405020304" pitchFamily="18" charset="0"/>
              </a:rPr>
              <a:t>A</a:t>
            </a:r>
            <a:r>
              <a:rPr lang="zh-CN" altLang="zh-CN" sz="1800" kern="100" dirty="0">
                <a:effectLst/>
                <a:ea typeface="仿宋" panose="02010609060101010101" pitchFamily="49" charset="-122"/>
                <a:cs typeface="Times New Roman" panose="02020603050405020304" pitchFamily="18" charset="0"/>
              </a:rPr>
              <a:t>的中心开始擦除，以显示剪辑</a:t>
            </a:r>
            <a:r>
              <a:rPr lang="en-US" altLang="zh-CN" sz="1800" kern="100" dirty="0">
                <a:effectLst/>
                <a:ea typeface="仿宋" panose="02010609060101010101" pitchFamily="49" charset="-122"/>
                <a:cs typeface="Times New Roman" panose="02020603050405020304" pitchFamily="18" charset="0"/>
              </a:rPr>
              <a:t>B</a:t>
            </a:r>
            <a:r>
              <a:rPr lang="zh-CN" altLang="zh-CN" sz="1800" kern="100" dirty="0">
                <a:effectLst/>
                <a:ea typeface="仿宋" panose="02010609060101010101" pitchFamily="49" charset="-122"/>
                <a:cs typeface="Times New Roman" panose="02020603050405020304" pitchFamily="18" charset="0"/>
              </a:rPr>
              <a:t>。</a:t>
            </a:r>
            <a:endParaRPr lang="zh-CN" altLang="en-US" dirty="0"/>
          </a:p>
        </p:txBody>
      </p:sp>
    </p:spTree>
    <p:extLst>
      <p:ext uri="{BB962C8B-B14F-4D97-AF65-F5344CB8AC3E}">
        <p14:creationId xmlns:p14="http://schemas.microsoft.com/office/powerpoint/2010/main" val="39141113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48B138BD-1543-3F7E-C857-6446CC88AD4F}"/>
              </a:ext>
            </a:extLst>
          </p:cNvPr>
          <p:cNvSpPr txBox="1"/>
          <p:nvPr/>
        </p:nvSpPr>
        <p:spPr>
          <a:xfrm>
            <a:off x="326571" y="222369"/>
            <a:ext cx="8826759" cy="3555653"/>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棋盘（</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CheckerBoard</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）：两组框交替擦除，以显示剪辑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棋盘擦除（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Checker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）：棋盘显示剪辑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楔形擦除（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Wedge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）：从剪辑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的中心开始擦除，以显示剪辑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水波块（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Zig-Zag Blocks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）：来回进行块擦除以显示剪辑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油漆飞溅（</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Paint Splatter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）：“油漆”飞溅，以显示剪辑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渐变擦除（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Gradient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）：按照用户选定图像的渐变柔和擦除。</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百叶窗（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Venetian Blinds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）：水平擦除以显示剪辑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螺旋框（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Spiral Boxes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）：以螺旋框形状擦除，以显示剪辑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随机块（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Random Blocks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）：出现随机框，以显示剪辑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随机擦除（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Random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）：用随机边缘对剪辑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进行移动擦除，以显示剪辑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6015332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1B4B30D-27C5-47BA-BE3C-51F430E349EC}"/>
              </a:ext>
            </a:extLst>
          </p:cNvPr>
          <p:cNvSpPr txBox="1"/>
          <p:nvPr/>
        </p:nvSpPr>
        <p:spPr>
          <a:xfrm>
            <a:off x="475861" y="285111"/>
            <a:ext cx="10459617" cy="383181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风车（</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Pinwheel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）：从剪辑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的中心进行多次扫掠擦除，以显示剪辑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沉浸式视频（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Immersive Video</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光圈擦除（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Iris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光线（</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Light Rays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渐变擦除（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Gradient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漏光（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Light Leaks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环形模糊（</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Spherical Blur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色度泄漏（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Chroma Leaks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随机块（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Random Blocks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默比乌斯缩放（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 Mobius Zoom</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说明：本类过渡主要用于全景视频、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视频中。用于普通视频的过渡也有特殊效果。请读者先行尝试，以后专题讨论。</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MorphCut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Morph Cut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）、交叉溶解（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Cross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）、叠加溶解（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Additive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）、白场过渡（</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Dip to White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）、胶片溶解（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Film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）、非叠加溶解（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Non-Additive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）、黑场过渡（</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Dip to Black</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en-US" altLang="zh-CN" sz="1800" kern="100" dirty="0" err="1">
                <a:effectLst/>
                <a:latin typeface="仿宋" panose="02010609060101010101" pitchFamily="49" charset="-122"/>
                <a:cs typeface="Times New Roman" panose="02020603050405020304" pitchFamily="18" charset="0"/>
              </a:rPr>
              <a:t>MorphCut</a:t>
            </a:r>
            <a:r>
              <a:rPr lang="zh-CN" altLang="zh-CN" sz="1800" kern="100" dirty="0">
                <a:effectLst/>
                <a:ea typeface="仿宋" panose="02010609060101010101" pitchFamily="49" charset="-122"/>
                <a:cs typeface="Times New Roman" panose="02020603050405020304" pitchFamily="18" charset="0"/>
              </a:rPr>
              <a:t>（</a:t>
            </a:r>
            <a:r>
              <a:rPr lang="en-US" altLang="zh-CN" sz="1800" kern="100" dirty="0">
                <a:effectLst/>
                <a:ea typeface="仿宋" panose="02010609060101010101" pitchFamily="49" charset="-122"/>
                <a:cs typeface="Times New Roman" panose="02020603050405020304" pitchFamily="18" charset="0"/>
              </a:rPr>
              <a:t>Morph Cut</a:t>
            </a:r>
            <a:r>
              <a:rPr lang="zh-CN" altLang="zh-CN" sz="1800" kern="100" dirty="0">
                <a:effectLst/>
                <a:ea typeface="仿宋" panose="02010609060101010101" pitchFamily="49" charset="-122"/>
                <a:cs typeface="Times New Roman" panose="02020603050405020304" pitchFamily="18" charset="0"/>
              </a:rPr>
              <a:t>）：解决视频剪辑跳帧或断帧，并保持局部连贯性的效果。有特定的运用场景，比如单背景单人物的采访视频，中间剪去一段之后就可以添加</a:t>
            </a:r>
            <a:r>
              <a:rPr lang="en-US" altLang="zh-CN" sz="1800" kern="100" dirty="0">
                <a:effectLst/>
                <a:ea typeface="仿宋" panose="02010609060101010101" pitchFamily="49" charset="-122"/>
                <a:cs typeface="Times New Roman" panose="02020603050405020304" pitchFamily="18" charset="0"/>
              </a:rPr>
              <a:t>Morph Cut</a:t>
            </a:r>
            <a:r>
              <a:rPr lang="zh-CN" altLang="zh-CN" sz="1800" kern="100" dirty="0">
                <a:effectLst/>
                <a:ea typeface="仿宋" panose="02010609060101010101" pitchFamily="49" charset="-122"/>
                <a:cs typeface="Times New Roman" panose="02020603050405020304" pitchFamily="18" charset="0"/>
              </a:rPr>
              <a:t>效果让过渡更加自然。</a:t>
            </a:r>
            <a:endParaRPr lang="zh-CN" altLang="en-US" dirty="0"/>
          </a:p>
        </p:txBody>
      </p:sp>
    </p:spTree>
    <p:extLst>
      <p:ext uri="{BB962C8B-B14F-4D97-AF65-F5344CB8AC3E}">
        <p14:creationId xmlns:p14="http://schemas.microsoft.com/office/powerpoint/2010/main" val="42247507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1DD784D-6C3C-BF5D-1B2F-196EFB4650B9}"/>
              </a:ext>
            </a:extLst>
          </p:cNvPr>
          <p:cNvSpPr txBox="1"/>
          <p:nvPr/>
        </p:nvSpPr>
        <p:spPr>
          <a:xfrm>
            <a:off x="373224" y="399566"/>
            <a:ext cx="10907486" cy="45104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交叉溶解（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Cross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）：在淡入剪辑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B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的同时淡出剪辑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。如果希望从黑色淡入或淡出，也很适合在剪辑的开头和结尾采用“交叉溶解”。</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叠加溶解（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Additive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）：将来自剪辑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B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的颜色信息添加到剪辑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，然后从剪辑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B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中减去剪辑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的颜色信息。</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白场过渡（</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Dip to White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）使剪辑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淡化到白色，然后从白色淡化到剪辑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胶片溶解（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Film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）：是混合在线性色彩空间中的溶解过渡（灰度系数</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 1.0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）。“胶片溶解”过渡以更现实的方式进行混合；基本上，溶解呈现应有的外观。</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非叠加溶解（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Non-Additive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的明亮度映射到剪辑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黑场过渡（</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Dip to Black</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）：使剪辑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A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淡化到黑色，然后从黑色淡化到剪辑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注意：在剪辑的开头或结尾使用“黑场过渡”也将影响下方轨道上的视频，因此当希望获得简单的目标剪辑淡入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淡出结果时，有时会出现意外结果。此交叉溶解过渡可能更适合此用途。</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缩放（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Zoom</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）：包括：交叉缩放（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Cross Zoom</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交叉缩放（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Cross Zoom</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放大，然后剪辑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缩小。</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页面剥落（</a:t>
            </a:r>
            <a:r>
              <a:rPr lang="en-US" altLang="zh-CN" sz="1800" kern="100" dirty="0">
                <a:effectLst/>
                <a:ea typeface="仿宋" panose="02010609060101010101" pitchFamily="49" charset="-122"/>
                <a:cs typeface="Times New Roman" panose="02020603050405020304" pitchFamily="18" charset="0"/>
              </a:rPr>
              <a:t>Page Peel</a:t>
            </a:r>
            <a:r>
              <a:rPr lang="zh-CN" altLang="zh-CN" sz="1800" kern="100" dirty="0">
                <a:effectLst/>
                <a:ea typeface="仿宋" panose="02010609060101010101" pitchFamily="49" charset="-122"/>
                <a:cs typeface="Times New Roman" panose="02020603050405020304" pitchFamily="18" charset="0"/>
              </a:rPr>
              <a:t>）：包括：翻页（</a:t>
            </a:r>
            <a:r>
              <a:rPr lang="en-US" altLang="zh-CN" sz="1800" kern="100" dirty="0">
                <a:effectLst/>
                <a:ea typeface="仿宋" panose="02010609060101010101" pitchFamily="49" charset="-122"/>
                <a:cs typeface="Times New Roman" panose="02020603050405020304" pitchFamily="18" charset="0"/>
              </a:rPr>
              <a:t>Page Turn</a:t>
            </a:r>
            <a:r>
              <a:rPr lang="zh-CN" altLang="zh-CN" sz="1800" kern="100" dirty="0">
                <a:effectLst/>
                <a:ea typeface="仿宋" panose="02010609060101010101" pitchFamily="49" charset="-122"/>
                <a:cs typeface="Times New Roman" panose="02020603050405020304" pitchFamily="18" charset="0"/>
              </a:rPr>
              <a:t>）、页面剥落（</a:t>
            </a:r>
            <a:r>
              <a:rPr lang="en-US" altLang="zh-CN" sz="1800" kern="100" dirty="0">
                <a:effectLst/>
                <a:ea typeface="仿宋" panose="02010609060101010101" pitchFamily="49" charset="-122"/>
                <a:cs typeface="Times New Roman" panose="02020603050405020304" pitchFamily="18" charset="0"/>
              </a:rPr>
              <a:t>Page Peel</a:t>
            </a:r>
            <a:r>
              <a:rPr lang="zh-CN" altLang="zh-CN" sz="1800" kern="100" dirty="0">
                <a:effectLst/>
                <a:ea typeface="仿宋" panose="02010609060101010101" pitchFamily="49" charset="-122"/>
                <a:cs typeface="Times New Roman" panose="02020603050405020304" pitchFamily="18" charset="0"/>
              </a:rPr>
              <a:t>）等</a:t>
            </a:r>
            <a:endParaRPr lang="zh-CN" altLang="en-US" dirty="0"/>
          </a:p>
        </p:txBody>
      </p:sp>
    </p:spTree>
    <p:extLst>
      <p:ext uri="{BB962C8B-B14F-4D97-AF65-F5344CB8AC3E}">
        <p14:creationId xmlns:p14="http://schemas.microsoft.com/office/powerpoint/2010/main" val="7473931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26C37E8-E245-D6D9-A169-6EE4B161C5E3}"/>
              </a:ext>
            </a:extLst>
          </p:cNvPr>
          <p:cNvSpPr txBox="1"/>
          <p:nvPr/>
        </p:nvSpPr>
        <p:spPr>
          <a:xfrm>
            <a:off x="457200" y="328930"/>
            <a:ext cx="10664890" cy="3237105"/>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翻页（</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Page Turn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卷曲以显示下面的剪辑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页面剥落（</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Page Peel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卷曲并在后面留下阴影，以显示下面的剪辑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视频效果中的过渡</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视频效果中也有一个过渡文件夹，虽然是运用到剪辑上而非两个剪辑的边缘处，如果将两个剪辑上下轨道摆放，实际上也可起到过渡效果。</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包括：块溶解（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Block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）、径向擦除（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Radial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）、渐变擦除（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Gradient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）、百叶窗（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Venetian Blinds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）、线性擦除（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Linear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块溶解（</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Block Dissolve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）：块溶解效果使剪辑在随机块中消失。可以单独设置块的宽度和高度，以像素为单位。</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0157615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524C0EE-1F6E-899D-E501-BFF851843AA4}"/>
              </a:ext>
            </a:extLst>
          </p:cNvPr>
          <p:cNvSpPr txBox="1"/>
          <p:nvPr/>
        </p:nvSpPr>
        <p:spPr>
          <a:xfrm>
            <a:off x="261256" y="255592"/>
            <a:ext cx="11131421" cy="1962910"/>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径向擦除（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Radial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）：径向擦除效果使用围绕指定点的擦除来显示底层剪辑。</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渐变擦除（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Gradient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渐变擦除效果使剪辑中的像素根据另一视频轨道（称为渐变图层）中的相应像素的明亮度值变透明。渐变图层中的暗像素使相应的像素以较低的“过渡完成”值变透明。例如，从左边黑色变为右边白色的简单灰度渐变图层可使底层剪辑在“过渡完成”值增加的过程中从左到右显示出来。</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百叶窗（</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Venetian Blinds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）：百叶窗效果使用指定方向和宽度的条纹来显示底层剪辑。</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线性擦除（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Linear Wipe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）：线性擦除效果在指定的方向对剪辑执行简单的线性擦除。</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a:extLst>
              <a:ext uri="{FF2B5EF4-FFF2-40B4-BE49-F238E27FC236}">
                <a16:creationId xmlns:a16="http://schemas.microsoft.com/office/drawing/2014/main" id="{51DE5DD1-3F1B-9C27-2404-4DDD8E758ABA}"/>
              </a:ext>
            </a:extLst>
          </p:cNvPr>
          <p:cNvSpPr txBox="1"/>
          <p:nvPr/>
        </p:nvSpPr>
        <p:spPr>
          <a:xfrm>
            <a:off x="312574" y="2218502"/>
            <a:ext cx="11028784" cy="2599173"/>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圆形划像 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、功能：使片段</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以圆形在屏幕上逐渐放大从而将片段</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覆盖或在片段</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中以画中画的形式播放。 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、属性设置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边框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：可以为切换效果设置一个边缘，并调整边缘的宽度。 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边色</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：设置边缘的颜色。 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抗锯齿品质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在抗锯齿品质中可以选择产生一个锐利或柔化的边缘。 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另外，圆形的出现点位置也可通过对话框开始画面的小圆圈进行调整。</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步骤</a:t>
            </a:r>
            <a:r>
              <a:rPr lang="en-US" altLang="zh-CN" sz="1800" kern="100" dirty="0">
                <a:effectLst/>
                <a:ea typeface="仿宋" panose="02010609060101010101" pitchFamily="49" charset="-122"/>
                <a:cs typeface="Times New Roman" panose="02020603050405020304" pitchFamily="18" charset="0"/>
              </a:rPr>
              <a:t>1</a:t>
            </a:r>
            <a:r>
              <a:rPr lang="zh-CN" altLang="zh-CN" sz="1800" kern="100" dirty="0">
                <a:effectLst/>
                <a:ea typeface="仿宋" panose="02010609060101010101" pitchFamily="49" charset="-122"/>
                <a:cs typeface="Times New Roman" panose="02020603050405020304" pitchFamily="18" charset="0"/>
              </a:rPr>
              <a:t>：新建一个项目文件“画中画”，导入两段素材，分别将两个素材拖到两个视频轨道上。</a:t>
            </a:r>
            <a:endParaRPr lang="zh-CN" altLang="en-US" dirty="0"/>
          </a:p>
        </p:txBody>
      </p:sp>
    </p:spTree>
    <p:extLst>
      <p:ext uri="{BB962C8B-B14F-4D97-AF65-F5344CB8AC3E}">
        <p14:creationId xmlns:p14="http://schemas.microsoft.com/office/powerpoint/2010/main" val="22734670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232DA30-40C0-25B6-A9F5-AFDC744F08C7}"/>
              </a:ext>
            </a:extLst>
          </p:cNvPr>
          <p:cNvSpPr txBox="1"/>
          <p:nvPr/>
        </p:nvSpPr>
        <p:spPr>
          <a:xfrm>
            <a:off x="438538" y="331963"/>
            <a:ext cx="11019454" cy="2280624"/>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：执行</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效果</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视频切换效果</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圆形划像</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将其拖放到视频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轨道上。加入切换效果，然后进入</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特效控制</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面板，将它的出点调整到和视频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 出点等长，还可以在面板的小窗口中移动画面的开始位置，以及通过调整边框宽度给画面</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添加边框和颜色。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步骤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：还可以将上面的画面大小固定而不是让它逐渐出现，可以通过</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效果控制</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面板调节素材的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开始</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和</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结束</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数值来实现。 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步骤</a:t>
            </a:r>
            <a:r>
              <a:rPr lang="en-US" altLang="zh-CN" sz="1800" kern="100" dirty="0">
                <a:effectLst/>
                <a:ea typeface="仿宋" panose="02010609060101010101" pitchFamily="49" charset="-122"/>
                <a:cs typeface="Times New Roman" panose="02020603050405020304" pitchFamily="18" charset="0"/>
              </a:rPr>
              <a:t>4</a:t>
            </a:r>
            <a:r>
              <a:rPr lang="zh-CN" altLang="zh-CN" sz="1800" kern="100" dirty="0">
                <a:effectLst/>
                <a:ea typeface="仿宋" panose="02010609060101010101" pitchFamily="49" charset="-122"/>
                <a:cs typeface="Times New Roman" panose="02020603050405020304" pitchFamily="18" charset="0"/>
              </a:rPr>
              <a:t>：预演效果，保存文件。</a:t>
            </a:r>
            <a:endParaRPr lang="zh-CN" altLang="en-US" dirty="0"/>
          </a:p>
        </p:txBody>
      </p:sp>
    </p:spTree>
    <p:extLst>
      <p:ext uri="{BB962C8B-B14F-4D97-AF65-F5344CB8AC3E}">
        <p14:creationId xmlns:p14="http://schemas.microsoft.com/office/powerpoint/2010/main" val="14574838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第九节：关键帧动画技术</a:t>
            </a:r>
            <a:r>
              <a:rPr lang="en-US" altLang="zh-CN" sz="2400" b="1" dirty="0">
                <a:solidFill>
                  <a:schemeClr val="accent5">
                    <a:lumMod val="50000"/>
                  </a:schemeClr>
                </a:solidFill>
                <a:latin typeface="微软雅黑" panose="020B0503020204020204" pitchFamily="34" charset="-122"/>
                <a:ea typeface="微软雅黑" panose="020B0503020204020204" pitchFamily="34" charset="-122"/>
              </a:rPr>
              <a:t>s</a:t>
            </a: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97901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05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5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0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00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0C33BF0F-CCD2-25E0-2FFD-BE869CFCB484}"/>
              </a:ext>
            </a:extLst>
          </p:cNvPr>
          <p:cNvSpPr txBox="1"/>
          <p:nvPr/>
        </p:nvSpPr>
        <p:spPr>
          <a:xfrm>
            <a:off x="429208" y="146895"/>
            <a:ext cx="9965094" cy="1644361"/>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关键帧动</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图片的特效编辑和关键帧的添加 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我们按照之前的方法，向素材框中导入一个图片文件，并将其拖动到视频轨上。单击素材，然后我们在中间的监视器调板选择效果控制。</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我们点开“运动”，此时可以对图片的位置，大小比例的参数进行调整</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3340522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BCEBEFF-335E-D3ED-A051-A68C7DA25C8F}"/>
              </a:ext>
            </a:extLst>
          </p:cNvPr>
          <p:cNvSpPr txBox="1"/>
          <p:nvPr/>
        </p:nvSpPr>
        <p:spPr>
          <a:xfrm>
            <a:off x="625151" y="378852"/>
            <a:ext cx="11000792" cy="1644361"/>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当然，我们点中“运动”，也能在右侧监视器中直接对素材进行大小和位置的调整在效果控制的调板下，我们可以建立关键帧，来实现一些特殊的效果变化。我们以最简单的运动特效来做举例。首先我们将时间梭放置在需要进行特效变化的起始位置，点击然后我们将时间梭移动到我们希望特效结束的位置，直接对图片的参数进行修改，系统会自动生成一个关键帧，此时就完成了关键帧的建立我们将时间梭放到起始位置，在右侧监视器中点击播放键，就可以观察到图片的运动特效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a:extLst>
              <a:ext uri="{FF2B5EF4-FFF2-40B4-BE49-F238E27FC236}">
                <a16:creationId xmlns:a16="http://schemas.microsoft.com/office/drawing/2014/main" id="{1B43994C-C1FD-0D2A-DA34-A4EF277E523C}"/>
              </a:ext>
            </a:extLst>
          </p:cNvPr>
          <p:cNvSpPr txBox="1"/>
          <p:nvPr/>
        </p:nvSpPr>
        <p:spPr>
          <a:xfrm>
            <a:off x="625150" y="2238914"/>
            <a:ext cx="10870163" cy="688715"/>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素材的调整和关键帧的建立使用，可以应用在视频、音频、图片以及特效的修改上，而且可以同时建立起不同类型的关键帧，做出非常华丽的特效，不过这些都是要靠大家自己多多尝试的了。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70232285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F81E1C67-4471-50FC-C2B7-FCE37B615067}"/>
              </a:ext>
            </a:extLst>
          </p:cNvPr>
          <p:cNvSpPr txBox="1"/>
          <p:nvPr/>
        </p:nvSpPr>
        <p:spPr>
          <a:xfrm>
            <a:off x="541175" y="335384"/>
            <a:ext cx="10655560" cy="1643527"/>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关键帧速率调整</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这里面有“素材关键帧”和“轨道关键帧”，这两个有什么区别呢： 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素材关键帧是针对素材的，素材关键帧是影响素材本身，就算这个素材拖动到</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等任意一个轨道，素材关键帧仍旧不变。 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轨道关键帧是针对轨道的，就算</a:t>
            </a:r>
            <a:r>
              <a:rPr lang="en-US" altLang="zh-CN" sz="1800" kern="100" dirty="0">
                <a:effectLst/>
                <a:ea typeface="仿宋" panose="02010609060101010101" pitchFamily="49" charset="-122"/>
                <a:cs typeface="Times New Roman" panose="02020603050405020304" pitchFamily="18" charset="0"/>
              </a:rPr>
              <a:t>a</a:t>
            </a:r>
            <a:r>
              <a:rPr lang="zh-CN" altLang="zh-CN" sz="1800" kern="100" dirty="0">
                <a:effectLst/>
                <a:ea typeface="仿宋" panose="02010609060101010101" pitchFamily="49" charset="-122"/>
                <a:cs typeface="Times New Roman" panose="02020603050405020304" pitchFamily="18" charset="0"/>
              </a:rPr>
              <a:t>、</a:t>
            </a:r>
            <a:r>
              <a:rPr lang="en-US" altLang="zh-CN" sz="1800" kern="100" dirty="0">
                <a:effectLst/>
                <a:ea typeface="仿宋" panose="02010609060101010101" pitchFamily="49" charset="-122"/>
                <a:cs typeface="Times New Roman" panose="02020603050405020304" pitchFamily="18" charset="0"/>
              </a:rPr>
              <a:t>b</a:t>
            </a:r>
            <a:r>
              <a:rPr lang="zh-CN" altLang="zh-CN" sz="1800" kern="100" dirty="0">
                <a:effectLst/>
                <a:ea typeface="仿宋" panose="02010609060101010101" pitchFamily="49" charset="-122"/>
                <a:cs typeface="Times New Roman" panose="02020603050405020304" pitchFamily="18" charset="0"/>
              </a:rPr>
              <a:t>、 </a:t>
            </a:r>
            <a:r>
              <a:rPr lang="en-US" altLang="zh-CN" sz="1800" kern="100" dirty="0">
                <a:effectLst/>
                <a:ea typeface="仿宋" panose="02010609060101010101" pitchFamily="49" charset="-122"/>
                <a:cs typeface="Times New Roman" panose="02020603050405020304" pitchFamily="18" charset="0"/>
              </a:rPr>
              <a:t>c</a:t>
            </a:r>
            <a:r>
              <a:rPr lang="zh-CN" altLang="zh-CN" sz="1800" kern="100" dirty="0">
                <a:effectLst/>
                <a:ea typeface="仿宋" panose="02010609060101010101" pitchFamily="49" charset="-122"/>
                <a:cs typeface="Times New Roman" panose="02020603050405020304" pitchFamily="18" charset="0"/>
              </a:rPr>
              <a:t>等不同素材拖到此轨道，关键帧也有效。</a:t>
            </a:r>
            <a:endParaRPr lang="zh-CN" altLang="en-US" dirty="0"/>
          </a:p>
        </p:txBody>
      </p:sp>
    </p:spTree>
    <p:extLst>
      <p:ext uri="{BB962C8B-B14F-4D97-AF65-F5344CB8AC3E}">
        <p14:creationId xmlns:p14="http://schemas.microsoft.com/office/powerpoint/2010/main" val="2912121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D67F3CD0-B19F-4106-61AC-9FCF093401B5}"/>
              </a:ext>
            </a:extLst>
          </p:cNvPr>
          <p:cNvSpPr txBox="1"/>
          <p:nvPr/>
        </p:nvSpPr>
        <p:spPr>
          <a:xfrm>
            <a:off x="438539" y="320144"/>
            <a:ext cx="10338318" cy="1283428"/>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在调音台上用“锁存、触动、写入”这些方式，在音频上产生的是轨道关键帧，要显示轨道关键帧，需要在图</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弹出菜单中选中“显示轨道关键帧”。 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前面说了，轨道关键帧是针对轨道的，因此即便你把音频删除了，轨道关键帧还在，此时再拖入其他音频素材到这个轨道，它还是起作用的。 </a:t>
            </a:r>
            <a:endParaRPr lang="zh-CN" altLang="en-US" dirty="0"/>
          </a:p>
        </p:txBody>
      </p:sp>
      <p:sp>
        <p:nvSpPr>
          <p:cNvPr id="5" name="文本框 4">
            <a:extLst>
              <a:ext uri="{FF2B5EF4-FFF2-40B4-BE49-F238E27FC236}">
                <a16:creationId xmlns:a16="http://schemas.microsoft.com/office/drawing/2014/main" id="{5F6BA4F1-C335-3E40-3432-F6E20201E1D6}"/>
              </a:ext>
            </a:extLst>
          </p:cNvPr>
          <p:cNvSpPr txBox="1"/>
          <p:nvPr/>
        </p:nvSpPr>
        <p:spPr>
          <a:xfrm>
            <a:off x="354562" y="1603571"/>
            <a:ext cx="10534261" cy="1878976"/>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要删除单个轨道关键帧，就用鼠标点一下某个关键帧，右键菜单“删除”或</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del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键。如果想批量删除怎么办呢，可以用工具栏中的“钢笔工具”，框选一批关键帧，再右键</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“删除”或</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del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键。有时删了看还在就需要刷新一下（如，滚动或调整面板大小等）。 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有一点要注意的是，在“显示轨道关键帧”状态下，工具栏中的一些工具不能使用，比如用箭头选择工具点音频也不能选中，想用切刀工具切掉一段也不行。要想用这些工具，要先切换到“显示素材关键帧”状态。 </a:t>
            </a:r>
            <a:endParaRPr lang="zh-CN" altLang="en-US" dirty="0"/>
          </a:p>
        </p:txBody>
      </p:sp>
    </p:spTree>
    <p:extLst>
      <p:ext uri="{BB962C8B-B14F-4D97-AF65-F5344CB8AC3E}">
        <p14:creationId xmlns:p14="http://schemas.microsoft.com/office/powerpoint/2010/main" val="6557062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7F7EB87-DC57-B25D-EE52-291C3B74BDE2}"/>
              </a:ext>
            </a:extLst>
          </p:cNvPr>
          <p:cNvSpPr txBox="1"/>
          <p:nvPr/>
        </p:nvSpPr>
        <p:spPr>
          <a:xfrm>
            <a:off x="531845" y="215323"/>
            <a:ext cx="10245012" cy="1518877"/>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下面再简单解释一下“锁存、触动、写入”的区别：</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触动与写入比较，写入从播放时即开始记录关键帧，而触动在播放后如果数值没有改变则不做记录，从有数值改变处才开始记录。另外，在记录过程中释放鼠标时，写入的数值保持不变，而触动的数值会自动返回到原来的数值。返回过程的时间可以在菜单命令</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编辑</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参数</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首选项</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音频，打开参数窗口，在音频下的自动匹配时间后有默认的预设值。</a:t>
            </a:r>
            <a:endParaRPr lang="zh-CN" altLang="en-US" dirty="0"/>
          </a:p>
        </p:txBody>
      </p:sp>
    </p:spTree>
    <p:extLst>
      <p:ext uri="{BB962C8B-B14F-4D97-AF65-F5344CB8AC3E}">
        <p14:creationId xmlns:p14="http://schemas.microsoft.com/office/powerpoint/2010/main" val="40228695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CE26A02-A8FB-FF93-DE1A-AB125FC7ED02}"/>
              </a:ext>
            </a:extLst>
          </p:cNvPr>
          <p:cNvSpPr txBox="1"/>
          <p:nvPr/>
        </p:nvSpPr>
        <p:spPr>
          <a:xfrm>
            <a:off x="485191" y="267109"/>
            <a:ext cx="11262050" cy="2011833"/>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锁存和写入比较，写入从播放即开始记录关键帧，而锁存和触动一样是从有数值改变处开始记录。在记录过程中释放开鼠标，锁存又与写入一样，数值持续不变，不同于触动会自动返回到原来的数值。 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l">
              <a:lnSpc>
                <a:spcPts val="2000"/>
              </a:lnSpc>
            </a:pP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写入方式和锁存方式下，在调音台记录动画时，到序列播放结束处，会产生一个阶梯状跳跃</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两个关键帧在一条竖直线上</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如果在播放过程中停止播放，就会在停止的地方产生这个阶梯。如果轨道上已有关键帧了，再记录动画，将覆盖原来的关键帧，也就是播放的这一时间段原来关键帧全部没有了。当然没播放的时间段还保持原来的关键帧</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a:p>
            <a:pPr algn="l">
              <a:lnSpc>
                <a:spcPts val="2000"/>
              </a:lnSpc>
            </a:pPr>
            <a:r>
              <a:rPr lang="en-US" altLang="zh-CN" sz="1800" kern="100" dirty="0">
                <a:effectLst/>
                <a:latin typeface="仿宋" panose="02010609060101010101" pitchFamily="49" charset="-122"/>
                <a:ea typeface="宋体" panose="02010600030101010101" pitchFamily="2" charset="-122"/>
                <a:cs typeface="Times New Roman" panose="02020603050405020304" pitchFamily="18" charset="0"/>
              </a:rPr>
              <a:t> </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8201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第十节：</a:t>
            </a:r>
            <a:r>
              <a:rPr lang="zh-CN" altLang="zh-CN" sz="2400" b="1" dirty="0">
                <a:solidFill>
                  <a:schemeClr val="accent5">
                    <a:lumMod val="50000"/>
                  </a:schemeClr>
                </a:solidFill>
                <a:latin typeface="微软雅黑" panose="020B0503020204020204" pitchFamily="34" charset="-122"/>
                <a:ea typeface="微软雅黑" panose="020B0503020204020204" pitchFamily="34" charset="-122"/>
              </a:rPr>
              <a:t>文字与字幕设计</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6541207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0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9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B010A2F-CE08-9EFB-C907-3A8D59AE0EAA}"/>
              </a:ext>
            </a:extLst>
          </p:cNvPr>
          <p:cNvSpPr>
            <a:spLocks noChangeArrowheads="1"/>
          </p:cNvSpPr>
          <p:nvPr/>
        </p:nvSpPr>
        <p:spPr bwMode="auto">
          <a:xfrm>
            <a:off x="142843" y="280036"/>
            <a:ext cx="11720606"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1333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3335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影视节目中都离不开字幕，如片头片尾的片名、演职员表、对白、歌词的提示等都需要大量的字幕。</a:t>
            </a:r>
            <a:endParaRPr kumimoji="0" lang="zh-CN" altLang="zh-CN" sz="2000" b="0" i="0" u="none" strike="noStrike" cap="none" normalizeH="0" baseline="0" dirty="0">
              <a:ln>
                <a:noFill/>
              </a:ln>
              <a:solidFill>
                <a:schemeClr val="tx1"/>
              </a:solidFill>
              <a:effectLst/>
            </a:endParaRPr>
          </a:p>
          <a:p>
            <a:pPr marL="0" marR="0" lvl="0" indent="13335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创建字幕</a:t>
            </a:r>
            <a:endParaRPr kumimoji="0" lang="zh-CN" altLang="zh-CN" sz="2000" b="0" i="0" u="none" strike="noStrike" cap="none" normalizeH="0" baseline="0" dirty="0">
              <a:ln>
                <a:noFill/>
              </a:ln>
              <a:solidFill>
                <a:schemeClr val="tx1"/>
              </a:solidFill>
              <a:effectLst/>
            </a:endParaRPr>
          </a:p>
          <a:p>
            <a:pPr marL="0" marR="0" lvl="0" indent="133350" algn="l" defTabSz="914400" rtl="0" eaLnBrk="0" fontAlgn="base" latinLnBrk="0" hangingPunct="0">
              <a:lnSpc>
                <a:spcPct val="100000"/>
              </a:lnSpc>
              <a:spcBef>
                <a:spcPct val="0"/>
              </a:spcBef>
              <a:spcAft>
                <a:spcPct val="0"/>
              </a:spcAft>
              <a:buClrTx/>
              <a:buSzTx/>
              <a:buFontTx/>
              <a:buNone/>
              <a:tabLst/>
            </a:pPr>
            <a:r>
              <a:rPr kumimoji="0" lang="zh-CN"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首先，打开</a:t>
            </a:r>
            <a:r>
              <a:rPr kumimoji="0" lang="en-US" altLang="zh-CN"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pr</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之后，菜单栏字幕下拉找到字幕或在项目面板里面单击鼠标右键，然后选择</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新建分项</a:t>
            </a:r>
            <a:r>
              <a:rPr kumimoji="0" lang="zh-CN" altLang="en-US" sz="2000" b="0" i="0" u="none" strike="noStrike" cap="none" normalizeH="0" baseline="0" dirty="0">
                <a:ln>
                  <a:noFill/>
                </a:ln>
                <a:solidFill>
                  <a:schemeClr val="tx1"/>
                </a:solidFill>
                <a:effectLst/>
                <a:latin typeface="Calibri" panose="020F0502020204030204" pitchFamily="34" charset="0"/>
                <a:ea typeface="仿宋" panose="02010609060101010101" pitchFamily="49" charset="-122"/>
                <a:cs typeface="宋体" panose="02010600030101010101" pitchFamily="2" charset="-122"/>
              </a:rPr>
              <a:t>”</a:t>
            </a:r>
            <a:r>
              <a:rPr kumimoji="0" lang="zh-CN" altLang="en-US" sz="2000" b="0" i="0" u="none" strike="noStrike" cap="none" normalizeH="0" baseline="0" dirty="0">
                <a:ln>
                  <a:noFill/>
                </a:ln>
                <a:solidFill>
                  <a:schemeClr val="tx1"/>
                </a:solidFill>
                <a:effectLst/>
                <a:latin typeface="仿宋" panose="02010609060101010101" pitchFamily="49" charset="-122"/>
                <a:ea typeface="仿宋" panose="02010609060101010101" pitchFamily="49" charset="-122"/>
                <a:cs typeface="宋体" panose="02010600030101010101" pitchFamily="2" charset="-122"/>
              </a:rPr>
              <a:t>。</a:t>
            </a:r>
            <a:endParaRPr kumimoji="0" lang="zh-CN" altLang="en-US" sz="2000" b="0" i="0" u="none" strike="noStrike" cap="none" normalizeH="0" baseline="0" dirty="0">
              <a:ln>
                <a:noFill/>
              </a:ln>
              <a:solidFill>
                <a:schemeClr val="tx1"/>
              </a:solidFill>
              <a:effectLst/>
            </a:endParaRPr>
          </a:p>
          <a:p>
            <a:pPr marL="0" marR="0" lvl="0" indent="133350" algn="l" defTabSz="914400" rtl="0" eaLnBrk="0" fontAlgn="base" latinLnBrk="0" hangingPunct="0">
              <a:lnSpc>
                <a:spcPct val="100000"/>
              </a:lnSpc>
              <a:spcBef>
                <a:spcPct val="0"/>
              </a:spcBef>
              <a:spcAft>
                <a:spcPct val="0"/>
              </a:spcAft>
              <a:buClrTx/>
              <a:buSzTx/>
              <a:buFontTx/>
              <a:buNone/>
              <a:tabLst/>
            </a:pPr>
            <a:endParaRPr kumimoji="0" lang="zh-CN" altLang="en-US" sz="2000" b="0" i="0" u="none" strike="noStrike" cap="none" normalizeH="0" baseline="0" dirty="0">
              <a:ln>
                <a:noFill/>
              </a:ln>
              <a:solidFill>
                <a:schemeClr val="tx1"/>
              </a:solidFill>
              <a:effectLst/>
              <a:latin typeface="Arial" panose="020B0604020202020204" pitchFamily="34" charset="0"/>
            </a:endParaRPr>
          </a:p>
        </p:txBody>
      </p:sp>
      <p:pic>
        <p:nvPicPr>
          <p:cNvPr id="24577" name="图片 27" descr="IMG_256">
            <a:extLst>
              <a:ext uri="{FF2B5EF4-FFF2-40B4-BE49-F238E27FC236}">
                <a16:creationId xmlns:a16="http://schemas.microsoft.com/office/drawing/2014/main" id="{518CF2B4-80A8-F9A0-3445-2D90219E71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1129" t="59918" r="9920" b="12131"/>
          <a:stretch>
            <a:fillRect/>
          </a:stretch>
        </p:blipFill>
        <p:spPr bwMode="auto">
          <a:xfrm>
            <a:off x="2706233" y="2089120"/>
            <a:ext cx="4983896" cy="19833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82672CD7-B91C-E11E-1B3B-30032FD8CC13}"/>
              </a:ext>
            </a:extLst>
          </p:cNvPr>
          <p:cNvSpPr>
            <a:spLocks noChangeArrowheads="1"/>
          </p:cNvSpPr>
          <p:nvPr/>
        </p:nvSpPr>
        <p:spPr bwMode="auto">
          <a:xfrm>
            <a:off x="68263" y="17573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428475715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E34AB22-87FF-A3CF-6A4A-FD7A5D40878A}"/>
              </a:ext>
            </a:extLst>
          </p:cNvPr>
          <p:cNvSpPr txBox="1"/>
          <p:nvPr/>
        </p:nvSpPr>
        <p:spPr>
          <a:xfrm>
            <a:off x="2541320" y="848070"/>
            <a:ext cx="6103916"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然后选择“新建分项”的“字幕”。</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3794" name="图片 3" descr="IMG_257">
            <a:extLst>
              <a:ext uri="{FF2B5EF4-FFF2-40B4-BE49-F238E27FC236}">
                <a16:creationId xmlns:a16="http://schemas.microsoft.com/office/drawing/2014/main" id="{4D4FF905-A25E-9B40-A531-332981F441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6129" t="50667" r="4517" b="12418"/>
          <a:stretch>
            <a:fillRect/>
          </a:stretch>
        </p:blipFill>
        <p:spPr bwMode="auto">
          <a:xfrm>
            <a:off x="2724212" y="1441677"/>
            <a:ext cx="3751262"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9AF70AA2-E5E7-FBD3-2771-772ECE06D8D3}"/>
              </a:ext>
            </a:extLst>
          </p:cNvPr>
          <p:cNvSpPr txBox="1"/>
          <p:nvPr/>
        </p:nvSpPr>
        <p:spPr>
          <a:xfrm>
            <a:off x="783771" y="3243917"/>
            <a:ext cx="8894618"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接着会弹出一个窗口，我们可以给字幕文件起一个名字，然后点击确定。</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3795" name="图片 4" descr="IMG_258">
            <a:extLst>
              <a:ext uri="{FF2B5EF4-FFF2-40B4-BE49-F238E27FC236}">
                <a16:creationId xmlns:a16="http://schemas.microsoft.com/office/drawing/2014/main" id="{4F8EA8CB-C7F8-B6F3-54E1-521A1DD71B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2041" t="24762" r="9373" b="15932"/>
          <a:stretch>
            <a:fillRect/>
          </a:stretch>
        </p:blipFill>
        <p:spPr bwMode="auto">
          <a:xfrm>
            <a:off x="2773424" y="3730398"/>
            <a:ext cx="3702050" cy="261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23265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05E786D-5517-E7D1-3D4F-4A1D9C005718}"/>
              </a:ext>
            </a:extLst>
          </p:cNvPr>
          <p:cNvSpPr txBox="1"/>
          <p:nvPr/>
        </p:nvSpPr>
        <p:spPr>
          <a:xfrm>
            <a:off x="308759" y="391914"/>
            <a:ext cx="11103428"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en-US" altLang="zh-CN" sz="1800" dirty="0">
                <a:effectLst/>
                <a:latin typeface="宋体" panose="02010600030101010101" pitchFamily="2" charset="-122"/>
                <a:ea typeface="仿宋" panose="02010609060101010101" pitchFamily="49" charset="-122"/>
                <a:cs typeface="宋体" panose="02010600030101010101" pitchFamily="2" charset="-122"/>
              </a:rPr>
              <a:t>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接着就会打开字幕面板，如图，在字幕面板的左上角有文字工具，分别是横排文字工具和竖排文字工具。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4818" name="图片 5" descr="IMG_259">
            <a:extLst>
              <a:ext uri="{FF2B5EF4-FFF2-40B4-BE49-F238E27FC236}">
                <a16:creationId xmlns:a16="http://schemas.microsoft.com/office/drawing/2014/main" id="{A125B359-F871-AAB1-FF4D-74831B164F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983" r="13956" b="65236"/>
          <a:stretch>
            <a:fillRect/>
          </a:stretch>
        </p:blipFill>
        <p:spPr bwMode="auto">
          <a:xfrm>
            <a:off x="752908" y="895412"/>
            <a:ext cx="5343091" cy="161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14992284-B05C-316A-E3D0-65026DBB4B1B}"/>
              </a:ext>
            </a:extLst>
          </p:cNvPr>
          <p:cNvSpPr txBox="1"/>
          <p:nvPr/>
        </p:nvSpPr>
        <p:spPr>
          <a:xfrm>
            <a:off x="558139" y="2740285"/>
            <a:ext cx="10474037"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选择好文字工具之后，在中间黑色部分点一下，就会出现一个写字的光标。</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4819" name="图片 6" descr="IMG_260">
            <a:extLst>
              <a:ext uri="{FF2B5EF4-FFF2-40B4-BE49-F238E27FC236}">
                <a16:creationId xmlns:a16="http://schemas.microsoft.com/office/drawing/2014/main" id="{43A1F5B9-83E2-2C5A-8621-83ED921031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704" t="53304" r="9880" b="16348"/>
          <a:stretch>
            <a:fillRect/>
          </a:stretch>
        </p:blipFill>
        <p:spPr bwMode="auto">
          <a:xfrm>
            <a:off x="752908" y="3194948"/>
            <a:ext cx="40386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12779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85EDCFD9-60A2-8B92-52FC-32299FC4B50F}"/>
              </a:ext>
            </a:extLst>
          </p:cNvPr>
          <p:cNvSpPr txBox="1"/>
          <p:nvPr/>
        </p:nvSpPr>
        <p:spPr>
          <a:xfrm>
            <a:off x="665019" y="439414"/>
            <a:ext cx="6103916" cy="688715"/>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接着就可以输入文字了，这里我就随便输入【阳光】了。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5842" name="图片 7" descr="IMG_261">
            <a:extLst>
              <a:ext uri="{FF2B5EF4-FFF2-40B4-BE49-F238E27FC236}">
                <a16:creationId xmlns:a16="http://schemas.microsoft.com/office/drawing/2014/main" id="{F2BB67FF-D669-8A43-E9A1-AED144B13B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268" t="34772" r="10001" b="11375"/>
          <a:stretch>
            <a:fillRect/>
          </a:stretch>
        </p:blipFill>
        <p:spPr bwMode="auto">
          <a:xfrm>
            <a:off x="1665720" y="1128129"/>
            <a:ext cx="378460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9567502E-8E58-C321-856F-8EE747355BB3}"/>
              </a:ext>
            </a:extLst>
          </p:cNvPr>
          <p:cNvSpPr txBox="1"/>
          <p:nvPr/>
        </p:nvSpPr>
        <p:spPr>
          <a:xfrm>
            <a:off x="380010" y="3610126"/>
            <a:ext cx="10557163"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如果觉得位置不合适可以点击左上角的选择工具来移动文字的位置。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5843" name="图片 8" descr="IMG_262">
            <a:extLst>
              <a:ext uri="{FF2B5EF4-FFF2-40B4-BE49-F238E27FC236}">
                <a16:creationId xmlns:a16="http://schemas.microsoft.com/office/drawing/2014/main" id="{62580499-2455-1041-061E-C3D4840EF4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46210" b="63545"/>
          <a:stretch>
            <a:fillRect/>
          </a:stretch>
        </p:blipFill>
        <p:spPr bwMode="auto">
          <a:xfrm>
            <a:off x="1499465" y="4163327"/>
            <a:ext cx="3618799" cy="2255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16522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ADA7918-9CB8-98CE-9AFD-7227A2A64AF6}"/>
              </a:ext>
            </a:extLst>
          </p:cNvPr>
          <p:cNvSpPr txBox="1"/>
          <p:nvPr/>
        </p:nvSpPr>
        <p:spPr>
          <a:xfrm>
            <a:off x="332510" y="332536"/>
            <a:ext cx="12219708"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而在右边，则可以调节文字的字体大小，字体样式，以及文字的颜色等等。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6866" name="图片 9" descr="IMG_263">
            <a:extLst>
              <a:ext uri="{FF2B5EF4-FFF2-40B4-BE49-F238E27FC236}">
                <a16:creationId xmlns:a16="http://schemas.microsoft.com/office/drawing/2014/main" id="{21E691B6-1699-7881-19A7-4E4AE8CA80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2162" t="18266" r="25374" b="2538"/>
          <a:stretch>
            <a:fillRect/>
          </a:stretch>
        </p:blipFill>
        <p:spPr bwMode="auto">
          <a:xfrm>
            <a:off x="2154196" y="847911"/>
            <a:ext cx="19812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069721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C22620EC-C0D0-2189-4B44-FB6BC6529188}"/>
              </a:ext>
            </a:extLst>
          </p:cNvPr>
          <p:cNvSpPr txBox="1"/>
          <p:nvPr/>
        </p:nvSpPr>
        <p:spPr>
          <a:xfrm>
            <a:off x="201881" y="266180"/>
            <a:ext cx="6103916"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最后，直接关闭掉字幕面板就可以了。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7890" name="图片 11" descr="IMG_265">
            <a:extLst>
              <a:ext uri="{FF2B5EF4-FFF2-40B4-BE49-F238E27FC236}">
                <a16:creationId xmlns:a16="http://schemas.microsoft.com/office/drawing/2014/main" id="{15FACCAF-75A1-7FA6-38C5-4AAF03F73A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716" b="58315"/>
          <a:stretch>
            <a:fillRect/>
          </a:stretch>
        </p:blipFill>
        <p:spPr bwMode="auto">
          <a:xfrm>
            <a:off x="586654" y="836036"/>
            <a:ext cx="4676775" cy="167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9B9115D7-0B9C-DD2F-4B48-33DE63D075E7}"/>
              </a:ext>
            </a:extLst>
          </p:cNvPr>
          <p:cNvSpPr txBox="1"/>
          <p:nvPr/>
        </p:nvSpPr>
        <p:spPr>
          <a:xfrm>
            <a:off x="296883" y="2710538"/>
            <a:ext cx="6103916" cy="370166"/>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如图，这就是刚才制作好的字幕文件。</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7891" name="图片 12" descr="IMG_266">
            <a:extLst>
              <a:ext uri="{FF2B5EF4-FFF2-40B4-BE49-F238E27FC236}">
                <a16:creationId xmlns:a16="http://schemas.microsoft.com/office/drawing/2014/main" id="{7DCB0C02-90BB-E6A9-871B-9C3AFA2700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42989" b="17232"/>
          <a:stretch>
            <a:fillRect/>
          </a:stretch>
        </p:blipFill>
        <p:spPr bwMode="auto">
          <a:xfrm>
            <a:off x="586653" y="3386262"/>
            <a:ext cx="467677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6368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0C7F6C04-CECB-C2F5-178B-D3D04A117F51}"/>
              </a:ext>
            </a:extLst>
          </p:cNvPr>
          <p:cNvSpPr txBox="1"/>
          <p:nvPr/>
        </p:nvSpPr>
        <p:spPr>
          <a:xfrm>
            <a:off x="344384" y="302119"/>
            <a:ext cx="10937174" cy="102476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中，字幕制作有单独的字幕设计窗口。在这个窗口里，可以制作出各种常用字幕类型，不但可以制作普通的文本字幕，还可以制作简单的图形字幕。 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a:extLst>
              <a:ext uri="{FF2B5EF4-FFF2-40B4-BE49-F238E27FC236}">
                <a16:creationId xmlns:a16="http://schemas.microsoft.com/office/drawing/2014/main" id="{AD84BE03-E8CF-E548-017B-C0C209C46E2A}"/>
              </a:ext>
            </a:extLst>
          </p:cNvPr>
          <p:cNvSpPr txBox="1"/>
          <p:nvPr/>
        </p:nvSpPr>
        <p:spPr>
          <a:xfrm>
            <a:off x="344384" y="1111481"/>
            <a:ext cx="11079678" cy="1670714"/>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 中进行字幕编辑的主要工具是字幕设计窗口，在该窗口中，能够完成字幕的创建和修饰、运动字幕的制作以及图形字幕的制作等功能。  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在项目窗口素材栏的空白处，点击鼠标右键，在弹出的菜单中选择菜单命令【新建分类】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a:t>
            </a:r>
            <a:r>
              <a:rPr lang="en-US" altLang="zh-CN" sz="1800" dirty="0">
                <a:effectLst/>
                <a:latin typeface="Courier New" panose="02070309020205020404" pitchFamily="49" charset="0"/>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】，弹出字幕设计窗口。或者在项目窗口的最下方点击“新建分类”图标右下角的小三角，在弹出的菜单中点击【字幕</a:t>
            </a:r>
            <a:r>
              <a:rPr lang="en-US" altLang="zh-CN" sz="1800" dirty="0">
                <a:effectLst/>
                <a:latin typeface="Courier New" panose="02070309020205020404" pitchFamily="49" charset="0"/>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】菜单命令，弹出字幕设计窗口。最直接的方法是按“</a:t>
            </a:r>
            <a:r>
              <a:rPr lang="en-US" altLang="zh-CN" sz="1800" dirty="0">
                <a:effectLst/>
                <a:latin typeface="仿宋" panose="02010609060101010101" pitchFamily="49" charset="-122"/>
                <a:ea typeface="宋体" panose="02010600030101010101" pitchFamily="2" charset="-122"/>
                <a:cs typeface="宋体" panose="02010600030101010101" pitchFamily="2" charset="-122"/>
              </a:rPr>
              <a:t>F9</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”键，打开字幕设计窗口。  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8914" name="图片 37" descr="aHR0cHM6Ly9tbWJpei5xcGljLmNuL21tYml6X2pwZy9OTmRuRzE3ZFdvT0c4ZUJUTGI3U242QkpLRzkxT0xaaWNYSXVpYzFVQWljaWMycEpSZUtFaEpZa0lTekFKemdaRkZyc1JxWVVvd2JKV2liRXZrcGliOVh1TW5XQS82NDA">
            <a:extLst>
              <a:ext uri="{FF2B5EF4-FFF2-40B4-BE49-F238E27FC236}">
                <a16:creationId xmlns:a16="http://schemas.microsoft.com/office/drawing/2014/main" id="{DE4B014B-EDC0-19ED-CE85-C11A87EA54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9209"/>
          <a:stretch>
            <a:fillRect/>
          </a:stretch>
        </p:blipFill>
        <p:spPr bwMode="auto">
          <a:xfrm>
            <a:off x="2937968" y="2961719"/>
            <a:ext cx="50292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79924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60057DE-4708-B115-FF0C-D8040C458DF4}"/>
              </a:ext>
            </a:extLst>
          </p:cNvPr>
          <p:cNvSpPr txBox="1"/>
          <p:nvPr/>
        </p:nvSpPr>
        <p:spPr>
          <a:xfrm>
            <a:off x="225630" y="224934"/>
            <a:ext cx="11966369" cy="1325812"/>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字幕设计窗口主要分为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6</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个区域</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正中间的是编辑区，字幕的制作就是在编辑区域里完成。</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左边是工具箱，里面有制作字幕、图形的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种工具按钮以及对字幕、图形进行的排列和分布的相关按钮。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窗口下方是风格区，风格库中有系统设置好的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种文字风格，也可以将自己设置好的文字风格存入风格库中。</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7" name="文本框 6">
            <a:extLst>
              <a:ext uri="{FF2B5EF4-FFF2-40B4-BE49-F238E27FC236}">
                <a16:creationId xmlns:a16="http://schemas.microsoft.com/office/drawing/2014/main" id="{3B74643F-EB1F-6D35-2F0A-9D6702FF411E}"/>
              </a:ext>
            </a:extLst>
          </p:cNvPr>
          <p:cNvSpPr txBox="1"/>
          <p:nvPr/>
        </p:nvSpPr>
        <p:spPr>
          <a:xfrm>
            <a:off x="403760" y="1550746"/>
            <a:ext cx="11103429" cy="1941557"/>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右边是对象风格区，里面有对字幕、图形设置的属性、填充、描边、阴影等栏目。其中在属性栏目里，用户可以设置字幕文字的字体、大小、字间距等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在填充栏目里，可以设置文字的颜色、透明度、光效等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在描边栏目里，可以设置文字内部、外部描边</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在阴影栏目里，可以设置文字阴影的颜色、透明度、角度、距离和大小等。</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在窗口的右下角是转换区，可以对文字的透明度、位置、宽度、高度以及旋转进行设置。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l">
              <a:lnSpc>
                <a:spcPts val="2000"/>
              </a:lnSpc>
            </a:pP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在窗口的上方是其他工具区，有设置字幕运动或其他设置的一些工具按钮</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41434850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第十一节：动静字幕制作</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9189981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0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9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8CD1CA7-1236-02A9-2888-0839D73A00C5}"/>
              </a:ext>
            </a:extLst>
          </p:cNvPr>
          <p:cNvSpPr txBox="1"/>
          <p:nvPr/>
        </p:nvSpPr>
        <p:spPr>
          <a:xfrm>
            <a:off x="249381" y="267540"/>
            <a:ext cx="10854047" cy="1962910"/>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字幕类型</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Premiere Pro</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中的字幕包括静态字幕、滚动字幕和游动（向左、向右）字幕等类型</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静态字幕默认字幕，常用于呈现介绍说明类文字。</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滚动字幕常用于制作片尾字幕。</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游动字幕也就是常说的飞字幕。</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预卷与过卷的设置实际上指的是前后留空白。同缓入、缓出一样，数值单位是“帧”。</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39938" name="图片 41" descr="aHR0cHM6Ly9tbWJpei5xcGljLmNuL21tYml6X2pwZy9OTmRuRzE3ZFdvT0c4ZUJUTGI3U242QkpLRzkxT0xaaWNnNFVHaWFWNm1MeGxobFNWUnBUSEl4cWlhWUprbGlieFZxS3FtVGljWHpiVnRuN0l1TXJpY2VKNnNHQS82NDA">
            <a:extLst>
              <a:ext uri="{FF2B5EF4-FFF2-40B4-BE49-F238E27FC236}">
                <a16:creationId xmlns:a16="http://schemas.microsoft.com/office/drawing/2014/main" id="{3A1E5424-E4C3-ACF7-D8BB-B0FD52215C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2579"/>
          <a:stretch>
            <a:fillRect/>
          </a:stretch>
        </p:blipFill>
        <p:spPr bwMode="auto">
          <a:xfrm>
            <a:off x="537565" y="2457439"/>
            <a:ext cx="5040313" cy="217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51914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CC90A812-E657-9939-B6B7-500640B56EB5}"/>
              </a:ext>
            </a:extLst>
          </p:cNvPr>
          <p:cNvSpPr txBox="1"/>
          <p:nvPr/>
        </p:nvSpPr>
        <p:spPr>
          <a:xfrm>
            <a:off x="439388" y="429693"/>
            <a:ext cx="10402784" cy="4191917"/>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静态字幕素材 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、新建一素材夹“字幕”，再单击“文件”→新建→字幕，启动字幕设计器。 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、选中窗口左边的“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”工具，单击编辑区，此时窗口右边的各设置项变为有效。 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、单击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Font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右边的下拉按钮，选中“</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Fzshuti</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Regular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”，设置</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Fontsize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（字体大小）为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60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slant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（倾斜）为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4</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、可试着再设置字体颜色（</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Fill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color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）、阴影（</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shadow</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）、不透明度（</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Fill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下</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opacity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a:t>
            </a:r>
            <a:r>
              <a:rPr lang="en-US" altLang="zh-CN" sz="1800" dirty="0">
                <a:effectLst/>
                <a:latin typeface="仿宋" panose="02010609060101010101" pitchFamily="49" charset="-122"/>
                <a:ea typeface="宋体" panose="02010600030101010101" pitchFamily="2" charset="-122"/>
                <a:cs typeface="宋体" panose="02010600030101010101" pitchFamily="2" charset="-122"/>
              </a:rPr>
              <a:t>5</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、输入第一句歌词内容，再选中左边的移动按钮，移到下方位置。</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6</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、单击菜单“文件”→保存，确定保存位置，并输入文件名，扩展名自动为</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prtl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7</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、修改文字内容为第二句歌词“留一段距离”，其他参数均不用改变。 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8</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、文件→另存为，输入文件名。 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注意：为方便识别，歌词字幕文件的文件名最好能有规律，如</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gc01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gc02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等。 </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9</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、以相同的方法依次建立其他歌词字幕文件，并按规。</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注意：自己制作的全部歌词字幕文件自行备份，后面实验中需使用。</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55416269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C23E332-B575-404C-18AB-4DE42EA2B7BA}"/>
              </a:ext>
            </a:extLst>
          </p:cNvPr>
          <p:cNvSpPr txBox="1"/>
          <p:nvPr/>
        </p:nvSpPr>
        <p:spPr>
          <a:xfrm>
            <a:off x="546264" y="469420"/>
            <a:ext cx="9227127" cy="1644361"/>
          </a:xfrm>
          <a:prstGeom prst="rect">
            <a:avLst/>
          </a:prstGeom>
          <a:noFill/>
        </p:spPr>
        <p:txBody>
          <a:bodyPr wrap="square">
            <a:spAutoFit/>
          </a:bodyPr>
          <a:lstStyle/>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动态字幕素材 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、文件→新建→字幕，在字幕类型中选择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Roll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（滚动）；</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、单击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工具，设置</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Font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size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及</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color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，输入内容，并保存。 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、再在字幕类型中选择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crawl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（爬行），同样输入文字内容并设置，保存。</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4</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、关闭字幕设计器。</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67755347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78D8DA0-ADE5-D8CD-CBEA-E7081FD1EB8E}"/>
              </a:ext>
            </a:extLst>
          </p:cNvPr>
          <p:cNvSpPr txBox="1"/>
          <p:nvPr/>
        </p:nvSpPr>
        <p:spPr>
          <a:xfrm>
            <a:off x="451262" y="127495"/>
            <a:ext cx="10842172" cy="6401240"/>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动态歌词字幕制作步骤：   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、制作背景字幕 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选择字幕－新建字幕－默认整屏，新建一个“字幕”。此字幕作为“背景字幕层”中的第一句歌词字幕，该字幕名字我们就按照第一句的歌词内容叫作“因为你是我最爱的人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”。选择好合适的字体，字体尺寸设为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，笔划选项中把外部笔划中的两项都勾上，阴影选项也勾上，角度设为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159</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，距离设为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4</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、制作滚动字幕 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在素材窗口中把我们刚才制作的字幕“因为你是我最爱的人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”再复制一个，名字改为“因为你是我最爱的人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”，把这个字幕作为滚动字幕。双击“因为你是我最爱的人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”字幕，我们要对这个字幕进行设置。把填充项中的色彩改为醒目的明黄色，把笔划中的外部笔划两个选项的勾给去掉，阴影选项的勾也给去掉，其他设置不用动。 </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这样这句歌词的两个字幕就设置好了，下一步我们要把这两个字幕“组装”起来。</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、组装 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把“因为你是我最爱的人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”字幕拖入时间线窗口的“视频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”中，把“因为你是我最爱的人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”字幕拖入时间线窗口的“视频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”中，如下图，并且使这两个字幕的长度跟音频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中演唱者演出这一句的长度相对应。然后选择特效中的视频转换－</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Page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Peel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Roll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Away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，把“</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Roll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Away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”特效拖拽到“因为你是我最爱的人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”字幕上，并且调整其长度使之覆盖整个“因为你是我最爱的人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”字幕。然后双击“因为你是我最爱的人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”字幕上的“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Roll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Away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”特效，在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上部的“特效控制”窗口会出现“</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Roll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Away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”特效的选项，默认的开始和结束分别为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和</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100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，我们在这里要字幕滚动开始提前，滚动结束推后，因为按默认设置会跟不上演唱者的节奏，所以把开始设为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20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，结束设为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80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。具体制作时可以根据需要进行设置。 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algn="l">
              <a:lnSpc>
                <a:spcPts val="2000"/>
              </a:lnSpc>
            </a:pP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  该滚动字幕的用处不仅可以用在</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MTV</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的歌词显示上，也可以用在会议、讲座等专业视频中</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90713613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第十二节：音频编辑</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198809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9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9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8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DE73A7A4-6772-383E-062E-865A3895B160}"/>
              </a:ext>
            </a:extLst>
          </p:cNvPr>
          <p:cNvSpPr txBox="1"/>
          <p:nvPr/>
        </p:nvSpPr>
        <p:spPr>
          <a:xfrm>
            <a:off x="380011" y="257817"/>
            <a:ext cx="10390908" cy="356802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导入声音文件 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启动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，单击 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File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 菜单下的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import...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，在弹出的对话框中找到要导入的声音文件，就可以将声音文件导入到素材窗口，</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然后，拖动素材窗口中的图标到下面的音频轨中就可以进行编辑加工了。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支持的声音文件格式有</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aif</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wav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mp3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等常见的音乐格式。 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Premiere6.0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不支持话筒输入声音，只支持视频采集卡采集输入声音。所以无视频采集卡的朋友，须借助其它软件（如豪杰音乐工作室中的超级录音机等）来进行录音，并保存为标准</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wav</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格式声音文件。 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Premiere6.0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处理媒体文件，必须先将文件导入到素材库中，然后拖到音轨中才可以进行处理，这是与其它音频编辑软件不同之处。虽然操作略显麻烦，但这样不会破坏源文件，而且在处理几百兆的大文件时，速度非常快，几乎没有停顿感，这也是其它的软件所不能及的。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95702361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2289445-D6FA-9B27-72AE-42FC2481C362}"/>
              </a:ext>
            </a:extLst>
          </p:cNvPr>
          <p:cNvSpPr txBox="1"/>
          <p:nvPr/>
        </p:nvSpPr>
        <p:spPr>
          <a:xfrm>
            <a:off x="249382" y="392801"/>
            <a:ext cx="10189028" cy="2280624"/>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精确剪辑声音文件的长度 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好多声音文件，特别是自己录制的音乐中，经常出现长度不够精确的情况。不要紧，有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Premiere6.0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在此，完全可以轻松搞定。操作方法如下： 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、将素材窗口中的声音文件拖放到</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TimeLine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窗口中的</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Audio1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轨上。 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、点击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Audio1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左边的小三角，这时可以看到声音的波形了，设置</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TimeLine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窗口左下角的查看比例列表中选择不同的查看比例，可以看到声音文件的每一个细节</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en-US" altLang="zh-CN" sz="1800" kern="100" dirty="0">
                <a:effectLst/>
                <a:latin typeface="仿宋" panose="02010609060101010101" pitchFamily="49" charset="-122"/>
                <a:cs typeface="Times New Roman" panose="02020603050405020304" pitchFamily="18" charset="0"/>
              </a:rPr>
              <a:t>3</a:t>
            </a:r>
            <a:r>
              <a:rPr lang="zh-CN" altLang="zh-CN" sz="1800" kern="100" dirty="0">
                <a:effectLst/>
                <a:ea typeface="仿宋" panose="02010609060101010101" pitchFamily="49" charset="-122"/>
                <a:cs typeface="Times New Roman" panose="02020603050405020304" pitchFamily="18" charset="0"/>
              </a:rPr>
              <a:t>、选择</a:t>
            </a:r>
            <a:r>
              <a:rPr lang="en-US" altLang="zh-CN" sz="1800" kern="100" dirty="0">
                <a:effectLst/>
                <a:ea typeface="仿宋" panose="02010609060101010101" pitchFamily="49" charset="-122"/>
                <a:cs typeface="Times New Roman" panose="02020603050405020304" pitchFamily="18" charset="0"/>
              </a:rPr>
              <a:t>TimeLine</a:t>
            </a:r>
            <a:r>
              <a:rPr lang="zh-CN" altLang="zh-CN" sz="1800" kern="100" dirty="0">
                <a:effectLst/>
                <a:ea typeface="仿宋" panose="02010609060101010101" pitchFamily="49" charset="-122"/>
                <a:cs typeface="Times New Roman" panose="02020603050405020304" pitchFamily="18" charset="0"/>
              </a:rPr>
              <a:t>窗口中的切割工具（</a:t>
            </a:r>
            <a:r>
              <a:rPr lang="en-US" altLang="zh-CN" sz="1800" kern="100" dirty="0">
                <a:effectLst/>
                <a:ea typeface="仿宋" panose="02010609060101010101" pitchFamily="49" charset="-122"/>
                <a:cs typeface="Times New Roman" panose="02020603050405020304" pitchFamily="18" charset="0"/>
              </a:rPr>
              <a:t>Razor</a:t>
            </a:r>
            <a:r>
              <a:rPr lang="zh-CN" altLang="zh-CN" sz="1800" kern="100" dirty="0">
                <a:effectLst/>
                <a:ea typeface="仿宋" panose="02010609060101010101" pitchFamily="49" charset="-122"/>
                <a:cs typeface="Times New Roman" panose="02020603050405020304" pitchFamily="18" charset="0"/>
              </a:rPr>
              <a:t> </a:t>
            </a:r>
            <a:r>
              <a:rPr lang="en-US" altLang="zh-CN" sz="1800" kern="100" dirty="0">
                <a:effectLst/>
                <a:ea typeface="仿宋" panose="02010609060101010101" pitchFamily="49" charset="-122"/>
                <a:cs typeface="Times New Roman" panose="02020603050405020304" pitchFamily="18" charset="0"/>
              </a:rPr>
              <a:t>tools</a:t>
            </a:r>
            <a:r>
              <a:rPr lang="zh-CN" altLang="zh-CN" sz="1800" kern="100" dirty="0">
                <a:effectLst/>
                <a:ea typeface="仿宋" panose="02010609060101010101" pitchFamily="49" charset="-122"/>
                <a:cs typeface="Times New Roman" panose="02020603050405020304" pitchFamily="18" charset="0"/>
              </a:rPr>
              <a:t>），就可以将一整段的声音文件切成多段</a:t>
            </a:r>
            <a:endParaRPr lang="zh-CN" altLang="en-US" dirty="0"/>
          </a:p>
        </p:txBody>
      </p:sp>
    </p:spTree>
    <p:extLst>
      <p:ext uri="{BB962C8B-B14F-4D97-AF65-F5344CB8AC3E}">
        <p14:creationId xmlns:p14="http://schemas.microsoft.com/office/powerpoint/2010/main" val="130624067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E68F103-E73A-9126-2A88-5E5BA9A9DA65}"/>
              </a:ext>
            </a:extLst>
          </p:cNvPr>
          <p:cNvSpPr txBox="1"/>
          <p:nvPr/>
        </p:nvSpPr>
        <p:spPr>
          <a:xfrm>
            <a:off x="700644" y="560414"/>
            <a:ext cx="8455231" cy="387336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增加淡入淡出效果 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在多媒体课件中，如果背景音乐突然出现或是突然结束，都会给人一种不舒服的感觉。所以我们在很多场合需要将声音处理成淡入淡出效果，</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Premiere6.0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可以随意控制声音的起伏。操作如下： 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、将声音文件拖放到</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Audio1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中，单击左边的小三角，展开声音文件。在波形的中间有一根红线，用来控制音量。 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、默认情况下是</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100%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音量，选择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Selection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tools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，单击控制线的任一部分，可增加控制点。拖动控制点即可实现音量的降低或提升，这样就可以轻松实现声音文件的淡入淡出的效果。 </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注：</a:t>
            </a: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、要删除控制点，拖动控制点到轨道处就行了。 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、利用控制点，还可以实现在音乐文件任意处改变声音的大小，</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这样就可以随意控制声音文件的音量了。  </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四、混合声音文件</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有时，我们在课件中需要同时播放几种声音，这在课件开发平台中</a:t>
            </a:r>
            <a:endParaRPr lang="zh-CN" altLang="en-US" dirty="0"/>
          </a:p>
        </p:txBody>
      </p:sp>
    </p:spTree>
    <p:extLst>
      <p:ext uri="{BB962C8B-B14F-4D97-AF65-F5344CB8AC3E}">
        <p14:creationId xmlns:p14="http://schemas.microsoft.com/office/powerpoint/2010/main" val="42855535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4A331C7E-2F6A-979E-08C8-87F73875CBC0}"/>
              </a:ext>
            </a:extLst>
          </p:cNvPr>
          <p:cNvSpPr txBox="1"/>
          <p:nvPr/>
        </p:nvSpPr>
        <p:spPr>
          <a:xfrm>
            <a:off x="356259" y="363097"/>
            <a:ext cx="10842171" cy="2239074"/>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实现起来是较困难的，但在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Premiere6.0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中，实现起来却易如反掌。操作方法： 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、先导入所需的声音文件一起添加到素材库。 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、将每个声音文件拖到不同的声音轨道中</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排列好位置，调节好音量即可。 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、如果某个声音文件要反复利用多次，可在轨道中进行复制、粘贴操作。 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en-US" altLang="zh-CN" sz="1800" kern="100" dirty="0">
                <a:effectLst/>
                <a:latin typeface="仿宋" panose="02010609060101010101" pitchFamily="49" charset="-122"/>
                <a:cs typeface="Times New Roman" panose="02020603050405020304" pitchFamily="18" charset="0"/>
              </a:rPr>
              <a:t>2</a:t>
            </a:r>
            <a:r>
              <a:rPr lang="zh-CN" altLang="zh-CN" sz="1800" kern="100" dirty="0">
                <a:effectLst/>
                <a:ea typeface="仿宋" panose="02010609060101010101" pitchFamily="49" charset="-122"/>
                <a:cs typeface="Times New Roman" panose="02020603050405020304" pitchFamily="18" charset="0"/>
              </a:rPr>
              <a:t>、如默认的三个音轨不够用，可以增加音乐轨道。具体操作方法：点</a:t>
            </a:r>
            <a:r>
              <a:rPr lang="en-US" altLang="zh-CN" sz="1800" kern="100" dirty="0">
                <a:effectLst/>
                <a:ea typeface="仿宋" panose="02010609060101010101" pitchFamily="49" charset="-122"/>
                <a:cs typeface="Times New Roman" panose="02020603050405020304" pitchFamily="18" charset="0"/>
              </a:rPr>
              <a:t>TimeLine</a:t>
            </a:r>
            <a:r>
              <a:rPr lang="zh-CN" altLang="zh-CN" sz="1800" kern="100" dirty="0">
                <a:effectLst/>
                <a:ea typeface="仿宋" panose="02010609060101010101" pitchFamily="49" charset="-122"/>
                <a:cs typeface="Times New Roman" panose="02020603050405020304" pitchFamily="18" charset="0"/>
              </a:rPr>
              <a:t>菜单下的</a:t>
            </a:r>
            <a:r>
              <a:rPr lang="en-US" altLang="zh-CN" sz="1800" kern="100" dirty="0">
                <a:effectLst/>
                <a:ea typeface="仿宋" panose="02010609060101010101" pitchFamily="49" charset="-122"/>
                <a:cs typeface="Times New Roman" panose="02020603050405020304" pitchFamily="18" charset="0"/>
              </a:rPr>
              <a:t>Add</a:t>
            </a:r>
            <a:r>
              <a:rPr lang="zh-CN" altLang="zh-CN" sz="1800" kern="100" dirty="0">
                <a:effectLst/>
                <a:ea typeface="仿宋" panose="02010609060101010101" pitchFamily="49" charset="-122"/>
                <a:cs typeface="Times New Roman" panose="02020603050405020304" pitchFamily="18" charset="0"/>
              </a:rPr>
              <a:t> </a:t>
            </a:r>
            <a:r>
              <a:rPr lang="en-US" altLang="zh-CN" sz="1800" kern="100" dirty="0">
                <a:effectLst/>
                <a:ea typeface="仿宋" panose="02010609060101010101" pitchFamily="49" charset="-122"/>
                <a:cs typeface="Times New Roman" panose="02020603050405020304" pitchFamily="18" charset="0"/>
              </a:rPr>
              <a:t>audio</a:t>
            </a:r>
            <a:r>
              <a:rPr lang="zh-CN" altLang="zh-CN" sz="1800" kern="100" dirty="0">
                <a:effectLst/>
                <a:ea typeface="仿宋" panose="02010609060101010101" pitchFamily="49" charset="-122"/>
                <a:cs typeface="Times New Roman" panose="02020603050405020304" pitchFamily="18" charset="0"/>
              </a:rPr>
              <a:t> </a:t>
            </a:r>
            <a:r>
              <a:rPr lang="en-US" altLang="zh-CN" sz="1800" kern="100" dirty="0">
                <a:effectLst/>
                <a:ea typeface="仿宋" panose="02010609060101010101" pitchFamily="49" charset="-122"/>
                <a:cs typeface="Times New Roman" panose="02020603050405020304" pitchFamily="18" charset="0"/>
              </a:rPr>
              <a:t>track</a:t>
            </a:r>
            <a:r>
              <a:rPr lang="zh-CN" altLang="zh-CN" sz="1800" kern="100" dirty="0">
                <a:effectLst/>
                <a:ea typeface="仿宋" panose="02010609060101010101" pitchFamily="49" charset="-122"/>
                <a:cs typeface="Times New Roman" panose="02020603050405020304" pitchFamily="18" charset="0"/>
              </a:rPr>
              <a:t>，即可以增加一个音乐轨道（最多可以再增加</a:t>
            </a:r>
            <a:r>
              <a:rPr lang="en-US" altLang="zh-CN" sz="1800" kern="100" dirty="0">
                <a:effectLst/>
                <a:ea typeface="仿宋" panose="02010609060101010101" pitchFamily="49" charset="-122"/>
                <a:cs typeface="Times New Roman" panose="02020603050405020304" pitchFamily="18" charset="0"/>
              </a:rPr>
              <a:t>92</a:t>
            </a:r>
            <a:r>
              <a:rPr lang="zh-CN" altLang="zh-CN" sz="1800" kern="100" dirty="0">
                <a:effectLst/>
                <a:ea typeface="仿宋" panose="02010609060101010101" pitchFamily="49" charset="-122"/>
                <a:cs typeface="Times New Roman" panose="02020603050405020304" pitchFamily="18" charset="0"/>
              </a:rPr>
              <a:t>个音乐轨道，功能够强大吧！）</a:t>
            </a:r>
            <a:endParaRPr lang="zh-CN" altLang="en-US" dirty="0"/>
          </a:p>
        </p:txBody>
      </p:sp>
    </p:spTree>
    <p:extLst>
      <p:ext uri="{BB962C8B-B14F-4D97-AF65-F5344CB8AC3E}">
        <p14:creationId xmlns:p14="http://schemas.microsoft.com/office/powerpoint/2010/main" val="156336454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D5BED96-73C5-3F55-A56F-00CED6BABCEE}"/>
              </a:ext>
            </a:extLst>
          </p:cNvPr>
          <p:cNvSpPr txBox="1"/>
          <p:nvPr/>
        </p:nvSpPr>
        <p:spPr>
          <a:xfrm>
            <a:off x="712521" y="409652"/>
            <a:ext cx="9927770" cy="2862322"/>
          </a:xfrm>
          <a:prstGeom prst="rect">
            <a:avLst/>
          </a:prstGeom>
          <a:noFill/>
        </p:spPr>
        <p:txBody>
          <a:bodyPr wrap="square">
            <a:spAutoFit/>
          </a:bodyPr>
          <a:lstStyle/>
          <a:p>
            <a:pPr marL="68580" indent="133350"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混合声音文件 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有时，我们在课件中需要同时播放几种声音，这在课件开发平台中实现起来是较困难的，但在</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Premiere</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中，实现起来却易如反掌。操作方法： 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1</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、先导入所需的声音文件一起添加到素材库。 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2</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、将每个声音文件拖到不同的声音轨道中， 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排列好位置，调节好音量即可。 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注：</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1</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、如果某个声音文件要反复利用多次，可在轨道中进行复制、粘贴操作。 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342900" lvl="0" indent="-342900" eaLnBrk="0" hangingPunct="0">
              <a:spcBef>
                <a:spcPts val="10"/>
              </a:spcBef>
              <a:spcAft>
                <a:spcPts val="0"/>
              </a:spcAft>
              <a:buFont typeface="+mj-lt"/>
              <a:buAutoNum type="arabicPeriod" startAt="2"/>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如默认的三个音轨不够用，可以增加音乐轨道。具体操作方法：点</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TimeLine</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菜单下的</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Add</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 </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audio</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 </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track</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，即可以增加一个音乐轨道（最多可以再增加</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92</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个音乐轨道，功能够强大吧！）。</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58200870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09068430-AFAC-3A03-7619-7931F15BE52E}"/>
              </a:ext>
            </a:extLst>
          </p:cNvPr>
          <p:cNvSpPr txBox="1"/>
          <p:nvPr/>
        </p:nvSpPr>
        <p:spPr>
          <a:xfrm>
            <a:off x="570015" y="299184"/>
            <a:ext cx="10390909" cy="4247317"/>
          </a:xfrm>
          <a:prstGeom prst="rect">
            <a:avLst/>
          </a:prstGeom>
          <a:noFill/>
        </p:spPr>
        <p:txBody>
          <a:bodyPr wrap="square">
            <a:spAutoFit/>
          </a:bodyPr>
          <a:lstStyle/>
          <a:p>
            <a:pPr marL="374015" indent="152400"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制作特殊声音效果</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Premiere</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共提供数十种音频特效滤镜插件（共分成了七组），几乎包括了各种常用的声音特效</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如去除杂音、添加回声、倒放、和声、波浪、声道交换等等</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。而且还可以到网上下载第三方制作的声音滤镜，以扩充其功能。</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zh-CN" altLang="zh-CN" sz="1800" dirty="0">
                <a:effectLst/>
                <a:latin typeface="宋体" panose="02010600030101010101" pitchFamily="2" charset="-122"/>
                <a:ea typeface="仿宋" panose="02010609060101010101" pitchFamily="49" charset="-122"/>
                <a:cs typeface="黑体" panose="02010609060101010101" pitchFamily="49" charset="-122"/>
              </a:rPr>
              <a:t>关于滤镜的使用方法，操作步骤一般如下： 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1</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、选择</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Windows</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菜单下的</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Show</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 </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audio</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 </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effect</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，即可看到音频滤镜窗口（默认情况，系统启动后就可以看到该窗口）。 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2</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、点击滤镜名称组前的小三角，可以展开各组滤镜，声、波浪、声道交换等等</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。而且还可以到网上下载第三方制作的声音滤镜，以扩充其功能。关于滤镜的使用方法，操作步骤一般如下： 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1</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、选择</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Windows</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菜单下的</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Show</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 </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audio</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 </a:t>
            </a:r>
            <a:r>
              <a:rPr lang="en-US" altLang="zh-CN" sz="1800" dirty="0">
                <a:effectLst/>
                <a:latin typeface="宋体" panose="02010600030101010101" pitchFamily="2" charset="-122"/>
                <a:ea typeface="仿宋" panose="02010609060101010101" pitchFamily="49" charset="-122"/>
                <a:cs typeface="黑体" panose="02010609060101010101" pitchFamily="49" charset="-122"/>
              </a:rPr>
              <a:t>effect</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，即可看到音频滤镜窗口（默认情况，系统启动后就可以看到该窗口）。 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2</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、点击滤镜名称组前的小三角，可以展开各组滤镜，</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indent="152400" eaLnBrk="0" hangingPunct="0">
              <a:spcBef>
                <a:spcPts val="10"/>
              </a:spcBef>
              <a:spcAft>
                <a:spcPts val="0"/>
              </a:spcAft>
            </a:pPr>
            <a:r>
              <a:rPr lang="en-US" altLang="zh-CN" sz="1800" dirty="0">
                <a:effectLst/>
                <a:latin typeface="仿宋" panose="02010609060101010101" pitchFamily="49" charset="-122"/>
                <a:ea typeface="宋体" panose="02010600030101010101" pitchFamily="2" charset="-122"/>
                <a:cs typeface="黑体" panose="02010609060101010101" pitchFamily="49" charset="-122"/>
              </a:rPr>
              <a:t>3</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、将滤镜名称拖放到音轨中要添加滤镜效果的声音片段文件图标上。 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en-US" altLang="zh-CN" sz="1800" kern="100" dirty="0">
                <a:effectLst/>
                <a:latin typeface="仿宋" panose="02010609060101010101" pitchFamily="49" charset="-122"/>
                <a:cs typeface="黑体" panose="02010609060101010101" pitchFamily="49" charset="-122"/>
              </a:rPr>
              <a:t>4</a:t>
            </a:r>
            <a:r>
              <a:rPr lang="zh-CN" altLang="zh-CN" sz="1800" kern="100" dirty="0">
                <a:effectLst/>
                <a:ea typeface="仿宋" panose="02010609060101010101" pitchFamily="49" charset="-122"/>
                <a:cs typeface="黑体" panose="02010609060101010101" pitchFamily="49" charset="-122"/>
              </a:rPr>
              <a:t>、很多滤镜在此会弹出对话框，进行参数设置。</a:t>
            </a:r>
            <a:r>
              <a:rPr lang="en-US" altLang="zh-CN" sz="1800" kern="100" dirty="0">
                <a:effectLst/>
                <a:ea typeface="仿宋" panose="02010609060101010101" pitchFamily="49" charset="-122"/>
                <a:cs typeface="黑体" panose="02010609060101010101" pitchFamily="49" charset="-122"/>
              </a:rPr>
              <a:t>(</a:t>
            </a:r>
            <a:r>
              <a:rPr lang="zh-CN" altLang="zh-CN" sz="1800" kern="100" dirty="0">
                <a:effectLst/>
                <a:ea typeface="仿宋" panose="02010609060101010101" pitchFamily="49" charset="-122"/>
                <a:cs typeface="黑体" panose="02010609060101010101" pitchFamily="49" charset="-122"/>
              </a:rPr>
              <a:t>因为不同的滤镜，设置参数窗口不同，所以此步骤略</a:t>
            </a:r>
            <a:r>
              <a:rPr lang="en-US" altLang="zh-CN" sz="1800" kern="100" dirty="0">
                <a:effectLst/>
                <a:ea typeface="仿宋" panose="02010609060101010101" pitchFamily="49" charset="-122"/>
                <a:cs typeface="黑体" panose="02010609060101010101" pitchFamily="49" charset="-122"/>
              </a:rPr>
              <a:t>)</a:t>
            </a:r>
            <a:r>
              <a:rPr lang="zh-CN" altLang="zh-CN" sz="1800" kern="100" dirty="0">
                <a:effectLst/>
                <a:ea typeface="仿宋" panose="02010609060101010101" pitchFamily="49" charset="-122"/>
                <a:cs typeface="黑体" panose="02010609060101010101" pitchFamily="49" charset="-122"/>
              </a:rPr>
              <a:t> </a:t>
            </a:r>
            <a:endParaRPr lang="zh-CN" altLang="en-US" dirty="0"/>
          </a:p>
        </p:txBody>
      </p:sp>
    </p:spTree>
    <p:extLst>
      <p:ext uri="{BB962C8B-B14F-4D97-AF65-F5344CB8AC3E}">
        <p14:creationId xmlns:p14="http://schemas.microsoft.com/office/powerpoint/2010/main" val="344037656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第十三节：色彩校正</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312105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9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9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8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44AB5D32-7970-DB2F-3F08-1A7FF24FEB5B}"/>
              </a:ext>
            </a:extLst>
          </p:cNvPr>
          <p:cNvSpPr txBox="1"/>
          <p:nvPr/>
        </p:nvSpPr>
        <p:spPr>
          <a:xfrm>
            <a:off x="296883" y="266814"/>
            <a:ext cx="10759044" cy="2600007"/>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彩校正也称为校色（矫正偏色，又称矫色）它是一个摄影后期（胶片时期既有的暗房技术工艺）的专用技术术语，而“调色”是俗称，其概念比较含混且不是专业术语。“调色”这个词是数字影像与图像软件诞生后，尤其是</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Photoshop</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普及后的大众叫法，“调色”一词更多被个人对色调的主观喜好或艺术色调的渲染中所使用，“调色”与“校色”的本质区别在于，调色不需要懂得校色必须知道的光学理论，不需要较为准确的还原真实的颜色，调色的概念与美术的颜料调配相似，仅凭个人对颜色的喜好和感受即可很快实现，它可以是偏向某种色调的不真实的“艺术”渲染（例如所谓的心理色调氛围），而校色的要求要比调色严格的多，其目的是准确还原人眼感受的拍摄现场之色调，因此“调色”与“校色”不是一回事。</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95350704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图片 42" descr="01">
            <a:extLst>
              <a:ext uri="{FF2B5EF4-FFF2-40B4-BE49-F238E27FC236}">
                <a16:creationId xmlns:a16="http://schemas.microsoft.com/office/drawing/2014/main" id="{EAEBB609-B2A7-9CC8-A89B-1B0DCBC2D3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280" y="552615"/>
            <a:ext cx="4804744" cy="7116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223748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73D1E163-F89A-F029-4656-FBF6A570B80D}"/>
              </a:ext>
            </a:extLst>
          </p:cNvPr>
          <p:cNvSpPr txBox="1"/>
          <p:nvPr/>
        </p:nvSpPr>
        <p:spPr>
          <a:xfrm>
            <a:off x="320634" y="415636"/>
            <a:ext cx="10937174" cy="4511300"/>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色彩校正就是校正照片和图像的偏色，综上所述色彩校正并不是通常观念的个人对色调喜好的“调色”。因此校色是一种光学概念的三基色</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RGB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与三补色</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CMY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互补纠色过程。无论是上述哪种偏色都必须以中性灰平衡为大原则进行，而且要照顾到摄影照片色调还原的全局，既要符合人眼现场看到的感受也要遵循摄影成像和成色的科学规律。一般来说色彩校正还是三个原则：</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标准色温（日光）照片的偏色以灰平衡为准，灰平衡可以是暗调、中间调与高光，因为人眼对暗部和高亮的反应较迟钝，所以中间调的灰在校色处理上基本接近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1:1:1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即算校正到位，比如采样参数色阶为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128</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124</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130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，一般要求不高的照片校色允许有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之内的校色偏差。</a:t>
            </a:r>
            <a:endParaRPr lang="zh-CN" altLang="zh-CN" sz="18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色彩校正就是校正照片和图像的偏色，综上所述色彩校正并不是通常观念的个人对色调喜好的“调色”。因此校色是一种光学概念的三基色</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RGB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与三补色</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CMY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互补纠色过程。无论是上述哪种偏色都必须以中性灰平衡为大原则进行，而且要照顾到摄影照片色调还原的全局，既要符合人眼现场看到的感受也要遵循摄影成像和成色的科学规律。一般来说色彩校正还是三个原则：</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标准色温（日光）照片的偏色以灰平衡为准，灰平衡可以是暗调、中间调与高光，因为人眼对暗部和高亮的反应较迟钝，所以中间调的灰在校色处理上基本接近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1:1:1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即算校正到位，比如采样参数色阶为</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128</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124</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130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，一般要求不高的照片校色允许有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10%</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之内的校色偏差。</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10622944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A4A5B88-505C-A0FB-3EAF-07BA04CB5F18}"/>
              </a:ext>
            </a:extLst>
          </p:cNvPr>
          <p:cNvSpPr txBox="1"/>
          <p:nvPr/>
        </p:nvSpPr>
        <p:spPr>
          <a:xfrm>
            <a:off x="451263" y="457545"/>
            <a:ext cx="10426534" cy="1644361"/>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绝对平衡，主要指教学演示用的标准电子标板色卡的偏色处理，例如教学中将色卡故意弄偏色，然后通过讲解校色原理，例：调用</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Phtotshop</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的颜色板工具对校色工序适时检测得到采样数据进行校色，具体在标板色卡上用滴管工具点击中性灰色块后，颜色板上可看到平衡参数，通过校色工具“色彩平衡”等指令对相应基色与补色滤镜的颜色数进行调整，使得颜色检测板上的灰色数据得到平衡，偏色即可得到纠正。</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a:extLst>
              <a:ext uri="{FF2B5EF4-FFF2-40B4-BE49-F238E27FC236}">
                <a16:creationId xmlns:a16="http://schemas.microsoft.com/office/drawing/2014/main" id="{4B1D6B10-1AC2-8D42-2FFC-097907F15C81}"/>
              </a:ext>
            </a:extLst>
          </p:cNvPr>
          <p:cNvSpPr txBox="1"/>
          <p:nvPr/>
        </p:nvSpPr>
        <p:spPr>
          <a:xfrm>
            <a:off x="534391" y="2101906"/>
            <a:ext cx="10343406" cy="2913618"/>
          </a:xfrm>
          <a:prstGeom prst="rect">
            <a:avLst/>
          </a:prstGeom>
          <a:noFill/>
        </p:spPr>
        <p:txBody>
          <a:bodyPr wrap="square">
            <a:spAutoFit/>
          </a:bodyPr>
          <a:lstStyle/>
          <a:p>
            <a:pPr algn="l">
              <a:lnSpc>
                <a:spcPts val="2000"/>
              </a:lnSpc>
            </a:pP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多光源摄影照片的校色，无论拍摄文件格式是</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RAW</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还是</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JPG</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都可以在</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Photoshop</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软件的</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RAW</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解码插件程序中用调整色温来平衡照片全局的色彩，使其接近拍摄现场色人眼感受到的颜色。也可用</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Photoshop</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软件的校色工具进行校色。这些校色工具有“色彩平衡”、“色相</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饱和度”、“曲线”以及“可选颜色”甚至是“通道混合器”。它们都是光学概念的正宗校色工具。严格意义上的色彩校正因该是光学规律的数据相互增减和互补关系的过程，而非使用建立多个图层使用蒙版保护，使用套绳对局部选择的</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PS</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技巧性处理。色彩校正是一个</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RGB</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与</a:t>
            </a:r>
            <a:r>
              <a:rPr lang="en-US" altLang="zh-CN" sz="1800" kern="100" dirty="0">
                <a:effectLst/>
                <a:latin typeface="Calibri" panose="020F0502020204030204" pitchFamily="34" charset="0"/>
                <a:ea typeface="仿宋" panose="02010609060101010101" pitchFamily="49" charset="-122"/>
                <a:cs typeface="Times New Roman" panose="02020603050405020304" pitchFamily="18" charset="0"/>
              </a:rPr>
              <a:t>CMY</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互补纠色的光学物理过程，其典型的光学流程与胶片冲印设备及激光冲印设备的颜色滤镜原理完全一样，只是</a:t>
            </a:r>
            <a:r>
              <a:rPr lang="en-US" altLang="zh-CN" sz="1800" kern="100" dirty="0" err="1">
                <a:effectLst/>
                <a:latin typeface="Calibri" panose="020F0502020204030204" pitchFamily="34" charset="0"/>
                <a:ea typeface="仿宋" panose="02010609060101010101" pitchFamily="49" charset="-122"/>
                <a:cs typeface="Times New Roman" panose="02020603050405020304" pitchFamily="18" charset="0"/>
              </a:rPr>
              <a:t>Photoushop</a:t>
            </a:r>
            <a:r>
              <a:rPr lang="zh-CN" altLang="zh-CN" sz="1800" kern="100" dirty="0">
                <a:effectLst/>
                <a:latin typeface="Calibri" panose="020F0502020204030204" pitchFamily="34" charset="0"/>
                <a:ea typeface="仿宋" panose="02010609060101010101" pitchFamily="49" charset="-122"/>
                <a:cs typeface="Times New Roman" panose="02020603050405020304" pitchFamily="18" charset="0"/>
              </a:rPr>
              <a:t>把这种硬件校色流程变为软件的电子滤镜模拟玻璃滤镜而已。因校色技术是遵循三基色与三补色光学规律进行，故光学概念的色彩校正被称为校色“三板斧”而且在没有其它复杂的物件（套绳、图层和蒙版）的技巧性辅助即可快速得到效果。在感光材料的胶片校色流程中完全靠滤色镜，在计算机图像软件中则使用电子模拟滤镜完成。软件校色的过程仅需拉动校色指令的三色滑块即可。</a:t>
            </a:r>
            <a:endParaRPr lang="zh-CN" altLang="zh-CN" sz="18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05917712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7B99BAEE-B28C-4021-D03C-A31A7EF5DDEC}"/>
              </a:ext>
            </a:extLst>
          </p:cNvPr>
          <p:cNvSpPr txBox="1"/>
          <p:nvPr/>
        </p:nvSpPr>
        <p:spPr>
          <a:xfrm>
            <a:off x="605642" y="498069"/>
            <a:ext cx="10117776" cy="2293833"/>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调节特效：通过调整画面亮度、对比度和色彩增强的视频特效，可以对画面的某些缺陷加以弥补和修复，还可以增强某些特殊效果。 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图像控制特效：主要用来调整图像的色彩，以弥补拍摄时造成的画面缺陷，或者调整用户想要的效果。   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黑</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&amp;</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白：将彩色图像转换为黑色。 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色彩平衡（</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Rgb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）：通过调节</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g</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颜色数值来改变影像的颜色。 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30483149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1E242D4-38FD-C527-7808-12A7FF8CDD60}"/>
              </a:ext>
            </a:extLst>
          </p:cNvPr>
          <p:cNvSpPr txBox="1"/>
          <p:nvPr/>
        </p:nvSpPr>
        <p:spPr>
          <a:xfrm>
            <a:off x="558139" y="401864"/>
            <a:ext cx="9630889" cy="387336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参数：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【红】拖动滑块可调整图像中的红色通道数值。</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【绿】拖动滑块可调整图像中的绿色通道数值。</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【蓝】拖动滑块可调整图像中的蓝色通道数值。 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回旋核心：根据数学卷积分的运算来改变素材中的每个像素的亮度值（修改图像的亮度和清晰度）。 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参数：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m11~m33</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】可理解为一个代表像素亮度增效的矩阵，中间的栅格</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m22</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】代表了用于卷积分的当前像素，周围栅格代表了当前像素周围邻接的像素，可根据比例来加入数值。</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【偏移】输入的数值将被加到计算的结果中。</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【比例】可以输入的数值，在积分操作中包含的像素亮度总和将除以此值</a:t>
            </a:r>
            <a:endParaRPr lang="zh-CN" altLang="en-US" dirty="0"/>
          </a:p>
        </p:txBody>
      </p:sp>
    </p:spTree>
    <p:extLst>
      <p:ext uri="{BB962C8B-B14F-4D97-AF65-F5344CB8AC3E}">
        <p14:creationId xmlns:p14="http://schemas.microsoft.com/office/powerpoint/2010/main" val="384931721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B0C386D-D44F-BFDA-AC80-9F01020F32BE}"/>
              </a:ext>
            </a:extLst>
          </p:cNvPr>
          <p:cNvSpPr txBox="1"/>
          <p:nvPr/>
        </p:nvSpPr>
        <p:spPr>
          <a:xfrm>
            <a:off x="475012" y="325883"/>
            <a:ext cx="10355283" cy="3873368"/>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色彩传递：可使素材图像中某种指定颜色保持不变，而把图像中的其他部分转换为灰色显示。 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参数：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【素材取样】视窗中出现滴管工具，然后单击选取需要的颜色。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【相似性】滑块可以增加或减少选取颜色的范围。 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【反转】选项可以反转过滤效果，即除指定的颜色变为灰色显示外，其他的颜色均保持不变。 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提取：可从视频素材中吸取颜色，然后通过设置灰色的范围控制影像的显示（允许用户将颜色素材转换成黑白色）。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参数：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【输入范围】柱状图用于显示在当前画面中每个亮度值上的像素数目，拖动滑块，可以设置将变成白色或黑色的像素范围。 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【柔化】图像的柔和程度，通过控制灰度值得到柔和程度。该值越大，灰度值越高。</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【反转】添加反转效果。  </a:t>
            </a:r>
            <a:endParaRPr lang="zh-CN" altLang="en-US" dirty="0"/>
          </a:p>
        </p:txBody>
      </p:sp>
    </p:spTree>
    <p:extLst>
      <p:ext uri="{BB962C8B-B14F-4D97-AF65-F5344CB8AC3E}">
        <p14:creationId xmlns:p14="http://schemas.microsoft.com/office/powerpoint/2010/main" val="53283752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53543C2-4F40-C008-D3AC-58B2F1931335}"/>
              </a:ext>
            </a:extLst>
          </p:cNvPr>
          <p:cNvSpPr txBox="1"/>
          <p:nvPr/>
        </p:nvSpPr>
        <p:spPr>
          <a:xfrm>
            <a:off x="724394" y="506657"/>
            <a:ext cx="9761517" cy="2876172"/>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色彩替换：可以指定某种颜色，然后使用一种新的颜色替换指定颜色。 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  参数：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【素材取样】视窗中出现滴管工具，然后单击选取需要的颜色。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【替换色】替换颜色块，在弹出的拾色器对话框中选取要替换的颜色（新的颜色），单击确定按钮。 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【相似性】滑块增加或减少选取颜色的范围。当滑块在最左边时，不进行颜色替换；当滑块在最右边时，整个画面都将被替换颜色。 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【实色】选项，在进行颜色替换时将不保留被替换颜色中的灰度颜色，替换颜色可以在效果中完全显示出来。 </a:t>
            </a:r>
            <a:endParaRPr lang="zh-CN" altLang="en-US" dirty="0"/>
          </a:p>
        </p:txBody>
      </p:sp>
    </p:spTree>
    <p:extLst>
      <p:ext uri="{BB962C8B-B14F-4D97-AF65-F5344CB8AC3E}">
        <p14:creationId xmlns:p14="http://schemas.microsoft.com/office/powerpoint/2010/main" val="374630528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542DD49-2607-D4A5-E2B9-CD4489F0681E}"/>
              </a:ext>
            </a:extLst>
          </p:cNvPr>
          <p:cNvSpPr txBox="1"/>
          <p:nvPr/>
        </p:nvSpPr>
        <p:spPr>
          <a:xfrm>
            <a:off x="665018" y="436297"/>
            <a:ext cx="6103916" cy="3236271"/>
          </a:xfrm>
          <a:prstGeom prst="rect">
            <a:avLst/>
          </a:prstGeom>
          <a:noFill/>
        </p:spPr>
        <p:txBody>
          <a:bodyPr wrap="square">
            <a:spAutoFit/>
          </a:bodyPr>
          <a:lstStyle/>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照明效果：模拟光源照射在图像上的效果，其变化比较复杂（为图像添加照明）。参数可分为两大类型。   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参数：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1</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）灯光类型：主要包括方向、泛光灯、聚光灯三种类型。 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【方向】使光从远处照射，这样光照角度不变化，就像太阳光一样。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L="68580" marR="60325" indent="13335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【泛光灯】使光在图像的正上方向照射，就像一张纸上方的灯泡一样。</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【聚光灯】投射一柱椭圆形的光柱。</a:t>
            </a:r>
            <a:endParaRPr lang="zh-CN" altLang="en-US" dirty="0"/>
          </a:p>
        </p:txBody>
      </p:sp>
    </p:spTree>
    <p:extLst>
      <p:ext uri="{BB962C8B-B14F-4D97-AF65-F5344CB8AC3E}">
        <p14:creationId xmlns:p14="http://schemas.microsoft.com/office/powerpoint/2010/main" val="268767676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第十四节：</a:t>
            </a:r>
            <a:r>
              <a:rPr lang="en-US" altLang="zh-CN" sz="2400" b="1" dirty="0" err="1">
                <a:solidFill>
                  <a:schemeClr val="accent5">
                    <a:lumMod val="50000"/>
                  </a:schemeClr>
                </a:solidFill>
                <a:latin typeface="微软雅黑" panose="020B0503020204020204" pitchFamily="34" charset="-122"/>
                <a:ea typeface="微软雅黑" panose="020B0503020204020204" pitchFamily="34" charset="-122"/>
              </a:rPr>
              <a:t>Lumetri</a:t>
            </a:r>
            <a:r>
              <a:rPr lang="en-US" altLang="zh-CN" sz="2400" b="1" dirty="0">
                <a:solidFill>
                  <a:schemeClr val="accent5">
                    <a:lumMod val="50000"/>
                  </a:schemeClr>
                </a:solidFill>
                <a:latin typeface="微软雅黑" panose="020B0503020204020204" pitchFamily="34" charset="-122"/>
                <a:ea typeface="微软雅黑" panose="020B0503020204020204" pitchFamily="34" charset="-122"/>
              </a:rPr>
              <a:t> Color</a:t>
            </a:r>
            <a:r>
              <a:rPr lang="zh-CN" altLang="zh-CN" sz="2400" b="1" dirty="0">
                <a:solidFill>
                  <a:schemeClr val="accent5">
                    <a:lumMod val="50000"/>
                  </a:schemeClr>
                </a:solidFill>
                <a:latin typeface="微软雅黑" panose="020B0503020204020204" pitchFamily="34" charset="-122"/>
                <a:ea typeface="微软雅黑" panose="020B0503020204020204" pitchFamily="34" charset="-122"/>
              </a:rPr>
              <a:t>校色</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3487704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4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9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4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3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9C4F6DD-27B4-5D65-E84D-DE210F1F91E8}"/>
              </a:ext>
            </a:extLst>
          </p:cNvPr>
          <p:cNvSpPr txBox="1"/>
          <p:nvPr/>
        </p:nvSpPr>
        <p:spPr>
          <a:xfrm>
            <a:off x="368136" y="268265"/>
            <a:ext cx="6103916" cy="688715"/>
          </a:xfrm>
          <a:prstGeom prst="rect">
            <a:avLst/>
          </a:prstGeom>
          <a:noFill/>
        </p:spPr>
        <p:txBody>
          <a:bodyPr wrap="square">
            <a:spAutoFit/>
          </a:bodyPr>
          <a:lstStyle/>
          <a:p>
            <a:pPr indent="266700" eaLnBrk="0" hangingPunct="0">
              <a:lnSpc>
                <a:spcPct val="115000"/>
              </a:lnSpc>
              <a:spcBef>
                <a:spcPts val="15"/>
              </a:spcBef>
            </a:pPr>
            <a:r>
              <a:rPr lang="en-US" altLang="zh-CN" sz="1800" dirty="0" err="1">
                <a:effectLst/>
                <a:latin typeface="仿宋" panose="02010609060101010101" pitchFamily="49" charset="-122"/>
                <a:ea typeface="宋体" panose="02010600030101010101" pitchFamily="2" charset="-122"/>
                <a:cs typeface="宋体" panose="02010600030101010101" pitchFamily="2" charset="-122"/>
              </a:rPr>
              <a:t>Lumetri</a:t>
            </a:r>
            <a:r>
              <a:rPr lang="en-US" altLang="zh-CN" sz="1800" dirty="0">
                <a:effectLst/>
                <a:latin typeface="仿宋" panose="02010609060101010101" pitchFamily="49" charset="-122"/>
                <a:ea typeface="宋体" panose="02010600030101010101" pitchFamily="2" charset="-122"/>
                <a:cs typeface="宋体" panose="02010600030101010101" pitchFamily="2" charset="-122"/>
              </a:rPr>
              <a:t> Color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调色功能。</a:t>
            </a: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首先，打开的</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Pr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。找到</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lumetri</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color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41986" name="图片 43" descr="01">
            <a:extLst>
              <a:ext uri="{FF2B5EF4-FFF2-40B4-BE49-F238E27FC236}">
                <a16:creationId xmlns:a16="http://schemas.microsoft.com/office/drawing/2014/main" id="{827AF959-87FC-69E4-76B2-FC575B62AB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6903" r="44345" b="15131"/>
          <a:stretch>
            <a:fillRect/>
          </a:stretch>
        </p:blipFill>
        <p:spPr bwMode="auto">
          <a:xfrm>
            <a:off x="2702049" y="1175925"/>
            <a:ext cx="1625600" cy="180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9E0BE8CA-6630-9AB3-7075-2559B8C82FB4}"/>
              </a:ext>
            </a:extLst>
          </p:cNvPr>
          <p:cNvSpPr txBox="1"/>
          <p:nvPr/>
        </p:nvSpPr>
        <p:spPr>
          <a:xfrm>
            <a:off x="285009" y="3084642"/>
            <a:ext cx="10248404" cy="688715"/>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Lumetri</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 Color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（以下简称</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lut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）中，最常用的几个功能，分别是【基本校正】，【曲线】，【色轮】，【</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HSL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辅助】。</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41987" name="图片 44" descr="04">
            <a:extLst>
              <a:ext uri="{FF2B5EF4-FFF2-40B4-BE49-F238E27FC236}">
                <a16:creationId xmlns:a16="http://schemas.microsoft.com/office/drawing/2014/main" id="{29EA0041-042B-BBB6-9220-12600CABB2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66611" b="4340"/>
          <a:stretch>
            <a:fillRect/>
          </a:stretch>
        </p:blipFill>
        <p:spPr bwMode="auto">
          <a:xfrm>
            <a:off x="3058308" y="3773357"/>
            <a:ext cx="1358113" cy="3084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992751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CACF013-3B52-DA18-6846-E58C2041CBA8}"/>
              </a:ext>
            </a:extLst>
          </p:cNvPr>
          <p:cNvSpPr txBox="1"/>
          <p:nvPr/>
        </p:nvSpPr>
        <p:spPr>
          <a:xfrm>
            <a:off x="914401" y="296910"/>
            <a:ext cx="6103916" cy="688715"/>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只想尽量还原本质，并让原始素材看起来更加有质感。需求通过【基本校正】内的数值调整就能达到。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43010" name="图片 45" descr="07">
            <a:extLst>
              <a:ext uri="{FF2B5EF4-FFF2-40B4-BE49-F238E27FC236}">
                <a16:creationId xmlns:a16="http://schemas.microsoft.com/office/drawing/2014/main" id="{1364EB4F-60BD-4DA7-6036-71B4A0A54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281" t="9677" b="15726"/>
          <a:stretch>
            <a:fillRect/>
          </a:stretch>
        </p:blipFill>
        <p:spPr bwMode="auto">
          <a:xfrm>
            <a:off x="2093233" y="1202583"/>
            <a:ext cx="4422775"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8231B6B8-6A54-2A9A-DA16-B254A86D5807}"/>
              </a:ext>
            </a:extLst>
          </p:cNvPr>
          <p:cNvSpPr txBox="1"/>
          <p:nvPr/>
        </p:nvSpPr>
        <p:spPr>
          <a:xfrm>
            <a:off x="914401" y="4002404"/>
            <a:ext cx="6103916" cy="1007263"/>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【创意】这项，是针对于</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luts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存在的（即红圈内</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Look</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），长使用预设效果使用，所以掠过。</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【调整】项，通常微调。</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65031092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5" name="图片 47" descr="09">
            <a:extLst>
              <a:ext uri="{FF2B5EF4-FFF2-40B4-BE49-F238E27FC236}">
                <a16:creationId xmlns:a16="http://schemas.microsoft.com/office/drawing/2014/main" id="{82D39E55-9D2D-ED27-2A90-384449EEA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0147" y="0"/>
            <a:ext cx="3597275" cy="317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a:extLst>
              <a:ext uri="{FF2B5EF4-FFF2-40B4-BE49-F238E27FC236}">
                <a16:creationId xmlns:a16="http://schemas.microsoft.com/office/drawing/2014/main" id="{A9CAE406-DE15-43A2-B391-0C905144D2A0}"/>
              </a:ext>
            </a:extLst>
          </p:cNvPr>
          <p:cNvSpPr txBox="1"/>
          <p:nvPr/>
        </p:nvSpPr>
        <p:spPr>
          <a:xfrm>
            <a:off x="819397" y="3340230"/>
            <a:ext cx="6103916" cy="688715"/>
          </a:xfrm>
          <a:prstGeom prst="rect">
            <a:avLst/>
          </a:prstGeom>
          <a:noFill/>
        </p:spPr>
        <p:txBody>
          <a:bodyPr wrap="square">
            <a:spAutoFit/>
          </a:bodyPr>
          <a:lstStyle/>
          <a:p>
            <a:pPr eaLnBrk="0" hangingPunct="0">
              <a:lnSpc>
                <a:spcPct val="115000"/>
              </a:lnSpc>
              <a:spcBef>
                <a:spcPts val="15"/>
              </a:spcBef>
            </a:pPr>
            <a:r>
              <a:rPr lang="zh-CN" altLang="zh-CN" sz="180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HSL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辅助】此功能很好用，但也很难用好。其使用方法，在此粗略介绍</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116037122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图片 48" descr="10">
            <a:extLst>
              <a:ext uri="{FF2B5EF4-FFF2-40B4-BE49-F238E27FC236}">
                <a16:creationId xmlns:a16="http://schemas.microsoft.com/office/drawing/2014/main" id="{C8596C58-4F4E-68B3-206B-B0D279E462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6453"/>
          <a:stretch>
            <a:fillRect/>
          </a:stretch>
        </p:blipFill>
        <p:spPr bwMode="auto">
          <a:xfrm>
            <a:off x="3175" y="4763"/>
            <a:ext cx="3602038"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a:extLst>
              <a:ext uri="{FF2B5EF4-FFF2-40B4-BE49-F238E27FC236}">
                <a16:creationId xmlns:a16="http://schemas.microsoft.com/office/drawing/2014/main" id="{1E18FBD3-8594-BFED-F5B2-4FE1041B5564}"/>
              </a:ext>
            </a:extLst>
          </p:cNvPr>
          <p:cNvSpPr txBox="1"/>
          <p:nvPr/>
        </p:nvSpPr>
        <p:spPr>
          <a:xfrm>
            <a:off x="213755" y="3519488"/>
            <a:ext cx="11697195" cy="1644361"/>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假设我正在做一个新的混剪，比四色东方还多几个色，那就七色吧，赤橙黄绿青蓝紫。可我手头的部分素材，达不到我想要的效果。首先，通过【基本校正】对它做第一二步调整。第一步， 减少画面的灰度， 整体提亮画面。第二步，增强对比，让少女从背后景物中凸显出来。当明暗已经达到我想要的效果后，就可以开始调整颜色了。【设置颜色】后的小吸管，可以吸取你想要修改的颜色（包括更改物体的某一处色彩，修正基本环境色调等等）【添加颜色】可以增加你选择的色彩范围，【移除颜色】相反。</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88492684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图片 49" descr="14">
            <a:extLst>
              <a:ext uri="{FF2B5EF4-FFF2-40B4-BE49-F238E27FC236}">
                <a16:creationId xmlns:a16="http://schemas.microsoft.com/office/drawing/2014/main" id="{DDBA9852-80A2-45D7-3248-F1253B832C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7625"/>
          <a:stretch>
            <a:fillRect/>
          </a:stretch>
        </p:blipFill>
        <p:spPr bwMode="auto">
          <a:xfrm>
            <a:off x="703820" y="313522"/>
            <a:ext cx="4093604" cy="210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a:extLst>
              <a:ext uri="{FF2B5EF4-FFF2-40B4-BE49-F238E27FC236}">
                <a16:creationId xmlns:a16="http://schemas.microsoft.com/office/drawing/2014/main" id="{11BC8224-822C-6549-2E18-ACDC5187349C}"/>
              </a:ext>
            </a:extLst>
          </p:cNvPr>
          <p:cNvSpPr txBox="1"/>
          <p:nvPr/>
        </p:nvSpPr>
        <p:spPr>
          <a:xfrm>
            <a:off x="240681" y="2579104"/>
            <a:ext cx="8463931" cy="370166"/>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通过调整</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HSL(</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色相</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饱和度</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明度）三个维度，更精准选定范围</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46083" name="图片 50" descr="15">
            <a:extLst>
              <a:ext uri="{FF2B5EF4-FFF2-40B4-BE49-F238E27FC236}">
                <a16:creationId xmlns:a16="http://schemas.microsoft.com/office/drawing/2014/main" id="{643430BE-CD7A-8BAB-2D67-42279ADCF8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642"/>
          <a:stretch>
            <a:fillRect/>
          </a:stretch>
        </p:blipFill>
        <p:spPr bwMode="auto">
          <a:xfrm>
            <a:off x="2071069" y="3105809"/>
            <a:ext cx="2105025" cy="359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183070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F1CF7FE-2FC0-6D36-72D8-A1E9EA54AA65}"/>
              </a:ext>
            </a:extLst>
          </p:cNvPr>
          <p:cNvSpPr txBox="1"/>
          <p:nvPr/>
        </p:nvSpPr>
        <p:spPr>
          <a:xfrm>
            <a:off x="463137" y="254859"/>
            <a:ext cx="10984675" cy="646331"/>
          </a:xfrm>
          <a:prstGeom prst="rect">
            <a:avLst/>
          </a:prstGeom>
          <a:noFill/>
        </p:spPr>
        <p:txBody>
          <a:bodyPr wrap="square">
            <a:spAutoFit/>
          </a:bodyPr>
          <a:lstStyle/>
          <a:p>
            <a:r>
              <a:rPr lang="zh-CN" altLang="zh-CN" sz="1800" kern="100" dirty="0">
                <a:effectLst/>
                <a:ea typeface="仿宋" panose="02010609060101010101" pitchFamily="49" charset="-122"/>
                <a:cs typeface="Times New Roman" panose="02020603050405020304" pitchFamily="18" charset="0"/>
              </a:rPr>
              <a:t>为便于观测，可以勾选红圈内的“彩色</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灰色”选项，直观看到哪些部分被包含进去。通过红圈内的“更正”项目，纵轴调整明暗，圆圈调整颜色，我们能让选中范围内的画面，都偏向于蓝</a:t>
            </a:r>
            <a:r>
              <a:rPr lang="en-US" altLang="zh-CN" sz="1800" kern="100" dirty="0">
                <a:effectLst/>
                <a:ea typeface="仿宋" panose="02010609060101010101" pitchFamily="49" charset="-122"/>
                <a:cs typeface="Times New Roman" panose="02020603050405020304" pitchFamily="18" charset="0"/>
              </a:rPr>
              <a:t>/</a:t>
            </a:r>
            <a:r>
              <a:rPr lang="zh-CN" altLang="zh-CN" sz="1800" kern="100" dirty="0">
                <a:effectLst/>
                <a:ea typeface="仿宋" panose="02010609060101010101" pitchFamily="49" charset="-122"/>
                <a:cs typeface="Times New Roman" panose="02020603050405020304" pitchFamily="18" charset="0"/>
              </a:rPr>
              <a:t>紫</a:t>
            </a:r>
            <a:endParaRPr lang="zh-CN" altLang="en-US" dirty="0"/>
          </a:p>
        </p:txBody>
      </p:sp>
      <p:pic>
        <p:nvPicPr>
          <p:cNvPr id="47106" name="图片 51" descr="17">
            <a:extLst>
              <a:ext uri="{FF2B5EF4-FFF2-40B4-BE49-F238E27FC236}">
                <a16:creationId xmlns:a16="http://schemas.microsoft.com/office/drawing/2014/main" id="{4E26AB1A-8AFC-C537-D8BF-9EEE237242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464" y="901190"/>
            <a:ext cx="3602038" cy="186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a:extLst>
              <a:ext uri="{FF2B5EF4-FFF2-40B4-BE49-F238E27FC236}">
                <a16:creationId xmlns:a16="http://schemas.microsoft.com/office/drawing/2014/main" id="{382295F4-28E4-9208-4552-9445F654AA69}"/>
              </a:ext>
            </a:extLst>
          </p:cNvPr>
          <p:cNvSpPr txBox="1"/>
          <p:nvPr/>
        </p:nvSpPr>
        <p:spPr>
          <a:xfrm>
            <a:off x="463136" y="2915737"/>
            <a:ext cx="11186557" cy="1644361"/>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当然，也可以让它偏向于蓝</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绿，这样，整体画面已经从严重偏红</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黄，纠正回了正常色调。之后还可以再回到【基本校正】，做进一步的色彩调整，让画面达到你心中期望的效果。</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对光影的调整，可以让你调色后的画面，主题更加鲜明，人物更加突出，环境与当下情绪的表达更为融合。</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对色彩的调整，可以让你的画面张口说话，通过颜色的不同，表达不同的情感。</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54916163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第十五节：二级校色</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9457807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19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4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29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38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A0D7B58-33B3-C076-F818-9FC3316B2352}"/>
              </a:ext>
            </a:extLst>
          </p:cNvPr>
          <p:cNvSpPr txBox="1"/>
          <p:nvPr/>
        </p:nvSpPr>
        <p:spPr>
          <a:xfrm>
            <a:off x="3051959" y="2601037"/>
            <a:ext cx="6103916" cy="1661865"/>
          </a:xfrm>
          <a:prstGeom prst="rect">
            <a:avLst/>
          </a:prstGeom>
          <a:noFill/>
        </p:spPr>
        <p:txBody>
          <a:bodyPr wrap="square">
            <a:spAutoFit/>
          </a:bodyPr>
          <a:lstStyle/>
          <a:p>
            <a:pPr marL="342900" lvl="0" indent="-342900" eaLnBrk="0" hangingPunct="0">
              <a:lnSpc>
                <a:spcPct val="115000"/>
              </a:lnSpc>
              <a:spcBef>
                <a:spcPts val="15"/>
              </a:spcBef>
              <a:spcAft>
                <a:spcPts val="0"/>
              </a:spcAft>
              <a:buFont typeface="+mj-ea"/>
              <a:buAutoNum type="ea1ChsPlain"/>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二级校色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一级调色是整个色调的基础，主要是平衡基础参数，还原色彩；二级调色就是在一级调色的基础上风格化，融入感情色彩，它们是相辅相成的。</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7681718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48DA2815-668C-4D60-B68E-CCD25110BB67}"/>
              </a:ext>
            </a:extLst>
          </p:cNvPr>
          <p:cNvSpPr txBox="1"/>
          <p:nvPr/>
        </p:nvSpPr>
        <p:spPr>
          <a:xfrm>
            <a:off x="2731326" y="206078"/>
            <a:ext cx="6103916" cy="1962910"/>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一级校色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一级校色是对视频整体颜色的调整，就是是画面偏黄、偏红等等各种颜色。一级校色是调色的基础，之所以叫一级校色而不叫一级调色有它的道理。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添加曲线。具体的步骤：在效果和预置的工作区的搜索栏输入“曲线”，我们添加色彩校正下的曲线。</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48130" name="图片 52" descr="01">
            <a:extLst>
              <a:ext uri="{FF2B5EF4-FFF2-40B4-BE49-F238E27FC236}">
                <a16:creationId xmlns:a16="http://schemas.microsoft.com/office/drawing/2014/main" id="{624B5019-C53D-37C2-2CF0-76959E95DD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1497"/>
          <a:stretch>
            <a:fillRect/>
          </a:stretch>
        </p:blipFill>
        <p:spPr bwMode="auto">
          <a:xfrm>
            <a:off x="2960710" y="2327030"/>
            <a:ext cx="48641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图片 53" descr="02">
            <a:extLst>
              <a:ext uri="{FF2B5EF4-FFF2-40B4-BE49-F238E27FC236}">
                <a16:creationId xmlns:a16="http://schemas.microsoft.com/office/drawing/2014/main" id="{EA26878D-001B-79C3-AA9E-F0E7EF0136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3164"/>
          <a:stretch>
            <a:fillRect/>
          </a:stretch>
        </p:blipFill>
        <p:spPr bwMode="auto">
          <a:xfrm>
            <a:off x="2960710" y="4359030"/>
            <a:ext cx="4864100" cy="192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3173868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DD57CDB0-5C95-D046-0A27-4A17116E5B48}"/>
              </a:ext>
            </a:extLst>
          </p:cNvPr>
          <p:cNvSpPr txBox="1"/>
          <p:nvPr/>
        </p:nvSpPr>
        <p:spPr>
          <a:xfrm>
            <a:off x="1818312" y="278067"/>
            <a:ext cx="8855907" cy="1644361"/>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注意，如果没有发现效果和预置的工作区就去窗口那里找。</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在曲线的工作区，我们不要选择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RGB,</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点击它，会出现个列表，选择想要的颜色。比如选择红色，曲线往上拉。视频的整体颜色就会偏红。</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一共可以得到六种颜色，红绿蓝青品红黄，红对应青，绿对应品红，蓝对应黄。如到青色，在选择红色的情况下，把曲线往下拉，其他的颜色操作和上面的一致。</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pic>
        <p:nvPicPr>
          <p:cNvPr id="49155" name="图片 54" descr="03">
            <a:extLst>
              <a:ext uri="{FF2B5EF4-FFF2-40B4-BE49-F238E27FC236}">
                <a16:creationId xmlns:a16="http://schemas.microsoft.com/office/drawing/2014/main" id="{60C275BB-8D32-7AB3-3F96-5FF85048B7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9734"/>
          <a:stretch>
            <a:fillRect/>
          </a:stretch>
        </p:blipFill>
        <p:spPr bwMode="auto">
          <a:xfrm>
            <a:off x="1975109" y="2001514"/>
            <a:ext cx="4864100" cy="202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919966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2AEDC67-3EED-19FB-DFBF-C8771EF6FFCA}"/>
              </a:ext>
            </a:extLst>
          </p:cNvPr>
          <p:cNvSpPr txBox="1"/>
          <p:nvPr/>
        </p:nvSpPr>
        <p:spPr>
          <a:xfrm>
            <a:off x="914400" y="246916"/>
            <a:ext cx="10151706" cy="2281458"/>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一级校色做好了，二级调色才可能拉曲线、调色相、做分隔（</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Qualifier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）、遮罩（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Shapes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）、跟踪（</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Tracking</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），从而创建风格（</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Looks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二级校色，指的是需要对画面的个别颜色进行调整的这种对指定色相进行调整的功能，需要对画面的个别颜色进行调整，这种对指定色相进行调整的功能，称为二级校色。色彩校正是在影视、广告等数字视频技术后期应用的一种手段。通过软件</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硬件的方式来实现。初级较色软件有：</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Avid Symphony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Smoke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VEGAS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等软件，专业的影视后期调色软件有：</a:t>
            </a:r>
            <a:r>
              <a:rPr lang="en-US" altLang="zh-CN" sz="1800" dirty="0" err="1">
                <a:effectLst/>
                <a:latin typeface="宋体" panose="02010600030101010101" pitchFamily="2" charset="-122"/>
                <a:ea typeface="仿宋" panose="02010609060101010101" pitchFamily="49" charset="-122"/>
                <a:cs typeface="宋体" panose="02010600030101010101" pitchFamily="2" charset="-122"/>
              </a:rPr>
              <a:t>Lustre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Film Master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Da Vinci </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等。用大曲线这一个内置插件，进行调色。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352964881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8C51EFE-A749-1854-8CF5-F2CB4CDE2894}"/>
              </a:ext>
            </a:extLst>
          </p:cNvPr>
          <p:cNvSpPr txBox="1"/>
          <p:nvPr/>
        </p:nvSpPr>
        <p:spPr>
          <a:xfrm>
            <a:off x="1091681" y="295532"/>
            <a:ext cx="9713168" cy="1644361"/>
          </a:xfrm>
          <a:prstGeom prst="rect">
            <a:avLst/>
          </a:prstGeom>
          <a:noFill/>
        </p:spPr>
        <p:txBody>
          <a:bodyPr wrap="square">
            <a:spAutoFit/>
          </a:bodyPr>
          <a:lstStyle/>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一级校色做好了，二级调色才可能拉曲线、调色相、做分隔（</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Qualifier</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）、遮罩（</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Shapes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）、跟踪（</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Tracking</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），从而创建风格（</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Looks</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indent="266700" eaLnBrk="0" hangingPunct="0">
              <a:lnSpc>
                <a:spcPct val="115000"/>
              </a:lnSpc>
              <a:spcBef>
                <a:spcPts val="15"/>
              </a:spcBef>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二级校色：指的是需要对画面的个别颜色进行调整的这种对指定色相进行调整的功能，需要对画面的个别颜色进行调整，这种对指定色相进行调整的功能，称为二级校色。</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85445911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第十六节：</a:t>
            </a:r>
            <a:r>
              <a:rPr lang="zh-CN" altLang="zh-CN" sz="2400" b="1" dirty="0">
                <a:solidFill>
                  <a:schemeClr val="accent5">
                    <a:lumMod val="50000"/>
                  </a:schemeClr>
                </a:solidFill>
                <a:latin typeface="微软雅黑" panose="020B0503020204020204" pitchFamily="34" charset="-122"/>
                <a:ea typeface="微软雅黑" panose="020B0503020204020204" pitchFamily="34" charset="-122"/>
              </a:rPr>
              <a:t>视频剪辑流程技巧</a:t>
            </a:r>
            <a:r>
              <a:rPr lang="en-US" altLang="zh-CN" sz="2400" b="1" dirty="0">
                <a:solidFill>
                  <a:schemeClr val="accent5">
                    <a:lumMod val="50000"/>
                  </a:schemeClr>
                </a:solidFill>
                <a:latin typeface="微软雅黑" panose="020B0503020204020204" pitchFamily="34" charset="-122"/>
                <a:ea typeface="微软雅黑" panose="020B0503020204020204" pitchFamily="34" charset="-122"/>
              </a:rPr>
              <a:t>s</a:t>
            </a: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359945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15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65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1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10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5F01FB4B-9B1F-F1E6-A34D-30B90D760295}"/>
              </a:ext>
            </a:extLst>
          </p:cNvPr>
          <p:cNvSpPr txBox="1"/>
          <p:nvPr/>
        </p:nvSpPr>
        <p:spPr>
          <a:xfrm>
            <a:off x="1035697" y="352169"/>
            <a:ext cx="9489233" cy="1644361"/>
          </a:xfrm>
          <a:prstGeom prst="rect">
            <a:avLst/>
          </a:prstGeom>
          <a:noFill/>
        </p:spPr>
        <p:txBody>
          <a:bodyPr wrap="square">
            <a:spAutoFit/>
          </a:bodyPr>
          <a:lstStyle/>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今天所有剪辑都通过电脑处理，所有剪辑软件设计都和齿轮式剪辑原理一样。不同的是电脑剪辑对象没有实物，处于虚拟状态，原始素材没有改变。数字时代的剪接，需要把拍摄素材放进电脑。按照分镜头剧本的镜头编号，把每段素材中与剧情无关的画面剪去【既：切开、连接、又切开，又连接】，直到你认为一个场面完美为止，然后处理另个场面，剪辑工作就完成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 name="文本框 4">
            <a:extLst>
              <a:ext uri="{FF2B5EF4-FFF2-40B4-BE49-F238E27FC236}">
                <a16:creationId xmlns:a16="http://schemas.microsoft.com/office/drawing/2014/main" id="{0CB4796E-4BB8-F630-6B4E-A1BBCACBB7B1}"/>
              </a:ext>
            </a:extLst>
          </p:cNvPr>
          <p:cNvSpPr txBox="1"/>
          <p:nvPr/>
        </p:nvSpPr>
        <p:spPr>
          <a:xfrm>
            <a:off x="1035697" y="2166104"/>
            <a:ext cx="9591870" cy="1338187"/>
          </a:xfrm>
          <a:prstGeom prst="rect">
            <a:avLst/>
          </a:prstGeom>
          <a:noFill/>
        </p:spPr>
        <p:txBody>
          <a:bodyPr wrap="square">
            <a:spAutoFit/>
          </a:bodyPr>
          <a:lstStyle/>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剪辑流程一般分为：素材整理 </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、粗剪、精剪</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zh-CN" altLang="zh-CN" sz="1800" dirty="0">
                <a:effectLst/>
                <a:latin typeface="宋体" panose="02010600030101010101" pitchFamily="2" charset="-122"/>
                <a:ea typeface="仿宋" panose="02010609060101010101" pitchFamily="49" charset="-122"/>
                <a:cs typeface="黑体" panose="02010609060101010101" pitchFamily="49" charset="-122"/>
              </a:rPr>
              <a:t>、后期处理</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、整理输出成品</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en-US" altLang="zh-CN" sz="1800" dirty="0">
                <a:effectLst/>
                <a:latin typeface="仿宋" panose="02010609060101010101" pitchFamily="49" charset="-122"/>
                <a:ea typeface="宋体" panose="02010600030101010101" pitchFamily="2" charset="-122"/>
                <a:cs typeface="宋体" panose="02010600030101010101" pitchFamily="2" charset="-122"/>
              </a:rPr>
              <a:t>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素材整理  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素材整理对于决定哪些拍摄素材要被放进电脑中来说是极为重要的。  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69002636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4059C11-8B07-294C-109B-53B5A6353845}"/>
              </a:ext>
            </a:extLst>
          </p:cNvPr>
          <p:cNvSpPr txBox="1"/>
          <p:nvPr/>
        </p:nvSpPr>
        <p:spPr>
          <a:xfrm>
            <a:off x="662473" y="255648"/>
            <a:ext cx="10198360" cy="2585323"/>
          </a:xfrm>
          <a:prstGeom prst="rect">
            <a:avLst/>
          </a:prstGeom>
          <a:noFill/>
        </p:spPr>
        <p:txBody>
          <a:bodyPr wrap="square">
            <a:spAutoFit/>
          </a:bodyPr>
          <a:lstStyle/>
          <a:p>
            <a:r>
              <a:rPr lang="zh-CN" altLang="zh-CN" sz="1800" kern="100" dirty="0">
                <a:effectLst/>
                <a:ea typeface="仿宋" panose="02010609060101010101" pitchFamily="49" charset="-122"/>
                <a:cs typeface="Times New Roman" panose="02020603050405020304" pitchFamily="18" charset="0"/>
              </a:rPr>
              <a:t>拍摄阶段的一些书面文件有助于你精简存放素材。按照场记单（</a:t>
            </a:r>
            <a:r>
              <a:rPr lang="en-US" altLang="zh-CN" sz="1800" kern="100" dirty="0">
                <a:effectLst/>
                <a:ea typeface="仿宋" panose="02010609060101010101" pitchFamily="49" charset="-122"/>
                <a:cs typeface="Times New Roman" panose="02020603050405020304" pitchFamily="18" charset="0"/>
              </a:rPr>
              <a:t>script</a:t>
            </a:r>
            <a:r>
              <a:rPr lang="zh-CN" altLang="zh-CN" sz="1800" kern="100" dirty="0">
                <a:effectLst/>
                <a:ea typeface="仿宋" panose="02010609060101010101" pitchFamily="49" charset="-122"/>
                <a:cs typeface="Times New Roman" panose="02020603050405020304" pitchFamily="18" charset="0"/>
              </a:rPr>
              <a:t> </a:t>
            </a:r>
            <a:r>
              <a:rPr lang="en-US" altLang="zh-CN" sz="1800" kern="100" dirty="0">
                <a:effectLst/>
                <a:ea typeface="仿宋" panose="02010609060101010101" pitchFamily="49" charset="-122"/>
                <a:cs typeface="Times New Roman" panose="02020603050405020304" pitchFamily="18" charset="0"/>
              </a:rPr>
              <a:t>supervisor</a:t>
            </a:r>
            <a:r>
              <a:rPr lang="zh-CN" altLang="zh-CN" sz="1800" kern="100" dirty="0">
                <a:effectLst/>
                <a:ea typeface="仿宋" panose="02010609060101010101" pitchFamily="49" charset="-122"/>
                <a:cs typeface="Times New Roman" panose="02020603050405020304" pitchFamily="18" charset="0"/>
              </a:rPr>
              <a:t>）作出“剪辑剧本”（</a:t>
            </a:r>
            <a:r>
              <a:rPr lang="en-US" altLang="zh-CN" sz="1800" kern="100" dirty="0">
                <a:effectLst/>
                <a:ea typeface="仿宋" panose="02010609060101010101" pitchFamily="49" charset="-122"/>
                <a:cs typeface="Times New Roman" panose="02020603050405020304" pitchFamily="18" charset="0"/>
              </a:rPr>
              <a:t>editor's</a:t>
            </a:r>
            <a:r>
              <a:rPr lang="zh-CN" altLang="zh-CN" sz="1800" kern="100" dirty="0">
                <a:effectLst/>
                <a:ea typeface="仿宋" panose="02010609060101010101" pitchFamily="49" charset="-122"/>
                <a:cs typeface="Times New Roman" panose="02020603050405020304" pitchFamily="18" charset="0"/>
              </a:rPr>
              <a:t> </a:t>
            </a:r>
            <a:r>
              <a:rPr lang="en-US" altLang="zh-CN" sz="1800" kern="100" dirty="0">
                <a:effectLst/>
                <a:ea typeface="仿宋" panose="02010609060101010101" pitchFamily="49" charset="-122"/>
                <a:cs typeface="Times New Roman" panose="02020603050405020304" pitchFamily="18" charset="0"/>
              </a:rPr>
              <a:t>script</a:t>
            </a:r>
            <a:r>
              <a:rPr lang="zh-CN" altLang="zh-CN" sz="1800" kern="100" dirty="0">
                <a:effectLst/>
                <a:ea typeface="仿宋" panose="02010609060101010101" pitchFamily="49" charset="-122"/>
                <a:cs typeface="Times New Roman" panose="02020603050405020304" pitchFamily="18" charset="0"/>
              </a:rPr>
              <a:t>），明确哪些镜头可用，应该用在哪里。你也可以先看遍素材，边看边标注下一定要使用的镜头，标出每个段落的入点和出点的画面位置。你还可以按照分镜头编号为每个段落命名，并输入必要的资料。如果你是用分体方式录音，上面我们已经提到，需要做“套声音”的工作，让声音与画面同步。这时在时间窗口排列起一条“双片”。最重要的是要把系统整理得井井有条，这样就可以方便地找到所需要的素材片断。当你决定向排列好的“双片”开刀，一定要记得在每个段落的起始点和结束点，要各留出至少</a:t>
            </a:r>
            <a:r>
              <a:rPr lang="en-US" altLang="zh-CN" sz="1800" kern="100" dirty="0">
                <a:effectLst/>
                <a:ea typeface="仿宋" panose="02010609060101010101" pitchFamily="49" charset="-122"/>
                <a:cs typeface="Times New Roman" panose="02020603050405020304" pitchFamily="18" charset="0"/>
              </a:rPr>
              <a:t>5</a:t>
            </a:r>
            <a:r>
              <a:rPr lang="zh-CN" altLang="zh-CN" sz="1800" kern="100" dirty="0">
                <a:effectLst/>
                <a:ea typeface="仿宋" panose="02010609060101010101" pitchFamily="49" charset="-122"/>
                <a:cs typeface="Times New Roman" panose="02020603050405020304" pitchFamily="18" charset="0"/>
              </a:rPr>
              <a:t>秒钟的长度。这两段的长度会让你在剪辑时拥有更多的弹性，同时也是未来要做转场效果或特殊效果所必须的。如果你有许多短的镜头片断可将它们串连起来成为“镜头绀件”，以避免杂乱之感。</a:t>
            </a:r>
            <a:endParaRPr lang="zh-CN" altLang="en-US" dirty="0"/>
          </a:p>
        </p:txBody>
      </p:sp>
    </p:spTree>
    <p:extLst>
      <p:ext uri="{BB962C8B-B14F-4D97-AF65-F5344CB8AC3E}">
        <p14:creationId xmlns:p14="http://schemas.microsoft.com/office/powerpoint/2010/main" val="50911806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BF0911B8-735C-A244-FB68-234878E9FCA5}"/>
              </a:ext>
            </a:extLst>
          </p:cNvPr>
          <p:cNvSpPr txBox="1"/>
          <p:nvPr/>
        </p:nvSpPr>
        <p:spPr>
          <a:xfrm>
            <a:off x="457200" y="217704"/>
            <a:ext cx="10328988" cy="3874202"/>
          </a:xfrm>
          <a:prstGeom prst="rect">
            <a:avLst/>
          </a:prstGeom>
          <a:noFill/>
        </p:spPr>
        <p:txBody>
          <a:bodyPr wrap="square">
            <a:spAutoFit/>
          </a:bodyPr>
          <a:lstStyle/>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粗剪  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粗剪：就是要挑选你所需要的第个片段，把这个片断移到你能观看到它的视窗中去（左窗）。接着你就可以点击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play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来播放。电脑可以计你标记正确的起点（</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in</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point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）和终点（</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out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 </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point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以此来显示你所要使用的片段的准确长度。当然，你是随时可以回过头来再做修正，这也是电脑剪辑令人赞赏的地方。因为这个片段是储存存电脑中，随时可增加或减少。一旦标记好画面的起点和终点，你就可以把该片断拖曳到时间轴上去就可以供你观看了。在样片的时间轴上，你要把画面放到第一视频轨道，声音放在第一声音轨道。之后再加入你所要的下一个片段，如果需要，你可以观看将这两个片段剪辑在一起的情况。用点击</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play</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你就可以看到剪辑后的效果。然后你继续添加更多片段，按你想要呈现的顺序放置在样片的时间轴卜。就这样一个片段连接一个片段，如果，剧本清晰，导戏准确，拍摄有序，十分钟的微电影的粗剪，只要八小时应该能基本成型。最后，假如你要加入音乐、转场的话，可以按照先前的做法，把这些声音或效果加在时间轴上。当你在时间轴</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E</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看到了你想呈现的一切片段之后，你就有了粗剪版本。</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p:txBody>
      </p:sp>
    </p:spTree>
    <p:extLst>
      <p:ext uri="{BB962C8B-B14F-4D97-AF65-F5344CB8AC3E}">
        <p14:creationId xmlns:p14="http://schemas.microsoft.com/office/powerpoint/2010/main" val="280307686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3182BBCE-3E4F-4991-2DC5-AAB284321F3A}"/>
              </a:ext>
            </a:extLst>
          </p:cNvPr>
          <p:cNvSpPr txBox="1"/>
          <p:nvPr/>
        </p:nvSpPr>
        <p:spPr>
          <a:xfrm>
            <a:off x="634482" y="451323"/>
            <a:ext cx="10720873" cy="4648965"/>
          </a:xfrm>
          <a:prstGeom prst="rect">
            <a:avLst/>
          </a:prstGeom>
          <a:noFill/>
        </p:spPr>
        <p:txBody>
          <a:bodyPr wrap="square">
            <a:spAutoFit/>
          </a:bodyPr>
          <a:lstStyle/>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精剪  </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当你在观看你的影片时，可能会觉得有些画面太长，失去了冲击力，有的画面又太短，让观众难以理解发生了什么事。使用电脑剪辑，要缩短或加长画面是非常自由的。</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精剪的工作，主要是揣摩观众的心理，有一点像给孩子喂食，往往他们的精神不太集中，坐不太住，你要不断给他们新的视听信息，但是也不能让他们消化不良。一般来说，与电影无关的镜头会拍得很多，这倒是增加了丰富的视觉，如果你对一个你要的演员表演动作命题是明确的话，可以把多拍的镜头切碎，以增加信息量来使他们思想集中到演员情感和动作上来。既不能让观众消化不良，做到信息输出单纯，没有杂物，还不能漏掉交代镜头。交代镜头是一个识别分类用语，是导演自己给镜头命名的功能，其实镜头无所谓“交代”还是“不交代”。一个镜头在电影里具有多义性和多功能特点，因此可以按照导演的使用目的来命名。有点像语法学家给某个单词分类，既可以作为主语，也可以作谓语，当然还可以作补语使用。在后面我们会专门来讨论镜头使用和功能的知识。电脑剪辑是一种非破坏性的，即使镜头被剪得碎了，只要原始素材丝毫没动，就可以随时恢复回来，不必担心。如果你突发奇想，将两场戏的位置互换，就可以使用“编组”、命令其“复制”和“粘贴”。假如你想让一个画面出现在许多不同的地方，那么只要选定该画面，通过复制手段放到你所想要放的任何位置。当你要移动整场戏的位置，记住要锁住时间轴上的其他部分，以免导致错误的改变。如果发现有错，可以通过“回复”指令，回到先前正确的位置上。总之你可以使用软件的许多功能来改善自己的影片。</a:t>
            </a:r>
            <a:endParaRPr lang="zh-CN" altLang="en-US" dirty="0"/>
          </a:p>
        </p:txBody>
      </p:sp>
    </p:spTree>
    <p:extLst>
      <p:ext uri="{BB962C8B-B14F-4D97-AF65-F5344CB8AC3E}">
        <p14:creationId xmlns:p14="http://schemas.microsoft.com/office/powerpoint/2010/main" val="324948736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66F6D21-E909-9B4A-E9FE-F43DC3C768E7}"/>
              </a:ext>
            </a:extLst>
          </p:cNvPr>
          <p:cNvSpPr txBox="1"/>
          <p:nvPr/>
        </p:nvSpPr>
        <p:spPr>
          <a:xfrm>
            <a:off x="641130" y="343931"/>
            <a:ext cx="10573407" cy="4662815"/>
          </a:xfrm>
          <a:prstGeom prst="rect">
            <a:avLst/>
          </a:prstGeom>
          <a:noFill/>
        </p:spPr>
        <p:txBody>
          <a:bodyPr wrap="square">
            <a:spAutoFit/>
          </a:bodyPr>
          <a:lstStyle/>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后期处理</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当剪辑师、导演和制片人对修改完成的版本都满意后</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所有切点</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画面</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不再改动</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就得到了影片的最终定稿</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至此</a:t>
            </a:r>
            <a:r>
              <a:rPr lang="en-US" altLang="zh-CN" sz="1800" dirty="0">
                <a:effectLst/>
                <a:latin typeface="宋体" panose="02010600030101010101" pitchFamily="2" charset="-122"/>
                <a:ea typeface="仿宋" panose="02010609060101010101" pitchFamily="49" charset="-122"/>
                <a:cs typeface="宋体" panose="02010600030101010101" pitchFamily="2" charset="-122"/>
              </a:rPr>
              <a:t>,</a:t>
            </a:r>
            <a:r>
              <a:rPr lang="zh-CN" altLang="zh-CN" sz="1800" dirty="0">
                <a:effectLst/>
                <a:latin typeface="宋体" panose="02010600030101010101" pitchFamily="2" charset="-122"/>
                <a:ea typeface="仿宋" panose="02010609060101010101" pitchFamily="49" charset="-122"/>
                <a:cs typeface="宋体" panose="02010600030101010101" pitchFamily="2" charset="-122"/>
              </a:rPr>
              <a:t>电影开始进入后期制作阶段。音效、声音设计、作曲和字幕设计人员都参与进来。</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添加各种过渡特技效果：使画面的排列以及画面的效果更加符合人眼的观察规律，更进一步进行完善。</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处理声音效果：在片段的下方进行声音的编辑（在声道线上），可以调节左右声道或者调。为了让各种声音元素各行其职，互动起来，分轨处理比较自由方便。按照声音的重要度来分配轨道。如，可以无限的添加音轨，对声音分别处理，台词轨道，音乐轨道，背景声轨道，效果声轨道。</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pPr marR="60325" indent="266700" algn="just" eaLnBrk="0" hangingPunct="0">
              <a:lnSpc>
                <a:spcPct val="115000"/>
              </a:lnSpc>
              <a:spcBef>
                <a:spcPts val="20"/>
              </a:spcBef>
              <a:spcAft>
                <a:spcPts val="0"/>
              </a:spcAft>
            </a:pPr>
            <a:r>
              <a:rPr lang="zh-CN" altLang="zh-CN" sz="1800" dirty="0">
                <a:effectLst/>
                <a:latin typeface="宋体" panose="02010600030101010101" pitchFamily="2" charset="-122"/>
                <a:ea typeface="仿宋" panose="02010609060101010101" pitchFamily="49" charset="-122"/>
                <a:cs typeface="宋体" panose="02010600030101010101" pitchFamily="2" charset="-122"/>
              </a:rPr>
              <a:t>添加字幕（文字）：在做电视节目、新闻或者采访的片段中，必须添加字幕，以更明确的表示画面的内容，使人物说话的内容更加清晰。</a:t>
            </a:r>
            <a:endParaRPr lang="zh-CN" altLang="zh-CN" sz="2400" dirty="0">
              <a:effectLst/>
              <a:latin typeface="宋体" panose="02010600030101010101" pitchFamily="2" charset="-122"/>
              <a:ea typeface="宋体" panose="02010600030101010101" pitchFamily="2" charset="-122"/>
              <a:cs typeface="宋体" panose="02010600030101010101" pitchFamily="2" charset="-122"/>
            </a:endParaRPr>
          </a:p>
          <a:p>
            <a:r>
              <a:rPr lang="zh-CN" altLang="zh-CN" sz="1800" kern="100" dirty="0">
                <a:effectLst/>
                <a:ea typeface="仿宋" panose="02010609060101010101" pitchFamily="49" charset="-122"/>
                <a:cs typeface="Times New Roman" panose="02020603050405020304" pitchFamily="18" charset="0"/>
              </a:rPr>
              <a:t>校色：制片人通过视频混色软件了解导演的意图，根据影片风格确定色彩风格，并对前期素材进行一到两次色彩校正。其目的是将这些“菜”的原料制成不同口味的“菜”，这完全取决于厨师准备菜的工艺。如果说一道菜是由色、香、味组成的，那么影视后期的色彩搭配就是视觉元素，而电影的节奏和蒙太奇剪辑技术就是电影的味。色彩搭配可以刺激观众的情绪，甚至改变影片的风格，对影片起到决定性的作用。</a:t>
            </a:r>
            <a:endParaRPr lang="zh-CN" altLang="en-US" dirty="0"/>
          </a:p>
        </p:txBody>
      </p:sp>
    </p:spTree>
    <p:extLst>
      <p:ext uri="{BB962C8B-B14F-4D97-AF65-F5344CB8AC3E}">
        <p14:creationId xmlns:p14="http://schemas.microsoft.com/office/powerpoint/2010/main" val="1160136889"/>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第十七节：</a:t>
            </a:r>
            <a:r>
              <a:rPr lang="en-US" altLang="zh-CN" sz="2400" b="1" dirty="0">
                <a:solidFill>
                  <a:schemeClr val="accent5">
                    <a:lumMod val="50000"/>
                  </a:schemeClr>
                </a:solidFill>
                <a:latin typeface="微软雅黑" panose="020B0503020204020204" pitchFamily="34" charset="-122"/>
                <a:ea typeface="微软雅黑" panose="020B0503020204020204" pitchFamily="34" charset="-122"/>
              </a:rPr>
              <a:t>MV</a:t>
            </a:r>
            <a:r>
              <a:rPr lang="zh-CN" altLang="zh-CN" sz="2400" b="1" dirty="0">
                <a:solidFill>
                  <a:schemeClr val="accent5">
                    <a:lumMod val="50000"/>
                  </a:schemeClr>
                </a:solidFill>
                <a:latin typeface="微软雅黑" panose="020B0503020204020204" pitchFamily="34" charset="-122"/>
                <a:ea typeface="微软雅黑" panose="020B0503020204020204" pitchFamily="34" charset="-122"/>
              </a:rPr>
              <a:t>音乐短片的制作一</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9351763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2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7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2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1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630350A7-1210-358A-A951-7DD0A0A51FEC}"/>
              </a:ext>
            </a:extLst>
          </p:cNvPr>
          <p:cNvSpPr txBox="1"/>
          <p:nvPr/>
        </p:nvSpPr>
        <p:spPr>
          <a:xfrm>
            <a:off x="693683" y="-328250"/>
            <a:ext cx="10773103" cy="5632311"/>
          </a:xfrm>
          <a:prstGeom prst="rect">
            <a:avLst/>
          </a:prstGeom>
          <a:noFill/>
        </p:spPr>
        <p:txBody>
          <a:bodyPr wrap="square">
            <a:spAutoFit/>
          </a:bodyPr>
          <a:lstStyle/>
          <a:p>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v</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一：</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MV</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概念</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MV</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，既一种音乐短片，指与音乐搭配的视频短片。如音乐</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MV.</a:t>
            </a:r>
          </a:p>
          <a:p>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 </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二：</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MV</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分类</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1</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、故事类 </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通过故事的剧情发展来烘托歌曲所表达的情感</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b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2</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、片段类 </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一小段歌曲配合部分场景）</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3</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、演唱会类 （边演边唱）</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4</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、歌舞类   </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边唱边舞</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节奏感很强</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p>
          <a:p>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三：剪辑概念</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将影片制作前期所拍摄的素材，经过选择、取舍、分解、组接，最终完成连贯流畅、含义明确、主题突出并具有艺术感染力的作品。</a:t>
            </a:r>
          </a:p>
          <a:p>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四：</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MV</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剪辑技巧</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（一）主 题 明 确 （传 达 的 意 图 ）（一目了然）</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（二） 有 编 辑 感  </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如 卡 点 剪 辑 </a:t>
            </a: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 </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匹 配 剪 辑）</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（三）音 乐 与 画 面 节 奏 相 结 合 （）</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音乐节奏与画面切换的节奏相协调</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音乐节春与画面内部的节奏相协调（如运动速度）</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20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把握音乐重音</a:t>
            </a:r>
            <a:b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2000" kern="100" dirty="0">
                <a:effectLst/>
                <a:latin typeface="仿宋" panose="02010609060101010101" pitchFamily="49" charset="-122"/>
                <a:ea typeface="仿宋" panose="02010609060101010101" pitchFamily="49" charset="-122"/>
                <a:cs typeface="Times New Roman" panose="02020603050405020304" pitchFamily="18" charset="0"/>
              </a:rPr>
              <a:t>）</a:t>
            </a:r>
          </a:p>
        </p:txBody>
      </p:sp>
    </p:spTree>
    <p:extLst>
      <p:ext uri="{BB962C8B-B14F-4D97-AF65-F5344CB8AC3E}">
        <p14:creationId xmlns:p14="http://schemas.microsoft.com/office/powerpoint/2010/main" val="127821536"/>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A0C3B1B8-4E4A-31D7-C76C-393A964437A6}"/>
              </a:ext>
            </a:extLst>
          </p:cNvPr>
          <p:cNvSpPr txBox="1"/>
          <p:nvPr/>
        </p:nvSpPr>
        <p:spPr>
          <a:xfrm>
            <a:off x="990601" y="385090"/>
            <a:ext cx="6101254" cy="5078313"/>
          </a:xfrm>
          <a:prstGeom prst="rect">
            <a:avLst/>
          </a:prstGeom>
          <a:noFill/>
        </p:spPr>
        <p:txBody>
          <a:bodyPr wrap="square">
            <a:spAutoFit/>
          </a:bodyPr>
          <a:lstStyle/>
          <a:p>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（四） 剪 辑 要 有 章 法</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剪辑在注意近景  中景  远景的巧妙搭配</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要注意画面本身的张力 （感染力或情感衬托）</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不要出现跳帧的现象</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镜头组成要“静接静”“动接动的”原则（动静指镜头，非人物</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b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镜头的转场要谨慎</a:t>
            </a:r>
          </a:p>
          <a:p>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故事类</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MV</a:t>
            </a:r>
            <a:b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一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不 出 戏</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不要剪对话镜头 （如只要跟头对接镜头）</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语气符合表情    （如趴着语气就弱）</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场景统一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白头衔接白天  晚上接晚上）（如人时差可文字可其它转度）</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视频对接  （眼神对望）</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二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产 生 意 义</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层 次 （如表情的层次，如一个画面的二种情绪变化（担忧到思考））</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endParaRPr lang="zh-CN" altLang="en-US" dirty="0"/>
          </a:p>
        </p:txBody>
      </p:sp>
    </p:spTree>
    <p:extLst>
      <p:ext uri="{BB962C8B-B14F-4D97-AF65-F5344CB8AC3E}">
        <p14:creationId xmlns:p14="http://schemas.microsoft.com/office/powerpoint/2010/main" val="319129115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4F0C643-7984-0683-366F-9E43D26D25B1}"/>
              </a:ext>
            </a:extLst>
          </p:cNvPr>
          <p:cNvSpPr txBox="1"/>
          <p:nvPr/>
        </p:nvSpPr>
        <p:spPr>
          <a:xfrm>
            <a:off x="832945" y="437816"/>
            <a:ext cx="6101254" cy="3139321"/>
          </a:xfrm>
          <a:prstGeom prst="rect">
            <a:avLst/>
          </a:prstGeom>
          <a:noFill/>
        </p:spPr>
        <p:txBody>
          <a:bodyPr wrap="square">
            <a:spAutoFit/>
          </a:bodyPr>
          <a:lstStyle/>
          <a:p>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长 度 适 当 （长度适当 速度适当 ）（太短看不懂情感）太快就乱  太慢就无聊了</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放 大 （让音效与镜别突然放大）</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s</a:t>
            </a:r>
            <a:b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空 镜 （一般转场的作用）</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黑 屏 （给足够的想像力）</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声 画  重  组（）</a:t>
            </a:r>
          </a:p>
          <a:p>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理顺逻辑</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法一：叙事逻辑  </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法二：情感逻辑 （相知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 </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相爱 </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分手）</a:t>
            </a:r>
            <a:b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b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法三：剃刀原则  （找素材</a:t>
            </a:r>
            <a:r>
              <a:rPr lang="en-US" altLang="zh-CN" sz="1800" kern="100" dirty="0">
                <a:effectLst/>
                <a:latin typeface="仿宋" panose="02010609060101010101" pitchFamily="49" charset="-122"/>
                <a:ea typeface="仿宋" panose="02010609060101010101" pitchFamily="49" charset="-122"/>
                <a:cs typeface="Times New Roman" panose="02020603050405020304" pitchFamily="18" charset="0"/>
              </a:rPr>
              <a:t>——</a:t>
            </a:r>
            <a:r>
              <a:rPr lang="zh-CN" altLang="en-US" sz="1800" kern="100" dirty="0">
                <a:effectLst/>
                <a:latin typeface="仿宋" panose="02010609060101010101" pitchFamily="49" charset="-122"/>
                <a:ea typeface="仿宋" panose="02010609060101010101" pitchFamily="49" charset="-122"/>
                <a:cs typeface="Times New Roman" panose="02020603050405020304" pitchFamily="18" charset="0"/>
              </a:rPr>
              <a:t>最少的镜头表达最真挚的意义</a:t>
            </a:r>
            <a:endParaRPr lang="zh-CN" altLang="en-US" dirty="0"/>
          </a:p>
        </p:txBody>
      </p:sp>
    </p:spTree>
    <p:extLst>
      <p:ext uri="{BB962C8B-B14F-4D97-AF65-F5344CB8AC3E}">
        <p14:creationId xmlns:p14="http://schemas.microsoft.com/office/powerpoint/2010/main" val="3801410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39417" y="5373216"/>
            <a:ext cx="4495097" cy="345094"/>
          </a:xfrm>
          <a:prstGeom prst="rect">
            <a:avLst/>
          </a:prstGeom>
        </p:spPr>
        <p:txBody>
          <a:bodyPr wrap="square">
            <a:spAutoFit/>
          </a:bodyPr>
          <a:lstStyle/>
          <a:p>
            <a:pPr>
              <a:lnSpc>
                <a:spcPct val="130000"/>
              </a:lnSpc>
              <a:defRPr/>
            </a:pPr>
            <a:r>
              <a:rPr lang="en-US" altLang="zh-CN" sz="1400" dirty="0">
                <a:solidFill>
                  <a:prstClr val="black"/>
                </a:solidFill>
                <a:latin typeface="微软雅黑" panose="020B0503020204020204" pitchFamily="34" charset="-122"/>
                <a:ea typeface="微软雅黑" panose="020B0503020204020204" pitchFamily="34" charset="-122"/>
              </a:rPr>
              <a:t>…………………………………………………………</a:t>
            </a:r>
            <a:endParaRPr lang="zh-CN" altLang="en-US" sz="1200"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096001" y="0"/>
            <a:ext cx="6095207" cy="6957392"/>
            <a:chOff x="6095206" y="0"/>
            <a:chExt cx="6095207" cy="6858000"/>
          </a:xfrm>
        </p:grpSpPr>
        <p:sp>
          <p:nvSpPr>
            <p:cNvPr id="4" name="矩形 3"/>
            <p:cNvSpPr/>
            <p:nvPr/>
          </p:nvSpPr>
          <p:spPr>
            <a:xfrm>
              <a:off x="10343678" y="0"/>
              <a:ext cx="1846735" cy="6858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梯形 4"/>
            <p:cNvSpPr/>
            <p:nvPr/>
          </p:nvSpPr>
          <p:spPr>
            <a:xfrm>
              <a:off x="6095206" y="0"/>
              <a:ext cx="6095207" cy="6858000"/>
            </a:xfrm>
            <a:prstGeom prst="trapezoid">
              <a:avLst>
                <a:gd name="adj" fmla="val 21686"/>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25"/>
          <p:cNvSpPr txBox="1"/>
          <p:nvPr>
            <p:custDataLst>
              <p:tags r:id="rId1"/>
            </p:custDataLst>
          </p:nvPr>
        </p:nvSpPr>
        <p:spPr>
          <a:xfrm>
            <a:off x="-8060" y="4659285"/>
            <a:ext cx="5158316" cy="497957"/>
          </a:xfrm>
          <a:prstGeom prst="rect">
            <a:avLst/>
          </a:prstGeom>
          <a:noFill/>
        </p:spPr>
        <p:txBody>
          <a:bodyPr wrap="square" rtlCol="0">
            <a:spAutoFit/>
          </a:bodyPr>
          <a:lstStyle/>
          <a:p>
            <a:pPr algn="ctr">
              <a:lnSpc>
                <a:spcPct val="120000"/>
              </a:lnSpc>
            </a:pP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第十八节：</a:t>
            </a:r>
            <a:r>
              <a:rPr lang="en-US" altLang="zh-CN" sz="2400" b="1" dirty="0">
                <a:solidFill>
                  <a:schemeClr val="accent5">
                    <a:lumMod val="50000"/>
                  </a:schemeClr>
                </a:solidFill>
                <a:latin typeface="微软雅黑" panose="020B0503020204020204" pitchFamily="34" charset="-122"/>
                <a:ea typeface="微软雅黑" panose="020B0503020204020204" pitchFamily="34" charset="-122"/>
              </a:rPr>
              <a:t>MV</a:t>
            </a:r>
            <a:r>
              <a:rPr lang="zh-CN" altLang="zh-CN" sz="2400" b="1" dirty="0">
                <a:solidFill>
                  <a:schemeClr val="accent5">
                    <a:lumMod val="50000"/>
                  </a:schemeClr>
                </a:solidFill>
                <a:latin typeface="微软雅黑" panose="020B0503020204020204" pitchFamily="34" charset="-122"/>
                <a:ea typeface="微软雅黑" panose="020B0503020204020204" pitchFamily="34" charset="-122"/>
              </a:rPr>
              <a:t>音乐短片的制作</a:t>
            </a:r>
            <a:r>
              <a:rPr lang="zh-CN" altLang="en-US" sz="2400" b="1" dirty="0">
                <a:solidFill>
                  <a:schemeClr val="accent5">
                    <a:lumMod val="50000"/>
                  </a:schemeClr>
                </a:solidFill>
                <a:latin typeface="微软雅黑" panose="020B0503020204020204" pitchFamily="34" charset="-122"/>
                <a:ea typeface="微软雅黑" panose="020B0503020204020204" pitchFamily="34" charset="-122"/>
              </a:rPr>
              <a:t>二</a:t>
            </a:r>
            <a:endParaRPr lang="en-US" altLang="zh-CN" sz="2400" b="1" dirty="0">
              <a:solidFill>
                <a:schemeClr val="accent5">
                  <a:lumMod val="50000"/>
                </a:schemeClr>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39416" y="4363023"/>
            <a:ext cx="4504622" cy="846897"/>
            <a:chOff x="838622" y="4216073"/>
            <a:chExt cx="4504622" cy="846897"/>
          </a:xfrm>
        </p:grpSpPr>
        <p:cxnSp>
          <p:nvCxnSpPr>
            <p:cNvPr id="10" name="直接连接符 9"/>
            <p:cNvCxnSpPr/>
            <p:nvPr/>
          </p:nvCxnSpPr>
          <p:spPr>
            <a:xfrm>
              <a:off x="838622" y="5062970"/>
              <a:ext cx="4495097" cy="0"/>
            </a:xfrm>
            <a:prstGeom prst="line">
              <a:avLst/>
            </a:prstGeom>
            <a:ln w="1905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custDataLst>
                <p:tags r:id="rId3"/>
              </p:custDataLst>
            </p:nvPr>
          </p:nvSpPr>
          <p:spPr>
            <a:xfrm>
              <a:off x="4955681" y="4642124"/>
              <a:ext cx="387563" cy="420846"/>
            </a:xfrm>
            <a:prstGeom prst="rect">
              <a:avLst/>
            </a:prstGeom>
            <a:solidFill>
              <a:schemeClr val="accent5">
                <a:lumMod val="50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sp>
          <p:nvSpPr>
            <p:cNvPr id="12" name="矩形 11"/>
            <p:cNvSpPr/>
            <p:nvPr>
              <p:custDataLst>
                <p:tags r:id="rId4"/>
              </p:custDataLst>
            </p:nvPr>
          </p:nvSpPr>
          <p:spPr>
            <a:xfrm>
              <a:off x="4568118" y="4216073"/>
              <a:ext cx="387563" cy="420846"/>
            </a:xfrm>
            <a:prstGeom prst="rect">
              <a:avLst/>
            </a:prstGeom>
            <a:solidFill>
              <a:schemeClr val="accent5">
                <a:lumMod val="75000"/>
              </a:schemeClr>
            </a:solidFill>
            <a:ln w="12700" cap="flat" cmpd="sng" algn="ctr">
              <a:noFill/>
              <a:prstDash val="solid"/>
              <a:miter lim="800000"/>
            </a:ln>
            <a:effectLst/>
          </p:spPr>
          <p:txBody>
            <a:bodyPr rtlCol="0" anchor="ctr"/>
            <a:lstStyle/>
            <a:p>
              <a:pPr algn="ctr">
                <a:defRPr/>
              </a:pPr>
              <a:endParaRPr lang="zh-CN" altLang="en-US" kern="0">
                <a:solidFill>
                  <a:prstClr val="white"/>
                </a:solidFill>
                <a:latin typeface="Calibri" panose="020F0502020204030204"/>
                <a:ea typeface="宋体" panose="02010600030101010101" pitchFamily="2" charset="-122"/>
              </a:endParaRPr>
            </a:p>
          </p:txBody>
        </p:sp>
      </p:grpSp>
      <p:sp>
        <p:nvSpPr>
          <p:cNvPr id="14" name="椭圆 13"/>
          <p:cNvSpPr/>
          <p:nvPr/>
        </p:nvSpPr>
        <p:spPr>
          <a:xfrm>
            <a:off x="1615501" y="1599288"/>
            <a:ext cx="2733171" cy="2742403"/>
          </a:xfrm>
          <a:prstGeom prst="ellipse">
            <a:avLst/>
          </a:prstGeom>
          <a:blipFill dpi="0" rotWithShape="1">
            <a:blip r:embed="rId7" cstate="print">
              <a:extLst>
                <a:ext uri="{28A0092B-C50C-407E-A947-70E740481C1C}">
                  <a14:useLocalDpi xmlns:a14="http://schemas.microsoft.com/office/drawing/2010/main" val="0"/>
                </a:ext>
              </a:extLst>
            </a:blip>
            <a:srcRect/>
            <a:stretch>
              <a:fillRect/>
            </a:stretch>
          </a:blipFill>
          <a:ln w="38100">
            <a:solidFill>
              <a:schemeClr val="bg1"/>
            </a:solidFill>
          </a:ln>
          <a:effectLst>
            <a:outerShdw blurRad="533400" dist="330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25"/>
          <p:cNvSpPr txBox="1"/>
          <p:nvPr>
            <p:custDataLst>
              <p:tags r:id="rId2"/>
            </p:custDataLst>
          </p:nvPr>
        </p:nvSpPr>
        <p:spPr>
          <a:xfrm>
            <a:off x="8146672" y="1124745"/>
            <a:ext cx="2629849" cy="348557"/>
          </a:xfrm>
          <a:prstGeom prst="rect">
            <a:avLst/>
          </a:prstGeom>
          <a:noFill/>
        </p:spPr>
        <p:txBody>
          <a:bodyPr wrap="square" rtlCol="0">
            <a:spAutoFit/>
          </a:bodyPr>
          <a:lstStyle/>
          <a:p>
            <a:pPr algn="ctr">
              <a:lnSpc>
                <a:spcPct val="120000"/>
              </a:lnSpc>
            </a:pPr>
            <a:r>
              <a:rPr lang="en-US" altLang="zh-CN" sz="1600" b="1" dirty="0">
                <a:solidFill>
                  <a:schemeClr val="bg1"/>
                </a:solidFill>
                <a:latin typeface="仿宋" panose="02010609060101010101" pitchFamily="49" charset="-122"/>
                <a:ea typeface="仿宋" panose="02010609060101010101" pitchFamily="49" charset="-122"/>
              </a:rPr>
              <a:t>PR</a:t>
            </a:r>
            <a:r>
              <a:rPr lang="zh-CN" altLang="en-US" sz="1600" b="1" dirty="0">
                <a:solidFill>
                  <a:schemeClr val="bg1"/>
                </a:solidFill>
                <a:latin typeface="仿宋" panose="02010609060101010101" pitchFamily="49" charset="-122"/>
                <a:ea typeface="仿宋" panose="02010609060101010101" pitchFamily="49" charset="-122"/>
              </a:rPr>
              <a:t>视频剪辑系列课程</a:t>
            </a:r>
            <a:endParaRPr lang="en-US" altLang="zh-CN" sz="1600" b="1" dirty="0">
              <a:solidFill>
                <a:schemeClr val="bg1"/>
              </a:solidFill>
              <a:latin typeface="仿宋" panose="02010609060101010101" pitchFamily="49" charset="-122"/>
              <a:ea typeface="仿宋" panose="02010609060101010101" pitchFamily="49" charset="-122"/>
            </a:endParaRPr>
          </a:p>
        </p:txBody>
      </p:sp>
      <p:grpSp>
        <p:nvGrpSpPr>
          <p:cNvPr id="13" name="组合 12"/>
          <p:cNvGrpSpPr/>
          <p:nvPr/>
        </p:nvGrpSpPr>
        <p:grpSpPr>
          <a:xfrm>
            <a:off x="7536160" y="5604250"/>
            <a:ext cx="3864992" cy="705070"/>
            <a:chOff x="7535366" y="5604250"/>
            <a:chExt cx="3864992" cy="705070"/>
          </a:xfrm>
        </p:grpSpPr>
        <p:grpSp>
          <p:nvGrpSpPr>
            <p:cNvPr id="17" name="组合 16"/>
            <p:cNvGrpSpPr/>
            <p:nvPr/>
          </p:nvGrpSpPr>
          <p:grpSpPr>
            <a:xfrm>
              <a:off x="10151093" y="5604250"/>
              <a:ext cx="1249265" cy="705070"/>
              <a:chOff x="3100388" y="1738313"/>
              <a:chExt cx="5991226" cy="3381375"/>
            </a:xfrm>
            <a:solidFill>
              <a:schemeClr val="bg1"/>
            </a:solidFill>
          </p:grpSpPr>
          <p:sp>
            <p:nvSpPr>
              <p:cNvPr id="18" name="Freeform 429"/>
              <p:cNvSpPr>
                <a:spLocks noEditPoints="1"/>
              </p:cNvSpPr>
              <p:nvPr/>
            </p:nvSpPr>
            <p:spPr bwMode="auto">
              <a:xfrm>
                <a:off x="5854701" y="1855788"/>
                <a:ext cx="3236913" cy="3241675"/>
              </a:xfrm>
              <a:custGeom>
                <a:avLst/>
                <a:gdLst>
                  <a:gd name="T0" fmla="*/ 431 w 861"/>
                  <a:gd name="T1" fmla="*/ 0 h 861"/>
                  <a:gd name="T2" fmla="*/ 861 w 861"/>
                  <a:gd name="T3" fmla="*/ 430 h 861"/>
                  <a:gd name="T4" fmla="*/ 431 w 861"/>
                  <a:gd name="T5" fmla="*/ 861 h 861"/>
                  <a:gd name="T6" fmla="*/ 0 w 861"/>
                  <a:gd name="T7" fmla="*/ 430 h 861"/>
                  <a:gd name="T8" fmla="*/ 431 w 861"/>
                  <a:gd name="T9" fmla="*/ 0 h 861"/>
                  <a:gd name="T10" fmla="*/ 795 w 861"/>
                  <a:gd name="T11" fmla="*/ 429 h 861"/>
                  <a:gd name="T12" fmla="*/ 460 w 861"/>
                  <a:gd name="T13" fmla="*/ 66 h 861"/>
                  <a:gd name="T14" fmla="*/ 460 w 861"/>
                  <a:gd name="T15" fmla="*/ 178 h 861"/>
                  <a:gd name="T16" fmla="*/ 533 w 861"/>
                  <a:gd name="T17" fmla="*/ 178 h 861"/>
                  <a:gd name="T18" fmla="*/ 603 w 861"/>
                  <a:gd name="T19" fmla="*/ 234 h 861"/>
                  <a:gd name="T20" fmla="*/ 603 w 861"/>
                  <a:gd name="T21" fmla="*/ 315 h 861"/>
                  <a:gd name="T22" fmla="*/ 539 w 861"/>
                  <a:gd name="T23" fmla="*/ 315 h 861"/>
                  <a:gd name="T24" fmla="*/ 539 w 861"/>
                  <a:gd name="T25" fmla="*/ 264 h 861"/>
                  <a:gd name="T26" fmla="*/ 495 w 861"/>
                  <a:gd name="T27" fmla="*/ 229 h 861"/>
                  <a:gd name="T28" fmla="*/ 460 w 861"/>
                  <a:gd name="T29" fmla="*/ 229 h 861"/>
                  <a:gd name="T30" fmla="*/ 460 w 861"/>
                  <a:gd name="T31" fmla="*/ 400 h 861"/>
                  <a:gd name="T32" fmla="*/ 532 w 861"/>
                  <a:gd name="T33" fmla="*/ 400 h 861"/>
                  <a:gd name="T34" fmla="*/ 603 w 861"/>
                  <a:gd name="T35" fmla="*/ 456 h 861"/>
                  <a:gd name="T36" fmla="*/ 603 w 861"/>
                  <a:gd name="T37" fmla="*/ 617 h 861"/>
                  <a:gd name="T38" fmla="*/ 532 w 861"/>
                  <a:gd name="T39" fmla="*/ 673 h 861"/>
                  <a:gd name="T40" fmla="*/ 460 w 861"/>
                  <a:gd name="T41" fmla="*/ 673 h 861"/>
                  <a:gd name="T42" fmla="*/ 460 w 861"/>
                  <a:gd name="T43" fmla="*/ 791 h 861"/>
                  <a:gd name="T44" fmla="*/ 795 w 861"/>
                  <a:gd name="T45" fmla="*/ 429 h 861"/>
                  <a:gd name="T46" fmla="*/ 538 w 861"/>
                  <a:gd name="T47" fmla="*/ 587 h 861"/>
                  <a:gd name="T48" fmla="*/ 538 w 861"/>
                  <a:gd name="T49" fmla="*/ 486 h 861"/>
                  <a:gd name="T50" fmla="*/ 494 w 861"/>
                  <a:gd name="T51" fmla="*/ 451 h 861"/>
                  <a:gd name="T52" fmla="*/ 460 w 861"/>
                  <a:gd name="T53" fmla="*/ 451 h 861"/>
                  <a:gd name="T54" fmla="*/ 460 w 861"/>
                  <a:gd name="T55" fmla="*/ 622 h 861"/>
                  <a:gd name="T56" fmla="*/ 494 w 861"/>
                  <a:gd name="T57" fmla="*/ 622 h 861"/>
                  <a:gd name="T58" fmla="*/ 538 w 861"/>
                  <a:gd name="T59" fmla="*/ 587 h 861"/>
                  <a:gd name="T60" fmla="*/ 402 w 861"/>
                  <a:gd name="T61" fmla="*/ 791 h 861"/>
                  <a:gd name="T62" fmla="*/ 402 w 861"/>
                  <a:gd name="T63" fmla="*/ 673 h 861"/>
                  <a:gd name="T64" fmla="*/ 329 w 861"/>
                  <a:gd name="T65" fmla="*/ 673 h 861"/>
                  <a:gd name="T66" fmla="*/ 259 w 861"/>
                  <a:gd name="T67" fmla="*/ 617 h 861"/>
                  <a:gd name="T68" fmla="*/ 259 w 861"/>
                  <a:gd name="T69" fmla="*/ 536 h 861"/>
                  <a:gd name="T70" fmla="*/ 323 w 861"/>
                  <a:gd name="T71" fmla="*/ 536 h 861"/>
                  <a:gd name="T72" fmla="*/ 323 w 861"/>
                  <a:gd name="T73" fmla="*/ 587 h 861"/>
                  <a:gd name="T74" fmla="*/ 367 w 861"/>
                  <a:gd name="T75" fmla="*/ 622 h 861"/>
                  <a:gd name="T76" fmla="*/ 402 w 861"/>
                  <a:gd name="T77" fmla="*/ 622 h 861"/>
                  <a:gd name="T78" fmla="*/ 402 w 861"/>
                  <a:gd name="T79" fmla="*/ 451 h 861"/>
                  <a:gd name="T80" fmla="*/ 330 w 861"/>
                  <a:gd name="T81" fmla="*/ 451 h 861"/>
                  <a:gd name="T82" fmla="*/ 260 w 861"/>
                  <a:gd name="T83" fmla="*/ 395 h 861"/>
                  <a:gd name="T84" fmla="*/ 260 w 861"/>
                  <a:gd name="T85" fmla="*/ 234 h 861"/>
                  <a:gd name="T86" fmla="*/ 330 w 861"/>
                  <a:gd name="T87" fmla="*/ 178 h 861"/>
                  <a:gd name="T88" fmla="*/ 402 w 861"/>
                  <a:gd name="T89" fmla="*/ 178 h 861"/>
                  <a:gd name="T90" fmla="*/ 402 w 861"/>
                  <a:gd name="T91" fmla="*/ 66 h 861"/>
                  <a:gd name="T92" fmla="*/ 67 w 861"/>
                  <a:gd name="T93" fmla="*/ 429 h 861"/>
                  <a:gd name="T94" fmla="*/ 402 w 861"/>
                  <a:gd name="T95" fmla="*/ 791 h 861"/>
                  <a:gd name="T96" fmla="*/ 402 w 861"/>
                  <a:gd name="T97" fmla="*/ 400 h 861"/>
                  <a:gd name="T98" fmla="*/ 402 w 861"/>
                  <a:gd name="T99" fmla="*/ 229 h 861"/>
                  <a:gd name="T100" fmla="*/ 368 w 861"/>
                  <a:gd name="T101" fmla="*/ 229 h 861"/>
                  <a:gd name="T102" fmla="*/ 324 w 861"/>
                  <a:gd name="T103" fmla="*/ 264 h 861"/>
                  <a:gd name="T104" fmla="*/ 324 w 861"/>
                  <a:gd name="T105" fmla="*/ 365 h 861"/>
                  <a:gd name="T106" fmla="*/ 368 w 861"/>
                  <a:gd name="T107" fmla="*/ 400 h 861"/>
                  <a:gd name="T108" fmla="*/ 402 w 861"/>
                  <a:gd name="T109" fmla="*/ 400 h 8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61" h="861">
                    <a:moveTo>
                      <a:pt x="431" y="0"/>
                    </a:moveTo>
                    <a:cubicBezTo>
                      <a:pt x="668" y="0"/>
                      <a:pt x="861" y="193"/>
                      <a:pt x="861" y="430"/>
                    </a:cubicBezTo>
                    <a:cubicBezTo>
                      <a:pt x="861" y="668"/>
                      <a:pt x="668" y="861"/>
                      <a:pt x="431" y="861"/>
                    </a:cubicBezTo>
                    <a:cubicBezTo>
                      <a:pt x="193" y="861"/>
                      <a:pt x="0" y="668"/>
                      <a:pt x="0" y="430"/>
                    </a:cubicBezTo>
                    <a:cubicBezTo>
                      <a:pt x="0" y="193"/>
                      <a:pt x="193" y="0"/>
                      <a:pt x="431" y="0"/>
                    </a:cubicBezTo>
                    <a:close/>
                    <a:moveTo>
                      <a:pt x="795" y="429"/>
                    </a:moveTo>
                    <a:cubicBezTo>
                      <a:pt x="795" y="237"/>
                      <a:pt x="647" y="81"/>
                      <a:pt x="460" y="66"/>
                    </a:cubicBezTo>
                    <a:cubicBezTo>
                      <a:pt x="460" y="178"/>
                      <a:pt x="460" y="178"/>
                      <a:pt x="460" y="178"/>
                    </a:cubicBezTo>
                    <a:cubicBezTo>
                      <a:pt x="533" y="178"/>
                      <a:pt x="533" y="178"/>
                      <a:pt x="533" y="178"/>
                    </a:cubicBezTo>
                    <a:cubicBezTo>
                      <a:pt x="572" y="178"/>
                      <a:pt x="603" y="203"/>
                      <a:pt x="603" y="234"/>
                    </a:cubicBezTo>
                    <a:cubicBezTo>
                      <a:pt x="603" y="315"/>
                      <a:pt x="603" y="315"/>
                      <a:pt x="603" y="315"/>
                    </a:cubicBezTo>
                    <a:cubicBezTo>
                      <a:pt x="539" y="315"/>
                      <a:pt x="539" y="315"/>
                      <a:pt x="539" y="315"/>
                    </a:cubicBezTo>
                    <a:cubicBezTo>
                      <a:pt x="539" y="264"/>
                      <a:pt x="539" y="264"/>
                      <a:pt x="539" y="264"/>
                    </a:cubicBezTo>
                    <a:cubicBezTo>
                      <a:pt x="539" y="245"/>
                      <a:pt x="519" y="229"/>
                      <a:pt x="495" y="229"/>
                    </a:cubicBezTo>
                    <a:cubicBezTo>
                      <a:pt x="460" y="229"/>
                      <a:pt x="460" y="229"/>
                      <a:pt x="460" y="229"/>
                    </a:cubicBezTo>
                    <a:cubicBezTo>
                      <a:pt x="460" y="400"/>
                      <a:pt x="460" y="400"/>
                      <a:pt x="460" y="400"/>
                    </a:cubicBezTo>
                    <a:cubicBezTo>
                      <a:pt x="532" y="400"/>
                      <a:pt x="532" y="400"/>
                      <a:pt x="532" y="400"/>
                    </a:cubicBezTo>
                    <a:cubicBezTo>
                      <a:pt x="571" y="400"/>
                      <a:pt x="603" y="425"/>
                      <a:pt x="603" y="456"/>
                    </a:cubicBezTo>
                    <a:cubicBezTo>
                      <a:pt x="603" y="617"/>
                      <a:pt x="603" y="617"/>
                      <a:pt x="603" y="617"/>
                    </a:cubicBezTo>
                    <a:cubicBezTo>
                      <a:pt x="603" y="648"/>
                      <a:pt x="571" y="673"/>
                      <a:pt x="532" y="673"/>
                    </a:cubicBezTo>
                    <a:cubicBezTo>
                      <a:pt x="460" y="673"/>
                      <a:pt x="460" y="673"/>
                      <a:pt x="460" y="673"/>
                    </a:cubicBezTo>
                    <a:cubicBezTo>
                      <a:pt x="460" y="791"/>
                      <a:pt x="460" y="791"/>
                      <a:pt x="460" y="791"/>
                    </a:cubicBezTo>
                    <a:cubicBezTo>
                      <a:pt x="647" y="777"/>
                      <a:pt x="795" y="620"/>
                      <a:pt x="795" y="429"/>
                    </a:cubicBezTo>
                    <a:close/>
                    <a:moveTo>
                      <a:pt x="538" y="587"/>
                    </a:moveTo>
                    <a:cubicBezTo>
                      <a:pt x="538" y="486"/>
                      <a:pt x="538" y="486"/>
                      <a:pt x="538" y="486"/>
                    </a:cubicBezTo>
                    <a:cubicBezTo>
                      <a:pt x="538" y="467"/>
                      <a:pt x="519" y="451"/>
                      <a:pt x="494" y="451"/>
                    </a:cubicBezTo>
                    <a:cubicBezTo>
                      <a:pt x="460" y="451"/>
                      <a:pt x="460" y="451"/>
                      <a:pt x="460" y="451"/>
                    </a:cubicBezTo>
                    <a:cubicBezTo>
                      <a:pt x="460" y="622"/>
                      <a:pt x="460" y="622"/>
                      <a:pt x="460" y="622"/>
                    </a:cubicBezTo>
                    <a:cubicBezTo>
                      <a:pt x="494" y="622"/>
                      <a:pt x="494" y="622"/>
                      <a:pt x="494" y="622"/>
                    </a:cubicBezTo>
                    <a:cubicBezTo>
                      <a:pt x="519" y="622"/>
                      <a:pt x="538" y="606"/>
                      <a:pt x="538" y="587"/>
                    </a:cubicBezTo>
                    <a:close/>
                    <a:moveTo>
                      <a:pt x="402" y="791"/>
                    </a:moveTo>
                    <a:cubicBezTo>
                      <a:pt x="402" y="673"/>
                      <a:pt x="402" y="673"/>
                      <a:pt x="402" y="673"/>
                    </a:cubicBezTo>
                    <a:cubicBezTo>
                      <a:pt x="329" y="673"/>
                      <a:pt x="329" y="673"/>
                      <a:pt x="329" y="673"/>
                    </a:cubicBezTo>
                    <a:cubicBezTo>
                      <a:pt x="290" y="673"/>
                      <a:pt x="259" y="648"/>
                      <a:pt x="259" y="617"/>
                    </a:cubicBezTo>
                    <a:cubicBezTo>
                      <a:pt x="259" y="536"/>
                      <a:pt x="259" y="536"/>
                      <a:pt x="259" y="536"/>
                    </a:cubicBezTo>
                    <a:cubicBezTo>
                      <a:pt x="323" y="536"/>
                      <a:pt x="323" y="536"/>
                      <a:pt x="323" y="536"/>
                    </a:cubicBezTo>
                    <a:cubicBezTo>
                      <a:pt x="323" y="587"/>
                      <a:pt x="323" y="587"/>
                      <a:pt x="323" y="587"/>
                    </a:cubicBezTo>
                    <a:cubicBezTo>
                      <a:pt x="323" y="606"/>
                      <a:pt x="343" y="622"/>
                      <a:pt x="367" y="622"/>
                    </a:cubicBezTo>
                    <a:cubicBezTo>
                      <a:pt x="402" y="622"/>
                      <a:pt x="402" y="622"/>
                      <a:pt x="402" y="622"/>
                    </a:cubicBezTo>
                    <a:cubicBezTo>
                      <a:pt x="402" y="451"/>
                      <a:pt x="402" y="451"/>
                      <a:pt x="402" y="451"/>
                    </a:cubicBezTo>
                    <a:cubicBezTo>
                      <a:pt x="330" y="451"/>
                      <a:pt x="330" y="451"/>
                      <a:pt x="330" y="451"/>
                    </a:cubicBezTo>
                    <a:cubicBezTo>
                      <a:pt x="291" y="451"/>
                      <a:pt x="260" y="426"/>
                      <a:pt x="260" y="395"/>
                    </a:cubicBezTo>
                    <a:cubicBezTo>
                      <a:pt x="260" y="234"/>
                      <a:pt x="260" y="234"/>
                      <a:pt x="260" y="234"/>
                    </a:cubicBezTo>
                    <a:cubicBezTo>
                      <a:pt x="260" y="203"/>
                      <a:pt x="291" y="178"/>
                      <a:pt x="330" y="178"/>
                    </a:cubicBezTo>
                    <a:cubicBezTo>
                      <a:pt x="402" y="178"/>
                      <a:pt x="402" y="178"/>
                      <a:pt x="402" y="178"/>
                    </a:cubicBezTo>
                    <a:cubicBezTo>
                      <a:pt x="402" y="66"/>
                      <a:pt x="402" y="66"/>
                      <a:pt x="402" y="66"/>
                    </a:cubicBezTo>
                    <a:cubicBezTo>
                      <a:pt x="215" y="81"/>
                      <a:pt x="67" y="237"/>
                      <a:pt x="67" y="429"/>
                    </a:cubicBezTo>
                    <a:cubicBezTo>
                      <a:pt x="67" y="620"/>
                      <a:pt x="215" y="777"/>
                      <a:pt x="402" y="791"/>
                    </a:cubicBezTo>
                    <a:close/>
                    <a:moveTo>
                      <a:pt x="402" y="400"/>
                    </a:moveTo>
                    <a:cubicBezTo>
                      <a:pt x="402" y="229"/>
                      <a:pt x="402" y="229"/>
                      <a:pt x="402" y="229"/>
                    </a:cubicBezTo>
                    <a:cubicBezTo>
                      <a:pt x="368" y="229"/>
                      <a:pt x="368" y="229"/>
                      <a:pt x="368" y="229"/>
                    </a:cubicBezTo>
                    <a:cubicBezTo>
                      <a:pt x="344" y="229"/>
                      <a:pt x="324" y="245"/>
                      <a:pt x="324" y="264"/>
                    </a:cubicBezTo>
                    <a:cubicBezTo>
                      <a:pt x="324" y="365"/>
                      <a:pt x="324" y="365"/>
                      <a:pt x="324" y="365"/>
                    </a:cubicBezTo>
                    <a:cubicBezTo>
                      <a:pt x="324" y="384"/>
                      <a:pt x="344" y="400"/>
                      <a:pt x="368" y="400"/>
                    </a:cubicBezTo>
                    <a:lnTo>
                      <a:pt x="402" y="4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30"/>
              <p:cNvSpPr/>
              <p:nvPr/>
            </p:nvSpPr>
            <p:spPr bwMode="auto">
              <a:xfrm>
                <a:off x="3100388" y="1738313"/>
                <a:ext cx="2855913" cy="3381375"/>
              </a:xfrm>
              <a:custGeom>
                <a:avLst/>
                <a:gdLst>
                  <a:gd name="T0" fmla="*/ 760 w 760"/>
                  <a:gd name="T1" fmla="*/ 125 h 898"/>
                  <a:gd name="T2" fmla="*/ 718 w 760"/>
                  <a:gd name="T3" fmla="*/ 166 h 898"/>
                  <a:gd name="T4" fmla="*/ 449 w 760"/>
                  <a:gd name="T5" fmla="*/ 59 h 898"/>
                  <a:gd name="T6" fmla="*/ 59 w 760"/>
                  <a:gd name="T7" fmla="*/ 449 h 898"/>
                  <a:gd name="T8" fmla="*/ 449 w 760"/>
                  <a:gd name="T9" fmla="*/ 839 h 898"/>
                  <a:gd name="T10" fmla="*/ 713 w 760"/>
                  <a:gd name="T11" fmla="*/ 736 h 898"/>
                  <a:gd name="T12" fmla="*/ 755 w 760"/>
                  <a:gd name="T13" fmla="*/ 778 h 898"/>
                  <a:gd name="T14" fmla="*/ 449 w 760"/>
                  <a:gd name="T15" fmla="*/ 898 h 898"/>
                  <a:gd name="T16" fmla="*/ 0 w 760"/>
                  <a:gd name="T17" fmla="*/ 449 h 898"/>
                  <a:gd name="T18" fmla="*/ 449 w 760"/>
                  <a:gd name="T19" fmla="*/ 0 h 898"/>
                  <a:gd name="T20" fmla="*/ 760 w 760"/>
                  <a:gd name="T21" fmla="*/ 125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0" h="898">
                    <a:moveTo>
                      <a:pt x="760" y="125"/>
                    </a:moveTo>
                    <a:cubicBezTo>
                      <a:pt x="745" y="138"/>
                      <a:pt x="731" y="151"/>
                      <a:pt x="718" y="166"/>
                    </a:cubicBezTo>
                    <a:cubicBezTo>
                      <a:pt x="648" y="99"/>
                      <a:pt x="553" y="59"/>
                      <a:pt x="449" y="59"/>
                    </a:cubicBezTo>
                    <a:cubicBezTo>
                      <a:pt x="234" y="59"/>
                      <a:pt x="59" y="233"/>
                      <a:pt x="59" y="449"/>
                    </a:cubicBezTo>
                    <a:cubicBezTo>
                      <a:pt x="59" y="664"/>
                      <a:pt x="234" y="839"/>
                      <a:pt x="449" y="839"/>
                    </a:cubicBezTo>
                    <a:cubicBezTo>
                      <a:pt x="551" y="839"/>
                      <a:pt x="644" y="800"/>
                      <a:pt x="713" y="736"/>
                    </a:cubicBezTo>
                    <a:cubicBezTo>
                      <a:pt x="726" y="751"/>
                      <a:pt x="740" y="765"/>
                      <a:pt x="755" y="778"/>
                    </a:cubicBezTo>
                    <a:cubicBezTo>
                      <a:pt x="675" y="852"/>
                      <a:pt x="567" y="898"/>
                      <a:pt x="449" y="898"/>
                    </a:cubicBezTo>
                    <a:cubicBezTo>
                      <a:pt x="201" y="898"/>
                      <a:pt x="0" y="697"/>
                      <a:pt x="0" y="449"/>
                    </a:cubicBezTo>
                    <a:cubicBezTo>
                      <a:pt x="0" y="201"/>
                      <a:pt x="201" y="0"/>
                      <a:pt x="449" y="0"/>
                    </a:cubicBezTo>
                    <a:cubicBezTo>
                      <a:pt x="570" y="0"/>
                      <a:pt x="680" y="48"/>
                      <a:pt x="760"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31"/>
              <p:cNvSpPr>
                <a:spLocks noEditPoints="1"/>
              </p:cNvSpPr>
              <p:nvPr/>
            </p:nvSpPr>
            <p:spPr bwMode="auto">
              <a:xfrm>
                <a:off x="4471988" y="2308226"/>
                <a:ext cx="1233488" cy="1433513"/>
              </a:xfrm>
              <a:custGeom>
                <a:avLst/>
                <a:gdLst>
                  <a:gd name="T0" fmla="*/ 302 w 328"/>
                  <a:gd name="T1" fmla="*/ 298 h 381"/>
                  <a:gd name="T2" fmla="*/ 326 w 328"/>
                  <a:gd name="T3" fmla="*/ 327 h 381"/>
                  <a:gd name="T4" fmla="*/ 297 w 328"/>
                  <a:gd name="T5" fmla="*/ 352 h 381"/>
                  <a:gd name="T6" fmla="*/ 150 w 328"/>
                  <a:gd name="T7" fmla="*/ 340 h 381"/>
                  <a:gd name="T8" fmla="*/ 80 w 328"/>
                  <a:gd name="T9" fmla="*/ 381 h 381"/>
                  <a:gd name="T10" fmla="*/ 0 w 328"/>
                  <a:gd name="T11" fmla="*/ 301 h 381"/>
                  <a:gd name="T12" fmla="*/ 48 w 328"/>
                  <a:gd name="T13" fmla="*/ 228 h 381"/>
                  <a:gd name="T14" fmla="*/ 48 w 328"/>
                  <a:gd name="T15" fmla="*/ 27 h 381"/>
                  <a:gd name="T16" fmla="*/ 75 w 328"/>
                  <a:gd name="T17" fmla="*/ 0 h 381"/>
                  <a:gd name="T18" fmla="*/ 102 w 328"/>
                  <a:gd name="T19" fmla="*/ 27 h 381"/>
                  <a:gd name="T20" fmla="*/ 102 w 328"/>
                  <a:gd name="T21" fmla="*/ 224 h 381"/>
                  <a:gd name="T22" fmla="*/ 159 w 328"/>
                  <a:gd name="T23" fmla="*/ 287 h 381"/>
                  <a:gd name="T24" fmla="*/ 302 w 328"/>
                  <a:gd name="T25" fmla="*/ 298 h 381"/>
                  <a:gd name="T26" fmla="*/ 117 w 328"/>
                  <a:gd name="T27" fmla="*/ 301 h 381"/>
                  <a:gd name="T28" fmla="*/ 79 w 328"/>
                  <a:gd name="T29" fmla="*/ 262 h 381"/>
                  <a:gd name="T30" fmla="*/ 40 w 328"/>
                  <a:gd name="T31" fmla="*/ 301 h 381"/>
                  <a:gd name="T32" fmla="*/ 79 w 328"/>
                  <a:gd name="T33" fmla="*/ 340 h 381"/>
                  <a:gd name="T34" fmla="*/ 117 w 328"/>
                  <a:gd name="T35" fmla="*/ 301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 h="381">
                    <a:moveTo>
                      <a:pt x="302" y="298"/>
                    </a:moveTo>
                    <a:cubicBezTo>
                      <a:pt x="316" y="299"/>
                      <a:pt x="328" y="312"/>
                      <a:pt x="326" y="327"/>
                    </a:cubicBezTo>
                    <a:cubicBezTo>
                      <a:pt x="325" y="342"/>
                      <a:pt x="312" y="353"/>
                      <a:pt x="297" y="352"/>
                    </a:cubicBezTo>
                    <a:cubicBezTo>
                      <a:pt x="150" y="340"/>
                      <a:pt x="150" y="340"/>
                      <a:pt x="150" y="340"/>
                    </a:cubicBezTo>
                    <a:cubicBezTo>
                      <a:pt x="137" y="365"/>
                      <a:pt x="110" y="381"/>
                      <a:pt x="80" y="381"/>
                    </a:cubicBezTo>
                    <a:cubicBezTo>
                      <a:pt x="36" y="381"/>
                      <a:pt x="0" y="345"/>
                      <a:pt x="0" y="301"/>
                    </a:cubicBezTo>
                    <a:cubicBezTo>
                      <a:pt x="0" y="268"/>
                      <a:pt x="20" y="240"/>
                      <a:pt x="48" y="228"/>
                    </a:cubicBezTo>
                    <a:cubicBezTo>
                      <a:pt x="48" y="27"/>
                      <a:pt x="48" y="27"/>
                      <a:pt x="48" y="27"/>
                    </a:cubicBezTo>
                    <a:cubicBezTo>
                      <a:pt x="48" y="12"/>
                      <a:pt x="60" y="0"/>
                      <a:pt x="75" y="0"/>
                    </a:cubicBezTo>
                    <a:cubicBezTo>
                      <a:pt x="90" y="0"/>
                      <a:pt x="102" y="12"/>
                      <a:pt x="102" y="27"/>
                    </a:cubicBezTo>
                    <a:cubicBezTo>
                      <a:pt x="102" y="224"/>
                      <a:pt x="102" y="224"/>
                      <a:pt x="102" y="224"/>
                    </a:cubicBezTo>
                    <a:cubicBezTo>
                      <a:pt x="131" y="232"/>
                      <a:pt x="154" y="256"/>
                      <a:pt x="159" y="287"/>
                    </a:cubicBezTo>
                    <a:lnTo>
                      <a:pt x="302" y="298"/>
                    </a:lnTo>
                    <a:close/>
                    <a:moveTo>
                      <a:pt x="117" y="301"/>
                    </a:moveTo>
                    <a:cubicBezTo>
                      <a:pt x="117" y="280"/>
                      <a:pt x="100" y="262"/>
                      <a:pt x="79" y="262"/>
                    </a:cubicBezTo>
                    <a:cubicBezTo>
                      <a:pt x="57" y="262"/>
                      <a:pt x="40" y="280"/>
                      <a:pt x="40" y="301"/>
                    </a:cubicBezTo>
                    <a:cubicBezTo>
                      <a:pt x="40" y="323"/>
                      <a:pt x="57" y="340"/>
                      <a:pt x="79" y="340"/>
                    </a:cubicBezTo>
                    <a:cubicBezTo>
                      <a:pt x="100" y="340"/>
                      <a:pt x="117" y="323"/>
                      <a:pt x="117" y="3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432"/>
              <p:cNvSpPr>
                <a:spLocks noChangeArrowheads="1"/>
              </p:cNvSpPr>
              <p:nvPr/>
            </p:nvSpPr>
            <p:spPr bwMode="auto">
              <a:xfrm>
                <a:off x="4543426" y="4302126"/>
                <a:ext cx="447675" cy="452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433"/>
              <p:cNvSpPr>
                <a:spLocks noChangeArrowheads="1"/>
              </p:cNvSpPr>
              <p:nvPr/>
            </p:nvSpPr>
            <p:spPr bwMode="auto">
              <a:xfrm>
                <a:off x="3517901" y="3373438"/>
                <a:ext cx="203200" cy="203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23" name="直接连接符 22"/>
            <p:cNvCxnSpPr/>
            <p:nvPr/>
          </p:nvCxnSpPr>
          <p:spPr>
            <a:xfrm>
              <a:off x="7535366" y="6021996"/>
              <a:ext cx="242705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0392917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8"/>
                                        </p:tgtEl>
                                        <p:attrNameLst>
                                          <p:attrName>ppt_y</p:attrName>
                                        </p:attrNameLst>
                                      </p:cBhvr>
                                      <p:tavLst>
                                        <p:tav tm="0">
                                          <p:val>
                                            <p:strVal val="#ppt_y"/>
                                          </p:val>
                                        </p:tav>
                                        <p:tav tm="100000">
                                          <p:val>
                                            <p:strVal val="#ppt_y"/>
                                          </p:val>
                                        </p:tav>
                                      </p:tavLst>
                                    </p:anim>
                                    <p:anim calcmode="lin" valueType="num">
                                      <p:cBhvr>
                                        <p:cTn id="20"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8"/>
                                        </p:tgtEl>
                                      </p:cBhvr>
                                    </p:animEffect>
                                  </p:childTnLst>
                                </p:cTn>
                              </p:par>
                            </p:childTnLst>
                          </p:cTn>
                        </p:par>
                        <p:par>
                          <p:cTn id="23" fill="hold">
                            <p:stCondLst>
                              <p:cond delay="2200"/>
                            </p:stCondLst>
                            <p:childTnLst>
                              <p:par>
                                <p:cTn id="24" presetID="2" presetClass="entr" presetSubtype="2"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1+#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700"/>
                            </p:stCondLst>
                            <p:childTnLst>
                              <p:par>
                                <p:cTn id="29" presetID="3" presetClass="entr" presetSubtype="1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linds(horizontal)">
                                      <p:cBhvr>
                                        <p:cTn id="31" dur="500"/>
                                        <p:tgtEl>
                                          <p:spTgt spid="7"/>
                                        </p:tgtEl>
                                      </p:cBhvr>
                                    </p:animEffect>
                                  </p:childTnLst>
                                </p:cTn>
                              </p:par>
                            </p:childTnLst>
                          </p:cTn>
                        </p:par>
                        <p:par>
                          <p:cTn id="32" fill="hold">
                            <p:stCondLst>
                              <p:cond delay="32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16"/>
                                        </p:tgtEl>
                                        <p:attrNameLst>
                                          <p:attrName>ppt_y</p:attrName>
                                        </p:attrNameLst>
                                      </p:cBhvr>
                                      <p:tavLst>
                                        <p:tav tm="0">
                                          <p:val>
                                            <p:strVal val="#ppt_y"/>
                                          </p:val>
                                        </p:tav>
                                        <p:tav tm="100000">
                                          <p:val>
                                            <p:strVal val="#ppt_y"/>
                                          </p:val>
                                        </p:tav>
                                      </p:tavLst>
                                    </p:anim>
                                    <p:anim calcmode="lin" valueType="num">
                                      <p:cBhvr>
                                        <p:cTn id="37"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16"/>
                                        </p:tgtEl>
                                      </p:cBhvr>
                                    </p:animEffect>
                                  </p:childTnLst>
                                </p:cTn>
                              </p:par>
                            </p:childTnLst>
                          </p:cTn>
                        </p:par>
                        <p:par>
                          <p:cTn id="40" fill="hold">
                            <p:stCondLst>
                              <p:cond delay="4150"/>
                            </p:stCondLst>
                            <p:childTnLst>
                              <p:par>
                                <p:cTn id="41" presetID="2" presetClass="entr" presetSubtype="4"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4" grpId="0" bldLvl="0" animBg="1"/>
      <p:bldP spid="16"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5DFE428-7FC0-A488-0EDA-F4413A576B13}"/>
              </a:ext>
            </a:extLst>
          </p:cNvPr>
          <p:cNvSpPr txBox="1"/>
          <p:nvPr/>
        </p:nvSpPr>
        <p:spPr>
          <a:xfrm>
            <a:off x="1358463" y="393737"/>
            <a:ext cx="6101254" cy="4801314"/>
          </a:xfrm>
          <a:prstGeom prst="rect">
            <a:avLst/>
          </a:prstGeom>
          <a:noFill/>
        </p:spPr>
        <p:txBody>
          <a:bodyPr wrap="square">
            <a:spAutoFit/>
          </a:bodyPr>
          <a:lstStyle/>
          <a:p>
            <a:r>
              <a:rPr lang="zh-CN" altLang="en-US" dirty="0"/>
              <a:t>MV剪辑</a:t>
            </a:r>
          </a:p>
          <a:p>
            <a:r>
              <a:rPr lang="zh-CN" altLang="en-US" dirty="0"/>
              <a:t>音乐类MV</a:t>
            </a:r>
          </a:p>
          <a:p>
            <a:r>
              <a:rPr lang="zh-CN" altLang="en-US" dirty="0"/>
              <a:t>边唱边演</a:t>
            </a:r>
          </a:p>
          <a:p>
            <a:r>
              <a:rPr lang="zh-CN" altLang="en-US" dirty="0"/>
              <a:t>分类:</a:t>
            </a:r>
          </a:p>
          <a:p>
            <a:r>
              <a:rPr lang="zh-CN" altLang="en-US" dirty="0"/>
              <a:t>舞蹈类M</a:t>
            </a:r>
          </a:p>
          <a:p>
            <a:r>
              <a:rPr lang="zh-CN" altLang="en-US" dirty="0"/>
              <a:t>边舞边唱(歌曲与舞蹈节奏对应)</a:t>
            </a:r>
          </a:p>
          <a:p>
            <a:r>
              <a:rPr lang="zh-CN" altLang="en-US" dirty="0"/>
              <a:t>成长类MV</a:t>
            </a:r>
          </a:p>
          <a:p>
            <a:r>
              <a:rPr lang="zh-CN" altLang="en-US" dirty="0"/>
              <a:t>过程类配合声音</a:t>
            </a:r>
          </a:p>
          <a:p>
            <a:r>
              <a:rPr lang="zh-CN" altLang="en-US" dirty="0"/>
              <a:t>配音+字幕+声音处理</a:t>
            </a:r>
          </a:p>
          <a:p>
            <a:r>
              <a:rPr lang="zh-CN" altLang="en-US" dirty="0"/>
              <a:t>1、新建--序列AVCHD720p25</a:t>
            </a:r>
          </a:p>
          <a:p>
            <a:r>
              <a:rPr lang="zh-CN" altLang="en-US" dirty="0"/>
              <a:t>2、背景歌曲入轨Q切前-W切后</a:t>
            </a:r>
          </a:p>
          <a:p>
            <a:r>
              <a:rPr lang="zh-CN" altLang="en-US" dirty="0"/>
              <a:t>3、按CTRL在线上加二点一-起点下移-尾部相反</a:t>
            </a:r>
          </a:p>
          <a:p>
            <a:r>
              <a:rPr lang="zh-CN" altLang="en-US" dirty="0"/>
              <a:t>4、配音(剪辑)文本一默认文本一+号输入字--朗读--开始朗读</a:t>
            </a:r>
          </a:p>
          <a:p>
            <a:r>
              <a:rPr lang="zh-CN" altLang="en-US" dirty="0"/>
              <a:t>一导出--声音</a:t>
            </a:r>
          </a:p>
          <a:p>
            <a:r>
              <a:rPr lang="zh-CN" altLang="en-US" dirty="0"/>
              <a:t>5、配音入轨--分剪</a:t>
            </a:r>
          </a:p>
          <a:p>
            <a:endParaRPr lang="zh-CN" altLang="en-US" dirty="0"/>
          </a:p>
        </p:txBody>
      </p:sp>
    </p:spTree>
    <p:extLst>
      <p:ext uri="{BB962C8B-B14F-4D97-AF65-F5344CB8AC3E}">
        <p14:creationId xmlns:p14="http://schemas.microsoft.com/office/powerpoint/2010/main" val="385995190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2574778-785F-99B9-562B-51C2340CBC4F}"/>
              </a:ext>
            </a:extLst>
          </p:cNvPr>
          <p:cNvSpPr txBox="1"/>
          <p:nvPr/>
        </p:nvSpPr>
        <p:spPr>
          <a:xfrm>
            <a:off x="917028" y="530544"/>
            <a:ext cx="6101254" cy="3416320"/>
          </a:xfrm>
          <a:prstGeom prst="rect">
            <a:avLst/>
          </a:prstGeom>
          <a:noFill/>
        </p:spPr>
        <p:txBody>
          <a:bodyPr wrap="square">
            <a:spAutoFit/>
          </a:bodyPr>
          <a:lstStyle/>
          <a:p>
            <a:r>
              <a:rPr lang="zh-CN" altLang="en-US" dirty="0"/>
              <a:t>三:制作MV</a:t>
            </a:r>
          </a:p>
          <a:p>
            <a:r>
              <a:rPr lang="zh-CN" altLang="en-US" dirty="0"/>
              <a:t>6、在尾部独白区声音局部降低</a:t>
            </a:r>
          </a:p>
          <a:p>
            <a:r>
              <a:rPr lang="zh-CN" altLang="en-US" dirty="0"/>
              <a:t>7、找到合适帧-快照-入轨有2.0时-W</a:t>
            </a:r>
          </a:p>
          <a:p>
            <a:r>
              <a:rPr lang="zh-CN" altLang="en-US" dirty="0"/>
              <a:t>8、双击素材-用入出点剪辑仅拖动视频入轨</a:t>
            </a:r>
          </a:p>
          <a:p>
            <a:r>
              <a:rPr lang="zh-CN" altLang="en-US" dirty="0"/>
              <a:t>9、二次剪辑或比率拉伸剪辑时长为3秒钟一-右击持续时间(CTRL+R)一</a:t>
            </a:r>
          </a:p>
          <a:p>
            <a:r>
              <a:rPr lang="zh-CN" altLang="en-US" dirty="0"/>
              <a:t>10 字幕文件--新建-日版标题--创建文本框输入并设置-按ALT</a:t>
            </a:r>
          </a:p>
          <a:p>
            <a:r>
              <a:rPr lang="zh-CN" altLang="en-US" dirty="0"/>
              <a:t>+SHIFT复制二份向右</a:t>
            </a:r>
          </a:p>
          <a:p>
            <a:r>
              <a:rPr lang="zh-CN" altLang="en-US" dirty="0"/>
              <a:t>11交叉溶解给字幕</a:t>
            </a:r>
          </a:p>
          <a:p>
            <a:r>
              <a:rPr lang="zh-CN" altLang="en-US" dirty="0"/>
              <a:t>作业:用120速率做整做MV粤辑</a:t>
            </a:r>
          </a:p>
          <a:p>
            <a:endParaRPr lang="zh-CN" altLang="en-US" dirty="0"/>
          </a:p>
        </p:txBody>
      </p:sp>
    </p:spTree>
    <p:extLst>
      <p:ext uri="{BB962C8B-B14F-4D97-AF65-F5344CB8AC3E}">
        <p14:creationId xmlns:p14="http://schemas.microsoft.com/office/powerpoint/2010/main" val="227096385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2.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3.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4.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5.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6.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7.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8.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9.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0.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1.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12.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13.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4.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5.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16.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17.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8.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19.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20.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21.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22.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23.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24.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25.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26.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27.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28.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29.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30.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31.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32.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33.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34.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35.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36.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37.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38.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39.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40.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41.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42.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43.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44.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45.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46.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47.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48.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49.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50.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51.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52.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53.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54.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55.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56.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57.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58.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59.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60.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61.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62.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63.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64.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65.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66.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67.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68.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69.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70.xml><?xml version="1.0" encoding="utf-8"?>
<p:tagLst xmlns:a="http://schemas.openxmlformats.org/drawingml/2006/main" xmlns:r="http://schemas.openxmlformats.org/officeDocument/2006/relationships" xmlns:p="http://schemas.openxmlformats.org/presentationml/2006/main">
  <p:tag name="MH" val="20160410221154"/>
  <p:tag name="MH_LIBRARY" val="GRAPHIC"/>
  <p:tag name="MH_ORDER" val="文本框 25"/>
</p:tagLst>
</file>

<file path=ppt/tags/tag71.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ags/tag72.xml><?xml version="1.0" encoding="utf-8"?>
<p:tagLst xmlns:a="http://schemas.openxmlformats.org/drawingml/2006/main" xmlns:r="http://schemas.openxmlformats.org/officeDocument/2006/relationships" xmlns:p="http://schemas.openxmlformats.org/presentationml/2006/main">
  <p:tag name="MH" val="20160411112121"/>
  <p:tag name="MH_LIBRARY" val="GRAPHIC"/>
  <p:tag name="MH_ORDER" val="Rectangle 24"/>
</p:tagLst>
</file>

<file path=ppt/theme/theme1.xml><?xml version="1.0" encoding="utf-8"?>
<a:theme xmlns:a="http://schemas.openxmlformats.org/drawingml/2006/main" name="画廊">
  <a:themeElements>
    <a:clrScheme name="画廊">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画廊">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画廊">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TM10001114[[fn=画廊]]</Template>
  <TotalTime>113</TotalTime>
  <Words>14502</Words>
  <Application>Microsoft Office PowerPoint</Application>
  <PresentationFormat>宽屏</PresentationFormat>
  <Paragraphs>530</Paragraphs>
  <Slides>117</Slides>
  <Notes>20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117</vt:i4>
      </vt:variant>
    </vt:vector>
  </HeadingPairs>
  <TitlesOfParts>
    <vt:vector size="128" baseType="lpstr">
      <vt:lpstr>等线</vt:lpstr>
      <vt:lpstr>方正正中黑简体</vt:lpstr>
      <vt:lpstr>仿宋</vt:lpstr>
      <vt:lpstr>宋体</vt:lpstr>
      <vt:lpstr>微软雅黑</vt:lpstr>
      <vt:lpstr>Arial</vt:lpstr>
      <vt:lpstr>Calibri</vt:lpstr>
      <vt:lpstr>Courier New</vt:lpstr>
      <vt:lpstr>Gill Sans MT</vt:lpstr>
      <vt:lpstr>Wingdings</vt:lpstr>
      <vt:lpstr>画廊</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导入素材  在编辑界面下，选择“文件-&gt;导入”会自动弹出窗口，在弹出的界面中，选择需要导入的文件（可以是支持的视频文件，图片，音频文件等等，可以点开文件类型一栏查看支持的文件类型）。 具体操作 导入素材的多种方式 规范、正确地导入素材是 Pr 工作流程的重要一步。 直接在项目面板的空白处双击。 直接将素材或者素材文件夹拖入到项目面板中。 Pr 原生支持编辑 P2、XDCAM、R3D、ARRIRAW 以及 AVCHD 等多种格式文件。Raw 文件必定包含一个解释层，借以查看 Raw 文件本身。只要在源面板打开素材，就可在效果控件面板中查看到各个解释控件。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Administrator</dc:creator>
  <cp:lastModifiedBy>Administrator</cp:lastModifiedBy>
  <cp:revision>125</cp:revision>
  <dcterms:created xsi:type="dcterms:W3CDTF">2024-09-08T01:36:44Z</dcterms:created>
  <dcterms:modified xsi:type="dcterms:W3CDTF">2024-09-08T03:31:47Z</dcterms:modified>
</cp:coreProperties>
</file>