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63" r:id="rId6"/>
    <p:sldId id="259" r:id="rId7"/>
    <p:sldId id="284" r:id="rId8"/>
    <p:sldId id="260" r:id="rId9"/>
    <p:sldId id="286" r:id="rId10"/>
    <p:sldId id="285" r:id="rId11"/>
    <p:sldId id="287" r:id="rId12"/>
    <p:sldId id="288" r:id="rId13"/>
    <p:sldId id="289" r:id="rId14"/>
    <p:sldId id="261" r:id="rId15"/>
    <p:sldId id="290" r:id="rId16"/>
    <p:sldId id="291" r:id="rId17"/>
    <p:sldId id="292" r:id="rId18"/>
    <p:sldId id="266" r:id="rId19"/>
    <p:sldId id="294" r:id="rId20"/>
    <p:sldId id="293" r:id="rId21"/>
    <p:sldId id="269" r:id="rId22"/>
    <p:sldId id="275" r:id="rId23"/>
    <p:sldId id="296" r:id="rId24"/>
    <p:sldId id="297" r:id="rId25"/>
    <p:sldId id="262"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commentAuthors" Target="commentAuthors.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DA9C252-B8D0-45BC-8B32-1871FD7C7829}"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87746" name="幻灯片图像占位符 1"/>
          <p:cNvSpPr>
            <a:spLocks noTextEdit="1"/>
          </p:cNvSpPr>
          <p:nvPr>
            <p:ph type="sldImg"/>
          </p:nvPr>
        </p:nvSpPr>
        <p:spPr>
          <a:ln>
            <a:miter lim="800000"/>
          </a:ln>
        </p:spPr>
      </p:sp>
      <p:sp>
        <p:nvSpPr>
          <p:cNvPr id="287747" name="文本占位符 2"/>
          <p:cNvSpPr/>
          <p:nvPr>
            <p:ph type="body"/>
          </p:nvPr>
        </p:nvSpPr>
        <p:spPr/>
        <p:txBody>
          <a:bodyPr wrap="square" lIns="91440" tIns="45720" rIns="91440" bIns="45720" anchor="t"/>
          <a:p>
            <a:pPr lvl="0" eaLnBrk="1" hangingPunct="1"/>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8DA9C252-B8D0-45BC-8B32-1871FD7C7829}"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image" Target="../media/image1.pn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9" Type="http://schemas.openxmlformats.org/officeDocument/2006/relationships/tags" Target="../tags/tag2.xml"/><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2.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image" Target="../media/image17.png"/></Relationships>
</file>

<file path=ppt/slides/_rels/slide18.xml.rels><?xml version="1.0" encoding="UTF-8" standalone="yes"?>
<Relationships xmlns="http://schemas.openxmlformats.org/package/2006/relationships"><Relationship Id="rId9" Type="http://schemas.openxmlformats.org/officeDocument/2006/relationships/tags" Target="../tags/tag14.xml"/><Relationship Id="rId8" Type="http://schemas.openxmlformats.org/officeDocument/2006/relationships/tags" Target="../tags/tag13.xml"/><Relationship Id="rId7" Type="http://schemas.openxmlformats.org/officeDocument/2006/relationships/tags" Target="../tags/tag12.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3" Type="http://schemas.openxmlformats.org/officeDocument/2006/relationships/tags" Target="../tags/tag8.xml"/><Relationship Id="rId22" Type="http://schemas.openxmlformats.org/officeDocument/2006/relationships/slideLayout" Target="../slideLayouts/slideLayout1.xml"/><Relationship Id="rId21" Type="http://schemas.openxmlformats.org/officeDocument/2006/relationships/tags" Target="../tags/tag26.xml"/><Relationship Id="rId20" Type="http://schemas.openxmlformats.org/officeDocument/2006/relationships/tags" Target="../tags/tag25.xml"/><Relationship Id="rId2" Type="http://schemas.openxmlformats.org/officeDocument/2006/relationships/tags" Target="../tags/tag7.xml"/><Relationship Id="rId19" Type="http://schemas.openxmlformats.org/officeDocument/2006/relationships/tags" Target="../tags/tag24.xml"/><Relationship Id="rId18" Type="http://schemas.openxmlformats.org/officeDocument/2006/relationships/tags" Target="../tags/tag23.xml"/><Relationship Id="rId17" Type="http://schemas.openxmlformats.org/officeDocument/2006/relationships/tags" Target="../tags/tag22.xml"/><Relationship Id="rId16" Type="http://schemas.openxmlformats.org/officeDocument/2006/relationships/tags" Target="../tags/tag21.xml"/><Relationship Id="rId15" Type="http://schemas.openxmlformats.org/officeDocument/2006/relationships/tags" Target="../tags/tag20.xml"/><Relationship Id="rId14" Type="http://schemas.openxmlformats.org/officeDocument/2006/relationships/tags" Target="../tags/tag19.xml"/><Relationship Id="rId13" Type="http://schemas.openxmlformats.org/officeDocument/2006/relationships/tags" Target="../tags/tag18.xml"/><Relationship Id="rId12" Type="http://schemas.openxmlformats.org/officeDocument/2006/relationships/tags" Target="../tags/tag17.xml"/><Relationship Id="rId11" Type="http://schemas.openxmlformats.org/officeDocument/2006/relationships/tags" Target="../tags/tag16.xml"/><Relationship Id="rId10" Type="http://schemas.openxmlformats.org/officeDocument/2006/relationships/tags" Target="../tags/tag15.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59"/>
          <p:cNvSpPr txBox="1">
            <a:spLocks noChangeArrowheads="1"/>
          </p:cNvSpPr>
          <p:nvPr/>
        </p:nvSpPr>
        <p:spPr bwMode="auto">
          <a:xfrm>
            <a:off x="5414253" y="1977561"/>
            <a:ext cx="5576570" cy="1967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0" tIns="60940" rIns="121880" bIns="6094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a:r>
              <a:rPr lang="zh-CN" altLang="en-US" sz="600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《新媒体运营》</a:t>
            </a:r>
            <a:endParaRPr lang="zh-CN" altLang="en-US" sz="600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algn="r"/>
            <a:endParaRPr lang="zh-CN" altLang="zh-CN" sz="600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20669" y="379986"/>
            <a:ext cx="6081611" cy="6081611"/>
          </a:xfrm>
          <a:prstGeom prst="rect">
            <a:avLst/>
          </a:prstGeom>
        </p:spPr>
      </p:pic>
      <p:sp>
        <p:nvSpPr>
          <p:cNvPr id="18" name="矩形 17"/>
          <p:cNvSpPr/>
          <p:nvPr/>
        </p:nvSpPr>
        <p:spPr>
          <a:xfrm>
            <a:off x="6540138" y="3620271"/>
            <a:ext cx="3819525" cy="521970"/>
          </a:xfrm>
          <a:prstGeom prst="rect">
            <a:avLst/>
          </a:prstGeom>
        </p:spPr>
        <p:txBody>
          <a:bodyPr wrap="none">
            <a:spAutoFit/>
          </a:bodyPr>
          <a:lstStyle/>
          <a:p>
            <a:pPr algn="r"/>
            <a:r>
              <a:rPr lang="zh-CN" altLang="en-US" sz="2800" dirty="0">
                <a:solidFill>
                  <a:srgbClr val="415661"/>
                </a:solidFill>
                <a:cs typeface="+mn-ea"/>
                <a:sym typeface="+mn-lt"/>
              </a:rPr>
              <a:t>项目一 新媒体运营入门</a:t>
            </a:r>
            <a:endParaRPr lang="zh-CN" altLang="en-US" sz="2800" dirty="0">
              <a:solidFill>
                <a:srgbClr val="415661"/>
              </a:solidFill>
              <a:cs typeface="+mn-ea"/>
              <a:sym typeface="+mn-lt"/>
            </a:endParaRPr>
          </a:p>
        </p:txBody>
      </p:sp>
      <p:sp>
        <p:nvSpPr>
          <p:cNvPr id="7" name="文本框 6"/>
          <p:cNvSpPr txBox="1"/>
          <p:nvPr userDrawn="1"/>
        </p:nvSpPr>
        <p:spPr>
          <a:xfrm>
            <a:off x="484505" y="379730"/>
            <a:ext cx="4185285" cy="368300"/>
          </a:xfrm>
          <a:prstGeom prst="rect">
            <a:avLst/>
          </a:prstGeom>
          <a:noFill/>
        </p:spPr>
        <p:txBody>
          <a:bodyPr wrap="none" rtlCol="0">
            <a:spAutoFit/>
          </a:bodyPr>
          <a:p>
            <a:pPr algn="l"/>
            <a:r>
              <a:rPr lang="zh-CN" altLang="en-US"/>
              <a:t>21世纪高职高专规划教材•电子商务系列</a:t>
            </a:r>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nodeType="afterEffect">
                                  <p:stCondLst>
                                    <p:cond delay="0"/>
                                  </p:stCondLst>
                                  <p:iterate type="lt">
                                    <p:tmPct val="10000"/>
                                  </p:iterate>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p:cTn id="13"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xEl>
                                              <p:pRg st="0" end="0"/>
                                            </p:txEl>
                                          </p:spTgt>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ppt_y</p:attrName>
                                        </p:attrNameLst>
                                      </p:cBhvr>
                                      <p:tavLst>
                                        <p:tav tm="0">
                                          <p:val>
                                            <p:strVal val="#ppt_y+#ppt_h*1.125000"/>
                                          </p:val>
                                        </p:tav>
                                        <p:tav tm="100000">
                                          <p:val>
                                            <p:strVal val="#ppt_y"/>
                                          </p:val>
                                        </p:tav>
                                      </p:tavLst>
                                    </p:anim>
                                    <p:animEffect transition="in" filter="wipe(up)">
                                      <p:cBhvr>
                                        <p:cTn id="2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3011" name="TextBox 2"/>
          <p:cNvSpPr/>
          <p:nvPr/>
        </p:nvSpPr>
        <p:spPr>
          <a:xfrm>
            <a:off x="651933" y="677333"/>
            <a:ext cx="8132233" cy="50038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项目内容</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1876425" y="1280160"/>
            <a:ext cx="8438515" cy="5077460"/>
          </a:xfrm>
          <a:prstGeom prst="rect">
            <a:avLst/>
          </a:prstGeom>
          <a:solidFill>
            <a:schemeClr val="bg1"/>
          </a:solidFill>
          <a:ln w="9525">
            <a:noFill/>
          </a:ln>
        </p:spPr>
        <p:txBody>
          <a:bodyPr wrap="square">
            <a:spAutoFit/>
          </a:bodyPr>
          <a:p>
            <a:pPr indent="0">
              <a:lnSpc>
                <a:spcPct val="150000"/>
              </a:lnSpc>
            </a:pPr>
            <a:r>
              <a:rPr lang="zh-CN" sz="2000" b="1">
                <a:ea typeface="宋体" panose="02010600030101010101" pitchFamily="2" charset="-122"/>
              </a:rPr>
              <a:t>〖知识目标〗</a:t>
            </a:r>
            <a:r>
              <a:rPr lang="zh-CN" sz="1600" b="0">
                <a:ea typeface="宋体" panose="02010600030101010101" pitchFamily="2" charset="-122"/>
              </a:rPr>
              <a:t>1.掌握新媒体，公域流量，私域流量的概念2.熟悉新媒体行业的发展趋势3.了解新媒体运营部门的人员配置及分工4.掌握新媒体运营的职责、具备的能力5.熟悉新媒体平台的特点6.掌握新媒体运营工作流程</a:t>
            </a:r>
            <a:endParaRPr lang="zh-CN" sz="1600" b="0">
              <a:ea typeface="宋体" panose="02010600030101010101" pitchFamily="2" charset="-122"/>
            </a:endParaRPr>
          </a:p>
          <a:p>
            <a:pPr indent="0">
              <a:lnSpc>
                <a:spcPct val="150000"/>
              </a:lnSpc>
            </a:pPr>
            <a:endParaRPr lang="zh-CN" sz="1600" b="0">
              <a:highlight>
                <a:srgbClr val="FFFF00"/>
              </a:highlight>
              <a:ea typeface="宋体" panose="02010600030101010101" pitchFamily="2" charset="-122"/>
            </a:endParaRPr>
          </a:p>
          <a:p>
            <a:pPr indent="0">
              <a:lnSpc>
                <a:spcPct val="150000"/>
              </a:lnSpc>
            </a:pPr>
            <a:r>
              <a:rPr lang="zh-CN" sz="2000" b="1">
                <a:ea typeface="宋体" panose="02010600030101010101" pitchFamily="2" charset="-122"/>
              </a:rPr>
              <a:t>〖能力目标〗</a:t>
            </a:r>
            <a:r>
              <a:rPr lang="zh-CN" sz="1600" b="0">
                <a:ea typeface="宋体" panose="02010600030101010101" pitchFamily="2" charset="-122"/>
              </a:rPr>
              <a:t>1.能够运用所学知识分析新媒体运营人才需求2.能够为从事新媒体运营工作进行自我分析3.能够分析公域流量和私域流量的营销特点4.能够运用所学分析新媒体工作的环节</a:t>
            </a:r>
            <a:endParaRPr lang="zh-CN" altLang="en-US" sz="1600" b="0">
              <a:ea typeface="宋体" panose="02010600030101010101" pitchFamily="2" charset="-122"/>
            </a:endParaRPr>
          </a:p>
        </p:txBody>
      </p:sp>
      <p:pic>
        <p:nvPicPr>
          <p:cNvPr id="11" name="图片 10"/>
          <p:cNvPicPr>
            <a:picLocks noChangeAspect="1"/>
          </p:cNvPicPr>
          <p:nvPr>
            <p:custDataLst>
              <p:tags r:id="rId1"/>
            </p:custDataLst>
          </p:nvPr>
        </p:nvPicPr>
        <p:blipFill>
          <a:blip r:embed="rId2" cstate="print">
            <a:extLst>
              <a:ext uri="{28A0092B-C50C-407E-A947-70E740481C1C}">
                <a14:useLocalDpi xmlns:a14="http://schemas.microsoft.com/office/drawing/2010/main" val="0"/>
              </a:ext>
            </a:extLst>
          </a:blip>
          <a:stretch>
            <a:fillRect/>
          </a:stretch>
        </p:blipFill>
        <p:spPr>
          <a:xfrm>
            <a:off x="6767830" y="970915"/>
            <a:ext cx="4276090" cy="42760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1557020"/>
            <a:ext cx="10515600" cy="4351338"/>
          </a:xfrm>
        </p:spPr>
        <p:txBody>
          <a:bodyPr/>
          <a:p>
            <a:pPr marL="0" indent="0">
              <a:buNone/>
            </a:pPr>
            <a:endParaRPr lang="zh-CN" altLang="en-US"/>
          </a:p>
          <a:p>
            <a:pPr marL="0" indent="0">
              <a:lnSpc>
                <a:spcPct val="150000"/>
              </a:lnSpc>
              <a:buNone/>
            </a:pPr>
            <a:r>
              <a:rPr lang="zh-CN" altLang="en-US" sz="1800">
                <a:latin typeface="宋体" panose="02010600030101010101" pitchFamily="2" charset="-122"/>
                <a:ea typeface="宋体" panose="02010600030101010101" pitchFamily="2" charset="-122"/>
                <a:cs typeface="宋体" panose="02010600030101010101" pitchFamily="2" charset="-122"/>
              </a:rPr>
              <a:t>   小王是个高职大三的学生，开始为毕业后的工作上心了，经常到招聘网站看看，听说新媒体行业的发展前景都很不错，于是小王找到在企业负责新媒体的学长，想请教一下：</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1800">
                <a:latin typeface="宋体" panose="02010600030101010101" pitchFamily="2" charset="-122"/>
                <a:ea typeface="宋体" panose="02010600030101010101" pitchFamily="2" charset="-122"/>
                <a:cs typeface="宋体" panose="02010600030101010101" pitchFamily="2" charset="-122"/>
              </a:rPr>
              <a:t>1.什么是新媒体？</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1800">
                <a:latin typeface="宋体" panose="02010600030101010101" pitchFamily="2" charset="-122"/>
                <a:ea typeface="宋体" panose="02010600030101010101" pitchFamily="2" charset="-122"/>
                <a:cs typeface="宋体" panose="02010600030101010101" pitchFamily="2" charset="-122"/>
              </a:rPr>
              <a:t>2.新媒体行业的发展趋势如何？</a:t>
            </a:r>
            <a:endParaRPr lang="zh-CN" altLang="en-US" sz="1800">
              <a:latin typeface="宋体" panose="02010600030101010101" pitchFamily="2" charset="-122"/>
              <a:ea typeface="宋体" panose="02010600030101010101" pitchFamily="2" charset="-122"/>
              <a:cs typeface="宋体" panose="02010600030101010101" pitchFamily="2" charset="-122"/>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400" b="1">
                <a:solidFill>
                  <a:schemeClr val="accent1">
                    <a:lumMod val="50000"/>
                  </a:schemeClr>
                </a:solidFill>
                <a:effectLst/>
                <a:latin typeface="宋体" panose="02010600030101010101" pitchFamily="2" charset="-122"/>
                <a:ea typeface="宋体" panose="02010600030101010101" pitchFamily="2" charset="-122"/>
                <a:cs typeface="宋体" panose="02010600030101010101" pitchFamily="2" charset="-122"/>
              </a:rPr>
              <a:t>〖课前提问〗</a:t>
            </a:r>
            <a:endParaRPr lang="zh-CN" altLang="en-US" sz="2400">
              <a:solidFill>
                <a:schemeClr val="accent1">
                  <a:lumMod val="75000"/>
                </a:schemeClr>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endParaRPr>
          </a:p>
          <a:p>
            <a:r>
              <a:rPr lang="zh-CN" altLang="en-US" sz="1600">
                <a:latin typeface="宋体" panose="02010600030101010101" pitchFamily="2" charset="-122"/>
                <a:ea typeface="宋体" panose="02010600030101010101" pitchFamily="2" charset="-122"/>
                <a:cs typeface="宋体" panose="02010600030101010101" pitchFamily="2" charset="-122"/>
              </a:rPr>
              <a:t>如果你是小王，你如何回答以上问题？</a:t>
            </a:r>
            <a:r>
              <a:rPr lang="zh-CN" altLang="en-US" sz="2400"/>
              <a:t>  </a:t>
            </a:r>
            <a:endParaRPr lang="zh-CN" altLang="en-US" sz="2400"/>
          </a:p>
        </p:txBody>
      </p:sp>
      <p:sp>
        <p:nvSpPr>
          <p:cNvPr id="43010"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3011" name="TextBox 2"/>
          <p:cNvSpPr/>
          <p:nvPr/>
        </p:nvSpPr>
        <p:spPr>
          <a:xfrm>
            <a:off x="651933" y="677333"/>
            <a:ext cx="8132233" cy="50038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0">
                <a:solidFill>
                  <a:schemeClr val="accent1">
                    <a:lumMod val="50000"/>
                  </a:schemeClr>
                </a:solidFill>
                <a:effectLst>
                  <a:outerShdw blurRad="38100" dist="25400" dir="5400000" algn="ctr" rotWithShape="0">
                    <a:srgbClr val="6E747A">
                      <a:alpha val="43000"/>
                    </a:srgbClr>
                  </a:outerShdw>
                </a:effectLst>
                <a:sym typeface="+mn-ea"/>
              </a:rPr>
              <a:t>〖故事导入〗</a:t>
            </a:r>
            <a:endParaRPr lang="zh-CN" altLang="en-US" sz="2660" b="1" kern="0" noProof="0" dirty="0">
              <a:solidFill>
                <a:schemeClr val="accent1">
                  <a:lumMod val="50000"/>
                </a:schemeClr>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663180" y="2919730"/>
            <a:ext cx="3185795" cy="31857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53" y="597849"/>
            <a:ext cx="652677" cy="674688"/>
          </a:xfrm>
          <a:custGeom>
            <a:avLst/>
            <a:gdLst/>
            <a:ahLst/>
            <a:cxnLst/>
            <a:rect l="l" t="t" r="r" b="b"/>
            <a:pathLst>
              <a:path w="489584" h="506094">
                <a:moveTo>
                  <a:pt x="489204" y="505968"/>
                </a:moveTo>
                <a:lnTo>
                  <a:pt x="0" y="505968"/>
                </a:lnTo>
                <a:lnTo>
                  <a:pt x="0" y="0"/>
                </a:lnTo>
                <a:lnTo>
                  <a:pt x="489204" y="0"/>
                </a:lnTo>
                <a:lnTo>
                  <a:pt x="489204" y="505968"/>
                </a:lnTo>
                <a:close/>
              </a:path>
            </a:pathLst>
          </a:custGeom>
          <a:solidFill>
            <a:srgbClr val="1173AF"/>
          </a:solidFill>
        </p:spPr>
        <p:txBody>
          <a:bodyPr wrap="square" lIns="0" tIns="0" rIns="0" bIns="0" rtlCol="0"/>
          <a:lstStyle/>
          <a:p>
            <a:endParaRPr sz="2400"/>
          </a:p>
        </p:txBody>
      </p:sp>
      <p:sp>
        <p:nvSpPr>
          <p:cNvPr id="3" name="object 3"/>
          <p:cNvSpPr txBox="1">
            <a:spLocks noGrp="1"/>
          </p:cNvSpPr>
          <p:nvPr>
            <p:ph type="title"/>
          </p:nvPr>
        </p:nvSpPr>
        <p:spPr>
          <a:xfrm>
            <a:off x="758190" y="701675"/>
            <a:ext cx="4322445" cy="426085"/>
          </a:xfrm>
          <a:prstGeom prst="rect">
            <a:avLst/>
          </a:prstGeom>
        </p:spPr>
        <p:txBody>
          <a:bodyPr vert="horz" wrap="square" lIns="0" tIns="17777" rIns="0" bIns="0" rtlCol="0">
            <a:spAutoFit/>
          </a:bodyPr>
          <a:lstStyle/>
          <a:p>
            <a:pPr marL="12700">
              <a:lnSpc>
                <a:spcPct val="100000"/>
              </a:lnSpc>
              <a:spcBef>
                <a:spcPts val="105"/>
              </a:spcBef>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cs typeface="+mn-cs"/>
              </a:rPr>
              <a:t>一、新媒体的定义及特点</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cs typeface="+mn-cs"/>
            </a:endParaRPr>
          </a:p>
        </p:txBody>
      </p:sp>
      <p:sp>
        <p:nvSpPr>
          <p:cNvPr id="4" name="object 4"/>
          <p:cNvSpPr/>
          <p:nvPr/>
        </p:nvSpPr>
        <p:spPr>
          <a:xfrm>
            <a:off x="1902606" y="4449919"/>
            <a:ext cx="2354720" cy="1464842"/>
          </a:xfrm>
          <a:prstGeom prst="rect">
            <a:avLst/>
          </a:prstGeom>
          <a:blipFill>
            <a:blip r:embed="rId1" cstate="print"/>
            <a:stretch>
              <a:fillRect/>
            </a:stretch>
          </a:blipFill>
        </p:spPr>
        <p:txBody>
          <a:bodyPr wrap="square" lIns="0" tIns="0" rIns="0" bIns="0" rtlCol="0"/>
          <a:lstStyle/>
          <a:p>
            <a:endParaRPr sz="2400"/>
          </a:p>
        </p:txBody>
      </p:sp>
      <p:sp>
        <p:nvSpPr>
          <p:cNvPr id="5" name="object 5"/>
          <p:cNvSpPr/>
          <p:nvPr/>
        </p:nvSpPr>
        <p:spPr>
          <a:xfrm>
            <a:off x="1967622" y="4488521"/>
            <a:ext cx="2224692" cy="1334815"/>
          </a:xfrm>
          <a:prstGeom prst="rect">
            <a:avLst/>
          </a:prstGeom>
          <a:blipFill>
            <a:blip r:embed="rId2" cstate="print"/>
            <a:stretch>
              <a:fillRect/>
            </a:stretch>
          </a:blipFill>
        </p:spPr>
        <p:txBody>
          <a:bodyPr wrap="square" lIns="0" tIns="0" rIns="0" bIns="0" rtlCol="0"/>
          <a:lstStyle/>
          <a:p>
            <a:endParaRPr sz="2400"/>
          </a:p>
        </p:txBody>
      </p:sp>
      <p:sp>
        <p:nvSpPr>
          <p:cNvPr id="6" name="object 6"/>
          <p:cNvSpPr/>
          <p:nvPr/>
        </p:nvSpPr>
        <p:spPr>
          <a:xfrm>
            <a:off x="4334532" y="4840002"/>
            <a:ext cx="603410" cy="684677"/>
          </a:xfrm>
          <a:prstGeom prst="rect">
            <a:avLst/>
          </a:prstGeom>
          <a:blipFill>
            <a:blip r:embed="rId3" cstate="print"/>
            <a:stretch>
              <a:fillRect/>
            </a:stretch>
          </a:blipFill>
        </p:spPr>
        <p:txBody>
          <a:bodyPr wrap="square" lIns="0" tIns="0" rIns="0" bIns="0" rtlCol="0"/>
          <a:lstStyle/>
          <a:p>
            <a:endParaRPr sz="2400"/>
          </a:p>
        </p:txBody>
      </p:sp>
      <p:sp>
        <p:nvSpPr>
          <p:cNvPr id="7" name="object 7"/>
          <p:cNvSpPr/>
          <p:nvPr/>
        </p:nvSpPr>
        <p:spPr>
          <a:xfrm>
            <a:off x="4399544" y="4878604"/>
            <a:ext cx="473381" cy="554648"/>
          </a:xfrm>
          <a:prstGeom prst="rect">
            <a:avLst/>
          </a:prstGeom>
          <a:blipFill>
            <a:blip r:embed="rId4" cstate="print"/>
            <a:stretch>
              <a:fillRect/>
            </a:stretch>
          </a:blipFill>
        </p:spPr>
        <p:txBody>
          <a:bodyPr wrap="square" lIns="0" tIns="0" rIns="0" bIns="0" rtlCol="0"/>
          <a:lstStyle/>
          <a:p>
            <a:endParaRPr sz="2400"/>
          </a:p>
        </p:txBody>
      </p:sp>
      <p:sp>
        <p:nvSpPr>
          <p:cNvPr id="8" name="object 8"/>
          <p:cNvSpPr/>
          <p:nvPr/>
        </p:nvSpPr>
        <p:spPr>
          <a:xfrm>
            <a:off x="5015145" y="4449919"/>
            <a:ext cx="2354719" cy="1464842"/>
          </a:xfrm>
          <a:prstGeom prst="rect">
            <a:avLst/>
          </a:prstGeom>
          <a:blipFill>
            <a:blip r:embed="rId5" cstate="print"/>
            <a:stretch>
              <a:fillRect/>
            </a:stretch>
          </a:blipFill>
        </p:spPr>
        <p:txBody>
          <a:bodyPr wrap="square" lIns="0" tIns="0" rIns="0" bIns="0" rtlCol="0"/>
          <a:lstStyle/>
          <a:p>
            <a:endParaRPr sz="2400"/>
          </a:p>
        </p:txBody>
      </p:sp>
      <p:sp>
        <p:nvSpPr>
          <p:cNvPr id="9" name="object 9"/>
          <p:cNvSpPr/>
          <p:nvPr/>
        </p:nvSpPr>
        <p:spPr>
          <a:xfrm>
            <a:off x="5080159" y="4488521"/>
            <a:ext cx="2224691" cy="1334815"/>
          </a:xfrm>
          <a:prstGeom prst="rect">
            <a:avLst/>
          </a:prstGeom>
          <a:blipFill>
            <a:blip r:embed="rId6" cstate="print"/>
            <a:stretch>
              <a:fillRect/>
            </a:stretch>
          </a:blipFill>
        </p:spPr>
        <p:txBody>
          <a:bodyPr wrap="square" lIns="0" tIns="0" rIns="0" bIns="0" rtlCol="0"/>
          <a:lstStyle/>
          <a:p>
            <a:endParaRPr sz="2400"/>
          </a:p>
        </p:txBody>
      </p:sp>
      <p:sp>
        <p:nvSpPr>
          <p:cNvPr id="10" name="object 10"/>
          <p:cNvSpPr/>
          <p:nvPr/>
        </p:nvSpPr>
        <p:spPr>
          <a:xfrm>
            <a:off x="7447068" y="4840002"/>
            <a:ext cx="603408" cy="684677"/>
          </a:xfrm>
          <a:prstGeom prst="rect">
            <a:avLst/>
          </a:prstGeom>
          <a:blipFill>
            <a:blip r:embed="rId3" cstate="print"/>
            <a:stretch>
              <a:fillRect/>
            </a:stretch>
          </a:blipFill>
        </p:spPr>
        <p:txBody>
          <a:bodyPr wrap="square" lIns="0" tIns="0" rIns="0" bIns="0" rtlCol="0"/>
          <a:lstStyle/>
          <a:p>
            <a:endParaRPr sz="2400"/>
          </a:p>
        </p:txBody>
      </p:sp>
      <p:sp>
        <p:nvSpPr>
          <p:cNvPr id="11" name="object 11"/>
          <p:cNvSpPr/>
          <p:nvPr/>
        </p:nvSpPr>
        <p:spPr>
          <a:xfrm>
            <a:off x="7512083" y="4878604"/>
            <a:ext cx="473381" cy="554648"/>
          </a:xfrm>
          <a:prstGeom prst="rect">
            <a:avLst/>
          </a:prstGeom>
          <a:blipFill>
            <a:blip r:embed="rId4" cstate="print"/>
            <a:stretch>
              <a:fillRect/>
            </a:stretch>
          </a:blipFill>
        </p:spPr>
        <p:txBody>
          <a:bodyPr wrap="square" lIns="0" tIns="0" rIns="0" bIns="0" rtlCol="0"/>
          <a:lstStyle/>
          <a:p>
            <a:endParaRPr sz="2400"/>
          </a:p>
        </p:txBody>
      </p:sp>
      <p:sp>
        <p:nvSpPr>
          <p:cNvPr id="12" name="object 12"/>
          <p:cNvSpPr/>
          <p:nvPr/>
        </p:nvSpPr>
        <p:spPr>
          <a:xfrm>
            <a:off x="8125651" y="4449919"/>
            <a:ext cx="2356750" cy="1464842"/>
          </a:xfrm>
          <a:prstGeom prst="rect">
            <a:avLst/>
          </a:prstGeom>
          <a:blipFill>
            <a:blip r:embed="rId7" cstate="print"/>
            <a:stretch>
              <a:fillRect/>
            </a:stretch>
          </a:blipFill>
        </p:spPr>
        <p:txBody>
          <a:bodyPr wrap="square" lIns="0" tIns="0" rIns="0" bIns="0" rtlCol="0"/>
          <a:lstStyle/>
          <a:p>
            <a:endParaRPr sz="2400"/>
          </a:p>
        </p:txBody>
      </p:sp>
      <p:sp>
        <p:nvSpPr>
          <p:cNvPr id="13" name="object 13"/>
          <p:cNvSpPr/>
          <p:nvPr/>
        </p:nvSpPr>
        <p:spPr>
          <a:xfrm>
            <a:off x="8190665" y="4488521"/>
            <a:ext cx="2226723" cy="1334815"/>
          </a:xfrm>
          <a:prstGeom prst="rect">
            <a:avLst/>
          </a:prstGeom>
          <a:blipFill>
            <a:blip r:embed="rId8" cstate="print"/>
            <a:stretch>
              <a:fillRect/>
            </a:stretch>
          </a:blipFill>
        </p:spPr>
        <p:txBody>
          <a:bodyPr wrap="square" lIns="0" tIns="0" rIns="0" bIns="0" rtlCol="0"/>
          <a:lstStyle/>
          <a:p>
            <a:endParaRPr sz="2400"/>
          </a:p>
        </p:txBody>
      </p:sp>
      <p:sp>
        <p:nvSpPr>
          <p:cNvPr id="14" name="object 14"/>
          <p:cNvSpPr txBox="1"/>
          <p:nvPr/>
        </p:nvSpPr>
        <p:spPr>
          <a:xfrm>
            <a:off x="891698" y="1633265"/>
            <a:ext cx="10055982" cy="3592195"/>
          </a:xfrm>
          <a:prstGeom prst="rect">
            <a:avLst/>
          </a:prstGeom>
        </p:spPr>
        <p:txBody>
          <a:bodyPr vert="horz" wrap="square" lIns="0" tIns="16084" rIns="0" bIns="0" rtlCol="0">
            <a:spAutoFit/>
          </a:bodyPr>
          <a:lstStyle/>
          <a:p>
            <a:pPr algn="l">
              <a:lnSpc>
                <a:spcPct val="150000"/>
              </a:lnSpc>
              <a:spcBef>
                <a:spcPts val="95"/>
              </a:spcBef>
            </a:pPr>
            <a:r>
              <a:rPr sz="2135" dirty="0">
                <a:latin typeface="微软雅黑" panose="020B0503020204020204" pitchFamily="34" charset="-122"/>
                <a:cs typeface="微软雅黑" panose="020B0503020204020204" pitchFamily="34" charset="-122"/>
              </a:rPr>
              <a:t>新媒体可定义为新的技术支撑体系下出现的媒体形态，依托现代化、电子化手段，实现个体与个体之间、点对点之间信息的输出与接收，如数字杂志、数字报纸、数字广播、手机短信、微博、微信、移动电视、网络、桌面视窗、数字电视、数字电影、触摸媒体等。相对于报刊、户外、广播、电视四大传统意义上的媒体，新媒体被形象地称为“第五媒体”</a:t>
            </a:r>
            <a:endParaRPr sz="2135" dirty="0">
              <a:latin typeface="微软雅黑" panose="020B0503020204020204" pitchFamily="34" charset="-122"/>
              <a:cs typeface="微软雅黑" panose="020B0503020204020204" pitchFamily="34" charset="-122"/>
            </a:endParaRPr>
          </a:p>
          <a:p>
            <a:pPr marL="47625" algn="ctr">
              <a:lnSpc>
                <a:spcPct val="100000"/>
              </a:lnSpc>
              <a:tabLst>
                <a:tab pos="2553335" algn="l"/>
                <a:tab pos="4887595" algn="l"/>
              </a:tabLst>
            </a:pPr>
            <a:endParaRPr sz="3600" dirty="0">
              <a:solidFill>
                <a:srgbClr val="FFFFFF"/>
              </a:solidFill>
              <a:latin typeface="宋体" panose="02010600030101010101" pitchFamily="2" charset="-122"/>
              <a:cs typeface="宋体" panose="02010600030101010101" pitchFamily="2" charset="-122"/>
            </a:endParaRPr>
          </a:p>
          <a:p>
            <a:pPr marL="47625" algn="ctr">
              <a:lnSpc>
                <a:spcPct val="100000"/>
              </a:lnSpc>
              <a:tabLst>
                <a:tab pos="2553335" algn="l"/>
                <a:tab pos="4887595" algn="l"/>
              </a:tabLst>
            </a:pPr>
            <a:r>
              <a:rPr sz="3600" dirty="0">
                <a:solidFill>
                  <a:srgbClr val="FFFFFF"/>
                </a:solidFill>
                <a:latin typeface="宋体" panose="02010600030101010101" pitchFamily="2" charset="-122"/>
                <a:cs typeface="宋体" panose="02010600030101010101" pitchFamily="2" charset="-122"/>
              </a:rPr>
              <a:t> 传统媒体	    互联网	        新媒体</a:t>
            </a:r>
            <a:endParaRPr sz="3600">
              <a:latin typeface="宋体" panose="02010600030101010101" pitchFamily="2" charset="-122"/>
              <a:cs typeface="宋体" panose="02010600030101010101" pitchFamily="2" charset="-122"/>
            </a:endParaRPr>
          </a:p>
        </p:txBody>
      </p:sp>
      <p:sp>
        <p:nvSpPr>
          <p:cNvPr id="15" name="文本框 14"/>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spTree>
    <p:custDataLst>
      <p:tags r:id="rId9"/>
    </p:custData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53" y="597849"/>
            <a:ext cx="652677" cy="674688"/>
          </a:xfrm>
          <a:custGeom>
            <a:avLst/>
            <a:gdLst/>
            <a:ahLst/>
            <a:cxnLst/>
            <a:rect l="l" t="t" r="r" b="b"/>
            <a:pathLst>
              <a:path w="489584" h="506094">
                <a:moveTo>
                  <a:pt x="489204" y="505968"/>
                </a:moveTo>
                <a:lnTo>
                  <a:pt x="0" y="505968"/>
                </a:lnTo>
                <a:lnTo>
                  <a:pt x="0" y="0"/>
                </a:lnTo>
                <a:lnTo>
                  <a:pt x="489204" y="0"/>
                </a:lnTo>
                <a:lnTo>
                  <a:pt x="489204" y="505968"/>
                </a:lnTo>
                <a:close/>
              </a:path>
            </a:pathLst>
          </a:custGeom>
          <a:solidFill>
            <a:srgbClr val="1173AF"/>
          </a:solidFill>
        </p:spPr>
        <p:txBody>
          <a:bodyPr wrap="square" lIns="0" tIns="0" rIns="0" bIns="0" rtlCol="0"/>
          <a:lstStyle/>
          <a:p>
            <a:endParaRPr sz="2400"/>
          </a:p>
        </p:txBody>
      </p:sp>
      <p:sp>
        <p:nvSpPr>
          <p:cNvPr id="3" name="object 3"/>
          <p:cNvSpPr txBox="1">
            <a:spLocks noGrp="1"/>
          </p:cNvSpPr>
          <p:nvPr>
            <p:ph type="title"/>
          </p:nvPr>
        </p:nvSpPr>
        <p:spPr>
          <a:xfrm>
            <a:off x="757873" y="701675"/>
            <a:ext cx="3642360" cy="426085"/>
          </a:xfrm>
          <a:prstGeom prst="rect">
            <a:avLst/>
          </a:prstGeom>
        </p:spPr>
        <p:txBody>
          <a:bodyPr vert="horz" wrap="square" lIns="0" tIns="17777" rIns="0" bIns="0" rtlCol="0">
            <a:spAutoFit/>
          </a:bodyPr>
          <a:lstStyle/>
          <a:p>
            <a:pPr marL="12700">
              <a:lnSpc>
                <a:spcPct val="100000"/>
              </a:lnSpc>
              <a:spcBef>
                <a:spcPts val="105"/>
              </a:spcBef>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cs typeface="+mn-cs"/>
              </a:rPr>
              <a:t>新媒体的传播特点</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cs typeface="+mn-cs"/>
            </a:endParaRPr>
          </a:p>
        </p:txBody>
      </p:sp>
      <p:sp>
        <p:nvSpPr>
          <p:cNvPr id="15" name="文本框 14"/>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16" name="图片 1"/>
          <p:cNvPicPr>
            <a:picLocks noChangeAspect="1"/>
          </p:cNvPicPr>
          <p:nvPr/>
        </p:nvPicPr>
        <p:blipFill>
          <a:blip r:embed="rId1"/>
          <a:srcRect l="32120" t="37098" r="35459" b="42735"/>
          <a:stretch>
            <a:fillRect/>
          </a:stretch>
        </p:blipFill>
        <p:spPr>
          <a:xfrm>
            <a:off x="1877060" y="2263140"/>
            <a:ext cx="8437880" cy="2953385"/>
          </a:xfrm>
          <a:prstGeom prst="rect">
            <a:avLst/>
          </a:prstGeom>
          <a:noFill/>
          <a:ln>
            <a:noFill/>
          </a:ln>
        </p:spPr>
      </p:pic>
    </p:spTree>
    <p:custDataLst>
      <p:tags r:id="rId2"/>
    </p:custData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5059"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二、新媒体行业发展情况</a:t>
            </a:r>
            <a:endParaRPr lang="zh-CN" altLang="en-US" sz="2665" b="1" dirty="0">
              <a:solidFill>
                <a:srgbClr val="1173B0"/>
              </a:solidFill>
            </a:endParaRPr>
          </a:p>
        </p:txBody>
      </p:sp>
      <p:cxnSp>
        <p:nvCxnSpPr>
          <p:cNvPr id="2" name="直接连接符 1"/>
          <p:cNvCxnSpPr/>
          <p:nvPr/>
        </p:nvCxnSpPr>
        <p:spPr>
          <a:xfrm>
            <a:off x="715433" y="2656629"/>
            <a:ext cx="10761133" cy="19051"/>
          </a:xfrm>
          <a:prstGeom prst="line">
            <a:avLst/>
          </a:prstGeom>
          <a:ln w="28575" cmpd="sng">
            <a:solidFill>
              <a:schemeClr val="tx1"/>
            </a:solidFill>
            <a:prstDash val="solid"/>
          </a:ln>
        </p:spPr>
        <p:style>
          <a:lnRef idx="1">
            <a:schemeClr val="accent4"/>
          </a:lnRef>
          <a:fillRef idx="0">
            <a:schemeClr val="accent4"/>
          </a:fillRef>
          <a:effectRef idx="0">
            <a:schemeClr val="accent4"/>
          </a:effectRef>
          <a:fontRef idx="minor">
            <a:schemeClr val="tx1"/>
          </a:fontRef>
        </p:style>
      </p:cxnSp>
      <p:sp>
        <p:nvSpPr>
          <p:cNvPr id="3" name="文本框 2"/>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sp>
        <p:nvSpPr>
          <p:cNvPr id="8" name="文本框 7"/>
          <p:cNvSpPr txBox="1"/>
          <p:nvPr/>
        </p:nvSpPr>
        <p:spPr>
          <a:xfrm>
            <a:off x="3182620" y="2106930"/>
            <a:ext cx="5827395" cy="368300"/>
          </a:xfrm>
          <a:prstGeom prst="rect">
            <a:avLst/>
          </a:prstGeom>
          <a:noFill/>
        </p:spPr>
        <p:txBody>
          <a:bodyPr wrap="square" rtlCol="0" anchor="t">
            <a:spAutoFit/>
          </a:bodyPr>
          <a:p>
            <a:r>
              <a:rPr lang="zh-CN" altLang="en-US"/>
              <a:t>新媒体蓝皮书：中国新媒体发展报告No.11（2020）</a:t>
            </a:r>
            <a:endParaRPr lang="zh-CN" altLang="en-US"/>
          </a:p>
        </p:txBody>
      </p:sp>
      <p:sp>
        <p:nvSpPr>
          <p:cNvPr id="9" name="文本框 8"/>
          <p:cNvSpPr txBox="1"/>
          <p:nvPr/>
        </p:nvSpPr>
        <p:spPr>
          <a:xfrm>
            <a:off x="1072515" y="3081655"/>
            <a:ext cx="10290810" cy="2584450"/>
          </a:xfrm>
          <a:prstGeom prst="rect">
            <a:avLst/>
          </a:prstGeom>
          <a:noFill/>
        </p:spPr>
        <p:txBody>
          <a:bodyPr wrap="square" rtlCol="0" anchor="t">
            <a:spAutoFit/>
          </a:bodyPr>
          <a:p>
            <a:pPr>
              <a:lnSpc>
                <a:spcPct val="150000"/>
              </a:lnSpc>
            </a:pPr>
            <a:r>
              <a:rPr lang="zh-CN" altLang="en-US"/>
              <a:t>当前，我国网络和新媒体发展呈现以下特点：全媒体传播体系建设不断推进，新技术带动互联网应用边界不断扩张，新冠肺炎疫情成为政务新媒体建设实践场和成效检验场，加速推进产业互联网发展和生活服务数字化转型。新信息技术和新媒体平台在支持与服务疫情防控和复工复产中的作用凸显，信息化驱动引领作用不断增强。电商直播成为现象级网络销售方式，短视频内容呈高质量转型，针对新技术新应用新热点的互联网专项治理成果显著，网络安全坚持安全可控和开放创新并重，互联网企业出海取得阶段性成果，新媒体出海成为讲好中国故事的重要手段。</a:t>
            </a:r>
            <a:endParaRPr lang="zh-CN" altLang="en-US"/>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8385810" y="0"/>
            <a:ext cx="2977515" cy="297751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5059"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三、主流新媒体平台</a:t>
            </a:r>
            <a:endParaRPr lang="zh-CN" altLang="en-US" sz="2665" b="1" dirty="0">
              <a:solidFill>
                <a:srgbClr val="1173B0"/>
              </a:solidFill>
            </a:endParaRPr>
          </a:p>
        </p:txBody>
      </p:sp>
      <p:sp>
        <p:nvSpPr>
          <p:cNvPr id="3" name="文本框 2"/>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1"/>
          <a:srcRect b="7613"/>
          <a:stretch>
            <a:fillRect/>
          </a:stretch>
        </p:blipFill>
        <p:spPr>
          <a:xfrm>
            <a:off x="3132455" y="1909445"/>
            <a:ext cx="5927090" cy="410718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5059"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三、主流新媒体平台</a:t>
            </a:r>
            <a:endParaRPr lang="zh-CN" altLang="en-US" sz="2665" b="1" dirty="0">
              <a:solidFill>
                <a:srgbClr val="1173B0"/>
              </a:solidFill>
            </a:endParaRPr>
          </a:p>
        </p:txBody>
      </p:sp>
      <p:sp>
        <p:nvSpPr>
          <p:cNvPr id="3" name="文本框 2"/>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4048760" y="2680970"/>
            <a:ext cx="3318510" cy="195135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5059"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三、主流新媒体平台</a:t>
            </a:r>
            <a:endParaRPr lang="zh-CN" altLang="en-US" sz="2665" b="1" dirty="0">
              <a:solidFill>
                <a:srgbClr val="1173B0"/>
              </a:solidFill>
            </a:endParaRPr>
          </a:p>
        </p:txBody>
      </p:sp>
      <p:sp>
        <p:nvSpPr>
          <p:cNvPr id="3" name="文本框 2"/>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204845" y="1104900"/>
            <a:ext cx="5781675" cy="4648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5059"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三、主流新媒体平台</a:t>
            </a:r>
            <a:endParaRPr lang="zh-CN" altLang="en-US" sz="2665" b="1" dirty="0">
              <a:solidFill>
                <a:srgbClr val="1173B0"/>
              </a:solidFill>
            </a:endParaRPr>
          </a:p>
        </p:txBody>
      </p:sp>
      <p:sp>
        <p:nvSpPr>
          <p:cNvPr id="3" name="文本框 2"/>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05455" y="2013585"/>
            <a:ext cx="6540500" cy="37934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5059"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三、主流新媒体平台</a:t>
            </a:r>
            <a:endParaRPr lang="zh-CN" altLang="en-US" sz="2665" b="1" dirty="0">
              <a:solidFill>
                <a:srgbClr val="1173B0"/>
              </a:solidFill>
            </a:endParaRPr>
          </a:p>
        </p:txBody>
      </p:sp>
      <p:sp>
        <p:nvSpPr>
          <p:cNvPr id="3" name="文本框 2"/>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3000375" y="2299970"/>
            <a:ext cx="6191250" cy="22574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6083"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四、公域流量与私域流量</a:t>
            </a:r>
            <a:endParaRPr lang="zh-CN" altLang="en-US" sz="2665" b="1" dirty="0">
              <a:solidFill>
                <a:srgbClr val="1173B0"/>
              </a:solidFill>
            </a:endParaRPr>
          </a:p>
        </p:txBody>
      </p:sp>
      <p:sp>
        <p:nvSpPr>
          <p:cNvPr id="2" name="文本框 1"/>
          <p:cNvSpPr txBox="1"/>
          <p:nvPr/>
        </p:nvSpPr>
        <p:spPr>
          <a:xfrm>
            <a:off x="4969510" y="236855"/>
            <a:ext cx="2252980" cy="36830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ln>
                <a:noFill/>
              </a:ln>
              <a:solidFill>
                <a:srgbClr val="1173B0"/>
              </a:solidFill>
              <a:effectLst/>
              <a:uLnTx/>
              <a:uFillTx/>
              <a:latin typeface="微软雅黑" panose="020B0503020204020204" pitchFamily="34" charset="-122"/>
              <a:ea typeface="微软雅黑" panose="020B0503020204020204" pitchFamily="34" charset="-122"/>
            </a:endParaRPr>
          </a:p>
        </p:txBody>
      </p:sp>
      <p:pic>
        <p:nvPicPr>
          <p:cNvPr id="4" name="图片 3" descr="C:\Users\Administrator\Desktop\9ed7c18a134b46cfa28ba6756eac00d7.jpeg9ed7c18a134b46cfa28ba6756eac00d7"/>
          <p:cNvPicPr>
            <a:picLocks noChangeAspect="1"/>
          </p:cNvPicPr>
          <p:nvPr/>
        </p:nvPicPr>
        <p:blipFill>
          <a:blip r:embed="rId1"/>
          <a:srcRect/>
          <a:stretch>
            <a:fillRect/>
          </a:stretch>
        </p:blipFill>
        <p:spPr>
          <a:xfrm>
            <a:off x="2443480" y="1694180"/>
            <a:ext cx="7048500" cy="46037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6083"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【课堂测试】</a:t>
            </a:r>
            <a:endParaRPr lang="zh-CN" altLang="en-US" sz="2665" b="1" dirty="0">
              <a:solidFill>
                <a:srgbClr val="1173B0"/>
              </a:solidFill>
            </a:endParaRPr>
          </a:p>
        </p:txBody>
      </p:sp>
      <p:sp>
        <p:nvSpPr>
          <p:cNvPr id="2" name="文本框 1"/>
          <p:cNvSpPr txBox="1"/>
          <p:nvPr/>
        </p:nvSpPr>
        <p:spPr>
          <a:xfrm>
            <a:off x="4969510" y="236855"/>
            <a:ext cx="2252980" cy="368300"/>
          </a:xfrm>
          <a:prstGeom prst="rect">
            <a:avLst/>
          </a:prstGeom>
          <a:noFill/>
        </p:spPr>
        <p:txBody>
          <a:bodyPr wrap="none" rtlCol="0" anchor="t">
            <a:spAutoFit/>
          </a:bodyPr>
          <a:p>
            <a:pPr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solidFill>
                <a:srgbClr val="1173B0"/>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1496060" y="1747520"/>
            <a:ext cx="8606790" cy="1076325"/>
          </a:xfrm>
          <a:prstGeom prst="rect">
            <a:avLst/>
          </a:prstGeom>
          <a:noFill/>
          <a:ln w="9525">
            <a:noFill/>
          </a:ln>
        </p:spPr>
        <p:txBody>
          <a:bodyPr wrap="square">
            <a:spAutoFit/>
          </a:bodyPr>
          <a:p>
            <a:pPr indent="0">
              <a:lnSpc>
                <a:spcPct val="200000"/>
              </a:lnSpc>
            </a:pPr>
            <a:r>
              <a:rPr lang="zh-CN" sz="1600" b="0">
                <a:solidFill>
                  <a:srgbClr val="000000"/>
                </a:solidFill>
                <a:ea typeface="宋体" panose="02010600030101010101" pitchFamily="2" charset="-122"/>
              </a:rPr>
              <a:t>1.举例说明目前新媒体的新技术与发展趋势，并说说你的看法。提示：新媒体发展日新月异，可从自身入手，先谈谈自己对新媒体的看法，再扩展到其他领域。</a:t>
            </a:r>
            <a:endParaRPr lang="zh-CN" altLang="en-US" sz="1600" b="0">
              <a:solidFill>
                <a:srgbClr val="000000"/>
              </a:solidFill>
              <a:ea typeface="宋体" panose="02010600030101010101" pitchFamily="2" charset="-122"/>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888105" y="2823845"/>
            <a:ext cx="2891790" cy="2891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6083"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【案例分享】</a:t>
            </a:r>
            <a:endParaRPr lang="zh-CN" altLang="en-US" sz="2665" b="1" dirty="0">
              <a:solidFill>
                <a:srgbClr val="1173B0"/>
              </a:solidFill>
            </a:endParaRPr>
          </a:p>
        </p:txBody>
      </p:sp>
      <p:sp>
        <p:nvSpPr>
          <p:cNvPr id="2" name="文本框 1"/>
          <p:cNvSpPr txBox="1"/>
          <p:nvPr/>
        </p:nvSpPr>
        <p:spPr>
          <a:xfrm>
            <a:off x="4969510" y="236855"/>
            <a:ext cx="2252980" cy="368300"/>
          </a:xfrm>
          <a:prstGeom prst="rect">
            <a:avLst/>
          </a:prstGeom>
          <a:noFill/>
        </p:spPr>
        <p:txBody>
          <a:bodyPr wrap="none" rtlCol="0" anchor="t">
            <a:spAutoFit/>
          </a:bodyPr>
          <a:p>
            <a:pPr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任务一  了解新媒体</a:t>
            </a:r>
            <a:endParaRPr lang="zh-CN" altLang="en-US" sz="2660" b="1" kern="0" noProof="0" dirty="0">
              <a:solidFill>
                <a:srgbClr val="1173B0"/>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4882515" y="2567305"/>
            <a:ext cx="8606790" cy="829945"/>
          </a:xfrm>
          <a:prstGeom prst="rect">
            <a:avLst/>
          </a:prstGeom>
          <a:noFill/>
          <a:ln w="9525">
            <a:noFill/>
          </a:ln>
        </p:spPr>
        <p:txBody>
          <a:bodyPr wrap="square">
            <a:spAutoFit/>
          </a:bodyPr>
          <a:p>
            <a:pPr indent="0" algn="ctr">
              <a:lnSpc>
                <a:spcPct val="200000"/>
              </a:lnSpc>
            </a:pPr>
            <a:r>
              <a:rPr lang="zh-CN" sz="2400" b="1">
                <a:solidFill>
                  <a:srgbClr val="000000"/>
                </a:solidFill>
                <a:ea typeface="宋体" panose="02010600030101010101" pitchFamily="2" charset="-122"/>
              </a:rPr>
              <a:t>新媒体在疫情危机公关中的应用</a:t>
            </a:r>
            <a:endParaRPr lang="zh-CN" sz="2400" b="1">
              <a:solidFill>
                <a:srgbClr val="000000"/>
              </a:solidFill>
              <a:ea typeface="宋体" panose="02010600030101010101" pitchFamily="2" charset="-122"/>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20669" y="379986"/>
            <a:ext cx="6081611" cy="608161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1557020"/>
            <a:ext cx="10515600" cy="4351338"/>
          </a:xfrm>
        </p:spPr>
        <p:txBody>
          <a:bodyPr>
            <a:normAutofit fontScale="90000"/>
          </a:bodyPr>
          <a:p>
            <a:pPr marL="0" indent="0">
              <a:buNone/>
            </a:pPr>
            <a:endParaRPr lang="zh-CN" altLang="en-US"/>
          </a:p>
          <a:p>
            <a:pPr marL="0" indent="0">
              <a:lnSpc>
                <a:spcPct val="150000"/>
              </a:lnSpc>
              <a:buNone/>
            </a:pPr>
            <a:r>
              <a:rPr lang="zh-CN" altLang="en-US" sz="1800">
                <a:latin typeface="宋体" panose="02010600030101010101" pitchFamily="2" charset="-122"/>
                <a:ea typeface="宋体" panose="02010600030101010101" pitchFamily="2" charset="-122"/>
                <a:cs typeface="宋体" panose="02010600030101010101" pitchFamily="2" charset="-122"/>
              </a:rPr>
              <a:t>  小王经过了解后，对新媒体行业相关工作产生了深厚的兴趣，经常浏览网站查看企业招聘新媒体相关人员的信息，但是对招聘的要求看不太明白,是不是只要会微信聊天或转发文章或发视频就可以了呢？小王下决心了解以下问题：</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lnSpc>
                <a:spcPct val="150000"/>
              </a:lnSpc>
              <a:buNone/>
            </a:pPr>
            <a:r>
              <a:rPr lang="zh-CN" altLang="en-US" sz="1800">
                <a:latin typeface="宋体" panose="02010600030101010101" pitchFamily="2" charset="-122"/>
                <a:ea typeface="宋体" panose="02010600030101010101" pitchFamily="2" charset="-122"/>
                <a:cs typeface="宋体" panose="02010600030101010101" pitchFamily="2" charset="-122"/>
              </a:rPr>
              <a:t>1.新媒体运营有哪些工作岗位？需要具备什么样的技能？</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lnSpc>
                <a:spcPct val="150000"/>
              </a:lnSpc>
              <a:buNone/>
            </a:pPr>
            <a:r>
              <a:rPr lang="zh-CN" altLang="en-US" sz="1800">
                <a:latin typeface="宋体" panose="02010600030101010101" pitchFamily="2" charset="-122"/>
                <a:ea typeface="宋体" panose="02010600030101010101" pitchFamily="2" charset="-122"/>
                <a:cs typeface="宋体" panose="02010600030101010101" pitchFamily="2" charset="-122"/>
              </a:rPr>
              <a:t>2.新媒体运营工作流程是怎样的？</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lnSpc>
                <a:spcPct val="150000"/>
              </a:lnSpc>
              <a:buNone/>
            </a:pPr>
            <a:r>
              <a:rPr lang="zh-CN" altLang="en-US" sz="1800">
                <a:latin typeface="宋体" panose="02010600030101010101" pitchFamily="2" charset="-122"/>
                <a:ea typeface="宋体" panose="02010600030101010101" pitchFamily="2" charset="-122"/>
                <a:cs typeface="宋体" panose="02010600030101010101" pitchFamily="2" charset="-122"/>
              </a:rPr>
              <a:t>  </a:t>
            </a:r>
            <a:endParaRPr lang="zh-CN" altLang="en-US" sz="18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400" b="1">
                <a:solidFill>
                  <a:schemeClr val="accent1">
                    <a:lumMod val="50000"/>
                  </a:schemeClr>
                </a:solidFill>
                <a:effectLst/>
                <a:latin typeface="宋体" panose="02010600030101010101" pitchFamily="2" charset="-122"/>
                <a:ea typeface="宋体" panose="02010600030101010101" pitchFamily="2" charset="-122"/>
                <a:cs typeface="宋体" panose="02010600030101010101" pitchFamily="2" charset="-122"/>
              </a:rPr>
              <a:t>〖课前提问〗</a:t>
            </a:r>
            <a:endParaRPr lang="zh-CN" altLang="en-US" sz="2400">
              <a:solidFill>
                <a:schemeClr val="accent1">
                  <a:lumMod val="75000"/>
                </a:schemeClr>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endParaRPr>
          </a:p>
          <a:p>
            <a:r>
              <a:rPr lang="zh-CN" altLang="en-US" sz="1600">
                <a:latin typeface="宋体" panose="02010600030101010101" pitchFamily="2" charset="-122"/>
                <a:ea typeface="宋体" panose="02010600030101010101" pitchFamily="2" charset="-122"/>
                <a:cs typeface="宋体" panose="02010600030101010101" pitchFamily="2" charset="-122"/>
              </a:rPr>
              <a:t>如果你是小王，你如何回答以上问题？</a:t>
            </a:r>
            <a:r>
              <a:rPr lang="zh-CN" altLang="en-US" sz="2400"/>
              <a:t>  </a:t>
            </a:r>
            <a:endParaRPr lang="zh-CN" altLang="en-US" sz="2400"/>
          </a:p>
        </p:txBody>
      </p:sp>
      <p:sp>
        <p:nvSpPr>
          <p:cNvPr id="43010"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3011" name="TextBox 2"/>
          <p:cNvSpPr/>
          <p:nvPr/>
        </p:nvSpPr>
        <p:spPr>
          <a:xfrm>
            <a:off x="651933" y="677333"/>
            <a:ext cx="8132233" cy="50038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0">
                <a:solidFill>
                  <a:schemeClr val="accent1">
                    <a:lumMod val="50000"/>
                  </a:schemeClr>
                </a:solidFill>
                <a:effectLst>
                  <a:outerShdw blurRad="38100" dist="25400" dir="5400000" algn="ctr" rotWithShape="0">
                    <a:srgbClr val="6E747A">
                      <a:alpha val="43000"/>
                    </a:srgbClr>
                  </a:outerShdw>
                </a:effectLst>
                <a:sym typeface="+mn-ea"/>
              </a:rPr>
              <a:t>〖故事导入〗</a:t>
            </a:r>
            <a:endParaRPr lang="zh-CN" altLang="en-US" sz="2660" b="1" kern="0" noProof="0" dirty="0">
              <a:solidFill>
                <a:schemeClr val="accent1">
                  <a:lumMod val="50000"/>
                </a:schemeClr>
              </a:solidFill>
              <a:effectLst>
                <a:outerShdw blurRad="38100" dist="25400" dir="5400000" algn="ctr" rotWithShape="0">
                  <a:srgbClr val="6E747A">
                    <a:alpha val="43000"/>
                  </a:srgbClr>
                </a:outerShdw>
              </a:effectLst>
              <a:uLnTx/>
              <a:uFillTx/>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4969510" y="236855"/>
            <a:ext cx="3898900" cy="50038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179945" y="2372995"/>
            <a:ext cx="4380230" cy="43802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矩形 1"/>
          <p:cNvSpPr/>
          <p:nvPr/>
        </p:nvSpPr>
        <p:spPr>
          <a:xfrm>
            <a:off x="0" y="596900"/>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 name="文本框 3"/>
          <p:cNvSpPr txBox="1"/>
          <p:nvPr/>
        </p:nvSpPr>
        <p:spPr>
          <a:xfrm>
            <a:off x="4969510" y="236855"/>
            <a:ext cx="3898900" cy="500380"/>
          </a:xfrm>
          <a:prstGeom prst="rect">
            <a:avLst/>
          </a:prstGeom>
          <a:noFill/>
        </p:spPr>
        <p:txBody>
          <a:bodyPr wrap="none" rtlCol="0" anchor="t">
            <a:spAutoFit/>
          </a:bodyPr>
          <a:p>
            <a:pPr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1460500" y="2179320"/>
            <a:ext cx="4800600" cy="2676525"/>
          </a:xfrm>
          <a:prstGeom prst="rect">
            <a:avLst/>
          </a:prstGeom>
          <a:noFill/>
          <a:ln w="9525">
            <a:noFill/>
          </a:ln>
        </p:spPr>
        <p:txBody>
          <a:bodyPr wrap="square">
            <a:spAutoFit/>
          </a:bodyPr>
          <a:p>
            <a:pPr indent="0">
              <a:lnSpc>
                <a:spcPct val="150000"/>
              </a:lnSpc>
            </a:pPr>
            <a:r>
              <a:rPr lang="zh-CN" sz="1600" b="0">
                <a:solidFill>
                  <a:srgbClr val="000000"/>
                </a:solidFill>
                <a:ea typeface="宋体" panose="02010600030101010101" pitchFamily="2" charset="-122"/>
              </a:rPr>
              <a:t>新媒体运营是通过现代互联网技术手段，利用微信、微博、今日头条等新媒体平台工具，策划优质、高度传播性的内容和线上活动，向客户宣传推广，提高用户参与度，提高品牌知名度，从而充分利用粉丝经济，达到品牌宣传、产品推广曝光、产品营销等相应营销目的商业活动。</a:t>
            </a:r>
            <a:endParaRPr lang="zh-CN" altLang="en-US" sz="1600" b="0">
              <a:solidFill>
                <a:srgbClr val="000000"/>
              </a:solidFill>
              <a:ea typeface="宋体" panose="02010600030101010101" pitchFamily="2" charset="-122"/>
            </a:endParaRPr>
          </a:p>
        </p:txBody>
      </p:sp>
      <p:sp>
        <p:nvSpPr>
          <p:cNvPr id="3" name="文本框 2"/>
          <p:cNvSpPr txBox="1"/>
          <p:nvPr/>
        </p:nvSpPr>
        <p:spPr>
          <a:xfrm>
            <a:off x="970280" y="737235"/>
            <a:ext cx="2479040" cy="368300"/>
          </a:xfrm>
          <a:prstGeom prst="rect">
            <a:avLst/>
          </a:prstGeom>
          <a:noFill/>
        </p:spPr>
        <p:txBody>
          <a:bodyPr wrap="none" rtlCol="0" anchor="t">
            <a:spAutoFit/>
          </a:bodyPr>
          <a:p>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一、新媒体运营的定义</a:t>
            </a:r>
            <a:endParaRPr lang="zh-CN" altLang="en-US" sz="2660" b="1" kern="0" noProof="0" dirty="0">
              <a:solidFill>
                <a:srgbClr val="1173B0"/>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052945" y="1509395"/>
            <a:ext cx="4380230" cy="4380230"/>
          </a:xfrm>
          <a:prstGeom prst="rect">
            <a:avLst/>
          </a:prstGeom>
        </p:spPr>
      </p:pic>
    </p:spTree>
    <p:custDataLst>
      <p:tags r:id="rId2"/>
    </p:custData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矩形 1"/>
          <p:cNvSpPr/>
          <p:nvPr/>
        </p:nvSpPr>
        <p:spPr>
          <a:xfrm>
            <a:off x="0" y="596900"/>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 name="文本框 3"/>
          <p:cNvSpPr txBox="1"/>
          <p:nvPr/>
        </p:nvSpPr>
        <p:spPr>
          <a:xfrm>
            <a:off x="4969510" y="236855"/>
            <a:ext cx="3898900" cy="500380"/>
          </a:xfrm>
          <a:prstGeom prst="rect">
            <a:avLst/>
          </a:prstGeom>
          <a:noFill/>
        </p:spPr>
        <p:txBody>
          <a:bodyPr wrap="none" rtlCol="0" anchor="t">
            <a:spAutoFit/>
          </a:bodyPr>
          <a:p>
            <a:pPr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970280" y="737235"/>
            <a:ext cx="3223260" cy="500380"/>
          </a:xfrm>
          <a:prstGeom prst="rect">
            <a:avLst/>
          </a:prstGeom>
          <a:noFill/>
        </p:spPr>
        <p:txBody>
          <a:bodyPr wrap="none" rtlCol="0" anchor="t">
            <a:spAutoFit/>
          </a:bodyPr>
          <a:p>
            <a:pPr algn="l"/>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二、新媒体运营岗位</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pic>
        <p:nvPicPr>
          <p:cNvPr id="9" name="图片 13" descr="公司组织结构图"/>
          <p:cNvPicPr>
            <a:picLocks noChangeAspect="1"/>
          </p:cNvPicPr>
          <p:nvPr/>
        </p:nvPicPr>
        <p:blipFill>
          <a:blip r:embed="rId1"/>
          <a:srcRect l="8280" t="8626" r="9967" b="11394"/>
          <a:stretch>
            <a:fillRect/>
          </a:stretch>
        </p:blipFill>
        <p:spPr>
          <a:xfrm>
            <a:off x="5634990" y="1873250"/>
            <a:ext cx="5459730" cy="2582545"/>
          </a:xfrm>
          <a:prstGeom prst="rect">
            <a:avLst/>
          </a:prstGeom>
        </p:spPr>
      </p:pic>
      <p:sp>
        <p:nvSpPr>
          <p:cNvPr id="2" name="文本框 1"/>
          <p:cNvSpPr txBox="1"/>
          <p:nvPr/>
        </p:nvSpPr>
        <p:spPr>
          <a:xfrm>
            <a:off x="1282700" y="2482215"/>
            <a:ext cx="4800600" cy="3046095"/>
          </a:xfrm>
          <a:prstGeom prst="rect">
            <a:avLst/>
          </a:prstGeom>
          <a:noFill/>
          <a:ln w="9525">
            <a:noFill/>
          </a:ln>
        </p:spPr>
        <p:txBody>
          <a:bodyPr wrap="square">
            <a:spAutoFit/>
          </a:bodyPr>
          <a:p>
            <a:pPr indent="0">
              <a:lnSpc>
                <a:spcPct val="150000"/>
              </a:lnSpc>
            </a:pPr>
            <a:r>
              <a:rPr lang="zh-CN" sz="1600">
                <a:solidFill>
                  <a:srgbClr val="000000"/>
                </a:solidFill>
                <a:ea typeface="宋体" panose="02010600030101010101" pitchFamily="2" charset="-122"/>
                <a:sym typeface="+mn-ea"/>
              </a:rPr>
              <a:t>（一）新媒体部门基本组织架构</a:t>
            </a:r>
            <a:endParaRPr lang="zh-CN" sz="1600" b="0">
              <a:solidFill>
                <a:srgbClr val="000000"/>
              </a:solidFill>
              <a:ea typeface="宋体" panose="02010600030101010101" pitchFamily="2" charset="-122"/>
            </a:endParaRPr>
          </a:p>
          <a:p>
            <a:pPr indent="0">
              <a:lnSpc>
                <a:spcPct val="150000"/>
              </a:lnSpc>
            </a:pPr>
            <a:r>
              <a:rPr lang="zh-CN" sz="1600" b="0">
                <a:solidFill>
                  <a:srgbClr val="000000"/>
                </a:solidFill>
                <a:ea typeface="宋体" panose="02010600030101010101" pitchFamily="2" charset="-122"/>
              </a:rPr>
              <a:t>（二）职责细分</a:t>
            </a:r>
            <a:endParaRPr lang="zh-CN" sz="1600" b="0">
              <a:solidFill>
                <a:srgbClr val="000000"/>
              </a:solidFill>
              <a:ea typeface="宋体" panose="02010600030101010101" pitchFamily="2" charset="-122"/>
            </a:endParaRPr>
          </a:p>
          <a:p>
            <a:pPr indent="0">
              <a:lnSpc>
                <a:spcPct val="150000"/>
              </a:lnSpc>
            </a:pPr>
            <a:r>
              <a:rPr lang="zh-CN" sz="1600" b="0">
                <a:solidFill>
                  <a:srgbClr val="000000"/>
                </a:solidFill>
                <a:ea typeface="宋体" panose="02010600030101010101" pitchFamily="2" charset="-122"/>
              </a:rPr>
              <a:t>（三）工作内容</a:t>
            </a:r>
            <a:endParaRPr lang="zh-CN" sz="1600" b="0">
              <a:solidFill>
                <a:srgbClr val="000000"/>
              </a:solidFill>
              <a:ea typeface="宋体" panose="02010600030101010101" pitchFamily="2" charset="-122"/>
            </a:endParaRPr>
          </a:p>
          <a:p>
            <a:pPr indent="0">
              <a:lnSpc>
                <a:spcPct val="150000"/>
              </a:lnSpc>
            </a:pPr>
            <a:r>
              <a:rPr lang="zh-CN" sz="1600" b="0">
                <a:solidFill>
                  <a:srgbClr val="000000"/>
                </a:solidFill>
                <a:ea typeface="宋体" panose="02010600030101010101" pitchFamily="2" charset="-122"/>
              </a:rPr>
              <a:t>（四）任职条件</a:t>
            </a:r>
            <a:endParaRPr lang="zh-CN" sz="1600" b="0">
              <a:solidFill>
                <a:srgbClr val="000000"/>
              </a:solidFill>
              <a:ea typeface="宋体" panose="02010600030101010101" pitchFamily="2" charset="-122"/>
            </a:endParaRPr>
          </a:p>
          <a:p>
            <a:pPr indent="0">
              <a:lnSpc>
                <a:spcPct val="150000"/>
              </a:lnSpc>
            </a:pPr>
            <a:endParaRPr lang="zh-CN" sz="1600" b="0">
              <a:solidFill>
                <a:srgbClr val="000000"/>
              </a:solidFill>
              <a:ea typeface="宋体" panose="02010600030101010101" pitchFamily="2" charset="-122"/>
            </a:endParaRPr>
          </a:p>
          <a:p>
            <a:pPr indent="0">
              <a:lnSpc>
                <a:spcPct val="150000"/>
              </a:lnSpc>
            </a:pPr>
            <a:endParaRPr lang="zh-CN" sz="1600" b="0">
              <a:solidFill>
                <a:srgbClr val="000000"/>
              </a:solidFill>
              <a:ea typeface="宋体" panose="02010600030101010101" pitchFamily="2" charset="-122"/>
            </a:endParaRPr>
          </a:p>
          <a:p>
            <a:pPr indent="0">
              <a:lnSpc>
                <a:spcPct val="150000"/>
              </a:lnSpc>
            </a:pPr>
            <a:endParaRPr lang="zh-CN" sz="1600" b="0">
              <a:solidFill>
                <a:srgbClr val="000000"/>
              </a:solidFill>
              <a:ea typeface="宋体" panose="02010600030101010101" pitchFamily="2" charset="-122"/>
            </a:endParaRPr>
          </a:p>
          <a:p>
            <a:pPr indent="0">
              <a:lnSpc>
                <a:spcPct val="150000"/>
              </a:lnSpc>
            </a:pPr>
            <a:endParaRPr lang="zh-CN" sz="1600" b="0">
              <a:solidFill>
                <a:srgbClr val="000000"/>
              </a:solidFill>
              <a:ea typeface="宋体" panose="02010600030101010101" pitchFamily="2" charset="-122"/>
            </a:endParaRPr>
          </a:p>
        </p:txBody>
      </p:sp>
    </p:spTree>
    <p:custDataLst>
      <p:tags r:id="rId2"/>
    </p:custData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矩形 1"/>
          <p:cNvSpPr/>
          <p:nvPr/>
        </p:nvSpPr>
        <p:spPr>
          <a:xfrm>
            <a:off x="0" y="596900"/>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8132" name="椭圆 1"/>
          <p:cNvSpPr/>
          <p:nvPr>
            <p:custDataLst>
              <p:tags r:id="rId1"/>
            </p:custDataLst>
          </p:nvPr>
        </p:nvSpPr>
        <p:spPr>
          <a:xfrm>
            <a:off x="8232776" y="1816524"/>
            <a:ext cx="1079500" cy="1079500"/>
          </a:xfrm>
          <a:prstGeom prst="ellipse">
            <a:avLst/>
          </a:prstGeom>
          <a:solidFill>
            <a:srgbClr val="42ACA8"/>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04</a:t>
            </a:r>
            <a:endParaRPr lang="zh-CN" altLang="en-US" dirty="0">
              <a:solidFill>
                <a:srgbClr val="FFFFFF"/>
              </a:solidFill>
              <a:latin typeface="Arial" panose="020B0604020202020204" pitchFamily="34" charset="0"/>
              <a:ea typeface="黑体" panose="02010609060101010101" charset="-122"/>
            </a:endParaRPr>
          </a:p>
        </p:txBody>
      </p:sp>
      <p:sp>
        <p:nvSpPr>
          <p:cNvPr id="48133" name="椭圆 2"/>
          <p:cNvSpPr/>
          <p:nvPr>
            <p:custDataLst>
              <p:tags r:id="rId2"/>
            </p:custDataLst>
          </p:nvPr>
        </p:nvSpPr>
        <p:spPr>
          <a:xfrm>
            <a:off x="5055658" y="3044825"/>
            <a:ext cx="2520951" cy="2520951"/>
          </a:xfrm>
          <a:prstGeom prst="ellipse">
            <a:avLst/>
          </a:prstGeom>
          <a:solidFill>
            <a:srgbClr val="59687F"/>
          </a:solidFill>
          <a:ln w="76200" cap="flat" cmpd="sng">
            <a:solidFill>
              <a:srgbClr val="97A4B6"/>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a:spcBef>
                <a:spcPct val="0"/>
              </a:spcBef>
              <a:buNone/>
            </a:pPr>
            <a:r>
              <a:rPr lang="zh-CN" altLang="en-US" dirty="0">
                <a:solidFill>
                  <a:srgbClr val="FFFFFF"/>
                </a:solidFill>
                <a:latin typeface="Arial" panose="020B0604020202020204" pitchFamily="34" charset="0"/>
                <a:ea typeface="黑体" panose="02010609060101010101" charset="-122"/>
              </a:rPr>
              <a:t>新媒体人具备</a:t>
            </a:r>
            <a:r>
              <a:rPr lang="en-US" altLang="zh-CN" dirty="0">
                <a:solidFill>
                  <a:srgbClr val="FFFFFF"/>
                </a:solidFill>
                <a:latin typeface="Arial" panose="020B0604020202020204" pitchFamily="34" charset="0"/>
                <a:ea typeface="黑体" panose="02010609060101010101" charset="-122"/>
              </a:rPr>
              <a:t>7</a:t>
            </a:r>
            <a:r>
              <a:rPr lang="zh-CN" altLang="en-US" dirty="0">
                <a:solidFill>
                  <a:srgbClr val="FFFFFF"/>
                </a:solidFill>
                <a:latin typeface="Arial" panose="020B0604020202020204" pitchFamily="34" charset="0"/>
                <a:ea typeface="黑体" panose="02010609060101010101" charset="-122"/>
              </a:rPr>
              <a:t>大技能</a:t>
            </a:r>
            <a:endParaRPr lang="zh-CN" altLang="en-US" dirty="0">
              <a:solidFill>
                <a:srgbClr val="FFFFFF"/>
              </a:solidFill>
              <a:latin typeface="Arial" panose="020B0604020202020204" pitchFamily="34" charset="0"/>
              <a:ea typeface="黑体" panose="02010609060101010101" charset="-122"/>
            </a:endParaRPr>
          </a:p>
        </p:txBody>
      </p:sp>
      <p:sp>
        <p:nvSpPr>
          <p:cNvPr id="48134" name="椭圆 3"/>
          <p:cNvSpPr/>
          <p:nvPr>
            <p:custDataLst>
              <p:tags r:id="rId3"/>
            </p:custDataLst>
          </p:nvPr>
        </p:nvSpPr>
        <p:spPr>
          <a:xfrm>
            <a:off x="8232776" y="5049309"/>
            <a:ext cx="1079500" cy="1081616"/>
          </a:xfrm>
          <a:prstGeom prst="ellipse">
            <a:avLst/>
          </a:prstGeom>
          <a:solidFill>
            <a:srgbClr val="FAB301"/>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a:t>
            </a:r>
            <a:r>
              <a:rPr lang="en-US" dirty="0">
                <a:solidFill>
                  <a:srgbClr val="FFFFFF"/>
                </a:solidFill>
                <a:latin typeface="Arial" panose="020B0604020202020204" pitchFamily="34" charset="0"/>
                <a:ea typeface="黑体" panose="02010609060101010101" charset="-122"/>
              </a:rPr>
              <a:t>7</a:t>
            </a:r>
            <a:endParaRPr lang="en-US" dirty="0">
              <a:solidFill>
                <a:srgbClr val="FFFFFF"/>
              </a:solidFill>
              <a:latin typeface="Arial" panose="020B0604020202020204" pitchFamily="34" charset="0"/>
              <a:ea typeface="黑体" panose="02010609060101010101" charset="-122"/>
            </a:endParaRPr>
          </a:p>
        </p:txBody>
      </p:sp>
      <p:sp>
        <p:nvSpPr>
          <p:cNvPr id="9" name="矩形 9"/>
          <p:cNvSpPr>
            <a:spLocks noChangeArrowheads="1"/>
          </p:cNvSpPr>
          <p:nvPr>
            <p:custDataLst>
              <p:tags r:id="rId4"/>
            </p:custDataLst>
          </p:nvPr>
        </p:nvSpPr>
        <p:spPr bwMode="auto">
          <a:xfrm>
            <a:off x="9458960" y="1894840"/>
            <a:ext cx="2286000" cy="9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l" defTabSz="914400" rtl="0" eaLnBrk="0" fontAlgn="base" latinLnBrk="0" hangingPunct="0">
              <a:lnSpc>
                <a:spcPct val="150000"/>
              </a:lnSpc>
              <a:spcBef>
                <a:spcPts val="0"/>
              </a:spcBef>
              <a:spcAft>
                <a:spcPts val="0"/>
              </a:spcAft>
              <a:buClrTx/>
              <a:buSzTx/>
              <a:buFont typeface="Arial" panose="020B0604020202020204" pitchFamily="34" charset="0"/>
              <a:buNone/>
              <a:defRPr/>
            </a:pPr>
            <a:r>
              <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rPr>
              <a:t>活动策划能力</a:t>
            </a:r>
            <a:endPar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endParaRPr>
          </a:p>
        </p:txBody>
      </p:sp>
      <p:cxnSp>
        <p:nvCxnSpPr>
          <p:cNvPr id="48136" name="肘形连接符 17"/>
          <p:cNvCxnSpPr>
            <a:stCxn id="48133" idx="6"/>
            <a:endCxn id="48132" idx="2"/>
          </p:cNvCxnSpPr>
          <p:nvPr>
            <p:custDataLst>
              <p:tags r:id="rId5"/>
            </p:custDataLst>
          </p:nvPr>
        </p:nvCxnSpPr>
        <p:spPr>
          <a:xfrm flipV="1">
            <a:off x="7576820" y="2356485"/>
            <a:ext cx="655955" cy="1948815"/>
          </a:xfrm>
          <a:prstGeom prst="bentConnector3">
            <a:avLst>
              <a:gd name="adj1" fmla="val 50048"/>
            </a:avLst>
          </a:prstGeom>
          <a:ln w="28575" cap="flat" cmpd="sng">
            <a:solidFill>
              <a:srgbClr val="A6A6A6"/>
            </a:solidFill>
            <a:prstDash val="sysDot"/>
            <a:miter/>
            <a:headEnd type="none" w="med" len="med"/>
            <a:tailEnd type="triangle" w="med" len="med"/>
          </a:ln>
        </p:spPr>
      </p:cxnSp>
      <p:cxnSp>
        <p:nvCxnSpPr>
          <p:cNvPr id="48137" name="肘形连接符 18"/>
          <p:cNvCxnSpPr>
            <a:stCxn id="48133" idx="6"/>
            <a:endCxn id="48134" idx="2"/>
          </p:cNvCxnSpPr>
          <p:nvPr>
            <p:custDataLst>
              <p:tags r:id="rId6"/>
            </p:custDataLst>
          </p:nvPr>
        </p:nvCxnSpPr>
        <p:spPr>
          <a:xfrm>
            <a:off x="7576820" y="4305300"/>
            <a:ext cx="655955" cy="1285240"/>
          </a:xfrm>
          <a:prstGeom prst="bentConnector3">
            <a:avLst>
              <a:gd name="adj1" fmla="val 50048"/>
            </a:avLst>
          </a:prstGeom>
          <a:ln w="28575" cap="flat" cmpd="sng">
            <a:solidFill>
              <a:srgbClr val="A6A6A6"/>
            </a:solidFill>
            <a:prstDash val="sysDot"/>
            <a:miter/>
            <a:headEnd type="none" w="med" len="med"/>
            <a:tailEnd type="triangle" w="med" len="med"/>
          </a:ln>
        </p:spPr>
      </p:cxnSp>
      <p:sp>
        <p:nvSpPr>
          <p:cNvPr id="48138" name="椭圆 23"/>
          <p:cNvSpPr/>
          <p:nvPr>
            <p:custDataLst>
              <p:tags r:id="rId7"/>
            </p:custDataLst>
          </p:nvPr>
        </p:nvSpPr>
        <p:spPr>
          <a:xfrm>
            <a:off x="3319992" y="2356274"/>
            <a:ext cx="1079500" cy="1079500"/>
          </a:xfrm>
          <a:prstGeom prst="ellipse">
            <a:avLst/>
          </a:prstGeom>
          <a:solidFill>
            <a:srgbClr val="42ACA8"/>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01</a:t>
            </a:r>
            <a:endParaRPr lang="zh-CN" altLang="en-US" dirty="0">
              <a:solidFill>
                <a:srgbClr val="FFFFFF"/>
              </a:solidFill>
              <a:latin typeface="Arial" panose="020B0604020202020204" pitchFamily="34" charset="0"/>
              <a:ea typeface="黑体" panose="02010609060101010101" charset="-122"/>
            </a:endParaRPr>
          </a:p>
        </p:txBody>
      </p:sp>
      <p:cxnSp>
        <p:nvCxnSpPr>
          <p:cNvPr id="48139" name="肘形连接符 24"/>
          <p:cNvCxnSpPr>
            <a:stCxn id="48133" idx="2"/>
            <a:endCxn id="48138" idx="6"/>
          </p:cNvCxnSpPr>
          <p:nvPr>
            <p:custDataLst>
              <p:tags r:id="rId8"/>
            </p:custDataLst>
          </p:nvPr>
        </p:nvCxnSpPr>
        <p:spPr>
          <a:xfrm rot="10800000">
            <a:off x="4399280" y="2896235"/>
            <a:ext cx="656590" cy="1409065"/>
          </a:xfrm>
          <a:prstGeom prst="bentConnector3">
            <a:avLst>
              <a:gd name="adj1" fmla="val 50000"/>
            </a:avLst>
          </a:prstGeom>
          <a:ln w="28575" cap="flat" cmpd="sng">
            <a:solidFill>
              <a:srgbClr val="A6A6A6"/>
            </a:solidFill>
            <a:prstDash val="sysDot"/>
            <a:miter/>
            <a:headEnd type="none" w="med" len="med"/>
            <a:tailEnd type="triangle" w="med" len="med"/>
          </a:ln>
        </p:spPr>
      </p:cxnSp>
      <p:sp>
        <p:nvSpPr>
          <p:cNvPr id="48140" name="椭圆 28"/>
          <p:cNvSpPr/>
          <p:nvPr>
            <p:custDataLst>
              <p:tags r:id="rId9"/>
            </p:custDataLst>
          </p:nvPr>
        </p:nvSpPr>
        <p:spPr>
          <a:xfrm>
            <a:off x="3315758" y="3745442"/>
            <a:ext cx="1079500" cy="1079500"/>
          </a:xfrm>
          <a:prstGeom prst="ellipse">
            <a:avLst/>
          </a:prstGeom>
          <a:solidFill>
            <a:srgbClr val="FAB301"/>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02</a:t>
            </a:r>
            <a:endParaRPr lang="zh-CN" altLang="en-US" dirty="0">
              <a:solidFill>
                <a:srgbClr val="FFFFFF"/>
              </a:solidFill>
              <a:latin typeface="Arial" panose="020B0604020202020204" pitchFamily="34" charset="0"/>
              <a:ea typeface="黑体" panose="02010609060101010101" charset="-122"/>
            </a:endParaRPr>
          </a:p>
        </p:txBody>
      </p:sp>
      <p:sp>
        <p:nvSpPr>
          <p:cNvPr id="48141" name="椭圆 29"/>
          <p:cNvSpPr/>
          <p:nvPr>
            <p:custDataLst>
              <p:tags r:id="rId10"/>
            </p:custDataLst>
          </p:nvPr>
        </p:nvSpPr>
        <p:spPr>
          <a:xfrm>
            <a:off x="3315758" y="5167842"/>
            <a:ext cx="1079500" cy="1079500"/>
          </a:xfrm>
          <a:prstGeom prst="ellipse">
            <a:avLst/>
          </a:prstGeom>
          <a:solidFill>
            <a:srgbClr val="DA6C91"/>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03</a:t>
            </a:r>
            <a:endParaRPr lang="zh-CN" altLang="en-US" dirty="0">
              <a:solidFill>
                <a:srgbClr val="FFFFFF"/>
              </a:solidFill>
              <a:latin typeface="Arial" panose="020B0604020202020204" pitchFamily="34" charset="0"/>
              <a:ea typeface="黑体" panose="02010609060101010101" charset="-122"/>
            </a:endParaRPr>
          </a:p>
        </p:txBody>
      </p:sp>
      <p:cxnSp>
        <p:nvCxnSpPr>
          <p:cNvPr id="48142" name="肘形连接符 32"/>
          <p:cNvCxnSpPr>
            <a:stCxn id="48133" idx="2"/>
            <a:endCxn id="48140" idx="6"/>
          </p:cNvCxnSpPr>
          <p:nvPr>
            <p:custDataLst>
              <p:tags r:id="rId11"/>
            </p:custDataLst>
          </p:nvPr>
        </p:nvCxnSpPr>
        <p:spPr>
          <a:xfrm rot="10800000">
            <a:off x="4395470" y="4284980"/>
            <a:ext cx="660400" cy="20320"/>
          </a:xfrm>
          <a:prstGeom prst="bentConnector3">
            <a:avLst>
              <a:gd name="adj1" fmla="val 50000"/>
            </a:avLst>
          </a:prstGeom>
          <a:ln w="28575" cap="flat" cmpd="sng">
            <a:solidFill>
              <a:srgbClr val="A6A6A6"/>
            </a:solidFill>
            <a:prstDash val="sysDot"/>
            <a:miter/>
            <a:headEnd type="none" w="med" len="med"/>
            <a:tailEnd type="triangle" w="med" len="med"/>
          </a:ln>
        </p:spPr>
      </p:cxnSp>
      <p:cxnSp>
        <p:nvCxnSpPr>
          <p:cNvPr id="48143" name="肘形连接符 35"/>
          <p:cNvCxnSpPr>
            <a:stCxn id="48133" idx="2"/>
            <a:endCxn id="48141" idx="6"/>
          </p:cNvCxnSpPr>
          <p:nvPr>
            <p:custDataLst>
              <p:tags r:id="rId12"/>
            </p:custDataLst>
          </p:nvPr>
        </p:nvCxnSpPr>
        <p:spPr>
          <a:xfrm rot="10800000" flipV="1">
            <a:off x="4395470" y="4305300"/>
            <a:ext cx="660400" cy="1402080"/>
          </a:xfrm>
          <a:prstGeom prst="bentConnector3">
            <a:avLst>
              <a:gd name="adj1" fmla="val 50000"/>
            </a:avLst>
          </a:prstGeom>
          <a:ln w="28575" cap="flat" cmpd="sng">
            <a:solidFill>
              <a:srgbClr val="A6A6A6"/>
            </a:solidFill>
            <a:prstDash val="sysDot"/>
            <a:miter/>
            <a:headEnd type="none" w="med" len="med"/>
            <a:tailEnd type="triangle" w="med" len="med"/>
          </a:ln>
        </p:spPr>
      </p:cxnSp>
      <p:sp>
        <p:nvSpPr>
          <p:cNvPr id="24" name="矩形 38"/>
          <p:cNvSpPr>
            <a:spLocks noChangeArrowheads="1"/>
          </p:cNvSpPr>
          <p:nvPr>
            <p:custDataLst>
              <p:tags r:id="rId13"/>
            </p:custDataLst>
          </p:nvPr>
        </p:nvSpPr>
        <p:spPr bwMode="auto">
          <a:xfrm>
            <a:off x="9477376" y="5104342"/>
            <a:ext cx="2290233" cy="9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b="0" i="0" u="none" strike="noStrike" kern="1200" cap="none" spc="0" normalizeH="0" baseline="0" noProof="1">
                <a:ln>
                  <a:noFill/>
                </a:ln>
                <a:solidFill>
                  <a:sysClr val="windowText" lastClr="000000"/>
                </a:solidFill>
                <a:effectLst/>
                <a:uLnTx/>
                <a:uFillTx/>
                <a:latin typeface="Arial" panose="020B0604020202020204" pitchFamily="34" charset="0"/>
                <a:ea typeface="黑体" panose="02010609060101010101" charset="-122"/>
                <a:cs typeface="+mn-cs"/>
              </a:rPr>
              <a:t>用户运营能力</a:t>
            </a:r>
            <a:endParaRPr kumimoji="0" lang="zh-CN" altLang="en-US" b="0" i="0" u="none" strike="noStrike" kern="1200" cap="none" spc="0" normalizeH="0" baseline="0" noProof="1">
              <a:ln>
                <a:noFill/>
              </a:ln>
              <a:solidFill>
                <a:sysClr val="windowText" lastClr="000000"/>
              </a:solidFill>
              <a:effectLst/>
              <a:uLnTx/>
              <a:uFillTx/>
              <a:latin typeface="Arial" panose="020B0604020202020204" pitchFamily="34" charset="0"/>
              <a:ea typeface="黑体" panose="02010609060101010101" charset="-122"/>
              <a:cs typeface="+mn-cs"/>
            </a:endParaRPr>
          </a:p>
        </p:txBody>
      </p:sp>
      <p:sp>
        <p:nvSpPr>
          <p:cNvPr id="26" name="矩形 40"/>
          <p:cNvSpPr>
            <a:spLocks noChangeArrowheads="1"/>
          </p:cNvSpPr>
          <p:nvPr>
            <p:custDataLst>
              <p:tags r:id="rId14"/>
            </p:custDataLst>
          </p:nvPr>
        </p:nvSpPr>
        <p:spPr bwMode="auto">
          <a:xfrm>
            <a:off x="801158" y="2435225"/>
            <a:ext cx="2180167" cy="9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lnSpcReduction="10000"/>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r" defTabSz="914400" rtl="0" eaLnBrk="0" fontAlgn="base" latinLnBrk="0" hangingPunct="0">
              <a:lnSpc>
                <a:spcPct val="150000"/>
              </a:lnSpc>
              <a:spcBef>
                <a:spcPts val="0"/>
              </a:spcBef>
              <a:spcAft>
                <a:spcPts val="0"/>
              </a:spcAft>
              <a:buClrTx/>
              <a:buSzTx/>
              <a:buFont typeface="Arial" panose="020B0604020202020204" pitchFamily="34" charset="0"/>
              <a:buNone/>
              <a:defRPr/>
            </a:pPr>
            <a:r>
              <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rPr>
              <a:t>平台使用能力</a:t>
            </a:r>
            <a:endPar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endParaRPr>
          </a:p>
        </p:txBody>
      </p:sp>
      <p:sp>
        <p:nvSpPr>
          <p:cNvPr id="27" name="矩形 41"/>
          <p:cNvSpPr>
            <a:spLocks noChangeArrowheads="1"/>
          </p:cNvSpPr>
          <p:nvPr>
            <p:custDataLst>
              <p:tags r:id="rId15"/>
            </p:custDataLst>
          </p:nvPr>
        </p:nvSpPr>
        <p:spPr bwMode="auto">
          <a:xfrm>
            <a:off x="809625" y="3815292"/>
            <a:ext cx="2180167" cy="92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r" defTabSz="914400" rtl="0" eaLnBrk="0" fontAlgn="base" latinLnBrk="0" hangingPunct="0">
              <a:lnSpc>
                <a:spcPct val="150000"/>
              </a:lnSpc>
              <a:spcBef>
                <a:spcPts val="0"/>
              </a:spcBef>
              <a:spcAft>
                <a:spcPts val="0"/>
              </a:spcAft>
              <a:buClrTx/>
              <a:buSzTx/>
              <a:buFont typeface="Arial" panose="020B0604020202020204" pitchFamily="34" charset="0"/>
              <a:buNone/>
              <a:defRPr/>
            </a:pPr>
            <a:r>
              <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rPr>
              <a:t>文案写作能力</a:t>
            </a:r>
            <a:endPar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endParaRPr>
          </a:p>
        </p:txBody>
      </p:sp>
      <p:sp>
        <p:nvSpPr>
          <p:cNvPr id="28" name="矩形 42"/>
          <p:cNvSpPr>
            <a:spLocks noChangeArrowheads="1"/>
          </p:cNvSpPr>
          <p:nvPr>
            <p:custDataLst>
              <p:tags r:id="rId16"/>
            </p:custDataLst>
          </p:nvPr>
        </p:nvSpPr>
        <p:spPr bwMode="auto">
          <a:xfrm>
            <a:off x="809625" y="5246158"/>
            <a:ext cx="2180167" cy="9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r" defTabSz="914400" rtl="0" eaLnBrk="0" fontAlgn="base" latinLnBrk="0" hangingPunct="0">
              <a:lnSpc>
                <a:spcPct val="150000"/>
              </a:lnSpc>
              <a:spcBef>
                <a:spcPts val="0"/>
              </a:spcBef>
              <a:spcAft>
                <a:spcPts val="0"/>
              </a:spcAft>
              <a:buClrTx/>
              <a:buSzTx/>
              <a:buFont typeface="Arial" panose="020B0604020202020204" pitchFamily="34" charset="0"/>
              <a:buNone/>
              <a:defRPr/>
            </a:pPr>
            <a:r>
              <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rPr>
              <a:t>图片设计、音视频剪辑能力</a:t>
            </a:r>
            <a:endParaRPr kumimoji="0" lang="zh-CN" altLang="en-US" b="0" i="0" u="none" strike="noStrike" kern="1200" cap="none" spc="0" normalizeH="0" baseline="0" noProof="1">
              <a:ln>
                <a:noFill/>
              </a:ln>
              <a:solidFill>
                <a:srgbClr val="000000"/>
              </a:solidFill>
              <a:effectLst/>
              <a:uLnTx/>
              <a:uFillTx/>
              <a:latin typeface="Arial" panose="020B0604020202020204" pitchFamily="34" charset="0"/>
              <a:ea typeface="黑体" panose="02010609060101010101" charset="-122"/>
              <a:cs typeface="+mn-cs"/>
              <a:sym typeface="Calibri" panose="020F0502020204030204" pitchFamily="34" charset="0"/>
            </a:endParaRPr>
          </a:p>
        </p:txBody>
      </p:sp>
      <p:sp>
        <p:nvSpPr>
          <p:cNvPr id="4" name="文本框 3"/>
          <p:cNvSpPr txBox="1"/>
          <p:nvPr/>
        </p:nvSpPr>
        <p:spPr>
          <a:xfrm>
            <a:off x="4969510" y="236855"/>
            <a:ext cx="3898900" cy="500380"/>
          </a:xfrm>
          <a:prstGeom prst="rect">
            <a:avLst/>
          </a:prstGeom>
          <a:noFill/>
        </p:spPr>
        <p:txBody>
          <a:bodyPr wrap="none" rtlCol="0" anchor="t">
            <a:spAutoFit/>
          </a:bodyPr>
          <a:p>
            <a:pPr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4378960" y="1378585"/>
            <a:ext cx="5080000" cy="337185"/>
          </a:xfrm>
          <a:prstGeom prst="rect">
            <a:avLst/>
          </a:prstGeom>
          <a:noFill/>
          <a:ln w="9525">
            <a:noFill/>
          </a:ln>
        </p:spPr>
        <p:txBody>
          <a:bodyPr>
            <a:spAutoFit/>
          </a:bodyPr>
          <a:p>
            <a:pPr indent="0"/>
            <a:r>
              <a:rPr lang="zh-CN" sz="1600" b="1">
                <a:solidFill>
                  <a:srgbClr val="000000"/>
                </a:solidFill>
                <a:ea typeface="宋体" panose="02010600030101010101" pitchFamily="2" charset="-122"/>
              </a:rPr>
              <a:t>（五）工作能力</a:t>
            </a:r>
            <a:endParaRPr lang="zh-CN" altLang="en-US" sz="1600" b="1">
              <a:solidFill>
                <a:srgbClr val="000000"/>
              </a:solidFill>
              <a:ea typeface="宋体" panose="02010600030101010101" pitchFamily="2" charset="-122"/>
            </a:endParaRPr>
          </a:p>
        </p:txBody>
      </p:sp>
      <p:sp>
        <p:nvSpPr>
          <p:cNvPr id="3" name="文本框 2"/>
          <p:cNvSpPr txBox="1"/>
          <p:nvPr/>
        </p:nvSpPr>
        <p:spPr>
          <a:xfrm>
            <a:off x="970280" y="737235"/>
            <a:ext cx="3223260" cy="500380"/>
          </a:xfrm>
          <a:prstGeom prst="rect">
            <a:avLst/>
          </a:prstGeom>
          <a:noFill/>
        </p:spPr>
        <p:txBody>
          <a:bodyPr wrap="none" rtlCol="0" anchor="t">
            <a:spAutoFit/>
          </a:bodyPr>
          <a:p>
            <a:pPr algn="l"/>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二、新媒体运营岗位</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sp>
        <p:nvSpPr>
          <p:cNvPr id="2" name="椭圆 1"/>
          <p:cNvSpPr/>
          <p:nvPr>
            <p:custDataLst>
              <p:tags r:id="rId17"/>
            </p:custDataLst>
          </p:nvPr>
        </p:nvSpPr>
        <p:spPr>
          <a:xfrm>
            <a:off x="8232776" y="2896024"/>
            <a:ext cx="1079500" cy="1079500"/>
          </a:xfrm>
          <a:prstGeom prst="ellipse">
            <a:avLst/>
          </a:prstGeom>
          <a:solidFill>
            <a:schemeClr val="accent5">
              <a:lumMod val="60000"/>
              <a:lumOff val="40000"/>
            </a:schemeClr>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05</a:t>
            </a:r>
            <a:endParaRPr lang="zh-CN" altLang="en-US" dirty="0">
              <a:solidFill>
                <a:srgbClr val="FFFFFF"/>
              </a:solidFill>
              <a:latin typeface="Arial" panose="020B0604020202020204" pitchFamily="34" charset="0"/>
              <a:ea typeface="黑体" panose="02010609060101010101" charset="-122"/>
            </a:endParaRPr>
          </a:p>
        </p:txBody>
      </p:sp>
      <p:sp>
        <p:nvSpPr>
          <p:cNvPr id="5" name="椭圆 1"/>
          <p:cNvSpPr/>
          <p:nvPr>
            <p:custDataLst>
              <p:tags r:id="rId18"/>
            </p:custDataLst>
          </p:nvPr>
        </p:nvSpPr>
        <p:spPr>
          <a:xfrm>
            <a:off x="8232776" y="4024419"/>
            <a:ext cx="1079500" cy="1079500"/>
          </a:xfrm>
          <a:prstGeom prst="ellipse">
            <a:avLst/>
          </a:prstGeom>
          <a:solidFill>
            <a:schemeClr val="accent2"/>
          </a:solidFill>
          <a:ln w="57150" cap="flat" cmpd="sng">
            <a:solidFill>
              <a:srgbClr val="FFFFFF"/>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en-US" altLang="zh-CN" dirty="0">
                <a:solidFill>
                  <a:srgbClr val="FFFFFF"/>
                </a:solidFill>
                <a:latin typeface="Arial" panose="020B0604020202020204" pitchFamily="34" charset="0"/>
                <a:ea typeface="黑体" panose="02010609060101010101" charset="-122"/>
              </a:rPr>
              <a:t>06</a:t>
            </a:r>
            <a:endParaRPr lang="zh-CN" altLang="en-US" dirty="0">
              <a:solidFill>
                <a:srgbClr val="FFFFFF"/>
              </a:solidFill>
              <a:latin typeface="Arial" panose="020B0604020202020204" pitchFamily="34" charset="0"/>
              <a:ea typeface="黑体" panose="02010609060101010101" charset="-122"/>
            </a:endParaRPr>
          </a:p>
        </p:txBody>
      </p:sp>
      <p:sp>
        <p:nvSpPr>
          <p:cNvPr id="6" name="矩形 38"/>
          <p:cNvSpPr>
            <a:spLocks noChangeArrowheads="1"/>
          </p:cNvSpPr>
          <p:nvPr>
            <p:custDataLst>
              <p:tags r:id="rId19"/>
            </p:custDataLst>
          </p:nvPr>
        </p:nvSpPr>
        <p:spPr bwMode="auto">
          <a:xfrm>
            <a:off x="9454516" y="4102947"/>
            <a:ext cx="2290233" cy="9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b="0" i="0" u="none" strike="noStrike" kern="1200" cap="none" spc="0" normalizeH="0" baseline="0" noProof="1">
                <a:ln>
                  <a:noFill/>
                </a:ln>
                <a:solidFill>
                  <a:sysClr val="windowText" lastClr="000000"/>
                </a:solidFill>
                <a:effectLst/>
                <a:uLnTx/>
                <a:uFillTx/>
                <a:latin typeface="Arial" panose="020B0604020202020204" pitchFamily="34" charset="0"/>
                <a:ea typeface="黑体" panose="02010609060101010101" charset="-122"/>
                <a:cs typeface="+mn-cs"/>
              </a:rPr>
              <a:t>数据分析能力</a:t>
            </a:r>
            <a:endParaRPr kumimoji="0" lang="zh-CN" altLang="en-US" b="0" i="0" u="none" strike="noStrike" kern="1200" cap="none" spc="0" normalizeH="0" baseline="0" noProof="1">
              <a:ln>
                <a:noFill/>
              </a:ln>
              <a:solidFill>
                <a:sysClr val="windowText" lastClr="000000"/>
              </a:solidFill>
              <a:effectLst/>
              <a:uLnTx/>
              <a:uFillTx/>
              <a:latin typeface="Arial" panose="020B0604020202020204" pitchFamily="34" charset="0"/>
              <a:ea typeface="黑体" panose="02010609060101010101" charset="-122"/>
              <a:cs typeface="+mn-cs"/>
            </a:endParaRPr>
          </a:p>
        </p:txBody>
      </p:sp>
      <p:sp>
        <p:nvSpPr>
          <p:cNvPr id="7" name="矩形 38"/>
          <p:cNvSpPr>
            <a:spLocks noChangeArrowheads="1"/>
          </p:cNvSpPr>
          <p:nvPr>
            <p:custDataLst>
              <p:tags r:id="rId20"/>
            </p:custDataLst>
          </p:nvPr>
        </p:nvSpPr>
        <p:spPr bwMode="auto">
          <a:xfrm>
            <a:off x="9477376" y="2967567"/>
            <a:ext cx="2290233" cy="9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normAutofit/>
          </a:bodyPr>
          <a:lstStyle>
            <a:lvl1pPr>
              <a:defRPr>
                <a:solidFill>
                  <a:sysClr val="windowText" lastClr="000000"/>
                </a:solidFill>
                <a:latin typeface="Calibri" panose="020F0502020204030204" pitchFamily="34" charset="0"/>
                <a:ea typeface="微软雅黑" panose="020B0503020204020204" pitchFamily="34" charset="-122"/>
              </a:defRPr>
            </a:lvl1pPr>
            <a:lvl2pPr marL="742950" indent="-285750">
              <a:defRPr>
                <a:solidFill>
                  <a:sysClr val="windowText" lastClr="000000"/>
                </a:solidFill>
                <a:latin typeface="Calibri" panose="020F0502020204030204" pitchFamily="34" charset="0"/>
                <a:ea typeface="微软雅黑" panose="020B0503020204020204" pitchFamily="34" charset="-122"/>
              </a:defRPr>
            </a:lvl2pPr>
            <a:lvl3pPr marL="1143000" indent="-228600">
              <a:defRPr>
                <a:solidFill>
                  <a:sysClr val="windowText" lastClr="000000"/>
                </a:solidFill>
                <a:latin typeface="Calibri" panose="020F0502020204030204" pitchFamily="34" charset="0"/>
                <a:ea typeface="微软雅黑" panose="020B0503020204020204" pitchFamily="34" charset="-122"/>
              </a:defRPr>
            </a:lvl3pPr>
            <a:lvl4pPr marL="1600200" indent="-228600">
              <a:defRPr>
                <a:solidFill>
                  <a:sysClr val="windowText" lastClr="000000"/>
                </a:solidFill>
                <a:latin typeface="Calibri" panose="020F0502020204030204" pitchFamily="34" charset="0"/>
                <a:ea typeface="微软雅黑" panose="020B0503020204020204" pitchFamily="34" charset="-122"/>
              </a:defRPr>
            </a:lvl4pPr>
            <a:lvl5pPr marL="2057400" indent="-228600">
              <a:defRPr>
                <a:solidFill>
                  <a:sysClr val="windowText" lastClr="000000"/>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Calibri" panose="020F0502020204030204" pitchFamily="34" charset="0"/>
                <a:ea typeface="微软雅黑" panose="020B0503020204020204" pitchFamily="34" charset="-122"/>
              </a:defRPr>
            </a:lvl9pPr>
          </a:lstStyle>
          <a:p>
            <a:pPr marL="0" marR="0" lvl="0" indent="0" algn="l"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b="0" i="0" u="none" strike="noStrike" kern="1200" cap="none" spc="0" normalizeH="0" baseline="0" noProof="1">
                <a:ln>
                  <a:noFill/>
                </a:ln>
                <a:solidFill>
                  <a:sysClr val="windowText" lastClr="000000"/>
                </a:solidFill>
                <a:effectLst/>
                <a:uLnTx/>
                <a:uFillTx/>
                <a:latin typeface="Arial" panose="020B0604020202020204" pitchFamily="34" charset="0"/>
                <a:ea typeface="黑体" panose="02010609060101010101" charset="-122"/>
                <a:cs typeface="+mn-cs"/>
              </a:rPr>
              <a:t>营销能力</a:t>
            </a:r>
            <a:endParaRPr kumimoji="0" lang="zh-CN" altLang="en-US" b="0" i="0" u="none" strike="noStrike" kern="1200" cap="none" spc="0" normalizeH="0" baseline="0" noProof="1">
              <a:ln>
                <a:noFill/>
              </a:ln>
              <a:solidFill>
                <a:sysClr val="windowText" lastClr="000000"/>
              </a:solidFill>
              <a:effectLst/>
              <a:uLnTx/>
              <a:uFillTx/>
              <a:latin typeface="Arial" panose="020B0604020202020204" pitchFamily="34" charset="0"/>
              <a:ea typeface="黑体" panose="02010609060101010101" charset="-122"/>
              <a:cs typeface="+mn-cs"/>
            </a:endParaRPr>
          </a:p>
        </p:txBody>
      </p:sp>
    </p:spTree>
    <p:custDataLst>
      <p:tags r:id="rId21"/>
    </p:custData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矩形 1"/>
          <p:cNvSpPr/>
          <p:nvPr/>
        </p:nvSpPr>
        <p:spPr>
          <a:xfrm>
            <a:off x="0" y="596900"/>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51203" name="TextBox 2"/>
          <p:cNvSpPr/>
          <p:nvPr/>
        </p:nvSpPr>
        <p:spPr>
          <a:xfrm>
            <a:off x="651933" y="668867"/>
            <a:ext cx="32808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spcBef>
                <a:spcPct val="0"/>
              </a:spcBef>
              <a:buNone/>
            </a:pPr>
            <a:r>
              <a:rPr lang="zh-CN" altLang="zh-CN" sz="2665" b="1" dirty="0">
                <a:solidFill>
                  <a:srgbClr val="1173B0"/>
                </a:solidFill>
                <a:sym typeface="微软雅黑" panose="020B0503020204020204" pitchFamily="34" charset="-122"/>
              </a:rPr>
              <a:t>三、新媒体运营流程</a:t>
            </a:r>
            <a:endParaRPr lang="zh-CN" altLang="zh-CN" sz="2665" b="1" dirty="0">
              <a:solidFill>
                <a:srgbClr val="1173B0"/>
              </a:solidFill>
              <a:sym typeface="微软雅黑" panose="020B0503020204020204" pitchFamily="34" charset="-122"/>
            </a:endParaRPr>
          </a:p>
        </p:txBody>
      </p:sp>
      <p:sp>
        <p:nvSpPr>
          <p:cNvPr id="4" name="文本框 3"/>
          <p:cNvSpPr txBox="1"/>
          <p:nvPr/>
        </p:nvSpPr>
        <p:spPr>
          <a:xfrm>
            <a:off x="4969510" y="236855"/>
            <a:ext cx="3898900" cy="50038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grpSp>
        <p:nvGrpSpPr>
          <p:cNvPr id="52228" name="组合 71"/>
          <p:cNvGrpSpPr/>
          <p:nvPr/>
        </p:nvGrpSpPr>
        <p:grpSpPr>
          <a:xfrm>
            <a:off x="392430" y="3157855"/>
            <a:ext cx="11406505" cy="1013383"/>
            <a:chOff x="1212" y="2485"/>
            <a:chExt cx="10665" cy="1232"/>
          </a:xfrm>
        </p:grpSpPr>
        <p:sp>
          <p:nvSpPr>
            <p:cNvPr id="21" name="Freeform 7"/>
            <p:cNvSpPr/>
            <p:nvPr/>
          </p:nvSpPr>
          <p:spPr>
            <a:xfrm>
              <a:off x="1212" y="2485"/>
              <a:ext cx="2051" cy="1232"/>
            </a:xfrm>
            <a:custGeom>
              <a:avLst/>
              <a:gdLst>
                <a:gd name="connsiteX0" fmla="*/ 0 w 1151358"/>
                <a:gd name="connsiteY0" fmla="*/ 69082 h 690815"/>
                <a:gd name="connsiteX1" fmla="*/ 69082 w 1151358"/>
                <a:gd name="connsiteY1" fmla="*/ 0 h 690815"/>
                <a:gd name="connsiteX2" fmla="*/ 1082277 w 1151358"/>
                <a:gd name="connsiteY2" fmla="*/ 0 h 690815"/>
                <a:gd name="connsiteX3" fmla="*/ 1151359 w 1151358"/>
                <a:gd name="connsiteY3" fmla="*/ 69082 h 690815"/>
                <a:gd name="connsiteX4" fmla="*/ 1151358 w 1151358"/>
                <a:gd name="connsiteY4" fmla="*/ 621734 h 690815"/>
                <a:gd name="connsiteX5" fmla="*/ 1082276 w 1151358"/>
                <a:gd name="connsiteY5" fmla="*/ 690816 h 690815"/>
                <a:gd name="connsiteX6" fmla="*/ 69082 w 1151358"/>
                <a:gd name="connsiteY6" fmla="*/ 690815 h 690815"/>
                <a:gd name="connsiteX7" fmla="*/ 0 w 1151358"/>
                <a:gd name="connsiteY7" fmla="*/ 621733 h 690815"/>
                <a:gd name="connsiteX8" fmla="*/ 0 w 1151358"/>
                <a:gd name="connsiteY8" fmla="*/ 69082 h 690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1358" h="690815">
                  <a:moveTo>
                    <a:pt x="0" y="69082"/>
                  </a:moveTo>
                  <a:cubicBezTo>
                    <a:pt x="0" y="30929"/>
                    <a:pt x="30929" y="0"/>
                    <a:pt x="69082" y="0"/>
                  </a:cubicBezTo>
                  <a:lnTo>
                    <a:pt x="1082277" y="0"/>
                  </a:lnTo>
                  <a:cubicBezTo>
                    <a:pt x="1120430" y="0"/>
                    <a:pt x="1151359" y="30929"/>
                    <a:pt x="1151359" y="69082"/>
                  </a:cubicBezTo>
                  <a:cubicBezTo>
                    <a:pt x="1151359" y="253299"/>
                    <a:pt x="1151358" y="437517"/>
                    <a:pt x="1151358" y="621734"/>
                  </a:cubicBezTo>
                  <a:cubicBezTo>
                    <a:pt x="1151358" y="659887"/>
                    <a:pt x="1120429" y="690816"/>
                    <a:pt x="1082276" y="690816"/>
                  </a:cubicBezTo>
                  <a:lnTo>
                    <a:pt x="69082" y="690815"/>
                  </a:lnTo>
                  <a:cubicBezTo>
                    <a:pt x="30929" y="690815"/>
                    <a:pt x="0" y="659886"/>
                    <a:pt x="0" y="621733"/>
                  </a:cubicBezTo>
                  <a:lnTo>
                    <a:pt x="0" y="69082"/>
                  </a:lnTo>
                  <a:close/>
                </a:path>
              </a:pathLst>
            </a:custGeom>
            <a:solidFill>
              <a:schemeClr val="accent1"/>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179377" tIns="179377" rIns="179377" bIns="179377" spcCol="1270" anchor="ctr"/>
            <a:lstStyle/>
            <a:p>
              <a:pPr marL="0" marR="0" lvl="0" indent="0" algn="ctr" defTabSz="1333500" rtl="0" eaLnBrk="1" fontAlgn="auto" latinLnBrk="0" hangingPunct="1">
                <a:lnSpc>
                  <a:spcPct val="90000"/>
                </a:lnSpc>
                <a:spcBef>
                  <a:spcPct val="0"/>
                </a:spcBef>
                <a:spcAft>
                  <a:spcPct val="35000"/>
                </a:spcAft>
                <a:buClrTx/>
                <a:buSzTx/>
                <a:buFontTx/>
                <a:buNone/>
                <a:defRPr/>
              </a:pPr>
              <a:endParaRPr kumimoji="0" lang="id-ID" sz="4000" b="0" i="0" u="none" strike="noStrike" kern="1200" cap="none" spc="0" normalizeH="0" baseline="0" noProof="0">
                <a:ln>
                  <a:noFill/>
                </a:ln>
                <a:solidFill>
                  <a:schemeClr val="lt1"/>
                </a:solidFill>
                <a:effectLst/>
                <a:uLnTx/>
                <a:uFillTx/>
                <a:latin typeface="+mn-lt"/>
                <a:ea typeface="+mn-ea"/>
                <a:cs typeface="+mn-cs"/>
              </a:endParaRPr>
            </a:p>
          </p:txBody>
        </p:sp>
        <p:sp>
          <p:nvSpPr>
            <p:cNvPr id="22" name="Freeform 8"/>
            <p:cNvSpPr/>
            <p:nvPr/>
          </p:nvSpPr>
          <p:spPr>
            <a:xfrm>
              <a:off x="3468" y="2848"/>
              <a:ext cx="433" cy="509"/>
            </a:xfrm>
            <a:custGeom>
              <a:avLst/>
              <a:gdLst>
                <a:gd name="connsiteX0" fmla="*/ 0 w 244088"/>
                <a:gd name="connsiteY0" fmla="*/ 57107 h 285537"/>
                <a:gd name="connsiteX1" fmla="*/ 122044 w 244088"/>
                <a:gd name="connsiteY1" fmla="*/ 57107 h 285537"/>
                <a:gd name="connsiteX2" fmla="*/ 122044 w 244088"/>
                <a:gd name="connsiteY2" fmla="*/ 0 h 285537"/>
                <a:gd name="connsiteX3" fmla="*/ 244088 w 244088"/>
                <a:gd name="connsiteY3" fmla="*/ 142769 h 285537"/>
                <a:gd name="connsiteX4" fmla="*/ 122044 w 244088"/>
                <a:gd name="connsiteY4" fmla="*/ 285537 h 285537"/>
                <a:gd name="connsiteX5" fmla="*/ 122044 w 244088"/>
                <a:gd name="connsiteY5" fmla="*/ 228430 h 285537"/>
                <a:gd name="connsiteX6" fmla="*/ 0 w 244088"/>
                <a:gd name="connsiteY6" fmla="*/ 228430 h 285537"/>
                <a:gd name="connsiteX7" fmla="*/ 0 w 244088"/>
                <a:gd name="connsiteY7" fmla="*/ 57107 h 285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4088" h="285537">
                  <a:moveTo>
                    <a:pt x="0" y="57107"/>
                  </a:moveTo>
                  <a:lnTo>
                    <a:pt x="122044" y="57107"/>
                  </a:lnTo>
                  <a:lnTo>
                    <a:pt x="122044" y="0"/>
                  </a:lnTo>
                  <a:lnTo>
                    <a:pt x="244088" y="142769"/>
                  </a:lnTo>
                  <a:lnTo>
                    <a:pt x="122044" y="285537"/>
                  </a:lnTo>
                  <a:lnTo>
                    <a:pt x="122044" y="228430"/>
                  </a:lnTo>
                  <a:lnTo>
                    <a:pt x="0" y="228430"/>
                  </a:lnTo>
                  <a:lnTo>
                    <a:pt x="0" y="57107"/>
                  </a:lnTo>
                  <a:close/>
                </a:path>
              </a:pathLst>
            </a:custGeom>
            <a:solidFill>
              <a:schemeClr val="accent1">
                <a:lumMod val="60000"/>
                <a:lumOff val="40000"/>
              </a:schemeClr>
            </a:solidFill>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0" tIns="76142" rIns="97634" bIns="76142" spcCol="1270" anchor="ctr"/>
            <a:lstStyle/>
            <a:p>
              <a:pPr marL="0" marR="0" lvl="0" indent="0" algn="ctr" defTabSz="533400" rtl="0" eaLnBrk="1" fontAlgn="auto" latinLnBrk="0" hangingPunct="1">
                <a:lnSpc>
                  <a:spcPct val="90000"/>
                </a:lnSpc>
                <a:spcBef>
                  <a:spcPct val="0"/>
                </a:spcBef>
                <a:spcAft>
                  <a:spcPct val="35000"/>
                </a:spcAft>
                <a:buClrTx/>
                <a:buSzTx/>
                <a:buFontTx/>
                <a:buNone/>
                <a:defRPr/>
              </a:pPr>
              <a:endParaRPr kumimoji="0" lang="id-ID" sz="1600" b="0" i="0" u="none" strike="noStrike" kern="1200" cap="none" spc="0" normalizeH="0" baseline="0" noProof="0">
                <a:ln>
                  <a:noFill/>
                </a:ln>
                <a:solidFill>
                  <a:schemeClr val="lt1"/>
                </a:solidFill>
                <a:effectLst/>
                <a:uLnTx/>
                <a:uFillTx/>
                <a:latin typeface="+mn-lt"/>
                <a:ea typeface="+mn-ea"/>
                <a:cs typeface="+mn-cs"/>
              </a:endParaRPr>
            </a:p>
          </p:txBody>
        </p:sp>
        <p:sp>
          <p:nvSpPr>
            <p:cNvPr id="31" name="Freeform 9"/>
            <p:cNvSpPr/>
            <p:nvPr/>
          </p:nvSpPr>
          <p:spPr>
            <a:xfrm>
              <a:off x="4083" y="2485"/>
              <a:ext cx="2051" cy="1232"/>
            </a:xfrm>
            <a:custGeom>
              <a:avLst/>
              <a:gdLst>
                <a:gd name="connsiteX0" fmla="*/ 0 w 1151358"/>
                <a:gd name="connsiteY0" fmla="*/ 69082 h 690815"/>
                <a:gd name="connsiteX1" fmla="*/ 69082 w 1151358"/>
                <a:gd name="connsiteY1" fmla="*/ 0 h 690815"/>
                <a:gd name="connsiteX2" fmla="*/ 1082277 w 1151358"/>
                <a:gd name="connsiteY2" fmla="*/ 0 h 690815"/>
                <a:gd name="connsiteX3" fmla="*/ 1151359 w 1151358"/>
                <a:gd name="connsiteY3" fmla="*/ 69082 h 690815"/>
                <a:gd name="connsiteX4" fmla="*/ 1151358 w 1151358"/>
                <a:gd name="connsiteY4" fmla="*/ 621734 h 690815"/>
                <a:gd name="connsiteX5" fmla="*/ 1082276 w 1151358"/>
                <a:gd name="connsiteY5" fmla="*/ 690816 h 690815"/>
                <a:gd name="connsiteX6" fmla="*/ 69082 w 1151358"/>
                <a:gd name="connsiteY6" fmla="*/ 690815 h 690815"/>
                <a:gd name="connsiteX7" fmla="*/ 0 w 1151358"/>
                <a:gd name="connsiteY7" fmla="*/ 621733 h 690815"/>
                <a:gd name="connsiteX8" fmla="*/ 0 w 1151358"/>
                <a:gd name="connsiteY8" fmla="*/ 69082 h 690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1358" h="690815">
                  <a:moveTo>
                    <a:pt x="0" y="69082"/>
                  </a:moveTo>
                  <a:cubicBezTo>
                    <a:pt x="0" y="30929"/>
                    <a:pt x="30929" y="0"/>
                    <a:pt x="69082" y="0"/>
                  </a:cubicBezTo>
                  <a:lnTo>
                    <a:pt x="1082277" y="0"/>
                  </a:lnTo>
                  <a:cubicBezTo>
                    <a:pt x="1120430" y="0"/>
                    <a:pt x="1151359" y="30929"/>
                    <a:pt x="1151359" y="69082"/>
                  </a:cubicBezTo>
                  <a:cubicBezTo>
                    <a:pt x="1151359" y="253299"/>
                    <a:pt x="1151358" y="437517"/>
                    <a:pt x="1151358" y="621734"/>
                  </a:cubicBezTo>
                  <a:cubicBezTo>
                    <a:pt x="1151358" y="659887"/>
                    <a:pt x="1120429" y="690816"/>
                    <a:pt x="1082276" y="690816"/>
                  </a:cubicBezTo>
                  <a:lnTo>
                    <a:pt x="69082" y="690815"/>
                  </a:lnTo>
                  <a:cubicBezTo>
                    <a:pt x="30929" y="690815"/>
                    <a:pt x="0" y="659886"/>
                    <a:pt x="0" y="621733"/>
                  </a:cubicBezTo>
                  <a:lnTo>
                    <a:pt x="0" y="69082"/>
                  </a:lnTo>
                  <a:close/>
                </a:path>
              </a:pathLst>
            </a:custGeom>
            <a:solidFill>
              <a:schemeClr val="accent2"/>
            </a:solidFill>
          </p:spPr>
          <p:style>
            <a:lnRef idx="2">
              <a:schemeClr val="lt1">
                <a:hueOff val="0"/>
                <a:satOff val="0"/>
                <a:lumOff val="0"/>
                <a:alphaOff val="0"/>
              </a:schemeClr>
            </a:lnRef>
            <a:fillRef idx="1">
              <a:schemeClr val="accent3">
                <a:hueOff val="337438"/>
                <a:satOff val="17272"/>
                <a:lumOff val="7255"/>
                <a:alphaOff val="0"/>
              </a:schemeClr>
            </a:fillRef>
            <a:effectRef idx="0">
              <a:schemeClr val="accent3">
                <a:hueOff val="337438"/>
                <a:satOff val="17272"/>
                <a:lumOff val="7255"/>
                <a:alphaOff val="0"/>
              </a:schemeClr>
            </a:effectRef>
            <a:fontRef idx="minor">
              <a:schemeClr val="lt1"/>
            </a:fontRef>
          </p:style>
          <p:txBody>
            <a:bodyPr lIns="179377" tIns="179377" rIns="179377" bIns="179377" spcCol="1270" anchor="ctr"/>
            <a:lstStyle/>
            <a:p>
              <a:pPr marL="0" marR="0" lvl="0" indent="0" algn="ctr" defTabSz="1333500" rtl="0" eaLnBrk="1" fontAlgn="auto" latinLnBrk="0" hangingPunct="1">
                <a:lnSpc>
                  <a:spcPct val="90000"/>
                </a:lnSpc>
                <a:spcBef>
                  <a:spcPct val="0"/>
                </a:spcBef>
                <a:spcAft>
                  <a:spcPct val="35000"/>
                </a:spcAft>
                <a:buClrTx/>
                <a:buSzTx/>
                <a:buFontTx/>
                <a:buNone/>
                <a:defRPr/>
              </a:pPr>
              <a:endParaRPr kumimoji="0" lang="id-ID" sz="4000" b="0" i="0" u="none" strike="noStrike" kern="1200" cap="none" spc="0" normalizeH="0" baseline="0" noProof="0">
                <a:ln>
                  <a:noFill/>
                </a:ln>
                <a:solidFill>
                  <a:schemeClr val="lt1"/>
                </a:solidFill>
                <a:effectLst/>
                <a:uLnTx/>
                <a:uFillTx/>
                <a:latin typeface="+mn-lt"/>
                <a:ea typeface="+mn-ea"/>
                <a:cs typeface="+mn-cs"/>
              </a:endParaRPr>
            </a:p>
          </p:txBody>
        </p:sp>
        <p:sp>
          <p:nvSpPr>
            <p:cNvPr id="32" name="Freeform 10"/>
            <p:cNvSpPr/>
            <p:nvPr/>
          </p:nvSpPr>
          <p:spPr>
            <a:xfrm>
              <a:off x="6339" y="2848"/>
              <a:ext cx="435" cy="509"/>
            </a:xfrm>
            <a:custGeom>
              <a:avLst/>
              <a:gdLst>
                <a:gd name="connsiteX0" fmla="*/ 0 w 244088"/>
                <a:gd name="connsiteY0" fmla="*/ 57107 h 285537"/>
                <a:gd name="connsiteX1" fmla="*/ 122044 w 244088"/>
                <a:gd name="connsiteY1" fmla="*/ 57107 h 285537"/>
                <a:gd name="connsiteX2" fmla="*/ 122044 w 244088"/>
                <a:gd name="connsiteY2" fmla="*/ 0 h 285537"/>
                <a:gd name="connsiteX3" fmla="*/ 244088 w 244088"/>
                <a:gd name="connsiteY3" fmla="*/ 142769 h 285537"/>
                <a:gd name="connsiteX4" fmla="*/ 122044 w 244088"/>
                <a:gd name="connsiteY4" fmla="*/ 285537 h 285537"/>
                <a:gd name="connsiteX5" fmla="*/ 122044 w 244088"/>
                <a:gd name="connsiteY5" fmla="*/ 228430 h 285537"/>
                <a:gd name="connsiteX6" fmla="*/ 0 w 244088"/>
                <a:gd name="connsiteY6" fmla="*/ 228430 h 285537"/>
                <a:gd name="connsiteX7" fmla="*/ 0 w 244088"/>
                <a:gd name="connsiteY7" fmla="*/ 57107 h 285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4088" h="285537">
                  <a:moveTo>
                    <a:pt x="0" y="57107"/>
                  </a:moveTo>
                  <a:lnTo>
                    <a:pt x="122044" y="57107"/>
                  </a:lnTo>
                  <a:lnTo>
                    <a:pt x="122044" y="0"/>
                  </a:lnTo>
                  <a:lnTo>
                    <a:pt x="244088" y="142769"/>
                  </a:lnTo>
                  <a:lnTo>
                    <a:pt x="122044" y="285537"/>
                  </a:lnTo>
                  <a:lnTo>
                    <a:pt x="122044" y="228430"/>
                  </a:lnTo>
                  <a:lnTo>
                    <a:pt x="0" y="228430"/>
                  </a:lnTo>
                  <a:lnTo>
                    <a:pt x="0" y="57107"/>
                  </a:lnTo>
                  <a:close/>
                </a:path>
              </a:pathLst>
            </a:custGeom>
            <a:solidFill>
              <a:schemeClr val="accent2">
                <a:lumMod val="60000"/>
                <a:lumOff val="40000"/>
              </a:schemeClr>
            </a:solidFill>
          </p:spPr>
          <p:style>
            <a:lnRef idx="0">
              <a:schemeClr val="lt1">
                <a:hueOff val="0"/>
                <a:satOff val="0"/>
                <a:lumOff val="0"/>
                <a:alphaOff val="0"/>
              </a:schemeClr>
            </a:lnRef>
            <a:fillRef idx="1">
              <a:schemeClr val="accent3">
                <a:hueOff val="674876"/>
                <a:satOff val="34544"/>
                <a:lumOff val="14510"/>
                <a:alphaOff val="0"/>
              </a:schemeClr>
            </a:fillRef>
            <a:effectRef idx="0">
              <a:schemeClr val="accent3">
                <a:hueOff val="674876"/>
                <a:satOff val="34544"/>
                <a:lumOff val="14510"/>
                <a:alphaOff val="0"/>
              </a:schemeClr>
            </a:effectRef>
            <a:fontRef idx="minor">
              <a:schemeClr val="lt1"/>
            </a:fontRef>
          </p:style>
          <p:txBody>
            <a:bodyPr lIns="0" tIns="76142" rIns="97634" bIns="76142" spcCol="1270" anchor="ctr"/>
            <a:lstStyle/>
            <a:p>
              <a:pPr marL="0" marR="0" lvl="0" indent="0" algn="ctr" defTabSz="533400" rtl="0" eaLnBrk="1" fontAlgn="auto" latinLnBrk="0" hangingPunct="1">
                <a:lnSpc>
                  <a:spcPct val="90000"/>
                </a:lnSpc>
                <a:spcBef>
                  <a:spcPct val="0"/>
                </a:spcBef>
                <a:spcAft>
                  <a:spcPct val="35000"/>
                </a:spcAft>
                <a:buClrTx/>
                <a:buSzTx/>
                <a:buFontTx/>
                <a:buNone/>
                <a:defRPr/>
              </a:pPr>
              <a:endParaRPr kumimoji="0" lang="id-ID" sz="1600" b="0" i="0" u="none" strike="noStrike" kern="1200" cap="none" spc="0" normalizeH="0" baseline="0" noProof="0">
                <a:ln>
                  <a:noFill/>
                </a:ln>
                <a:solidFill>
                  <a:schemeClr val="lt1"/>
                </a:solidFill>
                <a:effectLst/>
                <a:uLnTx/>
                <a:uFillTx/>
                <a:latin typeface="+mn-lt"/>
                <a:ea typeface="+mn-ea"/>
                <a:cs typeface="+mn-cs"/>
              </a:endParaRPr>
            </a:p>
          </p:txBody>
        </p:sp>
        <p:sp>
          <p:nvSpPr>
            <p:cNvPr id="34" name="Freeform 11"/>
            <p:cNvSpPr/>
            <p:nvPr/>
          </p:nvSpPr>
          <p:spPr>
            <a:xfrm>
              <a:off x="6955" y="2485"/>
              <a:ext cx="2049" cy="1232"/>
            </a:xfrm>
            <a:custGeom>
              <a:avLst/>
              <a:gdLst>
                <a:gd name="connsiteX0" fmla="*/ 0 w 1151358"/>
                <a:gd name="connsiteY0" fmla="*/ 69082 h 690815"/>
                <a:gd name="connsiteX1" fmla="*/ 69082 w 1151358"/>
                <a:gd name="connsiteY1" fmla="*/ 0 h 690815"/>
                <a:gd name="connsiteX2" fmla="*/ 1082277 w 1151358"/>
                <a:gd name="connsiteY2" fmla="*/ 0 h 690815"/>
                <a:gd name="connsiteX3" fmla="*/ 1151359 w 1151358"/>
                <a:gd name="connsiteY3" fmla="*/ 69082 h 690815"/>
                <a:gd name="connsiteX4" fmla="*/ 1151358 w 1151358"/>
                <a:gd name="connsiteY4" fmla="*/ 621734 h 690815"/>
                <a:gd name="connsiteX5" fmla="*/ 1082276 w 1151358"/>
                <a:gd name="connsiteY5" fmla="*/ 690816 h 690815"/>
                <a:gd name="connsiteX6" fmla="*/ 69082 w 1151358"/>
                <a:gd name="connsiteY6" fmla="*/ 690815 h 690815"/>
                <a:gd name="connsiteX7" fmla="*/ 0 w 1151358"/>
                <a:gd name="connsiteY7" fmla="*/ 621733 h 690815"/>
                <a:gd name="connsiteX8" fmla="*/ 0 w 1151358"/>
                <a:gd name="connsiteY8" fmla="*/ 69082 h 690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1358" h="690815">
                  <a:moveTo>
                    <a:pt x="0" y="69082"/>
                  </a:moveTo>
                  <a:cubicBezTo>
                    <a:pt x="0" y="30929"/>
                    <a:pt x="30929" y="0"/>
                    <a:pt x="69082" y="0"/>
                  </a:cubicBezTo>
                  <a:lnTo>
                    <a:pt x="1082277" y="0"/>
                  </a:lnTo>
                  <a:cubicBezTo>
                    <a:pt x="1120430" y="0"/>
                    <a:pt x="1151359" y="30929"/>
                    <a:pt x="1151359" y="69082"/>
                  </a:cubicBezTo>
                  <a:cubicBezTo>
                    <a:pt x="1151359" y="253299"/>
                    <a:pt x="1151358" y="437517"/>
                    <a:pt x="1151358" y="621734"/>
                  </a:cubicBezTo>
                  <a:cubicBezTo>
                    <a:pt x="1151358" y="659887"/>
                    <a:pt x="1120429" y="690816"/>
                    <a:pt x="1082276" y="690816"/>
                  </a:cubicBezTo>
                  <a:lnTo>
                    <a:pt x="69082" y="690815"/>
                  </a:lnTo>
                  <a:cubicBezTo>
                    <a:pt x="30929" y="690815"/>
                    <a:pt x="0" y="659886"/>
                    <a:pt x="0" y="621733"/>
                  </a:cubicBezTo>
                  <a:lnTo>
                    <a:pt x="0" y="69082"/>
                  </a:lnTo>
                  <a:close/>
                </a:path>
              </a:pathLst>
            </a:custGeom>
            <a:solidFill>
              <a:schemeClr val="accent1">
                <a:lumMod val="50000"/>
              </a:schemeClr>
            </a:solidFill>
          </p:spPr>
          <p:style>
            <a:lnRef idx="2">
              <a:schemeClr val="lt1">
                <a:hueOff val="0"/>
                <a:satOff val="0"/>
                <a:lumOff val="0"/>
                <a:alphaOff val="0"/>
              </a:schemeClr>
            </a:lnRef>
            <a:fillRef idx="1">
              <a:schemeClr val="accent3">
                <a:hueOff val="674876"/>
                <a:satOff val="34544"/>
                <a:lumOff val="14510"/>
                <a:alphaOff val="0"/>
              </a:schemeClr>
            </a:fillRef>
            <a:effectRef idx="0">
              <a:schemeClr val="accent3">
                <a:hueOff val="674876"/>
                <a:satOff val="34544"/>
                <a:lumOff val="14510"/>
                <a:alphaOff val="0"/>
              </a:schemeClr>
            </a:effectRef>
            <a:fontRef idx="minor">
              <a:schemeClr val="lt1"/>
            </a:fontRef>
          </p:style>
          <p:txBody>
            <a:bodyPr lIns="179377" tIns="179377" rIns="179377" bIns="179377" spcCol="1270" anchor="ctr"/>
            <a:lstStyle/>
            <a:p>
              <a:pPr marL="0" marR="0" lvl="0" indent="0" algn="ctr" defTabSz="1333500" rtl="0" eaLnBrk="1" fontAlgn="auto" latinLnBrk="0" hangingPunct="1">
                <a:lnSpc>
                  <a:spcPct val="90000"/>
                </a:lnSpc>
                <a:spcBef>
                  <a:spcPct val="0"/>
                </a:spcBef>
                <a:spcAft>
                  <a:spcPct val="35000"/>
                </a:spcAft>
                <a:buClrTx/>
                <a:buSzTx/>
                <a:buFontTx/>
                <a:buNone/>
                <a:defRPr/>
              </a:pPr>
              <a:endParaRPr kumimoji="0" lang="id-ID" sz="4000" b="0" i="0" u="none" strike="noStrike" kern="1200" cap="none" spc="0" normalizeH="0" baseline="0" noProof="0">
                <a:ln>
                  <a:noFill/>
                </a:ln>
                <a:solidFill>
                  <a:schemeClr val="lt1"/>
                </a:solidFill>
                <a:effectLst/>
                <a:uLnTx/>
                <a:uFillTx/>
                <a:latin typeface="+mn-lt"/>
                <a:ea typeface="+mn-ea"/>
                <a:cs typeface="+mn-cs"/>
              </a:endParaRPr>
            </a:p>
          </p:txBody>
        </p:sp>
        <p:sp>
          <p:nvSpPr>
            <p:cNvPr id="35" name="Freeform 12"/>
            <p:cNvSpPr/>
            <p:nvPr/>
          </p:nvSpPr>
          <p:spPr>
            <a:xfrm>
              <a:off x="9826" y="2485"/>
              <a:ext cx="2051" cy="1232"/>
            </a:xfrm>
            <a:custGeom>
              <a:avLst/>
              <a:gdLst>
                <a:gd name="connsiteX0" fmla="*/ 0 w 1151358"/>
                <a:gd name="connsiteY0" fmla="*/ 69082 h 690815"/>
                <a:gd name="connsiteX1" fmla="*/ 69082 w 1151358"/>
                <a:gd name="connsiteY1" fmla="*/ 0 h 690815"/>
                <a:gd name="connsiteX2" fmla="*/ 1082277 w 1151358"/>
                <a:gd name="connsiteY2" fmla="*/ 0 h 690815"/>
                <a:gd name="connsiteX3" fmla="*/ 1151359 w 1151358"/>
                <a:gd name="connsiteY3" fmla="*/ 69082 h 690815"/>
                <a:gd name="connsiteX4" fmla="*/ 1151358 w 1151358"/>
                <a:gd name="connsiteY4" fmla="*/ 621734 h 690815"/>
                <a:gd name="connsiteX5" fmla="*/ 1082276 w 1151358"/>
                <a:gd name="connsiteY5" fmla="*/ 690816 h 690815"/>
                <a:gd name="connsiteX6" fmla="*/ 69082 w 1151358"/>
                <a:gd name="connsiteY6" fmla="*/ 690815 h 690815"/>
                <a:gd name="connsiteX7" fmla="*/ 0 w 1151358"/>
                <a:gd name="connsiteY7" fmla="*/ 621733 h 690815"/>
                <a:gd name="connsiteX8" fmla="*/ 0 w 1151358"/>
                <a:gd name="connsiteY8" fmla="*/ 69082 h 690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1358" h="690815">
                  <a:moveTo>
                    <a:pt x="0" y="69082"/>
                  </a:moveTo>
                  <a:cubicBezTo>
                    <a:pt x="0" y="30929"/>
                    <a:pt x="30929" y="0"/>
                    <a:pt x="69082" y="0"/>
                  </a:cubicBezTo>
                  <a:lnTo>
                    <a:pt x="1082277" y="0"/>
                  </a:lnTo>
                  <a:cubicBezTo>
                    <a:pt x="1120430" y="0"/>
                    <a:pt x="1151359" y="30929"/>
                    <a:pt x="1151359" y="69082"/>
                  </a:cubicBezTo>
                  <a:cubicBezTo>
                    <a:pt x="1151359" y="253299"/>
                    <a:pt x="1151358" y="437517"/>
                    <a:pt x="1151358" y="621734"/>
                  </a:cubicBezTo>
                  <a:cubicBezTo>
                    <a:pt x="1151358" y="659887"/>
                    <a:pt x="1120429" y="690816"/>
                    <a:pt x="1082276" y="690816"/>
                  </a:cubicBezTo>
                  <a:lnTo>
                    <a:pt x="69082" y="690815"/>
                  </a:lnTo>
                  <a:cubicBezTo>
                    <a:pt x="30929" y="690815"/>
                    <a:pt x="0" y="659886"/>
                    <a:pt x="0" y="621733"/>
                  </a:cubicBezTo>
                  <a:lnTo>
                    <a:pt x="0" y="69082"/>
                  </a:lnTo>
                  <a:close/>
                </a:path>
              </a:pathLst>
            </a:custGeom>
            <a:solidFill>
              <a:schemeClr val="accent4"/>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179377" tIns="179377" rIns="179377" bIns="179377" spcCol="1270" anchor="ctr"/>
            <a:lstStyle/>
            <a:p>
              <a:pPr marL="0" marR="0" lvl="0" indent="0" algn="ctr" defTabSz="1333500" rtl="0" eaLnBrk="1" fontAlgn="auto" latinLnBrk="0" hangingPunct="1">
                <a:lnSpc>
                  <a:spcPct val="90000"/>
                </a:lnSpc>
                <a:spcBef>
                  <a:spcPct val="0"/>
                </a:spcBef>
                <a:spcAft>
                  <a:spcPct val="35000"/>
                </a:spcAft>
                <a:buClrTx/>
                <a:buSzTx/>
                <a:buFontTx/>
                <a:buNone/>
                <a:defRPr/>
              </a:pPr>
              <a:endParaRPr kumimoji="0" lang="id-ID" sz="4000" b="0" i="0" u="none" strike="noStrike" kern="1200" cap="none" spc="0" normalizeH="0" baseline="0" noProof="0">
                <a:ln>
                  <a:noFill/>
                </a:ln>
                <a:solidFill>
                  <a:schemeClr val="lt1"/>
                </a:solidFill>
                <a:effectLst/>
                <a:uLnTx/>
                <a:uFillTx/>
                <a:latin typeface="+mn-lt"/>
                <a:ea typeface="+mn-ea"/>
                <a:cs typeface="+mn-cs"/>
              </a:endParaRPr>
            </a:p>
          </p:txBody>
        </p:sp>
        <p:sp>
          <p:nvSpPr>
            <p:cNvPr id="43" name="Freeform 17"/>
            <p:cNvSpPr/>
            <p:nvPr/>
          </p:nvSpPr>
          <p:spPr>
            <a:xfrm>
              <a:off x="9208" y="2848"/>
              <a:ext cx="435" cy="509"/>
            </a:xfrm>
            <a:custGeom>
              <a:avLst/>
              <a:gdLst>
                <a:gd name="connsiteX0" fmla="*/ 0 w 244088"/>
                <a:gd name="connsiteY0" fmla="*/ 57107 h 285537"/>
                <a:gd name="connsiteX1" fmla="*/ 122044 w 244088"/>
                <a:gd name="connsiteY1" fmla="*/ 57107 h 285537"/>
                <a:gd name="connsiteX2" fmla="*/ 122044 w 244088"/>
                <a:gd name="connsiteY2" fmla="*/ 0 h 285537"/>
                <a:gd name="connsiteX3" fmla="*/ 244088 w 244088"/>
                <a:gd name="connsiteY3" fmla="*/ 142769 h 285537"/>
                <a:gd name="connsiteX4" fmla="*/ 122044 w 244088"/>
                <a:gd name="connsiteY4" fmla="*/ 285537 h 285537"/>
                <a:gd name="connsiteX5" fmla="*/ 122044 w 244088"/>
                <a:gd name="connsiteY5" fmla="*/ 228430 h 285537"/>
                <a:gd name="connsiteX6" fmla="*/ 0 w 244088"/>
                <a:gd name="connsiteY6" fmla="*/ 228430 h 285537"/>
                <a:gd name="connsiteX7" fmla="*/ 0 w 244088"/>
                <a:gd name="connsiteY7" fmla="*/ 57107 h 285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4088" h="285537">
                  <a:moveTo>
                    <a:pt x="0" y="57107"/>
                  </a:moveTo>
                  <a:lnTo>
                    <a:pt x="122044" y="57107"/>
                  </a:lnTo>
                  <a:lnTo>
                    <a:pt x="122044" y="0"/>
                  </a:lnTo>
                  <a:lnTo>
                    <a:pt x="244088" y="142769"/>
                  </a:lnTo>
                  <a:lnTo>
                    <a:pt x="122044" y="285537"/>
                  </a:lnTo>
                  <a:lnTo>
                    <a:pt x="122044" y="228430"/>
                  </a:lnTo>
                  <a:lnTo>
                    <a:pt x="0" y="228430"/>
                  </a:lnTo>
                  <a:lnTo>
                    <a:pt x="0" y="57107"/>
                  </a:lnTo>
                  <a:close/>
                </a:path>
              </a:pathLst>
            </a:custGeom>
            <a:solidFill>
              <a:schemeClr val="accent3">
                <a:lumMod val="65000"/>
              </a:schemeClr>
            </a:solidFill>
          </p:spPr>
          <p:style>
            <a:lnRef idx="0">
              <a:schemeClr val="lt1">
                <a:hueOff val="0"/>
                <a:satOff val="0"/>
                <a:lumOff val="0"/>
                <a:alphaOff val="0"/>
              </a:schemeClr>
            </a:lnRef>
            <a:fillRef idx="1">
              <a:schemeClr val="accent3">
                <a:hueOff val="674876"/>
                <a:satOff val="34544"/>
                <a:lumOff val="14510"/>
                <a:alphaOff val="0"/>
              </a:schemeClr>
            </a:fillRef>
            <a:effectRef idx="0">
              <a:schemeClr val="accent3">
                <a:hueOff val="674876"/>
                <a:satOff val="34544"/>
                <a:lumOff val="14510"/>
                <a:alphaOff val="0"/>
              </a:schemeClr>
            </a:effectRef>
            <a:fontRef idx="minor">
              <a:schemeClr val="lt1"/>
            </a:fontRef>
          </p:style>
          <p:txBody>
            <a:bodyPr lIns="0" tIns="76142" rIns="97634" bIns="76142" spcCol="1270" anchor="ctr"/>
            <a:lstStyle/>
            <a:p>
              <a:pPr marL="0" marR="0" lvl="0" indent="0" algn="ctr" defTabSz="533400" rtl="0" eaLnBrk="1" fontAlgn="auto" latinLnBrk="0" hangingPunct="1">
                <a:lnSpc>
                  <a:spcPct val="90000"/>
                </a:lnSpc>
                <a:spcBef>
                  <a:spcPct val="0"/>
                </a:spcBef>
                <a:spcAft>
                  <a:spcPct val="35000"/>
                </a:spcAft>
                <a:buClrTx/>
                <a:buSzTx/>
                <a:buFontTx/>
                <a:buNone/>
                <a:defRPr/>
              </a:pPr>
              <a:endParaRPr kumimoji="0" lang="id-ID" sz="1600" b="0" i="0" u="none" strike="noStrike" kern="1200" cap="none" spc="0" normalizeH="0" baseline="0" noProof="0">
                <a:ln>
                  <a:noFill/>
                </a:ln>
                <a:solidFill>
                  <a:schemeClr val="lt1"/>
                </a:solidFill>
                <a:effectLst/>
                <a:uLnTx/>
                <a:uFillTx/>
                <a:latin typeface="+mn-lt"/>
                <a:ea typeface="+mn-ea"/>
                <a:cs typeface="+mn-cs"/>
              </a:endParaRPr>
            </a:p>
          </p:txBody>
        </p:sp>
        <p:grpSp>
          <p:nvGrpSpPr>
            <p:cNvPr id="52236" name="Group 19"/>
            <p:cNvGrpSpPr>
              <a:grpSpLocks noChangeAspect="1"/>
            </p:cNvGrpSpPr>
            <p:nvPr/>
          </p:nvGrpSpPr>
          <p:grpSpPr>
            <a:xfrm>
              <a:off x="1441" y="2738"/>
              <a:ext cx="10383" cy="719"/>
              <a:chOff x="1522151" y="2724998"/>
              <a:chExt cx="5829762" cy="402271"/>
            </a:xfrm>
          </p:grpSpPr>
          <p:sp>
            <p:nvSpPr>
              <p:cNvPr id="52237" name="TextBox 22"/>
              <p:cNvSpPr txBox="1"/>
              <p:nvPr/>
            </p:nvSpPr>
            <p:spPr>
              <a:xfrm>
                <a:off x="1522151" y="2725263"/>
                <a:ext cx="892698" cy="35517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zh-CN" altLang="id-ID" sz="2800" b="1" dirty="0">
                    <a:solidFill>
                      <a:srgbClr val="F2F2F2"/>
                    </a:solidFill>
                  </a:rPr>
                  <a:t>前期准备</a:t>
                </a:r>
                <a:endParaRPr lang="zh-CN" altLang="id-ID" sz="2800" b="1" dirty="0">
                  <a:solidFill>
                    <a:srgbClr val="F2F2F2"/>
                  </a:solidFill>
                </a:endParaRPr>
              </a:p>
            </p:txBody>
          </p:sp>
          <p:sp>
            <p:nvSpPr>
              <p:cNvPr id="52238" name="TextBox 23"/>
              <p:cNvSpPr txBox="1"/>
              <p:nvPr/>
            </p:nvSpPr>
            <p:spPr>
              <a:xfrm>
                <a:off x="2903253" y="2730183"/>
                <a:ext cx="1381768" cy="39708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zh-CN" altLang="id-ID" b="1" dirty="0">
                    <a:solidFill>
                      <a:srgbClr val="F2F2F2"/>
                    </a:solidFill>
                  </a:rPr>
                  <a:t>设定目标</a:t>
                </a:r>
                <a:endParaRPr lang="zh-CN" altLang="id-ID" b="1" dirty="0">
                  <a:solidFill>
                    <a:srgbClr val="F2F2F2"/>
                  </a:solidFill>
                </a:endParaRPr>
              </a:p>
            </p:txBody>
          </p:sp>
          <p:sp>
            <p:nvSpPr>
              <p:cNvPr id="52239" name="TextBox 24"/>
              <p:cNvSpPr txBox="1"/>
              <p:nvPr/>
            </p:nvSpPr>
            <p:spPr>
              <a:xfrm>
                <a:off x="4685717" y="2730183"/>
                <a:ext cx="1021075" cy="39708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zh-CN" altLang="id-ID" b="1" dirty="0">
                    <a:solidFill>
                      <a:srgbClr val="F2F2F2"/>
                    </a:solidFill>
                  </a:rPr>
                  <a:t>内容生产</a:t>
                </a:r>
                <a:endParaRPr lang="zh-CN" altLang="id-ID" b="1" dirty="0">
                  <a:solidFill>
                    <a:srgbClr val="F2F2F2"/>
                  </a:solidFill>
                </a:endParaRPr>
              </a:p>
            </p:txBody>
          </p:sp>
          <p:sp>
            <p:nvSpPr>
              <p:cNvPr id="52240" name="TextBox 25"/>
              <p:cNvSpPr txBox="1"/>
              <p:nvPr/>
            </p:nvSpPr>
            <p:spPr>
              <a:xfrm>
                <a:off x="6259499" y="2724998"/>
                <a:ext cx="1092414" cy="39708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r>
                  <a:rPr lang="zh-CN" altLang="id-ID" b="1" dirty="0">
                    <a:solidFill>
                      <a:srgbClr val="F2F2F2"/>
                    </a:solidFill>
                  </a:rPr>
                  <a:t>数据运营</a:t>
                </a:r>
                <a:endParaRPr lang="zh-CN" altLang="id-ID" b="1" dirty="0">
                  <a:solidFill>
                    <a:srgbClr val="F2F2F2"/>
                  </a:solidFill>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矩形 1"/>
          <p:cNvSpPr/>
          <p:nvPr/>
        </p:nvSpPr>
        <p:spPr>
          <a:xfrm>
            <a:off x="0" y="596900"/>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56323" name="TextBox 2"/>
          <p:cNvSpPr/>
          <p:nvPr/>
        </p:nvSpPr>
        <p:spPr>
          <a:xfrm>
            <a:off x="652145" y="668655"/>
            <a:ext cx="5443855" cy="5016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spcBef>
                <a:spcPct val="0"/>
              </a:spcBef>
              <a:buNone/>
            </a:pPr>
            <a:r>
              <a:rPr lang="zh-CN" altLang="zh-CN" sz="2665" b="1" dirty="0">
                <a:solidFill>
                  <a:srgbClr val="1173B0"/>
                </a:solidFill>
                <a:sym typeface="微软雅黑" panose="020B0503020204020204" pitchFamily="34" charset="-122"/>
              </a:rPr>
              <a:t>四、新媒体信息编辑相关法规</a:t>
            </a:r>
            <a:endParaRPr lang="zh-CN" altLang="zh-CN" sz="2665" b="1" dirty="0">
              <a:solidFill>
                <a:srgbClr val="1173B0"/>
              </a:solidFill>
              <a:sym typeface="微软雅黑" panose="020B0503020204020204" pitchFamily="34" charset="-122"/>
            </a:endParaRPr>
          </a:p>
        </p:txBody>
      </p:sp>
      <p:sp>
        <p:nvSpPr>
          <p:cNvPr id="56324" name="文本框 99"/>
          <p:cNvSpPr txBox="1"/>
          <p:nvPr/>
        </p:nvSpPr>
        <p:spPr>
          <a:xfrm>
            <a:off x="1191683" y="2076451"/>
            <a:ext cx="10532533" cy="230695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lnSpc>
                <a:spcPct val="150000"/>
              </a:lnSpc>
              <a:spcBef>
                <a:spcPct val="0"/>
              </a:spcBef>
              <a:buNone/>
            </a:pPr>
            <a:r>
              <a:rPr lang="zh-CN" altLang="zh-CN" sz="2400" dirty="0">
                <a:latin typeface="Times New Roman" panose="02020603050405020304" charset="0"/>
              </a:rPr>
              <a:t>《互联网新闻信息服务管理规定》</a:t>
            </a:r>
            <a:endParaRPr lang="zh-CN" altLang="zh-CN" sz="2400" dirty="0">
              <a:latin typeface="Times New Roman" panose="02020603050405020304" charset="0"/>
            </a:endParaRPr>
          </a:p>
          <a:p>
            <a:pPr marL="0" lvl="0" indent="0" eaLnBrk="1" hangingPunct="1">
              <a:lnSpc>
                <a:spcPct val="150000"/>
              </a:lnSpc>
              <a:spcBef>
                <a:spcPct val="0"/>
              </a:spcBef>
              <a:buNone/>
            </a:pPr>
            <a:r>
              <a:rPr lang="zh-CN" altLang="zh-CN" sz="2400" dirty="0">
                <a:latin typeface="Times New Roman" panose="02020603050405020304" charset="0"/>
              </a:rPr>
              <a:t>《互联网新闻信息服务许可管理实施细则》</a:t>
            </a:r>
            <a:endParaRPr lang="zh-CN" altLang="zh-CN" sz="2400" dirty="0">
              <a:latin typeface="Times New Roman" panose="02020603050405020304" charset="0"/>
            </a:endParaRPr>
          </a:p>
          <a:p>
            <a:pPr marL="0" lvl="0" indent="0" eaLnBrk="1" hangingPunct="1">
              <a:lnSpc>
                <a:spcPct val="150000"/>
              </a:lnSpc>
              <a:spcBef>
                <a:spcPct val="0"/>
              </a:spcBef>
              <a:buNone/>
            </a:pPr>
            <a:r>
              <a:rPr lang="zh-CN" altLang="zh-CN" sz="2400" dirty="0">
                <a:latin typeface="Times New Roman" panose="02020603050405020304" charset="0"/>
              </a:rPr>
              <a:t>《互联网信息内容管理行政执法程序规定》</a:t>
            </a:r>
            <a:endParaRPr lang="zh-CN" altLang="zh-CN" sz="2400" dirty="0">
              <a:latin typeface="Times New Roman" panose="02020603050405020304" charset="0"/>
            </a:endParaRPr>
          </a:p>
          <a:p>
            <a:pPr marL="0" lvl="0" indent="0" eaLnBrk="1" hangingPunct="1">
              <a:lnSpc>
                <a:spcPct val="150000"/>
              </a:lnSpc>
              <a:spcBef>
                <a:spcPct val="0"/>
              </a:spcBef>
              <a:buNone/>
            </a:pPr>
            <a:r>
              <a:rPr lang="zh-CN" altLang="zh-CN" sz="2400" dirty="0">
                <a:latin typeface="Times New Roman" panose="02020603050405020304" charset="0"/>
              </a:rPr>
              <a:t>《网络产品和服务安全审查办法（试行）》 </a:t>
            </a:r>
            <a:endParaRPr lang="zh-CN" altLang="zh-CN" sz="2400" dirty="0">
              <a:latin typeface="Times New Roman" panose="02020603050405020304" charset="0"/>
            </a:endParaRPr>
          </a:p>
        </p:txBody>
      </p:sp>
      <p:sp>
        <p:nvSpPr>
          <p:cNvPr id="4" name="文本框 3"/>
          <p:cNvSpPr txBox="1"/>
          <p:nvPr/>
        </p:nvSpPr>
        <p:spPr>
          <a:xfrm>
            <a:off x="4969510" y="236855"/>
            <a:ext cx="3898900" cy="50038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631430" y="1713230"/>
            <a:ext cx="3033395" cy="303339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6083"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【课堂测试】</a:t>
            </a:r>
            <a:endParaRPr lang="zh-CN" altLang="en-US" sz="2665" b="1" dirty="0">
              <a:solidFill>
                <a:srgbClr val="1173B0"/>
              </a:solidFill>
            </a:endParaRPr>
          </a:p>
        </p:txBody>
      </p:sp>
      <p:sp>
        <p:nvSpPr>
          <p:cNvPr id="100" name="文本框 99"/>
          <p:cNvSpPr txBox="1"/>
          <p:nvPr/>
        </p:nvSpPr>
        <p:spPr>
          <a:xfrm>
            <a:off x="1496060" y="1747520"/>
            <a:ext cx="8606790" cy="1076325"/>
          </a:xfrm>
          <a:prstGeom prst="rect">
            <a:avLst/>
          </a:prstGeom>
          <a:noFill/>
          <a:ln w="9525">
            <a:noFill/>
          </a:ln>
        </p:spPr>
        <p:txBody>
          <a:bodyPr wrap="square">
            <a:spAutoFit/>
          </a:bodyPr>
          <a:p>
            <a:pPr indent="0">
              <a:lnSpc>
                <a:spcPct val="200000"/>
              </a:lnSpc>
            </a:pPr>
            <a:r>
              <a:rPr lang="zh-CN" sz="1600" b="0">
                <a:solidFill>
                  <a:srgbClr val="000000"/>
                </a:solidFill>
                <a:ea typeface="宋体" panose="02010600030101010101" pitchFamily="2" charset="-122"/>
              </a:rPr>
              <a:t>1.选择周围的五个企业或线下店铺进行调研，了解其从事新媒体营销的情况。</a:t>
            </a:r>
            <a:endParaRPr lang="zh-CN" sz="1600" b="0">
              <a:solidFill>
                <a:srgbClr val="000000"/>
              </a:solidFill>
              <a:ea typeface="宋体" panose="02010600030101010101" pitchFamily="2" charset="-122"/>
            </a:endParaRPr>
          </a:p>
          <a:p>
            <a:pPr indent="0">
              <a:lnSpc>
                <a:spcPct val="200000"/>
              </a:lnSpc>
            </a:pPr>
            <a:r>
              <a:rPr lang="zh-CN" sz="1600" b="0">
                <a:solidFill>
                  <a:srgbClr val="000000"/>
                </a:solidFill>
                <a:ea typeface="宋体" panose="02010600030101010101" pitchFamily="2" charset="-122"/>
              </a:rPr>
              <a:t>2.搜索“暴走漫画”被封事件，了解相关法律法规。</a:t>
            </a:r>
            <a:endParaRPr lang="zh-CN" sz="1600" b="0">
              <a:solidFill>
                <a:srgbClr val="000000"/>
              </a:solidFill>
              <a:ea typeface="宋体" panose="02010600030101010101" pitchFamily="2" charset="-122"/>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888105" y="2823845"/>
            <a:ext cx="2891790" cy="2891790"/>
          </a:xfrm>
          <a:prstGeom prst="rect">
            <a:avLst/>
          </a:prstGeom>
        </p:spPr>
      </p:pic>
      <p:sp>
        <p:nvSpPr>
          <p:cNvPr id="4" name="文本框 3"/>
          <p:cNvSpPr txBox="1"/>
          <p:nvPr/>
        </p:nvSpPr>
        <p:spPr>
          <a:xfrm>
            <a:off x="4969510" y="236855"/>
            <a:ext cx="3898900" cy="50038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矩形 1"/>
          <p:cNvSpPr/>
          <p:nvPr/>
        </p:nvSpPr>
        <p:spPr>
          <a:xfrm>
            <a:off x="0" y="605367"/>
            <a:ext cx="651933" cy="675217"/>
          </a:xfrm>
          <a:prstGeom prst="rect">
            <a:avLst/>
          </a:prstGeom>
          <a:solidFill>
            <a:srgbClr val="1173B0"/>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algn="ctr" eaLnBrk="1" hangingPunct="1">
              <a:spcBef>
                <a:spcPct val="0"/>
              </a:spcBef>
              <a:buNone/>
            </a:pPr>
            <a:endParaRPr lang="zh-CN" altLang="zh-CN" sz="2400" dirty="0">
              <a:solidFill>
                <a:srgbClr val="1173B0"/>
              </a:solidFill>
              <a:latin typeface="宋体" panose="02010600030101010101" pitchFamily="2" charset="-122"/>
              <a:sym typeface="宋体" panose="02010600030101010101" pitchFamily="2" charset="-122"/>
            </a:endParaRPr>
          </a:p>
        </p:txBody>
      </p:sp>
      <p:sp>
        <p:nvSpPr>
          <p:cNvPr id="46083" name="TextBox 2"/>
          <p:cNvSpPr/>
          <p:nvPr/>
        </p:nvSpPr>
        <p:spPr>
          <a:xfrm>
            <a:off x="651933" y="677333"/>
            <a:ext cx="8132233" cy="5016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sym typeface="Calibri" panose="020F0502020204030204" pitchFamily="34" charset="0"/>
              </a:defRPr>
            </a:lvl1pPr>
            <a:lvl2pPr marL="742950" lvl="1"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2pPr>
            <a:lvl3pPr marL="1143000" lvl="2"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3pPr>
            <a:lvl4pPr marL="1600200" lvl="3"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4pPr>
            <a:lvl5pPr marL="2057400" lvl="4"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宋体" panose="02010600030101010101" pitchFamily="2" charset="-122"/>
                <a:cs typeface="+mn-cs"/>
                <a:sym typeface="Calibri" panose="020F0502020204030204" pitchFamily="34" charset="0"/>
              </a:defRPr>
            </a:lvl5pPr>
          </a:lstStyle>
          <a:p>
            <a:pPr marL="0" lvl="0" indent="0" eaLnBrk="1" hangingPunct="1">
              <a:spcBef>
                <a:spcPct val="0"/>
              </a:spcBef>
              <a:buNone/>
            </a:pPr>
            <a:r>
              <a:rPr lang="zh-CN" altLang="en-US" sz="2665" b="1" dirty="0">
                <a:solidFill>
                  <a:srgbClr val="1173B0"/>
                </a:solidFill>
              </a:rPr>
              <a:t>【案例分享】</a:t>
            </a:r>
            <a:endParaRPr lang="zh-CN" altLang="en-US" sz="2665" b="1" dirty="0">
              <a:solidFill>
                <a:srgbClr val="1173B0"/>
              </a:solidFill>
            </a:endParaRPr>
          </a:p>
        </p:txBody>
      </p:sp>
      <p:sp>
        <p:nvSpPr>
          <p:cNvPr id="100" name="文本框 99"/>
          <p:cNvSpPr txBox="1"/>
          <p:nvPr/>
        </p:nvSpPr>
        <p:spPr>
          <a:xfrm>
            <a:off x="4044315" y="2605405"/>
            <a:ext cx="8606790" cy="829945"/>
          </a:xfrm>
          <a:prstGeom prst="rect">
            <a:avLst/>
          </a:prstGeom>
          <a:noFill/>
          <a:ln w="9525">
            <a:noFill/>
          </a:ln>
        </p:spPr>
        <p:txBody>
          <a:bodyPr wrap="square">
            <a:spAutoFit/>
          </a:bodyPr>
          <a:p>
            <a:pPr indent="0" algn="ctr">
              <a:lnSpc>
                <a:spcPct val="200000"/>
              </a:lnSpc>
            </a:pPr>
            <a:r>
              <a:rPr lang="zh-CN" sz="2400" b="1">
                <a:solidFill>
                  <a:srgbClr val="000000"/>
                </a:solidFill>
                <a:ea typeface="宋体" panose="02010600030101010101" pitchFamily="2" charset="-122"/>
              </a:rPr>
              <a:t>鱼塘营销理论</a:t>
            </a:r>
            <a:endParaRPr lang="zh-CN" sz="2400" b="1">
              <a:solidFill>
                <a:srgbClr val="000000"/>
              </a:solidFill>
              <a:ea typeface="宋体" panose="02010600030101010101" pitchFamily="2" charset="-122"/>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20669" y="379986"/>
            <a:ext cx="6081611" cy="6081611"/>
          </a:xfrm>
          <a:prstGeom prst="rect">
            <a:avLst/>
          </a:prstGeom>
        </p:spPr>
      </p:pic>
      <p:sp>
        <p:nvSpPr>
          <p:cNvPr id="4" name="文本框 3"/>
          <p:cNvSpPr txBox="1"/>
          <p:nvPr/>
        </p:nvSpPr>
        <p:spPr>
          <a:xfrm>
            <a:off x="4969510" y="236855"/>
            <a:ext cx="3898900" cy="500380"/>
          </a:xfrm>
          <a:prstGeom prst="rect">
            <a:avLst/>
          </a:prstGeom>
          <a:noFill/>
        </p:spPr>
        <p:txBody>
          <a:bodyPr wrap="none" rtlCol="0" anchor="t">
            <a:spAutoFit/>
          </a:bodyPr>
          <a:p>
            <a:pPr algn="l" fontAlgn="base">
              <a:buClrTx/>
              <a:buSzTx/>
              <a:buFont typeface="Arial" panose="020B0604020202020204" pitchFamily="34" charset="0"/>
            </a:pPr>
            <a:r>
              <a:rPr lang="zh-CN" altLang="en-US" sz="2660" b="1" kern="0" noProof="0" dirty="0">
                <a:solidFill>
                  <a:srgbClr val="1173B0"/>
                </a:solidFill>
                <a:latin typeface="微软雅黑" panose="020B0503020204020204" pitchFamily="34" charset="-122"/>
                <a:ea typeface="微软雅黑" panose="020B0503020204020204" pitchFamily="34" charset="-122"/>
                <a:sym typeface="+mn-ea"/>
              </a:rPr>
              <a:t>任务二、了解新媒体运营</a:t>
            </a:r>
            <a:endParaRPr lang="zh-CN" altLang="en-US" sz="2660" b="1" kern="0" noProof="0" dirty="0">
              <a:solidFill>
                <a:srgbClr val="1173B0"/>
              </a:solidFill>
              <a:latin typeface="微软雅黑" panose="020B0503020204020204" pitchFamily="34" charset="-122"/>
              <a:ea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59"/>
          <p:cNvSpPr txBox="1">
            <a:spLocks noChangeArrowheads="1"/>
          </p:cNvSpPr>
          <p:nvPr/>
        </p:nvSpPr>
        <p:spPr bwMode="auto">
          <a:xfrm>
            <a:off x="6126087" y="2379694"/>
            <a:ext cx="5632230" cy="135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0" tIns="60940" rIns="121880" bIns="6094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3130"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zh-CN" altLang="en-US" sz="7995" b="1" spc="400" dirty="0">
                <a:solidFill>
                  <a:schemeClr val="accent2"/>
                </a:solidFill>
                <a:latin typeface="+mn-lt"/>
                <a:ea typeface="+mn-ea"/>
                <a:cs typeface="+mn-ea"/>
                <a:sym typeface="+mn-lt"/>
              </a:rPr>
              <a:t>谢谢观看！</a:t>
            </a:r>
            <a:endParaRPr lang="zh-CN" altLang="en-US" sz="7995" b="1" spc="400" dirty="0">
              <a:solidFill>
                <a:schemeClr val="accent2"/>
              </a:solidFill>
              <a:latin typeface="+mn-lt"/>
              <a:ea typeface="+mn-ea"/>
              <a:cs typeface="+mn-ea"/>
              <a:sym typeface="+mn-lt"/>
            </a:endParaRPr>
          </a:p>
        </p:txBody>
      </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20669" y="379986"/>
            <a:ext cx="6081611" cy="6081611"/>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nodeType="afterEffect">
                                  <p:stCondLst>
                                    <p:cond delay="0"/>
                                  </p:stCondLst>
                                  <p:iterate type="lt">
                                    <p:tmPct val="10000"/>
                                  </p:iterate>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p:cTn id="13" dur="500" fill="hold"/>
                                        <p:tgtEl>
                                          <p:spTgt spid="1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1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PLACING_PICTURE_USER_VIEWPORT" val="{&quot;height&quot;:9577.3401574803156,&quot;width&quot;:9577.3401574803156}"/>
</p:tagLst>
</file>

<file path=ppt/tags/tag2.xml><?xml version="1.0" encoding="utf-8"?>
<p:tagLst xmlns:p="http://schemas.openxmlformats.org/presentationml/2006/main">
  <p:tag name="KSO_WM_TEMPLATE_CATEGORY" val="custom"/>
  <p:tag name="KSO_WM_TEMPLATE_INDEX" val="20206117"/>
</p:tagLst>
</file>

<file path=ppt/tags/tag3.xml><?xml version="1.0" encoding="utf-8"?>
<p:tagLst xmlns:p="http://schemas.openxmlformats.org/presentationml/2006/main">
  <p:tag name="KSO_WM_TEMPLATE_CATEGORY" val="custom"/>
  <p:tag name="KSO_WM_TEMPLATE_INDEX" val="20206117"/>
</p:tagLst>
</file>

<file path=ppt/tags/tag4.xml><?xml version="1.0" encoding="utf-8"?>
<p:tagLst xmlns:p="http://schemas.openxmlformats.org/presentationml/2006/main">
  <p:tag name="KSO_WM_SLIDE_ITEM_CNT" val="5"/>
</p:tagLst>
</file>

<file path=ppt/tags/tag5.xml><?xml version="1.0" encoding="utf-8"?>
<p:tagLst xmlns:p="http://schemas.openxmlformats.org/presentationml/2006/main">
  <p:tag name="KSO_WM_SLIDE_ITEM_CNT" val="5"/>
</p:tagLst>
</file>

<file path=ppt/tags/tag6.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1"/>
  <p:tag name="KSO_WM_UNIT_ID" val="diagram20171553_4*n_h_i*1_2_1"/>
  <p:tag name="KSO_WM_UNIT_LAYERLEVEL" val="1_1_1"/>
  <p:tag name="KSO_WM_DIAGRAM_GROUP_CODE" val="n1-1"/>
  <p:tag name="KSO_WM_UNIT_FILL_FORE_SCHEMECOLOR_INDEX" val="5"/>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7.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a"/>
  <p:tag name="KSO_WM_UNIT_INDEX" val="1_1_1"/>
  <p:tag name="KSO_WM_UNIT_CLEAR" val="1"/>
  <p:tag name="KSO_WM_UNIT_LAYERLEVEL" val="1_1_1"/>
  <p:tag name="KSO_WM_UNIT_VALUE" val="30"/>
  <p:tag name="KSO_WM_UNIT_HIGHLIGHT" val="0"/>
  <p:tag name="KSO_WM_UNIT_COMPATIBLE" val="0"/>
  <p:tag name="KSO_WM_UNIT_PRESET_TEXT_INDEX" val="3"/>
  <p:tag name="KSO_WM_UNIT_PRESET_TEXT_LEN" val="17"/>
  <p:tag name="KSO_WM_DIAGRAM_GROUP_CODE" val="n1-1"/>
  <p:tag name="KSO_WM_UNIT_ID" val="diagram20171553_4*n_h_a*1_1_1"/>
  <p:tag name="KSO_WM_UNIT_FILL_FORE_SCHEMECOLOR_INDEX" val="8"/>
  <p:tag name="KSO_WM_UNIT_FILL_TYPE" val="1"/>
  <p:tag name="KSO_WM_UNIT_LINE_FORE_SCHEMECOLOR_INDEX" val="8"/>
  <p:tag name="KSO_WM_UNIT_LINE_FILL_TYPE" val="2"/>
  <p:tag name="KSO_WM_UNIT_TEXT_FILL_FORE_SCHEMECOLOR_INDEX" val="14"/>
  <p:tag name="KSO_WM_UNIT_TEXT_FILL_TYPE" val="1"/>
  <p:tag name="KSO_WM_UNIT_USESOURCEFORMAT_APPLY" val="1"/>
</p:tagLst>
</file>

<file path=ppt/tags/tag8.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2"/>
  <p:tag name="KSO_WM_UNIT_ID" val="diagram20171553_4*n_h_i*1_2_2"/>
  <p:tag name="KSO_WM_UNIT_LAYERLEVEL" val="1_1_1"/>
  <p:tag name="KSO_WM_DIAGRAM_GROUP_CODE" val="n1-1"/>
  <p:tag name="KSO_WM_UNIT_FILL_FORE_SCHEMECOLOR_INDEX" val="6"/>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9.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4"/>
  <p:tag name="KSO_WM_UNIT_CLEAR" val="1"/>
  <p:tag name="KSO_WM_UNIT_LAYERLEVEL" val="1_1_1"/>
  <p:tag name="KSO_WM_UNIT_VALUE" val="20"/>
  <p:tag name="KSO_WM_UNIT_HIGHLIGHT" val="0"/>
  <p:tag name="KSO_WM_UNIT_COMPATIBLE" val="0"/>
  <p:tag name="KSO_WM_UNIT_PRESET_TEXT_INDEX" val="3"/>
  <p:tag name="KSO_WM_UNIT_PRESET_TEXT_LEN" val="17"/>
  <p:tag name="KSO_WM_DIAGRAM_GROUP_CODE" val="n1-1"/>
  <p:tag name="KSO_WM_UNIT_ID" val="diagram20171553_4*n_h_f*1_2_4"/>
  <p:tag name="KSO_WM_UNIT_TEXT_FILL_FORE_SCHEMECOLOR_INDEX" val="13"/>
  <p:tag name="KSO_WM_UNIT_TEXT_FILL_TYPE" val="1"/>
  <p:tag name="KSO_WM_UNIT_USESOURCEFORMAT_APPLY" val="1"/>
</p:tagLst>
</file>

<file path=ppt/tags/tag10.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3"/>
  <p:tag name="KSO_WM_UNIT_ID" val="diagram20171553_4*n_h_i*1_2_3"/>
  <p:tag name="KSO_WM_UNIT_LAYERLEVEL" val="1_1_1"/>
  <p:tag name="KSO_WM_DIAGRAM_GROUP_CODE" val="n1-1"/>
  <p:tag name="KSO_WM_UNIT_LINE_FORE_SCHEMECOLOR_INDEX" val="14"/>
  <p:tag name="KSO_WM_UNIT_LINE_FILL_TYPE" val="2"/>
  <p:tag name="KSO_WM_UNIT_USESOURCEFORMAT_APPLY" val="1"/>
</p:tagLst>
</file>

<file path=ppt/tags/tag11.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4"/>
  <p:tag name="KSO_WM_UNIT_ID" val="diagram20171553_4*n_h_i*1_2_4"/>
  <p:tag name="KSO_WM_UNIT_LAYERLEVEL" val="1_1_1"/>
  <p:tag name="KSO_WM_DIAGRAM_GROUP_CODE" val="n1-1"/>
  <p:tag name="KSO_WM_UNIT_LINE_FORE_SCHEMECOLOR_INDEX" val="14"/>
  <p:tag name="KSO_WM_UNIT_LINE_FILL_TYPE" val="2"/>
  <p:tag name="KSO_WM_UNIT_USESOURCEFORMAT_APPLY" val="1"/>
</p:tagLst>
</file>

<file path=ppt/tags/tag12.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5"/>
  <p:tag name="KSO_WM_UNIT_ID" val="diagram20171553_4*n_h_i*1_2_5"/>
  <p:tag name="KSO_WM_UNIT_LAYERLEVEL" val="1_1_1"/>
  <p:tag name="KSO_WM_DIAGRAM_GROUP_CODE" val="n1-1"/>
  <p:tag name="KSO_WM_UNIT_FILL_FORE_SCHEMECOLOR_INDEX" val="5"/>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13.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6"/>
  <p:tag name="KSO_WM_UNIT_ID" val="diagram20171553_4*n_h_i*1_2_6"/>
  <p:tag name="KSO_WM_UNIT_LAYERLEVEL" val="1_1_1"/>
  <p:tag name="KSO_WM_DIAGRAM_GROUP_CODE" val="n1-1"/>
  <p:tag name="KSO_WM_UNIT_LINE_FORE_SCHEMECOLOR_INDEX" val="14"/>
  <p:tag name="KSO_WM_UNIT_LINE_FILL_TYPE" val="2"/>
  <p:tag name="KSO_WM_UNIT_USESOURCEFORMAT_APPLY" val="1"/>
</p:tagLst>
</file>

<file path=ppt/tags/tag14.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7"/>
  <p:tag name="KSO_WM_UNIT_ID" val="diagram20171553_4*n_h_i*1_2_7"/>
  <p:tag name="KSO_WM_UNIT_LAYERLEVEL" val="1_1_1"/>
  <p:tag name="KSO_WM_DIAGRAM_GROUP_CODE" val="n1-1"/>
  <p:tag name="KSO_WM_UNIT_FILL_FORE_SCHEMECOLOR_INDEX" val="6"/>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15.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8"/>
  <p:tag name="KSO_WM_UNIT_ID" val="diagram20171553_4*n_h_i*1_2_8"/>
  <p:tag name="KSO_WM_UNIT_LAYERLEVEL" val="1_1_1"/>
  <p:tag name="KSO_WM_DIAGRAM_GROUP_CODE" val="n1-1"/>
  <p:tag name="KSO_WM_UNIT_FILL_FORE_SCHEMECOLOR_INDEX" val="7"/>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16.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9"/>
  <p:tag name="KSO_WM_UNIT_ID" val="diagram20171553_4*n_h_i*1_2_9"/>
  <p:tag name="KSO_WM_UNIT_LAYERLEVEL" val="1_1_1"/>
  <p:tag name="KSO_WM_DIAGRAM_GROUP_CODE" val="n1-1"/>
  <p:tag name="KSO_WM_UNIT_LINE_FORE_SCHEMECOLOR_INDEX" val="14"/>
  <p:tag name="KSO_WM_UNIT_LINE_FILL_TYPE" val="2"/>
  <p:tag name="KSO_WM_UNIT_USESOURCEFORMAT_APPLY" val="1"/>
</p:tagLst>
</file>

<file path=ppt/tags/tag17.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10"/>
  <p:tag name="KSO_WM_UNIT_ID" val="diagram20171553_4*n_h_i*1_2_10"/>
  <p:tag name="KSO_WM_UNIT_LAYERLEVEL" val="1_1_1"/>
  <p:tag name="KSO_WM_DIAGRAM_GROUP_CODE" val="n1-1"/>
  <p:tag name="KSO_WM_UNIT_LINE_FORE_SCHEMECOLOR_INDEX" val="14"/>
  <p:tag name="KSO_WM_UNIT_LINE_FILL_TYPE" val="2"/>
  <p:tag name="KSO_WM_UNIT_USESOURCEFORMAT_APPLY" val="1"/>
</p:tagLst>
</file>

<file path=ppt/tags/tag18.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5"/>
  <p:tag name="KSO_WM_UNIT_CLEAR" val="1"/>
  <p:tag name="KSO_WM_UNIT_LAYERLEVEL" val="1_1_1"/>
  <p:tag name="KSO_WM_UNIT_VALUE" val="20"/>
  <p:tag name="KSO_WM_UNIT_HIGHLIGHT" val="0"/>
  <p:tag name="KSO_WM_UNIT_COMPATIBLE" val="0"/>
  <p:tag name="KSO_WM_UNIT_PRESET_TEXT_INDEX" val="3"/>
  <p:tag name="KSO_WM_UNIT_PRESET_TEXT_LEN" val="17"/>
  <p:tag name="KSO_WM_DIAGRAM_GROUP_CODE" val="n1-1"/>
  <p:tag name="KSO_WM_UNIT_ID" val="diagram20171553_4*n_h_f*1_2_5"/>
  <p:tag name="KSO_WM_UNIT_TEXT_FILL_FORE_SCHEMECOLOR_INDEX" val="13"/>
  <p:tag name="KSO_WM_UNIT_TEXT_FILL_TYPE" val="1"/>
  <p:tag name="KSO_WM_UNIT_USESOURCEFORMAT_APPLY" val="1"/>
</p:tagLst>
</file>

<file path=ppt/tags/tag19.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1"/>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n1-1"/>
  <p:tag name="KSO_WM_UNIT_ID" val="diagram20171553_4*n_h_f*1_2_1"/>
  <p:tag name="KSO_WM_UNIT_TEXT_FILL_FORE_SCHEMECOLOR_INDEX" val="13"/>
  <p:tag name="KSO_WM_UNIT_TEXT_FILL_TYPE" val="1"/>
  <p:tag name="KSO_WM_UNIT_USESOURCEFORMAT_APPLY" val="1"/>
</p:tagLst>
</file>

<file path=ppt/tags/tag20.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2"/>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n1-1"/>
  <p:tag name="KSO_WM_UNIT_ID" val="diagram20171553_4*n_h_f*1_2_2"/>
  <p:tag name="KSO_WM_UNIT_TEXT_FILL_FORE_SCHEMECOLOR_INDEX" val="13"/>
  <p:tag name="KSO_WM_UNIT_TEXT_FILL_TYPE" val="1"/>
  <p:tag name="KSO_WM_UNIT_USESOURCEFORMAT_APPLY" val="1"/>
</p:tagLst>
</file>

<file path=ppt/tags/tag21.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3"/>
  <p:tag name="KSO_WM_UNIT_CLEAR" val="1"/>
  <p:tag name="KSO_WM_UNIT_LAYERLEVEL" val="1_1_1"/>
  <p:tag name="KSO_WM_UNIT_VALUE" val="18"/>
  <p:tag name="KSO_WM_UNIT_HIGHLIGHT" val="0"/>
  <p:tag name="KSO_WM_UNIT_COMPATIBLE" val="0"/>
  <p:tag name="KSO_WM_UNIT_PRESET_TEXT_INDEX" val="3"/>
  <p:tag name="KSO_WM_UNIT_PRESET_TEXT_LEN" val="17"/>
  <p:tag name="KSO_WM_DIAGRAM_GROUP_CODE" val="n1-1"/>
  <p:tag name="KSO_WM_UNIT_ID" val="diagram20171553_4*n_h_f*1_2_3"/>
  <p:tag name="KSO_WM_UNIT_TEXT_FILL_FORE_SCHEMECOLOR_INDEX" val="13"/>
  <p:tag name="KSO_WM_UNIT_TEXT_FILL_TYPE" val="1"/>
  <p:tag name="KSO_WM_UNIT_USESOURCEFORMAT_APPLY" val="1"/>
</p:tagLst>
</file>

<file path=ppt/tags/tag22.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1"/>
  <p:tag name="KSO_WM_UNIT_ID" val="diagram20171553_4*n_h_i*1_2_1"/>
  <p:tag name="KSO_WM_UNIT_LAYERLEVEL" val="1_1_1"/>
  <p:tag name="KSO_WM_DIAGRAM_GROUP_CODE" val="n1-1"/>
  <p:tag name="KSO_WM_UNIT_FILL_FORE_SCHEMECOLOR_INDEX" val="5"/>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23.xml><?xml version="1.0" encoding="utf-8"?>
<p:tagLst xmlns:p="http://schemas.openxmlformats.org/presentationml/2006/main">
  <p:tag name="KSO_WM_TEMPLATE_CATEGORY" val="diagram"/>
  <p:tag name="KSO_WM_TEMPLATE_INDEX" val="20171553"/>
  <p:tag name="KSO_WM_UNIT_CLEAR" val="1"/>
  <p:tag name="KSO_WM_TAG_VERSION" val="1.0"/>
  <p:tag name="KSO_WM_BEAUTIFY_FLAG" val="#wm#"/>
  <p:tag name="KSO_WM_UNIT_TYPE" val="n_h_i"/>
  <p:tag name="KSO_WM_UNIT_INDEX" val="1_2_1"/>
  <p:tag name="KSO_WM_UNIT_ID" val="diagram20171553_4*n_h_i*1_2_1"/>
  <p:tag name="KSO_WM_UNIT_LAYERLEVEL" val="1_1_1"/>
  <p:tag name="KSO_WM_DIAGRAM_GROUP_CODE" val="n1-1"/>
  <p:tag name="KSO_WM_UNIT_FILL_FORE_SCHEMECOLOR_INDEX" val="5"/>
  <p:tag name="KSO_WM_UNIT_FILL_TYPE" val="1"/>
  <p:tag name="KSO_WM_UNIT_LINE_FORE_SCHEMECOLOR_INDEX" val="14"/>
  <p:tag name="KSO_WM_UNIT_LINE_FILL_TYPE" val="2"/>
  <p:tag name="KSO_WM_UNIT_TEXT_FILL_FORE_SCHEMECOLOR_INDEX" val="14"/>
  <p:tag name="KSO_WM_UNIT_TEXT_FILL_TYPE" val="1"/>
  <p:tag name="KSO_WM_UNIT_USESOURCEFORMAT_APPLY" val="1"/>
</p:tagLst>
</file>

<file path=ppt/tags/tag24.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5"/>
  <p:tag name="KSO_WM_UNIT_CLEAR" val="1"/>
  <p:tag name="KSO_WM_UNIT_LAYERLEVEL" val="1_1_1"/>
  <p:tag name="KSO_WM_UNIT_VALUE" val="20"/>
  <p:tag name="KSO_WM_UNIT_HIGHLIGHT" val="0"/>
  <p:tag name="KSO_WM_UNIT_COMPATIBLE" val="0"/>
  <p:tag name="KSO_WM_UNIT_PRESET_TEXT_INDEX" val="3"/>
  <p:tag name="KSO_WM_UNIT_PRESET_TEXT_LEN" val="17"/>
  <p:tag name="KSO_WM_DIAGRAM_GROUP_CODE" val="n1-1"/>
  <p:tag name="KSO_WM_UNIT_ID" val="diagram20171553_4*n_h_f*1_2_5"/>
  <p:tag name="KSO_WM_UNIT_TEXT_FILL_FORE_SCHEMECOLOR_INDEX" val="13"/>
  <p:tag name="KSO_WM_UNIT_TEXT_FILL_TYPE" val="1"/>
  <p:tag name="KSO_WM_UNIT_USESOURCEFORMAT_APPLY" val="1"/>
</p:tagLst>
</file>

<file path=ppt/tags/tag25.xml><?xml version="1.0" encoding="utf-8"?>
<p:tagLst xmlns:p="http://schemas.openxmlformats.org/presentationml/2006/main">
  <p:tag name="KSO_WM_TEMPLATE_CATEGORY" val="diagram"/>
  <p:tag name="KSO_WM_TEMPLATE_INDEX" val="20171553"/>
  <p:tag name="KSO_WM_TAG_VERSION" val="1.0"/>
  <p:tag name="KSO_WM_BEAUTIFY_FLAG" val="#wm#"/>
  <p:tag name="KSO_WM_UNIT_TYPE" val="n_h_f"/>
  <p:tag name="KSO_WM_UNIT_INDEX" val="1_2_5"/>
  <p:tag name="KSO_WM_UNIT_CLEAR" val="1"/>
  <p:tag name="KSO_WM_UNIT_LAYERLEVEL" val="1_1_1"/>
  <p:tag name="KSO_WM_UNIT_VALUE" val="20"/>
  <p:tag name="KSO_WM_UNIT_HIGHLIGHT" val="0"/>
  <p:tag name="KSO_WM_UNIT_COMPATIBLE" val="0"/>
  <p:tag name="KSO_WM_UNIT_PRESET_TEXT_INDEX" val="3"/>
  <p:tag name="KSO_WM_UNIT_PRESET_TEXT_LEN" val="17"/>
  <p:tag name="KSO_WM_DIAGRAM_GROUP_CODE" val="n1-1"/>
  <p:tag name="KSO_WM_UNIT_ID" val="diagram20171553_4*n_h_f*1_2_5"/>
  <p:tag name="KSO_WM_UNIT_TEXT_FILL_FORE_SCHEMECOLOR_INDEX" val="13"/>
  <p:tag name="KSO_WM_UNIT_TEXT_FILL_TYPE" val="1"/>
  <p:tag name="KSO_WM_UNIT_USESOURCEFORMAT_APPLY" val="1"/>
</p:tagLst>
</file>

<file path=ppt/tags/tag26.xml><?xml version="1.0" encoding="utf-8"?>
<p:tagLst xmlns:p="http://schemas.openxmlformats.org/presentationml/2006/main">
  <p:tag name="KSO_WM_SLIDE_ITEM_CNT" val="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1847</Words>
  <Application>WPS 演示</Application>
  <PresentationFormat>宽屏</PresentationFormat>
  <Paragraphs>193</Paragraphs>
  <Slides>23</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Arial</vt:lpstr>
      <vt:lpstr>宋体</vt:lpstr>
      <vt:lpstr>Wingdings</vt:lpstr>
      <vt:lpstr>Calibri</vt:lpstr>
      <vt:lpstr>微软雅黑</vt:lpstr>
      <vt:lpstr>Arial Unicode MS</vt:lpstr>
      <vt:lpstr>黑体</vt:lpstr>
      <vt:lpstr>Times New Roman</vt:lpstr>
      <vt:lpstr>Office 主题</vt:lpstr>
      <vt:lpstr>PowerPoint 演示文稿</vt:lpstr>
      <vt:lpstr>PowerPoint 演示文稿</vt:lpstr>
      <vt:lpstr>PowerPoint 演示文稿</vt:lpstr>
      <vt:lpstr>一、新媒体的定义及特点</vt:lpstr>
      <vt:lpstr>新媒体的传播特点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风何日丽</cp:lastModifiedBy>
  <cp:revision>6</cp:revision>
  <dcterms:created xsi:type="dcterms:W3CDTF">2021-08-31T00:52:00Z</dcterms:created>
  <dcterms:modified xsi:type="dcterms:W3CDTF">2021-08-31T02:03:43Z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