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7" r:id="rId102"/>
    <p:sldId id="358" r:id="rId103"/>
    <p:sldId id="359" r:id="rId104"/>
    <p:sldId id="360" r:id="rId105"/>
    <p:sldId id="361" r:id="rId106"/>
    <p:sldId id="362" r:id="rId107"/>
    <p:sldId id="363" r:id="rId108"/>
    <p:sldId id="364" r:id="rId109"/>
    <p:sldId id="365" r:id="rId110"/>
    <p:sldId id="366" r:id="rId111"/>
    <p:sldId id="367" r:id="rId112"/>
    <p:sldId id="368" r:id="rId113"/>
    <p:sldId id="369" r:id="rId114"/>
    <p:sldId id="370" r:id="rId115"/>
    <p:sldId id="371" r:id="rId116"/>
    <p:sldId id="372" r:id="rId117"/>
    <p:sldId id="373" r:id="rId118"/>
    <p:sldId id="374" r:id="rId119"/>
    <p:sldId id="375" r:id="rId120"/>
    <p:sldId id="376" r:id="rId121"/>
    <p:sldId id="377" r:id="rId122"/>
    <p:sldId id="378" r:id="rId123"/>
    <p:sldId id="379" r:id="rId124"/>
    <p:sldId id="380" r:id="rId125"/>
    <p:sldId id="381" r:id="rId126"/>
    <p:sldId id="382" r:id="rId127"/>
    <p:sldId id="383" r:id="rId128"/>
    <p:sldId id="384" r:id="rId129"/>
    <p:sldId id="385" r:id="rId130"/>
    <p:sldId id="386" r:id="rId131"/>
    <p:sldId id="387" r:id="rId132"/>
    <p:sldId id="388" r:id="rId133"/>
    <p:sldId id="389" r:id="rId134"/>
    <p:sldId id="390" r:id="rId135"/>
    <p:sldId id="395" r:id="rId136"/>
    <p:sldId id="396" r:id="rId137"/>
    <p:sldId id="397" r:id="rId138"/>
    <p:sldId id="391" r:id="rId139"/>
    <p:sldId id="392" r:id="rId140"/>
    <p:sldId id="393" r:id="rId141"/>
    <p:sldId id="394" r:id="rId142"/>
    <p:sldId id="398" r:id="rId143"/>
    <p:sldId id="399" r:id="rId144"/>
    <p:sldId id="400" r:id="rId145"/>
    <p:sldId id="401" r:id="rId146"/>
    <p:sldId id="422" r:id="rId147"/>
    <p:sldId id="402" r:id="rId148"/>
    <p:sldId id="407" r:id="rId149"/>
    <p:sldId id="408" r:id="rId150"/>
    <p:sldId id="409" r:id="rId151"/>
    <p:sldId id="410" r:id="rId152"/>
    <p:sldId id="411" r:id="rId153"/>
    <p:sldId id="412" r:id="rId154"/>
    <p:sldId id="413" r:id="rId155"/>
    <p:sldId id="414" r:id="rId156"/>
    <p:sldId id="415" r:id="rId157"/>
    <p:sldId id="416" r:id="rId158"/>
    <p:sldId id="417" r:id="rId159"/>
    <p:sldId id="418" r:id="rId160"/>
    <p:sldId id="419" r:id="rId161"/>
    <p:sldId id="420" r:id="rId162"/>
    <p:sldId id="421" r:id="rId163"/>
    <p:sldId id="423" r:id="rId164"/>
    <p:sldId id="424" r:id="rId165"/>
    <p:sldId id="425" r:id="rId166"/>
    <p:sldId id="426" r:id="rId167"/>
    <p:sldId id="427" r:id="rId168"/>
    <p:sldId id="428" r:id="rId169"/>
    <p:sldId id="429" r:id="rId170"/>
    <p:sldId id="430" r:id="rId171"/>
    <p:sldId id="431" r:id="rId172"/>
    <p:sldId id="432" r:id="rId173"/>
    <p:sldId id="433" r:id="rId174"/>
    <p:sldId id="434" r:id="rId175"/>
    <p:sldId id="435" r:id="rId176"/>
    <p:sldId id="436" r:id="rId177"/>
    <p:sldId id="437" r:id="rId178"/>
    <p:sldId id="438" r:id="rId179"/>
    <p:sldId id="439" r:id="rId180"/>
    <p:sldId id="440" r:id="rId181"/>
    <p:sldId id="441" r:id="rId182"/>
    <p:sldId id="442" r:id="rId183"/>
    <p:sldId id="443" r:id="rId184"/>
    <p:sldId id="444" r:id="rId185"/>
    <p:sldId id="445" r:id="rId186"/>
    <p:sldId id="446" r:id="rId187"/>
    <p:sldId id="447" r:id="rId188"/>
  </p:sldIdLst>
  <p:sldSz cx="9144000" cy="6858000" type="screen4x3"/>
  <p:notesSz cx="6858000" cy="9144000"/>
  <p:custDataLst>
    <p:tags r:id="rId19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95" autoAdjust="0"/>
    <p:restoredTop sz="94712" autoAdjust="0"/>
  </p:normalViewPr>
  <p:slideViewPr>
    <p:cSldViewPr>
      <p:cViewPr varScale="1">
        <p:scale>
          <a:sx n="108" d="100"/>
          <a:sy n="108" d="100"/>
        </p:scale>
        <p:origin x="-1668" y="-78"/>
      </p:cViewPr>
      <p:guideLst>
        <p:guide orient="horz" pos="2159"/>
        <p:guide pos="29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34" y="-78"/>
      </p:cViewPr>
      <p:guideLst>
        <p:guide orient="horz" pos="2879"/>
        <p:guide pos="217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9" Type="http://schemas.openxmlformats.org/officeDocument/2006/relationships/slide" Target="slides/slide96.xml"/><Relationship Id="rId98" Type="http://schemas.openxmlformats.org/officeDocument/2006/relationships/slide" Target="slides/slide95.xml"/><Relationship Id="rId97" Type="http://schemas.openxmlformats.org/officeDocument/2006/relationships/slide" Target="slides/slide94.xml"/><Relationship Id="rId96" Type="http://schemas.openxmlformats.org/officeDocument/2006/relationships/slide" Target="slides/slide93.xml"/><Relationship Id="rId95" Type="http://schemas.openxmlformats.org/officeDocument/2006/relationships/slide" Target="slides/slide92.xml"/><Relationship Id="rId94" Type="http://schemas.openxmlformats.org/officeDocument/2006/relationships/slide" Target="slides/slide91.xml"/><Relationship Id="rId93" Type="http://schemas.openxmlformats.org/officeDocument/2006/relationships/slide" Target="slides/slide90.xml"/><Relationship Id="rId92" Type="http://schemas.openxmlformats.org/officeDocument/2006/relationships/slide" Target="slides/slide89.xml"/><Relationship Id="rId91" Type="http://schemas.openxmlformats.org/officeDocument/2006/relationships/slide" Target="slides/slide88.xml"/><Relationship Id="rId90" Type="http://schemas.openxmlformats.org/officeDocument/2006/relationships/slide" Target="slides/slide87.xml"/><Relationship Id="rId9" Type="http://schemas.openxmlformats.org/officeDocument/2006/relationships/slide" Target="slides/slide6.xml"/><Relationship Id="rId89" Type="http://schemas.openxmlformats.org/officeDocument/2006/relationships/slide" Target="slides/slide86.xml"/><Relationship Id="rId88" Type="http://schemas.openxmlformats.org/officeDocument/2006/relationships/slide" Target="slides/slide85.xml"/><Relationship Id="rId87" Type="http://schemas.openxmlformats.org/officeDocument/2006/relationships/slide" Target="slides/slide84.xml"/><Relationship Id="rId86" Type="http://schemas.openxmlformats.org/officeDocument/2006/relationships/slide" Target="slides/slide83.xml"/><Relationship Id="rId85" Type="http://schemas.openxmlformats.org/officeDocument/2006/relationships/slide" Target="slides/slide82.xml"/><Relationship Id="rId84" Type="http://schemas.openxmlformats.org/officeDocument/2006/relationships/slide" Target="slides/slide81.xml"/><Relationship Id="rId83" Type="http://schemas.openxmlformats.org/officeDocument/2006/relationships/slide" Target="slides/slide80.xml"/><Relationship Id="rId82" Type="http://schemas.openxmlformats.org/officeDocument/2006/relationships/slide" Target="slides/slide79.xml"/><Relationship Id="rId81" Type="http://schemas.openxmlformats.org/officeDocument/2006/relationships/slide" Target="slides/slide78.xml"/><Relationship Id="rId80" Type="http://schemas.openxmlformats.org/officeDocument/2006/relationships/slide" Target="slides/slide77.xml"/><Relationship Id="rId8" Type="http://schemas.openxmlformats.org/officeDocument/2006/relationships/slide" Target="slides/slide5.xml"/><Relationship Id="rId79" Type="http://schemas.openxmlformats.org/officeDocument/2006/relationships/slide" Target="slides/slide76.xml"/><Relationship Id="rId78" Type="http://schemas.openxmlformats.org/officeDocument/2006/relationships/slide" Target="slides/slide75.xml"/><Relationship Id="rId77" Type="http://schemas.openxmlformats.org/officeDocument/2006/relationships/slide" Target="slides/slide74.xml"/><Relationship Id="rId76" Type="http://schemas.openxmlformats.org/officeDocument/2006/relationships/slide" Target="slides/slide73.xml"/><Relationship Id="rId75" Type="http://schemas.openxmlformats.org/officeDocument/2006/relationships/slide" Target="slides/slide72.xml"/><Relationship Id="rId74" Type="http://schemas.openxmlformats.org/officeDocument/2006/relationships/slide" Target="slides/slide71.xml"/><Relationship Id="rId73" Type="http://schemas.openxmlformats.org/officeDocument/2006/relationships/slide" Target="slides/slide70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2" Type="http://schemas.openxmlformats.org/officeDocument/2006/relationships/tags" Target="tags/tag8.xml"/><Relationship Id="rId191" Type="http://schemas.openxmlformats.org/officeDocument/2006/relationships/tableStyles" Target="tableStyles.xml"/><Relationship Id="rId190" Type="http://schemas.openxmlformats.org/officeDocument/2006/relationships/viewProps" Target="viewProps.xml"/><Relationship Id="rId19" Type="http://schemas.openxmlformats.org/officeDocument/2006/relationships/slide" Target="slides/slide16.xml"/><Relationship Id="rId189" Type="http://schemas.openxmlformats.org/officeDocument/2006/relationships/presProps" Target="presProps.xml"/><Relationship Id="rId188" Type="http://schemas.openxmlformats.org/officeDocument/2006/relationships/slide" Target="slides/slide185.xml"/><Relationship Id="rId187" Type="http://schemas.openxmlformats.org/officeDocument/2006/relationships/slide" Target="slides/slide184.xml"/><Relationship Id="rId186" Type="http://schemas.openxmlformats.org/officeDocument/2006/relationships/slide" Target="slides/slide183.xml"/><Relationship Id="rId185" Type="http://schemas.openxmlformats.org/officeDocument/2006/relationships/slide" Target="slides/slide182.xml"/><Relationship Id="rId184" Type="http://schemas.openxmlformats.org/officeDocument/2006/relationships/slide" Target="slides/slide181.xml"/><Relationship Id="rId183" Type="http://schemas.openxmlformats.org/officeDocument/2006/relationships/slide" Target="slides/slide180.xml"/><Relationship Id="rId182" Type="http://schemas.openxmlformats.org/officeDocument/2006/relationships/slide" Target="slides/slide179.xml"/><Relationship Id="rId181" Type="http://schemas.openxmlformats.org/officeDocument/2006/relationships/slide" Target="slides/slide178.xml"/><Relationship Id="rId180" Type="http://schemas.openxmlformats.org/officeDocument/2006/relationships/slide" Target="slides/slide177.xml"/><Relationship Id="rId18" Type="http://schemas.openxmlformats.org/officeDocument/2006/relationships/slide" Target="slides/slide15.xml"/><Relationship Id="rId179" Type="http://schemas.openxmlformats.org/officeDocument/2006/relationships/slide" Target="slides/slide176.xml"/><Relationship Id="rId178" Type="http://schemas.openxmlformats.org/officeDocument/2006/relationships/slide" Target="slides/slide175.xml"/><Relationship Id="rId177" Type="http://schemas.openxmlformats.org/officeDocument/2006/relationships/slide" Target="slides/slide174.xml"/><Relationship Id="rId176" Type="http://schemas.openxmlformats.org/officeDocument/2006/relationships/slide" Target="slides/slide173.xml"/><Relationship Id="rId175" Type="http://schemas.openxmlformats.org/officeDocument/2006/relationships/slide" Target="slides/slide172.xml"/><Relationship Id="rId174" Type="http://schemas.openxmlformats.org/officeDocument/2006/relationships/slide" Target="slides/slide171.xml"/><Relationship Id="rId173" Type="http://schemas.openxmlformats.org/officeDocument/2006/relationships/slide" Target="slides/slide170.xml"/><Relationship Id="rId172" Type="http://schemas.openxmlformats.org/officeDocument/2006/relationships/slide" Target="slides/slide169.xml"/><Relationship Id="rId171" Type="http://schemas.openxmlformats.org/officeDocument/2006/relationships/slide" Target="slides/slide168.xml"/><Relationship Id="rId170" Type="http://schemas.openxmlformats.org/officeDocument/2006/relationships/slide" Target="slides/slide167.xml"/><Relationship Id="rId17" Type="http://schemas.openxmlformats.org/officeDocument/2006/relationships/slide" Target="slides/slide14.xml"/><Relationship Id="rId169" Type="http://schemas.openxmlformats.org/officeDocument/2006/relationships/slide" Target="slides/slide166.xml"/><Relationship Id="rId168" Type="http://schemas.openxmlformats.org/officeDocument/2006/relationships/slide" Target="slides/slide165.xml"/><Relationship Id="rId167" Type="http://schemas.openxmlformats.org/officeDocument/2006/relationships/slide" Target="slides/slide164.xml"/><Relationship Id="rId166" Type="http://schemas.openxmlformats.org/officeDocument/2006/relationships/slide" Target="slides/slide163.xml"/><Relationship Id="rId165" Type="http://schemas.openxmlformats.org/officeDocument/2006/relationships/slide" Target="slides/slide162.xml"/><Relationship Id="rId164" Type="http://schemas.openxmlformats.org/officeDocument/2006/relationships/slide" Target="slides/slide161.xml"/><Relationship Id="rId163" Type="http://schemas.openxmlformats.org/officeDocument/2006/relationships/slide" Target="slides/slide160.xml"/><Relationship Id="rId162" Type="http://schemas.openxmlformats.org/officeDocument/2006/relationships/slide" Target="slides/slide159.xml"/><Relationship Id="rId161" Type="http://schemas.openxmlformats.org/officeDocument/2006/relationships/slide" Target="slides/slide158.xml"/><Relationship Id="rId160" Type="http://schemas.openxmlformats.org/officeDocument/2006/relationships/slide" Target="slides/slide157.xml"/><Relationship Id="rId16" Type="http://schemas.openxmlformats.org/officeDocument/2006/relationships/slide" Target="slides/slide13.xml"/><Relationship Id="rId159" Type="http://schemas.openxmlformats.org/officeDocument/2006/relationships/slide" Target="slides/slide156.xml"/><Relationship Id="rId158" Type="http://schemas.openxmlformats.org/officeDocument/2006/relationships/slide" Target="slides/slide155.xml"/><Relationship Id="rId157" Type="http://schemas.openxmlformats.org/officeDocument/2006/relationships/slide" Target="slides/slide154.xml"/><Relationship Id="rId156" Type="http://schemas.openxmlformats.org/officeDocument/2006/relationships/slide" Target="slides/slide153.xml"/><Relationship Id="rId155" Type="http://schemas.openxmlformats.org/officeDocument/2006/relationships/slide" Target="slides/slide152.xml"/><Relationship Id="rId154" Type="http://schemas.openxmlformats.org/officeDocument/2006/relationships/slide" Target="slides/slide151.xml"/><Relationship Id="rId153" Type="http://schemas.openxmlformats.org/officeDocument/2006/relationships/slide" Target="slides/slide150.xml"/><Relationship Id="rId152" Type="http://schemas.openxmlformats.org/officeDocument/2006/relationships/slide" Target="slides/slide149.xml"/><Relationship Id="rId151" Type="http://schemas.openxmlformats.org/officeDocument/2006/relationships/slide" Target="slides/slide148.xml"/><Relationship Id="rId150" Type="http://schemas.openxmlformats.org/officeDocument/2006/relationships/slide" Target="slides/slide147.xml"/><Relationship Id="rId15" Type="http://schemas.openxmlformats.org/officeDocument/2006/relationships/slide" Target="slides/slide12.xml"/><Relationship Id="rId149" Type="http://schemas.openxmlformats.org/officeDocument/2006/relationships/slide" Target="slides/slide146.xml"/><Relationship Id="rId148" Type="http://schemas.openxmlformats.org/officeDocument/2006/relationships/slide" Target="slides/slide145.xml"/><Relationship Id="rId147" Type="http://schemas.openxmlformats.org/officeDocument/2006/relationships/slide" Target="slides/slide144.xml"/><Relationship Id="rId146" Type="http://schemas.openxmlformats.org/officeDocument/2006/relationships/slide" Target="slides/slide143.xml"/><Relationship Id="rId145" Type="http://schemas.openxmlformats.org/officeDocument/2006/relationships/slide" Target="slides/slide142.xml"/><Relationship Id="rId144" Type="http://schemas.openxmlformats.org/officeDocument/2006/relationships/slide" Target="slides/slide141.xml"/><Relationship Id="rId143" Type="http://schemas.openxmlformats.org/officeDocument/2006/relationships/slide" Target="slides/slide140.xml"/><Relationship Id="rId142" Type="http://schemas.openxmlformats.org/officeDocument/2006/relationships/slide" Target="slides/slide139.xml"/><Relationship Id="rId141" Type="http://schemas.openxmlformats.org/officeDocument/2006/relationships/slide" Target="slides/slide138.xml"/><Relationship Id="rId140" Type="http://schemas.openxmlformats.org/officeDocument/2006/relationships/slide" Target="slides/slide137.xml"/><Relationship Id="rId14" Type="http://schemas.openxmlformats.org/officeDocument/2006/relationships/slide" Target="slides/slide11.xml"/><Relationship Id="rId139" Type="http://schemas.openxmlformats.org/officeDocument/2006/relationships/slide" Target="slides/slide136.xml"/><Relationship Id="rId138" Type="http://schemas.openxmlformats.org/officeDocument/2006/relationships/slide" Target="slides/slide135.xml"/><Relationship Id="rId137" Type="http://schemas.openxmlformats.org/officeDocument/2006/relationships/slide" Target="slides/slide134.xml"/><Relationship Id="rId136" Type="http://schemas.openxmlformats.org/officeDocument/2006/relationships/slide" Target="slides/slide133.xml"/><Relationship Id="rId135" Type="http://schemas.openxmlformats.org/officeDocument/2006/relationships/slide" Target="slides/slide132.xml"/><Relationship Id="rId134" Type="http://schemas.openxmlformats.org/officeDocument/2006/relationships/slide" Target="slides/slide131.xml"/><Relationship Id="rId133" Type="http://schemas.openxmlformats.org/officeDocument/2006/relationships/slide" Target="slides/slide130.xml"/><Relationship Id="rId132" Type="http://schemas.openxmlformats.org/officeDocument/2006/relationships/slide" Target="slides/slide129.xml"/><Relationship Id="rId131" Type="http://schemas.openxmlformats.org/officeDocument/2006/relationships/slide" Target="slides/slide128.xml"/><Relationship Id="rId130" Type="http://schemas.openxmlformats.org/officeDocument/2006/relationships/slide" Target="slides/slide127.xml"/><Relationship Id="rId13" Type="http://schemas.openxmlformats.org/officeDocument/2006/relationships/slide" Target="slides/slide10.xml"/><Relationship Id="rId129" Type="http://schemas.openxmlformats.org/officeDocument/2006/relationships/slide" Target="slides/slide126.xml"/><Relationship Id="rId128" Type="http://schemas.openxmlformats.org/officeDocument/2006/relationships/slide" Target="slides/slide125.xml"/><Relationship Id="rId127" Type="http://schemas.openxmlformats.org/officeDocument/2006/relationships/slide" Target="slides/slide124.xml"/><Relationship Id="rId126" Type="http://schemas.openxmlformats.org/officeDocument/2006/relationships/slide" Target="slides/slide123.xml"/><Relationship Id="rId125" Type="http://schemas.openxmlformats.org/officeDocument/2006/relationships/slide" Target="slides/slide122.xml"/><Relationship Id="rId124" Type="http://schemas.openxmlformats.org/officeDocument/2006/relationships/slide" Target="slides/slide121.xml"/><Relationship Id="rId123" Type="http://schemas.openxmlformats.org/officeDocument/2006/relationships/slide" Target="slides/slide120.xml"/><Relationship Id="rId122" Type="http://schemas.openxmlformats.org/officeDocument/2006/relationships/slide" Target="slides/slide119.xml"/><Relationship Id="rId121" Type="http://schemas.openxmlformats.org/officeDocument/2006/relationships/slide" Target="slides/slide118.xml"/><Relationship Id="rId120" Type="http://schemas.openxmlformats.org/officeDocument/2006/relationships/slide" Target="slides/slide117.xml"/><Relationship Id="rId12" Type="http://schemas.openxmlformats.org/officeDocument/2006/relationships/slide" Target="slides/slide9.xml"/><Relationship Id="rId119" Type="http://schemas.openxmlformats.org/officeDocument/2006/relationships/slide" Target="slides/slide116.xml"/><Relationship Id="rId118" Type="http://schemas.openxmlformats.org/officeDocument/2006/relationships/slide" Target="slides/slide115.xml"/><Relationship Id="rId117" Type="http://schemas.openxmlformats.org/officeDocument/2006/relationships/slide" Target="slides/slide114.xml"/><Relationship Id="rId116" Type="http://schemas.openxmlformats.org/officeDocument/2006/relationships/slide" Target="slides/slide113.xml"/><Relationship Id="rId115" Type="http://schemas.openxmlformats.org/officeDocument/2006/relationships/slide" Target="slides/slide112.xml"/><Relationship Id="rId114" Type="http://schemas.openxmlformats.org/officeDocument/2006/relationships/slide" Target="slides/slide111.xml"/><Relationship Id="rId113" Type="http://schemas.openxmlformats.org/officeDocument/2006/relationships/slide" Target="slides/slide110.xml"/><Relationship Id="rId112" Type="http://schemas.openxmlformats.org/officeDocument/2006/relationships/slide" Target="slides/slide109.xml"/><Relationship Id="rId111" Type="http://schemas.openxmlformats.org/officeDocument/2006/relationships/slide" Target="slides/slide108.xml"/><Relationship Id="rId110" Type="http://schemas.openxmlformats.org/officeDocument/2006/relationships/slide" Target="slides/slide107.xml"/><Relationship Id="rId11" Type="http://schemas.openxmlformats.org/officeDocument/2006/relationships/slide" Target="slides/slide8.xml"/><Relationship Id="rId109" Type="http://schemas.openxmlformats.org/officeDocument/2006/relationships/slide" Target="slides/slide106.xml"/><Relationship Id="rId108" Type="http://schemas.openxmlformats.org/officeDocument/2006/relationships/slide" Target="slides/slide105.xml"/><Relationship Id="rId107" Type="http://schemas.openxmlformats.org/officeDocument/2006/relationships/slide" Target="slides/slide104.xml"/><Relationship Id="rId106" Type="http://schemas.openxmlformats.org/officeDocument/2006/relationships/slide" Target="slides/slide103.xml"/><Relationship Id="rId105" Type="http://schemas.openxmlformats.org/officeDocument/2006/relationships/slide" Target="slides/slide102.xml"/><Relationship Id="rId104" Type="http://schemas.openxmlformats.org/officeDocument/2006/relationships/slide" Target="slides/slide101.xml"/><Relationship Id="rId103" Type="http://schemas.openxmlformats.org/officeDocument/2006/relationships/slide" Target="slides/slide100.xml"/><Relationship Id="rId102" Type="http://schemas.openxmlformats.org/officeDocument/2006/relationships/slide" Target="slides/slide99.xml"/><Relationship Id="rId101" Type="http://schemas.openxmlformats.org/officeDocument/2006/relationships/slide" Target="slides/slide98.xml"/><Relationship Id="rId100" Type="http://schemas.openxmlformats.org/officeDocument/2006/relationships/slide" Target="slides/slide97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C01BF-91BF-4128-B755-4638F1EDF64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E695D-7FCE-423D-9911-A41BBB8BBA1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E695D-7FCE-423D-9911-A41BBB8BBA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hyperlink" Target="https://baike.baidu.com/item/%E8%A7%86%E9%A2%91%E5%A4%84%E7%90%86" TargetMode="External"/><Relationship Id="rId2" Type="http://schemas.openxmlformats.org/officeDocument/2006/relationships/hyperlink" Target="https://baike.baidu.com/item/Adobe" TargetMode="Externa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microsoft.com/office/2007/relationships/media" Target="file:///C:\Users\Administrator\Desktop\&#25130;&#22270;\&#24037;&#31243;&#25991;&#20214;\01&#24037;&#20316;&#27969;&#31243;&#21021;&#35782;\AE&#27969;&#31243;.mp4" TargetMode="External"/><Relationship Id="rId1" Type="http://schemas.openxmlformats.org/officeDocument/2006/relationships/video" Target="file:///C:\Users\Administrator\Desktop\&#25130;&#22270;\&#24037;&#31243;&#25991;&#20214;\01&#24037;&#20316;&#27969;&#31243;&#21021;&#35782;\AE&#27969;&#31243;.mp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3.png"/><Relationship Id="rId1" Type="http://schemas.openxmlformats.org/officeDocument/2006/relationships/tags" Target="../tags/tag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1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2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5.png"/><Relationship Id="rId1" Type="http://schemas.openxmlformats.org/officeDocument/2006/relationships/tags" Target="../tags/tag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6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7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8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0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1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3.jpeg"/><Relationship Id="rId1" Type="http://schemas.openxmlformats.org/officeDocument/2006/relationships/image" Target="../media/image62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4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5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6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7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8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9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0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2.png"/><Relationship Id="rId1" Type="http://schemas.openxmlformats.org/officeDocument/2006/relationships/image" Target="../media/image71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4.jpeg"/><Relationship Id="rId1" Type="http://schemas.openxmlformats.org/officeDocument/2006/relationships/image" Target="../media/image73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5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6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7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8.pn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9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0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1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3.png"/><Relationship Id="rId1" Type="http://schemas.openxmlformats.org/officeDocument/2006/relationships/image" Target="../media/image82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4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6.png"/><Relationship Id="rId1" Type="http://schemas.openxmlformats.org/officeDocument/2006/relationships/image" Target="../media/image85.pn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8.jpeg"/><Relationship Id="rId1" Type="http://schemas.openxmlformats.org/officeDocument/2006/relationships/image" Target="../media/image87.jpe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9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0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1.jpe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2.jpe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3.jpe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4.jpe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5.jpeg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6.jpe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98.png"/><Relationship Id="rId1" Type="http://schemas.openxmlformats.org/officeDocument/2006/relationships/image" Target="../media/image97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00.png"/><Relationship Id="rId1" Type="http://schemas.openxmlformats.org/officeDocument/2006/relationships/image" Target="../media/image99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02.png"/><Relationship Id="rId1" Type="http://schemas.openxmlformats.org/officeDocument/2006/relationships/image" Target="../media/image101.png"/></Relationships>
</file>

<file path=ppt/slides/_rels/slide9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tags" Target="../tags/tag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5.png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6.pn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7.png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8.png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09.png"/><Relationship Id="rId1" Type="http://schemas.openxmlformats.org/officeDocument/2006/relationships/tags" Target="../tags/tag4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0.png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1.png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2.png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3.pn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4.pn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5.png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17.png"/><Relationship Id="rId1" Type="http://schemas.openxmlformats.org/officeDocument/2006/relationships/image" Target="../media/image116.pn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8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20.png"/><Relationship Id="rId1" Type="http://schemas.openxmlformats.org/officeDocument/2006/relationships/image" Target="../media/image119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1.png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2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3.png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4.png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5.png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6.png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7.png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8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29.png"/><Relationship Id="rId1" Type="http://schemas.openxmlformats.org/officeDocument/2006/relationships/tags" Target="../tags/tag5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0.png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1.png"/></Relationships>
</file>

<file path=ppt/slides/_rels/slide1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35.png"/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image" Target="../media/image132.png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6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38.png"/><Relationship Id="rId1" Type="http://schemas.openxmlformats.org/officeDocument/2006/relationships/image" Target="../media/image137.png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9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41.png"/><Relationship Id="rId1" Type="http://schemas.openxmlformats.org/officeDocument/2006/relationships/image" Target="../media/image140.pn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42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44.png"/><Relationship Id="rId1" Type="http://schemas.openxmlformats.org/officeDocument/2006/relationships/image" Target="../media/image143.png"/></Relationships>
</file>

<file path=ppt/slides/_rels/slide1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48.png"/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image" Target="../media/image145.png"/></Relationships>
</file>

<file path=ppt/slides/_rels/slide1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52.png"/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image" Target="../media/image149.png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3.png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hyperlink" Target="https://wenku.baidu.com/view/13febcc62cc58bd63186bd9e.html" TargetMode="Externa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4.png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5.png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58.png"/><Relationship Id="rId3" Type="http://schemas.openxmlformats.org/officeDocument/2006/relationships/tags" Target="../tags/tag6.xml"/><Relationship Id="rId2" Type="http://schemas.openxmlformats.org/officeDocument/2006/relationships/image" Target="../media/image157.png"/><Relationship Id="rId1" Type="http://schemas.openxmlformats.org/officeDocument/2006/relationships/image" Target="../media/image156.png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9.png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0.png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1.png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2.png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3.pn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65.png"/><Relationship Id="rId1" Type="http://schemas.openxmlformats.org/officeDocument/2006/relationships/image" Target="../media/image164.png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6.png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7.pn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8.png"/></Relationships>
</file>

<file path=ppt/slides/_rels/slide15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72.png"/><Relationship Id="rId3" Type="http://schemas.openxmlformats.org/officeDocument/2006/relationships/image" Target="../media/image171.png"/><Relationship Id="rId2" Type="http://schemas.openxmlformats.org/officeDocument/2006/relationships/image" Target="../media/image170.png"/><Relationship Id="rId1" Type="http://schemas.openxmlformats.org/officeDocument/2006/relationships/image" Target="../media/image169.png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3.png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4.png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5.png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6.png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7.png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8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80.png"/><Relationship Id="rId1" Type="http://schemas.openxmlformats.org/officeDocument/2006/relationships/image" Target="../media/image179.png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1.png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2.png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3.png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4.pn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86.png"/><Relationship Id="rId1" Type="http://schemas.openxmlformats.org/officeDocument/2006/relationships/image" Target="../media/image185.png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7.png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8.png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89.png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0.png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1.png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2.png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3.png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4.png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5.png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6.png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7.png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8.png"/></Relationships>
</file>

<file path=ppt/slides/_rels/slide18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02.png"/><Relationship Id="rId3" Type="http://schemas.openxmlformats.org/officeDocument/2006/relationships/image" Target="../media/image201.png"/><Relationship Id="rId2" Type="http://schemas.openxmlformats.org/officeDocument/2006/relationships/image" Target="../media/image200.png"/><Relationship Id="rId1" Type="http://schemas.openxmlformats.org/officeDocument/2006/relationships/image" Target="../media/image199.png"/></Relationships>
</file>

<file path=ppt/slides/_rels/slide18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7" Type="http://schemas.openxmlformats.org/officeDocument/2006/relationships/image" Target="../media/image209.png"/><Relationship Id="rId6" Type="http://schemas.openxmlformats.org/officeDocument/2006/relationships/image" Target="../media/image208.png"/><Relationship Id="rId5" Type="http://schemas.openxmlformats.org/officeDocument/2006/relationships/image" Target="../media/image207.png"/><Relationship Id="rId4" Type="http://schemas.openxmlformats.org/officeDocument/2006/relationships/image" Target="../media/image206.png"/><Relationship Id="rId3" Type="http://schemas.openxmlformats.org/officeDocument/2006/relationships/image" Target="../media/image205.png"/><Relationship Id="rId2" Type="http://schemas.openxmlformats.org/officeDocument/2006/relationships/image" Target="../media/image204.png"/><Relationship Id="rId1" Type="http://schemas.openxmlformats.org/officeDocument/2006/relationships/image" Target="../media/image203.png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11.png"/><Relationship Id="rId1" Type="http://schemas.openxmlformats.org/officeDocument/2006/relationships/image" Target="../media/image210.png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12.png"/><Relationship Id="rId1" Type="http://schemas.openxmlformats.org/officeDocument/2006/relationships/tags" Target="../tags/tag7.xml"/></Relationships>
</file>

<file path=ppt/slides/_rels/slide18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218.png"/><Relationship Id="rId5" Type="http://schemas.openxmlformats.org/officeDocument/2006/relationships/image" Target="../media/image217.png"/><Relationship Id="rId4" Type="http://schemas.openxmlformats.org/officeDocument/2006/relationships/image" Target="../media/image216.png"/><Relationship Id="rId3" Type="http://schemas.openxmlformats.org/officeDocument/2006/relationships/image" Target="../media/image215.png"/><Relationship Id="rId2" Type="http://schemas.openxmlformats.org/officeDocument/2006/relationships/image" Target="../media/image214.png"/><Relationship Id="rId1" Type="http://schemas.openxmlformats.org/officeDocument/2006/relationships/image" Target="../media/image2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43004" y="815967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en-US" altLang="zh-CN" sz="4000" dirty="0" smtClean="0">
                <a:solidFill>
                  <a:schemeClr val="tx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Adobe After Effects 2020</a:t>
            </a:r>
            <a:br>
              <a:rPr lang="en-US" altLang="zh-CN" sz="4000" dirty="0" smtClean="0">
                <a:solidFill>
                  <a:schemeClr val="tx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zh-CN" altLang="en-US" sz="2000" dirty="0" smtClean="0">
                <a:solidFill>
                  <a:schemeClr val="tx1"/>
                </a:solidFill>
                <a:latin typeface="+mj-ea"/>
              </a:rPr>
              <a:t>张春辉</a:t>
            </a:r>
            <a:endParaRPr lang="zh-CN" altLang="en-US" sz="2000" dirty="0">
              <a:solidFill>
                <a:schemeClr val="tx1"/>
              </a:solidFill>
              <a:latin typeface="+mj-ea"/>
            </a:endParaRPr>
          </a:p>
        </p:txBody>
      </p:sp>
      <p:pic>
        <p:nvPicPr>
          <p:cNvPr id="4" name="图片 3" descr="A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20" y="3071810"/>
            <a:ext cx="4972621" cy="32975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63533" y="3071547"/>
            <a:ext cx="3500462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Adobe After Effects</a:t>
            </a:r>
            <a:r>
              <a:rPr lang="zh-CN" altLang="en-US" dirty="0" smtClean="0"/>
              <a:t>简称“</a:t>
            </a:r>
            <a:r>
              <a:rPr lang="en-US" altLang="zh-CN" dirty="0" smtClean="0"/>
              <a:t>AE”</a:t>
            </a:r>
            <a:r>
              <a:rPr lang="zh-CN" altLang="en-US" dirty="0" smtClean="0"/>
              <a:t>是</a:t>
            </a:r>
            <a:r>
              <a:rPr lang="en-US" altLang="zh-CN" dirty="0" smtClean="0">
                <a:hlinkClick r:id="rId2"/>
              </a:rPr>
              <a:t>Adobe</a:t>
            </a:r>
            <a:r>
              <a:rPr lang="zh-CN" altLang="en-US" dirty="0" smtClean="0"/>
              <a:t>公司推出的一款图形</a:t>
            </a:r>
            <a:r>
              <a:rPr lang="zh-CN" altLang="en-US" dirty="0" smtClean="0">
                <a:hlinkClick r:id="rId3"/>
              </a:rPr>
              <a:t>视频处理</a:t>
            </a:r>
            <a:r>
              <a:rPr lang="zh-CN" altLang="en-US" dirty="0" smtClean="0"/>
              <a:t>软件，适用于从事设计和视频特技的机构，包括电视台、动画制作公司、个人后期制作工作室以及多媒体工作室。属于层</a:t>
            </a:r>
            <a:r>
              <a:rPr lang="zh-CN" altLang="en-US" dirty="0" smtClean="0"/>
              <a:t>类型后期软件。</a:t>
            </a:r>
            <a:endParaRPr lang="zh-CN" altLang="en-US" dirty="0"/>
          </a:p>
        </p:txBody>
      </p:sp>
      <p:pic>
        <p:nvPicPr>
          <p:cNvPr id="105" name="image 10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109855" y="-536575"/>
            <a:ext cx="2894330" cy="206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428876"/>
            <a:ext cx="8229600" cy="1143000"/>
          </a:xfrm>
        </p:spPr>
        <p:txBody>
          <a:bodyPr/>
          <a:lstStyle/>
          <a:p>
            <a:pPr algn="ctr"/>
            <a:r>
              <a:rPr lang="en-US" altLang="zh-CN" dirty="0" smtClean="0"/>
              <a:t>AE</a:t>
            </a:r>
            <a:r>
              <a:rPr lang="zh-CN" altLang="en-US" dirty="0" smtClean="0"/>
              <a:t>可以做什么？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AE</a:t>
            </a:r>
            <a:r>
              <a:rPr lang="zh-CN" altLang="en-US" dirty="0" smtClean="0"/>
              <a:t>涵盖的范围：</a:t>
            </a:r>
            <a:endParaRPr lang="zh-CN" altLang="en-US" dirty="0"/>
          </a:p>
        </p:txBody>
      </p:sp>
      <p:pic>
        <p:nvPicPr>
          <p:cNvPr id="4" name="图片 3" descr="涵盖范围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472" y="2428868"/>
            <a:ext cx="7587762" cy="2722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58204" cy="214314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AE</a:t>
            </a:r>
            <a:r>
              <a:rPr lang="zh-CN" altLang="en-US" dirty="0" smtClean="0"/>
              <a:t>的工作原理</a:t>
            </a:r>
            <a:br>
              <a:rPr lang="en-US" altLang="zh-CN" dirty="0" smtClean="0"/>
            </a:br>
            <a:r>
              <a:rPr lang="zh-CN" altLang="en-US" dirty="0" smtClean="0"/>
              <a:t>层级合成</a:t>
            </a:r>
            <a:endParaRPr lang="zh-CN" altLang="en-US" dirty="0"/>
          </a:p>
        </p:txBody>
      </p:sp>
      <p:pic>
        <p:nvPicPr>
          <p:cNvPr id="4" name="图片 3" descr="AE合成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315" y="3213415"/>
            <a:ext cx="6709991" cy="3643315"/>
          </a:xfrm>
          <a:prstGeom prst="rect">
            <a:avLst/>
          </a:prstGeom>
        </p:spPr>
      </p:pic>
      <p:pic>
        <p:nvPicPr>
          <p:cNvPr id="5" name="图片 4" descr="剪纸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802" y="1142984"/>
            <a:ext cx="3959198" cy="5715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altLang="zh-CN" dirty="0" smtClean="0"/>
            </a:br>
            <a:br>
              <a:rPr lang="en-US" altLang="zh-CN" dirty="0" smtClean="0"/>
            </a:br>
            <a:r>
              <a:rPr lang="zh-CN" altLang="en-US" dirty="0" smtClean="0"/>
              <a:t>合成的由来</a:t>
            </a:r>
            <a:endParaRPr lang="zh-CN" altLang="en-US" dirty="0"/>
          </a:p>
        </p:txBody>
      </p:sp>
      <p:pic>
        <p:nvPicPr>
          <p:cNvPr id="5" name="图片 4" descr="合成原理01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596" y="1849703"/>
            <a:ext cx="4714908" cy="4027529"/>
          </a:xfrm>
          <a:prstGeom prst="rect">
            <a:avLst/>
          </a:prstGeom>
        </p:spPr>
      </p:pic>
      <p:pic>
        <p:nvPicPr>
          <p:cNvPr id="6" name="图片 5" descr="合成原理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1928802"/>
            <a:ext cx="3071834" cy="45535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市面上常见的影视特效合成软件</a:t>
            </a:r>
            <a:endParaRPr lang="zh-CN" altLang="en-US" dirty="0"/>
          </a:p>
        </p:txBody>
      </p:sp>
      <p:pic>
        <p:nvPicPr>
          <p:cNvPr id="4" name="内容占位符 3" descr="合成软件.pn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2960322"/>
            <a:ext cx="8229600" cy="233911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dirty="0" smtClean="0"/>
              <a:t>层级合成与节点的区别</a:t>
            </a:r>
            <a:endParaRPr lang="zh-CN" altLang="en-US" dirty="0"/>
          </a:p>
        </p:txBody>
      </p:sp>
      <p:pic>
        <p:nvPicPr>
          <p:cNvPr id="5" name="图片 4" descr="AE合成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" y="2773796"/>
            <a:ext cx="5786447" cy="3141860"/>
          </a:xfrm>
          <a:prstGeom prst="rect">
            <a:avLst/>
          </a:prstGeom>
        </p:spPr>
      </p:pic>
      <p:pic>
        <p:nvPicPr>
          <p:cNvPr id="4" name="内容占位符 3" descr="NUE合成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63965" y="2071678"/>
            <a:ext cx="5080035" cy="307183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AE</a:t>
            </a:r>
            <a:r>
              <a:rPr lang="zh-CN" altLang="en-US" dirty="0" smtClean="0"/>
              <a:t>软件初识： </a:t>
            </a:r>
            <a:r>
              <a:rPr lang="en-US" altLang="zh-CN" dirty="0" smtClean="0"/>
              <a:t>AE</a:t>
            </a:r>
            <a:r>
              <a:rPr lang="zh-CN" altLang="en-US" dirty="0" smtClean="0"/>
              <a:t>工作流程讲解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在原片右下角添加文字：带你享受视觉盛宴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6" name="AE流程.mp4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2500306"/>
            <a:ext cx="9144000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82036"/>
          </a:xfrm>
        </p:spPr>
        <p:txBody>
          <a:bodyPr/>
          <a:lstStyle/>
          <a:p>
            <a:pPr algn="ctr"/>
            <a:r>
              <a:rPr lang="en-US" altLang="zh-CN" dirty="0" smtClean="0"/>
              <a:t>AE-</a:t>
            </a:r>
            <a:r>
              <a:rPr lang="zh-CN" altLang="en-US" dirty="0" smtClean="0"/>
              <a:t>界面窗口与布局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367854"/>
          </a:xfrm>
        </p:spPr>
        <p:txBody>
          <a:bodyPr>
            <a:normAutofit/>
          </a:bodyPr>
          <a:lstStyle/>
          <a:p>
            <a:pPr algn="ctr"/>
            <a:r>
              <a:rPr lang="en-US" altLang="zh-CN" dirty="0" smtClean="0"/>
              <a:t>AE</a:t>
            </a:r>
            <a:r>
              <a:rPr lang="zh-CN" altLang="en-US" dirty="0" smtClean="0"/>
              <a:t>界面、菜单栏、项目面板以及导入方式</a:t>
            </a:r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CN" dirty="0" smtClean="0"/>
              <a:t>AE</a:t>
            </a:r>
            <a:r>
              <a:rPr lang="zh-CN" altLang="en-US" dirty="0" smtClean="0"/>
              <a:t>合成面板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500174"/>
            <a:ext cx="8401080" cy="1143008"/>
          </a:xfrm>
        </p:spPr>
        <p:txBody>
          <a:bodyPr/>
          <a:lstStyle/>
          <a:p>
            <a:r>
              <a:rPr lang="zh-CN" altLang="en-US" sz="2000" dirty="0" smtClean="0"/>
              <a:t>主要功能：多个图层的叠加效果展示，显示画面最后的展示效果！</a:t>
            </a:r>
            <a:endParaRPr lang="en-US" altLang="zh-CN" sz="2000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4" name="图片 3" descr="13AE合成面板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119085"/>
            <a:ext cx="9144000" cy="473891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0" y="1000108"/>
            <a:ext cx="8686800" cy="5324492"/>
          </a:xfrm>
        </p:spPr>
        <p:txBody>
          <a:bodyPr>
            <a:normAutofit/>
          </a:bodyPr>
          <a:lstStyle/>
          <a:p>
            <a:pPr lvl="0" latinLnBrk="1"/>
            <a:r>
              <a:rPr lang="zh-CN" altLang="en-US" sz="1600" b="1" dirty="0" smtClean="0">
                <a:latin typeface="+mn-ea"/>
              </a:rPr>
              <a:t>预览缩放比率。</a:t>
            </a:r>
            <a:r>
              <a:rPr lang="zh-CN" altLang="en-US" sz="1600" dirty="0" smtClean="0">
                <a:latin typeface="+mn-ea"/>
              </a:rPr>
              <a:t>该比率是指我们以什么比率预览我们的合成。通常我们将其设置为合适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如果要更改我们可以直接在比率里面选择比率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但是更常用的是通过鼠标滚轮进行缩放。如果要拖动中间的预览位置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可以直接在英文模式下按下快捷键</a:t>
            </a:r>
            <a:r>
              <a:rPr lang="en-US" sz="1600" dirty="0" smtClean="0">
                <a:latin typeface="+mn-ea"/>
              </a:rPr>
              <a:t>"H"</a:t>
            </a:r>
            <a:r>
              <a:rPr lang="zh-CN" altLang="en-US" sz="1600" dirty="0" smtClean="0">
                <a:latin typeface="+mn-ea"/>
              </a:rPr>
              <a:t>切换到预览窗口进行拖拽。但是更常用的是按下空格键</a:t>
            </a:r>
            <a:r>
              <a:rPr lang="en-US" sz="1600" dirty="0" smtClean="0">
                <a:latin typeface="+mn-ea"/>
              </a:rPr>
              <a:t>+</a:t>
            </a:r>
            <a:r>
              <a:rPr lang="zh-CN" altLang="en-US" sz="1600" dirty="0" smtClean="0">
                <a:latin typeface="+mn-ea"/>
              </a:rPr>
              <a:t>鼠标左键进行拖拽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这样松手后又会自动切换会选择工具。</a:t>
            </a:r>
            <a:endParaRPr lang="en-US" altLang="zh-CN" sz="1600" dirty="0" smtClean="0">
              <a:latin typeface="+mn-ea"/>
            </a:endParaRPr>
          </a:p>
          <a:p>
            <a:pPr lvl="0" latinLnBrk="1"/>
            <a:endParaRPr lang="en-US" altLang="zh-CN" sz="2000" dirty="0" smtClean="0">
              <a:latin typeface="+mn-ea"/>
            </a:endParaRPr>
          </a:p>
          <a:p>
            <a:pPr lvl="0" latinLnBrk="1"/>
            <a:endParaRPr lang="zh-CN" altLang="en-US" sz="2000" dirty="0">
              <a:latin typeface="+mn-ea"/>
            </a:endParaRPr>
          </a:p>
        </p:txBody>
      </p:sp>
      <p:pic>
        <p:nvPicPr>
          <p:cNvPr id="5" name="图片 4" descr="如何使用AE合成面板的功能按钮"/>
          <p:cNvPicPr/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46961"/>
            <a:ext cx="9144000" cy="4206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6929454" y="5429264"/>
            <a:ext cx="185738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预览缩放比率</a:t>
            </a: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pPr latinLnBrk="1"/>
            <a:r>
              <a:rPr lang="zh-CN" altLang="en-US" sz="1600" b="1" dirty="0" smtClean="0">
                <a:latin typeface="+mn-ea"/>
              </a:rPr>
              <a:t>网格和参考线。</a:t>
            </a:r>
            <a:endParaRPr lang="zh-CN" altLang="en-US" sz="1600" dirty="0" smtClean="0">
              <a:latin typeface="+mn-ea"/>
            </a:endParaRPr>
          </a:p>
          <a:p>
            <a:pPr latinLnBrk="1"/>
            <a:r>
              <a:rPr lang="zh-CN" altLang="en-US" sz="1600" dirty="0" smtClean="0">
                <a:latin typeface="+mn-ea"/>
              </a:rPr>
              <a:t>①标题</a:t>
            </a:r>
            <a:r>
              <a:rPr lang="en-US" sz="1600" dirty="0" smtClean="0">
                <a:latin typeface="+mn-ea"/>
              </a:rPr>
              <a:t>/</a:t>
            </a:r>
            <a:r>
              <a:rPr lang="zh-CN" altLang="en-US" sz="1600" dirty="0" smtClean="0">
                <a:latin typeface="+mn-ea"/>
              </a:rPr>
              <a:t>和动作安全。让我们把我构图范围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因为在不安全区域进行构图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在其它设备上播放的时候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可能会被无意的裁剪掉。</a:t>
            </a:r>
            <a:endParaRPr lang="zh-CN" altLang="en-US" sz="1600" dirty="0" smtClean="0">
              <a:latin typeface="+mn-ea"/>
            </a:endParaRPr>
          </a:p>
          <a:p>
            <a:pPr latinLnBrk="1"/>
            <a:r>
              <a:rPr lang="zh-CN" altLang="en-US" sz="1600" dirty="0" smtClean="0">
                <a:latin typeface="+mn-ea"/>
              </a:rPr>
              <a:t>②对称网格。常用于对称构图。便于观察是否左右对称。</a:t>
            </a:r>
            <a:endParaRPr lang="zh-CN" altLang="en-US" sz="1600" dirty="0" smtClean="0">
              <a:latin typeface="+mn-ea"/>
            </a:endParaRPr>
          </a:p>
          <a:p>
            <a:pPr latinLnBrk="1"/>
            <a:r>
              <a:rPr lang="zh-CN" altLang="en-US" sz="1600" dirty="0" smtClean="0">
                <a:latin typeface="+mn-ea"/>
              </a:rPr>
              <a:t>③网格。可以使我们进行更精细的控制合成的坐标。</a:t>
            </a:r>
            <a:r>
              <a:rPr lang="en-US" altLang="zh-CN" sz="1600" dirty="0" smtClean="0">
                <a:latin typeface="+mn-ea"/>
              </a:rPr>
              <a:t>Ctrl+”</a:t>
            </a:r>
            <a:endParaRPr lang="zh-CN" altLang="en-US" sz="1600" dirty="0" smtClean="0">
              <a:latin typeface="+mn-ea"/>
            </a:endParaRPr>
          </a:p>
          <a:p>
            <a:pPr latinLnBrk="1"/>
            <a:r>
              <a:rPr lang="zh-CN" altLang="en-US" sz="1600" dirty="0" smtClean="0">
                <a:latin typeface="+mn-ea"/>
              </a:rPr>
              <a:t>④标尺和参考线。标尺用于显示一个具有</a:t>
            </a:r>
            <a:r>
              <a:rPr lang="en-US" sz="1600" dirty="0" smtClean="0">
                <a:latin typeface="+mn-ea"/>
              </a:rPr>
              <a:t>x</a:t>
            </a:r>
            <a:r>
              <a:rPr lang="zh-CN" altLang="en-US" sz="1600" dirty="0" smtClean="0">
                <a:latin typeface="+mn-ea"/>
              </a:rPr>
              <a:t>轴和</a:t>
            </a:r>
            <a:r>
              <a:rPr lang="en-US" sz="1600" dirty="0" smtClean="0">
                <a:latin typeface="+mn-ea"/>
              </a:rPr>
              <a:t>y</a:t>
            </a:r>
            <a:r>
              <a:rPr lang="zh-CN" altLang="en-US" sz="1600" dirty="0" smtClean="0">
                <a:latin typeface="+mn-ea"/>
              </a:rPr>
              <a:t>轴的屏幕坐标系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和拉出参考线</a:t>
            </a:r>
            <a:r>
              <a:rPr lang="en-US" sz="1600" dirty="0" smtClean="0">
                <a:latin typeface="+mn-ea"/>
              </a:rPr>
              <a:t>,</a:t>
            </a:r>
            <a:r>
              <a:rPr lang="zh-CN" altLang="en-US" sz="1600" dirty="0" smtClean="0">
                <a:latin typeface="+mn-ea"/>
              </a:rPr>
              <a:t>参考线用于对齐参考。参考线和标尺需要配合使用。</a:t>
            </a:r>
            <a:endParaRPr lang="en-US" altLang="zh-CN" sz="1600" dirty="0" smtClean="0">
              <a:latin typeface="+mn-ea"/>
            </a:endParaRPr>
          </a:p>
          <a:p>
            <a:pPr latinLnBrk="1"/>
            <a:endParaRPr lang="zh-CN" altLang="en-US" sz="1600" dirty="0">
              <a:latin typeface="+mn-ea"/>
            </a:endParaRPr>
          </a:p>
        </p:txBody>
      </p:sp>
      <p:pic>
        <p:nvPicPr>
          <p:cNvPr id="4" name="图片 3" descr="如何使用AE合成面板的功能按钮"/>
          <p:cNvPicPr/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2976" y="2838917"/>
            <a:ext cx="6929454" cy="401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6286512" y="6072206"/>
            <a:ext cx="157163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b="1" dirty="0" smtClean="0">
              <a:latin typeface="+mn-ea"/>
            </a:endParaRPr>
          </a:p>
          <a:p>
            <a:r>
              <a:rPr lang="zh-CN" altLang="en-US" b="1" dirty="0" smtClean="0">
                <a:latin typeface="+mn-ea"/>
              </a:rPr>
              <a:t>网格和参考线。</a:t>
            </a:r>
            <a:endParaRPr lang="zh-CN" altLang="en-US" dirty="0" smtClean="0">
              <a:latin typeface="+mn-ea"/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329642" cy="57150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对称网格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42844" y="1857364"/>
            <a:ext cx="883089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786578" y="5643578"/>
            <a:ext cx="1857388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+mn-ea"/>
              </a:rPr>
              <a:t>对称网格</a:t>
            </a:r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网格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571612"/>
            <a:ext cx="9117623" cy="5288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786578" y="5715016"/>
            <a:ext cx="2000264" cy="114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网格</a:t>
            </a:r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参考线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500174"/>
            <a:ext cx="9144000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858016" y="5857892"/>
            <a:ext cx="1928826" cy="1000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参考线</a:t>
            </a:r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800" b="1" dirty="0" smtClean="0">
                <a:latin typeface="+mn-ea"/>
                <a:ea typeface="+mn-ea"/>
              </a:rPr>
              <a:t>显示和关闭遮罩。</a:t>
            </a:r>
            <a:r>
              <a:rPr lang="zh-CN" altLang="en-US" sz="1800" dirty="0" smtClean="0">
                <a:latin typeface="+mn-ea"/>
                <a:ea typeface="+mn-ea"/>
              </a:rPr>
              <a:t>主要用来排除遮罩框阻挡视线或者是定位当前遮罩范围。下面两张图片分别使显示遮罩和不显示遮罩的效果。</a:t>
            </a:r>
            <a:br>
              <a:rPr lang="zh-CN" altLang="en-US" sz="1800" dirty="0" smtClean="0"/>
            </a:br>
            <a:endParaRPr lang="zh-CN" altLang="en-US" sz="1800" dirty="0"/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714488"/>
            <a:ext cx="4864865" cy="2636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 descr="如何使用AE合成面板的功能按钮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4357695"/>
            <a:ext cx="5143504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3643306" y="3786190"/>
            <a:ext cx="1000132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开启状态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643834" y="6215082"/>
            <a:ext cx="1500166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关闭之后</a:t>
            </a:r>
            <a:endParaRPr lang="zh-CN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600" b="1" dirty="0" smtClean="0">
                <a:latin typeface="+mn-ea"/>
                <a:ea typeface="+mn-ea"/>
              </a:rPr>
              <a:t>预览时间。</a:t>
            </a:r>
            <a:r>
              <a:rPr lang="zh-CN" altLang="en-US" sz="1600" dirty="0" smtClean="0">
                <a:latin typeface="+mn-ea"/>
                <a:ea typeface="+mn-ea"/>
              </a:rPr>
              <a:t>可以直接定位到需要预览的时间点与时间轴上的预览时间相同。</a:t>
            </a:r>
            <a:br>
              <a:rPr lang="zh-CN" altLang="en-US" sz="1600" dirty="0" smtClean="0">
                <a:latin typeface="+mn-ea"/>
                <a:ea typeface="+mn-ea"/>
              </a:rPr>
            </a:b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857364"/>
            <a:ext cx="9144000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929454" y="5786454"/>
            <a:ext cx="2214546" cy="857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+mn-ea"/>
              </a:rPr>
              <a:t>预览时间</a:t>
            </a:r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600" b="1" dirty="0" smtClean="0">
                <a:latin typeface="+mn-ea"/>
                <a:ea typeface="+mn-ea"/>
              </a:rPr>
              <a:t>拍摄快照</a:t>
            </a:r>
            <a:r>
              <a:rPr lang="en-US" sz="1600" b="1" dirty="0" smtClean="0">
                <a:latin typeface="+mn-ea"/>
                <a:ea typeface="+mn-ea"/>
              </a:rPr>
              <a:t>/</a:t>
            </a:r>
            <a:r>
              <a:rPr lang="zh-CN" altLang="en-US" sz="1600" b="1" dirty="0" smtClean="0">
                <a:latin typeface="+mn-ea"/>
                <a:ea typeface="+mn-ea"/>
              </a:rPr>
              <a:t>显示快照。</a:t>
            </a:r>
            <a:r>
              <a:rPr lang="zh-CN" altLang="en-US" sz="1600" dirty="0" smtClean="0">
                <a:latin typeface="+mn-ea"/>
                <a:ea typeface="+mn-ea"/>
              </a:rPr>
              <a:t>这两个工具需要配合使用。拍摄快照是用于将当前效果保存下来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成为一份快照历史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显示快照是调出快照历史进行显示。通常用法为首先拍摄一张快照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然后在进行一些合成处理。然后通过显示快照进行合成前后的对比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以便观察效果变化大小。</a:t>
            </a:r>
            <a:br>
              <a:rPr lang="zh-CN" altLang="en-US" sz="1600" dirty="0" smtClean="0">
                <a:latin typeface="+mn-ea"/>
                <a:ea typeface="+mn-ea"/>
              </a:rPr>
            </a:b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928802"/>
            <a:ext cx="9144000" cy="4929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6858016" y="5715016"/>
            <a:ext cx="2000264" cy="114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+mn-ea"/>
              </a:rPr>
              <a:t>拍摄快照</a:t>
            </a:r>
            <a:r>
              <a:rPr lang="en-US" b="1" dirty="0" smtClean="0">
                <a:latin typeface="+mn-ea"/>
              </a:rPr>
              <a:t>/</a:t>
            </a:r>
            <a:r>
              <a:rPr lang="zh-CN" altLang="en-US" b="1" dirty="0" smtClean="0">
                <a:latin typeface="+mn-ea"/>
              </a:rPr>
              <a:t>显示快照</a:t>
            </a:r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989856"/>
          </a:xfrm>
        </p:spPr>
        <p:txBody>
          <a:bodyPr>
            <a:normAutofit fontScale="90000"/>
          </a:bodyPr>
          <a:lstStyle/>
          <a:p>
            <a:br>
              <a:rPr lang="en-US" altLang="zh-CN" sz="1800" b="1" dirty="0" smtClean="0">
                <a:latin typeface="+mn-ea"/>
                <a:ea typeface="+mn-ea"/>
              </a:rPr>
            </a:br>
            <a:br>
              <a:rPr lang="en-US" altLang="zh-CN" sz="1800" b="1" dirty="0" smtClean="0">
                <a:latin typeface="+mn-ea"/>
                <a:ea typeface="+mn-ea"/>
              </a:rPr>
            </a:br>
            <a:br>
              <a:rPr lang="en-US" altLang="zh-CN" sz="1800" b="1" dirty="0" smtClean="0">
                <a:latin typeface="+mn-ea"/>
                <a:ea typeface="+mn-ea"/>
              </a:rPr>
            </a:br>
            <a:br>
              <a:rPr lang="en-US" altLang="zh-CN" sz="1800" b="1" dirty="0" smtClean="0">
                <a:latin typeface="+mn-ea"/>
                <a:ea typeface="+mn-ea"/>
              </a:rPr>
            </a:br>
            <a:r>
              <a:rPr lang="zh-CN" altLang="en-US" sz="1800" b="1" dirty="0" smtClean="0">
                <a:latin typeface="+mn-ea"/>
                <a:ea typeface="+mn-ea"/>
              </a:rPr>
              <a:t>通道。</a:t>
            </a:r>
            <a:r>
              <a:rPr lang="zh-CN" altLang="en-US" sz="1800" dirty="0" smtClean="0">
                <a:latin typeface="+mn-ea"/>
                <a:ea typeface="+mn-ea"/>
              </a:rPr>
              <a:t>与</a:t>
            </a:r>
            <a:r>
              <a:rPr lang="en-US" sz="1800" dirty="0" err="1" smtClean="0">
                <a:latin typeface="+mn-ea"/>
                <a:ea typeface="+mn-ea"/>
              </a:rPr>
              <a:t>ps</a:t>
            </a:r>
            <a:r>
              <a:rPr lang="zh-CN" altLang="en-US" sz="1800" dirty="0" smtClean="0">
                <a:latin typeface="+mn-ea"/>
                <a:ea typeface="+mn-ea"/>
              </a:rPr>
              <a:t>的通道相同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具有值的通道显示白色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没有值的通道显示黑色。共有红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绿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蓝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en-US" sz="1800" dirty="0" err="1" smtClean="0">
                <a:latin typeface="+mn-ea"/>
                <a:ea typeface="+mn-ea"/>
              </a:rPr>
              <a:t>alpha,RGB,RGB</a:t>
            </a:r>
            <a:r>
              <a:rPr lang="zh-CN" altLang="en-US" sz="1800" dirty="0" smtClean="0">
                <a:latin typeface="+mn-ea"/>
                <a:ea typeface="+mn-ea"/>
              </a:rPr>
              <a:t>直接四个通道。如红色通道表示具有红色数值的地方显示白色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其它显示黑色</a:t>
            </a:r>
            <a:r>
              <a:rPr lang="en-US" sz="1800" dirty="0" smtClean="0">
                <a:latin typeface="+mn-ea"/>
                <a:ea typeface="+mn-ea"/>
              </a:rPr>
              <a:t>,</a:t>
            </a:r>
            <a:r>
              <a:rPr lang="zh-CN" altLang="en-US" sz="1800" dirty="0" smtClean="0">
                <a:latin typeface="+mn-ea"/>
                <a:ea typeface="+mn-ea"/>
              </a:rPr>
              <a:t>其它通道类似。</a:t>
            </a:r>
            <a:endParaRPr lang="zh-CN" altLang="en-US" sz="18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928802"/>
            <a:ext cx="914400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6858016" y="5786454"/>
            <a:ext cx="1857388" cy="1071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+mn-ea"/>
              </a:rPr>
              <a:t>通道</a:t>
            </a:r>
            <a:endParaRPr lang="zh-CN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357322"/>
          </a:xfrm>
        </p:spPr>
        <p:txBody>
          <a:bodyPr>
            <a:noAutofit/>
          </a:bodyPr>
          <a:lstStyle/>
          <a:p>
            <a:r>
              <a:rPr lang="zh-CN" altLang="en-US" sz="1600" b="1" dirty="0" smtClean="0">
                <a:latin typeface="+mn-ea"/>
                <a:ea typeface="+mn-ea"/>
              </a:rPr>
              <a:t>预览分辨率。</a:t>
            </a:r>
            <a:r>
              <a:rPr lang="zh-CN" altLang="en-US" sz="1600" dirty="0" smtClean="0">
                <a:latin typeface="+mn-ea"/>
                <a:ea typeface="+mn-ea"/>
              </a:rPr>
              <a:t>设置预览分辨率主要是在进行合成时将预览的分辨率调低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但是不会影响实际输出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这样做的目的时在损失预览清晰度的情况下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减轻显卡的负担。使预览更流畅。通常在显卡不强劲的情况下使用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比如我的电脑就是显卡版本过低且是一个集成显卡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需要调整到一个模糊的预览分辨率，才能够流畅播放。</a:t>
            </a:r>
            <a:br>
              <a:rPr lang="zh-CN" altLang="en-US" sz="1600" dirty="0" smtClean="0"/>
            </a:br>
            <a:endParaRPr lang="zh-CN" altLang="en-US" sz="1600" dirty="0"/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2357430"/>
            <a:ext cx="9144000" cy="450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715140" y="5715016"/>
            <a:ext cx="221457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预览分辨率</a:t>
            </a:r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600" b="1" dirty="0" smtClean="0">
                <a:latin typeface="+mn-ea"/>
                <a:ea typeface="+mn-ea"/>
              </a:rPr>
              <a:t>目标区域。</a:t>
            </a:r>
            <a:r>
              <a:rPr lang="zh-CN" altLang="en-US" sz="1600" dirty="0" smtClean="0">
                <a:latin typeface="+mn-ea"/>
                <a:ea typeface="+mn-ea"/>
              </a:rPr>
              <a:t>同样是处理电脑不强劲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合成较复杂导致观察卡顿的情况。通常用于合成预览卡顿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但是我们只需要观看某个区域的合成效果的时候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进行设置。这种设置不会影响输出。</a:t>
            </a:r>
            <a:br>
              <a:rPr lang="zh-CN" altLang="en-US" sz="1600" dirty="0" smtClean="0">
                <a:latin typeface="+mn-ea"/>
                <a:ea typeface="+mn-ea"/>
              </a:rPr>
            </a:b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1857364"/>
            <a:ext cx="9143999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7000892" y="5643578"/>
            <a:ext cx="185738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目标区域</a:t>
            </a:r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atinLnBrk="1"/>
            <a:r>
              <a:rPr lang="zh-CN" altLang="en-US" sz="1600" b="1" dirty="0" smtClean="0">
                <a:latin typeface="+mn-ea"/>
                <a:ea typeface="+mn-ea"/>
              </a:rPr>
              <a:t>切换透明网格。</a:t>
            </a:r>
            <a:r>
              <a:rPr lang="zh-CN" altLang="en-US" sz="1600" dirty="0" smtClean="0">
                <a:latin typeface="+mn-ea"/>
                <a:ea typeface="+mn-ea"/>
              </a:rPr>
              <a:t>主要用于确定透明区域范围</a:t>
            </a:r>
            <a:r>
              <a:rPr lang="en-US" sz="1600" dirty="0" smtClean="0">
                <a:latin typeface="+mn-ea"/>
                <a:ea typeface="+mn-ea"/>
              </a:rPr>
              <a:t>,</a:t>
            </a:r>
            <a:r>
              <a:rPr lang="zh-CN" altLang="en-US" sz="1600" dirty="0" smtClean="0">
                <a:latin typeface="+mn-ea"/>
                <a:ea typeface="+mn-ea"/>
              </a:rPr>
              <a:t>这黑色背景情况下特别常用。因为黑色背景和将透明度区域显示为黑色容易搞混。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" name="内容占位符 3" descr="如何使用AE合成面板的功能按钮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2214554"/>
            <a:ext cx="9144000" cy="4736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715140" y="5857892"/>
            <a:ext cx="2214578" cy="1000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切换透明网格</a:t>
            </a:r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800" dirty="0" smtClean="0">
                <a:latin typeface="+mn-ea"/>
                <a:ea typeface="+mn-ea"/>
              </a:rPr>
              <a:t>活动摄像机</a:t>
            </a:r>
            <a:r>
              <a:rPr lang="en-US" altLang="zh-CN" sz="1800" dirty="0" smtClean="0">
                <a:latin typeface="+mn-ea"/>
                <a:ea typeface="+mn-ea"/>
              </a:rPr>
              <a:t>/</a:t>
            </a:r>
            <a:r>
              <a:rPr lang="zh-CN" altLang="en-US" sz="1800" dirty="0" smtClean="0">
                <a:latin typeface="+mn-ea"/>
                <a:ea typeface="+mn-ea"/>
              </a:rPr>
              <a:t>多视图：摄像机（视图）的选择</a:t>
            </a:r>
            <a:br>
              <a:rPr lang="en-US" altLang="zh-CN" dirty="0" smtClean="0"/>
            </a:br>
            <a:endParaRPr lang="zh-CN" altLang="en-US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71405" y="2272763"/>
            <a:ext cx="9072595" cy="458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切换像素长宽比校正（不常用）：针对老设备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42844" y="1842599"/>
            <a:ext cx="8143900" cy="501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快速预览：提升合成面板的预览速度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071538" y="1928802"/>
            <a:ext cx="6912499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时间轴：点击直接显示时间轴，不常用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584036" y="1935163"/>
            <a:ext cx="797592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合成流程图：观察合成的一个合成顺序，不常用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0" y="2214554"/>
            <a:ext cx="8567828" cy="341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latin typeface="+mn-ea"/>
                <a:ea typeface="+mn-ea"/>
              </a:rPr>
              <a:t>曝光度：对输出没有影响，仅仅影响视图预览，不常用</a:t>
            </a:r>
            <a:endParaRPr lang="zh-CN" altLang="en-US" sz="1600" dirty="0">
              <a:latin typeface="+mn-ea"/>
              <a:ea typeface="+mn-ea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857224" y="1571612"/>
            <a:ext cx="7358114" cy="4947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229600" cy="582930"/>
          </a:xfrm>
        </p:spPr>
        <p:txBody>
          <a:bodyPr/>
          <a:lstStyle/>
          <a:p>
            <a:r>
              <a:rPr lang="en-US" altLang="zh-CN" sz="1600">
                <a:latin typeface="+mn-ea"/>
                <a:ea typeface="+mn-ea"/>
                <a:cs typeface="+mn-ea"/>
              </a:rPr>
              <a:t>AE</a:t>
            </a:r>
            <a:r>
              <a:rPr lang="zh-CN" altLang="en-US" sz="1600">
                <a:latin typeface="+mn-ea"/>
                <a:ea typeface="+mn-ea"/>
                <a:cs typeface="+mn-ea"/>
              </a:rPr>
              <a:t>界面：图层面板</a:t>
            </a:r>
            <a:endParaRPr lang="zh-CN" altLang="en-US" sz="1600">
              <a:latin typeface="+mn-ea"/>
              <a:ea typeface="+mn-ea"/>
              <a:cs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42085"/>
            <a:ext cx="8229600" cy="4882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600"/>
              <a:t>如何将PSD/AI文件导入AE：1、双击素材区空白处——选中要导入的文件——导入为“合成— 保存图层大小”导入</a:t>
            </a:r>
            <a:endParaRPr lang="zh-CN" altLang="en-US" sz="1600"/>
          </a:p>
          <a:p>
            <a:pPr marL="0" indent="0">
              <a:buNone/>
            </a:pPr>
            <a:r>
              <a:rPr lang="zh-CN" altLang="en-US" sz="1600"/>
              <a:t>将AI文件导入AE时，需要确保AI文件中的每个图形元素都含有独立的图层，避免把所有的图形元素都混合在一个图层中，否则导入的AI文件的分层信息会丢失，导致无法对文件做分层的编辑与修改。</a:t>
            </a:r>
            <a:endParaRPr lang="zh-CN" altLang="en-US" sz="1600"/>
          </a:p>
          <a:p>
            <a:endParaRPr lang="zh-CN" altLang="en-US"/>
          </a:p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405" y="2781300"/>
            <a:ext cx="7065645" cy="396176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360" y="548640"/>
            <a:ext cx="8305800" cy="952500"/>
          </a:xfrm>
        </p:spPr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  <a:t>图层编辑区域：</a:t>
            </a:r>
            <a:b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  <a:t>（1）基本布局：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5560" y="2493010"/>
            <a:ext cx="8968740" cy="254889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484505"/>
          </a:xfrm>
        </p:spPr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（2）命令功能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315" y="2205355"/>
            <a:ext cx="8857615" cy="247269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523240"/>
          </a:xfrm>
        </p:spPr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（3）红条异常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2132965"/>
            <a:ext cx="9090025" cy="410591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8596" y="857232"/>
            <a:ext cx="21465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 smtClean="0"/>
              <a:t>界面基本操作：</a:t>
            </a:r>
            <a:endParaRPr lang="zh-CN" altLang="en-US" sz="1600" dirty="0"/>
          </a:p>
        </p:txBody>
      </p:sp>
      <p:sp>
        <p:nvSpPr>
          <p:cNvPr id="3" name="矩形 2"/>
          <p:cNvSpPr/>
          <p:nvPr/>
        </p:nvSpPr>
        <p:spPr>
          <a:xfrm>
            <a:off x="500034" y="1214422"/>
            <a:ext cx="8643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1</a:t>
            </a:r>
            <a:r>
              <a:rPr lang="zh-CN" altLang="en-US" sz="1600" dirty="0" smtClean="0">
                <a:latin typeface="+mn-ea"/>
              </a:rPr>
              <a:t>）新建纯色（固态）图层（</a:t>
            </a:r>
            <a:r>
              <a:rPr lang="en-US" altLang="zh-CN" sz="1600" dirty="0" err="1" smtClean="0">
                <a:latin typeface="+mn-ea"/>
              </a:rPr>
              <a:t>ctrl+Y</a:t>
            </a:r>
            <a:r>
              <a:rPr lang="zh-CN" altLang="en-US" sz="1600" dirty="0" smtClean="0">
                <a:latin typeface="+mn-ea"/>
              </a:rPr>
              <a:t>）：类似</a:t>
            </a:r>
            <a:r>
              <a:rPr lang="en-US" altLang="zh-CN" sz="1600" dirty="0" smtClean="0">
                <a:latin typeface="+mn-ea"/>
              </a:rPr>
              <a:t>PS</a:t>
            </a:r>
            <a:r>
              <a:rPr lang="zh-CN" altLang="en-US" sz="1600" dirty="0" smtClean="0">
                <a:latin typeface="+mn-ea"/>
              </a:rPr>
              <a:t>新建图层（选中某个图层，按</a:t>
            </a:r>
            <a:r>
              <a:rPr lang="en-US" altLang="zh-CN" sz="1600" dirty="0" smtClean="0">
                <a:latin typeface="+mn-ea"/>
              </a:rPr>
              <a:t>Enter</a:t>
            </a:r>
            <a:r>
              <a:rPr lang="zh-CN" altLang="en-US" sz="1600" dirty="0" smtClean="0">
                <a:latin typeface="+mn-ea"/>
              </a:rPr>
              <a:t>键可进行重命名）</a:t>
            </a:r>
            <a:endParaRPr lang="zh-CN" altLang="en-US" sz="1600" dirty="0">
              <a:latin typeface="+mn-ea"/>
            </a:endParaRPr>
          </a:p>
        </p:txBody>
      </p:sp>
      <p:sp>
        <p:nvSpPr>
          <p:cNvPr id="53250" name="AutoShape 2" descr="https://upload-images.jianshu.io/upload_images/2438126-06e5e3e9e118c0d3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52" name="AutoShape 4" descr="https://upload-images.jianshu.io/upload_images/2438126-06e5e3e9e118c0d3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54" name="AutoShape 6" descr="https://upload-images.jianshu.io/upload_images/2438126-06e5e3e9e118c0d3.png?imageMogr2/auto-orient/strip|imageView2/2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56" name="AutoShape 8" descr="https://upload-images.jianshu.io/upload_images/2438126-06e5e3e9e118c0d3.png?imageMogr2/auto-orient/strip|imageView2/2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58" name="AutoShape 10" descr="https://upload-images.jianshu.io/upload_images/2438126-06e5e3e9e118c0d3.png?imageMogr2/auto-orient/strip|imageView2/2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60" name="AutoShape 12" descr="https://upload-images.jianshu.io/upload_images/2438126-06e5e3e9e118c0d3.png?imageMogr2/auto-orient/strip|imageView2/2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3261" name="Picture 1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857364"/>
            <a:ext cx="611415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3263" name="AutoShape 15" descr="https://upload-images.jianshu.io/upload_images/2438126-0e8429ccd8411354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65" name="AutoShape 17" descr="https://upload-images.jianshu.io/upload_images/2438126-0e8429ccd8411354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267" name="AutoShape 19" descr="https://upload-images.jianshu.io/upload_images/2438126-0e8429ccd8411354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3268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3928941"/>
            <a:ext cx="5214942" cy="292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000108"/>
            <a:ext cx="900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928670"/>
            <a:ext cx="8715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2</a:t>
            </a:r>
            <a:r>
              <a:rPr lang="zh-CN" altLang="en-US" sz="1600" dirty="0" smtClean="0">
                <a:latin typeface="+mn-ea"/>
              </a:rPr>
              <a:t>）预合成</a:t>
            </a:r>
            <a:r>
              <a:rPr lang="en-US" altLang="zh-CN" sz="1600" dirty="0" smtClean="0">
                <a:latin typeface="+mn-ea"/>
              </a:rPr>
              <a:t>(</a:t>
            </a:r>
            <a:r>
              <a:rPr lang="en-US" altLang="zh-CN" sz="1600" dirty="0" err="1" smtClean="0">
                <a:latin typeface="+mn-ea"/>
              </a:rPr>
              <a:t>ctrl+shfit+C</a:t>
            </a:r>
            <a:r>
              <a:rPr lang="en-US" altLang="zh-CN" sz="1600" dirty="0" smtClean="0">
                <a:latin typeface="+mn-ea"/>
              </a:rPr>
              <a:t>)</a:t>
            </a:r>
            <a:r>
              <a:rPr lang="zh-CN" altLang="en-US" sz="1600" dirty="0" smtClean="0">
                <a:latin typeface="+mn-ea"/>
              </a:rPr>
              <a:t>：类似</a:t>
            </a:r>
            <a:r>
              <a:rPr lang="en-US" altLang="zh-CN" sz="1600" dirty="0" smtClean="0">
                <a:latin typeface="+mn-ea"/>
              </a:rPr>
              <a:t>PS</a:t>
            </a:r>
            <a:r>
              <a:rPr lang="zh-CN" altLang="en-US" sz="1600" dirty="0" smtClean="0">
                <a:latin typeface="+mn-ea"/>
              </a:rPr>
              <a:t>里面的智能对象功能，将某些图层进行临时绑定，并统一操作和进行动画设置，双击预合成可以单独对里面的某一图层进行修改。</a:t>
            </a:r>
            <a:endParaRPr lang="zh-CN" altLang="en-US" sz="1600" dirty="0">
              <a:latin typeface="+mn-ea"/>
            </a:endParaRPr>
          </a:p>
        </p:txBody>
      </p:sp>
      <p:sp>
        <p:nvSpPr>
          <p:cNvPr id="52228" name="AutoShape 4" descr="https://upload-images.jianshu.io/upload_images/2438126-cb81b4f603189c0a.png?imageMogr2/auto-orient/strip|imageView2/2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" y="1571613"/>
            <a:ext cx="608399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576637"/>
            <a:ext cx="5842189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85794"/>
            <a:ext cx="99298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3</a:t>
            </a:r>
            <a:r>
              <a:rPr lang="zh-CN" altLang="en-US" sz="1600" dirty="0" smtClean="0">
                <a:latin typeface="+mn-ea"/>
              </a:rPr>
              <a:t>）创建“父子关联”：将两个或者两个以上的独立图层进行父与子层级的关联绑定“子连父”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85927"/>
            <a:ext cx="9144000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2346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785794"/>
            <a:ext cx="8715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latin typeface="+mn-ea"/>
              </a:rPr>
              <a:t>创建蒙版方式</a:t>
            </a:r>
            <a:r>
              <a:rPr lang="en-US" altLang="zh-CN" sz="1600" b="1" dirty="0" smtClean="0">
                <a:latin typeface="+mn-ea"/>
              </a:rPr>
              <a:t>mask</a:t>
            </a:r>
            <a:r>
              <a:rPr lang="zh-CN" altLang="en-US" sz="1600" b="1" dirty="0" smtClean="0">
                <a:latin typeface="+mn-ea"/>
              </a:rPr>
              <a:t>遮罩：类似</a:t>
            </a:r>
            <a:r>
              <a:rPr lang="en-US" altLang="zh-CN" sz="1600" b="1" dirty="0" smtClean="0">
                <a:latin typeface="+mn-ea"/>
              </a:rPr>
              <a:t>PS</a:t>
            </a:r>
            <a:r>
              <a:rPr lang="zh-CN" altLang="en-US" sz="1600" b="1" dirty="0" smtClean="0">
                <a:latin typeface="+mn-ea"/>
              </a:rPr>
              <a:t>蒙版</a:t>
            </a:r>
            <a:endParaRPr lang="en-US" altLang="zh-CN" sz="1600" b="1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(1)</a:t>
            </a:r>
            <a:r>
              <a:rPr lang="zh-CN" altLang="en-US" sz="1600" dirty="0" smtClean="0">
                <a:latin typeface="+mn-ea"/>
              </a:rPr>
              <a:t>利用”钢笔工具“创建蒙版：*若图层是形状图层，钢笔工具勾勒的为形状层，不是蒙版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643050"/>
            <a:ext cx="9144000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00108"/>
            <a:ext cx="885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2</a:t>
            </a:r>
            <a:r>
              <a:rPr lang="zh-CN" altLang="en-US" sz="1600" dirty="0" smtClean="0">
                <a:latin typeface="+mn-ea"/>
              </a:rPr>
              <a:t>）利用”几何图形工具“创建蒙版</a:t>
            </a:r>
            <a:endParaRPr lang="zh-CN" altLang="en-US" sz="1600" dirty="0">
              <a:latin typeface="+mn-ea"/>
            </a:endParaRPr>
          </a:p>
        </p:txBody>
      </p:sp>
      <p:sp>
        <p:nvSpPr>
          <p:cNvPr id="49154" name="AutoShape 2" descr="https://upload-images.jianshu.io/upload_images/2438126-0c8ba310f89d4b5f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156" name="AutoShape 4" descr="https://upload-images.jianshu.io/upload_images/2438126-0c8ba310f89d4b5f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158" name="AutoShape 6" descr="https://upload-images.jianshu.io/upload_images/2438126-0c8ba310f89d4b5f.png?imageMogr2/auto-orient/strip|imageView2/2/w/1200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1666" y="1866887"/>
            <a:ext cx="9102334" cy="499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00108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+mn-ea"/>
              </a:rPr>
              <a:t>(3)</a:t>
            </a:r>
            <a:r>
              <a:rPr lang="zh-CN" altLang="en-US" sz="1600" dirty="0" smtClean="0">
                <a:latin typeface="+mn-ea"/>
              </a:rPr>
              <a:t>蒙版参数调节</a:t>
            </a:r>
            <a:r>
              <a:rPr lang="zh-CN" altLang="en-US" dirty="0" smtClean="0"/>
              <a:t>：</a:t>
            </a:r>
            <a:endParaRPr lang="zh-CN" altLang="en-US" dirty="0"/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19256"/>
            <a:ext cx="9144000" cy="528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71546"/>
            <a:ext cx="88583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latin typeface="+mn-ea"/>
              </a:rPr>
              <a:t>形状图层：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1</a:t>
            </a:r>
            <a:r>
              <a:rPr lang="zh-CN" altLang="en-US" sz="1600" dirty="0" smtClean="0">
                <a:latin typeface="+mn-ea"/>
              </a:rPr>
              <a:t>）新建</a:t>
            </a:r>
            <a:endParaRPr lang="zh-CN" altLang="en-US" sz="1600" dirty="0" smtClean="0">
              <a:latin typeface="+mn-ea"/>
            </a:endParaRPr>
          </a:p>
          <a:p>
            <a:endParaRPr lang="zh-CN" altLang="en-US" dirty="0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14488"/>
            <a:ext cx="9144000" cy="515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71546"/>
            <a:ext cx="9286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（</a:t>
            </a:r>
            <a:r>
              <a:rPr lang="en-US" altLang="zh-CN" sz="1600" dirty="0" smtClean="0">
                <a:latin typeface="+mn-ea"/>
              </a:rPr>
              <a:t>2</a:t>
            </a:r>
            <a:r>
              <a:rPr lang="zh-CN" altLang="en-US" sz="1600" dirty="0" smtClean="0">
                <a:latin typeface="+mn-ea"/>
              </a:rPr>
              <a:t>）形状图层内容属性：可以新建一个形状图层，添加不同的内容属性查看效果。</a:t>
            </a:r>
            <a:endParaRPr lang="zh-CN" altLang="en-US" sz="1600" dirty="0" smtClean="0">
              <a:latin typeface="+mn-ea"/>
            </a:endParaRPr>
          </a:p>
          <a:p>
            <a:br>
              <a:rPr lang="zh-CN" altLang="en-US" dirty="0" smtClean="0"/>
            </a:br>
            <a:endParaRPr lang="zh-CN" altLang="en-US" dirty="0"/>
          </a:p>
        </p:txBody>
      </p:sp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857364"/>
            <a:ext cx="9144000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928670"/>
            <a:ext cx="8215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latin typeface="+mn-ea"/>
              </a:rPr>
              <a:t>渲染输出：</a:t>
            </a:r>
            <a:r>
              <a:rPr lang="en-US" altLang="zh-CN" sz="1600" b="1" dirty="0" err="1" smtClean="0">
                <a:latin typeface="+mn-ea"/>
              </a:rPr>
              <a:t>ctrl+M</a:t>
            </a:r>
            <a:r>
              <a:rPr lang="zh-CN" altLang="en-US" sz="1600" b="1" dirty="0" smtClean="0">
                <a:latin typeface="+mn-ea"/>
              </a:rPr>
              <a:t>：</a:t>
            </a:r>
            <a:r>
              <a:rPr lang="en-US" altLang="zh-CN" sz="1600" dirty="0" smtClean="0">
                <a:latin typeface="+mn-ea"/>
              </a:rPr>
              <a:t>AE</a:t>
            </a:r>
            <a:r>
              <a:rPr lang="zh-CN" altLang="en-US" sz="1600" dirty="0" smtClean="0">
                <a:latin typeface="+mn-ea"/>
              </a:rPr>
              <a:t>输出</a:t>
            </a:r>
            <a:r>
              <a:rPr lang="en-US" altLang="zh-CN" sz="1600" dirty="0" smtClean="0">
                <a:latin typeface="+mn-ea"/>
              </a:rPr>
              <a:t>AVI</a:t>
            </a:r>
            <a:r>
              <a:rPr lang="zh-CN" altLang="en-US" sz="1600" dirty="0" smtClean="0">
                <a:latin typeface="+mn-ea"/>
              </a:rPr>
              <a:t>格式后可以通过</a:t>
            </a:r>
            <a:r>
              <a:rPr lang="en-US" altLang="zh-CN" sz="1600" dirty="0" smtClean="0">
                <a:latin typeface="+mn-ea"/>
              </a:rPr>
              <a:t>PS</a:t>
            </a:r>
            <a:r>
              <a:rPr lang="zh-CN" altLang="en-US" sz="1600" dirty="0" smtClean="0">
                <a:latin typeface="+mn-ea"/>
              </a:rPr>
              <a:t>存储为</a:t>
            </a:r>
            <a:r>
              <a:rPr lang="en-US" altLang="zh-CN" sz="1600" dirty="0" smtClean="0">
                <a:latin typeface="+mn-ea"/>
              </a:rPr>
              <a:t>GIF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3000366"/>
            <a:ext cx="6858016" cy="385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6950725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14422"/>
            <a:ext cx="75724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latin typeface="+mn-ea"/>
              </a:rPr>
              <a:t>图层的复制 </a:t>
            </a:r>
            <a:r>
              <a:rPr lang="en-US" altLang="zh-CN" sz="1600" b="1" dirty="0" err="1" smtClean="0">
                <a:latin typeface="+mn-ea"/>
              </a:rPr>
              <a:t>ctrl+D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b="1" dirty="0" smtClean="0">
                <a:latin typeface="+mn-ea"/>
              </a:rPr>
              <a:t>截断图层：选择需要截断的图层，把图层右侧的时间滑块移动到需要切断的点上，按快捷键</a:t>
            </a:r>
            <a:r>
              <a:rPr lang="en-US" altLang="zh-CN" sz="1600" b="1" dirty="0" err="1" smtClean="0">
                <a:latin typeface="+mn-ea"/>
              </a:rPr>
              <a:t>ctrl+shift+D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b="1" dirty="0" smtClean="0">
                <a:latin typeface="+mn-ea"/>
              </a:rPr>
              <a:t>图层去首位：保留图层中间的有效部分，掐去头尾 </a:t>
            </a:r>
            <a:r>
              <a:rPr lang="en-US" altLang="zh-CN" sz="1600" b="1" dirty="0" smtClean="0">
                <a:latin typeface="+mn-ea"/>
              </a:rPr>
              <a:t>B</a:t>
            </a:r>
            <a:r>
              <a:rPr lang="zh-CN" altLang="en-US" sz="1600" b="1" dirty="0" smtClean="0">
                <a:latin typeface="+mn-ea"/>
              </a:rPr>
              <a:t>（去首部）</a:t>
            </a:r>
            <a:r>
              <a:rPr lang="en-US" altLang="zh-CN" sz="1600" b="1" dirty="0" smtClean="0">
                <a:latin typeface="+mn-ea"/>
              </a:rPr>
              <a:t>N</a:t>
            </a:r>
            <a:r>
              <a:rPr lang="zh-CN" altLang="en-US" sz="1600" b="1" dirty="0" smtClean="0">
                <a:latin typeface="+mn-ea"/>
              </a:rPr>
              <a:t>（去尾部）</a:t>
            </a:r>
            <a:endParaRPr lang="zh-CN" altLang="en-US" sz="1600" dirty="0" smtClean="0">
              <a:latin typeface="+mn-ea"/>
            </a:endParaRPr>
          </a:p>
          <a:p>
            <a:br>
              <a:rPr lang="zh-CN" altLang="en-US" dirty="0" smtClean="0"/>
            </a:br>
            <a:endParaRPr lang="zh-CN" alt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2714620"/>
            <a:ext cx="8858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AE</a:t>
            </a:r>
            <a:r>
              <a:rPr lang="zh-CN" altLang="en-US" sz="6000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工具栏</a:t>
            </a:r>
            <a:endParaRPr lang="zh-CN" altLang="en-US" sz="6000" b="1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06" y="1142984"/>
            <a:ext cx="85725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手形工具</a:t>
            </a:r>
            <a:endParaRPr lang="zh-CN" altLang="en-US" sz="1600" dirty="0" smtClean="0"/>
          </a:p>
          <a:p>
            <a:r>
              <a:rPr lang="zh-CN" altLang="en-US" sz="1600" dirty="0" smtClean="0"/>
              <a:t>选中手形工具后，可以左右上下拖动图形，中间滑轮调整图片大小</a:t>
            </a:r>
            <a:endParaRPr lang="zh-CN" altLang="en-US" sz="1600" dirty="0" smtClean="0"/>
          </a:p>
          <a:p>
            <a:endParaRPr lang="zh-CN" altLang="en-US" dirty="0"/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000240"/>
            <a:ext cx="914400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6858016" y="5143512"/>
            <a:ext cx="207170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手形工具</a:t>
            </a:r>
            <a:endParaRPr lang="zh-CN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000108"/>
            <a:ext cx="80010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缩放工具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选中后点击左键放大图片，按住</a:t>
            </a:r>
            <a:r>
              <a:rPr lang="en-US" altLang="zh-CN" sz="1600" dirty="0" smtClean="0">
                <a:latin typeface="+mn-ea"/>
              </a:rPr>
              <a:t>Alt+</a:t>
            </a:r>
            <a:r>
              <a:rPr lang="zh-CN" altLang="en-US" sz="1600" dirty="0" smtClean="0">
                <a:latin typeface="+mn-ea"/>
              </a:rPr>
              <a:t>左键缩小图片</a:t>
            </a:r>
            <a:endParaRPr lang="zh-CN" altLang="en-US" sz="1600" dirty="0" smtClean="0">
              <a:latin typeface="+mn-ea"/>
            </a:endParaRPr>
          </a:p>
          <a:p>
            <a:endParaRPr lang="zh-CN" altLang="en-US" dirty="0"/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714488"/>
            <a:ext cx="6704558" cy="4200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785794"/>
            <a:ext cx="6858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旋转工具</a:t>
            </a:r>
            <a:endParaRPr lang="zh-CN" altLang="en-US" dirty="0" smtClean="0"/>
          </a:p>
          <a:p>
            <a:r>
              <a:rPr lang="zh-CN" altLang="en-US" dirty="0" smtClean="0"/>
              <a:t>选中后可旋转素材</a:t>
            </a:r>
            <a:endParaRPr lang="zh-CN" altLang="en-US" dirty="0" smtClean="0"/>
          </a:p>
          <a:p>
            <a:endParaRPr lang="zh-CN" altLang="en-US" dirty="0"/>
          </a:p>
        </p:txBody>
      </p:sp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857364"/>
            <a:ext cx="914400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6500826" y="5143512"/>
            <a:ext cx="264317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旋转工具</a:t>
            </a:r>
            <a:endParaRPr lang="zh-CN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071546"/>
            <a:ext cx="850112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摄像机工具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选中后要求</a:t>
            </a:r>
            <a:r>
              <a:rPr lang="en-US" altLang="zh-CN" sz="1600" dirty="0" smtClean="0">
                <a:latin typeface="+mn-ea"/>
              </a:rPr>
              <a:t>:1.</a:t>
            </a:r>
            <a:r>
              <a:rPr lang="zh-CN" altLang="en-US" sz="1600" dirty="0" smtClean="0">
                <a:latin typeface="+mn-ea"/>
              </a:rPr>
              <a:t>必须时间线中有摄像机</a:t>
            </a:r>
            <a:r>
              <a:rPr lang="en-US" altLang="zh-CN" sz="1600" dirty="0" smtClean="0">
                <a:latin typeface="+mn-ea"/>
              </a:rPr>
              <a:t>(</a:t>
            </a:r>
            <a:r>
              <a:rPr lang="zh-CN" altLang="en-US" sz="1600" dirty="0" smtClean="0">
                <a:latin typeface="+mn-ea"/>
              </a:rPr>
              <a:t>时间线空白处</a:t>
            </a:r>
            <a:r>
              <a:rPr lang="en-US" altLang="zh-CN" sz="1600" dirty="0" smtClean="0">
                <a:latin typeface="+mn-ea"/>
              </a:rPr>
              <a:t>/</a:t>
            </a:r>
            <a:r>
              <a:rPr lang="zh-CN" altLang="en-US" sz="1600" dirty="0" smtClean="0">
                <a:latin typeface="+mn-ea"/>
              </a:rPr>
              <a:t>右击</a:t>
            </a:r>
            <a:r>
              <a:rPr lang="en-US" altLang="zh-CN" sz="1600" dirty="0" smtClean="0">
                <a:latin typeface="+mn-ea"/>
              </a:rPr>
              <a:t>/</a:t>
            </a:r>
            <a:r>
              <a:rPr lang="zh-CN" altLang="en-US" sz="1600" dirty="0" smtClean="0">
                <a:latin typeface="+mn-ea"/>
              </a:rPr>
              <a:t>新建</a:t>
            </a:r>
            <a:r>
              <a:rPr lang="en-US" altLang="zh-CN" sz="1600" dirty="0" smtClean="0">
                <a:latin typeface="+mn-ea"/>
              </a:rPr>
              <a:t>/</a:t>
            </a:r>
            <a:r>
              <a:rPr lang="zh-CN" altLang="en-US" sz="1600" dirty="0" smtClean="0">
                <a:latin typeface="+mn-ea"/>
              </a:rPr>
              <a:t>摄像机），</a:t>
            </a:r>
            <a:r>
              <a:rPr lang="en-US" altLang="zh-CN" sz="1600" dirty="0" smtClean="0">
                <a:latin typeface="+mn-ea"/>
              </a:rPr>
              <a:t>2</a:t>
            </a:r>
            <a:r>
              <a:rPr lang="zh-CN" altLang="en-US" sz="1600" dirty="0" smtClean="0">
                <a:latin typeface="+mn-ea"/>
              </a:rPr>
              <a:t>素材必须是三维的开启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左键</a:t>
            </a:r>
            <a:r>
              <a:rPr lang="en-US" altLang="zh-CN" sz="1600" dirty="0" smtClean="0">
                <a:latin typeface="+mn-ea"/>
              </a:rPr>
              <a:t>:</a:t>
            </a:r>
            <a:r>
              <a:rPr lang="zh-CN" altLang="en-US" sz="1600" dirty="0" smtClean="0">
                <a:latin typeface="+mn-ea"/>
              </a:rPr>
              <a:t>自由伸缩变化摄像头角度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中间</a:t>
            </a:r>
            <a:r>
              <a:rPr lang="en-US" altLang="zh-CN" sz="1600" dirty="0" smtClean="0">
                <a:latin typeface="+mn-ea"/>
              </a:rPr>
              <a:t>:XY</a:t>
            </a:r>
            <a:r>
              <a:rPr lang="zh-CN" altLang="en-US" sz="1600" dirty="0" smtClean="0">
                <a:latin typeface="+mn-ea"/>
              </a:rPr>
              <a:t>方向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右键</a:t>
            </a:r>
            <a:r>
              <a:rPr lang="en-US" altLang="zh-CN" sz="1600" dirty="0" smtClean="0">
                <a:latin typeface="+mn-ea"/>
              </a:rPr>
              <a:t>:Z</a:t>
            </a:r>
            <a:r>
              <a:rPr lang="zh-CN" altLang="en-US" sz="1600" dirty="0" smtClean="0">
                <a:latin typeface="+mn-ea"/>
              </a:rPr>
              <a:t>方向</a:t>
            </a:r>
            <a:endParaRPr lang="zh-CN" altLang="en-US" sz="1600" dirty="0" smtClean="0">
              <a:latin typeface="+mn-ea"/>
            </a:endParaRPr>
          </a:p>
          <a:p>
            <a:endParaRPr lang="zh-CN" altLang="en-US" dirty="0"/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57356" y="2214554"/>
            <a:ext cx="6643734" cy="446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6500826" y="5857892"/>
            <a:ext cx="192882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摄像机工具</a:t>
            </a:r>
            <a:endParaRPr lang="zh-CN" alt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00108"/>
            <a:ext cx="9001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向后平移锚点工具</a:t>
            </a:r>
            <a:endParaRPr lang="zh-CN" altLang="en-US" dirty="0" smtClean="0"/>
          </a:p>
          <a:p>
            <a:r>
              <a:rPr lang="zh-CN" altLang="en-US" dirty="0" smtClean="0"/>
              <a:t>选中后，点击要改变锚点的图片，拖动中心点，然后该图片旋转会按照锚点作为旋转中心点</a:t>
            </a:r>
            <a:endParaRPr lang="zh-CN" altLang="en-US" dirty="0" smtClean="0"/>
          </a:p>
          <a:p>
            <a:endParaRPr lang="zh-CN" altLang="en-US" dirty="0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6072" y="2285992"/>
            <a:ext cx="905792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矩形 5"/>
          <p:cNvSpPr/>
          <p:nvPr/>
        </p:nvSpPr>
        <p:spPr>
          <a:xfrm>
            <a:off x="6929454" y="5214950"/>
            <a:ext cx="200026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平移锚点工具</a:t>
            </a:r>
            <a:endParaRPr lang="zh-CN" alt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928670"/>
            <a:ext cx="87154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矩形钢笔工具</a:t>
            </a:r>
            <a:r>
              <a:rPr lang="en-US" altLang="zh-CN" sz="1600" dirty="0" smtClean="0">
                <a:latin typeface="+mn-ea"/>
              </a:rPr>
              <a:t>(</a:t>
            </a:r>
            <a:r>
              <a:rPr lang="zh-CN" altLang="en-US" sz="1600" dirty="0" smtClean="0">
                <a:latin typeface="+mn-ea"/>
              </a:rPr>
              <a:t>蒙版工具）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钢笔矩形把要显示的图片圈起来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钢笔点击下一个点后不松开，拖动调节线段弧度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Ctrl</a:t>
            </a:r>
            <a:r>
              <a:rPr lang="zh-CN" altLang="en-US" sz="1600" dirty="0" smtClean="0">
                <a:latin typeface="+mn-ea"/>
              </a:rPr>
              <a:t>与</a:t>
            </a:r>
            <a:r>
              <a:rPr lang="en-US" altLang="zh-CN" sz="1600" dirty="0" smtClean="0">
                <a:latin typeface="+mn-ea"/>
              </a:rPr>
              <a:t>Alt</a:t>
            </a:r>
            <a:r>
              <a:rPr lang="zh-CN" altLang="en-US" sz="1600" dirty="0" smtClean="0">
                <a:latin typeface="+mn-ea"/>
              </a:rPr>
              <a:t>按下的同时，调节滑块，得到想要的弧度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 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注意</a:t>
            </a:r>
            <a:r>
              <a:rPr lang="en-US" altLang="zh-CN" sz="1600" dirty="0" smtClean="0">
                <a:latin typeface="+mn-ea"/>
              </a:rPr>
              <a:t>:</a:t>
            </a:r>
            <a:r>
              <a:rPr lang="zh-CN" altLang="en-US" sz="1600" dirty="0" smtClean="0">
                <a:latin typeface="+mn-ea"/>
              </a:rPr>
              <a:t>但是如果操作过程中，没有把素材选中，会直接出一个有颜色的形状把图片遮住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dirty="0" smtClean="0"/>
              <a:t> </a:t>
            </a:r>
            <a:endParaRPr lang="zh-CN" altLang="en-US" dirty="0" smtClean="0"/>
          </a:p>
          <a:p>
            <a:endParaRPr lang="zh-CN" altLang="en-US" dirty="0"/>
          </a:p>
        </p:txBody>
      </p:sp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2500306"/>
            <a:ext cx="6858048" cy="4481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6143636" y="4500570"/>
            <a:ext cx="150019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矩形工具</a:t>
            </a:r>
            <a:endParaRPr lang="zh-CN" alt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0815" y="926465"/>
            <a:ext cx="52654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AE</a:t>
            </a:r>
            <a:r>
              <a:rPr lang="zh-CN" altLang="en-US"/>
              <a:t>辅助面板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268220" y="1557020"/>
            <a:ext cx="4117340" cy="5089525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2643182"/>
            <a:ext cx="67151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AE</a:t>
            </a:r>
            <a:r>
              <a:rPr lang="zh-CN" altLang="en-US" sz="6000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首选项的设置</a:t>
            </a:r>
            <a:endParaRPr lang="zh-CN" altLang="en-US" sz="6000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928670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打开编辑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首选项，如下图</a:t>
            </a:r>
            <a:endParaRPr lang="zh-CN" altLang="en-US" dirty="0"/>
          </a:p>
        </p:txBody>
      </p:sp>
      <p:pic>
        <p:nvPicPr>
          <p:cNvPr id="33794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000240"/>
            <a:ext cx="9144000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2909" y="785794"/>
            <a:ext cx="5983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/>
              <a:t>第一个常规选项，画红框的代表什么呢</a:t>
            </a:r>
            <a:endParaRPr lang="zh-CN" altLang="en-US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142984"/>
            <a:ext cx="7143800" cy="5628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928670"/>
            <a:ext cx="8786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其他的保持系统默认即可，还有注意的一点是红框内的访问网络和启用脚本调试器，这</a:t>
            </a:r>
            <a:r>
              <a:rPr lang="en-US" altLang="zh-CN" dirty="0" smtClean="0"/>
              <a:t>2</a:t>
            </a:r>
            <a:r>
              <a:rPr lang="zh-CN" altLang="en-US" dirty="0" smtClean="0"/>
              <a:t>个要勾选上，不然一些外置脚本加不上</a:t>
            </a:r>
            <a:endParaRPr lang="zh-CN" altLang="en-US" dirty="0"/>
          </a:p>
        </p:txBody>
      </p:sp>
      <p:pic>
        <p:nvPicPr>
          <p:cNvPr id="31746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20" y="1555067"/>
            <a:ext cx="7929618" cy="53029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00108"/>
            <a:ext cx="9001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下来就是预览里面，快速预览这个比较简单，一般选择默认就好了，电脑配置高可以选择二分之一</a:t>
            </a:r>
            <a:endParaRPr lang="zh-CN" altLang="en-US" dirty="0"/>
          </a:p>
        </p:txBody>
      </p:sp>
      <p:pic>
        <p:nvPicPr>
          <p:cNvPr id="30722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1643050"/>
            <a:ext cx="6786610" cy="51217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389850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b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宋体" panose="02010600030101010101" pitchFamily="2" charset="-122"/>
              </a:rPr>
            </a:br>
            <a:endParaRPr kumimoji="0" 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101010"/>
                </a:solidFill>
                <a:effectLst/>
                <a:latin typeface="+mn-ea"/>
                <a:cs typeface="Tahoma" panose="020B0604030504040204" pitchFamily="34" charset="0"/>
              </a:rPr>
              <a:t>  </a:t>
            </a:r>
            <a:endParaRPr kumimoji="0" 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sz="1600" b="0" i="0" u="none" strike="noStrike" cap="none" normalizeH="0" baseline="0" dirty="0" smtClean="0">
              <a:ln>
                <a:noFill/>
              </a:ln>
              <a:solidFill>
                <a:srgbClr val="101010"/>
              </a:solidFill>
              <a:effectLst/>
              <a:latin typeface="+mn-ea"/>
              <a:cs typeface="Tahoma" panose="020B0604030504040204" pitchFamily="34" charset="0"/>
            </a:endParaRPr>
          </a:p>
        </p:txBody>
      </p:sp>
      <p:pic>
        <p:nvPicPr>
          <p:cNvPr id="29698" name="Picture 2" descr="AE入门详解，首选项的设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1357298"/>
            <a:ext cx="7215206" cy="535503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596" y="857232"/>
            <a:ext cx="7215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101010"/>
                </a:solidFill>
                <a:latin typeface="+mn-ea"/>
                <a:cs typeface="Tahoma" panose="020B0604030504040204" pitchFamily="34" charset="0"/>
              </a:rPr>
              <a:t>第二个是</a:t>
            </a:r>
            <a:r>
              <a:rPr lang="zh-CN" altLang="zh-CN" sz="1600" dirty="0" smtClean="0">
                <a:solidFill>
                  <a:srgbClr val="101010"/>
                </a:solidFill>
                <a:latin typeface="+mn-ea"/>
                <a:cs typeface="Tahoma" panose="020B0604030504040204" pitchFamily="34" charset="0"/>
              </a:rPr>
              <a:t>GPU</a:t>
            </a:r>
            <a:r>
              <a:rPr lang="zh-CN" altLang="en-US" sz="1600" dirty="0" smtClean="0">
                <a:solidFill>
                  <a:srgbClr val="101010"/>
                </a:solidFill>
                <a:latin typeface="+mn-ea"/>
                <a:cs typeface="Tahoma" panose="020B0604030504040204" pitchFamily="34" charset="0"/>
              </a:rPr>
              <a:t>加速，支持独立显卡进行渲染</a:t>
            </a:r>
            <a:endParaRPr lang="zh-CN" altLang="en-US" sz="1600" dirty="0">
              <a:latin typeface="+mn-ea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142984"/>
            <a:ext cx="835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显示菜单栏，这个后面的课程会讲到</a:t>
            </a:r>
            <a:endParaRPr lang="zh-CN" altLang="en-US" dirty="0"/>
          </a:p>
        </p:txBody>
      </p:sp>
      <p:pic>
        <p:nvPicPr>
          <p:cNvPr id="28674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85786" y="1643050"/>
            <a:ext cx="6096000" cy="4591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928670"/>
            <a:ext cx="7500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导入菜单分为静止和序列，有什么作用呢，新建一个合成，拖入一张图片，在静止素材设置合成长度为</a:t>
            </a:r>
            <a:r>
              <a:rPr lang="en-US" altLang="zh-CN" sz="1600" dirty="0" smtClean="0">
                <a:latin typeface="+mn-ea"/>
              </a:rPr>
              <a:t>3</a:t>
            </a:r>
            <a:r>
              <a:rPr lang="zh-CN" altLang="en-US" sz="1600" dirty="0" smtClean="0">
                <a:latin typeface="+mn-ea"/>
              </a:rPr>
              <a:t>秒，拖入到时间窗口的地方就是</a:t>
            </a:r>
            <a:r>
              <a:rPr lang="en-US" altLang="zh-CN" sz="1600" dirty="0" smtClean="0">
                <a:latin typeface="+mn-ea"/>
              </a:rPr>
              <a:t>3</a:t>
            </a:r>
            <a:r>
              <a:rPr lang="zh-CN" altLang="en-US" sz="1600" dirty="0" smtClean="0">
                <a:latin typeface="+mn-ea"/>
              </a:rPr>
              <a:t>秒（序列图这一块也是一样的操作方法，设置帧数，比如视频是</a:t>
            </a:r>
            <a:r>
              <a:rPr lang="en-US" altLang="zh-CN" sz="1600" dirty="0" smtClean="0">
                <a:latin typeface="+mn-ea"/>
              </a:rPr>
              <a:t>25</a:t>
            </a:r>
            <a:r>
              <a:rPr lang="zh-CN" altLang="en-US" sz="1600" dirty="0" smtClean="0">
                <a:latin typeface="+mn-ea"/>
              </a:rPr>
              <a:t>帧每秒那就设置为</a:t>
            </a:r>
            <a:r>
              <a:rPr lang="en-US" altLang="zh-CN" sz="1600" dirty="0" smtClean="0">
                <a:latin typeface="+mn-ea"/>
              </a:rPr>
              <a:t>25 </a:t>
            </a:r>
            <a:r>
              <a:rPr lang="zh-CN" altLang="en-US" sz="1600" dirty="0" smtClean="0">
                <a:latin typeface="+mn-ea"/>
              </a:rPr>
              <a:t>）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27650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643049"/>
            <a:ext cx="5715008" cy="4321975"/>
          </a:xfrm>
          <a:prstGeom prst="rect">
            <a:avLst/>
          </a:prstGeom>
          <a:noFill/>
        </p:spPr>
      </p:pic>
      <p:pic>
        <p:nvPicPr>
          <p:cNvPr id="27652" name="Picture 4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2305049"/>
            <a:ext cx="6096000" cy="4552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928670"/>
            <a:ext cx="65008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网格和参考线，如下图</a:t>
            </a:r>
            <a:endParaRPr lang="zh-CN" altLang="en-US" sz="1600" dirty="0"/>
          </a:p>
        </p:txBody>
      </p:sp>
      <p:pic>
        <p:nvPicPr>
          <p:cNvPr id="26626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034" y="1357298"/>
            <a:ext cx="8001056" cy="5325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857232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标签菜单，建议大家不要去更改</a:t>
            </a:r>
            <a:br>
              <a:rPr lang="zh-CN" altLang="en-US" sz="1600" dirty="0" smtClean="0">
                <a:latin typeface="+mn-ea"/>
              </a:rPr>
            </a:br>
            <a:br>
              <a:rPr lang="zh-CN" altLang="en-US" sz="1600" dirty="0" smtClean="0">
                <a:latin typeface="+mn-ea"/>
              </a:rPr>
            </a:br>
            <a:r>
              <a:rPr lang="zh-CN" altLang="en-US" sz="1600" dirty="0" smtClean="0">
                <a:latin typeface="+mn-ea"/>
              </a:rPr>
              <a:t>缓存设置，建议大家改到</a:t>
            </a:r>
            <a:r>
              <a:rPr lang="en-US" altLang="zh-CN" sz="1600" dirty="0" smtClean="0">
                <a:latin typeface="+mn-ea"/>
              </a:rPr>
              <a:t>C</a:t>
            </a:r>
            <a:r>
              <a:rPr lang="zh-CN" altLang="en-US" sz="1600" dirty="0" smtClean="0">
                <a:latin typeface="+mn-ea"/>
              </a:rPr>
              <a:t>盘以外的地方，不然</a:t>
            </a:r>
            <a:r>
              <a:rPr lang="en-US" altLang="zh-CN" sz="1600" dirty="0" smtClean="0">
                <a:latin typeface="+mn-ea"/>
              </a:rPr>
              <a:t>C</a:t>
            </a:r>
            <a:r>
              <a:rPr lang="zh-CN" altLang="en-US" sz="1600" dirty="0" smtClean="0">
                <a:latin typeface="+mn-ea"/>
              </a:rPr>
              <a:t>盘满了就悲剧了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25602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1857364"/>
            <a:ext cx="6096000" cy="4638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00108"/>
            <a:ext cx="7143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视频预览，主要用于</a:t>
            </a:r>
            <a:r>
              <a:rPr lang="en-US" altLang="zh-CN" sz="1600" dirty="0" smtClean="0">
                <a:latin typeface="+mn-ea"/>
              </a:rPr>
              <a:t>2</a:t>
            </a:r>
            <a:r>
              <a:rPr lang="zh-CN" altLang="en-US" sz="1600" dirty="0" smtClean="0">
                <a:latin typeface="+mn-ea"/>
              </a:rPr>
              <a:t>个显示器，有的话勾选即可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24578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472" y="1428736"/>
            <a:ext cx="7000924" cy="5320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3786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外观，可以自定义自己喜欢的颜色</a:t>
            </a:r>
            <a:endParaRPr lang="zh-CN" altLang="en-US" sz="1600" dirty="0"/>
          </a:p>
        </p:txBody>
      </p:sp>
      <p:pic>
        <p:nvPicPr>
          <p:cNvPr id="23554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472" y="1428736"/>
            <a:ext cx="7000924" cy="5316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142984"/>
            <a:ext cx="87868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自动保存 ，这个必须勾上，做大工程的时候经常会遇到软件崩溃的地方，建议设置为</a:t>
            </a:r>
            <a:r>
              <a:rPr lang="en-US" altLang="zh-CN" sz="1600" dirty="0" smtClean="0">
                <a:latin typeface="+mn-ea"/>
              </a:rPr>
              <a:t>20</a:t>
            </a:r>
            <a:r>
              <a:rPr lang="zh-CN" altLang="en-US" sz="1600" dirty="0" smtClean="0">
                <a:latin typeface="+mn-ea"/>
              </a:rPr>
              <a:t>分钟一次，位置自己设置容易找的地方，最大项目建议设置到</a:t>
            </a:r>
            <a:r>
              <a:rPr lang="en-US" altLang="zh-CN" sz="1600" dirty="0" smtClean="0">
                <a:latin typeface="+mn-ea"/>
              </a:rPr>
              <a:t>10</a:t>
            </a:r>
            <a:r>
              <a:rPr lang="zh-CN" altLang="en-US" sz="1600" dirty="0" smtClean="0">
                <a:latin typeface="+mn-ea"/>
              </a:rPr>
              <a:t>，太多电脑很卡</a:t>
            </a:r>
            <a:br>
              <a:rPr lang="zh-CN" altLang="en-US" sz="1600" dirty="0" smtClean="0">
                <a:latin typeface="+mn-ea"/>
              </a:rPr>
            </a:br>
            <a:br>
              <a:rPr lang="zh-CN" altLang="en-US" sz="1600" dirty="0" smtClean="0">
                <a:latin typeface="+mn-ea"/>
              </a:rPr>
            </a:br>
            <a:r>
              <a:rPr lang="zh-CN" altLang="en-US" sz="1600" dirty="0" smtClean="0">
                <a:latin typeface="+mn-ea"/>
              </a:rPr>
              <a:t>内存，也很简单就是</a:t>
            </a:r>
            <a:r>
              <a:rPr lang="en-US" altLang="zh-CN" sz="1600" dirty="0" smtClean="0">
                <a:latin typeface="+mn-ea"/>
              </a:rPr>
              <a:t>AE</a:t>
            </a:r>
            <a:r>
              <a:rPr lang="zh-CN" altLang="en-US" sz="1600" dirty="0" smtClean="0">
                <a:latin typeface="+mn-ea"/>
              </a:rPr>
              <a:t>在工作是你给他分多少内存，这个适合那些开了几个软件的同学使用，一般建议</a:t>
            </a:r>
            <a:r>
              <a:rPr lang="en-US" altLang="zh-CN" sz="1600" dirty="0" smtClean="0">
                <a:latin typeface="+mn-ea"/>
              </a:rPr>
              <a:t>70%</a:t>
            </a:r>
            <a:r>
              <a:rPr lang="zh-CN" altLang="en-US" sz="1600" dirty="0" smtClean="0">
                <a:latin typeface="+mn-ea"/>
              </a:rPr>
              <a:t>分给</a:t>
            </a:r>
            <a:r>
              <a:rPr lang="en-US" altLang="zh-CN" sz="1600" dirty="0" smtClean="0">
                <a:latin typeface="+mn-ea"/>
              </a:rPr>
              <a:t>AE</a:t>
            </a:r>
            <a:br>
              <a:rPr lang="zh-CN" altLang="en-US" dirty="0" smtClean="0"/>
            </a:br>
            <a:endParaRPr lang="zh-CN" altLang="en-US" dirty="0"/>
          </a:p>
        </p:txBody>
      </p:sp>
      <p:pic>
        <p:nvPicPr>
          <p:cNvPr id="22530" name="Picture 2" descr="AEå¥é¨è¯¦è§£ï¼é¦éé¡¹çè®¾ç½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71670" y="2357430"/>
            <a:ext cx="4460519" cy="342902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6000768"/>
            <a:ext cx="8715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最后一个同步设置，可以勾选同步老版本到新版本，这个就是升级以后你以前设置的选项可以同步到新版本里面</a:t>
            </a:r>
            <a:endParaRPr lang="zh-CN" altLang="en-US" sz="1600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2500306"/>
            <a:ext cx="7000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AE</a:t>
            </a:r>
            <a:r>
              <a:rPr lang="zh-CN" altLang="en-US" sz="6000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的播放操作</a:t>
            </a:r>
            <a:endParaRPr lang="zh-CN" altLang="en-US" sz="6000" dirty="0">
              <a:solidFill>
                <a:schemeClr val="accent2">
                  <a:lumMod val="50000"/>
                </a:schemeClr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58" y="1500174"/>
            <a:ext cx="8410357" cy="466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2" name="Picture 16" descr="AEå¦ä½è®¾ç½®é¢è§ææ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58" y="857232"/>
            <a:ext cx="8286808" cy="5776275"/>
          </a:xfrm>
          <a:prstGeom prst="rect">
            <a:avLst/>
          </a:prstGeom>
          <a:noFill/>
        </p:spPr>
      </p:pic>
      <p:sp>
        <p:nvSpPr>
          <p:cNvPr id="18" name="矩形 17"/>
          <p:cNvSpPr/>
          <p:nvPr/>
        </p:nvSpPr>
        <p:spPr>
          <a:xfrm>
            <a:off x="1643042" y="5357826"/>
            <a:ext cx="6858048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首先，我们可以点击菜单栏的窗口按钮</a:t>
            </a:r>
            <a:endParaRPr lang="zh-CN" altLang="en-US" dirty="0" smtClean="0"/>
          </a:p>
          <a:p>
            <a:pPr algn="ctr"/>
            <a:endParaRPr lang="zh-CN" altLang="en-US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Eå¦ä½è®¾ç½®é¢è§ææ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1285860"/>
            <a:ext cx="2962275" cy="22288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2" y="857232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+mn-ea"/>
              </a:rPr>
              <a:t>然后我们点击预览二级菜单</a:t>
            </a:r>
            <a:endParaRPr lang="zh-CN" altLang="en-US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3786190"/>
            <a:ext cx="564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+mn-ea"/>
              </a:rPr>
              <a:t>或者我们也可以按下快捷键</a:t>
            </a:r>
            <a:r>
              <a:rPr lang="en-US" altLang="zh-CN" dirty="0" smtClean="0">
                <a:latin typeface="+mn-ea"/>
              </a:rPr>
              <a:t>Ctrl+3</a:t>
            </a:r>
            <a:endParaRPr lang="zh-CN" altLang="en-US" dirty="0">
              <a:latin typeface="+mn-ea"/>
            </a:endParaRP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4500570"/>
            <a:ext cx="2928958" cy="1429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28586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然后我们便可以点击播放按钮预览</a:t>
            </a:r>
            <a:endParaRPr lang="zh-CN" altLang="en-US" dirty="0"/>
          </a:p>
        </p:txBody>
      </p:sp>
      <p:pic>
        <p:nvPicPr>
          <p:cNvPr id="17410" name="Picture 2" descr="AEå¦ä½è®¾ç½®é¢è§ææ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2000240"/>
            <a:ext cx="2743200" cy="17811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4000504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我们也可以跳到第一帧和最后一帧。</a:t>
            </a:r>
            <a:endParaRPr lang="zh-CN" altLang="en-US" dirty="0"/>
          </a:p>
        </p:txBody>
      </p:sp>
      <p:pic>
        <p:nvPicPr>
          <p:cNvPr id="17412" name="Picture 4" descr="AEå¦ä½è®¾ç½®é¢è§æ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357694"/>
            <a:ext cx="2733675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071546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然后我们便可以按下空格键开始预览</a:t>
            </a:r>
            <a:endParaRPr lang="zh-CN" altLang="en-US" dirty="0"/>
          </a:p>
        </p:txBody>
      </p:sp>
      <p:pic>
        <p:nvPicPr>
          <p:cNvPr id="16386" name="Picture 2" descr="AEå¦ä½è®¾ç½®é¢è§ææ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2143116"/>
            <a:ext cx="4391025" cy="309562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3714744" y="4643446"/>
            <a:ext cx="142876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空格</a:t>
            </a:r>
            <a:endParaRPr lang="zh-CN" altLang="en-US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0100" y="1000108"/>
            <a:ext cx="7038975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857232"/>
            <a:ext cx="4429156" cy="3972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14282" y="4929198"/>
            <a:ext cx="60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编辑→清理→所有内存   可以清理掉当前视频的所以缓存</a:t>
            </a:r>
            <a:endParaRPr lang="zh-CN" altLang="en-US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5" y="571480"/>
            <a:ext cx="91154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857232"/>
            <a:ext cx="7828877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142984"/>
            <a:ext cx="9147882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8613" y="1362075"/>
            <a:ext cx="8486775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2571744"/>
            <a:ext cx="50958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571480"/>
            <a:ext cx="5857916" cy="2290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142983"/>
            <a:ext cx="9144000" cy="5542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71670" y="1643050"/>
            <a:ext cx="6791325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85794"/>
            <a:ext cx="32480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2214554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AE</a:t>
            </a:r>
            <a:r>
              <a:rPr lang="zh-CN" altLang="en-US" sz="5400" dirty="0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素材导入、移动、截取</a:t>
            </a:r>
            <a:endParaRPr lang="zh-CN" altLang="en-US" sz="5400" dirty="0">
              <a:solidFill>
                <a:schemeClr val="accent2">
                  <a:lumMod val="75000"/>
                </a:schemeClr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14422"/>
            <a:ext cx="7072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素材导入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785926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首先在</a:t>
            </a:r>
            <a:r>
              <a:rPr lang="en-US" altLang="zh-CN" dirty="0" smtClean="0"/>
              <a:t>AE</a:t>
            </a:r>
            <a:r>
              <a:rPr lang="zh-CN" altLang="en-US" dirty="0" smtClean="0"/>
              <a:t>中双击项目面板，之后在资源管理器中找到需要导入的素材</a:t>
            </a:r>
            <a:endParaRPr lang="zh-CN" altLang="en-US" dirty="0"/>
          </a:p>
        </p:txBody>
      </p:sp>
      <p:pic>
        <p:nvPicPr>
          <p:cNvPr id="5122" name="Picture 2" descr="aeå¦ä½å¯¼å¥æè¿çç´ æ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2214554"/>
            <a:ext cx="4762500" cy="3171826"/>
          </a:xfrm>
          <a:prstGeom prst="rect">
            <a:avLst/>
          </a:prstGeom>
          <a:noFill/>
        </p:spPr>
      </p:pic>
      <p:pic>
        <p:nvPicPr>
          <p:cNvPr id="5124" name="Picture 4" descr="aeå¦ä½å¯¼å¥æè¿çç´ æ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214554"/>
            <a:ext cx="4762500" cy="3171826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6500826" y="485776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第一种方法</a:t>
            </a:r>
            <a:endParaRPr lang="zh-CN" altLang="en-US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00108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第二种：直接把视频拖拽到项目面板上面</a:t>
            </a:r>
            <a:endParaRPr lang="en-US" altLang="zh-CN" dirty="0" smtClean="0"/>
          </a:p>
          <a:p>
            <a:r>
              <a:rPr lang="zh-CN" altLang="en-US" dirty="0" smtClean="0"/>
              <a:t>第三种：菜单栏导入快捷键</a:t>
            </a:r>
            <a:r>
              <a:rPr lang="en-US" altLang="zh-CN" dirty="0" err="1" smtClean="0"/>
              <a:t>ctrl+i</a:t>
            </a:r>
            <a:endParaRPr lang="zh-CN" altLang="en-US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859336" y="3429000"/>
            <a:ext cx="5071334" cy="24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85926"/>
            <a:ext cx="914400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339" y="1785926"/>
            <a:ext cx="9039661" cy="339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0" y="1000108"/>
            <a:ext cx="4000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新建合成</a:t>
            </a:r>
            <a:endParaRPr lang="zh-CN" altLang="en-US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71546"/>
            <a:ext cx="514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素材剪辑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1643050"/>
            <a:ext cx="8786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在时间线上导入我们需要剪切的视频，从素材库里面直接拖到时间线上即可。</a:t>
            </a:r>
            <a:endParaRPr lang="zh-CN" altLang="en-US" dirty="0"/>
          </a:p>
        </p:txBody>
      </p:sp>
      <p:pic>
        <p:nvPicPr>
          <p:cNvPr id="2050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472" y="2071678"/>
            <a:ext cx="7715304" cy="4644613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1500166" y="5643578"/>
            <a:ext cx="664373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在时间线上导入我们需要剪切的视频，从素材库里面直接拖到时间线上即可</a:t>
            </a:r>
            <a:endParaRPr lang="zh-CN" altLang="en-US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1071546"/>
            <a:ext cx="8781415" cy="5286412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1857356" y="5143512"/>
            <a:ext cx="7000924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双击素材，在视频预览窗口出现我们的素材整体预览进度框</a:t>
            </a:r>
            <a:endParaRPr lang="zh-CN" altLang="en-US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3906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928670"/>
            <a:ext cx="8781415" cy="5286412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1500166" y="5000636"/>
            <a:ext cx="7286676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在进度条的下面找到出点入点的选择框，利用出点入点，切丁要剪裁的片段范围</a:t>
            </a:r>
            <a:endParaRPr lang="zh-CN" altLang="en-US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2882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" y="785794"/>
            <a:ext cx="9137419" cy="5500726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428596" y="5143512"/>
            <a:ext cx="857256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选择好了之后，关闭视频预览框，就会发现在时间线上就剩下我们裁剪的片段了</a:t>
            </a:r>
            <a:endParaRPr lang="zh-CN" altLang="en-US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21858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928670"/>
            <a:ext cx="9144000" cy="5504688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857488" y="5357826"/>
            <a:ext cx="614366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 smtClean="0">
                <a:latin typeface="+mn-ea"/>
              </a:rPr>
              <a:t>第二种方法就是：素材拖拽到时间线上之后，在时间线上拖动时间指针。在需要剪切的地方，停住。按键盘上的</a:t>
            </a:r>
            <a:r>
              <a:rPr lang="en-US" altLang="zh-CN" sz="1600" dirty="0" err="1" smtClean="0">
                <a:latin typeface="+mn-ea"/>
              </a:rPr>
              <a:t>ctrl+shift+d</a:t>
            </a:r>
            <a:r>
              <a:rPr lang="zh-CN" altLang="en-US" sz="1600" dirty="0" smtClean="0">
                <a:latin typeface="+mn-ea"/>
              </a:rPr>
              <a:t>组合键，切断并新建一视频素材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0834" name="Picture 2" descr="aeå¦ä½åªåè§é¢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71546"/>
            <a:ext cx="9144000" cy="5504688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1142976" y="5429264"/>
            <a:ext cx="77867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剪切完毕后，把不需要的视频片段删除即可</a:t>
            </a:r>
            <a:endParaRPr lang="zh-CN" altLang="en-US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6715148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latin typeface="+mn-ea"/>
                <a:ea typeface="+mn-ea"/>
              </a:rPr>
              <a:t>合成图像、时间布局、素材和层窗口中的移动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到开始处 </a:t>
            </a:r>
            <a:r>
              <a:rPr lang="en-US" sz="3600" dirty="0" smtClean="0">
                <a:latin typeface="+mn-ea"/>
                <a:ea typeface="+mn-ea"/>
              </a:rPr>
              <a:t>Home</a:t>
            </a:r>
            <a:r>
              <a:rPr lang="zh-CN" altLang="en-US" sz="3600" dirty="0" smtClean="0">
                <a:latin typeface="+mn-ea"/>
                <a:ea typeface="+mn-ea"/>
              </a:rPr>
              <a:t>或</a:t>
            </a:r>
            <a:r>
              <a:rPr lang="en-US" sz="3600" dirty="0" err="1" smtClean="0">
                <a:latin typeface="+mn-ea"/>
                <a:ea typeface="+mn-ea"/>
              </a:rPr>
              <a:t>Ctrl+Alt</a:t>
            </a:r>
            <a:r>
              <a:rPr lang="en-US" sz="3600" dirty="0" smtClean="0">
                <a:latin typeface="+mn-ea"/>
                <a:ea typeface="+mn-ea"/>
              </a:rPr>
              <a:t>+</a:t>
            </a:r>
            <a:r>
              <a:rPr lang="zh-CN" altLang="en-US" sz="3600" dirty="0" smtClean="0">
                <a:latin typeface="+mn-ea"/>
                <a:ea typeface="+mn-ea"/>
              </a:rPr>
              <a:t>左箭头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到结束处 </a:t>
            </a:r>
            <a:r>
              <a:rPr lang="en-US" sz="3600" dirty="0" smtClean="0">
                <a:latin typeface="+mn-ea"/>
                <a:ea typeface="+mn-ea"/>
              </a:rPr>
              <a:t>End</a:t>
            </a:r>
            <a:r>
              <a:rPr lang="zh-CN" altLang="en-US" sz="3600" dirty="0" smtClean="0">
                <a:latin typeface="+mn-ea"/>
                <a:ea typeface="+mn-ea"/>
              </a:rPr>
              <a:t>或</a:t>
            </a:r>
            <a:r>
              <a:rPr lang="en-US" sz="3600" dirty="0" err="1" smtClean="0">
                <a:latin typeface="+mn-ea"/>
                <a:ea typeface="+mn-ea"/>
              </a:rPr>
              <a:t>Ctrl+Alt</a:t>
            </a:r>
            <a:r>
              <a:rPr lang="en-US" sz="3600" dirty="0" smtClean="0">
                <a:latin typeface="+mn-ea"/>
                <a:ea typeface="+mn-ea"/>
              </a:rPr>
              <a:t>+</a:t>
            </a:r>
            <a:r>
              <a:rPr lang="zh-CN" altLang="en-US" sz="3600" dirty="0" smtClean="0">
                <a:latin typeface="+mn-ea"/>
                <a:ea typeface="+mn-ea"/>
              </a:rPr>
              <a:t>右箭头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向前一帧 </a:t>
            </a:r>
            <a:r>
              <a:rPr lang="en-US" sz="3600" dirty="0" smtClean="0">
                <a:latin typeface="+mn-ea"/>
                <a:ea typeface="+mn-ea"/>
              </a:rPr>
              <a:t>Page Down</a:t>
            </a:r>
            <a:r>
              <a:rPr lang="zh-CN" altLang="en-US" sz="3600" dirty="0" smtClean="0">
                <a:latin typeface="+mn-ea"/>
                <a:ea typeface="+mn-ea"/>
              </a:rPr>
              <a:t>或左箭头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向前十帧 </a:t>
            </a:r>
            <a:r>
              <a:rPr lang="en-US" sz="3600" dirty="0" err="1" smtClean="0">
                <a:latin typeface="+mn-ea"/>
                <a:ea typeface="+mn-ea"/>
              </a:rPr>
              <a:t>Shift+Page</a:t>
            </a:r>
            <a:r>
              <a:rPr lang="en-US" sz="3600" dirty="0" smtClean="0">
                <a:latin typeface="+mn-ea"/>
                <a:ea typeface="+mn-ea"/>
              </a:rPr>
              <a:t> Down</a:t>
            </a:r>
            <a:r>
              <a:rPr lang="zh-CN" altLang="en-US" sz="3600" dirty="0" smtClean="0">
                <a:latin typeface="+mn-ea"/>
                <a:ea typeface="+mn-ea"/>
              </a:rPr>
              <a:t>或</a:t>
            </a:r>
            <a:r>
              <a:rPr lang="en-US" sz="3600" dirty="0" err="1" smtClean="0">
                <a:latin typeface="+mn-ea"/>
                <a:ea typeface="+mn-ea"/>
              </a:rPr>
              <a:t>Ctrl+Shift</a:t>
            </a:r>
            <a:r>
              <a:rPr lang="en-US" sz="3600" dirty="0" smtClean="0">
                <a:latin typeface="+mn-ea"/>
                <a:ea typeface="+mn-ea"/>
              </a:rPr>
              <a:t>+</a:t>
            </a:r>
            <a:r>
              <a:rPr lang="zh-CN" altLang="en-US" sz="3600" dirty="0" smtClean="0">
                <a:latin typeface="+mn-ea"/>
                <a:ea typeface="+mn-ea"/>
              </a:rPr>
              <a:t>左箭头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向后一帧 </a:t>
            </a:r>
            <a:r>
              <a:rPr lang="en-US" sz="3600" dirty="0" smtClean="0">
                <a:latin typeface="+mn-ea"/>
                <a:ea typeface="+mn-ea"/>
              </a:rPr>
              <a:t>Page Up</a:t>
            </a:r>
            <a:r>
              <a:rPr lang="zh-CN" altLang="en-US" sz="3600" dirty="0" smtClean="0">
                <a:latin typeface="+mn-ea"/>
                <a:ea typeface="+mn-ea"/>
              </a:rPr>
              <a:t>或右箭头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向后十帧 </a:t>
            </a:r>
            <a:r>
              <a:rPr lang="en-US" sz="3600" dirty="0" err="1" smtClean="0">
                <a:latin typeface="+mn-ea"/>
                <a:ea typeface="+mn-ea"/>
              </a:rPr>
              <a:t>Shift+Page</a:t>
            </a:r>
            <a:r>
              <a:rPr lang="en-US" sz="3600" dirty="0" smtClean="0">
                <a:latin typeface="+mn-ea"/>
                <a:ea typeface="+mn-ea"/>
              </a:rPr>
              <a:t> Up</a:t>
            </a:r>
            <a:r>
              <a:rPr lang="zh-CN" altLang="en-US" sz="3600" dirty="0" smtClean="0">
                <a:latin typeface="+mn-ea"/>
                <a:ea typeface="+mn-ea"/>
              </a:rPr>
              <a:t>或</a:t>
            </a:r>
            <a:r>
              <a:rPr lang="en-US" sz="3600" dirty="0" err="1" smtClean="0">
                <a:latin typeface="+mn-ea"/>
                <a:ea typeface="+mn-ea"/>
              </a:rPr>
              <a:t>Ctrl+Shift</a:t>
            </a:r>
            <a:r>
              <a:rPr lang="en-US" sz="3600" dirty="0" smtClean="0">
                <a:latin typeface="+mn-ea"/>
                <a:ea typeface="+mn-ea"/>
              </a:rPr>
              <a:t>+</a:t>
            </a:r>
            <a:r>
              <a:rPr lang="zh-CN" altLang="en-US" sz="3600" dirty="0" smtClean="0">
                <a:latin typeface="+mn-ea"/>
                <a:ea typeface="+mn-ea"/>
              </a:rPr>
              <a:t>右箭头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en-US" altLang="zh-CN" sz="3600" dirty="0" smtClean="0">
                <a:latin typeface="+mn-ea"/>
                <a:ea typeface="+mn-ea"/>
              </a:rPr>
              <a:t>CTRL+D  </a:t>
            </a:r>
            <a:r>
              <a:rPr lang="zh-CN" altLang="en-US" sz="3600" dirty="0" smtClean="0">
                <a:latin typeface="+mn-ea"/>
                <a:ea typeface="+mn-ea"/>
              </a:rPr>
              <a:t>复制图层</a:t>
            </a:r>
            <a:endParaRPr lang="zh-CN" altLang="en-US" sz="3600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368118"/>
          </a:xfrm>
        </p:spPr>
        <p:txBody>
          <a:bodyPr>
            <a:normAutofit/>
          </a:bodyPr>
          <a:lstStyle/>
          <a:p>
            <a:r>
              <a:rPr lang="zh-CN" altLang="en-US" sz="3600" dirty="0" smtClean="0">
                <a:latin typeface="+mn-ea"/>
                <a:ea typeface="+mn-ea"/>
              </a:rPr>
              <a:t>合成图像和时间布局窗口中的层操作</a:t>
            </a:r>
            <a:br>
              <a:rPr lang="zh-CN" altLang="en-US" sz="3600" dirty="0" smtClean="0">
                <a:latin typeface="+mn-ea"/>
                <a:ea typeface="+mn-ea"/>
              </a:rPr>
            </a:b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放在最前面 </a:t>
            </a:r>
            <a:r>
              <a:rPr lang="en-US" altLang="zh-CN" sz="3600" dirty="0" err="1" smtClean="0">
                <a:latin typeface="+mn-ea"/>
                <a:ea typeface="+mn-ea"/>
              </a:rPr>
              <a:t>Ctrl+Shift</a:t>
            </a:r>
            <a:r>
              <a:rPr lang="en-US" altLang="zh-CN" sz="3600" dirty="0" smtClean="0">
                <a:latin typeface="+mn-ea"/>
                <a:ea typeface="+mn-ea"/>
              </a:rPr>
              <a:t>+ ]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向前提一级 </a:t>
            </a:r>
            <a:r>
              <a:rPr lang="en-US" altLang="zh-CN" sz="3600" dirty="0" smtClean="0">
                <a:latin typeface="+mn-ea"/>
                <a:ea typeface="+mn-ea"/>
              </a:rPr>
              <a:t>Shift+ ]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向后放一级 </a:t>
            </a:r>
            <a:r>
              <a:rPr lang="en-US" altLang="zh-CN" sz="3600" dirty="0" smtClean="0">
                <a:latin typeface="+mn-ea"/>
                <a:ea typeface="+mn-ea"/>
              </a:rPr>
              <a:t>Shift+ [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放在最后面 </a:t>
            </a:r>
            <a:r>
              <a:rPr lang="en-US" altLang="zh-CN" sz="3600" dirty="0" err="1" smtClean="0">
                <a:latin typeface="+mn-ea"/>
                <a:ea typeface="+mn-ea"/>
              </a:rPr>
              <a:t>Ctrl+Shift</a:t>
            </a:r>
            <a:r>
              <a:rPr lang="en-US" altLang="zh-CN" sz="3600" dirty="0" smtClean="0">
                <a:latin typeface="+mn-ea"/>
                <a:ea typeface="+mn-ea"/>
              </a:rPr>
              <a:t>+ [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选择下一层 </a:t>
            </a:r>
            <a:r>
              <a:rPr lang="en-US" altLang="zh-CN" sz="3600" dirty="0" smtClean="0">
                <a:latin typeface="+mn-ea"/>
                <a:ea typeface="+mn-ea"/>
              </a:rPr>
              <a:t>Ctrl+</a:t>
            </a:r>
            <a:r>
              <a:rPr lang="zh-CN" altLang="en-US" sz="3600" dirty="0" smtClean="0">
                <a:latin typeface="+mn-ea"/>
                <a:ea typeface="+mn-ea"/>
              </a:rPr>
              <a:t>下箭头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选择上一层 </a:t>
            </a:r>
            <a:r>
              <a:rPr lang="en-US" altLang="zh-CN" sz="3600" dirty="0" smtClean="0">
                <a:latin typeface="+mn-ea"/>
                <a:ea typeface="+mn-ea"/>
              </a:rPr>
              <a:t>Ctrl+</a:t>
            </a:r>
            <a:r>
              <a:rPr lang="zh-CN" altLang="en-US" sz="3600" dirty="0" smtClean="0">
                <a:latin typeface="+mn-ea"/>
                <a:ea typeface="+mn-ea"/>
              </a:rPr>
              <a:t>上箭头</a:t>
            </a:r>
            <a:br>
              <a:rPr lang="zh-CN" altLang="en-US" sz="3600" dirty="0" smtClean="0">
                <a:latin typeface="+mn-ea"/>
                <a:ea typeface="+mn-ea"/>
              </a:rPr>
            </a:br>
            <a:r>
              <a:rPr lang="zh-CN" altLang="en-US" sz="3600" dirty="0" smtClean="0">
                <a:latin typeface="+mn-ea"/>
                <a:ea typeface="+mn-ea"/>
              </a:rPr>
              <a:t>通过层号选择层 </a:t>
            </a:r>
            <a:r>
              <a:rPr lang="en-US" altLang="zh-CN" sz="3600" dirty="0" smtClean="0">
                <a:latin typeface="+mn-ea"/>
                <a:ea typeface="+mn-ea"/>
              </a:rPr>
              <a:t>1---9</a:t>
            </a:r>
            <a:r>
              <a:rPr lang="zh-CN" altLang="en-US" sz="3600" dirty="0" smtClean="0">
                <a:latin typeface="+mn-ea"/>
                <a:ea typeface="+mn-ea"/>
              </a:rPr>
              <a:t>（数字键盘）</a:t>
            </a:r>
            <a:endParaRPr lang="zh-CN" altLang="en-US" sz="3600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305800" cy="2286016"/>
          </a:xfrm>
        </p:spPr>
        <p:txBody>
          <a:bodyPr/>
          <a:lstStyle/>
          <a:p>
            <a:pPr algn="ctr"/>
            <a:r>
              <a:rPr lang="en-US" altLang="zh-CN" dirty="0" smtClean="0"/>
              <a:t>AE</a:t>
            </a:r>
            <a:r>
              <a:rPr lang="zh-CN" altLang="en-US" dirty="0" smtClean="0"/>
              <a:t>图层的用法</a:t>
            </a:r>
            <a:endParaRPr lang="zh-CN" altLang="en-US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43041" y="642919"/>
            <a:ext cx="3714777" cy="3707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85720" y="4357694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+mn-ea"/>
              </a:rPr>
              <a:t>这里需要讲解 纯色层的设置参数（比如名称，宽高） 以及基础用法（比如创建好之后添加一个</a:t>
            </a:r>
            <a:r>
              <a:rPr lang="en-US" altLang="zh-CN" dirty="0" smtClean="0">
                <a:latin typeface="+mn-ea"/>
              </a:rPr>
              <a:t>4</a:t>
            </a:r>
            <a:r>
              <a:rPr lang="zh-CN" altLang="en-US" dirty="0" smtClean="0">
                <a:latin typeface="+mn-ea"/>
              </a:rPr>
              <a:t>色渐变）</a:t>
            </a:r>
            <a:endParaRPr lang="zh-CN" altLang="en-US" dirty="0">
              <a:latin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929198"/>
            <a:ext cx="6858048" cy="189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305800" cy="1357298"/>
          </a:xfrm>
        </p:spPr>
        <p:txBody>
          <a:bodyPr>
            <a:normAutofit/>
          </a:bodyPr>
          <a:lstStyle/>
          <a:p>
            <a:r>
              <a:rPr lang="zh-CN" altLang="en-US" sz="1800" dirty="0" smtClean="0">
                <a:latin typeface="+mn-ea"/>
                <a:ea typeface="+mn-ea"/>
              </a:rPr>
              <a:t>新建文本</a:t>
            </a:r>
            <a:endParaRPr lang="zh-CN" altLang="en-US" sz="1800" dirty="0"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1643050"/>
            <a:ext cx="3357586" cy="1954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714348" y="3714752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主要就是用于打字，和工具栏上面的创建文本功能一样</a:t>
            </a:r>
            <a:endParaRPr lang="zh-CN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6"/>
            <a:ext cx="91440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1800" dirty="0" smtClean="0">
                <a:latin typeface="+mn-ea"/>
                <a:ea typeface="+mn-ea"/>
              </a:rPr>
              <a:t>新建摄像机</a:t>
            </a:r>
            <a:endParaRPr lang="zh-CN" altLang="en-US" sz="1800" dirty="0"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928802"/>
            <a:ext cx="402907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矩形 3"/>
          <p:cNvSpPr/>
          <p:nvPr/>
        </p:nvSpPr>
        <p:spPr>
          <a:xfrm>
            <a:off x="142844" y="4286256"/>
            <a:ext cx="9001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</a:rPr>
              <a:t>摄像机、灯光 在普通情况（不打开</a:t>
            </a:r>
            <a:r>
              <a:rPr lang="en-US" altLang="zh-CN" dirty="0" smtClean="0">
                <a:latin typeface="+mn-ea"/>
              </a:rPr>
              <a:t>3</a:t>
            </a:r>
            <a:r>
              <a:rPr lang="zh-CN" altLang="en-US" dirty="0" smtClean="0">
                <a:latin typeface="+mn-ea"/>
              </a:rPr>
              <a:t>维图层属性情况）下没有效果，只有在打开图层</a:t>
            </a:r>
            <a:r>
              <a:rPr lang="en-US" altLang="zh-CN" dirty="0" smtClean="0">
                <a:latin typeface="+mn-ea"/>
              </a:rPr>
              <a:t>3D</a:t>
            </a:r>
            <a:r>
              <a:rPr lang="zh-CN" altLang="en-US" dirty="0" smtClean="0">
                <a:latin typeface="+mn-ea"/>
              </a:rPr>
              <a:t>属性或某些</a:t>
            </a:r>
            <a:r>
              <a:rPr lang="en-US" altLang="zh-CN" dirty="0" smtClean="0">
                <a:latin typeface="+mn-ea"/>
              </a:rPr>
              <a:t>3D</a:t>
            </a:r>
            <a:r>
              <a:rPr lang="zh-CN" altLang="en-US" dirty="0" smtClean="0">
                <a:latin typeface="+mn-ea"/>
              </a:rPr>
              <a:t>特效（如</a:t>
            </a:r>
            <a:r>
              <a:rPr lang="en-US" altLang="zh-CN" dirty="0" smtClean="0">
                <a:latin typeface="+mn-ea"/>
              </a:rPr>
              <a:t>Form</a:t>
            </a:r>
            <a:r>
              <a:rPr lang="zh-CN" altLang="en-US" dirty="0" smtClean="0">
                <a:latin typeface="+mn-ea"/>
              </a:rPr>
              <a:t>特效）时才能起作用，它可以模拟图片在三维中的情景（图片出现</a:t>
            </a:r>
            <a:r>
              <a:rPr lang="en-US" altLang="zh-CN" dirty="0" smtClean="0">
                <a:latin typeface="+mn-ea"/>
              </a:rPr>
              <a:t>z</a:t>
            </a:r>
            <a:r>
              <a:rPr lang="zh-CN" altLang="en-US" dirty="0" smtClean="0">
                <a:latin typeface="+mn-ea"/>
              </a:rPr>
              <a:t>轴属性），可使多个图层产生透视，并且还可以支持灯光、材质、投影</a:t>
            </a:r>
            <a:r>
              <a:rPr lang="en-US" altLang="zh-CN" dirty="0" smtClean="0">
                <a:latin typeface="+mn-ea"/>
              </a:rPr>
              <a:t>/</a:t>
            </a:r>
            <a:r>
              <a:rPr lang="zh-CN" altLang="en-US" dirty="0" smtClean="0">
                <a:latin typeface="+mn-ea"/>
              </a:rPr>
              <a:t>阴影等，某些情况下可以用二维图片做出带动作的逼真三维场景</a:t>
            </a:r>
            <a:endParaRPr lang="zh-CN" altLang="en-US" dirty="0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14488"/>
            <a:ext cx="3714776" cy="258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531495"/>
          </a:xfrm>
        </p:spPr>
        <p:txBody>
          <a:bodyPr/>
          <a:lstStyle/>
          <a:p>
            <a:r>
              <a:rPr lang="zh-CN" altLang="en-US" sz="1800">
                <a:latin typeface="宋体" panose="02010600030101010101" pitchFamily="2" charset="-122"/>
                <a:ea typeface="宋体" panose="02010600030101010101" pitchFamily="2" charset="-122"/>
              </a:rPr>
              <a:t>建立完摄像机之后就是灯光</a:t>
            </a:r>
            <a:endParaRPr lang="zh-CN" altLang="en-US" sz="1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51460" y="1412875"/>
            <a:ext cx="5086350" cy="31337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235" y="1341120"/>
            <a:ext cx="2952750" cy="4514850"/>
          </a:xfrm>
          <a:prstGeom prst="rect">
            <a:avLst/>
          </a:prstGeom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  <a:t>创建空对象，空对象不影响画面显示，只有一个框没有任何颜色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5695" y="2348865"/>
            <a:ext cx="5857875" cy="2962275"/>
          </a:xfrm>
          <a:prstGeom prst="rect">
            <a:avLst/>
          </a:prstGeom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9100" y="692785"/>
            <a:ext cx="8305800" cy="506095"/>
          </a:xfrm>
        </p:spPr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  <a:t>创建形状图层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9840" y="1485265"/>
            <a:ext cx="4105275" cy="19907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49985" y="4051300"/>
            <a:ext cx="6950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形状图层用于创建一些基本图形，创建出来的是一个矢量图层（可以无限放大而不失真）</a:t>
            </a:r>
            <a:endParaRPr lang="zh-CN" altLang="en-US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531495"/>
          </a:xfrm>
        </p:spPr>
        <p:txBody>
          <a:bodyPr/>
          <a:lstStyle/>
          <a:p>
            <a:r>
              <a:rPr lang="zh-CN" altLang="en-US" sz="1600">
                <a:latin typeface="宋体" panose="02010600030101010101" pitchFamily="2" charset="-122"/>
                <a:ea typeface="宋体" panose="02010600030101010101" pitchFamily="2" charset="-122"/>
              </a:rPr>
              <a:t>创建调整层，调整图层添加的特效将会影响下面所有图层</a:t>
            </a:r>
            <a:endParaRPr lang="zh-CN" altLang="en-US" sz="1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1341120"/>
            <a:ext cx="4324350" cy="3067050"/>
          </a:xfrm>
          <a:prstGeom prst="rect">
            <a:avLst/>
          </a:prstGeom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506095"/>
          </a:xfrm>
        </p:spPr>
        <p:txBody>
          <a:bodyPr>
            <a:normAutofit/>
          </a:bodyPr>
          <a:lstStyle/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最下面两个是新建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PS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C4D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文件，不常用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1772920"/>
            <a:ext cx="6007735" cy="2978150"/>
          </a:xfrm>
          <a:prstGeom prst="rect">
            <a:avLst/>
          </a:prstGeom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3169920"/>
          </a:xfrm>
        </p:spPr>
        <p:txBody>
          <a:bodyPr/>
          <a:lstStyle/>
          <a:p>
            <a:pPr algn="ctr"/>
            <a:r>
              <a:rPr lang="en-US" altLang="zh-CN"/>
              <a:t>AE</a:t>
            </a:r>
            <a:r>
              <a:rPr lang="zh-CN" altLang="en-US"/>
              <a:t>层基础属性</a:t>
            </a:r>
            <a:endParaRPr lang="zh-CN" altLang="en-US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7995" y="1125220"/>
            <a:ext cx="8402320" cy="494093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3851910" y="5013325"/>
            <a:ext cx="4897120" cy="1008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68445" y="5194935"/>
            <a:ext cx="46710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/>
              <a:t>开启AE，导入图片，拖拽到图层区，如图所示。</a:t>
            </a:r>
            <a:endParaRPr lang="zh-CN" altLang="en-US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80" y="1052830"/>
            <a:ext cx="9109075" cy="5283200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1764030" y="5013325"/>
            <a:ext cx="7200900" cy="1224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77185" y="5565775"/>
            <a:ext cx="3611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/>
              <a:t>点击三角，打开图层基本属性设置</a:t>
            </a:r>
            <a:endParaRPr lang="zh-CN" altLang="en-US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" y="1052830"/>
            <a:ext cx="9086850" cy="5330190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2844165" y="5661660"/>
            <a:ext cx="6192520" cy="720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40200" y="5805170"/>
            <a:ext cx="33978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/>
              <a:t>开启变换属性，如图所示</a:t>
            </a:r>
            <a:endParaRPr lang="zh-CN" altLang="en-US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1125220"/>
            <a:ext cx="9067165" cy="519493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3420110" y="5445125"/>
            <a:ext cx="5616575" cy="864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500245" y="5733415"/>
            <a:ext cx="3154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/>
              <a:t>调整图像的锚点，如图所示。</a:t>
            </a:r>
            <a:endParaRPr lang="zh-CN" altLang="en-US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140" y="908685"/>
            <a:ext cx="7599680" cy="573976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2628265" y="5877560"/>
            <a:ext cx="5472430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852545" y="6093460"/>
            <a:ext cx="3611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/>
              <a:t>等比缩放，图片的大小，如图所示</a:t>
            </a:r>
            <a:endParaRPr lang="zh-CN" altLang="en-US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692785"/>
            <a:ext cx="8320405" cy="60839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184015" y="6065520"/>
            <a:ext cx="29083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图片围绕锚点，旋转一定的角度。</a:t>
            </a:r>
            <a:endParaRPr lang="zh-CN" altLang="en-US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981075"/>
            <a:ext cx="9063355" cy="56940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23850" y="5877560"/>
            <a:ext cx="31489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调整图片的不透明度</a:t>
            </a:r>
            <a:endParaRPr lang="zh-CN" altLang="en-US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007110"/>
            <a:ext cx="8305800" cy="4456430"/>
          </a:xfrm>
        </p:spPr>
        <p:txBody>
          <a:bodyPr>
            <a:normAutofit/>
          </a:bodyPr>
          <a:lstStyle/>
          <a:p>
            <a:r>
              <a:rPr lang="zh-CN" altLang="en-US" sz="3200"/>
              <a:t>定位点：默认状态下轴心点在对象的中心，快捷键是【A】</a:t>
            </a:r>
            <a:br>
              <a:rPr lang="zh-CN" altLang="en-US" sz="3200"/>
            </a:br>
            <a:r>
              <a:rPr lang="zh-CN" altLang="en-US" sz="3200"/>
              <a:t> 位置：通过关键帧可以对对象的位置设置动画。快捷键是【P】</a:t>
            </a:r>
            <a:br>
              <a:rPr lang="zh-CN" altLang="en-US" sz="3200"/>
            </a:br>
            <a:r>
              <a:rPr lang="zh-CN" altLang="en-US" sz="3200"/>
              <a:t> 缩放：快捷键是【S】</a:t>
            </a:r>
            <a:br>
              <a:rPr lang="zh-CN" altLang="en-US" sz="3200"/>
            </a:br>
            <a:r>
              <a:rPr lang="zh-CN" altLang="en-US" sz="3200"/>
              <a:t> 旋转:快捷键是【R】</a:t>
            </a:r>
            <a:br>
              <a:rPr lang="zh-CN" altLang="en-US" sz="3200"/>
            </a:br>
            <a:r>
              <a:rPr lang="zh-CN" altLang="en-US" sz="3200"/>
              <a:t>透明度是【</a:t>
            </a:r>
            <a:r>
              <a:rPr lang="en-US" altLang="zh-CN" sz="3200"/>
              <a:t>T</a:t>
            </a:r>
            <a:r>
              <a:rPr lang="zh-CN" altLang="en-US" sz="3200"/>
              <a:t>】</a:t>
            </a:r>
            <a:endParaRPr lang="en-US" altLang="zh-CN" sz="320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830" y="1485265"/>
            <a:ext cx="5299710" cy="27260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3360" y="1095375"/>
            <a:ext cx="84734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随堂案例，位移练习与图层排版练习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6010" y="3573145"/>
            <a:ext cx="5526405" cy="3105785"/>
          </a:xfrm>
          <a:prstGeom prst="rect">
            <a:avLst/>
          </a:prstGeom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215"/>
            <a:ext cx="8305800" cy="2602230"/>
          </a:xfrm>
        </p:spPr>
        <p:txBody>
          <a:bodyPr/>
          <a:lstStyle/>
          <a:p>
            <a:pPr algn="ctr"/>
            <a:r>
              <a:rPr lang="zh-CN" altLang="en-US"/>
              <a:t>图层面板开关模式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685" y="3357245"/>
            <a:ext cx="5780405" cy="3282315"/>
          </a:xfrm>
          <a:prstGeom prst="rect">
            <a:avLst/>
          </a:prstGeom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9545" y="692785"/>
            <a:ext cx="6264910" cy="338391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4077335"/>
            <a:ext cx="7010400" cy="2676525"/>
          </a:xfrm>
          <a:prstGeom prst="rect">
            <a:avLst/>
          </a:prstGeom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1052830"/>
            <a:ext cx="9084310" cy="5131435"/>
          </a:xfrm>
          <a:prstGeom prst="rect">
            <a:avLst/>
          </a:prstGeom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995" y="908685"/>
            <a:ext cx="7858760" cy="5629275"/>
          </a:xfrm>
          <a:prstGeom prst="rect">
            <a:avLst/>
          </a:prstGeom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836930"/>
            <a:ext cx="7706360" cy="5970270"/>
          </a:xfrm>
          <a:prstGeom prst="rect">
            <a:avLst/>
          </a:prstGeom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2185" y="1052830"/>
            <a:ext cx="6085205" cy="5182870"/>
          </a:xfrm>
          <a:prstGeom prst="rect">
            <a:avLst/>
          </a:prstGeom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995" y="1196975"/>
            <a:ext cx="8006080" cy="5233670"/>
          </a:xfrm>
          <a:prstGeom prst="rect">
            <a:avLst/>
          </a:prstGeom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095" y="1125220"/>
            <a:ext cx="7835265" cy="4696460"/>
          </a:xfrm>
          <a:prstGeom prst="rect">
            <a:avLst/>
          </a:prstGeom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605" y="1052830"/>
            <a:ext cx="8540750" cy="3357245"/>
          </a:xfrm>
          <a:prstGeom prst="rect">
            <a:avLst/>
          </a:prstGeom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4165" y="908685"/>
            <a:ext cx="3166110" cy="5727700"/>
          </a:xfrm>
          <a:prstGeom prst="rect">
            <a:avLst/>
          </a:prstGeom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23215" y="1917065"/>
            <a:ext cx="8216265" cy="2785110"/>
          </a:xfrm>
          <a:prstGeom prst="rect">
            <a:avLst/>
          </a:prstGeom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" y="1052830"/>
            <a:ext cx="8531860" cy="4692650"/>
          </a:xfrm>
          <a:prstGeom prst="rect">
            <a:avLst/>
          </a:prstGeom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AE</a:t>
            </a:r>
            <a:r>
              <a:rPr lang="zh-CN" altLang="en-US" dirty="0" smtClean="0"/>
              <a:t>图层模式其余部分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04" y="2428868"/>
            <a:ext cx="47244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4857760"/>
            <a:ext cx="78390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786058"/>
            <a:ext cx="51339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428736"/>
            <a:ext cx="46672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1480"/>
            <a:ext cx="6072230" cy="1564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20" y="857232"/>
            <a:ext cx="77057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214282" y="4214818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</a:rPr>
              <a:t>到前一可见关键帧 </a:t>
            </a:r>
            <a:r>
              <a:rPr lang="en-US" altLang="zh-CN" dirty="0" smtClean="0">
                <a:latin typeface="+mn-ea"/>
              </a:rPr>
              <a:t>J</a:t>
            </a:r>
            <a:br>
              <a:rPr lang="zh-CN" altLang="en-US" dirty="0" smtClean="0">
                <a:latin typeface="+mn-ea"/>
              </a:rPr>
            </a:br>
            <a:r>
              <a:rPr lang="zh-CN" altLang="en-US" dirty="0" smtClean="0">
                <a:latin typeface="+mn-ea"/>
              </a:rPr>
              <a:t>到后一可见关键帧 </a:t>
            </a:r>
            <a:r>
              <a:rPr lang="en-US" altLang="zh-CN" dirty="0" smtClean="0">
                <a:latin typeface="+mn-ea"/>
              </a:rPr>
              <a:t>K</a:t>
            </a:r>
            <a:br>
              <a:rPr lang="zh-CN" altLang="en-US" dirty="0" smtClean="0">
                <a:latin typeface="+mn-ea"/>
              </a:rPr>
            </a:br>
            <a:r>
              <a:rPr lang="zh-CN" altLang="en-US" dirty="0" smtClean="0">
                <a:latin typeface="+mn-ea"/>
              </a:rPr>
              <a:t>到前一可见层时间标记或关键帧 </a:t>
            </a:r>
            <a:r>
              <a:rPr lang="en-US" altLang="zh-CN" dirty="0" err="1" smtClean="0">
                <a:latin typeface="+mn-ea"/>
              </a:rPr>
              <a:t>Alt+J</a:t>
            </a:r>
            <a:br>
              <a:rPr lang="zh-CN" altLang="en-US" dirty="0" smtClean="0">
                <a:latin typeface="+mn-ea"/>
              </a:rPr>
            </a:br>
            <a:r>
              <a:rPr lang="zh-CN" altLang="en-US" dirty="0" smtClean="0">
                <a:latin typeface="+mn-ea"/>
              </a:rPr>
              <a:t>到后一可见层时间标记或关键帧 </a:t>
            </a:r>
            <a:r>
              <a:rPr lang="en-US" altLang="zh-CN" dirty="0" err="1" smtClean="0">
                <a:latin typeface="+mn-ea"/>
              </a:rPr>
              <a:t>Alt+K</a:t>
            </a:r>
            <a:endParaRPr lang="zh-CN" altLang="en-US" dirty="0">
              <a:latin typeface="+mn-ea"/>
            </a:endParaRP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928670"/>
            <a:ext cx="5143504" cy="236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3714752"/>
            <a:ext cx="913447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939226"/>
          </a:xfrm>
        </p:spPr>
        <p:txBody>
          <a:bodyPr/>
          <a:lstStyle/>
          <a:p>
            <a:pPr algn="ctr"/>
            <a:r>
              <a:rPr lang="zh-CN" altLang="en-US" b="1" dirty="0" smtClean="0">
                <a:latin typeface="+mn-ea"/>
                <a:ea typeface="+mn-ea"/>
              </a:rPr>
              <a:t>图层面板遮罩图层</a:t>
            </a:r>
            <a:endParaRPr lang="zh-CN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43042" y="642918"/>
            <a:ext cx="53149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571480"/>
            <a:ext cx="541212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500438"/>
            <a:ext cx="5357850" cy="330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439424"/>
          </a:xfrm>
        </p:spPr>
        <p:txBody>
          <a:bodyPr>
            <a:normAutofit/>
          </a:bodyPr>
          <a:lstStyle/>
          <a:p>
            <a:pPr algn="ctr"/>
            <a:r>
              <a:rPr lang="en-US" altLang="zh-CN" b="1" dirty="0" smtClean="0">
                <a:latin typeface="+mn-ea"/>
                <a:ea typeface="+mn-ea"/>
              </a:rPr>
              <a:t>AE</a:t>
            </a:r>
            <a:r>
              <a:rPr lang="zh-CN" altLang="en-US" b="1" dirty="0" smtClean="0">
                <a:latin typeface="+mn-ea"/>
                <a:ea typeface="+mn-ea"/>
              </a:rPr>
              <a:t>图层的叠加</a:t>
            </a:r>
            <a:br>
              <a:rPr lang="en-US" altLang="zh-CN" b="1" dirty="0" smtClean="0">
                <a:latin typeface="+mn-ea"/>
                <a:ea typeface="+mn-ea"/>
              </a:rPr>
            </a:br>
            <a:r>
              <a:rPr lang="zh-CN" altLang="en-US" sz="1800" b="1" dirty="0" smtClean="0">
                <a:latin typeface="+mn-ea"/>
                <a:ea typeface="+mn-ea"/>
              </a:rPr>
              <a:t>任何图像都是由色相、明度和纯度这三种要素构成的，混合模式正是利用这些属性，通过特殊的计算方法将两个以上的图像进行融合，使之相互影响，再根据颜色、亮度以及饱和度和两度来合成图像，制作出对比度、饱和度和亮度等的变化，最终形成新的图像画面。</a:t>
            </a:r>
            <a:br>
              <a:rPr lang="zh-CN" altLang="en-US" sz="1800" b="1" dirty="0" smtClean="0">
                <a:latin typeface="+mn-ea"/>
                <a:ea typeface="+mn-ea"/>
              </a:rPr>
            </a:br>
            <a:r>
              <a:rPr lang="zh-CN" altLang="en-US" sz="1800" b="1" dirty="0" smtClean="0">
                <a:latin typeface="+mn-ea"/>
                <a:ea typeface="+mn-ea"/>
              </a:rPr>
              <a:t>在</a:t>
            </a:r>
            <a:r>
              <a:rPr lang="en-US" altLang="zh-CN" sz="1800" b="1" dirty="0" smtClean="0">
                <a:latin typeface="+mn-ea"/>
                <a:ea typeface="+mn-ea"/>
              </a:rPr>
              <a:t>AE</a:t>
            </a:r>
            <a:r>
              <a:rPr lang="zh-CN" altLang="en-US" sz="1800" b="1" dirty="0" smtClean="0">
                <a:latin typeface="+mn-ea"/>
                <a:ea typeface="+mn-ea"/>
              </a:rPr>
              <a:t>中，层的叠加模式与</a:t>
            </a:r>
            <a:r>
              <a:rPr lang="en-US" altLang="zh-CN" sz="1800" b="1" dirty="0" err="1" smtClean="0">
                <a:latin typeface="+mn-ea"/>
                <a:ea typeface="+mn-ea"/>
              </a:rPr>
              <a:t>ps</a:t>
            </a:r>
            <a:r>
              <a:rPr lang="zh-CN" altLang="en-US" sz="1800" b="1" dirty="0" smtClean="0">
                <a:latin typeface="+mn-ea"/>
                <a:ea typeface="+mn-ea"/>
              </a:rPr>
              <a:t>的模式相同。</a:t>
            </a:r>
            <a:br>
              <a:rPr lang="zh-CN" altLang="en-US" sz="1800" b="1" dirty="0" smtClean="0">
                <a:latin typeface="+mn-ea"/>
              </a:rPr>
            </a:br>
            <a:endParaRPr lang="zh-CN" altLang="en-US" sz="1800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034" y="928670"/>
            <a:ext cx="8072494" cy="4780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714356"/>
            <a:ext cx="4929222" cy="2534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643314"/>
            <a:ext cx="631507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571868" y="571501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叠加之后变暗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2428860" y="4929198"/>
            <a:ext cx="192882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/>
              <a:t>读取图层的暗部通道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928670"/>
            <a:ext cx="62484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500430" y="192880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叠加之后会变亮</a:t>
            </a:r>
            <a:endParaRPr lang="zh-CN" altLang="en-US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00306"/>
            <a:ext cx="86487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6"/>
            <a:ext cx="848677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矩形 7"/>
          <p:cNvSpPr/>
          <p:nvPr/>
        </p:nvSpPr>
        <p:spPr>
          <a:xfrm>
            <a:off x="1643042" y="4357694"/>
            <a:ext cx="3143272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85918" y="464344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根据颜色的反差做相减</a:t>
            </a:r>
            <a:endParaRPr lang="zh-CN" altLang="en-US" dirty="0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29264"/>
            <a:ext cx="72104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928670"/>
            <a:ext cx="77152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885828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2857496"/>
            <a:ext cx="9429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按 </a:t>
            </a:r>
            <a:r>
              <a:rPr lang="en-US" altLang="zh-CN" dirty="0" smtClean="0"/>
              <a:t>SHIFT</a:t>
            </a:r>
            <a:r>
              <a:rPr lang="zh-CN" altLang="en-US" dirty="0" smtClean="0"/>
              <a:t>加</a:t>
            </a:r>
            <a:r>
              <a:rPr lang="en-US" altLang="zh-CN" dirty="0" smtClean="0"/>
              <a:t>+</a:t>
            </a:r>
            <a:r>
              <a:rPr lang="zh-CN" altLang="en-US" dirty="0" smtClean="0"/>
              <a:t>或者</a:t>
            </a:r>
            <a:r>
              <a:rPr lang="en-US" altLang="zh-CN" dirty="0" smtClean="0"/>
              <a:t>SHIFT</a:t>
            </a:r>
            <a:r>
              <a:rPr lang="zh-CN" altLang="en-US" dirty="0" smtClean="0"/>
              <a:t>加</a:t>
            </a:r>
            <a:r>
              <a:rPr lang="en-US" altLang="zh-CN" dirty="0" smtClean="0"/>
              <a:t>-  </a:t>
            </a:r>
            <a:r>
              <a:rPr lang="zh-CN" altLang="en-US" dirty="0" smtClean="0"/>
              <a:t>可以切换上下叠加模式</a:t>
            </a:r>
            <a:endParaRPr lang="zh-CN" altLang="en-US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286125"/>
            <a:ext cx="457563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214686"/>
            <a:ext cx="5143504" cy="3210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785794"/>
            <a:ext cx="885828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844" y="642918"/>
            <a:ext cx="88583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+mn-ea"/>
              </a:rPr>
              <a:t>任何图像都是由色相、明度和纯度这三种要素构成的，混合模式正是利用这些属性，通过特殊的计算方法将两个以上的图像进行融合，使之相互影响，再根据颜色、亮度以及饱和度和两度来合成图像，制作出对比度、饱和度和亮度等的变化，最终形成新的图像画面。</a:t>
            </a:r>
            <a:endParaRPr lang="zh-CN" altLang="en-US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在</a:t>
            </a:r>
            <a:r>
              <a:rPr lang="en-US" altLang="zh-CN" sz="1600" dirty="0" smtClean="0">
                <a:latin typeface="+mn-ea"/>
              </a:rPr>
              <a:t>AE</a:t>
            </a:r>
            <a:r>
              <a:rPr lang="zh-CN" altLang="en-US" sz="1600" dirty="0" smtClean="0">
                <a:latin typeface="+mn-ea"/>
              </a:rPr>
              <a:t>中，层的叠加模式与</a:t>
            </a:r>
            <a:r>
              <a:rPr lang="en-US" altLang="zh-CN" sz="1600" dirty="0" err="1" smtClean="0">
                <a:latin typeface="+mn-ea"/>
              </a:rPr>
              <a:t>ps</a:t>
            </a:r>
            <a:r>
              <a:rPr lang="zh-CN" altLang="en-US" sz="1600" dirty="0" smtClean="0">
                <a:latin typeface="+mn-ea"/>
              </a:rPr>
              <a:t>的模式相同。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Normal</a:t>
            </a:r>
            <a:r>
              <a:rPr lang="zh-CN" altLang="en-US" sz="1600" dirty="0" smtClean="0">
                <a:latin typeface="+mn-ea"/>
              </a:rPr>
              <a:t>（正常）             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  </a:t>
            </a:r>
            <a:r>
              <a:rPr lang="en-US" altLang="zh-CN" sz="1600" dirty="0" smtClean="0">
                <a:latin typeface="+mn-ea"/>
              </a:rPr>
              <a:t>Dissolve</a:t>
            </a:r>
            <a:r>
              <a:rPr lang="zh-CN" altLang="en-US" sz="1600" dirty="0" smtClean="0">
                <a:latin typeface="+mn-ea"/>
              </a:rPr>
              <a:t>（溶解）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  </a:t>
            </a:r>
            <a:r>
              <a:rPr lang="en-US" altLang="zh-CN" sz="1600" dirty="0" smtClean="0">
                <a:latin typeface="+mn-ea"/>
              </a:rPr>
              <a:t>Dancing</a:t>
            </a:r>
            <a:r>
              <a:rPr lang="zh-CN" altLang="en-US" sz="1600" dirty="0" smtClean="0">
                <a:latin typeface="+mn-ea"/>
              </a:rPr>
              <a:t>（动态溶解）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  </a:t>
            </a:r>
            <a:r>
              <a:rPr lang="en-US" altLang="zh-CN" sz="1600" dirty="0" smtClean="0">
                <a:latin typeface="+mn-ea"/>
              </a:rPr>
              <a:t>Darken</a:t>
            </a:r>
            <a:r>
              <a:rPr lang="zh-CN" altLang="en-US" sz="1600" dirty="0" smtClean="0">
                <a:latin typeface="+mn-ea"/>
              </a:rPr>
              <a:t>（变暗）：制作出颜色更深的效果。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  </a:t>
            </a:r>
            <a:r>
              <a:rPr lang="en-US" altLang="zh-CN" sz="1600" dirty="0" smtClean="0">
                <a:latin typeface="+mn-ea"/>
              </a:rPr>
              <a:t>Multiply</a:t>
            </a:r>
            <a:r>
              <a:rPr lang="zh-CN" altLang="en-US" sz="1600" dirty="0" smtClean="0">
                <a:latin typeface="+mn-ea"/>
              </a:rPr>
              <a:t>（正片叠底）：制作出颜色更深的效果。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  </a:t>
            </a:r>
            <a:r>
              <a:rPr lang="en-US" altLang="zh-CN" sz="1600" dirty="0" smtClean="0">
                <a:latin typeface="+mn-ea"/>
              </a:rPr>
              <a:t>Color Burn</a:t>
            </a:r>
            <a:r>
              <a:rPr lang="zh-CN" altLang="en-US" sz="1600" dirty="0" smtClean="0">
                <a:latin typeface="+mn-ea"/>
              </a:rPr>
              <a:t>（颜色加深）     </a:t>
            </a:r>
            <a:endParaRPr lang="zh-CN" altLang="en-US" sz="1600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357562"/>
            <a:ext cx="90011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altLang="zh-CN" sz="1600" dirty="0" smtClean="0">
                <a:latin typeface="+mn-ea"/>
              </a:rPr>
              <a:t>Leaner Burn</a:t>
            </a:r>
            <a:r>
              <a:rPr lang="zh-CN" altLang="en-US" sz="1600" dirty="0" smtClean="0">
                <a:latin typeface="+mn-ea"/>
              </a:rPr>
              <a:t>（线性加深）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Classic Color Burn</a:t>
            </a:r>
            <a:r>
              <a:rPr lang="zh-CN" altLang="en-US" sz="1600" dirty="0" smtClean="0">
                <a:latin typeface="+mn-ea"/>
              </a:rPr>
              <a:t>（典型颜色加深模式）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Add</a:t>
            </a:r>
            <a:r>
              <a:rPr lang="zh-CN" altLang="en-US" sz="1600" dirty="0" smtClean="0">
                <a:latin typeface="+mn-ea"/>
              </a:rPr>
              <a:t>（相加）：制作出更亮的效果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Lighten</a:t>
            </a:r>
            <a:r>
              <a:rPr lang="zh-CN" altLang="en-US" sz="1600" dirty="0" smtClean="0">
                <a:latin typeface="+mn-ea"/>
              </a:rPr>
              <a:t>（变亮）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Screen</a:t>
            </a:r>
            <a:r>
              <a:rPr lang="zh-CN" altLang="en-US" sz="1600" dirty="0" smtClean="0">
                <a:latin typeface="+mn-ea"/>
              </a:rPr>
              <a:t>（屏幕）：制作出比原来颜色更亮的效果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Color Dodge</a:t>
            </a:r>
            <a:r>
              <a:rPr lang="zh-CN" altLang="en-US" sz="1600" dirty="0" smtClean="0">
                <a:latin typeface="+mn-ea"/>
              </a:rPr>
              <a:t>（颜色减淡）：提高层的亮度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Leaner Dodge</a:t>
            </a:r>
            <a:r>
              <a:rPr lang="zh-CN" altLang="en-US" sz="1600" dirty="0" smtClean="0">
                <a:latin typeface="+mn-ea"/>
              </a:rPr>
              <a:t>（线性减淡）：将亮光部分的值相加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Classic Color Dodge</a:t>
            </a:r>
            <a:r>
              <a:rPr lang="zh-CN" altLang="en-US" sz="1600" dirty="0" smtClean="0">
                <a:latin typeface="+mn-ea"/>
              </a:rPr>
              <a:t>（经典颜色减淡模式）</a:t>
            </a:r>
            <a:endParaRPr lang="zh-CN" altLang="en-US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en-US" sz="1600" dirty="0" smtClean="0">
                <a:latin typeface="+mn-ea"/>
              </a:rPr>
              <a:t>  </a:t>
            </a:r>
            <a:r>
              <a:rPr lang="en-US" altLang="zh-CN" sz="1600" dirty="0" smtClean="0">
                <a:latin typeface="+mn-ea"/>
              </a:rPr>
              <a:t>Overlay</a:t>
            </a:r>
            <a:r>
              <a:rPr lang="zh-CN" altLang="en-US" sz="1600" dirty="0" smtClean="0">
                <a:latin typeface="+mn-ea"/>
              </a:rPr>
              <a:t>（叠加）</a:t>
            </a:r>
            <a:r>
              <a:rPr lang="en-US" altLang="zh-CN" sz="1600" dirty="0" smtClean="0">
                <a:latin typeface="+mn-ea"/>
              </a:rPr>
              <a:t>          </a:t>
            </a:r>
            <a:r>
              <a:rPr lang="zh-CN" altLang="zh-CN" sz="1600" dirty="0" smtClean="0">
                <a:latin typeface="+mn-ea"/>
              </a:rPr>
              <a:t> Leaner Light（线性光）</a:t>
            </a:r>
            <a:endParaRPr lang="zh-CN" altLang="zh-CN" sz="1600" dirty="0" smtClean="0">
              <a:latin typeface="+mn-ea"/>
            </a:endParaRPr>
          </a:p>
          <a:p>
            <a:pPr>
              <a:buFontTx/>
              <a:buNone/>
            </a:pPr>
            <a:r>
              <a:rPr lang="zh-CN" altLang="zh-CN" sz="1600" dirty="0" smtClean="0">
                <a:latin typeface="+mn-ea"/>
              </a:rPr>
              <a:t>  Vivid Light（高光）</a:t>
            </a:r>
            <a:r>
              <a:rPr lang="en-US" altLang="zh-CN" sz="1600" dirty="0" smtClean="0">
                <a:latin typeface="+mn-ea"/>
              </a:rPr>
              <a:t>     </a:t>
            </a:r>
            <a:r>
              <a:rPr lang="zh-CN" altLang="zh-CN" sz="1600" dirty="0" smtClean="0">
                <a:latin typeface="+mn-ea"/>
              </a:rPr>
              <a:t> Soft Light（柔光）</a:t>
            </a:r>
            <a:endParaRPr lang="zh-CN" altLang="zh-CN" sz="1600" dirty="0" smtClean="0">
              <a:latin typeface="+mn-ea"/>
            </a:endParaRPr>
          </a:p>
          <a:p>
            <a:pPr>
              <a:buNone/>
            </a:pPr>
            <a:r>
              <a:rPr lang="zh-CN" altLang="zh-CN" sz="1600" dirty="0" smtClean="0">
                <a:latin typeface="+mn-ea"/>
              </a:rPr>
              <a:t>  Pin Light（点光）</a:t>
            </a:r>
            <a:r>
              <a:rPr lang="en-US" altLang="zh-CN" sz="1600" dirty="0" smtClean="0">
                <a:latin typeface="+mn-ea"/>
              </a:rPr>
              <a:t>         </a:t>
            </a:r>
            <a:r>
              <a:rPr lang="zh-CN" altLang="zh-CN" sz="1600" dirty="0" smtClean="0">
                <a:latin typeface="+mn-ea"/>
              </a:rPr>
              <a:t>Hard Light（强光）</a:t>
            </a:r>
            <a:endParaRPr lang="zh-CN" altLang="zh-CN" sz="1600" dirty="0" smtClean="0">
              <a:latin typeface="+mn-ea"/>
            </a:endParaRP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000108"/>
            <a:ext cx="9144000" cy="2506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</a:t>
            </a:r>
            <a:r>
              <a:rPr lang="en-US" altLang="zh-CN" sz="1400" dirty="0" smtClean="0">
                <a:latin typeface="+mn-ea"/>
              </a:rPr>
              <a:t>Hard Mix</a:t>
            </a:r>
            <a:r>
              <a:rPr lang="zh-CN" altLang="en-US" sz="1400" dirty="0" smtClean="0">
                <a:latin typeface="+mn-ea"/>
              </a:rPr>
              <a:t>（混合）：强化对比度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Difference</a:t>
            </a:r>
            <a:r>
              <a:rPr lang="zh-CN" altLang="en-US" sz="1400" dirty="0" smtClean="0">
                <a:latin typeface="+mn-ea"/>
              </a:rPr>
              <a:t>（差值）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Classic Difference</a:t>
            </a:r>
            <a:r>
              <a:rPr lang="zh-CN" altLang="en-US" sz="1400" dirty="0" smtClean="0">
                <a:latin typeface="+mn-ea"/>
              </a:rPr>
              <a:t>（典型差值）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Exclusion</a:t>
            </a:r>
            <a:r>
              <a:rPr lang="zh-CN" altLang="en-US" sz="1400" dirty="0" smtClean="0">
                <a:latin typeface="+mn-ea"/>
              </a:rPr>
              <a:t>（排除）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Hue</a:t>
            </a:r>
            <a:r>
              <a:rPr lang="zh-CN" altLang="en-US" sz="1400" dirty="0" smtClean="0">
                <a:latin typeface="+mn-ea"/>
              </a:rPr>
              <a:t>（色相）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Saturation</a:t>
            </a:r>
            <a:r>
              <a:rPr lang="zh-CN" altLang="en-US" sz="1400" dirty="0" smtClean="0">
                <a:latin typeface="+mn-ea"/>
              </a:rPr>
              <a:t>（饱和度）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Color</a:t>
            </a:r>
            <a:r>
              <a:rPr lang="zh-CN" altLang="en-US" sz="1400" dirty="0" smtClean="0">
                <a:latin typeface="+mn-ea"/>
              </a:rPr>
              <a:t>（颜色）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Luminosity</a:t>
            </a:r>
            <a:r>
              <a:rPr lang="zh-CN" altLang="en-US" sz="1400" dirty="0" smtClean="0">
                <a:latin typeface="+mn-ea"/>
              </a:rPr>
              <a:t>（明度）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Stencil Alpha</a:t>
            </a:r>
            <a:r>
              <a:rPr lang="zh-CN" altLang="en-US" sz="1400" dirty="0" smtClean="0">
                <a:latin typeface="+mn-ea"/>
              </a:rPr>
              <a:t>（</a:t>
            </a:r>
            <a:r>
              <a:rPr lang="en-US" altLang="zh-CN" sz="1400" dirty="0" smtClean="0">
                <a:latin typeface="+mn-ea"/>
              </a:rPr>
              <a:t>Alpha</a:t>
            </a:r>
            <a:r>
              <a:rPr lang="zh-CN" altLang="en-US" sz="1400" dirty="0" smtClean="0">
                <a:latin typeface="+mn-ea"/>
              </a:rPr>
              <a:t>通道模版模式）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Silhouette </a:t>
            </a:r>
            <a:r>
              <a:rPr lang="en-US" altLang="zh-CN" sz="1400" dirty="0" err="1" smtClean="0">
                <a:latin typeface="+mn-ea"/>
              </a:rPr>
              <a:t>Luma</a:t>
            </a:r>
            <a:r>
              <a:rPr lang="zh-CN" altLang="en-US" sz="1400" dirty="0" smtClean="0">
                <a:latin typeface="+mn-ea"/>
              </a:rPr>
              <a:t>（亮度轮廓模式）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Silhouette Alpha</a:t>
            </a:r>
            <a:r>
              <a:rPr lang="zh-CN" altLang="en-US" sz="1400" dirty="0" smtClean="0">
                <a:latin typeface="+mn-ea"/>
              </a:rPr>
              <a:t>（反转</a:t>
            </a:r>
            <a:r>
              <a:rPr lang="en-US" altLang="zh-CN" sz="1400" dirty="0" smtClean="0">
                <a:latin typeface="+mn-ea"/>
              </a:rPr>
              <a:t>Alpha</a:t>
            </a:r>
            <a:r>
              <a:rPr lang="zh-CN" altLang="en-US" sz="1400" dirty="0" smtClean="0">
                <a:latin typeface="+mn-ea"/>
              </a:rPr>
              <a:t>蒙版模式）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Silhouette </a:t>
            </a:r>
            <a:r>
              <a:rPr lang="en-US" altLang="zh-CN" sz="1400" dirty="0" err="1" smtClean="0">
                <a:latin typeface="+mn-ea"/>
              </a:rPr>
              <a:t>Luma</a:t>
            </a:r>
            <a:r>
              <a:rPr lang="zh-CN" altLang="en-US" sz="1400" dirty="0" smtClean="0">
                <a:latin typeface="+mn-ea"/>
              </a:rPr>
              <a:t>（亮度轮廓模式）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Alpha Add</a:t>
            </a:r>
            <a:r>
              <a:rPr lang="zh-CN" altLang="en-US" sz="1400" dirty="0" smtClean="0">
                <a:latin typeface="+mn-ea"/>
              </a:rPr>
              <a:t>（</a:t>
            </a:r>
            <a:r>
              <a:rPr lang="en-US" altLang="zh-CN" sz="1400" dirty="0" smtClean="0">
                <a:latin typeface="+mn-ea"/>
              </a:rPr>
              <a:t>Alpha</a:t>
            </a:r>
            <a:r>
              <a:rPr lang="zh-CN" altLang="en-US" sz="1400" dirty="0" smtClean="0">
                <a:latin typeface="+mn-ea"/>
              </a:rPr>
              <a:t>通道叠加模式）</a:t>
            </a:r>
            <a:endParaRPr lang="zh-CN" altLang="en-US" sz="1400" dirty="0" smtClean="0">
              <a:latin typeface="+mn-ea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400" dirty="0" smtClean="0">
                <a:latin typeface="+mn-ea"/>
              </a:rPr>
              <a:t>  </a:t>
            </a:r>
            <a:r>
              <a:rPr lang="en-US" altLang="zh-CN" sz="1400" dirty="0" smtClean="0">
                <a:latin typeface="+mn-ea"/>
              </a:rPr>
              <a:t>Luminescent </a:t>
            </a:r>
            <a:r>
              <a:rPr lang="en-US" altLang="zh-CN" sz="1400" dirty="0" err="1" smtClean="0">
                <a:latin typeface="+mn-ea"/>
              </a:rPr>
              <a:t>Premul</a:t>
            </a:r>
            <a:r>
              <a:rPr lang="zh-CN" altLang="en-US" sz="1400" dirty="0" smtClean="0">
                <a:latin typeface="+mn-ea"/>
              </a:rPr>
              <a:t>（冷光模式）</a:t>
            </a:r>
            <a:endParaRPr lang="zh-CN" altLang="en-US" sz="14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3714752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hlinkClick r:id="rId1"/>
              </a:rPr>
              <a:t>https://wenku.baidu.com/view/13febcc62cc58bd63186bd9e.html</a:t>
            </a:r>
            <a:r>
              <a:rPr lang="en-US" altLang="zh-CN" dirty="0" smtClean="0"/>
              <a:t> </a:t>
            </a:r>
            <a:r>
              <a:rPr lang="zh-CN" altLang="en-US" dirty="0" smtClean="0"/>
              <a:t>更加详细的解答</a:t>
            </a:r>
            <a:r>
              <a:rPr lang="en-US" altLang="zh-CN" dirty="0" smtClean="0"/>
              <a:t>  </a:t>
            </a:r>
            <a:endParaRPr lang="zh-CN" altLang="en-US" dirty="0"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8596" y="1000108"/>
            <a:ext cx="87154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 smtClean="0">
                <a:latin typeface="+mn-ea"/>
              </a:rPr>
              <a:t>Nomal</a:t>
            </a:r>
            <a:r>
              <a:rPr lang="en-US" altLang="zh-CN" sz="1600" dirty="0" smtClean="0">
                <a:latin typeface="+mn-ea"/>
              </a:rPr>
              <a:t> </a:t>
            </a:r>
            <a:r>
              <a:rPr lang="zh-CN" altLang="en-US" sz="1600" dirty="0" smtClean="0">
                <a:latin typeface="+mn-ea"/>
              </a:rPr>
              <a:t>（正常模式） ：当不透明设置为 </a:t>
            </a:r>
            <a:r>
              <a:rPr lang="en-US" altLang="zh-CN" sz="1600" dirty="0" smtClean="0">
                <a:latin typeface="+mn-ea"/>
              </a:rPr>
              <a:t>100</a:t>
            </a:r>
            <a:r>
              <a:rPr lang="zh-CN" altLang="en-US" sz="1600" dirty="0" smtClean="0">
                <a:latin typeface="+mn-ea"/>
              </a:rPr>
              <a:t>％时，此合成模式将根据</a:t>
            </a:r>
            <a:r>
              <a:rPr lang="en-US" altLang="zh-CN" sz="1600" dirty="0" smtClean="0">
                <a:latin typeface="+mn-ea"/>
              </a:rPr>
              <a:t>Alpha</a:t>
            </a:r>
            <a:r>
              <a:rPr lang="zh-CN" altLang="en-US" sz="1600" dirty="0" smtClean="0">
                <a:latin typeface="+mn-ea"/>
              </a:rPr>
              <a:t>通道正常显示当前层，幷且层的显示不受其他层的影响 ；当不透明度设置小于</a:t>
            </a:r>
            <a:r>
              <a:rPr lang="en-US" altLang="zh-CN" sz="1600" dirty="0" smtClean="0">
                <a:latin typeface="+mn-ea"/>
              </a:rPr>
              <a:t>100</a:t>
            </a:r>
            <a:r>
              <a:rPr lang="zh-CN" altLang="en-US" sz="1600" dirty="0" smtClean="0">
                <a:latin typeface="+mn-ea"/>
              </a:rPr>
              <a:t>％时，当前层的每一个像素点的颜色将受到其他层的影响，根据当前的不透明度值和其他层的色彩来确定显示的颜色。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Dissolve (</a:t>
            </a:r>
            <a:r>
              <a:rPr lang="zh-CN" altLang="en-US" sz="1600" dirty="0" smtClean="0">
                <a:latin typeface="+mn-ea"/>
              </a:rPr>
              <a:t>溶解模式）：该合成模式将控制层与层间的融合显示。因此该模式对于有羽化边界的层起到较大的影响。如果当前层没有遮罩羽化边界或该层设定为完全不透明，则该模式几乎不起作用。所以该模式最终效果受到当前层的 </a:t>
            </a:r>
            <a:r>
              <a:rPr lang="en-US" altLang="zh-CN" sz="1600" dirty="0" smtClean="0">
                <a:latin typeface="+mn-ea"/>
              </a:rPr>
              <a:t>Alpha </a:t>
            </a:r>
            <a:r>
              <a:rPr lang="zh-CN" altLang="en-US" sz="1600" dirty="0" smtClean="0">
                <a:latin typeface="+mn-ea"/>
              </a:rPr>
              <a:t>通道的羽化程度和不透明度的影响：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err="1" smtClean="0">
                <a:latin typeface="+mn-ea"/>
              </a:rPr>
              <a:t>Dacing</a:t>
            </a:r>
            <a:r>
              <a:rPr lang="en-US" altLang="zh-CN" sz="1600" dirty="0" smtClean="0">
                <a:latin typeface="+mn-ea"/>
              </a:rPr>
              <a:t> </a:t>
            </a:r>
            <a:r>
              <a:rPr lang="en-US" altLang="zh-CN" sz="1600" dirty="0" err="1" smtClean="0">
                <a:latin typeface="+mn-ea"/>
              </a:rPr>
              <a:t>Dissove</a:t>
            </a:r>
            <a:r>
              <a:rPr lang="en-US" altLang="zh-CN" sz="1600" dirty="0" smtClean="0">
                <a:latin typeface="+mn-ea"/>
              </a:rPr>
              <a:t> </a:t>
            </a:r>
            <a:r>
              <a:rPr lang="zh-CN" altLang="en-US" sz="1600" dirty="0" smtClean="0">
                <a:latin typeface="+mn-ea"/>
              </a:rPr>
              <a:t>（动态溶解模式）：该模式和 </a:t>
            </a:r>
            <a:r>
              <a:rPr lang="en-US" altLang="zh-CN" sz="1600" dirty="0" err="1" smtClean="0">
                <a:latin typeface="+mn-ea"/>
              </a:rPr>
              <a:t>Dissove</a:t>
            </a:r>
            <a:r>
              <a:rPr lang="en-US" altLang="zh-CN" sz="1600" dirty="0" smtClean="0">
                <a:latin typeface="+mn-ea"/>
              </a:rPr>
              <a:t> </a:t>
            </a:r>
            <a:r>
              <a:rPr lang="zh-CN" altLang="en-US" sz="1600" dirty="0" smtClean="0">
                <a:latin typeface="+mn-ea"/>
              </a:rPr>
              <a:t>相同，但它对融合区域进行了随机动画 。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Dark</a:t>
            </a:r>
            <a:r>
              <a:rPr lang="zh-CN" altLang="en-US" sz="1600" dirty="0" smtClean="0">
                <a:latin typeface="+mn-ea"/>
              </a:rPr>
              <a:t>（变暗模式）：用于查看每个通道中的颜色信息，并选择基色或混和色中较暗的颜色作为结果色。（与</a:t>
            </a:r>
            <a:r>
              <a:rPr lang="en-US" altLang="zh-CN" sz="1600" dirty="0" smtClean="0">
                <a:latin typeface="+mn-ea"/>
              </a:rPr>
              <a:t>Lighten</a:t>
            </a:r>
            <a:r>
              <a:rPr lang="zh-CN" altLang="en-US" sz="1600" dirty="0" smtClean="0">
                <a:latin typeface="+mn-ea"/>
              </a:rPr>
              <a:t>（变亮模式）模式相反）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Multiply </a:t>
            </a:r>
            <a:r>
              <a:rPr lang="zh-CN" altLang="en-US" sz="1600" dirty="0" smtClean="0">
                <a:latin typeface="+mn-ea"/>
              </a:rPr>
              <a:t>（正片叠底模式）：一种减色混合模式，将基色与混和色相乘，形成一种光线透过两张叠加在一起的幻灯片效果，结果呈现出一种较暗的效果。任何颜色与黑色相乘产生黑色，与白色相乘则就保持不变。（与</a:t>
            </a:r>
            <a:r>
              <a:rPr lang="en-US" altLang="zh-CN" sz="1600" dirty="0" smtClean="0">
                <a:latin typeface="+mn-ea"/>
              </a:rPr>
              <a:t>Screen</a:t>
            </a:r>
            <a:r>
              <a:rPr lang="zh-CN" altLang="en-US" sz="1600" dirty="0" smtClean="0">
                <a:latin typeface="+mn-ea"/>
              </a:rPr>
              <a:t>（屏幕模式）模式相反）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Linear </a:t>
            </a:r>
            <a:r>
              <a:rPr lang="en-US" altLang="zh-CN" sz="1600" dirty="0" err="1" smtClean="0">
                <a:latin typeface="+mn-ea"/>
              </a:rPr>
              <a:t>Burm</a:t>
            </a:r>
            <a:r>
              <a:rPr lang="en-US" altLang="zh-CN" sz="1600" dirty="0" smtClean="0">
                <a:latin typeface="+mn-ea"/>
              </a:rPr>
              <a:t> </a:t>
            </a:r>
            <a:r>
              <a:rPr lang="zh-CN" altLang="en-US" sz="1600" dirty="0" smtClean="0">
                <a:latin typeface="+mn-ea"/>
              </a:rPr>
              <a:t>（线性加深）：用于查看每个通道中的颜色信息，并通过减小亮度使基色变暗变亮以反映混和色。与黑色混合则不变化：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smtClean="0">
                <a:latin typeface="+mn-ea"/>
              </a:rPr>
              <a:t>Color Burn</a:t>
            </a:r>
            <a:r>
              <a:rPr lang="zh-CN" altLang="en-US" sz="1600" dirty="0" smtClean="0">
                <a:latin typeface="+mn-ea"/>
              </a:rPr>
              <a:t>（颜色加深模式）：通过增加对比度使基色变暗以反映混和色，若混合色为白色则不产生变化：</a:t>
            </a:r>
            <a:endParaRPr lang="zh-CN" altLang="en-US" sz="1600" dirty="0" smtClean="0">
              <a:latin typeface="+mn-ea"/>
            </a:endParaRPr>
          </a:p>
          <a:p>
            <a:r>
              <a:rPr lang="en-US" altLang="zh-CN" sz="1600" dirty="0" err="1" smtClean="0">
                <a:latin typeface="+mn-ea"/>
              </a:rPr>
              <a:t>Classi</a:t>
            </a:r>
            <a:r>
              <a:rPr lang="en-US" altLang="zh-CN" sz="1600" dirty="0" smtClean="0">
                <a:latin typeface="+mn-ea"/>
              </a:rPr>
              <a:t> Color Burn </a:t>
            </a:r>
            <a:r>
              <a:rPr lang="zh-CN" altLang="en-US" sz="1600" dirty="0" smtClean="0">
                <a:latin typeface="+mn-ea"/>
              </a:rPr>
              <a:t>（典型颜色加深模式）：通过增加对比度使基色变暗以反映混合色，优化与 </a:t>
            </a:r>
            <a:r>
              <a:rPr lang="en-US" altLang="zh-CN" sz="1600" dirty="0" smtClean="0">
                <a:latin typeface="+mn-ea"/>
              </a:rPr>
              <a:t>Color Burn</a:t>
            </a:r>
            <a:endParaRPr lang="en-US" altLang="zh-CN" sz="1600" dirty="0" smtClean="0">
              <a:latin typeface="+mn-ea"/>
            </a:endParaRPr>
          </a:p>
          <a:p>
            <a:r>
              <a:rPr lang="zh-CN" altLang="en-US" sz="1600" dirty="0" smtClean="0">
                <a:latin typeface="+mn-ea"/>
              </a:rPr>
              <a:t>较深的颜色</a:t>
            </a:r>
            <a:endParaRPr lang="zh-CN" altLang="en-US" sz="1600" dirty="0">
              <a:latin typeface="+mn-ea"/>
            </a:endParaRP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dirty="0" smtClean="0">
                <a:latin typeface="+mn-ea"/>
                <a:ea typeface="+mn-ea"/>
              </a:rPr>
              <a:t>AE</a:t>
            </a:r>
            <a:r>
              <a:rPr lang="zh-CN" altLang="en-US" dirty="0" smtClean="0">
                <a:latin typeface="+mn-ea"/>
                <a:ea typeface="+mn-ea"/>
              </a:rPr>
              <a:t>效果控件的使用方法</a:t>
            </a:r>
            <a:endParaRPr lang="zh-CN" altLang="en-US" dirty="0">
              <a:latin typeface="+mn-ea"/>
              <a:ea typeface="+mn-ea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57422" y="2143116"/>
            <a:ext cx="3857652" cy="3824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1357298"/>
            <a:ext cx="6991368" cy="453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215" y="981075"/>
            <a:ext cx="8305800" cy="2910840"/>
          </a:xfrm>
        </p:spPr>
        <p:txBody>
          <a:bodyPr/>
          <a:lstStyle/>
          <a:p>
            <a:pPr algn="ctr"/>
            <a:r>
              <a:rPr lang="zh-CN" altLang="en-US"/>
              <a:t>效果控件添加与查询</a:t>
            </a:r>
            <a:endParaRPr lang="zh-CN" altLang="en-US"/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6325" y="1485265"/>
            <a:ext cx="3743325" cy="40957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875" y="908685"/>
            <a:ext cx="3853180" cy="61175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285115" y="908685"/>
            <a:ext cx="3273425" cy="5711190"/>
          </a:xfrm>
          <a:prstGeom prst="rect">
            <a:avLst/>
          </a:prstGeom>
        </p:spPr>
      </p:pic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705" y="1052830"/>
            <a:ext cx="8531225" cy="5263515"/>
          </a:xfrm>
          <a:prstGeom prst="rect">
            <a:avLst/>
          </a:prstGeom>
        </p:spPr>
      </p:pic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000" b="1" dirty="0" smtClean="0">
                <a:latin typeface="+mn-ea"/>
                <a:ea typeface="+mn-ea"/>
              </a:rPr>
              <a:t>万花筒案例</a:t>
            </a:r>
            <a:endParaRPr lang="zh-CN" altLang="en-US" sz="2000" b="1" dirty="0">
              <a:latin typeface="+mn-ea"/>
              <a:ea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472" y="1928802"/>
            <a:ext cx="8001056" cy="45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570" y="995045"/>
            <a:ext cx="8658225" cy="4867275"/>
          </a:xfrm>
          <a:prstGeom prst="rect">
            <a:avLst/>
          </a:prstGeom>
        </p:spPr>
      </p:pic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082102"/>
          </a:xfrm>
        </p:spPr>
        <p:txBody>
          <a:bodyPr/>
          <a:lstStyle/>
          <a:p>
            <a:pPr algn="ctr"/>
            <a:r>
              <a:rPr lang="zh-CN" altLang="en-US" b="1" dirty="0" smtClean="0">
                <a:latin typeface="+mn-ea"/>
                <a:ea typeface="+mn-ea"/>
              </a:rPr>
              <a:t>关键帧的创建和编辑</a:t>
            </a:r>
            <a:endParaRPr lang="zh-CN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1714488"/>
            <a:ext cx="8715436" cy="4062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034" y="107154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62" y="1214422"/>
            <a:ext cx="59721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643314"/>
            <a:ext cx="55816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8620156" cy="796086"/>
          </a:xfrm>
        </p:spPr>
        <p:txBody>
          <a:bodyPr>
            <a:normAutofit/>
          </a:bodyPr>
          <a:lstStyle/>
          <a:p>
            <a:r>
              <a:rPr lang="zh-CN" altLang="en-US" sz="1800" dirty="0" smtClean="0">
                <a:latin typeface="+mn-ea"/>
                <a:ea typeface="+mn-ea"/>
              </a:rPr>
              <a:t>篮球位移旋转案例</a:t>
            </a:r>
            <a:endParaRPr lang="zh-CN" altLang="en-US" sz="1800" dirty="0">
              <a:latin typeface="+mn-ea"/>
              <a:ea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1785926"/>
            <a:ext cx="8632730" cy="4067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406" y="704088"/>
            <a:ext cx="9072594" cy="3367854"/>
          </a:xfrm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+mn-ea"/>
                <a:ea typeface="+mn-ea"/>
              </a:rPr>
              <a:t> 关键帧辅助以及动画曲线编辑器</a:t>
            </a:r>
            <a:endParaRPr lang="zh-CN" altLang="en-US" sz="4800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24648"/>
          </a:xfrm>
        </p:spPr>
        <p:txBody>
          <a:bodyPr>
            <a:normAutofit/>
          </a:bodyPr>
          <a:lstStyle/>
          <a:p>
            <a:r>
              <a:rPr lang="zh-CN" altLang="en-US" sz="1800" b="1" dirty="0" smtClean="0">
                <a:latin typeface="+mn-ea"/>
                <a:ea typeface="+mn-ea"/>
              </a:rPr>
              <a:t>用小球弹跳来讲解节奏（快慢）的重要性</a:t>
            </a:r>
            <a:endParaRPr lang="zh-CN" altLang="en-US" sz="1800" b="1" dirty="0">
              <a:latin typeface="+mn-ea"/>
              <a:ea typeface="+mn-ea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2976" y="1785926"/>
            <a:ext cx="5876925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0100" y="785794"/>
            <a:ext cx="6429420" cy="445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2786058"/>
            <a:ext cx="34575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3450" y="785794"/>
            <a:ext cx="44005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85794"/>
            <a:ext cx="4572032" cy="2155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06" y="4276725"/>
            <a:ext cx="601027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71472" y="592933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缓动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动画曲线编辑器</a:t>
            </a:r>
            <a:endParaRPr lang="zh-CN" alt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071678"/>
            <a:ext cx="861412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071546"/>
            <a:ext cx="847210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928670"/>
            <a:ext cx="911054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357298"/>
            <a:ext cx="9076251" cy="516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2000240"/>
            <a:ext cx="842962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0" y="1071546"/>
            <a:ext cx="6072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AE</a:t>
            </a:r>
            <a:r>
              <a:rPr lang="zh-CN" altLang="en-US" dirty="0" smtClean="0"/>
              <a:t>位移案例</a:t>
            </a:r>
            <a:endParaRPr lang="zh-CN" altLang="en-US" dirty="0"/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1538" y="2786058"/>
            <a:ext cx="6429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rgbClr val="0070C0"/>
                </a:solidFill>
                <a:latin typeface="+mn-ea"/>
              </a:rPr>
              <a:t>MASK</a:t>
            </a:r>
            <a:r>
              <a:rPr lang="zh-CN" altLang="en-US" sz="4000" b="1" dirty="0" smtClean="0">
                <a:solidFill>
                  <a:srgbClr val="0070C0"/>
                </a:solidFill>
                <a:latin typeface="+mn-ea"/>
              </a:rPr>
              <a:t>遮罩混合模式</a:t>
            </a:r>
            <a:endParaRPr lang="zh-CN" altLang="en-US" sz="4000" b="1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4143380"/>
            <a:ext cx="88011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214422"/>
            <a:ext cx="88106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4084524"/>
            <a:ext cx="9215502" cy="2406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扣椅子案例</a:t>
            </a:r>
            <a:endParaRPr lang="zh-CN" alt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85786" y="1857364"/>
            <a:ext cx="7072330" cy="44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305800" cy="1143008"/>
          </a:xfrm>
        </p:spPr>
        <p:txBody>
          <a:bodyPr/>
          <a:lstStyle/>
          <a:p>
            <a:r>
              <a:rPr lang="zh-CN" altLang="en-US" dirty="0" smtClean="0"/>
              <a:t>书写文字案例</a:t>
            </a:r>
            <a:endParaRPr lang="zh-CN" altLang="en-US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1785926"/>
            <a:ext cx="6357982" cy="430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796350"/>
          </a:xfrm>
        </p:spPr>
        <p:txBody>
          <a:bodyPr>
            <a:normAutofit/>
          </a:bodyPr>
          <a:lstStyle/>
          <a:p>
            <a:pPr algn="ctr"/>
            <a:r>
              <a:rPr lang="en-US" altLang="zh-CN" sz="4800" b="1" dirty="0" smtClean="0">
                <a:latin typeface="+mn-ea"/>
                <a:ea typeface="+mn-ea"/>
              </a:rPr>
              <a:t>MASK</a:t>
            </a:r>
            <a:r>
              <a:rPr lang="zh-CN" altLang="en-US" sz="4800" b="1" dirty="0" smtClean="0">
                <a:latin typeface="+mn-ea"/>
                <a:ea typeface="+mn-ea"/>
              </a:rPr>
              <a:t>遮罩制作扫光效果</a:t>
            </a:r>
            <a:endParaRPr lang="zh-CN" altLang="en-US" sz="4800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latin typeface="+mn-ea"/>
                <a:ea typeface="+mn-ea"/>
              </a:rPr>
              <a:t>案例效果</a:t>
            </a:r>
            <a:endParaRPr lang="zh-CN" altLang="en-US" sz="2400" dirty="0">
              <a:latin typeface="+mn-ea"/>
              <a:ea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714488"/>
            <a:ext cx="79152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81772"/>
          </a:xfrm>
        </p:spPr>
        <p:txBody>
          <a:bodyPr>
            <a:normAutofit/>
          </a:bodyPr>
          <a:lstStyle/>
          <a:p>
            <a:r>
              <a:rPr lang="en-US" altLang="zh-CN" sz="2000" dirty="0" smtClean="0">
                <a:latin typeface="+mn-ea"/>
                <a:ea typeface="+mn-ea"/>
              </a:rPr>
              <a:t>01</a:t>
            </a:r>
            <a:r>
              <a:rPr lang="zh-CN" altLang="en-US" sz="2000" dirty="0" smtClean="0">
                <a:latin typeface="+mn-ea"/>
                <a:ea typeface="+mn-ea"/>
              </a:rPr>
              <a:t>：制作背景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42910" y="1500174"/>
            <a:ext cx="7162876" cy="5086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38896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+mn-ea"/>
                <a:ea typeface="+mn-ea"/>
              </a:rPr>
              <a:t>02</a:t>
            </a:r>
            <a:r>
              <a:rPr lang="zh-CN" altLang="en-US" sz="2400" dirty="0" smtClean="0">
                <a:latin typeface="+mn-ea"/>
                <a:ea typeface="+mn-ea"/>
              </a:rPr>
              <a:t>：制作文字</a:t>
            </a:r>
            <a:endParaRPr lang="zh-CN" altLang="en-US" sz="2400" dirty="0"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285860"/>
            <a:ext cx="5357818" cy="33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6805" y="3786190"/>
            <a:ext cx="5787195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38896"/>
          </a:xfrm>
        </p:spPr>
        <p:txBody>
          <a:bodyPr>
            <a:normAutofit/>
          </a:bodyPr>
          <a:lstStyle/>
          <a:p>
            <a:r>
              <a:rPr lang="en-US" altLang="zh-CN" sz="2000" dirty="0" smtClean="0">
                <a:latin typeface="+mn-ea"/>
                <a:ea typeface="+mn-ea"/>
              </a:rPr>
              <a:t>03</a:t>
            </a:r>
            <a:r>
              <a:rPr lang="zh-CN" altLang="en-US" sz="2000" dirty="0" smtClean="0">
                <a:latin typeface="+mn-ea"/>
                <a:ea typeface="+mn-ea"/>
              </a:rPr>
              <a:t>：制作高亮文字图层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00174"/>
            <a:ext cx="909951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96020"/>
          </a:xfrm>
        </p:spPr>
        <p:txBody>
          <a:bodyPr>
            <a:noAutofit/>
          </a:bodyPr>
          <a:lstStyle/>
          <a:p>
            <a:r>
              <a:rPr lang="en-US" altLang="zh-CN" sz="2000" dirty="0" smtClean="0">
                <a:latin typeface="+mn-ea"/>
                <a:ea typeface="+mn-ea"/>
              </a:rPr>
              <a:t>04</a:t>
            </a:r>
            <a:r>
              <a:rPr lang="zh-CN" altLang="en-US" sz="2000" dirty="0" smtClean="0">
                <a:latin typeface="+mn-ea"/>
                <a:ea typeface="+mn-ea"/>
              </a:rPr>
              <a:t>：添加蒙版并制作蒙版位移动画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85926"/>
            <a:ext cx="9144000" cy="4960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704088"/>
            <a:ext cx="8763000" cy="724648"/>
          </a:xfrm>
        </p:spPr>
        <p:txBody>
          <a:bodyPr>
            <a:normAutofit/>
          </a:bodyPr>
          <a:lstStyle/>
          <a:p>
            <a:r>
              <a:rPr lang="en-US" altLang="zh-CN" sz="2000" dirty="0" smtClean="0">
                <a:latin typeface="+mn-ea"/>
                <a:ea typeface="+mn-ea"/>
              </a:rPr>
              <a:t>05</a:t>
            </a:r>
            <a:r>
              <a:rPr lang="zh-CN" altLang="en-US" sz="2000" dirty="0" smtClean="0">
                <a:latin typeface="+mn-ea"/>
                <a:ea typeface="+mn-ea"/>
              </a:rPr>
              <a:t>补充部分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14487"/>
            <a:ext cx="9144000" cy="230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653210"/>
          </a:xfrm>
        </p:spPr>
        <p:txBody>
          <a:bodyPr>
            <a:normAutofit/>
          </a:bodyPr>
          <a:lstStyle/>
          <a:p>
            <a:r>
              <a:rPr lang="en-US" altLang="zh-CN" sz="2000" dirty="0" smtClean="0">
                <a:latin typeface="+mn-ea"/>
                <a:ea typeface="+mn-ea"/>
              </a:rPr>
              <a:t>07</a:t>
            </a:r>
            <a:r>
              <a:rPr lang="zh-CN" altLang="en-US" sz="2000" dirty="0" smtClean="0">
                <a:latin typeface="+mn-ea"/>
                <a:ea typeface="+mn-ea"/>
              </a:rPr>
              <a:t>：通过一个文字层来制作扫光效果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85927"/>
            <a:ext cx="9144000" cy="433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939226"/>
          </a:xfrm>
        </p:spPr>
        <p:txBody>
          <a:bodyPr/>
          <a:lstStyle/>
          <a:p>
            <a:pPr algn="ctr"/>
            <a:r>
              <a:rPr lang="en-US" altLang="zh-CN" b="1" dirty="0" smtClean="0">
                <a:latin typeface="+mn-ea"/>
                <a:ea typeface="+mn-ea"/>
              </a:rPr>
              <a:t>MASK</a:t>
            </a:r>
            <a:r>
              <a:rPr lang="zh-CN" altLang="en-US" b="1" dirty="0" smtClean="0">
                <a:latin typeface="+mn-ea"/>
                <a:ea typeface="+mn-ea"/>
              </a:rPr>
              <a:t>遮罩制作路径动画</a:t>
            </a:r>
            <a:endParaRPr lang="zh-CN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方变圆在变五角星动画案例</a:t>
            </a:r>
            <a:endParaRPr lang="zh-CN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2285992"/>
            <a:ext cx="9001156" cy="421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81772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latin typeface="+mn-ea"/>
                <a:ea typeface="+mn-ea"/>
              </a:rPr>
              <a:t>小技巧</a:t>
            </a:r>
            <a:endParaRPr lang="zh-CN" altLang="en-US" sz="2800" b="1" dirty="0">
              <a:latin typeface="+mn-ea"/>
              <a:ea typeface="+mn-ea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00166" y="1357298"/>
            <a:ext cx="5636465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653210"/>
          </a:xfrm>
        </p:spPr>
        <p:txBody>
          <a:bodyPr>
            <a:normAutofit/>
          </a:bodyPr>
          <a:lstStyle/>
          <a:p>
            <a:r>
              <a:rPr lang="zh-CN" altLang="en-US" sz="2000" b="1" dirty="0" smtClean="0">
                <a:latin typeface="+mn-ea"/>
                <a:ea typeface="+mn-ea"/>
              </a:rPr>
              <a:t>如何把文字转换成蒙版</a:t>
            </a:r>
            <a:endParaRPr lang="zh-CN" altLang="en-US" sz="2000" b="1" dirty="0">
              <a:latin typeface="+mn-ea"/>
              <a:ea typeface="+mn-ea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596" y="1785926"/>
            <a:ext cx="7786742" cy="477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10334"/>
          </a:xfrm>
        </p:spPr>
        <p:txBody>
          <a:bodyPr>
            <a:normAutofit/>
          </a:bodyPr>
          <a:lstStyle/>
          <a:p>
            <a:r>
              <a:rPr lang="en-US" altLang="zh-CN" sz="2000" b="1" dirty="0" smtClean="0">
                <a:latin typeface="+mn-ea"/>
                <a:ea typeface="+mn-ea"/>
              </a:rPr>
              <a:t>T</a:t>
            </a:r>
            <a:r>
              <a:rPr lang="zh-CN" altLang="en-US" sz="2000" b="1" dirty="0" smtClean="0">
                <a:latin typeface="+mn-ea"/>
                <a:ea typeface="+mn-ea"/>
              </a:rPr>
              <a:t>变</a:t>
            </a:r>
            <a:r>
              <a:rPr lang="en-US" altLang="zh-CN" sz="2000" b="1" dirty="0" smtClean="0">
                <a:latin typeface="+mn-ea"/>
                <a:ea typeface="+mn-ea"/>
              </a:rPr>
              <a:t>N</a:t>
            </a:r>
            <a:r>
              <a:rPr lang="zh-CN" altLang="en-US" sz="2000" b="1" dirty="0" smtClean="0">
                <a:latin typeface="+mn-ea"/>
                <a:ea typeface="+mn-ea"/>
              </a:rPr>
              <a:t>案例</a:t>
            </a:r>
            <a:endParaRPr lang="zh-CN" altLang="en-US" sz="2000" b="1" dirty="0">
              <a:latin typeface="+mn-ea"/>
              <a:ea typeface="+mn-ea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85926"/>
            <a:ext cx="9172184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53276"/>
          </a:xfrm>
        </p:spPr>
        <p:txBody>
          <a:bodyPr/>
          <a:lstStyle/>
          <a:p>
            <a:pPr algn="ctr"/>
            <a:r>
              <a:rPr lang="zh-CN" altLang="en-US" dirty="0" smtClean="0"/>
              <a:t>文字工具的使用</a:t>
            </a:r>
            <a:endParaRPr lang="zh-CN" alt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357430"/>
            <a:ext cx="914400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00108"/>
            <a:ext cx="9144000" cy="546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38896"/>
          </a:xfrm>
        </p:spPr>
        <p:txBody>
          <a:bodyPr>
            <a:normAutofit/>
          </a:bodyPr>
          <a:lstStyle/>
          <a:p>
            <a:r>
              <a:rPr lang="zh-CN" altLang="en-US" sz="2000" dirty="0" smtClean="0">
                <a:latin typeface="+mn-ea"/>
                <a:ea typeface="+mn-ea"/>
              </a:rPr>
              <a:t>简易案例制作</a:t>
            </a:r>
            <a:endParaRPr lang="zh-CN" altLang="en-US" sz="2000" dirty="0">
              <a:latin typeface="+mn-ea"/>
              <a:ea typeface="+mn-ea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1500173"/>
            <a:ext cx="8786874" cy="4821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510598"/>
          </a:xfrm>
        </p:spPr>
        <p:txBody>
          <a:bodyPr/>
          <a:lstStyle/>
          <a:p>
            <a:pPr algn="ctr"/>
            <a:r>
              <a:rPr lang="zh-CN" altLang="en-US" dirty="0" smtClean="0"/>
              <a:t>文字工具字符面板使用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86116" y="3286124"/>
            <a:ext cx="26098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00108"/>
            <a:ext cx="3028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928670"/>
            <a:ext cx="4396553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6357950" y="1285860"/>
            <a:ext cx="164307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小技巧</a:t>
            </a:r>
            <a:endParaRPr lang="zh-CN" alt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357694"/>
            <a:ext cx="43053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786190"/>
            <a:ext cx="28765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30861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43248"/>
            <a:ext cx="162877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0"/>
            <a:ext cx="229373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0"/>
            <a:ext cx="34480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91275" y="2857496"/>
            <a:ext cx="275272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429000"/>
            <a:ext cx="174307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3143248"/>
            <a:ext cx="2857520" cy="3380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00108"/>
            <a:ext cx="4905375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000108"/>
            <a:ext cx="4183533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9100" y="692785"/>
            <a:ext cx="8305800" cy="1219200"/>
          </a:xfrm>
        </p:spPr>
        <p:txBody>
          <a:bodyPr/>
          <a:lstStyle/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文字工具段落面板的使用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123440" y="2637155"/>
            <a:ext cx="3856990" cy="2825115"/>
          </a:xfrm>
          <a:prstGeom prst="rect">
            <a:avLst/>
          </a:prstGeom>
        </p:spPr>
      </p:pic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875" y="80645"/>
            <a:ext cx="5629910" cy="25336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" y="45085"/>
            <a:ext cx="2799080" cy="24618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" y="2564765"/>
            <a:ext cx="3143250" cy="19526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9430" y="2564765"/>
            <a:ext cx="2257425" cy="20574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90" y="2614295"/>
            <a:ext cx="2447925" cy="25908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870" y="4517390"/>
            <a:ext cx="2409825" cy="212407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5115,&quot;width&quot;:18000}"/>
</p:tagLst>
</file>

<file path=ppt/tags/tag2.xml><?xml version="1.0" encoding="utf-8"?>
<p:tagLst xmlns:p="http://schemas.openxmlformats.org/presentationml/2006/main">
  <p:tag name="KSO_WM_UNIT_PLACING_PICTURE_USER_VIEWPORT" val="{&quot;height&quot;:4320,&quot;width&quot;:3495}"/>
</p:tagLst>
</file>

<file path=ppt/tags/tag3.xml><?xml version="1.0" encoding="utf-8"?>
<p:tagLst xmlns:p="http://schemas.openxmlformats.org/presentationml/2006/main">
  <p:tag name="KSO_WM_UNIT_PLACING_PICTURE_USER_VIEWPORT" val="{&quot;height&quot;:4935,&quot;width&quot;:8010}"/>
</p:tagLst>
</file>

<file path=ppt/tags/tag4.xml><?xml version="1.0" encoding="utf-8"?>
<p:tagLst xmlns:p="http://schemas.openxmlformats.org/presentationml/2006/main">
  <p:tag name="KSO_WM_UNIT_PLACING_PICTURE_USER_VIEWPORT" val="{&quot;height&quot;:4410,&quot;width&quot;:7500}"/>
</p:tagLst>
</file>

<file path=ppt/tags/tag5.xml><?xml version="1.0" encoding="utf-8"?>
<p:tagLst xmlns:p="http://schemas.openxmlformats.org/presentationml/2006/main">
  <p:tag name="KSO_WM_UNIT_PLACING_PICTURE_USER_VIEWPORT" val="{&quot;height&quot;:3615,&quot;width&quot;:10665}"/>
</p:tagLst>
</file>

<file path=ppt/tags/tag6.xml><?xml version="1.0" encoding="utf-8"?>
<p:tagLst xmlns:p="http://schemas.openxmlformats.org/presentationml/2006/main">
  <p:tag name="KSO_WM_UNIT_PLACING_PICTURE_USER_VIEWPORT" val="{&quot;height&quot;:13080,&quot;width&quot;:6825}"/>
</p:tagLst>
</file>

<file path=ppt/tags/tag7.xml><?xml version="1.0" encoding="utf-8"?>
<p:tagLst xmlns:p="http://schemas.openxmlformats.org/presentationml/2006/main">
  <p:tag name="KSO_WM_UNIT_PLACING_PICTURE_USER_VIEWPORT" val="{&quot;height&quot;:2670,&quot;width&quot;:3645}"/>
</p:tagLst>
</file>

<file path=ppt/tags/tag8.xml><?xml version="1.0" encoding="utf-8"?>
<p:tagLst xmlns:p="http://schemas.openxmlformats.org/presentationml/2006/main">
  <p:tag name="commondata" val="eyJoZGlkIjoiODIzZmNkMzgyMWFjNmY1N2VmZTY3YjRkMDU0ZjZiNjU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6513</Words>
  <Application>WPS 演示</Application>
  <PresentationFormat>全屏显示(4:3)</PresentationFormat>
  <Paragraphs>449</Paragraphs>
  <Slides>185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185</vt:i4>
      </vt:variant>
    </vt:vector>
  </HeadingPairs>
  <TitlesOfParts>
    <vt:vector size="198" baseType="lpstr">
      <vt:lpstr>Arial</vt:lpstr>
      <vt:lpstr>宋体</vt:lpstr>
      <vt:lpstr>Wingdings</vt:lpstr>
      <vt:lpstr>Wingdings 2</vt:lpstr>
      <vt:lpstr>Adobe Gothic Std B</vt:lpstr>
      <vt:lpstr>Yu Gothic UI Semibold</vt:lpstr>
      <vt:lpstr>Constantia</vt:lpstr>
      <vt:lpstr>隶书</vt:lpstr>
      <vt:lpstr>微软雅黑</vt:lpstr>
      <vt:lpstr>Arial Unicode MS</vt:lpstr>
      <vt:lpstr>Calibri</vt:lpstr>
      <vt:lpstr>Tahoma</vt:lpstr>
      <vt:lpstr>流畅</vt:lpstr>
      <vt:lpstr>Adobe After Effects 2018 张春辉</vt:lpstr>
      <vt:lpstr>AE可以做什么？</vt:lpstr>
      <vt:lpstr>AE涵盖的范围：</vt:lpstr>
      <vt:lpstr>AE的工作原理 层级合成</vt:lpstr>
      <vt:lpstr>  合成的由来</vt:lpstr>
      <vt:lpstr>市面上常见的影视特效合成软件</vt:lpstr>
      <vt:lpstr>层级合成与节点的区别</vt:lpstr>
      <vt:lpstr>AE软件初识： AE工作流程讲解</vt:lpstr>
      <vt:lpstr>AE-界面窗口与布局</vt:lpstr>
      <vt:lpstr>AE界面、菜单栏、项目面板以及导入方式</vt:lpstr>
      <vt:lpstr>AE合成面板</vt:lpstr>
      <vt:lpstr>PowerPoint 演示文稿</vt:lpstr>
      <vt:lpstr>PowerPoint 演示文稿</vt:lpstr>
      <vt:lpstr>对称网格</vt:lpstr>
      <vt:lpstr>网格</vt:lpstr>
      <vt:lpstr>参考线</vt:lpstr>
      <vt:lpstr>显示和关闭遮罩。主要用来排除遮罩框阻挡视线或者是定位当前遮罩范围。下面两张图片分别使显示遮罩和不显示遮罩的效果。 </vt:lpstr>
      <vt:lpstr>预览时间。可以直接定位到需要预览的时间点与时间轴上的预览时间相同。 </vt:lpstr>
      <vt:lpstr>拍摄快照/显示快照。这两个工具需要配合使用。拍摄快照是用于将当前效果保存下来,成为一份快照历史,显示快照是调出快照历史进行显示。通常用法为首先拍摄一张快照,然后在进行一些合成处理。然后通过显示快照进行合成前后的对比,以便观察效果变化大小。 </vt:lpstr>
      <vt:lpstr>    通道。与ps的通道相同,具有值的通道显示白色,没有值的通道显示黑色。共有红,绿,蓝,alpha,RGB,RGB直接四个通道。如红色通道表示具有红色数值的地方显示白色,其它显示黑色,其它通道类似。</vt:lpstr>
      <vt:lpstr>预览分辨率。设置预览分辨率主要是在进行合成时将预览的分辨率调低,但是不会影响实际输出,这样做的目的时在损失预览清晰度的情况下,减轻显卡的负担。使预览更流畅。通常在显卡不强劲的情况下使用,比如我的电脑就是显卡版本过低且是一个集成显卡,需要调整到一个模糊的预览分辨率，才能够流畅播放。 </vt:lpstr>
      <vt:lpstr>目标区域。同样是处理电脑不强劲,合成较复杂导致观察卡顿的情况。通常用于合成预览卡顿,但是我们只需要观看某个区域的合成效果的时候,进行设置。这种设置不会影响输出。 </vt:lpstr>
      <vt:lpstr>切换透明网格。主要用于确定透明区域范围,这黑色背景情况下特别常用。因为黑色背景和将透明度区域显示为黑色容易搞混。</vt:lpstr>
      <vt:lpstr>活动摄像机/多视图：摄像机（视图）的选择 </vt:lpstr>
      <vt:lpstr>切换像素长宽比校正（不常用）：针对老设备</vt:lpstr>
      <vt:lpstr>快速预览：提升合成面板的预览速度</vt:lpstr>
      <vt:lpstr>时间轴：点击直接显示时间轴，不常用</vt:lpstr>
      <vt:lpstr>合成流程图：观察合成的一个合成顺序，不常用</vt:lpstr>
      <vt:lpstr>曝光度：对输出没有影响，仅仅影响视图预览，不常用</vt:lpstr>
      <vt:lpstr>AE界面：图层面板</vt:lpstr>
      <vt:lpstr>图层编辑区域： （1）基本布局：</vt:lpstr>
      <vt:lpstr>（2）命令功能</vt:lpstr>
      <vt:lpstr>（3）红条异常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合成图像、时间布局、素材和层窗口中的移动 到开始处 Home或Ctrl+Alt+左箭头 到结束处 End或Ctrl+Alt+右箭头 向前一帧 Page Down或左箭头 向前十帧 Shift+Page Down或Ctrl+Shift+左箭头 向后一帧 Page Up或右箭头 向后十帧 Shift+Page Up或Ctrl+Shift+右箭头 CTRL+D  复制图层</vt:lpstr>
      <vt:lpstr>合成图像和时间布局窗口中的层操作  放在最前面 Ctrl+Shift+ ] 向前提一级 Shift+ ] 向后放一级 Shift+ [ 放在最后面 Ctrl+Shift+ [ 选择下一层 Ctrl+下箭头 选择上一层 Ctrl+上箭头 通过层号选择层 1---9（数字键盘）</vt:lpstr>
      <vt:lpstr>AE图层的用法</vt:lpstr>
      <vt:lpstr>PowerPoint 演示文稿</vt:lpstr>
      <vt:lpstr>新建文本</vt:lpstr>
      <vt:lpstr>新建摄像机</vt:lpstr>
      <vt:lpstr>建立完摄像机之后就是灯光</vt:lpstr>
      <vt:lpstr>创建空对象，空对象不影响画面显示，只有一个框没有任何颜色</vt:lpstr>
      <vt:lpstr>创建形状图层</vt:lpstr>
      <vt:lpstr>创建调整层，调整图层添加的特效将会影响下面所有图层</vt:lpstr>
      <vt:lpstr>最下面两个是新建PS与C4D文件，不常用</vt:lpstr>
      <vt:lpstr>AE层基础属性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定位点：默认状态下轴心点在对象的中心，快捷键是【A】  位置：通过关键帧可以对对象的位置设置动画。快捷键是【P】  缩放：快捷键是【S】  旋转:快捷键是【R】 透明度是【T】</vt:lpstr>
      <vt:lpstr>PowerPoint 演示文稿</vt:lpstr>
      <vt:lpstr>图层面板开关模式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AE图层模式其余部分</vt:lpstr>
      <vt:lpstr>PowerPoint 演示文稿</vt:lpstr>
      <vt:lpstr>PowerPoint 演示文稿</vt:lpstr>
      <vt:lpstr>PowerPoint 演示文稿</vt:lpstr>
      <vt:lpstr>图层面板遮罩图层</vt:lpstr>
      <vt:lpstr>PowerPoint 演示文稿</vt:lpstr>
      <vt:lpstr>PowerPoint 演示文稿</vt:lpstr>
      <vt:lpstr>AE图层的叠加 任何图像都是由色相、明度和纯度这三种要素构成的，混合模式正是利用这些属性，通过特殊的计算方法将两个以上的图像进行融合，使之相互影响，再根据颜色、亮度以及饱和度和两度来合成图像，制作出对比度、饱和度和亮度等的变化，最终形成新的图像画面。 在AE中，层的叠加模式与ps的模式相同。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AE效果控件的使用方法</vt:lpstr>
      <vt:lpstr>PowerPoint 演示文稿</vt:lpstr>
      <vt:lpstr>效果控件添加与查询</vt:lpstr>
      <vt:lpstr>PowerPoint 演示文稿</vt:lpstr>
      <vt:lpstr>PowerPoint 演示文稿</vt:lpstr>
      <vt:lpstr>万花筒案例</vt:lpstr>
      <vt:lpstr>PowerPoint 演示文稿</vt:lpstr>
      <vt:lpstr>关键帧的创建和编辑</vt:lpstr>
      <vt:lpstr>PowerPoint 演示文稿</vt:lpstr>
      <vt:lpstr>PowerPoint 演示文稿</vt:lpstr>
      <vt:lpstr>PowerPoint 演示文稿</vt:lpstr>
      <vt:lpstr>篮球位移旋转案例</vt:lpstr>
      <vt:lpstr> 关键帧辅助以及动画曲线编辑器</vt:lpstr>
      <vt:lpstr>用小球弹跳来讲解节奏（快慢）的重要性</vt:lpstr>
      <vt:lpstr>PowerPoint 演示文稿</vt:lpstr>
      <vt:lpstr>PowerPoint 演示文稿</vt:lpstr>
      <vt:lpstr>动画曲线编辑器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扣椅子案例</vt:lpstr>
      <vt:lpstr>书写文字案例</vt:lpstr>
      <vt:lpstr>MASK遮罩制作扫光效果</vt:lpstr>
      <vt:lpstr>案例效果</vt:lpstr>
      <vt:lpstr>01：制作背景</vt:lpstr>
      <vt:lpstr>02：制作文字</vt:lpstr>
      <vt:lpstr>03：制作高亮文字图层</vt:lpstr>
      <vt:lpstr>04：添加蒙版并制作蒙版位移动画</vt:lpstr>
      <vt:lpstr>05补充部分</vt:lpstr>
      <vt:lpstr>07：通过一个文字层来制作扫光效果</vt:lpstr>
      <vt:lpstr>MASK遮罩制作路径动画</vt:lpstr>
      <vt:lpstr>方变圆在变五角星动画案例</vt:lpstr>
      <vt:lpstr>小技巧</vt:lpstr>
      <vt:lpstr>如何把文字转换成蒙版</vt:lpstr>
      <vt:lpstr>T变N案例</vt:lpstr>
      <vt:lpstr>文字工具的使用</vt:lpstr>
      <vt:lpstr>PowerPoint 演示文稿</vt:lpstr>
      <vt:lpstr>简易案例制作</vt:lpstr>
      <vt:lpstr>文字工具字符面板使用</vt:lpstr>
      <vt:lpstr>PowerPoint 演示文稿</vt:lpstr>
      <vt:lpstr>PowerPoint 演示文稿</vt:lpstr>
      <vt:lpstr>PowerPoint 演示文稿</vt:lpstr>
      <vt:lpstr>文字工具段落面板的使用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Adobe After Effects 2018 张春辉</dc:title>
  <dc:creator>Administrator</dc:creator>
  <cp:lastModifiedBy>辉辉</cp:lastModifiedBy>
  <cp:revision>406</cp:revision>
  <dcterms:created xsi:type="dcterms:W3CDTF">2021-03-31T08:27:00Z</dcterms:created>
  <dcterms:modified xsi:type="dcterms:W3CDTF">2024-09-09T16:15:47Z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5A3FF5BE3EFB45B8BAFFD390155F64F8</vt:lpwstr>
  </property>
  <property fmtid="{D5CDD505-2E9C-101B-9397-08002B2CF9AE}" pid="3" name="KSOProductBuildVer">
    <vt:lpwstr>2052-12.1.0.16399</vt:lpwstr>
  </property>
</Properties>
</file>