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tiff" ContentType="image/tif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</p:sldIdLst>
  <p:sldSz cx="12192000" cy="6858000"/>
  <p:notesSz cx="6858000" cy="9144000"/>
  <p:custDataLst>
    <p:tags r:id="rId3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1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7" Type="http://schemas.openxmlformats.org/officeDocument/2006/relationships/tags" Target="tags/tag1.xml"/><Relationship Id="rId36" Type="http://schemas.openxmlformats.org/officeDocument/2006/relationships/tableStyles" Target="tableStyles.xml"/><Relationship Id="rId35" Type="http://schemas.openxmlformats.org/officeDocument/2006/relationships/viewProps" Target="viewProps.xml"/><Relationship Id="rId34" Type="http://schemas.openxmlformats.org/officeDocument/2006/relationships/presProps" Target="presProps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全景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 panose="020B0604020202020204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 panose="020B0604020202020204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图片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2" Type="http://schemas.openxmlformats.org/officeDocument/2006/relationships/theme" Target="../theme/theme1.xml"/><Relationship Id="rId21" Type="http://schemas.openxmlformats.org/officeDocument/2006/relationships/image" Target="../media/image4.png"/><Relationship Id="rId20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9" Type="http://schemas.openxmlformats.org/officeDocument/2006/relationships/image" Target="../media/image2.png"/><Relationship Id="rId18" Type="http://schemas.openxmlformats.org/officeDocument/2006/relationships/image" Target="../media/image1.png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>
            <a:fillRect/>
          </a:stretch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>
            <a:fillRect/>
          </a:stretch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>
            <a:fillRect/>
          </a:stretch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>
            <a:fillRect/>
          </a:stretch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92EB05CA-007C-40D7-80DD-D28A86A4809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F0E776-AF50-4F74-AC52-31203694D4E9}" type="slidenum">
              <a:rPr lang="zh-CN" altLang="en-US" smtClean="0"/>
            </a:fld>
            <a:endParaRPr lang="zh-CN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571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panose="05040102010807070707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3.png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0.jpeg"/><Relationship Id="rId1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tif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4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5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6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7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8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1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54954" y="1447800"/>
            <a:ext cx="9151639" cy="3329581"/>
          </a:xfrm>
        </p:spPr>
        <p:txBody>
          <a:bodyPr/>
          <a:lstStyle/>
          <a:p>
            <a:r>
              <a:rPr lang="zh-CN" altLang="en-US" sz="6000" dirty="0"/>
              <a:t>第</a:t>
            </a:r>
            <a:r>
              <a:rPr lang="en-US" altLang="zh-CN" sz="6000" dirty="0"/>
              <a:t>1</a:t>
            </a:r>
            <a:r>
              <a:rPr lang="zh-CN" altLang="en-US" sz="6000" dirty="0"/>
              <a:t>章  三维</a:t>
            </a:r>
            <a:r>
              <a:rPr lang="zh-CN" altLang="en-US" sz="6000" dirty="0">
                <a:sym typeface="+mn-ea"/>
              </a:rPr>
              <a:t>模型</a:t>
            </a:r>
            <a:r>
              <a:rPr lang="zh-CN" altLang="en-US" sz="6000" dirty="0"/>
              <a:t>基础</a:t>
            </a:r>
            <a:endParaRPr lang="zh-CN" altLang="en-US" sz="6000" dirty="0">
              <a:sym typeface="+mn-ea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dirty="0"/>
              <a:t>Cinema 4D</a:t>
            </a:r>
            <a:r>
              <a:rPr lang="zh-CN" altLang="en-US" dirty="0"/>
              <a:t>影视三维动画</a:t>
            </a:r>
            <a:endParaRPr lang="zh-CN" altLang="en-US" dirty="0"/>
          </a:p>
        </p:txBody>
      </p:sp>
      <p:pic>
        <p:nvPicPr>
          <p:cNvPr id="105" name="image 105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-109855" y="-536575"/>
            <a:ext cx="2894330" cy="206248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学习目标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了解</a:t>
            </a:r>
            <a:r>
              <a:rPr lang="en-US" altLang="zh-CN" dirty="0"/>
              <a:t>CG</a:t>
            </a:r>
            <a:r>
              <a:rPr lang="zh-CN" altLang="en-US" dirty="0"/>
              <a:t>行业的定义及行业标准。</a:t>
            </a:r>
            <a:endParaRPr lang="zh-CN" altLang="en-US" dirty="0"/>
          </a:p>
          <a:p>
            <a:r>
              <a:rPr lang="zh-CN" altLang="en-US" dirty="0" smtClean="0"/>
              <a:t>了解</a:t>
            </a:r>
            <a:r>
              <a:rPr lang="zh-CN" altLang="en-US" dirty="0"/>
              <a:t>三维动画的发展历程。</a:t>
            </a:r>
            <a:endParaRPr lang="zh-CN" altLang="en-US" dirty="0"/>
          </a:p>
          <a:p>
            <a:r>
              <a:rPr lang="zh-CN" altLang="en-US" dirty="0" smtClean="0"/>
              <a:t>了解</a:t>
            </a:r>
            <a:r>
              <a:rPr lang="zh-CN" altLang="en-US" dirty="0"/>
              <a:t>三维动画制作软件的分类。</a:t>
            </a:r>
            <a:endParaRPr lang="zh-CN" altLang="en-US" dirty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CG</a:t>
            </a:r>
            <a:r>
              <a:rPr lang="zh-CN" altLang="en-US" dirty="0"/>
              <a:t>行业</a:t>
            </a:r>
            <a:r>
              <a:rPr lang="zh-CN" altLang="en-US" dirty="0" smtClean="0"/>
              <a:t>概述 </a:t>
            </a:r>
            <a:r>
              <a:rPr lang="en-US" altLang="zh-CN" dirty="0" smtClean="0"/>
              <a:t>– </a:t>
            </a:r>
            <a:r>
              <a:rPr lang="zh-CN" altLang="en-US" dirty="0" smtClean="0"/>
              <a:t>动画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3138" y="1703614"/>
            <a:ext cx="8848953" cy="460574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CG</a:t>
            </a:r>
            <a:r>
              <a:rPr lang="zh-CN" altLang="en-US" dirty="0"/>
              <a:t>行业</a:t>
            </a:r>
            <a:r>
              <a:rPr lang="zh-CN" altLang="en-US" dirty="0" smtClean="0"/>
              <a:t>概述 </a:t>
            </a:r>
            <a:r>
              <a:rPr lang="en-US" altLang="zh-CN" dirty="0" smtClean="0"/>
              <a:t>– </a:t>
            </a:r>
            <a:r>
              <a:rPr lang="zh-CN" altLang="en-US" dirty="0" smtClean="0"/>
              <a:t>影视特效</a:t>
            </a:r>
            <a:endParaRPr lang="zh-CN" altLang="en-US" dirty="0"/>
          </a:p>
        </p:txBody>
      </p:sp>
      <p:pic>
        <p:nvPicPr>
          <p:cNvPr id="5" name="图片 4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235" y="2181452"/>
            <a:ext cx="9805941" cy="352701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CG</a:t>
            </a:r>
            <a:r>
              <a:rPr lang="zh-CN" altLang="en-US" dirty="0"/>
              <a:t>行业</a:t>
            </a:r>
            <a:r>
              <a:rPr lang="zh-CN" altLang="en-US" dirty="0" smtClean="0"/>
              <a:t>概述 </a:t>
            </a:r>
            <a:r>
              <a:rPr lang="en-US" altLang="zh-CN" dirty="0" smtClean="0"/>
              <a:t>– </a:t>
            </a:r>
            <a:r>
              <a:rPr lang="zh-CN" altLang="en-US" dirty="0"/>
              <a:t>栏目包装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5"/>
          <a:stretch>
            <a:fillRect/>
          </a:stretch>
        </p:blipFill>
        <p:spPr bwMode="auto">
          <a:xfrm>
            <a:off x="2045923" y="1683431"/>
            <a:ext cx="7476899" cy="4665118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三维动画制作软件</a:t>
            </a:r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948" y="2503601"/>
            <a:ext cx="2664822" cy="266482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1091" y="2523194"/>
            <a:ext cx="2645229" cy="2645229"/>
          </a:xfrm>
          <a:prstGeom prst="rect">
            <a:avLst/>
          </a:prstGeom>
        </p:spPr>
      </p:pic>
      <p:pic>
        <p:nvPicPr>
          <p:cNvPr id="1026" name="Picture 2" descr="https://timgsa.baidu.com/timg?image&amp;quality=80&amp;size=b9999_10000&amp;sec=1585109424313&amp;di=0e142073917eaf85d866983854a9eaac&amp;imgtype=0&amp;src=http%3A%2F%2Fhbimg.b0.upaiyun.com%2F88e58c061e5c1db0102fd0b00bc1a14fb5e787cab6fb-AHWday_fw658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80"/>
          <a:stretch>
            <a:fillRect/>
          </a:stretch>
        </p:blipFill>
        <p:spPr bwMode="auto">
          <a:xfrm>
            <a:off x="6477641" y="2528999"/>
            <a:ext cx="2582553" cy="2664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3818" y="2670934"/>
            <a:ext cx="2380952" cy="238095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9256142" cy="3329581"/>
          </a:xfrm>
        </p:spPr>
        <p:txBody>
          <a:bodyPr/>
          <a:lstStyle/>
          <a:p>
            <a:r>
              <a:rPr lang="en-US" altLang="zh-CN" dirty="0"/>
              <a:t>Cinema 4D</a:t>
            </a:r>
            <a:r>
              <a:rPr lang="zh-CN" altLang="en-US" dirty="0"/>
              <a:t>操作基础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学习目标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 了解</a:t>
            </a:r>
            <a:r>
              <a:rPr lang="en-US" altLang="zh-CN" dirty="0"/>
              <a:t>Cinema 4D</a:t>
            </a:r>
            <a:r>
              <a:rPr lang="zh-CN" altLang="en-US" dirty="0"/>
              <a:t>的发展史。</a:t>
            </a:r>
            <a:endParaRPr lang="zh-CN" altLang="en-US" dirty="0"/>
          </a:p>
          <a:p>
            <a:r>
              <a:rPr lang="zh-CN" altLang="en-US" dirty="0" smtClean="0"/>
              <a:t> </a:t>
            </a:r>
            <a:r>
              <a:rPr lang="zh-CN" altLang="en-US" dirty="0"/>
              <a:t>了解</a:t>
            </a:r>
            <a:r>
              <a:rPr lang="en-US" altLang="zh-CN" dirty="0"/>
              <a:t>Cinema 4D</a:t>
            </a:r>
            <a:r>
              <a:rPr lang="zh-CN" altLang="en-US" dirty="0"/>
              <a:t>软件的优势。</a:t>
            </a:r>
            <a:endParaRPr lang="zh-CN" altLang="en-US" dirty="0"/>
          </a:p>
          <a:p>
            <a:r>
              <a:rPr lang="zh-CN" altLang="en-US" dirty="0" smtClean="0"/>
              <a:t> </a:t>
            </a:r>
            <a:r>
              <a:rPr lang="zh-CN" altLang="en-US" dirty="0"/>
              <a:t>了解</a:t>
            </a:r>
            <a:r>
              <a:rPr lang="en-US" altLang="zh-CN" dirty="0"/>
              <a:t>Cinema 4D</a:t>
            </a:r>
            <a:r>
              <a:rPr lang="zh-CN" altLang="en-US" dirty="0"/>
              <a:t>软件界面布局。</a:t>
            </a:r>
            <a:endParaRPr lang="zh-CN" altLang="en-US" dirty="0"/>
          </a:p>
          <a:p>
            <a:r>
              <a:rPr lang="zh-CN" altLang="en-US" dirty="0" smtClean="0"/>
              <a:t> </a:t>
            </a:r>
            <a:r>
              <a:rPr lang="zh-CN" altLang="en-US" dirty="0"/>
              <a:t>熟练</a:t>
            </a:r>
            <a:r>
              <a:rPr lang="en-US" altLang="zh-CN" dirty="0"/>
              <a:t>Cinema 4D</a:t>
            </a:r>
            <a:r>
              <a:rPr lang="zh-CN" altLang="en-US" dirty="0"/>
              <a:t>软件的基本操作和视图控制。</a:t>
            </a:r>
            <a:endParaRPr lang="zh-CN" altLang="en-US" dirty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Cinema 4D</a:t>
            </a:r>
            <a:r>
              <a:rPr lang="zh-CN" altLang="en-US" dirty="0"/>
              <a:t>概述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Cinema 4D</a:t>
            </a:r>
            <a:r>
              <a:rPr lang="zh-CN" altLang="en-US" dirty="0"/>
              <a:t>由德国</a:t>
            </a:r>
            <a:r>
              <a:rPr lang="en-US" altLang="zh-CN" dirty="0" err="1"/>
              <a:t>Maxon</a:t>
            </a:r>
            <a:r>
              <a:rPr lang="en-US" altLang="zh-CN" dirty="0"/>
              <a:t> Computer</a:t>
            </a:r>
            <a:r>
              <a:rPr lang="zh-CN" altLang="en-US" dirty="0"/>
              <a:t>开发，国内一般简称为</a:t>
            </a:r>
            <a:r>
              <a:rPr lang="en-US" altLang="zh-CN" dirty="0"/>
              <a:t>C4D</a:t>
            </a:r>
            <a:r>
              <a:rPr lang="zh-CN" altLang="en-US" dirty="0"/>
              <a:t>，它以极高的运算速度和强大的渲染能力著称；拥有完善的动力学和粒子模块、毛发系统、先进的多边形建模和曲面建模等功能。在影视领域，其渲染器能在资源占用不高的情况下渲染出高品质的图像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r>
              <a:rPr lang="en-US" altLang="zh-CN" dirty="0"/>
              <a:t>Cinema 4D</a:t>
            </a:r>
            <a:r>
              <a:rPr lang="zh-CN" altLang="en-US" dirty="0"/>
              <a:t>具备高端</a:t>
            </a:r>
            <a:r>
              <a:rPr lang="en-US" altLang="zh-CN" dirty="0"/>
              <a:t>3D</a:t>
            </a:r>
            <a:r>
              <a:rPr lang="zh-CN" altLang="en-US" dirty="0"/>
              <a:t>软件的所有功能，更加注重工作流程的流畅性、舒适性、合理性和高效性。在电影、电视包装、游戏开发、工业、建筑设计等领域，</a:t>
            </a:r>
            <a:r>
              <a:rPr lang="en-US" altLang="zh-CN" dirty="0"/>
              <a:t>Cinema 4D</a:t>
            </a:r>
            <a:r>
              <a:rPr lang="zh-CN" altLang="en-US" dirty="0"/>
              <a:t>以丰富的功能为用户提供了完善的解决方案，即便是新用户，也能在较短的时间内即可入门。</a:t>
            </a:r>
            <a:endParaRPr lang="zh-CN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Cinema 4D</a:t>
            </a:r>
            <a:r>
              <a:rPr lang="zh-CN" altLang="zh-CN" dirty="0"/>
              <a:t>的优势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1.</a:t>
            </a:r>
            <a:r>
              <a:rPr lang="zh-CN" altLang="en-US" dirty="0"/>
              <a:t>友好的用户</a:t>
            </a:r>
            <a:r>
              <a:rPr lang="zh-CN" altLang="en-US" dirty="0" smtClean="0"/>
              <a:t>界面</a:t>
            </a:r>
            <a:endParaRPr lang="en-US" altLang="zh-CN" dirty="0" smtClean="0"/>
          </a:p>
          <a:p>
            <a:r>
              <a:rPr lang="en-US" altLang="zh-CN" dirty="0"/>
              <a:t>2.</a:t>
            </a:r>
            <a:r>
              <a:rPr lang="zh-CN" altLang="en-US" dirty="0"/>
              <a:t>与</a:t>
            </a:r>
            <a:r>
              <a:rPr lang="en-US" altLang="zh-CN" dirty="0"/>
              <a:t>After effects</a:t>
            </a:r>
            <a:r>
              <a:rPr lang="zh-CN" altLang="en-US" dirty="0"/>
              <a:t>数据互</a:t>
            </a:r>
            <a:r>
              <a:rPr lang="zh-CN" altLang="en-US" dirty="0" smtClean="0"/>
              <a:t>导</a:t>
            </a:r>
            <a:endParaRPr lang="en-US" altLang="zh-CN" dirty="0" smtClean="0"/>
          </a:p>
          <a:p>
            <a:r>
              <a:rPr lang="en-US" altLang="zh-CN" dirty="0"/>
              <a:t>3.</a:t>
            </a:r>
            <a:r>
              <a:rPr lang="zh-CN" altLang="en-US" dirty="0"/>
              <a:t>丰富的预设和</a:t>
            </a:r>
            <a:r>
              <a:rPr lang="zh-CN" altLang="en-US" dirty="0" smtClean="0"/>
              <a:t>插件</a:t>
            </a:r>
            <a:endParaRPr lang="en-US" altLang="zh-CN" dirty="0" smtClean="0"/>
          </a:p>
          <a:p>
            <a:r>
              <a:rPr lang="en-US" altLang="zh-CN" dirty="0"/>
              <a:t>4.</a:t>
            </a:r>
            <a:r>
              <a:rPr lang="zh-CN" altLang="en-US" dirty="0"/>
              <a:t>快速的渲染</a:t>
            </a:r>
            <a:r>
              <a:rPr lang="zh-CN" altLang="en-US" dirty="0" smtClean="0"/>
              <a:t>引擎</a:t>
            </a:r>
            <a:endParaRPr lang="en-US" altLang="zh-CN" dirty="0" smtClean="0"/>
          </a:p>
          <a:p>
            <a:r>
              <a:rPr lang="en-US" altLang="zh-CN" dirty="0"/>
              <a:t>5. </a:t>
            </a:r>
            <a:r>
              <a:rPr lang="en-US" altLang="zh-CN" dirty="0" err="1"/>
              <a:t>MoGraph</a:t>
            </a:r>
            <a:r>
              <a:rPr lang="zh-CN" altLang="en-US" dirty="0"/>
              <a:t>模块（运动图形模块）</a:t>
            </a:r>
            <a:endParaRPr lang="zh-CN" alt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Cinema 4D</a:t>
            </a:r>
            <a:r>
              <a:rPr lang="zh-CN" altLang="en-US" dirty="0"/>
              <a:t>的应用</a:t>
            </a:r>
            <a:r>
              <a:rPr lang="zh-CN" altLang="en-US" dirty="0" smtClean="0"/>
              <a:t>领域 </a:t>
            </a:r>
            <a:r>
              <a:rPr lang="en-US" altLang="zh-CN" dirty="0" smtClean="0"/>
              <a:t>– </a:t>
            </a:r>
            <a:r>
              <a:rPr lang="zh-CN" altLang="en-US" dirty="0" smtClean="0"/>
              <a:t>电商海报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257" y="2096861"/>
            <a:ext cx="9643972" cy="391205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Cinema 4D</a:t>
            </a:r>
            <a:r>
              <a:rPr lang="zh-CN" altLang="en-US" dirty="0"/>
              <a:t>的应用</a:t>
            </a:r>
            <a:r>
              <a:rPr lang="zh-CN" altLang="en-US" dirty="0" smtClean="0"/>
              <a:t>领域 </a:t>
            </a:r>
            <a:r>
              <a:rPr lang="en-US" altLang="zh-CN" dirty="0" smtClean="0"/>
              <a:t>– </a:t>
            </a:r>
            <a:r>
              <a:rPr lang="zh-CN" altLang="en-US" dirty="0" smtClean="0"/>
              <a:t>栏目包装</a:t>
            </a:r>
            <a:endParaRPr lang="zh-CN" altLang="en-US" dirty="0"/>
          </a:p>
        </p:txBody>
      </p:sp>
      <p:pic>
        <p:nvPicPr>
          <p:cNvPr id="5" name="图片 4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260" y="1631179"/>
            <a:ext cx="9073152" cy="484799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Cinema 4D</a:t>
            </a:r>
            <a:r>
              <a:rPr lang="zh-CN" altLang="en-US" dirty="0"/>
              <a:t>的应用</a:t>
            </a:r>
            <a:r>
              <a:rPr lang="zh-CN" altLang="en-US" dirty="0" smtClean="0"/>
              <a:t>领域 </a:t>
            </a:r>
            <a:r>
              <a:rPr lang="en-US" altLang="zh-CN" dirty="0" smtClean="0"/>
              <a:t>– </a:t>
            </a:r>
            <a:r>
              <a:rPr lang="zh-CN" altLang="en-US" dirty="0" smtClean="0"/>
              <a:t>产品设计</a:t>
            </a:r>
            <a:endParaRPr lang="zh-CN" altLang="en-US" dirty="0"/>
          </a:p>
        </p:txBody>
      </p:sp>
      <p:pic>
        <p:nvPicPr>
          <p:cNvPr id="5" name="图片 4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090" y="1604962"/>
            <a:ext cx="8221617" cy="478277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Cinema 4D</a:t>
            </a:r>
            <a:r>
              <a:rPr lang="zh-CN" altLang="en-US" dirty="0" smtClean="0"/>
              <a:t>界面</a:t>
            </a:r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49530" y="1357437"/>
            <a:ext cx="9912941" cy="5302441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zh-CN" dirty="0"/>
              <a:t>参数化对象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学习目标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掌握</a:t>
            </a:r>
            <a:r>
              <a:rPr lang="zh-CN" altLang="en-US" dirty="0"/>
              <a:t>对象的创建及参数调节技巧。</a:t>
            </a:r>
            <a:endParaRPr lang="zh-CN" altLang="en-US" dirty="0"/>
          </a:p>
          <a:p>
            <a:r>
              <a:rPr lang="zh-CN" altLang="en-US" dirty="0" smtClean="0"/>
              <a:t>掌握</a:t>
            </a:r>
            <a:r>
              <a:rPr lang="zh-CN" altLang="en-US" dirty="0"/>
              <a:t>样条的创建及样条点插值类型。</a:t>
            </a:r>
            <a:endParaRPr lang="zh-CN" altLang="en-US" dirty="0"/>
          </a:p>
          <a:p>
            <a:r>
              <a:rPr lang="zh-CN" altLang="en-US" dirty="0" smtClean="0"/>
              <a:t>掌握</a:t>
            </a:r>
            <a:r>
              <a:rPr lang="zh-CN" altLang="en-US" dirty="0"/>
              <a:t>将参数化对象转换为可编辑对象。</a:t>
            </a:r>
            <a:endParaRPr lang="zh-CN" altLang="en-US" dirty="0"/>
          </a:p>
          <a:p>
            <a:r>
              <a:rPr lang="zh-CN" altLang="en-US" dirty="0" smtClean="0"/>
              <a:t>熟练</a:t>
            </a:r>
            <a:r>
              <a:rPr lang="zh-CN" altLang="en-US" dirty="0"/>
              <a:t>掌握利用参数化对象搭建场景。</a:t>
            </a:r>
            <a:endParaRPr lang="zh-CN" altLang="en-US" dirty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对象类型</a:t>
            </a:r>
            <a:endParaRPr lang="zh-CN" altLang="en-US" dirty="0"/>
          </a:p>
        </p:txBody>
      </p:sp>
      <p:pic>
        <p:nvPicPr>
          <p:cNvPr id="4" name="图片 3" descr="微信截图_20181012110228"/>
          <p:cNvPicPr/>
          <p:nvPr/>
        </p:nvPicPr>
        <p:blipFill>
          <a:blip r:embed="rId1"/>
          <a:stretch>
            <a:fillRect/>
          </a:stretch>
        </p:blipFill>
        <p:spPr>
          <a:xfrm>
            <a:off x="2142308" y="1698172"/>
            <a:ext cx="7628709" cy="4297679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对象属性面板</a:t>
            </a:r>
            <a:endParaRPr lang="zh-CN" altLang="en-US" dirty="0"/>
          </a:p>
        </p:txBody>
      </p:sp>
      <p:pic>
        <p:nvPicPr>
          <p:cNvPr id="5" name="内容占位符 4"/>
          <p:cNvPicPr>
            <a:picLocks noGrp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793" y="2637021"/>
            <a:ext cx="5506495" cy="3946661"/>
          </a:xfrm>
          <a:prstGeom prst="rect">
            <a:avLst/>
          </a:prstGeom>
        </p:spPr>
      </p:pic>
      <p:pic>
        <p:nvPicPr>
          <p:cNvPr id="6" name="图片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8358" y="2637020"/>
            <a:ext cx="5678215" cy="3946661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71793" y="1526956"/>
            <a:ext cx="1095684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800" dirty="0"/>
              <a:t>参数化对象所有参数的调节，都需要在属性面板中进行调节，不同</a:t>
            </a:r>
            <a:r>
              <a:rPr lang="zh-CN" altLang="zh-CN" sz="2800" dirty="0" smtClean="0"/>
              <a:t>的</a:t>
            </a:r>
            <a:endParaRPr lang="en-US" altLang="zh-CN" sz="2800" dirty="0" smtClean="0"/>
          </a:p>
          <a:p>
            <a:r>
              <a:rPr lang="zh-CN" altLang="zh-CN" sz="2800" dirty="0" smtClean="0"/>
              <a:t>参数</a:t>
            </a:r>
            <a:r>
              <a:rPr lang="zh-CN" altLang="zh-CN" sz="2800" dirty="0"/>
              <a:t>化对象其属性面板有相应的选项卡和参数。</a:t>
            </a:r>
            <a:endParaRPr lang="zh-CN" altLang="zh-CN" sz="2800" dirty="0"/>
          </a:p>
          <a:p>
            <a:endParaRPr lang="zh-CN" altLang="en-US" sz="24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样条曲线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103312" y="1687158"/>
            <a:ext cx="8946541" cy="4195481"/>
          </a:xfrm>
        </p:spPr>
        <p:txBody>
          <a:bodyPr/>
          <a:lstStyle/>
          <a:p>
            <a:r>
              <a:rPr lang="zh-CN" altLang="en-US" dirty="0"/>
              <a:t>样条曲线是指通过绘制的点生成曲线，然后通过这些点来控制曲线。这些曲线结合其他命令可以生成三维模型，是一种基本的建模</a:t>
            </a:r>
            <a:r>
              <a:rPr lang="zh-CN" altLang="en-US" dirty="0" smtClean="0"/>
              <a:t>方法。</a:t>
            </a:r>
            <a:endParaRPr lang="zh-CN" altLang="en-US" dirty="0"/>
          </a:p>
        </p:txBody>
      </p:sp>
      <p:pic>
        <p:nvPicPr>
          <p:cNvPr id="4" name="图片 3" descr="3-20"/>
          <p:cNvPicPr/>
          <p:nvPr/>
        </p:nvPicPr>
        <p:blipFill>
          <a:blip r:embed="rId1"/>
          <a:stretch>
            <a:fillRect/>
          </a:stretch>
        </p:blipFill>
        <p:spPr>
          <a:xfrm>
            <a:off x="1389826" y="3079023"/>
            <a:ext cx="8660027" cy="3051809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案例制作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386" y="1543594"/>
            <a:ext cx="8642397" cy="4844144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建模工具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学习目标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掌握</a:t>
            </a:r>
            <a:r>
              <a:rPr lang="zh-CN" altLang="en-US" dirty="0"/>
              <a:t>生成器参数调节技巧。</a:t>
            </a:r>
            <a:endParaRPr lang="zh-CN" altLang="en-US" dirty="0"/>
          </a:p>
          <a:p>
            <a:r>
              <a:rPr lang="zh-CN" altLang="en-US" dirty="0" smtClean="0"/>
              <a:t>掌握</a:t>
            </a:r>
            <a:r>
              <a:rPr lang="zh-CN" altLang="en-US" dirty="0"/>
              <a:t>造型工具参数调节技巧。</a:t>
            </a:r>
            <a:endParaRPr lang="zh-CN" altLang="en-US" dirty="0"/>
          </a:p>
          <a:p>
            <a:r>
              <a:rPr lang="zh-CN" altLang="en-US" dirty="0" smtClean="0"/>
              <a:t>掌握</a:t>
            </a:r>
            <a:r>
              <a:rPr lang="zh-CN" altLang="en-US" dirty="0"/>
              <a:t>变形器参数调节技巧。</a:t>
            </a:r>
            <a:endParaRPr lang="zh-CN" altLang="en-US" dirty="0"/>
          </a:p>
          <a:p>
            <a:r>
              <a:rPr lang="zh-CN" altLang="en-US" dirty="0" smtClean="0"/>
              <a:t>了解</a:t>
            </a:r>
            <a:r>
              <a:rPr lang="zh-CN" altLang="en-US" dirty="0"/>
              <a:t>多边形建模布线原理。</a:t>
            </a:r>
            <a:endParaRPr lang="zh-CN" altLang="en-US" dirty="0"/>
          </a:p>
          <a:p>
            <a:r>
              <a:rPr lang="zh-CN" altLang="en-US" dirty="0" smtClean="0"/>
              <a:t>掌握</a:t>
            </a:r>
            <a:r>
              <a:rPr lang="zh-CN" altLang="en-US" dirty="0"/>
              <a:t>多边形建模技术。</a:t>
            </a:r>
            <a:endParaRPr lang="zh-CN" altLang="en-US" dirty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NURBS</a:t>
            </a:r>
            <a:r>
              <a:rPr lang="zh-CN" altLang="en-US" dirty="0"/>
              <a:t>建模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89805" y="1853248"/>
            <a:ext cx="4226334" cy="4195481"/>
          </a:xfrm>
        </p:spPr>
        <p:txBody>
          <a:bodyPr/>
          <a:lstStyle/>
          <a:p>
            <a:r>
              <a:rPr lang="en-US" altLang="zh-CN" dirty="0"/>
              <a:t>NURBS</a:t>
            </a:r>
            <a:r>
              <a:rPr lang="zh-CN" altLang="en-US" dirty="0"/>
              <a:t>是非均匀有理</a:t>
            </a:r>
            <a:r>
              <a:rPr lang="en-US" altLang="zh-CN" dirty="0"/>
              <a:t>B</a:t>
            </a:r>
            <a:r>
              <a:rPr lang="zh-CN" altLang="en-US" dirty="0"/>
              <a:t>样条（</a:t>
            </a:r>
            <a:r>
              <a:rPr lang="en-US" altLang="zh-CN" dirty="0"/>
              <a:t>Non-Uniform Rational B-Splines</a:t>
            </a:r>
            <a:r>
              <a:rPr lang="zh-CN" altLang="en-US" dirty="0"/>
              <a:t>）的缩写，它是由数学公式计算构建的，</a:t>
            </a:r>
            <a:r>
              <a:rPr lang="en-US" altLang="zh-CN" dirty="0"/>
              <a:t>NURBS</a:t>
            </a:r>
            <a:r>
              <a:rPr lang="zh-CN" altLang="en-US" dirty="0"/>
              <a:t>建模是一种非常优秀的建模方式，它能很好地控制物体表面的曲率，从而创建出更逼真、更生动的造型。</a:t>
            </a:r>
            <a:endParaRPr lang="zh-CN" altLang="en-US" dirty="0"/>
          </a:p>
          <a:p>
            <a:r>
              <a:rPr lang="en-US" altLang="zh-CN" dirty="0"/>
              <a:t>Cinema 4D</a:t>
            </a:r>
            <a:r>
              <a:rPr lang="zh-CN" altLang="en-US" dirty="0"/>
              <a:t>的</a:t>
            </a:r>
            <a:r>
              <a:rPr lang="en-US" altLang="zh-CN" dirty="0"/>
              <a:t>NURBS</a:t>
            </a:r>
            <a:r>
              <a:rPr lang="zh-CN" altLang="en-US" dirty="0"/>
              <a:t>建模工具主要有细分曲面、挤压、旋转、放样和</a:t>
            </a:r>
            <a:r>
              <a:rPr lang="zh-CN" altLang="en-US" dirty="0" smtClean="0"/>
              <a:t>贝塞尔。</a:t>
            </a:r>
            <a:endParaRPr lang="zh-CN" altLang="en-US" dirty="0"/>
          </a:p>
          <a:p>
            <a:endParaRPr lang="zh-CN" altLang="en-US" dirty="0"/>
          </a:p>
        </p:txBody>
      </p:sp>
      <p:pic>
        <p:nvPicPr>
          <p:cNvPr id="4" name="图片 3" descr="4-1"/>
          <p:cNvPicPr/>
          <p:nvPr/>
        </p:nvPicPr>
        <p:blipFill>
          <a:blip r:embed="rId1"/>
          <a:stretch>
            <a:fillRect/>
          </a:stretch>
        </p:blipFill>
        <p:spPr>
          <a:xfrm>
            <a:off x="5747658" y="1853248"/>
            <a:ext cx="5612810" cy="3467235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生成器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dirty="0"/>
              <a:t>细分曲面是强大的雕刻工具，通过为对象的点、线、面添加权重，以及对表面进行细分来制作出精细的</a:t>
            </a:r>
            <a:r>
              <a:rPr lang="zh-CN" altLang="zh-CN" dirty="0" smtClean="0"/>
              <a:t>模型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r>
              <a:rPr lang="zh-CN" altLang="zh-CN" dirty="0"/>
              <a:t>挤压工具是作用于样条曲线，挤压出具有厚度的模型</a:t>
            </a:r>
            <a:r>
              <a:rPr lang="zh-CN" altLang="zh-CN" dirty="0" smtClean="0"/>
              <a:t>对象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r>
              <a:rPr lang="zh-CN" altLang="zh-CN" dirty="0" smtClean="0"/>
              <a:t>旋转生成器</a:t>
            </a:r>
            <a:r>
              <a:rPr lang="zh-CN" altLang="zh-CN" dirty="0"/>
              <a:t>可以围绕对象</a:t>
            </a:r>
            <a:r>
              <a:rPr lang="en-US" altLang="zh-CN" dirty="0"/>
              <a:t>Y</a:t>
            </a:r>
            <a:r>
              <a:rPr lang="zh-CN" altLang="zh-CN" dirty="0"/>
              <a:t>轴旋转生成</a:t>
            </a:r>
            <a:r>
              <a:rPr lang="zh-CN" altLang="zh-CN" dirty="0" smtClean="0"/>
              <a:t>对象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r>
              <a:rPr lang="zh-CN" altLang="zh-CN" dirty="0"/>
              <a:t>放样对象在两个或多个样条上拉伸生成模型对象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r>
              <a:rPr lang="zh-CN" altLang="zh-CN" dirty="0"/>
              <a:t>扫描对象需要两个或三个样条</a:t>
            </a:r>
            <a:r>
              <a:rPr lang="zh-CN" altLang="zh-CN" dirty="0" smtClean="0"/>
              <a:t>，第一</a:t>
            </a:r>
            <a:r>
              <a:rPr lang="zh-CN" altLang="zh-CN" dirty="0"/>
              <a:t>条样条，轮廓样条，定义了横截面，并沿着第二条</a:t>
            </a:r>
            <a:r>
              <a:rPr lang="zh-CN" altLang="zh-CN" dirty="0" smtClean="0"/>
              <a:t>样条</a:t>
            </a:r>
            <a:r>
              <a:rPr lang="zh-CN" altLang="en-US" dirty="0" smtClean="0"/>
              <a:t>（</a:t>
            </a:r>
            <a:r>
              <a:rPr lang="zh-CN" altLang="zh-CN" dirty="0" smtClean="0"/>
              <a:t>即路径</a:t>
            </a:r>
            <a:r>
              <a:rPr lang="zh-CN" altLang="en-US" dirty="0" smtClean="0"/>
              <a:t>）</a:t>
            </a:r>
            <a:r>
              <a:rPr lang="zh-CN" altLang="zh-CN" dirty="0" smtClean="0"/>
              <a:t>进行</a:t>
            </a:r>
            <a:r>
              <a:rPr lang="zh-CN" altLang="zh-CN" dirty="0"/>
              <a:t>扫描以创建</a:t>
            </a:r>
            <a:r>
              <a:rPr lang="zh-CN" altLang="zh-CN" dirty="0" smtClean="0"/>
              <a:t>对象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r>
              <a:rPr lang="zh-CN" altLang="zh-CN" dirty="0"/>
              <a:t>贝塞尔</a:t>
            </a:r>
            <a:r>
              <a:rPr lang="zh-CN" altLang="zh-CN" dirty="0" smtClean="0"/>
              <a:t>生成器不</a:t>
            </a:r>
            <a:r>
              <a:rPr lang="zh-CN" altLang="zh-CN" dirty="0"/>
              <a:t>需要任何子对象就能创建出三维</a:t>
            </a:r>
            <a:r>
              <a:rPr lang="zh-CN" altLang="zh-CN" dirty="0" smtClean="0"/>
              <a:t>模型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NURBS</a:t>
            </a:r>
            <a:r>
              <a:rPr lang="zh-CN" altLang="en-US" dirty="0" smtClean="0"/>
              <a:t>建模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电商</a:t>
            </a:r>
            <a:r>
              <a:rPr lang="zh-CN" altLang="en-US" dirty="0"/>
              <a:t>海</a:t>
            </a:r>
            <a:r>
              <a:rPr lang="zh-CN" altLang="en-US" dirty="0" smtClean="0"/>
              <a:t>报场景搭建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310" y="1658983"/>
            <a:ext cx="7751762" cy="4533945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多边形建模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35887" y="1421853"/>
            <a:ext cx="9998276" cy="4195481"/>
          </a:xfrm>
        </p:spPr>
        <p:txBody>
          <a:bodyPr/>
          <a:lstStyle/>
          <a:p>
            <a:r>
              <a:rPr lang="zh-CN" altLang="en-US" dirty="0"/>
              <a:t>多边形建模（</a:t>
            </a:r>
            <a:r>
              <a:rPr lang="en-US" altLang="zh-CN" dirty="0"/>
              <a:t>Polygon Modeling</a:t>
            </a:r>
            <a:r>
              <a:rPr lang="zh-CN" altLang="en-US" dirty="0"/>
              <a:t>）是目前比较流行的建模方法之一，通常一个完整的模型是由很多四边面构成，与</a:t>
            </a:r>
            <a:r>
              <a:rPr lang="en-US" altLang="zh-CN" dirty="0"/>
              <a:t>NURBS</a:t>
            </a:r>
            <a:r>
              <a:rPr lang="zh-CN" altLang="en-US" dirty="0"/>
              <a:t>建模不同，多边形建模更像做雕塑，通过对点、线、面的编辑，得到简模，再通过细分曲面得到一个有细节的光滑</a:t>
            </a:r>
            <a:r>
              <a:rPr lang="zh-CN" altLang="en-US" dirty="0" smtClean="0"/>
              <a:t>模型。</a:t>
            </a:r>
            <a:endParaRPr lang="en-US" altLang="zh-CN" dirty="0" smtClean="0"/>
          </a:p>
          <a:p>
            <a:r>
              <a:rPr lang="zh-CN" altLang="zh-CN" dirty="0"/>
              <a:t>多边形建模对象由</a:t>
            </a:r>
            <a:r>
              <a:rPr lang="en-US" altLang="zh-CN" dirty="0"/>
              <a:t>Vertex</a:t>
            </a:r>
            <a:r>
              <a:rPr lang="zh-CN" altLang="zh-CN" dirty="0"/>
              <a:t>（点）、</a:t>
            </a:r>
            <a:r>
              <a:rPr lang="en-US" altLang="zh-CN" dirty="0"/>
              <a:t>Edge</a:t>
            </a:r>
            <a:r>
              <a:rPr lang="zh-CN" altLang="zh-CN" dirty="0"/>
              <a:t>（边）、</a:t>
            </a:r>
            <a:r>
              <a:rPr lang="en-US" altLang="zh-CN" dirty="0"/>
              <a:t> Face</a:t>
            </a:r>
            <a:r>
              <a:rPr lang="zh-CN" altLang="zh-CN" dirty="0"/>
              <a:t>（面）、</a:t>
            </a:r>
            <a:r>
              <a:rPr lang="en-US" altLang="zh-CN" dirty="0"/>
              <a:t> Element</a:t>
            </a:r>
            <a:r>
              <a:rPr lang="zh-CN" altLang="zh-CN" dirty="0"/>
              <a:t>（ 整体元素</a:t>
            </a:r>
            <a:r>
              <a:rPr lang="en-US" altLang="zh-CN" dirty="0"/>
              <a:t>-</a:t>
            </a:r>
            <a:r>
              <a:rPr lang="zh-CN" altLang="zh-CN" dirty="0"/>
              <a:t>体）构成，两点构成一条边，四条边又能构成一个面，多个面构成一个完整的模型，这就是多边形建模的原理。</a:t>
            </a:r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251" y="3625237"/>
            <a:ext cx="9730338" cy="2822832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课题案例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城市场景搭建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2930" y="1687132"/>
            <a:ext cx="9887481" cy="4716205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zh-CN" dirty="0"/>
              <a:t>造型工具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35887" y="1421853"/>
            <a:ext cx="9998276" cy="4195481"/>
          </a:xfrm>
        </p:spPr>
        <p:txBody>
          <a:bodyPr/>
          <a:lstStyle/>
          <a:p>
            <a:r>
              <a:rPr lang="en-US" altLang="zh-CN" dirty="0"/>
              <a:t>Cinema 4D</a:t>
            </a:r>
            <a:r>
              <a:rPr lang="zh-CN" altLang="zh-CN" dirty="0"/>
              <a:t>的造型工具非常强大，可以自由组合出各种不同的效果，它的可操作性和灵活性是其他三维软件无法比拟的</a:t>
            </a:r>
            <a:r>
              <a:rPr lang="zh-CN" altLang="en-US" dirty="0" smtClean="0"/>
              <a:t>。</a:t>
            </a:r>
            <a:endParaRPr lang="zh-CN" altLang="en-US" dirty="0"/>
          </a:p>
        </p:txBody>
      </p:sp>
      <p:pic>
        <p:nvPicPr>
          <p:cNvPr id="5" name="图片 4"/>
          <p:cNvPicPr/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391" y="2822383"/>
            <a:ext cx="9844772" cy="2857477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课堂案例</a:t>
            </a:r>
            <a:r>
              <a:rPr lang="en-US" altLang="zh-CN" dirty="0" smtClean="0"/>
              <a:t>——</a:t>
            </a:r>
            <a:r>
              <a:rPr lang="zh-CN" altLang="en-US" dirty="0" smtClean="0"/>
              <a:t>卡通</a:t>
            </a:r>
            <a:r>
              <a:rPr lang="zh-CN" altLang="en-US" dirty="0"/>
              <a:t>闹钟模型</a:t>
            </a:r>
            <a:endParaRPr lang="zh-CN" altLang="en-US" dirty="0"/>
          </a:p>
        </p:txBody>
      </p:sp>
      <p:pic>
        <p:nvPicPr>
          <p:cNvPr id="4" name="内容占位符 3"/>
          <p:cNvPicPr>
            <a:picLocks noGrp="1"/>
          </p:cNvPicPr>
          <p:nvPr>
            <p:ph idx="1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365160"/>
            <a:ext cx="10122427" cy="5287724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变形工具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987402" y="1460489"/>
            <a:ext cx="8946541" cy="4195481"/>
          </a:xfrm>
        </p:spPr>
        <p:txBody>
          <a:bodyPr/>
          <a:lstStyle/>
          <a:p>
            <a:r>
              <a:rPr lang="zh-CN" altLang="zh-CN" dirty="0"/>
              <a:t>变形工具是通过给几何体添加各种变形效果，从而生成用户需要的模型</a:t>
            </a:r>
            <a:r>
              <a:rPr lang="zh-CN" altLang="zh-CN" dirty="0" smtClean="0"/>
              <a:t>。</a:t>
            </a:r>
            <a:endParaRPr lang="en-US" altLang="zh-CN" dirty="0" smtClean="0"/>
          </a:p>
          <a:p>
            <a:r>
              <a:rPr lang="en-US" altLang="zh-CN" dirty="0"/>
              <a:t>Cinema 4D</a:t>
            </a:r>
            <a:r>
              <a:rPr lang="zh-CN" altLang="zh-CN" dirty="0"/>
              <a:t>的变形器有扭曲、膨胀、斜切、锥化、螺旋、</a:t>
            </a:r>
            <a:r>
              <a:rPr lang="en-US" altLang="zh-CN" dirty="0"/>
              <a:t>FFD</a:t>
            </a:r>
            <a:r>
              <a:rPr lang="zh-CN" altLang="zh-CN" dirty="0"/>
              <a:t>、网格、挤压</a:t>
            </a:r>
            <a:r>
              <a:rPr lang="en-US" altLang="zh-CN" dirty="0"/>
              <a:t>&amp;</a:t>
            </a:r>
            <a:r>
              <a:rPr lang="zh-CN" altLang="zh-CN" dirty="0"/>
              <a:t>伸展、融解、爆炸、爆炸</a:t>
            </a:r>
            <a:r>
              <a:rPr lang="en-US" altLang="zh-CN" dirty="0"/>
              <a:t>FX</a:t>
            </a:r>
            <a:r>
              <a:rPr lang="zh-CN" altLang="zh-CN" dirty="0"/>
              <a:t>、破碎、修正、颤动、变形、收缩包裹、球化、表面、包裹、样条、导轨、样条约束、摄像机、碰撞、置换、公式、风力、减面、平滑、倒角等共</a:t>
            </a:r>
            <a:r>
              <a:rPr lang="en-US" altLang="zh-CN" dirty="0" smtClean="0"/>
              <a:t>30</a:t>
            </a:r>
            <a:r>
              <a:rPr lang="zh-CN" altLang="en-US" dirty="0" smtClean="0"/>
              <a:t>多</a:t>
            </a:r>
            <a:r>
              <a:rPr lang="zh-CN" altLang="zh-CN" dirty="0" smtClean="0"/>
              <a:t>个</a:t>
            </a:r>
            <a:r>
              <a:rPr lang="zh-CN" altLang="zh-CN" dirty="0"/>
              <a:t>。</a:t>
            </a:r>
            <a:endParaRPr lang="zh-CN" altLang="zh-CN" dirty="0"/>
          </a:p>
          <a:p>
            <a:endParaRPr lang="zh-CN" altLang="en-US" dirty="0"/>
          </a:p>
        </p:txBody>
      </p:sp>
      <p:pic>
        <p:nvPicPr>
          <p:cNvPr id="4" name="图片 3"/>
          <p:cNvPicPr/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105" y="3397602"/>
            <a:ext cx="9036129" cy="3131987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课堂案例</a:t>
            </a:r>
            <a:r>
              <a:rPr lang="en-US" altLang="zh-CN" dirty="0" smtClean="0"/>
              <a:t>——</a:t>
            </a:r>
            <a:r>
              <a:rPr lang="zh-CN" altLang="en-US" dirty="0"/>
              <a:t>科幻仪器模型</a:t>
            </a:r>
            <a:endParaRPr lang="zh-CN" altLang="en-US" dirty="0"/>
          </a:p>
        </p:txBody>
      </p:sp>
      <p:pic>
        <p:nvPicPr>
          <p:cNvPr id="5" name="内容占位符 4"/>
          <p:cNvPicPr>
            <a:picLocks noGrp="1"/>
          </p:cNvPicPr>
          <p:nvPr>
            <p:ph idx="1"/>
          </p:nvPr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22" b="11284"/>
          <a:stretch>
            <a:fillRect/>
          </a:stretch>
        </p:blipFill>
        <p:spPr bwMode="auto">
          <a:xfrm>
            <a:off x="1300766" y="1957589"/>
            <a:ext cx="9737408" cy="4523013"/>
          </a:xfrm>
          <a:prstGeom prst="rect">
            <a:avLst/>
          </a:prstGeom>
          <a:ln>
            <a:noFill/>
          </a:ln>
        </p:spPr>
      </p:pic>
      <p:pic>
        <p:nvPicPr>
          <p:cNvPr id="105" name="image 10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9685655" y="5572760"/>
            <a:ext cx="2894330" cy="2062480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commondata" val="eyJoZGlkIjoiODIzZmNkMzgyMWFjNmY1N2VmZTY3YjRkMDU0ZjZiNjUifQ==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离子">
  <a:themeElements>
    <a:clrScheme name="离子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离子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离子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0</TotalTime>
  <Words>1747</Words>
  <Application>WPS 演示</Application>
  <PresentationFormat>宽屏</PresentationFormat>
  <Paragraphs>124</Paragraphs>
  <Slides>31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1" baseType="lpstr">
      <vt:lpstr>Arial</vt:lpstr>
      <vt:lpstr>宋体</vt:lpstr>
      <vt:lpstr>Wingdings</vt:lpstr>
      <vt:lpstr>Wingdings 3</vt:lpstr>
      <vt:lpstr>Arial</vt:lpstr>
      <vt:lpstr>Century Gothic</vt:lpstr>
      <vt:lpstr>微软雅黑</vt:lpstr>
      <vt:lpstr>Arial Unicode MS</vt:lpstr>
      <vt:lpstr>Calibri</vt:lpstr>
      <vt:lpstr>离子</vt:lpstr>
      <vt:lpstr>第1章  三维模型基础</vt:lpstr>
      <vt:lpstr>学习目标</vt:lpstr>
      <vt:lpstr>CG行业概述 – 动画</vt:lpstr>
      <vt:lpstr>CG行业概述 – 影视特效</vt:lpstr>
      <vt:lpstr>CG行业概述 – 栏目包装</vt:lpstr>
      <vt:lpstr>三维动画制作软件</vt:lpstr>
      <vt:lpstr>Cinema 4D操作基础</vt:lpstr>
      <vt:lpstr>学习目标</vt:lpstr>
      <vt:lpstr>Cinema 4D概述</vt:lpstr>
      <vt:lpstr>Cinema 4D的优势</vt:lpstr>
      <vt:lpstr>Cinema 4D的应用领域 – 电商海报</vt:lpstr>
      <vt:lpstr>Cinema 4D的应用领域 – 栏目包装</vt:lpstr>
      <vt:lpstr>Cinema 4D的应用领域 – 产品设计</vt:lpstr>
      <vt:lpstr>Cinema 4D界面</vt:lpstr>
      <vt:lpstr>参数化对象</vt:lpstr>
      <vt:lpstr>学习目标</vt:lpstr>
      <vt:lpstr>对象类型</vt:lpstr>
      <vt:lpstr>对象属性面板</vt:lpstr>
      <vt:lpstr>样条曲线</vt:lpstr>
      <vt:lpstr>案例制作</vt:lpstr>
      <vt:lpstr>建模工具</vt:lpstr>
      <vt:lpstr>学习目标</vt:lpstr>
      <vt:lpstr>NURBS建模</vt:lpstr>
      <vt:lpstr>生成器</vt:lpstr>
      <vt:lpstr>NURBS建模——电商海报场景搭建</vt:lpstr>
      <vt:lpstr>多边形建模</vt:lpstr>
      <vt:lpstr>课题案例——城市场景搭建</vt:lpstr>
      <vt:lpstr>造型工具</vt:lpstr>
      <vt:lpstr>课堂案例——卡通闹钟模型</vt:lpstr>
      <vt:lpstr>变形工具</vt:lpstr>
      <vt:lpstr>课堂案例——科幻仪器模型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第1章  三维动画基础</dc:title>
  <dc:creator>Windows 用户</dc:creator>
  <cp:lastModifiedBy>辉辉</cp:lastModifiedBy>
  <cp:revision>5</cp:revision>
  <dcterms:created xsi:type="dcterms:W3CDTF">2020-03-25T01:10:00Z</dcterms:created>
  <dcterms:modified xsi:type="dcterms:W3CDTF">2024-09-09T16:13:44Z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EE2DA9F4926441949BD7FC62F31E061E_13</vt:lpwstr>
  </property>
  <property fmtid="{D5CDD505-2E9C-101B-9397-08002B2CF9AE}" pid="3" name="KSOProductBuildVer">
    <vt:lpwstr>2052-12.1.0.16399</vt:lpwstr>
  </property>
</Properties>
</file>